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319" r:id="rId2"/>
    <p:sldId id="326" r:id="rId3"/>
    <p:sldId id="327" r:id="rId4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8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F060A0-4AE0-4276-AA13-AE82665BE56B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0601B-6A83-4A1E-B7B9-82132355021F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46001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54034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78134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50252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1BB66A-902C-4BF5-AAD8-DFF8DEDF6F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A0010E2-2EE7-45D8-A135-A42F9A40AC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8576C94-866D-431F-A56C-998ED5561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7259724-801C-439A-9ADA-479D12AF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131CA8D-6B7C-42AB-BE9B-8D7CD1C6A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49841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FF464-82A1-46E0-B45A-1D462C666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FC0739-C800-4A31-A50E-1A4437903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C0258C7-29B2-4B32-88AF-3F03FAE41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5E20D4-F834-43F4-AD96-ED21FC286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8E86C33-93B3-48C8-9739-20D56A85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1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74D3CC-68CF-425C-974D-16E48A2C4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BB55201-877F-4631-90F1-2AF0FF8A0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2F4F605-DAC4-4589-8887-A6ED3E43B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847617B-4AB4-4AE9-B1BE-B7F1F0858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E4C9CB7-EB4E-4A4D-9F51-D584A3EEF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11635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5A7DD-2E06-4CDF-B2E9-6EBFE716C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9B6A15C-93A0-4772-A517-7BBC11942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AAE0CFC-3E6D-4264-9A17-E8E1B8D47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1C81D69-DA1F-464A-8672-C9F02EBAC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91A87A0-60E5-411E-992C-E8DAE10D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20F0537-2F1D-4089-BDB3-9DBCC285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89308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16D444-2862-4719-9FB3-189F1CA01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F3F8AA0-B735-4106-B9D2-597D511C0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65F4186-3D88-4FC1-839C-32B194ABD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8C15011-7F94-4995-935E-6E8D003DB6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7D9445D-83AC-464D-80A4-6F800DA59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5C4141B-52D4-4367-9C67-B81484704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1C5D1E4-6B2B-4054-A465-50BA058F8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CBDED46-B886-4FF2-9499-634B19E01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99491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0A8370-077E-4C05-B467-EE7B7521B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394D1F9-B484-4680-AA9D-9123E7044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9BE1875-B74D-4187-AFE6-81E8C3951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DC332CE-335B-4E39-9061-8CD4ED351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03286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491A9F5-98D7-402C-9FE4-3F2BFF2E4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DB38156-80EF-4D76-B013-C201D67A8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A2960B-4B73-4C42-AB28-85D6AF79B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43482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D59E32-1302-4233-A579-0374E69E4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D4C02B8-A97E-4583-9C60-AE1A26B22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AEE3997-E27B-48E6-B48A-81B5B8AD8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4109A31-E210-4C2D-BE37-86C240CB4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2D8BE06-A182-409D-B36B-C17652C73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CD6FFE5-57EC-4DF6-8DDE-120C6B02B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2689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0A9A05-D5CA-40C1-A03C-2ADAE9918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D432FF6-A672-4A51-A642-EEE81FC41C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A302154-BC68-4A1D-9DEA-5D68A124E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97853C2-D9A7-441A-995A-191414A44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D1CBB65-AF4C-4758-A5D9-3104BCB8A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CC6B8D3-C6A2-497D-AA78-BE9D352C4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1970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44B2F-EEB2-42B8-868D-89C44F234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1B44FE9-192D-4A2D-81D5-945083EBA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BBB1B50-3E6F-4FCE-897F-EE912B8F5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952FD97-8780-4164-A769-09868D9F7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2572822-40B5-4248-A7C5-03F978B8B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497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CB1DD17-3D87-4673-96DD-A11825B360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36E416A-74CB-49DE-B324-CFB1789779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EDD8B21-96F3-4FC8-AD16-FCA90F258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0BF97A-5E7F-44DD-ACB2-6FDFDB447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3441CA4-13DC-4797-90BF-FA680535A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4597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3046DA1-6805-4544-8CBA-420BE3C87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C2442D6-FE9B-4F52-A64A-4EF7BD69AD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9A8E3A8-E373-4FA0-8B45-0715A93C7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BE69B-4DE6-44E8-996E-368CE24EFDE8}" type="datetimeFigureOut">
              <a:rPr lang="nl-BE" smtClean="0"/>
              <a:t>5/11/2019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AD88146-D2DF-41E7-9C1F-0A264D046D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C246841-8506-43C0-82B6-9BF51DD994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6FD27-E914-4FA7-835D-7341465CE31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99817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590A5-65D6-499E-9200-6BC7C83AA062}" type="slidenum">
              <a:rPr lang="nl-BE" smtClean="0"/>
              <a:t>1</a:t>
            </a:fld>
            <a:endParaRPr lang="nl-BE"/>
          </a:p>
        </p:txBody>
      </p:sp>
      <p:grpSp>
        <p:nvGrpSpPr>
          <p:cNvPr id="3" name="Groep 2"/>
          <p:cNvGrpSpPr/>
          <p:nvPr/>
        </p:nvGrpSpPr>
        <p:grpSpPr>
          <a:xfrm>
            <a:off x="1855305" y="543339"/>
            <a:ext cx="8481391" cy="6073393"/>
            <a:chOff x="1403648" y="2022350"/>
            <a:chExt cx="6335709" cy="4464446"/>
          </a:xfrm>
        </p:grpSpPr>
        <p:sp>
          <p:nvSpPr>
            <p:cNvPr id="25" name="Ovaal 24"/>
            <p:cNvSpPr/>
            <p:nvPr/>
          </p:nvSpPr>
          <p:spPr>
            <a:xfrm>
              <a:off x="2051050" y="2237655"/>
              <a:ext cx="5041900" cy="4033837"/>
            </a:xfrm>
            <a:prstGeom prst="ellipse">
              <a:avLst/>
            </a:prstGeom>
            <a:solidFill>
              <a:srgbClr val="A50021"/>
            </a:solidFill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nl-BE" sz="2400" kern="0" dirty="0">
                <a:solidFill>
                  <a:prstClr val="white"/>
                </a:solidFill>
                <a:latin typeface="Calibri"/>
              </a:endParaRPr>
            </a:p>
          </p:txBody>
        </p:sp>
        <p:grpSp>
          <p:nvGrpSpPr>
            <p:cNvPr id="26" name="Groep 25"/>
            <p:cNvGrpSpPr/>
            <p:nvPr/>
          </p:nvGrpSpPr>
          <p:grpSpPr>
            <a:xfrm>
              <a:off x="3507135" y="2022350"/>
              <a:ext cx="2129730" cy="1384324"/>
              <a:chOff x="3049934" y="497"/>
              <a:chExt cx="2129730" cy="1384324"/>
            </a:xfrm>
            <a:scene3d>
              <a:camera prst="orthographicFront"/>
              <a:lightRig rig="flat" dir="t"/>
            </a:scene3d>
          </p:grpSpPr>
          <p:sp>
            <p:nvSpPr>
              <p:cNvPr id="34" name="Afgeronde rechthoek 33"/>
              <p:cNvSpPr/>
              <p:nvPr/>
            </p:nvSpPr>
            <p:spPr>
              <a:xfrm>
                <a:off x="3049934" y="497"/>
                <a:ext cx="2129730" cy="1384324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 prstMaterial="dkEdge">
                <a:bevelT w="8200" h="38100"/>
              </a:sp3d>
            </p:spPr>
          </p:sp>
          <p:sp>
            <p:nvSpPr>
              <p:cNvPr id="35" name="Afgeronde rechthoek 4"/>
              <p:cNvSpPr/>
              <p:nvPr/>
            </p:nvSpPr>
            <p:spPr>
              <a:xfrm>
                <a:off x="3117511" y="68074"/>
                <a:ext cx="1994576" cy="1249170"/>
              </a:xfrm>
              <a:prstGeom prst="rect">
                <a:avLst/>
              </a:prstGeom>
              <a:noFill/>
              <a:ln>
                <a:noFill/>
              </a:ln>
              <a:effectLst/>
              <a:sp3d/>
            </p:spPr>
            <p:txBody>
              <a:bodyPr lIns="68580" tIns="68580" rIns="68580" bIns="68580" spcCol="1270" anchor="ctr"/>
              <a:lstStyle/>
              <a:p>
                <a:pPr algn="ctr" defTabSz="8001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en-US" sz="2000" b="1" kern="0" dirty="0">
                    <a:solidFill>
                      <a:srgbClr val="1F497D">
                        <a:lumMod val="75000"/>
                      </a:srgbClr>
                    </a:solidFill>
                    <a:cs typeface="Arial" panose="020B0604020202020204" pitchFamily="34" charset="0"/>
                  </a:rPr>
                  <a:t>LEGAL ACTION</a:t>
                </a:r>
              </a:p>
              <a:p>
                <a:pPr algn="ctr" defTabSz="8001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en-US" kern="0" dirty="0">
                    <a:solidFill>
                      <a:srgbClr val="1F497D">
                        <a:lumMod val="75000"/>
                      </a:srgbClr>
                    </a:solidFill>
                    <a:cs typeface="Arial" panose="020B0604020202020204" pitchFamily="34" charset="0"/>
                  </a:rPr>
                  <a:t>Individual legal assistance Strategic litigation </a:t>
                </a:r>
                <a:endParaRPr lang="fr-BE" kern="0" dirty="0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Groep 26"/>
            <p:cNvGrpSpPr/>
            <p:nvPr/>
          </p:nvGrpSpPr>
          <p:grpSpPr>
            <a:xfrm>
              <a:off x="5609627" y="3432098"/>
              <a:ext cx="2129730" cy="1644949"/>
              <a:chOff x="4649796" y="2771538"/>
              <a:chExt cx="2129730" cy="1384324"/>
            </a:xfrm>
            <a:scene3d>
              <a:camera prst="orthographicFront"/>
              <a:lightRig rig="flat" dir="t"/>
            </a:scene3d>
          </p:grpSpPr>
          <p:sp>
            <p:nvSpPr>
              <p:cNvPr id="32" name="Afgeronde rechthoek 31"/>
              <p:cNvSpPr/>
              <p:nvPr/>
            </p:nvSpPr>
            <p:spPr>
              <a:xfrm>
                <a:off x="4649796" y="2771538"/>
                <a:ext cx="2129730" cy="1384324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 prstMaterial="dkEdge">
                <a:bevelT w="8200" h="38100"/>
              </a:sp3d>
            </p:spPr>
            <p:txBody>
              <a:bodyPr/>
              <a:lstStyle/>
              <a:p>
                <a:endParaRPr lang="nl-BE" dirty="0"/>
              </a:p>
            </p:txBody>
          </p:sp>
          <p:sp>
            <p:nvSpPr>
              <p:cNvPr id="33" name="Afgeronde rechthoek 7"/>
              <p:cNvSpPr/>
              <p:nvPr/>
            </p:nvSpPr>
            <p:spPr>
              <a:xfrm>
                <a:off x="4717373" y="2839115"/>
                <a:ext cx="1994576" cy="1249170"/>
              </a:xfrm>
              <a:prstGeom prst="rect">
                <a:avLst/>
              </a:prstGeom>
              <a:noFill/>
              <a:ln>
                <a:noFill/>
              </a:ln>
              <a:effectLst/>
              <a:sp3d/>
            </p:spPr>
            <p:txBody>
              <a:bodyPr lIns="68580" tIns="68580" rIns="68580" bIns="68580" spcCol="1270" anchor="ctr"/>
              <a:lstStyle/>
              <a:p>
                <a:pPr algn="ctr" defTabSz="8001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fr-BE" sz="2000" b="1" kern="0" dirty="0">
                    <a:solidFill>
                      <a:srgbClr val="1F497D">
                        <a:lumMod val="75000"/>
                      </a:srgbClr>
                    </a:solidFill>
                  </a:rPr>
                  <a:t>POLICY &amp; GUIDANCE</a:t>
                </a:r>
              </a:p>
              <a:p>
                <a:pPr algn="ctr" defTabSz="800100" eaLnBrk="0" fontAlgn="base" hangingPunct="0"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fr-BE" kern="0" dirty="0" err="1">
                    <a:solidFill>
                      <a:srgbClr val="1F497D">
                        <a:lumMod val="75000"/>
                      </a:srgbClr>
                    </a:solidFill>
                  </a:rPr>
                  <a:t>Advice</a:t>
                </a:r>
                <a:r>
                  <a:rPr lang="fr-BE" kern="0" dirty="0">
                    <a:solidFill>
                      <a:srgbClr val="1F497D">
                        <a:lumMod val="75000"/>
                      </a:srgbClr>
                    </a:solidFill>
                  </a:rPr>
                  <a:t>                                Recommandations</a:t>
                </a:r>
              </a:p>
            </p:txBody>
          </p:sp>
        </p:grpSp>
        <p:grpSp>
          <p:nvGrpSpPr>
            <p:cNvPr id="28" name="Groep 27"/>
            <p:cNvGrpSpPr/>
            <p:nvPr/>
          </p:nvGrpSpPr>
          <p:grpSpPr>
            <a:xfrm>
              <a:off x="1403648" y="3432098"/>
              <a:ext cx="2129730" cy="1672356"/>
              <a:chOff x="1450073" y="2771538"/>
              <a:chExt cx="2129730" cy="1384324"/>
            </a:xfrm>
            <a:scene3d>
              <a:camera prst="orthographicFront"/>
              <a:lightRig rig="flat" dir="t"/>
            </a:scene3d>
          </p:grpSpPr>
          <p:sp>
            <p:nvSpPr>
              <p:cNvPr id="30" name="Afgeronde rechthoek 29"/>
              <p:cNvSpPr/>
              <p:nvPr/>
            </p:nvSpPr>
            <p:spPr>
              <a:xfrm>
                <a:off x="1450073" y="2771538"/>
                <a:ext cx="2129730" cy="1384324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 prstMaterial="dkEdge">
                <a:bevelT w="8200" h="38100"/>
              </a:sp3d>
            </p:spPr>
          </p:sp>
          <p:sp>
            <p:nvSpPr>
              <p:cNvPr id="31" name="Afgeronde rechthoek 10"/>
              <p:cNvSpPr/>
              <p:nvPr/>
            </p:nvSpPr>
            <p:spPr>
              <a:xfrm>
                <a:off x="1517650" y="2839115"/>
                <a:ext cx="1994576" cy="1249170"/>
              </a:xfrm>
              <a:prstGeom prst="rect">
                <a:avLst/>
              </a:prstGeom>
              <a:noFill/>
              <a:ln>
                <a:noFill/>
              </a:ln>
              <a:effectLst/>
              <a:sp3d/>
            </p:spPr>
            <p:txBody>
              <a:bodyPr lIns="68580" tIns="68580" rIns="68580" bIns="68580" spcCol="1270" anchor="ctr"/>
              <a:lstStyle/>
              <a:p>
                <a:pPr algn="ctr" defTabSz="8001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fr-BE" sz="2000" b="1" kern="0" dirty="0">
                    <a:solidFill>
                      <a:srgbClr val="1F497D">
                        <a:lumMod val="75000"/>
                      </a:srgbClr>
                    </a:solidFill>
                    <a:latin typeface="Calibri" panose="020F0502020204030204" pitchFamily="34" charset="0"/>
                  </a:rPr>
                  <a:t>RESEARCH</a:t>
                </a:r>
              </a:p>
              <a:p>
                <a:pPr algn="ctr" defTabSz="8001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fr-BE" kern="0" dirty="0" err="1">
                    <a:solidFill>
                      <a:srgbClr val="1F497D">
                        <a:lumMod val="75000"/>
                      </a:srgbClr>
                    </a:solidFill>
                    <a:latin typeface="Calibri" panose="020F0502020204030204" pitchFamily="34" charset="0"/>
                  </a:rPr>
                  <a:t>Surveys</a:t>
                </a:r>
                <a:r>
                  <a:rPr lang="fr-BE" kern="0" dirty="0">
                    <a:solidFill>
                      <a:srgbClr val="1F497D">
                        <a:lumMod val="75000"/>
                      </a:srgbClr>
                    </a:solidFill>
                    <a:latin typeface="Calibri" panose="020F0502020204030204" pitchFamily="34" charset="0"/>
                  </a:rPr>
                  <a:t>                         </a:t>
                </a:r>
                <a:r>
                  <a:rPr lang="fr-BE" kern="0" dirty="0" err="1">
                    <a:solidFill>
                      <a:srgbClr val="1F497D">
                        <a:lumMod val="75000"/>
                      </a:srgbClr>
                    </a:solidFill>
                    <a:latin typeface="Calibri" panose="020F0502020204030204" pitchFamily="34" charset="0"/>
                  </a:rPr>
                  <a:t>Statistics</a:t>
                </a:r>
                <a:endParaRPr lang="fr-BE" kern="0" dirty="0"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9" name="Afgeronde rechthoek 28"/>
            <p:cNvSpPr/>
            <p:nvPr/>
          </p:nvSpPr>
          <p:spPr>
            <a:xfrm>
              <a:off x="3533378" y="5102472"/>
              <a:ext cx="2129730" cy="1384324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nl-BE" b="1" kern="0" dirty="0">
                <a:solidFill>
                  <a:srgbClr val="1F497D">
                    <a:lumMod val="75000"/>
                  </a:srgbClr>
                </a:solidFill>
                <a:latin typeface="Candara" pitchFamily="34" charset="0"/>
              </a:endParaRPr>
            </a:p>
            <a:p>
              <a:pPr algn="ctr" defTabSz="8001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2000" b="1" kern="0" dirty="0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rPr>
                <a:t>COLLECTIVE ACTION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l-BE" kern="0" dirty="0"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</a:rPr>
                <a:t>Awareness </a:t>
              </a:r>
              <a:r>
                <a:rPr lang="nl-BE" kern="0" dirty="0" err="1"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</a:rPr>
                <a:t>raising</a:t>
              </a:r>
              <a:endParaRPr lang="nl-BE" kern="0" dirty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l-BE" kern="0" dirty="0"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</a:rPr>
                <a:t>Promotion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l-BE" kern="0" dirty="0"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</a:rPr>
                <a:t>Training</a:t>
              </a:r>
            </a:p>
          </p:txBody>
        </p:sp>
      </p:grp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BC7774FD-05E6-47B2-ACE9-95DBB0972AE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20" y="5321261"/>
            <a:ext cx="1293696" cy="1295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549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590A5-65D6-499E-9200-6BC7C83AA062}" type="slidenum">
              <a:rPr lang="nl-BE" smtClean="0"/>
              <a:t>2</a:t>
            </a:fld>
            <a:endParaRPr lang="nl-BE"/>
          </a:p>
        </p:txBody>
      </p:sp>
      <p:sp>
        <p:nvSpPr>
          <p:cNvPr id="25" name="Ovaal 24"/>
          <p:cNvSpPr/>
          <p:nvPr/>
        </p:nvSpPr>
        <p:spPr>
          <a:xfrm>
            <a:off x="2721960" y="836238"/>
            <a:ext cx="6749415" cy="5487596"/>
          </a:xfrm>
          <a:prstGeom prst="ellipse">
            <a:avLst/>
          </a:prstGeom>
          <a:solidFill>
            <a:srgbClr val="A50021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BE" sz="2400" kern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BFE0B19C-92AE-40D6-8A31-78D9E91A1BD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44" y="5352033"/>
            <a:ext cx="1293696" cy="129547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5AC60D4-815F-4A21-A29B-2B47D9D82E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928" y="4023360"/>
            <a:ext cx="2006144" cy="2834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026CA3AD-3064-4CAC-86D1-43BC85AB02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244" y="1881627"/>
            <a:ext cx="2289356" cy="3048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65FE40B9-3E71-42C5-8AA2-CEC7B3EABE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300" y="1914352"/>
            <a:ext cx="3143666" cy="3135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E4AAEA16-C60A-452F-80F1-684B62CF6F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3110" y="-7034"/>
            <a:ext cx="2022523" cy="3135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kstballon: rechthoek 13">
            <a:extLst>
              <a:ext uri="{FF2B5EF4-FFF2-40B4-BE49-F238E27FC236}">
                <a16:creationId xmlns:a16="http://schemas.microsoft.com/office/drawing/2014/main" id="{A00F444E-F1F2-4F01-88FA-125FEE2B5172}"/>
              </a:ext>
            </a:extLst>
          </p:cNvPr>
          <p:cNvSpPr/>
          <p:nvPr/>
        </p:nvSpPr>
        <p:spPr>
          <a:xfrm>
            <a:off x="38746" y="3128283"/>
            <a:ext cx="1326452" cy="2119578"/>
          </a:xfrm>
          <a:prstGeom prst="wedgeRectCallout">
            <a:avLst>
              <a:gd name="adj1" fmla="val 54465"/>
              <a:gd name="adj2" fmla="val -65074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2"/>
                </a:solidFill>
              </a:rPr>
              <a:t>3 in 4 pregnant workers are confronted with a form of discrimination, disadvantage or tension </a:t>
            </a:r>
          </a:p>
        </p:txBody>
      </p:sp>
      <p:sp>
        <p:nvSpPr>
          <p:cNvPr id="21" name="Tekstballon: rechthoek 20">
            <a:extLst>
              <a:ext uri="{FF2B5EF4-FFF2-40B4-BE49-F238E27FC236}">
                <a16:creationId xmlns:a16="http://schemas.microsoft.com/office/drawing/2014/main" id="{FF60E4B7-DA07-49B6-A3E9-50C5324E9C1E}"/>
              </a:ext>
            </a:extLst>
          </p:cNvPr>
          <p:cNvSpPr/>
          <p:nvPr/>
        </p:nvSpPr>
        <p:spPr>
          <a:xfrm>
            <a:off x="233793" y="235373"/>
            <a:ext cx="1256532" cy="1429884"/>
          </a:xfrm>
          <a:prstGeom prst="wedgeRectCallout">
            <a:avLst>
              <a:gd name="adj1" fmla="val 44556"/>
              <a:gd name="adj2" fmla="val 88450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2"/>
                </a:solidFill>
              </a:rPr>
              <a:t>1 in 3 thinks applying for a jobs while pregnant is pointless</a:t>
            </a:r>
          </a:p>
        </p:txBody>
      </p:sp>
      <p:sp>
        <p:nvSpPr>
          <p:cNvPr id="23" name="Tekstballon: rechthoek 22">
            <a:extLst>
              <a:ext uri="{FF2B5EF4-FFF2-40B4-BE49-F238E27FC236}">
                <a16:creationId xmlns:a16="http://schemas.microsoft.com/office/drawing/2014/main" id="{47A51A63-0F6D-446D-B14E-0784393B8E36}"/>
              </a:ext>
            </a:extLst>
          </p:cNvPr>
          <p:cNvSpPr/>
          <p:nvPr/>
        </p:nvSpPr>
        <p:spPr>
          <a:xfrm>
            <a:off x="1867145" y="246478"/>
            <a:ext cx="1592101" cy="1213513"/>
          </a:xfrm>
          <a:prstGeom prst="wedgeRectCallout">
            <a:avLst>
              <a:gd name="adj1" fmla="val -34983"/>
              <a:gd name="adj2" fmla="val 85433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accent2"/>
                </a:solidFill>
              </a:rPr>
              <a:t>6% of pregnant employees were fired or quit</a:t>
            </a:r>
          </a:p>
        </p:txBody>
      </p:sp>
    </p:spTree>
    <p:extLst>
      <p:ext uri="{BB962C8B-B14F-4D97-AF65-F5344CB8AC3E}">
        <p14:creationId xmlns:p14="http://schemas.microsoft.com/office/powerpoint/2010/main" val="3060739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590A5-65D6-499E-9200-6BC7C83AA062}" type="slidenum">
              <a:rPr lang="nl-BE" smtClean="0"/>
              <a:t>3</a:t>
            </a:fld>
            <a:endParaRPr lang="nl-BE"/>
          </a:p>
        </p:txBody>
      </p:sp>
      <p:grpSp>
        <p:nvGrpSpPr>
          <p:cNvPr id="3" name="Groep 2"/>
          <p:cNvGrpSpPr/>
          <p:nvPr/>
        </p:nvGrpSpPr>
        <p:grpSpPr>
          <a:xfrm>
            <a:off x="5855683" y="900505"/>
            <a:ext cx="6044769" cy="4922535"/>
            <a:chOff x="4391982" y="2450598"/>
            <a:chExt cx="4515521" cy="3573291"/>
          </a:xfrm>
        </p:grpSpPr>
        <p:grpSp>
          <p:nvGrpSpPr>
            <p:cNvPr id="26" name="Groep 25"/>
            <p:cNvGrpSpPr/>
            <p:nvPr/>
          </p:nvGrpSpPr>
          <p:grpSpPr>
            <a:xfrm>
              <a:off x="4391982" y="2450598"/>
              <a:ext cx="2129730" cy="1445088"/>
              <a:chOff x="3934781" y="428745"/>
              <a:chExt cx="2129730" cy="1445088"/>
            </a:xfrm>
            <a:scene3d>
              <a:camera prst="orthographicFront"/>
              <a:lightRig rig="flat" dir="t"/>
            </a:scene3d>
          </p:grpSpPr>
          <p:sp>
            <p:nvSpPr>
              <p:cNvPr id="18" name="Afgeronde rechthoek 33">
                <a:extLst>
                  <a:ext uri="{FF2B5EF4-FFF2-40B4-BE49-F238E27FC236}">
                    <a16:creationId xmlns:a16="http://schemas.microsoft.com/office/drawing/2014/main" id="{B8688999-77D0-4229-A009-1BF6A47B5E82}"/>
                  </a:ext>
                </a:extLst>
              </p:cNvPr>
              <p:cNvSpPr/>
              <p:nvPr/>
            </p:nvSpPr>
            <p:spPr>
              <a:xfrm>
                <a:off x="3934781" y="489509"/>
                <a:ext cx="2129730" cy="1384324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 prstMaterial="dkEdge">
                <a:bevelT w="8200" h="38100"/>
              </a:sp3d>
            </p:spPr>
          </p:sp>
          <p:sp>
            <p:nvSpPr>
              <p:cNvPr id="19" name="Afgeronde rechthoek 4">
                <a:extLst>
                  <a:ext uri="{FF2B5EF4-FFF2-40B4-BE49-F238E27FC236}">
                    <a16:creationId xmlns:a16="http://schemas.microsoft.com/office/drawing/2014/main" id="{5511315D-4008-4CC0-8E91-B0BC637FA191}"/>
                  </a:ext>
                </a:extLst>
              </p:cNvPr>
              <p:cNvSpPr/>
              <p:nvPr/>
            </p:nvSpPr>
            <p:spPr>
              <a:xfrm>
                <a:off x="3975619" y="428745"/>
                <a:ext cx="1994576" cy="1249170"/>
              </a:xfrm>
              <a:prstGeom prst="rect">
                <a:avLst/>
              </a:prstGeom>
              <a:noFill/>
              <a:ln>
                <a:noFill/>
              </a:ln>
              <a:effectLst/>
              <a:sp3d/>
            </p:spPr>
            <p:txBody>
              <a:bodyPr lIns="68580" tIns="68580" rIns="68580" bIns="68580" spcCol="1270" anchor="ctr"/>
              <a:lstStyle/>
              <a:p>
                <a:pPr algn="ctr" defTabSz="8001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en-US" sz="2000" b="1" kern="0" dirty="0">
                    <a:solidFill>
                      <a:srgbClr val="1F497D">
                        <a:lumMod val="75000"/>
                      </a:srgbClr>
                    </a:solidFill>
                    <a:cs typeface="Arial" panose="020B0604020202020204" pitchFamily="34" charset="0"/>
                  </a:rPr>
                  <a:t>LEGAL ACTION</a:t>
                </a:r>
              </a:p>
              <a:p>
                <a:pPr algn="ctr" defTabSz="8001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en-US" kern="0" dirty="0">
                    <a:solidFill>
                      <a:srgbClr val="1F497D">
                        <a:lumMod val="75000"/>
                      </a:srgbClr>
                    </a:solidFill>
                    <a:cs typeface="Arial" panose="020B0604020202020204" pitchFamily="34" charset="0"/>
                  </a:rPr>
                  <a:t>Individual legal assistance Strategic litigation </a:t>
                </a:r>
                <a:endParaRPr lang="fr-BE" kern="0" dirty="0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7" name="Groep 26"/>
            <p:cNvGrpSpPr/>
            <p:nvPr/>
          </p:nvGrpSpPr>
          <p:grpSpPr>
            <a:xfrm>
              <a:off x="6777773" y="3398064"/>
              <a:ext cx="2129730" cy="1644949"/>
              <a:chOff x="5817942" y="2742896"/>
              <a:chExt cx="2129730" cy="1384324"/>
            </a:xfrm>
            <a:scene3d>
              <a:camera prst="orthographicFront"/>
              <a:lightRig rig="flat" dir="t"/>
            </a:scene3d>
          </p:grpSpPr>
          <p:sp>
            <p:nvSpPr>
              <p:cNvPr id="32" name="Afgeronde rechthoek 31"/>
              <p:cNvSpPr/>
              <p:nvPr/>
            </p:nvSpPr>
            <p:spPr>
              <a:xfrm>
                <a:off x="5817942" y="2742896"/>
                <a:ext cx="2129730" cy="1384324"/>
              </a:xfrm>
              <a:prstGeom prst="round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 prstMaterial="dkEdge">
                <a:bevelT w="8200" h="38100"/>
              </a:sp3d>
            </p:spPr>
            <p:txBody>
              <a:bodyPr/>
              <a:lstStyle/>
              <a:p>
                <a:endParaRPr lang="nl-BE" dirty="0"/>
              </a:p>
            </p:txBody>
          </p:sp>
          <p:sp>
            <p:nvSpPr>
              <p:cNvPr id="33" name="Afgeronde rechthoek 7"/>
              <p:cNvSpPr/>
              <p:nvPr/>
            </p:nvSpPr>
            <p:spPr>
              <a:xfrm>
                <a:off x="5885519" y="2810473"/>
                <a:ext cx="1994576" cy="1249170"/>
              </a:xfrm>
              <a:prstGeom prst="rect">
                <a:avLst/>
              </a:prstGeom>
              <a:noFill/>
              <a:ln>
                <a:noFill/>
              </a:ln>
              <a:effectLst/>
              <a:sp3d/>
            </p:spPr>
            <p:txBody>
              <a:bodyPr lIns="68580" tIns="68580" rIns="68580" bIns="68580" spcCol="1270" anchor="ctr"/>
              <a:lstStyle/>
              <a:p>
                <a:pPr algn="ctr" defTabSz="8001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fr-BE" sz="2000" b="1" kern="0" dirty="0">
                    <a:solidFill>
                      <a:srgbClr val="1F497D">
                        <a:lumMod val="75000"/>
                      </a:srgbClr>
                    </a:solidFill>
                  </a:rPr>
                  <a:t>POLICY &amp; GUIDANCE</a:t>
                </a:r>
              </a:p>
              <a:p>
                <a:pPr algn="ctr" defTabSz="800100" eaLnBrk="0" fontAlgn="base" hangingPunct="0">
                  <a:spcBef>
                    <a:spcPct val="0"/>
                  </a:spcBef>
                  <a:spcAft>
                    <a:spcPct val="35000"/>
                  </a:spcAft>
                  <a:defRPr/>
                </a:pPr>
                <a:r>
                  <a:rPr lang="fr-BE" kern="0" dirty="0" err="1">
                    <a:solidFill>
                      <a:srgbClr val="1F497D">
                        <a:lumMod val="75000"/>
                      </a:srgbClr>
                    </a:solidFill>
                  </a:rPr>
                  <a:t>Advice</a:t>
                </a:r>
                <a:r>
                  <a:rPr lang="fr-BE" kern="0" dirty="0">
                    <a:solidFill>
                      <a:srgbClr val="1F497D">
                        <a:lumMod val="75000"/>
                      </a:srgbClr>
                    </a:solidFill>
                  </a:rPr>
                  <a:t>                                Recommandations</a:t>
                </a:r>
              </a:p>
            </p:txBody>
          </p:sp>
        </p:grpSp>
        <p:sp>
          <p:nvSpPr>
            <p:cNvPr id="46" name="Afgeronde rechthoek 28">
              <a:extLst>
                <a:ext uri="{FF2B5EF4-FFF2-40B4-BE49-F238E27FC236}">
                  <a16:creationId xmlns:a16="http://schemas.microsoft.com/office/drawing/2014/main" id="{8CAA4768-90FB-4928-A146-F03B6CF5456E}"/>
                </a:ext>
              </a:extLst>
            </p:cNvPr>
            <p:cNvSpPr/>
            <p:nvPr/>
          </p:nvSpPr>
          <p:spPr>
            <a:xfrm>
              <a:off x="4391982" y="4639565"/>
              <a:ext cx="2129730" cy="1384324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nl-BE" b="1" kern="0" dirty="0">
                <a:solidFill>
                  <a:srgbClr val="1F497D">
                    <a:lumMod val="75000"/>
                  </a:srgbClr>
                </a:solidFill>
                <a:latin typeface="Candara" pitchFamily="34" charset="0"/>
              </a:endParaRPr>
            </a:p>
            <a:p>
              <a:pPr algn="ctr" defTabSz="8001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2000" b="1" kern="0" dirty="0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rPr>
                <a:t>COLLECTIVE ACTION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l-BE" kern="0" dirty="0"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</a:rPr>
                <a:t>Awareness </a:t>
              </a:r>
              <a:r>
                <a:rPr lang="nl-BE" kern="0" dirty="0" err="1"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</a:rPr>
                <a:t>raising</a:t>
              </a:r>
              <a:endParaRPr lang="nl-BE" kern="0" dirty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l-BE" kern="0" dirty="0"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</a:rPr>
                <a:t>Promotion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nl-BE" kern="0" dirty="0">
                  <a:solidFill>
                    <a:srgbClr val="1F497D">
                      <a:lumMod val="75000"/>
                    </a:srgbClr>
                  </a:solidFill>
                  <a:latin typeface="Calibri" panose="020F0502020204030204" pitchFamily="34" charset="0"/>
                </a:rPr>
                <a:t>Training</a:t>
              </a:r>
            </a:p>
          </p:txBody>
        </p:sp>
      </p:grp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70A0AD0-808C-4A3F-B4CC-BE8EAF73D45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05" y="5294221"/>
            <a:ext cx="1293696" cy="1295471"/>
          </a:xfrm>
          <a:prstGeom prst="rect">
            <a:avLst/>
          </a:prstGeom>
        </p:spPr>
      </p:pic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2F154B3A-66AA-43E3-BE89-4446E0DB7CDB}"/>
              </a:ext>
            </a:extLst>
          </p:cNvPr>
          <p:cNvCxnSpPr/>
          <p:nvPr/>
        </p:nvCxnSpPr>
        <p:spPr>
          <a:xfrm flipV="1">
            <a:off x="3856383" y="2067339"/>
            <a:ext cx="1696278" cy="115293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6C5BBD09-8EA2-4F8F-94A9-F2320BC531B5}"/>
              </a:ext>
            </a:extLst>
          </p:cNvPr>
          <p:cNvCxnSpPr/>
          <p:nvPr/>
        </p:nvCxnSpPr>
        <p:spPr>
          <a:xfrm>
            <a:off x="3856383" y="3382699"/>
            <a:ext cx="4890052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7AFCEC99-E7CD-493A-8377-07157E2F7436}"/>
              </a:ext>
            </a:extLst>
          </p:cNvPr>
          <p:cNvCxnSpPr/>
          <p:nvPr/>
        </p:nvCxnSpPr>
        <p:spPr>
          <a:xfrm>
            <a:off x="3856383" y="3538330"/>
            <a:ext cx="1696278" cy="127220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C0C9DDA6-5388-4EE7-9657-FB7D9BAC976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89" y="1427238"/>
            <a:ext cx="3022372" cy="38230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810531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79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Candara</vt:lpstr>
      <vt:lpstr>Kantoorthema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Annelies Cardon (Instituut voor de gelijkheid - Institut pour l'égalité)</dc:creator>
  <cp:lastModifiedBy>Bober, Camilla</cp:lastModifiedBy>
  <cp:revision>12</cp:revision>
  <dcterms:created xsi:type="dcterms:W3CDTF">2019-10-30T09:00:55Z</dcterms:created>
  <dcterms:modified xsi:type="dcterms:W3CDTF">2019-11-05T15:18:55Z</dcterms:modified>
</cp:coreProperties>
</file>