
<file path=[Content_Types].xml><?xml version="1.0" encoding="utf-8"?>
<Types xmlns="http://schemas.openxmlformats.org/package/2006/content-types">
  <Default Extension="png" ContentType="image/png"/>
  <Default Extension="bin" ContentType="application/vnd.openxmlformats-officedocument.oleObject"/>
  <Default Extension="emf" ContentType="image/x-e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6"/>
  </p:notesMasterIdLst>
  <p:sldIdLst>
    <p:sldId id="257" r:id="rId2"/>
    <p:sldId id="256" r:id="rId3"/>
    <p:sldId id="271" r:id="rId4"/>
    <p:sldId id="262" r:id="rId5"/>
    <p:sldId id="270" r:id="rId6"/>
    <p:sldId id="275" r:id="rId7"/>
    <p:sldId id="267" r:id="rId8"/>
    <p:sldId id="276" r:id="rId9"/>
    <p:sldId id="286" r:id="rId10"/>
    <p:sldId id="285" r:id="rId11"/>
    <p:sldId id="279" r:id="rId12"/>
    <p:sldId id="277" r:id="rId13"/>
    <p:sldId id="278" r:id="rId14"/>
    <p:sldId id="280" r:id="rId15"/>
    <p:sldId id="281" r:id="rId16"/>
    <p:sldId id="287" r:id="rId17"/>
    <p:sldId id="288" r:id="rId18"/>
    <p:sldId id="289" r:id="rId19"/>
    <p:sldId id="290" r:id="rId20"/>
    <p:sldId id="282" r:id="rId21"/>
    <p:sldId id="283" r:id="rId22"/>
    <p:sldId id="266" r:id="rId23"/>
    <p:sldId id="291" r:id="rId24"/>
    <p:sldId id="284"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9A2A"/>
    <a:srgbClr val="476D1D"/>
    <a:srgbClr val="29D5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15" autoAdjust="0"/>
    <p:restoredTop sz="92153" autoAdjust="0"/>
  </p:normalViewPr>
  <p:slideViewPr>
    <p:cSldViewPr snapToGrid="0">
      <p:cViewPr varScale="1">
        <p:scale>
          <a:sx n="67" d="100"/>
          <a:sy n="67" d="100"/>
        </p:scale>
        <p:origin x="840" y="48"/>
      </p:cViewPr>
      <p:guideLst/>
    </p:cSldViewPr>
  </p:slideViewPr>
  <p:outlineViewPr>
    <p:cViewPr>
      <p:scale>
        <a:sx n="33" d="100"/>
        <a:sy n="33" d="100"/>
      </p:scale>
      <p:origin x="0" y="-8496"/>
    </p:cViewPr>
  </p:outlin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2_4">
  <dgm:title val=""/>
  <dgm:desc val=""/>
  <dgm:catLst>
    <dgm:cat type="accent2" pri="11400"/>
  </dgm:catLst>
  <dgm:styleLbl name="node0">
    <dgm:fillClrLst meth="cycle">
      <a:schemeClr val="accent2">
        <a:shade val="60000"/>
      </a:schemeClr>
    </dgm:fillClrLst>
    <dgm:linClrLst meth="repeat">
      <a:schemeClr val="lt1"/>
    </dgm:linClrLst>
    <dgm:effectClrLst/>
    <dgm:txLinClrLst/>
    <dgm:txFillClrLst/>
    <dgm:txEffectClrLst/>
  </dgm:styleLbl>
  <dgm:styleLbl name="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alignNode1">
    <dgm:fillClrLst meth="cycle">
      <a:schemeClr val="accent2">
        <a:shade val="50000"/>
      </a:schemeClr>
      <a:schemeClr val="accent2">
        <a:tint val="45000"/>
      </a:schemeClr>
    </dgm:fillClrLst>
    <dgm:linClrLst meth="cycle">
      <a:schemeClr val="accent2">
        <a:shade val="50000"/>
      </a:schemeClr>
      <a:schemeClr val="accent2">
        <a:tint val="45000"/>
      </a:schemeClr>
    </dgm:linClrLst>
    <dgm:effectClrLst/>
    <dgm:txLinClrLst/>
    <dgm:txFillClrLst/>
    <dgm:txEffectClrLst/>
  </dgm:styleLbl>
  <dgm:styleLbl name="lnNode1">
    <dgm:fillClrLst meth="cycle">
      <a:schemeClr val="accent2">
        <a:shade val="50000"/>
      </a:schemeClr>
      <a:schemeClr val="accent2">
        <a:tint val="45000"/>
      </a:schemeClr>
    </dgm:fillClrLst>
    <dgm:linClrLst meth="repeat">
      <a:schemeClr val="lt1"/>
    </dgm:linClrLst>
    <dgm:effectClrLst/>
    <dgm:txLinClrLst/>
    <dgm:txFillClrLst/>
    <dgm:txEffectClrLst/>
  </dgm:styleLbl>
  <dgm:styleLbl name="vennNode1">
    <dgm:fillClrLst meth="cycle">
      <a:schemeClr val="accent2">
        <a:shade val="80000"/>
        <a:alpha val="50000"/>
      </a:schemeClr>
      <a:schemeClr val="accent2">
        <a:tint val="45000"/>
        <a:alpha val="50000"/>
      </a:schemeClr>
    </dgm:fillClrLst>
    <dgm:linClrLst meth="repeat">
      <a:schemeClr val="lt1"/>
    </dgm:linClrLst>
    <dgm:effectClrLst/>
    <dgm:txLinClrLst/>
    <dgm:txFillClrLst/>
    <dgm:txEffectClrLst/>
  </dgm:styleLbl>
  <dgm:styleLbl name="node2">
    <dgm:fillClrLst>
      <a:schemeClr val="accent2">
        <a:shade val="80000"/>
      </a:schemeClr>
    </dgm:fillClrLst>
    <dgm:linClrLst meth="repeat">
      <a:schemeClr val="lt1"/>
    </dgm:linClrLst>
    <dgm:effectClrLst/>
    <dgm:txLinClrLst/>
    <dgm:txFillClrLst/>
    <dgm:txEffectClrLst/>
  </dgm:styleLbl>
  <dgm:styleLbl name="node3">
    <dgm:fillClrLst>
      <a:schemeClr val="accent2">
        <a:tint val="99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f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bgSibTrans2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dgm:txEffectClrLst/>
  </dgm:styleLbl>
  <dgm:styleLbl name="sibTrans1D1">
    <dgm:fillClrLst meth="cycle">
      <a:schemeClr val="accent2">
        <a:shade val="90000"/>
      </a:schemeClr>
      <a:schemeClr val="accent2">
        <a:tint val="50000"/>
      </a:schemeClr>
    </dgm:fillClrLst>
    <dgm:linClrLst meth="cycle">
      <a:schemeClr val="accent2">
        <a:shade val="90000"/>
      </a:schemeClr>
      <a:schemeClr val="accent2">
        <a:tint val="5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0000"/>
      </a:schemeClr>
    </dgm:fillClrLst>
    <dgm:linClrLst meth="repeat">
      <a:schemeClr val="lt1"/>
    </dgm:linClrLst>
    <dgm:effectClrLst/>
    <dgm:txLinClrLst/>
    <dgm:txFillClrLst/>
    <dgm:txEffectClrLst/>
  </dgm:styleLbl>
  <dgm:styleLbl name="asst3">
    <dgm:fillClrLst>
      <a:schemeClr val="accent2">
        <a:tint val="70000"/>
      </a:schemeClr>
    </dgm:fillClrLst>
    <dgm:linClrLst meth="repeat">
      <a:schemeClr val="lt1"/>
    </dgm:linClrLst>
    <dgm:effectClrLst/>
    <dgm:txLinClrLst/>
    <dgm:txFillClrLst/>
    <dgm:txEffectClrLst/>
  </dgm:styleLbl>
  <dgm:styleLbl name="asst4">
    <dgm:fillClrLst>
      <a:schemeClr val="accent2">
        <a:tint val="5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shade val="80000"/>
      </a:schemeClr>
    </dgm:linClrLst>
    <dgm:effectClrLst/>
    <dgm:txLinClrLst/>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dk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2">
        <a:tint val="90000"/>
      </a:schemeClr>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2">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2">
        <a:shade val="50000"/>
      </a:schemeClr>
      <a:schemeClr val="accent2">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alignAccFollowNode1">
    <dgm:fillClrLst meth="repeat">
      <a:schemeClr val="accent2">
        <a:alpha val="90000"/>
        <a:tint val="55000"/>
      </a:schemeClr>
    </dgm:fillClrLst>
    <dgm:linClrLst meth="repeat">
      <a:schemeClr val="accent2">
        <a:alpha val="90000"/>
        <a:tint val="55000"/>
      </a:schemeClr>
    </dgm:linClrLst>
    <dgm:effectClrLst/>
    <dgm:txLinClrLst/>
    <dgm:txFillClrLst meth="repeat">
      <a:schemeClr val="dk1"/>
    </dgm:txFillClrLst>
    <dgm:txEffectClrLst/>
  </dgm:styleLbl>
  <dgm:styleLbl name="bgAccFollowNode1">
    <dgm:fillClrLst meth="repeat">
      <a:schemeClr val="accent2">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50000"/>
      </a:schemeClr>
    </dgm:linClrLst>
    <dgm:effectClrLst/>
    <dgm:txLinClrLst/>
    <dgm:txFillClrLst meth="repeat">
      <a:schemeClr val="dk1"/>
    </dgm:txFillClrLst>
    <dgm:txEffectClrLst/>
  </dgm:styleLbl>
  <dgm:styleLbl name="bgShp">
    <dgm:fillClrLst meth="repeat">
      <a:schemeClr val="accent2">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55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2230DAD-4D23-456B-9BB4-67C6E387DF28}" type="doc">
      <dgm:prSet loTypeId="urn:microsoft.com/office/officeart/2008/layout/AlternatingHexagons" loCatId="list" qsTypeId="urn:microsoft.com/office/officeart/2005/8/quickstyle/simple1" qsCatId="simple" csTypeId="urn:microsoft.com/office/officeart/2005/8/colors/accent2_4" csCatId="accent2" phldr="1"/>
      <dgm:spPr/>
      <dgm:t>
        <a:bodyPr/>
        <a:lstStyle/>
        <a:p>
          <a:endParaRPr lang="en-US"/>
        </a:p>
      </dgm:t>
    </dgm:pt>
    <dgm:pt modelId="{B6C66AA6-A6C3-49E4-B1F3-4A0DA98540B9}">
      <dgm:prSet phldrT="[Text]" custT="1"/>
      <dgm:spPr/>
      <dgm:t>
        <a:bodyPr/>
        <a:lstStyle/>
        <a:p>
          <a:r>
            <a:rPr lang="en-US" sz="1400" b="1" dirty="0"/>
            <a:t>Decent Work </a:t>
          </a:r>
          <a:r>
            <a:rPr lang="en-US" sz="1400" dirty="0"/>
            <a:t>Provisions</a:t>
          </a:r>
        </a:p>
      </dgm:t>
    </dgm:pt>
    <dgm:pt modelId="{A0561666-19F6-4CF6-8BED-5AB6D0E0D8F8}" type="parTrans" cxnId="{CA168445-A546-4293-970B-0D2E838BB956}">
      <dgm:prSet/>
      <dgm:spPr/>
      <dgm:t>
        <a:bodyPr/>
        <a:lstStyle/>
        <a:p>
          <a:endParaRPr lang="en-US"/>
        </a:p>
      </dgm:t>
    </dgm:pt>
    <dgm:pt modelId="{DB8E697B-6970-4135-AF3E-91C4278D8866}" type="sibTrans" cxnId="{CA168445-A546-4293-970B-0D2E838BB956}">
      <dgm:prSet/>
      <dgm:spPr/>
      <dgm:t>
        <a:bodyPr/>
        <a:lstStyle/>
        <a:p>
          <a:r>
            <a:rPr lang="en-US" dirty="0"/>
            <a:t>Reporting and </a:t>
          </a:r>
          <a:r>
            <a:rPr lang="en-US" dirty="0" smtClean="0"/>
            <a:t>Supervision</a:t>
          </a:r>
          <a:endParaRPr lang="en-US" dirty="0"/>
        </a:p>
      </dgm:t>
    </dgm:pt>
    <dgm:pt modelId="{B1E54FD9-C473-4731-AFE9-87EC7D3EE555}">
      <dgm:prSet phldrT="[Text]" custT="1"/>
      <dgm:spPr/>
      <dgm:t>
        <a:bodyPr/>
        <a:lstStyle/>
        <a:p>
          <a:r>
            <a:rPr lang="en-US" sz="1600" dirty="0"/>
            <a:t>Using Task-Based system</a:t>
          </a:r>
        </a:p>
      </dgm:t>
    </dgm:pt>
    <dgm:pt modelId="{195E05E2-8E73-4C6B-B48A-71C5FDFA11AE}" type="parTrans" cxnId="{EE2F5D9A-88F0-42AA-B6A8-543510A116E3}">
      <dgm:prSet/>
      <dgm:spPr/>
      <dgm:t>
        <a:bodyPr/>
        <a:lstStyle/>
        <a:p>
          <a:endParaRPr lang="en-US"/>
        </a:p>
      </dgm:t>
    </dgm:pt>
    <dgm:pt modelId="{870EC3F6-E998-4026-91FF-FC535D676D83}" type="sibTrans" cxnId="{EE2F5D9A-88F0-42AA-B6A8-543510A116E3}">
      <dgm:prSet/>
      <dgm:spPr/>
      <dgm:t>
        <a:bodyPr/>
        <a:lstStyle/>
        <a:p>
          <a:endParaRPr lang="en-US"/>
        </a:p>
      </dgm:t>
    </dgm:pt>
    <dgm:pt modelId="{69E5E31D-B1B6-457C-96CE-C39241F3D5DB}">
      <dgm:prSet phldrT="[Text]" custT="1"/>
      <dgm:spPr/>
      <dgm:t>
        <a:bodyPr/>
        <a:lstStyle/>
        <a:p>
          <a:r>
            <a:rPr lang="en-US" sz="1600" dirty="0">
              <a:solidFill>
                <a:schemeClr val="tx2"/>
              </a:solidFill>
            </a:rPr>
            <a:t>Recruitment Process</a:t>
          </a:r>
        </a:p>
      </dgm:t>
    </dgm:pt>
    <dgm:pt modelId="{175AC938-5943-4BED-88D1-B1F840911470}" type="parTrans" cxnId="{EE000FB1-6B72-496E-83CC-A454ADA1730A}">
      <dgm:prSet/>
      <dgm:spPr/>
      <dgm:t>
        <a:bodyPr/>
        <a:lstStyle/>
        <a:p>
          <a:endParaRPr lang="en-US"/>
        </a:p>
      </dgm:t>
    </dgm:pt>
    <dgm:pt modelId="{5899FD1E-169D-4682-BC0C-37F0ADD57981}" type="sibTrans" cxnId="{EE000FB1-6B72-496E-83CC-A454ADA1730A}">
      <dgm:prSet custT="1"/>
      <dgm:spPr/>
      <dgm:t>
        <a:bodyPr/>
        <a:lstStyle/>
        <a:p>
          <a:r>
            <a:rPr lang="en-US" sz="1400" dirty="0">
              <a:solidFill>
                <a:schemeClr val="tx2"/>
              </a:solidFill>
            </a:rPr>
            <a:t>MSSRP Employment requirements</a:t>
          </a:r>
        </a:p>
      </dgm:t>
    </dgm:pt>
    <dgm:pt modelId="{92BA847C-AC04-4407-B134-F54B9B022549}">
      <dgm:prSet phldrT="[Text]" custT="1"/>
      <dgm:spPr/>
      <dgm:t>
        <a:bodyPr/>
        <a:lstStyle/>
        <a:p>
          <a:r>
            <a:rPr lang="en-US" sz="1600" dirty="0"/>
            <a:t>Gender Inclusion and equity</a:t>
          </a:r>
        </a:p>
      </dgm:t>
    </dgm:pt>
    <dgm:pt modelId="{FFE7DB42-BFDA-4C68-A546-13931234D4A9}" type="parTrans" cxnId="{45BFFDC9-3A7F-4AAE-B1FB-920F0A5C979A}">
      <dgm:prSet/>
      <dgm:spPr/>
      <dgm:t>
        <a:bodyPr/>
        <a:lstStyle/>
        <a:p>
          <a:endParaRPr lang="en-US"/>
        </a:p>
      </dgm:t>
    </dgm:pt>
    <dgm:pt modelId="{5BA26C25-3419-4727-9721-05BCBA493AED}" type="sibTrans" cxnId="{45BFFDC9-3A7F-4AAE-B1FB-920F0A5C979A}">
      <dgm:prSet/>
      <dgm:spPr/>
      <dgm:t>
        <a:bodyPr/>
        <a:lstStyle/>
        <a:p>
          <a:endParaRPr lang="en-US"/>
        </a:p>
      </dgm:t>
    </dgm:pt>
    <dgm:pt modelId="{92E874C7-33B3-4BC1-BB60-A33BB7A98CAB}">
      <dgm:prSet phldrT="[Text]" custT="1"/>
      <dgm:spPr/>
      <dgm:t>
        <a:bodyPr/>
        <a:lstStyle/>
        <a:p>
          <a:r>
            <a:rPr lang="en-US" sz="1500" dirty="0">
              <a:solidFill>
                <a:schemeClr val="tx2"/>
              </a:solidFill>
            </a:rPr>
            <a:t>Environmental and Social Safeguards</a:t>
          </a:r>
        </a:p>
      </dgm:t>
    </dgm:pt>
    <dgm:pt modelId="{C494C3EC-D57B-4248-83F4-5BBCBF379717}" type="parTrans" cxnId="{E16FA7A1-C347-44F1-B171-CEFEB318CEDF}">
      <dgm:prSet/>
      <dgm:spPr/>
      <dgm:t>
        <a:bodyPr/>
        <a:lstStyle/>
        <a:p>
          <a:endParaRPr lang="en-US"/>
        </a:p>
      </dgm:t>
    </dgm:pt>
    <dgm:pt modelId="{D5390604-54A7-4F1E-BD1F-7E4FB539FF16}" type="sibTrans" cxnId="{E16FA7A1-C347-44F1-B171-CEFEB318CEDF}">
      <dgm:prSet/>
      <dgm:spPr/>
      <dgm:t>
        <a:bodyPr/>
        <a:lstStyle/>
        <a:p>
          <a:r>
            <a:rPr lang="en-US" dirty="0"/>
            <a:t>Protection from Violence and Harassment</a:t>
          </a:r>
        </a:p>
      </dgm:t>
    </dgm:pt>
    <dgm:pt modelId="{A40DDCBF-A8BC-43DB-87A1-5169FE434F3C}">
      <dgm:prSet phldrT="[Text]" custT="1"/>
      <dgm:spPr/>
      <dgm:t>
        <a:bodyPr/>
        <a:lstStyle/>
        <a:p>
          <a:r>
            <a:rPr lang="en-US" sz="1600" b="1" i="1" dirty="0">
              <a:solidFill>
                <a:srgbClr val="FF0000"/>
              </a:solidFill>
            </a:rPr>
            <a:t>New</a:t>
          </a:r>
          <a:r>
            <a:rPr lang="en-US" sz="1600" dirty="0"/>
            <a:t> </a:t>
          </a:r>
        </a:p>
        <a:p>
          <a:r>
            <a:rPr lang="en-US" sz="1600" dirty="0"/>
            <a:t>COVID-19 Responses</a:t>
          </a:r>
        </a:p>
      </dgm:t>
    </dgm:pt>
    <dgm:pt modelId="{4CEB6979-1587-4C4D-900F-02820346849F}" type="parTrans" cxnId="{AB9D69B7-FA4B-4F68-89EE-22C9E6AA0EC3}">
      <dgm:prSet/>
      <dgm:spPr/>
      <dgm:t>
        <a:bodyPr/>
        <a:lstStyle/>
        <a:p>
          <a:endParaRPr lang="en-US"/>
        </a:p>
      </dgm:t>
    </dgm:pt>
    <dgm:pt modelId="{09BC37D6-19BB-404E-8672-60EA6EED7A8F}" type="sibTrans" cxnId="{AB9D69B7-FA4B-4F68-89EE-22C9E6AA0EC3}">
      <dgm:prSet/>
      <dgm:spPr/>
      <dgm:t>
        <a:bodyPr/>
        <a:lstStyle/>
        <a:p>
          <a:endParaRPr lang="en-US"/>
        </a:p>
      </dgm:t>
    </dgm:pt>
    <dgm:pt modelId="{3F7FD9DF-23FE-40EB-B477-CB5F9C92021A}" type="pres">
      <dgm:prSet presAssocID="{22230DAD-4D23-456B-9BB4-67C6E387DF28}" presName="Name0" presStyleCnt="0">
        <dgm:presLayoutVars>
          <dgm:chMax/>
          <dgm:chPref/>
          <dgm:dir/>
          <dgm:animLvl val="lvl"/>
        </dgm:presLayoutVars>
      </dgm:prSet>
      <dgm:spPr/>
      <dgm:t>
        <a:bodyPr/>
        <a:lstStyle/>
        <a:p>
          <a:endParaRPr lang="en-US"/>
        </a:p>
      </dgm:t>
    </dgm:pt>
    <dgm:pt modelId="{0CE14DA3-479F-4EF7-B103-10E948F1FFD3}" type="pres">
      <dgm:prSet presAssocID="{B6C66AA6-A6C3-49E4-B1F3-4A0DA98540B9}" presName="composite" presStyleCnt="0"/>
      <dgm:spPr/>
    </dgm:pt>
    <dgm:pt modelId="{29A121A3-457A-4702-9EF0-B70CFE0A4EF0}" type="pres">
      <dgm:prSet presAssocID="{B6C66AA6-A6C3-49E4-B1F3-4A0DA98540B9}" presName="Parent1" presStyleLbl="node1" presStyleIdx="0" presStyleCnt="6">
        <dgm:presLayoutVars>
          <dgm:chMax val="1"/>
          <dgm:chPref val="1"/>
          <dgm:bulletEnabled val="1"/>
        </dgm:presLayoutVars>
      </dgm:prSet>
      <dgm:spPr/>
      <dgm:t>
        <a:bodyPr/>
        <a:lstStyle/>
        <a:p>
          <a:endParaRPr lang="en-US"/>
        </a:p>
      </dgm:t>
    </dgm:pt>
    <dgm:pt modelId="{C653270A-8852-4927-B836-BA6997509EB4}" type="pres">
      <dgm:prSet presAssocID="{B6C66AA6-A6C3-49E4-B1F3-4A0DA98540B9}" presName="Childtext1" presStyleLbl="revTx" presStyleIdx="0" presStyleCnt="3" custScaleX="74251" custLinFactNeighborX="-10571" custLinFactNeighborY="-7274">
        <dgm:presLayoutVars>
          <dgm:chMax val="0"/>
          <dgm:chPref val="0"/>
          <dgm:bulletEnabled val="1"/>
        </dgm:presLayoutVars>
      </dgm:prSet>
      <dgm:spPr/>
      <dgm:t>
        <a:bodyPr/>
        <a:lstStyle/>
        <a:p>
          <a:endParaRPr lang="en-US"/>
        </a:p>
      </dgm:t>
    </dgm:pt>
    <dgm:pt modelId="{D32D4DBE-210D-4C1B-88AF-1659F43A824E}" type="pres">
      <dgm:prSet presAssocID="{B6C66AA6-A6C3-49E4-B1F3-4A0DA98540B9}" presName="BalanceSpacing" presStyleCnt="0"/>
      <dgm:spPr/>
    </dgm:pt>
    <dgm:pt modelId="{74A1E72A-D424-4758-ADFF-9C37654CFF9F}" type="pres">
      <dgm:prSet presAssocID="{B6C66AA6-A6C3-49E4-B1F3-4A0DA98540B9}" presName="BalanceSpacing1" presStyleCnt="0"/>
      <dgm:spPr/>
    </dgm:pt>
    <dgm:pt modelId="{0D30750D-6093-4E0F-BD40-538D9B86172F}" type="pres">
      <dgm:prSet presAssocID="{DB8E697B-6970-4135-AF3E-91C4278D8866}" presName="Accent1Text" presStyleLbl="node1" presStyleIdx="1" presStyleCnt="6"/>
      <dgm:spPr/>
      <dgm:t>
        <a:bodyPr/>
        <a:lstStyle/>
        <a:p>
          <a:endParaRPr lang="en-US"/>
        </a:p>
      </dgm:t>
    </dgm:pt>
    <dgm:pt modelId="{1A2B2EFC-8C78-4077-80DE-7F7B9EB3F4CE}" type="pres">
      <dgm:prSet presAssocID="{DB8E697B-6970-4135-AF3E-91C4278D8866}" presName="spaceBetweenRectangles" presStyleCnt="0"/>
      <dgm:spPr/>
    </dgm:pt>
    <dgm:pt modelId="{E91E0242-C2C0-49B5-A6DD-E9A7B9DFBEDA}" type="pres">
      <dgm:prSet presAssocID="{69E5E31D-B1B6-457C-96CE-C39241F3D5DB}" presName="composite" presStyleCnt="0"/>
      <dgm:spPr/>
    </dgm:pt>
    <dgm:pt modelId="{BCFC05E8-B470-4853-96A6-453D15DCA1BF}" type="pres">
      <dgm:prSet presAssocID="{69E5E31D-B1B6-457C-96CE-C39241F3D5DB}" presName="Parent1" presStyleLbl="node1" presStyleIdx="2" presStyleCnt="6" custScaleX="135621" custScaleY="109680">
        <dgm:presLayoutVars>
          <dgm:chMax val="1"/>
          <dgm:chPref val="1"/>
          <dgm:bulletEnabled val="1"/>
        </dgm:presLayoutVars>
      </dgm:prSet>
      <dgm:spPr/>
      <dgm:t>
        <a:bodyPr/>
        <a:lstStyle/>
        <a:p>
          <a:endParaRPr lang="en-US"/>
        </a:p>
      </dgm:t>
    </dgm:pt>
    <dgm:pt modelId="{09BEBA35-BA2C-452D-A1DF-73CB7EA9AA43}" type="pres">
      <dgm:prSet presAssocID="{69E5E31D-B1B6-457C-96CE-C39241F3D5DB}" presName="Childtext1" presStyleLbl="revTx" presStyleIdx="1" presStyleCnt="3" custScaleX="82585" custLinFactNeighborX="-4613" custLinFactNeighborY="-1384">
        <dgm:presLayoutVars>
          <dgm:chMax val="0"/>
          <dgm:chPref val="0"/>
          <dgm:bulletEnabled val="1"/>
        </dgm:presLayoutVars>
      </dgm:prSet>
      <dgm:spPr/>
      <dgm:t>
        <a:bodyPr/>
        <a:lstStyle/>
        <a:p>
          <a:endParaRPr lang="en-US"/>
        </a:p>
      </dgm:t>
    </dgm:pt>
    <dgm:pt modelId="{D90F45A5-97CA-4334-960C-E761B620F320}" type="pres">
      <dgm:prSet presAssocID="{69E5E31D-B1B6-457C-96CE-C39241F3D5DB}" presName="BalanceSpacing" presStyleCnt="0"/>
      <dgm:spPr/>
    </dgm:pt>
    <dgm:pt modelId="{88B5B926-4FCD-45BF-A232-023571824514}" type="pres">
      <dgm:prSet presAssocID="{69E5E31D-B1B6-457C-96CE-C39241F3D5DB}" presName="BalanceSpacing1" presStyleCnt="0"/>
      <dgm:spPr/>
    </dgm:pt>
    <dgm:pt modelId="{779E0E14-0421-46EF-9BE4-96824BB62D5A}" type="pres">
      <dgm:prSet presAssocID="{5899FD1E-169D-4682-BC0C-37F0ADD57981}" presName="Accent1Text" presStyleLbl="node1" presStyleIdx="3" presStyleCnt="6" custScaleX="128668" custScaleY="110207" custLinFactNeighborX="22410" custLinFactNeighborY="459"/>
      <dgm:spPr/>
      <dgm:t>
        <a:bodyPr/>
        <a:lstStyle/>
        <a:p>
          <a:endParaRPr lang="en-US"/>
        </a:p>
      </dgm:t>
    </dgm:pt>
    <dgm:pt modelId="{DB221853-8345-4D01-8418-6C02A5D46D3C}" type="pres">
      <dgm:prSet presAssocID="{5899FD1E-169D-4682-BC0C-37F0ADD57981}" presName="spaceBetweenRectangles" presStyleCnt="0"/>
      <dgm:spPr/>
    </dgm:pt>
    <dgm:pt modelId="{E0B63298-CA3B-433D-84AA-EADDE06F2367}" type="pres">
      <dgm:prSet presAssocID="{92E874C7-33B3-4BC1-BB60-A33BB7A98CAB}" presName="composite" presStyleCnt="0"/>
      <dgm:spPr/>
    </dgm:pt>
    <dgm:pt modelId="{5A1E329A-755A-4B72-8EC6-49E477CC6016}" type="pres">
      <dgm:prSet presAssocID="{92E874C7-33B3-4BC1-BB60-A33BB7A98CAB}" presName="Parent1" presStyleLbl="node1" presStyleIdx="4" presStyleCnt="6" custScaleX="145788" custScaleY="109845">
        <dgm:presLayoutVars>
          <dgm:chMax val="1"/>
          <dgm:chPref val="1"/>
          <dgm:bulletEnabled val="1"/>
        </dgm:presLayoutVars>
      </dgm:prSet>
      <dgm:spPr/>
      <dgm:t>
        <a:bodyPr/>
        <a:lstStyle/>
        <a:p>
          <a:endParaRPr lang="en-US"/>
        </a:p>
      </dgm:t>
    </dgm:pt>
    <dgm:pt modelId="{00D24480-8504-4456-AD58-78E8ED3ED54B}" type="pres">
      <dgm:prSet presAssocID="{92E874C7-33B3-4BC1-BB60-A33BB7A98CAB}" presName="Childtext1" presStyleLbl="revTx" presStyleIdx="2" presStyleCnt="3" custScaleX="59950" custLinFactNeighborX="1979" custLinFactNeighborY="1332">
        <dgm:presLayoutVars>
          <dgm:chMax val="0"/>
          <dgm:chPref val="0"/>
          <dgm:bulletEnabled val="1"/>
        </dgm:presLayoutVars>
      </dgm:prSet>
      <dgm:spPr/>
      <dgm:t>
        <a:bodyPr/>
        <a:lstStyle/>
        <a:p>
          <a:endParaRPr lang="en-US"/>
        </a:p>
      </dgm:t>
    </dgm:pt>
    <dgm:pt modelId="{68B73834-A330-485E-BEE7-75F60BE27F33}" type="pres">
      <dgm:prSet presAssocID="{92E874C7-33B3-4BC1-BB60-A33BB7A98CAB}" presName="BalanceSpacing" presStyleCnt="0"/>
      <dgm:spPr/>
    </dgm:pt>
    <dgm:pt modelId="{ED807CA3-6EF3-4376-989A-EFF656C213C4}" type="pres">
      <dgm:prSet presAssocID="{92E874C7-33B3-4BC1-BB60-A33BB7A98CAB}" presName="BalanceSpacing1" presStyleCnt="0"/>
      <dgm:spPr/>
    </dgm:pt>
    <dgm:pt modelId="{E25C8C9D-30D9-41D6-870C-828EDAB10162}" type="pres">
      <dgm:prSet presAssocID="{D5390604-54A7-4F1E-BD1F-7E4FB539FF16}" presName="Accent1Text" presStyleLbl="node1" presStyleIdx="5" presStyleCnt="6" custScaleX="115149" custScaleY="92519" custLinFactNeighborX="-24860" custLinFactNeighborY="-1744"/>
      <dgm:spPr/>
      <dgm:t>
        <a:bodyPr/>
        <a:lstStyle/>
        <a:p>
          <a:endParaRPr lang="en-US"/>
        </a:p>
      </dgm:t>
    </dgm:pt>
  </dgm:ptLst>
  <dgm:cxnLst>
    <dgm:cxn modelId="{95E43BE2-A873-455B-8146-DE38F4DC7284}" type="presOf" srcId="{22230DAD-4D23-456B-9BB4-67C6E387DF28}" destId="{3F7FD9DF-23FE-40EB-B477-CB5F9C92021A}" srcOrd="0" destOrd="0" presId="urn:microsoft.com/office/officeart/2008/layout/AlternatingHexagons"/>
    <dgm:cxn modelId="{AB4ABA45-5DF7-4EB6-83DF-B1EC21519150}" type="presOf" srcId="{DB8E697B-6970-4135-AF3E-91C4278D8866}" destId="{0D30750D-6093-4E0F-BD40-538D9B86172F}" srcOrd="0" destOrd="0" presId="urn:microsoft.com/office/officeart/2008/layout/AlternatingHexagons"/>
    <dgm:cxn modelId="{BA437EE3-BDA4-4E6D-8A96-DCCCF61EE91F}" type="presOf" srcId="{B6C66AA6-A6C3-49E4-B1F3-4A0DA98540B9}" destId="{29A121A3-457A-4702-9EF0-B70CFE0A4EF0}" srcOrd="0" destOrd="0" presId="urn:microsoft.com/office/officeart/2008/layout/AlternatingHexagons"/>
    <dgm:cxn modelId="{EE000FB1-6B72-496E-83CC-A454ADA1730A}" srcId="{22230DAD-4D23-456B-9BB4-67C6E387DF28}" destId="{69E5E31D-B1B6-457C-96CE-C39241F3D5DB}" srcOrd="1" destOrd="0" parTransId="{175AC938-5943-4BED-88D1-B1F840911470}" sibTransId="{5899FD1E-169D-4682-BC0C-37F0ADD57981}"/>
    <dgm:cxn modelId="{AB9D69B7-FA4B-4F68-89EE-22C9E6AA0EC3}" srcId="{92E874C7-33B3-4BC1-BB60-A33BB7A98CAB}" destId="{A40DDCBF-A8BC-43DB-87A1-5169FE434F3C}" srcOrd="0" destOrd="0" parTransId="{4CEB6979-1587-4C4D-900F-02820346849F}" sibTransId="{09BC37D6-19BB-404E-8672-60EA6EED7A8F}"/>
    <dgm:cxn modelId="{8859B74C-365C-41AD-BE27-162C46A7E237}" type="presOf" srcId="{A40DDCBF-A8BC-43DB-87A1-5169FE434F3C}" destId="{00D24480-8504-4456-AD58-78E8ED3ED54B}" srcOrd="0" destOrd="0" presId="urn:microsoft.com/office/officeart/2008/layout/AlternatingHexagons"/>
    <dgm:cxn modelId="{9C5F0244-537E-4D29-9503-48F28130ADD4}" type="presOf" srcId="{69E5E31D-B1B6-457C-96CE-C39241F3D5DB}" destId="{BCFC05E8-B470-4853-96A6-453D15DCA1BF}" srcOrd="0" destOrd="0" presId="urn:microsoft.com/office/officeart/2008/layout/AlternatingHexagons"/>
    <dgm:cxn modelId="{156A130C-F340-4AD5-A3C9-3C92EB5132BB}" type="presOf" srcId="{B1E54FD9-C473-4731-AFE9-87EC7D3EE555}" destId="{C653270A-8852-4927-B836-BA6997509EB4}" srcOrd="0" destOrd="0" presId="urn:microsoft.com/office/officeart/2008/layout/AlternatingHexagons"/>
    <dgm:cxn modelId="{EE2F5D9A-88F0-42AA-B6A8-543510A116E3}" srcId="{B6C66AA6-A6C3-49E4-B1F3-4A0DA98540B9}" destId="{B1E54FD9-C473-4731-AFE9-87EC7D3EE555}" srcOrd="0" destOrd="0" parTransId="{195E05E2-8E73-4C6B-B48A-71C5FDFA11AE}" sibTransId="{870EC3F6-E998-4026-91FF-FC535D676D83}"/>
    <dgm:cxn modelId="{E16FA7A1-C347-44F1-B171-CEFEB318CEDF}" srcId="{22230DAD-4D23-456B-9BB4-67C6E387DF28}" destId="{92E874C7-33B3-4BC1-BB60-A33BB7A98CAB}" srcOrd="2" destOrd="0" parTransId="{C494C3EC-D57B-4248-83F4-5BBCBF379717}" sibTransId="{D5390604-54A7-4F1E-BD1F-7E4FB539FF16}"/>
    <dgm:cxn modelId="{DB42B7A2-E207-4177-8FFD-71AFB12A5E35}" type="presOf" srcId="{92E874C7-33B3-4BC1-BB60-A33BB7A98CAB}" destId="{5A1E329A-755A-4B72-8EC6-49E477CC6016}" srcOrd="0" destOrd="0" presId="urn:microsoft.com/office/officeart/2008/layout/AlternatingHexagons"/>
    <dgm:cxn modelId="{85F6F355-9181-4A4A-9485-1D79688E16D1}" type="presOf" srcId="{5899FD1E-169D-4682-BC0C-37F0ADD57981}" destId="{779E0E14-0421-46EF-9BE4-96824BB62D5A}" srcOrd="0" destOrd="0" presId="urn:microsoft.com/office/officeart/2008/layout/AlternatingHexagons"/>
    <dgm:cxn modelId="{45BFFDC9-3A7F-4AAE-B1FB-920F0A5C979A}" srcId="{69E5E31D-B1B6-457C-96CE-C39241F3D5DB}" destId="{92BA847C-AC04-4407-B134-F54B9B022549}" srcOrd="0" destOrd="0" parTransId="{FFE7DB42-BFDA-4C68-A546-13931234D4A9}" sibTransId="{5BA26C25-3419-4727-9721-05BCBA493AED}"/>
    <dgm:cxn modelId="{01A7B24E-1AF9-4D2E-A947-8128E5A57AA0}" type="presOf" srcId="{D5390604-54A7-4F1E-BD1F-7E4FB539FF16}" destId="{E25C8C9D-30D9-41D6-870C-828EDAB10162}" srcOrd="0" destOrd="0" presId="urn:microsoft.com/office/officeart/2008/layout/AlternatingHexagons"/>
    <dgm:cxn modelId="{CA168445-A546-4293-970B-0D2E838BB956}" srcId="{22230DAD-4D23-456B-9BB4-67C6E387DF28}" destId="{B6C66AA6-A6C3-49E4-B1F3-4A0DA98540B9}" srcOrd="0" destOrd="0" parTransId="{A0561666-19F6-4CF6-8BED-5AB6D0E0D8F8}" sibTransId="{DB8E697B-6970-4135-AF3E-91C4278D8866}"/>
    <dgm:cxn modelId="{26B154EC-F3A5-4B75-B1E6-6BFEE47C490D}" type="presOf" srcId="{92BA847C-AC04-4407-B134-F54B9B022549}" destId="{09BEBA35-BA2C-452D-A1DF-73CB7EA9AA43}" srcOrd="0" destOrd="0" presId="urn:microsoft.com/office/officeart/2008/layout/AlternatingHexagons"/>
    <dgm:cxn modelId="{D9DBD696-1FCC-43DE-BCB9-7B5A099618D8}" type="presParOf" srcId="{3F7FD9DF-23FE-40EB-B477-CB5F9C92021A}" destId="{0CE14DA3-479F-4EF7-B103-10E948F1FFD3}" srcOrd="0" destOrd="0" presId="urn:microsoft.com/office/officeart/2008/layout/AlternatingHexagons"/>
    <dgm:cxn modelId="{CF761D57-8F49-40D1-8BFB-BB6DF76B86F1}" type="presParOf" srcId="{0CE14DA3-479F-4EF7-B103-10E948F1FFD3}" destId="{29A121A3-457A-4702-9EF0-B70CFE0A4EF0}" srcOrd="0" destOrd="0" presId="urn:microsoft.com/office/officeart/2008/layout/AlternatingHexagons"/>
    <dgm:cxn modelId="{C91BB394-6A49-4873-A884-418898101307}" type="presParOf" srcId="{0CE14DA3-479F-4EF7-B103-10E948F1FFD3}" destId="{C653270A-8852-4927-B836-BA6997509EB4}" srcOrd="1" destOrd="0" presId="urn:microsoft.com/office/officeart/2008/layout/AlternatingHexagons"/>
    <dgm:cxn modelId="{C8A46C72-8E5A-4BD6-A69C-021F57712E76}" type="presParOf" srcId="{0CE14DA3-479F-4EF7-B103-10E948F1FFD3}" destId="{D32D4DBE-210D-4C1B-88AF-1659F43A824E}" srcOrd="2" destOrd="0" presId="urn:microsoft.com/office/officeart/2008/layout/AlternatingHexagons"/>
    <dgm:cxn modelId="{9EA23301-9918-4257-89F0-1194EA3EFFAA}" type="presParOf" srcId="{0CE14DA3-479F-4EF7-B103-10E948F1FFD3}" destId="{74A1E72A-D424-4758-ADFF-9C37654CFF9F}" srcOrd="3" destOrd="0" presId="urn:microsoft.com/office/officeart/2008/layout/AlternatingHexagons"/>
    <dgm:cxn modelId="{7F3EBB2D-4560-4851-B3A0-85F50E3620AC}" type="presParOf" srcId="{0CE14DA3-479F-4EF7-B103-10E948F1FFD3}" destId="{0D30750D-6093-4E0F-BD40-538D9B86172F}" srcOrd="4" destOrd="0" presId="urn:microsoft.com/office/officeart/2008/layout/AlternatingHexagons"/>
    <dgm:cxn modelId="{DCD4277E-D533-41BF-93BD-8F3DDFD32222}" type="presParOf" srcId="{3F7FD9DF-23FE-40EB-B477-CB5F9C92021A}" destId="{1A2B2EFC-8C78-4077-80DE-7F7B9EB3F4CE}" srcOrd="1" destOrd="0" presId="urn:microsoft.com/office/officeart/2008/layout/AlternatingHexagons"/>
    <dgm:cxn modelId="{97D56FFB-4825-43B9-825F-047F9E1633C5}" type="presParOf" srcId="{3F7FD9DF-23FE-40EB-B477-CB5F9C92021A}" destId="{E91E0242-C2C0-49B5-A6DD-E9A7B9DFBEDA}" srcOrd="2" destOrd="0" presId="urn:microsoft.com/office/officeart/2008/layout/AlternatingHexagons"/>
    <dgm:cxn modelId="{8EAF9E30-FC11-43E0-A254-70407CB28AB3}" type="presParOf" srcId="{E91E0242-C2C0-49B5-A6DD-E9A7B9DFBEDA}" destId="{BCFC05E8-B470-4853-96A6-453D15DCA1BF}" srcOrd="0" destOrd="0" presId="urn:microsoft.com/office/officeart/2008/layout/AlternatingHexagons"/>
    <dgm:cxn modelId="{7B6412A2-AACF-495A-8C10-F7EB899DD9B5}" type="presParOf" srcId="{E91E0242-C2C0-49B5-A6DD-E9A7B9DFBEDA}" destId="{09BEBA35-BA2C-452D-A1DF-73CB7EA9AA43}" srcOrd="1" destOrd="0" presId="urn:microsoft.com/office/officeart/2008/layout/AlternatingHexagons"/>
    <dgm:cxn modelId="{24024944-128D-4546-8623-F68D7977917A}" type="presParOf" srcId="{E91E0242-C2C0-49B5-A6DD-E9A7B9DFBEDA}" destId="{D90F45A5-97CA-4334-960C-E761B620F320}" srcOrd="2" destOrd="0" presId="urn:microsoft.com/office/officeart/2008/layout/AlternatingHexagons"/>
    <dgm:cxn modelId="{F93962FA-4F94-481D-BD96-64ABE9ECEE9B}" type="presParOf" srcId="{E91E0242-C2C0-49B5-A6DD-E9A7B9DFBEDA}" destId="{88B5B926-4FCD-45BF-A232-023571824514}" srcOrd="3" destOrd="0" presId="urn:microsoft.com/office/officeart/2008/layout/AlternatingHexagons"/>
    <dgm:cxn modelId="{629D443F-6FB7-4822-B59C-88CECD6A68A7}" type="presParOf" srcId="{E91E0242-C2C0-49B5-A6DD-E9A7B9DFBEDA}" destId="{779E0E14-0421-46EF-9BE4-96824BB62D5A}" srcOrd="4" destOrd="0" presId="urn:microsoft.com/office/officeart/2008/layout/AlternatingHexagons"/>
    <dgm:cxn modelId="{42D2A76C-8A3B-43AB-8D71-6297680FBAFC}" type="presParOf" srcId="{3F7FD9DF-23FE-40EB-B477-CB5F9C92021A}" destId="{DB221853-8345-4D01-8418-6C02A5D46D3C}" srcOrd="3" destOrd="0" presId="urn:microsoft.com/office/officeart/2008/layout/AlternatingHexagons"/>
    <dgm:cxn modelId="{969AF822-D411-4E6A-835D-9DCC55025D5E}" type="presParOf" srcId="{3F7FD9DF-23FE-40EB-B477-CB5F9C92021A}" destId="{E0B63298-CA3B-433D-84AA-EADDE06F2367}" srcOrd="4" destOrd="0" presId="urn:microsoft.com/office/officeart/2008/layout/AlternatingHexagons"/>
    <dgm:cxn modelId="{5554CF15-11B7-461F-85A0-E7C2C3486A16}" type="presParOf" srcId="{E0B63298-CA3B-433D-84AA-EADDE06F2367}" destId="{5A1E329A-755A-4B72-8EC6-49E477CC6016}" srcOrd="0" destOrd="0" presId="urn:microsoft.com/office/officeart/2008/layout/AlternatingHexagons"/>
    <dgm:cxn modelId="{9B4F3793-68DC-4F4E-92A7-509B7B6A74C2}" type="presParOf" srcId="{E0B63298-CA3B-433D-84AA-EADDE06F2367}" destId="{00D24480-8504-4456-AD58-78E8ED3ED54B}" srcOrd="1" destOrd="0" presId="urn:microsoft.com/office/officeart/2008/layout/AlternatingHexagons"/>
    <dgm:cxn modelId="{8903485A-7D93-4425-97AA-BD8FA2293C21}" type="presParOf" srcId="{E0B63298-CA3B-433D-84AA-EADDE06F2367}" destId="{68B73834-A330-485E-BEE7-75F60BE27F33}" srcOrd="2" destOrd="0" presId="urn:microsoft.com/office/officeart/2008/layout/AlternatingHexagons"/>
    <dgm:cxn modelId="{F0CFE5F9-CA12-4238-BCD0-66FD8B925BA7}" type="presParOf" srcId="{E0B63298-CA3B-433D-84AA-EADDE06F2367}" destId="{ED807CA3-6EF3-4376-989A-EFF656C213C4}" srcOrd="3" destOrd="0" presId="urn:microsoft.com/office/officeart/2008/layout/AlternatingHexagons"/>
    <dgm:cxn modelId="{56B7C8BB-46B2-4AFB-9A53-6C2FA11646F0}" type="presParOf" srcId="{E0B63298-CA3B-433D-84AA-EADDE06F2367}" destId="{E25C8C9D-30D9-41D6-870C-828EDAB10162}" srcOrd="4" destOrd="0" presId="urn:microsoft.com/office/officeart/2008/layout/AlternatingHexagons"/>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353BD18D-2AE5-4C8A-8F82-1B60F885189D}" type="doc">
      <dgm:prSet loTypeId="urn:microsoft.com/office/officeart/2005/8/layout/cycle4" loCatId="matrix" qsTypeId="urn:microsoft.com/office/officeart/2005/8/quickstyle/simple1" qsCatId="simple" csTypeId="urn:microsoft.com/office/officeart/2005/8/colors/colorful4" csCatId="colorful" phldr="1"/>
      <dgm:spPr/>
      <dgm:t>
        <a:bodyPr/>
        <a:lstStyle/>
        <a:p>
          <a:endParaRPr lang="en-US"/>
        </a:p>
      </dgm:t>
    </dgm:pt>
    <dgm:pt modelId="{382E4C27-5825-4CA0-A477-CC1979FCEB13}">
      <dgm:prSet phldrT="[Text]" custT="1"/>
      <dgm:spPr/>
      <dgm:t>
        <a:bodyPr/>
        <a:lstStyle/>
        <a:p>
          <a:r>
            <a:rPr lang="en-US" sz="1800" dirty="0"/>
            <a:t>Local Community</a:t>
          </a:r>
        </a:p>
      </dgm:t>
    </dgm:pt>
    <dgm:pt modelId="{39841E74-FEFB-433F-A34C-5F414BA44120}" type="parTrans" cxnId="{E4D0CF96-180D-451A-A7FB-F579A7CECD19}">
      <dgm:prSet/>
      <dgm:spPr/>
      <dgm:t>
        <a:bodyPr/>
        <a:lstStyle/>
        <a:p>
          <a:endParaRPr lang="en-US"/>
        </a:p>
      </dgm:t>
    </dgm:pt>
    <dgm:pt modelId="{352C1F59-82E6-42A8-80C0-847449A9F671}" type="sibTrans" cxnId="{E4D0CF96-180D-451A-A7FB-F579A7CECD19}">
      <dgm:prSet/>
      <dgm:spPr/>
      <dgm:t>
        <a:bodyPr/>
        <a:lstStyle/>
        <a:p>
          <a:endParaRPr lang="en-US"/>
        </a:p>
      </dgm:t>
    </dgm:pt>
    <dgm:pt modelId="{E48A8163-0F97-45EC-8691-DA0B2C43B07C}">
      <dgm:prSet phldrT="[Text]" custT="1"/>
      <dgm:spPr/>
      <dgm:t>
        <a:bodyPr/>
        <a:lstStyle/>
        <a:p>
          <a:r>
            <a:rPr lang="en-US" sz="1800" dirty="0"/>
            <a:t>Donors – WB Team</a:t>
          </a:r>
        </a:p>
      </dgm:t>
    </dgm:pt>
    <dgm:pt modelId="{657A4732-AA64-4B00-B191-CB85B6C308F8}" type="parTrans" cxnId="{88BEEC2B-F5BD-463E-86FA-45192C51B6D1}">
      <dgm:prSet/>
      <dgm:spPr/>
      <dgm:t>
        <a:bodyPr/>
        <a:lstStyle/>
        <a:p>
          <a:endParaRPr lang="en-US"/>
        </a:p>
      </dgm:t>
    </dgm:pt>
    <dgm:pt modelId="{12CBDC5F-8B7B-4379-A4CD-A0F8B00BBEF4}" type="sibTrans" cxnId="{88BEEC2B-F5BD-463E-86FA-45192C51B6D1}">
      <dgm:prSet/>
      <dgm:spPr/>
      <dgm:t>
        <a:bodyPr/>
        <a:lstStyle/>
        <a:p>
          <a:endParaRPr lang="en-US"/>
        </a:p>
      </dgm:t>
    </dgm:pt>
    <dgm:pt modelId="{21B46897-42BF-4E98-82DF-EC545DDAAF78}">
      <dgm:prSet phldrT="[Text]" custT="1"/>
      <dgm:spPr/>
      <dgm:t>
        <a:bodyPr/>
        <a:lstStyle/>
        <a:p>
          <a:r>
            <a:rPr lang="en-US" sz="1800" dirty="0"/>
            <a:t>Private Sector Contractors</a:t>
          </a:r>
        </a:p>
      </dgm:t>
    </dgm:pt>
    <dgm:pt modelId="{25DBBB69-0720-4653-9DA4-B0C0B2086E02}" type="parTrans" cxnId="{643DECC8-33FD-4D04-BAC1-3E408323162D}">
      <dgm:prSet/>
      <dgm:spPr/>
      <dgm:t>
        <a:bodyPr/>
        <a:lstStyle/>
        <a:p>
          <a:endParaRPr lang="en-US"/>
        </a:p>
      </dgm:t>
    </dgm:pt>
    <dgm:pt modelId="{F7D73E43-B8AB-4144-97A5-227D210979AE}" type="sibTrans" cxnId="{643DECC8-33FD-4D04-BAC1-3E408323162D}">
      <dgm:prSet/>
      <dgm:spPr/>
      <dgm:t>
        <a:bodyPr/>
        <a:lstStyle/>
        <a:p>
          <a:endParaRPr lang="en-US"/>
        </a:p>
      </dgm:t>
    </dgm:pt>
    <dgm:pt modelId="{6882BF6B-7BB7-4ACB-ABFE-1D723D02113E}">
      <dgm:prSet phldrT="[Text]" custT="1"/>
      <dgm:spPr/>
      <dgm:t>
        <a:bodyPr/>
        <a:lstStyle/>
        <a:p>
          <a:r>
            <a:rPr lang="en-US" sz="1800" dirty="0">
              <a:solidFill>
                <a:schemeClr val="tx1"/>
              </a:solidFill>
            </a:rPr>
            <a:t>MOLA/ Municipalities</a:t>
          </a:r>
        </a:p>
      </dgm:t>
    </dgm:pt>
    <dgm:pt modelId="{8CB6E74E-C7E3-4D9A-8B46-343038D3F8EF}" type="parTrans" cxnId="{02FBC81E-72C3-4911-9B33-19D45CE8FC65}">
      <dgm:prSet/>
      <dgm:spPr/>
      <dgm:t>
        <a:bodyPr/>
        <a:lstStyle/>
        <a:p>
          <a:endParaRPr lang="en-US"/>
        </a:p>
      </dgm:t>
    </dgm:pt>
    <dgm:pt modelId="{9E7D75F3-B8CE-4390-9B3A-BB77871AE3AE}" type="sibTrans" cxnId="{02FBC81E-72C3-4911-9B33-19D45CE8FC65}">
      <dgm:prSet/>
      <dgm:spPr/>
      <dgm:t>
        <a:bodyPr/>
        <a:lstStyle/>
        <a:p>
          <a:endParaRPr lang="en-US"/>
        </a:p>
      </dgm:t>
    </dgm:pt>
    <dgm:pt modelId="{FA1D0A8D-3953-46E1-916A-B181B13D15C1}" type="pres">
      <dgm:prSet presAssocID="{353BD18D-2AE5-4C8A-8F82-1B60F885189D}" presName="cycleMatrixDiagram" presStyleCnt="0">
        <dgm:presLayoutVars>
          <dgm:chMax val="1"/>
          <dgm:dir/>
          <dgm:animLvl val="lvl"/>
          <dgm:resizeHandles val="exact"/>
        </dgm:presLayoutVars>
      </dgm:prSet>
      <dgm:spPr/>
      <dgm:t>
        <a:bodyPr/>
        <a:lstStyle/>
        <a:p>
          <a:endParaRPr lang="en-US"/>
        </a:p>
      </dgm:t>
    </dgm:pt>
    <dgm:pt modelId="{C2F1BF52-9FDE-4C0F-8F19-0403E7B9EF8B}" type="pres">
      <dgm:prSet presAssocID="{353BD18D-2AE5-4C8A-8F82-1B60F885189D}" presName="children" presStyleCnt="0"/>
      <dgm:spPr/>
    </dgm:pt>
    <dgm:pt modelId="{0E5BDD54-7D75-4A4F-8275-EE84A94E6CA9}" type="pres">
      <dgm:prSet presAssocID="{353BD18D-2AE5-4C8A-8F82-1B60F885189D}" presName="childPlaceholder" presStyleCnt="0"/>
      <dgm:spPr/>
    </dgm:pt>
    <dgm:pt modelId="{66E15EFE-B65B-4BD4-9243-93363307E2C0}" type="pres">
      <dgm:prSet presAssocID="{353BD18D-2AE5-4C8A-8F82-1B60F885189D}" presName="circle" presStyleCnt="0"/>
      <dgm:spPr/>
    </dgm:pt>
    <dgm:pt modelId="{6993217B-631B-4434-9718-695057B4080A}" type="pres">
      <dgm:prSet presAssocID="{353BD18D-2AE5-4C8A-8F82-1B60F885189D}" presName="quadrant1" presStyleLbl="node1" presStyleIdx="0" presStyleCnt="4">
        <dgm:presLayoutVars>
          <dgm:chMax val="1"/>
          <dgm:bulletEnabled val="1"/>
        </dgm:presLayoutVars>
      </dgm:prSet>
      <dgm:spPr/>
      <dgm:t>
        <a:bodyPr/>
        <a:lstStyle/>
        <a:p>
          <a:endParaRPr lang="en-US"/>
        </a:p>
      </dgm:t>
    </dgm:pt>
    <dgm:pt modelId="{A1FBEEB8-D07F-4185-94FA-8FBC1449AF42}" type="pres">
      <dgm:prSet presAssocID="{353BD18D-2AE5-4C8A-8F82-1B60F885189D}" presName="quadrant2" presStyleLbl="node1" presStyleIdx="1" presStyleCnt="4">
        <dgm:presLayoutVars>
          <dgm:chMax val="1"/>
          <dgm:bulletEnabled val="1"/>
        </dgm:presLayoutVars>
      </dgm:prSet>
      <dgm:spPr/>
      <dgm:t>
        <a:bodyPr/>
        <a:lstStyle/>
        <a:p>
          <a:endParaRPr lang="en-US"/>
        </a:p>
      </dgm:t>
    </dgm:pt>
    <dgm:pt modelId="{D56ECCFF-A92D-4DF6-83B2-F4C9FF74BA43}" type="pres">
      <dgm:prSet presAssocID="{353BD18D-2AE5-4C8A-8F82-1B60F885189D}" presName="quadrant3" presStyleLbl="node1" presStyleIdx="2" presStyleCnt="4">
        <dgm:presLayoutVars>
          <dgm:chMax val="1"/>
          <dgm:bulletEnabled val="1"/>
        </dgm:presLayoutVars>
      </dgm:prSet>
      <dgm:spPr/>
      <dgm:t>
        <a:bodyPr/>
        <a:lstStyle/>
        <a:p>
          <a:endParaRPr lang="en-US"/>
        </a:p>
      </dgm:t>
    </dgm:pt>
    <dgm:pt modelId="{0CE4CAAF-36A1-42E2-80B1-AA29B38FE24C}" type="pres">
      <dgm:prSet presAssocID="{353BD18D-2AE5-4C8A-8F82-1B60F885189D}" presName="quadrant4" presStyleLbl="node1" presStyleIdx="3" presStyleCnt="4">
        <dgm:presLayoutVars>
          <dgm:chMax val="1"/>
          <dgm:bulletEnabled val="1"/>
        </dgm:presLayoutVars>
      </dgm:prSet>
      <dgm:spPr/>
      <dgm:t>
        <a:bodyPr/>
        <a:lstStyle/>
        <a:p>
          <a:endParaRPr lang="en-US"/>
        </a:p>
      </dgm:t>
    </dgm:pt>
    <dgm:pt modelId="{FFFF1A21-CFB4-4A3A-88F4-B35D20CC0F2F}" type="pres">
      <dgm:prSet presAssocID="{353BD18D-2AE5-4C8A-8F82-1B60F885189D}" presName="quadrantPlaceholder" presStyleCnt="0"/>
      <dgm:spPr/>
    </dgm:pt>
    <dgm:pt modelId="{69451250-EF5F-48F8-83CA-99086A43D855}" type="pres">
      <dgm:prSet presAssocID="{353BD18D-2AE5-4C8A-8F82-1B60F885189D}" presName="center1" presStyleLbl="fgShp" presStyleIdx="0" presStyleCnt="2"/>
      <dgm:spPr/>
    </dgm:pt>
    <dgm:pt modelId="{51F6C50C-4459-4A57-A7FB-18A9839DBA67}" type="pres">
      <dgm:prSet presAssocID="{353BD18D-2AE5-4C8A-8F82-1B60F885189D}" presName="center2" presStyleLbl="fgShp" presStyleIdx="1" presStyleCnt="2"/>
      <dgm:spPr/>
    </dgm:pt>
  </dgm:ptLst>
  <dgm:cxnLst>
    <dgm:cxn modelId="{BD8F820B-2272-4AB0-87F8-3B50E7BE5344}" type="presOf" srcId="{353BD18D-2AE5-4C8A-8F82-1B60F885189D}" destId="{FA1D0A8D-3953-46E1-916A-B181B13D15C1}" srcOrd="0" destOrd="0" presId="urn:microsoft.com/office/officeart/2005/8/layout/cycle4"/>
    <dgm:cxn modelId="{02FBC81E-72C3-4911-9B33-19D45CE8FC65}" srcId="{353BD18D-2AE5-4C8A-8F82-1B60F885189D}" destId="{6882BF6B-7BB7-4ACB-ABFE-1D723D02113E}" srcOrd="3" destOrd="0" parTransId="{8CB6E74E-C7E3-4D9A-8B46-343038D3F8EF}" sibTransId="{9E7D75F3-B8CE-4390-9B3A-BB77871AE3AE}"/>
    <dgm:cxn modelId="{88BEEC2B-F5BD-463E-86FA-45192C51B6D1}" srcId="{353BD18D-2AE5-4C8A-8F82-1B60F885189D}" destId="{E48A8163-0F97-45EC-8691-DA0B2C43B07C}" srcOrd="1" destOrd="0" parTransId="{657A4732-AA64-4B00-B191-CB85B6C308F8}" sibTransId="{12CBDC5F-8B7B-4379-A4CD-A0F8B00BBEF4}"/>
    <dgm:cxn modelId="{566A2B9E-74FB-4AE0-B057-34C8614E4175}" type="presOf" srcId="{21B46897-42BF-4E98-82DF-EC545DDAAF78}" destId="{D56ECCFF-A92D-4DF6-83B2-F4C9FF74BA43}" srcOrd="0" destOrd="0" presId="urn:microsoft.com/office/officeart/2005/8/layout/cycle4"/>
    <dgm:cxn modelId="{5503CCF0-B283-44F6-9987-ECC74B36E035}" type="presOf" srcId="{E48A8163-0F97-45EC-8691-DA0B2C43B07C}" destId="{A1FBEEB8-D07F-4185-94FA-8FBC1449AF42}" srcOrd="0" destOrd="0" presId="urn:microsoft.com/office/officeart/2005/8/layout/cycle4"/>
    <dgm:cxn modelId="{7662C9D2-5F3E-4A6F-8C15-97247F99760F}" type="presOf" srcId="{382E4C27-5825-4CA0-A477-CC1979FCEB13}" destId="{6993217B-631B-4434-9718-695057B4080A}" srcOrd="0" destOrd="0" presId="urn:microsoft.com/office/officeart/2005/8/layout/cycle4"/>
    <dgm:cxn modelId="{643DECC8-33FD-4D04-BAC1-3E408323162D}" srcId="{353BD18D-2AE5-4C8A-8F82-1B60F885189D}" destId="{21B46897-42BF-4E98-82DF-EC545DDAAF78}" srcOrd="2" destOrd="0" parTransId="{25DBBB69-0720-4653-9DA4-B0C0B2086E02}" sibTransId="{F7D73E43-B8AB-4144-97A5-227D210979AE}"/>
    <dgm:cxn modelId="{E4D0CF96-180D-451A-A7FB-F579A7CECD19}" srcId="{353BD18D-2AE5-4C8A-8F82-1B60F885189D}" destId="{382E4C27-5825-4CA0-A477-CC1979FCEB13}" srcOrd="0" destOrd="0" parTransId="{39841E74-FEFB-433F-A34C-5F414BA44120}" sibTransId="{352C1F59-82E6-42A8-80C0-847449A9F671}"/>
    <dgm:cxn modelId="{75C59915-6C03-4DD2-A66F-7CE335403BCA}" type="presOf" srcId="{6882BF6B-7BB7-4ACB-ABFE-1D723D02113E}" destId="{0CE4CAAF-36A1-42E2-80B1-AA29B38FE24C}" srcOrd="0" destOrd="0" presId="urn:microsoft.com/office/officeart/2005/8/layout/cycle4"/>
    <dgm:cxn modelId="{585F4C0C-4009-4B00-9871-553F9ABDA70C}" type="presParOf" srcId="{FA1D0A8D-3953-46E1-916A-B181B13D15C1}" destId="{C2F1BF52-9FDE-4C0F-8F19-0403E7B9EF8B}" srcOrd="0" destOrd="0" presId="urn:microsoft.com/office/officeart/2005/8/layout/cycle4"/>
    <dgm:cxn modelId="{38D32C04-2474-4FB8-A5E2-C2068E175B7A}" type="presParOf" srcId="{C2F1BF52-9FDE-4C0F-8F19-0403E7B9EF8B}" destId="{0E5BDD54-7D75-4A4F-8275-EE84A94E6CA9}" srcOrd="0" destOrd="0" presId="urn:microsoft.com/office/officeart/2005/8/layout/cycle4"/>
    <dgm:cxn modelId="{60488A3B-5CEE-42B8-AFA6-39F99FDBC8AC}" type="presParOf" srcId="{FA1D0A8D-3953-46E1-916A-B181B13D15C1}" destId="{66E15EFE-B65B-4BD4-9243-93363307E2C0}" srcOrd="1" destOrd="0" presId="urn:microsoft.com/office/officeart/2005/8/layout/cycle4"/>
    <dgm:cxn modelId="{E4D1F6BD-9FC3-4DC8-80EB-61098E51ACA1}" type="presParOf" srcId="{66E15EFE-B65B-4BD4-9243-93363307E2C0}" destId="{6993217B-631B-4434-9718-695057B4080A}" srcOrd="0" destOrd="0" presId="urn:microsoft.com/office/officeart/2005/8/layout/cycle4"/>
    <dgm:cxn modelId="{BFDF4706-0E40-4252-B522-2FEA7D82502B}" type="presParOf" srcId="{66E15EFE-B65B-4BD4-9243-93363307E2C0}" destId="{A1FBEEB8-D07F-4185-94FA-8FBC1449AF42}" srcOrd="1" destOrd="0" presId="urn:microsoft.com/office/officeart/2005/8/layout/cycle4"/>
    <dgm:cxn modelId="{E0776F79-A990-4F22-B307-DDF40E9AC40C}" type="presParOf" srcId="{66E15EFE-B65B-4BD4-9243-93363307E2C0}" destId="{D56ECCFF-A92D-4DF6-83B2-F4C9FF74BA43}" srcOrd="2" destOrd="0" presId="urn:microsoft.com/office/officeart/2005/8/layout/cycle4"/>
    <dgm:cxn modelId="{E7EA8D4C-9E97-485E-9EB8-19CD2EEC2024}" type="presParOf" srcId="{66E15EFE-B65B-4BD4-9243-93363307E2C0}" destId="{0CE4CAAF-36A1-42E2-80B1-AA29B38FE24C}" srcOrd="3" destOrd="0" presId="urn:microsoft.com/office/officeart/2005/8/layout/cycle4"/>
    <dgm:cxn modelId="{AFCB7ECA-2E71-4C1E-AD45-BC36C9A05B6F}" type="presParOf" srcId="{66E15EFE-B65B-4BD4-9243-93363307E2C0}" destId="{FFFF1A21-CFB4-4A3A-88F4-B35D20CC0F2F}" srcOrd="4" destOrd="0" presId="urn:microsoft.com/office/officeart/2005/8/layout/cycle4"/>
    <dgm:cxn modelId="{8F98632C-FC60-4E29-A625-279B12A731E4}" type="presParOf" srcId="{FA1D0A8D-3953-46E1-916A-B181B13D15C1}" destId="{69451250-EF5F-48F8-83CA-99086A43D855}" srcOrd="2" destOrd="0" presId="urn:microsoft.com/office/officeart/2005/8/layout/cycle4"/>
    <dgm:cxn modelId="{2D7B1334-258D-40EA-9F8C-AB9F728D5529}" type="presParOf" srcId="{FA1D0A8D-3953-46E1-916A-B181B13D15C1}" destId="{51F6C50C-4459-4A57-A7FB-18A9839DBA67}" srcOrd="3" destOrd="0" presId="urn:microsoft.com/office/officeart/2005/8/layout/cycle4"/>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9A121A3-457A-4702-9EF0-B70CFE0A4EF0}">
      <dsp:nvSpPr>
        <dsp:cNvPr id="0" name=""/>
        <dsp:cNvSpPr/>
      </dsp:nvSpPr>
      <dsp:spPr>
        <a:xfrm rot="5400000">
          <a:off x="2659527" y="108563"/>
          <a:ext cx="1668598" cy="1451680"/>
        </a:xfrm>
        <a:prstGeom prst="hexagon">
          <a:avLst>
            <a:gd name="adj" fmla="val 25000"/>
            <a:gd name="vf" fmla="val 115470"/>
          </a:avLst>
        </a:prstGeom>
        <a:solidFill>
          <a:schemeClr val="accent2">
            <a:shade val="5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b="1" kern="1200" dirty="0"/>
            <a:t>Decent Work </a:t>
          </a:r>
          <a:r>
            <a:rPr lang="en-US" sz="1400" kern="1200" dirty="0"/>
            <a:t>Provisions</a:t>
          </a:r>
        </a:p>
      </dsp:txBody>
      <dsp:txXfrm rot="-5400000">
        <a:off x="2994206" y="260127"/>
        <a:ext cx="999240" cy="1148552"/>
      </dsp:txXfrm>
    </dsp:sp>
    <dsp:sp modelId="{C653270A-8852-4927-B836-BA6997509EB4}">
      <dsp:nvSpPr>
        <dsp:cNvPr id="0" name=""/>
        <dsp:cNvSpPr/>
      </dsp:nvSpPr>
      <dsp:spPr>
        <a:xfrm>
          <a:off x="4306612" y="260999"/>
          <a:ext cx="1382669" cy="100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kern="1200" dirty="0"/>
            <a:t>Using Task-Based system</a:t>
          </a:r>
        </a:p>
      </dsp:txBody>
      <dsp:txXfrm>
        <a:off x="4306612" y="260999"/>
        <a:ext cx="1382669" cy="1001159"/>
      </dsp:txXfrm>
    </dsp:sp>
    <dsp:sp modelId="{0D30750D-6093-4E0F-BD40-538D9B86172F}">
      <dsp:nvSpPr>
        <dsp:cNvPr id="0" name=""/>
        <dsp:cNvSpPr/>
      </dsp:nvSpPr>
      <dsp:spPr>
        <a:xfrm rot="5400000">
          <a:off x="1091712" y="108563"/>
          <a:ext cx="1668598" cy="1451680"/>
        </a:xfrm>
        <a:prstGeom prst="hexagon">
          <a:avLst>
            <a:gd name="adj" fmla="val 25000"/>
            <a:gd name="vf" fmla="val 115470"/>
          </a:avLst>
        </a:prstGeom>
        <a:solidFill>
          <a:schemeClr val="accent2">
            <a:shade val="50000"/>
            <a:hueOff val="55779"/>
            <a:satOff val="9713"/>
            <a:lumOff val="14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US" sz="1500" kern="1200" dirty="0"/>
            <a:t>Reporting and </a:t>
          </a:r>
          <a:r>
            <a:rPr lang="en-US" sz="1500" kern="1200" dirty="0" smtClean="0"/>
            <a:t>Supervision</a:t>
          </a:r>
          <a:endParaRPr lang="en-US" sz="1500" kern="1200" dirty="0"/>
        </a:p>
      </dsp:txBody>
      <dsp:txXfrm rot="-5400000">
        <a:off x="1426391" y="260127"/>
        <a:ext cx="999240" cy="1148552"/>
      </dsp:txXfrm>
    </dsp:sp>
    <dsp:sp modelId="{BCFC05E8-B470-4853-96A6-453D15DCA1BF}">
      <dsp:nvSpPr>
        <dsp:cNvPr id="0" name=""/>
        <dsp:cNvSpPr/>
      </dsp:nvSpPr>
      <dsp:spPr>
        <a:xfrm rot="5400000">
          <a:off x="1791856" y="1351474"/>
          <a:ext cx="1830118" cy="1968783"/>
        </a:xfrm>
        <a:prstGeom prst="hexagon">
          <a:avLst>
            <a:gd name="adj" fmla="val 25000"/>
            <a:gd name="vf" fmla="val 115470"/>
          </a:avLst>
        </a:prstGeom>
        <a:solidFill>
          <a:schemeClr val="accent2">
            <a:shade val="50000"/>
            <a:hueOff val="111558"/>
            <a:satOff val="19425"/>
            <a:lumOff val="296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60960" tIns="60960" rIns="60960" bIns="60960" numCol="1" spcCol="1270" anchor="ctr" anchorCtr="0">
          <a:noAutofit/>
        </a:bodyPr>
        <a:lstStyle/>
        <a:p>
          <a:pPr lvl="0" algn="ctr" defTabSz="711200">
            <a:lnSpc>
              <a:spcPct val="90000"/>
            </a:lnSpc>
            <a:spcBef>
              <a:spcPct val="0"/>
            </a:spcBef>
            <a:spcAft>
              <a:spcPct val="35000"/>
            </a:spcAft>
          </a:pPr>
          <a:r>
            <a:rPr lang="en-US" sz="1600" kern="1200" dirty="0">
              <a:solidFill>
                <a:schemeClr val="tx2"/>
              </a:solidFill>
            </a:rPr>
            <a:t>Recruitment Process</a:t>
          </a:r>
        </a:p>
      </dsp:txBody>
      <dsp:txXfrm rot="-5400000">
        <a:off x="2050654" y="1725827"/>
        <a:ext cx="1312522" cy="1220078"/>
      </dsp:txXfrm>
    </dsp:sp>
    <dsp:sp modelId="{09BEBA35-BA2C-452D-A1DF-73CB7EA9AA43}">
      <dsp:nvSpPr>
        <dsp:cNvPr id="0" name=""/>
        <dsp:cNvSpPr/>
      </dsp:nvSpPr>
      <dsp:spPr>
        <a:xfrm>
          <a:off x="192705" y="1821431"/>
          <a:ext cx="1488252" cy="100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r" defTabSz="711200">
            <a:lnSpc>
              <a:spcPct val="90000"/>
            </a:lnSpc>
            <a:spcBef>
              <a:spcPct val="0"/>
            </a:spcBef>
            <a:spcAft>
              <a:spcPct val="35000"/>
            </a:spcAft>
          </a:pPr>
          <a:r>
            <a:rPr lang="en-US" sz="1600" kern="1200" dirty="0"/>
            <a:t>Gender Inclusion and equity</a:t>
          </a:r>
        </a:p>
      </dsp:txBody>
      <dsp:txXfrm>
        <a:off x="192705" y="1821431"/>
        <a:ext cx="1488252" cy="1001159"/>
      </dsp:txXfrm>
    </dsp:sp>
    <dsp:sp modelId="{779E0E14-0421-46EF-9BE4-96824BB62D5A}">
      <dsp:nvSpPr>
        <dsp:cNvPr id="0" name=""/>
        <dsp:cNvSpPr/>
      </dsp:nvSpPr>
      <dsp:spPr>
        <a:xfrm rot="5400000">
          <a:off x="3680596" y="1409601"/>
          <a:ext cx="1838912" cy="1867848"/>
        </a:xfrm>
        <a:prstGeom prst="hexagon">
          <a:avLst>
            <a:gd name="adj" fmla="val 25000"/>
            <a:gd name="vf" fmla="val 115470"/>
          </a:avLst>
        </a:prstGeom>
        <a:solidFill>
          <a:schemeClr val="accent2">
            <a:shade val="50000"/>
            <a:hueOff val="167336"/>
            <a:satOff val="29138"/>
            <a:lumOff val="4440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22300">
            <a:lnSpc>
              <a:spcPct val="90000"/>
            </a:lnSpc>
            <a:spcBef>
              <a:spcPct val="0"/>
            </a:spcBef>
            <a:spcAft>
              <a:spcPct val="35000"/>
            </a:spcAft>
          </a:pPr>
          <a:r>
            <a:rPr lang="en-US" sz="1400" kern="1200" dirty="0">
              <a:solidFill>
                <a:schemeClr val="tx2"/>
              </a:solidFill>
            </a:rPr>
            <a:t>MSSRP Employment requirements</a:t>
          </a:r>
        </a:p>
      </dsp:txBody>
      <dsp:txXfrm rot="-5400000">
        <a:off x="3977436" y="1730554"/>
        <a:ext cx="1245232" cy="1225942"/>
      </dsp:txXfrm>
    </dsp:sp>
    <dsp:sp modelId="{5A1E329A-755A-4B72-8EC6-49E477CC6016}">
      <dsp:nvSpPr>
        <dsp:cNvPr id="0" name=""/>
        <dsp:cNvSpPr/>
      </dsp:nvSpPr>
      <dsp:spPr>
        <a:xfrm rot="5400000">
          <a:off x="2577390" y="2861278"/>
          <a:ext cx="1832871" cy="2116376"/>
        </a:xfrm>
        <a:prstGeom prst="hexagon">
          <a:avLst>
            <a:gd name="adj" fmla="val 25000"/>
            <a:gd name="vf" fmla="val 115470"/>
          </a:avLst>
        </a:prstGeom>
        <a:solidFill>
          <a:schemeClr val="accent2">
            <a:shade val="50000"/>
            <a:hueOff val="111558"/>
            <a:satOff val="19425"/>
            <a:lumOff val="296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7150" tIns="57150" rIns="57150" bIns="57150" numCol="1" spcCol="1270" anchor="ctr" anchorCtr="0">
          <a:noAutofit/>
        </a:bodyPr>
        <a:lstStyle/>
        <a:p>
          <a:pPr lvl="0" algn="ctr" defTabSz="666750">
            <a:lnSpc>
              <a:spcPct val="90000"/>
            </a:lnSpc>
            <a:spcBef>
              <a:spcPct val="0"/>
            </a:spcBef>
            <a:spcAft>
              <a:spcPct val="35000"/>
            </a:spcAft>
          </a:pPr>
          <a:r>
            <a:rPr lang="en-US" sz="1500" kern="1200" dirty="0">
              <a:solidFill>
                <a:schemeClr val="tx2"/>
              </a:solidFill>
            </a:rPr>
            <a:t>Environmental and Social Safeguards</a:t>
          </a:r>
        </a:p>
      </dsp:txBody>
      <dsp:txXfrm rot="-5400000">
        <a:off x="2788367" y="3308510"/>
        <a:ext cx="1410918" cy="1221914"/>
      </dsp:txXfrm>
    </dsp:sp>
    <dsp:sp modelId="{00D24480-8504-4456-AD58-78E8ED3ED54B}">
      <dsp:nvSpPr>
        <dsp:cNvPr id="0" name=""/>
        <dsp:cNvSpPr/>
      </dsp:nvSpPr>
      <dsp:spPr>
        <a:xfrm>
          <a:off x="4673466" y="3432222"/>
          <a:ext cx="1116362" cy="100115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60960" tIns="60960" rIns="60960" bIns="60960" numCol="1" spcCol="1270" anchor="ctr" anchorCtr="0">
          <a:noAutofit/>
        </a:bodyPr>
        <a:lstStyle/>
        <a:p>
          <a:pPr lvl="0" algn="l" defTabSz="711200">
            <a:lnSpc>
              <a:spcPct val="90000"/>
            </a:lnSpc>
            <a:spcBef>
              <a:spcPct val="0"/>
            </a:spcBef>
            <a:spcAft>
              <a:spcPct val="35000"/>
            </a:spcAft>
          </a:pPr>
          <a:r>
            <a:rPr lang="en-US" sz="1600" b="1" i="1" kern="1200" dirty="0">
              <a:solidFill>
                <a:srgbClr val="FF0000"/>
              </a:solidFill>
            </a:rPr>
            <a:t>New</a:t>
          </a:r>
          <a:r>
            <a:rPr lang="en-US" sz="1600" kern="1200" dirty="0"/>
            <a:t> </a:t>
          </a:r>
        </a:p>
        <a:p>
          <a:pPr lvl="0" algn="l" defTabSz="711200">
            <a:lnSpc>
              <a:spcPct val="90000"/>
            </a:lnSpc>
            <a:spcBef>
              <a:spcPct val="0"/>
            </a:spcBef>
            <a:spcAft>
              <a:spcPct val="35000"/>
            </a:spcAft>
          </a:pPr>
          <a:r>
            <a:rPr lang="en-US" sz="1600" kern="1200" dirty="0"/>
            <a:t>COVID-19 Responses</a:t>
          </a:r>
        </a:p>
      </dsp:txBody>
      <dsp:txXfrm>
        <a:off x="4673466" y="3432222"/>
        <a:ext cx="1116362" cy="1001159"/>
      </dsp:txXfrm>
    </dsp:sp>
    <dsp:sp modelId="{E25C8C9D-30D9-41D6-870C-828EDAB10162}">
      <dsp:nvSpPr>
        <dsp:cNvPr id="0" name=""/>
        <dsp:cNvSpPr/>
      </dsp:nvSpPr>
      <dsp:spPr>
        <a:xfrm rot="5400000">
          <a:off x="793238" y="3054568"/>
          <a:ext cx="1543770" cy="1671595"/>
        </a:xfrm>
        <a:prstGeom prst="hexagon">
          <a:avLst>
            <a:gd name="adj" fmla="val 25000"/>
            <a:gd name="vf" fmla="val 115470"/>
          </a:avLst>
        </a:prstGeom>
        <a:solidFill>
          <a:schemeClr val="accent2">
            <a:shade val="50000"/>
            <a:hueOff val="55779"/>
            <a:satOff val="9713"/>
            <a:lumOff val="1480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666750">
            <a:lnSpc>
              <a:spcPct val="90000"/>
            </a:lnSpc>
            <a:spcBef>
              <a:spcPct val="0"/>
            </a:spcBef>
            <a:spcAft>
              <a:spcPct val="35000"/>
            </a:spcAft>
          </a:pPr>
          <a:r>
            <a:rPr lang="en-US" sz="1500" kern="1200" dirty="0"/>
            <a:t>Protection from Violence and Harassment</a:t>
          </a:r>
        </a:p>
      </dsp:txBody>
      <dsp:txXfrm rot="-5400000">
        <a:off x="1007925" y="3375775"/>
        <a:ext cx="1114397" cy="102918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993217B-631B-4434-9718-695057B4080A}">
      <dsp:nvSpPr>
        <dsp:cNvPr id="0" name=""/>
        <dsp:cNvSpPr/>
      </dsp:nvSpPr>
      <dsp:spPr>
        <a:xfrm>
          <a:off x="1008174" y="381346"/>
          <a:ext cx="2108886" cy="2108886"/>
        </a:xfrm>
        <a:prstGeom prst="pieWedge">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a:t>Local Community</a:t>
          </a:r>
        </a:p>
      </dsp:txBody>
      <dsp:txXfrm>
        <a:off x="1625852" y="999024"/>
        <a:ext cx="1491208" cy="1491208"/>
      </dsp:txXfrm>
    </dsp:sp>
    <dsp:sp modelId="{A1FBEEB8-D07F-4185-94FA-8FBC1449AF42}">
      <dsp:nvSpPr>
        <dsp:cNvPr id="0" name=""/>
        <dsp:cNvSpPr/>
      </dsp:nvSpPr>
      <dsp:spPr>
        <a:xfrm rot="5400000">
          <a:off x="3214469" y="381346"/>
          <a:ext cx="2108886" cy="2108886"/>
        </a:xfrm>
        <a:prstGeom prst="pieWedge">
          <a:avLst/>
        </a:prstGeom>
        <a:solidFill>
          <a:schemeClr val="accent4">
            <a:hueOff val="-2957214"/>
            <a:satOff val="2620"/>
            <a:lumOff val="3594"/>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a:t>Donors – WB Team</a:t>
          </a:r>
        </a:p>
      </dsp:txBody>
      <dsp:txXfrm rot="-5400000">
        <a:off x="3214469" y="999024"/>
        <a:ext cx="1491208" cy="1491208"/>
      </dsp:txXfrm>
    </dsp:sp>
    <dsp:sp modelId="{D56ECCFF-A92D-4DF6-83B2-F4C9FF74BA43}">
      <dsp:nvSpPr>
        <dsp:cNvPr id="0" name=""/>
        <dsp:cNvSpPr/>
      </dsp:nvSpPr>
      <dsp:spPr>
        <a:xfrm rot="10800000">
          <a:off x="3214469" y="2587641"/>
          <a:ext cx="2108886" cy="2108886"/>
        </a:xfrm>
        <a:prstGeom prst="pieWedge">
          <a:avLst/>
        </a:prstGeom>
        <a:solidFill>
          <a:schemeClr val="accent4">
            <a:hueOff val="-5914429"/>
            <a:satOff val="5240"/>
            <a:lumOff val="7188"/>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a:t>Private Sector Contractors</a:t>
          </a:r>
        </a:p>
      </dsp:txBody>
      <dsp:txXfrm rot="10800000">
        <a:off x="3214469" y="2587641"/>
        <a:ext cx="1491208" cy="1491208"/>
      </dsp:txXfrm>
    </dsp:sp>
    <dsp:sp modelId="{0CE4CAAF-36A1-42E2-80B1-AA29B38FE24C}">
      <dsp:nvSpPr>
        <dsp:cNvPr id="0" name=""/>
        <dsp:cNvSpPr/>
      </dsp:nvSpPr>
      <dsp:spPr>
        <a:xfrm rot="16200000">
          <a:off x="1008174" y="2587641"/>
          <a:ext cx="2108886" cy="2108886"/>
        </a:xfrm>
        <a:prstGeom prst="pieWedge">
          <a:avLst/>
        </a:prstGeom>
        <a:solidFill>
          <a:schemeClr val="accent4">
            <a:hueOff val="-8871643"/>
            <a:satOff val="7860"/>
            <a:lumOff val="107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128016" rIns="128016" bIns="128016" numCol="1" spcCol="1270" anchor="ctr" anchorCtr="0">
          <a:noAutofit/>
        </a:bodyPr>
        <a:lstStyle/>
        <a:p>
          <a:pPr lvl="0" algn="ctr" defTabSz="800100">
            <a:lnSpc>
              <a:spcPct val="90000"/>
            </a:lnSpc>
            <a:spcBef>
              <a:spcPct val="0"/>
            </a:spcBef>
            <a:spcAft>
              <a:spcPct val="35000"/>
            </a:spcAft>
          </a:pPr>
          <a:r>
            <a:rPr lang="en-US" sz="1800" kern="1200" dirty="0">
              <a:solidFill>
                <a:schemeClr val="tx1"/>
              </a:solidFill>
            </a:rPr>
            <a:t>MOLA/ Municipalities</a:t>
          </a:r>
        </a:p>
      </dsp:txBody>
      <dsp:txXfrm rot="5400000">
        <a:off x="1625852" y="2587641"/>
        <a:ext cx="1491208" cy="1491208"/>
      </dsp:txXfrm>
    </dsp:sp>
    <dsp:sp modelId="{69451250-EF5F-48F8-83CA-99086A43D855}">
      <dsp:nvSpPr>
        <dsp:cNvPr id="0" name=""/>
        <dsp:cNvSpPr/>
      </dsp:nvSpPr>
      <dsp:spPr>
        <a:xfrm>
          <a:off x="2801702" y="2100600"/>
          <a:ext cx="728125" cy="633153"/>
        </a:xfrm>
        <a:prstGeom prst="circularArrow">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51F6C50C-4459-4A57-A7FB-18A9839DBA67}">
      <dsp:nvSpPr>
        <dsp:cNvPr id="0" name=""/>
        <dsp:cNvSpPr/>
      </dsp:nvSpPr>
      <dsp:spPr>
        <a:xfrm rot="10800000">
          <a:off x="2801702" y="2344120"/>
          <a:ext cx="728125" cy="633153"/>
        </a:xfrm>
        <a:prstGeom prst="circularArrow">
          <a:avLst/>
        </a:prstGeom>
        <a:solidFill>
          <a:schemeClr val="accent4">
            <a:tint val="40000"/>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8/layout/AlternatingHexagons">
  <dgm:title val=""/>
  <dgm:desc val=""/>
  <dgm:catLst>
    <dgm:cat type="list" pri="15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60" srcId="0" destId="10" srcOrd="0" destOrd="0"/>
        <dgm:cxn modelId="7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60" srcId="0" destId="10" srcOrd="0" destOrd="0"/>
        <dgm:cxn modelId="70" srcId="0" destId="20" srcOrd="1" destOrd="0"/>
        <dgm:cxn modelId="80" srcId="0" destId="30" srcOrd="2" destOrd="0"/>
        <dgm:cxn modelId="90" srcId="0" destId="40" srcOrd="3" destOrd="0"/>
      </dgm:cxnLst>
      <dgm:bg/>
      <dgm:whole/>
    </dgm:dataModel>
  </dgm:clrData>
  <dgm:layoutNode name="Name0">
    <dgm:varLst>
      <dgm:chMax/>
      <dgm:chPref/>
      <dgm:dir/>
      <dgm:animLvl val="lvl"/>
    </dgm:varLst>
    <dgm:alg type="lin">
      <dgm:param type="linDir" val="fromT"/>
    </dgm:alg>
    <dgm:shape xmlns:r="http://schemas.openxmlformats.org/officeDocument/2006/relationships" r:blip="">
      <dgm:adjLst/>
    </dgm:shape>
    <dgm:constrLst>
      <dgm:constr type="primFontSz" for="des" forName="Parent1" val="65"/>
      <dgm:constr type="primFontSz" for="des" forName="Childtext1" refType="primFontSz" refFor="des" refForName="Parent1" op="lte"/>
      <dgm:constr type="w" for="ch" forName="composite" refType="w"/>
      <dgm:constr type="h" for="ch" forName="composite" refType="h"/>
      <dgm:constr type="h" for="ch" forName="spaceBetweenRectangles" refType="w" refFor="ch" refForName="composite" fact="-0.042"/>
      <dgm:constr type="sp" refType="h" refFor="ch" refForName="composite" op="equ" fact="0.1"/>
    </dgm:constrLst>
    <dgm:forEach name="nodesForEach" axis="ch" ptType="node">
      <dgm:layoutNode name="composite">
        <dgm:alg type="composite">
          <dgm:param type="ar" val="3.6"/>
        </dgm:alg>
        <dgm:shape xmlns:r="http://schemas.openxmlformats.org/officeDocument/2006/relationships" r:blip="">
          <dgm:adjLst/>
        </dgm:shape>
        <dgm:choose name="Name1">
          <dgm:if name="Name2" func="var" arg="dir" op="equ" val="norm">
            <dgm:choose name="Name3">
              <dgm:if name="Name4" axis="self" ptType="node" func="posOdd" op="equ" val="1">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dgm:constr type="h" for="ch" forName="BalanceSpacing" refType="h" fact="0.1"/>
                  <dgm:constr type="l" for="ch" forName="BalanceSpacing1" refType="w" fact="0.69"/>
                  <dgm:constr type="t" for="ch" forName="BalanceSpacing1" refType="h" fact="0.2"/>
                  <dgm:constr type="w" for="ch" forName="BalanceSpacing1" refType="w" fact="0.31"/>
                  <dgm:constr type="h" for="ch" forName="BalanceSpacing1" refType="h" fact="0.6"/>
                </dgm:constrLst>
              </dgm:if>
              <dgm:else name="Name5">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 type="l" for="ch" forName="BalanceSpacing1" refType="w" fact="0"/>
                  <dgm:constr type="t" for="ch" forName="BalanceSpacing1" refType="h" fact="0.2"/>
                  <dgm:constr type="w" for="ch" forName="BalanceSpacing1" refType="w" fact="0.3"/>
                  <dgm:constr type="h" for="ch" forName="BalanceSpacing1" refType="h" fact="0.6"/>
                </dgm:constrLst>
              </dgm:else>
            </dgm:choose>
          </dgm:if>
          <dgm:else name="Name6">
            <dgm:choose name="Name7">
              <dgm:if name="Name8" axis="self" ptType="node" func="posOdd" op="equ" val="1">
                <dgm:constrLst>
                  <dgm:constr type="l" for="ch" forName="Accent1" refType="w" fact="0.571"/>
                  <dgm:constr type="t" for="ch" forName="Accent1" refType="h" fact="0"/>
                  <dgm:constr type="h" for="ch" forName="Accent1" refType="h"/>
                  <dgm:constr type="w" for="ch" forName="Accent1" refType="h" fact="0.87"/>
                  <dgm:constr type="l" for="ch" forName="Accent1Text" refType="w" fact="0.571"/>
                  <dgm:constr type="t" for="ch" forName="Accent1Text" refType="h" fact="0"/>
                  <dgm:constr type="h" for="ch" forName="Accent1Text" refType="h"/>
                  <dgm:constr type="w" for="ch" forName="Accent1Text" refType="h" fact="0.87"/>
                  <dgm:constr type="l" for="ch" forName="Parent1" refType="w" fact="0.31"/>
                  <dgm:constr type="t" for="ch" forName="Parent1" refType="h" fact="0"/>
                  <dgm:constr type="h" for="ch" forName="Parent1" refType="h"/>
                  <dgm:constr type="w" for="ch" forName="Parent1" refType="h" fact="0.87"/>
                  <dgm:constr type="l" for="ch" forName="Childtext1" refType="w" fact="0"/>
                  <dgm:constr type="t" for="ch" forName="Childtext1" refType="h" fact="0.2"/>
                  <dgm:constr type="w" for="ch" forName="Childtext1" refType="w" fact="0.3"/>
                  <dgm:constr type="h" for="ch" forName="Childtext1" refType="h" fact="0.6"/>
                  <dgm:constr type="l" for="ch" forName="BalanceSpacing" refType="w" fact="0.82"/>
                  <dgm:constr type="t" for="ch" forName="BalanceSpacing" refType="h" fact="0"/>
                  <dgm:constr type="w" for="ch" forName="BalanceSpacing" refType="w" fact="0.18"/>
                  <dgm:constr type="h" for="ch" forName="BalanceSpacing" refType="h"/>
                </dgm:constrLst>
              </dgm:if>
              <dgm:else name="Name9">
                <dgm:constrLst>
                  <dgm:constr type="l" for="ch" forName="Accent1" refType="w" fact="0.18"/>
                  <dgm:constr type="t" for="ch" forName="Accent1" refType="h" fact="0"/>
                  <dgm:constr type="h" for="ch" forName="Accent1" refType="h"/>
                  <dgm:constr type="w" for="ch" forName="Accent1" refType="h" fact="0.87"/>
                  <dgm:constr type="l" for="ch" forName="Accent1Text" refType="w" fact="0.18"/>
                  <dgm:constr type="t" for="ch" forName="Accent1Text" refType="h" fact="0"/>
                  <dgm:constr type="h" for="ch" forName="Accent1Text" refType="h"/>
                  <dgm:constr type="w" for="ch" forName="Accent1Text" refType="h" fact="0.87"/>
                  <dgm:constr type="l" for="ch" forName="Parent1" refType="w" fact="0.441"/>
                  <dgm:constr type="t" for="ch" forName="Parent1" refType="h" fact="0"/>
                  <dgm:constr type="h" for="ch" forName="Parent1" refType="h"/>
                  <dgm:constr type="w" for="ch" forName="Parent1" refType="h" fact="0.87"/>
                  <dgm:constr type="l" for="ch" forName="Childtext1" refType="w" fact="0.69"/>
                  <dgm:constr type="t" for="ch" forName="Childtext1" refType="h" fact="0.2"/>
                  <dgm:constr type="w" for="ch" forName="Childtext1" refType="w" fact="0.31"/>
                  <dgm:constr type="h" for="ch" forName="Childtext1" refType="h" fact="0.6"/>
                  <dgm:constr type="l" for="ch" forName="BalanceSpacing" refType="w" fact="0"/>
                  <dgm:constr type="t" for="ch" forName="BalanceSpacing" refType="h" fact="0"/>
                  <dgm:constr type="w" for="ch" forName="BalanceSpacing" refType="w" fact="0.18"/>
                  <dgm:constr type="h" for="ch" forName="BalanceSpacing" refType="h"/>
                </dgm:constrLst>
              </dgm:else>
            </dgm:choose>
          </dgm:else>
        </dgm:choose>
        <dgm:layoutNode name="Parent1" styleLbl="node1">
          <dgm:varLst>
            <dgm:chMax val="1"/>
            <dgm:chPref val="1"/>
            <dgm:bulletEnabled val="1"/>
          </dgm:varLst>
          <dgm:alg type="tx"/>
          <dgm:shape xmlns:r="http://schemas.openxmlformats.org/officeDocument/2006/relationships" rot="90" type="hexagon" r:blip="">
            <dgm:adjLst>
              <dgm:adj idx="1" val="0.25"/>
              <dgm:adj idx="2" val="1.1547"/>
            </dgm:adjLst>
          </dgm:shape>
          <dgm:presOf axis="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Childtext1" styleLbl="revTx">
          <dgm:varLst>
            <dgm:chMax val="0"/>
            <dgm:chPref val="0"/>
            <dgm:bulletEnabled val="1"/>
          </dgm:varLst>
          <dgm:choose name="Name10">
            <dgm:if name="Name11" func="var" arg="dir" op="equ" val="norm">
              <dgm:choose name="Name12">
                <dgm:if name="Name13" axis="self" ptType="node" func="posOdd" op="equ" val="1">
                  <dgm:alg type="tx">
                    <dgm:param type="parTxLTRAlign" val="l"/>
                  </dgm:alg>
                </dgm:if>
                <dgm:else name="Name14">
                  <dgm:alg type="tx">
                    <dgm:param type="parTxLTRAlign" val="r"/>
                  </dgm:alg>
                </dgm:else>
              </dgm:choose>
            </dgm:if>
            <dgm:else name="Name15">
              <dgm:choose name="Name16">
                <dgm:if name="Name17" axis="self" ptType="node" func="posOdd" op="equ" val="1">
                  <dgm:alg type="tx">
                    <dgm:param type="parTxLTRAlign" val="r"/>
                  </dgm:alg>
                </dgm:if>
                <dgm:else name="Name18">
                  <dgm:alg type="tx">
                    <dgm:param type="parTxLTRAlign" val="l"/>
                  </dgm:alg>
                </dgm:else>
              </dgm:choose>
            </dgm:else>
          </dgm:choose>
          <dgm:shape xmlns:r="http://schemas.openxmlformats.org/officeDocument/2006/relationships" type="rect" r:blip="">
            <dgm:adjLst/>
          </dgm:shape>
          <dgm:presOf axis="des"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BalanceSpacing">
          <dgm:alg type="sp"/>
          <dgm:shape xmlns:r="http://schemas.openxmlformats.org/officeDocument/2006/relationships" r:blip="">
            <dgm:adjLst/>
          </dgm:shape>
        </dgm:layoutNode>
        <dgm:layoutNode name="BalanceSpacing1">
          <dgm:alg type="sp"/>
          <dgm:shape xmlns:r="http://schemas.openxmlformats.org/officeDocument/2006/relationships" r:blip="">
            <dgm:adjLst/>
          </dgm:shape>
        </dgm:layoutNode>
        <dgm:forEach name="Name19" axis="followSib" ptType="sibTrans" hideLastTrans="0" cnt="1">
          <dgm:layoutNode name="Accent1Text" styleLbl="node1">
            <dgm:alg type="tx"/>
            <dgm:shape xmlns:r="http://schemas.openxmlformats.org/officeDocument/2006/relationships" rot="90" type="hexagon" r:blip="">
              <dgm:adjLst>
                <dgm:adj idx="1" val="0.25"/>
                <dgm:adj idx="2" val="1.1547"/>
              </dgm:adjLst>
            </dgm:shape>
            <dgm:presOf axis="self" ptType="sibTrans"/>
            <dgm:constrLst>
              <dgm:constr type="lMarg"/>
              <dgm:constr type="rMarg"/>
              <dgm:constr type="tMarg"/>
              <dgm:constr type="bMarg"/>
            </dgm:constrLst>
            <dgm:ruleLst>
              <dgm:rule type="primFontSz" val="5" fact="NaN" max="NaN"/>
            </dgm:ruleLst>
          </dgm:layoutNode>
        </dgm:forEach>
      </dgm:layoutNode>
      <dgm:forEach name="Name20" axis="followSib" ptType="sibTrans" cnt="1">
        <dgm:layoutNode name="spaceBetweenRectangle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D068C6-7325-408C-921E-B389FF684A63}" type="datetimeFigureOut">
              <a:rPr lang="en-GB" smtClean="0"/>
              <a:t>05/05/2020</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826FEE-2901-4F80-B040-94DEDE5C3ECF}" type="slidenum">
              <a:rPr lang="en-GB" smtClean="0"/>
              <a:t>‹#›</a:t>
            </a:fld>
            <a:endParaRPr lang="en-GB"/>
          </a:p>
        </p:txBody>
      </p:sp>
    </p:spTree>
    <p:extLst>
      <p:ext uri="{BB962C8B-B14F-4D97-AF65-F5344CB8AC3E}">
        <p14:creationId xmlns:p14="http://schemas.microsoft.com/office/powerpoint/2010/main" val="147543806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D0826FEE-2901-4F80-B040-94DEDE5C3ECF}" type="slidenum">
              <a:rPr lang="en-GB" smtClean="0"/>
              <a:t>1</a:t>
            </a:fld>
            <a:endParaRPr lang="en-GB"/>
          </a:p>
        </p:txBody>
      </p:sp>
    </p:spTree>
    <p:extLst>
      <p:ext uri="{BB962C8B-B14F-4D97-AF65-F5344CB8AC3E}">
        <p14:creationId xmlns:p14="http://schemas.microsoft.com/office/powerpoint/2010/main" val="32791515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D0826FEE-2901-4F80-B040-94DEDE5C3ECF}" type="slidenum">
              <a:rPr lang="en-GB" smtClean="0"/>
              <a:t>2</a:t>
            </a:fld>
            <a:endParaRPr lang="en-GB"/>
          </a:p>
        </p:txBody>
      </p:sp>
    </p:spTree>
    <p:extLst>
      <p:ext uri="{BB962C8B-B14F-4D97-AF65-F5344CB8AC3E}">
        <p14:creationId xmlns:p14="http://schemas.microsoft.com/office/powerpoint/2010/main" val="40769522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dirty="0"/>
              <a:t>Providing a seat for the ILO at the Management Unit of the MSSRP has </a:t>
            </a:r>
            <a:r>
              <a:rPr lang="en-GB" strike="noStrike" dirty="0"/>
              <a:t>helped to demonstrate the benefits</a:t>
            </a:r>
            <a:r>
              <a:rPr lang="en-GB" strike="noStrike" dirty="0">
                <a:solidFill>
                  <a:schemeClr val="accent5">
                    <a:lumMod val="75000"/>
                  </a:schemeClr>
                </a:solidFill>
              </a:rPr>
              <a:t> of such approaches on creating meaningful employment and enhanced the adaptation of LIPW inside the MSSRP stakeholders</a:t>
            </a:r>
            <a:r>
              <a:rPr lang="en-GB" strike="noStrike" dirty="0"/>
              <a:t>:  </a:t>
            </a: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5</a:t>
            </a:fld>
            <a:endParaRPr lang="en-GB"/>
          </a:p>
        </p:txBody>
      </p:sp>
    </p:spTree>
    <p:extLst>
      <p:ext uri="{BB962C8B-B14F-4D97-AF65-F5344CB8AC3E}">
        <p14:creationId xmlns:p14="http://schemas.microsoft.com/office/powerpoint/2010/main" val="352239554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trike="noStrike" dirty="0">
                <a:solidFill>
                  <a:schemeClr val="accent5">
                    <a:lumMod val="75000"/>
                  </a:schemeClr>
                </a:solidFill>
              </a:rPr>
              <a:t>ILO provided different levels of activities to build technical competencies for national partners. These trainings covered many areas starting from design and planning, then tendering and procurement, gender auditing and implementation. The pace of these trainings were attached to the progress of the MSSRP activities and delivered to the relevant audience :  </a:t>
            </a: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14</a:t>
            </a:fld>
            <a:endParaRPr lang="en-GB"/>
          </a:p>
        </p:txBody>
      </p:sp>
    </p:spTree>
    <p:extLst>
      <p:ext uri="{BB962C8B-B14F-4D97-AF65-F5344CB8AC3E}">
        <p14:creationId xmlns:p14="http://schemas.microsoft.com/office/powerpoint/2010/main" val="208092430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lvl="1"/>
            <a:r>
              <a:rPr lang="en-GB" strike="noStrike" dirty="0">
                <a:solidFill>
                  <a:schemeClr val="accent5">
                    <a:lumMod val="75000"/>
                  </a:schemeClr>
                </a:solidFill>
              </a:rPr>
              <a:t>Two year passed from the launching of MSSRP, and throughout the age of this project many challenges faced the progress of the project as well other good practices:  </a:t>
            </a:r>
          </a:p>
          <a:p>
            <a:pPr lvl="2"/>
            <a:r>
              <a:rPr lang="en-US" dirty="0"/>
              <a:t>We faced some resistance in the beginning to apply </a:t>
            </a:r>
            <a:r>
              <a:rPr lang="en-US" dirty="0" err="1"/>
              <a:t>Labour</a:t>
            </a:r>
            <a:r>
              <a:rPr lang="en-US" dirty="0"/>
              <a:t> Intensive schemes due to the misconceptions on using </a:t>
            </a:r>
            <a:r>
              <a:rPr lang="en-US" dirty="0" err="1"/>
              <a:t>labour</a:t>
            </a:r>
            <a:r>
              <a:rPr lang="en-US" dirty="0"/>
              <a:t> instead of machine. This was address through more awareness on the social benefits and ability of these approaches to be incorporated in the pre-planned intervention with some improvement and modification. Giving more orientation and guidance to all stakeholders is essential,</a:t>
            </a:r>
          </a:p>
          <a:p>
            <a:pPr lvl="2"/>
            <a:r>
              <a:rPr lang="en-US" dirty="0"/>
              <a:t>Attracting local workers was always a challenges in the construction sector in Jordan. Decent Work principles enforced into contracts and projects provide equality, social protection and fair income,</a:t>
            </a:r>
          </a:p>
          <a:p>
            <a:pPr lvl="2"/>
            <a:r>
              <a:rPr lang="en-US" dirty="0"/>
              <a:t>The proposals’ competition concept between municipalities was new, and this causes some delays in the process, but on the long-run will have good impact on the ownership of project and operations,</a:t>
            </a:r>
          </a:p>
          <a:p>
            <a:pPr lvl="2"/>
            <a:r>
              <a:rPr lang="en-US" dirty="0"/>
              <a:t>Partnership with local organization such as Contractors Association and Engineers Association strengthen the establishment of LIPW technical presence,</a:t>
            </a:r>
          </a:p>
          <a:p>
            <a:pPr lvl="2"/>
            <a:r>
              <a:rPr lang="en-US" dirty="0"/>
              <a:t>Other practices can be provided through the process.  </a:t>
            </a:r>
          </a:p>
          <a:p>
            <a:endParaRPr lang="en-US" dirty="0"/>
          </a:p>
        </p:txBody>
      </p:sp>
      <p:sp>
        <p:nvSpPr>
          <p:cNvPr id="4" name="Slide Number Placeholder 3"/>
          <p:cNvSpPr>
            <a:spLocks noGrp="1"/>
          </p:cNvSpPr>
          <p:nvPr>
            <p:ph type="sldNum" sz="quarter" idx="5"/>
          </p:nvPr>
        </p:nvSpPr>
        <p:spPr/>
        <p:txBody>
          <a:bodyPr/>
          <a:lstStyle/>
          <a:p>
            <a:fld id="{D0826FEE-2901-4F80-B040-94DEDE5C3ECF}" type="slidenum">
              <a:rPr lang="en-GB" smtClean="0"/>
              <a:t>21</a:t>
            </a:fld>
            <a:endParaRPr lang="en-GB"/>
          </a:p>
        </p:txBody>
      </p:sp>
    </p:spTree>
    <p:extLst>
      <p:ext uri="{BB962C8B-B14F-4D97-AF65-F5344CB8AC3E}">
        <p14:creationId xmlns:p14="http://schemas.microsoft.com/office/powerpoint/2010/main" val="397612892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Labour Intensive Approaches were proven in many countries around the world as successful modality in responding to national crisis. COVID-19 pandemic is one of these crisis that has two dimensional impacts – health and economic. </a:t>
            </a:r>
          </a:p>
        </p:txBody>
      </p:sp>
      <p:sp>
        <p:nvSpPr>
          <p:cNvPr id="4" name="Slide Number Placeholder 3"/>
          <p:cNvSpPr>
            <a:spLocks noGrp="1"/>
          </p:cNvSpPr>
          <p:nvPr>
            <p:ph type="sldNum" sz="quarter" idx="10"/>
          </p:nvPr>
        </p:nvSpPr>
        <p:spPr/>
        <p:txBody>
          <a:bodyPr/>
          <a:lstStyle/>
          <a:p>
            <a:fld id="{D0826FEE-2901-4F80-B040-94DEDE5C3ECF}" type="slidenum">
              <a:rPr lang="en-GB" smtClean="0"/>
              <a:t>22</a:t>
            </a:fld>
            <a:endParaRPr lang="en-GB"/>
          </a:p>
        </p:txBody>
      </p:sp>
    </p:spTree>
    <p:extLst>
      <p:ext uri="{BB962C8B-B14F-4D97-AF65-F5344CB8AC3E}">
        <p14:creationId xmlns:p14="http://schemas.microsoft.com/office/powerpoint/2010/main" val="231307059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Labour Intensive Approaches were proven in many countries around the world as successful modality in responding to national crisis. COVID-19 pandemic is one of these crisis that has two dimensional impacts – health and economic. </a:t>
            </a:r>
          </a:p>
        </p:txBody>
      </p:sp>
      <p:sp>
        <p:nvSpPr>
          <p:cNvPr id="4" name="Slide Number Placeholder 3"/>
          <p:cNvSpPr>
            <a:spLocks noGrp="1"/>
          </p:cNvSpPr>
          <p:nvPr>
            <p:ph type="sldNum" sz="quarter" idx="10"/>
          </p:nvPr>
        </p:nvSpPr>
        <p:spPr/>
        <p:txBody>
          <a:bodyPr/>
          <a:lstStyle/>
          <a:p>
            <a:fld id="{D0826FEE-2901-4F80-B040-94DEDE5C3ECF}" type="slidenum">
              <a:rPr lang="en-GB" smtClean="0"/>
              <a:t>23</a:t>
            </a:fld>
            <a:endParaRPr lang="en-GB"/>
          </a:p>
        </p:txBody>
      </p:sp>
    </p:spTree>
    <p:extLst>
      <p:ext uri="{BB962C8B-B14F-4D97-AF65-F5344CB8AC3E}">
        <p14:creationId xmlns:p14="http://schemas.microsoft.com/office/powerpoint/2010/main" val="13450409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image" Target="../media/image7.jpg"/><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9.emf"/><Relationship Id="rId1" Type="http://schemas.openxmlformats.org/officeDocument/2006/relationships/slideMaster" Target="../slideMasters/slideMaster1.xml"/><Relationship Id="rId4" Type="http://schemas.openxmlformats.org/officeDocument/2006/relationships/image" Target="../media/image2.emf"/></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490538" y="2873014"/>
            <a:ext cx="7200000" cy="608525"/>
          </a:xfrm>
        </p:spPr>
        <p:txBody>
          <a:bodyPr wrap="square" bIns="54000" anchor="t" anchorCtr="0">
            <a:noAutofit/>
          </a:bodyPr>
          <a:lstStyle>
            <a:lvl1pPr algn="l">
              <a:defRPr sz="4000"/>
            </a:lvl1pPr>
          </a:lstStyle>
          <a:p>
            <a:r>
              <a:rPr lang="en-US"/>
              <a:t>Click to edit Master title style</a:t>
            </a:r>
            <a:endParaRPr lang="en-GB"/>
          </a:p>
        </p:txBody>
      </p:sp>
      <p:sp>
        <p:nvSpPr>
          <p:cNvPr id="3" name="Subtitle 2"/>
          <p:cNvSpPr>
            <a:spLocks noGrp="1"/>
          </p:cNvSpPr>
          <p:nvPr>
            <p:ph type="subTitle" idx="1"/>
          </p:nvPr>
        </p:nvSpPr>
        <p:spPr>
          <a:xfrm>
            <a:off x="490538" y="3481539"/>
            <a:ext cx="7200000" cy="1655762"/>
          </a:xfrm>
        </p:spPr>
        <p:txBody>
          <a:bodyPr>
            <a:noAutofit/>
          </a:bodyPr>
          <a:lstStyle>
            <a:lvl1pPr marL="0" indent="0" algn="l">
              <a:lnSpc>
                <a:spcPct val="90000"/>
              </a:lnSpc>
              <a:spcAft>
                <a:spcPts val="1200"/>
              </a:spcAft>
              <a:buNone/>
              <a:defRPr sz="4000" b="0">
                <a:solidFill>
                  <a:schemeClr val="accent1"/>
                </a:solidFill>
              </a:defRPr>
            </a:lvl1pPr>
            <a:lvl2pPr marL="0" indent="0" algn="l">
              <a:buNone/>
              <a:defRPr sz="1400">
                <a:solidFill>
                  <a:schemeClr val="accent1"/>
                </a:solidFill>
              </a:defRPr>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a:xfrm>
            <a:off x="490538" y="6180035"/>
            <a:ext cx="2743200" cy="216000"/>
          </a:xfrm>
        </p:spPr>
        <p:txBody>
          <a:bodyPr anchor="b" anchorCtr="0">
            <a:noAutofit/>
          </a:bodyPr>
          <a:lstStyle>
            <a:lvl1pPr>
              <a:defRPr sz="1000">
                <a:solidFill>
                  <a:schemeClr val="accent1"/>
                </a:solidFill>
              </a:defRPr>
            </a:lvl1pPr>
          </a:lstStyle>
          <a:p>
            <a:r>
              <a:rPr lang="en-GB"/>
              <a:t>Date: Monday / 01 / October / 2019</a:t>
            </a:r>
          </a:p>
        </p:txBody>
      </p:sp>
      <p:sp>
        <p:nvSpPr>
          <p:cNvPr id="5" name="Footer Placeholder 4"/>
          <p:cNvSpPr>
            <a:spLocks noGrp="1"/>
          </p:cNvSpPr>
          <p:nvPr>
            <p:ph type="ftr" sz="quarter" idx="11"/>
          </p:nvPr>
        </p:nvSpPr>
        <p:spPr>
          <a:xfrm>
            <a:off x="490538" y="685800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pic>
        <p:nvPicPr>
          <p:cNvPr id="9" name="Picture 8"/>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11" name="Picture Placeholder 10"/>
          <p:cNvSpPr>
            <a:spLocks noGrp="1"/>
          </p:cNvSpPr>
          <p:nvPr>
            <p:ph type="pic" sz="quarter" idx="13" hasCustomPrompt="1"/>
          </p:nvPr>
        </p:nvSpPr>
        <p:spPr>
          <a:xfrm>
            <a:off x="2946400" y="0"/>
            <a:ext cx="9245600" cy="5321300"/>
          </a:xfrm>
          <a:custGeom>
            <a:avLst/>
            <a:gdLst>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5321300 h 5321300"/>
              <a:gd name="connsiteX4" fmla="*/ 0 w 9245600"/>
              <a:gd name="connsiteY4" fmla="*/ 0 h 5321300"/>
              <a:gd name="connsiteX0" fmla="*/ 0 w 9245600"/>
              <a:gd name="connsiteY0" fmla="*/ 0 h 5321300"/>
              <a:gd name="connsiteX1" fmla="*/ 9245600 w 9245600"/>
              <a:gd name="connsiteY1" fmla="*/ 0 h 5321300"/>
              <a:gd name="connsiteX2" fmla="*/ 9245600 w 9245600"/>
              <a:gd name="connsiteY2" fmla="*/ 5321300 h 5321300"/>
              <a:gd name="connsiteX3" fmla="*/ 0 w 9245600"/>
              <a:gd name="connsiteY3" fmla="*/ 0 h 5321300"/>
            </a:gdLst>
            <a:ahLst/>
            <a:cxnLst>
              <a:cxn ang="0">
                <a:pos x="connsiteX0" y="connsiteY0"/>
              </a:cxn>
              <a:cxn ang="0">
                <a:pos x="connsiteX1" y="connsiteY1"/>
              </a:cxn>
              <a:cxn ang="0">
                <a:pos x="connsiteX2" y="connsiteY2"/>
              </a:cxn>
              <a:cxn ang="0">
                <a:pos x="connsiteX3" y="connsiteY3"/>
              </a:cxn>
            </a:cxnLst>
            <a:rect l="l" t="t" r="r" b="b"/>
            <a:pathLst>
              <a:path w="9245600" h="5321300">
                <a:moveTo>
                  <a:pt x="0" y="0"/>
                </a:moveTo>
                <a:lnTo>
                  <a:pt x="9245600" y="0"/>
                </a:lnTo>
                <a:lnTo>
                  <a:pt x="9245600" y="5321300"/>
                </a:lnTo>
                <a:lnTo>
                  <a:pt x="0" y="0"/>
                </a:lnTo>
                <a:close/>
              </a:path>
            </a:pathLst>
          </a:custGeom>
          <a:solidFill>
            <a:schemeClr val="accent1"/>
          </a:solidFill>
        </p:spPr>
        <p:txBody>
          <a:bodyPr>
            <a:noAutofit/>
          </a:bodyPr>
          <a:lstStyle>
            <a:lvl1pPr algn="r">
              <a:defRPr sz="1000">
                <a:solidFill>
                  <a:schemeClr val="bg1"/>
                </a:solidFill>
              </a:defRPr>
            </a:lvl1pPr>
          </a:lstStyle>
          <a:p>
            <a:r>
              <a:rPr lang="en-GB"/>
              <a:t>Click icon to insert picture, or leave unchanged for plain colour fill</a:t>
            </a:r>
          </a:p>
        </p:txBody>
      </p:sp>
    </p:spTree>
    <p:extLst>
      <p:ext uri="{BB962C8B-B14F-4D97-AF65-F5344CB8AC3E}">
        <p14:creationId xmlns:p14="http://schemas.microsoft.com/office/powerpoint/2010/main" val="316613556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7582920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 Patter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pic>
        <p:nvPicPr>
          <p:cNvPr id="7" name="Picture 6"/>
          <p:cNvPicPr>
            <a:picLocks noChangeAspect="1"/>
          </p:cNvPicPr>
          <p:nvPr userDrawn="1"/>
        </p:nvPicPr>
        <p:blipFill rotWithShape="1">
          <a:blip r:embed="rId2">
            <a:extLst>
              <a:ext uri="{28A0092B-C50C-407E-A947-70E740481C1C}">
                <a14:useLocalDpi xmlns:a14="http://schemas.microsoft.com/office/drawing/2010/main" val="0"/>
              </a:ext>
            </a:extLst>
          </a:blip>
          <a:srcRect r="7834" b="41970"/>
          <a:stretch/>
        </p:blipFill>
        <p:spPr>
          <a:xfrm>
            <a:off x="4581526" y="3244430"/>
            <a:ext cx="7619999" cy="3623095"/>
          </a:xfrm>
          <a:prstGeom prst="rect">
            <a:avLst/>
          </a:prstGeom>
        </p:spPr>
      </p:pic>
      <p:sp>
        <p:nvSpPr>
          <p:cNvPr id="10" name="Text Placeholder 9"/>
          <p:cNvSpPr>
            <a:spLocks noGrp="1"/>
          </p:cNvSpPr>
          <p:nvPr>
            <p:ph type="body" sz="quarter" idx="13"/>
          </p:nvPr>
        </p:nvSpPr>
        <p:spPr>
          <a:xfrm>
            <a:off x="490538" y="4796725"/>
            <a:ext cx="3412800" cy="970829"/>
          </a:xfrm>
        </p:spPr>
        <p:txBody>
          <a:bodyPr tIns="108000">
            <a:spAutoFit/>
          </a:bodyPr>
          <a:lstStyle>
            <a:lvl1pPr marL="489600" indent="-489600">
              <a:buSzPct val="150000"/>
              <a:buFontTx/>
              <a:buBlip>
                <a:blip r:embed="rId3"/>
              </a:buBlip>
              <a:defRPr b="0">
                <a:solidFill>
                  <a:schemeClr val="tx1"/>
                </a:solidFill>
              </a:defRPr>
            </a:lvl1pPr>
            <a:lvl2pPr marL="669600" indent="-180000">
              <a:buClr>
                <a:schemeClr val="accent2"/>
              </a:buClr>
              <a:buSzPct val="80000"/>
              <a:buFont typeface="Wingdings 3" panose="05040102010807070707" pitchFamily="18" charset="2"/>
              <a:buChar char="u"/>
              <a:defRPr sz="1000"/>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810859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 Corner Image">
    <p:spTree>
      <p:nvGrpSpPr>
        <p:cNvPr id="1" name=""/>
        <p:cNvGrpSpPr/>
        <p:nvPr/>
      </p:nvGrpSpPr>
      <p:grpSpPr>
        <a:xfrm>
          <a:off x="0" y="0"/>
          <a:ext cx="0" cy="0"/>
          <a:chOff x="0" y="0"/>
          <a:chExt cx="0" cy="0"/>
        </a:xfrm>
      </p:grpSpPr>
      <p:sp>
        <p:nvSpPr>
          <p:cNvPr id="8" name="Picture Placeholder 7"/>
          <p:cNvSpPr>
            <a:spLocks noGrp="1"/>
          </p:cNvSpPr>
          <p:nvPr>
            <p:ph type="pic" sz="quarter" idx="13" hasCustomPrompt="1"/>
          </p:nvPr>
        </p:nvSpPr>
        <p:spPr>
          <a:xfrm>
            <a:off x="4692650" y="2538000"/>
            <a:ext cx="7499350" cy="4320000"/>
          </a:xfrm>
          <a:custGeom>
            <a:avLst/>
            <a:gdLst>
              <a:gd name="connsiteX0" fmla="*/ 0 w 7499350"/>
              <a:gd name="connsiteY0" fmla="*/ 0 h 4320000"/>
              <a:gd name="connsiteX1" fmla="*/ 7499350 w 7499350"/>
              <a:gd name="connsiteY1" fmla="*/ 0 h 4320000"/>
              <a:gd name="connsiteX2" fmla="*/ 7499350 w 7499350"/>
              <a:gd name="connsiteY2" fmla="*/ 4320000 h 4320000"/>
              <a:gd name="connsiteX3" fmla="*/ 0 w 7499350"/>
              <a:gd name="connsiteY3" fmla="*/ 4320000 h 4320000"/>
              <a:gd name="connsiteX4" fmla="*/ 0 w 7499350"/>
              <a:gd name="connsiteY4" fmla="*/ 0 h 4320000"/>
              <a:gd name="connsiteX0" fmla="*/ 0 w 7499350"/>
              <a:gd name="connsiteY0" fmla="*/ 4320000 h 4320000"/>
              <a:gd name="connsiteX1" fmla="*/ 7499350 w 7499350"/>
              <a:gd name="connsiteY1" fmla="*/ 0 h 4320000"/>
              <a:gd name="connsiteX2" fmla="*/ 7499350 w 7499350"/>
              <a:gd name="connsiteY2" fmla="*/ 4320000 h 4320000"/>
              <a:gd name="connsiteX3" fmla="*/ 0 w 7499350"/>
              <a:gd name="connsiteY3" fmla="*/ 4320000 h 4320000"/>
            </a:gdLst>
            <a:ahLst/>
            <a:cxnLst>
              <a:cxn ang="0">
                <a:pos x="connsiteX0" y="connsiteY0"/>
              </a:cxn>
              <a:cxn ang="0">
                <a:pos x="connsiteX1" y="connsiteY1"/>
              </a:cxn>
              <a:cxn ang="0">
                <a:pos x="connsiteX2" y="connsiteY2"/>
              </a:cxn>
              <a:cxn ang="0">
                <a:pos x="connsiteX3" y="connsiteY3"/>
              </a:cxn>
            </a:cxnLst>
            <a:rect l="l" t="t" r="r" b="b"/>
            <a:pathLst>
              <a:path w="7499350" h="4320000">
                <a:moveTo>
                  <a:pt x="0" y="4320000"/>
                </a:moveTo>
                <a:lnTo>
                  <a:pt x="7499350" y="0"/>
                </a:lnTo>
                <a:lnTo>
                  <a:pt x="7499350" y="4320000"/>
                </a:lnTo>
                <a:lnTo>
                  <a:pt x="0" y="4320000"/>
                </a:lnTo>
                <a:close/>
              </a:path>
            </a:pathLst>
          </a:custGeom>
        </p:spPr>
        <p:txBody>
          <a:bodyPr anchor="b" anchorCtr="0"/>
          <a:lstStyle>
            <a:lvl1pPr algn="r">
              <a:defRPr sz="1000" b="1">
                <a:solidFill>
                  <a:schemeClr val="tx1"/>
                </a:solidFill>
              </a:defRPr>
            </a:lvl1pPr>
          </a:lstStyle>
          <a:p>
            <a:r>
              <a:rPr lang="en-GB"/>
              <a:t>Click icon to insert picture</a:t>
            </a:r>
          </a:p>
        </p:txBody>
      </p:sp>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Tree>
    <p:extLst>
      <p:ext uri="{BB962C8B-B14F-4D97-AF65-F5344CB8AC3E}">
        <p14:creationId xmlns:p14="http://schemas.microsoft.com/office/powerpoint/2010/main" val="25906582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 Image/Capti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a:xfrm>
            <a:off x="490539" y="2393950"/>
            <a:ext cx="7311862" cy="348297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a:t>
            </a:fld>
            <a:endParaRPr lang="en-GB"/>
          </a:p>
        </p:txBody>
      </p:sp>
      <p:sp>
        <p:nvSpPr>
          <p:cNvPr id="9" name="TextBox 8"/>
          <p:cNvSpPr txBox="1"/>
          <p:nvPr userDrawn="1"/>
        </p:nvSpPr>
        <p:spPr>
          <a:xfrm>
            <a:off x="4686300" y="6870450"/>
            <a:ext cx="7505700" cy="153888"/>
          </a:xfrm>
          <a:prstGeom prst="rect">
            <a:avLst/>
          </a:prstGeom>
          <a:noFill/>
        </p:spPr>
        <p:txBody>
          <a:bodyPr wrap="square" lIns="0" tIns="0" rIns="0" bIns="0" rtlCol="0">
            <a:spAutoFit/>
          </a:bodyPr>
          <a:lstStyle/>
          <a:p>
            <a:pPr algn="r"/>
            <a:r>
              <a:rPr lang="en-GB" sz="1000"/>
              <a:t>NB Manually place “ilo.org” device in front of image</a:t>
            </a:r>
          </a:p>
        </p:txBody>
      </p:sp>
      <p:sp>
        <p:nvSpPr>
          <p:cNvPr id="10" name="Picture Placeholder 9"/>
          <p:cNvSpPr>
            <a:spLocks noGrp="1"/>
          </p:cNvSpPr>
          <p:nvPr>
            <p:ph type="pic" sz="quarter" idx="13" hasCustomPrompt="1"/>
          </p:nvPr>
        </p:nvSpPr>
        <p:spPr>
          <a:xfrm>
            <a:off x="8289130" y="981075"/>
            <a:ext cx="3902869" cy="5876925"/>
          </a:xfrm>
          <a:custGeom>
            <a:avLst/>
            <a:gdLst>
              <a:gd name="connsiteX0" fmla="*/ 0 w 3902869"/>
              <a:gd name="connsiteY0" fmla="*/ 0 h 5876925"/>
              <a:gd name="connsiteX1" fmla="*/ 3902869 w 3902869"/>
              <a:gd name="connsiteY1" fmla="*/ 0 h 5876925"/>
              <a:gd name="connsiteX2" fmla="*/ 3902869 w 3902869"/>
              <a:gd name="connsiteY2" fmla="*/ 5876925 h 5876925"/>
              <a:gd name="connsiteX3" fmla="*/ 0 w 3902869"/>
              <a:gd name="connsiteY3" fmla="*/ 5876925 h 5876925"/>
              <a:gd name="connsiteX4" fmla="*/ 0 w 3902869"/>
              <a:gd name="connsiteY4" fmla="*/ 0 h 5876925"/>
              <a:gd name="connsiteX0" fmla="*/ 0 w 3902869"/>
              <a:gd name="connsiteY0" fmla="*/ 0 h 5876925"/>
              <a:gd name="connsiteX1" fmla="*/ 3898107 w 3902869"/>
              <a:gd name="connsiteY1" fmla="*/ 2252663 h 5876925"/>
              <a:gd name="connsiteX2" fmla="*/ 3902869 w 3902869"/>
              <a:gd name="connsiteY2" fmla="*/ 5876925 h 5876925"/>
              <a:gd name="connsiteX3" fmla="*/ 0 w 3902869"/>
              <a:gd name="connsiteY3" fmla="*/ 5876925 h 5876925"/>
              <a:gd name="connsiteX4" fmla="*/ 0 w 3902869"/>
              <a:gd name="connsiteY4" fmla="*/ 0 h 587692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02869" h="5876925">
                <a:moveTo>
                  <a:pt x="0" y="0"/>
                </a:moveTo>
                <a:lnTo>
                  <a:pt x="3898107" y="2252663"/>
                </a:lnTo>
                <a:cubicBezTo>
                  <a:pt x="3899694" y="3460750"/>
                  <a:pt x="3901282" y="4668838"/>
                  <a:pt x="3902869" y="5876925"/>
                </a:cubicBezTo>
                <a:lnTo>
                  <a:pt x="0" y="5876925"/>
                </a:lnTo>
                <a:lnTo>
                  <a:pt x="0" y="0"/>
                </a:lnTo>
                <a:close/>
              </a:path>
            </a:pathLst>
          </a:custGeom>
        </p:spPr>
        <p:txBody>
          <a:bodyPr anchor="b" anchorCtr="0"/>
          <a:lstStyle>
            <a:lvl1pPr algn="r">
              <a:defRPr sz="1000">
                <a:solidFill>
                  <a:schemeClr val="tx1"/>
                </a:solidFill>
              </a:defRPr>
            </a:lvl1pPr>
          </a:lstStyle>
          <a:p>
            <a:r>
              <a:rPr lang="en-GB"/>
              <a:t>Click icon to insert picture</a:t>
            </a:r>
          </a:p>
        </p:txBody>
      </p:sp>
      <p:sp>
        <p:nvSpPr>
          <p:cNvPr id="12" name="Text Placeholder 11"/>
          <p:cNvSpPr>
            <a:spLocks noGrp="1"/>
          </p:cNvSpPr>
          <p:nvPr>
            <p:ph type="body" sz="quarter" idx="14"/>
          </p:nvPr>
        </p:nvSpPr>
        <p:spPr>
          <a:xfrm>
            <a:off x="8288338" y="5876925"/>
            <a:ext cx="3413125" cy="247650"/>
          </a:xfrm>
          <a:custGeom>
            <a:avLst/>
            <a:gdLst>
              <a:gd name="connsiteX0" fmla="*/ 0 w 3413125"/>
              <a:gd name="connsiteY0" fmla="*/ 0 h 247650"/>
              <a:gd name="connsiteX1" fmla="*/ 3413125 w 3413125"/>
              <a:gd name="connsiteY1" fmla="*/ 0 h 247650"/>
              <a:gd name="connsiteX2" fmla="*/ 3413125 w 3413125"/>
              <a:gd name="connsiteY2" fmla="*/ 247650 h 247650"/>
              <a:gd name="connsiteX3" fmla="*/ 0 w 3413125"/>
              <a:gd name="connsiteY3" fmla="*/ 247650 h 247650"/>
              <a:gd name="connsiteX4" fmla="*/ 0 w 3413125"/>
              <a:gd name="connsiteY4" fmla="*/ 0 h 247650"/>
              <a:gd name="connsiteX0" fmla="*/ 0 w 3413125"/>
              <a:gd name="connsiteY0" fmla="*/ 0 h 247650"/>
              <a:gd name="connsiteX1" fmla="*/ 3153569 w 3413125"/>
              <a:gd name="connsiteY1" fmla="*/ 0 h 247650"/>
              <a:gd name="connsiteX2" fmla="*/ 3413125 w 3413125"/>
              <a:gd name="connsiteY2" fmla="*/ 247650 h 247650"/>
              <a:gd name="connsiteX3" fmla="*/ 0 w 3413125"/>
              <a:gd name="connsiteY3" fmla="*/ 247650 h 247650"/>
              <a:gd name="connsiteX4" fmla="*/ 0 w 3413125"/>
              <a:gd name="connsiteY4" fmla="*/ 0 h 247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413125" h="247650">
                <a:moveTo>
                  <a:pt x="0" y="0"/>
                </a:moveTo>
                <a:lnTo>
                  <a:pt x="3153569" y="0"/>
                </a:lnTo>
                <a:lnTo>
                  <a:pt x="3413125" y="247650"/>
                </a:lnTo>
                <a:lnTo>
                  <a:pt x="0" y="247650"/>
                </a:lnTo>
                <a:lnTo>
                  <a:pt x="0" y="0"/>
                </a:lnTo>
                <a:close/>
              </a:path>
            </a:pathLst>
          </a:custGeom>
          <a:solidFill>
            <a:schemeClr val="accent2"/>
          </a:solidFill>
        </p:spPr>
        <p:txBody>
          <a:bodyPr lIns="108000" anchor="ctr" anchorCtr="0"/>
          <a:lstStyle>
            <a:lvl1pPr>
              <a:defRPr sz="1000" b="0">
                <a:solidFill>
                  <a:schemeClr val="bg1"/>
                </a:solidFill>
              </a:defRPr>
            </a:lvl1pPr>
            <a:lvl2pPr>
              <a:defRPr sz="1000">
                <a:solidFill>
                  <a:schemeClr val="bg1"/>
                </a:solidFill>
              </a:defRPr>
            </a:lvl2pPr>
            <a:lvl3pPr>
              <a:defRPr sz="1000">
                <a:solidFill>
                  <a:schemeClr val="bg1"/>
                </a:solidFill>
              </a:defRPr>
            </a:lvl3pPr>
            <a:lvl4pPr>
              <a:defRPr sz="1000">
                <a:solidFill>
                  <a:schemeClr val="bg1"/>
                </a:solidFill>
              </a:defRPr>
            </a:lvl4pPr>
            <a:lvl5pPr>
              <a:defRPr sz="1000">
                <a:solidFill>
                  <a:schemeClr val="bg1"/>
                </a:solidFill>
              </a:defRPr>
            </a:lvl5pPr>
          </a:lstStyle>
          <a:p>
            <a:pPr lvl="0"/>
            <a:r>
              <a:rPr lang="en-US"/>
              <a:t>Edit Master text styles</a:t>
            </a:r>
          </a:p>
        </p:txBody>
      </p:sp>
    </p:spTree>
    <p:extLst>
      <p:ext uri="{BB962C8B-B14F-4D97-AF65-F5344CB8AC3E}">
        <p14:creationId xmlns:p14="http://schemas.microsoft.com/office/powerpoint/2010/main" val="165712898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53604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341062" y="2393949"/>
            <a:ext cx="53604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94713062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Obj" preserve="1">
  <p:cSld name="Three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8" name="Content Placeholder 3"/>
          <p:cNvSpPr>
            <a:spLocks noGrp="1"/>
          </p:cNvSpPr>
          <p:nvPr>
            <p:ph sz="half" idx="13"/>
          </p:nvPr>
        </p:nvSpPr>
        <p:spPr>
          <a:xfrm>
            <a:off x="8288662"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23341476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hree Content with Sta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490538" y="2393950"/>
            <a:ext cx="3412800" cy="3482976"/>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389600" y="2393949"/>
            <a:ext cx="3412800" cy="3482977"/>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t>‹#›</a:t>
            </a:fld>
            <a:endParaRPr lang="en-GB"/>
          </a:p>
        </p:txBody>
      </p:sp>
      <p:sp>
        <p:nvSpPr>
          <p:cNvPr id="10" name="Text Placeholder 9"/>
          <p:cNvSpPr>
            <a:spLocks noGrp="1"/>
          </p:cNvSpPr>
          <p:nvPr>
            <p:ph type="body" sz="quarter" idx="13" hasCustomPrompt="1"/>
          </p:nvPr>
        </p:nvSpPr>
        <p:spPr>
          <a:xfrm>
            <a:off x="8288662" y="2393950"/>
            <a:ext cx="3412801" cy="3482975"/>
          </a:xfrm>
        </p:spPr>
        <p:txBody>
          <a:bodyPr tIns="54000"/>
          <a:lstStyle>
            <a:lvl1pPr marL="360000" indent="-360000">
              <a:lnSpc>
                <a:spcPct val="80000"/>
              </a:lnSpc>
              <a:spcBef>
                <a:spcPts val="3200"/>
              </a:spcBef>
              <a:spcAft>
                <a:spcPts val="0"/>
              </a:spcAft>
              <a:buClr>
                <a:schemeClr val="accent2"/>
              </a:buClr>
              <a:buFontTx/>
              <a:buBlip>
                <a:blip r:embed="rId2"/>
              </a:buBlip>
              <a:defRPr sz="6000" b="0" spc="-200" baseline="0">
                <a:solidFill>
                  <a:schemeClr val="accent1"/>
                </a:solidFill>
              </a:defRPr>
            </a:lvl1pPr>
            <a:lvl2pPr marL="360000" indent="0">
              <a:lnSpc>
                <a:spcPct val="100000"/>
              </a:lnSpc>
              <a:spcBef>
                <a:spcPts val="0"/>
              </a:spcBef>
              <a:spcAft>
                <a:spcPts val="0"/>
              </a:spcAft>
              <a:buFontTx/>
              <a:buNone/>
              <a:defRPr sz="1000"/>
            </a:lvl2pPr>
          </a:lstStyle>
          <a:p>
            <a:pPr lvl="0"/>
            <a:r>
              <a:rPr lang="en-US"/>
              <a:t>00.0%</a:t>
            </a:r>
          </a:p>
          <a:p>
            <a:pPr lvl="1"/>
            <a:r>
              <a:rPr lang="en-US"/>
              <a:t>Supporting text</a:t>
            </a:r>
            <a:endParaRPr lang="en-GB"/>
          </a:p>
        </p:txBody>
      </p:sp>
    </p:spTree>
    <p:extLst>
      <p:ext uri="{BB962C8B-B14F-4D97-AF65-F5344CB8AC3E}">
        <p14:creationId xmlns:p14="http://schemas.microsoft.com/office/powerpoint/2010/main" val="24000624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Quote and Imag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
        <p:nvSpPr>
          <p:cNvPr id="6" name="Text Placeholder 9"/>
          <p:cNvSpPr>
            <a:spLocks noGrp="1"/>
          </p:cNvSpPr>
          <p:nvPr>
            <p:ph type="body" sz="quarter" idx="13" hasCustomPrompt="1"/>
          </p:nvPr>
        </p:nvSpPr>
        <p:spPr>
          <a:xfrm>
            <a:off x="490538" y="2393950"/>
            <a:ext cx="7380000" cy="3482976"/>
          </a:xfrm>
        </p:spPr>
        <p:txBody>
          <a:bodyPr tIns="0">
            <a:noAutofit/>
          </a:bodyPr>
          <a:lstStyle>
            <a:lvl1pPr marL="489600" indent="-489600">
              <a:buSzPct val="120000"/>
              <a:buFontTx/>
              <a:buBlip>
                <a:blip r:embed="rId2"/>
              </a:buBlip>
              <a:defRPr sz="2300" b="0">
                <a:solidFill>
                  <a:schemeClr val="tx1"/>
                </a:solidFill>
              </a:defRPr>
            </a:lvl1pPr>
            <a:lvl2pPr marL="489600" indent="0">
              <a:buClr>
                <a:schemeClr val="accent2"/>
              </a:buClr>
              <a:buSzPct val="80000"/>
              <a:buFont typeface="Wingdings 3" panose="05040102010807070707" pitchFamily="18" charset="2"/>
              <a:buNone/>
              <a:defRPr sz="2300" baseline="0"/>
            </a:lvl2pPr>
            <a:lvl3pPr marL="669600" indent="-180000">
              <a:spcBef>
                <a:spcPts val="1800"/>
              </a:spcBef>
              <a:defRPr sz="1000"/>
            </a:lvl3pPr>
          </a:lstStyle>
          <a:p>
            <a:pPr lvl="0"/>
            <a:r>
              <a:rPr lang="en-US"/>
              <a:t>Quote (level 1)</a:t>
            </a:r>
          </a:p>
          <a:p>
            <a:pPr lvl="1"/>
            <a:r>
              <a:rPr lang="en-US"/>
              <a:t>Continuation paras (level 2)</a:t>
            </a:r>
          </a:p>
          <a:p>
            <a:pPr lvl="2"/>
            <a:r>
              <a:rPr lang="en-GB"/>
              <a:t>Source (level 3)</a:t>
            </a:r>
          </a:p>
        </p:txBody>
      </p:sp>
      <p:sp>
        <p:nvSpPr>
          <p:cNvPr id="8" name="Picture Placeholder 7"/>
          <p:cNvSpPr>
            <a:spLocks noGrp="1"/>
          </p:cNvSpPr>
          <p:nvPr>
            <p:ph type="pic" sz="quarter" idx="14"/>
          </p:nvPr>
        </p:nvSpPr>
        <p:spPr>
          <a:xfrm>
            <a:off x="8270663" y="2447925"/>
            <a:ext cx="3430800" cy="3429000"/>
          </a:xfrm>
        </p:spPr>
        <p:txBody>
          <a:bodyPr/>
          <a:lstStyle>
            <a:lvl1pPr>
              <a:defRPr sz="1000">
                <a:solidFill>
                  <a:schemeClr val="tx1"/>
                </a:solidFill>
              </a:defRPr>
            </a:lvl1pPr>
          </a:lstStyle>
          <a:p>
            <a:r>
              <a:rPr lang="en-US"/>
              <a:t>Click icon to add picture</a:t>
            </a:r>
            <a:endParaRPr lang="en-GB"/>
          </a:p>
        </p:txBody>
      </p:sp>
    </p:spTree>
    <p:extLst>
      <p:ext uri="{BB962C8B-B14F-4D97-AF65-F5344CB8AC3E}">
        <p14:creationId xmlns:p14="http://schemas.microsoft.com/office/powerpoint/2010/main" val="26104444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21088" y="6867374"/>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5529262" y="3007518"/>
            <a:ext cx="6662738" cy="3850481"/>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57757980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B">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sp>
        <p:nvSpPr>
          <p:cNvPr id="8" name="Right Triangle 7"/>
          <p:cNvSpPr/>
          <p:nvPr userDrawn="1"/>
        </p:nvSpPr>
        <p:spPr>
          <a:xfrm flipH="1">
            <a:off x="8286750" y="4601106"/>
            <a:ext cx="3905250" cy="2256894"/>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3191027" y="2238"/>
            <a:ext cx="8999022" cy="5200650"/>
          </a:xfrm>
          <a:prstGeom prst="r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307204550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secHead" preserve="1">
  <p:cSld name="Section Header C">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66325"/>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
        <p:nvSpPr>
          <p:cNvPr id="10" name="Right Triangle 9"/>
          <p:cNvSpPr/>
          <p:nvPr userDrawn="1"/>
        </p:nvSpPr>
        <p:spPr>
          <a:xfrm rot="10800000">
            <a:off x="5307376" y="0"/>
            <a:ext cx="6884624" cy="3978712"/>
          </a:xfrm>
          <a:prstGeom prst="r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GB"/>
          </a:p>
        </p:txBody>
      </p:sp>
    </p:spTree>
    <p:extLst>
      <p:ext uri="{BB962C8B-B14F-4D97-AF65-F5344CB8AC3E}">
        <p14:creationId xmlns:p14="http://schemas.microsoft.com/office/powerpoint/2010/main" val="13199928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secHead" preserve="1">
  <p:cSld name="Section Header Photo">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bg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7200000" cy="1656000"/>
          </a:xfrm>
        </p:spPr>
        <p:txBody>
          <a:bodyPr>
            <a:noAutofit/>
          </a:bodyPr>
          <a:lstStyle>
            <a:lvl1pPr marL="0" indent="0">
              <a:lnSpc>
                <a:spcPct val="90000"/>
              </a:lnSpc>
              <a:buNone/>
              <a:defRPr sz="4000" b="0">
                <a:solidFill>
                  <a:schemeClr val="bg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02038"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602" y="490538"/>
            <a:ext cx="1371472"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8082224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secHead" preserve="1">
  <p:cSld name="Section Header Pattern">
    <p:bg>
      <p:bgPr>
        <a:solidFill>
          <a:schemeClr val="bg1"/>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rotWithShape="1">
          <a:blip r:embed="rId2">
            <a:extLst>
              <a:ext uri="{28A0092B-C50C-407E-A947-70E740481C1C}">
                <a14:useLocalDpi xmlns:a14="http://schemas.microsoft.com/office/drawing/2010/main" val="0"/>
              </a:ext>
            </a:extLst>
          </a:blip>
          <a:srcRect l="1" t="21407" r="38481" b="40746"/>
          <a:stretch/>
        </p:blipFill>
        <p:spPr>
          <a:xfrm>
            <a:off x="-1397975" y="1085561"/>
            <a:ext cx="13604217" cy="5784889"/>
          </a:xfrm>
          <a:prstGeom prst="rect">
            <a:avLst/>
          </a:prstGeom>
        </p:spPr>
      </p:pic>
      <p:sp>
        <p:nvSpPr>
          <p:cNvPr id="2" name="Title 1"/>
          <p:cNvSpPr>
            <a:spLocks noGrp="1"/>
          </p:cNvSpPr>
          <p:nvPr>
            <p:ph type="title"/>
          </p:nvPr>
        </p:nvSpPr>
        <p:spPr>
          <a:xfrm>
            <a:off x="490538" y="2872800"/>
            <a:ext cx="7200000" cy="608525"/>
          </a:xfrm>
        </p:spPr>
        <p:txBody>
          <a:bodyPr bIns="54000" anchor="t" anchorCtr="0">
            <a:noAutofit/>
          </a:bodyPr>
          <a:lstStyle>
            <a:lvl1pPr>
              <a:lnSpc>
                <a:spcPct val="90000"/>
              </a:lnSpc>
              <a:defRPr sz="4000">
                <a:solidFill>
                  <a:schemeClr val="accent1"/>
                </a:solidFill>
              </a:defRPr>
            </a:lvl1pPr>
          </a:lstStyle>
          <a:p>
            <a:r>
              <a:rPr lang="en-US"/>
              <a:t>Click to edit Master title style</a:t>
            </a:r>
            <a:endParaRPr lang="en-GB"/>
          </a:p>
        </p:txBody>
      </p:sp>
      <p:sp>
        <p:nvSpPr>
          <p:cNvPr id="3" name="Text Placeholder 2"/>
          <p:cNvSpPr>
            <a:spLocks noGrp="1"/>
          </p:cNvSpPr>
          <p:nvPr>
            <p:ph type="body" idx="1"/>
          </p:nvPr>
        </p:nvSpPr>
        <p:spPr>
          <a:xfrm>
            <a:off x="490538" y="3481324"/>
            <a:ext cx="5868000" cy="648000"/>
          </a:xfrm>
        </p:spPr>
        <p:txBody>
          <a:bodyPr>
            <a:noAutofit/>
          </a:bodyPr>
          <a:lstStyle>
            <a:lvl1pPr marL="0" indent="0">
              <a:lnSpc>
                <a:spcPct val="90000"/>
              </a:lnSpc>
              <a:buNone/>
              <a:defRPr sz="4000" b="0">
                <a:solidFill>
                  <a:schemeClr val="accent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noAutofit/>
          </a:bodyPr>
          <a:lstStyle/>
          <a:p>
            <a:r>
              <a:rPr lang="en-GB"/>
              <a:t>Date: Monday / 01 / October / 2019</a:t>
            </a:r>
          </a:p>
        </p:txBody>
      </p:sp>
      <p:sp>
        <p:nvSpPr>
          <p:cNvPr id="5" name="Footer Placeholder 4"/>
          <p:cNvSpPr>
            <a:spLocks noGrp="1"/>
          </p:cNvSpPr>
          <p:nvPr>
            <p:ph type="ftr" sz="quarter" idx="11"/>
          </p:nvPr>
        </p:nvSpPr>
        <p:spPr>
          <a:xfrm>
            <a:off x="3649663" y="6870450"/>
            <a:ext cx="5605462" cy="180000"/>
          </a:xfrm>
        </p:spPr>
        <p:txBody>
          <a:bodyPr>
            <a:noAutofit/>
          </a:bodyPr>
          <a:lstStyle>
            <a:lvl1pPr>
              <a:defRPr>
                <a:noFill/>
              </a:defRPr>
            </a:lvl1pPr>
          </a:lstStyle>
          <a:p>
            <a:r>
              <a:rPr lang="en-GB"/>
              <a:t>Advancing social justice, promoting decent work</a:t>
            </a:r>
          </a:p>
        </p:txBody>
      </p:sp>
      <p:sp>
        <p:nvSpPr>
          <p:cNvPr id="6" name="Slide Number Placeholder 5"/>
          <p:cNvSpPr>
            <a:spLocks noGrp="1"/>
          </p:cNvSpPr>
          <p:nvPr>
            <p:ph type="sldNum" sz="quarter" idx="12"/>
          </p:nvPr>
        </p:nvSpPr>
        <p:spPr>
          <a:xfrm>
            <a:off x="11161462" y="6870450"/>
            <a:ext cx="540000" cy="288000"/>
          </a:xfrm>
        </p:spPr>
        <p:txBody>
          <a:bodyPr>
            <a:noAutofit/>
          </a:bodyPr>
          <a:lstStyle>
            <a:lvl1pPr>
              <a:defRPr>
                <a:noFill/>
              </a:defRPr>
            </a:lvl1pPr>
          </a:lstStyle>
          <a:p>
            <a:fld id="{856227C0-AD57-4F9B-BAE3-EEFB0D0EE427}" type="slidenum">
              <a:rPr lang="en-GB" smtClean="0"/>
              <a:pPr/>
              <a:t>‹#›</a:t>
            </a:fld>
            <a:endParaRPr lang="en-GB"/>
          </a:p>
        </p:txBody>
      </p:sp>
      <p:pic>
        <p:nvPicPr>
          <p:cNvPr id="7" name="Picture 6"/>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9" name="Picture 8"/>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2380" y="2988404"/>
            <a:ext cx="214312" cy="251584"/>
          </a:xfrm>
          <a:prstGeom prst="rect">
            <a:avLst/>
          </a:prstGeom>
        </p:spPr>
      </p:pic>
    </p:spTree>
    <p:extLst>
      <p:ext uri="{BB962C8B-B14F-4D97-AF65-F5344CB8AC3E}">
        <p14:creationId xmlns:p14="http://schemas.microsoft.com/office/powerpoint/2010/main" val="300628298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r>
              <a:rPr lang="en-GB"/>
              <a:t>Date: Monday / 01 / October / 2019</a:t>
            </a:r>
          </a:p>
        </p:txBody>
      </p:sp>
      <p:sp>
        <p:nvSpPr>
          <p:cNvPr id="4" name="Footer Placeholder 3"/>
          <p:cNvSpPr>
            <a:spLocks noGrp="1"/>
          </p:cNvSpPr>
          <p:nvPr>
            <p:ph type="ftr" sz="quarter" idx="11"/>
          </p:nvPr>
        </p:nvSpPr>
        <p:spPr/>
        <p:txBody>
          <a:bodyPr/>
          <a:lstStyle/>
          <a:p>
            <a:r>
              <a:rPr lang="en-GB"/>
              <a:t>Advancing social justice, promoting decent work</a:t>
            </a:r>
          </a:p>
        </p:txBody>
      </p:sp>
      <p:sp>
        <p:nvSpPr>
          <p:cNvPr id="5" name="Slide Number Placeholder 4"/>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2642088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GB"/>
              <a:t>Date: Monday / 01 / October / 2019</a:t>
            </a:r>
          </a:p>
        </p:txBody>
      </p:sp>
      <p:sp>
        <p:nvSpPr>
          <p:cNvPr id="3" name="Footer Placeholder 2"/>
          <p:cNvSpPr>
            <a:spLocks noGrp="1"/>
          </p:cNvSpPr>
          <p:nvPr>
            <p:ph type="ftr" sz="quarter" idx="11"/>
          </p:nvPr>
        </p:nvSpPr>
        <p:spPr/>
        <p:txBody>
          <a:bodyPr/>
          <a:lstStyle/>
          <a:p>
            <a:r>
              <a:rPr lang="en-GB"/>
              <a:t>Advancing social justice, promoting decent work</a:t>
            </a:r>
          </a:p>
        </p:txBody>
      </p:sp>
      <p:sp>
        <p:nvSpPr>
          <p:cNvPr id="4" name="Slide Number Placeholder 3"/>
          <p:cNvSpPr>
            <a:spLocks noGrp="1"/>
          </p:cNvSpPr>
          <p:nvPr>
            <p:ph type="sldNum" sz="quarter" idx="12"/>
          </p:nvPr>
        </p:nvSpPr>
        <p:spPr/>
        <p:txBody>
          <a:bodyPr/>
          <a:lstStyle/>
          <a:p>
            <a:fld id="{856227C0-AD57-4F9B-BAE3-EEFB0D0EE427}" type="slidenum">
              <a:rPr lang="en-GB" smtClean="0"/>
              <a:t>‹#›</a:t>
            </a:fld>
            <a:endParaRPr lang="en-GB"/>
          </a:p>
        </p:txBody>
      </p:sp>
    </p:spTree>
    <p:extLst>
      <p:ext uri="{BB962C8B-B14F-4D97-AF65-F5344CB8AC3E}">
        <p14:creationId xmlns:p14="http://schemas.microsoft.com/office/powerpoint/2010/main" val="17119567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emf"/><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emf"/><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emf"/><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90538" y="1423195"/>
            <a:ext cx="11210924" cy="7200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490538" y="2393950"/>
            <a:ext cx="11210924" cy="3482975"/>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490538" y="6870450"/>
            <a:ext cx="2743200" cy="216000"/>
          </a:xfrm>
          <a:prstGeom prst="rect">
            <a:avLst/>
          </a:prstGeom>
        </p:spPr>
        <p:txBody>
          <a:bodyPr vert="horz" lIns="0" tIns="0" rIns="0" bIns="0" rtlCol="0" anchor="ctr">
            <a:noAutofit/>
          </a:bodyPr>
          <a:lstStyle>
            <a:lvl1pPr algn="l">
              <a:defRPr sz="1000">
                <a:noFill/>
              </a:defRPr>
            </a:lvl1pPr>
          </a:lstStyle>
          <a:p>
            <a:r>
              <a:rPr lang="en-GB"/>
              <a:t>Date: Monday / 01 / October / 2019</a:t>
            </a:r>
          </a:p>
        </p:txBody>
      </p:sp>
      <p:sp>
        <p:nvSpPr>
          <p:cNvPr id="5" name="Footer Placeholder 4"/>
          <p:cNvSpPr>
            <a:spLocks noGrp="1"/>
          </p:cNvSpPr>
          <p:nvPr>
            <p:ph type="ftr" sz="quarter" idx="3"/>
          </p:nvPr>
        </p:nvSpPr>
        <p:spPr>
          <a:xfrm>
            <a:off x="490538" y="6337302"/>
            <a:ext cx="5605462" cy="180000"/>
          </a:xfrm>
          <a:prstGeom prst="rect">
            <a:avLst/>
          </a:prstGeom>
        </p:spPr>
        <p:txBody>
          <a:bodyPr vert="horz" lIns="0" tIns="0" rIns="0" bIns="0" rtlCol="0" anchor="t" anchorCtr="0">
            <a:noAutofit/>
          </a:bodyPr>
          <a:lstStyle>
            <a:lvl1pPr algn="l">
              <a:defRPr sz="1000" b="1">
                <a:solidFill>
                  <a:schemeClr val="tx1"/>
                </a:solidFill>
              </a:defRPr>
            </a:lvl1pPr>
          </a:lstStyle>
          <a:p>
            <a:r>
              <a:rPr lang="en-GB"/>
              <a:t>Advancing social justice, promoting decent work</a:t>
            </a:r>
          </a:p>
        </p:txBody>
      </p:sp>
      <p:sp>
        <p:nvSpPr>
          <p:cNvPr id="6" name="Slide Number Placeholder 5"/>
          <p:cNvSpPr>
            <a:spLocks noGrp="1"/>
          </p:cNvSpPr>
          <p:nvPr>
            <p:ph type="sldNum" sz="quarter" idx="4"/>
          </p:nvPr>
        </p:nvSpPr>
        <p:spPr>
          <a:xfrm>
            <a:off x="11161462" y="432000"/>
            <a:ext cx="540000" cy="288000"/>
          </a:xfrm>
          <a:prstGeom prst="rect">
            <a:avLst/>
          </a:prstGeom>
        </p:spPr>
        <p:txBody>
          <a:bodyPr vert="horz" lIns="0" tIns="0" rIns="0" bIns="0" rtlCol="0" anchor="t" anchorCtr="0">
            <a:noAutofit/>
          </a:bodyPr>
          <a:lstStyle>
            <a:lvl1pPr algn="r">
              <a:defRPr sz="1800">
                <a:solidFill>
                  <a:schemeClr val="accent1"/>
                </a:solidFill>
              </a:defRPr>
            </a:lvl1pPr>
          </a:lstStyle>
          <a:p>
            <a:fld id="{856227C0-AD57-4F9B-BAE3-EEFB0D0EE427}" type="slidenum">
              <a:rPr lang="en-GB" smtClean="0"/>
              <a:pPr/>
              <a:t>‹#›</a:t>
            </a:fld>
            <a:endParaRPr lang="en-GB"/>
          </a:p>
        </p:txBody>
      </p:sp>
      <p:pic>
        <p:nvPicPr>
          <p:cNvPr id="8" name="Picture 7"/>
          <p:cNvPicPr>
            <a:picLocks noChangeAspect="1"/>
          </p:cNvPicPr>
          <p:nvPr userDrawn="1"/>
        </p:nvPicPr>
        <p:blipFill>
          <a:blip r:embed="rId18" cstate="print">
            <a:extLst>
              <a:ext uri="{28A0092B-C50C-407E-A947-70E740481C1C}">
                <a14:useLocalDpi xmlns:a14="http://schemas.microsoft.com/office/drawing/2010/main" val="0"/>
              </a:ext>
            </a:extLst>
          </a:blip>
          <a:stretch>
            <a:fillRect/>
          </a:stretch>
        </p:blipFill>
        <p:spPr>
          <a:xfrm>
            <a:off x="490538" y="490538"/>
            <a:ext cx="1371600" cy="494482"/>
          </a:xfrm>
          <a:prstGeom prst="rect">
            <a:avLst/>
          </a:prstGeom>
        </p:spPr>
      </p:pic>
      <p:pic>
        <p:nvPicPr>
          <p:cNvPr id="11" name="Picture 10"/>
          <p:cNvPicPr>
            <a:picLocks noChangeAspect="1"/>
          </p:cNvPicPr>
          <p:nvPr userDrawn="1"/>
        </p:nvPicPr>
        <p:blipFill>
          <a:blip r:embed="rId19">
            <a:extLst>
              <a:ext uri="{28A0092B-C50C-407E-A947-70E740481C1C}">
                <a14:useLocalDpi xmlns:a14="http://schemas.microsoft.com/office/drawing/2010/main" val="0"/>
              </a:ext>
            </a:extLst>
          </a:blip>
          <a:stretch>
            <a:fillRect/>
          </a:stretch>
        </p:blipFill>
        <p:spPr>
          <a:xfrm>
            <a:off x="-2381" y="1519079"/>
            <a:ext cx="119513" cy="140298"/>
          </a:xfrm>
          <a:prstGeom prst="rect">
            <a:avLst/>
          </a:prstGeom>
        </p:spPr>
      </p:pic>
      <p:pic>
        <p:nvPicPr>
          <p:cNvPr id="12" name="Picture 11"/>
          <p:cNvPicPr>
            <a:picLocks noChangeAspect="1"/>
          </p:cNvPicPr>
          <p:nvPr userDrawn="1"/>
        </p:nvPicPr>
        <p:blipFill>
          <a:blip r:embed="rId20" cstate="print">
            <a:extLst>
              <a:ext uri="{28A0092B-C50C-407E-A947-70E740481C1C}">
                <a14:useLocalDpi xmlns:a14="http://schemas.microsoft.com/office/drawing/2010/main" val="0"/>
              </a:ext>
            </a:extLst>
          </a:blip>
          <a:stretch>
            <a:fillRect/>
          </a:stretch>
        </p:blipFill>
        <p:spPr>
          <a:xfrm>
            <a:off x="11057063" y="6367463"/>
            <a:ext cx="644400" cy="172266"/>
          </a:xfrm>
          <a:prstGeom prst="rect">
            <a:avLst/>
          </a:prstGeom>
        </p:spPr>
      </p:pic>
    </p:spTree>
    <p:extLst>
      <p:ext uri="{BB962C8B-B14F-4D97-AF65-F5344CB8AC3E}">
        <p14:creationId xmlns:p14="http://schemas.microsoft.com/office/powerpoint/2010/main" val="176761359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67" r:id="rId3"/>
    <p:sldLayoutId id="2147483665" r:id="rId4"/>
    <p:sldLayoutId id="2147483666" r:id="rId5"/>
    <p:sldLayoutId id="2147483652" r:id="rId6"/>
    <p:sldLayoutId id="2147483664" r:id="rId7"/>
    <p:sldLayoutId id="2147483668" r:id="rId8"/>
    <p:sldLayoutId id="2147483669" r:id="rId9"/>
    <p:sldLayoutId id="2147483651" r:id="rId10"/>
    <p:sldLayoutId id="2147483660" r:id="rId11"/>
    <p:sldLayoutId id="2147483661" r:id="rId12"/>
    <p:sldLayoutId id="2147483662" r:id="rId13"/>
    <p:sldLayoutId id="2147483663" r:id="rId14"/>
    <p:sldLayoutId id="2147483654" r:id="rId15"/>
    <p:sldLayoutId id="2147483655" r:id="rId16"/>
  </p:sldLayoutIdLst>
  <p:hf hdr="0"/>
  <p:txStyles>
    <p:titleStyle>
      <a:lvl1pPr algn="l" defTabSz="914400" rtl="0" eaLnBrk="1" latinLnBrk="0" hangingPunct="1">
        <a:lnSpc>
          <a:spcPct val="90000"/>
        </a:lnSpc>
        <a:spcBef>
          <a:spcPct val="0"/>
        </a:spcBef>
        <a:buNone/>
        <a:defRPr sz="2500" b="1" kern="1200">
          <a:solidFill>
            <a:schemeClr val="accent1"/>
          </a:solidFill>
          <a:latin typeface="+mj-lt"/>
          <a:ea typeface="+mj-ea"/>
          <a:cs typeface="+mj-cs"/>
        </a:defRPr>
      </a:lvl1pPr>
    </p:titleStyle>
    <p:bodyStyle>
      <a:lvl1pPr marL="0" indent="0" algn="l" defTabSz="914400" rtl="0" eaLnBrk="1" latinLnBrk="0" hangingPunct="1">
        <a:lnSpc>
          <a:spcPct val="100000"/>
        </a:lnSpc>
        <a:spcBef>
          <a:spcPts val="2400"/>
        </a:spcBef>
        <a:spcAft>
          <a:spcPts val="600"/>
        </a:spcAft>
        <a:buFont typeface="Arial" panose="020B0604020202020204" pitchFamily="34" charset="0"/>
        <a:buNone/>
        <a:defRPr sz="1800" b="1" kern="1200">
          <a:solidFill>
            <a:schemeClr val="accent2"/>
          </a:solidFill>
          <a:latin typeface="+mn-lt"/>
          <a:ea typeface="+mn-ea"/>
          <a:cs typeface="+mn-cs"/>
        </a:defRPr>
      </a:lvl1pPr>
      <a:lvl2pPr marL="0" indent="0" algn="l" defTabSz="914400" rtl="0" eaLnBrk="1" latinLnBrk="0" hangingPunct="1">
        <a:lnSpc>
          <a:spcPct val="100000"/>
        </a:lnSpc>
        <a:spcBef>
          <a:spcPts val="600"/>
        </a:spcBef>
        <a:spcAft>
          <a:spcPts val="600"/>
        </a:spcAft>
        <a:buFont typeface="Arial" panose="020B0604020202020204" pitchFamily="34" charset="0"/>
        <a:buNone/>
        <a:defRPr sz="1800" kern="1200">
          <a:solidFill>
            <a:schemeClr val="tx1"/>
          </a:solidFill>
          <a:latin typeface="+mn-lt"/>
          <a:ea typeface="+mn-ea"/>
          <a:cs typeface="+mn-cs"/>
        </a:defRPr>
      </a:lvl2pPr>
      <a:lvl3pPr marL="252000" indent="-252000" algn="l" defTabSz="914400" rtl="0" eaLnBrk="1" latinLnBrk="0" hangingPunct="1">
        <a:lnSpc>
          <a:spcPct val="100000"/>
        </a:lnSpc>
        <a:spcBef>
          <a:spcPts val="600"/>
        </a:spcBef>
        <a:buClr>
          <a:schemeClr val="accent2"/>
        </a:buClr>
        <a:buSzPct val="70000"/>
        <a:buFont typeface="Wingdings 3" panose="05040102010807070707" pitchFamily="18" charset="2"/>
        <a:buChar char=""/>
        <a:defRPr sz="1800" kern="1200">
          <a:solidFill>
            <a:schemeClr val="tx1"/>
          </a:solidFill>
          <a:latin typeface="+mn-lt"/>
          <a:ea typeface="+mn-ea"/>
          <a:cs typeface="+mn-cs"/>
        </a:defRPr>
      </a:lvl3pPr>
      <a:lvl4pPr marL="0" indent="0" algn="l" defTabSz="914400" rtl="0" eaLnBrk="1" latinLnBrk="0" hangingPunct="1">
        <a:lnSpc>
          <a:spcPct val="100000"/>
        </a:lnSpc>
        <a:spcBef>
          <a:spcPts val="2400"/>
        </a:spcBef>
        <a:spcAft>
          <a:spcPts val="450"/>
        </a:spcAft>
        <a:buClr>
          <a:schemeClr val="accent2"/>
        </a:buClr>
        <a:buSzPct val="80000"/>
        <a:buFont typeface="Arial" panose="020B0604020202020204" pitchFamily="34" charset="0"/>
        <a:buNone/>
        <a:defRPr sz="1400" b="1" kern="1200">
          <a:solidFill>
            <a:schemeClr val="accent2"/>
          </a:solidFill>
          <a:latin typeface="+mn-lt"/>
          <a:ea typeface="+mn-ea"/>
          <a:cs typeface="+mn-cs"/>
        </a:defRPr>
      </a:lvl4pPr>
      <a:lvl5pPr marL="0" indent="0" algn="l" defTabSz="914400" rtl="0" eaLnBrk="1" latinLnBrk="0" hangingPunct="1">
        <a:lnSpc>
          <a:spcPct val="100000"/>
        </a:lnSpc>
        <a:spcBef>
          <a:spcPts val="450"/>
        </a:spcBef>
        <a:spcAft>
          <a:spcPts val="450"/>
        </a:spcAft>
        <a:buClr>
          <a:schemeClr val="accent2"/>
        </a:buClr>
        <a:buSzPct val="80000"/>
        <a:buFont typeface="Arial" panose="020B0604020202020204" pitchFamily="34" charset="0"/>
        <a:buNone/>
        <a:defRPr sz="1400" kern="1200">
          <a:solidFill>
            <a:schemeClr val="tx1"/>
          </a:solidFill>
          <a:latin typeface="+mn-lt"/>
          <a:ea typeface="+mn-ea"/>
          <a:cs typeface="+mn-cs"/>
        </a:defRPr>
      </a:lvl5pPr>
      <a:lvl6pPr marL="252000" indent="-252000" algn="l" defTabSz="914400" rtl="0" eaLnBrk="1" latinLnBrk="0" hangingPunct="1">
        <a:lnSpc>
          <a:spcPct val="100000"/>
        </a:lnSpc>
        <a:spcBef>
          <a:spcPts val="450"/>
        </a:spcBef>
        <a:buClr>
          <a:schemeClr val="accent2"/>
        </a:buClr>
        <a:buSzPct val="70000"/>
        <a:buFont typeface="Wingdings 3" panose="05040102010807070707" pitchFamily="18" charset="2"/>
        <a:buChar char="u"/>
        <a:defRPr sz="1400" kern="1200">
          <a:solidFill>
            <a:schemeClr val="tx1"/>
          </a:solidFill>
          <a:latin typeface="+mn-lt"/>
          <a:ea typeface="+mn-ea"/>
          <a:cs typeface="+mn-cs"/>
        </a:defRPr>
      </a:lvl6pPr>
      <a:lvl7pPr marL="0" indent="0" algn="l" defTabSz="914400" rtl="0" eaLnBrk="1" latinLnBrk="0" hangingPunct="1">
        <a:lnSpc>
          <a:spcPct val="100000"/>
        </a:lnSpc>
        <a:spcBef>
          <a:spcPts val="600"/>
        </a:spcBef>
        <a:buFont typeface="Arial" panose="020B0604020202020204" pitchFamily="34" charset="0"/>
        <a:buNone/>
        <a:defRPr sz="1000" kern="1200" baseline="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pos="309" userDrawn="1">
          <p15:clr>
            <a:srgbClr val="F26B43"/>
          </p15:clr>
        </p15:guide>
        <p15:guide id="4" pos="7371" userDrawn="1">
          <p15:clr>
            <a:srgbClr val="F26B43"/>
          </p15:clr>
        </p15:guide>
        <p15:guide id="5" orient="horz" pos="309" userDrawn="1">
          <p15:clr>
            <a:srgbClr val="F26B43"/>
          </p15:clr>
        </p15:guide>
        <p15:guide id="6" orient="horz" pos="4011" userDrawn="1">
          <p15:clr>
            <a:srgbClr val="F26B43"/>
          </p15:clr>
        </p15:guide>
        <p15:guide id="7" orient="horz" pos="1508" userDrawn="1">
          <p15:clr>
            <a:srgbClr val="F26B43"/>
          </p15:clr>
        </p15:guide>
        <p15:guide id="8" orient="horz" pos="3702" userDrawn="1">
          <p15:clr>
            <a:srgbClr val="F26B43"/>
          </p15:clr>
        </p15:guide>
        <p15:guide id="9" orient="horz" pos="154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5.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3.xml"/><Relationship Id="rId1" Type="http://schemas.openxmlformats.org/officeDocument/2006/relationships/slideLayout" Target="../slideLayouts/slideLayout5.xml"/><Relationship Id="rId4" Type="http://schemas.openxmlformats.org/officeDocument/2006/relationships/image" Target="../media/image1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7.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1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5.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4.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5.xml"/><Relationship Id="rId5" Type="http://schemas.openxmlformats.org/officeDocument/2006/relationships/image" Target="../media/image20.jpeg"/><Relationship Id="rId4" Type="http://schemas.openxmlformats.org/officeDocument/2006/relationships/image" Target="../media/image19.png"/></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image" Target="../media/image21.jpeg"/><Relationship Id="rId1" Type="http://schemas.openxmlformats.org/officeDocument/2006/relationships/slideLayout" Target="../slideLayouts/slideLayout5.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slideLayout" Target="../slideLayouts/slideLayout5.xml"/><Relationship Id="rId1" Type="http://schemas.openxmlformats.org/officeDocument/2006/relationships/vmlDrawing" Target="../drawings/vmlDrawing1.vml"/><Relationship Id="rId5" Type="http://schemas.openxmlformats.org/officeDocument/2006/relationships/image" Target="../media/image22.emf"/><Relationship Id="rId4" Type="http://schemas.openxmlformats.org/officeDocument/2006/relationships/oleObject" Target="../embeddings/oleObject1.bin"/></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21.xml.rels><?xml version="1.0" encoding="UTF-8" standalone="yes"?>
<Relationships xmlns="http://schemas.openxmlformats.org/package/2006/relationships"><Relationship Id="rId3" Type="http://schemas.openxmlformats.org/officeDocument/2006/relationships/image" Target="../media/image11.emf"/><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Labour Intensive Approaches</a:t>
            </a:r>
            <a:endParaRPr lang="en-GB" dirty="0"/>
          </a:p>
        </p:txBody>
      </p:sp>
      <p:sp>
        <p:nvSpPr>
          <p:cNvPr id="3" name="Subtitle 2"/>
          <p:cNvSpPr>
            <a:spLocks noGrp="1"/>
          </p:cNvSpPr>
          <p:nvPr>
            <p:ph type="subTitle" idx="1"/>
          </p:nvPr>
        </p:nvSpPr>
        <p:spPr/>
        <p:txBody>
          <a:bodyPr/>
          <a:lstStyle/>
          <a:p>
            <a:r>
              <a:rPr lang="en-US" dirty="0"/>
              <a:t>MSSRP-Jordan</a:t>
            </a:r>
            <a:endParaRPr lang="en-GB" dirty="0"/>
          </a:p>
          <a:p>
            <a:pPr lvl="1"/>
            <a:r>
              <a:rPr lang="en-US" dirty="0"/>
              <a:t>Bashar El-Samarneh, ILO</a:t>
            </a:r>
            <a:endParaRPr lang="en-GB" dirty="0"/>
          </a:p>
        </p:txBody>
      </p:sp>
      <p:sp>
        <p:nvSpPr>
          <p:cNvPr id="4" name="Date Placeholder 3"/>
          <p:cNvSpPr>
            <a:spLocks noGrp="1"/>
          </p:cNvSpPr>
          <p:nvPr>
            <p:ph type="dt" sz="half" idx="10"/>
          </p:nvPr>
        </p:nvSpPr>
        <p:spPr/>
        <p:txBody>
          <a:bodyPr/>
          <a:lstStyle/>
          <a:p>
            <a:r>
              <a:rPr lang="en-GB" dirty="0"/>
              <a:t>Date: Tuesday 5</a:t>
            </a:r>
            <a:r>
              <a:rPr lang="en-GB" baseline="30000" dirty="0"/>
              <a:t>th</a:t>
            </a:r>
            <a:r>
              <a:rPr lang="en-GB" dirty="0"/>
              <a:t> May, 2020</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a:t>
            </a:fld>
            <a:endParaRPr lang="en-GB"/>
          </a:p>
        </p:txBody>
      </p:sp>
      <p:pic>
        <p:nvPicPr>
          <p:cNvPr id="10" name="Picture Placeholder 9"/>
          <p:cNvPicPr>
            <a:picLocks noGrp="1" noChangeAspect="1"/>
          </p:cNvPicPr>
          <p:nvPr>
            <p:ph type="pic" sz="quarter" idx="13"/>
          </p:nvPr>
        </p:nvPicPr>
        <p:blipFill>
          <a:blip r:embed="rId3" cstate="email">
            <a:extLst>
              <a:ext uri="{28A0092B-C50C-407E-A947-70E740481C1C}">
                <a14:useLocalDpi xmlns:a14="http://schemas.microsoft.com/office/drawing/2010/main"/>
              </a:ext>
            </a:extLst>
          </a:blip>
          <a:srcRect/>
          <a:stretch>
            <a:fillRect/>
          </a:stretch>
        </p:blipFill>
        <p:spPr/>
      </p:pic>
      <p:sp>
        <p:nvSpPr>
          <p:cNvPr id="7" name="TextBox 6"/>
          <p:cNvSpPr txBox="1"/>
          <p:nvPr/>
        </p:nvSpPr>
        <p:spPr>
          <a:xfrm>
            <a:off x="6501515" y="6396035"/>
            <a:ext cx="4958409" cy="307777"/>
          </a:xfrm>
          <a:prstGeom prst="rect">
            <a:avLst/>
          </a:prstGeom>
          <a:noFill/>
        </p:spPr>
        <p:txBody>
          <a:bodyPr wrap="none" rtlCol="0">
            <a:spAutoFit/>
          </a:bodyPr>
          <a:lstStyle/>
          <a:p>
            <a:r>
              <a:rPr lang="en-US" sz="1400" i="1" dirty="0">
                <a:solidFill>
                  <a:schemeClr val="accent1"/>
                </a:solidFill>
              </a:rPr>
              <a:t>* MSSRP: Municipal Services and Social Resilience Project </a:t>
            </a:r>
            <a:endParaRPr lang="en-GB" sz="1400" i="1" dirty="0">
              <a:solidFill>
                <a:schemeClr val="accent1"/>
              </a:solidFill>
            </a:endParaRPr>
          </a:p>
        </p:txBody>
      </p:sp>
    </p:spTree>
    <p:extLst>
      <p:ext uri="{BB962C8B-B14F-4D97-AF65-F5344CB8AC3E}">
        <p14:creationId xmlns:p14="http://schemas.microsoft.com/office/powerpoint/2010/main" val="9000027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Integrating the Labour Intensive Approaches in the MSSRP Interventions</a:t>
            </a:r>
            <a:endParaRPr lang="en-GB" dirty="0"/>
          </a:p>
        </p:txBody>
      </p:sp>
      <p:sp>
        <p:nvSpPr>
          <p:cNvPr id="5" name="Content Placeholder 4"/>
          <p:cNvSpPr>
            <a:spLocks noGrp="1"/>
          </p:cNvSpPr>
          <p:nvPr>
            <p:ph idx="1"/>
          </p:nvPr>
        </p:nvSpPr>
        <p:spPr/>
        <p:txBody>
          <a:bodyPr/>
          <a:lstStyle/>
          <a:p>
            <a:pPr lvl="2">
              <a:lnSpc>
                <a:spcPct val="150000"/>
              </a:lnSpc>
            </a:pPr>
            <a:r>
              <a:rPr lang="en-GB" sz="2400" dirty="0"/>
              <a:t>ILO – MOLA Partnership</a:t>
            </a:r>
          </a:p>
          <a:p>
            <a:pPr lvl="2">
              <a:lnSpc>
                <a:spcPct val="150000"/>
              </a:lnSpc>
            </a:pPr>
            <a:r>
              <a:rPr lang="en-US" sz="2400" dirty="0"/>
              <a:t>Labour Intensive Approaches</a:t>
            </a:r>
          </a:p>
          <a:p>
            <a:pPr lvl="2">
              <a:lnSpc>
                <a:spcPct val="150000"/>
              </a:lnSpc>
            </a:pPr>
            <a:r>
              <a:rPr lang="en-US" sz="2400" dirty="0"/>
              <a:t>MSSRP Context</a:t>
            </a:r>
          </a:p>
          <a:p>
            <a:pPr lvl="2">
              <a:lnSpc>
                <a:spcPct val="150000"/>
              </a:lnSpc>
            </a:pPr>
            <a:r>
              <a:rPr lang="en-US" sz="2400" dirty="0"/>
              <a:t>Good Practices and Challenges</a:t>
            </a:r>
            <a:endParaRPr lang="en-GB" sz="2400" dirty="0"/>
          </a:p>
        </p:txBody>
      </p:sp>
      <p:sp>
        <p:nvSpPr>
          <p:cNvPr id="10" name="Date Placeholder 9"/>
          <p:cNvSpPr>
            <a:spLocks noGrp="1"/>
          </p:cNvSpPr>
          <p:nvPr>
            <p:ph type="dt" sz="half" idx="10"/>
          </p:nvPr>
        </p:nvSpPr>
        <p:spPr/>
        <p:txBody>
          <a:bodyPr/>
          <a:lstStyle/>
          <a:p>
            <a:r>
              <a:rPr lang="en-GB"/>
              <a:t>Date: Monday / 01 / October / 2019</a:t>
            </a:r>
          </a:p>
        </p:txBody>
      </p:sp>
      <p:sp>
        <p:nvSpPr>
          <p:cNvPr id="11" name="Footer Placeholder 10"/>
          <p:cNvSpPr>
            <a:spLocks noGrp="1"/>
          </p:cNvSpPr>
          <p:nvPr>
            <p:ph type="ftr" sz="quarter" idx="11"/>
          </p:nvPr>
        </p:nvSpPr>
        <p:spPr/>
        <p:txBody>
          <a:bodyPr/>
          <a:lstStyle/>
          <a:p>
            <a:r>
              <a:rPr lang="en-GB"/>
              <a:t>Advancing social justice, promoting decent work</a:t>
            </a:r>
          </a:p>
        </p:txBody>
      </p:sp>
      <p:sp>
        <p:nvSpPr>
          <p:cNvPr id="28" name="Slide Number Placeholder 27"/>
          <p:cNvSpPr>
            <a:spLocks noGrp="1"/>
          </p:cNvSpPr>
          <p:nvPr>
            <p:ph type="sldNum" sz="quarter" idx="12"/>
          </p:nvPr>
        </p:nvSpPr>
        <p:spPr/>
        <p:txBody>
          <a:bodyPr/>
          <a:lstStyle/>
          <a:p>
            <a:fld id="{856227C0-AD57-4F9B-BAE3-EEFB0D0EE427}" type="slidenum">
              <a:rPr lang="en-GB" smtClean="0"/>
              <a:t>2</a:t>
            </a:fld>
            <a:endParaRPr lang="en-GB"/>
          </a:p>
        </p:txBody>
      </p:sp>
    </p:spTree>
    <p:extLst>
      <p:ext uri="{BB962C8B-B14F-4D97-AF65-F5344CB8AC3E}">
        <p14:creationId xmlns:p14="http://schemas.microsoft.com/office/powerpoint/2010/main" val="2437050902"/>
      </p:ext>
    </p:extLst>
  </p:cSld>
  <p:clrMapOvr>
    <a:masterClrMapping/>
  </p:clrMapOvr>
  <p:transition spd="slow">
    <p:push di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Introduction</a:t>
            </a:r>
          </a:p>
        </p:txBody>
      </p:sp>
      <p:sp>
        <p:nvSpPr>
          <p:cNvPr id="3" name="Content Placeholder 2"/>
          <p:cNvSpPr>
            <a:spLocks noGrp="1"/>
          </p:cNvSpPr>
          <p:nvPr>
            <p:ph idx="1"/>
          </p:nvPr>
        </p:nvSpPr>
        <p:spPr>
          <a:xfrm>
            <a:off x="490538" y="2085321"/>
            <a:ext cx="9069098" cy="3482975"/>
          </a:xfrm>
        </p:spPr>
        <p:txBody>
          <a:bodyPr/>
          <a:lstStyle/>
          <a:p>
            <a:pPr lvl="1"/>
            <a:r>
              <a:rPr lang="en-GB" dirty="0"/>
              <a:t>The Municipal Services and Social Resilience Project (MSSRP) aims to financing investments that provide employment opportunities for Jordanians and Syrians and foster collaboration and social cohesion.</a:t>
            </a:r>
          </a:p>
          <a:p>
            <a:pPr lvl="1"/>
            <a:r>
              <a:rPr lang="en-US" dirty="0"/>
              <a:t>Under this core objective of the MSSRP, the Ministry of Local Administration (MOLA) has contracted the International Labour Organization (ILO) to apply the Labour Intensive Approaches in the project’s interventions. </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3</a:t>
            </a:fld>
            <a:endParaRPr lang="en-GB"/>
          </a:p>
        </p:txBody>
      </p:sp>
      <p:sp>
        <p:nvSpPr>
          <p:cNvPr id="12" name="Text Placeholder 11"/>
          <p:cNvSpPr>
            <a:spLocks noGrp="1"/>
          </p:cNvSpPr>
          <p:nvPr>
            <p:ph type="body" sz="quarter" idx="13"/>
          </p:nvPr>
        </p:nvSpPr>
        <p:spPr>
          <a:xfrm>
            <a:off x="490538" y="4521438"/>
            <a:ext cx="5744007" cy="1524827"/>
          </a:xfrm>
        </p:spPr>
        <p:txBody>
          <a:bodyPr tIns="108000"/>
          <a:lstStyle/>
          <a:p>
            <a:r>
              <a:rPr lang="en-GB" dirty="0"/>
              <a:t>This project has emanated as a response to the Government of Jordan’s request to address the impact of the influx of Syrian Refugees on the Jordanian hosting communities.</a:t>
            </a:r>
          </a:p>
          <a:p>
            <a:pPr lvl="1"/>
            <a:r>
              <a:rPr lang="en-GB" dirty="0"/>
              <a:t>Waleed Al-</a:t>
            </a:r>
            <a:r>
              <a:rPr lang="en-GB" dirty="0" err="1"/>
              <a:t>Masri</a:t>
            </a:r>
            <a:r>
              <a:rPr lang="en-GB" dirty="0"/>
              <a:t>, Minister of Local </a:t>
            </a:r>
            <a:r>
              <a:rPr lang="en-GB" dirty="0" err="1"/>
              <a:t>Adminstration</a:t>
            </a:r>
            <a:endParaRPr lang="en-GB" dirty="0"/>
          </a:p>
        </p:txBody>
      </p:sp>
      <p:cxnSp>
        <p:nvCxnSpPr>
          <p:cNvPr id="14" name="Straight Connector 13"/>
          <p:cNvCxnSpPr/>
          <p:nvPr/>
        </p:nvCxnSpPr>
        <p:spPr>
          <a:xfrm>
            <a:off x="490538" y="4292980"/>
            <a:ext cx="3412800" cy="0"/>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658993966"/>
      </p:ext>
    </p:extLst>
  </p:cSld>
  <p:clrMapOvr>
    <a:masterClrMapping/>
  </p:clrMapOvr>
  <p:transition spd="slow">
    <p:push di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ILO – MOLA Partnership</a:t>
            </a:r>
          </a:p>
        </p:txBody>
      </p:sp>
      <p:sp>
        <p:nvSpPr>
          <p:cNvPr id="3" name="Text Placeholder 2"/>
          <p:cNvSpPr>
            <a:spLocks noGrp="1"/>
          </p:cNvSpPr>
          <p:nvPr>
            <p:ph type="body" idx="1"/>
          </p:nvPr>
        </p:nvSpPr>
        <p:spPr/>
        <p:txBody>
          <a:bodyPr/>
          <a:lstStyle/>
          <a:p>
            <a:r>
              <a:rPr lang="en-GB" dirty="0"/>
              <a:t>Effective Strategy</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4</a:t>
            </a:fld>
            <a:endParaRPr lang="en-GB"/>
          </a:p>
        </p:txBody>
      </p:sp>
    </p:spTree>
    <p:extLst>
      <p:ext uri="{BB962C8B-B14F-4D97-AF65-F5344CB8AC3E}">
        <p14:creationId xmlns:p14="http://schemas.microsoft.com/office/powerpoint/2010/main" val="4162284691"/>
      </p:ext>
    </p:extLst>
  </p:cSld>
  <p:clrMapOvr>
    <a:masterClrMapping/>
  </p:clrMapOvr>
  <p:transition spd="slow">
    <p:push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7" y="1137376"/>
            <a:ext cx="11210924" cy="720000"/>
          </a:xfrm>
        </p:spPr>
        <p:txBody>
          <a:bodyPr/>
          <a:lstStyle/>
          <a:p>
            <a:r>
              <a:rPr lang="en-GB" dirty="0"/>
              <a:t>Agreement for Provision of Technical Assistance </a:t>
            </a:r>
            <a:r>
              <a:rPr lang="en-GB" sz="1400" dirty="0"/>
              <a:t>(JOR/17/02/IBR)</a:t>
            </a:r>
            <a:r>
              <a:rPr lang="en-GB" dirty="0"/>
              <a:t/>
            </a:r>
            <a:br>
              <a:rPr lang="en-GB" dirty="0"/>
            </a:br>
            <a:r>
              <a:rPr lang="en-GB" dirty="0"/>
              <a:t>ILO and MOLA/ MSSRP</a:t>
            </a:r>
          </a:p>
        </p:txBody>
      </p:sp>
      <p:sp>
        <p:nvSpPr>
          <p:cNvPr id="3" name="Content Placeholder 2"/>
          <p:cNvSpPr>
            <a:spLocks noGrp="1"/>
          </p:cNvSpPr>
          <p:nvPr>
            <p:ph idx="1"/>
          </p:nvPr>
        </p:nvSpPr>
        <p:spPr>
          <a:xfrm>
            <a:off x="490537" y="1984075"/>
            <a:ext cx="7394006" cy="4555654"/>
          </a:xfrm>
        </p:spPr>
        <p:txBody>
          <a:bodyPr/>
          <a:lstStyle/>
          <a:p>
            <a:r>
              <a:rPr lang="en-GB" dirty="0"/>
              <a:t>Institutionalizing the LIPW</a:t>
            </a:r>
            <a:r>
              <a:rPr lang="en-GB" dirty="0" smtClean="0"/>
              <a:t>:</a:t>
            </a:r>
          </a:p>
          <a:p>
            <a:endParaRPr lang="en-GB" dirty="0"/>
          </a:p>
          <a:p>
            <a:pPr lvl="1"/>
            <a:r>
              <a:rPr lang="en-GB" dirty="0"/>
              <a:t>Providing a seat for the ILO at the Management Unit of the MSSRP has helped to demonstrate the </a:t>
            </a:r>
            <a:r>
              <a:rPr lang="en-GB" dirty="0" smtClean="0"/>
              <a:t>benefits:  </a:t>
            </a:r>
          </a:p>
          <a:p>
            <a:pPr lvl="2"/>
            <a:r>
              <a:rPr lang="en-US" dirty="0" smtClean="0"/>
              <a:t>Building Trust through showing real cases from ILO experience</a:t>
            </a:r>
            <a:endParaRPr lang="en-US" strike="sngStrike" dirty="0" smtClean="0">
              <a:solidFill>
                <a:schemeClr val="accent5">
                  <a:lumMod val="75000"/>
                </a:schemeClr>
              </a:solidFill>
            </a:endParaRPr>
          </a:p>
          <a:p>
            <a:pPr lvl="2"/>
            <a:r>
              <a:rPr lang="en-US" dirty="0" smtClean="0"/>
              <a:t>Providing </a:t>
            </a:r>
            <a:r>
              <a:rPr lang="en-US" dirty="0"/>
              <a:t>immediate support to ease the inclusion of LIPW Approaches into the project’s processes and documents,</a:t>
            </a:r>
          </a:p>
          <a:p>
            <a:pPr lvl="2"/>
            <a:r>
              <a:rPr lang="en-US" dirty="0"/>
              <a:t>Generate awareness among project’s stakeholders of the social benefits to support recruiting local Jordanians and Syrian refugees at the construction sector</a:t>
            </a:r>
            <a:r>
              <a:rPr lang="en-US" dirty="0" smtClean="0"/>
              <a:t>,</a:t>
            </a:r>
            <a:r>
              <a:rPr lang="en-US" dirty="0" smtClean="0">
                <a:solidFill>
                  <a:schemeClr val="accent5">
                    <a:lumMod val="75000"/>
                  </a:schemeClr>
                </a:solidFill>
              </a:rPr>
              <a:t>.</a:t>
            </a:r>
            <a:endParaRPr lang="en-GB" dirty="0">
              <a:solidFill>
                <a:schemeClr val="accent5">
                  <a:lumMod val="75000"/>
                </a:schemeClr>
              </a:solidFill>
            </a:endParaRP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a:xfrm>
            <a:off x="490537" y="6678000"/>
            <a:ext cx="5605462" cy="180000"/>
          </a:xfrm>
        </p:spPr>
        <p:txBody>
          <a:bodyPr/>
          <a:lstStyle/>
          <a:p>
            <a:r>
              <a:rPr lang="en-GB" dirty="0"/>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5</a:t>
            </a:fld>
            <a:endParaRPr lang="en-GB"/>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pic>
        <p:nvPicPr>
          <p:cNvPr id="15" name="Picture 14"/>
          <p:cNvPicPr>
            <a:picLocks noChangeAspect="1"/>
          </p:cNvPicPr>
          <p:nvPr/>
        </p:nvPicPr>
        <p:blipFill rotWithShape="1">
          <a:blip r:embed="rId4" cstate="email">
            <a:extLst>
              <a:ext uri="{28A0092B-C50C-407E-A947-70E740481C1C}">
                <a14:useLocalDpi xmlns:a14="http://schemas.microsoft.com/office/drawing/2010/main"/>
              </a:ext>
            </a:extLst>
          </a:blip>
          <a:srcRect/>
          <a:stretch/>
        </p:blipFill>
        <p:spPr>
          <a:xfrm>
            <a:off x="8268240" y="2160288"/>
            <a:ext cx="4029382" cy="4710162"/>
          </a:xfrm>
          <a:prstGeom prst="rect">
            <a:avLst/>
          </a:prstGeom>
          <a:ln>
            <a:noFill/>
          </a:ln>
          <a:effectLst>
            <a:softEdge rad="112500"/>
          </a:effectLst>
        </p:spPr>
      </p:pic>
    </p:spTree>
    <p:extLst>
      <p:ext uri="{BB962C8B-B14F-4D97-AF65-F5344CB8AC3E}">
        <p14:creationId xmlns:p14="http://schemas.microsoft.com/office/powerpoint/2010/main" val="426666543"/>
      </p:ext>
    </p:extLst>
  </p:cSld>
  <p:clrMapOvr>
    <a:masterClrMapping/>
  </p:clrMapOvr>
  <p:transition spd="slow">
    <p:push di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Labour Intensive Approaches</a:t>
            </a:r>
          </a:p>
        </p:txBody>
      </p:sp>
      <p:sp>
        <p:nvSpPr>
          <p:cNvPr id="3" name="Text Placeholder 2"/>
          <p:cNvSpPr>
            <a:spLocks noGrp="1"/>
          </p:cNvSpPr>
          <p:nvPr>
            <p:ph type="body" idx="1"/>
          </p:nvPr>
        </p:nvSpPr>
        <p:spPr/>
        <p:txBody>
          <a:bodyPr/>
          <a:lstStyle/>
          <a:p>
            <a:r>
              <a:rPr lang="en-GB" dirty="0"/>
              <a:t>Increase Labour Content</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6</a:t>
            </a:fld>
            <a:endParaRPr lang="en-GB"/>
          </a:p>
        </p:txBody>
      </p:sp>
    </p:spTree>
    <p:extLst>
      <p:ext uri="{BB962C8B-B14F-4D97-AF65-F5344CB8AC3E}">
        <p14:creationId xmlns:p14="http://schemas.microsoft.com/office/powerpoint/2010/main" val="1472644250"/>
      </p:ext>
    </p:extLst>
  </p:cSld>
  <p:clrMapOvr>
    <a:masterClrMapping/>
  </p:clrMapOvr>
  <p:transition spd="slow">
    <p:push di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Optimizing Labour Content at Construction Projects</a:t>
            </a:r>
          </a:p>
        </p:txBody>
      </p:sp>
      <p:sp>
        <p:nvSpPr>
          <p:cNvPr id="3" name="Content Placeholder 2"/>
          <p:cNvSpPr>
            <a:spLocks noGrp="1"/>
          </p:cNvSpPr>
          <p:nvPr>
            <p:ph sz="half" idx="1"/>
          </p:nvPr>
        </p:nvSpPr>
        <p:spPr>
          <a:xfrm>
            <a:off x="482570" y="2350788"/>
            <a:ext cx="3808508" cy="3816000"/>
          </a:xfrm>
        </p:spPr>
        <p:txBody>
          <a:bodyPr/>
          <a:lstStyle/>
          <a:p>
            <a:r>
              <a:rPr lang="en-GB" dirty="0"/>
              <a:t>Modify Initial Plans </a:t>
            </a:r>
          </a:p>
          <a:p>
            <a:r>
              <a:rPr lang="en-GB" b="0" dirty="0">
                <a:solidFill>
                  <a:schemeClr val="tx1"/>
                </a:solidFill>
              </a:rPr>
              <a:t>The application of LIPW in projects starts at an early stage. Looking at the municipal plans and responses to address local challenges by focusing on local resources.</a:t>
            </a:r>
          </a:p>
          <a:p>
            <a:pPr lvl="1"/>
            <a:r>
              <a:rPr lang="en-GB" dirty="0"/>
              <a:t>LIPW promotes investing in maintenance/ rehabilitation programmes which have high impact on local employment and lower costs. Also promote the utilization of local resources.</a:t>
            </a:r>
          </a:p>
          <a:p>
            <a:pPr lvl="1"/>
            <a:endParaRPr lang="en-GB" dirty="0"/>
          </a:p>
        </p:txBody>
      </p:sp>
      <p:sp>
        <p:nvSpPr>
          <p:cNvPr id="4" name="Content Placeholder 3"/>
          <p:cNvSpPr>
            <a:spLocks noGrp="1"/>
          </p:cNvSpPr>
          <p:nvPr>
            <p:ph sz="half" idx="2"/>
          </p:nvPr>
        </p:nvSpPr>
        <p:spPr>
          <a:xfrm>
            <a:off x="4418455" y="2393950"/>
            <a:ext cx="3347122" cy="3943352"/>
          </a:xfrm>
        </p:spPr>
        <p:txBody>
          <a:bodyPr/>
          <a:lstStyle/>
          <a:p>
            <a:pPr lvl="1"/>
            <a:r>
              <a:rPr lang="en-GB" dirty="0" err="1"/>
              <a:t>Jerash</a:t>
            </a:r>
            <a:r>
              <a:rPr lang="en-GB" dirty="0"/>
              <a:t> Municipality as an example had proposed the rehabilitation of existing facilities, adjusting with the tourism context of the city:</a:t>
            </a:r>
          </a:p>
          <a:p>
            <a:pPr lvl="2"/>
            <a:r>
              <a:rPr lang="en-US" dirty="0"/>
              <a:t>No new construction, but an existing building to be repaired,</a:t>
            </a:r>
          </a:p>
          <a:p>
            <a:pPr lvl="2"/>
            <a:r>
              <a:rPr lang="en-US" dirty="0"/>
              <a:t>Landscaping works for the green areas surrounding the project,</a:t>
            </a:r>
          </a:p>
          <a:p>
            <a:pPr lvl="2"/>
            <a:r>
              <a:rPr lang="en-US" dirty="0"/>
              <a:t>An extension project built on previous national program,</a:t>
            </a:r>
            <a:endParaRPr lang="en-GB" dirty="0"/>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7</a:t>
            </a:fld>
            <a:endParaRPr lang="en-GB"/>
          </a:p>
        </p:txBody>
      </p:sp>
      <p:pic>
        <p:nvPicPr>
          <p:cNvPr id="9" name="Picture 8"/>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92954" y="2393950"/>
            <a:ext cx="4299046" cy="3436702"/>
          </a:xfrm>
          <a:prstGeom prst="rect">
            <a:avLst/>
          </a:prstGeom>
        </p:spPr>
      </p:pic>
    </p:spTree>
    <p:extLst>
      <p:ext uri="{BB962C8B-B14F-4D97-AF65-F5344CB8AC3E}">
        <p14:creationId xmlns:p14="http://schemas.microsoft.com/office/powerpoint/2010/main" val="1258458605"/>
      </p:ext>
    </p:extLst>
  </p:cSld>
  <p:clrMapOvr>
    <a:masterClrMapping/>
  </p:clrMapOvr>
  <p:transition spd="slow">
    <p:push di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Optimizing Labour Content at Construction Projects</a:t>
            </a:r>
          </a:p>
        </p:txBody>
      </p:sp>
      <p:sp>
        <p:nvSpPr>
          <p:cNvPr id="3" name="Content Placeholder 2"/>
          <p:cNvSpPr>
            <a:spLocks noGrp="1"/>
          </p:cNvSpPr>
          <p:nvPr>
            <p:ph sz="half" idx="1"/>
          </p:nvPr>
        </p:nvSpPr>
        <p:spPr>
          <a:xfrm>
            <a:off x="490538" y="2040802"/>
            <a:ext cx="3458007" cy="4152180"/>
          </a:xfrm>
        </p:spPr>
        <p:txBody>
          <a:bodyPr/>
          <a:lstStyle/>
          <a:p>
            <a:r>
              <a:rPr lang="en-GB" dirty="0"/>
              <a:t>Design Adjustment</a:t>
            </a:r>
          </a:p>
          <a:p>
            <a:pPr lvl="1"/>
            <a:r>
              <a:rPr lang="en-GB" dirty="0"/>
              <a:t>Another example of design modification was to increase labour-based works quantities as much as possible. This can be done through applying Task-Based method in calculating employment which depends mainly on productivity of workers.</a:t>
            </a:r>
          </a:p>
          <a:p>
            <a:pPr lvl="1"/>
            <a:r>
              <a:rPr lang="en-US" dirty="0"/>
              <a:t>Task-based system monitor employment through working day indicator. This indicator helped engineers to quantify jobs and link it with project’s quantities.</a:t>
            </a:r>
            <a:endParaRPr lang="en-GB" dirty="0"/>
          </a:p>
          <a:p>
            <a:pPr marL="0" lvl="2" indent="0">
              <a:buNone/>
            </a:pPr>
            <a:endParaRPr lang="en-US" dirty="0"/>
          </a:p>
          <a:p>
            <a:pPr lvl="1"/>
            <a:endParaRPr lang="en-US" dirty="0"/>
          </a:p>
          <a:p>
            <a:pPr lvl="1"/>
            <a:endParaRPr lang="en-GB" dirty="0"/>
          </a:p>
          <a:p>
            <a:pPr lvl="1"/>
            <a:endParaRPr lang="en-GB" dirty="0"/>
          </a:p>
        </p:txBody>
      </p:sp>
      <p:sp>
        <p:nvSpPr>
          <p:cNvPr id="4" name="Content Placeholder 3"/>
          <p:cNvSpPr>
            <a:spLocks noGrp="1"/>
          </p:cNvSpPr>
          <p:nvPr>
            <p:ph sz="half" idx="2"/>
          </p:nvPr>
        </p:nvSpPr>
        <p:spPr>
          <a:xfrm>
            <a:off x="4155217" y="2398351"/>
            <a:ext cx="3589474" cy="3794631"/>
          </a:xfrm>
        </p:spPr>
        <p:txBody>
          <a:bodyPr/>
          <a:lstStyle/>
          <a:p>
            <a:pPr lvl="1"/>
            <a:r>
              <a:rPr lang="en-GB" dirty="0"/>
              <a:t>ILO worked closely with </a:t>
            </a:r>
            <a:r>
              <a:rPr lang="en-GB" dirty="0" err="1"/>
              <a:t>Karak</a:t>
            </a:r>
            <a:r>
              <a:rPr lang="en-GB" dirty="0"/>
              <a:t> Municipality to draft their proposal resulting increase in labour content from 20% to 30%. Design adjustments were: </a:t>
            </a:r>
          </a:p>
          <a:p>
            <a:pPr lvl="2"/>
            <a:r>
              <a:rPr lang="en-US" dirty="0"/>
              <a:t>New building areas were reduced, while high labour intensity works were increased,</a:t>
            </a:r>
          </a:p>
          <a:p>
            <a:pPr lvl="2"/>
            <a:r>
              <a:rPr lang="en-US" dirty="0"/>
              <a:t>Changing type of retaining walls from expensive reinforced walls to gabion walls (while securing the design loads)</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8</a:t>
            </a:fld>
            <a:endParaRPr lang="en-GB"/>
          </a:p>
        </p:txBody>
      </p:sp>
      <p:pic>
        <p:nvPicPr>
          <p:cNvPr id="8" name="Picture 7"/>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141521" y="2393950"/>
            <a:ext cx="4050479" cy="3037859"/>
          </a:xfrm>
          <a:prstGeom prst="rect">
            <a:avLst/>
          </a:prstGeom>
        </p:spPr>
      </p:pic>
    </p:spTree>
    <p:extLst>
      <p:ext uri="{BB962C8B-B14F-4D97-AF65-F5344CB8AC3E}">
        <p14:creationId xmlns:p14="http://schemas.microsoft.com/office/powerpoint/2010/main" val="3954490904"/>
      </p:ext>
    </p:extLst>
  </p:cSld>
  <p:clrMapOvr>
    <a:masterClrMapping/>
  </p:clrMapOvr>
  <p:transition spd="slow">
    <p:push di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Optimizing Labour Content at Construction Projects</a:t>
            </a:r>
          </a:p>
        </p:txBody>
      </p:sp>
      <p:sp>
        <p:nvSpPr>
          <p:cNvPr id="3" name="Content Placeholder 2"/>
          <p:cNvSpPr>
            <a:spLocks noGrp="1"/>
          </p:cNvSpPr>
          <p:nvPr>
            <p:ph sz="half" idx="1"/>
          </p:nvPr>
        </p:nvSpPr>
        <p:spPr>
          <a:xfrm>
            <a:off x="490538" y="2040802"/>
            <a:ext cx="3458007" cy="4152180"/>
          </a:xfrm>
        </p:spPr>
        <p:txBody>
          <a:bodyPr/>
          <a:lstStyle/>
          <a:p>
            <a:r>
              <a:rPr lang="en-GB" dirty="0"/>
              <a:t>Apply/ monitor additional particular conditions at Contracts (MG Cycle 1) </a:t>
            </a:r>
          </a:p>
          <a:p>
            <a:pPr marL="0" lvl="2" indent="0">
              <a:buNone/>
            </a:pPr>
            <a:r>
              <a:rPr lang="en-US" dirty="0"/>
              <a:t>During the preparation phase of contracts, contractual amendments were provided to the projects, followed by monitoring tools and procedures to ensure applying these changes.</a:t>
            </a:r>
          </a:p>
          <a:p>
            <a:pPr marL="0" lvl="2" indent="0">
              <a:buNone/>
            </a:pPr>
            <a:r>
              <a:rPr lang="en-US" dirty="0"/>
              <a:t>Between 2018 and 2019 twelve projects were targeted to increase the employment content at them. Then monitored and completed in 2019.  </a:t>
            </a:r>
          </a:p>
          <a:p>
            <a:pPr lvl="1"/>
            <a:endParaRPr lang="en-US" dirty="0"/>
          </a:p>
          <a:p>
            <a:pPr lvl="1"/>
            <a:endParaRPr lang="en-GB" dirty="0"/>
          </a:p>
          <a:p>
            <a:pPr lvl="1"/>
            <a:endParaRPr lang="en-GB" dirty="0"/>
          </a:p>
        </p:txBody>
      </p:sp>
      <p:sp>
        <p:nvSpPr>
          <p:cNvPr id="4" name="Content Placeholder 3"/>
          <p:cNvSpPr>
            <a:spLocks noGrp="1"/>
          </p:cNvSpPr>
          <p:nvPr>
            <p:ph sz="half" idx="2"/>
          </p:nvPr>
        </p:nvSpPr>
        <p:spPr>
          <a:xfrm>
            <a:off x="4155216" y="2398351"/>
            <a:ext cx="7546245" cy="4118951"/>
          </a:xfrm>
        </p:spPr>
        <p:txBody>
          <a:bodyPr/>
          <a:lstStyle/>
          <a:p>
            <a:pPr lvl="1"/>
            <a:r>
              <a:rPr lang="en-GB" dirty="0"/>
              <a:t>The results were very positive and show the possibility to optimize local labour content at conventional types of projects: </a:t>
            </a:r>
          </a:p>
          <a:p>
            <a:pPr lvl="2"/>
            <a:r>
              <a:rPr lang="en-US" sz="6000" dirty="0">
                <a:solidFill>
                  <a:srgbClr val="FF0000"/>
                </a:solidFill>
              </a:rPr>
              <a:t>12</a:t>
            </a:r>
            <a:r>
              <a:rPr lang="en-US" dirty="0"/>
              <a:t> Projects Monitored and Completed,</a:t>
            </a:r>
          </a:p>
          <a:p>
            <a:pPr lvl="2"/>
            <a:r>
              <a:rPr lang="en-US" sz="6000" dirty="0">
                <a:solidFill>
                  <a:srgbClr val="FF0000"/>
                </a:solidFill>
              </a:rPr>
              <a:t>5%</a:t>
            </a:r>
            <a:r>
              <a:rPr lang="en-US" sz="3200" dirty="0">
                <a:solidFill>
                  <a:srgbClr val="FF0000"/>
                </a:solidFill>
              </a:rPr>
              <a:t> planned </a:t>
            </a:r>
            <a:r>
              <a:rPr lang="en-US" dirty="0"/>
              <a:t>local labour          </a:t>
            </a:r>
            <a:r>
              <a:rPr lang="en-US" sz="5400" dirty="0">
                <a:solidFill>
                  <a:srgbClr val="FF0000"/>
                </a:solidFill>
              </a:rPr>
              <a:t>+8%</a:t>
            </a:r>
            <a:r>
              <a:rPr lang="en-US" sz="3200" dirty="0">
                <a:solidFill>
                  <a:srgbClr val="FF0000"/>
                </a:solidFill>
              </a:rPr>
              <a:t> achieved </a:t>
            </a:r>
            <a:r>
              <a:rPr lang="en-US" dirty="0"/>
              <a:t>labour content </a:t>
            </a:r>
          </a:p>
          <a:p>
            <a:pPr lvl="2"/>
            <a:r>
              <a:rPr lang="en-US" sz="5400" dirty="0">
                <a:solidFill>
                  <a:srgbClr val="FF0000"/>
                </a:solidFill>
              </a:rPr>
              <a:t>2 </a:t>
            </a:r>
            <a:r>
              <a:rPr lang="en-US" dirty="0"/>
              <a:t>Walk paths projects achieved more than 20% labour content.</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9</a:t>
            </a:fld>
            <a:endParaRPr lang="en-GB"/>
          </a:p>
        </p:txBody>
      </p:sp>
      <p:cxnSp>
        <p:nvCxnSpPr>
          <p:cNvPr id="10" name="Straight Arrow Connector 9"/>
          <p:cNvCxnSpPr/>
          <p:nvPr/>
        </p:nvCxnSpPr>
        <p:spPr>
          <a:xfrm flipV="1">
            <a:off x="8585997" y="4697169"/>
            <a:ext cx="554182" cy="0"/>
          </a:xfrm>
          <a:prstGeom prst="straightConnector1">
            <a:avLst/>
          </a:prstGeom>
          <a:ln w="38100">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2131378"/>
      </p:ext>
    </p:extLst>
  </p:cSld>
  <p:clrMapOvr>
    <a:masterClrMapping/>
  </p:clrMapOvr>
  <p:transition spd="slow">
    <p:push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Labour Intensity for municipal Projects</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10</a:t>
            </a:fld>
            <a:endParaRPr lang="en-GB"/>
          </a:p>
        </p:txBody>
      </p:sp>
      <p:sp>
        <p:nvSpPr>
          <p:cNvPr id="16" name="Text Placeholder 15"/>
          <p:cNvSpPr>
            <a:spLocks noGrp="1"/>
          </p:cNvSpPr>
          <p:nvPr>
            <p:ph type="body" sz="quarter" idx="13"/>
          </p:nvPr>
        </p:nvSpPr>
        <p:spPr>
          <a:xfrm>
            <a:off x="514698" y="3015603"/>
            <a:ext cx="10916764" cy="3263523"/>
          </a:xfrm>
        </p:spPr>
        <p:txBody>
          <a:bodyPr/>
          <a:lstStyle/>
          <a:p>
            <a:r>
              <a:rPr lang="en-GB" dirty="0"/>
              <a:t>40 – 60%</a:t>
            </a:r>
            <a:r>
              <a:rPr lang="en-GB" sz="3600" dirty="0"/>
              <a:t>  </a:t>
            </a:r>
            <a:r>
              <a:rPr lang="en-GB" sz="2800" dirty="0">
                <a:solidFill>
                  <a:schemeClr val="tx2"/>
                </a:solidFill>
              </a:rPr>
              <a:t>Routine Maintenance/ Tiling</a:t>
            </a:r>
            <a:r>
              <a:rPr lang="en-GB" sz="2800" dirty="0" smtClean="0">
                <a:solidFill>
                  <a:schemeClr val="tx2"/>
                </a:solidFill>
              </a:rPr>
              <a:t>/ Green </a:t>
            </a:r>
            <a:r>
              <a:rPr lang="en-GB" sz="2800" dirty="0">
                <a:solidFill>
                  <a:schemeClr val="tx2"/>
                </a:solidFill>
              </a:rPr>
              <a:t>works</a:t>
            </a:r>
            <a:endParaRPr lang="en-GB" dirty="0">
              <a:solidFill>
                <a:schemeClr val="tx2"/>
              </a:solidFill>
            </a:endParaRPr>
          </a:p>
          <a:p>
            <a:r>
              <a:rPr lang="en-GB" dirty="0"/>
              <a:t>20 – 50% </a:t>
            </a:r>
            <a:r>
              <a:rPr lang="en-GB" sz="2800" dirty="0">
                <a:solidFill>
                  <a:schemeClr val="tx2"/>
                </a:solidFill>
              </a:rPr>
              <a:t>Rehabilitation and repair works</a:t>
            </a:r>
          </a:p>
          <a:p>
            <a:r>
              <a:rPr lang="en-GB" dirty="0"/>
              <a:t>10 – 30% </a:t>
            </a:r>
            <a:r>
              <a:rPr lang="en-GB" sz="2800" dirty="0">
                <a:solidFill>
                  <a:schemeClr val="tx2"/>
                </a:solidFill>
              </a:rPr>
              <a:t>New construction projects </a:t>
            </a:r>
            <a:endParaRPr lang="en-GB" dirty="0"/>
          </a:p>
        </p:txBody>
      </p:sp>
      <p:sp>
        <p:nvSpPr>
          <p:cNvPr id="14" name="Content Placeholder 3"/>
          <p:cNvSpPr>
            <a:spLocks noGrp="1"/>
          </p:cNvSpPr>
          <p:nvPr>
            <p:ph sz="half" idx="2"/>
          </p:nvPr>
        </p:nvSpPr>
        <p:spPr>
          <a:xfrm>
            <a:off x="490537" y="1873238"/>
            <a:ext cx="10916765" cy="940594"/>
          </a:xfrm>
        </p:spPr>
        <p:txBody>
          <a:bodyPr/>
          <a:lstStyle/>
          <a:p>
            <a:pPr lvl="1"/>
            <a:r>
              <a:rPr lang="en-GB" dirty="0"/>
              <a:t>The Labour Intensity is the value of wages in the project to the total values of this projects. This percentage varies according to the amount of labour-based works </a:t>
            </a:r>
            <a:r>
              <a:rPr lang="en-GB" dirty="0" smtClean="0"/>
              <a:t>included </a:t>
            </a:r>
            <a:r>
              <a:rPr lang="en-GB" dirty="0"/>
              <a:t>in the project: </a:t>
            </a:r>
          </a:p>
        </p:txBody>
      </p:sp>
    </p:spTree>
    <p:extLst>
      <p:ext uri="{BB962C8B-B14F-4D97-AF65-F5344CB8AC3E}">
        <p14:creationId xmlns:p14="http://schemas.microsoft.com/office/powerpoint/2010/main" val="385157726"/>
      </p:ext>
    </p:extLst>
  </p:cSld>
  <p:clrMapOvr>
    <a:masterClrMapping/>
  </p:clrMapOvr>
  <p:transition spd="slow">
    <p:push di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Wide Range of Works under Municipal Sector</a:t>
            </a:r>
          </a:p>
        </p:txBody>
      </p:sp>
      <p:sp>
        <p:nvSpPr>
          <p:cNvPr id="4" name="Content Placeholder 3"/>
          <p:cNvSpPr>
            <a:spLocks noGrp="1"/>
          </p:cNvSpPr>
          <p:nvPr>
            <p:ph sz="half" idx="2"/>
          </p:nvPr>
        </p:nvSpPr>
        <p:spPr>
          <a:xfrm>
            <a:off x="490538" y="2143195"/>
            <a:ext cx="5605462" cy="3840959"/>
          </a:xfrm>
        </p:spPr>
        <p:txBody>
          <a:bodyPr/>
          <a:lstStyle/>
          <a:p>
            <a:pPr lvl="1"/>
            <a:r>
              <a:rPr lang="en-GB" dirty="0"/>
              <a:t>The Labour Intensive Approaches can be applied at Municipal sector in many areas: </a:t>
            </a:r>
          </a:p>
          <a:p>
            <a:pPr lvl="2"/>
            <a:r>
              <a:rPr lang="en-US" dirty="0"/>
              <a:t>Routine Maintenance programmes for schools, roads, parks, and other public facilities (including waste management and disinfection of open spaces during the COVID-19 pandemic), </a:t>
            </a:r>
          </a:p>
          <a:p>
            <a:pPr lvl="2"/>
            <a:r>
              <a:rPr lang="en-US" dirty="0"/>
              <a:t>Landscaping works for public areas such as open markets, linear parks, disabilities’ paths and ramps, transportation facilities and stone tiling for roads.</a:t>
            </a:r>
          </a:p>
          <a:p>
            <a:pPr lvl="2"/>
            <a:r>
              <a:rPr lang="en-US" dirty="0"/>
              <a:t>Forestry works and planting, rehabilitation for storm water channels inside cites, sweeping and cleaning services, and other green works  </a:t>
            </a: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dirty="0"/>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11</a:t>
            </a:fld>
            <a:endParaRPr lang="en-GB"/>
          </a:p>
        </p:txBody>
      </p:sp>
      <p:pic>
        <p:nvPicPr>
          <p:cNvPr id="10" name="Picture 9"/>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36327" y="2094921"/>
            <a:ext cx="5368851" cy="4026639"/>
          </a:xfrm>
          <a:prstGeom prst="rect">
            <a:avLst/>
          </a:prstGeom>
        </p:spPr>
      </p:pic>
    </p:spTree>
    <p:extLst>
      <p:ext uri="{BB962C8B-B14F-4D97-AF65-F5344CB8AC3E}">
        <p14:creationId xmlns:p14="http://schemas.microsoft.com/office/powerpoint/2010/main" val="4237036433"/>
      </p:ext>
    </p:extLst>
  </p:cSld>
  <p:clrMapOvr>
    <a:masterClrMapping/>
  </p:clrMapOvr>
  <p:transition spd="slow">
    <p:push di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MSSRP Context</a:t>
            </a:r>
          </a:p>
        </p:txBody>
      </p:sp>
      <p:sp>
        <p:nvSpPr>
          <p:cNvPr id="3" name="Text Placeholder 2"/>
          <p:cNvSpPr>
            <a:spLocks noGrp="1"/>
          </p:cNvSpPr>
          <p:nvPr>
            <p:ph type="body" idx="1"/>
          </p:nvPr>
        </p:nvSpPr>
        <p:spPr/>
        <p:txBody>
          <a:bodyPr/>
          <a:lstStyle/>
          <a:p>
            <a:r>
              <a:rPr lang="en-GB" dirty="0"/>
              <a:t>Mainstreaming LIPW</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12</a:t>
            </a:fld>
            <a:endParaRPr lang="en-GB"/>
          </a:p>
        </p:txBody>
      </p:sp>
    </p:spTree>
    <p:extLst>
      <p:ext uri="{BB962C8B-B14F-4D97-AF65-F5344CB8AC3E}">
        <p14:creationId xmlns:p14="http://schemas.microsoft.com/office/powerpoint/2010/main" val="2798287665"/>
      </p:ext>
    </p:extLst>
  </p:cSld>
  <p:clrMapOvr>
    <a:masterClrMapping/>
  </p:clrMapOvr>
  <p:transition spd="slow">
    <p:push di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Mainstreaming Labour Intensive Approaches</a:t>
            </a:r>
          </a:p>
        </p:txBody>
      </p:sp>
      <p:sp>
        <p:nvSpPr>
          <p:cNvPr id="3" name="Content Placeholder 2"/>
          <p:cNvSpPr>
            <a:spLocks noGrp="1"/>
          </p:cNvSpPr>
          <p:nvPr>
            <p:ph idx="1"/>
          </p:nvPr>
        </p:nvSpPr>
        <p:spPr>
          <a:xfrm>
            <a:off x="490538" y="2393950"/>
            <a:ext cx="5827136" cy="3590204"/>
          </a:xfrm>
        </p:spPr>
        <p:txBody>
          <a:bodyPr/>
          <a:lstStyle/>
          <a:p>
            <a:r>
              <a:rPr lang="en-US" dirty="0"/>
              <a:t>Policies and Regulations</a:t>
            </a:r>
            <a:endParaRPr lang="en-GB" dirty="0"/>
          </a:p>
          <a:p>
            <a:pPr lvl="1"/>
            <a:r>
              <a:rPr lang="en-GB" dirty="0"/>
              <a:t>The principles of Labour Intensive Approaches and Decent Work were embedded into the MSSRP operational documents to ensure suitable environment to apply these approaches:  </a:t>
            </a:r>
          </a:p>
          <a:p>
            <a:pPr lvl="2"/>
            <a:r>
              <a:rPr lang="en-US" dirty="0"/>
              <a:t>Technical Manual to provide general guidance for LIPW application,</a:t>
            </a:r>
          </a:p>
          <a:p>
            <a:pPr lvl="2"/>
            <a:r>
              <a:rPr lang="en-US" dirty="0"/>
              <a:t>Amended Particular Conditions for the Construction Contract used for implementing projects,  </a:t>
            </a:r>
          </a:p>
          <a:p>
            <a:pPr lvl="2"/>
            <a:r>
              <a:rPr lang="en-US" dirty="0"/>
              <a:t>Developing necessary templates and tools for monitoring employment generation. </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13</a:t>
            </a:fld>
            <a:endParaRPr lang="en-GB"/>
          </a:p>
        </p:txBody>
      </p:sp>
      <p:graphicFrame>
        <p:nvGraphicFramePr>
          <p:cNvPr id="7" name="Diagram 6"/>
          <p:cNvGraphicFramePr/>
          <p:nvPr>
            <p:extLst>
              <p:ext uri="{D42A27DB-BD31-4B8C-83A1-F6EECF244321}">
                <p14:modId xmlns:p14="http://schemas.microsoft.com/office/powerpoint/2010/main" val="3056117860"/>
              </p:ext>
            </p:extLst>
          </p:nvPr>
        </p:nvGraphicFramePr>
        <p:xfrm>
          <a:off x="6063735" y="1681295"/>
          <a:ext cx="6244793" cy="483600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9" name="Straight Connector 8"/>
          <p:cNvCxnSpPr/>
          <p:nvPr/>
        </p:nvCxnSpPr>
        <p:spPr>
          <a:xfrm>
            <a:off x="6442367" y="2551052"/>
            <a:ext cx="0" cy="3600000"/>
          </a:xfrm>
          <a:prstGeom prst="line">
            <a:avLst/>
          </a:prstGeom>
          <a:ln w="28575"/>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66301792"/>
      </p:ext>
    </p:extLst>
  </p:cSld>
  <p:clrMapOvr>
    <a:masterClrMapping/>
  </p:clrMapOvr>
  <p:transition spd="slow">
    <p:push di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Mainstreaming Labour Intensive Approaches</a:t>
            </a:r>
          </a:p>
        </p:txBody>
      </p:sp>
      <p:sp>
        <p:nvSpPr>
          <p:cNvPr id="3" name="Content Placeholder 2"/>
          <p:cNvSpPr>
            <a:spLocks noGrp="1"/>
          </p:cNvSpPr>
          <p:nvPr>
            <p:ph idx="1"/>
          </p:nvPr>
        </p:nvSpPr>
        <p:spPr>
          <a:xfrm>
            <a:off x="490538" y="2143194"/>
            <a:ext cx="6298190" cy="4008223"/>
          </a:xfrm>
        </p:spPr>
        <p:txBody>
          <a:bodyPr/>
          <a:lstStyle/>
          <a:p>
            <a:r>
              <a:rPr lang="en-US" dirty="0"/>
              <a:t>Capacity Building for MSSRP Stakeholders</a:t>
            </a:r>
            <a:r>
              <a:rPr lang="en-US" dirty="0" smtClean="0">
                <a:solidFill>
                  <a:schemeClr val="accent5">
                    <a:lumMod val="75000"/>
                  </a:schemeClr>
                </a:solidFill>
              </a:rPr>
              <a:t>:</a:t>
            </a:r>
          </a:p>
          <a:p>
            <a:endParaRPr lang="en-GB" dirty="0">
              <a:solidFill>
                <a:schemeClr val="accent5">
                  <a:lumMod val="75000"/>
                </a:schemeClr>
              </a:solidFill>
            </a:endParaRPr>
          </a:p>
          <a:p>
            <a:pPr lvl="2"/>
            <a:r>
              <a:rPr lang="en-US" dirty="0" smtClean="0"/>
              <a:t>General </a:t>
            </a:r>
            <a:r>
              <a:rPr lang="en-US" dirty="0"/>
              <a:t>awareness and seminars to inform MSSRP stakeholders of the new approaches,</a:t>
            </a:r>
          </a:p>
          <a:p>
            <a:pPr lvl="2"/>
            <a:r>
              <a:rPr lang="en-US" dirty="0"/>
              <a:t>Training sessions for technical staff responsible to implement LIPW. From municipalities and contractors,</a:t>
            </a:r>
          </a:p>
          <a:p>
            <a:pPr lvl="2"/>
            <a:r>
              <a:rPr lang="en-US" dirty="0"/>
              <a:t>On-job coaching to provide mentorship and support during implementation. </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14</a:t>
            </a:fld>
            <a:endParaRPr lang="en-GB"/>
          </a:p>
        </p:txBody>
      </p:sp>
      <p:pic>
        <p:nvPicPr>
          <p:cNvPr id="10" name="Picture 9"/>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881888" y="2507673"/>
            <a:ext cx="5130004" cy="3200400"/>
          </a:xfrm>
          <a:prstGeom prst="rect">
            <a:avLst/>
          </a:prstGeom>
        </p:spPr>
      </p:pic>
    </p:spTree>
    <p:extLst>
      <p:ext uri="{BB962C8B-B14F-4D97-AF65-F5344CB8AC3E}">
        <p14:creationId xmlns:p14="http://schemas.microsoft.com/office/powerpoint/2010/main" val="813454077"/>
      </p:ext>
    </p:extLst>
  </p:cSld>
  <p:clrMapOvr>
    <a:masterClrMapping/>
  </p:clrMapOvr>
  <p:transition spd="slow">
    <p:push di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Mainstreaming Labour Intensive Approaches</a:t>
            </a:r>
          </a:p>
        </p:txBody>
      </p:sp>
      <p:sp>
        <p:nvSpPr>
          <p:cNvPr id="3" name="Content Placeholder 2"/>
          <p:cNvSpPr>
            <a:spLocks noGrp="1"/>
          </p:cNvSpPr>
          <p:nvPr>
            <p:ph idx="1"/>
          </p:nvPr>
        </p:nvSpPr>
        <p:spPr>
          <a:xfrm>
            <a:off x="490538" y="2143194"/>
            <a:ext cx="8307098" cy="461461"/>
          </a:xfrm>
        </p:spPr>
        <p:txBody>
          <a:bodyPr/>
          <a:lstStyle/>
          <a:p>
            <a:r>
              <a:rPr lang="en-US" dirty="0"/>
              <a:t>Institutional arrangement during implementation:</a:t>
            </a:r>
            <a:endParaRPr lang="en-GB" dirty="0"/>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15</a:t>
            </a:fld>
            <a:endParaRPr lang="en-GB"/>
          </a:p>
        </p:txBody>
      </p:sp>
      <p:sp>
        <p:nvSpPr>
          <p:cNvPr id="9" name="Oval 8"/>
          <p:cNvSpPr/>
          <p:nvPr/>
        </p:nvSpPr>
        <p:spPr>
          <a:xfrm>
            <a:off x="102611" y="2921873"/>
            <a:ext cx="914400" cy="914400"/>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1120920" y="2810770"/>
            <a:ext cx="3449782" cy="400110"/>
          </a:xfrm>
          <a:prstGeom prst="rect">
            <a:avLst/>
          </a:prstGeom>
          <a:noFill/>
        </p:spPr>
        <p:txBody>
          <a:bodyPr wrap="square" rtlCol="0">
            <a:spAutoFit/>
          </a:bodyPr>
          <a:lstStyle/>
          <a:p>
            <a:r>
              <a:rPr lang="en-US" sz="2000" b="1" dirty="0"/>
              <a:t>Selection of Interventions</a:t>
            </a:r>
            <a:endParaRPr lang="en-GB" sz="2000" b="1" dirty="0"/>
          </a:p>
        </p:txBody>
      </p:sp>
      <p:sp>
        <p:nvSpPr>
          <p:cNvPr id="13" name="TextBox 12"/>
          <p:cNvSpPr txBox="1"/>
          <p:nvPr/>
        </p:nvSpPr>
        <p:spPr>
          <a:xfrm>
            <a:off x="1120919" y="3207094"/>
            <a:ext cx="4920221" cy="830997"/>
          </a:xfrm>
          <a:prstGeom prst="rect">
            <a:avLst/>
          </a:prstGeom>
          <a:noFill/>
        </p:spPr>
        <p:txBody>
          <a:bodyPr wrap="square" rtlCol="0">
            <a:spAutoFit/>
          </a:bodyPr>
          <a:lstStyle/>
          <a:p>
            <a:r>
              <a:rPr lang="en-US" sz="1600" dirty="0"/>
              <a:t>Pre-agreed criteria was developed to select relevant interventions. This criteria provides commitment and ownership for the MSSRP objectives.</a:t>
            </a:r>
            <a:endParaRPr lang="en-GB" sz="1600" dirty="0"/>
          </a:p>
        </p:txBody>
      </p:sp>
      <p:sp>
        <p:nvSpPr>
          <p:cNvPr id="17" name="Oval 16"/>
          <p:cNvSpPr/>
          <p:nvPr/>
        </p:nvSpPr>
        <p:spPr>
          <a:xfrm>
            <a:off x="102611" y="4892468"/>
            <a:ext cx="914400" cy="914400"/>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TextBox 17"/>
          <p:cNvSpPr txBox="1"/>
          <p:nvPr/>
        </p:nvSpPr>
        <p:spPr>
          <a:xfrm>
            <a:off x="1120920" y="4769795"/>
            <a:ext cx="3449782" cy="400110"/>
          </a:xfrm>
          <a:prstGeom prst="rect">
            <a:avLst/>
          </a:prstGeom>
          <a:noFill/>
        </p:spPr>
        <p:txBody>
          <a:bodyPr wrap="square" rtlCol="0">
            <a:spAutoFit/>
          </a:bodyPr>
          <a:lstStyle/>
          <a:p>
            <a:r>
              <a:rPr lang="en-US" sz="2000" b="1" dirty="0"/>
              <a:t>Recruitment of Workers</a:t>
            </a:r>
            <a:endParaRPr lang="en-GB" sz="2000" b="1" dirty="0"/>
          </a:p>
        </p:txBody>
      </p:sp>
      <p:sp>
        <p:nvSpPr>
          <p:cNvPr id="19" name="TextBox 18"/>
          <p:cNvSpPr txBox="1"/>
          <p:nvPr/>
        </p:nvSpPr>
        <p:spPr>
          <a:xfrm>
            <a:off x="1120920" y="5189087"/>
            <a:ext cx="4816314" cy="830997"/>
          </a:xfrm>
          <a:prstGeom prst="rect">
            <a:avLst/>
          </a:prstGeom>
          <a:noFill/>
        </p:spPr>
        <p:txBody>
          <a:bodyPr wrap="square" rtlCol="0">
            <a:spAutoFit/>
          </a:bodyPr>
          <a:lstStyle/>
          <a:p>
            <a:r>
              <a:rPr lang="en-US" sz="1600" dirty="0"/>
              <a:t>Transparent recruitment processes are applied in coordination with employment centers and local organizations.</a:t>
            </a:r>
            <a:endParaRPr lang="en-GB" sz="1600" dirty="0"/>
          </a:p>
        </p:txBody>
      </p:sp>
      <p:sp>
        <p:nvSpPr>
          <p:cNvPr id="20" name="Oval 19"/>
          <p:cNvSpPr/>
          <p:nvPr/>
        </p:nvSpPr>
        <p:spPr>
          <a:xfrm>
            <a:off x="6096000" y="2927025"/>
            <a:ext cx="914400" cy="914400"/>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TextBox 20"/>
          <p:cNvSpPr txBox="1"/>
          <p:nvPr/>
        </p:nvSpPr>
        <p:spPr>
          <a:xfrm>
            <a:off x="7154323" y="2813204"/>
            <a:ext cx="3449782" cy="400110"/>
          </a:xfrm>
          <a:prstGeom prst="rect">
            <a:avLst/>
          </a:prstGeom>
          <a:noFill/>
        </p:spPr>
        <p:txBody>
          <a:bodyPr wrap="square" rtlCol="0">
            <a:spAutoFit/>
          </a:bodyPr>
          <a:lstStyle/>
          <a:p>
            <a:r>
              <a:rPr lang="en-US" sz="2000" b="1" dirty="0"/>
              <a:t>Stakeholders Roles</a:t>
            </a:r>
            <a:endParaRPr lang="en-GB" sz="2000" b="1" dirty="0"/>
          </a:p>
        </p:txBody>
      </p:sp>
      <p:sp>
        <p:nvSpPr>
          <p:cNvPr id="22" name="TextBox 21"/>
          <p:cNvSpPr txBox="1"/>
          <p:nvPr/>
        </p:nvSpPr>
        <p:spPr>
          <a:xfrm>
            <a:off x="7154323" y="3207094"/>
            <a:ext cx="4975080" cy="830997"/>
          </a:xfrm>
          <a:prstGeom prst="rect">
            <a:avLst/>
          </a:prstGeom>
          <a:noFill/>
        </p:spPr>
        <p:txBody>
          <a:bodyPr wrap="square" rtlCol="0">
            <a:spAutoFit/>
          </a:bodyPr>
          <a:lstStyle/>
          <a:p>
            <a:r>
              <a:rPr lang="en-US" sz="1600" dirty="0"/>
              <a:t>Due to various stakeholders and various interests, careful coordination plan was tracked to comply with the MSSRP requirements. </a:t>
            </a:r>
            <a:endParaRPr lang="en-GB" sz="1600" dirty="0"/>
          </a:p>
        </p:txBody>
      </p:sp>
      <p:pic>
        <p:nvPicPr>
          <p:cNvPr id="27" name="Picture 26"/>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295046" y="3091972"/>
            <a:ext cx="529529" cy="568878"/>
          </a:xfrm>
          <a:prstGeom prst="rect">
            <a:avLst/>
          </a:prstGeom>
        </p:spPr>
      </p:pic>
      <p:sp>
        <p:nvSpPr>
          <p:cNvPr id="24" name="TextBox 23"/>
          <p:cNvSpPr txBox="1"/>
          <p:nvPr/>
        </p:nvSpPr>
        <p:spPr>
          <a:xfrm>
            <a:off x="7114308" y="4769795"/>
            <a:ext cx="3761509" cy="400110"/>
          </a:xfrm>
          <a:prstGeom prst="rect">
            <a:avLst/>
          </a:prstGeom>
          <a:noFill/>
        </p:spPr>
        <p:txBody>
          <a:bodyPr wrap="square" rtlCol="0">
            <a:spAutoFit/>
          </a:bodyPr>
          <a:lstStyle/>
          <a:p>
            <a:r>
              <a:rPr lang="en-US" sz="2000" b="1" dirty="0"/>
              <a:t>Monitoring Tools</a:t>
            </a:r>
            <a:endParaRPr lang="en-GB" sz="2000" b="1" dirty="0"/>
          </a:p>
        </p:txBody>
      </p:sp>
      <p:sp>
        <p:nvSpPr>
          <p:cNvPr id="25" name="TextBox 24"/>
          <p:cNvSpPr txBox="1"/>
          <p:nvPr/>
        </p:nvSpPr>
        <p:spPr>
          <a:xfrm>
            <a:off x="7114309" y="5172537"/>
            <a:ext cx="4975080" cy="830997"/>
          </a:xfrm>
          <a:prstGeom prst="rect">
            <a:avLst/>
          </a:prstGeom>
          <a:noFill/>
        </p:spPr>
        <p:txBody>
          <a:bodyPr wrap="square" rtlCol="0">
            <a:spAutoFit/>
          </a:bodyPr>
          <a:lstStyle/>
          <a:p>
            <a:r>
              <a:rPr lang="en-US" sz="1600" dirty="0"/>
              <a:t>Through regular field visits the contractors and municipalities were provide with technical feedback and support to comply with LIPW requirements.</a:t>
            </a:r>
            <a:endParaRPr lang="en-GB" sz="1600" dirty="0"/>
          </a:p>
        </p:txBody>
      </p:sp>
      <p:pic>
        <p:nvPicPr>
          <p:cNvPr id="28" name="Picture 2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268218" y="5045398"/>
            <a:ext cx="583184" cy="608540"/>
          </a:xfrm>
          <a:prstGeom prst="rect">
            <a:avLst/>
          </a:prstGeom>
        </p:spPr>
      </p:pic>
      <p:pic>
        <p:nvPicPr>
          <p:cNvPr id="29" name="Picture 28"/>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6041143" y="4835939"/>
            <a:ext cx="969257" cy="964949"/>
          </a:xfrm>
          <a:prstGeom prst="rect">
            <a:avLst/>
          </a:prstGeom>
        </p:spPr>
      </p:pic>
      <p:pic>
        <p:nvPicPr>
          <p:cNvPr id="7" name="Picture 6"/>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6261459" y="3091972"/>
            <a:ext cx="583481" cy="583481"/>
          </a:xfrm>
          <a:prstGeom prst="rect">
            <a:avLst/>
          </a:prstGeom>
        </p:spPr>
      </p:pic>
    </p:spTree>
    <p:extLst>
      <p:ext uri="{BB962C8B-B14F-4D97-AF65-F5344CB8AC3E}">
        <p14:creationId xmlns:p14="http://schemas.microsoft.com/office/powerpoint/2010/main" val="1094074165"/>
      </p:ext>
    </p:extLst>
  </p:cSld>
  <p:clrMapOvr>
    <a:masterClrMapping/>
  </p:clrMapOvr>
  <p:transition spd="slow">
    <p:push di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16</a:t>
            </a:fld>
            <a:endParaRPr lang="en-GB"/>
          </a:p>
        </p:txBody>
      </p:sp>
      <p:sp>
        <p:nvSpPr>
          <p:cNvPr id="9" name="Oval 8"/>
          <p:cNvSpPr/>
          <p:nvPr/>
        </p:nvSpPr>
        <p:spPr>
          <a:xfrm>
            <a:off x="393555" y="1060459"/>
            <a:ext cx="1407536" cy="1461068"/>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2236745" y="1565046"/>
            <a:ext cx="5452529" cy="584775"/>
          </a:xfrm>
          <a:prstGeom prst="rect">
            <a:avLst/>
          </a:prstGeom>
          <a:noFill/>
        </p:spPr>
        <p:txBody>
          <a:bodyPr wrap="square" rtlCol="0">
            <a:spAutoFit/>
          </a:bodyPr>
          <a:lstStyle/>
          <a:p>
            <a:r>
              <a:rPr lang="en-US" sz="3200" b="1" dirty="0"/>
              <a:t>Selection of Interventions</a:t>
            </a:r>
            <a:endParaRPr lang="en-GB" sz="3200" b="1" dirty="0"/>
          </a:p>
        </p:txBody>
      </p:sp>
      <p:pic>
        <p:nvPicPr>
          <p:cNvPr id="26" name="Picture 25"/>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809" y="1337665"/>
            <a:ext cx="882739" cy="948335"/>
          </a:xfrm>
          <a:prstGeom prst="rect">
            <a:avLst/>
          </a:prstGeom>
        </p:spPr>
      </p:pic>
      <p:cxnSp>
        <p:nvCxnSpPr>
          <p:cNvPr id="11" name="Straight Arrow Connector 10"/>
          <p:cNvCxnSpPr/>
          <p:nvPr/>
        </p:nvCxnSpPr>
        <p:spPr>
          <a:xfrm flipV="1">
            <a:off x="2286862" y="4170216"/>
            <a:ext cx="9432000" cy="0"/>
          </a:xfrm>
          <a:prstGeom prst="straightConnector1">
            <a:avLst/>
          </a:prstGeom>
          <a:ln w="76200">
            <a:solidFill>
              <a:schemeClr val="tx1"/>
            </a:solidFill>
            <a:prstDash val="sysDot"/>
            <a:tailEnd type="triangle"/>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179742" y="3754717"/>
            <a:ext cx="1835161" cy="830997"/>
          </a:xfrm>
          <a:prstGeom prst="rect">
            <a:avLst/>
          </a:prstGeom>
          <a:noFill/>
        </p:spPr>
        <p:txBody>
          <a:bodyPr wrap="square" rtlCol="0">
            <a:spAutoFit/>
          </a:bodyPr>
          <a:lstStyle/>
          <a:p>
            <a:r>
              <a:rPr lang="en-US" sz="2400" b="1" dirty="0">
                <a:solidFill>
                  <a:srgbClr val="FF0000"/>
                </a:solidFill>
              </a:rPr>
              <a:t>Innovation Fund</a:t>
            </a:r>
            <a:endParaRPr lang="en-GB" sz="2400" b="1" dirty="0">
              <a:solidFill>
                <a:srgbClr val="FF0000"/>
              </a:solidFill>
            </a:endParaRPr>
          </a:p>
        </p:txBody>
      </p:sp>
      <p:sp>
        <p:nvSpPr>
          <p:cNvPr id="16" name="Oval 15"/>
          <p:cNvSpPr/>
          <p:nvPr/>
        </p:nvSpPr>
        <p:spPr>
          <a:xfrm>
            <a:off x="2744276" y="3214251"/>
            <a:ext cx="2082296" cy="1911930"/>
          </a:xfrm>
          <a:prstGeom prst="ellipse">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Identify Criteria for Selection – minimum 30% LI</a:t>
            </a:r>
            <a:endParaRPr lang="en-GB" dirty="0"/>
          </a:p>
        </p:txBody>
      </p:sp>
      <p:sp>
        <p:nvSpPr>
          <p:cNvPr id="32" name="Oval 31"/>
          <p:cNvSpPr/>
          <p:nvPr/>
        </p:nvSpPr>
        <p:spPr>
          <a:xfrm>
            <a:off x="5868587" y="3214251"/>
            <a:ext cx="2082296" cy="1911930"/>
          </a:xfrm>
          <a:prstGeom prst="ellipse">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Proposal Preparation/ Capacity Building </a:t>
            </a:r>
            <a:endParaRPr lang="en-GB" dirty="0"/>
          </a:p>
        </p:txBody>
      </p:sp>
      <p:sp>
        <p:nvSpPr>
          <p:cNvPr id="33" name="Oval 32"/>
          <p:cNvSpPr/>
          <p:nvPr/>
        </p:nvSpPr>
        <p:spPr>
          <a:xfrm>
            <a:off x="8992898" y="3214251"/>
            <a:ext cx="2082296" cy="1911930"/>
          </a:xfrm>
          <a:prstGeom prst="ellipse">
            <a:avLst/>
          </a:prstGeom>
          <a:ln w="76200"/>
        </p:spPr>
        <p:style>
          <a:lnRef idx="2">
            <a:schemeClr val="accent1"/>
          </a:lnRef>
          <a:fillRef idx="1">
            <a:schemeClr val="lt1"/>
          </a:fillRef>
          <a:effectRef idx="0">
            <a:schemeClr val="accent1"/>
          </a:effectRef>
          <a:fontRef idx="minor">
            <a:schemeClr val="dk1"/>
          </a:fontRef>
        </p:style>
        <p:txBody>
          <a:bodyPr rtlCol="0" anchor="ctr"/>
          <a:lstStyle/>
          <a:p>
            <a:pPr algn="ctr"/>
            <a:r>
              <a:rPr lang="en-US" dirty="0"/>
              <a:t>Evaluation of Proposals – Awarding fund</a:t>
            </a:r>
            <a:endParaRPr lang="en-GB" dirty="0"/>
          </a:p>
        </p:txBody>
      </p:sp>
      <p:sp>
        <p:nvSpPr>
          <p:cNvPr id="2" name="Thought Bubble: Cloud 1">
            <a:extLst>
              <a:ext uri="{FF2B5EF4-FFF2-40B4-BE49-F238E27FC236}">
                <a16:creationId xmlns:a16="http://schemas.microsoft.com/office/drawing/2014/main" id="{43CB1A41-39D7-4866-8833-21385810C0FA}"/>
              </a:ext>
            </a:extLst>
          </p:cNvPr>
          <p:cNvSpPr/>
          <p:nvPr/>
        </p:nvSpPr>
        <p:spPr>
          <a:xfrm>
            <a:off x="7410449" y="0"/>
            <a:ext cx="4104741" cy="2971778"/>
          </a:xfrm>
          <a:prstGeom prst="cloudCallout">
            <a:avLst/>
          </a:prstGeom>
          <a:solidFill>
            <a:schemeClr val="accent5">
              <a:lumMod val="20000"/>
              <a:lumOff val="80000"/>
            </a:schemeClr>
          </a:solidFill>
          <a:ln w="317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a:solidFill>
                  <a:schemeClr val="accent5">
                    <a:lumMod val="75000"/>
                  </a:schemeClr>
                </a:solidFill>
              </a:rPr>
              <a:t>LIPW not required under Municipal Grants but Government partners adopted measures anyway (</a:t>
            </a:r>
            <a:r>
              <a:rPr lang="en-US" b="1" i="1" dirty="0">
                <a:solidFill>
                  <a:schemeClr val="accent5">
                    <a:lumMod val="75000"/>
                  </a:schemeClr>
                </a:solidFill>
              </a:rPr>
              <a:t>up to 10% labor-content</a:t>
            </a:r>
            <a:r>
              <a:rPr lang="en-US" b="1" dirty="0">
                <a:solidFill>
                  <a:schemeClr val="accent5">
                    <a:lumMod val="75000"/>
                  </a:schemeClr>
                </a:solidFill>
              </a:rPr>
              <a:t>)</a:t>
            </a:r>
          </a:p>
        </p:txBody>
      </p:sp>
    </p:spTree>
    <p:extLst>
      <p:ext uri="{BB962C8B-B14F-4D97-AF65-F5344CB8AC3E}">
        <p14:creationId xmlns:p14="http://schemas.microsoft.com/office/powerpoint/2010/main" val="789727475"/>
      </p:ext>
    </p:extLst>
  </p:cSld>
  <p:clrMapOvr>
    <a:masterClrMapping/>
  </p:clrMapOvr>
  <mc:AlternateContent xmlns:mc="http://schemas.openxmlformats.org/markup-compatibility/2006" xmlns:p14="http://schemas.microsoft.com/office/powerpoint/2010/main">
    <mc:Choice Requires="p14">
      <p:transition spd="slow" p14:dur="2000">
        <p14:ferris dir="l"/>
      </p:transition>
    </mc:Choice>
    <mc:Fallback xmlns="">
      <p:transition spd="slow">
        <p:fade/>
      </p:transition>
    </mc:Fallback>
  </mc:AlternateContent>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17</a:t>
            </a:fld>
            <a:endParaRPr lang="en-GB"/>
          </a:p>
        </p:txBody>
      </p:sp>
      <p:sp>
        <p:nvSpPr>
          <p:cNvPr id="9" name="Oval 8"/>
          <p:cNvSpPr/>
          <p:nvPr/>
        </p:nvSpPr>
        <p:spPr>
          <a:xfrm>
            <a:off x="393555" y="1060459"/>
            <a:ext cx="1407536" cy="1461068"/>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2236745" y="1565046"/>
            <a:ext cx="5452529" cy="584775"/>
          </a:xfrm>
          <a:prstGeom prst="rect">
            <a:avLst/>
          </a:prstGeom>
          <a:noFill/>
        </p:spPr>
        <p:txBody>
          <a:bodyPr wrap="square" rtlCol="0">
            <a:spAutoFit/>
          </a:bodyPr>
          <a:lstStyle/>
          <a:p>
            <a:r>
              <a:rPr lang="en-US" sz="3200" b="1" dirty="0"/>
              <a:t>Stakeholders Roles</a:t>
            </a:r>
            <a:endParaRPr lang="en-GB" sz="3200" b="1" dirty="0"/>
          </a:p>
        </p:txBody>
      </p:sp>
      <p:pic>
        <p:nvPicPr>
          <p:cNvPr id="13" name="Picture 12"/>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19951" y="1313622"/>
            <a:ext cx="954741" cy="954741"/>
          </a:xfrm>
          <a:prstGeom prst="rect">
            <a:avLst/>
          </a:prstGeom>
        </p:spPr>
      </p:pic>
      <p:graphicFrame>
        <p:nvGraphicFramePr>
          <p:cNvPr id="2" name="Diagram 1"/>
          <p:cNvGraphicFramePr/>
          <p:nvPr>
            <p:extLst>
              <p:ext uri="{D42A27DB-BD31-4B8C-83A1-F6EECF244321}">
                <p14:modId xmlns:p14="http://schemas.microsoft.com/office/powerpoint/2010/main" val="2656235677"/>
              </p:ext>
            </p:extLst>
          </p:nvPr>
        </p:nvGraphicFramePr>
        <p:xfrm>
          <a:off x="5099932" y="1780126"/>
          <a:ext cx="6331530" cy="50778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3" name="Right Arrow 2"/>
          <p:cNvSpPr/>
          <p:nvPr/>
        </p:nvSpPr>
        <p:spPr>
          <a:xfrm>
            <a:off x="802265" y="2268363"/>
            <a:ext cx="5293735" cy="1995054"/>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Selection of projects, social cohesion</a:t>
            </a:r>
          </a:p>
          <a:p>
            <a:r>
              <a:rPr lang="en-US" dirty="0"/>
              <a:t>Monitoring through youth teams (</a:t>
            </a:r>
            <a:r>
              <a:rPr lang="en-US" b="1" i="1" dirty="0">
                <a:solidFill>
                  <a:schemeClr val="accent2"/>
                </a:solidFill>
              </a:rPr>
              <a:t>new</a:t>
            </a:r>
            <a:r>
              <a:rPr lang="en-US" dirty="0"/>
              <a:t>)   </a:t>
            </a:r>
            <a:endParaRPr lang="en-GB" dirty="0"/>
          </a:p>
        </p:txBody>
      </p:sp>
      <p:sp>
        <p:nvSpPr>
          <p:cNvPr id="17" name="Right Arrow 16"/>
          <p:cNvSpPr/>
          <p:nvPr/>
        </p:nvSpPr>
        <p:spPr>
          <a:xfrm>
            <a:off x="802264" y="4302832"/>
            <a:ext cx="5293736" cy="1995054"/>
          </a:xfrm>
          <a:prstGeom prst="rightArrow">
            <a:avLst/>
          </a:prstGeom>
        </p:spPr>
        <p:style>
          <a:lnRef idx="2">
            <a:schemeClr val="accent6"/>
          </a:lnRef>
          <a:fillRef idx="1">
            <a:schemeClr val="lt1"/>
          </a:fillRef>
          <a:effectRef idx="0">
            <a:schemeClr val="accent6"/>
          </a:effectRef>
          <a:fontRef idx="minor">
            <a:schemeClr val="dk1"/>
          </a:fontRef>
        </p:style>
        <p:txBody>
          <a:bodyPr rtlCol="0" anchor="ctr"/>
          <a:lstStyle/>
          <a:p>
            <a:r>
              <a:rPr lang="en-US" dirty="0"/>
              <a:t>Implementing: Design, Tendering, Execution.</a:t>
            </a:r>
          </a:p>
          <a:p>
            <a:r>
              <a:rPr lang="en-US" dirty="0"/>
              <a:t>Comply with RF – MSSRP, disbursement of payments (contractors – workers) </a:t>
            </a:r>
            <a:endParaRPr lang="en-GB" dirty="0"/>
          </a:p>
        </p:txBody>
      </p:sp>
    </p:spTree>
    <p:extLst>
      <p:ext uri="{BB962C8B-B14F-4D97-AF65-F5344CB8AC3E}">
        <p14:creationId xmlns:p14="http://schemas.microsoft.com/office/powerpoint/2010/main" val="2148215805"/>
      </p:ext>
    </p:extLst>
  </p:cSld>
  <p:clrMapOvr>
    <a:masterClrMapping/>
  </p:clrMapOvr>
  <p:transition spd="slow">
    <p:push di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18</a:t>
            </a:fld>
            <a:endParaRPr lang="en-GB"/>
          </a:p>
        </p:txBody>
      </p:sp>
      <p:sp>
        <p:nvSpPr>
          <p:cNvPr id="9" name="Oval 8"/>
          <p:cNvSpPr/>
          <p:nvPr/>
        </p:nvSpPr>
        <p:spPr>
          <a:xfrm>
            <a:off x="393555" y="1060459"/>
            <a:ext cx="1407536" cy="1461068"/>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2236745" y="1565046"/>
            <a:ext cx="5452529" cy="584775"/>
          </a:xfrm>
          <a:prstGeom prst="rect">
            <a:avLst/>
          </a:prstGeom>
          <a:noFill/>
        </p:spPr>
        <p:txBody>
          <a:bodyPr wrap="square" rtlCol="0">
            <a:spAutoFit/>
          </a:bodyPr>
          <a:lstStyle/>
          <a:p>
            <a:r>
              <a:rPr lang="en-US" sz="3200" b="1" dirty="0"/>
              <a:t>Recruitment of Workers</a:t>
            </a:r>
            <a:endParaRPr lang="en-GB" sz="3200" b="1" dirty="0"/>
          </a:p>
        </p:txBody>
      </p:sp>
      <p:pic>
        <p:nvPicPr>
          <p:cNvPr id="11" name="Picture 10"/>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76219" y="1258750"/>
            <a:ext cx="842207" cy="1009613"/>
          </a:xfrm>
          <a:prstGeom prst="rect">
            <a:avLst/>
          </a:prstGeom>
        </p:spPr>
      </p:pic>
      <p:sp>
        <p:nvSpPr>
          <p:cNvPr id="8" name="Rectangle 7"/>
          <p:cNvSpPr/>
          <p:nvPr/>
        </p:nvSpPr>
        <p:spPr>
          <a:xfrm>
            <a:off x="1168537" y="2874675"/>
            <a:ext cx="2136416" cy="2466812"/>
          </a:xfrm>
          <a:prstGeom prst="rect">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2"/>
                </a:solidFill>
              </a:rPr>
              <a:t>Outreach activities: announcement of number of jobs, workers nationality and gender and type of works</a:t>
            </a:r>
            <a:endParaRPr lang="en-GB" dirty="0">
              <a:solidFill>
                <a:schemeClr val="tx2"/>
              </a:solidFill>
            </a:endParaRPr>
          </a:p>
        </p:txBody>
      </p:sp>
      <p:sp>
        <p:nvSpPr>
          <p:cNvPr id="10" name="Isosceles Triangle 9"/>
          <p:cNvSpPr/>
          <p:nvPr/>
        </p:nvSpPr>
        <p:spPr>
          <a:xfrm rot="10800000">
            <a:off x="1156853" y="5427331"/>
            <a:ext cx="2136416" cy="412063"/>
          </a:xfrm>
          <a:prstGeom prst="triangle">
            <a:avLst/>
          </a:prstGeom>
          <a:solidFill>
            <a:srgbClr val="92D050"/>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Oval 17"/>
          <p:cNvSpPr/>
          <p:nvPr/>
        </p:nvSpPr>
        <p:spPr>
          <a:xfrm>
            <a:off x="1779545" y="2395192"/>
            <a:ext cx="914400" cy="9144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01</a:t>
            </a:r>
            <a:endParaRPr lang="en-GB" dirty="0">
              <a:solidFill>
                <a:srgbClr val="FF0000"/>
              </a:solidFill>
            </a:endParaRPr>
          </a:p>
        </p:txBody>
      </p:sp>
      <p:sp>
        <p:nvSpPr>
          <p:cNvPr id="19" name="Rectangle 18"/>
          <p:cNvSpPr/>
          <p:nvPr/>
        </p:nvSpPr>
        <p:spPr>
          <a:xfrm>
            <a:off x="3904277" y="2874675"/>
            <a:ext cx="2136416" cy="2466812"/>
          </a:xfrm>
          <a:prstGeom prst="rect">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2"/>
                </a:solidFill>
              </a:rPr>
              <a:t>Applying to jobs through Employment services centers, and screening the eligible applicants.  </a:t>
            </a:r>
            <a:endParaRPr lang="en-GB" dirty="0">
              <a:solidFill>
                <a:schemeClr val="tx2"/>
              </a:solidFill>
            </a:endParaRPr>
          </a:p>
        </p:txBody>
      </p:sp>
      <p:sp>
        <p:nvSpPr>
          <p:cNvPr id="20" name="Isosceles Triangle 19"/>
          <p:cNvSpPr/>
          <p:nvPr/>
        </p:nvSpPr>
        <p:spPr>
          <a:xfrm rot="10800000">
            <a:off x="3892593" y="5427331"/>
            <a:ext cx="2136416" cy="412063"/>
          </a:xfrm>
          <a:prstGeom prst="triangle">
            <a:avLst/>
          </a:prstGeom>
          <a:solidFill>
            <a:schemeClr val="accent3">
              <a:lumMod val="60000"/>
              <a:lumOff val="4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p:cNvSpPr/>
          <p:nvPr/>
        </p:nvSpPr>
        <p:spPr>
          <a:xfrm>
            <a:off x="4515285" y="2395192"/>
            <a:ext cx="914400" cy="9144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02</a:t>
            </a:r>
            <a:endParaRPr lang="en-GB" dirty="0">
              <a:solidFill>
                <a:srgbClr val="FF0000"/>
              </a:solidFill>
            </a:endParaRPr>
          </a:p>
        </p:txBody>
      </p:sp>
      <p:sp>
        <p:nvSpPr>
          <p:cNvPr id="22" name="Rectangle 21"/>
          <p:cNvSpPr/>
          <p:nvPr/>
        </p:nvSpPr>
        <p:spPr>
          <a:xfrm>
            <a:off x="6651701" y="2874675"/>
            <a:ext cx="2136416" cy="2466812"/>
          </a:xfrm>
          <a:prstGeom prst="rect">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2"/>
                </a:solidFill>
              </a:rPr>
              <a:t>Conduct public lottery for the eligible applicants. Signing contracts with selected workers.</a:t>
            </a:r>
            <a:endParaRPr lang="en-GB" dirty="0">
              <a:solidFill>
                <a:schemeClr val="tx2"/>
              </a:solidFill>
            </a:endParaRPr>
          </a:p>
        </p:txBody>
      </p:sp>
      <p:sp>
        <p:nvSpPr>
          <p:cNvPr id="23" name="Isosceles Triangle 22"/>
          <p:cNvSpPr/>
          <p:nvPr/>
        </p:nvSpPr>
        <p:spPr>
          <a:xfrm rot="10800000">
            <a:off x="6640017" y="5427331"/>
            <a:ext cx="2136416" cy="412063"/>
          </a:xfrm>
          <a:prstGeom prst="triangle">
            <a:avLst/>
          </a:prstGeom>
          <a:solidFill>
            <a:schemeClr val="bg2">
              <a:lumMod val="75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4" name="Oval 23"/>
          <p:cNvSpPr/>
          <p:nvPr/>
        </p:nvSpPr>
        <p:spPr>
          <a:xfrm>
            <a:off x="7262709" y="2395192"/>
            <a:ext cx="914400" cy="9144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03</a:t>
            </a:r>
            <a:endParaRPr lang="en-GB" dirty="0">
              <a:solidFill>
                <a:srgbClr val="FF0000"/>
              </a:solidFill>
            </a:endParaRPr>
          </a:p>
        </p:txBody>
      </p:sp>
      <p:sp>
        <p:nvSpPr>
          <p:cNvPr id="25" name="Rectangle 24"/>
          <p:cNvSpPr/>
          <p:nvPr/>
        </p:nvSpPr>
        <p:spPr>
          <a:xfrm>
            <a:off x="9399125" y="2874675"/>
            <a:ext cx="2136416" cy="2466812"/>
          </a:xfrm>
          <a:prstGeom prst="rect">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en-US" dirty="0">
                <a:solidFill>
                  <a:schemeClr val="tx2"/>
                </a:solidFill>
              </a:rPr>
              <a:t>Use waiting lists from unselected applicants to replace workers during implementation. </a:t>
            </a:r>
            <a:endParaRPr lang="en-GB" dirty="0">
              <a:solidFill>
                <a:schemeClr val="tx2"/>
              </a:solidFill>
            </a:endParaRPr>
          </a:p>
        </p:txBody>
      </p:sp>
      <p:sp>
        <p:nvSpPr>
          <p:cNvPr id="26" name="Isosceles Triangle 25"/>
          <p:cNvSpPr/>
          <p:nvPr/>
        </p:nvSpPr>
        <p:spPr>
          <a:xfrm rot="10800000">
            <a:off x="9387441" y="5427331"/>
            <a:ext cx="2136416" cy="412063"/>
          </a:xfrm>
          <a:prstGeom prst="triangle">
            <a:avLst/>
          </a:prstGeom>
          <a:solidFill>
            <a:schemeClr val="accent2">
              <a:lumMod val="40000"/>
              <a:lumOff val="60000"/>
            </a:schemeClr>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p:cNvSpPr/>
          <p:nvPr/>
        </p:nvSpPr>
        <p:spPr>
          <a:xfrm>
            <a:off x="10010133" y="2395192"/>
            <a:ext cx="914400" cy="914400"/>
          </a:xfrm>
          <a:prstGeom prst="ellipse">
            <a:avLst/>
          </a:prstGeom>
          <a:ln>
            <a:solidFill>
              <a:schemeClr val="tx1"/>
            </a:solidFill>
          </a:ln>
        </p:spPr>
        <p:style>
          <a:lnRef idx="2">
            <a:schemeClr val="accent6"/>
          </a:lnRef>
          <a:fillRef idx="1">
            <a:schemeClr val="lt1"/>
          </a:fillRef>
          <a:effectRef idx="0">
            <a:schemeClr val="accent6"/>
          </a:effectRef>
          <a:fontRef idx="minor">
            <a:schemeClr val="dk1"/>
          </a:fontRef>
        </p:style>
        <p:txBody>
          <a:bodyPr rtlCol="0" anchor="ctr"/>
          <a:lstStyle/>
          <a:p>
            <a:pPr algn="ctr"/>
            <a:r>
              <a:rPr lang="en-US" sz="3200" dirty="0">
                <a:solidFill>
                  <a:srgbClr val="FF0000"/>
                </a:solidFill>
              </a:rPr>
              <a:t>04</a:t>
            </a:r>
            <a:endParaRPr lang="en-GB" dirty="0">
              <a:solidFill>
                <a:srgbClr val="FF0000"/>
              </a:solidFill>
            </a:endParaRPr>
          </a:p>
        </p:txBody>
      </p:sp>
    </p:spTree>
    <p:extLst>
      <p:ext uri="{BB962C8B-B14F-4D97-AF65-F5344CB8AC3E}">
        <p14:creationId xmlns:p14="http://schemas.microsoft.com/office/powerpoint/2010/main" val="1773125106"/>
      </p:ext>
    </p:extLst>
  </p:cSld>
  <p:clrMapOvr>
    <a:masterClrMapping/>
  </p:clrMapOvr>
  <p:transition spd="slow">
    <p:push di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19</a:t>
            </a:fld>
            <a:endParaRPr lang="en-GB"/>
          </a:p>
        </p:txBody>
      </p:sp>
      <p:sp>
        <p:nvSpPr>
          <p:cNvPr id="9" name="Oval 8"/>
          <p:cNvSpPr/>
          <p:nvPr/>
        </p:nvSpPr>
        <p:spPr>
          <a:xfrm>
            <a:off x="393555" y="1060459"/>
            <a:ext cx="1407536" cy="1461068"/>
          </a:xfrm>
          <a:prstGeom prst="ellipse">
            <a:avLst/>
          </a:prstGeom>
          <a:solidFill>
            <a:schemeClr val="bg1"/>
          </a:solidFill>
          <a:ln>
            <a:solidFill>
              <a:srgbClr val="476D1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TextBox 11"/>
          <p:cNvSpPr txBox="1"/>
          <p:nvPr/>
        </p:nvSpPr>
        <p:spPr>
          <a:xfrm>
            <a:off x="2236745" y="1565046"/>
            <a:ext cx="5452529" cy="584775"/>
          </a:xfrm>
          <a:prstGeom prst="rect">
            <a:avLst/>
          </a:prstGeom>
          <a:noFill/>
        </p:spPr>
        <p:txBody>
          <a:bodyPr wrap="square" rtlCol="0">
            <a:spAutoFit/>
          </a:bodyPr>
          <a:lstStyle/>
          <a:p>
            <a:r>
              <a:rPr lang="en-US" sz="3200" b="1" dirty="0"/>
              <a:t>Monitoring Tools</a:t>
            </a:r>
            <a:endParaRPr lang="en-GB" sz="3200" b="1" dirty="0"/>
          </a:p>
        </p:txBody>
      </p:sp>
      <p:pic>
        <p:nvPicPr>
          <p:cNvPr id="28" name="Picture 2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317833" y="1060459"/>
            <a:ext cx="1507497" cy="1500798"/>
          </a:xfrm>
          <a:prstGeom prst="rect">
            <a:avLst/>
          </a:prstGeom>
        </p:spPr>
      </p:pic>
      <p:graphicFrame>
        <p:nvGraphicFramePr>
          <p:cNvPr id="7" name="Object 6"/>
          <p:cNvGraphicFramePr>
            <a:graphicFrameLocks noChangeAspect="1"/>
          </p:cNvGraphicFramePr>
          <p:nvPr>
            <p:extLst>
              <p:ext uri="{D42A27DB-BD31-4B8C-83A1-F6EECF244321}">
                <p14:modId xmlns:p14="http://schemas.microsoft.com/office/powerpoint/2010/main" val="3859171030"/>
              </p:ext>
            </p:extLst>
          </p:nvPr>
        </p:nvGraphicFramePr>
        <p:xfrm>
          <a:off x="5820750" y="2149820"/>
          <a:ext cx="5990425" cy="4187481"/>
        </p:xfrm>
        <a:graphic>
          <a:graphicData uri="http://schemas.openxmlformats.org/presentationml/2006/ole">
            <mc:AlternateContent xmlns:mc="http://schemas.openxmlformats.org/markup-compatibility/2006">
              <mc:Choice xmlns:v="urn:schemas-microsoft-com:vml" Requires="v">
                <p:oleObj spid="_x0000_s1038" name="Acrobat Document" r:id="rId4" imgW="7848531" imgH="5486400" progId="Acrobat.Document.DC">
                  <p:embed/>
                </p:oleObj>
              </mc:Choice>
              <mc:Fallback>
                <p:oleObj name="Acrobat Document" r:id="rId4" imgW="7848531" imgH="5486400" progId="Acrobat.Document.DC">
                  <p:embed/>
                  <p:pic>
                    <p:nvPicPr>
                      <p:cNvPr id="0" name=""/>
                      <p:cNvPicPr/>
                      <p:nvPr/>
                    </p:nvPicPr>
                    <p:blipFill>
                      <a:blip r:embed="rId5"/>
                      <a:stretch>
                        <a:fillRect/>
                      </a:stretch>
                    </p:blipFill>
                    <p:spPr>
                      <a:xfrm>
                        <a:off x="5820750" y="2149820"/>
                        <a:ext cx="5990425" cy="4187481"/>
                      </a:xfrm>
                      <a:prstGeom prst="rect">
                        <a:avLst/>
                      </a:prstGeom>
                    </p:spPr>
                  </p:pic>
                </p:oleObj>
              </mc:Fallback>
            </mc:AlternateContent>
          </a:graphicData>
        </a:graphic>
      </p:graphicFrame>
      <p:sp>
        <p:nvSpPr>
          <p:cNvPr id="29" name="Content Placeholder 2"/>
          <p:cNvSpPr>
            <a:spLocks noGrp="1"/>
          </p:cNvSpPr>
          <p:nvPr>
            <p:ph idx="1"/>
          </p:nvPr>
        </p:nvSpPr>
        <p:spPr>
          <a:xfrm>
            <a:off x="393555" y="3015037"/>
            <a:ext cx="6298190" cy="2789024"/>
          </a:xfrm>
        </p:spPr>
        <p:txBody>
          <a:bodyPr/>
          <a:lstStyle/>
          <a:p>
            <a:r>
              <a:rPr lang="en-US" dirty="0"/>
              <a:t>Employment Generation Indicators </a:t>
            </a:r>
            <a:endParaRPr lang="en-GB" dirty="0"/>
          </a:p>
          <a:p>
            <a:pPr lvl="2"/>
            <a:r>
              <a:rPr lang="en-US" dirty="0"/>
              <a:t>Number of working days – Muster payroll sheets, segregated into nationality, gender, skillfulness, PWDs,</a:t>
            </a:r>
          </a:p>
          <a:p>
            <a:pPr lvl="2"/>
            <a:r>
              <a:rPr lang="en-US" dirty="0"/>
              <a:t>Number of jobs – minimum 60 working days per job,</a:t>
            </a:r>
          </a:p>
          <a:p>
            <a:pPr lvl="2"/>
            <a:r>
              <a:rPr lang="en-US" dirty="0"/>
              <a:t>Social Protection – registration under national SSC schemes,</a:t>
            </a:r>
          </a:p>
          <a:p>
            <a:pPr lvl="2"/>
            <a:r>
              <a:rPr lang="en-US" dirty="0"/>
              <a:t>Workers’ productivity – task system </a:t>
            </a:r>
          </a:p>
          <a:p>
            <a:pPr lvl="2"/>
            <a:r>
              <a:rPr lang="en-US" dirty="0"/>
              <a:t>Indirect employment (EIA)</a:t>
            </a:r>
          </a:p>
        </p:txBody>
      </p:sp>
    </p:spTree>
    <p:extLst>
      <p:ext uri="{BB962C8B-B14F-4D97-AF65-F5344CB8AC3E}">
        <p14:creationId xmlns:p14="http://schemas.microsoft.com/office/powerpoint/2010/main" val="2337260719"/>
      </p:ext>
    </p:extLst>
  </p:cSld>
  <p:clrMapOvr>
    <a:masterClrMapping/>
  </p:clrMapOvr>
  <p:transition spd="slow">
    <p:push di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Good Practices and Challenges</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20</a:t>
            </a:fld>
            <a:endParaRPr lang="en-GB"/>
          </a:p>
        </p:txBody>
      </p:sp>
    </p:spTree>
    <p:extLst>
      <p:ext uri="{BB962C8B-B14F-4D97-AF65-F5344CB8AC3E}">
        <p14:creationId xmlns:p14="http://schemas.microsoft.com/office/powerpoint/2010/main" val="3327984857"/>
      </p:ext>
    </p:extLst>
  </p:cSld>
  <p:clrMapOvr>
    <a:masterClrMapping/>
  </p:clrMapOvr>
  <p:transition spd="slow">
    <p:push di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0538" y="1423195"/>
            <a:ext cx="11210924" cy="406372"/>
          </a:xfrm>
        </p:spPr>
        <p:txBody>
          <a:bodyPr/>
          <a:lstStyle/>
          <a:p>
            <a:r>
              <a:rPr lang="en-GB" dirty="0"/>
              <a:t>Good Practices and Challenges</a:t>
            </a:r>
          </a:p>
        </p:txBody>
      </p:sp>
      <p:sp>
        <p:nvSpPr>
          <p:cNvPr id="3" name="Content Placeholder 2"/>
          <p:cNvSpPr>
            <a:spLocks noGrp="1"/>
          </p:cNvSpPr>
          <p:nvPr>
            <p:ph idx="1"/>
          </p:nvPr>
        </p:nvSpPr>
        <p:spPr>
          <a:xfrm>
            <a:off x="490537" y="2143397"/>
            <a:ext cx="11210925" cy="3840757"/>
          </a:xfrm>
        </p:spPr>
        <p:txBody>
          <a:bodyPr/>
          <a:lstStyle/>
          <a:p>
            <a:pPr marL="0" lvl="2" indent="0">
              <a:buNone/>
            </a:pPr>
            <a:r>
              <a:rPr lang="en-US" dirty="0"/>
              <a:t>R</a:t>
            </a:r>
            <a:r>
              <a:rPr lang="en-US" dirty="0" smtClean="0"/>
              <a:t>esistance to applying </a:t>
            </a:r>
            <a:r>
              <a:rPr lang="en-US" dirty="0"/>
              <a:t>Labour Intensive schemes due to the misconceptions on using labour instead of </a:t>
            </a:r>
            <a:r>
              <a:rPr lang="en-US" dirty="0" smtClean="0"/>
              <a:t>machine. Examples of such misconceptions are:</a:t>
            </a:r>
          </a:p>
          <a:p>
            <a:pPr lvl="2"/>
            <a:r>
              <a:rPr lang="en-US" dirty="0" smtClean="0"/>
              <a:t>Attracting </a:t>
            </a:r>
            <a:r>
              <a:rPr lang="en-US" dirty="0"/>
              <a:t>local workers was always a </a:t>
            </a:r>
            <a:r>
              <a:rPr lang="en-US" dirty="0" smtClean="0"/>
              <a:t>challenge </a:t>
            </a:r>
            <a:r>
              <a:rPr lang="en-US" dirty="0"/>
              <a:t>in the construction sector in Jordan. </a:t>
            </a:r>
            <a:endParaRPr lang="en-US" dirty="0" smtClean="0"/>
          </a:p>
          <a:p>
            <a:pPr lvl="2"/>
            <a:r>
              <a:rPr lang="en-US" dirty="0" smtClean="0"/>
              <a:t>LIPW implies to replace machine with manual laborers, cost effectiveness question, </a:t>
            </a:r>
            <a:r>
              <a:rPr lang="en-US" dirty="0"/>
              <a:t>(blended methods)</a:t>
            </a:r>
            <a:endParaRPr lang="en-US" dirty="0" smtClean="0"/>
          </a:p>
          <a:p>
            <a:pPr lvl="2"/>
            <a:r>
              <a:rPr lang="en-US" dirty="0" smtClean="0"/>
              <a:t>Questions on quality and time (intensive labour linked with intensive supervision and coaching),</a:t>
            </a:r>
          </a:p>
          <a:p>
            <a:pPr lvl="2"/>
            <a:endParaRPr lang="en-US" dirty="0"/>
          </a:p>
          <a:p>
            <a:pPr marL="0" lvl="2" indent="0">
              <a:buNone/>
            </a:pPr>
            <a:r>
              <a:rPr lang="en-US" dirty="0" smtClean="0"/>
              <a:t>Good practices as well were leant: </a:t>
            </a:r>
          </a:p>
          <a:p>
            <a:pPr lvl="2"/>
            <a:r>
              <a:rPr lang="en-US" dirty="0" smtClean="0"/>
              <a:t>The </a:t>
            </a:r>
            <a:r>
              <a:rPr lang="en-US" dirty="0"/>
              <a:t>proposals’ competition concept between municipalities was new, and this causes some delays in the process, but on the long-run will have good impact on the ownership of project and operations,</a:t>
            </a:r>
          </a:p>
          <a:p>
            <a:pPr lvl="2"/>
            <a:r>
              <a:rPr lang="en-US" dirty="0"/>
              <a:t>Partnership with local </a:t>
            </a:r>
            <a:r>
              <a:rPr lang="en-US" dirty="0" smtClean="0"/>
              <a:t>organizations</a:t>
            </a:r>
            <a:endParaRPr lang="en-US" strike="sngStrike" dirty="0">
              <a:solidFill>
                <a:schemeClr val="accent5">
                  <a:lumMod val="75000"/>
                </a:schemeClr>
              </a:solidFill>
            </a:endParaRPr>
          </a:p>
          <a:p>
            <a:pPr lvl="2"/>
            <a:r>
              <a:rPr lang="en-US" dirty="0"/>
              <a:t>Other practices can be provided through the process.  </a:t>
            </a:r>
          </a:p>
        </p:txBody>
      </p:sp>
      <p:sp>
        <p:nvSpPr>
          <p:cNvPr id="4" name="Date Placeholder 3"/>
          <p:cNvSpPr>
            <a:spLocks noGrp="1"/>
          </p:cNvSpPr>
          <p:nvPr>
            <p:ph type="dt" sz="half" idx="10"/>
          </p:nvPr>
        </p:nvSpPr>
        <p:spPr/>
        <p:txBody>
          <a:bodyPr/>
          <a:lstStyle/>
          <a:p>
            <a:r>
              <a:rPr lang="en-GB"/>
              <a:t>Date: Monday / 01 / October / 2019</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t>21</a:t>
            </a:fld>
            <a:endParaRPr lang="en-GB"/>
          </a:p>
        </p:txBody>
      </p:sp>
      <p:pic>
        <p:nvPicPr>
          <p:cNvPr id="10" name="Picture 9"/>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057063" y="6367463"/>
            <a:ext cx="644399" cy="172266"/>
          </a:xfrm>
          <a:prstGeom prst="rect">
            <a:avLst/>
          </a:prstGeom>
        </p:spPr>
      </p:pic>
    </p:spTree>
    <p:extLst>
      <p:ext uri="{BB962C8B-B14F-4D97-AF65-F5344CB8AC3E}">
        <p14:creationId xmlns:p14="http://schemas.microsoft.com/office/powerpoint/2010/main" val="2259623317"/>
      </p:ext>
    </p:extLst>
  </p:cSld>
  <p:clrMapOvr>
    <a:masterClrMapping/>
  </p:clrMapOvr>
  <p:transition spd="slow">
    <p:push di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Gender Mainstreaming through MSSRP intervention </a:t>
            </a:r>
            <a:endParaRPr lang="en-GB" dirty="0">
              <a:solidFill>
                <a:schemeClr val="accent5">
                  <a:lumMod val="75000"/>
                </a:schemeClr>
              </a:solidFill>
            </a:endParaRPr>
          </a:p>
        </p:txBody>
      </p:sp>
      <p:sp>
        <p:nvSpPr>
          <p:cNvPr id="5" name="Date Placeholder 4"/>
          <p:cNvSpPr>
            <a:spLocks noGrp="1"/>
          </p:cNvSpPr>
          <p:nvPr>
            <p:ph type="dt" sz="half" idx="10"/>
          </p:nvPr>
        </p:nvSpPr>
        <p:spPr/>
        <p:txBody>
          <a:bodyPr/>
          <a:lstStyle/>
          <a:p>
            <a:r>
              <a:rPr lang="en-GB"/>
              <a:t>Date: Monday / 01 / October / 2019</a:t>
            </a:r>
          </a:p>
        </p:txBody>
      </p:sp>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22</a:t>
            </a:fld>
            <a:endParaRPr lang="en-GB"/>
          </a:p>
        </p:txBody>
      </p:sp>
      <p:sp>
        <p:nvSpPr>
          <p:cNvPr id="10" name="Content Placeholder 2"/>
          <p:cNvSpPr>
            <a:spLocks noGrp="1"/>
          </p:cNvSpPr>
          <p:nvPr>
            <p:ph idx="1"/>
          </p:nvPr>
        </p:nvSpPr>
        <p:spPr>
          <a:xfrm>
            <a:off x="490538" y="2222007"/>
            <a:ext cx="6523677" cy="3762147"/>
          </a:xfrm>
        </p:spPr>
        <p:txBody>
          <a:bodyPr/>
          <a:lstStyle/>
          <a:p>
            <a:pPr lvl="1"/>
            <a:r>
              <a:rPr lang="en-GB" dirty="0" smtClean="0"/>
              <a:t>Including Women and persons with disabilities at construction sector in Jordan is not natural. Yet LIPW can promote gender inclusion through different strategies:  </a:t>
            </a:r>
          </a:p>
          <a:p>
            <a:pPr lvl="1"/>
            <a:endParaRPr lang="en-US" dirty="0"/>
          </a:p>
          <a:p>
            <a:pPr lvl="2"/>
            <a:r>
              <a:rPr lang="en-US" dirty="0" smtClean="0"/>
              <a:t>Enforcing minimum quotas at contracts, along with monitoring tools,</a:t>
            </a:r>
          </a:p>
          <a:p>
            <a:pPr lvl="2"/>
            <a:r>
              <a:rPr lang="en-US" dirty="0" smtClean="0"/>
              <a:t>Specify relevant tasks assigned to women and PWDs,</a:t>
            </a:r>
          </a:p>
          <a:p>
            <a:pPr lvl="2"/>
            <a:r>
              <a:rPr lang="en-US" dirty="0" smtClean="0"/>
              <a:t>Using Task-Base system to ensure clear guidelines and standards for productivity,</a:t>
            </a:r>
          </a:p>
          <a:p>
            <a:pPr lvl="2"/>
            <a:r>
              <a:rPr lang="en-US" dirty="0" smtClean="0"/>
              <a:t>Applying protection conditions from harassment, and other violence-based acts.</a:t>
            </a:r>
            <a:endParaRPr lang="en-US" dirty="0"/>
          </a:p>
          <a:p>
            <a:pPr lvl="2"/>
            <a:endParaRPr lang="en-US" dirty="0"/>
          </a:p>
        </p:txBody>
      </p:sp>
      <p:pic>
        <p:nvPicPr>
          <p:cNvPr id="9" name="Picture 8"/>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4215" y="2925985"/>
            <a:ext cx="5177785" cy="3128741"/>
          </a:xfrm>
          <a:prstGeom prst="rect">
            <a:avLst/>
          </a:prstGeom>
          <a:ln>
            <a:noFill/>
          </a:ln>
          <a:effectLst>
            <a:softEdge rad="112500"/>
          </a:effectLst>
        </p:spPr>
      </p:pic>
      <p:sp>
        <p:nvSpPr>
          <p:cNvPr id="11" name="Content Placeholder 2"/>
          <p:cNvSpPr>
            <a:spLocks noGrp="1"/>
          </p:cNvSpPr>
          <p:nvPr>
            <p:ph idx="1"/>
          </p:nvPr>
        </p:nvSpPr>
        <p:spPr>
          <a:xfrm>
            <a:off x="7173309" y="1954247"/>
            <a:ext cx="4761187" cy="971738"/>
          </a:xfrm>
        </p:spPr>
        <p:txBody>
          <a:bodyPr/>
          <a:lstStyle/>
          <a:p>
            <a:r>
              <a:rPr lang="en-US" dirty="0" err="1" smtClean="0"/>
              <a:t>Dair</a:t>
            </a:r>
            <a:r>
              <a:rPr lang="en-US" dirty="0" smtClean="0"/>
              <a:t> Abi Saeed project (MG-1), successful initiative on tiles’ grouting – shifted from male-only task into potential women task.</a:t>
            </a:r>
            <a:endParaRPr lang="en-GB" dirty="0"/>
          </a:p>
        </p:txBody>
      </p:sp>
    </p:spTree>
    <p:extLst>
      <p:ext uri="{BB962C8B-B14F-4D97-AF65-F5344CB8AC3E}">
        <p14:creationId xmlns:p14="http://schemas.microsoft.com/office/powerpoint/2010/main" val="123334815"/>
      </p:ext>
    </p:extLst>
  </p:cSld>
  <p:clrMapOvr>
    <a:masterClrMapping/>
  </p:clrMapOvr>
  <p:transition spd="slow">
    <p:push di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LIPW – Relevant Response to COVID-19 Impacts and recovery</a:t>
            </a:r>
          </a:p>
        </p:txBody>
      </p:sp>
      <p:sp>
        <p:nvSpPr>
          <p:cNvPr id="5" name="Date Placeholder 4"/>
          <p:cNvSpPr>
            <a:spLocks noGrp="1"/>
          </p:cNvSpPr>
          <p:nvPr>
            <p:ph type="dt" sz="half" idx="10"/>
          </p:nvPr>
        </p:nvSpPr>
        <p:spPr/>
        <p:txBody>
          <a:bodyPr/>
          <a:lstStyle/>
          <a:p>
            <a:r>
              <a:rPr lang="en-GB"/>
              <a:t>Date: Monday / 01 / October / 2019</a:t>
            </a:r>
          </a:p>
        </p:txBody>
      </p:sp>
      <p:pic>
        <p:nvPicPr>
          <p:cNvPr id="8" name="Picture 7"/>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552590" y="2120839"/>
            <a:ext cx="4639409" cy="313003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6" name="Footer Placeholder 5"/>
          <p:cNvSpPr>
            <a:spLocks noGrp="1"/>
          </p:cNvSpPr>
          <p:nvPr>
            <p:ph type="ftr" sz="quarter" idx="11"/>
          </p:nvPr>
        </p:nvSpPr>
        <p:spPr/>
        <p:txBody>
          <a:bodyPr/>
          <a:lstStyle/>
          <a:p>
            <a:r>
              <a:rPr lang="en-GB"/>
              <a:t>Advancing social justice, promoting decent work</a:t>
            </a:r>
          </a:p>
        </p:txBody>
      </p:sp>
      <p:sp>
        <p:nvSpPr>
          <p:cNvPr id="7" name="Slide Number Placeholder 6"/>
          <p:cNvSpPr>
            <a:spLocks noGrp="1"/>
          </p:cNvSpPr>
          <p:nvPr>
            <p:ph type="sldNum" sz="quarter" idx="12"/>
          </p:nvPr>
        </p:nvSpPr>
        <p:spPr/>
        <p:txBody>
          <a:bodyPr/>
          <a:lstStyle/>
          <a:p>
            <a:fld id="{856227C0-AD57-4F9B-BAE3-EEFB0D0EE427}" type="slidenum">
              <a:rPr lang="en-GB" smtClean="0"/>
              <a:pPr/>
              <a:t>23</a:t>
            </a:fld>
            <a:endParaRPr lang="en-GB"/>
          </a:p>
        </p:txBody>
      </p:sp>
      <p:sp>
        <p:nvSpPr>
          <p:cNvPr id="10" name="Content Placeholder 2"/>
          <p:cNvSpPr>
            <a:spLocks noGrp="1"/>
          </p:cNvSpPr>
          <p:nvPr>
            <p:ph idx="1"/>
          </p:nvPr>
        </p:nvSpPr>
        <p:spPr>
          <a:xfrm>
            <a:off x="490538" y="2010003"/>
            <a:ext cx="7836044" cy="3762147"/>
          </a:xfrm>
        </p:spPr>
        <p:txBody>
          <a:bodyPr/>
          <a:lstStyle/>
          <a:p>
            <a:pPr lvl="1"/>
            <a:r>
              <a:rPr lang="en-GB" dirty="0" smtClean="0"/>
              <a:t>LIPW </a:t>
            </a:r>
            <a:r>
              <a:rPr lang="en-GB" dirty="0"/>
              <a:t>respond in the following areas:  </a:t>
            </a:r>
            <a:endParaRPr lang="en-GB" dirty="0" smtClean="0"/>
          </a:p>
          <a:p>
            <a:pPr lvl="1"/>
            <a:endParaRPr lang="en-US" dirty="0"/>
          </a:p>
          <a:p>
            <a:pPr lvl="2"/>
            <a:r>
              <a:rPr lang="en-US" dirty="0"/>
              <a:t>Provide immediate support to vulnerable groups through short-term jobs, decent and productive,</a:t>
            </a:r>
          </a:p>
          <a:p>
            <a:pPr lvl="2"/>
            <a:r>
              <a:rPr lang="en-US" dirty="0"/>
              <a:t>Constitute and activate necessary occupational safety and health measures in the workplace with required tools to implement and monitor,</a:t>
            </a:r>
          </a:p>
          <a:p>
            <a:pPr lvl="2"/>
            <a:r>
              <a:rPr lang="en-US" dirty="0"/>
              <a:t>Regulate social protection schemes </a:t>
            </a:r>
            <a:r>
              <a:rPr lang="en-US" dirty="0" smtClean="0"/>
              <a:t>through </a:t>
            </a:r>
            <a:r>
              <a:rPr lang="en-US" dirty="0"/>
              <a:t>amending the contractual documents and monitoring processes,</a:t>
            </a:r>
          </a:p>
          <a:p>
            <a:pPr lvl="2"/>
            <a:r>
              <a:rPr lang="en-US" dirty="0"/>
              <a:t>Support the local economies through the usage of local available resources such as workers, material and systems.</a:t>
            </a:r>
          </a:p>
        </p:txBody>
      </p:sp>
    </p:spTree>
    <p:extLst>
      <p:ext uri="{BB962C8B-B14F-4D97-AF65-F5344CB8AC3E}">
        <p14:creationId xmlns:p14="http://schemas.microsoft.com/office/powerpoint/2010/main" val="572268341"/>
      </p:ext>
    </p:extLst>
  </p:cSld>
  <p:clrMapOvr>
    <a:masterClrMapping/>
  </p:clrMapOvr>
  <p:transition spd="slow">
    <p:push di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Thank You</a:t>
            </a:r>
            <a:endParaRPr lang="en-GB" dirty="0"/>
          </a:p>
        </p:txBody>
      </p:sp>
      <p:sp>
        <p:nvSpPr>
          <p:cNvPr id="4" name="Date Placeholder 3"/>
          <p:cNvSpPr>
            <a:spLocks noGrp="1"/>
          </p:cNvSpPr>
          <p:nvPr>
            <p:ph type="dt" sz="half" idx="10"/>
          </p:nvPr>
        </p:nvSpPr>
        <p:spPr>
          <a:xfrm>
            <a:off x="9163484" y="6180035"/>
            <a:ext cx="2743200" cy="216000"/>
          </a:xfrm>
        </p:spPr>
        <p:txBody>
          <a:bodyPr/>
          <a:lstStyle/>
          <a:p>
            <a:r>
              <a:rPr lang="en-GB" dirty="0"/>
              <a:t>Date: Tuesday 5</a:t>
            </a:r>
            <a:r>
              <a:rPr lang="en-GB" baseline="30000" dirty="0"/>
              <a:t>th</a:t>
            </a:r>
            <a:r>
              <a:rPr lang="en-GB" dirty="0"/>
              <a:t> May, 2020</a:t>
            </a:r>
          </a:p>
        </p:txBody>
      </p:sp>
      <p:sp>
        <p:nvSpPr>
          <p:cNvPr id="5" name="Footer Placeholder 4"/>
          <p:cNvSpPr>
            <a:spLocks noGrp="1"/>
          </p:cNvSpPr>
          <p:nvPr>
            <p:ph type="ftr" sz="quarter" idx="11"/>
          </p:nvPr>
        </p:nvSpPr>
        <p:spPr/>
        <p:txBody>
          <a:bodyPr/>
          <a:lstStyle/>
          <a:p>
            <a:r>
              <a:rPr lang="en-GB"/>
              <a:t>Advancing social justice, promoting decent work</a:t>
            </a:r>
          </a:p>
        </p:txBody>
      </p:sp>
      <p:sp>
        <p:nvSpPr>
          <p:cNvPr id="6" name="Slide Number Placeholder 5"/>
          <p:cNvSpPr>
            <a:spLocks noGrp="1"/>
          </p:cNvSpPr>
          <p:nvPr>
            <p:ph type="sldNum" sz="quarter" idx="12"/>
          </p:nvPr>
        </p:nvSpPr>
        <p:spPr/>
        <p:txBody>
          <a:bodyPr/>
          <a:lstStyle/>
          <a:p>
            <a:fld id="{856227C0-AD57-4F9B-BAE3-EEFB0D0EE427}" type="slidenum">
              <a:rPr lang="en-GB" smtClean="0"/>
              <a:pPr/>
              <a:t>24</a:t>
            </a:fld>
            <a:endParaRPr lang="en-GB"/>
          </a:p>
        </p:txBody>
      </p:sp>
      <p:pic>
        <p:nvPicPr>
          <p:cNvPr id="10" name="Picture Placeholder 9"/>
          <p:cNvPicPr>
            <a:picLocks noGrp="1" noChangeAspect="1"/>
          </p:cNvPicPr>
          <p:nvPr>
            <p:ph type="pic" sz="quarter" idx="13"/>
          </p:nvPr>
        </p:nvPicPr>
        <p:blipFill>
          <a:blip r:embed="rId2" cstate="email">
            <a:extLst>
              <a:ext uri="{28A0092B-C50C-407E-A947-70E740481C1C}">
                <a14:useLocalDpi xmlns:a14="http://schemas.microsoft.com/office/drawing/2010/main"/>
              </a:ext>
            </a:extLst>
          </a:blip>
          <a:srcRect/>
          <a:stretch>
            <a:fillRect/>
          </a:stretch>
        </p:blipFill>
        <p:spPr/>
      </p:pic>
    </p:spTree>
    <p:extLst>
      <p:ext uri="{BB962C8B-B14F-4D97-AF65-F5344CB8AC3E}">
        <p14:creationId xmlns:p14="http://schemas.microsoft.com/office/powerpoint/2010/main" val="1137755886"/>
      </p:ext>
    </p:extLst>
  </p:cSld>
  <p:clrMapOvr>
    <a:masterClrMapping/>
  </p:clrMapOvr>
  <p:timing>
    <p:tnLst>
      <p:par>
        <p:cTn id="1" dur="indefinite" restart="never" nodeType="tmRoot"/>
      </p:par>
    </p:tnLst>
  </p:timing>
</p:sld>
</file>

<file path=ppt/theme/theme1.xml><?xml version="1.0" encoding="utf-8"?>
<a:theme xmlns:a="http://schemas.openxmlformats.org/drawingml/2006/main" name="ILO 2020">
  <a:themeElements>
    <a:clrScheme name="ILO Jan 2020">
      <a:dk1>
        <a:srgbClr val="230050"/>
      </a:dk1>
      <a:lt1>
        <a:sysClr val="window" lastClr="FFFFFF"/>
      </a:lt1>
      <a:dk2>
        <a:srgbClr val="000000"/>
      </a:dk2>
      <a:lt2>
        <a:srgbClr val="F8FCFE"/>
      </a:lt2>
      <a:accent1>
        <a:srgbClr val="1E2DBE"/>
      </a:accent1>
      <a:accent2>
        <a:srgbClr val="FA3C4B"/>
      </a:accent2>
      <a:accent3>
        <a:srgbClr val="FFCD2D"/>
      </a:accent3>
      <a:accent4>
        <a:srgbClr val="960A55"/>
      </a:accent4>
      <a:accent5>
        <a:srgbClr val="05D2D2"/>
      </a:accent5>
      <a:accent6>
        <a:srgbClr val="8CE164"/>
      </a:accent6>
      <a:hlink>
        <a:srgbClr val="230050"/>
      </a:hlink>
      <a:folHlink>
        <a:srgbClr val="230050"/>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ILO Presentation 16x9.potx" id="{1B78B7CC-6F33-4AED-B988-F1824BC14DB2}" vid="{017B0592-C5E0-43A0-8804-D21738B9040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English+PowerPoint+Presentation</Template>
  <TotalTime>988</TotalTime>
  <Words>2285</Words>
  <Application>Microsoft Office PowerPoint</Application>
  <PresentationFormat>Widescreen</PresentationFormat>
  <Paragraphs>242</Paragraphs>
  <Slides>24</Slides>
  <Notes>7</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24</vt:i4>
      </vt:variant>
    </vt:vector>
  </HeadingPairs>
  <TitlesOfParts>
    <vt:vector size="29" baseType="lpstr">
      <vt:lpstr>Arial</vt:lpstr>
      <vt:lpstr>Calibri</vt:lpstr>
      <vt:lpstr>Wingdings 3</vt:lpstr>
      <vt:lpstr>ILO 2020</vt:lpstr>
      <vt:lpstr>Acrobat Document</vt:lpstr>
      <vt:lpstr>Labour Intensive Approaches</vt:lpstr>
      <vt:lpstr>Integrating the Labour Intensive Approaches in the MSSRP Interventions</vt:lpstr>
      <vt:lpstr>Introduction</vt:lpstr>
      <vt:lpstr>ILO – MOLA Partnership</vt:lpstr>
      <vt:lpstr>Agreement for Provision of Technical Assistance (JOR/17/02/IBR) ILO and MOLA/ MSSRP</vt:lpstr>
      <vt:lpstr>Labour Intensive Approaches</vt:lpstr>
      <vt:lpstr>Optimizing Labour Content at Construction Projects</vt:lpstr>
      <vt:lpstr>Optimizing Labour Content at Construction Projects</vt:lpstr>
      <vt:lpstr>Optimizing Labour Content at Construction Projects</vt:lpstr>
      <vt:lpstr>Labour Intensity for municipal Projects</vt:lpstr>
      <vt:lpstr>Wide Range of Works under Municipal Sector</vt:lpstr>
      <vt:lpstr>MSSRP Context</vt:lpstr>
      <vt:lpstr>Mainstreaming Labour Intensive Approaches</vt:lpstr>
      <vt:lpstr>Mainstreaming Labour Intensive Approaches</vt:lpstr>
      <vt:lpstr>Mainstreaming Labour Intensive Approaches</vt:lpstr>
      <vt:lpstr>PowerPoint Presentation</vt:lpstr>
      <vt:lpstr>PowerPoint Presentation</vt:lpstr>
      <vt:lpstr>PowerPoint Presentation</vt:lpstr>
      <vt:lpstr>PowerPoint Presentation</vt:lpstr>
      <vt:lpstr>Good Practices and Challenges</vt:lpstr>
      <vt:lpstr>Good Practices and Challenges</vt:lpstr>
      <vt:lpstr>Gender Mainstreaming through MSSRP intervention </vt:lpstr>
      <vt:lpstr>LIPW – Relevant Response to COVID-19 Impacts and recovery</vt:lpstr>
      <vt:lpstr>Thank You</vt:lpstr>
    </vt:vector>
  </TitlesOfParts>
  <Company>ILO</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title here 40pt</dc:title>
  <dc:creator>Elsamarneh, Bashar</dc:creator>
  <cp:lastModifiedBy>Elsamarneh, Bashar</cp:lastModifiedBy>
  <cp:revision>77</cp:revision>
  <dcterms:created xsi:type="dcterms:W3CDTF">2020-04-29T17:22:42Z</dcterms:created>
  <dcterms:modified xsi:type="dcterms:W3CDTF">2020-05-05T16:35:09Z</dcterms:modified>
</cp:coreProperties>
</file>