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4"/>
  </p:notesMasterIdLst>
  <p:sldIdLst>
    <p:sldId id="1547" r:id="rId5"/>
    <p:sldId id="261" r:id="rId6"/>
    <p:sldId id="1550" r:id="rId7"/>
    <p:sldId id="262" r:id="rId8"/>
    <p:sldId id="1553" r:id="rId9"/>
    <p:sldId id="1555" r:id="rId10"/>
    <p:sldId id="1554" r:id="rId11"/>
    <p:sldId id="1556" r:id="rId12"/>
    <p:sldId id="1545"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502172E-47BA-3BB3-9DED-EA18A10FA792}" name="Sinnie Machebe" initials="SM" userId="S::Sinniem@mqa.org.za::fb3e0cfc-03f8-45f0-bb84-d0ce07256ddb" providerId="AD"/>
  <p188:author id="{37CD1074-6979-426F-E6A4-F22A5F1AF0E2}" name="Joshua Chetty" initials="JC" userId="S::JoshuaC@mqa.org.za::e2e0c508-b663-4f8f-bed7-d81ddd08fb5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7346"/>
    <a:srgbClr val="2D2C72"/>
    <a:srgbClr val="EE843A"/>
    <a:srgbClr val="E9B458"/>
    <a:srgbClr val="C9DBEA"/>
    <a:srgbClr val="9FC1DB"/>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0C23931-828B-435D-968B-AF75C2637509}" v="5" dt="2026-05-23T15:21:47.37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428" autoAdjust="0"/>
    <p:restoredTop sz="93796" autoAdjust="0"/>
  </p:normalViewPr>
  <p:slideViewPr>
    <p:cSldViewPr snapToGrid="0">
      <p:cViewPr varScale="1">
        <p:scale>
          <a:sx n="61" d="100"/>
          <a:sy n="61" d="100"/>
        </p:scale>
        <p:origin x="90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ngwell Chirwa" userId="64007f17-155a-4060-8a54-c7a5becf57d7" providerId="ADAL" clId="{E2F2C636-9419-445F-A70C-7BA0AF85ED8D}"/>
    <pc:docChg chg="custSel modSld">
      <pc:chgData name="Kingwell Chirwa" userId="64007f17-155a-4060-8a54-c7a5becf57d7" providerId="ADAL" clId="{E2F2C636-9419-445F-A70C-7BA0AF85ED8D}" dt="2026-05-23T15:25:08.860" v="107" actId="14100"/>
      <pc:docMkLst>
        <pc:docMk/>
      </pc:docMkLst>
      <pc:sldChg chg="modSp mod">
        <pc:chgData name="Kingwell Chirwa" userId="64007f17-155a-4060-8a54-c7a5becf57d7" providerId="ADAL" clId="{E2F2C636-9419-445F-A70C-7BA0AF85ED8D}" dt="2026-05-23T15:25:08.860" v="107" actId="14100"/>
        <pc:sldMkLst>
          <pc:docMk/>
          <pc:sldMk cId="840669852" sldId="262"/>
        </pc:sldMkLst>
        <pc:spChg chg="mod">
          <ac:chgData name="Kingwell Chirwa" userId="64007f17-155a-4060-8a54-c7a5becf57d7" providerId="ADAL" clId="{E2F2C636-9419-445F-A70C-7BA0AF85ED8D}" dt="2026-05-23T15:14:48.146" v="6" actId="2085"/>
          <ac:spMkLst>
            <pc:docMk/>
            <pc:sldMk cId="840669852" sldId="262"/>
            <ac:spMk id="3" creationId="{57E3EDCF-BE1B-6983-70C3-D1E12443D77C}"/>
          </ac:spMkLst>
        </pc:spChg>
        <pc:grpChg chg="mod">
          <ac:chgData name="Kingwell Chirwa" userId="64007f17-155a-4060-8a54-c7a5becf57d7" providerId="ADAL" clId="{E2F2C636-9419-445F-A70C-7BA0AF85ED8D}" dt="2026-05-23T15:25:08.860" v="107" actId="14100"/>
          <ac:grpSpMkLst>
            <pc:docMk/>
            <pc:sldMk cId="840669852" sldId="262"/>
            <ac:grpSpMk id="2" creationId="{2765E3B0-1DAD-00F0-6749-4F4A652DD27D}"/>
          </ac:grpSpMkLst>
        </pc:grpChg>
        <pc:graphicFrameChg chg="mod modGraphic">
          <ac:chgData name="Kingwell Chirwa" userId="64007f17-155a-4060-8a54-c7a5becf57d7" providerId="ADAL" clId="{E2F2C636-9419-445F-A70C-7BA0AF85ED8D}" dt="2026-05-23T15:24:54.051" v="105" actId="2062"/>
          <ac:graphicFrameMkLst>
            <pc:docMk/>
            <pc:sldMk cId="840669852" sldId="262"/>
            <ac:graphicFrameMk id="5" creationId="{A60CD868-CD4C-C524-399E-9EC7BDE85788}"/>
          </ac:graphicFrameMkLst>
        </pc:graphicFrameChg>
      </pc:sldChg>
    </pc:docChg>
  </pc:docChgLst>
  <pc:docChgLst>
    <pc:chgData name="Thabo Mashongoane" userId="9df1d8dc-0c85-4fe5-82d8-a697b7965b6a" providerId="ADAL" clId="{E17581BD-D22C-4865-B1C2-D190BFC66F02}"/>
    <pc:docChg chg="custSel modSld">
      <pc:chgData name="Thabo Mashongoane" userId="9df1d8dc-0c85-4fe5-82d8-a697b7965b6a" providerId="ADAL" clId="{E17581BD-D22C-4865-B1C2-D190BFC66F02}" dt="2026-05-23T19:29:58.063" v="95" actId="207"/>
      <pc:docMkLst>
        <pc:docMk/>
      </pc:docMkLst>
      <pc:sldChg chg="modSp mod">
        <pc:chgData name="Thabo Mashongoane" userId="9df1d8dc-0c85-4fe5-82d8-a697b7965b6a" providerId="ADAL" clId="{E17581BD-D22C-4865-B1C2-D190BFC66F02}" dt="2026-05-23T19:29:58.063" v="95" actId="207"/>
        <pc:sldMkLst>
          <pc:docMk/>
          <pc:sldMk cId="840669852" sldId="262"/>
        </pc:sldMkLst>
        <pc:graphicFrameChg chg="modGraphic">
          <ac:chgData name="Thabo Mashongoane" userId="9df1d8dc-0c85-4fe5-82d8-a697b7965b6a" providerId="ADAL" clId="{E17581BD-D22C-4865-B1C2-D190BFC66F02}" dt="2026-05-23T19:29:58.063" v="95" actId="207"/>
          <ac:graphicFrameMkLst>
            <pc:docMk/>
            <pc:sldMk cId="840669852" sldId="262"/>
            <ac:graphicFrameMk id="5" creationId="{A60CD868-CD4C-C524-399E-9EC7BDE85788}"/>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FAAFEC5-A88B-4496-BF91-F040753B2A35}"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ZA"/>
        </a:p>
      </dgm:t>
    </dgm:pt>
    <dgm:pt modelId="{60F61C5E-874C-41E8-BF9B-4EE5903998C6}">
      <dgm:prSet/>
      <dgm:spPr>
        <a:gradFill flip="none" rotWithShape="0">
          <a:gsLst>
            <a:gs pos="0">
              <a:srgbClr val="427346">
                <a:shade val="30000"/>
                <a:satMod val="115000"/>
              </a:srgbClr>
            </a:gs>
            <a:gs pos="50000">
              <a:srgbClr val="427346">
                <a:shade val="67500"/>
                <a:satMod val="115000"/>
              </a:srgbClr>
            </a:gs>
            <a:gs pos="100000">
              <a:srgbClr val="427346">
                <a:shade val="100000"/>
                <a:satMod val="115000"/>
              </a:srgbClr>
            </a:gs>
          </a:gsLst>
          <a:lin ang="0" scaled="1"/>
          <a:tileRect/>
        </a:gradFill>
      </dgm:spPr>
      <dgm:t>
        <a:bodyPr/>
        <a:lstStyle/>
        <a:p>
          <a:r>
            <a:rPr lang="en-ZA"/>
            <a:t>To provide an overview of the skills development and TVET system in South Africa</a:t>
          </a:r>
        </a:p>
      </dgm:t>
    </dgm:pt>
    <dgm:pt modelId="{5C8AE791-B881-4F39-B554-99C83B2D3E90}" type="parTrans" cxnId="{B89B5914-ED48-497B-8BA8-F1040FE33D7F}">
      <dgm:prSet/>
      <dgm:spPr/>
      <dgm:t>
        <a:bodyPr/>
        <a:lstStyle/>
        <a:p>
          <a:endParaRPr lang="en-ZA"/>
        </a:p>
      </dgm:t>
    </dgm:pt>
    <dgm:pt modelId="{72445283-66AC-43AD-A357-A522C392293D}" type="sibTrans" cxnId="{B89B5914-ED48-497B-8BA8-F1040FE33D7F}">
      <dgm:prSet/>
      <dgm:spPr>
        <a:noFill/>
        <a:ln>
          <a:noFill/>
        </a:ln>
      </dgm:spPr>
      <dgm:t>
        <a:bodyPr/>
        <a:lstStyle/>
        <a:p>
          <a:endParaRPr lang="en-ZA"/>
        </a:p>
      </dgm:t>
    </dgm:pt>
    <dgm:pt modelId="{BAEF14A1-145A-4F4B-85B3-B65781C0B788}">
      <dgm:prSet/>
      <dgm:spPr>
        <a:gradFill flip="none" rotWithShape="0">
          <a:gsLst>
            <a:gs pos="0">
              <a:srgbClr val="EE843A">
                <a:shade val="30000"/>
                <a:satMod val="115000"/>
              </a:srgbClr>
            </a:gs>
            <a:gs pos="50000">
              <a:srgbClr val="EE843A">
                <a:shade val="67500"/>
                <a:satMod val="115000"/>
              </a:srgbClr>
            </a:gs>
            <a:gs pos="100000">
              <a:srgbClr val="EE843A">
                <a:shade val="100000"/>
                <a:satMod val="115000"/>
              </a:srgbClr>
            </a:gs>
          </a:gsLst>
          <a:lin ang="0" scaled="1"/>
          <a:tileRect/>
        </a:gradFill>
      </dgm:spPr>
      <dgm:t>
        <a:bodyPr/>
        <a:lstStyle/>
        <a:p>
          <a:r>
            <a:rPr lang="en-ZA"/>
            <a:t>Discuss the role of </a:t>
          </a:r>
          <a:r>
            <a:rPr lang="en-GB"/>
            <a:t>Sector Education and Training Authorities </a:t>
          </a:r>
          <a:r>
            <a:rPr lang="en-ZA"/>
            <a:t>(SETAs) in skills development and enterprise development.</a:t>
          </a:r>
        </a:p>
      </dgm:t>
    </dgm:pt>
    <dgm:pt modelId="{D5DAEC42-0478-40F7-B792-15F7EFFE1A6C}" type="parTrans" cxnId="{3E6B4025-4E21-4756-84B4-0F6F8C36F32C}">
      <dgm:prSet/>
      <dgm:spPr/>
      <dgm:t>
        <a:bodyPr/>
        <a:lstStyle/>
        <a:p>
          <a:endParaRPr lang="en-ZA"/>
        </a:p>
      </dgm:t>
    </dgm:pt>
    <dgm:pt modelId="{597FFE83-A295-44FD-B8D4-2138D26FA82A}" type="sibTrans" cxnId="{3E6B4025-4E21-4756-84B4-0F6F8C36F32C}">
      <dgm:prSet/>
      <dgm:spPr/>
      <dgm:t>
        <a:bodyPr/>
        <a:lstStyle/>
        <a:p>
          <a:endParaRPr lang="en-ZA"/>
        </a:p>
      </dgm:t>
    </dgm:pt>
    <dgm:pt modelId="{16963BCF-B482-486E-83FA-4909B3571BB0}">
      <dgm:prSet/>
      <dgm:spPr>
        <a:gradFill flip="none" rotWithShape="0">
          <a:gsLst>
            <a:gs pos="0">
              <a:srgbClr val="2D2C72">
                <a:shade val="30000"/>
                <a:satMod val="115000"/>
              </a:srgbClr>
            </a:gs>
            <a:gs pos="50000">
              <a:srgbClr val="2D2C72">
                <a:shade val="67500"/>
                <a:satMod val="115000"/>
              </a:srgbClr>
            </a:gs>
            <a:gs pos="100000">
              <a:srgbClr val="2D2C72">
                <a:shade val="100000"/>
                <a:satMod val="115000"/>
              </a:srgbClr>
            </a:gs>
          </a:gsLst>
          <a:lin ang="0" scaled="1"/>
          <a:tileRect/>
        </a:gradFill>
      </dgm:spPr>
      <dgm:t>
        <a:bodyPr/>
        <a:lstStyle/>
        <a:p>
          <a:r>
            <a:rPr lang="en-ZA" dirty="0"/>
            <a:t>Discuss the role of social partners and the private sector in policy development and implementation, including governance and institutional arrangements, financing, skills needs anticipation and delivery, and monitoring and evaluation.</a:t>
          </a:r>
        </a:p>
      </dgm:t>
    </dgm:pt>
    <dgm:pt modelId="{3C476D57-2A96-445F-93B2-710411CE2E7F}" type="parTrans" cxnId="{EC11C257-7241-4724-8AEE-27F1E51EE9D1}">
      <dgm:prSet/>
      <dgm:spPr/>
      <dgm:t>
        <a:bodyPr/>
        <a:lstStyle/>
        <a:p>
          <a:endParaRPr lang="en-ZA"/>
        </a:p>
      </dgm:t>
    </dgm:pt>
    <dgm:pt modelId="{F1197C78-BBF9-45A9-A732-D060B212591B}" type="sibTrans" cxnId="{EC11C257-7241-4724-8AEE-27F1E51EE9D1}">
      <dgm:prSet/>
      <dgm:spPr/>
      <dgm:t>
        <a:bodyPr/>
        <a:lstStyle/>
        <a:p>
          <a:endParaRPr lang="en-ZA"/>
        </a:p>
      </dgm:t>
    </dgm:pt>
    <dgm:pt modelId="{3D79723A-7794-44B6-A914-67B8381353F8}">
      <dgm:prSet/>
      <dgm:spPr>
        <a:gradFill flip="none" rotWithShape="0">
          <a:gsLst>
            <a:gs pos="0">
              <a:schemeClr val="bg1">
                <a:lumMod val="50000"/>
                <a:shade val="30000"/>
                <a:satMod val="115000"/>
              </a:schemeClr>
            </a:gs>
            <a:gs pos="50000">
              <a:schemeClr val="bg1">
                <a:lumMod val="50000"/>
                <a:shade val="67500"/>
                <a:satMod val="115000"/>
              </a:schemeClr>
            </a:gs>
            <a:gs pos="100000">
              <a:schemeClr val="bg1">
                <a:lumMod val="50000"/>
                <a:shade val="100000"/>
                <a:satMod val="115000"/>
              </a:schemeClr>
            </a:gs>
          </a:gsLst>
          <a:lin ang="0" scaled="1"/>
          <a:tileRect/>
        </a:gradFill>
      </dgm:spPr>
      <dgm:t>
        <a:bodyPr/>
        <a:lstStyle/>
        <a:p>
          <a:r>
            <a:rPr lang="en-ZA" dirty="0"/>
            <a:t>Examples of successful public–private partnership (PPP) models in skills development that could be replicated or adapted in other regions or countries.</a:t>
          </a:r>
        </a:p>
      </dgm:t>
    </dgm:pt>
    <dgm:pt modelId="{E77C91A1-3A14-4606-A41F-F916388326A1}" type="parTrans" cxnId="{0C6E1813-936B-41DC-A68A-9A713BB28765}">
      <dgm:prSet/>
      <dgm:spPr/>
      <dgm:t>
        <a:bodyPr/>
        <a:lstStyle/>
        <a:p>
          <a:endParaRPr lang="en-ZA"/>
        </a:p>
      </dgm:t>
    </dgm:pt>
    <dgm:pt modelId="{42B8128B-8D8B-40F4-8947-EC413B2EB198}" type="sibTrans" cxnId="{0C6E1813-936B-41DC-A68A-9A713BB28765}">
      <dgm:prSet/>
      <dgm:spPr/>
      <dgm:t>
        <a:bodyPr/>
        <a:lstStyle/>
        <a:p>
          <a:endParaRPr lang="en-ZA"/>
        </a:p>
      </dgm:t>
    </dgm:pt>
    <dgm:pt modelId="{ADF2C2E3-5F6E-4113-B983-32994D6016D8}" type="pres">
      <dgm:prSet presAssocID="{DFAAFEC5-A88B-4496-BF91-F040753B2A35}" presName="Name0" presStyleCnt="0">
        <dgm:presLayoutVars>
          <dgm:chMax val="7"/>
          <dgm:chPref val="7"/>
          <dgm:dir/>
        </dgm:presLayoutVars>
      </dgm:prSet>
      <dgm:spPr/>
    </dgm:pt>
    <dgm:pt modelId="{D2D07A8B-B797-4212-BAC8-91EEC85A9E33}" type="pres">
      <dgm:prSet presAssocID="{DFAAFEC5-A88B-4496-BF91-F040753B2A35}" presName="Name1" presStyleCnt="0"/>
      <dgm:spPr/>
    </dgm:pt>
    <dgm:pt modelId="{3D718D72-E653-4C84-803A-BB7EE2B7BE98}" type="pres">
      <dgm:prSet presAssocID="{DFAAFEC5-A88B-4496-BF91-F040753B2A35}" presName="cycle" presStyleCnt="0"/>
      <dgm:spPr/>
    </dgm:pt>
    <dgm:pt modelId="{369A4E75-9A35-43CF-AED3-BEAB52425307}" type="pres">
      <dgm:prSet presAssocID="{DFAAFEC5-A88B-4496-BF91-F040753B2A35}" presName="srcNode" presStyleLbl="node1" presStyleIdx="0" presStyleCnt="4"/>
      <dgm:spPr/>
    </dgm:pt>
    <dgm:pt modelId="{62EC1D8C-D74D-4F21-B76E-87C053BFF223}" type="pres">
      <dgm:prSet presAssocID="{DFAAFEC5-A88B-4496-BF91-F040753B2A35}" presName="conn" presStyleLbl="parChTrans1D2" presStyleIdx="0" presStyleCnt="1"/>
      <dgm:spPr/>
    </dgm:pt>
    <dgm:pt modelId="{8B06626A-B88A-43E2-913C-26D17FD9C0CC}" type="pres">
      <dgm:prSet presAssocID="{DFAAFEC5-A88B-4496-BF91-F040753B2A35}" presName="extraNode" presStyleLbl="node1" presStyleIdx="0" presStyleCnt="4"/>
      <dgm:spPr/>
    </dgm:pt>
    <dgm:pt modelId="{A4980319-D7B4-473A-844B-6E9F925717D7}" type="pres">
      <dgm:prSet presAssocID="{DFAAFEC5-A88B-4496-BF91-F040753B2A35}" presName="dstNode" presStyleLbl="node1" presStyleIdx="0" presStyleCnt="4"/>
      <dgm:spPr/>
    </dgm:pt>
    <dgm:pt modelId="{0DC4A70E-73AE-49B1-970C-3E8362D2E0D9}" type="pres">
      <dgm:prSet presAssocID="{60F61C5E-874C-41E8-BF9B-4EE5903998C6}" presName="text_1" presStyleLbl="node1" presStyleIdx="0" presStyleCnt="4">
        <dgm:presLayoutVars>
          <dgm:bulletEnabled val="1"/>
        </dgm:presLayoutVars>
      </dgm:prSet>
      <dgm:spPr/>
    </dgm:pt>
    <dgm:pt modelId="{E1EED04C-3853-4C52-8876-B23A35C5D2EE}" type="pres">
      <dgm:prSet presAssocID="{60F61C5E-874C-41E8-BF9B-4EE5903998C6}" presName="accent_1" presStyleCnt="0"/>
      <dgm:spPr/>
    </dgm:pt>
    <dgm:pt modelId="{12388287-42D0-4BC9-9BF5-032AFA2C0A16}" type="pres">
      <dgm:prSet presAssocID="{60F61C5E-874C-41E8-BF9B-4EE5903998C6}" presName="accentRepeatNode" presStyleLbl="solidFgAcc1" presStyleIdx="0" presStyleCnt="4"/>
      <dgm:spPr>
        <a:prstGeom prst="rightArrow">
          <a:avLst/>
        </a:prstGeom>
        <a:gradFill flip="none" rotWithShape="0">
          <a:gsLst>
            <a:gs pos="0">
              <a:srgbClr val="427346">
                <a:shade val="30000"/>
                <a:satMod val="115000"/>
              </a:srgbClr>
            </a:gs>
            <a:gs pos="50000">
              <a:srgbClr val="427346">
                <a:shade val="67500"/>
                <a:satMod val="115000"/>
              </a:srgbClr>
            </a:gs>
            <a:gs pos="100000">
              <a:srgbClr val="427346">
                <a:shade val="100000"/>
                <a:satMod val="115000"/>
              </a:srgbClr>
            </a:gs>
          </a:gsLst>
          <a:lin ang="0" scaled="1"/>
          <a:tileRect/>
        </a:gradFill>
        <a:ln>
          <a:noFill/>
        </a:ln>
      </dgm:spPr>
    </dgm:pt>
    <dgm:pt modelId="{A7B5308F-4374-419F-B81F-D6CE3163964A}" type="pres">
      <dgm:prSet presAssocID="{BAEF14A1-145A-4F4B-85B3-B65781C0B788}" presName="text_2" presStyleLbl="node1" presStyleIdx="1" presStyleCnt="4">
        <dgm:presLayoutVars>
          <dgm:bulletEnabled val="1"/>
        </dgm:presLayoutVars>
      </dgm:prSet>
      <dgm:spPr/>
    </dgm:pt>
    <dgm:pt modelId="{6FE2AA36-39B1-4F98-8EDA-DE1225F06E15}" type="pres">
      <dgm:prSet presAssocID="{BAEF14A1-145A-4F4B-85B3-B65781C0B788}" presName="accent_2" presStyleCnt="0"/>
      <dgm:spPr/>
    </dgm:pt>
    <dgm:pt modelId="{B19CB39D-E138-4E25-AA7E-6786C2A37277}" type="pres">
      <dgm:prSet presAssocID="{BAEF14A1-145A-4F4B-85B3-B65781C0B788}" presName="accentRepeatNode" presStyleLbl="solidFgAcc1" presStyleIdx="1" presStyleCnt="4"/>
      <dgm:spPr>
        <a:prstGeom prst="rightArrow">
          <a:avLst/>
        </a:prstGeom>
        <a:gradFill flip="none" rotWithShape="0">
          <a:gsLst>
            <a:gs pos="0">
              <a:srgbClr val="EE843A">
                <a:shade val="30000"/>
                <a:satMod val="115000"/>
              </a:srgbClr>
            </a:gs>
            <a:gs pos="50000">
              <a:srgbClr val="EE843A">
                <a:shade val="67500"/>
                <a:satMod val="115000"/>
              </a:srgbClr>
            </a:gs>
            <a:gs pos="100000">
              <a:srgbClr val="EE843A">
                <a:shade val="100000"/>
                <a:satMod val="115000"/>
              </a:srgbClr>
            </a:gs>
          </a:gsLst>
          <a:lin ang="0" scaled="1"/>
          <a:tileRect/>
        </a:gradFill>
        <a:ln>
          <a:noFill/>
        </a:ln>
      </dgm:spPr>
    </dgm:pt>
    <dgm:pt modelId="{A4009239-291F-42EA-9100-9C43D564BD2C}" type="pres">
      <dgm:prSet presAssocID="{16963BCF-B482-486E-83FA-4909B3571BB0}" presName="text_3" presStyleLbl="node1" presStyleIdx="2" presStyleCnt="4">
        <dgm:presLayoutVars>
          <dgm:bulletEnabled val="1"/>
        </dgm:presLayoutVars>
      </dgm:prSet>
      <dgm:spPr/>
    </dgm:pt>
    <dgm:pt modelId="{C34B9301-23D8-4E4E-9560-BB04D6A52453}" type="pres">
      <dgm:prSet presAssocID="{16963BCF-B482-486E-83FA-4909B3571BB0}" presName="accent_3" presStyleCnt="0"/>
      <dgm:spPr/>
    </dgm:pt>
    <dgm:pt modelId="{E1CDE7C6-FBC0-4A74-BA8D-99E4A82662C2}" type="pres">
      <dgm:prSet presAssocID="{16963BCF-B482-486E-83FA-4909B3571BB0}" presName="accentRepeatNode" presStyleLbl="solidFgAcc1" presStyleIdx="2" presStyleCnt="4"/>
      <dgm:spPr>
        <a:prstGeom prst="rightArrow">
          <a:avLst/>
        </a:prstGeom>
        <a:gradFill flip="none" rotWithShape="0">
          <a:gsLst>
            <a:gs pos="0">
              <a:srgbClr val="2D2C72">
                <a:shade val="30000"/>
                <a:satMod val="115000"/>
              </a:srgbClr>
            </a:gs>
            <a:gs pos="50000">
              <a:srgbClr val="2D2C72">
                <a:shade val="67500"/>
                <a:satMod val="115000"/>
              </a:srgbClr>
            </a:gs>
            <a:gs pos="100000">
              <a:srgbClr val="2D2C72">
                <a:shade val="100000"/>
                <a:satMod val="115000"/>
              </a:srgbClr>
            </a:gs>
          </a:gsLst>
          <a:lin ang="0" scaled="1"/>
          <a:tileRect/>
        </a:gradFill>
        <a:ln>
          <a:noFill/>
        </a:ln>
      </dgm:spPr>
    </dgm:pt>
    <dgm:pt modelId="{DA5B71DE-649F-46C1-B000-10DF105B4183}" type="pres">
      <dgm:prSet presAssocID="{3D79723A-7794-44B6-A914-67B8381353F8}" presName="text_4" presStyleLbl="node1" presStyleIdx="3" presStyleCnt="4">
        <dgm:presLayoutVars>
          <dgm:bulletEnabled val="1"/>
        </dgm:presLayoutVars>
      </dgm:prSet>
      <dgm:spPr/>
    </dgm:pt>
    <dgm:pt modelId="{D035689B-50B4-41C9-8AD1-51F6A4EA77DE}" type="pres">
      <dgm:prSet presAssocID="{3D79723A-7794-44B6-A914-67B8381353F8}" presName="accent_4" presStyleCnt="0"/>
      <dgm:spPr/>
    </dgm:pt>
    <dgm:pt modelId="{4FA9B3F0-672E-4B5B-8454-46BAF4004703}" type="pres">
      <dgm:prSet presAssocID="{3D79723A-7794-44B6-A914-67B8381353F8}" presName="accentRepeatNode" presStyleLbl="solidFgAcc1" presStyleIdx="3" presStyleCnt="4"/>
      <dgm:spPr>
        <a:prstGeom prst="rightArrow">
          <a:avLst/>
        </a:prstGeom>
        <a:gradFill flip="none" rotWithShape="0">
          <a:gsLst>
            <a:gs pos="0">
              <a:schemeClr val="bg1">
                <a:lumMod val="50000"/>
                <a:shade val="30000"/>
                <a:satMod val="115000"/>
              </a:schemeClr>
            </a:gs>
            <a:gs pos="50000">
              <a:schemeClr val="bg1">
                <a:lumMod val="50000"/>
                <a:shade val="67500"/>
                <a:satMod val="115000"/>
              </a:schemeClr>
            </a:gs>
            <a:gs pos="100000">
              <a:schemeClr val="bg1">
                <a:lumMod val="50000"/>
                <a:shade val="100000"/>
                <a:satMod val="115000"/>
              </a:schemeClr>
            </a:gs>
          </a:gsLst>
          <a:lin ang="0" scaled="1"/>
          <a:tileRect/>
        </a:gradFill>
        <a:ln>
          <a:noFill/>
        </a:ln>
      </dgm:spPr>
    </dgm:pt>
  </dgm:ptLst>
  <dgm:cxnLst>
    <dgm:cxn modelId="{76FF3D0F-8D99-4C6C-A4BC-A09D86E7A0CA}" type="presOf" srcId="{60F61C5E-874C-41E8-BF9B-4EE5903998C6}" destId="{0DC4A70E-73AE-49B1-970C-3E8362D2E0D9}" srcOrd="0" destOrd="0" presId="urn:microsoft.com/office/officeart/2008/layout/VerticalCurvedList"/>
    <dgm:cxn modelId="{0C6E1813-936B-41DC-A68A-9A713BB28765}" srcId="{DFAAFEC5-A88B-4496-BF91-F040753B2A35}" destId="{3D79723A-7794-44B6-A914-67B8381353F8}" srcOrd="3" destOrd="0" parTransId="{E77C91A1-3A14-4606-A41F-F916388326A1}" sibTransId="{42B8128B-8D8B-40F4-8947-EC413B2EB198}"/>
    <dgm:cxn modelId="{B89B5914-ED48-497B-8BA8-F1040FE33D7F}" srcId="{DFAAFEC5-A88B-4496-BF91-F040753B2A35}" destId="{60F61C5E-874C-41E8-BF9B-4EE5903998C6}" srcOrd="0" destOrd="0" parTransId="{5C8AE791-B881-4F39-B554-99C83B2D3E90}" sibTransId="{72445283-66AC-43AD-A357-A522C392293D}"/>
    <dgm:cxn modelId="{3E6B4025-4E21-4756-84B4-0F6F8C36F32C}" srcId="{DFAAFEC5-A88B-4496-BF91-F040753B2A35}" destId="{BAEF14A1-145A-4F4B-85B3-B65781C0B788}" srcOrd="1" destOrd="0" parTransId="{D5DAEC42-0478-40F7-B792-15F7EFFE1A6C}" sibTransId="{597FFE83-A295-44FD-B8D4-2138D26FA82A}"/>
    <dgm:cxn modelId="{961AD553-FE19-4D99-A494-1D0E9B899AFA}" type="presOf" srcId="{BAEF14A1-145A-4F4B-85B3-B65781C0B788}" destId="{A7B5308F-4374-419F-B81F-D6CE3163964A}" srcOrd="0" destOrd="0" presId="urn:microsoft.com/office/officeart/2008/layout/VerticalCurvedList"/>
    <dgm:cxn modelId="{EC11C257-7241-4724-8AEE-27F1E51EE9D1}" srcId="{DFAAFEC5-A88B-4496-BF91-F040753B2A35}" destId="{16963BCF-B482-486E-83FA-4909B3571BB0}" srcOrd="2" destOrd="0" parTransId="{3C476D57-2A96-445F-93B2-710411CE2E7F}" sibTransId="{F1197C78-BBF9-45A9-A732-D060B212591B}"/>
    <dgm:cxn modelId="{DAAEF182-F265-4735-9D74-ADFB559D58EE}" type="presOf" srcId="{DFAAFEC5-A88B-4496-BF91-F040753B2A35}" destId="{ADF2C2E3-5F6E-4113-B983-32994D6016D8}" srcOrd="0" destOrd="0" presId="urn:microsoft.com/office/officeart/2008/layout/VerticalCurvedList"/>
    <dgm:cxn modelId="{2856C384-7551-4F86-B8C6-B5D668D9BDF7}" type="presOf" srcId="{72445283-66AC-43AD-A357-A522C392293D}" destId="{62EC1D8C-D74D-4F21-B76E-87C053BFF223}" srcOrd="0" destOrd="0" presId="urn:microsoft.com/office/officeart/2008/layout/VerticalCurvedList"/>
    <dgm:cxn modelId="{27499D8A-91FF-4865-8392-FAC7DB6C688B}" type="presOf" srcId="{3D79723A-7794-44B6-A914-67B8381353F8}" destId="{DA5B71DE-649F-46C1-B000-10DF105B4183}" srcOrd="0" destOrd="0" presId="urn:microsoft.com/office/officeart/2008/layout/VerticalCurvedList"/>
    <dgm:cxn modelId="{445014EB-2EC7-4458-80C6-CCBC74BB2A4C}" type="presOf" srcId="{16963BCF-B482-486E-83FA-4909B3571BB0}" destId="{A4009239-291F-42EA-9100-9C43D564BD2C}" srcOrd="0" destOrd="0" presId="urn:microsoft.com/office/officeart/2008/layout/VerticalCurvedList"/>
    <dgm:cxn modelId="{CED841FD-A670-490C-B318-0E0178CFC4F2}" type="presParOf" srcId="{ADF2C2E3-5F6E-4113-B983-32994D6016D8}" destId="{D2D07A8B-B797-4212-BAC8-91EEC85A9E33}" srcOrd="0" destOrd="0" presId="urn:microsoft.com/office/officeart/2008/layout/VerticalCurvedList"/>
    <dgm:cxn modelId="{9E359DB4-B009-487D-B6A7-EF35D03451EE}" type="presParOf" srcId="{D2D07A8B-B797-4212-BAC8-91EEC85A9E33}" destId="{3D718D72-E653-4C84-803A-BB7EE2B7BE98}" srcOrd="0" destOrd="0" presId="urn:microsoft.com/office/officeart/2008/layout/VerticalCurvedList"/>
    <dgm:cxn modelId="{E6FAE9F9-B643-47B2-9FC3-BFCD9424A86E}" type="presParOf" srcId="{3D718D72-E653-4C84-803A-BB7EE2B7BE98}" destId="{369A4E75-9A35-43CF-AED3-BEAB52425307}" srcOrd="0" destOrd="0" presId="urn:microsoft.com/office/officeart/2008/layout/VerticalCurvedList"/>
    <dgm:cxn modelId="{BB428C1D-B18F-43C5-A7F5-7982B24D7CA3}" type="presParOf" srcId="{3D718D72-E653-4C84-803A-BB7EE2B7BE98}" destId="{62EC1D8C-D74D-4F21-B76E-87C053BFF223}" srcOrd="1" destOrd="0" presId="urn:microsoft.com/office/officeart/2008/layout/VerticalCurvedList"/>
    <dgm:cxn modelId="{75042709-86FC-4ECE-9BDA-B12193C9340D}" type="presParOf" srcId="{3D718D72-E653-4C84-803A-BB7EE2B7BE98}" destId="{8B06626A-B88A-43E2-913C-26D17FD9C0CC}" srcOrd="2" destOrd="0" presId="urn:microsoft.com/office/officeart/2008/layout/VerticalCurvedList"/>
    <dgm:cxn modelId="{A8B9093D-391E-4702-9AEE-64E20E9AAC39}" type="presParOf" srcId="{3D718D72-E653-4C84-803A-BB7EE2B7BE98}" destId="{A4980319-D7B4-473A-844B-6E9F925717D7}" srcOrd="3" destOrd="0" presId="urn:microsoft.com/office/officeart/2008/layout/VerticalCurvedList"/>
    <dgm:cxn modelId="{90ADD2C9-F5CD-449B-AEBE-84936EAE84AF}" type="presParOf" srcId="{D2D07A8B-B797-4212-BAC8-91EEC85A9E33}" destId="{0DC4A70E-73AE-49B1-970C-3E8362D2E0D9}" srcOrd="1" destOrd="0" presId="urn:microsoft.com/office/officeart/2008/layout/VerticalCurvedList"/>
    <dgm:cxn modelId="{AE1979BD-972A-4E34-8ED8-1E51F2F37656}" type="presParOf" srcId="{D2D07A8B-B797-4212-BAC8-91EEC85A9E33}" destId="{E1EED04C-3853-4C52-8876-B23A35C5D2EE}" srcOrd="2" destOrd="0" presId="urn:microsoft.com/office/officeart/2008/layout/VerticalCurvedList"/>
    <dgm:cxn modelId="{6858668E-1A18-4510-A1C2-5BE2A4858437}" type="presParOf" srcId="{E1EED04C-3853-4C52-8876-B23A35C5D2EE}" destId="{12388287-42D0-4BC9-9BF5-032AFA2C0A16}" srcOrd="0" destOrd="0" presId="urn:microsoft.com/office/officeart/2008/layout/VerticalCurvedList"/>
    <dgm:cxn modelId="{90166973-A7EE-4438-8D71-A0271A12212A}" type="presParOf" srcId="{D2D07A8B-B797-4212-BAC8-91EEC85A9E33}" destId="{A7B5308F-4374-419F-B81F-D6CE3163964A}" srcOrd="3" destOrd="0" presId="urn:microsoft.com/office/officeart/2008/layout/VerticalCurvedList"/>
    <dgm:cxn modelId="{242CC66D-74CF-4184-B03B-EE6D377319A9}" type="presParOf" srcId="{D2D07A8B-B797-4212-BAC8-91EEC85A9E33}" destId="{6FE2AA36-39B1-4F98-8EDA-DE1225F06E15}" srcOrd="4" destOrd="0" presId="urn:microsoft.com/office/officeart/2008/layout/VerticalCurvedList"/>
    <dgm:cxn modelId="{22AEF028-C260-4989-AF34-240EC009ADA6}" type="presParOf" srcId="{6FE2AA36-39B1-4F98-8EDA-DE1225F06E15}" destId="{B19CB39D-E138-4E25-AA7E-6786C2A37277}" srcOrd="0" destOrd="0" presId="urn:microsoft.com/office/officeart/2008/layout/VerticalCurvedList"/>
    <dgm:cxn modelId="{77EEC244-F251-46F9-81A0-2C827F19B302}" type="presParOf" srcId="{D2D07A8B-B797-4212-BAC8-91EEC85A9E33}" destId="{A4009239-291F-42EA-9100-9C43D564BD2C}" srcOrd="5" destOrd="0" presId="urn:microsoft.com/office/officeart/2008/layout/VerticalCurvedList"/>
    <dgm:cxn modelId="{24CC12E0-4093-4E2E-AB56-455B4ECC7494}" type="presParOf" srcId="{D2D07A8B-B797-4212-BAC8-91EEC85A9E33}" destId="{C34B9301-23D8-4E4E-9560-BB04D6A52453}" srcOrd="6" destOrd="0" presId="urn:microsoft.com/office/officeart/2008/layout/VerticalCurvedList"/>
    <dgm:cxn modelId="{B997174A-2A37-4190-AC51-78811EF39F43}" type="presParOf" srcId="{C34B9301-23D8-4E4E-9560-BB04D6A52453}" destId="{E1CDE7C6-FBC0-4A74-BA8D-99E4A82662C2}" srcOrd="0" destOrd="0" presId="urn:microsoft.com/office/officeart/2008/layout/VerticalCurvedList"/>
    <dgm:cxn modelId="{52E43B52-C8AD-403C-BC1B-6D3D12A6C2B7}" type="presParOf" srcId="{D2D07A8B-B797-4212-BAC8-91EEC85A9E33}" destId="{DA5B71DE-649F-46C1-B000-10DF105B4183}" srcOrd="7" destOrd="0" presId="urn:microsoft.com/office/officeart/2008/layout/VerticalCurvedList"/>
    <dgm:cxn modelId="{546593C6-39F2-4335-9E2F-BB09D74499B9}" type="presParOf" srcId="{D2D07A8B-B797-4212-BAC8-91EEC85A9E33}" destId="{D035689B-50B4-41C9-8AD1-51F6A4EA77DE}" srcOrd="8" destOrd="0" presId="urn:microsoft.com/office/officeart/2008/layout/VerticalCurvedList"/>
    <dgm:cxn modelId="{33BEBDB9-8B06-4F36-A276-D00A0BD4A0F4}" type="presParOf" srcId="{D035689B-50B4-41C9-8AD1-51F6A4EA77DE}" destId="{4FA9B3F0-672E-4B5B-8454-46BAF4004703}" srcOrd="0" destOrd="0" presId="urn:microsoft.com/office/officeart/2008/layout/VerticalCurvedList"/>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A132479-31BD-40A5-90BD-A2F181DD0A5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ZA"/>
        </a:p>
      </dgm:t>
    </dgm:pt>
    <dgm:pt modelId="{6A81FD57-0CA8-4BED-93A0-CF7656563F02}" type="pres">
      <dgm:prSet presAssocID="{CA132479-31BD-40A5-90BD-A2F181DD0A5E}" presName="linear" presStyleCnt="0">
        <dgm:presLayoutVars>
          <dgm:animLvl val="lvl"/>
          <dgm:resizeHandles val="exact"/>
        </dgm:presLayoutVars>
      </dgm:prSet>
      <dgm:spPr/>
    </dgm:pt>
  </dgm:ptLst>
  <dgm:cxnLst>
    <dgm:cxn modelId="{34275EF2-2408-4379-88E8-F00DDB3B658B}" type="presOf" srcId="{CA132479-31BD-40A5-90BD-A2F181DD0A5E}" destId="{6A81FD57-0CA8-4BED-93A0-CF7656563F02}" srcOrd="0" destOrd="0" presId="urn:microsoft.com/office/officeart/2005/8/layout/vList2"/>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41F7525-E368-4C00-AE43-D67448F46049}"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ZA"/>
        </a:p>
      </dgm:t>
    </dgm:pt>
    <dgm:pt modelId="{D66E5C5B-8F12-4410-9039-5926BF8A1C1E}">
      <dgm:prSet custT="1"/>
      <dgm:spPr>
        <a:gradFill flip="none" rotWithShape="0">
          <a:gsLst>
            <a:gs pos="0">
              <a:srgbClr val="427346">
                <a:shade val="30000"/>
                <a:satMod val="115000"/>
              </a:srgbClr>
            </a:gs>
            <a:gs pos="50000">
              <a:srgbClr val="427346">
                <a:shade val="67500"/>
                <a:satMod val="115000"/>
              </a:srgbClr>
            </a:gs>
            <a:gs pos="100000">
              <a:srgbClr val="427346">
                <a:shade val="100000"/>
                <a:satMod val="115000"/>
              </a:srgbClr>
            </a:gs>
          </a:gsLst>
          <a:lin ang="0" scaled="1"/>
          <a:tileRect/>
        </a:gradFill>
      </dgm:spPr>
      <dgm:t>
        <a:bodyPr/>
        <a:lstStyle/>
        <a:p>
          <a:r>
            <a:rPr lang="en-GB" sz="1400" b="1" i="0" dirty="0">
              <a:latin typeface="Arial" panose="020B0604020202020204" pitchFamily="34" charset="0"/>
              <a:cs typeface="Arial" panose="020B0604020202020204" pitchFamily="34" charset="0"/>
            </a:rPr>
            <a:t>THE LEVY SYSTEM:</a:t>
          </a:r>
          <a:r>
            <a:rPr lang="en-GB" sz="1400" b="0" i="0" dirty="0">
              <a:latin typeface="Arial" panose="020B0604020202020204" pitchFamily="34" charset="0"/>
              <a:cs typeface="Arial" panose="020B0604020202020204" pitchFamily="34" charset="0"/>
            </a:rPr>
            <a:t> </a:t>
          </a:r>
          <a:endParaRPr lang="en-ZA" sz="1400" dirty="0">
            <a:latin typeface="Arial" panose="020B0604020202020204" pitchFamily="34" charset="0"/>
            <a:cs typeface="Arial" panose="020B0604020202020204" pitchFamily="34" charset="0"/>
          </a:endParaRPr>
        </a:p>
      </dgm:t>
    </dgm:pt>
    <dgm:pt modelId="{01441F7C-FC56-4817-ADF5-F82F068DE281}" type="parTrans" cxnId="{614EF7FA-6904-442B-BA44-FB7E1FEA7C3B}">
      <dgm:prSet/>
      <dgm:spPr/>
      <dgm:t>
        <a:bodyPr/>
        <a:lstStyle/>
        <a:p>
          <a:endParaRPr lang="en-ZA" sz="1400">
            <a:latin typeface="Arial" panose="020B0604020202020204" pitchFamily="34" charset="0"/>
            <a:cs typeface="Arial" panose="020B0604020202020204" pitchFamily="34" charset="0"/>
          </a:endParaRPr>
        </a:p>
      </dgm:t>
    </dgm:pt>
    <dgm:pt modelId="{D1F3DBAC-BC45-4437-8CF9-E9C6A5EBA2CE}" type="sibTrans" cxnId="{614EF7FA-6904-442B-BA44-FB7E1FEA7C3B}">
      <dgm:prSet/>
      <dgm:spPr/>
      <dgm:t>
        <a:bodyPr/>
        <a:lstStyle/>
        <a:p>
          <a:endParaRPr lang="en-ZA" sz="1400">
            <a:latin typeface="Arial" panose="020B0604020202020204" pitchFamily="34" charset="0"/>
            <a:cs typeface="Arial" panose="020B0604020202020204" pitchFamily="34" charset="0"/>
          </a:endParaRPr>
        </a:p>
      </dgm:t>
    </dgm:pt>
    <dgm:pt modelId="{B0D5323A-130E-43B4-8AD2-54136EED8000}">
      <dgm:prSet custT="1"/>
      <dgm:spPr>
        <a:gradFill flip="none" rotWithShape="0">
          <a:gsLst>
            <a:gs pos="0">
              <a:srgbClr val="EE843A">
                <a:shade val="30000"/>
                <a:satMod val="115000"/>
              </a:srgbClr>
            </a:gs>
            <a:gs pos="50000">
              <a:srgbClr val="EE843A">
                <a:shade val="67500"/>
                <a:satMod val="115000"/>
              </a:srgbClr>
            </a:gs>
            <a:gs pos="100000">
              <a:srgbClr val="EE843A">
                <a:shade val="100000"/>
                <a:satMod val="115000"/>
              </a:srgbClr>
            </a:gs>
          </a:gsLst>
          <a:lin ang="0" scaled="1"/>
          <a:tileRect/>
        </a:gradFill>
      </dgm:spPr>
      <dgm:t>
        <a:bodyPr/>
        <a:lstStyle/>
        <a:p>
          <a:r>
            <a:rPr lang="en-GB" sz="1400" b="1" i="0" dirty="0">
              <a:latin typeface="Arial" panose="020B0604020202020204" pitchFamily="34" charset="0"/>
              <a:cs typeface="Arial" panose="020B0604020202020204" pitchFamily="34" charset="0"/>
            </a:rPr>
            <a:t>THE DISTRIBUTION:</a:t>
          </a:r>
          <a:endParaRPr lang="en-ZA" sz="1400" dirty="0">
            <a:latin typeface="Arial" panose="020B0604020202020204" pitchFamily="34" charset="0"/>
            <a:cs typeface="Arial" panose="020B0604020202020204" pitchFamily="34" charset="0"/>
          </a:endParaRPr>
        </a:p>
      </dgm:t>
    </dgm:pt>
    <dgm:pt modelId="{717258D5-F124-4334-875B-7F8A1EF4C58F}" type="parTrans" cxnId="{776CC049-E690-4878-83CA-DB5B5D06B2C9}">
      <dgm:prSet/>
      <dgm:spPr/>
      <dgm:t>
        <a:bodyPr/>
        <a:lstStyle/>
        <a:p>
          <a:endParaRPr lang="en-ZA" sz="1400">
            <a:latin typeface="Arial" panose="020B0604020202020204" pitchFamily="34" charset="0"/>
            <a:cs typeface="Arial" panose="020B0604020202020204" pitchFamily="34" charset="0"/>
          </a:endParaRPr>
        </a:p>
      </dgm:t>
    </dgm:pt>
    <dgm:pt modelId="{493081A3-953D-40CD-BEA3-241CE000644B}" type="sibTrans" cxnId="{776CC049-E690-4878-83CA-DB5B5D06B2C9}">
      <dgm:prSet/>
      <dgm:spPr/>
      <dgm:t>
        <a:bodyPr/>
        <a:lstStyle/>
        <a:p>
          <a:endParaRPr lang="en-ZA" sz="1400">
            <a:latin typeface="Arial" panose="020B0604020202020204" pitchFamily="34" charset="0"/>
            <a:cs typeface="Arial" panose="020B0604020202020204" pitchFamily="34" charset="0"/>
          </a:endParaRPr>
        </a:p>
      </dgm:t>
    </dgm:pt>
    <dgm:pt modelId="{9083D71B-20CC-4EED-8A24-F394E70C15D8}">
      <dgm:prSet custT="1"/>
      <dgm:spPr>
        <a:ln>
          <a:solidFill>
            <a:srgbClr val="EE843A"/>
          </a:solidFill>
        </a:ln>
      </dgm:spPr>
      <dgm:t>
        <a:bodyPr/>
        <a:lstStyle/>
        <a:p>
          <a:r>
            <a:rPr lang="en-GB" sz="1400" b="1" i="0">
              <a:latin typeface="Arial" panose="020B0604020202020204" pitchFamily="34" charset="0"/>
              <a:cs typeface="Arial" panose="020B0604020202020204" pitchFamily="34" charset="0"/>
            </a:rPr>
            <a:t>20%</a:t>
          </a:r>
          <a:r>
            <a:rPr lang="en-GB" sz="1400" b="0" i="0">
              <a:latin typeface="Arial" panose="020B0604020202020204" pitchFamily="34" charset="0"/>
              <a:cs typeface="Arial" panose="020B0604020202020204" pitchFamily="34" charset="0"/>
            </a:rPr>
            <a:t> to the National Skills Fund (NSF) for strategic, cross-cutting projects.</a:t>
          </a:r>
          <a:endParaRPr lang="en-ZA" sz="1400">
            <a:latin typeface="Arial" panose="020B0604020202020204" pitchFamily="34" charset="0"/>
            <a:cs typeface="Arial" panose="020B0604020202020204" pitchFamily="34" charset="0"/>
          </a:endParaRPr>
        </a:p>
      </dgm:t>
    </dgm:pt>
    <dgm:pt modelId="{49758CE3-685F-4A4E-82E2-0FC11DC30D36}" type="parTrans" cxnId="{6BD92F21-AA20-4319-821F-E31AA1F535B4}">
      <dgm:prSet/>
      <dgm:spPr/>
      <dgm:t>
        <a:bodyPr/>
        <a:lstStyle/>
        <a:p>
          <a:endParaRPr lang="en-ZA" sz="1400">
            <a:latin typeface="Arial" panose="020B0604020202020204" pitchFamily="34" charset="0"/>
            <a:cs typeface="Arial" panose="020B0604020202020204" pitchFamily="34" charset="0"/>
          </a:endParaRPr>
        </a:p>
      </dgm:t>
    </dgm:pt>
    <dgm:pt modelId="{D35BE996-8142-47F1-A79E-77AF2776BA04}" type="sibTrans" cxnId="{6BD92F21-AA20-4319-821F-E31AA1F535B4}">
      <dgm:prSet/>
      <dgm:spPr/>
      <dgm:t>
        <a:bodyPr/>
        <a:lstStyle/>
        <a:p>
          <a:endParaRPr lang="en-ZA" sz="1400">
            <a:latin typeface="Arial" panose="020B0604020202020204" pitchFamily="34" charset="0"/>
            <a:cs typeface="Arial" panose="020B0604020202020204" pitchFamily="34" charset="0"/>
          </a:endParaRPr>
        </a:p>
      </dgm:t>
    </dgm:pt>
    <dgm:pt modelId="{F2781A3D-8505-405C-9CB4-9ED43997F3D7}">
      <dgm:prSet custT="1"/>
      <dgm:spPr>
        <a:ln>
          <a:solidFill>
            <a:srgbClr val="EE843A"/>
          </a:solidFill>
        </a:ln>
      </dgm:spPr>
      <dgm:t>
        <a:bodyPr/>
        <a:lstStyle/>
        <a:p>
          <a:r>
            <a:rPr lang="en-GB" sz="1400" b="1" i="0">
              <a:latin typeface="Arial" panose="020B0604020202020204" pitchFamily="34" charset="0"/>
              <a:cs typeface="Arial" panose="020B0604020202020204" pitchFamily="34" charset="0"/>
            </a:rPr>
            <a:t>80%</a:t>
          </a:r>
          <a:r>
            <a:rPr lang="en-GB" sz="1400" b="0" i="0">
              <a:latin typeface="Arial" panose="020B0604020202020204" pitchFamily="34" charset="0"/>
              <a:cs typeface="Arial" panose="020B0604020202020204" pitchFamily="34" charset="0"/>
            </a:rPr>
            <a:t> returned to 21 Sector Education and Training Authorities (SETAs), including the MQA.</a:t>
          </a:r>
          <a:endParaRPr lang="en-ZA" sz="1400">
            <a:latin typeface="Arial" panose="020B0604020202020204" pitchFamily="34" charset="0"/>
            <a:cs typeface="Arial" panose="020B0604020202020204" pitchFamily="34" charset="0"/>
          </a:endParaRPr>
        </a:p>
      </dgm:t>
    </dgm:pt>
    <dgm:pt modelId="{5FD9E150-5A6D-4652-9E00-429286A8581C}" type="parTrans" cxnId="{BA2F5A6E-5652-4872-A768-08D5A05221C2}">
      <dgm:prSet/>
      <dgm:spPr/>
      <dgm:t>
        <a:bodyPr/>
        <a:lstStyle/>
        <a:p>
          <a:endParaRPr lang="en-ZA" sz="1400">
            <a:latin typeface="Arial" panose="020B0604020202020204" pitchFamily="34" charset="0"/>
            <a:cs typeface="Arial" panose="020B0604020202020204" pitchFamily="34" charset="0"/>
          </a:endParaRPr>
        </a:p>
      </dgm:t>
    </dgm:pt>
    <dgm:pt modelId="{B05F2BAB-8C69-42CD-92AD-D0E280C486F0}" type="sibTrans" cxnId="{BA2F5A6E-5652-4872-A768-08D5A05221C2}">
      <dgm:prSet/>
      <dgm:spPr/>
      <dgm:t>
        <a:bodyPr/>
        <a:lstStyle/>
        <a:p>
          <a:endParaRPr lang="en-ZA" sz="1400">
            <a:latin typeface="Arial" panose="020B0604020202020204" pitchFamily="34" charset="0"/>
            <a:cs typeface="Arial" panose="020B0604020202020204" pitchFamily="34" charset="0"/>
          </a:endParaRPr>
        </a:p>
      </dgm:t>
    </dgm:pt>
    <dgm:pt modelId="{32751676-2389-4E95-AF35-C103F292C019}">
      <dgm:prSet custT="1"/>
      <dgm:spPr>
        <a:gradFill flip="none" rotWithShape="0">
          <a:gsLst>
            <a:gs pos="0">
              <a:srgbClr val="2D2C72">
                <a:shade val="30000"/>
                <a:satMod val="115000"/>
              </a:srgbClr>
            </a:gs>
            <a:gs pos="50000">
              <a:srgbClr val="2D2C72">
                <a:shade val="67500"/>
                <a:satMod val="115000"/>
              </a:srgbClr>
            </a:gs>
            <a:gs pos="100000">
              <a:srgbClr val="2D2C72">
                <a:shade val="100000"/>
                <a:satMod val="115000"/>
              </a:srgbClr>
            </a:gs>
          </a:gsLst>
          <a:lin ang="0" scaled="1"/>
          <a:tileRect/>
        </a:gradFill>
      </dgm:spPr>
      <dgm:t>
        <a:bodyPr/>
        <a:lstStyle/>
        <a:p>
          <a:r>
            <a:rPr lang="en-GB" sz="1400" b="1" i="0" dirty="0">
              <a:latin typeface="Arial" panose="020B0604020202020204" pitchFamily="34" charset="0"/>
              <a:cs typeface="Arial" panose="020B0604020202020204" pitchFamily="34" charset="0"/>
            </a:rPr>
            <a:t>THE SETA MANDATE:</a:t>
          </a:r>
          <a:endParaRPr lang="en-ZA" sz="1400" dirty="0">
            <a:latin typeface="Arial" panose="020B0604020202020204" pitchFamily="34" charset="0"/>
            <a:cs typeface="Arial" panose="020B0604020202020204" pitchFamily="34" charset="0"/>
          </a:endParaRPr>
        </a:p>
      </dgm:t>
    </dgm:pt>
    <dgm:pt modelId="{D79182C9-6579-4BE5-831B-C76D2BE86F44}" type="parTrans" cxnId="{A7DF559C-2E8D-477B-9C94-558BF7FDDA40}">
      <dgm:prSet/>
      <dgm:spPr/>
      <dgm:t>
        <a:bodyPr/>
        <a:lstStyle/>
        <a:p>
          <a:endParaRPr lang="en-ZA" sz="1400">
            <a:latin typeface="Arial" panose="020B0604020202020204" pitchFamily="34" charset="0"/>
            <a:cs typeface="Arial" panose="020B0604020202020204" pitchFamily="34" charset="0"/>
          </a:endParaRPr>
        </a:p>
      </dgm:t>
    </dgm:pt>
    <dgm:pt modelId="{8925E8B3-7F14-4BF3-8D9A-C22702217608}" type="sibTrans" cxnId="{A7DF559C-2E8D-477B-9C94-558BF7FDDA40}">
      <dgm:prSet/>
      <dgm:spPr/>
      <dgm:t>
        <a:bodyPr/>
        <a:lstStyle/>
        <a:p>
          <a:endParaRPr lang="en-ZA" sz="1400">
            <a:latin typeface="Arial" panose="020B0604020202020204" pitchFamily="34" charset="0"/>
            <a:cs typeface="Arial" panose="020B0604020202020204" pitchFamily="34" charset="0"/>
          </a:endParaRPr>
        </a:p>
      </dgm:t>
    </dgm:pt>
    <dgm:pt modelId="{1954E48F-6D06-4EA2-859B-ECC3E5256FFB}">
      <dgm:prSet custT="1"/>
      <dgm:spPr>
        <a:ln>
          <a:solidFill>
            <a:srgbClr val="2D2C72"/>
          </a:solidFill>
        </a:ln>
      </dgm:spPr>
      <dgm:t>
        <a:bodyPr/>
        <a:lstStyle/>
        <a:p>
          <a:r>
            <a:rPr lang="en-GB" sz="1400" b="0" i="0">
              <a:latin typeface="Arial" panose="020B0604020202020204" pitchFamily="34" charset="0"/>
              <a:cs typeface="Arial" panose="020B0604020202020204" pitchFamily="34" charset="0"/>
            </a:rPr>
            <a:t>Develop </a:t>
          </a:r>
          <a:r>
            <a:rPr lang="en-GB" sz="1400" b="1" i="0">
              <a:latin typeface="Arial" panose="020B0604020202020204" pitchFamily="34" charset="0"/>
              <a:cs typeface="Arial" panose="020B0604020202020204" pitchFamily="34" charset="0"/>
            </a:rPr>
            <a:t>Sector Skills Plans (SSPs)</a:t>
          </a:r>
          <a:r>
            <a:rPr lang="en-GB" sz="1400" b="0" i="0">
              <a:latin typeface="Arial" panose="020B0604020202020204" pitchFamily="34" charset="0"/>
              <a:cs typeface="Arial" panose="020B0604020202020204" pitchFamily="34" charset="0"/>
            </a:rPr>
            <a:t> to identify hard-to-fill vacancies and skills gaps.</a:t>
          </a:r>
          <a:endParaRPr lang="en-ZA" sz="1400">
            <a:latin typeface="Arial" panose="020B0604020202020204" pitchFamily="34" charset="0"/>
            <a:cs typeface="Arial" panose="020B0604020202020204" pitchFamily="34" charset="0"/>
          </a:endParaRPr>
        </a:p>
      </dgm:t>
    </dgm:pt>
    <dgm:pt modelId="{0E8C2DB6-A873-4F96-BAC7-3C77868A19FC}" type="parTrans" cxnId="{F9237B9F-2014-413A-A45C-2A4831F93856}">
      <dgm:prSet/>
      <dgm:spPr/>
      <dgm:t>
        <a:bodyPr/>
        <a:lstStyle/>
        <a:p>
          <a:endParaRPr lang="en-ZA" sz="1400">
            <a:latin typeface="Arial" panose="020B0604020202020204" pitchFamily="34" charset="0"/>
            <a:cs typeface="Arial" panose="020B0604020202020204" pitchFamily="34" charset="0"/>
          </a:endParaRPr>
        </a:p>
      </dgm:t>
    </dgm:pt>
    <dgm:pt modelId="{25E0626A-5D04-4821-B444-DCD9CA286D7B}" type="sibTrans" cxnId="{F9237B9F-2014-413A-A45C-2A4831F93856}">
      <dgm:prSet/>
      <dgm:spPr/>
      <dgm:t>
        <a:bodyPr/>
        <a:lstStyle/>
        <a:p>
          <a:endParaRPr lang="en-ZA" sz="1400">
            <a:latin typeface="Arial" panose="020B0604020202020204" pitchFamily="34" charset="0"/>
            <a:cs typeface="Arial" panose="020B0604020202020204" pitchFamily="34" charset="0"/>
          </a:endParaRPr>
        </a:p>
      </dgm:t>
    </dgm:pt>
    <dgm:pt modelId="{75F70332-6135-445A-BE32-51FA01E559DE}">
      <dgm:prSet custT="1"/>
      <dgm:spPr>
        <a:ln>
          <a:solidFill>
            <a:srgbClr val="2D2C72"/>
          </a:solidFill>
        </a:ln>
      </dgm:spPr>
      <dgm:t>
        <a:bodyPr/>
        <a:lstStyle/>
        <a:p>
          <a:r>
            <a:rPr lang="en-GB" sz="1400" b="0" i="0">
              <a:latin typeface="Arial" panose="020B0604020202020204" pitchFamily="34" charset="0"/>
              <a:cs typeface="Arial" panose="020B0604020202020204" pitchFamily="34" charset="0"/>
            </a:rPr>
            <a:t>Register </a:t>
          </a:r>
          <a:r>
            <a:rPr lang="en-GB" sz="1400" b="1" i="0">
              <a:latin typeface="Arial" panose="020B0604020202020204" pitchFamily="34" charset="0"/>
              <a:cs typeface="Arial" panose="020B0604020202020204" pitchFamily="34" charset="0"/>
            </a:rPr>
            <a:t>learnerships, apprenticeships, and skills programmes</a:t>
          </a:r>
          <a:r>
            <a:rPr lang="en-GB" sz="1400" b="0" i="0">
              <a:latin typeface="Arial" panose="020B0604020202020204" pitchFamily="34" charset="0"/>
              <a:cs typeface="Arial" panose="020B0604020202020204" pitchFamily="34" charset="0"/>
            </a:rPr>
            <a:t>.</a:t>
          </a:r>
          <a:endParaRPr lang="en-ZA" sz="1400">
            <a:latin typeface="Arial" panose="020B0604020202020204" pitchFamily="34" charset="0"/>
            <a:cs typeface="Arial" panose="020B0604020202020204" pitchFamily="34" charset="0"/>
          </a:endParaRPr>
        </a:p>
      </dgm:t>
    </dgm:pt>
    <dgm:pt modelId="{8890BB3D-5191-4A10-BD2E-EBAEE368DE74}" type="parTrans" cxnId="{21426AA5-2634-4432-9CFD-95BEE8270626}">
      <dgm:prSet/>
      <dgm:spPr/>
      <dgm:t>
        <a:bodyPr/>
        <a:lstStyle/>
        <a:p>
          <a:endParaRPr lang="en-ZA" sz="1400">
            <a:latin typeface="Arial" panose="020B0604020202020204" pitchFamily="34" charset="0"/>
            <a:cs typeface="Arial" panose="020B0604020202020204" pitchFamily="34" charset="0"/>
          </a:endParaRPr>
        </a:p>
      </dgm:t>
    </dgm:pt>
    <dgm:pt modelId="{6CC2859D-2F00-4059-909F-41A730FCCDE5}" type="sibTrans" cxnId="{21426AA5-2634-4432-9CFD-95BEE8270626}">
      <dgm:prSet/>
      <dgm:spPr/>
      <dgm:t>
        <a:bodyPr/>
        <a:lstStyle/>
        <a:p>
          <a:endParaRPr lang="en-ZA" sz="1400">
            <a:latin typeface="Arial" panose="020B0604020202020204" pitchFamily="34" charset="0"/>
            <a:cs typeface="Arial" panose="020B0604020202020204" pitchFamily="34" charset="0"/>
          </a:endParaRPr>
        </a:p>
      </dgm:t>
    </dgm:pt>
    <dgm:pt modelId="{59E55CC1-AD2A-4AB5-8B86-E4850C533329}">
      <dgm:prSet custT="1"/>
      <dgm:spPr>
        <a:ln>
          <a:solidFill>
            <a:srgbClr val="2D2C72"/>
          </a:solidFill>
        </a:ln>
      </dgm:spPr>
      <dgm:t>
        <a:bodyPr/>
        <a:lstStyle/>
        <a:p>
          <a:r>
            <a:rPr lang="en-GB" sz="1400">
              <a:latin typeface="Arial" panose="020B0604020202020204" pitchFamily="34" charset="0"/>
              <a:cs typeface="Arial" panose="020B0604020202020204" pitchFamily="34" charset="0"/>
            </a:rPr>
            <a:t>Manages the collection of </a:t>
          </a:r>
          <a:r>
            <a:rPr lang="en-GB" sz="1400" b="1">
              <a:latin typeface="Arial" panose="020B0604020202020204" pitchFamily="34" charset="0"/>
              <a:cs typeface="Arial" panose="020B0604020202020204" pitchFamily="34" charset="0"/>
            </a:rPr>
            <a:t>Work Skills Plan (WSP) </a:t>
          </a:r>
          <a:r>
            <a:rPr lang="en-GB" sz="1400">
              <a:latin typeface="Arial" panose="020B0604020202020204" pitchFamily="34" charset="0"/>
              <a:cs typeface="Arial" panose="020B0604020202020204" pitchFamily="34" charset="0"/>
            </a:rPr>
            <a:t>&amp;</a:t>
          </a:r>
          <a:r>
            <a:rPr lang="en-GB" sz="1400" b="1">
              <a:latin typeface="Arial" panose="020B0604020202020204" pitchFamily="34" charset="0"/>
              <a:cs typeface="Arial" panose="020B0604020202020204" pitchFamily="34" charset="0"/>
            </a:rPr>
            <a:t> Annual Training Report (ATR) </a:t>
          </a:r>
          <a:r>
            <a:rPr lang="en-GB" sz="1400">
              <a:latin typeface="Arial" panose="020B0604020202020204" pitchFamily="34" charset="0"/>
              <a:cs typeface="Arial" panose="020B0604020202020204" pitchFamily="34" charset="0"/>
            </a:rPr>
            <a:t>from mining companies.</a:t>
          </a:r>
          <a:endParaRPr lang="en-ZA" sz="1400">
            <a:latin typeface="Arial" panose="020B0604020202020204" pitchFamily="34" charset="0"/>
            <a:cs typeface="Arial" panose="020B0604020202020204" pitchFamily="34" charset="0"/>
          </a:endParaRPr>
        </a:p>
      </dgm:t>
    </dgm:pt>
    <dgm:pt modelId="{E5A4FA51-DC54-4FEC-82AA-EB842988E518}" type="parTrans" cxnId="{20731324-60F2-4251-83E2-C0CC4A1871DA}">
      <dgm:prSet/>
      <dgm:spPr/>
      <dgm:t>
        <a:bodyPr/>
        <a:lstStyle/>
        <a:p>
          <a:endParaRPr lang="en-ZA" sz="1400">
            <a:latin typeface="Arial" panose="020B0604020202020204" pitchFamily="34" charset="0"/>
            <a:cs typeface="Arial" panose="020B0604020202020204" pitchFamily="34" charset="0"/>
          </a:endParaRPr>
        </a:p>
      </dgm:t>
    </dgm:pt>
    <dgm:pt modelId="{BB0C06D1-ED3E-42ED-B509-55CB96F30DFC}" type="sibTrans" cxnId="{20731324-60F2-4251-83E2-C0CC4A1871DA}">
      <dgm:prSet/>
      <dgm:spPr/>
      <dgm:t>
        <a:bodyPr/>
        <a:lstStyle/>
        <a:p>
          <a:endParaRPr lang="en-ZA" sz="1400">
            <a:latin typeface="Arial" panose="020B0604020202020204" pitchFamily="34" charset="0"/>
            <a:cs typeface="Arial" panose="020B0604020202020204" pitchFamily="34" charset="0"/>
          </a:endParaRPr>
        </a:p>
      </dgm:t>
    </dgm:pt>
    <dgm:pt modelId="{309AA20F-19D4-4EDC-BBC9-C76B204EE845}">
      <dgm:prSet custT="1"/>
      <dgm:spPr>
        <a:ln>
          <a:solidFill>
            <a:srgbClr val="2D2C72"/>
          </a:solidFill>
        </a:ln>
      </dgm:spPr>
      <dgm:t>
        <a:bodyPr/>
        <a:lstStyle/>
        <a:p>
          <a:r>
            <a:rPr lang="en-GB" sz="1400">
              <a:latin typeface="Arial" panose="020B0604020202020204" pitchFamily="34" charset="0"/>
              <a:cs typeface="Arial" panose="020B0604020202020204" pitchFamily="34" charset="0"/>
            </a:rPr>
            <a:t>WSP/ATR submissions determine access to both mandatory grant &amp; discretionary grant.</a:t>
          </a:r>
          <a:endParaRPr lang="en-ZA" sz="1400">
            <a:latin typeface="Arial" panose="020B0604020202020204" pitchFamily="34" charset="0"/>
            <a:cs typeface="Arial" panose="020B0604020202020204" pitchFamily="34" charset="0"/>
          </a:endParaRPr>
        </a:p>
      </dgm:t>
    </dgm:pt>
    <dgm:pt modelId="{BF22B149-AA1D-448A-83B6-66C7C3522814}" type="parTrans" cxnId="{D22AD8B0-E0FF-401F-918F-9B8CC7EEC1B6}">
      <dgm:prSet/>
      <dgm:spPr/>
      <dgm:t>
        <a:bodyPr/>
        <a:lstStyle/>
        <a:p>
          <a:endParaRPr lang="en-ZA" sz="1400">
            <a:latin typeface="Arial" panose="020B0604020202020204" pitchFamily="34" charset="0"/>
            <a:cs typeface="Arial" panose="020B0604020202020204" pitchFamily="34" charset="0"/>
          </a:endParaRPr>
        </a:p>
      </dgm:t>
    </dgm:pt>
    <dgm:pt modelId="{FC5371A6-8F3B-4743-A6D9-D9411A25DE40}" type="sibTrans" cxnId="{D22AD8B0-E0FF-401F-918F-9B8CC7EEC1B6}">
      <dgm:prSet/>
      <dgm:spPr/>
      <dgm:t>
        <a:bodyPr/>
        <a:lstStyle/>
        <a:p>
          <a:endParaRPr lang="en-ZA" sz="1400">
            <a:latin typeface="Arial" panose="020B0604020202020204" pitchFamily="34" charset="0"/>
            <a:cs typeface="Arial" panose="020B0604020202020204" pitchFamily="34" charset="0"/>
          </a:endParaRPr>
        </a:p>
      </dgm:t>
    </dgm:pt>
    <dgm:pt modelId="{92D1FF6C-1B69-40E0-A912-47320E616534}">
      <dgm:prSet custT="1"/>
      <dgm:spPr>
        <a:ln>
          <a:solidFill>
            <a:srgbClr val="2D2C72"/>
          </a:solidFill>
        </a:ln>
      </dgm:spPr>
      <dgm:t>
        <a:bodyPr/>
        <a:lstStyle/>
        <a:p>
          <a:r>
            <a:rPr lang="en-GB" sz="1400" b="0" i="0">
              <a:latin typeface="Arial" panose="020B0604020202020204" pitchFamily="34" charset="0"/>
              <a:cs typeface="Arial" panose="020B0604020202020204" pitchFamily="34" charset="0"/>
            </a:rPr>
            <a:t>Disburse </a:t>
          </a:r>
          <a:r>
            <a:rPr lang="en-GB" sz="1400" b="1" i="0">
              <a:latin typeface="Arial" panose="020B0604020202020204" pitchFamily="34" charset="0"/>
              <a:cs typeface="Arial" panose="020B0604020202020204" pitchFamily="34" charset="0"/>
            </a:rPr>
            <a:t>mandatory grants (20% of levy)</a:t>
          </a:r>
          <a:r>
            <a:rPr lang="en-GB" sz="1400" b="0" i="0">
              <a:latin typeface="Arial" panose="020B0604020202020204" pitchFamily="34" charset="0"/>
              <a:cs typeface="Arial" panose="020B0604020202020204" pitchFamily="34" charset="0"/>
            </a:rPr>
            <a:t> to compliant employers for their own training.</a:t>
          </a:r>
          <a:endParaRPr lang="en-ZA" sz="1400">
            <a:latin typeface="Arial" panose="020B0604020202020204" pitchFamily="34" charset="0"/>
            <a:cs typeface="Arial" panose="020B0604020202020204" pitchFamily="34" charset="0"/>
          </a:endParaRPr>
        </a:p>
      </dgm:t>
    </dgm:pt>
    <dgm:pt modelId="{9BBBE856-983F-4AA6-9DDA-85B966B07249}" type="parTrans" cxnId="{89415F4A-6A36-4E84-84F4-26793C0D06C6}">
      <dgm:prSet/>
      <dgm:spPr/>
      <dgm:t>
        <a:bodyPr/>
        <a:lstStyle/>
        <a:p>
          <a:endParaRPr lang="en-ZA" sz="1400">
            <a:latin typeface="Arial" panose="020B0604020202020204" pitchFamily="34" charset="0"/>
            <a:cs typeface="Arial" panose="020B0604020202020204" pitchFamily="34" charset="0"/>
          </a:endParaRPr>
        </a:p>
      </dgm:t>
    </dgm:pt>
    <dgm:pt modelId="{52CD25ED-CCF8-45B5-A2A0-D1B146C6BA95}" type="sibTrans" cxnId="{89415F4A-6A36-4E84-84F4-26793C0D06C6}">
      <dgm:prSet/>
      <dgm:spPr/>
      <dgm:t>
        <a:bodyPr/>
        <a:lstStyle/>
        <a:p>
          <a:endParaRPr lang="en-ZA" sz="1400">
            <a:latin typeface="Arial" panose="020B0604020202020204" pitchFamily="34" charset="0"/>
            <a:cs typeface="Arial" panose="020B0604020202020204" pitchFamily="34" charset="0"/>
          </a:endParaRPr>
        </a:p>
      </dgm:t>
    </dgm:pt>
    <dgm:pt modelId="{23C763F0-49B1-49DA-B75B-7286595A8AAB}">
      <dgm:prSet custT="1"/>
      <dgm:spPr>
        <a:ln>
          <a:solidFill>
            <a:srgbClr val="2D2C72"/>
          </a:solidFill>
        </a:ln>
      </dgm:spPr>
      <dgm:t>
        <a:bodyPr/>
        <a:lstStyle/>
        <a:p>
          <a:r>
            <a:rPr lang="en-GB" sz="1400" b="0" i="0">
              <a:latin typeface="Arial" panose="020B0604020202020204" pitchFamily="34" charset="0"/>
              <a:cs typeface="Arial" panose="020B0604020202020204" pitchFamily="34" charset="0"/>
            </a:rPr>
            <a:t>Award </a:t>
          </a:r>
          <a:r>
            <a:rPr lang="en-GB" sz="1400" b="1" i="0">
              <a:latin typeface="Arial" panose="020B0604020202020204" pitchFamily="34" charset="0"/>
              <a:cs typeface="Arial" panose="020B0604020202020204" pitchFamily="34" charset="0"/>
            </a:rPr>
            <a:t>discretionary grants</a:t>
          </a:r>
          <a:r>
            <a:rPr lang="en-GB" sz="1400" b="0" i="0">
              <a:latin typeface="Arial" panose="020B0604020202020204" pitchFamily="34" charset="0"/>
              <a:cs typeface="Arial" panose="020B0604020202020204" pitchFamily="34" charset="0"/>
            </a:rPr>
            <a:t> for strategic priority projects (e.g., artisan development, youth employment, community training).</a:t>
          </a:r>
          <a:endParaRPr lang="en-ZA" sz="1400">
            <a:latin typeface="Arial" panose="020B0604020202020204" pitchFamily="34" charset="0"/>
            <a:cs typeface="Arial" panose="020B0604020202020204" pitchFamily="34" charset="0"/>
          </a:endParaRPr>
        </a:p>
      </dgm:t>
    </dgm:pt>
    <dgm:pt modelId="{93721387-19DD-4A90-B9DB-CA3D3962CB69}" type="parTrans" cxnId="{702B8B6C-C266-4275-9F3E-F7138A11344D}">
      <dgm:prSet/>
      <dgm:spPr/>
      <dgm:t>
        <a:bodyPr/>
        <a:lstStyle/>
        <a:p>
          <a:endParaRPr lang="en-ZA" sz="1400">
            <a:latin typeface="Arial" panose="020B0604020202020204" pitchFamily="34" charset="0"/>
            <a:cs typeface="Arial" panose="020B0604020202020204" pitchFamily="34" charset="0"/>
          </a:endParaRPr>
        </a:p>
      </dgm:t>
    </dgm:pt>
    <dgm:pt modelId="{B6399D6B-8671-4857-B3CF-4B739999456D}" type="sibTrans" cxnId="{702B8B6C-C266-4275-9F3E-F7138A11344D}">
      <dgm:prSet/>
      <dgm:spPr/>
      <dgm:t>
        <a:bodyPr/>
        <a:lstStyle/>
        <a:p>
          <a:endParaRPr lang="en-ZA" sz="1400">
            <a:latin typeface="Arial" panose="020B0604020202020204" pitchFamily="34" charset="0"/>
            <a:cs typeface="Arial" panose="020B0604020202020204" pitchFamily="34" charset="0"/>
          </a:endParaRPr>
        </a:p>
      </dgm:t>
    </dgm:pt>
    <dgm:pt modelId="{BB56E59F-A91E-4CE0-B3D8-C11E70ADA31C}">
      <dgm:prSet custT="1"/>
      <dgm:spPr>
        <a:gradFill flip="none" rotWithShape="0">
          <a:gsLst>
            <a:gs pos="0">
              <a:schemeClr val="bg1">
                <a:lumMod val="50000"/>
                <a:shade val="30000"/>
                <a:satMod val="115000"/>
              </a:schemeClr>
            </a:gs>
            <a:gs pos="50000">
              <a:schemeClr val="bg1">
                <a:lumMod val="50000"/>
                <a:shade val="67500"/>
                <a:satMod val="115000"/>
              </a:schemeClr>
            </a:gs>
            <a:gs pos="100000">
              <a:schemeClr val="bg1">
                <a:lumMod val="50000"/>
                <a:shade val="100000"/>
                <a:satMod val="115000"/>
              </a:schemeClr>
            </a:gs>
          </a:gsLst>
          <a:lin ang="0" scaled="1"/>
          <a:tileRect/>
        </a:gradFill>
      </dgm:spPr>
      <dgm:t>
        <a:bodyPr/>
        <a:lstStyle/>
        <a:p>
          <a:r>
            <a:rPr lang="en-GB" sz="1400" b="1" i="0" dirty="0">
              <a:latin typeface="Arial" panose="020B0604020202020204" pitchFamily="34" charset="0"/>
              <a:cs typeface="Arial" panose="020B0604020202020204" pitchFamily="34" charset="0"/>
            </a:rPr>
            <a:t>KEY </a:t>
          </a:r>
          <a:r>
            <a:rPr lang="en-GB" sz="1400" b="1" dirty="0">
              <a:latin typeface="Arial" panose="020B0604020202020204" pitchFamily="34" charset="0"/>
              <a:cs typeface="Arial" panose="020B0604020202020204" pitchFamily="34" charset="0"/>
            </a:rPr>
            <a:t>PARTNERS</a:t>
          </a:r>
          <a:r>
            <a:rPr lang="en-GB" sz="1400" b="1" i="0" dirty="0">
              <a:latin typeface="Arial" panose="020B0604020202020204" pitchFamily="34" charset="0"/>
              <a:cs typeface="Arial" panose="020B0604020202020204" pitchFamily="34" charset="0"/>
            </a:rPr>
            <a:t>:</a:t>
          </a:r>
          <a:r>
            <a:rPr lang="en-GB" sz="1400" b="0" i="0" dirty="0">
              <a:latin typeface="Arial" panose="020B0604020202020204" pitchFamily="34" charset="0"/>
              <a:cs typeface="Arial" panose="020B0604020202020204" pitchFamily="34" charset="0"/>
            </a:rPr>
            <a:t> </a:t>
          </a:r>
          <a:endParaRPr lang="en-ZA" sz="1400" dirty="0">
            <a:latin typeface="Arial" panose="020B0604020202020204" pitchFamily="34" charset="0"/>
            <a:cs typeface="Arial" panose="020B0604020202020204" pitchFamily="34" charset="0"/>
          </a:endParaRPr>
        </a:p>
      </dgm:t>
    </dgm:pt>
    <dgm:pt modelId="{8FF48603-EDD1-4EB4-A2A2-3514B85D0245}" type="parTrans" cxnId="{49EC793E-043F-4332-8260-F039D323F7F5}">
      <dgm:prSet/>
      <dgm:spPr/>
      <dgm:t>
        <a:bodyPr/>
        <a:lstStyle/>
        <a:p>
          <a:endParaRPr lang="en-ZA" sz="1400">
            <a:latin typeface="Arial" panose="020B0604020202020204" pitchFamily="34" charset="0"/>
            <a:cs typeface="Arial" panose="020B0604020202020204" pitchFamily="34" charset="0"/>
          </a:endParaRPr>
        </a:p>
      </dgm:t>
    </dgm:pt>
    <dgm:pt modelId="{F19D22A1-0D97-4F05-9055-67DC81DCD7F3}" type="sibTrans" cxnId="{49EC793E-043F-4332-8260-F039D323F7F5}">
      <dgm:prSet/>
      <dgm:spPr/>
      <dgm:t>
        <a:bodyPr/>
        <a:lstStyle/>
        <a:p>
          <a:endParaRPr lang="en-ZA" sz="1400">
            <a:latin typeface="Arial" panose="020B0604020202020204" pitchFamily="34" charset="0"/>
            <a:cs typeface="Arial" panose="020B0604020202020204" pitchFamily="34" charset="0"/>
          </a:endParaRPr>
        </a:p>
      </dgm:t>
    </dgm:pt>
    <dgm:pt modelId="{78E08685-32EE-4916-A59E-74CA3F10D5BB}">
      <dgm:prSet custT="1"/>
      <dgm:spPr>
        <a:gradFill flip="none" rotWithShape="0">
          <a:gsLst>
            <a:gs pos="0">
              <a:srgbClr val="427346">
                <a:shade val="30000"/>
                <a:satMod val="115000"/>
              </a:srgbClr>
            </a:gs>
            <a:gs pos="50000">
              <a:srgbClr val="427346">
                <a:shade val="67500"/>
                <a:satMod val="115000"/>
              </a:srgbClr>
            </a:gs>
            <a:gs pos="100000">
              <a:srgbClr val="427346">
                <a:shade val="100000"/>
                <a:satMod val="115000"/>
              </a:srgbClr>
            </a:gs>
          </a:gsLst>
          <a:lin ang="0" scaled="1"/>
          <a:tileRect/>
        </a:gradFill>
      </dgm:spPr>
      <dgm:t>
        <a:bodyPr/>
        <a:lstStyle/>
        <a:p>
          <a:r>
            <a:rPr lang="en-GB" sz="1400" b="1" dirty="0">
              <a:latin typeface="Arial" panose="020B0604020202020204" pitchFamily="34" charset="0"/>
              <a:cs typeface="Arial" panose="020B0604020202020204" pitchFamily="34" charset="0"/>
            </a:rPr>
            <a:t>THE MQA RECEIVES</a:t>
          </a:r>
          <a:endParaRPr lang="en-ZA" sz="1400" b="1" dirty="0">
            <a:latin typeface="Arial" panose="020B0604020202020204" pitchFamily="34" charset="0"/>
            <a:cs typeface="Arial" panose="020B0604020202020204" pitchFamily="34" charset="0"/>
          </a:endParaRPr>
        </a:p>
      </dgm:t>
    </dgm:pt>
    <dgm:pt modelId="{37847561-DA49-4FF0-885E-12598AA78339}" type="parTrans" cxnId="{F99DB7CF-EE51-4F9A-92D4-C5EDA2DCF5AC}">
      <dgm:prSet/>
      <dgm:spPr/>
      <dgm:t>
        <a:bodyPr/>
        <a:lstStyle/>
        <a:p>
          <a:endParaRPr lang="en-ZA" sz="1400">
            <a:latin typeface="Arial" panose="020B0604020202020204" pitchFamily="34" charset="0"/>
            <a:cs typeface="Arial" panose="020B0604020202020204" pitchFamily="34" charset="0"/>
          </a:endParaRPr>
        </a:p>
      </dgm:t>
    </dgm:pt>
    <dgm:pt modelId="{A2D6BDC1-7DA0-4B0C-A55F-9FCCCC6D18AC}" type="sibTrans" cxnId="{F99DB7CF-EE51-4F9A-92D4-C5EDA2DCF5AC}">
      <dgm:prSet/>
      <dgm:spPr/>
      <dgm:t>
        <a:bodyPr/>
        <a:lstStyle/>
        <a:p>
          <a:endParaRPr lang="en-ZA" sz="1400">
            <a:latin typeface="Arial" panose="020B0604020202020204" pitchFamily="34" charset="0"/>
            <a:cs typeface="Arial" panose="020B0604020202020204" pitchFamily="34" charset="0"/>
          </a:endParaRPr>
        </a:p>
      </dgm:t>
    </dgm:pt>
    <dgm:pt modelId="{6999C1EF-DBF3-48A8-A3CD-5EBC770A744D}">
      <dgm:prSet custT="1"/>
      <dgm:spPr>
        <a:ln>
          <a:solidFill>
            <a:srgbClr val="427346"/>
          </a:solidFill>
        </a:ln>
      </dgm:spPr>
      <dgm:t>
        <a:bodyPr/>
        <a:lstStyle/>
        <a:p>
          <a:r>
            <a:rPr lang="en-GB" sz="1400" b="0" i="0">
              <a:latin typeface="Arial" panose="020B0604020202020204" pitchFamily="34" charset="0"/>
              <a:cs typeface="Arial" panose="020B0604020202020204" pitchFamily="34" charset="0"/>
            </a:rPr>
            <a:t>Employers pay 1% of payroll into a national skills levy.</a:t>
          </a:r>
          <a:endParaRPr lang="en-ZA" sz="1400" dirty="0">
            <a:latin typeface="Arial" panose="020B0604020202020204" pitchFamily="34" charset="0"/>
            <a:cs typeface="Arial" panose="020B0604020202020204" pitchFamily="34" charset="0"/>
          </a:endParaRPr>
        </a:p>
      </dgm:t>
    </dgm:pt>
    <dgm:pt modelId="{B9BF2AE0-661C-4ACF-A107-32621EAF41B9}" type="parTrans" cxnId="{83E4D7C0-046A-4ED7-88BD-EEF14C670A5C}">
      <dgm:prSet/>
      <dgm:spPr/>
      <dgm:t>
        <a:bodyPr/>
        <a:lstStyle/>
        <a:p>
          <a:endParaRPr lang="en-ZA" sz="1400">
            <a:latin typeface="Arial" panose="020B0604020202020204" pitchFamily="34" charset="0"/>
            <a:cs typeface="Arial" panose="020B0604020202020204" pitchFamily="34" charset="0"/>
          </a:endParaRPr>
        </a:p>
      </dgm:t>
    </dgm:pt>
    <dgm:pt modelId="{A47CAF0F-BC4B-4933-8335-B68E1A1A70C1}" type="sibTrans" cxnId="{83E4D7C0-046A-4ED7-88BD-EEF14C670A5C}">
      <dgm:prSet/>
      <dgm:spPr/>
      <dgm:t>
        <a:bodyPr/>
        <a:lstStyle/>
        <a:p>
          <a:endParaRPr lang="en-ZA" sz="1400">
            <a:latin typeface="Arial" panose="020B0604020202020204" pitchFamily="34" charset="0"/>
            <a:cs typeface="Arial" panose="020B0604020202020204" pitchFamily="34" charset="0"/>
          </a:endParaRPr>
        </a:p>
      </dgm:t>
    </dgm:pt>
    <dgm:pt modelId="{C5738D77-6304-41F5-95A5-2A927A0C6B8A}">
      <dgm:prSet custT="1"/>
      <dgm:spPr>
        <a:ln>
          <a:solidFill>
            <a:schemeClr val="bg1">
              <a:lumMod val="50000"/>
            </a:schemeClr>
          </a:solidFill>
        </a:ln>
      </dgm:spPr>
      <dgm:t>
        <a:bodyPr/>
        <a:lstStyle/>
        <a:p>
          <a:r>
            <a:rPr lang="en-GB" sz="1400" b="0" i="0">
              <a:latin typeface="Arial" panose="020B0604020202020204" pitchFamily="34" charset="0"/>
              <a:cs typeface="Arial" panose="020B0604020202020204" pitchFamily="34" charset="0"/>
            </a:rPr>
            <a:t>Universities, TVET Colleges, Community Education, Training (CET) Colleges, private training institutions</a:t>
          </a:r>
          <a:r>
            <a:rPr lang="en-GB" sz="1400">
              <a:latin typeface="Arial" panose="020B0604020202020204" pitchFamily="34" charset="0"/>
              <a:cs typeface="Arial" panose="020B0604020202020204" pitchFamily="34" charset="0"/>
            </a:rPr>
            <a:t>,</a:t>
          </a:r>
          <a:r>
            <a:rPr lang="en-GB" sz="1400" b="0" i="0">
              <a:latin typeface="Arial" panose="020B0604020202020204" pitchFamily="34" charset="0"/>
              <a:cs typeface="Arial" panose="020B0604020202020204" pitchFamily="34" charset="0"/>
            </a:rPr>
            <a:t> </a:t>
          </a:r>
          <a:r>
            <a:rPr lang="en-GB" sz="1400">
              <a:latin typeface="Arial" panose="020B0604020202020204" pitchFamily="34" charset="0"/>
              <a:cs typeface="Arial" panose="020B0604020202020204" pitchFamily="34" charset="0"/>
            </a:rPr>
            <a:t>Mining companies and</a:t>
          </a:r>
          <a:endParaRPr lang="en-ZA" sz="1400" dirty="0">
            <a:latin typeface="Arial" panose="020B0604020202020204" pitchFamily="34" charset="0"/>
            <a:cs typeface="Arial" panose="020B0604020202020204" pitchFamily="34" charset="0"/>
          </a:endParaRPr>
        </a:p>
      </dgm:t>
    </dgm:pt>
    <dgm:pt modelId="{9074C1AD-7158-4B3F-900D-2F4345818C8C}" type="parTrans" cxnId="{EDE5F61E-7078-4D3C-A5E5-94F2258E2245}">
      <dgm:prSet/>
      <dgm:spPr/>
      <dgm:t>
        <a:bodyPr/>
        <a:lstStyle/>
        <a:p>
          <a:endParaRPr lang="en-ZA" sz="1400">
            <a:latin typeface="Arial" panose="020B0604020202020204" pitchFamily="34" charset="0"/>
            <a:cs typeface="Arial" panose="020B0604020202020204" pitchFamily="34" charset="0"/>
          </a:endParaRPr>
        </a:p>
      </dgm:t>
    </dgm:pt>
    <dgm:pt modelId="{98B650AF-91E2-4E1A-8351-2F30B7C9CB5D}" type="sibTrans" cxnId="{EDE5F61E-7078-4D3C-A5E5-94F2258E2245}">
      <dgm:prSet/>
      <dgm:spPr/>
      <dgm:t>
        <a:bodyPr/>
        <a:lstStyle/>
        <a:p>
          <a:endParaRPr lang="en-ZA" sz="1400">
            <a:latin typeface="Arial" panose="020B0604020202020204" pitchFamily="34" charset="0"/>
            <a:cs typeface="Arial" panose="020B0604020202020204" pitchFamily="34" charset="0"/>
          </a:endParaRPr>
        </a:p>
      </dgm:t>
    </dgm:pt>
    <dgm:pt modelId="{FC0FC27E-B849-4C50-A23F-8A75BF01619E}">
      <dgm:prSet custT="1"/>
      <dgm:spPr>
        <a:ln>
          <a:solidFill>
            <a:srgbClr val="427346"/>
          </a:solidFill>
        </a:ln>
      </dgm:spPr>
      <dgm:t>
        <a:bodyPr/>
        <a:lstStyle/>
        <a:p>
          <a:r>
            <a:rPr lang="en-GB" sz="1400">
              <a:latin typeface="Arial" panose="020B0604020202020204" pitchFamily="34" charset="0"/>
              <a:cs typeface="Arial" panose="020B0604020202020204" pitchFamily="34" charset="0"/>
            </a:rPr>
            <a:t>over </a:t>
          </a:r>
          <a:r>
            <a:rPr lang="en-GB" sz="1400" b="1">
              <a:latin typeface="Arial" panose="020B0604020202020204" pitchFamily="34" charset="0"/>
              <a:cs typeface="Arial" panose="020B0604020202020204" pitchFamily="34" charset="0"/>
            </a:rPr>
            <a:t>R1.5 billion annually</a:t>
          </a:r>
          <a:r>
            <a:rPr lang="en-GB" sz="1400">
              <a:latin typeface="Arial" panose="020B0604020202020204" pitchFamily="34" charset="0"/>
              <a:cs typeface="Arial" panose="020B0604020202020204" pitchFamily="34" charset="0"/>
            </a:rPr>
            <a:t> in levies, reinvesting over 94% directly into skills  development projects.</a:t>
          </a:r>
          <a:endParaRPr lang="en-ZA" sz="1400" dirty="0">
            <a:latin typeface="Arial" panose="020B0604020202020204" pitchFamily="34" charset="0"/>
            <a:cs typeface="Arial" panose="020B0604020202020204" pitchFamily="34" charset="0"/>
          </a:endParaRPr>
        </a:p>
      </dgm:t>
    </dgm:pt>
    <dgm:pt modelId="{414EA41E-5B4A-4657-B411-66CFD102FBCE}" type="parTrans" cxnId="{18E3C9FA-D3DA-42AC-822F-4F0363DA026C}">
      <dgm:prSet/>
      <dgm:spPr/>
      <dgm:t>
        <a:bodyPr/>
        <a:lstStyle/>
        <a:p>
          <a:endParaRPr lang="en-ZA" sz="1400">
            <a:latin typeface="Arial" panose="020B0604020202020204" pitchFamily="34" charset="0"/>
            <a:cs typeface="Arial" panose="020B0604020202020204" pitchFamily="34" charset="0"/>
          </a:endParaRPr>
        </a:p>
      </dgm:t>
    </dgm:pt>
    <dgm:pt modelId="{36999324-0102-44FE-A3D8-769320A5528C}" type="sibTrans" cxnId="{18E3C9FA-D3DA-42AC-822F-4F0363DA026C}">
      <dgm:prSet/>
      <dgm:spPr/>
      <dgm:t>
        <a:bodyPr/>
        <a:lstStyle/>
        <a:p>
          <a:endParaRPr lang="en-ZA" sz="1400">
            <a:latin typeface="Arial" panose="020B0604020202020204" pitchFamily="34" charset="0"/>
            <a:cs typeface="Arial" panose="020B0604020202020204" pitchFamily="34" charset="0"/>
          </a:endParaRPr>
        </a:p>
      </dgm:t>
    </dgm:pt>
    <dgm:pt modelId="{4CD6E9E3-A612-4335-9216-4212330916CD}" type="pres">
      <dgm:prSet presAssocID="{141F7525-E368-4C00-AE43-D67448F46049}" presName="linear" presStyleCnt="0">
        <dgm:presLayoutVars>
          <dgm:dir/>
          <dgm:animLvl val="lvl"/>
          <dgm:resizeHandles val="exact"/>
        </dgm:presLayoutVars>
      </dgm:prSet>
      <dgm:spPr/>
    </dgm:pt>
    <dgm:pt modelId="{5C44DFFC-5D82-45A7-928E-DA3E46D7DEA6}" type="pres">
      <dgm:prSet presAssocID="{D66E5C5B-8F12-4410-9039-5926BF8A1C1E}" presName="parentLin" presStyleCnt="0"/>
      <dgm:spPr/>
    </dgm:pt>
    <dgm:pt modelId="{38C5BF67-481E-46A7-B9A5-B46ED8E1F996}" type="pres">
      <dgm:prSet presAssocID="{D66E5C5B-8F12-4410-9039-5926BF8A1C1E}" presName="parentLeftMargin" presStyleLbl="node1" presStyleIdx="0" presStyleCnt="5"/>
      <dgm:spPr/>
    </dgm:pt>
    <dgm:pt modelId="{05866507-E312-43F3-865F-BBEA2C7134B1}" type="pres">
      <dgm:prSet presAssocID="{D66E5C5B-8F12-4410-9039-5926BF8A1C1E}" presName="parentText" presStyleLbl="node1" presStyleIdx="0" presStyleCnt="5">
        <dgm:presLayoutVars>
          <dgm:chMax val="0"/>
          <dgm:bulletEnabled val="1"/>
        </dgm:presLayoutVars>
      </dgm:prSet>
      <dgm:spPr/>
    </dgm:pt>
    <dgm:pt modelId="{A2D22608-5191-4402-A920-63C5508BF82A}" type="pres">
      <dgm:prSet presAssocID="{D66E5C5B-8F12-4410-9039-5926BF8A1C1E}" presName="negativeSpace" presStyleCnt="0"/>
      <dgm:spPr/>
    </dgm:pt>
    <dgm:pt modelId="{904AB912-D37B-449B-88BA-B9A39899C9DF}" type="pres">
      <dgm:prSet presAssocID="{D66E5C5B-8F12-4410-9039-5926BF8A1C1E}" presName="childText" presStyleLbl="conFgAcc1" presStyleIdx="0" presStyleCnt="5">
        <dgm:presLayoutVars>
          <dgm:bulletEnabled val="1"/>
        </dgm:presLayoutVars>
      </dgm:prSet>
      <dgm:spPr/>
    </dgm:pt>
    <dgm:pt modelId="{DD0ED287-8782-4957-AC53-2B1F57145E22}" type="pres">
      <dgm:prSet presAssocID="{D1F3DBAC-BC45-4437-8CF9-E9C6A5EBA2CE}" presName="spaceBetweenRectangles" presStyleCnt="0"/>
      <dgm:spPr/>
    </dgm:pt>
    <dgm:pt modelId="{475208D8-EEA7-4264-BD37-17DD9C481815}" type="pres">
      <dgm:prSet presAssocID="{B0D5323A-130E-43B4-8AD2-54136EED8000}" presName="parentLin" presStyleCnt="0"/>
      <dgm:spPr/>
    </dgm:pt>
    <dgm:pt modelId="{2BBCA740-34F0-4DA6-BCFD-C9D7E0127228}" type="pres">
      <dgm:prSet presAssocID="{B0D5323A-130E-43B4-8AD2-54136EED8000}" presName="parentLeftMargin" presStyleLbl="node1" presStyleIdx="0" presStyleCnt="5"/>
      <dgm:spPr/>
    </dgm:pt>
    <dgm:pt modelId="{4677CB41-6FB3-402D-A54E-476F08171363}" type="pres">
      <dgm:prSet presAssocID="{B0D5323A-130E-43B4-8AD2-54136EED8000}" presName="parentText" presStyleLbl="node1" presStyleIdx="1" presStyleCnt="5">
        <dgm:presLayoutVars>
          <dgm:chMax val="0"/>
          <dgm:bulletEnabled val="1"/>
        </dgm:presLayoutVars>
      </dgm:prSet>
      <dgm:spPr/>
    </dgm:pt>
    <dgm:pt modelId="{8690B4B2-C12B-4EAB-B688-D265CEF033ED}" type="pres">
      <dgm:prSet presAssocID="{B0D5323A-130E-43B4-8AD2-54136EED8000}" presName="negativeSpace" presStyleCnt="0"/>
      <dgm:spPr/>
    </dgm:pt>
    <dgm:pt modelId="{AA27C160-761F-4D7A-9512-BA0A5B527CE5}" type="pres">
      <dgm:prSet presAssocID="{B0D5323A-130E-43B4-8AD2-54136EED8000}" presName="childText" presStyleLbl="conFgAcc1" presStyleIdx="1" presStyleCnt="5">
        <dgm:presLayoutVars>
          <dgm:bulletEnabled val="1"/>
        </dgm:presLayoutVars>
      </dgm:prSet>
      <dgm:spPr/>
    </dgm:pt>
    <dgm:pt modelId="{261651AF-B4CF-45F6-A05D-53A41804723E}" type="pres">
      <dgm:prSet presAssocID="{493081A3-953D-40CD-BEA3-241CE000644B}" presName="spaceBetweenRectangles" presStyleCnt="0"/>
      <dgm:spPr/>
    </dgm:pt>
    <dgm:pt modelId="{796F3C80-5AF0-44E7-9A15-10B8A1EDF4C2}" type="pres">
      <dgm:prSet presAssocID="{32751676-2389-4E95-AF35-C103F292C019}" presName="parentLin" presStyleCnt="0"/>
      <dgm:spPr/>
    </dgm:pt>
    <dgm:pt modelId="{2FBC5B84-D529-42AD-86ED-582D9F4E0C2E}" type="pres">
      <dgm:prSet presAssocID="{32751676-2389-4E95-AF35-C103F292C019}" presName="parentLeftMargin" presStyleLbl="node1" presStyleIdx="1" presStyleCnt="5"/>
      <dgm:spPr/>
    </dgm:pt>
    <dgm:pt modelId="{4AD01432-CD73-4E97-A6FF-7CFD48D6CDA9}" type="pres">
      <dgm:prSet presAssocID="{32751676-2389-4E95-AF35-C103F292C019}" presName="parentText" presStyleLbl="node1" presStyleIdx="2" presStyleCnt="5">
        <dgm:presLayoutVars>
          <dgm:chMax val="0"/>
          <dgm:bulletEnabled val="1"/>
        </dgm:presLayoutVars>
      </dgm:prSet>
      <dgm:spPr/>
    </dgm:pt>
    <dgm:pt modelId="{63EE401C-41DA-42E3-8091-1E07C9B46A49}" type="pres">
      <dgm:prSet presAssocID="{32751676-2389-4E95-AF35-C103F292C019}" presName="negativeSpace" presStyleCnt="0"/>
      <dgm:spPr/>
    </dgm:pt>
    <dgm:pt modelId="{1C5D86B8-CCDC-4569-B979-5367CACB2A30}" type="pres">
      <dgm:prSet presAssocID="{32751676-2389-4E95-AF35-C103F292C019}" presName="childText" presStyleLbl="conFgAcc1" presStyleIdx="2" presStyleCnt="5">
        <dgm:presLayoutVars>
          <dgm:bulletEnabled val="1"/>
        </dgm:presLayoutVars>
      </dgm:prSet>
      <dgm:spPr/>
    </dgm:pt>
    <dgm:pt modelId="{9A1A06CB-4CF5-40FE-B839-2602B0301635}" type="pres">
      <dgm:prSet presAssocID="{8925E8B3-7F14-4BF3-8D9A-C22702217608}" presName="spaceBetweenRectangles" presStyleCnt="0"/>
      <dgm:spPr/>
    </dgm:pt>
    <dgm:pt modelId="{55955F46-87A1-48B2-A1D4-9AC5B2EF2F6A}" type="pres">
      <dgm:prSet presAssocID="{BB56E59F-A91E-4CE0-B3D8-C11E70ADA31C}" presName="parentLin" presStyleCnt="0"/>
      <dgm:spPr/>
    </dgm:pt>
    <dgm:pt modelId="{ED4DD616-1205-4FD7-B92D-B401F980D3DC}" type="pres">
      <dgm:prSet presAssocID="{BB56E59F-A91E-4CE0-B3D8-C11E70ADA31C}" presName="parentLeftMargin" presStyleLbl="node1" presStyleIdx="2" presStyleCnt="5"/>
      <dgm:spPr/>
    </dgm:pt>
    <dgm:pt modelId="{FF876653-EA23-412B-8713-E26AC7956B00}" type="pres">
      <dgm:prSet presAssocID="{BB56E59F-A91E-4CE0-B3D8-C11E70ADA31C}" presName="parentText" presStyleLbl="node1" presStyleIdx="3" presStyleCnt="5">
        <dgm:presLayoutVars>
          <dgm:chMax val="0"/>
          <dgm:bulletEnabled val="1"/>
        </dgm:presLayoutVars>
      </dgm:prSet>
      <dgm:spPr/>
    </dgm:pt>
    <dgm:pt modelId="{7F7B02CE-C832-404B-B9F9-B5B133B38C16}" type="pres">
      <dgm:prSet presAssocID="{BB56E59F-A91E-4CE0-B3D8-C11E70ADA31C}" presName="negativeSpace" presStyleCnt="0"/>
      <dgm:spPr/>
    </dgm:pt>
    <dgm:pt modelId="{0080F776-2754-419E-8254-B20C9E6E0F41}" type="pres">
      <dgm:prSet presAssocID="{BB56E59F-A91E-4CE0-B3D8-C11E70ADA31C}" presName="childText" presStyleLbl="conFgAcc1" presStyleIdx="3" presStyleCnt="5">
        <dgm:presLayoutVars>
          <dgm:bulletEnabled val="1"/>
        </dgm:presLayoutVars>
      </dgm:prSet>
      <dgm:spPr/>
    </dgm:pt>
    <dgm:pt modelId="{E1324E93-212E-4B3C-B08F-559DF1FD3D8E}" type="pres">
      <dgm:prSet presAssocID="{F19D22A1-0D97-4F05-9055-67DC81DCD7F3}" presName="spaceBetweenRectangles" presStyleCnt="0"/>
      <dgm:spPr/>
    </dgm:pt>
    <dgm:pt modelId="{338F3C50-C218-42CD-98B8-D8BE5D5330D4}" type="pres">
      <dgm:prSet presAssocID="{78E08685-32EE-4916-A59E-74CA3F10D5BB}" presName="parentLin" presStyleCnt="0"/>
      <dgm:spPr/>
    </dgm:pt>
    <dgm:pt modelId="{BB2A40D2-E307-4D0A-A1AE-F35F503FD848}" type="pres">
      <dgm:prSet presAssocID="{78E08685-32EE-4916-A59E-74CA3F10D5BB}" presName="parentLeftMargin" presStyleLbl="node1" presStyleIdx="3" presStyleCnt="5"/>
      <dgm:spPr/>
    </dgm:pt>
    <dgm:pt modelId="{B206286B-FF70-4360-96A2-F34C03DF78D7}" type="pres">
      <dgm:prSet presAssocID="{78E08685-32EE-4916-A59E-74CA3F10D5BB}" presName="parentText" presStyleLbl="node1" presStyleIdx="4" presStyleCnt="5">
        <dgm:presLayoutVars>
          <dgm:chMax val="0"/>
          <dgm:bulletEnabled val="1"/>
        </dgm:presLayoutVars>
      </dgm:prSet>
      <dgm:spPr/>
    </dgm:pt>
    <dgm:pt modelId="{B6BB73F9-E873-4C73-BF67-63D9B42AD5B9}" type="pres">
      <dgm:prSet presAssocID="{78E08685-32EE-4916-A59E-74CA3F10D5BB}" presName="negativeSpace" presStyleCnt="0"/>
      <dgm:spPr/>
    </dgm:pt>
    <dgm:pt modelId="{D9BEECD9-AE8A-42B0-B637-405FD48E5172}" type="pres">
      <dgm:prSet presAssocID="{78E08685-32EE-4916-A59E-74CA3F10D5BB}" presName="childText" presStyleLbl="conFgAcc1" presStyleIdx="4" presStyleCnt="5">
        <dgm:presLayoutVars>
          <dgm:bulletEnabled val="1"/>
        </dgm:presLayoutVars>
      </dgm:prSet>
      <dgm:spPr/>
    </dgm:pt>
  </dgm:ptLst>
  <dgm:cxnLst>
    <dgm:cxn modelId="{D2E7BE00-776B-45F4-8525-3AF415841B03}" type="presOf" srcId="{BB56E59F-A91E-4CE0-B3D8-C11E70ADA31C}" destId="{ED4DD616-1205-4FD7-B92D-B401F980D3DC}" srcOrd="0" destOrd="0" presId="urn:microsoft.com/office/officeart/2005/8/layout/list1"/>
    <dgm:cxn modelId="{23F26E03-44C4-4557-8688-F6E26086A100}" type="presOf" srcId="{D66E5C5B-8F12-4410-9039-5926BF8A1C1E}" destId="{05866507-E312-43F3-865F-BBEA2C7134B1}" srcOrd="1" destOrd="0" presId="urn:microsoft.com/office/officeart/2005/8/layout/list1"/>
    <dgm:cxn modelId="{8E0C5907-F8E3-4394-A1D2-1BA5A05F1457}" type="presOf" srcId="{1954E48F-6D06-4EA2-859B-ECC3E5256FFB}" destId="{1C5D86B8-CCDC-4569-B979-5367CACB2A30}" srcOrd="0" destOrd="0" presId="urn:microsoft.com/office/officeart/2005/8/layout/list1"/>
    <dgm:cxn modelId="{ECA7E717-50BF-40E2-A06A-57D90E7FB0D7}" type="presOf" srcId="{78E08685-32EE-4916-A59E-74CA3F10D5BB}" destId="{B206286B-FF70-4360-96A2-F34C03DF78D7}" srcOrd="1" destOrd="0" presId="urn:microsoft.com/office/officeart/2005/8/layout/list1"/>
    <dgm:cxn modelId="{EDE5F61E-7078-4D3C-A5E5-94F2258E2245}" srcId="{BB56E59F-A91E-4CE0-B3D8-C11E70ADA31C}" destId="{C5738D77-6304-41F5-95A5-2A927A0C6B8A}" srcOrd="0" destOrd="0" parTransId="{9074C1AD-7158-4B3F-900D-2F4345818C8C}" sibTransId="{98B650AF-91E2-4E1A-8351-2F30B7C9CB5D}"/>
    <dgm:cxn modelId="{6BD92F21-AA20-4319-821F-E31AA1F535B4}" srcId="{B0D5323A-130E-43B4-8AD2-54136EED8000}" destId="{9083D71B-20CC-4EED-8A24-F394E70C15D8}" srcOrd="0" destOrd="0" parTransId="{49758CE3-685F-4A4E-82E2-0FC11DC30D36}" sibTransId="{D35BE996-8142-47F1-A79E-77AF2776BA04}"/>
    <dgm:cxn modelId="{20731324-60F2-4251-83E2-C0CC4A1871DA}" srcId="{32751676-2389-4E95-AF35-C103F292C019}" destId="{59E55CC1-AD2A-4AB5-8B86-E4850C533329}" srcOrd="2" destOrd="0" parTransId="{E5A4FA51-DC54-4FEC-82AA-EB842988E518}" sibTransId="{BB0C06D1-ED3E-42ED-B509-55CB96F30DFC}"/>
    <dgm:cxn modelId="{63C1602D-0880-4995-B757-1B482E0DB02A}" type="presOf" srcId="{6999C1EF-DBF3-48A8-A3CD-5EBC770A744D}" destId="{904AB912-D37B-449B-88BA-B9A39899C9DF}" srcOrd="0" destOrd="0" presId="urn:microsoft.com/office/officeart/2005/8/layout/list1"/>
    <dgm:cxn modelId="{AFCA2932-4505-474B-A35E-BD7B45128550}" type="presOf" srcId="{59E55CC1-AD2A-4AB5-8B86-E4850C533329}" destId="{1C5D86B8-CCDC-4569-B979-5367CACB2A30}" srcOrd="0" destOrd="2" presId="urn:microsoft.com/office/officeart/2005/8/layout/list1"/>
    <dgm:cxn modelId="{AE998233-FCA3-46F7-8505-9347B1DA325A}" type="presOf" srcId="{D66E5C5B-8F12-4410-9039-5926BF8A1C1E}" destId="{38C5BF67-481E-46A7-B9A5-B46ED8E1F996}" srcOrd="0" destOrd="0" presId="urn:microsoft.com/office/officeart/2005/8/layout/list1"/>
    <dgm:cxn modelId="{49EC793E-043F-4332-8260-F039D323F7F5}" srcId="{141F7525-E368-4C00-AE43-D67448F46049}" destId="{BB56E59F-A91E-4CE0-B3D8-C11E70ADA31C}" srcOrd="3" destOrd="0" parTransId="{8FF48603-EDD1-4EB4-A2A2-3514B85D0245}" sibTransId="{F19D22A1-0D97-4F05-9055-67DC81DCD7F3}"/>
    <dgm:cxn modelId="{6BD7FA5C-AE95-49E0-964B-F77083ADCB19}" type="presOf" srcId="{B0D5323A-130E-43B4-8AD2-54136EED8000}" destId="{4677CB41-6FB3-402D-A54E-476F08171363}" srcOrd="1" destOrd="0" presId="urn:microsoft.com/office/officeart/2005/8/layout/list1"/>
    <dgm:cxn modelId="{C5082947-B093-4389-9C87-BD9E3FF4B41D}" type="presOf" srcId="{C5738D77-6304-41F5-95A5-2A927A0C6B8A}" destId="{0080F776-2754-419E-8254-B20C9E6E0F41}" srcOrd="0" destOrd="0" presId="urn:microsoft.com/office/officeart/2005/8/layout/list1"/>
    <dgm:cxn modelId="{776CC049-E690-4878-83CA-DB5B5D06B2C9}" srcId="{141F7525-E368-4C00-AE43-D67448F46049}" destId="{B0D5323A-130E-43B4-8AD2-54136EED8000}" srcOrd="1" destOrd="0" parTransId="{717258D5-F124-4334-875B-7F8A1EF4C58F}" sibTransId="{493081A3-953D-40CD-BEA3-241CE000644B}"/>
    <dgm:cxn modelId="{89415F4A-6A36-4E84-84F4-26793C0D06C6}" srcId="{32751676-2389-4E95-AF35-C103F292C019}" destId="{92D1FF6C-1B69-40E0-A912-47320E616534}" srcOrd="4" destOrd="0" parTransId="{9BBBE856-983F-4AA6-9DDA-85B966B07249}" sibTransId="{52CD25ED-CCF8-45B5-A2A0-D1B146C6BA95}"/>
    <dgm:cxn modelId="{702B8B6C-C266-4275-9F3E-F7138A11344D}" srcId="{32751676-2389-4E95-AF35-C103F292C019}" destId="{23C763F0-49B1-49DA-B75B-7286595A8AAB}" srcOrd="5" destOrd="0" parTransId="{93721387-19DD-4A90-B9DB-CA3D3962CB69}" sibTransId="{B6399D6B-8671-4857-B3CF-4B739999456D}"/>
    <dgm:cxn modelId="{9BB3BC4D-80E7-43B5-B19C-47425DF73CE9}" type="presOf" srcId="{141F7525-E368-4C00-AE43-D67448F46049}" destId="{4CD6E9E3-A612-4335-9216-4212330916CD}" srcOrd="0" destOrd="0" presId="urn:microsoft.com/office/officeart/2005/8/layout/list1"/>
    <dgm:cxn modelId="{BA2F5A6E-5652-4872-A768-08D5A05221C2}" srcId="{B0D5323A-130E-43B4-8AD2-54136EED8000}" destId="{F2781A3D-8505-405C-9CB4-9ED43997F3D7}" srcOrd="1" destOrd="0" parTransId="{5FD9E150-5A6D-4652-9E00-429286A8581C}" sibTransId="{B05F2BAB-8C69-42CD-92AD-D0E280C486F0}"/>
    <dgm:cxn modelId="{7225406F-ED18-464E-A4A5-977C61D881B5}" type="presOf" srcId="{FC0FC27E-B849-4C50-A23F-8A75BF01619E}" destId="{D9BEECD9-AE8A-42B0-B637-405FD48E5172}" srcOrd="0" destOrd="0" presId="urn:microsoft.com/office/officeart/2005/8/layout/list1"/>
    <dgm:cxn modelId="{AB7F0785-63BB-46AF-AFA5-56CBCEFF8323}" type="presOf" srcId="{9083D71B-20CC-4EED-8A24-F394E70C15D8}" destId="{AA27C160-761F-4D7A-9512-BA0A5B527CE5}" srcOrd="0" destOrd="0" presId="urn:microsoft.com/office/officeart/2005/8/layout/list1"/>
    <dgm:cxn modelId="{F63F3489-0B3E-433C-BE43-F28ECC47A8AD}" type="presOf" srcId="{BB56E59F-A91E-4CE0-B3D8-C11E70ADA31C}" destId="{FF876653-EA23-412B-8713-E26AC7956B00}" srcOrd="1" destOrd="0" presId="urn:microsoft.com/office/officeart/2005/8/layout/list1"/>
    <dgm:cxn modelId="{2BBB8E91-CB1E-46F6-8A65-79D973DBDF28}" type="presOf" srcId="{75F70332-6135-445A-BE32-51FA01E559DE}" destId="{1C5D86B8-CCDC-4569-B979-5367CACB2A30}" srcOrd="0" destOrd="1" presId="urn:microsoft.com/office/officeart/2005/8/layout/list1"/>
    <dgm:cxn modelId="{6400C993-FD6B-447B-B148-CE72BF4E695C}" type="presOf" srcId="{23C763F0-49B1-49DA-B75B-7286595A8AAB}" destId="{1C5D86B8-CCDC-4569-B979-5367CACB2A30}" srcOrd="0" destOrd="5" presId="urn:microsoft.com/office/officeart/2005/8/layout/list1"/>
    <dgm:cxn modelId="{A7DF559C-2E8D-477B-9C94-558BF7FDDA40}" srcId="{141F7525-E368-4C00-AE43-D67448F46049}" destId="{32751676-2389-4E95-AF35-C103F292C019}" srcOrd="2" destOrd="0" parTransId="{D79182C9-6579-4BE5-831B-C76D2BE86F44}" sibTransId="{8925E8B3-7F14-4BF3-8D9A-C22702217608}"/>
    <dgm:cxn modelId="{F9237B9F-2014-413A-A45C-2A4831F93856}" srcId="{32751676-2389-4E95-AF35-C103F292C019}" destId="{1954E48F-6D06-4EA2-859B-ECC3E5256FFB}" srcOrd="0" destOrd="0" parTransId="{0E8C2DB6-A873-4F96-BAC7-3C77868A19FC}" sibTransId="{25E0626A-5D04-4821-B444-DCD9CA286D7B}"/>
    <dgm:cxn modelId="{21426AA5-2634-4432-9CFD-95BEE8270626}" srcId="{32751676-2389-4E95-AF35-C103F292C019}" destId="{75F70332-6135-445A-BE32-51FA01E559DE}" srcOrd="1" destOrd="0" parTransId="{8890BB3D-5191-4A10-BD2E-EBAEE368DE74}" sibTransId="{6CC2859D-2F00-4059-909F-41A730FCCDE5}"/>
    <dgm:cxn modelId="{D22AD8B0-E0FF-401F-918F-9B8CC7EEC1B6}" srcId="{32751676-2389-4E95-AF35-C103F292C019}" destId="{309AA20F-19D4-4EDC-BBC9-C76B204EE845}" srcOrd="3" destOrd="0" parTransId="{BF22B149-AA1D-448A-83B6-66C7C3522814}" sibTransId="{FC5371A6-8F3B-4743-A6D9-D9411A25DE40}"/>
    <dgm:cxn modelId="{CC7497B4-80A5-4802-A1AA-2547F9C50946}" type="presOf" srcId="{78E08685-32EE-4916-A59E-74CA3F10D5BB}" destId="{BB2A40D2-E307-4D0A-A1AE-F35F503FD848}" srcOrd="0" destOrd="0" presId="urn:microsoft.com/office/officeart/2005/8/layout/list1"/>
    <dgm:cxn modelId="{83E4D7C0-046A-4ED7-88BD-EEF14C670A5C}" srcId="{D66E5C5B-8F12-4410-9039-5926BF8A1C1E}" destId="{6999C1EF-DBF3-48A8-A3CD-5EBC770A744D}" srcOrd="0" destOrd="0" parTransId="{B9BF2AE0-661C-4ACF-A107-32621EAF41B9}" sibTransId="{A47CAF0F-BC4B-4933-8335-B68E1A1A70C1}"/>
    <dgm:cxn modelId="{DE1586C6-D852-40F8-B665-A6B9C93E7C48}" type="presOf" srcId="{B0D5323A-130E-43B4-8AD2-54136EED8000}" destId="{2BBCA740-34F0-4DA6-BCFD-C9D7E0127228}" srcOrd="0" destOrd="0" presId="urn:microsoft.com/office/officeart/2005/8/layout/list1"/>
    <dgm:cxn modelId="{901B01CF-5372-4942-AC92-581E15D72C40}" type="presOf" srcId="{309AA20F-19D4-4EDC-BBC9-C76B204EE845}" destId="{1C5D86B8-CCDC-4569-B979-5367CACB2A30}" srcOrd="0" destOrd="3" presId="urn:microsoft.com/office/officeart/2005/8/layout/list1"/>
    <dgm:cxn modelId="{F99DB7CF-EE51-4F9A-92D4-C5EDA2DCF5AC}" srcId="{141F7525-E368-4C00-AE43-D67448F46049}" destId="{78E08685-32EE-4916-A59E-74CA3F10D5BB}" srcOrd="4" destOrd="0" parTransId="{37847561-DA49-4FF0-885E-12598AA78339}" sibTransId="{A2D6BDC1-7DA0-4B0C-A55F-9FCCCC6D18AC}"/>
    <dgm:cxn modelId="{3FA1EAD1-2B6A-4038-82A5-97B1CC76A74F}" type="presOf" srcId="{32751676-2389-4E95-AF35-C103F292C019}" destId="{2FBC5B84-D529-42AD-86ED-582D9F4E0C2E}" srcOrd="0" destOrd="0" presId="urn:microsoft.com/office/officeart/2005/8/layout/list1"/>
    <dgm:cxn modelId="{5033C0E8-5ABF-4E4D-9F31-FAAA1FDA322D}" type="presOf" srcId="{F2781A3D-8505-405C-9CB4-9ED43997F3D7}" destId="{AA27C160-761F-4D7A-9512-BA0A5B527CE5}" srcOrd="0" destOrd="1" presId="urn:microsoft.com/office/officeart/2005/8/layout/list1"/>
    <dgm:cxn modelId="{F74112EC-DC85-4C17-B063-32375E60D47D}" type="presOf" srcId="{92D1FF6C-1B69-40E0-A912-47320E616534}" destId="{1C5D86B8-CCDC-4569-B979-5367CACB2A30}" srcOrd="0" destOrd="4" presId="urn:microsoft.com/office/officeart/2005/8/layout/list1"/>
    <dgm:cxn modelId="{0210C3F5-2752-4EC4-9BCF-C7A2DE456683}" type="presOf" srcId="{32751676-2389-4E95-AF35-C103F292C019}" destId="{4AD01432-CD73-4E97-A6FF-7CFD48D6CDA9}" srcOrd="1" destOrd="0" presId="urn:microsoft.com/office/officeart/2005/8/layout/list1"/>
    <dgm:cxn modelId="{18E3C9FA-D3DA-42AC-822F-4F0363DA026C}" srcId="{78E08685-32EE-4916-A59E-74CA3F10D5BB}" destId="{FC0FC27E-B849-4C50-A23F-8A75BF01619E}" srcOrd="0" destOrd="0" parTransId="{414EA41E-5B4A-4657-B411-66CFD102FBCE}" sibTransId="{36999324-0102-44FE-A3D8-769320A5528C}"/>
    <dgm:cxn modelId="{614EF7FA-6904-442B-BA44-FB7E1FEA7C3B}" srcId="{141F7525-E368-4C00-AE43-D67448F46049}" destId="{D66E5C5B-8F12-4410-9039-5926BF8A1C1E}" srcOrd="0" destOrd="0" parTransId="{01441F7C-FC56-4817-ADF5-F82F068DE281}" sibTransId="{D1F3DBAC-BC45-4437-8CF9-E9C6A5EBA2CE}"/>
    <dgm:cxn modelId="{82B9BB12-7F88-4D41-B118-A44A4C8F1798}" type="presParOf" srcId="{4CD6E9E3-A612-4335-9216-4212330916CD}" destId="{5C44DFFC-5D82-45A7-928E-DA3E46D7DEA6}" srcOrd="0" destOrd="0" presId="urn:microsoft.com/office/officeart/2005/8/layout/list1"/>
    <dgm:cxn modelId="{DDB66BC1-26AE-42C9-B0AB-F4A60C4F4EDA}" type="presParOf" srcId="{5C44DFFC-5D82-45A7-928E-DA3E46D7DEA6}" destId="{38C5BF67-481E-46A7-B9A5-B46ED8E1F996}" srcOrd="0" destOrd="0" presId="urn:microsoft.com/office/officeart/2005/8/layout/list1"/>
    <dgm:cxn modelId="{2B170077-DA35-4AFA-B21F-6E3BD72D1BF2}" type="presParOf" srcId="{5C44DFFC-5D82-45A7-928E-DA3E46D7DEA6}" destId="{05866507-E312-43F3-865F-BBEA2C7134B1}" srcOrd="1" destOrd="0" presId="urn:microsoft.com/office/officeart/2005/8/layout/list1"/>
    <dgm:cxn modelId="{EF6F78F7-8D3F-42F5-9553-90454EEEC56A}" type="presParOf" srcId="{4CD6E9E3-A612-4335-9216-4212330916CD}" destId="{A2D22608-5191-4402-A920-63C5508BF82A}" srcOrd="1" destOrd="0" presId="urn:microsoft.com/office/officeart/2005/8/layout/list1"/>
    <dgm:cxn modelId="{EEE2543E-2F98-457F-AEA1-272AF3EF98DA}" type="presParOf" srcId="{4CD6E9E3-A612-4335-9216-4212330916CD}" destId="{904AB912-D37B-449B-88BA-B9A39899C9DF}" srcOrd="2" destOrd="0" presId="urn:microsoft.com/office/officeart/2005/8/layout/list1"/>
    <dgm:cxn modelId="{749D1D69-38D8-4C10-92EB-1FABD8EA758D}" type="presParOf" srcId="{4CD6E9E3-A612-4335-9216-4212330916CD}" destId="{DD0ED287-8782-4957-AC53-2B1F57145E22}" srcOrd="3" destOrd="0" presId="urn:microsoft.com/office/officeart/2005/8/layout/list1"/>
    <dgm:cxn modelId="{2899940C-4C6A-4C9B-B734-2B77E8A5CDDE}" type="presParOf" srcId="{4CD6E9E3-A612-4335-9216-4212330916CD}" destId="{475208D8-EEA7-4264-BD37-17DD9C481815}" srcOrd="4" destOrd="0" presId="urn:microsoft.com/office/officeart/2005/8/layout/list1"/>
    <dgm:cxn modelId="{14380A3C-D726-4592-BAE1-F304300365B0}" type="presParOf" srcId="{475208D8-EEA7-4264-BD37-17DD9C481815}" destId="{2BBCA740-34F0-4DA6-BCFD-C9D7E0127228}" srcOrd="0" destOrd="0" presId="urn:microsoft.com/office/officeart/2005/8/layout/list1"/>
    <dgm:cxn modelId="{FC73D456-B848-4390-A21F-97356C393422}" type="presParOf" srcId="{475208D8-EEA7-4264-BD37-17DD9C481815}" destId="{4677CB41-6FB3-402D-A54E-476F08171363}" srcOrd="1" destOrd="0" presId="urn:microsoft.com/office/officeart/2005/8/layout/list1"/>
    <dgm:cxn modelId="{7DE79121-8128-4AAF-95F2-0680B23D9BB7}" type="presParOf" srcId="{4CD6E9E3-A612-4335-9216-4212330916CD}" destId="{8690B4B2-C12B-4EAB-B688-D265CEF033ED}" srcOrd="5" destOrd="0" presId="urn:microsoft.com/office/officeart/2005/8/layout/list1"/>
    <dgm:cxn modelId="{EC115B16-5948-4006-A508-7213E3B033DB}" type="presParOf" srcId="{4CD6E9E3-A612-4335-9216-4212330916CD}" destId="{AA27C160-761F-4D7A-9512-BA0A5B527CE5}" srcOrd="6" destOrd="0" presId="urn:microsoft.com/office/officeart/2005/8/layout/list1"/>
    <dgm:cxn modelId="{44B9F754-DEEF-447B-ABC0-8A598B268AE8}" type="presParOf" srcId="{4CD6E9E3-A612-4335-9216-4212330916CD}" destId="{261651AF-B4CF-45F6-A05D-53A41804723E}" srcOrd="7" destOrd="0" presId="urn:microsoft.com/office/officeart/2005/8/layout/list1"/>
    <dgm:cxn modelId="{BCBEC588-3A41-431E-8C4E-4A16FB403F68}" type="presParOf" srcId="{4CD6E9E3-A612-4335-9216-4212330916CD}" destId="{796F3C80-5AF0-44E7-9A15-10B8A1EDF4C2}" srcOrd="8" destOrd="0" presId="urn:microsoft.com/office/officeart/2005/8/layout/list1"/>
    <dgm:cxn modelId="{AB88C006-B1FE-4E79-92AC-1442CA0CDC96}" type="presParOf" srcId="{796F3C80-5AF0-44E7-9A15-10B8A1EDF4C2}" destId="{2FBC5B84-D529-42AD-86ED-582D9F4E0C2E}" srcOrd="0" destOrd="0" presId="urn:microsoft.com/office/officeart/2005/8/layout/list1"/>
    <dgm:cxn modelId="{492E83CA-293B-43AC-82B4-28DF92C46B4D}" type="presParOf" srcId="{796F3C80-5AF0-44E7-9A15-10B8A1EDF4C2}" destId="{4AD01432-CD73-4E97-A6FF-7CFD48D6CDA9}" srcOrd="1" destOrd="0" presId="urn:microsoft.com/office/officeart/2005/8/layout/list1"/>
    <dgm:cxn modelId="{CEB6A713-3450-4CCC-B568-FC143D25B125}" type="presParOf" srcId="{4CD6E9E3-A612-4335-9216-4212330916CD}" destId="{63EE401C-41DA-42E3-8091-1E07C9B46A49}" srcOrd="9" destOrd="0" presId="urn:microsoft.com/office/officeart/2005/8/layout/list1"/>
    <dgm:cxn modelId="{72236184-7160-4C74-A8CC-0E3C8C4BDE7E}" type="presParOf" srcId="{4CD6E9E3-A612-4335-9216-4212330916CD}" destId="{1C5D86B8-CCDC-4569-B979-5367CACB2A30}" srcOrd="10" destOrd="0" presId="urn:microsoft.com/office/officeart/2005/8/layout/list1"/>
    <dgm:cxn modelId="{39BE39B8-3621-407B-90A9-9127C332669E}" type="presParOf" srcId="{4CD6E9E3-A612-4335-9216-4212330916CD}" destId="{9A1A06CB-4CF5-40FE-B839-2602B0301635}" srcOrd="11" destOrd="0" presId="urn:microsoft.com/office/officeart/2005/8/layout/list1"/>
    <dgm:cxn modelId="{55B4BDA5-EFB3-4376-B1A2-D7062AD29123}" type="presParOf" srcId="{4CD6E9E3-A612-4335-9216-4212330916CD}" destId="{55955F46-87A1-48B2-A1D4-9AC5B2EF2F6A}" srcOrd="12" destOrd="0" presId="urn:microsoft.com/office/officeart/2005/8/layout/list1"/>
    <dgm:cxn modelId="{9DAFD0C5-E2B8-48EF-BAD4-3D11719E0F78}" type="presParOf" srcId="{55955F46-87A1-48B2-A1D4-9AC5B2EF2F6A}" destId="{ED4DD616-1205-4FD7-B92D-B401F980D3DC}" srcOrd="0" destOrd="0" presId="urn:microsoft.com/office/officeart/2005/8/layout/list1"/>
    <dgm:cxn modelId="{123491A9-8699-43B1-87E2-5FA6C12DC8E2}" type="presParOf" srcId="{55955F46-87A1-48B2-A1D4-9AC5B2EF2F6A}" destId="{FF876653-EA23-412B-8713-E26AC7956B00}" srcOrd="1" destOrd="0" presId="urn:microsoft.com/office/officeart/2005/8/layout/list1"/>
    <dgm:cxn modelId="{8E4C3666-1C56-4B3B-B80C-D8F1475A9AE2}" type="presParOf" srcId="{4CD6E9E3-A612-4335-9216-4212330916CD}" destId="{7F7B02CE-C832-404B-B9F9-B5B133B38C16}" srcOrd="13" destOrd="0" presId="urn:microsoft.com/office/officeart/2005/8/layout/list1"/>
    <dgm:cxn modelId="{84F72A6B-4204-4EA8-90F1-C91E893D8E59}" type="presParOf" srcId="{4CD6E9E3-A612-4335-9216-4212330916CD}" destId="{0080F776-2754-419E-8254-B20C9E6E0F41}" srcOrd="14" destOrd="0" presId="urn:microsoft.com/office/officeart/2005/8/layout/list1"/>
    <dgm:cxn modelId="{7B13DF81-FEC1-4B14-83EE-6B605BD139EF}" type="presParOf" srcId="{4CD6E9E3-A612-4335-9216-4212330916CD}" destId="{E1324E93-212E-4B3C-B08F-559DF1FD3D8E}" srcOrd="15" destOrd="0" presId="urn:microsoft.com/office/officeart/2005/8/layout/list1"/>
    <dgm:cxn modelId="{1B34DA3D-5013-4B8B-9A9F-BD8BA32B80C4}" type="presParOf" srcId="{4CD6E9E3-A612-4335-9216-4212330916CD}" destId="{338F3C50-C218-42CD-98B8-D8BE5D5330D4}" srcOrd="16" destOrd="0" presId="urn:microsoft.com/office/officeart/2005/8/layout/list1"/>
    <dgm:cxn modelId="{71596BB6-5119-4E7D-B5FD-B1D4A6F00889}" type="presParOf" srcId="{338F3C50-C218-42CD-98B8-D8BE5D5330D4}" destId="{BB2A40D2-E307-4D0A-A1AE-F35F503FD848}" srcOrd="0" destOrd="0" presId="urn:microsoft.com/office/officeart/2005/8/layout/list1"/>
    <dgm:cxn modelId="{614AF896-216A-45D9-B00B-48C178352E84}" type="presParOf" srcId="{338F3C50-C218-42CD-98B8-D8BE5D5330D4}" destId="{B206286B-FF70-4360-96A2-F34C03DF78D7}" srcOrd="1" destOrd="0" presId="urn:microsoft.com/office/officeart/2005/8/layout/list1"/>
    <dgm:cxn modelId="{08F13AF4-A5F9-43DA-9A5A-4650D84FB484}" type="presParOf" srcId="{4CD6E9E3-A612-4335-9216-4212330916CD}" destId="{B6BB73F9-E873-4C73-BF67-63D9B42AD5B9}" srcOrd="17" destOrd="0" presId="urn:microsoft.com/office/officeart/2005/8/layout/list1"/>
    <dgm:cxn modelId="{5B7019C5-A0CA-4CA6-B1A6-439B558C8BDE}" type="presParOf" srcId="{4CD6E9E3-A612-4335-9216-4212330916CD}" destId="{D9BEECD9-AE8A-42B0-B637-405FD48E5172}" srcOrd="18" destOrd="0" presId="urn:microsoft.com/office/officeart/2005/8/layout/list1"/>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1F83649-ED8E-4B9A-9A91-D4313B893EF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ZA"/>
        </a:p>
      </dgm:t>
    </dgm:pt>
    <dgm:pt modelId="{24E8C880-4581-4BC2-B1DF-10B27238483A}">
      <dgm:prSet custT="1"/>
      <dgm:spPr>
        <a:gradFill flip="none" rotWithShape="0">
          <a:gsLst>
            <a:gs pos="0">
              <a:srgbClr val="427346">
                <a:shade val="30000"/>
                <a:satMod val="115000"/>
              </a:srgbClr>
            </a:gs>
            <a:gs pos="50000">
              <a:srgbClr val="427346">
                <a:shade val="67500"/>
                <a:satMod val="115000"/>
              </a:srgbClr>
            </a:gs>
            <a:gs pos="100000">
              <a:srgbClr val="427346">
                <a:shade val="100000"/>
                <a:satMod val="115000"/>
              </a:srgbClr>
            </a:gs>
          </a:gsLst>
          <a:lin ang="0" scaled="1"/>
          <a:tileRect/>
        </a:gradFill>
        <a:ln>
          <a:noFill/>
        </a:ln>
      </dgm:spPr>
      <dgm:t>
        <a:bodyPr/>
        <a:lstStyle/>
        <a:p>
          <a:r>
            <a:rPr lang="en-GB" sz="1400" dirty="0">
              <a:solidFill>
                <a:schemeClr val="bg1"/>
              </a:solidFill>
              <a:latin typeface="Arial" panose="020B0604020202020204" pitchFamily="34" charset="0"/>
              <a:cs typeface="Arial" panose="020B0604020202020204" pitchFamily="34" charset="0"/>
            </a:rPr>
            <a:t>Simple, low-complexity model: SETA provides funding, employers provide space, education institutions provide leaners or students.</a:t>
          </a:r>
          <a:endParaRPr lang="en-ZA" sz="1400" dirty="0">
            <a:solidFill>
              <a:schemeClr val="bg1"/>
            </a:solidFill>
            <a:latin typeface="Arial" panose="020B0604020202020204" pitchFamily="34" charset="0"/>
            <a:cs typeface="Arial" panose="020B0604020202020204" pitchFamily="34" charset="0"/>
          </a:endParaRPr>
        </a:p>
      </dgm:t>
    </dgm:pt>
    <dgm:pt modelId="{2A99CE8C-F0B9-4B43-8F8E-8D4B600652C9}" type="parTrans" cxnId="{0A88A8E1-8DAD-4F83-A9A3-6A97706ACC94}">
      <dgm:prSet/>
      <dgm:spPr/>
      <dgm:t>
        <a:bodyPr/>
        <a:lstStyle/>
        <a:p>
          <a:endParaRPr lang="en-ZA" sz="1400">
            <a:latin typeface="Arial" panose="020B0604020202020204" pitchFamily="34" charset="0"/>
            <a:cs typeface="Arial" panose="020B0604020202020204" pitchFamily="34" charset="0"/>
          </a:endParaRPr>
        </a:p>
      </dgm:t>
    </dgm:pt>
    <dgm:pt modelId="{A49800B1-7BA1-4284-8B23-025B5E8FAF36}" type="sibTrans" cxnId="{0A88A8E1-8DAD-4F83-A9A3-6A97706ACC94}">
      <dgm:prSet/>
      <dgm:spPr/>
      <dgm:t>
        <a:bodyPr/>
        <a:lstStyle/>
        <a:p>
          <a:endParaRPr lang="en-ZA" sz="1400">
            <a:latin typeface="Arial" panose="020B0604020202020204" pitchFamily="34" charset="0"/>
            <a:cs typeface="Arial" panose="020B0604020202020204" pitchFamily="34" charset="0"/>
          </a:endParaRPr>
        </a:p>
      </dgm:t>
    </dgm:pt>
    <dgm:pt modelId="{82928EA7-AE4B-4A8F-AE9F-83DA6CBE2B69}">
      <dgm:prSet custT="1"/>
      <dgm:spPr>
        <a:gradFill flip="none" rotWithShape="0">
          <a:gsLst>
            <a:gs pos="0">
              <a:srgbClr val="EE843A">
                <a:shade val="30000"/>
                <a:satMod val="115000"/>
              </a:srgbClr>
            </a:gs>
            <a:gs pos="50000">
              <a:srgbClr val="EE843A">
                <a:shade val="67500"/>
                <a:satMod val="115000"/>
              </a:srgbClr>
            </a:gs>
            <a:gs pos="100000">
              <a:srgbClr val="EE843A">
                <a:shade val="100000"/>
                <a:satMod val="115000"/>
              </a:srgbClr>
            </a:gs>
          </a:gsLst>
          <a:lin ang="0" scaled="1"/>
          <a:tileRect/>
        </a:gradFill>
        <a:ln>
          <a:noFill/>
        </a:ln>
      </dgm:spPr>
      <dgm:t>
        <a:bodyPr/>
        <a:lstStyle/>
        <a:p>
          <a:r>
            <a:rPr lang="en-GB" sz="1400" dirty="0">
              <a:solidFill>
                <a:schemeClr val="bg1"/>
              </a:solidFill>
              <a:latin typeface="Arial" panose="020B0604020202020204" pitchFamily="34" charset="0"/>
              <a:cs typeface="Arial" panose="020B0604020202020204" pitchFamily="34" charset="0"/>
            </a:rPr>
            <a:t>Directly addresses youth unemployment by converting learners into job-ready candidates.</a:t>
          </a:r>
          <a:endParaRPr lang="en-ZA" sz="1400" dirty="0">
            <a:solidFill>
              <a:schemeClr val="bg1"/>
            </a:solidFill>
            <a:latin typeface="Arial" panose="020B0604020202020204" pitchFamily="34" charset="0"/>
            <a:cs typeface="Arial" panose="020B0604020202020204" pitchFamily="34" charset="0"/>
          </a:endParaRPr>
        </a:p>
      </dgm:t>
    </dgm:pt>
    <dgm:pt modelId="{2697FE5F-1357-4A21-8296-F574677B7271}" type="parTrans" cxnId="{BE2BC93C-639F-4B61-9594-1A52F24153A9}">
      <dgm:prSet/>
      <dgm:spPr/>
      <dgm:t>
        <a:bodyPr/>
        <a:lstStyle/>
        <a:p>
          <a:endParaRPr lang="en-ZA" sz="1400">
            <a:latin typeface="Arial" panose="020B0604020202020204" pitchFamily="34" charset="0"/>
            <a:cs typeface="Arial" panose="020B0604020202020204" pitchFamily="34" charset="0"/>
          </a:endParaRPr>
        </a:p>
      </dgm:t>
    </dgm:pt>
    <dgm:pt modelId="{11D8F8FE-D105-49E6-9352-4F6619BC8BCC}" type="sibTrans" cxnId="{BE2BC93C-639F-4B61-9594-1A52F24153A9}">
      <dgm:prSet/>
      <dgm:spPr/>
      <dgm:t>
        <a:bodyPr/>
        <a:lstStyle/>
        <a:p>
          <a:endParaRPr lang="en-ZA" sz="1400">
            <a:latin typeface="Arial" panose="020B0604020202020204" pitchFamily="34" charset="0"/>
            <a:cs typeface="Arial" panose="020B0604020202020204" pitchFamily="34" charset="0"/>
          </a:endParaRPr>
        </a:p>
      </dgm:t>
    </dgm:pt>
    <dgm:pt modelId="{E51E121C-181A-4658-B2A9-1E4F32EF1F60}">
      <dgm:prSet custT="1"/>
      <dgm:spPr>
        <a:gradFill flip="none" rotWithShape="0">
          <a:gsLst>
            <a:gs pos="0">
              <a:srgbClr val="2D2C72">
                <a:shade val="30000"/>
                <a:satMod val="115000"/>
              </a:srgbClr>
            </a:gs>
            <a:gs pos="50000">
              <a:srgbClr val="2D2C72">
                <a:shade val="67500"/>
                <a:satMod val="115000"/>
              </a:srgbClr>
            </a:gs>
            <a:gs pos="100000">
              <a:srgbClr val="2D2C72">
                <a:shade val="100000"/>
                <a:satMod val="115000"/>
              </a:srgbClr>
            </a:gs>
          </a:gsLst>
          <a:lin ang="0" scaled="1"/>
          <a:tileRect/>
        </a:gradFill>
        <a:ln>
          <a:solidFill>
            <a:srgbClr val="2D2C72"/>
          </a:solidFill>
        </a:ln>
      </dgm:spPr>
      <dgm:t>
        <a:bodyPr/>
        <a:lstStyle/>
        <a:p>
          <a:r>
            <a:rPr lang="en-GB" sz="1400" dirty="0">
              <a:solidFill>
                <a:schemeClr val="bg1"/>
              </a:solidFill>
              <a:latin typeface="Arial" panose="020B0604020202020204" pitchFamily="34" charset="0"/>
              <a:cs typeface="Arial" panose="020B0604020202020204" pitchFamily="34" charset="0"/>
            </a:rPr>
            <a:t>Can be scaled across any sector (healthcare, agriculture, ICT, logistics).</a:t>
          </a:r>
          <a:endParaRPr lang="en-ZA" sz="1400" dirty="0">
            <a:solidFill>
              <a:schemeClr val="bg1"/>
            </a:solidFill>
            <a:latin typeface="Arial" panose="020B0604020202020204" pitchFamily="34" charset="0"/>
            <a:cs typeface="Arial" panose="020B0604020202020204" pitchFamily="34" charset="0"/>
          </a:endParaRPr>
        </a:p>
      </dgm:t>
    </dgm:pt>
    <dgm:pt modelId="{A87D5A0B-E435-43C9-A554-A45B6B1721A2}" type="parTrans" cxnId="{D157CE0A-8089-4671-B9D9-01DCCCDF953A}">
      <dgm:prSet/>
      <dgm:spPr/>
      <dgm:t>
        <a:bodyPr/>
        <a:lstStyle/>
        <a:p>
          <a:endParaRPr lang="en-ZA" sz="1400">
            <a:latin typeface="Arial" panose="020B0604020202020204" pitchFamily="34" charset="0"/>
            <a:cs typeface="Arial" panose="020B0604020202020204" pitchFamily="34" charset="0"/>
          </a:endParaRPr>
        </a:p>
      </dgm:t>
    </dgm:pt>
    <dgm:pt modelId="{F4EF5C0B-58E8-4BE6-A937-41DC5E05BC23}" type="sibTrans" cxnId="{D157CE0A-8089-4671-B9D9-01DCCCDF953A}">
      <dgm:prSet/>
      <dgm:spPr/>
      <dgm:t>
        <a:bodyPr/>
        <a:lstStyle/>
        <a:p>
          <a:endParaRPr lang="en-ZA" sz="1400">
            <a:latin typeface="Arial" panose="020B0604020202020204" pitchFamily="34" charset="0"/>
            <a:cs typeface="Arial" panose="020B0604020202020204" pitchFamily="34" charset="0"/>
          </a:endParaRPr>
        </a:p>
      </dgm:t>
    </dgm:pt>
    <dgm:pt modelId="{BC16D570-DFE0-4098-9B94-C30777C4AE44}" type="pres">
      <dgm:prSet presAssocID="{11F83649-ED8E-4B9A-9A91-D4313B893EF2}" presName="linear" presStyleCnt="0">
        <dgm:presLayoutVars>
          <dgm:animLvl val="lvl"/>
          <dgm:resizeHandles val="exact"/>
        </dgm:presLayoutVars>
      </dgm:prSet>
      <dgm:spPr/>
    </dgm:pt>
    <dgm:pt modelId="{026C2EE3-41B4-4BDF-8281-E8851F2A6F46}" type="pres">
      <dgm:prSet presAssocID="{24E8C880-4581-4BC2-B1DF-10B27238483A}" presName="parentText" presStyleLbl="node1" presStyleIdx="0" presStyleCnt="3">
        <dgm:presLayoutVars>
          <dgm:chMax val="0"/>
          <dgm:bulletEnabled val="1"/>
        </dgm:presLayoutVars>
      </dgm:prSet>
      <dgm:spPr/>
    </dgm:pt>
    <dgm:pt modelId="{48EEEF85-D284-4B54-8ADD-6FB4B42E0E89}" type="pres">
      <dgm:prSet presAssocID="{A49800B1-7BA1-4284-8B23-025B5E8FAF36}" presName="spacer" presStyleCnt="0"/>
      <dgm:spPr/>
    </dgm:pt>
    <dgm:pt modelId="{41C5AF79-5D8E-42A6-8373-65F77E0E9540}" type="pres">
      <dgm:prSet presAssocID="{82928EA7-AE4B-4A8F-AE9F-83DA6CBE2B69}" presName="parentText" presStyleLbl="node1" presStyleIdx="1" presStyleCnt="3">
        <dgm:presLayoutVars>
          <dgm:chMax val="0"/>
          <dgm:bulletEnabled val="1"/>
        </dgm:presLayoutVars>
      </dgm:prSet>
      <dgm:spPr/>
    </dgm:pt>
    <dgm:pt modelId="{AEB03A8D-EBAE-4B4F-B5F8-845C0D4E90DF}" type="pres">
      <dgm:prSet presAssocID="{11D8F8FE-D105-49E6-9352-4F6619BC8BCC}" presName="spacer" presStyleCnt="0"/>
      <dgm:spPr/>
    </dgm:pt>
    <dgm:pt modelId="{FBBDF414-D308-4358-9800-E53587C9A173}" type="pres">
      <dgm:prSet presAssocID="{E51E121C-181A-4658-B2A9-1E4F32EF1F60}" presName="parentText" presStyleLbl="node1" presStyleIdx="2" presStyleCnt="3">
        <dgm:presLayoutVars>
          <dgm:chMax val="0"/>
          <dgm:bulletEnabled val="1"/>
        </dgm:presLayoutVars>
      </dgm:prSet>
      <dgm:spPr/>
    </dgm:pt>
  </dgm:ptLst>
  <dgm:cxnLst>
    <dgm:cxn modelId="{D157CE0A-8089-4671-B9D9-01DCCCDF953A}" srcId="{11F83649-ED8E-4B9A-9A91-D4313B893EF2}" destId="{E51E121C-181A-4658-B2A9-1E4F32EF1F60}" srcOrd="2" destOrd="0" parTransId="{A87D5A0B-E435-43C9-A554-A45B6B1721A2}" sibTransId="{F4EF5C0B-58E8-4BE6-A937-41DC5E05BC23}"/>
    <dgm:cxn modelId="{BE2BC93C-639F-4B61-9594-1A52F24153A9}" srcId="{11F83649-ED8E-4B9A-9A91-D4313B893EF2}" destId="{82928EA7-AE4B-4A8F-AE9F-83DA6CBE2B69}" srcOrd="1" destOrd="0" parTransId="{2697FE5F-1357-4A21-8296-F574677B7271}" sibTransId="{11D8F8FE-D105-49E6-9352-4F6619BC8BCC}"/>
    <dgm:cxn modelId="{4BA04869-DDF0-426C-BBA7-AB80CE403396}" type="presOf" srcId="{82928EA7-AE4B-4A8F-AE9F-83DA6CBE2B69}" destId="{41C5AF79-5D8E-42A6-8373-65F77E0E9540}" srcOrd="0" destOrd="0" presId="urn:microsoft.com/office/officeart/2005/8/layout/vList2"/>
    <dgm:cxn modelId="{F88DC393-9748-4694-AC8D-7EDEAA474233}" type="presOf" srcId="{24E8C880-4581-4BC2-B1DF-10B27238483A}" destId="{026C2EE3-41B4-4BDF-8281-E8851F2A6F46}" srcOrd="0" destOrd="0" presId="urn:microsoft.com/office/officeart/2005/8/layout/vList2"/>
    <dgm:cxn modelId="{D76B0AAF-9EB1-40C8-A6B0-CEFFDF610B12}" type="presOf" srcId="{E51E121C-181A-4658-B2A9-1E4F32EF1F60}" destId="{FBBDF414-D308-4358-9800-E53587C9A173}" srcOrd="0" destOrd="0" presId="urn:microsoft.com/office/officeart/2005/8/layout/vList2"/>
    <dgm:cxn modelId="{0A88A8E1-8DAD-4F83-A9A3-6A97706ACC94}" srcId="{11F83649-ED8E-4B9A-9A91-D4313B893EF2}" destId="{24E8C880-4581-4BC2-B1DF-10B27238483A}" srcOrd="0" destOrd="0" parTransId="{2A99CE8C-F0B9-4B43-8F8E-8D4B600652C9}" sibTransId="{A49800B1-7BA1-4284-8B23-025B5E8FAF36}"/>
    <dgm:cxn modelId="{6E12A3FF-99A1-40C6-AEFB-507CDDA7E861}" type="presOf" srcId="{11F83649-ED8E-4B9A-9A91-D4313B893EF2}" destId="{BC16D570-DFE0-4098-9B94-C30777C4AE44}" srcOrd="0" destOrd="0" presId="urn:microsoft.com/office/officeart/2005/8/layout/vList2"/>
    <dgm:cxn modelId="{78278EF9-B34B-4A65-8162-A79A503E1C25}" type="presParOf" srcId="{BC16D570-DFE0-4098-9B94-C30777C4AE44}" destId="{026C2EE3-41B4-4BDF-8281-E8851F2A6F46}" srcOrd="0" destOrd="0" presId="urn:microsoft.com/office/officeart/2005/8/layout/vList2"/>
    <dgm:cxn modelId="{031AD1B4-D051-432E-AF14-647EDABE1CA8}" type="presParOf" srcId="{BC16D570-DFE0-4098-9B94-C30777C4AE44}" destId="{48EEEF85-D284-4B54-8ADD-6FB4B42E0E89}" srcOrd="1" destOrd="0" presId="urn:microsoft.com/office/officeart/2005/8/layout/vList2"/>
    <dgm:cxn modelId="{B9041031-BB9D-4464-AA80-042AD25B915A}" type="presParOf" srcId="{BC16D570-DFE0-4098-9B94-C30777C4AE44}" destId="{41C5AF79-5D8E-42A6-8373-65F77E0E9540}" srcOrd="2" destOrd="0" presId="urn:microsoft.com/office/officeart/2005/8/layout/vList2"/>
    <dgm:cxn modelId="{D6997D13-52C0-4027-AD1B-90545F291DF6}" type="presParOf" srcId="{BC16D570-DFE0-4098-9B94-C30777C4AE44}" destId="{AEB03A8D-EBAE-4B4F-B5F8-845C0D4E90DF}" srcOrd="3" destOrd="0" presId="urn:microsoft.com/office/officeart/2005/8/layout/vList2"/>
    <dgm:cxn modelId="{5D2CECD6-3C07-4A80-8C16-B2BC1B3BAD11}" type="presParOf" srcId="{BC16D570-DFE0-4098-9B94-C30777C4AE44}" destId="{FBBDF414-D308-4358-9800-E53587C9A173}" srcOrd="4" destOrd="0" presId="urn:microsoft.com/office/officeart/2005/8/layout/vList2"/>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7BE8CA3-1FC3-47D3-BED7-8F9AD50B1250}" type="doc">
      <dgm:prSet loTypeId="urn:microsoft.com/office/officeart/2005/8/layout/target2" loCatId="relationship" qsTypeId="urn:microsoft.com/office/officeart/2005/8/quickstyle/simple5" qsCatId="simple" csTypeId="urn:microsoft.com/office/officeart/2005/8/colors/accent1_2" csCatId="accent1" phldr="1"/>
      <dgm:spPr/>
      <dgm:t>
        <a:bodyPr/>
        <a:lstStyle/>
        <a:p>
          <a:endParaRPr lang="en-ZA"/>
        </a:p>
      </dgm:t>
    </dgm:pt>
    <dgm:pt modelId="{7F1B5AF5-6723-4AC5-A4DB-AE3AD8A9C54F}">
      <dgm:prSet custT="1"/>
      <dgm:spPr>
        <a:noFill/>
        <a:ln>
          <a:solidFill>
            <a:srgbClr val="2D2C72"/>
          </a:solidFill>
        </a:ln>
      </dgm:spPr>
      <dgm:t>
        <a:bodyPr/>
        <a:lstStyle/>
        <a:p>
          <a:r>
            <a:rPr lang="en-GB" sz="4000" b="1" i="0" dirty="0">
              <a:solidFill>
                <a:srgbClr val="2D2C72"/>
              </a:solidFill>
            </a:rPr>
            <a:t>Replication Checklist:</a:t>
          </a:r>
          <a:endParaRPr lang="en-ZA" sz="4000" dirty="0">
            <a:solidFill>
              <a:srgbClr val="2D2C72"/>
            </a:solidFill>
          </a:endParaRPr>
        </a:p>
      </dgm:t>
    </dgm:pt>
    <dgm:pt modelId="{A35E1983-F5AC-4F38-B722-54A66CA34578}" type="parTrans" cxnId="{A2DAA19D-E381-4E5C-8301-5A74FA27A8A9}">
      <dgm:prSet/>
      <dgm:spPr/>
      <dgm:t>
        <a:bodyPr/>
        <a:lstStyle/>
        <a:p>
          <a:endParaRPr lang="en-ZA"/>
        </a:p>
      </dgm:t>
    </dgm:pt>
    <dgm:pt modelId="{F819D2F4-7BD6-44A9-ACF7-83C8C1D78416}" type="sibTrans" cxnId="{A2DAA19D-E381-4E5C-8301-5A74FA27A8A9}">
      <dgm:prSet/>
      <dgm:spPr/>
      <dgm:t>
        <a:bodyPr/>
        <a:lstStyle/>
        <a:p>
          <a:endParaRPr lang="en-ZA"/>
        </a:p>
      </dgm:t>
    </dgm:pt>
    <dgm:pt modelId="{D4EAD9AC-547F-4B9E-AA44-72A6F9113812}">
      <dgm:prSet custT="1"/>
      <dgm:spPr>
        <a:gradFill flip="none" rotWithShape="0">
          <a:gsLst>
            <a:gs pos="0">
              <a:srgbClr val="427346">
                <a:shade val="30000"/>
                <a:satMod val="115000"/>
              </a:srgbClr>
            </a:gs>
            <a:gs pos="50000">
              <a:srgbClr val="427346">
                <a:shade val="67500"/>
                <a:satMod val="115000"/>
              </a:srgbClr>
            </a:gs>
            <a:gs pos="100000">
              <a:srgbClr val="427346">
                <a:shade val="100000"/>
                <a:satMod val="115000"/>
              </a:srgbClr>
            </a:gs>
          </a:gsLst>
          <a:lin ang="0" scaled="1"/>
          <a:tileRect/>
        </a:gradFill>
        <a:ln>
          <a:noFill/>
        </a:ln>
      </dgm:spPr>
      <dgm:t>
        <a:bodyPr/>
        <a:lstStyle/>
        <a:p>
          <a:r>
            <a:rPr lang="en-GB" sz="1400" b="0" i="0" dirty="0">
              <a:solidFill>
                <a:schemeClr val="bg1"/>
              </a:solidFill>
              <a:latin typeface="Arial" panose="020B0604020202020204" pitchFamily="34" charset="0"/>
              <a:cs typeface="Arial" panose="020B0604020202020204" pitchFamily="34" charset="0"/>
            </a:rPr>
            <a:t>Establish a tripartite Memorandum of Agreement (</a:t>
          </a:r>
          <a:r>
            <a:rPr lang="en-GB" sz="1400" b="0" i="0" dirty="0" err="1">
              <a:solidFill>
                <a:schemeClr val="bg1"/>
              </a:solidFill>
              <a:latin typeface="Arial" panose="020B0604020202020204" pitchFamily="34" charset="0"/>
              <a:cs typeface="Arial" panose="020B0604020202020204" pitchFamily="34" charset="0"/>
            </a:rPr>
            <a:t>MoA</a:t>
          </a:r>
          <a:r>
            <a:rPr lang="en-GB" sz="1400" b="0" i="0" dirty="0">
              <a:solidFill>
                <a:schemeClr val="bg1"/>
              </a:solidFill>
              <a:latin typeface="Arial" panose="020B0604020202020204" pitchFamily="34" charset="0"/>
              <a:cs typeface="Arial" panose="020B0604020202020204" pitchFamily="34" charset="0"/>
            </a:rPr>
            <a:t>) between SETA, employer, and training institution.</a:t>
          </a:r>
          <a:endParaRPr lang="en-ZA" sz="1400" dirty="0">
            <a:solidFill>
              <a:schemeClr val="bg1"/>
            </a:solidFill>
            <a:latin typeface="Arial" panose="020B0604020202020204" pitchFamily="34" charset="0"/>
            <a:cs typeface="Arial" panose="020B0604020202020204" pitchFamily="34" charset="0"/>
          </a:endParaRPr>
        </a:p>
      </dgm:t>
    </dgm:pt>
    <dgm:pt modelId="{C681BDD9-241A-4869-828F-0721F00F9C5A}" type="parTrans" cxnId="{11D2BB49-9BA8-4C3A-8C9B-E23E2BDCD674}">
      <dgm:prSet/>
      <dgm:spPr/>
      <dgm:t>
        <a:bodyPr/>
        <a:lstStyle/>
        <a:p>
          <a:endParaRPr lang="en-ZA"/>
        </a:p>
      </dgm:t>
    </dgm:pt>
    <dgm:pt modelId="{D10B1EEB-E993-40FF-B308-F5724EC1E622}" type="sibTrans" cxnId="{11D2BB49-9BA8-4C3A-8C9B-E23E2BDCD674}">
      <dgm:prSet/>
      <dgm:spPr/>
      <dgm:t>
        <a:bodyPr/>
        <a:lstStyle/>
        <a:p>
          <a:endParaRPr lang="en-ZA"/>
        </a:p>
      </dgm:t>
    </dgm:pt>
    <dgm:pt modelId="{CA0AD25C-5A15-489C-8F00-EA9BDB806AA8}">
      <dgm:prSet custT="1"/>
      <dgm:spPr>
        <a:gradFill flip="none" rotWithShape="0">
          <a:gsLst>
            <a:gs pos="0">
              <a:srgbClr val="EE843A">
                <a:shade val="30000"/>
                <a:satMod val="115000"/>
              </a:srgbClr>
            </a:gs>
            <a:gs pos="50000">
              <a:srgbClr val="EE843A">
                <a:shade val="67500"/>
                <a:satMod val="115000"/>
              </a:srgbClr>
            </a:gs>
            <a:gs pos="100000">
              <a:srgbClr val="EE843A">
                <a:shade val="100000"/>
                <a:satMod val="115000"/>
              </a:srgbClr>
            </a:gs>
          </a:gsLst>
          <a:lin ang="0" scaled="1"/>
          <a:tileRect/>
        </a:gradFill>
        <a:ln>
          <a:noFill/>
        </a:ln>
      </dgm:spPr>
      <dgm:t>
        <a:bodyPr/>
        <a:lstStyle/>
        <a:p>
          <a:r>
            <a:rPr lang="en-GB" sz="1400" b="0" i="0" dirty="0">
              <a:solidFill>
                <a:schemeClr val="bg1"/>
              </a:solidFill>
              <a:latin typeface="Arial" panose="020B0604020202020204" pitchFamily="34" charset="0"/>
              <a:cs typeface="Arial" panose="020B0604020202020204" pitchFamily="34" charset="0"/>
            </a:rPr>
            <a:t>Define minimum training duration, outcomes, and assessment criteria.</a:t>
          </a:r>
          <a:endParaRPr lang="en-ZA" sz="1400" dirty="0">
            <a:solidFill>
              <a:schemeClr val="bg1"/>
            </a:solidFill>
            <a:latin typeface="Arial" panose="020B0604020202020204" pitchFamily="34" charset="0"/>
            <a:cs typeface="Arial" panose="020B0604020202020204" pitchFamily="34" charset="0"/>
          </a:endParaRPr>
        </a:p>
      </dgm:t>
    </dgm:pt>
    <dgm:pt modelId="{E503D18D-6444-4F4B-B1B7-1C89989FBC5E}" type="parTrans" cxnId="{D7238599-BC80-4741-AE65-ABC7FCF00B3A}">
      <dgm:prSet/>
      <dgm:spPr/>
      <dgm:t>
        <a:bodyPr/>
        <a:lstStyle/>
        <a:p>
          <a:endParaRPr lang="en-ZA"/>
        </a:p>
      </dgm:t>
    </dgm:pt>
    <dgm:pt modelId="{EC3D94B9-FBDC-4169-87E6-412F056AE52B}" type="sibTrans" cxnId="{D7238599-BC80-4741-AE65-ABC7FCF00B3A}">
      <dgm:prSet/>
      <dgm:spPr/>
      <dgm:t>
        <a:bodyPr/>
        <a:lstStyle/>
        <a:p>
          <a:endParaRPr lang="en-ZA"/>
        </a:p>
      </dgm:t>
    </dgm:pt>
    <dgm:pt modelId="{46FCA3A5-CB8E-49AD-A7DF-33EEF82FBED7}">
      <dgm:prSet custT="1"/>
      <dgm:spPr>
        <a:gradFill flip="none" rotWithShape="0">
          <a:gsLst>
            <a:gs pos="0">
              <a:srgbClr val="2D2C72">
                <a:shade val="30000"/>
                <a:satMod val="115000"/>
              </a:srgbClr>
            </a:gs>
            <a:gs pos="50000">
              <a:srgbClr val="2D2C72">
                <a:shade val="67500"/>
                <a:satMod val="115000"/>
              </a:srgbClr>
            </a:gs>
            <a:gs pos="100000">
              <a:srgbClr val="2D2C72">
                <a:shade val="100000"/>
                <a:satMod val="115000"/>
              </a:srgbClr>
            </a:gs>
          </a:gsLst>
          <a:lin ang="0" scaled="1"/>
          <a:tileRect/>
        </a:gradFill>
        <a:ln>
          <a:noFill/>
        </a:ln>
      </dgm:spPr>
      <dgm:t>
        <a:bodyPr/>
        <a:lstStyle/>
        <a:p>
          <a:r>
            <a:rPr lang="en-GB" sz="1400" b="0" i="0" dirty="0">
              <a:solidFill>
                <a:schemeClr val="bg1"/>
              </a:solidFill>
              <a:latin typeface="Arial" panose="020B0604020202020204" pitchFamily="34" charset="0"/>
              <a:cs typeface="Arial" panose="020B0604020202020204" pitchFamily="34" charset="0"/>
            </a:rPr>
            <a:t>Disburse stipends to learners (removes financial barrier to unpaid internships).</a:t>
          </a:r>
          <a:endParaRPr lang="en-ZA" sz="1400" dirty="0">
            <a:solidFill>
              <a:schemeClr val="bg1"/>
            </a:solidFill>
            <a:latin typeface="Arial" panose="020B0604020202020204" pitchFamily="34" charset="0"/>
            <a:cs typeface="Arial" panose="020B0604020202020204" pitchFamily="34" charset="0"/>
          </a:endParaRPr>
        </a:p>
      </dgm:t>
    </dgm:pt>
    <dgm:pt modelId="{FAA2D75E-F7B6-4415-BF44-3D62B631488D}" type="parTrans" cxnId="{B28C6051-8431-4117-B4F4-843E25C98136}">
      <dgm:prSet/>
      <dgm:spPr/>
      <dgm:t>
        <a:bodyPr/>
        <a:lstStyle/>
        <a:p>
          <a:endParaRPr lang="en-ZA"/>
        </a:p>
      </dgm:t>
    </dgm:pt>
    <dgm:pt modelId="{4855CF1C-52ED-4955-82D9-810789A5621A}" type="sibTrans" cxnId="{B28C6051-8431-4117-B4F4-843E25C98136}">
      <dgm:prSet/>
      <dgm:spPr/>
      <dgm:t>
        <a:bodyPr/>
        <a:lstStyle/>
        <a:p>
          <a:endParaRPr lang="en-ZA"/>
        </a:p>
      </dgm:t>
    </dgm:pt>
    <dgm:pt modelId="{E27D0510-7B81-4BAD-B071-379636D25E18}">
      <dgm:prSet custT="1"/>
      <dgm:spPr>
        <a:gradFill flip="none" rotWithShape="0">
          <a:gsLst>
            <a:gs pos="0">
              <a:schemeClr val="bg1">
                <a:lumMod val="50000"/>
                <a:shade val="30000"/>
                <a:satMod val="115000"/>
              </a:schemeClr>
            </a:gs>
            <a:gs pos="50000">
              <a:schemeClr val="bg1">
                <a:lumMod val="50000"/>
                <a:shade val="67500"/>
                <a:satMod val="115000"/>
              </a:schemeClr>
            </a:gs>
            <a:gs pos="100000">
              <a:schemeClr val="bg1">
                <a:lumMod val="50000"/>
                <a:shade val="100000"/>
                <a:satMod val="115000"/>
              </a:schemeClr>
            </a:gs>
          </a:gsLst>
          <a:lin ang="0" scaled="1"/>
          <a:tileRect/>
        </a:gradFill>
        <a:ln>
          <a:noFill/>
        </a:ln>
      </dgm:spPr>
      <dgm:t>
        <a:bodyPr/>
        <a:lstStyle/>
        <a:p>
          <a:r>
            <a:rPr lang="en-GB" sz="1400" b="0" i="0">
              <a:latin typeface="Arial" panose="020B0604020202020204" pitchFamily="34" charset="0"/>
              <a:cs typeface="Arial" panose="020B0604020202020204" pitchFamily="34" charset="0"/>
            </a:rPr>
            <a:t>Require employers to report on learner progress and completion.</a:t>
          </a:r>
          <a:endParaRPr lang="en-ZA" sz="1400">
            <a:latin typeface="Arial" panose="020B0604020202020204" pitchFamily="34" charset="0"/>
            <a:cs typeface="Arial" panose="020B0604020202020204" pitchFamily="34" charset="0"/>
          </a:endParaRPr>
        </a:p>
      </dgm:t>
    </dgm:pt>
    <dgm:pt modelId="{7F2ABF42-4E9F-4770-8F5B-D5C9B2FC1D4F}" type="parTrans" cxnId="{2BBA8325-6FBD-4018-9C97-98D34320CDF5}">
      <dgm:prSet/>
      <dgm:spPr/>
      <dgm:t>
        <a:bodyPr/>
        <a:lstStyle/>
        <a:p>
          <a:endParaRPr lang="en-ZA"/>
        </a:p>
      </dgm:t>
    </dgm:pt>
    <dgm:pt modelId="{FCC59EC8-93DC-42DB-B65E-D14374E67355}" type="sibTrans" cxnId="{2BBA8325-6FBD-4018-9C97-98D34320CDF5}">
      <dgm:prSet/>
      <dgm:spPr/>
      <dgm:t>
        <a:bodyPr/>
        <a:lstStyle/>
        <a:p>
          <a:endParaRPr lang="en-ZA"/>
        </a:p>
      </dgm:t>
    </dgm:pt>
    <dgm:pt modelId="{8F613429-E8C0-4677-942A-63388DC7C8CD}" type="pres">
      <dgm:prSet presAssocID="{87BE8CA3-1FC3-47D3-BED7-8F9AD50B1250}" presName="Name0" presStyleCnt="0">
        <dgm:presLayoutVars>
          <dgm:chMax val="3"/>
          <dgm:chPref val="1"/>
          <dgm:dir/>
          <dgm:animLvl val="lvl"/>
          <dgm:resizeHandles/>
        </dgm:presLayoutVars>
      </dgm:prSet>
      <dgm:spPr/>
    </dgm:pt>
    <dgm:pt modelId="{7C2178F8-49F2-4E12-B67D-34B2693CCDEC}" type="pres">
      <dgm:prSet presAssocID="{87BE8CA3-1FC3-47D3-BED7-8F9AD50B1250}" presName="outerBox" presStyleCnt="0"/>
      <dgm:spPr/>
    </dgm:pt>
    <dgm:pt modelId="{4D8CB927-C945-4AA9-8246-D3BBF61E3FB5}" type="pres">
      <dgm:prSet presAssocID="{87BE8CA3-1FC3-47D3-BED7-8F9AD50B1250}" presName="outerBoxParent" presStyleLbl="node1" presStyleIdx="0" presStyleCnt="1" custLinFactNeighborY="7517"/>
      <dgm:spPr/>
    </dgm:pt>
    <dgm:pt modelId="{D73D57A3-874A-4F92-9D05-34EEEC8C8F56}" type="pres">
      <dgm:prSet presAssocID="{87BE8CA3-1FC3-47D3-BED7-8F9AD50B1250}" presName="outerBoxChildren" presStyleCnt="0"/>
      <dgm:spPr/>
    </dgm:pt>
    <dgm:pt modelId="{4BEA76EE-CA37-44F0-AAF2-EAB4CD3976EE}" type="pres">
      <dgm:prSet presAssocID="{D4EAD9AC-547F-4B9E-AA44-72A6F9113812}" presName="oChild" presStyleLbl="fgAcc1" presStyleIdx="0" presStyleCnt="4">
        <dgm:presLayoutVars>
          <dgm:bulletEnabled val="1"/>
        </dgm:presLayoutVars>
      </dgm:prSet>
      <dgm:spPr/>
    </dgm:pt>
    <dgm:pt modelId="{2A9E7736-DAC9-4D45-BB5A-6B80CAEE3CB7}" type="pres">
      <dgm:prSet presAssocID="{D10B1EEB-E993-40FF-B308-F5724EC1E622}" presName="outerSibTrans" presStyleCnt="0"/>
      <dgm:spPr/>
    </dgm:pt>
    <dgm:pt modelId="{9ACF1348-521D-4CEB-A6B1-D471C358EBD9}" type="pres">
      <dgm:prSet presAssocID="{CA0AD25C-5A15-489C-8F00-EA9BDB806AA8}" presName="oChild" presStyleLbl="fgAcc1" presStyleIdx="1" presStyleCnt="4">
        <dgm:presLayoutVars>
          <dgm:bulletEnabled val="1"/>
        </dgm:presLayoutVars>
      </dgm:prSet>
      <dgm:spPr/>
    </dgm:pt>
    <dgm:pt modelId="{7A4D329B-E39C-4E88-BD09-94AFEBCD0D24}" type="pres">
      <dgm:prSet presAssocID="{EC3D94B9-FBDC-4169-87E6-412F056AE52B}" presName="outerSibTrans" presStyleCnt="0"/>
      <dgm:spPr/>
    </dgm:pt>
    <dgm:pt modelId="{F094048A-E9D5-496B-AE4E-6C905B551C95}" type="pres">
      <dgm:prSet presAssocID="{46FCA3A5-CB8E-49AD-A7DF-33EEF82FBED7}" presName="oChild" presStyleLbl="fgAcc1" presStyleIdx="2" presStyleCnt="4">
        <dgm:presLayoutVars>
          <dgm:bulletEnabled val="1"/>
        </dgm:presLayoutVars>
      </dgm:prSet>
      <dgm:spPr/>
    </dgm:pt>
    <dgm:pt modelId="{BDF56E58-4E73-497D-BA97-60A09722BBB4}" type="pres">
      <dgm:prSet presAssocID="{4855CF1C-52ED-4955-82D9-810789A5621A}" presName="outerSibTrans" presStyleCnt="0"/>
      <dgm:spPr/>
    </dgm:pt>
    <dgm:pt modelId="{35E3D2AC-B717-4D17-A603-65F7770FB486}" type="pres">
      <dgm:prSet presAssocID="{E27D0510-7B81-4BAD-B071-379636D25E18}" presName="oChild" presStyleLbl="fgAcc1" presStyleIdx="3" presStyleCnt="4">
        <dgm:presLayoutVars>
          <dgm:bulletEnabled val="1"/>
        </dgm:presLayoutVars>
      </dgm:prSet>
      <dgm:spPr/>
    </dgm:pt>
  </dgm:ptLst>
  <dgm:cxnLst>
    <dgm:cxn modelId="{2BBA8325-6FBD-4018-9C97-98D34320CDF5}" srcId="{7F1B5AF5-6723-4AC5-A4DB-AE3AD8A9C54F}" destId="{E27D0510-7B81-4BAD-B071-379636D25E18}" srcOrd="3" destOrd="0" parTransId="{7F2ABF42-4E9F-4770-8F5B-D5C9B2FC1D4F}" sibTransId="{FCC59EC8-93DC-42DB-B65E-D14374E67355}"/>
    <dgm:cxn modelId="{515BE138-3E6C-4428-BFB6-ED07E21E326C}" type="presOf" srcId="{D4EAD9AC-547F-4B9E-AA44-72A6F9113812}" destId="{4BEA76EE-CA37-44F0-AAF2-EAB4CD3976EE}" srcOrd="0" destOrd="0" presId="urn:microsoft.com/office/officeart/2005/8/layout/target2"/>
    <dgm:cxn modelId="{21D04C69-3448-45A7-8A28-0FC054295BCF}" type="presOf" srcId="{E27D0510-7B81-4BAD-B071-379636D25E18}" destId="{35E3D2AC-B717-4D17-A603-65F7770FB486}" srcOrd="0" destOrd="0" presId="urn:microsoft.com/office/officeart/2005/8/layout/target2"/>
    <dgm:cxn modelId="{11D2BB49-9BA8-4C3A-8C9B-E23E2BDCD674}" srcId="{7F1B5AF5-6723-4AC5-A4DB-AE3AD8A9C54F}" destId="{D4EAD9AC-547F-4B9E-AA44-72A6F9113812}" srcOrd="0" destOrd="0" parTransId="{C681BDD9-241A-4869-828F-0721F00F9C5A}" sibTransId="{D10B1EEB-E993-40FF-B308-F5724EC1E622}"/>
    <dgm:cxn modelId="{3C09B96E-00D8-4AD5-A671-FDEA94CF87D0}" type="presOf" srcId="{CA0AD25C-5A15-489C-8F00-EA9BDB806AA8}" destId="{9ACF1348-521D-4CEB-A6B1-D471C358EBD9}" srcOrd="0" destOrd="0" presId="urn:microsoft.com/office/officeart/2005/8/layout/target2"/>
    <dgm:cxn modelId="{B28C6051-8431-4117-B4F4-843E25C98136}" srcId="{7F1B5AF5-6723-4AC5-A4DB-AE3AD8A9C54F}" destId="{46FCA3A5-CB8E-49AD-A7DF-33EEF82FBED7}" srcOrd="2" destOrd="0" parTransId="{FAA2D75E-F7B6-4415-BF44-3D62B631488D}" sibTransId="{4855CF1C-52ED-4955-82D9-810789A5621A}"/>
    <dgm:cxn modelId="{FE403691-9A5B-42FA-BA58-3D48A9DECC88}" type="presOf" srcId="{7F1B5AF5-6723-4AC5-A4DB-AE3AD8A9C54F}" destId="{4D8CB927-C945-4AA9-8246-D3BBF61E3FB5}" srcOrd="0" destOrd="0" presId="urn:microsoft.com/office/officeart/2005/8/layout/target2"/>
    <dgm:cxn modelId="{D7238599-BC80-4741-AE65-ABC7FCF00B3A}" srcId="{7F1B5AF5-6723-4AC5-A4DB-AE3AD8A9C54F}" destId="{CA0AD25C-5A15-489C-8F00-EA9BDB806AA8}" srcOrd="1" destOrd="0" parTransId="{E503D18D-6444-4F4B-B1B7-1C89989FBC5E}" sibTransId="{EC3D94B9-FBDC-4169-87E6-412F056AE52B}"/>
    <dgm:cxn modelId="{A2DAA19D-E381-4E5C-8301-5A74FA27A8A9}" srcId="{87BE8CA3-1FC3-47D3-BED7-8F9AD50B1250}" destId="{7F1B5AF5-6723-4AC5-A4DB-AE3AD8A9C54F}" srcOrd="0" destOrd="0" parTransId="{A35E1983-F5AC-4F38-B722-54A66CA34578}" sibTransId="{F819D2F4-7BD6-44A9-ACF7-83C8C1D78416}"/>
    <dgm:cxn modelId="{C439C6BC-7ED5-4AC8-9D20-D3209361DFBF}" type="presOf" srcId="{87BE8CA3-1FC3-47D3-BED7-8F9AD50B1250}" destId="{8F613429-E8C0-4677-942A-63388DC7C8CD}" srcOrd="0" destOrd="0" presId="urn:microsoft.com/office/officeart/2005/8/layout/target2"/>
    <dgm:cxn modelId="{81D560E9-9E89-4868-B3B4-9ACE369399F2}" type="presOf" srcId="{46FCA3A5-CB8E-49AD-A7DF-33EEF82FBED7}" destId="{F094048A-E9D5-496B-AE4E-6C905B551C95}" srcOrd="0" destOrd="0" presId="urn:microsoft.com/office/officeart/2005/8/layout/target2"/>
    <dgm:cxn modelId="{84F8018C-58DD-40A0-A57C-A373463823B5}" type="presParOf" srcId="{8F613429-E8C0-4677-942A-63388DC7C8CD}" destId="{7C2178F8-49F2-4E12-B67D-34B2693CCDEC}" srcOrd="0" destOrd="0" presId="urn:microsoft.com/office/officeart/2005/8/layout/target2"/>
    <dgm:cxn modelId="{473B1430-6AC5-4A21-919D-905FEF6C5D21}" type="presParOf" srcId="{7C2178F8-49F2-4E12-B67D-34B2693CCDEC}" destId="{4D8CB927-C945-4AA9-8246-D3BBF61E3FB5}" srcOrd="0" destOrd="0" presId="urn:microsoft.com/office/officeart/2005/8/layout/target2"/>
    <dgm:cxn modelId="{86F02822-EA7E-4060-A132-5DCFE76A7E0F}" type="presParOf" srcId="{7C2178F8-49F2-4E12-B67D-34B2693CCDEC}" destId="{D73D57A3-874A-4F92-9D05-34EEEC8C8F56}" srcOrd="1" destOrd="0" presId="urn:microsoft.com/office/officeart/2005/8/layout/target2"/>
    <dgm:cxn modelId="{E327471F-83C9-4D3F-9E9B-9D9210544C02}" type="presParOf" srcId="{D73D57A3-874A-4F92-9D05-34EEEC8C8F56}" destId="{4BEA76EE-CA37-44F0-AAF2-EAB4CD3976EE}" srcOrd="0" destOrd="0" presId="urn:microsoft.com/office/officeart/2005/8/layout/target2"/>
    <dgm:cxn modelId="{BFD0A571-E517-4F27-B701-B1FD95E3A06C}" type="presParOf" srcId="{D73D57A3-874A-4F92-9D05-34EEEC8C8F56}" destId="{2A9E7736-DAC9-4D45-BB5A-6B80CAEE3CB7}" srcOrd="1" destOrd="0" presId="urn:microsoft.com/office/officeart/2005/8/layout/target2"/>
    <dgm:cxn modelId="{93935CDA-C0D1-4956-A8D7-3612165FDC27}" type="presParOf" srcId="{D73D57A3-874A-4F92-9D05-34EEEC8C8F56}" destId="{9ACF1348-521D-4CEB-A6B1-D471C358EBD9}" srcOrd="2" destOrd="0" presId="urn:microsoft.com/office/officeart/2005/8/layout/target2"/>
    <dgm:cxn modelId="{8382195C-09CD-4A1E-86C5-E4E33FA02A72}" type="presParOf" srcId="{D73D57A3-874A-4F92-9D05-34EEEC8C8F56}" destId="{7A4D329B-E39C-4E88-BD09-94AFEBCD0D24}" srcOrd="3" destOrd="0" presId="urn:microsoft.com/office/officeart/2005/8/layout/target2"/>
    <dgm:cxn modelId="{D4DF8AB8-ED1C-4134-A36D-20C85BC2C00B}" type="presParOf" srcId="{D73D57A3-874A-4F92-9D05-34EEEC8C8F56}" destId="{F094048A-E9D5-496B-AE4E-6C905B551C95}" srcOrd="4" destOrd="0" presId="urn:microsoft.com/office/officeart/2005/8/layout/target2"/>
    <dgm:cxn modelId="{F184B98C-3D3E-40F3-82A0-B9417F7CF3B4}" type="presParOf" srcId="{D73D57A3-874A-4F92-9D05-34EEEC8C8F56}" destId="{BDF56E58-4E73-497D-BA97-60A09722BBB4}" srcOrd="5" destOrd="0" presId="urn:microsoft.com/office/officeart/2005/8/layout/target2"/>
    <dgm:cxn modelId="{808E899B-81B5-4F26-B94D-EE1605BA0DDA}" type="presParOf" srcId="{D73D57A3-874A-4F92-9D05-34EEEC8C8F56}" destId="{35E3D2AC-B717-4D17-A603-65F7770FB486}" srcOrd="6" destOrd="0" presId="urn:microsoft.com/office/officeart/2005/8/layout/targe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5CD5AF5-8E4E-4BFF-BB01-841546AAE0DF}"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ZA"/>
        </a:p>
      </dgm:t>
    </dgm:pt>
    <dgm:pt modelId="{B80C7A62-3BDB-4B85-A6E7-FF6F28BDC9C1}">
      <dgm:prSet custT="1"/>
      <dgm:spPr>
        <a:gradFill flip="none" rotWithShape="0">
          <a:gsLst>
            <a:gs pos="0">
              <a:srgbClr val="427346">
                <a:shade val="30000"/>
                <a:satMod val="115000"/>
              </a:srgbClr>
            </a:gs>
            <a:gs pos="50000">
              <a:srgbClr val="427346">
                <a:shade val="67500"/>
                <a:satMod val="115000"/>
              </a:srgbClr>
            </a:gs>
            <a:gs pos="100000">
              <a:srgbClr val="427346">
                <a:shade val="100000"/>
                <a:satMod val="115000"/>
              </a:srgbClr>
            </a:gs>
          </a:gsLst>
          <a:lin ang="0" scaled="1"/>
          <a:tileRect/>
        </a:gradFill>
        <a:ln>
          <a:noFill/>
        </a:ln>
      </dgm:spPr>
      <dgm:t>
        <a:bodyPr/>
        <a:lstStyle/>
        <a:p>
          <a:r>
            <a:rPr lang="en-GB" sz="1600" b="1" i="0" dirty="0">
              <a:latin typeface="Arial" panose="020B0604020202020204" pitchFamily="34" charset="0"/>
              <a:cs typeface="Arial" panose="020B0604020202020204" pitchFamily="34" charset="0"/>
            </a:rPr>
            <a:t>Policy Coherence is Foundational: </a:t>
          </a:r>
          <a:endParaRPr lang="en-ZA" sz="1600" dirty="0">
            <a:latin typeface="Arial" panose="020B0604020202020204" pitchFamily="34" charset="0"/>
            <a:cs typeface="Arial" panose="020B0604020202020204" pitchFamily="34" charset="0"/>
          </a:endParaRPr>
        </a:p>
      </dgm:t>
    </dgm:pt>
    <dgm:pt modelId="{7F65B69F-7319-4EC2-A02F-9BB7BCF8F480}" type="parTrans" cxnId="{3E97148C-E236-49D6-8934-8B12161929F1}">
      <dgm:prSet/>
      <dgm:spPr/>
      <dgm:t>
        <a:bodyPr/>
        <a:lstStyle/>
        <a:p>
          <a:endParaRPr lang="en-ZA" sz="1600">
            <a:latin typeface="Arial" panose="020B0604020202020204" pitchFamily="34" charset="0"/>
            <a:cs typeface="Arial" panose="020B0604020202020204" pitchFamily="34" charset="0"/>
          </a:endParaRPr>
        </a:p>
      </dgm:t>
    </dgm:pt>
    <dgm:pt modelId="{BE7C4605-2FD2-40AE-AFF7-56B3449313E1}" type="sibTrans" cxnId="{3E97148C-E236-49D6-8934-8B12161929F1}">
      <dgm:prSet/>
      <dgm:spPr/>
      <dgm:t>
        <a:bodyPr/>
        <a:lstStyle/>
        <a:p>
          <a:endParaRPr lang="en-ZA" sz="1600">
            <a:latin typeface="Arial" panose="020B0604020202020204" pitchFamily="34" charset="0"/>
            <a:cs typeface="Arial" panose="020B0604020202020204" pitchFamily="34" charset="0"/>
          </a:endParaRPr>
        </a:p>
      </dgm:t>
    </dgm:pt>
    <dgm:pt modelId="{19019DE9-41B0-46A2-81EB-B3DBACE3900B}">
      <dgm:prSet custT="1"/>
      <dgm:spPr>
        <a:gradFill flip="none" rotWithShape="0">
          <a:gsLst>
            <a:gs pos="0">
              <a:srgbClr val="EE843A">
                <a:shade val="30000"/>
                <a:satMod val="115000"/>
              </a:srgbClr>
            </a:gs>
            <a:gs pos="50000">
              <a:srgbClr val="EE843A">
                <a:shade val="67500"/>
                <a:satMod val="115000"/>
              </a:srgbClr>
            </a:gs>
            <a:gs pos="100000">
              <a:srgbClr val="EE843A">
                <a:shade val="100000"/>
                <a:satMod val="115000"/>
              </a:srgbClr>
            </a:gs>
          </a:gsLst>
          <a:lin ang="0" scaled="1"/>
          <a:tileRect/>
        </a:gradFill>
        <a:ln>
          <a:noFill/>
        </a:ln>
      </dgm:spPr>
      <dgm:t>
        <a:bodyPr/>
        <a:lstStyle/>
        <a:p>
          <a:r>
            <a:rPr lang="en-GB" sz="1600" b="1" i="0" dirty="0">
              <a:latin typeface="Arial" panose="020B0604020202020204" pitchFamily="34" charset="0"/>
              <a:cs typeface="Arial" panose="020B0604020202020204" pitchFamily="34" charset="0"/>
            </a:rPr>
            <a:t>A Dedicated Funding Mechanism Works:</a:t>
          </a:r>
          <a:r>
            <a:rPr lang="en-GB" sz="1600" b="0" i="0" dirty="0">
              <a:latin typeface="Arial" panose="020B0604020202020204" pitchFamily="34" charset="0"/>
              <a:cs typeface="Arial" panose="020B0604020202020204" pitchFamily="34" charset="0"/>
            </a:rPr>
            <a:t> </a:t>
          </a:r>
          <a:endParaRPr lang="en-ZA" sz="1600" dirty="0">
            <a:latin typeface="Arial" panose="020B0604020202020204" pitchFamily="34" charset="0"/>
            <a:cs typeface="Arial" panose="020B0604020202020204" pitchFamily="34" charset="0"/>
          </a:endParaRPr>
        </a:p>
      </dgm:t>
    </dgm:pt>
    <dgm:pt modelId="{5F264413-AE06-4036-8F78-5FCD30EFDFD0}" type="parTrans" cxnId="{7DEB12A0-5898-4B18-B8AE-6A89C82EBF4A}">
      <dgm:prSet/>
      <dgm:spPr/>
      <dgm:t>
        <a:bodyPr/>
        <a:lstStyle/>
        <a:p>
          <a:endParaRPr lang="en-ZA" sz="1600">
            <a:latin typeface="Arial" panose="020B0604020202020204" pitchFamily="34" charset="0"/>
            <a:cs typeface="Arial" panose="020B0604020202020204" pitchFamily="34" charset="0"/>
          </a:endParaRPr>
        </a:p>
      </dgm:t>
    </dgm:pt>
    <dgm:pt modelId="{0BE6BB9E-9635-422E-81BE-A6E791157A08}" type="sibTrans" cxnId="{7DEB12A0-5898-4B18-B8AE-6A89C82EBF4A}">
      <dgm:prSet/>
      <dgm:spPr/>
      <dgm:t>
        <a:bodyPr/>
        <a:lstStyle/>
        <a:p>
          <a:endParaRPr lang="en-ZA" sz="1600">
            <a:latin typeface="Arial" panose="020B0604020202020204" pitchFamily="34" charset="0"/>
            <a:cs typeface="Arial" panose="020B0604020202020204" pitchFamily="34" charset="0"/>
          </a:endParaRPr>
        </a:p>
      </dgm:t>
    </dgm:pt>
    <dgm:pt modelId="{60EE6B34-9E5D-4AE1-891D-D00A79110461}">
      <dgm:prSet custT="1"/>
      <dgm:spPr>
        <a:gradFill flip="none" rotWithShape="0">
          <a:gsLst>
            <a:gs pos="0">
              <a:srgbClr val="2D2C72">
                <a:shade val="30000"/>
                <a:satMod val="115000"/>
              </a:srgbClr>
            </a:gs>
            <a:gs pos="50000">
              <a:srgbClr val="2D2C72">
                <a:shade val="67500"/>
                <a:satMod val="115000"/>
              </a:srgbClr>
            </a:gs>
            <a:gs pos="100000">
              <a:srgbClr val="2D2C72">
                <a:shade val="100000"/>
                <a:satMod val="115000"/>
              </a:srgbClr>
            </a:gs>
          </a:gsLst>
          <a:lin ang="0" scaled="1"/>
          <a:tileRect/>
        </a:gradFill>
        <a:ln>
          <a:noFill/>
        </a:ln>
      </dgm:spPr>
      <dgm:t>
        <a:bodyPr/>
        <a:lstStyle/>
        <a:p>
          <a:r>
            <a:rPr lang="en-GB" sz="1600" b="1" i="0" dirty="0">
              <a:latin typeface="Arial" panose="020B0604020202020204" pitchFamily="34" charset="0"/>
              <a:cs typeface="Arial" panose="020B0604020202020204" pitchFamily="34" charset="0"/>
            </a:rPr>
            <a:t>Social Partnership is Non-Negotiable:</a:t>
          </a:r>
          <a:r>
            <a:rPr lang="en-GB" sz="1600" b="0" i="0" dirty="0">
              <a:latin typeface="Arial" panose="020B0604020202020204" pitchFamily="34" charset="0"/>
              <a:cs typeface="Arial" panose="020B0604020202020204" pitchFamily="34" charset="0"/>
            </a:rPr>
            <a:t> </a:t>
          </a:r>
          <a:endParaRPr lang="en-ZA" sz="1600" dirty="0">
            <a:latin typeface="Arial" panose="020B0604020202020204" pitchFamily="34" charset="0"/>
            <a:cs typeface="Arial" panose="020B0604020202020204" pitchFamily="34" charset="0"/>
          </a:endParaRPr>
        </a:p>
      </dgm:t>
    </dgm:pt>
    <dgm:pt modelId="{E50D2090-F39E-4F4B-9B13-7854C144093D}" type="parTrans" cxnId="{7BA092F2-5DEC-4B23-B169-A60E86AA53E7}">
      <dgm:prSet/>
      <dgm:spPr/>
      <dgm:t>
        <a:bodyPr/>
        <a:lstStyle/>
        <a:p>
          <a:endParaRPr lang="en-ZA" sz="1600">
            <a:latin typeface="Arial" panose="020B0604020202020204" pitchFamily="34" charset="0"/>
            <a:cs typeface="Arial" panose="020B0604020202020204" pitchFamily="34" charset="0"/>
          </a:endParaRPr>
        </a:p>
      </dgm:t>
    </dgm:pt>
    <dgm:pt modelId="{689B7210-F21A-4DE6-B871-F9A7932F4D66}" type="sibTrans" cxnId="{7BA092F2-5DEC-4B23-B169-A60E86AA53E7}">
      <dgm:prSet/>
      <dgm:spPr/>
      <dgm:t>
        <a:bodyPr/>
        <a:lstStyle/>
        <a:p>
          <a:endParaRPr lang="en-ZA" sz="1600">
            <a:latin typeface="Arial" panose="020B0604020202020204" pitchFamily="34" charset="0"/>
            <a:cs typeface="Arial" panose="020B0604020202020204" pitchFamily="34" charset="0"/>
          </a:endParaRPr>
        </a:p>
      </dgm:t>
    </dgm:pt>
    <dgm:pt modelId="{E3ECF01A-ABFE-4559-9494-753386834BEC}">
      <dgm:prSet custT="1"/>
      <dgm:spPr>
        <a:gradFill flip="none" rotWithShape="0">
          <a:gsLst>
            <a:gs pos="0">
              <a:schemeClr val="bg1">
                <a:lumMod val="50000"/>
                <a:shade val="30000"/>
                <a:satMod val="115000"/>
              </a:schemeClr>
            </a:gs>
            <a:gs pos="50000">
              <a:schemeClr val="bg1">
                <a:lumMod val="50000"/>
                <a:shade val="67500"/>
                <a:satMod val="115000"/>
              </a:schemeClr>
            </a:gs>
            <a:gs pos="100000">
              <a:schemeClr val="bg1">
                <a:lumMod val="50000"/>
                <a:shade val="100000"/>
                <a:satMod val="115000"/>
              </a:schemeClr>
            </a:gs>
          </a:gsLst>
          <a:lin ang="0" scaled="1"/>
          <a:tileRect/>
        </a:gradFill>
        <a:ln>
          <a:noFill/>
        </a:ln>
      </dgm:spPr>
      <dgm:t>
        <a:bodyPr/>
        <a:lstStyle/>
        <a:p>
          <a:r>
            <a:rPr lang="en-GB" sz="1600" b="1" i="0" dirty="0">
              <a:latin typeface="Arial" panose="020B0604020202020204" pitchFamily="34" charset="0"/>
              <a:cs typeface="Arial" panose="020B0604020202020204" pitchFamily="34" charset="0"/>
            </a:rPr>
            <a:t>Data Drives Decision-Making:</a:t>
          </a:r>
          <a:r>
            <a:rPr lang="en-GB" sz="1600" b="0" i="0" dirty="0">
              <a:latin typeface="Arial" panose="020B0604020202020204" pitchFamily="34" charset="0"/>
              <a:cs typeface="Arial" panose="020B0604020202020204" pitchFamily="34" charset="0"/>
            </a:rPr>
            <a:t> </a:t>
          </a:r>
          <a:endParaRPr lang="en-ZA" sz="1600" dirty="0">
            <a:latin typeface="Arial" panose="020B0604020202020204" pitchFamily="34" charset="0"/>
            <a:cs typeface="Arial" panose="020B0604020202020204" pitchFamily="34" charset="0"/>
          </a:endParaRPr>
        </a:p>
      </dgm:t>
    </dgm:pt>
    <dgm:pt modelId="{3B54AD7B-44AA-47EC-AE7A-07FF55EE3604}" type="parTrans" cxnId="{A642F934-F539-40F1-8D23-B49A1EDF2257}">
      <dgm:prSet/>
      <dgm:spPr/>
      <dgm:t>
        <a:bodyPr/>
        <a:lstStyle/>
        <a:p>
          <a:endParaRPr lang="en-ZA" sz="1600">
            <a:latin typeface="Arial" panose="020B0604020202020204" pitchFamily="34" charset="0"/>
            <a:cs typeface="Arial" panose="020B0604020202020204" pitchFamily="34" charset="0"/>
          </a:endParaRPr>
        </a:p>
      </dgm:t>
    </dgm:pt>
    <dgm:pt modelId="{86DCD5F7-40F9-4179-AFE5-BB6ED0188207}" type="sibTrans" cxnId="{A642F934-F539-40F1-8D23-B49A1EDF2257}">
      <dgm:prSet/>
      <dgm:spPr/>
      <dgm:t>
        <a:bodyPr/>
        <a:lstStyle/>
        <a:p>
          <a:endParaRPr lang="en-ZA" sz="1600">
            <a:latin typeface="Arial" panose="020B0604020202020204" pitchFamily="34" charset="0"/>
            <a:cs typeface="Arial" panose="020B0604020202020204" pitchFamily="34" charset="0"/>
          </a:endParaRPr>
        </a:p>
      </dgm:t>
    </dgm:pt>
    <dgm:pt modelId="{ABB05E40-581E-42EF-9CD0-8F102839E12B}">
      <dgm:prSet custT="1"/>
      <dgm:spPr>
        <a:gradFill flip="none" rotWithShape="0">
          <a:gsLst>
            <a:gs pos="0">
              <a:srgbClr val="427346">
                <a:shade val="30000"/>
                <a:satMod val="115000"/>
              </a:srgbClr>
            </a:gs>
            <a:gs pos="50000">
              <a:srgbClr val="427346">
                <a:shade val="67500"/>
                <a:satMod val="115000"/>
              </a:srgbClr>
            </a:gs>
            <a:gs pos="100000">
              <a:srgbClr val="427346">
                <a:shade val="100000"/>
                <a:satMod val="115000"/>
              </a:srgbClr>
            </a:gs>
          </a:gsLst>
          <a:lin ang="0" scaled="1"/>
          <a:tileRect/>
        </a:gradFill>
        <a:ln>
          <a:noFill/>
        </a:ln>
      </dgm:spPr>
      <dgm:t>
        <a:bodyPr/>
        <a:lstStyle/>
        <a:p>
          <a:r>
            <a:rPr lang="en-GB" sz="1600" b="1" i="0" dirty="0">
              <a:latin typeface="Arial" panose="020B0604020202020204" pitchFamily="34" charset="0"/>
              <a:cs typeface="Arial" panose="020B0604020202020204" pitchFamily="34" charset="0"/>
            </a:rPr>
            <a:t>TVET &amp; CET Colleges are Strategic Assets:</a:t>
          </a:r>
          <a:r>
            <a:rPr lang="en-GB" sz="1600" b="0" i="0" dirty="0">
              <a:latin typeface="Arial" panose="020B0604020202020204" pitchFamily="34" charset="0"/>
              <a:cs typeface="Arial" panose="020B0604020202020204" pitchFamily="34" charset="0"/>
            </a:rPr>
            <a:t> </a:t>
          </a:r>
          <a:endParaRPr lang="en-ZA" sz="1600" dirty="0">
            <a:latin typeface="Arial" panose="020B0604020202020204" pitchFamily="34" charset="0"/>
            <a:cs typeface="Arial" panose="020B0604020202020204" pitchFamily="34" charset="0"/>
          </a:endParaRPr>
        </a:p>
      </dgm:t>
    </dgm:pt>
    <dgm:pt modelId="{C2B678DB-5A14-4DD8-934F-D81BE421AB2A}" type="parTrans" cxnId="{CED82873-2103-44A5-9EF1-806F87994BE2}">
      <dgm:prSet/>
      <dgm:spPr/>
      <dgm:t>
        <a:bodyPr/>
        <a:lstStyle/>
        <a:p>
          <a:endParaRPr lang="en-ZA" sz="1600">
            <a:latin typeface="Arial" panose="020B0604020202020204" pitchFamily="34" charset="0"/>
            <a:cs typeface="Arial" panose="020B0604020202020204" pitchFamily="34" charset="0"/>
          </a:endParaRPr>
        </a:p>
      </dgm:t>
    </dgm:pt>
    <dgm:pt modelId="{4152F3F9-91AB-4F8D-8E1F-061CA5F20AE0}" type="sibTrans" cxnId="{CED82873-2103-44A5-9EF1-806F87994BE2}">
      <dgm:prSet/>
      <dgm:spPr/>
      <dgm:t>
        <a:bodyPr/>
        <a:lstStyle/>
        <a:p>
          <a:endParaRPr lang="en-ZA" sz="1600">
            <a:latin typeface="Arial" panose="020B0604020202020204" pitchFamily="34" charset="0"/>
            <a:cs typeface="Arial" panose="020B0604020202020204" pitchFamily="34" charset="0"/>
          </a:endParaRPr>
        </a:p>
      </dgm:t>
    </dgm:pt>
    <dgm:pt modelId="{091EF16C-333E-43FA-AA41-2236C7046D3C}">
      <dgm:prSet custT="1"/>
      <dgm:spPr>
        <a:ln>
          <a:solidFill>
            <a:srgbClr val="427346"/>
          </a:solidFill>
        </a:ln>
      </dgm:spPr>
      <dgm:t>
        <a:bodyPr/>
        <a:lstStyle/>
        <a:p>
          <a:r>
            <a:rPr lang="en-GB" sz="1600" b="0" i="0" dirty="0">
              <a:latin typeface="Arial" panose="020B0604020202020204" pitchFamily="34" charset="0"/>
              <a:cs typeface="Arial" panose="020B0604020202020204" pitchFamily="34" charset="0"/>
            </a:rPr>
            <a:t>Skills plans must be legally and strategically linked to national development plans (NDP, MTDP) and sectoral strategies (JET, beneficiation).</a:t>
          </a:r>
          <a:endParaRPr lang="en-ZA" sz="1600" dirty="0">
            <a:latin typeface="Arial" panose="020B0604020202020204" pitchFamily="34" charset="0"/>
            <a:cs typeface="Arial" panose="020B0604020202020204" pitchFamily="34" charset="0"/>
          </a:endParaRPr>
        </a:p>
      </dgm:t>
    </dgm:pt>
    <dgm:pt modelId="{84A8B91C-F4B4-4FB9-96A0-56A9884B695D}" type="parTrans" cxnId="{FE9C05A7-D450-40CE-9AB0-1BC27B0CCF2F}">
      <dgm:prSet/>
      <dgm:spPr/>
      <dgm:t>
        <a:bodyPr/>
        <a:lstStyle/>
        <a:p>
          <a:endParaRPr lang="en-ZA" sz="1600"/>
        </a:p>
      </dgm:t>
    </dgm:pt>
    <dgm:pt modelId="{8D9B7DB1-FAAD-47E4-95DE-BFFBB6658391}" type="sibTrans" cxnId="{FE9C05A7-D450-40CE-9AB0-1BC27B0CCF2F}">
      <dgm:prSet/>
      <dgm:spPr/>
      <dgm:t>
        <a:bodyPr/>
        <a:lstStyle/>
        <a:p>
          <a:endParaRPr lang="en-ZA" sz="1600"/>
        </a:p>
      </dgm:t>
    </dgm:pt>
    <dgm:pt modelId="{31ABFD83-A888-44E6-9818-EA4D52CCF910}">
      <dgm:prSet custT="1"/>
      <dgm:spPr>
        <a:ln>
          <a:solidFill>
            <a:srgbClr val="EE843A"/>
          </a:solidFill>
        </a:ln>
      </dgm:spPr>
      <dgm:t>
        <a:bodyPr/>
        <a:lstStyle/>
        <a:p>
          <a:r>
            <a:rPr lang="en-GB" sz="1600" b="0" i="0" dirty="0">
              <a:latin typeface="Arial" panose="020B0604020202020204" pitchFamily="34" charset="0"/>
              <a:cs typeface="Arial" panose="020B0604020202020204" pitchFamily="34" charset="0"/>
            </a:rPr>
            <a:t>The 1% levy-grant system ensures predictable, ring-fenced resources for skills development.</a:t>
          </a:r>
          <a:endParaRPr lang="en-ZA" sz="1600" dirty="0">
            <a:latin typeface="Arial" panose="020B0604020202020204" pitchFamily="34" charset="0"/>
            <a:cs typeface="Arial" panose="020B0604020202020204" pitchFamily="34" charset="0"/>
          </a:endParaRPr>
        </a:p>
      </dgm:t>
    </dgm:pt>
    <dgm:pt modelId="{333A6820-DCD6-4164-A7CC-DED9F23628E7}" type="parTrans" cxnId="{A6D15027-19CE-4138-9A5B-C7581B3B5A0C}">
      <dgm:prSet/>
      <dgm:spPr/>
      <dgm:t>
        <a:bodyPr/>
        <a:lstStyle/>
        <a:p>
          <a:endParaRPr lang="en-ZA" sz="1600"/>
        </a:p>
      </dgm:t>
    </dgm:pt>
    <dgm:pt modelId="{CF170857-F9A5-4747-B7B8-E330012EABF2}" type="sibTrans" cxnId="{A6D15027-19CE-4138-9A5B-C7581B3B5A0C}">
      <dgm:prSet/>
      <dgm:spPr/>
      <dgm:t>
        <a:bodyPr/>
        <a:lstStyle/>
        <a:p>
          <a:endParaRPr lang="en-ZA" sz="1600"/>
        </a:p>
      </dgm:t>
    </dgm:pt>
    <dgm:pt modelId="{4912206C-AEC1-44B8-9D11-9883C5374AE5}">
      <dgm:prSet custT="1"/>
      <dgm:spPr>
        <a:ln>
          <a:solidFill>
            <a:srgbClr val="2D2C72"/>
          </a:solidFill>
        </a:ln>
      </dgm:spPr>
      <dgm:t>
        <a:bodyPr/>
        <a:lstStyle/>
        <a:p>
          <a:r>
            <a:rPr lang="en-GB" sz="1600" b="0" i="0" dirty="0">
              <a:latin typeface="Arial" panose="020B0604020202020204" pitchFamily="34" charset="0"/>
              <a:cs typeface="Arial" panose="020B0604020202020204" pitchFamily="34" charset="0"/>
            </a:rPr>
            <a:t>Tripartite Boards (employers, labour, government) ensure relevance, accountability, and buy-in.</a:t>
          </a:r>
          <a:endParaRPr lang="en-ZA" sz="1600" dirty="0">
            <a:latin typeface="Arial" panose="020B0604020202020204" pitchFamily="34" charset="0"/>
            <a:cs typeface="Arial" panose="020B0604020202020204" pitchFamily="34" charset="0"/>
          </a:endParaRPr>
        </a:p>
      </dgm:t>
    </dgm:pt>
    <dgm:pt modelId="{3CDBC3CA-01F7-4F5D-BE71-21632FE1170A}" type="parTrans" cxnId="{9899AC8B-0C72-4987-BEB7-ED82EC07864E}">
      <dgm:prSet/>
      <dgm:spPr/>
      <dgm:t>
        <a:bodyPr/>
        <a:lstStyle/>
        <a:p>
          <a:endParaRPr lang="en-ZA" sz="1600"/>
        </a:p>
      </dgm:t>
    </dgm:pt>
    <dgm:pt modelId="{AD27F333-BA99-4F32-BD3C-22A0F9731EBA}" type="sibTrans" cxnId="{9899AC8B-0C72-4987-BEB7-ED82EC07864E}">
      <dgm:prSet/>
      <dgm:spPr/>
      <dgm:t>
        <a:bodyPr/>
        <a:lstStyle/>
        <a:p>
          <a:endParaRPr lang="en-ZA" sz="1600"/>
        </a:p>
      </dgm:t>
    </dgm:pt>
    <dgm:pt modelId="{E7669939-2592-4278-BD44-DCD502134963}">
      <dgm:prSet custT="1"/>
      <dgm:spPr>
        <a:ln>
          <a:solidFill>
            <a:schemeClr val="bg1">
              <a:lumMod val="50000"/>
            </a:schemeClr>
          </a:solidFill>
        </a:ln>
      </dgm:spPr>
      <dgm:t>
        <a:bodyPr/>
        <a:lstStyle/>
        <a:p>
          <a:r>
            <a:rPr lang="en-GB" sz="1600" b="0" i="0">
              <a:latin typeface="Arial" panose="020B0604020202020204" pitchFamily="34" charset="0"/>
              <a:cs typeface="Arial" panose="020B0604020202020204" pitchFamily="34" charset="0"/>
            </a:rPr>
            <a:t>Mandatory WSP/ATR submissions provide real-time intelligence on hard-to-fill vacancies and emerging occupations.</a:t>
          </a:r>
          <a:endParaRPr lang="en-ZA" sz="1600" dirty="0">
            <a:latin typeface="Arial" panose="020B0604020202020204" pitchFamily="34" charset="0"/>
            <a:cs typeface="Arial" panose="020B0604020202020204" pitchFamily="34" charset="0"/>
          </a:endParaRPr>
        </a:p>
      </dgm:t>
    </dgm:pt>
    <dgm:pt modelId="{E99040D1-0B18-41F8-B533-D4496231467A}" type="parTrans" cxnId="{710A7BD0-B660-4AEE-824C-9D11BBE4B079}">
      <dgm:prSet/>
      <dgm:spPr/>
      <dgm:t>
        <a:bodyPr/>
        <a:lstStyle/>
        <a:p>
          <a:endParaRPr lang="en-ZA" sz="1600"/>
        </a:p>
      </dgm:t>
    </dgm:pt>
    <dgm:pt modelId="{394685B8-9293-43E9-9B59-9C3F7517E151}" type="sibTrans" cxnId="{710A7BD0-B660-4AEE-824C-9D11BBE4B079}">
      <dgm:prSet/>
      <dgm:spPr/>
      <dgm:t>
        <a:bodyPr/>
        <a:lstStyle/>
        <a:p>
          <a:endParaRPr lang="en-ZA" sz="1600"/>
        </a:p>
      </dgm:t>
    </dgm:pt>
    <dgm:pt modelId="{58FD716E-9B86-464F-B812-9E7418E7F0B0}">
      <dgm:prSet custT="1"/>
      <dgm:spPr>
        <a:ln>
          <a:solidFill>
            <a:srgbClr val="427346"/>
          </a:solidFill>
        </a:ln>
      </dgm:spPr>
      <dgm:t>
        <a:bodyPr/>
        <a:lstStyle/>
        <a:p>
          <a:r>
            <a:rPr lang="en-GB" sz="1600" b="0" i="0" dirty="0">
              <a:latin typeface="Arial" panose="020B0604020202020204" pitchFamily="34" charset="0"/>
              <a:cs typeface="Arial" panose="020B0604020202020204" pitchFamily="34" charset="0"/>
            </a:rPr>
            <a:t>With targeted support (lecturer development, WIL, infrastructure), public colleges can deliver at scale. </a:t>
          </a:r>
          <a:endParaRPr lang="en-ZA" sz="1600" dirty="0">
            <a:latin typeface="Arial" panose="020B0604020202020204" pitchFamily="34" charset="0"/>
            <a:cs typeface="Arial" panose="020B0604020202020204" pitchFamily="34" charset="0"/>
          </a:endParaRPr>
        </a:p>
      </dgm:t>
    </dgm:pt>
    <dgm:pt modelId="{D3B8B476-452B-49A8-99DB-E61A7F244A84}" type="parTrans" cxnId="{F0E2C532-2D79-4304-9052-3622392EDF4C}">
      <dgm:prSet/>
      <dgm:spPr/>
      <dgm:t>
        <a:bodyPr/>
        <a:lstStyle/>
        <a:p>
          <a:endParaRPr lang="en-ZA" sz="1600"/>
        </a:p>
      </dgm:t>
    </dgm:pt>
    <dgm:pt modelId="{B40A2C46-BA78-4A3F-84FC-D47B99C1E8F1}" type="sibTrans" cxnId="{F0E2C532-2D79-4304-9052-3622392EDF4C}">
      <dgm:prSet/>
      <dgm:spPr/>
      <dgm:t>
        <a:bodyPr/>
        <a:lstStyle/>
        <a:p>
          <a:endParaRPr lang="en-ZA" sz="1600"/>
        </a:p>
      </dgm:t>
    </dgm:pt>
    <dgm:pt modelId="{B5C80970-1AC4-4209-A7A5-E4959E57AFB4}" type="pres">
      <dgm:prSet presAssocID="{15CD5AF5-8E4E-4BFF-BB01-841546AAE0DF}" presName="linear" presStyleCnt="0">
        <dgm:presLayoutVars>
          <dgm:dir/>
          <dgm:animLvl val="lvl"/>
          <dgm:resizeHandles val="exact"/>
        </dgm:presLayoutVars>
      </dgm:prSet>
      <dgm:spPr/>
    </dgm:pt>
    <dgm:pt modelId="{2D36DA40-C4D3-4B03-A49D-34A912E4BF9E}" type="pres">
      <dgm:prSet presAssocID="{B80C7A62-3BDB-4B85-A6E7-FF6F28BDC9C1}" presName="parentLin" presStyleCnt="0"/>
      <dgm:spPr/>
    </dgm:pt>
    <dgm:pt modelId="{50254C3B-5AE6-4F66-9A23-5EDFF3F206EA}" type="pres">
      <dgm:prSet presAssocID="{B80C7A62-3BDB-4B85-A6E7-FF6F28BDC9C1}" presName="parentLeftMargin" presStyleLbl="node1" presStyleIdx="0" presStyleCnt="5"/>
      <dgm:spPr/>
    </dgm:pt>
    <dgm:pt modelId="{B6B162B4-589D-408A-9877-2BDB2FB1CF20}" type="pres">
      <dgm:prSet presAssocID="{B80C7A62-3BDB-4B85-A6E7-FF6F28BDC9C1}" presName="parentText" presStyleLbl="node1" presStyleIdx="0" presStyleCnt="5">
        <dgm:presLayoutVars>
          <dgm:chMax val="0"/>
          <dgm:bulletEnabled val="1"/>
        </dgm:presLayoutVars>
      </dgm:prSet>
      <dgm:spPr/>
    </dgm:pt>
    <dgm:pt modelId="{2601317E-F1DC-4620-BA2F-70EDE1DE5D5C}" type="pres">
      <dgm:prSet presAssocID="{B80C7A62-3BDB-4B85-A6E7-FF6F28BDC9C1}" presName="negativeSpace" presStyleCnt="0"/>
      <dgm:spPr/>
    </dgm:pt>
    <dgm:pt modelId="{E0AE5EFF-C6E8-445D-B2A2-F7BB1A6C063C}" type="pres">
      <dgm:prSet presAssocID="{B80C7A62-3BDB-4B85-A6E7-FF6F28BDC9C1}" presName="childText" presStyleLbl="conFgAcc1" presStyleIdx="0" presStyleCnt="5">
        <dgm:presLayoutVars>
          <dgm:bulletEnabled val="1"/>
        </dgm:presLayoutVars>
      </dgm:prSet>
      <dgm:spPr/>
    </dgm:pt>
    <dgm:pt modelId="{F289AD65-D497-49E2-AF94-2003F7658C7F}" type="pres">
      <dgm:prSet presAssocID="{BE7C4605-2FD2-40AE-AFF7-56B3449313E1}" presName="spaceBetweenRectangles" presStyleCnt="0"/>
      <dgm:spPr/>
    </dgm:pt>
    <dgm:pt modelId="{EA5B4B20-651E-4EA4-B88E-E82CCBD11A93}" type="pres">
      <dgm:prSet presAssocID="{19019DE9-41B0-46A2-81EB-B3DBACE3900B}" presName="parentLin" presStyleCnt="0"/>
      <dgm:spPr/>
    </dgm:pt>
    <dgm:pt modelId="{0A16D6BB-7E9C-4513-96A2-93F952221355}" type="pres">
      <dgm:prSet presAssocID="{19019DE9-41B0-46A2-81EB-B3DBACE3900B}" presName="parentLeftMargin" presStyleLbl="node1" presStyleIdx="0" presStyleCnt="5"/>
      <dgm:spPr/>
    </dgm:pt>
    <dgm:pt modelId="{57FFAA8B-0C54-4525-944F-122F2973C4E4}" type="pres">
      <dgm:prSet presAssocID="{19019DE9-41B0-46A2-81EB-B3DBACE3900B}" presName="parentText" presStyleLbl="node1" presStyleIdx="1" presStyleCnt="5">
        <dgm:presLayoutVars>
          <dgm:chMax val="0"/>
          <dgm:bulletEnabled val="1"/>
        </dgm:presLayoutVars>
      </dgm:prSet>
      <dgm:spPr/>
    </dgm:pt>
    <dgm:pt modelId="{A8D8AF42-8C06-4995-81E7-7C30429F58A0}" type="pres">
      <dgm:prSet presAssocID="{19019DE9-41B0-46A2-81EB-B3DBACE3900B}" presName="negativeSpace" presStyleCnt="0"/>
      <dgm:spPr/>
    </dgm:pt>
    <dgm:pt modelId="{1030D02C-4CF2-4A96-B74A-8D6509AC9D4E}" type="pres">
      <dgm:prSet presAssocID="{19019DE9-41B0-46A2-81EB-B3DBACE3900B}" presName="childText" presStyleLbl="conFgAcc1" presStyleIdx="1" presStyleCnt="5">
        <dgm:presLayoutVars>
          <dgm:bulletEnabled val="1"/>
        </dgm:presLayoutVars>
      </dgm:prSet>
      <dgm:spPr/>
    </dgm:pt>
    <dgm:pt modelId="{D1C87CF2-5E97-4481-BF5B-660EE93B8E53}" type="pres">
      <dgm:prSet presAssocID="{0BE6BB9E-9635-422E-81BE-A6E791157A08}" presName="spaceBetweenRectangles" presStyleCnt="0"/>
      <dgm:spPr/>
    </dgm:pt>
    <dgm:pt modelId="{2B06F2CE-8051-4FD8-B5DE-0E47EF08434F}" type="pres">
      <dgm:prSet presAssocID="{60EE6B34-9E5D-4AE1-891D-D00A79110461}" presName="parentLin" presStyleCnt="0"/>
      <dgm:spPr/>
    </dgm:pt>
    <dgm:pt modelId="{72E6E151-034D-4A3D-BF7C-2D4F5D229FED}" type="pres">
      <dgm:prSet presAssocID="{60EE6B34-9E5D-4AE1-891D-D00A79110461}" presName="parentLeftMargin" presStyleLbl="node1" presStyleIdx="1" presStyleCnt="5"/>
      <dgm:spPr/>
    </dgm:pt>
    <dgm:pt modelId="{09DA7C77-1A40-4A8F-AE6A-3AB64523397A}" type="pres">
      <dgm:prSet presAssocID="{60EE6B34-9E5D-4AE1-891D-D00A79110461}" presName="parentText" presStyleLbl="node1" presStyleIdx="2" presStyleCnt="5">
        <dgm:presLayoutVars>
          <dgm:chMax val="0"/>
          <dgm:bulletEnabled val="1"/>
        </dgm:presLayoutVars>
      </dgm:prSet>
      <dgm:spPr/>
    </dgm:pt>
    <dgm:pt modelId="{0339E019-909B-492D-AE47-5E2D3E33A90B}" type="pres">
      <dgm:prSet presAssocID="{60EE6B34-9E5D-4AE1-891D-D00A79110461}" presName="negativeSpace" presStyleCnt="0"/>
      <dgm:spPr/>
    </dgm:pt>
    <dgm:pt modelId="{E8C8EF69-AE28-408C-B437-92FA34E65BC0}" type="pres">
      <dgm:prSet presAssocID="{60EE6B34-9E5D-4AE1-891D-D00A79110461}" presName="childText" presStyleLbl="conFgAcc1" presStyleIdx="2" presStyleCnt="5">
        <dgm:presLayoutVars>
          <dgm:bulletEnabled val="1"/>
        </dgm:presLayoutVars>
      </dgm:prSet>
      <dgm:spPr/>
    </dgm:pt>
    <dgm:pt modelId="{522CFD5C-D80F-49E2-A59F-B36F0B544E26}" type="pres">
      <dgm:prSet presAssocID="{689B7210-F21A-4DE6-B871-F9A7932F4D66}" presName="spaceBetweenRectangles" presStyleCnt="0"/>
      <dgm:spPr/>
    </dgm:pt>
    <dgm:pt modelId="{F49E0FD6-37F0-445D-A65B-AE933F78B830}" type="pres">
      <dgm:prSet presAssocID="{E3ECF01A-ABFE-4559-9494-753386834BEC}" presName="parentLin" presStyleCnt="0"/>
      <dgm:spPr/>
    </dgm:pt>
    <dgm:pt modelId="{0EFA0A5B-975B-44A8-ACE9-634CE706517F}" type="pres">
      <dgm:prSet presAssocID="{E3ECF01A-ABFE-4559-9494-753386834BEC}" presName="parentLeftMargin" presStyleLbl="node1" presStyleIdx="2" presStyleCnt="5"/>
      <dgm:spPr/>
    </dgm:pt>
    <dgm:pt modelId="{63FD4870-4450-47DA-AB64-CE81284DA480}" type="pres">
      <dgm:prSet presAssocID="{E3ECF01A-ABFE-4559-9494-753386834BEC}" presName="parentText" presStyleLbl="node1" presStyleIdx="3" presStyleCnt="5">
        <dgm:presLayoutVars>
          <dgm:chMax val="0"/>
          <dgm:bulletEnabled val="1"/>
        </dgm:presLayoutVars>
      </dgm:prSet>
      <dgm:spPr/>
    </dgm:pt>
    <dgm:pt modelId="{6B0C748E-53AB-41F8-8DA6-9BFC6B7631FD}" type="pres">
      <dgm:prSet presAssocID="{E3ECF01A-ABFE-4559-9494-753386834BEC}" presName="negativeSpace" presStyleCnt="0"/>
      <dgm:spPr/>
    </dgm:pt>
    <dgm:pt modelId="{578A5E6A-DD67-4276-90BC-F02AC7CC0F76}" type="pres">
      <dgm:prSet presAssocID="{E3ECF01A-ABFE-4559-9494-753386834BEC}" presName="childText" presStyleLbl="conFgAcc1" presStyleIdx="3" presStyleCnt="5">
        <dgm:presLayoutVars>
          <dgm:bulletEnabled val="1"/>
        </dgm:presLayoutVars>
      </dgm:prSet>
      <dgm:spPr/>
    </dgm:pt>
    <dgm:pt modelId="{D52AB40F-C6E1-4704-837C-6353636A5530}" type="pres">
      <dgm:prSet presAssocID="{86DCD5F7-40F9-4179-AFE5-BB6ED0188207}" presName="spaceBetweenRectangles" presStyleCnt="0"/>
      <dgm:spPr/>
    </dgm:pt>
    <dgm:pt modelId="{504B488D-4741-4CF1-AD85-DA65FFDE9D16}" type="pres">
      <dgm:prSet presAssocID="{ABB05E40-581E-42EF-9CD0-8F102839E12B}" presName="parentLin" presStyleCnt="0"/>
      <dgm:spPr/>
    </dgm:pt>
    <dgm:pt modelId="{AA625194-9721-4ACB-97A5-3A899A3A4291}" type="pres">
      <dgm:prSet presAssocID="{ABB05E40-581E-42EF-9CD0-8F102839E12B}" presName="parentLeftMargin" presStyleLbl="node1" presStyleIdx="3" presStyleCnt="5"/>
      <dgm:spPr/>
    </dgm:pt>
    <dgm:pt modelId="{2A30B3A9-8F70-43D1-BAC8-A0685FCD896C}" type="pres">
      <dgm:prSet presAssocID="{ABB05E40-581E-42EF-9CD0-8F102839E12B}" presName="parentText" presStyleLbl="node1" presStyleIdx="4" presStyleCnt="5">
        <dgm:presLayoutVars>
          <dgm:chMax val="0"/>
          <dgm:bulletEnabled val="1"/>
        </dgm:presLayoutVars>
      </dgm:prSet>
      <dgm:spPr/>
    </dgm:pt>
    <dgm:pt modelId="{C5EE1717-C1C7-413E-97B2-6D3553328CA4}" type="pres">
      <dgm:prSet presAssocID="{ABB05E40-581E-42EF-9CD0-8F102839E12B}" presName="negativeSpace" presStyleCnt="0"/>
      <dgm:spPr/>
    </dgm:pt>
    <dgm:pt modelId="{DA0C0851-1A4F-4893-9C66-FEE707181179}" type="pres">
      <dgm:prSet presAssocID="{ABB05E40-581E-42EF-9CD0-8F102839E12B}" presName="childText" presStyleLbl="conFgAcc1" presStyleIdx="4" presStyleCnt="5">
        <dgm:presLayoutVars>
          <dgm:bulletEnabled val="1"/>
        </dgm:presLayoutVars>
      </dgm:prSet>
      <dgm:spPr/>
    </dgm:pt>
  </dgm:ptLst>
  <dgm:cxnLst>
    <dgm:cxn modelId="{50282500-57C0-4D5F-BB25-7A1B5CFE850E}" type="presOf" srcId="{B80C7A62-3BDB-4B85-A6E7-FF6F28BDC9C1}" destId="{50254C3B-5AE6-4F66-9A23-5EDFF3F206EA}" srcOrd="0" destOrd="0" presId="urn:microsoft.com/office/officeart/2005/8/layout/list1"/>
    <dgm:cxn modelId="{AC6F0916-3575-489E-8338-31BD1C4884A0}" type="presOf" srcId="{19019DE9-41B0-46A2-81EB-B3DBACE3900B}" destId="{0A16D6BB-7E9C-4513-96A2-93F952221355}" srcOrd="0" destOrd="0" presId="urn:microsoft.com/office/officeart/2005/8/layout/list1"/>
    <dgm:cxn modelId="{843BE71B-D044-45D1-8C48-465B99585284}" type="presOf" srcId="{E7669939-2592-4278-BD44-DCD502134963}" destId="{578A5E6A-DD67-4276-90BC-F02AC7CC0F76}" srcOrd="0" destOrd="0" presId="urn:microsoft.com/office/officeart/2005/8/layout/list1"/>
    <dgm:cxn modelId="{5E35D51F-B9B9-47FA-9378-4B89636F4CCB}" type="presOf" srcId="{091EF16C-333E-43FA-AA41-2236C7046D3C}" destId="{E0AE5EFF-C6E8-445D-B2A2-F7BB1A6C063C}" srcOrd="0" destOrd="0" presId="urn:microsoft.com/office/officeart/2005/8/layout/list1"/>
    <dgm:cxn modelId="{A6D15027-19CE-4138-9A5B-C7581B3B5A0C}" srcId="{19019DE9-41B0-46A2-81EB-B3DBACE3900B}" destId="{31ABFD83-A888-44E6-9818-EA4D52CCF910}" srcOrd="0" destOrd="0" parTransId="{333A6820-DCD6-4164-A7CC-DED9F23628E7}" sibTransId="{CF170857-F9A5-4747-B7B8-E330012EABF2}"/>
    <dgm:cxn modelId="{F0E2C532-2D79-4304-9052-3622392EDF4C}" srcId="{ABB05E40-581E-42EF-9CD0-8F102839E12B}" destId="{58FD716E-9B86-464F-B812-9E7418E7F0B0}" srcOrd="0" destOrd="0" parTransId="{D3B8B476-452B-49A8-99DB-E61A7F244A84}" sibTransId="{B40A2C46-BA78-4A3F-84FC-D47B99C1E8F1}"/>
    <dgm:cxn modelId="{A642F934-F539-40F1-8D23-B49A1EDF2257}" srcId="{15CD5AF5-8E4E-4BFF-BB01-841546AAE0DF}" destId="{E3ECF01A-ABFE-4559-9494-753386834BEC}" srcOrd="3" destOrd="0" parTransId="{3B54AD7B-44AA-47EC-AE7A-07FF55EE3604}" sibTransId="{86DCD5F7-40F9-4179-AFE5-BB6ED0188207}"/>
    <dgm:cxn modelId="{B977A262-EF4E-4CF7-968F-A4E2A921A9D4}" type="presOf" srcId="{E3ECF01A-ABFE-4559-9494-753386834BEC}" destId="{63FD4870-4450-47DA-AB64-CE81284DA480}" srcOrd="1" destOrd="0" presId="urn:microsoft.com/office/officeart/2005/8/layout/list1"/>
    <dgm:cxn modelId="{915B2543-D5E8-42D7-B106-692F2EBEB564}" type="presOf" srcId="{E3ECF01A-ABFE-4559-9494-753386834BEC}" destId="{0EFA0A5B-975B-44A8-ACE9-634CE706517F}" srcOrd="0" destOrd="0" presId="urn:microsoft.com/office/officeart/2005/8/layout/list1"/>
    <dgm:cxn modelId="{C0675E6A-8E47-42D7-A85B-139825B9D52B}" type="presOf" srcId="{15CD5AF5-8E4E-4BFF-BB01-841546AAE0DF}" destId="{B5C80970-1AC4-4209-A7A5-E4959E57AFB4}" srcOrd="0" destOrd="0" presId="urn:microsoft.com/office/officeart/2005/8/layout/list1"/>
    <dgm:cxn modelId="{B662F74A-3669-494A-A13E-3202F6C733F8}" type="presOf" srcId="{60EE6B34-9E5D-4AE1-891D-D00A79110461}" destId="{72E6E151-034D-4A3D-BF7C-2D4F5D229FED}" srcOrd="0" destOrd="0" presId="urn:microsoft.com/office/officeart/2005/8/layout/list1"/>
    <dgm:cxn modelId="{3A4BAC4E-C97C-4D76-841E-DD3C22772321}" type="presOf" srcId="{B80C7A62-3BDB-4B85-A6E7-FF6F28BDC9C1}" destId="{B6B162B4-589D-408A-9877-2BDB2FB1CF20}" srcOrd="1" destOrd="0" presId="urn:microsoft.com/office/officeart/2005/8/layout/list1"/>
    <dgm:cxn modelId="{CED82873-2103-44A5-9EF1-806F87994BE2}" srcId="{15CD5AF5-8E4E-4BFF-BB01-841546AAE0DF}" destId="{ABB05E40-581E-42EF-9CD0-8F102839E12B}" srcOrd="4" destOrd="0" parTransId="{C2B678DB-5A14-4DD8-934F-D81BE421AB2A}" sibTransId="{4152F3F9-91AB-4F8D-8E1F-061CA5F20AE0}"/>
    <dgm:cxn modelId="{CA0C0875-1BD4-4265-96D8-1721D8145778}" type="presOf" srcId="{31ABFD83-A888-44E6-9818-EA4D52CCF910}" destId="{1030D02C-4CF2-4A96-B74A-8D6509AC9D4E}" srcOrd="0" destOrd="0" presId="urn:microsoft.com/office/officeart/2005/8/layout/list1"/>
    <dgm:cxn modelId="{F150078B-1B80-4940-B3AA-6B61E8B94D45}" type="presOf" srcId="{58FD716E-9B86-464F-B812-9E7418E7F0B0}" destId="{DA0C0851-1A4F-4893-9C66-FEE707181179}" srcOrd="0" destOrd="0" presId="urn:microsoft.com/office/officeart/2005/8/layout/list1"/>
    <dgm:cxn modelId="{9899AC8B-0C72-4987-BEB7-ED82EC07864E}" srcId="{60EE6B34-9E5D-4AE1-891D-D00A79110461}" destId="{4912206C-AEC1-44B8-9D11-9883C5374AE5}" srcOrd="0" destOrd="0" parTransId="{3CDBC3CA-01F7-4F5D-BE71-21632FE1170A}" sibTransId="{AD27F333-BA99-4F32-BD3C-22A0F9731EBA}"/>
    <dgm:cxn modelId="{3E97148C-E236-49D6-8934-8B12161929F1}" srcId="{15CD5AF5-8E4E-4BFF-BB01-841546AAE0DF}" destId="{B80C7A62-3BDB-4B85-A6E7-FF6F28BDC9C1}" srcOrd="0" destOrd="0" parTransId="{7F65B69F-7319-4EC2-A02F-9BB7BCF8F480}" sibTransId="{BE7C4605-2FD2-40AE-AFF7-56B3449313E1}"/>
    <dgm:cxn modelId="{9156C39C-416B-4986-8D90-67CD58B3A9FF}" type="presOf" srcId="{ABB05E40-581E-42EF-9CD0-8F102839E12B}" destId="{AA625194-9721-4ACB-97A5-3A899A3A4291}" srcOrd="0" destOrd="0" presId="urn:microsoft.com/office/officeart/2005/8/layout/list1"/>
    <dgm:cxn modelId="{7DEB12A0-5898-4B18-B8AE-6A89C82EBF4A}" srcId="{15CD5AF5-8E4E-4BFF-BB01-841546AAE0DF}" destId="{19019DE9-41B0-46A2-81EB-B3DBACE3900B}" srcOrd="1" destOrd="0" parTransId="{5F264413-AE06-4036-8F78-5FCD30EFDFD0}" sibTransId="{0BE6BB9E-9635-422E-81BE-A6E791157A08}"/>
    <dgm:cxn modelId="{FB906EA1-86B7-4AEC-9753-D31BECD6421B}" type="presOf" srcId="{4912206C-AEC1-44B8-9D11-9883C5374AE5}" destId="{E8C8EF69-AE28-408C-B437-92FA34E65BC0}" srcOrd="0" destOrd="0" presId="urn:microsoft.com/office/officeart/2005/8/layout/list1"/>
    <dgm:cxn modelId="{FE9C05A7-D450-40CE-9AB0-1BC27B0CCF2F}" srcId="{B80C7A62-3BDB-4B85-A6E7-FF6F28BDC9C1}" destId="{091EF16C-333E-43FA-AA41-2236C7046D3C}" srcOrd="0" destOrd="0" parTransId="{84A8B91C-F4B4-4FB9-96A0-56A9884B695D}" sibTransId="{8D9B7DB1-FAAD-47E4-95DE-BFFBB6658391}"/>
    <dgm:cxn modelId="{710A7BD0-B660-4AEE-824C-9D11BBE4B079}" srcId="{E3ECF01A-ABFE-4559-9494-753386834BEC}" destId="{E7669939-2592-4278-BD44-DCD502134963}" srcOrd="0" destOrd="0" parTransId="{E99040D1-0B18-41F8-B533-D4496231467A}" sibTransId="{394685B8-9293-43E9-9B59-9C3F7517E151}"/>
    <dgm:cxn modelId="{BC621BD6-D944-467F-BC5C-8D828DA081E0}" type="presOf" srcId="{60EE6B34-9E5D-4AE1-891D-D00A79110461}" destId="{09DA7C77-1A40-4A8F-AE6A-3AB64523397A}" srcOrd="1" destOrd="0" presId="urn:microsoft.com/office/officeart/2005/8/layout/list1"/>
    <dgm:cxn modelId="{F5EC33DC-3ADC-469A-A620-F32EAE415FD3}" type="presOf" srcId="{19019DE9-41B0-46A2-81EB-B3DBACE3900B}" destId="{57FFAA8B-0C54-4525-944F-122F2973C4E4}" srcOrd="1" destOrd="0" presId="urn:microsoft.com/office/officeart/2005/8/layout/list1"/>
    <dgm:cxn modelId="{004CBBDF-FD4C-4587-BC39-E8DCAA547038}" type="presOf" srcId="{ABB05E40-581E-42EF-9CD0-8F102839E12B}" destId="{2A30B3A9-8F70-43D1-BAC8-A0685FCD896C}" srcOrd="1" destOrd="0" presId="urn:microsoft.com/office/officeart/2005/8/layout/list1"/>
    <dgm:cxn modelId="{7BA092F2-5DEC-4B23-B169-A60E86AA53E7}" srcId="{15CD5AF5-8E4E-4BFF-BB01-841546AAE0DF}" destId="{60EE6B34-9E5D-4AE1-891D-D00A79110461}" srcOrd="2" destOrd="0" parTransId="{E50D2090-F39E-4F4B-9B13-7854C144093D}" sibTransId="{689B7210-F21A-4DE6-B871-F9A7932F4D66}"/>
    <dgm:cxn modelId="{572D0927-0FFF-42C0-A008-03C9C7CD2BA8}" type="presParOf" srcId="{B5C80970-1AC4-4209-A7A5-E4959E57AFB4}" destId="{2D36DA40-C4D3-4B03-A49D-34A912E4BF9E}" srcOrd="0" destOrd="0" presId="urn:microsoft.com/office/officeart/2005/8/layout/list1"/>
    <dgm:cxn modelId="{8357C6E0-1640-4565-BBCD-09F93667611C}" type="presParOf" srcId="{2D36DA40-C4D3-4B03-A49D-34A912E4BF9E}" destId="{50254C3B-5AE6-4F66-9A23-5EDFF3F206EA}" srcOrd="0" destOrd="0" presId="urn:microsoft.com/office/officeart/2005/8/layout/list1"/>
    <dgm:cxn modelId="{D8629F66-F8D5-4253-B2B5-E5814725813F}" type="presParOf" srcId="{2D36DA40-C4D3-4B03-A49D-34A912E4BF9E}" destId="{B6B162B4-589D-408A-9877-2BDB2FB1CF20}" srcOrd="1" destOrd="0" presId="urn:microsoft.com/office/officeart/2005/8/layout/list1"/>
    <dgm:cxn modelId="{3F661E7C-E1A7-42E1-A2A4-BF956D0EAB8E}" type="presParOf" srcId="{B5C80970-1AC4-4209-A7A5-E4959E57AFB4}" destId="{2601317E-F1DC-4620-BA2F-70EDE1DE5D5C}" srcOrd="1" destOrd="0" presId="urn:microsoft.com/office/officeart/2005/8/layout/list1"/>
    <dgm:cxn modelId="{1C36C4D2-3034-4F51-873C-B568E5A649B0}" type="presParOf" srcId="{B5C80970-1AC4-4209-A7A5-E4959E57AFB4}" destId="{E0AE5EFF-C6E8-445D-B2A2-F7BB1A6C063C}" srcOrd="2" destOrd="0" presId="urn:microsoft.com/office/officeart/2005/8/layout/list1"/>
    <dgm:cxn modelId="{29BBBAA1-36EB-4986-BEC8-FF89771D8A42}" type="presParOf" srcId="{B5C80970-1AC4-4209-A7A5-E4959E57AFB4}" destId="{F289AD65-D497-49E2-AF94-2003F7658C7F}" srcOrd="3" destOrd="0" presId="urn:microsoft.com/office/officeart/2005/8/layout/list1"/>
    <dgm:cxn modelId="{51B24279-6E04-437E-885C-4A038ECE97A5}" type="presParOf" srcId="{B5C80970-1AC4-4209-A7A5-E4959E57AFB4}" destId="{EA5B4B20-651E-4EA4-B88E-E82CCBD11A93}" srcOrd="4" destOrd="0" presId="urn:microsoft.com/office/officeart/2005/8/layout/list1"/>
    <dgm:cxn modelId="{44EAC45F-1637-4BB6-88AF-A36B3DE84B6A}" type="presParOf" srcId="{EA5B4B20-651E-4EA4-B88E-E82CCBD11A93}" destId="{0A16D6BB-7E9C-4513-96A2-93F952221355}" srcOrd="0" destOrd="0" presId="urn:microsoft.com/office/officeart/2005/8/layout/list1"/>
    <dgm:cxn modelId="{611179F1-8333-4F42-98AE-68EFEA07B27D}" type="presParOf" srcId="{EA5B4B20-651E-4EA4-B88E-E82CCBD11A93}" destId="{57FFAA8B-0C54-4525-944F-122F2973C4E4}" srcOrd="1" destOrd="0" presId="urn:microsoft.com/office/officeart/2005/8/layout/list1"/>
    <dgm:cxn modelId="{D5D9FD60-5906-4E48-AD60-DA3A37A5ADCB}" type="presParOf" srcId="{B5C80970-1AC4-4209-A7A5-E4959E57AFB4}" destId="{A8D8AF42-8C06-4995-81E7-7C30429F58A0}" srcOrd="5" destOrd="0" presId="urn:microsoft.com/office/officeart/2005/8/layout/list1"/>
    <dgm:cxn modelId="{607A59DB-E229-44BB-97C8-4DA33374BF7C}" type="presParOf" srcId="{B5C80970-1AC4-4209-A7A5-E4959E57AFB4}" destId="{1030D02C-4CF2-4A96-B74A-8D6509AC9D4E}" srcOrd="6" destOrd="0" presId="urn:microsoft.com/office/officeart/2005/8/layout/list1"/>
    <dgm:cxn modelId="{C9605ACA-C159-41F4-B5A3-4CCEE38BEBCF}" type="presParOf" srcId="{B5C80970-1AC4-4209-A7A5-E4959E57AFB4}" destId="{D1C87CF2-5E97-4481-BF5B-660EE93B8E53}" srcOrd="7" destOrd="0" presId="urn:microsoft.com/office/officeart/2005/8/layout/list1"/>
    <dgm:cxn modelId="{D7DC216F-CC24-44F3-9F53-5BC8B7A3DAD9}" type="presParOf" srcId="{B5C80970-1AC4-4209-A7A5-E4959E57AFB4}" destId="{2B06F2CE-8051-4FD8-B5DE-0E47EF08434F}" srcOrd="8" destOrd="0" presId="urn:microsoft.com/office/officeart/2005/8/layout/list1"/>
    <dgm:cxn modelId="{A56EDE18-A888-42D1-BF02-E022E3327502}" type="presParOf" srcId="{2B06F2CE-8051-4FD8-B5DE-0E47EF08434F}" destId="{72E6E151-034D-4A3D-BF7C-2D4F5D229FED}" srcOrd="0" destOrd="0" presId="urn:microsoft.com/office/officeart/2005/8/layout/list1"/>
    <dgm:cxn modelId="{72AF4C68-F845-4D49-8798-D76768AF4859}" type="presParOf" srcId="{2B06F2CE-8051-4FD8-B5DE-0E47EF08434F}" destId="{09DA7C77-1A40-4A8F-AE6A-3AB64523397A}" srcOrd="1" destOrd="0" presId="urn:microsoft.com/office/officeart/2005/8/layout/list1"/>
    <dgm:cxn modelId="{5C881A7E-C8DA-4B7C-B892-9C8B4748F14C}" type="presParOf" srcId="{B5C80970-1AC4-4209-A7A5-E4959E57AFB4}" destId="{0339E019-909B-492D-AE47-5E2D3E33A90B}" srcOrd="9" destOrd="0" presId="urn:microsoft.com/office/officeart/2005/8/layout/list1"/>
    <dgm:cxn modelId="{F9E2F68B-3FD9-46DA-8B3B-218EBAE1D65D}" type="presParOf" srcId="{B5C80970-1AC4-4209-A7A5-E4959E57AFB4}" destId="{E8C8EF69-AE28-408C-B437-92FA34E65BC0}" srcOrd="10" destOrd="0" presId="urn:microsoft.com/office/officeart/2005/8/layout/list1"/>
    <dgm:cxn modelId="{F8F9420E-AFBC-4340-9B5E-C707A893E2DE}" type="presParOf" srcId="{B5C80970-1AC4-4209-A7A5-E4959E57AFB4}" destId="{522CFD5C-D80F-49E2-A59F-B36F0B544E26}" srcOrd="11" destOrd="0" presId="urn:microsoft.com/office/officeart/2005/8/layout/list1"/>
    <dgm:cxn modelId="{CB50CFD1-B698-4C87-9445-91C92479B95B}" type="presParOf" srcId="{B5C80970-1AC4-4209-A7A5-E4959E57AFB4}" destId="{F49E0FD6-37F0-445D-A65B-AE933F78B830}" srcOrd="12" destOrd="0" presId="urn:microsoft.com/office/officeart/2005/8/layout/list1"/>
    <dgm:cxn modelId="{1456AEBE-C6C4-4C57-8F5A-DF2A071CCB52}" type="presParOf" srcId="{F49E0FD6-37F0-445D-A65B-AE933F78B830}" destId="{0EFA0A5B-975B-44A8-ACE9-634CE706517F}" srcOrd="0" destOrd="0" presId="urn:microsoft.com/office/officeart/2005/8/layout/list1"/>
    <dgm:cxn modelId="{2B98967E-4D09-4998-A75D-66C2AD69242B}" type="presParOf" srcId="{F49E0FD6-37F0-445D-A65B-AE933F78B830}" destId="{63FD4870-4450-47DA-AB64-CE81284DA480}" srcOrd="1" destOrd="0" presId="urn:microsoft.com/office/officeart/2005/8/layout/list1"/>
    <dgm:cxn modelId="{C323123C-B0BA-4694-A0FD-4614F192C7B5}" type="presParOf" srcId="{B5C80970-1AC4-4209-A7A5-E4959E57AFB4}" destId="{6B0C748E-53AB-41F8-8DA6-9BFC6B7631FD}" srcOrd="13" destOrd="0" presId="urn:microsoft.com/office/officeart/2005/8/layout/list1"/>
    <dgm:cxn modelId="{9A8B871B-2D86-48A5-9BF6-35FFE25ECC05}" type="presParOf" srcId="{B5C80970-1AC4-4209-A7A5-E4959E57AFB4}" destId="{578A5E6A-DD67-4276-90BC-F02AC7CC0F76}" srcOrd="14" destOrd="0" presId="urn:microsoft.com/office/officeart/2005/8/layout/list1"/>
    <dgm:cxn modelId="{8DD0F5CF-25C1-4896-B0C0-E5787DD6D6D7}" type="presParOf" srcId="{B5C80970-1AC4-4209-A7A5-E4959E57AFB4}" destId="{D52AB40F-C6E1-4704-837C-6353636A5530}" srcOrd="15" destOrd="0" presId="urn:microsoft.com/office/officeart/2005/8/layout/list1"/>
    <dgm:cxn modelId="{592678D1-AD8C-4966-AB76-41FF96D720E8}" type="presParOf" srcId="{B5C80970-1AC4-4209-A7A5-E4959E57AFB4}" destId="{504B488D-4741-4CF1-AD85-DA65FFDE9D16}" srcOrd="16" destOrd="0" presId="urn:microsoft.com/office/officeart/2005/8/layout/list1"/>
    <dgm:cxn modelId="{C18FD93D-0FAF-4941-9D43-AEE8B66E9C00}" type="presParOf" srcId="{504B488D-4741-4CF1-AD85-DA65FFDE9D16}" destId="{AA625194-9721-4ACB-97A5-3A899A3A4291}" srcOrd="0" destOrd="0" presId="urn:microsoft.com/office/officeart/2005/8/layout/list1"/>
    <dgm:cxn modelId="{2B48F86B-0265-4FD7-AA6B-0FDB65D6D386}" type="presParOf" srcId="{504B488D-4741-4CF1-AD85-DA65FFDE9D16}" destId="{2A30B3A9-8F70-43D1-BAC8-A0685FCD896C}" srcOrd="1" destOrd="0" presId="urn:microsoft.com/office/officeart/2005/8/layout/list1"/>
    <dgm:cxn modelId="{E8674B97-A957-4772-AFFB-E7B40EF6C4D2}" type="presParOf" srcId="{B5C80970-1AC4-4209-A7A5-E4959E57AFB4}" destId="{C5EE1717-C1C7-413E-97B2-6D3553328CA4}" srcOrd="17" destOrd="0" presId="urn:microsoft.com/office/officeart/2005/8/layout/list1"/>
    <dgm:cxn modelId="{50E547AE-BD73-4914-89BB-B64A80982423}" type="presParOf" srcId="{B5C80970-1AC4-4209-A7A5-E4959E57AFB4}" destId="{DA0C0851-1A4F-4893-9C66-FEE707181179}"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EC1D8C-D74D-4F21-B76E-87C053BFF223}">
      <dsp:nvSpPr>
        <dsp:cNvPr id="0" name=""/>
        <dsp:cNvSpPr/>
      </dsp:nvSpPr>
      <dsp:spPr>
        <a:xfrm>
          <a:off x="-6000281" y="-918148"/>
          <a:ext cx="7142977" cy="7142977"/>
        </a:xfrm>
        <a:prstGeom prst="blockArc">
          <a:avLst>
            <a:gd name="adj1" fmla="val 18900000"/>
            <a:gd name="adj2" fmla="val 2700000"/>
            <a:gd name="adj3" fmla="val 302"/>
          </a:avLst>
        </a:prstGeom>
        <a:noFill/>
        <a:ln w="19050" cap="flat" cmpd="sng" algn="ctr">
          <a:noFill/>
          <a:prstDash val="solid"/>
          <a:miter lim="800000"/>
        </a:ln>
        <a:effectLst/>
      </dsp:spPr>
      <dsp:style>
        <a:lnRef idx="2">
          <a:scrgbClr r="0" g="0" b="0"/>
        </a:lnRef>
        <a:fillRef idx="0">
          <a:scrgbClr r="0" g="0" b="0"/>
        </a:fillRef>
        <a:effectRef idx="0">
          <a:scrgbClr r="0" g="0" b="0"/>
        </a:effectRef>
        <a:fontRef idx="minor"/>
      </dsp:style>
    </dsp:sp>
    <dsp:sp modelId="{0DC4A70E-73AE-49B1-970C-3E8362D2E0D9}">
      <dsp:nvSpPr>
        <dsp:cNvPr id="0" name=""/>
        <dsp:cNvSpPr/>
      </dsp:nvSpPr>
      <dsp:spPr>
        <a:xfrm>
          <a:off x="598073" y="407977"/>
          <a:ext cx="9050346" cy="816379"/>
        </a:xfrm>
        <a:prstGeom prst="rect">
          <a:avLst/>
        </a:prstGeom>
        <a:gradFill flip="none" rotWithShape="0">
          <a:gsLst>
            <a:gs pos="0">
              <a:srgbClr val="427346">
                <a:shade val="30000"/>
                <a:satMod val="115000"/>
              </a:srgbClr>
            </a:gs>
            <a:gs pos="50000">
              <a:srgbClr val="427346">
                <a:shade val="67500"/>
                <a:satMod val="115000"/>
              </a:srgbClr>
            </a:gs>
            <a:gs pos="100000">
              <a:srgbClr val="427346">
                <a:shade val="100000"/>
                <a:satMod val="115000"/>
              </a:srgbClr>
            </a:gs>
          </a:gsLst>
          <a:lin ang="0" scaled="1"/>
          <a:tileRect/>
        </a:gra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8001" tIns="43180" rIns="43180" bIns="43180" numCol="1" spcCol="1270" anchor="ctr" anchorCtr="0">
          <a:noAutofit/>
        </a:bodyPr>
        <a:lstStyle/>
        <a:p>
          <a:pPr marL="0" lvl="0" indent="0" algn="l" defTabSz="755650">
            <a:lnSpc>
              <a:spcPct val="90000"/>
            </a:lnSpc>
            <a:spcBef>
              <a:spcPct val="0"/>
            </a:spcBef>
            <a:spcAft>
              <a:spcPct val="35000"/>
            </a:spcAft>
            <a:buNone/>
          </a:pPr>
          <a:r>
            <a:rPr lang="en-ZA" sz="1700" kern="1200"/>
            <a:t>To provide an overview of the skills development and TVET system in South Africa</a:t>
          </a:r>
        </a:p>
      </dsp:txBody>
      <dsp:txXfrm>
        <a:off x="598073" y="407977"/>
        <a:ext cx="9050346" cy="816379"/>
      </dsp:txXfrm>
    </dsp:sp>
    <dsp:sp modelId="{12388287-42D0-4BC9-9BF5-032AFA2C0A16}">
      <dsp:nvSpPr>
        <dsp:cNvPr id="0" name=""/>
        <dsp:cNvSpPr/>
      </dsp:nvSpPr>
      <dsp:spPr>
        <a:xfrm>
          <a:off x="87836" y="305930"/>
          <a:ext cx="1020474" cy="1020474"/>
        </a:xfrm>
        <a:prstGeom prst="rightArrow">
          <a:avLst/>
        </a:prstGeom>
        <a:gradFill flip="none" rotWithShape="0">
          <a:gsLst>
            <a:gs pos="0">
              <a:srgbClr val="427346">
                <a:shade val="30000"/>
                <a:satMod val="115000"/>
              </a:srgbClr>
            </a:gs>
            <a:gs pos="50000">
              <a:srgbClr val="427346">
                <a:shade val="67500"/>
                <a:satMod val="115000"/>
              </a:srgbClr>
            </a:gs>
            <a:gs pos="100000">
              <a:srgbClr val="427346">
                <a:shade val="100000"/>
                <a:satMod val="115000"/>
              </a:srgbClr>
            </a:gs>
          </a:gsLst>
          <a:lin ang="0" scaled="1"/>
          <a:tileRect/>
        </a:gra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A7B5308F-4374-419F-B81F-D6CE3163964A}">
      <dsp:nvSpPr>
        <dsp:cNvPr id="0" name=""/>
        <dsp:cNvSpPr/>
      </dsp:nvSpPr>
      <dsp:spPr>
        <a:xfrm>
          <a:off x="1066122" y="1632759"/>
          <a:ext cx="8582297" cy="816379"/>
        </a:xfrm>
        <a:prstGeom prst="rect">
          <a:avLst/>
        </a:prstGeom>
        <a:gradFill flip="none" rotWithShape="0">
          <a:gsLst>
            <a:gs pos="0">
              <a:srgbClr val="EE843A">
                <a:shade val="30000"/>
                <a:satMod val="115000"/>
              </a:srgbClr>
            </a:gs>
            <a:gs pos="50000">
              <a:srgbClr val="EE843A">
                <a:shade val="67500"/>
                <a:satMod val="115000"/>
              </a:srgbClr>
            </a:gs>
            <a:gs pos="100000">
              <a:srgbClr val="EE843A">
                <a:shade val="100000"/>
                <a:satMod val="115000"/>
              </a:srgbClr>
            </a:gs>
          </a:gsLst>
          <a:lin ang="0" scaled="1"/>
          <a:tileRect/>
        </a:gra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8001" tIns="43180" rIns="43180" bIns="43180" numCol="1" spcCol="1270" anchor="ctr" anchorCtr="0">
          <a:noAutofit/>
        </a:bodyPr>
        <a:lstStyle/>
        <a:p>
          <a:pPr marL="0" lvl="0" indent="0" algn="l" defTabSz="755650">
            <a:lnSpc>
              <a:spcPct val="90000"/>
            </a:lnSpc>
            <a:spcBef>
              <a:spcPct val="0"/>
            </a:spcBef>
            <a:spcAft>
              <a:spcPct val="35000"/>
            </a:spcAft>
            <a:buNone/>
          </a:pPr>
          <a:r>
            <a:rPr lang="en-ZA" sz="1700" kern="1200"/>
            <a:t>Discuss the role of </a:t>
          </a:r>
          <a:r>
            <a:rPr lang="en-GB" sz="1700" kern="1200"/>
            <a:t>Sector Education and Training Authorities </a:t>
          </a:r>
          <a:r>
            <a:rPr lang="en-ZA" sz="1700" kern="1200"/>
            <a:t>(SETAs) in skills development and enterprise development.</a:t>
          </a:r>
        </a:p>
      </dsp:txBody>
      <dsp:txXfrm>
        <a:off x="1066122" y="1632759"/>
        <a:ext cx="8582297" cy="816379"/>
      </dsp:txXfrm>
    </dsp:sp>
    <dsp:sp modelId="{B19CB39D-E138-4E25-AA7E-6786C2A37277}">
      <dsp:nvSpPr>
        <dsp:cNvPr id="0" name=""/>
        <dsp:cNvSpPr/>
      </dsp:nvSpPr>
      <dsp:spPr>
        <a:xfrm>
          <a:off x="555885" y="1530711"/>
          <a:ext cx="1020474" cy="1020474"/>
        </a:xfrm>
        <a:prstGeom prst="rightArrow">
          <a:avLst/>
        </a:prstGeom>
        <a:gradFill flip="none" rotWithShape="0">
          <a:gsLst>
            <a:gs pos="0">
              <a:srgbClr val="EE843A">
                <a:shade val="30000"/>
                <a:satMod val="115000"/>
              </a:srgbClr>
            </a:gs>
            <a:gs pos="50000">
              <a:srgbClr val="EE843A">
                <a:shade val="67500"/>
                <a:satMod val="115000"/>
              </a:srgbClr>
            </a:gs>
            <a:gs pos="100000">
              <a:srgbClr val="EE843A">
                <a:shade val="100000"/>
                <a:satMod val="115000"/>
              </a:srgbClr>
            </a:gs>
          </a:gsLst>
          <a:lin ang="0" scaled="1"/>
          <a:tileRect/>
        </a:gra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A4009239-291F-42EA-9100-9C43D564BD2C}">
      <dsp:nvSpPr>
        <dsp:cNvPr id="0" name=""/>
        <dsp:cNvSpPr/>
      </dsp:nvSpPr>
      <dsp:spPr>
        <a:xfrm>
          <a:off x="1066122" y="2857541"/>
          <a:ext cx="8582297" cy="816379"/>
        </a:xfrm>
        <a:prstGeom prst="rect">
          <a:avLst/>
        </a:prstGeom>
        <a:gradFill flip="none" rotWithShape="0">
          <a:gsLst>
            <a:gs pos="0">
              <a:srgbClr val="2D2C72">
                <a:shade val="30000"/>
                <a:satMod val="115000"/>
              </a:srgbClr>
            </a:gs>
            <a:gs pos="50000">
              <a:srgbClr val="2D2C72">
                <a:shade val="67500"/>
                <a:satMod val="115000"/>
              </a:srgbClr>
            </a:gs>
            <a:gs pos="100000">
              <a:srgbClr val="2D2C72">
                <a:shade val="100000"/>
                <a:satMod val="115000"/>
              </a:srgbClr>
            </a:gs>
          </a:gsLst>
          <a:lin ang="0" scaled="1"/>
          <a:tileRect/>
        </a:gra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8001" tIns="43180" rIns="43180" bIns="43180" numCol="1" spcCol="1270" anchor="ctr" anchorCtr="0">
          <a:noAutofit/>
        </a:bodyPr>
        <a:lstStyle/>
        <a:p>
          <a:pPr marL="0" lvl="0" indent="0" algn="l" defTabSz="755650">
            <a:lnSpc>
              <a:spcPct val="90000"/>
            </a:lnSpc>
            <a:spcBef>
              <a:spcPct val="0"/>
            </a:spcBef>
            <a:spcAft>
              <a:spcPct val="35000"/>
            </a:spcAft>
            <a:buNone/>
          </a:pPr>
          <a:r>
            <a:rPr lang="en-ZA" sz="1700" kern="1200" dirty="0"/>
            <a:t>Discuss the role of social partners and the private sector in policy development and implementation, including governance and institutional arrangements, financing, skills needs anticipation and delivery, and monitoring and evaluation.</a:t>
          </a:r>
        </a:p>
      </dsp:txBody>
      <dsp:txXfrm>
        <a:off x="1066122" y="2857541"/>
        <a:ext cx="8582297" cy="816379"/>
      </dsp:txXfrm>
    </dsp:sp>
    <dsp:sp modelId="{E1CDE7C6-FBC0-4A74-BA8D-99E4A82662C2}">
      <dsp:nvSpPr>
        <dsp:cNvPr id="0" name=""/>
        <dsp:cNvSpPr/>
      </dsp:nvSpPr>
      <dsp:spPr>
        <a:xfrm>
          <a:off x="555885" y="2755493"/>
          <a:ext cx="1020474" cy="1020474"/>
        </a:xfrm>
        <a:prstGeom prst="rightArrow">
          <a:avLst/>
        </a:prstGeom>
        <a:gradFill flip="none" rotWithShape="0">
          <a:gsLst>
            <a:gs pos="0">
              <a:srgbClr val="2D2C72">
                <a:shade val="30000"/>
                <a:satMod val="115000"/>
              </a:srgbClr>
            </a:gs>
            <a:gs pos="50000">
              <a:srgbClr val="2D2C72">
                <a:shade val="67500"/>
                <a:satMod val="115000"/>
              </a:srgbClr>
            </a:gs>
            <a:gs pos="100000">
              <a:srgbClr val="2D2C72">
                <a:shade val="100000"/>
                <a:satMod val="115000"/>
              </a:srgbClr>
            </a:gs>
          </a:gsLst>
          <a:lin ang="0" scaled="1"/>
          <a:tileRect/>
        </a:gra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DA5B71DE-649F-46C1-B000-10DF105B4183}">
      <dsp:nvSpPr>
        <dsp:cNvPr id="0" name=""/>
        <dsp:cNvSpPr/>
      </dsp:nvSpPr>
      <dsp:spPr>
        <a:xfrm>
          <a:off x="598073" y="4082322"/>
          <a:ext cx="9050346" cy="816379"/>
        </a:xfrm>
        <a:prstGeom prst="rect">
          <a:avLst/>
        </a:prstGeom>
        <a:gradFill flip="none" rotWithShape="0">
          <a:gsLst>
            <a:gs pos="0">
              <a:schemeClr val="bg1">
                <a:lumMod val="50000"/>
                <a:shade val="30000"/>
                <a:satMod val="115000"/>
              </a:schemeClr>
            </a:gs>
            <a:gs pos="50000">
              <a:schemeClr val="bg1">
                <a:lumMod val="50000"/>
                <a:shade val="67500"/>
                <a:satMod val="115000"/>
              </a:schemeClr>
            </a:gs>
            <a:gs pos="100000">
              <a:schemeClr val="bg1">
                <a:lumMod val="50000"/>
                <a:shade val="100000"/>
                <a:satMod val="115000"/>
              </a:schemeClr>
            </a:gs>
          </a:gsLst>
          <a:lin ang="0" scaled="1"/>
          <a:tileRect/>
        </a:gra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8001" tIns="43180" rIns="43180" bIns="43180" numCol="1" spcCol="1270" anchor="ctr" anchorCtr="0">
          <a:noAutofit/>
        </a:bodyPr>
        <a:lstStyle/>
        <a:p>
          <a:pPr marL="0" lvl="0" indent="0" algn="l" defTabSz="755650">
            <a:lnSpc>
              <a:spcPct val="90000"/>
            </a:lnSpc>
            <a:spcBef>
              <a:spcPct val="0"/>
            </a:spcBef>
            <a:spcAft>
              <a:spcPct val="35000"/>
            </a:spcAft>
            <a:buNone/>
          </a:pPr>
          <a:r>
            <a:rPr lang="en-ZA" sz="1700" kern="1200" dirty="0"/>
            <a:t>Examples of successful public–private partnership (PPP) models in skills development that could be replicated or adapted in other regions or countries.</a:t>
          </a:r>
        </a:p>
      </dsp:txBody>
      <dsp:txXfrm>
        <a:off x="598073" y="4082322"/>
        <a:ext cx="9050346" cy="816379"/>
      </dsp:txXfrm>
    </dsp:sp>
    <dsp:sp modelId="{4FA9B3F0-672E-4B5B-8454-46BAF4004703}">
      <dsp:nvSpPr>
        <dsp:cNvPr id="0" name=""/>
        <dsp:cNvSpPr/>
      </dsp:nvSpPr>
      <dsp:spPr>
        <a:xfrm>
          <a:off x="87836" y="3980275"/>
          <a:ext cx="1020474" cy="1020474"/>
        </a:xfrm>
        <a:prstGeom prst="rightArrow">
          <a:avLst/>
        </a:prstGeom>
        <a:gradFill flip="none" rotWithShape="0">
          <a:gsLst>
            <a:gs pos="0">
              <a:schemeClr val="bg1">
                <a:lumMod val="50000"/>
                <a:shade val="30000"/>
                <a:satMod val="115000"/>
              </a:schemeClr>
            </a:gs>
            <a:gs pos="50000">
              <a:schemeClr val="bg1">
                <a:lumMod val="50000"/>
                <a:shade val="67500"/>
                <a:satMod val="115000"/>
              </a:schemeClr>
            </a:gs>
            <a:gs pos="100000">
              <a:schemeClr val="bg1">
                <a:lumMod val="50000"/>
                <a:shade val="100000"/>
                <a:satMod val="115000"/>
              </a:schemeClr>
            </a:gs>
          </a:gsLst>
          <a:lin ang="0" scaled="1"/>
          <a:tileRect/>
        </a:gra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4AB912-D37B-449B-88BA-B9A39899C9DF}">
      <dsp:nvSpPr>
        <dsp:cNvPr id="0" name=""/>
        <dsp:cNvSpPr/>
      </dsp:nvSpPr>
      <dsp:spPr>
        <a:xfrm>
          <a:off x="0" y="183295"/>
          <a:ext cx="11035054" cy="481950"/>
        </a:xfrm>
        <a:prstGeom prst="rect">
          <a:avLst/>
        </a:prstGeom>
        <a:solidFill>
          <a:schemeClr val="lt1">
            <a:alpha val="90000"/>
            <a:hueOff val="0"/>
            <a:satOff val="0"/>
            <a:lumOff val="0"/>
            <a:alphaOff val="0"/>
          </a:schemeClr>
        </a:solidFill>
        <a:ln w="19050" cap="flat" cmpd="sng" algn="ctr">
          <a:solidFill>
            <a:srgbClr val="427346"/>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6443" tIns="187452" rIns="856443" bIns="99568" numCol="1" spcCol="1270" anchor="t" anchorCtr="0">
          <a:noAutofit/>
        </a:bodyPr>
        <a:lstStyle/>
        <a:p>
          <a:pPr marL="114300" lvl="1" indent="-114300" algn="l" defTabSz="622300">
            <a:lnSpc>
              <a:spcPct val="90000"/>
            </a:lnSpc>
            <a:spcBef>
              <a:spcPct val="0"/>
            </a:spcBef>
            <a:spcAft>
              <a:spcPct val="15000"/>
            </a:spcAft>
            <a:buChar char="•"/>
          </a:pPr>
          <a:r>
            <a:rPr lang="en-GB" sz="1400" b="0" i="0" kern="1200">
              <a:latin typeface="Arial" panose="020B0604020202020204" pitchFamily="34" charset="0"/>
              <a:cs typeface="Arial" panose="020B0604020202020204" pitchFamily="34" charset="0"/>
            </a:rPr>
            <a:t>Employers pay 1% of payroll into a national skills levy.</a:t>
          </a:r>
          <a:endParaRPr lang="en-ZA" sz="1400" kern="1200" dirty="0">
            <a:latin typeface="Arial" panose="020B0604020202020204" pitchFamily="34" charset="0"/>
            <a:cs typeface="Arial" panose="020B0604020202020204" pitchFamily="34" charset="0"/>
          </a:endParaRPr>
        </a:p>
      </dsp:txBody>
      <dsp:txXfrm>
        <a:off x="0" y="183295"/>
        <a:ext cx="11035054" cy="481950"/>
      </dsp:txXfrm>
    </dsp:sp>
    <dsp:sp modelId="{05866507-E312-43F3-865F-BBEA2C7134B1}">
      <dsp:nvSpPr>
        <dsp:cNvPr id="0" name=""/>
        <dsp:cNvSpPr/>
      </dsp:nvSpPr>
      <dsp:spPr>
        <a:xfrm>
          <a:off x="551752" y="50455"/>
          <a:ext cx="7724537" cy="265680"/>
        </a:xfrm>
        <a:prstGeom prst="roundRect">
          <a:avLst/>
        </a:prstGeom>
        <a:gradFill flip="none" rotWithShape="0">
          <a:gsLst>
            <a:gs pos="0">
              <a:srgbClr val="427346">
                <a:shade val="30000"/>
                <a:satMod val="115000"/>
              </a:srgbClr>
            </a:gs>
            <a:gs pos="50000">
              <a:srgbClr val="427346">
                <a:shade val="67500"/>
                <a:satMod val="115000"/>
              </a:srgbClr>
            </a:gs>
            <a:gs pos="100000">
              <a:srgbClr val="427346">
                <a:shade val="100000"/>
                <a:satMod val="115000"/>
              </a:srgbClr>
            </a:gs>
          </a:gsLst>
          <a:lin ang="0" scaled="1"/>
          <a:tileRect/>
        </a:gra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1969" tIns="0" rIns="291969" bIns="0" numCol="1" spcCol="1270" anchor="ctr" anchorCtr="0">
          <a:noAutofit/>
        </a:bodyPr>
        <a:lstStyle/>
        <a:p>
          <a:pPr marL="0" lvl="0" indent="0" algn="l" defTabSz="622300">
            <a:lnSpc>
              <a:spcPct val="90000"/>
            </a:lnSpc>
            <a:spcBef>
              <a:spcPct val="0"/>
            </a:spcBef>
            <a:spcAft>
              <a:spcPct val="35000"/>
            </a:spcAft>
            <a:buNone/>
          </a:pPr>
          <a:r>
            <a:rPr lang="en-GB" sz="1400" b="1" i="0" kern="1200" dirty="0">
              <a:latin typeface="Arial" panose="020B0604020202020204" pitchFamily="34" charset="0"/>
              <a:cs typeface="Arial" panose="020B0604020202020204" pitchFamily="34" charset="0"/>
            </a:rPr>
            <a:t>THE LEVY SYSTEM:</a:t>
          </a:r>
          <a:r>
            <a:rPr lang="en-GB" sz="1400" b="0" i="0" kern="1200" dirty="0">
              <a:latin typeface="Arial" panose="020B0604020202020204" pitchFamily="34" charset="0"/>
              <a:cs typeface="Arial" panose="020B0604020202020204" pitchFamily="34" charset="0"/>
            </a:rPr>
            <a:t> </a:t>
          </a:r>
          <a:endParaRPr lang="en-ZA" sz="1400" kern="1200" dirty="0">
            <a:latin typeface="Arial" panose="020B0604020202020204" pitchFamily="34" charset="0"/>
            <a:cs typeface="Arial" panose="020B0604020202020204" pitchFamily="34" charset="0"/>
          </a:endParaRPr>
        </a:p>
      </dsp:txBody>
      <dsp:txXfrm>
        <a:off x="564721" y="63424"/>
        <a:ext cx="7698599" cy="239742"/>
      </dsp:txXfrm>
    </dsp:sp>
    <dsp:sp modelId="{AA27C160-761F-4D7A-9512-BA0A5B527CE5}">
      <dsp:nvSpPr>
        <dsp:cNvPr id="0" name=""/>
        <dsp:cNvSpPr/>
      </dsp:nvSpPr>
      <dsp:spPr>
        <a:xfrm>
          <a:off x="0" y="846685"/>
          <a:ext cx="11035054" cy="694575"/>
        </a:xfrm>
        <a:prstGeom prst="rect">
          <a:avLst/>
        </a:prstGeom>
        <a:solidFill>
          <a:schemeClr val="lt1">
            <a:alpha val="90000"/>
            <a:hueOff val="0"/>
            <a:satOff val="0"/>
            <a:lumOff val="0"/>
            <a:alphaOff val="0"/>
          </a:schemeClr>
        </a:solidFill>
        <a:ln w="19050" cap="flat" cmpd="sng" algn="ctr">
          <a:solidFill>
            <a:srgbClr val="EE843A"/>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6443" tIns="187452" rIns="856443" bIns="99568" numCol="1" spcCol="1270" anchor="t" anchorCtr="0">
          <a:noAutofit/>
        </a:bodyPr>
        <a:lstStyle/>
        <a:p>
          <a:pPr marL="114300" lvl="1" indent="-114300" algn="l" defTabSz="622300">
            <a:lnSpc>
              <a:spcPct val="90000"/>
            </a:lnSpc>
            <a:spcBef>
              <a:spcPct val="0"/>
            </a:spcBef>
            <a:spcAft>
              <a:spcPct val="15000"/>
            </a:spcAft>
            <a:buChar char="•"/>
          </a:pPr>
          <a:r>
            <a:rPr lang="en-GB" sz="1400" b="1" i="0" kern="1200">
              <a:latin typeface="Arial" panose="020B0604020202020204" pitchFamily="34" charset="0"/>
              <a:cs typeface="Arial" panose="020B0604020202020204" pitchFamily="34" charset="0"/>
            </a:rPr>
            <a:t>20%</a:t>
          </a:r>
          <a:r>
            <a:rPr lang="en-GB" sz="1400" b="0" i="0" kern="1200">
              <a:latin typeface="Arial" panose="020B0604020202020204" pitchFamily="34" charset="0"/>
              <a:cs typeface="Arial" panose="020B0604020202020204" pitchFamily="34" charset="0"/>
            </a:rPr>
            <a:t> to the National Skills Fund (NSF) for strategic, cross-cutting projects.</a:t>
          </a:r>
          <a:endParaRPr lang="en-ZA" sz="1400" kern="1200">
            <a:latin typeface="Arial" panose="020B0604020202020204" pitchFamily="34" charset="0"/>
            <a:cs typeface="Arial" panose="020B0604020202020204" pitchFamily="34" charset="0"/>
          </a:endParaRPr>
        </a:p>
        <a:p>
          <a:pPr marL="114300" lvl="1" indent="-114300" algn="l" defTabSz="622300">
            <a:lnSpc>
              <a:spcPct val="90000"/>
            </a:lnSpc>
            <a:spcBef>
              <a:spcPct val="0"/>
            </a:spcBef>
            <a:spcAft>
              <a:spcPct val="15000"/>
            </a:spcAft>
            <a:buChar char="•"/>
          </a:pPr>
          <a:r>
            <a:rPr lang="en-GB" sz="1400" b="1" i="0" kern="1200">
              <a:latin typeface="Arial" panose="020B0604020202020204" pitchFamily="34" charset="0"/>
              <a:cs typeface="Arial" panose="020B0604020202020204" pitchFamily="34" charset="0"/>
            </a:rPr>
            <a:t>80%</a:t>
          </a:r>
          <a:r>
            <a:rPr lang="en-GB" sz="1400" b="0" i="0" kern="1200">
              <a:latin typeface="Arial" panose="020B0604020202020204" pitchFamily="34" charset="0"/>
              <a:cs typeface="Arial" panose="020B0604020202020204" pitchFamily="34" charset="0"/>
            </a:rPr>
            <a:t> returned to 21 Sector Education and Training Authorities (SETAs), including the MQA.</a:t>
          </a:r>
          <a:endParaRPr lang="en-ZA" sz="1400" kern="1200">
            <a:latin typeface="Arial" panose="020B0604020202020204" pitchFamily="34" charset="0"/>
            <a:cs typeface="Arial" panose="020B0604020202020204" pitchFamily="34" charset="0"/>
          </a:endParaRPr>
        </a:p>
      </dsp:txBody>
      <dsp:txXfrm>
        <a:off x="0" y="846685"/>
        <a:ext cx="11035054" cy="694575"/>
      </dsp:txXfrm>
    </dsp:sp>
    <dsp:sp modelId="{4677CB41-6FB3-402D-A54E-476F08171363}">
      <dsp:nvSpPr>
        <dsp:cNvPr id="0" name=""/>
        <dsp:cNvSpPr/>
      </dsp:nvSpPr>
      <dsp:spPr>
        <a:xfrm>
          <a:off x="551752" y="713845"/>
          <a:ext cx="7724537" cy="265680"/>
        </a:xfrm>
        <a:prstGeom prst="roundRect">
          <a:avLst/>
        </a:prstGeom>
        <a:gradFill flip="none" rotWithShape="0">
          <a:gsLst>
            <a:gs pos="0">
              <a:srgbClr val="EE843A">
                <a:shade val="30000"/>
                <a:satMod val="115000"/>
              </a:srgbClr>
            </a:gs>
            <a:gs pos="50000">
              <a:srgbClr val="EE843A">
                <a:shade val="67500"/>
                <a:satMod val="115000"/>
              </a:srgbClr>
            </a:gs>
            <a:gs pos="100000">
              <a:srgbClr val="EE843A">
                <a:shade val="100000"/>
                <a:satMod val="115000"/>
              </a:srgbClr>
            </a:gs>
          </a:gsLst>
          <a:lin ang="0" scaled="1"/>
          <a:tileRect/>
        </a:gra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1969" tIns="0" rIns="291969" bIns="0" numCol="1" spcCol="1270" anchor="ctr" anchorCtr="0">
          <a:noAutofit/>
        </a:bodyPr>
        <a:lstStyle/>
        <a:p>
          <a:pPr marL="0" lvl="0" indent="0" algn="l" defTabSz="622300">
            <a:lnSpc>
              <a:spcPct val="90000"/>
            </a:lnSpc>
            <a:spcBef>
              <a:spcPct val="0"/>
            </a:spcBef>
            <a:spcAft>
              <a:spcPct val="35000"/>
            </a:spcAft>
            <a:buNone/>
          </a:pPr>
          <a:r>
            <a:rPr lang="en-GB" sz="1400" b="1" i="0" kern="1200" dirty="0">
              <a:latin typeface="Arial" panose="020B0604020202020204" pitchFamily="34" charset="0"/>
              <a:cs typeface="Arial" panose="020B0604020202020204" pitchFamily="34" charset="0"/>
            </a:rPr>
            <a:t>THE DISTRIBUTION:</a:t>
          </a:r>
          <a:endParaRPr lang="en-ZA" sz="1400" kern="1200" dirty="0">
            <a:latin typeface="Arial" panose="020B0604020202020204" pitchFamily="34" charset="0"/>
            <a:cs typeface="Arial" panose="020B0604020202020204" pitchFamily="34" charset="0"/>
          </a:endParaRPr>
        </a:p>
      </dsp:txBody>
      <dsp:txXfrm>
        <a:off x="564721" y="726814"/>
        <a:ext cx="7698599" cy="239742"/>
      </dsp:txXfrm>
    </dsp:sp>
    <dsp:sp modelId="{1C5D86B8-CCDC-4569-B979-5367CACB2A30}">
      <dsp:nvSpPr>
        <dsp:cNvPr id="0" name=""/>
        <dsp:cNvSpPr/>
      </dsp:nvSpPr>
      <dsp:spPr>
        <a:xfrm>
          <a:off x="0" y="1722700"/>
          <a:ext cx="11035054" cy="1729350"/>
        </a:xfrm>
        <a:prstGeom prst="rect">
          <a:avLst/>
        </a:prstGeom>
        <a:solidFill>
          <a:schemeClr val="lt1">
            <a:alpha val="90000"/>
            <a:hueOff val="0"/>
            <a:satOff val="0"/>
            <a:lumOff val="0"/>
            <a:alphaOff val="0"/>
          </a:schemeClr>
        </a:solidFill>
        <a:ln w="19050" cap="flat" cmpd="sng" algn="ctr">
          <a:solidFill>
            <a:srgbClr val="2D2C72"/>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6443" tIns="187452" rIns="856443" bIns="99568" numCol="1" spcCol="1270" anchor="t" anchorCtr="0">
          <a:noAutofit/>
        </a:bodyPr>
        <a:lstStyle/>
        <a:p>
          <a:pPr marL="114300" lvl="1" indent="-114300" algn="l" defTabSz="622300">
            <a:lnSpc>
              <a:spcPct val="90000"/>
            </a:lnSpc>
            <a:spcBef>
              <a:spcPct val="0"/>
            </a:spcBef>
            <a:spcAft>
              <a:spcPct val="15000"/>
            </a:spcAft>
            <a:buChar char="•"/>
          </a:pPr>
          <a:r>
            <a:rPr lang="en-GB" sz="1400" b="0" i="0" kern="1200">
              <a:latin typeface="Arial" panose="020B0604020202020204" pitchFamily="34" charset="0"/>
              <a:cs typeface="Arial" panose="020B0604020202020204" pitchFamily="34" charset="0"/>
            </a:rPr>
            <a:t>Develop </a:t>
          </a:r>
          <a:r>
            <a:rPr lang="en-GB" sz="1400" b="1" i="0" kern="1200">
              <a:latin typeface="Arial" panose="020B0604020202020204" pitchFamily="34" charset="0"/>
              <a:cs typeface="Arial" panose="020B0604020202020204" pitchFamily="34" charset="0"/>
            </a:rPr>
            <a:t>Sector Skills Plans (SSPs)</a:t>
          </a:r>
          <a:r>
            <a:rPr lang="en-GB" sz="1400" b="0" i="0" kern="1200">
              <a:latin typeface="Arial" panose="020B0604020202020204" pitchFamily="34" charset="0"/>
              <a:cs typeface="Arial" panose="020B0604020202020204" pitchFamily="34" charset="0"/>
            </a:rPr>
            <a:t> to identify hard-to-fill vacancies and skills gaps.</a:t>
          </a:r>
          <a:endParaRPr lang="en-ZA" sz="1400" kern="1200">
            <a:latin typeface="Arial" panose="020B0604020202020204" pitchFamily="34" charset="0"/>
            <a:cs typeface="Arial" panose="020B0604020202020204" pitchFamily="34" charset="0"/>
          </a:endParaRPr>
        </a:p>
        <a:p>
          <a:pPr marL="114300" lvl="1" indent="-114300" algn="l" defTabSz="622300">
            <a:lnSpc>
              <a:spcPct val="90000"/>
            </a:lnSpc>
            <a:spcBef>
              <a:spcPct val="0"/>
            </a:spcBef>
            <a:spcAft>
              <a:spcPct val="15000"/>
            </a:spcAft>
            <a:buChar char="•"/>
          </a:pPr>
          <a:r>
            <a:rPr lang="en-GB" sz="1400" b="0" i="0" kern="1200">
              <a:latin typeface="Arial" panose="020B0604020202020204" pitchFamily="34" charset="0"/>
              <a:cs typeface="Arial" panose="020B0604020202020204" pitchFamily="34" charset="0"/>
            </a:rPr>
            <a:t>Register </a:t>
          </a:r>
          <a:r>
            <a:rPr lang="en-GB" sz="1400" b="1" i="0" kern="1200">
              <a:latin typeface="Arial" panose="020B0604020202020204" pitchFamily="34" charset="0"/>
              <a:cs typeface="Arial" panose="020B0604020202020204" pitchFamily="34" charset="0"/>
            </a:rPr>
            <a:t>learnerships, apprenticeships, and skills programmes</a:t>
          </a:r>
          <a:r>
            <a:rPr lang="en-GB" sz="1400" b="0" i="0" kern="1200">
              <a:latin typeface="Arial" panose="020B0604020202020204" pitchFamily="34" charset="0"/>
              <a:cs typeface="Arial" panose="020B0604020202020204" pitchFamily="34" charset="0"/>
            </a:rPr>
            <a:t>.</a:t>
          </a:r>
          <a:endParaRPr lang="en-ZA" sz="1400" kern="1200">
            <a:latin typeface="Arial" panose="020B0604020202020204" pitchFamily="34" charset="0"/>
            <a:cs typeface="Arial" panose="020B0604020202020204" pitchFamily="34" charset="0"/>
          </a:endParaRPr>
        </a:p>
        <a:p>
          <a:pPr marL="114300" lvl="1" indent="-114300" algn="l" defTabSz="622300">
            <a:lnSpc>
              <a:spcPct val="90000"/>
            </a:lnSpc>
            <a:spcBef>
              <a:spcPct val="0"/>
            </a:spcBef>
            <a:spcAft>
              <a:spcPct val="15000"/>
            </a:spcAft>
            <a:buChar char="•"/>
          </a:pPr>
          <a:r>
            <a:rPr lang="en-GB" sz="1400" kern="1200">
              <a:latin typeface="Arial" panose="020B0604020202020204" pitchFamily="34" charset="0"/>
              <a:cs typeface="Arial" panose="020B0604020202020204" pitchFamily="34" charset="0"/>
            </a:rPr>
            <a:t>Manages the collection of </a:t>
          </a:r>
          <a:r>
            <a:rPr lang="en-GB" sz="1400" b="1" kern="1200">
              <a:latin typeface="Arial" panose="020B0604020202020204" pitchFamily="34" charset="0"/>
              <a:cs typeface="Arial" panose="020B0604020202020204" pitchFamily="34" charset="0"/>
            </a:rPr>
            <a:t>Work Skills Plan (WSP) </a:t>
          </a:r>
          <a:r>
            <a:rPr lang="en-GB" sz="1400" kern="1200">
              <a:latin typeface="Arial" panose="020B0604020202020204" pitchFamily="34" charset="0"/>
              <a:cs typeface="Arial" panose="020B0604020202020204" pitchFamily="34" charset="0"/>
            </a:rPr>
            <a:t>&amp;</a:t>
          </a:r>
          <a:r>
            <a:rPr lang="en-GB" sz="1400" b="1" kern="1200">
              <a:latin typeface="Arial" panose="020B0604020202020204" pitchFamily="34" charset="0"/>
              <a:cs typeface="Arial" panose="020B0604020202020204" pitchFamily="34" charset="0"/>
            </a:rPr>
            <a:t> Annual Training Report (ATR) </a:t>
          </a:r>
          <a:r>
            <a:rPr lang="en-GB" sz="1400" kern="1200">
              <a:latin typeface="Arial" panose="020B0604020202020204" pitchFamily="34" charset="0"/>
              <a:cs typeface="Arial" panose="020B0604020202020204" pitchFamily="34" charset="0"/>
            </a:rPr>
            <a:t>from mining companies.</a:t>
          </a:r>
          <a:endParaRPr lang="en-ZA" sz="1400" kern="1200">
            <a:latin typeface="Arial" panose="020B0604020202020204" pitchFamily="34" charset="0"/>
            <a:cs typeface="Arial" panose="020B0604020202020204" pitchFamily="34" charset="0"/>
          </a:endParaRPr>
        </a:p>
        <a:p>
          <a:pPr marL="114300" lvl="1" indent="-114300" algn="l" defTabSz="622300">
            <a:lnSpc>
              <a:spcPct val="90000"/>
            </a:lnSpc>
            <a:spcBef>
              <a:spcPct val="0"/>
            </a:spcBef>
            <a:spcAft>
              <a:spcPct val="15000"/>
            </a:spcAft>
            <a:buChar char="•"/>
          </a:pPr>
          <a:r>
            <a:rPr lang="en-GB" sz="1400" kern="1200">
              <a:latin typeface="Arial" panose="020B0604020202020204" pitchFamily="34" charset="0"/>
              <a:cs typeface="Arial" panose="020B0604020202020204" pitchFamily="34" charset="0"/>
            </a:rPr>
            <a:t>WSP/ATR submissions determine access to both mandatory grant &amp; discretionary grant.</a:t>
          </a:r>
          <a:endParaRPr lang="en-ZA" sz="1400" kern="1200">
            <a:latin typeface="Arial" panose="020B0604020202020204" pitchFamily="34" charset="0"/>
            <a:cs typeface="Arial" panose="020B0604020202020204" pitchFamily="34" charset="0"/>
          </a:endParaRPr>
        </a:p>
        <a:p>
          <a:pPr marL="114300" lvl="1" indent="-114300" algn="l" defTabSz="622300">
            <a:lnSpc>
              <a:spcPct val="90000"/>
            </a:lnSpc>
            <a:spcBef>
              <a:spcPct val="0"/>
            </a:spcBef>
            <a:spcAft>
              <a:spcPct val="15000"/>
            </a:spcAft>
            <a:buChar char="•"/>
          </a:pPr>
          <a:r>
            <a:rPr lang="en-GB" sz="1400" b="0" i="0" kern="1200">
              <a:latin typeface="Arial" panose="020B0604020202020204" pitchFamily="34" charset="0"/>
              <a:cs typeface="Arial" panose="020B0604020202020204" pitchFamily="34" charset="0"/>
            </a:rPr>
            <a:t>Disburse </a:t>
          </a:r>
          <a:r>
            <a:rPr lang="en-GB" sz="1400" b="1" i="0" kern="1200">
              <a:latin typeface="Arial" panose="020B0604020202020204" pitchFamily="34" charset="0"/>
              <a:cs typeface="Arial" panose="020B0604020202020204" pitchFamily="34" charset="0"/>
            </a:rPr>
            <a:t>mandatory grants (20% of levy)</a:t>
          </a:r>
          <a:r>
            <a:rPr lang="en-GB" sz="1400" b="0" i="0" kern="1200">
              <a:latin typeface="Arial" panose="020B0604020202020204" pitchFamily="34" charset="0"/>
              <a:cs typeface="Arial" panose="020B0604020202020204" pitchFamily="34" charset="0"/>
            </a:rPr>
            <a:t> to compliant employers for their own training.</a:t>
          </a:r>
          <a:endParaRPr lang="en-ZA" sz="1400" kern="1200">
            <a:latin typeface="Arial" panose="020B0604020202020204" pitchFamily="34" charset="0"/>
            <a:cs typeface="Arial" panose="020B0604020202020204" pitchFamily="34" charset="0"/>
          </a:endParaRPr>
        </a:p>
        <a:p>
          <a:pPr marL="114300" lvl="1" indent="-114300" algn="l" defTabSz="622300">
            <a:lnSpc>
              <a:spcPct val="90000"/>
            </a:lnSpc>
            <a:spcBef>
              <a:spcPct val="0"/>
            </a:spcBef>
            <a:spcAft>
              <a:spcPct val="15000"/>
            </a:spcAft>
            <a:buChar char="•"/>
          </a:pPr>
          <a:r>
            <a:rPr lang="en-GB" sz="1400" b="0" i="0" kern="1200">
              <a:latin typeface="Arial" panose="020B0604020202020204" pitchFamily="34" charset="0"/>
              <a:cs typeface="Arial" panose="020B0604020202020204" pitchFamily="34" charset="0"/>
            </a:rPr>
            <a:t>Award </a:t>
          </a:r>
          <a:r>
            <a:rPr lang="en-GB" sz="1400" b="1" i="0" kern="1200">
              <a:latin typeface="Arial" panose="020B0604020202020204" pitchFamily="34" charset="0"/>
              <a:cs typeface="Arial" panose="020B0604020202020204" pitchFamily="34" charset="0"/>
            </a:rPr>
            <a:t>discretionary grants</a:t>
          </a:r>
          <a:r>
            <a:rPr lang="en-GB" sz="1400" b="0" i="0" kern="1200">
              <a:latin typeface="Arial" panose="020B0604020202020204" pitchFamily="34" charset="0"/>
              <a:cs typeface="Arial" panose="020B0604020202020204" pitchFamily="34" charset="0"/>
            </a:rPr>
            <a:t> for strategic priority projects (e.g., artisan development, youth employment, community training).</a:t>
          </a:r>
          <a:endParaRPr lang="en-ZA" sz="1400" kern="1200">
            <a:latin typeface="Arial" panose="020B0604020202020204" pitchFamily="34" charset="0"/>
            <a:cs typeface="Arial" panose="020B0604020202020204" pitchFamily="34" charset="0"/>
          </a:endParaRPr>
        </a:p>
      </dsp:txBody>
      <dsp:txXfrm>
        <a:off x="0" y="1722700"/>
        <a:ext cx="11035054" cy="1729350"/>
      </dsp:txXfrm>
    </dsp:sp>
    <dsp:sp modelId="{4AD01432-CD73-4E97-A6FF-7CFD48D6CDA9}">
      <dsp:nvSpPr>
        <dsp:cNvPr id="0" name=""/>
        <dsp:cNvSpPr/>
      </dsp:nvSpPr>
      <dsp:spPr>
        <a:xfrm>
          <a:off x="551752" y="1589860"/>
          <a:ext cx="7724537" cy="265680"/>
        </a:xfrm>
        <a:prstGeom prst="roundRect">
          <a:avLst/>
        </a:prstGeom>
        <a:gradFill flip="none" rotWithShape="0">
          <a:gsLst>
            <a:gs pos="0">
              <a:srgbClr val="2D2C72">
                <a:shade val="30000"/>
                <a:satMod val="115000"/>
              </a:srgbClr>
            </a:gs>
            <a:gs pos="50000">
              <a:srgbClr val="2D2C72">
                <a:shade val="67500"/>
                <a:satMod val="115000"/>
              </a:srgbClr>
            </a:gs>
            <a:gs pos="100000">
              <a:srgbClr val="2D2C72">
                <a:shade val="100000"/>
                <a:satMod val="115000"/>
              </a:srgbClr>
            </a:gs>
          </a:gsLst>
          <a:lin ang="0" scaled="1"/>
          <a:tileRect/>
        </a:gra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1969" tIns="0" rIns="291969" bIns="0" numCol="1" spcCol="1270" anchor="ctr" anchorCtr="0">
          <a:noAutofit/>
        </a:bodyPr>
        <a:lstStyle/>
        <a:p>
          <a:pPr marL="0" lvl="0" indent="0" algn="l" defTabSz="622300">
            <a:lnSpc>
              <a:spcPct val="90000"/>
            </a:lnSpc>
            <a:spcBef>
              <a:spcPct val="0"/>
            </a:spcBef>
            <a:spcAft>
              <a:spcPct val="35000"/>
            </a:spcAft>
            <a:buNone/>
          </a:pPr>
          <a:r>
            <a:rPr lang="en-GB" sz="1400" b="1" i="0" kern="1200" dirty="0">
              <a:latin typeface="Arial" panose="020B0604020202020204" pitchFamily="34" charset="0"/>
              <a:cs typeface="Arial" panose="020B0604020202020204" pitchFamily="34" charset="0"/>
            </a:rPr>
            <a:t>THE SETA MANDATE:</a:t>
          </a:r>
          <a:endParaRPr lang="en-ZA" sz="1400" kern="1200" dirty="0">
            <a:latin typeface="Arial" panose="020B0604020202020204" pitchFamily="34" charset="0"/>
            <a:cs typeface="Arial" panose="020B0604020202020204" pitchFamily="34" charset="0"/>
          </a:endParaRPr>
        </a:p>
      </dsp:txBody>
      <dsp:txXfrm>
        <a:off x="564721" y="1602829"/>
        <a:ext cx="7698599" cy="239742"/>
      </dsp:txXfrm>
    </dsp:sp>
    <dsp:sp modelId="{0080F776-2754-419E-8254-B20C9E6E0F41}">
      <dsp:nvSpPr>
        <dsp:cNvPr id="0" name=""/>
        <dsp:cNvSpPr/>
      </dsp:nvSpPr>
      <dsp:spPr>
        <a:xfrm>
          <a:off x="0" y="3633490"/>
          <a:ext cx="11035054" cy="666225"/>
        </a:xfrm>
        <a:prstGeom prst="rect">
          <a:avLst/>
        </a:prstGeom>
        <a:solidFill>
          <a:schemeClr val="lt1">
            <a:alpha val="90000"/>
            <a:hueOff val="0"/>
            <a:satOff val="0"/>
            <a:lumOff val="0"/>
            <a:alphaOff val="0"/>
          </a:schemeClr>
        </a:solidFill>
        <a:ln w="19050" cap="flat" cmpd="sng" algn="ctr">
          <a:solidFill>
            <a:schemeClr val="bg1">
              <a:lumMod val="5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6443" tIns="187452" rIns="856443" bIns="99568" numCol="1" spcCol="1270" anchor="t" anchorCtr="0">
          <a:noAutofit/>
        </a:bodyPr>
        <a:lstStyle/>
        <a:p>
          <a:pPr marL="114300" lvl="1" indent="-114300" algn="l" defTabSz="622300">
            <a:lnSpc>
              <a:spcPct val="90000"/>
            </a:lnSpc>
            <a:spcBef>
              <a:spcPct val="0"/>
            </a:spcBef>
            <a:spcAft>
              <a:spcPct val="15000"/>
            </a:spcAft>
            <a:buChar char="•"/>
          </a:pPr>
          <a:r>
            <a:rPr lang="en-GB" sz="1400" b="0" i="0" kern="1200">
              <a:latin typeface="Arial" panose="020B0604020202020204" pitchFamily="34" charset="0"/>
              <a:cs typeface="Arial" panose="020B0604020202020204" pitchFamily="34" charset="0"/>
            </a:rPr>
            <a:t>Universities, TVET Colleges, Community Education, Training (CET) Colleges, private training institutions</a:t>
          </a:r>
          <a:r>
            <a:rPr lang="en-GB" sz="1400" kern="1200">
              <a:latin typeface="Arial" panose="020B0604020202020204" pitchFamily="34" charset="0"/>
              <a:cs typeface="Arial" panose="020B0604020202020204" pitchFamily="34" charset="0"/>
            </a:rPr>
            <a:t>,</a:t>
          </a:r>
          <a:r>
            <a:rPr lang="en-GB" sz="1400" b="0" i="0" kern="1200">
              <a:latin typeface="Arial" panose="020B0604020202020204" pitchFamily="34" charset="0"/>
              <a:cs typeface="Arial" panose="020B0604020202020204" pitchFamily="34" charset="0"/>
            </a:rPr>
            <a:t> </a:t>
          </a:r>
          <a:r>
            <a:rPr lang="en-GB" sz="1400" kern="1200">
              <a:latin typeface="Arial" panose="020B0604020202020204" pitchFamily="34" charset="0"/>
              <a:cs typeface="Arial" panose="020B0604020202020204" pitchFamily="34" charset="0"/>
            </a:rPr>
            <a:t>Mining companies and</a:t>
          </a:r>
          <a:endParaRPr lang="en-ZA" sz="1400" kern="1200" dirty="0">
            <a:latin typeface="Arial" panose="020B0604020202020204" pitchFamily="34" charset="0"/>
            <a:cs typeface="Arial" panose="020B0604020202020204" pitchFamily="34" charset="0"/>
          </a:endParaRPr>
        </a:p>
      </dsp:txBody>
      <dsp:txXfrm>
        <a:off x="0" y="3633490"/>
        <a:ext cx="11035054" cy="666225"/>
      </dsp:txXfrm>
    </dsp:sp>
    <dsp:sp modelId="{FF876653-EA23-412B-8713-E26AC7956B00}">
      <dsp:nvSpPr>
        <dsp:cNvPr id="0" name=""/>
        <dsp:cNvSpPr/>
      </dsp:nvSpPr>
      <dsp:spPr>
        <a:xfrm>
          <a:off x="551752" y="3500650"/>
          <a:ext cx="7724537" cy="265680"/>
        </a:xfrm>
        <a:prstGeom prst="roundRect">
          <a:avLst/>
        </a:prstGeom>
        <a:gradFill flip="none" rotWithShape="0">
          <a:gsLst>
            <a:gs pos="0">
              <a:schemeClr val="bg1">
                <a:lumMod val="50000"/>
                <a:shade val="30000"/>
                <a:satMod val="115000"/>
              </a:schemeClr>
            </a:gs>
            <a:gs pos="50000">
              <a:schemeClr val="bg1">
                <a:lumMod val="50000"/>
                <a:shade val="67500"/>
                <a:satMod val="115000"/>
              </a:schemeClr>
            </a:gs>
            <a:gs pos="100000">
              <a:schemeClr val="bg1">
                <a:lumMod val="50000"/>
                <a:shade val="100000"/>
                <a:satMod val="115000"/>
              </a:schemeClr>
            </a:gs>
          </a:gsLst>
          <a:lin ang="0" scaled="1"/>
          <a:tileRect/>
        </a:gra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1969" tIns="0" rIns="291969" bIns="0" numCol="1" spcCol="1270" anchor="ctr" anchorCtr="0">
          <a:noAutofit/>
        </a:bodyPr>
        <a:lstStyle/>
        <a:p>
          <a:pPr marL="0" lvl="0" indent="0" algn="l" defTabSz="622300">
            <a:lnSpc>
              <a:spcPct val="90000"/>
            </a:lnSpc>
            <a:spcBef>
              <a:spcPct val="0"/>
            </a:spcBef>
            <a:spcAft>
              <a:spcPct val="35000"/>
            </a:spcAft>
            <a:buNone/>
          </a:pPr>
          <a:r>
            <a:rPr lang="en-GB" sz="1400" b="1" i="0" kern="1200" dirty="0">
              <a:latin typeface="Arial" panose="020B0604020202020204" pitchFamily="34" charset="0"/>
              <a:cs typeface="Arial" panose="020B0604020202020204" pitchFamily="34" charset="0"/>
            </a:rPr>
            <a:t>KEY </a:t>
          </a:r>
          <a:r>
            <a:rPr lang="en-GB" sz="1400" b="1" kern="1200" dirty="0">
              <a:latin typeface="Arial" panose="020B0604020202020204" pitchFamily="34" charset="0"/>
              <a:cs typeface="Arial" panose="020B0604020202020204" pitchFamily="34" charset="0"/>
            </a:rPr>
            <a:t>PARTNERS</a:t>
          </a:r>
          <a:r>
            <a:rPr lang="en-GB" sz="1400" b="1" i="0" kern="1200" dirty="0">
              <a:latin typeface="Arial" panose="020B0604020202020204" pitchFamily="34" charset="0"/>
              <a:cs typeface="Arial" panose="020B0604020202020204" pitchFamily="34" charset="0"/>
            </a:rPr>
            <a:t>:</a:t>
          </a:r>
          <a:r>
            <a:rPr lang="en-GB" sz="1400" b="0" i="0" kern="1200" dirty="0">
              <a:latin typeface="Arial" panose="020B0604020202020204" pitchFamily="34" charset="0"/>
              <a:cs typeface="Arial" panose="020B0604020202020204" pitchFamily="34" charset="0"/>
            </a:rPr>
            <a:t> </a:t>
          </a:r>
          <a:endParaRPr lang="en-ZA" sz="1400" kern="1200" dirty="0">
            <a:latin typeface="Arial" panose="020B0604020202020204" pitchFamily="34" charset="0"/>
            <a:cs typeface="Arial" panose="020B0604020202020204" pitchFamily="34" charset="0"/>
          </a:endParaRPr>
        </a:p>
      </dsp:txBody>
      <dsp:txXfrm>
        <a:off x="564721" y="3513619"/>
        <a:ext cx="7698599" cy="239742"/>
      </dsp:txXfrm>
    </dsp:sp>
    <dsp:sp modelId="{D9BEECD9-AE8A-42B0-B637-405FD48E5172}">
      <dsp:nvSpPr>
        <dsp:cNvPr id="0" name=""/>
        <dsp:cNvSpPr/>
      </dsp:nvSpPr>
      <dsp:spPr>
        <a:xfrm>
          <a:off x="0" y="4481155"/>
          <a:ext cx="11035054" cy="481950"/>
        </a:xfrm>
        <a:prstGeom prst="rect">
          <a:avLst/>
        </a:prstGeom>
        <a:solidFill>
          <a:schemeClr val="lt1">
            <a:alpha val="90000"/>
            <a:hueOff val="0"/>
            <a:satOff val="0"/>
            <a:lumOff val="0"/>
            <a:alphaOff val="0"/>
          </a:schemeClr>
        </a:solidFill>
        <a:ln w="19050" cap="flat" cmpd="sng" algn="ctr">
          <a:solidFill>
            <a:srgbClr val="427346"/>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6443" tIns="187452" rIns="856443" bIns="99568" numCol="1" spcCol="1270" anchor="t" anchorCtr="0">
          <a:noAutofit/>
        </a:bodyPr>
        <a:lstStyle/>
        <a:p>
          <a:pPr marL="114300" lvl="1" indent="-114300" algn="l" defTabSz="622300">
            <a:lnSpc>
              <a:spcPct val="90000"/>
            </a:lnSpc>
            <a:spcBef>
              <a:spcPct val="0"/>
            </a:spcBef>
            <a:spcAft>
              <a:spcPct val="15000"/>
            </a:spcAft>
            <a:buChar char="•"/>
          </a:pPr>
          <a:r>
            <a:rPr lang="en-GB" sz="1400" kern="1200">
              <a:latin typeface="Arial" panose="020B0604020202020204" pitchFamily="34" charset="0"/>
              <a:cs typeface="Arial" panose="020B0604020202020204" pitchFamily="34" charset="0"/>
            </a:rPr>
            <a:t>over </a:t>
          </a:r>
          <a:r>
            <a:rPr lang="en-GB" sz="1400" b="1" kern="1200">
              <a:latin typeface="Arial" panose="020B0604020202020204" pitchFamily="34" charset="0"/>
              <a:cs typeface="Arial" panose="020B0604020202020204" pitchFamily="34" charset="0"/>
            </a:rPr>
            <a:t>R1.5 billion annually</a:t>
          </a:r>
          <a:r>
            <a:rPr lang="en-GB" sz="1400" kern="1200">
              <a:latin typeface="Arial" panose="020B0604020202020204" pitchFamily="34" charset="0"/>
              <a:cs typeface="Arial" panose="020B0604020202020204" pitchFamily="34" charset="0"/>
            </a:rPr>
            <a:t> in levies, reinvesting over 94% directly into skills  development projects.</a:t>
          </a:r>
          <a:endParaRPr lang="en-ZA" sz="1400" kern="1200" dirty="0">
            <a:latin typeface="Arial" panose="020B0604020202020204" pitchFamily="34" charset="0"/>
            <a:cs typeface="Arial" panose="020B0604020202020204" pitchFamily="34" charset="0"/>
          </a:endParaRPr>
        </a:p>
      </dsp:txBody>
      <dsp:txXfrm>
        <a:off x="0" y="4481155"/>
        <a:ext cx="11035054" cy="481950"/>
      </dsp:txXfrm>
    </dsp:sp>
    <dsp:sp modelId="{B206286B-FF70-4360-96A2-F34C03DF78D7}">
      <dsp:nvSpPr>
        <dsp:cNvPr id="0" name=""/>
        <dsp:cNvSpPr/>
      </dsp:nvSpPr>
      <dsp:spPr>
        <a:xfrm>
          <a:off x="551752" y="4348315"/>
          <a:ext cx="7724537" cy="265680"/>
        </a:xfrm>
        <a:prstGeom prst="roundRect">
          <a:avLst/>
        </a:prstGeom>
        <a:gradFill flip="none" rotWithShape="0">
          <a:gsLst>
            <a:gs pos="0">
              <a:srgbClr val="427346">
                <a:shade val="30000"/>
                <a:satMod val="115000"/>
              </a:srgbClr>
            </a:gs>
            <a:gs pos="50000">
              <a:srgbClr val="427346">
                <a:shade val="67500"/>
                <a:satMod val="115000"/>
              </a:srgbClr>
            </a:gs>
            <a:gs pos="100000">
              <a:srgbClr val="427346">
                <a:shade val="100000"/>
                <a:satMod val="115000"/>
              </a:srgbClr>
            </a:gs>
          </a:gsLst>
          <a:lin ang="0" scaled="1"/>
          <a:tileRect/>
        </a:gra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1969" tIns="0" rIns="291969" bIns="0" numCol="1" spcCol="1270" anchor="ctr" anchorCtr="0">
          <a:noAutofit/>
        </a:bodyPr>
        <a:lstStyle/>
        <a:p>
          <a:pPr marL="0" lvl="0" indent="0" algn="l" defTabSz="622300">
            <a:lnSpc>
              <a:spcPct val="90000"/>
            </a:lnSpc>
            <a:spcBef>
              <a:spcPct val="0"/>
            </a:spcBef>
            <a:spcAft>
              <a:spcPct val="35000"/>
            </a:spcAft>
            <a:buNone/>
          </a:pPr>
          <a:r>
            <a:rPr lang="en-GB" sz="1400" b="1" kern="1200" dirty="0">
              <a:latin typeface="Arial" panose="020B0604020202020204" pitchFamily="34" charset="0"/>
              <a:cs typeface="Arial" panose="020B0604020202020204" pitchFamily="34" charset="0"/>
            </a:rPr>
            <a:t>THE MQA RECEIVES</a:t>
          </a:r>
          <a:endParaRPr lang="en-ZA" sz="1400" b="1" kern="1200" dirty="0">
            <a:latin typeface="Arial" panose="020B0604020202020204" pitchFamily="34" charset="0"/>
            <a:cs typeface="Arial" panose="020B0604020202020204" pitchFamily="34" charset="0"/>
          </a:endParaRPr>
        </a:p>
      </dsp:txBody>
      <dsp:txXfrm>
        <a:off x="564721" y="4361284"/>
        <a:ext cx="7698599" cy="23974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6C2EE3-41B4-4BDF-8281-E8851F2A6F46}">
      <dsp:nvSpPr>
        <dsp:cNvPr id="0" name=""/>
        <dsp:cNvSpPr/>
      </dsp:nvSpPr>
      <dsp:spPr>
        <a:xfrm>
          <a:off x="0" y="19477"/>
          <a:ext cx="11038734" cy="524160"/>
        </a:xfrm>
        <a:prstGeom prst="roundRect">
          <a:avLst/>
        </a:prstGeom>
        <a:gradFill flip="none" rotWithShape="0">
          <a:gsLst>
            <a:gs pos="0">
              <a:srgbClr val="427346">
                <a:shade val="30000"/>
                <a:satMod val="115000"/>
              </a:srgbClr>
            </a:gs>
            <a:gs pos="50000">
              <a:srgbClr val="427346">
                <a:shade val="67500"/>
                <a:satMod val="115000"/>
              </a:srgbClr>
            </a:gs>
            <a:gs pos="100000">
              <a:srgbClr val="427346">
                <a:shade val="100000"/>
                <a:satMod val="115000"/>
              </a:srgbClr>
            </a:gs>
          </a:gsLst>
          <a:lin ang="0" scaled="1"/>
          <a:tileRect/>
        </a:gra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kern="1200" dirty="0">
              <a:solidFill>
                <a:schemeClr val="bg1"/>
              </a:solidFill>
              <a:latin typeface="Arial" panose="020B0604020202020204" pitchFamily="34" charset="0"/>
              <a:cs typeface="Arial" panose="020B0604020202020204" pitchFamily="34" charset="0"/>
            </a:rPr>
            <a:t>Simple, low-complexity model: SETA provides funding, employers provide space, education institutions provide leaners or students.</a:t>
          </a:r>
          <a:endParaRPr lang="en-ZA" sz="1400" kern="1200" dirty="0">
            <a:solidFill>
              <a:schemeClr val="bg1"/>
            </a:solidFill>
            <a:latin typeface="Arial" panose="020B0604020202020204" pitchFamily="34" charset="0"/>
            <a:cs typeface="Arial" panose="020B0604020202020204" pitchFamily="34" charset="0"/>
          </a:endParaRPr>
        </a:p>
      </dsp:txBody>
      <dsp:txXfrm>
        <a:off x="25587" y="45064"/>
        <a:ext cx="10987560" cy="472986"/>
      </dsp:txXfrm>
    </dsp:sp>
    <dsp:sp modelId="{41C5AF79-5D8E-42A6-8373-65F77E0E9540}">
      <dsp:nvSpPr>
        <dsp:cNvPr id="0" name=""/>
        <dsp:cNvSpPr/>
      </dsp:nvSpPr>
      <dsp:spPr>
        <a:xfrm>
          <a:off x="0" y="624277"/>
          <a:ext cx="11038734" cy="524160"/>
        </a:xfrm>
        <a:prstGeom prst="roundRect">
          <a:avLst/>
        </a:prstGeom>
        <a:gradFill flip="none" rotWithShape="0">
          <a:gsLst>
            <a:gs pos="0">
              <a:srgbClr val="EE843A">
                <a:shade val="30000"/>
                <a:satMod val="115000"/>
              </a:srgbClr>
            </a:gs>
            <a:gs pos="50000">
              <a:srgbClr val="EE843A">
                <a:shade val="67500"/>
                <a:satMod val="115000"/>
              </a:srgbClr>
            </a:gs>
            <a:gs pos="100000">
              <a:srgbClr val="EE843A">
                <a:shade val="100000"/>
                <a:satMod val="115000"/>
              </a:srgbClr>
            </a:gs>
          </a:gsLst>
          <a:lin ang="0" scaled="1"/>
          <a:tileRect/>
        </a:gra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kern="1200" dirty="0">
              <a:solidFill>
                <a:schemeClr val="bg1"/>
              </a:solidFill>
              <a:latin typeface="Arial" panose="020B0604020202020204" pitchFamily="34" charset="0"/>
              <a:cs typeface="Arial" panose="020B0604020202020204" pitchFamily="34" charset="0"/>
            </a:rPr>
            <a:t>Directly addresses youth unemployment by converting learners into job-ready candidates.</a:t>
          </a:r>
          <a:endParaRPr lang="en-ZA" sz="1400" kern="1200" dirty="0">
            <a:solidFill>
              <a:schemeClr val="bg1"/>
            </a:solidFill>
            <a:latin typeface="Arial" panose="020B0604020202020204" pitchFamily="34" charset="0"/>
            <a:cs typeface="Arial" panose="020B0604020202020204" pitchFamily="34" charset="0"/>
          </a:endParaRPr>
        </a:p>
      </dsp:txBody>
      <dsp:txXfrm>
        <a:off x="25587" y="649864"/>
        <a:ext cx="10987560" cy="472986"/>
      </dsp:txXfrm>
    </dsp:sp>
    <dsp:sp modelId="{FBBDF414-D308-4358-9800-E53587C9A173}">
      <dsp:nvSpPr>
        <dsp:cNvPr id="0" name=""/>
        <dsp:cNvSpPr/>
      </dsp:nvSpPr>
      <dsp:spPr>
        <a:xfrm>
          <a:off x="0" y="1229077"/>
          <a:ext cx="11038734" cy="524160"/>
        </a:xfrm>
        <a:prstGeom prst="roundRect">
          <a:avLst/>
        </a:prstGeom>
        <a:gradFill flip="none" rotWithShape="0">
          <a:gsLst>
            <a:gs pos="0">
              <a:srgbClr val="2D2C72">
                <a:shade val="30000"/>
                <a:satMod val="115000"/>
              </a:srgbClr>
            </a:gs>
            <a:gs pos="50000">
              <a:srgbClr val="2D2C72">
                <a:shade val="67500"/>
                <a:satMod val="115000"/>
              </a:srgbClr>
            </a:gs>
            <a:gs pos="100000">
              <a:srgbClr val="2D2C72">
                <a:shade val="100000"/>
                <a:satMod val="115000"/>
              </a:srgbClr>
            </a:gs>
          </a:gsLst>
          <a:lin ang="0" scaled="1"/>
          <a:tileRect/>
        </a:gradFill>
        <a:ln w="19050" cap="flat" cmpd="sng" algn="ctr">
          <a:solidFill>
            <a:srgbClr val="2D2C7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kern="1200" dirty="0">
              <a:solidFill>
                <a:schemeClr val="bg1"/>
              </a:solidFill>
              <a:latin typeface="Arial" panose="020B0604020202020204" pitchFamily="34" charset="0"/>
              <a:cs typeface="Arial" panose="020B0604020202020204" pitchFamily="34" charset="0"/>
            </a:rPr>
            <a:t>Can be scaled across any sector (healthcare, agriculture, ICT, logistics).</a:t>
          </a:r>
          <a:endParaRPr lang="en-ZA" sz="1400" kern="1200" dirty="0">
            <a:solidFill>
              <a:schemeClr val="bg1"/>
            </a:solidFill>
            <a:latin typeface="Arial" panose="020B0604020202020204" pitchFamily="34" charset="0"/>
            <a:cs typeface="Arial" panose="020B0604020202020204" pitchFamily="34" charset="0"/>
          </a:endParaRPr>
        </a:p>
      </dsp:txBody>
      <dsp:txXfrm>
        <a:off x="25587" y="1254664"/>
        <a:ext cx="10987560" cy="47298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8CB927-C945-4AA9-8246-D3BBF61E3FB5}">
      <dsp:nvSpPr>
        <dsp:cNvPr id="0" name=""/>
        <dsp:cNvSpPr/>
      </dsp:nvSpPr>
      <dsp:spPr>
        <a:xfrm>
          <a:off x="0" y="0"/>
          <a:ext cx="11038734" cy="2280789"/>
        </a:xfrm>
        <a:prstGeom prst="roundRect">
          <a:avLst>
            <a:gd name="adj" fmla="val 8500"/>
          </a:avLst>
        </a:prstGeom>
        <a:noFill/>
        <a:ln>
          <a:solidFill>
            <a:srgbClr val="2D2C72"/>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52400" tIns="152400" rIns="152400" bIns="1408070" numCol="1" spcCol="1270" anchor="t" anchorCtr="0">
          <a:noAutofit/>
        </a:bodyPr>
        <a:lstStyle/>
        <a:p>
          <a:pPr marL="0" lvl="0" indent="0" algn="l" defTabSz="1778000">
            <a:lnSpc>
              <a:spcPct val="90000"/>
            </a:lnSpc>
            <a:spcBef>
              <a:spcPct val="0"/>
            </a:spcBef>
            <a:spcAft>
              <a:spcPct val="35000"/>
            </a:spcAft>
            <a:buNone/>
          </a:pPr>
          <a:r>
            <a:rPr lang="en-GB" sz="4000" b="1" i="0" kern="1200" dirty="0">
              <a:solidFill>
                <a:srgbClr val="2D2C72"/>
              </a:solidFill>
            </a:rPr>
            <a:t>Replication Checklist:</a:t>
          </a:r>
          <a:endParaRPr lang="en-ZA" sz="4000" kern="1200" dirty="0">
            <a:solidFill>
              <a:srgbClr val="2D2C72"/>
            </a:solidFill>
          </a:endParaRPr>
        </a:p>
      </dsp:txBody>
      <dsp:txXfrm>
        <a:off x="56782" y="56782"/>
        <a:ext cx="10925170" cy="2167225"/>
      </dsp:txXfrm>
    </dsp:sp>
    <dsp:sp modelId="{4BEA76EE-CA37-44F0-AAF2-EAB4CD3976EE}">
      <dsp:nvSpPr>
        <dsp:cNvPr id="0" name=""/>
        <dsp:cNvSpPr/>
      </dsp:nvSpPr>
      <dsp:spPr>
        <a:xfrm>
          <a:off x="275968" y="1026355"/>
          <a:ext cx="2590976" cy="1026355"/>
        </a:xfrm>
        <a:prstGeom prst="roundRect">
          <a:avLst>
            <a:gd name="adj" fmla="val 10500"/>
          </a:avLst>
        </a:prstGeom>
        <a:gradFill flip="none" rotWithShape="0">
          <a:gsLst>
            <a:gs pos="0">
              <a:srgbClr val="427346">
                <a:shade val="30000"/>
                <a:satMod val="115000"/>
              </a:srgbClr>
            </a:gs>
            <a:gs pos="50000">
              <a:srgbClr val="427346">
                <a:shade val="67500"/>
                <a:satMod val="115000"/>
              </a:srgbClr>
            </a:gs>
            <a:gs pos="100000">
              <a:srgbClr val="427346">
                <a:shade val="100000"/>
                <a:satMod val="115000"/>
              </a:srgbClr>
            </a:gs>
          </a:gsLst>
          <a:lin ang="0" scaled="1"/>
          <a:tileRect/>
        </a:gradFill>
        <a:ln w="12700" cap="flat" cmpd="sng" algn="ctr">
          <a:no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0" i="0" kern="1200" dirty="0">
              <a:solidFill>
                <a:schemeClr val="bg1"/>
              </a:solidFill>
              <a:latin typeface="Arial" panose="020B0604020202020204" pitchFamily="34" charset="0"/>
              <a:cs typeface="Arial" panose="020B0604020202020204" pitchFamily="34" charset="0"/>
            </a:rPr>
            <a:t>Establish a tripartite Memorandum of Agreement (</a:t>
          </a:r>
          <a:r>
            <a:rPr lang="en-GB" sz="1400" b="0" i="0" kern="1200" dirty="0" err="1">
              <a:solidFill>
                <a:schemeClr val="bg1"/>
              </a:solidFill>
              <a:latin typeface="Arial" panose="020B0604020202020204" pitchFamily="34" charset="0"/>
              <a:cs typeface="Arial" panose="020B0604020202020204" pitchFamily="34" charset="0"/>
            </a:rPr>
            <a:t>MoA</a:t>
          </a:r>
          <a:r>
            <a:rPr lang="en-GB" sz="1400" b="0" i="0" kern="1200" dirty="0">
              <a:solidFill>
                <a:schemeClr val="bg1"/>
              </a:solidFill>
              <a:latin typeface="Arial" panose="020B0604020202020204" pitchFamily="34" charset="0"/>
              <a:cs typeface="Arial" panose="020B0604020202020204" pitchFamily="34" charset="0"/>
            </a:rPr>
            <a:t>) between SETA, employer, and training institution.</a:t>
          </a:r>
          <a:endParaRPr lang="en-ZA" sz="1400" kern="1200" dirty="0">
            <a:solidFill>
              <a:schemeClr val="bg1"/>
            </a:solidFill>
            <a:latin typeface="Arial" panose="020B0604020202020204" pitchFamily="34" charset="0"/>
            <a:cs typeface="Arial" panose="020B0604020202020204" pitchFamily="34" charset="0"/>
          </a:endParaRPr>
        </a:p>
      </dsp:txBody>
      <dsp:txXfrm>
        <a:off x="307532" y="1057919"/>
        <a:ext cx="2527848" cy="963227"/>
      </dsp:txXfrm>
    </dsp:sp>
    <dsp:sp modelId="{9ACF1348-521D-4CEB-A6B1-D471C358EBD9}">
      <dsp:nvSpPr>
        <dsp:cNvPr id="0" name=""/>
        <dsp:cNvSpPr/>
      </dsp:nvSpPr>
      <dsp:spPr>
        <a:xfrm>
          <a:off x="2907854" y="1026355"/>
          <a:ext cx="2590976" cy="1026355"/>
        </a:xfrm>
        <a:prstGeom prst="roundRect">
          <a:avLst>
            <a:gd name="adj" fmla="val 10500"/>
          </a:avLst>
        </a:prstGeom>
        <a:gradFill flip="none" rotWithShape="0">
          <a:gsLst>
            <a:gs pos="0">
              <a:srgbClr val="EE843A">
                <a:shade val="30000"/>
                <a:satMod val="115000"/>
              </a:srgbClr>
            </a:gs>
            <a:gs pos="50000">
              <a:srgbClr val="EE843A">
                <a:shade val="67500"/>
                <a:satMod val="115000"/>
              </a:srgbClr>
            </a:gs>
            <a:gs pos="100000">
              <a:srgbClr val="EE843A">
                <a:shade val="100000"/>
                <a:satMod val="115000"/>
              </a:srgbClr>
            </a:gs>
          </a:gsLst>
          <a:lin ang="0" scaled="1"/>
          <a:tileRect/>
        </a:gradFill>
        <a:ln w="12700" cap="flat" cmpd="sng" algn="ctr">
          <a:no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0" i="0" kern="1200" dirty="0">
              <a:solidFill>
                <a:schemeClr val="bg1"/>
              </a:solidFill>
              <a:latin typeface="Arial" panose="020B0604020202020204" pitchFamily="34" charset="0"/>
              <a:cs typeface="Arial" panose="020B0604020202020204" pitchFamily="34" charset="0"/>
            </a:rPr>
            <a:t>Define minimum training duration, outcomes, and assessment criteria.</a:t>
          </a:r>
          <a:endParaRPr lang="en-ZA" sz="1400" kern="1200" dirty="0">
            <a:solidFill>
              <a:schemeClr val="bg1"/>
            </a:solidFill>
            <a:latin typeface="Arial" panose="020B0604020202020204" pitchFamily="34" charset="0"/>
            <a:cs typeface="Arial" panose="020B0604020202020204" pitchFamily="34" charset="0"/>
          </a:endParaRPr>
        </a:p>
      </dsp:txBody>
      <dsp:txXfrm>
        <a:off x="2939418" y="1057919"/>
        <a:ext cx="2527848" cy="963227"/>
      </dsp:txXfrm>
    </dsp:sp>
    <dsp:sp modelId="{F094048A-E9D5-496B-AE4E-6C905B551C95}">
      <dsp:nvSpPr>
        <dsp:cNvPr id="0" name=""/>
        <dsp:cNvSpPr/>
      </dsp:nvSpPr>
      <dsp:spPr>
        <a:xfrm>
          <a:off x="5539741" y="1026355"/>
          <a:ext cx="2590976" cy="1026355"/>
        </a:xfrm>
        <a:prstGeom prst="roundRect">
          <a:avLst>
            <a:gd name="adj" fmla="val 10500"/>
          </a:avLst>
        </a:prstGeom>
        <a:gradFill flip="none" rotWithShape="0">
          <a:gsLst>
            <a:gs pos="0">
              <a:srgbClr val="2D2C72">
                <a:shade val="30000"/>
                <a:satMod val="115000"/>
              </a:srgbClr>
            </a:gs>
            <a:gs pos="50000">
              <a:srgbClr val="2D2C72">
                <a:shade val="67500"/>
                <a:satMod val="115000"/>
              </a:srgbClr>
            </a:gs>
            <a:gs pos="100000">
              <a:srgbClr val="2D2C72">
                <a:shade val="100000"/>
                <a:satMod val="115000"/>
              </a:srgbClr>
            </a:gs>
          </a:gsLst>
          <a:lin ang="0" scaled="1"/>
          <a:tileRect/>
        </a:gradFill>
        <a:ln w="12700" cap="flat" cmpd="sng" algn="ctr">
          <a:no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0" i="0" kern="1200" dirty="0">
              <a:solidFill>
                <a:schemeClr val="bg1"/>
              </a:solidFill>
              <a:latin typeface="Arial" panose="020B0604020202020204" pitchFamily="34" charset="0"/>
              <a:cs typeface="Arial" panose="020B0604020202020204" pitchFamily="34" charset="0"/>
            </a:rPr>
            <a:t>Disburse stipends to learners (removes financial barrier to unpaid internships).</a:t>
          </a:r>
          <a:endParaRPr lang="en-ZA" sz="1400" kern="1200" dirty="0">
            <a:solidFill>
              <a:schemeClr val="bg1"/>
            </a:solidFill>
            <a:latin typeface="Arial" panose="020B0604020202020204" pitchFamily="34" charset="0"/>
            <a:cs typeface="Arial" panose="020B0604020202020204" pitchFamily="34" charset="0"/>
          </a:endParaRPr>
        </a:p>
      </dsp:txBody>
      <dsp:txXfrm>
        <a:off x="5571305" y="1057919"/>
        <a:ext cx="2527848" cy="963227"/>
      </dsp:txXfrm>
    </dsp:sp>
    <dsp:sp modelId="{35E3D2AC-B717-4D17-A603-65F7770FB486}">
      <dsp:nvSpPr>
        <dsp:cNvPr id="0" name=""/>
        <dsp:cNvSpPr/>
      </dsp:nvSpPr>
      <dsp:spPr>
        <a:xfrm>
          <a:off x="8171627" y="1026355"/>
          <a:ext cx="2590976" cy="1026355"/>
        </a:xfrm>
        <a:prstGeom prst="roundRect">
          <a:avLst>
            <a:gd name="adj" fmla="val 10500"/>
          </a:avLst>
        </a:prstGeom>
        <a:gradFill flip="none" rotWithShape="0">
          <a:gsLst>
            <a:gs pos="0">
              <a:schemeClr val="bg1">
                <a:lumMod val="50000"/>
                <a:shade val="30000"/>
                <a:satMod val="115000"/>
              </a:schemeClr>
            </a:gs>
            <a:gs pos="50000">
              <a:schemeClr val="bg1">
                <a:lumMod val="50000"/>
                <a:shade val="67500"/>
                <a:satMod val="115000"/>
              </a:schemeClr>
            </a:gs>
            <a:gs pos="100000">
              <a:schemeClr val="bg1">
                <a:lumMod val="50000"/>
                <a:shade val="100000"/>
                <a:satMod val="115000"/>
              </a:schemeClr>
            </a:gs>
          </a:gsLst>
          <a:lin ang="0" scaled="1"/>
          <a:tileRect/>
        </a:gradFill>
        <a:ln w="12700" cap="flat" cmpd="sng" algn="ctr">
          <a:no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0" i="0" kern="1200">
              <a:latin typeface="Arial" panose="020B0604020202020204" pitchFamily="34" charset="0"/>
              <a:cs typeface="Arial" panose="020B0604020202020204" pitchFamily="34" charset="0"/>
            </a:rPr>
            <a:t>Require employers to report on learner progress and completion.</a:t>
          </a:r>
          <a:endParaRPr lang="en-ZA" sz="1400" kern="1200">
            <a:latin typeface="Arial" panose="020B0604020202020204" pitchFamily="34" charset="0"/>
            <a:cs typeface="Arial" panose="020B0604020202020204" pitchFamily="34" charset="0"/>
          </a:endParaRPr>
        </a:p>
      </dsp:txBody>
      <dsp:txXfrm>
        <a:off x="8203191" y="1057919"/>
        <a:ext cx="2527848" cy="96322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AE5EFF-C6E8-445D-B2A2-F7BB1A6C063C}">
      <dsp:nvSpPr>
        <dsp:cNvPr id="0" name=""/>
        <dsp:cNvSpPr/>
      </dsp:nvSpPr>
      <dsp:spPr>
        <a:xfrm>
          <a:off x="0" y="222052"/>
          <a:ext cx="10896600" cy="837900"/>
        </a:xfrm>
        <a:prstGeom prst="rect">
          <a:avLst/>
        </a:prstGeom>
        <a:solidFill>
          <a:schemeClr val="lt1">
            <a:alpha val="90000"/>
            <a:hueOff val="0"/>
            <a:satOff val="0"/>
            <a:lumOff val="0"/>
            <a:alphaOff val="0"/>
          </a:schemeClr>
        </a:solidFill>
        <a:ln w="19050" cap="flat" cmpd="sng" algn="ctr">
          <a:solidFill>
            <a:srgbClr val="427346"/>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45697" tIns="291592" rIns="845697" bIns="113792" numCol="1" spcCol="1270" anchor="t" anchorCtr="0">
          <a:noAutofit/>
        </a:bodyPr>
        <a:lstStyle/>
        <a:p>
          <a:pPr marL="171450" lvl="1" indent="-171450" algn="l" defTabSz="711200">
            <a:lnSpc>
              <a:spcPct val="90000"/>
            </a:lnSpc>
            <a:spcBef>
              <a:spcPct val="0"/>
            </a:spcBef>
            <a:spcAft>
              <a:spcPct val="15000"/>
            </a:spcAft>
            <a:buChar char="•"/>
          </a:pPr>
          <a:r>
            <a:rPr lang="en-GB" sz="1600" b="0" i="0" kern="1200" dirty="0">
              <a:latin typeface="Arial" panose="020B0604020202020204" pitchFamily="34" charset="0"/>
              <a:cs typeface="Arial" panose="020B0604020202020204" pitchFamily="34" charset="0"/>
            </a:rPr>
            <a:t>Skills plans must be legally and strategically linked to national development plans (NDP, MTDP) and sectoral strategies (JET, beneficiation).</a:t>
          </a:r>
          <a:endParaRPr lang="en-ZA" sz="1600" kern="1200" dirty="0">
            <a:latin typeface="Arial" panose="020B0604020202020204" pitchFamily="34" charset="0"/>
            <a:cs typeface="Arial" panose="020B0604020202020204" pitchFamily="34" charset="0"/>
          </a:endParaRPr>
        </a:p>
      </dsp:txBody>
      <dsp:txXfrm>
        <a:off x="0" y="222052"/>
        <a:ext cx="10896600" cy="837900"/>
      </dsp:txXfrm>
    </dsp:sp>
    <dsp:sp modelId="{B6B162B4-589D-408A-9877-2BDB2FB1CF20}">
      <dsp:nvSpPr>
        <dsp:cNvPr id="0" name=""/>
        <dsp:cNvSpPr/>
      </dsp:nvSpPr>
      <dsp:spPr>
        <a:xfrm>
          <a:off x="544830" y="15412"/>
          <a:ext cx="7627620" cy="413280"/>
        </a:xfrm>
        <a:prstGeom prst="roundRect">
          <a:avLst/>
        </a:prstGeom>
        <a:gradFill flip="none" rotWithShape="0">
          <a:gsLst>
            <a:gs pos="0">
              <a:srgbClr val="427346">
                <a:shade val="30000"/>
                <a:satMod val="115000"/>
              </a:srgbClr>
            </a:gs>
            <a:gs pos="50000">
              <a:srgbClr val="427346">
                <a:shade val="67500"/>
                <a:satMod val="115000"/>
              </a:srgbClr>
            </a:gs>
            <a:gs pos="100000">
              <a:srgbClr val="427346">
                <a:shade val="100000"/>
                <a:satMod val="115000"/>
              </a:srgbClr>
            </a:gs>
          </a:gsLst>
          <a:lin ang="0" scaled="1"/>
          <a:tileRect/>
        </a:gra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8306" tIns="0" rIns="288306" bIns="0" numCol="1" spcCol="1270" anchor="ctr" anchorCtr="0">
          <a:noAutofit/>
        </a:bodyPr>
        <a:lstStyle/>
        <a:p>
          <a:pPr marL="0" lvl="0" indent="0" algn="l" defTabSz="711200">
            <a:lnSpc>
              <a:spcPct val="90000"/>
            </a:lnSpc>
            <a:spcBef>
              <a:spcPct val="0"/>
            </a:spcBef>
            <a:spcAft>
              <a:spcPct val="35000"/>
            </a:spcAft>
            <a:buNone/>
          </a:pPr>
          <a:r>
            <a:rPr lang="en-GB" sz="1600" b="1" i="0" kern="1200" dirty="0">
              <a:latin typeface="Arial" panose="020B0604020202020204" pitchFamily="34" charset="0"/>
              <a:cs typeface="Arial" panose="020B0604020202020204" pitchFamily="34" charset="0"/>
            </a:rPr>
            <a:t>Policy Coherence is Foundational: </a:t>
          </a:r>
          <a:endParaRPr lang="en-ZA" sz="1600" kern="1200" dirty="0">
            <a:latin typeface="Arial" panose="020B0604020202020204" pitchFamily="34" charset="0"/>
            <a:cs typeface="Arial" panose="020B0604020202020204" pitchFamily="34" charset="0"/>
          </a:endParaRPr>
        </a:p>
      </dsp:txBody>
      <dsp:txXfrm>
        <a:off x="565005" y="35587"/>
        <a:ext cx="7587270" cy="372930"/>
      </dsp:txXfrm>
    </dsp:sp>
    <dsp:sp modelId="{1030D02C-4CF2-4A96-B74A-8D6509AC9D4E}">
      <dsp:nvSpPr>
        <dsp:cNvPr id="0" name=""/>
        <dsp:cNvSpPr/>
      </dsp:nvSpPr>
      <dsp:spPr>
        <a:xfrm>
          <a:off x="0" y="1342192"/>
          <a:ext cx="10896600" cy="617400"/>
        </a:xfrm>
        <a:prstGeom prst="rect">
          <a:avLst/>
        </a:prstGeom>
        <a:solidFill>
          <a:schemeClr val="lt1">
            <a:alpha val="90000"/>
            <a:hueOff val="0"/>
            <a:satOff val="0"/>
            <a:lumOff val="0"/>
            <a:alphaOff val="0"/>
          </a:schemeClr>
        </a:solidFill>
        <a:ln w="19050" cap="flat" cmpd="sng" algn="ctr">
          <a:solidFill>
            <a:srgbClr val="EE843A"/>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45697" tIns="291592" rIns="845697" bIns="113792" numCol="1" spcCol="1270" anchor="t" anchorCtr="0">
          <a:noAutofit/>
        </a:bodyPr>
        <a:lstStyle/>
        <a:p>
          <a:pPr marL="171450" lvl="1" indent="-171450" algn="l" defTabSz="711200">
            <a:lnSpc>
              <a:spcPct val="90000"/>
            </a:lnSpc>
            <a:spcBef>
              <a:spcPct val="0"/>
            </a:spcBef>
            <a:spcAft>
              <a:spcPct val="15000"/>
            </a:spcAft>
            <a:buChar char="•"/>
          </a:pPr>
          <a:r>
            <a:rPr lang="en-GB" sz="1600" b="0" i="0" kern="1200" dirty="0">
              <a:latin typeface="Arial" panose="020B0604020202020204" pitchFamily="34" charset="0"/>
              <a:cs typeface="Arial" panose="020B0604020202020204" pitchFamily="34" charset="0"/>
            </a:rPr>
            <a:t>The 1% levy-grant system ensures predictable, ring-fenced resources for skills development.</a:t>
          </a:r>
          <a:endParaRPr lang="en-ZA" sz="1600" kern="1200" dirty="0">
            <a:latin typeface="Arial" panose="020B0604020202020204" pitchFamily="34" charset="0"/>
            <a:cs typeface="Arial" panose="020B0604020202020204" pitchFamily="34" charset="0"/>
          </a:endParaRPr>
        </a:p>
      </dsp:txBody>
      <dsp:txXfrm>
        <a:off x="0" y="1342192"/>
        <a:ext cx="10896600" cy="617400"/>
      </dsp:txXfrm>
    </dsp:sp>
    <dsp:sp modelId="{57FFAA8B-0C54-4525-944F-122F2973C4E4}">
      <dsp:nvSpPr>
        <dsp:cNvPr id="0" name=""/>
        <dsp:cNvSpPr/>
      </dsp:nvSpPr>
      <dsp:spPr>
        <a:xfrm>
          <a:off x="544830" y="1135552"/>
          <a:ext cx="7627620" cy="413280"/>
        </a:xfrm>
        <a:prstGeom prst="roundRect">
          <a:avLst/>
        </a:prstGeom>
        <a:gradFill flip="none" rotWithShape="0">
          <a:gsLst>
            <a:gs pos="0">
              <a:srgbClr val="EE843A">
                <a:shade val="30000"/>
                <a:satMod val="115000"/>
              </a:srgbClr>
            </a:gs>
            <a:gs pos="50000">
              <a:srgbClr val="EE843A">
                <a:shade val="67500"/>
                <a:satMod val="115000"/>
              </a:srgbClr>
            </a:gs>
            <a:gs pos="100000">
              <a:srgbClr val="EE843A">
                <a:shade val="100000"/>
                <a:satMod val="115000"/>
              </a:srgbClr>
            </a:gs>
          </a:gsLst>
          <a:lin ang="0" scaled="1"/>
          <a:tileRect/>
        </a:gra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8306" tIns="0" rIns="288306" bIns="0" numCol="1" spcCol="1270" anchor="ctr" anchorCtr="0">
          <a:noAutofit/>
        </a:bodyPr>
        <a:lstStyle/>
        <a:p>
          <a:pPr marL="0" lvl="0" indent="0" algn="l" defTabSz="711200">
            <a:lnSpc>
              <a:spcPct val="90000"/>
            </a:lnSpc>
            <a:spcBef>
              <a:spcPct val="0"/>
            </a:spcBef>
            <a:spcAft>
              <a:spcPct val="35000"/>
            </a:spcAft>
            <a:buNone/>
          </a:pPr>
          <a:r>
            <a:rPr lang="en-GB" sz="1600" b="1" i="0" kern="1200" dirty="0">
              <a:latin typeface="Arial" panose="020B0604020202020204" pitchFamily="34" charset="0"/>
              <a:cs typeface="Arial" panose="020B0604020202020204" pitchFamily="34" charset="0"/>
            </a:rPr>
            <a:t>A Dedicated Funding Mechanism Works:</a:t>
          </a:r>
          <a:r>
            <a:rPr lang="en-GB" sz="1600" b="0" i="0" kern="1200" dirty="0">
              <a:latin typeface="Arial" panose="020B0604020202020204" pitchFamily="34" charset="0"/>
              <a:cs typeface="Arial" panose="020B0604020202020204" pitchFamily="34" charset="0"/>
            </a:rPr>
            <a:t> </a:t>
          </a:r>
          <a:endParaRPr lang="en-ZA" sz="1600" kern="1200" dirty="0">
            <a:latin typeface="Arial" panose="020B0604020202020204" pitchFamily="34" charset="0"/>
            <a:cs typeface="Arial" panose="020B0604020202020204" pitchFamily="34" charset="0"/>
          </a:endParaRPr>
        </a:p>
      </dsp:txBody>
      <dsp:txXfrm>
        <a:off x="565005" y="1155727"/>
        <a:ext cx="7587270" cy="372930"/>
      </dsp:txXfrm>
    </dsp:sp>
    <dsp:sp modelId="{E8C8EF69-AE28-408C-B437-92FA34E65BC0}">
      <dsp:nvSpPr>
        <dsp:cNvPr id="0" name=""/>
        <dsp:cNvSpPr/>
      </dsp:nvSpPr>
      <dsp:spPr>
        <a:xfrm>
          <a:off x="0" y="2241832"/>
          <a:ext cx="10896600" cy="617400"/>
        </a:xfrm>
        <a:prstGeom prst="rect">
          <a:avLst/>
        </a:prstGeom>
        <a:solidFill>
          <a:schemeClr val="lt1">
            <a:alpha val="90000"/>
            <a:hueOff val="0"/>
            <a:satOff val="0"/>
            <a:lumOff val="0"/>
            <a:alphaOff val="0"/>
          </a:schemeClr>
        </a:solidFill>
        <a:ln w="19050" cap="flat" cmpd="sng" algn="ctr">
          <a:solidFill>
            <a:srgbClr val="2D2C72"/>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45697" tIns="291592" rIns="845697" bIns="113792" numCol="1" spcCol="1270" anchor="t" anchorCtr="0">
          <a:noAutofit/>
        </a:bodyPr>
        <a:lstStyle/>
        <a:p>
          <a:pPr marL="171450" lvl="1" indent="-171450" algn="l" defTabSz="711200">
            <a:lnSpc>
              <a:spcPct val="90000"/>
            </a:lnSpc>
            <a:spcBef>
              <a:spcPct val="0"/>
            </a:spcBef>
            <a:spcAft>
              <a:spcPct val="15000"/>
            </a:spcAft>
            <a:buChar char="•"/>
          </a:pPr>
          <a:r>
            <a:rPr lang="en-GB" sz="1600" b="0" i="0" kern="1200" dirty="0">
              <a:latin typeface="Arial" panose="020B0604020202020204" pitchFamily="34" charset="0"/>
              <a:cs typeface="Arial" panose="020B0604020202020204" pitchFamily="34" charset="0"/>
            </a:rPr>
            <a:t>Tripartite Boards (employers, labour, government) ensure relevance, accountability, and buy-in.</a:t>
          </a:r>
          <a:endParaRPr lang="en-ZA" sz="1600" kern="1200" dirty="0">
            <a:latin typeface="Arial" panose="020B0604020202020204" pitchFamily="34" charset="0"/>
            <a:cs typeface="Arial" panose="020B0604020202020204" pitchFamily="34" charset="0"/>
          </a:endParaRPr>
        </a:p>
      </dsp:txBody>
      <dsp:txXfrm>
        <a:off x="0" y="2241832"/>
        <a:ext cx="10896600" cy="617400"/>
      </dsp:txXfrm>
    </dsp:sp>
    <dsp:sp modelId="{09DA7C77-1A40-4A8F-AE6A-3AB64523397A}">
      <dsp:nvSpPr>
        <dsp:cNvPr id="0" name=""/>
        <dsp:cNvSpPr/>
      </dsp:nvSpPr>
      <dsp:spPr>
        <a:xfrm>
          <a:off x="544830" y="2035192"/>
          <a:ext cx="7627620" cy="413280"/>
        </a:xfrm>
        <a:prstGeom prst="roundRect">
          <a:avLst/>
        </a:prstGeom>
        <a:gradFill flip="none" rotWithShape="0">
          <a:gsLst>
            <a:gs pos="0">
              <a:srgbClr val="2D2C72">
                <a:shade val="30000"/>
                <a:satMod val="115000"/>
              </a:srgbClr>
            </a:gs>
            <a:gs pos="50000">
              <a:srgbClr val="2D2C72">
                <a:shade val="67500"/>
                <a:satMod val="115000"/>
              </a:srgbClr>
            </a:gs>
            <a:gs pos="100000">
              <a:srgbClr val="2D2C72">
                <a:shade val="100000"/>
                <a:satMod val="115000"/>
              </a:srgbClr>
            </a:gs>
          </a:gsLst>
          <a:lin ang="0" scaled="1"/>
          <a:tileRect/>
        </a:gra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8306" tIns="0" rIns="288306" bIns="0" numCol="1" spcCol="1270" anchor="ctr" anchorCtr="0">
          <a:noAutofit/>
        </a:bodyPr>
        <a:lstStyle/>
        <a:p>
          <a:pPr marL="0" lvl="0" indent="0" algn="l" defTabSz="711200">
            <a:lnSpc>
              <a:spcPct val="90000"/>
            </a:lnSpc>
            <a:spcBef>
              <a:spcPct val="0"/>
            </a:spcBef>
            <a:spcAft>
              <a:spcPct val="35000"/>
            </a:spcAft>
            <a:buNone/>
          </a:pPr>
          <a:r>
            <a:rPr lang="en-GB" sz="1600" b="1" i="0" kern="1200" dirty="0">
              <a:latin typeface="Arial" panose="020B0604020202020204" pitchFamily="34" charset="0"/>
              <a:cs typeface="Arial" panose="020B0604020202020204" pitchFamily="34" charset="0"/>
            </a:rPr>
            <a:t>Social Partnership is Non-Negotiable:</a:t>
          </a:r>
          <a:r>
            <a:rPr lang="en-GB" sz="1600" b="0" i="0" kern="1200" dirty="0">
              <a:latin typeface="Arial" panose="020B0604020202020204" pitchFamily="34" charset="0"/>
              <a:cs typeface="Arial" panose="020B0604020202020204" pitchFamily="34" charset="0"/>
            </a:rPr>
            <a:t> </a:t>
          </a:r>
          <a:endParaRPr lang="en-ZA" sz="1600" kern="1200" dirty="0">
            <a:latin typeface="Arial" panose="020B0604020202020204" pitchFamily="34" charset="0"/>
            <a:cs typeface="Arial" panose="020B0604020202020204" pitchFamily="34" charset="0"/>
          </a:endParaRPr>
        </a:p>
      </dsp:txBody>
      <dsp:txXfrm>
        <a:off x="565005" y="2055367"/>
        <a:ext cx="7587270" cy="372930"/>
      </dsp:txXfrm>
    </dsp:sp>
    <dsp:sp modelId="{578A5E6A-DD67-4276-90BC-F02AC7CC0F76}">
      <dsp:nvSpPr>
        <dsp:cNvPr id="0" name=""/>
        <dsp:cNvSpPr/>
      </dsp:nvSpPr>
      <dsp:spPr>
        <a:xfrm>
          <a:off x="0" y="3141472"/>
          <a:ext cx="10896600" cy="837900"/>
        </a:xfrm>
        <a:prstGeom prst="rect">
          <a:avLst/>
        </a:prstGeom>
        <a:solidFill>
          <a:schemeClr val="lt1">
            <a:alpha val="90000"/>
            <a:hueOff val="0"/>
            <a:satOff val="0"/>
            <a:lumOff val="0"/>
            <a:alphaOff val="0"/>
          </a:schemeClr>
        </a:solidFill>
        <a:ln w="19050" cap="flat" cmpd="sng" algn="ctr">
          <a:solidFill>
            <a:schemeClr val="bg1">
              <a:lumMod val="5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45697" tIns="291592" rIns="845697" bIns="113792" numCol="1" spcCol="1270" anchor="t" anchorCtr="0">
          <a:noAutofit/>
        </a:bodyPr>
        <a:lstStyle/>
        <a:p>
          <a:pPr marL="171450" lvl="1" indent="-171450" algn="l" defTabSz="711200">
            <a:lnSpc>
              <a:spcPct val="90000"/>
            </a:lnSpc>
            <a:spcBef>
              <a:spcPct val="0"/>
            </a:spcBef>
            <a:spcAft>
              <a:spcPct val="15000"/>
            </a:spcAft>
            <a:buChar char="•"/>
          </a:pPr>
          <a:r>
            <a:rPr lang="en-GB" sz="1600" b="0" i="0" kern="1200">
              <a:latin typeface="Arial" panose="020B0604020202020204" pitchFamily="34" charset="0"/>
              <a:cs typeface="Arial" panose="020B0604020202020204" pitchFamily="34" charset="0"/>
            </a:rPr>
            <a:t>Mandatory WSP/ATR submissions provide real-time intelligence on hard-to-fill vacancies and emerging occupations.</a:t>
          </a:r>
          <a:endParaRPr lang="en-ZA" sz="1600" kern="1200" dirty="0">
            <a:latin typeface="Arial" panose="020B0604020202020204" pitchFamily="34" charset="0"/>
            <a:cs typeface="Arial" panose="020B0604020202020204" pitchFamily="34" charset="0"/>
          </a:endParaRPr>
        </a:p>
      </dsp:txBody>
      <dsp:txXfrm>
        <a:off x="0" y="3141472"/>
        <a:ext cx="10896600" cy="837900"/>
      </dsp:txXfrm>
    </dsp:sp>
    <dsp:sp modelId="{63FD4870-4450-47DA-AB64-CE81284DA480}">
      <dsp:nvSpPr>
        <dsp:cNvPr id="0" name=""/>
        <dsp:cNvSpPr/>
      </dsp:nvSpPr>
      <dsp:spPr>
        <a:xfrm>
          <a:off x="544830" y="2934832"/>
          <a:ext cx="7627620" cy="413280"/>
        </a:xfrm>
        <a:prstGeom prst="roundRect">
          <a:avLst/>
        </a:prstGeom>
        <a:gradFill flip="none" rotWithShape="0">
          <a:gsLst>
            <a:gs pos="0">
              <a:schemeClr val="bg1">
                <a:lumMod val="50000"/>
                <a:shade val="30000"/>
                <a:satMod val="115000"/>
              </a:schemeClr>
            </a:gs>
            <a:gs pos="50000">
              <a:schemeClr val="bg1">
                <a:lumMod val="50000"/>
                <a:shade val="67500"/>
                <a:satMod val="115000"/>
              </a:schemeClr>
            </a:gs>
            <a:gs pos="100000">
              <a:schemeClr val="bg1">
                <a:lumMod val="50000"/>
                <a:shade val="100000"/>
                <a:satMod val="115000"/>
              </a:schemeClr>
            </a:gs>
          </a:gsLst>
          <a:lin ang="0" scaled="1"/>
          <a:tileRect/>
        </a:gra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8306" tIns="0" rIns="288306" bIns="0" numCol="1" spcCol="1270" anchor="ctr" anchorCtr="0">
          <a:noAutofit/>
        </a:bodyPr>
        <a:lstStyle/>
        <a:p>
          <a:pPr marL="0" lvl="0" indent="0" algn="l" defTabSz="711200">
            <a:lnSpc>
              <a:spcPct val="90000"/>
            </a:lnSpc>
            <a:spcBef>
              <a:spcPct val="0"/>
            </a:spcBef>
            <a:spcAft>
              <a:spcPct val="35000"/>
            </a:spcAft>
            <a:buNone/>
          </a:pPr>
          <a:r>
            <a:rPr lang="en-GB" sz="1600" b="1" i="0" kern="1200" dirty="0">
              <a:latin typeface="Arial" panose="020B0604020202020204" pitchFamily="34" charset="0"/>
              <a:cs typeface="Arial" panose="020B0604020202020204" pitchFamily="34" charset="0"/>
            </a:rPr>
            <a:t>Data Drives Decision-Making:</a:t>
          </a:r>
          <a:r>
            <a:rPr lang="en-GB" sz="1600" b="0" i="0" kern="1200" dirty="0">
              <a:latin typeface="Arial" panose="020B0604020202020204" pitchFamily="34" charset="0"/>
              <a:cs typeface="Arial" panose="020B0604020202020204" pitchFamily="34" charset="0"/>
            </a:rPr>
            <a:t> </a:t>
          </a:r>
          <a:endParaRPr lang="en-ZA" sz="1600" kern="1200" dirty="0">
            <a:latin typeface="Arial" panose="020B0604020202020204" pitchFamily="34" charset="0"/>
            <a:cs typeface="Arial" panose="020B0604020202020204" pitchFamily="34" charset="0"/>
          </a:endParaRPr>
        </a:p>
      </dsp:txBody>
      <dsp:txXfrm>
        <a:off x="565005" y="2955007"/>
        <a:ext cx="7587270" cy="372930"/>
      </dsp:txXfrm>
    </dsp:sp>
    <dsp:sp modelId="{DA0C0851-1A4F-4893-9C66-FEE707181179}">
      <dsp:nvSpPr>
        <dsp:cNvPr id="0" name=""/>
        <dsp:cNvSpPr/>
      </dsp:nvSpPr>
      <dsp:spPr>
        <a:xfrm>
          <a:off x="0" y="4261612"/>
          <a:ext cx="10896600" cy="837900"/>
        </a:xfrm>
        <a:prstGeom prst="rect">
          <a:avLst/>
        </a:prstGeom>
        <a:solidFill>
          <a:schemeClr val="lt1">
            <a:alpha val="90000"/>
            <a:hueOff val="0"/>
            <a:satOff val="0"/>
            <a:lumOff val="0"/>
            <a:alphaOff val="0"/>
          </a:schemeClr>
        </a:solidFill>
        <a:ln w="19050" cap="flat" cmpd="sng" algn="ctr">
          <a:solidFill>
            <a:srgbClr val="427346"/>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45697" tIns="291592" rIns="845697" bIns="113792" numCol="1" spcCol="1270" anchor="t" anchorCtr="0">
          <a:noAutofit/>
        </a:bodyPr>
        <a:lstStyle/>
        <a:p>
          <a:pPr marL="171450" lvl="1" indent="-171450" algn="l" defTabSz="711200">
            <a:lnSpc>
              <a:spcPct val="90000"/>
            </a:lnSpc>
            <a:spcBef>
              <a:spcPct val="0"/>
            </a:spcBef>
            <a:spcAft>
              <a:spcPct val="15000"/>
            </a:spcAft>
            <a:buChar char="•"/>
          </a:pPr>
          <a:r>
            <a:rPr lang="en-GB" sz="1600" b="0" i="0" kern="1200" dirty="0">
              <a:latin typeface="Arial" panose="020B0604020202020204" pitchFamily="34" charset="0"/>
              <a:cs typeface="Arial" panose="020B0604020202020204" pitchFamily="34" charset="0"/>
            </a:rPr>
            <a:t>With targeted support (lecturer development, WIL, infrastructure), public colleges can deliver at scale. </a:t>
          </a:r>
          <a:endParaRPr lang="en-ZA" sz="1600" kern="1200" dirty="0">
            <a:latin typeface="Arial" panose="020B0604020202020204" pitchFamily="34" charset="0"/>
            <a:cs typeface="Arial" panose="020B0604020202020204" pitchFamily="34" charset="0"/>
          </a:endParaRPr>
        </a:p>
      </dsp:txBody>
      <dsp:txXfrm>
        <a:off x="0" y="4261612"/>
        <a:ext cx="10896600" cy="837900"/>
      </dsp:txXfrm>
    </dsp:sp>
    <dsp:sp modelId="{2A30B3A9-8F70-43D1-BAC8-A0685FCD896C}">
      <dsp:nvSpPr>
        <dsp:cNvPr id="0" name=""/>
        <dsp:cNvSpPr/>
      </dsp:nvSpPr>
      <dsp:spPr>
        <a:xfrm>
          <a:off x="544830" y="4054972"/>
          <a:ext cx="7627620" cy="413280"/>
        </a:xfrm>
        <a:prstGeom prst="roundRect">
          <a:avLst/>
        </a:prstGeom>
        <a:gradFill flip="none" rotWithShape="0">
          <a:gsLst>
            <a:gs pos="0">
              <a:srgbClr val="427346">
                <a:shade val="30000"/>
                <a:satMod val="115000"/>
              </a:srgbClr>
            </a:gs>
            <a:gs pos="50000">
              <a:srgbClr val="427346">
                <a:shade val="67500"/>
                <a:satMod val="115000"/>
              </a:srgbClr>
            </a:gs>
            <a:gs pos="100000">
              <a:srgbClr val="427346">
                <a:shade val="100000"/>
                <a:satMod val="115000"/>
              </a:srgbClr>
            </a:gs>
          </a:gsLst>
          <a:lin ang="0" scaled="1"/>
          <a:tileRect/>
        </a:gra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8306" tIns="0" rIns="288306" bIns="0" numCol="1" spcCol="1270" anchor="ctr" anchorCtr="0">
          <a:noAutofit/>
        </a:bodyPr>
        <a:lstStyle/>
        <a:p>
          <a:pPr marL="0" lvl="0" indent="0" algn="l" defTabSz="711200">
            <a:lnSpc>
              <a:spcPct val="90000"/>
            </a:lnSpc>
            <a:spcBef>
              <a:spcPct val="0"/>
            </a:spcBef>
            <a:spcAft>
              <a:spcPct val="35000"/>
            </a:spcAft>
            <a:buNone/>
          </a:pPr>
          <a:r>
            <a:rPr lang="en-GB" sz="1600" b="1" i="0" kern="1200" dirty="0">
              <a:latin typeface="Arial" panose="020B0604020202020204" pitchFamily="34" charset="0"/>
              <a:cs typeface="Arial" panose="020B0604020202020204" pitchFamily="34" charset="0"/>
            </a:rPr>
            <a:t>TVET &amp; CET Colleges are Strategic Assets:</a:t>
          </a:r>
          <a:r>
            <a:rPr lang="en-GB" sz="1600" b="0" i="0" kern="1200" dirty="0">
              <a:latin typeface="Arial" panose="020B0604020202020204" pitchFamily="34" charset="0"/>
              <a:cs typeface="Arial" panose="020B0604020202020204" pitchFamily="34" charset="0"/>
            </a:rPr>
            <a:t> </a:t>
          </a:r>
          <a:endParaRPr lang="en-ZA" sz="1600" kern="1200" dirty="0">
            <a:latin typeface="Arial" panose="020B0604020202020204" pitchFamily="34" charset="0"/>
            <a:cs typeface="Arial" panose="020B0604020202020204" pitchFamily="34" charset="0"/>
          </a:endParaRPr>
        </a:p>
      </dsp:txBody>
      <dsp:txXfrm>
        <a:off x="565005" y="4075147"/>
        <a:ext cx="7587270" cy="372930"/>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target2">
  <dgm:title val=""/>
  <dgm:desc val=""/>
  <dgm:catLst>
    <dgm:cat type="relationship"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chMax val="3"/>
      <dgm:chPref val="1"/>
      <dgm:dir/>
      <dgm:animLvl val="lvl"/>
      <dgm:resizeHandles/>
    </dgm:varLst>
    <dgm:alg type="composite">
      <dgm:param type="horzAlign" val="none"/>
      <dgm:param type="vertAlign" val="none"/>
    </dgm:alg>
    <dgm:shape xmlns:r="http://schemas.openxmlformats.org/officeDocument/2006/relationships" r:blip="">
      <dgm:adjLst/>
    </dgm:shape>
    <dgm:presOf/>
    <dgm:choose name="Name1">
      <dgm:if name="Name2" func="var" arg="dir" op="equ" val="norm">
        <dgm:choose name="Name3">
          <dgm:if name="Name4" axis="ch ch" ptType="node node" st="1 1" cnt="1 0" func="cnt" op="gt" val="0">
            <dgm:choose name="Name5">
              <dgm:if name="Name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395"/>
                  <dgm:constr type="t" for="ch" forName="centerBox" refType="h" fact="0.5"/>
                  <dgm:constr type="w" for="ch" forName="centerBox" refType="w" fact="0.555"/>
                  <dgm:constr type="h" for="ch" forName="centerBox" refType="h" fact="0.4"/>
                  <dgm:constr type="userA" for="des" forName="outerSibTrans" refType="w"/>
                  <dgm:constr type="userA" for="des" forName="middleSibTrans" refType="w"/>
                  <dgm:constr type="userA" for="des" forName="centerSibTrans" refType="w"/>
                </dgm:constrLst>
              </dgm:if>
              <dgm:else name="Name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22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8">
            <dgm:choose name="Name9">
              <dgm:if name="Name1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26"/>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1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if>
      <dgm:else name="Name12">
        <dgm:choose name="Name13">
          <dgm:if name="Name14" axis="ch ch" ptType="node node" st="1 1" cnt="1 0" func="cnt" op="gt" val="0">
            <dgm:choose name="Name15">
              <dgm:if name="Name1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55"/>
                  <dgm:constr type="h" for="ch" forName="centerBox" refType="h" fact="0.4"/>
                  <dgm:constr type="userA" for="des" forName="outerSibTrans" refType="w"/>
                  <dgm:constr type="userA" for="des" forName="middleSibTrans" refType="w"/>
                  <dgm:constr type="userA" for="des" forName="centerSibTrans" refType="w"/>
                </dgm:constrLst>
              </dgm:if>
              <dgm:else name="Name1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18">
            <dgm:choose name="Name19">
              <dgm:if name="Name2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2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else>
    </dgm:choose>
    <dgm:ruleLst/>
    <dgm:choose name="Name22">
      <dgm:if name="Name23" axis="root ch" ptType="all node" st="1 1" cnt="0 0" func="cnt" op="gte" val="1">
        <dgm:layoutNode name="outerBox" styleLbl="node1">
          <dgm:alg type="composite">
            <dgm:param type="horzAlign" val="none"/>
            <dgm:param type="vertAlign" val="none"/>
          </dgm:alg>
          <dgm:shape xmlns:r="http://schemas.openxmlformats.org/officeDocument/2006/relationships" r:blip="">
            <dgm:adjLst/>
          </dgm:shape>
          <dgm:presOf/>
          <dgm:choose name="Name24">
            <dgm:if name="Name25" axis="root ch" ptType="all node" st="1 1" cnt="0 0" func="cnt" op="gt" val="1">
              <dgm:choose name="Name26">
                <dgm:if name="Name27" func="var" arg="dir" op="equ" val="norm">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025"/>
                    <dgm:constr type="t" for="ch" forName="outerBoxChildren" refType="h" fact="0.25"/>
                    <dgm:constr type="w" for="ch" forName="outerBoxChildren" refType="w" fact="0.15"/>
                    <dgm:constr type="h" for="ch" forName="outerBoxChildren" refType="h" fact="0.7"/>
                  </dgm:constrLst>
                </dgm:if>
                <dgm:else name="Name28">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825"/>
                    <dgm:constr type="t" for="ch" forName="outerBoxChildren" refType="h" fact="0.25"/>
                    <dgm:constr type="w" for="ch" forName="outerBoxChildren" refType="w" fact="0.15"/>
                    <dgm:constr type="h" for="ch" forName="outerBoxChildren" refType="h" fact="0.7"/>
                  </dgm:constrLst>
                </dgm:else>
              </dgm:choose>
            </dgm:if>
            <dgm:else name="Name29">
              <dgm:constrLst>
                <dgm:constr type="l" for="ch" forName="outerBoxParent"/>
                <dgm:constr type="t" for="ch" forName="outerBoxParent"/>
                <dgm:constr type="w" for="ch" forName="outerBoxParent" refType="w"/>
                <dgm:constr type="h" for="ch" forName="outerBoxParent" refType="h"/>
                <dgm:constr type="bMarg" for="ch" forName="outerBoxParent" refType="h" fact="1.75"/>
                <dgm:constr type="l" for="ch" forName="outerBoxChildren" refType="w" fact="0.025"/>
                <dgm:constr type="t" for="ch" forName="outerBoxChildren" refType="h" fact="0.45"/>
                <dgm:constr type="w" for="ch" forName="outerBoxChildren" refType="w" fact="0.95"/>
                <dgm:constr type="h" for="ch" forName="outerBoxChildren" refType="h" fact="0.45"/>
              </dgm:constrLst>
            </dgm:else>
          </dgm:choose>
          <dgm:ruleLst/>
          <dgm:layoutNode name="outerBoxParent" styleLbl="node1">
            <dgm:alg type="tx">
              <dgm:param type="txAnchorVert" val="t"/>
              <dgm:param type="parTxLTRAlign" val="l"/>
              <dgm:param type="parTxRTLAlign" val="r"/>
            </dgm:alg>
            <dgm:shape xmlns:r="http://schemas.openxmlformats.org/officeDocument/2006/relationships" type="roundRect" r:blip="">
              <dgm:adjLst>
                <dgm:adj idx="1" val="0.085"/>
              </dgm:adjLst>
            </dgm:shape>
            <dgm:presOf axis="ch" ptType="node" cnt="1"/>
            <dgm:constrLst>
              <dgm:constr type="tMarg" refType="primFontSz" fact="0.3"/>
              <dgm:constr type="lMarg" refType="primFontSz" fact="0.3"/>
              <dgm:constr type="rMarg" refType="primFontSz" fact="0.3"/>
            </dgm:constrLst>
            <dgm:ruleLst>
              <dgm:rule type="primFontSz" val="5" fact="NaN" max="NaN"/>
            </dgm:ruleLst>
          </dgm:layoutNode>
          <dgm:layoutNode name="outerBoxChildren">
            <dgm:choose name="Name30">
              <dgm:if name="Name31" axis="root ch" ptType="all node" st="1 1" cnt="0 0" func="cnt" op="gt" val="1">
                <dgm:alg type="lin">
                  <dgm:param type="linDir" val="fromT"/>
                  <dgm:param type="vertAlign" val="t"/>
                </dgm:alg>
              </dgm:if>
              <dgm:else name="Name32">
                <dgm:choose name="Name33">
                  <dgm:if name="Name34" func="var" arg="dir" op="equ" val="norm">
                    <dgm:alg type="lin">
                      <dgm:param type="horzAlign" val="l"/>
                    </dgm:alg>
                  </dgm:if>
                  <dgm:else name="Name35">
                    <dgm:alg type="lin">
                      <dgm:param type="linDir" val="fromR"/>
                      <dgm:param type="horzAlign" val="r"/>
                    </dgm:alg>
                  </dgm:else>
                </dgm:choose>
              </dgm:else>
            </dgm:choose>
            <dgm:shape xmlns:r="http://schemas.openxmlformats.org/officeDocument/2006/relationships" r:blip="">
              <dgm:adjLst/>
            </dgm:shape>
            <dgm:presOf/>
            <dgm:constrLst>
              <dgm:constr type="w" for="ch" forName="oChild" refType="w"/>
              <dgm:constr type="h" for="ch" forName="oChild" refType="h"/>
            </dgm:constrLst>
            <dgm:ruleLst/>
            <dgm:forEach name="Name36" axis="ch ch" ptType="node node" st="1 1" cnt="1 0">
              <dgm:layoutNode name="o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37" axis="followSib" ptType="sibTrans" cnt="1">
                <dgm:layoutNode name="ou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38"/>
    </dgm:choose>
    <dgm:choose name="Name39">
      <dgm:if name="Name40" axis="root ch" ptType="all node" st="1 1" cnt="0 0" func="cnt" op="gte" val="2">
        <dgm:layoutNode name="middleBox">
          <dgm:alg type="composite">
            <dgm:param type="horzAlign" val="none"/>
            <dgm:param type="vertAlign" val="none"/>
          </dgm:alg>
          <dgm:shape xmlns:r="http://schemas.openxmlformats.org/officeDocument/2006/relationships" r:blip="">
            <dgm:adjLst/>
          </dgm:shape>
          <dgm:presOf/>
          <dgm:choose name="Name41">
            <dgm:if name="Name42" axis="root ch" ptType="all node" st="1 1" cnt="0 0" func="cnt" op="gt" val="2">
              <dgm:choose name="Name43">
                <dgm:if name="Name44" func="var" arg="dir" op="equ" val="norm">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35"/>
                    <dgm:constr type="w" for="ch" forName="middleBoxChildren" refType="w" fact="0.2"/>
                    <dgm:constr type="h" for="ch" forName="middleBoxChildren" refType="h" fact="0.575"/>
                  </dgm:constrLst>
                </dgm:if>
                <dgm:else name="Name45">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775"/>
                    <dgm:constr type="t" for="ch" forName="middleBoxChildren" refType="h" fact="0.35"/>
                    <dgm:constr type="w" for="ch" forName="middleBoxChildren" refType="w" fact="0.2"/>
                    <dgm:constr type="h" for="ch" forName="middleBoxChildren" refType="h" fact="0.575"/>
                  </dgm:constrLst>
                </dgm:else>
              </dgm:choose>
            </dgm:if>
            <dgm:else name="Name46">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45"/>
                <dgm:constr type="w" for="ch" forName="middleBoxChildren" refType="w" fact="0.95"/>
                <dgm:constr type="h" for="ch" forName="middleBoxChildren" refType="h" fact="0.45"/>
              </dgm:constrLst>
            </dgm:else>
          </dgm:choose>
          <dgm:ruleLst/>
          <dgm:layoutNode name="middle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2" cnt="1"/>
            <dgm:constrLst>
              <dgm:constr type="tMarg" refType="primFontSz" fact="0.3"/>
              <dgm:constr type="lMarg" refType="primFontSz" fact="0.3"/>
              <dgm:constr type="rMarg" refType="primFontSz" fact="0.3"/>
            </dgm:constrLst>
            <dgm:ruleLst>
              <dgm:rule type="primFontSz" val="5" fact="NaN" max="NaN"/>
            </dgm:ruleLst>
          </dgm:layoutNode>
          <dgm:layoutNode name="middleBoxChildren">
            <dgm:choose name="Name47">
              <dgm:if name="Name48" axis="root ch" ptType="all node" st="1 1" cnt="0 0" func="cnt" op="gt" val="2">
                <dgm:alg type="lin">
                  <dgm:param type="linDir" val="fromT"/>
                  <dgm:param type="vertAlign" val="t"/>
                </dgm:alg>
              </dgm:if>
              <dgm:else name="Name49">
                <dgm:choose name="Name50">
                  <dgm:if name="Name51" func="var" arg="dir" op="equ" val="norm">
                    <dgm:alg type="lin">
                      <dgm:param type="horzAlign" val="l"/>
                    </dgm:alg>
                  </dgm:if>
                  <dgm:else name="Name52">
                    <dgm:alg type="lin">
                      <dgm:param type="linDir" val="fromR"/>
                      <dgm:param type="horzAlign" val="r"/>
                    </dgm:alg>
                  </dgm:else>
                </dgm:choose>
              </dgm:else>
            </dgm:choose>
            <dgm:shape xmlns:r="http://schemas.openxmlformats.org/officeDocument/2006/relationships" r:blip="">
              <dgm:adjLst/>
            </dgm:shape>
            <dgm:presOf/>
            <dgm:constrLst>
              <dgm:constr type="w" for="ch" forName="mChild" refType="w"/>
              <dgm:constr type="h" for="ch" forName="mChild" refType="h"/>
            </dgm:constrLst>
            <dgm:ruleLst/>
            <dgm:forEach name="Name53" axis="ch ch" ptType="node node" st="2 1" cnt="1 0">
              <dgm:layoutNode name="m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54" axis="followSib" ptType="sibTrans" cnt="1">
                <dgm:layoutNode name="middle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55"/>
    </dgm:choose>
    <dgm:choose name="Name56">
      <dgm:if name="Name57" axis="root ch" ptType="all node" st="1 1" cnt="0 0" func="cnt" op="gte" val="3">
        <dgm:layoutNode name="centerBox">
          <dgm:alg type="composite">
            <dgm:param type="horzAlign" val="none"/>
            <dgm:param type="vertAlign" val="none"/>
          </dgm:alg>
          <dgm:shape xmlns:r="http://schemas.openxmlformats.org/officeDocument/2006/relationships" r:blip="">
            <dgm:adjLst/>
          </dgm:shape>
          <dgm:presOf/>
          <dgm:choose name="Name58">
            <dgm:if name="Name59" axis="ch ch" ptType="node node" st="3 1" cnt="1 0" func="cnt" op="gt" val="0">
              <dgm:constrLst>
                <dgm:constr type="l" for="ch" forName="centerBoxParent"/>
                <dgm:constr type="t" for="ch" forName="centerBoxParent"/>
                <dgm:constr type="w" for="ch" forName="centerBoxParent" refType="w"/>
                <dgm:constr type="h" for="ch" forName="centerBoxParent" refType="h"/>
                <dgm:constr type="bMarg" for="ch" forName="centerBoxParent" refType="h" fact="1.6"/>
                <dgm:constr type="l" for="ch" forName="centerBoxChildren" refType="w" fact="0.025"/>
                <dgm:constr type="t" for="ch" forName="centerBoxChildren" refType="h" fact="0.45"/>
                <dgm:constr type="w" for="ch" forName="centerBoxChildren" refType="w" fact="0.95"/>
                <dgm:constr type="h" for="ch" forName="centerBoxChildren" refType="h" fact="0.45"/>
              </dgm:constrLst>
            </dgm:if>
            <dgm:else name="Name60">
              <dgm:constrLst>
                <dgm:constr type="l" for="ch" forName="centerBoxParent"/>
                <dgm:constr type="t" for="ch" forName="centerBoxParent"/>
                <dgm:constr type="w" for="ch" forName="centerBoxParent" refType="w"/>
                <dgm:constr type="h" for="ch" forName="centerBoxParent" refType="h"/>
              </dgm:constrLst>
            </dgm:else>
          </dgm:choose>
          <dgm:ruleLst/>
          <dgm:layoutNode name="center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3" cnt="1"/>
            <dgm:constrLst>
              <dgm:constr type="tMarg" refType="primFontSz" fact="0.3"/>
              <dgm:constr type="lMarg" refType="primFontSz" fact="0.3"/>
              <dgm:constr type="rMarg" refType="primFontSz" fact="0.3"/>
            </dgm:constrLst>
            <dgm:ruleLst>
              <dgm:rule type="primFontSz" val="5" fact="NaN" max="NaN"/>
            </dgm:ruleLst>
          </dgm:layoutNode>
          <dgm:choose name="Name61">
            <dgm:if name="Name62" axis="ch ch" ptType="node node" st="3 1" cnt="1 0" func="cnt" op="gt" val="0">
              <dgm:layoutNode name="centerBoxChildren">
                <dgm:choose name="Name63">
                  <dgm:if name="Name64" func="var" arg="dir" op="equ" val="norm">
                    <dgm:alg type="lin">
                      <dgm:param type="horzAlign" val="l"/>
                    </dgm:alg>
                  </dgm:if>
                  <dgm:else name="Name65">
                    <dgm:alg type="lin">
                      <dgm:param type="linDir" val="fromR"/>
                      <dgm:param type="horzAlign" val="r"/>
                    </dgm:alg>
                  </dgm:else>
                </dgm:choose>
                <dgm:shape xmlns:r="http://schemas.openxmlformats.org/officeDocument/2006/relationships" r:blip="">
                  <dgm:adjLst/>
                </dgm:shape>
                <dgm:presOf/>
                <dgm:constrLst>
                  <dgm:constr type="w" for="ch" forName="cChild" refType="w"/>
                  <dgm:constr type="h" for="ch" forName="cChild" refType="h"/>
                </dgm:constrLst>
                <dgm:ruleLst/>
                <dgm:forEach name="Name66" axis="ch ch" ptType="node node" st="3 1" cnt="1 0">
                  <dgm:layoutNode name="c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67" axis="followSib" ptType="sibTrans" cnt="1">
                    <dgm:layoutNode name="cen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if>
            <dgm:else name="Name68"/>
          </dgm:choose>
        </dgm:layoutNode>
      </dgm:if>
      <dgm:else name="Name69"/>
    </dgm:choose>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2C0196-43AA-4D85-84C1-C9ED436A1B25}" type="datetimeFigureOut">
              <a:rPr lang="en-ZA" smtClean="0"/>
              <a:t>2026/05/23</a:t>
            </a:fld>
            <a:endParaRPr lang="en-Z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Z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3AF994-914C-4258-8A14-6C6A92599315}" type="slidenum">
              <a:rPr lang="en-ZA" smtClean="0"/>
              <a:t>‹#›</a:t>
            </a:fld>
            <a:endParaRPr lang="en-ZA"/>
          </a:p>
        </p:txBody>
      </p:sp>
    </p:spTree>
    <p:extLst>
      <p:ext uri="{BB962C8B-B14F-4D97-AF65-F5344CB8AC3E}">
        <p14:creationId xmlns:p14="http://schemas.microsoft.com/office/powerpoint/2010/main" val="7000981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1.xml"/><Relationship Id="rId5" Type="http://schemas.openxmlformats.org/officeDocument/2006/relationships/image" Target="../media/image5.jpeg"/><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5.jpeg"/><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2" name="Picture 11" descr="People at meeting">
            <a:extLst>
              <a:ext uri="{FF2B5EF4-FFF2-40B4-BE49-F238E27FC236}">
                <a16:creationId xmlns:a16="http://schemas.microsoft.com/office/drawing/2014/main" id="{4954F118-3D3A-DA41-7B3C-FE435CAC471E}"/>
              </a:ext>
            </a:extLst>
          </p:cNvPr>
          <p:cNvPicPr>
            <a:picLocks noChangeAspect="1"/>
          </p:cNvPicPr>
          <p:nvPr userDrawn="1"/>
        </p:nvPicPr>
        <p:blipFill>
          <a:blip r:embed="rId2">
            <a:extLst>
              <a:ext uri="{28A0092B-C50C-407E-A947-70E740481C1C}">
                <a14:useLocalDpi xmlns:a14="http://schemas.microsoft.com/office/drawing/2010/main" val="0"/>
              </a:ext>
            </a:extLst>
          </a:blip>
          <a:srcRect t="23711" b="26261"/>
          <a:stretch>
            <a:fillRect/>
          </a:stretch>
        </p:blipFill>
        <p:spPr>
          <a:xfrm>
            <a:off x="0" y="2146813"/>
            <a:ext cx="12192000" cy="3260977"/>
          </a:xfrm>
          <a:prstGeom prst="rect">
            <a:avLst/>
          </a:prstGeom>
        </p:spPr>
      </p:pic>
      <p:pic>
        <p:nvPicPr>
          <p:cNvPr id="19" name="Picture 18">
            <a:extLst>
              <a:ext uri="{FF2B5EF4-FFF2-40B4-BE49-F238E27FC236}">
                <a16:creationId xmlns:a16="http://schemas.microsoft.com/office/drawing/2014/main" id="{EB69788A-8527-F3B2-B1EE-6A80A8E23E9F}"/>
              </a:ext>
            </a:extLst>
          </p:cNvPr>
          <p:cNvPicPr>
            <a:picLocks noChangeAspect="1"/>
          </p:cNvPicPr>
          <p:nvPr userDrawn="1"/>
        </p:nvPicPr>
        <p:blipFill>
          <a:blip r:embed="rId3">
            <a:alphaModFix amt="70000"/>
          </a:blip>
          <a:stretch>
            <a:fillRect/>
          </a:stretch>
        </p:blipFill>
        <p:spPr>
          <a:xfrm>
            <a:off x="-48767" y="2146813"/>
            <a:ext cx="12289536" cy="3260977"/>
          </a:xfrm>
          <a:prstGeom prst="rect">
            <a:avLst/>
          </a:prstGeom>
        </p:spPr>
      </p:pic>
      <p:sp>
        <p:nvSpPr>
          <p:cNvPr id="8" name="Freeform 6">
            <a:extLst>
              <a:ext uri="{FF2B5EF4-FFF2-40B4-BE49-F238E27FC236}">
                <a16:creationId xmlns:a16="http://schemas.microsoft.com/office/drawing/2014/main" id="{31E1B183-202D-D1F7-C43A-3F8D73A8BC0B}"/>
              </a:ext>
            </a:extLst>
          </p:cNvPr>
          <p:cNvSpPr/>
          <p:nvPr userDrawn="1"/>
        </p:nvSpPr>
        <p:spPr>
          <a:xfrm>
            <a:off x="4223628" y="6217916"/>
            <a:ext cx="3735155" cy="420669"/>
          </a:xfrm>
          <a:custGeom>
            <a:avLst/>
            <a:gdLst/>
            <a:ahLst/>
            <a:cxnLst/>
            <a:rect l="l" t="t" r="r" b="b"/>
            <a:pathLst>
              <a:path w="4293467" h="464560">
                <a:moveTo>
                  <a:pt x="0" y="0"/>
                </a:moveTo>
                <a:lnTo>
                  <a:pt x="4293466" y="0"/>
                </a:lnTo>
                <a:lnTo>
                  <a:pt x="4293466" y="464559"/>
                </a:lnTo>
                <a:lnTo>
                  <a:pt x="0" y="464559"/>
                </a:lnTo>
                <a:lnTo>
                  <a:pt x="0" y="0"/>
                </a:lnTo>
                <a:close/>
              </a:path>
            </a:pathLst>
          </a:custGeom>
          <a:blipFill>
            <a:blip r:embed="rId4"/>
            <a:stretch>
              <a:fillRect t="-17608" b="-26412"/>
            </a:stretch>
          </a:blipFill>
        </p:spPr>
        <p:txBody>
          <a:bodyPr/>
          <a:lstStyle/>
          <a:p>
            <a:endParaRPr lang="en-ZA" dirty="0">
              <a:latin typeface="Arial" panose="020B0604020202020204" pitchFamily="34" charset="0"/>
              <a:cs typeface="Arial" panose="020B0604020202020204" pitchFamily="34" charset="0"/>
            </a:endParaRPr>
          </a:p>
        </p:txBody>
      </p:sp>
      <p:sp>
        <p:nvSpPr>
          <p:cNvPr id="9" name="Freeform 7">
            <a:extLst>
              <a:ext uri="{FF2B5EF4-FFF2-40B4-BE49-F238E27FC236}">
                <a16:creationId xmlns:a16="http://schemas.microsoft.com/office/drawing/2014/main" id="{8ADE6FCF-F94B-332C-DB57-9200CD74A9A1}"/>
              </a:ext>
            </a:extLst>
          </p:cNvPr>
          <p:cNvSpPr/>
          <p:nvPr userDrawn="1"/>
        </p:nvSpPr>
        <p:spPr>
          <a:xfrm>
            <a:off x="2053542" y="6551123"/>
            <a:ext cx="8084916" cy="362534"/>
          </a:xfrm>
          <a:custGeom>
            <a:avLst/>
            <a:gdLst/>
            <a:ahLst/>
            <a:cxnLst/>
            <a:rect l="l" t="t" r="r" b="b"/>
            <a:pathLst>
              <a:path w="9293408" h="441437">
                <a:moveTo>
                  <a:pt x="0" y="0"/>
                </a:moveTo>
                <a:lnTo>
                  <a:pt x="9293408" y="0"/>
                </a:lnTo>
                <a:lnTo>
                  <a:pt x="9293408" y="441437"/>
                </a:lnTo>
                <a:lnTo>
                  <a:pt x="0" y="441437"/>
                </a:lnTo>
                <a:lnTo>
                  <a:pt x="0" y="0"/>
                </a:lnTo>
                <a:close/>
              </a:path>
            </a:pathLst>
          </a:custGeom>
          <a:blipFill>
            <a:blip r:embed="rId5"/>
            <a:stretch>
              <a:fillRect/>
            </a:stretch>
          </a:blipFill>
        </p:spPr>
        <p:txBody>
          <a:bodyPr/>
          <a:lstStyle/>
          <a:p>
            <a:endParaRPr lang="en-ZA" dirty="0">
              <a:latin typeface="Arial" panose="020B0604020202020204" pitchFamily="34" charset="0"/>
              <a:cs typeface="Arial" panose="020B0604020202020204" pitchFamily="34" charset="0"/>
            </a:endParaRPr>
          </a:p>
        </p:txBody>
      </p:sp>
      <p:sp>
        <p:nvSpPr>
          <p:cNvPr id="10" name="Freeform 8">
            <a:extLst>
              <a:ext uri="{FF2B5EF4-FFF2-40B4-BE49-F238E27FC236}">
                <a16:creationId xmlns:a16="http://schemas.microsoft.com/office/drawing/2014/main" id="{01FB8A68-C63E-8874-59E1-DEF8FBEA29E4}"/>
              </a:ext>
            </a:extLst>
          </p:cNvPr>
          <p:cNvSpPr/>
          <p:nvPr userDrawn="1"/>
        </p:nvSpPr>
        <p:spPr>
          <a:xfrm>
            <a:off x="4750826" y="91440"/>
            <a:ext cx="2690348" cy="1285685"/>
          </a:xfrm>
          <a:custGeom>
            <a:avLst/>
            <a:gdLst/>
            <a:ahLst/>
            <a:cxnLst/>
            <a:rect l="l" t="t" r="r" b="b"/>
            <a:pathLst>
              <a:path w="2804986" h="1396649">
                <a:moveTo>
                  <a:pt x="0" y="0"/>
                </a:moveTo>
                <a:lnTo>
                  <a:pt x="2804986" y="0"/>
                </a:lnTo>
                <a:lnTo>
                  <a:pt x="2804986" y="1396649"/>
                </a:lnTo>
                <a:lnTo>
                  <a:pt x="0" y="1396649"/>
                </a:lnTo>
                <a:lnTo>
                  <a:pt x="0" y="0"/>
                </a:lnTo>
                <a:close/>
              </a:path>
            </a:pathLst>
          </a:custGeom>
          <a:blipFill>
            <a:blip r:embed="rId6"/>
            <a:stretch>
              <a:fillRect/>
            </a:stretch>
          </a:blipFill>
        </p:spPr>
        <p:txBody>
          <a:bodyPr/>
          <a:lstStyle/>
          <a:p>
            <a:endParaRPr lang="en-ZA"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618784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Freeform 5">
            <a:extLst>
              <a:ext uri="{FF2B5EF4-FFF2-40B4-BE49-F238E27FC236}">
                <a16:creationId xmlns:a16="http://schemas.microsoft.com/office/drawing/2014/main" id="{124EDC39-5AEF-AEFB-DDAB-CA06B6211C64}"/>
              </a:ext>
            </a:extLst>
          </p:cNvPr>
          <p:cNvSpPr/>
          <p:nvPr userDrawn="1"/>
        </p:nvSpPr>
        <p:spPr>
          <a:xfrm>
            <a:off x="9552629" y="3901062"/>
            <a:ext cx="2639371" cy="2956938"/>
          </a:xfrm>
          <a:custGeom>
            <a:avLst/>
            <a:gdLst/>
            <a:ahLst/>
            <a:cxnLst/>
            <a:rect l="l" t="t" r="r" b="b"/>
            <a:pathLst>
              <a:path w="4046215" h="5143500">
                <a:moveTo>
                  <a:pt x="0" y="0"/>
                </a:moveTo>
                <a:lnTo>
                  <a:pt x="4046215" y="0"/>
                </a:lnTo>
                <a:lnTo>
                  <a:pt x="4046215" y="5143500"/>
                </a:lnTo>
                <a:lnTo>
                  <a:pt x="0" y="5143500"/>
                </a:lnTo>
                <a:lnTo>
                  <a:pt x="0" y="0"/>
                </a:lnTo>
                <a:close/>
              </a:path>
            </a:pathLst>
          </a:custGeom>
          <a:blipFill>
            <a:blip r:embed="rId2"/>
            <a:stretch>
              <a:fillRect l="-238983" t="-99999"/>
            </a:stretch>
          </a:blipFill>
        </p:spPr>
        <p:txBody>
          <a:bodyPr/>
          <a:lstStyle/>
          <a:p>
            <a:endParaRPr lang="en-ZA" dirty="0">
              <a:latin typeface="Arial" panose="020B0604020202020204" pitchFamily="34" charset="0"/>
              <a:cs typeface="Arial" panose="020B0604020202020204" pitchFamily="34" charset="0"/>
            </a:endParaRPr>
          </a:p>
        </p:txBody>
      </p:sp>
      <p:sp>
        <p:nvSpPr>
          <p:cNvPr id="8" name="Freeform 6">
            <a:extLst>
              <a:ext uri="{FF2B5EF4-FFF2-40B4-BE49-F238E27FC236}">
                <a16:creationId xmlns:a16="http://schemas.microsoft.com/office/drawing/2014/main" id="{F49B886E-3B69-943D-C144-8684CAD3DC80}"/>
              </a:ext>
            </a:extLst>
          </p:cNvPr>
          <p:cNvSpPr/>
          <p:nvPr userDrawn="1"/>
        </p:nvSpPr>
        <p:spPr>
          <a:xfrm>
            <a:off x="4268348" y="6245679"/>
            <a:ext cx="3655301" cy="421861"/>
          </a:xfrm>
          <a:custGeom>
            <a:avLst/>
            <a:gdLst/>
            <a:ahLst/>
            <a:cxnLst/>
            <a:rect l="l" t="t" r="r" b="b"/>
            <a:pathLst>
              <a:path w="4293467" h="464560">
                <a:moveTo>
                  <a:pt x="0" y="0"/>
                </a:moveTo>
                <a:lnTo>
                  <a:pt x="4293466" y="0"/>
                </a:lnTo>
                <a:lnTo>
                  <a:pt x="4293466" y="464559"/>
                </a:lnTo>
                <a:lnTo>
                  <a:pt x="0" y="464559"/>
                </a:lnTo>
                <a:lnTo>
                  <a:pt x="0" y="0"/>
                </a:lnTo>
                <a:close/>
              </a:path>
            </a:pathLst>
          </a:custGeom>
          <a:blipFill>
            <a:blip r:embed="rId3"/>
            <a:stretch>
              <a:fillRect t="-17608" b="-26412"/>
            </a:stretch>
          </a:blipFill>
        </p:spPr>
        <p:txBody>
          <a:bodyPr/>
          <a:lstStyle/>
          <a:p>
            <a:endParaRPr lang="en-ZA" dirty="0">
              <a:latin typeface="Arial" panose="020B0604020202020204" pitchFamily="34" charset="0"/>
              <a:cs typeface="Arial" panose="020B0604020202020204" pitchFamily="34" charset="0"/>
            </a:endParaRPr>
          </a:p>
        </p:txBody>
      </p:sp>
      <p:sp>
        <p:nvSpPr>
          <p:cNvPr id="9" name="Freeform 7">
            <a:extLst>
              <a:ext uri="{FF2B5EF4-FFF2-40B4-BE49-F238E27FC236}">
                <a16:creationId xmlns:a16="http://schemas.microsoft.com/office/drawing/2014/main" id="{79DBE495-6A91-C270-DBD6-2C0D0B09393B}"/>
              </a:ext>
            </a:extLst>
          </p:cNvPr>
          <p:cNvSpPr/>
          <p:nvPr userDrawn="1"/>
        </p:nvSpPr>
        <p:spPr>
          <a:xfrm>
            <a:off x="2038374" y="6585484"/>
            <a:ext cx="8115251" cy="360084"/>
          </a:xfrm>
          <a:custGeom>
            <a:avLst/>
            <a:gdLst/>
            <a:ahLst/>
            <a:cxnLst/>
            <a:rect l="l" t="t" r="r" b="b"/>
            <a:pathLst>
              <a:path w="9293408" h="441437">
                <a:moveTo>
                  <a:pt x="0" y="0"/>
                </a:moveTo>
                <a:lnTo>
                  <a:pt x="9293408" y="0"/>
                </a:lnTo>
                <a:lnTo>
                  <a:pt x="9293408" y="441437"/>
                </a:lnTo>
                <a:lnTo>
                  <a:pt x="0" y="441437"/>
                </a:lnTo>
                <a:lnTo>
                  <a:pt x="0" y="0"/>
                </a:lnTo>
                <a:close/>
              </a:path>
            </a:pathLst>
          </a:custGeom>
          <a:blipFill>
            <a:blip r:embed="rId4"/>
            <a:stretch>
              <a:fillRect/>
            </a:stretch>
          </a:blipFill>
        </p:spPr>
        <p:txBody>
          <a:bodyPr/>
          <a:lstStyle/>
          <a:p>
            <a:endParaRPr lang="en-ZA" dirty="0">
              <a:latin typeface="Arial" panose="020B0604020202020204" pitchFamily="34" charset="0"/>
              <a:cs typeface="Arial" panose="020B0604020202020204" pitchFamily="34" charset="0"/>
            </a:endParaRPr>
          </a:p>
        </p:txBody>
      </p:sp>
      <p:sp>
        <p:nvSpPr>
          <p:cNvPr id="10" name="Freeform 8">
            <a:extLst>
              <a:ext uri="{FF2B5EF4-FFF2-40B4-BE49-F238E27FC236}">
                <a16:creationId xmlns:a16="http://schemas.microsoft.com/office/drawing/2014/main" id="{754882C8-6A22-7516-5724-28CA35671667}"/>
              </a:ext>
            </a:extLst>
          </p:cNvPr>
          <p:cNvSpPr/>
          <p:nvPr userDrawn="1"/>
        </p:nvSpPr>
        <p:spPr>
          <a:xfrm>
            <a:off x="10417213" y="89506"/>
            <a:ext cx="1693762" cy="816498"/>
          </a:xfrm>
          <a:custGeom>
            <a:avLst/>
            <a:gdLst/>
            <a:ahLst/>
            <a:cxnLst/>
            <a:rect l="l" t="t" r="r" b="b"/>
            <a:pathLst>
              <a:path w="2804986" h="1396649">
                <a:moveTo>
                  <a:pt x="0" y="0"/>
                </a:moveTo>
                <a:lnTo>
                  <a:pt x="2804986" y="0"/>
                </a:lnTo>
                <a:lnTo>
                  <a:pt x="2804986" y="1396649"/>
                </a:lnTo>
                <a:lnTo>
                  <a:pt x="0" y="1396649"/>
                </a:lnTo>
                <a:lnTo>
                  <a:pt x="0" y="0"/>
                </a:lnTo>
                <a:close/>
              </a:path>
            </a:pathLst>
          </a:custGeom>
          <a:blipFill>
            <a:blip r:embed="rId5"/>
            <a:stretch>
              <a:fillRect/>
            </a:stretch>
          </a:blipFill>
        </p:spPr>
        <p:txBody>
          <a:bodyPr/>
          <a:lstStyle/>
          <a:p>
            <a:endParaRPr lang="en-ZA" dirty="0">
              <a:latin typeface="Arial" panose="020B0604020202020204" pitchFamily="34" charset="0"/>
              <a:cs typeface="Arial" panose="020B0604020202020204" pitchFamily="34" charset="0"/>
            </a:endParaRPr>
          </a:p>
        </p:txBody>
      </p:sp>
      <p:grpSp>
        <p:nvGrpSpPr>
          <p:cNvPr id="11" name="Group 10">
            <a:extLst>
              <a:ext uri="{FF2B5EF4-FFF2-40B4-BE49-F238E27FC236}">
                <a16:creationId xmlns:a16="http://schemas.microsoft.com/office/drawing/2014/main" id="{FAC020B8-FB80-A7DD-A92C-AD7A83E71168}"/>
              </a:ext>
            </a:extLst>
          </p:cNvPr>
          <p:cNvGrpSpPr/>
          <p:nvPr userDrawn="1"/>
        </p:nvGrpSpPr>
        <p:grpSpPr>
          <a:xfrm>
            <a:off x="-947901" y="190500"/>
            <a:ext cx="11145198" cy="1431009"/>
            <a:chOff x="0" y="0"/>
            <a:chExt cx="4081484" cy="556192"/>
          </a:xfrm>
        </p:grpSpPr>
        <p:sp>
          <p:nvSpPr>
            <p:cNvPr id="12" name="Freeform 11">
              <a:extLst>
                <a:ext uri="{FF2B5EF4-FFF2-40B4-BE49-F238E27FC236}">
                  <a16:creationId xmlns:a16="http://schemas.microsoft.com/office/drawing/2014/main" id="{754FEAAA-B60B-02E9-67F7-EAF3A87DB489}"/>
                </a:ext>
              </a:extLst>
            </p:cNvPr>
            <p:cNvSpPr/>
            <p:nvPr/>
          </p:nvSpPr>
          <p:spPr>
            <a:xfrm>
              <a:off x="0" y="0"/>
              <a:ext cx="4081484" cy="556192"/>
            </a:xfrm>
            <a:custGeom>
              <a:avLst/>
              <a:gdLst/>
              <a:ahLst/>
              <a:cxnLst/>
              <a:rect l="l" t="t" r="r" b="b"/>
              <a:pathLst>
                <a:path w="4081484" h="556192">
                  <a:moveTo>
                    <a:pt x="3878284" y="0"/>
                  </a:moveTo>
                  <a:cubicBezTo>
                    <a:pt x="3990508" y="0"/>
                    <a:pt x="4081484" y="124508"/>
                    <a:pt x="4081484" y="278096"/>
                  </a:cubicBezTo>
                  <a:cubicBezTo>
                    <a:pt x="4081484" y="431684"/>
                    <a:pt x="3990508" y="556192"/>
                    <a:pt x="3878284" y="556192"/>
                  </a:cubicBezTo>
                  <a:lnTo>
                    <a:pt x="203200" y="556192"/>
                  </a:lnTo>
                  <a:cubicBezTo>
                    <a:pt x="90976" y="556192"/>
                    <a:pt x="0" y="431684"/>
                    <a:pt x="0" y="278096"/>
                  </a:cubicBezTo>
                  <a:cubicBezTo>
                    <a:pt x="0" y="124508"/>
                    <a:pt x="90976" y="0"/>
                    <a:pt x="203200" y="0"/>
                  </a:cubicBezTo>
                  <a:close/>
                </a:path>
              </a:pathLst>
            </a:custGeom>
            <a:solidFill>
              <a:srgbClr val="2D2C72"/>
            </a:solidFill>
          </p:spPr>
          <p:txBody>
            <a:bodyPr/>
            <a:lstStyle/>
            <a:p>
              <a:endParaRPr lang="en-ZA" dirty="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8C34856F-4A18-FBF4-DD3A-7379853A837E}"/>
                </a:ext>
              </a:extLst>
            </p:cNvPr>
            <p:cNvSpPr txBox="1"/>
            <p:nvPr/>
          </p:nvSpPr>
          <p:spPr>
            <a:xfrm>
              <a:off x="0" y="-38100"/>
              <a:ext cx="4081484" cy="594292"/>
            </a:xfrm>
            <a:prstGeom prst="rect">
              <a:avLst/>
            </a:prstGeom>
          </p:spPr>
          <p:txBody>
            <a:bodyPr lIns="50800" tIns="50800" rIns="50800" bIns="50800" rtlCol="0" anchor="ctr"/>
            <a:lstStyle/>
            <a:p>
              <a:pPr algn="ctr">
                <a:lnSpc>
                  <a:spcPts val="2659"/>
                </a:lnSpc>
                <a:spcBef>
                  <a:spcPct val="0"/>
                </a:spcBef>
              </a:pPr>
              <a:endParaRPr dirty="0">
                <a:latin typeface="Arial" panose="020B0604020202020204" pitchFamily="34" charset="0"/>
                <a:cs typeface="Arial" panose="020B0604020202020204" pitchFamily="34" charset="0"/>
              </a:endParaRPr>
            </a:p>
          </p:txBody>
        </p:sp>
      </p:grpSp>
      <p:grpSp>
        <p:nvGrpSpPr>
          <p:cNvPr id="14" name="Group 13">
            <a:extLst>
              <a:ext uri="{FF2B5EF4-FFF2-40B4-BE49-F238E27FC236}">
                <a16:creationId xmlns:a16="http://schemas.microsoft.com/office/drawing/2014/main" id="{5BD010DC-C474-27A6-140C-7492E2CD80C4}"/>
              </a:ext>
            </a:extLst>
          </p:cNvPr>
          <p:cNvGrpSpPr/>
          <p:nvPr userDrawn="1"/>
        </p:nvGrpSpPr>
        <p:grpSpPr>
          <a:xfrm>
            <a:off x="-1970148" y="856991"/>
            <a:ext cx="12363849" cy="1042547"/>
            <a:chOff x="0" y="0"/>
            <a:chExt cx="3939708" cy="812800"/>
          </a:xfrm>
        </p:grpSpPr>
        <p:sp>
          <p:nvSpPr>
            <p:cNvPr id="15" name="Freeform 14">
              <a:extLst>
                <a:ext uri="{FF2B5EF4-FFF2-40B4-BE49-F238E27FC236}">
                  <a16:creationId xmlns:a16="http://schemas.microsoft.com/office/drawing/2014/main" id="{A3BDA3A7-C75E-335D-C06D-AF473403347D}"/>
                </a:ext>
              </a:extLst>
            </p:cNvPr>
            <p:cNvSpPr/>
            <p:nvPr/>
          </p:nvSpPr>
          <p:spPr>
            <a:xfrm>
              <a:off x="0" y="0"/>
              <a:ext cx="3939708" cy="812800"/>
            </a:xfrm>
            <a:custGeom>
              <a:avLst/>
              <a:gdLst/>
              <a:ahLst/>
              <a:cxnLst/>
              <a:rect l="l" t="t" r="r" b="b"/>
              <a:pathLst>
                <a:path w="3939708" h="812800">
                  <a:moveTo>
                    <a:pt x="0" y="0"/>
                  </a:moveTo>
                  <a:lnTo>
                    <a:pt x="3939708" y="0"/>
                  </a:lnTo>
                  <a:lnTo>
                    <a:pt x="3939708" y="812800"/>
                  </a:lnTo>
                  <a:lnTo>
                    <a:pt x="0" y="812800"/>
                  </a:lnTo>
                  <a:close/>
                </a:path>
              </a:pathLst>
            </a:custGeom>
            <a:solidFill>
              <a:srgbClr val="FFFFFF"/>
            </a:solidFill>
          </p:spPr>
          <p:txBody>
            <a:bodyPr/>
            <a:lstStyle/>
            <a:p>
              <a:endParaRPr lang="en-ZA"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1893EDD2-9641-D985-5D70-0732523A03FA}"/>
                </a:ext>
              </a:extLst>
            </p:cNvPr>
            <p:cNvSpPr txBox="1"/>
            <p:nvPr/>
          </p:nvSpPr>
          <p:spPr>
            <a:xfrm>
              <a:off x="0" y="-38100"/>
              <a:ext cx="3939708" cy="850900"/>
            </a:xfrm>
            <a:prstGeom prst="rect">
              <a:avLst/>
            </a:prstGeom>
          </p:spPr>
          <p:txBody>
            <a:bodyPr lIns="50800" tIns="50800" rIns="50800" bIns="50800" rtlCol="0" anchor="ctr"/>
            <a:lstStyle/>
            <a:p>
              <a:pPr algn="ctr">
                <a:lnSpc>
                  <a:spcPts val="2659"/>
                </a:lnSpc>
              </a:pPr>
              <a:endParaRPr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40249596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Freeform 5">
            <a:extLst>
              <a:ext uri="{FF2B5EF4-FFF2-40B4-BE49-F238E27FC236}">
                <a16:creationId xmlns:a16="http://schemas.microsoft.com/office/drawing/2014/main" id="{792AEB61-E79C-1ABF-C281-2EF5F1253BE0}"/>
              </a:ext>
            </a:extLst>
          </p:cNvPr>
          <p:cNvSpPr/>
          <p:nvPr userDrawn="1"/>
        </p:nvSpPr>
        <p:spPr>
          <a:xfrm>
            <a:off x="9552629" y="3901062"/>
            <a:ext cx="2639371" cy="2956938"/>
          </a:xfrm>
          <a:custGeom>
            <a:avLst/>
            <a:gdLst/>
            <a:ahLst/>
            <a:cxnLst/>
            <a:rect l="l" t="t" r="r" b="b"/>
            <a:pathLst>
              <a:path w="4046215" h="5143500">
                <a:moveTo>
                  <a:pt x="0" y="0"/>
                </a:moveTo>
                <a:lnTo>
                  <a:pt x="4046215" y="0"/>
                </a:lnTo>
                <a:lnTo>
                  <a:pt x="4046215" y="5143500"/>
                </a:lnTo>
                <a:lnTo>
                  <a:pt x="0" y="5143500"/>
                </a:lnTo>
                <a:lnTo>
                  <a:pt x="0" y="0"/>
                </a:lnTo>
                <a:close/>
              </a:path>
            </a:pathLst>
          </a:custGeom>
          <a:blipFill>
            <a:blip r:embed="rId2"/>
            <a:stretch>
              <a:fillRect l="-238983" t="-99999"/>
            </a:stretch>
          </a:blipFill>
        </p:spPr>
        <p:txBody>
          <a:bodyPr/>
          <a:lstStyle/>
          <a:p>
            <a:endParaRPr lang="en-ZA" dirty="0">
              <a:latin typeface="Arial" panose="020B0604020202020204" pitchFamily="34" charset="0"/>
              <a:cs typeface="Arial" panose="020B0604020202020204" pitchFamily="34" charset="0"/>
            </a:endParaRPr>
          </a:p>
        </p:txBody>
      </p:sp>
      <p:sp>
        <p:nvSpPr>
          <p:cNvPr id="8" name="Freeform 6">
            <a:extLst>
              <a:ext uri="{FF2B5EF4-FFF2-40B4-BE49-F238E27FC236}">
                <a16:creationId xmlns:a16="http://schemas.microsoft.com/office/drawing/2014/main" id="{738346FF-BA9F-1559-B921-8E9AED2A95DE}"/>
              </a:ext>
            </a:extLst>
          </p:cNvPr>
          <p:cNvSpPr/>
          <p:nvPr userDrawn="1"/>
        </p:nvSpPr>
        <p:spPr>
          <a:xfrm>
            <a:off x="4268348" y="6243769"/>
            <a:ext cx="3655301" cy="399280"/>
          </a:xfrm>
          <a:custGeom>
            <a:avLst/>
            <a:gdLst/>
            <a:ahLst/>
            <a:cxnLst/>
            <a:rect l="l" t="t" r="r" b="b"/>
            <a:pathLst>
              <a:path w="4293467" h="464560">
                <a:moveTo>
                  <a:pt x="0" y="0"/>
                </a:moveTo>
                <a:lnTo>
                  <a:pt x="4293466" y="0"/>
                </a:lnTo>
                <a:lnTo>
                  <a:pt x="4293466" y="464559"/>
                </a:lnTo>
                <a:lnTo>
                  <a:pt x="0" y="464559"/>
                </a:lnTo>
                <a:lnTo>
                  <a:pt x="0" y="0"/>
                </a:lnTo>
                <a:close/>
              </a:path>
            </a:pathLst>
          </a:custGeom>
          <a:blipFill>
            <a:blip r:embed="rId3"/>
            <a:stretch>
              <a:fillRect t="-17608" b="-26412"/>
            </a:stretch>
          </a:blipFill>
        </p:spPr>
        <p:txBody>
          <a:bodyPr/>
          <a:lstStyle/>
          <a:p>
            <a:endParaRPr lang="en-ZA" dirty="0">
              <a:latin typeface="Arial" panose="020B0604020202020204" pitchFamily="34" charset="0"/>
              <a:cs typeface="Arial" panose="020B0604020202020204" pitchFamily="34" charset="0"/>
            </a:endParaRPr>
          </a:p>
        </p:txBody>
      </p:sp>
      <p:sp>
        <p:nvSpPr>
          <p:cNvPr id="9" name="Freeform 7">
            <a:extLst>
              <a:ext uri="{FF2B5EF4-FFF2-40B4-BE49-F238E27FC236}">
                <a16:creationId xmlns:a16="http://schemas.microsoft.com/office/drawing/2014/main" id="{192D08CE-7230-B456-CE61-FA566EB1E834}"/>
              </a:ext>
            </a:extLst>
          </p:cNvPr>
          <p:cNvSpPr/>
          <p:nvPr userDrawn="1"/>
        </p:nvSpPr>
        <p:spPr>
          <a:xfrm>
            <a:off x="2038374" y="6544664"/>
            <a:ext cx="8115251" cy="360084"/>
          </a:xfrm>
          <a:custGeom>
            <a:avLst/>
            <a:gdLst/>
            <a:ahLst/>
            <a:cxnLst/>
            <a:rect l="l" t="t" r="r" b="b"/>
            <a:pathLst>
              <a:path w="9293408" h="441437">
                <a:moveTo>
                  <a:pt x="0" y="0"/>
                </a:moveTo>
                <a:lnTo>
                  <a:pt x="9293408" y="0"/>
                </a:lnTo>
                <a:lnTo>
                  <a:pt x="9293408" y="441437"/>
                </a:lnTo>
                <a:lnTo>
                  <a:pt x="0" y="441437"/>
                </a:lnTo>
                <a:lnTo>
                  <a:pt x="0" y="0"/>
                </a:lnTo>
                <a:close/>
              </a:path>
            </a:pathLst>
          </a:custGeom>
          <a:blipFill>
            <a:blip r:embed="rId4"/>
            <a:stretch>
              <a:fillRect/>
            </a:stretch>
          </a:blipFill>
        </p:spPr>
        <p:txBody>
          <a:bodyPr/>
          <a:lstStyle/>
          <a:p>
            <a:endParaRPr lang="en-ZA" dirty="0">
              <a:latin typeface="Arial" panose="020B0604020202020204" pitchFamily="34" charset="0"/>
              <a:cs typeface="Arial" panose="020B0604020202020204" pitchFamily="34" charset="0"/>
            </a:endParaRPr>
          </a:p>
        </p:txBody>
      </p:sp>
      <p:sp>
        <p:nvSpPr>
          <p:cNvPr id="10" name="Freeform 8">
            <a:extLst>
              <a:ext uri="{FF2B5EF4-FFF2-40B4-BE49-F238E27FC236}">
                <a16:creationId xmlns:a16="http://schemas.microsoft.com/office/drawing/2014/main" id="{B462D497-5F4A-A329-E0A5-5AFA3D146310}"/>
              </a:ext>
            </a:extLst>
          </p:cNvPr>
          <p:cNvSpPr/>
          <p:nvPr userDrawn="1"/>
        </p:nvSpPr>
        <p:spPr>
          <a:xfrm>
            <a:off x="10417213" y="89506"/>
            <a:ext cx="1693762" cy="816498"/>
          </a:xfrm>
          <a:custGeom>
            <a:avLst/>
            <a:gdLst/>
            <a:ahLst/>
            <a:cxnLst/>
            <a:rect l="l" t="t" r="r" b="b"/>
            <a:pathLst>
              <a:path w="2804986" h="1396649">
                <a:moveTo>
                  <a:pt x="0" y="0"/>
                </a:moveTo>
                <a:lnTo>
                  <a:pt x="2804986" y="0"/>
                </a:lnTo>
                <a:lnTo>
                  <a:pt x="2804986" y="1396649"/>
                </a:lnTo>
                <a:lnTo>
                  <a:pt x="0" y="1396649"/>
                </a:lnTo>
                <a:lnTo>
                  <a:pt x="0" y="0"/>
                </a:lnTo>
                <a:close/>
              </a:path>
            </a:pathLst>
          </a:custGeom>
          <a:blipFill>
            <a:blip r:embed="rId5"/>
            <a:stretch>
              <a:fillRect/>
            </a:stretch>
          </a:blipFill>
        </p:spPr>
        <p:txBody>
          <a:bodyPr/>
          <a:lstStyle/>
          <a:p>
            <a:endParaRPr lang="en-ZA" dirty="0">
              <a:latin typeface="Arial" panose="020B0604020202020204" pitchFamily="34" charset="0"/>
              <a:cs typeface="Arial" panose="020B0604020202020204" pitchFamily="34" charset="0"/>
            </a:endParaRPr>
          </a:p>
        </p:txBody>
      </p:sp>
      <p:grpSp>
        <p:nvGrpSpPr>
          <p:cNvPr id="11" name="Group 10">
            <a:extLst>
              <a:ext uri="{FF2B5EF4-FFF2-40B4-BE49-F238E27FC236}">
                <a16:creationId xmlns:a16="http://schemas.microsoft.com/office/drawing/2014/main" id="{D3ABED15-A29A-7D09-CE5D-F3C925A636B2}"/>
              </a:ext>
            </a:extLst>
          </p:cNvPr>
          <p:cNvGrpSpPr/>
          <p:nvPr userDrawn="1"/>
        </p:nvGrpSpPr>
        <p:grpSpPr>
          <a:xfrm>
            <a:off x="-947901" y="190500"/>
            <a:ext cx="11145198" cy="1431009"/>
            <a:chOff x="0" y="0"/>
            <a:chExt cx="4081484" cy="556192"/>
          </a:xfrm>
        </p:grpSpPr>
        <p:sp>
          <p:nvSpPr>
            <p:cNvPr id="12" name="Freeform 11">
              <a:extLst>
                <a:ext uri="{FF2B5EF4-FFF2-40B4-BE49-F238E27FC236}">
                  <a16:creationId xmlns:a16="http://schemas.microsoft.com/office/drawing/2014/main" id="{8868C6BA-0806-8178-1A50-ECB5721DD792}"/>
                </a:ext>
              </a:extLst>
            </p:cNvPr>
            <p:cNvSpPr/>
            <p:nvPr/>
          </p:nvSpPr>
          <p:spPr>
            <a:xfrm>
              <a:off x="0" y="0"/>
              <a:ext cx="4081484" cy="556192"/>
            </a:xfrm>
            <a:custGeom>
              <a:avLst/>
              <a:gdLst/>
              <a:ahLst/>
              <a:cxnLst/>
              <a:rect l="l" t="t" r="r" b="b"/>
              <a:pathLst>
                <a:path w="4081484" h="556192">
                  <a:moveTo>
                    <a:pt x="3878284" y="0"/>
                  </a:moveTo>
                  <a:cubicBezTo>
                    <a:pt x="3990508" y="0"/>
                    <a:pt x="4081484" y="124508"/>
                    <a:pt x="4081484" y="278096"/>
                  </a:cubicBezTo>
                  <a:cubicBezTo>
                    <a:pt x="4081484" y="431684"/>
                    <a:pt x="3990508" y="556192"/>
                    <a:pt x="3878284" y="556192"/>
                  </a:cubicBezTo>
                  <a:lnTo>
                    <a:pt x="203200" y="556192"/>
                  </a:lnTo>
                  <a:cubicBezTo>
                    <a:pt x="90976" y="556192"/>
                    <a:pt x="0" y="431684"/>
                    <a:pt x="0" y="278096"/>
                  </a:cubicBezTo>
                  <a:cubicBezTo>
                    <a:pt x="0" y="124508"/>
                    <a:pt x="90976" y="0"/>
                    <a:pt x="203200" y="0"/>
                  </a:cubicBezTo>
                  <a:close/>
                </a:path>
              </a:pathLst>
            </a:custGeom>
            <a:solidFill>
              <a:srgbClr val="2D2C72"/>
            </a:solidFill>
          </p:spPr>
          <p:txBody>
            <a:bodyPr/>
            <a:lstStyle/>
            <a:p>
              <a:endParaRPr lang="en-ZA" dirty="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A765C3C9-2F40-A4C6-19AC-9DBA7FBCE53E}"/>
                </a:ext>
              </a:extLst>
            </p:cNvPr>
            <p:cNvSpPr txBox="1"/>
            <p:nvPr/>
          </p:nvSpPr>
          <p:spPr>
            <a:xfrm>
              <a:off x="0" y="-38100"/>
              <a:ext cx="4081484" cy="594292"/>
            </a:xfrm>
            <a:prstGeom prst="rect">
              <a:avLst/>
            </a:prstGeom>
          </p:spPr>
          <p:txBody>
            <a:bodyPr lIns="50800" tIns="50800" rIns="50800" bIns="50800" rtlCol="0" anchor="ctr"/>
            <a:lstStyle/>
            <a:p>
              <a:pPr algn="ctr">
                <a:lnSpc>
                  <a:spcPts val="2659"/>
                </a:lnSpc>
                <a:spcBef>
                  <a:spcPct val="0"/>
                </a:spcBef>
              </a:pPr>
              <a:endParaRPr dirty="0">
                <a:latin typeface="Arial" panose="020B0604020202020204" pitchFamily="34" charset="0"/>
                <a:cs typeface="Arial" panose="020B0604020202020204" pitchFamily="34" charset="0"/>
              </a:endParaRPr>
            </a:p>
          </p:txBody>
        </p:sp>
      </p:grpSp>
      <p:grpSp>
        <p:nvGrpSpPr>
          <p:cNvPr id="14" name="Group 13">
            <a:extLst>
              <a:ext uri="{FF2B5EF4-FFF2-40B4-BE49-F238E27FC236}">
                <a16:creationId xmlns:a16="http://schemas.microsoft.com/office/drawing/2014/main" id="{685E736C-79AD-3164-8E03-C3B9CCC02ADF}"/>
              </a:ext>
            </a:extLst>
          </p:cNvPr>
          <p:cNvGrpSpPr/>
          <p:nvPr userDrawn="1"/>
        </p:nvGrpSpPr>
        <p:grpSpPr>
          <a:xfrm>
            <a:off x="-1970148" y="856991"/>
            <a:ext cx="12363849" cy="1042547"/>
            <a:chOff x="0" y="0"/>
            <a:chExt cx="3939708" cy="812800"/>
          </a:xfrm>
        </p:grpSpPr>
        <p:sp>
          <p:nvSpPr>
            <p:cNvPr id="15" name="Freeform 14">
              <a:extLst>
                <a:ext uri="{FF2B5EF4-FFF2-40B4-BE49-F238E27FC236}">
                  <a16:creationId xmlns:a16="http://schemas.microsoft.com/office/drawing/2014/main" id="{6561228D-2059-1255-3956-6ABA3715AF9A}"/>
                </a:ext>
              </a:extLst>
            </p:cNvPr>
            <p:cNvSpPr/>
            <p:nvPr/>
          </p:nvSpPr>
          <p:spPr>
            <a:xfrm>
              <a:off x="0" y="0"/>
              <a:ext cx="3939708" cy="812800"/>
            </a:xfrm>
            <a:custGeom>
              <a:avLst/>
              <a:gdLst/>
              <a:ahLst/>
              <a:cxnLst/>
              <a:rect l="l" t="t" r="r" b="b"/>
              <a:pathLst>
                <a:path w="3939708" h="812800">
                  <a:moveTo>
                    <a:pt x="0" y="0"/>
                  </a:moveTo>
                  <a:lnTo>
                    <a:pt x="3939708" y="0"/>
                  </a:lnTo>
                  <a:lnTo>
                    <a:pt x="3939708" y="812800"/>
                  </a:lnTo>
                  <a:lnTo>
                    <a:pt x="0" y="812800"/>
                  </a:lnTo>
                  <a:close/>
                </a:path>
              </a:pathLst>
            </a:custGeom>
            <a:solidFill>
              <a:srgbClr val="FFFFFF"/>
            </a:solidFill>
          </p:spPr>
          <p:txBody>
            <a:bodyPr/>
            <a:lstStyle/>
            <a:p>
              <a:endParaRPr lang="en-ZA"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B7D2D2EA-29E2-1436-7BD3-D557B7E55C49}"/>
                </a:ext>
              </a:extLst>
            </p:cNvPr>
            <p:cNvSpPr txBox="1"/>
            <p:nvPr/>
          </p:nvSpPr>
          <p:spPr>
            <a:xfrm>
              <a:off x="0" y="-38100"/>
              <a:ext cx="3939708" cy="850900"/>
            </a:xfrm>
            <a:prstGeom prst="rect">
              <a:avLst/>
            </a:prstGeom>
          </p:spPr>
          <p:txBody>
            <a:bodyPr lIns="50800" tIns="50800" rIns="50800" bIns="50800" rtlCol="0" anchor="ctr"/>
            <a:lstStyle/>
            <a:p>
              <a:pPr algn="ctr">
                <a:lnSpc>
                  <a:spcPts val="2659"/>
                </a:lnSpc>
              </a:pPr>
              <a:endParaRPr dirty="0">
                <a:latin typeface="Arial" panose="020B0604020202020204" pitchFamily="34" charset="0"/>
                <a:cs typeface="Arial" panose="020B0604020202020204" pitchFamily="34" charset="0"/>
              </a:endParaRPr>
            </a:p>
          </p:txBody>
        </p:sp>
      </p:grpSp>
      <p:sp>
        <p:nvSpPr>
          <p:cNvPr id="18" name="Freeform 8">
            <a:extLst>
              <a:ext uri="{FF2B5EF4-FFF2-40B4-BE49-F238E27FC236}">
                <a16:creationId xmlns:a16="http://schemas.microsoft.com/office/drawing/2014/main" id="{07493079-8FA3-D9EA-BE82-1DC57E22BD88}"/>
              </a:ext>
            </a:extLst>
          </p:cNvPr>
          <p:cNvSpPr/>
          <p:nvPr userDrawn="1"/>
        </p:nvSpPr>
        <p:spPr>
          <a:xfrm>
            <a:off x="5291343" y="3039671"/>
            <a:ext cx="5642515" cy="1462942"/>
          </a:xfrm>
          <a:custGeom>
            <a:avLst/>
            <a:gdLst/>
            <a:ahLst/>
            <a:cxnLst/>
            <a:rect l="l" t="t" r="r" b="b"/>
            <a:pathLst>
              <a:path w="6981456" h="1980388">
                <a:moveTo>
                  <a:pt x="0" y="0"/>
                </a:moveTo>
                <a:lnTo>
                  <a:pt x="6981457" y="0"/>
                </a:lnTo>
                <a:lnTo>
                  <a:pt x="6981457" y="1980388"/>
                </a:lnTo>
                <a:lnTo>
                  <a:pt x="0" y="1980388"/>
                </a:lnTo>
                <a:lnTo>
                  <a:pt x="0" y="0"/>
                </a:lnTo>
                <a:close/>
              </a:path>
            </a:pathLst>
          </a:custGeom>
          <a:blipFill>
            <a:blip r:embed="rId6"/>
            <a:stretch>
              <a:fillRect l="-2496" t="-2660" b="-2660"/>
            </a:stretch>
          </a:blipFill>
        </p:spPr>
        <p:txBody>
          <a:bodyPr/>
          <a:lstStyle/>
          <a:p>
            <a:endParaRPr lang="en-ZA" sz="1200" dirty="0">
              <a:latin typeface="Arial" panose="020B0604020202020204" pitchFamily="34" charset="0"/>
              <a:cs typeface="Arial" panose="020B0604020202020204" pitchFamily="34" charset="0"/>
            </a:endParaRPr>
          </a:p>
        </p:txBody>
      </p:sp>
      <p:sp>
        <p:nvSpPr>
          <p:cNvPr id="19" name="TextBox 11">
            <a:extLst>
              <a:ext uri="{FF2B5EF4-FFF2-40B4-BE49-F238E27FC236}">
                <a16:creationId xmlns:a16="http://schemas.microsoft.com/office/drawing/2014/main" id="{D6C7E953-123E-A7CD-95E0-03734C518D01}"/>
              </a:ext>
            </a:extLst>
          </p:cNvPr>
          <p:cNvSpPr txBox="1"/>
          <p:nvPr userDrawn="1"/>
        </p:nvSpPr>
        <p:spPr>
          <a:xfrm>
            <a:off x="7375671" y="1415175"/>
            <a:ext cx="2967071" cy="358560"/>
          </a:xfrm>
          <a:prstGeom prst="rect">
            <a:avLst/>
          </a:prstGeom>
        </p:spPr>
        <p:txBody>
          <a:bodyPr wrap="square" lIns="0" tIns="0" rIns="0" bIns="0" rtlCol="0" anchor="t">
            <a:spAutoFit/>
          </a:bodyPr>
          <a:lstStyle/>
          <a:p>
            <a:pPr algn="l">
              <a:lnSpc>
                <a:spcPts val="3029"/>
              </a:lnSpc>
            </a:pPr>
            <a:r>
              <a:rPr lang="en-US" sz="2000" b="1" dirty="0">
                <a:solidFill>
                  <a:srgbClr val="E78F39"/>
                </a:solidFill>
                <a:latin typeface="Arial" panose="020B0604020202020204" pitchFamily="34" charset="0"/>
                <a:ea typeface="Bodoni FLF Bold"/>
                <a:cs typeface="Arial" panose="020B0604020202020204" pitchFamily="34" charset="0"/>
                <a:sym typeface="Bodoni FLF Bold"/>
              </a:rPr>
              <a:t>NDIYABONGA!</a:t>
            </a:r>
          </a:p>
        </p:txBody>
      </p:sp>
      <p:sp>
        <p:nvSpPr>
          <p:cNvPr id="20" name="TextBox 12">
            <a:extLst>
              <a:ext uri="{FF2B5EF4-FFF2-40B4-BE49-F238E27FC236}">
                <a16:creationId xmlns:a16="http://schemas.microsoft.com/office/drawing/2014/main" id="{85C0121D-34AB-E1AA-3DDA-69AEC5B48ED8}"/>
              </a:ext>
            </a:extLst>
          </p:cNvPr>
          <p:cNvSpPr txBox="1"/>
          <p:nvPr userDrawn="1"/>
        </p:nvSpPr>
        <p:spPr>
          <a:xfrm>
            <a:off x="8859206" y="1977847"/>
            <a:ext cx="2967071" cy="358560"/>
          </a:xfrm>
          <a:prstGeom prst="rect">
            <a:avLst/>
          </a:prstGeom>
        </p:spPr>
        <p:txBody>
          <a:bodyPr wrap="square" lIns="0" tIns="0" rIns="0" bIns="0" rtlCol="0" anchor="t">
            <a:spAutoFit/>
          </a:bodyPr>
          <a:lstStyle/>
          <a:p>
            <a:pPr algn="l">
              <a:lnSpc>
                <a:spcPts val="3029"/>
              </a:lnSpc>
            </a:pPr>
            <a:r>
              <a:rPr lang="en-US" sz="2000" b="1" dirty="0">
                <a:solidFill>
                  <a:srgbClr val="3D7A45"/>
                </a:solidFill>
                <a:latin typeface="Arial" panose="020B0604020202020204" pitchFamily="34" charset="0"/>
                <a:ea typeface="Bodoni FLF Bold"/>
                <a:cs typeface="Arial" panose="020B0604020202020204" pitchFamily="34" charset="0"/>
                <a:sym typeface="Bodoni FLF Bold"/>
              </a:rPr>
              <a:t>KE A LEBOGA!</a:t>
            </a:r>
          </a:p>
        </p:txBody>
      </p:sp>
      <p:sp>
        <p:nvSpPr>
          <p:cNvPr id="21" name="TextBox 13">
            <a:extLst>
              <a:ext uri="{FF2B5EF4-FFF2-40B4-BE49-F238E27FC236}">
                <a16:creationId xmlns:a16="http://schemas.microsoft.com/office/drawing/2014/main" id="{1B38502E-82CB-48AE-7311-23D6509D0109}"/>
              </a:ext>
            </a:extLst>
          </p:cNvPr>
          <p:cNvSpPr txBox="1"/>
          <p:nvPr userDrawn="1"/>
        </p:nvSpPr>
        <p:spPr>
          <a:xfrm>
            <a:off x="4752337" y="1213061"/>
            <a:ext cx="3254601" cy="358560"/>
          </a:xfrm>
          <a:prstGeom prst="rect">
            <a:avLst/>
          </a:prstGeom>
        </p:spPr>
        <p:txBody>
          <a:bodyPr wrap="square" lIns="0" tIns="0" rIns="0" bIns="0" rtlCol="0" anchor="t">
            <a:spAutoFit/>
          </a:bodyPr>
          <a:lstStyle/>
          <a:p>
            <a:pPr algn="l">
              <a:lnSpc>
                <a:spcPts val="3029"/>
              </a:lnSpc>
            </a:pPr>
            <a:r>
              <a:rPr lang="en-US" sz="2000" b="1" dirty="0">
                <a:solidFill>
                  <a:srgbClr val="2D2C72"/>
                </a:solidFill>
                <a:latin typeface="Arial" panose="020B0604020202020204" pitchFamily="34" charset="0"/>
                <a:ea typeface="Bodoni FLF Bold"/>
                <a:cs typeface="Arial" panose="020B0604020202020204" pitchFamily="34" charset="0"/>
                <a:sym typeface="Bodoni FLF Bold"/>
              </a:rPr>
              <a:t>NDIYABULELA!</a:t>
            </a:r>
          </a:p>
        </p:txBody>
      </p:sp>
      <p:sp>
        <p:nvSpPr>
          <p:cNvPr id="22" name="TextBox 14">
            <a:extLst>
              <a:ext uri="{FF2B5EF4-FFF2-40B4-BE49-F238E27FC236}">
                <a16:creationId xmlns:a16="http://schemas.microsoft.com/office/drawing/2014/main" id="{3CBA7163-1C41-5448-14F0-417C93F9397F}"/>
              </a:ext>
            </a:extLst>
          </p:cNvPr>
          <p:cNvSpPr txBox="1"/>
          <p:nvPr userDrawn="1"/>
        </p:nvSpPr>
        <p:spPr>
          <a:xfrm>
            <a:off x="5525337" y="1910045"/>
            <a:ext cx="2967071" cy="358560"/>
          </a:xfrm>
          <a:prstGeom prst="rect">
            <a:avLst/>
          </a:prstGeom>
        </p:spPr>
        <p:txBody>
          <a:bodyPr wrap="square" lIns="0" tIns="0" rIns="0" bIns="0" rtlCol="0" anchor="t">
            <a:spAutoFit/>
          </a:bodyPr>
          <a:lstStyle/>
          <a:p>
            <a:pPr algn="l">
              <a:lnSpc>
                <a:spcPts val="3029"/>
              </a:lnSpc>
            </a:pPr>
            <a:r>
              <a:rPr lang="en-US" sz="2000" b="1" dirty="0">
                <a:solidFill>
                  <a:srgbClr val="E78F39"/>
                </a:solidFill>
                <a:latin typeface="Arial" panose="020B0604020202020204" pitchFamily="34" charset="0"/>
                <a:ea typeface="Bodoni FLF Bold"/>
                <a:cs typeface="Arial" panose="020B0604020202020204" pitchFamily="34" charset="0"/>
                <a:sym typeface="Bodoni FLF Bold"/>
              </a:rPr>
              <a:t>NGIYABONGA!</a:t>
            </a:r>
          </a:p>
        </p:txBody>
      </p:sp>
      <p:sp>
        <p:nvSpPr>
          <p:cNvPr id="23" name="TextBox 15">
            <a:extLst>
              <a:ext uri="{FF2B5EF4-FFF2-40B4-BE49-F238E27FC236}">
                <a16:creationId xmlns:a16="http://schemas.microsoft.com/office/drawing/2014/main" id="{9058A174-F426-A343-E0A2-2EC9476CFD4E}"/>
              </a:ext>
            </a:extLst>
          </p:cNvPr>
          <p:cNvSpPr txBox="1"/>
          <p:nvPr userDrawn="1"/>
        </p:nvSpPr>
        <p:spPr>
          <a:xfrm>
            <a:off x="6858067" y="2438377"/>
            <a:ext cx="2967071" cy="358560"/>
          </a:xfrm>
          <a:prstGeom prst="rect">
            <a:avLst/>
          </a:prstGeom>
        </p:spPr>
        <p:txBody>
          <a:bodyPr wrap="square" lIns="0" tIns="0" rIns="0" bIns="0" rtlCol="0" anchor="t">
            <a:spAutoFit/>
          </a:bodyPr>
          <a:lstStyle/>
          <a:p>
            <a:pPr algn="l">
              <a:lnSpc>
                <a:spcPts val="3029"/>
              </a:lnSpc>
            </a:pPr>
            <a:r>
              <a:rPr lang="en-US" sz="2000" b="1" dirty="0">
                <a:solidFill>
                  <a:srgbClr val="3D7A45"/>
                </a:solidFill>
                <a:latin typeface="Arial" panose="020B0604020202020204" pitchFamily="34" charset="0"/>
                <a:ea typeface="Bodoni FLF Bold"/>
                <a:cs typeface="Arial" panose="020B0604020202020204" pitchFamily="34" charset="0"/>
                <a:sym typeface="Bodoni FLF Bold"/>
              </a:rPr>
              <a:t>KE A LEBOHA!</a:t>
            </a:r>
          </a:p>
        </p:txBody>
      </p:sp>
      <p:sp>
        <p:nvSpPr>
          <p:cNvPr id="24" name="TextBox 16">
            <a:extLst>
              <a:ext uri="{FF2B5EF4-FFF2-40B4-BE49-F238E27FC236}">
                <a16:creationId xmlns:a16="http://schemas.microsoft.com/office/drawing/2014/main" id="{B52AA8A0-0CCA-A290-B4A9-223E252CCD57}"/>
              </a:ext>
            </a:extLst>
          </p:cNvPr>
          <p:cNvSpPr txBox="1"/>
          <p:nvPr userDrawn="1"/>
        </p:nvSpPr>
        <p:spPr>
          <a:xfrm>
            <a:off x="4896101" y="2719627"/>
            <a:ext cx="2967071" cy="358560"/>
          </a:xfrm>
          <a:prstGeom prst="rect">
            <a:avLst/>
          </a:prstGeom>
        </p:spPr>
        <p:txBody>
          <a:bodyPr wrap="square" lIns="0" tIns="0" rIns="0" bIns="0" rtlCol="0" anchor="t">
            <a:spAutoFit/>
          </a:bodyPr>
          <a:lstStyle/>
          <a:p>
            <a:pPr algn="l">
              <a:lnSpc>
                <a:spcPts val="3029"/>
              </a:lnSpc>
            </a:pPr>
            <a:r>
              <a:rPr lang="en-US" sz="2000" b="1" dirty="0">
                <a:solidFill>
                  <a:srgbClr val="2D2C72"/>
                </a:solidFill>
                <a:latin typeface="Arial" panose="020B0604020202020204" pitchFamily="34" charset="0"/>
                <a:ea typeface="Bodoni FLF Bold"/>
                <a:cs typeface="Arial" panose="020B0604020202020204" pitchFamily="34" charset="0"/>
                <a:sym typeface="Bodoni FLF Bold"/>
              </a:rPr>
              <a:t>HA KHENSA!</a:t>
            </a:r>
          </a:p>
        </p:txBody>
      </p:sp>
      <p:sp>
        <p:nvSpPr>
          <p:cNvPr id="25" name="TextBox 17">
            <a:extLst>
              <a:ext uri="{FF2B5EF4-FFF2-40B4-BE49-F238E27FC236}">
                <a16:creationId xmlns:a16="http://schemas.microsoft.com/office/drawing/2014/main" id="{4A917D68-ABD2-BA6F-81C3-9248FF740012}"/>
              </a:ext>
            </a:extLst>
          </p:cNvPr>
          <p:cNvSpPr txBox="1"/>
          <p:nvPr userDrawn="1"/>
        </p:nvSpPr>
        <p:spPr>
          <a:xfrm>
            <a:off x="7879579" y="5335690"/>
            <a:ext cx="3169233" cy="358560"/>
          </a:xfrm>
          <a:prstGeom prst="rect">
            <a:avLst/>
          </a:prstGeom>
        </p:spPr>
        <p:txBody>
          <a:bodyPr wrap="square" lIns="0" tIns="0" rIns="0" bIns="0" rtlCol="0" anchor="t">
            <a:spAutoFit/>
          </a:bodyPr>
          <a:lstStyle/>
          <a:p>
            <a:pPr algn="l">
              <a:lnSpc>
                <a:spcPts val="3029"/>
              </a:lnSpc>
            </a:pPr>
            <a:r>
              <a:rPr lang="en-US" sz="2000" b="1" dirty="0">
                <a:solidFill>
                  <a:srgbClr val="E78F39"/>
                </a:solidFill>
                <a:latin typeface="Arial" panose="020B0604020202020204" pitchFamily="34" charset="0"/>
                <a:ea typeface="Bodoni FLF Bold"/>
                <a:cs typeface="Arial" panose="020B0604020202020204" pitchFamily="34" charset="0"/>
                <a:sym typeface="Bodoni FLF Bold"/>
              </a:rPr>
              <a:t>KE YALEBOGA!</a:t>
            </a:r>
          </a:p>
        </p:txBody>
      </p:sp>
      <p:sp>
        <p:nvSpPr>
          <p:cNvPr id="26" name="TextBox 18">
            <a:extLst>
              <a:ext uri="{FF2B5EF4-FFF2-40B4-BE49-F238E27FC236}">
                <a16:creationId xmlns:a16="http://schemas.microsoft.com/office/drawing/2014/main" id="{D6060E41-BF43-893E-7BFE-1550CA6E352E}"/>
              </a:ext>
            </a:extLst>
          </p:cNvPr>
          <p:cNvSpPr txBox="1"/>
          <p:nvPr userDrawn="1"/>
        </p:nvSpPr>
        <p:spPr>
          <a:xfrm>
            <a:off x="7575226" y="4580757"/>
            <a:ext cx="3473586" cy="358560"/>
          </a:xfrm>
          <a:prstGeom prst="rect">
            <a:avLst/>
          </a:prstGeom>
        </p:spPr>
        <p:txBody>
          <a:bodyPr wrap="square" lIns="0" tIns="0" rIns="0" bIns="0" rtlCol="0" anchor="t">
            <a:spAutoFit/>
          </a:bodyPr>
          <a:lstStyle/>
          <a:p>
            <a:pPr algn="l">
              <a:lnSpc>
                <a:spcPts val="3029"/>
              </a:lnSpc>
            </a:pPr>
            <a:r>
              <a:rPr lang="en-US" sz="2000" b="1" dirty="0">
                <a:solidFill>
                  <a:srgbClr val="3D7A45"/>
                </a:solidFill>
                <a:latin typeface="Arial" panose="020B0604020202020204" pitchFamily="34" charset="0"/>
                <a:ea typeface="Bodoni FLF Bold"/>
                <a:cs typeface="Arial" panose="020B0604020202020204" pitchFamily="34" charset="0"/>
                <a:sym typeface="Bodoni FLF Bold"/>
              </a:rPr>
              <a:t>NGIYATHOKOZA!</a:t>
            </a:r>
          </a:p>
        </p:txBody>
      </p:sp>
      <p:sp>
        <p:nvSpPr>
          <p:cNvPr id="27" name="TextBox 19">
            <a:extLst>
              <a:ext uri="{FF2B5EF4-FFF2-40B4-BE49-F238E27FC236}">
                <a16:creationId xmlns:a16="http://schemas.microsoft.com/office/drawing/2014/main" id="{18B93B34-87BD-F0DA-ABB3-36E230F5BB0E}"/>
              </a:ext>
            </a:extLst>
          </p:cNvPr>
          <p:cNvSpPr txBox="1"/>
          <p:nvPr userDrawn="1"/>
        </p:nvSpPr>
        <p:spPr>
          <a:xfrm>
            <a:off x="5219104" y="5574523"/>
            <a:ext cx="3473586" cy="358560"/>
          </a:xfrm>
          <a:prstGeom prst="rect">
            <a:avLst/>
          </a:prstGeom>
        </p:spPr>
        <p:txBody>
          <a:bodyPr wrap="square" lIns="0" tIns="0" rIns="0" bIns="0" rtlCol="0" anchor="t">
            <a:spAutoFit/>
          </a:bodyPr>
          <a:lstStyle/>
          <a:p>
            <a:pPr algn="l">
              <a:lnSpc>
                <a:spcPts val="3029"/>
              </a:lnSpc>
            </a:pPr>
            <a:r>
              <a:rPr lang="en-US" sz="2000" b="1" dirty="0">
                <a:solidFill>
                  <a:srgbClr val="2D2C72"/>
                </a:solidFill>
                <a:latin typeface="Arial" panose="020B0604020202020204" pitchFamily="34" charset="0"/>
                <a:ea typeface="Bodoni FLF Bold"/>
                <a:cs typeface="Arial" panose="020B0604020202020204" pitchFamily="34" charset="0"/>
                <a:sym typeface="Bodoni FLF Bold"/>
              </a:rPr>
              <a:t>NDI A LIVHUWA!</a:t>
            </a:r>
          </a:p>
        </p:txBody>
      </p:sp>
      <p:sp>
        <p:nvSpPr>
          <p:cNvPr id="28" name="TextBox 20">
            <a:extLst>
              <a:ext uri="{FF2B5EF4-FFF2-40B4-BE49-F238E27FC236}">
                <a16:creationId xmlns:a16="http://schemas.microsoft.com/office/drawing/2014/main" id="{C0E3C85D-094C-3ED6-5985-080390C5A53F}"/>
              </a:ext>
            </a:extLst>
          </p:cNvPr>
          <p:cNvSpPr txBox="1"/>
          <p:nvPr userDrawn="1"/>
        </p:nvSpPr>
        <p:spPr>
          <a:xfrm>
            <a:off x="6242738" y="4944855"/>
            <a:ext cx="2150961" cy="358560"/>
          </a:xfrm>
          <a:prstGeom prst="rect">
            <a:avLst/>
          </a:prstGeom>
        </p:spPr>
        <p:txBody>
          <a:bodyPr wrap="square" lIns="0" tIns="0" rIns="0" bIns="0" rtlCol="0" anchor="t">
            <a:spAutoFit/>
          </a:bodyPr>
          <a:lstStyle/>
          <a:p>
            <a:pPr algn="l">
              <a:lnSpc>
                <a:spcPts val="3029"/>
              </a:lnSpc>
            </a:pPr>
            <a:r>
              <a:rPr lang="en-US" sz="2000" b="1" dirty="0">
                <a:solidFill>
                  <a:srgbClr val="E78F39"/>
                </a:solidFill>
                <a:latin typeface="Arial" panose="020B0604020202020204" pitchFamily="34" charset="0"/>
                <a:ea typeface="Bodoni FLF Bold"/>
                <a:cs typeface="Arial" panose="020B0604020202020204" pitchFamily="34" charset="0"/>
                <a:sym typeface="Bodoni FLF Bold"/>
              </a:rPr>
              <a:t>INKOMU!</a:t>
            </a:r>
          </a:p>
        </p:txBody>
      </p:sp>
      <p:sp>
        <p:nvSpPr>
          <p:cNvPr id="29" name="TextBox 21">
            <a:extLst>
              <a:ext uri="{FF2B5EF4-FFF2-40B4-BE49-F238E27FC236}">
                <a16:creationId xmlns:a16="http://schemas.microsoft.com/office/drawing/2014/main" id="{C798227D-40D0-0592-0AA6-F5B251B6EC18}"/>
              </a:ext>
            </a:extLst>
          </p:cNvPr>
          <p:cNvSpPr txBox="1"/>
          <p:nvPr userDrawn="1"/>
        </p:nvSpPr>
        <p:spPr>
          <a:xfrm>
            <a:off x="5082775" y="4549069"/>
            <a:ext cx="2150961" cy="358560"/>
          </a:xfrm>
          <a:prstGeom prst="rect">
            <a:avLst/>
          </a:prstGeom>
        </p:spPr>
        <p:txBody>
          <a:bodyPr wrap="square" lIns="0" tIns="0" rIns="0" bIns="0" rtlCol="0" anchor="t">
            <a:spAutoFit/>
          </a:bodyPr>
          <a:lstStyle/>
          <a:p>
            <a:pPr algn="l">
              <a:lnSpc>
                <a:spcPts val="3029"/>
              </a:lnSpc>
            </a:pPr>
            <a:r>
              <a:rPr lang="en-US" sz="2000" b="1" dirty="0">
                <a:solidFill>
                  <a:srgbClr val="3D7A45"/>
                </a:solidFill>
                <a:latin typeface="Arial" panose="020B0604020202020204" pitchFamily="34" charset="0"/>
                <a:ea typeface="Bodoni FLF Bold"/>
                <a:cs typeface="Arial" panose="020B0604020202020204" pitchFamily="34" charset="0"/>
                <a:sym typeface="Bodoni FLF Bold"/>
              </a:rPr>
              <a:t>DANKIE!</a:t>
            </a:r>
          </a:p>
        </p:txBody>
      </p:sp>
    </p:spTree>
    <p:extLst>
      <p:ext uri="{BB962C8B-B14F-4D97-AF65-F5344CB8AC3E}">
        <p14:creationId xmlns:p14="http://schemas.microsoft.com/office/powerpoint/2010/main" val="12934274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373846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07039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5.jpeg"/><Relationship Id="rId13" Type="http://schemas.openxmlformats.org/officeDocument/2006/relationships/diagramColors" Target="../diagrams/colors1.xml"/><Relationship Id="rId3" Type="http://schemas.openxmlformats.org/officeDocument/2006/relationships/image" Target="../media/image10.jpeg"/><Relationship Id="rId7" Type="http://schemas.openxmlformats.org/officeDocument/2006/relationships/image" Target="../media/image14.jpeg"/><Relationship Id="rId12" Type="http://schemas.openxmlformats.org/officeDocument/2006/relationships/diagramQuickStyle" Target="../diagrams/quickStyle1.xml"/><Relationship Id="rId2" Type="http://schemas.openxmlformats.org/officeDocument/2006/relationships/image" Target="../media/image9.jpeg"/><Relationship Id="rId16"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3.jpeg"/><Relationship Id="rId11" Type="http://schemas.openxmlformats.org/officeDocument/2006/relationships/diagramLayout" Target="../diagrams/layout1.xml"/><Relationship Id="rId5" Type="http://schemas.openxmlformats.org/officeDocument/2006/relationships/image" Target="../media/image12.jpeg"/><Relationship Id="rId15" Type="http://schemas.openxmlformats.org/officeDocument/2006/relationships/image" Target="../media/image17.jpeg"/><Relationship Id="rId10" Type="http://schemas.openxmlformats.org/officeDocument/2006/relationships/diagramData" Target="../diagrams/data1.xml"/><Relationship Id="rId4" Type="http://schemas.openxmlformats.org/officeDocument/2006/relationships/image" Target="../media/image11.jpeg"/><Relationship Id="rId9" Type="http://schemas.openxmlformats.org/officeDocument/2006/relationships/image" Target="../media/image16.jpeg"/><Relationship Id="rId14" Type="http://schemas.microsoft.com/office/2007/relationships/diagramDrawing" Target="../diagrams/drawing1.xml"/></Relationships>
</file>

<file path=ppt/slides/_rels/slide3.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 Id="rId9" Type="http://schemas.openxmlformats.org/officeDocument/2006/relationships/image" Target="../media/image16.jpeg"/></Relationships>
</file>

<file path=ppt/slides/_rels/slide4.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 Id="rId9" Type="http://schemas.openxmlformats.org/officeDocument/2006/relationships/image" Target="../media/image16.jpeg"/></Relationships>
</file>

<file path=ppt/slides/_rels/slide5.xml.rels><?xml version="1.0" encoding="UTF-8" standalone="yes"?>
<Relationships xmlns="http://schemas.openxmlformats.org/package/2006/relationships"><Relationship Id="rId8" Type="http://schemas.openxmlformats.org/officeDocument/2006/relationships/image" Target="../media/image15.jpeg"/><Relationship Id="rId13" Type="http://schemas.openxmlformats.org/officeDocument/2006/relationships/diagramColors" Target="../diagrams/colors2.xml"/><Relationship Id="rId18" Type="http://schemas.openxmlformats.org/officeDocument/2006/relationships/diagramData" Target="../diagrams/data3.xml"/><Relationship Id="rId3" Type="http://schemas.openxmlformats.org/officeDocument/2006/relationships/image" Target="../media/image10.jpeg"/><Relationship Id="rId21" Type="http://schemas.openxmlformats.org/officeDocument/2006/relationships/diagramColors" Target="../diagrams/colors3.xml"/><Relationship Id="rId7" Type="http://schemas.openxmlformats.org/officeDocument/2006/relationships/image" Target="../media/image14.jpeg"/><Relationship Id="rId12" Type="http://schemas.openxmlformats.org/officeDocument/2006/relationships/diagramQuickStyle" Target="../diagrams/quickStyle2.xml"/><Relationship Id="rId17" Type="http://schemas.openxmlformats.org/officeDocument/2006/relationships/image" Target="../media/image20.png"/><Relationship Id="rId2" Type="http://schemas.openxmlformats.org/officeDocument/2006/relationships/image" Target="../media/image9.jpeg"/><Relationship Id="rId16" Type="http://schemas.openxmlformats.org/officeDocument/2006/relationships/image" Target="../media/image19.png"/><Relationship Id="rId20" Type="http://schemas.openxmlformats.org/officeDocument/2006/relationships/diagramQuickStyle" Target="../diagrams/quickStyle3.xml"/><Relationship Id="rId1" Type="http://schemas.openxmlformats.org/officeDocument/2006/relationships/slideLayout" Target="../slideLayouts/slideLayout2.xml"/><Relationship Id="rId6" Type="http://schemas.openxmlformats.org/officeDocument/2006/relationships/image" Target="../media/image13.jpeg"/><Relationship Id="rId11" Type="http://schemas.openxmlformats.org/officeDocument/2006/relationships/diagramLayout" Target="../diagrams/layout2.xml"/><Relationship Id="rId5" Type="http://schemas.openxmlformats.org/officeDocument/2006/relationships/image" Target="../media/image12.jpeg"/><Relationship Id="rId15" Type="http://schemas.openxmlformats.org/officeDocument/2006/relationships/image" Target="../media/image18.png"/><Relationship Id="rId10" Type="http://schemas.openxmlformats.org/officeDocument/2006/relationships/diagramData" Target="../diagrams/data2.xml"/><Relationship Id="rId19" Type="http://schemas.openxmlformats.org/officeDocument/2006/relationships/diagramLayout" Target="../diagrams/layout3.xml"/><Relationship Id="rId4" Type="http://schemas.openxmlformats.org/officeDocument/2006/relationships/image" Target="../media/image11.jpeg"/><Relationship Id="rId9" Type="http://schemas.openxmlformats.org/officeDocument/2006/relationships/image" Target="../media/image16.jpeg"/><Relationship Id="rId14" Type="http://schemas.microsoft.com/office/2007/relationships/diagramDrawing" Target="../diagrams/drawing2.xml"/><Relationship Id="rId22" Type="http://schemas.microsoft.com/office/2007/relationships/diagramDrawing" Target="../diagrams/drawing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diagramLayout" Target="../diagrams/layout5.xml"/><Relationship Id="rId13" Type="http://schemas.openxmlformats.org/officeDocument/2006/relationships/image" Target="../media/image10.jpeg"/><Relationship Id="rId18" Type="http://schemas.openxmlformats.org/officeDocument/2006/relationships/image" Target="../media/image15.jpeg"/><Relationship Id="rId3" Type="http://schemas.openxmlformats.org/officeDocument/2006/relationships/diagramLayout" Target="../diagrams/layout4.xml"/><Relationship Id="rId7" Type="http://schemas.openxmlformats.org/officeDocument/2006/relationships/diagramData" Target="../diagrams/data5.xml"/><Relationship Id="rId12" Type="http://schemas.openxmlformats.org/officeDocument/2006/relationships/image" Target="../media/image9.jpeg"/><Relationship Id="rId17" Type="http://schemas.openxmlformats.org/officeDocument/2006/relationships/image" Target="../media/image14.jpeg"/><Relationship Id="rId2" Type="http://schemas.openxmlformats.org/officeDocument/2006/relationships/diagramData" Target="../diagrams/data4.xml"/><Relationship Id="rId16" Type="http://schemas.openxmlformats.org/officeDocument/2006/relationships/image" Target="../media/image13.jpeg"/><Relationship Id="rId1" Type="http://schemas.openxmlformats.org/officeDocument/2006/relationships/slideLayout" Target="../slideLayouts/slideLayout2.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5" Type="http://schemas.openxmlformats.org/officeDocument/2006/relationships/image" Target="../media/image12.jpeg"/><Relationship Id="rId10" Type="http://schemas.openxmlformats.org/officeDocument/2006/relationships/diagramColors" Target="../diagrams/colors5.xml"/><Relationship Id="rId19" Type="http://schemas.openxmlformats.org/officeDocument/2006/relationships/image" Target="../media/image16.jpeg"/><Relationship Id="rId4" Type="http://schemas.openxmlformats.org/officeDocument/2006/relationships/diagramQuickStyle" Target="../diagrams/quickStyle4.xml"/><Relationship Id="rId9" Type="http://schemas.openxmlformats.org/officeDocument/2006/relationships/diagramQuickStyle" Target="../diagrams/quickStyle5.xml"/><Relationship Id="rId14" Type="http://schemas.openxmlformats.org/officeDocument/2006/relationships/image" Target="../media/image11.jpeg"/></Relationships>
</file>

<file path=ppt/slides/_rels/slide8.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image" Target="../media/image15.jpeg"/><Relationship Id="rId3" Type="http://schemas.openxmlformats.org/officeDocument/2006/relationships/diagramLayout" Target="../diagrams/layout6.xml"/><Relationship Id="rId7" Type="http://schemas.openxmlformats.org/officeDocument/2006/relationships/image" Target="../media/image9.jpeg"/><Relationship Id="rId12" Type="http://schemas.openxmlformats.org/officeDocument/2006/relationships/image" Target="../media/image14.jpe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11" Type="http://schemas.openxmlformats.org/officeDocument/2006/relationships/image" Target="../media/image13.jpeg"/><Relationship Id="rId5" Type="http://schemas.openxmlformats.org/officeDocument/2006/relationships/diagramColors" Target="../diagrams/colors6.xml"/><Relationship Id="rId10" Type="http://schemas.openxmlformats.org/officeDocument/2006/relationships/image" Target="../media/image12.jpeg"/><Relationship Id="rId4" Type="http://schemas.openxmlformats.org/officeDocument/2006/relationships/diagramQuickStyle" Target="../diagrams/quickStyle6.xml"/><Relationship Id="rId9" Type="http://schemas.openxmlformats.org/officeDocument/2006/relationships/image" Target="../media/image11.jpeg"/><Relationship Id="rId14" Type="http://schemas.openxmlformats.org/officeDocument/2006/relationships/image" Target="../media/image16.jpeg"/></Relationships>
</file>

<file path=ppt/slides/_rels/slide9.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image" Target="../media/image9.jpeg"/><Relationship Id="rId1" Type="http://schemas.openxmlformats.org/officeDocument/2006/relationships/slideLayout" Target="../slideLayouts/slideLayout3.xml"/><Relationship Id="rId6" Type="http://schemas.openxmlformats.org/officeDocument/2006/relationships/image" Target="../media/image13.jpeg"/><Relationship Id="rId5" Type="http://schemas.openxmlformats.org/officeDocument/2006/relationships/image" Target="../media/image12.jpeg"/><Relationship Id="rId10" Type="http://schemas.openxmlformats.org/officeDocument/2006/relationships/image" Target="../media/image21.jpg"/><Relationship Id="rId4" Type="http://schemas.openxmlformats.org/officeDocument/2006/relationships/image" Target="../media/image11.jpeg"/><Relationship Id="rId9" Type="http://schemas.openxmlformats.org/officeDocument/2006/relationships/image" Target="../media/image1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BFC14D-1D76-D649-C695-70B468093082}"/>
            </a:ext>
          </a:extLst>
        </p:cNvPr>
        <p:cNvGrpSpPr/>
        <p:nvPr/>
      </p:nvGrpSpPr>
      <p:grpSpPr>
        <a:xfrm>
          <a:off x="0" y="0"/>
          <a:ext cx="0" cy="0"/>
          <a:chOff x="0" y="0"/>
          <a:chExt cx="0" cy="0"/>
        </a:xfrm>
      </p:grpSpPr>
      <p:pic>
        <p:nvPicPr>
          <p:cNvPr id="3" name="Picture 2" descr="A person in a suit and tie&#10;&#10;AI-generated content may be incorrect.">
            <a:extLst>
              <a:ext uri="{FF2B5EF4-FFF2-40B4-BE49-F238E27FC236}">
                <a16:creationId xmlns:a16="http://schemas.microsoft.com/office/drawing/2014/main" id="{013459A8-FAE1-3776-2FDD-5D931F3BDA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4717" y="289366"/>
            <a:ext cx="5117457" cy="5117457"/>
          </a:xfrm>
          <a:prstGeom prst="rect">
            <a:avLst/>
          </a:prstGeom>
        </p:spPr>
      </p:pic>
      <p:sp>
        <p:nvSpPr>
          <p:cNvPr id="4" name="TextBox 3">
            <a:extLst>
              <a:ext uri="{FF2B5EF4-FFF2-40B4-BE49-F238E27FC236}">
                <a16:creationId xmlns:a16="http://schemas.microsoft.com/office/drawing/2014/main" id="{0956F4CF-0F88-4AEF-63A9-C41B828E9594}"/>
              </a:ext>
            </a:extLst>
          </p:cNvPr>
          <p:cNvSpPr txBox="1"/>
          <p:nvPr/>
        </p:nvSpPr>
        <p:spPr>
          <a:xfrm>
            <a:off x="4267200" y="2217420"/>
            <a:ext cx="7787640" cy="2970044"/>
          </a:xfrm>
          <a:prstGeom prst="rect">
            <a:avLst/>
          </a:prstGeom>
          <a:noFill/>
        </p:spPr>
        <p:txBody>
          <a:bodyPr wrap="square" rtlCol="0">
            <a:spAutoFit/>
          </a:bodyPr>
          <a:lstStyle/>
          <a:p>
            <a:r>
              <a:rPr lang="en-ZA" sz="4000" b="1" dirty="0">
                <a:solidFill>
                  <a:schemeClr val="bg1"/>
                </a:solidFill>
                <a:latin typeface="Arial" panose="020B0604020202020204" pitchFamily="34" charset="0"/>
                <a:cs typeface="Arial" panose="020B0604020202020204" pitchFamily="34" charset="0"/>
              </a:rPr>
              <a:t>DR THABO MASHONGOANE</a:t>
            </a:r>
            <a:br>
              <a:rPr lang="en-ZA" sz="4000" b="1" dirty="0">
                <a:solidFill>
                  <a:schemeClr val="bg1"/>
                </a:solidFill>
                <a:latin typeface="Arial" panose="020B0604020202020204" pitchFamily="34" charset="0"/>
                <a:cs typeface="Arial" panose="020B0604020202020204" pitchFamily="34" charset="0"/>
              </a:rPr>
            </a:br>
            <a:r>
              <a:rPr lang="en-ZA" sz="1400" dirty="0">
                <a:solidFill>
                  <a:schemeClr val="bg1"/>
                </a:solidFill>
                <a:latin typeface="Arial" panose="020B0604020202020204" pitchFamily="34" charset="0"/>
                <a:cs typeface="Arial" panose="020B0604020202020204" pitchFamily="34" charset="0"/>
              </a:rPr>
              <a:t>Chief Executive Officer of Mining Qualifications Authority – South Africa </a:t>
            </a:r>
            <a:br>
              <a:rPr lang="en-ZA" sz="1400" dirty="0">
                <a:solidFill>
                  <a:schemeClr val="bg1"/>
                </a:solidFill>
                <a:latin typeface="Arial" panose="020B0604020202020204" pitchFamily="34" charset="0"/>
                <a:cs typeface="Arial" panose="020B0604020202020204" pitchFamily="34" charset="0"/>
              </a:rPr>
            </a:br>
            <a:endParaRPr lang="en-ZA" sz="1400" dirty="0">
              <a:solidFill>
                <a:schemeClr val="bg1"/>
              </a:solidFill>
              <a:latin typeface="Arial" panose="020B0604020202020204" pitchFamily="34" charset="0"/>
              <a:cs typeface="Arial" panose="020B0604020202020204" pitchFamily="34" charset="0"/>
            </a:endParaRPr>
          </a:p>
          <a:p>
            <a:r>
              <a:rPr lang="en-ZA" sz="1400" dirty="0">
                <a:solidFill>
                  <a:schemeClr val="bg1"/>
                </a:solidFill>
                <a:latin typeface="Arial" panose="020B0604020202020204" pitchFamily="34" charset="0"/>
                <a:cs typeface="Arial" panose="020B0604020202020204" pitchFamily="34" charset="0"/>
              </a:rPr>
              <a:t>27 May 2026</a:t>
            </a:r>
          </a:p>
          <a:p>
            <a:endParaRPr lang="en-ZA" sz="1400" dirty="0">
              <a:solidFill>
                <a:schemeClr val="bg1"/>
              </a:solidFill>
              <a:latin typeface="Arial" panose="020B0604020202020204" pitchFamily="34" charset="0"/>
              <a:cs typeface="Arial" panose="020B0604020202020204" pitchFamily="34" charset="0"/>
            </a:endParaRPr>
          </a:p>
          <a:p>
            <a:pPr algn="just"/>
            <a:r>
              <a:rPr lang="en-GB" sz="1300" dirty="0">
                <a:solidFill>
                  <a:schemeClr val="bg1"/>
                </a:solidFill>
                <a:latin typeface="Arial" panose="020B0604020202020204" pitchFamily="34" charset="0"/>
                <a:cs typeface="Arial" panose="020B0604020202020204" pitchFamily="34" charset="0"/>
              </a:rPr>
              <a:t>An accomplished leader with a profound background in vocational education, skills development, and management. With over 40 years of experience, he has played a pivotal role in shaping South Africa’s vocational training landscape. Currently, as the CEO of the Mining Qualifications Authority (MQA), Dr Mashongoane continues to champion skills development and policy implementation, working closely with government agencies, industries, and educational institutions. His expertise extends to the governance and performance evaluation of SETAs, and he plays a significant role in advocating for the alignment of skills training with emerging market demands. He holds a PhD in Education. </a:t>
            </a:r>
            <a:endParaRPr lang="en-ZA" sz="13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056371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CB9EFA-F7AA-2796-0750-DFFBF7816A48}"/>
            </a:ext>
          </a:extLst>
        </p:cNvPr>
        <p:cNvGrpSpPr/>
        <p:nvPr/>
      </p:nvGrpSpPr>
      <p:grpSpPr>
        <a:xfrm>
          <a:off x="0" y="0"/>
          <a:ext cx="0" cy="0"/>
          <a:chOff x="0" y="0"/>
          <a:chExt cx="0" cy="0"/>
        </a:xfrm>
      </p:grpSpPr>
      <p:grpSp>
        <p:nvGrpSpPr>
          <p:cNvPr id="2" name="Group 25">
            <a:extLst>
              <a:ext uri="{FF2B5EF4-FFF2-40B4-BE49-F238E27FC236}">
                <a16:creationId xmlns:a16="http://schemas.microsoft.com/office/drawing/2014/main" id="{47308A10-E579-D193-830B-C9CA866CCDF5}"/>
              </a:ext>
            </a:extLst>
          </p:cNvPr>
          <p:cNvGrpSpPr/>
          <p:nvPr/>
        </p:nvGrpSpPr>
        <p:grpSpPr>
          <a:xfrm>
            <a:off x="-1329795" y="2286637"/>
            <a:ext cx="3024165" cy="2693038"/>
            <a:chOff x="0" y="0"/>
            <a:chExt cx="4977476" cy="4440531"/>
          </a:xfrm>
        </p:grpSpPr>
        <p:grpSp>
          <p:nvGrpSpPr>
            <p:cNvPr id="3" name="Group 26">
              <a:extLst>
                <a:ext uri="{FF2B5EF4-FFF2-40B4-BE49-F238E27FC236}">
                  <a16:creationId xmlns:a16="http://schemas.microsoft.com/office/drawing/2014/main" id="{FCDEBE28-BFDB-93F6-7C23-6134626EA599}"/>
                </a:ext>
              </a:extLst>
            </p:cNvPr>
            <p:cNvGrpSpPr/>
            <p:nvPr/>
          </p:nvGrpSpPr>
          <p:grpSpPr>
            <a:xfrm>
              <a:off x="2646299" y="1347075"/>
              <a:ext cx="1482333" cy="1720124"/>
              <a:chOff x="0" y="0"/>
              <a:chExt cx="698500" cy="810551"/>
            </a:xfrm>
          </p:grpSpPr>
          <p:sp>
            <p:nvSpPr>
              <p:cNvPr id="18" name="Freeform 27">
                <a:extLst>
                  <a:ext uri="{FF2B5EF4-FFF2-40B4-BE49-F238E27FC236}">
                    <a16:creationId xmlns:a16="http://schemas.microsoft.com/office/drawing/2014/main" id="{33E86686-56AA-5F00-9604-BD2D2404B428}"/>
                  </a:ext>
                </a:extLst>
              </p:cNvPr>
              <p:cNvSpPr/>
              <p:nvPr/>
            </p:nvSpPr>
            <p:spPr>
              <a:xfrm>
                <a:off x="0" y="0"/>
                <a:ext cx="698500" cy="810551"/>
              </a:xfrm>
              <a:custGeom>
                <a:avLst/>
                <a:gdLst/>
                <a:ahLst/>
                <a:cxnLst/>
                <a:rect l="l" t="t" r="r" b="b"/>
                <a:pathLst>
                  <a:path w="698500" h="810551">
                    <a:moveTo>
                      <a:pt x="349250" y="0"/>
                    </a:moveTo>
                    <a:lnTo>
                      <a:pt x="698500" y="203200"/>
                    </a:lnTo>
                    <a:lnTo>
                      <a:pt x="698500" y="607351"/>
                    </a:lnTo>
                    <a:lnTo>
                      <a:pt x="349250" y="810551"/>
                    </a:lnTo>
                    <a:lnTo>
                      <a:pt x="0" y="607351"/>
                    </a:lnTo>
                    <a:lnTo>
                      <a:pt x="0" y="203200"/>
                    </a:lnTo>
                    <a:lnTo>
                      <a:pt x="349250" y="0"/>
                    </a:lnTo>
                    <a:close/>
                  </a:path>
                </a:pathLst>
              </a:custGeom>
              <a:blipFill>
                <a:blip r:embed="rId2"/>
                <a:stretch>
                  <a:fillRect l="-37031" r="-37031"/>
                </a:stretch>
              </a:blipFill>
            </p:spPr>
            <p:txBody>
              <a:bodyPr/>
              <a:lstStyle/>
              <a:p>
                <a:endParaRPr lang="en-ZA" dirty="0">
                  <a:latin typeface="Arial" panose="020B0604020202020204" pitchFamily="34" charset="0"/>
                  <a:cs typeface="Arial" panose="020B0604020202020204" pitchFamily="34" charset="0"/>
                </a:endParaRPr>
              </a:p>
            </p:txBody>
          </p:sp>
        </p:grpSp>
        <p:grpSp>
          <p:nvGrpSpPr>
            <p:cNvPr id="4" name="Group 28">
              <a:extLst>
                <a:ext uri="{FF2B5EF4-FFF2-40B4-BE49-F238E27FC236}">
                  <a16:creationId xmlns:a16="http://schemas.microsoft.com/office/drawing/2014/main" id="{DC2103ED-0397-D9BC-9A27-AE80C9844256}"/>
                </a:ext>
              </a:extLst>
            </p:cNvPr>
            <p:cNvGrpSpPr/>
            <p:nvPr/>
          </p:nvGrpSpPr>
          <p:grpSpPr>
            <a:xfrm>
              <a:off x="1747571" y="2720408"/>
              <a:ext cx="1482333" cy="1720124"/>
              <a:chOff x="0" y="0"/>
              <a:chExt cx="698500" cy="810551"/>
            </a:xfrm>
          </p:grpSpPr>
          <p:sp>
            <p:nvSpPr>
              <p:cNvPr id="17" name="Freeform 29">
                <a:extLst>
                  <a:ext uri="{FF2B5EF4-FFF2-40B4-BE49-F238E27FC236}">
                    <a16:creationId xmlns:a16="http://schemas.microsoft.com/office/drawing/2014/main" id="{088B695C-2333-822A-54A2-50C21643E97D}"/>
                  </a:ext>
                </a:extLst>
              </p:cNvPr>
              <p:cNvSpPr/>
              <p:nvPr/>
            </p:nvSpPr>
            <p:spPr>
              <a:xfrm>
                <a:off x="0" y="0"/>
                <a:ext cx="698500" cy="810551"/>
              </a:xfrm>
              <a:custGeom>
                <a:avLst/>
                <a:gdLst/>
                <a:ahLst/>
                <a:cxnLst/>
                <a:rect l="l" t="t" r="r" b="b"/>
                <a:pathLst>
                  <a:path w="698500" h="810551">
                    <a:moveTo>
                      <a:pt x="349250" y="0"/>
                    </a:moveTo>
                    <a:lnTo>
                      <a:pt x="698500" y="203200"/>
                    </a:lnTo>
                    <a:lnTo>
                      <a:pt x="698500" y="607351"/>
                    </a:lnTo>
                    <a:lnTo>
                      <a:pt x="349250" y="810551"/>
                    </a:lnTo>
                    <a:lnTo>
                      <a:pt x="0" y="607351"/>
                    </a:lnTo>
                    <a:lnTo>
                      <a:pt x="0" y="203200"/>
                    </a:lnTo>
                    <a:lnTo>
                      <a:pt x="349250" y="0"/>
                    </a:lnTo>
                    <a:close/>
                  </a:path>
                </a:pathLst>
              </a:custGeom>
              <a:blipFill>
                <a:blip r:embed="rId3"/>
                <a:stretch>
                  <a:fillRect l="-36598" r="-36598"/>
                </a:stretch>
              </a:blipFill>
            </p:spPr>
            <p:txBody>
              <a:bodyPr/>
              <a:lstStyle/>
              <a:p>
                <a:endParaRPr lang="en-ZA" dirty="0">
                  <a:latin typeface="Arial" panose="020B0604020202020204" pitchFamily="34" charset="0"/>
                  <a:cs typeface="Arial" panose="020B0604020202020204" pitchFamily="34" charset="0"/>
                </a:endParaRPr>
              </a:p>
            </p:txBody>
          </p:sp>
        </p:grpSp>
        <p:grpSp>
          <p:nvGrpSpPr>
            <p:cNvPr id="5" name="Group 30">
              <a:extLst>
                <a:ext uri="{FF2B5EF4-FFF2-40B4-BE49-F238E27FC236}">
                  <a16:creationId xmlns:a16="http://schemas.microsoft.com/office/drawing/2014/main" id="{35DBD6D6-7675-144A-2310-9E87D32C0744}"/>
                </a:ext>
              </a:extLst>
            </p:cNvPr>
            <p:cNvGrpSpPr/>
            <p:nvPr/>
          </p:nvGrpSpPr>
          <p:grpSpPr>
            <a:xfrm>
              <a:off x="906125" y="1347075"/>
              <a:ext cx="1482333" cy="1720124"/>
              <a:chOff x="0" y="0"/>
              <a:chExt cx="698500" cy="810551"/>
            </a:xfrm>
          </p:grpSpPr>
          <p:sp>
            <p:nvSpPr>
              <p:cNvPr id="16" name="Freeform 31">
                <a:extLst>
                  <a:ext uri="{FF2B5EF4-FFF2-40B4-BE49-F238E27FC236}">
                    <a16:creationId xmlns:a16="http://schemas.microsoft.com/office/drawing/2014/main" id="{0D9B484E-ADFE-64E6-5FA6-B9D040A751FA}"/>
                  </a:ext>
                </a:extLst>
              </p:cNvPr>
              <p:cNvSpPr/>
              <p:nvPr/>
            </p:nvSpPr>
            <p:spPr>
              <a:xfrm>
                <a:off x="0" y="0"/>
                <a:ext cx="698500" cy="810551"/>
              </a:xfrm>
              <a:custGeom>
                <a:avLst/>
                <a:gdLst/>
                <a:ahLst/>
                <a:cxnLst/>
                <a:rect l="l" t="t" r="r" b="b"/>
                <a:pathLst>
                  <a:path w="698500" h="810551">
                    <a:moveTo>
                      <a:pt x="349250" y="0"/>
                    </a:moveTo>
                    <a:lnTo>
                      <a:pt x="698500" y="203200"/>
                    </a:lnTo>
                    <a:lnTo>
                      <a:pt x="698500" y="607351"/>
                    </a:lnTo>
                    <a:lnTo>
                      <a:pt x="349250" y="810551"/>
                    </a:lnTo>
                    <a:lnTo>
                      <a:pt x="0" y="607351"/>
                    </a:lnTo>
                    <a:lnTo>
                      <a:pt x="0" y="203200"/>
                    </a:lnTo>
                    <a:lnTo>
                      <a:pt x="349250" y="0"/>
                    </a:lnTo>
                    <a:close/>
                  </a:path>
                </a:pathLst>
              </a:custGeom>
              <a:blipFill>
                <a:blip r:embed="rId4"/>
                <a:stretch>
                  <a:fillRect l="-37744" r="-37744"/>
                </a:stretch>
              </a:blipFill>
            </p:spPr>
            <p:txBody>
              <a:bodyPr/>
              <a:lstStyle/>
              <a:p>
                <a:endParaRPr lang="en-ZA" dirty="0">
                  <a:latin typeface="Arial" panose="020B0604020202020204" pitchFamily="34" charset="0"/>
                  <a:cs typeface="Arial" panose="020B0604020202020204" pitchFamily="34" charset="0"/>
                </a:endParaRPr>
              </a:p>
            </p:txBody>
          </p:sp>
        </p:grpSp>
        <p:grpSp>
          <p:nvGrpSpPr>
            <p:cNvPr id="6" name="Group 32">
              <a:extLst>
                <a:ext uri="{FF2B5EF4-FFF2-40B4-BE49-F238E27FC236}">
                  <a16:creationId xmlns:a16="http://schemas.microsoft.com/office/drawing/2014/main" id="{B536D80A-7F45-762B-D2B0-72462680A7A0}"/>
                </a:ext>
              </a:extLst>
            </p:cNvPr>
            <p:cNvGrpSpPr/>
            <p:nvPr/>
          </p:nvGrpSpPr>
          <p:grpSpPr>
            <a:xfrm>
              <a:off x="1747571" y="0"/>
              <a:ext cx="1482333" cy="1720124"/>
              <a:chOff x="0" y="0"/>
              <a:chExt cx="698500" cy="810551"/>
            </a:xfrm>
          </p:grpSpPr>
          <p:sp>
            <p:nvSpPr>
              <p:cNvPr id="15" name="Freeform 33">
                <a:extLst>
                  <a:ext uri="{FF2B5EF4-FFF2-40B4-BE49-F238E27FC236}">
                    <a16:creationId xmlns:a16="http://schemas.microsoft.com/office/drawing/2014/main" id="{6378B2B5-8FD9-2677-1205-8CD114056534}"/>
                  </a:ext>
                </a:extLst>
              </p:cNvPr>
              <p:cNvSpPr/>
              <p:nvPr/>
            </p:nvSpPr>
            <p:spPr>
              <a:xfrm>
                <a:off x="0" y="0"/>
                <a:ext cx="698500" cy="810551"/>
              </a:xfrm>
              <a:custGeom>
                <a:avLst/>
                <a:gdLst/>
                <a:ahLst/>
                <a:cxnLst/>
                <a:rect l="l" t="t" r="r" b="b"/>
                <a:pathLst>
                  <a:path w="698500" h="810551">
                    <a:moveTo>
                      <a:pt x="349250" y="0"/>
                    </a:moveTo>
                    <a:lnTo>
                      <a:pt x="698500" y="203200"/>
                    </a:lnTo>
                    <a:lnTo>
                      <a:pt x="698500" y="607351"/>
                    </a:lnTo>
                    <a:lnTo>
                      <a:pt x="349250" y="810551"/>
                    </a:lnTo>
                    <a:lnTo>
                      <a:pt x="0" y="607351"/>
                    </a:lnTo>
                    <a:lnTo>
                      <a:pt x="0" y="203200"/>
                    </a:lnTo>
                    <a:lnTo>
                      <a:pt x="349250" y="0"/>
                    </a:lnTo>
                    <a:close/>
                  </a:path>
                </a:pathLst>
              </a:custGeom>
              <a:blipFill>
                <a:blip r:embed="rId5"/>
                <a:stretch>
                  <a:fillRect l="-37085" r="-37085"/>
                </a:stretch>
              </a:blipFill>
            </p:spPr>
            <p:txBody>
              <a:bodyPr/>
              <a:lstStyle/>
              <a:p>
                <a:endParaRPr lang="en-ZA" dirty="0">
                  <a:latin typeface="Arial" panose="020B0604020202020204" pitchFamily="34" charset="0"/>
                  <a:cs typeface="Arial" panose="020B0604020202020204" pitchFamily="34" charset="0"/>
                </a:endParaRPr>
              </a:p>
            </p:txBody>
          </p:sp>
        </p:grpSp>
        <p:grpSp>
          <p:nvGrpSpPr>
            <p:cNvPr id="7" name="Group 34">
              <a:extLst>
                <a:ext uri="{FF2B5EF4-FFF2-40B4-BE49-F238E27FC236}">
                  <a16:creationId xmlns:a16="http://schemas.microsoft.com/office/drawing/2014/main" id="{BF6BF4FD-7A25-5E11-6EE7-A7D9ECE9DD71}"/>
                </a:ext>
              </a:extLst>
            </p:cNvPr>
            <p:cNvGrpSpPr/>
            <p:nvPr/>
          </p:nvGrpSpPr>
          <p:grpSpPr>
            <a:xfrm>
              <a:off x="0" y="0"/>
              <a:ext cx="1482333" cy="1720124"/>
              <a:chOff x="0" y="0"/>
              <a:chExt cx="698500" cy="810551"/>
            </a:xfrm>
          </p:grpSpPr>
          <p:sp>
            <p:nvSpPr>
              <p:cNvPr id="14" name="Freeform 35">
                <a:extLst>
                  <a:ext uri="{FF2B5EF4-FFF2-40B4-BE49-F238E27FC236}">
                    <a16:creationId xmlns:a16="http://schemas.microsoft.com/office/drawing/2014/main" id="{B5E3AA63-67B1-02D9-9E98-7E33193E71FE}"/>
                  </a:ext>
                </a:extLst>
              </p:cNvPr>
              <p:cNvSpPr/>
              <p:nvPr/>
            </p:nvSpPr>
            <p:spPr>
              <a:xfrm>
                <a:off x="0" y="0"/>
                <a:ext cx="698500" cy="810551"/>
              </a:xfrm>
              <a:custGeom>
                <a:avLst/>
                <a:gdLst/>
                <a:ahLst/>
                <a:cxnLst/>
                <a:rect l="l" t="t" r="r" b="b"/>
                <a:pathLst>
                  <a:path w="698500" h="810551">
                    <a:moveTo>
                      <a:pt x="349250" y="0"/>
                    </a:moveTo>
                    <a:lnTo>
                      <a:pt x="698500" y="203200"/>
                    </a:lnTo>
                    <a:lnTo>
                      <a:pt x="698500" y="607351"/>
                    </a:lnTo>
                    <a:lnTo>
                      <a:pt x="349250" y="810551"/>
                    </a:lnTo>
                    <a:lnTo>
                      <a:pt x="0" y="607351"/>
                    </a:lnTo>
                    <a:lnTo>
                      <a:pt x="0" y="203200"/>
                    </a:lnTo>
                    <a:lnTo>
                      <a:pt x="349250" y="0"/>
                    </a:lnTo>
                    <a:close/>
                  </a:path>
                </a:pathLst>
              </a:custGeom>
              <a:blipFill>
                <a:blip r:embed="rId6"/>
                <a:stretch>
                  <a:fillRect r="-73953"/>
                </a:stretch>
              </a:blipFill>
            </p:spPr>
            <p:txBody>
              <a:bodyPr/>
              <a:lstStyle/>
              <a:p>
                <a:endParaRPr lang="en-ZA" dirty="0">
                  <a:latin typeface="Arial" panose="020B0604020202020204" pitchFamily="34" charset="0"/>
                  <a:cs typeface="Arial" panose="020B0604020202020204" pitchFamily="34" charset="0"/>
                </a:endParaRPr>
              </a:p>
            </p:txBody>
          </p:sp>
        </p:grpSp>
        <p:grpSp>
          <p:nvGrpSpPr>
            <p:cNvPr id="8" name="Group 36">
              <a:extLst>
                <a:ext uri="{FF2B5EF4-FFF2-40B4-BE49-F238E27FC236}">
                  <a16:creationId xmlns:a16="http://schemas.microsoft.com/office/drawing/2014/main" id="{9CF8CB04-E63D-7B97-800B-EB8EB6502227}"/>
                </a:ext>
              </a:extLst>
            </p:cNvPr>
            <p:cNvGrpSpPr/>
            <p:nvPr/>
          </p:nvGrpSpPr>
          <p:grpSpPr>
            <a:xfrm>
              <a:off x="3495143" y="2720408"/>
              <a:ext cx="1482333" cy="1720124"/>
              <a:chOff x="0" y="0"/>
              <a:chExt cx="698500" cy="810551"/>
            </a:xfrm>
          </p:grpSpPr>
          <p:sp>
            <p:nvSpPr>
              <p:cNvPr id="13" name="Freeform 37">
                <a:extLst>
                  <a:ext uri="{FF2B5EF4-FFF2-40B4-BE49-F238E27FC236}">
                    <a16:creationId xmlns:a16="http://schemas.microsoft.com/office/drawing/2014/main" id="{F6140E83-585C-B70C-F595-0FA4D97F4087}"/>
                  </a:ext>
                </a:extLst>
              </p:cNvPr>
              <p:cNvSpPr/>
              <p:nvPr/>
            </p:nvSpPr>
            <p:spPr>
              <a:xfrm>
                <a:off x="0" y="0"/>
                <a:ext cx="698500" cy="810551"/>
              </a:xfrm>
              <a:custGeom>
                <a:avLst/>
                <a:gdLst/>
                <a:ahLst/>
                <a:cxnLst/>
                <a:rect l="l" t="t" r="r" b="b"/>
                <a:pathLst>
                  <a:path w="698500" h="810551">
                    <a:moveTo>
                      <a:pt x="349250" y="0"/>
                    </a:moveTo>
                    <a:lnTo>
                      <a:pt x="698500" y="203200"/>
                    </a:lnTo>
                    <a:lnTo>
                      <a:pt x="698500" y="607351"/>
                    </a:lnTo>
                    <a:lnTo>
                      <a:pt x="349250" y="810551"/>
                    </a:lnTo>
                    <a:lnTo>
                      <a:pt x="0" y="607351"/>
                    </a:lnTo>
                    <a:lnTo>
                      <a:pt x="0" y="203200"/>
                    </a:lnTo>
                    <a:lnTo>
                      <a:pt x="349250" y="0"/>
                    </a:lnTo>
                    <a:close/>
                  </a:path>
                </a:pathLst>
              </a:custGeom>
              <a:blipFill>
                <a:blip r:embed="rId7"/>
                <a:stretch>
                  <a:fillRect l="-74729" r="-15113"/>
                </a:stretch>
              </a:blipFill>
            </p:spPr>
            <p:txBody>
              <a:bodyPr/>
              <a:lstStyle/>
              <a:p>
                <a:endParaRPr lang="en-ZA" dirty="0">
                  <a:latin typeface="Arial" panose="020B0604020202020204" pitchFamily="34" charset="0"/>
                  <a:cs typeface="Arial" panose="020B0604020202020204" pitchFamily="34" charset="0"/>
                </a:endParaRPr>
              </a:p>
            </p:txBody>
          </p:sp>
        </p:grpSp>
        <p:grpSp>
          <p:nvGrpSpPr>
            <p:cNvPr id="9" name="Group 38">
              <a:extLst>
                <a:ext uri="{FF2B5EF4-FFF2-40B4-BE49-F238E27FC236}">
                  <a16:creationId xmlns:a16="http://schemas.microsoft.com/office/drawing/2014/main" id="{3BD046F0-8A90-284A-7046-5E777B91CAB3}"/>
                </a:ext>
              </a:extLst>
            </p:cNvPr>
            <p:cNvGrpSpPr/>
            <p:nvPr/>
          </p:nvGrpSpPr>
          <p:grpSpPr>
            <a:xfrm>
              <a:off x="0" y="2720408"/>
              <a:ext cx="1482333" cy="1720124"/>
              <a:chOff x="0" y="0"/>
              <a:chExt cx="698500" cy="810551"/>
            </a:xfrm>
          </p:grpSpPr>
          <p:sp>
            <p:nvSpPr>
              <p:cNvPr id="12" name="Freeform 39">
                <a:extLst>
                  <a:ext uri="{FF2B5EF4-FFF2-40B4-BE49-F238E27FC236}">
                    <a16:creationId xmlns:a16="http://schemas.microsoft.com/office/drawing/2014/main" id="{D29672D3-341A-E864-63B2-2ECC9D31BEE9}"/>
                  </a:ext>
                </a:extLst>
              </p:cNvPr>
              <p:cNvSpPr/>
              <p:nvPr/>
            </p:nvSpPr>
            <p:spPr>
              <a:xfrm>
                <a:off x="0" y="0"/>
                <a:ext cx="698500" cy="810551"/>
              </a:xfrm>
              <a:custGeom>
                <a:avLst/>
                <a:gdLst/>
                <a:ahLst/>
                <a:cxnLst/>
                <a:rect l="l" t="t" r="r" b="b"/>
                <a:pathLst>
                  <a:path w="698500" h="810551">
                    <a:moveTo>
                      <a:pt x="349250" y="0"/>
                    </a:moveTo>
                    <a:lnTo>
                      <a:pt x="698500" y="203200"/>
                    </a:lnTo>
                    <a:lnTo>
                      <a:pt x="698500" y="607351"/>
                    </a:lnTo>
                    <a:lnTo>
                      <a:pt x="349250" y="810551"/>
                    </a:lnTo>
                    <a:lnTo>
                      <a:pt x="0" y="607351"/>
                    </a:lnTo>
                    <a:lnTo>
                      <a:pt x="0" y="203200"/>
                    </a:lnTo>
                    <a:lnTo>
                      <a:pt x="349250" y="0"/>
                    </a:lnTo>
                    <a:close/>
                  </a:path>
                </a:pathLst>
              </a:custGeom>
              <a:blipFill>
                <a:blip r:embed="rId8"/>
                <a:stretch>
                  <a:fillRect l="-60537" r="-13961"/>
                </a:stretch>
              </a:blipFill>
            </p:spPr>
            <p:txBody>
              <a:bodyPr/>
              <a:lstStyle/>
              <a:p>
                <a:endParaRPr lang="en-ZA" dirty="0">
                  <a:latin typeface="Arial" panose="020B0604020202020204" pitchFamily="34" charset="0"/>
                  <a:cs typeface="Arial" panose="020B0604020202020204" pitchFamily="34" charset="0"/>
                </a:endParaRPr>
              </a:p>
            </p:txBody>
          </p:sp>
        </p:grpSp>
        <p:grpSp>
          <p:nvGrpSpPr>
            <p:cNvPr id="10" name="Group 40">
              <a:extLst>
                <a:ext uri="{FF2B5EF4-FFF2-40B4-BE49-F238E27FC236}">
                  <a16:creationId xmlns:a16="http://schemas.microsoft.com/office/drawing/2014/main" id="{16F88454-47D2-1DDF-4710-41FA1D230C6B}"/>
                </a:ext>
              </a:extLst>
            </p:cNvPr>
            <p:cNvGrpSpPr/>
            <p:nvPr/>
          </p:nvGrpSpPr>
          <p:grpSpPr>
            <a:xfrm>
              <a:off x="3495143" y="0"/>
              <a:ext cx="1482333" cy="1720124"/>
              <a:chOff x="0" y="0"/>
              <a:chExt cx="698500" cy="810551"/>
            </a:xfrm>
          </p:grpSpPr>
          <p:sp>
            <p:nvSpPr>
              <p:cNvPr id="11" name="Freeform 41">
                <a:extLst>
                  <a:ext uri="{FF2B5EF4-FFF2-40B4-BE49-F238E27FC236}">
                    <a16:creationId xmlns:a16="http://schemas.microsoft.com/office/drawing/2014/main" id="{6335923B-EEE9-241C-CD51-8D5C45B0E86E}"/>
                  </a:ext>
                </a:extLst>
              </p:cNvPr>
              <p:cNvSpPr/>
              <p:nvPr/>
            </p:nvSpPr>
            <p:spPr>
              <a:xfrm>
                <a:off x="0" y="0"/>
                <a:ext cx="698500" cy="810551"/>
              </a:xfrm>
              <a:custGeom>
                <a:avLst/>
                <a:gdLst/>
                <a:ahLst/>
                <a:cxnLst/>
                <a:rect l="l" t="t" r="r" b="b"/>
                <a:pathLst>
                  <a:path w="698500" h="810551">
                    <a:moveTo>
                      <a:pt x="349250" y="0"/>
                    </a:moveTo>
                    <a:lnTo>
                      <a:pt x="698500" y="203200"/>
                    </a:lnTo>
                    <a:lnTo>
                      <a:pt x="698500" y="607351"/>
                    </a:lnTo>
                    <a:lnTo>
                      <a:pt x="349250" y="810551"/>
                    </a:lnTo>
                    <a:lnTo>
                      <a:pt x="0" y="607351"/>
                    </a:lnTo>
                    <a:lnTo>
                      <a:pt x="0" y="203200"/>
                    </a:lnTo>
                    <a:lnTo>
                      <a:pt x="349250" y="0"/>
                    </a:lnTo>
                    <a:close/>
                  </a:path>
                </a:pathLst>
              </a:custGeom>
              <a:blipFill>
                <a:blip r:embed="rId9"/>
                <a:stretch>
                  <a:fillRect l="-37085" r="-37085"/>
                </a:stretch>
              </a:blipFill>
            </p:spPr>
            <p:txBody>
              <a:bodyPr/>
              <a:lstStyle/>
              <a:p>
                <a:endParaRPr lang="en-ZA" dirty="0">
                  <a:latin typeface="Arial" panose="020B0604020202020204" pitchFamily="34" charset="0"/>
                  <a:cs typeface="Arial" panose="020B0604020202020204" pitchFamily="34" charset="0"/>
                </a:endParaRPr>
              </a:p>
            </p:txBody>
          </p:sp>
        </p:grpSp>
      </p:grpSp>
      <p:sp>
        <p:nvSpPr>
          <p:cNvPr id="19" name="TextBox 24">
            <a:extLst>
              <a:ext uri="{FF2B5EF4-FFF2-40B4-BE49-F238E27FC236}">
                <a16:creationId xmlns:a16="http://schemas.microsoft.com/office/drawing/2014/main" id="{C43F81B9-DECA-A86A-3A26-8D5CA5F353B9}"/>
              </a:ext>
            </a:extLst>
          </p:cNvPr>
          <p:cNvSpPr txBox="1"/>
          <p:nvPr/>
        </p:nvSpPr>
        <p:spPr>
          <a:xfrm>
            <a:off x="128300" y="178783"/>
            <a:ext cx="10083544" cy="553037"/>
          </a:xfrm>
          <a:prstGeom prst="rect">
            <a:avLst/>
          </a:prstGeom>
        </p:spPr>
        <p:txBody>
          <a:bodyPr wrap="square" lIns="0" tIns="0" rIns="0" bIns="0" rtlCol="0" anchor="ctr">
            <a:spAutoFit/>
          </a:bodyPr>
          <a:lstStyle/>
          <a:p>
            <a:pPr>
              <a:lnSpc>
                <a:spcPts val="4900"/>
              </a:lnSpc>
            </a:pPr>
            <a:r>
              <a:rPr lang="en-GB" sz="2800" b="1" dirty="0">
                <a:solidFill>
                  <a:srgbClr val="FFFFFF"/>
                </a:solidFill>
                <a:latin typeface="Arial" panose="020B0604020202020204" pitchFamily="34" charset="0"/>
                <a:ea typeface="Arial Bold"/>
                <a:cs typeface="Arial" panose="020B0604020202020204" pitchFamily="34" charset="0"/>
                <a:sym typeface="Arial Bold"/>
              </a:rPr>
              <a:t>OBJECTIVE OF THE PRESENTATION </a:t>
            </a:r>
          </a:p>
        </p:txBody>
      </p:sp>
      <p:graphicFrame>
        <p:nvGraphicFramePr>
          <p:cNvPr id="20" name="Diagram 19">
            <a:extLst>
              <a:ext uri="{FF2B5EF4-FFF2-40B4-BE49-F238E27FC236}">
                <a16:creationId xmlns:a16="http://schemas.microsoft.com/office/drawing/2014/main" id="{53DAE496-2DEF-74AE-E050-B1B3040C14ED}"/>
              </a:ext>
            </a:extLst>
          </p:cNvPr>
          <p:cNvGraphicFramePr/>
          <p:nvPr>
            <p:extLst>
              <p:ext uri="{D42A27DB-BD31-4B8C-83A1-F6EECF244321}">
                <p14:modId xmlns:p14="http://schemas.microsoft.com/office/powerpoint/2010/main" val="3269044317"/>
              </p:ext>
            </p:extLst>
          </p:nvPr>
        </p:nvGraphicFramePr>
        <p:xfrm>
          <a:off x="1395780" y="914401"/>
          <a:ext cx="9723234" cy="5306680"/>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pic>
        <p:nvPicPr>
          <p:cNvPr id="32" name="Picture 2" descr="Objectives | Sustainable Environment Online">
            <a:extLst>
              <a:ext uri="{FF2B5EF4-FFF2-40B4-BE49-F238E27FC236}">
                <a16:creationId xmlns:a16="http://schemas.microsoft.com/office/drawing/2014/main" id="{2D6BBAFA-3CF8-A3A5-A974-5E77246300DA}"/>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0812" y="5610982"/>
            <a:ext cx="1364967" cy="1220196"/>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descr="A person in a suit and tie&#10;&#10;AI-generated content may be incorrect.">
            <a:extLst>
              <a:ext uri="{FF2B5EF4-FFF2-40B4-BE49-F238E27FC236}">
                <a16:creationId xmlns:a16="http://schemas.microsoft.com/office/drawing/2014/main" id="{87BFC0E2-A36A-E87A-0E35-53B100B3CCFD}"/>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2192000" y="249507"/>
            <a:ext cx="5117457" cy="5117457"/>
          </a:xfrm>
          <a:prstGeom prst="rect">
            <a:avLst/>
          </a:prstGeom>
        </p:spPr>
      </p:pic>
    </p:spTree>
    <p:extLst>
      <p:ext uri="{BB962C8B-B14F-4D97-AF65-F5344CB8AC3E}">
        <p14:creationId xmlns:p14="http://schemas.microsoft.com/office/powerpoint/2010/main" val="22680575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69C557-8124-14A8-2517-41B6F31A3620}"/>
            </a:ext>
          </a:extLst>
        </p:cNvPr>
        <p:cNvGrpSpPr/>
        <p:nvPr/>
      </p:nvGrpSpPr>
      <p:grpSpPr>
        <a:xfrm>
          <a:off x="0" y="0"/>
          <a:ext cx="0" cy="0"/>
          <a:chOff x="0" y="0"/>
          <a:chExt cx="0" cy="0"/>
        </a:xfrm>
      </p:grpSpPr>
      <p:sp>
        <p:nvSpPr>
          <p:cNvPr id="19" name="TextBox 24">
            <a:extLst>
              <a:ext uri="{FF2B5EF4-FFF2-40B4-BE49-F238E27FC236}">
                <a16:creationId xmlns:a16="http://schemas.microsoft.com/office/drawing/2014/main" id="{FD0D5352-A747-9CDE-D0AA-A8C6A3DAF87E}"/>
              </a:ext>
            </a:extLst>
          </p:cNvPr>
          <p:cNvSpPr txBox="1"/>
          <p:nvPr/>
        </p:nvSpPr>
        <p:spPr>
          <a:xfrm>
            <a:off x="210025" y="349350"/>
            <a:ext cx="8968606" cy="369332"/>
          </a:xfrm>
          <a:prstGeom prst="rect">
            <a:avLst/>
          </a:prstGeom>
        </p:spPr>
        <p:txBody>
          <a:bodyPr wrap="square" lIns="0" tIns="0" rIns="0" bIns="0" rtlCol="0" anchor="ctr">
            <a:spAutoFit/>
          </a:bodyPr>
          <a:lstStyle/>
          <a:p>
            <a:r>
              <a:rPr lang="en-GB" sz="2400" b="1" dirty="0">
                <a:solidFill>
                  <a:schemeClr val="bg1"/>
                </a:solidFill>
                <a:latin typeface="Arial" panose="020B0604020202020204" pitchFamily="34" charset="0"/>
                <a:ea typeface="Calibri" panose="020F0502020204030204" pitchFamily="34" charset="0"/>
                <a:cs typeface="Arial" panose="020B0604020202020204" pitchFamily="34" charset="0"/>
              </a:rPr>
              <a:t>LEARNER PATHWAY – SOUTH AFRICAN SKILLS SYSTEM </a:t>
            </a:r>
            <a:endParaRPr lang="en-ZA" sz="2400" b="1" dirty="0">
              <a:solidFill>
                <a:schemeClr val="bg1"/>
              </a:solidFill>
              <a:latin typeface="Arial" panose="020B0604020202020204" pitchFamily="34" charset="0"/>
              <a:ea typeface="Calibri" panose="020F0502020204030204" pitchFamily="34" charset="0"/>
              <a:cs typeface="Arial" panose="020B0604020202020204" pitchFamily="34" charset="0"/>
            </a:endParaRPr>
          </a:p>
        </p:txBody>
      </p:sp>
      <p:sp>
        <p:nvSpPr>
          <p:cNvPr id="28" name="Rectangle: Rounded Corners 27">
            <a:extLst>
              <a:ext uri="{FF2B5EF4-FFF2-40B4-BE49-F238E27FC236}">
                <a16:creationId xmlns:a16="http://schemas.microsoft.com/office/drawing/2014/main" id="{5ACC66FF-203E-D06C-DA5C-818237A07E1E}"/>
              </a:ext>
            </a:extLst>
          </p:cNvPr>
          <p:cNvSpPr/>
          <p:nvPr/>
        </p:nvSpPr>
        <p:spPr>
          <a:xfrm>
            <a:off x="941085" y="1182368"/>
            <a:ext cx="2640554" cy="560758"/>
          </a:xfrm>
          <a:prstGeom prst="roundRect">
            <a:avLst/>
          </a:prstGeom>
          <a:gradFill flip="none" rotWithShape="1">
            <a:gsLst>
              <a:gs pos="0">
                <a:srgbClr val="427346">
                  <a:shade val="30000"/>
                  <a:satMod val="115000"/>
                </a:srgbClr>
              </a:gs>
              <a:gs pos="50000">
                <a:srgbClr val="427346">
                  <a:shade val="67500"/>
                  <a:satMod val="115000"/>
                </a:srgbClr>
              </a:gs>
              <a:gs pos="100000">
                <a:srgbClr val="427346">
                  <a:shade val="100000"/>
                  <a:satMod val="115000"/>
                </a:srgbClr>
              </a:gs>
            </a:gsLst>
            <a:lin ang="0" scaled="1"/>
            <a:tileRect/>
          </a:gra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ZA" sz="1500" b="1" dirty="0">
                <a:solidFill>
                  <a:schemeClr val="bg1"/>
                </a:solidFill>
                <a:latin typeface="Arial" panose="020B0604020202020204" pitchFamily="34" charset="0"/>
                <a:ea typeface="Calibri" panose="020F0502020204030204" pitchFamily="34" charset="0"/>
                <a:cs typeface="Arial" panose="020B0604020202020204" pitchFamily="34" charset="0"/>
              </a:rPr>
              <a:t>Basic Education: </a:t>
            </a:r>
            <a:br>
              <a:rPr lang="en-ZA" sz="1500" b="1" dirty="0">
                <a:solidFill>
                  <a:schemeClr val="bg1"/>
                </a:solidFill>
                <a:latin typeface="Arial" panose="020B0604020202020204" pitchFamily="34" charset="0"/>
                <a:ea typeface="Calibri" panose="020F0502020204030204" pitchFamily="34" charset="0"/>
                <a:cs typeface="Arial" panose="020B0604020202020204" pitchFamily="34" charset="0"/>
              </a:rPr>
            </a:br>
            <a:r>
              <a:rPr lang="en-ZA" sz="1500" dirty="0">
                <a:solidFill>
                  <a:schemeClr val="bg1"/>
                </a:solidFill>
                <a:latin typeface="Arial" panose="020B0604020202020204" pitchFamily="34" charset="0"/>
                <a:ea typeface="Calibri" panose="020F0502020204030204" pitchFamily="34" charset="0"/>
                <a:cs typeface="Arial" panose="020B0604020202020204" pitchFamily="34" charset="0"/>
              </a:rPr>
              <a:t>Grade R - 12</a:t>
            </a:r>
          </a:p>
        </p:txBody>
      </p:sp>
      <p:sp>
        <p:nvSpPr>
          <p:cNvPr id="29" name="Rectangle: Rounded Corners 28">
            <a:extLst>
              <a:ext uri="{FF2B5EF4-FFF2-40B4-BE49-F238E27FC236}">
                <a16:creationId xmlns:a16="http://schemas.microsoft.com/office/drawing/2014/main" id="{5BC2CB72-8CD3-83F6-01FD-2C925093C5EC}"/>
              </a:ext>
            </a:extLst>
          </p:cNvPr>
          <p:cNvSpPr/>
          <p:nvPr/>
        </p:nvSpPr>
        <p:spPr>
          <a:xfrm>
            <a:off x="941085" y="2041295"/>
            <a:ext cx="2640554" cy="420157"/>
          </a:xfrm>
          <a:prstGeom prst="roundRect">
            <a:avLst/>
          </a:prstGeom>
          <a:gradFill flip="none" rotWithShape="1">
            <a:gsLst>
              <a:gs pos="0">
                <a:srgbClr val="427346">
                  <a:shade val="30000"/>
                  <a:satMod val="115000"/>
                </a:srgbClr>
              </a:gs>
              <a:gs pos="50000">
                <a:srgbClr val="427346">
                  <a:shade val="67500"/>
                  <a:satMod val="115000"/>
                </a:srgbClr>
              </a:gs>
              <a:gs pos="100000">
                <a:srgbClr val="427346">
                  <a:shade val="100000"/>
                  <a:satMod val="115000"/>
                </a:srgbClr>
              </a:gs>
            </a:gsLst>
            <a:lin ang="0" scaled="1"/>
            <a:tileRect/>
          </a:gra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ZA" sz="1500" b="1" dirty="0">
                <a:solidFill>
                  <a:schemeClr val="bg1"/>
                </a:solidFill>
                <a:latin typeface="Arial" panose="020B0604020202020204" pitchFamily="34" charset="0"/>
                <a:ea typeface="Calibri" panose="020F0502020204030204" pitchFamily="34" charset="0"/>
                <a:cs typeface="Arial" panose="020B0604020202020204" pitchFamily="34" charset="0"/>
              </a:rPr>
              <a:t>PSET Pathways </a:t>
            </a:r>
          </a:p>
        </p:txBody>
      </p:sp>
      <p:cxnSp>
        <p:nvCxnSpPr>
          <p:cNvPr id="31" name="Straight Arrow Connector 30">
            <a:extLst>
              <a:ext uri="{FF2B5EF4-FFF2-40B4-BE49-F238E27FC236}">
                <a16:creationId xmlns:a16="http://schemas.microsoft.com/office/drawing/2014/main" id="{C614DA09-59DE-F55E-7441-68FF2FED8336}"/>
              </a:ext>
            </a:extLst>
          </p:cNvPr>
          <p:cNvCxnSpPr>
            <a:cxnSpLocks/>
            <a:stCxn id="28" idx="2"/>
            <a:endCxn id="29" idx="0"/>
          </p:cNvCxnSpPr>
          <p:nvPr/>
        </p:nvCxnSpPr>
        <p:spPr>
          <a:xfrm>
            <a:off x="2261362" y="1743126"/>
            <a:ext cx="0" cy="298169"/>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36" name="Straight Connector 35">
            <a:extLst>
              <a:ext uri="{FF2B5EF4-FFF2-40B4-BE49-F238E27FC236}">
                <a16:creationId xmlns:a16="http://schemas.microsoft.com/office/drawing/2014/main" id="{1E175EC3-593B-2444-C9A4-DF2D318E214F}"/>
              </a:ext>
            </a:extLst>
          </p:cNvPr>
          <p:cNvCxnSpPr>
            <a:cxnSpLocks/>
          </p:cNvCxnSpPr>
          <p:nvPr/>
        </p:nvCxnSpPr>
        <p:spPr>
          <a:xfrm>
            <a:off x="2261362" y="2597887"/>
            <a:ext cx="6871208" cy="0"/>
          </a:xfrm>
          <a:prstGeom prst="line">
            <a:avLst/>
          </a:prstGeom>
        </p:spPr>
        <p:style>
          <a:lnRef idx="2">
            <a:schemeClr val="dk1"/>
          </a:lnRef>
          <a:fillRef idx="0">
            <a:schemeClr val="dk1"/>
          </a:fillRef>
          <a:effectRef idx="1">
            <a:schemeClr val="dk1"/>
          </a:effectRef>
          <a:fontRef idx="minor">
            <a:schemeClr val="tx1"/>
          </a:fontRef>
        </p:style>
      </p:cxnSp>
      <p:cxnSp>
        <p:nvCxnSpPr>
          <p:cNvPr id="38" name="Straight Arrow Connector 37">
            <a:extLst>
              <a:ext uri="{FF2B5EF4-FFF2-40B4-BE49-F238E27FC236}">
                <a16:creationId xmlns:a16="http://schemas.microsoft.com/office/drawing/2014/main" id="{8EC15F88-8915-E601-CF79-4492DB16BEE0}"/>
              </a:ext>
            </a:extLst>
          </p:cNvPr>
          <p:cNvCxnSpPr>
            <a:cxnSpLocks/>
            <a:stCxn id="29" idx="2"/>
            <a:endCxn id="43" idx="0"/>
          </p:cNvCxnSpPr>
          <p:nvPr/>
        </p:nvCxnSpPr>
        <p:spPr>
          <a:xfrm>
            <a:off x="2261362" y="2461452"/>
            <a:ext cx="2" cy="49748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39" name="Straight Arrow Connector 38">
            <a:extLst>
              <a:ext uri="{FF2B5EF4-FFF2-40B4-BE49-F238E27FC236}">
                <a16:creationId xmlns:a16="http://schemas.microsoft.com/office/drawing/2014/main" id="{97C0E7FF-5AD5-B2B8-80F9-36E097B35530}"/>
              </a:ext>
            </a:extLst>
          </p:cNvPr>
          <p:cNvCxnSpPr>
            <a:cxnSpLocks/>
            <a:endCxn id="66" idx="0"/>
          </p:cNvCxnSpPr>
          <p:nvPr/>
        </p:nvCxnSpPr>
        <p:spPr>
          <a:xfrm>
            <a:off x="9118758" y="2597887"/>
            <a:ext cx="0" cy="361052"/>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40" name="Straight Arrow Connector 39">
            <a:extLst>
              <a:ext uri="{FF2B5EF4-FFF2-40B4-BE49-F238E27FC236}">
                <a16:creationId xmlns:a16="http://schemas.microsoft.com/office/drawing/2014/main" id="{EE1446E3-B92C-9728-2B7D-E35C4DE7F67F}"/>
              </a:ext>
            </a:extLst>
          </p:cNvPr>
          <p:cNvCxnSpPr>
            <a:cxnSpLocks/>
            <a:endCxn id="65" idx="0"/>
          </p:cNvCxnSpPr>
          <p:nvPr/>
        </p:nvCxnSpPr>
        <p:spPr>
          <a:xfrm>
            <a:off x="5654100" y="2597887"/>
            <a:ext cx="0" cy="361051"/>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43" name="Rectangle: Rounded Corners 42">
            <a:extLst>
              <a:ext uri="{FF2B5EF4-FFF2-40B4-BE49-F238E27FC236}">
                <a16:creationId xmlns:a16="http://schemas.microsoft.com/office/drawing/2014/main" id="{CB96CC08-A034-2B31-6250-94BF7CE78A93}"/>
              </a:ext>
            </a:extLst>
          </p:cNvPr>
          <p:cNvSpPr/>
          <p:nvPr/>
        </p:nvSpPr>
        <p:spPr>
          <a:xfrm>
            <a:off x="941085" y="2958938"/>
            <a:ext cx="2640557" cy="759622"/>
          </a:xfrm>
          <a:prstGeom prst="roundRect">
            <a:avLst/>
          </a:prstGeom>
          <a:gradFill flip="none" rotWithShape="1">
            <a:gsLst>
              <a:gs pos="0">
                <a:srgbClr val="EE843A">
                  <a:shade val="30000"/>
                  <a:satMod val="115000"/>
                </a:srgbClr>
              </a:gs>
              <a:gs pos="50000">
                <a:srgbClr val="EE843A">
                  <a:shade val="67500"/>
                  <a:satMod val="115000"/>
                </a:srgbClr>
              </a:gs>
              <a:gs pos="100000">
                <a:srgbClr val="EE843A">
                  <a:shade val="100000"/>
                  <a:satMod val="11500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ZA" sz="1400" b="1" dirty="0">
                <a:solidFill>
                  <a:schemeClr val="bg1"/>
                </a:solidFill>
                <a:latin typeface="Arial" panose="020B0604020202020204" pitchFamily="34" charset="0"/>
                <a:ea typeface="Calibri" panose="020F0502020204030204" pitchFamily="34" charset="0"/>
                <a:cs typeface="Arial" panose="020B0604020202020204" pitchFamily="34" charset="0"/>
              </a:rPr>
              <a:t>TVET Colleges</a:t>
            </a:r>
          </a:p>
          <a:p>
            <a:pPr algn="ctr"/>
            <a:r>
              <a:rPr lang="en-ZA" sz="1300" dirty="0">
                <a:solidFill>
                  <a:schemeClr val="bg1"/>
                </a:solidFill>
                <a:latin typeface="Arial" panose="020B0604020202020204" pitchFamily="34" charset="0"/>
                <a:ea typeface="Calibri" panose="020F0502020204030204" pitchFamily="34" charset="0"/>
                <a:cs typeface="Arial" panose="020B0604020202020204" pitchFamily="34" charset="0"/>
              </a:rPr>
              <a:t>Vocational &amp; occupational qualifications</a:t>
            </a:r>
          </a:p>
        </p:txBody>
      </p:sp>
      <p:sp>
        <p:nvSpPr>
          <p:cNvPr id="65" name="Rectangle: Rounded Corners 64">
            <a:extLst>
              <a:ext uri="{FF2B5EF4-FFF2-40B4-BE49-F238E27FC236}">
                <a16:creationId xmlns:a16="http://schemas.microsoft.com/office/drawing/2014/main" id="{942FDBD5-5A22-F2A8-A5A8-50C3FC76E9A0}"/>
              </a:ext>
            </a:extLst>
          </p:cNvPr>
          <p:cNvSpPr/>
          <p:nvPr/>
        </p:nvSpPr>
        <p:spPr>
          <a:xfrm>
            <a:off x="4153292" y="2958938"/>
            <a:ext cx="3001615" cy="741363"/>
          </a:xfrm>
          <a:prstGeom prst="roundRect">
            <a:avLst/>
          </a:prstGeom>
          <a:gradFill flip="none" rotWithShape="1">
            <a:gsLst>
              <a:gs pos="0">
                <a:srgbClr val="EE843A">
                  <a:shade val="30000"/>
                  <a:satMod val="115000"/>
                </a:srgbClr>
              </a:gs>
              <a:gs pos="50000">
                <a:srgbClr val="EE843A">
                  <a:shade val="67500"/>
                  <a:satMod val="115000"/>
                </a:srgbClr>
              </a:gs>
              <a:gs pos="100000">
                <a:srgbClr val="EE843A">
                  <a:shade val="100000"/>
                  <a:satMod val="11500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ZA" sz="1400" b="1" dirty="0">
                <a:solidFill>
                  <a:schemeClr val="bg1"/>
                </a:solidFill>
                <a:latin typeface="Arial" panose="020B0604020202020204" pitchFamily="34" charset="0"/>
                <a:ea typeface="Calibri" panose="020F0502020204030204" pitchFamily="34" charset="0"/>
                <a:cs typeface="Arial" panose="020B0604020202020204" pitchFamily="34" charset="0"/>
              </a:rPr>
              <a:t>CET Colleges                          </a:t>
            </a:r>
            <a:r>
              <a:rPr lang="en-ZA" sz="1300" dirty="0">
                <a:solidFill>
                  <a:schemeClr val="bg1"/>
                </a:solidFill>
                <a:latin typeface="Arial" panose="020B0604020202020204" pitchFamily="34" charset="0"/>
                <a:ea typeface="Calibri" panose="020F0502020204030204" pitchFamily="34" charset="0"/>
                <a:cs typeface="Arial" panose="020B0604020202020204" pitchFamily="34" charset="0"/>
              </a:rPr>
              <a:t>Adult Education &amp; Foundational Learning</a:t>
            </a:r>
          </a:p>
        </p:txBody>
      </p:sp>
      <p:sp>
        <p:nvSpPr>
          <p:cNvPr id="66" name="Rectangle: Rounded Corners 65">
            <a:extLst>
              <a:ext uri="{FF2B5EF4-FFF2-40B4-BE49-F238E27FC236}">
                <a16:creationId xmlns:a16="http://schemas.microsoft.com/office/drawing/2014/main" id="{89AEE9FB-E6FD-9E46-2831-093CAA9F42CD}"/>
              </a:ext>
            </a:extLst>
          </p:cNvPr>
          <p:cNvSpPr/>
          <p:nvPr/>
        </p:nvSpPr>
        <p:spPr>
          <a:xfrm>
            <a:off x="8038709" y="2958939"/>
            <a:ext cx="2160098" cy="741362"/>
          </a:xfrm>
          <a:prstGeom prst="roundRect">
            <a:avLst/>
          </a:prstGeom>
          <a:gradFill flip="none" rotWithShape="1">
            <a:gsLst>
              <a:gs pos="0">
                <a:srgbClr val="EE843A">
                  <a:shade val="30000"/>
                  <a:satMod val="115000"/>
                </a:srgbClr>
              </a:gs>
              <a:gs pos="50000">
                <a:srgbClr val="EE843A">
                  <a:shade val="67500"/>
                  <a:satMod val="115000"/>
                </a:srgbClr>
              </a:gs>
              <a:gs pos="100000">
                <a:srgbClr val="EE843A">
                  <a:shade val="100000"/>
                  <a:satMod val="11500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ZA" sz="1400" b="1" dirty="0">
                <a:solidFill>
                  <a:schemeClr val="bg1"/>
                </a:solidFill>
                <a:latin typeface="Arial" panose="020B0604020202020204" pitchFamily="34" charset="0"/>
                <a:ea typeface="Calibri" panose="020F0502020204030204" pitchFamily="34" charset="0"/>
                <a:cs typeface="Arial" panose="020B0604020202020204" pitchFamily="34" charset="0"/>
              </a:rPr>
              <a:t>Universities</a:t>
            </a:r>
          </a:p>
          <a:p>
            <a:pPr algn="ctr"/>
            <a:r>
              <a:rPr lang="en-ZA" sz="1300" dirty="0">
                <a:solidFill>
                  <a:schemeClr val="bg1"/>
                </a:solidFill>
                <a:latin typeface="Arial" panose="020B0604020202020204" pitchFamily="34" charset="0"/>
                <a:ea typeface="Calibri" panose="020F0502020204030204" pitchFamily="34" charset="0"/>
                <a:cs typeface="Arial" panose="020B0604020202020204" pitchFamily="34" charset="0"/>
              </a:rPr>
              <a:t>Degrees &amp; professional qualifications</a:t>
            </a:r>
          </a:p>
        </p:txBody>
      </p:sp>
      <p:cxnSp>
        <p:nvCxnSpPr>
          <p:cNvPr id="73" name="Straight Arrow Connector 72">
            <a:extLst>
              <a:ext uri="{FF2B5EF4-FFF2-40B4-BE49-F238E27FC236}">
                <a16:creationId xmlns:a16="http://schemas.microsoft.com/office/drawing/2014/main" id="{6EF4FB1A-0F05-23B7-1001-9DD84768A4F0}"/>
              </a:ext>
            </a:extLst>
          </p:cNvPr>
          <p:cNvCxnSpPr>
            <a:cxnSpLocks/>
            <a:stCxn id="65" idx="2"/>
            <a:endCxn id="75" idx="0"/>
          </p:cNvCxnSpPr>
          <p:nvPr/>
        </p:nvCxnSpPr>
        <p:spPr>
          <a:xfrm>
            <a:off x="5654100" y="3700301"/>
            <a:ext cx="2524" cy="358639"/>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75" name="Rectangle 74">
            <a:extLst>
              <a:ext uri="{FF2B5EF4-FFF2-40B4-BE49-F238E27FC236}">
                <a16:creationId xmlns:a16="http://schemas.microsoft.com/office/drawing/2014/main" id="{D17326A1-6C8B-65CC-0ED6-D80275A277CB}"/>
              </a:ext>
            </a:extLst>
          </p:cNvPr>
          <p:cNvSpPr/>
          <p:nvPr/>
        </p:nvSpPr>
        <p:spPr>
          <a:xfrm>
            <a:off x="4155816" y="4058940"/>
            <a:ext cx="3001616" cy="1950911"/>
          </a:xfrm>
          <a:prstGeom prst="rect">
            <a:avLst/>
          </a:prstGeom>
          <a:gradFill flip="none" rotWithShape="1">
            <a:gsLst>
              <a:gs pos="0">
                <a:srgbClr val="2D2C72">
                  <a:shade val="30000"/>
                  <a:satMod val="115000"/>
                </a:srgbClr>
              </a:gs>
              <a:gs pos="50000">
                <a:srgbClr val="2D2C72">
                  <a:shade val="67500"/>
                  <a:satMod val="115000"/>
                </a:srgbClr>
              </a:gs>
              <a:gs pos="100000">
                <a:srgbClr val="2D2C72">
                  <a:shade val="100000"/>
                  <a:satMod val="11500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sz="1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a:r>
              <a:rPr lang="en-ZA" sz="1400" b="1" dirty="0">
                <a:solidFill>
                  <a:schemeClr val="bg1"/>
                </a:solidFill>
                <a:latin typeface="Calibri" panose="020F0502020204030204" pitchFamily="34" charset="0"/>
                <a:ea typeface="Calibri" panose="020F0502020204030204" pitchFamily="34" charset="0"/>
                <a:cs typeface="Calibri" panose="020F0502020204030204" pitchFamily="34" charset="0"/>
              </a:rPr>
              <a:t>Workplace Learning </a:t>
            </a:r>
          </a:p>
          <a:p>
            <a:pPr marL="285750" indent="-285750">
              <a:buFont typeface="Wingdings" panose="05000000000000000000" pitchFamily="2" charset="2"/>
              <a:buChar char="§"/>
            </a:pPr>
            <a:r>
              <a:rPr lang="en-ZA" sz="1400" dirty="0">
                <a:solidFill>
                  <a:schemeClr val="bg1"/>
                </a:solidFill>
                <a:latin typeface="Calibri" panose="020F0502020204030204" pitchFamily="34" charset="0"/>
                <a:ea typeface="Calibri" panose="020F0502020204030204" pitchFamily="34" charset="0"/>
                <a:cs typeface="Calibri" panose="020F0502020204030204" pitchFamily="34" charset="0"/>
              </a:rPr>
              <a:t>Learnerships</a:t>
            </a:r>
          </a:p>
          <a:p>
            <a:pPr marL="285750" indent="-285750">
              <a:buFont typeface="Wingdings" panose="05000000000000000000" pitchFamily="2" charset="2"/>
              <a:buChar char="§"/>
            </a:pPr>
            <a:r>
              <a:rPr lang="en-ZA" sz="1400" dirty="0">
                <a:solidFill>
                  <a:schemeClr val="bg1"/>
                </a:solidFill>
                <a:latin typeface="Calibri" panose="020F0502020204030204" pitchFamily="34" charset="0"/>
                <a:ea typeface="Calibri" panose="020F0502020204030204" pitchFamily="34" charset="0"/>
                <a:cs typeface="Calibri" panose="020F0502020204030204" pitchFamily="34" charset="0"/>
              </a:rPr>
              <a:t>Apprenticeships</a:t>
            </a:r>
          </a:p>
          <a:p>
            <a:pPr marL="285750" indent="-285750">
              <a:buFont typeface="Wingdings" panose="05000000000000000000" pitchFamily="2" charset="2"/>
              <a:buChar char="§"/>
            </a:pPr>
            <a:r>
              <a:rPr lang="en-ZA" sz="1400" dirty="0">
                <a:solidFill>
                  <a:schemeClr val="bg1"/>
                </a:solidFill>
                <a:latin typeface="Calibri" panose="020F0502020204030204" pitchFamily="34" charset="0"/>
                <a:ea typeface="Calibri" panose="020F0502020204030204" pitchFamily="34" charset="0"/>
                <a:cs typeface="Calibri" panose="020F0502020204030204" pitchFamily="34" charset="0"/>
              </a:rPr>
              <a:t> Work-Integrated Learning</a:t>
            </a:r>
          </a:p>
          <a:p>
            <a:pPr marL="285750" indent="-285750">
              <a:buFont typeface="Wingdings" panose="05000000000000000000" pitchFamily="2" charset="2"/>
              <a:buChar char="§"/>
            </a:pPr>
            <a:r>
              <a:rPr lang="en-ZA" sz="1400" dirty="0">
                <a:solidFill>
                  <a:schemeClr val="bg1"/>
                </a:solidFill>
                <a:latin typeface="Calibri" panose="020F0502020204030204" pitchFamily="34" charset="0"/>
                <a:ea typeface="Calibri" panose="020F0502020204030204" pitchFamily="34" charset="0"/>
                <a:cs typeface="Calibri" panose="020F0502020204030204" pitchFamily="34" charset="0"/>
              </a:rPr>
              <a:t>Internships</a:t>
            </a:r>
          </a:p>
          <a:p>
            <a:pPr marL="285750" indent="-285750">
              <a:buFont typeface="Wingdings" panose="05000000000000000000" pitchFamily="2" charset="2"/>
              <a:buChar char="§"/>
            </a:pPr>
            <a:r>
              <a:rPr lang="en-ZA" sz="1400" dirty="0">
                <a:solidFill>
                  <a:schemeClr val="bg1"/>
                </a:solidFill>
                <a:latin typeface="Calibri" panose="020F0502020204030204" pitchFamily="34" charset="0"/>
                <a:ea typeface="Calibri" panose="020F0502020204030204" pitchFamily="34" charset="0"/>
                <a:cs typeface="Calibri" panose="020F0502020204030204" pitchFamily="34" charset="0"/>
              </a:rPr>
              <a:t>Candidacy Programmes</a:t>
            </a:r>
          </a:p>
          <a:p>
            <a:pPr marL="285750" indent="-285750">
              <a:buFont typeface="Wingdings" panose="05000000000000000000" pitchFamily="2" charset="2"/>
              <a:buChar char="§"/>
            </a:pPr>
            <a:r>
              <a:rPr lang="en-ZA" sz="1400" dirty="0">
                <a:solidFill>
                  <a:schemeClr val="bg1"/>
                </a:solidFill>
                <a:latin typeface="Calibri" panose="020F0502020204030204" pitchFamily="34" charset="0"/>
                <a:ea typeface="Calibri" panose="020F0502020204030204" pitchFamily="34" charset="0"/>
                <a:cs typeface="Calibri" panose="020F0502020204030204" pitchFamily="34" charset="0"/>
              </a:rPr>
              <a:t>Bursaries</a:t>
            </a:r>
          </a:p>
          <a:p>
            <a:pPr marL="285750" indent="-285750">
              <a:buFont typeface="Wingdings" panose="05000000000000000000" pitchFamily="2" charset="2"/>
              <a:buChar char="§"/>
            </a:pPr>
            <a:r>
              <a:rPr lang="en-ZA" sz="1400" dirty="0">
                <a:solidFill>
                  <a:schemeClr val="bg1"/>
                </a:solidFill>
                <a:latin typeface="Calibri" panose="020F0502020204030204" pitchFamily="34" charset="0"/>
                <a:ea typeface="Calibri" panose="020F0502020204030204" pitchFamily="34" charset="0"/>
                <a:cs typeface="Calibri" panose="020F0502020204030204" pitchFamily="34" charset="0"/>
              </a:rPr>
              <a:t>Lecturer support </a:t>
            </a:r>
          </a:p>
          <a:p>
            <a:pPr algn="ctr"/>
            <a:endParaRPr lang="en-ZA" sz="1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88" name="Rectangle: Rounded Corners 87">
            <a:extLst>
              <a:ext uri="{FF2B5EF4-FFF2-40B4-BE49-F238E27FC236}">
                <a16:creationId xmlns:a16="http://schemas.microsoft.com/office/drawing/2014/main" id="{1CE0E5C4-1853-B912-1E85-337E06CD1D4D}"/>
              </a:ext>
            </a:extLst>
          </p:cNvPr>
          <p:cNvSpPr/>
          <p:nvPr/>
        </p:nvSpPr>
        <p:spPr>
          <a:xfrm>
            <a:off x="7765907" y="4663465"/>
            <a:ext cx="2502297" cy="583240"/>
          </a:xfrm>
          <a:prstGeom prst="roundRect">
            <a:avLst/>
          </a:prstGeom>
          <a:gradFill flip="none" rotWithShape="1">
            <a:gsLst>
              <a:gs pos="0">
                <a:srgbClr val="2D2C72">
                  <a:shade val="30000"/>
                  <a:satMod val="115000"/>
                </a:srgbClr>
              </a:gs>
              <a:gs pos="50000">
                <a:srgbClr val="2D2C72">
                  <a:shade val="67500"/>
                  <a:satMod val="115000"/>
                </a:srgbClr>
              </a:gs>
              <a:gs pos="100000">
                <a:srgbClr val="2D2C72">
                  <a:shade val="100000"/>
                  <a:satMod val="11500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ZA" sz="1400" b="1" dirty="0">
                <a:solidFill>
                  <a:schemeClr val="bg1"/>
                </a:solidFill>
                <a:latin typeface="Calibri" panose="020F0502020204030204" pitchFamily="34" charset="0"/>
                <a:ea typeface="Calibri" panose="020F0502020204030204" pitchFamily="34" charset="0"/>
                <a:cs typeface="Calibri" panose="020F0502020204030204" pitchFamily="34" charset="0"/>
              </a:rPr>
              <a:t>Supported by SETA grants</a:t>
            </a:r>
          </a:p>
        </p:txBody>
      </p:sp>
      <p:cxnSp>
        <p:nvCxnSpPr>
          <p:cNvPr id="89" name="Straight Arrow Connector 88">
            <a:extLst>
              <a:ext uri="{FF2B5EF4-FFF2-40B4-BE49-F238E27FC236}">
                <a16:creationId xmlns:a16="http://schemas.microsoft.com/office/drawing/2014/main" id="{BB3436EA-20EC-A7AB-23CD-36F78B36104A}"/>
              </a:ext>
            </a:extLst>
          </p:cNvPr>
          <p:cNvCxnSpPr>
            <a:cxnSpLocks/>
          </p:cNvCxnSpPr>
          <p:nvPr/>
        </p:nvCxnSpPr>
        <p:spPr>
          <a:xfrm>
            <a:off x="7183229" y="4937799"/>
            <a:ext cx="548885"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11" name="Connector: Elbow 110">
            <a:extLst>
              <a:ext uri="{FF2B5EF4-FFF2-40B4-BE49-F238E27FC236}">
                <a16:creationId xmlns:a16="http://schemas.microsoft.com/office/drawing/2014/main" id="{CF27E116-4E07-6C1E-2B82-6D6CE97C080D}"/>
              </a:ext>
            </a:extLst>
          </p:cNvPr>
          <p:cNvCxnSpPr>
            <a:cxnSpLocks/>
            <a:stCxn id="43" idx="2"/>
            <a:endCxn id="75" idx="1"/>
          </p:cNvCxnSpPr>
          <p:nvPr/>
        </p:nvCxnSpPr>
        <p:spPr>
          <a:xfrm rot="16200000" flipH="1">
            <a:off x="2550672" y="3429252"/>
            <a:ext cx="1315836" cy="1894452"/>
          </a:xfrm>
          <a:prstGeom prst="bentConnector2">
            <a:avLst/>
          </a:prstGeom>
          <a:ln>
            <a:tailEnd type="triangle"/>
          </a:ln>
        </p:spPr>
        <p:style>
          <a:lnRef idx="2">
            <a:schemeClr val="dk1"/>
          </a:lnRef>
          <a:fillRef idx="0">
            <a:schemeClr val="dk1"/>
          </a:fillRef>
          <a:effectRef idx="1">
            <a:schemeClr val="dk1"/>
          </a:effectRef>
          <a:fontRef idx="minor">
            <a:schemeClr val="tx1"/>
          </a:fontRef>
        </p:style>
      </p:cxnSp>
      <p:cxnSp>
        <p:nvCxnSpPr>
          <p:cNvPr id="131" name="Connector: Elbow 130">
            <a:extLst>
              <a:ext uri="{FF2B5EF4-FFF2-40B4-BE49-F238E27FC236}">
                <a16:creationId xmlns:a16="http://schemas.microsoft.com/office/drawing/2014/main" id="{03A965E7-75C1-19BD-50F8-A5D8333F989F}"/>
              </a:ext>
            </a:extLst>
          </p:cNvPr>
          <p:cNvCxnSpPr>
            <a:cxnSpLocks/>
            <a:stCxn id="66" idx="2"/>
          </p:cNvCxnSpPr>
          <p:nvPr/>
        </p:nvCxnSpPr>
        <p:spPr>
          <a:xfrm rot="5400000">
            <a:off x="7871092" y="3012447"/>
            <a:ext cx="559813" cy="1935520"/>
          </a:xfrm>
          <a:prstGeom prst="bentConnector2">
            <a:avLst/>
          </a:prstGeom>
          <a:ln>
            <a:tailEnd type="triangle"/>
          </a:ln>
        </p:spPr>
        <p:style>
          <a:lnRef idx="2">
            <a:schemeClr val="dk1"/>
          </a:lnRef>
          <a:fillRef idx="0">
            <a:schemeClr val="dk1"/>
          </a:fillRef>
          <a:effectRef idx="1">
            <a:schemeClr val="dk1"/>
          </a:effectRef>
          <a:fontRef idx="minor">
            <a:schemeClr val="tx1"/>
          </a:fontRef>
        </p:style>
      </p:cxnSp>
      <p:grpSp>
        <p:nvGrpSpPr>
          <p:cNvPr id="49" name="Group 25">
            <a:extLst>
              <a:ext uri="{FF2B5EF4-FFF2-40B4-BE49-F238E27FC236}">
                <a16:creationId xmlns:a16="http://schemas.microsoft.com/office/drawing/2014/main" id="{53E2F558-67B9-0950-ED6F-192B9641E2A2}"/>
              </a:ext>
            </a:extLst>
          </p:cNvPr>
          <p:cNvGrpSpPr/>
          <p:nvPr/>
        </p:nvGrpSpPr>
        <p:grpSpPr>
          <a:xfrm>
            <a:off x="10301997" y="1892210"/>
            <a:ext cx="4059666" cy="3597812"/>
            <a:chOff x="0" y="0"/>
            <a:chExt cx="4977476" cy="4440531"/>
          </a:xfrm>
        </p:grpSpPr>
        <p:grpSp>
          <p:nvGrpSpPr>
            <p:cNvPr id="50" name="Group 26">
              <a:extLst>
                <a:ext uri="{FF2B5EF4-FFF2-40B4-BE49-F238E27FC236}">
                  <a16:creationId xmlns:a16="http://schemas.microsoft.com/office/drawing/2014/main" id="{C37CDB5E-F64D-72BC-77C1-8DFD2141624B}"/>
                </a:ext>
              </a:extLst>
            </p:cNvPr>
            <p:cNvGrpSpPr/>
            <p:nvPr/>
          </p:nvGrpSpPr>
          <p:grpSpPr>
            <a:xfrm>
              <a:off x="2646299" y="1347075"/>
              <a:ext cx="1482333" cy="1720124"/>
              <a:chOff x="0" y="0"/>
              <a:chExt cx="698500" cy="810551"/>
            </a:xfrm>
          </p:grpSpPr>
          <p:sp>
            <p:nvSpPr>
              <p:cNvPr id="67" name="Freeform 27">
                <a:extLst>
                  <a:ext uri="{FF2B5EF4-FFF2-40B4-BE49-F238E27FC236}">
                    <a16:creationId xmlns:a16="http://schemas.microsoft.com/office/drawing/2014/main" id="{7FE94BE7-A215-29E1-C20A-34D58A532132}"/>
                  </a:ext>
                </a:extLst>
              </p:cNvPr>
              <p:cNvSpPr/>
              <p:nvPr/>
            </p:nvSpPr>
            <p:spPr>
              <a:xfrm>
                <a:off x="0" y="0"/>
                <a:ext cx="698500" cy="810551"/>
              </a:xfrm>
              <a:custGeom>
                <a:avLst/>
                <a:gdLst/>
                <a:ahLst/>
                <a:cxnLst/>
                <a:rect l="l" t="t" r="r" b="b"/>
                <a:pathLst>
                  <a:path w="698500" h="810551">
                    <a:moveTo>
                      <a:pt x="349250" y="0"/>
                    </a:moveTo>
                    <a:lnTo>
                      <a:pt x="698500" y="203200"/>
                    </a:lnTo>
                    <a:lnTo>
                      <a:pt x="698500" y="607351"/>
                    </a:lnTo>
                    <a:lnTo>
                      <a:pt x="349250" y="810551"/>
                    </a:lnTo>
                    <a:lnTo>
                      <a:pt x="0" y="607351"/>
                    </a:lnTo>
                    <a:lnTo>
                      <a:pt x="0" y="203200"/>
                    </a:lnTo>
                    <a:lnTo>
                      <a:pt x="349250" y="0"/>
                    </a:lnTo>
                    <a:close/>
                  </a:path>
                </a:pathLst>
              </a:custGeom>
              <a:blipFill>
                <a:blip r:embed="rId2"/>
                <a:stretch>
                  <a:fillRect l="-37031" r="-37031"/>
                </a:stretch>
              </a:blipFill>
            </p:spPr>
            <p:txBody>
              <a:bodyPr/>
              <a:lstStyle/>
              <a:p>
                <a:endParaRPr lang="en-ZA" dirty="0">
                  <a:latin typeface="Arial" panose="020B0604020202020204" pitchFamily="34" charset="0"/>
                  <a:cs typeface="Arial" panose="020B0604020202020204" pitchFamily="34" charset="0"/>
                </a:endParaRPr>
              </a:p>
            </p:txBody>
          </p:sp>
        </p:grpSp>
        <p:grpSp>
          <p:nvGrpSpPr>
            <p:cNvPr id="51" name="Group 28">
              <a:extLst>
                <a:ext uri="{FF2B5EF4-FFF2-40B4-BE49-F238E27FC236}">
                  <a16:creationId xmlns:a16="http://schemas.microsoft.com/office/drawing/2014/main" id="{62BA0DAC-2324-351E-7D80-769CB9C78165}"/>
                </a:ext>
              </a:extLst>
            </p:cNvPr>
            <p:cNvGrpSpPr/>
            <p:nvPr/>
          </p:nvGrpSpPr>
          <p:grpSpPr>
            <a:xfrm>
              <a:off x="1747571" y="2720408"/>
              <a:ext cx="1482333" cy="1720124"/>
              <a:chOff x="0" y="0"/>
              <a:chExt cx="698500" cy="810551"/>
            </a:xfrm>
          </p:grpSpPr>
          <p:sp>
            <p:nvSpPr>
              <p:cNvPr id="64" name="Freeform 29">
                <a:extLst>
                  <a:ext uri="{FF2B5EF4-FFF2-40B4-BE49-F238E27FC236}">
                    <a16:creationId xmlns:a16="http://schemas.microsoft.com/office/drawing/2014/main" id="{136F9F68-DEF6-475E-C026-228B5D232956}"/>
                  </a:ext>
                </a:extLst>
              </p:cNvPr>
              <p:cNvSpPr/>
              <p:nvPr/>
            </p:nvSpPr>
            <p:spPr>
              <a:xfrm>
                <a:off x="0" y="0"/>
                <a:ext cx="698500" cy="810551"/>
              </a:xfrm>
              <a:custGeom>
                <a:avLst/>
                <a:gdLst/>
                <a:ahLst/>
                <a:cxnLst/>
                <a:rect l="l" t="t" r="r" b="b"/>
                <a:pathLst>
                  <a:path w="698500" h="810551">
                    <a:moveTo>
                      <a:pt x="349250" y="0"/>
                    </a:moveTo>
                    <a:lnTo>
                      <a:pt x="698500" y="203200"/>
                    </a:lnTo>
                    <a:lnTo>
                      <a:pt x="698500" y="607351"/>
                    </a:lnTo>
                    <a:lnTo>
                      <a:pt x="349250" y="810551"/>
                    </a:lnTo>
                    <a:lnTo>
                      <a:pt x="0" y="607351"/>
                    </a:lnTo>
                    <a:lnTo>
                      <a:pt x="0" y="203200"/>
                    </a:lnTo>
                    <a:lnTo>
                      <a:pt x="349250" y="0"/>
                    </a:lnTo>
                    <a:close/>
                  </a:path>
                </a:pathLst>
              </a:custGeom>
              <a:blipFill>
                <a:blip r:embed="rId3"/>
                <a:stretch>
                  <a:fillRect l="-36598" r="-36598"/>
                </a:stretch>
              </a:blipFill>
            </p:spPr>
            <p:txBody>
              <a:bodyPr/>
              <a:lstStyle/>
              <a:p>
                <a:endParaRPr lang="en-ZA" dirty="0">
                  <a:latin typeface="Arial" panose="020B0604020202020204" pitchFamily="34" charset="0"/>
                  <a:cs typeface="Arial" panose="020B0604020202020204" pitchFamily="34" charset="0"/>
                </a:endParaRPr>
              </a:p>
            </p:txBody>
          </p:sp>
        </p:grpSp>
        <p:grpSp>
          <p:nvGrpSpPr>
            <p:cNvPr id="52" name="Group 30">
              <a:extLst>
                <a:ext uri="{FF2B5EF4-FFF2-40B4-BE49-F238E27FC236}">
                  <a16:creationId xmlns:a16="http://schemas.microsoft.com/office/drawing/2014/main" id="{07AF0C7E-FABF-5E9F-D9B9-D8231C1FFB05}"/>
                </a:ext>
              </a:extLst>
            </p:cNvPr>
            <p:cNvGrpSpPr/>
            <p:nvPr/>
          </p:nvGrpSpPr>
          <p:grpSpPr>
            <a:xfrm>
              <a:off x="906125" y="1347075"/>
              <a:ext cx="1482333" cy="1720124"/>
              <a:chOff x="0" y="0"/>
              <a:chExt cx="698500" cy="810551"/>
            </a:xfrm>
          </p:grpSpPr>
          <p:sp>
            <p:nvSpPr>
              <p:cNvPr id="63" name="Freeform 31">
                <a:extLst>
                  <a:ext uri="{FF2B5EF4-FFF2-40B4-BE49-F238E27FC236}">
                    <a16:creationId xmlns:a16="http://schemas.microsoft.com/office/drawing/2014/main" id="{FEB8221E-440E-8320-B804-7D261F3813F1}"/>
                  </a:ext>
                </a:extLst>
              </p:cNvPr>
              <p:cNvSpPr/>
              <p:nvPr/>
            </p:nvSpPr>
            <p:spPr>
              <a:xfrm>
                <a:off x="0" y="0"/>
                <a:ext cx="698500" cy="810551"/>
              </a:xfrm>
              <a:custGeom>
                <a:avLst/>
                <a:gdLst/>
                <a:ahLst/>
                <a:cxnLst/>
                <a:rect l="l" t="t" r="r" b="b"/>
                <a:pathLst>
                  <a:path w="698500" h="810551">
                    <a:moveTo>
                      <a:pt x="349250" y="0"/>
                    </a:moveTo>
                    <a:lnTo>
                      <a:pt x="698500" y="203200"/>
                    </a:lnTo>
                    <a:lnTo>
                      <a:pt x="698500" y="607351"/>
                    </a:lnTo>
                    <a:lnTo>
                      <a:pt x="349250" y="810551"/>
                    </a:lnTo>
                    <a:lnTo>
                      <a:pt x="0" y="607351"/>
                    </a:lnTo>
                    <a:lnTo>
                      <a:pt x="0" y="203200"/>
                    </a:lnTo>
                    <a:lnTo>
                      <a:pt x="349250" y="0"/>
                    </a:lnTo>
                    <a:close/>
                  </a:path>
                </a:pathLst>
              </a:custGeom>
              <a:blipFill>
                <a:blip r:embed="rId4"/>
                <a:stretch>
                  <a:fillRect l="-37744" r="-37744"/>
                </a:stretch>
              </a:blipFill>
            </p:spPr>
            <p:txBody>
              <a:bodyPr/>
              <a:lstStyle/>
              <a:p>
                <a:endParaRPr lang="en-ZA" dirty="0">
                  <a:latin typeface="Arial" panose="020B0604020202020204" pitchFamily="34" charset="0"/>
                  <a:cs typeface="Arial" panose="020B0604020202020204" pitchFamily="34" charset="0"/>
                </a:endParaRPr>
              </a:p>
            </p:txBody>
          </p:sp>
        </p:grpSp>
        <p:grpSp>
          <p:nvGrpSpPr>
            <p:cNvPr id="53" name="Group 32">
              <a:extLst>
                <a:ext uri="{FF2B5EF4-FFF2-40B4-BE49-F238E27FC236}">
                  <a16:creationId xmlns:a16="http://schemas.microsoft.com/office/drawing/2014/main" id="{4BBB8097-E62D-50A0-E406-D2A1769F7A40}"/>
                </a:ext>
              </a:extLst>
            </p:cNvPr>
            <p:cNvGrpSpPr/>
            <p:nvPr/>
          </p:nvGrpSpPr>
          <p:grpSpPr>
            <a:xfrm>
              <a:off x="1747571" y="0"/>
              <a:ext cx="1482333" cy="1720124"/>
              <a:chOff x="0" y="0"/>
              <a:chExt cx="698500" cy="810551"/>
            </a:xfrm>
          </p:grpSpPr>
          <p:sp>
            <p:nvSpPr>
              <p:cNvPr id="62" name="Freeform 33">
                <a:extLst>
                  <a:ext uri="{FF2B5EF4-FFF2-40B4-BE49-F238E27FC236}">
                    <a16:creationId xmlns:a16="http://schemas.microsoft.com/office/drawing/2014/main" id="{07AD0AD6-76D4-67DF-B9C7-411F1966C6B4}"/>
                  </a:ext>
                </a:extLst>
              </p:cNvPr>
              <p:cNvSpPr/>
              <p:nvPr/>
            </p:nvSpPr>
            <p:spPr>
              <a:xfrm>
                <a:off x="0" y="0"/>
                <a:ext cx="698500" cy="810551"/>
              </a:xfrm>
              <a:custGeom>
                <a:avLst/>
                <a:gdLst/>
                <a:ahLst/>
                <a:cxnLst/>
                <a:rect l="l" t="t" r="r" b="b"/>
                <a:pathLst>
                  <a:path w="698500" h="810551">
                    <a:moveTo>
                      <a:pt x="349250" y="0"/>
                    </a:moveTo>
                    <a:lnTo>
                      <a:pt x="698500" y="203200"/>
                    </a:lnTo>
                    <a:lnTo>
                      <a:pt x="698500" y="607351"/>
                    </a:lnTo>
                    <a:lnTo>
                      <a:pt x="349250" y="810551"/>
                    </a:lnTo>
                    <a:lnTo>
                      <a:pt x="0" y="607351"/>
                    </a:lnTo>
                    <a:lnTo>
                      <a:pt x="0" y="203200"/>
                    </a:lnTo>
                    <a:lnTo>
                      <a:pt x="349250" y="0"/>
                    </a:lnTo>
                    <a:close/>
                  </a:path>
                </a:pathLst>
              </a:custGeom>
              <a:blipFill>
                <a:blip r:embed="rId5"/>
                <a:stretch>
                  <a:fillRect l="-37085" r="-37085"/>
                </a:stretch>
              </a:blipFill>
            </p:spPr>
            <p:txBody>
              <a:bodyPr/>
              <a:lstStyle/>
              <a:p>
                <a:endParaRPr lang="en-ZA" dirty="0">
                  <a:latin typeface="Arial" panose="020B0604020202020204" pitchFamily="34" charset="0"/>
                  <a:cs typeface="Arial" panose="020B0604020202020204" pitchFamily="34" charset="0"/>
                </a:endParaRPr>
              </a:p>
            </p:txBody>
          </p:sp>
        </p:grpSp>
        <p:grpSp>
          <p:nvGrpSpPr>
            <p:cNvPr id="54" name="Group 34">
              <a:extLst>
                <a:ext uri="{FF2B5EF4-FFF2-40B4-BE49-F238E27FC236}">
                  <a16:creationId xmlns:a16="http://schemas.microsoft.com/office/drawing/2014/main" id="{4CC48A22-F93C-F10E-923A-9511935BD738}"/>
                </a:ext>
              </a:extLst>
            </p:cNvPr>
            <p:cNvGrpSpPr/>
            <p:nvPr/>
          </p:nvGrpSpPr>
          <p:grpSpPr>
            <a:xfrm>
              <a:off x="0" y="0"/>
              <a:ext cx="1482333" cy="1720124"/>
              <a:chOff x="0" y="0"/>
              <a:chExt cx="698500" cy="810551"/>
            </a:xfrm>
          </p:grpSpPr>
          <p:sp>
            <p:nvSpPr>
              <p:cNvPr id="61" name="Freeform 35">
                <a:extLst>
                  <a:ext uri="{FF2B5EF4-FFF2-40B4-BE49-F238E27FC236}">
                    <a16:creationId xmlns:a16="http://schemas.microsoft.com/office/drawing/2014/main" id="{F5FF059C-DF48-9E4C-562B-A083E2ED62AD}"/>
                  </a:ext>
                </a:extLst>
              </p:cNvPr>
              <p:cNvSpPr/>
              <p:nvPr/>
            </p:nvSpPr>
            <p:spPr>
              <a:xfrm>
                <a:off x="0" y="0"/>
                <a:ext cx="698500" cy="810551"/>
              </a:xfrm>
              <a:custGeom>
                <a:avLst/>
                <a:gdLst/>
                <a:ahLst/>
                <a:cxnLst/>
                <a:rect l="l" t="t" r="r" b="b"/>
                <a:pathLst>
                  <a:path w="698500" h="810551">
                    <a:moveTo>
                      <a:pt x="349250" y="0"/>
                    </a:moveTo>
                    <a:lnTo>
                      <a:pt x="698500" y="203200"/>
                    </a:lnTo>
                    <a:lnTo>
                      <a:pt x="698500" y="607351"/>
                    </a:lnTo>
                    <a:lnTo>
                      <a:pt x="349250" y="810551"/>
                    </a:lnTo>
                    <a:lnTo>
                      <a:pt x="0" y="607351"/>
                    </a:lnTo>
                    <a:lnTo>
                      <a:pt x="0" y="203200"/>
                    </a:lnTo>
                    <a:lnTo>
                      <a:pt x="349250" y="0"/>
                    </a:lnTo>
                    <a:close/>
                  </a:path>
                </a:pathLst>
              </a:custGeom>
              <a:blipFill>
                <a:blip r:embed="rId6"/>
                <a:stretch>
                  <a:fillRect r="-73953"/>
                </a:stretch>
              </a:blipFill>
            </p:spPr>
            <p:txBody>
              <a:bodyPr/>
              <a:lstStyle/>
              <a:p>
                <a:endParaRPr lang="en-ZA" dirty="0">
                  <a:latin typeface="Arial" panose="020B0604020202020204" pitchFamily="34" charset="0"/>
                  <a:cs typeface="Arial" panose="020B0604020202020204" pitchFamily="34" charset="0"/>
                </a:endParaRPr>
              </a:p>
            </p:txBody>
          </p:sp>
        </p:grpSp>
        <p:grpSp>
          <p:nvGrpSpPr>
            <p:cNvPr id="55" name="Group 36">
              <a:extLst>
                <a:ext uri="{FF2B5EF4-FFF2-40B4-BE49-F238E27FC236}">
                  <a16:creationId xmlns:a16="http://schemas.microsoft.com/office/drawing/2014/main" id="{C716DE92-8B52-E84E-B43D-DFC936026681}"/>
                </a:ext>
              </a:extLst>
            </p:cNvPr>
            <p:cNvGrpSpPr/>
            <p:nvPr/>
          </p:nvGrpSpPr>
          <p:grpSpPr>
            <a:xfrm>
              <a:off x="3495143" y="2720408"/>
              <a:ext cx="1482333" cy="1720124"/>
              <a:chOff x="0" y="0"/>
              <a:chExt cx="698500" cy="810551"/>
            </a:xfrm>
          </p:grpSpPr>
          <p:sp>
            <p:nvSpPr>
              <p:cNvPr id="60" name="Freeform 37">
                <a:extLst>
                  <a:ext uri="{FF2B5EF4-FFF2-40B4-BE49-F238E27FC236}">
                    <a16:creationId xmlns:a16="http://schemas.microsoft.com/office/drawing/2014/main" id="{FC1A90E3-C874-69CD-5D55-729C4295255F}"/>
                  </a:ext>
                </a:extLst>
              </p:cNvPr>
              <p:cNvSpPr/>
              <p:nvPr/>
            </p:nvSpPr>
            <p:spPr>
              <a:xfrm>
                <a:off x="0" y="0"/>
                <a:ext cx="698500" cy="810551"/>
              </a:xfrm>
              <a:custGeom>
                <a:avLst/>
                <a:gdLst/>
                <a:ahLst/>
                <a:cxnLst/>
                <a:rect l="l" t="t" r="r" b="b"/>
                <a:pathLst>
                  <a:path w="698500" h="810551">
                    <a:moveTo>
                      <a:pt x="349250" y="0"/>
                    </a:moveTo>
                    <a:lnTo>
                      <a:pt x="698500" y="203200"/>
                    </a:lnTo>
                    <a:lnTo>
                      <a:pt x="698500" y="607351"/>
                    </a:lnTo>
                    <a:lnTo>
                      <a:pt x="349250" y="810551"/>
                    </a:lnTo>
                    <a:lnTo>
                      <a:pt x="0" y="607351"/>
                    </a:lnTo>
                    <a:lnTo>
                      <a:pt x="0" y="203200"/>
                    </a:lnTo>
                    <a:lnTo>
                      <a:pt x="349250" y="0"/>
                    </a:lnTo>
                    <a:close/>
                  </a:path>
                </a:pathLst>
              </a:custGeom>
              <a:blipFill>
                <a:blip r:embed="rId7"/>
                <a:stretch>
                  <a:fillRect l="-74729" r="-15113"/>
                </a:stretch>
              </a:blipFill>
            </p:spPr>
            <p:txBody>
              <a:bodyPr/>
              <a:lstStyle/>
              <a:p>
                <a:endParaRPr lang="en-ZA" dirty="0">
                  <a:latin typeface="Arial" panose="020B0604020202020204" pitchFamily="34" charset="0"/>
                  <a:cs typeface="Arial" panose="020B0604020202020204" pitchFamily="34" charset="0"/>
                </a:endParaRPr>
              </a:p>
            </p:txBody>
          </p:sp>
        </p:grpSp>
        <p:grpSp>
          <p:nvGrpSpPr>
            <p:cNvPr id="56" name="Group 38">
              <a:extLst>
                <a:ext uri="{FF2B5EF4-FFF2-40B4-BE49-F238E27FC236}">
                  <a16:creationId xmlns:a16="http://schemas.microsoft.com/office/drawing/2014/main" id="{073F1DF0-46BF-2526-A5D9-65DF0FE5FC15}"/>
                </a:ext>
              </a:extLst>
            </p:cNvPr>
            <p:cNvGrpSpPr/>
            <p:nvPr/>
          </p:nvGrpSpPr>
          <p:grpSpPr>
            <a:xfrm>
              <a:off x="0" y="2720408"/>
              <a:ext cx="1482333" cy="1720124"/>
              <a:chOff x="0" y="0"/>
              <a:chExt cx="698500" cy="810551"/>
            </a:xfrm>
          </p:grpSpPr>
          <p:sp>
            <p:nvSpPr>
              <p:cNvPr id="59" name="Freeform 39">
                <a:extLst>
                  <a:ext uri="{FF2B5EF4-FFF2-40B4-BE49-F238E27FC236}">
                    <a16:creationId xmlns:a16="http://schemas.microsoft.com/office/drawing/2014/main" id="{F6F4912F-776E-C72B-B456-77D9A5C7CEE4}"/>
                  </a:ext>
                </a:extLst>
              </p:cNvPr>
              <p:cNvSpPr/>
              <p:nvPr/>
            </p:nvSpPr>
            <p:spPr>
              <a:xfrm>
                <a:off x="0" y="0"/>
                <a:ext cx="698500" cy="810551"/>
              </a:xfrm>
              <a:custGeom>
                <a:avLst/>
                <a:gdLst/>
                <a:ahLst/>
                <a:cxnLst/>
                <a:rect l="l" t="t" r="r" b="b"/>
                <a:pathLst>
                  <a:path w="698500" h="810551">
                    <a:moveTo>
                      <a:pt x="349250" y="0"/>
                    </a:moveTo>
                    <a:lnTo>
                      <a:pt x="698500" y="203200"/>
                    </a:lnTo>
                    <a:lnTo>
                      <a:pt x="698500" y="607351"/>
                    </a:lnTo>
                    <a:lnTo>
                      <a:pt x="349250" y="810551"/>
                    </a:lnTo>
                    <a:lnTo>
                      <a:pt x="0" y="607351"/>
                    </a:lnTo>
                    <a:lnTo>
                      <a:pt x="0" y="203200"/>
                    </a:lnTo>
                    <a:lnTo>
                      <a:pt x="349250" y="0"/>
                    </a:lnTo>
                    <a:close/>
                  </a:path>
                </a:pathLst>
              </a:custGeom>
              <a:blipFill>
                <a:blip r:embed="rId8"/>
                <a:stretch>
                  <a:fillRect l="-60537" r="-13961"/>
                </a:stretch>
              </a:blipFill>
            </p:spPr>
            <p:txBody>
              <a:bodyPr/>
              <a:lstStyle/>
              <a:p>
                <a:endParaRPr lang="en-ZA" dirty="0">
                  <a:latin typeface="Arial" panose="020B0604020202020204" pitchFamily="34" charset="0"/>
                  <a:cs typeface="Arial" panose="020B0604020202020204" pitchFamily="34" charset="0"/>
                </a:endParaRPr>
              </a:p>
            </p:txBody>
          </p:sp>
        </p:grpSp>
        <p:grpSp>
          <p:nvGrpSpPr>
            <p:cNvPr id="57" name="Group 40">
              <a:extLst>
                <a:ext uri="{FF2B5EF4-FFF2-40B4-BE49-F238E27FC236}">
                  <a16:creationId xmlns:a16="http://schemas.microsoft.com/office/drawing/2014/main" id="{7DD5CD03-2896-13D0-234D-35BAC0693C61}"/>
                </a:ext>
              </a:extLst>
            </p:cNvPr>
            <p:cNvGrpSpPr/>
            <p:nvPr/>
          </p:nvGrpSpPr>
          <p:grpSpPr>
            <a:xfrm>
              <a:off x="3495143" y="0"/>
              <a:ext cx="1482333" cy="1720124"/>
              <a:chOff x="0" y="0"/>
              <a:chExt cx="698500" cy="810551"/>
            </a:xfrm>
          </p:grpSpPr>
          <p:sp>
            <p:nvSpPr>
              <p:cNvPr id="58" name="Freeform 41">
                <a:extLst>
                  <a:ext uri="{FF2B5EF4-FFF2-40B4-BE49-F238E27FC236}">
                    <a16:creationId xmlns:a16="http://schemas.microsoft.com/office/drawing/2014/main" id="{29F9BCE2-2B6B-3CC0-AC96-EE35837157E5}"/>
                  </a:ext>
                </a:extLst>
              </p:cNvPr>
              <p:cNvSpPr/>
              <p:nvPr/>
            </p:nvSpPr>
            <p:spPr>
              <a:xfrm>
                <a:off x="0" y="0"/>
                <a:ext cx="698500" cy="810551"/>
              </a:xfrm>
              <a:custGeom>
                <a:avLst/>
                <a:gdLst/>
                <a:ahLst/>
                <a:cxnLst/>
                <a:rect l="l" t="t" r="r" b="b"/>
                <a:pathLst>
                  <a:path w="698500" h="810551">
                    <a:moveTo>
                      <a:pt x="349250" y="0"/>
                    </a:moveTo>
                    <a:lnTo>
                      <a:pt x="698500" y="203200"/>
                    </a:lnTo>
                    <a:lnTo>
                      <a:pt x="698500" y="607351"/>
                    </a:lnTo>
                    <a:lnTo>
                      <a:pt x="349250" y="810551"/>
                    </a:lnTo>
                    <a:lnTo>
                      <a:pt x="0" y="607351"/>
                    </a:lnTo>
                    <a:lnTo>
                      <a:pt x="0" y="203200"/>
                    </a:lnTo>
                    <a:lnTo>
                      <a:pt x="349250" y="0"/>
                    </a:lnTo>
                    <a:close/>
                  </a:path>
                </a:pathLst>
              </a:custGeom>
              <a:blipFill>
                <a:blip r:embed="rId9"/>
                <a:stretch>
                  <a:fillRect l="-37085" r="-37085"/>
                </a:stretch>
              </a:blipFill>
            </p:spPr>
            <p:txBody>
              <a:bodyPr/>
              <a:lstStyle/>
              <a:p>
                <a:endParaRPr lang="en-ZA" dirty="0">
                  <a:latin typeface="Arial" panose="020B0604020202020204" pitchFamily="34" charset="0"/>
                  <a:cs typeface="Arial" panose="020B0604020202020204" pitchFamily="34" charset="0"/>
                </a:endParaRPr>
              </a:p>
            </p:txBody>
          </p:sp>
        </p:grpSp>
      </p:grpSp>
    </p:spTree>
    <p:extLst>
      <p:ext uri="{BB962C8B-B14F-4D97-AF65-F5344CB8AC3E}">
        <p14:creationId xmlns:p14="http://schemas.microsoft.com/office/powerpoint/2010/main" val="27018950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0640B4-CEAD-18D2-8C2D-70F7A4AC00FF}"/>
            </a:ext>
          </a:extLst>
        </p:cNvPr>
        <p:cNvGrpSpPr/>
        <p:nvPr/>
      </p:nvGrpSpPr>
      <p:grpSpPr>
        <a:xfrm>
          <a:off x="0" y="0"/>
          <a:ext cx="0" cy="0"/>
          <a:chOff x="0" y="0"/>
          <a:chExt cx="0" cy="0"/>
        </a:xfrm>
      </p:grpSpPr>
      <p:sp>
        <p:nvSpPr>
          <p:cNvPr id="19" name="TextBox 24">
            <a:extLst>
              <a:ext uri="{FF2B5EF4-FFF2-40B4-BE49-F238E27FC236}">
                <a16:creationId xmlns:a16="http://schemas.microsoft.com/office/drawing/2014/main" id="{9B7E8707-3F86-48EA-7C5A-4D79D7A01474}"/>
              </a:ext>
            </a:extLst>
          </p:cNvPr>
          <p:cNvSpPr txBox="1"/>
          <p:nvPr/>
        </p:nvSpPr>
        <p:spPr>
          <a:xfrm>
            <a:off x="228600" y="309299"/>
            <a:ext cx="10194920" cy="430887"/>
          </a:xfrm>
          <a:prstGeom prst="rect">
            <a:avLst/>
          </a:prstGeom>
        </p:spPr>
        <p:txBody>
          <a:bodyPr wrap="square" lIns="0" tIns="0" rIns="0" bIns="0" rtlCol="0" anchor="ctr">
            <a:spAutoFit/>
          </a:bodyPr>
          <a:lstStyle/>
          <a:p>
            <a:r>
              <a:rPr lang="en-GB" sz="2800" b="1" dirty="0">
                <a:solidFill>
                  <a:schemeClr val="bg1"/>
                </a:solidFill>
                <a:latin typeface="Arial" panose="020B0604020202020204" pitchFamily="34" charset="0"/>
                <a:ea typeface="Arial Bold"/>
                <a:cs typeface="Arial" panose="020B0604020202020204" pitchFamily="34" charset="0"/>
                <a:sym typeface="Arial Bold"/>
              </a:rPr>
              <a:t>THE ARCHITECTURE OF SKILLS DEVELOPMENT IN SA</a:t>
            </a:r>
          </a:p>
        </p:txBody>
      </p:sp>
      <p:sp>
        <p:nvSpPr>
          <p:cNvPr id="3" name="TextBox 2">
            <a:extLst>
              <a:ext uri="{FF2B5EF4-FFF2-40B4-BE49-F238E27FC236}">
                <a16:creationId xmlns:a16="http://schemas.microsoft.com/office/drawing/2014/main" id="{57E3EDCF-BE1B-6983-70C3-D1E12443D77C}"/>
              </a:ext>
            </a:extLst>
          </p:cNvPr>
          <p:cNvSpPr txBox="1"/>
          <p:nvPr/>
        </p:nvSpPr>
        <p:spPr>
          <a:xfrm>
            <a:off x="0" y="930770"/>
            <a:ext cx="11540437" cy="584775"/>
          </a:xfrm>
          <a:prstGeom prst="rect">
            <a:avLst/>
          </a:prstGeom>
          <a:noFill/>
          <a:ln>
            <a:noFill/>
          </a:ln>
        </p:spPr>
        <p:txBody>
          <a:bodyPr wrap="square">
            <a:spAutoFit/>
          </a:bodyPr>
          <a:lstStyle/>
          <a:p>
            <a:pPr marL="285750" indent="-285750">
              <a:buFont typeface="Wingdings" panose="05000000000000000000" pitchFamily="2" charset="2"/>
              <a:buChar char="q"/>
            </a:pPr>
            <a:r>
              <a:rPr lang="en-GB" sz="1600" dirty="0">
                <a:latin typeface="Arial" panose="020B0604020202020204" pitchFamily="34" charset="0"/>
                <a:cs typeface="Arial" panose="020B0604020202020204" pitchFamily="34" charset="0"/>
              </a:rPr>
              <a:t>South Africa has a structured, demand-driven, and funded skills system that links employers, education, and the state. </a:t>
            </a:r>
          </a:p>
          <a:p>
            <a:pPr marL="285750" indent="-285750">
              <a:buFont typeface="Wingdings" panose="05000000000000000000" pitchFamily="2" charset="2"/>
              <a:buChar char="q"/>
            </a:pPr>
            <a:r>
              <a:rPr lang="en-GB" sz="1600" b="1" dirty="0">
                <a:solidFill>
                  <a:srgbClr val="C00000"/>
                </a:solidFill>
                <a:latin typeface="Arial" panose="020B0604020202020204" pitchFamily="34" charset="0"/>
                <a:cs typeface="Arial" panose="020B0604020202020204" pitchFamily="34" charset="0"/>
              </a:rPr>
              <a:t>The Three Pillars of the System:</a:t>
            </a:r>
            <a:endParaRPr lang="en-ZA" sz="1600" b="1" dirty="0">
              <a:solidFill>
                <a:srgbClr val="C00000"/>
              </a:solidFill>
              <a:latin typeface="Arial" panose="020B0604020202020204" pitchFamily="34" charset="0"/>
              <a:cs typeface="Arial" panose="020B0604020202020204" pitchFamily="34" charset="0"/>
            </a:endParaRPr>
          </a:p>
        </p:txBody>
      </p:sp>
      <p:graphicFrame>
        <p:nvGraphicFramePr>
          <p:cNvPr id="5" name="Table 4">
            <a:extLst>
              <a:ext uri="{FF2B5EF4-FFF2-40B4-BE49-F238E27FC236}">
                <a16:creationId xmlns:a16="http://schemas.microsoft.com/office/drawing/2014/main" id="{A60CD868-CD4C-C524-399E-9EC7BDE85788}"/>
              </a:ext>
            </a:extLst>
          </p:cNvPr>
          <p:cNvGraphicFramePr>
            <a:graphicFrameLocks noGrp="1"/>
          </p:cNvGraphicFramePr>
          <p:nvPr>
            <p:extLst>
              <p:ext uri="{D42A27DB-BD31-4B8C-83A1-F6EECF244321}">
                <p14:modId xmlns:p14="http://schemas.microsoft.com/office/powerpoint/2010/main" val="1364328263"/>
              </p:ext>
            </p:extLst>
          </p:nvPr>
        </p:nvGraphicFramePr>
        <p:xfrm>
          <a:off x="57979" y="1595061"/>
          <a:ext cx="12076042" cy="4431952"/>
        </p:xfrm>
        <a:graphic>
          <a:graphicData uri="http://schemas.openxmlformats.org/drawingml/2006/table">
            <a:tbl>
              <a:tblPr firstRow="1" firstCol="1" bandRow="1">
                <a:tableStyleId>{5C22544A-7EE6-4342-B048-85BDC9FD1C3A}</a:tableStyleId>
              </a:tblPr>
              <a:tblGrid>
                <a:gridCol w="1793137">
                  <a:extLst>
                    <a:ext uri="{9D8B030D-6E8A-4147-A177-3AD203B41FA5}">
                      <a16:colId xmlns:a16="http://schemas.microsoft.com/office/drawing/2014/main" val="1665998228"/>
                    </a:ext>
                  </a:extLst>
                </a:gridCol>
                <a:gridCol w="2202394">
                  <a:extLst>
                    <a:ext uri="{9D8B030D-6E8A-4147-A177-3AD203B41FA5}">
                      <a16:colId xmlns:a16="http://schemas.microsoft.com/office/drawing/2014/main" val="719670049"/>
                    </a:ext>
                  </a:extLst>
                </a:gridCol>
                <a:gridCol w="3758647">
                  <a:extLst>
                    <a:ext uri="{9D8B030D-6E8A-4147-A177-3AD203B41FA5}">
                      <a16:colId xmlns:a16="http://schemas.microsoft.com/office/drawing/2014/main" val="840311564"/>
                    </a:ext>
                  </a:extLst>
                </a:gridCol>
                <a:gridCol w="4321864">
                  <a:extLst>
                    <a:ext uri="{9D8B030D-6E8A-4147-A177-3AD203B41FA5}">
                      <a16:colId xmlns:a16="http://schemas.microsoft.com/office/drawing/2014/main" val="3899918949"/>
                    </a:ext>
                  </a:extLst>
                </a:gridCol>
              </a:tblGrid>
              <a:tr h="376473">
                <a:tc>
                  <a:txBody>
                    <a:bodyPr/>
                    <a:lstStyle/>
                    <a:p>
                      <a:pPr algn="ctr">
                        <a:lnSpc>
                          <a:spcPct val="100000"/>
                        </a:lnSpc>
                        <a:spcAft>
                          <a:spcPts val="800"/>
                        </a:spcAft>
                        <a:buNone/>
                      </a:pPr>
                      <a:r>
                        <a:rPr lang="en-ZA" sz="1400" kern="0" dirty="0">
                          <a:effectLst/>
                          <a:latin typeface="Arial" panose="020B0604020202020204" pitchFamily="34" charset="0"/>
                          <a:ea typeface="Calibri" panose="020F0502020204030204" pitchFamily="34" charset="0"/>
                          <a:cs typeface="Arial" panose="020B0604020202020204" pitchFamily="34" charset="0"/>
                        </a:rPr>
                        <a:t>PILLAR</a:t>
                      </a:r>
                      <a:endParaRPr lang="en-ZA" sz="1400" kern="100" dirty="0">
                        <a:effectLst/>
                        <a:latin typeface="Arial" panose="020B0604020202020204" pitchFamily="34" charset="0"/>
                        <a:ea typeface="Calibri" panose="020F0502020204030204" pitchFamily="34" charset="0"/>
                        <a:cs typeface="Arial" panose="020B0604020202020204" pitchFamily="34" charset="0"/>
                      </a:endParaRPr>
                    </a:p>
                  </a:txBody>
                  <a:tcPr marL="0" marR="152400" marT="95250" marB="95250" anchor="ctr">
                    <a:gradFill flip="none" rotWithShape="1">
                      <a:gsLst>
                        <a:gs pos="0">
                          <a:srgbClr val="2D2C72">
                            <a:shade val="30000"/>
                            <a:satMod val="115000"/>
                          </a:srgbClr>
                        </a:gs>
                        <a:gs pos="50000">
                          <a:srgbClr val="2D2C72">
                            <a:shade val="67500"/>
                            <a:satMod val="115000"/>
                          </a:srgbClr>
                        </a:gs>
                        <a:gs pos="100000">
                          <a:srgbClr val="2D2C72">
                            <a:shade val="100000"/>
                            <a:satMod val="115000"/>
                          </a:srgbClr>
                        </a:gs>
                      </a:gsLst>
                      <a:lin ang="0" scaled="1"/>
                      <a:tileRect/>
                    </a:gradFill>
                  </a:tcPr>
                </a:tc>
                <a:tc>
                  <a:txBody>
                    <a:bodyPr/>
                    <a:lstStyle/>
                    <a:p>
                      <a:pPr algn="ctr">
                        <a:lnSpc>
                          <a:spcPct val="100000"/>
                        </a:lnSpc>
                        <a:spcAft>
                          <a:spcPts val="800"/>
                        </a:spcAft>
                        <a:buNone/>
                      </a:pPr>
                      <a:r>
                        <a:rPr lang="en-ZA" sz="1400" kern="0" dirty="0">
                          <a:effectLst/>
                          <a:latin typeface="Arial" panose="020B0604020202020204" pitchFamily="34" charset="0"/>
                          <a:ea typeface="Calibri" panose="020F0502020204030204" pitchFamily="34" charset="0"/>
                          <a:cs typeface="Arial" panose="020B0604020202020204" pitchFamily="34" charset="0"/>
                        </a:rPr>
                        <a:t>ROLE</a:t>
                      </a:r>
                      <a:endParaRPr lang="en-ZA" sz="1400" kern="100" dirty="0">
                        <a:effectLst/>
                        <a:latin typeface="Arial" panose="020B0604020202020204" pitchFamily="34" charset="0"/>
                        <a:ea typeface="Calibri" panose="020F0502020204030204" pitchFamily="34" charset="0"/>
                        <a:cs typeface="Arial" panose="020B0604020202020204" pitchFamily="34" charset="0"/>
                      </a:endParaRPr>
                    </a:p>
                  </a:txBody>
                  <a:tcPr marL="152400" marR="152400" marT="95250" marB="95250" anchor="ctr">
                    <a:gradFill flip="none" rotWithShape="1">
                      <a:gsLst>
                        <a:gs pos="0">
                          <a:srgbClr val="2D2C72">
                            <a:shade val="30000"/>
                            <a:satMod val="115000"/>
                          </a:srgbClr>
                        </a:gs>
                        <a:gs pos="50000">
                          <a:srgbClr val="2D2C72">
                            <a:shade val="67500"/>
                            <a:satMod val="115000"/>
                          </a:srgbClr>
                        </a:gs>
                        <a:gs pos="100000">
                          <a:srgbClr val="2D2C72">
                            <a:shade val="100000"/>
                            <a:satMod val="115000"/>
                          </a:srgbClr>
                        </a:gs>
                      </a:gsLst>
                      <a:lin ang="0" scaled="1"/>
                      <a:tileRect/>
                    </a:gradFill>
                  </a:tcPr>
                </a:tc>
                <a:tc>
                  <a:txBody>
                    <a:bodyPr/>
                    <a:lstStyle/>
                    <a:p>
                      <a:pPr algn="ctr">
                        <a:lnSpc>
                          <a:spcPct val="100000"/>
                        </a:lnSpc>
                        <a:spcAft>
                          <a:spcPts val="800"/>
                        </a:spcAft>
                        <a:buNone/>
                      </a:pPr>
                      <a:r>
                        <a:rPr lang="en-ZA" sz="1400" kern="0" dirty="0">
                          <a:effectLst/>
                          <a:latin typeface="Arial" panose="020B0604020202020204" pitchFamily="34" charset="0"/>
                          <a:ea typeface="Calibri" panose="020F0502020204030204" pitchFamily="34" charset="0"/>
                          <a:cs typeface="Arial" panose="020B0604020202020204" pitchFamily="34" charset="0"/>
                        </a:rPr>
                        <a:t>KEY INSTITUTIONS</a:t>
                      </a:r>
                      <a:endParaRPr lang="en-ZA" sz="1400" kern="100" dirty="0">
                        <a:effectLst/>
                        <a:latin typeface="Arial" panose="020B0604020202020204" pitchFamily="34" charset="0"/>
                        <a:ea typeface="Calibri" panose="020F0502020204030204" pitchFamily="34" charset="0"/>
                        <a:cs typeface="Arial" panose="020B0604020202020204" pitchFamily="34" charset="0"/>
                      </a:endParaRPr>
                    </a:p>
                  </a:txBody>
                  <a:tcPr marL="152400" marR="152400" marT="95250" marB="95250" anchor="ctr">
                    <a:gradFill flip="none" rotWithShape="1">
                      <a:gsLst>
                        <a:gs pos="0">
                          <a:srgbClr val="2D2C72">
                            <a:shade val="30000"/>
                            <a:satMod val="115000"/>
                          </a:srgbClr>
                        </a:gs>
                        <a:gs pos="50000">
                          <a:srgbClr val="2D2C72">
                            <a:shade val="67500"/>
                            <a:satMod val="115000"/>
                          </a:srgbClr>
                        </a:gs>
                        <a:gs pos="100000">
                          <a:srgbClr val="2D2C72">
                            <a:shade val="100000"/>
                            <a:satMod val="115000"/>
                          </a:srgbClr>
                        </a:gs>
                      </a:gsLst>
                      <a:lin ang="0" scaled="1"/>
                      <a:tileRect/>
                    </a:gradFill>
                  </a:tcPr>
                </a:tc>
                <a:tc>
                  <a:txBody>
                    <a:bodyPr/>
                    <a:lstStyle/>
                    <a:p>
                      <a:pPr algn="ctr">
                        <a:lnSpc>
                          <a:spcPct val="100000"/>
                        </a:lnSpc>
                        <a:spcAft>
                          <a:spcPts val="800"/>
                        </a:spcAft>
                        <a:buNone/>
                      </a:pPr>
                      <a:r>
                        <a:rPr lang="en-ZA" sz="1400" kern="100" dirty="0">
                          <a:effectLst/>
                          <a:latin typeface="Arial" panose="020B0604020202020204" pitchFamily="34" charset="0"/>
                          <a:ea typeface="Calibri" panose="020F0502020204030204" pitchFamily="34" charset="0"/>
                          <a:cs typeface="Arial" panose="020B0604020202020204" pitchFamily="34" charset="0"/>
                        </a:rPr>
                        <a:t>ROLE OF PRIVATE SECTOR</a:t>
                      </a:r>
                    </a:p>
                  </a:txBody>
                  <a:tcPr marL="152400" marR="152400" marT="95250" marB="95250" anchor="ctr">
                    <a:gradFill flip="none" rotWithShape="1">
                      <a:gsLst>
                        <a:gs pos="0">
                          <a:srgbClr val="2D2C72">
                            <a:shade val="30000"/>
                            <a:satMod val="115000"/>
                          </a:srgbClr>
                        </a:gs>
                        <a:gs pos="50000">
                          <a:srgbClr val="2D2C72">
                            <a:shade val="67500"/>
                            <a:satMod val="115000"/>
                          </a:srgbClr>
                        </a:gs>
                        <a:gs pos="100000">
                          <a:srgbClr val="2D2C72">
                            <a:shade val="100000"/>
                            <a:satMod val="115000"/>
                          </a:srgbClr>
                        </a:gs>
                      </a:gsLst>
                      <a:lin ang="0" scaled="1"/>
                      <a:tileRect/>
                    </a:gradFill>
                  </a:tcPr>
                </a:tc>
                <a:extLst>
                  <a:ext uri="{0D108BD9-81ED-4DB2-BD59-A6C34878D82A}">
                    <a16:rowId xmlns:a16="http://schemas.microsoft.com/office/drawing/2014/main" val="4264137029"/>
                  </a:ext>
                </a:extLst>
              </a:tr>
              <a:tr h="1029974">
                <a:tc>
                  <a:txBody>
                    <a:bodyPr/>
                    <a:lstStyle/>
                    <a:p>
                      <a:pPr algn="ctr">
                        <a:lnSpc>
                          <a:spcPct val="100000"/>
                        </a:lnSpc>
                        <a:spcAft>
                          <a:spcPts val="800"/>
                        </a:spcAft>
                        <a:buNone/>
                      </a:pPr>
                      <a:r>
                        <a:rPr lang="en-ZA" sz="1500" kern="0" dirty="0">
                          <a:effectLst/>
                          <a:latin typeface="Arial" panose="020B0604020202020204" pitchFamily="34" charset="0"/>
                          <a:ea typeface="Calibri" panose="020F0502020204030204" pitchFamily="34" charset="0"/>
                          <a:cs typeface="Arial" panose="020B0604020202020204" pitchFamily="34" charset="0"/>
                        </a:rPr>
                        <a:t>Governance &amp; Policy</a:t>
                      </a:r>
                      <a:endParaRPr lang="en-ZA" sz="1500" kern="100" dirty="0">
                        <a:effectLst/>
                        <a:latin typeface="Arial" panose="020B0604020202020204" pitchFamily="34" charset="0"/>
                        <a:ea typeface="Calibri" panose="020F0502020204030204" pitchFamily="34" charset="0"/>
                        <a:cs typeface="Arial" panose="020B0604020202020204" pitchFamily="34" charset="0"/>
                      </a:endParaRPr>
                    </a:p>
                  </a:txBody>
                  <a:tcPr marL="0" marR="152400" marT="95250" marB="95250" anchor="ctr">
                    <a:gradFill flip="none" rotWithShape="1">
                      <a:gsLst>
                        <a:gs pos="0">
                          <a:srgbClr val="2D2C72">
                            <a:shade val="30000"/>
                            <a:satMod val="115000"/>
                          </a:srgbClr>
                        </a:gs>
                        <a:gs pos="50000">
                          <a:srgbClr val="2D2C72">
                            <a:shade val="67500"/>
                            <a:satMod val="115000"/>
                          </a:srgbClr>
                        </a:gs>
                        <a:gs pos="100000">
                          <a:srgbClr val="2D2C72">
                            <a:shade val="100000"/>
                            <a:satMod val="115000"/>
                          </a:srgbClr>
                        </a:gs>
                      </a:gsLst>
                      <a:lin ang="0" scaled="1"/>
                      <a:tileRect/>
                    </a:gradFill>
                  </a:tcPr>
                </a:tc>
                <a:tc>
                  <a:txBody>
                    <a:bodyPr/>
                    <a:lstStyle/>
                    <a:p>
                      <a:pPr algn="l">
                        <a:lnSpc>
                          <a:spcPct val="100000"/>
                        </a:lnSpc>
                        <a:spcAft>
                          <a:spcPts val="800"/>
                        </a:spcAft>
                        <a:buNone/>
                      </a:pPr>
                      <a:r>
                        <a:rPr lang="en-ZA" sz="1500" kern="0" dirty="0">
                          <a:effectLst/>
                          <a:latin typeface="Arial" panose="020B0604020202020204" pitchFamily="34" charset="0"/>
                          <a:ea typeface="Calibri" panose="020F0502020204030204" pitchFamily="34" charset="0"/>
                          <a:cs typeface="Arial" panose="020B0604020202020204" pitchFamily="34" charset="0"/>
                        </a:rPr>
                        <a:t>Sets national strategy, oversees quality, and coordinates funding.</a:t>
                      </a:r>
                      <a:endParaRPr lang="en-ZA" sz="1500" kern="100" dirty="0">
                        <a:effectLst/>
                        <a:latin typeface="Arial" panose="020B0604020202020204" pitchFamily="34" charset="0"/>
                        <a:ea typeface="Calibri" panose="020F0502020204030204" pitchFamily="34" charset="0"/>
                        <a:cs typeface="Arial" panose="020B0604020202020204" pitchFamily="34" charset="0"/>
                      </a:endParaRPr>
                    </a:p>
                  </a:txBody>
                  <a:tcPr marL="152400" marR="152400" marT="95250" marB="95250" anchor="ctr">
                    <a:solidFill>
                      <a:schemeClr val="bg1">
                        <a:lumMod val="95000"/>
                      </a:schemeClr>
                    </a:solidFill>
                  </a:tcPr>
                </a:tc>
                <a:tc>
                  <a:txBody>
                    <a:bodyPr/>
                    <a:lstStyle/>
                    <a:p>
                      <a:pPr algn="l">
                        <a:lnSpc>
                          <a:spcPct val="100000"/>
                        </a:lnSpc>
                        <a:spcAft>
                          <a:spcPts val="800"/>
                        </a:spcAft>
                        <a:buNone/>
                      </a:pPr>
                      <a:r>
                        <a:rPr lang="en-ZA" sz="1500" kern="0" dirty="0">
                          <a:effectLst/>
                          <a:latin typeface="Arial" panose="020B0604020202020204" pitchFamily="34" charset="0"/>
                          <a:ea typeface="Calibri" panose="020F0502020204030204" pitchFamily="34" charset="0"/>
                          <a:cs typeface="Arial" panose="020B0604020202020204" pitchFamily="34" charset="0"/>
                        </a:rPr>
                        <a:t>Department of Higher Education &amp; Training (DHET); National Skills Authority (NSA); Quality Council for Trades &amp; Occupations (QCTO); SAQA</a:t>
                      </a:r>
                      <a:endParaRPr lang="en-ZA" sz="1500" kern="100" dirty="0">
                        <a:effectLst/>
                        <a:latin typeface="Arial" panose="020B0604020202020204" pitchFamily="34" charset="0"/>
                        <a:ea typeface="Calibri" panose="020F0502020204030204" pitchFamily="34" charset="0"/>
                        <a:cs typeface="Arial" panose="020B0604020202020204" pitchFamily="34" charset="0"/>
                      </a:endParaRPr>
                    </a:p>
                  </a:txBody>
                  <a:tcPr marL="152400" marR="0" marT="95250" marB="95250" anchor="ctr">
                    <a:solidFill>
                      <a:schemeClr val="bg1">
                        <a:lumMod val="95000"/>
                      </a:schemeClr>
                    </a:solidFill>
                  </a:tcPr>
                </a:tc>
                <a:tc>
                  <a:txBody>
                    <a:bodyPr/>
                    <a:lstStyle/>
                    <a:p>
                      <a:pPr algn="l">
                        <a:lnSpc>
                          <a:spcPct val="100000"/>
                        </a:lnSpc>
                        <a:spcAft>
                          <a:spcPts val="800"/>
                        </a:spcAft>
                        <a:buNone/>
                      </a:pPr>
                      <a:r>
                        <a:rPr lang="en-GB" sz="1500" kern="100" dirty="0">
                          <a:effectLst/>
                          <a:latin typeface="Arial" panose="020B0604020202020204" pitchFamily="34" charset="0"/>
                          <a:ea typeface="Calibri" panose="020F0502020204030204" pitchFamily="34" charset="0"/>
                          <a:cs typeface="Arial" panose="020B0604020202020204" pitchFamily="34" charset="0"/>
                        </a:rPr>
                        <a:t>Social partners (SPs) and private sector (PS) are members of Boards of NSA, QCTO and SAQA</a:t>
                      </a:r>
                    </a:p>
                    <a:p>
                      <a:pPr algn="l">
                        <a:lnSpc>
                          <a:spcPct val="100000"/>
                        </a:lnSpc>
                        <a:spcAft>
                          <a:spcPts val="800"/>
                        </a:spcAft>
                        <a:buNone/>
                      </a:pPr>
                      <a:endParaRPr lang="en-ZA" sz="1500" kern="100" dirty="0">
                        <a:effectLst/>
                        <a:latin typeface="Arial" panose="020B0604020202020204" pitchFamily="34" charset="0"/>
                        <a:ea typeface="Calibri" panose="020F0502020204030204" pitchFamily="34" charset="0"/>
                        <a:cs typeface="Arial" panose="020B0604020202020204" pitchFamily="34" charset="0"/>
                      </a:endParaRPr>
                    </a:p>
                  </a:txBody>
                  <a:tcPr marL="152400" marR="0" marT="95250" marB="95250" anchor="ctr">
                    <a:solidFill>
                      <a:schemeClr val="bg1">
                        <a:lumMod val="95000"/>
                      </a:schemeClr>
                    </a:solidFill>
                  </a:tcPr>
                </a:tc>
                <a:extLst>
                  <a:ext uri="{0D108BD9-81ED-4DB2-BD59-A6C34878D82A}">
                    <a16:rowId xmlns:a16="http://schemas.microsoft.com/office/drawing/2014/main" val="1738651721"/>
                  </a:ext>
                </a:extLst>
              </a:tr>
              <a:tr h="1243072">
                <a:tc>
                  <a:txBody>
                    <a:bodyPr/>
                    <a:lstStyle/>
                    <a:p>
                      <a:pPr algn="ctr">
                        <a:lnSpc>
                          <a:spcPct val="100000"/>
                        </a:lnSpc>
                        <a:spcAft>
                          <a:spcPts val="800"/>
                        </a:spcAft>
                        <a:buNone/>
                      </a:pPr>
                      <a:r>
                        <a:rPr lang="en-ZA" sz="1500" kern="0" dirty="0">
                          <a:effectLst/>
                          <a:latin typeface="Arial" panose="020B0604020202020204" pitchFamily="34" charset="0"/>
                          <a:ea typeface="Calibri" panose="020F0502020204030204" pitchFamily="34" charset="0"/>
                          <a:cs typeface="Arial" panose="020B0604020202020204" pitchFamily="34" charset="0"/>
                        </a:rPr>
                        <a:t>Funding</a:t>
                      </a:r>
                      <a:endParaRPr lang="en-ZA" sz="1500" strike="sngStrike" kern="100" dirty="0">
                        <a:effectLst/>
                        <a:latin typeface="Arial" panose="020B0604020202020204" pitchFamily="34" charset="0"/>
                        <a:ea typeface="Calibri" panose="020F0502020204030204" pitchFamily="34" charset="0"/>
                        <a:cs typeface="Arial" panose="020B0604020202020204" pitchFamily="34" charset="0"/>
                      </a:endParaRPr>
                    </a:p>
                  </a:txBody>
                  <a:tcPr marL="0" marR="152400" marT="95250" marB="95250" anchor="ctr">
                    <a:gradFill flip="none" rotWithShape="1">
                      <a:gsLst>
                        <a:gs pos="0">
                          <a:srgbClr val="2D2C72">
                            <a:shade val="30000"/>
                            <a:satMod val="115000"/>
                          </a:srgbClr>
                        </a:gs>
                        <a:gs pos="50000">
                          <a:srgbClr val="2D2C72">
                            <a:shade val="67500"/>
                            <a:satMod val="115000"/>
                          </a:srgbClr>
                        </a:gs>
                        <a:gs pos="100000">
                          <a:srgbClr val="2D2C72">
                            <a:shade val="100000"/>
                            <a:satMod val="115000"/>
                          </a:srgbClr>
                        </a:gs>
                      </a:gsLst>
                      <a:lin ang="0" scaled="1"/>
                      <a:tileRect/>
                    </a:gradFill>
                  </a:tcPr>
                </a:tc>
                <a:tc>
                  <a:txBody>
                    <a:bodyPr/>
                    <a:lstStyle/>
                    <a:p>
                      <a:pPr algn="l">
                        <a:lnSpc>
                          <a:spcPct val="100000"/>
                        </a:lnSpc>
                        <a:spcAft>
                          <a:spcPts val="800"/>
                        </a:spcAft>
                        <a:buNone/>
                      </a:pPr>
                      <a:r>
                        <a:rPr lang="en-ZA" sz="1500" kern="0" dirty="0">
                          <a:effectLst/>
                          <a:latin typeface="Arial" panose="020B0604020202020204" pitchFamily="34" charset="0"/>
                          <a:ea typeface="Calibri" panose="020F0502020204030204" pitchFamily="34" charset="0"/>
                          <a:cs typeface="Arial" panose="020B0604020202020204" pitchFamily="34" charset="0"/>
                        </a:rPr>
                        <a:t>Collects levy, disburses grants, develops &amp; implements sector skills plans.</a:t>
                      </a:r>
                      <a:endParaRPr lang="en-ZA" sz="1500" kern="100" dirty="0">
                        <a:effectLst/>
                        <a:latin typeface="Arial" panose="020B0604020202020204" pitchFamily="34" charset="0"/>
                        <a:ea typeface="Calibri" panose="020F0502020204030204" pitchFamily="34" charset="0"/>
                        <a:cs typeface="Arial" panose="020B0604020202020204" pitchFamily="34" charset="0"/>
                      </a:endParaRPr>
                    </a:p>
                  </a:txBody>
                  <a:tcPr marL="152400" marR="152400" marT="95250" marB="95250" anchor="ctr">
                    <a:solidFill>
                      <a:schemeClr val="bg1">
                        <a:lumMod val="95000"/>
                      </a:schemeClr>
                    </a:solidFill>
                  </a:tcPr>
                </a:tc>
                <a:tc>
                  <a:txBody>
                    <a:bodyPr/>
                    <a:lstStyle/>
                    <a:p>
                      <a:pPr algn="l">
                        <a:lnSpc>
                          <a:spcPct val="100000"/>
                        </a:lnSpc>
                        <a:spcAft>
                          <a:spcPts val="800"/>
                        </a:spcAft>
                        <a:buNone/>
                      </a:pPr>
                      <a:r>
                        <a:rPr lang="en-ZA" sz="1500" kern="0" dirty="0">
                          <a:effectLst/>
                          <a:latin typeface="Arial" panose="020B0604020202020204" pitchFamily="34" charset="0"/>
                          <a:ea typeface="Calibri" panose="020F0502020204030204" pitchFamily="34" charset="0"/>
                          <a:cs typeface="Arial" panose="020B0604020202020204" pitchFamily="34" charset="0"/>
                        </a:rPr>
                        <a:t>21 Sector Education &amp; Training Authorities (SETAs)</a:t>
                      </a:r>
                      <a:endParaRPr lang="en-ZA" sz="1500" kern="100" dirty="0">
                        <a:effectLst/>
                        <a:latin typeface="Arial" panose="020B0604020202020204" pitchFamily="34" charset="0"/>
                        <a:ea typeface="Calibri" panose="020F0502020204030204" pitchFamily="34" charset="0"/>
                        <a:cs typeface="Arial" panose="020B0604020202020204" pitchFamily="34" charset="0"/>
                      </a:endParaRPr>
                    </a:p>
                  </a:txBody>
                  <a:tcPr marL="152400" marR="0" marT="95250" marB="95250" anchor="ctr">
                    <a:solidFill>
                      <a:schemeClr val="bg1">
                        <a:lumMod val="95000"/>
                      </a:schemeClr>
                    </a:solidFill>
                  </a:tcPr>
                </a:tc>
                <a:tc>
                  <a:txBody>
                    <a:bodyPr/>
                    <a:lstStyle/>
                    <a:p>
                      <a:pPr algn="l">
                        <a:lnSpc>
                          <a:spcPct val="100000"/>
                        </a:lnSpc>
                        <a:spcAft>
                          <a:spcPts val="800"/>
                        </a:spcAft>
                        <a:buNone/>
                      </a:pPr>
                      <a:r>
                        <a:rPr lang="en-GB" sz="1500" kern="100" dirty="0">
                          <a:solidFill>
                            <a:schemeClr val="tx1"/>
                          </a:solidFill>
                          <a:effectLst/>
                          <a:latin typeface="Arial" panose="020B0604020202020204" pitchFamily="34" charset="0"/>
                          <a:ea typeface="Calibri" panose="020F0502020204030204" pitchFamily="34" charset="0"/>
                          <a:cs typeface="Arial" panose="020B0604020202020204" pitchFamily="34" charset="0"/>
                        </a:rPr>
                        <a:t>About 80% board members of SETAs are SPs and PS. (e.g. organised labour &amp; mining companies have equal </a:t>
                      </a:r>
                      <a:r>
                        <a:rPr lang="en-GB" sz="1500" kern="100"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nos</a:t>
                      </a:r>
                      <a:r>
                        <a:rPr lang="en-GB" sz="1500" kern="100" dirty="0">
                          <a:solidFill>
                            <a:schemeClr val="tx1"/>
                          </a:solidFill>
                          <a:effectLst/>
                          <a:latin typeface="Arial" panose="020B0604020202020204" pitchFamily="34" charset="0"/>
                          <a:ea typeface="Calibri" panose="020F0502020204030204" pitchFamily="34" charset="0"/>
                          <a:cs typeface="Arial" panose="020B0604020202020204" pitchFamily="34" charset="0"/>
                        </a:rPr>
                        <a:t> of seats)</a:t>
                      </a:r>
                      <a:endParaRPr lang="en-ZA" sz="1500" kern="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52400" marR="0" marT="95250" marB="95250" anchor="ctr">
                    <a:solidFill>
                      <a:schemeClr val="bg1">
                        <a:lumMod val="95000"/>
                      </a:schemeClr>
                    </a:solidFill>
                  </a:tcPr>
                </a:tc>
                <a:extLst>
                  <a:ext uri="{0D108BD9-81ED-4DB2-BD59-A6C34878D82A}">
                    <a16:rowId xmlns:a16="http://schemas.microsoft.com/office/drawing/2014/main" val="3226756180"/>
                  </a:ext>
                </a:extLst>
              </a:tr>
              <a:tr h="1589692">
                <a:tc>
                  <a:txBody>
                    <a:bodyPr/>
                    <a:lstStyle/>
                    <a:p>
                      <a:pPr algn="ctr">
                        <a:lnSpc>
                          <a:spcPct val="100000"/>
                        </a:lnSpc>
                        <a:spcAft>
                          <a:spcPts val="800"/>
                        </a:spcAft>
                        <a:buNone/>
                      </a:pPr>
                      <a:r>
                        <a:rPr lang="en-ZA" sz="1500" kern="0" dirty="0">
                          <a:effectLst/>
                          <a:latin typeface="Arial" panose="020B0604020202020204" pitchFamily="34" charset="0"/>
                          <a:ea typeface="Calibri" panose="020F0502020204030204" pitchFamily="34" charset="0"/>
                          <a:cs typeface="Arial" panose="020B0604020202020204" pitchFamily="34" charset="0"/>
                        </a:rPr>
                        <a:t>Training Provision</a:t>
                      </a:r>
                      <a:endParaRPr lang="en-ZA" sz="1500" kern="100" dirty="0">
                        <a:effectLst/>
                        <a:latin typeface="Arial" panose="020B0604020202020204" pitchFamily="34" charset="0"/>
                        <a:ea typeface="Calibri" panose="020F0502020204030204" pitchFamily="34" charset="0"/>
                        <a:cs typeface="Arial" panose="020B0604020202020204" pitchFamily="34" charset="0"/>
                      </a:endParaRPr>
                    </a:p>
                  </a:txBody>
                  <a:tcPr marL="0" marR="152400" marT="95250" marB="95250" anchor="ctr">
                    <a:gradFill flip="none" rotWithShape="1">
                      <a:gsLst>
                        <a:gs pos="0">
                          <a:srgbClr val="2D2C72">
                            <a:shade val="30000"/>
                            <a:satMod val="115000"/>
                          </a:srgbClr>
                        </a:gs>
                        <a:gs pos="50000">
                          <a:srgbClr val="2D2C72">
                            <a:shade val="67500"/>
                            <a:satMod val="115000"/>
                          </a:srgbClr>
                        </a:gs>
                        <a:gs pos="100000">
                          <a:srgbClr val="2D2C72">
                            <a:shade val="100000"/>
                            <a:satMod val="115000"/>
                          </a:srgbClr>
                        </a:gs>
                      </a:gsLst>
                      <a:lin ang="0" scaled="1"/>
                      <a:tileRect/>
                    </a:gradFill>
                  </a:tcPr>
                </a:tc>
                <a:tc>
                  <a:txBody>
                    <a:bodyPr/>
                    <a:lstStyle/>
                    <a:p>
                      <a:pPr algn="l">
                        <a:lnSpc>
                          <a:spcPct val="100000"/>
                        </a:lnSpc>
                        <a:spcAft>
                          <a:spcPts val="800"/>
                        </a:spcAft>
                        <a:buNone/>
                      </a:pPr>
                      <a:r>
                        <a:rPr lang="en-ZA" sz="1500" kern="0" dirty="0">
                          <a:effectLst/>
                          <a:latin typeface="Arial" panose="020B0604020202020204" pitchFamily="34" charset="0"/>
                          <a:ea typeface="Calibri" panose="020F0502020204030204" pitchFamily="34" charset="0"/>
                          <a:cs typeface="Arial" panose="020B0604020202020204" pitchFamily="34" charset="0"/>
                        </a:rPr>
                        <a:t>Provides theoretical and practical training.</a:t>
                      </a:r>
                      <a:endParaRPr lang="en-ZA" sz="1500" kern="100" dirty="0">
                        <a:effectLst/>
                        <a:latin typeface="Arial" panose="020B0604020202020204" pitchFamily="34" charset="0"/>
                        <a:ea typeface="Calibri" panose="020F0502020204030204" pitchFamily="34" charset="0"/>
                        <a:cs typeface="Arial" panose="020B0604020202020204" pitchFamily="34" charset="0"/>
                      </a:endParaRPr>
                    </a:p>
                  </a:txBody>
                  <a:tcPr marL="152400" marR="152400" marT="95250" marB="95250" anchor="ctr">
                    <a:solidFill>
                      <a:schemeClr val="bg1">
                        <a:lumMod val="95000"/>
                      </a:schemeClr>
                    </a:solidFill>
                  </a:tcPr>
                </a:tc>
                <a:tc>
                  <a:txBody>
                    <a:bodyPr/>
                    <a:lstStyle/>
                    <a:p>
                      <a:pPr algn="l">
                        <a:lnSpc>
                          <a:spcPct val="100000"/>
                        </a:lnSpc>
                        <a:spcAft>
                          <a:spcPts val="800"/>
                        </a:spcAft>
                        <a:buNone/>
                      </a:pPr>
                      <a:r>
                        <a:rPr lang="en-ZA" sz="1500" kern="0" dirty="0">
                          <a:effectLst/>
                          <a:latin typeface="Arial" panose="020B0604020202020204" pitchFamily="34" charset="0"/>
                          <a:ea typeface="Calibri" panose="020F0502020204030204" pitchFamily="34" charset="0"/>
                          <a:cs typeface="Arial" panose="020B0604020202020204" pitchFamily="34" charset="0"/>
                        </a:rPr>
                        <a:t>TVET Colleges, CET Colleges, Universities, accredited private providers.</a:t>
                      </a:r>
                      <a:endParaRPr lang="en-ZA" sz="1500" kern="100" dirty="0">
                        <a:effectLst/>
                        <a:latin typeface="Arial" panose="020B0604020202020204" pitchFamily="34" charset="0"/>
                        <a:ea typeface="Calibri" panose="020F0502020204030204" pitchFamily="34" charset="0"/>
                        <a:cs typeface="Arial" panose="020B0604020202020204" pitchFamily="34" charset="0"/>
                      </a:endParaRPr>
                    </a:p>
                  </a:txBody>
                  <a:tcPr marL="152400" marR="0" marT="95250" marB="95250" anchor="ctr">
                    <a:solidFill>
                      <a:schemeClr val="bg1">
                        <a:lumMod val="95000"/>
                      </a:schemeClr>
                    </a:solidFill>
                  </a:tcPr>
                </a:tc>
                <a:tc>
                  <a:txBody>
                    <a:bodyPr/>
                    <a:lstStyle/>
                    <a:p>
                      <a:pPr marL="179388" lvl="0" indent="-179388" algn="l">
                        <a:buFont typeface="Wingdings" panose="05000000000000000000" pitchFamily="2" charset="2"/>
                        <a:buChar char="§"/>
                      </a:pPr>
                      <a:r>
                        <a:rPr lang="en-GB" sz="15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Funding support thru co-payments</a:t>
                      </a:r>
                    </a:p>
                    <a:p>
                      <a:pPr marL="179388" lvl="0" indent="-179388" algn="l">
                        <a:buFont typeface="Wingdings" panose="05000000000000000000" pitchFamily="2" charset="2"/>
                        <a:buChar char="§"/>
                      </a:pPr>
                      <a:r>
                        <a:rPr lang="en-GB" sz="15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Collaboration &amp; partnerships</a:t>
                      </a:r>
                    </a:p>
                    <a:p>
                      <a:pPr marL="179388" lvl="0" indent="-179388" algn="l">
                        <a:buFont typeface="Wingdings" panose="05000000000000000000" pitchFamily="2" charset="2"/>
                        <a:buChar char="§"/>
                      </a:pPr>
                      <a:r>
                        <a:rPr lang="en-GB" sz="15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Offer workplace experience</a:t>
                      </a:r>
                      <a:endParaRPr lang="en-ZA" sz="15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179388" lvl="0" indent="-179388" algn="l">
                        <a:buFont typeface="Wingdings" panose="05000000000000000000" pitchFamily="2" charset="2"/>
                        <a:buChar char="§"/>
                      </a:pPr>
                      <a:r>
                        <a:rPr lang="en-GB" sz="15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Partner on curriculum design and occupational relevance.</a:t>
                      </a:r>
                      <a:endParaRPr lang="en-ZA" sz="15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179388" lvl="0" indent="-179388" algn="l">
                        <a:buFont typeface="Wingdings" panose="05000000000000000000" pitchFamily="2" charset="2"/>
                        <a:buChar char="§"/>
                      </a:pPr>
                      <a:r>
                        <a:rPr lang="en-GB" sz="15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Support research &amp; innovation.</a:t>
                      </a:r>
                      <a:endParaRPr lang="en-ZA" sz="1500" kern="12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52400" marR="0" marT="95250" marB="95250" anchor="ctr">
                    <a:solidFill>
                      <a:schemeClr val="bg1">
                        <a:lumMod val="95000"/>
                      </a:schemeClr>
                    </a:solidFill>
                  </a:tcPr>
                </a:tc>
                <a:extLst>
                  <a:ext uri="{0D108BD9-81ED-4DB2-BD59-A6C34878D82A}">
                    <a16:rowId xmlns:a16="http://schemas.microsoft.com/office/drawing/2014/main" val="807793211"/>
                  </a:ext>
                </a:extLst>
              </a:tr>
            </a:tbl>
          </a:graphicData>
        </a:graphic>
      </p:graphicFrame>
      <p:grpSp>
        <p:nvGrpSpPr>
          <p:cNvPr id="2" name="Group 25">
            <a:extLst>
              <a:ext uri="{FF2B5EF4-FFF2-40B4-BE49-F238E27FC236}">
                <a16:creationId xmlns:a16="http://schemas.microsoft.com/office/drawing/2014/main" id="{2765E3B0-1DAD-00F0-6749-4F4A652DD27D}"/>
              </a:ext>
            </a:extLst>
          </p:cNvPr>
          <p:cNvGrpSpPr/>
          <p:nvPr/>
        </p:nvGrpSpPr>
        <p:grpSpPr>
          <a:xfrm rot="18566951">
            <a:off x="-2087303" y="5511243"/>
            <a:ext cx="2007657" cy="1934885"/>
            <a:chOff x="0" y="-26258"/>
            <a:chExt cx="4977476" cy="4466790"/>
          </a:xfrm>
        </p:grpSpPr>
        <p:grpSp>
          <p:nvGrpSpPr>
            <p:cNvPr id="4" name="Group 26">
              <a:extLst>
                <a:ext uri="{FF2B5EF4-FFF2-40B4-BE49-F238E27FC236}">
                  <a16:creationId xmlns:a16="http://schemas.microsoft.com/office/drawing/2014/main" id="{CCDE8FF0-92A5-988B-272F-D6C493B0CB95}"/>
                </a:ext>
              </a:extLst>
            </p:cNvPr>
            <p:cNvGrpSpPr/>
            <p:nvPr/>
          </p:nvGrpSpPr>
          <p:grpSpPr>
            <a:xfrm>
              <a:off x="2646299" y="1347075"/>
              <a:ext cx="1482333" cy="1720124"/>
              <a:chOff x="0" y="0"/>
              <a:chExt cx="698500" cy="810551"/>
            </a:xfrm>
          </p:grpSpPr>
          <p:sp>
            <p:nvSpPr>
              <p:cNvPr id="21" name="Freeform 27">
                <a:extLst>
                  <a:ext uri="{FF2B5EF4-FFF2-40B4-BE49-F238E27FC236}">
                    <a16:creationId xmlns:a16="http://schemas.microsoft.com/office/drawing/2014/main" id="{3FCCB404-B700-768E-6C97-CF8B7FB6347C}"/>
                  </a:ext>
                </a:extLst>
              </p:cNvPr>
              <p:cNvSpPr/>
              <p:nvPr/>
            </p:nvSpPr>
            <p:spPr>
              <a:xfrm>
                <a:off x="0" y="0"/>
                <a:ext cx="698500" cy="810551"/>
              </a:xfrm>
              <a:custGeom>
                <a:avLst/>
                <a:gdLst/>
                <a:ahLst/>
                <a:cxnLst/>
                <a:rect l="l" t="t" r="r" b="b"/>
                <a:pathLst>
                  <a:path w="698500" h="810551">
                    <a:moveTo>
                      <a:pt x="349250" y="0"/>
                    </a:moveTo>
                    <a:lnTo>
                      <a:pt x="698500" y="203200"/>
                    </a:lnTo>
                    <a:lnTo>
                      <a:pt x="698500" y="607351"/>
                    </a:lnTo>
                    <a:lnTo>
                      <a:pt x="349250" y="810551"/>
                    </a:lnTo>
                    <a:lnTo>
                      <a:pt x="0" y="607351"/>
                    </a:lnTo>
                    <a:lnTo>
                      <a:pt x="0" y="203200"/>
                    </a:lnTo>
                    <a:lnTo>
                      <a:pt x="349250" y="0"/>
                    </a:lnTo>
                    <a:close/>
                  </a:path>
                </a:pathLst>
              </a:custGeom>
              <a:blipFill>
                <a:blip r:embed="rId2"/>
                <a:stretch>
                  <a:fillRect l="-37031" r="-37031"/>
                </a:stretch>
              </a:blipFill>
            </p:spPr>
            <p:txBody>
              <a:bodyPr/>
              <a:lstStyle/>
              <a:p>
                <a:endParaRPr lang="en-ZA" dirty="0">
                  <a:latin typeface="Arial" panose="020B0604020202020204" pitchFamily="34" charset="0"/>
                  <a:cs typeface="Arial" panose="020B0604020202020204" pitchFamily="34" charset="0"/>
                </a:endParaRPr>
              </a:p>
            </p:txBody>
          </p:sp>
        </p:grpSp>
        <p:grpSp>
          <p:nvGrpSpPr>
            <p:cNvPr id="6" name="Group 28">
              <a:extLst>
                <a:ext uri="{FF2B5EF4-FFF2-40B4-BE49-F238E27FC236}">
                  <a16:creationId xmlns:a16="http://schemas.microsoft.com/office/drawing/2014/main" id="{FB95817A-C008-712F-758A-664A478D67A7}"/>
                </a:ext>
              </a:extLst>
            </p:cNvPr>
            <p:cNvGrpSpPr/>
            <p:nvPr/>
          </p:nvGrpSpPr>
          <p:grpSpPr>
            <a:xfrm>
              <a:off x="1747571" y="2720408"/>
              <a:ext cx="1482333" cy="1720124"/>
              <a:chOff x="0" y="0"/>
              <a:chExt cx="698500" cy="810551"/>
            </a:xfrm>
          </p:grpSpPr>
          <p:sp>
            <p:nvSpPr>
              <p:cNvPr id="20" name="Freeform 29">
                <a:extLst>
                  <a:ext uri="{FF2B5EF4-FFF2-40B4-BE49-F238E27FC236}">
                    <a16:creationId xmlns:a16="http://schemas.microsoft.com/office/drawing/2014/main" id="{45D9B2B8-1D0B-7E39-FB4E-32270FE648DF}"/>
                  </a:ext>
                </a:extLst>
              </p:cNvPr>
              <p:cNvSpPr/>
              <p:nvPr/>
            </p:nvSpPr>
            <p:spPr>
              <a:xfrm>
                <a:off x="0" y="0"/>
                <a:ext cx="698500" cy="810551"/>
              </a:xfrm>
              <a:custGeom>
                <a:avLst/>
                <a:gdLst/>
                <a:ahLst/>
                <a:cxnLst/>
                <a:rect l="l" t="t" r="r" b="b"/>
                <a:pathLst>
                  <a:path w="698500" h="810551">
                    <a:moveTo>
                      <a:pt x="349250" y="0"/>
                    </a:moveTo>
                    <a:lnTo>
                      <a:pt x="698500" y="203200"/>
                    </a:lnTo>
                    <a:lnTo>
                      <a:pt x="698500" y="607351"/>
                    </a:lnTo>
                    <a:lnTo>
                      <a:pt x="349250" y="810551"/>
                    </a:lnTo>
                    <a:lnTo>
                      <a:pt x="0" y="607351"/>
                    </a:lnTo>
                    <a:lnTo>
                      <a:pt x="0" y="203200"/>
                    </a:lnTo>
                    <a:lnTo>
                      <a:pt x="349250" y="0"/>
                    </a:lnTo>
                    <a:close/>
                  </a:path>
                </a:pathLst>
              </a:custGeom>
              <a:blipFill>
                <a:blip r:embed="rId3"/>
                <a:stretch>
                  <a:fillRect l="-36598" r="-36598"/>
                </a:stretch>
              </a:blipFill>
            </p:spPr>
            <p:txBody>
              <a:bodyPr/>
              <a:lstStyle/>
              <a:p>
                <a:endParaRPr lang="en-ZA" dirty="0">
                  <a:latin typeface="Arial" panose="020B0604020202020204" pitchFamily="34" charset="0"/>
                  <a:cs typeface="Arial" panose="020B0604020202020204" pitchFamily="34" charset="0"/>
                </a:endParaRPr>
              </a:p>
            </p:txBody>
          </p:sp>
        </p:grpSp>
        <p:grpSp>
          <p:nvGrpSpPr>
            <p:cNvPr id="7" name="Group 30">
              <a:extLst>
                <a:ext uri="{FF2B5EF4-FFF2-40B4-BE49-F238E27FC236}">
                  <a16:creationId xmlns:a16="http://schemas.microsoft.com/office/drawing/2014/main" id="{555CB093-079C-6F2E-84D6-315DAC6E55C2}"/>
                </a:ext>
              </a:extLst>
            </p:cNvPr>
            <p:cNvGrpSpPr/>
            <p:nvPr/>
          </p:nvGrpSpPr>
          <p:grpSpPr>
            <a:xfrm>
              <a:off x="906125" y="1347075"/>
              <a:ext cx="1482333" cy="1720124"/>
              <a:chOff x="0" y="0"/>
              <a:chExt cx="698500" cy="810551"/>
            </a:xfrm>
          </p:grpSpPr>
          <p:sp>
            <p:nvSpPr>
              <p:cNvPr id="18" name="Freeform 31">
                <a:extLst>
                  <a:ext uri="{FF2B5EF4-FFF2-40B4-BE49-F238E27FC236}">
                    <a16:creationId xmlns:a16="http://schemas.microsoft.com/office/drawing/2014/main" id="{5CCF7C85-7E07-78DC-9968-DE91848498BE}"/>
                  </a:ext>
                </a:extLst>
              </p:cNvPr>
              <p:cNvSpPr/>
              <p:nvPr/>
            </p:nvSpPr>
            <p:spPr>
              <a:xfrm>
                <a:off x="0" y="0"/>
                <a:ext cx="698500" cy="810551"/>
              </a:xfrm>
              <a:custGeom>
                <a:avLst/>
                <a:gdLst/>
                <a:ahLst/>
                <a:cxnLst/>
                <a:rect l="l" t="t" r="r" b="b"/>
                <a:pathLst>
                  <a:path w="698500" h="810551">
                    <a:moveTo>
                      <a:pt x="349250" y="0"/>
                    </a:moveTo>
                    <a:lnTo>
                      <a:pt x="698500" y="203200"/>
                    </a:lnTo>
                    <a:lnTo>
                      <a:pt x="698500" y="607351"/>
                    </a:lnTo>
                    <a:lnTo>
                      <a:pt x="349250" y="810551"/>
                    </a:lnTo>
                    <a:lnTo>
                      <a:pt x="0" y="607351"/>
                    </a:lnTo>
                    <a:lnTo>
                      <a:pt x="0" y="203200"/>
                    </a:lnTo>
                    <a:lnTo>
                      <a:pt x="349250" y="0"/>
                    </a:lnTo>
                    <a:close/>
                  </a:path>
                </a:pathLst>
              </a:custGeom>
              <a:blipFill>
                <a:blip r:embed="rId4"/>
                <a:stretch>
                  <a:fillRect l="-37744" r="-37744"/>
                </a:stretch>
              </a:blipFill>
            </p:spPr>
            <p:txBody>
              <a:bodyPr/>
              <a:lstStyle/>
              <a:p>
                <a:endParaRPr lang="en-ZA" dirty="0">
                  <a:latin typeface="Arial" panose="020B0604020202020204" pitchFamily="34" charset="0"/>
                  <a:cs typeface="Arial" panose="020B0604020202020204" pitchFamily="34" charset="0"/>
                </a:endParaRPr>
              </a:p>
            </p:txBody>
          </p:sp>
        </p:grpSp>
        <p:grpSp>
          <p:nvGrpSpPr>
            <p:cNvPr id="8" name="Group 32">
              <a:extLst>
                <a:ext uri="{FF2B5EF4-FFF2-40B4-BE49-F238E27FC236}">
                  <a16:creationId xmlns:a16="http://schemas.microsoft.com/office/drawing/2014/main" id="{76B8FBD0-465E-43D7-348D-D188413DD86D}"/>
                </a:ext>
              </a:extLst>
            </p:cNvPr>
            <p:cNvGrpSpPr/>
            <p:nvPr/>
          </p:nvGrpSpPr>
          <p:grpSpPr>
            <a:xfrm>
              <a:off x="1747571" y="0"/>
              <a:ext cx="1482333" cy="1720124"/>
              <a:chOff x="0" y="0"/>
              <a:chExt cx="698500" cy="810551"/>
            </a:xfrm>
          </p:grpSpPr>
          <p:sp>
            <p:nvSpPr>
              <p:cNvPr id="17" name="Freeform 33">
                <a:extLst>
                  <a:ext uri="{FF2B5EF4-FFF2-40B4-BE49-F238E27FC236}">
                    <a16:creationId xmlns:a16="http://schemas.microsoft.com/office/drawing/2014/main" id="{36FC8663-427B-CB8D-90AD-0BBAB03266A5}"/>
                  </a:ext>
                </a:extLst>
              </p:cNvPr>
              <p:cNvSpPr/>
              <p:nvPr/>
            </p:nvSpPr>
            <p:spPr>
              <a:xfrm>
                <a:off x="0" y="0"/>
                <a:ext cx="698500" cy="810551"/>
              </a:xfrm>
              <a:custGeom>
                <a:avLst/>
                <a:gdLst/>
                <a:ahLst/>
                <a:cxnLst/>
                <a:rect l="l" t="t" r="r" b="b"/>
                <a:pathLst>
                  <a:path w="698500" h="810551">
                    <a:moveTo>
                      <a:pt x="349250" y="0"/>
                    </a:moveTo>
                    <a:lnTo>
                      <a:pt x="698500" y="203200"/>
                    </a:lnTo>
                    <a:lnTo>
                      <a:pt x="698500" y="607351"/>
                    </a:lnTo>
                    <a:lnTo>
                      <a:pt x="349250" y="810551"/>
                    </a:lnTo>
                    <a:lnTo>
                      <a:pt x="0" y="607351"/>
                    </a:lnTo>
                    <a:lnTo>
                      <a:pt x="0" y="203200"/>
                    </a:lnTo>
                    <a:lnTo>
                      <a:pt x="349250" y="0"/>
                    </a:lnTo>
                    <a:close/>
                  </a:path>
                </a:pathLst>
              </a:custGeom>
              <a:blipFill>
                <a:blip r:embed="rId5"/>
                <a:stretch>
                  <a:fillRect l="-37085" r="-37085"/>
                </a:stretch>
              </a:blipFill>
            </p:spPr>
            <p:txBody>
              <a:bodyPr/>
              <a:lstStyle/>
              <a:p>
                <a:endParaRPr lang="en-ZA" dirty="0">
                  <a:latin typeface="Arial" panose="020B0604020202020204" pitchFamily="34" charset="0"/>
                  <a:cs typeface="Arial" panose="020B0604020202020204" pitchFamily="34" charset="0"/>
                </a:endParaRPr>
              </a:p>
            </p:txBody>
          </p:sp>
        </p:grpSp>
        <p:grpSp>
          <p:nvGrpSpPr>
            <p:cNvPr id="9" name="Group 34">
              <a:extLst>
                <a:ext uri="{FF2B5EF4-FFF2-40B4-BE49-F238E27FC236}">
                  <a16:creationId xmlns:a16="http://schemas.microsoft.com/office/drawing/2014/main" id="{0AC60A1C-7F3D-CF1E-CBFC-4F6FE0903C78}"/>
                </a:ext>
              </a:extLst>
            </p:cNvPr>
            <p:cNvGrpSpPr/>
            <p:nvPr/>
          </p:nvGrpSpPr>
          <p:grpSpPr>
            <a:xfrm>
              <a:off x="112097" y="-26258"/>
              <a:ext cx="1482333" cy="1720124"/>
              <a:chOff x="52822" y="-12373"/>
              <a:chExt cx="698500" cy="810551"/>
            </a:xfrm>
          </p:grpSpPr>
          <p:sp>
            <p:nvSpPr>
              <p:cNvPr id="16" name="Freeform 35">
                <a:extLst>
                  <a:ext uri="{FF2B5EF4-FFF2-40B4-BE49-F238E27FC236}">
                    <a16:creationId xmlns:a16="http://schemas.microsoft.com/office/drawing/2014/main" id="{0A1292F2-5340-0208-E8E3-1E9C7757629B}"/>
                  </a:ext>
                </a:extLst>
              </p:cNvPr>
              <p:cNvSpPr/>
              <p:nvPr/>
            </p:nvSpPr>
            <p:spPr>
              <a:xfrm>
                <a:off x="52822" y="-12373"/>
                <a:ext cx="698500" cy="810551"/>
              </a:xfrm>
              <a:custGeom>
                <a:avLst/>
                <a:gdLst/>
                <a:ahLst/>
                <a:cxnLst/>
                <a:rect l="l" t="t" r="r" b="b"/>
                <a:pathLst>
                  <a:path w="698500" h="810551">
                    <a:moveTo>
                      <a:pt x="349250" y="0"/>
                    </a:moveTo>
                    <a:lnTo>
                      <a:pt x="698500" y="203200"/>
                    </a:lnTo>
                    <a:lnTo>
                      <a:pt x="698500" y="607351"/>
                    </a:lnTo>
                    <a:lnTo>
                      <a:pt x="349250" y="810551"/>
                    </a:lnTo>
                    <a:lnTo>
                      <a:pt x="0" y="607351"/>
                    </a:lnTo>
                    <a:lnTo>
                      <a:pt x="0" y="203200"/>
                    </a:lnTo>
                    <a:lnTo>
                      <a:pt x="349250" y="0"/>
                    </a:lnTo>
                    <a:close/>
                  </a:path>
                </a:pathLst>
              </a:custGeom>
              <a:blipFill>
                <a:blip r:embed="rId6"/>
                <a:stretch>
                  <a:fillRect r="-73953"/>
                </a:stretch>
              </a:blipFill>
            </p:spPr>
            <p:txBody>
              <a:bodyPr/>
              <a:lstStyle/>
              <a:p>
                <a:endParaRPr lang="en-ZA" dirty="0">
                  <a:latin typeface="Arial" panose="020B0604020202020204" pitchFamily="34" charset="0"/>
                  <a:cs typeface="Arial" panose="020B0604020202020204" pitchFamily="34" charset="0"/>
                </a:endParaRPr>
              </a:p>
            </p:txBody>
          </p:sp>
        </p:grpSp>
        <p:grpSp>
          <p:nvGrpSpPr>
            <p:cNvPr id="10" name="Group 36">
              <a:extLst>
                <a:ext uri="{FF2B5EF4-FFF2-40B4-BE49-F238E27FC236}">
                  <a16:creationId xmlns:a16="http://schemas.microsoft.com/office/drawing/2014/main" id="{0188E6DD-370A-845A-5D76-4D05766C8B34}"/>
                </a:ext>
              </a:extLst>
            </p:cNvPr>
            <p:cNvGrpSpPr/>
            <p:nvPr/>
          </p:nvGrpSpPr>
          <p:grpSpPr>
            <a:xfrm>
              <a:off x="3495143" y="2720408"/>
              <a:ext cx="1482333" cy="1720124"/>
              <a:chOff x="0" y="0"/>
              <a:chExt cx="698500" cy="810551"/>
            </a:xfrm>
          </p:grpSpPr>
          <p:sp>
            <p:nvSpPr>
              <p:cNvPr id="15" name="Freeform 37">
                <a:extLst>
                  <a:ext uri="{FF2B5EF4-FFF2-40B4-BE49-F238E27FC236}">
                    <a16:creationId xmlns:a16="http://schemas.microsoft.com/office/drawing/2014/main" id="{7B6DDE03-763E-021B-7352-AA9FE76498A6}"/>
                  </a:ext>
                </a:extLst>
              </p:cNvPr>
              <p:cNvSpPr/>
              <p:nvPr/>
            </p:nvSpPr>
            <p:spPr>
              <a:xfrm>
                <a:off x="0" y="0"/>
                <a:ext cx="698500" cy="810551"/>
              </a:xfrm>
              <a:custGeom>
                <a:avLst/>
                <a:gdLst/>
                <a:ahLst/>
                <a:cxnLst/>
                <a:rect l="l" t="t" r="r" b="b"/>
                <a:pathLst>
                  <a:path w="698500" h="810551">
                    <a:moveTo>
                      <a:pt x="349250" y="0"/>
                    </a:moveTo>
                    <a:lnTo>
                      <a:pt x="698500" y="203200"/>
                    </a:lnTo>
                    <a:lnTo>
                      <a:pt x="698500" y="607351"/>
                    </a:lnTo>
                    <a:lnTo>
                      <a:pt x="349250" y="810551"/>
                    </a:lnTo>
                    <a:lnTo>
                      <a:pt x="0" y="607351"/>
                    </a:lnTo>
                    <a:lnTo>
                      <a:pt x="0" y="203200"/>
                    </a:lnTo>
                    <a:lnTo>
                      <a:pt x="349250" y="0"/>
                    </a:lnTo>
                    <a:close/>
                  </a:path>
                </a:pathLst>
              </a:custGeom>
              <a:blipFill>
                <a:blip r:embed="rId7"/>
                <a:stretch>
                  <a:fillRect l="-74729" r="-15113"/>
                </a:stretch>
              </a:blipFill>
            </p:spPr>
            <p:txBody>
              <a:bodyPr/>
              <a:lstStyle/>
              <a:p>
                <a:endParaRPr lang="en-ZA" dirty="0">
                  <a:latin typeface="Arial" panose="020B0604020202020204" pitchFamily="34" charset="0"/>
                  <a:cs typeface="Arial" panose="020B0604020202020204" pitchFamily="34" charset="0"/>
                </a:endParaRPr>
              </a:p>
            </p:txBody>
          </p:sp>
        </p:grpSp>
        <p:grpSp>
          <p:nvGrpSpPr>
            <p:cNvPr id="11" name="Group 38">
              <a:extLst>
                <a:ext uri="{FF2B5EF4-FFF2-40B4-BE49-F238E27FC236}">
                  <a16:creationId xmlns:a16="http://schemas.microsoft.com/office/drawing/2014/main" id="{E81B2211-1880-3683-9A2A-89B6BE5DE5F0}"/>
                </a:ext>
              </a:extLst>
            </p:cNvPr>
            <p:cNvGrpSpPr/>
            <p:nvPr/>
          </p:nvGrpSpPr>
          <p:grpSpPr>
            <a:xfrm>
              <a:off x="0" y="2720408"/>
              <a:ext cx="1482333" cy="1720124"/>
              <a:chOff x="0" y="0"/>
              <a:chExt cx="698500" cy="810551"/>
            </a:xfrm>
          </p:grpSpPr>
          <p:sp>
            <p:nvSpPr>
              <p:cNvPr id="14" name="Freeform 39">
                <a:extLst>
                  <a:ext uri="{FF2B5EF4-FFF2-40B4-BE49-F238E27FC236}">
                    <a16:creationId xmlns:a16="http://schemas.microsoft.com/office/drawing/2014/main" id="{0856961A-19AD-B4B9-A8DD-AD2FF8022761}"/>
                  </a:ext>
                </a:extLst>
              </p:cNvPr>
              <p:cNvSpPr/>
              <p:nvPr/>
            </p:nvSpPr>
            <p:spPr>
              <a:xfrm>
                <a:off x="0" y="0"/>
                <a:ext cx="698500" cy="810551"/>
              </a:xfrm>
              <a:custGeom>
                <a:avLst/>
                <a:gdLst/>
                <a:ahLst/>
                <a:cxnLst/>
                <a:rect l="l" t="t" r="r" b="b"/>
                <a:pathLst>
                  <a:path w="698500" h="810551">
                    <a:moveTo>
                      <a:pt x="349250" y="0"/>
                    </a:moveTo>
                    <a:lnTo>
                      <a:pt x="698500" y="203200"/>
                    </a:lnTo>
                    <a:lnTo>
                      <a:pt x="698500" y="607351"/>
                    </a:lnTo>
                    <a:lnTo>
                      <a:pt x="349250" y="810551"/>
                    </a:lnTo>
                    <a:lnTo>
                      <a:pt x="0" y="607351"/>
                    </a:lnTo>
                    <a:lnTo>
                      <a:pt x="0" y="203200"/>
                    </a:lnTo>
                    <a:lnTo>
                      <a:pt x="349250" y="0"/>
                    </a:lnTo>
                    <a:close/>
                  </a:path>
                </a:pathLst>
              </a:custGeom>
              <a:blipFill>
                <a:blip r:embed="rId8"/>
                <a:stretch>
                  <a:fillRect l="-60537" r="-13961"/>
                </a:stretch>
              </a:blipFill>
            </p:spPr>
            <p:txBody>
              <a:bodyPr/>
              <a:lstStyle/>
              <a:p>
                <a:endParaRPr lang="en-ZA" dirty="0">
                  <a:latin typeface="Arial" panose="020B0604020202020204" pitchFamily="34" charset="0"/>
                  <a:cs typeface="Arial" panose="020B0604020202020204" pitchFamily="34" charset="0"/>
                </a:endParaRPr>
              </a:p>
            </p:txBody>
          </p:sp>
        </p:grpSp>
        <p:grpSp>
          <p:nvGrpSpPr>
            <p:cNvPr id="12" name="Group 40">
              <a:extLst>
                <a:ext uri="{FF2B5EF4-FFF2-40B4-BE49-F238E27FC236}">
                  <a16:creationId xmlns:a16="http://schemas.microsoft.com/office/drawing/2014/main" id="{68BF4F42-BBD3-769A-428C-E059DEC50121}"/>
                </a:ext>
              </a:extLst>
            </p:cNvPr>
            <p:cNvGrpSpPr/>
            <p:nvPr/>
          </p:nvGrpSpPr>
          <p:grpSpPr>
            <a:xfrm>
              <a:off x="3495143" y="0"/>
              <a:ext cx="1482333" cy="1720124"/>
              <a:chOff x="0" y="0"/>
              <a:chExt cx="698500" cy="810551"/>
            </a:xfrm>
          </p:grpSpPr>
          <p:sp>
            <p:nvSpPr>
              <p:cNvPr id="13" name="Freeform 41">
                <a:extLst>
                  <a:ext uri="{FF2B5EF4-FFF2-40B4-BE49-F238E27FC236}">
                    <a16:creationId xmlns:a16="http://schemas.microsoft.com/office/drawing/2014/main" id="{2F96FE31-39D0-57C1-AF01-BC1ED9AA4711}"/>
                  </a:ext>
                </a:extLst>
              </p:cNvPr>
              <p:cNvSpPr/>
              <p:nvPr/>
            </p:nvSpPr>
            <p:spPr>
              <a:xfrm>
                <a:off x="0" y="0"/>
                <a:ext cx="698500" cy="810551"/>
              </a:xfrm>
              <a:custGeom>
                <a:avLst/>
                <a:gdLst/>
                <a:ahLst/>
                <a:cxnLst/>
                <a:rect l="l" t="t" r="r" b="b"/>
                <a:pathLst>
                  <a:path w="698500" h="810551">
                    <a:moveTo>
                      <a:pt x="349250" y="0"/>
                    </a:moveTo>
                    <a:lnTo>
                      <a:pt x="698500" y="203200"/>
                    </a:lnTo>
                    <a:lnTo>
                      <a:pt x="698500" y="607351"/>
                    </a:lnTo>
                    <a:lnTo>
                      <a:pt x="349250" y="810551"/>
                    </a:lnTo>
                    <a:lnTo>
                      <a:pt x="0" y="607351"/>
                    </a:lnTo>
                    <a:lnTo>
                      <a:pt x="0" y="203200"/>
                    </a:lnTo>
                    <a:lnTo>
                      <a:pt x="349250" y="0"/>
                    </a:lnTo>
                    <a:close/>
                  </a:path>
                </a:pathLst>
              </a:custGeom>
              <a:blipFill>
                <a:blip r:embed="rId9"/>
                <a:stretch>
                  <a:fillRect l="-37085" r="-37085"/>
                </a:stretch>
              </a:blipFill>
            </p:spPr>
            <p:txBody>
              <a:bodyPr/>
              <a:lstStyle/>
              <a:p>
                <a:endParaRPr lang="en-ZA" dirty="0">
                  <a:latin typeface="Arial" panose="020B0604020202020204" pitchFamily="34" charset="0"/>
                  <a:cs typeface="Arial" panose="020B0604020202020204" pitchFamily="34" charset="0"/>
                </a:endParaRPr>
              </a:p>
            </p:txBody>
          </p:sp>
        </p:grpSp>
      </p:grpSp>
    </p:spTree>
    <p:extLst>
      <p:ext uri="{BB962C8B-B14F-4D97-AF65-F5344CB8AC3E}">
        <p14:creationId xmlns:p14="http://schemas.microsoft.com/office/powerpoint/2010/main" val="8406698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E75904-7D1B-C906-759C-F48F6999A834}"/>
            </a:ext>
          </a:extLst>
        </p:cNvPr>
        <p:cNvGrpSpPr/>
        <p:nvPr/>
      </p:nvGrpSpPr>
      <p:grpSpPr>
        <a:xfrm>
          <a:off x="0" y="0"/>
          <a:ext cx="0" cy="0"/>
          <a:chOff x="0" y="0"/>
          <a:chExt cx="0" cy="0"/>
        </a:xfrm>
      </p:grpSpPr>
      <p:grpSp>
        <p:nvGrpSpPr>
          <p:cNvPr id="2" name="Group 25">
            <a:extLst>
              <a:ext uri="{FF2B5EF4-FFF2-40B4-BE49-F238E27FC236}">
                <a16:creationId xmlns:a16="http://schemas.microsoft.com/office/drawing/2014/main" id="{AD2C4B80-A8A1-F71F-2226-2A809C6B7A3C}"/>
              </a:ext>
            </a:extLst>
          </p:cNvPr>
          <p:cNvGrpSpPr/>
          <p:nvPr/>
        </p:nvGrpSpPr>
        <p:grpSpPr>
          <a:xfrm>
            <a:off x="9808566" y="6121306"/>
            <a:ext cx="2396539" cy="1983223"/>
            <a:chOff x="0" y="0"/>
            <a:chExt cx="4977476" cy="4440531"/>
          </a:xfrm>
        </p:grpSpPr>
        <p:grpSp>
          <p:nvGrpSpPr>
            <p:cNvPr id="3" name="Group 26">
              <a:extLst>
                <a:ext uri="{FF2B5EF4-FFF2-40B4-BE49-F238E27FC236}">
                  <a16:creationId xmlns:a16="http://schemas.microsoft.com/office/drawing/2014/main" id="{58B125E2-38C4-6E1B-AB0F-E75FABA2202A}"/>
                </a:ext>
              </a:extLst>
            </p:cNvPr>
            <p:cNvGrpSpPr/>
            <p:nvPr/>
          </p:nvGrpSpPr>
          <p:grpSpPr>
            <a:xfrm>
              <a:off x="2646299" y="1347075"/>
              <a:ext cx="1482333" cy="1720124"/>
              <a:chOff x="0" y="0"/>
              <a:chExt cx="698500" cy="810551"/>
            </a:xfrm>
          </p:grpSpPr>
          <p:sp>
            <p:nvSpPr>
              <p:cNvPr id="18" name="Freeform 27">
                <a:extLst>
                  <a:ext uri="{FF2B5EF4-FFF2-40B4-BE49-F238E27FC236}">
                    <a16:creationId xmlns:a16="http://schemas.microsoft.com/office/drawing/2014/main" id="{9ADEEABA-D2F0-3198-602C-B9BDD35016AA}"/>
                  </a:ext>
                </a:extLst>
              </p:cNvPr>
              <p:cNvSpPr/>
              <p:nvPr/>
            </p:nvSpPr>
            <p:spPr>
              <a:xfrm>
                <a:off x="0" y="0"/>
                <a:ext cx="698500" cy="810551"/>
              </a:xfrm>
              <a:custGeom>
                <a:avLst/>
                <a:gdLst/>
                <a:ahLst/>
                <a:cxnLst/>
                <a:rect l="l" t="t" r="r" b="b"/>
                <a:pathLst>
                  <a:path w="698500" h="810551">
                    <a:moveTo>
                      <a:pt x="349250" y="0"/>
                    </a:moveTo>
                    <a:lnTo>
                      <a:pt x="698500" y="203200"/>
                    </a:lnTo>
                    <a:lnTo>
                      <a:pt x="698500" y="607351"/>
                    </a:lnTo>
                    <a:lnTo>
                      <a:pt x="349250" y="810551"/>
                    </a:lnTo>
                    <a:lnTo>
                      <a:pt x="0" y="607351"/>
                    </a:lnTo>
                    <a:lnTo>
                      <a:pt x="0" y="203200"/>
                    </a:lnTo>
                    <a:lnTo>
                      <a:pt x="349250" y="0"/>
                    </a:lnTo>
                    <a:close/>
                  </a:path>
                </a:pathLst>
              </a:custGeom>
              <a:blipFill>
                <a:blip r:embed="rId2"/>
                <a:stretch>
                  <a:fillRect l="-37031" r="-37031"/>
                </a:stretch>
              </a:blipFill>
            </p:spPr>
            <p:txBody>
              <a:bodyPr/>
              <a:lstStyle/>
              <a:p>
                <a:endParaRPr lang="en-ZA" dirty="0">
                  <a:latin typeface="Arial" panose="020B0604020202020204" pitchFamily="34" charset="0"/>
                  <a:cs typeface="Arial" panose="020B0604020202020204" pitchFamily="34" charset="0"/>
                </a:endParaRPr>
              </a:p>
            </p:txBody>
          </p:sp>
        </p:grpSp>
        <p:grpSp>
          <p:nvGrpSpPr>
            <p:cNvPr id="4" name="Group 28">
              <a:extLst>
                <a:ext uri="{FF2B5EF4-FFF2-40B4-BE49-F238E27FC236}">
                  <a16:creationId xmlns:a16="http://schemas.microsoft.com/office/drawing/2014/main" id="{021FD7A5-FF38-A41B-9B96-A6E97004A1AB}"/>
                </a:ext>
              </a:extLst>
            </p:cNvPr>
            <p:cNvGrpSpPr/>
            <p:nvPr/>
          </p:nvGrpSpPr>
          <p:grpSpPr>
            <a:xfrm>
              <a:off x="1747571" y="2720408"/>
              <a:ext cx="1482333" cy="1720124"/>
              <a:chOff x="0" y="0"/>
              <a:chExt cx="698500" cy="810551"/>
            </a:xfrm>
          </p:grpSpPr>
          <p:sp>
            <p:nvSpPr>
              <p:cNvPr id="17" name="Freeform 29">
                <a:extLst>
                  <a:ext uri="{FF2B5EF4-FFF2-40B4-BE49-F238E27FC236}">
                    <a16:creationId xmlns:a16="http://schemas.microsoft.com/office/drawing/2014/main" id="{B4E9721D-61A8-DA96-B127-0BF5D4CCDA3E}"/>
                  </a:ext>
                </a:extLst>
              </p:cNvPr>
              <p:cNvSpPr/>
              <p:nvPr/>
            </p:nvSpPr>
            <p:spPr>
              <a:xfrm>
                <a:off x="0" y="0"/>
                <a:ext cx="698500" cy="810551"/>
              </a:xfrm>
              <a:custGeom>
                <a:avLst/>
                <a:gdLst/>
                <a:ahLst/>
                <a:cxnLst/>
                <a:rect l="l" t="t" r="r" b="b"/>
                <a:pathLst>
                  <a:path w="698500" h="810551">
                    <a:moveTo>
                      <a:pt x="349250" y="0"/>
                    </a:moveTo>
                    <a:lnTo>
                      <a:pt x="698500" y="203200"/>
                    </a:lnTo>
                    <a:lnTo>
                      <a:pt x="698500" y="607351"/>
                    </a:lnTo>
                    <a:lnTo>
                      <a:pt x="349250" y="810551"/>
                    </a:lnTo>
                    <a:lnTo>
                      <a:pt x="0" y="607351"/>
                    </a:lnTo>
                    <a:lnTo>
                      <a:pt x="0" y="203200"/>
                    </a:lnTo>
                    <a:lnTo>
                      <a:pt x="349250" y="0"/>
                    </a:lnTo>
                    <a:close/>
                  </a:path>
                </a:pathLst>
              </a:custGeom>
              <a:blipFill>
                <a:blip r:embed="rId3"/>
                <a:stretch>
                  <a:fillRect l="-36598" r="-36598"/>
                </a:stretch>
              </a:blipFill>
            </p:spPr>
            <p:txBody>
              <a:bodyPr/>
              <a:lstStyle/>
              <a:p>
                <a:endParaRPr lang="en-ZA" dirty="0">
                  <a:latin typeface="Arial" panose="020B0604020202020204" pitchFamily="34" charset="0"/>
                  <a:cs typeface="Arial" panose="020B0604020202020204" pitchFamily="34" charset="0"/>
                </a:endParaRPr>
              </a:p>
            </p:txBody>
          </p:sp>
        </p:grpSp>
        <p:grpSp>
          <p:nvGrpSpPr>
            <p:cNvPr id="5" name="Group 30">
              <a:extLst>
                <a:ext uri="{FF2B5EF4-FFF2-40B4-BE49-F238E27FC236}">
                  <a16:creationId xmlns:a16="http://schemas.microsoft.com/office/drawing/2014/main" id="{941A2CBB-2C7A-A30D-EA22-31CDC59DBBD6}"/>
                </a:ext>
              </a:extLst>
            </p:cNvPr>
            <p:cNvGrpSpPr/>
            <p:nvPr/>
          </p:nvGrpSpPr>
          <p:grpSpPr>
            <a:xfrm>
              <a:off x="906125" y="1347075"/>
              <a:ext cx="1482333" cy="1720124"/>
              <a:chOff x="0" y="0"/>
              <a:chExt cx="698500" cy="810551"/>
            </a:xfrm>
          </p:grpSpPr>
          <p:sp>
            <p:nvSpPr>
              <p:cNvPr id="16" name="Freeform 31">
                <a:extLst>
                  <a:ext uri="{FF2B5EF4-FFF2-40B4-BE49-F238E27FC236}">
                    <a16:creationId xmlns:a16="http://schemas.microsoft.com/office/drawing/2014/main" id="{021B6A95-202C-846C-6901-E100C3ECFCEB}"/>
                  </a:ext>
                </a:extLst>
              </p:cNvPr>
              <p:cNvSpPr/>
              <p:nvPr/>
            </p:nvSpPr>
            <p:spPr>
              <a:xfrm>
                <a:off x="0" y="0"/>
                <a:ext cx="698500" cy="810551"/>
              </a:xfrm>
              <a:custGeom>
                <a:avLst/>
                <a:gdLst/>
                <a:ahLst/>
                <a:cxnLst/>
                <a:rect l="l" t="t" r="r" b="b"/>
                <a:pathLst>
                  <a:path w="698500" h="810551">
                    <a:moveTo>
                      <a:pt x="349250" y="0"/>
                    </a:moveTo>
                    <a:lnTo>
                      <a:pt x="698500" y="203200"/>
                    </a:lnTo>
                    <a:lnTo>
                      <a:pt x="698500" y="607351"/>
                    </a:lnTo>
                    <a:lnTo>
                      <a:pt x="349250" y="810551"/>
                    </a:lnTo>
                    <a:lnTo>
                      <a:pt x="0" y="607351"/>
                    </a:lnTo>
                    <a:lnTo>
                      <a:pt x="0" y="203200"/>
                    </a:lnTo>
                    <a:lnTo>
                      <a:pt x="349250" y="0"/>
                    </a:lnTo>
                    <a:close/>
                  </a:path>
                </a:pathLst>
              </a:custGeom>
              <a:blipFill>
                <a:blip r:embed="rId4"/>
                <a:stretch>
                  <a:fillRect l="-37744" r="-37744"/>
                </a:stretch>
              </a:blipFill>
            </p:spPr>
            <p:txBody>
              <a:bodyPr/>
              <a:lstStyle/>
              <a:p>
                <a:endParaRPr lang="en-ZA" dirty="0">
                  <a:latin typeface="Arial" panose="020B0604020202020204" pitchFamily="34" charset="0"/>
                  <a:cs typeface="Arial" panose="020B0604020202020204" pitchFamily="34" charset="0"/>
                </a:endParaRPr>
              </a:p>
            </p:txBody>
          </p:sp>
        </p:grpSp>
        <p:grpSp>
          <p:nvGrpSpPr>
            <p:cNvPr id="6" name="Group 32">
              <a:extLst>
                <a:ext uri="{FF2B5EF4-FFF2-40B4-BE49-F238E27FC236}">
                  <a16:creationId xmlns:a16="http://schemas.microsoft.com/office/drawing/2014/main" id="{DDC49D10-A5BE-0236-31E3-05AFEF726426}"/>
                </a:ext>
              </a:extLst>
            </p:cNvPr>
            <p:cNvGrpSpPr/>
            <p:nvPr/>
          </p:nvGrpSpPr>
          <p:grpSpPr>
            <a:xfrm>
              <a:off x="1747571" y="0"/>
              <a:ext cx="1482333" cy="1720124"/>
              <a:chOff x="0" y="0"/>
              <a:chExt cx="698500" cy="810551"/>
            </a:xfrm>
          </p:grpSpPr>
          <p:sp>
            <p:nvSpPr>
              <p:cNvPr id="15" name="Freeform 33">
                <a:extLst>
                  <a:ext uri="{FF2B5EF4-FFF2-40B4-BE49-F238E27FC236}">
                    <a16:creationId xmlns:a16="http://schemas.microsoft.com/office/drawing/2014/main" id="{35464C7E-7311-4216-94F2-165AB670FDB2}"/>
                  </a:ext>
                </a:extLst>
              </p:cNvPr>
              <p:cNvSpPr/>
              <p:nvPr/>
            </p:nvSpPr>
            <p:spPr>
              <a:xfrm>
                <a:off x="0" y="0"/>
                <a:ext cx="698500" cy="810551"/>
              </a:xfrm>
              <a:custGeom>
                <a:avLst/>
                <a:gdLst/>
                <a:ahLst/>
                <a:cxnLst/>
                <a:rect l="l" t="t" r="r" b="b"/>
                <a:pathLst>
                  <a:path w="698500" h="810551">
                    <a:moveTo>
                      <a:pt x="349250" y="0"/>
                    </a:moveTo>
                    <a:lnTo>
                      <a:pt x="698500" y="203200"/>
                    </a:lnTo>
                    <a:lnTo>
                      <a:pt x="698500" y="607351"/>
                    </a:lnTo>
                    <a:lnTo>
                      <a:pt x="349250" y="810551"/>
                    </a:lnTo>
                    <a:lnTo>
                      <a:pt x="0" y="607351"/>
                    </a:lnTo>
                    <a:lnTo>
                      <a:pt x="0" y="203200"/>
                    </a:lnTo>
                    <a:lnTo>
                      <a:pt x="349250" y="0"/>
                    </a:lnTo>
                    <a:close/>
                  </a:path>
                </a:pathLst>
              </a:custGeom>
              <a:blipFill>
                <a:blip r:embed="rId5"/>
                <a:stretch>
                  <a:fillRect l="-37085" r="-37085"/>
                </a:stretch>
              </a:blipFill>
            </p:spPr>
            <p:txBody>
              <a:bodyPr/>
              <a:lstStyle/>
              <a:p>
                <a:endParaRPr lang="en-ZA" dirty="0">
                  <a:latin typeface="Arial" panose="020B0604020202020204" pitchFamily="34" charset="0"/>
                  <a:cs typeface="Arial" panose="020B0604020202020204" pitchFamily="34" charset="0"/>
                </a:endParaRPr>
              </a:p>
            </p:txBody>
          </p:sp>
        </p:grpSp>
        <p:grpSp>
          <p:nvGrpSpPr>
            <p:cNvPr id="7" name="Group 34">
              <a:extLst>
                <a:ext uri="{FF2B5EF4-FFF2-40B4-BE49-F238E27FC236}">
                  <a16:creationId xmlns:a16="http://schemas.microsoft.com/office/drawing/2014/main" id="{5DB6E1E6-E239-D59B-33E8-52CE85C6D94E}"/>
                </a:ext>
              </a:extLst>
            </p:cNvPr>
            <p:cNvGrpSpPr/>
            <p:nvPr/>
          </p:nvGrpSpPr>
          <p:grpSpPr>
            <a:xfrm>
              <a:off x="0" y="0"/>
              <a:ext cx="1482333" cy="1720124"/>
              <a:chOff x="0" y="0"/>
              <a:chExt cx="698500" cy="810551"/>
            </a:xfrm>
          </p:grpSpPr>
          <p:sp>
            <p:nvSpPr>
              <p:cNvPr id="14" name="Freeform 35">
                <a:extLst>
                  <a:ext uri="{FF2B5EF4-FFF2-40B4-BE49-F238E27FC236}">
                    <a16:creationId xmlns:a16="http://schemas.microsoft.com/office/drawing/2014/main" id="{40377B4E-DB43-B2D8-CEB4-5DA19CABF669}"/>
                  </a:ext>
                </a:extLst>
              </p:cNvPr>
              <p:cNvSpPr/>
              <p:nvPr/>
            </p:nvSpPr>
            <p:spPr>
              <a:xfrm>
                <a:off x="0" y="0"/>
                <a:ext cx="698500" cy="810551"/>
              </a:xfrm>
              <a:custGeom>
                <a:avLst/>
                <a:gdLst/>
                <a:ahLst/>
                <a:cxnLst/>
                <a:rect l="l" t="t" r="r" b="b"/>
                <a:pathLst>
                  <a:path w="698500" h="810551">
                    <a:moveTo>
                      <a:pt x="349250" y="0"/>
                    </a:moveTo>
                    <a:lnTo>
                      <a:pt x="698500" y="203200"/>
                    </a:lnTo>
                    <a:lnTo>
                      <a:pt x="698500" y="607351"/>
                    </a:lnTo>
                    <a:lnTo>
                      <a:pt x="349250" y="810551"/>
                    </a:lnTo>
                    <a:lnTo>
                      <a:pt x="0" y="607351"/>
                    </a:lnTo>
                    <a:lnTo>
                      <a:pt x="0" y="203200"/>
                    </a:lnTo>
                    <a:lnTo>
                      <a:pt x="349250" y="0"/>
                    </a:lnTo>
                    <a:close/>
                  </a:path>
                </a:pathLst>
              </a:custGeom>
              <a:blipFill>
                <a:blip r:embed="rId6"/>
                <a:stretch>
                  <a:fillRect r="-73953"/>
                </a:stretch>
              </a:blipFill>
            </p:spPr>
            <p:txBody>
              <a:bodyPr/>
              <a:lstStyle/>
              <a:p>
                <a:endParaRPr lang="en-ZA" dirty="0">
                  <a:latin typeface="Arial" panose="020B0604020202020204" pitchFamily="34" charset="0"/>
                  <a:cs typeface="Arial" panose="020B0604020202020204" pitchFamily="34" charset="0"/>
                </a:endParaRPr>
              </a:p>
            </p:txBody>
          </p:sp>
        </p:grpSp>
        <p:grpSp>
          <p:nvGrpSpPr>
            <p:cNvPr id="8" name="Group 36">
              <a:extLst>
                <a:ext uri="{FF2B5EF4-FFF2-40B4-BE49-F238E27FC236}">
                  <a16:creationId xmlns:a16="http://schemas.microsoft.com/office/drawing/2014/main" id="{D0A1EC75-DA71-CABC-C635-DBD019E78C6C}"/>
                </a:ext>
              </a:extLst>
            </p:cNvPr>
            <p:cNvGrpSpPr/>
            <p:nvPr/>
          </p:nvGrpSpPr>
          <p:grpSpPr>
            <a:xfrm>
              <a:off x="3495143" y="2720408"/>
              <a:ext cx="1482333" cy="1720124"/>
              <a:chOff x="0" y="0"/>
              <a:chExt cx="698500" cy="810551"/>
            </a:xfrm>
          </p:grpSpPr>
          <p:sp>
            <p:nvSpPr>
              <p:cNvPr id="13" name="Freeform 37">
                <a:extLst>
                  <a:ext uri="{FF2B5EF4-FFF2-40B4-BE49-F238E27FC236}">
                    <a16:creationId xmlns:a16="http://schemas.microsoft.com/office/drawing/2014/main" id="{46B0CDBA-F6DB-F312-98C1-53ED7385B99D}"/>
                  </a:ext>
                </a:extLst>
              </p:cNvPr>
              <p:cNvSpPr/>
              <p:nvPr/>
            </p:nvSpPr>
            <p:spPr>
              <a:xfrm>
                <a:off x="0" y="0"/>
                <a:ext cx="698500" cy="810551"/>
              </a:xfrm>
              <a:custGeom>
                <a:avLst/>
                <a:gdLst/>
                <a:ahLst/>
                <a:cxnLst/>
                <a:rect l="l" t="t" r="r" b="b"/>
                <a:pathLst>
                  <a:path w="698500" h="810551">
                    <a:moveTo>
                      <a:pt x="349250" y="0"/>
                    </a:moveTo>
                    <a:lnTo>
                      <a:pt x="698500" y="203200"/>
                    </a:lnTo>
                    <a:lnTo>
                      <a:pt x="698500" y="607351"/>
                    </a:lnTo>
                    <a:lnTo>
                      <a:pt x="349250" y="810551"/>
                    </a:lnTo>
                    <a:lnTo>
                      <a:pt x="0" y="607351"/>
                    </a:lnTo>
                    <a:lnTo>
                      <a:pt x="0" y="203200"/>
                    </a:lnTo>
                    <a:lnTo>
                      <a:pt x="349250" y="0"/>
                    </a:lnTo>
                    <a:close/>
                  </a:path>
                </a:pathLst>
              </a:custGeom>
              <a:blipFill>
                <a:blip r:embed="rId7"/>
                <a:stretch>
                  <a:fillRect l="-74729" r="-15113"/>
                </a:stretch>
              </a:blipFill>
            </p:spPr>
            <p:txBody>
              <a:bodyPr/>
              <a:lstStyle/>
              <a:p>
                <a:endParaRPr lang="en-ZA" dirty="0">
                  <a:latin typeface="Arial" panose="020B0604020202020204" pitchFamily="34" charset="0"/>
                  <a:cs typeface="Arial" panose="020B0604020202020204" pitchFamily="34" charset="0"/>
                </a:endParaRPr>
              </a:p>
            </p:txBody>
          </p:sp>
        </p:grpSp>
        <p:grpSp>
          <p:nvGrpSpPr>
            <p:cNvPr id="9" name="Group 38">
              <a:extLst>
                <a:ext uri="{FF2B5EF4-FFF2-40B4-BE49-F238E27FC236}">
                  <a16:creationId xmlns:a16="http://schemas.microsoft.com/office/drawing/2014/main" id="{396BA26A-66D5-E442-BA08-76231E8DC816}"/>
                </a:ext>
              </a:extLst>
            </p:cNvPr>
            <p:cNvGrpSpPr/>
            <p:nvPr/>
          </p:nvGrpSpPr>
          <p:grpSpPr>
            <a:xfrm>
              <a:off x="0" y="2720408"/>
              <a:ext cx="1482333" cy="1720124"/>
              <a:chOff x="0" y="0"/>
              <a:chExt cx="698500" cy="810551"/>
            </a:xfrm>
          </p:grpSpPr>
          <p:sp>
            <p:nvSpPr>
              <p:cNvPr id="12" name="Freeform 39">
                <a:extLst>
                  <a:ext uri="{FF2B5EF4-FFF2-40B4-BE49-F238E27FC236}">
                    <a16:creationId xmlns:a16="http://schemas.microsoft.com/office/drawing/2014/main" id="{FCCC83EF-C150-8FFD-F8CD-2333A938EA6C}"/>
                  </a:ext>
                </a:extLst>
              </p:cNvPr>
              <p:cNvSpPr/>
              <p:nvPr/>
            </p:nvSpPr>
            <p:spPr>
              <a:xfrm>
                <a:off x="0" y="0"/>
                <a:ext cx="698500" cy="810551"/>
              </a:xfrm>
              <a:custGeom>
                <a:avLst/>
                <a:gdLst/>
                <a:ahLst/>
                <a:cxnLst/>
                <a:rect l="l" t="t" r="r" b="b"/>
                <a:pathLst>
                  <a:path w="698500" h="810551">
                    <a:moveTo>
                      <a:pt x="349250" y="0"/>
                    </a:moveTo>
                    <a:lnTo>
                      <a:pt x="698500" y="203200"/>
                    </a:lnTo>
                    <a:lnTo>
                      <a:pt x="698500" y="607351"/>
                    </a:lnTo>
                    <a:lnTo>
                      <a:pt x="349250" y="810551"/>
                    </a:lnTo>
                    <a:lnTo>
                      <a:pt x="0" y="607351"/>
                    </a:lnTo>
                    <a:lnTo>
                      <a:pt x="0" y="203200"/>
                    </a:lnTo>
                    <a:lnTo>
                      <a:pt x="349250" y="0"/>
                    </a:lnTo>
                    <a:close/>
                  </a:path>
                </a:pathLst>
              </a:custGeom>
              <a:blipFill>
                <a:blip r:embed="rId8"/>
                <a:stretch>
                  <a:fillRect l="-60537" r="-13961"/>
                </a:stretch>
              </a:blipFill>
            </p:spPr>
            <p:txBody>
              <a:bodyPr/>
              <a:lstStyle/>
              <a:p>
                <a:endParaRPr lang="en-ZA" dirty="0">
                  <a:latin typeface="Arial" panose="020B0604020202020204" pitchFamily="34" charset="0"/>
                  <a:cs typeface="Arial" panose="020B0604020202020204" pitchFamily="34" charset="0"/>
                </a:endParaRPr>
              </a:p>
            </p:txBody>
          </p:sp>
        </p:grpSp>
        <p:grpSp>
          <p:nvGrpSpPr>
            <p:cNvPr id="10" name="Group 40">
              <a:extLst>
                <a:ext uri="{FF2B5EF4-FFF2-40B4-BE49-F238E27FC236}">
                  <a16:creationId xmlns:a16="http://schemas.microsoft.com/office/drawing/2014/main" id="{12DE9670-18ED-0DCE-B508-1997A466A940}"/>
                </a:ext>
              </a:extLst>
            </p:cNvPr>
            <p:cNvGrpSpPr/>
            <p:nvPr/>
          </p:nvGrpSpPr>
          <p:grpSpPr>
            <a:xfrm>
              <a:off x="3495143" y="0"/>
              <a:ext cx="1482333" cy="1720124"/>
              <a:chOff x="0" y="0"/>
              <a:chExt cx="698500" cy="810551"/>
            </a:xfrm>
          </p:grpSpPr>
          <p:sp>
            <p:nvSpPr>
              <p:cNvPr id="11" name="Freeform 41">
                <a:extLst>
                  <a:ext uri="{FF2B5EF4-FFF2-40B4-BE49-F238E27FC236}">
                    <a16:creationId xmlns:a16="http://schemas.microsoft.com/office/drawing/2014/main" id="{D7130D3E-D6C9-8163-B8EE-28E8D4D8005B}"/>
                  </a:ext>
                </a:extLst>
              </p:cNvPr>
              <p:cNvSpPr/>
              <p:nvPr/>
            </p:nvSpPr>
            <p:spPr>
              <a:xfrm>
                <a:off x="0" y="0"/>
                <a:ext cx="698500" cy="810551"/>
              </a:xfrm>
              <a:custGeom>
                <a:avLst/>
                <a:gdLst/>
                <a:ahLst/>
                <a:cxnLst/>
                <a:rect l="l" t="t" r="r" b="b"/>
                <a:pathLst>
                  <a:path w="698500" h="810551">
                    <a:moveTo>
                      <a:pt x="349250" y="0"/>
                    </a:moveTo>
                    <a:lnTo>
                      <a:pt x="698500" y="203200"/>
                    </a:lnTo>
                    <a:lnTo>
                      <a:pt x="698500" y="607351"/>
                    </a:lnTo>
                    <a:lnTo>
                      <a:pt x="349250" y="810551"/>
                    </a:lnTo>
                    <a:lnTo>
                      <a:pt x="0" y="607351"/>
                    </a:lnTo>
                    <a:lnTo>
                      <a:pt x="0" y="203200"/>
                    </a:lnTo>
                    <a:lnTo>
                      <a:pt x="349250" y="0"/>
                    </a:lnTo>
                    <a:close/>
                  </a:path>
                </a:pathLst>
              </a:custGeom>
              <a:blipFill>
                <a:blip r:embed="rId9"/>
                <a:stretch>
                  <a:fillRect l="-37085" r="-37085"/>
                </a:stretch>
              </a:blipFill>
            </p:spPr>
            <p:txBody>
              <a:bodyPr/>
              <a:lstStyle/>
              <a:p>
                <a:endParaRPr lang="en-ZA" dirty="0">
                  <a:latin typeface="Arial" panose="020B0604020202020204" pitchFamily="34" charset="0"/>
                  <a:cs typeface="Arial" panose="020B0604020202020204" pitchFamily="34" charset="0"/>
                </a:endParaRPr>
              </a:p>
            </p:txBody>
          </p:sp>
        </p:grpSp>
      </p:grpSp>
      <p:sp>
        <p:nvSpPr>
          <p:cNvPr id="19" name="TextBox 24">
            <a:extLst>
              <a:ext uri="{FF2B5EF4-FFF2-40B4-BE49-F238E27FC236}">
                <a16:creationId xmlns:a16="http://schemas.microsoft.com/office/drawing/2014/main" id="{E8FFEBAE-A37A-715A-9234-064B90BB6496}"/>
              </a:ext>
            </a:extLst>
          </p:cNvPr>
          <p:cNvSpPr txBox="1"/>
          <p:nvPr/>
        </p:nvSpPr>
        <p:spPr>
          <a:xfrm>
            <a:off x="442447" y="228076"/>
            <a:ext cx="9278023" cy="553037"/>
          </a:xfrm>
          <a:prstGeom prst="rect">
            <a:avLst/>
          </a:prstGeom>
        </p:spPr>
        <p:txBody>
          <a:bodyPr wrap="square" lIns="0" tIns="0" rIns="0" bIns="0" rtlCol="0" anchor="ctr">
            <a:spAutoFit/>
          </a:bodyPr>
          <a:lstStyle/>
          <a:p>
            <a:pPr>
              <a:lnSpc>
                <a:spcPts val="4900"/>
              </a:lnSpc>
            </a:pPr>
            <a:r>
              <a:rPr lang="en-GB" sz="2800" b="1" dirty="0">
                <a:solidFill>
                  <a:srgbClr val="FFFFFF"/>
                </a:solidFill>
                <a:latin typeface="Arial" panose="020B0604020202020204" pitchFamily="34" charset="0"/>
                <a:ea typeface="Calibri" panose="020F0502020204030204" pitchFamily="34" charset="0"/>
                <a:cs typeface="Arial" panose="020B0604020202020204" pitchFamily="34" charset="0"/>
                <a:sym typeface="Arial Bold"/>
              </a:rPr>
              <a:t>THE LEVY-GRANT MECHANISM IN SOUTH AFRICA </a:t>
            </a:r>
          </a:p>
        </p:txBody>
      </p:sp>
      <p:graphicFrame>
        <p:nvGraphicFramePr>
          <p:cNvPr id="20" name="Diagram 19">
            <a:extLst>
              <a:ext uri="{FF2B5EF4-FFF2-40B4-BE49-F238E27FC236}">
                <a16:creationId xmlns:a16="http://schemas.microsoft.com/office/drawing/2014/main" id="{00F8AB98-3CFA-9B3C-269D-0EB9C84F2BC5}"/>
              </a:ext>
            </a:extLst>
          </p:cNvPr>
          <p:cNvGraphicFramePr/>
          <p:nvPr/>
        </p:nvGraphicFramePr>
        <p:xfrm>
          <a:off x="442446" y="1139731"/>
          <a:ext cx="10665435" cy="5148185"/>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21" name="TextBox 20">
            <a:extLst>
              <a:ext uri="{FF2B5EF4-FFF2-40B4-BE49-F238E27FC236}">
                <a16:creationId xmlns:a16="http://schemas.microsoft.com/office/drawing/2014/main" id="{5A2456A5-DD25-2D0E-8A36-441CBD3DADC1}"/>
              </a:ext>
            </a:extLst>
          </p:cNvPr>
          <p:cNvSpPr txBox="1"/>
          <p:nvPr/>
        </p:nvSpPr>
        <p:spPr>
          <a:xfrm>
            <a:off x="-7165979" y="5448301"/>
            <a:ext cx="8827625" cy="1346010"/>
          </a:xfrm>
          <a:prstGeom prst="rect">
            <a:avLst/>
          </a:prstGeom>
          <a:noFill/>
        </p:spPr>
        <p:txBody>
          <a:bodyPr wrap="square">
            <a:spAutoFit/>
          </a:bodyPr>
          <a:lstStyle/>
          <a:p>
            <a:pPr marL="0" marR="0" lvl="0" indent="0"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ZA" sz="2400" b="1" i="0" u="none" strike="noStrike" kern="1200" cap="none" spc="0" normalizeH="0" baseline="0" noProof="0" dirty="0">
                <a:ln>
                  <a:noFill/>
                </a:ln>
                <a:effectLst/>
                <a:uLnTx/>
                <a:uFillTx/>
                <a:latin typeface="Arial" panose="020B0604020202020204" pitchFamily="34" charset="0"/>
                <a:cs typeface="Arial" panose="020B0604020202020204" pitchFamily="34" charset="0"/>
              </a:rPr>
              <a:t>2024-2025 Annual Performance</a:t>
            </a:r>
          </a:p>
          <a:p>
            <a:pPr marL="0" marR="0" lvl="0" indent="0"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400" b="1" i="0" u="none" strike="noStrike" kern="1200" cap="none" spc="0" normalizeH="0" baseline="0" noProof="0" dirty="0">
                <a:ln>
                  <a:noFill/>
                </a:ln>
                <a:effectLst/>
                <a:uLnTx/>
                <a:uFillTx/>
                <a:latin typeface="Arial" panose="020B0604020202020204" pitchFamily="34" charset="0"/>
                <a:cs typeface="Arial" panose="020B0604020202020204" pitchFamily="34" charset="0"/>
              </a:rPr>
              <a:t>2024-2025 -  2nd Time 100% Performance!</a:t>
            </a:r>
          </a:p>
          <a:p>
            <a:pPr>
              <a:lnSpc>
                <a:spcPct val="90000"/>
              </a:lnSpc>
              <a:spcBef>
                <a:spcPts val="1000"/>
              </a:spcBef>
              <a:defRPr/>
            </a:pPr>
            <a:r>
              <a:rPr lang="en-ZA" sz="2400" b="1" dirty="0">
                <a:latin typeface="Arial" panose="020B0604020202020204" pitchFamily="34" charset="0"/>
                <a:cs typeface="Arial" panose="020B0604020202020204" pitchFamily="34" charset="0"/>
              </a:rPr>
              <a:t>2024-2025 – </a:t>
            </a:r>
            <a:r>
              <a:rPr lang="en-ZA" sz="2400" b="1" i="1" dirty="0">
                <a:latin typeface="Arial" panose="020B0604020202020204" pitchFamily="34" charset="0"/>
                <a:cs typeface="Arial" panose="020B0604020202020204" pitchFamily="34" charset="0"/>
              </a:rPr>
              <a:t>4</a:t>
            </a:r>
            <a:r>
              <a:rPr lang="en-ZA" sz="2400" b="1" i="1" baseline="30000" dirty="0">
                <a:latin typeface="Arial" panose="020B0604020202020204" pitchFamily="34" charset="0"/>
                <a:cs typeface="Arial" panose="020B0604020202020204" pitchFamily="34" charset="0"/>
              </a:rPr>
              <a:t>th</a:t>
            </a:r>
            <a:r>
              <a:rPr lang="en-ZA" sz="2400" b="1" i="1" dirty="0">
                <a:latin typeface="Arial" panose="020B0604020202020204" pitchFamily="34" charset="0"/>
                <a:cs typeface="Arial" panose="020B0604020202020204" pitchFamily="34" charset="0"/>
              </a:rPr>
              <a:t> Ag Clean Audit Outcome</a:t>
            </a:r>
          </a:p>
        </p:txBody>
      </p:sp>
      <p:pic>
        <p:nvPicPr>
          <p:cNvPr id="22" name="Picture 21">
            <a:extLst>
              <a:ext uri="{FF2B5EF4-FFF2-40B4-BE49-F238E27FC236}">
                <a16:creationId xmlns:a16="http://schemas.microsoft.com/office/drawing/2014/main" id="{5DC9B3F8-D6CE-3302-F51D-9C2821B40E97}"/>
              </a:ext>
            </a:extLst>
          </p:cNvPr>
          <p:cNvPicPr>
            <a:picLocks noChangeAspect="1"/>
          </p:cNvPicPr>
          <p:nvPr/>
        </p:nvPicPr>
        <p:blipFill>
          <a:blip r:embed="rId15"/>
          <a:stretch>
            <a:fillRect/>
          </a:stretch>
        </p:blipFill>
        <p:spPr>
          <a:xfrm>
            <a:off x="-4165448" y="849180"/>
            <a:ext cx="3529720" cy="2579819"/>
          </a:xfrm>
          <a:prstGeom prst="rect">
            <a:avLst/>
          </a:prstGeom>
        </p:spPr>
      </p:pic>
      <p:pic>
        <p:nvPicPr>
          <p:cNvPr id="23" name="Picture 22">
            <a:extLst>
              <a:ext uri="{FF2B5EF4-FFF2-40B4-BE49-F238E27FC236}">
                <a16:creationId xmlns:a16="http://schemas.microsoft.com/office/drawing/2014/main" id="{572D0A1B-DF8A-E89A-57D0-F25B1C47F8F9}"/>
              </a:ext>
            </a:extLst>
          </p:cNvPr>
          <p:cNvPicPr>
            <a:picLocks noChangeAspect="1"/>
          </p:cNvPicPr>
          <p:nvPr/>
        </p:nvPicPr>
        <p:blipFill>
          <a:blip r:embed="rId16"/>
          <a:stretch>
            <a:fillRect/>
          </a:stretch>
        </p:blipFill>
        <p:spPr>
          <a:xfrm>
            <a:off x="-7805038" y="849181"/>
            <a:ext cx="4187989" cy="2579819"/>
          </a:xfrm>
          <a:prstGeom prst="rect">
            <a:avLst/>
          </a:prstGeom>
        </p:spPr>
      </p:pic>
      <p:pic>
        <p:nvPicPr>
          <p:cNvPr id="24" name="Picture 23">
            <a:extLst>
              <a:ext uri="{FF2B5EF4-FFF2-40B4-BE49-F238E27FC236}">
                <a16:creationId xmlns:a16="http://schemas.microsoft.com/office/drawing/2014/main" id="{BFDDD000-3DB1-D1DB-7A69-190A103728F7}"/>
              </a:ext>
            </a:extLst>
          </p:cNvPr>
          <p:cNvPicPr>
            <a:picLocks noChangeAspect="1"/>
          </p:cNvPicPr>
          <p:nvPr/>
        </p:nvPicPr>
        <p:blipFill>
          <a:blip r:embed="rId17"/>
          <a:srcRect l="7685" t="23195" r="5782" b="25225"/>
          <a:stretch>
            <a:fillRect/>
          </a:stretch>
        </p:blipFill>
        <p:spPr>
          <a:xfrm>
            <a:off x="13329597" y="1322962"/>
            <a:ext cx="2225491" cy="1632254"/>
          </a:xfrm>
          <a:prstGeom prst="rect">
            <a:avLst/>
          </a:prstGeom>
        </p:spPr>
      </p:pic>
      <p:sp>
        <p:nvSpPr>
          <p:cNvPr id="25" name="TextBox 24">
            <a:extLst>
              <a:ext uri="{FF2B5EF4-FFF2-40B4-BE49-F238E27FC236}">
                <a16:creationId xmlns:a16="http://schemas.microsoft.com/office/drawing/2014/main" id="{CA6EE0F4-89DE-E9CD-CD61-E87DC6944AD6}"/>
              </a:ext>
            </a:extLst>
          </p:cNvPr>
          <p:cNvSpPr txBox="1"/>
          <p:nvPr/>
        </p:nvSpPr>
        <p:spPr>
          <a:xfrm>
            <a:off x="509103" y="909395"/>
            <a:ext cx="10598777" cy="369332"/>
          </a:xfrm>
          <a:prstGeom prst="rect">
            <a:avLst/>
          </a:prstGeom>
          <a:noFill/>
        </p:spPr>
        <p:txBody>
          <a:bodyPr wrap="square">
            <a:spAutoFit/>
          </a:bodyPr>
          <a:lstStyle/>
          <a:p>
            <a:pPr algn="l">
              <a:buNone/>
            </a:pPr>
            <a:r>
              <a:rPr lang="en-GB" b="0" i="0" dirty="0">
                <a:effectLst/>
                <a:latin typeface="Calibri" panose="020F0502020204030204" pitchFamily="34" charset="0"/>
                <a:ea typeface="Calibri" panose="020F0502020204030204" pitchFamily="34" charset="0"/>
                <a:cs typeface="Calibri" panose="020F0502020204030204" pitchFamily="34" charset="0"/>
              </a:rPr>
              <a:t>A structured, levy-funded system designed for </a:t>
            </a:r>
            <a:r>
              <a:rPr lang="en-GB" b="0" i="1" dirty="0">
                <a:effectLst/>
                <a:latin typeface="Calibri" panose="020F0502020204030204" pitchFamily="34" charset="0"/>
                <a:ea typeface="Calibri" panose="020F0502020204030204" pitchFamily="34" charset="0"/>
                <a:cs typeface="Calibri" panose="020F0502020204030204" pitchFamily="34" charset="0"/>
              </a:rPr>
              <a:t>sector-specific</a:t>
            </a:r>
            <a:r>
              <a:rPr lang="en-GB" b="0" i="0" dirty="0">
                <a:effectLst/>
                <a:latin typeface="Calibri" panose="020F0502020204030204" pitchFamily="34" charset="0"/>
                <a:ea typeface="Calibri" panose="020F0502020204030204" pitchFamily="34" charset="0"/>
                <a:cs typeface="Calibri" panose="020F0502020204030204" pitchFamily="34" charset="0"/>
              </a:rPr>
              <a:t> impact.</a:t>
            </a:r>
          </a:p>
        </p:txBody>
      </p:sp>
      <p:graphicFrame>
        <p:nvGraphicFramePr>
          <p:cNvPr id="27" name="Diagram 26">
            <a:extLst>
              <a:ext uri="{FF2B5EF4-FFF2-40B4-BE49-F238E27FC236}">
                <a16:creationId xmlns:a16="http://schemas.microsoft.com/office/drawing/2014/main" id="{7A1B1649-EC2D-7A77-064B-9D88B05A7C69}"/>
              </a:ext>
            </a:extLst>
          </p:cNvPr>
          <p:cNvGraphicFramePr/>
          <p:nvPr>
            <p:extLst>
              <p:ext uri="{D42A27DB-BD31-4B8C-83A1-F6EECF244321}">
                <p14:modId xmlns:p14="http://schemas.microsoft.com/office/powerpoint/2010/main" val="2140300393"/>
              </p:ext>
            </p:extLst>
          </p:nvPr>
        </p:nvGraphicFramePr>
        <p:xfrm>
          <a:off x="509104" y="1274355"/>
          <a:ext cx="11035054" cy="5013561"/>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spTree>
    <p:extLst>
      <p:ext uri="{BB962C8B-B14F-4D97-AF65-F5344CB8AC3E}">
        <p14:creationId xmlns:p14="http://schemas.microsoft.com/office/powerpoint/2010/main" val="39957627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77487C-D97B-86DE-8DAC-CB74505DDE86}"/>
            </a:ext>
          </a:extLst>
        </p:cNvPr>
        <p:cNvGrpSpPr/>
        <p:nvPr/>
      </p:nvGrpSpPr>
      <p:grpSpPr>
        <a:xfrm>
          <a:off x="0" y="0"/>
          <a:ext cx="0" cy="0"/>
          <a:chOff x="0" y="0"/>
          <a:chExt cx="0" cy="0"/>
        </a:xfrm>
      </p:grpSpPr>
      <p:sp>
        <p:nvSpPr>
          <p:cNvPr id="19" name="TextBox 24">
            <a:extLst>
              <a:ext uri="{FF2B5EF4-FFF2-40B4-BE49-F238E27FC236}">
                <a16:creationId xmlns:a16="http://schemas.microsoft.com/office/drawing/2014/main" id="{1B66C9E5-D842-79A5-B976-21FEF95B0637}"/>
              </a:ext>
            </a:extLst>
          </p:cNvPr>
          <p:cNvSpPr txBox="1"/>
          <p:nvPr/>
        </p:nvSpPr>
        <p:spPr>
          <a:xfrm>
            <a:off x="442447" y="228333"/>
            <a:ext cx="9118996" cy="552524"/>
          </a:xfrm>
          <a:prstGeom prst="rect">
            <a:avLst/>
          </a:prstGeom>
        </p:spPr>
        <p:txBody>
          <a:bodyPr wrap="square" lIns="0" tIns="0" rIns="0" bIns="0" rtlCol="0" anchor="ctr">
            <a:spAutoFit/>
          </a:bodyPr>
          <a:lstStyle/>
          <a:p>
            <a:pPr>
              <a:lnSpc>
                <a:spcPts val="4900"/>
              </a:lnSpc>
            </a:pPr>
            <a:r>
              <a:rPr lang="en-GB" sz="2800" b="1" dirty="0">
                <a:solidFill>
                  <a:srgbClr val="FFFFFF"/>
                </a:solidFill>
                <a:latin typeface="Arial" panose="020B0604020202020204" pitchFamily="34" charset="0"/>
                <a:ea typeface="Calibri" panose="020F0502020204030204" pitchFamily="34" charset="0"/>
                <a:cs typeface="Arial" panose="020B0604020202020204" pitchFamily="34" charset="0"/>
                <a:sym typeface="Arial Bold"/>
              </a:rPr>
              <a:t>PPP Model for training provision </a:t>
            </a:r>
          </a:p>
        </p:txBody>
      </p:sp>
      <p:sp>
        <p:nvSpPr>
          <p:cNvPr id="26" name="TextBox 25">
            <a:extLst>
              <a:ext uri="{FF2B5EF4-FFF2-40B4-BE49-F238E27FC236}">
                <a16:creationId xmlns:a16="http://schemas.microsoft.com/office/drawing/2014/main" id="{9EB8C5E2-1623-98F6-88D6-8BABA52311C3}"/>
              </a:ext>
            </a:extLst>
          </p:cNvPr>
          <p:cNvSpPr txBox="1"/>
          <p:nvPr/>
        </p:nvSpPr>
        <p:spPr>
          <a:xfrm>
            <a:off x="680293" y="1016205"/>
            <a:ext cx="10671814" cy="369332"/>
          </a:xfrm>
          <a:prstGeom prst="rect">
            <a:avLst/>
          </a:prstGeom>
          <a:noFill/>
        </p:spPr>
        <p:txBody>
          <a:bodyPr wrap="square">
            <a:spAutoFit/>
          </a:bodyPr>
          <a:lstStyle/>
          <a:p>
            <a:pPr marL="285750" indent="-285750">
              <a:buFont typeface="Wingdings" panose="05000000000000000000" pitchFamily="2" charset="2"/>
              <a:buChar char="q"/>
            </a:pPr>
            <a:r>
              <a:rPr lang="en-GB" dirty="0">
                <a:latin typeface="Calibri" panose="020F0502020204030204" pitchFamily="34" charset="0"/>
                <a:ea typeface="Calibri" panose="020F0502020204030204" pitchFamily="34" charset="0"/>
                <a:cs typeface="Calibri" panose="020F0502020204030204" pitchFamily="34" charset="0"/>
              </a:rPr>
              <a:t>Work-Integrated Learning (WIL) Placement Model – Universities &amp; TVETs</a:t>
            </a:r>
            <a:endParaRPr lang="en-ZA" dirty="0">
              <a:latin typeface="Calibri" panose="020F0502020204030204" pitchFamily="34" charset="0"/>
              <a:ea typeface="Calibri" panose="020F0502020204030204" pitchFamily="34" charset="0"/>
              <a:cs typeface="Calibri" panose="020F0502020204030204" pitchFamily="34" charset="0"/>
            </a:endParaRPr>
          </a:p>
        </p:txBody>
      </p:sp>
      <p:sp>
        <p:nvSpPr>
          <p:cNvPr id="21" name="TextBox 20">
            <a:extLst>
              <a:ext uri="{FF2B5EF4-FFF2-40B4-BE49-F238E27FC236}">
                <a16:creationId xmlns:a16="http://schemas.microsoft.com/office/drawing/2014/main" id="{1FC19A1A-5988-DBDF-7A5F-745B75BEF07B}"/>
              </a:ext>
            </a:extLst>
          </p:cNvPr>
          <p:cNvSpPr txBox="1"/>
          <p:nvPr/>
        </p:nvSpPr>
        <p:spPr>
          <a:xfrm>
            <a:off x="680292" y="1562612"/>
            <a:ext cx="10671813" cy="1200329"/>
          </a:xfrm>
          <a:prstGeom prst="rect">
            <a:avLst/>
          </a:prstGeom>
          <a:noFill/>
        </p:spPr>
        <p:txBody>
          <a:bodyPr wrap="square">
            <a:spAutoFit/>
          </a:bodyPr>
          <a:lstStyle/>
          <a:p>
            <a:r>
              <a:rPr lang="en-GB" b="1" i="0" dirty="0">
                <a:solidFill>
                  <a:srgbClr val="0F1115"/>
                </a:solidFill>
                <a:effectLst/>
                <a:latin typeface="Calibri" panose="020F0502020204030204" pitchFamily="34" charset="0"/>
                <a:ea typeface="Calibri" panose="020F0502020204030204" pitchFamily="34" charset="0"/>
                <a:cs typeface="Calibri" panose="020F0502020204030204" pitchFamily="34" charset="0"/>
              </a:rPr>
              <a:t> The Challenge:</a:t>
            </a:r>
          </a:p>
          <a:p>
            <a:pPr marL="285750" indent="-285750">
              <a:buFont typeface="Wingdings" panose="05000000000000000000" pitchFamily="2" charset="2"/>
              <a:buChar char="q"/>
            </a:pPr>
            <a:r>
              <a:rPr lang="en-GB" b="0" i="0" dirty="0">
                <a:solidFill>
                  <a:srgbClr val="0F1115"/>
                </a:solidFill>
                <a:effectLst/>
                <a:latin typeface="Calibri" panose="020F0502020204030204" pitchFamily="34" charset="0"/>
                <a:ea typeface="Calibri" panose="020F0502020204030204" pitchFamily="34" charset="0"/>
                <a:cs typeface="Calibri" panose="020F0502020204030204" pitchFamily="34" charset="0"/>
              </a:rPr>
              <a:t>Graduates emerge with theoretical knowledge but lack the practical workplace experience required by employers – creating a cycle of “no job without experience, no experience without a job.”</a:t>
            </a:r>
          </a:p>
          <a:p>
            <a:pPr marL="285750" indent="-285750">
              <a:buFont typeface="Wingdings" panose="05000000000000000000" pitchFamily="2" charset="2"/>
              <a:buChar char="q"/>
            </a:pPr>
            <a:r>
              <a:rPr lang="en-ZA" dirty="0">
                <a:latin typeface="Calibri" panose="020F0502020204030204" pitchFamily="34" charset="0"/>
                <a:ea typeface="Calibri" panose="020F0502020204030204" pitchFamily="34" charset="0"/>
                <a:cs typeface="Calibri" panose="020F0502020204030204" pitchFamily="34" charset="0"/>
              </a:rPr>
              <a:t>The PPP Structure:</a:t>
            </a:r>
          </a:p>
        </p:txBody>
      </p:sp>
      <p:graphicFrame>
        <p:nvGraphicFramePr>
          <p:cNvPr id="22" name="Table 21">
            <a:extLst>
              <a:ext uri="{FF2B5EF4-FFF2-40B4-BE49-F238E27FC236}">
                <a16:creationId xmlns:a16="http://schemas.microsoft.com/office/drawing/2014/main" id="{F8655590-7CAA-650A-B09A-C908C478E646}"/>
              </a:ext>
            </a:extLst>
          </p:cNvPr>
          <p:cNvGraphicFramePr>
            <a:graphicFrameLocks noGrp="1"/>
          </p:cNvGraphicFramePr>
          <p:nvPr>
            <p:extLst>
              <p:ext uri="{D42A27DB-BD31-4B8C-83A1-F6EECF244321}">
                <p14:modId xmlns:p14="http://schemas.microsoft.com/office/powerpoint/2010/main" val="3017833976"/>
              </p:ext>
            </p:extLst>
          </p:nvPr>
        </p:nvGraphicFramePr>
        <p:xfrm>
          <a:off x="680293" y="2836174"/>
          <a:ext cx="10671813" cy="2484406"/>
        </p:xfrm>
        <a:graphic>
          <a:graphicData uri="http://schemas.openxmlformats.org/drawingml/2006/table">
            <a:tbl>
              <a:tblPr firstRow="1" firstCol="1" bandRow="1">
                <a:tableStyleId>{5C22544A-7EE6-4342-B048-85BDC9FD1C3A}</a:tableStyleId>
              </a:tblPr>
              <a:tblGrid>
                <a:gridCol w="3557271">
                  <a:extLst>
                    <a:ext uri="{9D8B030D-6E8A-4147-A177-3AD203B41FA5}">
                      <a16:colId xmlns:a16="http://schemas.microsoft.com/office/drawing/2014/main" val="2957887115"/>
                    </a:ext>
                  </a:extLst>
                </a:gridCol>
                <a:gridCol w="3557271">
                  <a:extLst>
                    <a:ext uri="{9D8B030D-6E8A-4147-A177-3AD203B41FA5}">
                      <a16:colId xmlns:a16="http://schemas.microsoft.com/office/drawing/2014/main" val="2288753191"/>
                    </a:ext>
                  </a:extLst>
                </a:gridCol>
                <a:gridCol w="3557271">
                  <a:extLst>
                    <a:ext uri="{9D8B030D-6E8A-4147-A177-3AD203B41FA5}">
                      <a16:colId xmlns:a16="http://schemas.microsoft.com/office/drawing/2014/main" val="3069084973"/>
                    </a:ext>
                  </a:extLst>
                </a:gridCol>
              </a:tblGrid>
              <a:tr h="413750">
                <a:tc>
                  <a:txBody>
                    <a:bodyPr/>
                    <a:lstStyle/>
                    <a:p>
                      <a:pPr algn="ctr">
                        <a:lnSpc>
                          <a:spcPct val="115000"/>
                        </a:lnSpc>
                        <a:spcAft>
                          <a:spcPts val="800"/>
                        </a:spcAft>
                        <a:buNone/>
                      </a:pPr>
                      <a:r>
                        <a:rPr lang="en-ZA" sz="1400" kern="0" dirty="0">
                          <a:effectLst/>
                          <a:latin typeface="Arial" panose="020B0604020202020204" pitchFamily="34" charset="0"/>
                          <a:ea typeface="Calibri" panose="020F0502020204030204" pitchFamily="34" charset="0"/>
                          <a:cs typeface="Arial" panose="020B0604020202020204" pitchFamily="34" charset="0"/>
                        </a:rPr>
                        <a:t>PARTNER TYPE</a:t>
                      </a:r>
                      <a:endParaRPr lang="en-ZA" sz="1400" kern="100" dirty="0">
                        <a:effectLst/>
                        <a:latin typeface="Arial" panose="020B0604020202020204" pitchFamily="34" charset="0"/>
                        <a:ea typeface="Calibri" panose="020F0502020204030204" pitchFamily="34" charset="0"/>
                        <a:cs typeface="Arial" panose="020B0604020202020204" pitchFamily="34" charset="0"/>
                      </a:endParaRPr>
                    </a:p>
                  </a:txBody>
                  <a:tcPr marL="0" marR="152400" marT="95250" marB="95250" anchor="ctr">
                    <a:gradFill flip="none" rotWithShape="1">
                      <a:gsLst>
                        <a:gs pos="0">
                          <a:srgbClr val="EE843A">
                            <a:shade val="30000"/>
                            <a:satMod val="115000"/>
                          </a:srgbClr>
                        </a:gs>
                        <a:gs pos="50000">
                          <a:srgbClr val="EE843A">
                            <a:shade val="67500"/>
                            <a:satMod val="115000"/>
                          </a:srgbClr>
                        </a:gs>
                        <a:gs pos="100000">
                          <a:srgbClr val="EE843A">
                            <a:shade val="100000"/>
                            <a:satMod val="115000"/>
                          </a:srgbClr>
                        </a:gs>
                      </a:gsLst>
                      <a:lin ang="0" scaled="1"/>
                      <a:tileRect/>
                    </a:gradFill>
                  </a:tcPr>
                </a:tc>
                <a:tc>
                  <a:txBody>
                    <a:bodyPr/>
                    <a:lstStyle/>
                    <a:p>
                      <a:pPr algn="ctr">
                        <a:lnSpc>
                          <a:spcPct val="115000"/>
                        </a:lnSpc>
                        <a:spcAft>
                          <a:spcPts val="800"/>
                        </a:spcAft>
                        <a:buNone/>
                      </a:pPr>
                      <a:r>
                        <a:rPr lang="en-ZA" sz="1400" kern="0" dirty="0">
                          <a:effectLst/>
                          <a:latin typeface="Arial" panose="020B0604020202020204" pitchFamily="34" charset="0"/>
                          <a:ea typeface="Calibri" panose="020F0502020204030204" pitchFamily="34" charset="0"/>
                          <a:cs typeface="Arial" panose="020B0604020202020204" pitchFamily="34" charset="0"/>
                        </a:rPr>
                        <a:t>ORGANISATION(S)</a:t>
                      </a:r>
                      <a:endParaRPr lang="en-ZA" sz="1400" kern="100" dirty="0">
                        <a:effectLst/>
                        <a:latin typeface="Arial" panose="020B0604020202020204" pitchFamily="34" charset="0"/>
                        <a:ea typeface="Calibri" panose="020F0502020204030204" pitchFamily="34" charset="0"/>
                        <a:cs typeface="Arial" panose="020B0604020202020204" pitchFamily="34" charset="0"/>
                      </a:endParaRPr>
                    </a:p>
                  </a:txBody>
                  <a:tcPr marL="152400" marR="152400" marT="95250" marB="95250" anchor="ctr">
                    <a:gradFill flip="none" rotWithShape="1">
                      <a:gsLst>
                        <a:gs pos="0">
                          <a:srgbClr val="EE843A">
                            <a:shade val="30000"/>
                            <a:satMod val="115000"/>
                          </a:srgbClr>
                        </a:gs>
                        <a:gs pos="50000">
                          <a:srgbClr val="EE843A">
                            <a:shade val="67500"/>
                            <a:satMod val="115000"/>
                          </a:srgbClr>
                        </a:gs>
                        <a:gs pos="100000">
                          <a:srgbClr val="EE843A">
                            <a:shade val="100000"/>
                            <a:satMod val="115000"/>
                          </a:srgbClr>
                        </a:gs>
                      </a:gsLst>
                      <a:lin ang="0" scaled="1"/>
                      <a:tileRect/>
                    </a:gradFill>
                  </a:tcPr>
                </a:tc>
                <a:tc>
                  <a:txBody>
                    <a:bodyPr/>
                    <a:lstStyle/>
                    <a:p>
                      <a:pPr algn="ctr">
                        <a:lnSpc>
                          <a:spcPct val="115000"/>
                        </a:lnSpc>
                        <a:spcAft>
                          <a:spcPts val="800"/>
                        </a:spcAft>
                        <a:buNone/>
                      </a:pPr>
                      <a:r>
                        <a:rPr lang="en-ZA" sz="1400" kern="0" dirty="0">
                          <a:effectLst/>
                          <a:latin typeface="Arial" panose="020B0604020202020204" pitchFamily="34" charset="0"/>
                          <a:ea typeface="Calibri" panose="020F0502020204030204" pitchFamily="34" charset="0"/>
                          <a:cs typeface="Arial" panose="020B0604020202020204" pitchFamily="34" charset="0"/>
                        </a:rPr>
                        <a:t>ROLE</a:t>
                      </a:r>
                      <a:endParaRPr lang="en-ZA" sz="1400" kern="100" dirty="0">
                        <a:effectLst/>
                        <a:latin typeface="Arial" panose="020B0604020202020204" pitchFamily="34" charset="0"/>
                        <a:ea typeface="Calibri" panose="020F0502020204030204" pitchFamily="34" charset="0"/>
                        <a:cs typeface="Arial" panose="020B0604020202020204" pitchFamily="34" charset="0"/>
                      </a:endParaRPr>
                    </a:p>
                  </a:txBody>
                  <a:tcPr marL="152400" marR="152400" marT="95250" marB="95250" anchor="ctr">
                    <a:gradFill flip="none" rotWithShape="1">
                      <a:gsLst>
                        <a:gs pos="0">
                          <a:srgbClr val="EE843A">
                            <a:shade val="30000"/>
                            <a:satMod val="115000"/>
                          </a:srgbClr>
                        </a:gs>
                        <a:gs pos="50000">
                          <a:srgbClr val="EE843A">
                            <a:shade val="67500"/>
                            <a:satMod val="115000"/>
                          </a:srgbClr>
                        </a:gs>
                        <a:gs pos="100000">
                          <a:srgbClr val="EE843A">
                            <a:shade val="100000"/>
                            <a:satMod val="115000"/>
                          </a:srgbClr>
                        </a:gs>
                      </a:gsLst>
                      <a:lin ang="0" scaled="1"/>
                      <a:tileRect/>
                    </a:gradFill>
                  </a:tcPr>
                </a:tc>
                <a:extLst>
                  <a:ext uri="{0D108BD9-81ED-4DB2-BD59-A6C34878D82A}">
                    <a16:rowId xmlns:a16="http://schemas.microsoft.com/office/drawing/2014/main" val="3615861449"/>
                  </a:ext>
                </a:extLst>
              </a:tr>
              <a:tr h="654631">
                <a:tc>
                  <a:txBody>
                    <a:bodyPr/>
                    <a:lstStyle/>
                    <a:p>
                      <a:pPr algn="l">
                        <a:lnSpc>
                          <a:spcPct val="115000"/>
                        </a:lnSpc>
                        <a:spcAft>
                          <a:spcPts val="800"/>
                        </a:spcAft>
                        <a:buNone/>
                      </a:pPr>
                      <a:r>
                        <a:rPr lang="en-ZA" sz="1400" kern="0" dirty="0">
                          <a:effectLst/>
                          <a:latin typeface="Arial" panose="020B0604020202020204" pitchFamily="34" charset="0"/>
                          <a:ea typeface="Calibri" panose="020F0502020204030204" pitchFamily="34" charset="0"/>
                          <a:cs typeface="Arial" panose="020B0604020202020204" pitchFamily="34" charset="0"/>
                        </a:rPr>
                        <a:t>SETA (Public)</a:t>
                      </a:r>
                      <a:endParaRPr lang="en-ZA" sz="1400" kern="100" dirty="0">
                        <a:effectLst/>
                        <a:latin typeface="Arial" panose="020B0604020202020204" pitchFamily="34" charset="0"/>
                        <a:ea typeface="Calibri" panose="020F0502020204030204" pitchFamily="34" charset="0"/>
                        <a:cs typeface="Arial" panose="020B0604020202020204" pitchFamily="34" charset="0"/>
                      </a:endParaRPr>
                    </a:p>
                  </a:txBody>
                  <a:tcPr marL="0" marR="152400" marT="95250" marB="95250" anchor="ctr">
                    <a:gradFill flip="none" rotWithShape="1">
                      <a:gsLst>
                        <a:gs pos="0">
                          <a:srgbClr val="EE843A">
                            <a:shade val="30000"/>
                            <a:satMod val="115000"/>
                          </a:srgbClr>
                        </a:gs>
                        <a:gs pos="50000">
                          <a:srgbClr val="EE843A">
                            <a:shade val="67500"/>
                            <a:satMod val="115000"/>
                          </a:srgbClr>
                        </a:gs>
                        <a:gs pos="100000">
                          <a:srgbClr val="EE843A">
                            <a:shade val="100000"/>
                            <a:satMod val="115000"/>
                          </a:srgbClr>
                        </a:gs>
                      </a:gsLst>
                      <a:lin ang="0" scaled="1"/>
                      <a:tileRect/>
                    </a:gradFill>
                  </a:tcPr>
                </a:tc>
                <a:tc>
                  <a:txBody>
                    <a:bodyPr/>
                    <a:lstStyle/>
                    <a:p>
                      <a:pPr>
                        <a:lnSpc>
                          <a:spcPct val="115000"/>
                        </a:lnSpc>
                        <a:spcAft>
                          <a:spcPts val="800"/>
                        </a:spcAft>
                        <a:buNone/>
                      </a:pPr>
                      <a:r>
                        <a:rPr lang="en-ZA" sz="1400" kern="0" dirty="0">
                          <a:effectLst/>
                          <a:latin typeface="Arial" panose="020B0604020202020204" pitchFamily="34" charset="0"/>
                          <a:ea typeface="Calibri" panose="020F0502020204030204" pitchFamily="34" charset="0"/>
                          <a:cs typeface="Arial" panose="020B0604020202020204" pitchFamily="34" charset="0"/>
                        </a:rPr>
                        <a:t>MQA</a:t>
                      </a:r>
                      <a:endParaRPr lang="en-ZA" sz="1400" kern="100" dirty="0">
                        <a:effectLst/>
                        <a:latin typeface="Arial" panose="020B0604020202020204" pitchFamily="34" charset="0"/>
                        <a:ea typeface="Calibri" panose="020F0502020204030204" pitchFamily="34" charset="0"/>
                        <a:cs typeface="Arial" panose="020B0604020202020204" pitchFamily="34" charset="0"/>
                      </a:endParaRPr>
                    </a:p>
                  </a:txBody>
                  <a:tcPr marL="152400" marR="152400" marT="95250" marB="95250" anchor="ctr">
                    <a:solidFill>
                      <a:schemeClr val="bg1">
                        <a:lumMod val="95000"/>
                      </a:schemeClr>
                    </a:solidFill>
                  </a:tcPr>
                </a:tc>
                <a:tc>
                  <a:txBody>
                    <a:bodyPr/>
                    <a:lstStyle/>
                    <a:p>
                      <a:pPr>
                        <a:lnSpc>
                          <a:spcPct val="115000"/>
                        </a:lnSpc>
                        <a:spcAft>
                          <a:spcPts val="800"/>
                        </a:spcAft>
                        <a:buNone/>
                      </a:pPr>
                      <a:r>
                        <a:rPr lang="en-ZA" sz="1400" kern="0">
                          <a:effectLst/>
                          <a:latin typeface="Arial" panose="020B0604020202020204" pitchFamily="34" charset="0"/>
                          <a:ea typeface="Calibri" panose="020F0502020204030204" pitchFamily="34" charset="0"/>
                          <a:cs typeface="Arial" panose="020B0604020202020204" pitchFamily="34" charset="0"/>
                        </a:rPr>
                        <a:t>Provides discretionary grants to cover learner stipends and training costs</a:t>
                      </a:r>
                      <a:endParaRPr lang="en-ZA" sz="1400" kern="100">
                        <a:effectLst/>
                        <a:latin typeface="Arial" panose="020B0604020202020204" pitchFamily="34" charset="0"/>
                        <a:ea typeface="Calibri" panose="020F0502020204030204" pitchFamily="34" charset="0"/>
                        <a:cs typeface="Arial" panose="020B0604020202020204" pitchFamily="34" charset="0"/>
                      </a:endParaRPr>
                    </a:p>
                  </a:txBody>
                  <a:tcPr marL="152400" marR="0" marT="95250" marB="95250" anchor="ctr">
                    <a:solidFill>
                      <a:schemeClr val="bg1">
                        <a:lumMod val="95000"/>
                      </a:schemeClr>
                    </a:solidFill>
                  </a:tcPr>
                </a:tc>
                <a:extLst>
                  <a:ext uri="{0D108BD9-81ED-4DB2-BD59-A6C34878D82A}">
                    <a16:rowId xmlns:a16="http://schemas.microsoft.com/office/drawing/2014/main" val="518097742"/>
                  </a:ext>
                </a:extLst>
              </a:tr>
              <a:tr h="654631">
                <a:tc>
                  <a:txBody>
                    <a:bodyPr/>
                    <a:lstStyle/>
                    <a:p>
                      <a:pPr algn="l">
                        <a:lnSpc>
                          <a:spcPct val="115000"/>
                        </a:lnSpc>
                        <a:spcAft>
                          <a:spcPts val="800"/>
                        </a:spcAft>
                        <a:buNone/>
                      </a:pPr>
                      <a:r>
                        <a:rPr lang="en-ZA" sz="1400" kern="0" dirty="0">
                          <a:effectLst/>
                          <a:latin typeface="Arial" panose="020B0604020202020204" pitchFamily="34" charset="0"/>
                          <a:ea typeface="Calibri" panose="020F0502020204030204" pitchFamily="34" charset="0"/>
                          <a:cs typeface="Arial" panose="020B0604020202020204" pitchFamily="34" charset="0"/>
                        </a:rPr>
                        <a:t>Employers (Private)</a:t>
                      </a:r>
                      <a:endParaRPr lang="en-ZA" sz="1400" kern="100" dirty="0">
                        <a:effectLst/>
                        <a:latin typeface="Arial" panose="020B0604020202020204" pitchFamily="34" charset="0"/>
                        <a:ea typeface="Calibri" panose="020F0502020204030204" pitchFamily="34" charset="0"/>
                        <a:cs typeface="Arial" panose="020B0604020202020204" pitchFamily="34" charset="0"/>
                      </a:endParaRPr>
                    </a:p>
                  </a:txBody>
                  <a:tcPr marL="0" marR="152400" marT="95250" marB="95250" anchor="ctr">
                    <a:gradFill flip="none" rotWithShape="1">
                      <a:gsLst>
                        <a:gs pos="0">
                          <a:srgbClr val="EE843A">
                            <a:shade val="30000"/>
                            <a:satMod val="115000"/>
                          </a:srgbClr>
                        </a:gs>
                        <a:gs pos="50000">
                          <a:srgbClr val="EE843A">
                            <a:shade val="67500"/>
                            <a:satMod val="115000"/>
                          </a:srgbClr>
                        </a:gs>
                        <a:gs pos="100000">
                          <a:srgbClr val="EE843A">
                            <a:shade val="100000"/>
                            <a:satMod val="115000"/>
                          </a:srgbClr>
                        </a:gs>
                      </a:gsLst>
                      <a:lin ang="0" scaled="1"/>
                      <a:tileRect/>
                    </a:gradFill>
                  </a:tcPr>
                </a:tc>
                <a:tc>
                  <a:txBody>
                    <a:bodyPr/>
                    <a:lstStyle/>
                    <a:p>
                      <a:pPr>
                        <a:lnSpc>
                          <a:spcPct val="115000"/>
                        </a:lnSpc>
                        <a:spcAft>
                          <a:spcPts val="800"/>
                        </a:spcAft>
                        <a:buNone/>
                      </a:pPr>
                      <a:r>
                        <a:rPr lang="en-ZA" sz="1400" kern="0" dirty="0">
                          <a:effectLst/>
                          <a:latin typeface="Arial" panose="020B0604020202020204" pitchFamily="34" charset="0"/>
                          <a:ea typeface="Calibri" panose="020F0502020204030204" pitchFamily="34" charset="0"/>
                          <a:cs typeface="Arial" panose="020B0604020202020204" pitchFamily="34" charset="0"/>
                        </a:rPr>
                        <a:t>Mining companies (e.g., Sibanye-Stillwater, Impala Platinum)</a:t>
                      </a:r>
                      <a:endParaRPr lang="en-ZA" sz="1400" kern="100" dirty="0">
                        <a:effectLst/>
                        <a:latin typeface="Arial" panose="020B0604020202020204" pitchFamily="34" charset="0"/>
                        <a:ea typeface="Calibri" panose="020F0502020204030204" pitchFamily="34" charset="0"/>
                        <a:cs typeface="Arial" panose="020B0604020202020204" pitchFamily="34" charset="0"/>
                      </a:endParaRPr>
                    </a:p>
                  </a:txBody>
                  <a:tcPr marL="152400" marR="152400" marT="95250" marB="95250" anchor="ctr">
                    <a:solidFill>
                      <a:schemeClr val="bg1">
                        <a:lumMod val="95000"/>
                      </a:schemeClr>
                    </a:solidFill>
                  </a:tcPr>
                </a:tc>
                <a:tc>
                  <a:txBody>
                    <a:bodyPr/>
                    <a:lstStyle/>
                    <a:p>
                      <a:pPr>
                        <a:lnSpc>
                          <a:spcPct val="115000"/>
                        </a:lnSpc>
                        <a:spcAft>
                          <a:spcPts val="800"/>
                        </a:spcAft>
                        <a:buNone/>
                      </a:pPr>
                      <a:r>
                        <a:rPr lang="en-ZA" sz="1400" kern="0" dirty="0">
                          <a:effectLst/>
                          <a:latin typeface="Arial" panose="020B0604020202020204" pitchFamily="34" charset="0"/>
                          <a:ea typeface="Calibri" panose="020F0502020204030204" pitchFamily="34" charset="0"/>
                          <a:cs typeface="Arial" panose="020B0604020202020204" pitchFamily="34" charset="0"/>
                        </a:rPr>
                        <a:t>Offer structured workplace placements, supervision, and mentoring</a:t>
                      </a:r>
                      <a:endParaRPr lang="en-ZA" sz="1400" kern="100" dirty="0">
                        <a:effectLst/>
                        <a:latin typeface="Arial" panose="020B0604020202020204" pitchFamily="34" charset="0"/>
                        <a:ea typeface="Calibri" panose="020F0502020204030204" pitchFamily="34" charset="0"/>
                        <a:cs typeface="Arial" panose="020B0604020202020204" pitchFamily="34" charset="0"/>
                      </a:endParaRPr>
                    </a:p>
                  </a:txBody>
                  <a:tcPr marL="152400" marR="0" marT="95250" marB="95250" anchor="ctr">
                    <a:solidFill>
                      <a:schemeClr val="bg1">
                        <a:lumMod val="95000"/>
                      </a:schemeClr>
                    </a:solidFill>
                  </a:tcPr>
                </a:tc>
                <a:extLst>
                  <a:ext uri="{0D108BD9-81ED-4DB2-BD59-A6C34878D82A}">
                    <a16:rowId xmlns:a16="http://schemas.microsoft.com/office/drawing/2014/main" val="4179303466"/>
                  </a:ext>
                </a:extLst>
              </a:tr>
              <a:tr h="748759">
                <a:tc>
                  <a:txBody>
                    <a:bodyPr/>
                    <a:lstStyle/>
                    <a:p>
                      <a:pPr algn="l">
                        <a:lnSpc>
                          <a:spcPct val="115000"/>
                        </a:lnSpc>
                        <a:spcAft>
                          <a:spcPts val="800"/>
                        </a:spcAft>
                        <a:buNone/>
                      </a:pPr>
                      <a:r>
                        <a:rPr lang="en-ZA" sz="1400" kern="0" dirty="0">
                          <a:effectLst/>
                          <a:latin typeface="Arial" panose="020B0604020202020204" pitchFamily="34" charset="0"/>
                          <a:ea typeface="Calibri" panose="020F0502020204030204" pitchFamily="34" charset="0"/>
                          <a:cs typeface="Arial" panose="020B0604020202020204" pitchFamily="34" charset="0"/>
                        </a:rPr>
                        <a:t>Education Institutions</a:t>
                      </a:r>
                      <a:endParaRPr lang="en-ZA" sz="1400" kern="100" dirty="0">
                        <a:effectLst/>
                        <a:latin typeface="Arial" panose="020B0604020202020204" pitchFamily="34" charset="0"/>
                        <a:ea typeface="Calibri" panose="020F0502020204030204" pitchFamily="34" charset="0"/>
                        <a:cs typeface="Arial" panose="020B0604020202020204" pitchFamily="34" charset="0"/>
                      </a:endParaRPr>
                    </a:p>
                  </a:txBody>
                  <a:tcPr marL="0" marR="152400" marT="95250" marB="95250" anchor="ctr">
                    <a:gradFill flip="none" rotWithShape="1">
                      <a:gsLst>
                        <a:gs pos="0">
                          <a:srgbClr val="EE843A">
                            <a:shade val="30000"/>
                            <a:satMod val="115000"/>
                          </a:srgbClr>
                        </a:gs>
                        <a:gs pos="50000">
                          <a:srgbClr val="EE843A">
                            <a:shade val="67500"/>
                            <a:satMod val="115000"/>
                          </a:srgbClr>
                        </a:gs>
                        <a:gs pos="100000">
                          <a:srgbClr val="EE843A">
                            <a:shade val="100000"/>
                            <a:satMod val="115000"/>
                          </a:srgbClr>
                        </a:gs>
                      </a:gsLst>
                      <a:lin ang="0" scaled="1"/>
                      <a:tileRect/>
                    </a:gradFill>
                  </a:tcPr>
                </a:tc>
                <a:tc>
                  <a:txBody>
                    <a:bodyPr/>
                    <a:lstStyle/>
                    <a:p>
                      <a:pPr>
                        <a:lnSpc>
                          <a:spcPct val="115000"/>
                        </a:lnSpc>
                        <a:spcAft>
                          <a:spcPts val="800"/>
                        </a:spcAft>
                        <a:buNone/>
                      </a:pPr>
                      <a:r>
                        <a:rPr lang="en-ZA" sz="1400" kern="0" dirty="0">
                          <a:effectLst/>
                          <a:latin typeface="Arial" panose="020B0604020202020204" pitchFamily="34" charset="0"/>
                          <a:ea typeface="Calibri" panose="020F0502020204030204" pitchFamily="34" charset="0"/>
                          <a:cs typeface="Arial" panose="020B0604020202020204" pitchFamily="34" charset="0"/>
                        </a:rPr>
                        <a:t>Universities (e.g., WITS, UP) &amp; TVET Colleges</a:t>
                      </a:r>
                      <a:endParaRPr lang="en-ZA" sz="1400" kern="100" dirty="0">
                        <a:effectLst/>
                        <a:latin typeface="Arial" panose="020B0604020202020204" pitchFamily="34" charset="0"/>
                        <a:ea typeface="Calibri" panose="020F0502020204030204" pitchFamily="34" charset="0"/>
                        <a:cs typeface="Arial" panose="020B0604020202020204" pitchFamily="34" charset="0"/>
                      </a:endParaRPr>
                    </a:p>
                  </a:txBody>
                  <a:tcPr marL="152400" marR="152400" marT="95250" marB="95250" anchor="ctr">
                    <a:solidFill>
                      <a:schemeClr val="bg1">
                        <a:lumMod val="95000"/>
                      </a:schemeClr>
                    </a:solidFill>
                  </a:tcPr>
                </a:tc>
                <a:tc>
                  <a:txBody>
                    <a:bodyPr/>
                    <a:lstStyle/>
                    <a:p>
                      <a:pPr>
                        <a:lnSpc>
                          <a:spcPct val="115000"/>
                        </a:lnSpc>
                        <a:spcAft>
                          <a:spcPts val="800"/>
                        </a:spcAft>
                        <a:buNone/>
                      </a:pPr>
                      <a:r>
                        <a:rPr lang="en-ZA" sz="1400" kern="0" dirty="0">
                          <a:effectLst/>
                          <a:latin typeface="Arial" panose="020B0604020202020204" pitchFamily="34" charset="0"/>
                          <a:ea typeface="Calibri" panose="020F0502020204030204" pitchFamily="34" charset="0"/>
                          <a:cs typeface="Arial" panose="020B0604020202020204" pitchFamily="34" charset="0"/>
                        </a:rPr>
                        <a:t>Identify eligible students, align academic calendars, provide theoretical grounding</a:t>
                      </a:r>
                      <a:endParaRPr lang="en-ZA" sz="1400" kern="100" dirty="0">
                        <a:effectLst/>
                        <a:latin typeface="Arial" panose="020B0604020202020204" pitchFamily="34" charset="0"/>
                        <a:ea typeface="Calibri" panose="020F0502020204030204" pitchFamily="34" charset="0"/>
                        <a:cs typeface="Arial" panose="020B0604020202020204" pitchFamily="34" charset="0"/>
                      </a:endParaRPr>
                    </a:p>
                  </a:txBody>
                  <a:tcPr marL="152400" marR="0" marT="95250" marB="95250" anchor="ctr">
                    <a:solidFill>
                      <a:schemeClr val="bg1">
                        <a:lumMod val="95000"/>
                      </a:schemeClr>
                    </a:solidFill>
                  </a:tcPr>
                </a:tc>
                <a:extLst>
                  <a:ext uri="{0D108BD9-81ED-4DB2-BD59-A6C34878D82A}">
                    <a16:rowId xmlns:a16="http://schemas.microsoft.com/office/drawing/2014/main" val="2011467726"/>
                  </a:ext>
                </a:extLst>
              </a:tr>
            </a:tbl>
          </a:graphicData>
        </a:graphic>
      </p:graphicFrame>
      <p:sp>
        <p:nvSpPr>
          <p:cNvPr id="24" name="TextBox 23">
            <a:extLst>
              <a:ext uri="{FF2B5EF4-FFF2-40B4-BE49-F238E27FC236}">
                <a16:creationId xmlns:a16="http://schemas.microsoft.com/office/drawing/2014/main" id="{C84EBC84-A29A-9291-04F2-9949CECD0D63}"/>
              </a:ext>
            </a:extLst>
          </p:cNvPr>
          <p:cNvSpPr txBox="1"/>
          <p:nvPr/>
        </p:nvSpPr>
        <p:spPr>
          <a:xfrm>
            <a:off x="680292" y="5404286"/>
            <a:ext cx="10671812" cy="923330"/>
          </a:xfrm>
          <a:prstGeom prst="rect">
            <a:avLst/>
          </a:prstGeom>
          <a:noFill/>
        </p:spPr>
        <p:txBody>
          <a:bodyPr wrap="square">
            <a:spAutoFit/>
          </a:bodyPr>
          <a:lstStyle/>
          <a:p>
            <a:r>
              <a:rPr lang="en-GB" b="1" i="0" dirty="0">
                <a:solidFill>
                  <a:srgbClr val="0F1115"/>
                </a:solidFill>
                <a:effectLst/>
                <a:latin typeface="Calibri" panose="020F0502020204030204" pitchFamily="34" charset="0"/>
                <a:ea typeface="Calibri" panose="020F0502020204030204" pitchFamily="34" charset="0"/>
                <a:cs typeface="Calibri" panose="020F0502020204030204" pitchFamily="34" charset="0"/>
              </a:rPr>
              <a:t>Objective:</a:t>
            </a:r>
            <a:br>
              <a:rPr lang="en-GB" dirty="0">
                <a:latin typeface="Calibri" panose="020F0502020204030204" pitchFamily="34" charset="0"/>
                <a:ea typeface="Calibri" panose="020F0502020204030204" pitchFamily="34" charset="0"/>
                <a:cs typeface="Calibri" panose="020F0502020204030204" pitchFamily="34" charset="0"/>
              </a:rPr>
            </a:br>
            <a:r>
              <a:rPr lang="en-GB" b="0" i="0" dirty="0">
                <a:solidFill>
                  <a:srgbClr val="0F1115"/>
                </a:solidFill>
                <a:effectLst/>
                <a:latin typeface="Calibri" panose="020F0502020204030204" pitchFamily="34" charset="0"/>
                <a:ea typeface="Calibri" panose="020F0502020204030204" pitchFamily="34" charset="0"/>
                <a:cs typeface="Calibri" panose="020F0502020204030204" pitchFamily="34" charset="0"/>
              </a:rPr>
              <a:t>Place students and graduates into structured workplace learning to complete their qualifications and improve employability.</a:t>
            </a:r>
            <a:endParaRPr lang="en-ZA"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77365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EC1794-000E-3B97-4F96-0668904C5E74}"/>
            </a:ext>
          </a:extLst>
        </p:cNvPr>
        <p:cNvGrpSpPr/>
        <p:nvPr/>
      </p:nvGrpSpPr>
      <p:grpSpPr>
        <a:xfrm>
          <a:off x="0" y="0"/>
          <a:ext cx="0" cy="0"/>
          <a:chOff x="0" y="0"/>
          <a:chExt cx="0" cy="0"/>
        </a:xfrm>
      </p:grpSpPr>
      <p:sp>
        <p:nvSpPr>
          <p:cNvPr id="19" name="TextBox 24">
            <a:extLst>
              <a:ext uri="{FF2B5EF4-FFF2-40B4-BE49-F238E27FC236}">
                <a16:creationId xmlns:a16="http://schemas.microsoft.com/office/drawing/2014/main" id="{96EB8842-D1B5-03BC-FE0B-DD7C397494C3}"/>
              </a:ext>
            </a:extLst>
          </p:cNvPr>
          <p:cNvSpPr txBox="1"/>
          <p:nvPr/>
        </p:nvSpPr>
        <p:spPr>
          <a:xfrm>
            <a:off x="442447" y="228333"/>
            <a:ext cx="6922449" cy="552524"/>
          </a:xfrm>
          <a:prstGeom prst="rect">
            <a:avLst/>
          </a:prstGeom>
        </p:spPr>
        <p:txBody>
          <a:bodyPr wrap="square" lIns="0" tIns="0" rIns="0" bIns="0" rtlCol="0" anchor="ctr">
            <a:spAutoFit/>
          </a:bodyPr>
          <a:lstStyle/>
          <a:p>
            <a:pPr>
              <a:lnSpc>
                <a:spcPts val="4900"/>
              </a:lnSpc>
            </a:pPr>
            <a:r>
              <a:rPr lang="en-GB" sz="2800" b="1" dirty="0">
                <a:solidFill>
                  <a:srgbClr val="FFFFFF"/>
                </a:solidFill>
                <a:latin typeface="Arial" panose="020B0604020202020204" pitchFamily="34" charset="0"/>
                <a:ea typeface="Calibri" panose="020F0502020204030204" pitchFamily="34" charset="0"/>
                <a:cs typeface="Arial" panose="020B0604020202020204" pitchFamily="34" charset="0"/>
                <a:sym typeface="Arial Bold"/>
              </a:rPr>
              <a:t>WHY IT IS REPLICABLE PPP MODEL </a:t>
            </a:r>
          </a:p>
        </p:txBody>
      </p:sp>
      <p:graphicFrame>
        <p:nvGraphicFramePr>
          <p:cNvPr id="20" name="Diagram 19">
            <a:extLst>
              <a:ext uri="{FF2B5EF4-FFF2-40B4-BE49-F238E27FC236}">
                <a16:creationId xmlns:a16="http://schemas.microsoft.com/office/drawing/2014/main" id="{8013A3F9-EA79-D1D2-E2DC-50D4D2AC296F}"/>
              </a:ext>
            </a:extLst>
          </p:cNvPr>
          <p:cNvGraphicFramePr/>
          <p:nvPr>
            <p:extLst>
              <p:ext uri="{D42A27DB-BD31-4B8C-83A1-F6EECF244321}">
                <p14:modId xmlns:p14="http://schemas.microsoft.com/office/powerpoint/2010/main" val="2388396657"/>
              </p:ext>
            </p:extLst>
          </p:nvPr>
        </p:nvGraphicFramePr>
        <p:xfrm>
          <a:off x="724897" y="1480521"/>
          <a:ext cx="11038734" cy="17727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1" name="Diagram 20">
            <a:extLst>
              <a:ext uri="{FF2B5EF4-FFF2-40B4-BE49-F238E27FC236}">
                <a16:creationId xmlns:a16="http://schemas.microsoft.com/office/drawing/2014/main" id="{B02174F0-8ABB-1899-CBAC-C476AC1741A0}"/>
              </a:ext>
            </a:extLst>
          </p:cNvPr>
          <p:cNvGraphicFramePr/>
          <p:nvPr>
            <p:extLst>
              <p:ext uri="{D42A27DB-BD31-4B8C-83A1-F6EECF244321}">
                <p14:modId xmlns:p14="http://schemas.microsoft.com/office/powerpoint/2010/main" val="2331408326"/>
              </p:ext>
            </p:extLst>
          </p:nvPr>
        </p:nvGraphicFramePr>
        <p:xfrm>
          <a:off x="724897" y="3253236"/>
          <a:ext cx="11038734" cy="228078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pSp>
        <p:nvGrpSpPr>
          <p:cNvPr id="22" name="Group 25">
            <a:extLst>
              <a:ext uri="{FF2B5EF4-FFF2-40B4-BE49-F238E27FC236}">
                <a16:creationId xmlns:a16="http://schemas.microsoft.com/office/drawing/2014/main" id="{97AF634D-71E5-C259-B67B-BEC539865F89}"/>
              </a:ext>
            </a:extLst>
          </p:cNvPr>
          <p:cNvGrpSpPr/>
          <p:nvPr/>
        </p:nvGrpSpPr>
        <p:grpSpPr>
          <a:xfrm>
            <a:off x="-3528947" y="1630094"/>
            <a:ext cx="4059666" cy="3597812"/>
            <a:chOff x="0" y="0"/>
            <a:chExt cx="4977476" cy="4440531"/>
          </a:xfrm>
        </p:grpSpPr>
        <p:grpSp>
          <p:nvGrpSpPr>
            <p:cNvPr id="23" name="Group 26">
              <a:extLst>
                <a:ext uri="{FF2B5EF4-FFF2-40B4-BE49-F238E27FC236}">
                  <a16:creationId xmlns:a16="http://schemas.microsoft.com/office/drawing/2014/main" id="{17375D1F-1E1B-3C1D-33EA-24BAB2F66999}"/>
                </a:ext>
              </a:extLst>
            </p:cNvPr>
            <p:cNvGrpSpPr/>
            <p:nvPr/>
          </p:nvGrpSpPr>
          <p:grpSpPr>
            <a:xfrm>
              <a:off x="2646299" y="1347075"/>
              <a:ext cx="1482333" cy="1720124"/>
              <a:chOff x="0" y="0"/>
              <a:chExt cx="698500" cy="810551"/>
            </a:xfrm>
          </p:grpSpPr>
          <p:sp>
            <p:nvSpPr>
              <p:cNvPr id="40" name="Freeform 27">
                <a:extLst>
                  <a:ext uri="{FF2B5EF4-FFF2-40B4-BE49-F238E27FC236}">
                    <a16:creationId xmlns:a16="http://schemas.microsoft.com/office/drawing/2014/main" id="{ACDEB6A4-0890-F6CD-5AEA-70DCE352EB1E}"/>
                  </a:ext>
                </a:extLst>
              </p:cNvPr>
              <p:cNvSpPr/>
              <p:nvPr/>
            </p:nvSpPr>
            <p:spPr>
              <a:xfrm>
                <a:off x="0" y="0"/>
                <a:ext cx="698500" cy="810551"/>
              </a:xfrm>
              <a:custGeom>
                <a:avLst/>
                <a:gdLst/>
                <a:ahLst/>
                <a:cxnLst/>
                <a:rect l="l" t="t" r="r" b="b"/>
                <a:pathLst>
                  <a:path w="698500" h="810551">
                    <a:moveTo>
                      <a:pt x="349250" y="0"/>
                    </a:moveTo>
                    <a:lnTo>
                      <a:pt x="698500" y="203200"/>
                    </a:lnTo>
                    <a:lnTo>
                      <a:pt x="698500" y="607351"/>
                    </a:lnTo>
                    <a:lnTo>
                      <a:pt x="349250" y="810551"/>
                    </a:lnTo>
                    <a:lnTo>
                      <a:pt x="0" y="607351"/>
                    </a:lnTo>
                    <a:lnTo>
                      <a:pt x="0" y="203200"/>
                    </a:lnTo>
                    <a:lnTo>
                      <a:pt x="349250" y="0"/>
                    </a:lnTo>
                    <a:close/>
                  </a:path>
                </a:pathLst>
              </a:custGeom>
              <a:blipFill>
                <a:blip r:embed="rId12"/>
                <a:stretch>
                  <a:fillRect l="-37031" r="-37031"/>
                </a:stretch>
              </a:blipFill>
            </p:spPr>
            <p:txBody>
              <a:bodyPr/>
              <a:lstStyle/>
              <a:p>
                <a:endParaRPr lang="en-ZA" dirty="0">
                  <a:latin typeface="Arial" panose="020B0604020202020204" pitchFamily="34" charset="0"/>
                  <a:cs typeface="Arial" panose="020B0604020202020204" pitchFamily="34" charset="0"/>
                </a:endParaRPr>
              </a:p>
            </p:txBody>
          </p:sp>
        </p:grpSp>
        <p:grpSp>
          <p:nvGrpSpPr>
            <p:cNvPr id="24" name="Group 28">
              <a:extLst>
                <a:ext uri="{FF2B5EF4-FFF2-40B4-BE49-F238E27FC236}">
                  <a16:creationId xmlns:a16="http://schemas.microsoft.com/office/drawing/2014/main" id="{1A772362-559F-B63C-8430-67AA84BA82BF}"/>
                </a:ext>
              </a:extLst>
            </p:cNvPr>
            <p:cNvGrpSpPr/>
            <p:nvPr/>
          </p:nvGrpSpPr>
          <p:grpSpPr>
            <a:xfrm>
              <a:off x="1747571" y="2720408"/>
              <a:ext cx="1482333" cy="1720124"/>
              <a:chOff x="0" y="0"/>
              <a:chExt cx="698500" cy="810551"/>
            </a:xfrm>
          </p:grpSpPr>
          <p:sp>
            <p:nvSpPr>
              <p:cNvPr id="39" name="Freeform 29">
                <a:extLst>
                  <a:ext uri="{FF2B5EF4-FFF2-40B4-BE49-F238E27FC236}">
                    <a16:creationId xmlns:a16="http://schemas.microsoft.com/office/drawing/2014/main" id="{E6D26FD3-DD24-96AB-0B37-335B87808BDC}"/>
                  </a:ext>
                </a:extLst>
              </p:cNvPr>
              <p:cNvSpPr/>
              <p:nvPr/>
            </p:nvSpPr>
            <p:spPr>
              <a:xfrm>
                <a:off x="0" y="0"/>
                <a:ext cx="698500" cy="810551"/>
              </a:xfrm>
              <a:custGeom>
                <a:avLst/>
                <a:gdLst/>
                <a:ahLst/>
                <a:cxnLst/>
                <a:rect l="l" t="t" r="r" b="b"/>
                <a:pathLst>
                  <a:path w="698500" h="810551">
                    <a:moveTo>
                      <a:pt x="349250" y="0"/>
                    </a:moveTo>
                    <a:lnTo>
                      <a:pt x="698500" y="203200"/>
                    </a:lnTo>
                    <a:lnTo>
                      <a:pt x="698500" y="607351"/>
                    </a:lnTo>
                    <a:lnTo>
                      <a:pt x="349250" y="810551"/>
                    </a:lnTo>
                    <a:lnTo>
                      <a:pt x="0" y="607351"/>
                    </a:lnTo>
                    <a:lnTo>
                      <a:pt x="0" y="203200"/>
                    </a:lnTo>
                    <a:lnTo>
                      <a:pt x="349250" y="0"/>
                    </a:lnTo>
                    <a:close/>
                  </a:path>
                </a:pathLst>
              </a:custGeom>
              <a:blipFill>
                <a:blip r:embed="rId13"/>
                <a:stretch>
                  <a:fillRect l="-36598" r="-36598"/>
                </a:stretch>
              </a:blipFill>
            </p:spPr>
            <p:txBody>
              <a:bodyPr/>
              <a:lstStyle/>
              <a:p>
                <a:endParaRPr lang="en-ZA" dirty="0">
                  <a:latin typeface="Arial" panose="020B0604020202020204" pitchFamily="34" charset="0"/>
                  <a:cs typeface="Arial" panose="020B0604020202020204" pitchFamily="34" charset="0"/>
                </a:endParaRPr>
              </a:p>
            </p:txBody>
          </p:sp>
        </p:grpSp>
        <p:grpSp>
          <p:nvGrpSpPr>
            <p:cNvPr id="25" name="Group 30">
              <a:extLst>
                <a:ext uri="{FF2B5EF4-FFF2-40B4-BE49-F238E27FC236}">
                  <a16:creationId xmlns:a16="http://schemas.microsoft.com/office/drawing/2014/main" id="{2A64F297-3FD4-2E6B-B13D-D74065E4B452}"/>
                </a:ext>
              </a:extLst>
            </p:cNvPr>
            <p:cNvGrpSpPr/>
            <p:nvPr/>
          </p:nvGrpSpPr>
          <p:grpSpPr>
            <a:xfrm>
              <a:off x="906125" y="1347075"/>
              <a:ext cx="1482333" cy="1720124"/>
              <a:chOff x="0" y="0"/>
              <a:chExt cx="698500" cy="810551"/>
            </a:xfrm>
          </p:grpSpPr>
          <p:sp>
            <p:nvSpPr>
              <p:cNvPr id="38" name="Freeform 31">
                <a:extLst>
                  <a:ext uri="{FF2B5EF4-FFF2-40B4-BE49-F238E27FC236}">
                    <a16:creationId xmlns:a16="http://schemas.microsoft.com/office/drawing/2014/main" id="{F2A539F6-A768-BC15-3DBF-339037121FD9}"/>
                  </a:ext>
                </a:extLst>
              </p:cNvPr>
              <p:cNvSpPr/>
              <p:nvPr/>
            </p:nvSpPr>
            <p:spPr>
              <a:xfrm>
                <a:off x="0" y="0"/>
                <a:ext cx="698500" cy="810551"/>
              </a:xfrm>
              <a:custGeom>
                <a:avLst/>
                <a:gdLst/>
                <a:ahLst/>
                <a:cxnLst/>
                <a:rect l="l" t="t" r="r" b="b"/>
                <a:pathLst>
                  <a:path w="698500" h="810551">
                    <a:moveTo>
                      <a:pt x="349250" y="0"/>
                    </a:moveTo>
                    <a:lnTo>
                      <a:pt x="698500" y="203200"/>
                    </a:lnTo>
                    <a:lnTo>
                      <a:pt x="698500" y="607351"/>
                    </a:lnTo>
                    <a:lnTo>
                      <a:pt x="349250" y="810551"/>
                    </a:lnTo>
                    <a:lnTo>
                      <a:pt x="0" y="607351"/>
                    </a:lnTo>
                    <a:lnTo>
                      <a:pt x="0" y="203200"/>
                    </a:lnTo>
                    <a:lnTo>
                      <a:pt x="349250" y="0"/>
                    </a:lnTo>
                    <a:close/>
                  </a:path>
                </a:pathLst>
              </a:custGeom>
              <a:blipFill>
                <a:blip r:embed="rId14"/>
                <a:stretch>
                  <a:fillRect l="-37744" r="-37744"/>
                </a:stretch>
              </a:blipFill>
            </p:spPr>
            <p:txBody>
              <a:bodyPr/>
              <a:lstStyle/>
              <a:p>
                <a:endParaRPr lang="en-ZA" dirty="0">
                  <a:latin typeface="Arial" panose="020B0604020202020204" pitchFamily="34" charset="0"/>
                  <a:cs typeface="Arial" panose="020B0604020202020204" pitchFamily="34" charset="0"/>
                </a:endParaRPr>
              </a:p>
            </p:txBody>
          </p:sp>
        </p:grpSp>
        <p:grpSp>
          <p:nvGrpSpPr>
            <p:cNvPr id="27" name="Group 32">
              <a:extLst>
                <a:ext uri="{FF2B5EF4-FFF2-40B4-BE49-F238E27FC236}">
                  <a16:creationId xmlns:a16="http://schemas.microsoft.com/office/drawing/2014/main" id="{619337AC-A9D0-ACE5-BE1C-718C5612FD43}"/>
                </a:ext>
              </a:extLst>
            </p:cNvPr>
            <p:cNvGrpSpPr/>
            <p:nvPr/>
          </p:nvGrpSpPr>
          <p:grpSpPr>
            <a:xfrm>
              <a:off x="1747571" y="0"/>
              <a:ext cx="1482333" cy="1720124"/>
              <a:chOff x="0" y="0"/>
              <a:chExt cx="698500" cy="810551"/>
            </a:xfrm>
          </p:grpSpPr>
          <p:sp>
            <p:nvSpPr>
              <p:cNvPr id="37" name="Freeform 33">
                <a:extLst>
                  <a:ext uri="{FF2B5EF4-FFF2-40B4-BE49-F238E27FC236}">
                    <a16:creationId xmlns:a16="http://schemas.microsoft.com/office/drawing/2014/main" id="{F4C1E3E6-345C-E1D3-D9C2-4758263761FD}"/>
                  </a:ext>
                </a:extLst>
              </p:cNvPr>
              <p:cNvSpPr/>
              <p:nvPr/>
            </p:nvSpPr>
            <p:spPr>
              <a:xfrm>
                <a:off x="0" y="0"/>
                <a:ext cx="698500" cy="810551"/>
              </a:xfrm>
              <a:custGeom>
                <a:avLst/>
                <a:gdLst/>
                <a:ahLst/>
                <a:cxnLst/>
                <a:rect l="l" t="t" r="r" b="b"/>
                <a:pathLst>
                  <a:path w="698500" h="810551">
                    <a:moveTo>
                      <a:pt x="349250" y="0"/>
                    </a:moveTo>
                    <a:lnTo>
                      <a:pt x="698500" y="203200"/>
                    </a:lnTo>
                    <a:lnTo>
                      <a:pt x="698500" y="607351"/>
                    </a:lnTo>
                    <a:lnTo>
                      <a:pt x="349250" y="810551"/>
                    </a:lnTo>
                    <a:lnTo>
                      <a:pt x="0" y="607351"/>
                    </a:lnTo>
                    <a:lnTo>
                      <a:pt x="0" y="203200"/>
                    </a:lnTo>
                    <a:lnTo>
                      <a:pt x="349250" y="0"/>
                    </a:lnTo>
                    <a:close/>
                  </a:path>
                </a:pathLst>
              </a:custGeom>
              <a:blipFill>
                <a:blip r:embed="rId15"/>
                <a:stretch>
                  <a:fillRect l="-37085" r="-37085"/>
                </a:stretch>
              </a:blipFill>
            </p:spPr>
            <p:txBody>
              <a:bodyPr/>
              <a:lstStyle/>
              <a:p>
                <a:endParaRPr lang="en-ZA" dirty="0">
                  <a:latin typeface="Arial" panose="020B0604020202020204" pitchFamily="34" charset="0"/>
                  <a:cs typeface="Arial" panose="020B0604020202020204" pitchFamily="34" charset="0"/>
                </a:endParaRPr>
              </a:p>
            </p:txBody>
          </p:sp>
        </p:grpSp>
        <p:grpSp>
          <p:nvGrpSpPr>
            <p:cNvPr id="29" name="Group 34">
              <a:extLst>
                <a:ext uri="{FF2B5EF4-FFF2-40B4-BE49-F238E27FC236}">
                  <a16:creationId xmlns:a16="http://schemas.microsoft.com/office/drawing/2014/main" id="{8EE735EE-EF5A-6343-36EC-51737C016297}"/>
                </a:ext>
              </a:extLst>
            </p:cNvPr>
            <p:cNvGrpSpPr/>
            <p:nvPr/>
          </p:nvGrpSpPr>
          <p:grpSpPr>
            <a:xfrm>
              <a:off x="0" y="0"/>
              <a:ext cx="1482333" cy="1720124"/>
              <a:chOff x="0" y="0"/>
              <a:chExt cx="698500" cy="810551"/>
            </a:xfrm>
          </p:grpSpPr>
          <p:sp>
            <p:nvSpPr>
              <p:cNvPr id="36" name="Freeform 35">
                <a:extLst>
                  <a:ext uri="{FF2B5EF4-FFF2-40B4-BE49-F238E27FC236}">
                    <a16:creationId xmlns:a16="http://schemas.microsoft.com/office/drawing/2014/main" id="{21859CCB-B85D-DF3C-2813-1791267DE1B8}"/>
                  </a:ext>
                </a:extLst>
              </p:cNvPr>
              <p:cNvSpPr/>
              <p:nvPr/>
            </p:nvSpPr>
            <p:spPr>
              <a:xfrm>
                <a:off x="0" y="0"/>
                <a:ext cx="698500" cy="810551"/>
              </a:xfrm>
              <a:custGeom>
                <a:avLst/>
                <a:gdLst/>
                <a:ahLst/>
                <a:cxnLst/>
                <a:rect l="l" t="t" r="r" b="b"/>
                <a:pathLst>
                  <a:path w="698500" h="810551">
                    <a:moveTo>
                      <a:pt x="349250" y="0"/>
                    </a:moveTo>
                    <a:lnTo>
                      <a:pt x="698500" y="203200"/>
                    </a:lnTo>
                    <a:lnTo>
                      <a:pt x="698500" y="607351"/>
                    </a:lnTo>
                    <a:lnTo>
                      <a:pt x="349250" y="810551"/>
                    </a:lnTo>
                    <a:lnTo>
                      <a:pt x="0" y="607351"/>
                    </a:lnTo>
                    <a:lnTo>
                      <a:pt x="0" y="203200"/>
                    </a:lnTo>
                    <a:lnTo>
                      <a:pt x="349250" y="0"/>
                    </a:lnTo>
                    <a:close/>
                  </a:path>
                </a:pathLst>
              </a:custGeom>
              <a:blipFill>
                <a:blip r:embed="rId16"/>
                <a:stretch>
                  <a:fillRect r="-73953"/>
                </a:stretch>
              </a:blipFill>
            </p:spPr>
            <p:txBody>
              <a:bodyPr/>
              <a:lstStyle/>
              <a:p>
                <a:endParaRPr lang="en-ZA" dirty="0">
                  <a:latin typeface="Arial" panose="020B0604020202020204" pitchFamily="34" charset="0"/>
                  <a:cs typeface="Arial" panose="020B0604020202020204" pitchFamily="34" charset="0"/>
                </a:endParaRPr>
              </a:p>
            </p:txBody>
          </p:sp>
        </p:grpSp>
        <p:grpSp>
          <p:nvGrpSpPr>
            <p:cNvPr id="30" name="Group 36">
              <a:extLst>
                <a:ext uri="{FF2B5EF4-FFF2-40B4-BE49-F238E27FC236}">
                  <a16:creationId xmlns:a16="http://schemas.microsoft.com/office/drawing/2014/main" id="{FE70DA6B-A16F-7BFD-5475-A4535184395F}"/>
                </a:ext>
              </a:extLst>
            </p:cNvPr>
            <p:cNvGrpSpPr/>
            <p:nvPr/>
          </p:nvGrpSpPr>
          <p:grpSpPr>
            <a:xfrm>
              <a:off x="3495143" y="2720408"/>
              <a:ext cx="1482333" cy="1720124"/>
              <a:chOff x="0" y="0"/>
              <a:chExt cx="698500" cy="810551"/>
            </a:xfrm>
          </p:grpSpPr>
          <p:sp>
            <p:nvSpPr>
              <p:cNvPr id="35" name="Freeform 37">
                <a:extLst>
                  <a:ext uri="{FF2B5EF4-FFF2-40B4-BE49-F238E27FC236}">
                    <a16:creationId xmlns:a16="http://schemas.microsoft.com/office/drawing/2014/main" id="{C85CA650-AD49-21C2-1C4D-49D5E3586E41}"/>
                  </a:ext>
                </a:extLst>
              </p:cNvPr>
              <p:cNvSpPr/>
              <p:nvPr/>
            </p:nvSpPr>
            <p:spPr>
              <a:xfrm>
                <a:off x="0" y="0"/>
                <a:ext cx="698500" cy="810551"/>
              </a:xfrm>
              <a:custGeom>
                <a:avLst/>
                <a:gdLst/>
                <a:ahLst/>
                <a:cxnLst/>
                <a:rect l="l" t="t" r="r" b="b"/>
                <a:pathLst>
                  <a:path w="698500" h="810551">
                    <a:moveTo>
                      <a:pt x="349250" y="0"/>
                    </a:moveTo>
                    <a:lnTo>
                      <a:pt x="698500" y="203200"/>
                    </a:lnTo>
                    <a:lnTo>
                      <a:pt x="698500" y="607351"/>
                    </a:lnTo>
                    <a:lnTo>
                      <a:pt x="349250" y="810551"/>
                    </a:lnTo>
                    <a:lnTo>
                      <a:pt x="0" y="607351"/>
                    </a:lnTo>
                    <a:lnTo>
                      <a:pt x="0" y="203200"/>
                    </a:lnTo>
                    <a:lnTo>
                      <a:pt x="349250" y="0"/>
                    </a:lnTo>
                    <a:close/>
                  </a:path>
                </a:pathLst>
              </a:custGeom>
              <a:blipFill>
                <a:blip r:embed="rId17"/>
                <a:stretch>
                  <a:fillRect l="-74729" r="-15113"/>
                </a:stretch>
              </a:blipFill>
            </p:spPr>
            <p:txBody>
              <a:bodyPr/>
              <a:lstStyle/>
              <a:p>
                <a:endParaRPr lang="en-ZA" dirty="0">
                  <a:latin typeface="Arial" panose="020B0604020202020204" pitchFamily="34" charset="0"/>
                  <a:cs typeface="Arial" panose="020B0604020202020204" pitchFamily="34" charset="0"/>
                </a:endParaRPr>
              </a:p>
            </p:txBody>
          </p:sp>
        </p:grpSp>
        <p:grpSp>
          <p:nvGrpSpPr>
            <p:cNvPr id="31" name="Group 38">
              <a:extLst>
                <a:ext uri="{FF2B5EF4-FFF2-40B4-BE49-F238E27FC236}">
                  <a16:creationId xmlns:a16="http://schemas.microsoft.com/office/drawing/2014/main" id="{D1468D1D-219C-D3E0-9BDC-76E9FDF92CFF}"/>
                </a:ext>
              </a:extLst>
            </p:cNvPr>
            <p:cNvGrpSpPr/>
            <p:nvPr/>
          </p:nvGrpSpPr>
          <p:grpSpPr>
            <a:xfrm>
              <a:off x="0" y="2720408"/>
              <a:ext cx="1482333" cy="1720124"/>
              <a:chOff x="0" y="0"/>
              <a:chExt cx="698500" cy="810551"/>
            </a:xfrm>
          </p:grpSpPr>
          <p:sp>
            <p:nvSpPr>
              <p:cNvPr id="34" name="Freeform 39">
                <a:extLst>
                  <a:ext uri="{FF2B5EF4-FFF2-40B4-BE49-F238E27FC236}">
                    <a16:creationId xmlns:a16="http://schemas.microsoft.com/office/drawing/2014/main" id="{988F01BB-106F-B851-467B-C5A64C03B5E5}"/>
                  </a:ext>
                </a:extLst>
              </p:cNvPr>
              <p:cNvSpPr/>
              <p:nvPr/>
            </p:nvSpPr>
            <p:spPr>
              <a:xfrm>
                <a:off x="0" y="0"/>
                <a:ext cx="698500" cy="810551"/>
              </a:xfrm>
              <a:custGeom>
                <a:avLst/>
                <a:gdLst/>
                <a:ahLst/>
                <a:cxnLst/>
                <a:rect l="l" t="t" r="r" b="b"/>
                <a:pathLst>
                  <a:path w="698500" h="810551">
                    <a:moveTo>
                      <a:pt x="349250" y="0"/>
                    </a:moveTo>
                    <a:lnTo>
                      <a:pt x="698500" y="203200"/>
                    </a:lnTo>
                    <a:lnTo>
                      <a:pt x="698500" y="607351"/>
                    </a:lnTo>
                    <a:lnTo>
                      <a:pt x="349250" y="810551"/>
                    </a:lnTo>
                    <a:lnTo>
                      <a:pt x="0" y="607351"/>
                    </a:lnTo>
                    <a:lnTo>
                      <a:pt x="0" y="203200"/>
                    </a:lnTo>
                    <a:lnTo>
                      <a:pt x="349250" y="0"/>
                    </a:lnTo>
                    <a:close/>
                  </a:path>
                </a:pathLst>
              </a:custGeom>
              <a:blipFill>
                <a:blip r:embed="rId18"/>
                <a:stretch>
                  <a:fillRect l="-60537" r="-13961"/>
                </a:stretch>
              </a:blipFill>
            </p:spPr>
            <p:txBody>
              <a:bodyPr/>
              <a:lstStyle/>
              <a:p>
                <a:endParaRPr lang="en-ZA" dirty="0">
                  <a:latin typeface="Arial" panose="020B0604020202020204" pitchFamily="34" charset="0"/>
                  <a:cs typeface="Arial" panose="020B0604020202020204" pitchFamily="34" charset="0"/>
                </a:endParaRPr>
              </a:p>
            </p:txBody>
          </p:sp>
        </p:grpSp>
        <p:grpSp>
          <p:nvGrpSpPr>
            <p:cNvPr id="32" name="Group 40">
              <a:extLst>
                <a:ext uri="{FF2B5EF4-FFF2-40B4-BE49-F238E27FC236}">
                  <a16:creationId xmlns:a16="http://schemas.microsoft.com/office/drawing/2014/main" id="{3DFD63B4-1877-AD07-B66A-DC65F61A456D}"/>
                </a:ext>
              </a:extLst>
            </p:cNvPr>
            <p:cNvGrpSpPr/>
            <p:nvPr/>
          </p:nvGrpSpPr>
          <p:grpSpPr>
            <a:xfrm>
              <a:off x="3495143" y="0"/>
              <a:ext cx="1482333" cy="1720124"/>
              <a:chOff x="0" y="0"/>
              <a:chExt cx="698500" cy="810551"/>
            </a:xfrm>
          </p:grpSpPr>
          <p:sp>
            <p:nvSpPr>
              <p:cNvPr id="33" name="Freeform 41">
                <a:extLst>
                  <a:ext uri="{FF2B5EF4-FFF2-40B4-BE49-F238E27FC236}">
                    <a16:creationId xmlns:a16="http://schemas.microsoft.com/office/drawing/2014/main" id="{FE7E569F-14D2-EF42-6DC2-4C41207531D6}"/>
                  </a:ext>
                </a:extLst>
              </p:cNvPr>
              <p:cNvSpPr/>
              <p:nvPr/>
            </p:nvSpPr>
            <p:spPr>
              <a:xfrm>
                <a:off x="0" y="0"/>
                <a:ext cx="698500" cy="810551"/>
              </a:xfrm>
              <a:custGeom>
                <a:avLst/>
                <a:gdLst/>
                <a:ahLst/>
                <a:cxnLst/>
                <a:rect l="l" t="t" r="r" b="b"/>
                <a:pathLst>
                  <a:path w="698500" h="810551">
                    <a:moveTo>
                      <a:pt x="349250" y="0"/>
                    </a:moveTo>
                    <a:lnTo>
                      <a:pt x="698500" y="203200"/>
                    </a:lnTo>
                    <a:lnTo>
                      <a:pt x="698500" y="607351"/>
                    </a:lnTo>
                    <a:lnTo>
                      <a:pt x="349250" y="810551"/>
                    </a:lnTo>
                    <a:lnTo>
                      <a:pt x="0" y="607351"/>
                    </a:lnTo>
                    <a:lnTo>
                      <a:pt x="0" y="203200"/>
                    </a:lnTo>
                    <a:lnTo>
                      <a:pt x="349250" y="0"/>
                    </a:lnTo>
                    <a:close/>
                  </a:path>
                </a:pathLst>
              </a:custGeom>
              <a:blipFill>
                <a:blip r:embed="rId19"/>
                <a:stretch>
                  <a:fillRect l="-37085" r="-37085"/>
                </a:stretch>
              </a:blipFill>
            </p:spPr>
            <p:txBody>
              <a:bodyPr/>
              <a:lstStyle/>
              <a:p>
                <a:endParaRPr lang="en-ZA" dirty="0">
                  <a:latin typeface="Arial" panose="020B0604020202020204" pitchFamily="34" charset="0"/>
                  <a:cs typeface="Arial" panose="020B0604020202020204" pitchFamily="34" charset="0"/>
                </a:endParaRPr>
              </a:p>
            </p:txBody>
          </p:sp>
        </p:grpSp>
      </p:grpSp>
    </p:spTree>
    <p:extLst>
      <p:ext uri="{BB962C8B-B14F-4D97-AF65-F5344CB8AC3E}">
        <p14:creationId xmlns:p14="http://schemas.microsoft.com/office/powerpoint/2010/main" val="41738101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2F589E-4487-13E1-6A81-D2F42B140F5F}"/>
            </a:ext>
          </a:extLst>
        </p:cNvPr>
        <p:cNvGrpSpPr/>
        <p:nvPr/>
      </p:nvGrpSpPr>
      <p:grpSpPr>
        <a:xfrm>
          <a:off x="0" y="0"/>
          <a:ext cx="0" cy="0"/>
          <a:chOff x="0" y="0"/>
          <a:chExt cx="0" cy="0"/>
        </a:xfrm>
      </p:grpSpPr>
      <p:sp>
        <p:nvSpPr>
          <p:cNvPr id="19" name="TextBox 24">
            <a:extLst>
              <a:ext uri="{FF2B5EF4-FFF2-40B4-BE49-F238E27FC236}">
                <a16:creationId xmlns:a16="http://schemas.microsoft.com/office/drawing/2014/main" id="{1A4AC9FD-B5D8-5B62-0EB7-B731FFFB1610}"/>
              </a:ext>
            </a:extLst>
          </p:cNvPr>
          <p:cNvSpPr txBox="1"/>
          <p:nvPr/>
        </p:nvSpPr>
        <p:spPr>
          <a:xfrm>
            <a:off x="442447" y="216407"/>
            <a:ext cx="6922449" cy="576376"/>
          </a:xfrm>
          <a:prstGeom prst="rect">
            <a:avLst/>
          </a:prstGeom>
        </p:spPr>
        <p:txBody>
          <a:bodyPr wrap="square" lIns="0" tIns="0" rIns="0" bIns="0" rtlCol="0" anchor="ctr">
            <a:spAutoFit/>
          </a:bodyPr>
          <a:lstStyle/>
          <a:p>
            <a:pPr>
              <a:lnSpc>
                <a:spcPts val="4900"/>
              </a:lnSpc>
            </a:pPr>
            <a:r>
              <a:rPr lang="en-GB" sz="3200" b="1" dirty="0">
                <a:solidFill>
                  <a:srgbClr val="FFFFFF"/>
                </a:solidFill>
                <a:latin typeface="Arial" panose="020B0604020202020204" pitchFamily="34" charset="0"/>
                <a:ea typeface="Calibri" panose="020F0502020204030204" pitchFamily="34" charset="0"/>
                <a:cs typeface="Arial" panose="020B0604020202020204" pitchFamily="34" charset="0"/>
                <a:sym typeface="Arial Bold"/>
              </a:rPr>
              <a:t>LESSONS FOR REPLICATION</a:t>
            </a:r>
          </a:p>
        </p:txBody>
      </p:sp>
      <p:graphicFrame>
        <p:nvGraphicFramePr>
          <p:cNvPr id="20" name="Diagram 19">
            <a:extLst>
              <a:ext uri="{FF2B5EF4-FFF2-40B4-BE49-F238E27FC236}">
                <a16:creationId xmlns:a16="http://schemas.microsoft.com/office/drawing/2014/main" id="{4345C704-6669-CA20-0236-A3ED35B59671}"/>
              </a:ext>
            </a:extLst>
          </p:cNvPr>
          <p:cNvGraphicFramePr/>
          <p:nvPr>
            <p:extLst>
              <p:ext uri="{D42A27DB-BD31-4B8C-83A1-F6EECF244321}">
                <p14:modId xmlns:p14="http://schemas.microsoft.com/office/powerpoint/2010/main" val="2497113500"/>
              </p:ext>
            </p:extLst>
          </p:nvPr>
        </p:nvGraphicFramePr>
        <p:xfrm>
          <a:off x="714376" y="1085850"/>
          <a:ext cx="10896600" cy="51149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1" name="Group 25">
            <a:extLst>
              <a:ext uri="{FF2B5EF4-FFF2-40B4-BE49-F238E27FC236}">
                <a16:creationId xmlns:a16="http://schemas.microsoft.com/office/drawing/2014/main" id="{87A69491-6FA0-790F-2902-F649F592F039}"/>
              </a:ext>
            </a:extLst>
          </p:cNvPr>
          <p:cNvGrpSpPr/>
          <p:nvPr/>
        </p:nvGrpSpPr>
        <p:grpSpPr>
          <a:xfrm>
            <a:off x="0" y="6218968"/>
            <a:ext cx="2072745" cy="1855475"/>
            <a:chOff x="0" y="0"/>
            <a:chExt cx="4977476" cy="4440531"/>
          </a:xfrm>
        </p:grpSpPr>
        <p:grpSp>
          <p:nvGrpSpPr>
            <p:cNvPr id="22" name="Group 26">
              <a:extLst>
                <a:ext uri="{FF2B5EF4-FFF2-40B4-BE49-F238E27FC236}">
                  <a16:creationId xmlns:a16="http://schemas.microsoft.com/office/drawing/2014/main" id="{D10CD76A-E075-121D-B6AA-6266E6173FBB}"/>
                </a:ext>
              </a:extLst>
            </p:cNvPr>
            <p:cNvGrpSpPr/>
            <p:nvPr/>
          </p:nvGrpSpPr>
          <p:grpSpPr>
            <a:xfrm>
              <a:off x="2646299" y="1347075"/>
              <a:ext cx="1482333" cy="1720124"/>
              <a:chOff x="0" y="0"/>
              <a:chExt cx="698500" cy="810551"/>
            </a:xfrm>
          </p:grpSpPr>
          <p:sp>
            <p:nvSpPr>
              <p:cNvPr id="38" name="Freeform 27">
                <a:extLst>
                  <a:ext uri="{FF2B5EF4-FFF2-40B4-BE49-F238E27FC236}">
                    <a16:creationId xmlns:a16="http://schemas.microsoft.com/office/drawing/2014/main" id="{FF3A5322-C5C8-9811-9BF7-34F8565AA675}"/>
                  </a:ext>
                </a:extLst>
              </p:cNvPr>
              <p:cNvSpPr/>
              <p:nvPr/>
            </p:nvSpPr>
            <p:spPr>
              <a:xfrm>
                <a:off x="0" y="0"/>
                <a:ext cx="698500" cy="810551"/>
              </a:xfrm>
              <a:custGeom>
                <a:avLst/>
                <a:gdLst/>
                <a:ahLst/>
                <a:cxnLst/>
                <a:rect l="l" t="t" r="r" b="b"/>
                <a:pathLst>
                  <a:path w="698500" h="810551">
                    <a:moveTo>
                      <a:pt x="349250" y="0"/>
                    </a:moveTo>
                    <a:lnTo>
                      <a:pt x="698500" y="203200"/>
                    </a:lnTo>
                    <a:lnTo>
                      <a:pt x="698500" y="607351"/>
                    </a:lnTo>
                    <a:lnTo>
                      <a:pt x="349250" y="810551"/>
                    </a:lnTo>
                    <a:lnTo>
                      <a:pt x="0" y="607351"/>
                    </a:lnTo>
                    <a:lnTo>
                      <a:pt x="0" y="203200"/>
                    </a:lnTo>
                    <a:lnTo>
                      <a:pt x="349250" y="0"/>
                    </a:lnTo>
                    <a:close/>
                  </a:path>
                </a:pathLst>
              </a:custGeom>
              <a:blipFill>
                <a:blip r:embed="rId7"/>
                <a:stretch>
                  <a:fillRect l="-37031" r="-37031"/>
                </a:stretch>
              </a:blipFill>
            </p:spPr>
            <p:txBody>
              <a:bodyPr/>
              <a:lstStyle/>
              <a:p>
                <a:endParaRPr lang="en-ZA" dirty="0">
                  <a:latin typeface="Arial" panose="020B0604020202020204" pitchFamily="34" charset="0"/>
                  <a:cs typeface="Arial" panose="020B0604020202020204" pitchFamily="34" charset="0"/>
                </a:endParaRPr>
              </a:p>
            </p:txBody>
          </p:sp>
        </p:grpSp>
        <p:grpSp>
          <p:nvGrpSpPr>
            <p:cNvPr id="23" name="Group 28">
              <a:extLst>
                <a:ext uri="{FF2B5EF4-FFF2-40B4-BE49-F238E27FC236}">
                  <a16:creationId xmlns:a16="http://schemas.microsoft.com/office/drawing/2014/main" id="{B771B88B-53B6-66A9-6F2F-17867FCD808B}"/>
                </a:ext>
              </a:extLst>
            </p:cNvPr>
            <p:cNvGrpSpPr/>
            <p:nvPr/>
          </p:nvGrpSpPr>
          <p:grpSpPr>
            <a:xfrm>
              <a:off x="1747571" y="2720408"/>
              <a:ext cx="1482333" cy="1720124"/>
              <a:chOff x="0" y="0"/>
              <a:chExt cx="698500" cy="810551"/>
            </a:xfrm>
          </p:grpSpPr>
          <p:sp>
            <p:nvSpPr>
              <p:cNvPr id="37" name="Freeform 29">
                <a:extLst>
                  <a:ext uri="{FF2B5EF4-FFF2-40B4-BE49-F238E27FC236}">
                    <a16:creationId xmlns:a16="http://schemas.microsoft.com/office/drawing/2014/main" id="{88010789-032B-1AC1-0DB5-0C82A6CD4AA6}"/>
                  </a:ext>
                </a:extLst>
              </p:cNvPr>
              <p:cNvSpPr/>
              <p:nvPr/>
            </p:nvSpPr>
            <p:spPr>
              <a:xfrm>
                <a:off x="0" y="0"/>
                <a:ext cx="698500" cy="810551"/>
              </a:xfrm>
              <a:custGeom>
                <a:avLst/>
                <a:gdLst/>
                <a:ahLst/>
                <a:cxnLst/>
                <a:rect l="l" t="t" r="r" b="b"/>
                <a:pathLst>
                  <a:path w="698500" h="810551">
                    <a:moveTo>
                      <a:pt x="349250" y="0"/>
                    </a:moveTo>
                    <a:lnTo>
                      <a:pt x="698500" y="203200"/>
                    </a:lnTo>
                    <a:lnTo>
                      <a:pt x="698500" y="607351"/>
                    </a:lnTo>
                    <a:lnTo>
                      <a:pt x="349250" y="810551"/>
                    </a:lnTo>
                    <a:lnTo>
                      <a:pt x="0" y="607351"/>
                    </a:lnTo>
                    <a:lnTo>
                      <a:pt x="0" y="203200"/>
                    </a:lnTo>
                    <a:lnTo>
                      <a:pt x="349250" y="0"/>
                    </a:lnTo>
                    <a:close/>
                  </a:path>
                </a:pathLst>
              </a:custGeom>
              <a:blipFill>
                <a:blip r:embed="rId8"/>
                <a:stretch>
                  <a:fillRect l="-36598" r="-36598"/>
                </a:stretch>
              </a:blipFill>
            </p:spPr>
            <p:txBody>
              <a:bodyPr/>
              <a:lstStyle/>
              <a:p>
                <a:endParaRPr lang="en-ZA" dirty="0">
                  <a:latin typeface="Arial" panose="020B0604020202020204" pitchFamily="34" charset="0"/>
                  <a:cs typeface="Arial" panose="020B0604020202020204" pitchFamily="34" charset="0"/>
                </a:endParaRPr>
              </a:p>
            </p:txBody>
          </p:sp>
        </p:grpSp>
        <p:grpSp>
          <p:nvGrpSpPr>
            <p:cNvPr id="24" name="Group 30">
              <a:extLst>
                <a:ext uri="{FF2B5EF4-FFF2-40B4-BE49-F238E27FC236}">
                  <a16:creationId xmlns:a16="http://schemas.microsoft.com/office/drawing/2014/main" id="{089C0CD0-D5AE-897B-C47B-DE0C70D512B2}"/>
                </a:ext>
              </a:extLst>
            </p:cNvPr>
            <p:cNvGrpSpPr/>
            <p:nvPr/>
          </p:nvGrpSpPr>
          <p:grpSpPr>
            <a:xfrm>
              <a:off x="906125" y="1347075"/>
              <a:ext cx="1482333" cy="1720124"/>
              <a:chOff x="0" y="0"/>
              <a:chExt cx="698500" cy="810551"/>
            </a:xfrm>
          </p:grpSpPr>
          <p:sp>
            <p:nvSpPr>
              <p:cNvPr id="36" name="Freeform 31">
                <a:extLst>
                  <a:ext uri="{FF2B5EF4-FFF2-40B4-BE49-F238E27FC236}">
                    <a16:creationId xmlns:a16="http://schemas.microsoft.com/office/drawing/2014/main" id="{8099F816-AA0D-5786-8190-786F40FD8A0E}"/>
                  </a:ext>
                </a:extLst>
              </p:cNvPr>
              <p:cNvSpPr/>
              <p:nvPr/>
            </p:nvSpPr>
            <p:spPr>
              <a:xfrm>
                <a:off x="0" y="0"/>
                <a:ext cx="698500" cy="810551"/>
              </a:xfrm>
              <a:custGeom>
                <a:avLst/>
                <a:gdLst/>
                <a:ahLst/>
                <a:cxnLst/>
                <a:rect l="l" t="t" r="r" b="b"/>
                <a:pathLst>
                  <a:path w="698500" h="810551">
                    <a:moveTo>
                      <a:pt x="349250" y="0"/>
                    </a:moveTo>
                    <a:lnTo>
                      <a:pt x="698500" y="203200"/>
                    </a:lnTo>
                    <a:lnTo>
                      <a:pt x="698500" y="607351"/>
                    </a:lnTo>
                    <a:lnTo>
                      <a:pt x="349250" y="810551"/>
                    </a:lnTo>
                    <a:lnTo>
                      <a:pt x="0" y="607351"/>
                    </a:lnTo>
                    <a:lnTo>
                      <a:pt x="0" y="203200"/>
                    </a:lnTo>
                    <a:lnTo>
                      <a:pt x="349250" y="0"/>
                    </a:lnTo>
                    <a:close/>
                  </a:path>
                </a:pathLst>
              </a:custGeom>
              <a:blipFill>
                <a:blip r:embed="rId9"/>
                <a:stretch>
                  <a:fillRect l="-37744" r="-37744"/>
                </a:stretch>
              </a:blipFill>
            </p:spPr>
            <p:txBody>
              <a:bodyPr/>
              <a:lstStyle/>
              <a:p>
                <a:endParaRPr lang="en-ZA" dirty="0">
                  <a:latin typeface="Arial" panose="020B0604020202020204" pitchFamily="34" charset="0"/>
                  <a:cs typeface="Arial" panose="020B0604020202020204" pitchFamily="34" charset="0"/>
                </a:endParaRPr>
              </a:p>
            </p:txBody>
          </p:sp>
        </p:grpSp>
        <p:grpSp>
          <p:nvGrpSpPr>
            <p:cNvPr id="25" name="Group 32">
              <a:extLst>
                <a:ext uri="{FF2B5EF4-FFF2-40B4-BE49-F238E27FC236}">
                  <a16:creationId xmlns:a16="http://schemas.microsoft.com/office/drawing/2014/main" id="{D5CAD1DA-197A-B4EF-D1F2-52CE6962CD17}"/>
                </a:ext>
              </a:extLst>
            </p:cNvPr>
            <p:cNvGrpSpPr/>
            <p:nvPr/>
          </p:nvGrpSpPr>
          <p:grpSpPr>
            <a:xfrm>
              <a:off x="1747571" y="0"/>
              <a:ext cx="1482333" cy="1720124"/>
              <a:chOff x="0" y="0"/>
              <a:chExt cx="698500" cy="810551"/>
            </a:xfrm>
          </p:grpSpPr>
          <p:sp>
            <p:nvSpPr>
              <p:cNvPr id="35" name="Freeform 33">
                <a:extLst>
                  <a:ext uri="{FF2B5EF4-FFF2-40B4-BE49-F238E27FC236}">
                    <a16:creationId xmlns:a16="http://schemas.microsoft.com/office/drawing/2014/main" id="{928970E2-197B-CD5C-9849-CB17C46F120F}"/>
                  </a:ext>
                </a:extLst>
              </p:cNvPr>
              <p:cNvSpPr/>
              <p:nvPr/>
            </p:nvSpPr>
            <p:spPr>
              <a:xfrm>
                <a:off x="0" y="0"/>
                <a:ext cx="698500" cy="810551"/>
              </a:xfrm>
              <a:custGeom>
                <a:avLst/>
                <a:gdLst/>
                <a:ahLst/>
                <a:cxnLst/>
                <a:rect l="l" t="t" r="r" b="b"/>
                <a:pathLst>
                  <a:path w="698500" h="810551">
                    <a:moveTo>
                      <a:pt x="349250" y="0"/>
                    </a:moveTo>
                    <a:lnTo>
                      <a:pt x="698500" y="203200"/>
                    </a:lnTo>
                    <a:lnTo>
                      <a:pt x="698500" y="607351"/>
                    </a:lnTo>
                    <a:lnTo>
                      <a:pt x="349250" y="810551"/>
                    </a:lnTo>
                    <a:lnTo>
                      <a:pt x="0" y="607351"/>
                    </a:lnTo>
                    <a:lnTo>
                      <a:pt x="0" y="203200"/>
                    </a:lnTo>
                    <a:lnTo>
                      <a:pt x="349250" y="0"/>
                    </a:lnTo>
                    <a:close/>
                  </a:path>
                </a:pathLst>
              </a:custGeom>
              <a:blipFill>
                <a:blip r:embed="rId10"/>
                <a:stretch>
                  <a:fillRect l="-37085" r="-37085"/>
                </a:stretch>
              </a:blipFill>
            </p:spPr>
            <p:txBody>
              <a:bodyPr/>
              <a:lstStyle/>
              <a:p>
                <a:endParaRPr lang="en-ZA" dirty="0">
                  <a:latin typeface="Arial" panose="020B0604020202020204" pitchFamily="34" charset="0"/>
                  <a:cs typeface="Arial" panose="020B0604020202020204" pitchFamily="34" charset="0"/>
                </a:endParaRPr>
              </a:p>
            </p:txBody>
          </p:sp>
        </p:grpSp>
        <p:grpSp>
          <p:nvGrpSpPr>
            <p:cNvPr id="27" name="Group 34">
              <a:extLst>
                <a:ext uri="{FF2B5EF4-FFF2-40B4-BE49-F238E27FC236}">
                  <a16:creationId xmlns:a16="http://schemas.microsoft.com/office/drawing/2014/main" id="{E4C253E8-7B35-EEBE-7BDB-1F4561D28786}"/>
                </a:ext>
              </a:extLst>
            </p:cNvPr>
            <p:cNvGrpSpPr/>
            <p:nvPr/>
          </p:nvGrpSpPr>
          <p:grpSpPr>
            <a:xfrm>
              <a:off x="0" y="0"/>
              <a:ext cx="1482333" cy="1720124"/>
              <a:chOff x="0" y="0"/>
              <a:chExt cx="698500" cy="810551"/>
            </a:xfrm>
          </p:grpSpPr>
          <p:sp>
            <p:nvSpPr>
              <p:cNvPr id="34" name="Freeform 35">
                <a:extLst>
                  <a:ext uri="{FF2B5EF4-FFF2-40B4-BE49-F238E27FC236}">
                    <a16:creationId xmlns:a16="http://schemas.microsoft.com/office/drawing/2014/main" id="{4921F1F4-28E9-FC0F-4636-74360360517D}"/>
                  </a:ext>
                </a:extLst>
              </p:cNvPr>
              <p:cNvSpPr/>
              <p:nvPr/>
            </p:nvSpPr>
            <p:spPr>
              <a:xfrm>
                <a:off x="0" y="0"/>
                <a:ext cx="698500" cy="810551"/>
              </a:xfrm>
              <a:custGeom>
                <a:avLst/>
                <a:gdLst/>
                <a:ahLst/>
                <a:cxnLst/>
                <a:rect l="l" t="t" r="r" b="b"/>
                <a:pathLst>
                  <a:path w="698500" h="810551">
                    <a:moveTo>
                      <a:pt x="349250" y="0"/>
                    </a:moveTo>
                    <a:lnTo>
                      <a:pt x="698500" y="203200"/>
                    </a:lnTo>
                    <a:lnTo>
                      <a:pt x="698500" y="607351"/>
                    </a:lnTo>
                    <a:lnTo>
                      <a:pt x="349250" y="810551"/>
                    </a:lnTo>
                    <a:lnTo>
                      <a:pt x="0" y="607351"/>
                    </a:lnTo>
                    <a:lnTo>
                      <a:pt x="0" y="203200"/>
                    </a:lnTo>
                    <a:lnTo>
                      <a:pt x="349250" y="0"/>
                    </a:lnTo>
                    <a:close/>
                  </a:path>
                </a:pathLst>
              </a:custGeom>
              <a:blipFill>
                <a:blip r:embed="rId11"/>
                <a:stretch>
                  <a:fillRect r="-73953"/>
                </a:stretch>
              </a:blipFill>
            </p:spPr>
            <p:txBody>
              <a:bodyPr/>
              <a:lstStyle/>
              <a:p>
                <a:endParaRPr lang="en-ZA" dirty="0">
                  <a:latin typeface="Arial" panose="020B0604020202020204" pitchFamily="34" charset="0"/>
                  <a:cs typeface="Arial" panose="020B0604020202020204" pitchFamily="34" charset="0"/>
                </a:endParaRPr>
              </a:p>
            </p:txBody>
          </p:sp>
        </p:grpSp>
        <p:grpSp>
          <p:nvGrpSpPr>
            <p:cNvPr id="28" name="Group 36">
              <a:extLst>
                <a:ext uri="{FF2B5EF4-FFF2-40B4-BE49-F238E27FC236}">
                  <a16:creationId xmlns:a16="http://schemas.microsoft.com/office/drawing/2014/main" id="{9FE5EF2D-6A1C-448D-8889-2E66E6EAE3E5}"/>
                </a:ext>
              </a:extLst>
            </p:cNvPr>
            <p:cNvGrpSpPr/>
            <p:nvPr/>
          </p:nvGrpSpPr>
          <p:grpSpPr>
            <a:xfrm>
              <a:off x="3495143" y="2720408"/>
              <a:ext cx="1482333" cy="1720124"/>
              <a:chOff x="0" y="0"/>
              <a:chExt cx="698500" cy="810551"/>
            </a:xfrm>
          </p:grpSpPr>
          <p:sp>
            <p:nvSpPr>
              <p:cNvPr id="33" name="Freeform 37">
                <a:extLst>
                  <a:ext uri="{FF2B5EF4-FFF2-40B4-BE49-F238E27FC236}">
                    <a16:creationId xmlns:a16="http://schemas.microsoft.com/office/drawing/2014/main" id="{CD1FE47B-3221-D6D3-7833-37D58A5AD955}"/>
                  </a:ext>
                </a:extLst>
              </p:cNvPr>
              <p:cNvSpPr/>
              <p:nvPr/>
            </p:nvSpPr>
            <p:spPr>
              <a:xfrm>
                <a:off x="0" y="0"/>
                <a:ext cx="698500" cy="810551"/>
              </a:xfrm>
              <a:custGeom>
                <a:avLst/>
                <a:gdLst/>
                <a:ahLst/>
                <a:cxnLst/>
                <a:rect l="l" t="t" r="r" b="b"/>
                <a:pathLst>
                  <a:path w="698500" h="810551">
                    <a:moveTo>
                      <a:pt x="349250" y="0"/>
                    </a:moveTo>
                    <a:lnTo>
                      <a:pt x="698500" y="203200"/>
                    </a:lnTo>
                    <a:lnTo>
                      <a:pt x="698500" y="607351"/>
                    </a:lnTo>
                    <a:lnTo>
                      <a:pt x="349250" y="810551"/>
                    </a:lnTo>
                    <a:lnTo>
                      <a:pt x="0" y="607351"/>
                    </a:lnTo>
                    <a:lnTo>
                      <a:pt x="0" y="203200"/>
                    </a:lnTo>
                    <a:lnTo>
                      <a:pt x="349250" y="0"/>
                    </a:lnTo>
                    <a:close/>
                  </a:path>
                </a:pathLst>
              </a:custGeom>
              <a:blipFill>
                <a:blip r:embed="rId12"/>
                <a:stretch>
                  <a:fillRect l="-74729" r="-15113"/>
                </a:stretch>
              </a:blipFill>
            </p:spPr>
            <p:txBody>
              <a:bodyPr/>
              <a:lstStyle/>
              <a:p>
                <a:endParaRPr lang="en-ZA" dirty="0">
                  <a:latin typeface="Arial" panose="020B0604020202020204" pitchFamily="34" charset="0"/>
                  <a:cs typeface="Arial" panose="020B0604020202020204" pitchFamily="34" charset="0"/>
                </a:endParaRPr>
              </a:p>
            </p:txBody>
          </p:sp>
        </p:grpSp>
        <p:grpSp>
          <p:nvGrpSpPr>
            <p:cNvPr id="29" name="Group 38">
              <a:extLst>
                <a:ext uri="{FF2B5EF4-FFF2-40B4-BE49-F238E27FC236}">
                  <a16:creationId xmlns:a16="http://schemas.microsoft.com/office/drawing/2014/main" id="{C3C5DF71-E82E-2442-3E9E-FFFBA6879419}"/>
                </a:ext>
              </a:extLst>
            </p:cNvPr>
            <p:cNvGrpSpPr/>
            <p:nvPr/>
          </p:nvGrpSpPr>
          <p:grpSpPr>
            <a:xfrm>
              <a:off x="0" y="2720408"/>
              <a:ext cx="1482333" cy="1720124"/>
              <a:chOff x="0" y="0"/>
              <a:chExt cx="698500" cy="810551"/>
            </a:xfrm>
          </p:grpSpPr>
          <p:sp>
            <p:nvSpPr>
              <p:cNvPr id="32" name="Freeform 39">
                <a:extLst>
                  <a:ext uri="{FF2B5EF4-FFF2-40B4-BE49-F238E27FC236}">
                    <a16:creationId xmlns:a16="http://schemas.microsoft.com/office/drawing/2014/main" id="{422F778B-147E-8BEC-0E2C-DBF6255B3FEE}"/>
                  </a:ext>
                </a:extLst>
              </p:cNvPr>
              <p:cNvSpPr/>
              <p:nvPr/>
            </p:nvSpPr>
            <p:spPr>
              <a:xfrm>
                <a:off x="0" y="0"/>
                <a:ext cx="698500" cy="810551"/>
              </a:xfrm>
              <a:custGeom>
                <a:avLst/>
                <a:gdLst/>
                <a:ahLst/>
                <a:cxnLst/>
                <a:rect l="l" t="t" r="r" b="b"/>
                <a:pathLst>
                  <a:path w="698500" h="810551">
                    <a:moveTo>
                      <a:pt x="349250" y="0"/>
                    </a:moveTo>
                    <a:lnTo>
                      <a:pt x="698500" y="203200"/>
                    </a:lnTo>
                    <a:lnTo>
                      <a:pt x="698500" y="607351"/>
                    </a:lnTo>
                    <a:lnTo>
                      <a:pt x="349250" y="810551"/>
                    </a:lnTo>
                    <a:lnTo>
                      <a:pt x="0" y="607351"/>
                    </a:lnTo>
                    <a:lnTo>
                      <a:pt x="0" y="203200"/>
                    </a:lnTo>
                    <a:lnTo>
                      <a:pt x="349250" y="0"/>
                    </a:lnTo>
                    <a:close/>
                  </a:path>
                </a:pathLst>
              </a:custGeom>
              <a:blipFill>
                <a:blip r:embed="rId13"/>
                <a:stretch>
                  <a:fillRect l="-60537" r="-13961"/>
                </a:stretch>
              </a:blipFill>
            </p:spPr>
            <p:txBody>
              <a:bodyPr/>
              <a:lstStyle/>
              <a:p>
                <a:endParaRPr lang="en-ZA" dirty="0">
                  <a:latin typeface="Arial" panose="020B0604020202020204" pitchFamily="34" charset="0"/>
                  <a:cs typeface="Arial" panose="020B0604020202020204" pitchFamily="34" charset="0"/>
                </a:endParaRPr>
              </a:p>
            </p:txBody>
          </p:sp>
        </p:grpSp>
        <p:grpSp>
          <p:nvGrpSpPr>
            <p:cNvPr id="30" name="Group 40">
              <a:extLst>
                <a:ext uri="{FF2B5EF4-FFF2-40B4-BE49-F238E27FC236}">
                  <a16:creationId xmlns:a16="http://schemas.microsoft.com/office/drawing/2014/main" id="{99F358B3-20F5-DB10-DBFF-7BD8DEB5B6CD}"/>
                </a:ext>
              </a:extLst>
            </p:cNvPr>
            <p:cNvGrpSpPr/>
            <p:nvPr/>
          </p:nvGrpSpPr>
          <p:grpSpPr>
            <a:xfrm>
              <a:off x="3495143" y="0"/>
              <a:ext cx="1482333" cy="1720124"/>
              <a:chOff x="0" y="0"/>
              <a:chExt cx="698500" cy="810551"/>
            </a:xfrm>
          </p:grpSpPr>
          <p:sp>
            <p:nvSpPr>
              <p:cNvPr id="31" name="Freeform 41">
                <a:extLst>
                  <a:ext uri="{FF2B5EF4-FFF2-40B4-BE49-F238E27FC236}">
                    <a16:creationId xmlns:a16="http://schemas.microsoft.com/office/drawing/2014/main" id="{6E7CE800-CEAA-A92C-43F5-34A72BD62BBC}"/>
                  </a:ext>
                </a:extLst>
              </p:cNvPr>
              <p:cNvSpPr/>
              <p:nvPr/>
            </p:nvSpPr>
            <p:spPr>
              <a:xfrm>
                <a:off x="0" y="0"/>
                <a:ext cx="698500" cy="810551"/>
              </a:xfrm>
              <a:custGeom>
                <a:avLst/>
                <a:gdLst/>
                <a:ahLst/>
                <a:cxnLst/>
                <a:rect l="l" t="t" r="r" b="b"/>
                <a:pathLst>
                  <a:path w="698500" h="810551">
                    <a:moveTo>
                      <a:pt x="349250" y="0"/>
                    </a:moveTo>
                    <a:lnTo>
                      <a:pt x="698500" y="203200"/>
                    </a:lnTo>
                    <a:lnTo>
                      <a:pt x="698500" y="607351"/>
                    </a:lnTo>
                    <a:lnTo>
                      <a:pt x="349250" y="810551"/>
                    </a:lnTo>
                    <a:lnTo>
                      <a:pt x="0" y="607351"/>
                    </a:lnTo>
                    <a:lnTo>
                      <a:pt x="0" y="203200"/>
                    </a:lnTo>
                    <a:lnTo>
                      <a:pt x="349250" y="0"/>
                    </a:lnTo>
                    <a:close/>
                  </a:path>
                </a:pathLst>
              </a:custGeom>
              <a:blipFill>
                <a:blip r:embed="rId14"/>
                <a:stretch>
                  <a:fillRect l="-37085" r="-37085"/>
                </a:stretch>
              </a:blipFill>
            </p:spPr>
            <p:txBody>
              <a:bodyPr/>
              <a:lstStyle/>
              <a:p>
                <a:endParaRPr lang="en-ZA" dirty="0">
                  <a:latin typeface="Arial" panose="020B0604020202020204" pitchFamily="34" charset="0"/>
                  <a:cs typeface="Arial" panose="020B0604020202020204" pitchFamily="34" charset="0"/>
                </a:endParaRPr>
              </a:p>
            </p:txBody>
          </p:sp>
        </p:grpSp>
      </p:grpSp>
    </p:spTree>
    <p:extLst>
      <p:ext uri="{BB962C8B-B14F-4D97-AF65-F5344CB8AC3E}">
        <p14:creationId xmlns:p14="http://schemas.microsoft.com/office/powerpoint/2010/main" val="383581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5">
            <a:extLst>
              <a:ext uri="{FF2B5EF4-FFF2-40B4-BE49-F238E27FC236}">
                <a16:creationId xmlns:a16="http://schemas.microsoft.com/office/drawing/2014/main" id="{FC810483-252F-FEF9-353E-AB48CCAD6D2D}"/>
              </a:ext>
            </a:extLst>
          </p:cNvPr>
          <p:cNvGrpSpPr/>
          <p:nvPr/>
        </p:nvGrpSpPr>
        <p:grpSpPr>
          <a:xfrm>
            <a:off x="10451939" y="5334443"/>
            <a:ext cx="3124972" cy="3047113"/>
            <a:chOff x="0" y="0"/>
            <a:chExt cx="4977476" cy="4440531"/>
          </a:xfrm>
        </p:grpSpPr>
        <p:grpSp>
          <p:nvGrpSpPr>
            <p:cNvPr id="3" name="Group 26">
              <a:extLst>
                <a:ext uri="{FF2B5EF4-FFF2-40B4-BE49-F238E27FC236}">
                  <a16:creationId xmlns:a16="http://schemas.microsoft.com/office/drawing/2014/main" id="{6FB0480F-5673-BFDE-7042-7A8A996EA1F0}"/>
                </a:ext>
              </a:extLst>
            </p:cNvPr>
            <p:cNvGrpSpPr/>
            <p:nvPr/>
          </p:nvGrpSpPr>
          <p:grpSpPr>
            <a:xfrm>
              <a:off x="2646299" y="1347075"/>
              <a:ext cx="1482333" cy="1720124"/>
              <a:chOff x="0" y="0"/>
              <a:chExt cx="698500" cy="810551"/>
            </a:xfrm>
          </p:grpSpPr>
          <p:sp>
            <p:nvSpPr>
              <p:cNvPr id="18" name="Freeform 27">
                <a:extLst>
                  <a:ext uri="{FF2B5EF4-FFF2-40B4-BE49-F238E27FC236}">
                    <a16:creationId xmlns:a16="http://schemas.microsoft.com/office/drawing/2014/main" id="{44FAAAEB-95EE-DB1A-0244-E9F8C9ED57EE}"/>
                  </a:ext>
                </a:extLst>
              </p:cNvPr>
              <p:cNvSpPr/>
              <p:nvPr/>
            </p:nvSpPr>
            <p:spPr>
              <a:xfrm>
                <a:off x="0" y="0"/>
                <a:ext cx="698500" cy="810551"/>
              </a:xfrm>
              <a:custGeom>
                <a:avLst/>
                <a:gdLst/>
                <a:ahLst/>
                <a:cxnLst/>
                <a:rect l="l" t="t" r="r" b="b"/>
                <a:pathLst>
                  <a:path w="698500" h="810551">
                    <a:moveTo>
                      <a:pt x="349250" y="0"/>
                    </a:moveTo>
                    <a:lnTo>
                      <a:pt x="698500" y="203200"/>
                    </a:lnTo>
                    <a:lnTo>
                      <a:pt x="698500" y="607351"/>
                    </a:lnTo>
                    <a:lnTo>
                      <a:pt x="349250" y="810551"/>
                    </a:lnTo>
                    <a:lnTo>
                      <a:pt x="0" y="607351"/>
                    </a:lnTo>
                    <a:lnTo>
                      <a:pt x="0" y="203200"/>
                    </a:lnTo>
                    <a:lnTo>
                      <a:pt x="349250" y="0"/>
                    </a:lnTo>
                    <a:close/>
                  </a:path>
                </a:pathLst>
              </a:custGeom>
              <a:blipFill>
                <a:blip r:embed="rId2"/>
                <a:stretch>
                  <a:fillRect l="-37031" r="-37031"/>
                </a:stretch>
              </a:blipFill>
            </p:spPr>
            <p:txBody>
              <a:bodyPr/>
              <a:lstStyle/>
              <a:p>
                <a:endParaRPr lang="en-ZA" dirty="0">
                  <a:latin typeface="Arial" panose="020B0604020202020204" pitchFamily="34" charset="0"/>
                  <a:cs typeface="Arial" panose="020B0604020202020204" pitchFamily="34" charset="0"/>
                </a:endParaRPr>
              </a:p>
            </p:txBody>
          </p:sp>
        </p:grpSp>
        <p:grpSp>
          <p:nvGrpSpPr>
            <p:cNvPr id="4" name="Group 28">
              <a:extLst>
                <a:ext uri="{FF2B5EF4-FFF2-40B4-BE49-F238E27FC236}">
                  <a16:creationId xmlns:a16="http://schemas.microsoft.com/office/drawing/2014/main" id="{5913555F-DFDC-C3BA-68DB-30A612F6790B}"/>
                </a:ext>
              </a:extLst>
            </p:cNvPr>
            <p:cNvGrpSpPr/>
            <p:nvPr/>
          </p:nvGrpSpPr>
          <p:grpSpPr>
            <a:xfrm>
              <a:off x="1747571" y="2720408"/>
              <a:ext cx="1482333" cy="1720124"/>
              <a:chOff x="0" y="0"/>
              <a:chExt cx="698500" cy="810551"/>
            </a:xfrm>
          </p:grpSpPr>
          <p:sp>
            <p:nvSpPr>
              <p:cNvPr id="17" name="Freeform 29">
                <a:extLst>
                  <a:ext uri="{FF2B5EF4-FFF2-40B4-BE49-F238E27FC236}">
                    <a16:creationId xmlns:a16="http://schemas.microsoft.com/office/drawing/2014/main" id="{CAD56FD1-B3AB-3E27-5D96-65893F2DD5BD}"/>
                  </a:ext>
                </a:extLst>
              </p:cNvPr>
              <p:cNvSpPr/>
              <p:nvPr/>
            </p:nvSpPr>
            <p:spPr>
              <a:xfrm>
                <a:off x="0" y="0"/>
                <a:ext cx="698500" cy="810551"/>
              </a:xfrm>
              <a:custGeom>
                <a:avLst/>
                <a:gdLst/>
                <a:ahLst/>
                <a:cxnLst/>
                <a:rect l="l" t="t" r="r" b="b"/>
                <a:pathLst>
                  <a:path w="698500" h="810551">
                    <a:moveTo>
                      <a:pt x="349250" y="0"/>
                    </a:moveTo>
                    <a:lnTo>
                      <a:pt x="698500" y="203200"/>
                    </a:lnTo>
                    <a:lnTo>
                      <a:pt x="698500" y="607351"/>
                    </a:lnTo>
                    <a:lnTo>
                      <a:pt x="349250" y="810551"/>
                    </a:lnTo>
                    <a:lnTo>
                      <a:pt x="0" y="607351"/>
                    </a:lnTo>
                    <a:lnTo>
                      <a:pt x="0" y="203200"/>
                    </a:lnTo>
                    <a:lnTo>
                      <a:pt x="349250" y="0"/>
                    </a:lnTo>
                    <a:close/>
                  </a:path>
                </a:pathLst>
              </a:custGeom>
              <a:blipFill>
                <a:blip r:embed="rId3"/>
                <a:stretch>
                  <a:fillRect l="-36598" r="-36598"/>
                </a:stretch>
              </a:blipFill>
            </p:spPr>
            <p:txBody>
              <a:bodyPr/>
              <a:lstStyle/>
              <a:p>
                <a:endParaRPr lang="en-ZA" dirty="0">
                  <a:latin typeface="Arial" panose="020B0604020202020204" pitchFamily="34" charset="0"/>
                  <a:cs typeface="Arial" panose="020B0604020202020204" pitchFamily="34" charset="0"/>
                </a:endParaRPr>
              </a:p>
            </p:txBody>
          </p:sp>
        </p:grpSp>
        <p:grpSp>
          <p:nvGrpSpPr>
            <p:cNvPr id="5" name="Group 30">
              <a:extLst>
                <a:ext uri="{FF2B5EF4-FFF2-40B4-BE49-F238E27FC236}">
                  <a16:creationId xmlns:a16="http://schemas.microsoft.com/office/drawing/2014/main" id="{21C6364E-282E-EB65-53E8-BA6554C7CD9B}"/>
                </a:ext>
              </a:extLst>
            </p:cNvPr>
            <p:cNvGrpSpPr/>
            <p:nvPr/>
          </p:nvGrpSpPr>
          <p:grpSpPr>
            <a:xfrm>
              <a:off x="906125" y="1347075"/>
              <a:ext cx="1482333" cy="1720124"/>
              <a:chOff x="0" y="0"/>
              <a:chExt cx="698500" cy="810551"/>
            </a:xfrm>
          </p:grpSpPr>
          <p:sp>
            <p:nvSpPr>
              <p:cNvPr id="16" name="Freeform 31">
                <a:extLst>
                  <a:ext uri="{FF2B5EF4-FFF2-40B4-BE49-F238E27FC236}">
                    <a16:creationId xmlns:a16="http://schemas.microsoft.com/office/drawing/2014/main" id="{66AB9463-EFC3-EF5B-E3F0-36680407D10F}"/>
                  </a:ext>
                </a:extLst>
              </p:cNvPr>
              <p:cNvSpPr/>
              <p:nvPr/>
            </p:nvSpPr>
            <p:spPr>
              <a:xfrm>
                <a:off x="0" y="0"/>
                <a:ext cx="698500" cy="810551"/>
              </a:xfrm>
              <a:custGeom>
                <a:avLst/>
                <a:gdLst/>
                <a:ahLst/>
                <a:cxnLst/>
                <a:rect l="l" t="t" r="r" b="b"/>
                <a:pathLst>
                  <a:path w="698500" h="810551">
                    <a:moveTo>
                      <a:pt x="349250" y="0"/>
                    </a:moveTo>
                    <a:lnTo>
                      <a:pt x="698500" y="203200"/>
                    </a:lnTo>
                    <a:lnTo>
                      <a:pt x="698500" y="607351"/>
                    </a:lnTo>
                    <a:lnTo>
                      <a:pt x="349250" y="810551"/>
                    </a:lnTo>
                    <a:lnTo>
                      <a:pt x="0" y="607351"/>
                    </a:lnTo>
                    <a:lnTo>
                      <a:pt x="0" y="203200"/>
                    </a:lnTo>
                    <a:lnTo>
                      <a:pt x="349250" y="0"/>
                    </a:lnTo>
                    <a:close/>
                  </a:path>
                </a:pathLst>
              </a:custGeom>
              <a:blipFill>
                <a:blip r:embed="rId4"/>
                <a:stretch>
                  <a:fillRect l="-37744" r="-37744"/>
                </a:stretch>
              </a:blipFill>
            </p:spPr>
            <p:txBody>
              <a:bodyPr/>
              <a:lstStyle/>
              <a:p>
                <a:endParaRPr lang="en-ZA" dirty="0">
                  <a:latin typeface="Arial" panose="020B0604020202020204" pitchFamily="34" charset="0"/>
                  <a:cs typeface="Arial" panose="020B0604020202020204" pitchFamily="34" charset="0"/>
                </a:endParaRPr>
              </a:p>
            </p:txBody>
          </p:sp>
        </p:grpSp>
        <p:grpSp>
          <p:nvGrpSpPr>
            <p:cNvPr id="6" name="Group 32">
              <a:extLst>
                <a:ext uri="{FF2B5EF4-FFF2-40B4-BE49-F238E27FC236}">
                  <a16:creationId xmlns:a16="http://schemas.microsoft.com/office/drawing/2014/main" id="{5547B7CD-A04F-FB67-B506-F9F9D59B0063}"/>
                </a:ext>
              </a:extLst>
            </p:cNvPr>
            <p:cNvGrpSpPr/>
            <p:nvPr/>
          </p:nvGrpSpPr>
          <p:grpSpPr>
            <a:xfrm>
              <a:off x="1747571" y="0"/>
              <a:ext cx="1482333" cy="1720124"/>
              <a:chOff x="0" y="0"/>
              <a:chExt cx="698500" cy="810551"/>
            </a:xfrm>
          </p:grpSpPr>
          <p:sp>
            <p:nvSpPr>
              <p:cNvPr id="15" name="Freeform 33">
                <a:extLst>
                  <a:ext uri="{FF2B5EF4-FFF2-40B4-BE49-F238E27FC236}">
                    <a16:creationId xmlns:a16="http://schemas.microsoft.com/office/drawing/2014/main" id="{51437FF5-B594-6FA3-DED5-0D7C946E5B6D}"/>
                  </a:ext>
                </a:extLst>
              </p:cNvPr>
              <p:cNvSpPr/>
              <p:nvPr/>
            </p:nvSpPr>
            <p:spPr>
              <a:xfrm>
                <a:off x="0" y="0"/>
                <a:ext cx="698500" cy="810551"/>
              </a:xfrm>
              <a:custGeom>
                <a:avLst/>
                <a:gdLst/>
                <a:ahLst/>
                <a:cxnLst/>
                <a:rect l="l" t="t" r="r" b="b"/>
                <a:pathLst>
                  <a:path w="698500" h="810551">
                    <a:moveTo>
                      <a:pt x="349250" y="0"/>
                    </a:moveTo>
                    <a:lnTo>
                      <a:pt x="698500" y="203200"/>
                    </a:lnTo>
                    <a:lnTo>
                      <a:pt x="698500" y="607351"/>
                    </a:lnTo>
                    <a:lnTo>
                      <a:pt x="349250" y="810551"/>
                    </a:lnTo>
                    <a:lnTo>
                      <a:pt x="0" y="607351"/>
                    </a:lnTo>
                    <a:lnTo>
                      <a:pt x="0" y="203200"/>
                    </a:lnTo>
                    <a:lnTo>
                      <a:pt x="349250" y="0"/>
                    </a:lnTo>
                    <a:close/>
                  </a:path>
                </a:pathLst>
              </a:custGeom>
              <a:blipFill>
                <a:blip r:embed="rId5"/>
                <a:stretch>
                  <a:fillRect l="-37085" r="-37085"/>
                </a:stretch>
              </a:blipFill>
            </p:spPr>
            <p:txBody>
              <a:bodyPr/>
              <a:lstStyle/>
              <a:p>
                <a:endParaRPr lang="en-ZA" dirty="0">
                  <a:latin typeface="Arial" panose="020B0604020202020204" pitchFamily="34" charset="0"/>
                  <a:cs typeface="Arial" panose="020B0604020202020204" pitchFamily="34" charset="0"/>
                </a:endParaRPr>
              </a:p>
            </p:txBody>
          </p:sp>
        </p:grpSp>
        <p:grpSp>
          <p:nvGrpSpPr>
            <p:cNvPr id="7" name="Group 34">
              <a:extLst>
                <a:ext uri="{FF2B5EF4-FFF2-40B4-BE49-F238E27FC236}">
                  <a16:creationId xmlns:a16="http://schemas.microsoft.com/office/drawing/2014/main" id="{92440FDB-B35D-062B-2108-C1FDB8BEC6E7}"/>
                </a:ext>
              </a:extLst>
            </p:cNvPr>
            <p:cNvGrpSpPr/>
            <p:nvPr/>
          </p:nvGrpSpPr>
          <p:grpSpPr>
            <a:xfrm>
              <a:off x="0" y="0"/>
              <a:ext cx="1482333" cy="1720124"/>
              <a:chOff x="0" y="0"/>
              <a:chExt cx="698500" cy="810551"/>
            </a:xfrm>
          </p:grpSpPr>
          <p:sp>
            <p:nvSpPr>
              <p:cNvPr id="14" name="Freeform 35">
                <a:extLst>
                  <a:ext uri="{FF2B5EF4-FFF2-40B4-BE49-F238E27FC236}">
                    <a16:creationId xmlns:a16="http://schemas.microsoft.com/office/drawing/2014/main" id="{88DD6A5F-4E9B-3E79-27A2-7C8FA75A9033}"/>
                  </a:ext>
                </a:extLst>
              </p:cNvPr>
              <p:cNvSpPr/>
              <p:nvPr/>
            </p:nvSpPr>
            <p:spPr>
              <a:xfrm>
                <a:off x="0" y="0"/>
                <a:ext cx="698500" cy="810551"/>
              </a:xfrm>
              <a:custGeom>
                <a:avLst/>
                <a:gdLst/>
                <a:ahLst/>
                <a:cxnLst/>
                <a:rect l="l" t="t" r="r" b="b"/>
                <a:pathLst>
                  <a:path w="698500" h="810551">
                    <a:moveTo>
                      <a:pt x="349250" y="0"/>
                    </a:moveTo>
                    <a:lnTo>
                      <a:pt x="698500" y="203200"/>
                    </a:lnTo>
                    <a:lnTo>
                      <a:pt x="698500" y="607351"/>
                    </a:lnTo>
                    <a:lnTo>
                      <a:pt x="349250" y="810551"/>
                    </a:lnTo>
                    <a:lnTo>
                      <a:pt x="0" y="607351"/>
                    </a:lnTo>
                    <a:lnTo>
                      <a:pt x="0" y="203200"/>
                    </a:lnTo>
                    <a:lnTo>
                      <a:pt x="349250" y="0"/>
                    </a:lnTo>
                    <a:close/>
                  </a:path>
                </a:pathLst>
              </a:custGeom>
              <a:blipFill>
                <a:blip r:embed="rId6"/>
                <a:stretch>
                  <a:fillRect r="-73953"/>
                </a:stretch>
              </a:blipFill>
            </p:spPr>
            <p:txBody>
              <a:bodyPr/>
              <a:lstStyle/>
              <a:p>
                <a:endParaRPr lang="en-ZA" dirty="0">
                  <a:latin typeface="Arial" panose="020B0604020202020204" pitchFamily="34" charset="0"/>
                  <a:cs typeface="Arial" panose="020B0604020202020204" pitchFamily="34" charset="0"/>
                </a:endParaRPr>
              </a:p>
            </p:txBody>
          </p:sp>
        </p:grpSp>
        <p:grpSp>
          <p:nvGrpSpPr>
            <p:cNvPr id="8" name="Group 36">
              <a:extLst>
                <a:ext uri="{FF2B5EF4-FFF2-40B4-BE49-F238E27FC236}">
                  <a16:creationId xmlns:a16="http://schemas.microsoft.com/office/drawing/2014/main" id="{D8ED633C-97FC-7AE0-5D91-9E6B9F05BBC2}"/>
                </a:ext>
              </a:extLst>
            </p:cNvPr>
            <p:cNvGrpSpPr/>
            <p:nvPr/>
          </p:nvGrpSpPr>
          <p:grpSpPr>
            <a:xfrm>
              <a:off x="3495143" y="2720408"/>
              <a:ext cx="1482333" cy="1720124"/>
              <a:chOff x="0" y="0"/>
              <a:chExt cx="698500" cy="810551"/>
            </a:xfrm>
          </p:grpSpPr>
          <p:sp>
            <p:nvSpPr>
              <p:cNvPr id="13" name="Freeform 37">
                <a:extLst>
                  <a:ext uri="{FF2B5EF4-FFF2-40B4-BE49-F238E27FC236}">
                    <a16:creationId xmlns:a16="http://schemas.microsoft.com/office/drawing/2014/main" id="{A0CAD171-9B2A-566A-2205-FA079D9642D7}"/>
                  </a:ext>
                </a:extLst>
              </p:cNvPr>
              <p:cNvSpPr/>
              <p:nvPr/>
            </p:nvSpPr>
            <p:spPr>
              <a:xfrm>
                <a:off x="0" y="0"/>
                <a:ext cx="698500" cy="810551"/>
              </a:xfrm>
              <a:custGeom>
                <a:avLst/>
                <a:gdLst/>
                <a:ahLst/>
                <a:cxnLst/>
                <a:rect l="l" t="t" r="r" b="b"/>
                <a:pathLst>
                  <a:path w="698500" h="810551">
                    <a:moveTo>
                      <a:pt x="349250" y="0"/>
                    </a:moveTo>
                    <a:lnTo>
                      <a:pt x="698500" y="203200"/>
                    </a:lnTo>
                    <a:lnTo>
                      <a:pt x="698500" y="607351"/>
                    </a:lnTo>
                    <a:lnTo>
                      <a:pt x="349250" y="810551"/>
                    </a:lnTo>
                    <a:lnTo>
                      <a:pt x="0" y="607351"/>
                    </a:lnTo>
                    <a:lnTo>
                      <a:pt x="0" y="203200"/>
                    </a:lnTo>
                    <a:lnTo>
                      <a:pt x="349250" y="0"/>
                    </a:lnTo>
                    <a:close/>
                  </a:path>
                </a:pathLst>
              </a:custGeom>
              <a:blipFill>
                <a:blip r:embed="rId7"/>
                <a:stretch>
                  <a:fillRect l="-74729" r="-15113"/>
                </a:stretch>
              </a:blipFill>
            </p:spPr>
            <p:txBody>
              <a:bodyPr/>
              <a:lstStyle/>
              <a:p>
                <a:endParaRPr lang="en-ZA" dirty="0">
                  <a:latin typeface="Arial" panose="020B0604020202020204" pitchFamily="34" charset="0"/>
                  <a:cs typeface="Arial" panose="020B0604020202020204" pitchFamily="34" charset="0"/>
                </a:endParaRPr>
              </a:p>
            </p:txBody>
          </p:sp>
        </p:grpSp>
        <p:grpSp>
          <p:nvGrpSpPr>
            <p:cNvPr id="9" name="Group 38">
              <a:extLst>
                <a:ext uri="{FF2B5EF4-FFF2-40B4-BE49-F238E27FC236}">
                  <a16:creationId xmlns:a16="http://schemas.microsoft.com/office/drawing/2014/main" id="{DBB42753-0ADB-C423-A21B-BA64897DDBA5}"/>
                </a:ext>
              </a:extLst>
            </p:cNvPr>
            <p:cNvGrpSpPr/>
            <p:nvPr/>
          </p:nvGrpSpPr>
          <p:grpSpPr>
            <a:xfrm>
              <a:off x="0" y="2720408"/>
              <a:ext cx="1482333" cy="1720124"/>
              <a:chOff x="0" y="0"/>
              <a:chExt cx="698500" cy="810551"/>
            </a:xfrm>
          </p:grpSpPr>
          <p:sp>
            <p:nvSpPr>
              <p:cNvPr id="12" name="Freeform 39">
                <a:extLst>
                  <a:ext uri="{FF2B5EF4-FFF2-40B4-BE49-F238E27FC236}">
                    <a16:creationId xmlns:a16="http://schemas.microsoft.com/office/drawing/2014/main" id="{5CEC9D90-7D1A-C739-800B-734BC4AA1D94}"/>
                  </a:ext>
                </a:extLst>
              </p:cNvPr>
              <p:cNvSpPr/>
              <p:nvPr/>
            </p:nvSpPr>
            <p:spPr>
              <a:xfrm>
                <a:off x="0" y="0"/>
                <a:ext cx="698500" cy="810551"/>
              </a:xfrm>
              <a:custGeom>
                <a:avLst/>
                <a:gdLst/>
                <a:ahLst/>
                <a:cxnLst/>
                <a:rect l="l" t="t" r="r" b="b"/>
                <a:pathLst>
                  <a:path w="698500" h="810551">
                    <a:moveTo>
                      <a:pt x="349250" y="0"/>
                    </a:moveTo>
                    <a:lnTo>
                      <a:pt x="698500" y="203200"/>
                    </a:lnTo>
                    <a:lnTo>
                      <a:pt x="698500" y="607351"/>
                    </a:lnTo>
                    <a:lnTo>
                      <a:pt x="349250" y="810551"/>
                    </a:lnTo>
                    <a:lnTo>
                      <a:pt x="0" y="607351"/>
                    </a:lnTo>
                    <a:lnTo>
                      <a:pt x="0" y="203200"/>
                    </a:lnTo>
                    <a:lnTo>
                      <a:pt x="349250" y="0"/>
                    </a:lnTo>
                    <a:close/>
                  </a:path>
                </a:pathLst>
              </a:custGeom>
              <a:blipFill>
                <a:blip r:embed="rId8"/>
                <a:stretch>
                  <a:fillRect l="-60537" r="-13961"/>
                </a:stretch>
              </a:blipFill>
            </p:spPr>
            <p:txBody>
              <a:bodyPr/>
              <a:lstStyle/>
              <a:p>
                <a:endParaRPr lang="en-ZA" dirty="0">
                  <a:latin typeface="Arial" panose="020B0604020202020204" pitchFamily="34" charset="0"/>
                  <a:cs typeface="Arial" panose="020B0604020202020204" pitchFamily="34" charset="0"/>
                </a:endParaRPr>
              </a:p>
            </p:txBody>
          </p:sp>
        </p:grpSp>
        <p:grpSp>
          <p:nvGrpSpPr>
            <p:cNvPr id="10" name="Group 40">
              <a:extLst>
                <a:ext uri="{FF2B5EF4-FFF2-40B4-BE49-F238E27FC236}">
                  <a16:creationId xmlns:a16="http://schemas.microsoft.com/office/drawing/2014/main" id="{90BEF4E8-45C8-99B9-D290-0C282AEE850A}"/>
                </a:ext>
              </a:extLst>
            </p:cNvPr>
            <p:cNvGrpSpPr/>
            <p:nvPr/>
          </p:nvGrpSpPr>
          <p:grpSpPr>
            <a:xfrm>
              <a:off x="3495143" y="0"/>
              <a:ext cx="1482333" cy="1720124"/>
              <a:chOff x="0" y="0"/>
              <a:chExt cx="698500" cy="810551"/>
            </a:xfrm>
          </p:grpSpPr>
          <p:sp>
            <p:nvSpPr>
              <p:cNvPr id="11" name="Freeform 41">
                <a:extLst>
                  <a:ext uri="{FF2B5EF4-FFF2-40B4-BE49-F238E27FC236}">
                    <a16:creationId xmlns:a16="http://schemas.microsoft.com/office/drawing/2014/main" id="{2C6E4048-34C9-4231-6A2E-85413C8E6F2D}"/>
                  </a:ext>
                </a:extLst>
              </p:cNvPr>
              <p:cNvSpPr/>
              <p:nvPr/>
            </p:nvSpPr>
            <p:spPr>
              <a:xfrm>
                <a:off x="0" y="0"/>
                <a:ext cx="698500" cy="810551"/>
              </a:xfrm>
              <a:custGeom>
                <a:avLst/>
                <a:gdLst/>
                <a:ahLst/>
                <a:cxnLst/>
                <a:rect l="l" t="t" r="r" b="b"/>
                <a:pathLst>
                  <a:path w="698500" h="810551">
                    <a:moveTo>
                      <a:pt x="349250" y="0"/>
                    </a:moveTo>
                    <a:lnTo>
                      <a:pt x="698500" y="203200"/>
                    </a:lnTo>
                    <a:lnTo>
                      <a:pt x="698500" y="607351"/>
                    </a:lnTo>
                    <a:lnTo>
                      <a:pt x="349250" y="810551"/>
                    </a:lnTo>
                    <a:lnTo>
                      <a:pt x="0" y="607351"/>
                    </a:lnTo>
                    <a:lnTo>
                      <a:pt x="0" y="203200"/>
                    </a:lnTo>
                    <a:lnTo>
                      <a:pt x="349250" y="0"/>
                    </a:lnTo>
                    <a:close/>
                  </a:path>
                </a:pathLst>
              </a:custGeom>
              <a:blipFill>
                <a:blip r:embed="rId9"/>
                <a:stretch>
                  <a:fillRect l="-37085" r="-37085"/>
                </a:stretch>
              </a:blipFill>
            </p:spPr>
            <p:txBody>
              <a:bodyPr/>
              <a:lstStyle/>
              <a:p>
                <a:endParaRPr lang="en-ZA" dirty="0">
                  <a:latin typeface="Arial" panose="020B0604020202020204" pitchFamily="34" charset="0"/>
                  <a:cs typeface="Arial" panose="020B0604020202020204" pitchFamily="34" charset="0"/>
                </a:endParaRPr>
              </a:p>
            </p:txBody>
          </p:sp>
        </p:grpSp>
      </p:grpSp>
      <p:pic>
        <p:nvPicPr>
          <p:cNvPr id="20" name="Picture 19" descr="A person with a backpack standing on a hill&#10;&#10;AI-generated content may be incorrect.">
            <a:extLst>
              <a:ext uri="{FF2B5EF4-FFF2-40B4-BE49-F238E27FC236}">
                <a16:creationId xmlns:a16="http://schemas.microsoft.com/office/drawing/2014/main" id="{96BD8CC6-8D8F-071D-8D18-057409011B05}"/>
              </a:ext>
            </a:extLst>
          </p:cNvPr>
          <p:cNvPicPr>
            <a:picLocks noChangeAspect="1"/>
          </p:cNvPicPr>
          <p:nvPr/>
        </p:nvPicPr>
        <p:blipFill>
          <a:blip r:embed="rId10">
            <a:extLst>
              <a:ext uri="{28A0092B-C50C-407E-A947-70E740481C1C}">
                <a14:useLocalDpi xmlns:a14="http://schemas.microsoft.com/office/drawing/2010/main" val="0"/>
              </a:ext>
            </a:extLst>
          </a:blip>
          <a:srcRect l="15859" r="36954"/>
          <a:stretch>
            <a:fillRect/>
          </a:stretch>
        </p:blipFill>
        <p:spPr>
          <a:xfrm>
            <a:off x="352425" y="1218947"/>
            <a:ext cx="4162426" cy="4961832"/>
          </a:xfrm>
          <a:prstGeom prst="rect">
            <a:avLst/>
          </a:prstGeom>
          <a:ln>
            <a:noFill/>
          </a:ln>
          <a:effectLst>
            <a:outerShdw blurRad="292100" dist="139700" dir="2700000" algn="tl" rotWithShape="0">
              <a:srgbClr val="333333">
                <a:alpha val="65000"/>
              </a:srgbClr>
            </a:outerShdw>
          </a:effectLst>
        </p:spPr>
      </p:pic>
      <p:sp>
        <p:nvSpPr>
          <p:cNvPr id="21" name="TextBox 24">
            <a:extLst>
              <a:ext uri="{FF2B5EF4-FFF2-40B4-BE49-F238E27FC236}">
                <a16:creationId xmlns:a16="http://schemas.microsoft.com/office/drawing/2014/main" id="{5329D845-81EE-4BBA-D524-EDB1F11D165D}"/>
              </a:ext>
            </a:extLst>
          </p:cNvPr>
          <p:cNvSpPr txBox="1"/>
          <p:nvPr/>
        </p:nvSpPr>
        <p:spPr>
          <a:xfrm>
            <a:off x="442447" y="180681"/>
            <a:ext cx="9482603" cy="553037"/>
          </a:xfrm>
          <a:prstGeom prst="rect">
            <a:avLst/>
          </a:prstGeom>
        </p:spPr>
        <p:txBody>
          <a:bodyPr wrap="square" lIns="0" tIns="0" rIns="0" bIns="0" rtlCol="0" anchor="ctr">
            <a:spAutoFit/>
          </a:bodyPr>
          <a:lstStyle/>
          <a:p>
            <a:pPr>
              <a:lnSpc>
                <a:spcPts val="4900"/>
              </a:lnSpc>
            </a:pPr>
            <a:r>
              <a:rPr lang="en-GB" sz="2800" b="1">
                <a:solidFill>
                  <a:srgbClr val="FFFFFF"/>
                </a:solidFill>
                <a:latin typeface="Arial" panose="020B0604020202020204" pitchFamily="34" charset="0"/>
                <a:ea typeface="Arial Bold"/>
                <a:cs typeface="Arial" panose="020B0604020202020204" pitchFamily="34" charset="0"/>
                <a:sym typeface="Arial Bold"/>
              </a:rPr>
              <a:t>THANK YOU</a:t>
            </a:r>
            <a:endParaRPr lang="en-GB" sz="2800" b="1" dirty="0">
              <a:solidFill>
                <a:srgbClr val="FFFFFF"/>
              </a:solidFill>
              <a:latin typeface="Arial" panose="020B0604020202020204" pitchFamily="34" charset="0"/>
              <a:ea typeface="Arial Bold"/>
              <a:cs typeface="Arial" panose="020B0604020202020204" pitchFamily="34" charset="0"/>
              <a:sym typeface="Arial Bold"/>
            </a:endParaRPr>
          </a:p>
        </p:txBody>
      </p:sp>
    </p:spTree>
    <p:extLst>
      <p:ext uri="{BB962C8B-B14F-4D97-AF65-F5344CB8AC3E}">
        <p14:creationId xmlns:p14="http://schemas.microsoft.com/office/powerpoint/2010/main" val="4976113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144002F52F4334199293A7D3A454A9A" ma:contentTypeVersion="0" ma:contentTypeDescription="Create a new document." ma:contentTypeScope="" ma:versionID="e4cb99dffde2b5dd40e5fc6825ae5dce">
  <xsd:schema xmlns:xsd="http://www.w3.org/2001/XMLSchema" xmlns:xs="http://www.w3.org/2001/XMLSchema" xmlns:p="http://schemas.microsoft.com/office/2006/metadata/properties" targetNamespace="http://schemas.microsoft.com/office/2006/metadata/properties" ma:root="true" ma:fieldsID="b84c390a07b92f3072bc78982b6f0c37">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E115912-2BEC-42B8-BD03-2530F92796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4ECD6FA7-8B3D-4EEA-B11E-E119E66B26CF}">
  <ds:schemaRefs>
    <ds:schemaRef ds:uri="http://schemas.microsoft.com/sharepoint/v3/contenttype/forms"/>
  </ds:schemaRefs>
</ds:datastoreItem>
</file>

<file path=customXml/itemProps3.xml><?xml version="1.0" encoding="utf-8"?>
<ds:datastoreItem xmlns:ds="http://schemas.openxmlformats.org/officeDocument/2006/customXml" ds:itemID="{B664A410-A05F-4F0D-A152-17E35661986A}">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0</TotalTime>
  <Words>1084</Words>
  <Application>Microsoft Office PowerPoint</Application>
  <PresentationFormat>Widescreen</PresentationFormat>
  <Paragraphs>110</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Aptos</vt:lpstr>
      <vt:lpstr>Arial</vt:lpstr>
      <vt:lpstr>Calibri</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Joshua Chetty</dc:creator>
  <cp:lastModifiedBy>Thabo Mashongoane</cp:lastModifiedBy>
  <cp:revision>27</cp:revision>
  <dcterms:created xsi:type="dcterms:W3CDTF">2025-10-29T06:33:32Z</dcterms:created>
  <dcterms:modified xsi:type="dcterms:W3CDTF">2026-05-23T19:30:07Z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0x0101003144002F52F4334199293A7D3A454A9A</vt:lpwstr>
  </property>
</Properties>
</file>