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5" r:id="rId2"/>
    <p:sldId id="274" r:id="rId3"/>
    <p:sldId id="277" r:id="rId4"/>
    <p:sldId id="334" r:id="rId5"/>
    <p:sldId id="280" r:id="rId6"/>
    <p:sldId id="281" r:id="rId7"/>
    <p:sldId id="282" r:id="rId8"/>
    <p:sldId id="283" r:id="rId9"/>
    <p:sldId id="284" r:id="rId10"/>
    <p:sldId id="343" r:id="rId11"/>
    <p:sldId id="345" r:id="rId12"/>
    <p:sldId id="341" r:id="rId13"/>
    <p:sldId id="344" r:id="rId14"/>
    <p:sldId id="289" r:id="rId15"/>
    <p:sldId id="339" r:id="rId16"/>
    <p:sldId id="290" r:id="rId17"/>
    <p:sldId id="295" r:id="rId18"/>
    <p:sldId id="333" r:id="rId19"/>
    <p:sldId id="342" r:id="rId20"/>
    <p:sldId id="294" r:id="rId21"/>
    <p:sldId id="330" r:id="rId22"/>
    <p:sldId id="331" r:id="rId23"/>
    <p:sldId id="298" r:id="rId24"/>
    <p:sldId id="305" r:id="rId25"/>
    <p:sldId id="304" r:id="rId26"/>
    <p:sldId id="307" r:id="rId27"/>
    <p:sldId id="316" r:id="rId28"/>
    <p:sldId id="317" r:id="rId29"/>
    <p:sldId id="318" r:id="rId30"/>
    <p:sldId id="325" r:id="rId31"/>
    <p:sldId id="326" r:id="rId32"/>
    <p:sldId id="324" r:id="rId33"/>
    <p:sldId id="33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49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1" autoAdjust="0"/>
    <p:restoredTop sz="94577" autoAdjust="0"/>
  </p:normalViewPr>
  <p:slideViewPr>
    <p:cSldViewPr snapToGrid="0">
      <p:cViewPr varScale="1">
        <p:scale>
          <a:sx n="70" d="100"/>
          <a:sy n="70" d="100"/>
        </p:scale>
        <p:origin x="636" y="32"/>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notesViewPr>
    <p:cSldViewPr snapToGrid="0" showGuides="1">
      <p:cViewPr varScale="1">
        <p:scale>
          <a:sx n="82" d="100"/>
          <a:sy n="82" d="100"/>
        </p:scale>
        <p:origin x="266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23/04/2020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it-IT" dirty="0"/>
              <a:t>Fare clic per modificare lo stile del titolo dello schema</a:t>
            </a:r>
            <a:endParaRPr lang="en-GB" dirty="0"/>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GB" dirty="0"/>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dirty="0"/>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8" name="Footer Placeholder 4">
            <a:extLst>
              <a:ext uri="{FF2B5EF4-FFF2-40B4-BE49-F238E27FC236}">
                <a16:creationId xmlns:a16="http://schemas.microsoft.com/office/drawing/2014/main" xmlns="" id="{B3898111-864C-C441-BF00-103AD6CBF82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it-IT" dirty="0"/>
              <a:t>Modifica gli stili del testo dello schema
Secondo livello
Terzo livello
Quarto livello
Quinto livello</a:t>
            </a:r>
            <a:endParaRPr lang="en-GB" dirty="0"/>
          </a:p>
        </p:txBody>
      </p:sp>
      <p:sp>
        <p:nvSpPr>
          <p:cNvPr id="9" name="Footer Placeholder 4">
            <a:extLst>
              <a:ext uri="{FF2B5EF4-FFF2-40B4-BE49-F238E27FC236}">
                <a16:creationId xmlns:a16="http://schemas.microsoft.com/office/drawing/2014/main" xmlns="" id="{4B11F5D1-70C1-0F4E-8F34-ADEC5C6BD980}"/>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Footer Placeholder 4">
            <a:extLst>
              <a:ext uri="{FF2B5EF4-FFF2-40B4-BE49-F238E27FC236}">
                <a16:creationId xmlns:a16="http://schemas.microsoft.com/office/drawing/2014/main" xmlns="" id="{64592555-FDB0-904A-B17D-533797F6627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it-IT"/>
              <a:t>Modifica gli stili del testo dello schema
Secondo livello
Terzo livello
Quarto livello
Quinto livello</a:t>
            </a:r>
            <a:endParaRPr lang="en-GB"/>
          </a:p>
        </p:txBody>
      </p:sp>
      <p:sp>
        <p:nvSpPr>
          <p:cNvPr id="11" name="Footer Placeholder 4">
            <a:extLst>
              <a:ext uri="{FF2B5EF4-FFF2-40B4-BE49-F238E27FC236}">
                <a16:creationId xmlns:a16="http://schemas.microsoft.com/office/drawing/2014/main" xmlns="" id="{1BE33D75-8FB7-0B4A-A794-40186346A1F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9" name="Footer Placeholder 4">
            <a:extLst>
              <a:ext uri="{FF2B5EF4-FFF2-40B4-BE49-F238E27FC236}">
                <a16:creationId xmlns:a16="http://schemas.microsoft.com/office/drawing/2014/main" xmlns="" id="{F8EF7944-542B-8C4C-9567-8108F322C174}"/>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it-IT"/>
              <a:t>Modifica gli stili del testo dello schema
Secondo livello
Terzo livello
Quarto livello
Quinto livello</a:t>
            </a:r>
            <a:endParaRPr lang="en-GB"/>
          </a:p>
        </p:txBody>
      </p:sp>
      <p:sp>
        <p:nvSpPr>
          <p:cNvPr id="10" name="Footer Placeholder 4">
            <a:extLst>
              <a:ext uri="{FF2B5EF4-FFF2-40B4-BE49-F238E27FC236}">
                <a16:creationId xmlns:a16="http://schemas.microsoft.com/office/drawing/2014/main" xmlns="" id="{8CB6E51C-1E9B-2247-84FE-8A9D7091D637}"/>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
        <p:nvSpPr>
          <p:cNvPr id="11" name="Footer Placeholder 4">
            <a:extLst>
              <a:ext uri="{FF2B5EF4-FFF2-40B4-BE49-F238E27FC236}">
                <a16:creationId xmlns:a16="http://schemas.microsoft.com/office/drawing/2014/main" xmlns="" id="{0D4F02E8-2DAB-B740-96CE-5D65F9B2903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it-IT"/>
              <a:t>Fare clic sull'icona per inserire un'immagine</a:t>
            </a:r>
            <a:endParaRPr lang="en-GB"/>
          </a:p>
        </p:txBody>
      </p:sp>
      <p:sp>
        <p:nvSpPr>
          <p:cNvPr id="10" name="Footer Placeholder 4">
            <a:extLst>
              <a:ext uri="{FF2B5EF4-FFF2-40B4-BE49-F238E27FC236}">
                <a16:creationId xmlns:a16="http://schemas.microsoft.com/office/drawing/2014/main" xmlns="" id="{3127F92B-A48A-4047-A16B-F3592354A8CD}"/>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647164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7" name="Footer Placeholder 4">
            <a:extLst>
              <a:ext uri="{FF2B5EF4-FFF2-40B4-BE49-F238E27FC236}">
                <a16:creationId xmlns:a16="http://schemas.microsoft.com/office/drawing/2014/main" xmlns="" id="{933934DA-B76E-0144-B2B2-F9914CB1C0C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642088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
        <p:nvSpPr>
          <p:cNvPr id="5" name="Footer Placeholder 4">
            <a:extLst>
              <a:ext uri="{FF2B5EF4-FFF2-40B4-BE49-F238E27FC236}">
                <a16:creationId xmlns:a16="http://schemas.microsoft.com/office/drawing/2014/main" xmlns="" id="{FBA199BA-E711-6542-9454-513C3C9020F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it-IT"/>
              <a:t>Fare clic per modificare lo stile del titolo dello schema</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70" r:id="rId12"/>
    <p:sldLayoutId id="2147483661" r:id="rId13"/>
    <p:sldLayoutId id="2147483662" r:id="rId14"/>
    <p:sldLayoutId id="2147483663" r:id="rId15"/>
    <p:sldLayoutId id="2147483654" r:id="rId16"/>
    <p:sldLayoutId id="2147483655" r:id="rId17"/>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4.tif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EEEDCD9F-8CD8-3345-A9E1-B3DCCC7037B2}"/>
              </a:ext>
            </a:extLst>
          </p:cNvPr>
          <p:cNvSpPr>
            <a:spLocks noGrp="1"/>
          </p:cNvSpPr>
          <p:nvPr>
            <p:ph type="dt" sz="half" idx="10"/>
          </p:nvPr>
        </p:nvSpPr>
        <p:spPr/>
        <p:txBody>
          <a:bodyPr/>
          <a:lstStyle/>
          <a:p>
            <a:r>
              <a:rPr lang="en-GB"/>
              <a:t>Date: Monday / 01 / October / 2019</a:t>
            </a:r>
          </a:p>
        </p:txBody>
      </p:sp>
      <p:sp>
        <p:nvSpPr>
          <p:cNvPr id="3" name="Segnaposto numero diapositiva 2">
            <a:extLst>
              <a:ext uri="{FF2B5EF4-FFF2-40B4-BE49-F238E27FC236}">
                <a16:creationId xmlns:a16="http://schemas.microsoft.com/office/drawing/2014/main" xmlns="" id="{A98A4035-8398-1C48-902C-E37681786B0F}"/>
              </a:ext>
            </a:extLst>
          </p:cNvPr>
          <p:cNvSpPr>
            <a:spLocks noGrp="1"/>
          </p:cNvSpPr>
          <p:nvPr>
            <p:ph type="sldNum" sz="quarter" idx="12"/>
          </p:nvPr>
        </p:nvSpPr>
        <p:spPr/>
        <p:txBody>
          <a:bodyPr/>
          <a:lstStyle/>
          <a:p>
            <a:fld id="{856227C0-AD57-4F9B-BAE3-EEFB0D0EE427}" type="slidenum">
              <a:rPr lang="en-GB" smtClean="0"/>
              <a:t>1</a:t>
            </a:fld>
            <a:endParaRPr lang="en-GB"/>
          </a:p>
        </p:txBody>
      </p:sp>
      <p:sp>
        <p:nvSpPr>
          <p:cNvPr id="4" name="Segnaposto piè di pagina 3">
            <a:extLst>
              <a:ext uri="{FF2B5EF4-FFF2-40B4-BE49-F238E27FC236}">
                <a16:creationId xmlns:a16="http://schemas.microsoft.com/office/drawing/2014/main" xmlns="" id="{DC6128D9-A1FA-6949-AB1E-652B47E96F39}"/>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0" name="Immagine 9">
            <a:extLst>
              <a:ext uri="{FF2B5EF4-FFF2-40B4-BE49-F238E27FC236}">
                <a16:creationId xmlns:a16="http://schemas.microsoft.com/office/drawing/2014/main" xmlns="" id="{24C81359-A37B-F345-9811-BB4682657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xmlns="" id="{A3AB1A92-9290-0942-9944-F11FD6E810F6}"/>
              </a:ext>
            </a:extLst>
          </p:cNvPr>
          <p:cNvSpPr txBox="1">
            <a:spLocks/>
          </p:cNvSpPr>
          <p:nvPr/>
        </p:nvSpPr>
        <p:spPr>
          <a:xfrm>
            <a:off x="490538" y="2572962"/>
            <a:ext cx="4439808" cy="2255774"/>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3600" dirty="0">
                <a:solidFill>
                  <a:schemeClr val="bg1"/>
                </a:solidFill>
              </a:rPr>
              <a:t>In the face of a pandemic: </a:t>
            </a:r>
          </a:p>
          <a:p>
            <a:r>
              <a:rPr lang="en-GB" sz="3600" dirty="0">
                <a:solidFill>
                  <a:schemeClr val="bg1"/>
                </a:solidFill>
              </a:rPr>
              <a:t>Ensuring Safety and Health at Work</a:t>
            </a:r>
            <a:r>
              <a:rPr lang="it-IT" sz="3600" dirty="0">
                <a:solidFill>
                  <a:schemeClr val="bg1"/>
                </a:solidFill>
              </a:rPr>
              <a:t> </a:t>
            </a:r>
            <a:endParaRPr lang="en-GB" sz="3600" dirty="0">
              <a:solidFill>
                <a:schemeClr val="bg1"/>
              </a:solidFill>
            </a:endParaRPr>
          </a:p>
        </p:txBody>
      </p:sp>
    </p:spTree>
    <p:extLst>
      <p:ext uri="{BB962C8B-B14F-4D97-AF65-F5344CB8AC3E}">
        <p14:creationId xmlns:p14="http://schemas.microsoft.com/office/powerpoint/2010/main" val="265278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29D445C-F59C-D64C-BE7F-FD4B2D9177AE}"/>
              </a:ext>
            </a:extLst>
          </p:cNvPr>
          <p:cNvSpPr>
            <a:spLocks noGrp="1"/>
          </p:cNvSpPr>
          <p:nvPr>
            <p:ph type="title"/>
          </p:nvPr>
        </p:nvSpPr>
        <p:spPr/>
        <p:txBody>
          <a:bodyPr/>
          <a:lstStyle/>
          <a:p>
            <a:r>
              <a:rPr lang="en-GB" dirty="0"/>
              <a:t>Epidemics and pandemics in the 21st century</a:t>
            </a:r>
          </a:p>
        </p:txBody>
      </p:sp>
      <p:sp>
        <p:nvSpPr>
          <p:cNvPr id="3" name="Segnaposto contenuto 2">
            <a:extLst>
              <a:ext uri="{FF2B5EF4-FFF2-40B4-BE49-F238E27FC236}">
                <a16:creationId xmlns:a16="http://schemas.microsoft.com/office/drawing/2014/main" xmlns="" id="{4664B850-E359-E24B-B8E7-B863BB61A9D9}"/>
              </a:ext>
            </a:extLst>
          </p:cNvPr>
          <p:cNvSpPr>
            <a:spLocks noGrp="1"/>
          </p:cNvSpPr>
          <p:nvPr>
            <p:ph sz="half" idx="1"/>
          </p:nvPr>
        </p:nvSpPr>
        <p:spPr>
          <a:xfrm>
            <a:off x="490538" y="2393950"/>
            <a:ext cx="3412800" cy="452440"/>
          </a:xfrm>
          <a:solidFill>
            <a:schemeClr val="accent1">
              <a:lumMod val="20000"/>
              <a:lumOff val="80000"/>
            </a:schemeClr>
          </a:solidFill>
        </p:spPr>
        <p:txBody>
          <a:bodyPr/>
          <a:lstStyle/>
          <a:p>
            <a:r>
              <a:rPr lang="en-GB" dirty="0"/>
              <a:t>Origins</a:t>
            </a:r>
          </a:p>
          <a:p>
            <a:endParaRPr lang="en-GB" dirty="0"/>
          </a:p>
        </p:txBody>
      </p:sp>
      <p:sp>
        <p:nvSpPr>
          <p:cNvPr id="4" name="Segnaposto contenuto 3">
            <a:extLst>
              <a:ext uri="{FF2B5EF4-FFF2-40B4-BE49-F238E27FC236}">
                <a16:creationId xmlns:a16="http://schemas.microsoft.com/office/drawing/2014/main" xmlns="" id="{AEB6FE11-7F47-7642-89F0-24A3E63A3974}"/>
              </a:ext>
            </a:extLst>
          </p:cNvPr>
          <p:cNvSpPr>
            <a:spLocks noGrp="1"/>
          </p:cNvSpPr>
          <p:nvPr>
            <p:ph sz="half" idx="2"/>
          </p:nvPr>
        </p:nvSpPr>
        <p:spPr>
          <a:xfrm>
            <a:off x="4389600" y="2393949"/>
            <a:ext cx="3412800" cy="452441"/>
          </a:xfrm>
          <a:solidFill>
            <a:schemeClr val="accent1">
              <a:lumMod val="20000"/>
              <a:lumOff val="80000"/>
            </a:schemeClr>
          </a:solidFill>
        </p:spPr>
        <p:txBody>
          <a:bodyPr/>
          <a:lstStyle/>
          <a:p>
            <a:r>
              <a:rPr lang="en-GB" dirty="0"/>
              <a:t>Dynamics</a:t>
            </a:r>
          </a:p>
        </p:txBody>
      </p:sp>
      <p:sp>
        <p:nvSpPr>
          <p:cNvPr id="5" name="Segnaposto data 4">
            <a:extLst>
              <a:ext uri="{FF2B5EF4-FFF2-40B4-BE49-F238E27FC236}">
                <a16:creationId xmlns:a16="http://schemas.microsoft.com/office/drawing/2014/main" xmlns="" id="{C445D8CA-AE30-B648-9A3B-947151C851B4}"/>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A5DC6B0A-295C-5E42-BFA8-99F0DBF6EEBF}"/>
              </a:ext>
            </a:extLst>
          </p:cNvPr>
          <p:cNvSpPr>
            <a:spLocks noGrp="1"/>
          </p:cNvSpPr>
          <p:nvPr>
            <p:ph type="sldNum" sz="quarter" idx="12"/>
          </p:nvPr>
        </p:nvSpPr>
        <p:spPr/>
        <p:txBody>
          <a:bodyPr/>
          <a:lstStyle/>
          <a:p>
            <a:fld id="{856227C0-AD57-4F9B-BAE3-EEFB0D0EE427}" type="slidenum">
              <a:rPr lang="en-GB" smtClean="0"/>
              <a:t>2</a:t>
            </a:fld>
            <a:endParaRPr lang="en-GB"/>
          </a:p>
        </p:txBody>
      </p:sp>
      <p:sp>
        <p:nvSpPr>
          <p:cNvPr id="7" name="Segnaposto contenuto 6">
            <a:extLst>
              <a:ext uri="{FF2B5EF4-FFF2-40B4-BE49-F238E27FC236}">
                <a16:creationId xmlns:a16="http://schemas.microsoft.com/office/drawing/2014/main" xmlns="" id="{68BA7815-B9A2-ED46-915C-4A2F457F1B67}"/>
              </a:ext>
            </a:extLst>
          </p:cNvPr>
          <p:cNvSpPr>
            <a:spLocks noGrp="1"/>
          </p:cNvSpPr>
          <p:nvPr>
            <p:ph sz="half" idx="13"/>
          </p:nvPr>
        </p:nvSpPr>
        <p:spPr>
          <a:xfrm>
            <a:off x="8288662" y="2393949"/>
            <a:ext cx="3412800" cy="452441"/>
          </a:xfrm>
          <a:solidFill>
            <a:schemeClr val="accent1">
              <a:lumMod val="20000"/>
              <a:lumOff val="80000"/>
            </a:schemeClr>
          </a:solidFill>
        </p:spPr>
        <p:txBody>
          <a:bodyPr/>
          <a:lstStyle/>
          <a:p>
            <a:r>
              <a:rPr lang="en-GB" dirty="0"/>
              <a:t>Global spreading</a:t>
            </a:r>
          </a:p>
        </p:txBody>
      </p:sp>
      <p:sp>
        <p:nvSpPr>
          <p:cNvPr id="9" name="Segnaposto contenuto 2">
            <a:extLst>
              <a:ext uri="{FF2B5EF4-FFF2-40B4-BE49-F238E27FC236}">
                <a16:creationId xmlns:a16="http://schemas.microsoft.com/office/drawing/2014/main" xmlns="" id="{3CEB1F83-7DE8-EE48-84E7-22FC4A77D7B1}"/>
              </a:ext>
            </a:extLst>
          </p:cNvPr>
          <p:cNvSpPr txBox="1">
            <a:spLocks/>
          </p:cNvSpPr>
          <p:nvPr/>
        </p:nvSpPr>
        <p:spPr>
          <a:xfrm>
            <a:off x="490538" y="2939143"/>
            <a:ext cx="3412800" cy="293778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GB" b="0" dirty="0">
                <a:solidFill>
                  <a:schemeClr val="accent1">
                    <a:lumMod val="50000"/>
                  </a:schemeClr>
                </a:solidFill>
              </a:rPr>
              <a:t>Re-emerging known epidemic diseases (e.g. Ebola, cholera, yellow fever, HIV, etc.)</a:t>
            </a:r>
          </a:p>
          <a:p>
            <a:pPr>
              <a:spcBef>
                <a:spcPts val="600"/>
              </a:spcBef>
            </a:pPr>
            <a:r>
              <a:rPr lang="en-GB" b="0" dirty="0">
                <a:solidFill>
                  <a:schemeClr val="accent1">
                    <a:lumMod val="50000"/>
                  </a:schemeClr>
                </a:solidFill>
              </a:rPr>
              <a:t>Newly-emerging infectious diseases (e.g. SARS, H1N1 influenza</a:t>
            </a:r>
            <a:r>
              <a:rPr lang="it-IT" b="0" dirty="0">
                <a:solidFill>
                  <a:schemeClr val="accent1">
                    <a:lumMod val="50000"/>
                  </a:schemeClr>
                </a:solidFill>
              </a:rPr>
              <a:t>, MERS, Covid-19) </a:t>
            </a:r>
            <a:endParaRPr lang="en-GB" b="0" dirty="0">
              <a:solidFill>
                <a:schemeClr val="accent1">
                  <a:lumMod val="50000"/>
                </a:schemeClr>
              </a:solidFill>
            </a:endParaRPr>
          </a:p>
          <a:p>
            <a:pPr>
              <a:spcBef>
                <a:spcPts val="600"/>
              </a:spcBef>
            </a:pPr>
            <a:endParaRPr lang="en-GB" dirty="0">
              <a:solidFill>
                <a:schemeClr val="accent1">
                  <a:lumMod val="50000"/>
                </a:schemeClr>
              </a:solidFill>
            </a:endParaRPr>
          </a:p>
        </p:txBody>
      </p:sp>
      <p:sp>
        <p:nvSpPr>
          <p:cNvPr id="10" name="Segnaposto contenuto 3">
            <a:extLst>
              <a:ext uri="{FF2B5EF4-FFF2-40B4-BE49-F238E27FC236}">
                <a16:creationId xmlns:a16="http://schemas.microsoft.com/office/drawing/2014/main" xmlns="" id="{9D507AAC-9141-4B4A-BA9A-5720B644D5D1}"/>
              </a:ext>
            </a:extLst>
          </p:cNvPr>
          <p:cNvSpPr txBox="1">
            <a:spLocks/>
          </p:cNvSpPr>
          <p:nvPr/>
        </p:nvSpPr>
        <p:spPr>
          <a:xfrm>
            <a:off x="4389600" y="2939143"/>
            <a:ext cx="3412800" cy="293778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900" indent="-270900">
              <a:spcBef>
                <a:spcPts val="600"/>
              </a:spcBef>
              <a:buClr>
                <a:schemeClr val="accent2"/>
              </a:buClr>
              <a:buFont typeface="+mj-lt"/>
              <a:buAutoNum type="arabicPeriod"/>
            </a:pPr>
            <a:r>
              <a:rPr lang="en-GB" b="0" dirty="0">
                <a:solidFill>
                  <a:schemeClr val="accent1">
                    <a:lumMod val="50000"/>
                  </a:schemeClr>
                </a:solidFill>
              </a:rPr>
              <a:t>Emergence in a community</a:t>
            </a:r>
          </a:p>
          <a:p>
            <a:pPr marL="270900" indent="-270900">
              <a:spcBef>
                <a:spcPts val="600"/>
              </a:spcBef>
              <a:buClr>
                <a:schemeClr val="accent2"/>
              </a:buClr>
              <a:buFont typeface="+mj-lt"/>
              <a:buAutoNum type="arabicPeriod"/>
            </a:pPr>
            <a:r>
              <a:rPr lang="en-GB" b="0" dirty="0">
                <a:solidFill>
                  <a:schemeClr val="accent1">
                    <a:lumMod val="50000"/>
                  </a:schemeClr>
                </a:solidFill>
              </a:rPr>
              <a:t>Outbreak with localized transmission</a:t>
            </a:r>
          </a:p>
          <a:p>
            <a:pPr marL="270900" indent="-270900">
              <a:spcBef>
                <a:spcPts val="600"/>
              </a:spcBef>
              <a:buClr>
                <a:schemeClr val="accent2"/>
              </a:buClr>
              <a:buFont typeface="+mj-lt"/>
              <a:buAutoNum type="arabicPeriod"/>
            </a:pPr>
            <a:r>
              <a:rPr lang="en-GB" b="0" dirty="0">
                <a:solidFill>
                  <a:schemeClr val="accent1">
                    <a:lumMod val="50000"/>
                  </a:schemeClr>
                </a:solidFill>
              </a:rPr>
              <a:t>Outbreak amplification into an epidemic or pandemic </a:t>
            </a:r>
          </a:p>
          <a:p>
            <a:pPr marL="270900" indent="-270900">
              <a:spcBef>
                <a:spcPts val="600"/>
              </a:spcBef>
              <a:buClr>
                <a:schemeClr val="accent2"/>
              </a:buClr>
              <a:buFont typeface="+mj-lt"/>
              <a:buAutoNum type="arabicPeriod"/>
            </a:pPr>
            <a:r>
              <a:rPr lang="en-GB" b="0" dirty="0">
                <a:solidFill>
                  <a:schemeClr val="accent1">
                    <a:lumMod val="50000"/>
                  </a:schemeClr>
                </a:solidFill>
              </a:rPr>
              <a:t>Reduced transmission</a:t>
            </a:r>
            <a:r>
              <a:rPr lang="it-IT" b="0" dirty="0">
                <a:solidFill>
                  <a:schemeClr val="accent1">
                    <a:lumMod val="50000"/>
                  </a:schemeClr>
                </a:solidFill>
              </a:rPr>
              <a:t> </a:t>
            </a:r>
            <a:endParaRPr lang="en-GB" b="0" dirty="0">
              <a:solidFill>
                <a:schemeClr val="accent1">
                  <a:lumMod val="50000"/>
                </a:schemeClr>
              </a:solidFill>
            </a:endParaRPr>
          </a:p>
        </p:txBody>
      </p:sp>
      <p:sp>
        <p:nvSpPr>
          <p:cNvPr id="11" name="Segnaposto contenuto 6">
            <a:extLst>
              <a:ext uri="{FF2B5EF4-FFF2-40B4-BE49-F238E27FC236}">
                <a16:creationId xmlns:a16="http://schemas.microsoft.com/office/drawing/2014/main" xmlns="" id="{FE767D42-4C24-CA49-ADC9-A2F7FADB1204}"/>
              </a:ext>
            </a:extLst>
          </p:cNvPr>
          <p:cNvSpPr txBox="1">
            <a:spLocks/>
          </p:cNvSpPr>
          <p:nvPr/>
        </p:nvSpPr>
        <p:spPr>
          <a:xfrm>
            <a:off x="8288662" y="2939143"/>
            <a:ext cx="3412800" cy="293778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GB" dirty="0"/>
              <a:t>Unprecedented high speed of transmission worldwide</a:t>
            </a:r>
          </a:p>
          <a:p>
            <a:pPr lvl="2">
              <a:spcAft>
                <a:spcPts val="600"/>
              </a:spcAft>
            </a:pPr>
            <a:r>
              <a:rPr lang="en-GB" dirty="0">
                <a:solidFill>
                  <a:schemeClr val="accent1">
                    <a:lumMod val="50000"/>
                  </a:schemeClr>
                </a:solidFill>
              </a:rPr>
              <a:t>Global integration</a:t>
            </a:r>
          </a:p>
          <a:p>
            <a:pPr lvl="2">
              <a:spcAft>
                <a:spcPts val="600"/>
              </a:spcAft>
            </a:pPr>
            <a:r>
              <a:rPr lang="en-GB" dirty="0">
                <a:solidFill>
                  <a:schemeClr val="accent1">
                    <a:lumMod val="50000"/>
                  </a:schemeClr>
                </a:solidFill>
              </a:rPr>
              <a:t>Travels</a:t>
            </a:r>
          </a:p>
          <a:p>
            <a:pPr lvl="2">
              <a:spcAft>
                <a:spcPts val="600"/>
              </a:spcAft>
            </a:pPr>
            <a:r>
              <a:rPr lang="en-GB" dirty="0">
                <a:solidFill>
                  <a:schemeClr val="accent1">
                    <a:lumMod val="50000"/>
                  </a:schemeClr>
                </a:solidFill>
              </a:rPr>
              <a:t>Urbanization</a:t>
            </a:r>
          </a:p>
          <a:p>
            <a:pPr>
              <a:spcBef>
                <a:spcPts val="600"/>
              </a:spcBef>
            </a:pPr>
            <a:endParaRPr lang="fr-CH" dirty="0"/>
          </a:p>
          <a:p>
            <a:pPr>
              <a:spcBef>
                <a:spcPts val="600"/>
              </a:spcBef>
            </a:pPr>
            <a:endParaRPr lang="en-GB" dirty="0"/>
          </a:p>
        </p:txBody>
      </p:sp>
      <p:sp>
        <p:nvSpPr>
          <p:cNvPr id="12" name="Footer Placeholder 4">
            <a:extLst>
              <a:ext uri="{FF2B5EF4-FFF2-40B4-BE49-F238E27FC236}">
                <a16:creationId xmlns:a16="http://schemas.microsoft.com/office/drawing/2014/main" xmlns="" id="{4C2F2D3D-287D-E441-A574-E86F210DDE1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571422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olo 8">
            <a:extLst>
              <a:ext uri="{FF2B5EF4-FFF2-40B4-BE49-F238E27FC236}">
                <a16:creationId xmlns:a16="http://schemas.microsoft.com/office/drawing/2014/main" xmlns="" id="{946F400D-B70B-DD46-A19D-BE0DB2E5B2C9}"/>
              </a:ext>
            </a:extLst>
          </p:cNvPr>
          <p:cNvSpPr>
            <a:spLocks noChangeAspect="1"/>
          </p:cNvSpPr>
          <p:nvPr/>
        </p:nvSpPr>
        <p:spPr>
          <a:xfrm rot="5400000">
            <a:off x="1797260" y="2559261"/>
            <a:ext cx="4746485" cy="3850994"/>
          </a:xfrm>
          <a:prstGeom prst="triangle">
            <a:avLst>
              <a:gd name="adj" fmla="val 48696"/>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xmlns="" id="{066C9904-FC5E-644A-8CB8-61294079DAA9}"/>
              </a:ext>
            </a:extLst>
          </p:cNvPr>
          <p:cNvSpPr>
            <a:spLocks noGrp="1"/>
          </p:cNvSpPr>
          <p:nvPr>
            <p:ph type="title"/>
          </p:nvPr>
        </p:nvSpPr>
        <p:spPr/>
        <p:txBody>
          <a:bodyPr/>
          <a:lstStyle/>
          <a:p>
            <a:r>
              <a:rPr lang="en-GB" dirty="0"/>
              <a:t>The Covid-19 pandemic</a:t>
            </a:r>
          </a:p>
        </p:txBody>
      </p:sp>
      <p:sp>
        <p:nvSpPr>
          <p:cNvPr id="3" name="Segnaposto contenuto 2">
            <a:extLst>
              <a:ext uri="{FF2B5EF4-FFF2-40B4-BE49-F238E27FC236}">
                <a16:creationId xmlns:a16="http://schemas.microsoft.com/office/drawing/2014/main" xmlns="" id="{E0E1EFC0-3D04-0C44-965A-30805614E5B5}"/>
              </a:ext>
            </a:extLst>
          </p:cNvPr>
          <p:cNvSpPr>
            <a:spLocks noGrp="1"/>
          </p:cNvSpPr>
          <p:nvPr>
            <p:ph sz="half" idx="1"/>
          </p:nvPr>
        </p:nvSpPr>
        <p:spPr/>
        <p:txBody>
          <a:bodyPr/>
          <a:lstStyle/>
          <a:p>
            <a:pPr>
              <a:spcBef>
                <a:spcPts val="1200"/>
              </a:spcBef>
              <a:spcAft>
                <a:spcPts val="1200"/>
              </a:spcAft>
            </a:pPr>
            <a:r>
              <a:rPr lang="en-GB" b="0" dirty="0">
                <a:solidFill>
                  <a:schemeClr val="accent1">
                    <a:lumMod val="50000"/>
                  </a:schemeClr>
                </a:solidFill>
              </a:rPr>
              <a:t>January 2020:                 </a:t>
            </a:r>
            <a:r>
              <a:rPr lang="en-GB" b="0" dirty="0"/>
              <a:t>outbreak</a:t>
            </a:r>
            <a:r>
              <a:rPr lang="en-GB" b="0" dirty="0">
                <a:solidFill>
                  <a:schemeClr val="accent1">
                    <a:lumMod val="50000"/>
                  </a:schemeClr>
                </a:solidFill>
              </a:rPr>
              <a:t> of a new coronavirus disease in Hubei (China) </a:t>
            </a:r>
          </a:p>
          <a:p>
            <a:pPr>
              <a:spcBef>
                <a:spcPts val="1200"/>
              </a:spcBef>
              <a:spcAft>
                <a:spcPts val="1200"/>
              </a:spcAft>
            </a:pPr>
            <a:r>
              <a:rPr lang="en-GB" b="0" dirty="0">
                <a:solidFill>
                  <a:schemeClr val="accent1">
                    <a:lumMod val="50000"/>
                  </a:schemeClr>
                </a:solidFill>
              </a:rPr>
              <a:t>11</a:t>
            </a:r>
            <a:r>
              <a:rPr lang="en-GB" b="0" baseline="30000" dirty="0">
                <a:solidFill>
                  <a:schemeClr val="accent1">
                    <a:lumMod val="50000"/>
                  </a:schemeClr>
                </a:solidFill>
              </a:rPr>
              <a:t>th</a:t>
            </a:r>
            <a:r>
              <a:rPr lang="en-GB" b="0" dirty="0">
                <a:solidFill>
                  <a:schemeClr val="accent1">
                    <a:lumMod val="50000"/>
                  </a:schemeClr>
                </a:solidFill>
              </a:rPr>
              <a:t>  March 2020:                   WHO declared Covid-19 </a:t>
            </a:r>
            <a:r>
              <a:rPr lang="en-GB" b="0" dirty="0"/>
              <a:t>pandemic</a:t>
            </a:r>
          </a:p>
        </p:txBody>
      </p:sp>
      <p:sp>
        <p:nvSpPr>
          <p:cNvPr id="5" name="Segnaposto data 4">
            <a:extLst>
              <a:ext uri="{FF2B5EF4-FFF2-40B4-BE49-F238E27FC236}">
                <a16:creationId xmlns:a16="http://schemas.microsoft.com/office/drawing/2014/main" xmlns="" id="{1CC6913B-D6B9-E747-8413-7376D7C00D9F}"/>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E239CC40-8BFC-654F-9CE1-F442EFB77A7A}"/>
              </a:ext>
            </a:extLst>
          </p:cNvPr>
          <p:cNvSpPr>
            <a:spLocks noGrp="1"/>
          </p:cNvSpPr>
          <p:nvPr>
            <p:ph type="sldNum" sz="quarter" idx="12"/>
          </p:nvPr>
        </p:nvSpPr>
        <p:spPr/>
        <p:txBody>
          <a:bodyPr/>
          <a:lstStyle/>
          <a:p>
            <a:fld id="{856227C0-AD57-4F9B-BAE3-EEFB0D0EE427}" type="slidenum">
              <a:rPr lang="en-GB" smtClean="0"/>
              <a:t>3</a:t>
            </a:fld>
            <a:endParaRPr lang="en-GB"/>
          </a:p>
        </p:txBody>
      </p:sp>
      <p:sp>
        <p:nvSpPr>
          <p:cNvPr id="7" name="Segnaposto contenuto 6">
            <a:extLst>
              <a:ext uri="{FF2B5EF4-FFF2-40B4-BE49-F238E27FC236}">
                <a16:creationId xmlns:a16="http://schemas.microsoft.com/office/drawing/2014/main" xmlns="" id="{C38D5CCA-E029-DC45-B43F-E7CF2621E298}"/>
              </a:ext>
            </a:extLst>
          </p:cNvPr>
          <p:cNvSpPr>
            <a:spLocks noGrp="1"/>
          </p:cNvSpPr>
          <p:nvPr>
            <p:ph sz="half" idx="13"/>
          </p:nvPr>
        </p:nvSpPr>
        <p:spPr>
          <a:xfrm>
            <a:off x="4666128" y="2393951"/>
            <a:ext cx="7035333" cy="3482976"/>
          </a:xfrm>
          <a:noFill/>
        </p:spPr>
        <p:txBody>
          <a:bodyPr/>
          <a:lstStyle/>
          <a:p>
            <a:pPr marL="324000" lvl="2" indent="-324000">
              <a:spcAft>
                <a:spcPts val="1200"/>
              </a:spcAft>
              <a:buClr>
                <a:schemeClr val="accent1"/>
              </a:buClr>
              <a:buSzPct val="100000"/>
            </a:pPr>
            <a:r>
              <a:rPr lang="en-GB" sz="2500" b="1" dirty="0">
                <a:solidFill>
                  <a:schemeClr val="accent2"/>
                </a:solidFill>
              </a:rPr>
              <a:t>Impact on the world of work</a:t>
            </a:r>
            <a:endParaRPr lang="en-GB" b="0" dirty="0">
              <a:solidFill>
                <a:schemeClr val="accent1">
                  <a:lumMod val="50000"/>
                </a:schemeClr>
              </a:solidFill>
            </a:endParaRPr>
          </a:p>
          <a:p>
            <a:pPr lvl="2">
              <a:spcAft>
                <a:spcPts val="1200"/>
              </a:spcAft>
            </a:pPr>
            <a:r>
              <a:rPr lang="en-GB" dirty="0">
                <a:solidFill>
                  <a:schemeClr val="accent1">
                    <a:lumMod val="50000"/>
                  </a:schemeClr>
                </a:solidFill>
              </a:rPr>
              <a:t>Increased </a:t>
            </a:r>
            <a:r>
              <a:rPr lang="en-GB" dirty="0">
                <a:solidFill>
                  <a:schemeClr val="accent2"/>
                </a:solidFill>
              </a:rPr>
              <a:t>unemployment</a:t>
            </a:r>
            <a:r>
              <a:rPr lang="en-GB" dirty="0">
                <a:solidFill>
                  <a:schemeClr val="accent1">
                    <a:lumMod val="50000"/>
                  </a:schemeClr>
                </a:solidFill>
              </a:rPr>
              <a:t> and </a:t>
            </a:r>
            <a:r>
              <a:rPr lang="en-GB" dirty="0">
                <a:solidFill>
                  <a:schemeClr val="accent2"/>
                </a:solidFill>
              </a:rPr>
              <a:t>underemployment</a:t>
            </a:r>
          </a:p>
          <a:p>
            <a:pPr lvl="2">
              <a:spcAft>
                <a:spcPts val="1200"/>
              </a:spcAft>
            </a:pPr>
            <a:r>
              <a:rPr lang="en-GB" dirty="0">
                <a:solidFill>
                  <a:schemeClr val="accent1">
                    <a:lumMod val="50000"/>
                  </a:schemeClr>
                </a:solidFill>
              </a:rPr>
              <a:t>Worsened </a:t>
            </a:r>
            <a:r>
              <a:rPr lang="en-GB" dirty="0">
                <a:solidFill>
                  <a:schemeClr val="accent2"/>
                </a:solidFill>
              </a:rPr>
              <a:t>OSH and working conditions</a:t>
            </a:r>
            <a:r>
              <a:rPr lang="en-GB" dirty="0">
                <a:solidFill>
                  <a:schemeClr val="accent1">
                    <a:lumMod val="50000"/>
                  </a:schemeClr>
                </a:solidFill>
              </a:rPr>
              <a:t> </a:t>
            </a:r>
          </a:p>
          <a:p>
            <a:pPr lvl="2">
              <a:spcAft>
                <a:spcPts val="1200"/>
              </a:spcAft>
            </a:pPr>
            <a:r>
              <a:rPr lang="en-GB" dirty="0">
                <a:solidFill>
                  <a:schemeClr val="accent1">
                    <a:lumMod val="50000"/>
                  </a:schemeClr>
                </a:solidFill>
              </a:rPr>
              <a:t>Reduced access to </a:t>
            </a:r>
            <a:r>
              <a:rPr lang="en-GB" dirty="0">
                <a:solidFill>
                  <a:schemeClr val="accent2"/>
                </a:solidFill>
              </a:rPr>
              <a:t>social protection</a:t>
            </a:r>
          </a:p>
          <a:p>
            <a:pPr lvl="2">
              <a:spcAft>
                <a:spcPts val="1200"/>
              </a:spcAft>
            </a:pPr>
            <a:r>
              <a:rPr lang="en-GB" dirty="0">
                <a:solidFill>
                  <a:schemeClr val="accent1">
                    <a:lumMod val="50000"/>
                  </a:schemeClr>
                </a:solidFill>
              </a:rPr>
              <a:t>Particularly negative effects on specific groups more </a:t>
            </a:r>
            <a:r>
              <a:rPr lang="en-GB" dirty="0">
                <a:solidFill>
                  <a:schemeClr val="accent2"/>
                </a:solidFill>
              </a:rPr>
              <a:t>vulnerable</a:t>
            </a:r>
            <a:r>
              <a:rPr lang="en-GB" dirty="0">
                <a:solidFill>
                  <a:schemeClr val="accent1">
                    <a:lumMod val="50000"/>
                  </a:schemeClr>
                </a:solidFill>
              </a:rPr>
              <a:t> to adverse labour market outcomes</a:t>
            </a:r>
          </a:p>
          <a:p>
            <a:pPr>
              <a:spcAft>
                <a:spcPts val="1200"/>
              </a:spcAft>
            </a:pPr>
            <a:endParaRPr lang="en-GB" dirty="0"/>
          </a:p>
        </p:txBody>
      </p:sp>
      <p:sp>
        <p:nvSpPr>
          <p:cNvPr id="10" name="Footer Placeholder 4">
            <a:extLst>
              <a:ext uri="{FF2B5EF4-FFF2-40B4-BE49-F238E27FC236}">
                <a16:creationId xmlns:a16="http://schemas.microsoft.com/office/drawing/2014/main" xmlns="" id="{87E4137A-4710-3941-9E0F-633B05D9EBF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59165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a focus on safety and health at work?</a:t>
            </a:r>
          </a:p>
        </p:txBody>
      </p:sp>
      <p:sp>
        <p:nvSpPr>
          <p:cNvPr id="3" name="Content Placeholder 2"/>
          <p:cNvSpPr>
            <a:spLocks noGrp="1"/>
          </p:cNvSpPr>
          <p:nvPr>
            <p:ph idx="1"/>
          </p:nvPr>
        </p:nvSpPr>
        <p:spPr/>
        <p:txBody>
          <a:bodyPr/>
          <a:lstStyle/>
          <a:p>
            <a:pPr lvl="2">
              <a:spcAft>
                <a:spcPts val="1200"/>
              </a:spcAft>
            </a:pPr>
            <a:r>
              <a:rPr lang="en-GB" dirty="0">
                <a:solidFill>
                  <a:schemeClr val="accent1">
                    <a:lumMod val="50000"/>
                  </a:schemeClr>
                </a:solidFill>
              </a:rPr>
              <a:t>Identification of workers / occupations / sectors at increased </a:t>
            </a:r>
            <a:r>
              <a:rPr lang="en-GB" dirty="0">
                <a:solidFill>
                  <a:schemeClr val="accent2"/>
                </a:solidFill>
              </a:rPr>
              <a:t>risk of contagion</a:t>
            </a:r>
          </a:p>
          <a:p>
            <a:pPr lvl="2">
              <a:spcAft>
                <a:spcPts val="1200"/>
              </a:spcAft>
            </a:pPr>
            <a:r>
              <a:rPr lang="en-GB" dirty="0">
                <a:solidFill>
                  <a:schemeClr val="accent1">
                    <a:lumMod val="50000"/>
                  </a:schemeClr>
                </a:solidFill>
              </a:rPr>
              <a:t>Implementation of </a:t>
            </a:r>
            <a:r>
              <a:rPr lang="en-GB" dirty="0">
                <a:solidFill>
                  <a:schemeClr val="accent2"/>
                </a:solidFill>
              </a:rPr>
              <a:t>control and prevention measures </a:t>
            </a:r>
            <a:r>
              <a:rPr lang="en-GB" dirty="0">
                <a:solidFill>
                  <a:schemeClr val="accent1">
                    <a:lumMod val="50000"/>
                  </a:schemeClr>
                </a:solidFill>
              </a:rPr>
              <a:t>based on risk assessment</a:t>
            </a:r>
          </a:p>
          <a:p>
            <a:pPr lvl="2">
              <a:spcAft>
                <a:spcPts val="1200"/>
              </a:spcAft>
            </a:pPr>
            <a:r>
              <a:rPr lang="en-GB" dirty="0">
                <a:solidFill>
                  <a:schemeClr val="accent1">
                    <a:lumMod val="50000"/>
                  </a:schemeClr>
                </a:solidFill>
              </a:rPr>
              <a:t>Dissemination of </a:t>
            </a:r>
            <a:r>
              <a:rPr lang="en-GB" dirty="0">
                <a:solidFill>
                  <a:schemeClr val="accent2"/>
                </a:solidFill>
              </a:rPr>
              <a:t>information</a:t>
            </a:r>
            <a:r>
              <a:rPr lang="en-GB" dirty="0">
                <a:solidFill>
                  <a:schemeClr val="accent1">
                    <a:lumMod val="50000"/>
                  </a:schemeClr>
                </a:solidFill>
              </a:rPr>
              <a:t> on preventive and protective measures to reduce the spread of infectious diseases, in collaboration with public health authorities</a:t>
            </a:r>
          </a:p>
          <a:p>
            <a:pPr lvl="2">
              <a:spcAft>
                <a:spcPts val="1200"/>
              </a:spcAft>
            </a:pPr>
            <a:endParaRPr lang="en-GB" dirty="0">
              <a:solidFill>
                <a:schemeClr val="accent1">
                  <a:lumMod val="50000"/>
                </a:schemeClr>
              </a:solidFill>
            </a:endParaRPr>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4</a:t>
            </a:fld>
            <a:endParaRPr lang="en-GB"/>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9" name="Footer Placeholder 4">
            <a:extLst>
              <a:ext uri="{FF2B5EF4-FFF2-40B4-BE49-F238E27FC236}">
                <a16:creationId xmlns:a16="http://schemas.microsoft.com/office/drawing/2014/main" xmlns="" id="{F4D0B20C-756E-2740-BE7A-5B2E58ED1E8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1" name="Segnaposto immagine 10">
            <a:extLst>
              <a:ext uri="{FF2B5EF4-FFF2-40B4-BE49-F238E27FC236}">
                <a16:creationId xmlns:a16="http://schemas.microsoft.com/office/drawing/2014/main" xmlns="" id="{EBEEEF21-5086-0941-96A9-5BFF1181151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38236" r="17490"/>
          <a:stretch/>
        </p:blipFill>
        <p:spPr>
          <a:xfrm>
            <a:off x="8289131" y="981075"/>
            <a:ext cx="3902869" cy="5876925"/>
          </a:xfrm>
        </p:spPr>
      </p:pic>
      <p:pic>
        <p:nvPicPr>
          <p:cNvPr id="13" name="Picture 11">
            <a:extLst>
              <a:ext uri="{FF2B5EF4-FFF2-40B4-BE49-F238E27FC236}">
                <a16:creationId xmlns:a16="http://schemas.microsoft.com/office/drawing/2014/main" xmlns="" id="{2393E988-F2BB-5D46-8A99-B7B5586046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0045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91FBD52-8569-C34D-A06C-DD33948B3540}"/>
              </a:ext>
            </a:extLst>
          </p:cNvPr>
          <p:cNvSpPr>
            <a:spLocks noGrp="1"/>
          </p:cNvSpPr>
          <p:nvPr>
            <p:ph type="title"/>
          </p:nvPr>
        </p:nvSpPr>
        <p:spPr>
          <a:xfrm>
            <a:off x="490538" y="2872800"/>
            <a:ext cx="6824662" cy="2427863"/>
          </a:xfrm>
        </p:spPr>
        <p:txBody>
          <a:bodyPr/>
          <a:lstStyle/>
          <a:p>
            <a:r>
              <a:rPr lang="en-GB" dirty="0"/>
              <a:t>OSH rights and responsibilities according to ILO standards</a:t>
            </a:r>
            <a:br>
              <a:rPr lang="en-GB" dirty="0"/>
            </a:br>
            <a:endParaRPr lang="en-GB" dirty="0"/>
          </a:p>
        </p:txBody>
      </p:sp>
      <p:sp>
        <p:nvSpPr>
          <p:cNvPr id="4" name="Segnaposto data 3">
            <a:extLst>
              <a:ext uri="{FF2B5EF4-FFF2-40B4-BE49-F238E27FC236}">
                <a16:creationId xmlns:a16="http://schemas.microsoft.com/office/drawing/2014/main" xmlns=""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xmlns=""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xmlns="" id="{75D8BFBB-3A52-BC40-8662-4469AA30952E}"/>
              </a:ext>
            </a:extLst>
          </p:cNvPr>
          <p:cNvSpPr>
            <a:spLocks noGrp="1"/>
          </p:cNvSpPr>
          <p:nvPr>
            <p:ph type="sldNum" sz="quarter" idx="12"/>
          </p:nvPr>
        </p:nvSpPr>
        <p:spPr/>
        <p:txBody>
          <a:bodyPr/>
          <a:lstStyle/>
          <a:p>
            <a:fld id="{856227C0-AD57-4F9B-BAE3-EEFB0D0EE427}" type="slidenum">
              <a:rPr lang="en-GB" smtClean="0"/>
              <a:pPr/>
              <a:t>5</a:t>
            </a:fld>
            <a:endParaRPr lang="en-GB"/>
          </a:p>
        </p:txBody>
      </p:sp>
    </p:spTree>
    <p:extLst>
      <p:ext uri="{BB962C8B-B14F-4D97-AF65-F5344CB8AC3E}">
        <p14:creationId xmlns:p14="http://schemas.microsoft.com/office/powerpoint/2010/main" val="256868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9EEF3BF-B7E2-EF40-B557-E328A0BD9E50}"/>
              </a:ext>
            </a:extLst>
          </p:cNvPr>
          <p:cNvSpPr>
            <a:spLocks noGrp="1"/>
          </p:cNvSpPr>
          <p:nvPr>
            <p:ph type="title"/>
          </p:nvPr>
        </p:nvSpPr>
        <p:spPr/>
        <p:txBody>
          <a:bodyPr/>
          <a:lstStyle/>
          <a:p>
            <a:r>
              <a:rPr lang="en-GB" dirty="0"/>
              <a:t>Employers’ roles and responsibilities</a:t>
            </a:r>
            <a:br>
              <a:rPr lang="en-GB" dirty="0"/>
            </a:br>
            <a:endParaRPr lang="en-GB" dirty="0"/>
          </a:p>
        </p:txBody>
      </p:sp>
      <p:sp>
        <p:nvSpPr>
          <p:cNvPr id="3" name="Segnaposto contenuto 2">
            <a:extLst>
              <a:ext uri="{FF2B5EF4-FFF2-40B4-BE49-F238E27FC236}">
                <a16:creationId xmlns:a16="http://schemas.microsoft.com/office/drawing/2014/main" xmlns="" id="{150D607C-0660-8343-BC60-E4E16176A88E}"/>
              </a:ext>
            </a:extLst>
          </p:cNvPr>
          <p:cNvSpPr>
            <a:spLocks noGrp="1"/>
          </p:cNvSpPr>
          <p:nvPr>
            <p:ph idx="1"/>
          </p:nvPr>
        </p:nvSpPr>
        <p:spPr/>
        <p:txBody>
          <a:bodyPr/>
          <a:lstStyle/>
          <a:p>
            <a:pPr lvl="2">
              <a:spcAft>
                <a:spcPts val="600"/>
              </a:spcAft>
            </a:pPr>
            <a:r>
              <a:rPr lang="en-GB" dirty="0">
                <a:solidFill>
                  <a:schemeClr val="accent1">
                    <a:lumMod val="50000"/>
                  </a:schemeClr>
                </a:solidFill>
              </a:rPr>
              <a:t>Ensure that, so far as is reasonably practicable, the workplaces, machinery, equipment and processes under their control are safe and without risk to health.</a:t>
            </a:r>
          </a:p>
          <a:p>
            <a:pPr lvl="2">
              <a:spcAft>
                <a:spcPts val="600"/>
              </a:spcAft>
            </a:pPr>
            <a:r>
              <a:rPr lang="en-GB" dirty="0">
                <a:solidFill>
                  <a:schemeClr val="accent1">
                    <a:lumMod val="50000"/>
                  </a:schemeClr>
                </a:solidFill>
              </a:rPr>
              <a:t>Ensure that, so far as is reasonably practicable, the chemical, physical and biological substances and agents under their control are without risk to health when the appropriate measures of protection are taken.</a:t>
            </a:r>
          </a:p>
          <a:p>
            <a:pPr lvl="2">
              <a:spcAft>
                <a:spcPts val="600"/>
              </a:spcAft>
            </a:pPr>
            <a:r>
              <a:rPr lang="en-GB" dirty="0">
                <a:solidFill>
                  <a:schemeClr val="accent1">
                    <a:lumMod val="50000"/>
                  </a:schemeClr>
                </a:solidFill>
              </a:rPr>
              <a:t>Provide, where necessary, adequate protective clothing and protective equipment (at no cost to workers)</a:t>
            </a:r>
          </a:p>
          <a:p>
            <a:pPr lvl="2">
              <a:spcAft>
                <a:spcPts val="600"/>
              </a:spcAft>
            </a:pPr>
            <a:r>
              <a:rPr lang="en-GB" dirty="0">
                <a:solidFill>
                  <a:schemeClr val="accent1">
                    <a:lumMod val="50000"/>
                  </a:schemeClr>
                </a:solidFill>
              </a:rPr>
              <a:t>Provide, where necessary, for measures to deal with emergencies and accidents, including adequate first-aid arrangements.</a:t>
            </a:r>
          </a:p>
          <a:p>
            <a:pPr lvl="2">
              <a:spcAft>
                <a:spcPts val="600"/>
              </a:spcAft>
            </a:pPr>
            <a:r>
              <a:rPr lang="en-GB" dirty="0">
                <a:solidFill>
                  <a:schemeClr val="accent1">
                    <a:lumMod val="50000"/>
                  </a:schemeClr>
                </a:solidFill>
              </a:rPr>
              <a:t>Ensure that workers and their representatives are consulted, informed, and trained on OSH</a:t>
            </a:r>
            <a:endParaRPr lang="en-GB" dirty="0"/>
          </a:p>
          <a:p>
            <a:pPr marL="0" lvl="2" indent="0" algn="r">
              <a:spcBef>
                <a:spcPts val="1800"/>
              </a:spcBef>
              <a:spcAft>
                <a:spcPts val="600"/>
              </a:spcAft>
              <a:buNone/>
            </a:pPr>
            <a:r>
              <a:rPr lang="en-GB" dirty="0">
                <a:solidFill>
                  <a:schemeClr val="accent2"/>
                </a:solidFill>
              </a:rPr>
              <a:t>Occupational Safety and Health Convention (No. 155) and Recommendation (No. 164)</a:t>
            </a:r>
          </a:p>
          <a:p>
            <a:pPr lvl="2">
              <a:spcAft>
                <a:spcPts val="1200"/>
              </a:spcAft>
            </a:pPr>
            <a:endParaRPr lang="en-GB" dirty="0"/>
          </a:p>
          <a:p>
            <a:pPr>
              <a:spcAft>
                <a:spcPts val="1200"/>
              </a:spcAft>
            </a:pPr>
            <a:endParaRPr lang="en-GB" dirty="0"/>
          </a:p>
        </p:txBody>
      </p:sp>
      <p:sp>
        <p:nvSpPr>
          <p:cNvPr id="4" name="Segnaposto data 3">
            <a:extLst>
              <a:ext uri="{FF2B5EF4-FFF2-40B4-BE49-F238E27FC236}">
                <a16:creationId xmlns:a16="http://schemas.microsoft.com/office/drawing/2014/main" xmlns="" id="{3EFCE8B4-B5B1-DD49-B376-2EB11605585A}"/>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DF3C6E11-3B9F-544C-8F8C-3ABD5799FE03}"/>
              </a:ext>
            </a:extLst>
          </p:cNvPr>
          <p:cNvSpPr>
            <a:spLocks noGrp="1"/>
          </p:cNvSpPr>
          <p:nvPr>
            <p:ph type="sldNum" sz="quarter" idx="12"/>
          </p:nvPr>
        </p:nvSpPr>
        <p:spPr/>
        <p:txBody>
          <a:bodyPr/>
          <a:lstStyle/>
          <a:p>
            <a:fld id="{856227C0-AD57-4F9B-BAE3-EEFB0D0EE427}" type="slidenum">
              <a:rPr lang="en-GB" smtClean="0"/>
              <a:t>6</a:t>
            </a:fld>
            <a:endParaRPr lang="en-GB"/>
          </a:p>
        </p:txBody>
      </p:sp>
      <p:sp>
        <p:nvSpPr>
          <p:cNvPr id="7" name="Footer Placeholder 4">
            <a:extLst>
              <a:ext uri="{FF2B5EF4-FFF2-40B4-BE49-F238E27FC236}">
                <a16:creationId xmlns:a16="http://schemas.microsoft.com/office/drawing/2014/main" xmlns="" id="{544EC287-D0D2-534B-A336-8446ACE12DE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72415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38816B4-88C4-9348-A3B7-EAD37E923A21}"/>
              </a:ext>
            </a:extLst>
          </p:cNvPr>
          <p:cNvSpPr>
            <a:spLocks noGrp="1"/>
          </p:cNvSpPr>
          <p:nvPr>
            <p:ph type="title"/>
          </p:nvPr>
        </p:nvSpPr>
        <p:spPr/>
        <p:txBody>
          <a:bodyPr/>
          <a:lstStyle/>
          <a:p>
            <a:r>
              <a:rPr lang="en-GB" dirty="0"/>
              <a:t>Workers’ rights and responsibilities</a:t>
            </a:r>
          </a:p>
        </p:txBody>
      </p:sp>
      <p:sp>
        <p:nvSpPr>
          <p:cNvPr id="3" name="Segnaposto contenuto 2">
            <a:extLst>
              <a:ext uri="{FF2B5EF4-FFF2-40B4-BE49-F238E27FC236}">
                <a16:creationId xmlns:a16="http://schemas.microsoft.com/office/drawing/2014/main" xmlns="" id="{37EC27B3-F46C-9F44-A8C0-5B46B142071B}"/>
              </a:ext>
            </a:extLst>
          </p:cNvPr>
          <p:cNvSpPr>
            <a:spLocks noGrp="1"/>
          </p:cNvSpPr>
          <p:nvPr>
            <p:ph idx="1"/>
          </p:nvPr>
        </p:nvSpPr>
        <p:spPr/>
        <p:txBody>
          <a:bodyPr/>
          <a:lstStyle/>
          <a:p>
            <a:pPr lvl="2">
              <a:spcAft>
                <a:spcPts val="1200"/>
              </a:spcAft>
            </a:pPr>
            <a:r>
              <a:rPr lang="en-GB" dirty="0">
                <a:solidFill>
                  <a:schemeClr val="accent1">
                    <a:lumMod val="50000"/>
                  </a:schemeClr>
                </a:solidFill>
              </a:rPr>
              <a:t>Right to remove themselves from a work situation which they have reasonable justification to believe presents an imminent and serious danger to their life or health, without undue consequences</a:t>
            </a:r>
          </a:p>
          <a:p>
            <a:pPr lvl="2">
              <a:spcAft>
                <a:spcPts val="1200"/>
              </a:spcAft>
            </a:pPr>
            <a:r>
              <a:rPr lang="en-GB" dirty="0">
                <a:solidFill>
                  <a:schemeClr val="accent1">
                    <a:lumMod val="50000"/>
                  </a:schemeClr>
                </a:solidFill>
              </a:rPr>
              <a:t>Right to receive adequate information and training on OSH</a:t>
            </a:r>
          </a:p>
          <a:p>
            <a:pPr lvl="2">
              <a:spcAft>
                <a:spcPts val="1200"/>
              </a:spcAft>
            </a:pPr>
            <a:r>
              <a:rPr lang="en-GB" dirty="0">
                <a:solidFill>
                  <a:schemeClr val="accent1">
                    <a:lumMod val="50000"/>
                  </a:schemeClr>
                </a:solidFill>
              </a:rPr>
              <a:t>Right to enquire into (and to be consulted on) all aspects of OSH associated with their work</a:t>
            </a:r>
          </a:p>
          <a:p>
            <a:pPr lvl="2">
              <a:spcAft>
                <a:spcPts val="1200"/>
              </a:spcAft>
            </a:pPr>
            <a:r>
              <a:rPr lang="en-GB" dirty="0">
                <a:solidFill>
                  <a:schemeClr val="accent1">
                    <a:lumMod val="50000"/>
                  </a:schemeClr>
                </a:solidFill>
              </a:rPr>
              <a:t>Duty to co-operate with the employer in the field of OSH (e.g. comply with OSH instructions and procedures; use PPE correctly; report to supervisor hazardous situation; etc.)</a:t>
            </a:r>
          </a:p>
          <a:p>
            <a:pPr lvl="2">
              <a:spcAft>
                <a:spcPts val="1200"/>
              </a:spcAft>
            </a:pPr>
            <a:endParaRPr lang="en-GB" dirty="0"/>
          </a:p>
          <a:p>
            <a:pPr algn="r">
              <a:spcBef>
                <a:spcPts val="600"/>
              </a:spcBef>
              <a:spcAft>
                <a:spcPts val="1200"/>
              </a:spcAft>
            </a:pPr>
            <a:r>
              <a:rPr lang="en-GB" b="0" dirty="0"/>
              <a:t>Occupational Safety and Health Convention (No. 155) and Recommendation (No. 164)</a:t>
            </a:r>
          </a:p>
          <a:p>
            <a:pPr>
              <a:spcBef>
                <a:spcPts val="600"/>
              </a:spcBef>
              <a:spcAft>
                <a:spcPts val="1200"/>
              </a:spcAft>
            </a:pPr>
            <a:endParaRPr lang="en-GB" dirty="0"/>
          </a:p>
        </p:txBody>
      </p:sp>
      <p:sp>
        <p:nvSpPr>
          <p:cNvPr id="4" name="Segnaposto data 3">
            <a:extLst>
              <a:ext uri="{FF2B5EF4-FFF2-40B4-BE49-F238E27FC236}">
                <a16:creationId xmlns:a16="http://schemas.microsoft.com/office/drawing/2014/main" xmlns="" id="{BAC415A8-2BB4-AA4B-866D-491861FDF99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A71F84B5-17D9-1744-8614-60C25664AD1D}"/>
              </a:ext>
            </a:extLst>
          </p:cNvPr>
          <p:cNvSpPr>
            <a:spLocks noGrp="1"/>
          </p:cNvSpPr>
          <p:nvPr>
            <p:ph type="sldNum" sz="quarter" idx="12"/>
          </p:nvPr>
        </p:nvSpPr>
        <p:spPr/>
        <p:txBody>
          <a:bodyPr/>
          <a:lstStyle/>
          <a:p>
            <a:fld id="{856227C0-AD57-4F9B-BAE3-EEFB0D0EE427}" type="slidenum">
              <a:rPr lang="en-GB" smtClean="0"/>
              <a:t>7</a:t>
            </a:fld>
            <a:endParaRPr lang="en-GB"/>
          </a:p>
        </p:txBody>
      </p:sp>
      <p:sp>
        <p:nvSpPr>
          <p:cNvPr id="7" name="Footer Placeholder 4">
            <a:extLst>
              <a:ext uri="{FF2B5EF4-FFF2-40B4-BE49-F238E27FC236}">
                <a16:creationId xmlns:a16="http://schemas.microsoft.com/office/drawing/2014/main" xmlns="" id="{4AFE34DE-94F9-4342-9508-12BDA68CD1B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76215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91FBD52-8569-C34D-A06C-DD33948B3540}"/>
              </a:ext>
            </a:extLst>
          </p:cNvPr>
          <p:cNvSpPr>
            <a:spLocks noGrp="1"/>
          </p:cNvSpPr>
          <p:nvPr>
            <p:ph type="title"/>
          </p:nvPr>
        </p:nvSpPr>
        <p:spPr>
          <a:xfrm>
            <a:off x="490538" y="2872800"/>
            <a:ext cx="6824662" cy="608525"/>
          </a:xfrm>
        </p:spPr>
        <p:txBody>
          <a:bodyPr/>
          <a:lstStyle/>
          <a:p>
            <a:r>
              <a:rPr lang="en-GB" dirty="0"/>
              <a:t>Protecting workers from the risk of contagion during an outbreak</a:t>
            </a:r>
            <a:r>
              <a:rPr lang="it-IT" dirty="0"/>
              <a:t/>
            </a:r>
            <a:br>
              <a:rPr lang="it-IT" dirty="0"/>
            </a:br>
            <a:r>
              <a:rPr lang="it-IT" dirty="0"/>
              <a:t/>
            </a:r>
            <a:br>
              <a:rPr lang="it-IT" dirty="0"/>
            </a:br>
            <a:r>
              <a:rPr lang="en-GB" dirty="0"/>
              <a:t/>
            </a:r>
            <a:br>
              <a:rPr lang="en-GB" dirty="0"/>
            </a:br>
            <a:endParaRPr lang="en-GB" dirty="0"/>
          </a:p>
        </p:txBody>
      </p:sp>
      <p:sp>
        <p:nvSpPr>
          <p:cNvPr id="4" name="Segnaposto data 3">
            <a:extLst>
              <a:ext uri="{FF2B5EF4-FFF2-40B4-BE49-F238E27FC236}">
                <a16:creationId xmlns:a16="http://schemas.microsoft.com/office/drawing/2014/main" xmlns=""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xmlns=""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xmlns="" id="{75D8BFBB-3A52-BC40-8662-4469AA30952E}"/>
              </a:ext>
            </a:extLst>
          </p:cNvPr>
          <p:cNvSpPr>
            <a:spLocks noGrp="1"/>
          </p:cNvSpPr>
          <p:nvPr>
            <p:ph type="sldNum" sz="quarter" idx="12"/>
          </p:nvPr>
        </p:nvSpPr>
        <p:spPr/>
        <p:txBody>
          <a:bodyPr/>
          <a:lstStyle/>
          <a:p>
            <a:fld id="{856227C0-AD57-4F9B-BAE3-EEFB0D0EE427}" type="slidenum">
              <a:rPr lang="en-GB" smtClean="0"/>
              <a:pPr/>
              <a:t>8</a:t>
            </a:fld>
            <a:endParaRPr lang="en-GB"/>
          </a:p>
        </p:txBody>
      </p:sp>
    </p:spTree>
    <p:extLst>
      <p:ext uri="{BB962C8B-B14F-4D97-AF65-F5344CB8AC3E}">
        <p14:creationId xmlns:p14="http://schemas.microsoft.com/office/powerpoint/2010/main" val="3283936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38816B4-88C4-9348-A3B7-EAD37E923A21}"/>
              </a:ext>
            </a:extLst>
          </p:cNvPr>
          <p:cNvSpPr>
            <a:spLocks noGrp="1"/>
          </p:cNvSpPr>
          <p:nvPr>
            <p:ph type="title"/>
          </p:nvPr>
        </p:nvSpPr>
        <p:spPr/>
        <p:txBody>
          <a:bodyPr/>
          <a:lstStyle/>
          <a:p>
            <a:r>
              <a:rPr lang="en-GB" dirty="0"/>
              <a:t>Assessment of the risk of contagion at work </a:t>
            </a:r>
          </a:p>
        </p:txBody>
      </p:sp>
      <p:sp>
        <p:nvSpPr>
          <p:cNvPr id="3" name="Segnaposto contenuto 2">
            <a:extLst>
              <a:ext uri="{FF2B5EF4-FFF2-40B4-BE49-F238E27FC236}">
                <a16:creationId xmlns:a16="http://schemas.microsoft.com/office/drawing/2014/main" xmlns="" id="{37EC27B3-F46C-9F44-A8C0-5B46B142071B}"/>
              </a:ext>
            </a:extLst>
          </p:cNvPr>
          <p:cNvSpPr>
            <a:spLocks noGrp="1"/>
          </p:cNvSpPr>
          <p:nvPr>
            <p:ph idx="1"/>
          </p:nvPr>
        </p:nvSpPr>
        <p:spPr/>
        <p:txBody>
          <a:bodyPr/>
          <a:lstStyle/>
          <a:p>
            <a:pPr lvl="2">
              <a:spcAft>
                <a:spcPts val="1800"/>
              </a:spcAft>
            </a:pPr>
            <a:r>
              <a:rPr lang="en-GB" dirty="0">
                <a:solidFill>
                  <a:schemeClr val="accent2"/>
                </a:solidFill>
              </a:rPr>
              <a:t>Probability</a:t>
            </a:r>
            <a:r>
              <a:rPr lang="en-GB" dirty="0">
                <a:solidFill>
                  <a:schemeClr val="accent1">
                    <a:lumMod val="50000"/>
                  </a:schemeClr>
                </a:solidFill>
              </a:rPr>
              <a:t> to be exposed to the risk of contagion, taking into account the characteristic of the infectious disease (i.e., transmission patterns) and the possibility that workers may encounter infectious persons or may be exposed to contaminated environments or materials (e.g., laboratory samples, waste) in the course of their duties</a:t>
            </a:r>
            <a:endParaRPr lang="it-IT" dirty="0">
              <a:solidFill>
                <a:schemeClr val="accent1">
                  <a:lumMod val="50000"/>
                </a:schemeClr>
              </a:solidFill>
            </a:endParaRPr>
          </a:p>
          <a:p>
            <a:pPr lvl="2">
              <a:spcAft>
                <a:spcPts val="1800"/>
              </a:spcAft>
            </a:pPr>
            <a:r>
              <a:rPr lang="en-GB" dirty="0">
                <a:solidFill>
                  <a:schemeClr val="accent2"/>
                </a:solidFill>
              </a:rPr>
              <a:t>Severity</a:t>
            </a:r>
            <a:r>
              <a:rPr lang="en-GB" dirty="0">
                <a:solidFill>
                  <a:schemeClr val="accent1">
                    <a:lumMod val="50000"/>
                  </a:schemeClr>
                </a:solidFill>
              </a:rPr>
              <a:t> of the resulting health outcomes, taking into account individual affecting factors (including age, underlying diseases and health conditions), as well as the measures available to control the impact of the infection</a:t>
            </a:r>
            <a:endParaRPr lang="it-IT" dirty="0">
              <a:solidFill>
                <a:schemeClr val="accent1">
                  <a:lumMod val="50000"/>
                </a:schemeClr>
              </a:solidFill>
            </a:endParaRPr>
          </a:p>
          <a:p>
            <a:pPr>
              <a:spcBef>
                <a:spcPts val="600"/>
              </a:spcBef>
              <a:spcAft>
                <a:spcPts val="1800"/>
              </a:spcAft>
            </a:pPr>
            <a:endParaRPr lang="en-GB" dirty="0"/>
          </a:p>
        </p:txBody>
      </p:sp>
      <p:sp>
        <p:nvSpPr>
          <p:cNvPr id="4" name="Segnaposto data 3">
            <a:extLst>
              <a:ext uri="{FF2B5EF4-FFF2-40B4-BE49-F238E27FC236}">
                <a16:creationId xmlns:a16="http://schemas.microsoft.com/office/drawing/2014/main" xmlns="" id="{BAC415A8-2BB4-AA4B-866D-491861FDF99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A71F84B5-17D9-1744-8614-60C25664AD1D}"/>
              </a:ext>
            </a:extLst>
          </p:cNvPr>
          <p:cNvSpPr>
            <a:spLocks noGrp="1"/>
          </p:cNvSpPr>
          <p:nvPr>
            <p:ph type="sldNum" sz="quarter" idx="12"/>
          </p:nvPr>
        </p:nvSpPr>
        <p:spPr/>
        <p:txBody>
          <a:bodyPr/>
          <a:lstStyle/>
          <a:p>
            <a:fld id="{856227C0-AD57-4F9B-BAE3-EEFB0D0EE427}" type="slidenum">
              <a:rPr lang="en-GB" smtClean="0"/>
              <a:t>9</a:t>
            </a:fld>
            <a:endParaRPr lang="en-GB"/>
          </a:p>
        </p:txBody>
      </p:sp>
      <p:sp>
        <p:nvSpPr>
          <p:cNvPr id="7" name="Footer Placeholder 4">
            <a:extLst>
              <a:ext uri="{FF2B5EF4-FFF2-40B4-BE49-F238E27FC236}">
                <a16:creationId xmlns:a16="http://schemas.microsoft.com/office/drawing/2014/main" xmlns="" id="{588310C8-E2B8-154E-8EE3-6B44BB99BCC4}"/>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994387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13C64E4-D647-4240-976F-B2A7EFF80243}"/>
              </a:ext>
            </a:extLst>
          </p:cNvPr>
          <p:cNvSpPr>
            <a:spLocks noGrp="1"/>
          </p:cNvSpPr>
          <p:nvPr>
            <p:ph type="title"/>
          </p:nvPr>
        </p:nvSpPr>
        <p:spPr/>
        <p:txBody>
          <a:bodyPr/>
          <a:lstStyle/>
          <a:p>
            <a:r>
              <a:rPr lang="en-GB" dirty="0"/>
              <a:t>Emergency response workers</a:t>
            </a:r>
          </a:p>
        </p:txBody>
      </p:sp>
      <p:sp>
        <p:nvSpPr>
          <p:cNvPr id="4" name="Segnaposto data 3">
            <a:extLst>
              <a:ext uri="{FF2B5EF4-FFF2-40B4-BE49-F238E27FC236}">
                <a16:creationId xmlns:a16="http://schemas.microsoft.com/office/drawing/2014/main" xmlns="" id="{1B9CAA9C-D746-464C-B57F-864532E03775}"/>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17F5678F-C11A-084C-BE34-68425EBD3FDE}"/>
              </a:ext>
            </a:extLst>
          </p:cNvPr>
          <p:cNvSpPr>
            <a:spLocks noGrp="1"/>
          </p:cNvSpPr>
          <p:nvPr>
            <p:ph type="sldNum" sz="quarter" idx="12"/>
          </p:nvPr>
        </p:nvSpPr>
        <p:spPr/>
        <p:txBody>
          <a:bodyPr/>
          <a:lstStyle/>
          <a:p>
            <a:fld id="{856227C0-AD57-4F9B-BAE3-EEFB0D0EE427}" type="slidenum">
              <a:rPr lang="en-GB" smtClean="0"/>
              <a:t>10</a:t>
            </a:fld>
            <a:endParaRPr lang="en-GB"/>
          </a:p>
        </p:txBody>
      </p:sp>
      <p:sp>
        <p:nvSpPr>
          <p:cNvPr id="6" name="Segnaposto piè di pagina 5">
            <a:extLst>
              <a:ext uri="{FF2B5EF4-FFF2-40B4-BE49-F238E27FC236}">
                <a16:creationId xmlns:a16="http://schemas.microsoft.com/office/drawing/2014/main" xmlns="" id="{5A90E3CB-5276-6744-A748-532093998D37}"/>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9" name="Segnaposto contenuto 2">
            <a:extLst>
              <a:ext uri="{FF2B5EF4-FFF2-40B4-BE49-F238E27FC236}">
                <a16:creationId xmlns:a16="http://schemas.microsoft.com/office/drawing/2014/main" xmlns="" id="{771ED8F9-E8D1-AD4B-BC3A-EE7504BAD0DF}"/>
              </a:ext>
            </a:extLst>
          </p:cNvPr>
          <p:cNvSpPr txBox="1">
            <a:spLocks/>
          </p:cNvSpPr>
          <p:nvPr/>
        </p:nvSpPr>
        <p:spPr>
          <a:xfrm>
            <a:off x="490540" y="2393950"/>
            <a:ext cx="5319418" cy="348297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600"/>
              </a:spcAft>
            </a:pPr>
            <a:r>
              <a:rPr lang="en-GB" dirty="0">
                <a:solidFill>
                  <a:schemeClr val="accent1">
                    <a:lumMod val="50000"/>
                  </a:schemeClr>
                </a:solidFill>
              </a:rPr>
              <a:t>Health care workers </a:t>
            </a:r>
          </a:p>
          <a:p>
            <a:pPr lvl="2">
              <a:spcAft>
                <a:spcPts val="600"/>
              </a:spcAft>
            </a:pPr>
            <a:r>
              <a:rPr lang="en-GB" dirty="0">
                <a:solidFill>
                  <a:schemeClr val="accent1">
                    <a:lumMod val="50000"/>
                  </a:schemeClr>
                </a:solidFill>
              </a:rPr>
              <a:t>Laboratory personnel</a:t>
            </a:r>
          </a:p>
          <a:p>
            <a:pPr lvl="2">
              <a:spcAft>
                <a:spcPts val="600"/>
              </a:spcAft>
            </a:pPr>
            <a:r>
              <a:rPr lang="en-GB" dirty="0">
                <a:solidFill>
                  <a:schemeClr val="accent1">
                    <a:lumMod val="50000"/>
                  </a:schemeClr>
                </a:solidFill>
              </a:rPr>
              <a:t>Death care workers</a:t>
            </a:r>
          </a:p>
          <a:p>
            <a:pPr lvl="2">
              <a:spcAft>
                <a:spcPts val="600"/>
              </a:spcAft>
            </a:pPr>
            <a:r>
              <a:rPr lang="en-GB" dirty="0">
                <a:solidFill>
                  <a:schemeClr val="accent1">
                    <a:lumMod val="50000"/>
                  </a:schemeClr>
                </a:solidFill>
              </a:rPr>
              <a:t>Emergency transport workers</a:t>
            </a:r>
          </a:p>
          <a:p>
            <a:pPr lvl="2">
              <a:spcAft>
                <a:spcPts val="600"/>
              </a:spcAft>
            </a:pPr>
            <a:r>
              <a:rPr lang="en-GB" dirty="0">
                <a:solidFill>
                  <a:schemeClr val="accent1">
                    <a:lumMod val="50000"/>
                  </a:schemeClr>
                </a:solidFill>
              </a:rPr>
              <a:t>Cleaners and waste management workers in health-care and emergency facilities</a:t>
            </a:r>
          </a:p>
          <a:p>
            <a:pPr lvl="2">
              <a:spcAft>
                <a:spcPts val="600"/>
              </a:spcAft>
            </a:pPr>
            <a:r>
              <a:rPr lang="en-GB" dirty="0">
                <a:solidFill>
                  <a:schemeClr val="accent1">
                    <a:lumMod val="50000"/>
                  </a:schemeClr>
                </a:solidFill>
              </a:rPr>
              <a:t>Others (e.g. police officers, civil protection personnel, military personnel, fire fighters) </a:t>
            </a:r>
          </a:p>
        </p:txBody>
      </p:sp>
      <p:pic>
        <p:nvPicPr>
          <p:cNvPr id="10" name="Immagine 9">
            <a:extLst>
              <a:ext uri="{FF2B5EF4-FFF2-40B4-BE49-F238E27FC236}">
                <a16:creationId xmlns:a16="http://schemas.microsoft.com/office/drawing/2014/main" xmlns="" id="{B16591E3-1554-8546-B37F-7BC04ACD3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7832" y="960437"/>
            <a:ext cx="6350000" cy="6350000"/>
          </a:xfrm>
          <a:prstGeom prst="rect">
            <a:avLst/>
          </a:prstGeom>
        </p:spPr>
      </p:pic>
    </p:spTree>
    <p:extLst>
      <p:ext uri="{BB962C8B-B14F-4D97-AF65-F5344CB8AC3E}">
        <p14:creationId xmlns:p14="http://schemas.microsoft.com/office/powerpoint/2010/main" val="4106604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A31955C-304D-D54D-8F67-4853FFB459D4}"/>
              </a:ext>
            </a:extLst>
          </p:cNvPr>
          <p:cNvSpPr>
            <a:spLocks noGrp="1"/>
          </p:cNvSpPr>
          <p:nvPr>
            <p:ph type="title"/>
          </p:nvPr>
        </p:nvSpPr>
        <p:spPr/>
        <p:txBody>
          <a:bodyPr/>
          <a:lstStyle/>
          <a:p>
            <a:r>
              <a:rPr lang="en-GB" dirty="0"/>
              <a:t>Emergency response workers</a:t>
            </a:r>
            <a:br>
              <a:rPr lang="en-GB" dirty="0"/>
            </a:br>
            <a:r>
              <a:rPr lang="en-GB" dirty="0">
                <a:solidFill>
                  <a:schemeClr val="accent2"/>
                </a:solidFill>
              </a:rPr>
              <a:t>Risk of contagion</a:t>
            </a:r>
            <a:endParaRPr lang="en-GB" dirty="0"/>
          </a:p>
        </p:txBody>
      </p:sp>
      <p:sp>
        <p:nvSpPr>
          <p:cNvPr id="3" name="Segnaposto contenuto 2">
            <a:extLst>
              <a:ext uri="{FF2B5EF4-FFF2-40B4-BE49-F238E27FC236}">
                <a16:creationId xmlns:a16="http://schemas.microsoft.com/office/drawing/2014/main" xmlns="" id="{FAEDB00B-F900-4D41-92A7-56662085F229}"/>
              </a:ext>
            </a:extLst>
          </p:cNvPr>
          <p:cNvSpPr>
            <a:spLocks noGrp="1"/>
          </p:cNvSpPr>
          <p:nvPr>
            <p:ph idx="1"/>
          </p:nvPr>
        </p:nvSpPr>
        <p:spPr/>
        <p:txBody>
          <a:bodyPr/>
          <a:lstStyle/>
          <a:p>
            <a:pPr lvl="2">
              <a:spcAft>
                <a:spcPts val="1800"/>
              </a:spcAft>
            </a:pPr>
            <a:r>
              <a:rPr lang="en-GB" dirty="0">
                <a:solidFill>
                  <a:schemeClr val="accent1">
                    <a:lumMod val="50000"/>
                  </a:schemeClr>
                </a:solidFill>
              </a:rPr>
              <a:t>Contact with infectious patients and co-workers </a:t>
            </a:r>
          </a:p>
          <a:p>
            <a:pPr lvl="2">
              <a:spcAft>
                <a:spcPts val="1800"/>
              </a:spcAft>
            </a:pPr>
            <a:r>
              <a:rPr lang="en-GB" dirty="0">
                <a:solidFill>
                  <a:schemeClr val="accent1">
                    <a:lumMod val="50000"/>
                  </a:schemeClr>
                </a:solidFill>
              </a:rPr>
              <a:t>Contact with infectious blood, tissue and bodily fluids</a:t>
            </a:r>
          </a:p>
          <a:p>
            <a:pPr lvl="2">
              <a:spcAft>
                <a:spcPts val="1800"/>
              </a:spcAft>
            </a:pPr>
            <a:r>
              <a:rPr lang="en-GB" dirty="0">
                <a:solidFill>
                  <a:schemeClr val="accent1">
                    <a:lumMod val="50000"/>
                  </a:schemeClr>
                </a:solidFill>
              </a:rPr>
              <a:t>Contact with bodies of persons who have died from highly infectious diseases</a:t>
            </a:r>
          </a:p>
          <a:p>
            <a:pPr lvl="2">
              <a:spcAft>
                <a:spcPts val="1800"/>
              </a:spcAft>
            </a:pPr>
            <a:r>
              <a:rPr lang="en-GB" dirty="0">
                <a:solidFill>
                  <a:schemeClr val="accent1">
                    <a:lumMod val="50000"/>
                  </a:schemeClr>
                </a:solidFill>
              </a:rPr>
              <a:t>Contact with contaminated materials, surfaces and environments</a:t>
            </a:r>
          </a:p>
          <a:p>
            <a:pPr lvl="2">
              <a:spcAft>
                <a:spcPts val="1800"/>
              </a:spcAft>
            </a:pPr>
            <a:r>
              <a:rPr lang="en-GB" dirty="0">
                <a:solidFill>
                  <a:schemeClr val="accent1">
                    <a:lumMod val="50000"/>
                  </a:schemeClr>
                </a:solidFill>
              </a:rPr>
              <a:t>Medical equipment and personal protective equipment (PPE) not properly used, cleaned or disinfected</a:t>
            </a:r>
          </a:p>
        </p:txBody>
      </p:sp>
      <p:sp>
        <p:nvSpPr>
          <p:cNvPr id="4" name="Segnaposto data 3">
            <a:extLst>
              <a:ext uri="{FF2B5EF4-FFF2-40B4-BE49-F238E27FC236}">
                <a16:creationId xmlns:a16="http://schemas.microsoft.com/office/drawing/2014/main" xmlns="" id="{B541856C-DAD3-2643-ACF1-C6E4048B1900}"/>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BB03F34D-4854-0248-93A8-5B100FF191B2}"/>
              </a:ext>
            </a:extLst>
          </p:cNvPr>
          <p:cNvSpPr>
            <a:spLocks noGrp="1"/>
          </p:cNvSpPr>
          <p:nvPr>
            <p:ph type="sldNum" sz="quarter" idx="12"/>
          </p:nvPr>
        </p:nvSpPr>
        <p:spPr/>
        <p:txBody>
          <a:bodyPr/>
          <a:lstStyle/>
          <a:p>
            <a:fld id="{856227C0-AD57-4F9B-BAE3-EEFB0D0EE427}" type="slidenum">
              <a:rPr lang="en-GB" smtClean="0"/>
              <a:t>11</a:t>
            </a:fld>
            <a:endParaRPr lang="en-GB"/>
          </a:p>
        </p:txBody>
      </p:sp>
      <p:sp>
        <p:nvSpPr>
          <p:cNvPr id="8" name="Segnaposto piè di pagina 7">
            <a:extLst>
              <a:ext uri="{FF2B5EF4-FFF2-40B4-BE49-F238E27FC236}">
                <a16:creationId xmlns:a16="http://schemas.microsoft.com/office/drawing/2014/main" xmlns="" id="{E43ADA94-CCCD-4E43-BC66-210E9E5FCA0D}"/>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Picture 11">
            <a:extLst>
              <a:ext uri="{FF2B5EF4-FFF2-40B4-BE49-F238E27FC236}">
                <a16:creationId xmlns:a16="http://schemas.microsoft.com/office/drawing/2014/main" xmlns="" id="{1215D7DA-1981-364B-8598-1C7A0941B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Segnaposto immagine 11">
            <a:extLst>
              <a:ext uri="{FF2B5EF4-FFF2-40B4-BE49-F238E27FC236}">
                <a16:creationId xmlns:a16="http://schemas.microsoft.com/office/drawing/2014/main" xmlns="" id="{30085A7A-678A-FF43-B52F-CEED1397B8D5}"/>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36790" t="-212" r="17820" b="212"/>
          <a:stretch/>
        </p:blipFill>
        <p:spPr>
          <a:xfrm>
            <a:off x="8289131" y="981075"/>
            <a:ext cx="3902869" cy="5876925"/>
          </a:xfrm>
        </p:spPr>
      </p:pic>
    </p:spTree>
    <p:extLst>
      <p:ext uri="{BB962C8B-B14F-4D97-AF65-F5344CB8AC3E}">
        <p14:creationId xmlns:p14="http://schemas.microsoft.com/office/powerpoint/2010/main" val="2748241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EB6443E-56F6-9B4C-B88B-48E8460CAF79}"/>
              </a:ext>
            </a:extLst>
          </p:cNvPr>
          <p:cNvSpPr>
            <a:spLocks noGrp="1"/>
          </p:cNvSpPr>
          <p:nvPr>
            <p:ph type="title"/>
          </p:nvPr>
        </p:nvSpPr>
        <p:spPr/>
        <p:txBody>
          <a:bodyPr/>
          <a:lstStyle/>
          <a:p>
            <a:r>
              <a:rPr lang="en-GB" dirty="0"/>
              <a:t>Emergency response workers</a:t>
            </a:r>
            <a:br>
              <a:rPr lang="en-GB" dirty="0"/>
            </a:br>
            <a:r>
              <a:rPr lang="en-GB" dirty="0">
                <a:solidFill>
                  <a:schemeClr val="accent2"/>
                </a:solidFill>
              </a:rPr>
              <a:t>Examples of measures to prevent contagion</a:t>
            </a:r>
            <a:endParaRPr lang="en-GB" dirty="0"/>
          </a:p>
        </p:txBody>
      </p:sp>
      <p:sp>
        <p:nvSpPr>
          <p:cNvPr id="3" name="Segnaposto contenuto 2">
            <a:extLst>
              <a:ext uri="{FF2B5EF4-FFF2-40B4-BE49-F238E27FC236}">
                <a16:creationId xmlns:a16="http://schemas.microsoft.com/office/drawing/2014/main" xmlns="" id="{2A86FE33-43B9-0E46-8C20-D697D9D1FBE6}"/>
              </a:ext>
            </a:extLst>
          </p:cNvPr>
          <p:cNvSpPr>
            <a:spLocks noGrp="1"/>
          </p:cNvSpPr>
          <p:nvPr>
            <p:ph idx="1"/>
          </p:nvPr>
        </p:nvSpPr>
        <p:spPr/>
        <p:txBody>
          <a:bodyPr/>
          <a:lstStyle/>
          <a:p>
            <a:pPr lvl="2">
              <a:spcAft>
                <a:spcPts val="1800"/>
              </a:spcAft>
            </a:pPr>
            <a:r>
              <a:rPr lang="en-GB" dirty="0">
                <a:solidFill>
                  <a:schemeClr val="accent2"/>
                </a:solidFill>
              </a:rPr>
              <a:t>Environmental and engineering controls </a:t>
            </a:r>
            <a:r>
              <a:rPr lang="en-GB" dirty="0">
                <a:solidFill>
                  <a:schemeClr val="accent1">
                    <a:lumMod val="50000"/>
                  </a:schemeClr>
                </a:solidFill>
              </a:rPr>
              <a:t>aiming at reducing the spread of pathogens and the contamination of surfaces and objects (physical distance between patients and health-care /emergency workers; ventilated isolation rooms; etc.)</a:t>
            </a:r>
          </a:p>
          <a:p>
            <a:pPr lvl="2">
              <a:spcAft>
                <a:spcPts val="1800"/>
              </a:spcAft>
            </a:pPr>
            <a:r>
              <a:rPr lang="en-GB" dirty="0">
                <a:solidFill>
                  <a:schemeClr val="accent2"/>
                </a:solidFill>
              </a:rPr>
              <a:t>Administrative measures </a:t>
            </a:r>
            <a:r>
              <a:rPr lang="en-GB" dirty="0">
                <a:solidFill>
                  <a:schemeClr val="accent1">
                    <a:lumMod val="50000"/>
                  </a:schemeClr>
                </a:solidFill>
              </a:rPr>
              <a:t>aiming to prevent risky behaviour (infection prevention and control (IPC) procedures; OSH training; health monitoring and surveillance; etc.)</a:t>
            </a:r>
          </a:p>
          <a:p>
            <a:pPr lvl="2">
              <a:spcAft>
                <a:spcPts val="1800"/>
              </a:spcAft>
            </a:pPr>
            <a:r>
              <a:rPr lang="en-GB" dirty="0">
                <a:solidFill>
                  <a:schemeClr val="accent2"/>
                </a:solidFill>
              </a:rPr>
              <a:t>Appropriate PPE </a:t>
            </a:r>
            <a:r>
              <a:rPr lang="en-GB" dirty="0">
                <a:solidFill>
                  <a:schemeClr val="accent1">
                    <a:lumMod val="50000"/>
                  </a:schemeClr>
                </a:solidFill>
              </a:rPr>
              <a:t>and training on how to put on, remove, and dispose of them</a:t>
            </a:r>
          </a:p>
        </p:txBody>
      </p:sp>
      <p:sp>
        <p:nvSpPr>
          <p:cNvPr id="4" name="Segnaposto data 3">
            <a:extLst>
              <a:ext uri="{FF2B5EF4-FFF2-40B4-BE49-F238E27FC236}">
                <a16:creationId xmlns:a16="http://schemas.microsoft.com/office/drawing/2014/main" xmlns="" id="{BE97EAAF-F875-4E48-83E2-120DEF7FF0B8}"/>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004C0B57-A6D4-1F4C-BCA7-E776CFDDCFF3}"/>
              </a:ext>
            </a:extLst>
          </p:cNvPr>
          <p:cNvSpPr>
            <a:spLocks noGrp="1"/>
          </p:cNvSpPr>
          <p:nvPr>
            <p:ph type="sldNum" sz="quarter" idx="12"/>
          </p:nvPr>
        </p:nvSpPr>
        <p:spPr/>
        <p:txBody>
          <a:bodyPr/>
          <a:lstStyle/>
          <a:p>
            <a:fld id="{856227C0-AD57-4F9B-BAE3-EEFB0D0EE427}" type="slidenum">
              <a:rPr lang="en-GB" smtClean="0"/>
              <a:t>12</a:t>
            </a:fld>
            <a:endParaRPr lang="en-GB"/>
          </a:p>
        </p:txBody>
      </p:sp>
      <p:pic>
        <p:nvPicPr>
          <p:cNvPr id="10" name="Segnaposto immagine 9">
            <a:extLst>
              <a:ext uri="{FF2B5EF4-FFF2-40B4-BE49-F238E27FC236}">
                <a16:creationId xmlns:a16="http://schemas.microsoft.com/office/drawing/2014/main" xmlns="" id="{A8554496-7528-F643-BEAD-CB7B0928CC67}"/>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9464" r="26274"/>
          <a:stretch/>
        </p:blipFill>
        <p:spPr>
          <a:xfrm>
            <a:off x="8288338" y="981075"/>
            <a:ext cx="3902869" cy="5876925"/>
          </a:xfrm>
        </p:spPr>
      </p:pic>
      <p:sp>
        <p:nvSpPr>
          <p:cNvPr id="8" name="Segnaposto piè di pagina 7">
            <a:extLst>
              <a:ext uri="{FF2B5EF4-FFF2-40B4-BE49-F238E27FC236}">
                <a16:creationId xmlns:a16="http://schemas.microsoft.com/office/drawing/2014/main" xmlns="" id="{97D87A43-C38B-214A-935A-15405FB5F37E}"/>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Picture 11">
            <a:extLst>
              <a:ext uri="{FF2B5EF4-FFF2-40B4-BE49-F238E27FC236}">
                <a16:creationId xmlns:a16="http://schemas.microsoft.com/office/drawing/2014/main" xmlns="" id="{B6BD2CE2-A3FE-A94A-A349-4AB1E71A0C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97947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312DA02-C188-C742-82A2-2BD60857CD1F}"/>
              </a:ext>
            </a:extLst>
          </p:cNvPr>
          <p:cNvSpPr>
            <a:spLocks noGrp="1"/>
          </p:cNvSpPr>
          <p:nvPr>
            <p:ph type="title"/>
          </p:nvPr>
        </p:nvSpPr>
        <p:spPr/>
        <p:txBody>
          <a:bodyPr/>
          <a:lstStyle/>
          <a:p>
            <a:r>
              <a:rPr lang="en-GB" dirty="0"/>
              <a:t>Workers in essential activities</a:t>
            </a:r>
          </a:p>
        </p:txBody>
      </p:sp>
      <p:sp>
        <p:nvSpPr>
          <p:cNvPr id="4" name="Segnaposto data 3">
            <a:extLst>
              <a:ext uri="{FF2B5EF4-FFF2-40B4-BE49-F238E27FC236}">
                <a16:creationId xmlns:a16="http://schemas.microsoft.com/office/drawing/2014/main" xmlns="" id="{1FAA21E1-88EF-7C4C-BD39-37D7213E8628}"/>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9082B66E-DFC4-B041-BF50-CA57ADDA2857}"/>
              </a:ext>
            </a:extLst>
          </p:cNvPr>
          <p:cNvSpPr>
            <a:spLocks noGrp="1"/>
          </p:cNvSpPr>
          <p:nvPr>
            <p:ph type="sldNum" sz="quarter" idx="12"/>
          </p:nvPr>
        </p:nvSpPr>
        <p:spPr/>
        <p:txBody>
          <a:bodyPr/>
          <a:lstStyle/>
          <a:p>
            <a:fld id="{856227C0-AD57-4F9B-BAE3-EEFB0D0EE427}" type="slidenum">
              <a:rPr lang="en-GB" smtClean="0"/>
              <a:t>13</a:t>
            </a:fld>
            <a:endParaRPr lang="en-GB"/>
          </a:p>
        </p:txBody>
      </p:sp>
      <p:sp>
        <p:nvSpPr>
          <p:cNvPr id="6" name="Segnaposto piè di pagina 5">
            <a:extLst>
              <a:ext uri="{FF2B5EF4-FFF2-40B4-BE49-F238E27FC236}">
                <a16:creationId xmlns:a16="http://schemas.microsoft.com/office/drawing/2014/main" xmlns="" id="{A07CC049-5161-E340-A604-BD8681C0068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3" name="Segnaposto contenuto 2">
            <a:extLst>
              <a:ext uri="{FF2B5EF4-FFF2-40B4-BE49-F238E27FC236}">
                <a16:creationId xmlns:a16="http://schemas.microsoft.com/office/drawing/2014/main" xmlns="" id="{12C3E679-D04E-E341-A9E5-AB5057BC7CA8}"/>
              </a:ext>
            </a:extLst>
          </p:cNvPr>
          <p:cNvSpPr>
            <a:spLocks noGrp="1"/>
          </p:cNvSpPr>
          <p:nvPr>
            <p:ph idx="1"/>
          </p:nvPr>
        </p:nvSpPr>
        <p:spPr>
          <a:xfrm>
            <a:off x="490538" y="2393950"/>
            <a:ext cx="6036871" cy="3482975"/>
          </a:xfrm>
        </p:spPr>
        <p:txBody>
          <a:bodyPr/>
          <a:lstStyle/>
          <a:p>
            <a:pPr lvl="2">
              <a:spcAft>
                <a:spcPts val="1800"/>
              </a:spcAft>
            </a:pPr>
            <a:r>
              <a:rPr lang="en-GB" dirty="0">
                <a:solidFill>
                  <a:schemeClr val="accent1">
                    <a:lumMod val="50000"/>
                  </a:schemeClr>
                </a:solidFill>
              </a:rPr>
              <a:t>Workers who </a:t>
            </a:r>
            <a:r>
              <a:rPr lang="en-GB" dirty="0">
                <a:solidFill>
                  <a:schemeClr val="accent2"/>
                </a:solidFill>
              </a:rPr>
              <a:t>interact with potentially infectious individuals </a:t>
            </a:r>
            <a:r>
              <a:rPr lang="en-GB" dirty="0">
                <a:solidFill>
                  <a:schemeClr val="accent1">
                    <a:lumMod val="50000"/>
                  </a:schemeClr>
                </a:solidFill>
              </a:rPr>
              <a:t>(e.g., workers in shops and supermarkets, banks, schools, delivery services, restaurants, sports and tourist facilities, etc.)</a:t>
            </a:r>
          </a:p>
          <a:p>
            <a:pPr lvl="2">
              <a:spcAft>
                <a:spcPts val="1800"/>
              </a:spcAft>
            </a:pPr>
            <a:r>
              <a:rPr lang="en-GB" dirty="0">
                <a:solidFill>
                  <a:schemeClr val="accent1">
                    <a:lumMod val="50000"/>
                  </a:schemeClr>
                </a:solidFill>
              </a:rPr>
              <a:t>Workers in </a:t>
            </a:r>
            <a:r>
              <a:rPr lang="en-GB" dirty="0">
                <a:solidFill>
                  <a:schemeClr val="accent2"/>
                </a:solidFill>
              </a:rPr>
              <a:t>high-density work</a:t>
            </a:r>
            <a:r>
              <a:rPr lang="en-GB" dirty="0">
                <a:solidFill>
                  <a:schemeClr val="accent1">
                    <a:lumMod val="50000"/>
                  </a:schemeClr>
                </a:solidFill>
              </a:rPr>
              <a:t>, due to the proximity with other workers in semiconfined settings (e.g., factories, call </a:t>
            </a:r>
            <a:r>
              <a:rPr lang="en-GB" dirty="0" err="1">
                <a:solidFill>
                  <a:schemeClr val="accent1">
                    <a:lumMod val="50000"/>
                  </a:schemeClr>
                </a:solidFill>
              </a:rPr>
              <a:t>centers</a:t>
            </a:r>
            <a:r>
              <a:rPr lang="en-GB" dirty="0">
                <a:solidFill>
                  <a:schemeClr val="accent1">
                    <a:lumMod val="50000"/>
                  </a:schemeClr>
                </a:solidFill>
              </a:rPr>
              <a:t>, open space offices, etc.) </a:t>
            </a:r>
          </a:p>
          <a:p>
            <a:endParaRPr lang="en-GB" dirty="0"/>
          </a:p>
        </p:txBody>
      </p:sp>
      <p:pic>
        <p:nvPicPr>
          <p:cNvPr id="9" name="Immagine 8">
            <a:extLst>
              <a:ext uri="{FF2B5EF4-FFF2-40B4-BE49-F238E27FC236}">
                <a16:creationId xmlns:a16="http://schemas.microsoft.com/office/drawing/2014/main" xmlns="" id="{975BB599-C298-9A40-8B29-63C34BED23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825950" y="1035841"/>
            <a:ext cx="3466141" cy="3466141"/>
          </a:xfrm>
          <a:prstGeom prst="rect">
            <a:avLst/>
          </a:prstGeom>
        </p:spPr>
      </p:pic>
      <p:pic>
        <p:nvPicPr>
          <p:cNvPr id="10" name="Immagine 9">
            <a:extLst>
              <a:ext uri="{FF2B5EF4-FFF2-40B4-BE49-F238E27FC236}">
                <a16:creationId xmlns:a16="http://schemas.microsoft.com/office/drawing/2014/main" xmlns="" id="{3AC462A2-093F-394E-AEFE-40AFE91028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315743" y="2768912"/>
            <a:ext cx="4024060" cy="4024060"/>
          </a:xfrm>
          <a:prstGeom prst="rect">
            <a:avLst/>
          </a:prstGeom>
        </p:spPr>
      </p:pic>
      <p:pic>
        <p:nvPicPr>
          <p:cNvPr id="11" name="Immagine 10">
            <a:extLst>
              <a:ext uri="{FF2B5EF4-FFF2-40B4-BE49-F238E27FC236}">
                <a16:creationId xmlns:a16="http://schemas.microsoft.com/office/drawing/2014/main" xmlns="" id="{76A54C5E-0CE7-8849-A05E-890EC2E837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7880" y="2846390"/>
            <a:ext cx="3733730" cy="3733730"/>
          </a:xfrm>
          <a:prstGeom prst="rect">
            <a:avLst/>
          </a:prstGeom>
        </p:spPr>
      </p:pic>
    </p:spTree>
    <p:extLst>
      <p:ext uri="{BB962C8B-B14F-4D97-AF65-F5344CB8AC3E}">
        <p14:creationId xmlns:p14="http://schemas.microsoft.com/office/powerpoint/2010/main" val="1061312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90E79F9-9497-5244-BAF0-AEC1D8F42561}"/>
              </a:ext>
            </a:extLst>
          </p:cNvPr>
          <p:cNvSpPr>
            <a:spLocks noGrp="1"/>
          </p:cNvSpPr>
          <p:nvPr>
            <p:ph type="title"/>
          </p:nvPr>
        </p:nvSpPr>
        <p:spPr/>
        <p:txBody>
          <a:bodyPr/>
          <a:lstStyle/>
          <a:p>
            <a:r>
              <a:rPr lang="en-GB" dirty="0"/>
              <a:t>Examples of measures to prevent contagion</a:t>
            </a:r>
          </a:p>
        </p:txBody>
      </p:sp>
      <p:sp>
        <p:nvSpPr>
          <p:cNvPr id="3" name="Segnaposto contenuto 2">
            <a:extLst>
              <a:ext uri="{FF2B5EF4-FFF2-40B4-BE49-F238E27FC236}">
                <a16:creationId xmlns:a16="http://schemas.microsoft.com/office/drawing/2014/main" xmlns="" id="{CE165A77-1718-EA4A-87CC-AD5CD2712C1A}"/>
              </a:ext>
            </a:extLst>
          </p:cNvPr>
          <p:cNvSpPr>
            <a:spLocks noGrp="1"/>
          </p:cNvSpPr>
          <p:nvPr>
            <p:ph idx="1"/>
          </p:nvPr>
        </p:nvSpPr>
        <p:spPr/>
        <p:txBody>
          <a:bodyPr/>
          <a:lstStyle/>
          <a:p>
            <a:pPr lvl="2">
              <a:spcAft>
                <a:spcPts val="600"/>
              </a:spcAft>
            </a:pPr>
            <a:r>
              <a:rPr lang="en-GB" dirty="0">
                <a:solidFill>
                  <a:schemeClr val="accent1">
                    <a:lumMod val="50000"/>
                  </a:schemeClr>
                </a:solidFill>
              </a:rPr>
              <a:t>Physical distance (e.g., introducing working shifts; using phone calls and virtual meetings; etc.) </a:t>
            </a:r>
          </a:p>
          <a:p>
            <a:pPr lvl="2">
              <a:spcAft>
                <a:spcPts val="600"/>
              </a:spcAft>
            </a:pPr>
            <a:r>
              <a:rPr lang="en-GB" dirty="0">
                <a:solidFill>
                  <a:schemeClr val="accent1">
                    <a:lumMod val="50000"/>
                  </a:schemeClr>
                </a:solidFill>
              </a:rPr>
              <a:t>Hygiene (e.g. providing hand disinfectants; promoting good respiratory hygiene at the workplace; etc.)</a:t>
            </a:r>
          </a:p>
          <a:p>
            <a:pPr lvl="2">
              <a:spcAft>
                <a:spcPts val="600"/>
              </a:spcAft>
            </a:pPr>
            <a:r>
              <a:rPr lang="en-GB" dirty="0">
                <a:solidFill>
                  <a:schemeClr val="accent1">
                    <a:lumMod val="50000"/>
                  </a:schemeClr>
                </a:solidFill>
              </a:rPr>
              <a:t>Cleaning (e.g. regularly cleaning and disinfecting the surfaces of desks, workstations and working objects; regularly disinfecting common areas; etc). </a:t>
            </a:r>
          </a:p>
          <a:p>
            <a:pPr lvl="2">
              <a:spcAft>
                <a:spcPts val="600"/>
              </a:spcAft>
            </a:pPr>
            <a:r>
              <a:rPr lang="en-GB" dirty="0">
                <a:solidFill>
                  <a:schemeClr val="accent1">
                    <a:lumMod val="50000"/>
                  </a:schemeClr>
                </a:solidFill>
              </a:rPr>
              <a:t>Training and communication (e.g. on the preventive measures adopted; on their right to remove themselves from a work situation that poses an imminent and serious danger for life </a:t>
            </a:r>
            <a:r>
              <a:rPr lang="en-GB">
                <a:solidFill>
                  <a:schemeClr val="accent1">
                    <a:lumMod val="50000"/>
                  </a:schemeClr>
                </a:solidFill>
              </a:rPr>
              <a:t>or health, etc.)</a:t>
            </a:r>
            <a:endParaRPr lang="en-GB" dirty="0">
              <a:solidFill>
                <a:schemeClr val="accent1">
                  <a:lumMod val="50000"/>
                </a:schemeClr>
              </a:solidFill>
            </a:endParaRPr>
          </a:p>
          <a:p>
            <a:pPr lvl="2">
              <a:spcAft>
                <a:spcPts val="600"/>
              </a:spcAft>
            </a:pPr>
            <a:r>
              <a:rPr lang="en-GB" dirty="0">
                <a:solidFill>
                  <a:schemeClr val="accent1">
                    <a:lumMod val="50000"/>
                  </a:schemeClr>
                </a:solidFill>
              </a:rPr>
              <a:t>Personal protective equipment (PPE).</a:t>
            </a:r>
          </a:p>
          <a:p>
            <a:pPr lvl="2">
              <a:spcAft>
                <a:spcPts val="600"/>
              </a:spcAft>
            </a:pPr>
            <a:r>
              <a:rPr lang="en-GB" dirty="0">
                <a:solidFill>
                  <a:schemeClr val="accent1">
                    <a:lumMod val="50000"/>
                  </a:schemeClr>
                </a:solidFill>
              </a:rPr>
              <a:t>Response (e.g., arranging for isolation of any person who develops symptoms at the work site and adequately disinfecting the work site; providing health surveillance of persons who have been in close contact with the infected worker).</a:t>
            </a:r>
          </a:p>
          <a:p>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xmlns="" id="{68B781F9-F4D7-8943-911F-195A5DAD6376}"/>
              </a:ext>
            </a:extLst>
          </p:cNvPr>
          <p:cNvSpPr>
            <a:spLocks noGrp="1"/>
          </p:cNvSpPr>
          <p:nvPr>
            <p:ph type="dt" sz="half" idx="10"/>
          </p:nvPr>
        </p:nvSpPr>
        <p:spPr/>
        <p:txBody>
          <a:bodyPr/>
          <a:lstStyle/>
          <a:p>
            <a:r>
              <a:rPr lang="en-GB" dirty="0"/>
              <a:t>Date: Monday / 01 / October / 2019</a:t>
            </a:r>
          </a:p>
        </p:txBody>
      </p:sp>
      <p:sp>
        <p:nvSpPr>
          <p:cNvPr id="5" name="Segnaposto numero diapositiva 4">
            <a:extLst>
              <a:ext uri="{FF2B5EF4-FFF2-40B4-BE49-F238E27FC236}">
                <a16:creationId xmlns:a16="http://schemas.microsoft.com/office/drawing/2014/main" xmlns="" id="{D36FC797-77AA-1F41-A6AF-7C5E2BC714F2}"/>
              </a:ext>
            </a:extLst>
          </p:cNvPr>
          <p:cNvSpPr>
            <a:spLocks noGrp="1"/>
          </p:cNvSpPr>
          <p:nvPr>
            <p:ph type="sldNum" sz="quarter" idx="12"/>
          </p:nvPr>
        </p:nvSpPr>
        <p:spPr/>
        <p:txBody>
          <a:bodyPr/>
          <a:lstStyle/>
          <a:p>
            <a:fld id="{856227C0-AD57-4F9B-BAE3-EEFB0D0EE427}" type="slidenum">
              <a:rPr lang="en-GB" smtClean="0"/>
              <a:t>14</a:t>
            </a:fld>
            <a:endParaRPr lang="en-GB"/>
          </a:p>
        </p:txBody>
      </p:sp>
      <p:sp>
        <p:nvSpPr>
          <p:cNvPr id="7" name="Footer Placeholder 4">
            <a:extLst>
              <a:ext uri="{FF2B5EF4-FFF2-40B4-BE49-F238E27FC236}">
                <a16:creationId xmlns:a16="http://schemas.microsoft.com/office/drawing/2014/main" xmlns="" id="{688FAEF1-4BF0-144F-992E-840B0AA91DC9}"/>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33541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75B95EC-397E-6341-A4B4-E0B7AB94B33D}"/>
              </a:ext>
            </a:extLst>
          </p:cNvPr>
          <p:cNvSpPr>
            <a:spLocks noGrp="1"/>
          </p:cNvSpPr>
          <p:nvPr>
            <p:ph type="title"/>
          </p:nvPr>
        </p:nvSpPr>
        <p:spPr/>
        <p:txBody>
          <a:bodyPr/>
          <a:lstStyle/>
          <a:p>
            <a:r>
              <a:rPr lang="en-GB" dirty="0"/>
              <a:t>Informal workers</a:t>
            </a:r>
          </a:p>
        </p:txBody>
      </p:sp>
      <p:sp>
        <p:nvSpPr>
          <p:cNvPr id="3" name="Segnaposto contenuto 2">
            <a:extLst>
              <a:ext uri="{FF2B5EF4-FFF2-40B4-BE49-F238E27FC236}">
                <a16:creationId xmlns:a16="http://schemas.microsoft.com/office/drawing/2014/main" xmlns="" id="{3295BF79-B92C-FC4B-B93B-3455C9901091}"/>
              </a:ext>
            </a:extLst>
          </p:cNvPr>
          <p:cNvSpPr>
            <a:spLocks noGrp="1"/>
          </p:cNvSpPr>
          <p:nvPr>
            <p:ph idx="1"/>
          </p:nvPr>
        </p:nvSpPr>
        <p:spPr/>
        <p:txBody>
          <a:bodyPr/>
          <a:lstStyle/>
          <a:p>
            <a:pPr lvl="2">
              <a:spcAft>
                <a:spcPts val="1800"/>
              </a:spcAft>
            </a:pPr>
            <a:r>
              <a:rPr lang="en-US" b="0" dirty="0">
                <a:solidFill>
                  <a:schemeClr val="accent1">
                    <a:lumMod val="50000"/>
                  </a:schemeClr>
                </a:solidFill>
              </a:rPr>
              <a:t>May need work despite restrictions on movement and social interaction </a:t>
            </a:r>
            <a:endParaRPr lang="en-US" dirty="0">
              <a:solidFill>
                <a:schemeClr val="accent1">
                  <a:lumMod val="50000"/>
                </a:schemeClr>
              </a:solidFill>
            </a:endParaRPr>
          </a:p>
          <a:p>
            <a:pPr lvl="2">
              <a:spcAft>
                <a:spcPts val="1800"/>
              </a:spcAft>
            </a:pPr>
            <a:r>
              <a:rPr lang="en-US" dirty="0">
                <a:solidFill>
                  <a:schemeClr val="accent1">
                    <a:lumMod val="50000"/>
                  </a:schemeClr>
                </a:solidFill>
              </a:rPr>
              <a:t>M</a:t>
            </a:r>
            <a:r>
              <a:rPr lang="en-US" b="0" dirty="0">
                <a:solidFill>
                  <a:schemeClr val="accent1">
                    <a:lumMod val="50000"/>
                  </a:schemeClr>
                </a:solidFill>
              </a:rPr>
              <a:t>ay not be able to comply with OSH measures and precautions</a:t>
            </a:r>
          </a:p>
          <a:p>
            <a:pPr lvl="2">
              <a:spcAft>
                <a:spcPts val="1800"/>
              </a:spcAft>
            </a:pPr>
            <a:r>
              <a:rPr lang="en-GB" dirty="0">
                <a:solidFill>
                  <a:schemeClr val="accent1">
                    <a:lumMod val="50000"/>
                  </a:schemeClr>
                </a:solidFill>
              </a:rPr>
              <a:t>Lack sufficient protection (e.g., social protection, sick leave, unemployment benefits)</a:t>
            </a:r>
            <a:endParaRPr lang="fr-CH" dirty="0">
              <a:solidFill>
                <a:schemeClr val="accent1">
                  <a:lumMod val="50000"/>
                </a:schemeClr>
              </a:solidFill>
            </a:endParaRPr>
          </a:p>
        </p:txBody>
      </p:sp>
      <p:sp>
        <p:nvSpPr>
          <p:cNvPr id="4" name="Segnaposto data 3">
            <a:extLst>
              <a:ext uri="{FF2B5EF4-FFF2-40B4-BE49-F238E27FC236}">
                <a16:creationId xmlns:a16="http://schemas.microsoft.com/office/drawing/2014/main" xmlns="" id="{3AED6197-9AB2-D34A-9AFB-D0A18C90A7F9}"/>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98DBC01C-057F-9644-AA02-D6E47BC78DD6}"/>
              </a:ext>
            </a:extLst>
          </p:cNvPr>
          <p:cNvSpPr>
            <a:spLocks noGrp="1"/>
          </p:cNvSpPr>
          <p:nvPr>
            <p:ph type="sldNum" sz="quarter" idx="12"/>
          </p:nvPr>
        </p:nvSpPr>
        <p:spPr/>
        <p:txBody>
          <a:bodyPr/>
          <a:lstStyle/>
          <a:p>
            <a:fld id="{856227C0-AD57-4F9B-BAE3-EEFB0D0EE427}" type="slidenum">
              <a:rPr lang="en-GB" smtClean="0"/>
              <a:t>15</a:t>
            </a:fld>
            <a:endParaRPr lang="en-GB"/>
          </a:p>
        </p:txBody>
      </p:sp>
      <p:sp>
        <p:nvSpPr>
          <p:cNvPr id="7" name="Segnaposto testo 6">
            <a:extLst>
              <a:ext uri="{FF2B5EF4-FFF2-40B4-BE49-F238E27FC236}">
                <a16:creationId xmlns:a16="http://schemas.microsoft.com/office/drawing/2014/main" xmlns="" id="{DAFFFB6A-35D1-4C49-9D44-EAACC067EF93}"/>
              </a:ext>
            </a:extLst>
          </p:cNvPr>
          <p:cNvSpPr>
            <a:spLocks noGrp="1"/>
          </p:cNvSpPr>
          <p:nvPr>
            <p:ph type="body" sz="quarter" idx="14"/>
          </p:nvPr>
        </p:nvSpPr>
        <p:spPr/>
        <p:txBody>
          <a:bodyPr/>
          <a:lstStyle/>
          <a:p>
            <a:endParaRPr lang="en-GB"/>
          </a:p>
        </p:txBody>
      </p:sp>
      <p:sp>
        <p:nvSpPr>
          <p:cNvPr id="8" name="Segnaposto piè di pagina 7">
            <a:extLst>
              <a:ext uri="{FF2B5EF4-FFF2-40B4-BE49-F238E27FC236}">
                <a16:creationId xmlns:a16="http://schemas.microsoft.com/office/drawing/2014/main" xmlns="" id="{5A30DF92-20B5-F54D-92C9-312AB67C1ED1}"/>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Segnaposto immagine 10">
            <a:extLst>
              <a:ext uri="{FF2B5EF4-FFF2-40B4-BE49-F238E27FC236}">
                <a16:creationId xmlns:a16="http://schemas.microsoft.com/office/drawing/2014/main" xmlns="" id="{B51E2B5A-B6B2-0049-8644-F8756E6CC055}"/>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40669" t="28087" r="27560" b="152"/>
          <a:stretch/>
        </p:blipFill>
        <p:spPr>
          <a:xfrm>
            <a:off x="8289131" y="981075"/>
            <a:ext cx="3902869" cy="5876925"/>
          </a:xfrm>
        </p:spPr>
      </p:pic>
      <p:pic>
        <p:nvPicPr>
          <p:cNvPr id="13" name="Picture 11">
            <a:extLst>
              <a:ext uri="{FF2B5EF4-FFF2-40B4-BE49-F238E27FC236}">
                <a16:creationId xmlns:a16="http://schemas.microsoft.com/office/drawing/2014/main" xmlns="" id="{8366848A-3579-0A4A-BD5D-3F5F56BD65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499422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91FBD52-8569-C34D-A06C-DD33948B3540}"/>
              </a:ext>
            </a:extLst>
          </p:cNvPr>
          <p:cNvSpPr>
            <a:spLocks noGrp="1"/>
          </p:cNvSpPr>
          <p:nvPr>
            <p:ph type="title"/>
          </p:nvPr>
        </p:nvSpPr>
        <p:spPr>
          <a:xfrm>
            <a:off x="490538" y="2872800"/>
            <a:ext cx="6824662" cy="608525"/>
          </a:xfrm>
        </p:spPr>
        <p:txBody>
          <a:bodyPr/>
          <a:lstStyle/>
          <a:p>
            <a:r>
              <a:rPr lang="en-GB" dirty="0"/>
              <a:t>Addressing stress, psychosocial risks and violence and harassment</a:t>
            </a:r>
            <a:r>
              <a:rPr lang="it-IT" dirty="0"/>
              <a:t/>
            </a:r>
            <a:br>
              <a:rPr lang="it-IT" dirty="0"/>
            </a:br>
            <a:r>
              <a:rPr lang="it-IT" dirty="0"/>
              <a:t/>
            </a:r>
            <a:br>
              <a:rPr lang="it-IT" dirty="0"/>
            </a:br>
            <a:r>
              <a:rPr lang="en-GB" dirty="0"/>
              <a:t/>
            </a:r>
            <a:br>
              <a:rPr lang="en-GB" dirty="0"/>
            </a:br>
            <a:endParaRPr lang="en-GB" dirty="0"/>
          </a:p>
        </p:txBody>
      </p:sp>
      <p:sp>
        <p:nvSpPr>
          <p:cNvPr id="4" name="Segnaposto data 3">
            <a:extLst>
              <a:ext uri="{FF2B5EF4-FFF2-40B4-BE49-F238E27FC236}">
                <a16:creationId xmlns:a16="http://schemas.microsoft.com/office/drawing/2014/main" xmlns=""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xmlns=""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xmlns="" id="{75D8BFBB-3A52-BC40-8662-4469AA30952E}"/>
              </a:ext>
            </a:extLst>
          </p:cNvPr>
          <p:cNvSpPr>
            <a:spLocks noGrp="1"/>
          </p:cNvSpPr>
          <p:nvPr>
            <p:ph type="sldNum" sz="quarter" idx="12"/>
          </p:nvPr>
        </p:nvSpPr>
        <p:spPr/>
        <p:txBody>
          <a:bodyPr/>
          <a:lstStyle/>
          <a:p>
            <a:fld id="{856227C0-AD57-4F9B-BAE3-EEFB0D0EE427}" type="slidenum">
              <a:rPr lang="en-GB" smtClean="0"/>
              <a:pPr/>
              <a:t>16</a:t>
            </a:fld>
            <a:endParaRPr lang="en-GB"/>
          </a:p>
        </p:txBody>
      </p:sp>
    </p:spTree>
    <p:extLst>
      <p:ext uri="{BB962C8B-B14F-4D97-AF65-F5344CB8AC3E}">
        <p14:creationId xmlns:p14="http://schemas.microsoft.com/office/powerpoint/2010/main" val="3931435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angolo 7">
            <a:extLst>
              <a:ext uri="{FF2B5EF4-FFF2-40B4-BE49-F238E27FC236}">
                <a16:creationId xmlns:a16="http://schemas.microsoft.com/office/drawing/2014/main" xmlns="" id="{D72CA37F-2B23-D243-91FB-6EC38754D970}"/>
              </a:ext>
            </a:extLst>
          </p:cNvPr>
          <p:cNvSpPr>
            <a:spLocks noChangeAspect="1"/>
          </p:cNvSpPr>
          <p:nvPr/>
        </p:nvSpPr>
        <p:spPr>
          <a:xfrm rot="5400000">
            <a:off x="5648254" y="2559261"/>
            <a:ext cx="4746485" cy="3850994"/>
          </a:xfrm>
          <a:prstGeom prst="triangle">
            <a:avLst>
              <a:gd name="adj" fmla="val 48696"/>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xmlns="" id="{A638EEAD-B8A9-5543-B7E2-35D765247ADB}"/>
              </a:ext>
            </a:extLst>
          </p:cNvPr>
          <p:cNvSpPr>
            <a:spLocks noGrp="1"/>
          </p:cNvSpPr>
          <p:nvPr>
            <p:ph type="title"/>
          </p:nvPr>
        </p:nvSpPr>
        <p:spPr/>
        <p:txBody>
          <a:bodyPr/>
          <a:lstStyle/>
          <a:p>
            <a:r>
              <a:rPr lang="en-GB" dirty="0"/>
              <a:t>Stress and psychosocial factors during a pandemic</a:t>
            </a:r>
          </a:p>
        </p:txBody>
      </p:sp>
      <p:sp>
        <p:nvSpPr>
          <p:cNvPr id="3" name="Segnaposto contenuto 2">
            <a:extLst>
              <a:ext uri="{FF2B5EF4-FFF2-40B4-BE49-F238E27FC236}">
                <a16:creationId xmlns:a16="http://schemas.microsoft.com/office/drawing/2014/main" xmlns="" id="{F6F28732-D6F7-1841-A31E-5143D39A1C56}"/>
              </a:ext>
            </a:extLst>
          </p:cNvPr>
          <p:cNvSpPr>
            <a:spLocks noGrp="1"/>
          </p:cNvSpPr>
          <p:nvPr>
            <p:ph sz="half" idx="1"/>
          </p:nvPr>
        </p:nvSpPr>
        <p:spPr>
          <a:xfrm>
            <a:off x="490538" y="2393950"/>
            <a:ext cx="5605460" cy="3482976"/>
          </a:xfrm>
        </p:spPr>
        <p:txBody>
          <a:bodyPr/>
          <a:lstStyle/>
          <a:p>
            <a:pPr marL="0" lvl="2" indent="0">
              <a:spcAft>
                <a:spcPts val="200"/>
              </a:spcAft>
              <a:buClr>
                <a:schemeClr val="accent1"/>
              </a:buClr>
              <a:buSzPct val="100000"/>
              <a:buNone/>
            </a:pPr>
            <a:r>
              <a:rPr lang="en-GB" sz="2200" b="1" dirty="0">
                <a:solidFill>
                  <a:schemeClr val="accent2"/>
                </a:solidFill>
              </a:rPr>
              <a:t>Common psychosocial factors</a:t>
            </a:r>
          </a:p>
          <a:p>
            <a:pPr lvl="2">
              <a:spcAft>
                <a:spcPts val="200"/>
              </a:spcAft>
              <a:buClr>
                <a:schemeClr val="accent1"/>
              </a:buClr>
            </a:pPr>
            <a:r>
              <a:rPr lang="en-GB" dirty="0">
                <a:solidFill>
                  <a:schemeClr val="accent1">
                    <a:lumMod val="50000"/>
                  </a:schemeClr>
                </a:solidFill>
              </a:rPr>
              <a:t>Fear for one’s own health and well-being or that of family members and co-workers</a:t>
            </a:r>
          </a:p>
          <a:p>
            <a:pPr lvl="2">
              <a:spcAft>
                <a:spcPts val="200"/>
              </a:spcAft>
              <a:buClr>
                <a:schemeClr val="accent1"/>
              </a:buClr>
            </a:pPr>
            <a:r>
              <a:rPr lang="en-GB" dirty="0">
                <a:solidFill>
                  <a:schemeClr val="accent1">
                    <a:lumMod val="50000"/>
                  </a:schemeClr>
                </a:solidFill>
              </a:rPr>
              <a:t>Lack of safety equipment for personal protection</a:t>
            </a:r>
          </a:p>
          <a:p>
            <a:pPr lvl="2">
              <a:spcAft>
                <a:spcPts val="200"/>
              </a:spcAft>
              <a:buClr>
                <a:schemeClr val="accent1"/>
              </a:buClr>
            </a:pPr>
            <a:r>
              <a:rPr lang="en-GB" dirty="0">
                <a:solidFill>
                  <a:schemeClr val="accent1">
                    <a:lumMod val="50000"/>
                  </a:schemeClr>
                </a:solidFill>
              </a:rPr>
              <a:t>Isolation</a:t>
            </a:r>
          </a:p>
          <a:p>
            <a:pPr lvl="2">
              <a:spcAft>
                <a:spcPts val="200"/>
              </a:spcAft>
              <a:buClr>
                <a:schemeClr val="accent1"/>
              </a:buClr>
            </a:pPr>
            <a:r>
              <a:rPr lang="en-GB" dirty="0">
                <a:solidFill>
                  <a:schemeClr val="accent1">
                    <a:lumMod val="50000"/>
                  </a:schemeClr>
                </a:solidFill>
              </a:rPr>
              <a:t>Lack of social support</a:t>
            </a:r>
          </a:p>
          <a:p>
            <a:pPr lvl="2">
              <a:spcAft>
                <a:spcPts val="200"/>
              </a:spcAft>
              <a:buClr>
                <a:schemeClr val="accent1"/>
              </a:buClr>
            </a:pPr>
            <a:r>
              <a:rPr lang="en-GB" dirty="0">
                <a:solidFill>
                  <a:schemeClr val="accent1">
                    <a:lumMod val="50000"/>
                  </a:schemeClr>
                </a:solidFill>
              </a:rPr>
              <a:t>Tension between established safety protocols and the desire to care for or support individual</a:t>
            </a:r>
          </a:p>
          <a:p>
            <a:pPr lvl="2">
              <a:spcAft>
                <a:spcPts val="200"/>
              </a:spcAft>
              <a:buClr>
                <a:schemeClr val="accent1"/>
              </a:buClr>
            </a:pPr>
            <a:r>
              <a:rPr lang="en-GB" dirty="0">
                <a:solidFill>
                  <a:schemeClr val="accent1">
                    <a:lumMod val="50000"/>
                  </a:schemeClr>
                </a:solidFill>
              </a:rPr>
              <a:t>Difficulty in maintaining self-care activities (e.g. exercise, good eating habits, rest, etc.)</a:t>
            </a:r>
          </a:p>
        </p:txBody>
      </p:sp>
      <p:sp>
        <p:nvSpPr>
          <p:cNvPr id="4" name="Segnaposto contenuto 3">
            <a:extLst>
              <a:ext uri="{FF2B5EF4-FFF2-40B4-BE49-F238E27FC236}">
                <a16:creationId xmlns:a16="http://schemas.microsoft.com/office/drawing/2014/main" xmlns="" id="{68450AE9-0CF6-0E48-BD16-91A108063A02}"/>
              </a:ext>
            </a:extLst>
          </p:cNvPr>
          <p:cNvSpPr>
            <a:spLocks noGrp="1"/>
          </p:cNvSpPr>
          <p:nvPr>
            <p:ph sz="half" idx="2"/>
          </p:nvPr>
        </p:nvSpPr>
        <p:spPr>
          <a:xfrm>
            <a:off x="7797114" y="2393949"/>
            <a:ext cx="3904347" cy="3482977"/>
          </a:xfrm>
        </p:spPr>
        <p:txBody>
          <a:bodyPr/>
          <a:lstStyle/>
          <a:p>
            <a:pPr marL="0" lvl="2" indent="0">
              <a:spcAft>
                <a:spcPts val="200"/>
              </a:spcAft>
              <a:buClr>
                <a:schemeClr val="accent1"/>
              </a:buClr>
              <a:buSzPct val="100000"/>
              <a:buNone/>
            </a:pPr>
            <a:r>
              <a:rPr lang="en-GB" sz="2200" b="1" dirty="0">
                <a:solidFill>
                  <a:schemeClr val="accent2"/>
                </a:solidFill>
              </a:rPr>
              <a:t>Common responses</a:t>
            </a:r>
          </a:p>
          <a:p>
            <a:pPr lvl="2">
              <a:spcAft>
                <a:spcPts val="200"/>
              </a:spcAft>
            </a:pPr>
            <a:r>
              <a:rPr lang="en-GB" b="0" dirty="0">
                <a:solidFill>
                  <a:schemeClr val="accent1">
                    <a:lumMod val="50000"/>
                  </a:schemeClr>
                </a:solidFill>
              </a:rPr>
              <a:t>Stress</a:t>
            </a:r>
            <a:endParaRPr lang="en-GB" dirty="0">
              <a:solidFill>
                <a:schemeClr val="accent1">
                  <a:lumMod val="50000"/>
                </a:schemeClr>
              </a:solidFill>
            </a:endParaRPr>
          </a:p>
          <a:p>
            <a:pPr lvl="2">
              <a:spcAft>
                <a:spcPts val="200"/>
              </a:spcAft>
            </a:pPr>
            <a:r>
              <a:rPr lang="en-GB" dirty="0">
                <a:solidFill>
                  <a:schemeClr val="accent1">
                    <a:lumMod val="50000"/>
                  </a:schemeClr>
                </a:solidFill>
              </a:rPr>
              <a:t>L</a:t>
            </a:r>
            <a:r>
              <a:rPr lang="en-GB" b="0" dirty="0">
                <a:solidFill>
                  <a:schemeClr val="accent1">
                    <a:lumMod val="50000"/>
                  </a:schemeClr>
                </a:solidFill>
              </a:rPr>
              <a:t>ow mood</a:t>
            </a:r>
            <a:endParaRPr lang="en-GB" dirty="0">
              <a:solidFill>
                <a:schemeClr val="accent1">
                  <a:lumMod val="50000"/>
                </a:schemeClr>
              </a:solidFill>
            </a:endParaRPr>
          </a:p>
          <a:p>
            <a:pPr lvl="2">
              <a:spcAft>
                <a:spcPts val="200"/>
              </a:spcAft>
            </a:pPr>
            <a:r>
              <a:rPr lang="en-GB" dirty="0">
                <a:solidFill>
                  <a:schemeClr val="accent1">
                    <a:lumMod val="50000"/>
                  </a:schemeClr>
                </a:solidFill>
              </a:rPr>
              <a:t>L</a:t>
            </a:r>
            <a:r>
              <a:rPr lang="en-GB" b="0" dirty="0">
                <a:solidFill>
                  <a:schemeClr val="accent1">
                    <a:lumMod val="50000"/>
                  </a:schemeClr>
                </a:solidFill>
              </a:rPr>
              <a:t>ow motivation </a:t>
            </a:r>
          </a:p>
          <a:p>
            <a:pPr lvl="2">
              <a:spcAft>
                <a:spcPts val="200"/>
              </a:spcAft>
            </a:pPr>
            <a:r>
              <a:rPr lang="en-GB" dirty="0">
                <a:solidFill>
                  <a:schemeClr val="accent1">
                    <a:lumMod val="50000"/>
                  </a:schemeClr>
                </a:solidFill>
              </a:rPr>
              <a:t>A</a:t>
            </a:r>
            <a:r>
              <a:rPr lang="en-GB" b="0" dirty="0">
                <a:solidFill>
                  <a:schemeClr val="accent1">
                    <a:lumMod val="50000"/>
                  </a:schemeClr>
                </a:solidFill>
              </a:rPr>
              <a:t>nxiety and  depression</a:t>
            </a:r>
          </a:p>
          <a:p>
            <a:pPr lvl="2">
              <a:spcAft>
                <a:spcPts val="200"/>
              </a:spcAft>
            </a:pPr>
            <a:endParaRPr lang="en-GB" dirty="0">
              <a:solidFill>
                <a:schemeClr val="accent1">
                  <a:lumMod val="50000"/>
                </a:schemeClr>
              </a:solidFill>
            </a:endParaRPr>
          </a:p>
          <a:p>
            <a:pPr lvl="2">
              <a:spcAft>
                <a:spcPts val="200"/>
              </a:spcAft>
            </a:pPr>
            <a:r>
              <a:rPr lang="en-GB" dirty="0">
                <a:solidFill>
                  <a:schemeClr val="accent2"/>
                </a:solidFill>
              </a:rPr>
              <a:t>Serious effects on mental health</a:t>
            </a:r>
            <a:r>
              <a:rPr lang="it-IT" dirty="0">
                <a:solidFill>
                  <a:schemeClr val="accent2"/>
                </a:solidFill>
              </a:rPr>
              <a:t> </a:t>
            </a:r>
          </a:p>
          <a:p>
            <a:pPr lvl="2">
              <a:spcAft>
                <a:spcPts val="200"/>
              </a:spcAft>
            </a:pPr>
            <a:endParaRPr lang="en-GB" b="1" dirty="0">
              <a:solidFill>
                <a:schemeClr val="accent2"/>
              </a:solidFill>
            </a:endParaRPr>
          </a:p>
          <a:p>
            <a:pPr>
              <a:spcAft>
                <a:spcPts val="200"/>
              </a:spcAft>
            </a:pPr>
            <a:endParaRPr lang="en-GB" dirty="0"/>
          </a:p>
        </p:txBody>
      </p:sp>
      <p:sp>
        <p:nvSpPr>
          <p:cNvPr id="5" name="Segnaposto data 4">
            <a:extLst>
              <a:ext uri="{FF2B5EF4-FFF2-40B4-BE49-F238E27FC236}">
                <a16:creationId xmlns:a16="http://schemas.microsoft.com/office/drawing/2014/main" xmlns="" id="{736A1006-0A65-D240-B232-67EDF39DCEAA}"/>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BAC3AAC5-FADA-EE4D-A1D1-DD74B0BFABDD}"/>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9" name="Footer Placeholder 4">
            <a:extLst>
              <a:ext uri="{FF2B5EF4-FFF2-40B4-BE49-F238E27FC236}">
                <a16:creationId xmlns:a16="http://schemas.microsoft.com/office/drawing/2014/main" xmlns="" id="{9FBBB41B-DAAA-774D-9DB2-569151F6A05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280646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6D1CBA6-F98D-B141-9580-D8C2A4562803}"/>
              </a:ext>
            </a:extLst>
          </p:cNvPr>
          <p:cNvSpPr>
            <a:spLocks noGrp="1"/>
          </p:cNvSpPr>
          <p:nvPr>
            <p:ph type="title"/>
          </p:nvPr>
        </p:nvSpPr>
        <p:spPr/>
        <p:txBody>
          <a:bodyPr/>
          <a:lstStyle/>
          <a:p>
            <a:r>
              <a:rPr lang="en-GB" dirty="0"/>
              <a:t>Job uncertainty</a:t>
            </a:r>
          </a:p>
        </p:txBody>
      </p:sp>
      <p:sp>
        <p:nvSpPr>
          <p:cNvPr id="3" name="Segnaposto contenuto 2">
            <a:extLst>
              <a:ext uri="{FF2B5EF4-FFF2-40B4-BE49-F238E27FC236}">
                <a16:creationId xmlns:a16="http://schemas.microsoft.com/office/drawing/2014/main" xmlns="" id="{170702F1-AF22-4A44-91B9-8B7FCFA06573}"/>
              </a:ext>
            </a:extLst>
          </p:cNvPr>
          <p:cNvSpPr>
            <a:spLocks noGrp="1"/>
          </p:cNvSpPr>
          <p:nvPr>
            <p:ph sz="half" idx="1"/>
          </p:nvPr>
        </p:nvSpPr>
        <p:spPr/>
        <p:txBody>
          <a:bodyPr/>
          <a:lstStyle/>
          <a:p>
            <a:pPr lvl="2">
              <a:spcAft>
                <a:spcPts val="1200"/>
              </a:spcAft>
            </a:pPr>
            <a:r>
              <a:rPr lang="en-US" dirty="0">
                <a:solidFill>
                  <a:schemeClr val="accent1">
                    <a:lumMod val="50000"/>
                  </a:schemeClr>
                </a:solidFill>
              </a:rPr>
              <a:t>A large number of workers, entrepreneurs and self-employed persons out of work </a:t>
            </a:r>
          </a:p>
          <a:p>
            <a:pPr lvl="2">
              <a:spcAft>
                <a:spcPts val="1200"/>
              </a:spcAft>
            </a:pPr>
            <a:r>
              <a:rPr lang="en-US" dirty="0">
                <a:solidFill>
                  <a:schemeClr val="accent1">
                    <a:lumMod val="50000"/>
                  </a:schemeClr>
                </a:solidFill>
              </a:rPr>
              <a:t>Temporary closure of businesses imposed (e.g. during confinement)</a:t>
            </a:r>
          </a:p>
          <a:p>
            <a:pPr lvl="2">
              <a:spcAft>
                <a:spcPts val="1200"/>
              </a:spcAft>
            </a:pPr>
            <a:r>
              <a:rPr lang="en-GB" dirty="0">
                <a:solidFill>
                  <a:schemeClr val="accent1">
                    <a:lumMod val="50000"/>
                  </a:schemeClr>
                </a:solidFill>
              </a:rPr>
              <a:t>Changes in work processes and arrangements</a:t>
            </a:r>
            <a:endParaRPr lang="en-US" dirty="0">
              <a:solidFill>
                <a:schemeClr val="accent1">
                  <a:lumMod val="50000"/>
                </a:schemeClr>
              </a:solidFill>
            </a:endParaRPr>
          </a:p>
          <a:p>
            <a:pPr>
              <a:spcAft>
                <a:spcPts val="1200"/>
              </a:spcAft>
            </a:pPr>
            <a:endParaRPr lang="en-GB" dirty="0">
              <a:solidFill>
                <a:schemeClr val="accent1">
                  <a:lumMod val="50000"/>
                </a:schemeClr>
              </a:solidFill>
            </a:endParaRPr>
          </a:p>
        </p:txBody>
      </p:sp>
      <p:sp>
        <p:nvSpPr>
          <p:cNvPr id="5" name="Segnaposto data 4">
            <a:extLst>
              <a:ext uri="{FF2B5EF4-FFF2-40B4-BE49-F238E27FC236}">
                <a16:creationId xmlns:a16="http://schemas.microsoft.com/office/drawing/2014/main" xmlns="" id="{36C64502-C40E-9043-8A0A-DFED4B32E4A3}"/>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10025485-BE23-4D40-92B9-2CF989439428}"/>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8" name="Segnaposto piè di pagina 7">
            <a:extLst>
              <a:ext uri="{FF2B5EF4-FFF2-40B4-BE49-F238E27FC236}">
                <a16:creationId xmlns:a16="http://schemas.microsoft.com/office/drawing/2014/main" xmlns="" id="{B95D8E49-0D22-F842-9BC5-B832180B2AD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9" name="Segnaposto immagine 8">
            <a:extLst>
              <a:ext uri="{FF2B5EF4-FFF2-40B4-BE49-F238E27FC236}">
                <a16:creationId xmlns:a16="http://schemas.microsoft.com/office/drawing/2014/main" xmlns="" id="{F976C797-1108-8B49-A409-ED2AF10E422F}"/>
              </a:ext>
            </a:extLst>
          </p:cNvPr>
          <p:cNvPicPr>
            <a:picLocks noGrp="1" noChangeAspect="1"/>
          </p:cNvPicPr>
          <p:nvPr>
            <p:ph sz="half" idx="13"/>
          </p:nvPr>
        </p:nvPicPr>
        <p:blipFill rotWithShape="1">
          <a:blip r:embed="rId2"/>
          <a:srcRect r="34546"/>
          <a:stretch/>
        </p:blipFill>
        <p:spPr>
          <a:xfrm>
            <a:off x="4389600" y="2393951"/>
            <a:ext cx="3412800" cy="3482975"/>
          </a:xfrm>
        </p:spPr>
      </p:pic>
      <p:sp>
        <p:nvSpPr>
          <p:cNvPr id="12" name="Segnaposto contenuto 3">
            <a:extLst>
              <a:ext uri="{FF2B5EF4-FFF2-40B4-BE49-F238E27FC236}">
                <a16:creationId xmlns:a16="http://schemas.microsoft.com/office/drawing/2014/main" xmlns="" id="{AE2EE3FE-D268-3A41-A6FA-648B24B9379F}"/>
              </a:ext>
            </a:extLst>
          </p:cNvPr>
          <p:cNvSpPr txBox="1">
            <a:spLocks/>
          </p:cNvSpPr>
          <p:nvPr/>
        </p:nvSpPr>
        <p:spPr>
          <a:xfrm>
            <a:off x="8288662" y="2393951"/>
            <a:ext cx="3412800" cy="348297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Clr>
                <a:schemeClr val="accent1"/>
              </a:buClr>
              <a:buFont typeface="Wingdings 3" panose="05040102010807070707" pitchFamily="18" charset="2"/>
              <a:buNone/>
            </a:pPr>
            <a:r>
              <a:rPr lang="en-US" b="1" dirty="0">
                <a:solidFill>
                  <a:schemeClr val="accent2"/>
                </a:solidFill>
              </a:rPr>
              <a:t>Present and future uncertainty of the work situation</a:t>
            </a:r>
          </a:p>
          <a:p>
            <a:pPr lvl="2">
              <a:spcAft>
                <a:spcPts val="600"/>
              </a:spcAft>
              <a:buClr>
                <a:schemeClr val="accent1"/>
              </a:buClr>
            </a:pPr>
            <a:r>
              <a:rPr lang="en-US" dirty="0">
                <a:solidFill>
                  <a:schemeClr val="accent1">
                    <a:lumMod val="50000"/>
                  </a:schemeClr>
                </a:solidFill>
              </a:rPr>
              <a:t>Increased stress</a:t>
            </a:r>
          </a:p>
          <a:p>
            <a:pPr lvl="2">
              <a:spcAft>
                <a:spcPts val="600"/>
              </a:spcAft>
              <a:buClr>
                <a:schemeClr val="accent1"/>
              </a:buClr>
            </a:pPr>
            <a:r>
              <a:rPr lang="en-US" dirty="0">
                <a:solidFill>
                  <a:schemeClr val="accent1">
                    <a:lumMod val="50000"/>
                  </a:schemeClr>
                </a:solidFill>
              </a:rPr>
              <a:t>Anxiety, depression and burnout</a:t>
            </a:r>
          </a:p>
          <a:p>
            <a:pPr lvl="2">
              <a:spcAft>
                <a:spcPts val="600"/>
              </a:spcAft>
              <a:buClr>
                <a:schemeClr val="accent1"/>
              </a:buClr>
            </a:pPr>
            <a:r>
              <a:rPr lang="en-US" dirty="0">
                <a:solidFill>
                  <a:schemeClr val="accent1">
                    <a:lumMod val="50000"/>
                  </a:schemeClr>
                </a:solidFill>
              </a:rPr>
              <a:t>Reduced motivation </a:t>
            </a:r>
          </a:p>
          <a:p>
            <a:pPr lvl="2">
              <a:spcAft>
                <a:spcPts val="600"/>
              </a:spcAft>
              <a:buClr>
                <a:schemeClr val="accent1"/>
              </a:buClr>
            </a:pPr>
            <a:r>
              <a:rPr lang="en-US" dirty="0">
                <a:solidFill>
                  <a:schemeClr val="accent1">
                    <a:lumMod val="50000"/>
                  </a:schemeClr>
                </a:solidFill>
              </a:rPr>
              <a:t>Low compliance with safety efforts (higher work-related injuries)</a:t>
            </a:r>
            <a:endParaRPr lang="en-GB" dirty="0">
              <a:solidFill>
                <a:schemeClr val="accent1">
                  <a:lumMod val="50000"/>
                </a:schemeClr>
              </a:solidFill>
            </a:endParaRPr>
          </a:p>
          <a:p>
            <a:endParaRPr lang="en-GB" dirty="0"/>
          </a:p>
        </p:txBody>
      </p:sp>
    </p:spTree>
    <p:extLst>
      <p:ext uri="{BB962C8B-B14F-4D97-AF65-F5344CB8AC3E}">
        <p14:creationId xmlns:p14="http://schemas.microsoft.com/office/powerpoint/2010/main" val="2656173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xmlns="" id="{25B5B5D1-BCBE-5F45-9410-B18F3E5DA7A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4D8837CB-FB1C-1143-A4E6-15B7F237B9A4}"/>
              </a:ext>
            </a:extLst>
          </p:cNvPr>
          <p:cNvSpPr>
            <a:spLocks noGrp="1"/>
          </p:cNvSpPr>
          <p:nvPr>
            <p:ph type="sldNum" sz="quarter" idx="12"/>
          </p:nvPr>
        </p:nvSpPr>
        <p:spPr/>
        <p:txBody>
          <a:bodyPr/>
          <a:lstStyle/>
          <a:p>
            <a:fld id="{856227C0-AD57-4F9B-BAE3-EEFB0D0EE427}" type="slidenum">
              <a:rPr lang="en-GB" smtClean="0"/>
              <a:t>19</a:t>
            </a:fld>
            <a:endParaRPr lang="en-GB"/>
          </a:p>
        </p:txBody>
      </p:sp>
      <p:sp>
        <p:nvSpPr>
          <p:cNvPr id="6" name="Segnaposto piè di pagina 5">
            <a:extLst>
              <a:ext uri="{FF2B5EF4-FFF2-40B4-BE49-F238E27FC236}">
                <a16:creationId xmlns:a16="http://schemas.microsoft.com/office/drawing/2014/main" xmlns="" id="{803D9977-5ABC-104E-AF31-0ED29932C7A7}"/>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7" name="Triangolo 6">
            <a:extLst>
              <a:ext uri="{FF2B5EF4-FFF2-40B4-BE49-F238E27FC236}">
                <a16:creationId xmlns:a16="http://schemas.microsoft.com/office/drawing/2014/main" xmlns="" id="{0C89E035-12E0-C042-ACDD-F7591678525C}"/>
              </a:ext>
            </a:extLst>
          </p:cNvPr>
          <p:cNvSpPr>
            <a:spLocks noChangeAspect="1"/>
          </p:cNvSpPr>
          <p:nvPr/>
        </p:nvSpPr>
        <p:spPr>
          <a:xfrm rot="5400000">
            <a:off x="5168299" y="2443074"/>
            <a:ext cx="429746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egnaposto contenuto 2">
            <a:extLst>
              <a:ext uri="{FF2B5EF4-FFF2-40B4-BE49-F238E27FC236}">
                <a16:creationId xmlns:a16="http://schemas.microsoft.com/office/drawing/2014/main" xmlns="" id="{0C13DD41-67DA-B54F-B0F1-DCD4BB1B6BE5}"/>
              </a:ext>
            </a:extLst>
          </p:cNvPr>
          <p:cNvSpPr txBox="1">
            <a:spLocks/>
          </p:cNvSpPr>
          <p:nvPr/>
        </p:nvSpPr>
        <p:spPr>
          <a:xfrm>
            <a:off x="490539" y="2393949"/>
            <a:ext cx="5755516" cy="320792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GB" dirty="0">
                <a:solidFill>
                  <a:schemeClr val="accent1">
                    <a:lumMod val="50000"/>
                  </a:schemeClr>
                </a:solidFill>
              </a:rPr>
              <a:t>Fear of being infected at work and then passing on the disease to families</a:t>
            </a:r>
          </a:p>
          <a:p>
            <a:pPr lvl="2"/>
            <a:r>
              <a:rPr lang="en-GB" dirty="0">
                <a:solidFill>
                  <a:schemeClr val="accent1">
                    <a:lumMod val="50000"/>
                  </a:schemeClr>
                </a:solidFill>
              </a:rPr>
              <a:t>Lack of access to PPE and support</a:t>
            </a:r>
          </a:p>
          <a:p>
            <a:pPr lvl="2"/>
            <a:r>
              <a:rPr lang="en-GB" dirty="0">
                <a:solidFill>
                  <a:schemeClr val="accent1">
                    <a:lumMod val="50000"/>
                  </a:schemeClr>
                </a:solidFill>
              </a:rPr>
              <a:t>Working in environments with low capacity to apply optimal OSH measures</a:t>
            </a:r>
          </a:p>
          <a:p>
            <a:pPr lvl="2"/>
            <a:r>
              <a:rPr lang="en-GB" dirty="0">
                <a:solidFill>
                  <a:schemeClr val="accent1">
                    <a:lumMod val="50000"/>
                  </a:schemeClr>
                </a:solidFill>
              </a:rPr>
              <a:t>Increased workload</a:t>
            </a:r>
            <a:r>
              <a:rPr lang="en-GB" b="1" dirty="0">
                <a:solidFill>
                  <a:schemeClr val="accent1">
                    <a:lumMod val="50000"/>
                  </a:schemeClr>
                </a:solidFill>
              </a:rPr>
              <a:t>                                           (</a:t>
            </a:r>
            <a:r>
              <a:rPr lang="en-GB" dirty="0">
                <a:solidFill>
                  <a:schemeClr val="accent1">
                    <a:lumMod val="50000"/>
                  </a:schemeClr>
                </a:solidFill>
              </a:rPr>
              <a:t>reduction in staff, work longer and consecutive shifts) </a:t>
            </a:r>
          </a:p>
          <a:p>
            <a:pPr lvl="2"/>
            <a:r>
              <a:rPr lang="en-GB" dirty="0">
                <a:solidFill>
                  <a:schemeClr val="accent1">
                    <a:lumMod val="50000"/>
                  </a:schemeClr>
                </a:solidFill>
              </a:rPr>
              <a:t>Reduced rest periods</a:t>
            </a:r>
          </a:p>
          <a:p>
            <a:pPr lvl="2"/>
            <a:r>
              <a:rPr lang="en-GB" dirty="0">
                <a:solidFill>
                  <a:schemeClr val="accent1">
                    <a:lumMod val="50000"/>
                  </a:schemeClr>
                </a:solidFill>
              </a:rPr>
              <a:t>Increased violence and harassment                          (both physical and psychological) </a:t>
            </a:r>
          </a:p>
          <a:p>
            <a:pPr lvl="2"/>
            <a:r>
              <a:rPr lang="en-GB" dirty="0">
                <a:solidFill>
                  <a:schemeClr val="accent1">
                    <a:lumMod val="50000"/>
                  </a:schemeClr>
                </a:solidFill>
              </a:rPr>
              <a:t>Increased social stigma and discrimination          (because of a perceived link with a disease)</a:t>
            </a:r>
          </a:p>
          <a:p>
            <a:pPr marL="0" lvl="2" indent="0">
              <a:buFont typeface="Wingdings 3" panose="05040102010807070707" pitchFamily="18" charset="2"/>
              <a:buNone/>
            </a:pPr>
            <a:endParaRPr lang="en-GB" dirty="0">
              <a:solidFill>
                <a:schemeClr val="accent1">
                  <a:lumMod val="50000"/>
                </a:schemeClr>
              </a:solidFill>
            </a:endParaRPr>
          </a:p>
          <a:p>
            <a:pPr lvl="2"/>
            <a:endParaRPr lang="en-GB" dirty="0">
              <a:solidFill>
                <a:schemeClr val="accent1">
                  <a:lumMod val="50000"/>
                </a:schemeClr>
              </a:solidFill>
            </a:endParaRPr>
          </a:p>
          <a:p>
            <a:pPr>
              <a:spcBef>
                <a:spcPts val="600"/>
              </a:spcBef>
              <a:spcAft>
                <a:spcPts val="0"/>
              </a:spcAft>
            </a:pPr>
            <a:endParaRPr lang="en-GB" dirty="0">
              <a:solidFill>
                <a:schemeClr val="accent1">
                  <a:lumMod val="50000"/>
                </a:schemeClr>
              </a:solidFill>
            </a:endParaRPr>
          </a:p>
          <a:p>
            <a:pPr>
              <a:spcBef>
                <a:spcPts val="600"/>
              </a:spcBef>
              <a:spcAft>
                <a:spcPts val="0"/>
              </a:spcAft>
            </a:pPr>
            <a:endParaRPr lang="en-GB" dirty="0">
              <a:solidFill>
                <a:schemeClr val="accent1">
                  <a:lumMod val="50000"/>
                </a:schemeClr>
              </a:solidFill>
            </a:endParaRPr>
          </a:p>
        </p:txBody>
      </p:sp>
      <p:pic>
        <p:nvPicPr>
          <p:cNvPr id="11" name="Immagine 10">
            <a:extLst>
              <a:ext uri="{FF2B5EF4-FFF2-40B4-BE49-F238E27FC236}">
                <a16:creationId xmlns:a16="http://schemas.microsoft.com/office/drawing/2014/main" xmlns="" id="{9C946704-5E18-5148-B13C-F5EE5AB85752}"/>
              </a:ext>
            </a:extLst>
          </p:cNvPr>
          <p:cNvPicPr>
            <a:picLocks noChangeAspect="1"/>
          </p:cNvPicPr>
          <p:nvPr/>
        </p:nvPicPr>
        <p:blipFill rotWithShape="1">
          <a:blip r:embed="rId2">
            <a:alphaModFix amt="25000"/>
          </a:blip>
          <a:srcRect l="8647" t="11576" b="2284"/>
          <a:stretch/>
        </p:blipFill>
        <p:spPr>
          <a:xfrm>
            <a:off x="7341504" y="9754"/>
            <a:ext cx="4850496" cy="6860696"/>
          </a:xfrm>
          <a:prstGeom prst="rect">
            <a:avLst/>
          </a:prstGeom>
        </p:spPr>
      </p:pic>
      <p:sp>
        <p:nvSpPr>
          <p:cNvPr id="9" name="Segnaposto contenuto 2">
            <a:extLst>
              <a:ext uri="{FF2B5EF4-FFF2-40B4-BE49-F238E27FC236}">
                <a16:creationId xmlns:a16="http://schemas.microsoft.com/office/drawing/2014/main" xmlns="" id="{2754BC11-20F5-0B4C-935E-8CD1F0B513F7}"/>
              </a:ext>
            </a:extLst>
          </p:cNvPr>
          <p:cNvSpPr txBox="1">
            <a:spLocks/>
          </p:cNvSpPr>
          <p:nvPr/>
        </p:nvSpPr>
        <p:spPr>
          <a:xfrm>
            <a:off x="8412481" y="2393949"/>
            <a:ext cx="3288981" cy="31534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None/>
            </a:pPr>
            <a:r>
              <a:rPr lang="en-GB" b="1" dirty="0">
                <a:solidFill>
                  <a:schemeClr val="accent2"/>
                </a:solidFill>
              </a:rPr>
              <a:t>Increased fatigue and stress</a:t>
            </a:r>
          </a:p>
          <a:p>
            <a:pPr lvl="2">
              <a:spcAft>
                <a:spcPts val="600"/>
              </a:spcAft>
              <a:buClr>
                <a:schemeClr val="accent1"/>
              </a:buClr>
            </a:pPr>
            <a:r>
              <a:rPr lang="en-GB" dirty="0">
                <a:solidFill>
                  <a:schemeClr val="accent1">
                    <a:lumMod val="50000"/>
                  </a:schemeClr>
                </a:solidFill>
              </a:rPr>
              <a:t>Negatively impact mental health and well-being</a:t>
            </a:r>
          </a:p>
          <a:p>
            <a:pPr lvl="2">
              <a:spcAft>
                <a:spcPts val="600"/>
              </a:spcAft>
              <a:buClr>
                <a:schemeClr val="accent1"/>
              </a:buClr>
            </a:pPr>
            <a:r>
              <a:rPr lang="en-GB" dirty="0">
                <a:solidFill>
                  <a:schemeClr val="accent1">
                    <a:lumMod val="50000"/>
                  </a:schemeClr>
                </a:solidFill>
              </a:rPr>
              <a:t>Increase the risk of work injuries and accidents</a:t>
            </a:r>
          </a:p>
          <a:p>
            <a:pPr lvl="2">
              <a:spcAft>
                <a:spcPts val="600"/>
              </a:spcAft>
            </a:pPr>
            <a:endParaRPr lang="en-GB" b="1" dirty="0"/>
          </a:p>
          <a:p>
            <a:pPr>
              <a:spcBef>
                <a:spcPts val="600"/>
              </a:spcBef>
            </a:pPr>
            <a:endParaRPr lang="it-IT" dirty="0"/>
          </a:p>
          <a:p>
            <a:pPr>
              <a:spcBef>
                <a:spcPts val="600"/>
              </a:spcBef>
            </a:pPr>
            <a:endParaRPr lang="en-GB" dirty="0"/>
          </a:p>
        </p:txBody>
      </p:sp>
      <p:sp>
        <p:nvSpPr>
          <p:cNvPr id="2" name="Titolo 1">
            <a:extLst>
              <a:ext uri="{FF2B5EF4-FFF2-40B4-BE49-F238E27FC236}">
                <a16:creationId xmlns:a16="http://schemas.microsoft.com/office/drawing/2014/main" xmlns="" id="{11676792-4C58-B543-9E97-8EB286AD1DCF}"/>
              </a:ext>
            </a:extLst>
          </p:cNvPr>
          <p:cNvSpPr>
            <a:spLocks noGrp="1"/>
          </p:cNvSpPr>
          <p:nvPr>
            <p:ph type="title"/>
          </p:nvPr>
        </p:nvSpPr>
        <p:spPr/>
        <p:txBody>
          <a:bodyPr/>
          <a:lstStyle/>
          <a:p>
            <a:r>
              <a:rPr lang="en-GB" dirty="0"/>
              <a:t>Workers in the emergency response and in essential services</a:t>
            </a:r>
            <a:br>
              <a:rPr lang="en-GB" dirty="0"/>
            </a:br>
            <a:r>
              <a:rPr lang="en-GB" dirty="0">
                <a:solidFill>
                  <a:schemeClr val="accent2"/>
                </a:solidFill>
              </a:rPr>
              <a:t>Common psychosocial factors</a:t>
            </a:r>
            <a:endParaRPr lang="en-GB" dirty="0"/>
          </a:p>
        </p:txBody>
      </p:sp>
    </p:spTree>
    <p:extLst>
      <p:ext uri="{BB962C8B-B14F-4D97-AF65-F5344CB8AC3E}">
        <p14:creationId xmlns:p14="http://schemas.microsoft.com/office/powerpoint/2010/main" val="2761317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A7D615D-B5B6-0644-A1F9-0D5245E24298}"/>
              </a:ext>
            </a:extLst>
          </p:cNvPr>
          <p:cNvSpPr>
            <a:spLocks noGrp="1"/>
          </p:cNvSpPr>
          <p:nvPr>
            <p:ph type="title"/>
          </p:nvPr>
        </p:nvSpPr>
        <p:spPr/>
        <p:txBody>
          <a:bodyPr/>
          <a:lstStyle/>
          <a:p>
            <a:r>
              <a:rPr lang="en-GB" dirty="0"/>
              <a:t>Workers in the emergency response and in essential services</a:t>
            </a:r>
            <a:br>
              <a:rPr lang="en-GB" dirty="0"/>
            </a:br>
            <a:r>
              <a:rPr lang="en-GB" dirty="0">
                <a:solidFill>
                  <a:schemeClr val="accent2"/>
                </a:solidFill>
              </a:rPr>
              <a:t>Examples of OSH measures to prevent and reduce stress</a:t>
            </a:r>
            <a:r>
              <a:rPr lang="en-GB" dirty="0"/>
              <a:t/>
            </a:r>
            <a:br>
              <a:rPr lang="en-GB" dirty="0"/>
            </a:br>
            <a:endParaRPr lang="en-GB" dirty="0"/>
          </a:p>
        </p:txBody>
      </p:sp>
      <p:sp>
        <p:nvSpPr>
          <p:cNvPr id="3" name="Segnaposto contenuto 2">
            <a:extLst>
              <a:ext uri="{FF2B5EF4-FFF2-40B4-BE49-F238E27FC236}">
                <a16:creationId xmlns:a16="http://schemas.microsoft.com/office/drawing/2014/main" xmlns="" id="{1A8FBE45-9843-BC4D-BD38-47CDE5528055}"/>
              </a:ext>
            </a:extLst>
          </p:cNvPr>
          <p:cNvSpPr>
            <a:spLocks noGrp="1"/>
          </p:cNvSpPr>
          <p:nvPr>
            <p:ph idx="1"/>
          </p:nvPr>
        </p:nvSpPr>
        <p:spPr/>
        <p:txBody>
          <a:bodyPr/>
          <a:lstStyle/>
          <a:p>
            <a:pPr lvl="2">
              <a:spcAft>
                <a:spcPts val="200"/>
              </a:spcAft>
            </a:pPr>
            <a:r>
              <a:rPr lang="en-GB" dirty="0">
                <a:solidFill>
                  <a:schemeClr val="accent1">
                    <a:lumMod val="50000"/>
                  </a:schemeClr>
                </a:solidFill>
              </a:rPr>
              <a:t>Good communication and up-to-date information</a:t>
            </a:r>
          </a:p>
          <a:p>
            <a:pPr lvl="2">
              <a:spcAft>
                <a:spcPts val="200"/>
              </a:spcAft>
            </a:pPr>
            <a:r>
              <a:rPr lang="en-GB" dirty="0">
                <a:solidFill>
                  <a:schemeClr val="accent1">
                    <a:lumMod val="50000"/>
                  </a:schemeClr>
                </a:solidFill>
              </a:rPr>
              <a:t>Multidisciplinary sessions to identify concerns and to work together on strategies to solve problems</a:t>
            </a:r>
          </a:p>
          <a:p>
            <a:pPr lvl="2">
              <a:spcAft>
                <a:spcPts val="200"/>
              </a:spcAft>
            </a:pPr>
            <a:r>
              <a:rPr lang="en-GB" dirty="0">
                <a:solidFill>
                  <a:schemeClr val="accent1">
                    <a:lumMod val="50000"/>
                  </a:schemeClr>
                </a:solidFill>
              </a:rPr>
              <a:t>Checklist to assess personal strengths and limitations, and recognize signs of stress and burnout</a:t>
            </a:r>
          </a:p>
          <a:p>
            <a:pPr lvl="2">
              <a:spcAft>
                <a:spcPts val="200"/>
              </a:spcAft>
            </a:pPr>
            <a:r>
              <a:rPr lang="en-GB" dirty="0">
                <a:solidFill>
                  <a:schemeClr val="accent1">
                    <a:lumMod val="50000"/>
                  </a:schemeClr>
                </a:solidFill>
              </a:rPr>
              <a:t>Buddy system to provide psychological support and monitor stress and burnout</a:t>
            </a:r>
          </a:p>
          <a:p>
            <a:pPr lvl="2">
              <a:spcAft>
                <a:spcPts val="200"/>
              </a:spcAft>
            </a:pPr>
            <a:r>
              <a:rPr lang="en-GB" dirty="0">
                <a:solidFill>
                  <a:schemeClr val="accent1">
                    <a:lumMod val="50000"/>
                  </a:schemeClr>
                </a:solidFill>
              </a:rPr>
              <a:t>Regulated rest periods for taking sufficient rest breaks during the work day</a:t>
            </a:r>
          </a:p>
          <a:p>
            <a:pPr lvl="2">
              <a:spcAft>
                <a:spcPts val="200"/>
              </a:spcAft>
            </a:pPr>
            <a:r>
              <a:rPr lang="en-GB" dirty="0">
                <a:solidFill>
                  <a:schemeClr val="accent1">
                    <a:lumMod val="50000"/>
                  </a:schemeClr>
                </a:solidFill>
              </a:rPr>
              <a:t>Opportunities to promote physical health (e.g., exercise, healthy eating habits)</a:t>
            </a:r>
          </a:p>
          <a:p>
            <a:pPr lvl="2">
              <a:spcAft>
                <a:spcPts val="200"/>
              </a:spcAft>
            </a:pPr>
            <a:r>
              <a:rPr lang="en-GB" dirty="0">
                <a:solidFill>
                  <a:schemeClr val="accent1">
                    <a:lumMod val="50000"/>
                  </a:schemeClr>
                </a:solidFill>
              </a:rPr>
              <a:t>Psychological support for workers to share fears and worries confidentially</a:t>
            </a:r>
          </a:p>
          <a:p>
            <a:pPr lvl="2">
              <a:spcAft>
                <a:spcPts val="200"/>
              </a:spcAft>
            </a:pPr>
            <a:r>
              <a:rPr lang="en-GB" dirty="0">
                <a:solidFill>
                  <a:schemeClr val="accent1">
                    <a:lumMod val="50000"/>
                  </a:schemeClr>
                </a:solidFill>
              </a:rPr>
              <a:t>Role-modelling (managers/supervisors conduct themselves in ways that show how to mitigate stress)</a:t>
            </a:r>
          </a:p>
          <a:p>
            <a:pPr lvl="2">
              <a:spcAft>
                <a:spcPts val="200"/>
              </a:spcAft>
            </a:pPr>
            <a:r>
              <a:rPr lang="en-GB" dirty="0">
                <a:solidFill>
                  <a:schemeClr val="accent1">
                    <a:lumMod val="50000"/>
                  </a:schemeClr>
                </a:solidFill>
              </a:rPr>
              <a:t>Campaigns to reduce stigma</a:t>
            </a:r>
          </a:p>
          <a:p>
            <a:pPr lvl="2">
              <a:spcAft>
                <a:spcPts val="200"/>
              </a:spcAft>
            </a:pPr>
            <a:r>
              <a:rPr lang="en-GB" dirty="0">
                <a:solidFill>
                  <a:schemeClr val="accent1">
                    <a:lumMod val="50000"/>
                  </a:schemeClr>
                </a:solidFill>
              </a:rPr>
              <a:t>Participatory techniques which can promote dialogue, innovative solutions and positive changes in attitude</a:t>
            </a:r>
          </a:p>
          <a:p>
            <a:pPr lvl="2">
              <a:spcAft>
                <a:spcPts val="2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xmlns="" id="{ACB39673-526D-8248-A1FE-368F213467E3}"/>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40942E38-5B88-2247-97D9-38B48BD2F05E}"/>
              </a:ext>
            </a:extLst>
          </p:cNvPr>
          <p:cNvSpPr>
            <a:spLocks noGrp="1"/>
          </p:cNvSpPr>
          <p:nvPr>
            <p:ph type="sldNum" sz="quarter" idx="12"/>
          </p:nvPr>
        </p:nvSpPr>
        <p:spPr/>
        <p:txBody>
          <a:bodyPr/>
          <a:lstStyle/>
          <a:p>
            <a:fld id="{856227C0-AD57-4F9B-BAE3-EEFB0D0EE427}" type="slidenum">
              <a:rPr lang="en-GB" smtClean="0"/>
              <a:t>20</a:t>
            </a:fld>
            <a:endParaRPr lang="en-GB"/>
          </a:p>
        </p:txBody>
      </p:sp>
      <p:sp>
        <p:nvSpPr>
          <p:cNvPr id="8" name="Footer Placeholder 4">
            <a:extLst>
              <a:ext uri="{FF2B5EF4-FFF2-40B4-BE49-F238E27FC236}">
                <a16:creationId xmlns:a16="http://schemas.microsoft.com/office/drawing/2014/main" xmlns="" id="{60F94771-501E-DB48-AF7B-5D7F6BAEBF4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300152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98D0ECA-914D-ED4B-935D-4CCF8B807DEA}"/>
              </a:ext>
            </a:extLst>
          </p:cNvPr>
          <p:cNvSpPr>
            <a:spLocks noGrp="1"/>
          </p:cNvSpPr>
          <p:nvPr>
            <p:ph type="title"/>
          </p:nvPr>
        </p:nvSpPr>
        <p:spPr/>
        <p:txBody>
          <a:bodyPr/>
          <a:lstStyle/>
          <a:p>
            <a:r>
              <a:rPr lang="en-GB" dirty="0"/>
              <a:t>People working from home</a:t>
            </a:r>
            <a:br>
              <a:rPr lang="en-GB" dirty="0"/>
            </a:br>
            <a:r>
              <a:rPr lang="en-GB" dirty="0">
                <a:solidFill>
                  <a:schemeClr val="accent2"/>
                </a:solidFill>
              </a:rPr>
              <a:t>Common psychosocial factors</a:t>
            </a:r>
            <a:endParaRPr lang="en-GB" dirty="0"/>
          </a:p>
        </p:txBody>
      </p:sp>
      <p:sp>
        <p:nvSpPr>
          <p:cNvPr id="3" name="Segnaposto data 2">
            <a:extLst>
              <a:ext uri="{FF2B5EF4-FFF2-40B4-BE49-F238E27FC236}">
                <a16:creationId xmlns:a16="http://schemas.microsoft.com/office/drawing/2014/main" xmlns="" id="{B076057E-C826-1441-A051-968ED52DB06F}"/>
              </a:ext>
            </a:extLst>
          </p:cNvPr>
          <p:cNvSpPr>
            <a:spLocks noGrp="1"/>
          </p:cNvSpPr>
          <p:nvPr>
            <p:ph type="dt" sz="half" idx="10"/>
          </p:nvPr>
        </p:nvSpPr>
        <p:spPr/>
        <p:txBody>
          <a:bodyPr/>
          <a:lstStyle/>
          <a:p>
            <a:r>
              <a:rPr lang="en-GB"/>
              <a:t>Date: Monday / 01 / October / 2019</a:t>
            </a:r>
          </a:p>
        </p:txBody>
      </p:sp>
      <p:sp>
        <p:nvSpPr>
          <p:cNvPr id="4" name="Segnaposto numero diapositiva 3">
            <a:extLst>
              <a:ext uri="{FF2B5EF4-FFF2-40B4-BE49-F238E27FC236}">
                <a16:creationId xmlns:a16="http://schemas.microsoft.com/office/drawing/2014/main" xmlns="" id="{3766C9C3-B22C-C842-8007-6E67CA3CF123}"/>
              </a:ext>
            </a:extLst>
          </p:cNvPr>
          <p:cNvSpPr>
            <a:spLocks noGrp="1"/>
          </p:cNvSpPr>
          <p:nvPr>
            <p:ph type="sldNum" sz="quarter" idx="12"/>
          </p:nvPr>
        </p:nvSpPr>
        <p:spPr/>
        <p:txBody>
          <a:bodyPr/>
          <a:lstStyle/>
          <a:p>
            <a:fld id="{856227C0-AD57-4F9B-BAE3-EEFB0D0EE427}" type="slidenum">
              <a:rPr lang="en-GB" smtClean="0"/>
              <a:t>21</a:t>
            </a:fld>
            <a:endParaRPr lang="en-GB"/>
          </a:p>
        </p:txBody>
      </p:sp>
      <p:sp>
        <p:nvSpPr>
          <p:cNvPr id="5" name="Segnaposto testo 4">
            <a:extLst>
              <a:ext uri="{FF2B5EF4-FFF2-40B4-BE49-F238E27FC236}">
                <a16:creationId xmlns:a16="http://schemas.microsoft.com/office/drawing/2014/main" xmlns="" id="{BDC3833D-34CF-6143-ABB3-57BFD23AE993}"/>
              </a:ext>
            </a:extLst>
          </p:cNvPr>
          <p:cNvSpPr>
            <a:spLocks noGrp="1"/>
          </p:cNvSpPr>
          <p:nvPr>
            <p:ph type="body" sz="quarter" idx="13"/>
          </p:nvPr>
        </p:nvSpPr>
        <p:spPr>
          <a:xfrm>
            <a:off x="490538" y="2393950"/>
            <a:ext cx="6081712" cy="3482976"/>
          </a:xfrm>
        </p:spPr>
        <p:txBody>
          <a:bodyPr/>
          <a:lstStyle/>
          <a:p>
            <a:pPr marL="252000" lvl="2" indent="-252000">
              <a:spcBef>
                <a:spcPts val="600"/>
              </a:spcBef>
              <a:spcAft>
                <a:spcPts val="600"/>
              </a:spcAft>
            </a:pPr>
            <a:r>
              <a:rPr lang="en-GB" sz="1800" dirty="0"/>
              <a:t>Inadequate information </a:t>
            </a:r>
          </a:p>
          <a:p>
            <a:pPr marL="252000" lvl="2" indent="-252000">
              <a:spcBef>
                <a:spcPts val="600"/>
              </a:spcBef>
              <a:spcAft>
                <a:spcPts val="600"/>
              </a:spcAft>
            </a:pPr>
            <a:r>
              <a:rPr lang="en-GB" sz="1800" dirty="0"/>
              <a:t>Isolation</a:t>
            </a:r>
          </a:p>
          <a:p>
            <a:pPr marL="252000" lvl="2" indent="-252000">
              <a:spcBef>
                <a:spcPts val="600"/>
              </a:spcBef>
              <a:spcAft>
                <a:spcPts val="600"/>
              </a:spcAft>
            </a:pPr>
            <a:r>
              <a:rPr lang="en-GB" sz="1800" dirty="0"/>
              <a:t>Long working hours</a:t>
            </a:r>
          </a:p>
          <a:p>
            <a:pPr marL="252000" lvl="2" indent="-252000">
              <a:spcBef>
                <a:spcPts val="600"/>
              </a:spcBef>
              <a:spcAft>
                <a:spcPts val="600"/>
              </a:spcAft>
            </a:pPr>
            <a:r>
              <a:rPr lang="en-GB" sz="1800" dirty="0"/>
              <a:t>Blurring lines between work and family life</a:t>
            </a:r>
          </a:p>
          <a:p>
            <a:pPr marL="252000" lvl="2" indent="-252000">
              <a:spcBef>
                <a:spcPts val="600"/>
              </a:spcBef>
              <a:spcAft>
                <a:spcPts val="600"/>
              </a:spcAft>
            </a:pPr>
            <a:r>
              <a:rPr lang="en-GB" sz="1800" dirty="0"/>
              <a:t>Multiple burdens (working duties, household chores, caretakers, home-schooling, etc.)</a:t>
            </a:r>
          </a:p>
          <a:p>
            <a:pPr marL="252000" lvl="2" indent="-252000">
              <a:spcBef>
                <a:spcPts val="600"/>
              </a:spcBef>
              <a:spcAft>
                <a:spcPts val="600"/>
              </a:spcAft>
            </a:pPr>
            <a:r>
              <a:rPr lang="en-GB" sz="1800" dirty="0"/>
              <a:t>Frustration and boredom</a:t>
            </a:r>
          </a:p>
          <a:p>
            <a:pPr marL="252000" lvl="2" indent="-252000">
              <a:spcBef>
                <a:spcPts val="1200"/>
              </a:spcBef>
              <a:spcAft>
                <a:spcPts val="600"/>
              </a:spcAft>
            </a:pPr>
            <a:r>
              <a:rPr lang="en-GB" sz="1800" dirty="0">
                <a:solidFill>
                  <a:schemeClr val="accent1">
                    <a:lumMod val="50000"/>
                  </a:schemeClr>
                </a:solidFill>
              </a:rPr>
              <a:t>Domestic violence</a:t>
            </a:r>
          </a:p>
          <a:p>
            <a:pPr marL="252000" indent="-252000">
              <a:spcBef>
                <a:spcPts val="600"/>
              </a:spcBef>
              <a:buNone/>
            </a:pPr>
            <a:endParaRPr lang="en-GB" sz="1800" dirty="0"/>
          </a:p>
        </p:txBody>
      </p:sp>
      <p:sp>
        <p:nvSpPr>
          <p:cNvPr id="12" name="Footer Placeholder 4">
            <a:extLst>
              <a:ext uri="{FF2B5EF4-FFF2-40B4-BE49-F238E27FC236}">
                <a16:creationId xmlns:a16="http://schemas.microsoft.com/office/drawing/2014/main" xmlns="" id="{A35DF65B-C5E2-9442-AB98-2EBC1599B4E3}"/>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3" name="Immagine 12">
            <a:extLst>
              <a:ext uri="{FF2B5EF4-FFF2-40B4-BE49-F238E27FC236}">
                <a16:creationId xmlns:a16="http://schemas.microsoft.com/office/drawing/2014/main" xmlns="" id="{6BF28D29-34A9-7342-90D5-1171C32E4E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451" y="960438"/>
            <a:ext cx="6350000" cy="6350000"/>
          </a:xfrm>
          <a:prstGeom prst="rect">
            <a:avLst/>
          </a:prstGeom>
        </p:spPr>
      </p:pic>
    </p:spTree>
    <p:extLst>
      <p:ext uri="{BB962C8B-B14F-4D97-AF65-F5344CB8AC3E}">
        <p14:creationId xmlns:p14="http://schemas.microsoft.com/office/powerpoint/2010/main" val="184460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209FE23-C592-E448-B700-71B8D1D9B6CC}"/>
              </a:ext>
            </a:extLst>
          </p:cNvPr>
          <p:cNvSpPr>
            <a:spLocks noGrp="1"/>
          </p:cNvSpPr>
          <p:nvPr>
            <p:ph type="title"/>
          </p:nvPr>
        </p:nvSpPr>
        <p:spPr/>
        <p:txBody>
          <a:bodyPr/>
          <a:lstStyle/>
          <a:p>
            <a:r>
              <a:rPr lang="en-GB" dirty="0"/>
              <a:t>People working from home</a:t>
            </a:r>
            <a:br>
              <a:rPr lang="en-GB" dirty="0"/>
            </a:br>
            <a:r>
              <a:rPr lang="en-GB" dirty="0">
                <a:solidFill>
                  <a:schemeClr val="accent2"/>
                </a:solidFill>
              </a:rPr>
              <a:t>Examples of OSH measures to prevent and reduce stress</a:t>
            </a:r>
            <a:endParaRPr lang="en-GB" dirty="0"/>
          </a:p>
        </p:txBody>
      </p:sp>
      <p:sp>
        <p:nvSpPr>
          <p:cNvPr id="3" name="Segnaposto contenuto 2">
            <a:extLst>
              <a:ext uri="{FF2B5EF4-FFF2-40B4-BE49-F238E27FC236}">
                <a16:creationId xmlns:a16="http://schemas.microsoft.com/office/drawing/2014/main" xmlns="" id="{F4892B7F-2DE7-764B-9122-DD30C47870D8}"/>
              </a:ext>
            </a:extLst>
          </p:cNvPr>
          <p:cNvSpPr>
            <a:spLocks noGrp="1"/>
          </p:cNvSpPr>
          <p:nvPr>
            <p:ph idx="1"/>
          </p:nvPr>
        </p:nvSpPr>
        <p:spPr/>
        <p:txBody>
          <a:bodyPr/>
          <a:lstStyle/>
          <a:p>
            <a:pPr lvl="2">
              <a:spcAft>
                <a:spcPts val="600"/>
              </a:spcAft>
            </a:pPr>
            <a:r>
              <a:rPr lang="en-GB" dirty="0">
                <a:solidFill>
                  <a:schemeClr val="accent1">
                    <a:lumMod val="50000"/>
                  </a:schemeClr>
                </a:solidFill>
              </a:rPr>
              <a:t>Management commitment and support and connection with supervisors and colleagues</a:t>
            </a:r>
          </a:p>
          <a:p>
            <a:pPr lvl="2">
              <a:spcAft>
                <a:spcPts val="600"/>
              </a:spcAft>
            </a:pPr>
            <a:r>
              <a:rPr lang="en-GB" dirty="0">
                <a:solidFill>
                  <a:schemeClr val="accent1">
                    <a:lumMod val="50000"/>
                  </a:schemeClr>
                </a:solidFill>
              </a:rPr>
              <a:t>Clear expectations (e.g., results to achieve, tasks, etc.)</a:t>
            </a:r>
          </a:p>
          <a:p>
            <a:pPr lvl="2">
              <a:spcAft>
                <a:spcPts val="600"/>
              </a:spcAft>
            </a:pPr>
            <a:r>
              <a:rPr lang="en-GB" dirty="0">
                <a:solidFill>
                  <a:schemeClr val="accent1">
                    <a:lumMod val="50000"/>
                  </a:schemeClr>
                </a:solidFill>
              </a:rPr>
              <a:t>Flexibility </a:t>
            </a:r>
          </a:p>
          <a:p>
            <a:pPr lvl="2">
              <a:spcAft>
                <a:spcPts val="600"/>
              </a:spcAft>
            </a:pPr>
            <a:r>
              <a:rPr lang="en-GB" dirty="0">
                <a:solidFill>
                  <a:schemeClr val="accent1">
                    <a:lumMod val="50000"/>
                  </a:schemeClr>
                </a:solidFill>
              </a:rPr>
              <a:t>Disconnection from work at specified times reserved for rest and personal life </a:t>
            </a:r>
          </a:p>
          <a:p>
            <a:pPr lvl="2">
              <a:spcAft>
                <a:spcPts val="600"/>
              </a:spcAft>
            </a:pPr>
            <a:r>
              <a:rPr lang="en-GB" dirty="0">
                <a:solidFill>
                  <a:schemeClr val="accent1">
                    <a:lumMod val="50000"/>
                  </a:schemeClr>
                </a:solidFill>
              </a:rPr>
              <a:t>Appropriate equipment (e.g., laptops, apps for teleworking, adequate IT support) and dedicated workspace</a:t>
            </a:r>
          </a:p>
          <a:p>
            <a:pPr lvl="2">
              <a:spcAft>
                <a:spcPts val="600"/>
              </a:spcAft>
            </a:pPr>
            <a:r>
              <a:rPr lang="en-GB" dirty="0">
                <a:solidFill>
                  <a:schemeClr val="accent1">
                    <a:lumMod val="50000"/>
                  </a:schemeClr>
                </a:solidFill>
              </a:rPr>
              <a:t>Training</a:t>
            </a:r>
          </a:p>
          <a:p>
            <a:pPr lvl="2">
              <a:spcAft>
                <a:spcPts val="600"/>
              </a:spcAft>
            </a:pPr>
            <a:r>
              <a:rPr lang="en-GB" dirty="0">
                <a:solidFill>
                  <a:schemeClr val="accent1">
                    <a:lumMod val="50000"/>
                  </a:schemeClr>
                </a:solidFill>
              </a:rPr>
              <a:t>Good system of communication</a:t>
            </a:r>
          </a:p>
          <a:p>
            <a:pPr lvl="2">
              <a:spcAft>
                <a:spcPts val="600"/>
              </a:spcAft>
            </a:pPr>
            <a:r>
              <a:rPr lang="en-GB" dirty="0">
                <a:solidFill>
                  <a:schemeClr val="accent1">
                    <a:lumMod val="50000"/>
                  </a:schemeClr>
                </a:solidFill>
              </a:rPr>
              <a:t>Support services, including employee assistance programs</a:t>
            </a:r>
          </a:p>
          <a:p>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xmlns="" id="{BC692930-001A-EB48-81E0-CA5C78ACC75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63174252-8CE9-8144-8158-192BA8D03D99}"/>
              </a:ext>
            </a:extLst>
          </p:cNvPr>
          <p:cNvSpPr>
            <a:spLocks noGrp="1"/>
          </p:cNvSpPr>
          <p:nvPr>
            <p:ph type="sldNum" sz="quarter" idx="12"/>
          </p:nvPr>
        </p:nvSpPr>
        <p:spPr/>
        <p:txBody>
          <a:bodyPr/>
          <a:lstStyle/>
          <a:p>
            <a:fld id="{856227C0-AD57-4F9B-BAE3-EEFB0D0EE427}" type="slidenum">
              <a:rPr lang="en-GB" smtClean="0"/>
              <a:t>22</a:t>
            </a:fld>
            <a:endParaRPr lang="en-GB"/>
          </a:p>
        </p:txBody>
      </p:sp>
      <p:sp>
        <p:nvSpPr>
          <p:cNvPr id="7" name="Footer Placeholder 4">
            <a:extLst>
              <a:ext uri="{FF2B5EF4-FFF2-40B4-BE49-F238E27FC236}">
                <a16:creationId xmlns:a16="http://schemas.microsoft.com/office/drawing/2014/main" xmlns="" id="{A687091B-9D44-504F-8026-CA0B6E5401ED}"/>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595349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2FBEE60-43BF-614A-B828-9584FD638C40}"/>
              </a:ext>
            </a:extLst>
          </p:cNvPr>
          <p:cNvSpPr>
            <a:spLocks noGrp="1"/>
          </p:cNvSpPr>
          <p:nvPr>
            <p:ph type="title"/>
          </p:nvPr>
        </p:nvSpPr>
        <p:spPr/>
        <p:txBody>
          <a:bodyPr/>
          <a:lstStyle/>
          <a:p>
            <a:r>
              <a:rPr lang="en-GB" dirty="0"/>
              <a:t>Managing other OSH risks</a:t>
            </a:r>
          </a:p>
        </p:txBody>
      </p:sp>
      <p:sp>
        <p:nvSpPr>
          <p:cNvPr id="4" name="Segnaposto data 3">
            <a:extLst>
              <a:ext uri="{FF2B5EF4-FFF2-40B4-BE49-F238E27FC236}">
                <a16:creationId xmlns:a16="http://schemas.microsoft.com/office/drawing/2014/main" xmlns="" id="{AC923551-EFB6-F943-897C-FF04492F91D3}"/>
              </a:ext>
            </a:extLst>
          </p:cNvPr>
          <p:cNvSpPr>
            <a:spLocks noGrp="1"/>
          </p:cNvSpPr>
          <p:nvPr>
            <p:ph type="dt" sz="half" idx="10"/>
          </p:nvPr>
        </p:nvSpPr>
        <p:spPr/>
        <p:txBody>
          <a:bodyPr/>
          <a:lstStyle/>
          <a:p>
            <a:r>
              <a:rPr lang="en-GB" dirty="0"/>
              <a:t>Date: Monday / 01 / October / 2019</a:t>
            </a:r>
          </a:p>
        </p:txBody>
      </p:sp>
      <p:sp>
        <p:nvSpPr>
          <p:cNvPr id="5" name="Segnaposto piè di pagina 4">
            <a:extLst>
              <a:ext uri="{FF2B5EF4-FFF2-40B4-BE49-F238E27FC236}">
                <a16:creationId xmlns:a16="http://schemas.microsoft.com/office/drawing/2014/main" xmlns="" id="{36908139-E9A4-844B-9BB7-6653B42AF941}"/>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xmlns="" id="{D3382A8A-61EA-E348-9038-E9B039F0D053}"/>
              </a:ext>
            </a:extLst>
          </p:cNvPr>
          <p:cNvSpPr>
            <a:spLocks noGrp="1"/>
          </p:cNvSpPr>
          <p:nvPr>
            <p:ph type="sldNum" sz="quarter" idx="12"/>
          </p:nvPr>
        </p:nvSpPr>
        <p:spPr/>
        <p:txBody>
          <a:bodyPr/>
          <a:lstStyle/>
          <a:p>
            <a:fld id="{856227C0-AD57-4F9B-BAE3-EEFB0D0EE427}" type="slidenum">
              <a:rPr lang="en-GB" smtClean="0"/>
              <a:pPr/>
              <a:t>23</a:t>
            </a:fld>
            <a:endParaRPr lang="en-GB"/>
          </a:p>
        </p:txBody>
      </p:sp>
    </p:spTree>
    <p:extLst>
      <p:ext uri="{BB962C8B-B14F-4D97-AF65-F5344CB8AC3E}">
        <p14:creationId xmlns:p14="http://schemas.microsoft.com/office/powerpoint/2010/main" val="2134230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xmlns="" id="{8643B4B7-3C61-E44E-9988-FC23460FA384}"/>
              </a:ext>
            </a:extLst>
          </p:cNvPr>
          <p:cNvSpPr>
            <a:spLocks noGrp="1"/>
          </p:cNvSpPr>
          <p:nvPr>
            <p:ph type="title"/>
          </p:nvPr>
        </p:nvSpPr>
        <p:spPr/>
        <p:txBody>
          <a:bodyPr/>
          <a:lstStyle/>
          <a:p>
            <a:r>
              <a:rPr lang="en-GB" dirty="0"/>
              <a:t>Ergonomics</a:t>
            </a:r>
          </a:p>
        </p:txBody>
      </p:sp>
      <p:sp>
        <p:nvSpPr>
          <p:cNvPr id="5" name="Segnaposto data 4">
            <a:extLst>
              <a:ext uri="{FF2B5EF4-FFF2-40B4-BE49-F238E27FC236}">
                <a16:creationId xmlns:a16="http://schemas.microsoft.com/office/drawing/2014/main" xmlns=""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xmlns="" id="{EADA042D-EE91-DD4A-B604-A0DABF40FC44}"/>
              </a:ext>
            </a:extLst>
          </p:cNvPr>
          <p:cNvSpPr>
            <a:spLocks noGrp="1"/>
          </p:cNvSpPr>
          <p:nvPr>
            <p:ph type="sldNum" sz="quarter" idx="12"/>
          </p:nvPr>
        </p:nvSpPr>
        <p:spPr/>
        <p:txBody>
          <a:bodyPr/>
          <a:lstStyle/>
          <a:p>
            <a:fld id="{856227C0-AD57-4F9B-BAE3-EEFB0D0EE427}" type="slidenum">
              <a:rPr lang="en-GB" smtClean="0"/>
              <a:t>24</a:t>
            </a:fld>
            <a:endParaRPr lang="en-GB"/>
          </a:p>
        </p:txBody>
      </p:sp>
      <p:sp>
        <p:nvSpPr>
          <p:cNvPr id="8" name="Triangolo 7">
            <a:extLst>
              <a:ext uri="{FF2B5EF4-FFF2-40B4-BE49-F238E27FC236}">
                <a16:creationId xmlns:a16="http://schemas.microsoft.com/office/drawing/2014/main" xmlns="" id="{3569789D-0316-7B42-9A07-120B4D5EF67C}"/>
              </a:ext>
            </a:extLst>
          </p:cNvPr>
          <p:cNvSpPr>
            <a:spLocks noChangeAspect="1"/>
          </p:cNvSpPr>
          <p:nvPr/>
        </p:nvSpPr>
        <p:spPr>
          <a:xfrm rot="5400000">
            <a:off x="4143586" y="2590942"/>
            <a:ext cx="474648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gnaposto contenuto 2">
            <a:extLst>
              <a:ext uri="{FF2B5EF4-FFF2-40B4-BE49-F238E27FC236}">
                <a16:creationId xmlns:a16="http://schemas.microsoft.com/office/drawing/2014/main" xmlns="" id="{21EAFCCF-E9B9-D842-B419-F648140C8CCC}"/>
              </a:ext>
            </a:extLst>
          </p:cNvPr>
          <p:cNvSpPr>
            <a:spLocks noGrp="1"/>
          </p:cNvSpPr>
          <p:nvPr>
            <p:ph idx="1"/>
          </p:nvPr>
        </p:nvSpPr>
        <p:spPr>
          <a:xfrm>
            <a:off x="490538" y="2393950"/>
            <a:ext cx="4110037" cy="3482975"/>
          </a:xfrm>
        </p:spPr>
        <p:txBody>
          <a:bodyPr/>
          <a:lstStyle/>
          <a:p>
            <a:pPr lvl="2">
              <a:spcAft>
                <a:spcPts val="1800"/>
              </a:spcAft>
            </a:pPr>
            <a:r>
              <a:rPr lang="en-GB" dirty="0">
                <a:solidFill>
                  <a:schemeClr val="accent1">
                    <a:lumMod val="50000"/>
                  </a:schemeClr>
                </a:solidFill>
              </a:rPr>
              <a:t>Manual handling of loads </a:t>
            </a:r>
          </a:p>
          <a:p>
            <a:pPr lvl="2">
              <a:spcAft>
                <a:spcPts val="1800"/>
              </a:spcAft>
            </a:pPr>
            <a:r>
              <a:rPr lang="en-GB" dirty="0">
                <a:solidFill>
                  <a:schemeClr val="accent1">
                    <a:lumMod val="50000"/>
                  </a:schemeClr>
                </a:solidFill>
              </a:rPr>
              <a:t>Awkward postures</a:t>
            </a:r>
          </a:p>
          <a:p>
            <a:pPr marL="0" lvl="2" indent="0">
              <a:spcAft>
                <a:spcPts val="1800"/>
              </a:spcAft>
              <a:buNone/>
            </a:pPr>
            <a:r>
              <a:rPr lang="en-GB" dirty="0">
                <a:solidFill>
                  <a:schemeClr val="accent1">
                    <a:lumMod val="50000"/>
                  </a:schemeClr>
                </a:solidFill>
              </a:rPr>
              <a:t>… associated with longer working time, higher work load and high-pressure </a:t>
            </a:r>
          </a:p>
          <a:p>
            <a:pPr marL="0" lvl="2" indent="0">
              <a:spcAft>
                <a:spcPts val="1800"/>
              </a:spcAft>
              <a:buNone/>
            </a:pPr>
            <a:endParaRPr lang="en-GB" dirty="0">
              <a:solidFill>
                <a:schemeClr val="accent1">
                  <a:lumMod val="50000"/>
                </a:schemeClr>
              </a:solidFill>
            </a:endParaRPr>
          </a:p>
          <a:p>
            <a:pPr lvl="2">
              <a:spcAft>
                <a:spcPts val="1800"/>
              </a:spcAft>
            </a:pPr>
            <a:endParaRPr lang="en-GB" dirty="0">
              <a:solidFill>
                <a:schemeClr val="accent1">
                  <a:lumMod val="50000"/>
                </a:schemeClr>
              </a:solidFill>
            </a:endParaRPr>
          </a:p>
          <a:p>
            <a:pPr>
              <a:spcBef>
                <a:spcPts val="600"/>
              </a:spcBef>
              <a:spcAft>
                <a:spcPts val="1800"/>
              </a:spcAft>
            </a:pPr>
            <a:endParaRPr lang="it-IT"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xmlns="" id="{83305FC2-E419-6648-8C2E-9CDC17F73251}"/>
              </a:ext>
            </a:extLst>
          </p:cNvPr>
          <p:cNvSpPr txBox="1">
            <a:spLocks/>
          </p:cNvSpPr>
          <p:nvPr/>
        </p:nvSpPr>
        <p:spPr>
          <a:xfrm>
            <a:off x="5229225" y="2393951"/>
            <a:ext cx="5932237"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1800"/>
              </a:spcAft>
              <a:buClr>
                <a:schemeClr val="accent1"/>
              </a:buClr>
            </a:pPr>
            <a:r>
              <a:rPr lang="en-GB" dirty="0">
                <a:solidFill>
                  <a:schemeClr val="accent1">
                    <a:lumMod val="50000"/>
                  </a:schemeClr>
                </a:solidFill>
              </a:rPr>
              <a:t>Musculoskeletal injuries</a:t>
            </a:r>
          </a:p>
          <a:p>
            <a:pPr lvl="2">
              <a:spcAft>
                <a:spcPts val="1800"/>
              </a:spcAft>
              <a:buClr>
                <a:schemeClr val="accent1"/>
              </a:buClr>
            </a:pPr>
            <a:r>
              <a:rPr lang="en-GB" dirty="0">
                <a:solidFill>
                  <a:schemeClr val="accent1">
                    <a:lumMod val="50000"/>
                  </a:schemeClr>
                </a:solidFill>
              </a:rPr>
              <a:t>Diminished work capacity </a:t>
            </a:r>
          </a:p>
          <a:p>
            <a:pPr lvl="2">
              <a:spcAft>
                <a:spcPts val="1800"/>
              </a:spcAft>
              <a:buClr>
                <a:schemeClr val="accent1"/>
              </a:buClr>
            </a:pPr>
            <a:r>
              <a:rPr lang="en-GB" dirty="0">
                <a:solidFill>
                  <a:schemeClr val="accent1">
                    <a:lumMod val="50000"/>
                  </a:schemeClr>
                </a:solidFill>
              </a:rPr>
              <a:t>Reduced ability to adhere to strict work practices</a:t>
            </a:r>
          </a:p>
          <a:p>
            <a:pPr lvl="2">
              <a:spcBef>
                <a:spcPts val="1800"/>
              </a:spcBef>
              <a:spcAft>
                <a:spcPts val="1800"/>
              </a:spcAft>
              <a:buClr>
                <a:schemeClr val="accent1"/>
              </a:buClr>
            </a:pPr>
            <a:r>
              <a:rPr lang="en-GB" dirty="0">
                <a:solidFill>
                  <a:schemeClr val="accent1">
                    <a:lumMod val="50000"/>
                  </a:schemeClr>
                </a:solidFill>
              </a:rPr>
              <a:t>Increased absenteeism</a:t>
            </a:r>
          </a:p>
          <a:p>
            <a:pPr lvl="2">
              <a:spcAft>
                <a:spcPts val="1800"/>
              </a:spcAft>
              <a:buClr>
                <a:schemeClr val="accent1"/>
              </a:buClr>
            </a:pPr>
            <a:r>
              <a:rPr lang="en-GB" dirty="0">
                <a:solidFill>
                  <a:schemeClr val="accent1">
                    <a:lumMod val="50000"/>
                  </a:schemeClr>
                </a:solidFill>
              </a:rPr>
              <a:t>Higher risk of workplace accidents</a:t>
            </a:r>
          </a:p>
          <a:p>
            <a:pPr lvl="2">
              <a:spcAft>
                <a:spcPts val="1800"/>
              </a:spcAft>
              <a:buClr>
                <a:schemeClr val="accent1"/>
              </a:buClr>
            </a:pPr>
            <a:endParaRPr lang="en-GB" dirty="0">
              <a:solidFill>
                <a:schemeClr val="accent1">
                  <a:lumMod val="50000"/>
                </a:schemeClr>
              </a:solidFill>
            </a:endParaRPr>
          </a:p>
          <a:p>
            <a:pPr>
              <a:spcBef>
                <a:spcPts val="600"/>
              </a:spcBef>
              <a:spcAft>
                <a:spcPts val="1800"/>
              </a:spcAft>
              <a:buClr>
                <a:schemeClr val="accent1"/>
              </a:buClr>
            </a:pPr>
            <a:endParaRPr lang="it-IT" dirty="0">
              <a:solidFill>
                <a:schemeClr val="accent1">
                  <a:lumMod val="50000"/>
                </a:schemeClr>
              </a:solidFill>
            </a:endParaRPr>
          </a:p>
          <a:p>
            <a:pPr>
              <a:spcBef>
                <a:spcPts val="600"/>
              </a:spcBef>
              <a:spcAft>
                <a:spcPts val="1800"/>
              </a:spcAft>
              <a:buClr>
                <a:schemeClr val="accent1"/>
              </a:buClr>
            </a:pPr>
            <a:endParaRPr lang="en-GB" dirty="0">
              <a:solidFill>
                <a:schemeClr val="accent1">
                  <a:lumMod val="50000"/>
                </a:schemeClr>
              </a:solidFill>
            </a:endParaRPr>
          </a:p>
        </p:txBody>
      </p:sp>
      <p:sp>
        <p:nvSpPr>
          <p:cNvPr id="13" name="Footer Placeholder 4">
            <a:extLst>
              <a:ext uri="{FF2B5EF4-FFF2-40B4-BE49-F238E27FC236}">
                <a16:creationId xmlns:a16="http://schemas.microsoft.com/office/drawing/2014/main" xmlns="" id="{3B9DD643-DFFE-9744-8028-E5C1CD9017FB}"/>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244113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A4CBA53-00DB-CA45-8613-0D0D15B86C15}"/>
              </a:ext>
            </a:extLst>
          </p:cNvPr>
          <p:cNvSpPr>
            <a:spLocks noGrp="1"/>
          </p:cNvSpPr>
          <p:nvPr>
            <p:ph type="title"/>
          </p:nvPr>
        </p:nvSpPr>
        <p:spPr/>
        <p:txBody>
          <a:bodyPr/>
          <a:lstStyle/>
          <a:p>
            <a:r>
              <a:rPr lang="en-GB" dirty="0"/>
              <a:t>OSH risks associated with the use of heavy PPE</a:t>
            </a:r>
          </a:p>
        </p:txBody>
      </p:sp>
      <p:sp>
        <p:nvSpPr>
          <p:cNvPr id="3" name="Segnaposto contenuto 2">
            <a:extLst>
              <a:ext uri="{FF2B5EF4-FFF2-40B4-BE49-F238E27FC236}">
                <a16:creationId xmlns:a16="http://schemas.microsoft.com/office/drawing/2014/main" xmlns="" id="{274C3842-F809-3E43-B6B8-A78AAAF7C0DE}"/>
              </a:ext>
            </a:extLst>
          </p:cNvPr>
          <p:cNvSpPr>
            <a:spLocks noGrp="1"/>
          </p:cNvSpPr>
          <p:nvPr>
            <p:ph idx="1"/>
          </p:nvPr>
        </p:nvSpPr>
        <p:spPr/>
        <p:txBody>
          <a:bodyPr/>
          <a:lstStyle/>
          <a:p>
            <a:pPr>
              <a:spcBef>
                <a:spcPts val="600"/>
              </a:spcBef>
              <a:spcAft>
                <a:spcPts val="1800"/>
              </a:spcAft>
            </a:pPr>
            <a:r>
              <a:rPr lang="en-GB" b="0" dirty="0">
                <a:solidFill>
                  <a:schemeClr val="accent1">
                    <a:lumMod val="50000"/>
                  </a:schemeClr>
                </a:solidFill>
              </a:rPr>
              <a:t>Health care workers may also face risks arising from the prolonged use of heavy PPE:</a:t>
            </a:r>
          </a:p>
          <a:p>
            <a:pPr lvl="2">
              <a:spcAft>
                <a:spcPts val="1800"/>
              </a:spcAft>
            </a:pPr>
            <a:r>
              <a:rPr lang="en-GB" dirty="0">
                <a:solidFill>
                  <a:schemeClr val="accent1">
                    <a:lumMod val="50000"/>
                  </a:schemeClr>
                </a:solidFill>
              </a:rPr>
              <a:t>H</a:t>
            </a:r>
            <a:r>
              <a:rPr lang="en-GB" b="0" dirty="0">
                <a:solidFill>
                  <a:schemeClr val="accent1">
                    <a:lumMod val="50000"/>
                  </a:schemeClr>
                </a:solidFill>
              </a:rPr>
              <a:t>eat stress and dehydration</a:t>
            </a:r>
          </a:p>
          <a:p>
            <a:pPr lvl="2">
              <a:spcAft>
                <a:spcPts val="1800"/>
              </a:spcAft>
            </a:pPr>
            <a:r>
              <a:rPr lang="en-GB" dirty="0">
                <a:solidFill>
                  <a:schemeClr val="accent1">
                    <a:lumMod val="50000"/>
                  </a:schemeClr>
                </a:solidFill>
              </a:rPr>
              <a:t>Dizziness</a:t>
            </a:r>
          </a:p>
          <a:p>
            <a:pPr lvl="2">
              <a:spcAft>
                <a:spcPts val="1800"/>
              </a:spcAft>
            </a:pPr>
            <a:r>
              <a:rPr lang="en-GB" b="0" dirty="0">
                <a:solidFill>
                  <a:schemeClr val="accent1">
                    <a:lumMod val="50000"/>
                  </a:schemeClr>
                </a:solidFill>
              </a:rPr>
              <a:t>Physical markings on faces</a:t>
            </a: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xmlns="" id="{167D51DB-6117-9C49-B69B-28023D7819E1}"/>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20BD0D53-6A52-CB4D-A932-EC1931451FA8}"/>
              </a:ext>
            </a:extLst>
          </p:cNvPr>
          <p:cNvSpPr>
            <a:spLocks noGrp="1"/>
          </p:cNvSpPr>
          <p:nvPr>
            <p:ph type="sldNum" sz="quarter" idx="12"/>
          </p:nvPr>
        </p:nvSpPr>
        <p:spPr/>
        <p:txBody>
          <a:bodyPr/>
          <a:lstStyle/>
          <a:p>
            <a:fld id="{856227C0-AD57-4F9B-BAE3-EEFB0D0EE427}" type="slidenum">
              <a:rPr lang="en-GB" smtClean="0"/>
              <a:t>25</a:t>
            </a:fld>
            <a:endParaRPr lang="en-GB"/>
          </a:p>
        </p:txBody>
      </p:sp>
      <p:pic>
        <p:nvPicPr>
          <p:cNvPr id="14" name="Segnaposto immagine 13">
            <a:extLst>
              <a:ext uri="{FF2B5EF4-FFF2-40B4-BE49-F238E27FC236}">
                <a16:creationId xmlns:a16="http://schemas.microsoft.com/office/drawing/2014/main" xmlns="" id="{95B5ADE7-163A-2E4A-98CF-173066746EE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3116" t="212" r="10474" b="-212"/>
          <a:stretch/>
        </p:blipFill>
        <p:spPr>
          <a:xfrm>
            <a:off x="8289131" y="993525"/>
            <a:ext cx="3902869" cy="5876925"/>
          </a:xfrm>
        </p:spPr>
      </p:pic>
      <p:sp>
        <p:nvSpPr>
          <p:cNvPr id="15" name="Footer Placeholder 4">
            <a:extLst>
              <a:ext uri="{FF2B5EF4-FFF2-40B4-BE49-F238E27FC236}">
                <a16:creationId xmlns:a16="http://schemas.microsoft.com/office/drawing/2014/main" xmlns="" id="{2BF6D89B-AF09-A048-B084-A853205495AB}"/>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8" name="Picture 11">
            <a:extLst>
              <a:ext uri="{FF2B5EF4-FFF2-40B4-BE49-F238E27FC236}">
                <a16:creationId xmlns:a16="http://schemas.microsoft.com/office/drawing/2014/main" xmlns="" id="{F82B7B48-B197-894C-B2B1-46FCE1E1CD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248771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xmlns="" id="{8643B4B7-3C61-E44E-9988-FC23460FA384}"/>
              </a:ext>
            </a:extLst>
          </p:cNvPr>
          <p:cNvSpPr>
            <a:spLocks noGrp="1"/>
          </p:cNvSpPr>
          <p:nvPr>
            <p:ph type="title"/>
          </p:nvPr>
        </p:nvSpPr>
        <p:spPr/>
        <p:txBody>
          <a:bodyPr/>
          <a:lstStyle/>
          <a:p>
            <a:r>
              <a:rPr lang="en-GB" dirty="0"/>
              <a:t>Chemicals</a:t>
            </a:r>
          </a:p>
        </p:txBody>
      </p:sp>
      <p:sp>
        <p:nvSpPr>
          <p:cNvPr id="5" name="Segnaposto data 4">
            <a:extLst>
              <a:ext uri="{FF2B5EF4-FFF2-40B4-BE49-F238E27FC236}">
                <a16:creationId xmlns:a16="http://schemas.microsoft.com/office/drawing/2014/main" xmlns=""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xmlns="" id="{EADA042D-EE91-DD4A-B604-A0DABF40FC44}"/>
              </a:ext>
            </a:extLst>
          </p:cNvPr>
          <p:cNvSpPr>
            <a:spLocks noGrp="1"/>
          </p:cNvSpPr>
          <p:nvPr>
            <p:ph type="sldNum" sz="quarter" idx="12"/>
          </p:nvPr>
        </p:nvSpPr>
        <p:spPr/>
        <p:txBody>
          <a:bodyPr/>
          <a:lstStyle/>
          <a:p>
            <a:fld id="{856227C0-AD57-4F9B-BAE3-EEFB0D0EE427}" type="slidenum">
              <a:rPr lang="en-GB" smtClean="0"/>
              <a:t>26</a:t>
            </a:fld>
            <a:endParaRPr lang="en-GB"/>
          </a:p>
        </p:txBody>
      </p:sp>
      <p:sp>
        <p:nvSpPr>
          <p:cNvPr id="8" name="Triangolo 7">
            <a:extLst>
              <a:ext uri="{FF2B5EF4-FFF2-40B4-BE49-F238E27FC236}">
                <a16:creationId xmlns:a16="http://schemas.microsoft.com/office/drawing/2014/main" xmlns="" id="{3569789D-0316-7B42-9A07-120B4D5EF67C}"/>
              </a:ext>
            </a:extLst>
          </p:cNvPr>
          <p:cNvSpPr>
            <a:spLocks noChangeAspect="1"/>
          </p:cNvSpPr>
          <p:nvPr/>
        </p:nvSpPr>
        <p:spPr>
          <a:xfrm rot="5400000">
            <a:off x="4143586" y="2590942"/>
            <a:ext cx="474648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egnaposto contenuto 2">
            <a:extLst>
              <a:ext uri="{FF2B5EF4-FFF2-40B4-BE49-F238E27FC236}">
                <a16:creationId xmlns:a16="http://schemas.microsoft.com/office/drawing/2014/main" xmlns="" id="{21EAFCCF-E9B9-D842-B419-F648140C8CCC}"/>
              </a:ext>
            </a:extLst>
          </p:cNvPr>
          <p:cNvSpPr>
            <a:spLocks noGrp="1"/>
          </p:cNvSpPr>
          <p:nvPr>
            <p:ph idx="1"/>
          </p:nvPr>
        </p:nvSpPr>
        <p:spPr>
          <a:xfrm>
            <a:off x="490539" y="2393950"/>
            <a:ext cx="3910012" cy="3482975"/>
          </a:xfrm>
        </p:spPr>
        <p:txBody>
          <a:bodyPr/>
          <a:lstStyle/>
          <a:p>
            <a:pPr>
              <a:spcBef>
                <a:spcPts val="600"/>
              </a:spcBef>
            </a:pPr>
            <a:r>
              <a:rPr lang="en-GB" b="0" dirty="0">
                <a:solidFill>
                  <a:schemeClr val="accent1">
                    <a:lumMod val="50000"/>
                  </a:schemeClr>
                </a:solidFill>
              </a:rPr>
              <a:t>Cleaning and disinfection with chemicals become key elements to prevent contagion in all workplace</a:t>
            </a:r>
          </a:p>
          <a:p>
            <a:pPr>
              <a:spcBef>
                <a:spcPts val="600"/>
              </a:spcBef>
            </a:pPr>
            <a:r>
              <a:rPr lang="en-GB" dirty="0">
                <a:solidFill>
                  <a:schemeClr val="accent1">
                    <a:lumMod val="50000"/>
                  </a:schemeClr>
                </a:solidFill>
              </a:rPr>
              <a:t>Quaternary ammonium </a:t>
            </a:r>
            <a:r>
              <a:rPr lang="en-GB" b="0" dirty="0">
                <a:solidFill>
                  <a:schemeClr val="accent1">
                    <a:lumMod val="50000"/>
                  </a:schemeClr>
                </a:solidFill>
              </a:rPr>
              <a:t>and    </a:t>
            </a:r>
            <a:r>
              <a:rPr lang="en-GB" dirty="0">
                <a:solidFill>
                  <a:schemeClr val="accent1">
                    <a:lumMod val="50000"/>
                  </a:schemeClr>
                </a:solidFill>
              </a:rPr>
              <a:t>sodium hypochlorite </a:t>
            </a:r>
            <a:r>
              <a:rPr lang="en-GB" b="0" dirty="0">
                <a:solidFill>
                  <a:schemeClr val="accent1">
                    <a:lumMod val="50000"/>
                  </a:schemeClr>
                </a:solidFill>
              </a:rPr>
              <a:t>(frequently used to disinfect against Covid-19) may</a:t>
            </a:r>
          </a:p>
          <a:p>
            <a:pPr lvl="2"/>
            <a:r>
              <a:rPr lang="en-GB" dirty="0">
                <a:solidFill>
                  <a:schemeClr val="accent1">
                    <a:lumMod val="50000"/>
                  </a:schemeClr>
                </a:solidFill>
              </a:rPr>
              <a:t>increase risk of COPD</a:t>
            </a:r>
          </a:p>
          <a:p>
            <a:pPr lvl="2"/>
            <a:r>
              <a:rPr lang="en-GB" dirty="0">
                <a:solidFill>
                  <a:schemeClr val="accent1">
                    <a:lumMod val="50000"/>
                  </a:schemeClr>
                </a:solidFill>
              </a:rPr>
              <a:t>reduce fertility </a:t>
            </a:r>
          </a:p>
          <a:p>
            <a:pPr lvl="2"/>
            <a:r>
              <a:rPr lang="en-GB" dirty="0">
                <a:solidFill>
                  <a:schemeClr val="accent1">
                    <a:lumMod val="50000"/>
                  </a:schemeClr>
                </a:solidFill>
              </a:rPr>
              <a:t>affect asthma symptoms</a:t>
            </a:r>
            <a:endParaRPr lang="it-IT" dirty="0">
              <a:solidFill>
                <a:schemeClr val="accent1">
                  <a:lumMod val="50000"/>
                </a:schemeClr>
              </a:solidFill>
            </a:endParaRPr>
          </a:p>
          <a:p>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xmlns="" id="{83305FC2-E419-6648-8C2E-9CDC17F73251}"/>
              </a:ext>
            </a:extLst>
          </p:cNvPr>
          <p:cNvSpPr txBox="1">
            <a:spLocks/>
          </p:cNvSpPr>
          <p:nvPr/>
        </p:nvSpPr>
        <p:spPr>
          <a:xfrm>
            <a:off x="5670801" y="2393950"/>
            <a:ext cx="4646362"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All workers must be properly trained on the correct and safe use of chemicals and briefed on their risks and exposure levels</a:t>
            </a:r>
          </a:p>
          <a:p>
            <a:pPr lvl="2"/>
            <a:endParaRPr lang="en-GB" dirty="0"/>
          </a:p>
          <a:p>
            <a:endParaRPr lang="it-IT" dirty="0"/>
          </a:p>
          <a:p>
            <a:endParaRPr lang="en-GB" dirty="0"/>
          </a:p>
        </p:txBody>
      </p:sp>
      <p:pic>
        <p:nvPicPr>
          <p:cNvPr id="26" name="Segnaposto immagine 25">
            <a:extLst>
              <a:ext uri="{FF2B5EF4-FFF2-40B4-BE49-F238E27FC236}">
                <a16:creationId xmlns:a16="http://schemas.microsoft.com/office/drawing/2014/main" xmlns="" id="{5EABD440-37A2-D64E-BE4E-67F54C95E85F}"/>
              </a:ext>
            </a:extLst>
          </p:cNvPr>
          <p:cNvPicPr>
            <a:picLocks noGrp="1" noChangeAspect="1"/>
          </p:cNvPicPr>
          <p:nvPr>
            <p:ph type="pic" sz="quarter" idx="13"/>
          </p:nvPr>
        </p:nvPicPr>
        <p:blipFill>
          <a:blip r:embed="rId2"/>
          <a:srcRect t="7580" b="7580"/>
          <a:stretch>
            <a:fillRect/>
          </a:stretch>
        </p:blipFill>
        <p:spPr/>
      </p:pic>
      <p:sp>
        <p:nvSpPr>
          <p:cNvPr id="27" name="Footer Placeholder 4">
            <a:extLst>
              <a:ext uri="{FF2B5EF4-FFF2-40B4-BE49-F238E27FC236}">
                <a16:creationId xmlns:a16="http://schemas.microsoft.com/office/drawing/2014/main" xmlns="" id="{0DDC64A9-2FF2-B448-98F8-85461EFB31E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1" name="Picture 11">
            <a:extLst>
              <a:ext uri="{FF2B5EF4-FFF2-40B4-BE49-F238E27FC236}">
                <a16:creationId xmlns:a16="http://schemas.microsoft.com/office/drawing/2014/main" xmlns="" id="{1E1EF45E-00FF-504B-B3BC-F2DA7AB31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979645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xmlns="" id="{8643B4B7-3C61-E44E-9988-FC23460FA384}"/>
              </a:ext>
            </a:extLst>
          </p:cNvPr>
          <p:cNvSpPr>
            <a:spLocks noGrp="1"/>
          </p:cNvSpPr>
          <p:nvPr>
            <p:ph type="title"/>
          </p:nvPr>
        </p:nvSpPr>
        <p:spPr/>
        <p:txBody>
          <a:bodyPr/>
          <a:lstStyle/>
          <a:p>
            <a:r>
              <a:rPr lang="en-GB" dirty="0"/>
              <a:t>People working from home</a:t>
            </a:r>
          </a:p>
        </p:txBody>
      </p:sp>
      <p:sp>
        <p:nvSpPr>
          <p:cNvPr id="5" name="Segnaposto data 4">
            <a:extLst>
              <a:ext uri="{FF2B5EF4-FFF2-40B4-BE49-F238E27FC236}">
                <a16:creationId xmlns:a16="http://schemas.microsoft.com/office/drawing/2014/main" xmlns=""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xmlns="" id="{EADA042D-EE91-DD4A-B604-A0DABF40FC44}"/>
              </a:ext>
            </a:extLst>
          </p:cNvPr>
          <p:cNvSpPr>
            <a:spLocks noGrp="1"/>
          </p:cNvSpPr>
          <p:nvPr>
            <p:ph type="sldNum" sz="quarter" idx="12"/>
          </p:nvPr>
        </p:nvSpPr>
        <p:spPr/>
        <p:txBody>
          <a:bodyPr/>
          <a:lstStyle/>
          <a:p>
            <a:fld id="{856227C0-AD57-4F9B-BAE3-EEFB0D0EE427}" type="slidenum">
              <a:rPr lang="en-GB" smtClean="0"/>
              <a:t>27</a:t>
            </a:fld>
            <a:endParaRPr lang="en-GB"/>
          </a:p>
        </p:txBody>
      </p:sp>
      <p:sp>
        <p:nvSpPr>
          <p:cNvPr id="8" name="Triangolo 7">
            <a:extLst>
              <a:ext uri="{FF2B5EF4-FFF2-40B4-BE49-F238E27FC236}">
                <a16:creationId xmlns:a16="http://schemas.microsoft.com/office/drawing/2014/main" xmlns="" id="{3569789D-0316-7B42-9A07-120B4D5EF67C}"/>
              </a:ext>
            </a:extLst>
          </p:cNvPr>
          <p:cNvSpPr>
            <a:spLocks noChangeAspect="1"/>
          </p:cNvSpPr>
          <p:nvPr/>
        </p:nvSpPr>
        <p:spPr>
          <a:xfrm rot="5400000">
            <a:off x="4169779" y="2617135"/>
            <a:ext cx="4746484" cy="3798607"/>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gnaposto contenuto 2">
            <a:extLst>
              <a:ext uri="{FF2B5EF4-FFF2-40B4-BE49-F238E27FC236}">
                <a16:creationId xmlns:a16="http://schemas.microsoft.com/office/drawing/2014/main" xmlns="" id="{21EAFCCF-E9B9-D842-B419-F648140C8CCC}"/>
              </a:ext>
            </a:extLst>
          </p:cNvPr>
          <p:cNvSpPr>
            <a:spLocks noGrp="1"/>
          </p:cNvSpPr>
          <p:nvPr>
            <p:ph idx="1"/>
          </p:nvPr>
        </p:nvSpPr>
        <p:spPr>
          <a:xfrm>
            <a:off x="490538" y="2393950"/>
            <a:ext cx="3552825" cy="3482975"/>
          </a:xfrm>
        </p:spPr>
        <p:txBody>
          <a:bodyPr/>
          <a:lstStyle/>
          <a:p>
            <a:pPr>
              <a:spcBef>
                <a:spcPts val="600"/>
              </a:spcBef>
            </a:pPr>
            <a:r>
              <a:rPr lang="en-GB" b="0" dirty="0">
                <a:solidFill>
                  <a:schemeClr val="accent1">
                    <a:lumMod val="50000"/>
                  </a:schemeClr>
                </a:solidFill>
              </a:rPr>
              <a:t>Home settings often do not meet the same OSH standards as those available at the official worksites, in relation to both:</a:t>
            </a:r>
          </a:p>
          <a:p>
            <a:pPr lvl="2">
              <a:spcAft>
                <a:spcPts val="600"/>
              </a:spcAft>
            </a:pPr>
            <a:r>
              <a:rPr lang="en-GB" dirty="0">
                <a:solidFill>
                  <a:schemeClr val="accent1">
                    <a:lumMod val="50000"/>
                  </a:schemeClr>
                </a:solidFill>
              </a:rPr>
              <a:t>facilities and equipment </a:t>
            </a:r>
          </a:p>
          <a:p>
            <a:pPr lvl="2">
              <a:spcAft>
                <a:spcPts val="600"/>
              </a:spcAft>
            </a:pPr>
            <a:r>
              <a:rPr lang="en-GB" dirty="0">
                <a:solidFill>
                  <a:schemeClr val="accent1">
                    <a:lumMod val="50000"/>
                  </a:schemeClr>
                </a:solidFill>
              </a:rPr>
              <a:t>physical environment (such as heat, cold, lighting, electrical safety, home hygiene, etc.)</a:t>
            </a:r>
          </a:p>
          <a:p>
            <a:pPr marL="0" lvl="2" indent="0">
              <a:spcAft>
                <a:spcPts val="600"/>
              </a:spcAft>
              <a:buNone/>
            </a:pPr>
            <a:endParaRPr lang="en-GB" dirty="0">
              <a:solidFill>
                <a:schemeClr val="accent1">
                  <a:lumMod val="50000"/>
                </a:schemeClr>
              </a:solidFill>
            </a:endParaRPr>
          </a:p>
          <a:p>
            <a:pPr marL="0" lvl="2" indent="0">
              <a:spcAft>
                <a:spcPts val="600"/>
              </a:spcAft>
              <a:buNone/>
            </a:pPr>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xmlns="" id="{83305FC2-E419-6648-8C2E-9CDC17F73251}"/>
              </a:ext>
            </a:extLst>
          </p:cNvPr>
          <p:cNvSpPr txBox="1">
            <a:spLocks/>
          </p:cNvSpPr>
          <p:nvPr/>
        </p:nvSpPr>
        <p:spPr>
          <a:xfrm>
            <a:off x="5362832" y="2393950"/>
            <a:ext cx="6338630"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Clr>
                <a:schemeClr val="accent1"/>
              </a:buClr>
              <a:buNone/>
            </a:pPr>
            <a:r>
              <a:rPr lang="en-GB" b="1" dirty="0">
                <a:solidFill>
                  <a:schemeClr val="accent2"/>
                </a:solidFill>
              </a:rPr>
              <a:t>Workers should receive adequate information on:</a:t>
            </a:r>
          </a:p>
          <a:p>
            <a:pPr lvl="2">
              <a:spcAft>
                <a:spcPts val="600"/>
              </a:spcAft>
              <a:buClr>
                <a:schemeClr val="accent1"/>
              </a:buClr>
            </a:pPr>
            <a:r>
              <a:rPr lang="en-GB" dirty="0">
                <a:solidFill>
                  <a:schemeClr val="accent1">
                    <a:lumMod val="50000"/>
                  </a:schemeClr>
                </a:solidFill>
              </a:rPr>
              <a:t>reviewing where the screen is located to avoid glare;</a:t>
            </a:r>
          </a:p>
          <a:p>
            <a:pPr lvl="2">
              <a:spcAft>
                <a:spcPts val="600"/>
              </a:spcAft>
              <a:buClr>
                <a:schemeClr val="accent1"/>
              </a:buClr>
            </a:pPr>
            <a:r>
              <a:rPr lang="en-GB" dirty="0">
                <a:solidFill>
                  <a:schemeClr val="accent1">
                    <a:lumMod val="50000"/>
                  </a:schemeClr>
                </a:solidFill>
              </a:rPr>
              <a:t>How best to place equipment to minimize twisting or overreaching;</a:t>
            </a:r>
          </a:p>
          <a:p>
            <a:pPr lvl="2">
              <a:spcAft>
                <a:spcPts val="600"/>
              </a:spcAft>
              <a:buClr>
                <a:schemeClr val="accent1"/>
              </a:buClr>
            </a:pPr>
            <a:r>
              <a:rPr lang="en-GB" dirty="0">
                <a:solidFill>
                  <a:schemeClr val="accent1">
                    <a:lumMod val="50000"/>
                  </a:schemeClr>
                </a:solidFill>
              </a:rPr>
              <a:t>Varying work tasks to change positions;</a:t>
            </a:r>
          </a:p>
          <a:p>
            <a:pPr lvl="2">
              <a:spcAft>
                <a:spcPts val="600"/>
              </a:spcAft>
              <a:buClr>
                <a:schemeClr val="accent1"/>
              </a:buClr>
            </a:pPr>
            <a:r>
              <a:rPr lang="en-GB" dirty="0">
                <a:solidFill>
                  <a:schemeClr val="accent1">
                    <a:lumMod val="50000"/>
                  </a:schemeClr>
                </a:solidFill>
              </a:rPr>
              <a:t>Taking regular breaks and to stand and move for one minute every hour</a:t>
            </a:r>
          </a:p>
          <a:p>
            <a:pPr lvl="2">
              <a:spcAft>
                <a:spcPts val="600"/>
              </a:spcAft>
              <a:buClr>
                <a:schemeClr val="accent1"/>
              </a:buClr>
            </a:pPr>
            <a:endParaRPr lang="en-GB" dirty="0"/>
          </a:p>
          <a:p>
            <a:pPr>
              <a:spcBef>
                <a:spcPts val="600"/>
              </a:spcBef>
              <a:buClr>
                <a:schemeClr val="accent1"/>
              </a:buClr>
            </a:pPr>
            <a:endParaRPr lang="it-IT" dirty="0"/>
          </a:p>
          <a:p>
            <a:pPr>
              <a:spcBef>
                <a:spcPts val="600"/>
              </a:spcBef>
              <a:buClr>
                <a:schemeClr val="accent1"/>
              </a:buClr>
            </a:pPr>
            <a:endParaRPr lang="en-GB" dirty="0"/>
          </a:p>
        </p:txBody>
      </p:sp>
      <p:sp>
        <p:nvSpPr>
          <p:cNvPr id="19" name="Footer Placeholder 4">
            <a:extLst>
              <a:ext uri="{FF2B5EF4-FFF2-40B4-BE49-F238E27FC236}">
                <a16:creationId xmlns:a16="http://schemas.microsoft.com/office/drawing/2014/main" xmlns="" id="{D82DD6D8-5727-AD4D-B039-7FAE0DDFA9B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328117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CFFA23F-DC79-B941-A01C-038A74554474}"/>
              </a:ext>
            </a:extLst>
          </p:cNvPr>
          <p:cNvSpPr>
            <a:spLocks noGrp="1"/>
          </p:cNvSpPr>
          <p:nvPr>
            <p:ph type="title"/>
          </p:nvPr>
        </p:nvSpPr>
        <p:spPr/>
        <p:txBody>
          <a:bodyPr/>
          <a:lstStyle/>
          <a:p>
            <a:r>
              <a:rPr lang="en-GB" dirty="0"/>
              <a:t>Joint efforts to protect the safety and health of all</a:t>
            </a:r>
            <a:r>
              <a:rPr lang="it-IT" dirty="0"/>
              <a:t/>
            </a:r>
            <a:br>
              <a:rPr lang="it-IT" dirty="0"/>
            </a:br>
            <a:endParaRPr lang="en-GB" dirty="0"/>
          </a:p>
        </p:txBody>
      </p:sp>
      <p:sp>
        <p:nvSpPr>
          <p:cNvPr id="4" name="Segnaposto data 3">
            <a:extLst>
              <a:ext uri="{FF2B5EF4-FFF2-40B4-BE49-F238E27FC236}">
                <a16:creationId xmlns:a16="http://schemas.microsoft.com/office/drawing/2014/main" xmlns="" id="{9024CCDE-E68E-BB49-94BC-51415DEE7A9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xmlns="" id="{A8D4E103-EA7F-5046-9217-887356A578A8}"/>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xmlns="" id="{CFFF0778-EF8A-2741-9821-C9245FBAF567}"/>
              </a:ext>
            </a:extLst>
          </p:cNvPr>
          <p:cNvSpPr>
            <a:spLocks noGrp="1"/>
          </p:cNvSpPr>
          <p:nvPr>
            <p:ph type="sldNum" sz="quarter" idx="12"/>
          </p:nvPr>
        </p:nvSpPr>
        <p:spPr/>
        <p:txBody>
          <a:bodyPr/>
          <a:lstStyle/>
          <a:p>
            <a:fld id="{856227C0-AD57-4F9B-BAE3-EEFB0D0EE427}" type="slidenum">
              <a:rPr lang="en-GB" smtClean="0"/>
              <a:pPr/>
              <a:t>28</a:t>
            </a:fld>
            <a:endParaRPr lang="en-GB"/>
          </a:p>
        </p:txBody>
      </p:sp>
    </p:spTree>
    <p:extLst>
      <p:ext uri="{BB962C8B-B14F-4D97-AF65-F5344CB8AC3E}">
        <p14:creationId xmlns:p14="http://schemas.microsoft.com/office/powerpoint/2010/main" val="2816550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20E8F48-76CE-1042-942C-78F06FC438B1}"/>
              </a:ext>
            </a:extLst>
          </p:cNvPr>
          <p:cNvSpPr>
            <a:spLocks noGrp="1"/>
          </p:cNvSpPr>
          <p:nvPr>
            <p:ph type="title"/>
          </p:nvPr>
        </p:nvSpPr>
        <p:spPr/>
        <p:txBody>
          <a:bodyPr/>
          <a:lstStyle/>
          <a:p>
            <a:r>
              <a:rPr lang="en-GB" dirty="0"/>
              <a:t>ILO key pillars in responding to the Covid-19 crisis</a:t>
            </a:r>
            <a:r>
              <a:rPr lang="it-IT" dirty="0"/>
              <a:t/>
            </a:r>
            <a:br>
              <a:rPr lang="it-IT" dirty="0"/>
            </a:br>
            <a:endParaRPr lang="en-GB" dirty="0"/>
          </a:p>
        </p:txBody>
      </p:sp>
      <p:sp>
        <p:nvSpPr>
          <p:cNvPr id="3" name="Segnaposto contenuto 2">
            <a:extLst>
              <a:ext uri="{FF2B5EF4-FFF2-40B4-BE49-F238E27FC236}">
                <a16:creationId xmlns:a16="http://schemas.microsoft.com/office/drawing/2014/main" xmlns="" id="{6D298FA6-CBB8-674A-9E20-AF1177072E6A}"/>
              </a:ext>
            </a:extLst>
          </p:cNvPr>
          <p:cNvSpPr>
            <a:spLocks noGrp="1"/>
          </p:cNvSpPr>
          <p:nvPr>
            <p:ph idx="1"/>
          </p:nvPr>
        </p:nvSpPr>
        <p:spPr/>
        <p:txBody>
          <a:bodyPr/>
          <a:lstStyle/>
          <a:p>
            <a:pPr lvl="2">
              <a:spcAft>
                <a:spcPts val="600"/>
              </a:spcAft>
            </a:pPr>
            <a:r>
              <a:rPr lang="en-US" b="1" dirty="0">
                <a:solidFill>
                  <a:schemeClr val="accent2"/>
                </a:solidFill>
              </a:rPr>
              <a:t>Stimulating the economy and employment</a:t>
            </a:r>
            <a:r>
              <a:rPr lang="en-US" dirty="0">
                <a:solidFill>
                  <a:schemeClr val="accent1">
                    <a:lumMod val="50000"/>
                  </a:schemeClr>
                </a:solidFill>
              </a:rPr>
              <a:t>, through active fiscal policy, accommodative monetary policy, lending and financial support to specific sectors, including the health sector.</a:t>
            </a:r>
          </a:p>
          <a:p>
            <a:pPr lvl="2">
              <a:spcAft>
                <a:spcPts val="600"/>
              </a:spcAft>
            </a:pPr>
            <a:r>
              <a:rPr lang="en-US" b="1" dirty="0">
                <a:solidFill>
                  <a:schemeClr val="accent2"/>
                </a:solidFill>
              </a:rPr>
              <a:t>Supporting enterprises, jobs and incomes</a:t>
            </a:r>
            <a:r>
              <a:rPr lang="en-US" dirty="0">
                <a:solidFill>
                  <a:schemeClr val="accent1">
                    <a:lumMod val="50000"/>
                  </a:schemeClr>
                </a:solidFill>
              </a:rPr>
              <a:t>, by extending social protection for all, implementing employment retention measures, providing financial/tax and other relief for enterprises.</a:t>
            </a:r>
          </a:p>
          <a:p>
            <a:pPr lvl="2">
              <a:spcAft>
                <a:spcPts val="600"/>
              </a:spcAft>
            </a:pPr>
            <a:r>
              <a:rPr lang="en-US" b="1" dirty="0">
                <a:solidFill>
                  <a:schemeClr val="accent2"/>
                </a:solidFill>
              </a:rPr>
              <a:t>Protecting workers in the workplace</a:t>
            </a:r>
            <a:r>
              <a:rPr lang="en-US" dirty="0">
                <a:solidFill>
                  <a:schemeClr val="accent1">
                    <a:lumMod val="50000"/>
                  </a:schemeClr>
                </a:solidFill>
              </a:rPr>
              <a:t>, by strengthening OSH measures, adapting work arrangements (e.g. teleworking), preventing discrimination and exclusion, providing health access for all, expand access to paid leave.</a:t>
            </a:r>
          </a:p>
          <a:p>
            <a:pPr lvl="2">
              <a:spcAft>
                <a:spcPts val="600"/>
              </a:spcAft>
            </a:pPr>
            <a:r>
              <a:rPr lang="en-US" b="1" dirty="0">
                <a:solidFill>
                  <a:schemeClr val="accent2"/>
                </a:solidFill>
              </a:rPr>
              <a:t>Relying on social dialogue for solutions</a:t>
            </a:r>
            <a:r>
              <a:rPr lang="en-US" dirty="0">
                <a:solidFill>
                  <a:schemeClr val="accent1">
                    <a:lumMod val="50000"/>
                  </a:schemeClr>
                </a:solidFill>
              </a:rPr>
              <a:t>, by strengthening the capacity and resilience of employers’ and workers’ organizations, strengthening the capacity of governments, strengthen social dialogue, collective bargaining and </a:t>
            </a:r>
            <a:r>
              <a:rPr lang="en-US" dirty="0" err="1">
                <a:solidFill>
                  <a:schemeClr val="accent1">
                    <a:lumMod val="50000"/>
                  </a:schemeClr>
                </a:solidFill>
              </a:rPr>
              <a:t>labour</a:t>
            </a:r>
            <a:r>
              <a:rPr lang="en-US" dirty="0">
                <a:solidFill>
                  <a:schemeClr val="accent1">
                    <a:lumMod val="50000"/>
                  </a:schemeClr>
                </a:solidFill>
              </a:rPr>
              <a:t> relations institutions and processes.</a:t>
            </a:r>
          </a:p>
          <a:p>
            <a:pPr lvl="2">
              <a:spcAft>
                <a:spcPts val="600"/>
              </a:spcAft>
            </a:pPr>
            <a:endParaRPr lang="en-US" b="1" dirty="0">
              <a:solidFill>
                <a:schemeClr val="accent2"/>
              </a:solidFill>
            </a:endParaRPr>
          </a:p>
        </p:txBody>
      </p:sp>
      <p:sp>
        <p:nvSpPr>
          <p:cNvPr id="4" name="Segnaposto data 3">
            <a:extLst>
              <a:ext uri="{FF2B5EF4-FFF2-40B4-BE49-F238E27FC236}">
                <a16:creationId xmlns:a16="http://schemas.microsoft.com/office/drawing/2014/main" xmlns="" id="{BCC591AA-CA20-3C4A-B8E8-971D6367AAB5}"/>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xmlns="" id="{762ECCA0-990E-584B-A9A8-35F1BD50AC6F}"/>
              </a:ext>
            </a:extLst>
          </p:cNvPr>
          <p:cNvSpPr>
            <a:spLocks noGrp="1"/>
          </p:cNvSpPr>
          <p:nvPr>
            <p:ph type="sldNum" sz="quarter" idx="12"/>
          </p:nvPr>
        </p:nvSpPr>
        <p:spPr/>
        <p:txBody>
          <a:bodyPr/>
          <a:lstStyle/>
          <a:p>
            <a:fld id="{856227C0-AD57-4F9B-BAE3-EEFB0D0EE427}" type="slidenum">
              <a:rPr lang="en-GB" smtClean="0"/>
              <a:t>29</a:t>
            </a:fld>
            <a:endParaRPr lang="en-GB"/>
          </a:p>
        </p:txBody>
      </p:sp>
      <p:sp>
        <p:nvSpPr>
          <p:cNvPr id="7" name="Footer Placeholder 4">
            <a:extLst>
              <a:ext uri="{FF2B5EF4-FFF2-40B4-BE49-F238E27FC236}">
                <a16:creationId xmlns:a16="http://schemas.microsoft.com/office/drawing/2014/main" xmlns="" id="{6AEA716D-A8C0-6244-8737-EC8094DA7D70}"/>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961235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073BDC4-93BB-344C-8D9D-99FE0D00E3C9}"/>
              </a:ext>
            </a:extLst>
          </p:cNvPr>
          <p:cNvSpPr>
            <a:spLocks noGrp="1"/>
          </p:cNvSpPr>
          <p:nvPr>
            <p:ph type="title"/>
          </p:nvPr>
        </p:nvSpPr>
        <p:spPr/>
        <p:txBody>
          <a:bodyPr/>
          <a:lstStyle/>
          <a:p>
            <a:r>
              <a:rPr lang="en-GB" dirty="0"/>
              <a:t>Integrating OSH into government crisis responses</a:t>
            </a:r>
          </a:p>
        </p:txBody>
      </p:sp>
      <p:sp>
        <p:nvSpPr>
          <p:cNvPr id="3" name="Segnaposto data 2">
            <a:extLst>
              <a:ext uri="{FF2B5EF4-FFF2-40B4-BE49-F238E27FC236}">
                <a16:creationId xmlns:a16="http://schemas.microsoft.com/office/drawing/2014/main" xmlns="" id="{68917C14-3185-A348-B66B-81C2D6CB8F8F}"/>
              </a:ext>
            </a:extLst>
          </p:cNvPr>
          <p:cNvSpPr>
            <a:spLocks noGrp="1"/>
          </p:cNvSpPr>
          <p:nvPr>
            <p:ph type="dt" sz="half" idx="10"/>
          </p:nvPr>
        </p:nvSpPr>
        <p:spPr/>
        <p:txBody>
          <a:bodyPr/>
          <a:lstStyle/>
          <a:p>
            <a:r>
              <a:rPr lang="en-GB"/>
              <a:t>Date: Monday / 01 / October / 2019</a:t>
            </a:r>
          </a:p>
        </p:txBody>
      </p:sp>
      <p:sp>
        <p:nvSpPr>
          <p:cNvPr id="4" name="Segnaposto numero diapositiva 3">
            <a:extLst>
              <a:ext uri="{FF2B5EF4-FFF2-40B4-BE49-F238E27FC236}">
                <a16:creationId xmlns:a16="http://schemas.microsoft.com/office/drawing/2014/main" xmlns="" id="{3445FA0D-BA99-EE4A-8C1E-0F4F8499CA1A}"/>
              </a:ext>
            </a:extLst>
          </p:cNvPr>
          <p:cNvSpPr>
            <a:spLocks noGrp="1"/>
          </p:cNvSpPr>
          <p:nvPr>
            <p:ph type="sldNum" sz="quarter" idx="12"/>
          </p:nvPr>
        </p:nvSpPr>
        <p:spPr/>
        <p:txBody>
          <a:bodyPr/>
          <a:lstStyle/>
          <a:p>
            <a:fld id="{856227C0-AD57-4F9B-BAE3-EEFB0D0EE427}" type="slidenum">
              <a:rPr lang="en-GB" smtClean="0"/>
              <a:t>30</a:t>
            </a:fld>
            <a:endParaRPr lang="en-GB"/>
          </a:p>
        </p:txBody>
      </p:sp>
      <p:sp>
        <p:nvSpPr>
          <p:cNvPr id="5" name="Segnaposto testo 4">
            <a:extLst>
              <a:ext uri="{FF2B5EF4-FFF2-40B4-BE49-F238E27FC236}">
                <a16:creationId xmlns:a16="http://schemas.microsoft.com/office/drawing/2014/main" xmlns="" id="{3A16F335-E54F-2745-9058-2375BC3190E9}"/>
              </a:ext>
            </a:extLst>
          </p:cNvPr>
          <p:cNvSpPr>
            <a:spLocks noGrp="1"/>
          </p:cNvSpPr>
          <p:nvPr>
            <p:ph type="body" sz="quarter" idx="13"/>
          </p:nvPr>
        </p:nvSpPr>
        <p:spPr>
          <a:xfrm>
            <a:off x="490537" y="2393950"/>
            <a:ext cx="11210925" cy="3482976"/>
          </a:xfrm>
        </p:spPr>
        <p:txBody>
          <a:bodyPr/>
          <a:lstStyle/>
          <a:p>
            <a:r>
              <a:rPr lang="en-GB" sz="1800" dirty="0">
                <a:solidFill>
                  <a:schemeClr val="accent1">
                    <a:lumMod val="50000"/>
                  </a:schemeClr>
                </a:solidFill>
              </a:rPr>
              <a:t>Promote safe and decent working conditions, including the provision of personal protective equipment and medical assistance for all workers, comprising those engaged in rescue and rehabilitation activities</a:t>
            </a:r>
          </a:p>
          <a:p>
            <a:r>
              <a:rPr lang="en-GB" sz="1800" dirty="0">
                <a:solidFill>
                  <a:schemeClr val="accent1">
                    <a:lumMod val="50000"/>
                  </a:schemeClr>
                </a:solidFill>
              </a:rPr>
              <a:t>Review, establish, re-establish or reinforce labour legislation, if necessary, including provisions on labour protection and safety and health at work</a:t>
            </a:r>
          </a:p>
          <a:p>
            <a:pPr marL="0" indent="0" algn="r">
              <a:buNone/>
            </a:pPr>
            <a:r>
              <a:rPr lang="en-GB" sz="1800" dirty="0">
                <a:solidFill>
                  <a:schemeClr val="accent2"/>
                </a:solidFill>
              </a:rPr>
              <a:t>ILO Employment and Decent Work for Peace and Resilience Recommendation, 2017 (No. 205)</a:t>
            </a:r>
          </a:p>
          <a:p>
            <a:endParaRPr lang="en-GB" sz="1800" dirty="0"/>
          </a:p>
          <a:p>
            <a:endParaRPr lang="en-GB" sz="1800" dirty="0"/>
          </a:p>
        </p:txBody>
      </p:sp>
      <p:sp>
        <p:nvSpPr>
          <p:cNvPr id="8" name="Footer Placeholder 4">
            <a:extLst>
              <a:ext uri="{FF2B5EF4-FFF2-40B4-BE49-F238E27FC236}">
                <a16:creationId xmlns:a16="http://schemas.microsoft.com/office/drawing/2014/main" xmlns="" id="{A02BEDDE-4FCA-BC49-84D0-87973E6D9D25}"/>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957268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D0F8219-742F-764D-8C55-23F88B4E1585}"/>
              </a:ext>
            </a:extLst>
          </p:cNvPr>
          <p:cNvSpPr>
            <a:spLocks noGrp="1"/>
          </p:cNvSpPr>
          <p:nvPr>
            <p:ph type="title"/>
          </p:nvPr>
        </p:nvSpPr>
        <p:spPr/>
        <p:txBody>
          <a:bodyPr/>
          <a:lstStyle/>
          <a:p>
            <a:r>
              <a:rPr lang="en-GB" dirty="0"/>
              <a:t>Social dialogue on OSH in times of a pandemic</a:t>
            </a:r>
          </a:p>
        </p:txBody>
      </p:sp>
      <p:sp>
        <p:nvSpPr>
          <p:cNvPr id="3" name="Segnaposto contenuto 2">
            <a:extLst>
              <a:ext uri="{FF2B5EF4-FFF2-40B4-BE49-F238E27FC236}">
                <a16:creationId xmlns:a16="http://schemas.microsoft.com/office/drawing/2014/main" xmlns="" id="{C6328EC2-BB7E-0448-BCF4-F10D4950DC63}"/>
              </a:ext>
            </a:extLst>
          </p:cNvPr>
          <p:cNvSpPr>
            <a:spLocks noGrp="1"/>
          </p:cNvSpPr>
          <p:nvPr>
            <p:ph sz="half" idx="1"/>
          </p:nvPr>
        </p:nvSpPr>
        <p:spPr/>
        <p:txBody>
          <a:bodyPr/>
          <a:lstStyle/>
          <a:p>
            <a:r>
              <a:rPr lang="en-US" dirty="0"/>
              <a:t>Employers and their organizations</a:t>
            </a:r>
          </a:p>
          <a:p>
            <a:pPr lvl="2"/>
            <a:r>
              <a:rPr lang="en-GB" dirty="0">
                <a:solidFill>
                  <a:schemeClr val="accent1">
                    <a:lumMod val="50000"/>
                  </a:schemeClr>
                </a:solidFill>
              </a:rPr>
              <a:t>Collaborate with government to shape policy measures that are conducive for business resilience and sustainability</a:t>
            </a:r>
          </a:p>
          <a:p>
            <a:pPr lvl="2"/>
            <a:r>
              <a:rPr lang="en-GB" dirty="0">
                <a:solidFill>
                  <a:schemeClr val="accent1">
                    <a:lumMod val="50000"/>
                  </a:schemeClr>
                </a:solidFill>
              </a:rPr>
              <a:t>Observe advice/guidance provided by public authorities</a:t>
            </a:r>
          </a:p>
          <a:p>
            <a:pPr lvl="2"/>
            <a:r>
              <a:rPr lang="en-GB" dirty="0">
                <a:solidFill>
                  <a:schemeClr val="accent1">
                    <a:lumMod val="50000"/>
                  </a:schemeClr>
                </a:solidFill>
              </a:rPr>
              <a:t>Communicate critical information to workers</a:t>
            </a:r>
          </a:p>
          <a:p>
            <a:pPr lvl="2"/>
            <a:r>
              <a:rPr lang="en-GB" dirty="0">
                <a:solidFill>
                  <a:schemeClr val="accent1">
                    <a:lumMod val="50000"/>
                  </a:schemeClr>
                </a:solidFill>
              </a:rPr>
              <a:t>review or draw up a business continuity plan</a:t>
            </a:r>
          </a:p>
          <a:p>
            <a:pPr lvl="2"/>
            <a:r>
              <a:rPr lang="en-GB" dirty="0">
                <a:solidFill>
                  <a:schemeClr val="accent1">
                    <a:lumMod val="50000"/>
                  </a:schemeClr>
                </a:solidFill>
              </a:rPr>
              <a:t>Identify and mitigate risks of contagion to workers</a:t>
            </a:r>
          </a:p>
          <a:p>
            <a:pPr lvl="2"/>
            <a:r>
              <a:rPr lang="en-GB" dirty="0">
                <a:solidFill>
                  <a:schemeClr val="accent1">
                    <a:lumMod val="50000"/>
                  </a:schemeClr>
                </a:solidFill>
              </a:rPr>
              <a:t>Promote workplace hygiene</a:t>
            </a:r>
          </a:p>
          <a:p>
            <a:pPr lvl="2"/>
            <a:endParaRPr lang="en-GB" dirty="0"/>
          </a:p>
          <a:p>
            <a:pPr lvl="2"/>
            <a:endParaRPr lang="en-GB" dirty="0"/>
          </a:p>
        </p:txBody>
      </p:sp>
      <p:sp>
        <p:nvSpPr>
          <p:cNvPr id="4" name="Segnaposto contenuto 3">
            <a:extLst>
              <a:ext uri="{FF2B5EF4-FFF2-40B4-BE49-F238E27FC236}">
                <a16:creationId xmlns:a16="http://schemas.microsoft.com/office/drawing/2014/main" xmlns="" id="{EE875D1C-F26B-CD4B-85EC-73F59D2E1307}"/>
              </a:ext>
            </a:extLst>
          </p:cNvPr>
          <p:cNvSpPr>
            <a:spLocks noGrp="1"/>
          </p:cNvSpPr>
          <p:nvPr>
            <p:ph sz="half" idx="2"/>
          </p:nvPr>
        </p:nvSpPr>
        <p:spPr/>
        <p:txBody>
          <a:bodyPr/>
          <a:lstStyle/>
          <a:p>
            <a:r>
              <a:rPr lang="en-GB" dirty="0"/>
              <a:t>Workers and their organizations</a:t>
            </a:r>
          </a:p>
          <a:p>
            <a:pPr lvl="2"/>
            <a:r>
              <a:rPr lang="en-GB" dirty="0">
                <a:solidFill>
                  <a:schemeClr val="accent1">
                    <a:lumMod val="50000"/>
                  </a:schemeClr>
                </a:solidFill>
              </a:rPr>
              <a:t>Participate in decision-making and policy responses to epidemics </a:t>
            </a:r>
          </a:p>
          <a:p>
            <a:pPr lvl="2"/>
            <a:r>
              <a:rPr lang="en-GB" dirty="0">
                <a:solidFill>
                  <a:schemeClr val="accent1">
                    <a:lumMod val="50000"/>
                  </a:schemeClr>
                </a:solidFill>
              </a:rPr>
              <a:t>Actively cooperate with employers in the implementation of the preventive and protective measures.</a:t>
            </a:r>
          </a:p>
          <a:p>
            <a:pPr lvl="2"/>
            <a:r>
              <a:rPr lang="en-GB" dirty="0">
                <a:solidFill>
                  <a:schemeClr val="accent1">
                    <a:lumMod val="50000"/>
                  </a:schemeClr>
                </a:solidFill>
              </a:rPr>
              <a:t>Strictly follow the workplace hygiene practices and adopt a responsible behaviours </a:t>
            </a:r>
          </a:p>
          <a:p>
            <a:pPr marL="0" lvl="2" indent="0">
              <a:buNone/>
            </a:pPr>
            <a:endParaRPr lang="en-GB" dirty="0"/>
          </a:p>
          <a:p>
            <a:pPr lvl="2"/>
            <a:endParaRPr lang="en-GB" dirty="0"/>
          </a:p>
        </p:txBody>
      </p:sp>
      <p:sp>
        <p:nvSpPr>
          <p:cNvPr id="5" name="Segnaposto data 4">
            <a:extLst>
              <a:ext uri="{FF2B5EF4-FFF2-40B4-BE49-F238E27FC236}">
                <a16:creationId xmlns:a16="http://schemas.microsoft.com/office/drawing/2014/main" xmlns="" id="{975C7807-D3EA-0046-9E1D-77E80AA9AF1C}"/>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52C889B7-42D2-FC4B-B3ED-8E33B6D8AA77}"/>
              </a:ext>
            </a:extLst>
          </p:cNvPr>
          <p:cNvSpPr>
            <a:spLocks noGrp="1"/>
          </p:cNvSpPr>
          <p:nvPr>
            <p:ph type="sldNum" sz="quarter" idx="12"/>
          </p:nvPr>
        </p:nvSpPr>
        <p:spPr/>
        <p:txBody>
          <a:bodyPr/>
          <a:lstStyle/>
          <a:p>
            <a:fld id="{856227C0-AD57-4F9B-BAE3-EEFB0D0EE427}" type="slidenum">
              <a:rPr lang="en-GB" smtClean="0"/>
              <a:t>31</a:t>
            </a:fld>
            <a:endParaRPr lang="en-GB"/>
          </a:p>
        </p:txBody>
      </p:sp>
      <p:sp>
        <p:nvSpPr>
          <p:cNvPr id="8" name="Footer Placeholder 4">
            <a:extLst>
              <a:ext uri="{FF2B5EF4-FFF2-40B4-BE49-F238E27FC236}">
                <a16:creationId xmlns:a16="http://schemas.microsoft.com/office/drawing/2014/main" xmlns="" id="{0EB04BD5-5CF6-C043-98B4-0C060C110F7F}"/>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636856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E043E94-271E-A74A-B915-9B14D6499FB9}"/>
              </a:ext>
            </a:extLst>
          </p:cNvPr>
          <p:cNvSpPr>
            <a:spLocks noGrp="1"/>
          </p:cNvSpPr>
          <p:nvPr>
            <p:ph type="title"/>
          </p:nvPr>
        </p:nvSpPr>
        <p:spPr/>
        <p:txBody>
          <a:bodyPr/>
          <a:lstStyle/>
          <a:p>
            <a:r>
              <a:rPr lang="en-GB" dirty="0"/>
              <a:t>A particular role for OSH practitioners</a:t>
            </a:r>
          </a:p>
        </p:txBody>
      </p:sp>
      <p:sp>
        <p:nvSpPr>
          <p:cNvPr id="3" name="Segnaposto contenuto 2">
            <a:extLst>
              <a:ext uri="{FF2B5EF4-FFF2-40B4-BE49-F238E27FC236}">
                <a16:creationId xmlns:a16="http://schemas.microsoft.com/office/drawing/2014/main" xmlns="" id="{3FA9E45D-607A-A243-BAD3-C38361020FBA}"/>
              </a:ext>
            </a:extLst>
          </p:cNvPr>
          <p:cNvSpPr>
            <a:spLocks noGrp="1"/>
          </p:cNvSpPr>
          <p:nvPr>
            <p:ph idx="1"/>
          </p:nvPr>
        </p:nvSpPr>
        <p:spPr>
          <a:xfrm>
            <a:off x="490538" y="2393950"/>
            <a:ext cx="11210923" cy="3482975"/>
          </a:xfrm>
        </p:spPr>
        <p:txBody>
          <a:bodyPr/>
          <a:lstStyle/>
          <a:p>
            <a:pPr lvl="2">
              <a:spcAft>
                <a:spcPts val="1800"/>
              </a:spcAft>
            </a:pPr>
            <a:r>
              <a:rPr lang="en-US" dirty="0">
                <a:solidFill>
                  <a:schemeClr val="accent1">
                    <a:lumMod val="50000"/>
                  </a:schemeClr>
                </a:solidFill>
              </a:rPr>
              <a:t>Facilitate access to reliable information</a:t>
            </a:r>
            <a:r>
              <a:rPr lang="en-GB" dirty="0">
                <a:solidFill>
                  <a:schemeClr val="accent1">
                    <a:lumMod val="50000"/>
                  </a:schemeClr>
                </a:solidFill>
              </a:rPr>
              <a:t> </a:t>
            </a:r>
          </a:p>
          <a:p>
            <a:pPr lvl="2">
              <a:spcAft>
                <a:spcPts val="1800"/>
              </a:spcAft>
            </a:pPr>
            <a:r>
              <a:rPr lang="en-GB" dirty="0">
                <a:solidFill>
                  <a:schemeClr val="accent1">
                    <a:lumMod val="50000"/>
                  </a:schemeClr>
                </a:solidFill>
              </a:rPr>
              <a:t>Promote understanding of the disease and its symptoms </a:t>
            </a:r>
          </a:p>
          <a:p>
            <a:pPr lvl="2">
              <a:spcAft>
                <a:spcPts val="1800"/>
              </a:spcAft>
            </a:pPr>
            <a:r>
              <a:rPr lang="en-GB" dirty="0">
                <a:solidFill>
                  <a:schemeClr val="accent1">
                    <a:lumMod val="50000"/>
                  </a:schemeClr>
                </a:solidFill>
              </a:rPr>
              <a:t>Support in the risk assessment and management process (i.e. identification of infectious and non-infectious hazards and assessment of associated risks; adoption of preventive and control measures; monitoring and review)</a:t>
            </a:r>
          </a:p>
          <a:p>
            <a:pPr lvl="2">
              <a:spcAft>
                <a:spcPts val="1800"/>
              </a:spcAft>
            </a:pPr>
            <a:r>
              <a:rPr lang="en-GB" dirty="0">
                <a:solidFill>
                  <a:schemeClr val="accent1">
                    <a:lumMod val="50000"/>
                  </a:schemeClr>
                </a:solidFill>
              </a:rPr>
              <a:t>Help in development or update of plans for the prevention, containment, mitigation </a:t>
            </a:r>
            <a:r>
              <a:rPr lang="en-GB">
                <a:solidFill>
                  <a:schemeClr val="accent1">
                    <a:lumMod val="50000"/>
                  </a:schemeClr>
                </a:solidFill>
              </a:rPr>
              <a:t>and recovery</a:t>
            </a:r>
            <a:endParaRPr lang="it-IT" dirty="0">
              <a:solidFill>
                <a:schemeClr val="accent1">
                  <a:lumMod val="50000"/>
                </a:schemeClr>
              </a:solidFill>
            </a:endParaRPr>
          </a:p>
          <a:p>
            <a:pPr>
              <a:spcAft>
                <a:spcPts val="18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xmlns="" id="{C0C2142B-9512-BA4B-8985-68CFE5CBDCCC}"/>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xmlns="" id="{C81F5072-EDAC-374E-88BF-D6F27481A1C0}"/>
              </a:ext>
            </a:extLst>
          </p:cNvPr>
          <p:cNvSpPr>
            <a:spLocks noGrp="1"/>
          </p:cNvSpPr>
          <p:nvPr>
            <p:ph type="sldNum" sz="quarter" idx="12"/>
          </p:nvPr>
        </p:nvSpPr>
        <p:spPr/>
        <p:txBody>
          <a:bodyPr/>
          <a:lstStyle/>
          <a:p>
            <a:fld id="{856227C0-AD57-4F9B-BAE3-EEFB0D0EE427}" type="slidenum">
              <a:rPr lang="en-GB" smtClean="0"/>
              <a:t>32</a:t>
            </a:fld>
            <a:endParaRPr lang="en-GB"/>
          </a:p>
        </p:txBody>
      </p:sp>
      <p:sp>
        <p:nvSpPr>
          <p:cNvPr id="9" name="Footer Placeholder 4">
            <a:extLst>
              <a:ext uri="{FF2B5EF4-FFF2-40B4-BE49-F238E27FC236}">
                <a16:creationId xmlns:a16="http://schemas.microsoft.com/office/drawing/2014/main" xmlns="" id="{3FCC20A0-E6F4-544C-ACAC-CB5849AB62F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78826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5EC4659D-52ED-854C-8016-C323E7A0410D}"/>
              </a:ext>
            </a:extLst>
          </p:cNvPr>
          <p:cNvSpPr>
            <a:spLocks noGrp="1"/>
          </p:cNvSpPr>
          <p:nvPr>
            <p:ph type="dt" sz="half" idx="10"/>
          </p:nvPr>
        </p:nvSpPr>
        <p:spPr/>
        <p:txBody>
          <a:bodyPr/>
          <a:lstStyle/>
          <a:p>
            <a:r>
              <a:rPr lang="en-GB"/>
              <a:t>Date: Monday / 01 / October / 2019</a:t>
            </a:r>
          </a:p>
        </p:txBody>
      </p:sp>
      <p:sp>
        <p:nvSpPr>
          <p:cNvPr id="3" name="Segnaposto numero diapositiva 2">
            <a:extLst>
              <a:ext uri="{FF2B5EF4-FFF2-40B4-BE49-F238E27FC236}">
                <a16:creationId xmlns:a16="http://schemas.microsoft.com/office/drawing/2014/main" xmlns="" id="{66FFC32B-00A6-4640-95F2-AF4237169C8D}"/>
              </a:ext>
            </a:extLst>
          </p:cNvPr>
          <p:cNvSpPr>
            <a:spLocks noGrp="1"/>
          </p:cNvSpPr>
          <p:nvPr>
            <p:ph type="sldNum" sz="quarter" idx="12"/>
          </p:nvPr>
        </p:nvSpPr>
        <p:spPr/>
        <p:txBody>
          <a:bodyPr/>
          <a:lstStyle/>
          <a:p>
            <a:fld id="{856227C0-AD57-4F9B-BAE3-EEFB0D0EE427}" type="slidenum">
              <a:rPr lang="en-GB" smtClean="0"/>
              <a:t>33</a:t>
            </a:fld>
            <a:endParaRPr lang="en-GB"/>
          </a:p>
        </p:txBody>
      </p:sp>
      <p:sp>
        <p:nvSpPr>
          <p:cNvPr id="4" name="Segnaposto piè di pagina 3">
            <a:extLst>
              <a:ext uri="{FF2B5EF4-FFF2-40B4-BE49-F238E27FC236}">
                <a16:creationId xmlns:a16="http://schemas.microsoft.com/office/drawing/2014/main" xmlns="" id="{AAB2935E-83D6-F04A-A480-438F4D9088D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6" name="Immagine 5">
            <a:extLst>
              <a:ext uri="{FF2B5EF4-FFF2-40B4-BE49-F238E27FC236}">
                <a16:creationId xmlns:a16="http://schemas.microsoft.com/office/drawing/2014/main" xmlns="" id="{2C95B97A-6FA2-6940-A52B-B063768F8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xmlns="" id="{81433097-2BDB-3E41-9819-9689C52AE618}"/>
              </a:ext>
            </a:extLst>
          </p:cNvPr>
          <p:cNvSpPr txBox="1">
            <a:spLocks/>
          </p:cNvSpPr>
          <p:nvPr/>
        </p:nvSpPr>
        <p:spPr>
          <a:xfrm>
            <a:off x="490538" y="2301113"/>
            <a:ext cx="4327122" cy="2255774"/>
          </a:xfrm>
          <a:prstGeom prst="rect">
            <a:avLst/>
          </a:prstGeom>
        </p:spPr>
        <p:txBody>
          <a:bodyPr anchor="ct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3600" dirty="0">
                <a:solidFill>
                  <a:schemeClr val="bg1"/>
                </a:solidFill>
              </a:rPr>
              <a:t>Thank you</a:t>
            </a:r>
          </a:p>
        </p:txBody>
      </p:sp>
      <p:sp>
        <p:nvSpPr>
          <p:cNvPr id="9" name="Title 1">
            <a:extLst>
              <a:ext uri="{FF2B5EF4-FFF2-40B4-BE49-F238E27FC236}">
                <a16:creationId xmlns:a16="http://schemas.microsoft.com/office/drawing/2014/main" xmlns="" id="{7AF683F7-B0A8-7D46-B50A-1223703A9E1E}"/>
              </a:ext>
            </a:extLst>
          </p:cNvPr>
          <p:cNvSpPr txBox="1">
            <a:spLocks/>
          </p:cNvSpPr>
          <p:nvPr/>
        </p:nvSpPr>
        <p:spPr>
          <a:xfrm>
            <a:off x="490538" y="5556195"/>
            <a:ext cx="3898714" cy="541302"/>
          </a:xfrm>
          <a:prstGeom prst="rect">
            <a:avLst/>
          </a:prstGeom>
        </p:spPr>
        <p:txBody>
          <a:bodyPr anchor="ct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1800" b="0" dirty="0" err="1">
                <a:solidFill>
                  <a:schemeClr val="bg1"/>
                </a:solidFill>
              </a:rPr>
              <a:t>www.ilo.org</a:t>
            </a:r>
            <a:r>
              <a:rPr lang="en-GB" sz="1800" b="0" dirty="0">
                <a:solidFill>
                  <a:schemeClr val="bg1"/>
                </a:solidFill>
              </a:rPr>
              <a:t>/</a:t>
            </a:r>
            <a:r>
              <a:rPr lang="en-GB" sz="1800" b="0" dirty="0" err="1">
                <a:solidFill>
                  <a:schemeClr val="bg1"/>
                </a:solidFill>
              </a:rPr>
              <a:t>safeday</a:t>
            </a:r>
            <a:endParaRPr lang="en-GB" sz="1800" b="0" dirty="0">
              <a:solidFill>
                <a:schemeClr val="bg1"/>
              </a:solidFill>
            </a:endParaRPr>
          </a:p>
        </p:txBody>
      </p:sp>
    </p:spTree>
    <p:extLst>
      <p:ext uri="{BB962C8B-B14F-4D97-AF65-F5344CB8AC3E}">
        <p14:creationId xmlns:p14="http://schemas.microsoft.com/office/powerpoint/2010/main" val="420029284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1285</TotalTime>
  <Words>2775</Words>
  <Application>Microsoft Office PowerPoint</Application>
  <PresentationFormat>Widescreen</PresentationFormat>
  <Paragraphs>312</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Wingdings 3</vt:lpstr>
      <vt:lpstr>ILO 2020</vt:lpstr>
      <vt:lpstr>PowerPoint Presentation</vt:lpstr>
      <vt:lpstr>Epidemics and pandemics in the 21st century</vt:lpstr>
      <vt:lpstr>The Covid-19 pandemic</vt:lpstr>
      <vt:lpstr>Why a focus on safety and health at work?</vt:lpstr>
      <vt:lpstr>OSH rights and responsibilities according to ILO standards </vt:lpstr>
      <vt:lpstr>Employers’ roles and responsibilities </vt:lpstr>
      <vt:lpstr>Workers’ rights and responsibilities</vt:lpstr>
      <vt:lpstr>Protecting workers from the risk of contagion during an outbreak   </vt:lpstr>
      <vt:lpstr>Assessment of the risk of contagion at work </vt:lpstr>
      <vt:lpstr>Emergency response workers</vt:lpstr>
      <vt:lpstr>Emergency response workers Risk of contagion</vt:lpstr>
      <vt:lpstr>Emergency response workers Examples of measures to prevent contagion</vt:lpstr>
      <vt:lpstr>Workers in essential activities</vt:lpstr>
      <vt:lpstr>Examples of measures to prevent contagion</vt:lpstr>
      <vt:lpstr>Informal workers</vt:lpstr>
      <vt:lpstr>Addressing stress, psychosocial risks and violence and harassment   </vt:lpstr>
      <vt:lpstr>Stress and psychosocial factors during a pandemic</vt:lpstr>
      <vt:lpstr>Job uncertainty</vt:lpstr>
      <vt:lpstr>Workers in the emergency response and in essential services Common psychosocial factors</vt:lpstr>
      <vt:lpstr>Workers in the emergency response and in essential services Examples of OSH measures to prevent and reduce stress </vt:lpstr>
      <vt:lpstr>People working from home Common psychosocial factors</vt:lpstr>
      <vt:lpstr>People working from home Examples of OSH measures to prevent and reduce stress</vt:lpstr>
      <vt:lpstr>Managing other OSH risks</vt:lpstr>
      <vt:lpstr>Ergonomics</vt:lpstr>
      <vt:lpstr>OSH risks associated with the use of heavy PPE</vt:lpstr>
      <vt:lpstr>Chemicals</vt:lpstr>
      <vt:lpstr>People working from home</vt:lpstr>
      <vt:lpstr>Joint efforts to protect the safety and health of all </vt:lpstr>
      <vt:lpstr>ILO key pillars in responding to the Covid-19 crisis </vt:lpstr>
      <vt:lpstr>Integrating OSH into government crisis responses</vt:lpstr>
      <vt:lpstr>Social dialogue on OSH in times of a pandemic</vt:lpstr>
      <vt:lpstr>A particular role for OSH practitioners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Dafne Papandrea</dc:creator>
  <cp:lastModifiedBy>Valentin</cp:lastModifiedBy>
  <cp:revision>94</cp:revision>
  <dcterms:created xsi:type="dcterms:W3CDTF">2020-04-13T11:20:41Z</dcterms:created>
  <dcterms:modified xsi:type="dcterms:W3CDTF">2020-04-23T09:19:09Z</dcterms:modified>
</cp:coreProperties>
</file>