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C99FF"/>
    <a:srgbClr val="9900FF"/>
    <a:srgbClr val="FF66FF"/>
    <a:srgbClr val="EC5714"/>
    <a:srgbClr val="FFFF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5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23CB4BF-4051-B50A-4D86-001BB047101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9F9C343-C66D-4FC2-D5D0-729D7AEEA96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0D70E7EF-A1AC-51C0-8A23-D12D952FB45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89BC16B-3AD7-2F76-74E8-9298A25F858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27F7D38-5E2D-84C6-5475-BB9448ED456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F60F2552-ADCA-CA48-9694-449F2405AC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95A4473-D9F6-46F1-AA25-F548A119B53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7B1B7F93-915D-8DBC-B62E-35C0524CED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775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F334B1-9E82-4C1C-ABB1-685FB1B9ACCB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BF628A1C-A3AA-A531-8D51-8F364A241F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7DC4C5A0-CBFA-0A57-590A-404234B067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DB6FDD-C677-182E-E4EE-8028A9BFC6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DEE91B-6175-7130-989F-16DCD4D774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4F9D29-ABB2-8FEA-C1F7-915C9CDF8A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DE998B-032B-420C-8604-484AEA25DE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4187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5BFA3A4-377D-8B3E-C429-63AE085A2F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7589C3-94F5-8A3B-43F9-E5A683D03E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418879-82F6-63A0-51A0-E3666AB3C0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0818B8-3263-4185-9EFC-C814F177680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81286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D69455-4500-2985-4EE8-EE3C54CE25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3CDCFD-2E3F-8B14-52E6-542AD4AF23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E63432-967C-C2C1-EF09-177AA10212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4B3038-46B7-4523-8427-F8DDC6825AE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5677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285ECE-C023-295C-E780-9FC9AB0BA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4DCACE-AC2D-1CF8-50D8-4D02A763A0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1A6F36-8A07-EE40-5340-35E68382DC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8452D4-ED4E-4DCC-94A2-32EC6550CCE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5074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C07D4C-F63A-04C6-0A93-95FA046A0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85C163A-DC6A-2CDE-ABB9-F541448A87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6A64344-3D2E-9C2B-DBC2-AAAE268E66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2965F5-1ACE-42AC-A5BD-2FDF0985DDA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9806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AF2014B-0A83-1461-905D-0CFCC187EF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3357B5E-BFF0-CDC2-412E-05B1D015D3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4941CA-6D85-955E-304F-3C82ADD56B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871935-DD68-4B7E-8C1A-4E12D3A5FD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6725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849EF5-C649-8362-5FC0-074BBDC6B6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CF1501E-361C-B654-B56C-A091A23411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BCEB497-3D7A-6E89-25F9-8B3149A2B8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15F42A-6BEB-4FB7-954F-DEAE6DDE3DB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8290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ABBB63-D7E0-C0B8-820D-E57FC0E8D6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F33610-0673-3BD6-F5C4-CEE76C8E03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F5AD78-1F93-1578-2AF9-730E027FDF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BE97EE-8AE4-4D99-80C2-29E2D139554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8599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9D041D-09D0-1DD1-205D-BE13E9A84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749D82-690E-65CD-5842-7E70BB4D92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ED9592-3FF6-74B4-D768-E96672C45B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CC8749-C172-4C1A-95FD-262D7094C58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9061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28274C-2B81-795C-8187-2D3AC63BC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4B4EF1F-C580-DBA8-9E64-A850B9AAE7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34AFF1-B60B-1511-9C03-1B65E6F932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31224B-829C-4E68-A740-321AF7CF6D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0975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F9154C-4492-BBA5-F109-230E8FCF2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E1E2FA-57E1-1D6D-CC19-6BC99E9168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8927A9-66B5-60E9-0DB3-F4B30CDE2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11828F-A9DD-40A2-8E5F-A8634BED69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2918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9B41A2-0EA1-907C-5680-A31C1C291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CE403A-071B-2C5A-6CF8-F03CC8F6EC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DE0AA3-2034-4EA3-CD55-01FFEFFE96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1BEA4D-BF8E-4706-8953-B84E1507D32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9048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1FE7EEA-6EBB-693E-9096-08079A42B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372D8CB-A716-DC97-6DBA-7441466D3B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5DF6D91-20A9-083A-490A-D8EDF7EE8CF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13131CC-78B4-8789-E358-DE9BCCFF126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DB3EEBC-99F7-97FD-9F2D-44C0459021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CA80915-DAB2-491A-85FA-AD2D3DA0BC6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astiaenen@ilo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emf"/><Relationship Id="rId4" Type="http://schemas.openxmlformats.org/officeDocument/2006/relationships/hyperlink" Target="mailto:nicol@ilo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59000">
              <a:schemeClr val="accent2">
                <a:lumMod val="20000"/>
                <a:lumOff val="80000"/>
              </a:schemeClr>
            </a:gs>
            <a:gs pos="67000">
              <a:srgbClr val="FFFF99"/>
            </a:gs>
            <a:gs pos="100000">
              <a:srgbClr val="CC99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C1CB88B0-7BF4-5E84-B6C4-64A6074108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306" y="188067"/>
            <a:ext cx="9006694" cy="1520053"/>
          </a:xfrm>
          <a:ln>
            <a:miter lim="800000"/>
            <a:headEnd/>
            <a:tailEnd/>
          </a:ln>
        </p:spPr>
        <p:txBody>
          <a:bodyPr/>
          <a:lstStyle/>
          <a:p>
            <a:r>
              <a:rPr lang="en-GB" altLang="en-US" sz="2000" dirty="0"/>
              <a:t>      </a:t>
            </a:r>
            <a:r>
              <a:rPr lang="en-GB" altLang="en-US" sz="1800" b="1" dirty="0"/>
              <a:t>The ILO Dance Club is proud to present its 2026 weekly courses</a:t>
            </a:r>
            <a:r>
              <a:rPr lang="en-GB" altLang="en-US" sz="2400" b="1" dirty="0"/>
              <a:t>:</a:t>
            </a:r>
            <a:br>
              <a:rPr lang="en-GB" altLang="en-US" sz="2400" b="1" dirty="0"/>
            </a:br>
            <a:r>
              <a:rPr lang="en-GB" altLang="en-US" sz="3400" b="1" dirty="0"/>
              <a:t>ZUMBA – SALSA – BACHATA – HIP HOP</a:t>
            </a:r>
          </a:p>
        </p:txBody>
      </p:sp>
      <p:sp>
        <p:nvSpPr>
          <p:cNvPr id="50" name="Online Image Placeholder 49">
            <a:extLst>
              <a:ext uri="{FF2B5EF4-FFF2-40B4-BE49-F238E27FC236}">
                <a16:creationId xmlns:a16="http://schemas.microsoft.com/office/drawing/2014/main" id="{583368FE-AB03-2ECA-5720-FB5D42359EE4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457200" y="1550974"/>
            <a:ext cx="8686800" cy="5166612"/>
          </a:xfrm>
        </p:spPr>
        <p:txBody>
          <a:bodyPr/>
          <a:lstStyle/>
          <a:p>
            <a:r>
              <a:rPr lang="fr-CH" sz="3600" dirty="0"/>
              <a:t>    </a:t>
            </a:r>
            <a:r>
              <a:rPr lang="fr-CH" sz="3600" dirty="0" err="1"/>
              <a:t>Monday</a:t>
            </a:r>
            <a:r>
              <a:rPr lang="fr-CH" sz="3600" dirty="0"/>
              <a:t>:		</a:t>
            </a:r>
            <a:r>
              <a:rPr lang="fr-CH" sz="3600" b="1" dirty="0"/>
              <a:t>Bachata</a:t>
            </a:r>
            <a:r>
              <a:rPr lang="fr-CH" sz="3600" dirty="0"/>
              <a:t> </a:t>
            </a:r>
            <a:r>
              <a:rPr lang="fr-CH" sz="1800" dirty="0" err="1"/>
              <a:t>from</a:t>
            </a:r>
            <a:r>
              <a:rPr lang="fr-CH" sz="3600" dirty="0"/>
              <a:t> 5 </a:t>
            </a:r>
            <a:r>
              <a:rPr lang="fr-CH" sz="1800" dirty="0"/>
              <a:t>to</a:t>
            </a:r>
            <a:r>
              <a:rPr lang="fr-CH" sz="3600" dirty="0"/>
              <a:t> 6 PM</a:t>
            </a:r>
          </a:p>
          <a:p>
            <a:r>
              <a:rPr lang="fr-CH" sz="3600" dirty="0"/>
              <a:t>    </a:t>
            </a:r>
            <a:r>
              <a:rPr lang="fr-CH" sz="3600" dirty="0" err="1"/>
              <a:t>Monday</a:t>
            </a:r>
            <a:r>
              <a:rPr lang="fr-CH" sz="3600" dirty="0"/>
              <a:t>: 		</a:t>
            </a:r>
            <a:r>
              <a:rPr lang="fr-CH" sz="3600" b="1" dirty="0"/>
              <a:t>Zumba</a:t>
            </a:r>
            <a:r>
              <a:rPr lang="fr-CH" sz="3600" dirty="0"/>
              <a:t> </a:t>
            </a:r>
            <a:r>
              <a:rPr lang="fr-CH" sz="1800" dirty="0" err="1"/>
              <a:t>from</a:t>
            </a:r>
            <a:r>
              <a:rPr lang="fr-CH" sz="3600" dirty="0"/>
              <a:t> 6 </a:t>
            </a:r>
            <a:r>
              <a:rPr lang="fr-CH" sz="1800" dirty="0"/>
              <a:t>to</a:t>
            </a:r>
            <a:r>
              <a:rPr lang="fr-CH" sz="3600" dirty="0"/>
              <a:t> 7 PM</a:t>
            </a:r>
          </a:p>
          <a:p>
            <a:r>
              <a:rPr lang="fr-CH" sz="3600" dirty="0"/>
              <a:t>    Tuesday: 	</a:t>
            </a:r>
            <a:r>
              <a:rPr lang="fr-CH" sz="3600" b="1" dirty="0"/>
              <a:t>Zumba</a:t>
            </a:r>
            <a:r>
              <a:rPr lang="fr-CH" sz="3600" dirty="0"/>
              <a:t> </a:t>
            </a:r>
            <a:r>
              <a:rPr lang="fr-CH" sz="1800" dirty="0" err="1"/>
              <a:t>from</a:t>
            </a:r>
            <a:r>
              <a:rPr lang="fr-CH" sz="3600" dirty="0"/>
              <a:t> 12 </a:t>
            </a:r>
            <a:r>
              <a:rPr lang="fr-CH" sz="1800" dirty="0"/>
              <a:t>to</a:t>
            </a:r>
            <a:r>
              <a:rPr lang="fr-CH" sz="3600" dirty="0"/>
              <a:t> 1 PM</a:t>
            </a:r>
          </a:p>
          <a:p>
            <a:r>
              <a:rPr lang="fr-CH" sz="3600" dirty="0"/>
              <a:t>    </a:t>
            </a:r>
            <a:r>
              <a:rPr lang="fr-CH" sz="3600" dirty="0" err="1"/>
              <a:t>Wednesday</a:t>
            </a:r>
            <a:r>
              <a:rPr lang="fr-CH" sz="3600" dirty="0"/>
              <a:t>:  </a:t>
            </a:r>
            <a:r>
              <a:rPr lang="fr-CH" sz="3600" b="1" dirty="0"/>
              <a:t>Salsa</a:t>
            </a:r>
            <a:r>
              <a:rPr lang="fr-CH" sz="3600" dirty="0"/>
              <a:t>    </a:t>
            </a:r>
            <a:r>
              <a:rPr lang="fr-CH" sz="1800" dirty="0" err="1"/>
              <a:t>from</a:t>
            </a:r>
            <a:r>
              <a:rPr lang="fr-CH" sz="3600" dirty="0"/>
              <a:t> 12 </a:t>
            </a:r>
            <a:r>
              <a:rPr lang="fr-CH" sz="1800" dirty="0"/>
              <a:t>to</a:t>
            </a:r>
            <a:r>
              <a:rPr lang="fr-CH" sz="3600" dirty="0"/>
              <a:t> 1 PM</a:t>
            </a:r>
          </a:p>
          <a:p>
            <a:r>
              <a:rPr lang="fr-CH" sz="2000" b="1" dirty="0"/>
              <a:t>      </a:t>
            </a:r>
            <a:r>
              <a:rPr lang="fr-CH" sz="3600" dirty="0"/>
              <a:t>Thursday:       </a:t>
            </a:r>
            <a:r>
              <a:rPr lang="fr-CH" sz="3600" b="1" dirty="0"/>
              <a:t>Hip Hop </a:t>
            </a:r>
            <a:r>
              <a:rPr lang="fr-CH" sz="1800" dirty="0"/>
              <a:t>from</a:t>
            </a:r>
            <a:r>
              <a:rPr lang="fr-CH" sz="3600" dirty="0"/>
              <a:t>12 </a:t>
            </a:r>
            <a:r>
              <a:rPr lang="fr-CH" sz="1800" dirty="0"/>
              <a:t>to</a:t>
            </a:r>
            <a:r>
              <a:rPr lang="fr-CH" sz="3600" dirty="0"/>
              <a:t> 1 PM</a:t>
            </a:r>
          </a:p>
          <a:p>
            <a:r>
              <a:rPr lang="fr-CH" sz="3600" u="sng" dirty="0"/>
              <a:t>    Friday:	       </a:t>
            </a:r>
            <a:r>
              <a:rPr lang="fr-CH" sz="3600" b="1" u="sng" dirty="0"/>
              <a:t>Zumba</a:t>
            </a:r>
            <a:r>
              <a:rPr lang="fr-CH" sz="3600" u="sng" dirty="0"/>
              <a:t> </a:t>
            </a:r>
            <a:r>
              <a:rPr lang="fr-CH" sz="1800" u="sng" dirty="0" err="1"/>
              <a:t>from</a:t>
            </a:r>
            <a:r>
              <a:rPr lang="fr-CH" sz="3600" u="sng" dirty="0"/>
              <a:t>  12 </a:t>
            </a:r>
            <a:r>
              <a:rPr lang="fr-CH" sz="1800" u="sng" dirty="0"/>
              <a:t>to</a:t>
            </a:r>
            <a:r>
              <a:rPr lang="fr-CH" sz="3600" u="sng" dirty="0"/>
              <a:t> 1 PM</a:t>
            </a:r>
          </a:p>
          <a:p>
            <a:pPr marL="0" indent="0">
              <a:buNone/>
            </a:pPr>
            <a:r>
              <a:rPr lang="en-GB" sz="1400" dirty="0"/>
              <a:t>✅ </a:t>
            </a:r>
            <a:r>
              <a:rPr lang="en-GB" altLang="en-US" sz="1400" b="1" dirty="0"/>
              <a:t>All members can attend any of the classes with a subscription card, priced at </a:t>
            </a:r>
            <a:r>
              <a:rPr lang="en-GB" altLang="en-US" sz="1400" b="1" dirty="0">
                <a:highlight>
                  <a:srgbClr val="FFFF66"/>
                </a:highlight>
              </a:rPr>
              <a:t>CHF 200 </a:t>
            </a:r>
            <a:r>
              <a:rPr lang="en-GB" altLang="en-US" sz="1400" b="1" dirty="0"/>
              <a:t>for 10 classes.  First class is free !  All ILO and UN Organizations with offices at the ILO are welcome!</a:t>
            </a:r>
          </a:p>
          <a:p>
            <a:pPr marL="0" indent="0">
              <a:buNone/>
            </a:pPr>
            <a:r>
              <a:rPr lang="en-GB" sz="1400" dirty="0"/>
              <a:t>🟡 </a:t>
            </a:r>
            <a:r>
              <a:rPr lang="en-GB" sz="1400" b="1" dirty="0"/>
              <a:t>Interns benefit from a special discounted rate CHF 50 for 10 classes</a:t>
            </a:r>
            <a:endParaRPr lang="en-GB" sz="1400" b="1" i="0" dirty="0"/>
          </a:p>
          <a:p>
            <a:pPr marL="0" indent="0">
              <a:buNone/>
            </a:pPr>
            <a:r>
              <a:rPr lang="en-GB" sz="1900" dirty="0"/>
              <a:t>📧</a:t>
            </a:r>
            <a:r>
              <a:rPr lang="fr-CH" sz="1600" dirty="0"/>
              <a:t>To </a:t>
            </a:r>
            <a:r>
              <a:rPr lang="fr-CH" sz="1600" dirty="0" err="1"/>
              <a:t>sign</a:t>
            </a:r>
            <a:r>
              <a:rPr lang="fr-CH" sz="1600" dirty="0"/>
              <a:t> up, </a:t>
            </a:r>
            <a:r>
              <a:rPr lang="fr-CH" sz="1600" dirty="0" err="1"/>
              <a:t>please</a:t>
            </a:r>
            <a:r>
              <a:rPr lang="fr-CH" sz="1600" dirty="0"/>
              <a:t> </a:t>
            </a:r>
            <a:r>
              <a:rPr lang="fr-CH" sz="1600" dirty="0" err="1"/>
              <a:t>send</a:t>
            </a:r>
            <a:r>
              <a:rPr lang="fr-CH" sz="1600" dirty="0"/>
              <a:t> an email to</a:t>
            </a:r>
            <a:r>
              <a:rPr lang="fr-CH" sz="1900" dirty="0"/>
              <a:t>:  </a:t>
            </a:r>
            <a:r>
              <a:rPr lang="fr-CH" sz="1900" b="1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bastiaenen@ilo.org</a:t>
            </a:r>
            <a:r>
              <a:rPr lang="fr-CH" sz="1900" b="1" dirty="0">
                <a:solidFill>
                  <a:srgbClr val="002060"/>
                </a:solidFill>
              </a:rPr>
              <a:t>  and </a:t>
            </a:r>
            <a:r>
              <a:rPr lang="fr-CH" sz="1900" b="1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nicol@ilo.org</a:t>
            </a:r>
            <a:endParaRPr lang="fr-CH" sz="19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fr-CH" sz="1400" dirty="0"/>
              <a:t>*Sessions </a:t>
            </a:r>
            <a:r>
              <a:rPr lang="fr-CH" sz="1400" dirty="0" err="1"/>
              <a:t>may</a:t>
            </a:r>
            <a:r>
              <a:rPr lang="fr-CH" sz="1400" dirty="0"/>
              <a:t> </a:t>
            </a:r>
            <a:r>
              <a:rPr lang="fr-CH" sz="1400" dirty="0" err="1"/>
              <a:t>be</a:t>
            </a:r>
            <a:r>
              <a:rPr lang="fr-CH" sz="1400" dirty="0"/>
              <a:t> </a:t>
            </a:r>
            <a:r>
              <a:rPr lang="fr-CH" sz="1400" dirty="0" err="1"/>
              <a:t>cancelled</a:t>
            </a:r>
            <a:r>
              <a:rPr lang="fr-CH" sz="1400" dirty="0"/>
              <a:t> </a:t>
            </a:r>
            <a:r>
              <a:rPr lang="fr-CH" sz="1400" dirty="0" err="1"/>
              <a:t>during</a:t>
            </a:r>
            <a:r>
              <a:rPr lang="fr-CH" sz="1400" dirty="0"/>
              <a:t> the ILO </a:t>
            </a:r>
            <a:r>
              <a:rPr lang="fr-CH" sz="1400" dirty="0" err="1"/>
              <a:t>conferences</a:t>
            </a:r>
            <a:r>
              <a:rPr lang="fr-CH" sz="1400" dirty="0"/>
              <a:t> and meetings</a:t>
            </a:r>
            <a:endParaRPr lang="en-GB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FA2099-BBD4-37F7-DD9A-108775305A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06" y="140412"/>
            <a:ext cx="824709" cy="538998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06B44402-7979-D0CF-D7D4-1F556C6EF574}"/>
              </a:ext>
            </a:extLst>
          </p:cNvPr>
          <p:cNvSpPr/>
          <p:nvPr/>
        </p:nvSpPr>
        <p:spPr>
          <a:xfrm>
            <a:off x="507690" y="44626"/>
            <a:ext cx="8128620" cy="84525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85575-3D08-ECFF-1442-7B5155904717}"/>
              </a:ext>
            </a:extLst>
          </p:cNvPr>
          <p:cNvSpPr/>
          <p:nvPr/>
        </p:nvSpPr>
        <p:spPr>
          <a:xfrm>
            <a:off x="507690" y="889881"/>
            <a:ext cx="8128620" cy="63477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56DCA6FD-8FF5-A58F-10F4-F962884A71B5}"/>
              </a:ext>
            </a:extLst>
          </p:cNvPr>
          <p:cNvSpPr/>
          <p:nvPr/>
        </p:nvSpPr>
        <p:spPr>
          <a:xfrm flipV="1">
            <a:off x="457200" y="1524661"/>
            <a:ext cx="8179110" cy="19534"/>
          </a:xfrm>
          <a:prstGeom prst="line">
            <a:avLst/>
          </a:prstGeom>
        </p:spPr>
        <p:style>
          <a:lnRef idx="1">
            <a:schemeClr val="accent2">
              <a:hueOff val="-602767"/>
              <a:satOff val="-368"/>
              <a:lumOff val="1438"/>
              <a:alphaOff val="0"/>
            </a:schemeClr>
          </a:lnRef>
          <a:fillRef idx="3">
            <a:schemeClr val="accent2">
              <a:hueOff val="-602767"/>
              <a:satOff val="-368"/>
              <a:lumOff val="1438"/>
              <a:alphaOff val="0"/>
            </a:schemeClr>
          </a:fillRef>
          <a:effectRef idx="2">
            <a:schemeClr val="accent2">
              <a:hueOff val="-602767"/>
              <a:satOff val="-368"/>
              <a:lumOff val="143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75D828F2-96F5-9E8F-5EA7-2BCE5F2EE97A}"/>
              </a:ext>
            </a:extLst>
          </p:cNvPr>
          <p:cNvSpPr/>
          <p:nvPr/>
        </p:nvSpPr>
        <p:spPr>
          <a:xfrm flipV="1">
            <a:off x="507690" y="2153005"/>
            <a:ext cx="8384790" cy="6436"/>
          </a:xfrm>
          <a:prstGeom prst="line">
            <a:avLst/>
          </a:prstGeom>
        </p:spPr>
        <p:style>
          <a:lnRef idx="1">
            <a:schemeClr val="accent2">
              <a:hueOff val="-904150"/>
              <a:satOff val="-552"/>
              <a:lumOff val="2157"/>
              <a:alphaOff val="0"/>
            </a:schemeClr>
          </a:lnRef>
          <a:fillRef idx="3">
            <a:schemeClr val="accent2">
              <a:hueOff val="-904150"/>
              <a:satOff val="-552"/>
              <a:lumOff val="2157"/>
              <a:alphaOff val="0"/>
            </a:schemeClr>
          </a:fillRef>
          <a:effectRef idx="2">
            <a:schemeClr val="accent2">
              <a:hueOff val="-904150"/>
              <a:satOff val="-552"/>
              <a:lumOff val="2157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CFE10EA-0D5E-67EA-208D-A2A50EA8E2F4}"/>
              </a:ext>
            </a:extLst>
          </p:cNvPr>
          <p:cNvSpPr/>
          <p:nvPr/>
        </p:nvSpPr>
        <p:spPr>
          <a:xfrm>
            <a:off x="507690" y="1550975"/>
            <a:ext cx="8128620" cy="124324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3" name="Straight Connector 12" descr="kckdkdkdk&#10;">
            <a:extLst>
              <a:ext uri="{FF2B5EF4-FFF2-40B4-BE49-F238E27FC236}">
                <a16:creationId xmlns:a16="http://schemas.microsoft.com/office/drawing/2014/main" id="{81FDB351-3260-F9F7-EE79-BE185A6695E9}"/>
              </a:ext>
            </a:extLst>
          </p:cNvPr>
          <p:cNvSpPr/>
          <p:nvPr/>
        </p:nvSpPr>
        <p:spPr>
          <a:xfrm flipV="1">
            <a:off x="507690" y="2814086"/>
            <a:ext cx="8384790" cy="12"/>
          </a:xfrm>
          <a:prstGeom prst="line">
            <a:avLst/>
          </a:prstGeom>
        </p:spPr>
        <p:style>
          <a:lnRef idx="1">
            <a:schemeClr val="accent2">
              <a:hueOff val="-1205533"/>
              <a:satOff val="-736"/>
              <a:lumOff val="2876"/>
              <a:alphaOff val="0"/>
            </a:schemeClr>
          </a:lnRef>
          <a:fillRef idx="3">
            <a:schemeClr val="accent2">
              <a:hueOff val="-1205533"/>
              <a:satOff val="-736"/>
              <a:lumOff val="2876"/>
              <a:alphaOff val="0"/>
            </a:schemeClr>
          </a:fillRef>
          <a:effectRef idx="2">
            <a:schemeClr val="accent2">
              <a:hueOff val="-1205533"/>
              <a:satOff val="-736"/>
              <a:lumOff val="2876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9DF18943-8E7B-B619-6932-FFE1EA54E795}"/>
              </a:ext>
            </a:extLst>
          </p:cNvPr>
          <p:cNvSpPr/>
          <p:nvPr/>
        </p:nvSpPr>
        <p:spPr>
          <a:xfrm>
            <a:off x="507690" y="3409121"/>
            <a:ext cx="8456798" cy="66009"/>
          </a:xfrm>
          <a:prstGeom prst="line">
            <a:avLst/>
          </a:prstGeom>
        </p:spPr>
        <p:style>
          <a:lnRef idx="1">
            <a:schemeClr val="accent2">
              <a:hueOff val="-1506917"/>
              <a:satOff val="-920"/>
              <a:lumOff val="3595"/>
              <a:alphaOff val="0"/>
            </a:schemeClr>
          </a:lnRef>
          <a:fillRef idx="3">
            <a:schemeClr val="accent2">
              <a:hueOff val="-1506917"/>
              <a:satOff val="-920"/>
              <a:lumOff val="3595"/>
              <a:alphaOff val="0"/>
            </a:schemeClr>
          </a:fillRef>
          <a:effectRef idx="2">
            <a:schemeClr val="accent2">
              <a:hueOff val="-1506917"/>
              <a:satOff val="-920"/>
              <a:lumOff val="3595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04FDD6F-E006-BADC-5697-3852845777A8}"/>
              </a:ext>
            </a:extLst>
          </p:cNvPr>
          <p:cNvSpPr/>
          <p:nvPr/>
        </p:nvSpPr>
        <p:spPr>
          <a:xfrm>
            <a:off x="507690" y="3429000"/>
            <a:ext cx="8128620" cy="63477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A7EF7F48-AE3B-D805-3BC1-5B715EEA9C25}"/>
              </a:ext>
            </a:extLst>
          </p:cNvPr>
          <p:cNvSpPr/>
          <p:nvPr/>
        </p:nvSpPr>
        <p:spPr>
          <a:xfrm flipV="1">
            <a:off x="507690" y="4136218"/>
            <a:ext cx="8384790" cy="2"/>
          </a:xfrm>
          <a:prstGeom prst="line">
            <a:avLst/>
          </a:prstGeom>
        </p:spPr>
        <p:style>
          <a:lnRef idx="1">
            <a:schemeClr val="accent2">
              <a:hueOff val="-1808300"/>
              <a:satOff val="-1104"/>
              <a:lumOff val="4314"/>
              <a:alphaOff val="0"/>
            </a:schemeClr>
          </a:lnRef>
          <a:fillRef idx="3">
            <a:schemeClr val="accent2">
              <a:hueOff val="-1808300"/>
              <a:satOff val="-1104"/>
              <a:lumOff val="4314"/>
              <a:alphaOff val="0"/>
            </a:schemeClr>
          </a:fillRef>
          <a:effectRef idx="2">
            <a:schemeClr val="accent2">
              <a:hueOff val="-1808300"/>
              <a:satOff val="-1104"/>
              <a:lumOff val="4314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D5A4378F-1D23-7D7B-72A2-87E2F5103E36}"/>
              </a:ext>
            </a:extLst>
          </p:cNvPr>
          <p:cNvSpPr/>
          <p:nvPr/>
        </p:nvSpPr>
        <p:spPr>
          <a:xfrm>
            <a:off x="507690" y="4698559"/>
            <a:ext cx="8384790" cy="0"/>
          </a:xfrm>
          <a:prstGeom prst="line">
            <a:avLst/>
          </a:prstGeom>
        </p:spPr>
        <p:style>
          <a:lnRef idx="1">
            <a:schemeClr val="accent2">
              <a:hueOff val="-2109684"/>
              <a:satOff val="-1288"/>
              <a:lumOff val="5033"/>
              <a:alphaOff val="0"/>
            </a:schemeClr>
          </a:lnRef>
          <a:fillRef idx="3">
            <a:schemeClr val="accent2">
              <a:hueOff val="-2109684"/>
              <a:satOff val="-1288"/>
              <a:lumOff val="5033"/>
              <a:alphaOff val="0"/>
            </a:schemeClr>
          </a:fillRef>
          <a:effectRef idx="2">
            <a:schemeClr val="accent2">
              <a:hueOff val="-2109684"/>
              <a:satOff val="-1288"/>
              <a:lumOff val="5033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Riblet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/>
          </a:solidFill>
          <a:prstDash val="solid"/>
        </a:ln>
        <a:ln w="58420" cap="flat" cmpd="thickThin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31750" h="63500" prst="riblet"/>
          </a:sp3d>
        </a:effectStyle>
        <a:effectStyle>
          <a:effectLst>
            <a:outerShdw blurRad="50800" dist="38100" dir="27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57150" h="1143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0</TotalTime>
  <Words>171</Words>
  <Application>Microsoft Office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Default Design</vt:lpstr>
      <vt:lpstr>      The ILO Dance Club is proud to present its 2026 weekly courses: ZUMBA – SALSA – BACHATA – HIP HOP</vt:lpstr>
    </vt:vector>
  </TitlesOfParts>
  <Company>ILO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ILO</dc:creator>
  <cp:lastModifiedBy>Bastiaenen, Jennie</cp:lastModifiedBy>
  <cp:revision>95</cp:revision>
  <cp:lastPrinted>2025-10-17T16:46:24Z</cp:lastPrinted>
  <dcterms:created xsi:type="dcterms:W3CDTF">2008-10-02T09:30:11Z</dcterms:created>
  <dcterms:modified xsi:type="dcterms:W3CDTF">2026-01-07T09:13:13Z</dcterms:modified>
</cp:coreProperties>
</file>