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0" r:id="rId2"/>
  </p:sldMasterIdLst>
  <p:notesMasterIdLst>
    <p:notesMasterId r:id="rId84"/>
  </p:notesMasterIdLst>
  <p:sldIdLst>
    <p:sldId id="257" r:id="rId3"/>
    <p:sldId id="357" r:id="rId4"/>
    <p:sldId id="358" r:id="rId5"/>
    <p:sldId id="359" r:id="rId6"/>
    <p:sldId id="360" r:id="rId7"/>
    <p:sldId id="361" r:id="rId8"/>
    <p:sldId id="362" r:id="rId9"/>
    <p:sldId id="363" r:id="rId10"/>
    <p:sldId id="364" r:id="rId11"/>
    <p:sldId id="277" r:id="rId12"/>
    <p:sldId id="365" r:id="rId13"/>
    <p:sldId id="366" r:id="rId14"/>
    <p:sldId id="367" r:id="rId15"/>
    <p:sldId id="368" r:id="rId16"/>
    <p:sldId id="369" r:id="rId17"/>
    <p:sldId id="370" r:id="rId18"/>
    <p:sldId id="371" r:id="rId19"/>
    <p:sldId id="372" r:id="rId20"/>
    <p:sldId id="373" r:id="rId21"/>
    <p:sldId id="374" r:id="rId22"/>
    <p:sldId id="375" r:id="rId23"/>
    <p:sldId id="376" r:id="rId24"/>
    <p:sldId id="377" r:id="rId25"/>
    <p:sldId id="378" r:id="rId26"/>
    <p:sldId id="379" r:id="rId27"/>
    <p:sldId id="380" r:id="rId28"/>
    <p:sldId id="381" r:id="rId29"/>
    <p:sldId id="382" r:id="rId30"/>
    <p:sldId id="383" r:id="rId31"/>
    <p:sldId id="384" r:id="rId32"/>
    <p:sldId id="385" r:id="rId33"/>
    <p:sldId id="386" r:id="rId34"/>
    <p:sldId id="387" r:id="rId35"/>
    <p:sldId id="388" r:id="rId36"/>
    <p:sldId id="389" r:id="rId37"/>
    <p:sldId id="390" r:id="rId38"/>
    <p:sldId id="391" r:id="rId39"/>
    <p:sldId id="392" r:id="rId40"/>
    <p:sldId id="393" r:id="rId41"/>
    <p:sldId id="394" r:id="rId42"/>
    <p:sldId id="395" r:id="rId43"/>
    <p:sldId id="396" r:id="rId44"/>
    <p:sldId id="397" r:id="rId45"/>
    <p:sldId id="398" r:id="rId46"/>
    <p:sldId id="399" r:id="rId47"/>
    <p:sldId id="400" r:id="rId48"/>
    <p:sldId id="401" r:id="rId49"/>
    <p:sldId id="402" r:id="rId50"/>
    <p:sldId id="403" r:id="rId51"/>
    <p:sldId id="404" r:id="rId52"/>
    <p:sldId id="405" r:id="rId53"/>
    <p:sldId id="406" r:id="rId54"/>
    <p:sldId id="407" r:id="rId55"/>
    <p:sldId id="408" r:id="rId56"/>
    <p:sldId id="409" r:id="rId57"/>
    <p:sldId id="410" r:id="rId58"/>
    <p:sldId id="411" r:id="rId59"/>
    <p:sldId id="412" r:id="rId60"/>
    <p:sldId id="413" r:id="rId61"/>
    <p:sldId id="414" r:id="rId62"/>
    <p:sldId id="416" r:id="rId63"/>
    <p:sldId id="417" r:id="rId64"/>
    <p:sldId id="418" r:id="rId65"/>
    <p:sldId id="419" r:id="rId66"/>
    <p:sldId id="420" r:id="rId67"/>
    <p:sldId id="421" r:id="rId68"/>
    <p:sldId id="422" r:id="rId69"/>
    <p:sldId id="423" r:id="rId70"/>
    <p:sldId id="424" r:id="rId71"/>
    <p:sldId id="425" r:id="rId72"/>
    <p:sldId id="426" r:id="rId73"/>
    <p:sldId id="428" r:id="rId74"/>
    <p:sldId id="429" r:id="rId75"/>
    <p:sldId id="430" r:id="rId76"/>
    <p:sldId id="431" r:id="rId77"/>
    <p:sldId id="432" r:id="rId78"/>
    <p:sldId id="433" r:id="rId79"/>
    <p:sldId id="434" r:id="rId80"/>
    <p:sldId id="435" r:id="rId81"/>
    <p:sldId id="436" r:id="rId82"/>
    <p:sldId id="437"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naretto, Maria" initials="MM" lastIdx="13" clrIdx="0">
    <p:extLst>
      <p:ext uri="{19B8F6BF-5375-455C-9EA6-DF929625EA0E}">
        <p15:presenceInfo xmlns:p15="http://schemas.microsoft.com/office/powerpoint/2012/main" userId="S-1-5-21-525788414-1921020387-24915789-15518" providerId="AD"/>
      </p:ext>
    </p:extLst>
  </p:cmAuthor>
  <p:cmAuthor id="2" name="x x"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Énfasis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Énfasis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Énfasis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Énfasis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Énfasis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Énfasis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Estilo claro 2 - Énfasi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Estilo claro 2 - Énfasis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Énfasis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Estilo claro 2 - Énfasis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Estilo claro 2 - Énfasis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Estilo claro 2 - Énfasis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Estilo claro 3 - Énfasis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Estilo claro 3 - Énfasi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Estilo claro 3 - Énfasi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Estilo claro 3 - Énfasis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Estilo claro 3 - Énfasis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Estilo oscuro 2 - Énfasis 1/Énfasis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0" autoAdjust="0"/>
    <p:restoredTop sz="80872" autoAdjust="0"/>
  </p:normalViewPr>
  <p:slideViewPr>
    <p:cSldViewPr snapToGrid="0">
      <p:cViewPr varScale="1">
        <p:scale>
          <a:sx n="51" d="100"/>
          <a:sy n="51" d="100"/>
        </p:scale>
        <p:origin x="1064" y="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12/12/2025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www.ilo.org/ilolex/cgi-lex/convde.pl?C155"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www.ilo.org/ilolex/cgi-lex/convde.pl?C155"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b="1" dirty="0"/>
              <a:t>Сургагч багшид зориулсан тэмдэглэл</a:t>
            </a:r>
          </a:p>
          <a:p>
            <a:r>
              <a:rPr lang="mn-MN" dirty="0"/>
              <a:t>Оролцогчдоос аюул ба эрсдэлийн талаар асуу</a:t>
            </a:r>
          </a:p>
          <a:p>
            <a:r>
              <a:rPr lang="mn-MN" dirty="0"/>
              <a:t>Эрсдэлийн үнэлгээний 5 алхам: Аюулыг илрүүлж, шалтгааныг тогтоох, хэн хэрхэн хохирч болохыг тодорхойлох, эрсдлийг үнэлэх </a:t>
            </a:r>
          </a:p>
          <a:p>
            <a:r>
              <a:rPr lang="mn-MN" dirty="0"/>
              <a:t>Өнөөдөр бид 3</a:t>
            </a:r>
            <a:r>
              <a:rPr lang="en-GB" dirty="0"/>
              <a:t>a </a:t>
            </a:r>
            <a:r>
              <a:rPr lang="mn-MN" dirty="0"/>
              <a:t>алхамаас 3</a:t>
            </a:r>
            <a:r>
              <a:rPr lang="en-GB" dirty="0"/>
              <a:t>b </a:t>
            </a:r>
            <a:r>
              <a:rPr lang="mn-MN" dirty="0"/>
              <a:t>алхам руу шилжлээ. Эрсдэлийг бууруулахын тулд цаашид ямар арга хэмжээ авах шаардлагатай вэ?</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dirty="0"/>
              <a:t>Видеог дарж үзээрэй. </a:t>
            </a:r>
            <a:r>
              <a:rPr lang="mn-MN"/>
              <a:t>Оролцогчдоос ААН-ийг тоног төхөөрөмжийн хангалттай </a:t>
            </a:r>
            <a:r>
              <a:rPr lang="mn-MN" dirty="0"/>
              <a:t>хамгаалалт болон зогсоох механизмтай эсэхийг асууна уу.</a:t>
            </a:r>
            <a:endParaRPr lang="es-ES" dirty="0"/>
          </a:p>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743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solidFill>
                  <a:srgbClr val="000000"/>
                </a:solidFill>
                <a:ea typeface="Calibri" panose="020F0502020204030204" pitchFamily="34" charset="0"/>
                <a:cs typeface="Times New Roman" panose="02020603050405020304" pitchFamily="18" charset="0"/>
              </a:rPr>
              <a:t>Эдгээр эрсдэлийг хянах арга хэмжээг аж ахуйн нэгжийн үйл ажиллагааг төлөвлөх үе шатанд илүү хялбар нэвтрүүлдэг, үнэтэй байж болох ч ХАБЭМ-д оруулсан хөрөнгө оруулалт гэж үзэх хэрэгтэй гэдгийг анхаарна уу.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solidFill>
                <a:srgbClr val="000000"/>
              </a:solidFill>
              <a:ea typeface="Calibri" panose="020F0502020204030204" pitchFamily="34" charset="0"/>
              <a:cs typeface="Times New Roman" panose="02020603050405020304" pitchFamily="18" charset="0"/>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16</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baseline="0" dirty="0"/>
              <a:t>Яндангийн агааржуулалт нь гагнуурчны амьсгалын бүсээс агаарын бохирдлыг</a:t>
            </a:r>
            <a:r>
              <a:rPr lang="en-US" baseline="0" dirty="0"/>
              <a:t>, </a:t>
            </a:r>
            <a:r>
              <a:rPr lang="mn-MN" baseline="0" dirty="0"/>
              <a:t>тухайлбал, металлын утаа, хий, уурыг гадагшлуулдаг. Хэрэв агааржуулалт хангалтгүй бол ажилтан хангалттай амьсгалах зорилгоор аппарат зүүх шаардлагатай болно. Мөн улаан дэлгэц нь ойр орчмын бусад хүмүүсийн нүдэнд, тухайлбал гагнуурын очийг харахад учирсан гэмтлийн эрсдлийг бууруулдаг инженерийн хяналт юм.</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17</a:t>
            </a:fld>
            <a:endParaRPr lang="en-GB"/>
          </a:p>
        </p:txBody>
      </p:sp>
    </p:spTree>
    <p:extLst>
      <p:ext uri="{BB962C8B-B14F-4D97-AF65-F5344CB8AC3E}">
        <p14:creationId xmlns:p14="http://schemas.microsoft.com/office/powerpoint/2010/main" val="648765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sz="1200" b="1" kern="1200" baseline="0" dirty="0">
                <a:solidFill>
                  <a:schemeClr val="tx1"/>
                </a:solidFill>
                <a:latin typeface="+mn-lt"/>
                <a:ea typeface="+mn-ea"/>
                <a:cs typeface="+mn-cs"/>
              </a:rPr>
              <a:t>Аюултай цэгүүдийг онцлон тэмдэглэх </a:t>
            </a:r>
            <a:r>
              <a:rPr lang="mn-MN" sz="1200" kern="1200" baseline="0" dirty="0">
                <a:solidFill>
                  <a:schemeClr val="tx1"/>
                </a:solidFill>
                <a:latin typeface="+mn-lt"/>
                <a:ea typeface="+mn-ea"/>
                <a:cs typeface="+mn-cs"/>
              </a:rPr>
              <a:t>- оператор хэт хурдан ажиллах гэж оролдож байгаа эсвэл хэт ядарсан үед ажиллах. Аюулгүй байдлын журам нь тэдгээрийг хамгаалахад оршино.</a:t>
            </a:r>
            <a:endParaRPr lang="en-GB" sz="1200" kern="1200" baseline="0" dirty="0">
              <a:solidFill>
                <a:schemeClr val="tx1"/>
              </a:solidFill>
              <a:latin typeface="+mn-lt"/>
              <a:ea typeface="+mn-ea"/>
              <a:cs typeface="+mn-cs"/>
            </a:endParaRPr>
          </a:p>
          <a:p>
            <a:endParaRPr lang="en-GB" sz="1200" kern="1200" dirty="0">
              <a:solidFill>
                <a:schemeClr val="tx1"/>
              </a:solidFill>
              <a:latin typeface="+mn-lt"/>
              <a:ea typeface="+mn-ea"/>
              <a:cs typeface="+mn-cs"/>
            </a:endParaRPr>
          </a:p>
          <a:p>
            <a:r>
              <a:rPr lang="mn-MN" sz="1200" b="1" kern="1200" dirty="0">
                <a:solidFill>
                  <a:schemeClr val="tx1"/>
                </a:solidFill>
                <a:latin typeface="+mn-lt"/>
                <a:ea typeface="+mn-ea"/>
                <a:cs typeface="+mn-cs"/>
              </a:rPr>
              <a:t>Зарим үндсэн дүрэм:</a:t>
            </a:r>
            <a:endParaRPr lang="en-GB" sz="1200" b="1" kern="1200" dirty="0">
              <a:solidFill>
                <a:schemeClr val="tx1"/>
              </a:solidFill>
              <a:latin typeface="+mn-lt"/>
              <a:ea typeface="+mn-ea"/>
              <a:cs typeface="+mn-cs"/>
            </a:endParaRPr>
          </a:p>
          <a:p>
            <a:r>
              <a:rPr lang="mn-MN" sz="1200" kern="1200" dirty="0">
                <a:solidFill>
                  <a:schemeClr val="tx1"/>
                </a:solidFill>
                <a:latin typeface="+mn-lt"/>
                <a:ea typeface="+mn-ea"/>
                <a:cs typeface="+mn-cs"/>
              </a:rPr>
              <a:t>Бүх хамгаалалт найдвартай байрлаж, зөв ​​ажиллаагүй л бол машин механизмыг хэзээ ч асааж болохгүй.</a:t>
            </a:r>
            <a:endParaRPr lang="en-GB" sz="1200" kern="1200" dirty="0">
              <a:solidFill>
                <a:schemeClr val="tx1"/>
              </a:solidFill>
              <a:latin typeface="+mn-lt"/>
              <a:ea typeface="+mn-ea"/>
              <a:cs typeface="+mn-cs"/>
            </a:endParaRPr>
          </a:p>
          <a:p>
            <a:r>
              <a:rPr lang="mn-MN" sz="1200" kern="1200" dirty="0">
                <a:solidFill>
                  <a:schemeClr val="tx1"/>
                </a:solidFill>
                <a:latin typeface="+mn-lt"/>
                <a:ea typeface="+mn-ea"/>
                <a:cs typeface="+mn-cs"/>
              </a:rPr>
              <a:t>Хэвийн хэсэг биш л бол ямар ч ажилтан хамгаалалтыг авах, тохируулах эсвэл тойрч гарах ёсгүй.</a:t>
            </a:r>
            <a:endParaRPr lang="en-GB" sz="1200" kern="1200" dirty="0">
              <a:solidFill>
                <a:schemeClr val="tx1"/>
              </a:solidFill>
              <a:latin typeface="+mn-lt"/>
              <a:ea typeface="+mn-ea"/>
              <a:cs typeface="+mn-cs"/>
            </a:endParaRPr>
          </a:p>
          <a:p>
            <a:endParaRPr lang="en-GB" sz="1200" kern="1200" dirty="0">
              <a:solidFill>
                <a:schemeClr val="tx1"/>
              </a:solidFill>
              <a:latin typeface="+mn-lt"/>
              <a:ea typeface="+mn-ea"/>
              <a:cs typeface="+mn-cs"/>
            </a:endParaRPr>
          </a:p>
          <a:p>
            <a:r>
              <a:rPr lang="mn-MN" sz="1200" b="1" kern="1200" dirty="0">
                <a:solidFill>
                  <a:schemeClr val="tx1"/>
                </a:solidFill>
                <a:latin typeface="+mn-lt"/>
                <a:ea typeface="+mn-ea"/>
                <a:cs typeface="+mn-cs"/>
              </a:rPr>
              <a:t>Хувцас: </a:t>
            </a:r>
            <a:r>
              <a:rPr lang="mn-MN" sz="1200" kern="1200" dirty="0">
                <a:solidFill>
                  <a:schemeClr val="tx1"/>
                </a:solidFill>
                <a:latin typeface="+mn-lt"/>
                <a:ea typeface="+mn-ea"/>
                <a:cs typeface="+mn-cs"/>
              </a:rPr>
              <a:t>Машин ашиглаж буй ажилчид сул хувцас, үнэт эдлэл өмсөж болохгүй, урт үсийг сул байлгах, боохгүй орхиж болохгүй. Ийм зүйлс хамгаалалтын шугамыг давж, хөдөлж буй эд ангид гацаж болзошгүй.</a:t>
            </a:r>
            <a:endParaRPr lang="en-GB"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18</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19</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Аюулгүй ажиллагааны дүрэм, журмыг боловсруулж, хэрэгжүүлэх. (түгжих/хориглох, аюултай бүсэд нэвтрэх эрхийг хязгаарлах, ажиллах зөвшөөрөл - аюултай ажиллагаанд урьдчилан зөвшөөрөл авах шаардлагатай гэх мэт).</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Бүх хяналтын арга хэмжээг ашиглахад хяналт тавих</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mn-MN" sz="1200" dirty="0">
                <a:solidFill>
                  <a:schemeClr val="tx1"/>
                </a:solidFill>
              </a:rPr>
              <a:t>Үйлдвэрлэл, тоног төхөөрөмжийн засвар үйлчилгээ, туршилт, засвар, химийн бодис дамжуулах, машин механизм, тээврийн хэрэгсэл ажиллуулах, өндөрт ажиллах гэх мэт аюулгүй ажиллагааны дүрэм журмыг баримтлах нь МАШ ЧУХАЛ юм.</a:t>
            </a:r>
            <a:endParaRPr lang="en-GB" sz="1200" dirty="0">
              <a:solidFill>
                <a:schemeClr val="tx1"/>
              </a:solidFill>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22</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sz="1200" kern="1200" dirty="0">
                <a:solidFill>
                  <a:schemeClr val="tx1"/>
                </a:solidFill>
                <a:latin typeface="+mn-lt"/>
                <a:ea typeface="+mn-ea"/>
                <a:cs typeface="+mn-cs"/>
              </a:rPr>
              <a:t>Тоос нь уушгины өвчин болон астма өвчний чухал хүчин зүйл болдог.</a:t>
            </a:r>
          </a:p>
          <a:p>
            <a:endParaRPr lang="mn-MN" sz="1200" kern="1200" dirty="0">
              <a:solidFill>
                <a:schemeClr val="tx1"/>
              </a:solidFill>
              <a:latin typeface="+mn-lt"/>
              <a:ea typeface="+mn-ea"/>
              <a:cs typeface="+mn-cs"/>
            </a:endParaRPr>
          </a:p>
          <a:p>
            <a:r>
              <a:rPr lang="mn-MN" sz="1200" kern="1200" dirty="0">
                <a:solidFill>
                  <a:schemeClr val="tx1"/>
                </a:solidFill>
                <a:latin typeface="+mn-lt"/>
                <a:ea typeface="+mn-ea"/>
                <a:cs typeface="+mn-cs"/>
              </a:rPr>
              <a:t>Химийн бодисын талаар: Гал түймэр үүсгэж, тархаж болзошгүй шатамхай материал, хог хаягдал болон бусад зүйлийг хадгалахгүй байхыг хичээгээрэй. Үүний тулд нөөцийг хянаж байгаарай.Химийн бодис эсвэл шатамхай шингэн хадгалах савыг өөр зорилгоор хэзээ ч дахин бүү ашиглаарай.</a:t>
            </a:r>
            <a:endParaRPr lang="en-GB"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0" noProof="0" dirty="0"/>
              <a:t>Ярилцах нэмэлт сэдэв: Цэвэр ус, ариун цэврийн байгууламжтай байх нь чухал юм.</a:t>
            </a:r>
            <a:endParaRPr lang="en-GB" b="0" noProof="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b="0" dirty="0">
                <a:solidFill>
                  <a:srgbClr val="FF0000"/>
                </a:solidFill>
              </a:rPr>
              <a:t>Жирэмсэн эмэгтэйчүүд илүү их ус ууж, бие засах газар руу тогтмол орох шаардлагатай байж магадгүй гэдгийг санаарай.</a:t>
            </a:r>
            <a:endParaRPr lang="en-US" b="0"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Эрэгтэй, эмэгтэй хүмүүст битүү бие засах газар, угаалга, тусдаа байгууламжаар хангах</a:t>
            </a: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sz="1200" kern="1200" dirty="0">
                <a:solidFill>
                  <a:schemeClr val="tx1"/>
                </a:solidFill>
                <a:effectLst/>
                <a:latin typeface="+mn-lt"/>
                <a:ea typeface="+mn-ea"/>
                <a:cs typeface="+mn-cs"/>
              </a:rPr>
              <a:t>Эрсдэлийг хянах арга хэмжээг дээрх шатлалд заасан дарааллаар сонгож, хэрэгжүүлэх шалтгаан нь зөвхөн өмсөж, хэрэглэж буй хүнийг л хамгаалдаг </a:t>
            </a:r>
            <a:r>
              <a:rPr lang="mn-MN" sz="1200" b="1" kern="1200" dirty="0">
                <a:solidFill>
                  <a:schemeClr val="tx1"/>
                </a:solidFill>
                <a:effectLst/>
                <a:latin typeface="+mn-lt"/>
                <a:ea typeface="+mn-ea"/>
                <a:cs typeface="+mn-cs"/>
              </a:rPr>
              <a:t>хувь хүнд чиглэсэн аргыг сонгохоос өмнө нийт ажлын орчин болон бүх ажилтныг хамарсан хамтын арга хэмжээг чухалчилдагтай холбоотой. </a:t>
            </a:r>
          </a:p>
          <a:p>
            <a:endParaRPr lang="mn-MN"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mn-MN" sz="1200" kern="1200" dirty="0">
                <a:solidFill>
                  <a:schemeClr val="tx1"/>
                </a:solidFill>
                <a:effectLst/>
                <a:latin typeface="+mn-lt"/>
                <a:ea typeface="+mn-ea"/>
                <a:cs typeface="+mn-cs"/>
              </a:rPr>
              <a:t>Аюулыг арилгах эсвэл орлуулах, хэрэв эдгээр хяналтын арга хэмжээ хамаарахгүй эсвэл хангалтгүй бол ажлын байранд хамгаалалт хийхийг нэн тэргүүнд тавих, хувь хүний хамгаалалтыг хамгийн сүүлийн нөөц болгон үлдээх энэхүү зарчим нь практикт хэрэглэгддэг хяналтын арга хэмжээний шатлалд нийтлэг байдаг. Эрсдэлийг хянах арга хэмжээний шатлалын гурвалжны доод хэсэг рүү аажмаар доошлох тусам бидний хяналтын арга хэмжээний үр нөлөө, тогтвортой байдал буурдаг: илүү их оролцоо, хяналт, сургалт, хяналт шаардлагатай болно.</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sz="1200" kern="1200" dirty="0">
              <a:solidFill>
                <a:schemeClr val="tx1"/>
              </a:solidFill>
              <a:effectLst/>
              <a:latin typeface="+mn-lt"/>
              <a:ea typeface="+mn-ea"/>
              <a:cs typeface="+mn-cs"/>
            </a:endParaRPr>
          </a:p>
          <a:p>
            <a:r>
              <a:rPr lang="mn-MN" sz="1200" kern="1200" baseline="0" dirty="0">
                <a:solidFill>
                  <a:schemeClr val="tx1"/>
                </a:solidFill>
                <a:effectLst/>
                <a:latin typeface="+mn-lt"/>
                <a:ea typeface="+mn-ea"/>
                <a:cs typeface="+mn-cs"/>
              </a:rPr>
              <a:t>Оролцогчид эдгээр зарчмуудыг мэддэг үү? Ажилчид ажлын байрны аюулаас өөрсдийгөө хамгаалахын тулд хувийн хамгаалах хэрэгсэлд найдах хэрэгтэй гэж (буруу) итгэдэг хүн байна уу?</a:t>
            </a:r>
            <a:endParaRPr lang="es-ES" sz="120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14858775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Газар доорх уурхай гэх мэт тав тухгүй ажлын орчинд ч ажилчдын ядаргааг тайлах боломжтой амралтын хэсгийг зохион байгуулах боломжтой (доорх зураг/зүүн талд).</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25</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noProof="0" dirty="0"/>
              <a:t>Ажил олгогчид аюулгүй ажиллагааны тэмдэг тэмдэглэгээний талаар ажилчдад сургалт явуулах ёстой. Зочдод аюулгүй байдлын тэмдгүүдийг дагаж мөрдөх зааварчилгаа өгөх шаардлагатай.</a:t>
            </a:r>
            <a:endParaRPr lang="en-GB"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26</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sz="1200" kern="1200" dirty="0">
                <a:solidFill>
                  <a:schemeClr val="tx1"/>
                </a:solidFill>
                <a:effectLst/>
                <a:latin typeface="+mn-lt"/>
                <a:ea typeface="+mn-ea"/>
                <a:cs typeface="+mn-cs"/>
              </a:rPr>
              <a:t>Аюулгүй ажиллагааны сургалт 2005 онд эхэлснээс хойш ажлын цагаа алдахтай холбоотой мэргэжлээс шалтгаалсан гэмтэл мэдэгдэхүйц бөгөөд тогтвортой буурсан болохыг харуулж байна (дээрх график, баруун талд). Ажлын байран дахь аюулгүй байдал, эрүүл мэндийг сайжруулахад ХАБЭМ-н сургалтын үр нөлөөг харуулсан эдгээр үр дүнг бусад олон хүмүүс баталж байна. ОУХБ-ын стандартыг нэвтрүүлсэн олон оронд ажил олгогчид ХАБЭМ-н сургалтыг хуулиар явуулах ёстой бөгөөд ажилчид ийм заалтуудаас тодорхой бөгөөд хэмжигдэхүйц үр дүнд хүрдэг</a:t>
            </a:r>
            <a:endParaRPr lang="es-ES"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27</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Дээрх аргуудын аль нь ч боломжгүй, эсвэл аюулгүй байдлын түвшин хангалтгүй гэж үзвэл ХХХ хэрэглэнэ. Хяналтын бүх арга хэмжээнээс хамгийн үр дүн багатай нь ХХХ тул хамгийн сүүлийн нөөц боломж гэж үзэх ёстой гэдэг “мессеж"-ийг суралцагчдад өгөх нь маш чухал юм.</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28</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29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baseline="0"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Баруун талын зурган дээрх бээлийнүүдийн зарим нь ус нэвтэрдэггүй! Зүүн талын зурган дээрх бээлий нь хэсэгчлэн ус нэвтэрдэггүй харагдаж байгаа ч ар тал нь даавуун, ханцуйтай тул химийн бодисыг шингээж, гар болон бугуйны ар талаар нэвчин эрүүл мэндэд муугаар нөлөөлдөг. Голын зураг дээрх бээлий нь гарыг зүлгүүр/хурц материалаас хамгаалдаг.</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32</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Ажилбарыг  харуулахын тулд видеог идэвхжүүлж, дуу чимээг сонсохын тулд дууны түвшинг асаасан эсэхийг шалгаарай. Оролцогчид байгаа аюулыг тодорхойлтол дараагийн слайд руу шилжиж болохгүй.</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34</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Оролцогчдыг аль болох олон аюулыг олж мэдэхэд туслан урамшуулах хэрэгтэй</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35</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Аюулыг бүрэн арилгах нь хамгийн үр дүнтэй, эрсдэлийн хяналтын арга хэмжээний эхний сонголт гэдгийг тэмдэглэх нь зүйтэй. Жишээ нь: жинсэн өмдний чимэглэлд элс цацахыг арилгах (олон компани энэхүү аюултай процедурыг үйлдвэрлэлээс хасаж байна).</a:t>
            </a:r>
            <a:endParaRPr lang="en-GB" baseline="0" dirty="0"/>
          </a:p>
          <a:p>
            <a:endParaRPr lang="en-GB" baseline="0" dirty="0"/>
          </a:p>
          <a:p>
            <a:r>
              <a:rPr lang="mn-MN" baseline="0" dirty="0"/>
              <a:t>Хэрэв фермерүүд органик аргаар газар тариалан эрхлэхээр пестицид хэрэглэхээ больвол ямар ч аюул (пестицид) байхгүй тул эрсдэл байхгүй.</a:t>
            </a:r>
            <a:endParaRPr lang="en-GB" baseline="0" dirty="0"/>
          </a:p>
          <a:p>
            <a:endParaRPr lang="en-GB" baseline="0" dirty="0"/>
          </a:p>
          <a:p>
            <a:r>
              <a:rPr lang="mn-MN" baseline="0" dirty="0"/>
              <a:t>Хэрэв аюулыг арилгавал эрсдэл байхгүй! Хэрэв энэ нь цорын ганц аюул байх бол эрсдэлийн үнэлгээ хийхгүй байж болох ч эрсдэлийн үнэлгээний үйл явц нь ажлын бүх үйл ажиллагааг хамардаг.</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36</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37</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38</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39</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Үр дагавар нь маш хор хөнөөлтэй байж болзошгүй тул магадлалыг "Бага" гэж үзсэн ч эрсдэл нь Шар бүсэд (Дунд зэргийн эрсдэл) орж, арга хэмжээ авах шаардлагатай болно гэдгийг онцлон тэмдэглэе.</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Жагсаалт бүрэн гүйцэд биш байна.</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42</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dirty="0"/>
              <a:t>Багш нарт зориулсан тэмдэглэл: Энэхүү зүсэгч дээр инженерийн хяналт байдаг бөгөөд энд харагдаж буй гогцоотой хөндлөвчийг зүсэж буй материалын яг дээгүүр байхаар буулгах ёстой бөгөөд ингэснээр энэхүү гарын авлагын зүсэгч дээр харагдаж байгаа шиг зүсэх ирний урд хөндлөвч (хамгаалагч) гарч ирнэ.</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43</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baseline="0" dirty="0"/>
              <a:t>Сургагч багш нарт зориулсан тэмдэглэл: Оролцогчид 3-р дасгалын үеэр 3А алхамыг гүйцэтгэсэн </a:t>
            </a:r>
            <a:endParaRPr lang="en-GB"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46</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47</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Жишээ байна уу? Оролцогчдоос аюулыг орлуулах зарим жишээг салбар бүрээр дурдахыг хүс. Бусад жишээг дараагийн слайдад үзүүлэв.</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dirty="0"/>
              <a:t>Оролцогчид эрсдэлийн үнэлгээний үр дүнгээ бичихдээ </a:t>
            </a:r>
            <a:r>
              <a:rPr lang="es-ES" dirty="0"/>
              <a:t>IV </a:t>
            </a:r>
            <a:r>
              <a:rPr lang="mn-MN" dirty="0"/>
              <a:t>хавсралтад байгаа Эрсдэлийн үнэлгээний загварыг ашиглаж болно.</a:t>
            </a:r>
            <a:endParaRPr lang="es-ES" dirty="0"/>
          </a:p>
        </p:txBody>
      </p:sp>
      <p:sp>
        <p:nvSpPr>
          <p:cNvPr id="4" name="Slide Number Placeholder 3"/>
          <p:cNvSpPr>
            <a:spLocks noGrp="1"/>
          </p:cNvSpPr>
          <p:nvPr>
            <p:ph type="sldNum" sz="quarter" idx="10"/>
          </p:nvPr>
        </p:nvSpPr>
        <p:spPr/>
        <p:txBody>
          <a:bodyPr/>
          <a:lstStyle/>
          <a:p>
            <a:fld id="{D0826FEE-2901-4F80-B040-94DEDE5C3ECF}" type="slidenum">
              <a:rPr lang="en-GB" smtClean="0"/>
              <a:t>48</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Сургагч багш нарт зориулсан тэмдэглэл: </a:t>
            </a:r>
          </a:p>
          <a:p>
            <a:endParaRPr lang="mn-MN" baseline="0" dirty="0"/>
          </a:p>
          <a:p>
            <a:r>
              <a:rPr lang="mn-MN" baseline="0" dirty="0"/>
              <a:t>Оролцогчид эрсдэлийн үнэлгээ хийх нь үйл ажиллагааны эхлэл юм гэдгийг ойлгох ёстой бөгөөд шаардлагатай гэж тодорхойлсон эрсдэлийн хяналтын арга хэмжээг хэрэгжүүлэх нь чухал. </a:t>
            </a:r>
          </a:p>
          <a:p>
            <a:endParaRPr lang="mn-MN" baseline="0" dirty="0"/>
          </a:p>
          <a:p>
            <a:r>
              <a:rPr lang="mn-MN" baseline="0" dirty="0"/>
              <a:t>Энэ нь тодорхой хугацаанд хийгдэхийг баталгаажуулахын тулд хэн нэгэнд хариуцуулах нь чухал юм.</a:t>
            </a:r>
          </a:p>
          <a:p>
            <a:endParaRPr lang="mn-MN" baseline="0" dirty="0"/>
          </a:p>
          <a:p>
            <a:endParaRPr lang="mn-MN" baseline="0" dirty="0"/>
          </a:p>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49</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mn-MN" dirty="0"/>
              <a:t>4 ба 5-р алхамууд:</a:t>
            </a:r>
          </a:p>
          <a:p>
            <a:pPr marL="0" indent="0">
              <a:buNone/>
            </a:pPr>
            <a:endParaRPr lang="it-IT" dirty="0"/>
          </a:p>
          <a:p>
            <a:pPr marL="0" indent="0">
              <a:buNone/>
            </a:pPr>
            <a:r>
              <a:rPr lang="mn-MN" baseline="0" noProof="0" dirty="0"/>
              <a:t>Хяналтыг хэзээ хэрэгжүүлэх ёстой талаарх </a:t>
            </a:r>
            <a:r>
              <a:rPr lang="mn-MN" b="1" baseline="0" noProof="0" dirty="0"/>
              <a:t>хугацааг онцлон тэмдэглэх нь </a:t>
            </a:r>
            <a:r>
              <a:rPr lang="mn-MN" baseline="0" noProof="0" dirty="0"/>
              <a:t>эрсдэлийн түвшингээс хамаарна. Хэрэв эрсдэлийн түвшин өндөр байвал хугацаа нь аль болох богино байх ёстой. Даалгавруудыг эрэмбэлэхдээ өндөр эрсдэлийг эхлээд, харин эрсдэлийг бууруулахад хялбар бол дунд эсвэл бага эрсдэлийг нэгэн зэрэг хийж болно.</a:t>
            </a:r>
          </a:p>
          <a:p>
            <a:pPr marL="0" indent="0">
              <a:buNone/>
            </a:pPr>
            <a:endParaRPr lang="mn-MN" dirty="0"/>
          </a:p>
          <a:p>
            <a:pPr marL="0" indent="0">
              <a:buNone/>
            </a:pPr>
            <a:r>
              <a:rPr lang="mn-MN" dirty="0"/>
              <a:t>4. Үр дүнг тэмдэглэж, хэрэгжүүлнэ. Үйлдлийг гүйцэтгэх үүрэгтэй хүмүүсийг тодорхойлно уу: хэний үйлдэл? Хэзээ? Үйлдлүүд дууссан эсэхийг шалгахын тулд хянаж үзэх огноог тогтооно уу (тэдгээрийг Дууссан гэж тэмдэглэнэ үү). Үйл ажиллагааны төлөвлөгөө боловсруулж, сонгосон хяналтыг хэрэгжүүлнэ үү.</a:t>
            </a:r>
          </a:p>
          <a:p>
            <a:endParaRPr lang="mn-MN" sz="1200" kern="1200" baseline="0" dirty="0">
              <a:solidFill>
                <a:schemeClr val="tx1"/>
              </a:solidFill>
              <a:effectLst/>
              <a:latin typeface="+mn-lt"/>
              <a:ea typeface="+mn-ea"/>
              <a:cs typeface="+mn-cs"/>
            </a:endParaRPr>
          </a:p>
          <a:p>
            <a:r>
              <a:rPr lang="mn-MN" sz="1200" kern="1200" dirty="0">
                <a:solidFill>
                  <a:schemeClr val="tx1"/>
                </a:solidFill>
                <a:effectLst/>
                <a:latin typeface="+mn-lt"/>
                <a:ea typeface="+mn-ea"/>
                <a:cs typeface="+mn-cs"/>
              </a:rPr>
              <a:t>5. Үр дүнг тэмдэглэж, хянаж, эрсдэлийн үнэлгээгээ шинэчилнэ үү: Эрсдэлийн үнэлгээ нь нэг удаагийн үйл ажиллагаа биш юм. Үүнийг жилд дор хаяж нэг удаа, шаардлагатай бол илүү олон удаа хянаж үзэх шаардлагатай. Шинэ тоног төхөөрөмж, бодис болон/эсвэл журмыг нэвтрүүлэх бүрт шинэ аюул үүсч болно. Тиймээс үүнийг шалгаж, шаардлагатай бол нэмэлт өөрчлөлт оруулах хэрэгтэй.</a:t>
            </a:r>
          </a:p>
          <a:p>
            <a:r>
              <a:rPr lang="mn-MN" sz="1200" kern="1200" dirty="0">
                <a:solidFill>
                  <a:schemeClr val="tx1"/>
                </a:solidFill>
                <a:effectLst/>
                <a:latin typeface="+mn-lt"/>
                <a:ea typeface="+mn-ea"/>
                <a:cs typeface="+mn-cs"/>
              </a:rPr>
              <a:t>5-р алхамд зориулсан тодорхой загвар байхгүй боловч бүх таван алхамыг бичгээр тэмдэглэж, шинэчилсэн байх нь ХАБЭМ-г сайжруулахад тууштай байгаагаа нотолж байна. Хяналтын арга хэмжээний үр нөлөөг шалгах, тэдгээрийг хэрэгжүүлж, эрсдэлийг бууруулах нь чухал юм.</a:t>
            </a:r>
            <a:endParaRPr lang="es-ES" sz="1200" kern="1200" dirty="0">
              <a:solidFill>
                <a:schemeClr val="tx1"/>
              </a:solidFill>
              <a:effectLst/>
              <a:latin typeface="+mn-lt"/>
              <a:ea typeface="+mn-ea"/>
              <a:cs typeface="+mn-cs"/>
            </a:endParaRPr>
          </a:p>
          <a:p>
            <a:pPr marL="0" indent="0">
              <a:buNone/>
            </a:pPr>
            <a:endParaRPr lang="en-GB" dirty="0"/>
          </a:p>
          <a:p>
            <a:endParaRPr lang="es-ES" dirty="0"/>
          </a:p>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50</a:t>
            </a:fld>
            <a:endParaRPr lang="en-GB"/>
          </a:p>
        </p:txBody>
      </p:sp>
    </p:spTree>
    <p:extLst>
      <p:ext uri="{BB962C8B-B14F-4D97-AF65-F5344CB8AC3E}">
        <p14:creationId xmlns:p14="http://schemas.microsoft.com/office/powerpoint/2010/main" val="16386529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51</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Байгууллагын ХАБЭМ-н бодлогыг 7-р хичээлээр хэлэлцэхийг сануулъя.</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52</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sz="1200" kern="1200" dirty="0">
                <a:solidFill>
                  <a:schemeClr val="tx1"/>
                </a:solidFill>
                <a:effectLst/>
                <a:latin typeface="+mn-lt"/>
                <a:ea typeface="+mn-ea"/>
                <a:cs typeface="+mn-cs"/>
              </a:rPr>
              <a:t>Эрүүл мэндийн хяналт, түүний дотор эмнэлгийн хяналт нь хяналтын арга хэмжээ биш, харин одоогийн хяналтын арга хэмжээ зөв ажиллаж байгаа эсэхийг шалгах арга зам гэдгийг анхаарна уу. Ажилчид эрүүл мэндийн хяналтанд хамрагдаж, үр дүнгээс харахад тэдний эрүүл мэнд муудаагүй нь тогтоогдвол ажил олгогчид эрсдэлийн хяналтын арга хэмжээ үр дүнтэй болохыг мэддэг.</a:t>
            </a:r>
            <a:endParaRPr lang="en-GB" sz="1200" kern="1200" dirty="0">
              <a:solidFill>
                <a:schemeClr val="tx1"/>
              </a:solidFill>
              <a:effectLst/>
              <a:latin typeface="+mn-lt"/>
              <a:ea typeface="+mn-ea"/>
              <a:cs typeface="+mn-cs"/>
            </a:endParaRPr>
          </a:p>
          <a:p>
            <a:endParaRPr lang="it-IT" b="0" baseline="0" dirty="0"/>
          </a:p>
          <a:p>
            <a:r>
              <a:rPr lang="mn-MN" b="0" dirty="0"/>
              <a:t>Хөдөлмөрийн эрүүл мэндийн эмч, сувилагч болон бусад сургагдсан ажлын байрны эрүүл мэндийн ажилтнууд зөвхөн мэргэжлээс шалтгаалсан гэмтэл, өвчнийг илрүүлэх, эмчлэх бус, ажилчдын эрүүл мэндийг дэмжихийн тулд урьдчилан сэргийлэх арга хэмжээ авах ёстой.</a:t>
            </a:r>
            <a:endParaRPr lang="es-ES" b="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1" u="none" baseline="0" noProof="0" dirty="0">
                <a:latin typeface="Arial" pitchFamily="34" charset="0"/>
              </a:rPr>
              <a:t>Сургагч багш нарт зориулсан тэмдэглэл (хэрэв цаг гарвал) Дараагийн 3 слайдыг ашиглан эрсдэлийн үнэлгээний үйл явц болон хяналтын шатлалыг эдгээр слайдуудыг хэлэлцэх замаар онцлон тэмдэглэж болно. Оролцогчид энэ зурагт үзүүлсэн бүх эрсдэлийг ойлгохгүй байж магадгүй тул үүнийг танилцуулахад 15 минут шаардагдаж магадгүй, анхааралтай байж, хангалттай цаг гаргах хэрэгтэй. </a:t>
            </a:r>
          </a:p>
          <a:p>
            <a:endParaRPr lang="en-GB" b="1" u="sng" noProof="0" dirty="0">
              <a:latin typeface="Arial" pitchFamily="34" charset="0"/>
            </a:endParaRPr>
          </a:p>
          <a:p>
            <a:r>
              <a:rPr lang="mn-MN" baseline="0" noProof="0" dirty="0">
                <a:latin typeface="Arial" pitchFamily="34" charset="0"/>
              </a:rPr>
              <a:t>Доорх үйл ажиллагааг тайлбарлаж, оролцогчдоос эрсдэлийн үнэлгээ хийхийг хүсэх бөгөөд үүнийг нэгдсэн хуралдаан хэлбэрээр хийж болно. Эрсдэлийн үнэлгээний 1-3-р алхмуудыг гүйцэтгэх.</a:t>
            </a:r>
            <a:endParaRPr lang="en-GB" noProof="0" dirty="0">
              <a:latin typeface="Arial" pitchFamily="34" charset="0"/>
            </a:endParaRPr>
          </a:p>
          <a:p>
            <a:endParaRPr lang="en-GB" noProof="0" dirty="0">
              <a:latin typeface="Arial" pitchFamily="34" charset="0"/>
            </a:endParaRPr>
          </a:p>
          <a:p>
            <a:r>
              <a:rPr lang="mn-MN" baseline="0" noProof="0" dirty="0">
                <a:latin typeface="Arial" pitchFamily="34" charset="0"/>
              </a:rPr>
              <a:t>Энэ зураг дээр угсралтын шугамын үйл явцын нэг хэсэг болгон асбест дээр суурилсан эд ангиудад зориулсан өрмийн машин ашиглаж буй операторыг харуулж байна. Үйлдвэрлэлийн процессын хортой шинж чанараас шалтгаалан оператор маск зүүсэн байна. Энэ маск нь асбестын ширхэгийг амьсгалахаас сэргийлэхэд хангалттай юу? ҮГҮЙ, маск нь гэрээр хийсэн даавуун маск шиг санагдаж байгаа бөгөөд өрөмдлөгөөр ялгарч болох жижиг асбестын ширхэгээс ямар ч хамгаалалтгүй. Түүнчлэн бид бусад ажилчдыг ороолт ороосон, маскгүй харж болно.</a:t>
            </a:r>
          </a:p>
          <a:p>
            <a:endParaRPr lang="mn-MN" baseline="0" noProof="0" dirty="0">
              <a:latin typeface="Arial" pitchFamily="34" charset="0"/>
            </a:endParaRPr>
          </a:p>
          <a:p>
            <a:endParaRPr lang="en-US" baseline="0" noProof="0" dirty="0">
              <a:latin typeface="Arial" pitchFamily="34" charset="0"/>
            </a:endParaRPr>
          </a:p>
          <a:p>
            <a:r>
              <a:rPr lang="mn-MN" baseline="0" noProof="0" dirty="0">
                <a:latin typeface="Arial" pitchFamily="34" charset="0"/>
              </a:rPr>
              <a:t>Энэ өрөм нь ихэвчлэн вандан сандал дээр суурилуулсан өрөм бөгөөд тогтвортой байдлыг хангахын тулд вандан сандал дээр боолтоор бэхлэгддэг. Ажилчин бээлий өмсдөг бөгөөд өрөмдлөгийн тоног төхөөрөмж дээр бээлий өмсөж болохгүй, учир нь бээлий нь өрөмд тээглэж, ажилчдын гар эргэлдэж, яс хугарч болзошгүй.</a:t>
            </a:r>
            <a:endParaRPr lang="en-GB" baseline="0" noProof="0" dirty="0">
              <a:latin typeface="Arial" pitchFamily="34" charset="0"/>
            </a:endParaRPr>
          </a:p>
          <a:p>
            <a:endParaRPr lang="en-GB" baseline="0" noProof="0" dirty="0">
              <a:latin typeface="Arial" pitchFamily="34" charset="0"/>
            </a:endParaRPr>
          </a:p>
          <a:p>
            <a:r>
              <a:rPr lang="mn-MN" noProof="0" dirty="0">
                <a:latin typeface="Arial" pitchFamily="34" charset="0"/>
              </a:rPr>
              <a:t>Гэсэн хэдий ч энэ ажиллагаа болон ажлын байранд хэд хэдэн асуудал бий:</a:t>
            </a:r>
          </a:p>
          <a:p>
            <a:pPr>
              <a:buFontTx/>
              <a:buNone/>
            </a:pPr>
            <a:endParaRPr lang="mn-MN" noProof="0" dirty="0">
              <a:latin typeface="Arial" pitchFamily="34" charset="0"/>
            </a:endParaRPr>
          </a:p>
          <a:p>
            <a:pPr>
              <a:buFontTx/>
              <a:buChar char="-"/>
            </a:pPr>
            <a:r>
              <a:rPr lang="mn-MN" noProof="0" dirty="0">
                <a:latin typeface="Arial" pitchFamily="34" charset="0"/>
              </a:rPr>
              <a:t>Тэр эрэгтэй өөрийн хувцсаа өмссөн тул гэртээ хувцас солихдоо өөрийгөө болон гэр бүлээ асбестын нунтагт өртүүлэх магадлалтай.</a:t>
            </a:r>
            <a:endParaRPr lang="en-GB" noProof="0" dirty="0">
              <a:latin typeface="Arial" pitchFamily="34" charset="0"/>
            </a:endParaRPr>
          </a:p>
          <a:p>
            <a:pPr>
              <a:buFontTx/>
              <a:buChar char="-"/>
            </a:pPr>
            <a:r>
              <a:rPr lang="mn-MN" noProof="0" dirty="0">
                <a:latin typeface="Arial" pitchFamily="34" charset="0"/>
              </a:rPr>
              <a:t>Тэр түүний үсэнд асбестын нунтаг тогтохоос сэргийлэх малгай гэх мэт хувийн хамгаалах хэрэгсэл өмсөөгүй байгаа бөгөөд энэ нунтаг нь дараа нь, жишээлбэл, гар үсээр нь, эсвэл хамар амаа үрэх үед шилжиж болно.</a:t>
            </a:r>
          </a:p>
          <a:p>
            <a:pPr>
              <a:buFontTx/>
              <a:buChar char="-"/>
            </a:pPr>
            <a:r>
              <a:rPr lang="mn-MN" noProof="0" dirty="0">
                <a:latin typeface="Arial" pitchFamily="34" charset="0"/>
              </a:rPr>
              <a:t>Тэрээр нилээн тогтворгүй суудалд сууж байгаа ба судлын өндөр нь машинд тохирохгүй байна.</a:t>
            </a:r>
          </a:p>
          <a:p>
            <a:pPr>
              <a:buFontTx/>
              <a:buChar char="-"/>
            </a:pPr>
            <a:r>
              <a:rPr lang="mn-MN" noProof="0" dirty="0">
                <a:latin typeface="Arial" pitchFamily="34" charset="0"/>
              </a:rPr>
              <a:t>Тэрээр бэлэн болсон зүйлсийг хөлөө тавьж буй тавиур дээрээ тавьдаг. Зарим хэсгүүд нь газарт харагдаж байна. Тавиур нь дараагийн үйл ажиллагаа руу тээвэрлэхэд тохиромжгүй.</a:t>
            </a:r>
          </a:p>
          <a:p>
            <a:pPr>
              <a:buFontTx/>
              <a:buChar char="-"/>
            </a:pPr>
            <a:r>
              <a:rPr lang="mn-MN" noProof="0" dirty="0">
                <a:latin typeface="Arial" pitchFamily="34" charset="0"/>
              </a:rPr>
              <a:t>Дээрх алдаа болон боломжит шийдлүүдийг тодорхойлсны дараа цаашдын санааг гаргаж болно. Ялангуяа Хөдөлмөрийн аюулгүй байдлыг сайжруулахтай холбоотойгоор та "Энэ хэсгийг хийхийн тулд асбестоос өөр, аюулгүй материалыг ашиглаж болохгүй гэж үү?" гэж асуух хэрэгтэй. Асбест нь хорт хавдар үүсгэдэг тул асбестоз гэж нэрлэгддэг хүнд уушгины өвчин үүсгэдэг. Асбест хэрэглэхийг олон оронд хориглосон бөгөөд үүний оронд нь аюулгүй өөр материалыг ашиглах.</a:t>
            </a:r>
          </a:p>
          <a:p>
            <a:pPr>
              <a:buFontTx/>
              <a:buChar char="-"/>
            </a:pPr>
            <a:endParaRPr lang="en-GB" noProof="0" dirty="0">
              <a:latin typeface="Arial" pitchFamily="34" charset="0"/>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54</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Дээрх алдаа дутагдлыг боломжит шийдлүүдтэй хамт тодорхойлсны дараа цаашдын санааг гаргаж болно. Ялангуяа ХАБЭМ-г сайжруулахтай холбоотойгоор та "энэ хэсгийг хийхийн тулд асбестоос өөр, аюулгүй материалыг ашиглаж болохгүй гэж үү?" гэж асуух хэрэгтэй. </a:t>
            </a:r>
          </a:p>
          <a:p>
            <a:r>
              <a:rPr lang="mn-MN" dirty="0"/>
              <a:t>Асбест нь хорт хавдар үүсгэж болзошгүй тул бид үүнийг хийх ёстой; энэ нь асбестоз гэж нэрлэгддэг хүнд хэлбэрийн уушгины өвчин үүсгэж болзошгүй. Асбест хэрэглэхийг дэлхий даяар хориглож, оронд нь аюулгүй өөр материал ашиглах хэрэгтэй. Ажилчин ижил төстэй маск зүүсээр байгаа тул тохиромжгүй хэвээр байна. Түүнчлэн тэр нүдний хамгаалалт зүүж байж магадгүй ч хамгаалалтын патрон болон багажны хамгаалалт (дараагийн слайд) нь илүү үр дүнтэй бөгөөд ХХХ-ээс илүү инженерийн хяналт чухал юм. Өөр бодис хэрэглэхийг зөвшөөрч байна, гэхдээ боломжгүй бол яагаад бидэнд тоосыг эх үүсвэр болгон цуглуулж, бүх ажилчдыг хамгаалах инженерийн хяналт байхгүй байна вэ? Бээлий өмссөөр л байна - ийм зүйл тохиолдох ёсгүй.</a:t>
            </a:r>
          </a:p>
          <a:p>
            <a:endParaRPr lang="mn-MN" dirty="0"/>
          </a:p>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55</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buFontTx/>
              <a:buNone/>
            </a:pPr>
            <a:r>
              <a:rPr lang="mn-MN" baseline="0" dirty="0"/>
              <a:t>Эргэлдэгч патроны болон өрмийн хошууг хамгаалахын тулд </a:t>
            </a:r>
            <a:r>
              <a:rPr lang="en-GB" baseline="0" dirty="0"/>
              <a:t>Perspex </a:t>
            </a:r>
            <a:r>
              <a:rPr lang="mn-MN" baseline="0" dirty="0"/>
              <a:t>хамгаалалт гэх мэт инженерийн хяналтыг анхаарна уу.</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56</a:t>
            </a:fld>
            <a:endParaRPr lang="en-GB"/>
          </a:p>
        </p:txBody>
      </p:sp>
    </p:spTree>
    <p:extLst>
      <p:ext uri="{BB962C8B-B14F-4D97-AF65-F5344CB8AC3E}">
        <p14:creationId xmlns:p14="http://schemas.microsoft.com/office/powerpoint/2010/main" val="23824797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baseline="0" dirty="0"/>
              <a:t>ХАБЭМУТ-г аж ахуйн нэгжийн хэрэгцээ, үндэсний хууль тогтоомжид нийцүүлэн зохицуулах ёстойг онцлон тэмдэглэх. Хөдөлмөрийн аюулгүй байдал, хууль тогтоомжийн хэрэгжилттэй холбоотой үүрэг, хариуцлагыг ажил олгогчид ногдуулдаг боловч ажилчид ХАБЭМУТ-ны зорилгод хүрэхийн тулд хамтран ажиллах ёстой.</a:t>
            </a:r>
          </a:p>
          <a:p>
            <a:endParaRPr lang="mn-MN" baseline="0" dirty="0"/>
          </a:p>
          <a:p>
            <a:r>
              <a:rPr lang="mn-MN" baseline="0" dirty="0"/>
              <a:t>ХАБЭМУТ-ны удирдамж (</a:t>
            </a:r>
            <a:r>
              <a:rPr lang="it-IT" baseline="0" dirty="0"/>
              <a:t>ILO-OSH 2001)</a:t>
            </a:r>
            <a:r>
              <a:rPr lang="mn-MN" baseline="0" dirty="0"/>
              <a:t> </a:t>
            </a:r>
          </a:p>
          <a:p>
            <a:r>
              <a:rPr lang="it-IT" baseline="0" dirty="0"/>
              <a:t>https://www.ilo.org/safework/info/standards-and-instruments/WCMS_107727/lang--en/index.htm</a:t>
            </a:r>
            <a:endParaRPr lang="mn-MN" baseline="0" dirty="0"/>
          </a:p>
          <a:p>
            <a:endParaRPr lang="it-IT" baseline="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60</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Та аюултай процедурыг аюулгүй аргаар орлуулж болно.</a:t>
            </a: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sz="1200" dirty="0"/>
              <a:t>Асбест: бүх төрлийн асбест нь янз бүрийн эрхтэнд хорт хавдар үүсгэж, асбестоз гэж нэрлэгддэг хүнд хэлбэрийн уушгины өвчин үүсгэдэг. </a:t>
            </a:r>
          </a:p>
          <a:p>
            <a:pPr marL="0" marR="0" lvl="0" indent="0" algn="l" defTabSz="914400" rtl="0" eaLnBrk="0" fontAlgn="base" latinLnBrk="0" hangingPunct="0">
              <a:lnSpc>
                <a:spcPct val="100000"/>
              </a:lnSpc>
              <a:spcBef>
                <a:spcPct val="30000"/>
              </a:spcBef>
              <a:spcAft>
                <a:spcPct val="0"/>
              </a:spcAft>
              <a:buClrTx/>
              <a:buSzTx/>
              <a:buFontTx/>
              <a:buNone/>
              <a:tabLst/>
              <a:defRPr/>
            </a:pPr>
            <a:r>
              <a:rPr lang="mn-MN" baseline="0" dirty="0"/>
              <a:t>Жишээ байна уу? Оролцогчдоос аюулыг орлуулах талаар янз бүрийн үйлдвэрлэлийн салбараар жишээ аван дурдахыг хүс. Бусад жишээг дараагийн слайдад үзүүлэв.</a:t>
            </a:r>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ХАБЭМ-н бодлого гэдэг нь тасралтгүй үйл явцыг хэлдэг бөгөөд энэ нь нэг өдөр эсвэл долоо хоногт хийгддэг зүйл биш гэдгийг онцлон тэмдэглэе.</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61</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b="1" dirty="0"/>
              <a:t>ХОЛБОГДОХ ҮНДЭСНИЙ СТАНДАРТУУДЫГ ЭНД ОРУУЛНА УУ.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b="1" dirty="0"/>
              <a:t>ОЛОН УЛСЫН СТАНДАРТУУДЫН ТАЛААР:</a:t>
            </a:r>
          </a:p>
          <a:p>
            <a:endParaRPr lang="mn-MN" u="none" dirty="0">
              <a:solidFill>
                <a:srgbClr val="0563C1"/>
              </a:solidFill>
              <a:hlinkClick r:id="rId3">
                <a:extLst>
                  <a:ext uri="{A12FA001-AC4F-418D-AE19-62706E023703}">
                    <ahyp:hlinkClr xmlns:ahyp="http://schemas.microsoft.com/office/drawing/2018/hyperlinkcolor" val="tx"/>
                  </a:ext>
                </a:extLst>
              </a:hlinkClick>
            </a:endParaRPr>
          </a:p>
          <a:p>
            <a:r>
              <a:rPr lang="mn-MN" u="sng" dirty="0">
                <a:solidFill>
                  <a:srgbClr val="0563C1"/>
                </a:solidFill>
                <a:hlinkClick r:id="rId3">
                  <a:extLst>
                    <a:ext uri="{A12FA001-AC4F-418D-AE19-62706E023703}">
                      <ahyp:hlinkClr xmlns:ahyp="http://schemas.microsoft.com/office/drawing/2018/hyperlinkcolor" val="tx"/>
                    </a:ext>
                  </a:extLst>
                </a:hlinkClick>
              </a:rPr>
              <a:t>Жишээ болгож доорх зарим конвенцийг үзнэ үү. Эдгээр нь ерөнхий эсвэл салбар/асуудалтай холбоотой болохыг онцол:</a:t>
            </a:r>
          </a:p>
          <a:p>
            <a:endParaRPr lang="en-GB" u="sng" dirty="0">
              <a:solidFill>
                <a:schemeClr val="tx1"/>
              </a:solidFill>
              <a:hlinkClick r:id="rId3">
                <a:extLst>
                  <a:ext uri="{A12FA001-AC4F-418D-AE19-62706E023703}">
                    <ahyp:hlinkClr xmlns:ahyp="http://schemas.microsoft.com/office/drawing/2018/hyperlinkcolor" val="tx"/>
                  </a:ext>
                </a:extLst>
              </a:hlinkClick>
            </a:endParaRPr>
          </a:p>
          <a:p>
            <a:pPr lvl="0"/>
            <a:r>
              <a:rPr lang="mn-MN" sz="1200" kern="1200" dirty="0">
                <a:solidFill>
                  <a:schemeClr val="tx1"/>
                </a:solidFill>
                <a:latin typeface="+mn-lt"/>
                <a:ea typeface="+mn-ea"/>
                <a:cs typeface="+mn-cs"/>
              </a:rPr>
              <a:t>ХАБЭА-н тухай ОУХБ-ын 1981 оны 155 дугаар конвенц</a:t>
            </a:r>
          </a:p>
          <a:p>
            <a:pPr lvl="0"/>
            <a:r>
              <a:rPr lang="mn-MN" sz="1200" kern="1200" dirty="0">
                <a:solidFill>
                  <a:schemeClr val="tx1"/>
                </a:solidFill>
                <a:latin typeface="+mn-lt"/>
                <a:ea typeface="+mn-ea"/>
                <a:cs typeface="+mn-cs"/>
              </a:rPr>
              <a:t>ХАБЭА-н тухай ОУХБ-ын 1981 оны 164 дүгээр зөвлөмж</a:t>
            </a:r>
          </a:p>
          <a:p>
            <a:pPr lvl="0"/>
            <a:r>
              <a:rPr lang="mn-MN" sz="1200" kern="1200" dirty="0">
                <a:solidFill>
                  <a:schemeClr val="tx1"/>
                </a:solidFill>
                <a:latin typeface="+mn-lt"/>
                <a:ea typeface="+mn-ea"/>
                <a:cs typeface="+mn-cs"/>
              </a:rPr>
              <a:t>ХАБЭА-н тогтолцооны тухай ОУХБ-ын 2006 оны 187 дугаар конвенц</a:t>
            </a:r>
            <a:endParaRPr lang="en-GB" sz="1200" kern="1200" dirty="0">
              <a:solidFill>
                <a:schemeClr val="tx1"/>
              </a:solidFill>
              <a:latin typeface="+mn-lt"/>
              <a:ea typeface="+mn-ea"/>
              <a:cs typeface="+mn-cs"/>
            </a:endParaRPr>
          </a:p>
          <a:p>
            <a:pPr lvl="0"/>
            <a:r>
              <a:rPr lang="mn-MN" sz="1200" kern="1200" dirty="0">
                <a:solidFill>
                  <a:schemeClr val="tx1"/>
                </a:solidFill>
                <a:latin typeface="+mn-lt"/>
                <a:ea typeface="+mn-ea"/>
                <a:cs typeface="+mn-cs"/>
              </a:rPr>
              <a:t>ХАБЭА-н зар сурталчилгааны хүрээ, 2006 оны 197 дугаар конвенц</a:t>
            </a:r>
          </a:p>
          <a:p>
            <a:pPr lvl="0"/>
            <a:endParaRPr lang="mn-MN" sz="1200" kern="1200" dirty="0">
              <a:solidFill>
                <a:schemeClr val="tx1"/>
              </a:solidFill>
              <a:latin typeface="+mn-lt"/>
              <a:ea typeface="+mn-ea"/>
              <a:cs typeface="+mn-cs"/>
            </a:endParaRPr>
          </a:p>
          <a:p>
            <a:pPr lvl="0"/>
            <a:r>
              <a:rPr lang="mn-MN" sz="1200" kern="1200" dirty="0">
                <a:solidFill>
                  <a:schemeClr val="tx1"/>
                </a:solidFill>
                <a:latin typeface="+mn-lt"/>
                <a:ea typeface="+mn-ea"/>
                <a:cs typeface="+mn-cs"/>
              </a:rPr>
              <a:t>Хөдөлмөрийн насны доод хязгаарын тухай ОУХБ-ын 1973 оны 138 дугаар конвенц</a:t>
            </a:r>
          </a:p>
          <a:p>
            <a:pPr lvl="0"/>
            <a:r>
              <a:rPr lang="mn-MN" sz="1200" kern="1200" dirty="0">
                <a:solidFill>
                  <a:schemeClr val="tx1"/>
                </a:solidFill>
                <a:latin typeface="+mn-lt"/>
                <a:ea typeface="+mn-ea"/>
                <a:cs typeface="+mn-cs"/>
              </a:rPr>
              <a:t>Хүүхдийн хөдөлмөрийн тэвчишгүй хэлбэрийн тухай ОУХБ-ын 1999 оны 182 дугаар конвенц</a:t>
            </a:r>
          </a:p>
          <a:p>
            <a:pPr lvl="0"/>
            <a:r>
              <a:rPr lang="mn-MN" sz="1200" kern="1200" dirty="0">
                <a:solidFill>
                  <a:schemeClr val="tx1"/>
                </a:solidFill>
                <a:latin typeface="+mn-lt"/>
                <a:ea typeface="+mn-ea"/>
                <a:cs typeface="+mn-cs"/>
              </a:rPr>
              <a:t>Дарамт хүчирхийллийг устгах тухай ОУХБ-ын 2019 оны 190 дүгээр конвенц</a:t>
            </a:r>
          </a:p>
          <a:p>
            <a:pPr lvl="0"/>
            <a:endParaRPr lang="en-GB"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 </a:t>
            </a:r>
          </a:p>
          <a:p>
            <a:pPr lvl="0"/>
            <a:r>
              <a:rPr lang="en-GB" sz="1200" kern="1200" dirty="0">
                <a:solidFill>
                  <a:schemeClr val="tx1"/>
                </a:solidFill>
                <a:latin typeface="+mn-lt"/>
                <a:ea typeface="+mn-ea"/>
                <a:cs typeface="+mn-cs"/>
              </a:rPr>
              <a:t>R172 </a:t>
            </a:r>
            <a:r>
              <a:rPr lang="mn-MN" sz="1200" kern="1200" dirty="0">
                <a:solidFill>
                  <a:schemeClr val="tx1"/>
                </a:solidFill>
                <a:latin typeface="+mn-lt"/>
                <a:ea typeface="+mn-ea"/>
                <a:cs typeface="+mn-cs"/>
              </a:rPr>
              <a:t>Асбестын зөвлөмж, 1986</a:t>
            </a:r>
            <a:endParaRPr lang="en-GB"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C136 </a:t>
            </a:r>
            <a:r>
              <a:rPr lang="mn-MN" sz="1200" kern="1200" dirty="0">
                <a:solidFill>
                  <a:schemeClr val="tx1"/>
                </a:solidFill>
                <a:latin typeface="+mn-lt"/>
                <a:ea typeface="+mn-ea"/>
                <a:cs typeface="+mn-cs"/>
              </a:rPr>
              <a:t>Бензолын конвенц, 1971</a:t>
            </a:r>
            <a:endParaRPr lang="en-GB" sz="1200" kern="1200" dirty="0">
              <a:solidFill>
                <a:schemeClr val="tx1"/>
              </a:solidFill>
              <a:latin typeface="+mn-lt"/>
              <a:ea typeface="+mn-ea"/>
              <a:cs typeface="+mn-cs"/>
            </a:endParaRPr>
          </a:p>
          <a:p>
            <a:pPr lvl="0"/>
            <a:r>
              <a:rPr lang="ru-RU" sz="1200" kern="1200" dirty="0">
                <a:solidFill>
                  <a:schemeClr val="tx1"/>
                </a:solidFill>
                <a:latin typeface="+mn-lt"/>
                <a:ea typeface="+mn-ea"/>
                <a:cs typeface="+mn-cs"/>
              </a:rPr>
              <a:t>C170 Химийн бодисын конвенц, 1990</a:t>
            </a:r>
            <a:endParaRPr lang="en-GB"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R177 </a:t>
            </a:r>
            <a:r>
              <a:rPr lang="mn-MN" sz="1200" kern="1200" dirty="0">
                <a:solidFill>
                  <a:schemeClr val="tx1"/>
                </a:solidFill>
                <a:latin typeface="+mn-lt"/>
                <a:ea typeface="+mn-ea"/>
                <a:cs typeface="+mn-cs"/>
              </a:rPr>
              <a:t>Химийн бодисын зөвлөмж, 1990</a:t>
            </a:r>
            <a:endParaRPr lang="en-GB" sz="1200" kern="1200" dirty="0">
              <a:solidFill>
                <a:schemeClr val="tx1"/>
              </a:solidFill>
              <a:latin typeface="+mn-lt"/>
              <a:ea typeface="+mn-ea"/>
              <a:cs typeface="+mn-cs"/>
            </a:endParaRPr>
          </a:p>
          <a:p>
            <a:pPr lvl="0"/>
            <a:endParaRPr lang="en-GB"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C184 </a:t>
            </a:r>
            <a:r>
              <a:rPr lang="mn-MN" sz="1200" kern="1200" dirty="0">
                <a:solidFill>
                  <a:schemeClr val="tx1"/>
                </a:solidFill>
                <a:latin typeface="+mn-lt"/>
                <a:ea typeface="+mn-ea"/>
                <a:cs typeface="+mn-cs"/>
              </a:rPr>
              <a:t>Хөдөө аж ахуйн аюулгүй байдал, эрүүл ахуйн конвенц, 2001</a:t>
            </a:r>
            <a:endParaRPr lang="en-GB" sz="1200" kern="1200" dirty="0">
              <a:solidFill>
                <a:schemeClr val="tx1"/>
              </a:solidFill>
              <a:latin typeface="+mn-lt"/>
              <a:ea typeface="+mn-ea"/>
              <a:cs typeface="+mn-cs"/>
            </a:endParaRPr>
          </a:p>
          <a:p>
            <a:pPr lvl="0"/>
            <a:r>
              <a:rPr lang="ru-RU" sz="1200" b="0" kern="1200" dirty="0">
                <a:solidFill>
                  <a:schemeClr val="tx1"/>
                </a:solidFill>
                <a:latin typeface="+mn-lt"/>
                <a:ea typeface="+mn-ea"/>
                <a:cs typeface="+mn-cs"/>
              </a:rPr>
              <a:t>C167 Барилгын аюулгүй байдал, эрүүл ахуйн конвенц, 1988</a:t>
            </a:r>
            <a:endParaRPr lang="en-GB" sz="1200" b="0" kern="1200" dirty="0">
              <a:solidFill>
                <a:schemeClr val="tx1"/>
              </a:solidFill>
              <a:latin typeface="+mn-lt"/>
              <a:ea typeface="+mn-ea"/>
              <a:cs typeface="+mn-cs"/>
            </a:endParaRPr>
          </a:p>
          <a:p>
            <a:pPr lvl="0"/>
            <a:r>
              <a:rPr lang="ru-RU" sz="1200" b="0" kern="1200" dirty="0">
                <a:solidFill>
                  <a:schemeClr val="tx1"/>
                </a:solidFill>
                <a:latin typeface="+mn-lt"/>
                <a:ea typeface="+mn-ea"/>
                <a:cs typeface="+mn-cs"/>
              </a:rPr>
              <a:t>C176 Уурхайн аюулгүй байдал, эрүүл ахуйн конвенц, 1995</a:t>
            </a:r>
            <a:endParaRPr lang="en-GB" sz="1200" b="0" kern="1200" dirty="0">
              <a:solidFill>
                <a:schemeClr val="tx1"/>
              </a:solidFill>
              <a:latin typeface="+mn-lt"/>
              <a:ea typeface="+mn-ea"/>
              <a:cs typeface="+mn-cs"/>
            </a:endParaRPr>
          </a:p>
          <a:p>
            <a:pPr lvl="0"/>
            <a:r>
              <a:rPr lang="en-GB" sz="1200" b="0" kern="1200" dirty="0">
                <a:solidFill>
                  <a:schemeClr val="tx1"/>
                </a:solidFill>
                <a:latin typeface="+mn-lt"/>
                <a:ea typeface="+mn-ea"/>
                <a:cs typeface="+mn-cs"/>
              </a:rPr>
              <a:t>R183 </a:t>
            </a:r>
            <a:r>
              <a:rPr lang="mn-MN" sz="1200" b="0" kern="1200" dirty="0">
                <a:solidFill>
                  <a:schemeClr val="tx1"/>
                </a:solidFill>
                <a:latin typeface="+mn-lt"/>
                <a:ea typeface="+mn-ea"/>
                <a:cs typeface="+mn-cs"/>
              </a:rPr>
              <a:t>Уурхайн аюулгүй байдал, эрүүл ахуйн зөвлөмж, 1995</a:t>
            </a:r>
            <a:endParaRPr lang="en-GB" sz="1200" b="0" kern="1200" dirty="0">
              <a:solidFill>
                <a:schemeClr val="tx1"/>
              </a:solidFill>
              <a:latin typeface="+mn-lt"/>
              <a:ea typeface="+mn-ea"/>
              <a:cs typeface="+mn-cs"/>
            </a:endParaRPr>
          </a:p>
          <a:p>
            <a:pPr lvl="0"/>
            <a:endParaRPr lang="mn-MN" sz="1200" b="0" kern="1200" dirty="0">
              <a:solidFill>
                <a:schemeClr val="tx1"/>
              </a:solidFill>
              <a:latin typeface="+mn-lt"/>
              <a:ea typeface="+mn-ea"/>
              <a:cs typeface="+mn-cs"/>
            </a:endParaRPr>
          </a:p>
          <a:p>
            <a:pPr lvl="0"/>
            <a:r>
              <a:rPr lang="ru-RU" sz="1200" b="0" kern="1200" dirty="0">
                <a:solidFill>
                  <a:schemeClr val="tx1"/>
                </a:solidFill>
                <a:latin typeface="+mn-lt"/>
                <a:ea typeface="+mn-ea"/>
                <a:cs typeface="+mn-cs"/>
              </a:rPr>
              <a:t>C119 Машин механизмын хамгаалалтын тухай конвенц, 1963</a:t>
            </a:r>
            <a:endParaRPr lang="en-GB" sz="1200" b="0" kern="1200" dirty="0">
              <a:solidFill>
                <a:schemeClr val="tx1"/>
              </a:solidFill>
              <a:latin typeface="+mn-lt"/>
              <a:ea typeface="+mn-ea"/>
              <a:cs typeface="+mn-cs"/>
            </a:endParaRPr>
          </a:p>
          <a:p>
            <a:pPr lvl="0"/>
            <a:r>
              <a:rPr lang="ru-RU" sz="1200" b="0" kern="1200" dirty="0">
                <a:solidFill>
                  <a:schemeClr val="tx1"/>
                </a:solidFill>
                <a:latin typeface="+mn-lt"/>
                <a:ea typeface="+mn-ea"/>
                <a:cs typeface="+mn-cs"/>
              </a:rPr>
              <a:t>C10 </a:t>
            </a:r>
            <a:r>
              <a:rPr lang="mn-MN" sz="1200" b="0" kern="1200" dirty="0">
                <a:solidFill>
                  <a:schemeClr val="tx1"/>
                </a:solidFill>
                <a:latin typeface="+mn-lt"/>
                <a:ea typeface="+mn-ea"/>
                <a:cs typeface="+mn-cs"/>
              </a:rPr>
              <a:t>ХАА-д ажиллах </a:t>
            </a:r>
            <a:r>
              <a:rPr lang="ru-RU" sz="1200" b="0" kern="1200" dirty="0">
                <a:solidFill>
                  <a:schemeClr val="tx1"/>
                </a:solidFill>
                <a:latin typeface="+mn-lt"/>
                <a:ea typeface="+mn-ea"/>
                <a:cs typeface="+mn-cs"/>
              </a:rPr>
              <a:t>насны </a:t>
            </a:r>
            <a:r>
              <a:rPr lang="mn-MN" sz="1200" b="0" kern="1200" dirty="0">
                <a:solidFill>
                  <a:schemeClr val="tx1"/>
                </a:solidFill>
                <a:latin typeface="+mn-lt"/>
                <a:ea typeface="+mn-ea"/>
                <a:cs typeface="+mn-cs"/>
              </a:rPr>
              <a:t>доод хязгаарын </a:t>
            </a:r>
            <a:r>
              <a:rPr lang="ru-RU" sz="1200" b="0" kern="1200" dirty="0">
                <a:solidFill>
                  <a:schemeClr val="tx1"/>
                </a:solidFill>
                <a:latin typeface="+mn-lt"/>
                <a:ea typeface="+mn-ea"/>
                <a:cs typeface="+mn-cs"/>
              </a:rPr>
              <a:t>тухай конвенц, 1921</a:t>
            </a:r>
            <a:endParaRPr lang="en-GB" sz="1200" b="0" kern="1200" dirty="0">
              <a:solidFill>
                <a:schemeClr val="tx1"/>
              </a:solidFill>
              <a:latin typeface="+mn-lt"/>
              <a:ea typeface="+mn-ea"/>
              <a:cs typeface="+mn-cs"/>
            </a:endParaRPr>
          </a:p>
          <a:p>
            <a:pPr lvl="0"/>
            <a:r>
              <a:rPr lang="ru-RU" sz="1200" b="0" kern="1200" dirty="0">
                <a:solidFill>
                  <a:schemeClr val="tx1"/>
                </a:solidFill>
                <a:latin typeface="+mn-lt"/>
                <a:ea typeface="+mn-ea"/>
                <a:cs typeface="+mn-cs"/>
              </a:rPr>
              <a:t>C7 Далайн насны доод хязгаарын тухай конвенц, 1920</a:t>
            </a:r>
            <a:endParaRPr lang="en-GB" sz="1200" b="0" kern="1200" dirty="0">
              <a:solidFill>
                <a:schemeClr val="tx1"/>
              </a:solidFill>
              <a:latin typeface="+mn-lt"/>
              <a:ea typeface="+mn-ea"/>
              <a:cs typeface="+mn-cs"/>
            </a:endParaRPr>
          </a:p>
          <a:p>
            <a:pPr lvl="0"/>
            <a:r>
              <a:rPr lang="en-GB" sz="1200" b="0" kern="1200" dirty="0">
                <a:solidFill>
                  <a:schemeClr val="tx1"/>
                </a:solidFill>
                <a:latin typeface="+mn-lt"/>
                <a:ea typeface="+mn-ea"/>
                <a:cs typeface="+mn-cs"/>
              </a:rPr>
              <a:t>C90 </a:t>
            </a:r>
            <a:r>
              <a:rPr lang="mn-MN" sz="1200" b="0" kern="1200" dirty="0">
                <a:solidFill>
                  <a:schemeClr val="tx1"/>
                </a:solidFill>
                <a:latin typeface="+mn-lt"/>
                <a:ea typeface="+mn-ea"/>
                <a:cs typeface="+mn-cs"/>
              </a:rPr>
              <a:t>Залуучуудын шөнийн ажил (үйлдвэрлэл)-ийн тухай конвенц (шинэчилсэн найруулга), 1948</a:t>
            </a:r>
            <a:endParaRPr lang="en-GB" sz="1200" b="0" kern="1200" dirty="0">
              <a:solidFill>
                <a:schemeClr val="tx1"/>
              </a:solidFill>
              <a:latin typeface="+mn-lt"/>
              <a:ea typeface="+mn-ea"/>
              <a:cs typeface="+mn-cs"/>
            </a:endParaRPr>
          </a:p>
          <a:p>
            <a:pPr lvl="0"/>
            <a:r>
              <a:rPr lang="en-GB" sz="1200" b="0" kern="1200" dirty="0">
                <a:solidFill>
                  <a:schemeClr val="tx1"/>
                </a:solidFill>
                <a:latin typeface="+mn-lt"/>
                <a:ea typeface="+mn-ea"/>
                <a:cs typeface="+mn-cs"/>
              </a:rPr>
              <a:t>C79 </a:t>
            </a:r>
            <a:r>
              <a:rPr lang="mn-MN" sz="1200" b="0" kern="1200" dirty="0">
                <a:solidFill>
                  <a:schemeClr val="tx1"/>
                </a:solidFill>
                <a:latin typeface="+mn-lt"/>
                <a:ea typeface="+mn-ea"/>
                <a:cs typeface="+mn-cs"/>
              </a:rPr>
              <a:t>Залуучуудын шөнийн ажил (үйлдвэрлэлийн бус ажил)-ийн тухай конвенц, 1946</a:t>
            </a:r>
            <a:endParaRPr lang="en-GB" sz="1200" b="0" kern="1200" dirty="0">
              <a:solidFill>
                <a:schemeClr val="tx1"/>
              </a:solidFill>
              <a:latin typeface="+mn-lt"/>
              <a:ea typeface="+mn-ea"/>
              <a:cs typeface="+mn-cs"/>
            </a:endParaRPr>
          </a:p>
          <a:p>
            <a:pPr lvl="0"/>
            <a:endParaRPr lang="mn-MN" sz="1200" b="0" kern="1200" dirty="0">
              <a:solidFill>
                <a:schemeClr val="tx1"/>
              </a:solidFill>
              <a:latin typeface="+mn-lt"/>
              <a:ea typeface="+mn-ea"/>
              <a:cs typeface="+mn-cs"/>
            </a:endParaRPr>
          </a:p>
          <a:p>
            <a:pPr lvl="0"/>
            <a:endParaRPr lang="en-GB" sz="1200" kern="1200" dirty="0">
              <a:solidFill>
                <a:schemeClr val="tx1"/>
              </a:solidFill>
              <a:latin typeface="+mn-lt"/>
              <a:ea typeface="+mn-ea"/>
              <a:cs typeface="+mn-cs"/>
            </a:endParaRPr>
          </a:p>
          <a:p>
            <a:pPr lvl="0"/>
            <a:endParaRPr lang="en-GB" sz="1200" kern="1200" dirty="0">
              <a:solidFill>
                <a:schemeClr val="tx1"/>
              </a:solidFill>
              <a:latin typeface="+mn-lt"/>
              <a:ea typeface="+mn-ea"/>
              <a:cs typeface="+mn-cs"/>
            </a:endParaRPr>
          </a:p>
          <a:p>
            <a:pPr lvl="0"/>
            <a:endParaRPr lang="en-GB" sz="1200" kern="1200" dirty="0">
              <a:solidFill>
                <a:schemeClr val="tx1"/>
              </a:solidFill>
              <a:latin typeface="+mn-lt"/>
              <a:ea typeface="+mn-ea"/>
              <a:cs typeface="+mn-cs"/>
            </a:endParaRPr>
          </a:p>
          <a:p>
            <a:pPr lvl="0"/>
            <a:endParaRPr lang="en-GB" sz="1200" kern="1200" dirty="0">
              <a:solidFill>
                <a:schemeClr val="tx1"/>
              </a:solidFill>
              <a:latin typeface="+mn-lt"/>
              <a:ea typeface="+mn-ea"/>
              <a:cs typeface="+mn-cs"/>
            </a:endParaRPr>
          </a:p>
          <a:p>
            <a:pPr lvl="0"/>
            <a:endParaRPr lang="en-GB" sz="1200" kern="1200" dirty="0">
              <a:solidFill>
                <a:schemeClr val="tx1"/>
              </a:solidFill>
              <a:latin typeface="+mn-lt"/>
              <a:ea typeface="+mn-ea"/>
              <a:cs typeface="+mn-cs"/>
            </a:endParaRPr>
          </a:p>
          <a:p>
            <a:endParaRPr lang="en-GB" u="none" baseline="0" dirty="0">
              <a:solidFill>
                <a:schemeClr val="tx1"/>
              </a:solidFill>
              <a:hlinkClick r:id="rId3"/>
            </a:endParaRPr>
          </a:p>
          <a:p>
            <a:r>
              <a:rPr lang="en-GB" u="none" baseline="0" dirty="0">
                <a:solidFill>
                  <a:schemeClr val="tx1"/>
                </a:solidFill>
                <a:hlinkClick r:id="rId3"/>
              </a:rPr>
              <a:t> </a:t>
            </a: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62</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u="none" baseline="0" dirty="0">
              <a:solidFill>
                <a:schemeClr val="tx1"/>
              </a:solidFill>
              <a:hlinkClick r:id="rId3"/>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64</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mn-MN"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Эрсдэлийг хянах арга хэмжээ хэрэгжиж байгаа эсэх, мөн энэ нь тохиромжтой эсэхийг шалгахын тулд ажлын байрны үзлэг, хяналт шалгалт хийх бөгөөд эрүүл мэндийн тандан судалгаа нь үүнийг баталгаажуулна. </a:t>
            </a: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65</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66</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dirty="0"/>
              <a:t>ХАБЭМ бол чухал асуудал, үүнийг сурталчлах нь ажиллах хүчний сонирхлыг татахуйц, сонирхолтой байх ёстой. Эдгээр нь зурагт хуудас, мэдээллийн товхимлын зарим жишээ юм.</a:t>
            </a:r>
            <a:endParaRPr lang="en-U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67</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Ажилчдын оролцоо нь ажлын байран дахь ХАБЭМ-н удирдлагын тогтолцооны гол элемент юм.</a:t>
            </a:r>
            <a:endParaRPr lang="fr-FR"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68</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dirty="0"/>
              <a:t>ОУХБ-ын удирдлагын тогтолцоо, стандартад чадварлаг хүнийг тухайн ажлыг гүйцэтгэхэд шаардлагатай сургалтад хамрагдсан, хангалттай мэдлэг, туршлага, ур чадвартай хүн гэж тодорхойлсон байдаг.</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https://</a:t>
            </a:r>
            <a:r>
              <a:rPr lang="en-GB" dirty="0" err="1"/>
              <a:t>www.ilo.org</a:t>
            </a:r>
            <a:r>
              <a:rPr lang="en-GB" dirty="0"/>
              <a:t>/wcmsp5/groups/public/---</a:t>
            </a:r>
            <a:r>
              <a:rPr lang="en-GB" dirty="0" err="1"/>
              <a:t>ed_protect</a:t>
            </a:r>
            <a:r>
              <a:rPr lang="en-GB" dirty="0"/>
              <a:t>/---</a:t>
            </a:r>
            <a:r>
              <a:rPr lang="en-GB" dirty="0" err="1"/>
              <a:t>protrav</a:t>
            </a:r>
            <a:r>
              <a:rPr lang="en-GB" dirty="0"/>
              <a:t>/---</a:t>
            </a:r>
            <a:r>
              <a:rPr lang="en-GB" dirty="0" err="1"/>
              <a:t>safework</a:t>
            </a:r>
            <a:r>
              <a:rPr lang="en-GB" dirty="0"/>
              <a:t>/documents/</a:t>
            </a:r>
            <a:r>
              <a:rPr lang="en-GB" dirty="0" err="1"/>
              <a:t>normativeinstrument</a:t>
            </a:r>
            <a:r>
              <a:rPr lang="en-GB" dirty="0"/>
              <a:t>/wcms_107727.pdf</a:t>
            </a:r>
            <a:endParaRPr lang="es-ES" dirty="0"/>
          </a:p>
          <a:p>
            <a:endParaRPr lang="es-ES"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69</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mn-MN" sz="1200" b="1" dirty="0">
              <a:solidFill>
                <a:schemeClr val="tx1"/>
              </a:solidFill>
            </a:endParaRPr>
          </a:p>
          <a:p>
            <a:r>
              <a:rPr lang="mn-MN" b="1" dirty="0"/>
              <a:t>Анхны хяналт бол </a:t>
            </a:r>
            <a:r>
              <a:rPr lang="mn-MN" b="0" dirty="0"/>
              <a:t>системийг</a:t>
            </a:r>
            <a:r>
              <a:rPr lang="mn-MN" dirty="0"/>
              <a:t> тасралтгүй сайжруулахын тулд хэмжих боломжтой суурь үзүүлэлтийг өгнө</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70</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n-MN" dirty="0"/>
              <a:t>Жишээ байна уу? Инженерийн хяналтын төрлүүдийг дараагийн слайдад жагсаасан болно.</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25927594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71</a:t>
            </a:fld>
            <a:endParaRPr lang="en-GB"/>
          </a:p>
        </p:txBody>
      </p:sp>
    </p:spTree>
    <p:extLst>
      <p:ext uri="{BB962C8B-B14F-4D97-AF65-F5344CB8AC3E}">
        <p14:creationId xmlns:p14="http://schemas.microsoft.com/office/powerpoint/2010/main" val="19294573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mn-MN" sz="1200" kern="1200" baseline="0" dirty="0">
                <a:solidFill>
                  <a:schemeClr val="tx1"/>
                </a:solidFill>
                <a:effectLst/>
                <a:latin typeface="+mn-lt"/>
                <a:ea typeface="+mn-ea"/>
                <a:cs typeface="+mn-cs"/>
              </a:rPr>
              <a:t>Эмэгтэйчүүд, эрэгтэйчүүд ажлын байран дээр бие махбодийн болон сэтгэл зүйн өөр өөр эрсдэлд өртөж болзошгүй тул хяналтын өөр өөр арга хэмжээ авах шаардлагатай болдог. Тиймээс энэ нь хөдөлмөр эрхлэхэд хүйсээр ялгах, биологийн ялгаа, хөдөлмөр эрхлэлтийн хэв маяг, нийгмийн үүрэг, нийгмийн бүтэц нь мэргэжлийн аюул, эрсдэлийн жендэрийн хэв маягт нөлөөлдөг гэдгийг ойлгоход тусална.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mn-MN" sz="1200" kern="1200" baseline="0" dirty="0">
                <a:solidFill>
                  <a:schemeClr val="tx1"/>
                </a:solidFill>
                <a:effectLst/>
                <a:latin typeface="+mn-lt"/>
                <a:ea typeface="+mn-ea"/>
                <a:cs typeface="+mn-cs"/>
              </a:rPr>
              <a:t>ХАБЭМ-н бодлого, урьдчилан сэргийлэх стратеги үр дүнтэй байхын тулд үүнийг анхаарч үзэх хэрэгтэй.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mn-MN" sz="1200" kern="1200" baseline="0" dirty="0">
                <a:solidFill>
                  <a:schemeClr val="tx1"/>
                </a:solidFill>
                <a:effectLst/>
                <a:latin typeface="+mn-lt"/>
                <a:ea typeface="+mn-ea"/>
                <a:cs typeface="+mn-cs"/>
              </a:rPr>
              <a:t>Аудит: тогтмол аудит хийх төлөвлөгөөг мөн гаргах шаардлагатай.</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mn-MN" sz="1200" kern="1200" baseline="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74</a:t>
            </a:fld>
            <a:endParaRPr lang="en-GB"/>
          </a:p>
        </p:txBody>
      </p:sp>
    </p:spTree>
    <p:extLst>
      <p:ext uri="{BB962C8B-B14F-4D97-AF65-F5344CB8AC3E}">
        <p14:creationId xmlns:p14="http://schemas.microsoft.com/office/powerpoint/2010/main" val="32230536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spcBef>
                <a:spcPct val="50000"/>
              </a:spcBef>
            </a:pPr>
            <a:r>
              <a:rPr lang="mn-MN" altLang="zh-CN" noProof="0" dirty="0">
                <a:latin typeface="Tahoma" pitchFamily="34" charset="0"/>
              </a:rPr>
              <a:t>Энэ асуултад хариулахын тулд ажилчдын санал бодлыг асууна уу.</a:t>
            </a:r>
          </a:p>
          <a:p>
            <a:pPr>
              <a:spcBef>
                <a:spcPct val="50000"/>
              </a:spcBef>
            </a:pPr>
            <a:endParaRPr lang="mn-MN" altLang="zh-CN" noProof="0" dirty="0">
              <a:latin typeface="Tahoma" pitchFamily="34" charset="0"/>
            </a:endParaRPr>
          </a:p>
          <a:p>
            <a:pPr>
              <a:spcBef>
                <a:spcPct val="50000"/>
              </a:spcBef>
            </a:pPr>
            <a:r>
              <a:rPr lang="mn-MN" altLang="zh-CN" noProof="0" dirty="0">
                <a:latin typeface="Tahoma" pitchFamily="34" charset="0"/>
              </a:rPr>
              <a:t>"6 сарын дараа зүү хаана байх бол?" гэж дуусгана уу.</a:t>
            </a:r>
            <a:endParaRPr lang="en-GB" altLang="zh-CN" noProof="0" dirty="0">
              <a:latin typeface="Tahoma" pitchFamily="34" charset="0"/>
            </a:endParaRPr>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76</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noProof="0" dirty="0"/>
              <a:t>Яаралтай болон өндөр эрсдэлтэй асуудлуудыг тодорхойл. </a:t>
            </a:r>
          </a:p>
          <a:p>
            <a:endParaRPr lang="mn-MN" noProof="0" dirty="0"/>
          </a:p>
          <a:p>
            <a:r>
              <a:rPr lang="mn-MN" noProof="0" dirty="0"/>
              <a:t>Мөн дараах асуултуудыг ашигла: </a:t>
            </a:r>
          </a:p>
          <a:p>
            <a:pPr marL="171450" indent="-171450">
              <a:buFontTx/>
              <a:buChar char="-"/>
            </a:pPr>
            <a:r>
              <a:rPr lang="mn-MN" noProof="0" dirty="0"/>
              <a:t>Сайжруулалт гарах магадлал хэр вэ? </a:t>
            </a:r>
          </a:p>
          <a:p>
            <a:pPr marL="171450" indent="-171450">
              <a:buFontTx/>
              <a:buChar char="-"/>
            </a:pPr>
            <a:r>
              <a:rPr lang="mn-MN" noProof="0" dirty="0"/>
              <a:t>Би үүнийг шууд хэрэгжүүлж эхлэх боломжтой юу? </a:t>
            </a:r>
          </a:p>
          <a:p>
            <a:pPr marL="171450" indent="-171450">
              <a:buFontTx/>
              <a:buChar char="-"/>
            </a:pPr>
            <a:r>
              <a:rPr lang="mn-MN" noProof="0" dirty="0"/>
              <a:t>Томоохон хөрөнгө оруулалтгүйгээр хэрэгжүүлж болох уу? </a:t>
            </a:r>
          </a:p>
          <a:p>
            <a:pPr marL="0" indent="0">
              <a:buFontTx/>
              <a:buNone/>
            </a:pPr>
            <a:endParaRPr lang="mn-MN" noProof="0" dirty="0"/>
          </a:p>
          <a:p>
            <a:pPr marL="0" indent="0">
              <a:buFontTx/>
              <a:buNone/>
            </a:pPr>
            <a:r>
              <a:rPr lang="mn-MN" noProof="0" dirty="0"/>
              <a:t>Эхний үр дүн 1 сарын дотор харагдах уу? 6-10 сайжруулалтыг сонго. Бүх багтайгаа хэлэлц.  </a:t>
            </a:r>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77</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sz="1200" kern="1200" dirty="0">
                <a:solidFill>
                  <a:schemeClr val="tx1"/>
                </a:solidFill>
                <a:effectLst/>
                <a:latin typeface="+mn-lt"/>
                <a:ea typeface="+mn-ea"/>
                <a:cs typeface="+mn-cs"/>
              </a:rPr>
              <a:t>Энэ асуултад хариулахын тулд ажилчдын санал бодлыг асууна уу.</a:t>
            </a:r>
          </a:p>
          <a:p>
            <a:endParaRPr lang="mn-MN" sz="1200" kern="1200" dirty="0">
              <a:solidFill>
                <a:schemeClr val="tx1"/>
              </a:solidFill>
              <a:effectLst/>
              <a:latin typeface="+mn-lt"/>
              <a:ea typeface="+mn-ea"/>
              <a:cs typeface="+mn-cs"/>
            </a:endParaRPr>
          </a:p>
          <a:p>
            <a:r>
              <a:rPr lang="mn-MN" sz="1200" kern="1200" dirty="0">
                <a:solidFill>
                  <a:schemeClr val="tx1"/>
                </a:solidFill>
                <a:effectLst/>
                <a:latin typeface="+mn-lt"/>
                <a:ea typeface="+mn-ea"/>
                <a:cs typeface="+mn-cs"/>
              </a:rPr>
              <a:t>"6 сарын дараа зүү хаана байх бол гэж та бодож байна вэ?" гэж дуусгана уу.</a:t>
            </a:r>
          </a:p>
          <a:p>
            <a:endParaRPr lang="mn-MN" sz="1200" kern="1200" dirty="0">
              <a:solidFill>
                <a:schemeClr val="tx1"/>
              </a:solidFill>
              <a:effectLst/>
              <a:latin typeface="+mn-lt"/>
              <a:ea typeface="+mn-ea"/>
              <a:cs typeface="+mn-cs"/>
            </a:endParaRPr>
          </a:p>
          <a:p>
            <a:r>
              <a:rPr lang="mn-MN" sz="1200" kern="1200" dirty="0">
                <a:solidFill>
                  <a:schemeClr val="tx1"/>
                </a:solidFill>
                <a:effectLst/>
                <a:latin typeface="+mn-lt"/>
                <a:ea typeface="+mn-ea"/>
                <a:cs typeface="+mn-cs"/>
              </a:rPr>
              <a:t>Үүнийг хэрэгжүүлэхийн тулд ямар арга хэмжээ авах шаардлагатай вэ?</a:t>
            </a:r>
            <a:endParaRPr lang="en-GB" sz="1200" kern="1200" dirty="0">
              <a:solidFill>
                <a:schemeClr val="tx1"/>
              </a:solidFill>
              <a:effectLst/>
              <a:latin typeface="+mn-lt"/>
              <a:ea typeface="+mn-ea"/>
              <a:cs typeface="+mn-cs"/>
            </a:endParaRPr>
          </a:p>
          <a:p>
            <a:endParaRPr lang="en-GB" noProof="0"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78</a:t>
            </a:fld>
            <a:endParaRPr lang="en-GB"/>
          </a:p>
        </p:txBody>
      </p:sp>
    </p:spTree>
    <p:extLst>
      <p:ext uri="{BB962C8B-B14F-4D97-AF65-F5344CB8AC3E}">
        <p14:creationId xmlns:p14="http://schemas.microsoft.com/office/powerpoint/2010/main" val="584005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n-MN" b="1" dirty="0"/>
              <a:t>Багшид зориулсан тэмдэглэл: </a:t>
            </a:r>
          </a:p>
          <a:p>
            <a:r>
              <a:rPr lang="es-ES" b="0" dirty="0"/>
              <a:t> </a:t>
            </a:r>
            <a:r>
              <a:rPr lang="mn-MN" b="0" dirty="0"/>
              <a:t>Дасгалын зорилго:</a:t>
            </a:r>
            <a:endParaRPr lang="es-ES" b="0" baseline="0" dirty="0"/>
          </a:p>
          <a:p>
            <a:pPr marL="228600" indent="-228600">
              <a:buAutoNum type="arabicPeriod"/>
            </a:pPr>
            <a:r>
              <a:rPr lang="mn-MN" b="0" baseline="0" dirty="0"/>
              <a:t>Сургалтаас авсан сургамж, өмнөх бүх дасгалын үр дүнг давтах</a:t>
            </a:r>
          </a:p>
          <a:p>
            <a:pPr marL="228600" indent="-228600">
              <a:buAutoNum type="arabicPeriod"/>
            </a:pPr>
            <a:r>
              <a:rPr lang="mn-MN" b="0" baseline="0" dirty="0"/>
              <a:t>Оролцогчдод аль хэсэгт хамгийн түрүүнд эрсдэл учрах, шалтгааныг нь бодох боломжийг олгох (осолд өртөмтгий газар, ХАБЭМ-н ажилтнууд идэвхтэй ажилладаг газар гэх мэт).</a:t>
            </a:r>
          </a:p>
          <a:p>
            <a:pPr marL="228600" indent="-228600">
              <a:buAutoNum type="arabicPeriod"/>
            </a:pPr>
            <a:r>
              <a:rPr lang="mn-MN" b="0" baseline="0" dirty="0"/>
              <a:t>Хэрэв слайд дээрх зүүг хөдөлгөхийг хүсвэл арга хэмжээ авах шаардлагатай болно. Жишээлбэл, удирдлагын үүрэг амлалт, хүмүүсийг хариуцлагатай байлгах үүрэг хариуцлага, журмыг тодорхойлох, ахиц дэвшлийн үзүүлэлтүүдийг тодорхойлох - санал? гэх мэт.</a:t>
            </a:r>
            <a:endParaRPr lang="en-US" b="0" baseline="0" dirty="0"/>
          </a:p>
        </p:txBody>
      </p:sp>
      <p:sp>
        <p:nvSpPr>
          <p:cNvPr id="4" name="Slide Number Placeholder 3"/>
          <p:cNvSpPr>
            <a:spLocks noGrp="1"/>
          </p:cNvSpPr>
          <p:nvPr>
            <p:ph type="sldNum" sz="quarter" idx="10"/>
          </p:nvPr>
        </p:nvSpPr>
        <p:spPr/>
        <p:txBody>
          <a:bodyPr/>
          <a:lstStyle/>
          <a:p>
            <a:fld id="{D0826FEE-2901-4F80-B040-94DEDE5C3ECF}" type="slidenum">
              <a:rPr lang="en-GB" smtClean="0"/>
              <a:t>79</a:t>
            </a:fld>
            <a:endParaRPr lang="en-GB"/>
          </a:p>
        </p:txBody>
      </p:sp>
    </p:spTree>
    <p:extLst>
      <p:ext uri="{BB962C8B-B14F-4D97-AF65-F5344CB8AC3E}">
        <p14:creationId xmlns:p14="http://schemas.microsoft.com/office/powerpoint/2010/main" val="9105993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826FEE-2901-4F80-B040-94DEDE5C3ECF}" type="slidenum">
              <a:rPr lang="en-GB" smtClean="0"/>
              <a:t>80</a:t>
            </a:fld>
            <a:endParaRPr lang="en-GB"/>
          </a:p>
        </p:txBody>
      </p:sp>
    </p:spTree>
    <p:extLst>
      <p:ext uri="{BB962C8B-B14F-4D97-AF65-F5344CB8AC3E}">
        <p14:creationId xmlns:p14="http://schemas.microsoft.com/office/powerpoint/2010/main" val="123286060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mn-MN" dirty="0"/>
              <a:t>Сургагч багш нарт зориулсан тэмдэглэл.</a:t>
            </a:r>
          </a:p>
          <a:p>
            <a:endParaRPr lang="mn-MN" dirty="0"/>
          </a:p>
          <a:p>
            <a:r>
              <a:rPr lang="mn-MN" dirty="0"/>
              <a:t>Хэрэв цаг зав гарвал энэ дасгалыг хийж болно.</a:t>
            </a: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81</a:t>
            </a:fld>
            <a:endParaRPr lang="en-GB"/>
          </a:p>
        </p:txBody>
      </p:sp>
    </p:spTree>
    <p:extLst>
      <p:ext uri="{BB962C8B-B14F-4D97-AF65-F5344CB8AC3E}">
        <p14:creationId xmlns:p14="http://schemas.microsoft.com/office/powerpoint/2010/main" val="364602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1073731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Marcador de número de diapositiva 3"/>
          <p:cNvSpPr>
            <a:spLocks noGrp="1"/>
          </p:cNvSpPr>
          <p:nvPr>
            <p:ph type="sldNum" sz="quarter" idx="10"/>
          </p:nvPr>
        </p:nvSpPr>
        <p:spPr/>
        <p:txBody>
          <a:bodyPr/>
          <a:lstStyle/>
          <a:p>
            <a:fld id="{D0826FEE-2901-4F80-B040-94DEDE5C3ECF}" type="slidenum">
              <a:rPr lang="en-GB" smtClean="0"/>
              <a:t>14</a:t>
            </a:fld>
            <a:endParaRPr lang="en-GB"/>
          </a:p>
        </p:txBody>
      </p:sp>
    </p:spTree>
    <p:extLst>
      <p:ext uri="{BB962C8B-B14F-4D97-AF65-F5344CB8AC3E}">
        <p14:creationId xmlns:p14="http://schemas.microsoft.com/office/powerpoint/2010/main" val="1073731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 para editar título</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Haga clic para modificar el estilo de subtítulo del patrón</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0602" y="493236"/>
            <a:ext cx="1371472" cy="489085"/>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 para editar título</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Haga clic para modificar el estilo de subtítulo del patrón</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63544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425762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Haga clic para modificar el estilo de texto del patrón</a:t>
            </a:r>
          </a:p>
          <a:p>
            <a:pPr lvl="1"/>
            <a:r>
              <a:rPr lang="en-US"/>
              <a:t>Segundo nivel</a:t>
            </a:r>
          </a:p>
        </p:txBody>
      </p:sp>
    </p:spTree>
    <p:extLst>
      <p:ext uri="{BB962C8B-B14F-4D97-AF65-F5344CB8AC3E}">
        <p14:creationId xmlns:p14="http://schemas.microsoft.com/office/powerpoint/2010/main" val="1522754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latin typeface="Overpass Bold"/>
              </a:rPr>
              <a:t>NB Manually place “</a:t>
            </a:r>
            <a:r>
              <a:rPr lang="en-GB" sz="1000" dirty="0" err="1">
                <a:latin typeface="Overpass Bold"/>
              </a:rPr>
              <a:t>ilo.org</a:t>
            </a:r>
            <a:r>
              <a:rPr lang="en-GB" sz="1000" dirty="0">
                <a:latin typeface="Overpass Bold"/>
              </a:rPr>
              <a:t>” device in front of image</a:t>
            </a:r>
          </a:p>
        </p:txBody>
      </p:sp>
    </p:spTree>
    <p:extLst>
      <p:ext uri="{BB962C8B-B14F-4D97-AF65-F5344CB8AC3E}">
        <p14:creationId xmlns:p14="http://schemas.microsoft.com/office/powerpoint/2010/main" val="15980036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latin typeface="Overpass Bold"/>
              </a:rPr>
              <a:t>NB Manually place “</a:t>
            </a:r>
            <a:r>
              <a:rPr lang="en-GB" sz="1000" dirty="0" err="1">
                <a:latin typeface="Overpass Bold"/>
              </a:rPr>
              <a:t>ilo.org</a:t>
            </a:r>
            <a:r>
              <a:rPr lang="en-GB" sz="1000" dirty="0">
                <a:latin typeface="Overpass Bold"/>
              </a:rPr>
              <a:t>” device in front of image</a:t>
            </a:r>
          </a:p>
        </p:txBody>
      </p:sp>
      <p:sp>
        <p:nvSpPr>
          <p:cNvPr id="12" name="Text Placeholder 11"/>
          <p:cNvSpPr>
            <a:spLocks noGrp="1"/>
          </p:cNvSpPr>
          <p:nvPr>
            <p:ph type="body" sz="quarter" idx="14"/>
          </p:nvPr>
        </p:nvSpPr>
        <p:spPr>
          <a:xfrm>
            <a:off x="8288338" y="5406256"/>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p:txBody>
      </p:sp>
    </p:spTree>
    <p:extLst>
      <p:ext uri="{BB962C8B-B14F-4D97-AF65-F5344CB8AC3E}">
        <p14:creationId xmlns:p14="http://schemas.microsoft.com/office/powerpoint/2010/main" val="2292005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130198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Tree>
    <p:extLst>
      <p:ext uri="{BB962C8B-B14F-4D97-AF65-F5344CB8AC3E}">
        <p14:creationId xmlns:p14="http://schemas.microsoft.com/office/powerpoint/2010/main" val="3655192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244871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Arrastre la imagen al marcador de posición o haga clic en el icono para agregar</a:t>
            </a:r>
            <a:endParaRPr lang="en-GB"/>
          </a:p>
        </p:txBody>
      </p:sp>
    </p:spTree>
    <p:extLst>
      <p:ext uri="{BB962C8B-B14F-4D97-AF65-F5344CB8AC3E}">
        <p14:creationId xmlns:p14="http://schemas.microsoft.com/office/powerpoint/2010/main" val="134152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9313854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13015703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dirty="0">
              <a:latin typeface="Overpass Bold"/>
            </a:endParaRPr>
          </a:p>
        </p:txBody>
      </p:sp>
    </p:spTree>
    <p:extLst>
      <p:ext uri="{BB962C8B-B14F-4D97-AF65-F5344CB8AC3E}">
        <p14:creationId xmlns:p14="http://schemas.microsoft.com/office/powerpoint/2010/main" val="38888428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2673898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Haga clic para modificar el estilo de texto del patrón</a:t>
            </a:r>
          </a:p>
          <a:p>
            <a:pPr lvl="1"/>
            <a:r>
              <a:rPr lang="en-US"/>
              <a:t>Segundo nivel</a:t>
            </a:r>
          </a:p>
        </p:txBody>
      </p:sp>
    </p:spTree>
    <p:extLst>
      <p:ext uri="{BB962C8B-B14F-4D97-AF65-F5344CB8AC3E}">
        <p14:creationId xmlns:p14="http://schemas.microsoft.com/office/powerpoint/2010/main" val="181085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 para editar título</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Haga clic para modificar el estilo de texto del patrón</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7818765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071416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465034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latin typeface="Overpass Bold"/>
              </a:rPr>
              <a:t>NB Manually place “</a:t>
            </a:r>
            <a:r>
              <a:rPr lang="en-GB" sz="1000" dirty="0" err="1">
                <a:latin typeface="Overpass Bold"/>
              </a:rPr>
              <a:t>ilo.org</a:t>
            </a:r>
            <a:r>
              <a:rPr lang="en-GB" sz="1000" dirty="0">
                <a:latin typeface="Overpass Bold"/>
              </a:rPr>
              <a:t>”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dirty="0">
                <a:latin typeface="Overpass Bold"/>
              </a:rPr>
              <a:t>NB Manually place “</a:t>
            </a:r>
            <a:r>
              <a:rPr lang="en-GB" sz="1000" dirty="0" err="1">
                <a:latin typeface="Overpass Bold"/>
              </a:rPr>
              <a:t>ilo.org</a:t>
            </a:r>
            <a:r>
              <a:rPr lang="en-GB" sz="1000" dirty="0">
                <a:latin typeface="Overpass Bold"/>
              </a:rPr>
              <a:t>” device in front of image</a:t>
            </a:r>
          </a:p>
        </p:txBody>
      </p:sp>
      <p:sp>
        <p:nvSpPr>
          <p:cNvPr id="12" name="Text Placeholder 11"/>
          <p:cNvSpPr>
            <a:spLocks noGrp="1"/>
          </p:cNvSpPr>
          <p:nvPr>
            <p:ph type="body" sz="quarter" idx="14"/>
          </p:nvPr>
        </p:nvSpPr>
        <p:spPr>
          <a:xfrm>
            <a:off x="8288338" y="5406256"/>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Haga clic para modificar el estilo de texto del patrón</a:t>
            </a:r>
          </a:p>
          <a:p>
            <a:pPr lvl="1"/>
            <a:r>
              <a:rPr lang="en-US"/>
              <a:t>Segundo nivel</a:t>
            </a:r>
          </a:p>
          <a:p>
            <a:pPr lvl="2"/>
            <a:r>
              <a:rPr lang="en-US"/>
              <a:t>Tercer nivel</a:t>
            </a:r>
          </a:p>
          <a:p>
            <a:pPr lvl="3"/>
            <a:r>
              <a:rPr lang="en-US"/>
              <a:t>Cuarto nivel</a:t>
            </a:r>
          </a:p>
          <a:p>
            <a:pPr lvl="4"/>
            <a:r>
              <a:rPr lang="en-US"/>
              <a:t>Quinto nivel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 para editar título</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Arrastre la imagen al marcador de posición o haga clic en el icono para agregar</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9.emf"/><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3.emf"/><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2.emf"/><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dirty="0" err="1"/>
              <a:t>Clic</a:t>
            </a:r>
            <a:r>
              <a:rPr lang="en-US" dirty="0"/>
              <a:t> </a:t>
            </a:r>
            <a:r>
              <a:rPr lang="en-US" dirty="0" err="1"/>
              <a:t>para</a:t>
            </a:r>
            <a:r>
              <a:rPr lang="en-US" dirty="0"/>
              <a:t> </a:t>
            </a:r>
            <a:r>
              <a:rPr lang="en-US" dirty="0" err="1"/>
              <a:t>editar</a:t>
            </a:r>
            <a:r>
              <a:rPr lang="en-US" dirty="0"/>
              <a:t> </a:t>
            </a:r>
            <a:r>
              <a:rPr lang="en-US" dirty="0" err="1"/>
              <a:t>título</a:t>
            </a:r>
            <a:endParaRPr lang="en-GB" dirty="0"/>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latin typeface="Overpass Bold"/>
              </a:defRPr>
            </a:lvl1pPr>
          </a:lstStyle>
          <a:p>
            <a:r>
              <a:rPr lang="en-GB" dirty="0"/>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en-GB" dirty="0"/>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latin typeface="Overpass Bold"/>
              </a:defRPr>
            </a:lvl1pPr>
          </a:lstStyle>
          <a:p>
            <a:fld id="{856227C0-AD57-4F9B-BAE3-EEFB0D0EE427}" type="slidenum">
              <a:rPr lang="en-GB" smtClean="0"/>
              <a:pPr/>
              <a:t>‹#›</a:t>
            </a:fld>
            <a:endParaRPr lang="en-GB" dirty="0"/>
          </a:p>
        </p:txBody>
      </p:sp>
      <p:pic>
        <p:nvPicPr>
          <p:cNvPr id="8" name="Picture 7"/>
          <p:cNvPicPr>
            <a:picLocks noChangeAspect="1"/>
          </p:cNvPicPr>
          <p:nvPr/>
        </p:nvPicPr>
        <p:blipFill>
          <a:blip r:embed="rId18" cstate="print">
            <a:extLst>
              <a:ext uri="{28A0092B-C50C-407E-A947-70E740481C1C}">
                <a14:useLocalDpi xmlns:a14="http://schemas.microsoft.com/office/drawing/2010/main" val="0"/>
              </a:ext>
            </a:extLst>
          </a:blip>
          <a:srcRect/>
          <a:stretch/>
        </p:blipFill>
        <p:spPr>
          <a:xfrm>
            <a:off x="490538" y="493213"/>
            <a:ext cx="1371600" cy="489131"/>
          </a:xfrm>
          <a:prstGeom prst="rect">
            <a:avLst/>
          </a:prstGeom>
        </p:spPr>
      </p:pic>
      <p:pic>
        <p:nvPicPr>
          <p:cNvPr id="11" name="Picture 1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dirty="0" err="1"/>
              <a:t>Clic</a:t>
            </a:r>
            <a:r>
              <a:rPr lang="en-US" dirty="0"/>
              <a:t> </a:t>
            </a:r>
            <a:r>
              <a:rPr lang="en-US" dirty="0" err="1"/>
              <a:t>para</a:t>
            </a:r>
            <a:r>
              <a:rPr lang="en-US" dirty="0"/>
              <a:t> </a:t>
            </a:r>
            <a:r>
              <a:rPr lang="en-US" dirty="0" err="1"/>
              <a:t>editar</a:t>
            </a:r>
            <a:r>
              <a:rPr lang="en-US" dirty="0"/>
              <a:t> </a:t>
            </a:r>
            <a:r>
              <a:rPr lang="en-US" dirty="0" err="1"/>
              <a:t>título</a:t>
            </a:r>
            <a:endParaRPr lang="en-GB" dirty="0"/>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dirty="0" err="1"/>
              <a:t>Haga</a:t>
            </a:r>
            <a:r>
              <a:rPr lang="en-US" dirty="0"/>
              <a:t> </a:t>
            </a:r>
            <a:r>
              <a:rPr lang="en-US" dirty="0" err="1"/>
              <a:t>clic</a:t>
            </a:r>
            <a:r>
              <a:rPr lang="en-US" dirty="0"/>
              <a:t> </a:t>
            </a:r>
            <a:r>
              <a:rPr lang="en-US" dirty="0" err="1"/>
              <a:t>para</a:t>
            </a:r>
            <a:r>
              <a:rPr lang="en-US" dirty="0"/>
              <a:t> </a:t>
            </a:r>
            <a:r>
              <a:rPr lang="en-US" dirty="0" err="1"/>
              <a:t>modificar</a:t>
            </a:r>
            <a:r>
              <a:rPr lang="en-US" dirty="0"/>
              <a:t> el </a:t>
            </a:r>
            <a:r>
              <a:rPr lang="en-US" dirty="0" err="1"/>
              <a:t>estilo</a:t>
            </a:r>
            <a:r>
              <a:rPr lang="en-US" dirty="0"/>
              <a:t> de </a:t>
            </a:r>
            <a:r>
              <a:rPr lang="en-US" dirty="0" err="1"/>
              <a:t>texto</a:t>
            </a:r>
            <a:r>
              <a:rPr lang="en-US" dirty="0"/>
              <a:t> del </a:t>
            </a:r>
            <a:r>
              <a:rPr lang="en-US" dirty="0" err="1"/>
              <a:t>patrón</a:t>
            </a:r>
            <a:endParaRPr lang="en-US" dirty="0"/>
          </a:p>
          <a:p>
            <a:pPr lvl="1"/>
            <a:r>
              <a:rPr lang="en-US" dirty="0"/>
              <a:t>Segundo </a:t>
            </a:r>
            <a:r>
              <a:rPr lang="en-US" dirty="0" err="1"/>
              <a:t>nivel</a:t>
            </a:r>
            <a:endParaRPr lang="en-US" dirty="0"/>
          </a:p>
          <a:p>
            <a:pPr lvl="2"/>
            <a:r>
              <a:rPr lang="en-US" dirty="0" err="1"/>
              <a:t>Tercer</a:t>
            </a:r>
            <a:r>
              <a:rPr lang="en-US" dirty="0"/>
              <a:t> </a:t>
            </a:r>
            <a:r>
              <a:rPr lang="en-US" dirty="0" err="1"/>
              <a:t>nivel</a:t>
            </a:r>
            <a:endParaRPr lang="en-US" dirty="0"/>
          </a:p>
          <a:p>
            <a:pPr lvl="3"/>
            <a:r>
              <a:rPr lang="en-US" dirty="0"/>
              <a:t>Cuarto </a:t>
            </a:r>
            <a:r>
              <a:rPr lang="en-US" dirty="0" err="1"/>
              <a:t>nivel</a:t>
            </a:r>
            <a:endParaRPr lang="en-US" dirty="0"/>
          </a:p>
          <a:p>
            <a:pPr lvl="4"/>
            <a:r>
              <a:rPr lang="en-US" dirty="0" err="1"/>
              <a:t>Quinto</a:t>
            </a:r>
            <a:r>
              <a:rPr lang="en-US" dirty="0"/>
              <a:t> </a:t>
            </a:r>
            <a:r>
              <a:rPr lang="en-US" dirty="0" err="1"/>
              <a:t>nivel</a:t>
            </a:r>
            <a:endParaRPr lang="en-GB"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latin typeface="Overpass Bold"/>
              </a:defRPr>
            </a:lvl1pPr>
          </a:lstStyle>
          <a:p>
            <a:r>
              <a:rPr lang="en-GB" dirty="0"/>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latin typeface="Overpass Bold"/>
              </a:defRPr>
            </a:lvl1pPr>
          </a:lstStyle>
          <a:p>
            <a:r>
              <a:rPr lang="en-GB" dirty="0"/>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latin typeface="Overpass Bold"/>
              </a:defRPr>
            </a:lvl1pPr>
          </a:lstStyle>
          <a:p>
            <a:fld id="{856227C0-AD57-4F9B-BAE3-EEFB0D0EE427}" type="slidenum">
              <a:rPr lang="en-GB" smtClean="0"/>
              <a:pPr/>
              <a:t>‹#›</a:t>
            </a:fld>
            <a:endParaRPr lang="en-GB" dirty="0"/>
          </a:p>
        </p:txBody>
      </p:sp>
      <p:pic>
        <p:nvPicPr>
          <p:cNvPr id="8" name="Picture 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3184358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8.png"/><Relationship Id="rId4" Type="http://schemas.openxmlformats.org/officeDocument/2006/relationships/notesSlide" Target="../notesSlides/notesSlide2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3.emf"/><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3.emf"/><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6.xml"/><Relationship Id="rId1" Type="http://schemas.openxmlformats.org/officeDocument/2006/relationships/slideLayout" Target="../slideLayouts/slideLayout5.xml"/><Relationship Id="rId4" Type="http://schemas.openxmlformats.org/officeDocument/2006/relationships/image" Target="../media/image72.jpeg"/></Relationships>
</file>

<file path=ppt/slides/_rels/slide6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7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2.xml"/><Relationship Id="rId1" Type="http://schemas.openxmlformats.org/officeDocument/2006/relationships/slideLayout" Target="../slideLayouts/slideLayout10.xml"/><Relationship Id="rId4" Type="http://schemas.openxmlformats.org/officeDocument/2006/relationships/image" Target="../media/image3.emf"/></Relationships>
</file>

<file path=ppt/slides/_rels/slide7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3.xml"/><Relationship Id="rId1" Type="http://schemas.openxmlformats.org/officeDocument/2006/relationships/slideLayout" Target="../slideLayouts/slideLayout5.xml"/><Relationship Id="rId6" Type="http://schemas.openxmlformats.org/officeDocument/2006/relationships/image" Target="../media/image79.jpg"/><Relationship Id="rId5" Type="http://schemas.openxmlformats.org/officeDocument/2006/relationships/image" Target="../media/image78.jpg"/><Relationship Id="rId4" Type="http://schemas.openxmlformats.org/officeDocument/2006/relationships/image" Target="../media/image3.emf"/></Relationships>
</file>

<file path=ppt/slides/_rels/slide7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5.xml"/><Relationship Id="rId1" Type="http://schemas.openxmlformats.org/officeDocument/2006/relationships/slideLayout" Target="../slideLayouts/slideLayout5.xml"/><Relationship Id="rId4" Type="http://schemas.openxmlformats.org/officeDocument/2006/relationships/image" Target="../media/image80.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0.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7.xml"/><Relationship Id="rId1" Type="http://schemas.openxmlformats.org/officeDocument/2006/relationships/slideLayout" Target="../slideLayouts/slideLayout16.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0" name="Title 1"/>
          <p:cNvSpPr>
            <a:spLocks noGrp="1"/>
          </p:cNvSpPr>
          <p:nvPr>
            <p:ph type="ctrTitle"/>
          </p:nvPr>
        </p:nvSpPr>
        <p:spPr>
          <a:xfrm>
            <a:off x="490538" y="2873014"/>
            <a:ext cx="6697321" cy="2505810"/>
          </a:xfrm>
        </p:spPr>
        <p:txBody>
          <a:bodyPr/>
          <a:lstStyle/>
          <a:p>
            <a:r>
              <a:rPr lang="mn-MN" b="0" dirty="0">
                <a:solidFill>
                  <a:srgbClr val="1E2DBE"/>
                </a:solidFill>
                <a:latin typeface="+mn-lt"/>
              </a:rPr>
              <a:t>Жижиг, дунд аж ахуйн нэгжийн хөдөлмөрийн аюулгүй байдал, эрүүл мэндийг сайжруулах нь</a:t>
            </a:r>
            <a:endParaRPr lang="en-GB" b="0" dirty="0">
              <a:solidFill>
                <a:srgbClr val="1E2DBE"/>
              </a:solidFill>
              <a:latin typeface="+mn-lt"/>
            </a:endParaRPr>
          </a:p>
        </p:txBody>
      </p:sp>
      <p:pic>
        <p:nvPicPr>
          <p:cNvPr id="13" name="Imagen 12" descr="SCO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5370" y="5986742"/>
            <a:ext cx="1168103" cy="624584"/>
          </a:xfrm>
          <a:prstGeom prst="rect">
            <a:avLst/>
          </a:prstGeom>
        </p:spPr>
      </p:pic>
      <p:pic>
        <p:nvPicPr>
          <p:cNvPr id="14" name="Imagen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427" y="5755758"/>
            <a:ext cx="1327231" cy="937889"/>
          </a:xfrm>
          <a:prstGeom prst="rect">
            <a:avLst/>
          </a:prstGeom>
        </p:spPr>
      </p:pic>
      <p:pic>
        <p:nvPicPr>
          <p:cNvPr id="16" name="Marcador de posición de imagen 15"/>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6840" b="6840"/>
          <a:stretch/>
        </p:blipFill>
        <p:spPr>
          <a:xfrm>
            <a:off x="2946400" y="57524"/>
            <a:ext cx="9245600" cy="5321300"/>
          </a:xfrm>
        </p:spPr>
      </p:pic>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altLang="pt-BR" b="0" dirty="0">
                <a:latin typeface="+mn-lt"/>
                <a:cs typeface="Overpass Bold"/>
              </a:rPr>
              <a:t>Ажлын байран дахь аюулыг орлуулах</a:t>
            </a:r>
            <a:endParaRPr lang="en-GB" b="0" dirty="0">
              <a:latin typeface="+mn-lt"/>
            </a:endParaRPr>
          </a:p>
        </p:txBody>
      </p:sp>
      <p:sp>
        <p:nvSpPr>
          <p:cNvPr id="3" name="Content Placeholder 2"/>
          <p:cNvSpPr>
            <a:spLocks noGrp="1"/>
          </p:cNvSpPr>
          <p:nvPr>
            <p:ph sz="half" idx="1"/>
          </p:nvPr>
        </p:nvSpPr>
        <p:spPr>
          <a:xfrm>
            <a:off x="490538" y="2064589"/>
            <a:ext cx="5179891" cy="3905277"/>
          </a:xfrm>
        </p:spPr>
        <p:txBody>
          <a:bodyPr/>
          <a:lstStyle/>
          <a:p>
            <a:pPr lvl="2" algn="just">
              <a:buFont typeface="Lucida Grande"/>
              <a:buChar char="▶"/>
            </a:pPr>
            <a:r>
              <a:rPr lang="mn-MN" dirty="0">
                <a:latin typeface="+mn-lt"/>
              </a:rPr>
              <a:t>Хортой пестицид хэрэглэхгүй хөдөө аж ахуйн органик үйлдвэрлэл эрхлэх</a:t>
            </a:r>
          </a:p>
          <a:p>
            <a:pPr lvl="2" algn="just">
              <a:buFont typeface="Lucida Grande"/>
              <a:buChar char="▶"/>
            </a:pPr>
            <a:r>
              <a:rPr lang="mn-MN" dirty="0">
                <a:solidFill>
                  <a:schemeClr val="tx2"/>
                </a:solidFill>
                <a:latin typeface="+mn-lt"/>
                <a:cs typeface="Overpass "/>
              </a:rPr>
              <a:t>Барилгын материал: </a:t>
            </a:r>
            <a:r>
              <a:rPr lang="mn-MN" dirty="0">
                <a:latin typeface="+mn-lt"/>
              </a:rPr>
              <a:t>Асбестийг илүү аюулгүй орлуулагчаар (олон хувилбар байдаг) солих</a:t>
            </a:r>
            <a:r>
              <a:rPr lang="mn-MN" dirty="0">
                <a:solidFill>
                  <a:schemeClr val="tx2"/>
                </a:solidFill>
                <a:latin typeface="+mn-lt"/>
                <a:cs typeface="Overpass "/>
              </a:rPr>
              <a:t>.</a:t>
            </a:r>
          </a:p>
          <a:p>
            <a:pPr lvl="2" algn="just">
              <a:buFont typeface="Lucida Grande"/>
              <a:buChar char="▶"/>
            </a:pPr>
            <a:r>
              <a:rPr lang="mn-MN" b="0" dirty="0">
                <a:solidFill>
                  <a:schemeClr val="tx2"/>
                </a:solidFill>
                <a:latin typeface="+mn-lt"/>
              </a:rPr>
              <a:t>Цахилгаан багажны оронд хийн (пневматик) багаж ашиглах;</a:t>
            </a:r>
            <a:endParaRPr lang="en-US" b="0" dirty="0">
              <a:solidFill>
                <a:schemeClr val="tx2"/>
              </a:solidFill>
              <a:latin typeface="+mn-lt"/>
            </a:endParaRPr>
          </a:p>
          <a:p>
            <a:pPr lvl="2">
              <a:buClr>
                <a:srgbClr val="FA3C4B"/>
              </a:buClr>
              <a:buFont typeface="Lucida Grande"/>
              <a:buChar char="▶"/>
              <a:defRPr/>
            </a:pPr>
            <a:r>
              <a:rPr lang="mn-MN" dirty="0">
                <a:solidFill>
                  <a:srgbClr val="000000"/>
                </a:solidFill>
                <a:latin typeface="+mn-lt"/>
                <a:cs typeface="Overpass "/>
              </a:rPr>
              <a:t>Нунтаг материал биш үрлэн материал хэрэглэх нь амьсгалын замын эрхтэн хордох эрсдэлийг бууруулдаг</a:t>
            </a:r>
          </a:p>
          <a:p>
            <a:pPr lvl="2">
              <a:buClr>
                <a:srgbClr val="FA3C4B"/>
              </a:buClr>
              <a:buFont typeface="Lucida Grande"/>
              <a:buChar char="▶"/>
              <a:defRPr/>
            </a:pPr>
            <a:r>
              <a:rPr lang="mn-MN" dirty="0">
                <a:solidFill>
                  <a:srgbClr val="000000"/>
                </a:solidFill>
                <a:latin typeface="+mn-lt"/>
                <a:cs typeface="Overpass "/>
              </a:rPr>
              <a:t>Дуу чимээ багатай машиныг сонгон авч хэрэглэх</a:t>
            </a:r>
            <a:endParaRPr lang="en-US" dirty="0">
              <a:solidFill>
                <a:srgbClr val="000000"/>
              </a:solidFill>
              <a:latin typeface="+mn-lt"/>
              <a:cs typeface="Overpass "/>
            </a:endParaRPr>
          </a:p>
          <a:p>
            <a:pPr lvl="2">
              <a:buClr>
                <a:srgbClr val="FA3C4B"/>
              </a:buClr>
              <a:buFont typeface="Lucida Grande"/>
              <a:buChar char="▶"/>
              <a:defRPr/>
            </a:pPr>
            <a:r>
              <a:rPr lang="mn-MN" dirty="0">
                <a:solidFill>
                  <a:srgbClr val="000000"/>
                </a:solidFill>
                <a:latin typeface="+mn-lt"/>
                <a:cs typeface="Overpass "/>
              </a:rPr>
              <a:t>Хар тугалга агуулаагүй будаг, паалан, пигментийг хэрэглэх.</a:t>
            </a:r>
            <a:endParaRPr lang="en-GB" dirty="0">
              <a:solidFill>
                <a:srgbClr val="230050"/>
              </a:solidFill>
              <a:latin typeface="+mn-lt"/>
            </a:endParaRPr>
          </a:p>
          <a:p>
            <a:pPr lvl="2">
              <a:buFont typeface="Lucida Grande"/>
              <a:buChar char="▶"/>
            </a:pPr>
            <a:endParaRPr lang="en-US" dirty="0">
              <a:solidFill>
                <a:schemeClr val="tx2"/>
              </a:solidFill>
              <a:latin typeface="+mn-lt"/>
              <a:cs typeface="Overpass "/>
            </a:endParaRPr>
          </a:p>
          <a:p>
            <a:pPr marL="285750" indent="-285750">
              <a:buClr>
                <a:schemeClr val="accent2"/>
              </a:buClr>
              <a:buFont typeface="Lucida Grande"/>
              <a:buChar char="▶"/>
            </a:pPr>
            <a:endParaRPr lang="en-GB" b="0" dirty="0">
              <a:solidFill>
                <a:schemeClr val="tx1"/>
              </a:solidFill>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10</a:t>
            </a:fld>
            <a:endParaRPr lang="en-GB"/>
          </a:p>
        </p:txBody>
      </p:sp>
      <p:pic>
        <p:nvPicPr>
          <p:cNvPr id="8" name="Picture 7">
            <a:extLst>
              <a:ext uri="{FF2B5EF4-FFF2-40B4-BE49-F238E27FC236}">
                <a16:creationId xmlns:a16="http://schemas.microsoft.com/office/drawing/2014/main" id="{73E73625-F486-115F-8840-CAEF3A51FC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3765" y="2250056"/>
            <a:ext cx="6309360" cy="28112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5438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11</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655" y="1186306"/>
            <a:ext cx="6098143" cy="3887465"/>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a:solidFill>
                  <a:schemeClr val="accent1"/>
                </a:solidFill>
                <a:cs typeface="Overpass Bold"/>
              </a:rPr>
              <a:t>3. </a:t>
            </a:r>
            <a:r>
              <a:rPr lang="mn-MN" altLang="en-US" sz="2500" dirty="0">
                <a:solidFill>
                  <a:schemeClr val="accent1"/>
                </a:solidFill>
                <a:cs typeface="Overpass Bold"/>
              </a:rPr>
              <a:t>Инженерийн хяналт</a:t>
            </a:r>
            <a:endParaRPr lang="es-ES" sz="2500" dirty="0">
              <a:solidFill>
                <a:srgbClr val="1E2DBE"/>
              </a:solidFill>
              <a:cs typeface="Overpass Bold"/>
            </a:endParaRPr>
          </a:p>
        </p:txBody>
      </p:sp>
      <p:sp>
        <p:nvSpPr>
          <p:cNvPr id="8" name="CuadroTexto 7"/>
          <p:cNvSpPr txBox="1"/>
          <p:nvPr/>
        </p:nvSpPr>
        <p:spPr>
          <a:xfrm>
            <a:off x="618269" y="5180578"/>
            <a:ext cx="10794630" cy="1415772"/>
          </a:xfrm>
          <a:prstGeom prst="rect">
            <a:avLst/>
          </a:prstGeom>
          <a:noFill/>
        </p:spPr>
        <p:txBody>
          <a:bodyPr wrap="square" rtlCol="0">
            <a:spAutoFit/>
          </a:bodyPr>
          <a:lstStyle/>
          <a:p>
            <a:pPr marL="0" lvl="1" algn="ctr">
              <a:defRPr/>
            </a:pPr>
            <a:r>
              <a:rPr lang="mn-MN" dirty="0">
                <a:solidFill>
                  <a:schemeClr val="tx2"/>
                </a:solidFill>
                <a:cs typeface="Overpass Light"/>
              </a:rPr>
              <a:t>Аюултай бодисыг устгах, орлуулах боломжгүй тохиолдолд аюулын талаарх мэдээлэл нийт ажилтанд хүргэж, урьдчилан сэргийлж аюулыг бүрэн хааж, түүнд үл нэвтрүүлэх техникийн арга хэмжээ авна.</a:t>
            </a:r>
            <a:endParaRPr lang="en-GB" altLang="en-US" dirty="0">
              <a:solidFill>
                <a:schemeClr val="tx2"/>
              </a:solidFill>
              <a:cs typeface="Overpass Light"/>
            </a:endParaRPr>
          </a:p>
          <a:p>
            <a:pPr marL="0" lvl="1" indent="0">
              <a:buNone/>
            </a:pPr>
            <a:endParaRPr lang="en-GB" altLang="en-US" sz="3200" dirty="0">
              <a:latin typeface="Overpass Light"/>
              <a:cs typeface="Overpass Light"/>
            </a:endParaRPr>
          </a:p>
        </p:txBody>
      </p:sp>
      <p:pic>
        <p:nvPicPr>
          <p:cNvPr id="10" name="Picture 9">
            <a:extLst>
              <a:ext uri="{FF2B5EF4-FFF2-40B4-BE49-F238E27FC236}">
                <a16:creationId xmlns:a16="http://schemas.microsoft.com/office/drawing/2014/main" id="{8C4CBD4F-E21B-D937-2448-E07C28CF3CBC}"/>
              </a:ext>
            </a:extLst>
          </p:cNvPr>
          <p:cNvPicPr>
            <a:picLocks noChangeAspect="1"/>
          </p:cNvPicPr>
          <p:nvPr/>
        </p:nvPicPr>
        <p:blipFill>
          <a:blip r:embed="rId4"/>
          <a:stretch>
            <a:fillRect/>
          </a:stretch>
        </p:blipFill>
        <p:spPr>
          <a:xfrm>
            <a:off x="7603299" y="1707619"/>
            <a:ext cx="4419983" cy="2926334"/>
          </a:xfrm>
          <a:prstGeom prst="rect">
            <a:avLst/>
          </a:prstGeom>
        </p:spPr>
      </p:pic>
    </p:spTree>
    <p:extLst>
      <p:ext uri="{BB962C8B-B14F-4D97-AF65-F5344CB8AC3E}">
        <p14:creationId xmlns:p14="http://schemas.microsoft.com/office/powerpoint/2010/main" val="3613473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cs typeface="Overpass Bold"/>
              </a:rPr>
              <a:t>Инженерийн хяналтын төрлүүд</a:t>
            </a:r>
            <a:r>
              <a:rPr lang="en-GB" b="0" dirty="0">
                <a:solidFill>
                  <a:srgbClr val="1E2DBE"/>
                </a:solidFill>
                <a:latin typeface="+mn-lt"/>
                <a:cs typeface="Overpass Bold"/>
              </a:rPr>
              <a:t>  </a:t>
            </a:r>
            <a:endParaRPr lang="es-ES" b="0" dirty="0">
              <a:solidFill>
                <a:srgbClr val="1E2DBE"/>
              </a:solidFill>
              <a:latin typeface="+mn-lt"/>
              <a:cs typeface="Overpass Bold"/>
            </a:endParaRPr>
          </a:p>
        </p:txBody>
      </p:sp>
      <p:sp>
        <p:nvSpPr>
          <p:cNvPr id="3" name="Marcador de contenido 2"/>
          <p:cNvSpPr>
            <a:spLocks noGrp="1"/>
          </p:cNvSpPr>
          <p:nvPr>
            <p:ph idx="1"/>
          </p:nvPr>
        </p:nvSpPr>
        <p:spPr/>
        <p:txBody>
          <a:bodyPr/>
          <a:lstStyle/>
          <a:p>
            <a:pPr marL="285750" indent="-285750" eaLnBrk="0" fontAlgn="base" hangingPunct="0">
              <a:spcBef>
                <a:spcPts val="1200"/>
              </a:spcBef>
              <a:spcAft>
                <a:spcPct val="0"/>
              </a:spcAft>
              <a:buClr>
                <a:schemeClr val="accent2"/>
              </a:buClr>
              <a:buFont typeface="Lucida Grande"/>
              <a:buChar char="►"/>
            </a:pPr>
            <a:r>
              <a:rPr lang="mn-MN" b="0" dirty="0">
                <a:solidFill>
                  <a:schemeClr val="tx2"/>
                </a:solidFill>
                <a:latin typeface="+mn-lt"/>
                <a:cs typeface="Arial"/>
              </a:rPr>
              <a:t>Эрсдэлийг бууруулахын тулд ажлын байр эсвэл үйл ажиллагаа, үйл явцыг өөрчлөх</a:t>
            </a:r>
            <a:endParaRPr lang="mn-MN" dirty="0">
              <a:latin typeface="+mn-lt"/>
              <a:cs typeface="Arial"/>
            </a:endParaRPr>
          </a:p>
          <a:p>
            <a:pPr eaLnBrk="0" fontAlgn="base" hangingPunct="0">
              <a:lnSpc>
                <a:spcPct val="150000"/>
              </a:lnSpc>
              <a:spcBef>
                <a:spcPct val="0"/>
              </a:spcBef>
              <a:spcAft>
                <a:spcPct val="0"/>
              </a:spcAft>
              <a:buClr>
                <a:schemeClr val="accent2"/>
              </a:buClr>
            </a:pPr>
            <a:endParaRPr lang="en-US" altLang="pt-BR" dirty="0">
              <a:latin typeface="+mn-lt"/>
            </a:endParaRPr>
          </a:p>
          <a:p>
            <a:pPr eaLnBrk="0" fontAlgn="base" hangingPunct="0">
              <a:lnSpc>
                <a:spcPct val="150000"/>
              </a:lnSpc>
              <a:spcBef>
                <a:spcPct val="0"/>
              </a:spcBef>
              <a:spcAft>
                <a:spcPct val="0"/>
              </a:spcAft>
              <a:buClr>
                <a:schemeClr val="accent2"/>
              </a:buClr>
            </a:pPr>
            <a:r>
              <a:rPr lang="mn-MN" dirty="0">
                <a:latin typeface="+mn-lt"/>
                <a:cs typeface="Overpass Bold"/>
              </a:rPr>
              <a:t>Жишээ</a:t>
            </a:r>
            <a:endParaRPr lang="en-US" b="0" dirty="0">
              <a:solidFill>
                <a:schemeClr val="tx2"/>
              </a:solidFill>
              <a:latin typeface="+mn-lt"/>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Эргономикийн аюулыг багасгахын тулд ажлын байрыг дахин төлөвлөх</a:t>
            </a:r>
            <a:endParaRPr lang="en-US"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Уур бага гаргахын тулд температурыг бууруулах</a:t>
            </a:r>
            <a:endParaRPr lang="en-US"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Автоматжуулах</a:t>
            </a:r>
            <a:r>
              <a:rPr lang="en-US" b="0" dirty="0">
                <a:solidFill>
                  <a:schemeClr val="tx2"/>
                </a:solidFill>
                <a:latin typeface="+mn-lt"/>
                <a:cs typeface="Overpass Light"/>
              </a:rPr>
              <a:t> – </a:t>
            </a:r>
            <a:r>
              <a:rPr lang="mn-MN" b="0" dirty="0">
                <a:solidFill>
                  <a:schemeClr val="tx2"/>
                </a:solidFill>
                <a:latin typeface="+mn-lt"/>
                <a:cs typeface="Overpass Light"/>
              </a:rPr>
              <a:t>өртөлтийг бууруулах боломжтой</a:t>
            </a:r>
            <a:r>
              <a:rPr lang="en-US" b="0" dirty="0">
                <a:solidFill>
                  <a:schemeClr val="tx2"/>
                </a:solidFill>
                <a:latin typeface="+mn-lt"/>
                <a:cs typeface="Overpass Light"/>
              </a:rPr>
              <a:t> </a:t>
            </a:r>
            <a:endParaRPr lang="en-US" altLang="pt-BR"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12</a:t>
            </a:fld>
            <a:endParaRPr lang="en-GB"/>
          </a:p>
        </p:txBody>
      </p:sp>
      <p:pic>
        <p:nvPicPr>
          <p:cNvPr id="13"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802401" y="2102597"/>
            <a:ext cx="4186941" cy="3482974"/>
          </a:xfrm>
          <a:prstGeom prst="rect">
            <a:avLst/>
          </a:prstGeom>
        </p:spPr>
      </p:pic>
      <p:sp>
        <p:nvSpPr>
          <p:cNvPr id="9" name="Triángulo rectángulo 8"/>
          <p:cNvSpPr/>
          <p:nvPr/>
        </p:nvSpPr>
        <p:spPr>
          <a:xfrm rot="10800000">
            <a:off x="8005057" y="978448"/>
            <a:ext cx="4186941" cy="2420888"/>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916009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cs typeface="Overpass Bold"/>
              </a:rPr>
              <a:t>Инженерийн хяналтын төрлүүд</a:t>
            </a:r>
            <a:r>
              <a:rPr lang="en-GB" b="0" dirty="0">
                <a:solidFill>
                  <a:srgbClr val="1E2DBE"/>
                </a:solidFill>
                <a:latin typeface="+mn-lt"/>
                <a:cs typeface="Overpass Bold"/>
              </a:rPr>
              <a:t> </a:t>
            </a:r>
            <a:endParaRPr lang="es-ES" b="0" dirty="0">
              <a:latin typeface="+mn-lt"/>
              <a:cs typeface="Overpass Bold"/>
            </a:endParaRPr>
          </a:p>
        </p:txBody>
      </p:sp>
      <p:sp>
        <p:nvSpPr>
          <p:cNvPr id="3" name="Marcador de contenido 2"/>
          <p:cNvSpPr>
            <a:spLocks noGrp="1"/>
          </p:cNvSpPr>
          <p:nvPr>
            <p:ph idx="1"/>
          </p:nvPr>
        </p:nvSpPr>
        <p:spPr>
          <a:xfrm>
            <a:off x="732077" y="2336441"/>
            <a:ext cx="8969763" cy="3482975"/>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Arial"/>
              </a:rPr>
              <a:t>Аюулыг “дотор”, ажилтныг “гадна” байлгах (эсвэл эсрэгээр нь төлөвлөж болно)</a:t>
            </a:r>
            <a:endParaRPr lang="en-US" altLang="pt-BR" dirty="0">
              <a:latin typeface="+mn-lt"/>
            </a:endParaRPr>
          </a:p>
          <a:p>
            <a:pPr eaLnBrk="0" fontAlgn="base" hangingPunct="0">
              <a:lnSpc>
                <a:spcPct val="150000"/>
              </a:lnSpc>
              <a:spcBef>
                <a:spcPct val="0"/>
              </a:spcBef>
              <a:spcAft>
                <a:spcPct val="0"/>
              </a:spcAft>
              <a:buClr>
                <a:schemeClr val="accent2"/>
              </a:buClr>
            </a:pPr>
            <a:r>
              <a:rPr lang="mn-MN" dirty="0">
                <a:latin typeface="+mn-lt"/>
                <a:cs typeface="Overpass Bold"/>
              </a:rPr>
              <a:t>Жишээ:</a:t>
            </a:r>
            <a:endParaRPr lang="en-US" b="0" dirty="0">
              <a:solidFill>
                <a:schemeClr val="tx2"/>
              </a:solidFill>
              <a:latin typeface="+mn-lt"/>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Машин төхөөрөмжийн хөдөлгөөнт хэсэгт хаалт, хамгаалалт хийх </a:t>
            </a:r>
            <a:endParaRPr lang="en-US"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Хорт болон аюултай шингэн бодис, хийг бүрэн битүүмжлэлтэй болгох</a:t>
            </a:r>
            <a:endParaRPr lang="en-US"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rPr>
              <a:t>Аюултай микроорганизм, радио идэвхт бодис, хорт бодистой харьцахад хамгаалалтын бээлийтэй хайрцаг ашиглах</a:t>
            </a:r>
            <a:endParaRPr lang="en-US"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rPr>
              <a:t>Шуугиан, халуун, даралт үүсгэх процессийг тусгаарлагч, бүрхүүл ашиглан тусгаарлах. </a:t>
            </a:r>
            <a:endParaRPr lang="en-US" b="0" dirty="0">
              <a:solidFill>
                <a:schemeClr val="tx2"/>
              </a:solidFill>
              <a:latin typeface="+mn-lt"/>
            </a:endParaRPr>
          </a:p>
          <a:p>
            <a:pPr eaLnBrk="0" fontAlgn="base" hangingPunct="0">
              <a:lnSpc>
                <a:spcPct val="150000"/>
              </a:lnSpc>
              <a:spcBef>
                <a:spcPct val="0"/>
              </a:spcBef>
              <a:spcAft>
                <a:spcPct val="0"/>
              </a:spcAft>
              <a:buClr>
                <a:schemeClr val="accent2"/>
              </a:buClr>
            </a:pPr>
            <a:endParaRPr lang="en-US" dirty="0">
              <a:solidFill>
                <a:prstClr val="black"/>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1162575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cs typeface="Overpass Bold"/>
              </a:rPr>
              <a:t>Инженерийн хяналтын төрлүүд</a:t>
            </a:r>
            <a:r>
              <a:rPr lang="en-GB" b="0" dirty="0">
                <a:solidFill>
                  <a:srgbClr val="1E2DBE"/>
                </a:solidFill>
                <a:latin typeface="+mn-lt"/>
                <a:cs typeface="Overpass Bold"/>
              </a:rPr>
              <a:t> </a:t>
            </a:r>
            <a:endParaRPr lang="es-ES" b="0" dirty="0">
              <a:latin typeface="+mn-lt"/>
              <a:cs typeface="Overpass Bold"/>
            </a:endParaRPr>
          </a:p>
        </p:txBody>
      </p:sp>
      <p:sp>
        <p:nvSpPr>
          <p:cNvPr id="3" name="Marcador de contenido 2"/>
          <p:cNvSpPr>
            <a:spLocks noGrp="1"/>
          </p:cNvSpPr>
          <p:nvPr>
            <p:ph idx="1"/>
          </p:nvPr>
        </p:nvSpPr>
        <p:spPr>
          <a:xfrm>
            <a:off x="490538" y="2393950"/>
            <a:ext cx="10287381" cy="3482975"/>
          </a:xfrm>
        </p:spPr>
        <p:txBody>
          <a:bodyPr/>
          <a:lstStyle/>
          <a:p>
            <a:pPr marL="285750" indent="-285750" eaLnBrk="0" fontAlgn="base" hangingPunct="0">
              <a:lnSpc>
                <a:spcPct val="120000"/>
              </a:lnSpc>
              <a:spcBef>
                <a:spcPct val="0"/>
              </a:spcBef>
              <a:spcAft>
                <a:spcPct val="0"/>
              </a:spcAft>
              <a:buClr>
                <a:schemeClr val="accent2"/>
              </a:buClr>
              <a:buFont typeface="Lucida Grande"/>
              <a:buChar char="►"/>
            </a:pPr>
            <a:r>
              <a:rPr lang="mn-MN" b="0" dirty="0">
                <a:solidFill>
                  <a:schemeClr val="tx2"/>
                </a:solidFill>
                <a:latin typeface="+mn-lt"/>
                <a:cs typeface="Arial"/>
              </a:rPr>
              <a:t>Ажилтнууд аюулд өртөх зам </a:t>
            </a:r>
            <a:r>
              <a:rPr lang="en-US" b="0" dirty="0">
                <a:solidFill>
                  <a:schemeClr val="tx2"/>
                </a:solidFill>
                <a:latin typeface="+mn-lt"/>
                <a:cs typeface="Arial"/>
              </a:rPr>
              <a:t>(</a:t>
            </a:r>
            <a:r>
              <a:rPr lang="mn-MN" b="0" dirty="0">
                <a:solidFill>
                  <a:schemeClr val="tx2"/>
                </a:solidFill>
                <a:latin typeface="+mn-lt"/>
                <a:cs typeface="Arial"/>
              </a:rPr>
              <a:t>замууд</a:t>
            </a:r>
            <a:r>
              <a:rPr lang="en-US" b="0" dirty="0">
                <a:solidFill>
                  <a:schemeClr val="tx2"/>
                </a:solidFill>
                <a:latin typeface="+mn-lt"/>
                <a:cs typeface="Arial"/>
              </a:rPr>
              <a:t>)</a:t>
            </a:r>
            <a:r>
              <a:rPr lang="mn-MN" b="0" dirty="0">
                <a:solidFill>
                  <a:schemeClr val="tx2"/>
                </a:solidFill>
                <a:latin typeface="+mn-lt"/>
                <a:cs typeface="Arial"/>
              </a:rPr>
              <a:t>-ыг бүрэн тусгаарлах </a:t>
            </a:r>
            <a:r>
              <a:rPr lang="en-US" b="0" dirty="0">
                <a:solidFill>
                  <a:schemeClr val="tx2"/>
                </a:solidFill>
                <a:latin typeface="+mn-lt"/>
                <a:cs typeface="Arial"/>
              </a:rPr>
              <a:t>(</a:t>
            </a:r>
            <a:r>
              <a:rPr lang="mn-MN" b="0" dirty="0">
                <a:solidFill>
                  <a:schemeClr val="tx2"/>
                </a:solidFill>
                <a:latin typeface="+mn-lt"/>
                <a:cs typeface="Arial"/>
              </a:rPr>
              <a:t>хаах</a:t>
            </a:r>
            <a:r>
              <a:rPr lang="en-US" b="0" dirty="0">
                <a:solidFill>
                  <a:schemeClr val="tx2"/>
                </a:solidFill>
                <a:latin typeface="+mn-lt"/>
                <a:cs typeface="Arial"/>
              </a:rPr>
              <a:t>)</a:t>
            </a:r>
            <a:r>
              <a:rPr lang="mn-MN" b="0" dirty="0">
                <a:solidFill>
                  <a:schemeClr val="tx2"/>
                </a:solidFill>
                <a:latin typeface="+mn-lt"/>
                <a:cs typeface="Arial"/>
              </a:rPr>
              <a:t> </a:t>
            </a:r>
            <a:br>
              <a:rPr lang="en-US" b="0" dirty="0">
                <a:solidFill>
                  <a:schemeClr val="tx2"/>
                </a:solidFill>
                <a:latin typeface="+mn-lt"/>
                <a:cs typeface="Arial"/>
              </a:rPr>
            </a:br>
            <a:endParaRPr lang="en-US" b="0" dirty="0">
              <a:solidFill>
                <a:srgbClr val="000000"/>
              </a:solidFill>
              <a:latin typeface="+mn-lt"/>
              <a:cs typeface="Overpass Light"/>
            </a:endParaRPr>
          </a:p>
          <a:p>
            <a:pPr eaLnBrk="0" fontAlgn="base" hangingPunct="0">
              <a:lnSpc>
                <a:spcPct val="150000"/>
              </a:lnSpc>
              <a:spcBef>
                <a:spcPct val="0"/>
              </a:spcBef>
              <a:spcAft>
                <a:spcPct val="0"/>
              </a:spcAft>
              <a:buClr>
                <a:schemeClr val="accent2"/>
              </a:buClr>
            </a:pPr>
            <a:r>
              <a:rPr lang="mn-MN" dirty="0">
                <a:latin typeface="+mn-lt"/>
                <a:cs typeface="Overpass Bold"/>
              </a:rPr>
              <a:t>Жишээ</a:t>
            </a:r>
            <a:endParaRPr lang="en-US" b="0" dirty="0">
              <a:solidFill>
                <a:schemeClr val="tx2"/>
              </a:solidFill>
              <a:latin typeface="+mn-lt"/>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rgbClr val="000000"/>
                </a:solidFill>
                <a:latin typeface="+mn-lt"/>
                <a:cs typeface="Overpass Light"/>
              </a:rPr>
              <a:t>Машины хамгаалалтыг суурин, цоожтой, гэрлийн хамгаалалт, даралт мэдрэх дэвсгэртэй болгох</a:t>
            </a:r>
            <a:endParaRPr lang="en-US" b="0" dirty="0">
              <a:solidFill>
                <a:srgbClr val="000000"/>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rgbClr val="000000"/>
                </a:solidFill>
                <a:latin typeface="+mn-lt"/>
                <a:cs typeface="Overpass Light"/>
              </a:rPr>
              <a:t>Засвар үйлчилгээ хийх явцад ажилтнуудыг тухайн талбараастусгаарлах </a:t>
            </a: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rgbClr val="000000"/>
                </a:solidFill>
                <a:latin typeface="+mn-lt"/>
                <a:cs typeface="Overpass Light"/>
              </a:rPr>
              <a:t>Дуу чимээ шингээдэг хаалт, гагнуурын очноос хамгаалах хаалт</a:t>
            </a:r>
            <a:r>
              <a:rPr lang="en-US" b="0" dirty="0">
                <a:solidFill>
                  <a:srgbClr val="000000"/>
                </a:solidFill>
                <a:latin typeface="+mn-lt"/>
                <a:cs typeface="Overpass Light"/>
              </a:rPr>
              <a:t> - (</a:t>
            </a:r>
            <a:r>
              <a:rPr lang="mn-MN" b="0" dirty="0">
                <a:solidFill>
                  <a:srgbClr val="000000"/>
                </a:solidFill>
                <a:latin typeface="+mn-lt"/>
                <a:cs typeface="Overpass Light"/>
              </a:rPr>
              <a:t>харж байгаа хүмүүсийг хамгаалах</a:t>
            </a:r>
            <a:r>
              <a:rPr lang="en-US" b="0" dirty="0">
                <a:solidFill>
                  <a:srgbClr val="000000"/>
                </a:solidFill>
                <a:latin typeface="+mn-lt"/>
                <a:cs typeface="Overpass Light"/>
              </a:rPr>
              <a:t>) </a:t>
            </a: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rgbClr val="000000"/>
                </a:solidFill>
                <a:latin typeface="+mn-lt"/>
                <a:cs typeface="Overpass Light"/>
              </a:rPr>
              <a:t>Рентген туяа эсвэл дулаан тусгаарлах тугалган доторлогоотой хаалт</a:t>
            </a:r>
            <a:endParaRPr lang="en-US" b="0" dirty="0">
              <a:solidFill>
                <a:srgbClr val="000000"/>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rgbClr val="000000"/>
                </a:solidFill>
                <a:latin typeface="+mn-lt"/>
                <a:cs typeface="Overpass Light"/>
              </a:rPr>
              <a:t>Хэсгийн агааржуулалттай хоолой</a:t>
            </a:r>
            <a:r>
              <a:rPr lang="en-GB" b="0" dirty="0">
                <a:solidFill>
                  <a:srgbClr val="000000"/>
                </a:solidFill>
                <a:latin typeface="+mn-lt"/>
                <a:cs typeface="Overpass Light"/>
              </a:rPr>
              <a:t> – </a:t>
            </a:r>
            <a:r>
              <a:rPr lang="mn-MN" b="0" dirty="0">
                <a:solidFill>
                  <a:srgbClr val="000000"/>
                </a:solidFill>
                <a:latin typeface="+mn-lt"/>
                <a:cs typeface="Overpass Light"/>
              </a:rPr>
              <a:t>ажилтны амьсгалын бүсээс бохирдуулагчийг зайлуулах </a:t>
            </a:r>
            <a:endParaRPr lang="en-GB" b="0" dirty="0">
              <a:solidFill>
                <a:srgbClr val="000000"/>
              </a:solidFill>
              <a:latin typeface="+mn-lt"/>
              <a:cs typeface="Overpass Light"/>
            </a:endParaRPr>
          </a:p>
          <a:p>
            <a:pPr marL="285750" indent="-285750" eaLnBrk="0" fontAlgn="base" hangingPunct="0">
              <a:lnSpc>
                <a:spcPct val="120000"/>
              </a:lnSpc>
              <a:spcBef>
                <a:spcPct val="0"/>
              </a:spcBef>
              <a:spcAft>
                <a:spcPct val="0"/>
              </a:spcAft>
              <a:buClr>
                <a:schemeClr val="accent2"/>
              </a:buClr>
              <a:buFont typeface="Lucida Grande"/>
              <a:buChar char="►"/>
            </a:pPr>
            <a:endParaRPr lang="en-US" dirty="0">
              <a:solidFill>
                <a:prstClr val="black"/>
              </a:solidFill>
              <a:latin typeface="+mn-lt"/>
              <a:cs typeface="Overpass Light"/>
            </a:endParaRPr>
          </a:p>
        </p:txBody>
      </p:sp>
      <p:sp>
        <p:nvSpPr>
          <p:cNvPr id="4" name="Marcador de fecha 3"/>
          <p:cNvSpPr>
            <a:spLocks noGrp="1"/>
          </p:cNvSpPr>
          <p:nvPr>
            <p:ph type="dt" sz="half" idx="10"/>
          </p:nvPr>
        </p:nvSpPr>
        <p:spPr/>
        <p:txBody>
          <a:bodyPr/>
          <a:lstStyle/>
          <a:p>
            <a:r>
              <a:rPr lang="en-GB" dirty="0"/>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14</a:t>
            </a:fld>
            <a:endParaRPr lang="en-GB"/>
          </a:p>
        </p:txBody>
      </p:sp>
      <p:sp>
        <p:nvSpPr>
          <p:cNvPr id="11" name="Rectangle 5"/>
          <p:cNvSpPr>
            <a:spLocks noChangeArrowheads="1"/>
          </p:cNvSpPr>
          <p:nvPr/>
        </p:nvSpPr>
        <p:spPr bwMode="auto">
          <a:xfrm>
            <a:off x="0" y="98113"/>
            <a:ext cx="65" cy="26097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7935" rIns="0" bIns="-7935"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mn-MN"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89728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white"/>
                </a:solidFill>
                <a:effectLst/>
                <a:uLnTx/>
                <a:uFillTx/>
                <a:latin typeface="Arial"/>
                <a:ea typeface="+mn-ea"/>
                <a:cs typeface="+mn-cs"/>
              </a:rPr>
              <a:t> </a:t>
            </a:r>
          </a:p>
        </p:txBody>
      </p:sp>
      <p:sp>
        <p:nvSpPr>
          <p:cNvPr id="2" name="Título 1"/>
          <p:cNvSpPr>
            <a:spLocks noGrp="1"/>
          </p:cNvSpPr>
          <p:nvPr>
            <p:ph type="title"/>
          </p:nvPr>
        </p:nvSpPr>
        <p:spPr/>
        <p:txBody>
          <a:bodyPr/>
          <a:lstStyle/>
          <a:p>
            <a:r>
              <a:rPr lang="mn-MN" b="0" dirty="0">
                <a:latin typeface="+mn-lt"/>
                <a:cs typeface="Overpass Bold"/>
              </a:rPr>
              <a:t>Видео</a:t>
            </a:r>
            <a:r>
              <a:rPr lang="it-IT" b="0" dirty="0">
                <a:latin typeface="+mn-lt"/>
                <a:cs typeface="Overpass Bold"/>
              </a:rPr>
              <a:t> «</a:t>
            </a:r>
            <a:r>
              <a:rPr lang="mn-MN" b="0" dirty="0">
                <a:latin typeface="+mn-lt"/>
                <a:cs typeface="Overpass Bold"/>
              </a:rPr>
              <a:t>Машин төхөөрөмжийн хамгаалалт ба бусад хамгаалалтын хэрэгслүүд</a:t>
            </a:r>
            <a:r>
              <a:rPr lang="it-IT" b="0" dirty="0">
                <a:latin typeface="+mn-lt"/>
                <a:cs typeface="Overpass Bold"/>
              </a:rPr>
              <a:t>»</a:t>
            </a:r>
            <a:endParaRPr lang="es-ES" b="0" dirty="0">
              <a:latin typeface="+mn-lt"/>
              <a:cs typeface="Overpass Bold"/>
            </a:endParaRPr>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Overpass Bold"/>
                <a:ea typeface="+mn-ea"/>
                <a:cs typeface="+mn-cs"/>
              </a:rPr>
              <a:t>Date: Monday / 01 / October / 2019</a:t>
            </a: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Overpass Bol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800" b="0" i="0" u="none" strike="noStrike" kern="1200" cap="none" spc="0" normalizeH="0" baseline="0" noProof="0">
              <a:ln>
                <a:noFill/>
              </a:ln>
              <a:solidFill>
                <a:srgbClr val="1E2DBE"/>
              </a:solidFill>
              <a:effectLst/>
              <a:uLnTx/>
              <a:uFillTx/>
              <a:latin typeface="Overpass Bold"/>
              <a:ea typeface="+mn-ea"/>
              <a:cs typeface="+mn-cs"/>
            </a:endParaRPr>
          </a:p>
        </p:txBody>
      </p:sp>
      <p:pic>
        <p:nvPicPr>
          <p:cNvPr id="3" name="Some machines have two-handed controls,">
            <a:hlinkClick r:id="" action="ppaction://media"/>
            <a:extLst>
              <a:ext uri="{FF2B5EF4-FFF2-40B4-BE49-F238E27FC236}">
                <a16:creationId xmlns:a16="http://schemas.microsoft.com/office/drawing/2014/main" id="{0E8A7C05-671A-C322-3D6C-5E9D7254547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57766" y="2075413"/>
            <a:ext cx="7736692" cy="4351889"/>
          </a:xfrm>
          <a:prstGeom prst="rect">
            <a:avLst/>
          </a:prstGeom>
        </p:spPr>
      </p:pic>
    </p:spTree>
    <p:extLst>
      <p:ext uri="{BB962C8B-B14F-4D97-AF65-F5344CB8AC3E}">
        <p14:creationId xmlns:p14="http://schemas.microsoft.com/office/powerpoint/2010/main" val="93372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2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b="0" dirty="0">
                <a:latin typeface="+mn-lt"/>
              </a:rPr>
              <a:t>Инженерийн хяналт</a:t>
            </a:r>
            <a:r>
              <a:rPr lang="en-GB" b="0" dirty="0">
                <a:latin typeface="+mn-lt"/>
              </a:rPr>
              <a:t> </a:t>
            </a:r>
            <a:endParaRPr lang="es-ES" b="0" dirty="0">
              <a:latin typeface="+mn-lt"/>
              <a:cs typeface="Overpass Bold"/>
            </a:endParaRPr>
          </a:p>
        </p:txBody>
      </p:sp>
      <p:sp>
        <p:nvSpPr>
          <p:cNvPr id="3" name="Marcador de contenido 2"/>
          <p:cNvSpPr>
            <a:spLocks noGrp="1"/>
          </p:cNvSpPr>
          <p:nvPr>
            <p:ph idx="1"/>
          </p:nvPr>
        </p:nvSpPr>
        <p:spPr>
          <a:xfrm>
            <a:off x="490539" y="2099094"/>
            <a:ext cx="5625304" cy="4019910"/>
          </a:xfrm>
        </p:spPr>
        <p:txBody>
          <a:bodyPr/>
          <a:lstStyle/>
          <a:p>
            <a:pPr>
              <a:lnSpc>
                <a:spcPct val="107000"/>
              </a:lnSpc>
              <a:spcAft>
                <a:spcPts val="800"/>
              </a:spcAft>
            </a:pPr>
            <a:r>
              <a:rPr lang="mn-MN" b="0" dirty="0">
                <a:solidFill>
                  <a:schemeClr val="tx2"/>
                </a:solidFill>
                <a:latin typeface="+mn-lt"/>
              </a:rPr>
              <a:t>Жижиг оврын гагнуурын утаа сорогчоос эхлээд тоос, утаа шүүгч, хамгаалалтын бээлийтэй хайрцаг, будаг шүршигч кабин, үйлдвэрлэлийн зориулалттай том оврын байгууламж хүртэл инженерийн шийдэлтэй олон төрлийн арга хэрэглэж болно.</a:t>
            </a:r>
            <a:endParaRPr lang="mn-MN" dirty="0">
              <a:latin typeface="+mn-lt"/>
            </a:endParaRPr>
          </a:p>
          <a:p>
            <a:pPr>
              <a:lnSpc>
                <a:spcPct val="107000"/>
              </a:lnSpc>
              <a:spcAft>
                <a:spcPts val="800"/>
              </a:spcAft>
            </a:pPr>
            <a:r>
              <a:rPr lang="mn-MN" b="0" dirty="0">
                <a:solidFill>
                  <a:schemeClr val="tx2"/>
                </a:solidFill>
                <a:latin typeface="+mn-lt"/>
              </a:rPr>
              <a:t>Энэ бүх арга хэмжээнд дараах нийтлэг эрүүл ахуйн шаардлага тавигддаг:</a:t>
            </a:r>
            <a:endParaRPr lang="es-ES" b="0" dirty="0">
              <a:solidFill>
                <a:schemeClr val="tx2"/>
              </a:solidFill>
              <a:latin typeface="+mn-lt"/>
              <a:ea typeface="Calibri" panose="020F0502020204030204" pitchFamily="34" charset="0"/>
              <a:cs typeface="Times New Roman" panose="02020603050405020304" pitchFamily="18" charset="0"/>
            </a:endParaRPr>
          </a:p>
          <a:p>
            <a:pPr>
              <a:spcBef>
                <a:spcPts val="0"/>
              </a:spcBef>
              <a:spcAft>
                <a:spcPts val="0"/>
              </a:spcAft>
            </a:pPr>
            <a:r>
              <a:rPr lang="mn-MN" dirty="0">
                <a:latin typeface="+mn-lt"/>
              </a:rPr>
              <a:t>►   </a:t>
            </a:r>
            <a:r>
              <a:rPr lang="mn-MN" b="0" dirty="0">
                <a:solidFill>
                  <a:schemeClr val="tx2"/>
                </a:solidFill>
                <a:latin typeface="+mn-lt"/>
              </a:rPr>
              <a:t>Аюулд өртөхөөс сэргийлэх, өртөх боломжийг хязгаарлах;</a:t>
            </a:r>
            <a:endParaRPr lang="en-US" b="0" dirty="0">
              <a:solidFill>
                <a:schemeClr val="tx2"/>
              </a:solidFill>
              <a:latin typeface="+mn-lt"/>
            </a:endParaRPr>
          </a:p>
          <a:p>
            <a:pPr>
              <a:spcBef>
                <a:spcPts val="0"/>
              </a:spcBef>
              <a:spcAft>
                <a:spcPts val="0"/>
              </a:spcAft>
            </a:pPr>
            <a:r>
              <a:rPr lang="mn-MN" dirty="0">
                <a:latin typeface="+mn-lt"/>
              </a:rPr>
              <a:t>►</a:t>
            </a:r>
            <a:r>
              <a:rPr lang="mn-MN" b="0" dirty="0">
                <a:solidFill>
                  <a:schemeClr val="tx2"/>
                </a:solidFill>
                <a:latin typeface="+mn-lt"/>
              </a:rPr>
              <a:t>   Аюулыг ажилтнуудаас найдвартай холдуулах;</a:t>
            </a:r>
            <a:endParaRPr lang="en-US" b="0" dirty="0">
              <a:solidFill>
                <a:schemeClr val="tx2"/>
              </a:solidFill>
              <a:latin typeface="+mn-lt"/>
            </a:endParaRPr>
          </a:p>
          <a:p>
            <a:pPr>
              <a:spcBef>
                <a:spcPts val="0"/>
              </a:spcBef>
              <a:spcAft>
                <a:spcPts val="0"/>
              </a:spcAft>
            </a:pPr>
            <a:r>
              <a:rPr lang="mn-MN" dirty="0">
                <a:latin typeface="+mn-lt"/>
              </a:rPr>
              <a:t>►</a:t>
            </a:r>
            <a:r>
              <a:rPr lang="mn-MN" b="0" dirty="0">
                <a:solidFill>
                  <a:schemeClr val="tx2"/>
                </a:solidFill>
                <a:latin typeface="+mn-lt"/>
              </a:rPr>
              <a:t>   Өртөлтийг зөвшөөрөгдсөн хэмжээнээс доогуур байлгах. </a:t>
            </a:r>
            <a:endParaRPr lang="en-US" b="0" dirty="0">
              <a:solidFill>
                <a:schemeClr val="tx2"/>
              </a:solidFill>
              <a:latin typeface="+mn-lt"/>
            </a:endParaRPr>
          </a:p>
          <a:p>
            <a:pPr marL="285750" indent="-285750" eaLnBrk="0" fontAlgn="base" hangingPunct="0">
              <a:lnSpc>
                <a:spcPct val="150000"/>
              </a:lnSpc>
              <a:spcBef>
                <a:spcPct val="0"/>
              </a:spcBef>
              <a:spcAft>
                <a:spcPct val="0"/>
              </a:spcAft>
              <a:buClr>
                <a:schemeClr val="accent2"/>
              </a:buClr>
              <a:buFont typeface="Lucida Grande"/>
              <a:buChar char="►"/>
            </a:pPr>
            <a:endParaRPr lang="en-US" dirty="0">
              <a:solidFill>
                <a:prstClr val="black"/>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16</a:t>
            </a:fld>
            <a:endParaRPr lang="en-GB"/>
          </a:p>
        </p:txBody>
      </p:sp>
      <p:pic>
        <p:nvPicPr>
          <p:cNvPr id="13"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Imagen 9" descr="101_slide_picture.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9224" y="2389751"/>
            <a:ext cx="3977767" cy="28576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4298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Инженерийн хяналт</a:t>
            </a:r>
            <a:r>
              <a:rPr lang="en-GB" b="0" dirty="0">
                <a:solidFill>
                  <a:srgbClr val="1E2DBE"/>
                </a:solidFill>
                <a:latin typeface="+mn-lt"/>
              </a:rPr>
              <a:t>: </a:t>
            </a:r>
            <a:r>
              <a:rPr lang="mn-MN" b="0" dirty="0">
                <a:solidFill>
                  <a:srgbClr val="1E2DBE"/>
                </a:solidFill>
                <a:latin typeface="+mn-lt"/>
              </a:rPr>
              <a:t>Хэсгийн агааржуулалтын хоолой болон</a:t>
            </a:r>
            <a:r>
              <a:rPr lang="en-GB" b="0" dirty="0">
                <a:solidFill>
                  <a:srgbClr val="1E2DBE"/>
                </a:solidFill>
                <a:latin typeface="+mn-lt"/>
              </a:rPr>
              <a:t> </a:t>
            </a:r>
            <a:r>
              <a:rPr lang="mn-MN" b="0" dirty="0">
                <a:solidFill>
                  <a:srgbClr val="1E2DBE"/>
                </a:solidFill>
                <a:latin typeface="+mn-lt"/>
              </a:rPr>
              <a:t>гагнуурын дэлгэц</a:t>
            </a:r>
            <a:endParaRPr lang="es-ES" b="0" dirty="0">
              <a:solidFill>
                <a:srgbClr val="1E2DBE"/>
              </a:solidFill>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17</a:t>
            </a:fld>
            <a:endParaRPr lang="en-GB"/>
          </a:p>
        </p:txBody>
      </p:sp>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12" name="Imagen 11" descr="102_slide_pictures_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9370" y="2485478"/>
            <a:ext cx="3721608" cy="3468624"/>
          </a:xfrm>
          <a:prstGeom prst="rect">
            <a:avLst/>
          </a:prstGeom>
          <a:ln>
            <a:noFill/>
          </a:ln>
          <a:effectLst>
            <a:outerShdw blurRad="292100" dist="139700" dir="2700000" algn="tl" rotWithShape="0">
              <a:srgbClr val="333333">
                <a:alpha val="65000"/>
              </a:srgbClr>
            </a:outerShdw>
          </a:effectLst>
        </p:spPr>
      </p:pic>
      <p:pic>
        <p:nvPicPr>
          <p:cNvPr id="13" name="Imagen 12" descr="102_slide_pictures_1.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5779" y="2485479"/>
            <a:ext cx="3721608" cy="34686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2262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255787"/>
            <a:ext cx="8042050" cy="492500"/>
          </a:xfrm>
        </p:spPr>
        <p:txBody>
          <a:bodyPr/>
          <a:lstStyle/>
          <a:p>
            <a:r>
              <a:rPr lang="mn-MN" sz="2400" b="0" dirty="0">
                <a:solidFill>
                  <a:srgbClr val="1E2DBE"/>
                </a:solidFill>
                <a:latin typeface="+mn-lt"/>
              </a:rPr>
              <a:t>Инженерийн хяналт</a:t>
            </a:r>
            <a:r>
              <a:rPr lang="en-US" sz="2400" b="0" dirty="0">
                <a:solidFill>
                  <a:srgbClr val="1E2DBE"/>
                </a:solidFill>
                <a:latin typeface="+mn-lt"/>
              </a:rPr>
              <a:t>:</a:t>
            </a:r>
            <a:r>
              <a:rPr lang="mn-MN" sz="2400" b="0" dirty="0">
                <a:solidFill>
                  <a:srgbClr val="1E2DBE"/>
                </a:solidFill>
                <a:latin typeface="+mn-lt"/>
              </a:rPr>
              <a:t> Машин төхөөрөмжийн хамгаалалт</a:t>
            </a:r>
            <a:endParaRPr lang="es-ES" sz="2400" b="0" dirty="0">
              <a:solidFill>
                <a:srgbClr val="1E2DBE"/>
              </a:solidFill>
              <a:latin typeface="+mn-lt"/>
            </a:endParaRPr>
          </a:p>
        </p:txBody>
      </p:sp>
      <p:sp>
        <p:nvSpPr>
          <p:cNvPr id="3" name="Marcador de contenido 2"/>
          <p:cNvSpPr>
            <a:spLocks noGrp="1"/>
          </p:cNvSpPr>
          <p:nvPr>
            <p:ph idx="1"/>
          </p:nvPr>
        </p:nvSpPr>
        <p:spPr>
          <a:xfrm>
            <a:off x="490538" y="1748287"/>
            <a:ext cx="7882836" cy="3612377"/>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sz="1600" b="0" dirty="0">
                <a:solidFill>
                  <a:schemeClr val="tx2"/>
                </a:solidFill>
                <a:latin typeface="+mn-lt"/>
                <a:cs typeface="Overpass Light"/>
              </a:rPr>
              <a:t>Машин төхөөрөмжийн аюултай хэсгүүдэд ажилтан хүрэхээс урьдчилан сэргийлэх зорилгоор далдлах эсвэл хамгаалалт хийх</a:t>
            </a:r>
            <a:endParaRPr lang="en-CA" sz="1600"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sz="1600" b="0" dirty="0">
                <a:solidFill>
                  <a:schemeClr val="tx2"/>
                </a:solidFill>
                <a:latin typeface="+mn-lt"/>
                <a:cs typeface="Overpass Light"/>
              </a:rPr>
              <a:t>Машин төхөөрөмжийн хамгаалалтыг бат бөх, бэхлэгээ сайтай, амархан авагддаггүй байх шаардлагатай.</a:t>
            </a:r>
            <a:endParaRPr lang="en-CA" sz="1600"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sz="1600" b="0" dirty="0">
                <a:solidFill>
                  <a:schemeClr val="tx2"/>
                </a:solidFill>
                <a:latin typeface="+mn-lt"/>
                <a:cs typeface="Overpass Light"/>
              </a:rPr>
              <a:t>Ажилтнууд машин төхөөрөмжийн аюулгүй ажиллагааны анхан шатны сургалтад хамрагдсан байх</a:t>
            </a:r>
            <a:r>
              <a:rPr lang="en-CA" sz="1600" b="0" dirty="0">
                <a:solidFill>
                  <a:schemeClr val="tx2"/>
                </a:solidFill>
                <a:latin typeface="+mn-lt"/>
                <a:cs typeface="Overpass Light"/>
              </a:rPr>
              <a:t>:</a:t>
            </a:r>
            <a:endParaRPr lang="en-GB" sz="1600" b="0" dirty="0">
              <a:solidFill>
                <a:schemeClr val="tx2"/>
              </a:solidFill>
              <a:latin typeface="+mn-lt"/>
              <a:cs typeface="Overpass Light"/>
            </a:endParaRPr>
          </a:p>
          <a:p>
            <a:pPr marL="920750" lvl="1" indent="-285750">
              <a:buClr>
                <a:schemeClr val="accent1"/>
              </a:buClr>
              <a:buFont typeface="Lucida Grande"/>
              <a:buChar char="►"/>
            </a:pPr>
            <a:r>
              <a:rPr lang="mn-MN" sz="1400" dirty="0">
                <a:solidFill>
                  <a:schemeClr val="tx2"/>
                </a:solidFill>
                <a:latin typeface="+mn-lt"/>
                <a:cs typeface="Overpass Light"/>
              </a:rPr>
              <a:t>Машин төхөөрөмжийг унтраах, хамгаалалтыг авах үед цоожлох пайз тавих</a:t>
            </a:r>
            <a:endParaRPr lang="en-CA" sz="1400" dirty="0">
              <a:solidFill>
                <a:schemeClr val="tx2"/>
              </a:solidFill>
              <a:latin typeface="+mn-lt"/>
              <a:cs typeface="Overpass Light"/>
            </a:endParaRPr>
          </a:p>
          <a:p>
            <a:pPr marL="920750" lvl="1" indent="-285750">
              <a:buClr>
                <a:schemeClr val="accent1"/>
              </a:buClr>
              <a:buFont typeface="Lucida Grande"/>
              <a:buChar char="►"/>
            </a:pPr>
            <a:r>
              <a:rPr lang="mn-MN" sz="1400" dirty="0">
                <a:solidFill>
                  <a:schemeClr val="tx2"/>
                </a:solidFill>
                <a:latin typeface="+mn-lt"/>
                <a:cs typeface="Overpass Light"/>
              </a:rPr>
              <a:t>Яаралтай тохиолдолд машин төхөөрөмжийг хэрхэн унтраах </a:t>
            </a:r>
            <a:endParaRPr lang="en-CA" sz="1400" dirty="0">
              <a:solidFill>
                <a:schemeClr val="tx2"/>
              </a:solidFill>
              <a:latin typeface="+mn-lt"/>
              <a:cs typeface="Overpass Light"/>
            </a:endParaRPr>
          </a:p>
          <a:p>
            <a:pPr marL="920750" lvl="1" indent="-285750">
              <a:buClr>
                <a:schemeClr val="accent1"/>
              </a:buClr>
              <a:buFont typeface="Lucida Grande"/>
              <a:buChar char="►"/>
            </a:pPr>
            <a:r>
              <a:rPr lang="mn-MN" sz="1400" dirty="0">
                <a:solidFill>
                  <a:schemeClr val="tx2"/>
                </a:solidFill>
                <a:latin typeface="+mn-lt"/>
                <a:cs typeface="Overpass Light"/>
              </a:rPr>
              <a:t>Машин төхөөрөмжийг хэзээ, хэрхэн цэвэрлэх</a:t>
            </a:r>
            <a:r>
              <a:rPr lang="en-CA" sz="1400" dirty="0">
                <a:solidFill>
                  <a:schemeClr val="tx2"/>
                </a:solidFill>
                <a:latin typeface="+mn-lt"/>
                <a:cs typeface="Overpass Light"/>
              </a:rPr>
              <a:t> </a:t>
            </a:r>
          </a:p>
          <a:p>
            <a:pPr marL="920750" lvl="1" indent="-285750">
              <a:buClr>
                <a:schemeClr val="accent1"/>
              </a:buClr>
              <a:buFont typeface="Lucida Grande"/>
              <a:buChar char="►"/>
            </a:pPr>
            <a:r>
              <a:rPr lang="mn-MN" sz="1400" dirty="0">
                <a:solidFill>
                  <a:schemeClr val="tx2"/>
                </a:solidFill>
                <a:latin typeface="+mn-lt"/>
                <a:cs typeface="Overpass Light"/>
              </a:rPr>
              <a:t>Аюулгүй хувцаслах</a:t>
            </a:r>
            <a:r>
              <a:rPr lang="en-CA" sz="1400" dirty="0">
                <a:solidFill>
                  <a:schemeClr val="tx2"/>
                </a:solidFill>
                <a:latin typeface="+mn-lt"/>
                <a:cs typeface="Overpass Light"/>
              </a:rPr>
              <a:t> – </a:t>
            </a:r>
            <a:r>
              <a:rPr lang="mn-MN" sz="1400" dirty="0">
                <a:solidFill>
                  <a:schemeClr val="tx2"/>
                </a:solidFill>
                <a:latin typeface="+mn-lt"/>
                <a:cs typeface="Overpass Light"/>
              </a:rPr>
              <a:t>өлгөгдөхгүй байх</a:t>
            </a:r>
            <a:endParaRPr lang="en-CA" sz="1400" dirty="0">
              <a:solidFill>
                <a:schemeClr val="tx2"/>
              </a:solidFill>
              <a:latin typeface="+mn-lt"/>
              <a:cs typeface="Overpass Light"/>
            </a:endParaRPr>
          </a:p>
          <a:p>
            <a:pPr lvl="1">
              <a:spcBef>
                <a:spcPts val="0"/>
              </a:spcBef>
            </a:pPr>
            <a:endParaRPr lang="en-CA" sz="900" dirty="0">
              <a:latin typeface="+mn-lt"/>
              <a:cs typeface="Overpass Light"/>
            </a:endParaRPr>
          </a:p>
          <a:p>
            <a:pPr marL="920750" lvl="1" indent="-285750">
              <a:buClr>
                <a:schemeClr val="accent1"/>
              </a:buClr>
              <a:buFont typeface="Lucida Grande"/>
              <a:buChar char="►"/>
            </a:pPr>
            <a:endParaRPr lang="en-US" altLang="en-US" dirty="0">
              <a:solidFill>
                <a:prstClr val="black"/>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18</a:t>
            </a:fld>
            <a:endParaRPr lang="en-GB"/>
          </a:p>
        </p:txBody>
      </p:sp>
      <p:sp>
        <p:nvSpPr>
          <p:cNvPr id="10" name="CuadroTexto 9"/>
          <p:cNvSpPr txBox="1"/>
          <p:nvPr/>
        </p:nvSpPr>
        <p:spPr>
          <a:xfrm>
            <a:off x="491120" y="5543163"/>
            <a:ext cx="7387963" cy="646331"/>
          </a:xfrm>
          <a:prstGeom prst="rect">
            <a:avLst/>
          </a:prstGeom>
          <a:noFill/>
        </p:spPr>
        <p:txBody>
          <a:bodyPr wrap="square" rtlCol="0">
            <a:spAutoFit/>
          </a:bodyPr>
          <a:lstStyle/>
          <a:p>
            <a:pPr marL="0" lvl="1">
              <a:spcBef>
                <a:spcPts val="0"/>
              </a:spcBef>
              <a:buNone/>
            </a:pPr>
            <a:r>
              <a:rPr lang="mn-MN" dirty="0">
                <a:solidFill>
                  <a:srgbClr val="FF0000"/>
                </a:solidFill>
                <a:cs typeface="Overpass Bold"/>
              </a:rPr>
              <a:t>Алга болсон эсвэл доголдолтой хамгаалалтыг удирдах ажилтанд нэн даруй мэдэгдэж байх</a:t>
            </a:r>
            <a:r>
              <a:rPr lang="en-GB" dirty="0">
                <a:solidFill>
                  <a:srgbClr val="FF0000"/>
                </a:solidFill>
                <a:cs typeface="Overpass Bold"/>
              </a:rPr>
              <a:t>!</a:t>
            </a:r>
          </a:p>
        </p:txBody>
      </p:sp>
      <p:sp>
        <p:nvSpPr>
          <p:cNvPr id="12" name="Rectángulo 11"/>
          <p:cNvSpPr/>
          <p:nvPr/>
        </p:nvSpPr>
        <p:spPr>
          <a:xfrm rot="16200000">
            <a:off x="6309804" y="2242351"/>
            <a:ext cx="6858000" cy="2373294"/>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73798" y="1149149"/>
            <a:ext cx="2371222" cy="2903723"/>
          </a:xfrm>
          <a:prstGeom prst="rect">
            <a:avLst/>
          </a:prstGeom>
          <a:noFill/>
          <a:ln>
            <a:noFill/>
          </a:ln>
        </p:spPr>
      </p:pic>
      <p:pic>
        <p:nvPicPr>
          <p:cNvPr id="14" name="Imagen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6602" y="4136911"/>
            <a:ext cx="2632357" cy="1976050"/>
          </a:xfrm>
          <a:prstGeom prst="rect">
            <a:avLst/>
          </a:prstGeom>
          <a:noFill/>
          <a:ln>
            <a:noFill/>
          </a:ln>
        </p:spPr>
      </p:pic>
    </p:spTree>
    <p:extLst>
      <p:ext uri="{BB962C8B-B14F-4D97-AF65-F5344CB8AC3E}">
        <p14:creationId xmlns:p14="http://schemas.microsoft.com/office/powerpoint/2010/main" val="1840935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19</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6750" y="3692998"/>
            <a:ext cx="3594064" cy="2291156"/>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a:solidFill>
                  <a:schemeClr val="accent1"/>
                </a:solidFill>
                <a:cs typeface="Overpass Bold"/>
              </a:rPr>
              <a:t>4. </a:t>
            </a:r>
            <a:r>
              <a:rPr lang="mn-MN" altLang="en-US" sz="2500" dirty="0">
                <a:solidFill>
                  <a:schemeClr val="accent1"/>
                </a:solidFill>
                <a:cs typeface="Overpass Bold"/>
              </a:rPr>
              <a:t>Удирдлага, зохион байгуулалтын хяналт</a:t>
            </a:r>
            <a:endParaRPr lang="es-ES" sz="2500" dirty="0">
              <a:cs typeface="Overpass Bold"/>
            </a:endParaRPr>
          </a:p>
        </p:txBody>
      </p:sp>
      <p:sp>
        <p:nvSpPr>
          <p:cNvPr id="8" name="CuadroTexto 7"/>
          <p:cNvSpPr txBox="1"/>
          <p:nvPr/>
        </p:nvSpPr>
        <p:spPr>
          <a:xfrm>
            <a:off x="711382" y="2196960"/>
            <a:ext cx="4034245" cy="1754326"/>
          </a:xfrm>
          <a:prstGeom prst="rect">
            <a:avLst/>
          </a:prstGeom>
          <a:noFill/>
        </p:spPr>
        <p:txBody>
          <a:bodyPr wrap="square" rtlCol="0">
            <a:spAutoFit/>
          </a:bodyPr>
          <a:lstStyle/>
          <a:p>
            <a:r>
              <a:rPr lang="mn-MN" dirty="0"/>
              <a:t>Аюулд өртөх эрсдэлийг бууруулах зорилгоор удирдлага, зохион байгуулалтын шинжтэй арга хэмжээг  хэрэгжүүлснээр эрсдэл, осол, гэмтэл хохирлыг бууруулж болно.</a:t>
            </a:r>
            <a:endParaRPr lang="en-GB" dirty="0">
              <a:solidFill>
                <a:schemeClr val="tx2"/>
              </a:solidFill>
              <a:latin typeface="Overpass Light"/>
              <a:cs typeface="Overpass Light"/>
            </a:endParaRPr>
          </a:p>
        </p:txBody>
      </p:sp>
      <p:pic>
        <p:nvPicPr>
          <p:cNvPr id="7" name="Picture 6">
            <a:extLst>
              <a:ext uri="{FF2B5EF4-FFF2-40B4-BE49-F238E27FC236}">
                <a16:creationId xmlns:a16="http://schemas.microsoft.com/office/drawing/2014/main" id="{FB354292-51C5-DC71-ACC1-A0F050493069}"/>
              </a:ext>
            </a:extLst>
          </p:cNvPr>
          <p:cNvPicPr>
            <a:picLocks noChangeAspect="1"/>
          </p:cNvPicPr>
          <p:nvPr/>
        </p:nvPicPr>
        <p:blipFill>
          <a:blip r:embed="rId4"/>
          <a:stretch>
            <a:fillRect/>
          </a:stretch>
        </p:blipFill>
        <p:spPr>
          <a:xfrm>
            <a:off x="5992837" y="1899831"/>
            <a:ext cx="5821707" cy="4810457"/>
          </a:xfrm>
          <a:prstGeom prst="rect">
            <a:avLst/>
          </a:prstGeom>
        </p:spPr>
      </p:pic>
    </p:spTree>
    <p:extLst>
      <p:ext uri="{BB962C8B-B14F-4D97-AF65-F5344CB8AC3E}">
        <p14:creationId xmlns:p14="http://schemas.microsoft.com/office/powerpoint/2010/main" val="1354258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537" y="2872800"/>
            <a:ext cx="9732217" cy="608525"/>
          </a:xfrm>
        </p:spPr>
        <p:txBody>
          <a:bodyPr/>
          <a:lstStyle/>
          <a:p>
            <a:r>
              <a:rPr lang="mn-MN" b="0" dirty="0">
                <a:latin typeface="+mn-lt"/>
              </a:rPr>
              <a:t>Сургалтын хөтөлбөр</a:t>
            </a:r>
            <a:endParaRPr lang="en-GB" b="0" dirty="0">
              <a:latin typeface="+mn-lt"/>
            </a:endParaRPr>
          </a:p>
        </p:txBody>
      </p:sp>
      <p:sp>
        <p:nvSpPr>
          <p:cNvPr id="3" name="Text Placeholder 2"/>
          <p:cNvSpPr>
            <a:spLocks noGrp="1"/>
          </p:cNvSpPr>
          <p:nvPr>
            <p:ph type="body" idx="1"/>
          </p:nvPr>
        </p:nvSpPr>
        <p:spPr>
          <a:xfrm>
            <a:off x="490537" y="3728124"/>
            <a:ext cx="8388775" cy="1493908"/>
          </a:xfrm>
        </p:spPr>
        <p:txBody>
          <a:bodyPr/>
          <a:lstStyle/>
          <a:p>
            <a:r>
              <a:rPr lang="mn-MN" sz="3600" dirty="0">
                <a:latin typeface="+mn-lt"/>
                <a:cs typeface="Overpass Light"/>
              </a:rPr>
              <a:t>Ажлын байрны хөдөлмөрийн аюулгүй байдал, эрүүл мэнд</a:t>
            </a:r>
            <a:r>
              <a:rPr lang="en-US" sz="3600" dirty="0">
                <a:latin typeface="+mn-lt"/>
                <a:cs typeface="Overpass Light"/>
              </a:rPr>
              <a:t> </a:t>
            </a:r>
            <a:r>
              <a:rPr lang="mr-IN" sz="3600" dirty="0">
                <a:latin typeface="+mn-lt"/>
                <a:cs typeface="Overpass Light"/>
              </a:rPr>
              <a:t>–</a:t>
            </a:r>
            <a:r>
              <a:rPr lang="en-US" sz="3600" dirty="0">
                <a:latin typeface="+mn-lt"/>
                <a:cs typeface="Overpass Light"/>
              </a:rPr>
              <a:t> </a:t>
            </a:r>
            <a:r>
              <a:rPr lang="mn-MN" sz="3600" dirty="0">
                <a:latin typeface="+mn-lt"/>
                <a:cs typeface="Overpass Light"/>
              </a:rPr>
              <a:t>2 дахь өдөр</a:t>
            </a:r>
            <a:endParaRPr lang="en-GB" sz="3600" dirty="0">
              <a:latin typeface="+mn-lt"/>
              <a:cs typeface="Overpass Light"/>
            </a:endParaRP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1237133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Удирдлага, зохион байгуулалтын хяналт</a:t>
            </a:r>
            <a:endParaRPr lang="es-ES" b="0" dirty="0">
              <a:solidFill>
                <a:srgbClr val="1E2DBE"/>
              </a:solidFill>
              <a:latin typeface="+mn-lt"/>
            </a:endParaRPr>
          </a:p>
        </p:txBody>
      </p:sp>
      <p:sp>
        <p:nvSpPr>
          <p:cNvPr id="3" name="Marcador de contenido 2"/>
          <p:cNvSpPr>
            <a:spLocks noGrp="1"/>
          </p:cNvSpPr>
          <p:nvPr>
            <p:ph idx="1"/>
          </p:nvPr>
        </p:nvSpPr>
        <p:spPr>
          <a:xfrm>
            <a:off x="490539" y="2125198"/>
            <a:ext cx="5177698" cy="3384877"/>
          </a:xfrm>
        </p:spPr>
        <p:txBody>
          <a:bodyPr/>
          <a:lstStyle/>
          <a:p>
            <a:pPr marL="285750" indent="-285750" eaLnBrk="0" fontAlgn="base" hangingPunct="0">
              <a:lnSpc>
                <a:spcPct val="250000"/>
              </a:lnSpc>
              <a:spcBef>
                <a:spcPct val="0"/>
              </a:spcBef>
              <a:spcAft>
                <a:spcPct val="0"/>
              </a:spcAft>
              <a:buClr>
                <a:schemeClr val="accent2"/>
              </a:buClr>
              <a:buFont typeface="Lucida Grande"/>
              <a:buChar char="►"/>
            </a:pPr>
            <a:r>
              <a:rPr lang="mn-MN" b="0" dirty="0">
                <a:solidFill>
                  <a:schemeClr val="tx2"/>
                </a:solidFill>
                <a:latin typeface="+mn-lt"/>
                <a:cs typeface="Overpass Light"/>
              </a:rPr>
              <a:t>Зохион байгуулалтын арга хэмжээ</a:t>
            </a:r>
            <a:endParaRPr lang="en-US" b="0" dirty="0">
              <a:solidFill>
                <a:schemeClr val="tx2"/>
              </a:solidFill>
              <a:latin typeface="+mn-lt"/>
              <a:cs typeface="Overpass Light"/>
            </a:endParaRPr>
          </a:p>
          <a:p>
            <a:pPr marL="285750" indent="-285750" eaLnBrk="0" fontAlgn="base" hangingPunct="0">
              <a:lnSpc>
                <a:spcPct val="250000"/>
              </a:lnSpc>
              <a:spcBef>
                <a:spcPct val="0"/>
              </a:spcBef>
              <a:spcAft>
                <a:spcPct val="0"/>
              </a:spcAft>
              <a:buClr>
                <a:schemeClr val="accent2"/>
              </a:buClr>
              <a:buFont typeface="Lucida Grande"/>
              <a:buChar char="►"/>
            </a:pPr>
            <a:r>
              <a:rPr lang="mn-MN" b="0" dirty="0">
                <a:solidFill>
                  <a:schemeClr val="tx2"/>
                </a:solidFill>
                <a:latin typeface="+mn-lt"/>
                <a:cs typeface="Overpass Light"/>
              </a:rPr>
              <a:t>Аюулгүй ажиллагааны журам</a:t>
            </a:r>
            <a:endParaRPr lang="en-US" b="0" dirty="0">
              <a:solidFill>
                <a:schemeClr val="tx2"/>
              </a:solidFill>
              <a:latin typeface="+mn-lt"/>
              <a:cs typeface="Overpass Light"/>
            </a:endParaRPr>
          </a:p>
          <a:p>
            <a:pPr marL="285750" indent="-285750" eaLnBrk="0" fontAlgn="base" hangingPunct="0">
              <a:lnSpc>
                <a:spcPct val="250000"/>
              </a:lnSpc>
              <a:spcBef>
                <a:spcPct val="0"/>
              </a:spcBef>
              <a:spcAft>
                <a:spcPct val="0"/>
              </a:spcAft>
              <a:buClr>
                <a:schemeClr val="accent2"/>
              </a:buClr>
              <a:buFont typeface="Lucida Grande"/>
              <a:buChar char="►"/>
            </a:pPr>
            <a:r>
              <a:rPr lang="mn-MN" b="0" dirty="0">
                <a:solidFill>
                  <a:schemeClr val="tx2"/>
                </a:solidFill>
                <a:latin typeface="+mn-lt"/>
                <a:cs typeface="Overpass Light"/>
              </a:rPr>
              <a:t>Хяналт тавих</a:t>
            </a:r>
            <a:endParaRPr lang="en-US" b="0" dirty="0">
              <a:solidFill>
                <a:schemeClr val="tx2"/>
              </a:solidFill>
              <a:latin typeface="+mn-lt"/>
              <a:cs typeface="Overpass Light"/>
            </a:endParaRPr>
          </a:p>
          <a:p>
            <a:pPr marL="285750" indent="-285750" eaLnBrk="0" fontAlgn="base" hangingPunct="0">
              <a:lnSpc>
                <a:spcPct val="250000"/>
              </a:lnSpc>
              <a:spcBef>
                <a:spcPct val="0"/>
              </a:spcBef>
              <a:spcAft>
                <a:spcPct val="0"/>
              </a:spcAft>
              <a:buClr>
                <a:schemeClr val="accent2"/>
              </a:buClr>
              <a:buFont typeface="Lucida Grande"/>
              <a:buChar char="►"/>
            </a:pPr>
            <a:r>
              <a:rPr lang="mn-MN" b="0" dirty="0">
                <a:solidFill>
                  <a:schemeClr val="tx2"/>
                </a:solidFill>
                <a:latin typeface="+mn-lt"/>
                <a:cs typeface="Overpass Light"/>
              </a:rPr>
              <a:t>Ажлын эмх цэгц</a:t>
            </a:r>
            <a:endParaRPr lang="en-US" b="0" dirty="0">
              <a:solidFill>
                <a:schemeClr val="tx2"/>
              </a:solidFill>
              <a:latin typeface="+mn-lt"/>
              <a:cs typeface="Overpass Light"/>
            </a:endParaRPr>
          </a:p>
          <a:p>
            <a:pPr marL="285750" indent="-285750" eaLnBrk="0" fontAlgn="base" hangingPunct="0">
              <a:lnSpc>
                <a:spcPct val="250000"/>
              </a:lnSpc>
              <a:spcBef>
                <a:spcPct val="0"/>
              </a:spcBef>
              <a:spcAft>
                <a:spcPct val="0"/>
              </a:spcAft>
              <a:buClr>
                <a:schemeClr val="accent2"/>
              </a:buClr>
              <a:buFont typeface="Lucida Grande"/>
              <a:buChar char="►"/>
            </a:pPr>
            <a:r>
              <a:rPr lang="mn-MN" b="0" dirty="0">
                <a:solidFill>
                  <a:schemeClr val="tx2"/>
                </a:solidFill>
                <a:latin typeface="+mn-lt"/>
                <a:cs typeface="Overpass Light"/>
              </a:rPr>
              <a:t>Хувийн эрүүл ахуйн дэглэм, байгууламж</a:t>
            </a:r>
            <a:endParaRPr lang="en-US"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20</a:t>
            </a:fld>
            <a:endParaRPr lang="en-GB"/>
          </a:p>
        </p:txBody>
      </p:sp>
      <p:sp>
        <p:nvSpPr>
          <p:cNvPr id="7" name="Rectángulo 6"/>
          <p:cNvSpPr/>
          <p:nvPr/>
        </p:nvSpPr>
        <p:spPr>
          <a:xfrm>
            <a:off x="6223152" y="2125937"/>
            <a:ext cx="4995721" cy="4053417"/>
          </a:xfrm>
          <a:prstGeom prst="rect">
            <a:avLst/>
          </a:prstGeom>
        </p:spPr>
        <p:txBody>
          <a:bodyPr wrap="square">
            <a:spAutoFit/>
          </a:bodyPr>
          <a:lstStyle/>
          <a:p>
            <a:pPr marL="285750" indent="-285750" eaLnBrk="0" fontAlgn="base" hangingPunct="0">
              <a:lnSpc>
                <a:spcPct val="250000"/>
              </a:lnSpc>
              <a:spcBef>
                <a:spcPct val="0"/>
              </a:spcBef>
              <a:spcAft>
                <a:spcPct val="0"/>
              </a:spcAft>
              <a:buClr>
                <a:schemeClr val="accent2"/>
              </a:buClr>
              <a:buFont typeface="Lucida Grande"/>
              <a:buChar char="►"/>
            </a:pPr>
            <a:r>
              <a:rPr lang="mn-MN" dirty="0">
                <a:solidFill>
                  <a:schemeClr val="tx2"/>
                </a:solidFill>
                <a:latin typeface="Overpass Light"/>
                <a:cs typeface="Overpass Light"/>
              </a:rPr>
              <a:t>Боловсрол, сургалт ба бэлэн байдал</a:t>
            </a:r>
            <a:endParaRPr lang="en-US" dirty="0">
              <a:solidFill>
                <a:schemeClr val="tx2"/>
              </a:solidFill>
              <a:latin typeface="Overpass Light"/>
              <a:cs typeface="Overpass Light"/>
            </a:endParaRPr>
          </a:p>
          <a:p>
            <a:pPr marL="285750" indent="-285750" eaLnBrk="0" fontAlgn="base" hangingPunct="0">
              <a:lnSpc>
                <a:spcPct val="250000"/>
              </a:lnSpc>
              <a:spcBef>
                <a:spcPct val="0"/>
              </a:spcBef>
              <a:spcAft>
                <a:spcPct val="0"/>
              </a:spcAft>
              <a:buClr>
                <a:schemeClr val="accent2"/>
              </a:buClr>
              <a:buFont typeface="Lucida Grande"/>
              <a:buChar char="►"/>
            </a:pPr>
            <a:r>
              <a:rPr lang="mn-MN" dirty="0">
                <a:solidFill>
                  <a:schemeClr val="tx2"/>
                </a:solidFill>
                <a:latin typeface="Overpass Light"/>
                <a:cs typeface="Overpass Light"/>
              </a:rPr>
              <a:t>Тоног төхөөрөмжийн бүрэн бүтэн байдал</a:t>
            </a:r>
            <a:endParaRPr lang="en-US" dirty="0">
              <a:solidFill>
                <a:schemeClr val="tx2"/>
              </a:solidFill>
              <a:latin typeface="Overpass Light"/>
              <a:cs typeface="Overpass Light"/>
            </a:endParaRPr>
          </a:p>
          <a:p>
            <a:pPr marL="285750" indent="-285750" eaLnBrk="0" fontAlgn="base" hangingPunct="0">
              <a:lnSpc>
                <a:spcPct val="80000"/>
              </a:lnSpc>
              <a:spcBef>
                <a:spcPct val="0"/>
              </a:spcBef>
              <a:spcAft>
                <a:spcPct val="0"/>
              </a:spcAft>
              <a:buClr>
                <a:schemeClr val="accent2"/>
              </a:buClr>
              <a:buFont typeface="Lucida Grande"/>
              <a:buChar char="►"/>
            </a:pPr>
            <a:endParaRPr lang="en-CA" dirty="0">
              <a:solidFill>
                <a:schemeClr val="tx2"/>
              </a:solidFill>
              <a:latin typeface="Overpass Light"/>
              <a:cs typeface="Overpass Light"/>
            </a:endParaRPr>
          </a:p>
          <a:p>
            <a:pPr marL="920750" lvl="1" indent="-285750">
              <a:lnSpc>
                <a:spcPct val="150000"/>
              </a:lnSpc>
              <a:buClr>
                <a:schemeClr val="accent1"/>
              </a:buClr>
              <a:buFont typeface="Lucida Grande"/>
              <a:buChar char="►"/>
            </a:pPr>
            <a:r>
              <a:rPr lang="mn-MN" dirty="0">
                <a:solidFill>
                  <a:schemeClr val="tx2"/>
                </a:solidFill>
                <a:latin typeface="Overpass Light"/>
                <a:cs typeface="Overpass Light"/>
              </a:rPr>
              <a:t>Төлөвлөгөөт засвар</a:t>
            </a:r>
            <a:endParaRPr lang="en-US" dirty="0">
              <a:solidFill>
                <a:schemeClr val="tx2"/>
              </a:solidFill>
              <a:latin typeface="Overpass Light"/>
              <a:cs typeface="Overpass Light"/>
            </a:endParaRPr>
          </a:p>
          <a:p>
            <a:pPr marL="920750" lvl="1" indent="-285750">
              <a:lnSpc>
                <a:spcPct val="200000"/>
              </a:lnSpc>
              <a:buClr>
                <a:schemeClr val="accent1"/>
              </a:buClr>
              <a:buFont typeface="Lucida Grande"/>
              <a:buChar char="►"/>
            </a:pPr>
            <a:r>
              <a:rPr lang="mn-MN" dirty="0">
                <a:solidFill>
                  <a:schemeClr val="tx2"/>
                </a:solidFill>
                <a:latin typeface="Overpass Light"/>
                <a:cs typeface="Overpass Light"/>
              </a:rPr>
              <a:t>Гэнэтийн засвар үйлчилгээ</a:t>
            </a:r>
            <a:endParaRPr lang="en-US" dirty="0">
              <a:solidFill>
                <a:schemeClr val="tx2"/>
              </a:solidFill>
              <a:latin typeface="Overpass Light"/>
              <a:cs typeface="Overpass Light"/>
            </a:endParaRPr>
          </a:p>
          <a:p>
            <a:pPr marL="285750" lvl="1" indent="-285750">
              <a:lnSpc>
                <a:spcPct val="250000"/>
              </a:lnSpc>
              <a:buClr>
                <a:schemeClr val="accent2"/>
              </a:buClr>
              <a:buFont typeface="Lucida Grande"/>
              <a:buChar char="►"/>
            </a:pPr>
            <a:r>
              <a:rPr lang="mn-MN" dirty="0">
                <a:solidFill>
                  <a:schemeClr val="tx2"/>
                </a:solidFill>
                <a:latin typeface="Overpass Light"/>
                <a:cs typeface="Overpass Light"/>
              </a:rPr>
              <a:t>Боловсрол, сургалт ба бэлэн байдал</a:t>
            </a:r>
            <a:endParaRPr lang="en-US" dirty="0">
              <a:solidFill>
                <a:schemeClr val="tx2"/>
              </a:solidFill>
              <a:latin typeface="Overpass Light"/>
              <a:cs typeface="Overpass Light"/>
            </a:endParaRPr>
          </a:p>
          <a:p>
            <a:pPr marL="920750" lvl="1" indent="-285750">
              <a:lnSpc>
                <a:spcPct val="250000"/>
              </a:lnSpc>
              <a:buClr>
                <a:schemeClr val="accent1"/>
              </a:buClr>
              <a:buFont typeface="Lucida Grande"/>
              <a:buChar char="►"/>
            </a:pPr>
            <a:endParaRPr lang="en-CA" dirty="0">
              <a:latin typeface="Overpass Light"/>
              <a:cs typeface="Overpass Light"/>
            </a:endParaRPr>
          </a:p>
        </p:txBody>
      </p:sp>
    </p:spTree>
    <p:extLst>
      <p:ext uri="{BB962C8B-B14F-4D97-AF65-F5344CB8AC3E}">
        <p14:creationId xmlns:p14="http://schemas.microsoft.com/office/powerpoint/2010/main" val="1122812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Удирдлага, зохион байгуулалтын хяналтын жишээ</a:t>
            </a:r>
            <a:endParaRPr lang="es-ES" b="0" dirty="0">
              <a:solidFill>
                <a:srgbClr val="1E2DBE"/>
              </a:solidFill>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21</a:t>
            </a:fld>
            <a:endParaRPr lang="en-GB"/>
          </a:p>
        </p:txBody>
      </p:sp>
      <p:sp>
        <p:nvSpPr>
          <p:cNvPr id="7" name="Rectángulo 6"/>
          <p:cNvSpPr/>
          <p:nvPr/>
        </p:nvSpPr>
        <p:spPr>
          <a:xfrm>
            <a:off x="470394" y="2187036"/>
            <a:ext cx="8561153" cy="4247317"/>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mn-MN" dirty="0">
                <a:solidFill>
                  <a:srgbClr val="FF0000"/>
                </a:solidFill>
                <a:latin typeface="Overpass Bold"/>
                <a:cs typeface="Overpass Bold"/>
              </a:rPr>
              <a:t>Зохион байгуулалтын арга хэмжээ</a:t>
            </a:r>
            <a:endParaRPr lang="en-US" dirty="0">
              <a:solidFill>
                <a:srgbClr val="FF0000"/>
              </a:solidFill>
              <a:latin typeface="Overpass Bold"/>
              <a:cs typeface="Overpass Bold"/>
            </a:endParaRPr>
          </a:p>
          <a:p>
            <a:pPr>
              <a:lnSpc>
                <a:spcPct val="150000"/>
              </a:lnSpc>
            </a:pPr>
            <a:r>
              <a:rPr lang="mn-MN" dirty="0"/>
              <a:t>► Амрах завсарлагын хугацааг уртасгах; </a:t>
            </a:r>
            <a:endParaRPr lang="en-US" dirty="0"/>
          </a:p>
          <a:p>
            <a:pPr>
              <a:lnSpc>
                <a:spcPct val="150000"/>
              </a:lnSpc>
            </a:pPr>
            <a:r>
              <a:rPr lang="mn-MN" dirty="0"/>
              <a:t>►    Туслах ажилтан нэмж ажиллуулах;</a:t>
            </a:r>
            <a:endParaRPr lang="en-US" dirty="0"/>
          </a:p>
          <a:p>
            <a:pPr>
              <a:lnSpc>
                <a:spcPct val="150000"/>
              </a:lnSpc>
            </a:pPr>
            <a:r>
              <a:rPr lang="mn-MN" dirty="0"/>
              <a:t>►    Хөдөлгөөнийг дэмжих зорилгоор дасгал хийх завсарлага гаргах;</a:t>
            </a:r>
            <a:endParaRPr lang="en-US" dirty="0"/>
          </a:p>
          <a:p>
            <a:pPr>
              <a:lnSpc>
                <a:spcPct val="150000"/>
              </a:lnSpc>
            </a:pPr>
            <a:r>
              <a:rPr lang="mn-MN" dirty="0"/>
              <a:t>►    Ажилтнуудыг өөр өөр ажлын байранд  сэлгэж ажиллуулах;</a:t>
            </a:r>
            <a:endParaRPr lang="en-US" dirty="0"/>
          </a:p>
          <a:p>
            <a:pPr>
              <a:lnSpc>
                <a:spcPct val="150000"/>
              </a:lnSpc>
            </a:pPr>
            <a:r>
              <a:rPr lang="mn-MN" dirty="0"/>
              <a:t>	►   Ажлын хуваарьт өөрчлөлт оруулах, нэг ажилтны ажиллах хугацааг бууруулах, эсвэл бусад журам нэвтрүүлэх замаар аюултай үйл ажиллагаанд өртөлтийг хязгаарлах;</a:t>
            </a:r>
            <a:endParaRPr lang="en-US" dirty="0"/>
          </a:p>
          <a:p>
            <a:pPr>
              <a:lnSpc>
                <a:spcPct val="150000"/>
              </a:lnSpc>
            </a:pPr>
            <a:r>
              <a:rPr lang="mn-MN" dirty="0"/>
              <a:t>►    Үр дүнтэй сургалтын хөтөлбөрүүд хэрэгжүүлэх.</a:t>
            </a:r>
            <a:endParaRPr lang="en-US" dirty="0"/>
          </a:p>
          <a:p>
            <a:pPr marL="285750" lvl="1" indent="-285750">
              <a:lnSpc>
                <a:spcPct val="150000"/>
              </a:lnSpc>
              <a:buClr>
                <a:schemeClr val="accent2"/>
              </a:buClr>
              <a:buFont typeface="Lucida Grande"/>
              <a:buChar char="►"/>
            </a:pPr>
            <a:endParaRPr lang="en-CA" dirty="0">
              <a:solidFill>
                <a:schemeClr val="tx2"/>
              </a:solidFill>
              <a:latin typeface="Overpass Light"/>
              <a:cs typeface="Overpass Light"/>
            </a:endParaRPr>
          </a:p>
        </p:txBody>
      </p:sp>
    </p:spTree>
    <p:extLst>
      <p:ext uri="{BB962C8B-B14F-4D97-AF65-F5344CB8AC3E}">
        <p14:creationId xmlns:p14="http://schemas.microsoft.com/office/powerpoint/2010/main" val="356145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Удирдлага, зохион байгуулалтын хяналтын жишээ</a:t>
            </a:r>
            <a:endParaRPr lang="es-ES" b="0" dirty="0">
              <a:solidFill>
                <a:srgbClr val="1E2DBE"/>
              </a:solidFill>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22</a:t>
            </a:fld>
            <a:endParaRPr lang="en-GB"/>
          </a:p>
        </p:txBody>
      </p:sp>
      <p:sp>
        <p:nvSpPr>
          <p:cNvPr id="7" name="Rectángulo 6"/>
          <p:cNvSpPr/>
          <p:nvPr/>
        </p:nvSpPr>
        <p:spPr>
          <a:xfrm>
            <a:off x="470395" y="2187036"/>
            <a:ext cx="4915605" cy="3831818"/>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mn-MN" dirty="0">
                <a:solidFill>
                  <a:schemeClr val="accent2"/>
                </a:solidFill>
                <a:cs typeface="Overpass Bold"/>
              </a:rPr>
              <a:t>Аюулгүй ажиллагааны дүрэм, журам</a:t>
            </a:r>
            <a:endParaRPr lang="it-IT" dirty="0">
              <a:solidFill>
                <a:schemeClr val="accent2"/>
              </a:solidFill>
              <a:cs typeface="Overpass Bold"/>
            </a:endParaRPr>
          </a:p>
          <a:p>
            <a:pPr marL="285750" lvl="0" indent="-285750" eaLnBrk="0" fontAlgn="base" hangingPunct="0">
              <a:lnSpc>
                <a:spcPct val="150000"/>
              </a:lnSpc>
              <a:spcBef>
                <a:spcPct val="0"/>
              </a:spcBef>
              <a:spcAft>
                <a:spcPct val="0"/>
              </a:spcAft>
              <a:buClr>
                <a:schemeClr val="accent2"/>
              </a:buClr>
              <a:buFont typeface="Lucida Grande"/>
              <a:buChar char="►"/>
            </a:pPr>
            <a:r>
              <a:rPr lang="mn-MN" dirty="0"/>
              <a:t>Хууль тогтоомжид заасан шаардлагыг хангах, бичгээр үйлдсэн байх.</a:t>
            </a:r>
            <a:r>
              <a:rPr lang="en-GB" dirty="0">
                <a:solidFill>
                  <a:schemeClr val="tx2"/>
                </a:solidFill>
              </a:rPr>
              <a:t> </a:t>
            </a:r>
          </a:p>
          <a:p>
            <a:pPr marL="285750" lvl="0" indent="-285750" eaLnBrk="0" fontAlgn="base" hangingPunct="0">
              <a:lnSpc>
                <a:spcPct val="150000"/>
              </a:lnSpc>
              <a:spcBef>
                <a:spcPct val="0"/>
              </a:spcBef>
              <a:spcAft>
                <a:spcPct val="0"/>
              </a:spcAft>
              <a:buClr>
                <a:schemeClr val="accent2"/>
              </a:buClr>
              <a:buFont typeface="Lucida Grande"/>
              <a:buChar char="►"/>
            </a:pPr>
            <a:r>
              <a:rPr lang="mn-MN" dirty="0"/>
              <a:t>Аюулыг арилгахад чиглэсэн  тохирох арга хэмжээ</a:t>
            </a:r>
            <a:r>
              <a:rPr lang="en-GB" dirty="0">
                <a:solidFill>
                  <a:schemeClr val="tx2"/>
                </a:solidFill>
              </a:rPr>
              <a:t>. </a:t>
            </a:r>
          </a:p>
          <a:p>
            <a:pPr marL="285750" lvl="0" indent="-285750" eaLnBrk="0" fontAlgn="base" hangingPunct="0">
              <a:lnSpc>
                <a:spcPct val="150000"/>
              </a:lnSpc>
              <a:spcBef>
                <a:spcPct val="0"/>
              </a:spcBef>
              <a:spcAft>
                <a:spcPct val="0"/>
              </a:spcAft>
              <a:buClr>
                <a:schemeClr val="accent2"/>
              </a:buClr>
              <a:buFont typeface="Lucida Grande"/>
              <a:buChar char="►"/>
            </a:pPr>
            <a:r>
              <a:rPr lang="mn-MN" dirty="0">
                <a:solidFill>
                  <a:schemeClr val="tx2"/>
                </a:solidFill>
              </a:rPr>
              <a:t>Эрсдэлийн үнэлгээгээр илрүүлсэн эрсдэлээс ажилтнуудыг хамгаалах арга хэмжээг чанд мөрдөх</a:t>
            </a:r>
            <a:endParaRPr lang="es-ES" dirty="0">
              <a:solidFill>
                <a:schemeClr val="tx2"/>
              </a:solidFill>
            </a:endParaRPr>
          </a:p>
          <a:p>
            <a:pPr marL="285750" lvl="0" indent="-285750" eaLnBrk="0" fontAlgn="base" hangingPunct="0">
              <a:lnSpc>
                <a:spcPct val="150000"/>
              </a:lnSpc>
              <a:spcBef>
                <a:spcPct val="0"/>
              </a:spcBef>
              <a:spcAft>
                <a:spcPct val="0"/>
              </a:spcAft>
              <a:buClr>
                <a:schemeClr val="accent2"/>
              </a:buClr>
              <a:buFont typeface="Lucida Grande"/>
              <a:buChar char="►"/>
            </a:pPr>
            <a:endParaRPr lang="en-US" dirty="0">
              <a:latin typeface="Overpass Light"/>
              <a:cs typeface="Overpass Light"/>
            </a:endParaRPr>
          </a:p>
        </p:txBody>
      </p:sp>
      <p:pic>
        <p:nvPicPr>
          <p:cNvPr id="10"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8" name="Picture 7" descr="A computer screen shot&#10;&#10;AI-generated content may be incorrect.">
            <a:extLst>
              <a:ext uri="{FF2B5EF4-FFF2-40B4-BE49-F238E27FC236}">
                <a16:creationId xmlns:a16="http://schemas.microsoft.com/office/drawing/2014/main" id="{CCBD8DCD-9CD6-54A4-3E05-4E22B7A426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4875" y="2140104"/>
            <a:ext cx="6386732" cy="4542050"/>
          </a:xfrm>
          <a:prstGeom prst="rect">
            <a:avLst/>
          </a:prstGeom>
        </p:spPr>
      </p:pic>
    </p:spTree>
    <p:extLst>
      <p:ext uri="{BB962C8B-B14F-4D97-AF65-F5344CB8AC3E}">
        <p14:creationId xmlns:p14="http://schemas.microsoft.com/office/powerpoint/2010/main" val="956305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Удирдлага, зохион байгуулалтын хяналтын жишээ</a:t>
            </a:r>
            <a:endParaRPr lang="es-ES" b="0" dirty="0">
              <a:solidFill>
                <a:srgbClr val="1E2DBE"/>
              </a:solidFill>
              <a:latin typeface="+mn-lt"/>
            </a:endParaRPr>
          </a:p>
        </p:txBody>
      </p:sp>
      <p:sp>
        <p:nvSpPr>
          <p:cNvPr id="3" name="Marcador de contenido 2"/>
          <p:cNvSpPr>
            <a:spLocks noGrp="1"/>
          </p:cNvSpPr>
          <p:nvPr>
            <p:ph idx="1"/>
          </p:nvPr>
        </p:nvSpPr>
        <p:spPr>
          <a:xfrm>
            <a:off x="532872" y="2898746"/>
            <a:ext cx="3554516" cy="3605238"/>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Машин төхөөрөмж дээрх тоос, бохирдол нь эвдрэл гэмтэл үүсгэдэг.</a:t>
            </a:r>
            <a:endParaRPr lang="en-GB"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Бохир</a:t>
            </a:r>
            <a:r>
              <a:rPr lang="en-GB" b="0" dirty="0">
                <a:solidFill>
                  <a:schemeClr val="tx2"/>
                </a:solidFill>
                <a:latin typeface="+mn-lt"/>
                <a:cs typeface="Overpass Light"/>
              </a:rPr>
              <a:t>/</a:t>
            </a:r>
            <a:r>
              <a:rPr lang="mn-MN" b="0" dirty="0">
                <a:solidFill>
                  <a:schemeClr val="tx2"/>
                </a:solidFill>
                <a:latin typeface="+mn-lt"/>
                <a:cs typeface="Overpass Light"/>
              </a:rPr>
              <a:t>замбараагүй үйлдвэрт осол</a:t>
            </a:r>
            <a:r>
              <a:rPr lang="en-US" b="0" dirty="0">
                <a:solidFill>
                  <a:schemeClr val="tx2"/>
                </a:solidFill>
                <a:latin typeface="+mn-lt"/>
                <a:cs typeface="Overpass Light"/>
              </a:rPr>
              <a:t>/</a:t>
            </a:r>
            <a:r>
              <a:rPr lang="mn-MN" b="0" dirty="0">
                <a:solidFill>
                  <a:schemeClr val="tx2"/>
                </a:solidFill>
                <a:latin typeface="+mn-lt"/>
                <a:cs typeface="Overpass Light"/>
              </a:rPr>
              <a:t>өвчлөл</a:t>
            </a:r>
            <a:r>
              <a:rPr lang="en-US" b="0" dirty="0">
                <a:solidFill>
                  <a:schemeClr val="tx2"/>
                </a:solidFill>
                <a:latin typeface="+mn-lt"/>
                <a:cs typeface="Overpass Light"/>
              </a:rPr>
              <a:t>/</a:t>
            </a:r>
            <a:r>
              <a:rPr lang="mn-MN" b="0" dirty="0">
                <a:solidFill>
                  <a:schemeClr val="tx2"/>
                </a:solidFill>
                <a:latin typeface="+mn-lt"/>
                <a:cs typeface="Overpass Light"/>
              </a:rPr>
              <a:t>галын эрсдэл нэмэгддэг.</a:t>
            </a:r>
            <a:endParaRPr lang="en-GB"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23</a:t>
            </a:fld>
            <a:endParaRPr lang="en-GB"/>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2569" y="2995094"/>
            <a:ext cx="2918346" cy="2163517"/>
          </a:xfrm>
          <a:prstGeom prst="rect">
            <a:avLst/>
          </a:prstGeom>
          <a:ln>
            <a:noFill/>
          </a:ln>
          <a:effectLst>
            <a:outerShdw blurRad="292100" dist="139700" dir="2700000" algn="tl" rotWithShape="0">
              <a:srgbClr val="333333">
                <a:alpha val="65000"/>
              </a:srgbClr>
            </a:outerShdw>
          </a:effectLst>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83132" y="2958472"/>
            <a:ext cx="2973492" cy="2200139"/>
          </a:xfrm>
          <a:prstGeom prst="rect">
            <a:avLst/>
          </a:prstGeom>
          <a:ln>
            <a:noFill/>
          </a:ln>
          <a:effectLst>
            <a:outerShdw blurRad="292100" dist="139700" dir="2700000" algn="tl" rotWithShape="0">
              <a:srgbClr val="333333">
                <a:alpha val="65000"/>
              </a:srgbClr>
            </a:outerShdw>
          </a:effectLst>
        </p:spPr>
      </p:pic>
      <p:sp>
        <p:nvSpPr>
          <p:cNvPr id="10" name="CuadroTexto 9"/>
          <p:cNvSpPr txBox="1"/>
          <p:nvPr/>
        </p:nvSpPr>
        <p:spPr>
          <a:xfrm>
            <a:off x="434410" y="2087121"/>
            <a:ext cx="7387963" cy="369332"/>
          </a:xfrm>
          <a:prstGeom prst="rect">
            <a:avLst/>
          </a:prstGeom>
          <a:noFill/>
        </p:spPr>
        <p:txBody>
          <a:bodyPr wrap="square" rtlCol="0">
            <a:spAutoFit/>
          </a:bodyPr>
          <a:lstStyle/>
          <a:p>
            <a:pPr marL="0" lvl="1">
              <a:spcBef>
                <a:spcPts val="0"/>
              </a:spcBef>
              <a:buNone/>
            </a:pPr>
            <a:r>
              <a:rPr lang="mn-MN" dirty="0">
                <a:solidFill>
                  <a:srgbClr val="FA3C4B"/>
                </a:solidFill>
                <a:cs typeface="Overpass Bold"/>
              </a:rPr>
              <a:t>Эмх цэгц</a:t>
            </a:r>
            <a:endParaRPr lang="en-GB" dirty="0">
              <a:solidFill>
                <a:srgbClr val="FA3C4B"/>
              </a:solidFill>
              <a:cs typeface="Overpass Bold"/>
            </a:endParaRPr>
          </a:p>
        </p:txBody>
      </p:sp>
      <p:sp>
        <p:nvSpPr>
          <p:cNvPr id="11" name="CuadroTexto 10"/>
          <p:cNvSpPr txBox="1"/>
          <p:nvPr/>
        </p:nvSpPr>
        <p:spPr>
          <a:xfrm>
            <a:off x="4521068" y="5357477"/>
            <a:ext cx="2968461" cy="738664"/>
          </a:xfrm>
          <a:prstGeom prst="rect">
            <a:avLst/>
          </a:prstGeom>
          <a:noFill/>
        </p:spPr>
        <p:txBody>
          <a:bodyPr wrap="square" rtlCol="0">
            <a:spAutoFit/>
          </a:bodyPr>
          <a:lstStyle/>
          <a:p>
            <a:r>
              <a:rPr lang="mn-MN" sz="1400" dirty="0">
                <a:solidFill>
                  <a:schemeClr val="tx2"/>
                </a:solidFill>
                <a:cs typeface="Overpass Light"/>
              </a:rPr>
              <a:t>Эмх цэгц муутай ажлын байр нь бизнесийн үр ашиггүй байдлын илэрхийлэл</a:t>
            </a:r>
            <a:endParaRPr lang="en-US" sz="1400" dirty="0">
              <a:solidFill>
                <a:schemeClr val="tx2"/>
              </a:solidFill>
              <a:cs typeface="Overpass Light"/>
            </a:endParaRPr>
          </a:p>
        </p:txBody>
      </p:sp>
      <p:sp>
        <p:nvSpPr>
          <p:cNvPr id="12" name="CuadroTexto 11"/>
          <p:cNvSpPr txBox="1"/>
          <p:nvPr/>
        </p:nvSpPr>
        <p:spPr>
          <a:xfrm>
            <a:off x="8033860" y="5357477"/>
            <a:ext cx="2952653" cy="738664"/>
          </a:xfrm>
          <a:prstGeom prst="rect">
            <a:avLst/>
          </a:prstGeom>
          <a:noFill/>
        </p:spPr>
        <p:txBody>
          <a:bodyPr wrap="square" rtlCol="0">
            <a:spAutoFit/>
          </a:bodyPr>
          <a:lstStyle/>
          <a:p>
            <a:r>
              <a:rPr lang="mn-MN" sz="1400" dirty="0">
                <a:solidFill>
                  <a:schemeClr val="tx2"/>
                </a:solidFill>
                <a:cs typeface="Overpass Light"/>
              </a:rPr>
              <a:t>Эмх цэгцтэй, цэвэрхэн ажлын байр бизнесийн үр ашигтай байдлыг харуулна.</a:t>
            </a:r>
            <a:endParaRPr lang="en-US" sz="1400" dirty="0">
              <a:solidFill>
                <a:schemeClr val="tx2"/>
              </a:solidFill>
              <a:cs typeface="Overpass Light"/>
            </a:endParaRPr>
          </a:p>
        </p:txBody>
      </p:sp>
    </p:spTree>
    <p:extLst>
      <p:ext uri="{BB962C8B-B14F-4D97-AF65-F5344CB8AC3E}">
        <p14:creationId xmlns:p14="http://schemas.microsoft.com/office/powerpoint/2010/main" val="4082660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Удирдлага, зохион байгуулалтын хяналтын жишээ</a:t>
            </a:r>
            <a:endParaRPr lang="es-ES" b="0" dirty="0">
              <a:solidFill>
                <a:srgbClr val="1E2DBE"/>
              </a:solidFill>
              <a:latin typeface="+mn-lt"/>
            </a:endParaRPr>
          </a:p>
        </p:txBody>
      </p:sp>
      <p:sp>
        <p:nvSpPr>
          <p:cNvPr id="3" name="Marcador de contenido 2"/>
          <p:cNvSpPr>
            <a:spLocks noGrp="1"/>
          </p:cNvSpPr>
          <p:nvPr>
            <p:ph idx="1"/>
          </p:nvPr>
        </p:nvSpPr>
        <p:spPr>
          <a:xfrm>
            <a:off x="452053" y="2993760"/>
            <a:ext cx="3554516" cy="3605238"/>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Угаалгын байгууламж</a:t>
            </a:r>
            <a:endParaRPr lang="en-GB"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Хувцас солих өрөө</a:t>
            </a:r>
            <a:endParaRPr lang="en-GB"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Хооллох байр, амрах хэсэг</a:t>
            </a:r>
            <a:endParaRPr lang="en-GB"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Ундны цэвэр ус</a:t>
            </a:r>
            <a:endParaRPr lang="en-GB"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Ариун цэврийн өрөө</a:t>
            </a:r>
            <a:endParaRPr lang="en-GB"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24</a:t>
            </a:fld>
            <a:endParaRPr lang="en-GB"/>
          </a:p>
        </p:txBody>
      </p:sp>
      <p:sp>
        <p:nvSpPr>
          <p:cNvPr id="10" name="CuadroTexto 9"/>
          <p:cNvSpPr txBox="1"/>
          <p:nvPr/>
        </p:nvSpPr>
        <p:spPr>
          <a:xfrm>
            <a:off x="384860" y="2291143"/>
            <a:ext cx="7493642" cy="369332"/>
          </a:xfrm>
          <a:prstGeom prst="rect">
            <a:avLst/>
          </a:prstGeom>
          <a:noFill/>
        </p:spPr>
        <p:txBody>
          <a:bodyPr wrap="square" rtlCol="0">
            <a:spAutoFit/>
          </a:bodyPr>
          <a:lstStyle/>
          <a:p>
            <a:pPr marL="0" lvl="1">
              <a:spcBef>
                <a:spcPts val="0"/>
              </a:spcBef>
              <a:buNone/>
            </a:pPr>
            <a:r>
              <a:rPr lang="mn-MN" dirty="0">
                <a:solidFill>
                  <a:schemeClr val="accent2"/>
                </a:solidFill>
                <a:cs typeface="Overpass Bold"/>
              </a:rPr>
              <a:t>Эрүүл ахуй, нийгмийн хамгаалал</a:t>
            </a:r>
            <a:endParaRPr lang="en-GB" dirty="0">
              <a:solidFill>
                <a:schemeClr val="accent2"/>
              </a:solidFill>
              <a:cs typeface="Overpass Bold"/>
            </a:endParaRPr>
          </a:p>
        </p:txBody>
      </p:sp>
      <p:pic>
        <p:nvPicPr>
          <p:cNvPr id="13" name="Imagen 12" descr="109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0" y="2822880"/>
            <a:ext cx="7594643" cy="25277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69369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Удирдлага, зохион байгуулалтын хяналтын жишээ</a:t>
            </a:r>
            <a:endParaRPr lang="es-ES" b="0" dirty="0">
              <a:solidFill>
                <a:srgbClr val="1E2DBE"/>
              </a:solidFill>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25</a:t>
            </a:fld>
            <a:endParaRPr lang="en-GB"/>
          </a:p>
        </p:txBody>
      </p:sp>
      <p:sp>
        <p:nvSpPr>
          <p:cNvPr id="10" name="Rectángulo 9"/>
          <p:cNvSpPr/>
          <p:nvPr/>
        </p:nvSpPr>
        <p:spPr>
          <a:xfrm>
            <a:off x="490538" y="2078093"/>
            <a:ext cx="6565965" cy="4641335"/>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mn-MN" dirty="0">
                <a:solidFill>
                  <a:srgbClr val="FA3C4B"/>
                </a:solidFill>
                <a:cs typeface="Overpass Bold"/>
              </a:rPr>
              <a:t>Эрүүл ахуй, нийгмийн хамгаалал</a:t>
            </a:r>
            <a:r>
              <a:rPr lang="en-GB" dirty="0">
                <a:solidFill>
                  <a:srgbClr val="FA3C4B"/>
                </a:solidFill>
                <a:cs typeface="Overpass Bold"/>
              </a:rPr>
              <a:t> </a:t>
            </a:r>
            <a:endParaRPr lang="en-GB" dirty="0">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mn-MN" dirty="0">
                <a:solidFill>
                  <a:schemeClr val="tx2"/>
                </a:solidFill>
              </a:rPr>
              <a:t>Зорилго</a:t>
            </a:r>
            <a:endParaRPr lang="en-US" dirty="0">
              <a:solidFill>
                <a:schemeClr val="tx2"/>
              </a:solidFill>
              <a:cs typeface="Overpass Light"/>
            </a:endParaRPr>
          </a:p>
          <a:p>
            <a:pPr marL="635000" lvl="1" indent="-284163">
              <a:lnSpc>
                <a:spcPct val="150000"/>
              </a:lnSpc>
              <a:buClr>
                <a:schemeClr val="accent1"/>
              </a:buClr>
              <a:buFont typeface="Lucida Grande"/>
              <a:buChar char="►"/>
            </a:pPr>
            <a:r>
              <a:rPr lang="mn-MN" dirty="0">
                <a:solidFill>
                  <a:schemeClr val="tx2"/>
                </a:solidFill>
                <a:cs typeface="Overpass Light"/>
              </a:rPr>
              <a:t>Ажилтнуудыг эрүүл, тав тухтай ажлын орчин бүрдүүлэх</a:t>
            </a:r>
            <a:endParaRPr lang="en-GB" dirty="0">
              <a:solidFill>
                <a:schemeClr val="tx2"/>
              </a:solidFill>
              <a:cs typeface="Overpass Light"/>
            </a:endParaRPr>
          </a:p>
          <a:p>
            <a:pPr marL="635000" lvl="1" indent="-284163">
              <a:lnSpc>
                <a:spcPct val="150000"/>
              </a:lnSpc>
              <a:buClr>
                <a:schemeClr val="accent1"/>
              </a:buClr>
              <a:buFont typeface="Lucida Grande"/>
              <a:buChar char="►"/>
            </a:pPr>
            <a:r>
              <a:rPr lang="mn-MN" dirty="0">
                <a:solidFill>
                  <a:schemeClr val="tx2"/>
                </a:solidFill>
                <a:cs typeface="Overpass Light"/>
              </a:rPr>
              <a:t>Ядралтыг бууруулж, өвчлөл, ослын тоог багасгах</a:t>
            </a:r>
            <a:endParaRPr lang="en-CA" dirty="0">
              <a:solidFill>
                <a:schemeClr val="tx2"/>
              </a:solidFill>
              <a:cs typeface="Overpass Light"/>
            </a:endParaRPr>
          </a:p>
          <a:p>
            <a:pPr marL="635000" lvl="1" indent="-284163">
              <a:lnSpc>
                <a:spcPct val="150000"/>
              </a:lnSpc>
              <a:buClr>
                <a:schemeClr val="accent1"/>
              </a:buClr>
              <a:buFont typeface="Lucida Grande"/>
              <a:buChar char="►"/>
            </a:pPr>
            <a:r>
              <a:rPr lang="mn-MN" dirty="0">
                <a:solidFill>
                  <a:schemeClr val="tx2"/>
                </a:solidFill>
                <a:cs typeface="Overpass Light"/>
              </a:rPr>
              <a:t>Ажилтныхаа сайн сайхан байдлын талаарх удирдлагын хүчин чармайлтыг илэрхийлэх</a:t>
            </a:r>
            <a:endParaRPr lang="en-CA" dirty="0">
              <a:solidFill>
                <a:schemeClr val="tx2"/>
              </a:solidFill>
              <a:cs typeface="Overpass Light"/>
            </a:endParaRPr>
          </a:p>
          <a:p>
            <a:pPr marL="920750" lvl="1" indent="-285750">
              <a:buClr>
                <a:schemeClr val="accent1"/>
              </a:buClr>
              <a:buFont typeface="Lucida Grande"/>
              <a:buChar char="►"/>
            </a:pPr>
            <a:endParaRPr lang="en-US" dirty="0">
              <a:solidFill>
                <a:schemeClr val="tx2"/>
              </a:solidFill>
              <a:cs typeface="Overpass Light"/>
            </a:endParaRPr>
          </a:p>
          <a:p>
            <a:pPr marL="285750" lvl="1" indent="-285750">
              <a:lnSpc>
                <a:spcPct val="120000"/>
              </a:lnSpc>
              <a:buClr>
                <a:schemeClr val="accent2"/>
              </a:buClr>
              <a:buFont typeface="Lucida Grande"/>
              <a:buChar char="►"/>
            </a:pPr>
            <a:r>
              <a:rPr lang="mn-MN" dirty="0">
                <a:solidFill>
                  <a:schemeClr val="tx2"/>
                </a:solidFill>
              </a:rPr>
              <a:t>Амрах хэсэг, ундны цэвэр усны хангамж зэрэг нийгэм, ахуйн байгууламжийг бий болгоход ажилтнуудыг оролцуулах</a:t>
            </a:r>
            <a:endParaRPr lang="en-GB" dirty="0">
              <a:solidFill>
                <a:schemeClr val="tx2"/>
              </a:solidFill>
              <a:cs typeface="Overpass Light"/>
            </a:endParaRPr>
          </a:p>
          <a:p>
            <a:pPr marL="285750" lvl="1" indent="-285750">
              <a:lnSpc>
                <a:spcPct val="150000"/>
              </a:lnSpc>
              <a:buClr>
                <a:schemeClr val="accent2"/>
              </a:buClr>
              <a:buFont typeface="Lucida Grande"/>
              <a:buChar char="►"/>
            </a:pPr>
            <a:endParaRPr lang="en-CA" dirty="0">
              <a:latin typeface="Overpass Light"/>
              <a:cs typeface="Overpass Light"/>
            </a:endParaRP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84720" y="2988879"/>
            <a:ext cx="3967998" cy="26416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3625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solidFill>
                  <a:srgbClr val="1E2DBE"/>
                </a:solidFill>
                <a:latin typeface="+mn-lt"/>
              </a:rPr>
              <a:t>Удирдлага, зохион байгуулалтын хяналтын жишээ</a:t>
            </a:r>
            <a:endParaRPr lang="es-ES" b="0" dirty="0">
              <a:solidFill>
                <a:srgbClr val="1E2DBE"/>
              </a:solidFill>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26</a:t>
            </a:fld>
            <a:endParaRPr lang="en-GB"/>
          </a:p>
        </p:txBody>
      </p:sp>
      <p:sp>
        <p:nvSpPr>
          <p:cNvPr id="11" name="Marcador de texto 10"/>
          <p:cNvSpPr>
            <a:spLocks noGrp="1"/>
          </p:cNvSpPr>
          <p:nvPr>
            <p:ph type="body" sz="quarter" idx="13"/>
          </p:nvPr>
        </p:nvSpPr>
        <p:spPr>
          <a:xfrm>
            <a:off x="671734" y="5341437"/>
            <a:ext cx="5124007" cy="948359"/>
          </a:xfrm>
        </p:spPr>
        <p:txBody>
          <a:bodyPr/>
          <a:lstStyle/>
          <a:p>
            <a:r>
              <a:rPr lang="mn-MN" sz="2000" dirty="0">
                <a:solidFill>
                  <a:schemeClr val="tx2"/>
                </a:solidFill>
                <a:latin typeface="+mn-lt"/>
                <a:cs typeface="Overpass Bold"/>
              </a:rPr>
              <a:t>Байгууллагын бүх хүн аюулгүй байдлын анхааруулах тэмдэг, тэмдэглэгээг дагаж мөрдөх ёстой</a:t>
            </a:r>
            <a:r>
              <a:rPr lang="en-GB" sz="2000" dirty="0">
                <a:solidFill>
                  <a:schemeClr val="tx2"/>
                </a:solidFill>
                <a:latin typeface="+mn-lt"/>
                <a:cs typeface="Overpass Bold"/>
              </a:rPr>
              <a:t>!</a:t>
            </a:r>
          </a:p>
        </p:txBody>
      </p:sp>
      <p:sp>
        <p:nvSpPr>
          <p:cNvPr id="10" name="Rectángulo 9"/>
          <p:cNvSpPr/>
          <p:nvPr/>
        </p:nvSpPr>
        <p:spPr>
          <a:xfrm>
            <a:off x="453685" y="1936360"/>
            <a:ext cx="5378089" cy="3043975"/>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mn-MN" sz="2000" dirty="0">
                <a:solidFill>
                  <a:schemeClr val="accent2"/>
                </a:solidFill>
                <a:cs typeface="Overpass Bold"/>
              </a:rPr>
              <a:t>Аюулгүй ажиллагааны тэмдэг, тэмдэглэгээ</a:t>
            </a:r>
          </a:p>
          <a:p>
            <a:pPr eaLnBrk="0" fontAlgn="base" hangingPunct="0">
              <a:lnSpc>
                <a:spcPct val="150000"/>
              </a:lnSpc>
              <a:spcBef>
                <a:spcPct val="0"/>
              </a:spcBef>
              <a:spcAft>
                <a:spcPct val="0"/>
              </a:spcAft>
              <a:buClr>
                <a:schemeClr val="accent2"/>
              </a:buClr>
            </a:pPr>
            <a:endParaRPr lang="en-GB" sz="2000" dirty="0">
              <a:solidFill>
                <a:schemeClr val="accent2"/>
              </a:solidFill>
              <a:cs typeface="Overpass Bold"/>
            </a:endParaRPr>
          </a:p>
          <a:p>
            <a:pPr marL="285750" indent="-285750" eaLnBrk="0" fontAlgn="base" hangingPunct="0">
              <a:lnSpc>
                <a:spcPct val="150000"/>
              </a:lnSpc>
              <a:spcBef>
                <a:spcPct val="0"/>
              </a:spcBef>
              <a:spcAft>
                <a:spcPct val="0"/>
              </a:spcAft>
              <a:buClr>
                <a:schemeClr val="accent2"/>
              </a:buClr>
              <a:buFont typeface="Lucida Grande"/>
              <a:buChar char="►"/>
            </a:pPr>
            <a:r>
              <a:rPr lang="mn-MN" sz="2000" dirty="0">
                <a:solidFill>
                  <a:schemeClr val="tx2"/>
                </a:solidFill>
                <a:cs typeface="Overpass Light"/>
              </a:rPr>
              <a:t>Эрсдэлийг бууруулахад туслах</a:t>
            </a:r>
            <a:endParaRPr lang="en-GB" sz="2000" dirty="0">
              <a:solidFill>
                <a:schemeClr val="tx2"/>
              </a:solidFill>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sz="2000" dirty="0">
                <a:solidFill>
                  <a:schemeClr val="tx2"/>
                </a:solidFill>
                <a:cs typeface="Overpass Light"/>
              </a:rPr>
              <a:t>Заавал</a:t>
            </a:r>
            <a:r>
              <a:rPr lang="en-GB" sz="2000" dirty="0">
                <a:solidFill>
                  <a:schemeClr val="tx2"/>
                </a:solidFill>
                <a:cs typeface="Overpass Light"/>
              </a:rPr>
              <a:t>: </a:t>
            </a:r>
            <a:r>
              <a:rPr lang="mn-MN" sz="2000" dirty="0">
                <a:solidFill>
                  <a:schemeClr val="tx2"/>
                </a:solidFill>
                <a:cs typeface="Overpass Light"/>
              </a:rPr>
              <a:t>үндэсний хууль тогтоомжтой нийцүүлэх, харагдахуйц байдлаар, ил байрлуулах</a:t>
            </a:r>
            <a:endParaRPr lang="en-GB" sz="2000" dirty="0">
              <a:solidFill>
                <a:schemeClr val="tx2"/>
              </a:solidFill>
              <a:cs typeface="Overpass Light"/>
            </a:endParaRPr>
          </a:p>
          <a:p>
            <a:pPr marL="285750" lvl="1" indent="-285750">
              <a:lnSpc>
                <a:spcPct val="150000"/>
              </a:lnSpc>
              <a:buClr>
                <a:schemeClr val="accent2"/>
              </a:buClr>
              <a:buFont typeface="Lucida Grande"/>
              <a:buChar char="►"/>
            </a:pPr>
            <a:endParaRPr lang="en-CA" dirty="0">
              <a:latin typeface="Overpass Light"/>
              <a:cs typeface="Overpass Light"/>
            </a:endParaRPr>
          </a:p>
        </p:txBody>
      </p:sp>
      <p:pic>
        <p:nvPicPr>
          <p:cNvPr id="8" name="Imagen 7" descr="111_slid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5575" y="1798819"/>
            <a:ext cx="5389723" cy="4016798"/>
          </a:xfrm>
          <a:prstGeom prst="rect">
            <a:avLst/>
          </a:prstGeom>
        </p:spPr>
      </p:pic>
    </p:spTree>
    <p:extLst>
      <p:ext uri="{BB962C8B-B14F-4D97-AF65-F5344CB8AC3E}">
        <p14:creationId xmlns:p14="http://schemas.microsoft.com/office/powerpoint/2010/main" val="2002590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5829749" cy="720000"/>
          </a:xfrm>
        </p:spPr>
        <p:txBody>
          <a:bodyPr/>
          <a:lstStyle/>
          <a:p>
            <a:r>
              <a:rPr lang="mn-MN" b="0" dirty="0">
                <a:solidFill>
                  <a:srgbClr val="1E2DBE"/>
                </a:solidFill>
                <a:latin typeface="+mn-lt"/>
              </a:rPr>
              <a:t>Удирдлага, зохион байгуулалтын хяналтын жишээ</a:t>
            </a:r>
            <a:endParaRPr lang="es-ES" b="0" dirty="0">
              <a:solidFill>
                <a:srgbClr val="1E2DBE"/>
              </a:solidFill>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27</a:t>
            </a:fld>
            <a:endParaRPr lang="en-GB"/>
          </a:p>
        </p:txBody>
      </p:sp>
      <p:sp>
        <p:nvSpPr>
          <p:cNvPr id="10" name="Rectángulo 9"/>
          <p:cNvSpPr/>
          <p:nvPr/>
        </p:nvSpPr>
        <p:spPr>
          <a:xfrm>
            <a:off x="453686" y="2053341"/>
            <a:ext cx="5144150" cy="4413516"/>
          </a:xfrm>
          <a:prstGeom prst="rect">
            <a:avLst/>
          </a:prstGeom>
        </p:spPr>
        <p:txBody>
          <a:bodyPr wrap="square">
            <a:spAutoFit/>
          </a:bodyPr>
          <a:lstStyle/>
          <a:p>
            <a:pPr eaLnBrk="0" fontAlgn="base" hangingPunct="0">
              <a:lnSpc>
                <a:spcPct val="130000"/>
              </a:lnSpc>
              <a:spcBef>
                <a:spcPct val="0"/>
              </a:spcBef>
              <a:spcAft>
                <a:spcPct val="0"/>
              </a:spcAft>
              <a:buClr>
                <a:schemeClr val="accent2"/>
              </a:buClr>
            </a:pPr>
            <a:r>
              <a:rPr lang="mn-MN" dirty="0">
                <a:solidFill>
                  <a:srgbClr val="FA3C4B"/>
                </a:solidFill>
                <a:cs typeface="Overpass Bold"/>
              </a:rPr>
              <a:t>Боловсрол, сургалт</a:t>
            </a:r>
            <a:endParaRPr lang="en-GB" dirty="0">
              <a:cs typeface="Overpass Bold"/>
            </a:endParaRPr>
          </a:p>
          <a:p>
            <a:pPr marL="285750" indent="-285750" eaLnBrk="0" fontAlgn="base" hangingPunct="0">
              <a:lnSpc>
                <a:spcPct val="130000"/>
              </a:lnSpc>
              <a:spcBef>
                <a:spcPct val="0"/>
              </a:spcBef>
              <a:spcAft>
                <a:spcPct val="0"/>
              </a:spcAft>
              <a:buClr>
                <a:schemeClr val="accent2"/>
              </a:buClr>
              <a:buFont typeface="Lucida Grande"/>
              <a:buChar char="►"/>
            </a:pPr>
            <a:r>
              <a:rPr lang="mn-MN" dirty="0">
                <a:solidFill>
                  <a:schemeClr val="tx2"/>
                </a:solidFill>
                <a:latin typeface="Overpass Light"/>
                <a:cs typeface="Overpass Light"/>
              </a:rPr>
              <a:t>ОУХБ-аас сурталчилдаг, үндэсний хууль тогтоомжоор олон улс орнууд заавал мөрдөхөөр хуульчилдаг</a:t>
            </a:r>
            <a:endParaRPr lang="en-GB" dirty="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dirty="0">
                <a:solidFill>
                  <a:schemeClr val="tx2"/>
                </a:solidFill>
                <a:latin typeface="Overpass Light"/>
                <a:cs typeface="Overpass Light"/>
              </a:rPr>
              <a:t>Ажил олгогч дэмжих шаардлагатай</a:t>
            </a:r>
            <a:endParaRPr lang="en-GB" dirty="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dirty="0">
                <a:solidFill>
                  <a:schemeClr val="tx2"/>
                </a:solidFill>
                <a:latin typeface="Overpass Light"/>
                <a:cs typeface="Overpass Light"/>
              </a:rPr>
              <a:t>ААНБ дээр төдийгүй сургуульд заах шаардлагатай.</a:t>
            </a:r>
            <a:endParaRPr lang="en-GB" dirty="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dirty="0">
                <a:solidFill>
                  <a:schemeClr val="tx2"/>
                </a:solidFill>
                <a:latin typeface="Overpass Light"/>
                <a:cs typeface="Overpass Light"/>
              </a:rPr>
              <a:t>Ажилтны мэдлэг</a:t>
            </a:r>
            <a:r>
              <a:rPr lang="en-US" dirty="0">
                <a:solidFill>
                  <a:schemeClr val="tx2"/>
                </a:solidFill>
                <a:latin typeface="Overpass Light"/>
                <a:cs typeface="Overpass Light"/>
              </a:rPr>
              <a:t>/</a:t>
            </a:r>
            <a:r>
              <a:rPr lang="mn-MN" dirty="0">
                <a:solidFill>
                  <a:schemeClr val="tx2"/>
                </a:solidFill>
                <a:latin typeface="Overpass Light"/>
                <a:cs typeface="Overpass Light"/>
              </a:rPr>
              <a:t>ур чадварыг нэмэгдүүлдэг</a:t>
            </a:r>
            <a:endParaRPr lang="en-GB" dirty="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dirty="0">
                <a:solidFill>
                  <a:schemeClr val="tx2"/>
                </a:solidFill>
                <a:latin typeface="Overpass Light"/>
                <a:cs typeface="Overpass Light"/>
              </a:rPr>
              <a:t>Осол, өвчлөлийг бууруулдаг нь нотлогдсон</a:t>
            </a:r>
            <a:endParaRPr lang="en-GB" dirty="0">
              <a:solidFill>
                <a:schemeClr val="tx2"/>
              </a:solidFill>
              <a:latin typeface="Overpass Ligh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dirty="0">
                <a:solidFill>
                  <a:schemeClr val="tx2"/>
                </a:solidFill>
                <a:latin typeface="Overpass Light"/>
                <a:cs typeface="Overpass Light"/>
              </a:rPr>
              <a:t>ХАБЭМ-ийн урьдчилан сэргийлэх соёл, ойлголтыг дэмждэг.</a:t>
            </a:r>
            <a:endParaRPr lang="en-GB" dirty="0">
              <a:solidFill>
                <a:schemeClr val="tx2"/>
              </a:solidFill>
              <a:latin typeface="Overpass Light"/>
              <a:cs typeface="Overpass Light"/>
            </a:endParaRPr>
          </a:p>
          <a:p>
            <a:pPr marL="285750" lvl="1" indent="-285750">
              <a:lnSpc>
                <a:spcPct val="130000"/>
              </a:lnSpc>
              <a:buClr>
                <a:schemeClr val="accent2"/>
              </a:buClr>
              <a:buFont typeface="Lucida Grande"/>
              <a:buChar char="►"/>
            </a:pPr>
            <a:endParaRPr lang="en-CA" dirty="0">
              <a:latin typeface="Overpass Light"/>
              <a:cs typeface="Overpass Light"/>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2" y="1423195"/>
            <a:ext cx="3929216" cy="2662928"/>
          </a:xfrm>
          <a:prstGeom prst="rect">
            <a:avLst/>
          </a:prstGeom>
        </p:spPr>
      </p:pic>
      <p:pic>
        <p:nvPicPr>
          <p:cNvPr id="11" name="Imagen 10"/>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258705" y="4281268"/>
            <a:ext cx="3278383" cy="2185589"/>
          </a:xfrm>
          <a:prstGeom prst="rect">
            <a:avLst/>
          </a:prstGeom>
          <a:noFill/>
          <a:ln>
            <a:noFill/>
          </a:ln>
        </p:spPr>
      </p:pic>
    </p:spTree>
    <p:extLst>
      <p:ext uri="{BB962C8B-B14F-4D97-AF65-F5344CB8AC3E}">
        <p14:creationId xmlns:p14="http://schemas.microsoft.com/office/powerpoint/2010/main" val="2056652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descr="113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8823" y="4464967"/>
            <a:ext cx="3466871" cy="2132003"/>
          </a:xfrm>
          <a:prstGeom prst="rect">
            <a:avLst/>
          </a:prstGeom>
        </p:spPr>
      </p:pic>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28</a:t>
            </a:fld>
            <a:endParaRPr lang="en-GB"/>
          </a:p>
        </p:txBody>
      </p:sp>
      <p:sp>
        <p:nvSpPr>
          <p:cNvPr id="3" name="Rectángulo 2"/>
          <p:cNvSpPr/>
          <p:nvPr/>
        </p:nvSpPr>
        <p:spPr>
          <a:xfrm>
            <a:off x="490539" y="1422778"/>
            <a:ext cx="5417024" cy="861774"/>
          </a:xfrm>
          <a:prstGeom prst="rect">
            <a:avLst/>
          </a:prstGeom>
        </p:spPr>
        <p:txBody>
          <a:bodyPr wrap="square">
            <a:spAutoFit/>
          </a:bodyPr>
          <a:lstStyle/>
          <a:p>
            <a:r>
              <a:rPr lang="nl-NL" altLang="en-US" sz="2500" dirty="0">
                <a:solidFill>
                  <a:schemeClr val="accent1"/>
                </a:solidFill>
                <a:cs typeface="Overpass Bold"/>
              </a:rPr>
              <a:t>5. </a:t>
            </a:r>
            <a:r>
              <a:rPr lang="mn-MN" altLang="en-US" sz="2500" dirty="0">
                <a:solidFill>
                  <a:schemeClr val="accent1"/>
                </a:solidFill>
                <a:cs typeface="Overpass Bold"/>
              </a:rPr>
              <a:t>Хувийн хамгаалах хэрэгсэл</a:t>
            </a:r>
            <a:r>
              <a:rPr lang="nl-NL" altLang="en-US" sz="2500" dirty="0">
                <a:solidFill>
                  <a:schemeClr val="accent1"/>
                </a:solidFill>
                <a:cs typeface="Overpass Bold"/>
              </a:rPr>
              <a:t> (</a:t>
            </a:r>
            <a:r>
              <a:rPr lang="mn-MN" altLang="en-US" sz="2500" dirty="0">
                <a:solidFill>
                  <a:schemeClr val="accent1"/>
                </a:solidFill>
                <a:cs typeface="Overpass Bold"/>
              </a:rPr>
              <a:t>ХХХ</a:t>
            </a:r>
            <a:r>
              <a:rPr lang="nl-NL" altLang="en-US" sz="2500" dirty="0">
                <a:solidFill>
                  <a:schemeClr val="accent1"/>
                </a:solidFill>
                <a:cs typeface="Overpass Bold"/>
              </a:rPr>
              <a:t>)</a:t>
            </a:r>
            <a:endParaRPr lang="es-ES" sz="2500" dirty="0">
              <a:cs typeface="Overpass Bold"/>
            </a:endParaRPr>
          </a:p>
        </p:txBody>
      </p:sp>
      <p:sp>
        <p:nvSpPr>
          <p:cNvPr id="8" name="CuadroTexto 7"/>
          <p:cNvSpPr txBox="1"/>
          <p:nvPr/>
        </p:nvSpPr>
        <p:spPr>
          <a:xfrm>
            <a:off x="490538" y="2558032"/>
            <a:ext cx="5036841" cy="2031325"/>
          </a:xfrm>
          <a:prstGeom prst="rect">
            <a:avLst/>
          </a:prstGeom>
          <a:noFill/>
        </p:spPr>
        <p:txBody>
          <a:bodyPr wrap="square" rtlCol="0">
            <a:spAutoFit/>
          </a:bodyPr>
          <a:lstStyle/>
          <a:p>
            <a:pPr lvl="0"/>
            <a:r>
              <a:rPr lang="mn-MN" dirty="0">
                <a:solidFill>
                  <a:srgbClr val="230050"/>
                </a:solidFill>
              </a:rPr>
              <a:t>Хортой ба аюултай хүчин зүйлээс ажилтны биеийн янз бүрийн хэсгийг хамгаалах.</a:t>
            </a:r>
            <a:r>
              <a:rPr lang="mn-MN" b="1" dirty="0">
                <a:solidFill>
                  <a:srgbClr val="FF0000"/>
                </a:solidFill>
              </a:rPr>
              <a:t> </a:t>
            </a:r>
            <a:r>
              <a:rPr lang="mn-MN" dirty="0">
                <a:solidFill>
                  <a:schemeClr val="tx2"/>
                </a:solidFill>
              </a:rPr>
              <a:t>Хамгаалах хэрэгслийн давуу тал: </a:t>
            </a:r>
            <a:r>
              <a:rPr lang="mn-MN" dirty="0">
                <a:solidFill>
                  <a:srgbClr val="230050"/>
                </a:solidFill>
              </a:rPr>
              <a:t>Хэдийгээр Та хамгаалах хэрэгслийг өмссөн ч матар тань руу дайрч л орхино. Харин Таны толгойн гэмтэл арай бага байна</a:t>
            </a:r>
            <a:r>
              <a:rPr lang="en-US" dirty="0">
                <a:solidFill>
                  <a:srgbClr val="230050"/>
                </a:solidFill>
              </a:rPr>
              <a:t>!</a:t>
            </a:r>
          </a:p>
          <a:p>
            <a:r>
              <a:rPr lang="mn-MN" dirty="0">
                <a:solidFill>
                  <a:srgbClr val="230050"/>
                </a:solidFill>
              </a:rPr>
              <a:t> </a:t>
            </a:r>
            <a:endParaRPr lang="es-ES" dirty="0">
              <a:solidFill>
                <a:schemeClr val="tx2"/>
              </a:solidFill>
              <a:latin typeface="Overpass Light"/>
              <a:cs typeface="Overpass Light"/>
            </a:endParaRPr>
          </a:p>
        </p:txBody>
      </p:sp>
      <p:pic>
        <p:nvPicPr>
          <p:cNvPr id="2" name="Picture 1">
            <a:extLst>
              <a:ext uri="{FF2B5EF4-FFF2-40B4-BE49-F238E27FC236}">
                <a16:creationId xmlns:a16="http://schemas.microsoft.com/office/drawing/2014/main" id="{ABEE80F3-E189-89EA-C1B9-5D6F928CB9AA}"/>
              </a:ext>
            </a:extLst>
          </p:cNvPr>
          <p:cNvPicPr>
            <a:picLocks noChangeAspect="1"/>
          </p:cNvPicPr>
          <p:nvPr/>
        </p:nvPicPr>
        <p:blipFill>
          <a:blip r:embed="rId4"/>
          <a:stretch>
            <a:fillRect/>
          </a:stretch>
        </p:blipFill>
        <p:spPr>
          <a:xfrm>
            <a:off x="5907563" y="1139483"/>
            <a:ext cx="6148449" cy="5444197"/>
          </a:xfrm>
          <a:prstGeom prst="rect">
            <a:avLst/>
          </a:prstGeom>
        </p:spPr>
      </p:pic>
    </p:spTree>
    <p:extLst>
      <p:ext uri="{BB962C8B-B14F-4D97-AF65-F5344CB8AC3E}">
        <p14:creationId xmlns:p14="http://schemas.microsoft.com/office/powerpoint/2010/main" val="428207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276709"/>
            <a:ext cx="11210924" cy="441691"/>
          </a:xfrm>
        </p:spPr>
        <p:txBody>
          <a:bodyPr/>
          <a:lstStyle/>
          <a:p>
            <a:pPr lvl="0" eaLnBrk="0" fontAlgn="base" hangingPunct="0">
              <a:lnSpc>
                <a:spcPct val="100000"/>
              </a:lnSpc>
              <a:spcAft>
                <a:spcPct val="0"/>
              </a:spcAft>
              <a:defRPr/>
            </a:pPr>
            <a:r>
              <a:rPr lang="mn-MN" dirty="0">
                <a:latin typeface="+mn-lt"/>
                <a:cs typeface="Overpass Bold"/>
              </a:rPr>
              <a:t>Хамгаалах хэрэгслийг ямар үед хэрэглэх вэ?</a:t>
            </a:r>
            <a:endParaRPr lang="en-GB" b="0" dirty="0">
              <a:latin typeface="+mn-lt"/>
              <a:cs typeface="Overpass Bold"/>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29</a:t>
            </a:fld>
            <a:endParaRPr lang="en-GB"/>
          </a:p>
        </p:txBody>
      </p:sp>
      <p:sp>
        <p:nvSpPr>
          <p:cNvPr id="11" name="Marcador de texto 10"/>
          <p:cNvSpPr>
            <a:spLocks noGrp="1"/>
          </p:cNvSpPr>
          <p:nvPr>
            <p:ph type="body" sz="quarter" idx="13"/>
          </p:nvPr>
        </p:nvSpPr>
        <p:spPr>
          <a:xfrm>
            <a:off x="4068198" y="5105904"/>
            <a:ext cx="3766518" cy="1032527"/>
          </a:xfrm>
        </p:spPr>
        <p:txBody>
          <a:bodyPr/>
          <a:lstStyle/>
          <a:p>
            <a:r>
              <a:rPr lang="mn-MN" sz="2000" dirty="0">
                <a:solidFill>
                  <a:schemeClr val="tx2"/>
                </a:solidFill>
                <a:latin typeface="+mn-lt"/>
              </a:rPr>
              <a:t>ХХХ хувь хүний онцлогт нийцсэн, зохимжтой байх ёстой</a:t>
            </a:r>
            <a:r>
              <a:rPr lang="en-US" sz="2000" dirty="0">
                <a:solidFill>
                  <a:schemeClr val="tx2"/>
                </a:solidFill>
                <a:latin typeface="+mn-lt"/>
              </a:rPr>
              <a:t> </a:t>
            </a:r>
          </a:p>
        </p:txBody>
      </p:sp>
      <p:sp>
        <p:nvSpPr>
          <p:cNvPr id="10" name="Rectángulo 9"/>
          <p:cNvSpPr/>
          <p:nvPr/>
        </p:nvSpPr>
        <p:spPr>
          <a:xfrm>
            <a:off x="542013" y="1894882"/>
            <a:ext cx="7450123" cy="3444020"/>
          </a:xfrm>
          <a:prstGeom prst="rect">
            <a:avLst/>
          </a:prstGeom>
        </p:spPr>
        <p:txBody>
          <a:bodyPr wrap="square">
            <a:spAutoFit/>
          </a:bodyPr>
          <a:lstStyle/>
          <a:p>
            <a:pPr lvl="0" eaLnBrk="0" fontAlgn="base" hangingPunct="0">
              <a:lnSpc>
                <a:spcPct val="150000"/>
              </a:lnSpc>
              <a:spcBef>
                <a:spcPct val="0"/>
              </a:spcBef>
              <a:spcAft>
                <a:spcPct val="0"/>
              </a:spcAft>
              <a:buClr>
                <a:schemeClr val="accent2"/>
              </a:buClr>
            </a:pPr>
            <a:r>
              <a:rPr lang="mn-MN" dirty="0">
                <a:solidFill>
                  <a:srgbClr val="FA3C4B"/>
                </a:solidFill>
                <a:cs typeface="Overpass Bold"/>
              </a:rPr>
              <a:t>Зөвхөн дараах тохиолдолд хэрэглэнэ</a:t>
            </a:r>
            <a:r>
              <a:rPr lang="en-US" dirty="0">
                <a:solidFill>
                  <a:schemeClr val="accent2"/>
                </a:solidFill>
                <a:latin typeface="Overpass Bold"/>
                <a:cs typeface="Overpass Bold"/>
              </a:rPr>
              <a:t>:</a:t>
            </a:r>
            <a:endParaRPr lang="en-GB" dirty="0">
              <a:latin typeface="Overpass Bold"/>
              <a:cs typeface="Overpass Bold"/>
            </a:endParaRPr>
          </a:p>
          <a:p>
            <a:pPr marL="285750" lvl="0" indent="-285750" eaLnBrk="0" fontAlgn="base" hangingPunct="0">
              <a:lnSpc>
                <a:spcPct val="150000"/>
              </a:lnSpc>
              <a:spcBef>
                <a:spcPct val="0"/>
              </a:spcBef>
              <a:spcAft>
                <a:spcPct val="0"/>
              </a:spcAft>
              <a:buClr>
                <a:srgbClr val="FA3C4B"/>
              </a:buClr>
              <a:buFont typeface="Lucida Grande"/>
              <a:buChar char="►"/>
              <a:defRPr/>
            </a:pPr>
            <a:r>
              <a:rPr lang="mn-MN" dirty="0">
                <a:solidFill>
                  <a:srgbClr val="000000"/>
                </a:solidFill>
                <a:cs typeface="Overpass Light"/>
              </a:rPr>
              <a:t>Эрсдэлийг бууруулах зорилгоор</a:t>
            </a:r>
            <a:endParaRPr lang="en-GB" dirty="0">
              <a:solidFill>
                <a:srgbClr val="000000"/>
              </a:solidFill>
              <a:cs typeface="Overpass Light"/>
            </a:endParaRPr>
          </a:p>
          <a:p>
            <a:pPr marL="285750" lvl="0" indent="-285750" eaLnBrk="0" fontAlgn="base" hangingPunct="0">
              <a:lnSpc>
                <a:spcPct val="130000"/>
              </a:lnSpc>
              <a:spcBef>
                <a:spcPct val="0"/>
              </a:spcBef>
              <a:spcAft>
                <a:spcPct val="0"/>
              </a:spcAft>
              <a:buClr>
                <a:srgbClr val="FA3C4B"/>
              </a:buClr>
              <a:buFont typeface="Lucida Grande"/>
              <a:buChar char="►"/>
              <a:defRPr/>
            </a:pPr>
            <a:r>
              <a:rPr lang="mn-MN" dirty="0">
                <a:solidFill>
                  <a:srgbClr val="000000"/>
                </a:solidFill>
                <a:cs typeface="Overpass Light"/>
              </a:rPr>
              <a:t>Бусад төрлийн хяналтыг хэрэгжүүлэхээс өмнөх богино хугацааны арга хэмжээ</a:t>
            </a:r>
            <a:endParaRPr lang="en-US" dirty="0">
              <a:solidFill>
                <a:srgbClr val="000000"/>
              </a:solidFill>
              <a:cs typeface="Overpass Light"/>
            </a:endParaRPr>
          </a:p>
          <a:p>
            <a:pPr marL="285750" lvl="0" indent="-285750" eaLnBrk="0" fontAlgn="base" hangingPunct="0">
              <a:lnSpc>
                <a:spcPct val="130000"/>
              </a:lnSpc>
              <a:spcBef>
                <a:spcPct val="0"/>
              </a:spcBef>
              <a:spcAft>
                <a:spcPct val="0"/>
              </a:spcAft>
              <a:buClr>
                <a:srgbClr val="FA3C4B"/>
              </a:buClr>
              <a:buFont typeface="Lucida Grande"/>
              <a:buChar char="►"/>
              <a:defRPr/>
            </a:pPr>
            <a:r>
              <a:rPr lang="mn-MN" dirty="0">
                <a:solidFill>
                  <a:srgbClr val="000000"/>
                </a:solidFill>
                <a:cs typeface="Overpass Light"/>
              </a:rPr>
              <a:t>Бусад хяналтууд эрсдэлийг хүлээн зөвшөөрөгдөх хэмжээнд хүртэл бууруулж чадахгүй үед</a:t>
            </a:r>
            <a:endParaRPr lang="en-US" dirty="0">
              <a:solidFill>
                <a:srgbClr val="000000"/>
              </a:solidFill>
              <a:cs typeface="Overpass Light"/>
            </a:endParaRPr>
          </a:p>
          <a:p>
            <a:pPr marL="285750" lvl="0" indent="-285750" eaLnBrk="0" fontAlgn="base" hangingPunct="0">
              <a:lnSpc>
                <a:spcPct val="130000"/>
              </a:lnSpc>
              <a:spcBef>
                <a:spcPct val="0"/>
              </a:spcBef>
              <a:spcAft>
                <a:spcPct val="0"/>
              </a:spcAft>
              <a:buClr>
                <a:srgbClr val="FA3C4B"/>
              </a:buClr>
              <a:buFont typeface="Lucida Grande"/>
              <a:buChar char="►"/>
              <a:defRPr/>
            </a:pPr>
            <a:r>
              <a:rPr lang="mn-MN" dirty="0">
                <a:solidFill>
                  <a:srgbClr val="000000"/>
                </a:solidFill>
                <a:cs typeface="Overpass Light"/>
              </a:rPr>
              <a:t>Засвар үйлчилгээ, цэвэрлэгээ зэрэг ажлын үед бусад хяналтыг хэрэгжүүлэх боломжгүй эсвэл тэдгээр нь үр дүнтэй биш үед</a:t>
            </a:r>
            <a:endParaRPr lang="en-US" dirty="0">
              <a:solidFill>
                <a:srgbClr val="000000"/>
              </a:solidFill>
              <a:cs typeface="Overpass Light"/>
            </a:endParaRPr>
          </a:p>
          <a:p>
            <a:pPr marL="285750" lvl="0" indent="-285750" eaLnBrk="0" fontAlgn="base" hangingPunct="0">
              <a:lnSpc>
                <a:spcPct val="130000"/>
              </a:lnSpc>
              <a:spcBef>
                <a:spcPct val="0"/>
              </a:spcBef>
              <a:spcAft>
                <a:spcPct val="0"/>
              </a:spcAft>
              <a:buClr>
                <a:srgbClr val="FA3C4B"/>
              </a:buClr>
              <a:buFont typeface="Lucida Grande"/>
              <a:buChar char="►"/>
              <a:defRPr/>
            </a:pPr>
            <a:r>
              <a:rPr lang="mn-MN" dirty="0">
                <a:solidFill>
                  <a:srgbClr val="000000"/>
                </a:solidFill>
                <a:cs typeface="Overpass Light"/>
              </a:rPr>
              <a:t>Онцгой байдлын үед</a:t>
            </a:r>
            <a:endParaRPr lang="en-US" dirty="0">
              <a:solidFill>
                <a:srgbClr val="000000"/>
              </a:solidFill>
              <a:cs typeface="Overpass Light"/>
            </a:endParaRPr>
          </a:p>
        </p:txBody>
      </p:sp>
      <p:pic>
        <p:nvPicPr>
          <p:cNvPr id="17" name="Imagen 16" descr="114_slide-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8456" y="1025442"/>
            <a:ext cx="3910584" cy="5879592"/>
          </a:xfrm>
          <a:prstGeom prst="rect">
            <a:avLst/>
          </a:prstGeom>
        </p:spPr>
      </p:pic>
      <p:pic>
        <p:nvPicPr>
          <p:cNvPr id="18"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9900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7713662" cy="392905"/>
          </a:xfrm>
        </p:spPr>
        <p:txBody>
          <a:bodyPr/>
          <a:lstStyle/>
          <a:p>
            <a:r>
              <a:rPr lang="fr-CH" b="0" dirty="0">
                <a:latin typeface="+mn-lt"/>
              </a:rPr>
              <a:t>2</a:t>
            </a:r>
            <a:r>
              <a:rPr lang="mn-MN" b="0" dirty="0">
                <a:latin typeface="+mn-lt"/>
              </a:rPr>
              <a:t> дахь өдөр</a:t>
            </a:r>
            <a:r>
              <a:rPr lang="fr-CH" b="0" dirty="0">
                <a:latin typeface="+mn-lt"/>
              </a:rPr>
              <a:t>: </a:t>
            </a:r>
            <a:r>
              <a:rPr lang="mn-MN" b="0" dirty="0">
                <a:latin typeface="+mn-lt"/>
              </a:rPr>
              <a:t>Модуль сургалтын хөтөлбөр</a:t>
            </a:r>
            <a:r>
              <a:rPr lang="fr-CH" b="0" dirty="0">
                <a:latin typeface="+mn-lt"/>
              </a:rPr>
              <a:t> </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a:t>
            </a:fld>
            <a:endParaRPr lang="en-GB"/>
          </a:p>
        </p:txBody>
      </p:sp>
      <p:pic>
        <p:nvPicPr>
          <p:cNvPr id="10" name="Content Placeholder 9"/>
          <p:cNvPicPr>
            <a:picLocks noGrp="1" noChangeAspect="1"/>
          </p:cNvPicPr>
          <p:nvPr>
            <p:ph idx="1"/>
          </p:nvPr>
        </p:nvPicPr>
        <p:blipFill>
          <a:blip r:embed="rId2"/>
          <a:stretch>
            <a:fillRect/>
          </a:stretch>
        </p:blipFill>
        <p:spPr>
          <a:xfrm>
            <a:off x="1189080" y="2169248"/>
            <a:ext cx="7868656" cy="3814906"/>
          </a:xfrm>
          <a:prstGeom prst="rect">
            <a:avLst/>
          </a:prstGeom>
        </p:spPr>
      </p:pic>
    </p:spTree>
    <p:extLst>
      <p:ext uri="{BB962C8B-B14F-4D97-AF65-F5344CB8AC3E}">
        <p14:creationId xmlns:p14="http://schemas.microsoft.com/office/powerpoint/2010/main" val="1233899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073148"/>
            <a:ext cx="11210924" cy="627167"/>
          </a:xfrm>
        </p:spPr>
        <p:txBody>
          <a:bodyPr/>
          <a:lstStyle/>
          <a:p>
            <a:pPr lvl="0" eaLnBrk="0" fontAlgn="base" hangingPunct="0">
              <a:lnSpc>
                <a:spcPct val="100000"/>
              </a:lnSpc>
              <a:spcAft>
                <a:spcPct val="0"/>
              </a:spcAft>
              <a:defRPr/>
            </a:pPr>
            <a:r>
              <a:rPr lang="mn-MN" b="0" dirty="0">
                <a:latin typeface="+mn-lt"/>
                <a:cs typeface="Overpass Bold"/>
              </a:rPr>
              <a:t>Хувийн хамгаалах хэрэгсэл</a:t>
            </a:r>
            <a:endParaRPr lang="fr-CH" b="0" dirty="0">
              <a:latin typeface="+mn-lt"/>
              <a:cs typeface="Overpass Bold"/>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30</a:t>
            </a:fld>
            <a:endParaRPr lang="en-GB"/>
          </a:p>
        </p:txBody>
      </p:sp>
      <p:sp>
        <p:nvSpPr>
          <p:cNvPr id="10" name="Rectángulo 9"/>
          <p:cNvSpPr/>
          <p:nvPr/>
        </p:nvSpPr>
        <p:spPr>
          <a:xfrm>
            <a:off x="349427" y="1633272"/>
            <a:ext cx="7943433" cy="5091458"/>
          </a:xfrm>
          <a:prstGeom prst="rect">
            <a:avLst/>
          </a:prstGeom>
        </p:spPr>
        <p:txBody>
          <a:bodyPr wrap="square">
            <a:spAutoFit/>
          </a:bodyPr>
          <a:lstStyle/>
          <a:p>
            <a:pPr eaLnBrk="0" fontAlgn="base" hangingPunct="0">
              <a:lnSpc>
                <a:spcPct val="140000"/>
              </a:lnSpc>
              <a:spcBef>
                <a:spcPct val="0"/>
              </a:spcBef>
              <a:spcAft>
                <a:spcPct val="0"/>
              </a:spcAft>
              <a:buClr>
                <a:schemeClr val="accent2"/>
              </a:buClr>
            </a:pPr>
            <a:r>
              <a:rPr lang="mn-MN" dirty="0">
                <a:solidFill>
                  <a:schemeClr val="accent2"/>
                </a:solidFill>
                <a:cs typeface="Overpass Bold"/>
              </a:rPr>
              <a:t>ХХХ</a:t>
            </a:r>
            <a:r>
              <a:rPr lang="en-US" dirty="0">
                <a:solidFill>
                  <a:schemeClr val="accent2"/>
                </a:solidFill>
                <a:cs typeface="Overpass Bold"/>
              </a:rPr>
              <a:t>:</a:t>
            </a:r>
            <a:endParaRPr lang="en-GB" dirty="0">
              <a:cs typeface="Overpass Bold"/>
            </a:endParaRPr>
          </a:p>
          <a:p>
            <a:pPr marL="285750" indent="-285750" eaLnBrk="0" fontAlgn="base" hangingPunct="0">
              <a:lnSpc>
                <a:spcPct val="140000"/>
              </a:lnSpc>
              <a:spcBef>
                <a:spcPct val="0"/>
              </a:spcBef>
              <a:spcAft>
                <a:spcPct val="0"/>
              </a:spcAft>
              <a:buClr>
                <a:schemeClr val="accent2"/>
              </a:buClr>
              <a:buFont typeface="Lucida Grande"/>
              <a:buChar char="►"/>
            </a:pPr>
            <a:r>
              <a:rPr lang="mn-MN" dirty="0"/>
              <a:t>хамгаалалтын гутал, бээлий, хамгаалалтын дуулга, хамгаалалтын нүдний шил, амны хаалт, хорт хий, утааны баг, чихний хамгаалалт, хормогч, өндрийн бүс </a:t>
            </a:r>
            <a:endParaRPr lang="en-GB" dirty="0">
              <a:solidFill>
                <a:schemeClr val="tx2"/>
              </a:solidFill>
              <a:cs typeface="Overpass Light"/>
            </a:endParaRPr>
          </a:p>
          <a:p>
            <a:pPr marL="285750" indent="-285750" eaLnBrk="0" fontAlgn="base" hangingPunct="0">
              <a:lnSpc>
                <a:spcPct val="140000"/>
              </a:lnSpc>
              <a:spcBef>
                <a:spcPct val="0"/>
              </a:spcBef>
              <a:spcAft>
                <a:spcPct val="0"/>
              </a:spcAft>
              <a:buClr>
                <a:schemeClr val="accent2"/>
              </a:buClr>
              <a:buFont typeface="Lucida Grande"/>
              <a:buChar char="►"/>
            </a:pPr>
            <a:r>
              <a:rPr lang="mn-MN" dirty="0">
                <a:solidFill>
                  <a:schemeClr val="tx2"/>
                </a:solidFill>
                <a:cs typeface="Overpass Light"/>
              </a:rPr>
              <a:t>хувь хүний онцлогт нийцсэн байх, а</a:t>
            </a:r>
            <a:r>
              <a:rPr lang="mn-MN" dirty="0"/>
              <a:t>жилтнуудыг зөв хэрэглэх, цэвэрлэж арчлах, хадгалах сургалтад хамруулах</a:t>
            </a:r>
            <a:endParaRPr lang="en-GB" dirty="0">
              <a:cs typeface="Overpass Light"/>
            </a:endParaRPr>
          </a:p>
          <a:p>
            <a:pPr eaLnBrk="0" fontAlgn="base" hangingPunct="0">
              <a:lnSpc>
                <a:spcPct val="140000"/>
              </a:lnSpc>
              <a:spcBef>
                <a:spcPct val="0"/>
              </a:spcBef>
              <a:spcAft>
                <a:spcPct val="0"/>
              </a:spcAft>
              <a:buClr>
                <a:schemeClr val="accent2"/>
              </a:buClr>
            </a:pPr>
            <a:r>
              <a:rPr lang="mn-MN" dirty="0">
                <a:solidFill>
                  <a:schemeClr val="accent2"/>
                </a:solidFill>
                <a:cs typeface="Overpass Bold"/>
              </a:rPr>
              <a:t>Хэрэглээ</a:t>
            </a:r>
            <a:r>
              <a:rPr lang="en-US" dirty="0">
                <a:solidFill>
                  <a:schemeClr val="accent2"/>
                </a:solidFill>
                <a:cs typeface="Overpass Bold"/>
              </a:rPr>
              <a:t>:</a:t>
            </a:r>
            <a:endParaRPr lang="en-GB" dirty="0">
              <a:cs typeface="Overpass Bold"/>
            </a:endParaRPr>
          </a:p>
          <a:p>
            <a:pPr marL="285750" indent="-285750" eaLnBrk="0" fontAlgn="base" hangingPunct="0">
              <a:lnSpc>
                <a:spcPct val="140000"/>
              </a:lnSpc>
              <a:spcBef>
                <a:spcPct val="0"/>
              </a:spcBef>
              <a:spcAft>
                <a:spcPct val="0"/>
              </a:spcAft>
              <a:buClr>
                <a:schemeClr val="accent2"/>
              </a:buClr>
              <a:buFont typeface="Lucida Grande"/>
              <a:buChar char="►"/>
            </a:pPr>
            <a:r>
              <a:rPr lang="mn-MN" dirty="0">
                <a:solidFill>
                  <a:schemeClr val="tx2"/>
                </a:solidFill>
                <a:cs typeface="Overpass Light"/>
              </a:rPr>
              <a:t>Эрсдэлийг бууруулах алхамуудыг авч дууссаны дараа эцсийн сонголт болон хэрэглэх </a:t>
            </a:r>
            <a:endParaRPr lang="en-GB" dirty="0">
              <a:solidFill>
                <a:schemeClr val="tx2"/>
              </a:solidFill>
              <a:cs typeface="Overpass Light"/>
            </a:endParaRPr>
          </a:p>
          <a:p>
            <a:pPr marL="285750" indent="-285750" eaLnBrk="0" fontAlgn="base" hangingPunct="0">
              <a:lnSpc>
                <a:spcPct val="140000"/>
              </a:lnSpc>
              <a:spcBef>
                <a:spcPct val="0"/>
              </a:spcBef>
              <a:spcAft>
                <a:spcPct val="0"/>
              </a:spcAft>
              <a:buClr>
                <a:schemeClr val="accent2"/>
              </a:buClr>
              <a:buFont typeface="Lucida Grande"/>
              <a:buChar char="►"/>
            </a:pPr>
            <a:r>
              <a:rPr lang="mn-MN" dirty="0">
                <a:solidFill>
                  <a:schemeClr val="tx2"/>
                </a:solidFill>
                <a:cs typeface="Overpass Light"/>
              </a:rPr>
              <a:t>Зарим ажлын талбарт байнга, заавал хэрэглэнэ </a:t>
            </a:r>
            <a:r>
              <a:rPr lang="en-GB" dirty="0">
                <a:solidFill>
                  <a:schemeClr val="tx2"/>
                </a:solidFill>
                <a:cs typeface="Overpass Light"/>
              </a:rPr>
              <a:t>(</a:t>
            </a:r>
            <a:r>
              <a:rPr lang="mn-MN" dirty="0">
                <a:solidFill>
                  <a:schemeClr val="tx2"/>
                </a:solidFill>
                <a:cs typeface="Overpass Light"/>
              </a:rPr>
              <a:t>лаборатор гэх мэт</a:t>
            </a:r>
            <a:r>
              <a:rPr lang="en-GB" dirty="0">
                <a:solidFill>
                  <a:schemeClr val="tx2"/>
                </a:solidFill>
                <a:cs typeface="Overpass Light"/>
              </a:rPr>
              <a:t>)</a:t>
            </a:r>
          </a:p>
          <a:p>
            <a:pPr marL="285750" indent="-285750" eaLnBrk="0" fontAlgn="base" hangingPunct="0">
              <a:lnSpc>
                <a:spcPct val="140000"/>
              </a:lnSpc>
              <a:spcBef>
                <a:spcPct val="0"/>
              </a:spcBef>
              <a:spcAft>
                <a:spcPct val="0"/>
              </a:spcAft>
              <a:buClr>
                <a:schemeClr val="accent2"/>
              </a:buClr>
              <a:buFont typeface="Lucida Grande"/>
              <a:buChar char="►"/>
            </a:pPr>
            <a:r>
              <a:rPr lang="mn-MN" dirty="0">
                <a:solidFill>
                  <a:schemeClr val="tx2"/>
                </a:solidFill>
                <a:cs typeface="Overpass Light"/>
              </a:rPr>
              <a:t>Галын аюул гэх мэт яаралтай үед</a:t>
            </a:r>
            <a:endParaRPr lang="en-GB" dirty="0">
              <a:solidFill>
                <a:schemeClr val="tx2"/>
              </a:solidFill>
              <a:cs typeface="Overpass Light"/>
            </a:endParaRPr>
          </a:p>
          <a:p>
            <a:pPr marL="285750" indent="-285750" eaLnBrk="0" fontAlgn="base" hangingPunct="0">
              <a:lnSpc>
                <a:spcPct val="140000"/>
              </a:lnSpc>
              <a:spcBef>
                <a:spcPct val="0"/>
              </a:spcBef>
              <a:spcAft>
                <a:spcPct val="0"/>
              </a:spcAft>
              <a:buClr>
                <a:schemeClr val="accent2"/>
              </a:buClr>
              <a:buFont typeface="Lucida Grande"/>
              <a:buChar char="►"/>
            </a:pPr>
            <a:r>
              <a:rPr lang="mn-MN" dirty="0">
                <a:solidFill>
                  <a:schemeClr val="tx2"/>
                </a:solidFill>
                <a:cs typeface="Overpass Bold"/>
              </a:rPr>
              <a:t>Холбогдох журмыг дагаж мөрдөх, хяналт тавьж байх.</a:t>
            </a:r>
            <a:endParaRPr lang="en-GB" dirty="0">
              <a:solidFill>
                <a:schemeClr val="tx2"/>
              </a:solidFill>
              <a:cs typeface="Overpass Bold"/>
            </a:endParaRPr>
          </a:p>
          <a:p>
            <a:pPr marL="285750" indent="-285750" eaLnBrk="0" fontAlgn="base" hangingPunct="0">
              <a:lnSpc>
                <a:spcPct val="140000"/>
              </a:lnSpc>
              <a:spcBef>
                <a:spcPct val="0"/>
              </a:spcBef>
              <a:spcAft>
                <a:spcPct val="0"/>
              </a:spcAft>
              <a:buClr>
                <a:schemeClr val="accent2"/>
              </a:buClr>
              <a:buFont typeface="Lucida Grande"/>
              <a:buChar char="►"/>
            </a:pPr>
            <a:endParaRPr lang="en-GB" dirty="0">
              <a:latin typeface="Overpass Light"/>
              <a:cs typeface="Overpass Light"/>
            </a:endParaRPr>
          </a:p>
        </p:txBody>
      </p:sp>
      <p:pic>
        <p:nvPicPr>
          <p:cNvPr id="18"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7" name="Imagen 6" descr="115_slide-picture.ps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7612" y="978408"/>
            <a:ext cx="3797808" cy="5879592"/>
          </a:xfrm>
          <a:prstGeom prst="rect">
            <a:avLst/>
          </a:prstGeom>
        </p:spPr>
      </p:pic>
    </p:spTree>
    <p:extLst>
      <p:ext uri="{BB962C8B-B14F-4D97-AF65-F5344CB8AC3E}">
        <p14:creationId xmlns:p14="http://schemas.microsoft.com/office/powerpoint/2010/main" val="2155573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0" y="27943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pPr lvl="0"/>
            <a:r>
              <a:rPr lang="mn-MN" b="0" dirty="0">
                <a:latin typeface="+mn-lt"/>
                <a:cs typeface="Overpass Bold"/>
              </a:rPr>
              <a:t>Хувийн хамгаалах хэрэгслийн жишээ</a:t>
            </a:r>
            <a:endParaRPr lang="es-ES" dirty="0">
              <a:latin typeface="+mn-lt"/>
              <a:cs typeface="Overpass Bold"/>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31</a:t>
            </a:fld>
            <a:endParaRPr lang="en-GB"/>
          </a:p>
        </p:txBody>
      </p:sp>
      <p:pic>
        <p:nvPicPr>
          <p:cNvPr id="10" name="Imagen 9" descr="116_slide_protectores.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428" y="3482609"/>
            <a:ext cx="11225784" cy="14051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79699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lvl="0" eaLnBrk="0" fontAlgn="base" hangingPunct="0">
              <a:lnSpc>
                <a:spcPct val="100000"/>
              </a:lnSpc>
              <a:spcAft>
                <a:spcPct val="0"/>
              </a:spcAft>
              <a:defRPr/>
            </a:pPr>
            <a:r>
              <a:rPr lang="mn-MN" b="0" dirty="0">
                <a:latin typeface="+mn-lt"/>
                <a:cs typeface="Overpass Bold"/>
              </a:rPr>
              <a:t>Ямар төрлийн ХХХ зохимжтой вэ</a:t>
            </a:r>
            <a:r>
              <a:rPr lang="en-GB" b="0" dirty="0">
                <a:latin typeface="+mn-lt"/>
                <a:cs typeface="Overpass Bold"/>
              </a:rPr>
              <a:t>?</a:t>
            </a:r>
          </a:p>
        </p:txBody>
      </p:sp>
      <p:sp>
        <p:nvSpPr>
          <p:cNvPr id="3" name="Marcador de contenido 2"/>
          <p:cNvSpPr>
            <a:spLocks noGrp="1"/>
          </p:cNvSpPr>
          <p:nvPr>
            <p:ph idx="1"/>
          </p:nvPr>
        </p:nvSpPr>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Arial" pitchFamily="34" charset="0"/>
              </a:rPr>
              <a:t>Химич нарт ямар бээлий тохиромжтой вэ</a:t>
            </a:r>
            <a:r>
              <a:rPr lang="en-GB" b="0" dirty="0">
                <a:solidFill>
                  <a:schemeClr val="tx2"/>
                </a:solidFill>
                <a:latin typeface="+mn-lt"/>
                <a:cs typeface="Arial" pitchFamily="34" charset="0"/>
              </a:rPr>
              <a:t>?</a:t>
            </a: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Arial" pitchFamily="34" charset="0"/>
              </a:rPr>
              <a:t>Яагаад</a:t>
            </a:r>
            <a:r>
              <a:rPr lang="en-GB" b="0" dirty="0">
                <a:solidFill>
                  <a:schemeClr val="tx2"/>
                </a:solidFill>
                <a:latin typeface="+mn-lt"/>
                <a:cs typeface="Arial" pitchFamily="34" charset="0"/>
              </a:rPr>
              <a:t>?</a:t>
            </a:r>
          </a:p>
          <a:p>
            <a:pPr marL="285750" indent="-285750" eaLnBrk="0" fontAlgn="base" hangingPunct="0">
              <a:lnSpc>
                <a:spcPct val="150000"/>
              </a:lnSpc>
              <a:spcBef>
                <a:spcPct val="0"/>
              </a:spcBef>
              <a:spcAft>
                <a:spcPct val="0"/>
              </a:spcAft>
              <a:buClr>
                <a:schemeClr val="accent2"/>
              </a:buClr>
              <a:buFont typeface="Lucida Grande"/>
              <a:buChar char="►"/>
            </a:pPr>
            <a:endParaRPr lang="en-US"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32</a:t>
            </a:fld>
            <a:endParaRPr lang="en-GB"/>
          </a:p>
        </p:txBody>
      </p:sp>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8" name="Imagen 7" descr="117_slide_guantes.ps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1240" y="3784600"/>
            <a:ext cx="9236574" cy="2184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34900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708400"/>
            <a:ext cx="12192000" cy="255839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pPr lvl="0" eaLnBrk="0" fontAlgn="base" hangingPunct="0">
              <a:lnSpc>
                <a:spcPct val="100000"/>
              </a:lnSpc>
              <a:spcAft>
                <a:spcPct val="0"/>
              </a:spcAft>
              <a:defRPr/>
            </a:pPr>
            <a:r>
              <a:rPr lang="mn-MN" b="0" dirty="0">
                <a:latin typeface="+mn-lt"/>
              </a:rPr>
              <a:t>Эрсдэлийн үнэлгээний дасгал</a:t>
            </a:r>
            <a:endParaRPr lang="en-GB" b="0" dirty="0">
              <a:latin typeface="+mn-lt"/>
              <a:cs typeface="Overpass Bold"/>
            </a:endParaRPr>
          </a:p>
        </p:txBody>
      </p:sp>
      <p:sp>
        <p:nvSpPr>
          <p:cNvPr id="3" name="Marcador de contenido 2"/>
          <p:cNvSpPr>
            <a:spLocks noGrp="1"/>
          </p:cNvSpPr>
          <p:nvPr>
            <p:ph idx="1"/>
          </p:nvPr>
        </p:nvSpPr>
        <p:spPr>
          <a:xfrm>
            <a:off x="490538" y="3976833"/>
            <a:ext cx="4487861" cy="1544074"/>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rPr>
              <a:t>Нэг ажилбар дээр эрсдэлийн үнэлгээ хийнэ</a:t>
            </a:r>
            <a:r>
              <a:rPr lang="en-GB" b="0" dirty="0">
                <a:solidFill>
                  <a:schemeClr val="tx2"/>
                </a:solidFill>
                <a:latin typeface="+mn-lt"/>
              </a:rPr>
              <a:t>: </a:t>
            </a:r>
            <a:r>
              <a:rPr lang="mn-MN" b="0" dirty="0">
                <a:solidFill>
                  <a:schemeClr val="tx2"/>
                </a:solidFill>
                <a:latin typeface="+mn-lt"/>
              </a:rPr>
              <a:t>Ажилтан хувцасны эсгүүр хийж байна.</a:t>
            </a:r>
            <a:endParaRPr lang="en-US"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33</a:t>
            </a:fld>
            <a:endParaRPr lang="en-GB"/>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rcRect/>
          <a:stretch/>
        </p:blipFill>
        <p:spPr>
          <a:xfrm>
            <a:off x="5206701" y="108743"/>
            <a:ext cx="6884893" cy="6146137"/>
          </a:xfrm>
          <a:prstGeom prst="rect">
            <a:avLst/>
          </a:prstGeom>
          <a:noFill/>
          <a:ln>
            <a:noFill/>
          </a:ln>
        </p:spPr>
      </p:pic>
    </p:spTree>
    <p:extLst>
      <p:ext uri="{BB962C8B-B14F-4D97-AF65-F5344CB8AC3E}">
        <p14:creationId xmlns:p14="http://schemas.microsoft.com/office/powerpoint/2010/main" val="495783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913418"/>
            <a:ext cx="2604354" cy="720000"/>
          </a:xfrm>
        </p:spPr>
        <p:txBody>
          <a:bodyPr/>
          <a:lstStyle/>
          <a:p>
            <a:r>
              <a:rPr lang="en-GB" b="0" dirty="0">
                <a:latin typeface="+mn-lt"/>
              </a:rPr>
              <a:t>1. </a:t>
            </a:r>
            <a:r>
              <a:rPr lang="mn-MN" b="0" dirty="0">
                <a:latin typeface="+mn-lt"/>
              </a:rPr>
              <a:t>Аюулыг тодорхойлох</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34</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7" name="IMG_3179">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rcRect t="22384" b="22384"/>
          <a:stretch>
            <a:fillRect/>
          </a:stretch>
        </p:blipFill>
        <p:spPr>
          <a:xfrm>
            <a:off x="3601329" y="942535"/>
            <a:ext cx="8201465" cy="4889341"/>
          </a:xfrm>
          <a:prstGeom prst="rect">
            <a:avLst/>
          </a:prstGeom>
          <a:ln>
            <a:noFill/>
          </a:ln>
          <a:effectLst/>
          <a:scene3d>
            <a:camera prst="orthographicFront"/>
            <a:lightRig rig="balanced" dir="t"/>
          </a:scene3d>
          <a:sp3d prstMaterial="softEdge">
            <a:bevelT w="203200" h="101600" prst="cross"/>
            <a:contourClr>
              <a:srgbClr val="FFFFFF"/>
            </a:contourClr>
          </a:sp3d>
        </p:spPr>
      </p:pic>
      <p:sp>
        <p:nvSpPr>
          <p:cNvPr id="9" name="CuadroTexto 8"/>
          <p:cNvSpPr txBox="1"/>
          <p:nvPr/>
        </p:nvSpPr>
        <p:spPr>
          <a:xfrm>
            <a:off x="223838" y="3788387"/>
            <a:ext cx="3276600" cy="1323439"/>
          </a:xfrm>
          <a:prstGeom prst="rect">
            <a:avLst/>
          </a:prstGeom>
          <a:noFill/>
        </p:spPr>
        <p:txBody>
          <a:bodyPr wrap="square" rtlCol="0">
            <a:spAutoFit/>
          </a:bodyPr>
          <a:lstStyle/>
          <a:p>
            <a:pPr marL="0" lvl="1" indent="0">
              <a:buNone/>
            </a:pPr>
            <a:r>
              <a:rPr lang="mn-MN" sz="2000" dirty="0">
                <a:solidFill>
                  <a:schemeClr val="tx2"/>
                </a:solidFill>
                <a:cs typeface="Overpass Light"/>
              </a:rPr>
              <a:t>Хувцас эсгүүрийн үйл ажиллагааг видеогоор үзэж, ямар аюул байгааг тодорхойлох</a:t>
            </a:r>
            <a:endParaRPr lang="en-GB" sz="2000" dirty="0">
              <a:solidFill>
                <a:schemeClr val="tx2"/>
              </a:solidFill>
              <a:cs typeface="Overpass Light"/>
            </a:endParaRPr>
          </a:p>
        </p:txBody>
      </p:sp>
    </p:spTree>
    <p:extLst>
      <p:ext uri="{BB962C8B-B14F-4D97-AF65-F5344CB8AC3E}">
        <p14:creationId xmlns:p14="http://schemas.microsoft.com/office/powerpoint/2010/main" val="29902508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72727">
                <p:cTn id="7" fill="hold" display="0">
                  <p:stCondLst>
                    <p:cond delay="indefinite"/>
                  </p:stCondLst>
                </p:cTn>
                <p:tgtEl>
                  <p:spTgt spid="7"/>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latin typeface="+mn-lt"/>
              </a:rPr>
              <a:t>1. </a:t>
            </a:r>
            <a:r>
              <a:rPr lang="mn-MN" b="0" dirty="0">
                <a:latin typeface="+mn-lt"/>
              </a:rPr>
              <a:t>Аюулыг илрүүлэх</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35</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9" name="CuadroTexto 8"/>
          <p:cNvSpPr txBox="1"/>
          <p:nvPr/>
        </p:nvSpPr>
        <p:spPr>
          <a:xfrm>
            <a:off x="558799" y="2209800"/>
            <a:ext cx="4553790" cy="2862322"/>
          </a:xfrm>
          <a:prstGeom prst="rect">
            <a:avLst/>
          </a:prstGeom>
          <a:noFill/>
        </p:spPr>
        <p:txBody>
          <a:bodyPr wrap="square" rtlCol="0">
            <a:spAutoFit/>
          </a:bodyPr>
          <a:lstStyle/>
          <a:p>
            <a:pPr marL="285750" indent="-285750">
              <a:lnSpc>
                <a:spcPct val="200000"/>
              </a:lnSpc>
              <a:buClr>
                <a:schemeClr val="accent2"/>
              </a:buClr>
              <a:buFont typeface="Lucida Grande"/>
              <a:buChar char="►"/>
              <a:defRPr/>
            </a:pPr>
            <a:r>
              <a:rPr lang="mn-MN" altLang="en-US" dirty="0">
                <a:solidFill>
                  <a:schemeClr val="tx2"/>
                </a:solidFill>
                <a:cs typeface="Overpass Light"/>
              </a:rPr>
              <a:t>Эсгүүрийн ирэнд хүрэх</a:t>
            </a:r>
            <a:endParaRPr lang="en-US" altLang="en-US" dirty="0">
              <a:solidFill>
                <a:schemeClr val="tx2"/>
              </a:solidFill>
              <a:cs typeface="Overpass Light"/>
            </a:endParaRPr>
          </a:p>
          <a:p>
            <a:pPr marL="285750" indent="-285750">
              <a:lnSpc>
                <a:spcPct val="200000"/>
              </a:lnSpc>
              <a:buClr>
                <a:schemeClr val="accent2"/>
              </a:buClr>
              <a:buFont typeface="Lucida Grande"/>
              <a:buChar char="►"/>
              <a:defRPr/>
            </a:pPr>
            <a:r>
              <a:rPr lang="mn-MN" altLang="en-US" dirty="0">
                <a:solidFill>
                  <a:schemeClr val="tx2"/>
                </a:solidFill>
                <a:cs typeface="Overpass Light"/>
              </a:rPr>
              <a:t>Яс булчингийн өвчлөл</a:t>
            </a:r>
            <a:endParaRPr lang="en-US" altLang="en-US" dirty="0">
              <a:solidFill>
                <a:schemeClr val="tx2"/>
              </a:solidFill>
              <a:cs typeface="Overpass Light"/>
            </a:endParaRPr>
          </a:p>
          <a:p>
            <a:pPr marL="285750" indent="-285750">
              <a:lnSpc>
                <a:spcPct val="200000"/>
              </a:lnSpc>
              <a:buClr>
                <a:schemeClr val="accent2"/>
              </a:buClr>
              <a:buFont typeface="Lucida Grande"/>
              <a:buChar char="►"/>
              <a:defRPr/>
            </a:pPr>
            <a:r>
              <a:rPr lang="mn-MN" altLang="en-US" dirty="0">
                <a:solidFill>
                  <a:schemeClr val="tx2"/>
                </a:solidFill>
                <a:cs typeface="Overpass Light"/>
              </a:rPr>
              <a:t>Шуугиан</a:t>
            </a:r>
            <a:endParaRPr lang="en-US" altLang="en-US" dirty="0">
              <a:solidFill>
                <a:schemeClr val="tx2"/>
              </a:solidFill>
              <a:cs typeface="Overpass Light"/>
            </a:endParaRPr>
          </a:p>
          <a:p>
            <a:pPr marL="285750" indent="-285750">
              <a:lnSpc>
                <a:spcPct val="200000"/>
              </a:lnSpc>
              <a:buClr>
                <a:schemeClr val="accent2"/>
              </a:buClr>
              <a:buFont typeface="Lucida Grande"/>
              <a:buChar char="►"/>
              <a:defRPr/>
            </a:pPr>
            <a:r>
              <a:rPr lang="mn-MN" altLang="en-US" dirty="0">
                <a:solidFill>
                  <a:schemeClr val="tx2"/>
                </a:solidFill>
                <a:cs typeface="Overpass Light"/>
              </a:rPr>
              <a:t>Цахилгаан</a:t>
            </a:r>
            <a:endParaRPr lang="en-US" altLang="en-US" dirty="0">
              <a:solidFill>
                <a:schemeClr val="tx2"/>
              </a:solidFill>
              <a:cs typeface="Overpass Light"/>
            </a:endParaRPr>
          </a:p>
          <a:p>
            <a:pPr marL="285750" indent="-285750">
              <a:lnSpc>
                <a:spcPct val="200000"/>
              </a:lnSpc>
              <a:buClr>
                <a:schemeClr val="accent2"/>
              </a:buClr>
              <a:buFont typeface="Lucida Grande"/>
              <a:buChar char="►"/>
              <a:defRPr/>
            </a:pPr>
            <a:r>
              <a:rPr lang="en-US" altLang="en-US" dirty="0">
                <a:solidFill>
                  <a:schemeClr val="tx2"/>
                </a:solidFill>
                <a:cs typeface="Overpass Light"/>
              </a:rPr>
              <a:t>…?</a:t>
            </a:r>
          </a:p>
        </p:txBody>
      </p:sp>
    </p:spTree>
    <p:extLst>
      <p:ext uri="{BB962C8B-B14F-4D97-AF65-F5344CB8AC3E}">
        <p14:creationId xmlns:p14="http://schemas.microsoft.com/office/powerpoint/2010/main" val="3301487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latin typeface="+mn-lt"/>
              </a:rPr>
              <a:t>2. </a:t>
            </a:r>
            <a:r>
              <a:rPr lang="mn-MN" b="0" dirty="0">
                <a:latin typeface="+mn-lt"/>
              </a:rPr>
              <a:t>Хэн, хэрхэн хохирч болзошгүй вэ</a:t>
            </a:r>
            <a:r>
              <a:rPr lang="en-US" altLang="en-US" b="0" dirty="0">
                <a:latin typeface="+mn-lt"/>
              </a:rPr>
              <a:t>?</a:t>
            </a:r>
            <a:br>
              <a:rPr lang="en-US" altLang="en-US" b="0" dirty="0">
                <a:latin typeface="+mn-lt"/>
              </a:rPr>
            </a:b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5" name="Marcador de pie de página 4"/>
          <p:cNvSpPr>
            <a:spLocks noGrp="1"/>
          </p:cNvSpPr>
          <p:nvPr>
            <p:ph type="ftr" sz="quarter" idx="11"/>
          </p:nvPr>
        </p:nvSpPr>
        <p:spPr/>
        <p:txBody>
          <a:bodyPr/>
          <a:lstStyle/>
          <a:p>
            <a:r>
              <a:rPr lang="mn-MN" i="1" dirty="0"/>
              <a:t>Зохистой хөдөлмөрийг дэмжиж</a:t>
            </a:r>
            <a:r>
              <a:rPr lang="en-GB" i="1" dirty="0"/>
              <a:t>, </a:t>
            </a:r>
            <a:r>
              <a:rPr lang="mn-MN" i="1" dirty="0"/>
              <a:t>нийгэмд шударга ёсыг бэхжүүлье.</a:t>
            </a:r>
            <a:endParaRPr lang="en-GB" i="1" dirty="0"/>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36</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Tree>
    <p:extLst>
      <p:ext uri="{BB962C8B-B14F-4D97-AF65-F5344CB8AC3E}">
        <p14:creationId xmlns:p14="http://schemas.microsoft.com/office/powerpoint/2010/main" val="174007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b="0" dirty="0">
                <a:latin typeface="+mn-lt"/>
              </a:rPr>
              <a:t>2. </a:t>
            </a:r>
            <a:r>
              <a:rPr lang="mn-MN" b="0" dirty="0">
                <a:latin typeface="+mn-lt"/>
              </a:rPr>
              <a:t>Хэн, хэрхэн хохирч болзошгүй вэ</a:t>
            </a:r>
            <a:r>
              <a:rPr lang="en-US" altLang="en-US" b="0" dirty="0">
                <a:latin typeface="+mn-lt"/>
              </a:rPr>
              <a:t>?</a:t>
            </a:r>
            <a:br>
              <a:rPr lang="en-US" altLang="en-US" b="0" dirty="0">
                <a:latin typeface="+mn-lt"/>
              </a:rPr>
            </a:b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37</a:t>
            </a:fld>
            <a:endParaRPr lang="en-GB"/>
          </a:p>
        </p:txBody>
      </p:sp>
      <p:sp>
        <p:nvSpPr>
          <p:cNvPr id="9" name="CuadroTexto 8"/>
          <p:cNvSpPr txBox="1"/>
          <p:nvPr/>
        </p:nvSpPr>
        <p:spPr>
          <a:xfrm>
            <a:off x="558799" y="2015748"/>
            <a:ext cx="6406959" cy="3730573"/>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mn-MN" altLang="en-US" sz="2000" dirty="0">
                <a:solidFill>
                  <a:schemeClr val="tx2"/>
                </a:solidFill>
                <a:latin typeface="Overpass Light"/>
                <a:cs typeface="Overpass Light"/>
              </a:rPr>
              <a:t>Хүрэлцэх </a:t>
            </a:r>
            <a:endParaRPr lang="en-US" altLang="en-US" sz="2000" dirty="0">
              <a:solidFill>
                <a:schemeClr val="tx2"/>
              </a:solidFill>
              <a:latin typeface="Overpass Light"/>
              <a:cs typeface="Overpass Light"/>
            </a:endParaRPr>
          </a:p>
          <a:p>
            <a:pPr marL="285750" indent="-285750">
              <a:lnSpc>
                <a:spcPct val="150000"/>
              </a:lnSpc>
              <a:buClr>
                <a:schemeClr val="accent2"/>
              </a:buClr>
              <a:buFont typeface="Lucida Grande"/>
              <a:buChar char="►"/>
              <a:defRPr/>
            </a:pPr>
            <a:r>
              <a:rPr lang="mn-MN" sz="2000" dirty="0">
                <a:solidFill>
                  <a:schemeClr val="accent2"/>
                </a:solidFill>
                <a:latin typeface="Overpass Bold"/>
                <a:cs typeface="Overpass Bold"/>
              </a:rPr>
              <a:t>Оператор</a:t>
            </a:r>
            <a:endParaRPr lang="en-GB" sz="2000" dirty="0">
              <a:solidFill>
                <a:schemeClr val="accent2"/>
              </a:solidFill>
              <a:latin typeface="Overpass Bold"/>
              <a:cs typeface="Overpass Bold"/>
            </a:endParaRPr>
          </a:p>
          <a:p>
            <a:pPr marL="285750" indent="-285750">
              <a:lnSpc>
                <a:spcPct val="150000"/>
              </a:lnSpc>
              <a:buClr>
                <a:schemeClr val="accent2"/>
              </a:buClr>
              <a:buFont typeface="Lucida Grande"/>
              <a:buChar char="►"/>
              <a:defRPr/>
            </a:pPr>
            <a:r>
              <a:rPr lang="mn-MN" sz="2000" dirty="0">
                <a:solidFill>
                  <a:schemeClr val="tx2"/>
                </a:solidFill>
                <a:latin typeface="Overpass Light"/>
                <a:cs typeface="Overpass Light"/>
              </a:rPr>
              <a:t>Гараа </a:t>
            </a:r>
            <a:r>
              <a:rPr lang="en-GB" sz="2000" dirty="0">
                <a:solidFill>
                  <a:schemeClr val="tx2"/>
                </a:solidFill>
                <a:latin typeface="Overpass Light"/>
                <a:cs typeface="Overpass Light"/>
              </a:rPr>
              <a:t>(</a:t>
            </a:r>
            <a:r>
              <a:rPr lang="mn-MN" sz="2000" dirty="0">
                <a:solidFill>
                  <a:schemeClr val="tx2"/>
                </a:solidFill>
                <a:latin typeface="Overpass Light"/>
                <a:cs typeface="Overpass Light"/>
              </a:rPr>
              <a:t>дээд мөчөө</a:t>
            </a:r>
            <a:r>
              <a:rPr lang="en-GB" sz="2000" dirty="0">
                <a:solidFill>
                  <a:schemeClr val="tx2"/>
                </a:solidFill>
                <a:latin typeface="Overpass Light"/>
                <a:cs typeface="Overpass Light"/>
              </a:rPr>
              <a:t>)</a:t>
            </a:r>
            <a:r>
              <a:rPr lang="mn-MN" sz="2000" dirty="0">
                <a:solidFill>
                  <a:schemeClr val="tx2"/>
                </a:solidFill>
                <a:latin typeface="Overpass Light"/>
                <a:cs typeface="Overpass Light"/>
              </a:rPr>
              <a:t> ирэнд зүсэх</a:t>
            </a:r>
            <a:endParaRPr lang="en-GB" sz="2000" dirty="0">
              <a:solidFill>
                <a:schemeClr val="tx2"/>
              </a:solidFill>
              <a:latin typeface="Overpass Light"/>
              <a:cs typeface="Overpass Light"/>
            </a:endParaRPr>
          </a:p>
          <a:p>
            <a:pPr marL="285750" indent="-285750">
              <a:lnSpc>
                <a:spcPct val="150000"/>
              </a:lnSpc>
              <a:buClr>
                <a:schemeClr val="accent2"/>
              </a:buClr>
              <a:buFont typeface="Lucida Grande"/>
              <a:buChar char="►"/>
              <a:defRPr/>
            </a:pPr>
            <a:r>
              <a:rPr lang="mn-MN" altLang="en-US" sz="2000" dirty="0">
                <a:solidFill>
                  <a:schemeClr val="tx2"/>
                </a:solidFill>
                <a:latin typeface="Overpass Light"/>
                <a:cs typeface="Overpass Light"/>
              </a:rPr>
              <a:t>Ажиллах байрлалаас шалтгаалан нурууны асуудал үүсэх </a:t>
            </a:r>
            <a:endParaRPr lang="en-US" altLang="en-US" sz="2000" dirty="0">
              <a:solidFill>
                <a:schemeClr val="tx2"/>
              </a:solidFill>
              <a:latin typeface="Overpass Light"/>
              <a:cs typeface="Overpass Light"/>
            </a:endParaRPr>
          </a:p>
          <a:p>
            <a:pPr marL="285750" indent="-285750">
              <a:lnSpc>
                <a:spcPct val="150000"/>
              </a:lnSpc>
              <a:buClr>
                <a:schemeClr val="accent2"/>
              </a:buClr>
              <a:buFont typeface="Lucida Grande"/>
              <a:buChar char="►"/>
              <a:defRPr/>
            </a:pPr>
            <a:r>
              <a:rPr lang="mn-MN" altLang="en-US" sz="2000" dirty="0">
                <a:solidFill>
                  <a:schemeClr val="tx2"/>
                </a:solidFill>
                <a:latin typeface="Overpass Light"/>
                <a:cs typeface="Overpass Light"/>
              </a:rPr>
              <a:t>Шуугианы өртөлтөөс шалтгаалан сонсгол буурах </a:t>
            </a:r>
            <a:endParaRPr lang="en-US" altLang="en-US" sz="2000" dirty="0">
              <a:solidFill>
                <a:schemeClr val="tx2"/>
              </a:solidFill>
              <a:latin typeface="Overpass Light"/>
              <a:cs typeface="Overpass Light"/>
            </a:endParaRPr>
          </a:p>
          <a:p>
            <a:pPr marL="285750" indent="-285750">
              <a:lnSpc>
                <a:spcPct val="150000"/>
              </a:lnSpc>
              <a:buClr>
                <a:schemeClr val="accent2"/>
              </a:buClr>
              <a:buFont typeface="Lucida Grande"/>
              <a:buChar char="►"/>
              <a:defRPr/>
            </a:pPr>
            <a:r>
              <a:rPr lang="mn-MN" altLang="en-US" sz="2000" dirty="0">
                <a:solidFill>
                  <a:schemeClr val="tx2"/>
                </a:solidFill>
                <a:latin typeface="Overpass Light"/>
                <a:cs typeface="Overpass Light"/>
              </a:rPr>
              <a:t>Цахилгаан тусгаарлагч хангалтгүйгээс шалтгаалан цахилгаанд цохиулах </a:t>
            </a:r>
            <a:r>
              <a:rPr lang="en-US" altLang="en-US" sz="2000" dirty="0">
                <a:solidFill>
                  <a:schemeClr val="tx2"/>
                </a:solidFill>
                <a:latin typeface="Overpass Light"/>
                <a:cs typeface="Overpass Light"/>
              </a:rPr>
              <a:t> </a:t>
            </a:r>
            <a:endParaRPr lang="en-GB" sz="2000" dirty="0">
              <a:solidFill>
                <a:schemeClr val="tx2"/>
              </a:solidFill>
              <a:latin typeface="Overpass Light"/>
              <a:cs typeface="Overpass Light"/>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206" y="1542669"/>
            <a:ext cx="4451015" cy="4014070"/>
          </a:xfrm>
          <a:prstGeom prst="rect">
            <a:avLst/>
          </a:prstGeom>
          <a:noFill/>
          <a:ln>
            <a:noFill/>
          </a:ln>
        </p:spPr>
      </p:pic>
    </p:spTree>
    <p:extLst>
      <p:ext uri="{BB962C8B-B14F-4D97-AF65-F5344CB8AC3E}">
        <p14:creationId xmlns:p14="http://schemas.microsoft.com/office/powerpoint/2010/main" val="3294185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en-US" b="0" dirty="0">
                <a:latin typeface="+mn-lt"/>
              </a:rPr>
              <a:t>3. </a:t>
            </a:r>
            <a:r>
              <a:rPr lang="mn-MN" altLang="en-US" b="0" dirty="0">
                <a:latin typeface="+mn-lt"/>
              </a:rPr>
              <a:t>Хянах арга хэмжээг тодорхойлох</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38</a:t>
            </a:fld>
            <a:endParaRPr lang="en-GB"/>
          </a:p>
        </p:txBody>
      </p:sp>
      <p:sp>
        <p:nvSpPr>
          <p:cNvPr id="8" name="Rectángulo 7"/>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9" name="CuadroTexto 8"/>
          <p:cNvSpPr txBox="1"/>
          <p:nvPr/>
        </p:nvSpPr>
        <p:spPr>
          <a:xfrm>
            <a:off x="558800" y="2221302"/>
            <a:ext cx="4956356" cy="3228641"/>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mn-MN" altLang="en-US" sz="2400" dirty="0">
                <a:solidFill>
                  <a:schemeClr val="tx2"/>
                </a:solidFill>
              </a:rPr>
              <a:t>Ямар арга хэмжээг авсан байна вэ</a:t>
            </a:r>
            <a:r>
              <a:rPr lang="en-US" altLang="en-US" sz="2400" dirty="0">
                <a:solidFill>
                  <a:schemeClr val="tx2"/>
                </a:solidFill>
              </a:rPr>
              <a:t>?</a:t>
            </a:r>
          </a:p>
          <a:p>
            <a:pPr marL="285750" indent="-285750">
              <a:lnSpc>
                <a:spcPct val="150000"/>
              </a:lnSpc>
              <a:buClr>
                <a:schemeClr val="accent2"/>
              </a:buClr>
              <a:buFont typeface="Lucida Grande"/>
              <a:buChar char="►"/>
              <a:defRPr/>
            </a:pPr>
            <a:r>
              <a:rPr lang="mn-MN" altLang="en-US" sz="2400" dirty="0">
                <a:solidFill>
                  <a:schemeClr val="tx2"/>
                </a:solidFill>
              </a:rPr>
              <a:t>Хяналтын ямар хэрэгслийг суурилуулсан байна вэ</a:t>
            </a:r>
            <a:r>
              <a:rPr lang="en-US" altLang="en-US" sz="2400" dirty="0">
                <a:solidFill>
                  <a:schemeClr val="tx2"/>
                </a:solidFill>
              </a:rPr>
              <a:t>?</a:t>
            </a:r>
          </a:p>
          <a:p>
            <a:pPr marL="285750" indent="-285750">
              <a:lnSpc>
                <a:spcPct val="150000"/>
              </a:lnSpc>
              <a:buClr>
                <a:schemeClr val="accent2"/>
              </a:buClr>
              <a:buFont typeface="Lucida Grande"/>
              <a:buChar char="►"/>
              <a:defRPr/>
            </a:pPr>
            <a:endParaRPr lang="en-US" altLang="en-US" sz="2400" dirty="0">
              <a:solidFill>
                <a:schemeClr val="tx2"/>
              </a:solidFill>
              <a:cs typeface="Overpass Light"/>
            </a:endParaRPr>
          </a:p>
          <a:p>
            <a:pPr marL="285750" indent="-285750">
              <a:lnSpc>
                <a:spcPct val="150000"/>
              </a:lnSpc>
              <a:buClr>
                <a:schemeClr val="accent2"/>
              </a:buClr>
              <a:buFont typeface="Lucida Grande"/>
              <a:buChar char="►"/>
              <a:defRPr/>
            </a:pPr>
            <a:endParaRPr lang="en-US" altLang="en-US" dirty="0">
              <a:solidFill>
                <a:schemeClr val="tx2"/>
              </a:solidFill>
              <a:latin typeface="Overpass Light"/>
              <a:cs typeface="Overpass Light"/>
            </a:endParaRPr>
          </a:p>
        </p:txBody>
      </p:sp>
      <p:pic>
        <p:nvPicPr>
          <p:cNvPr id="10" name="Imagen 9" descr="123_slide_Ethiopi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95461" y="1961884"/>
            <a:ext cx="5673107" cy="3781777"/>
          </a:xfrm>
          <a:prstGeom prst="rect">
            <a:avLst/>
          </a:prstGeom>
        </p:spPr>
      </p:pic>
    </p:spTree>
    <p:extLst>
      <p:ext uri="{BB962C8B-B14F-4D97-AF65-F5344CB8AC3E}">
        <p14:creationId xmlns:p14="http://schemas.microsoft.com/office/powerpoint/2010/main" val="4042071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522463"/>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en-US" altLang="en-US" b="0" dirty="0">
                <a:latin typeface="+mn-lt"/>
              </a:rPr>
              <a:t>3. </a:t>
            </a:r>
            <a:r>
              <a:rPr lang="mn-MN" altLang="en-US" b="0" dirty="0">
                <a:latin typeface="+mn-lt"/>
              </a:rPr>
              <a:t>Цаашид хяналтын ямар арга хэмжээ авах шаардлагатай вэ</a:t>
            </a:r>
            <a:r>
              <a:rPr lang="en-US" altLang="en-US" b="0" dirty="0">
                <a:latin typeface="+mn-lt"/>
              </a:rPr>
              <a:t>?</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39</a:t>
            </a:fld>
            <a:endParaRPr lang="en-GB"/>
          </a:p>
        </p:txBody>
      </p:sp>
      <p:sp>
        <p:nvSpPr>
          <p:cNvPr id="9" name="CuadroTexto 8"/>
          <p:cNvSpPr txBox="1"/>
          <p:nvPr/>
        </p:nvSpPr>
        <p:spPr>
          <a:xfrm>
            <a:off x="558800" y="2181578"/>
            <a:ext cx="3830320" cy="3728649"/>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mn-MN" altLang="en-US" sz="2000" dirty="0">
                <a:solidFill>
                  <a:schemeClr val="tx2"/>
                </a:solidFill>
              </a:rPr>
              <a:t>Одоо байгаа эрсдэлийн түвшин хүлээн зөвшөөрөхүйц үү</a:t>
            </a:r>
            <a:r>
              <a:rPr lang="en-US" altLang="en-US" sz="2000" dirty="0">
                <a:solidFill>
                  <a:schemeClr val="tx2"/>
                </a:solidFill>
              </a:rPr>
              <a:t>?</a:t>
            </a:r>
          </a:p>
          <a:p>
            <a:pPr marL="285750" indent="-285750">
              <a:lnSpc>
                <a:spcPct val="150000"/>
              </a:lnSpc>
              <a:buClr>
                <a:schemeClr val="accent2"/>
              </a:buClr>
              <a:buFont typeface="Lucida Grande"/>
              <a:buChar char="►"/>
              <a:defRPr/>
            </a:pPr>
            <a:r>
              <a:rPr lang="mn-MN" altLang="en-US" sz="2000" dirty="0">
                <a:solidFill>
                  <a:schemeClr val="tx2"/>
                </a:solidFill>
              </a:rPr>
              <a:t>Хэрэв хүлээн зөвшөөрөгдөхгүй гэж үзвэл эрсдэлийг хянах ямар арга хэмжээ авах шаардлагатай вэ</a:t>
            </a:r>
            <a:r>
              <a:rPr lang="en-US" altLang="en-US" sz="2000" dirty="0">
                <a:solidFill>
                  <a:schemeClr val="tx2"/>
                </a:solidFill>
              </a:rPr>
              <a:t>?</a:t>
            </a: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309221" y="2430593"/>
            <a:ext cx="5295079" cy="3530053"/>
          </a:xfrm>
          <a:prstGeom prst="rect">
            <a:avLst/>
          </a:prstGeom>
        </p:spPr>
      </p:pic>
    </p:spTree>
    <p:extLst>
      <p:ext uri="{BB962C8B-B14F-4D97-AF65-F5344CB8AC3E}">
        <p14:creationId xmlns:p14="http://schemas.microsoft.com/office/powerpoint/2010/main" val="3860675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cs typeface="Overpass Bold"/>
              </a:rPr>
              <a:t>2 дахь өдөр</a:t>
            </a:r>
            <a:r>
              <a:rPr lang="en-GB" b="0" dirty="0">
                <a:latin typeface="+mn-lt"/>
                <a:cs typeface="Overpass Bold"/>
              </a:rPr>
              <a:t> </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a:t>
            </a:fld>
            <a:endParaRPr lang="en-GB"/>
          </a:p>
        </p:txBody>
      </p:sp>
      <p:sp>
        <p:nvSpPr>
          <p:cNvPr id="10" name="Content Placeholder 2"/>
          <p:cNvSpPr txBox="1">
            <a:spLocks/>
          </p:cNvSpPr>
          <p:nvPr/>
        </p:nvSpPr>
        <p:spPr>
          <a:xfrm>
            <a:off x="409897" y="2522832"/>
            <a:ext cx="928725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sz="2000" dirty="0">
                <a:solidFill>
                  <a:schemeClr val="tx2"/>
                </a:solidFill>
                <a:latin typeface="Overpass Light"/>
                <a:cs typeface="Overpass Light"/>
              </a:rPr>
              <a:t>Эхний өдрийн бататгал</a:t>
            </a:r>
            <a:endParaRPr lang="en-GB" sz="2000" dirty="0">
              <a:solidFill>
                <a:schemeClr val="tx2"/>
              </a:solidFill>
              <a:latin typeface="Overpass Light"/>
              <a:cs typeface="Overpass Light"/>
            </a:endParaRPr>
          </a:p>
          <a:p>
            <a:pPr lvl="2"/>
            <a:endParaRPr lang="en-GB" sz="2000" dirty="0">
              <a:solidFill>
                <a:schemeClr val="tx2"/>
              </a:solidFill>
              <a:latin typeface="Overpass Light"/>
              <a:cs typeface="Overpass Light"/>
            </a:endParaRPr>
          </a:p>
          <a:p>
            <a:pPr lvl="2"/>
            <a:r>
              <a:rPr lang="mn-MN" sz="2000" dirty="0">
                <a:solidFill>
                  <a:schemeClr val="tx2"/>
                </a:solidFill>
                <a:latin typeface="Overpass Light"/>
                <a:cs typeface="Overpass Light"/>
              </a:rPr>
              <a:t>Алхам</a:t>
            </a:r>
            <a:r>
              <a:rPr lang="en-GB" sz="2000" dirty="0">
                <a:solidFill>
                  <a:schemeClr val="tx2"/>
                </a:solidFill>
                <a:latin typeface="Overpass Light"/>
                <a:cs typeface="Overpass Light"/>
              </a:rPr>
              <a:t> 3b </a:t>
            </a:r>
            <a:r>
              <a:rPr lang="mn-MN" sz="2000" dirty="0">
                <a:solidFill>
                  <a:schemeClr val="tx2"/>
                </a:solidFill>
                <a:latin typeface="Overpass Light"/>
                <a:cs typeface="Overpass Light"/>
              </a:rPr>
              <a:t>Эрсдэлийг бууруулахад цаашид авах шаардлагатай </a:t>
            </a:r>
            <a:r>
              <a:rPr lang="en-GB" sz="2000" dirty="0">
                <a:solidFill>
                  <a:schemeClr val="tx2"/>
                </a:solidFill>
                <a:latin typeface="Overpass Light"/>
                <a:cs typeface="Overpass Light"/>
              </a:rPr>
              <a:t>(</a:t>
            </a:r>
            <a:r>
              <a:rPr lang="mn-MN" sz="2000" dirty="0">
                <a:solidFill>
                  <a:schemeClr val="tx2"/>
                </a:solidFill>
                <a:latin typeface="Overpass Light"/>
                <a:cs typeface="Overpass Light"/>
              </a:rPr>
              <a:t>эрсдэлийг хянах арга хэмжээ</a:t>
            </a:r>
            <a:r>
              <a:rPr lang="en-GB" sz="2000" dirty="0">
                <a:solidFill>
                  <a:schemeClr val="tx2"/>
                </a:solidFill>
                <a:latin typeface="Overpass Light"/>
                <a:cs typeface="Overpass Light"/>
              </a:rPr>
              <a:t>) </a:t>
            </a:r>
            <a:r>
              <a:rPr lang="mn-MN" sz="2000" dirty="0">
                <a:solidFill>
                  <a:schemeClr val="tx2"/>
                </a:solidFill>
                <a:latin typeface="Overpass Light"/>
                <a:cs typeface="Overpass Light"/>
              </a:rPr>
              <a:t>арга хэмжээ</a:t>
            </a:r>
            <a:r>
              <a:rPr lang="en-GB" sz="2000" dirty="0">
                <a:solidFill>
                  <a:schemeClr val="tx2"/>
                </a:solidFill>
                <a:latin typeface="Overpass Light"/>
                <a:cs typeface="Overpass Light"/>
              </a:rPr>
              <a:t>? </a:t>
            </a:r>
          </a:p>
          <a:p>
            <a:pPr lvl="2"/>
            <a:endParaRPr lang="en-GB" sz="2000" dirty="0">
              <a:solidFill>
                <a:schemeClr val="tx2"/>
              </a:solidFill>
              <a:latin typeface="Overpass Light"/>
              <a:cs typeface="Overpass Light"/>
            </a:endParaRPr>
          </a:p>
          <a:p>
            <a:pPr lvl="2"/>
            <a:r>
              <a:rPr lang="mn-MN" sz="2000" u="sng" dirty="0">
                <a:solidFill>
                  <a:srgbClr val="FF0000"/>
                </a:solidFill>
                <a:latin typeface="Overpass Light"/>
                <a:cs typeface="Overpass Light"/>
              </a:rPr>
              <a:t>Эрсдэлийг хянах үйл ажиллагааны эрэмбийн </a:t>
            </a:r>
            <a:r>
              <a:rPr lang="mn-MN" sz="2000" dirty="0">
                <a:solidFill>
                  <a:schemeClr val="tx2"/>
                </a:solidFill>
                <a:latin typeface="Overpass Light"/>
                <a:cs typeface="Overpass Light"/>
              </a:rPr>
              <a:t>талаар мэдэж авах</a:t>
            </a:r>
            <a:endParaRPr lang="en-GB" sz="2500" u="sng" dirty="0">
              <a:solidFill>
                <a:schemeClr val="accent2"/>
              </a:solidFill>
              <a:latin typeface="Overpass Light"/>
              <a:cs typeface="Overpass Light"/>
            </a:endParaRPr>
          </a:p>
        </p:txBody>
      </p:sp>
    </p:spTree>
    <p:extLst>
      <p:ext uri="{BB962C8B-B14F-4D97-AF65-F5344CB8AC3E}">
        <p14:creationId xmlns:p14="http://schemas.microsoft.com/office/powerpoint/2010/main" val="3889193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9668727" cy="720000"/>
          </a:xfrm>
        </p:spPr>
        <p:txBody>
          <a:bodyPr/>
          <a:lstStyle/>
          <a:p>
            <a:pPr>
              <a:defRPr/>
            </a:pPr>
            <a:r>
              <a:rPr lang="en-US" altLang="en-US" b="0" dirty="0">
                <a:latin typeface="+mn-lt"/>
              </a:rPr>
              <a:t>3. </a:t>
            </a:r>
            <a:r>
              <a:rPr lang="mn-MN" altLang="en-US" b="0" dirty="0">
                <a:latin typeface="+mn-lt"/>
              </a:rPr>
              <a:t>Хэрэгжүүлж байгаа эрсдэлийг хянах арга хэмжээ, цаашид эрсдэлийг бууруулах арга хэмжээ шаардлагатай эсэх </a:t>
            </a:r>
            <a:r>
              <a:rPr lang="en-US" altLang="en-US" b="0" dirty="0">
                <a:latin typeface="+mn-lt"/>
              </a:rPr>
              <a:t> </a:t>
            </a: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40</a:t>
            </a:fld>
            <a:endParaRPr lang="en-GB"/>
          </a:p>
        </p:txBody>
      </p:sp>
      <p:sp>
        <p:nvSpPr>
          <p:cNvPr id="10" name="Rectángulo 9"/>
          <p:cNvSpPr/>
          <p:nvPr/>
        </p:nvSpPr>
        <p:spPr>
          <a:xfrm>
            <a:off x="453685" y="2503779"/>
            <a:ext cx="10505047" cy="3228513"/>
          </a:xfrm>
          <a:prstGeom prst="rect">
            <a:avLst/>
          </a:prstGeom>
        </p:spPr>
        <p:txBody>
          <a:bodyPr wrap="square">
            <a:spAutoFit/>
          </a:bodyPr>
          <a:lstStyle/>
          <a:p>
            <a:pPr marL="285750" indent="-285750" eaLnBrk="0" fontAlgn="base" hangingPunct="0">
              <a:lnSpc>
                <a:spcPct val="150000"/>
              </a:lnSpc>
              <a:spcBef>
                <a:spcPct val="0"/>
              </a:spcBef>
              <a:spcAft>
                <a:spcPct val="0"/>
              </a:spcAft>
              <a:buClr>
                <a:schemeClr val="accent2"/>
              </a:buClr>
              <a:buFont typeface="Lucida Grande"/>
              <a:buChar char="►"/>
            </a:pPr>
            <a:r>
              <a:rPr lang="mn-MN" altLang="en-US" sz="2000" dirty="0">
                <a:solidFill>
                  <a:schemeClr val="tx2"/>
                </a:solidFill>
                <a:cs typeface="Overpass Light"/>
              </a:rPr>
              <a:t>Авч хэрэгжүүлсэн арга хэмжээ</a:t>
            </a:r>
            <a:r>
              <a:rPr lang="en-US" altLang="en-US" sz="2000" dirty="0">
                <a:solidFill>
                  <a:schemeClr val="tx2"/>
                </a:solidFill>
                <a:cs typeface="Overpass Light"/>
              </a:rPr>
              <a:t> – </a:t>
            </a:r>
            <a:r>
              <a:rPr lang="mn-MN" altLang="en-US" sz="2000" dirty="0">
                <a:solidFill>
                  <a:schemeClr val="tx2"/>
                </a:solidFill>
                <a:cs typeface="Overpass Light"/>
              </a:rPr>
              <a:t>хяналтын ямар арга хэмжээ хэрэгжиж байгаа вэ</a:t>
            </a:r>
            <a:r>
              <a:rPr lang="en-US" altLang="en-US" sz="2000" dirty="0">
                <a:solidFill>
                  <a:schemeClr val="tx2"/>
                </a:solidFill>
                <a:cs typeface="Overpass Light"/>
              </a:rPr>
              <a:t>?</a:t>
            </a:r>
            <a:endParaRPr lang="en-US" sz="2000" dirty="0">
              <a:solidFill>
                <a:schemeClr val="tx2"/>
              </a:solidFill>
              <a:cs typeface="Overpass Light"/>
            </a:endParaRPr>
          </a:p>
          <a:p>
            <a:pPr marL="635000" lvl="1" indent="-284163">
              <a:lnSpc>
                <a:spcPct val="150000"/>
              </a:lnSpc>
              <a:buClr>
                <a:schemeClr val="accent1"/>
              </a:buClr>
              <a:buFont typeface="Lucida Grande"/>
              <a:buChar char="►"/>
            </a:pPr>
            <a:r>
              <a:rPr lang="mn-MN" altLang="en-US" sz="2000" dirty="0">
                <a:solidFill>
                  <a:schemeClr val="tx2"/>
                </a:solidFill>
                <a:cs typeface="Overpass Light"/>
              </a:rPr>
              <a:t>Авсан хяналтын арга хэмжээ </a:t>
            </a:r>
            <a:r>
              <a:rPr lang="en-US" altLang="en-US" sz="2000" dirty="0">
                <a:solidFill>
                  <a:schemeClr val="tx2"/>
                </a:solidFill>
                <a:cs typeface="Overpass Light"/>
              </a:rPr>
              <a:t>– </a:t>
            </a:r>
            <a:r>
              <a:rPr lang="mn-MN" altLang="en-US" sz="2000" dirty="0">
                <a:solidFill>
                  <a:schemeClr val="tx2"/>
                </a:solidFill>
                <a:cs typeface="Overpass Light"/>
              </a:rPr>
              <a:t>оператор тортой бээлий өмссөн байна.</a:t>
            </a:r>
            <a:r>
              <a:rPr lang="en-US" altLang="en-US" sz="2000" dirty="0">
                <a:solidFill>
                  <a:schemeClr val="tx2"/>
                </a:solidFill>
                <a:cs typeface="Overpass Light"/>
              </a:rPr>
              <a:t> </a:t>
            </a:r>
            <a:r>
              <a:rPr lang="mn-MN" altLang="en-US" sz="2000" dirty="0">
                <a:solidFill>
                  <a:schemeClr val="tx2"/>
                </a:solidFill>
                <a:cs typeface="Overpass Light"/>
              </a:rPr>
              <a:t>Энэ хангалттай юу</a:t>
            </a:r>
            <a:r>
              <a:rPr lang="en-US" altLang="en-US" sz="2000" dirty="0">
                <a:solidFill>
                  <a:schemeClr val="tx2"/>
                </a:solidFill>
                <a:cs typeface="Overpass Light"/>
              </a:rPr>
              <a:t>?</a:t>
            </a:r>
            <a:endParaRPr lang="en-US" sz="2000" dirty="0">
              <a:solidFill>
                <a:schemeClr val="tx2"/>
              </a:solidFill>
              <a:cs typeface="Overpass Light"/>
            </a:endParaRPr>
          </a:p>
          <a:p>
            <a:pPr marL="285750" lvl="1" indent="-285750">
              <a:lnSpc>
                <a:spcPct val="200000"/>
              </a:lnSpc>
              <a:buClr>
                <a:schemeClr val="accent2"/>
              </a:buClr>
              <a:buFont typeface="Lucida Grande"/>
              <a:buChar char="►"/>
            </a:pPr>
            <a:r>
              <a:rPr lang="mn-MN" altLang="en-US" sz="2000" dirty="0">
                <a:solidFill>
                  <a:schemeClr val="tx2"/>
                </a:solidFill>
                <a:cs typeface="Overpass Light"/>
              </a:rPr>
              <a:t>Цаашид ямар хэмжээ авах шаардлагатай вэ</a:t>
            </a:r>
            <a:r>
              <a:rPr lang="en-US" altLang="en-US" sz="2000" dirty="0">
                <a:solidFill>
                  <a:schemeClr val="tx2"/>
                </a:solidFill>
                <a:cs typeface="Overpass Light"/>
              </a:rPr>
              <a:t>?</a:t>
            </a:r>
          </a:p>
          <a:p>
            <a:pPr marL="285750" lvl="1" indent="-285750">
              <a:lnSpc>
                <a:spcPct val="200000"/>
              </a:lnSpc>
              <a:buClr>
                <a:schemeClr val="accent2"/>
              </a:buClr>
              <a:buFont typeface="Lucida Grande"/>
              <a:buChar char="►"/>
            </a:pPr>
            <a:r>
              <a:rPr lang="mn-MN" altLang="en-US" sz="2000" dirty="0">
                <a:solidFill>
                  <a:schemeClr val="tx2"/>
                </a:solidFill>
                <a:cs typeface="Overpass Light"/>
              </a:rPr>
              <a:t>Эрсдэлийн түвшин одоо ямар байна вэ</a:t>
            </a:r>
            <a:r>
              <a:rPr lang="en-US" altLang="en-US" sz="2000" dirty="0">
                <a:solidFill>
                  <a:schemeClr val="tx2"/>
                </a:solidFill>
                <a:cs typeface="Overpass Light"/>
              </a:rPr>
              <a:t>?</a:t>
            </a:r>
          </a:p>
          <a:p>
            <a:pPr marL="285750" lvl="1" indent="-285750">
              <a:lnSpc>
                <a:spcPct val="200000"/>
              </a:lnSpc>
              <a:buClr>
                <a:schemeClr val="accent2"/>
              </a:buClr>
              <a:buFont typeface="Lucida Grande"/>
              <a:buChar char="►"/>
            </a:pPr>
            <a:r>
              <a:rPr lang="mn-MN" altLang="en-US" sz="2000" dirty="0">
                <a:solidFill>
                  <a:schemeClr val="tx2"/>
                </a:solidFill>
                <a:cs typeface="Overpass Light"/>
              </a:rPr>
              <a:t>Эрсдэлийг бууруулахад юу хийж чадах вэ</a:t>
            </a:r>
            <a:r>
              <a:rPr lang="en-US" altLang="en-US" sz="2000" dirty="0">
                <a:solidFill>
                  <a:schemeClr val="tx2"/>
                </a:solidFill>
                <a:cs typeface="Overpass Light"/>
              </a:rPr>
              <a:t>?</a:t>
            </a:r>
            <a:endParaRPr lang="en-GB" sz="2000" dirty="0">
              <a:solidFill>
                <a:schemeClr val="tx2"/>
              </a:solidFill>
              <a:cs typeface="Overpass Light"/>
            </a:endParaRPr>
          </a:p>
        </p:txBody>
      </p:sp>
    </p:spTree>
    <p:extLst>
      <p:ext uri="{BB962C8B-B14F-4D97-AF65-F5344CB8AC3E}">
        <p14:creationId xmlns:p14="http://schemas.microsoft.com/office/powerpoint/2010/main" val="5634203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9651089" cy="720000"/>
          </a:xfrm>
        </p:spPr>
        <p:txBody>
          <a:bodyPr/>
          <a:lstStyle/>
          <a:p>
            <a:pPr>
              <a:defRPr/>
            </a:pPr>
            <a:r>
              <a:rPr lang="en-US" altLang="en-US" b="0" dirty="0">
                <a:latin typeface="+mn-lt"/>
              </a:rPr>
              <a:t>3. </a:t>
            </a:r>
            <a:r>
              <a:rPr lang="mn-MN" altLang="en-US" b="0" dirty="0">
                <a:latin typeface="+mn-lt"/>
              </a:rPr>
              <a:t>Хэрэгжүүлж байгаа эрсдэлийг хянах арга хэмжээ, цаашид эрсдэлийг бууруулах арга хэмжээ шаардлагатай эсэх </a:t>
            </a:r>
            <a:endParaRPr lang="en-US" altLang="en-U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41</a:t>
            </a:fld>
            <a:endParaRPr lang="en-GB"/>
          </a:p>
        </p:txBody>
      </p:sp>
      <p:sp>
        <p:nvSpPr>
          <p:cNvPr id="11" name="Marcador de texto 10"/>
          <p:cNvSpPr>
            <a:spLocks noGrp="1"/>
          </p:cNvSpPr>
          <p:nvPr>
            <p:ph type="body" sz="quarter" idx="13"/>
          </p:nvPr>
        </p:nvSpPr>
        <p:spPr>
          <a:xfrm>
            <a:off x="4135567" y="5562488"/>
            <a:ext cx="4839621" cy="936640"/>
          </a:xfrm>
        </p:spPr>
        <p:txBody>
          <a:bodyPr/>
          <a:lstStyle/>
          <a:p>
            <a:r>
              <a:rPr lang="mn-MN" altLang="en-US" sz="2000" dirty="0">
                <a:solidFill>
                  <a:schemeClr val="tx2"/>
                </a:solidFill>
                <a:latin typeface="+mn-lt"/>
              </a:rPr>
              <a:t>Эрсдэлийн түвшин нь үйл ажиллагааг эрэмбэлэхэд тусалдаг</a:t>
            </a:r>
            <a:endParaRPr lang="en-US" altLang="en-US" sz="2000" dirty="0">
              <a:solidFill>
                <a:schemeClr val="tx2"/>
              </a:solidFill>
              <a:latin typeface="+mn-lt"/>
            </a:endParaRPr>
          </a:p>
        </p:txBody>
      </p:sp>
      <p:sp>
        <p:nvSpPr>
          <p:cNvPr id="10" name="Rectángulo 9"/>
          <p:cNvSpPr/>
          <p:nvPr/>
        </p:nvSpPr>
        <p:spPr>
          <a:xfrm>
            <a:off x="471320" y="2483236"/>
            <a:ext cx="11415879" cy="2739211"/>
          </a:xfrm>
          <a:prstGeom prst="rect">
            <a:avLst/>
          </a:prstGeom>
        </p:spPr>
        <p:txBody>
          <a:bodyPr wrap="square">
            <a:spAutoFit/>
          </a:bodyPr>
          <a:lstStyle/>
          <a:p>
            <a:pPr eaLnBrk="0" fontAlgn="base" hangingPunct="0">
              <a:lnSpc>
                <a:spcPct val="150000"/>
              </a:lnSpc>
              <a:spcBef>
                <a:spcPct val="0"/>
              </a:spcBef>
              <a:spcAft>
                <a:spcPct val="0"/>
              </a:spcAft>
              <a:buClr>
                <a:schemeClr val="accent2"/>
              </a:buClr>
            </a:pPr>
            <a:r>
              <a:rPr lang="mn-MN" sz="2000" dirty="0">
                <a:solidFill>
                  <a:srgbClr val="FA3C4B"/>
                </a:solidFill>
                <a:cs typeface="Overpass Bold"/>
              </a:rPr>
              <a:t>Оператор</a:t>
            </a:r>
            <a:endParaRPr lang="en-GB" sz="2000" dirty="0">
              <a:solidFill>
                <a:srgbClr val="FA3C4B"/>
              </a:solidFill>
              <a:cs typeface="Overpass Bold"/>
            </a:endParaRPr>
          </a:p>
          <a:p>
            <a:pPr eaLnBrk="0" fontAlgn="base" hangingPunct="0">
              <a:spcBef>
                <a:spcPct val="0"/>
              </a:spcBef>
              <a:spcAft>
                <a:spcPct val="0"/>
              </a:spcAft>
              <a:buClr>
                <a:schemeClr val="accent2"/>
              </a:buClr>
            </a:pPr>
            <a:endParaRPr lang="en-GB" sz="2000" b="1" dirty="0">
              <a:cs typeface="Overpass Bold"/>
            </a:endParaRPr>
          </a:p>
          <a:p>
            <a:pPr marL="285750" lvl="1" indent="-285750" eaLnBrk="0" fontAlgn="base" hangingPunct="0">
              <a:lnSpc>
                <a:spcPct val="150000"/>
              </a:lnSpc>
              <a:spcBef>
                <a:spcPct val="0"/>
              </a:spcBef>
              <a:spcAft>
                <a:spcPct val="0"/>
              </a:spcAft>
              <a:buClr>
                <a:schemeClr val="accent2"/>
              </a:buClr>
              <a:buFont typeface="Lucida Grande"/>
              <a:buChar char="►"/>
            </a:pPr>
            <a:r>
              <a:rPr lang="mn-MN" altLang="en-US" sz="2000" dirty="0">
                <a:solidFill>
                  <a:schemeClr val="tx2"/>
                </a:solidFill>
                <a:cs typeface="Overpass Light"/>
              </a:rPr>
              <a:t>Ирэнд гараа зүсэх</a:t>
            </a:r>
            <a:r>
              <a:rPr lang="en-US" altLang="en-US" sz="2000" dirty="0">
                <a:solidFill>
                  <a:schemeClr val="tx2"/>
                </a:solidFill>
                <a:cs typeface="Overpass Light"/>
              </a:rPr>
              <a:t> – </a:t>
            </a:r>
            <a:r>
              <a:rPr lang="mn-MN" altLang="en-US" sz="2000" dirty="0">
                <a:solidFill>
                  <a:schemeClr val="tx2"/>
                </a:solidFill>
                <a:cs typeface="Overpass Light"/>
              </a:rPr>
              <a:t>тохиолдох магадлал</a:t>
            </a:r>
            <a:r>
              <a:rPr lang="en-US" altLang="en-US" sz="2000" dirty="0">
                <a:solidFill>
                  <a:schemeClr val="tx2"/>
                </a:solidFill>
                <a:cs typeface="Overpass Light"/>
              </a:rPr>
              <a:t>, </a:t>
            </a:r>
            <a:r>
              <a:rPr lang="mn-MN" altLang="en-US" sz="2000" dirty="0">
                <a:solidFill>
                  <a:schemeClr val="tx2"/>
                </a:solidFill>
                <a:cs typeface="Overpass Light"/>
              </a:rPr>
              <a:t>үр дагавар </a:t>
            </a:r>
            <a:r>
              <a:rPr lang="en-US" altLang="en-US" sz="2000" dirty="0">
                <a:solidFill>
                  <a:schemeClr val="tx2"/>
                </a:solidFill>
                <a:cs typeface="Overpass Light"/>
              </a:rPr>
              <a:t>(</a:t>
            </a:r>
            <a:r>
              <a:rPr lang="mn-MN" altLang="en-US" sz="2000" dirty="0">
                <a:solidFill>
                  <a:schemeClr val="tx2"/>
                </a:solidFill>
                <a:cs typeface="Overpass Light"/>
              </a:rPr>
              <a:t>ноцтой байдал</a:t>
            </a:r>
            <a:r>
              <a:rPr lang="en-US" altLang="en-US" sz="2000" dirty="0">
                <a:solidFill>
                  <a:schemeClr val="tx2"/>
                </a:solidFill>
                <a:cs typeface="Overpass Light"/>
              </a:rPr>
              <a:t>) </a:t>
            </a:r>
            <a:r>
              <a:rPr lang="mn-MN" altLang="en-US" sz="2000" dirty="0">
                <a:solidFill>
                  <a:schemeClr val="tx2"/>
                </a:solidFill>
                <a:cs typeface="Overpass Light"/>
              </a:rPr>
              <a:t>маш их хохиролтой</a:t>
            </a:r>
            <a:r>
              <a:rPr lang="en-US" altLang="en-US" sz="2000" dirty="0">
                <a:solidFill>
                  <a:schemeClr val="tx2"/>
                </a:solidFill>
                <a:cs typeface="Overpass Light"/>
              </a:rPr>
              <a:t>: </a:t>
            </a:r>
            <a:r>
              <a:rPr lang="mn-MN" altLang="en-US" sz="2000" dirty="0">
                <a:solidFill>
                  <a:srgbClr val="FF0000"/>
                </a:solidFill>
                <a:cs typeface="Overpass Bold"/>
              </a:rPr>
              <a:t>УЛААН ХЭСЭГ</a:t>
            </a:r>
            <a:r>
              <a:rPr lang="en-US" altLang="en-US" sz="2000" dirty="0">
                <a:solidFill>
                  <a:srgbClr val="FF0000"/>
                </a:solidFill>
                <a:cs typeface="Overpass Bold"/>
              </a:rPr>
              <a:t>, (</a:t>
            </a:r>
            <a:r>
              <a:rPr lang="mn-MN" altLang="en-US" sz="2000" dirty="0">
                <a:solidFill>
                  <a:srgbClr val="FF0000"/>
                </a:solidFill>
                <a:cs typeface="Overpass Bold"/>
              </a:rPr>
              <a:t>ӨНДӨР ЭРСДЭЛТЭЙ</a:t>
            </a:r>
            <a:r>
              <a:rPr lang="en-US" altLang="en-US" sz="2000" dirty="0">
                <a:solidFill>
                  <a:srgbClr val="FF0000"/>
                </a:solidFill>
                <a:cs typeface="Overpass Bold"/>
              </a:rPr>
              <a:t>)</a:t>
            </a:r>
          </a:p>
          <a:p>
            <a:pPr marL="285750" indent="-285750" eaLnBrk="0" fontAlgn="base" hangingPunct="0">
              <a:lnSpc>
                <a:spcPct val="80000"/>
              </a:lnSpc>
              <a:spcBef>
                <a:spcPct val="0"/>
              </a:spcBef>
              <a:spcAft>
                <a:spcPct val="0"/>
              </a:spcAft>
              <a:buClr>
                <a:schemeClr val="accent2"/>
              </a:buClr>
              <a:buFont typeface="Lucida Grande"/>
              <a:buChar char="►"/>
            </a:pPr>
            <a:endParaRPr lang="en-GB" sz="2000" dirty="0">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altLang="en-US" sz="2000" dirty="0">
                <a:solidFill>
                  <a:schemeClr val="tx2"/>
                </a:solidFill>
                <a:cs typeface="Overpass Light"/>
              </a:rPr>
              <a:t>Цаашид эрсдэлийг бууруулах арга хэмжээ авах шаардлагатай юу</a:t>
            </a:r>
            <a:r>
              <a:rPr lang="en-GB" altLang="en-US" sz="2000" dirty="0">
                <a:solidFill>
                  <a:schemeClr val="tx2"/>
                </a:solidFill>
                <a:cs typeface="Overpass Light"/>
              </a:rPr>
              <a:t>? </a:t>
            </a:r>
          </a:p>
          <a:p>
            <a:pPr lvl="1">
              <a:defRPr/>
            </a:pPr>
            <a:r>
              <a:rPr lang="mn-MN" altLang="en-US" sz="2000" dirty="0">
                <a:solidFill>
                  <a:schemeClr val="tx2"/>
                </a:solidFill>
                <a:cs typeface="Overpass Light"/>
              </a:rPr>
              <a:t>Тийм</a:t>
            </a:r>
            <a:r>
              <a:rPr lang="en-GB" altLang="en-US" sz="2000" dirty="0">
                <a:solidFill>
                  <a:schemeClr val="tx2"/>
                </a:solidFill>
                <a:cs typeface="Overpass Light"/>
              </a:rPr>
              <a:t> = </a:t>
            </a:r>
            <a:r>
              <a:rPr lang="mn-MN" altLang="en-US" sz="2000" dirty="0">
                <a:solidFill>
                  <a:schemeClr val="tx2"/>
                </a:solidFill>
                <a:cs typeface="Overpass Light"/>
              </a:rPr>
              <a:t>Юу вэ</a:t>
            </a:r>
            <a:r>
              <a:rPr lang="en-GB" altLang="en-US" sz="2000" dirty="0">
                <a:solidFill>
                  <a:schemeClr val="tx2"/>
                </a:solidFill>
                <a:cs typeface="Overpass Light"/>
              </a:rPr>
              <a:t>?</a:t>
            </a:r>
          </a:p>
        </p:txBody>
      </p:sp>
      <p:sp>
        <p:nvSpPr>
          <p:cNvPr id="8" name="CuadroTexto 7"/>
          <p:cNvSpPr txBox="1"/>
          <p:nvPr/>
        </p:nvSpPr>
        <p:spPr>
          <a:xfrm>
            <a:off x="10811857" y="4251519"/>
            <a:ext cx="184666" cy="369332"/>
          </a:xfrm>
          <a:prstGeom prst="rect">
            <a:avLst/>
          </a:prstGeom>
          <a:noFill/>
        </p:spPr>
        <p:txBody>
          <a:bodyPr wrap="none" rtlCol="0">
            <a:spAutoFit/>
          </a:bodyPr>
          <a:lstStyle/>
          <a:p>
            <a:endParaRPr lang="es-ES" dirty="0"/>
          </a:p>
        </p:txBody>
      </p:sp>
    </p:spTree>
    <p:extLst>
      <p:ext uri="{BB962C8B-B14F-4D97-AF65-F5344CB8AC3E}">
        <p14:creationId xmlns:p14="http://schemas.microsoft.com/office/powerpoint/2010/main" val="35201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423195"/>
            <a:ext cx="7322925" cy="720000"/>
          </a:xfrm>
        </p:spPr>
        <p:txBody>
          <a:bodyPr/>
          <a:lstStyle/>
          <a:p>
            <a:pPr>
              <a:defRPr/>
            </a:pPr>
            <a:r>
              <a:rPr lang="en-US" altLang="en-US" b="0" dirty="0">
                <a:latin typeface="+mn-lt"/>
              </a:rPr>
              <a:t>3. </a:t>
            </a:r>
            <a:r>
              <a:rPr lang="mn-MN" altLang="en-US" b="0" dirty="0">
                <a:latin typeface="+mn-lt"/>
              </a:rPr>
              <a:t>Эрсдэлийг хянах арга хэмжээ, цаашид эрсдэлийг бууруулах арга хэмжээ шаардлагатай эсэх </a:t>
            </a:r>
            <a:endParaRPr lang="en-US" altLang="en-US" b="0" dirty="0">
              <a:latin typeface="+mn-l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42</a:t>
            </a:fld>
            <a:endParaRPr lang="en-GB"/>
          </a:p>
        </p:txBody>
      </p:sp>
      <p:sp>
        <p:nvSpPr>
          <p:cNvPr id="10" name="Rectángulo 9"/>
          <p:cNvSpPr/>
          <p:nvPr/>
        </p:nvSpPr>
        <p:spPr>
          <a:xfrm>
            <a:off x="490539" y="2503780"/>
            <a:ext cx="6611192" cy="4135812"/>
          </a:xfrm>
          <a:prstGeom prst="rect">
            <a:avLst/>
          </a:prstGeom>
        </p:spPr>
        <p:txBody>
          <a:bodyPr wrap="square">
            <a:spAutoFit/>
          </a:bodyPr>
          <a:lstStyle/>
          <a:p>
            <a:pPr marL="285750" indent="-285750" eaLnBrk="0" fontAlgn="base" hangingPunct="0">
              <a:lnSpc>
                <a:spcPct val="150000"/>
              </a:lnSpc>
              <a:spcBef>
                <a:spcPct val="0"/>
              </a:spcBef>
              <a:spcAft>
                <a:spcPct val="0"/>
              </a:spcAft>
              <a:buClr>
                <a:schemeClr val="accent2"/>
              </a:buClr>
              <a:buFont typeface="Lucida Grande"/>
              <a:buChar char="►"/>
            </a:pPr>
            <a:r>
              <a:rPr lang="mn-MN" altLang="en-US" dirty="0">
                <a:solidFill>
                  <a:schemeClr val="tx2"/>
                </a:solidFill>
                <a:latin typeface="Overpass Light"/>
                <a:cs typeface="Overpass Light"/>
              </a:rPr>
              <a:t>Машин төхөөрөмжид хаалт хамгаалалтыг зохистой байдлаар хийх</a:t>
            </a:r>
            <a:endParaRPr lang="en-US" altLang="en-US" dirty="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altLang="en-US" dirty="0">
                <a:solidFill>
                  <a:schemeClr val="tx2"/>
                </a:solidFill>
                <a:latin typeface="Overpass Light"/>
                <a:cs typeface="Overpass Light"/>
              </a:rPr>
              <a:t>Операторуудыг сургалтад давтан хамруулах</a:t>
            </a:r>
            <a:endParaRPr lang="en-US" altLang="en-US" dirty="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altLang="en-US" dirty="0">
                <a:solidFill>
                  <a:schemeClr val="tx2"/>
                </a:solidFill>
                <a:latin typeface="Overpass Light"/>
                <a:cs typeface="Overpass Light"/>
              </a:rPr>
              <a:t>Ахлах ажилтнуудын давтан сургалт</a:t>
            </a:r>
            <a:endParaRPr lang="en-US" altLang="en-US" dirty="0">
              <a:solidFill>
                <a:schemeClr val="tx2"/>
              </a:solidFill>
              <a:latin typeface="Overpass Ligh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altLang="en-US" dirty="0">
                <a:solidFill>
                  <a:schemeClr val="tx2"/>
                </a:solidFill>
                <a:latin typeface="Overpass Light"/>
                <a:cs typeface="Overpass Light"/>
              </a:rPr>
              <a:t>Ажлын байранд хяналт шалгалтын давтамж</a:t>
            </a:r>
            <a:endParaRPr lang="en-US" dirty="0">
              <a:solidFill>
                <a:schemeClr val="tx2"/>
              </a:solidFill>
              <a:latin typeface="Overpass Light"/>
              <a:cs typeface="Overpass Light"/>
            </a:endParaRPr>
          </a:p>
          <a:p>
            <a:pPr marL="635000" lvl="1" indent="-284163">
              <a:lnSpc>
                <a:spcPct val="150000"/>
              </a:lnSpc>
              <a:buClr>
                <a:schemeClr val="accent1"/>
              </a:buClr>
              <a:buFont typeface="Lucida Grande"/>
              <a:buChar char="►"/>
            </a:pPr>
            <a:r>
              <a:rPr lang="mn-MN" altLang="en-US" dirty="0">
                <a:solidFill>
                  <a:schemeClr val="tx2"/>
                </a:solidFill>
                <a:latin typeface="Overpass Light"/>
                <a:cs typeface="Overpass Light"/>
              </a:rPr>
              <a:t>Бүх оператор сургалтад хамрагдсан эсэх</a:t>
            </a:r>
            <a:endParaRPr lang="en-US" altLang="en-US" dirty="0">
              <a:solidFill>
                <a:schemeClr val="tx2"/>
              </a:solidFill>
              <a:latin typeface="Overpass Light"/>
              <a:cs typeface="Overpass Light"/>
            </a:endParaRPr>
          </a:p>
          <a:p>
            <a:pPr marL="635000" lvl="1" indent="-284163">
              <a:lnSpc>
                <a:spcPct val="150000"/>
              </a:lnSpc>
              <a:buClr>
                <a:schemeClr val="accent1"/>
              </a:buClr>
              <a:buFont typeface="Lucida Grande"/>
              <a:buChar char="►"/>
            </a:pPr>
            <a:r>
              <a:rPr lang="mn-MN" altLang="en-US" dirty="0">
                <a:solidFill>
                  <a:schemeClr val="tx2"/>
                </a:solidFill>
                <a:latin typeface="Overpass Light"/>
                <a:cs typeface="Overpass Light"/>
              </a:rPr>
              <a:t>Бүх операторууд инженерийн хяналтын арга хэмжээг зөв хэрэглэж байгаа юу</a:t>
            </a:r>
            <a:endParaRPr lang="en-US" altLang="en-US" dirty="0">
              <a:solidFill>
                <a:schemeClr val="tx2"/>
              </a:solidFill>
              <a:latin typeface="Overpass Light"/>
              <a:cs typeface="Overpass Light"/>
            </a:endParaRPr>
          </a:p>
          <a:p>
            <a:pPr marL="635000" lvl="1" indent="-284163">
              <a:lnSpc>
                <a:spcPct val="150000"/>
              </a:lnSpc>
              <a:buClr>
                <a:schemeClr val="accent1"/>
              </a:buClr>
              <a:buFont typeface="Lucida Grande"/>
              <a:buChar char="►"/>
            </a:pPr>
            <a:r>
              <a:rPr lang="mn-MN" altLang="en-US" dirty="0">
                <a:solidFill>
                  <a:schemeClr val="tx2"/>
                </a:solidFill>
                <a:latin typeface="Overpass Light"/>
                <a:cs typeface="Overpass Light"/>
              </a:rPr>
              <a:t>ХХХ-ийг өмсөж байгаа юу</a:t>
            </a:r>
            <a:endParaRPr lang="en-US" dirty="0">
              <a:solidFill>
                <a:schemeClr val="tx2"/>
              </a:solidFill>
              <a:latin typeface="Overpass Light"/>
              <a:cs typeface="Overpass Light"/>
            </a:endParaRPr>
          </a:p>
          <a:p>
            <a:pPr marL="0" lvl="1">
              <a:lnSpc>
                <a:spcPct val="120000"/>
              </a:lnSpc>
              <a:buClr>
                <a:schemeClr val="accent2"/>
              </a:buClr>
            </a:pPr>
            <a:r>
              <a:rPr lang="en-US" altLang="en-US" dirty="0">
                <a:solidFill>
                  <a:schemeClr val="tx2"/>
                </a:solidFill>
                <a:latin typeface="Overpass Light"/>
                <a:cs typeface="Overpass Light"/>
              </a:rPr>
              <a:t>…</a:t>
            </a:r>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054571" y="1251424"/>
            <a:ext cx="3739507" cy="41358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7648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Инженерийн хяналт</a:t>
            </a:r>
            <a:r>
              <a:rPr lang="en-GB" b="0" dirty="0">
                <a:latin typeface="+mn-lt"/>
              </a:rPr>
              <a:t> – </a:t>
            </a:r>
            <a:r>
              <a:rPr lang="mn-MN" b="0" dirty="0">
                <a:latin typeface="+mn-lt"/>
              </a:rPr>
              <a:t>Хаалт, хамгаалалт</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43</a:t>
            </a:fld>
            <a:endParaRPr lang="en-GB"/>
          </a:p>
        </p:txBody>
      </p:sp>
      <p:sp>
        <p:nvSpPr>
          <p:cNvPr id="8" name="Rectángulo 7"/>
          <p:cNvSpPr/>
          <p:nvPr/>
        </p:nvSpPr>
        <p:spPr>
          <a:xfrm>
            <a:off x="0" y="3485881"/>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3" name="Imagen 2" descr="128a_slid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347" y="2690778"/>
            <a:ext cx="3016080" cy="3244571"/>
          </a:xfrm>
          <a:prstGeom prst="rect">
            <a:avLst/>
          </a:prstGeom>
          <a:ln>
            <a:noFill/>
          </a:ln>
          <a:effectLst>
            <a:outerShdw blurRad="292100" dist="139700" dir="2700000" algn="tl" rotWithShape="0">
              <a:srgbClr val="333333">
                <a:alpha val="65000"/>
              </a:srgbClr>
            </a:outerShdw>
          </a:effectLst>
        </p:spPr>
      </p:pic>
      <p:pic>
        <p:nvPicPr>
          <p:cNvPr id="11" name="Imagen 10" descr="128b_slid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5044" y="2711991"/>
            <a:ext cx="4435768" cy="33017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164023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Хичээл-</a:t>
            </a:r>
            <a:r>
              <a:rPr lang="en-GB" b="0" dirty="0">
                <a:latin typeface="+mn-lt"/>
              </a:rPr>
              <a:t> 5</a:t>
            </a:r>
            <a:endParaRPr lang="es-ES" b="0" dirty="0">
              <a:latin typeface="+mn-lt"/>
            </a:endParaRPr>
          </a:p>
        </p:txBody>
      </p:sp>
      <p:sp>
        <p:nvSpPr>
          <p:cNvPr id="3" name="Marcador de texto 2"/>
          <p:cNvSpPr>
            <a:spLocks noGrp="1"/>
          </p:cNvSpPr>
          <p:nvPr>
            <p:ph type="body" idx="1"/>
          </p:nvPr>
        </p:nvSpPr>
        <p:spPr>
          <a:xfrm>
            <a:off x="490538" y="3596780"/>
            <a:ext cx="4640911" cy="1656000"/>
          </a:xfrm>
        </p:spPr>
        <p:txBody>
          <a:bodyPr/>
          <a:lstStyle/>
          <a:p>
            <a:r>
              <a:rPr lang="mn-MN" sz="3200" dirty="0">
                <a:latin typeface="+mn-lt"/>
                <a:cs typeface="Overpass Light"/>
              </a:rPr>
              <a:t>Эрсдэлийн үнэлгээний үйл явц</a:t>
            </a:r>
            <a:r>
              <a:rPr lang="en-US" sz="3200" dirty="0">
                <a:latin typeface="+mn-lt"/>
                <a:cs typeface="Overpass Light"/>
              </a:rPr>
              <a:t> (</a:t>
            </a:r>
            <a:r>
              <a:rPr lang="mn-MN" sz="3200" dirty="0">
                <a:latin typeface="+mn-lt"/>
                <a:cs typeface="Overpass Light"/>
              </a:rPr>
              <a:t>Үргэлжлэл</a:t>
            </a:r>
            <a:r>
              <a:rPr lang="en-US" sz="3200" dirty="0">
                <a:latin typeface="+mn-lt"/>
                <a:cs typeface="Overpass Light"/>
              </a:rPr>
              <a:t>)</a:t>
            </a:r>
            <a:endParaRPr lang="es-ES" sz="3200" dirty="0">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5" name="Marcador de pie de página 4"/>
          <p:cNvSpPr>
            <a:spLocks noGrp="1"/>
          </p:cNvSpPr>
          <p:nvPr>
            <p:ph type="ftr" sz="quarter" idx="11"/>
          </p:nvPr>
        </p:nvSpPr>
        <p:spPr/>
        <p:txBody>
          <a:bodyPr/>
          <a:lstStyle/>
          <a:p>
            <a:r>
              <a:rPr lang="en-GB"/>
              <a:t>Advancing social justice, promoting decent work</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44</a:t>
            </a:fld>
            <a:endParaRPr lang="en-GB"/>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498926" y="2405049"/>
            <a:ext cx="6693074" cy="4462325"/>
          </a:xfrm>
          <a:prstGeom prst="rect">
            <a:avLst/>
          </a:prstGeom>
        </p:spPr>
      </p:pic>
    </p:spTree>
    <p:extLst>
      <p:ext uri="{BB962C8B-B14F-4D97-AF65-F5344CB8AC3E}">
        <p14:creationId xmlns:p14="http://schemas.microsoft.com/office/powerpoint/2010/main" val="38139445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45</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383426" y="1547243"/>
            <a:ext cx="2874236" cy="4115463"/>
          </a:xfrm>
          <a:prstGeom prst="rect">
            <a:avLst/>
          </a:prstGeom>
          <a:ln>
            <a:noFill/>
          </a:ln>
          <a:effectLst>
            <a:outerShdw blurRad="292100" dist="139700" dir="2700000" algn="tl" rotWithShape="0">
              <a:srgbClr val="333333">
                <a:alpha val="65000"/>
              </a:srgbClr>
            </a:outerShdw>
          </a:effectLst>
        </p:spPr>
      </p:pic>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latin typeface="+mn-lt"/>
              </a:rPr>
              <a:t>Хичээлийн зорилго</a:t>
            </a:r>
            <a:endParaRPr lang="en-GB" b="0" dirty="0">
              <a:latin typeface="+mn-lt"/>
            </a:endParaRPr>
          </a:p>
        </p:txBody>
      </p:sp>
      <p:sp>
        <p:nvSpPr>
          <p:cNvPr id="6" name="Content Placeholder 2"/>
          <p:cNvSpPr txBox="1">
            <a:spLocks/>
          </p:cNvSpPr>
          <p:nvPr/>
        </p:nvSpPr>
        <p:spPr>
          <a:xfrm>
            <a:off x="471861" y="2393950"/>
            <a:ext cx="6887232" cy="4145779"/>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n-MN" sz="2400" b="0" dirty="0">
                <a:solidFill>
                  <a:schemeClr val="tx2"/>
                </a:solidFill>
                <a:latin typeface="+mn-lt"/>
              </a:rPr>
              <a:t>Энэ хичээлийн төгсгөлд дараах ур чадвартай болно</a:t>
            </a:r>
            <a:r>
              <a:rPr lang="en-GB" sz="2400" b="0" dirty="0">
                <a:solidFill>
                  <a:schemeClr val="tx2"/>
                </a:solidFill>
                <a:latin typeface="+mn-lt"/>
              </a:rPr>
              <a:t>:</a:t>
            </a:r>
          </a:p>
          <a:p>
            <a:pPr marL="457200" lvl="1" indent="-457200">
              <a:lnSpc>
                <a:spcPct val="150000"/>
              </a:lnSpc>
              <a:spcBef>
                <a:spcPts val="1200"/>
              </a:spcBef>
              <a:buFont typeface="Calibri" pitchFamily="34" charset="0"/>
              <a:buAutoNum type="arabicPeriod"/>
            </a:pPr>
            <a:r>
              <a:rPr lang="mn-MN" sz="2000" b="0" dirty="0">
                <a:solidFill>
                  <a:schemeClr val="tx2"/>
                </a:solidFill>
                <a:latin typeface="+mn-lt"/>
                <a:cs typeface="Overpass Light"/>
              </a:rPr>
              <a:t>Эрсдэлийг хянах арга хэмжээний талаар мэдлэгийг гүнзгийрүүлэх</a:t>
            </a:r>
            <a:endParaRPr lang="en-GB" sz="2000" b="0" dirty="0">
              <a:solidFill>
                <a:schemeClr val="tx2"/>
              </a:solidFill>
              <a:latin typeface="+mn-lt"/>
              <a:cs typeface="Overpass Light"/>
            </a:endParaRPr>
          </a:p>
          <a:p>
            <a:pPr marL="457200" lvl="1" indent="-457200">
              <a:lnSpc>
                <a:spcPct val="150000"/>
              </a:lnSpc>
              <a:spcBef>
                <a:spcPts val="1200"/>
              </a:spcBef>
              <a:buFont typeface="Calibri" pitchFamily="34" charset="0"/>
              <a:buAutoNum type="arabicPeriod"/>
            </a:pPr>
            <a:r>
              <a:rPr lang="mn-MN" sz="2000" b="0" dirty="0">
                <a:solidFill>
                  <a:schemeClr val="tx2"/>
                </a:solidFill>
                <a:latin typeface="+mn-lt"/>
                <a:cs typeface="Overpass Light"/>
              </a:rPr>
              <a:t>Өмнөх дасгалаар илрүүлсэн эрсдэлийг бууруулах хяналтын арга хэмжээг санал болгох</a:t>
            </a:r>
            <a:endParaRPr lang="en-GB" sz="2000" dirty="0">
              <a:solidFill>
                <a:schemeClr val="tx2"/>
              </a:solidFill>
              <a:latin typeface="+mn-lt"/>
              <a:cs typeface="Overpass Light"/>
            </a:endParaRPr>
          </a:p>
          <a:p>
            <a:pPr marL="457200" lvl="1" indent="-457200">
              <a:lnSpc>
                <a:spcPct val="150000"/>
              </a:lnSpc>
              <a:spcBef>
                <a:spcPts val="1200"/>
              </a:spcBef>
              <a:buFont typeface="Calibri" pitchFamily="34" charset="0"/>
              <a:buAutoNum type="arabicPeriod"/>
            </a:pPr>
            <a:r>
              <a:rPr lang="mn-MN" sz="2000" b="0" dirty="0">
                <a:solidFill>
                  <a:schemeClr val="tx2"/>
                </a:solidFill>
                <a:latin typeface="+mn-lt"/>
                <a:cs typeface="Overpass Light"/>
              </a:rPr>
              <a:t>Эрсдэлийн үнэлгээний </a:t>
            </a:r>
            <a:r>
              <a:rPr lang="en-GB" sz="2000" b="0" dirty="0">
                <a:solidFill>
                  <a:schemeClr val="tx2"/>
                </a:solidFill>
                <a:latin typeface="+mn-lt"/>
                <a:cs typeface="Overpass Light"/>
              </a:rPr>
              <a:t>4 &amp; 5 </a:t>
            </a:r>
            <a:r>
              <a:rPr lang="mn-MN" sz="2000" b="0" dirty="0">
                <a:solidFill>
                  <a:schemeClr val="tx2"/>
                </a:solidFill>
                <a:latin typeface="+mn-lt"/>
                <a:cs typeface="Overpass Light"/>
              </a:rPr>
              <a:t>дугаар алхамын талаар мэдлэгтэй болох</a:t>
            </a:r>
            <a:endParaRPr lang="en-GB" sz="2000" b="0" dirty="0">
              <a:solidFill>
                <a:schemeClr val="tx2"/>
              </a:solidFill>
              <a:latin typeface="+mn-lt"/>
              <a:cs typeface="Overpass Light"/>
            </a:endParaRPr>
          </a:p>
          <a:p>
            <a:pPr marL="457200" lvl="1" indent="-457200">
              <a:lnSpc>
                <a:spcPct val="150000"/>
              </a:lnSpc>
              <a:spcBef>
                <a:spcPts val="1200"/>
              </a:spcBef>
              <a:buFont typeface="Calibri" pitchFamily="34" charset="0"/>
              <a:buAutoNum type="arabicPeriod"/>
            </a:pPr>
            <a:endParaRPr lang="en-US" sz="2000" b="0"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757558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itle 1"/>
          <p:cNvSpPr>
            <a:spLocks noGrp="1"/>
          </p:cNvSpPr>
          <p:nvPr>
            <p:ph type="title"/>
          </p:nvPr>
        </p:nvSpPr>
        <p:spPr>
          <a:xfrm>
            <a:off x="323835" y="1414581"/>
            <a:ext cx="5772165" cy="720000"/>
          </a:xfrm>
        </p:spPr>
        <p:txBody>
          <a:bodyPr/>
          <a:lstStyle/>
          <a:p>
            <a:r>
              <a:rPr lang="mn-MN" b="0" dirty="0">
                <a:latin typeface="+mn-lt"/>
              </a:rPr>
              <a:t>Аюулгүй байдал, эрүүл мэндийн эрсдэлийг хянах арга хэмжээг тодорхойлох, төлөвлөх</a:t>
            </a:r>
            <a:endParaRPr lang="en-GB" b="0" dirty="0">
              <a:latin typeface="+mn-lt"/>
            </a:endParaRPr>
          </a:p>
        </p:txBody>
      </p:sp>
      <p:sp>
        <p:nvSpPr>
          <p:cNvPr id="7" name="Slide Number Placeholder 6"/>
          <p:cNvSpPr>
            <a:spLocks noGrp="1"/>
          </p:cNvSpPr>
          <p:nvPr>
            <p:ph type="sldNum" sz="quarter" idx="12"/>
          </p:nvPr>
        </p:nvSpPr>
        <p:spPr/>
        <p:txBody>
          <a:bodyPr/>
          <a:lstStyle/>
          <a:p>
            <a:fld id="{856227C0-AD57-4F9B-BAE3-EEFB0D0EE427}" type="slidenum">
              <a:rPr lang="en-GB" smtClean="0"/>
              <a:pPr/>
              <a:t>46</a:t>
            </a:fld>
            <a:endParaRPr lang="en-GB"/>
          </a:p>
        </p:txBody>
      </p:sp>
      <p:sp>
        <p:nvSpPr>
          <p:cNvPr id="10" name="Content Placeholder 2"/>
          <p:cNvSpPr txBox="1">
            <a:spLocks/>
          </p:cNvSpPr>
          <p:nvPr/>
        </p:nvSpPr>
        <p:spPr>
          <a:xfrm>
            <a:off x="323835" y="2678653"/>
            <a:ext cx="5485294" cy="3948058"/>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pPr>
            <a:r>
              <a:rPr lang="mn-MN" sz="2000" dirty="0">
                <a:solidFill>
                  <a:schemeClr val="accent2"/>
                </a:solidFill>
                <a:latin typeface="+mn-lt"/>
                <a:cs typeface="Overpass Bold"/>
              </a:rPr>
              <a:t>Алхам</a:t>
            </a:r>
            <a:r>
              <a:rPr lang="en-US" sz="2000" dirty="0">
                <a:solidFill>
                  <a:schemeClr val="accent2"/>
                </a:solidFill>
                <a:latin typeface="+mn-lt"/>
                <a:cs typeface="Overpass Bold"/>
              </a:rPr>
              <a:t> 3 </a:t>
            </a:r>
            <a:r>
              <a:rPr lang="mn-MN" sz="2000" dirty="0">
                <a:solidFill>
                  <a:schemeClr val="accent2"/>
                </a:solidFill>
                <a:latin typeface="+mn-lt"/>
                <a:cs typeface="Overpass Bold"/>
              </a:rPr>
              <a:t>дараах 2 хэсэгтэй</a:t>
            </a:r>
            <a:r>
              <a:rPr lang="en-US" sz="2000" dirty="0">
                <a:solidFill>
                  <a:schemeClr val="accent2"/>
                </a:solidFill>
                <a:latin typeface="+mn-lt"/>
                <a:cs typeface="Overpass Bold"/>
              </a:rPr>
              <a:t>: </a:t>
            </a:r>
          </a:p>
          <a:p>
            <a:pPr lvl="2">
              <a:lnSpc>
                <a:spcPct val="120000"/>
              </a:lnSpc>
            </a:pPr>
            <a:r>
              <a:rPr lang="mn-MN" sz="2000" dirty="0">
                <a:solidFill>
                  <a:schemeClr val="tx2"/>
                </a:solidFill>
                <a:latin typeface="+mn-lt"/>
                <a:cs typeface="Overpass Bold"/>
              </a:rPr>
              <a:t>Алхам</a:t>
            </a:r>
            <a:r>
              <a:rPr lang="en-US" sz="2000" dirty="0">
                <a:solidFill>
                  <a:schemeClr val="tx2"/>
                </a:solidFill>
                <a:latin typeface="+mn-lt"/>
                <a:cs typeface="Overpass Bold"/>
              </a:rPr>
              <a:t> 3.A</a:t>
            </a:r>
            <a:r>
              <a:rPr lang="en-US" sz="2000" b="1" dirty="0">
                <a:solidFill>
                  <a:schemeClr val="tx2"/>
                </a:solidFill>
                <a:latin typeface="+mn-lt"/>
                <a:cs typeface="Overpass Bold"/>
              </a:rPr>
              <a:t>: </a:t>
            </a:r>
            <a:r>
              <a:rPr lang="mn-MN" sz="2000" dirty="0">
                <a:solidFill>
                  <a:srgbClr val="000000"/>
                </a:solidFill>
                <a:latin typeface="+mn-lt"/>
                <a:cs typeface="Arial"/>
              </a:rPr>
              <a:t>Эрсдэлийг хянах талаар авсан арга хэмжээг тодорхойлох. Энэхүү арга хэмжээ нь эрсдэлийг хүлээн зөвшөөрөгдөх хэмжээнд хүртэл бууруулахад хангалттай юу.</a:t>
            </a:r>
            <a:endParaRPr lang="en-US" sz="2000" b="0" dirty="0">
              <a:solidFill>
                <a:schemeClr val="tx2"/>
              </a:solidFill>
              <a:latin typeface="+mn-lt"/>
              <a:cs typeface="Overpass Light"/>
            </a:endParaRPr>
          </a:p>
          <a:p>
            <a:pPr lvl="2">
              <a:lnSpc>
                <a:spcPct val="120000"/>
              </a:lnSpc>
            </a:pPr>
            <a:r>
              <a:rPr lang="mn-MN" sz="2000" dirty="0">
                <a:solidFill>
                  <a:schemeClr val="tx2"/>
                </a:solidFill>
                <a:latin typeface="+mn-lt"/>
                <a:cs typeface="Overpass Bold"/>
              </a:rPr>
              <a:t>Алхам</a:t>
            </a:r>
            <a:r>
              <a:rPr lang="en-US" sz="2000" dirty="0">
                <a:solidFill>
                  <a:schemeClr val="tx2"/>
                </a:solidFill>
                <a:latin typeface="+mn-lt"/>
                <a:cs typeface="Overpass Bold"/>
              </a:rPr>
              <a:t> 3.B: </a:t>
            </a:r>
            <a:r>
              <a:rPr lang="mn-MN" sz="2000" dirty="0">
                <a:solidFill>
                  <a:srgbClr val="000000"/>
                </a:solidFill>
                <a:latin typeface="+mn-lt"/>
                <a:cs typeface="Arial"/>
              </a:rPr>
              <a:t>Эрсдэлийг хүлээн зөвшөөрөгдөх хэмжээнд хүртэл бууруулахын тулд цаашид эрсдэлийг хянах ямар арга хэмжээ авах шаардлагатайг тодорхойлох</a:t>
            </a:r>
            <a:endParaRPr lang="en-US" sz="2000" dirty="0">
              <a:solidFill>
                <a:schemeClr val="tx2"/>
              </a:solidFill>
              <a:latin typeface="+mn-lt"/>
              <a:cs typeface="Overpass Light"/>
            </a:endParaRPr>
          </a:p>
        </p:txBody>
      </p:sp>
      <p:pic>
        <p:nvPicPr>
          <p:cNvPr id="4" name="Picture 3" descr="A group of colorful rectangular buttons with text&#10;&#10;AI-generated content may be incorrect.">
            <a:extLst>
              <a:ext uri="{FF2B5EF4-FFF2-40B4-BE49-F238E27FC236}">
                <a16:creationId xmlns:a16="http://schemas.microsoft.com/office/drawing/2014/main" id="{C4CD9581-B5C5-4A1C-FD1D-8A9C7D94E5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9129" y="231289"/>
            <a:ext cx="6282465" cy="6626710"/>
          </a:xfrm>
          <a:prstGeom prst="rect">
            <a:avLst/>
          </a:prstGeom>
        </p:spPr>
      </p:pic>
    </p:spTree>
    <p:extLst>
      <p:ext uri="{BB962C8B-B14F-4D97-AF65-F5344CB8AC3E}">
        <p14:creationId xmlns:p14="http://schemas.microsoft.com/office/powerpoint/2010/main" val="6331993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9" y="1423195"/>
            <a:ext cx="1689954" cy="720000"/>
          </a:xfrm>
        </p:spPr>
        <p:txBody>
          <a:bodyPr/>
          <a:lstStyle/>
          <a:p>
            <a:r>
              <a:rPr lang="mn-MN" b="0" dirty="0">
                <a:latin typeface="+mn-lt"/>
              </a:rPr>
              <a:t>Эрсдэлийн үнэлгээний маягт</a:t>
            </a:r>
            <a:r>
              <a:rPr lang="it-IT" b="0" dirty="0">
                <a:latin typeface="+mn-lt"/>
              </a:rPr>
              <a:t>: </a:t>
            </a:r>
            <a:r>
              <a:rPr lang="mn-MN" b="0" dirty="0">
                <a:latin typeface="+mn-lt"/>
              </a:rPr>
              <a:t>Алхам</a:t>
            </a:r>
            <a:r>
              <a:rPr lang="it-IT" b="0" dirty="0">
                <a:latin typeface="+mn-lt"/>
              </a:rPr>
              <a:t> 3.A</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47</a:t>
            </a:fld>
            <a:endParaRPr lang="en-GB"/>
          </a:p>
        </p:txBody>
      </p:sp>
      <p:sp>
        <p:nvSpPr>
          <p:cNvPr id="9" name="Rectángulo 8"/>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8" name="Picture 7">
            <a:extLst>
              <a:ext uri="{FF2B5EF4-FFF2-40B4-BE49-F238E27FC236}">
                <a16:creationId xmlns:a16="http://schemas.microsoft.com/office/drawing/2014/main" id="{5032DDCB-A380-1192-8945-52AAAE44C2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3049" y="339130"/>
            <a:ext cx="9107589" cy="628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588070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Үйлдвэрийн дасгал-</a:t>
            </a:r>
            <a:r>
              <a:rPr lang="en-GB" b="0" dirty="0">
                <a:latin typeface="+mn-lt"/>
              </a:rPr>
              <a:t> </a:t>
            </a:r>
            <a:r>
              <a:rPr lang="it-IT" b="0" dirty="0">
                <a:latin typeface="+mn-lt"/>
              </a:rPr>
              <a:t>3</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48</a:t>
            </a:fld>
            <a:endParaRPr lang="en-GB"/>
          </a:p>
        </p:txBody>
      </p:sp>
      <p:sp>
        <p:nvSpPr>
          <p:cNvPr id="10" name="Content Placeholder 2"/>
          <p:cNvSpPr txBox="1">
            <a:spLocks/>
          </p:cNvSpPr>
          <p:nvPr/>
        </p:nvSpPr>
        <p:spPr>
          <a:xfrm>
            <a:off x="409897" y="2499315"/>
            <a:ext cx="10273044" cy="3619481"/>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sz="2000" dirty="0">
                <a:solidFill>
                  <a:schemeClr val="tx2"/>
                </a:solidFill>
                <a:latin typeface="+mn-lt"/>
                <a:cs typeface="Overpass Bold"/>
              </a:rPr>
              <a:t>Дасгал-2 оор тодорхойлсон эрсдэлийн үнэлгээний дагуу хяналтын эрэмбийг ашиглан арга хэмжээг санал болгох</a:t>
            </a:r>
            <a:endParaRPr lang="en-US" sz="2000" dirty="0">
              <a:solidFill>
                <a:schemeClr val="tx2"/>
              </a:solidFill>
              <a:latin typeface="+mn-lt"/>
              <a:cs typeface="Overpass Bold"/>
            </a:endParaRPr>
          </a:p>
          <a:p>
            <a:pPr lvl="2"/>
            <a:endParaRPr lang="en-US" sz="2000" dirty="0">
              <a:solidFill>
                <a:schemeClr val="tx2"/>
              </a:solidFill>
              <a:latin typeface="+mn-lt"/>
              <a:cs typeface="Overpass Light"/>
            </a:endParaRPr>
          </a:p>
          <a:p>
            <a:pPr lvl="2"/>
            <a:endParaRPr lang="en-US" sz="2000" dirty="0">
              <a:solidFill>
                <a:schemeClr val="tx2"/>
              </a:solidFill>
              <a:latin typeface="+mn-lt"/>
              <a:cs typeface="Overpass Light"/>
            </a:endParaRPr>
          </a:p>
          <a:p>
            <a:pPr lvl="2"/>
            <a:r>
              <a:rPr lang="mn-MN" sz="2000" dirty="0">
                <a:solidFill>
                  <a:schemeClr val="tx2"/>
                </a:solidFill>
                <a:latin typeface="+mn-lt"/>
                <a:cs typeface="Overpass Light"/>
              </a:rPr>
              <a:t>Үйлдвэрийн дасгал-2оос гарсан үр дүнд үндэслэн эрсдэлийг хянах боломжит арга хэмжээг хяналтын эрэмбийг харгалзан сонгох</a:t>
            </a:r>
            <a:endParaRPr lang="es-ES" sz="2000" dirty="0">
              <a:solidFill>
                <a:schemeClr val="tx2"/>
              </a:solidFill>
              <a:latin typeface="+mn-lt"/>
              <a:cs typeface="Overpass Light"/>
            </a:endParaRPr>
          </a:p>
          <a:p>
            <a:pPr lvl="2"/>
            <a:endParaRPr lang="en-US" sz="2000" dirty="0">
              <a:solidFill>
                <a:schemeClr val="tx2"/>
              </a:solidFill>
              <a:latin typeface="Overpass Light"/>
              <a:cs typeface="Overpass Light"/>
            </a:endParaRPr>
          </a:p>
          <a:p>
            <a:pPr lvl="2"/>
            <a:endParaRPr lang="en-US" sz="2000" dirty="0">
              <a:solidFill>
                <a:schemeClr val="tx2"/>
              </a:solidFill>
              <a:latin typeface="Overpass Light"/>
              <a:cs typeface="Overpass Light"/>
            </a:endParaRPr>
          </a:p>
        </p:txBody>
      </p:sp>
    </p:spTree>
    <p:extLst>
      <p:ext uri="{BB962C8B-B14F-4D97-AF65-F5344CB8AC3E}">
        <p14:creationId xmlns:p14="http://schemas.microsoft.com/office/powerpoint/2010/main" val="40950747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39931" y="1219903"/>
            <a:ext cx="10718930" cy="720000"/>
          </a:xfrm>
        </p:spPr>
        <p:txBody>
          <a:bodyPr/>
          <a:lstStyle/>
          <a:p>
            <a:r>
              <a:rPr lang="mn-MN" dirty="0">
                <a:latin typeface="+mn-lt"/>
              </a:rPr>
              <a:t>Хяналтын ямар арга хэмжээг хэн хариуцан гүйцэтгэх хугацааг тэмдэглэх </a:t>
            </a:r>
            <a:endParaRPr lang="es-ES" b="0" dirty="0">
              <a:latin typeface="+mn-lt"/>
            </a:endParaRPr>
          </a:p>
        </p:txBody>
      </p:sp>
      <p:sp>
        <p:nvSpPr>
          <p:cNvPr id="3" name="Marcador de contenido 2"/>
          <p:cNvSpPr>
            <a:spLocks noGrp="1"/>
          </p:cNvSpPr>
          <p:nvPr>
            <p:ph idx="1"/>
          </p:nvPr>
        </p:nvSpPr>
        <p:spPr>
          <a:xfrm>
            <a:off x="339931" y="2067891"/>
            <a:ext cx="5587533" cy="4674571"/>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3</a:t>
            </a:r>
            <a:r>
              <a:rPr lang="en-US" sz="2000" b="0" dirty="0">
                <a:solidFill>
                  <a:schemeClr val="tx2"/>
                </a:solidFill>
                <a:latin typeface="+mn-lt"/>
                <a:cs typeface="Overpass Light"/>
              </a:rPr>
              <a:t>.B </a:t>
            </a:r>
            <a:r>
              <a:rPr lang="mn-MN" sz="2000" b="0" dirty="0">
                <a:solidFill>
                  <a:schemeClr val="tx2"/>
                </a:solidFill>
                <a:latin typeface="+mn-lt"/>
                <a:cs typeface="Overpass Light"/>
              </a:rPr>
              <a:t>Алхамд заасны дагуу эрсдэлийн хяналтын арга хэмжээг төлөвлөж хэрэгжүүлэхээр төлөвлөсөн бол тэдгээрийг хэрэгжүүлэх алхам хийнэ.</a:t>
            </a:r>
          </a:p>
          <a:p>
            <a:pPr marL="285750" indent="-285750" eaLnBrk="0" fontAlgn="base" hangingPunct="0">
              <a:lnSpc>
                <a:spcPct val="150000"/>
              </a:lnSpc>
              <a:spcBef>
                <a:spcPct val="0"/>
              </a:spcBef>
              <a:spcAft>
                <a:spcPct val="0"/>
              </a:spcAft>
              <a:buClr>
                <a:schemeClr val="accent2"/>
              </a:buClr>
              <a:buFont typeface="Lucida Grande"/>
              <a:buChar char="►"/>
            </a:pPr>
            <a:r>
              <a:rPr lang="mn-MN" sz="2000" b="0" dirty="0">
                <a:solidFill>
                  <a:schemeClr val="tx2"/>
                </a:solidFill>
                <a:latin typeface="+mn-lt"/>
                <a:cs typeface="Overpass Light"/>
              </a:rPr>
              <a:t>Эрсдэлийн үнэлгээнд 4-р алхам нь гурван өөр үүрэгтэй байна. Үүнд:</a:t>
            </a:r>
            <a:r>
              <a:rPr lang="en-US" sz="2000" b="0" dirty="0">
                <a:solidFill>
                  <a:schemeClr val="tx2"/>
                </a:solidFill>
                <a:latin typeface="+mn-lt"/>
                <a:cs typeface="Overpass Light"/>
              </a:rPr>
              <a:t> </a:t>
            </a:r>
            <a:endParaRPr lang="en-GB" sz="2000" b="0" dirty="0">
              <a:solidFill>
                <a:schemeClr val="tx2"/>
              </a:solidFill>
              <a:latin typeface="+mn-lt"/>
              <a:cs typeface="Overpass Light"/>
            </a:endParaRPr>
          </a:p>
          <a:p>
            <a:pPr marL="920750" lvl="1" indent="-285750">
              <a:buClr>
                <a:schemeClr val="accent1"/>
              </a:buClr>
              <a:buFont typeface="Lucida Grande"/>
              <a:buChar char="►"/>
            </a:pPr>
            <a:r>
              <a:rPr lang="mn-MN" dirty="0">
                <a:solidFill>
                  <a:schemeClr val="tx2"/>
                </a:solidFill>
                <a:latin typeface="+mn-lt"/>
                <a:cs typeface="Overpass Light"/>
              </a:rPr>
              <a:t>Аж ахуйн нэгжид хэн ямар арга хэмжээг хариуцах вэ?</a:t>
            </a:r>
            <a:endParaRPr lang="en-US" dirty="0">
              <a:solidFill>
                <a:schemeClr val="tx2"/>
              </a:solidFill>
              <a:latin typeface="+mn-lt"/>
              <a:cs typeface="Overpass Light"/>
            </a:endParaRPr>
          </a:p>
          <a:p>
            <a:pPr marL="920750" lvl="1" indent="-285750">
              <a:buClr>
                <a:schemeClr val="accent1"/>
              </a:buClr>
              <a:buFont typeface="Lucida Grande"/>
              <a:buChar char="►"/>
            </a:pPr>
            <a:r>
              <a:rPr lang="mn-MN" dirty="0">
                <a:solidFill>
                  <a:schemeClr val="tx2"/>
                </a:solidFill>
                <a:latin typeface="+mn-lt"/>
                <a:cs typeface="Overpass Light"/>
              </a:rPr>
              <a:t>Хэзээнээс хэрэгжүүлэх вэ?</a:t>
            </a:r>
            <a:endParaRPr lang="en-US" dirty="0">
              <a:solidFill>
                <a:schemeClr val="tx2"/>
              </a:solidFill>
              <a:latin typeface="+mn-lt"/>
              <a:cs typeface="Overpass Light"/>
            </a:endParaRPr>
          </a:p>
          <a:p>
            <a:pPr marL="920750" lvl="1" indent="-285750">
              <a:lnSpc>
                <a:spcPct val="150000"/>
              </a:lnSpc>
              <a:buClr>
                <a:schemeClr val="accent1"/>
              </a:buClr>
              <a:buFont typeface="Lucida Grande"/>
              <a:buChar char="►"/>
            </a:pPr>
            <a:r>
              <a:rPr lang="mn-MN" dirty="0">
                <a:solidFill>
                  <a:schemeClr val="tx2"/>
                </a:solidFill>
                <a:latin typeface="+mn-lt"/>
                <a:cs typeface="Overpass Light"/>
              </a:rPr>
              <a:t>Эрсдэлийн хяналтын арга хэмжээг хэдэн өдөрт багтаан хэрэгжүүлэх вэ?</a:t>
            </a:r>
            <a:r>
              <a:rPr lang="en-US" dirty="0">
                <a:solidFill>
                  <a:schemeClr val="tx2"/>
                </a:solidFill>
                <a:latin typeface="+mn-lt"/>
                <a:cs typeface="Overpass Light"/>
              </a:rPr>
              <a:t> </a:t>
            </a:r>
            <a:endParaRPr lang="en-GB" dirty="0">
              <a:solidFill>
                <a:schemeClr val="tx2"/>
              </a:solidFill>
              <a:latin typeface="+mn-lt"/>
              <a:cs typeface="Overpass Light"/>
            </a:endParaRPr>
          </a:p>
          <a:p>
            <a:pPr marL="285750" lvl="0" indent="-285750" eaLnBrk="0" fontAlgn="base" hangingPunct="0">
              <a:lnSpc>
                <a:spcPct val="150000"/>
              </a:lnSpc>
              <a:spcBef>
                <a:spcPct val="0"/>
              </a:spcBef>
              <a:spcAft>
                <a:spcPct val="0"/>
              </a:spcAft>
              <a:buClr>
                <a:schemeClr val="accent2"/>
              </a:buClr>
              <a:buFont typeface="Arial Unicode MS"/>
              <a:buChar char="▶"/>
            </a:pPr>
            <a:endParaRPr lang="en-US" altLang="es-ES"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49</a:t>
            </a:fld>
            <a:endParaRPr lang="en-GB"/>
          </a:p>
        </p:txBody>
      </p:sp>
      <p:pic>
        <p:nvPicPr>
          <p:cNvPr id="5" name="Picture 4">
            <a:extLst>
              <a:ext uri="{FF2B5EF4-FFF2-40B4-BE49-F238E27FC236}">
                <a16:creationId xmlns:a16="http://schemas.microsoft.com/office/drawing/2014/main" id="{4C69B900-8512-4FBB-C485-CF3AE8A5E6D4}"/>
              </a:ext>
            </a:extLst>
          </p:cNvPr>
          <p:cNvPicPr>
            <a:picLocks noChangeAspect="1"/>
          </p:cNvPicPr>
          <p:nvPr/>
        </p:nvPicPr>
        <p:blipFill>
          <a:blip r:embed="rId3"/>
          <a:stretch>
            <a:fillRect/>
          </a:stretch>
        </p:blipFill>
        <p:spPr>
          <a:xfrm>
            <a:off x="5787614" y="1592132"/>
            <a:ext cx="6258892" cy="5150331"/>
          </a:xfrm>
          <a:prstGeom prst="rect">
            <a:avLst/>
          </a:prstGeom>
        </p:spPr>
      </p:pic>
    </p:spTree>
    <p:extLst>
      <p:ext uri="{BB962C8B-B14F-4D97-AF65-F5344CB8AC3E}">
        <p14:creationId xmlns:p14="http://schemas.microsoft.com/office/powerpoint/2010/main" val="903955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523021" y="2431185"/>
            <a:ext cx="6668979" cy="4445986"/>
          </a:xfrm>
          <a:prstGeom prst="rect">
            <a:avLst/>
          </a:prstGeom>
        </p:spPr>
      </p:pic>
      <p:sp>
        <p:nvSpPr>
          <p:cNvPr id="2" name="Título 1"/>
          <p:cNvSpPr>
            <a:spLocks noGrp="1"/>
          </p:cNvSpPr>
          <p:nvPr>
            <p:ph type="title"/>
          </p:nvPr>
        </p:nvSpPr>
        <p:spPr/>
        <p:txBody>
          <a:bodyPr/>
          <a:lstStyle/>
          <a:p>
            <a:r>
              <a:rPr lang="mn-MN" b="0" dirty="0">
                <a:latin typeface="+mn-lt"/>
              </a:rPr>
              <a:t>Хичээл</a:t>
            </a:r>
            <a:r>
              <a:rPr lang="en-GB" b="0" dirty="0">
                <a:latin typeface="+mn-lt"/>
              </a:rPr>
              <a:t> 4</a:t>
            </a:r>
            <a:endParaRPr lang="es-ES" b="0" dirty="0">
              <a:latin typeface="+mn-lt"/>
            </a:endParaRPr>
          </a:p>
        </p:txBody>
      </p:sp>
      <p:sp>
        <p:nvSpPr>
          <p:cNvPr id="3" name="Marcador de texto 2"/>
          <p:cNvSpPr>
            <a:spLocks noGrp="1"/>
          </p:cNvSpPr>
          <p:nvPr>
            <p:ph type="body" idx="1"/>
          </p:nvPr>
        </p:nvSpPr>
        <p:spPr>
          <a:xfrm>
            <a:off x="490538" y="3596780"/>
            <a:ext cx="4645133" cy="1656000"/>
          </a:xfrm>
        </p:spPr>
        <p:txBody>
          <a:bodyPr/>
          <a:lstStyle/>
          <a:p>
            <a:r>
              <a:rPr lang="mn-MN" sz="3200" dirty="0">
                <a:latin typeface="+mn-lt"/>
                <a:cs typeface="Overpass Light"/>
              </a:rPr>
              <a:t>Эрсдэлийг хянах үйл ажиллагааны эрэмбэ</a:t>
            </a:r>
            <a:endParaRPr lang="es-ES" sz="3200" dirty="0">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5" name="Marcador de pie de página 4"/>
          <p:cNvSpPr>
            <a:spLocks noGrp="1"/>
          </p:cNvSpPr>
          <p:nvPr>
            <p:ph type="ftr" sz="quarter" idx="11"/>
          </p:nvPr>
        </p:nvSpPr>
        <p:spPr/>
        <p:txBody>
          <a:bodyPr/>
          <a:lstStyle/>
          <a:p>
            <a:r>
              <a:rPr lang="en-GB"/>
              <a:t>Advancing social justice, promoting decent work</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5</a:t>
            </a:fld>
            <a:endParaRPr lang="en-GB"/>
          </a:p>
        </p:txBody>
      </p:sp>
      <p:sp>
        <p:nvSpPr>
          <p:cNvPr id="8" name="Footer Placeholder 4"/>
          <p:cNvSpPr txBox="1">
            <a:spLocks/>
          </p:cNvSpPr>
          <p:nvPr/>
        </p:nvSpPr>
        <p:spPr>
          <a:xfrm>
            <a:off x="490538" y="6337302"/>
            <a:ext cx="5605462" cy="180000"/>
          </a:xfrm>
          <a:prstGeom prst="rect">
            <a:avLst/>
          </a:prstGeom>
        </p:spPr>
        <p:txBody>
          <a:bodyPr vert="horz" lIns="0" tIns="0" rIns="0" bIns="0" rtlCol="0" anchor="t" anchorCtr="0">
            <a:noAutofit/>
          </a:bodyPr>
          <a:lstStyle>
            <a:defPPr>
              <a:defRPr lang="en-US"/>
            </a:defPPr>
            <a:lvl1pPr marL="0" algn="l" defTabSz="914400" rtl="0" eaLnBrk="1" latinLnBrk="0" hangingPunct="1">
              <a:defRPr sz="1000" b="1" kern="1200">
                <a:solidFill>
                  <a:schemeClr val="tx1"/>
                </a:solid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Advancing social justice, promoting decent work</a:t>
            </a:r>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9463" y="6519863"/>
            <a:ext cx="644400" cy="172266"/>
          </a:xfrm>
          <a:prstGeom prst="rect">
            <a:avLst/>
          </a:prstGeom>
        </p:spPr>
      </p:pic>
    </p:spTree>
    <p:extLst>
      <p:ext uri="{BB962C8B-B14F-4D97-AF65-F5344CB8AC3E}">
        <p14:creationId xmlns:p14="http://schemas.microsoft.com/office/powerpoint/2010/main" val="9203529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333555" y="2699798"/>
            <a:ext cx="5497902"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mn-MN" dirty="0">
                <a:solidFill>
                  <a:schemeClr val="accent2"/>
                </a:solidFill>
                <a:cs typeface="Overpass Bold"/>
              </a:rPr>
              <a:t>Алхам</a:t>
            </a:r>
            <a:r>
              <a:rPr lang="it-IT" dirty="0">
                <a:solidFill>
                  <a:schemeClr val="accent2"/>
                </a:solidFill>
                <a:cs typeface="Overpass Bold"/>
              </a:rPr>
              <a:t> 4: </a:t>
            </a:r>
          </a:p>
          <a:p>
            <a:r>
              <a:rPr lang="mn-MN" dirty="0">
                <a:solidFill>
                  <a:schemeClr val="tx2"/>
                </a:solidFill>
                <a:cs typeface="Overpass Light"/>
              </a:rPr>
              <a:t>Арга хэмжээг хэн авах вэ? Ямар хугацаанд багтааж хэрэгжүүлэх вэ?</a:t>
            </a:r>
            <a:r>
              <a:rPr lang="it-IT" dirty="0">
                <a:solidFill>
                  <a:schemeClr val="tx2"/>
                </a:solidFill>
                <a:cs typeface="Overpass Light"/>
              </a:rPr>
              <a:t> </a:t>
            </a:r>
          </a:p>
          <a:p>
            <a:endParaRPr lang="it-IT" dirty="0">
              <a:cs typeface="Overpass Light"/>
            </a:endParaRPr>
          </a:p>
          <a:p>
            <a:r>
              <a:rPr lang="mn-MN" dirty="0">
                <a:solidFill>
                  <a:srgbClr val="FA3C4B"/>
                </a:solidFill>
                <a:cs typeface="Overpass Bold"/>
              </a:rPr>
              <a:t>Алхам</a:t>
            </a:r>
            <a:r>
              <a:rPr lang="it-IT" dirty="0">
                <a:solidFill>
                  <a:srgbClr val="FA3C4B"/>
                </a:solidFill>
                <a:cs typeface="Overpass Bold"/>
              </a:rPr>
              <a:t> 5: </a:t>
            </a:r>
          </a:p>
          <a:p>
            <a:r>
              <a:rPr lang="mn-MN" dirty="0">
                <a:solidFill>
                  <a:schemeClr val="tx2"/>
                </a:solidFill>
                <a:cs typeface="Overpass Light"/>
              </a:rPr>
              <a:t>Олж мэдсэн зүйлээ тэмдэглэж авах, явцын хяналт тавих, шаардлагатай бол эргэж шалгах</a:t>
            </a:r>
            <a:endParaRPr lang="es-ES" dirty="0">
              <a:solidFill>
                <a:schemeClr val="tx2"/>
              </a:solidFill>
              <a:cs typeface="Overpass Light"/>
            </a:endParaRPr>
          </a:p>
        </p:txBody>
      </p:sp>
      <p:sp>
        <p:nvSpPr>
          <p:cNvPr id="2" name="Título 1"/>
          <p:cNvSpPr>
            <a:spLocks noGrp="1"/>
          </p:cNvSpPr>
          <p:nvPr>
            <p:ph type="title"/>
          </p:nvPr>
        </p:nvSpPr>
        <p:spPr>
          <a:xfrm>
            <a:off x="490538" y="1423195"/>
            <a:ext cx="4141227" cy="720000"/>
          </a:xfrm>
        </p:spPr>
        <p:txBody>
          <a:bodyPr/>
          <a:lstStyle/>
          <a:p>
            <a:r>
              <a:rPr lang="mn-MN" b="0" dirty="0">
                <a:latin typeface="+mn-lt"/>
              </a:rPr>
              <a:t>Эрсдэлийн үнэлгээний маягт</a:t>
            </a:r>
            <a:r>
              <a:rPr lang="it-IT" b="0" dirty="0">
                <a:latin typeface="+mn-lt"/>
              </a:rPr>
              <a:t>: </a:t>
            </a:r>
            <a:r>
              <a:rPr lang="mn-MN" b="0" dirty="0">
                <a:latin typeface="+mn-lt"/>
              </a:rPr>
              <a:t>Алхам</a:t>
            </a:r>
            <a:r>
              <a:rPr lang="it-IT" b="0" dirty="0">
                <a:latin typeface="+mn-lt"/>
              </a:rPr>
              <a:t> 4 </a:t>
            </a:r>
            <a:r>
              <a:rPr lang="mn-MN" b="0" dirty="0">
                <a:latin typeface="+mn-lt"/>
              </a:rPr>
              <a:t>ба</a:t>
            </a:r>
            <a:r>
              <a:rPr lang="it-IT" b="0" dirty="0">
                <a:latin typeface="+mn-lt"/>
              </a:rPr>
              <a:t> 5</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50</a:t>
            </a:fld>
            <a:endParaRPr lang="en-GB"/>
          </a:p>
        </p:txBody>
      </p:sp>
      <p:sp>
        <p:nvSpPr>
          <p:cNvPr id="8" name="CuadroTexto 7"/>
          <p:cNvSpPr txBox="1"/>
          <p:nvPr/>
        </p:nvSpPr>
        <p:spPr>
          <a:xfrm>
            <a:off x="433294" y="3989294"/>
            <a:ext cx="4347883" cy="646331"/>
          </a:xfrm>
          <a:prstGeom prst="rect">
            <a:avLst/>
          </a:prstGeom>
          <a:noFill/>
        </p:spPr>
        <p:txBody>
          <a:bodyPr wrap="square" rtlCol="0">
            <a:spAutoFit/>
          </a:bodyPr>
          <a:lstStyle/>
          <a:p>
            <a:r>
              <a:rPr lang="it-IT" dirty="0">
                <a:solidFill>
                  <a:schemeClr val="tx2"/>
                </a:solidFill>
                <a:latin typeface="Overpass Light"/>
                <a:cs typeface="Overpass Light"/>
              </a:rPr>
              <a:t> </a:t>
            </a:r>
          </a:p>
          <a:p>
            <a:endParaRPr lang="it-IT" dirty="0">
              <a:latin typeface="Overpass Light"/>
              <a:cs typeface="Overpass Light"/>
            </a:endParaRPr>
          </a:p>
        </p:txBody>
      </p:sp>
      <p:pic>
        <p:nvPicPr>
          <p:cNvPr id="9" name="Picture 8">
            <a:extLst>
              <a:ext uri="{FF2B5EF4-FFF2-40B4-BE49-F238E27FC236}">
                <a16:creationId xmlns:a16="http://schemas.microsoft.com/office/drawing/2014/main" id="{C59B5A6A-6A92-D610-DDFE-CB63D681192D}"/>
              </a:ext>
            </a:extLst>
          </p:cNvPr>
          <p:cNvPicPr>
            <a:picLocks noChangeAspect="1"/>
          </p:cNvPicPr>
          <p:nvPr/>
        </p:nvPicPr>
        <p:blipFill>
          <a:blip r:embed="rId3"/>
          <a:stretch>
            <a:fillRect/>
          </a:stretch>
        </p:blipFill>
        <p:spPr>
          <a:xfrm>
            <a:off x="6096001" y="-1"/>
            <a:ext cx="6096000" cy="7175351"/>
          </a:xfrm>
          <a:prstGeom prst="rect">
            <a:avLst/>
          </a:prstGeom>
        </p:spPr>
      </p:pic>
    </p:spTree>
    <p:extLst>
      <p:ext uri="{BB962C8B-B14F-4D97-AF65-F5344CB8AC3E}">
        <p14:creationId xmlns:p14="http://schemas.microsoft.com/office/powerpoint/2010/main" val="451855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Анхаарах</a:t>
            </a:r>
            <a:endParaRPr lang="en-GB" b="0" dirty="0">
              <a:latin typeface="+mn-lt"/>
            </a:endParaRP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51</a:t>
            </a:fld>
            <a:endParaRPr lang="en-GB"/>
          </a:p>
        </p:txBody>
      </p:sp>
      <p:sp>
        <p:nvSpPr>
          <p:cNvPr id="10" name="Content Placeholder 2"/>
          <p:cNvSpPr txBox="1">
            <a:spLocks/>
          </p:cNvSpPr>
          <p:nvPr/>
        </p:nvSpPr>
        <p:spPr>
          <a:xfrm>
            <a:off x="409897" y="2429200"/>
            <a:ext cx="10617840" cy="2085693"/>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mn-MN" sz="2400" dirty="0">
                <a:solidFill>
                  <a:schemeClr val="tx2"/>
                </a:solidFill>
                <a:latin typeface="+mn-lt"/>
                <a:cs typeface="Overpass Light"/>
              </a:rPr>
              <a:t>Ажилтнуудад ямар өөрчлөлт хийх гэж байгаа талаар мэдээлж, арга хэмжээг төлөвлөх, хэрэгжүүлэхэд тэдний оролцоог нь хангах</a:t>
            </a:r>
            <a:endParaRPr lang="en-US" sz="2400" dirty="0">
              <a:solidFill>
                <a:schemeClr val="tx2"/>
              </a:solidFill>
              <a:latin typeface="+mn-lt"/>
              <a:cs typeface="Overpass Light"/>
            </a:endParaRPr>
          </a:p>
          <a:p>
            <a:pPr lvl="2"/>
            <a:endParaRPr lang="en-US" sz="2400" dirty="0">
              <a:solidFill>
                <a:schemeClr val="tx2"/>
              </a:solidFill>
              <a:latin typeface="+mn-lt"/>
              <a:cs typeface="Overpass Light"/>
            </a:endParaRPr>
          </a:p>
          <a:p>
            <a:pPr lvl="2"/>
            <a:r>
              <a:rPr lang="mn-MN" sz="2400" dirty="0">
                <a:solidFill>
                  <a:schemeClr val="tx2"/>
                </a:solidFill>
                <a:latin typeface="+mn-lt"/>
                <a:cs typeface="Overpass Light"/>
              </a:rPr>
              <a:t>Эрсдэлийг хянах арга хэмжээ нь ажлын горим, арга барилыг өөрчлөх бол нэмэлт сургалт шаардлагатай. </a:t>
            </a:r>
            <a:endParaRPr lang="en-GB" sz="2400" dirty="0">
              <a:solidFill>
                <a:schemeClr val="tx2"/>
              </a:solidFill>
              <a:latin typeface="+mn-lt"/>
              <a:cs typeface="Overpass Light"/>
            </a:endParaRPr>
          </a:p>
        </p:txBody>
      </p:sp>
    </p:spTree>
    <p:extLst>
      <p:ext uri="{BB962C8B-B14F-4D97-AF65-F5344CB8AC3E}">
        <p14:creationId xmlns:p14="http://schemas.microsoft.com/office/powerpoint/2010/main" val="20026273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6905344" cy="720000"/>
          </a:xfrm>
        </p:spPr>
        <p:txBody>
          <a:bodyPr/>
          <a:lstStyle/>
          <a:p>
            <a:r>
              <a:rPr lang="mn-MN" b="0" dirty="0">
                <a:latin typeface="+mn-lt"/>
              </a:rPr>
              <a:t>Ажлын байрны хяналт шалгалт, үзлэг</a:t>
            </a:r>
            <a:endParaRPr lang="es-ES" b="0" dirty="0">
              <a:latin typeface="+mn-lt"/>
            </a:endParaRPr>
          </a:p>
        </p:txBody>
      </p:sp>
      <p:sp>
        <p:nvSpPr>
          <p:cNvPr id="3" name="Marcador de contenido 2"/>
          <p:cNvSpPr>
            <a:spLocks noGrp="1"/>
          </p:cNvSpPr>
          <p:nvPr>
            <p:ph idx="1"/>
          </p:nvPr>
        </p:nvSpPr>
        <p:spPr>
          <a:xfrm>
            <a:off x="490538" y="2129333"/>
            <a:ext cx="7305287" cy="3790890"/>
          </a:xfrm>
        </p:spPr>
        <p:txBody>
          <a:bodyPr/>
          <a:lstStyle/>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ХАБЭМ-ийн мониторинг нь хэн бүхний өдөр тутмын ажил юм.</a:t>
            </a:r>
            <a:endParaRPr lang="en-US"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Байгууллагын ХАБЭМ-ийн бодлогод байнгын мониторингийг тусгаж хэрэгжүүлэх шаардлагатай</a:t>
            </a:r>
            <a:r>
              <a:rPr lang="en-GB" b="0" dirty="0">
                <a:solidFill>
                  <a:schemeClr val="tx2"/>
                </a:solidFill>
                <a:latin typeface="+mn-lt"/>
                <a:cs typeface="Overpass Light"/>
              </a:rPr>
              <a:t>:</a:t>
            </a:r>
          </a:p>
          <a:p>
            <a:pPr marL="920750" lvl="1" indent="-285750">
              <a:buClr>
                <a:schemeClr val="accent1"/>
              </a:buClr>
              <a:buFont typeface="Lucida Grande"/>
              <a:buChar char="►"/>
            </a:pPr>
            <a:r>
              <a:rPr lang="mn-MN" dirty="0">
                <a:solidFill>
                  <a:schemeClr val="tx2"/>
                </a:solidFill>
                <a:latin typeface="+mn-lt"/>
                <a:cs typeface="Overpass Light"/>
              </a:rPr>
              <a:t>Эрсдэлийн үнэлгээ</a:t>
            </a:r>
            <a:endParaRPr lang="en-GB" dirty="0">
              <a:solidFill>
                <a:schemeClr val="tx2"/>
              </a:solidFill>
              <a:latin typeface="+mn-lt"/>
              <a:cs typeface="Overpass Light"/>
            </a:endParaRPr>
          </a:p>
          <a:p>
            <a:pPr marL="920750" lvl="1" indent="-285750">
              <a:buClr>
                <a:schemeClr val="accent1"/>
              </a:buClr>
              <a:buFont typeface="Lucida Grande"/>
              <a:buChar char="►"/>
            </a:pPr>
            <a:r>
              <a:rPr lang="mn-MN" dirty="0">
                <a:solidFill>
                  <a:schemeClr val="tx2"/>
                </a:solidFill>
                <a:latin typeface="+mn-lt"/>
                <a:cs typeface="Overpass Light"/>
              </a:rPr>
              <a:t>Ажлын байрны аудит</a:t>
            </a:r>
            <a:r>
              <a:rPr lang="en-GB" dirty="0">
                <a:solidFill>
                  <a:schemeClr val="tx2"/>
                </a:solidFill>
                <a:latin typeface="+mn-lt"/>
                <a:cs typeface="Overpass Light"/>
              </a:rPr>
              <a:t> – </a:t>
            </a:r>
            <a:r>
              <a:rPr lang="mn-MN" dirty="0">
                <a:solidFill>
                  <a:schemeClr val="tx2"/>
                </a:solidFill>
                <a:latin typeface="+mn-lt"/>
                <a:cs typeface="Overpass Light"/>
              </a:rPr>
              <a:t>бодлого, хэрэгжилтийн дүрэм, журамд аудит хийх</a:t>
            </a:r>
            <a:endParaRPr lang="en-GB" dirty="0">
              <a:solidFill>
                <a:schemeClr val="tx2"/>
              </a:solidFill>
              <a:latin typeface="+mn-lt"/>
              <a:cs typeface="Overpass Light"/>
            </a:endParaRPr>
          </a:p>
          <a:p>
            <a:pPr marL="920750" lvl="1" indent="-285750">
              <a:buClr>
                <a:schemeClr val="accent1"/>
              </a:buClr>
              <a:buFont typeface="Lucida Grande"/>
              <a:buChar char="►"/>
            </a:pPr>
            <a:r>
              <a:rPr lang="mn-MN" dirty="0">
                <a:solidFill>
                  <a:schemeClr val="tx2"/>
                </a:solidFill>
                <a:latin typeface="+mn-lt"/>
                <a:cs typeface="Overpass Light"/>
              </a:rPr>
              <a:t>Ажлын байрны тогтмол хяналт, шалгалт, үзлэг хийж байх </a:t>
            </a:r>
            <a:r>
              <a:rPr lang="en-GB" dirty="0">
                <a:solidFill>
                  <a:schemeClr val="tx2"/>
                </a:solidFill>
                <a:latin typeface="+mn-lt"/>
                <a:cs typeface="Overpass Light"/>
              </a:rPr>
              <a:t>(</a:t>
            </a:r>
            <a:r>
              <a:rPr lang="mn-MN" dirty="0">
                <a:solidFill>
                  <a:schemeClr val="tx2"/>
                </a:solidFill>
                <a:latin typeface="+mn-lt"/>
                <a:cs typeface="Overpass Light"/>
              </a:rPr>
              <a:t>ХАБЭМ-ийн зөвлөлийн гишүүд гэх мэт</a:t>
            </a:r>
            <a:r>
              <a:rPr lang="en-GB" dirty="0">
                <a:solidFill>
                  <a:schemeClr val="tx2"/>
                </a:solidFill>
                <a:latin typeface="+mn-lt"/>
                <a:cs typeface="Overpass Light"/>
              </a:rPr>
              <a:t>)</a:t>
            </a:r>
          </a:p>
          <a:p>
            <a:pPr marL="920750" lvl="1" indent="-285750">
              <a:buClr>
                <a:schemeClr val="accent1"/>
              </a:buClr>
              <a:buFont typeface="Lucida Grande"/>
              <a:buChar char="►"/>
            </a:pPr>
            <a:r>
              <a:rPr lang="mn-MN" dirty="0">
                <a:solidFill>
                  <a:schemeClr val="tx2"/>
                </a:solidFill>
                <a:latin typeface="+mn-lt"/>
                <a:cs typeface="Overpass Light"/>
              </a:rPr>
              <a:t>Эрх бүхий байгууллагаас хийх хуулийн хэрэгжилтийн хяналт шалгалт </a:t>
            </a:r>
            <a:r>
              <a:rPr lang="en-US" dirty="0">
                <a:solidFill>
                  <a:schemeClr val="tx2"/>
                </a:solidFill>
                <a:latin typeface="+mn-lt"/>
                <a:cs typeface="Overpass Light"/>
              </a:rPr>
              <a:t>(</a:t>
            </a:r>
            <a:r>
              <a:rPr lang="mn-MN" dirty="0">
                <a:solidFill>
                  <a:schemeClr val="tx2"/>
                </a:solidFill>
                <a:latin typeface="+mn-lt"/>
                <a:cs typeface="Overpass Light"/>
              </a:rPr>
              <a:t>галын аюулгүй байдлын хяналт шалгалт</a:t>
            </a:r>
            <a:r>
              <a:rPr lang="en-US" dirty="0">
                <a:solidFill>
                  <a:schemeClr val="tx2"/>
                </a:solidFill>
                <a:latin typeface="+mn-lt"/>
                <a:cs typeface="Overpass Light"/>
              </a:rPr>
              <a:t>)</a:t>
            </a:r>
            <a:endParaRPr lang="en-US" altLang="es-ES"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52</a:t>
            </a:fld>
            <a:endParaRPr lang="en-GB"/>
          </a:p>
        </p:txBody>
      </p:sp>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7" name="Imagen 6" descr="137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3970" y="2691198"/>
            <a:ext cx="3513077" cy="2339607"/>
          </a:xfrm>
          <a:prstGeom prst="rect">
            <a:avLst/>
          </a:prstGeom>
          <a:noFill/>
          <a:ln>
            <a:noFill/>
          </a:ln>
        </p:spPr>
      </p:pic>
    </p:spTree>
    <p:extLst>
      <p:ext uri="{BB962C8B-B14F-4D97-AF65-F5344CB8AC3E}">
        <p14:creationId xmlns:p14="http://schemas.microsoft.com/office/powerpoint/2010/main" val="4065978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6905344" cy="480367"/>
          </a:xfrm>
        </p:spPr>
        <p:txBody>
          <a:bodyPr/>
          <a:lstStyle/>
          <a:p>
            <a:r>
              <a:rPr lang="mn-MN" b="0" dirty="0">
                <a:latin typeface="+mn-lt"/>
              </a:rPr>
              <a:t>Эрүүл мэндийн тандалт</a:t>
            </a:r>
            <a:br>
              <a:rPr lang="it-IT" b="0" dirty="0">
                <a:latin typeface="+mn-lt"/>
              </a:rPr>
            </a:br>
            <a:endParaRPr lang="es-ES" b="0" dirty="0">
              <a:latin typeface="+mn-lt"/>
            </a:endParaRPr>
          </a:p>
        </p:txBody>
      </p:sp>
      <p:sp>
        <p:nvSpPr>
          <p:cNvPr id="3" name="Marcador de contenido 2"/>
          <p:cNvSpPr>
            <a:spLocks noGrp="1"/>
          </p:cNvSpPr>
          <p:nvPr>
            <p:ph idx="1"/>
          </p:nvPr>
        </p:nvSpPr>
        <p:spPr>
          <a:xfrm>
            <a:off x="490538" y="1857554"/>
            <a:ext cx="7305287" cy="4126599"/>
          </a:xfrm>
        </p:spPr>
        <p:txBody>
          <a:bodyPr/>
          <a:lstStyle/>
          <a:p>
            <a:pPr eaLnBrk="0" fontAlgn="base" hangingPunct="0">
              <a:lnSpc>
                <a:spcPct val="70000"/>
              </a:lnSpc>
              <a:spcBef>
                <a:spcPct val="0"/>
              </a:spcBef>
              <a:spcAft>
                <a:spcPct val="0"/>
              </a:spcAft>
              <a:buClr>
                <a:schemeClr val="accent2"/>
              </a:buClr>
            </a:pPr>
            <a:endParaRPr lang="en-GB" b="0"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Light"/>
              </a:rPr>
              <a:t>Ажилтны эрүүл мэндийг дэмжих идэвхитэй хандлага</a:t>
            </a:r>
            <a:endParaRPr lang="en-GB" b="0" dirty="0">
              <a:solidFill>
                <a:schemeClr val="tx2"/>
              </a:solidFill>
              <a:latin typeface="+mn-lt"/>
              <a:cs typeface="Overpass Light"/>
            </a:endParaRPr>
          </a:p>
          <a:p>
            <a:pPr marL="920750" lvl="1" indent="-285750" fontAlgn="base">
              <a:buClr>
                <a:schemeClr val="accent1"/>
              </a:buClr>
              <a:buFont typeface="Lucida Grande"/>
              <a:buChar char="►"/>
            </a:pPr>
            <a:r>
              <a:rPr lang="mn-MN" dirty="0">
                <a:solidFill>
                  <a:schemeClr val="tx2"/>
                </a:solidFill>
                <a:latin typeface="+mn-lt"/>
              </a:rPr>
              <a:t>Эрүүл мэндийг тандах үйл ажиллагаанд  эрүүл мэндийн үзлэг, шаардлагатай тохиолдолд хийх нарийн шинжилгээ, аппаратын оношилгоо орно.</a:t>
            </a:r>
            <a:endParaRPr lang="en-GB" dirty="0">
              <a:solidFill>
                <a:schemeClr val="tx2"/>
              </a:solidFill>
              <a:latin typeface="+mn-lt"/>
              <a:cs typeface="Overpass Light"/>
            </a:endParaRPr>
          </a:p>
          <a:p>
            <a:pPr marL="920750" lvl="1" indent="-285750" fontAlgn="base">
              <a:buClr>
                <a:schemeClr val="accent1"/>
              </a:buClr>
              <a:buFont typeface="Lucida Grande"/>
              <a:buChar char="►"/>
            </a:pPr>
            <a:r>
              <a:rPr lang="mn-MN" dirty="0">
                <a:solidFill>
                  <a:schemeClr val="tx2"/>
                </a:solidFill>
                <a:latin typeface="+mn-lt"/>
              </a:rPr>
              <a:t>Ажил олгогч нь ажилтан хуульд заасан эрүүл мэндийн үйлчилгээг цаг тухайд нь авах боломжоор хангах үүрэгтэй. </a:t>
            </a:r>
            <a:endParaRPr lang="en-GB" dirty="0">
              <a:solidFill>
                <a:schemeClr val="tx2"/>
              </a:solidFill>
              <a:latin typeface="+mn-lt"/>
              <a:cs typeface="Overpass Light"/>
            </a:endParaRPr>
          </a:p>
          <a:p>
            <a:pPr marL="285750" indent="-285750" eaLnBrk="0" fontAlgn="base" hangingPunct="0">
              <a:lnSpc>
                <a:spcPct val="150000"/>
              </a:lnSpc>
              <a:spcBef>
                <a:spcPct val="0"/>
              </a:spcBef>
              <a:spcAft>
                <a:spcPct val="0"/>
              </a:spcAft>
              <a:buClr>
                <a:schemeClr val="accent2"/>
              </a:buClr>
              <a:buFont typeface="Lucida Grande"/>
              <a:buChar char="►"/>
            </a:pPr>
            <a:r>
              <a:rPr lang="mn-MN" b="0" dirty="0">
                <a:solidFill>
                  <a:schemeClr val="tx2"/>
                </a:solidFill>
                <a:latin typeface="+mn-lt"/>
                <a:cs typeface="Overpass Bold"/>
              </a:rPr>
              <a:t>Эрүүл мэндийн үзлэгийн үр дүн, мэдээлэл</a:t>
            </a:r>
            <a:endParaRPr lang="en-GB" b="0" dirty="0">
              <a:solidFill>
                <a:schemeClr val="tx2"/>
              </a:solidFill>
              <a:latin typeface="+mn-lt"/>
              <a:cs typeface="Overpass Bold"/>
            </a:endParaRPr>
          </a:p>
          <a:p>
            <a:pPr marL="920750" lvl="1" indent="-285750" fontAlgn="base">
              <a:buClr>
                <a:schemeClr val="accent1"/>
              </a:buClr>
              <a:buFont typeface="Lucida Grande"/>
              <a:buChar char="►"/>
            </a:pPr>
            <a:r>
              <a:rPr lang="mn-MN" dirty="0">
                <a:solidFill>
                  <a:schemeClr val="tx2"/>
                </a:solidFill>
                <a:latin typeface="+mn-lt"/>
              </a:rPr>
              <a:t>Эмнэлгийн үзлэгийн үр дүн, эрүүл мэндийн бусад мэдээллийн нууцлалыг чанд хадгалах бөгөөд ажилтныг ялгаварлан гадуурхахад ашиглах ёсгүй. Судалгаа</a:t>
            </a:r>
            <a:r>
              <a:rPr lang="en-US" dirty="0">
                <a:solidFill>
                  <a:schemeClr val="tx2"/>
                </a:solidFill>
                <a:latin typeface="+mn-lt"/>
              </a:rPr>
              <a:t>/</a:t>
            </a:r>
            <a:r>
              <a:rPr lang="mn-MN" dirty="0">
                <a:solidFill>
                  <a:schemeClr val="tx2"/>
                </a:solidFill>
                <a:latin typeface="+mn-lt"/>
              </a:rPr>
              <a:t>шинжилгээ</a:t>
            </a:r>
            <a:r>
              <a:rPr lang="en-US" dirty="0">
                <a:solidFill>
                  <a:schemeClr val="tx2"/>
                </a:solidFill>
                <a:latin typeface="+mn-lt"/>
              </a:rPr>
              <a:t>/</a:t>
            </a:r>
            <a:r>
              <a:rPr lang="mn-MN" dirty="0">
                <a:solidFill>
                  <a:schemeClr val="tx2"/>
                </a:solidFill>
                <a:latin typeface="+mn-lt"/>
              </a:rPr>
              <a:t>урьдчилан сэргийлэхэд ашиглах үнэтэй мэдээлэл болдог.</a:t>
            </a:r>
            <a:endParaRPr lang="es-ES"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53</a:t>
            </a:fld>
            <a:endParaRPr lang="en-GB"/>
          </a:p>
        </p:txBody>
      </p:sp>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pic>
        <p:nvPicPr>
          <p:cNvPr id="9" name="Imagen 8" descr="138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8629" y="2642407"/>
            <a:ext cx="3517392" cy="2350008"/>
          </a:xfrm>
          <a:prstGeom prst="rect">
            <a:avLst/>
          </a:prstGeom>
        </p:spPr>
      </p:pic>
    </p:spTree>
    <p:extLst>
      <p:ext uri="{BB962C8B-B14F-4D97-AF65-F5344CB8AC3E}">
        <p14:creationId xmlns:p14="http://schemas.microsoft.com/office/powerpoint/2010/main" val="18109927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398182" y="1953355"/>
            <a:ext cx="2927911" cy="720000"/>
          </a:xfrm>
        </p:spPr>
        <p:txBody>
          <a:bodyPr/>
          <a:lstStyle/>
          <a:p>
            <a:r>
              <a:rPr lang="mn-MN" b="0" dirty="0">
                <a:latin typeface="+mn-lt"/>
              </a:rPr>
              <a:t>Энд юуг сайжруулах боломжтой вэ</a:t>
            </a:r>
            <a:r>
              <a:rPr lang="en-GB" b="0" dirty="0">
                <a:latin typeface="+mn-lt"/>
              </a:rPr>
              <a:t>?</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54</a:t>
            </a:fld>
            <a:endParaRPr lang="en-GB"/>
          </a:p>
        </p:txBody>
      </p:sp>
      <p:pic>
        <p:nvPicPr>
          <p:cNvPr id="9" name="Imagen 8" descr="139_slide_pictu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3268" y="1153551"/>
            <a:ext cx="8898732" cy="53637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639868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392064" y="2275088"/>
            <a:ext cx="2743200" cy="1703787"/>
          </a:xfrm>
        </p:spPr>
        <p:txBody>
          <a:bodyPr/>
          <a:lstStyle/>
          <a:p>
            <a:r>
              <a:rPr lang="mn-MN" b="0" dirty="0">
                <a:latin typeface="+mn-lt"/>
              </a:rPr>
              <a:t>Дараа нь</a:t>
            </a:r>
            <a:r>
              <a:rPr lang="de-DE" b="0" dirty="0">
                <a:latin typeface="+mn-lt"/>
              </a:rPr>
              <a:t> – </a:t>
            </a:r>
            <a:r>
              <a:rPr lang="mn-MN" b="0" dirty="0">
                <a:latin typeface="+mn-lt"/>
              </a:rPr>
              <a:t>Өөр юуг сайжруулах боломжтой вэ</a:t>
            </a:r>
            <a:r>
              <a:rPr lang="de-DE" b="0" dirty="0">
                <a:latin typeface="+mn-lt"/>
              </a:rPr>
              <a:t>?</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55</a:t>
            </a:fld>
            <a:endParaRPr lang="en-GB"/>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5264" y="790507"/>
            <a:ext cx="8566198" cy="59338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99357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423194"/>
            <a:ext cx="2743200" cy="2056935"/>
          </a:xfrm>
        </p:spPr>
        <p:txBody>
          <a:bodyPr/>
          <a:lstStyle/>
          <a:p>
            <a:r>
              <a:rPr lang="mn-MN" b="0" dirty="0">
                <a:latin typeface="+mn-lt"/>
              </a:rPr>
              <a:t>Дараа нь</a:t>
            </a:r>
            <a:r>
              <a:rPr lang="de-DE" b="0" dirty="0">
                <a:latin typeface="+mn-lt"/>
              </a:rPr>
              <a:t> – </a:t>
            </a:r>
            <a:r>
              <a:rPr lang="mn-MN" b="0" dirty="0">
                <a:latin typeface="+mn-lt"/>
              </a:rPr>
              <a:t>Өөр юуг сайжруулах боломжтой вэ</a:t>
            </a:r>
            <a:r>
              <a:rPr lang="de-DE" b="0" dirty="0">
                <a:latin typeface="+mn-lt"/>
              </a:rPr>
              <a:t>?</a:t>
            </a:r>
            <a:endParaRPr lang="es-E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56</a:t>
            </a:fld>
            <a:endParaRPr lang="en-GB"/>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0985" y="432000"/>
            <a:ext cx="7554350" cy="57829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481940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Хичээл-</a:t>
            </a:r>
            <a:r>
              <a:rPr lang="en-GB" b="0" dirty="0">
                <a:latin typeface="+mn-lt"/>
              </a:rPr>
              <a:t> 6</a:t>
            </a:r>
            <a:endParaRPr lang="es-ES" b="0" dirty="0">
              <a:latin typeface="+mn-lt"/>
            </a:endParaRPr>
          </a:p>
        </p:txBody>
      </p:sp>
      <p:sp>
        <p:nvSpPr>
          <p:cNvPr id="3" name="Marcador de texto 2"/>
          <p:cNvSpPr>
            <a:spLocks noGrp="1"/>
          </p:cNvSpPr>
          <p:nvPr>
            <p:ph type="body" idx="1"/>
          </p:nvPr>
        </p:nvSpPr>
        <p:spPr>
          <a:xfrm>
            <a:off x="490539" y="3596780"/>
            <a:ext cx="4933232" cy="1656000"/>
          </a:xfrm>
        </p:spPr>
        <p:txBody>
          <a:bodyPr/>
          <a:lstStyle/>
          <a:p>
            <a:r>
              <a:rPr lang="mn-MN" sz="3200" dirty="0">
                <a:latin typeface="+mn-lt"/>
                <a:cs typeface="Overpass Light"/>
              </a:rPr>
              <a:t>ХАБЭМ-ийн удирдлагын тогтолцоо</a:t>
            </a:r>
            <a:endParaRPr lang="es-ES" sz="3200" dirty="0">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5" name="Marcador de pie de página 4"/>
          <p:cNvSpPr>
            <a:spLocks noGrp="1"/>
          </p:cNvSpPr>
          <p:nvPr>
            <p:ph type="ftr" sz="quarter" idx="11"/>
          </p:nvPr>
        </p:nvSpPr>
        <p:spPr/>
        <p:txBody>
          <a:bodyPr/>
          <a:lstStyle/>
          <a:p>
            <a:r>
              <a:rPr lang="en-GB"/>
              <a:t>Advancing social justice, promoting decent work</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57</a:t>
            </a:fld>
            <a:endParaRPr lang="en-GB"/>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450148" y="2376261"/>
            <a:ext cx="6741851" cy="4494567"/>
          </a:xfrm>
          <a:prstGeom prst="rect">
            <a:avLst/>
          </a:prstGeom>
        </p:spPr>
      </p:pic>
    </p:spTree>
    <p:extLst>
      <p:ext uri="{BB962C8B-B14F-4D97-AF65-F5344CB8AC3E}">
        <p14:creationId xmlns:p14="http://schemas.microsoft.com/office/powerpoint/2010/main" val="42790379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58</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rcRect/>
          <a:stretch/>
        </p:blipFill>
        <p:spPr>
          <a:xfrm>
            <a:off x="8065388" y="2038072"/>
            <a:ext cx="4195466" cy="2796976"/>
          </a:xfrm>
          <a:prstGeom prst="rect">
            <a:avLst/>
          </a:prstGeom>
          <a:ln>
            <a:noFill/>
          </a:ln>
          <a:effectLst>
            <a:outerShdw blurRad="292100" dist="139700" dir="2700000" algn="tl" rotWithShape="0">
              <a:srgbClr val="333333">
                <a:alpha val="65000"/>
              </a:srgbClr>
            </a:outerShdw>
          </a:effectLst>
        </p:spPr>
      </p:pic>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latin typeface="+mn-lt"/>
              </a:rPr>
              <a:t>Хичээл-6. Зорилго</a:t>
            </a:r>
            <a:endParaRPr lang="en-GB" b="0" dirty="0">
              <a:latin typeface="+mn-lt"/>
            </a:endParaRPr>
          </a:p>
        </p:txBody>
      </p:sp>
      <p:sp>
        <p:nvSpPr>
          <p:cNvPr id="6" name="Content Placeholder 2"/>
          <p:cNvSpPr txBox="1">
            <a:spLocks/>
          </p:cNvSpPr>
          <p:nvPr/>
        </p:nvSpPr>
        <p:spPr>
          <a:xfrm>
            <a:off x="471861" y="225282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n-MN" sz="2000" b="0" dirty="0">
                <a:solidFill>
                  <a:schemeClr val="tx2"/>
                </a:solidFill>
                <a:latin typeface="+mn-lt"/>
              </a:rPr>
              <a:t>Энэ хичээлийн төгсгөлд</a:t>
            </a:r>
            <a:r>
              <a:rPr lang="en-GB" sz="2000" b="0" dirty="0">
                <a:solidFill>
                  <a:schemeClr val="tx2"/>
                </a:solidFill>
                <a:latin typeface="+mn-lt"/>
              </a:rPr>
              <a:t>:</a:t>
            </a:r>
          </a:p>
          <a:p>
            <a:pPr marL="342900" lvl="1" indent="-342900">
              <a:spcBef>
                <a:spcPts val="1200"/>
              </a:spcBef>
              <a:buFont typeface="+mj-lt"/>
              <a:buAutoNum type="arabicPeriod"/>
            </a:pPr>
            <a:r>
              <a:rPr lang="mn-MN" dirty="0">
                <a:solidFill>
                  <a:schemeClr val="tx2"/>
                </a:solidFill>
                <a:latin typeface="+mn-lt"/>
                <a:cs typeface="Overpass Light"/>
              </a:rPr>
              <a:t>ХАБЭМУТ уян хатан тогтолцоо болохын хувьд байгууллагын хэрэгцээнд нийцсэн, үйл ажиллагаатай нь холбоотой эрсдэлд чиглэгдсэн талаар танилцуулна.</a:t>
            </a:r>
            <a:endParaRPr lang="en-US" dirty="0">
              <a:solidFill>
                <a:schemeClr val="tx2"/>
              </a:solidFill>
              <a:latin typeface="+mn-lt"/>
              <a:cs typeface="Overpass Light"/>
            </a:endParaRPr>
          </a:p>
          <a:p>
            <a:pPr marL="342900" lvl="1" indent="-342900">
              <a:spcBef>
                <a:spcPts val="1200"/>
              </a:spcBef>
              <a:buFont typeface="+mj-lt"/>
              <a:buAutoNum type="arabicPeriod"/>
            </a:pPr>
            <a:r>
              <a:rPr lang="mn-MN" dirty="0">
                <a:solidFill>
                  <a:schemeClr val="tx2"/>
                </a:solidFill>
                <a:latin typeface="+mn-lt"/>
                <a:cs typeface="Overpass Light"/>
              </a:rPr>
              <a:t>Энэ аргачлалаар бүх аюул, эрсдэлийг үнэлж, урьдчилан сэргийлэх болон аюулыг хянах үр дүнтэй арга хэмжээг хэрэгжүүлэх </a:t>
            </a:r>
          </a:p>
          <a:p>
            <a:pPr marL="342900" lvl="1" indent="-342900">
              <a:spcBef>
                <a:spcPts val="1200"/>
              </a:spcBef>
              <a:buFont typeface="+mj-lt"/>
              <a:buAutoNum type="arabicPeriod"/>
            </a:pPr>
            <a:r>
              <a:rPr lang="mn-MN" dirty="0">
                <a:solidFill>
                  <a:schemeClr val="tx2"/>
                </a:solidFill>
                <a:latin typeface="+mn-lt"/>
                <a:cs typeface="Overpass Light"/>
              </a:rPr>
              <a:t>Аж ахуйн нэгжийн түвшинд ажилтны оролцоог хангах арга хэрэгслийг ОУХБ-ын удирдамжийн дагуу ашиглах </a:t>
            </a:r>
            <a:endParaRPr lang="en-US" dirty="0">
              <a:solidFill>
                <a:schemeClr val="tx2"/>
              </a:solidFill>
              <a:latin typeface="+mn-lt"/>
              <a:cs typeface="Overpass Light"/>
            </a:endParaRPr>
          </a:p>
          <a:p>
            <a:endParaRPr lang="en-GB" b="0" dirty="0">
              <a:solidFill>
                <a:schemeClr val="tx2"/>
              </a:solidFill>
              <a:latin typeface="Overpass Light"/>
              <a:cs typeface="Overpass Light"/>
            </a:endParaRPr>
          </a:p>
          <a:p>
            <a:pPr marL="457200" lvl="1" indent="-457200">
              <a:spcBef>
                <a:spcPts val="1200"/>
              </a:spcBef>
              <a:buFont typeface="Calibri" pitchFamily="34" charset="0"/>
              <a:buAutoNum type="arabicPeriod"/>
            </a:pPr>
            <a:endParaRPr lang="en-US" sz="2000" dirty="0">
              <a:solidFill>
                <a:srgbClr val="000000"/>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9280525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59</a:t>
            </a:fld>
            <a:endParaRPr lang="en-GB"/>
          </a:p>
        </p:txBody>
      </p:sp>
      <p:sp>
        <p:nvSpPr>
          <p:cNvPr id="5" name="Title 1"/>
          <p:cNvSpPr txBox="1">
            <a:spLocks/>
          </p:cNvSpPr>
          <p:nvPr/>
        </p:nvSpPr>
        <p:spPr>
          <a:xfrm>
            <a:off x="485625" y="1423195"/>
            <a:ext cx="3591523" cy="586446"/>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t>ХАБЭМ-ийн удидлагын тогтолцоо</a:t>
            </a:r>
            <a:r>
              <a:rPr lang="it-IT" b="0" dirty="0"/>
              <a:t> (</a:t>
            </a:r>
            <a:r>
              <a:rPr lang="mn-MN" b="0" dirty="0"/>
              <a:t>ХАБЭМУТ</a:t>
            </a:r>
            <a:r>
              <a:rPr lang="it-IT" b="0" dirty="0"/>
              <a:t>)</a:t>
            </a:r>
            <a:endParaRPr lang="en-GB" b="0" dirty="0"/>
          </a:p>
        </p:txBody>
      </p:sp>
      <p:sp>
        <p:nvSpPr>
          <p:cNvPr id="6" name="Content Placeholder 2"/>
          <p:cNvSpPr txBox="1">
            <a:spLocks/>
          </p:cNvSpPr>
          <p:nvPr/>
        </p:nvSpPr>
        <p:spPr>
          <a:xfrm>
            <a:off x="579436" y="2645275"/>
            <a:ext cx="3185740" cy="220308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0" dirty="0">
                <a:solidFill>
                  <a:schemeClr val="tx2"/>
                </a:solidFill>
                <a:latin typeface="Overpass Light"/>
                <a:cs typeface="Overpass Light"/>
              </a:rPr>
              <a:t>“</a:t>
            </a:r>
            <a:r>
              <a:rPr lang="mn-MN" sz="2000" b="0" dirty="0">
                <a:solidFill>
                  <a:schemeClr val="tx2"/>
                </a:solidFill>
                <a:latin typeface="Overpass Light"/>
                <a:cs typeface="Overpass Light"/>
              </a:rPr>
              <a:t>Тогтолцоо</a:t>
            </a:r>
            <a:r>
              <a:rPr lang="en-US" sz="2000" b="0" dirty="0">
                <a:solidFill>
                  <a:schemeClr val="tx2"/>
                </a:solidFill>
                <a:latin typeface="Overpass Light"/>
                <a:cs typeface="Overpass Light"/>
              </a:rPr>
              <a:t>” </a:t>
            </a:r>
            <a:r>
              <a:rPr lang="mn-MN" sz="2000" b="0" dirty="0">
                <a:solidFill>
                  <a:schemeClr val="tx2"/>
                </a:solidFill>
                <a:latin typeface="Overpass Light"/>
                <a:cs typeface="Overpass Light"/>
              </a:rPr>
              <a:t>гэж нэгдмэл зорилгод чиглэсэн харилцан хамааралтай багц элемэнтүүд юм.</a:t>
            </a:r>
            <a:endParaRPr lang="en-GB" sz="2000" b="0"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8" name="Picture 7">
            <a:extLst>
              <a:ext uri="{FF2B5EF4-FFF2-40B4-BE49-F238E27FC236}">
                <a16:creationId xmlns:a16="http://schemas.microsoft.com/office/drawing/2014/main" id="{5D0C0D07-9619-CD9D-1B50-03970BF8850E}"/>
              </a:ext>
            </a:extLst>
          </p:cNvPr>
          <p:cNvPicPr>
            <a:picLocks noChangeAspect="1"/>
          </p:cNvPicPr>
          <p:nvPr/>
        </p:nvPicPr>
        <p:blipFill>
          <a:blip r:embed="rId3"/>
          <a:stretch>
            <a:fillRect/>
          </a:stretch>
        </p:blipFill>
        <p:spPr>
          <a:xfrm>
            <a:off x="3991087" y="107576"/>
            <a:ext cx="7992932" cy="6615953"/>
          </a:xfrm>
          <a:prstGeom prst="rect">
            <a:avLst/>
          </a:prstGeom>
        </p:spPr>
      </p:pic>
    </p:spTree>
    <p:extLst>
      <p:ext uri="{BB962C8B-B14F-4D97-AF65-F5344CB8AC3E}">
        <p14:creationId xmlns:p14="http://schemas.microsoft.com/office/powerpoint/2010/main" val="1406856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6</a:t>
            </a:fld>
            <a:endParaRPr lang="en-GB"/>
          </a:p>
        </p:txBody>
      </p:sp>
      <p:pic>
        <p:nvPicPr>
          <p:cNvPr id="18" name="Marcador de posición de imagen 17"/>
          <p:cNvPicPr>
            <a:picLocks noGrp="1" noChangeAspect="1"/>
          </p:cNvPicPr>
          <p:nvPr>
            <p:ph type="pic" sz="quarter" idx="4294967295"/>
          </p:nvPr>
        </p:nvPicPr>
        <p:blipFill>
          <a:blip r:embed="rId2" cstate="print">
            <a:extLst>
              <a:ext uri="{28A0092B-C50C-407E-A947-70E740481C1C}">
                <a14:useLocalDpi xmlns:a14="http://schemas.microsoft.com/office/drawing/2010/main" val="0"/>
              </a:ext>
            </a:extLst>
          </a:blip>
          <a:stretch>
            <a:fillRect/>
          </a:stretch>
        </p:blipFill>
        <p:spPr>
          <a:xfrm>
            <a:off x="8056348" y="1472538"/>
            <a:ext cx="3375421" cy="4471560"/>
          </a:xfrm>
          <a:prstGeom prst="rect">
            <a:avLst/>
          </a:prstGeom>
          <a:ln>
            <a:noFill/>
          </a:ln>
          <a:effectLst>
            <a:outerShdw blurRad="292100" dist="139700" dir="2700000" algn="tl" rotWithShape="0">
              <a:srgbClr val="333333">
                <a:alpha val="65000"/>
              </a:srgbClr>
            </a:outerShdw>
          </a:effectLst>
        </p:spPr>
      </p:pic>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latin typeface="+mn-lt"/>
              </a:rPr>
              <a:t>4 дүгээр хичээлийн зорилго</a:t>
            </a:r>
            <a:endParaRPr lang="en-GB" b="0" dirty="0">
              <a:latin typeface="+mn-lt"/>
            </a:endParaRPr>
          </a:p>
        </p:txBody>
      </p:sp>
      <p:sp>
        <p:nvSpPr>
          <p:cNvPr id="6" name="Content Placeholder 2"/>
          <p:cNvSpPr txBox="1">
            <a:spLocks/>
          </p:cNvSpPr>
          <p:nvPr/>
        </p:nvSpPr>
        <p:spPr>
          <a:xfrm>
            <a:off x="471861" y="239395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n-MN" sz="2000" b="0" dirty="0">
                <a:solidFill>
                  <a:schemeClr val="tx2"/>
                </a:solidFill>
              </a:rPr>
              <a:t>Энэхүү хичээлийн төгсгөлд дараах ур чадвартай болно</a:t>
            </a:r>
            <a:r>
              <a:rPr lang="en-GB" sz="2000" b="0" dirty="0">
                <a:solidFill>
                  <a:schemeClr val="tx2"/>
                </a:solidFill>
              </a:rPr>
              <a:t>:</a:t>
            </a:r>
          </a:p>
          <a:p>
            <a:pPr marL="457200" lvl="1" indent="-457200">
              <a:spcBef>
                <a:spcPts val="1200"/>
              </a:spcBef>
              <a:buFont typeface="Calibri" pitchFamily="34" charset="0"/>
              <a:buAutoNum type="arabicPeriod"/>
            </a:pPr>
            <a:r>
              <a:rPr lang="mn-MN" sz="2000" b="0" dirty="0">
                <a:solidFill>
                  <a:schemeClr val="tx2"/>
                </a:solidFill>
                <a:latin typeface="Overpass Light"/>
                <a:cs typeface="Overpass Light"/>
              </a:rPr>
              <a:t>Эрсдэлийг бууруулах хяналтын арга хэмжээг ойлгож, тэдгээрийг хэрхэн сонгох, хянах үйл ажиллагааны эрэмбийн дагуу хэрэгжүүлэх</a:t>
            </a:r>
            <a:endParaRPr lang="en-US" sz="2000" b="0" dirty="0">
              <a:solidFill>
                <a:schemeClr val="tx2"/>
              </a:solidFill>
              <a:latin typeface="Overpass Light"/>
              <a:cs typeface="Overpass Light"/>
            </a:endParaRPr>
          </a:p>
          <a:p>
            <a:pPr marL="457200" lvl="1" indent="-457200">
              <a:spcBef>
                <a:spcPts val="1200"/>
              </a:spcBef>
              <a:buFont typeface="Calibri" pitchFamily="34" charset="0"/>
              <a:buAutoNum type="arabicPeriod"/>
            </a:pPr>
            <a:r>
              <a:rPr lang="mn-MN" sz="2000" b="0" dirty="0">
                <a:solidFill>
                  <a:schemeClr val="tx2"/>
                </a:solidFill>
                <a:latin typeface="Overpass Light"/>
                <a:cs typeface="Overpass Light"/>
              </a:rPr>
              <a:t>Эрсдэлийн бууруулах арга хэмжээг тодорхойлж, эрсдэлийг </a:t>
            </a:r>
            <a:r>
              <a:rPr lang="mn-MN" sz="2000" dirty="0">
                <a:solidFill>
                  <a:schemeClr val="tx2"/>
                </a:solidFill>
                <a:latin typeface="Overpass Light"/>
                <a:cs typeface="Overpass Light"/>
              </a:rPr>
              <a:t>зөвшөөрөгдөх </a:t>
            </a:r>
            <a:r>
              <a:rPr lang="mn-MN" sz="2000" b="0" dirty="0">
                <a:solidFill>
                  <a:schemeClr val="tx2"/>
                </a:solidFill>
                <a:latin typeface="Overpass Light"/>
                <a:cs typeface="Overpass Light"/>
              </a:rPr>
              <a:t>хэмжээнд хүргэн бууруулах</a:t>
            </a:r>
            <a:endParaRPr lang="en-US" sz="2000" b="0" dirty="0">
              <a:solidFill>
                <a:schemeClr val="tx2"/>
              </a:solidFill>
              <a:latin typeface="Overpass Ligh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40104764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7330745" cy="720000"/>
          </a:xfrm>
        </p:spPr>
        <p:txBody>
          <a:bodyPr/>
          <a:lstStyle/>
          <a:p>
            <a:r>
              <a:rPr lang="mn-MN" b="0" dirty="0">
                <a:latin typeface="+mn-lt"/>
              </a:rPr>
              <a:t>ХАБЭМ-ийн удирдлагын тогтолцоо</a:t>
            </a:r>
            <a:r>
              <a:rPr lang="it-IT" b="0" dirty="0">
                <a:latin typeface="+mn-lt"/>
              </a:rPr>
              <a:t> (</a:t>
            </a:r>
            <a:r>
              <a:rPr lang="mn-MN" b="0" dirty="0">
                <a:latin typeface="+mn-lt"/>
              </a:rPr>
              <a:t>ХАБЭМУТ</a:t>
            </a:r>
            <a:r>
              <a:rPr lang="it-IT" b="0" dirty="0">
                <a:latin typeface="+mn-lt"/>
              </a:rPr>
              <a:t>)</a:t>
            </a:r>
            <a:br>
              <a:rPr lang="it-IT" b="0" dirty="0">
                <a:latin typeface="+mn-lt"/>
              </a:rPr>
            </a:br>
            <a:endParaRPr lang="es-ES" b="0" dirty="0">
              <a:latin typeface="+mn-lt"/>
            </a:endParaRPr>
          </a:p>
        </p:txBody>
      </p:sp>
      <p:sp>
        <p:nvSpPr>
          <p:cNvPr id="3" name="Marcador de contenido 2"/>
          <p:cNvSpPr>
            <a:spLocks noGrp="1"/>
          </p:cNvSpPr>
          <p:nvPr>
            <p:ph idx="1"/>
          </p:nvPr>
        </p:nvSpPr>
        <p:spPr>
          <a:xfrm>
            <a:off x="490538" y="2069361"/>
            <a:ext cx="9872409" cy="3865614"/>
          </a:xfrm>
        </p:spPr>
        <p:txBody>
          <a:bodyPr/>
          <a:lstStyle/>
          <a:p>
            <a:r>
              <a:rPr lang="mn-MN" b="0" u="sng" dirty="0">
                <a:solidFill>
                  <a:schemeClr val="tx2"/>
                </a:solidFill>
                <a:latin typeface="+mn-lt"/>
              </a:rPr>
              <a:t>Юуг хэрхэн хамгийн үр дүнтэй хийх шаардлагатай байгааг </a:t>
            </a:r>
            <a:r>
              <a:rPr lang="mn-MN" b="0" i="1" u="sng" dirty="0">
                <a:solidFill>
                  <a:schemeClr val="tx2"/>
                </a:solidFill>
                <a:latin typeface="+mn-lt"/>
              </a:rPr>
              <a:t>тодорхойлж</a:t>
            </a:r>
            <a:r>
              <a:rPr lang="mn-MN" b="0" u="sng" dirty="0">
                <a:solidFill>
                  <a:schemeClr val="tx2"/>
                </a:solidFill>
                <a:latin typeface="+mn-lt"/>
              </a:rPr>
              <a:t>, тодорхойлсон зорилгодоо хүрэх ажлын явцыг </a:t>
            </a:r>
            <a:r>
              <a:rPr lang="mn-MN" b="0" i="1" u="sng" dirty="0">
                <a:solidFill>
                  <a:schemeClr val="tx2"/>
                </a:solidFill>
                <a:latin typeface="+mn-lt"/>
              </a:rPr>
              <a:t>хянах</a:t>
            </a:r>
            <a:r>
              <a:rPr lang="mn-MN" b="0" u="sng" dirty="0">
                <a:solidFill>
                  <a:schemeClr val="tx2"/>
                </a:solidFill>
                <a:latin typeface="+mn-lt"/>
              </a:rPr>
              <a:t>, авсан арга хэмжээний үр дүнг </a:t>
            </a:r>
            <a:r>
              <a:rPr lang="mn-MN" b="0" i="1" u="sng" dirty="0">
                <a:solidFill>
                  <a:schemeClr val="tx2"/>
                </a:solidFill>
                <a:latin typeface="+mn-lt"/>
              </a:rPr>
              <a:t>үнэлэх</a:t>
            </a:r>
            <a:r>
              <a:rPr lang="mn-MN" b="0" u="sng" dirty="0">
                <a:solidFill>
                  <a:schemeClr val="tx2"/>
                </a:solidFill>
                <a:latin typeface="+mn-lt"/>
              </a:rPr>
              <a:t>, цаашид сайжруулах хэрэгцээг  </a:t>
            </a:r>
            <a:r>
              <a:rPr lang="mn-MN" b="0" i="1" u="sng" dirty="0">
                <a:solidFill>
                  <a:schemeClr val="tx2"/>
                </a:solidFill>
                <a:latin typeface="+mn-lt"/>
              </a:rPr>
              <a:t>тодорхойлох</a:t>
            </a:r>
            <a:r>
              <a:rPr lang="mn-MN" b="0" i="1" dirty="0">
                <a:solidFill>
                  <a:schemeClr val="tx2"/>
                </a:solidFill>
                <a:latin typeface="+mn-lt"/>
              </a:rPr>
              <a:t> логик </a:t>
            </a:r>
            <a:r>
              <a:rPr lang="mn-MN" b="0" dirty="0">
                <a:solidFill>
                  <a:schemeClr val="tx2"/>
                </a:solidFill>
                <a:latin typeface="+mn-lt"/>
              </a:rPr>
              <a:t>алхмууд</a:t>
            </a:r>
            <a:r>
              <a:rPr lang="en-GB" b="0" dirty="0">
                <a:solidFill>
                  <a:schemeClr val="tx2"/>
                </a:solidFill>
                <a:latin typeface="+mn-lt"/>
                <a:cs typeface="Overpass Light"/>
              </a:rPr>
              <a:t>.</a:t>
            </a:r>
          </a:p>
          <a:p>
            <a:pPr marL="285750" indent="-285750" eaLnBrk="0" fontAlgn="base" hangingPunct="0">
              <a:lnSpc>
                <a:spcPct val="130000"/>
              </a:lnSpc>
              <a:spcBef>
                <a:spcPct val="0"/>
              </a:spcBef>
              <a:spcAft>
                <a:spcPct val="0"/>
              </a:spcAft>
              <a:buClr>
                <a:schemeClr val="accent2"/>
              </a:buClr>
              <a:buFont typeface="Lucida Grande"/>
              <a:buChar char="►"/>
            </a:pPr>
            <a:r>
              <a:rPr lang="mn-MN" b="0" dirty="0">
                <a:solidFill>
                  <a:srgbClr val="000000"/>
                </a:solidFill>
                <a:latin typeface="+mn-lt"/>
                <a:cs typeface="Overpass Bold"/>
              </a:rPr>
              <a:t>Агуулга: Бодлого, зохион байгуулалт, төлөвлөлт, хэрэгжүүлэлт, үнэлгээ, сайжруулах арга хэмжээ</a:t>
            </a:r>
            <a:r>
              <a:rPr lang="es-ES" b="0" dirty="0">
                <a:solidFill>
                  <a:srgbClr val="000000"/>
                </a:solidFill>
                <a:latin typeface="+mn-lt"/>
                <a:cs typeface="Overpass Light"/>
              </a:rPr>
              <a:t> </a:t>
            </a:r>
            <a:endParaRPr lang="mn-MN" b="0" dirty="0">
              <a:solidFill>
                <a:srgbClr val="000000"/>
              </a:solidFill>
              <a:latin typeface="+mn-l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es-ES" b="0" dirty="0">
              <a:solidFill>
                <a:srgbClr val="000000"/>
              </a:solidFill>
              <a:latin typeface="+mn-l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b="0" dirty="0">
                <a:solidFill>
                  <a:srgbClr val="000000"/>
                </a:solidFill>
                <a:latin typeface="+mn-lt"/>
                <a:cs typeface="Overpass Bold"/>
              </a:rPr>
              <a:t>Хууль тогтоомжийн шаардлагыг дагаж мөрдөх, биелүүлэх,  ажилтан, ажил олгогчдын ХАБЭМ-ийн талаар хүлээх үүрэг хариуцлага.</a:t>
            </a:r>
            <a:endParaRPr lang="en-GB" b="0" dirty="0">
              <a:solidFill>
                <a:srgbClr val="000000"/>
              </a:solidFill>
              <a:latin typeface="+mn-l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en-GB" b="0" dirty="0">
              <a:solidFill>
                <a:srgbClr val="000000"/>
              </a:solidFill>
              <a:latin typeface="+mn-l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b="0" dirty="0">
                <a:solidFill>
                  <a:srgbClr val="000000"/>
                </a:solidFill>
                <a:latin typeface="+mn-lt"/>
                <a:cs typeface="Overpass Bold"/>
              </a:rPr>
              <a:t>Бүх хүмүүсийн хамтын ажиллагаа, үүрэг амлалт шаардлагатай.</a:t>
            </a:r>
            <a:endParaRPr lang="en-GB" b="0" dirty="0">
              <a:solidFill>
                <a:srgbClr val="000000"/>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60</a:t>
            </a:fld>
            <a:endParaRPr lang="en-GB"/>
          </a:p>
        </p:txBody>
      </p:sp>
    </p:spTree>
    <p:extLst>
      <p:ext uri="{BB962C8B-B14F-4D97-AF65-F5344CB8AC3E}">
        <p14:creationId xmlns:p14="http://schemas.microsoft.com/office/powerpoint/2010/main" val="23342364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8" y="1152901"/>
            <a:ext cx="6905344" cy="559353"/>
          </a:xfrm>
        </p:spPr>
        <p:txBody>
          <a:bodyPr/>
          <a:lstStyle/>
          <a:p>
            <a:r>
              <a:rPr lang="mn-MN" b="0" dirty="0">
                <a:latin typeface="+mn-lt"/>
              </a:rPr>
              <a:t>Байгууллагын ХАБЭМ-ийн бодлого</a:t>
            </a:r>
            <a:endParaRPr lang="es-ES" b="0" dirty="0">
              <a:latin typeface="+mn-lt"/>
            </a:endParaRPr>
          </a:p>
        </p:txBody>
      </p:sp>
      <p:sp>
        <p:nvSpPr>
          <p:cNvPr id="3" name="Marcador de contenido 2"/>
          <p:cNvSpPr>
            <a:spLocks noGrp="1"/>
          </p:cNvSpPr>
          <p:nvPr>
            <p:ph idx="1"/>
          </p:nvPr>
        </p:nvSpPr>
        <p:spPr>
          <a:xfrm>
            <a:off x="490539" y="1857555"/>
            <a:ext cx="7388254" cy="4062668"/>
          </a:xfrm>
        </p:spPr>
        <p:txBody>
          <a:bodyPr/>
          <a:lstStyle/>
          <a:p>
            <a:pPr marL="285750" indent="-285750" eaLnBrk="0" fontAlgn="base" hangingPunct="0">
              <a:lnSpc>
                <a:spcPct val="110000"/>
              </a:lnSpc>
              <a:spcBef>
                <a:spcPct val="0"/>
              </a:spcBef>
              <a:spcAft>
                <a:spcPct val="0"/>
              </a:spcAft>
              <a:buClr>
                <a:schemeClr val="accent2"/>
              </a:buClr>
              <a:buFont typeface="Lucida Grande"/>
              <a:buChar char="►"/>
            </a:pPr>
            <a:r>
              <a:rPr lang="mn-MN" b="0" dirty="0">
                <a:solidFill>
                  <a:schemeClr val="tx2"/>
                </a:solidFill>
                <a:latin typeface="+mn-lt"/>
                <a:cs typeface="Overpass Light"/>
              </a:rPr>
              <a:t>Ажилтны төлөөлөгчидтэй зөвлөлдсөний үндсэн дээр ажил олгогч боловсруулна.</a:t>
            </a:r>
            <a:endParaRPr lang="en-GB" b="0" dirty="0">
              <a:solidFill>
                <a:schemeClr val="tx2"/>
              </a:solidFill>
              <a:latin typeface="+mn-l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b="0" dirty="0">
                <a:solidFill>
                  <a:schemeClr val="tx2"/>
                </a:solidFill>
                <a:latin typeface="+mn-lt"/>
                <a:cs typeface="Overpass Light"/>
              </a:rPr>
              <a:t>ХАБЭМ-ийн удирдлагын тогтолцоог бий болгож, авах арга хэмжээ, үүрэг хариуцлагын талаарх нарийвчилсан төлөвлөгөөг гаргана: </a:t>
            </a:r>
          </a:p>
          <a:p>
            <a:pPr marL="285750" indent="-285750" eaLnBrk="0" fontAlgn="base" hangingPunct="0">
              <a:lnSpc>
                <a:spcPct val="130000"/>
              </a:lnSpc>
              <a:spcBef>
                <a:spcPct val="0"/>
              </a:spcBef>
              <a:spcAft>
                <a:spcPct val="0"/>
              </a:spcAft>
              <a:buClr>
                <a:schemeClr val="accent2"/>
              </a:buClr>
              <a:buFont typeface="Lucida Grande"/>
              <a:buChar char="►"/>
            </a:pPr>
            <a:r>
              <a:rPr lang="mn-MN" b="0" dirty="0">
                <a:solidFill>
                  <a:schemeClr val="tx2"/>
                </a:solidFill>
                <a:latin typeface="+mn-lt"/>
                <a:cs typeface="Overpass Light"/>
              </a:rPr>
              <a:t>Үндсэн зорилтууд</a:t>
            </a:r>
            <a:r>
              <a:rPr lang="en-GB" b="0" dirty="0">
                <a:solidFill>
                  <a:schemeClr val="tx2"/>
                </a:solidFill>
                <a:latin typeface="+mn-lt"/>
                <a:cs typeface="Overpass Light"/>
              </a:rPr>
              <a:t>:</a:t>
            </a:r>
          </a:p>
          <a:p>
            <a:pPr marL="920750" lvl="1" indent="-285750">
              <a:buClr>
                <a:schemeClr val="accent1"/>
              </a:buClr>
              <a:buFont typeface="Lucida Grande"/>
              <a:buChar char="►"/>
            </a:pPr>
            <a:r>
              <a:rPr lang="mn-MN" dirty="0">
                <a:solidFill>
                  <a:schemeClr val="tx2"/>
                </a:solidFill>
                <a:latin typeface="+mn-lt"/>
                <a:cs typeface="Overpass Light"/>
              </a:rPr>
              <a:t>Бүх ажилтны аюулгүй байдал, эрүүл мэндийг хамгаалах</a:t>
            </a:r>
            <a:endParaRPr lang="en-GB" dirty="0">
              <a:solidFill>
                <a:schemeClr val="tx2"/>
              </a:solidFill>
              <a:latin typeface="+mn-lt"/>
              <a:cs typeface="Overpass Light"/>
            </a:endParaRPr>
          </a:p>
          <a:p>
            <a:pPr marL="920750" lvl="1" indent="-285750">
              <a:buClr>
                <a:schemeClr val="accent1"/>
              </a:buClr>
              <a:buFont typeface="Lucida Grande"/>
              <a:buChar char="►"/>
            </a:pPr>
            <a:r>
              <a:rPr lang="mn-MN" dirty="0">
                <a:solidFill>
                  <a:schemeClr val="tx2"/>
                </a:solidFill>
                <a:latin typeface="+mn-lt"/>
                <a:cs typeface="Overpass Bold"/>
              </a:rPr>
              <a:t>Үндэсний хууль тогтоомж, олон улсын хэм хэмжээ, хамтын гэрээ, хэлэлцээр, ёс зүйн дүрэм зэрэгтэй нийцсэн байх</a:t>
            </a:r>
            <a:r>
              <a:rPr lang="en-GB" dirty="0">
                <a:solidFill>
                  <a:schemeClr val="tx2"/>
                </a:solidFill>
                <a:latin typeface="+mn-lt"/>
                <a:cs typeface="Overpass Light"/>
              </a:rPr>
              <a:t>.</a:t>
            </a:r>
          </a:p>
          <a:p>
            <a:pPr marL="920750" lvl="1" indent="-285750">
              <a:buClr>
                <a:schemeClr val="accent1"/>
              </a:buClr>
              <a:buFont typeface="Lucida Grande"/>
              <a:buChar char="►"/>
            </a:pPr>
            <a:r>
              <a:rPr lang="mn-MN" dirty="0">
                <a:solidFill>
                  <a:schemeClr val="tx2"/>
                </a:solidFill>
                <a:latin typeface="+mn-lt"/>
                <a:cs typeface="Overpass Light"/>
              </a:rPr>
              <a:t>ХАБЭМ-ийн төлөвлөлт, хэрэгжилт, хяналт-шинжилгээ, үнэлгээний үйл явцад ажилтны оролцоог хангах</a:t>
            </a:r>
            <a:endParaRPr lang="en-GB" dirty="0">
              <a:solidFill>
                <a:schemeClr val="tx2"/>
              </a:solidFill>
              <a:latin typeface="+mn-lt"/>
              <a:cs typeface="Overpass Light"/>
            </a:endParaRPr>
          </a:p>
          <a:p>
            <a:pPr marL="920750" lvl="1" indent="-285750">
              <a:buClr>
                <a:schemeClr val="accent1"/>
              </a:buClr>
              <a:buFont typeface="Lucida Grande"/>
              <a:buChar char="►"/>
            </a:pPr>
            <a:r>
              <a:rPr lang="mn-MN" dirty="0">
                <a:solidFill>
                  <a:schemeClr val="tx2"/>
                </a:solidFill>
                <a:latin typeface="+mn-lt"/>
                <a:cs typeface="Overpass Light"/>
              </a:rPr>
              <a:t>ХАБЭМ-ийн удидлагын тогтолцооны гүйцэтгэлийг тасралтгүй сайжруулж байх.</a:t>
            </a:r>
            <a:endParaRPr lang="en-GB"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61</a:t>
            </a:fld>
            <a:endParaRPr lang="en-GB"/>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313026" y="2850807"/>
            <a:ext cx="3409136" cy="2272540"/>
          </a:xfrm>
          <a:prstGeom prst="rect">
            <a:avLst/>
          </a:prstGeom>
          <a:noFill/>
          <a:ln>
            <a:noFill/>
          </a:ln>
        </p:spPr>
      </p:pic>
    </p:spTree>
    <p:extLst>
      <p:ext uri="{BB962C8B-B14F-4D97-AF65-F5344CB8AC3E}">
        <p14:creationId xmlns:p14="http://schemas.microsoft.com/office/powerpoint/2010/main" val="35132469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720000"/>
          </a:xfrm>
        </p:spPr>
        <p:txBody>
          <a:bodyPr/>
          <a:lstStyle/>
          <a:p>
            <a:r>
              <a:rPr lang="mn-MN" b="0" dirty="0">
                <a:latin typeface="+mn-lt"/>
              </a:rPr>
              <a:t>ХАБЭМ-ийн бодлого үндэсний хууль тогтоомж, олон улсын хэм хэмжээний бүхий л шаардлагыг хүндэтгэн үзэх </a:t>
            </a:r>
            <a:endParaRPr lang="es-ES" b="0" dirty="0">
              <a:latin typeface="+mn-lt"/>
            </a:endParaRPr>
          </a:p>
        </p:txBody>
      </p:sp>
      <p:sp>
        <p:nvSpPr>
          <p:cNvPr id="3" name="Marcador de contenido 2"/>
          <p:cNvSpPr>
            <a:spLocks noGrp="1"/>
          </p:cNvSpPr>
          <p:nvPr>
            <p:ph idx="1"/>
          </p:nvPr>
        </p:nvSpPr>
        <p:spPr>
          <a:xfrm>
            <a:off x="490538" y="2129333"/>
            <a:ext cx="8733934" cy="3790890"/>
          </a:xfrm>
        </p:spPr>
        <p:txBody>
          <a:bodyPr/>
          <a:lstStyle/>
          <a:p>
            <a:pPr marL="285750" indent="-285750" eaLnBrk="0" fontAlgn="base" hangingPunct="0">
              <a:lnSpc>
                <a:spcPct val="130000"/>
              </a:lnSpc>
              <a:spcBef>
                <a:spcPct val="0"/>
              </a:spcBef>
              <a:spcAft>
                <a:spcPct val="0"/>
              </a:spcAft>
              <a:buClr>
                <a:schemeClr val="accent2"/>
              </a:buClr>
              <a:buFont typeface="Lucida Grande"/>
              <a:buChar char="►"/>
            </a:pPr>
            <a:r>
              <a:rPr lang="mn-MN" b="0" dirty="0">
                <a:solidFill>
                  <a:schemeClr val="tx2"/>
                </a:solidFill>
                <a:latin typeface="+mn-lt"/>
                <a:cs typeface="Overpass Light"/>
              </a:rPr>
              <a:t>Улс орон, бүс нутгууд олон улсын хэм хэмжээнд нийцүүлэн өөрсдийн хууль тогтоомж, хэрэгжилтийг хянах механизмтай.</a:t>
            </a:r>
            <a:endParaRPr lang="en-US" b="0" dirty="0">
              <a:solidFill>
                <a:schemeClr val="tx2"/>
              </a:solidFill>
              <a:latin typeface="+mn-l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endParaRPr lang="en-US" b="0" dirty="0">
              <a:solidFill>
                <a:schemeClr val="tx2"/>
              </a:solidFill>
              <a:latin typeface="+mn-lt"/>
              <a:cs typeface="Overpass Light"/>
            </a:endParaRPr>
          </a:p>
          <a:p>
            <a:pPr marL="285750" indent="-285750" eaLnBrk="0" fontAlgn="base" hangingPunct="0">
              <a:lnSpc>
                <a:spcPct val="130000"/>
              </a:lnSpc>
              <a:spcBef>
                <a:spcPct val="0"/>
              </a:spcBef>
              <a:spcAft>
                <a:spcPct val="0"/>
              </a:spcAft>
              <a:buClr>
                <a:schemeClr val="accent2"/>
              </a:buClr>
              <a:buFont typeface="Lucida Grande"/>
              <a:buChar char="►"/>
            </a:pPr>
            <a:r>
              <a:rPr lang="mn-MN" b="0" dirty="0">
                <a:solidFill>
                  <a:schemeClr val="tx2"/>
                </a:solidFill>
                <a:latin typeface="+mn-lt"/>
                <a:cs typeface="Overpass Light"/>
              </a:rPr>
              <a:t>ОУХБ нь хөдөлмөрийн асуудлаар олон улсын конвенц, зөвлөмж боловсруулан батлах үүрэгтэй:</a:t>
            </a:r>
            <a:endParaRPr lang="en-GB" b="0" dirty="0">
              <a:solidFill>
                <a:schemeClr val="tx2"/>
              </a:solidFill>
              <a:latin typeface="+mn-lt"/>
              <a:cs typeface="Overpass Light"/>
            </a:endParaRPr>
          </a:p>
          <a:p>
            <a:pPr marL="285750" indent="-285750" eaLnBrk="0" fontAlgn="base" hangingPunct="0">
              <a:spcBef>
                <a:spcPct val="0"/>
              </a:spcBef>
              <a:spcAft>
                <a:spcPct val="0"/>
              </a:spcAft>
              <a:buClr>
                <a:schemeClr val="accent2"/>
              </a:buClr>
              <a:buFont typeface="Lucida Grande"/>
              <a:buChar char="►"/>
            </a:pPr>
            <a:endParaRPr lang="en-GB" b="0" dirty="0">
              <a:solidFill>
                <a:schemeClr val="tx2"/>
              </a:solidFill>
              <a:latin typeface="+mn-lt"/>
              <a:cs typeface="Overpass Light"/>
            </a:endParaRPr>
          </a:p>
          <a:p>
            <a:pPr marL="920750" lvl="1" indent="-285750">
              <a:buClr>
                <a:schemeClr val="accent1"/>
              </a:buClr>
              <a:buFont typeface="Lucida Grande"/>
              <a:buChar char="►"/>
            </a:pPr>
            <a:r>
              <a:rPr lang="mn-MN" dirty="0">
                <a:solidFill>
                  <a:schemeClr val="tx2"/>
                </a:solidFill>
                <a:latin typeface="+mn-lt"/>
                <a:cs typeface="Overpass Light"/>
              </a:rPr>
              <a:t>Ойролцоогооор 70 орчим конвенц, зөвлөмжид хөдөлмөрийн аюулгүй байдал, эрүүл мэндийн талаар тусгасан байдаг.</a:t>
            </a:r>
            <a:endParaRPr lang="en-GB" dirty="0">
              <a:solidFill>
                <a:schemeClr val="tx2"/>
              </a:solidFill>
              <a:latin typeface="+mn-lt"/>
              <a:cs typeface="Overpass Light"/>
            </a:endParaRPr>
          </a:p>
          <a:p>
            <a:pPr marL="920750" lvl="1" indent="-285750">
              <a:buClr>
                <a:schemeClr val="accent1"/>
              </a:buClr>
              <a:buFont typeface="Lucida Grande"/>
              <a:buChar char="►"/>
            </a:pPr>
            <a:endParaRPr lang="en-GB" dirty="0">
              <a:solidFill>
                <a:schemeClr val="tx2"/>
              </a:solidFill>
              <a:latin typeface="+mn-lt"/>
              <a:cs typeface="Overpass Light"/>
            </a:endParaRPr>
          </a:p>
          <a:p>
            <a:pPr marL="285750" indent="-285750" eaLnBrk="0" fontAlgn="base" hangingPunct="0">
              <a:lnSpc>
                <a:spcPct val="110000"/>
              </a:lnSpc>
              <a:spcBef>
                <a:spcPct val="0"/>
              </a:spcBef>
              <a:spcAft>
                <a:spcPct val="0"/>
              </a:spcAft>
              <a:buClr>
                <a:schemeClr val="accent2"/>
              </a:buClr>
              <a:buFont typeface="Lucida Grande"/>
              <a:buChar char="►"/>
            </a:pPr>
            <a:r>
              <a:rPr lang="mn-MN" b="0" dirty="0">
                <a:solidFill>
                  <a:schemeClr val="tx2"/>
                </a:solidFill>
                <a:latin typeface="+mn-lt"/>
                <a:cs typeface="Overpass Light"/>
              </a:rPr>
              <a:t>Практик үйл ажиллагааны дүрэм, гарын авлагад илүү дэлгэрэнгүй зөвлөмжүүд бий.</a:t>
            </a:r>
            <a:endParaRPr lang="en-US" b="0" dirty="0">
              <a:solidFill>
                <a:schemeClr val="tx2"/>
              </a:solidFill>
              <a:latin typeface="+mn-lt"/>
              <a:cs typeface="Overpass Light"/>
            </a:endParaRPr>
          </a:p>
          <a:p>
            <a:pPr marL="285750" indent="-285750" eaLnBrk="0" fontAlgn="base" hangingPunct="0">
              <a:lnSpc>
                <a:spcPct val="110000"/>
              </a:lnSpc>
              <a:spcBef>
                <a:spcPct val="0"/>
              </a:spcBef>
              <a:spcAft>
                <a:spcPct val="0"/>
              </a:spcAft>
              <a:buClr>
                <a:schemeClr val="accent2"/>
              </a:buClr>
              <a:buFont typeface="Lucida Grande"/>
              <a:buChar char="►"/>
            </a:pPr>
            <a:endParaRPr lang="en-GB"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62</a:t>
            </a:fld>
            <a:endParaRPr lang="en-GB"/>
          </a:p>
        </p:txBody>
      </p:sp>
    </p:spTree>
    <p:extLst>
      <p:ext uri="{BB962C8B-B14F-4D97-AF65-F5344CB8AC3E}">
        <p14:creationId xmlns:p14="http://schemas.microsoft.com/office/powerpoint/2010/main" val="19124447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720000"/>
          </a:xfrm>
        </p:spPr>
        <p:txBody>
          <a:bodyPr/>
          <a:lstStyle/>
          <a:p>
            <a:r>
              <a:rPr lang="mn-MN" b="0" dirty="0">
                <a:latin typeface="+mn-lt"/>
              </a:rPr>
              <a:t>ХЭБЭМ-ийн бодлого</a:t>
            </a:r>
            <a:endParaRPr lang="es-ES" b="0" dirty="0">
              <a:latin typeface="+mn-lt"/>
            </a:endParaRPr>
          </a:p>
        </p:txBody>
      </p:sp>
      <p:sp>
        <p:nvSpPr>
          <p:cNvPr id="3" name="Marcador de contenido 2"/>
          <p:cNvSpPr>
            <a:spLocks noGrp="1"/>
          </p:cNvSpPr>
          <p:nvPr>
            <p:ph idx="1"/>
          </p:nvPr>
        </p:nvSpPr>
        <p:spPr>
          <a:xfrm>
            <a:off x="490538" y="2129333"/>
            <a:ext cx="10726984" cy="3790890"/>
          </a:xfrm>
        </p:spPr>
        <p:txBody>
          <a:bodyPr/>
          <a:lstStyle/>
          <a:p>
            <a:pPr marL="285750" indent="-285750" algn="just" eaLnBrk="0" fontAlgn="base" hangingPunct="0">
              <a:lnSpc>
                <a:spcPct val="80000"/>
              </a:lnSpc>
              <a:spcBef>
                <a:spcPct val="0"/>
              </a:spcBef>
              <a:spcAft>
                <a:spcPct val="0"/>
              </a:spcAft>
              <a:buClr>
                <a:schemeClr val="accent2"/>
              </a:buClr>
              <a:buFont typeface="Lucida Grande"/>
              <a:buChar char="►"/>
            </a:pPr>
            <a:r>
              <a:rPr lang="mn-MN" b="0" dirty="0">
                <a:latin typeface="+mn-lt"/>
              </a:rPr>
              <a:t>Энгийн, ойлгомжтой хэллэгээр бичих:</a:t>
            </a:r>
            <a:endParaRPr lang="en-US" b="0" dirty="0">
              <a:latin typeface="+mn-lt"/>
            </a:endParaRPr>
          </a:p>
          <a:p>
            <a:pPr marL="920750" lvl="1" indent="-285750" algn="just">
              <a:lnSpc>
                <a:spcPct val="80000"/>
              </a:lnSpc>
              <a:buClr>
                <a:schemeClr val="accent1"/>
              </a:buClr>
              <a:buFont typeface="Lucida Grande"/>
              <a:buChar char="►"/>
            </a:pPr>
            <a:r>
              <a:rPr lang="mn-MN" dirty="0">
                <a:solidFill>
                  <a:schemeClr val="tx2"/>
                </a:solidFill>
                <a:latin typeface="+mn-lt"/>
                <a:cs typeface="Overpass Light"/>
              </a:rPr>
              <a:t>Зарчмын хувьд ажил олгогч Таны ХАБЭМ-ийн зорилго, хүрэх алсын хараа юу вэ? </a:t>
            </a:r>
            <a:endParaRPr lang="en-US" dirty="0">
              <a:solidFill>
                <a:schemeClr val="tx2"/>
              </a:solidFill>
              <a:latin typeface="+mn-lt"/>
              <a:cs typeface="Overpass Light"/>
            </a:endParaRPr>
          </a:p>
          <a:p>
            <a:pPr marL="920750" lvl="1" indent="-285750" algn="just">
              <a:lnSpc>
                <a:spcPct val="80000"/>
              </a:lnSpc>
              <a:buClr>
                <a:schemeClr val="accent1"/>
              </a:buClr>
              <a:buFont typeface="Lucida Grande"/>
              <a:buChar char="►"/>
            </a:pPr>
            <a:r>
              <a:rPr lang="mn-MN" dirty="0">
                <a:solidFill>
                  <a:schemeClr val="tx2"/>
                </a:solidFill>
                <a:latin typeface="+mn-lt"/>
                <a:cs typeface="Overpass Light"/>
              </a:rPr>
              <a:t>Бүтцийн хувьд хэн, юуг хэзээ хэрхэн хийх вэ гэдгийг нэгжийн удирдлагууд, ажилтны түвшинд тодорхойлно.</a:t>
            </a:r>
            <a:endParaRPr lang="en-US" dirty="0">
              <a:solidFill>
                <a:schemeClr val="tx2"/>
              </a:solidFill>
              <a:latin typeface="+mn-lt"/>
              <a:cs typeface="Overpass Light"/>
            </a:endParaRPr>
          </a:p>
          <a:p>
            <a:pPr marL="920750" lvl="1" indent="-285750" algn="just">
              <a:lnSpc>
                <a:spcPct val="110000"/>
              </a:lnSpc>
              <a:buClr>
                <a:schemeClr val="accent1"/>
              </a:buClr>
              <a:buFont typeface="Lucida Grande"/>
              <a:buChar char="►"/>
            </a:pPr>
            <a:r>
              <a:rPr lang="mn-MN" dirty="0">
                <a:solidFill>
                  <a:schemeClr val="tx2"/>
                </a:solidFill>
                <a:latin typeface="+mn-lt"/>
                <a:cs typeface="Overpass Light"/>
              </a:rPr>
              <a:t>Зохион байгуулалтын хувьд тодорхой чиг үүрэг, үйл явцыг хэрхэн бий болгож хэрэгжүүлэх,  тухайлбал, эрсдэлийн үнэлгээ, эсвэл ажлын аюулын шинжилгээ хийх (хяналтын хуудас ашиглаж болно), аюултай тохиолдлын үндсэн, шууд, суурь шалтгааны судалгааг хийх г.м</a:t>
            </a:r>
            <a:endParaRPr lang="en-US" dirty="0">
              <a:solidFill>
                <a:schemeClr val="tx2"/>
              </a:solidFill>
              <a:latin typeface="+mn-lt"/>
              <a:cs typeface="Overpass Light"/>
            </a:endParaRPr>
          </a:p>
          <a:p>
            <a:pPr marL="285750" indent="-285750" algn="just" eaLnBrk="0" fontAlgn="base" hangingPunct="0">
              <a:lnSpc>
                <a:spcPct val="80000"/>
              </a:lnSpc>
              <a:spcBef>
                <a:spcPct val="0"/>
              </a:spcBef>
              <a:spcAft>
                <a:spcPct val="0"/>
              </a:spcAft>
              <a:buClr>
                <a:schemeClr val="accent2"/>
              </a:buClr>
              <a:buFont typeface="Lucida Grande"/>
              <a:buChar char="►"/>
            </a:pPr>
            <a:r>
              <a:rPr lang="mn-MN" b="0" dirty="0">
                <a:latin typeface="+mn-lt"/>
                <a:cs typeface="Overpass Bold"/>
              </a:rPr>
              <a:t>Боловсруулсны дараа бодлого дараах байдалтай байна. Үүнд</a:t>
            </a:r>
            <a:r>
              <a:rPr lang="en-US" b="0" dirty="0">
                <a:latin typeface="+mn-lt"/>
                <a:cs typeface="Overpass Bold"/>
              </a:rPr>
              <a:t>:</a:t>
            </a:r>
            <a:endParaRPr lang="en-GB" b="0" dirty="0">
              <a:solidFill>
                <a:srgbClr val="000000"/>
              </a:solidFill>
              <a:latin typeface="+mn-lt"/>
              <a:cs typeface="Overpass Bold"/>
            </a:endParaRPr>
          </a:p>
          <a:p>
            <a:pPr marL="920750" lvl="1" indent="-285750" algn="just">
              <a:lnSpc>
                <a:spcPct val="80000"/>
              </a:lnSpc>
              <a:buClr>
                <a:schemeClr val="accent1"/>
              </a:buClr>
              <a:buFont typeface="Lucida Grande"/>
              <a:buChar char="►"/>
            </a:pPr>
            <a:r>
              <a:rPr lang="mn-MN" dirty="0">
                <a:solidFill>
                  <a:schemeClr val="tx2"/>
                </a:solidFill>
                <a:latin typeface="+mn-lt"/>
                <a:cs typeface="Overpass Light"/>
              </a:rPr>
              <a:t>Гарын үсэг зурж, огноог бичиж нийт ажилтанд танилцуулна.</a:t>
            </a:r>
            <a:endParaRPr lang="en-US" dirty="0">
              <a:solidFill>
                <a:schemeClr val="tx2"/>
              </a:solidFill>
              <a:latin typeface="+mn-lt"/>
              <a:cs typeface="Overpass Light"/>
            </a:endParaRPr>
          </a:p>
          <a:p>
            <a:pPr marL="920750" lvl="1" indent="-285750" algn="just">
              <a:lnSpc>
                <a:spcPct val="80000"/>
              </a:lnSpc>
              <a:buClr>
                <a:schemeClr val="accent1"/>
              </a:buClr>
              <a:buFont typeface="Lucida Grande"/>
              <a:buChar char="►"/>
            </a:pPr>
            <a:r>
              <a:rPr lang="mn-MN" dirty="0">
                <a:solidFill>
                  <a:schemeClr val="tx2"/>
                </a:solidFill>
                <a:latin typeface="+mn-lt"/>
                <a:cs typeface="Overpass Light"/>
              </a:rPr>
              <a:t>Мөн шинээр ажилд орж байгаа бүх ажилтанд танилцуулна.</a:t>
            </a:r>
          </a:p>
          <a:p>
            <a:pPr marL="920750" lvl="1" indent="-285750" algn="just">
              <a:lnSpc>
                <a:spcPct val="80000"/>
              </a:lnSpc>
              <a:buClr>
                <a:schemeClr val="accent1"/>
              </a:buClr>
              <a:buFont typeface="Lucida Grande"/>
              <a:buChar char="►"/>
            </a:pPr>
            <a:r>
              <a:rPr lang="mn-MN" dirty="0">
                <a:solidFill>
                  <a:schemeClr val="tx2"/>
                </a:solidFill>
                <a:latin typeface="+mn-lt"/>
                <a:cs typeface="Overpass Light"/>
              </a:rPr>
              <a:t>Тогтмол хянаж, үнэлж, шинэчлэн сайжруулж байх.</a:t>
            </a:r>
            <a:endParaRPr lang="en-US"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63</a:t>
            </a:fld>
            <a:endParaRPr lang="en-GB"/>
          </a:p>
        </p:txBody>
      </p:sp>
    </p:spTree>
    <p:extLst>
      <p:ext uri="{BB962C8B-B14F-4D97-AF65-F5344CB8AC3E}">
        <p14:creationId xmlns:p14="http://schemas.microsoft.com/office/powerpoint/2010/main" val="24057696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7" y="1423195"/>
            <a:ext cx="10391869" cy="497620"/>
          </a:xfrm>
        </p:spPr>
        <p:txBody>
          <a:bodyPr/>
          <a:lstStyle/>
          <a:p>
            <a:r>
              <a:rPr lang="mn-MN" b="0" dirty="0">
                <a:latin typeface="+mn-lt"/>
              </a:rPr>
              <a:t>ХАБЭМ-ийн бодлогыг хэрэгжүүлэхэд шаардлагатай нөхцөл</a:t>
            </a:r>
            <a:endParaRPr lang="es-ES" b="0" dirty="0">
              <a:latin typeface="+mn-lt"/>
            </a:endParaRPr>
          </a:p>
        </p:txBody>
      </p:sp>
      <p:sp>
        <p:nvSpPr>
          <p:cNvPr id="3" name="Marcador de contenido 2"/>
          <p:cNvSpPr>
            <a:spLocks noGrp="1"/>
          </p:cNvSpPr>
          <p:nvPr>
            <p:ph idx="1"/>
          </p:nvPr>
        </p:nvSpPr>
        <p:spPr>
          <a:xfrm>
            <a:off x="490538" y="2129333"/>
            <a:ext cx="10726984" cy="3790890"/>
          </a:xfrm>
        </p:spPr>
        <p:txBody>
          <a:bodyPr/>
          <a:lstStyle/>
          <a:p>
            <a:pPr marL="285750" indent="-285750" eaLnBrk="0" fontAlgn="base" hangingPunct="0">
              <a:lnSpc>
                <a:spcPct val="80000"/>
              </a:lnSpc>
              <a:spcBef>
                <a:spcPct val="0"/>
              </a:spcBef>
              <a:spcAft>
                <a:spcPct val="0"/>
              </a:spcAft>
              <a:buClr>
                <a:schemeClr val="accent2"/>
              </a:buClr>
              <a:buFont typeface="Lucida Grande"/>
              <a:buChar char="►"/>
            </a:pPr>
            <a:r>
              <a:rPr lang="mn-MN" b="0" dirty="0">
                <a:solidFill>
                  <a:schemeClr val="tx2"/>
                </a:solidFill>
                <a:latin typeface="+mn-lt"/>
                <a:cs typeface="Overpass Light"/>
              </a:rPr>
              <a:t>Удирдах ажилтан, ажилтны хамтын ажиллагаа, үүрэг амлалт</a:t>
            </a:r>
            <a:endParaRPr lang="en-US" b="0" dirty="0">
              <a:solidFill>
                <a:schemeClr val="tx2"/>
              </a:solidFill>
              <a:latin typeface="+mn-lt"/>
              <a:cs typeface="Overpass Light"/>
            </a:endParaRPr>
          </a:p>
          <a:p>
            <a:pPr marL="285750" indent="-285750" eaLnBrk="0" fontAlgn="base" hangingPunct="0">
              <a:lnSpc>
                <a:spcPct val="80000"/>
              </a:lnSpc>
              <a:spcBef>
                <a:spcPct val="0"/>
              </a:spcBef>
              <a:spcAft>
                <a:spcPct val="0"/>
              </a:spcAft>
              <a:buClr>
                <a:schemeClr val="accent2"/>
              </a:buClr>
              <a:buFont typeface="Lucida Grande"/>
              <a:buChar char="►"/>
            </a:pPr>
            <a:endParaRPr lang="en-US" b="0" dirty="0">
              <a:solidFill>
                <a:schemeClr val="tx2"/>
              </a:solidFill>
              <a:latin typeface="+mn-lt"/>
              <a:cs typeface="Overpass Light"/>
            </a:endParaRPr>
          </a:p>
          <a:p>
            <a:pPr marL="920750" lvl="1" indent="-285750">
              <a:lnSpc>
                <a:spcPct val="80000"/>
              </a:lnSpc>
              <a:buClr>
                <a:schemeClr val="accent1"/>
              </a:buClr>
              <a:buFont typeface="Lucida Grande"/>
              <a:buChar char="►"/>
            </a:pPr>
            <a:r>
              <a:rPr lang="mn-MN" dirty="0">
                <a:solidFill>
                  <a:schemeClr val="tx2"/>
                </a:solidFill>
                <a:latin typeface="+mn-lt"/>
                <a:cs typeface="Overpass Light"/>
              </a:rPr>
              <a:t>Бодлого нь үүрэг амлалт, хариуцлагыг тодорхойлох шаардлагатай.</a:t>
            </a:r>
            <a:endParaRPr lang="en-US" dirty="0">
              <a:solidFill>
                <a:schemeClr val="tx2"/>
              </a:solidFill>
              <a:latin typeface="+mn-lt"/>
              <a:cs typeface="Overpass Light"/>
            </a:endParaRPr>
          </a:p>
          <a:p>
            <a:pPr marL="285750" indent="-285750" eaLnBrk="0" fontAlgn="base" hangingPunct="0">
              <a:lnSpc>
                <a:spcPct val="200000"/>
              </a:lnSpc>
              <a:spcBef>
                <a:spcPct val="0"/>
              </a:spcBef>
              <a:spcAft>
                <a:spcPct val="0"/>
              </a:spcAft>
              <a:buClr>
                <a:schemeClr val="accent2"/>
              </a:buClr>
              <a:buFont typeface="Lucida Grande"/>
              <a:buChar char="►"/>
            </a:pPr>
            <a:r>
              <a:rPr lang="mn-MN" b="0" dirty="0">
                <a:solidFill>
                  <a:schemeClr val="tx2"/>
                </a:solidFill>
                <a:latin typeface="+mn-lt"/>
                <a:cs typeface="Overpass Light"/>
              </a:rPr>
              <a:t>Шаардагдах нөөц, үйл ажиллагаа</a:t>
            </a:r>
            <a:endParaRPr lang="en-US" b="0" dirty="0">
              <a:solidFill>
                <a:schemeClr val="tx2"/>
              </a:solidFill>
              <a:latin typeface="+mn-lt"/>
              <a:cs typeface="Overpass Light"/>
            </a:endParaRPr>
          </a:p>
          <a:p>
            <a:pPr marL="285750" indent="-285750" eaLnBrk="0" fontAlgn="base" hangingPunct="0">
              <a:lnSpc>
                <a:spcPct val="200000"/>
              </a:lnSpc>
              <a:spcBef>
                <a:spcPct val="0"/>
              </a:spcBef>
              <a:spcAft>
                <a:spcPct val="0"/>
              </a:spcAft>
              <a:buClr>
                <a:schemeClr val="accent2"/>
              </a:buClr>
              <a:buFont typeface="Lucida Grande"/>
              <a:buChar char="►"/>
            </a:pPr>
            <a:r>
              <a:rPr lang="mn-MN" b="0" dirty="0">
                <a:solidFill>
                  <a:schemeClr val="tx2"/>
                </a:solidFill>
                <a:latin typeface="+mn-lt"/>
                <a:cs typeface="Overpass Light"/>
              </a:rPr>
              <a:t>ХАБЭМ-н сургалт, ХАБЭМ-ийн зөвлөлийн гишүүдийг чадавхжуулах </a:t>
            </a:r>
          </a:p>
          <a:p>
            <a:pPr marL="285750" indent="-285750" eaLnBrk="0" fontAlgn="base" hangingPunct="0">
              <a:lnSpc>
                <a:spcPct val="200000"/>
              </a:lnSpc>
              <a:spcBef>
                <a:spcPct val="0"/>
              </a:spcBef>
              <a:spcAft>
                <a:spcPct val="0"/>
              </a:spcAft>
              <a:buClr>
                <a:schemeClr val="accent2"/>
              </a:buClr>
              <a:buFont typeface="Lucida Grande"/>
              <a:buChar char="►"/>
            </a:pPr>
            <a:r>
              <a:rPr lang="mn-MN" b="0" dirty="0">
                <a:solidFill>
                  <a:schemeClr val="tx2"/>
                </a:solidFill>
                <a:latin typeface="+mn-lt"/>
                <a:cs typeface="Overpass Light"/>
              </a:rPr>
              <a:t>Аюул, аюултай тохиолдол, ослыг мэдээлэх дотоод тогтолцоо</a:t>
            </a:r>
          </a:p>
          <a:p>
            <a:pPr marL="285750" indent="-285750" eaLnBrk="0" fontAlgn="base" hangingPunct="0">
              <a:lnSpc>
                <a:spcPct val="200000"/>
              </a:lnSpc>
              <a:spcBef>
                <a:spcPct val="0"/>
              </a:spcBef>
              <a:spcAft>
                <a:spcPct val="0"/>
              </a:spcAft>
              <a:buClr>
                <a:schemeClr val="accent2"/>
              </a:buClr>
              <a:buFont typeface="Lucida Grande"/>
              <a:buChar char="►"/>
            </a:pPr>
            <a:r>
              <a:rPr lang="mn-MN" b="0" dirty="0">
                <a:solidFill>
                  <a:schemeClr val="tx2"/>
                </a:solidFill>
                <a:latin typeface="+mn-lt"/>
                <a:cs typeface="Overpass Light"/>
              </a:rPr>
              <a:t>Аюулгүй байдлын багц стандарт баримт бичгүүд</a:t>
            </a:r>
            <a:endParaRPr lang="en-US" b="0"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64</a:t>
            </a:fld>
            <a:endParaRPr lang="en-GB"/>
          </a:p>
        </p:txBody>
      </p:sp>
    </p:spTree>
    <p:extLst>
      <p:ext uri="{BB962C8B-B14F-4D97-AF65-F5344CB8AC3E}">
        <p14:creationId xmlns:p14="http://schemas.microsoft.com/office/powerpoint/2010/main" val="30873111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9915" y="1490727"/>
            <a:ext cx="11210924" cy="491975"/>
          </a:xfrm>
        </p:spPr>
        <p:txBody>
          <a:bodyPr/>
          <a:lstStyle/>
          <a:p>
            <a:r>
              <a:rPr lang="mn-MN" b="0" dirty="0">
                <a:latin typeface="+mn-lt"/>
              </a:rPr>
              <a:t>Таны хийх зүйлс</a:t>
            </a:r>
            <a:endParaRPr lang="en-U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65</a:t>
            </a:fld>
            <a:endParaRPr lang="en-GB"/>
          </a:p>
        </p:txBody>
      </p:sp>
      <p:sp>
        <p:nvSpPr>
          <p:cNvPr id="9" name="CuadroTexto 8"/>
          <p:cNvSpPr txBox="1"/>
          <p:nvPr/>
        </p:nvSpPr>
        <p:spPr>
          <a:xfrm>
            <a:off x="1040173" y="1833962"/>
            <a:ext cx="8033489" cy="4752135"/>
          </a:xfrm>
          <a:prstGeom prst="rect">
            <a:avLst/>
          </a:prstGeom>
          <a:noFill/>
        </p:spPr>
        <p:txBody>
          <a:bodyPr wrap="square" rtlCol="0">
            <a:spAutoFit/>
          </a:bodyPr>
          <a:lstStyle/>
          <a:p>
            <a:pPr marL="285750" indent="-285750">
              <a:lnSpc>
                <a:spcPct val="150000"/>
              </a:lnSpc>
              <a:buClr>
                <a:schemeClr val="accent2"/>
              </a:buClr>
              <a:buFont typeface="Lucida Grande"/>
              <a:buChar char="►"/>
              <a:defRPr/>
            </a:pPr>
            <a:r>
              <a:rPr lang="mn-MN" dirty="0">
                <a:solidFill>
                  <a:schemeClr val="tx2"/>
                </a:solidFill>
                <a:latin typeface="Overpass Light"/>
                <a:cs typeface="Overpass Light"/>
              </a:rPr>
              <a:t>Мэдээлэх журам, осол</a:t>
            </a:r>
            <a:r>
              <a:rPr lang="en-US" dirty="0">
                <a:solidFill>
                  <a:schemeClr val="tx2"/>
                </a:solidFill>
                <a:latin typeface="Overpass Light"/>
                <a:cs typeface="Overpass Light"/>
              </a:rPr>
              <a:t>/</a:t>
            </a:r>
            <a:r>
              <a:rPr lang="mn-MN" dirty="0">
                <a:solidFill>
                  <a:schemeClr val="tx2"/>
                </a:solidFill>
                <a:latin typeface="Overpass Light"/>
                <a:cs typeface="Overpass Light"/>
              </a:rPr>
              <a:t>өвчлөлийн тоон мэдээлэл цуглуулах, яаралтай үеийн болон эрсдэлийг хянах арга хэмжээг бодлогод тусган хэрэгжүүлэх </a:t>
            </a:r>
          </a:p>
          <a:p>
            <a:pPr marL="285750" indent="-285750">
              <a:lnSpc>
                <a:spcPct val="150000"/>
              </a:lnSpc>
              <a:buClr>
                <a:schemeClr val="accent2"/>
              </a:buClr>
              <a:buFont typeface="Lucida Grande"/>
              <a:buChar char="►"/>
              <a:defRPr/>
            </a:pPr>
            <a:r>
              <a:rPr lang="mn-MN" dirty="0">
                <a:solidFill>
                  <a:schemeClr val="tx2"/>
                </a:solidFill>
                <a:latin typeface="Overpass Light"/>
                <a:cs typeface="Overpass Light"/>
              </a:rPr>
              <a:t>Эрсдэлийн эхлэлийн үнэлгээг хийж, үр дүнг суурь түвшинтэй харьцуулан ахицыг үнэлэх</a:t>
            </a:r>
            <a:r>
              <a:rPr lang="en-US" dirty="0">
                <a:solidFill>
                  <a:schemeClr val="tx2"/>
                </a:solidFill>
                <a:latin typeface="Overpass Light"/>
                <a:cs typeface="Overpass Light"/>
              </a:rPr>
              <a:t> </a:t>
            </a:r>
          </a:p>
          <a:p>
            <a:pPr marL="285750" indent="-285750">
              <a:lnSpc>
                <a:spcPct val="150000"/>
              </a:lnSpc>
              <a:buClr>
                <a:schemeClr val="accent2"/>
              </a:buClr>
              <a:buFont typeface="Lucida Grande"/>
              <a:buChar char="►"/>
              <a:defRPr/>
            </a:pPr>
            <a:r>
              <a:rPr lang="mn-MN" dirty="0">
                <a:solidFill>
                  <a:schemeClr val="tx2"/>
                </a:solidFill>
                <a:latin typeface="Overpass Light"/>
                <a:cs typeface="Overpass Light"/>
              </a:rPr>
              <a:t>Эрсдэлийг бууруулах үйл ажиллагааны эрэмбийг тодорхойлж, хэрэгжүүлэх бодит хугацааг гаргах</a:t>
            </a:r>
            <a:endParaRPr lang="en-US" dirty="0">
              <a:solidFill>
                <a:schemeClr val="tx2"/>
              </a:solidFill>
              <a:latin typeface="Overpass Light"/>
              <a:cs typeface="Overpass Light"/>
            </a:endParaRPr>
          </a:p>
          <a:p>
            <a:pPr marL="285750" indent="-285750">
              <a:lnSpc>
                <a:spcPct val="150000"/>
              </a:lnSpc>
              <a:buClr>
                <a:schemeClr val="accent2"/>
              </a:buClr>
              <a:buFont typeface="Lucida Grande"/>
              <a:buChar char="►"/>
              <a:defRPr/>
            </a:pPr>
            <a:r>
              <a:rPr lang="mn-MN" dirty="0">
                <a:solidFill>
                  <a:schemeClr val="tx2"/>
                </a:solidFill>
                <a:latin typeface="Overpass Light"/>
                <a:cs typeface="Overpass Light"/>
              </a:rPr>
              <a:t>Ажлын байрны хяналт шалгалт, эрүүл мэндийн тандан судалгаа </a:t>
            </a:r>
          </a:p>
          <a:p>
            <a:pPr>
              <a:lnSpc>
                <a:spcPct val="150000"/>
              </a:lnSpc>
              <a:buClr>
                <a:schemeClr val="accent2"/>
              </a:buClr>
              <a:defRPr/>
            </a:pPr>
            <a:r>
              <a:rPr lang="mn-MN" dirty="0">
                <a:solidFill>
                  <a:schemeClr val="tx2"/>
                </a:solidFill>
                <a:latin typeface="Overpass Light"/>
                <a:cs typeface="Overpass Light"/>
              </a:rPr>
              <a:t>хийх</a:t>
            </a:r>
            <a:endParaRPr lang="en-US" dirty="0">
              <a:solidFill>
                <a:schemeClr val="tx2"/>
              </a:solidFill>
              <a:latin typeface="Overpass Light"/>
              <a:cs typeface="Overpass Light"/>
            </a:endParaRPr>
          </a:p>
          <a:p>
            <a:pPr indent="2513013">
              <a:buNone/>
            </a:pPr>
            <a:r>
              <a:rPr lang="mn-MN" dirty="0">
                <a:solidFill>
                  <a:schemeClr val="tx2"/>
                </a:solidFill>
                <a:latin typeface="Overpass Bold"/>
                <a:cs typeface="Overpass Bold"/>
              </a:rPr>
              <a:t>Бүх хүн өдөр тутам хэрэгжилтийг хангах үүрэг 			хариуцлагыг хуваалцах ёстой</a:t>
            </a:r>
            <a:r>
              <a:rPr lang="en-US" dirty="0">
                <a:solidFill>
                  <a:schemeClr val="tx2"/>
                </a:solidFill>
                <a:latin typeface="Overpass Bold"/>
                <a:cs typeface="Overpass Bold"/>
              </a:rPr>
              <a:t> </a:t>
            </a:r>
          </a:p>
          <a:p>
            <a:pPr marL="285750" indent="-285750">
              <a:lnSpc>
                <a:spcPct val="150000"/>
              </a:lnSpc>
              <a:buClr>
                <a:schemeClr val="accent2"/>
              </a:buClr>
              <a:buFont typeface="Lucida Grande"/>
              <a:buChar char="►"/>
              <a:defRPr/>
            </a:pPr>
            <a:endParaRPr lang="en-GB" dirty="0">
              <a:latin typeface="Overpass Light"/>
              <a:cs typeface="Overpass Light"/>
            </a:endParaRPr>
          </a:p>
        </p:txBody>
      </p:sp>
      <p:pic>
        <p:nvPicPr>
          <p:cNvPr id="7" name="Imagen 6" descr="151_slide-ilu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17916" y="2753430"/>
            <a:ext cx="2802923" cy="2423087"/>
          </a:xfrm>
          <a:prstGeom prst="rect">
            <a:avLst/>
          </a:prstGeom>
        </p:spPr>
      </p:pic>
      <p:pic>
        <p:nvPicPr>
          <p:cNvPr id="20" name="Imagen 19" descr="comillas.ps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8171" y="5663139"/>
            <a:ext cx="483405" cy="421529"/>
          </a:xfrm>
          <a:prstGeom prst="rect">
            <a:avLst/>
          </a:prstGeom>
        </p:spPr>
      </p:pic>
    </p:spTree>
    <p:extLst>
      <p:ext uri="{BB962C8B-B14F-4D97-AF65-F5344CB8AC3E}">
        <p14:creationId xmlns:p14="http://schemas.microsoft.com/office/powerpoint/2010/main" val="33840525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38779" y="1119173"/>
            <a:ext cx="11210924" cy="720000"/>
          </a:xfrm>
        </p:spPr>
        <p:txBody>
          <a:bodyPr/>
          <a:lstStyle/>
          <a:p>
            <a:r>
              <a:rPr lang="mn-MN" dirty="0">
                <a:latin typeface="+mn-lt"/>
              </a:rPr>
              <a:t>ХАБЭМ-ийн бодлогыг нийт ажилтан, сонирхогч талуудад мэдээлж танилцуулах</a:t>
            </a:r>
            <a:endParaRPr lang="en-U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66</a:t>
            </a:fld>
            <a:endParaRPr lang="en-GB"/>
          </a:p>
        </p:txBody>
      </p:sp>
      <p:sp>
        <p:nvSpPr>
          <p:cNvPr id="9" name="CuadroTexto 8"/>
          <p:cNvSpPr txBox="1"/>
          <p:nvPr/>
        </p:nvSpPr>
        <p:spPr>
          <a:xfrm>
            <a:off x="558799" y="2015747"/>
            <a:ext cx="9601482" cy="4662815"/>
          </a:xfrm>
          <a:prstGeom prst="rect">
            <a:avLst/>
          </a:prstGeom>
          <a:noFill/>
        </p:spPr>
        <p:txBody>
          <a:bodyPr wrap="square" rtlCol="0">
            <a:spAutoFit/>
          </a:bodyPr>
          <a:lstStyle/>
          <a:p>
            <a:pPr marL="285750" indent="-285750" algn="just">
              <a:buClr>
                <a:schemeClr val="accent2"/>
              </a:buClr>
              <a:buFont typeface="Lucida Grande"/>
              <a:buChar char="►"/>
              <a:defRPr/>
            </a:pPr>
            <a:r>
              <a:rPr lang="mn-MN" dirty="0">
                <a:solidFill>
                  <a:schemeClr val="tx2"/>
                </a:solidFill>
                <a:cs typeface="Overpass Light"/>
              </a:rPr>
              <a:t>Нийт ажилтан – дадлагажигч ажилтан, оюутан суралцагчид, менежерүүд, шинэ ажилтан, нэгжийн удирдлагууд бодлогын баримт бичгийг заавал танилцаж ойлгосон байх.</a:t>
            </a:r>
          </a:p>
          <a:p>
            <a:pPr marL="285750" indent="-285750" algn="just">
              <a:buClr>
                <a:schemeClr val="accent2"/>
              </a:buClr>
              <a:buFont typeface="Lucida Grande"/>
              <a:buChar char="►"/>
              <a:defRPr/>
            </a:pPr>
            <a:endParaRPr lang="en-GB" dirty="0">
              <a:solidFill>
                <a:schemeClr val="tx2"/>
              </a:solidFill>
              <a:cs typeface="Overpass Light"/>
            </a:endParaRPr>
          </a:p>
          <a:p>
            <a:pPr marL="285750" indent="-285750" algn="just">
              <a:buClr>
                <a:schemeClr val="accent2"/>
              </a:buClr>
              <a:buFont typeface="Lucida Grande"/>
              <a:buChar char="►"/>
              <a:defRPr/>
            </a:pPr>
            <a:r>
              <a:rPr lang="mn-MN" dirty="0">
                <a:solidFill>
                  <a:schemeClr val="tx2"/>
                </a:solidFill>
                <a:cs typeface="Overpass Light"/>
              </a:rPr>
              <a:t>ХАБЭА-н бодлогын баримт бичгийн хуулбарыг хүн бүрт хүртээмжтэй байхаар мэдээллийн самбар дээр байрлуулна.</a:t>
            </a:r>
            <a:endParaRPr lang="en-GB" dirty="0">
              <a:solidFill>
                <a:schemeClr val="tx2"/>
              </a:solidFill>
              <a:cs typeface="Overpass Light"/>
            </a:endParaRPr>
          </a:p>
          <a:p>
            <a:pPr marL="285750" indent="-285750" algn="just">
              <a:buClr>
                <a:schemeClr val="accent2"/>
              </a:buClr>
              <a:buFont typeface="Lucida Grande"/>
              <a:buChar char="►"/>
              <a:defRPr/>
            </a:pPr>
            <a:endParaRPr lang="en-GB" dirty="0">
              <a:solidFill>
                <a:schemeClr val="tx2"/>
              </a:solidFill>
              <a:cs typeface="Overpass Light"/>
            </a:endParaRPr>
          </a:p>
          <a:p>
            <a:pPr marL="285750" indent="-285750" algn="just">
              <a:buClr>
                <a:schemeClr val="accent2"/>
              </a:buClr>
              <a:buFont typeface="Lucida Grande"/>
              <a:buChar char="►"/>
              <a:defRPr/>
            </a:pPr>
            <a:r>
              <a:rPr lang="mn-MN" dirty="0">
                <a:solidFill>
                  <a:schemeClr val="tx2"/>
                </a:solidFill>
                <a:cs typeface="Overpass Light"/>
              </a:rPr>
              <a:t>Байгууллагын ХАБЭМ-ийн зөвлөлийн гишүүд, сонирхогч талууд, нийгмийн түншлэлийн (үйлдвэрчний эвлэл, ажилтны төлөөлөл) байгууллагад бодлогын баримт бичгийн хуулбарыг өгөх.</a:t>
            </a:r>
            <a:endParaRPr lang="en-GB" dirty="0">
              <a:solidFill>
                <a:schemeClr val="tx2"/>
              </a:solidFill>
              <a:cs typeface="Overpass Light"/>
            </a:endParaRPr>
          </a:p>
          <a:p>
            <a:pPr marL="285750" indent="-285750" algn="just">
              <a:buClr>
                <a:schemeClr val="accent2"/>
              </a:buClr>
              <a:buFont typeface="Lucida Grande"/>
              <a:buChar char="►"/>
              <a:defRPr/>
            </a:pPr>
            <a:endParaRPr lang="en-GB" dirty="0">
              <a:solidFill>
                <a:schemeClr val="tx2"/>
              </a:solidFill>
              <a:cs typeface="Overpass Light"/>
            </a:endParaRPr>
          </a:p>
          <a:p>
            <a:pPr marL="285750" indent="-285750" algn="just">
              <a:buClr>
                <a:schemeClr val="accent2"/>
              </a:buClr>
              <a:buFont typeface="Lucida Grande"/>
              <a:buChar char="►"/>
              <a:defRPr/>
            </a:pPr>
            <a:r>
              <a:rPr lang="mn-MN" dirty="0">
                <a:solidFill>
                  <a:schemeClr val="tx2"/>
                </a:solidFill>
                <a:cs typeface="Overpass Light"/>
              </a:rPr>
              <a:t>Бодлогыг дагаж мөрдөхийг уриалах, дэмжихийн тулд үзүүлэн, зурагт хуудас хэлбэрээр байрлуулах, хурал, цуглаан дээр танилцуулах</a:t>
            </a:r>
            <a:endParaRPr lang="en-GB" dirty="0">
              <a:solidFill>
                <a:schemeClr val="tx2"/>
              </a:solidFill>
              <a:cs typeface="Overpass Light"/>
            </a:endParaRPr>
          </a:p>
          <a:p>
            <a:pPr marL="285750" indent="-285750" algn="just">
              <a:buClr>
                <a:schemeClr val="accent2"/>
              </a:buClr>
              <a:buFont typeface="Lucida Grande"/>
              <a:buChar char="►"/>
              <a:defRPr/>
            </a:pPr>
            <a:endParaRPr lang="en-GB" dirty="0">
              <a:solidFill>
                <a:schemeClr val="tx2"/>
              </a:solidFill>
              <a:cs typeface="Overpass Light"/>
            </a:endParaRPr>
          </a:p>
          <a:p>
            <a:pPr marL="285750" indent="-285750" algn="just">
              <a:buClr>
                <a:schemeClr val="accent2"/>
              </a:buClr>
              <a:buFont typeface="Lucida Grande"/>
              <a:buChar char="►"/>
              <a:defRPr/>
            </a:pPr>
            <a:r>
              <a:rPr lang="mn-MN" dirty="0">
                <a:solidFill>
                  <a:schemeClr val="tx2"/>
                </a:solidFill>
                <a:cs typeface="Overpass Light"/>
              </a:rPr>
              <a:t>Цагаач болон бусад ажилчдад зориулан тухайн орны хэлээр хөрвүүлэх.</a:t>
            </a:r>
            <a:endParaRPr lang="en-US" dirty="0">
              <a:solidFill>
                <a:schemeClr val="tx2"/>
              </a:solidFill>
              <a:cs typeface="Overpass Light"/>
            </a:endParaRPr>
          </a:p>
          <a:p>
            <a:pPr marL="285750" indent="-285750">
              <a:lnSpc>
                <a:spcPct val="150000"/>
              </a:lnSpc>
              <a:buClr>
                <a:schemeClr val="accent2"/>
              </a:buClr>
              <a:buFont typeface="Lucida Grande"/>
              <a:buChar char="►"/>
              <a:defRPr/>
            </a:pPr>
            <a:endParaRPr lang="en-US" dirty="0">
              <a:solidFill>
                <a:schemeClr val="tx2"/>
              </a:solidFill>
              <a:latin typeface="Overpass Light"/>
              <a:cs typeface="Overpass Light"/>
            </a:endParaRPr>
          </a:p>
        </p:txBody>
      </p:sp>
    </p:spTree>
    <p:extLst>
      <p:ext uri="{BB962C8B-B14F-4D97-AF65-F5344CB8AC3E}">
        <p14:creationId xmlns:p14="http://schemas.microsoft.com/office/powerpoint/2010/main" val="24914554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67</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latin typeface="+mn-lt"/>
              </a:rPr>
              <a:t>ХАБЭМ-ийн бодлогыг дэмжих</a:t>
            </a:r>
            <a:endParaRPr lang="en-GB" b="0" dirty="0">
              <a:latin typeface="+mn-l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descr="153_slide_promotion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7500" y="2407622"/>
            <a:ext cx="9000744" cy="35173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751602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p:txBody>
          <a:bodyPr/>
          <a:lstStyle/>
          <a:p>
            <a:r>
              <a:rPr lang="mn-MN" dirty="0">
                <a:latin typeface="+mn-lt"/>
              </a:rPr>
              <a:t>Зохион байгуулалт: Байгууллагын ХАБЭМ-ийн зөвлөл</a:t>
            </a:r>
            <a:endParaRPr lang="en-U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68</a:t>
            </a:fld>
            <a:endParaRPr lang="en-GB"/>
          </a:p>
        </p:txBody>
      </p:sp>
      <p:sp>
        <p:nvSpPr>
          <p:cNvPr id="9" name="CuadroTexto 8"/>
          <p:cNvSpPr txBox="1"/>
          <p:nvPr/>
        </p:nvSpPr>
        <p:spPr>
          <a:xfrm>
            <a:off x="558798" y="2015747"/>
            <a:ext cx="7404559" cy="4247317"/>
          </a:xfrm>
          <a:prstGeom prst="rect">
            <a:avLst/>
          </a:prstGeom>
          <a:noFill/>
        </p:spPr>
        <p:txBody>
          <a:bodyPr wrap="square" rtlCol="0">
            <a:spAutoFit/>
          </a:bodyPr>
          <a:lstStyle/>
          <a:p>
            <a:pPr marL="285750" indent="-285750" algn="just">
              <a:lnSpc>
                <a:spcPct val="150000"/>
              </a:lnSpc>
              <a:buClr>
                <a:schemeClr val="accent2"/>
              </a:buClr>
              <a:buFont typeface="Lucida Grande"/>
              <a:buChar char="►"/>
              <a:defRPr/>
            </a:pPr>
            <a:r>
              <a:rPr lang="mn-MN" dirty="0">
                <a:solidFill>
                  <a:schemeClr val="tx2"/>
                </a:solidFill>
                <a:cs typeface="Overpass Light"/>
              </a:rPr>
              <a:t>Зөвлөл нь удирдлага, ажилтны адил тооны төлөөллөөс бүрдэнэ.</a:t>
            </a:r>
            <a:endParaRPr lang="en-US" dirty="0">
              <a:solidFill>
                <a:schemeClr val="tx2"/>
              </a:solidFill>
              <a:cs typeface="Overpass Light"/>
            </a:endParaRPr>
          </a:p>
          <a:p>
            <a:pPr marL="285750" indent="-285750" algn="just">
              <a:lnSpc>
                <a:spcPct val="150000"/>
              </a:lnSpc>
              <a:buClr>
                <a:schemeClr val="accent2"/>
              </a:buClr>
              <a:buFont typeface="Lucida Grande"/>
              <a:buChar char="►"/>
              <a:defRPr/>
            </a:pPr>
            <a:r>
              <a:rPr lang="mn-MN" dirty="0">
                <a:solidFill>
                  <a:schemeClr val="tx2"/>
                </a:solidFill>
                <a:cs typeface="Overpass Light"/>
              </a:rPr>
              <a:t>Зөвлөлийн гишүүнд сайн дурын ажилтнуудаас нэр дэвшүүлж болно.</a:t>
            </a:r>
            <a:endParaRPr lang="en-US" dirty="0">
              <a:solidFill>
                <a:schemeClr val="tx2"/>
              </a:solidFill>
              <a:cs typeface="Overpass Light"/>
            </a:endParaRPr>
          </a:p>
          <a:p>
            <a:pPr marL="285750" indent="-285750" algn="just">
              <a:lnSpc>
                <a:spcPct val="150000"/>
              </a:lnSpc>
              <a:buClr>
                <a:schemeClr val="accent2"/>
              </a:buClr>
              <a:buFont typeface="Lucida Grande"/>
              <a:buChar char="►"/>
              <a:defRPr/>
            </a:pPr>
            <a:r>
              <a:rPr lang="mn-MN" dirty="0">
                <a:solidFill>
                  <a:schemeClr val="tx2"/>
                </a:solidFill>
                <a:cs typeface="Overpass Light"/>
              </a:rPr>
              <a:t>Үндсэн зорилго нь бодлогоо зөвшилцөх, аюул, эрсдэлийн үнэлгээ хийж удирдлагад шийдэл санал болгох.</a:t>
            </a:r>
          </a:p>
          <a:p>
            <a:pPr marL="285750" indent="-285750" algn="just">
              <a:lnSpc>
                <a:spcPct val="150000"/>
              </a:lnSpc>
              <a:buClr>
                <a:schemeClr val="accent2"/>
              </a:buClr>
              <a:buFont typeface="Lucida Grande"/>
              <a:buChar char="►"/>
              <a:defRPr/>
            </a:pPr>
            <a:r>
              <a:rPr lang="mn-MN" dirty="0">
                <a:solidFill>
                  <a:schemeClr val="tx2"/>
                </a:solidFill>
                <a:cs typeface="Overpass Light"/>
              </a:rPr>
              <a:t>Ослын бүртгэлтэй танилцахын зэрэгцээ ажлын байранд гэмтэл, бэртэл, аюултай тохиолдол байгаа эсэхийг илрүүлэх.</a:t>
            </a:r>
            <a:endParaRPr lang="en-US" dirty="0">
              <a:solidFill>
                <a:schemeClr val="tx2"/>
              </a:solidFill>
              <a:cs typeface="Overpass Light"/>
            </a:endParaRPr>
          </a:p>
          <a:p>
            <a:pPr marL="285750" indent="-285750" algn="just">
              <a:lnSpc>
                <a:spcPct val="150000"/>
              </a:lnSpc>
              <a:buClr>
                <a:schemeClr val="accent2"/>
              </a:buClr>
              <a:buFont typeface="Lucida Grande"/>
              <a:buChar char="►"/>
              <a:defRPr/>
            </a:pPr>
            <a:r>
              <a:rPr lang="mn-MN" dirty="0">
                <a:solidFill>
                  <a:schemeClr val="tx2"/>
                </a:solidFill>
                <a:cs typeface="Overpass Light"/>
              </a:rPr>
              <a:t>Хамгийн багадаа гурван сар тутамд нэг удаа хуралдах.</a:t>
            </a:r>
            <a:endParaRPr lang="en-CA" dirty="0">
              <a:solidFill>
                <a:schemeClr val="tx2"/>
              </a:solidFill>
              <a:cs typeface="Overpass Light"/>
            </a:endParaRPr>
          </a:p>
          <a:p>
            <a:pPr marL="285750" indent="-285750" algn="just">
              <a:lnSpc>
                <a:spcPct val="150000"/>
              </a:lnSpc>
              <a:buClr>
                <a:schemeClr val="accent2"/>
              </a:buClr>
              <a:buFont typeface="Lucida Grande"/>
              <a:buChar char="►"/>
              <a:defRPr/>
            </a:pPr>
            <a:r>
              <a:rPr lang="ru-RU" dirty="0">
                <a:solidFill>
                  <a:schemeClr val="tx2"/>
                </a:solidFill>
                <a:cs typeface="Overpass Light"/>
              </a:rPr>
              <a:t>ХАБЭА-н </a:t>
            </a:r>
            <a:r>
              <a:rPr lang="mn-MN" dirty="0">
                <a:solidFill>
                  <a:schemeClr val="tx2"/>
                </a:solidFill>
                <a:cs typeface="Overpass Light"/>
              </a:rPr>
              <a:t>б</a:t>
            </a:r>
            <a:r>
              <a:rPr lang="ru-RU" dirty="0">
                <a:solidFill>
                  <a:schemeClr val="tx2"/>
                </a:solidFill>
                <a:cs typeface="Overpass Light"/>
              </a:rPr>
              <a:t>одлого, </a:t>
            </a:r>
            <a:r>
              <a:rPr lang="mn-MN" dirty="0">
                <a:solidFill>
                  <a:schemeClr val="tx2"/>
                </a:solidFill>
                <a:cs typeface="Overpass Light"/>
              </a:rPr>
              <a:t>түүний хэрэгжилт, </a:t>
            </a:r>
            <a:r>
              <a:rPr lang="ru-RU" dirty="0">
                <a:solidFill>
                  <a:schemeClr val="tx2"/>
                </a:solidFill>
                <a:cs typeface="Overpass Light"/>
              </a:rPr>
              <a:t>ахиц дэвшлийг жил бүр үнэл</a:t>
            </a:r>
            <a:r>
              <a:rPr lang="mn-MN" dirty="0">
                <a:solidFill>
                  <a:schemeClr val="tx2"/>
                </a:solidFill>
                <a:cs typeface="Overpass Light"/>
              </a:rPr>
              <a:t>ж дүгнэнэ.</a:t>
            </a:r>
            <a:endParaRPr lang="en-US" dirty="0">
              <a:solidFill>
                <a:schemeClr val="tx2"/>
              </a:solidFill>
              <a:cs typeface="Overpass Light"/>
            </a:endParaRP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9877" y="2825755"/>
            <a:ext cx="3189930" cy="22725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234955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178943"/>
            <a:ext cx="11210924" cy="483656"/>
          </a:xfrm>
        </p:spPr>
        <p:txBody>
          <a:bodyPr/>
          <a:lstStyle/>
          <a:p>
            <a:r>
              <a:rPr lang="mn-MN" b="0" dirty="0">
                <a:latin typeface="+mn-lt"/>
              </a:rPr>
              <a:t>Зохион байгуулалт</a:t>
            </a:r>
            <a:endParaRPr lang="en-U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69</a:t>
            </a:fld>
            <a:endParaRPr lang="en-GB"/>
          </a:p>
        </p:txBody>
      </p:sp>
      <p:sp>
        <p:nvSpPr>
          <p:cNvPr id="9" name="CuadroTexto 8"/>
          <p:cNvSpPr txBox="1"/>
          <p:nvPr/>
        </p:nvSpPr>
        <p:spPr>
          <a:xfrm>
            <a:off x="558798" y="2015747"/>
            <a:ext cx="10851987" cy="4108817"/>
          </a:xfrm>
          <a:prstGeom prst="rect">
            <a:avLst/>
          </a:prstGeom>
          <a:noFill/>
        </p:spPr>
        <p:txBody>
          <a:bodyPr wrap="square" rtlCol="0">
            <a:spAutoFit/>
          </a:bodyPr>
          <a:lstStyle/>
          <a:p>
            <a:pPr marL="285750" indent="-285750" algn="just">
              <a:buClr>
                <a:schemeClr val="accent2"/>
              </a:buClr>
              <a:buFont typeface="Lucida Grande"/>
              <a:buChar char="►"/>
              <a:defRPr/>
            </a:pPr>
            <a:r>
              <a:rPr lang="mn-MN" dirty="0">
                <a:solidFill>
                  <a:schemeClr val="tx2"/>
                </a:solidFill>
                <a:cs typeface="Overpass Bold"/>
              </a:rPr>
              <a:t>Нийт ажилтнаа хамгаалах үндсэн зорилт нэн тэргүүнд </a:t>
            </a:r>
            <a:r>
              <a:rPr lang="mn-MN" b="1" dirty="0">
                <a:solidFill>
                  <a:schemeClr val="tx2"/>
                </a:solidFill>
                <a:cs typeface="Overpass Bold"/>
              </a:rPr>
              <a:t>удирдлагын манлайллаас </a:t>
            </a:r>
            <a:r>
              <a:rPr lang="mn-MN" dirty="0">
                <a:solidFill>
                  <a:schemeClr val="tx2"/>
                </a:solidFill>
                <a:cs typeface="Overpass Bold"/>
              </a:rPr>
              <a:t>хамаарна. Ингэж чадвал нийт ажилтан ХАБЭМ-ийн бодлого, журмынхаа төрөл, шаардлагуудыг мэддэг, хүлээн зөвшөөрч биелүүлэх нөхцөл бүрдэнэ.</a:t>
            </a:r>
            <a:endParaRPr lang="en-GB" dirty="0">
              <a:solidFill>
                <a:schemeClr val="tx2"/>
              </a:solidFill>
              <a:cs typeface="Overpass Light"/>
            </a:endParaRPr>
          </a:p>
          <a:p>
            <a:pPr marL="285750" indent="-285750" algn="just">
              <a:buClr>
                <a:schemeClr val="accent2"/>
              </a:buClr>
              <a:buFont typeface="Lucida Grande"/>
              <a:buChar char="►"/>
              <a:defRPr/>
            </a:pPr>
            <a:r>
              <a:rPr lang="mn-MN" b="1" dirty="0">
                <a:solidFill>
                  <a:schemeClr val="tx2"/>
                </a:solidFill>
                <a:cs typeface="Overpass Bold"/>
              </a:rPr>
              <a:t>ХАБЭМ-ийн чадамж ба сургалт: </a:t>
            </a:r>
            <a:r>
              <a:rPr lang="mn-MN" dirty="0">
                <a:solidFill>
                  <a:schemeClr val="tx2"/>
                </a:solidFill>
                <a:cs typeface="Overpass Bold"/>
              </a:rPr>
              <a:t>Нийт ажилтны сургалт, зааварчилгааг хэрэгцээнд тулгуурлан боловсруулж баталсан хөтөлбөрийн дагуу чанартай зохион байгуулж чадвал ХАБЭМ-ийн талаар хүлээсэн үүргээ биелүүлэх чадамж нь нэмэгдэнэ.</a:t>
            </a:r>
            <a:endParaRPr lang="en-GB" dirty="0">
              <a:solidFill>
                <a:schemeClr val="tx2"/>
              </a:solidFill>
              <a:cs typeface="Overpass Light"/>
            </a:endParaRPr>
          </a:p>
          <a:p>
            <a:pPr marL="285750" indent="-285750" algn="just">
              <a:buClr>
                <a:schemeClr val="accent2"/>
              </a:buClr>
              <a:buFont typeface="Lucida Grande"/>
              <a:buChar char="►"/>
              <a:defRPr/>
            </a:pPr>
            <a:r>
              <a:rPr lang="mn-MN" b="1" dirty="0">
                <a:solidFill>
                  <a:schemeClr val="tx2"/>
                </a:solidFill>
                <a:cs typeface="Overpass Bold"/>
              </a:rPr>
              <a:t>Баримт бичиг: </a:t>
            </a:r>
            <a:r>
              <a:rPr lang="mn-MN" dirty="0"/>
              <a:t>Аж ахуйн нэгжийн хэмжээ, үйл ажиллагааны онцлогийг харгалзан ХАБЭМ-ийн шаардлагатай баримт бичгүүдийг бүрдүүлэх, хадгалах,  хянан үзэх, шаардлагатай тохиолдолд шинэчлэн </a:t>
            </a:r>
            <a:r>
              <a:rPr lang="mn-MN" dirty="0">
                <a:solidFill>
                  <a:schemeClr val="tx2"/>
                </a:solidFill>
                <a:cs typeface="Overpass Bold"/>
              </a:rPr>
              <a:t>баталсныхаа дараа нийт ажилтанд мэдээлэх ёстой. Тухайлбал, ХАБЭМ-н бодлого, ХАБЭМ-ийн ажил үүргийн журам, эрсдэлийн үнэлгээ, ажлын байрны үзлэг, ажил мэргэжилтэй холбоотой осол гэмтэл, ХАБЭМ-н тухай хууль зэргийг хамруулж болно.</a:t>
            </a:r>
            <a:r>
              <a:rPr lang="mn-MN" dirty="0"/>
              <a:t> </a:t>
            </a:r>
          </a:p>
          <a:p>
            <a:pPr marL="285750" indent="-285750" algn="just">
              <a:buClr>
                <a:schemeClr val="accent2"/>
              </a:buClr>
              <a:buFont typeface="Lucida Grande"/>
              <a:buChar char="►"/>
              <a:defRPr/>
            </a:pPr>
            <a:r>
              <a:rPr lang="mn-MN" b="1" dirty="0">
                <a:solidFill>
                  <a:schemeClr val="tx2"/>
                </a:solidFill>
                <a:cs typeface="Overpass Bold"/>
              </a:rPr>
              <a:t>Харилцаа холбоо: </a:t>
            </a:r>
            <a:r>
              <a:rPr lang="mn-MN" dirty="0">
                <a:solidFill>
                  <a:schemeClr val="tx2"/>
                </a:solidFill>
                <a:cs typeface="Overpass Bold"/>
              </a:rPr>
              <a:t>ХАБЭМ-ийн мэдээллийг хүртээмжтэй түгээж, улмаар нийт ажилтны санал, хүсэлтийг авч, тэдгээрийг шийдвэртээ тусгаж хэрэгжүүлэх шаардлагатай.</a:t>
            </a:r>
            <a:endParaRPr lang="en-US" dirty="0">
              <a:solidFill>
                <a:schemeClr val="tx2"/>
              </a:solidFill>
              <a:cs typeface="Overpass Light"/>
            </a:endParaRPr>
          </a:p>
          <a:p>
            <a:pPr marL="285750" indent="-285750">
              <a:lnSpc>
                <a:spcPct val="150000"/>
              </a:lnSpc>
              <a:buClr>
                <a:schemeClr val="accent2"/>
              </a:buClr>
              <a:buFont typeface="Lucida Grande"/>
              <a:buChar char="►"/>
              <a:defRPr/>
            </a:pPr>
            <a:endParaRPr lang="en-US" dirty="0">
              <a:solidFill>
                <a:schemeClr val="tx2"/>
              </a:solidFill>
              <a:latin typeface="Overpass Light"/>
              <a:cs typeface="Overpass Light"/>
            </a:endParaRPr>
          </a:p>
        </p:txBody>
      </p:sp>
    </p:spTree>
    <p:extLst>
      <p:ext uri="{BB962C8B-B14F-4D97-AF65-F5344CB8AC3E}">
        <p14:creationId xmlns:p14="http://schemas.microsoft.com/office/powerpoint/2010/main" val="1221828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Эрсдэлийг хянах арга хэмжээний эрэмбэ </a:t>
            </a:r>
            <a:r>
              <a:rPr lang="en-US" b="0" dirty="0">
                <a:latin typeface="+mn-lt"/>
              </a:rPr>
              <a:t>(</a:t>
            </a:r>
            <a:r>
              <a:rPr lang="mn-MN" b="0" dirty="0">
                <a:latin typeface="+mn-lt"/>
              </a:rPr>
              <a:t>шатлал</a:t>
            </a:r>
            <a:r>
              <a:rPr lang="en-US" b="0" dirty="0">
                <a:latin typeface="+mn-lt"/>
              </a:rPr>
              <a:t>)</a:t>
            </a:r>
            <a:r>
              <a:rPr lang="en-GB" b="0" dirty="0">
                <a:latin typeface="+mn-lt"/>
              </a:rPr>
              <a:t>: </a:t>
            </a:r>
            <a:r>
              <a:rPr lang="mn-MN" b="0" dirty="0">
                <a:latin typeface="+mn-lt"/>
              </a:rPr>
              <a:t>Нэн тэргүүнд хийх зүйл</a:t>
            </a:r>
            <a:r>
              <a:rPr lang="en-GB" b="0" dirty="0">
                <a:latin typeface="+mn-lt"/>
              </a:rPr>
              <a:t>!</a:t>
            </a:r>
            <a:endParaRPr lang="es-ES" b="0" dirty="0">
              <a:latin typeface="+mn-lt"/>
            </a:endParaRPr>
          </a:p>
        </p:txBody>
      </p:sp>
      <p:sp>
        <p:nvSpPr>
          <p:cNvPr id="3" name="Marcador de fecha 2"/>
          <p:cNvSpPr>
            <a:spLocks noGrp="1"/>
          </p:cNvSpPr>
          <p:nvPr>
            <p:ph type="dt" sz="half" idx="10"/>
          </p:nvPr>
        </p:nvSpPr>
        <p:spPr/>
        <p:txBody>
          <a:bodyPr/>
          <a:lstStyle/>
          <a:p>
            <a:r>
              <a:rPr lang="en-GB"/>
              <a:t>Date: Monday / 01 / October / 2019</a:t>
            </a:r>
          </a:p>
        </p:txBody>
      </p:sp>
      <p:sp>
        <p:nvSpPr>
          <p:cNvPr id="5" name="Marcador de número de diapositiva 4"/>
          <p:cNvSpPr>
            <a:spLocks noGrp="1"/>
          </p:cNvSpPr>
          <p:nvPr>
            <p:ph type="sldNum" sz="quarter" idx="12"/>
          </p:nvPr>
        </p:nvSpPr>
        <p:spPr/>
        <p:txBody>
          <a:bodyPr/>
          <a:lstStyle/>
          <a:p>
            <a:fld id="{856227C0-AD57-4F9B-BAE3-EEFB0D0EE427}" type="slidenum">
              <a:rPr lang="en-GB" smtClean="0"/>
              <a:t>7</a:t>
            </a:fld>
            <a:endParaRPr lang="en-GB"/>
          </a:p>
        </p:txBody>
      </p:sp>
      <p:sp>
        <p:nvSpPr>
          <p:cNvPr id="6" name="Marcador de texto 5"/>
          <p:cNvSpPr>
            <a:spLocks noGrp="1"/>
          </p:cNvSpPr>
          <p:nvPr>
            <p:ph type="body" sz="quarter" idx="13"/>
          </p:nvPr>
        </p:nvSpPr>
        <p:spPr>
          <a:xfrm>
            <a:off x="344235" y="3233516"/>
            <a:ext cx="3349941" cy="2101455"/>
          </a:xfrm>
        </p:spPr>
        <p:txBody>
          <a:bodyPr/>
          <a:lstStyle/>
          <a:p>
            <a:r>
              <a:rPr lang="mn-MN" sz="1800" i="1" dirty="0">
                <a:latin typeface="+mn-lt"/>
              </a:rPr>
              <a:t>“Хамгийн чухал зүйлс маань хэзээ ч хамгийн чухал бус зүйлд өртөж хохирох ёсгүй”</a:t>
            </a:r>
            <a:endParaRPr lang="en-US" sz="1800" i="1" dirty="0">
              <a:latin typeface="+mn-lt"/>
            </a:endParaRPr>
          </a:p>
          <a:p>
            <a:pPr marL="184150" indent="0" algn="ctr">
              <a:lnSpc>
                <a:spcPct val="70000"/>
              </a:lnSpc>
              <a:buNone/>
            </a:pPr>
            <a:r>
              <a:rPr lang="es-ES" sz="1400" dirty="0">
                <a:solidFill>
                  <a:schemeClr val="tx2"/>
                </a:solidFill>
                <a:latin typeface="+mn-lt"/>
                <a:cs typeface="Overpass Light"/>
              </a:rPr>
              <a:t>Johann Wolfgang von </a:t>
            </a:r>
            <a:r>
              <a:rPr lang="en-US" sz="1400" dirty="0">
                <a:solidFill>
                  <a:schemeClr val="tx2"/>
                </a:solidFill>
                <a:latin typeface="+mn-lt"/>
                <a:cs typeface="Overpass Light"/>
              </a:rPr>
              <a:t>Goethe</a:t>
            </a:r>
            <a:endParaRPr lang="es-ES" sz="1400" dirty="0">
              <a:solidFill>
                <a:schemeClr val="tx2"/>
              </a:solidFill>
              <a:latin typeface="+mn-lt"/>
              <a:cs typeface="Overpass Light"/>
            </a:endParaRPr>
          </a:p>
        </p:txBody>
      </p:sp>
      <p:pic>
        <p:nvPicPr>
          <p:cNvPr id="9" name="Picture 8">
            <a:extLst>
              <a:ext uri="{FF2B5EF4-FFF2-40B4-BE49-F238E27FC236}">
                <a16:creationId xmlns:a16="http://schemas.microsoft.com/office/drawing/2014/main" id="{217D80F0-5691-EC0B-27CD-9C9CADB6AF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5438" y="2032818"/>
            <a:ext cx="7363578" cy="45028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016036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Төлөвлөлт ба хэрэгжүүлэлт</a:t>
            </a:r>
            <a:r>
              <a:rPr lang="it-IT" b="0" dirty="0">
                <a:latin typeface="+mn-lt"/>
              </a:rPr>
              <a:t> </a:t>
            </a:r>
            <a:endParaRPr lang="en-U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70</a:t>
            </a:fld>
            <a:endParaRPr lang="en-GB"/>
          </a:p>
        </p:txBody>
      </p:sp>
      <p:sp>
        <p:nvSpPr>
          <p:cNvPr id="7" name="Marcador de contenido 2"/>
          <p:cNvSpPr>
            <a:spLocks noGrp="1"/>
          </p:cNvSpPr>
          <p:nvPr>
            <p:ph idx="1"/>
          </p:nvPr>
        </p:nvSpPr>
        <p:spPr>
          <a:xfrm>
            <a:off x="490538" y="2129333"/>
            <a:ext cx="10726984" cy="3790890"/>
          </a:xfrm>
        </p:spPr>
        <p:txBody>
          <a:bodyPr/>
          <a:lstStyle/>
          <a:p>
            <a:pPr marL="285750" indent="-285750" eaLnBrk="0" fontAlgn="base" hangingPunct="0">
              <a:spcBef>
                <a:spcPct val="0"/>
              </a:spcBef>
              <a:spcAft>
                <a:spcPct val="0"/>
              </a:spcAft>
              <a:buClr>
                <a:schemeClr val="accent2"/>
              </a:buClr>
              <a:buFont typeface="Lucida Grande"/>
              <a:buChar char="►"/>
            </a:pPr>
            <a:r>
              <a:rPr lang="mn-MN" b="0" dirty="0">
                <a:solidFill>
                  <a:schemeClr val="accent1"/>
                </a:solidFill>
                <a:latin typeface="+mn-lt"/>
                <a:cs typeface="Overpass Bold"/>
              </a:rPr>
              <a:t>Нийтлэг зүйл</a:t>
            </a:r>
            <a:r>
              <a:rPr lang="it-IT" b="0" dirty="0">
                <a:solidFill>
                  <a:schemeClr val="tx2"/>
                </a:solidFill>
                <a:latin typeface="+mn-lt"/>
                <a:cs typeface="Overpass Bold"/>
              </a:rPr>
              <a:t>:</a:t>
            </a:r>
            <a:endParaRPr lang="en-GB" b="0" dirty="0">
              <a:solidFill>
                <a:schemeClr val="tx2"/>
              </a:solidFill>
              <a:latin typeface="+mn-lt"/>
              <a:cs typeface="Overpass Light"/>
            </a:endParaRPr>
          </a:p>
          <a:p>
            <a:pPr marL="920750" lvl="1" indent="-285750">
              <a:buClr>
                <a:srgbClr val="1E2DBE"/>
              </a:buClr>
              <a:buFont typeface="Lucida Grande"/>
              <a:buChar char="►"/>
              <a:defRPr/>
            </a:pPr>
            <a:r>
              <a:rPr lang="mn-MN" dirty="0">
                <a:solidFill>
                  <a:srgbClr val="000000"/>
                </a:solidFill>
                <a:latin typeface="+mn-lt"/>
                <a:cs typeface="Overpass Light"/>
              </a:rPr>
              <a:t>ХАБЭМ-ийн удирдлагын тогтолцоо ба холбогдох зохицуулалтууд</a:t>
            </a:r>
            <a:endParaRPr lang="en-GB" dirty="0">
              <a:solidFill>
                <a:srgbClr val="000000"/>
              </a:solidFill>
              <a:latin typeface="+mn-lt"/>
              <a:cs typeface="Overpass Light"/>
            </a:endParaRPr>
          </a:p>
          <a:p>
            <a:pPr marL="285750" indent="-285750" eaLnBrk="0" fontAlgn="base" hangingPunct="0">
              <a:spcBef>
                <a:spcPts val="1200"/>
              </a:spcBef>
              <a:spcAft>
                <a:spcPct val="0"/>
              </a:spcAft>
              <a:buClr>
                <a:schemeClr val="accent2"/>
              </a:buClr>
              <a:buFont typeface="Lucida Grande"/>
              <a:buChar char="►"/>
            </a:pPr>
            <a:r>
              <a:rPr lang="mn-MN" b="0" dirty="0">
                <a:solidFill>
                  <a:schemeClr val="accent1"/>
                </a:solidFill>
                <a:latin typeface="+mn-lt"/>
                <a:cs typeface="Overpass Bold"/>
              </a:rPr>
              <a:t>Системийг төлөвлөх, хөгжүүлэх, хэрэгжүүлэх:</a:t>
            </a:r>
            <a:endParaRPr lang="en-US" b="0" dirty="0">
              <a:solidFill>
                <a:schemeClr val="tx2"/>
              </a:solidFill>
              <a:latin typeface="+mn-lt"/>
            </a:endParaRPr>
          </a:p>
          <a:p>
            <a:pPr marL="920750" lvl="1" indent="-285750">
              <a:buClr>
                <a:schemeClr val="accent1"/>
              </a:buClr>
              <a:buFont typeface="Lucida Grande"/>
              <a:buChar char="►"/>
            </a:pPr>
            <a:r>
              <a:rPr lang="mn-MN" dirty="0">
                <a:solidFill>
                  <a:schemeClr val="tx2"/>
                </a:solidFill>
                <a:latin typeface="+mn-lt"/>
                <a:cs typeface="Overpass Light"/>
              </a:rPr>
              <a:t>Үндэсний хууль тогтоомжийг дагаж мөрдөх</a:t>
            </a:r>
            <a:endParaRPr lang="es-ES" dirty="0">
              <a:solidFill>
                <a:schemeClr val="tx2"/>
              </a:solidFill>
              <a:latin typeface="+mn-lt"/>
              <a:cs typeface="Overpass Light"/>
            </a:endParaRPr>
          </a:p>
          <a:p>
            <a:pPr marL="920750" lvl="1" indent="-285750">
              <a:lnSpc>
                <a:spcPct val="80000"/>
              </a:lnSpc>
              <a:buClr>
                <a:schemeClr val="accent1"/>
              </a:buClr>
              <a:buFont typeface="Lucida Grande"/>
              <a:buChar char="►"/>
            </a:pPr>
            <a:r>
              <a:rPr lang="mn-MN" dirty="0">
                <a:solidFill>
                  <a:schemeClr val="tx2"/>
                </a:solidFill>
                <a:latin typeface="+mn-lt"/>
                <a:cs typeface="Overpass Light"/>
              </a:rPr>
              <a:t>ХАБЭМ-ийн гүйцэтгэлийг тасралтгүй сайжруулах</a:t>
            </a:r>
            <a:endParaRPr lang="en-GB" dirty="0">
              <a:solidFill>
                <a:schemeClr val="tx2"/>
              </a:solidFill>
              <a:latin typeface="+mn-lt"/>
              <a:cs typeface="Overpass Light"/>
            </a:endParaRPr>
          </a:p>
          <a:p>
            <a:pPr marL="285750" indent="-285750" eaLnBrk="0" fontAlgn="base" hangingPunct="0">
              <a:spcBef>
                <a:spcPts val="1200"/>
              </a:spcBef>
              <a:spcAft>
                <a:spcPct val="0"/>
              </a:spcAft>
              <a:buClr>
                <a:schemeClr val="accent2"/>
              </a:buClr>
              <a:buFont typeface="Lucida Grande"/>
              <a:buChar char="►"/>
            </a:pPr>
            <a:r>
              <a:rPr lang="mn-MN" b="0" dirty="0">
                <a:solidFill>
                  <a:schemeClr val="accent1"/>
                </a:solidFill>
                <a:latin typeface="+mn-lt"/>
                <a:cs typeface="Overpass Bold"/>
              </a:rPr>
              <a:t>ХАБЭМ-ийн зорилтуудыг бий болгох:</a:t>
            </a:r>
            <a:r>
              <a:rPr lang="en-GB" b="0" dirty="0">
                <a:solidFill>
                  <a:schemeClr val="tx2"/>
                </a:solidFill>
                <a:latin typeface="+mn-lt"/>
                <a:cs typeface="Overpass Bold"/>
              </a:rPr>
              <a:t> </a:t>
            </a:r>
          </a:p>
          <a:p>
            <a:pPr marL="920750" lvl="1" indent="-285750" fontAlgn="base">
              <a:spcAft>
                <a:spcPts val="0"/>
              </a:spcAft>
              <a:buClr>
                <a:schemeClr val="accent1"/>
              </a:buClr>
              <a:buFont typeface="Lucida Grande"/>
              <a:buChar char="►"/>
            </a:pPr>
            <a:r>
              <a:rPr lang="mn-MN" dirty="0">
                <a:solidFill>
                  <a:schemeClr val="tx2"/>
                </a:solidFill>
                <a:latin typeface="+mn-lt"/>
                <a:cs typeface="Overpass Light"/>
              </a:rPr>
              <a:t>Зорилт нь ү</a:t>
            </a:r>
            <a:r>
              <a:rPr lang="ru-RU" dirty="0">
                <a:solidFill>
                  <a:schemeClr val="tx2"/>
                </a:solidFill>
                <a:latin typeface="+mn-lt"/>
                <a:cs typeface="Overpass Light"/>
              </a:rPr>
              <a:t>ндэсний хууль тогтоомж, </a:t>
            </a:r>
            <a:r>
              <a:rPr lang="mn-MN" dirty="0">
                <a:solidFill>
                  <a:schemeClr val="tx2"/>
                </a:solidFill>
                <a:latin typeface="+mn-lt"/>
                <a:cs typeface="Overpass Light"/>
              </a:rPr>
              <a:t>ХАБЭМ-ийн</a:t>
            </a:r>
            <a:r>
              <a:rPr lang="ru-RU" dirty="0">
                <a:solidFill>
                  <a:schemeClr val="tx2"/>
                </a:solidFill>
                <a:latin typeface="+mn-lt"/>
                <a:cs typeface="Overpass Light"/>
              </a:rPr>
              <a:t> </a:t>
            </a:r>
            <a:r>
              <a:rPr lang="mn-MN" dirty="0">
                <a:solidFill>
                  <a:schemeClr val="tx2"/>
                </a:solidFill>
                <a:latin typeface="+mn-lt"/>
                <a:cs typeface="Overpass Light"/>
              </a:rPr>
              <a:t>б</a:t>
            </a:r>
            <a:r>
              <a:rPr lang="ru-RU" dirty="0">
                <a:solidFill>
                  <a:schemeClr val="tx2"/>
                </a:solidFill>
                <a:latin typeface="+mn-lt"/>
                <a:cs typeface="Overpass Light"/>
              </a:rPr>
              <a:t>одлоготой</a:t>
            </a:r>
            <a:r>
              <a:rPr lang="mn-MN" dirty="0">
                <a:solidFill>
                  <a:schemeClr val="tx2"/>
                </a:solidFill>
                <a:latin typeface="+mn-lt"/>
                <a:cs typeface="Overpass Light"/>
              </a:rPr>
              <a:t>гоо</a:t>
            </a:r>
            <a:r>
              <a:rPr lang="ru-RU" dirty="0">
                <a:solidFill>
                  <a:schemeClr val="tx2"/>
                </a:solidFill>
                <a:latin typeface="+mn-lt"/>
                <a:cs typeface="Overpass Light"/>
              </a:rPr>
              <a:t> нийц</a:t>
            </a:r>
            <a:r>
              <a:rPr lang="mn-MN" dirty="0">
                <a:solidFill>
                  <a:schemeClr val="tx2"/>
                </a:solidFill>
                <a:latin typeface="+mn-lt"/>
                <a:cs typeface="Overpass Light"/>
              </a:rPr>
              <a:t>дэг байх</a:t>
            </a:r>
            <a:endParaRPr lang="en-GB" dirty="0">
              <a:solidFill>
                <a:schemeClr val="tx2"/>
              </a:solidFill>
              <a:latin typeface="+mn-lt"/>
              <a:cs typeface="Overpass Light"/>
            </a:endParaRPr>
          </a:p>
          <a:p>
            <a:pPr marL="920750" lvl="1" indent="-285750" fontAlgn="base">
              <a:spcAft>
                <a:spcPts val="0"/>
              </a:spcAft>
              <a:buClr>
                <a:schemeClr val="accent1"/>
              </a:buClr>
              <a:buFont typeface="Lucida Grande"/>
              <a:buChar char="►"/>
            </a:pPr>
            <a:r>
              <a:rPr lang="mn-MN" dirty="0">
                <a:solidFill>
                  <a:schemeClr val="tx2"/>
                </a:solidFill>
                <a:latin typeface="+mn-lt"/>
                <a:cs typeface="Overpass Light"/>
              </a:rPr>
              <a:t>Үр дүн, эсвэл зөрүүг х</a:t>
            </a:r>
            <a:r>
              <a:rPr lang="ru-RU" dirty="0">
                <a:solidFill>
                  <a:schemeClr val="tx2"/>
                </a:solidFill>
                <a:latin typeface="+mn-lt"/>
                <a:cs typeface="Overpass Light"/>
              </a:rPr>
              <a:t>эмжих боломжтой, бодитой, </a:t>
            </a:r>
            <a:r>
              <a:rPr lang="mn-MN" dirty="0">
                <a:solidFill>
                  <a:schemeClr val="tx2"/>
                </a:solidFill>
                <a:latin typeface="+mn-lt"/>
                <a:cs typeface="Overpass Light"/>
              </a:rPr>
              <a:t>байгууллагын онцлогт </a:t>
            </a:r>
            <a:r>
              <a:rPr lang="ru-RU" dirty="0">
                <a:solidFill>
                  <a:schemeClr val="tx2"/>
                </a:solidFill>
                <a:latin typeface="+mn-lt"/>
                <a:cs typeface="Overpass Light"/>
              </a:rPr>
              <a:t>тохирсон</a:t>
            </a:r>
            <a:r>
              <a:rPr lang="mn-MN" dirty="0">
                <a:solidFill>
                  <a:schemeClr val="tx2"/>
                </a:solidFill>
                <a:latin typeface="+mn-lt"/>
                <a:cs typeface="Overpass Light"/>
              </a:rPr>
              <a:t> байх</a:t>
            </a:r>
            <a:endParaRPr lang="en-GB" dirty="0">
              <a:solidFill>
                <a:schemeClr val="tx2"/>
              </a:solidFill>
              <a:latin typeface="+mn-lt"/>
              <a:cs typeface="Overpass Light"/>
            </a:endParaRPr>
          </a:p>
          <a:p>
            <a:pPr marL="920750" lvl="1" indent="-285750" fontAlgn="base">
              <a:spcAft>
                <a:spcPts val="0"/>
              </a:spcAft>
              <a:buClr>
                <a:schemeClr val="accent1"/>
              </a:buClr>
              <a:buFont typeface="Lucida Grande"/>
              <a:buChar char="►"/>
            </a:pPr>
            <a:r>
              <a:rPr lang="mn-MN" dirty="0">
                <a:solidFill>
                  <a:schemeClr val="tx2"/>
                </a:solidFill>
                <a:latin typeface="+mn-lt"/>
                <a:cs typeface="Overpass Light"/>
              </a:rPr>
              <a:t>Баримтжуулж нотолгоог бүрдүүлсэн, ажил үүргийн бүх түвшнийг хамарсан байх</a:t>
            </a:r>
            <a:endParaRPr lang="en-GB" dirty="0">
              <a:solidFill>
                <a:schemeClr val="tx2"/>
              </a:solidFill>
              <a:latin typeface="+mn-lt"/>
              <a:cs typeface="Overpass Light"/>
            </a:endParaRPr>
          </a:p>
          <a:p>
            <a:pPr marL="920750" lvl="1" indent="-285750" fontAlgn="base">
              <a:spcAft>
                <a:spcPts val="0"/>
              </a:spcAft>
              <a:buClr>
                <a:schemeClr val="accent1"/>
              </a:buClr>
              <a:buFont typeface="Lucida Grande"/>
              <a:buChar char="►"/>
            </a:pPr>
            <a:r>
              <a:rPr lang="mn-MN" dirty="0">
                <a:solidFill>
                  <a:schemeClr val="tx2"/>
                </a:solidFill>
                <a:latin typeface="+mn-lt"/>
                <a:cs typeface="Overpass Light"/>
              </a:rPr>
              <a:t>Тодорхой давтамжтайгаар үнэлж, шаардлагатай бол шинэчилнэ.</a:t>
            </a:r>
            <a:endParaRPr lang="es-ES" dirty="0">
              <a:solidFill>
                <a:schemeClr val="tx2"/>
              </a:solidFill>
              <a:latin typeface="+mn-lt"/>
              <a:cs typeface="Overpass Light"/>
            </a:endParaRPr>
          </a:p>
        </p:txBody>
      </p:sp>
    </p:spTree>
    <p:extLst>
      <p:ext uri="{BB962C8B-B14F-4D97-AF65-F5344CB8AC3E}">
        <p14:creationId xmlns:p14="http://schemas.microsoft.com/office/powerpoint/2010/main" val="42699682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mn-MN" b="0" dirty="0">
                <a:latin typeface="+mn-lt"/>
              </a:rPr>
              <a:t>Бодлого ба хэрэгжүүлэлт</a:t>
            </a:r>
            <a:endParaRPr lang="en-US" b="0" dirty="0">
              <a:latin typeface="+mn-l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71</a:t>
            </a:fld>
            <a:endParaRPr lang="en-GB"/>
          </a:p>
        </p:txBody>
      </p:sp>
      <p:sp>
        <p:nvSpPr>
          <p:cNvPr id="7" name="Marcador de contenido 2"/>
          <p:cNvSpPr>
            <a:spLocks noGrp="1"/>
          </p:cNvSpPr>
          <p:nvPr>
            <p:ph idx="1"/>
          </p:nvPr>
        </p:nvSpPr>
        <p:spPr>
          <a:xfrm>
            <a:off x="490538" y="2129333"/>
            <a:ext cx="10920248" cy="3790890"/>
          </a:xfrm>
        </p:spPr>
        <p:txBody>
          <a:bodyPr/>
          <a:lstStyle/>
          <a:p>
            <a:pPr marL="285750" indent="-285750" algn="just" eaLnBrk="0" fontAlgn="base" hangingPunct="0">
              <a:lnSpc>
                <a:spcPct val="120000"/>
              </a:lnSpc>
              <a:spcBef>
                <a:spcPct val="0"/>
              </a:spcBef>
              <a:spcAft>
                <a:spcPct val="0"/>
              </a:spcAft>
              <a:buClr>
                <a:schemeClr val="accent2"/>
              </a:buClr>
              <a:buFont typeface="Lucida Grande"/>
              <a:buChar char="►"/>
            </a:pPr>
            <a:r>
              <a:rPr lang="mn-MN" sz="1700" b="0" dirty="0">
                <a:solidFill>
                  <a:schemeClr val="tx2"/>
                </a:solidFill>
                <a:latin typeface="+mn-lt"/>
                <a:cs typeface="Overpass Light"/>
              </a:rPr>
              <a:t>Нийт ажилтны амь нас, эрүүл мэндэд учирч болох хохирол буюу аюул, эрсдэлийг </a:t>
            </a:r>
            <a:r>
              <a:rPr lang="mn-MN" sz="1700" b="0" dirty="0">
                <a:solidFill>
                  <a:srgbClr val="FF0000"/>
                </a:solidFill>
                <a:latin typeface="+mn-lt"/>
                <a:cs typeface="Overpass Light"/>
              </a:rPr>
              <a:t>Эрсдэлийн үнэлгээгээр</a:t>
            </a:r>
            <a:r>
              <a:rPr lang="mn-MN" sz="1700" b="0" dirty="0">
                <a:solidFill>
                  <a:schemeClr val="tx2"/>
                </a:solidFill>
                <a:latin typeface="+mn-lt"/>
                <a:cs typeface="Overpass Light"/>
              </a:rPr>
              <a:t> тогтмол тодорхойлдог байх шаардлагатай.</a:t>
            </a:r>
            <a:r>
              <a:rPr lang="en-GB" sz="1700" b="0" dirty="0">
                <a:solidFill>
                  <a:schemeClr val="tx2"/>
                </a:solidFill>
                <a:latin typeface="+mn-lt"/>
                <a:cs typeface="Overpass Light"/>
              </a:rPr>
              <a:t>  </a:t>
            </a:r>
          </a:p>
          <a:p>
            <a:pPr marL="285750" indent="-285750" algn="just" eaLnBrk="0" fontAlgn="base" hangingPunct="0">
              <a:lnSpc>
                <a:spcPct val="120000"/>
              </a:lnSpc>
              <a:spcBef>
                <a:spcPct val="0"/>
              </a:spcBef>
              <a:spcAft>
                <a:spcPct val="0"/>
              </a:spcAft>
              <a:buClr>
                <a:schemeClr val="accent2"/>
              </a:buClr>
              <a:buFont typeface="Lucida Grande"/>
              <a:buChar char="►"/>
            </a:pPr>
            <a:r>
              <a:rPr lang="mn-MN" sz="1700" b="0" dirty="0">
                <a:solidFill>
                  <a:schemeClr val="tx2"/>
                </a:solidFill>
                <a:latin typeface="+mn-lt"/>
                <a:cs typeface="Overpass Light"/>
              </a:rPr>
              <a:t>Урьдчилан сэргийлэх, хяналтын арга хэмжээг </a:t>
            </a:r>
            <a:r>
              <a:rPr lang="mn-MN" sz="1700" b="0" dirty="0">
                <a:solidFill>
                  <a:srgbClr val="FF0000"/>
                </a:solidFill>
                <a:latin typeface="+mn-lt"/>
                <a:cs typeface="Overpass Light"/>
              </a:rPr>
              <a:t>хяналтын эрэмбийн </a:t>
            </a:r>
            <a:r>
              <a:rPr lang="mn-MN" sz="1700" b="0" dirty="0">
                <a:solidFill>
                  <a:schemeClr val="tx2"/>
                </a:solidFill>
                <a:latin typeface="+mn-lt"/>
                <a:cs typeface="Overpass Light"/>
              </a:rPr>
              <a:t>дагуу хэрэгжүүлэх ёстой.</a:t>
            </a:r>
            <a:endParaRPr lang="en-US" sz="1700" b="0" dirty="0">
              <a:solidFill>
                <a:schemeClr val="tx2"/>
              </a:solidFill>
              <a:latin typeface="+mn-lt"/>
              <a:cs typeface="Overpass Light"/>
            </a:endParaRPr>
          </a:p>
          <a:p>
            <a:pPr marL="920750" lvl="1" indent="-285750" algn="just">
              <a:spcBef>
                <a:spcPts val="1200"/>
              </a:spcBef>
              <a:buClr>
                <a:schemeClr val="accent1"/>
              </a:buClr>
              <a:buFont typeface="Lucida Grande"/>
              <a:buChar char="►"/>
            </a:pPr>
            <a:r>
              <a:rPr lang="mn-MN" dirty="0">
                <a:latin typeface="+mn-lt"/>
              </a:rPr>
              <a:t>Тухайн аж ахуйн нэгжид буй аюул, эрсдэлд тохируулан боловсруулсан байх</a:t>
            </a:r>
          </a:p>
          <a:p>
            <a:pPr marL="920750" lvl="1" indent="-285750" algn="just">
              <a:spcBef>
                <a:spcPts val="1200"/>
              </a:spcBef>
              <a:buClr>
                <a:schemeClr val="accent1"/>
              </a:buClr>
              <a:buFont typeface="Lucida Grande"/>
              <a:buChar char="►"/>
            </a:pPr>
            <a:r>
              <a:rPr lang="ru-RU" sz="1700" dirty="0">
                <a:solidFill>
                  <a:schemeClr val="tx2"/>
                </a:solidFill>
                <a:latin typeface="+mn-lt"/>
                <a:cs typeface="Overpass Light"/>
              </a:rPr>
              <a:t>Шаардлагатай бол тогтмол хянаж, өөрчлөх</a:t>
            </a:r>
            <a:endParaRPr lang="es-ES" sz="1700" dirty="0">
              <a:solidFill>
                <a:schemeClr val="tx2"/>
              </a:solidFill>
              <a:latin typeface="+mn-lt"/>
              <a:cs typeface="Overpass Light"/>
            </a:endParaRPr>
          </a:p>
          <a:p>
            <a:pPr marL="920750" lvl="1" indent="-285750" algn="just">
              <a:spcBef>
                <a:spcPts val="1200"/>
              </a:spcBef>
              <a:buClr>
                <a:schemeClr val="accent1"/>
              </a:buClr>
              <a:buFont typeface="Lucida Grande"/>
              <a:buChar char="►"/>
            </a:pPr>
            <a:r>
              <a:rPr lang="mn-MN" sz="1700" dirty="0">
                <a:solidFill>
                  <a:schemeClr val="tx2"/>
                </a:solidFill>
                <a:latin typeface="+mn-lt"/>
                <a:cs typeface="Overpass Light"/>
              </a:rPr>
              <a:t>Үндэсний хууль тогтоомжийг дагаж мөрдөх, тэргүүн туршлагыг нэвтрүүлэх</a:t>
            </a:r>
            <a:endParaRPr lang="es-ES" sz="1700" dirty="0">
              <a:solidFill>
                <a:schemeClr val="tx2"/>
              </a:solidFill>
              <a:latin typeface="+mn-lt"/>
              <a:cs typeface="Overpass Light"/>
            </a:endParaRPr>
          </a:p>
          <a:p>
            <a:pPr marL="920750" lvl="1" indent="-285750" algn="just">
              <a:spcBef>
                <a:spcPts val="1200"/>
              </a:spcBef>
              <a:buClr>
                <a:schemeClr val="accent1"/>
              </a:buClr>
              <a:buFont typeface="Lucida Grande"/>
              <a:buChar char="►"/>
            </a:pPr>
            <a:r>
              <a:rPr lang="mn-MN" sz="1700" dirty="0">
                <a:solidFill>
                  <a:schemeClr val="tx2"/>
                </a:solidFill>
                <a:latin typeface="+mn-lt"/>
                <a:cs typeface="Overpass Light"/>
              </a:rPr>
              <a:t>Хөдөлмөрийн хяналтын чиг үүрэг бүхий газар, хөдөлмөрийн аюулгүй байдал, эрүүл ахуйн чиглэлээр төрийн үйлчилгээ үзүүлдэг байгууллагын мэдээлэл, зөвлөмж, тайлангаас сайн туршлагыг авч нэвтрүүлэх.</a:t>
            </a:r>
            <a:endParaRPr lang="es-ES" sz="1700" dirty="0">
              <a:solidFill>
                <a:schemeClr val="tx2"/>
              </a:solidFill>
              <a:latin typeface="+mn-lt"/>
              <a:cs typeface="Overpass Light"/>
            </a:endParaRPr>
          </a:p>
        </p:txBody>
      </p:sp>
    </p:spTree>
    <p:extLst>
      <p:ext uri="{BB962C8B-B14F-4D97-AF65-F5344CB8AC3E}">
        <p14:creationId xmlns:p14="http://schemas.microsoft.com/office/powerpoint/2010/main" val="26939945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423195"/>
            <a:ext cx="11210924" cy="499691"/>
          </a:xfrm>
        </p:spPr>
        <p:txBody>
          <a:bodyPr/>
          <a:lstStyle/>
          <a:p>
            <a:r>
              <a:rPr lang="mn-MN" b="0" dirty="0">
                <a:latin typeface="+mn-lt"/>
              </a:rPr>
              <a:t>ХАБЭМ-ийн удирдлагын тогтолцоог ахицын үзүүлэлтээр үнэлэх</a:t>
            </a:r>
            <a:endParaRPr lang="es-ES" b="0" dirty="0">
              <a:latin typeface="+mn-lt"/>
            </a:endParaRPr>
          </a:p>
        </p:txBody>
      </p:sp>
      <p:sp>
        <p:nvSpPr>
          <p:cNvPr id="3" name="Marcador de contenido 2"/>
          <p:cNvSpPr>
            <a:spLocks noGrp="1"/>
          </p:cNvSpPr>
          <p:nvPr>
            <p:ph idx="1"/>
          </p:nvPr>
        </p:nvSpPr>
        <p:spPr>
          <a:xfrm>
            <a:off x="472900" y="2028734"/>
            <a:ext cx="10744622" cy="2893149"/>
          </a:xfrm>
        </p:spPr>
        <p:txBody>
          <a:bodyPr/>
          <a:lstStyle/>
          <a:p>
            <a:pPr>
              <a:lnSpc>
                <a:spcPct val="120000"/>
              </a:lnSpc>
            </a:pPr>
            <a:r>
              <a:rPr lang="mn-MN" b="0" dirty="0">
                <a:solidFill>
                  <a:schemeClr val="tx2"/>
                </a:solidFill>
                <a:latin typeface="+mn-lt"/>
                <a:cs typeface="Overpass Light"/>
              </a:rPr>
              <a:t>ХАБЭМ-ийн бодлогыг хэрэгжүүлэх, юунд хүрэх ёстойгоо мэдэхийн тулд шалгуур үзүүлэлтүүдийг тодорхой болгох хэрэгтэй. Ерөнхий болон нарийвчилсан дараах үзүүлэлтүүдийг ашиглах нь зүйтэй:</a:t>
            </a:r>
            <a:endParaRPr lang="en-US" altLang="es-ES" b="0" dirty="0">
              <a:solidFill>
                <a:schemeClr val="tx2"/>
              </a:solidFill>
              <a:latin typeface="+mn-lt"/>
              <a:ea typeface="Calibri" panose="020F0502020204030204" pitchFamily="34" charset="0"/>
              <a:cs typeface="Overpass Light"/>
            </a:endParaRPr>
          </a:p>
          <a:p>
            <a:pPr marL="2505075" lvl="0" indent="-352425" algn="just" eaLnBrk="0" fontAlgn="base" hangingPunct="0">
              <a:lnSpc>
                <a:spcPct val="150000"/>
              </a:lnSpc>
              <a:spcBef>
                <a:spcPct val="0"/>
              </a:spcBef>
              <a:spcAft>
                <a:spcPct val="0"/>
              </a:spcAft>
              <a:buClr>
                <a:schemeClr val="accent2"/>
              </a:buClr>
              <a:buFont typeface="Arial Unicode MS"/>
              <a:buChar char="▶"/>
            </a:pPr>
            <a:r>
              <a:rPr lang="en-US" b="0" dirty="0">
                <a:latin typeface="+mn-lt"/>
                <a:cs typeface="Overpass Bold"/>
              </a:rPr>
              <a:t>S</a:t>
            </a:r>
            <a:r>
              <a:rPr lang="en-US" b="0" dirty="0">
                <a:solidFill>
                  <a:schemeClr val="tx2"/>
                </a:solidFill>
                <a:latin typeface="+mn-lt"/>
                <a:cs typeface="Overpass Light"/>
              </a:rPr>
              <a:t>pecific</a:t>
            </a:r>
            <a:r>
              <a:rPr lang="mn-MN" b="0" dirty="0">
                <a:solidFill>
                  <a:schemeClr val="tx2"/>
                </a:solidFill>
                <a:latin typeface="+mn-lt"/>
                <a:cs typeface="Overpass Light"/>
              </a:rPr>
              <a:t> – Тодорхой зорилго чиглэлтэй</a:t>
            </a:r>
            <a:endParaRPr lang="en-US" b="0" dirty="0">
              <a:solidFill>
                <a:schemeClr val="tx2"/>
              </a:solidFill>
              <a:latin typeface="+mn-lt"/>
              <a:cs typeface="Overpass Light"/>
            </a:endParaRPr>
          </a:p>
          <a:p>
            <a:pPr marL="2505075" lvl="0" indent="-352425" algn="just" eaLnBrk="0" fontAlgn="base" hangingPunct="0">
              <a:lnSpc>
                <a:spcPct val="150000"/>
              </a:lnSpc>
              <a:spcBef>
                <a:spcPct val="0"/>
              </a:spcBef>
              <a:spcAft>
                <a:spcPct val="0"/>
              </a:spcAft>
              <a:buClr>
                <a:schemeClr val="accent2"/>
              </a:buClr>
              <a:buFont typeface="Arial Unicode MS"/>
              <a:buChar char="▶"/>
            </a:pPr>
            <a:r>
              <a:rPr lang="en-US" b="0" dirty="0">
                <a:solidFill>
                  <a:srgbClr val="FA3C4B"/>
                </a:solidFill>
                <a:latin typeface="+mn-lt"/>
                <a:cs typeface="Overpass Bold"/>
              </a:rPr>
              <a:t>M</a:t>
            </a:r>
            <a:r>
              <a:rPr lang="en-US" b="0" dirty="0">
                <a:solidFill>
                  <a:schemeClr val="tx2"/>
                </a:solidFill>
                <a:latin typeface="+mn-lt"/>
                <a:cs typeface="Overpass Light"/>
              </a:rPr>
              <a:t>easurable</a:t>
            </a:r>
            <a:r>
              <a:rPr lang="mn-MN" b="0" dirty="0">
                <a:solidFill>
                  <a:schemeClr val="tx2"/>
                </a:solidFill>
                <a:latin typeface="+mn-lt"/>
                <a:cs typeface="Overpass Light"/>
              </a:rPr>
              <a:t> – Хэмжигдэхүйц </a:t>
            </a:r>
            <a:endParaRPr lang="en-GB" b="0" dirty="0">
              <a:solidFill>
                <a:schemeClr val="tx2"/>
              </a:solidFill>
              <a:latin typeface="+mn-lt"/>
              <a:cs typeface="Overpass Light"/>
            </a:endParaRPr>
          </a:p>
          <a:p>
            <a:pPr marL="2505075" lvl="0" indent="-352425" algn="just" eaLnBrk="0" fontAlgn="base" hangingPunct="0">
              <a:lnSpc>
                <a:spcPct val="150000"/>
              </a:lnSpc>
              <a:spcBef>
                <a:spcPct val="0"/>
              </a:spcBef>
              <a:spcAft>
                <a:spcPct val="0"/>
              </a:spcAft>
              <a:buClr>
                <a:schemeClr val="accent2"/>
              </a:buClr>
              <a:buFont typeface="Arial Unicode MS"/>
              <a:buChar char="▶"/>
            </a:pPr>
            <a:r>
              <a:rPr lang="en-US" b="0" dirty="0">
                <a:solidFill>
                  <a:srgbClr val="FA3C4B"/>
                </a:solidFill>
                <a:latin typeface="+mn-lt"/>
                <a:cs typeface="Overpass Bold"/>
              </a:rPr>
              <a:t>A</a:t>
            </a:r>
            <a:r>
              <a:rPr lang="en-US" b="0" dirty="0">
                <a:solidFill>
                  <a:schemeClr val="tx2"/>
                </a:solidFill>
                <a:latin typeface="+mn-lt"/>
                <a:cs typeface="Overpass Light"/>
              </a:rPr>
              <a:t>chievable</a:t>
            </a:r>
            <a:r>
              <a:rPr lang="mn-MN" b="0" dirty="0">
                <a:solidFill>
                  <a:schemeClr val="tx2"/>
                </a:solidFill>
                <a:latin typeface="+mn-lt"/>
                <a:cs typeface="Overpass Light"/>
              </a:rPr>
              <a:t> – Хүрч болохуйц </a:t>
            </a:r>
            <a:endParaRPr lang="en-GB" b="0" dirty="0">
              <a:solidFill>
                <a:schemeClr val="tx2"/>
              </a:solidFill>
              <a:latin typeface="+mn-lt"/>
              <a:cs typeface="Overpass Light"/>
            </a:endParaRPr>
          </a:p>
          <a:p>
            <a:pPr marL="2505075" lvl="0" indent="-352425" algn="just" eaLnBrk="0" fontAlgn="base" hangingPunct="0">
              <a:lnSpc>
                <a:spcPct val="150000"/>
              </a:lnSpc>
              <a:spcBef>
                <a:spcPct val="0"/>
              </a:spcBef>
              <a:spcAft>
                <a:spcPct val="0"/>
              </a:spcAft>
              <a:buClr>
                <a:schemeClr val="accent2"/>
              </a:buClr>
              <a:buFont typeface="Arial Unicode MS"/>
              <a:buChar char="▶"/>
            </a:pPr>
            <a:r>
              <a:rPr lang="en-US" b="0" dirty="0">
                <a:solidFill>
                  <a:srgbClr val="FA3C4B"/>
                </a:solidFill>
                <a:latin typeface="+mn-lt"/>
                <a:cs typeface="Overpass Bold"/>
              </a:rPr>
              <a:t>R</a:t>
            </a:r>
            <a:r>
              <a:rPr lang="en-US" b="0" dirty="0">
                <a:solidFill>
                  <a:schemeClr val="tx2"/>
                </a:solidFill>
                <a:latin typeface="+mn-lt"/>
                <a:cs typeface="Overpass Light"/>
              </a:rPr>
              <a:t>elevant</a:t>
            </a:r>
            <a:r>
              <a:rPr lang="mn-MN" b="0" dirty="0">
                <a:solidFill>
                  <a:schemeClr val="tx2"/>
                </a:solidFill>
                <a:latin typeface="+mn-lt"/>
                <a:cs typeface="Overpass Light"/>
              </a:rPr>
              <a:t> – Тодорхой бүлэгт чиглэсэн</a:t>
            </a:r>
            <a:endParaRPr lang="en-GB" b="0" dirty="0">
              <a:solidFill>
                <a:schemeClr val="tx2"/>
              </a:solidFill>
              <a:latin typeface="+mn-lt"/>
              <a:cs typeface="Overpass Light"/>
            </a:endParaRPr>
          </a:p>
          <a:p>
            <a:pPr marL="2505075" lvl="0" indent="-352425" algn="just" eaLnBrk="0" fontAlgn="base" hangingPunct="0">
              <a:lnSpc>
                <a:spcPct val="150000"/>
              </a:lnSpc>
              <a:spcBef>
                <a:spcPct val="0"/>
              </a:spcBef>
              <a:spcAft>
                <a:spcPct val="0"/>
              </a:spcAft>
              <a:buClr>
                <a:schemeClr val="accent2"/>
              </a:buClr>
              <a:buFont typeface="Arial Unicode MS"/>
              <a:buChar char="▶"/>
            </a:pPr>
            <a:r>
              <a:rPr lang="en-US" b="0" dirty="0">
                <a:solidFill>
                  <a:srgbClr val="FA3C4B"/>
                </a:solidFill>
                <a:latin typeface="+mn-lt"/>
                <a:cs typeface="Overpass Bold"/>
              </a:rPr>
              <a:t>T</a:t>
            </a:r>
            <a:r>
              <a:rPr lang="en-US" b="0" dirty="0">
                <a:solidFill>
                  <a:schemeClr val="tx2"/>
                </a:solidFill>
                <a:latin typeface="+mn-lt"/>
                <a:cs typeface="Overpass Light"/>
              </a:rPr>
              <a:t>ime-bound </a:t>
            </a:r>
            <a:r>
              <a:rPr lang="mn-MN" b="0" dirty="0">
                <a:solidFill>
                  <a:schemeClr val="tx2"/>
                </a:solidFill>
                <a:latin typeface="+mn-lt"/>
                <a:cs typeface="Overpass Light"/>
              </a:rPr>
              <a:t>– Тодорхой хугацааны дараа хүрэх үр дүн тодорхой байх</a:t>
            </a:r>
            <a:r>
              <a:rPr lang="en-GB" b="0" dirty="0">
                <a:latin typeface="+mn-lt"/>
                <a:cs typeface="Overpass Light"/>
              </a:rPr>
              <a:t> </a:t>
            </a:r>
            <a:r>
              <a:rPr lang="en-US" b="0" dirty="0">
                <a:solidFill>
                  <a:schemeClr val="tx2"/>
                </a:solidFill>
                <a:latin typeface="+mn-lt"/>
                <a:cs typeface="Overpass Light"/>
              </a:rPr>
              <a:t> </a:t>
            </a:r>
            <a:r>
              <a:rPr lang="en-GB" b="0" dirty="0">
                <a:latin typeface="+mn-lt"/>
                <a:cs typeface="Overpass Light"/>
              </a:rPr>
              <a:t> </a:t>
            </a:r>
          </a:p>
          <a:p>
            <a:pPr marL="285750" lvl="0" indent="-285750" eaLnBrk="0" fontAlgn="base" hangingPunct="0">
              <a:lnSpc>
                <a:spcPct val="150000"/>
              </a:lnSpc>
              <a:spcBef>
                <a:spcPct val="0"/>
              </a:spcBef>
              <a:spcAft>
                <a:spcPct val="0"/>
              </a:spcAft>
              <a:buClr>
                <a:schemeClr val="accent2"/>
              </a:buClr>
              <a:buFont typeface="Arial Unicode MS"/>
              <a:buChar char="▶"/>
            </a:pPr>
            <a:endParaRPr lang="en-US" altLang="es-ES" b="0" dirty="0">
              <a:solidFill>
                <a:srgbClr val="000000"/>
              </a:solidFill>
              <a:latin typeface="+mn-lt"/>
              <a:ea typeface="Calibri" panose="020F0502020204030204" pitchFamily="34" charset="0"/>
              <a:cs typeface="Overpass Light"/>
            </a:endParaRP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72</a:t>
            </a:fld>
            <a:endParaRPr lang="en-GB"/>
          </a:p>
        </p:txBody>
      </p:sp>
      <p:sp>
        <p:nvSpPr>
          <p:cNvPr id="7" name="CuadroTexto 6"/>
          <p:cNvSpPr txBox="1"/>
          <p:nvPr/>
        </p:nvSpPr>
        <p:spPr>
          <a:xfrm>
            <a:off x="493851" y="5063012"/>
            <a:ext cx="10423831" cy="1006429"/>
          </a:xfrm>
          <a:prstGeom prst="rect">
            <a:avLst/>
          </a:prstGeom>
          <a:noFill/>
        </p:spPr>
        <p:txBody>
          <a:bodyPr wrap="square" rtlCol="0">
            <a:spAutoFit/>
          </a:bodyPr>
          <a:lstStyle/>
          <a:p>
            <a:pPr algn="just">
              <a:lnSpc>
                <a:spcPct val="110000"/>
              </a:lnSpc>
            </a:pPr>
            <a:r>
              <a:rPr lang="mn-MN" dirty="0">
                <a:solidFill>
                  <a:schemeClr val="tx2"/>
                </a:solidFill>
                <a:cs typeface="Overpass Light"/>
              </a:rPr>
              <a:t>Аюулгүй байдлын хяналт, аюултай тохиолдол, өвчлөлийн мэдээлэл; хяналтын тайлан.</a:t>
            </a:r>
            <a:r>
              <a:rPr lang="en-US" dirty="0">
                <a:solidFill>
                  <a:schemeClr val="tx2"/>
                </a:solidFill>
                <a:cs typeface="Overpass Light"/>
              </a:rPr>
              <a:t> </a:t>
            </a:r>
          </a:p>
          <a:p>
            <a:pPr algn="just">
              <a:lnSpc>
                <a:spcPct val="110000"/>
              </a:lnSpc>
            </a:pPr>
            <a:r>
              <a:rPr lang="mn-MN" dirty="0">
                <a:solidFill>
                  <a:schemeClr val="tx2"/>
                </a:solidFill>
                <a:cs typeface="Overpass Light"/>
              </a:rPr>
              <a:t>Өөрчлөлтийг “нүдээр хэмжих” (жишээ нь өмнө болон дараах фото зураг) аргыг ашиглаж болох ба харин ахицын шалгуур үзүүлэлтээр сайжруулалтыг хэмжинэ.</a:t>
            </a:r>
            <a:r>
              <a:rPr lang="en-US" dirty="0">
                <a:solidFill>
                  <a:schemeClr val="tx2"/>
                </a:solidFill>
                <a:cs typeface="Overpass Light"/>
              </a:rPr>
              <a:t> </a:t>
            </a:r>
            <a:endParaRPr lang="es-ES" dirty="0">
              <a:solidFill>
                <a:schemeClr val="tx2"/>
              </a:solidFill>
              <a:cs typeface="Overpass Light"/>
            </a:endParaRPr>
          </a:p>
        </p:txBody>
      </p:sp>
    </p:spTree>
    <p:extLst>
      <p:ext uri="{BB962C8B-B14F-4D97-AF65-F5344CB8AC3E}">
        <p14:creationId xmlns:p14="http://schemas.microsoft.com/office/powerpoint/2010/main" val="25976487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rot="16200000">
            <a:off x="7369668"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Título 1"/>
          <p:cNvSpPr>
            <a:spLocks noGrp="1"/>
          </p:cNvSpPr>
          <p:nvPr>
            <p:ph type="title"/>
          </p:nvPr>
        </p:nvSpPr>
        <p:spPr>
          <a:xfrm>
            <a:off x="490537" y="1423195"/>
            <a:ext cx="10391869" cy="720000"/>
          </a:xfrm>
        </p:spPr>
        <p:txBody>
          <a:bodyPr/>
          <a:lstStyle/>
          <a:p>
            <a:r>
              <a:rPr lang="mn-MN" b="0" dirty="0">
                <a:latin typeface="+mn-lt"/>
              </a:rPr>
              <a:t>ХАБЭМУТ-ны ахицыг үнэлэх</a:t>
            </a:r>
            <a:r>
              <a:rPr lang="en-US" b="0" dirty="0">
                <a:latin typeface="+mn-lt"/>
              </a:rPr>
              <a:t> </a:t>
            </a:r>
            <a:endParaRPr lang="es-ES" b="0" dirty="0">
              <a:latin typeface="+mn-lt"/>
            </a:endParaRPr>
          </a:p>
        </p:txBody>
      </p:sp>
      <p:sp>
        <p:nvSpPr>
          <p:cNvPr id="3" name="Marcador de contenido 2"/>
          <p:cNvSpPr>
            <a:spLocks noGrp="1"/>
          </p:cNvSpPr>
          <p:nvPr>
            <p:ph idx="1"/>
          </p:nvPr>
        </p:nvSpPr>
        <p:spPr>
          <a:xfrm>
            <a:off x="490539" y="1998616"/>
            <a:ext cx="8628108" cy="3790890"/>
          </a:xfrm>
        </p:spPr>
        <p:txBody>
          <a:bodyPr/>
          <a:lstStyle/>
          <a:p>
            <a:pPr marL="285750" indent="-285750" eaLnBrk="0" fontAlgn="base" hangingPunct="0">
              <a:lnSpc>
                <a:spcPct val="80000"/>
              </a:lnSpc>
              <a:spcBef>
                <a:spcPct val="0"/>
              </a:spcBef>
              <a:spcAft>
                <a:spcPct val="0"/>
              </a:spcAft>
              <a:buClr>
                <a:schemeClr val="accent2"/>
              </a:buClr>
              <a:buFont typeface="Lucida Grande"/>
              <a:buChar char="►"/>
            </a:pPr>
            <a:r>
              <a:rPr lang="mn-MN" b="0" dirty="0">
                <a:latin typeface="+mn-lt"/>
                <a:cs typeface="Overpass Bold"/>
              </a:rPr>
              <a:t>Дараах зүйлсийг ХЯНАН ҮЗЭХ хэрэгтэй. Үүнд:</a:t>
            </a:r>
            <a:endParaRPr lang="en-GB" b="0" dirty="0">
              <a:solidFill>
                <a:srgbClr val="000000"/>
              </a:solidFill>
              <a:latin typeface="+mn-lt"/>
              <a:cs typeface="Overpass Bold"/>
            </a:endParaRPr>
          </a:p>
          <a:p>
            <a:pPr marL="546100" lvl="1" indent="-280988">
              <a:lnSpc>
                <a:spcPct val="80000"/>
              </a:lnSpc>
              <a:buClr>
                <a:schemeClr val="accent1"/>
              </a:buClr>
              <a:buFont typeface="Lucida Grande"/>
              <a:buChar char="►"/>
            </a:pPr>
            <a:r>
              <a:rPr lang="ru-RU" dirty="0">
                <a:solidFill>
                  <a:schemeClr val="tx2"/>
                </a:solidFill>
                <a:latin typeface="+mn-lt"/>
                <a:cs typeface="Overpass Light"/>
              </a:rPr>
              <a:t>Х</a:t>
            </a:r>
            <a:r>
              <a:rPr lang="mn-MN" dirty="0">
                <a:solidFill>
                  <a:schemeClr val="tx2"/>
                </a:solidFill>
                <a:latin typeface="+mn-lt"/>
                <a:cs typeface="Overpass Light"/>
              </a:rPr>
              <a:t>АБЭМ-ийн</a:t>
            </a:r>
            <a:r>
              <a:rPr lang="ru-RU" dirty="0">
                <a:solidFill>
                  <a:schemeClr val="tx2"/>
                </a:solidFill>
                <a:latin typeface="+mn-lt"/>
                <a:cs typeface="Overpass Light"/>
              </a:rPr>
              <a:t> төлөвлөгөө, зорилт, бодлого, үйл явц, </a:t>
            </a:r>
            <a:r>
              <a:rPr lang="mn-MN" dirty="0">
                <a:solidFill>
                  <a:schemeClr val="tx2"/>
                </a:solidFill>
                <a:latin typeface="+mn-lt"/>
                <a:cs typeface="Overpass Light"/>
              </a:rPr>
              <a:t>процессын зураглал </a:t>
            </a:r>
            <a:endParaRPr lang="en-GB" i="1" dirty="0">
              <a:solidFill>
                <a:schemeClr val="tx2"/>
              </a:solidFill>
              <a:latin typeface="+mn-lt"/>
              <a:cs typeface="Overpass Light"/>
            </a:endParaRPr>
          </a:p>
          <a:p>
            <a:pPr marL="546100" lvl="1" indent="-280988">
              <a:lnSpc>
                <a:spcPct val="80000"/>
              </a:lnSpc>
              <a:buClr>
                <a:schemeClr val="accent1"/>
              </a:buClr>
              <a:buFont typeface="Lucida Grande"/>
              <a:buChar char="►"/>
            </a:pPr>
            <a:r>
              <a:rPr lang="mn-MN" dirty="0">
                <a:solidFill>
                  <a:schemeClr val="tx2"/>
                </a:solidFill>
                <a:latin typeface="+mn-lt"/>
                <a:cs typeface="Overpass Light"/>
              </a:rPr>
              <a:t>Бүртгэл баримтжуулалт, хийсэн үзлэг, шалгалт, аудит, гэмтэл, өвчлөл, аюултай тохиолдлын мэдээлэл </a:t>
            </a:r>
            <a:endParaRPr lang="en-GB" i="1" dirty="0">
              <a:solidFill>
                <a:schemeClr val="tx2"/>
              </a:solidFill>
              <a:latin typeface="+mn-lt"/>
              <a:cs typeface="Overpass Light"/>
            </a:endParaRPr>
          </a:p>
          <a:p>
            <a:pPr marL="546100" lvl="1" indent="-280988">
              <a:lnSpc>
                <a:spcPct val="80000"/>
              </a:lnSpc>
              <a:buClr>
                <a:schemeClr val="accent1"/>
              </a:buClr>
              <a:buFont typeface="Lucida Grande"/>
              <a:buChar char="►"/>
            </a:pPr>
            <a:r>
              <a:rPr lang="mn-MN" dirty="0">
                <a:solidFill>
                  <a:schemeClr val="tx2"/>
                </a:solidFill>
                <a:latin typeface="+mn-lt"/>
                <a:cs typeface="Overpass Light"/>
              </a:rPr>
              <a:t>Бодит ажлын байранд үүссэн нөхцөлүүд</a:t>
            </a:r>
            <a:endParaRPr lang="en-GB" b="1" dirty="0">
              <a:solidFill>
                <a:schemeClr val="tx2"/>
              </a:solidFill>
              <a:latin typeface="+mn-lt"/>
              <a:cs typeface="Overpass Light"/>
            </a:endParaRPr>
          </a:p>
          <a:p>
            <a:pPr marL="285750" indent="-285750" eaLnBrk="0" fontAlgn="base" hangingPunct="0">
              <a:lnSpc>
                <a:spcPct val="80000"/>
              </a:lnSpc>
              <a:spcBef>
                <a:spcPct val="0"/>
              </a:spcBef>
              <a:spcAft>
                <a:spcPct val="0"/>
              </a:spcAft>
              <a:buClr>
                <a:schemeClr val="accent2"/>
              </a:buClr>
              <a:buFont typeface="Lucida Grande"/>
              <a:buChar char="►"/>
            </a:pPr>
            <a:r>
              <a:rPr lang="mn-MN" b="0" dirty="0">
                <a:latin typeface="+mn-lt"/>
                <a:cs typeface="Overpass Bold"/>
              </a:rPr>
              <a:t>Дараах зүйлсийг ҮНЭЛЭХ шаардлагатай. Үүнд:</a:t>
            </a:r>
            <a:endParaRPr lang="en-GB" b="0" dirty="0">
              <a:solidFill>
                <a:srgbClr val="000000"/>
              </a:solidFill>
              <a:latin typeface="+mn-lt"/>
              <a:cs typeface="Overpass Bold"/>
            </a:endParaRPr>
          </a:p>
          <a:p>
            <a:pPr marL="546100" lvl="1" indent="-280988">
              <a:lnSpc>
                <a:spcPct val="80000"/>
              </a:lnSpc>
              <a:buClr>
                <a:schemeClr val="accent1"/>
              </a:buClr>
              <a:buFont typeface="Lucida Grande"/>
              <a:buChar char="►"/>
            </a:pPr>
            <a:r>
              <a:rPr lang="mn-MN" dirty="0">
                <a:solidFill>
                  <a:schemeClr val="tx2"/>
                </a:solidFill>
                <a:latin typeface="+mn-lt"/>
                <a:cs typeface="Overpass Light"/>
              </a:rPr>
              <a:t>ХАБЭМ-ийн тогтолцооны элемент бүр (эсвэл тогтолцоо бүхэлдээ) ямар өгөөжтэй байсан</a:t>
            </a:r>
            <a:endParaRPr lang="en-GB" i="1" dirty="0">
              <a:solidFill>
                <a:schemeClr val="tx2"/>
              </a:solidFill>
              <a:latin typeface="+mn-lt"/>
              <a:cs typeface="Overpass Light"/>
            </a:endParaRPr>
          </a:p>
          <a:p>
            <a:pPr marL="546100" lvl="1" indent="-280988">
              <a:lnSpc>
                <a:spcPct val="80000"/>
              </a:lnSpc>
              <a:buClr>
                <a:schemeClr val="accent1"/>
              </a:buClr>
              <a:buFont typeface="Lucida Grande"/>
              <a:buChar char="►"/>
            </a:pPr>
            <a:r>
              <a:rPr lang="mn-MN" dirty="0">
                <a:solidFill>
                  <a:schemeClr val="tx2"/>
                </a:solidFill>
                <a:latin typeface="+mn-lt"/>
                <a:cs typeface="Overpass Light"/>
              </a:rPr>
              <a:t>Өөрчлөлтийг хийснээр цаашид ямар үр дүнд хүрч болох вэ,</a:t>
            </a:r>
            <a:endParaRPr lang="en-GB" dirty="0">
              <a:solidFill>
                <a:schemeClr val="tx2"/>
              </a:solidFill>
              <a:latin typeface="+mn-lt"/>
              <a:cs typeface="Overpass Light"/>
            </a:endParaRPr>
          </a:p>
          <a:p>
            <a:pPr marL="546100" lvl="1" indent="-280988">
              <a:lnSpc>
                <a:spcPct val="80000"/>
              </a:lnSpc>
              <a:buClr>
                <a:schemeClr val="accent1"/>
              </a:buClr>
              <a:buFont typeface="Lucida Grande"/>
              <a:buChar char="►"/>
            </a:pPr>
            <a:r>
              <a:rPr lang="mn-MN" dirty="0">
                <a:solidFill>
                  <a:schemeClr val="tx2"/>
                </a:solidFill>
                <a:latin typeface="+mn-lt"/>
                <a:cs typeface="Overpass Light"/>
              </a:rPr>
              <a:t>ХАБЭМ-ийн бодлого нь жендэрийн тэгш байдлыг хүндэтгэж, нийт ажилтныг бүрэн хамруулах</a:t>
            </a:r>
            <a:endParaRPr lang="en-GB" dirty="0">
              <a:solidFill>
                <a:schemeClr val="tx2"/>
              </a:solidFill>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73</a:t>
            </a:fld>
            <a:endParaRPr lang="en-GB"/>
          </a:p>
        </p:txBody>
      </p:sp>
      <p:pic>
        <p:nvPicPr>
          <p:cNvPr id="10" name="Imagen 9" descr="comillas.ps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4914" y="2483525"/>
            <a:ext cx="570908" cy="497832"/>
          </a:xfrm>
          <a:prstGeom prst="rect">
            <a:avLst/>
          </a:prstGeom>
        </p:spPr>
      </p:pic>
      <p:pic>
        <p:nvPicPr>
          <p:cNvPr id="11"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2" name="CuadroTexto 11"/>
          <p:cNvSpPr txBox="1"/>
          <p:nvPr/>
        </p:nvSpPr>
        <p:spPr>
          <a:xfrm>
            <a:off x="504305" y="5340743"/>
            <a:ext cx="8629190" cy="1089529"/>
          </a:xfrm>
          <a:prstGeom prst="rect">
            <a:avLst/>
          </a:prstGeom>
          <a:noFill/>
        </p:spPr>
        <p:txBody>
          <a:bodyPr wrap="square" rtlCol="0">
            <a:spAutoFit/>
          </a:bodyPr>
          <a:lstStyle/>
          <a:p>
            <a:pPr algn="just">
              <a:lnSpc>
                <a:spcPct val="120000"/>
              </a:lnSpc>
            </a:pPr>
            <a:r>
              <a:rPr lang="mn-MN" b="1" dirty="0">
                <a:solidFill>
                  <a:schemeClr val="tx2"/>
                </a:solidFill>
                <a:cs typeface="Overpass Bold"/>
              </a:rPr>
              <a:t>Аудит: </a:t>
            </a:r>
            <a:r>
              <a:rPr lang="mn-MN" dirty="0">
                <a:solidFill>
                  <a:schemeClr val="tx2"/>
                </a:solidFill>
                <a:cs typeface="Overpass Bold"/>
              </a:rPr>
              <a:t>Хараат бус, чадварлаг ажилтнуудаас </a:t>
            </a:r>
            <a:r>
              <a:rPr lang="en-US" dirty="0">
                <a:solidFill>
                  <a:schemeClr val="tx2"/>
                </a:solidFill>
                <a:cs typeface="Overpass Bold"/>
              </a:rPr>
              <a:t>(</a:t>
            </a:r>
            <a:r>
              <a:rPr lang="mn-MN" dirty="0">
                <a:solidFill>
                  <a:schemeClr val="tx2"/>
                </a:solidFill>
                <a:cs typeface="Overpass Bold"/>
              </a:rPr>
              <a:t>дотоод аудитор</a:t>
            </a:r>
            <a:r>
              <a:rPr lang="en-US" dirty="0">
                <a:solidFill>
                  <a:schemeClr val="tx2"/>
                </a:solidFill>
                <a:cs typeface="Overpass Bold"/>
              </a:rPr>
              <a:t>)</a:t>
            </a:r>
            <a:r>
              <a:rPr lang="mn-MN" dirty="0">
                <a:solidFill>
                  <a:schemeClr val="tx2"/>
                </a:solidFill>
                <a:cs typeface="Overpass Bold"/>
              </a:rPr>
              <a:t> бүрдсэн аудитын багийг томилж ажиллуулж, ХАБЭМ-ийн бодлогын хэрэгжилтийг бодитой үнэлж, улмаар нийт ажилтнаа хамгаалахад чухал нөлөөтэй.</a:t>
            </a:r>
            <a:endParaRPr lang="es-ES" dirty="0">
              <a:solidFill>
                <a:schemeClr val="tx2"/>
              </a:solidFill>
              <a:cs typeface="Overpass Light"/>
            </a:endParaRPr>
          </a:p>
        </p:txBody>
      </p:sp>
    </p:spTree>
    <p:extLst>
      <p:ext uri="{BB962C8B-B14F-4D97-AF65-F5344CB8AC3E}">
        <p14:creationId xmlns:p14="http://schemas.microsoft.com/office/powerpoint/2010/main" val="6989877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222397" y="2193602"/>
            <a:ext cx="7010656" cy="4673771"/>
          </a:xfrm>
          <a:prstGeom prst="rect">
            <a:avLst/>
          </a:prstGeom>
        </p:spPr>
      </p:pic>
      <p:sp>
        <p:nvSpPr>
          <p:cNvPr id="2" name="Título 1"/>
          <p:cNvSpPr>
            <a:spLocks noGrp="1"/>
          </p:cNvSpPr>
          <p:nvPr>
            <p:ph type="title"/>
          </p:nvPr>
        </p:nvSpPr>
        <p:spPr/>
        <p:txBody>
          <a:bodyPr/>
          <a:lstStyle/>
          <a:p>
            <a:r>
              <a:rPr lang="mn-MN" b="0" dirty="0">
                <a:latin typeface="+mn-lt"/>
              </a:rPr>
              <a:t>Хичээл-</a:t>
            </a:r>
            <a:r>
              <a:rPr lang="en-GB" b="0" dirty="0">
                <a:latin typeface="+mn-lt"/>
              </a:rPr>
              <a:t>7</a:t>
            </a:r>
            <a:endParaRPr lang="es-ES" b="0" dirty="0">
              <a:latin typeface="+mn-lt"/>
            </a:endParaRPr>
          </a:p>
        </p:txBody>
      </p:sp>
      <p:sp>
        <p:nvSpPr>
          <p:cNvPr id="3" name="Marcador de texto 2"/>
          <p:cNvSpPr>
            <a:spLocks noGrp="1"/>
          </p:cNvSpPr>
          <p:nvPr>
            <p:ph type="body" idx="1"/>
          </p:nvPr>
        </p:nvSpPr>
        <p:spPr>
          <a:xfrm>
            <a:off x="490538" y="3596780"/>
            <a:ext cx="4344509" cy="1656000"/>
          </a:xfrm>
        </p:spPr>
        <p:txBody>
          <a:bodyPr/>
          <a:lstStyle/>
          <a:p>
            <a:r>
              <a:rPr lang="mn-MN" sz="3200" dirty="0">
                <a:latin typeface="+mn-lt"/>
                <a:cs typeface="Overpass Light"/>
              </a:rPr>
              <a:t>Авч хэрэгжүүлэх арга хэмжээ</a:t>
            </a:r>
            <a:endParaRPr lang="es-ES" sz="3200" dirty="0">
              <a:latin typeface="+mn-l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5" name="Marcador de pie de página 4"/>
          <p:cNvSpPr>
            <a:spLocks noGrp="1"/>
          </p:cNvSpPr>
          <p:nvPr>
            <p:ph type="ftr" sz="quarter" idx="11"/>
          </p:nvPr>
        </p:nvSpPr>
        <p:spPr/>
        <p:txBody>
          <a:bodyPr/>
          <a:lstStyle/>
          <a:p>
            <a:r>
              <a:rPr lang="en-GB"/>
              <a:t>Advancing social justice, promoting decent work</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pPr/>
              <a:t>74</a:t>
            </a:fld>
            <a:endParaRPr lang="en-GB"/>
          </a:p>
        </p:txBody>
      </p:sp>
      <p:pic>
        <p:nvPicPr>
          <p:cNvPr id="9"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5997117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rot="16200000">
            <a:off x="6018905" y="2035666"/>
            <a:ext cx="6858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75</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latin typeface="+mn-lt"/>
              </a:rPr>
              <a:t>7 дугаар хичээлийн зорилго</a:t>
            </a:r>
            <a:endParaRPr lang="en-GB" b="0" dirty="0">
              <a:latin typeface="+mn-lt"/>
            </a:endParaRPr>
          </a:p>
        </p:txBody>
      </p:sp>
      <p:sp>
        <p:nvSpPr>
          <p:cNvPr id="6" name="Content Placeholder 2"/>
          <p:cNvSpPr txBox="1">
            <a:spLocks/>
          </p:cNvSpPr>
          <p:nvPr/>
        </p:nvSpPr>
        <p:spPr>
          <a:xfrm>
            <a:off x="471861" y="2252820"/>
            <a:ext cx="6887232" cy="3482975"/>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mn-MN" sz="2000" b="0" dirty="0">
                <a:solidFill>
                  <a:schemeClr val="tx2"/>
                </a:solidFill>
                <a:latin typeface="+mn-lt"/>
              </a:rPr>
              <a:t>Энэ хичээлийн төгсгөлд дараах ур чадвартай болно</a:t>
            </a:r>
            <a:r>
              <a:rPr lang="en-GB" sz="2000" b="0" dirty="0">
                <a:solidFill>
                  <a:schemeClr val="tx2"/>
                </a:solidFill>
                <a:latin typeface="+mn-lt"/>
              </a:rPr>
              <a:t>:</a:t>
            </a:r>
          </a:p>
          <a:p>
            <a:pPr marL="457200" lvl="1" indent="-457200">
              <a:spcBef>
                <a:spcPts val="1200"/>
              </a:spcBef>
              <a:buFont typeface="Calibri" pitchFamily="34" charset="0"/>
              <a:buAutoNum type="arabicPeriod"/>
            </a:pPr>
            <a:r>
              <a:rPr lang="mn-MN" dirty="0">
                <a:solidFill>
                  <a:schemeClr val="tx2"/>
                </a:solidFill>
                <a:latin typeface="+mn-lt"/>
                <a:cs typeface="Overpass Light"/>
              </a:rPr>
              <a:t>ХАБЭМ-ийн тасралтгүй сайжруулалтыг шийдвэрлэх</a:t>
            </a:r>
            <a:endParaRPr lang="en-GB" dirty="0">
              <a:solidFill>
                <a:schemeClr val="tx2"/>
              </a:solidFill>
              <a:latin typeface="+mn-lt"/>
              <a:cs typeface="Overpass Light"/>
            </a:endParaRPr>
          </a:p>
          <a:p>
            <a:pPr marL="457200" lvl="1" indent="-457200">
              <a:spcBef>
                <a:spcPts val="1200"/>
              </a:spcBef>
              <a:buFont typeface="Calibri" pitchFamily="34" charset="0"/>
              <a:buAutoNum type="arabicPeriod"/>
            </a:pPr>
            <a:r>
              <a:rPr lang="mn-MN" dirty="0">
                <a:solidFill>
                  <a:schemeClr val="tx2"/>
                </a:solidFill>
                <a:latin typeface="+mn-lt"/>
                <a:cs typeface="Overpass Light"/>
              </a:rPr>
              <a:t>Ажлын байранд үйлдвэрлэлийн гарц-бүтээгдэхүүнийг эмх цэгцтэй зохион байгуулах </a:t>
            </a:r>
          </a:p>
          <a:p>
            <a:pPr marL="457200" lvl="1" indent="-457200">
              <a:spcBef>
                <a:spcPts val="1200"/>
              </a:spcBef>
              <a:buFont typeface="Calibri" pitchFamily="34" charset="0"/>
              <a:buAutoNum type="arabicPeriod"/>
            </a:pPr>
            <a:r>
              <a:rPr lang="mn-MN" dirty="0">
                <a:solidFill>
                  <a:schemeClr val="tx2"/>
                </a:solidFill>
                <a:latin typeface="+mn-lt"/>
                <a:cs typeface="Overpass Light"/>
              </a:rPr>
              <a:t>Өөрийн үйл ажиллагааны төлөвлөгөө боловсруулсан эсэх</a:t>
            </a:r>
            <a:endParaRPr lang="en-GB" dirty="0">
              <a:solidFill>
                <a:schemeClr val="tx2"/>
              </a:solidFill>
              <a:latin typeface="+mn-lt"/>
              <a:cs typeface="Overpass Light"/>
            </a:endParaRPr>
          </a:p>
          <a:p>
            <a:pPr marL="457200" lvl="1" indent="-457200">
              <a:spcBef>
                <a:spcPts val="1200"/>
              </a:spcBef>
              <a:buFont typeface="Calibri" pitchFamily="34" charset="0"/>
              <a:buAutoNum type="arabicPeriod"/>
            </a:pPr>
            <a:r>
              <a:rPr lang="mn-MN" dirty="0">
                <a:solidFill>
                  <a:schemeClr val="tx2"/>
                </a:solidFill>
                <a:latin typeface="+mn-lt"/>
                <a:cs typeface="Overpass Light"/>
              </a:rPr>
              <a:t>Арга хэмжээ авахад бэлэн, бэлтгэлтэй байх</a:t>
            </a:r>
            <a:endParaRPr lang="en-GB" b="0" dirty="0">
              <a:solidFill>
                <a:schemeClr val="tx2"/>
              </a:solidFill>
              <a:latin typeface="+mn-lt"/>
              <a:cs typeface="Overpass Ligh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050603" y="2048533"/>
            <a:ext cx="4141397" cy="2760930"/>
          </a:xfrm>
          <a:prstGeom prst="rect">
            <a:avLst/>
          </a:prstGeom>
        </p:spPr>
      </p:pic>
    </p:spTree>
    <p:extLst>
      <p:ext uri="{BB962C8B-B14F-4D97-AF65-F5344CB8AC3E}">
        <p14:creationId xmlns:p14="http://schemas.microsoft.com/office/powerpoint/2010/main" val="30362764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descr="163c_slid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3396" y="1935159"/>
            <a:ext cx="2882862" cy="1631671"/>
          </a:xfrm>
          <a:prstGeom prst="rect">
            <a:avLst/>
          </a:prstGeom>
        </p:spPr>
      </p:pic>
      <p:sp>
        <p:nvSpPr>
          <p:cNvPr id="15" name="Rectángulo 14"/>
          <p:cNvSpPr/>
          <p:nvPr/>
        </p:nvSpPr>
        <p:spPr>
          <a:xfrm>
            <a:off x="0" y="346662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76</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latin typeface="+mn-lt"/>
              </a:rPr>
              <a:t>ХАБЭМ-ийн бодлогыг дэмжих</a:t>
            </a:r>
            <a:endParaRPr lang="en-GB" b="0" dirty="0">
              <a:latin typeface="+mn-l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
        <p:nvSpPr>
          <p:cNvPr id="13" name="CuadroTexto 12"/>
          <p:cNvSpPr txBox="1"/>
          <p:nvPr/>
        </p:nvSpPr>
        <p:spPr>
          <a:xfrm>
            <a:off x="508000" y="2136588"/>
            <a:ext cx="3971867" cy="369332"/>
          </a:xfrm>
          <a:prstGeom prst="rect">
            <a:avLst/>
          </a:prstGeom>
          <a:noFill/>
        </p:spPr>
        <p:txBody>
          <a:bodyPr wrap="square" rtlCol="0">
            <a:spAutoFit/>
          </a:bodyPr>
          <a:lstStyle/>
          <a:p>
            <a:pPr marL="285750" indent="-285750">
              <a:buClr>
                <a:schemeClr val="accent2"/>
              </a:buClr>
              <a:buFont typeface="Lucida Grande"/>
              <a:buChar char="▸"/>
            </a:pPr>
            <a:r>
              <a:rPr lang="mn-MN" dirty="0">
                <a:solidFill>
                  <a:schemeClr val="tx2"/>
                </a:solidFill>
                <a:latin typeface="Overpass Light"/>
                <a:cs typeface="Overpass Light"/>
              </a:rPr>
              <a:t>Та зүүг хаана </a:t>
            </a:r>
            <a:r>
              <a:rPr lang="mn-MN" dirty="0">
                <a:solidFill>
                  <a:schemeClr val="tx2"/>
                </a:solidFill>
                <a:cs typeface="Overpass Light"/>
              </a:rPr>
              <a:t>тавих</a:t>
            </a:r>
            <a:r>
              <a:rPr lang="mn-MN" dirty="0">
                <a:solidFill>
                  <a:schemeClr val="tx2"/>
                </a:solidFill>
                <a:latin typeface="Overpass Light"/>
                <a:cs typeface="Overpass Light"/>
              </a:rPr>
              <a:t> вэ</a:t>
            </a:r>
            <a:r>
              <a:rPr lang="en-US" dirty="0">
                <a:solidFill>
                  <a:schemeClr val="tx2"/>
                </a:solidFill>
                <a:latin typeface="Overpass Light"/>
                <a:cs typeface="Overpass Light"/>
              </a:rPr>
              <a:t>?</a:t>
            </a:r>
          </a:p>
        </p:txBody>
      </p:sp>
      <p:pic>
        <p:nvPicPr>
          <p:cNvPr id="16" name="Imagen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76150" y="3493691"/>
            <a:ext cx="3248812" cy="2434574"/>
          </a:xfrm>
          <a:prstGeom prst="rect">
            <a:avLst/>
          </a:prstGeom>
          <a:ln>
            <a:noFill/>
          </a:ln>
          <a:effectLst>
            <a:outerShdw blurRad="292100" dist="139700" dir="2700000" algn="tl" rotWithShape="0">
              <a:srgbClr val="333333">
                <a:alpha val="65000"/>
              </a:srgbClr>
            </a:outerShdw>
          </a:effectLst>
        </p:spPr>
      </p:pic>
      <p:pic>
        <p:nvPicPr>
          <p:cNvPr id="17" name="Imagen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6798" y="3486337"/>
            <a:ext cx="3242315" cy="24206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548727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77</a:t>
            </a:fld>
            <a:endParaRPr lang="en-GB"/>
          </a:p>
        </p:txBody>
      </p:sp>
      <p:sp>
        <p:nvSpPr>
          <p:cNvPr id="5" name="Title 1"/>
          <p:cNvSpPr txBox="1">
            <a:spLocks/>
          </p:cNvSpPr>
          <p:nvPr/>
        </p:nvSpPr>
        <p:spPr>
          <a:xfrm>
            <a:off x="485625" y="1423195"/>
            <a:ext cx="11215837"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latin typeface="+mn-lt"/>
              </a:rPr>
              <a:t>Сайжруулалтын жагсаалт</a:t>
            </a:r>
            <a:endParaRPr lang="en-GB" b="0" dirty="0">
              <a:latin typeface="+mn-lt"/>
            </a:endParaRPr>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720522405"/>
              </p:ext>
            </p:extLst>
          </p:nvPr>
        </p:nvGraphicFramePr>
        <p:xfrm>
          <a:off x="1918741" y="2043947"/>
          <a:ext cx="9983449" cy="2264366"/>
        </p:xfrm>
        <a:graphic>
          <a:graphicData uri="http://schemas.openxmlformats.org/drawingml/2006/table">
            <a:tbl>
              <a:tblPr firstRow="1" firstCol="1" lastRow="1" lastCol="1" bandRow="1" bandCol="1"/>
              <a:tblGrid>
                <a:gridCol w="605156">
                  <a:extLst>
                    <a:ext uri="{9D8B030D-6E8A-4147-A177-3AD203B41FA5}">
                      <a16:colId xmlns:a16="http://schemas.microsoft.com/office/drawing/2014/main" val="4136531197"/>
                    </a:ext>
                  </a:extLst>
                </a:gridCol>
                <a:gridCol w="9378293">
                  <a:extLst>
                    <a:ext uri="{9D8B030D-6E8A-4147-A177-3AD203B41FA5}">
                      <a16:colId xmlns:a16="http://schemas.microsoft.com/office/drawing/2014/main" val="1529362055"/>
                    </a:ext>
                  </a:extLst>
                </a:gridCol>
              </a:tblGrid>
              <a:tr h="449502">
                <a:tc gridSpan="2">
                  <a:txBody>
                    <a:bodyPr/>
                    <a:lstStyle/>
                    <a:p>
                      <a:pPr marL="12700" algn="ctr">
                        <a:lnSpc>
                          <a:spcPct val="115000"/>
                        </a:lnSpc>
                        <a:spcBef>
                          <a:spcPts val="500"/>
                        </a:spcBef>
                        <a:spcAft>
                          <a:spcPts val="600"/>
                        </a:spcAft>
                      </a:pPr>
                      <a:r>
                        <a:rPr lang="mn-MN" sz="2000" spc="-10" dirty="0">
                          <a:solidFill>
                            <a:srgbClr val="FFFFFF"/>
                          </a:solidFill>
                          <a:effectLst/>
                          <a:latin typeface="Noto Sans"/>
                          <a:ea typeface="Tahoma" panose="020B0604030504040204" pitchFamily="34" charset="0"/>
                        </a:rPr>
                        <a:t>Эрсдэлийн үнэлгээ</a:t>
                      </a:r>
                      <a:endParaRPr lang="en-US" sz="20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a:noFill/>
                    </a:lnT>
                    <a:lnB>
                      <a:noFill/>
                    </a:lnB>
                    <a:solidFill>
                      <a:srgbClr val="59BCBA"/>
                    </a:solidFill>
                  </a:tcPr>
                </a:tc>
                <a:tc hMerge="1">
                  <a:txBody>
                    <a:bodyPr/>
                    <a:lstStyle/>
                    <a:p>
                      <a:endParaRPr lang="en-US"/>
                    </a:p>
                  </a:txBody>
                  <a:tcPr/>
                </a:tc>
                <a:extLst>
                  <a:ext uri="{0D108BD9-81ED-4DB2-BD59-A6C34878D82A}">
                    <a16:rowId xmlns:a16="http://schemas.microsoft.com/office/drawing/2014/main" val="851954080"/>
                  </a:ext>
                </a:extLst>
              </a:tr>
              <a:tr h="373649">
                <a:tc>
                  <a:txBody>
                    <a:bodyPr/>
                    <a:lstStyle/>
                    <a:p>
                      <a:pPr marL="5080" marR="5080" algn="ctr">
                        <a:lnSpc>
                          <a:spcPct val="115000"/>
                        </a:lnSpc>
                        <a:spcBef>
                          <a:spcPts val="530"/>
                        </a:spcBef>
                        <a:spcAft>
                          <a:spcPts val="0"/>
                        </a:spcAft>
                      </a:pPr>
                      <a:r>
                        <a:rPr lang="en-US" sz="900" spc="-25">
                          <a:effectLst/>
                          <a:latin typeface="Arial Black" panose="020B0A04020102020204" pitchFamily="34" charset="0"/>
                          <a:ea typeface="Tahoma" panose="020B0604030504040204" pitchFamily="34" charset="0"/>
                        </a:rPr>
                        <a:t>1.</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a:noFill/>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2000" dirty="0">
                          <a:effectLst/>
                          <a:latin typeface="Times New Roman" panose="02020603050405020304" pitchFamily="18" charset="0"/>
                          <a:ea typeface="Tahoma" panose="020B0604030504040204" pitchFamily="34" charset="0"/>
                          <a:cs typeface="Tahoma" panose="020B0604030504040204" pitchFamily="34" charset="0"/>
                        </a:rPr>
                        <a:t> </a:t>
                      </a:r>
                      <a:endParaRPr lang="en-US" sz="20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a:noFill/>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1838803973"/>
                  </a:ext>
                </a:extLst>
              </a:tr>
              <a:tr h="368966">
                <a:tc>
                  <a:txBody>
                    <a:bodyPr/>
                    <a:lstStyle/>
                    <a:p>
                      <a:pPr marL="5080" algn="ctr">
                        <a:lnSpc>
                          <a:spcPct val="115000"/>
                        </a:lnSpc>
                        <a:spcBef>
                          <a:spcPts val="345"/>
                        </a:spcBef>
                        <a:spcAft>
                          <a:spcPts val="0"/>
                        </a:spcAft>
                      </a:pPr>
                      <a:r>
                        <a:rPr lang="en-US" sz="900" spc="-25">
                          <a:effectLst/>
                          <a:latin typeface="Arial Black" panose="020B0A04020102020204" pitchFamily="34" charset="0"/>
                          <a:ea typeface="Tahoma" panose="020B0604030504040204" pitchFamily="34" charset="0"/>
                        </a:rPr>
                        <a:t>2.</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2000" dirty="0">
                          <a:effectLst/>
                          <a:latin typeface="Times New Roman" panose="02020603050405020304" pitchFamily="18" charset="0"/>
                          <a:ea typeface="Tahoma" panose="020B0604030504040204" pitchFamily="34" charset="0"/>
                          <a:cs typeface="Tahoma" panose="020B0604030504040204" pitchFamily="34" charset="0"/>
                        </a:rPr>
                        <a:t> </a:t>
                      </a:r>
                      <a:endParaRPr lang="en-US" sz="20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363174730"/>
                  </a:ext>
                </a:extLst>
              </a:tr>
              <a:tr h="344618">
                <a:tc>
                  <a:txBody>
                    <a:bodyPr/>
                    <a:lstStyle/>
                    <a:p>
                      <a:pPr marL="5080" marR="1905" algn="ctr">
                        <a:lnSpc>
                          <a:spcPct val="115000"/>
                        </a:lnSpc>
                        <a:spcBef>
                          <a:spcPts val="190"/>
                        </a:spcBef>
                        <a:spcAft>
                          <a:spcPts val="0"/>
                        </a:spcAft>
                      </a:pPr>
                      <a:r>
                        <a:rPr lang="en-US" sz="900" spc="-25">
                          <a:effectLst/>
                          <a:latin typeface="Arial Black" panose="020B0A04020102020204" pitchFamily="34" charset="0"/>
                          <a:ea typeface="Tahoma" panose="020B0604030504040204" pitchFamily="34" charset="0"/>
                        </a:rPr>
                        <a:t>3.</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2000" dirty="0">
                          <a:effectLst/>
                          <a:latin typeface="Times New Roman" panose="02020603050405020304" pitchFamily="18" charset="0"/>
                          <a:ea typeface="Tahoma" panose="020B0604030504040204" pitchFamily="34" charset="0"/>
                          <a:cs typeface="Tahoma" panose="020B0604030504040204" pitchFamily="34" charset="0"/>
                        </a:rPr>
                        <a:t> </a:t>
                      </a:r>
                      <a:endParaRPr lang="en-US" sz="20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680448648"/>
                  </a:ext>
                </a:extLst>
              </a:tr>
              <a:tr h="344618">
                <a:tc>
                  <a:txBody>
                    <a:bodyPr/>
                    <a:lstStyle/>
                    <a:p>
                      <a:pPr marL="5080" marR="1270" algn="ctr">
                        <a:lnSpc>
                          <a:spcPct val="115000"/>
                        </a:lnSpc>
                        <a:spcBef>
                          <a:spcPts val="165"/>
                        </a:spcBef>
                        <a:spcAft>
                          <a:spcPts val="0"/>
                        </a:spcAft>
                      </a:pPr>
                      <a:r>
                        <a:rPr lang="en-US" sz="900" spc="-25">
                          <a:effectLst/>
                          <a:latin typeface="Arial Black" panose="020B0A04020102020204" pitchFamily="34" charset="0"/>
                          <a:ea typeface="Tahoma" panose="020B0604030504040204" pitchFamily="34" charset="0"/>
                        </a:rPr>
                        <a:t>4.</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2000" dirty="0">
                          <a:effectLst/>
                          <a:latin typeface="Times New Roman" panose="02020603050405020304" pitchFamily="18" charset="0"/>
                          <a:ea typeface="Tahoma" panose="020B0604030504040204" pitchFamily="34" charset="0"/>
                          <a:cs typeface="Tahoma" panose="020B0604030504040204" pitchFamily="34" charset="0"/>
                        </a:rPr>
                        <a:t> </a:t>
                      </a:r>
                      <a:endParaRPr lang="en-US" sz="20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3124550281"/>
                  </a:ext>
                </a:extLst>
              </a:tr>
              <a:tr h="383013">
                <a:tc>
                  <a:txBody>
                    <a:bodyPr/>
                    <a:lstStyle/>
                    <a:p>
                      <a:pPr marL="5080" marR="2540" algn="ctr">
                        <a:lnSpc>
                          <a:spcPct val="115000"/>
                        </a:lnSpc>
                        <a:spcBef>
                          <a:spcPts val="135"/>
                        </a:spcBef>
                        <a:spcAft>
                          <a:spcPts val="0"/>
                        </a:spcAft>
                      </a:pPr>
                      <a:r>
                        <a:rPr lang="en-US" sz="900" spc="-25">
                          <a:effectLst/>
                          <a:latin typeface="Arial Black" panose="020B0A04020102020204" pitchFamily="34" charset="0"/>
                          <a:ea typeface="Tahoma" panose="020B0604030504040204" pitchFamily="34" charset="0"/>
                        </a:rPr>
                        <a:t>5.</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2000" dirty="0">
                          <a:effectLst/>
                          <a:latin typeface="Times New Roman" panose="02020603050405020304" pitchFamily="18" charset="0"/>
                          <a:ea typeface="Tahoma" panose="020B0604030504040204" pitchFamily="34" charset="0"/>
                          <a:cs typeface="Tahoma" panose="020B0604030504040204" pitchFamily="34" charset="0"/>
                        </a:rPr>
                        <a:t> </a:t>
                      </a:r>
                      <a:endParaRPr lang="en-US" sz="20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135058205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826700212"/>
              </p:ext>
            </p:extLst>
          </p:nvPr>
        </p:nvGraphicFramePr>
        <p:xfrm>
          <a:off x="1918741" y="4308314"/>
          <a:ext cx="9983449" cy="2437258"/>
        </p:xfrm>
        <a:graphic>
          <a:graphicData uri="http://schemas.openxmlformats.org/drawingml/2006/table">
            <a:tbl>
              <a:tblPr firstRow="1" firstCol="1" lastRow="1" lastCol="1" bandRow="1" bandCol="1"/>
              <a:tblGrid>
                <a:gridCol w="605156">
                  <a:extLst>
                    <a:ext uri="{9D8B030D-6E8A-4147-A177-3AD203B41FA5}">
                      <a16:colId xmlns:a16="http://schemas.microsoft.com/office/drawing/2014/main" val="3925728822"/>
                    </a:ext>
                  </a:extLst>
                </a:gridCol>
                <a:gridCol w="9378293">
                  <a:extLst>
                    <a:ext uri="{9D8B030D-6E8A-4147-A177-3AD203B41FA5}">
                      <a16:colId xmlns:a16="http://schemas.microsoft.com/office/drawing/2014/main" val="3971260931"/>
                    </a:ext>
                  </a:extLst>
                </a:gridCol>
              </a:tblGrid>
              <a:tr h="482030">
                <a:tc gridSpan="2">
                  <a:txBody>
                    <a:bodyPr/>
                    <a:lstStyle/>
                    <a:p>
                      <a:pPr marL="18415" algn="ctr">
                        <a:lnSpc>
                          <a:spcPct val="115000"/>
                        </a:lnSpc>
                        <a:spcBef>
                          <a:spcPts val="500"/>
                        </a:spcBef>
                        <a:spcAft>
                          <a:spcPts val="0"/>
                        </a:spcAft>
                      </a:pPr>
                      <a:r>
                        <a:rPr lang="mn-MN" sz="1600" spc="-20" dirty="0">
                          <a:solidFill>
                            <a:srgbClr val="FFFFFF"/>
                          </a:solidFill>
                          <a:effectLst/>
                          <a:latin typeface="Noto Sans"/>
                          <a:ea typeface="Tahoma" panose="020B0604030504040204" pitchFamily="34" charset="0"/>
                        </a:rPr>
                        <a:t>Ажлын байранд ХАБЭМУТ нэвтрүүлэх</a:t>
                      </a:r>
                      <a:endParaRPr lang="en-US" sz="16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a:noFill/>
                    </a:lnT>
                    <a:lnB>
                      <a:noFill/>
                    </a:lnB>
                    <a:solidFill>
                      <a:srgbClr val="59BCBA"/>
                    </a:solidFill>
                  </a:tcPr>
                </a:tc>
                <a:tc hMerge="1">
                  <a:txBody>
                    <a:bodyPr/>
                    <a:lstStyle/>
                    <a:p>
                      <a:endParaRPr lang="en-US"/>
                    </a:p>
                  </a:txBody>
                  <a:tcPr/>
                </a:tc>
                <a:extLst>
                  <a:ext uri="{0D108BD9-81ED-4DB2-BD59-A6C34878D82A}">
                    <a16:rowId xmlns:a16="http://schemas.microsoft.com/office/drawing/2014/main" val="4074621698"/>
                  </a:ext>
                </a:extLst>
              </a:tr>
              <a:tr h="409724">
                <a:tc>
                  <a:txBody>
                    <a:bodyPr/>
                    <a:lstStyle/>
                    <a:p>
                      <a:pPr marL="5080" marR="5080" algn="ctr">
                        <a:lnSpc>
                          <a:spcPct val="115000"/>
                        </a:lnSpc>
                        <a:spcBef>
                          <a:spcPts val="570"/>
                        </a:spcBef>
                        <a:spcAft>
                          <a:spcPts val="0"/>
                        </a:spcAft>
                      </a:pPr>
                      <a:r>
                        <a:rPr lang="en-US" sz="900" spc="-25">
                          <a:effectLst/>
                          <a:latin typeface="Arial Black" panose="020B0A04020102020204" pitchFamily="34" charset="0"/>
                          <a:ea typeface="Tahoma" panose="020B0604030504040204" pitchFamily="34" charset="0"/>
                        </a:rPr>
                        <a:t>1.</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a:noFill/>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1000">
                          <a:effectLst/>
                          <a:latin typeface="Times New Roman" panose="02020603050405020304" pitchFamily="18" charset="0"/>
                          <a:ea typeface="Tahoma" panose="020B0604030504040204" pitchFamily="34" charset="0"/>
                          <a:cs typeface="Tahoma" panose="020B0604030504040204" pitchFamily="34" charset="0"/>
                        </a:rPr>
                        <a:t> </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a:noFill/>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2367377244"/>
                  </a:ext>
                </a:extLst>
              </a:tr>
              <a:tr h="395665">
                <a:tc>
                  <a:txBody>
                    <a:bodyPr/>
                    <a:lstStyle/>
                    <a:p>
                      <a:pPr marL="5080" marR="635" algn="ctr">
                        <a:lnSpc>
                          <a:spcPct val="115000"/>
                        </a:lnSpc>
                        <a:spcBef>
                          <a:spcPts val="345"/>
                        </a:spcBef>
                        <a:spcAft>
                          <a:spcPts val="0"/>
                        </a:spcAft>
                      </a:pPr>
                      <a:r>
                        <a:rPr lang="en-US" sz="900" spc="-25">
                          <a:effectLst/>
                          <a:latin typeface="Arial Black" panose="020B0A04020102020204" pitchFamily="34" charset="0"/>
                          <a:ea typeface="Tahoma" panose="020B0604030504040204" pitchFamily="34" charset="0"/>
                        </a:rPr>
                        <a:t>2.</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1000" dirty="0">
                          <a:effectLst/>
                          <a:latin typeface="Times New Roman" panose="02020603050405020304" pitchFamily="18" charset="0"/>
                          <a:ea typeface="Tahoma" panose="020B0604030504040204" pitchFamily="34" charset="0"/>
                          <a:cs typeface="Tahoma" panose="020B0604030504040204" pitchFamily="34" charset="0"/>
                        </a:rPr>
                        <a:t> </a:t>
                      </a:r>
                      <a:endParaRPr lang="en-US" sz="11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4092454932"/>
                  </a:ext>
                </a:extLst>
              </a:tr>
              <a:tr h="369555">
                <a:tc>
                  <a:txBody>
                    <a:bodyPr/>
                    <a:lstStyle/>
                    <a:p>
                      <a:pPr marL="5080" marR="2540" algn="ctr">
                        <a:lnSpc>
                          <a:spcPct val="115000"/>
                        </a:lnSpc>
                        <a:spcBef>
                          <a:spcPts val="190"/>
                        </a:spcBef>
                        <a:spcAft>
                          <a:spcPts val="0"/>
                        </a:spcAft>
                      </a:pPr>
                      <a:r>
                        <a:rPr lang="en-US" sz="900" spc="-25">
                          <a:effectLst/>
                          <a:latin typeface="Arial Black" panose="020B0A04020102020204" pitchFamily="34" charset="0"/>
                          <a:ea typeface="Tahoma" panose="020B0604030504040204" pitchFamily="34" charset="0"/>
                        </a:rPr>
                        <a:t>3.</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1000" dirty="0">
                          <a:effectLst/>
                          <a:latin typeface="Times New Roman" panose="02020603050405020304" pitchFamily="18" charset="0"/>
                          <a:ea typeface="Tahoma" panose="020B0604030504040204" pitchFamily="34" charset="0"/>
                          <a:cs typeface="Tahoma" panose="020B0604030504040204" pitchFamily="34" charset="0"/>
                        </a:rPr>
                        <a:t> </a:t>
                      </a:r>
                      <a:endParaRPr lang="en-US" sz="11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232054305"/>
                  </a:ext>
                </a:extLst>
              </a:tr>
              <a:tr h="369555">
                <a:tc>
                  <a:txBody>
                    <a:bodyPr/>
                    <a:lstStyle/>
                    <a:p>
                      <a:pPr marL="5080" marR="1905" algn="ctr">
                        <a:lnSpc>
                          <a:spcPct val="115000"/>
                        </a:lnSpc>
                        <a:spcBef>
                          <a:spcPts val="165"/>
                        </a:spcBef>
                        <a:spcAft>
                          <a:spcPts val="0"/>
                        </a:spcAft>
                      </a:pPr>
                      <a:r>
                        <a:rPr lang="en-US" sz="900" spc="-25">
                          <a:effectLst/>
                          <a:latin typeface="Arial Black" panose="020B0A04020102020204" pitchFamily="34" charset="0"/>
                          <a:ea typeface="Tahoma" panose="020B0604030504040204" pitchFamily="34" charset="0"/>
                        </a:rPr>
                        <a:t>4.</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1000">
                          <a:effectLst/>
                          <a:latin typeface="Times New Roman" panose="02020603050405020304" pitchFamily="18" charset="0"/>
                          <a:ea typeface="Tahoma" panose="020B0604030504040204" pitchFamily="34" charset="0"/>
                          <a:cs typeface="Tahoma" panose="020B0604030504040204" pitchFamily="34" charset="0"/>
                        </a:rPr>
                        <a:t> </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425567683"/>
                  </a:ext>
                </a:extLst>
              </a:tr>
              <a:tr h="410729">
                <a:tc>
                  <a:txBody>
                    <a:bodyPr/>
                    <a:lstStyle/>
                    <a:p>
                      <a:pPr marL="5080" marR="3175" algn="ctr">
                        <a:lnSpc>
                          <a:spcPct val="115000"/>
                        </a:lnSpc>
                        <a:spcBef>
                          <a:spcPts val="135"/>
                        </a:spcBef>
                        <a:spcAft>
                          <a:spcPts val="0"/>
                        </a:spcAft>
                      </a:pPr>
                      <a:r>
                        <a:rPr lang="en-US" sz="900" spc="-25">
                          <a:effectLst/>
                          <a:latin typeface="Arial Black" panose="020B0A04020102020204" pitchFamily="34" charset="0"/>
                          <a:ea typeface="Tahoma" panose="020B0604030504040204" pitchFamily="34" charset="0"/>
                        </a:rPr>
                        <a:t>5.</a:t>
                      </a:r>
                      <a:endParaRPr lang="en-US" sz="110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tc>
                  <a:txBody>
                    <a:bodyPr/>
                    <a:lstStyle/>
                    <a:p>
                      <a:pPr>
                        <a:lnSpc>
                          <a:spcPct val="115000"/>
                        </a:lnSpc>
                        <a:spcAft>
                          <a:spcPts val="0"/>
                        </a:spcAft>
                      </a:pPr>
                      <a:r>
                        <a:rPr lang="en-US" sz="1000" dirty="0">
                          <a:effectLst/>
                          <a:latin typeface="Times New Roman" panose="02020603050405020304" pitchFamily="18" charset="0"/>
                          <a:ea typeface="Tahoma" panose="020B0604030504040204" pitchFamily="34" charset="0"/>
                          <a:cs typeface="Tahoma" panose="020B0604030504040204" pitchFamily="34" charset="0"/>
                        </a:rPr>
                        <a:t> </a:t>
                      </a:r>
                      <a:endParaRPr lang="en-US" sz="1100" dirty="0">
                        <a:effectLst/>
                        <a:latin typeface="Tahoma" panose="020B0604030504040204" pitchFamily="34" charset="0"/>
                        <a:ea typeface="Tahoma" panose="020B0604030504040204" pitchFamily="34" charset="0"/>
                      </a:endParaRPr>
                    </a:p>
                  </a:txBody>
                  <a:tcPr marL="0" marR="0" marT="0" marB="0">
                    <a:lnL w="12700" cap="flat" cmpd="sng" algn="ctr">
                      <a:solidFill>
                        <a:srgbClr val="59BCBA"/>
                      </a:solidFill>
                      <a:prstDash val="solid"/>
                      <a:round/>
                      <a:headEnd type="none" w="med" len="med"/>
                      <a:tailEnd type="none" w="med" len="med"/>
                    </a:lnL>
                    <a:lnR w="12700" cap="flat" cmpd="sng" algn="ctr">
                      <a:solidFill>
                        <a:srgbClr val="59BCBA"/>
                      </a:solidFill>
                      <a:prstDash val="solid"/>
                      <a:round/>
                      <a:headEnd type="none" w="med" len="med"/>
                      <a:tailEnd type="none" w="med" len="med"/>
                    </a:lnR>
                    <a:lnT w="12700" cap="flat" cmpd="sng" algn="ctr">
                      <a:solidFill>
                        <a:srgbClr val="59BCBA"/>
                      </a:solidFill>
                      <a:prstDash val="solid"/>
                      <a:round/>
                      <a:headEnd type="none" w="med" len="med"/>
                      <a:tailEnd type="none" w="med" len="med"/>
                    </a:lnT>
                    <a:lnB w="12700" cap="flat" cmpd="sng" algn="ctr">
                      <a:solidFill>
                        <a:srgbClr val="59BCBA"/>
                      </a:solidFill>
                      <a:prstDash val="solid"/>
                      <a:round/>
                      <a:headEnd type="none" w="med" len="med"/>
                      <a:tailEnd type="none" w="med" len="med"/>
                    </a:lnB>
                    <a:solidFill>
                      <a:srgbClr val="E5F3F1"/>
                    </a:solidFill>
                  </a:tcPr>
                </a:tc>
                <a:extLst>
                  <a:ext uri="{0D108BD9-81ED-4DB2-BD59-A6C34878D82A}">
                    <a16:rowId xmlns:a16="http://schemas.microsoft.com/office/drawing/2014/main" val="4252966811"/>
                  </a:ext>
                </a:extLst>
              </a:tr>
            </a:tbl>
          </a:graphicData>
        </a:graphic>
      </p:graphicFrame>
    </p:spTree>
    <p:extLst>
      <p:ext uri="{BB962C8B-B14F-4D97-AF65-F5344CB8AC3E}">
        <p14:creationId xmlns:p14="http://schemas.microsoft.com/office/powerpoint/2010/main" val="27111626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3480130"/>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78</a:t>
            </a:fld>
            <a:endParaRPr lang="en-GB"/>
          </a:p>
        </p:txBody>
      </p:sp>
      <p:sp>
        <p:nvSpPr>
          <p:cNvPr id="5" name="Title 1"/>
          <p:cNvSpPr txBox="1">
            <a:spLocks/>
          </p:cNvSpPr>
          <p:nvPr/>
        </p:nvSpPr>
        <p:spPr>
          <a:xfrm>
            <a:off x="215153" y="1997283"/>
            <a:ext cx="2573559"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r>
              <a:rPr lang="mn-MN" b="0" dirty="0"/>
              <a:t>Байгууллагын сайжруулалтын төлөвлөгөө</a:t>
            </a:r>
            <a:r>
              <a:rPr lang="en-US" b="0" dirty="0"/>
              <a:t> </a:t>
            </a:r>
            <a:endParaRPr lang="en-GB" b="0" dirty="0"/>
          </a:p>
        </p:txBody>
      </p:sp>
      <p:sp>
        <p:nvSpPr>
          <p:cNvPr id="7" name="Date Placeholder 4"/>
          <p:cNvSpPr txBox="1">
            <a:spLocks/>
          </p:cNvSpPr>
          <p:nvPr/>
        </p:nvSpPr>
        <p:spPr>
          <a:xfrm>
            <a:off x="490538" y="6870450"/>
            <a:ext cx="2743200" cy="216000"/>
          </a:xfrm>
          <a:prstGeom prst="rect">
            <a:avLst/>
          </a:prstGeom>
        </p:spPr>
        <p:txBody>
          <a:bodyPr vert="horz" lIns="0" tIns="0" rIns="0" bIns="0" rtlCol="0" anchor="ctr">
            <a:noAutofit/>
          </a:bodyPr>
          <a:lstStyle>
            <a:defPPr>
              <a:defRPr lang="en-US"/>
            </a:defPPr>
            <a:lvl1pPr marL="0" algn="l" defTabSz="914400" rtl="0" eaLnBrk="1" latinLnBrk="0" hangingPunct="1">
              <a:defRPr sz="1000" kern="1200">
                <a:noFill/>
                <a:latin typeface="Overpass Bold"/>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Date: Monday / 01 / October / 2019</a:t>
            </a:r>
          </a:p>
        </p:txBody>
      </p:sp>
      <p:pic>
        <p:nvPicPr>
          <p:cNvPr id="11"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pic>
        <p:nvPicPr>
          <p:cNvPr id="6" name="Picture 5" descr="A screenshot of a computer screen&#10;&#10;AI-generated content may be incorrect.">
            <a:extLst>
              <a:ext uri="{FF2B5EF4-FFF2-40B4-BE49-F238E27FC236}">
                <a16:creationId xmlns:a16="http://schemas.microsoft.com/office/drawing/2014/main" id="{81667BDD-221E-F58A-72E5-CD4B016BE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493482" y="-887186"/>
            <a:ext cx="5993749" cy="9403283"/>
          </a:xfrm>
          <a:prstGeom prst="rect">
            <a:avLst/>
          </a:prstGeom>
        </p:spPr>
      </p:pic>
    </p:spTree>
    <p:extLst>
      <p:ext uri="{BB962C8B-B14F-4D97-AF65-F5344CB8AC3E}">
        <p14:creationId xmlns:p14="http://schemas.microsoft.com/office/powerpoint/2010/main" val="34058189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0" dirty="0">
                <a:latin typeface="+mn-lt"/>
              </a:rPr>
              <a:t>Дасгал</a:t>
            </a:r>
            <a:r>
              <a:rPr lang="en-US" b="0" dirty="0">
                <a:latin typeface="+mn-lt"/>
              </a:rPr>
              <a:t> </a:t>
            </a:r>
            <a:r>
              <a:rPr lang="mn-MN" b="0" dirty="0">
                <a:latin typeface="+mn-lt"/>
              </a:rPr>
              <a:t>ажил</a:t>
            </a:r>
            <a:r>
              <a:rPr lang="en-GB" b="0" dirty="0">
                <a:latin typeface="+mn-lt"/>
              </a:rPr>
              <a:t> :</a:t>
            </a:r>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pPr/>
              <a:t>79</a:t>
            </a:fld>
            <a:endParaRPr lang="en-GB"/>
          </a:p>
        </p:txBody>
      </p:sp>
      <p:sp>
        <p:nvSpPr>
          <p:cNvPr id="10" name="Content Placeholder 2"/>
          <p:cNvSpPr txBox="1">
            <a:spLocks/>
          </p:cNvSpPr>
          <p:nvPr/>
        </p:nvSpPr>
        <p:spPr>
          <a:xfrm>
            <a:off x="344774" y="2143196"/>
            <a:ext cx="11356687" cy="4482456"/>
          </a:xfrm>
          <a:prstGeom prst="rect">
            <a:avLst/>
          </a:prstGeom>
        </p:spPr>
        <p:txBody>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Overpass Bold"/>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Overpass Bold"/>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Overpass Bold"/>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Overpass Bold"/>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Overpass Bold"/>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0" indent="-514350" fontAlgn="base">
              <a:lnSpc>
                <a:spcPct val="150000"/>
              </a:lnSpc>
              <a:spcBef>
                <a:spcPct val="0"/>
              </a:spcBef>
              <a:spcAft>
                <a:spcPct val="0"/>
              </a:spcAft>
              <a:buFont typeface="+mj-lt"/>
              <a:buAutoNum type="arabicPeriod"/>
              <a:defRPr/>
            </a:pPr>
            <a:r>
              <a:rPr lang="mn-MN" sz="2400" b="0" dirty="0">
                <a:solidFill>
                  <a:schemeClr val="tx2"/>
                </a:solidFill>
                <a:latin typeface="+mn-lt"/>
                <a:cs typeface="Overpass Light"/>
              </a:rPr>
              <a:t>Үйлдвэрлэлийн дасгал алхам 4 эрсдэлийн үнэлгээг маягтын дагуу холбогдох албан тушаалтны үүрэг хариуцлага, хэрэгжүүлэх боломжит хугацааны хуваарьтай хийх </a:t>
            </a:r>
            <a:endParaRPr lang="en-GB" sz="2400" b="0" dirty="0">
              <a:solidFill>
                <a:schemeClr val="tx2"/>
              </a:solidFill>
              <a:latin typeface="+mn-lt"/>
              <a:cs typeface="Overpass Light"/>
            </a:endParaRPr>
          </a:p>
          <a:p>
            <a:pPr marL="514350" lvl="0" indent="-514350" fontAlgn="base">
              <a:lnSpc>
                <a:spcPct val="150000"/>
              </a:lnSpc>
              <a:spcBef>
                <a:spcPct val="0"/>
              </a:spcBef>
              <a:spcAft>
                <a:spcPct val="0"/>
              </a:spcAft>
              <a:buFont typeface="+mj-lt"/>
              <a:buAutoNum type="arabicPeriod"/>
              <a:defRPr/>
            </a:pPr>
            <a:r>
              <a:rPr lang="mn-MN" sz="2400" b="0" dirty="0">
                <a:solidFill>
                  <a:schemeClr val="tx2"/>
                </a:solidFill>
                <a:latin typeface="+mn-lt"/>
                <a:cs typeface="Overpass Light"/>
              </a:rPr>
              <a:t>Сайжруулалтын саналаас байгууллагын эрсдэлийн үнэлгээ нэн тэргүүнд хийх шаардлагатай талбарыг тодорхойлж, яагаад гэдгийг тайлбарлах</a:t>
            </a:r>
            <a:endParaRPr lang="en-US" sz="2400" b="0" dirty="0">
              <a:solidFill>
                <a:schemeClr val="tx2"/>
              </a:solidFill>
              <a:latin typeface="+mn-lt"/>
              <a:cs typeface="Overpass Light"/>
            </a:endParaRPr>
          </a:p>
          <a:p>
            <a:pPr marL="514350" lvl="0" indent="-514350" fontAlgn="base">
              <a:lnSpc>
                <a:spcPct val="150000"/>
              </a:lnSpc>
              <a:spcBef>
                <a:spcPct val="0"/>
              </a:spcBef>
              <a:spcAft>
                <a:spcPct val="0"/>
              </a:spcAft>
              <a:buFont typeface="+mj-lt"/>
              <a:buAutoNum type="arabicPeriod"/>
              <a:defRPr/>
            </a:pPr>
            <a:r>
              <a:rPr lang="mn-MN" sz="2400" b="0" dirty="0">
                <a:solidFill>
                  <a:schemeClr val="tx2"/>
                </a:solidFill>
                <a:latin typeface="+mn-lt"/>
                <a:cs typeface="Overpass Light"/>
              </a:rPr>
              <a:t>Ажлын байрны ХАБЭМ-ийн удирдлагын тогтолцоог бий болгох, сайжруулах, хяналт, шинжилгээ ямар арга хэмжээг авч хэрэгжүүлэх шаардлагатай вэ</a:t>
            </a:r>
            <a:r>
              <a:rPr lang="en-GB" sz="2400" b="0" dirty="0">
                <a:solidFill>
                  <a:schemeClr val="tx2"/>
                </a:solidFill>
                <a:latin typeface="+mn-lt"/>
                <a:cs typeface="Overpass Light"/>
              </a:rPr>
              <a:t>?</a:t>
            </a:r>
            <a:endParaRPr lang="es-ES" sz="2400" b="0" dirty="0">
              <a:solidFill>
                <a:schemeClr val="tx2"/>
              </a:solidFill>
              <a:latin typeface="+mn-lt"/>
              <a:cs typeface="Overpass Light"/>
            </a:endParaRPr>
          </a:p>
        </p:txBody>
      </p:sp>
    </p:spTree>
    <p:extLst>
      <p:ext uri="{BB962C8B-B14F-4D97-AF65-F5344CB8AC3E}">
        <p14:creationId xmlns:p14="http://schemas.microsoft.com/office/powerpoint/2010/main" val="1772964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929" y="3776564"/>
            <a:ext cx="4571180" cy="2363209"/>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a:solidFill>
                  <a:schemeClr val="accent1"/>
                </a:solidFill>
                <a:cs typeface="Overpass Bold"/>
              </a:rPr>
              <a:t>1. </a:t>
            </a:r>
            <a:r>
              <a:rPr lang="mn-MN" altLang="en-US" sz="2500" dirty="0">
                <a:solidFill>
                  <a:schemeClr val="accent1"/>
                </a:solidFill>
                <a:cs typeface="Overpass Bold"/>
              </a:rPr>
              <a:t>Аюулыг устгах</a:t>
            </a:r>
            <a:endParaRPr lang="es-ES" sz="2500" dirty="0">
              <a:cs typeface="Overpass Bold"/>
            </a:endParaRPr>
          </a:p>
        </p:txBody>
      </p:sp>
      <p:sp>
        <p:nvSpPr>
          <p:cNvPr id="8" name="CuadroTexto 7"/>
          <p:cNvSpPr txBox="1"/>
          <p:nvPr/>
        </p:nvSpPr>
        <p:spPr>
          <a:xfrm>
            <a:off x="731136" y="2018681"/>
            <a:ext cx="4034245" cy="1477328"/>
          </a:xfrm>
          <a:prstGeom prst="rect">
            <a:avLst/>
          </a:prstGeom>
          <a:noFill/>
        </p:spPr>
        <p:txBody>
          <a:bodyPr wrap="square" rtlCol="0">
            <a:spAutoFit/>
          </a:bodyPr>
          <a:lstStyle/>
          <a:p>
            <a:pPr marL="0" lvl="1" algn="just">
              <a:defRPr/>
            </a:pPr>
            <a:r>
              <a:rPr lang="mn-MN" altLang="en-US" dirty="0">
                <a:solidFill>
                  <a:schemeClr val="tx2"/>
                </a:solidFill>
                <a:cs typeface="Overpass Light"/>
              </a:rPr>
              <a:t>Боломжтой бол эрсдэлийг арилгах хамгийн сайн арга бол аюултай үзэгдэл, бодис, материал эсвэл аюултай – буруу ажлын дадлыг бүрэн арилгах явдал мөн.</a:t>
            </a:r>
            <a:endParaRPr lang="en-GB" altLang="en-US" dirty="0">
              <a:solidFill>
                <a:schemeClr val="tx2"/>
              </a:solidFill>
              <a:cs typeface="Overpass Light"/>
            </a:endParaRPr>
          </a:p>
        </p:txBody>
      </p:sp>
      <p:pic>
        <p:nvPicPr>
          <p:cNvPr id="12" name="Picture 11" descr="A chart with text and colorful text&#10;&#10;AI-generated content may be incorrect.">
            <a:extLst>
              <a:ext uri="{FF2B5EF4-FFF2-40B4-BE49-F238E27FC236}">
                <a16:creationId xmlns:a16="http://schemas.microsoft.com/office/drawing/2014/main" id="{C1AF2131-DE61-400D-F49F-D22E2D71FC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2081" y="956603"/>
            <a:ext cx="6715990" cy="5655212"/>
          </a:xfrm>
          <a:prstGeom prst="rect">
            <a:avLst/>
          </a:prstGeom>
        </p:spPr>
      </p:pic>
    </p:spTree>
    <p:extLst>
      <p:ext uri="{BB962C8B-B14F-4D97-AF65-F5344CB8AC3E}">
        <p14:creationId xmlns:p14="http://schemas.microsoft.com/office/powerpoint/2010/main" val="3589489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2206346"/>
            <a:ext cx="12192000" cy="2786665"/>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 </a:t>
            </a:r>
          </a:p>
        </p:txBody>
      </p:sp>
      <p:sp>
        <p:nvSpPr>
          <p:cNvPr id="2" name="Marcador de fecha 1"/>
          <p:cNvSpPr>
            <a:spLocks noGrp="1"/>
          </p:cNvSpPr>
          <p:nvPr>
            <p:ph type="dt" sz="half" idx="10"/>
          </p:nvPr>
        </p:nvSpPr>
        <p:spPr/>
        <p:txBody>
          <a:bodyPr/>
          <a:lstStyle/>
          <a:p>
            <a:r>
              <a:rPr lang="en-GB"/>
              <a:t>Date: Monday / 01 / October / 2019</a:t>
            </a:r>
          </a:p>
        </p:txBody>
      </p:sp>
      <p:sp>
        <p:nvSpPr>
          <p:cNvPr id="4" name="Marcador de número de diapositiva 3"/>
          <p:cNvSpPr>
            <a:spLocks noGrp="1"/>
          </p:cNvSpPr>
          <p:nvPr>
            <p:ph type="sldNum" sz="quarter" idx="12"/>
          </p:nvPr>
        </p:nvSpPr>
        <p:spPr/>
        <p:txBody>
          <a:bodyPr/>
          <a:lstStyle/>
          <a:p>
            <a:fld id="{856227C0-AD57-4F9B-BAE3-EEFB0D0EE427}" type="slidenum">
              <a:rPr lang="en-GB" smtClean="0"/>
              <a:t>80</a:t>
            </a:fld>
            <a:endParaRPr lang="en-GB"/>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23876" y="3427226"/>
            <a:ext cx="2329193" cy="1552651"/>
          </a:xfrm>
          <a:prstGeom prst="rect">
            <a:avLst/>
          </a:prstGeom>
          <a:effectLst>
            <a:outerShdw blurRad="50800" dist="38100" dir="10800000" algn="r" rotWithShape="0">
              <a:prstClr val="black">
                <a:alpha val="40000"/>
              </a:prstClr>
            </a:outerShdw>
          </a:effectLst>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421364" y="3427081"/>
            <a:ext cx="2329193" cy="1552796"/>
          </a:xfrm>
          <a:prstGeom prst="rect">
            <a:avLst/>
          </a:prstGeom>
          <a:effectLst>
            <a:outerShdw blurRad="50800" dist="38100" dir="10800000" algn="r" rotWithShape="0">
              <a:prstClr val="black">
                <a:alpha val="40000"/>
              </a:prstClr>
            </a:outerShdw>
          </a:effectLst>
        </p:spPr>
      </p:pic>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396817" y="3425307"/>
            <a:ext cx="2329192" cy="1554570"/>
          </a:xfrm>
          <a:prstGeom prst="rect">
            <a:avLst/>
          </a:prstGeom>
          <a:effectLst>
            <a:outerShdw blurRad="50800" dist="38100" dir="10800000" algn="r" rotWithShape="0">
              <a:prstClr val="black">
                <a:alpha val="40000"/>
              </a:prstClr>
            </a:outerShdw>
          </a:effectLst>
        </p:spPr>
      </p:pic>
      <p:pic>
        <p:nvPicPr>
          <p:cNvPr id="10" name="Imagen 9"/>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9372270" y="3427226"/>
            <a:ext cx="2329192" cy="1552795"/>
          </a:xfrm>
          <a:prstGeom prst="rect">
            <a:avLst/>
          </a:prstGeom>
          <a:effectLst>
            <a:outerShdw blurRad="50800" dist="38100" dir="10800000" algn="r" rotWithShape="0">
              <a:prstClr val="black">
                <a:alpha val="40000"/>
              </a:prstClr>
            </a:outerShdw>
          </a:effectLst>
        </p:spPr>
      </p:pic>
      <p:sp>
        <p:nvSpPr>
          <p:cNvPr id="14" name="Title 1"/>
          <p:cNvSpPr txBox="1">
            <a:spLocks/>
          </p:cNvSpPr>
          <p:nvPr/>
        </p:nvSpPr>
        <p:spPr>
          <a:xfrm>
            <a:off x="490538" y="1423195"/>
            <a:ext cx="11210924" cy="720000"/>
          </a:xfrm>
          <a:prstGeom prst="rect">
            <a:avLst/>
          </a:prstGeom>
        </p:spPr>
        <p:txBody>
          <a:bodyPr/>
          <a:lstStyle>
            <a:lvl1pPr algn="l" defTabSz="914400" rtl="0" eaLnBrk="1" latinLnBrk="0" hangingPunct="1">
              <a:lnSpc>
                <a:spcPct val="90000"/>
              </a:lnSpc>
              <a:spcBef>
                <a:spcPct val="0"/>
              </a:spcBef>
              <a:buNone/>
              <a:defRPr sz="2500" b="1" kern="1200">
                <a:solidFill>
                  <a:schemeClr val="accent1"/>
                </a:solidFill>
                <a:latin typeface="Overpass Bold"/>
                <a:ea typeface="+mj-ea"/>
                <a:cs typeface="+mj-cs"/>
              </a:defRPr>
            </a:lvl1pPr>
          </a:lstStyle>
          <a:p>
            <a:pPr algn="ctr"/>
            <a:r>
              <a:rPr lang="mn-MN" dirty="0"/>
              <a:t>Баярлалаа</a:t>
            </a:r>
            <a:r>
              <a:rPr lang="de-DE" dirty="0"/>
              <a:t>!</a:t>
            </a:r>
            <a:endParaRPr lang="en-GB" b="0" dirty="0"/>
          </a:p>
        </p:txBody>
      </p:sp>
      <p:pic>
        <p:nvPicPr>
          <p:cNvPr id="15" name="Imagen 14" descr="EU_logo.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7095" y="5511059"/>
            <a:ext cx="620439" cy="419186"/>
          </a:xfrm>
          <a:prstGeom prst="rect">
            <a:avLst/>
          </a:prstGeom>
        </p:spPr>
      </p:pic>
      <p:sp>
        <p:nvSpPr>
          <p:cNvPr id="16" name="CuadroTexto 15"/>
          <p:cNvSpPr txBox="1"/>
          <p:nvPr/>
        </p:nvSpPr>
        <p:spPr>
          <a:xfrm>
            <a:off x="1203918" y="5494916"/>
            <a:ext cx="5046570" cy="461665"/>
          </a:xfrm>
          <a:prstGeom prst="rect">
            <a:avLst/>
          </a:prstGeom>
          <a:noFill/>
        </p:spPr>
        <p:txBody>
          <a:bodyPr wrap="square" rtlCol="0">
            <a:spAutoFit/>
          </a:bodyPr>
          <a:lstStyle/>
          <a:p>
            <a:r>
              <a:rPr lang="mn-MN" sz="800" dirty="0">
                <a:solidFill>
                  <a:schemeClr val="tx2"/>
                </a:solidFill>
                <a:latin typeface="Overpass Light"/>
                <a:cs typeface="Overpass Light"/>
              </a:rPr>
              <a:t>Энэхүү сургалтын материалыг Европын Холбооны санхүүгийн дэмжлэгтэйгээр боловсруулав. Энд илэрхийлсэн үзэл бодол, байр суурь нь Европын Холбооны албан ёсны байр суурийг аливаа байдлаар илэрхийлэхгүй болно. </a:t>
            </a:r>
            <a:endParaRPr lang="en-US" sz="800" dirty="0">
              <a:solidFill>
                <a:schemeClr val="tx2"/>
              </a:solidFill>
              <a:latin typeface="Overpass Light"/>
              <a:cs typeface="Overpass Light"/>
            </a:endParaRPr>
          </a:p>
        </p:txBody>
      </p:sp>
    </p:spTree>
    <p:extLst>
      <p:ext uri="{BB962C8B-B14F-4D97-AF65-F5344CB8AC3E}">
        <p14:creationId xmlns:p14="http://schemas.microsoft.com/office/powerpoint/2010/main" val="28114258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538" y="1124521"/>
            <a:ext cx="11210924" cy="499691"/>
          </a:xfrm>
        </p:spPr>
        <p:txBody>
          <a:bodyPr/>
          <a:lstStyle/>
          <a:p>
            <a:r>
              <a:rPr lang="mn-MN" b="0" dirty="0">
                <a:latin typeface="+mn-lt"/>
              </a:rPr>
              <a:t>Дасгал</a:t>
            </a:r>
            <a:r>
              <a:rPr lang="it-IT" b="0" dirty="0">
                <a:latin typeface="+mn-lt"/>
              </a:rPr>
              <a:t> 6: </a:t>
            </a:r>
            <a:r>
              <a:rPr lang="mn-MN" b="0" dirty="0">
                <a:latin typeface="+mn-lt"/>
              </a:rPr>
              <a:t>Дүрд тоглох</a:t>
            </a:r>
            <a:r>
              <a:rPr lang="it-IT" b="0" dirty="0">
                <a:latin typeface="+mn-lt"/>
              </a:rPr>
              <a:t>, </a:t>
            </a:r>
            <a:r>
              <a:rPr lang="mn-MN" b="0" dirty="0">
                <a:latin typeface="+mn-lt"/>
              </a:rPr>
              <a:t>ХАБЭМ-ийн зөвлөл</a:t>
            </a:r>
            <a:r>
              <a:rPr lang="it-IT" b="0" dirty="0">
                <a:latin typeface="+mn-lt"/>
              </a:rPr>
              <a:t> </a:t>
            </a:r>
            <a:endParaRPr lang="es-ES" b="0" dirty="0">
              <a:latin typeface="+mn-lt"/>
            </a:endParaRPr>
          </a:p>
        </p:txBody>
      </p:sp>
      <p:sp>
        <p:nvSpPr>
          <p:cNvPr id="3" name="Marcador de contenido 2"/>
          <p:cNvSpPr>
            <a:spLocks noGrp="1"/>
          </p:cNvSpPr>
          <p:nvPr>
            <p:ph idx="1"/>
          </p:nvPr>
        </p:nvSpPr>
        <p:spPr>
          <a:xfrm>
            <a:off x="324075" y="1708030"/>
            <a:ext cx="11210924" cy="4536940"/>
          </a:xfrm>
        </p:spPr>
        <p:txBody>
          <a:bodyPr/>
          <a:lstStyle/>
          <a:p>
            <a:pPr>
              <a:spcBef>
                <a:spcPts val="600"/>
              </a:spcBef>
              <a:spcAft>
                <a:spcPts val="1200"/>
              </a:spcAft>
            </a:pPr>
            <a:r>
              <a:rPr lang="mn-MN" altLang="es-ES" sz="1600" b="0" dirty="0">
                <a:solidFill>
                  <a:schemeClr val="tx2"/>
                </a:solidFill>
                <a:latin typeface="+mn-lt"/>
                <a:ea typeface="Calibri" panose="020F0502020204030204" pitchFamily="34" charset="0"/>
                <a:cs typeface="Overpass Bold"/>
              </a:rPr>
              <a:t>Дүрүүд</a:t>
            </a:r>
            <a:r>
              <a:rPr lang="en-GB" altLang="es-ES" sz="1600" b="0" dirty="0">
                <a:solidFill>
                  <a:schemeClr val="tx2"/>
                </a:solidFill>
                <a:latin typeface="+mn-lt"/>
                <a:ea typeface="Calibri" panose="020F0502020204030204" pitchFamily="34" charset="0"/>
                <a:cs typeface="Overpass Bold"/>
              </a:rPr>
              <a:t>: </a:t>
            </a:r>
            <a:endParaRPr lang="mn-MN" altLang="es-ES" sz="1600" b="0" dirty="0">
              <a:solidFill>
                <a:schemeClr val="tx2"/>
              </a:solidFill>
              <a:latin typeface="+mn-lt"/>
              <a:ea typeface="Calibri" panose="020F0502020204030204" pitchFamily="34" charset="0"/>
              <a:cs typeface="Overpass Bold"/>
            </a:endParaRPr>
          </a:p>
          <a:p>
            <a:pPr>
              <a:spcBef>
                <a:spcPts val="600"/>
              </a:spcBef>
              <a:spcAft>
                <a:spcPts val="1200"/>
              </a:spcAft>
            </a:pPr>
            <a:r>
              <a:rPr lang="mn-MN" altLang="es-ES" sz="1600" b="0" dirty="0">
                <a:solidFill>
                  <a:schemeClr val="tx2"/>
                </a:solidFill>
                <a:latin typeface="+mn-lt"/>
                <a:ea typeface="Calibri" panose="020F0502020204030204" pitchFamily="34" charset="0"/>
                <a:cs typeface="Overpass Bold"/>
              </a:rPr>
              <a:t>Уянгаа. Жижиг аж ахуйн нэгжид </a:t>
            </a:r>
            <a:r>
              <a:rPr lang="mn-MN" altLang="es-ES" sz="1600" b="0" dirty="0">
                <a:solidFill>
                  <a:schemeClr val="tx2"/>
                </a:solidFill>
                <a:latin typeface="+mn-lt"/>
                <a:ea typeface="Calibri" panose="020F0502020204030204" pitchFamily="34" charset="0"/>
                <a:cs typeface="Overpass Light"/>
              </a:rPr>
              <a:t>шинээр ажилд орсон ажилтан. </a:t>
            </a:r>
            <a:endParaRPr lang="en-GB" altLang="es-ES" sz="1600" b="0" dirty="0">
              <a:solidFill>
                <a:schemeClr val="tx2"/>
              </a:solidFill>
              <a:latin typeface="+mn-lt"/>
              <a:ea typeface="Calibri" panose="020F0502020204030204" pitchFamily="34" charset="0"/>
              <a:cs typeface="Overpass Light"/>
            </a:endParaRPr>
          </a:p>
          <a:p>
            <a:pPr>
              <a:spcBef>
                <a:spcPts val="600"/>
              </a:spcBef>
              <a:spcAft>
                <a:spcPts val="1200"/>
              </a:spcAft>
            </a:pPr>
            <a:r>
              <a:rPr lang="mn-MN" altLang="es-ES" sz="1600" b="0" dirty="0">
                <a:solidFill>
                  <a:schemeClr val="tx2"/>
                </a:solidFill>
                <a:latin typeface="+mn-lt"/>
                <a:ea typeface="Calibri" panose="020F0502020204030204" pitchFamily="34" charset="0"/>
                <a:cs typeface="Overpass Light"/>
              </a:rPr>
              <a:t>Ноён Батаа,</a:t>
            </a:r>
            <a:r>
              <a:rPr lang="en-GB" altLang="es-ES" sz="1600" b="0" dirty="0">
                <a:solidFill>
                  <a:schemeClr val="tx2"/>
                </a:solidFill>
                <a:latin typeface="+mn-lt"/>
                <a:ea typeface="Calibri" panose="020F0502020204030204" pitchFamily="34" charset="0"/>
                <a:cs typeface="Overpass Light"/>
              </a:rPr>
              <a:t> 50</a:t>
            </a:r>
            <a:r>
              <a:rPr lang="mn-MN" altLang="es-ES" sz="1600" b="0" dirty="0">
                <a:solidFill>
                  <a:schemeClr val="tx2"/>
                </a:solidFill>
                <a:latin typeface="+mn-lt"/>
                <a:ea typeface="Calibri" panose="020F0502020204030204" pitchFamily="34" charset="0"/>
                <a:cs typeface="Overpass Light"/>
              </a:rPr>
              <a:t> настай, Уянгаагийн ажилладаг байгууллагын ахлах ажилтан. </a:t>
            </a:r>
            <a:endParaRPr lang="en-GB" altLang="es-ES" sz="1600" b="0" dirty="0">
              <a:solidFill>
                <a:schemeClr val="tx2"/>
              </a:solidFill>
              <a:latin typeface="+mn-lt"/>
              <a:ea typeface="Calibri" panose="020F0502020204030204" pitchFamily="34" charset="0"/>
              <a:cs typeface="Overpass Light"/>
            </a:endParaRPr>
          </a:p>
          <a:p>
            <a:pPr>
              <a:spcBef>
                <a:spcPts val="600"/>
              </a:spcBef>
              <a:spcAft>
                <a:spcPts val="1200"/>
              </a:spcAft>
            </a:pPr>
            <a:r>
              <a:rPr lang="mn-MN" altLang="es-ES" sz="1600" b="0" dirty="0">
                <a:solidFill>
                  <a:schemeClr val="tx2"/>
                </a:solidFill>
                <a:latin typeface="+mn-lt"/>
                <a:ea typeface="Calibri" panose="020F0502020204030204" pitchFamily="34" charset="0"/>
                <a:cs typeface="Overpass Bold"/>
              </a:rPr>
              <a:t>Баримт</a:t>
            </a:r>
            <a:r>
              <a:rPr lang="en-GB" altLang="es-ES" sz="1600" b="0" dirty="0">
                <a:solidFill>
                  <a:schemeClr val="tx2"/>
                </a:solidFill>
                <a:latin typeface="+mn-lt"/>
                <a:ea typeface="Calibri" panose="020F0502020204030204" pitchFamily="34" charset="0"/>
                <a:cs typeface="Overpass Bold"/>
              </a:rPr>
              <a:t>: </a:t>
            </a:r>
            <a:r>
              <a:rPr lang="mn-MN" altLang="es-ES" sz="1600" b="0" dirty="0">
                <a:solidFill>
                  <a:schemeClr val="tx2"/>
                </a:solidFill>
                <a:latin typeface="+mn-lt"/>
                <a:ea typeface="Calibri" panose="020F0502020204030204" pitchFamily="34" charset="0"/>
                <a:cs typeface="Overpass Bold"/>
              </a:rPr>
              <a:t>6 сарын өмнө Уянгаа ажилдаа ирэх, буцахдаа олон цаг зарцуулж их ядардаг байсан тул түүнийг машинаар ирэхийг зөвшөөрсөн байна.</a:t>
            </a:r>
            <a:endParaRPr lang="en-GB" altLang="es-ES" sz="1600" b="0" i="1" dirty="0">
              <a:solidFill>
                <a:schemeClr val="tx2"/>
              </a:solidFill>
              <a:latin typeface="+mn-lt"/>
              <a:ea typeface="Calibri" panose="020F0502020204030204" pitchFamily="34" charset="0"/>
              <a:cs typeface="Overpass Light"/>
            </a:endParaRPr>
          </a:p>
          <a:p>
            <a:pPr>
              <a:spcBef>
                <a:spcPts val="600"/>
              </a:spcBef>
              <a:spcAft>
                <a:spcPts val="1200"/>
              </a:spcAft>
            </a:pPr>
            <a:r>
              <a:rPr lang="mn-MN" sz="1600" b="0" dirty="0">
                <a:solidFill>
                  <a:schemeClr val="tx2"/>
                </a:solidFill>
                <a:latin typeface="+mn-lt"/>
              </a:rPr>
              <a:t>Батаа машинд Уянгаатай хамт байх үед түүний харагдаж байгаа байдлаас нь болж “ чи үнэхээр үзэсгэлэнтэй юм" гэж хэлжээ. Тэр үеэс хойш Батаа Уянгаатай ажлын байран дээр "санамсаргүй" уулзах шалтаг хайж: хувцас солих өрөө, хоолны газар орж гарах, тэр ч байтугай хамт олны дунд байхад ч түүнд ойртохыг хүсдэг байжээ. "Тэр түүнд чи эелдэг байх ёстой" гэж хэлсэн байна. Саяхан Уянгаа түүний энэ хандлагыг няцаахад тэрээр урилгыг нь хүлээж авахгүй бол  “ажлаас хална" гэж сүрдүүлсэн байна.</a:t>
            </a:r>
            <a:endParaRPr lang="en-GB" altLang="es-ES" sz="1600" b="0" i="1" dirty="0">
              <a:solidFill>
                <a:schemeClr val="tx2"/>
              </a:solidFill>
              <a:latin typeface="+mn-lt"/>
              <a:ea typeface="Calibri" panose="020F0502020204030204" pitchFamily="34" charset="0"/>
              <a:cs typeface="Overpass Light"/>
            </a:endParaRPr>
          </a:p>
          <a:p>
            <a:pPr lvl="0">
              <a:spcBef>
                <a:spcPts val="600"/>
              </a:spcBef>
              <a:spcAft>
                <a:spcPts val="1200"/>
              </a:spcAft>
            </a:pPr>
            <a:r>
              <a:rPr lang="mn-MN" altLang="es-ES" sz="1600" b="0" dirty="0">
                <a:solidFill>
                  <a:schemeClr val="tx2"/>
                </a:solidFill>
                <a:latin typeface="+mn-lt"/>
                <a:ea typeface="Calibri" panose="020F0502020204030204" pitchFamily="34" charset="0"/>
                <a:cs typeface="Overpass Bold"/>
              </a:rPr>
              <a:t>Үр дагавар</a:t>
            </a:r>
            <a:r>
              <a:rPr lang="en-GB" altLang="es-ES" sz="1600" b="0" dirty="0">
                <a:solidFill>
                  <a:schemeClr val="tx2"/>
                </a:solidFill>
                <a:latin typeface="+mn-lt"/>
                <a:ea typeface="Calibri" panose="020F0502020204030204" pitchFamily="34" charset="0"/>
                <a:cs typeface="Overpass Bold"/>
              </a:rPr>
              <a:t>: </a:t>
            </a:r>
            <a:r>
              <a:rPr lang="mn-MN" altLang="es-ES" sz="1600" b="0" dirty="0">
                <a:solidFill>
                  <a:schemeClr val="tx2"/>
                </a:solidFill>
                <a:latin typeface="+mn-lt"/>
                <a:ea typeface="Calibri" panose="020F0502020204030204" pitchFamily="34" charset="0"/>
                <a:cs typeface="Overpass Bold"/>
              </a:rPr>
              <a:t>Уянгаа </a:t>
            </a:r>
            <a:r>
              <a:rPr lang="mn-MN" altLang="en-US" sz="1600" b="0" dirty="0">
                <a:solidFill>
                  <a:srgbClr val="1F1F1F"/>
                </a:solidFill>
                <a:latin typeface="+mn-lt"/>
                <a:ea typeface="Times New Roman" panose="02020603050405020304" pitchFamily="18" charset="0"/>
                <a:cs typeface="Courier New" panose="02070309020205020404" pitchFamily="49" charset="0"/>
              </a:rPr>
              <a:t>сандарч, бие нь тавгүйтэж, сайн унтаж чадахгүйд хүрсэн. Уянгаагийн сэтгэл зүйн болон бие махбодийн эрүүл мэндтэй зэрэгцэн түүний ажлын бүтээмж ч буурсан байна. Айж, цөхрөнгөө барсан тэрээр үйлдвэрчний эвлэлийн гишүүний зөвлөсний дагуу гомдлоо ХАБЭМ-ийн зөвлөлд өгчээ.</a:t>
            </a:r>
            <a:r>
              <a:rPr lang="en-US" altLang="en-US" sz="400" b="0" dirty="0">
                <a:solidFill>
                  <a:schemeClr val="tx1"/>
                </a:solidFill>
                <a:latin typeface="+mn-lt"/>
              </a:rPr>
              <a:t> </a:t>
            </a:r>
            <a:endParaRPr lang="mn-MN" altLang="es-ES" sz="1600" b="0" dirty="0">
              <a:solidFill>
                <a:schemeClr val="tx2"/>
              </a:solidFill>
              <a:latin typeface="+mn-lt"/>
              <a:ea typeface="Calibri" panose="020F0502020204030204" pitchFamily="34" charset="0"/>
              <a:cs typeface="Overpass Bold"/>
            </a:endParaRPr>
          </a:p>
          <a:p>
            <a:pPr>
              <a:spcBef>
                <a:spcPts val="600"/>
              </a:spcBef>
              <a:spcAft>
                <a:spcPts val="1200"/>
              </a:spcAft>
            </a:pPr>
            <a:r>
              <a:rPr lang="mn-MN" altLang="es-ES" sz="1600" b="0" dirty="0">
                <a:solidFill>
                  <a:schemeClr val="tx2"/>
                </a:solidFill>
                <a:latin typeface="+mn-lt"/>
                <a:cs typeface="Overpass Bold"/>
              </a:rPr>
              <a:t>ХАБЭМ-ийн зөвлөлийн гишүүний хувьд ямар арга хэмжээ санал болгох вэ</a:t>
            </a:r>
            <a:r>
              <a:rPr lang="en-GB" altLang="es-ES" sz="1600" b="0" dirty="0">
                <a:solidFill>
                  <a:schemeClr val="tx2"/>
                </a:solidFill>
                <a:latin typeface="+mn-lt"/>
                <a:cs typeface="Overpass Bold"/>
              </a:rPr>
              <a:t>?</a:t>
            </a:r>
          </a:p>
          <a:p>
            <a:pPr>
              <a:spcBef>
                <a:spcPts val="600"/>
              </a:spcBef>
              <a:spcAft>
                <a:spcPts val="1200"/>
              </a:spcAft>
            </a:pPr>
            <a:endParaRPr lang="es-ES" sz="1600" b="0" dirty="0">
              <a:solidFill>
                <a:schemeClr val="tx2"/>
              </a:solidFill>
              <a:latin typeface="Overpass Light"/>
              <a:cs typeface="Overpass Light"/>
            </a:endParaRPr>
          </a:p>
        </p:txBody>
      </p:sp>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81</a:t>
            </a:fld>
            <a:endParaRPr lang="en-GB"/>
          </a:p>
        </p:txBody>
      </p:sp>
      <p:sp>
        <p:nvSpPr>
          <p:cNvPr id="14" name="Rectangle 8"/>
          <p:cNvSpPr>
            <a:spLocks noChangeArrowheads="1"/>
          </p:cNvSpPr>
          <p:nvPr/>
        </p:nvSpPr>
        <p:spPr bwMode="auto">
          <a:xfrm>
            <a:off x="0" y="67017"/>
            <a:ext cx="184731" cy="32316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3547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half" idx="10"/>
          </p:nvPr>
        </p:nvSpPr>
        <p:spPr/>
        <p:txBody>
          <a:bodyPr/>
          <a:lstStyle/>
          <a:p>
            <a:r>
              <a:rPr lang="en-GB"/>
              <a:t>Date: Monday / 01 / October / 2019</a:t>
            </a:r>
          </a:p>
        </p:txBody>
      </p:sp>
      <p:sp>
        <p:nvSpPr>
          <p:cNvPr id="6" name="Marcador de número de diapositiva 5"/>
          <p:cNvSpPr>
            <a:spLocks noGrp="1"/>
          </p:cNvSpPr>
          <p:nvPr>
            <p:ph type="sldNum" sz="quarter" idx="12"/>
          </p:nvPr>
        </p:nvSpPr>
        <p:spPr/>
        <p:txBody>
          <a:bodyPr/>
          <a:lstStyle/>
          <a:p>
            <a:fld id="{856227C0-AD57-4F9B-BAE3-EEFB0D0EE427}" type="slidenum">
              <a:rPr lang="en-GB" smtClean="0"/>
              <a:t>9</a:t>
            </a:fld>
            <a:endParaRPr lang="en-GB"/>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3946" y="3177853"/>
            <a:ext cx="2485515" cy="2257370"/>
          </a:xfrm>
          <a:prstGeom prst="rect">
            <a:avLst/>
          </a:prstGeom>
        </p:spPr>
      </p:pic>
      <p:sp>
        <p:nvSpPr>
          <p:cNvPr id="3" name="Rectángulo 2"/>
          <p:cNvSpPr/>
          <p:nvPr/>
        </p:nvSpPr>
        <p:spPr>
          <a:xfrm>
            <a:off x="611541" y="1422778"/>
            <a:ext cx="7793566" cy="477054"/>
          </a:xfrm>
          <a:prstGeom prst="rect">
            <a:avLst/>
          </a:prstGeom>
        </p:spPr>
        <p:txBody>
          <a:bodyPr wrap="square">
            <a:spAutoFit/>
          </a:bodyPr>
          <a:lstStyle/>
          <a:p>
            <a:r>
              <a:rPr lang="nl-NL" altLang="en-US" sz="2500" dirty="0">
                <a:solidFill>
                  <a:schemeClr val="accent1"/>
                </a:solidFill>
                <a:cs typeface="Overpass Bold"/>
              </a:rPr>
              <a:t>2. </a:t>
            </a:r>
            <a:r>
              <a:rPr lang="mn-MN" altLang="en-US" sz="2500" dirty="0">
                <a:solidFill>
                  <a:schemeClr val="accent1"/>
                </a:solidFill>
                <a:cs typeface="Overpass Bold"/>
              </a:rPr>
              <a:t>Аюулыг орлуулах</a:t>
            </a:r>
            <a:endParaRPr lang="es-ES" sz="2500" dirty="0">
              <a:cs typeface="Overpass Bold"/>
            </a:endParaRPr>
          </a:p>
        </p:txBody>
      </p:sp>
      <p:sp>
        <p:nvSpPr>
          <p:cNvPr id="8" name="CuadroTexto 7"/>
          <p:cNvSpPr txBox="1"/>
          <p:nvPr/>
        </p:nvSpPr>
        <p:spPr>
          <a:xfrm>
            <a:off x="711383" y="2196960"/>
            <a:ext cx="3014938" cy="2862322"/>
          </a:xfrm>
          <a:prstGeom prst="rect">
            <a:avLst/>
          </a:prstGeom>
          <a:noFill/>
        </p:spPr>
        <p:txBody>
          <a:bodyPr wrap="square" rtlCol="0">
            <a:spAutoFit/>
          </a:bodyPr>
          <a:lstStyle/>
          <a:p>
            <a:pPr lvl="0" algn="just">
              <a:defRPr/>
            </a:pPr>
            <a:r>
              <a:rPr lang="mn-MN" dirty="0">
                <a:solidFill>
                  <a:schemeClr val="tx2"/>
                </a:solidFill>
                <a:cs typeface="Overpass Light"/>
              </a:rPr>
              <a:t>Хэрэв аюулаас бүрэн ангижрах боломжгүй бол эрсдэлийг бууруулах хамгийн үр дүнтэй хяналтын арга хэмжээ бол аюултай бодис, процесс эсвэл ажлын буруу дадлыг илүү аюулгүй, хор хөнөөлгүй хувилбараар солих явдал мөн.</a:t>
            </a:r>
            <a:endParaRPr lang="en-GB" dirty="0">
              <a:solidFill>
                <a:schemeClr val="tx2"/>
              </a:solidFill>
              <a:cs typeface="Overpass Light"/>
            </a:endParaRPr>
          </a:p>
        </p:txBody>
      </p:sp>
      <p:pic>
        <p:nvPicPr>
          <p:cNvPr id="9" name="Picture 8" descr="A chart with text and colorful text&#10;&#10;AI-generated content may be incorrect.">
            <a:extLst>
              <a:ext uri="{FF2B5EF4-FFF2-40B4-BE49-F238E27FC236}">
                <a16:creationId xmlns:a16="http://schemas.microsoft.com/office/drawing/2014/main" id="{B0D6E6B1-6B44-FB1F-562A-A814578056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3625" y="1252025"/>
            <a:ext cx="5721297" cy="5085277"/>
          </a:xfrm>
          <a:prstGeom prst="rect">
            <a:avLst/>
          </a:prstGeom>
        </p:spPr>
      </p:pic>
    </p:spTree>
    <p:extLst>
      <p:ext uri="{BB962C8B-B14F-4D97-AF65-F5344CB8AC3E}">
        <p14:creationId xmlns:p14="http://schemas.microsoft.com/office/powerpoint/2010/main" val="4195770469"/>
      </p:ext>
    </p:extLst>
  </p:cSld>
  <p:clrMapOvr>
    <a:masterClrMapping/>
  </p:clrMapOvr>
</p:sld>
</file>

<file path=ppt/theme/theme1.xml><?xml version="1.0" encoding="utf-8"?>
<a:theme xmlns:a="http://schemas.openxmlformats.org/drawingml/2006/main" name="English+PowerPoint+Presentation">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1_English+PowerPoint+Presentation">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English+PowerPoint+Presentation.potx</Template>
  <TotalTime>0</TotalTime>
  <Words>7508</Words>
  <Application>Microsoft Office PowerPoint</Application>
  <PresentationFormat>Widescreen</PresentationFormat>
  <Paragraphs>869</Paragraphs>
  <Slides>81</Slides>
  <Notes>68</Notes>
  <HiddenSlides>0</HiddenSlides>
  <MMClips>2</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81</vt:i4>
      </vt:variant>
    </vt:vector>
  </HeadingPairs>
  <TitlesOfParts>
    <vt:vector size="94" baseType="lpstr">
      <vt:lpstr>Arial</vt:lpstr>
      <vt:lpstr>Arial Black</vt:lpstr>
      <vt:lpstr>Arial Unicode MS</vt:lpstr>
      <vt:lpstr>Calibri</vt:lpstr>
      <vt:lpstr>Lucida Grande</vt:lpstr>
      <vt:lpstr>Noto Sans</vt:lpstr>
      <vt:lpstr>Overpass Bold</vt:lpstr>
      <vt:lpstr>Overpass Light</vt:lpstr>
      <vt:lpstr>Tahoma</vt:lpstr>
      <vt:lpstr>Times New Roman</vt:lpstr>
      <vt:lpstr>Wingdings 3</vt:lpstr>
      <vt:lpstr>English+PowerPoint+Presentation</vt:lpstr>
      <vt:lpstr>1_English+PowerPoint+Presentation</vt:lpstr>
      <vt:lpstr>Жижиг, дунд аж ахуйн нэгжийн хөдөлмөрийн аюулгүй байдал, эрүүл мэндийг сайжруулах нь</vt:lpstr>
      <vt:lpstr>Сургалтын хөтөлбөр</vt:lpstr>
      <vt:lpstr>2 дахь өдөр: Модуль сургалтын хөтөлбөр </vt:lpstr>
      <vt:lpstr>2 дахь өдөр </vt:lpstr>
      <vt:lpstr>Хичээл 4</vt:lpstr>
      <vt:lpstr>PowerPoint Presentation</vt:lpstr>
      <vt:lpstr>Эрсдэлийг хянах арга хэмжээний эрэмбэ (шатлал): Нэн тэргүүнд хийх зүйл!</vt:lpstr>
      <vt:lpstr>PowerPoint Presentation</vt:lpstr>
      <vt:lpstr>PowerPoint Presentation</vt:lpstr>
      <vt:lpstr>Ажлын байран дахь аюулыг орлуулах</vt:lpstr>
      <vt:lpstr>PowerPoint Presentation</vt:lpstr>
      <vt:lpstr>Инженерийн хяналтын төрлүүд  </vt:lpstr>
      <vt:lpstr>Инженерийн хяналтын төрлүүд </vt:lpstr>
      <vt:lpstr>Инженерийн хяналтын төрлүүд </vt:lpstr>
      <vt:lpstr>Видео «Машин төхөөрөмжийн хамгаалалт ба бусад хамгаалалтын хэрэгслүүд»</vt:lpstr>
      <vt:lpstr>Инженерийн хяналт </vt:lpstr>
      <vt:lpstr>Инженерийн хяналт: Хэсгийн агааржуулалтын хоолой болон гагнуурын дэлгэц</vt:lpstr>
      <vt:lpstr>Инженерийн хяналт: Машин төхөөрөмжийн хамгаалалт</vt:lpstr>
      <vt:lpstr>PowerPoint Presentation</vt:lpstr>
      <vt:lpstr>Удирдлага, зохион байгуулалтын хяналт</vt:lpstr>
      <vt:lpstr>Удирдлага, зохион байгуулалтын хяналтын жишээ</vt:lpstr>
      <vt:lpstr>Удирдлага, зохион байгуулалтын хяналтын жишээ</vt:lpstr>
      <vt:lpstr>Удирдлага, зохион байгуулалтын хяналтын жишээ</vt:lpstr>
      <vt:lpstr>Удирдлага, зохион байгуулалтын хяналтын жишээ</vt:lpstr>
      <vt:lpstr>Удирдлага, зохион байгуулалтын хяналтын жишээ</vt:lpstr>
      <vt:lpstr>Удирдлага, зохион байгуулалтын хяналтын жишээ</vt:lpstr>
      <vt:lpstr>Удирдлага, зохион байгуулалтын хяналтын жишээ</vt:lpstr>
      <vt:lpstr>PowerPoint Presentation</vt:lpstr>
      <vt:lpstr>Хамгаалах хэрэгслийг ямар үед хэрэглэх вэ?</vt:lpstr>
      <vt:lpstr>Хувийн хамгаалах хэрэгсэл</vt:lpstr>
      <vt:lpstr>Хувийн хамгаалах хэрэгслийн жишээ</vt:lpstr>
      <vt:lpstr>Ямар төрлийн ХХХ зохимжтой вэ?</vt:lpstr>
      <vt:lpstr>Эрсдэлийн үнэлгээний дасгал</vt:lpstr>
      <vt:lpstr>1. Аюулыг тодорхойлох</vt:lpstr>
      <vt:lpstr>1. Аюулыг илрүүлэх</vt:lpstr>
      <vt:lpstr>2. Хэн, хэрхэн хохирч болзошгүй вэ? </vt:lpstr>
      <vt:lpstr>2. Хэн, хэрхэн хохирч болзошгүй вэ? </vt:lpstr>
      <vt:lpstr>3. Хянах арга хэмжээг тодорхойлох</vt:lpstr>
      <vt:lpstr>3. Цаашид хяналтын ямар арга хэмжээ авах шаардлагатай вэ?</vt:lpstr>
      <vt:lpstr>3. Хэрэгжүүлж байгаа эрсдэлийг хянах арга хэмжээ, цаашид эрсдэлийг бууруулах арга хэмжээ шаардлагатай эсэх  </vt:lpstr>
      <vt:lpstr>3. Хэрэгжүүлж байгаа эрсдэлийг хянах арга хэмжээ, цаашид эрсдэлийг бууруулах арга хэмжээ шаардлагатай эсэх </vt:lpstr>
      <vt:lpstr>3. Эрсдэлийг хянах арга хэмжээ, цаашид эрсдэлийг бууруулах арга хэмжээ шаардлагатай эсэх </vt:lpstr>
      <vt:lpstr>Инженерийн хяналт – Хаалт, хамгаалалт</vt:lpstr>
      <vt:lpstr>Хичээл- 5</vt:lpstr>
      <vt:lpstr>PowerPoint Presentation</vt:lpstr>
      <vt:lpstr>Аюулгүй байдал, эрүүл мэндийн эрсдэлийг хянах арга хэмжээг тодорхойлох, төлөвлөх</vt:lpstr>
      <vt:lpstr>Эрсдэлийн үнэлгээний маягт: Алхам 3.A</vt:lpstr>
      <vt:lpstr>Үйлдвэрийн дасгал- 3</vt:lpstr>
      <vt:lpstr>Хяналтын ямар арга хэмжээг хэн хариуцан гүйцэтгэх хугацааг тэмдэглэх </vt:lpstr>
      <vt:lpstr>Эрсдэлийн үнэлгээний маягт: Алхам 4 ба 5</vt:lpstr>
      <vt:lpstr>Анхаарах</vt:lpstr>
      <vt:lpstr>Ажлын байрны хяналт шалгалт, үзлэг</vt:lpstr>
      <vt:lpstr>Эрүүл мэндийн тандалт </vt:lpstr>
      <vt:lpstr>Энд юуг сайжруулах боломжтой вэ?</vt:lpstr>
      <vt:lpstr>Дараа нь – Өөр юуг сайжруулах боломжтой вэ?</vt:lpstr>
      <vt:lpstr>Дараа нь – Өөр юуг сайжруулах боломжтой вэ?</vt:lpstr>
      <vt:lpstr>Хичээл- 6</vt:lpstr>
      <vt:lpstr>PowerPoint Presentation</vt:lpstr>
      <vt:lpstr>PowerPoint Presentation</vt:lpstr>
      <vt:lpstr>ХАБЭМ-ийн удирдлагын тогтолцоо (ХАБЭМУТ) </vt:lpstr>
      <vt:lpstr>Байгууллагын ХАБЭМ-ийн бодлого</vt:lpstr>
      <vt:lpstr>ХАБЭМ-ийн бодлого үндэсний хууль тогтоомж, олон улсын хэм хэмжээний бүхий л шаардлагыг хүндэтгэн үзэх </vt:lpstr>
      <vt:lpstr>ХЭБЭМ-ийн бодлого</vt:lpstr>
      <vt:lpstr>ХАБЭМ-ийн бодлогыг хэрэгжүүлэхэд шаардлагатай нөхцөл</vt:lpstr>
      <vt:lpstr>Таны хийх зүйлс</vt:lpstr>
      <vt:lpstr>ХАБЭМ-ийн бодлогыг нийт ажилтан, сонирхогч талуудад мэдээлж танилцуулах</vt:lpstr>
      <vt:lpstr>PowerPoint Presentation</vt:lpstr>
      <vt:lpstr>Зохион байгуулалт: Байгууллагын ХАБЭМ-ийн зөвлөл</vt:lpstr>
      <vt:lpstr>Зохион байгуулалт</vt:lpstr>
      <vt:lpstr>Төлөвлөлт ба хэрэгжүүлэлт </vt:lpstr>
      <vt:lpstr>Бодлого ба хэрэгжүүлэлт</vt:lpstr>
      <vt:lpstr>ХАБЭМ-ийн удирдлагын тогтолцоог ахицын үзүүлэлтээр үнэлэх</vt:lpstr>
      <vt:lpstr>ХАБЭМУТ-ны ахицыг үнэлэх </vt:lpstr>
      <vt:lpstr>Хичээл-7</vt:lpstr>
      <vt:lpstr>PowerPoint Presentation</vt:lpstr>
      <vt:lpstr>PowerPoint Presentation</vt:lpstr>
      <vt:lpstr>PowerPoint Presentation</vt:lpstr>
      <vt:lpstr>PowerPoint Presentation</vt:lpstr>
      <vt:lpstr>Дасгал ажил :</vt:lpstr>
      <vt:lpstr>PowerPoint Presentation</vt:lpstr>
      <vt:lpstr>Дасгал 6: Дүрд тоглох, ХАБЭМ-ийн зөвлөл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Alun Gwyndaf Roberts</dc:creator>
  <cp:lastModifiedBy>Tergel, Ariunbilegt</cp:lastModifiedBy>
  <cp:revision>1970</cp:revision>
  <dcterms:created xsi:type="dcterms:W3CDTF">2020-01-08T14:39:45Z</dcterms:created>
  <dcterms:modified xsi:type="dcterms:W3CDTF">2025-12-12T04:14:08Z</dcterms:modified>
</cp:coreProperties>
</file>