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257" r:id="rId2"/>
    <p:sldId id="258" r:id="rId3"/>
    <p:sldId id="278" r:id="rId4"/>
    <p:sldId id="279" r:id="rId5"/>
    <p:sldId id="280" r:id="rId6"/>
    <p:sldId id="281" r:id="rId7"/>
    <p:sldId id="282" r:id="rId8"/>
    <p:sldId id="283" r:id="rId9"/>
    <p:sldId id="284" r:id="rId10"/>
    <p:sldId id="285" r:id="rId11"/>
    <p:sldId id="286" r:id="rId12"/>
    <p:sldId id="272" r:id="rId13"/>
    <p:sldId id="274" r:id="rId14"/>
    <p:sldId id="287" r:id="rId15"/>
    <p:sldId id="267" r:id="rId16"/>
    <p:sldId id="288" r:id="rId17"/>
    <p:sldId id="289" r:id="rId18"/>
    <p:sldId id="290" r:id="rId19"/>
    <p:sldId id="291" r:id="rId20"/>
    <p:sldId id="292" r:id="rId21"/>
    <p:sldId id="293" r:id="rId22"/>
    <p:sldId id="296" r:id="rId23"/>
    <p:sldId id="275" r:id="rId24"/>
    <p:sldId id="256" r:id="rId25"/>
    <p:sldId id="297" r:id="rId26"/>
    <p:sldId id="298" r:id="rId27"/>
    <p:sldId id="299" r:id="rId28"/>
    <p:sldId id="300" r:id="rId29"/>
    <p:sldId id="301" r:id="rId30"/>
    <p:sldId id="302" r:id="rId31"/>
    <p:sldId id="303" r:id="rId32"/>
    <p:sldId id="304" r:id="rId33"/>
    <p:sldId id="305" r:id="rId34"/>
    <p:sldId id="306" r:id="rId35"/>
    <p:sldId id="307" r:id="rId36"/>
    <p:sldId id="308" r:id="rId37"/>
    <p:sldId id="276"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22" r:id="rId52"/>
    <p:sldId id="323" r:id="rId53"/>
    <p:sldId id="324" r:id="rId54"/>
    <p:sldId id="325" r:id="rId55"/>
    <p:sldId id="326" r:id="rId56"/>
    <p:sldId id="327" r:id="rId57"/>
    <p:sldId id="328" r:id="rId58"/>
    <p:sldId id="329" r:id="rId59"/>
    <p:sldId id="330" r:id="rId60"/>
    <p:sldId id="331" r:id="rId61"/>
    <p:sldId id="332" r:id="rId62"/>
    <p:sldId id="295" r:id="rId63"/>
    <p:sldId id="333" r:id="rId64"/>
    <p:sldId id="334" r:id="rId65"/>
    <p:sldId id="335" r:id="rId66"/>
    <p:sldId id="336" r:id="rId67"/>
    <p:sldId id="337" r:id="rId68"/>
    <p:sldId id="338" r:id="rId69"/>
    <p:sldId id="339" r:id="rId70"/>
    <p:sldId id="340" r:id="rId71"/>
    <p:sldId id="341" r:id="rId72"/>
    <p:sldId id="342" r:id="rId73"/>
    <p:sldId id="343" r:id="rId74"/>
    <p:sldId id="344" r:id="rId75"/>
    <p:sldId id="345" r:id="rId76"/>
    <p:sldId id="346" r:id="rId77"/>
    <p:sldId id="347" r:id="rId78"/>
    <p:sldId id="348" r:id="rId79"/>
    <p:sldId id="349" r:id="rId80"/>
    <p:sldId id="350" r:id="rId81"/>
    <p:sldId id="351" r:id="rId82"/>
    <p:sldId id="352" r:id="rId83"/>
    <p:sldId id="353" r:id="rId84"/>
    <p:sldId id="354" r:id="rId85"/>
    <p:sldId id="355" r:id="rId86"/>
    <p:sldId id="356"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naretto, Maria" initials="MM" lastIdx="13" clrIdx="0">
    <p:extLst>
      <p:ext uri="{19B8F6BF-5375-455C-9EA6-DF929625EA0E}">
        <p15:presenceInfo xmlns:p15="http://schemas.microsoft.com/office/powerpoint/2012/main" userId="S-1-5-21-525788414-1921020387-24915789-15518" providerId="AD"/>
      </p:ext>
    </p:extLst>
  </p:cmAuthor>
  <p:cmAuthor id="2" name="x x"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Estilo claro 1 - Énfasis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Énfasis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Estilo claro 1 - Énfasis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Estilo claro 1 - Énfasis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Estilo claro 1 - Énfasis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Estilo claro 1 - Énfasis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Estilo claro 2 - Énfasi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Estilo claro 2 - Énfasis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Estilo claro 2 - Énfasis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Estilo claro 2 - Énfasis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Estilo claro 2 - Énfasis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Estilo claro 2 - Énfasis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Estilo claro 3 - Énfasis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Estilo claro 3 - Énfasis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Estilo claro 3 - Énfasis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Estilo claro 3 - Énfasis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Estilo claro 3 - Énfasis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Estilo oscuro 2 - Énfasis 3/Énfasis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Estilo oscuro 2 - Énfasis 1/Énfasis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Estilo o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80872" autoAdjust="0"/>
  </p:normalViewPr>
  <p:slideViewPr>
    <p:cSldViewPr snapToGrid="0">
      <p:cViewPr varScale="1">
        <p:scale>
          <a:sx n="51" d="100"/>
          <a:sy n="51" d="100"/>
        </p:scale>
        <p:origin x="1064" y="2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98" d="100"/>
        <a:sy n="98" d="100"/>
      </p:scale>
      <p:origin x="0" y="-186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commentAuthors" Target="commentAuthor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mn-MN" sz="1600" b="0" i="0" baseline="0" dirty="0">
                <a:solidFill>
                  <a:schemeClr val="tx1"/>
                </a:solidFill>
                <a:latin typeface="+mn-lt"/>
              </a:rPr>
              <a:t>Бизнес эрхлэлт, дэлхийн хэмжээнд</a:t>
            </a:r>
            <a:endParaRPr lang="en-US" sz="1600" b="0" i="0" baseline="0" dirty="0">
              <a:solidFill>
                <a:schemeClr val="tx1"/>
              </a:solidFill>
              <a:latin typeface="+mn-lt"/>
            </a:endParaRPr>
          </a:p>
        </c:rich>
      </c:tx>
      <c:layout>
        <c:manualLayout>
          <c:xMode val="edge"/>
          <c:yMode val="edge"/>
          <c:x val="0.169741646351183"/>
          <c:y val="6.7280178164319193E-2"/>
        </c:manualLayout>
      </c:layout>
      <c:overlay val="0"/>
      <c:spPr>
        <a:noFill/>
        <a:ln>
          <a:noFill/>
        </a:ln>
        <a:effectLst/>
      </c:spPr>
    </c:title>
    <c:autoTitleDeleted val="0"/>
    <c:plotArea>
      <c:layout/>
      <c:doughnutChart>
        <c:varyColors val="1"/>
        <c:ser>
          <c:idx val="0"/>
          <c:order val="0"/>
          <c:tx>
            <c:strRef>
              <c:f>Foglio1!$B$1</c:f>
              <c:strCache>
                <c:ptCount val="1"/>
                <c:pt idx="0">
                  <c:v>Businesses</c:v>
                </c:pt>
              </c:strCache>
            </c:strRef>
          </c:tx>
          <c:spPr>
            <a:solidFill>
              <a:srgbClr val="00B050"/>
            </a:solidFill>
          </c:spPr>
          <c:dPt>
            <c:idx val="0"/>
            <c:bubble3D val="0"/>
            <c:spPr>
              <a:solidFill>
                <a:srgbClr val="92D050"/>
              </a:solidFill>
              <a:ln w="19050">
                <a:solidFill>
                  <a:schemeClr val="lt1"/>
                </a:solidFill>
              </a:ln>
              <a:effectLst/>
            </c:spPr>
            <c:extLst>
              <c:ext xmlns:c16="http://schemas.microsoft.com/office/drawing/2014/chart" uri="{C3380CC4-5D6E-409C-BE32-E72D297353CC}">
                <c16:uniqueId val="{00000001-DD29-4F2D-AE67-300BBB061823}"/>
              </c:ext>
            </c:extLst>
          </c:dPt>
          <c:dPt>
            <c:idx val="1"/>
            <c:bubble3D val="0"/>
            <c:spPr>
              <a:solidFill>
                <a:srgbClr val="2454A6"/>
              </a:solidFill>
              <a:ln w="19050">
                <a:solidFill>
                  <a:schemeClr val="lt1"/>
                </a:solidFill>
              </a:ln>
              <a:effectLst/>
            </c:spPr>
            <c:extLst>
              <c:ext xmlns:c16="http://schemas.microsoft.com/office/drawing/2014/chart" uri="{C3380CC4-5D6E-409C-BE32-E72D297353CC}">
                <c16:uniqueId val="{00000003-DD29-4F2D-AE67-300BBB061823}"/>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DD29-4F2D-AE67-300BBB061823}"/>
              </c:ext>
            </c:extLst>
          </c:dPt>
          <c:dPt>
            <c:idx val="3"/>
            <c:bubble3D val="0"/>
            <c:spPr>
              <a:solidFill>
                <a:srgbClr val="00B050"/>
              </a:solidFill>
              <a:ln w="19050">
                <a:solidFill>
                  <a:schemeClr val="lt1"/>
                </a:solidFill>
              </a:ln>
              <a:effectLst/>
            </c:spPr>
            <c:extLst>
              <c:ext xmlns:c16="http://schemas.microsoft.com/office/drawing/2014/chart" uri="{C3380CC4-5D6E-409C-BE32-E72D297353CC}">
                <c16:uniqueId val="{00000007-DD29-4F2D-AE67-300BBB061823}"/>
              </c:ext>
            </c:extLst>
          </c:dPt>
          <c:dLbls>
            <c:dLbl>
              <c:idx val="0"/>
              <c:delete val="1"/>
              <c:extLst>
                <c:ext xmlns:c15="http://schemas.microsoft.com/office/drawing/2012/chart" uri="{CE6537A1-D6FC-4f65-9D91-7224C49458BB}"/>
                <c:ext xmlns:c16="http://schemas.microsoft.com/office/drawing/2014/chart" uri="{C3380CC4-5D6E-409C-BE32-E72D297353CC}">
                  <c16:uniqueId val="{00000001-DD29-4F2D-AE67-300BBB061823}"/>
                </c:ext>
              </c:extLst>
            </c:dLbl>
            <c:dLbl>
              <c:idx val="1"/>
              <c:delete val="1"/>
              <c:extLst>
                <c:ext xmlns:c15="http://schemas.microsoft.com/office/drawing/2012/chart" uri="{CE6537A1-D6FC-4f65-9D91-7224C49458BB}"/>
                <c:ext xmlns:c16="http://schemas.microsoft.com/office/drawing/2014/chart" uri="{C3380CC4-5D6E-409C-BE32-E72D297353CC}">
                  <c16:uniqueId val="{00000003-DD29-4F2D-AE67-300BBB06182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Foglio1!$A$2:$A$5</c:f>
              <c:strCache>
                <c:ptCount val="2"/>
                <c:pt idx="0">
                  <c:v>ЖДҮ</c:v>
                </c:pt>
                <c:pt idx="1">
                  <c:v>Бусад</c:v>
                </c:pt>
              </c:strCache>
            </c:strRef>
          </c:cat>
          <c:val>
            <c:numRef>
              <c:f>Foglio1!$B$2:$B$5</c:f>
              <c:numCache>
                <c:formatCode>General</c:formatCode>
                <c:ptCount val="4"/>
                <c:pt idx="0">
                  <c:v>90</c:v>
                </c:pt>
                <c:pt idx="1">
                  <c:v>10</c:v>
                </c:pt>
              </c:numCache>
            </c:numRef>
          </c:val>
          <c:extLst>
            <c:ext xmlns:c16="http://schemas.microsoft.com/office/drawing/2014/chart" uri="{C3380CC4-5D6E-409C-BE32-E72D297353CC}">
              <c16:uniqueId val="{00000008-DD29-4F2D-AE67-300BBB061823}"/>
            </c:ext>
          </c:extLst>
        </c:ser>
        <c:dLbls>
          <c:showLegendKey val="0"/>
          <c:showVal val="0"/>
          <c:showCatName val="1"/>
          <c:showSerName val="0"/>
          <c:showPercent val="1"/>
          <c:showBubbleSize val="0"/>
          <c:showLeaderLines val="1"/>
        </c:dLbls>
        <c:firstSliceAng val="0"/>
        <c:holeSize val="50"/>
      </c:doughnutChart>
      <c:spPr>
        <a:noFill/>
        <a:ln>
          <a:noFill/>
        </a:ln>
        <a:effectLst/>
      </c:spPr>
    </c:plotArea>
    <c:legend>
      <c:legendPos val="r"/>
      <c:legendEntry>
        <c:idx val="2"/>
        <c:delete val="1"/>
      </c:legendEntry>
      <c:legendEntry>
        <c:idx val="3"/>
        <c:delete val="1"/>
      </c:legendEntry>
      <c:layout>
        <c:manualLayout>
          <c:xMode val="edge"/>
          <c:yMode val="edge"/>
          <c:x val="0.66882914852894504"/>
          <c:y val="0.41945180310917002"/>
          <c:w val="0.167059338664548"/>
          <c:h val="0.27528240595937198"/>
        </c:manualLayout>
      </c:layout>
      <c:overlay val="0"/>
      <c:spPr>
        <a:noFill/>
        <a:ln>
          <a:noFill/>
        </a:ln>
        <a:effectLst/>
      </c:spPr>
      <c:txPr>
        <a:bodyPr rot="0" spcFirstLastPara="1" vertOverflow="ellipsis" vert="horz" wrap="square" anchor="ctr" anchorCtr="1"/>
        <a:lstStyle/>
        <a:p>
          <a:pPr algn="l">
            <a:defRPr sz="105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mn-MN" sz="1600" b="0" baseline="0" dirty="0">
                <a:solidFill>
                  <a:schemeClr val="tx1"/>
                </a:solidFill>
                <a:latin typeface="+mn-lt"/>
              </a:rPr>
              <a:t>Хөдөлмөр эрхлэлт</a:t>
            </a:r>
            <a:endParaRPr lang="en-US" sz="1600" b="0" baseline="0" dirty="0">
              <a:solidFill>
                <a:schemeClr val="tx1"/>
              </a:solidFill>
              <a:latin typeface="+mn-lt"/>
            </a:endParaRPr>
          </a:p>
        </c:rich>
      </c:tx>
      <c:layout>
        <c:manualLayout>
          <c:xMode val="edge"/>
          <c:yMode val="edge"/>
          <c:x val="0.244104680284711"/>
          <c:y val="7.5492860799966602E-2"/>
        </c:manualLayout>
      </c:layout>
      <c:overlay val="0"/>
      <c:spPr>
        <a:noFill/>
        <a:ln>
          <a:noFill/>
        </a:ln>
        <a:effectLst/>
      </c:spPr>
    </c:title>
    <c:autoTitleDeleted val="0"/>
    <c:plotArea>
      <c:layout/>
      <c:doughnutChart>
        <c:varyColors val="1"/>
        <c:ser>
          <c:idx val="0"/>
          <c:order val="0"/>
          <c:tx>
            <c:strRef>
              <c:f>Foglio1!$B$1</c:f>
              <c:strCache>
                <c:ptCount val="1"/>
                <c:pt idx="0">
                  <c:v>Businesses</c:v>
                </c:pt>
              </c:strCache>
            </c:strRef>
          </c:tx>
          <c:spPr>
            <a:solidFill>
              <a:srgbClr val="00B050"/>
            </a:solidFill>
          </c:spPr>
          <c:dPt>
            <c:idx val="0"/>
            <c:bubble3D val="0"/>
            <c:spPr>
              <a:solidFill>
                <a:srgbClr val="00B050"/>
              </a:solidFill>
              <a:ln w="19050">
                <a:solidFill>
                  <a:schemeClr val="lt1"/>
                </a:solidFill>
              </a:ln>
              <a:effectLst/>
            </c:spPr>
            <c:extLst>
              <c:ext xmlns:c16="http://schemas.microsoft.com/office/drawing/2014/chart" uri="{C3380CC4-5D6E-409C-BE32-E72D297353CC}">
                <c16:uniqueId val="{00000001-F0BD-456A-B54A-229A98DF6975}"/>
              </c:ext>
            </c:extLst>
          </c:dPt>
          <c:dPt>
            <c:idx val="1"/>
            <c:bubble3D val="0"/>
            <c:spPr>
              <a:solidFill>
                <a:srgbClr val="2454A6"/>
              </a:solidFill>
              <a:ln w="19050">
                <a:solidFill>
                  <a:schemeClr val="lt1"/>
                </a:solidFill>
              </a:ln>
              <a:effectLst/>
            </c:spPr>
            <c:extLst>
              <c:ext xmlns:c16="http://schemas.microsoft.com/office/drawing/2014/chart" uri="{C3380CC4-5D6E-409C-BE32-E72D297353CC}">
                <c16:uniqueId val="{00000003-F0BD-456A-B54A-229A98DF6975}"/>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F0BD-456A-B54A-229A98DF6975}"/>
              </c:ext>
            </c:extLst>
          </c:dPt>
          <c:dPt>
            <c:idx val="3"/>
            <c:bubble3D val="0"/>
            <c:spPr>
              <a:solidFill>
                <a:srgbClr val="00B050"/>
              </a:solidFill>
              <a:ln w="19050">
                <a:solidFill>
                  <a:schemeClr val="lt1"/>
                </a:solidFill>
              </a:ln>
              <a:effectLst/>
            </c:spPr>
            <c:extLst>
              <c:ext xmlns:c16="http://schemas.microsoft.com/office/drawing/2014/chart" uri="{C3380CC4-5D6E-409C-BE32-E72D297353CC}">
                <c16:uniqueId val="{00000007-F0BD-456A-B54A-229A98DF6975}"/>
              </c:ext>
            </c:extLst>
          </c:dPt>
          <c:dLbls>
            <c:dLbl>
              <c:idx val="0"/>
              <c:delete val="1"/>
              <c:extLst>
                <c:ext xmlns:c15="http://schemas.microsoft.com/office/drawing/2012/chart" uri="{CE6537A1-D6FC-4f65-9D91-7224C49458BB}"/>
                <c:ext xmlns:c16="http://schemas.microsoft.com/office/drawing/2014/chart" uri="{C3380CC4-5D6E-409C-BE32-E72D297353CC}">
                  <c16:uniqueId val="{00000001-F0BD-456A-B54A-229A98DF6975}"/>
                </c:ext>
              </c:extLst>
            </c:dLbl>
            <c:dLbl>
              <c:idx val="1"/>
              <c:delete val="1"/>
              <c:extLst>
                <c:ext xmlns:c15="http://schemas.microsoft.com/office/drawing/2012/chart" uri="{CE6537A1-D6FC-4f65-9D91-7224C49458BB}"/>
                <c:ext xmlns:c16="http://schemas.microsoft.com/office/drawing/2014/chart" uri="{C3380CC4-5D6E-409C-BE32-E72D297353CC}">
                  <c16:uniqueId val="{00000003-F0BD-456A-B54A-229A98DF697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Foglio1!$A$2:$A$5</c:f>
              <c:strCache>
                <c:ptCount val="2"/>
                <c:pt idx="0">
                  <c:v>БЖДҮ</c:v>
                </c:pt>
                <c:pt idx="1">
                  <c:v>Бусад</c:v>
                </c:pt>
              </c:strCache>
            </c:strRef>
          </c:cat>
          <c:val>
            <c:numRef>
              <c:f>Foglio1!$B$2:$B$5</c:f>
              <c:numCache>
                <c:formatCode>General</c:formatCode>
                <c:ptCount val="4"/>
                <c:pt idx="0">
                  <c:v>70</c:v>
                </c:pt>
                <c:pt idx="1">
                  <c:v>30</c:v>
                </c:pt>
              </c:numCache>
            </c:numRef>
          </c:val>
          <c:extLst>
            <c:ext xmlns:c16="http://schemas.microsoft.com/office/drawing/2014/chart" uri="{C3380CC4-5D6E-409C-BE32-E72D297353CC}">
              <c16:uniqueId val="{00000008-F0BD-456A-B54A-229A98DF6975}"/>
            </c:ext>
          </c:extLst>
        </c:ser>
        <c:dLbls>
          <c:showLegendKey val="0"/>
          <c:showVal val="0"/>
          <c:showCatName val="1"/>
          <c:showSerName val="0"/>
          <c:showPercent val="1"/>
          <c:showBubbleSize val="0"/>
          <c:showLeaderLines val="1"/>
        </c:dLbls>
        <c:firstSliceAng val="0"/>
        <c:holeSize val="50"/>
      </c:doughnutChart>
      <c:spPr>
        <a:noFill/>
        <a:ln>
          <a:noFill/>
        </a:ln>
        <a:effectLst/>
      </c:spPr>
    </c:plotArea>
    <c:legend>
      <c:legendPos val="r"/>
      <c:legendEntry>
        <c:idx val="2"/>
        <c:delete val="1"/>
      </c:legendEntry>
      <c:legendEntry>
        <c:idx val="3"/>
        <c:delete val="1"/>
      </c:legendEntry>
      <c:layout>
        <c:manualLayout>
          <c:xMode val="edge"/>
          <c:yMode val="edge"/>
          <c:x val="0.64879064167876899"/>
          <c:y val="0.41945183848114997"/>
          <c:w val="0.27161171278336599"/>
          <c:h val="0.27528240595937198"/>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mn-MN" sz="1862" b="0" i="0" u="none" strike="noStrike" baseline="0" dirty="0"/>
              <a:t>Үй</a:t>
            </a:r>
            <a:r>
              <a:rPr lang="mn-MN" sz="1800" b="0" i="0" u="none" strike="noStrike" baseline="0" dirty="0"/>
              <a:t>лдвэрлэлийн осол, мэргэжлээс шалтгаалсан өвчлөлд зарцуулагдсан нийт нөхөн олговрын зардлын хувь</a:t>
            </a:r>
            <a:endParaRPr lang="en-US" sz="1800"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3-5212-4D1A-B385-D2A326AA4E8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7-5212-4D1A-B385-D2A326AA4E8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6-5212-4D1A-B385-D2A326AA4E8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5-5212-4D1A-B385-D2A326AA4E8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4-5212-4D1A-B385-D2A326AA4E8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1-5212-4D1A-B385-D2A326AA4E89}"/>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2-5212-4D1A-B385-D2A326AA4E89}"/>
              </c:ext>
            </c:extLst>
          </c:dPt>
          <c:dLbls>
            <c:dLbl>
              <c:idx val="0"/>
              <c:layout>
                <c:manualLayout>
                  <c:x val="6.8797068510564538E-2"/>
                  <c:y val="-0.1076662724555116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212-4D1A-B385-D2A326AA4E89}"/>
                </c:ext>
              </c:extLst>
            </c:dLbl>
            <c:dLbl>
              <c:idx val="1"/>
              <c:layout>
                <c:manualLayout>
                  <c:x val="0.12819276500366347"/>
                  <c:y val="-0.1285451418194751"/>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212-4D1A-B385-D2A326AA4E89}"/>
                </c:ext>
              </c:extLst>
            </c:dLbl>
            <c:dLbl>
              <c:idx val="2"/>
              <c:layout>
                <c:manualLayout>
                  <c:x val="0.18242324341033853"/>
                  <c:y val="-1.2299892963395797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212-4D1A-B385-D2A326AA4E89}"/>
                </c:ext>
              </c:extLst>
            </c:dLbl>
            <c:dLbl>
              <c:idx val="3"/>
              <c:layout>
                <c:manualLayout>
                  <c:x val="0.20531480858956416"/>
                  <c:y val="9.3670716022664247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212-4D1A-B385-D2A326AA4E89}"/>
                </c:ext>
              </c:extLst>
            </c:dLbl>
            <c:dLbl>
              <c:idx val="4"/>
              <c:layout>
                <c:manualLayout>
                  <c:x val="0.17218877974719562"/>
                  <c:y val="0.119587672069591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212-4D1A-B385-D2A326AA4E89}"/>
                </c:ext>
              </c:extLst>
            </c:dLbl>
            <c:dLbl>
              <c:idx val="5"/>
              <c:layout>
                <c:manualLayout>
                  <c:x val="-0.22921222618391632"/>
                  <c:y val="5.6627724118711288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212-4D1A-B385-D2A326AA4E89}"/>
                </c:ext>
              </c:extLst>
            </c:dLbl>
            <c:dLbl>
              <c:idx val="6"/>
              <c:layout>
                <c:manualLayout>
                  <c:x val="-0.16461186393817692"/>
                  <c:y val="-9.2103054742724649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212-4D1A-B385-D2A326AA4E89}"/>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Осол</c:v>
                </c:pt>
                <c:pt idx="1">
                  <c:v>Хавдар</c:v>
                </c:pt>
                <c:pt idx="2">
                  <c:v>Амьсгалын замын өвчин</c:v>
                </c:pt>
                <c:pt idx="3">
                  <c:v>Төв мэдрэлийн системийн эмгэг</c:v>
                </c:pt>
                <c:pt idx="4">
                  <c:v>Зүрх болон цусны эргэлтийн өвчлөл</c:v>
                </c:pt>
                <c:pt idx="5">
                  <c:v>Сэтгэлзүйн эмгэг</c:v>
                </c:pt>
                <c:pt idx="6">
                  <c:v>Яс булчин, холбогч эдийн эмгэг</c:v>
                </c:pt>
              </c:strCache>
            </c:strRef>
          </c:cat>
          <c:val>
            <c:numRef>
              <c:f>Sheet1!$B$2:$B$8</c:f>
              <c:numCache>
                <c:formatCode>0%</c:formatCode>
                <c:ptCount val="7"/>
                <c:pt idx="0">
                  <c:v>0.14000000000000001</c:v>
                </c:pt>
                <c:pt idx="1">
                  <c:v>0.03</c:v>
                </c:pt>
                <c:pt idx="2">
                  <c:v>0.09</c:v>
                </c:pt>
                <c:pt idx="3">
                  <c:v>0.08</c:v>
                </c:pt>
                <c:pt idx="4">
                  <c:v>0.16</c:v>
                </c:pt>
                <c:pt idx="5">
                  <c:v>7.0000000000000007E-2</c:v>
                </c:pt>
                <c:pt idx="6">
                  <c:v>0.4</c:v>
                </c:pt>
              </c:numCache>
            </c:numRef>
          </c:val>
          <c:extLst>
            <c:ext xmlns:c16="http://schemas.microsoft.com/office/drawing/2014/chart" uri="{C3380CC4-5D6E-409C-BE32-E72D297353CC}">
              <c16:uniqueId val="{00000000-5212-4D1A-B385-D2A326AA4E89}"/>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CE6147-6418-4542-97C3-D0FF5B0BF885}" type="doc">
      <dgm:prSet loTypeId="urn:microsoft.com/office/officeart/2005/8/layout/list1" loCatId="list" qsTypeId="urn:microsoft.com/office/officeart/2005/8/quickstyle/simple1" qsCatId="simple" csTypeId="urn:microsoft.com/office/officeart/2005/8/colors/accent4_1" csCatId="accent4" phldr="1"/>
      <dgm:spPr/>
      <dgm:t>
        <a:bodyPr/>
        <a:lstStyle/>
        <a:p>
          <a:endParaRPr lang="en-US"/>
        </a:p>
      </dgm:t>
    </dgm:pt>
    <dgm:pt modelId="{8096447B-D88F-4E61-92C1-35830A273C21}">
      <dgm:prSet phldrT="[Text]"/>
      <dgm:spPr/>
      <dgm:t>
        <a:bodyPr/>
        <a:lstStyle/>
        <a:p>
          <a:r>
            <a:rPr lang="mn-MN" b="0" i="0" noProof="0">
              <a:solidFill>
                <a:schemeClr val="tx1"/>
              </a:solidFill>
              <a:latin typeface="Overpass Light"/>
              <a:cs typeface="Overpass Light"/>
            </a:rPr>
            <a:t>Ажлын байранд өмнө хийгдсэн хяналт, судалгаа</a:t>
          </a:r>
          <a:r>
            <a:rPr lang="en-US" b="0" i="0" noProof="0">
              <a:solidFill>
                <a:schemeClr val="tx1"/>
              </a:solidFill>
              <a:latin typeface="Overpass Light"/>
              <a:cs typeface="Overpass Light"/>
            </a:rPr>
            <a:t> </a:t>
          </a:r>
          <a:endParaRPr lang="en-US" b="0" i="0" noProof="0" dirty="0">
            <a:solidFill>
              <a:schemeClr val="tx1"/>
            </a:solidFill>
            <a:latin typeface="Overpass Light"/>
            <a:cs typeface="Overpass Light"/>
          </a:endParaRPr>
        </a:p>
      </dgm:t>
    </dgm:pt>
    <dgm:pt modelId="{EE7CBBA9-035A-4E2A-8EB1-A1E0A2B5FF06}" type="parTrans" cxnId="{74CA4B0D-20F9-4142-9BB6-C022137A2F5F}">
      <dgm:prSet/>
      <dgm:spPr/>
      <dgm:t>
        <a:bodyPr/>
        <a:lstStyle/>
        <a:p>
          <a:endParaRPr lang="en-US">
            <a:solidFill>
              <a:schemeClr val="tx1"/>
            </a:solidFill>
          </a:endParaRPr>
        </a:p>
      </dgm:t>
    </dgm:pt>
    <dgm:pt modelId="{3D11F67D-041C-4927-90D1-7BE3B5C30846}" type="sibTrans" cxnId="{74CA4B0D-20F9-4142-9BB6-C022137A2F5F}">
      <dgm:prSet/>
      <dgm:spPr/>
      <dgm:t>
        <a:bodyPr/>
        <a:lstStyle/>
        <a:p>
          <a:endParaRPr lang="en-US">
            <a:solidFill>
              <a:schemeClr val="tx1"/>
            </a:solidFill>
          </a:endParaRPr>
        </a:p>
      </dgm:t>
    </dgm:pt>
    <dgm:pt modelId="{5087D8A3-9EF8-44ED-92A2-93815A082F15}">
      <dgm:prSet phldrT="[Text]"/>
      <dgm:spPr/>
      <dgm:t>
        <a:bodyPr/>
        <a:lstStyle/>
        <a:p>
          <a:r>
            <a:rPr lang="mn-MN">
              <a:solidFill>
                <a:schemeClr val="tx1"/>
              </a:solidFill>
              <a:latin typeface="Overpass Light"/>
              <a:cs typeface="Overpass Light"/>
            </a:rPr>
            <a:t>ХАБЭМ-ийн зөвлөл </a:t>
          </a:r>
          <a:r>
            <a:rPr lang="en-US">
              <a:solidFill>
                <a:schemeClr val="tx1"/>
              </a:solidFill>
              <a:latin typeface="Overpass Light"/>
              <a:cs typeface="Overpass Light"/>
            </a:rPr>
            <a:t>/</a:t>
          </a:r>
          <a:r>
            <a:rPr lang="mn-MN">
              <a:solidFill>
                <a:schemeClr val="tx1"/>
              </a:solidFill>
              <a:latin typeface="Overpass Light"/>
              <a:cs typeface="Overpass Light"/>
            </a:rPr>
            <a:t>хэрэв байгаа бол</a:t>
          </a:r>
          <a:r>
            <a:rPr lang="en-US">
              <a:solidFill>
                <a:schemeClr val="tx1"/>
              </a:solidFill>
              <a:latin typeface="Overpass Light"/>
              <a:cs typeface="Overpass Light"/>
            </a:rPr>
            <a:t>/</a:t>
          </a:r>
          <a:endParaRPr lang="en-US" dirty="0">
            <a:solidFill>
              <a:schemeClr val="tx1"/>
            </a:solidFill>
            <a:latin typeface="Overpass Light"/>
            <a:cs typeface="Overpass Light"/>
          </a:endParaRPr>
        </a:p>
      </dgm:t>
    </dgm:pt>
    <dgm:pt modelId="{60846E13-C0CA-4C8E-B22A-F3FE0FF6D026}" type="parTrans" cxnId="{38B926EE-0913-4796-BA4D-2F40614FC8C9}">
      <dgm:prSet/>
      <dgm:spPr/>
      <dgm:t>
        <a:bodyPr/>
        <a:lstStyle/>
        <a:p>
          <a:endParaRPr lang="en-US">
            <a:solidFill>
              <a:schemeClr val="tx1"/>
            </a:solidFill>
          </a:endParaRPr>
        </a:p>
      </dgm:t>
    </dgm:pt>
    <dgm:pt modelId="{7A516FAE-522B-4A3E-9617-CB0BF5EB28BC}" type="sibTrans" cxnId="{38B926EE-0913-4796-BA4D-2F40614FC8C9}">
      <dgm:prSet/>
      <dgm:spPr/>
      <dgm:t>
        <a:bodyPr/>
        <a:lstStyle/>
        <a:p>
          <a:endParaRPr lang="en-US">
            <a:solidFill>
              <a:schemeClr val="tx1"/>
            </a:solidFill>
          </a:endParaRPr>
        </a:p>
      </dgm:t>
    </dgm:pt>
    <dgm:pt modelId="{456CDD54-4976-4AE8-BA3C-E36D165FCBA7}">
      <dgm:prSet phldrT="[Text]"/>
      <dgm:spPr/>
      <dgm:t>
        <a:bodyPr/>
        <a:lstStyle/>
        <a:p>
          <a:r>
            <a:rPr lang="mn-MN">
              <a:solidFill>
                <a:schemeClr val="tx1"/>
              </a:solidFill>
              <a:latin typeface="Overpass Light"/>
              <a:cs typeface="Overpass Light"/>
            </a:rPr>
            <a:t>Сэрэмжлүүлэх шошго, тэмдэг, тэмдэглэгээ</a:t>
          </a:r>
          <a:endParaRPr lang="en-US" dirty="0">
            <a:solidFill>
              <a:schemeClr val="tx1"/>
            </a:solidFill>
            <a:latin typeface="Overpass Light"/>
            <a:cs typeface="Overpass Light"/>
          </a:endParaRPr>
        </a:p>
      </dgm:t>
    </dgm:pt>
    <dgm:pt modelId="{5C4E69EF-8619-4D20-87BD-8877EC51686F}" type="parTrans" cxnId="{A2B06195-2752-4B19-B4D4-96EE7A0DA7CB}">
      <dgm:prSet/>
      <dgm:spPr/>
      <dgm:t>
        <a:bodyPr/>
        <a:lstStyle/>
        <a:p>
          <a:endParaRPr lang="en-US">
            <a:solidFill>
              <a:schemeClr val="tx1"/>
            </a:solidFill>
          </a:endParaRPr>
        </a:p>
      </dgm:t>
    </dgm:pt>
    <dgm:pt modelId="{62807580-534F-455B-9C60-2424BD28C37F}" type="sibTrans" cxnId="{A2B06195-2752-4B19-B4D4-96EE7A0DA7CB}">
      <dgm:prSet/>
      <dgm:spPr/>
      <dgm:t>
        <a:bodyPr/>
        <a:lstStyle/>
        <a:p>
          <a:endParaRPr lang="en-US">
            <a:solidFill>
              <a:schemeClr val="tx1"/>
            </a:solidFill>
          </a:endParaRPr>
        </a:p>
      </dgm:t>
    </dgm:pt>
    <dgm:pt modelId="{D9F99506-C3E8-49A6-9984-AA250F0A441D}">
      <dgm:prSet/>
      <dgm:spPr/>
      <dgm:t>
        <a:bodyPr/>
        <a:lstStyle/>
        <a:p>
          <a:r>
            <a:rPr lang="mn-MN">
              <a:solidFill>
                <a:schemeClr val="tx1"/>
              </a:solidFill>
              <a:latin typeface="Overpass Light"/>
              <a:cs typeface="Overpass Light"/>
            </a:rPr>
            <a:t>Бичгээр болон ярилцлагаар авсан аюул</a:t>
          </a:r>
          <a:r>
            <a:rPr lang="en-US">
              <a:solidFill>
                <a:schemeClr val="tx1"/>
              </a:solidFill>
              <a:latin typeface="Overpass Light"/>
              <a:cs typeface="Overpass Light"/>
            </a:rPr>
            <a:t>/</a:t>
          </a:r>
          <a:r>
            <a:rPr lang="mn-MN">
              <a:solidFill>
                <a:schemeClr val="tx1"/>
              </a:solidFill>
              <a:latin typeface="Overpass Light"/>
              <a:cs typeface="Overpass Light"/>
            </a:rPr>
            <a:t>ослын талаарх тайлан</a:t>
          </a:r>
          <a:endParaRPr lang="en-US" dirty="0">
            <a:solidFill>
              <a:schemeClr val="tx1"/>
            </a:solidFill>
            <a:latin typeface="Overpass Light"/>
            <a:cs typeface="Overpass Light"/>
          </a:endParaRPr>
        </a:p>
      </dgm:t>
    </dgm:pt>
    <dgm:pt modelId="{C9E3A9BA-B9C1-4569-B976-AB81A25AC06F}" type="parTrans" cxnId="{3262B21B-CBBE-4C48-B5A1-E930DF7F8578}">
      <dgm:prSet/>
      <dgm:spPr/>
      <dgm:t>
        <a:bodyPr/>
        <a:lstStyle/>
        <a:p>
          <a:endParaRPr lang="en-US">
            <a:solidFill>
              <a:schemeClr val="tx1"/>
            </a:solidFill>
          </a:endParaRPr>
        </a:p>
      </dgm:t>
    </dgm:pt>
    <dgm:pt modelId="{18346FA1-434C-4B44-A55A-812E3300F836}" type="sibTrans" cxnId="{3262B21B-CBBE-4C48-B5A1-E930DF7F8578}">
      <dgm:prSet/>
      <dgm:spPr/>
      <dgm:t>
        <a:bodyPr/>
        <a:lstStyle/>
        <a:p>
          <a:endParaRPr lang="en-US">
            <a:solidFill>
              <a:schemeClr val="tx1"/>
            </a:solidFill>
          </a:endParaRPr>
        </a:p>
      </dgm:t>
    </dgm:pt>
    <dgm:pt modelId="{0964450A-A77C-434E-A7ED-B4EAB476E69A}">
      <dgm:prSet/>
      <dgm:spPr/>
      <dgm:t>
        <a:bodyPr/>
        <a:lstStyle/>
        <a:p>
          <a:r>
            <a:rPr lang="mn-MN">
              <a:solidFill>
                <a:schemeClr val="tx1"/>
              </a:solidFill>
              <a:latin typeface="Overpass Light"/>
              <a:cs typeface="Overpass Light"/>
            </a:rPr>
            <a:t>Ажлын байрны аюулын талаарх дахин судалгаа</a:t>
          </a:r>
          <a:endParaRPr lang="en-US" dirty="0">
            <a:solidFill>
              <a:schemeClr val="tx1"/>
            </a:solidFill>
            <a:latin typeface="Overpass Light"/>
            <a:cs typeface="Overpass Light"/>
          </a:endParaRPr>
        </a:p>
      </dgm:t>
    </dgm:pt>
    <dgm:pt modelId="{3C82A1BD-22A2-4BBE-AE2F-3BFCAEA89B85}" type="parTrans" cxnId="{BA842C75-166F-4AAF-8493-FA58D9F3462C}">
      <dgm:prSet/>
      <dgm:spPr/>
      <dgm:t>
        <a:bodyPr/>
        <a:lstStyle/>
        <a:p>
          <a:endParaRPr lang="en-US">
            <a:solidFill>
              <a:schemeClr val="tx1"/>
            </a:solidFill>
          </a:endParaRPr>
        </a:p>
      </dgm:t>
    </dgm:pt>
    <dgm:pt modelId="{553DE77F-0EBE-4240-8CF7-3A67440C8FD1}" type="sibTrans" cxnId="{BA842C75-166F-4AAF-8493-FA58D9F3462C}">
      <dgm:prSet/>
      <dgm:spPr/>
      <dgm:t>
        <a:bodyPr/>
        <a:lstStyle/>
        <a:p>
          <a:endParaRPr lang="en-US">
            <a:solidFill>
              <a:schemeClr val="tx1"/>
            </a:solidFill>
          </a:endParaRPr>
        </a:p>
      </dgm:t>
    </dgm:pt>
    <dgm:pt modelId="{ED680947-CE48-4B77-8F0D-8C6F3589B85A}">
      <dgm:prSet/>
      <dgm:spPr/>
      <dgm:t>
        <a:bodyPr/>
        <a:lstStyle/>
        <a:p>
          <a:r>
            <a:rPr lang="mn-MN">
              <a:solidFill>
                <a:schemeClr val="tx1"/>
              </a:solidFill>
              <a:latin typeface="Overpass Light"/>
              <a:cs typeface="Overpass Light"/>
            </a:rPr>
            <a:t>Үйлдвэрлэгчийн гарын авлага эсвэл заавар</a:t>
          </a:r>
          <a:endParaRPr lang="en-US" dirty="0">
            <a:solidFill>
              <a:schemeClr val="tx1"/>
            </a:solidFill>
            <a:latin typeface="Overpass Light"/>
            <a:cs typeface="Overpass Light"/>
          </a:endParaRPr>
        </a:p>
      </dgm:t>
    </dgm:pt>
    <dgm:pt modelId="{E43C71EC-687B-4F5F-89D7-735B08EC445A}" type="parTrans" cxnId="{412CEB37-6405-4A01-9045-29AD2147A076}">
      <dgm:prSet/>
      <dgm:spPr/>
      <dgm:t>
        <a:bodyPr/>
        <a:lstStyle/>
        <a:p>
          <a:endParaRPr lang="en-US">
            <a:solidFill>
              <a:schemeClr val="tx1"/>
            </a:solidFill>
          </a:endParaRPr>
        </a:p>
      </dgm:t>
    </dgm:pt>
    <dgm:pt modelId="{B8FEAFEE-8943-416F-A146-BB50F1EDA067}" type="sibTrans" cxnId="{412CEB37-6405-4A01-9045-29AD2147A076}">
      <dgm:prSet/>
      <dgm:spPr/>
      <dgm:t>
        <a:bodyPr/>
        <a:lstStyle/>
        <a:p>
          <a:endParaRPr lang="en-US">
            <a:solidFill>
              <a:schemeClr val="tx1"/>
            </a:solidFill>
          </a:endParaRPr>
        </a:p>
      </dgm:t>
    </dgm:pt>
    <dgm:pt modelId="{B322E001-8BE5-4B97-8B73-DD78CC2A2B24}">
      <dgm:prSet/>
      <dgm:spPr/>
      <dgm:t>
        <a:bodyPr/>
        <a:lstStyle/>
        <a:p>
          <a:r>
            <a:rPr lang="mn-MN">
              <a:solidFill>
                <a:schemeClr val="tx1"/>
              </a:solidFill>
              <a:latin typeface="Overpass Light"/>
              <a:cs typeface="Overpass Light"/>
            </a:rPr>
            <a:t>Зөвлөхийн тайлангууд</a:t>
          </a:r>
          <a:endParaRPr lang="en-US" dirty="0">
            <a:solidFill>
              <a:schemeClr val="tx1"/>
            </a:solidFill>
            <a:latin typeface="Overpass Light"/>
            <a:cs typeface="Overpass Light"/>
          </a:endParaRPr>
        </a:p>
      </dgm:t>
    </dgm:pt>
    <dgm:pt modelId="{2862DB51-FCFD-4DA7-A4F7-D3C0D3149162}" type="parTrans" cxnId="{D3D9B674-5559-4249-881F-FD51132EB5C5}">
      <dgm:prSet/>
      <dgm:spPr/>
      <dgm:t>
        <a:bodyPr/>
        <a:lstStyle/>
        <a:p>
          <a:endParaRPr lang="en-US">
            <a:solidFill>
              <a:schemeClr val="tx1"/>
            </a:solidFill>
          </a:endParaRPr>
        </a:p>
      </dgm:t>
    </dgm:pt>
    <dgm:pt modelId="{2EC9C24C-5615-4E25-9DDE-A8600F0D4254}" type="sibTrans" cxnId="{D3D9B674-5559-4249-881F-FD51132EB5C5}">
      <dgm:prSet/>
      <dgm:spPr/>
      <dgm:t>
        <a:bodyPr/>
        <a:lstStyle/>
        <a:p>
          <a:endParaRPr lang="en-US">
            <a:solidFill>
              <a:schemeClr val="tx1"/>
            </a:solidFill>
          </a:endParaRPr>
        </a:p>
      </dgm:t>
    </dgm:pt>
    <dgm:pt modelId="{DE409492-5878-4369-9BF3-1056319FE146}">
      <dgm:prSet/>
      <dgm:spPr/>
      <dgm:t>
        <a:bodyPr/>
        <a:lstStyle/>
        <a:p>
          <a:r>
            <a:rPr lang="mn-MN">
              <a:solidFill>
                <a:schemeClr val="tx1"/>
              </a:solidFill>
              <a:latin typeface="Overpass Light"/>
              <a:cs typeface="Overpass Light"/>
            </a:rPr>
            <a:t>Үндэсний болон олон улсын зөвлөмж, чиглэл</a:t>
          </a:r>
          <a:endParaRPr lang="en-US" dirty="0">
            <a:solidFill>
              <a:schemeClr val="tx1"/>
            </a:solidFill>
            <a:latin typeface="Overpass Light"/>
            <a:cs typeface="Overpass Light"/>
          </a:endParaRPr>
        </a:p>
      </dgm:t>
    </dgm:pt>
    <dgm:pt modelId="{1F696085-BC8A-4B06-A8EE-E79E914E50AE}" type="parTrans" cxnId="{70DDA1E6-E7CB-4D35-9B30-53E40A30006A}">
      <dgm:prSet/>
      <dgm:spPr/>
      <dgm:t>
        <a:bodyPr/>
        <a:lstStyle/>
        <a:p>
          <a:endParaRPr lang="en-US">
            <a:solidFill>
              <a:schemeClr val="tx1"/>
            </a:solidFill>
          </a:endParaRPr>
        </a:p>
      </dgm:t>
    </dgm:pt>
    <dgm:pt modelId="{496C21A6-7DBB-40FA-ADAA-49E0280904CA}" type="sibTrans" cxnId="{70DDA1E6-E7CB-4D35-9B30-53E40A30006A}">
      <dgm:prSet/>
      <dgm:spPr/>
      <dgm:t>
        <a:bodyPr/>
        <a:lstStyle/>
        <a:p>
          <a:endParaRPr lang="en-US">
            <a:solidFill>
              <a:schemeClr val="tx1"/>
            </a:solidFill>
          </a:endParaRPr>
        </a:p>
      </dgm:t>
    </dgm:pt>
    <dgm:pt modelId="{C199C973-3F2D-E64F-86F2-2B8CCCA99293}">
      <dgm:prSet/>
      <dgm:spPr/>
      <dgm:t>
        <a:bodyPr/>
        <a:lstStyle/>
        <a:p>
          <a:endParaRPr lang="es-ES" dirty="0">
            <a:solidFill>
              <a:schemeClr val="tx1"/>
            </a:solidFill>
          </a:endParaRPr>
        </a:p>
      </dgm:t>
    </dgm:pt>
    <dgm:pt modelId="{9B9FB713-75E0-CD46-B9E5-DA630532E7E6}" type="parTrans" cxnId="{02258A21-CC4C-704C-BC66-F9AB1EB57B76}">
      <dgm:prSet/>
      <dgm:spPr/>
      <dgm:t>
        <a:bodyPr/>
        <a:lstStyle/>
        <a:p>
          <a:endParaRPr lang="es-ES">
            <a:solidFill>
              <a:schemeClr val="tx1"/>
            </a:solidFill>
          </a:endParaRPr>
        </a:p>
      </dgm:t>
    </dgm:pt>
    <dgm:pt modelId="{D223109B-3C9C-7A4F-BA17-7C8A20466263}" type="sibTrans" cxnId="{02258A21-CC4C-704C-BC66-F9AB1EB57B76}">
      <dgm:prSet/>
      <dgm:spPr/>
      <dgm:t>
        <a:bodyPr/>
        <a:lstStyle/>
        <a:p>
          <a:endParaRPr lang="es-ES">
            <a:solidFill>
              <a:schemeClr val="tx1"/>
            </a:solidFill>
          </a:endParaRPr>
        </a:p>
      </dgm:t>
    </dgm:pt>
    <dgm:pt modelId="{8B741A37-CC80-4622-BC3B-D418B246E6D0}" type="pres">
      <dgm:prSet presAssocID="{AFCE6147-6418-4542-97C3-D0FF5B0BF885}" presName="linear" presStyleCnt="0">
        <dgm:presLayoutVars>
          <dgm:dir/>
          <dgm:animLvl val="lvl"/>
          <dgm:resizeHandles val="exact"/>
        </dgm:presLayoutVars>
      </dgm:prSet>
      <dgm:spPr/>
    </dgm:pt>
    <dgm:pt modelId="{BF316EA1-D9D5-4873-B303-6DC5FDA9A075}" type="pres">
      <dgm:prSet presAssocID="{8096447B-D88F-4E61-92C1-35830A273C21}" presName="parentLin" presStyleCnt="0"/>
      <dgm:spPr/>
    </dgm:pt>
    <dgm:pt modelId="{53158FB3-B857-483C-A2A8-7AE11F77E52D}" type="pres">
      <dgm:prSet presAssocID="{8096447B-D88F-4E61-92C1-35830A273C21}" presName="parentLeftMargin" presStyleLbl="node1" presStyleIdx="0" presStyleCnt="8"/>
      <dgm:spPr/>
    </dgm:pt>
    <dgm:pt modelId="{3B0BEAEA-5C5E-4C14-BADF-201F3A7FEBEA}" type="pres">
      <dgm:prSet presAssocID="{8096447B-D88F-4E61-92C1-35830A273C21}" presName="parentText" presStyleLbl="node1" presStyleIdx="0" presStyleCnt="8">
        <dgm:presLayoutVars>
          <dgm:chMax val="0"/>
          <dgm:bulletEnabled val="1"/>
        </dgm:presLayoutVars>
      </dgm:prSet>
      <dgm:spPr/>
    </dgm:pt>
    <dgm:pt modelId="{3ACF970B-ED6C-4716-80F9-71B923ADB36E}" type="pres">
      <dgm:prSet presAssocID="{8096447B-D88F-4E61-92C1-35830A273C21}" presName="negativeSpace" presStyleCnt="0"/>
      <dgm:spPr/>
    </dgm:pt>
    <dgm:pt modelId="{E5430251-B41E-4E7C-B43A-824D67904263}" type="pres">
      <dgm:prSet presAssocID="{8096447B-D88F-4E61-92C1-35830A273C21}" presName="childText" presStyleLbl="conFgAcc1" presStyleIdx="0" presStyleCnt="8">
        <dgm:presLayoutVars>
          <dgm:bulletEnabled val="1"/>
        </dgm:presLayoutVars>
      </dgm:prSet>
      <dgm:spPr/>
    </dgm:pt>
    <dgm:pt modelId="{9EECD31D-B06B-4EF0-A831-DB80627AFCFC}" type="pres">
      <dgm:prSet presAssocID="{3D11F67D-041C-4927-90D1-7BE3B5C30846}" presName="spaceBetweenRectangles" presStyleCnt="0"/>
      <dgm:spPr/>
    </dgm:pt>
    <dgm:pt modelId="{CA454DAA-9405-44D9-833C-6B258DAC262F}" type="pres">
      <dgm:prSet presAssocID="{D9F99506-C3E8-49A6-9984-AA250F0A441D}" presName="parentLin" presStyleCnt="0"/>
      <dgm:spPr/>
    </dgm:pt>
    <dgm:pt modelId="{B8A32C34-6318-4475-B43A-75D02C57B152}" type="pres">
      <dgm:prSet presAssocID="{D9F99506-C3E8-49A6-9984-AA250F0A441D}" presName="parentLeftMargin" presStyleLbl="node1" presStyleIdx="0" presStyleCnt="8"/>
      <dgm:spPr/>
    </dgm:pt>
    <dgm:pt modelId="{8117A605-AAB0-4D6A-AC6F-7EC3C1832363}" type="pres">
      <dgm:prSet presAssocID="{D9F99506-C3E8-49A6-9984-AA250F0A441D}" presName="parentText" presStyleLbl="node1" presStyleIdx="1" presStyleCnt="8">
        <dgm:presLayoutVars>
          <dgm:chMax val="0"/>
          <dgm:bulletEnabled val="1"/>
        </dgm:presLayoutVars>
      </dgm:prSet>
      <dgm:spPr/>
    </dgm:pt>
    <dgm:pt modelId="{AE062AB8-A17F-48AE-BEBE-4A739710B99F}" type="pres">
      <dgm:prSet presAssocID="{D9F99506-C3E8-49A6-9984-AA250F0A441D}" presName="negativeSpace" presStyleCnt="0"/>
      <dgm:spPr/>
    </dgm:pt>
    <dgm:pt modelId="{BB537EAE-FC91-4199-B94A-A0691C247555}" type="pres">
      <dgm:prSet presAssocID="{D9F99506-C3E8-49A6-9984-AA250F0A441D}" presName="childText" presStyleLbl="conFgAcc1" presStyleIdx="1" presStyleCnt="8">
        <dgm:presLayoutVars>
          <dgm:bulletEnabled val="1"/>
        </dgm:presLayoutVars>
      </dgm:prSet>
      <dgm:spPr/>
    </dgm:pt>
    <dgm:pt modelId="{1EA40DD1-9BDC-47BC-B96E-6588D3BFD8E6}" type="pres">
      <dgm:prSet presAssocID="{18346FA1-434C-4B44-A55A-812E3300F836}" presName="spaceBetweenRectangles" presStyleCnt="0"/>
      <dgm:spPr/>
    </dgm:pt>
    <dgm:pt modelId="{467551ED-6FFF-47B6-9584-E783B70F0F9F}" type="pres">
      <dgm:prSet presAssocID="{0964450A-A77C-434E-A7ED-B4EAB476E69A}" presName="parentLin" presStyleCnt="0"/>
      <dgm:spPr/>
    </dgm:pt>
    <dgm:pt modelId="{C4963E43-0CCA-4323-93FD-81693B04E2F4}" type="pres">
      <dgm:prSet presAssocID="{0964450A-A77C-434E-A7ED-B4EAB476E69A}" presName="parentLeftMargin" presStyleLbl="node1" presStyleIdx="1" presStyleCnt="8"/>
      <dgm:spPr/>
    </dgm:pt>
    <dgm:pt modelId="{FC599C45-2BA2-4F7F-B5B9-414FF2A08301}" type="pres">
      <dgm:prSet presAssocID="{0964450A-A77C-434E-A7ED-B4EAB476E69A}" presName="parentText" presStyleLbl="node1" presStyleIdx="2" presStyleCnt="8">
        <dgm:presLayoutVars>
          <dgm:chMax val="0"/>
          <dgm:bulletEnabled val="1"/>
        </dgm:presLayoutVars>
      </dgm:prSet>
      <dgm:spPr/>
    </dgm:pt>
    <dgm:pt modelId="{3B9AC1D7-5C60-496C-8B3D-201D51F65350}" type="pres">
      <dgm:prSet presAssocID="{0964450A-A77C-434E-A7ED-B4EAB476E69A}" presName="negativeSpace" presStyleCnt="0"/>
      <dgm:spPr/>
    </dgm:pt>
    <dgm:pt modelId="{00D3B0EE-2D1C-48B9-A34B-BAA69E7D2ECF}" type="pres">
      <dgm:prSet presAssocID="{0964450A-A77C-434E-A7ED-B4EAB476E69A}" presName="childText" presStyleLbl="conFgAcc1" presStyleIdx="2" presStyleCnt="8">
        <dgm:presLayoutVars>
          <dgm:bulletEnabled val="1"/>
        </dgm:presLayoutVars>
      </dgm:prSet>
      <dgm:spPr/>
    </dgm:pt>
    <dgm:pt modelId="{85757D27-3FE7-4585-832F-B816B8CCA178}" type="pres">
      <dgm:prSet presAssocID="{553DE77F-0EBE-4240-8CF7-3A67440C8FD1}" presName="spaceBetweenRectangles" presStyleCnt="0"/>
      <dgm:spPr/>
    </dgm:pt>
    <dgm:pt modelId="{A5AFDBF2-D0AC-449B-8E60-0FCEC1C11F76}" type="pres">
      <dgm:prSet presAssocID="{5087D8A3-9EF8-44ED-92A2-93815A082F15}" presName="parentLin" presStyleCnt="0"/>
      <dgm:spPr/>
    </dgm:pt>
    <dgm:pt modelId="{4F744DC8-8DD0-47ED-9F78-ABAD8FE54398}" type="pres">
      <dgm:prSet presAssocID="{5087D8A3-9EF8-44ED-92A2-93815A082F15}" presName="parentLeftMargin" presStyleLbl="node1" presStyleIdx="2" presStyleCnt="8"/>
      <dgm:spPr/>
    </dgm:pt>
    <dgm:pt modelId="{0CBC9C90-E96E-48E2-AFC2-EE6A7CA4B0CE}" type="pres">
      <dgm:prSet presAssocID="{5087D8A3-9EF8-44ED-92A2-93815A082F15}" presName="parentText" presStyleLbl="node1" presStyleIdx="3" presStyleCnt="8">
        <dgm:presLayoutVars>
          <dgm:chMax val="0"/>
          <dgm:bulletEnabled val="1"/>
        </dgm:presLayoutVars>
      </dgm:prSet>
      <dgm:spPr/>
    </dgm:pt>
    <dgm:pt modelId="{6CE5583C-345D-4188-A374-EADB45959F72}" type="pres">
      <dgm:prSet presAssocID="{5087D8A3-9EF8-44ED-92A2-93815A082F15}" presName="negativeSpace" presStyleCnt="0"/>
      <dgm:spPr/>
    </dgm:pt>
    <dgm:pt modelId="{2AC293CA-AEEE-40B6-8CD6-515B4B9989E3}" type="pres">
      <dgm:prSet presAssocID="{5087D8A3-9EF8-44ED-92A2-93815A082F15}" presName="childText" presStyleLbl="conFgAcc1" presStyleIdx="3" presStyleCnt="8">
        <dgm:presLayoutVars>
          <dgm:bulletEnabled val="1"/>
        </dgm:presLayoutVars>
      </dgm:prSet>
      <dgm:spPr/>
    </dgm:pt>
    <dgm:pt modelId="{CEC42E60-5EAA-4F31-9E6B-C083FE385099}" type="pres">
      <dgm:prSet presAssocID="{7A516FAE-522B-4A3E-9617-CB0BF5EB28BC}" presName="spaceBetweenRectangles" presStyleCnt="0"/>
      <dgm:spPr/>
    </dgm:pt>
    <dgm:pt modelId="{B6ED5255-C7A8-427D-9A36-54443AB952FA}" type="pres">
      <dgm:prSet presAssocID="{456CDD54-4976-4AE8-BA3C-E36D165FCBA7}" presName="parentLin" presStyleCnt="0"/>
      <dgm:spPr/>
    </dgm:pt>
    <dgm:pt modelId="{66064247-0F9F-450C-94F5-77C9894D76CE}" type="pres">
      <dgm:prSet presAssocID="{456CDD54-4976-4AE8-BA3C-E36D165FCBA7}" presName="parentLeftMargin" presStyleLbl="node1" presStyleIdx="3" presStyleCnt="8"/>
      <dgm:spPr/>
    </dgm:pt>
    <dgm:pt modelId="{7F7EB80C-CEE7-4DBD-9D17-E0712B7FC687}" type="pres">
      <dgm:prSet presAssocID="{456CDD54-4976-4AE8-BA3C-E36D165FCBA7}" presName="parentText" presStyleLbl="node1" presStyleIdx="4" presStyleCnt="8">
        <dgm:presLayoutVars>
          <dgm:chMax val="0"/>
          <dgm:bulletEnabled val="1"/>
        </dgm:presLayoutVars>
      </dgm:prSet>
      <dgm:spPr/>
    </dgm:pt>
    <dgm:pt modelId="{CCB5DFDF-A3E3-451C-89BA-0A7500A319F6}" type="pres">
      <dgm:prSet presAssocID="{456CDD54-4976-4AE8-BA3C-E36D165FCBA7}" presName="negativeSpace" presStyleCnt="0"/>
      <dgm:spPr/>
    </dgm:pt>
    <dgm:pt modelId="{D4496B97-F584-4C34-BC31-286E530D160D}" type="pres">
      <dgm:prSet presAssocID="{456CDD54-4976-4AE8-BA3C-E36D165FCBA7}" presName="childText" presStyleLbl="conFgAcc1" presStyleIdx="4" presStyleCnt="8">
        <dgm:presLayoutVars>
          <dgm:bulletEnabled val="1"/>
        </dgm:presLayoutVars>
      </dgm:prSet>
      <dgm:spPr/>
    </dgm:pt>
    <dgm:pt modelId="{6178AF95-D49D-4D59-8ECE-B1A9699F4764}" type="pres">
      <dgm:prSet presAssocID="{62807580-534F-455B-9C60-2424BD28C37F}" presName="spaceBetweenRectangles" presStyleCnt="0"/>
      <dgm:spPr/>
    </dgm:pt>
    <dgm:pt modelId="{604D6BA8-8E16-4EA5-8697-780B05736986}" type="pres">
      <dgm:prSet presAssocID="{ED680947-CE48-4B77-8F0D-8C6F3589B85A}" presName="parentLin" presStyleCnt="0"/>
      <dgm:spPr/>
    </dgm:pt>
    <dgm:pt modelId="{BC02AA7C-8763-49B9-A308-E28B73525320}" type="pres">
      <dgm:prSet presAssocID="{ED680947-CE48-4B77-8F0D-8C6F3589B85A}" presName="parentLeftMargin" presStyleLbl="node1" presStyleIdx="4" presStyleCnt="8"/>
      <dgm:spPr/>
    </dgm:pt>
    <dgm:pt modelId="{49003B11-5173-46A7-BBBD-E32B9F214D7F}" type="pres">
      <dgm:prSet presAssocID="{ED680947-CE48-4B77-8F0D-8C6F3589B85A}" presName="parentText" presStyleLbl="node1" presStyleIdx="5" presStyleCnt="8">
        <dgm:presLayoutVars>
          <dgm:chMax val="0"/>
          <dgm:bulletEnabled val="1"/>
        </dgm:presLayoutVars>
      </dgm:prSet>
      <dgm:spPr/>
    </dgm:pt>
    <dgm:pt modelId="{AE809A04-F230-4402-A914-58E79C542834}" type="pres">
      <dgm:prSet presAssocID="{ED680947-CE48-4B77-8F0D-8C6F3589B85A}" presName="negativeSpace" presStyleCnt="0"/>
      <dgm:spPr/>
    </dgm:pt>
    <dgm:pt modelId="{25C172D2-21F8-40D1-9C98-304DE891377C}" type="pres">
      <dgm:prSet presAssocID="{ED680947-CE48-4B77-8F0D-8C6F3589B85A}" presName="childText" presStyleLbl="conFgAcc1" presStyleIdx="5" presStyleCnt="8">
        <dgm:presLayoutVars>
          <dgm:bulletEnabled val="1"/>
        </dgm:presLayoutVars>
      </dgm:prSet>
      <dgm:spPr/>
    </dgm:pt>
    <dgm:pt modelId="{63699DFD-8DE1-4FC7-AF7E-08214558FFAF}" type="pres">
      <dgm:prSet presAssocID="{B8FEAFEE-8943-416F-A146-BB50F1EDA067}" presName="spaceBetweenRectangles" presStyleCnt="0"/>
      <dgm:spPr/>
    </dgm:pt>
    <dgm:pt modelId="{1DAAC9F6-D281-4CAE-AECC-62E6E87AB8E4}" type="pres">
      <dgm:prSet presAssocID="{B322E001-8BE5-4B97-8B73-DD78CC2A2B24}" presName="parentLin" presStyleCnt="0"/>
      <dgm:spPr/>
    </dgm:pt>
    <dgm:pt modelId="{90E1D4EE-A7F5-410B-AA7C-F4D1FA1553F5}" type="pres">
      <dgm:prSet presAssocID="{B322E001-8BE5-4B97-8B73-DD78CC2A2B24}" presName="parentLeftMargin" presStyleLbl="node1" presStyleIdx="5" presStyleCnt="8"/>
      <dgm:spPr/>
    </dgm:pt>
    <dgm:pt modelId="{277FD6B9-2041-404C-8CD7-11C54B8975BC}" type="pres">
      <dgm:prSet presAssocID="{B322E001-8BE5-4B97-8B73-DD78CC2A2B24}" presName="parentText" presStyleLbl="node1" presStyleIdx="6" presStyleCnt="8">
        <dgm:presLayoutVars>
          <dgm:chMax val="0"/>
          <dgm:bulletEnabled val="1"/>
        </dgm:presLayoutVars>
      </dgm:prSet>
      <dgm:spPr/>
    </dgm:pt>
    <dgm:pt modelId="{25404FF3-CDD7-4EAE-A43C-0602031BF2CB}" type="pres">
      <dgm:prSet presAssocID="{B322E001-8BE5-4B97-8B73-DD78CC2A2B24}" presName="negativeSpace" presStyleCnt="0"/>
      <dgm:spPr/>
    </dgm:pt>
    <dgm:pt modelId="{8B1D63C6-3907-4943-B8AA-C05383E54766}" type="pres">
      <dgm:prSet presAssocID="{B322E001-8BE5-4B97-8B73-DD78CC2A2B24}" presName="childText" presStyleLbl="conFgAcc1" presStyleIdx="6" presStyleCnt="8">
        <dgm:presLayoutVars>
          <dgm:bulletEnabled val="1"/>
        </dgm:presLayoutVars>
      </dgm:prSet>
      <dgm:spPr/>
    </dgm:pt>
    <dgm:pt modelId="{EB6CC5BF-3538-4E70-A32B-20599D49EB0C}" type="pres">
      <dgm:prSet presAssocID="{2EC9C24C-5615-4E25-9DDE-A8600F0D4254}" presName="spaceBetweenRectangles" presStyleCnt="0"/>
      <dgm:spPr/>
    </dgm:pt>
    <dgm:pt modelId="{6083BA55-0D0B-48A8-B747-2C4098637C0E}" type="pres">
      <dgm:prSet presAssocID="{DE409492-5878-4369-9BF3-1056319FE146}" presName="parentLin" presStyleCnt="0"/>
      <dgm:spPr/>
    </dgm:pt>
    <dgm:pt modelId="{F2302C5A-10F3-4B0B-B389-60B4B0E5F3E1}" type="pres">
      <dgm:prSet presAssocID="{DE409492-5878-4369-9BF3-1056319FE146}" presName="parentLeftMargin" presStyleLbl="node1" presStyleIdx="6" presStyleCnt="8"/>
      <dgm:spPr/>
    </dgm:pt>
    <dgm:pt modelId="{CF815C2C-847C-4024-A294-FAF05040F2C7}" type="pres">
      <dgm:prSet presAssocID="{DE409492-5878-4369-9BF3-1056319FE146}" presName="parentText" presStyleLbl="node1" presStyleIdx="7" presStyleCnt="8">
        <dgm:presLayoutVars>
          <dgm:chMax val="0"/>
          <dgm:bulletEnabled val="1"/>
        </dgm:presLayoutVars>
      </dgm:prSet>
      <dgm:spPr/>
    </dgm:pt>
    <dgm:pt modelId="{55411CFC-39A0-4B4B-B866-6A7400DA529D}" type="pres">
      <dgm:prSet presAssocID="{DE409492-5878-4369-9BF3-1056319FE146}" presName="negativeSpace" presStyleCnt="0"/>
      <dgm:spPr/>
    </dgm:pt>
    <dgm:pt modelId="{935818B4-C383-4C7C-85C3-5B133A1B9AC7}" type="pres">
      <dgm:prSet presAssocID="{DE409492-5878-4369-9BF3-1056319FE146}" presName="childText" presStyleLbl="conFgAcc1" presStyleIdx="7" presStyleCnt="8">
        <dgm:presLayoutVars>
          <dgm:bulletEnabled val="1"/>
        </dgm:presLayoutVars>
      </dgm:prSet>
      <dgm:spPr/>
    </dgm:pt>
  </dgm:ptLst>
  <dgm:cxnLst>
    <dgm:cxn modelId="{74CA4B0D-20F9-4142-9BB6-C022137A2F5F}" srcId="{AFCE6147-6418-4542-97C3-D0FF5B0BF885}" destId="{8096447B-D88F-4E61-92C1-35830A273C21}" srcOrd="0" destOrd="0" parTransId="{EE7CBBA9-035A-4E2A-8EB1-A1E0A2B5FF06}" sibTransId="{3D11F67D-041C-4927-90D1-7BE3B5C30846}"/>
    <dgm:cxn modelId="{3262B21B-CBBE-4C48-B5A1-E930DF7F8578}" srcId="{AFCE6147-6418-4542-97C3-D0FF5B0BF885}" destId="{D9F99506-C3E8-49A6-9984-AA250F0A441D}" srcOrd="1" destOrd="0" parTransId="{C9E3A9BA-B9C1-4569-B976-AB81A25AC06F}" sibTransId="{18346FA1-434C-4B44-A55A-812E3300F836}"/>
    <dgm:cxn modelId="{02258A21-CC4C-704C-BC66-F9AB1EB57B76}" srcId="{456CDD54-4976-4AE8-BA3C-E36D165FCBA7}" destId="{C199C973-3F2D-E64F-86F2-2B8CCCA99293}" srcOrd="0" destOrd="0" parTransId="{9B9FB713-75E0-CD46-B9E5-DA630532E7E6}" sibTransId="{D223109B-3C9C-7A4F-BA17-7C8A20466263}"/>
    <dgm:cxn modelId="{9A38A128-86D4-E747-BEC5-E6E28B46F951}" type="presOf" srcId="{ED680947-CE48-4B77-8F0D-8C6F3589B85A}" destId="{49003B11-5173-46A7-BBBD-E32B9F214D7F}" srcOrd="1" destOrd="0" presId="urn:microsoft.com/office/officeart/2005/8/layout/list1"/>
    <dgm:cxn modelId="{A6D1032A-85DC-8E41-9E0A-6760FAF86AC9}" type="presOf" srcId="{5087D8A3-9EF8-44ED-92A2-93815A082F15}" destId="{0CBC9C90-E96E-48E2-AFC2-EE6A7CA4B0CE}" srcOrd="1" destOrd="0" presId="urn:microsoft.com/office/officeart/2005/8/layout/list1"/>
    <dgm:cxn modelId="{412CEB37-6405-4A01-9045-29AD2147A076}" srcId="{AFCE6147-6418-4542-97C3-D0FF5B0BF885}" destId="{ED680947-CE48-4B77-8F0D-8C6F3589B85A}" srcOrd="5" destOrd="0" parTransId="{E43C71EC-687B-4F5F-89D7-735B08EC445A}" sibTransId="{B8FEAFEE-8943-416F-A146-BB50F1EDA067}"/>
    <dgm:cxn modelId="{3ACA0D5D-6377-A040-9935-D3B26E3D6E67}" type="presOf" srcId="{D9F99506-C3E8-49A6-9984-AA250F0A441D}" destId="{8117A605-AAB0-4D6A-AC6F-7EC3C1832363}" srcOrd="1" destOrd="0" presId="urn:microsoft.com/office/officeart/2005/8/layout/list1"/>
    <dgm:cxn modelId="{C2405D47-AC7D-AF46-8A0E-D0EA08E90BB9}" type="presOf" srcId="{8096447B-D88F-4E61-92C1-35830A273C21}" destId="{53158FB3-B857-483C-A2A8-7AE11F77E52D}" srcOrd="0" destOrd="0" presId="urn:microsoft.com/office/officeart/2005/8/layout/list1"/>
    <dgm:cxn modelId="{69127568-0FC9-1044-B711-999CB2AA26AA}" type="presOf" srcId="{B322E001-8BE5-4B97-8B73-DD78CC2A2B24}" destId="{90E1D4EE-A7F5-410B-AA7C-F4D1FA1553F5}" srcOrd="0" destOrd="0" presId="urn:microsoft.com/office/officeart/2005/8/layout/list1"/>
    <dgm:cxn modelId="{6EC14649-E5E1-5A42-96EB-CE1B66450F75}" type="presOf" srcId="{8096447B-D88F-4E61-92C1-35830A273C21}" destId="{3B0BEAEA-5C5E-4C14-BADF-201F3A7FEBEA}" srcOrd="1" destOrd="0" presId="urn:microsoft.com/office/officeart/2005/8/layout/list1"/>
    <dgm:cxn modelId="{90954C49-A3F8-1042-8548-A0F719EF6110}" type="presOf" srcId="{0964450A-A77C-434E-A7ED-B4EAB476E69A}" destId="{C4963E43-0CCA-4323-93FD-81693B04E2F4}" srcOrd="0" destOrd="0" presId="urn:microsoft.com/office/officeart/2005/8/layout/list1"/>
    <dgm:cxn modelId="{51C37E51-E3DC-E346-B4C5-3FC0BF785E68}" type="presOf" srcId="{B322E001-8BE5-4B97-8B73-DD78CC2A2B24}" destId="{277FD6B9-2041-404C-8CD7-11C54B8975BC}" srcOrd="1" destOrd="0" presId="urn:microsoft.com/office/officeart/2005/8/layout/list1"/>
    <dgm:cxn modelId="{D3D9B674-5559-4249-881F-FD51132EB5C5}" srcId="{AFCE6147-6418-4542-97C3-D0FF5B0BF885}" destId="{B322E001-8BE5-4B97-8B73-DD78CC2A2B24}" srcOrd="6" destOrd="0" parTransId="{2862DB51-FCFD-4DA7-A4F7-D3C0D3149162}" sibTransId="{2EC9C24C-5615-4E25-9DDE-A8600F0D4254}"/>
    <dgm:cxn modelId="{BA842C75-166F-4AAF-8493-FA58D9F3462C}" srcId="{AFCE6147-6418-4542-97C3-D0FF5B0BF885}" destId="{0964450A-A77C-434E-A7ED-B4EAB476E69A}" srcOrd="2" destOrd="0" parTransId="{3C82A1BD-22A2-4BBE-AE2F-3BFCAEA89B85}" sibTransId="{553DE77F-0EBE-4240-8CF7-3A67440C8FD1}"/>
    <dgm:cxn modelId="{EBBC6255-710A-9947-82F4-F13AF953A7D6}" type="presOf" srcId="{D9F99506-C3E8-49A6-9984-AA250F0A441D}" destId="{B8A32C34-6318-4475-B43A-75D02C57B152}" srcOrd="0" destOrd="0" presId="urn:microsoft.com/office/officeart/2005/8/layout/list1"/>
    <dgm:cxn modelId="{34703D79-D876-984B-8FFF-1BE8C7919864}" type="presOf" srcId="{ED680947-CE48-4B77-8F0D-8C6F3589B85A}" destId="{BC02AA7C-8763-49B9-A308-E28B73525320}" srcOrd="0" destOrd="0" presId="urn:microsoft.com/office/officeart/2005/8/layout/list1"/>
    <dgm:cxn modelId="{351CC159-C84A-4F45-B213-FACCA6FC42ED}" type="presOf" srcId="{C199C973-3F2D-E64F-86F2-2B8CCCA99293}" destId="{D4496B97-F584-4C34-BC31-286E530D160D}" srcOrd="0" destOrd="0" presId="urn:microsoft.com/office/officeart/2005/8/layout/list1"/>
    <dgm:cxn modelId="{66B72689-BB07-AD45-9B70-B61310D73DFC}" type="presOf" srcId="{0964450A-A77C-434E-A7ED-B4EAB476E69A}" destId="{FC599C45-2BA2-4F7F-B5B9-414FF2A08301}" srcOrd="1" destOrd="0" presId="urn:microsoft.com/office/officeart/2005/8/layout/list1"/>
    <dgm:cxn modelId="{FA3CA98C-D70E-A84A-A6DD-D60236B55F63}" type="presOf" srcId="{456CDD54-4976-4AE8-BA3C-E36D165FCBA7}" destId="{7F7EB80C-CEE7-4DBD-9D17-E0712B7FC687}" srcOrd="1" destOrd="0" presId="urn:microsoft.com/office/officeart/2005/8/layout/list1"/>
    <dgm:cxn modelId="{A2B06195-2752-4B19-B4D4-96EE7A0DA7CB}" srcId="{AFCE6147-6418-4542-97C3-D0FF5B0BF885}" destId="{456CDD54-4976-4AE8-BA3C-E36D165FCBA7}" srcOrd="4" destOrd="0" parTransId="{5C4E69EF-8619-4D20-87BD-8877EC51686F}" sibTransId="{62807580-534F-455B-9C60-2424BD28C37F}"/>
    <dgm:cxn modelId="{7377309E-8FE5-5641-8C57-D8AF7300C1EC}" type="presOf" srcId="{DE409492-5878-4369-9BF3-1056319FE146}" destId="{CF815C2C-847C-4024-A294-FAF05040F2C7}" srcOrd="1" destOrd="0" presId="urn:microsoft.com/office/officeart/2005/8/layout/list1"/>
    <dgm:cxn modelId="{7788E2AD-87BB-2E4A-8E98-7D1615FC49D3}" type="presOf" srcId="{5087D8A3-9EF8-44ED-92A2-93815A082F15}" destId="{4F744DC8-8DD0-47ED-9F78-ABAD8FE54398}" srcOrd="0" destOrd="0" presId="urn:microsoft.com/office/officeart/2005/8/layout/list1"/>
    <dgm:cxn modelId="{00D04AC8-9436-F448-BE0D-AA51DE5C2A73}" type="presOf" srcId="{DE409492-5878-4369-9BF3-1056319FE146}" destId="{F2302C5A-10F3-4B0B-B389-60B4B0E5F3E1}" srcOrd="0" destOrd="0" presId="urn:microsoft.com/office/officeart/2005/8/layout/list1"/>
    <dgm:cxn modelId="{70DDA1E6-E7CB-4D35-9B30-53E40A30006A}" srcId="{AFCE6147-6418-4542-97C3-D0FF5B0BF885}" destId="{DE409492-5878-4369-9BF3-1056319FE146}" srcOrd="7" destOrd="0" parTransId="{1F696085-BC8A-4B06-A8EE-E79E914E50AE}" sibTransId="{496C21A6-7DBB-40FA-ADAA-49E0280904CA}"/>
    <dgm:cxn modelId="{7E4991EB-7D8B-9148-A780-D4883C7384C9}" type="presOf" srcId="{AFCE6147-6418-4542-97C3-D0FF5B0BF885}" destId="{8B741A37-CC80-4622-BC3B-D418B246E6D0}" srcOrd="0" destOrd="0" presId="urn:microsoft.com/office/officeart/2005/8/layout/list1"/>
    <dgm:cxn modelId="{38B926EE-0913-4796-BA4D-2F40614FC8C9}" srcId="{AFCE6147-6418-4542-97C3-D0FF5B0BF885}" destId="{5087D8A3-9EF8-44ED-92A2-93815A082F15}" srcOrd="3" destOrd="0" parTransId="{60846E13-C0CA-4C8E-B22A-F3FE0FF6D026}" sibTransId="{7A516FAE-522B-4A3E-9617-CB0BF5EB28BC}"/>
    <dgm:cxn modelId="{6211C3F7-FAE3-C242-89CC-9EA31E87E642}" type="presOf" srcId="{456CDD54-4976-4AE8-BA3C-E36D165FCBA7}" destId="{66064247-0F9F-450C-94F5-77C9894D76CE}" srcOrd="0" destOrd="0" presId="urn:microsoft.com/office/officeart/2005/8/layout/list1"/>
    <dgm:cxn modelId="{A4693F7E-F85F-444A-95B7-B4AAA643B591}" type="presParOf" srcId="{8B741A37-CC80-4622-BC3B-D418B246E6D0}" destId="{BF316EA1-D9D5-4873-B303-6DC5FDA9A075}" srcOrd="0" destOrd="0" presId="urn:microsoft.com/office/officeart/2005/8/layout/list1"/>
    <dgm:cxn modelId="{2F88C32B-8CC3-4B43-ADEC-59825152DF97}" type="presParOf" srcId="{BF316EA1-D9D5-4873-B303-6DC5FDA9A075}" destId="{53158FB3-B857-483C-A2A8-7AE11F77E52D}" srcOrd="0" destOrd="0" presId="urn:microsoft.com/office/officeart/2005/8/layout/list1"/>
    <dgm:cxn modelId="{49869D4D-5652-7B4D-B6AC-FCF9070E80F4}" type="presParOf" srcId="{BF316EA1-D9D5-4873-B303-6DC5FDA9A075}" destId="{3B0BEAEA-5C5E-4C14-BADF-201F3A7FEBEA}" srcOrd="1" destOrd="0" presId="urn:microsoft.com/office/officeart/2005/8/layout/list1"/>
    <dgm:cxn modelId="{D275047F-4D8A-6148-B480-4197FBADB732}" type="presParOf" srcId="{8B741A37-CC80-4622-BC3B-D418B246E6D0}" destId="{3ACF970B-ED6C-4716-80F9-71B923ADB36E}" srcOrd="1" destOrd="0" presId="urn:microsoft.com/office/officeart/2005/8/layout/list1"/>
    <dgm:cxn modelId="{C08974C0-1F7A-E44C-85B0-F85DDF03722E}" type="presParOf" srcId="{8B741A37-CC80-4622-BC3B-D418B246E6D0}" destId="{E5430251-B41E-4E7C-B43A-824D67904263}" srcOrd="2" destOrd="0" presId="urn:microsoft.com/office/officeart/2005/8/layout/list1"/>
    <dgm:cxn modelId="{909B52ED-8485-6740-BAD0-6F9F0F2AA661}" type="presParOf" srcId="{8B741A37-CC80-4622-BC3B-D418B246E6D0}" destId="{9EECD31D-B06B-4EF0-A831-DB80627AFCFC}" srcOrd="3" destOrd="0" presId="urn:microsoft.com/office/officeart/2005/8/layout/list1"/>
    <dgm:cxn modelId="{1E449247-C429-BC45-9575-A52D8B210CBE}" type="presParOf" srcId="{8B741A37-CC80-4622-BC3B-D418B246E6D0}" destId="{CA454DAA-9405-44D9-833C-6B258DAC262F}" srcOrd="4" destOrd="0" presId="urn:microsoft.com/office/officeart/2005/8/layout/list1"/>
    <dgm:cxn modelId="{6808C461-91E4-9142-B2BF-58408D101D2B}" type="presParOf" srcId="{CA454DAA-9405-44D9-833C-6B258DAC262F}" destId="{B8A32C34-6318-4475-B43A-75D02C57B152}" srcOrd="0" destOrd="0" presId="urn:microsoft.com/office/officeart/2005/8/layout/list1"/>
    <dgm:cxn modelId="{724D173F-3BCD-AE4A-9FB4-EADB16DB769B}" type="presParOf" srcId="{CA454DAA-9405-44D9-833C-6B258DAC262F}" destId="{8117A605-AAB0-4D6A-AC6F-7EC3C1832363}" srcOrd="1" destOrd="0" presId="urn:microsoft.com/office/officeart/2005/8/layout/list1"/>
    <dgm:cxn modelId="{D9B39034-6728-E640-9697-F7B964943F15}" type="presParOf" srcId="{8B741A37-CC80-4622-BC3B-D418B246E6D0}" destId="{AE062AB8-A17F-48AE-BEBE-4A739710B99F}" srcOrd="5" destOrd="0" presId="urn:microsoft.com/office/officeart/2005/8/layout/list1"/>
    <dgm:cxn modelId="{B4FA0301-2A08-4E44-97F3-72F616E5980F}" type="presParOf" srcId="{8B741A37-CC80-4622-BC3B-D418B246E6D0}" destId="{BB537EAE-FC91-4199-B94A-A0691C247555}" srcOrd="6" destOrd="0" presId="urn:microsoft.com/office/officeart/2005/8/layout/list1"/>
    <dgm:cxn modelId="{333FC06E-E5F4-7D46-BF14-C58EC8DB3437}" type="presParOf" srcId="{8B741A37-CC80-4622-BC3B-D418B246E6D0}" destId="{1EA40DD1-9BDC-47BC-B96E-6588D3BFD8E6}" srcOrd="7" destOrd="0" presId="urn:microsoft.com/office/officeart/2005/8/layout/list1"/>
    <dgm:cxn modelId="{3522D633-7C86-BD44-85EB-FB49EB46AB4B}" type="presParOf" srcId="{8B741A37-CC80-4622-BC3B-D418B246E6D0}" destId="{467551ED-6FFF-47B6-9584-E783B70F0F9F}" srcOrd="8" destOrd="0" presId="urn:microsoft.com/office/officeart/2005/8/layout/list1"/>
    <dgm:cxn modelId="{9D085C17-2728-5549-9AF7-914AF4D5AB46}" type="presParOf" srcId="{467551ED-6FFF-47B6-9584-E783B70F0F9F}" destId="{C4963E43-0CCA-4323-93FD-81693B04E2F4}" srcOrd="0" destOrd="0" presId="urn:microsoft.com/office/officeart/2005/8/layout/list1"/>
    <dgm:cxn modelId="{D336AB21-0148-524B-9058-A84EAD1FA146}" type="presParOf" srcId="{467551ED-6FFF-47B6-9584-E783B70F0F9F}" destId="{FC599C45-2BA2-4F7F-B5B9-414FF2A08301}" srcOrd="1" destOrd="0" presId="urn:microsoft.com/office/officeart/2005/8/layout/list1"/>
    <dgm:cxn modelId="{1218FAD6-53A3-6A4E-9AA2-1407B24C65DA}" type="presParOf" srcId="{8B741A37-CC80-4622-BC3B-D418B246E6D0}" destId="{3B9AC1D7-5C60-496C-8B3D-201D51F65350}" srcOrd="9" destOrd="0" presId="urn:microsoft.com/office/officeart/2005/8/layout/list1"/>
    <dgm:cxn modelId="{F4AD7AAA-61E7-0049-9F7E-D628BD403725}" type="presParOf" srcId="{8B741A37-CC80-4622-BC3B-D418B246E6D0}" destId="{00D3B0EE-2D1C-48B9-A34B-BAA69E7D2ECF}" srcOrd="10" destOrd="0" presId="urn:microsoft.com/office/officeart/2005/8/layout/list1"/>
    <dgm:cxn modelId="{FEF4725B-0E3D-A647-828A-BE412E8B2C24}" type="presParOf" srcId="{8B741A37-CC80-4622-BC3B-D418B246E6D0}" destId="{85757D27-3FE7-4585-832F-B816B8CCA178}" srcOrd="11" destOrd="0" presId="urn:microsoft.com/office/officeart/2005/8/layout/list1"/>
    <dgm:cxn modelId="{6DD04874-3AA4-D143-8EE5-D28E3D02EDB9}" type="presParOf" srcId="{8B741A37-CC80-4622-BC3B-D418B246E6D0}" destId="{A5AFDBF2-D0AC-449B-8E60-0FCEC1C11F76}" srcOrd="12" destOrd="0" presId="urn:microsoft.com/office/officeart/2005/8/layout/list1"/>
    <dgm:cxn modelId="{233AE225-EC2C-B44B-B7C7-A9425D12EFC7}" type="presParOf" srcId="{A5AFDBF2-D0AC-449B-8E60-0FCEC1C11F76}" destId="{4F744DC8-8DD0-47ED-9F78-ABAD8FE54398}" srcOrd="0" destOrd="0" presId="urn:microsoft.com/office/officeart/2005/8/layout/list1"/>
    <dgm:cxn modelId="{0E555835-4B67-C24D-837F-05F122F5243E}" type="presParOf" srcId="{A5AFDBF2-D0AC-449B-8E60-0FCEC1C11F76}" destId="{0CBC9C90-E96E-48E2-AFC2-EE6A7CA4B0CE}" srcOrd="1" destOrd="0" presId="urn:microsoft.com/office/officeart/2005/8/layout/list1"/>
    <dgm:cxn modelId="{D1637390-AA77-DB40-9F30-F894031DC716}" type="presParOf" srcId="{8B741A37-CC80-4622-BC3B-D418B246E6D0}" destId="{6CE5583C-345D-4188-A374-EADB45959F72}" srcOrd="13" destOrd="0" presId="urn:microsoft.com/office/officeart/2005/8/layout/list1"/>
    <dgm:cxn modelId="{6C0863B1-4D00-2D43-88FF-BF8427A16E42}" type="presParOf" srcId="{8B741A37-CC80-4622-BC3B-D418B246E6D0}" destId="{2AC293CA-AEEE-40B6-8CD6-515B4B9989E3}" srcOrd="14" destOrd="0" presId="urn:microsoft.com/office/officeart/2005/8/layout/list1"/>
    <dgm:cxn modelId="{28B309D8-151C-C347-AD42-71D1FAE19608}" type="presParOf" srcId="{8B741A37-CC80-4622-BC3B-D418B246E6D0}" destId="{CEC42E60-5EAA-4F31-9E6B-C083FE385099}" srcOrd="15" destOrd="0" presId="urn:microsoft.com/office/officeart/2005/8/layout/list1"/>
    <dgm:cxn modelId="{79A02E13-C6D9-5243-AD9B-0BAD2756BC03}" type="presParOf" srcId="{8B741A37-CC80-4622-BC3B-D418B246E6D0}" destId="{B6ED5255-C7A8-427D-9A36-54443AB952FA}" srcOrd="16" destOrd="0" presId="urn:microsoft.com/office/officeart/2005/8/layout/list1"/>
    <dgm:cxn modelId="{9FAA9CFF-2F22-654A-94A7-6F4241CB42CC}" type="presParOf" srcId="{B6ED5255-C7A8-427D-9A36-54443AB952FA}" destId="{66064247-0F9F-450C-94F5-77C9894D76CE}" srcOrd="0" destOrd="0" presId="urn:microsoft.com/office/officeart/2005/8/layout/list1"/>
    <dgm:cxn modelId="{A784AFFF-18D1-2844-98E4-E605BEE7FE44}" type="presParOf" srcId="{B6ED5255-C7A8-427D-9A36-54443AB952FA}" destId="{7F7EB80C-CEE7-4DBD-9D17-E0712B7FC687}" srcOrd="1" destOrd="0" presId="urn:microsoft.com/office/officeart/2005/8/layout/list1"/>
    <dgm:cxn modelId="{1731FC4B-115C-C443-B528-8A221004C139}" type="presParOf" srcId="{8B741A37-CC80-4622-BC3B-D418B246E6D0}" destId="{CCB5DFDF-A3E3-451C-89BA-0A7500A319F6}" srcOrd="17" destOrd="0" presId="urn:microsoft.com/office/officeart/2005/8/layout/list1"/>
    <dgm:cxn modelId="{C18D4BFD-0695-DB43-AE74-1C8B26E43994}" type="presParOf" srcId="{8B741A37-CC80-4622-BC3B-D418B246E6D0}" destId="{D4496B97-F584-4C34-BC31-286E530D160D}" srcOrd="18" destOrd="0" presId="urn:microsoft.com/office/officeart/2005/8/layout/list1"/>
    <dgm:cxn modelId="{4A171C49-6606-0B4F-B7A2-CDD74D518CC7}" type="presParOf" srcId="{8B741A37-CC80-4622-BC3B-D418B246E6D0}" destId="{6178AF95-D49D-4D59-8ECE-B1A9699F4764}" srcOrd="19" destOrd="0" presId="urn:microsoft.com/office/officeart/2005/8/layout/list1"/>
    <dgm:cxn modelId="{F5DB83E1-43B1-E345-AE35-15481156F1A1}" type="presParOf" srcId="{8B741A37-CC80-4622-BC3B-D418B246E6D0}" destId="{604D6BA8-8E16-4EA5-8697-780B05736986}" srcOrd="20" destOrd="0" presId="urn:microsoft.com/office/officeart/2005/8/layout/list1"/>
    <dgm:cxn modelId="{674033EE-B780-0D49-B72D-8B2F40F7B752}" type="presParOf" srcId="{604D6BA8-8E16-4EA5-8697-780B05736986}" destId="{BC02AA7C-8763-49B9-A308-E28B73525320}" srcOrd="0" destOrd="0" presId="urn:microsoft.com/office/officeart/2005/8/layout/list1"/>
    <dgm:cxn modelId="{CC904D55-1DA0-994D-B8FE-4314794993ED}" type="presParOf" srcId="{604D6BA8-8E16-4EA5-8697-780B05736986}" destId="{49003B11-5173-46A7-BBBD-E32B9F214D7F}" srcOrd="1" destOrd="0" presId="urn:microsoft.com/office/officeart/2005/8/layout/list1"/>
    <dgm:cxn modelId="{ACF95F38-201D-974A-A767-411DF80FD2DC}" type="presParOf" srcId="{8B741A37-CC80-4622-BC3B-D418B246E6D0}" destId="{AE809A04-F230-4402-A914-58E79C542834}" srcOrd="21" destOrd="0" presId="urn:microsoft.com/office/officeart/2005/8/layout/list1"/>
    <dgm:cxn modelId="{566876D5-9622-B247-AF12-EDEC0CDB06AC}" type="presParOf" srcId="{8B741A37-CC80-4622-BC3B-D418B246E6D0}" destId="{25C172D2-21F8-40D1-9C98-304DE891377C}" srcOrd="22" destOrd="0" presId="urn:microsoft.com/office/officeart/2005/8/layout/list1"/>
    <dgm:cxn modelId="{BCC758E0-5D77-774B-A75D-D18B86016BA9}" type="presParOf" srcId="{8B741A37-CC80-4622-BC3B-D418B246E6D0}" destId="{63699DFD-8DE1-4FC7-AF7E-08214558FFAF}" srcOrd="23" destOrd="0" presId="urn:microsoft.com/office/officeart/2005/8/layout/list1"/>
    <dgm:cxn modelId="{CAA96831-AFD7-5C47-9BB8-5849C9D9474B}" type="presParOf" srcId="{8B741A37-CC80-4622-BC3B-D418B246E6D0}" destId="{1DAAC9F6-D281-4CAE-AECC-62E6E87AB8E4}" srcOrd="24" destOrd="0" presId="urn:microsoft.com/office/officeart/2005/8/layout/list1"/>
    <dgm:cxn modelId="{1DC5C8BE-2804-D84A-87C9-52644EB59B34}" type="presParOf" srcId="{1DAAC9F6-D281-4CAE-AECC-62E6E87AB8E4}" destId="{90E1D4EE-A7F5-410B-AA7C-F4D1FA1553F5}" srcOrd="0" destOrd="0" presId="urn:microsoft.com/office/officeart/2005/8/layout/list1"/>
    <dgm:cxn modelId="{6D74A809-A903-944A-8ED6-507AC03045D1}" type="presParOf" srcId="{1DAAC9F6-D281-4CAE-AECC-62E6E87AB8E4}" destId="{277FD6B9-2041-404C-8CD7-11C54B8975BC}" srcOrd="1" destOrd="0" presId="urn:microsoft.com/office/officeart/2005/8/layout/list1"/>
    <dgm:cxn modelId="{9430B168-72B0-0A4C-A41F-97E1973EEC56}" type="presParOf" srcId="{8B741A37-CC80-4622-BC3B-D418B246E6D0}" destId="{25404FF3-CDD7-4EAE-A43C-0602031BF2CB}" srcOrd="25" destOrd="0" presId="urn:microsoft.com/office/officeart/2005/8/layout/list1"/>
    <dgm:cxn modelId="{A2AAC106-6669-954C-B540-3A65A703E21D}" type="presParOf" srcId="{8B741A37-CC80-4622-BC3B-D418B246E6D0}" destId="{8B1D63C6-3907-4943-B8AA-C05383E54766}" srcOrd="26" destOrd="0" presId="urn:microsoft.com/office/officeart/2005/8/layout/list1"/>
    <dgm:cxn modelId="{6B131E26-F68B-E648-A4F6-1F5A65803734}" type="presParOf" srcId="{8B741A37-CC80-4622-BC3B-D418B246E6D0}" destId="{EB6CC5BF-3538-4E70-A32B-20599D49EB0C}" srcOrd="27" destOrd="0" presId="urn:microsoft.com/office/officeart/2005/8/layout/list1"/>
    <dgm:cxn modelId="{ABEF618E-9737-7646-AE81-6B857B56A49E}" type="presParOf" srcId="{8B741A37-CC80-4622-BC3B-D418B246E6D0}" destId="{6083BA55-0D0B-48A8-B747-2C4098637C0E}" srcOrd="28" destOrd="0" presId="urn:microsoft.com/office/officeart/2005/8/layout/list1"/>
    <dgm:cxn modelId="{750A0945-D3D5-6B4B-94B7-2F899C5B2277}" type="presParOf" srcId="{6083BA55-0D0B-48A8-B747-2C4098637C0E}" destId="{F2302C5A-10F3-4B0B-B389-60B4B0E5F3E1}" srcOrd="0" destOrd="0" presId="urn:microsoft.com/office/officeart/2005/8/layout/list1"/>
    <dgm:cxn modelId="{41FA4948-399D-154D-92C3-4733E29F3FEC}" type="presParOf" srcId="{6083BA55-0D0B-48A8-B747-2C4098637C0E}" destId="{CF815C2C-847C-4024-A294-FAF05040F2C7}" srcOrd="1" destOrd="0" presId="urn:microsoft.com/office/officeart/2005/8/layout/list1"/>
    <dgm:cxn modelId="{35EAC373-4732-784D-B141-A73CE4E6D519}" type="presParOf" srcId="{8B741A37-CC80-4622-BC3B-D418B246E6D0}" destId="{55411CFC-39A0-4B4B-B866-6A7400DA529D}" srcOrd="29" destOrd="0" presId="urn:microsoft.com/office/officeart/2005/8/layout/list1"/>
    <dgm:cxn modelId="{769988AC-43A1-9B42-B216-1B053DEE5AA7}" type="presParOf" srcId="{8B741A37-CC80-4622-BC3B-D418B246E6D0}" destId="{935818B4-C383-4C7C-85C3-5B133A1B9AC7}" srcOrd="3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430251-B41E-4E7C-B43A-824D67904263}">
      <dsp:nvSpPr>
        <dsp:cNvPr id="0" name=""/>
        <dsp:cNvSpPr/>
      </dsp:nvSpPr>
      <dsp:spPr>
        <a:xfrm>
          <a:off x="0" y="400549"/>
          <a:ext cx="6358867" cy="277200"/>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0BEAEA-5C5E-4C14-BADF-201F3A7FEBEA}">
      <dsp:nvSpPr>
        <dsp:cNvPr id="0" name=""/>
        <dsp:cNvSpPr/>
      </dsp:nvSpPr>
      <dsp:spPr>
        <a:xfrm>
          <a:off x="317943" y="238189"/>
          <a:ext cx="4451207" cy="32472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245" tIns="0" rIns="168245" bIns="0" numCol="1" spcCol="1270" anchor="ctr" anchorCtr="0">
          <a:noAutofit/>
        </a:bodyPr>
        <a:lstStyle/>
        <a:p>
          <a:pPr marL="0" lvl="0" indent="0" algn="l" defTabSz="488950">
            <a:lnSpc>
              <a:spcPct val="90000"/>
            </a:lnSpc>
            <a:spcBef>
              <a:spcPct val="0"/>
            </a:spcBef>
            <a:spcAft>
              <a:spcPct val="35000"/>
            </a:spcAft>
            <a:buNone/>
          </a:pPr>
          <a:r>
            <a:rPr lang="mn-MN" sz="1100" b="0" i="0" kern="1200" noProof="0">
              <a:solidFill>
                <a:schemeClr val="tx1"/>
              </a:solidFill>
              <a:latin typeface="Overpass Light"/>
              <a:cs typeface="Overpass Light"/>
            </a:rPr>
            <a:t>Ажлын байранд өмнө хийгдсэн хяналт, судалгаа</a:t>
          </a:r>
          <a:r>
            <a:rPr lang="en-US" sz="1100" b="0" i="0" kern="1200" noProof="0">
              <a:solidFill>
                <a:schemeClr val="tx1"/>
              </a:solidFill>
              <a:latin typeface="Overpass Light"/>
              <a:cs typeface="Overpass Light"/>
            </a:rPr>
            <a:t> </a:t>
          </a:r>
          <a:endParaRPr lang="en-US" sz="1100" b="0" i="0" kern="1200" noProof="0" dirty="0">
            <a:solidFill>
              <a:schemeClr val="tx1"/>
            </a:solidFill>
            <a:latin typeface="Overpass Light"/>
            <a:cs typeface="Overpass Light"/>
          </a:endParaRPr>
        </a:p>
      </dsp:txBody>
      <dsp:txXfrm>
        <a:off x="333795" y="254041"/>
        <a:ext cx="4419503" cy="293016"/>
      </dsp:txXfrm>
    </dsp:sp>
    <dsp:sp modelId="{BB537EAE-FC91-4199-B94A-A0691C247555}">
      <dsp:nvSpPr>
        <dsp:cNvPr id="0" name=""/>
        <dsp:cNvSpPr/>
      </dsp:nvSpPr>
      <dsp:spPr>
        <a:xfrm>
          <a:off x="0" y="899509"/>
          <a:ext cx="6358867" cy="277200"/>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17A605-AAB0-4D6A-AC6F-7EC3C1832363}">
      <dsp:nvSpPr>
        <dsp:cNvPr id="0" name=""/>
        <dsp:cNvSpPr/>
      </dsp:nvSpPr>
      <dsp:spPr>
        <a:xfrm>
          <a:off x="317943" y="737149"/>
          <a:ext cx="4451207" cy="32472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245" tIns="0" rIns="168245" bIns="0" numCol="1" spcCol="1270" anchor="ctr" anchorCtr="0">
          <a:noAutofit/>
        </a:bodyPr>
        <a:lstStyle/>
        <a:p>
          <a:pPr marL="0" lvl="0" indent="0" algn="l" defTabSz="488950">
            <a:lnSpc>
              <a:spcPct val="90000"/>
            </a:lnSpc>
            <a:spcBef>
              <a:spcPct val="0"/>
            </a:spcBef>
            <a:spcAft>
              <a:spcPct val="35000"/>
            </a:spcAft>
            <a:buNone/>
          </a:pPr>
          <a:r>
            <a:rPr lang="mn-MN" sz="1100" kern="1200">
              <a:solidFill>
                <a:schemeClr val="tx1"/>
              </a:solidFill>
              <a:latin typeface="Overpass Light"/>
              <a:cs typeface="Overpass Light"/>
            </a:rPr>
            <a:t>Бичгээр болон ярилцлагаар авсан аюул</a:t>
          </a:r>
          <a:r>
            <a:rPr lang="en-US" sz="1100" kern="1200">
              <a:solidFill>
                <a:schemeClr val="tx1"/>
              </a:solidFill>
              <a:latin typeface="Overpass Light"/>
              <a:cs typeface="Overpass Light"/>
            </a:rPr>
            <a:t>/</a:t>
          </a:r>
          <a:r>
            <a:rPr lang="mn-MN" sz="1100" kern="1200">
              <a:solidFill>
                <a:schemeClr val="tx1"/>
              </a:solidFill>
              <a:latin typeface="Overpass Light"/>
              <a:cs typeface="Overpass Light"/>
            </a:rPr>
            <a:t>ослын талаарх тайлан</a:t>
          </a:r>
          <a:endParaRPr lang="en-US" sz="1100" kern="1200" dirty="0">
            <a:solidFill>
              <a:schemeClr val="tx1"/>
            </a:solidFill>
            <a:latin typeface="Overpass Light"/>
            <a:cs typeface="Overpass Light"/>
          </a:endParaRPr>
        </a:p>
      </dsp:txBody>
      <dsp:txXfrm>
        <a:off x="333795" y="753001"/>
        <a:ext cx="4419503" cy="293016"/>
      </dsp:txXfrm>
    </dsp:sp>
    <dsp:sp modelId="{00D3B0EE-2D1C-48B9-A34B-BAA69E7D2ECF}">
      <dsp:nvSpPr>
        <dsp:cNvPr id="0" name=""/>
        <dsp:cNvSpPr/>
      </dsp:nvSpPr>
      <dsp:spPr>
        <a:xfrm>
          <a:off x="0" y="1398469"/>
          <a:ext cx="6358867" cy="277200"/>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599C45-2BA2-4F7F-B5B9-414FF2A08301}">
      <dsp:nvSpPr>
        <dsp:cNvPr id="0" name=""/>
        <dsp:cNvSpPr/>
      </dsp:nvSpPr>
      <dsp:spPr>
        <a:xfrm>
          <a:off x="317943" y="1236109"/>
          <a:ext cx="4451207" cy="32472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245" tIns="0" rIns="168245" bIns="0" numCol="1" spcCol="1270" anchor="ctr" anchorCtr="0">
          <a:noAutofit/>
        </a:bodyPr>
        <a:lstStyle/>
        <a:p>
          <a:pPr marL="0" lvl="0" indent="0" algn="l" defTabSz="488950">
            <a:lnSpc>
              <a:spcPct val="90000"/>
            </a:lnSpc>
            <a:spcBef>
              <a:spcPct val="0"/>
            </a:spcBef>
            <a:spcAft>
              <a:spcPct val="35000"/>
            </a:spcAft>
            <a:buNone/>
          </a:pPr>
          <a:r>
            <a:rPr lang="mn-MN" sz="1100" kern="1200">
              <a:solidFill>
                <a:schemeClr val="tx1"/>
              </a:solidFill>
              <a:latin typeface="Overpass Light"/>
              <a:cs typeface="Overpass Light"/>
            </a:rPr>
            <a:t>Ажлын байрны аюулын талаарх дахин судалгаа</a:t>
          </a:r>
          <a:endParaRPr lang="en-US" sz="1100" kern="1200" dirty="0">
            <a:solidFill>
              <a:schemeClr val="tx1"/>
            </a:solidFill>
            <a:latin typeface="Overpass Light"/>
            <a:cs typeface="Overpass Light"/>
          </a:endParaRPr>
        </a:p>
      </dsp:txBody>
      <dsp:txXfrm>
        <a:off x="333795" y="1251961"/>
        <a:ext cx="4419503" cy="293016"/>
      </dsp:txXfrm>
    </dsp:sp>
    <dsp:sp modelId="{2AC293CA-AEEE-40B6-8CD6-515B4B9989E3}">
      <dsp:nvSpPr>
        <dsp:cNvPr id="0" name=""/>
        <dsp:cNvSpPr/>
      </dsp:nvSpPr>
      <dsp:spPr>
        <a:xfrm>
          <a:off x="0" y="1897429"/>
          <a:ext cx="6358867" cy="277200"/>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BC9C90-E96E-48E2-AFC2-EE6A7CA4B0CE}">
      <dsp:nvSpPr>
        <dsp:cNvPr id="0" name=""/>
        <dsp:cNvSpPr/>
      </dsp:nvSpPr>
      <dsp:spPr>
        <a:xfrm>
          <a:off x="317943" y="1735069"/>
          <a:ext cx="4451207" cy="32472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245" tIns="0" rIns="168245" bIns="0" numCol="1" spcCol="1270" anchor="ctr" anchorCtr="0">
          <a:noAutofit/>
        </a:bodyPr>
        <a:lstStyle/>
        <a:p>
          <a:pPr marL="0" lvl="0" indent="0" algn="l" defTabSz="488950">
            <a:lnSpc>
              <a:spcPct val="90000"/>
            </a:lnSpc>
            <a:spcBef>
              <a:spcPct val="0"/>
            </a:spcBef>
            <a:spcAft>
              <a:spcPct val="35000"/>
            </a:spcAft>
            <a:buNone/>
          </a:pPr>
          <a:r>
            <a:rPr lang="mn-MN" sz="1100" kern="1200">
              <a:solidFill>
                <a:schemeClr val="tx1"/>
              </a:solidFill>
              <a:latin typeface="Overpass Light"/>
              <a:cs typeface="Overpass Light"/>
            </a:rPr>
            <a:t>ХАБЭМ-ийн зөвлөл </a:t>
          </a:r>
          <a:r>
            <a:rPr lang="en-US" sz="1100" kern="1200">
              <a:solidFill>
                <a:schemeClr val="tx1"/>
              </a:solidFill>
              <a:latin typeface="Overpass Light"/>
              <a:cs typeface="Overpass Light"/>
            </a:rPr>
            <a:t>/</a:t>
          </a:r>
          <a:r>
            <a:rPr lang="mn-MN" sz="1100" kern="1200">
              <a:solidFill>
                <a:schemeClr val="tx1"/>
              </a:solidFill>
              <a:latin typeface="Overpass Light"/>
              <a:cs typeface="Overpass Light"/>
            </a:rPr>
            <a:t>хэрэв байгаа бол</a:t>
          </a:r>
          <a:r>
            <a:rPr lang="en-US" sz="1100" kern="1200">
              <a:solidFill>
                <a:schemeClr val="tx1"/>
              </a:solidFill>
              <a:latin typeface="Overpass Light"/>
              <a:cs typeface="Overpass Light"/>
            </a:rPr>
            <a:t>/</a:t>
          </a:r>
          <a:endParaRPr lang="en-US" sz="1100" kern="1200" dirty="0">
            <a:solidFill>
              <a:schemeClr val="tx1"/>
            </a:solidFill>
            <a:latin typeface="Overpass Light"/>
            <a:cs typeface="Overpass Light"/>
          </a:endParaRPr>
        </a:p>
      </dsp:txBody>
      <dsp:txXfrm>
        <a:off x="333795" y="1750921"/>
        <a:ext cx="4419503" cy="293016"/>
      </dsp:txXfrm>
    </dsp:sp>
    <dsp:sp modelId="{D4496B97-F584-4C34-BC31-286E530D160D}">
      <dsp:nvSpPr>
        <dsp:cNvPr id="0" name=""/>
        <dsp:cNvSpPr/>
      </dsp:nvSpPr>
      <dsp:spPr>
        <a:xfrm>
          <a:off x="0" y="2396389"/>
          <a:ext cx="6358867" cy="277200"/>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3519" tIns="229108" rIns="493519" bIns="78232" numCol="1" spcCol="1270" anchor="t" anchorCtr="0">
          <a:noAutofit/>
        </a:bodyPr>
        <a:lstStyle/>
        <a:p>
          <a:pPr marL="57150" lvl="1" indent="-57150" algn="l" defTabSz="488950">
            <a:lnSpc>
              <a:spcPct val="90000"/>
            </a:lnSpc>
            <a:spcBef>
              <a:spcPct val="0"/>
            </a:spcBef>
            <a:spcAft>
              <a:spcPct val="15000"/>
            </a:spcAft>
            <a:buChar char="•"/>
          </a:pPr>
          <a:endParaRPr lang="es-ES" sz="1100" kern="1200" dirty="0">
            <a:solidFill>
              <a:schemeClr val="tx1"/>
            </a:solidFill>
          </a:endParaRPr>
        </a:p>
      </dsp:txBody>
      <dsp:txXfrm>
        <a:off x="0" y="2396389"/>
        <a:ext cx="6358867" cy="277200"/>
      </dsp:txXfrm>
    </dsp:sp>
    <dsp:sp modelId="{7F7EB80C-CEE7-4DBD-9D17-E0712B7FC687}">
      <dsp:nvSpPr>
        <dsp:cNvPr id="0" name=""/>
        <dsp:cNvSpPr/>
      </dsp:nvSpPr>
      <dsp:spPr>
        <a:xfrm>
          <a:off x="317943" y="2234029"/>
          <a:ext cx="4451207" cy="32472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245" tIns="0" rIns="168245" bIns="0" numCol="1" spcCol="1270" anchor="ctr" anchorCtr="0">
          <a:noAutofit/>
        </a:bodyPr>
        <a:lstStyle/>
        <a:p>
          <a:pPr marL="0" lvl="0" indent="0" algn="l" defTabSz="488950">
            <a:lnSpc>
              <a:spcPct val="90000"/>
            </a:lnSpc>
            <a:spcBef>
              <a:spcPct val="0"/>
            </a:spcBef>
            <a:spcAft>
              <a:spcPct val="35000"/>
            </a:spcAft>
            <a:buNone/>
          </a:pPr>
          <a:r>
            <a:rPr lang="mn-MN" sz="1100" kern="1200">
              <a:solidFill>
                <a:schemeClr val="tx1"/>
              </a:solidFill>
              <a:latin typeface="Overpass Light"/>
              <a:cs typeface="Overpass Light"/>
            </a:rPr>
            <a:t>Сэрэмжлүүлэх шошго, тэмдэг, тэмдэглэгээ</a:t>
          </a:r>
          <a:endParaRPr lang="en-US" sz="1100" kern="1200" dirty="0">
            <a:solidFill>
              <a:schemeClr val="tx1"/>
            </a:solidFill>
            <a:latin typeface="Overpass Light"/>
            <a:cs typeface="Overpass Light"/>
          </a:endParaRPr>
        </a:p>
      </dsp:txBody>
      <dsp:txXfrm>
        <a:off x="333795" y="2249881"/>
        <a:ext cx="4419503" cy="293016"/>
      </dsp:txXfrm>
    </dsp:sp>
    <dsp:sp modelId="{25C172D2-21F8-40D1-9C98-304DE891377C}">
      <dsp:nvSpPr>
        <dsp:cNvPr id="0" name=""/>
        <dsp:cNvSpPr/>
      </dsp:nvSpPr>
      <dsp:spPr>
        <a:xfrm>
          <a:off x="0" y="2895349"/>
          <a:ext cx="6358867" cy="277200"/>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003B11-5173-46A7-BBBD-E32B9F214D7F}">
      <dsp:nvSpPr>
        <dsp:cNvPr id="0" name=""/>
        <dsp:cNvSpPr/>
      </dsp:nvSpPr>
      <dsp:spPr>
        <a:xfrm>
          <a:off x="317943" y="2732989"/>
          <a:ext cx="4451207" cy="32472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245" tIns="0" rIns="168245" bIns="0" numCol="1" spcCol="1270" anchor="ctr" anchorCtr="0">
          <a:noAutofit/>
        </a:bodyPr>
        <a:lstStyle/>
        <a:p>
          <a:pPr marL="0" lvl="0" indent="0" algn="l" defTabSz="488950">
            <a:lnSpc>
              <a:spcPct val="90000"/>
            </a:lnSpc>
            <a:spcBef>
              <a:spcPct val="0"/>
            </a:spcBef>
            <a:spcAft>
              <a:spcPct val="35000"/>
            </a:spcAft>
            <a:buNone/>
          </a:pPr>
          <a:r>
            <a:rPr lang="mn-MN" sz="1100" kern="1200">
              <a:solidFill>
                <a:schemeClr val="tx1"/>
              </a:solidFill>
              <a:latin typeface="Overpass Light"/>
              <a:cs typeface="Overpass Light"/>
            </a:rPr>
            <a:t>Үйлдвэрлэгчийн гарын авлага эсвэл заавар</a:t>
          </a:r>
          <a:endParaRPr lang="en-US" sz="1100" kern="1200" dirty="0">
            <a:solidFill>
              <a:schemeClr val="tx1"/>
            </a:solidFill>
            <a:latin typeface="Overpass Light"/>
            <a:cs typeface="Overpass Light"/>
          </a:endParaRPr>
        </a:p>
      </dsp:txBody>
      <dsp:txXfrm>
        <a:off x="333795" y="2748841"/>
        <a:ext cx="4419503" cy="293016"/>
      </dsp:txXfrm>
    </dsp:sp>
    <dsp:sp modelId="{8B1D63C6-3907-4943-B8AA-C05383E54766}">
      <dsp:nvSpPr>
        <dsp:cNvPr id="0" name=""/>
        <dsp:cNvSpPr/>
      </dsp:nvSpPr>
      <dsp:spPr>
        <a:xfrm>
          <a:off x="0" y="3394309"/>
          <a:ext cx="6358867" cy="277200"/>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7FD6B9-2041-404C-8CD7-11C54B8975BC}">
      <dsp:nvSpPr>
        <dsp:cNvPr id="0" name=""/>
        <dsp:cNvSpPr/>
      </dsp:nvSpPr>
      <dsp:spPr>
        <a:xfrm>
          <a:off x="317943" y="3231949"/>
          <a:ext cx="4451207" cy="32472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245" tIns="0" rIns="168245" bIns="0" numCol="1" spcCol="1270" anchor="ctr" anchorCtr="0">
          <a:noAutofit/>
        </a:bodyPr>
        <a:lstStyle/>
        <a:p>
          <a:pPr marL="0" lvl="0" indent="0" algn="l" defTabSz="488950">
            <a:lnSpc>
              <a:spcPct val="90000"/>
            </a:lnSpc>
            <a:spcBef>
              <a:spcPct val="0"/>
            </a:spcBef>
            <a:spcAft>
              <a:spcPct val="35000"/>
            </a:spcAft>
            <a:buNone/>
          </a:pPr>
          <a:r>
            <a:rPr lang="mn-MN" sz="1100" kern="1200">
              <a:solidFill>
                <a:schemeClr val="tx1"/>
              </a:solidFill>
              <a:latin typeface="Overpass Light"/>
              <a:cs typeface="Overpass Light"/>
            </a:rPr>
            <a:t>Зөвлөхийн тайлангууд</a:t>
          </a:r>
          <a:endParaRPr lang="en-US" sz="1100" kern="1200" dirty="0">
            <a:solidFill>
              <a:schemeClr val="tx1"/>
            </a:solidFill>
            <a:latin typeface="Overpass Light"/>
            <a:cs typeface="Overpass Light"/>
          </a:endParaRPr>
        </a:p>
      </dsp:txBody>
      <dsp:txXfrm>
        <a:off x="333795" y="3247801"/>
        <a:ext cx="4419503" cy="293016"/>
      </dsp:txXfrm>
    </dsp:sp>
    <dsp:sp modelId="{935818B4-C383-4C7C-85C3-5B133A1B9AC7}">
      <dsp:nvSpPr>
        <dsp:cNvPr id="0" name=""/>
        <dsp:cNvSpPr/>
      </dsp:nvSpPr>
      <dsp:spPr>
        <a:xfrm>
          <a:off x="0" y="3893269"/>
          <a:ext cx="6358867" cy="277200"/>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815C2C-847C-4024-A294-FAF05040F2C7}">
      <dsp:nvSpPr>
        <dsp:cNvPr id="0" name=""/>
        <dsp:cNvSpPr/>
      </dsp:nvSpPr>
      <dsp:spPr>
        <a:xfrm>
          <a:off x="317943" y="3730909"/>
          <a:ext cx="4451207" cy="32472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245" tIns="0" rIns="168245" bIns="0" numCol="1" spcCol="1270" anchor="ctr" anchorCtr="0">
          <a:noAutofit/>
        </a:bodyPr>
        <a:lstStyle/>
        <a:p>
          <a:pPr marL="0" lvl="0" indent="0" algn="l" defTabSz="488950">
            <a:lnSpc>
              <a:spcPct val="90000"/>
            </a:lnSpc>
            <a:spcBef>
              <a:spcPct val="0"/>
            </a:spcBef>
            <a:spcAft>
              <a:spcPct val="35000"/>
            </a:spcAft>
            <a:buNone/>
          </a:pPr>
          <a:r>
            <a:rPr lang="mn-MN" sz="1100" kern="1200">
              <a:solidFill>
                <a:schemeClr val="tx1"/>
              </a:solidFill>
              <a:latin typeface="Overpass Light"/>
              <a:cs typeface="Overpass Light"/>
            </a:rPr>
            <a:t>Үндэсний болон олон улсын зөвлөмж, чиглэл</a:t>
          </a:r>
          <a:endParaRPr lang="en-US" sz="1100" kern="1200" dirty="0">
            <a:solidFill>
              <a:schemeClr val="tx1"/>
            </a:solidFill>
            <a:latin typeface="Overpass Light"/>
            <a:cs typeface="Overpass Light"/>
          </a:endParaRPr>
        </a:p>
      </dsp:txBody>
      <dsp:txXfrm>
        <a:off x="333795" y="3746761"/>
        <a:ext cx="4419503" cy="29301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12/12/2025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dirty="0"/>
              <a:t>Энэхүү слайдын хамт сургалтын хөтөлбөрийг</a:t>
            </a:r>
            <a:r>
              <a:rPr lang="en-US" dirty="0"/>
              <a:t> </a:t>
            </a:r>
            <a:r>
              <a:rPr lang="mn-MN" dirty="0"/>
              <a:t>танилцуулна уу</a:t>
            </a:r>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baseline="0" dirty="0"/>
              <a:t>Оролцогчдоос жижиг дунд аж ахуйн нэгжүүд ХАБЭМ-г хэрэгжүүлэхэд ямар бэрхшээлтэй тулгарч байгааг асуу.Тэдний санал болгож буй хувилбарууд юу вэ?</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dirty="0"/>
              <a:t>Эдгээр жижиг, дунд аж ахуйн нэгжүүдийн ажил олгогч болон ажилчдын туршлага хязгаарлагдмал бөгөөд тэд бизнесээ эхлүүлж, мөн харьцангуй хурдан дампуурдаг тул амьдралын мөчлөг нь ч богино байдаг.</a:t>
            </a:r>
          </a:p>
          <a:p>
            <a:endParaRPr lang="mn-MN" dirty="0"/>
          </a:p>
          <a:p>
            <a:r>
              <a:rPr lang="mn-MN" dirty="0"/>
              <a:t>Сайжруулах зардлын талаарх ойлголт - жижиг, дунд аж ахуйн нэгжүүдэд ажил олгогч нь осол, эрүүл мэндийн асуудал болон түүнтэй холбоотой зардал, нөгөө талаас бүтээмж, ашигт ажиллагааны хоорондын холбоог олж харахгүй байх нь элбэг.</a:t>
            </a:r>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17</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mn-MN" b="1" dirty="0"/>
              <a:t>Дараах зүйлсийг хамрах:</a:t>
            </a:r>
            <a:endParaRPr lang="en-US" b="1"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mn-MN" b="1" dirty="0"/>
              <a:t>Ажилчдын оролцоог хангах: </a:t>
            </a:r>
            <a:r>
              <a:rPr lang="mn-MN" dirty="0"/>
              <a:t>Ажил олгогч нь ажилчдын эрүүл мэнд, аюулгүй байдлыг сайжруулах, зохион байгуулалт, төлөвлөлт, хэрэгжилт, үнэлгээ, арга хэмжээ авах үйл явцад идэвхтэй оролцож, цаг хугацаа, нөөцтэй байх ёстой.</a:t>
            </a: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mn-MN" dirty="0"/>
              <a:t>Ажилчдад хууль тогтоомж, журмын дагуу амь нас, эрүүл мэндэд ноцтой аюул учруулж болзошгүй ажлын нөхцөл байдлаас өөрсдийгөө сэргийлэх эрхтэй гэдгийг мэдэгдэх ёстой. Жирэмсэн эмэгтэйчүүд болон хөхүүл эхчүүдэд анхаарал хандуулах хэрэгтэй.</a:t>
            </a: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mn-MN" dirty="0">
                <a:solidFill>
                  <a:srgbClr val="8E0000"/>
                </a:solidFill>
              </a:rPr>
              <a:t>Ажилчид эдгээр нөхцөл байдлын талаар удирдлагадаа мэдэгдсэний дараа ажил олгогч яаралтай арга хэмжээ авах ёстой.</a:t>
            </a: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mn-MN"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mn-MN" dirty="0"/>
              <a:t>Ажил олгогч эдгээр арга хэмжээг хэрэгжүүлэхтэй холбоотой бүх зардлыг хариуцах ёстой.</a:t>
            </a:r>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19</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20</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23</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n-MN" baseline="0" dirty="0"/>
              <a:t>Ихэвчлэн шууд нөлөө үзүүлдэг. Жишээлбэл, хамгаалалтгүй машин нь гар, хуруу, хөл тайрч болзошгүй. </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24</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n-MN" sz="1200" kern="1200" dirty="0">
                <a:solidFill>
                  <a:schemeClr val="tx1"/>
                </a:solidFill>
                <a:effectLst/>
                <a:latin typeface="+mn-lt"/>
                <a:ea typeface="+mn-ea"/>
                <a:cs typeface="+mn-cs"/>
              </a:rPr>
              <a:t>Ачаа зөөх нь тогтмол эсвэл нэг удаагийн байж болох бөгөөд аюул нь зөвхөн жингээс гадна ачааны хэмжээ болон зөөх зайнаас хамаарна.</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25</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 sz="1200" dirty="0"/>
          </a:p>
        </p:txBody>
      </p:sp>
      <p:sp>
        <p:nvSpPr>
          <p:cNvPr id="4" name="Slide Number Placeholder 3"/>
          <p:cNvSpPr>
            <a:spLocks noGrp="1"/>
          </p:cNvSpPr>
          <p:nvPr>
            <p:ph type="sldNum" sz="quarter" idx="10"/>
          </p:nvPr>
        </p:nvSpPr>
        <p:spPr/>
        <p:txBody>
          <a:bodyPr/>
          <a:lstStyle/>
          <a:p>
            <a:fld id="{D0826FEE-2901-4F80-B040-94DEDE5C3ECF}" type="slidenum">
              <a:rPr lang="en-GB" smtClean="0"/>
              <a:t>26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mn-MN" sz="1200" dirty="0"/>
              <a:t>Дарамт хүчирхийллийг устгах тухай ОУХБ-ын 190 дүгээр конвенц болон 206 дугаар зөвлөмж</a:t>
            </a:r>
            <a:endParaRPr lang="en-US" sz="1200"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27</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mn-MN" sz="1200" dirty="0"/>
              <a:t>Дарамт хүчирхийллийг устгах тухай ОУХБ-ын 190 дүгээр конвенц болон 206 дугаар зөвлөмж</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28</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5</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1" dirty="0"/>
              <a:t>Сургагч багшид зориулсан тэмдэглэл:</a:t>
            </a:r>
            <a:endParaRPr lang="en-GB" b="1" dirty="0"/>
          </a:p>
          <a:p>
            <a:endParaRPr lang="en-GB" dirty="0"/>
          </a:p>
          <a:p>
            <a:r>
              <a:rPr lang="mn-MN" baseline="0" dirty="0"/>
              <a:t>Дараагийн слайд дээрх сэдвийн зорилго нь оролцогчдод аюул ба эрсдэлийн ялгааг ойлгомжтой болгох явдал юм.</a:t>
            </a:r>
            <a:endParaRPr lang="en-GB" baseline="0" dirty="0"/>
          </a:p>
          <a:p>
            <a:endParaRPr lang="en-GB" baseline="0" dirty="0"/>
          </a:p>
          <a:p>
            <a:r>
              <a:rPr lang="mn-MN" baseline="0" dirty="0"/>
              <a:t>Оролцогчид энд хамгаалалт байхгүй гэж хэлж болно, гэхдээ хамгаалалт байхгүй байгаа нь аюул биш! Эргэлдэгч сэнсний ир нь аюул юм, учир нь эргэлдэх үед тэдгээр нь хор хөнөөл учруулж болзошгүй. Оролцогчид цахилгааныг эсвэл сэнс байрнаасаа унаж болзошгүйг дурдаж болно, хоёулаа хор хөнөөл учруулж болзошгүй.</a:t>
            </a:r>
            <a:endParaRPr lang="en-GB" dirty="0"/>
          </a:p>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29</a:t>
            </a:fld>
            <a:endParaRPr lang="en-GB"/>
          </a:p>
        </p:txBody>
      </p:sp>
    </p:spTree>
    <p:extLst>
      <p:ext uri="{BB962C8B-B14F-4D97-AF65-F5344CB8AC3E}">
        <p14:creationId xmlns:p14="http://schemas.microsoft.com/office/powerpoint/2010/main" val="34509689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dirty="0"/>
              <a:t>Оролцогчдоос аль нь хамгийн өндөр эрсдэлтэй, яагаад гэдгийг асуу.</a:t>
            </a:r>
            <a:endParaRPr lang="en-US" dirty="0"/>
          </a:p>
          <a:p>
            <a:endParaRPr lang="en-US" dirty="0"/>
          </a:p>
          <a:p>
            <a:r>
              <a:rPr lang="mn-MN" sz="1200" baseline="0" dirty="0"/>
              <a:t>Эрсдэл гэдэг нь хэн нэгэн аюулаас болж хохирох магадлал өндөр эсвэл бага байх бөгөөд хохирол хэр зэрэг байгааг илтгэнэ. Эдгээр хоёр зураг дээр ажилтан эргэлдэж буй сэнсний ирэнд хүрсэн тохиолдолд гэмтлийн ноцтой байдал ижил байх болно. Гэсэн хэдий ч ажилчин сэнсний ирэнд номын тавиур дээр байхаас илүү ширээн дээр байх үед хүрэх магадлал өндөр байна.</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30</a:t>
            </a:fld>
            <a:endParaRPr lang="en-GB"/>
          </a:p>
        </p:txBody>
      </p:sp>
    </p:spTree>
    <p:extLst>
      <p:ext uri="{BB962C8B-B14F-4D97-AF65-F5344CB8AC3E}">
        <p14:creationId xmlns:p14="http://schemas.microsoft.com/office/powerpoint/2010/main" val="40935688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31</a:t>
            </a:fld>
            <a:endParaRPr lang="en-GB"/>
          </a:p>
        </p:txBody>
      </p:sp>
    </p:spTree>
    <p:extLst>
      <p:ext uri="{BB962C8B-B14F-4D97-AF65-F5344CB8AC3E}">
        <p14:creationId xmlns:p14="http://schemas.microsoft.com/office/powerpoint/2010/main" val="40935688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n-MN" dirty="0"/>
              <a:t>Дараагийн слайдад эрсдэлийн матрицыг танилцуулах ба оролцогчдоос хохирол багатай, хохирол дунд зэрэг, хохирол ихтэй, магадлал бага, өндөр гэдгийг хэрхэн тодрхойлохыг асууж болох юм. </a:t>
            </a:r>
            <a:endParaRPr lang="en-U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32</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mn-MN" b="0" dirty="0">
                <a:solidFill>
                  <a:srgbClr val="8E0000"/>
                </a:solidFill>
              </a:rPr>
              <a:t>Оролцогчидтой хохирол багатай, дунд зэрэг хохиролтой, хохирол ихтэй талаар ярилц.</a:t>
            </a:r>
            <a:endParaRPr lang="en-US" b="0" dirty="0">
              <a:solidFill>
                <a:srgbClr val="8E0000"/>
              </a:solidFill>
            </a:endParaRPr>
          </a:p>
          <a:p>
            <a:pPr algn="just"/>
            <a:endParaRPr lang="en-US" b="1" dirty="0">
              <a:solidFill>
                <a:srgbClr val="8E0000"/>
              </a:solidFill>
            </a:endParaRPr>
          </a:p>
          <a:p>
            <a:r>
              <a:rPr lang="mn-MN" b="1" dirty="0"/>
              <a:t>Хохирол багатай:</a:t>
            </a:r>
            <a:r>
              <a:rPr lang="mn-MN" dirty="0"/>
              <a:t> зөвхөн бага зэргийн анхны тусламж шаардлагатай гэмтэл, өвчин эмгэгийг хэлж болох ба эсвэл үйлдвэрлэл үйлчилгээ богино хугацаанд тасалдал гарч болзошгүй. Хоёр өдрөөс илүү хугацаагаар ажлаас нь чөлөөлөхгүй байж болох юм.</a:t>
            </a:r>
          </a:p>
          <a:p>
            <a:endParaRPr lang="mn-MN" dirty="0"/>
          </a:p>
          <a:p>
            <a:r>
              <a:rPr lang="mn-MN" b="1" dirty="0"/>
              <a:t>Хохирол дунд зэрэг: </a:t>
            </a:r>
            <a:r>
              <a:rPr lang="mn-MN" dirty="0"/>
              <a:t>тухайн хүн эдгэрэх боломжтой түр зуурын хөдөлмөрийн чадвар алдалтад хүргэж болзошгүй гэмтэл эсвэл эрүүл мэндийн байдал муудах - жишээлбэл, гар хугарах эсвэл бага зэргийн хугарал. Гэмтэл, өвчин нь хохирогчийг нэлээд хугацаанд ажлаас нь чөлөөлөхөд хүрч магадгүй. Ажилчин/ажил олгогч тухайн хугацааны гэмтэл, өвчний талаар нэхэмжлэл гаргаж болно, эсвэл үйл явц хэд хоног тасалдаж болно.</a:t>
            </a:r>
          </a:p>
          <a:p>
            <a:endParaRPr lang="mn-MN" dirty="0"/>
          </a:p>
          <a:p>
            <a:r>
              <a:rPr lang="mn-MN" b="1" dirty="0"/>
              <a:t>Хохирол ихтэй: </a:t>
            </a:r>
            <a:r>
              <a:rPr lang="mn-MN" dirty="0"/>
              <a:t>гэмтэл, өвчин, үхэл, нас баралт, гар, хөл тайрах, дуу чимээнээс үүдэлтэй сонсгол алдагдах зэрэг урт хугацааны эсвэл байнгын гэмтэл, өвчин эмгэг. "Амьдралыг өөрчлөх гэмтэл" гэдэг нь энэ хүрээнд түгээмэл хэрэглэгддэг нэр томъёо юм.</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33</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mn-MN" b="0" dirty="0">
                <a:solidFill>
                  <a:srgbClr val="8E0000"/>
                </a:solidFill>
              </a:rPr>
              <a:t>Оролцогчидтой хохирол багатай, дунд зэрэг хохиролтой, хохирол ихтэй талаар ярилц.</a:t>
            </a:r>
          </a:p>
          <a:p>
            <a:pPr algn="just"/>
            <a:endParaRPr lang="mn-MN" b="0" dirty="0">
              <a:solidFill>
                <a:srgbClr val="8E0000"/>
              </a:solidFill>
            </a:endParaRPr>
          </a:p>
          <a:p>
            <a:pPr algn="just"/>
            <a:r>
              <a:rPr lang="mn-MN" b="0" dirty="0">
                <a:solidFill>
                  <a:srgbClr val="8E0000"/>
                </a:solidFill>
              </a:rPr>
              <a:t>Хохирол багатай: зөвхөн бага зэргийн анхны тусламж шаардлагатай гэмтэл, өвчин эмгэгийг хэлж болох ба эсвэл үйлдвэрлэл үйлчилгээ богино хугацаанд тасалдал гарч болзошгүй. Хоёр өдрөөс илүү хугацаагаар ажлаас нь чөлөөлөхгүй байж болох юм.</a:t>
            </a:r>
          </a:p>
          <a:p>
            <a:pPr algn="just"/>
            <a:endParaRPr lang="mn-MN" b="0" dirty="0">
              <a:solidFill>
                <a:srgbClr val="8E0000"/>
              </a:solidFill>
            </a:endParaRPr>
          </a:p>
          <a:p>
            <a:pPr algn="just"/>
            <a:r>
              <a:rPr lang="mn-MN" b="0" dirty="0">
                <a:solidFill>
                  <a:srgbClr val="8E0000"/>
                </a:solidFill>
              </a:rPr>
              <a:t>Хохирол дунд зэрэг: тухайн хүн эдгэрэх боломжтой түр зуурын хөдөлмөрийн чадвар алдалтад хүргэж болзошгүй гэмтэл эсвэл эрүүл мэндийн байдал муудах - жишээлбэл, гар хугарах эсвэл бага зэргийн хугарал. Гэмтэл, өвчин нь хохирогчийг нэлээд хугацаанд ажлаас нь чөлөөлөхөд хүрч магадгүй. Ажилчин/ажил олгогч тухайн хугацааны гэмтэл, өвчний талаар нэхэмжлэл гаргаж болно, эсвэл үйл явц хэд хоног тасалдаж болно.</a:t>
            </a:r>
          </a:p>
          <a:p>
            <a:pPr algn="just"/>
            <a:endParaRPr lang="mn-MN" b="0" dirty="0">
              <a:solidFill>
                <a:srgbClr val="8E0000"/>
              </a:solidFill>
            </a:endParaRPr>
          </a:p>
          <a:p>
            <a:pPr algn="just"/>
            <a:r>
              <a:rPr lang="mn-MN" b="0" dirty="0">
                <a:solidFill>
                  <a:srgbClr val="8E0000"/>
                </a:solidFill>
              </a:rPr>
              <a:t>Хохирол ихтэй: гэмтэл, өвчин, үхэл, нас баралт, гар, хөл тайрах, дуу чимээнээс үүдэлтэй сонсгол алдагдах зэрэг урт хугацааны эсвэл байнгын гэмтэл, өвчин эмгэг. "Амьдралыг өөрчлөх гэмтэл" гэдэг нь энэ хүрээнд түгээмэл хэрэглэгддэг нэр томъёо юм.</a:t>
            </a:r>
          </a:p>
          <a:p>
            <a:pPr algn="just"/>
            <a:endParaRPr lang="mn-MN" b="0" dirty="0">
              <a:solidFill>
                <a:srgbClr val="8E0000"/>
              </a:solidFill>
            </a:endParaRPr>
          </a:p>
          <a:p>
            <a:pPr algn="just"/>
            <a:endParaRPr lang="en-US" b="0" dirty="0">
              <a:solidFill>
                <a:srgbClr val="8E0000"/>
              </a:solidFill>
            </a:endParaRPr>
          </a:p>
          <a:p>
            <a:pPr algn="just"/>
            <a:endParaRPr lang="en-US" b="1" dirty="0">
              <a:solidFill>
                <a:srgbClr val="8E0000"/>
              </a:solidFill>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34</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dirty="0"/>
              <a:t>Оролцогчидтой эрсдэлийн түвшинг ярилцана уу.</a:t>
            </a:r>
          </a:p>
          <a:p>
            <a:endParaRPr lang="mn-MN" dirty="0"/>
          </a:p>
          <a:p>
            <a:r>
              <a:rPr lang="mn-MN" b="1" dirty="0"/>
              <a:t>Бага эрсдэлтэй </a:t>
            </a:r>
            <a:r>
              <a:rPr lang="mn-MN" dirty="0"/>
              <a:t>бол бага зэргийн гэмтэл бэртэл, эрүүл мэндийн асуудал гарах эрсдэл бага байж болно.</a:t>
            </a:r>
          </a:p>
          <a:p>
            <a:endParaRPr lang="mn-MN" dirty="0"/>
          </a:p>
          <a:p>
            <a:r>
              <a:rPr lang="mn-MN" b="1" dirty="0"/>
              <a:t>Дунд эрсдэлтэй </a:t>
            </a:r>
            <a:r>
              <a:rPr lang="mn-MN" dirty="0"/>
              <a:t>бол гэмтэл бэртэл, эрүүл мэндийн асуудал ноцтой эсвэл </a:t>
            </a:r>
            <a:r>
              <a:rPr lang="ru-RU" dirty="0"/>
              <a:t>бага зэргийн хохирол учрах байсан ч гэсэн</a:t>
            </a:r>
            <a:r>
              <a:rPr lang="mn-MN" dirty="0"/>
              <a:t> магадлал өндөр.  </a:t>
            </a:r>
          </a:p>
          <a:p>
            <a:endParaRPr lang="mn-MN" dirty="0"/>
          </a:p>
          <a:p>
            <a:r>
              <a:rPr lang="mn-MN" b="1" dirty="0"/>
              <a:t>Өндөр эрсдэлтэй </a:t>
            </a:r>
            <a:r>
              <a:rPr lang="mn-MN" dirty="0"/>
              <a:t>бол дунд зэргийн буюу ноцтой гэмтэл, өвчин эмгэг, нас баралт гарах магадлал өндөр. Эдгээр эрсдэлүүд нь яаралтай арга хэмжээ авах шаардлагатай!</a:t>
            </a:r>
            <a:endParaRPr lang="en-GB" dirty="0"/>
          </a:p>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35</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1" dirty="0"/>
              <a:t>Оролцогчидтой дээрх асуултуудыг ярилцана уу. </a:t>
            </a:r>
            <a:endParaRPr lang="en-GB" b="1" dirty="0"/>
          </a:p>
          <a:p>
            <a:endParaRPr lang="en-GB" dirty="0"/>
          </a:p>
          <a:p>
            <a:r>
              <a:rPr lang="mn-MN" sz="1200" dirty="0"/>
              <a:t>Оролцогчид ихэвчлэн аюул байхгүй гэж хэлдэг ГЭХДЭЭ сэнсний ир эргэлдэж байгаа тул гэмтэл учруулах магадлалтай тул аюул байгаа.</a:t>
            </a:r>
            <a:endParaRPr lang="en-US" sz="1200" dirty="0"/>
          </a:p>
          <a:p>
            <a:endParaRPr lang="en-US" sz="1200" dirty="0"/>
          </a:p>
          <a:p>
            <a:r>
              <a:rPr lang="mn-MN" sz="1200" dirty="0"/>
              <a:t>Гэхдээ хамгаалалт байгаа тул эргэлдэж буй ирэнд хүрэх магадлал байхгүй бөгөөд гэмтэх эрсдэл байхгүй тул эрсдэлийг хүлээн зөвшөөрнө.</a:t>
            </a:r>
            <a:endParaRPr lang="en-US" sz="1200" dirty="0"/>
          </a:p>
          <a:p>
            <a:endParaRPr lang="en-US" sz="1200" dirty="0"/>
          </a:p>
          <a:p>
            <a:r>
              <a:rPr lang="mn-MN" sz="1200" b="1" dirty="0">
                <a:solidFill>
                  <a:srgbClr val="FF0000"/>
                </a:solidFill>
              </a:rPr>
              <a:t>Оролцогчид аюул ба эрсдэлийн ялгааг ойлгох нь маш чухал</a:t>
            </a:r>
            <a:r>
              <a:rPr lang="en-US" sz="1200" b="1" dirty="0">
                <a:solidFill>
                  <a:srgbClr val="FF0000"/>
                </a:solidFill>
              </a:rPr>
              <a:t>. </a:t>
            </a:r>
            <a:endParaRPr lang="mn-MN" sz="1200" b="1" dirty="0">
              <a:solidFill>
                <a:srgbClr val="FF0000"/>
              </a:solidFill>
            </a:endParaRPr>
          </a:p>
          <a:p>
            <a:endParaRPr lang="mn-MN" sz="1200" dirty="0">
              <a:solidFill>
                <a:srgbClr val="FF0000"/>
              </a:solidFill>
            </a:endParaRPr>
          </a:p>
          <a:p>
            <a:endParaRPr lang="mn-MN" sz="1200" dirty="0">
              <a:solidFill>
                <a:srgbClr val="FF0000"/>
              </a:solidFill>
            </a:endParaRPr>
          </a:p>
          <a:p>
            <a:endParaRPr lang="mn-MN" sz="1200" dirty="0">
              <a:solidFill>
                <a:srgbClr val="FF0000"/>
              </a:solidFill>
            </a:endParaRPr>
          </a:p>
          <a:p>
            <a:endParaRPr lang="mn-MN" sz="1200" dirty="0">
              <a:solidFill>
                <a:srgbClr val="FF0000"/>
              </a:solidFill>
            </a:endParaRPr>
          </a:p>
          <a:p>
            <a:endParaRPr lang="mn-MN" sz="1200" dirty="0">
              <a:solidFill>
                <a:srgbClr val="FF0000"/>
              </a:solidFill>
            </a:endParaRPr>
          </a:p>
          <a:p>
            <a:endParaRPr lang="mn-MN" sz="1200" dirty="0">
              <a:solidFill>
                <a:srgbClr val="FF0000"/>
              </a:solidFill>
            </a:endParaRPr>
          </a:p>
          <a:p>
            <a:r>
              <a:rPr lang="mn-MN" sz="1200" dirty="0">
                <a:solidFill>
                  <a:srgbClr val="FF0000"/>
                </a:solidFill>
              </a:rPr>
              <a:t>Хариултууд нь ихэвчлэн аюул байхгүй гэж хэлдэг ГЭХДЭЭ сэнсний ир эргэлдэж байгаа тул гэмтэл учруулах магадлалтай тул аюул байгаа.Гэхдээ хамгаалалт байгаа тул эргэлдэж буй ирэнд хүрэх магадлал байхгүй бөгөөд гэмтэх эрсдэл байхгүй тул эрсдэлийг хүлээн зөвшөөрнө.Оролцогчид аюул ба эрсдэлийн ялгааг ойлгох нь маш чухал бөгөөд ингэснээр энэ нь маш чухал юм.</a:t>
            </a:r>
          </a:p>
          <a:p>
            <a:endParaRPr lang="mn-MN" sz="1200" dirty="0">
              <a:solidFill>
                <a:srgbClr val="FF0000"/>
              </a:solidFill>
            </a:endParaRPr>
          </a:p>
          <a:p>
            <a:endParaRPr lang="mn-MN" sz="1200" dirty="0">
              <a:solidFill>
                <a:srgbClr val="FF0000"/>
              </a:solidFill>
            </a:endParaRPr>
          </a:p>
          <a:p>
            <a:endParaRPr lang="mn-MN" sz="1200" dirty="0">
              <a:solidFill>
                <a:srgbClr val="FF0000"/>
              </a:solidFill>
            </a:endParaRPr>
          </a:p>
          <a:p>
            <a:endParaRPr lang="mn-MN" sz="1200" dirty="0">
              <a:solidFill>
                <a:srgbClr val="FF0000"/>
              </a:solidFill>
            </a:endParaRPr>
          </a:p>
          <a:p>
            <a:endParaRPr lang="mn-MN" sz="1200" dirty="0">
              <a:solidFill>
                <a:srgbClr val="FF0000"/>
              </a:solidFill>
            </a:endParaRPr>
          </a:p>
          <a:p>
            <a:endParaRPr lang="mn-MN" sz="1200" dirty="0">
              <a:solidFill>
                <a:srgbClr val="FF0000"/>
              </a:solidFill>
            </a:endParaRPr>
          </a:p>
          <a:p>
            <a:endParaRPr lang="en-GB" dirty="0">
              <a:solidFill>
                <a:srgbClr val="FF0000"/>
              </a:solidFill>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36</a:t>
            </a:fld>
            <a:endParaRPr lang="en-GB"/>
          </a:p>
        </p:txBody>
      </p:sp>
    </p:spTree>
    <p:extLst>
      <p:ext uri="{BB962C8B-B14F-4D97-AF65-F5344CB8AC3E}">
        <p14:creationId xmlns:p14="http://schemas.microsoft.com/office/powerpoint/2010/main" val="41230095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mn-MN" baseline="0" dirty="0"/>
              <a:t>Сургагч багш нь дэлхий нийтийн хэмжээнд үйлдвэрлэлийн ослоос илүү мэргэжлээс шалтгаалсан өвчин хамаагүй олон хүний аминд хүрдэг, үүнийг ихэвчлэн илрүүлдэггүй, мэдээлдэггүй гэсэн баримтыг эргэцүүлэн бодоход хүргэх юм.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mn-MN"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mn-MN" baseline="0" dirty="0"/>
              <a:t>Мэргэжлээс шалтгаалсан өвчин нь нэг өдөрт үйлдвэрлэлийн ослоос 6.5 дахин их нас баралтад хүргэдэг гэсэн судалгаа, баримт байна. </a:t>
            </a:r>
            <a:endParaRPr lang="it-IT"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37</a:t>
            </a:fld>
            <a:endParaRPr lang="en-GB"/>
          </a:p>
        </p:txBody>
      </p:sp>
    </p:spTree>
    <p:extLst>
      <p:ext uri="{BB962C8B-B14F-4D97-AF65-F5344CB8AC3E}">
        <p14:creationId xmlns:p14="http://schemas.microsoft.com/office/powerpoint/2010/main" val="2886194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38</a:t>
            </a:fld>
            <a:endParaRPr lang="en-GB"/>
          </a:p>
        </p:txBody>
      </p:sp>
    </p:spTree>
    <p:extLst>
      <p:ext uri="{BB962C8B-B14F-4D97-AF65-F5344CB8AC3E}">
        <p14:creationId xmlns:p14="http://schemas.microsoft.com/office/powerpoint/2010/main" val="3249568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826FEE-2901-4F80-B040-94DEDE5C3ECF}" type="slidenum">
              <a:rPr lang="en-GB" smtClean="0"/>
              <a:t>8</a:t>
            </a:fld>
            <a:endParaRPr lang="en-GB"/>
          </a:p>
        </p:txBody>
      </p:sp>
    </p:spTree>
    <p:extLst>
      <p:ext uri="{BB962C8B-B14F-4D97-AF65-F5344CB8AC3E}">
        <p14:creationId xmlns:p14="http://schemas.microsoft.com/office/powerpoint/2010/main" val="2340037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39</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sz="1200" b="1" kern="1200" dirty="0">
                <a:solidFill>
                  <a:schemeClr val="tx1"/>
                </a:solidFill>
                <a:effectLst/>
                <a:latin typeface="+mn-lt"/>
                <a:ea typeface="+mn-ea"/>
                <a:cs typeface="+mn-cs"/>
              </a:rPr>
              <a:t>Жишээг тайлбарлах:</a:t>
            </a:r>
            <a:endParaRPr lang="en-GB" sz="1200" b="1"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mn-MN" sz="1200" b="1" kern="1200" dirty="0">
                <a:solidFill>
                  <a:schemeClr val="tx1"/>
                </a:solidFill>
                <a:effectLst/>
                <a:latin typeface="+mn-lt"/>
                <a:ea typeface="+mn-ea"/>
                <a:cs typeface="+mn-cs"/>
              </a:rPr>
              <a:t>Ш</a:t>
            </a:r>
            <a:r>
              <a:rPr lang="ru-RU" sz="1200" b="1" kern="1200" dirty="0">
                <a:solidFill>
                  <a:schemeClr val="tx1"/>
                </a:solidFill>
                <a:effectLst/>
                <a:latin typeface="+mn-lt"/>
                <a:ea typeface="+mn-ea"/>
                <a:cs typeface="+mn-cs"/>
              </a:rPr>
              <a:t>ууд шалтгаан</a:t>
            </a:r>
            <a:r>
              <a:rPr lang="mn-MN" sz="1200" b="1"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тосон дээр уна</a:t>
            </a:r>
            <a:r>
              <a:rPr lang="mn-MN" sz="1200" kern="1200" dirty="0">
                <a:solidFill>
                  <a:schemeClr val="tx1"/>
                </a:solidFill>
                <a:effectLst/>
                <a:latin typeface="+mn-lt"/>
                <a:ea typeface="+mn-ea"/>
                <a:cs typeface="+mn-cs"/>
              </a:rPr>
              <a:t>х</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mn-MN" sz="1200" b="1" kern="1200" baseline="0" dirty="0">
                <a:solidFill>
                  <a:schemeClr val="tx1"/>
                </a:solidFill>
                <a:effectLst/>
                <a:latin typeface="+mn-lt"/>
                <a:ea typeface="+mn-ea"/>
                <a:cs typeface="+mn-cs"/>
              </a:rPr>
              <a:t>Үндсэн шалтгаан: </a:t>
            </a:r>
            <a:r>
              <a:rPr lang="mn-MN" sz="1200" kern="1200" baseline="0" dirty="0">
                <a:solidFill>
                  <a:schemeClr val="tx1"/>
                </a:solidFill>
                <a:effectLst/>
                <a:latin typeface="+mn-lt"/>
                <a:ea typeface="+mn-ea"/>
                <a:cs typeface="+mn-cs"/>
              </a:rPr>
              <a:t>цэвэрлэгээ, засвар үйлчилгээ хангалтгүй байх зэрэг орно</a:t>
            </a:r>
            <a:endParaRPr lang="en-GB" sz="1200" kern="1200" baseline="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r>
              <a:rPr lang="mn-MN" sz="1200" b="1" kern="1200" baseline="0" dirty="0">
                <a:solidFill>
                  <a:schemeClr val="tx1"/>
                </a:solidFill>
                <a:effectLst/>
                <a:latin typeface="+mn-lt"/>
                <a:ea typeface="+mn-ea"/>
                <a:cs typeface="+mn-cs"/>
              </a:rPr>
              <a:t>Суурь шалтгаан: </a:t>
            </a:r>
            <a:r>
              <a:rPr lang="mn-MN" sz="1200" b="0" kern="1200" baseline="0" dirty="0">
                <a:solidFill>
                  <a:schemeClr val="tx1"/>
                </a:solidFill>
                <a:effectLst/>
                <a:latin typeface="+mn-lt"/>
                <a:ea typeface="+mn-ea"/>
                <a:cs typeface="+mn-cs"/>
              </a:rPr>
              <a:t>хяналт, шалгалт дутмаг, ХАБЭМ-н менежмент хангалтгүй, эрүүл мэнд, аюулгүй байдалд хариуцлага хүлээдэггүй удирдлага орно.</a:t>
            </a:r>
            <a:endParaRPr lang="en-GB" sz="1200" b="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40</a:t>
            </a:fld>
            <a:endParaRPr lang="en-GB"/>
          </a:p>
        </p:txBody>
      </p:sp>
    </p:spTree>
    <p:extLst>
      <p:ext uri="{BB962C8B-B14F-4D97-AF65-F5344CB8AC3E}">
        <p14:creationId xmlns:p14="http://schemas.microsoft.com/office/powerpoint/2010/main" val="32495687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41</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42</a:t>
            </a:fld>
            <a:endParaRPr lang="en-GB"/>
          </a:p>
        </p:txBody>
      </p:sp>
    </p:spTree>
    <p:extLst>
      <p:ext uri="{BB962C8B-B14F-4D97-AF65-F5344CB8AC3E}">
        <p14:creationId xmlns:p14="http://schemas.microsoft.com/office/powerpoint/2010/main" val="29081915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None/>
            </a:pPr>
            <a:r>
              <a:rPr lang="mn-MN" baseline="0" noProof="0" dirty="0"/>
              <a:t>Судалгаагаар үхлийн аюултай эсвэл ноцтой гэмтэл бүрт 400 </a:t>
            </a:r>
            <a:r>
              <a:rPr lang="mn-MN" b="1" u="sng" baseline="0" noProof="0" dirty="0"/>
              <a:t>осолд дөхсөн </a:t>
            </a:r>
            <a:r>
              <a:rPr lang="mn-MN" b="1" u="sng" baseline="0" noProof="0" dirty="0">
                <a:solidFill>
                  <a:srgbClr val="FF0000"/>
                </a:solidFill>
              </a:rPr>
              <a:t>тохиолдол байгааг онцол</a:t>
            </a:r>
            <a:r>
              <a:rPr lang="mn-MN" baseline="0" noProof="0" dirty="0"/>
              <a:t>. Осолд дөхсөн тохиолдол бүр нь түүний сул талыг тодорхойлох эсвэл ослыг зогсоох хяналтыг хэрэгжүүлэх боломж юм.</a:t>
            </a:r>
            <a:endParaRPr lang="en-GB" noProof="0" dirty="0"/>
          </a:p>
        </p:txBody>
      </p:sp>
      <p:sp>
        <p:nvSpPr>
          <p:cNvPr id="4" name="Slide Number Placeholder 3"/>
          <p:cNvSpPr>
            <a:spLocks noGrp="1"/>
          </p:cNvSpPr>
          <p:nvPr>
            <p:ph type="sldNum" sz="quarter" idx="10"/>
          </p:nvPr>
        </p:nvSpPr>
        <p:spPr/>
        <p:txBody>
          <a:bodyPr/>
          <a:lstStyle/>
          <a:p>
            <a:fld id="{D0826FEE-2901-4F80-B040-94DEDE5C3ECF}" type="slidenum">
              <a:rPr lang="en-GB" smtClean="0"/>
              <a:t>43</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dirty="0"/>
              <a:t>Сургагч багш нь ослыг бүртгэх маягттай байх нь маш хэрэгтэй гэдгийг онцлон тэмдэглэх. Учир нь ослыг бүртгээгүй тохиолдолд алдаа дутагдлыг олж мэдээгүй бөгөөд залруулах арга хэмжээ авах боломжгүй юм. Мөн ослыг мэдээлэхдээ "буруутгахгүй байх соёл"-той байх нь зүйтэй, эс тэгвээс тэдгээрийг мэдээлэхгүй байж магадгүй бөгөөд дараа нь осол гарч болзошгүй. Компаниуд осол аваарын ойролцоох тохиолдлуудыг бүртгэж эхлэхэд олон тайлан ирдэг нь сайн талтай, учир нь арга хэмжээ авах боломжтой. 400 осолд дөхсөн тохиолдол нэг томоохон осол гэмтэлд хүргэдэг.</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45</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noProof="0" dirty="0"/>
              <a:t>Бид урьдчилан сэргийлэхийг аюул, эрсдэлийг урьдчилан харах гэж үзэж болох тул орчин үед энэ арга барил нь зүгээр л хариу үйлдэл үзүүлэхээс илүү урьдчилан сэргийлэх/арга хэмжээ авах хандлага юм. </a:t>
            </a:r>
            <a:endParaRPr lang="en-GB" noProof="0" dirty="0"/>
          </a:p>
          <a:p>
            <a:endParaRPr lang="en-GB" noProof="0" dirty="0"/>
          </a:p>
          <a:p>
            <a:r>
              <a:rPr lang="mn-MN" noProof="0" dirty="0"/>
              <a:t>(урьдчилан арга хэмжээ авах нь гэдэг нь бид ямар нэгэн зүйлийг урьдчилан хийдэг, хариу үйлдэл үзүүлэх гэдэг нь ямар нэгэн зүйл тохиолдсон байх ёстой, өөрөөр хэлбэл осол гарсан байх ёстой)</a:t>
            </a:r>
            <a:endParaRPr lang="en-GB" noProof="0" dirty="0"/>
          </a:p>
          <a:p>
            <a:endParaRPr lang="en-GB" noProof="0" dirty="0"/>
          </a:p>
          <a:p>
            <a:r>
              <a:rPr lang="mn-MN" sz="1200" kern="1200" dirty="0">
                <a:solidFill>
                  <a:schemeClr val="tx1"/>
                </a:solidFill>
                <a:effectLst/>
                <a:latin typeface="+mn-lt"/>
                <a:ea typeface="+mn-ea"/>
                <a:cs typeface="+mn-cs"/>
              </a:rPr>
              <a:t>Судалгаанаас харахад урьдчилан сэргийлэх үйл ажиллагаанд хөрөнгө мөнгө зарцуулах нь дунд болон урт хугацаанд мөнгө хэмнэх тул эдийн засгийн хувьд зөв шийдвэр юм.</a:t>
            </a:r>
            <a:endParaRPr lang="en-GB"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46</a:t>
            </a:fld>
            <a:endParaRPr lang="en-GB"/>
          </a:p>
        </p:txBody>
      </p:sp>
    </p:spTree>
    <p:extLst>
      <p:ext uri="{BB962C8B-B14F-4D97-AF65-F5344CB8AC3E}">
        <p14:creationId xmlns:p14="http://schemas.microsoft.com/office/powerpoint/2010/main" val="36183912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n-MN" sz="1200" dirty="0"/>
              <a:t>Ажил олгогчид эрсдэлийн хяналтын арга хэмжээг хангалттай хэрэгжүүлсэн үү? Ажилчид, олон нийт зэрэг эрсдэлд өртсөн хүмүүст хохирол учруулахаас урьдчилан сэргийлэхийн тулд тэд илүү ихийг хийх ёстой юу?</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47</a:t>
            </a:fld>
            <a:endParaRPr lang="en-GB"/>
          </a:p>
        </p:txBody>
      </p:sp>
    </p:spTree>
    <p:extLst>
      <p:ext uri="{BB962C8B-B14F-4D97-AF65-F5344CB8AC3E}">
        <p14:creationId xmlns:p14="http://schemas.microsoft.com/office/powerpoint/2010/main" val="16117266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0" dirty="0"/>
              <a:t>Сургагч багш нь оролцогчдоос өнөөдөр эрсдэлийн үнэлгээ хийсэн эсэхийг асууж болно. Дараагийн слайдыг танилцуулахаасаа өмнө үүнийг хэлэлцэж болно. </a:t>
            </a:r>
            <a:endParaRPr lang="en-US" b="0" dirty="0"/>
          </a:p>
          <a:p>
            <a:endParaRPr lang="en-US" b="0" dirty="0"/>
          </a:p>
          <a:p>
            <a:r>
              <a:rPr lang="mn-MN" b="0" dirty="0"/>
              <a:t>Хэрэв хэн нэгэн зам хөндлөн гарсан эсвэл машинаар явсан бол эрсдэлийн үнэлгээ хийж болно. </a:t>
            </a:r>
            <a:endParaRPr lang="en-US" b="0" dirty="0"/>
          </a:p>
          <a:p>
            <a:endParaRPr lang="mn-MN" b="0" dirty="0"/>
          </a:p>
          <a:p>
            <a:r>
              <a:rPr lang="mn-MN" b="0" dirty="0"/>
              <a:t>Бид бүгд эрсдэлийн үнэлгээг байнга хийдэг, харин бид үүнийг эрсдэлийн үнэлгээ гэж нэрлээд байдаггүй гэдгийг</a:t>
            </a:r>
            <a:r>
              <a:rPr lang="mn-MN" b="1" dirty="0"/>
              <a:t> онцлон тэмдэглэ.  </a:t>
            </a:r>
            <a:endParaRPr lang="en-US" b="1"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48</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dirty="0"/>
              <a:t>Хүн бүр эрсдэлийн үнэлгээг байнга хийдэг гэдгийг онцлон тэмдэглэе, харин бид үүнийг ингэж нэрлэдэггүй. Өдөр бүр бид өөрсдийн мэдэлгүй амьдралдаа байгаа эрсдэлийг үнэлж, тэдгээр эрсдэлийн талаарх ойлголт, үнэлгээнийхээ дагуу шийдвэр гаргадаг.</a:t>
            </a:r>
            <a:endParaRPr lang="fr-CH"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49</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dirty="0"/>
              <a:t>Бичил, жижиг, дунд хэмжээний аж ахуйн нэгжүүдийн тодорхойлолт улс орнуудад харилцан адилгүй бөгөөд борлуулалтын орлого, ажилчдын тоо эсвэл хоёуланг нь харгалзан үзэж болно. Ерөнхийдөө бичил аж ахуйн нэгжүүд арав хүртэлх ажилтантай, жижиг аж ахуйн нэгжүүд 10-100 ажилтантай, дунд аж ахуйн нэгжүүд 100-250 ажилтантай байдаг.</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9</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dirty="0"/>
              <a:t>"Аюул, яагаад байгааг тодорхойлох нь" сэдвээр багш ярилцах. Хэрэв аюул байгаа шалтгааныг тодорхойлж чадвал аюулыг арилгах арга хэмжээ авч болно. Жишээлбэл, ослын шалтгааны слайдад шалан дээрх тос хальтирах гулгах аюулыг үүсгэсэн. Машин тоног төхөөрөмжийн засвар үйлчилгээ хангалтгүй улмаас тос асграсан байна. Тиймээс үүнийг тодорхойлж, засвар үйлчилгээг сайжруулбал аюул арилна. Энэ нь шалыг цэвэрлэхээс илүү дээр байх болно, учир нь машинаас тос дахин гоожиход тос буцаж гарч ирнэ.</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50</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noProof="0" dirty="0"/>
              <a:t>Сургагч багш дээрх загварыг танилцуулах бөгөөд үүнийг дараа нь танилцуулгад ашиглана.</a:t>
            </a:r>
            <a:endParaRPr lang="en-GB"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51</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mn-MN" dirty="0"/>
              <a:t>Сургагч багш хариултгүй слайдуудыг хэвлэж оролцогчдод өгөөд хариултыг харуулсан слайдуудыг дараа нь үзүүлж болно.</a:t>
            </a: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r>
              <a:rPr lang="mn-MN" baseline="0" dirty="0"/>
              <a:t>Оролцогчдоос эрүүл мэндийн болон аюулгүй байдлын аюулыг ялгахыг асууж болно.</a:t>
            </a:r>
            <a:endParaRPr lang="fr-CH"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52</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noProof="0" dirty="0"/>
              <a:t>Хариултуудыг слайдаар харуулж байна.</a:t>
            </a:r>
            <a:endParaRPr lang="en-US"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53</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dirty="0"/>
              <a:t>Сургагч багш хариултгүй слайдуудыг хэвлэж оролцогчдод өгөөд хариултыг харуулсан слайдуудыг дараа нь үзүүлж болно.</a:t>
            </a:r>
          </a:p>
          <a:p>
            <a:endParaRPr lang="mn-MN" baseline="0" dirty="0"/>
          </a:p>
          <a:p>
            <a:r>
              <a:rPr lang="mn-MN" baseline="0" dirty="0"/>
              <a:t>Оролцогчдоос эрүүл мэндийн болон аюулгүй байдлын аюулыг ялгахыг асууж болно.</a:t>
            </a:r>
          </a:p>
          <a:p>
            <a:endParaRPr lang="mn-MN" baseline="0" dirty="0"/>
          </a:p>
          <a:p>
            <a:endParaRPr lang="mn-MN" baseline="0" dirty="0"/>
          </a:p>
          <a:p>
            <a:endParaRPr lang="mn-MN" baseline="0" dirty="0"/>
          </a:p>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54</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noProof="0" dirty="0"/>
              <a:t>Хариултуудыг слайдаар харуулж байна.</a:t>
            </a:r>
          </a:p>
          <a:p>
            <a:endParaRPr lang="en-US" baseline="0"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55</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ru-RU" baseline="0" dirty="0"/>
              <a:t>Линк нь интерактив газрын зураг юм. </a:t>
            </a:r>
            <a:endParaRPr lang="mn-MN" baseline="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mn-MN"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mn-MN" baseline="0" dirty="0"/>
              <a:t>Оролцогчдоос эрүүл мэндийн болон аюулгүй байдлын аюулыг ялгахыг асууж болно.</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CH" baseline="0" dirty="0"/>
          </a:p>
          <a:p>
            <a:r>
              <a:rPr lang="mn-MN" baseline="0" dirty="0"/>
              <a:t>Сургагч багш хариултгүй слайдуудыг хэвлэж оролцогчдод өгөөд хариултыг харуулсан слайдуудыг дараа нь үзүүлж болно.</a:t>
            </a:r>
          </a:p>
          <a:p>
            <a:endParaRPr lang="mn-MN"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56</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noProof="0" dirty="0"/>
              <a:t>Хариултуудыг слайдаар харуулж байна.</a:t>
            </a:r>
          </a:p>
          <a:p>
            <a:endParaRPr lang="en-US" baseline="0"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57</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dirty="0"/>
              <a:t>Бид зөвхөн эрсдэлд анхаарлаа хандуулах хандлагатай байдаг ГЭХДЭЭ эрсдэлийн үнэлгээ хийхдээ аюулд анхаарлаа хандуулах хэрэгтэй, учир нь тодорхойлогдоогүй аливаа аюулыг хянах боломжгүй тул эрсдэлийг үнэлэх боломжгүй юм.</a:t>
            </a:r>
            <a:endParaRPr lang="en-U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60</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a:p>
            <a:r>
              <a:rPr lang="mn-MN" dirty="0"/>
              <a:t>"Аюул, яагаад байгааг тодорхойлох нь" сэдвээр ярилцах</a:t>
            </a:r>
            <a:r>
              <a:rPr lang="en-US" dirty="0"/>
              <a:t>. </a:t>
            </a:r>
            <a:r>
              <a:rPr lang="mn-MN" dirty="0"/>
              <a:t>Хэрэв аюул байгаа шалтгааныг тодорхойлж чадвал аюулыг арилгах арга хэмжээ авах боломжтой тул яагаад байгааг ойлгох нь чухал юм. Жишээлбэл, ослын шалтгааны слайдад шалан дээрх тос хальтиргаа үүсэх аюулыг үүсгэдэг, засвар үйлчилгээ хангалтгүй хийгдсэний улмаас тос асгарсан байна. Тиймээс үүнийг тодорхойлж, засвар үйлчилгээг сайжруулбал аюулыг арилгана. Энэ нь шал цэвэрлэхээс илүү дээр байх болно, учир нь машинаас тос дахин гоожино. Яагаад аюул байна вэ, жишээ нь, үйлдвэрүүдэд толбо цэвэрлэхэд ашигладаг химийн бодисууд. Үйлдвэрлэлийн процесст цамцанд тэмдэглэл хийхэд машин ашиглаж байгаа тул цамцыг мөн цэвэрлэх шаардлагатай байж магадгүй юм. Хэрэв машиныг зассан бол ямар ч ул мөр үлдэхгүй бөгөөд бусад ажилчид химийн бодис хэрэглэх шаардлагагүй болно.</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61</a:t>
            </a:fld>
            <a:endParaRPr lang="en-GB"/>
          </a:p>
        </p:txBody>
      </p:sp>
    </p:spTree>
    <p:extLst>
      <p:ext uri="{BB962C8B-B14F-4D97-AF65-F5344CB8AC3E}">
        <p14:creationId xmlns:p14="http://schemas.microsoft.com/office/powerpoint/2010/main" val="2188605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Оролцогчдоос ХАБЭ</a:t>
            </a:r>
            <a:r>
              <a:rPr lang="mn-MN" sz="1200" kern="1200" dirty="0">
                <a:solidFill>
                  <a:schemeClr val="tx1"/>
                </a:solidFill>
                <a:effectLst/>
                <a:latin typeface="+mn-lt"/>
                <a:ea typeface="+mn-ea"/>
                <a:cs typeface="+mn-cs"/>
              </a:rPr>
              <a:t>М</a:t>
            </a:r>
            <a:r>
              <a:rPr lang="ru-RU" sz="1200" kern="1200" dirty="0">
                <a:solidFill>
                  <a:schemeClr val="tx1"/>
                </a:solidFill>
                <a:effectLst/>
                <a:latin typeface="+mn-lt"/>
                <a:ea typeface="+mn-ea"/>
                <a:cs typeface="+mn-cs"/>
              </a:rPr>
              <a:t>-н талаарх мэдлэгий</a:t>
            </a:r>
            <a:r>
              <a:rPr lang="mn-MN" sz="1200" kern="1200" dirty="0">
                <a:solidFill>
                  <a:schemeClr val="tx1"/>
                </a:solidFill>
                <a:effectLst/>
                <a:latin typeface="+mn-lt"/>
                <a:ea typeface="+mn-ea"/>
                <a:cs typeface="+mn-cs"/>
              </a:rPr>
              <a:t>г </a:t>
            </a:r>
            <a:r>
              <a:rPr lang="ru-RU" sz="1200" kern="1200" dirty="0">
                <a:solidFill>
                  <a:schemeClr val="tx1"/>
                </a:solidFill>
                <a:effectLst/>
                <a:latin typeface="+mn-lt"/>
                <a:ea typeface="+mn-ea"/>
                <a:cs typeface="+mn-cs"/>
              </a:rPr>
              <a:t>асууна – 10 минут.</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10</a:t>
            </a:fld>
            <a:endParaRPr lang="en-GB"/>
          </a:p>
        </p:txBody>
      </p:sp>
    </p:spTree>
    <p:extLst>
      <p:ext uri="{BB962C8B-B14F-4D97-AF65-F5344CB8AC3E}">
        <p14:creationId xmlns:p14="http://schemas.microsoft.com/office/powerpoint/2010/main" val="1273114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dirty="0"/>
              <a:t>Хүрээлэн буй орчны хүчин зүйлс, ажил дээр байгаа химийн бодис, цахилгаан, гал түймэр; температур, чийгшил, гэрэлтүүлэг, дуу чимээ, чичиргээ, бактери, вирус, хөгц, ажлын горим (өндөрт ажиллах, шөнийн ээлж), зан байдал (дарамт, шахалт), ажлын буруу байрлал, олон давтагдах үйлдэл гэх мэт БҮХ ЗҮЙЛ аюул учруулж болзошгүйг </a:t>
            </a:r>
            <a:r>
              <a:rPr lang="mn-MN" b="1" dirty="0"/>
              <a:t>онцлон тэмдэглэх</a:t>
            </a:r>
            <a:r>
              <a:rPr lang="mn-MN" dirty="0"/>
              <a:t>.</a:t>
            </a:r>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62</a:t>
            </a:fld>
            <a:endParaRPr lang="en-GB"/>
          </a:p>
        </p:txBody>
      </p:sp>
    </p:spTree>
    <p:extLst>
      <p:ext uri="{BB962C8B-B14F-4D97-AF65-F5344CB8AC3E}">
        <p14:creationId xmlns:p14="http://schemas.microsoft.com/office/powerpoint/2010/main" val="17738105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dirty="0"/>
              <a:t>Сургагч багш оролцогчдоос дээрх зүйлс тус бүрийг ажлын байран дахь аюулыг тодорхойлох боломжтой эсэхийг асуух ёстой:</a:t>
            </a:r>
            <a:endParaRPr lang="en-GB" baseline="0" dirty="0"/>
          </a:p>
          <a:p>
            <a:r>
              <a:rPr lang="mn-MN" baseline="0" dirty="0"/>
              <a:t>Өмнө дурдсан ажлын байрны ослын маягтууд - ослын шалтгааныг харах</a:t>
            </a:r>
            <a:endParaRPr lang="en-GB" baseline="0" dirty="0"/>
          </a:p>
          <a:p>
            <a:r>
              <a:rPr lang="mn-MN" baseline="0" dirty="0"/>
              <a:t>Ажлын байраар алхаж, одоогийн ажлын системийг ажиглах</a:t>
            </a:r>
            <a:endParaRPr lang="en-GB" baseline="0" dirty="0"/>
          </a:p>
          <a:p>
            <a:r>
              <a:rPr lang="mn-MN" baseline="0" dirty="0"/>
              <a:t>ХАБЭМ-н хорооны мэдээлэл</a:t>
            </a:r>
            <a:endParaRPr lang="en-GB" baseline="0" dirty="0"/>
          </a:p>
          <a:p>
            <a:r>
              <a:rPr lang="mn-MN" baseline="0" dirty="0"/>
              <a:t>Бүтээгдэхүүн, машин механизм дээрх анхааруулах тэмдэг/ шошго, аюулгүй ажиллагааны зааварчилгаа/</a:t>
            </a:r>
          </a:p>
          <a:p>
            <a:r>
              <a:rPr lang="mn-MN" baseline="0" dirty="0"/>
              <a:t>Үйлдвэрлэгчдийн аюулгүй ажиллагааны зааварчилгаа /ашиглалтын гарын авлага/</a:t>
            </a:r>
            <a:endParaRPr lang="en-GB" baseline="0" dirty="0"/>
          </a:p>
          <a:p>
            <a:r>
              <a:rPr lang="mn-MN" baseline="0" dirty="0"/>
              <a:t>Хэрэв байгаа бол ХАБЭМ-н зөвлөхүүдийн тайлан</a:t>
            </a:r>
          </a:p>
          <a:p>
            <a:r>
              <a:rPr lang="mn-MN" baseline="0" dirty="0"/>
              <a:t>Интернетээс зааварчилгаа авах боломжтой.</a:t>
            </a:r>
            <a:endParaRPr lang="en-GB"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63</a:t>
            </a:fld>
            <a:endParaRPr lang="en-GB"/>
          </a:p>
        </p:txBody>
      </p:sp>
    </p:spTree>
    <p:extLst>
      <p:ext uri="{BB962C8B-B14F-4D97-AF65-F5344CB8AC3E}">
        <p14:creationId xmlns:p14="http://schemas.microsoft.com/office/powerpoint/2010/main" val="36068138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64</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baseline="0" dirty="0"/>
              <a:t>Ажилчдаас зүрх нь цохилж/зогссон гэж бодож байсан үе байсан эсэхийг асуух нь сайн арга юм! Жолоо барьж байхдаа хэн нэгэн гар утас ашиглаж байсан эсэхийг асуу (бид үүнийг дэмжихгүй байгаа ч бидний олонх нь ашигладаг!) Та мессеж уншаад эсвэл дугаар хайгаад дээшээ хартал машин таны өмнө зогсож, та огцом тоормослоход зүрх чинь цохилж байна.</a:t>
            </a:r>
          </a:p>
          <a:p>
            <a:endParaRPr lang="mn-MN" baseline="0" dirty="0"/>
          </a:p>
          <a:p>
            <a:r>
              <a:rPr lang="mn-MN" baseline="0" dirty="0"/>
              <a:t>Хэрэв ажилтнууд ажил дээрээ ийм зүйл тохиолдсоныг танд хэлж чадвал та үүнийг (аюул) юунаас болж үүссэнийг тодорхойлж, арга хэмжээ авах боломжтой.</a:t>
            </a:r>
            <a:endParaRPr lang="en-GB" baseline="0" dirty="0"/>
          </a:p>
        </p:txBody>
      </p:sp>
      <p:sp>
        <p:nvSpPr>
          <p:cNvPr id="4" name="Slide Number Placeholder 3"/>
          <p:cNvSpPr>
            <a:spLocks noGrp="1"/>
          </p:cNvSpPr>
          <p:nvPr>
            <p:ph type="sldNum" sz="quarter" idx="10"/>
          </p:nvPr>
        </p:nvSpPr>
        <p:spPr/>
        <p:txBody>
          <a:bodyPr/>
          <a:lstStyle/>
          <a:p>
            <a:fld id="{D0826FEE-2901-4F80-B040-94DEDE5C3ECF}" type="slidenum">
              <a:rPr lang="en-GB" smtClean="0"/>
              <a:t>65</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mn-MN" baseline="0" dirty="0"/>
              <a:t>Хяналтын хуудастай холбоотой анхааруулга - Хэрэв аюулыг шалгах хуудсанд дурдаагүй бол үл тоомсорлож магадгүй. Шалгах хуудасны мэдээллийг ашиглахаас бүү эргэлз.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s-ES" dirty="0"/>
          </a:p>
          <a:p>
            <a:r>
              <a:rPr lang="mn-MN" dirty="0"/>
              <a:t>Сургагч багшид зориулсан тэмдэглэл - шаардлагатай гэж тодорхойлсон хяналтын арга хэмжээг хэрэгжүүлсний дараа хяналтын хуудсыг ажлын байрны үзлэгт зориулж боловсруулж болно. Хяналт явуулж буй хүн хяналтыг зохих ёсоор ашиглаж байгааг баталгаажуулж чадна.</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66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D0826FEE-2901-4F80-B040-94DEDE5C3ECF}" type="slidenum">
              <a:rPr lang="en-GB" smtClean="0"/>
              <a:t>67</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D0826FEE-2901-4F80-B040-94DEDE5C3ECF}" type="slidenum">
              <a:rPr lang="en-GB" smtClean="0"/>
              <a:t>68</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baseline="0" noProof="0" dirty="0"/>
              <a:t>Ажлын байранд байгаа БҮХ аюултай бүтээгдэхүүнийг шошготой саванд хадгалах ёстойг анхаарна уу!</a:t>
            </a:r>
            <a:endParaRPr lang="en-GB" noProof="0" dirty="0"/>
          </a:p>
        </p:txBody>
      </p:sp>
      <p:sp>
        <p:nvSpPr>
          <p:cNvPr id="4" name="Slide Number Placeholder 3"/>
          <p:cNvSpPr>
            <a:spLocks noGrp="1"/>
          </p:cNvSpPr>
          <p:nvPr>
            <p:ph type="sldNum" sz="quarter" idx="10"/>
          </p:nvPr>
        </p:nvSpPr>
        <p:spPr/>
        <p:txBody>
          <a:bodyPr/>
          <a:lstStyle/>
          <a:p>
            <a:fld id="{D0826FEE-2901-4F80-B040-94DEDE5C3ECF}" type="slidenum">
              <a:rPr lang="en-GB" smtClean="0"/>
              <a:t>69</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dirty="0"/>
              <a:t>Оролцогчдоос ажлын байран дээрээ АБМХ-тай танилцаж байгаа эсэхийг болон энэ нь 16 зүйлтэй байх ёстой эсэхийг асуу. Бүтээгдэхүүнийг үйлдвэрлэгчийн зааврын дагуу ашиглах ёстойг онцол; эс тэгвээс АБМХ </a:t>
            </a:r>
            <a:r>
              <a:rPr lang="en-GB" dirty="0"/>
              <a:t>(</a:t>
            </a:r>
            <a:r>
              <a:rPr lang="mn-MN" dirty="0"/>
              <a:t>болон шошго) дээрх зөвлөгөө хамаарахгүй, эсвэл жагсаасан хамгаалалтын арга хэмжээ хангалтгүй байж магадгүй.</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70</a:t>
            </a:fld>
            <a:endParaRPr lang="en-GB"/>
          </a:p>
        </p:txBody>
      </p:sp>
    </p:spTree>
    <p:extLst>
      <p:ext uri="{BB962C8B-B14F-4D97-AF65-F5344CB8AC3E}">
        <p14:creationId xmlns:p14="http://schemas.microsoft.com/office/powerpoint/2010/main" val="17738105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dirty="0">
                <a:solidFill>
                  <a:srgbClr val="FF0000"/>
                </a:solidFill>
              </a:rPr>
              <a:t>Ажилчид ажлын байран дахь аюулын талаар хангалттай мэдээлэл авах эрхтэй бөгөөд </a:t>
            </a:r>
            <a:r>
              <a:rPr lang="mn-MN" baseline="0" dirty="0">
                <a:solidFill>
                  <a:srgbClr val="C00000"/>
                </a:solidFill>
              </a:rPr>
              <a:t>аюултай ажлаас татгалзах ЭРХТЭЙ.</a:t>
            </a:r>
            <a:endParaRPr lang="en-GB" dirty="0">
              <a:solidFill>
                <a:srgbClr val="C00000"/>
              </a:solidFill>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71</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12</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mn-MN" dirty="0"/>
              <a:t>Хяналтын хуудастай холбоотой анхааруулга - Хэрэв аюулыг хяналтын хуудсанд дурдаагүй бол үүнийг үл тоомсорлож магадгүй. Хяналтын хуудасны мэдээллийг ашиглахаас бүү эргэлз. </a:t>
            </a:r>
            <a:endParaRPr lang="en-GB" dirty="0"/>
          </a:p>
          <a:p>
            <a:endParaRPr lang="mn-MN" baseline="0" dirty="0"/>
          </a:p>
          <a:p>
            <a:r>
              <a:rPr lang="mn-MN" dirty="0"/>
              <a:t>Сургагч багшид зориулсан тэмдэглэл - шаардлагатай гэж тодорхойлсон хяналтын арга хэмжээг хэрэгжүүлсний дараа хяналтын хуудсыг ажлын байрны үзлэгт зориулж боловсруулж болно. Хяналт явуулж буй хүн хяналтыг зохих ёсоор ашиглаж байгааг баталгаажуулж чадна.</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72</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dirty="0"/>
              <a:t>Зураг дээр гол онцлогуудыг зур: хаалга, шат, цонх, машин механизм. Ажилтнуудын байршлыг нэмж болно (жишээлбэл, яаралтай тусламжийн баг гэх мэт). Эрсдэлийг улаанаар тодруулж болно (эсвэл эрсдэл тус бүрт өөр өнгө ашиглана). Аюул болон эрсдэлийг хянах арга хэмжээг баруун талын хоёр баганад харуулав. Шаардлагатай бол эдгээр зургийг бүртгэж, шинэчлэх нь чухал (жишээлбэл, шинэ эрсдэл, хуучин эрсдэлийг арилгах гэх мэт). Хальтирах, бүдрэх нь бүртгэгдсэн бүх ноцтой гэмтлийн гуравны нэг орчим хувийг эзэлж байгааг онцол. Эдгээр гэмтлийн 95% нь гар, бугуй, шагай хугаралтай холбоотой байдаг.</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73</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sz="1200" kern="1200" dirty="0">
                <a:solidFill>
                  <a:schemeClr val="tx1"/>
                </a:solidFill>
                <a:effectLst/>
                <a:latin typeface="+mn-lt"/>
                <a:ea typeface="+mn-ea"/>
                <a:cs typeface="+mn-cs"/>
              </a:rPr>
              <a:t>Оролцогчдыг мужааны ажилд өөр ямар аюул заналхийлж болохыг зааж өгөхийг уриал. </a:t>
            </a:r>
          </a:p>
          <a:p>
            <a:r>
              <a:rPr lang="mn-MN" sz="1200" kern="1200" dirty="0">
                <a:solidFill>
                  <a:schemeClr val="tx1"/>
                </a:solidFill>
                <a:effectLst/>
                <a:latin typeface="+mn-lt"/>
                <a:ea typeface="+mn-ea"/>
                <a:cs typeface="+mn-cs"/>
              </a:rPr>
              <a:t>Ажилчид ажлын байрныхаа талаар (осол аваар, осолд дөхсөн тохиолдлыг оролцуулан) мэддэг тул өөр гадны ажилтны анзаараагүй байж болох ажлын байрны аюулыг олж мэдэхэд хувь нэмэр оруулж чадна.</a:t>
            </a:r>
            <a:endParaRPr lang="es-ES"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74</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dirty="0"/>
              <a:t>«Ажлын байран дахь аюулыг тодорхойл». Оролцогчдоос хариултаа бичихийг сануулж хэлж өг.</a:t>
            </a:r>
            <a:endParaRPr lang="it-IT" dirty="0"/>
          </a:p>
          <a:p>
            <a:endParaRPr lang="it-IT" dirty="0"/>
          </a:p>
          <a:p>
            <a:r>
              <a:rPr lang="mn-MN" b="1" baseline="0" dirty="0"/>
              <a:t>Сургагч багшид зориулсан тэмдэглэл: </a:t>
            </a:r>
            <a:r>
              <a:rPr lang="mn-MN" baseline="0" dirty="0"/>
              <a:t>Аюулын дор хаяж нэг нь анхаарал татахуйц бөгөөд ноцтой эрсдэл учруулж болзошгүй эсэхийг шалгаарай, учир нь эдгээрийг дараа нь хийх болно!</a:t>
            </a:r>
            <a:endParaRPr lang="it-IT" baseline="0" dirty="0"/>
          </a:p>
          <a:p>
            <a:endParaRPr lang="it-IT" baseline="0" dirty="0"/>
          </a:p>
          <a:p>
            <a:r>
              <a:rPr lang="mn-MN" baseline="0" dirty="0"/>
              <a:t>Оролцогчдыг дасгал ажлын талаар танилцуулахыг сануулж хэлж өг. Энэ нь эрсдэлээс илүүтэй аюулыг тодорхойлсон эсэхийг баталгаажуулах зорилготой юм. Энэ ажлыг үргэлжлүүлэн хийх нь их чухал. Багш энэ эрсдэлийн үнэлгээний загварыг авч болно.</a:t>
            </a:r>
            <a:endParaRPr lang="it-IT" baseline="0" dirty="0"/>
          </a:p>
        </p:txBody>
      </p:sp>
      <p:sp>
        <p:nvSpPr>
          <p:cNvPr id="4" name="Slide Number Placeholder 3"/>
          <p:cNvSpPr>
            <a:spLocks noGrp="1"/>
          </p:cNvSpPr>
          <p:nvPr>
            <p:ph type="sldNum" sz="quarter" idx="10"/>
          </p:nvPr>
        </p:nvSpPr>
        <p:spPr/>
        <p:txBody>
          <a:bodyPr/>
          <a:lstStyle/>
          <a:p>
            <a:fld id="{D0826FEE-2901-4F80-B040-94DEDE5C3ECF}" type="slidenum">
              <a:rPr lang="en-GB" smtClean="0"/>
              <a:t>75</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mn-MN" dirty="0"/>
              <a:t>Энэ нь хүн бүрийг нэрээр нь жагсаах гэсэн үг биш, харин хүмүүсийн бүлгийг тодорхойлох гэсэн үг юм (жишээ нь, "агуулахад ажиллаж буй хүмүүс" эсвэл "замын хажуугаар өнгөрч буй хүмүүс" эсвэл "жирэмсэн эмэгтэйчүүд болон хөхүүл эхчүүд").</a:t>
            </a: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mn-MN" dirty="0"/>
              <a:t>Тохиолдол бүрт тэд хэрхэн хохирч болохыг, өөрөөр хэлбэл ямар төрлийн гэмтэл бэртэл эсвэл эрүүл мэндийн асуудал гарч болохыг тодорхойл. Жишээлбэл, "тавиур овоолж буй хүмүүс хайрцгийг дахин дахин өргөснөөс болж нуруунд гэмтэл учруулж болзошгүй".</a:t>
            </a: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mn-MN" baseline="0" dirty="0"/>
              <a:t>Хяналтын арга хэмжээг авахад хэр их хохирол учирсан, гэмтлийн төрөл чухал ач холбогдолтой.</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76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77</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78</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dirty="0"/>
              <a:t>Аюул тус бүрийн хувьд ямар БҮЛЭГ ажилтан хохирч болохыг тодорхойлох нь чухал юм (жишээлбэл, мужааны хэсэгт ажиллаж буй ажилчид; засварын цехийн ажилчид; агуулахын ажилчид; хөдөө аж ахуйн талбайн ажилчид; ЗАЛУУ АЖИЛЧИД гэх мэт). Хүргэлтийн ажилчид, цэвэрлэгч гэх мэтийг мартаж болохгүй. Мөн гадны хүмүүс аж ахуйн нэгжид ямар нэгэн аюул учруулж болзошгүй эсэхийг авч үзэх хэрэгтэй.</a:t>
            </a:r>
            <a:endParaRPr lang="en-GB"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79</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n-MN" baseline="0" dirty="0"/>
              <a:t>Зарим аюул нь аюулд өртөхөө больсноос хойш олон жил, тэр ч байтугай хэдэн арван жилийн дараа хүний ​​эрүүл мэндэд хор хөнөөл учруулж болзошгүйг харгалзан үзэхийн ач холбогдлыг онцлон тэмдэглэх (жишээлбэл, асбестын нөлөөллөөс үүдэлтэй хорт хавдар болох).</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80</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noProof="0" dirty="0"/>
              <a:t>Ажилчид (болон олон нийт) аюул тус бүрээс хэрхэн хохирч болохыг заахаас гадна тэдний тоог зааж өгөх нь чухал юм.</a:t>
            </a:r>
            <a:endParaRPr lang="en-GB"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81</a:t>
            </a:fld>
            <a:endParaRPr lang="en-GB"/>
          </a:p>
        </p:txBody>
      </p:sp>
    </p:spTree>
    <p:extLst>
      <p:ext uri="{BB962C8B-B14F-4D97-AF65-F5344CB8AC3E}">
        <p14:creationId xmlns:p14="http://schemas.microsoft.com/office/powerpoint/2010/main" val="16386529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13</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82</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83</a:t>
            </a:fld>
            <a:endParaRPr lang="en-GB"/>
          </a:p>
        </p:txBody>
      </p:sp>
    </p:spTree>
    <p:extLst>
      <p:ext uri="{BB962C8B-B14F-4D97-AF65-F5344CB8AC3E}">
        <p14:creationId xmlns:p14="http://schemas.microsoft.com/office/powerpoint/2010/main" val="16386529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dirty="0"/>
              <a:t>Сургагч багшид зориулсан тэмдэглэл.</a:t>
            </a:r>
            <a:endParaRPr lang="en-GB" baseline="0" dirty="0"/>
          </a:p>
          <a:p>
            <a:endParaRPr lang="en-GB" baseline="0" dirty="0"/>
          </a:p>
          <a:p>
            <a:r>
              <a:rPr lang="mn-MN" baseline="0" dirty="0"/>
              <a:t>ААНБ одоогийн эрсдэлийн түвшин хүлээн зөвшөөрөгдөх эсэхийг тодорхойлохын тулд энэ үе шатанд эрсдэлийг тодорхойлох шаардлагатай болно.</a:t>
            </a:r>
            <a:endParaRPr lang="en-GB" baseline="0" dirty="0"/>
          </a:p>
          <a:p>
            <a:endParaRPr lang="en-GB" baseline="0" dirty="0"/>
          </a:p>
          <a:p>
            <a:r>
              <a:rPr lang="mn-MN" baseline="0" dirty="0"/>
              <a:t>Хэрэв энэ нь (өөрөөр хэлбэл бага эрсдэлтэй (дараагийн слайд дээрх ногоон хэсэг)) бол цаашид арга хэмжээ авах шаардлагагүй болно.</a:t>
            </a:r>
            <a:endParaRPr lang="en-GB" baseline="0" dirty="0"/>
          </a:p>
          <a:p>
            <a:endParaRPr lang="en-GB" baseline="0" dirty="0"/>
          </a:p>
          <a:p>
            <a:r>
              <a:rPr lang="mn-MN" baseline="0" dirty="0"/>
              <a:t>Хэрэв ААНБ-ын одоогийн эрсдэлийн түвшин дунд зэрэг (шар) эсвэл өндөр эрсдэлтэй (улаан) гэж үзвэл энэ нь эрсдэлийн түвшин хүлээн зөвшөөрөгдөхгүй гэсэн үг бөгөөд 3</a:t>
            </a:r>
            <a:r>
              <a:rPr lang="en-GB" baseline="0" dirty="0"/>
              <a:t>b </a:t>
            </a:r>
            <a:r>
              <a:rPr lang="mn-MN" baseline="0" dirty="0"/>
              <a:t>алхамыг хийх шаардлагатай болно.</a:t>
            </a:r>
            <a:endParaRPr lang="en-GB"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84</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85</a:t>
            </a:fld>
            <a:endParaRPr lang="en-GB"/>
          </a:p>
        </p:txBody>
      </p:sp>
    </p:spTree>
    <p:extLst>
      <p:ext uri="{BB962C8B-B14F-4D97-AF65-F5344CB8AC3E}">
        <p14:creationId xmlns:p14="http://schemas.microsoft.com/office/powerpoint/2010/main" val="356469325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dirty="0"/>
              <a:t>Сургагч багш нарт зориулсан тэмдэглэл:</a:t>
            </a:r>
            <a:endParaRPr lang="it-IT" dirty="0"/>
          </a:p>
          <a:p>
            <a:r>
              <a:rPr lang="mn-MN" baseline="0" dirty="0"/>
              <a:t>Оролцогчид эрсдэлийн одоогийн түвшинг үнэлж байх үед 89-р слайдыг үзүүлж болно Та сургагч багшийн удирдамж дахь магадлал болон ноцтой байдлын тодорхойлолтыг харуулсан тараах материалыг ашиглаж болно.</a:t>
            </a:r>
            <a:endParaRPr lang="it-IT" dirty="0"/>
          </a:p>
          <a:p>
            <a:endParaRPr lang="it-IT" dirty="0"/>
          </a:p>
          <a:p>
            <a:r>
              <a:rPr lang="mn-MN" dirty="0"/>
              <a:t>Оролцогчдоос хариултаа бичихийг хүс. Үйлдвэрийн дадлага 3-т шаардлагатай тул сургагч багш нар оролцогчдод дор хаяж нэг дунд эсвэл өндөр эрсдэлтэй байж, дуусгасан эсэхийг баталгаажуулах шаардлагатай.</a:t>
            </a:r>
            <a:endParaRPr lang="es-ES" dirty="0"/>
          </a:p>
        </p:txBody>
      </p:sp>
      <p:sp>
        <p:nvSpPr>
          <p:cNvPr id="4" name="Slide Number Placeholder 3"/>
          <p:cNvSpPr>
            <a:spLocks noGrp="1"/>
          </p:cNvSpPr>
          <p:nvPr>
            <p:ph type="sldNum" sz="quarter" idx="10"/>
          </p:nvPr>
        </p:nvSpPr>
        <p:spPr/>
        <p:txBody>
          <a:bodyPr/>
          <a:lstStyle/>
          <a:p>
            <a:fld id="{D0826FEE-2901-4F80-B040-94DEDE5C3ECF}" type="slidenum">
              <a:rPr lang="en-GB" smtClean="0"/>
              <a:t>86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lvl="1" indent="-285750">
              <a:buFont typeface="Wingdings" panose="05000000000000000000" pitchFamily="2" charset="2"/>
              <a:buChar char="ü"/>
            </a:pPr>
            <a:r>
              <a:rPr lang="mn-MN" dirty="0"/>
              <a:t>Ажилчид байхгүйгээс бизнесийн үйл ажиллагаанд саад учирч, үйлдвэрлэл тасралтгүй буурах</a:t>
            </a:r>
            <a:r>
              <a:rPr lang="en-US" dirty="0"/>
              <a:t> </a:t>
            </a:r>
            <a:endParaRPr lang="en-GB" dirty="0"/>
          </a:p>
          <a:p>
            <a:pPr marL="285750" lvl="1" indent="-285750">
              <a:buFont typeface="Wingdings" panose="05000000000000000000" pitchFamily="2" charset="2"/>
              <a:buChar char="ü"/>
            </a:pPr>
            <a:r>
              <a:rPr lang="mn-MN" dirty="0"/>
              <a:t>Ажиллах хүсэл эрмэлзэл буурч, ажиллах хүчний ёс суртахуун, ажил таслах явдал нэмэгдэх</a:t>
            </a:r>
            <a:endParaRPr lang="en-GB" dirty="0"/>
          </a:p>
          <a:p>
            <a:pPr marL="285750" lvl="1" indent="-285750">
              <a:buFont typeface="Wingdings" panose="05000000000000000000" pitchFamily="2" charset="2"/>
              <a:buChar char="ü"/>
            </a:pPr>
            <a:r>
              <a:rPr lang="mn-MN" dirty="0"/>
              <a:t>Ажлын байранд өөр хүнийг давтан сургах зардал гарна, магадгүй өөр хүнийг ажилд авах  </a:t>
            </a:r>
            <a:endParaRPr lang="en-GB" dirty="0"/>
          </a:p>
          <a:p>
            <a:endParaRPr lang="fr-CH" dirty="0"/>
          </a:p>
          <a:p>
            <a:r>
              <a:rPr lang="mn-MN" sz="1200" b="1" kern="1200" dirty="0">
                <a:solidFill>
                  <a:schemeClr val="tx1"/>
                </a:solidFill>
                <a:effectLst/>
                <a:latin typeface="+mn-lt"/>
                <a:ea typeface="+mn-ea"/>
                <a:cs typeface="+mn-cs"/>
              </a:rPr>
              <a:t>Энэ бол зөв зүйл: </a:t>
            </a:r>
            <a:r>
              <a:rPr lang="mn-MN" sz="1200" kern="1200" dirty="0">
                <a:solidFill>
                  <a:schemeClr val="tx1"/>
                </a:solidFill>
                <a:effectLst/>
                <a:latin typeface="+mn-lt"/>
                <a:ea typeface="+mn-ea"/>
                <a:cs typeface="+mn-cs"/>
              </a:rPr>
              <a:t>бүхий л газар хүний ​​эрүүл мэнд, сайн сайхан байдлыг эрхэмлэдэг.</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Энэ бол ухаалаг алхам юм</a:t>
            </a:r>
            <a:r>
              <a:rPr lang="ru-RU" sz="1200" b="0" kern="1200" dirty="0">
                <a:solidFill>
                  <a:schemeClr val="tx1"/>
                </a:solidFill>
                <a:effectLst/>
                <a:latin typeface="+mn-lt"/>
                <a:ea typeface="+mn-ea"/>
                <a:cs typeface="+mn-cs"/>
              </a:rPr>
              <a:t>:</a:t>
            </a:r>
            <a:r>
              <a:rPr lang="en-US" sz="1200" b="0" kern="1200" dirty="0">
                <a:solidFill>
                  <a:schemeClr val="tx1"/>
                </a:solidFill>
                <a:effectLst/>
                <a:latin typeface="+mn-lt"/>
                <a:ea typeface="+mn-ea"/>
                <a:cs typeface="+mn-cs"/>
              </a:rPr>
              <a:t> </a:t>
            </a:r>
            <a:r>
              <a:rPr lang="mn-MN" sz="1200" b="0" kern="1200" dirty="0">
                <a:solidFill>
                  <a:schemeClr val="tx1"/>
                </a:solidFill>
                <a:effectLst/>
                <a:latin typeface="+mn-lt"/>
                <a:ea typeface="+mn-ea"/>
                <a:cs typeface="+mn-cs"/>
              </a:rPr>
              <a:t>Хамгийн </a:t>
            </a:r>
            <a:r>
              <a:rPr lang="mn-MN" sz="1200" kern="1200" dirty="0">
                <a:solidFill>
                  <a:schemeClr val="tx1"/>
                </a:solidFill>
                <a:effectLst/>
                <a:latin typeface="+mn-lt"/>
                <a:ea typeface="+mn-ea"/>
                <a:cs typeface="+mn-cs"/>
              </a:rPr>
              <a:t>сайн ХАБЭМ-н стандарт, нөхцөлтэй, эрүүл, аюулгүй, урам зоригтой ажиллах хүчинтэй компаниуд хамгийн амжилттай, өрсөлдөх чадвартай болохыг олон судалгаагаар харуулж байна.</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Урьдчилан сэргийлэх нь зардал багатай </a:t>
            </a:r>
            <a:r>
              <a:rPr lang="mn-MN" sz="1200" kern="1200" dirty="0">
                <a:solidFill>
                  <a:schemeClr val="tx1"/>
                </a:solidFill>
                <a:effectLst/>
                <a:latin typeface="+mn-lt"/>
                <a:ea typeface="+mn-ea"/>
                <a:cs typeface="+mn-cs"/>
              </a:rPr>
              <a:t>ба энэ </a:t>
            </a:r>
            <a:r>
              <a:rPr lang="ru-RU" sz="1200" kern="1200" dirty="0">
                <a:solidFill>
                  <a:schemeClr val="tx1"/>
                </a:solidFill>
                <a:effectLst/>
                <a:latin typeface="+mn-lt"/>
                <a:ea typeface="+mn-ea"/>
                <a:cs typeface="+mn-cs"/>
              </a:rPr>
              <a:t>нь батлагдсан</a:t>
            </a:r>
            <a:r>
              <a:rPr lang="mn-MN" sz="1200" kern="1200" dirty="0">
                <a:solidFill>
                  <a:schemeClr val="tx1"/>
                </a:solidFill>
                <a:effectLst/>
                <a:latin typeface="+mn-lt"/>
                <a:ea typeface="+mn-ea"/>
                <a:cs typeface="+mn-cs"/>
              </a:rPr>
              <a:t> зүйл юм.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mn-MN" sz="1200" b="1" kern="1200" dirty="0">
                <a:solidFill>
                  <a:schemeClr val="tx1"/>
                </a:solidFill>
                <a:effectLst/>
                <a:latin typeface="+mn-lt"/>
                <a:ea typeface="+mn-ea"/>
                <a:cs typeface="+mn-cs"/>
              </a:rPr>
              <a:t>Энэ бол хууль ёсны зүйл:</a:t>
            </a:r>
            <a:r>
              <a:rPr lang="en-US" sz="1200" b="1" kern="1200" dirty="0">
                <a:solidFill>
                  <a:schemeClr val="tx1"/>
                </a:solidFill>
                <a:effectLst/>
                <a:latin typeface="+mn-lt"/>
                <a:ea typeface="+mn-ea"/>
                <a:cs typeface="+mn-cs"/>
              </a:rPr>
              <a:t> </a:t>
            </a:r>
            <a:r>
              <a:rPr lang="mn-MN" sz="1200" kern="1200" dirty="0">
                <a:solidFill>
                  <a:schemeClr val="tx1"/>
                </a:solidFill>
                <a:effectLst/>
                <a:latin typeface="+mn-lt"/>
                <a:ea typeface="+mn-ea"/>
                <a:cs typeface="+mn-cs"/>
              </a:rPr>
              <a:t>Ихэнх улс орнууд ажилчдаа гэмтэл бэртэл, эрүүл мэндэд муугаар нөлөөлж болзошгүй ажлын байрны аюулаас хамгаалахыг ажил олгогчдоос шаардсан хууль тогтоомжтой байдаг. Олон оронд ХАБЭМ-н хууль тогтоомж илүү өргөн хүрээтэй бөгөөд илүү өндөр стандарттай. Хуулийг дагаж мөрдөх нь ажил олгогч эсвэл тэдний төлөөлөл, зарим тохиолдолд ажилчдад ногдуулж болзошгүй эдийн засгийн (жишээлбэл, торгууль) болон бусад шийтгэл (хорих ял зэрэг) зэргээс урьдчилан сэргийлдэг.</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0826FEE-2901-4F80-B040-94DEDE5C3ECF}" type="slidenum">
              <a:rPr lang="en-GB" smtClean="0"/>
              <a:t>14</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n-MN" b="1" baseline="0" noProof="0" dirty="0"/>
              <a:t>Нэмэлт хэлэлцүүлгийн сэдвүүд/тэмдэглэл </a:t>
            </a:r>
            <a:r>
              <a:rPr lang="mn-MN" b="0" baseline="0" noProof="0" dirty="0"/>
              <a:t>Бичил аж ахуйн нэгжүүд 10 хүртэлх ажилтантай, жижиг дунд үйлдвэрүүд 10-аас дээш боловч 250-аас цөөн ажилтантай. Албан ёсны жижиг дунд үйлдвэрүүд хөгжиж буй эдийн засагтай орнуудад үндэсний орлогын 40%-ийг үйлдвэрлэдэг. "Бичил" болон "жижиг" гэсэн нэр томьёо нь төөрөгдүүлж болзошгүй, учир нь эдгээр аж ахуйн нэгжүүд улс орнуудад ажилчдын дийлэнх хэсгийг ажиллуулдаг. Тиймээс эдгээр аж ахуйн нэгжүүдэд ХАБЭМ-г сайжруулах нь маш их нөлөө үзүүлж чадна.</a:t>
            </a:r>
          </a:p>
          <a:p>
            <a:pPr marL="0" marR="0" indent="0" algn="l" defTabSz="914400" rtl="0" eaLnBrk="1" fontAlgn="auto" latinLnBrk="0" hangingPunct="1">
              <a:lnSpc>
                <a:spcPct val="100000"/>
              </a:lnSpc>
              <a:spcBef>
                <a:spcPts val="0"/>
              </a:spcBef>
              <a:spcAft>
                <a:spcPts val="0"/>
              </a:spcAft>
              <a:buClrTx/>
              <a:buSzTx/>
              <a:buFontTx/>
              <a:buNone/>
              <a:tabLst/>
              <a:defRPr/>
            </a:pPr>
            <a:endParaRPr lang="mn-MN" b="0" baseline="0"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15</a:t>
            </a:fld>
            <a:endParaRPr lang="en-GB"/>
          </a:p>
        </p:txBody>
      </p:sp>
    </p:spTree>
    <p:extLst>
      <p:ext uri="{BB962C8B-B14F-4D97-AF65-F5344CB8AC3E}">
        <p14:creationId xmlns:p14="http://schemas.microsoft.com/office/powerpoint/2010/main" val="32495687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 para editar título</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Haga clic para modificar el estilo de subtítulo del patrón</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90538" y="493213"/>
            <a:ext cx="1371600" cy="489131"/>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90538" y="493213"/>
            <a:ext cx="1371600" cy="489131"/>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90538" y="493213"/>
            <a:ext cx="1371600" cy="489131"/>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90538" y="493213"/>
            <a:ext cx="1371600" cy="489131"/>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90602" y="493236"/>
            <a:ext cx="1371472" cy="489085"/>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90538" y="493213"/>
            <a:ext cx="1371600" cy="489131"/>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idx="1"/>
          </p:nvPr>
        </p:nvSpPr>
        <p:spPr/>
        <p:txBody>
          <a:bodyPr/>
          <a:lstStyle/>
          <a:p>
            <a:pPr lvl="0"/>
            <a:r>
              <a:rPr lang="en-US" dirty="0"/>
              <a:t>Haga </a:t>
            </a:r>
            <a:r>
              <a:rPr lang="en-US" dirty="0" err="1"/>
              <a:t>clic</a:t>
            </a:r>
            <a:r>
              <a:rPr lang="en-US" dirty="0"/>
              <a:t> para </a:t>
            </a:r>
            <a:r>
              <a:rPr lang="en-US" dirty="0" err="1"/>
              <a:t>modificar</a:t>
            </a:r>
            <a:r>
              <a:rPr lang="en-US" dirty="0"/>
              <a:t> </a:t>
            </a:r>
            <a:r>
              <a:rPr lang="en-US" dirty="0" err="1"/>
              <a:t>el</a:t>
            </a:r>
            <a:r>
              <a:rPr lang="en-US" dirty="0"/>
              <a:t> </a:t>
            </a:r>
            <a:r>
              <a:rPr lang="en-US" dirty="0" err="1"/>
              <a:t>estilo</a:t>
            </a:r>
            <a:r>
              <a:rPr lang="en-US" dirty="0"/>
              <a:t> de </a:t>
            </a:r>
            <a:r>
              <a:rPr lang="en-US" dirty="0" err="1"/>
              <a:t>texto</a:t>
            </a:r>
            <a:r>
              <a:rPr lang="en-US" dirty="0"/>
              <a:t> del </a:t>
            </a:r>
            <a:r>
              <a:rPr lang="en-US" dirty="0" err="1"/>
              <a:t>patrón</a:t>
            </a:r>
            <a:endParaRPr lang="en-US" dirty="0"/>
          </a:p>
          <a:p>
            <a:pPr lvl="1"/>
            <a:r>
              <a:rPr lang="en-US" dirty="0"/>
              <a:t>Segundo </a:t>
            </a:r>
            <a:r>
              <a:rPr lang="en-US" dirty="0" err="1"/>
              <a:t>nivel</a:t>
            </a:r>
            <a:endParaRPr lang="en-US" dirty="0"/>
          </a:p>
          <a:p>
            <a:pPr lvl="2"/>
            <a:r>
              <a:rPr lang="en-US" dirty="0" err="1"/>
              <a:t>Tercer</a:t>
            </a:r>
            <a:r>
              <a:rPr lang="en-US" dirty="0"/>
              <a:t> </a:t>
            </a:r>
            <a:r>
              <a:rPr lang="en-US" dirty="0" err="1"/>
              <a:t>nivel</a:t>
            </a:r>
            <a:endParaRPr lang="en-US" dirty="0"/>
          </a:p>
          <a:p>
            <a:pPr lvl="3"/>
            <a:r>
              <a:rPr lang="en-US" dirty="0"/>
              <a:t>Cuarto </a:t>
            </a:r>
            <a:r>
              <a:rPr lang="en-US" dirty="0" err="1"/>
              <a:t>nivel</a:t>
            </a:r>
            <a:endParaRPr lang="en-US" dirty="0"/>
          </a:p>
          <a:p>
            <a:pPr lvl="4"/>
            <a:r>
              <a:rPr lang="en-US" dirty="0"/>
              <a:t>Quinto </a:t>
            </a:r>
            <a:r>
              <a:rPr lang="en-US" dirty="0" err="1"/>
              <a:t>nivel</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Haga clic para modificar el estilo de texto del patrón</a:t>
            </a:r>
          </a:p>
          <a:p>
            <a:pPr lvl="1"/>
            <a:r>
              <a:rPr lang="en-US"/>
              <a:t>Segundo nivel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latin typeface="Overpass Bold"/>
              </a:rPr>
              <a:t>NB Manually place “</a:t>
            </a:r>
            <a:r>
              <a:rPr lang="en-GB" sz="1000" dirty="0" err="1">
                <a:latin typeface="Overpass Bold"/>
              </a:rPr>
              <a:t>ilo.org</a:t>
            </a:r>
            <a:r>
              <a:rPr lang="en-GB" sz="1000" dirty="0">
                <a:latin typeface="Overpass Bold"/>
              </a:rPr>
              <a:t>”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dirty="0" err="1"/>
              <a:t>Haga</a:t>
            </a:r>
            <a:r>
              <a:rPr lang="en-US" dirty="0"/>
              <a:t> </a:t>
            </a:r>
            <a:r>
              <a:rPr lang="en-US" dirty="0" err="1"/>
              <a:t>clic</a:t>
            </a:r>
            <a:r>
              <a:rPr lang="en-US" dirty="0"/>
              <a:t> </a:t>
            </a:r>
            <a:r>
              <a:rPr lang="en-US" dirty="0" err="1"/>
              <a:t>para</a:t>
            </a:r>
            <a:r>
              <a:rPr lang="en-US" dirty="0"/>
              <a:t> </a:t>
            </a:r>
            <a:r>
              <a:rPr lang="en-US" dirty="0" err="1"/>
              <a:t>modificar</a:t>
            </a:r>
            <a:r>
              <a:rPr lang="en-US" dirty="0"/>
              <a:t> el </a:t>
            </a:r>
            <a:r>
              <a:rPr lang="en-US" dirty="0" err="1"/>
              <a:t>estilo</a:t>
            </a:r>
            <a:r>
              <a:rPr lang="en-US" dirty="0"/>
              <a:t> de </a:t>
            </a:r>
            <a:r>
              <a:rPr lang="en-US" dirty="0" err="1"/>
              <a:t>texto</a:t>
            </a:r>
            <a:r>
              <a:rPr lang="en-US" dirty="0"/>
              <a:t> del </a:t>
            </a:r>
            <a:r>
              <a:rPr lang="en-US" dirty="0" err="1"/>
              <a:t>patrón</a:t>
            </a:r>
            <a:endParaRPr lang="en-US" dirty="0"/>
          </a:p>
          <a:p>
            <a:pPr lvl="1"/>
            <a:r>
              <a:rPr lang="en-US" dirty="0"/>
              <a:t>Segundo </a:t>
            </a:r>
            <a:r>
              <a:rPr lang="en-US" dirty="0" err="1"/>
              <a:t>nivel</a:t>
            </a:r>
            <a:endParaRPr lang="en-US" dirty="0"/>
          </a:p>
          <a:p>
            <a:pPr lvl="2"/>
            <a:r>
              <a:rPr lang="en-US" dirty="0" err="1"/>
              <a:t>Tercer</a:t>
            </a:r>
            <a:r>
              <a:rPr lang="en-US" dirty="0"/>
              <a:t> </a:t>
            </a:r>
            <a:r>
              <a:rPr lang="en-US" dirty="0" err="1"/>
              <a:t>nivel</a:t>
            </a:r>
            <a:endParaRPr lang="en-US" dirty="0"/>
          </a:p>
          <a:p>
            <a:pPr lvl="3"/>
            <a:r>
              <a:rPr lang="en-US" dirty="0"/>
              <a:t>Cuarto </a:t>
            </a:r>
            <a:r>
              <a:rPr lang="en-US" dirty="0" err="1"/>
              <a:t>nivel</a:t>
            </a:r>
            <a:endParaRPr lang="en-US" dirty="0"/>
          </a:p>
          <a:p>
            <a:pPr lvl="4"/>
            <a:r>
              <a:rPr lang="en-US" dirty="0" err="1"/>
              <a:t>Quinto</a:t>
            </a:r>
            <a:r>
              <a:rPr lang="en-US" dirty="0"/>
              <a:t> </a:t>
            </a:r>
            <a:r>
              <a:rPr lang="en-US" dirty="0" err="1"/>
              <a:t>nivel</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latin typeface="Overpass Bold"/>
              </a:rPr>
              <a:t>NB Manually place “</a:t>
            </a:r>
            <a:r>
              <a:rPr lang="en-GB" sz="1000" dirty="0" err="1">
                <a:latin typeface="Overpass Bold"/>
              </a:rPr>
              <a:t>ilo.org</a:t>
            </a:r>
            <a:r>
              <a:rPr lang="en-GB" sz="1000" dirty="0">
                <a:latin typeface="Overpass Bold"/>
              </a:rPr>
              <a:t>” device in front of image</a:t>
            </a:r>
          </a:p>
        </p:txBody>
      </p:sp>
      <p:sp>
        <p:nvSpPr>
          <p:cNvPr id="12" name="Text Placeholder 11"/>
          <p:cNvSpPr>
            <a:spLocks noGrp="1"/>
          </p:cNvSpPr>
          <p:nvPr>
            <p:ph type="body" sz="quarter" idx="14"/>
          </p:nvPr>
        </p:nvSpPr>
        <p:spPr>
          <a:xfrm>
            <a:off x="8288338" y="5406256"/>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dirty="0" err="1"/>
              <a:t>Haga</a:t>
            </a:r>
            <a:r>
              <a:rPr lang="en-US" dirty="0"/>
              <a:t> </a:t>
            </a:r>
            <a:r>
              <a:rPr lang="en-US" dirty="0" err="1"/>
              <a:t>clic</a:t>
            </a:r>
            <a:r>
              <a:rPr lang="en-US" dirty="0"/>
              <a:t> </a:t>
            </a:r>
            <a:r>
              <a:rPr lang="en-US" dirty="0" err="1"/>
              <a:t>para</a:t>
            </a:r>
            <a:r>
              <a:rPr lang="en-US" dirty="0"/>
              <a:t> </a:t>
            </a:r>
            <a:r>
              <a:rPr lang="en-US" dirty="0" err="1"/>
              <a:t>modificar</a:t>
            </a:r>
            <a:r>
              <a:rPr lang="en-US" dirty="0"/>
              <a:t> el </a:t>
            </a:r>
            <a:r>
              <a:rPr lang="en-US" dirty="0" err="1"/>
              <a:t>estilo</a:t>
            </a:r>
            <a:r>
              <a:rPr lang="en-US" dirty="0"/>
              <a:t> de </a:t>
            </a:r>
            <a:r>
              <a:rPr lang="en-US" dirty="0" err="1"/>
              <a:t>texto</a:t>
            </a:r>
            <a:r>
              <a:rPr lang="en-US" dirty="0"/>
              <a:t> del </a:t>
            </a:r>
            <a:r>
              <a:rPr lang="en-US" dirty="0" err="1"/>
              <a:t>patrón</a:t>
            </a:r>
            <a:endParaRPr lang="en-US" dirty="0"/>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Arrastre la imagen al marcador de posición o haga clic en el icono para agregar</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dirty="0" err="1"/>
              <a:t>Clic</a:t>
            </a:r>
            <a:r>
              <a:rPr lang="en-US" dirty="0"/>
              <a:t> </a:t>
            </a:r>
            <a:r>
              <a:rPr lang="en-US" dirty="0" err="1"/>
              <a:t>para</a:t>
            </a:r>
            <a:r>
              <a:rPr lang="en-US" dirty="0"/>
              <a:t> </a:t>
            </a:r>
            <a:r>
              <a:rPr lang="en-US" dirty="0" err="1"/>
              <a:t>editar</a:t>
            </a:r>
            <a:r>
              <a:rPr lang="en-US" dirty="0"/>
              <a:t> </a:t>
            </a:r>
            <a:r>
              <a:rPr lang="en-US" dirty="0" err="1"/>
              <a:t>título</a:t>
            </a:r>
            <a:endParaRPr lang="en-GB" dirty="0"/>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dirty="0" err="1"/>
              <a:t>Haga</a:t>
            </a:r>
            <a:r>
              <a:rPr lang="en-US" dirty="0"/>
              <a:t> </a:t>
            </a:r>
            <a:r>
              <a:rPr lang="en-US" dirty="0" err="1"/>
              <a:t>clic</a:t>
            </a:r>
            <a:r>
              <a:rPr lang="en-US" dirty="0"/>
              <a:t> </a:t>
            </a:r>
            <a:r>
              <a:rPr lang="en-US" dirty="0" err="1"/>
              <a:t>para</a:t>
            </a:r>
            <a:r>
              <a:rPr lang="en-US" dirty="0"/>
              <a:t> </a:t>
            </a:r>
            <a:r>
              <a:rPr lang="en-US" dirty="0" err="1"/>
              <a:t>modificar</a:t>
            </a:r>
            <a:r>
              <a:rPr lang="en-US" dirty="0"/>
              <a:t> el </a:t>
            </a:r>
            <a:r>
              <a:rPr lang="en-US" dirty="0" err="1"/>
              <a:t>estilo</a:t>
            </a:r>
            <a:r>
              <a:rPr lang="en-US" dirty="0"/>
              <a:t> de </a:t>
            </a:r>
            <a:r>
              <a:rPr lang="en-US" dirty="0" err="1"/>
              <a:t>texto</a:t>
            </a:r>
            <a:r>
              <a:rPr lang="en-US" dirty="0"/>
              <a:t> del </a:t>
            </a:r>
            <a:r>
              <a:rPr lang="en-US" dirty="0" err="1"/>
              <a:t>patrón</a:t>
            </a:r>
            <a:endParaRPr lang="en-US" dirty="0"/>
          </a:p>
          <a:p>
            <a:pPr lvl="1"/>
            <a:r>
              <a:rPr lang="en-US" dirty="0"/>
              <a:t>Segundo </a:t>
            </a:r>
            <a:r>
              <a:rPr lang="en-US" dirty="0" err="1"/>
              <a:t>nivel</a:t>
            </a:r>
            <a:endParaRPr lang="en-US" dirty="0"/>
          </a:p>
          <a:p>
            <a:pPr lvl="2"/>
            <a:r>
              <a:rPr lang="en-US" dirty="0" err="1"/>
              <a:t>Tercer</a:t>
            </a:r>
            <a:r>
              <a:rPr lang="en-US" dirty="0"/>
              <a:t> </a:t>
            </a:r>
            <a:r>
              <a:rPr lang="en-US" dirty="0" err="1"/>
              <a:t>nivel</a:t>
            </a:r>
            <a:endParaRPr lang="en-US" dirty="0"/>
          </a:p>
          <a:p>
            <a:pPr lvl="3"/>
            <a:r>
              <a:rPr lang="en-US" dirty="0"/>
              <a:t>Cuarto </a:t>
            </a:r>
            <a:r>
              <a:rPr lang="en-US" dirty="0" err="1"/>
              <a:t>nivel</a:t>
            </a:r>
            <a:endParaRPr lang="en-US" dirty="0"/>
          </a:p>
          <a:p>
            <a:pPr lvl="4"/>
            <a:r>
              <a:rPr lang="en-US" dirty="0" err="1"/>
              <a:t>Quinto</a:t>
            </a:r>
            <a:r>
              <a:rPr lang="en-US" dirty="0"/>
              <a:t> </a:t>
            </a:r>
            <a:r>
              <a:rPr lang="en-US" dirty="0" err="1"/>
              <a:t>nivel</a:t>
            </a:r>
            <a:endParaRPr lang="en-GB" dirty="0"/>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latin typeface="Overpass Bold"/>
              </a:defRPr>
            </a:lvl1pPr>
          </a:lstStyle>
          <a:p>
            <a:r>
              <a:rPr lang="en-GB" dirty="0"/>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latin typeface="Overpass Bold"/>
              </a:defRPr>
            </a:lvl1pPr>
          </a:lstStyle>
          <a:p>
            <a:r>
              <a:rPr lang="en-GB" dirty="0"/>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latin typeface="Overpass Bold"/>
              </a:defRPr>
            </a:lvl1pPr>
          </a:lstStyle>
          <a:p>
            <a:fld id="{856227C0-AD57-4F9B-BAE3-EEFB0D0EE427}" type="slidenum">
              <a:rPr lang="en-GB" smtClean="0"/>
              <a:pPr/>
              <a:t>‹#›</a:t>
            </a:fld>
            <a:endParaRPr lang="en-GB" dirty="0"/>
          </a:p>
        </p:txBody>
      </p:sp>
      <p:pic>
        <p:nvPicPr>
          <p:cNvPr id="8" name="Picture 7"/>
          <p:cNvPicPr>
            <a:picLocks noChangeAspect="1"/>
          </p:cNvPicPr>
          <p:nvPr/>
        </p:nvPicPr>
        <p:blipFill>
          <a:blip r:embed="rId18" cstate="print">
            <a:extLst>
              <a:ext uri="{28A0092B-C50C-407E-A947-70E740481C1C}">
                <a14:useLocalDpi xmlns:a14="http://schemas.microsoft.com/office/drawing/2010/main" val="0"/>
              </a:ext>
            </a:extLst>
          </a:blip>
          <a:srcRect/>
          <a:stretch/>
        </p:blipFill>
        <p:spPr>
          <a:xfrm>
            <a:off x="490538" y="493213"/>
            <a:ext cx="1371600" cy="489131"/>
          </a:xfrm>
          <a:prstGeom prst="rect">
            <a:avLst/>
          </a:prstGeom>
        </p:spPr>
      </p:pic>
      <p:pic>
        <p:nvPicPr>
          <p:cNvPr id="11" name="Picture 10"/>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24.jpeg"/><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3.emf"/></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28.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3.emf"/></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emf"/><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42.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3.emf"/></Relationships>
</file>

<file path=ppt/slides/_rels/slide34.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44.e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3.emf"/></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7.xml"/><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46.jpeg"/></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3.emf"/></Relationships>
</file>

<file path=ppt/slides/_rels/slide4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54.jpg"/></Relationships>
</file>

<file path=ppt/slides/_rels/slide46.xml.rels><?xml version="1.0" encoding="UTF-8" standalone="yes"?>
<Relationships xmlns="http://schemas.openxmlformats.org/package/2006/relationships"><Relationship Id="rId3" Type="http://schemas.openxmlformats.org/officeDocument/2006/relationships/hyperlink" Target="https://www.ilo.org/dyn/normlex/en/f?p=NORMLEXPUB:12100:0::NO::P12100_ILO_CODE:C187" TargetMode="External"/><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9.xml"/><Relationship Id="rId1" Type="http://schemas.openxmlformats.org/officeDocument/2006/relationships/slideLayout" Target="../slideLayouts/slideLayout5.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3.emf"/><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6.jpe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0.xml"/><Relationship Id="rId1" Type="http://schemas.openxmlformats.org/officeDocument/2006/relationships/slideLayout" Target="../slideLayouts/slideLayout16.xml"/><Relationship Id="rId4" Type="http://schemas.openxmlformats.org/officeDocument/2006/relationships/image" Target="../media/image68.png"/></Relationships>
</file>

<file path=ppt/slides/_rels/slide63.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1.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6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7.xml"/><Relationship Id="rId1" Type="http://schemas.openxmlformats.org/officeDocument/2006/relationships/slideLayout" Target="../slideLayouts/slideLayout9.xml"/><Relationship Id="rId4" Type="http://schemas.openxmlformats.org/officeDocument/2006/relationships/image" Target="../media/image7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8.xml"/><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63.xml"/><Relationship Id="rId1" Type="http://schemas.openxmlformats.org/officeDocument/2006/relationships/slideLayout" Target="../slideLayouts/slideLayout9.xml"/><Relationship Id="rId4" Type="http://schemas.openxmlformats.org/officeDocument/2006/relationships/image" Target="../media/image82.png"/></Relationships>
</file>

<file path=ppt/slides/_rels/slide7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6.xml"/><Relationship Id="rId1" Type="http://schemas.openxmlformats.org/officeDocument/2006/relationships/slideLayout" Target="../slideLayouts/slideLayout9.xml"/><Relationship Id="rId4" Type="http://schemas.openxmlformats.org/officeDocument/2006/relationships/image" Target="../media/image85.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17.jpe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0.xml"/><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73.xml"/><Relationship Id="rId1" Type="http://schemas.openxmlformats.org/officeDocument/2006/relationships/slideLayout" Target="../slideLayouts/slideLayout7.xml"/><Relationship Id="rId5" Type="http://schemas.openxmlformats.org/officeDocument/2006/relationships/image" Target="../media/image85.png"/><Relationship Id="rId4" Type="http://schemas.openxmlformats.org/officeDocument/2006/relationships/image" Target="../media/image89.png"/></Relationships>
</file>

<file path=ppt/slides/_rels/slide8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0" name="Title 1"/>
          <p:cNvSpPr>
            <a:spLocks noGrp="1"/>
          </p:cNvSpPr>
          <p:nvPr>
            <p:ph type="ctrTitle"/>
          </p:nvPr>
        </p:nvSpPr>
        <p:spPr>
          <a:xfrm>
            <a:off x="490538" y="2470842"/>
            <a:ext cx="7405575" cy="1839558"/>
          </a:xfrm>
        </p:spPr>
        <p:txBody>
          <a:bodyPr/>
          <a:lstStyle/>
          <a:p>
            <a:r>
              <a:rPr lang="mn-MN" b="0" dirty="0">
                <a:solidFill>
                  <a:srgbClr val="1E2DBE"/>
                </a:solidFill>
                <a:latin typeface="+mn-lt"/>
              </a:rPr>
              <a:t>Жижиг, дунд аж ахуйн нэгжид хөдөлмөрийн аюулгүй байдал, эрүүл мэндийг сайжруулах нь</a:t>
            </a:r>
            <a:endParaRPr lang="en-GB" b="0" dirty="0">
              <a:solidFill>
                <a:srgbClr val="1E2DBE"/>
              </a:solidFill>
              <a:latin typeface="+mn-lt"/>
            </a:endParaRPr>
          </a:p>
        </p:txBody>
      </p:sp>
      <p:pic>
        <p:nvPicPr>
          <p:cNvPr id="13" name="Imagen 12" descr="SCOR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85370" y="5986742"/>
            <a:ext cx="1168103" cy="624584"/>
          </a:xfrm>
          <a:prstGeom prst="rect">
            <a:avLst/>
          </a:prstGeom>
        </p:spPr>
      </p:pic>
      <p:pic>
        <p:nvPicPr>
          <p:cNvPr id="14" name="Imagen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427" y="5755758"/>
            <a:ext cx="1327231" cy="937889"/>
          </a:xfrm>
          <a:prstGeom prst="rect">
            <a:avLst/>
          </a:prstGeom>
        </p:spPr>
      </p:pic>
      <p:pic>
        <p:nvPicPr>
          <p:cNvPr id="16" name="Marcador de posición de imagen 15"/>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6828" b="6828"/>
          <a:stretch/>
        </p:blipFill>
        <p:spPr>
          <a:xfrm>
            <a:off x="3508325" y="-1"/>
            <a:ext cx="8683675" cy="4997885"/>
          </a:xfrm>
        </p:spPr>
      </p:pic>
    </p:spTree>
    <p:extLst>
      <p:ext uri="{BB962C8B-B14F-4D97-AF65-F5344CB8AC3E}">
        <p14:creationId xmlns:p14="http://schemas.microsoft.com/office/powerpoint/2010/main" val="900002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a:xfrm>
            <a:off x="467019" y="1423195"/>
            <a:ext cx="5548564" cy="575708"/>
          </a:xfrm>
        </p:spPr>
        <p:txBody>
          <a:bodyPr/>
          <a:lstStyle/>
          <a:p>
            <a:r>
              <a:rPr lang="mn-MN" b="0" dirty="0">
                <a:latin typeface="+mn-lt"/>
              </a:rPr>
              <a:t>ХАБЭМ-ийн талаарх Таны ойлголт</a:t>
            </a:r>
            <a:r>
              <a:rPr lang="en-GB" b="0" dirty="0">
                <a:latin typeface="+mn-lt"/>
              </a:rPr>
              <a:t>?</a:t>
            </a:r>
            <a:endParaRPr lang="es-E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10</a:t>
            </a:fld>
            <a:endParaRPr lang="en-GB"/>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rcRect/>
          <a:stretch/>
        </p:blipFill>
        <p:spPr>
          <a:xfrm>
            <a:off x="7254548" y="150607"/>
            <a:ext cx="4584646" cy="5995130"/>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18D8471C-928E-4CDD-82A3-03536C5CC369}"/>
              </a:ext>
            </a:extLst>
          </p:cNvPr>
          <p:cNvPicPr>
            <a:picLocks noChangeAspect="1"/>
          </p:cNvPicPr>
          <p:nvPr/>
        </p:nvPicPr>
        <p:blipFill>
          <a:blip r:embed="rId4"/>
          <a:stretch>
            <a:fillRect/>
          </a:stretch>
        </p:blipFill>
        <p:spPr>
          <a:xfrm>
            <a:off x="327522" y="6431450"/>
            <a:ext cx="5688061" cy="274344"/>
          </a:xfrm>
          <a:prstGeom prst="rect">
            <a:avLst/>
          </a:prstGeom>
        </p:spPr>
      </p:pic>
    </p:spTree>
    <p:extLst>
      <p:ext uri="{BB962C8B-B14F-4D97-AF65-F5344CB8AC3E}">
        <p14:creationId xmlns:p14="http://schemas.microsoft.com/office/powerpoint/2010/main" val="3851224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a:xfrm>
            <a:off x="490538" y="1423195"/>
            <a:ext cx="6706476" cy="720000"/>
          </a:xfrm>
        </p:spPr>
        <p:txBody>
          <a:bodyPr/>
          <a:lstStyle/>
          <a:p>
            <a:r>
              <a:rPr lang="mn-MN" b="0" dirty="0">
                <a:latin typeface="+mn-lt"/>
              </a:rPr>
              <a:t>Хөдөлмөрийн аюулгүй байдал, эрүүл мэнд</a:t>
            </a:r>
            <a:endParaRPr lang="es-ES" b="0" dirty="0">
              <a:latin typeface="+mn-lt"/>
            </a:endParaRPr>
          </a:p>
        </p:txBody>
      </p:sp>
      <p:sp>
        <p:nvSpPr>
          <p:cNvPr id="3" name="Marcador de fecha 2"/>
          <p:cNvSpPr>
            <a:spLocks noGrp="1"/>
          </p:cNvSpPr>
          <p:nvPr>
            <p:ph type="dt" sz="half" idx="10"/>
          </p:nvPr>
        </p:nvSpPr>
        <p:spPr/>
        <p:txBody>
          <a:bodyPr/>
          <a:lstStyle/>
          <a:p>
            <a:r>
              <a:rPr lang="en-GB"/>
              <a:t>Date: Monday / 01 / October / 2019</a:t>
            </a:r>
          </a:p>
        </p:txBody>
      </p:sp>
      <p:sp>
        <p:nvSpPr>
          <p:cNvPr id="5" name="Marcador de número de diapositiva 4"/>
          <p:cNvSpPr>
            <a:spLocks noGrp="1"/>
          </p:cNvSpPr>
          <p:nvPr>
            <p:ph type="sldNum" sz="quarter" idx="12"/>
          </p:nvPr>
        </p:nvSpPr>
        <p:spPr/>
        <p:txBody>
          <a:bodyPr/>
          <a:lstStyle/>
          <a:p>
            <a:fld id="{856227C0-AD57-4F9B-BAE3-EEFB0D0EE427}" type="slidenum">
              <a:rPr lang="en-GB" smtClean="0"/>
              <a:t>11</a:t>
            </a:fld>
            <a:endParaRPr lang="en-GB"/>
          </a:p>
        </p:txBody>
      </p:sp>
      <p:sp>
        <p:nvSpPr>
          <p:cNvPr id="6" name="Marcador de texto 5"/>
          <p:cNvSpPr>
            <a:spLocks noGrp="1"/>
          </p:cNvSpPr>
          <p:nvPr>
            <p:ph type="body" sz="quarter" idx="13"/>
          </p:nvPr>
        </p:nvSpPr>
        <p:spPr>
          <a:xfrm>
            <a:off x="490538" y="4828709"/>
            <a:ext cx="7223908" cy="1150109"/>
          </a:xfrm>
        </p:spPr>
        <p:txBody>
          <a:bodyPr/>
          <a:lstStyle/>
          <a:p>
            <a:pPr lvl="0">
              <a:lnSpc>
                <a:spcPct val="120000"/>
              </a:lnSpc>
            </a:pPr>
            <a:r>
              <a:rPr lang="mn-MN" sz="1800" b="1" dirty="0">
                <a:solidFill>
                  <a:schemeClr val="tx2"/>
                </a:solidFill>
                <a:latin typeface="+mn-lt"/>
              </a:rPr>
              <a:t>“Хөдөлмөрийн аюулгүй байдал, эрүүл мэнд” </a:t>
            </a:r>
            <a:r>
              <a:rPr lang="mn-MN" sz="1800" dirty="0">
                <a:solidFill>
                  <a:schemeClr val="tx2"/>
                </a:solidFill>
                <a:latin typeface="+mn-lt"/>
              </a:rPr>
              <a:t>гэж </a:t>
            </a:r>
            <a:r>
              <a:rPr lang="mn-MN" sz="1800" dirty="0">
                <a:latin typeface="+mn-lt"/>
              </a:rPr>
              <a:t>үйлдвэрлэлийн осол, мэргэжлээс шалтгаалсан өвчнөөс урьдчилан сэргийлэх, ажиллагчдын аюулгүй байдал, эрүүл мэндийг хамгаалах, дэмжихэд чиглэгдсэн салбар юм. </a:t>
            </a:r>
            <a:r>
              <a:rPr lang="mn-MN" sz="1800" b="1" dirty="0">
                <a:solidFill>
                  <a:schemeClr val="tx2"/>
                </a:solidFill>
                <a:latin typeface="+mn-lt"/>
              </a:rPr>
              <a:t> </a:t>
            </a:r>
            <a:endParaRPr lang="en-GB" sz="1800" dirty="0">
              <a:solidFill>
                <a:schemeClr val="tx2"/>
              </a:solidFill>
              <a:latin typeface="+mn-lt"/>
            </a:endParaRPr>
          </a:p>
        </p:txBody>
      </p:sp>
      <p:pic>
        <p:nvPicPr>
          <p:cNvPr id="8" name="Marcador de posición de imagen 7"/>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l="16636" r="16636"/>
          <a:stretch/>
        </p:blipFill>
        <p:spPr>
          <a:xfrm>
            <a:off x="8081634" y="1423195"/>
            <a:ext cx="4110365" cy="4555623"/>
          </a:xfrm>
          <a:prstGeom prst="rect">
            <a:avLst/>
          </a:prstGeom>
          <a:ln>
            <a:noFill/>
          </a:ln>
          <a:effectLst>
            <a:outerShdw blurRad="292100" dist="139700" dir="2700000" algn="tl" rotWithShape="0">
              <a:srgbClr val="333333">
                <a:alpha val="65000"/>
              </a:srgbClr>
            </a:outerShdw>
          </a:effectLst>
        </p:spPr>
      </p:pic>
      <p:sp>
        <p:nvSpPr>
          <p:cNvPr id="9" name="CuadroTexto 8"/>
          <p:cNvSpPr txBox="1"/>
          <p:nvPr/>
        </p:nvSpPr>
        <p:spPr>
          <a:xfrm>
            <a:off x="551043" y="1960823"/>
            <a:ext cx="6938328" cy="2806922"/>
          </a:xfrm>
          <a:prstGeom prst="rect">
            <a:avLst/>
          </a:prstGeom>
          <a:noFill/>
        </p:spPr>
        <p:txBody>
          <a:bodyPr wrap="square" rtlCol="0">
            <a:spAutoFit/>
          </a:bodyPr>
          <a:lstStyle/>
          <a:p>
            <a:pPr marL="285750" indent="-285750">
              <a:lnSpc>
                <a:spcPct val="140000"/>
              </a:lnSpc>
              <a:buClr>
                <a:schemeClr val="accent2"/>
              </a:buClr>
              <a:buFont typeface="Lucida Grande"/>
              <a:buChar char="▶"/>
            </a:pPr>
            <a:r>
              <a:rPr lang="mn-MN" dirty="0">
                <a:solidFill>
                  <a:schemeClr val="tx2"/>
                </a:solidFill>
                <a:cs typeface="Overpass Bold"/>
              </a:rPr>
              <a:t>“Хөдөлмөрийн” гэдэгт хөдөлмөрлөх үйл ажиллагаатай холбоотой асуудлыг хамруулан ойлгоно.</a:t>
            </a:r>
            <a:endParaRPr lang="en-US" dirty="0">
              <a:solidFill>
                <a:schemeClr val="tx2"/>
              </a:solidFill>
              <a:cs typeface="Overpass Light"/>
            </a:endParaRPr>
          </a:p>
          <a:p>
            <a:pPr marL="285750" indent="-285750">
              <a:lnSpc>
                <a:spcPct val="140000"/>
              </a:lnSpc>
              <a:buClr>
                <a:schemeClr val="accent2"/>
              </a:buClr>
              <a:buFont typeface="Lucida Grande"/>
              <a:buChar char="▶"/>
            </a:pPr>
            <a:r>
              <a:rPr lang="mn-MN" dirty="0">
                <a:solidFill>
                  <a:schemeClr val="tx2"/>
                </a:solidFill>
                <a:cs typeface="Overpass Bold"/>
              </a:rPr>
              <a:t>“Хөдөлмөрийн аюулгүй байдал” гэж аливаа бэртэл гэмтэл, хохирлоос ангид байх нөхцлийг бүрдүүлэхийг хэлнэ. </a:t>
            </a:r>
            <a:endParaRPr lang="en-US" b="1" dirty="0">
              <a:solidFill>
                <a:schemeClr val="tx2"/>
              </a:solidFill>
              <a:cs typeface="Overpass Light"/>
            </a:endParaRPr>
          </a:p>
          <a:p>
            <a:pPr marL="285750" indent="-285750">
              <a:lnSpc>
                <a:spcPct val="140000"/>
              </a:lnSpc>
              <a:buClr>
                <a:schemeClr val="accent2"/>
              </a:buClr>
              <a:buFont typeface="Lucida Grande"/>
              <a:buChar char="▶"/>
            </a:pPr>
            <a:r>
              <a:rPr lang="mn-MN" dirty="0">
                <a:solidFill>
                  <a:schemeClr val="tx2"/>
                </a:solidFill>
                <a:cs typeface="Overpass Bold"/>
              </a:rPr>
              <a:t>“Хөдөлмөрийн эрүүл мэнд” гэж өвчин, эмгэггүй байхаас гадна бие бялдар, сэтгэлзүй, нийгмийн сайн сайхан байдлыг ойлгоно.</a:t>
            </a:r>
            <a:endParaRPr lang="en-US" b="1" dirty="0">
              <a:solidFill>
                <a:schemeClr val="tx2"/>
              </a:solidFill>
              <a:cs typeface="Overpass Light"/>
            </a:endParaRPr>
          </a:p>
        </p:txBody>
      </p:sp>
    </p:spTree>
    <p:extLst>
      <p:ext uri="{BB962C8B-B14F-4D97-AF65-F5344CB8AC3E}">
        <p14:creationId xmlns:p14="http://schemas.microsoft.com/office/powerpoint/2010/main" val="493717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12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38350" y="1985380"/>
            <a:ext cx="4263112" cy="4569128"/>
          </a:xfrm>
          <a:prstGeom prst="rect">
            <a:avLst/>
          </a:prstGeom>
        </p:spPr>
      </p:pic>
      <p:sp>
        <p:nvSpPr>
          <p:cNvPr id="2" name="Title 1"/>
          <p:cNvSpPr>
            <a:spLocks noGrp="1"/>
          </p:cNvSpPr>
          <p:nvPr>
            <p:ph type="title"/>
          </p:nvPr>
        </p:nvSpPr>
        <p:spPr/>
        <p:txBody>
          <a:bodyPr/>
          <a:lstStyle/>
          <a:p>
            <a:r>
              <a:rPr lang="mn-MN" b="0" dirty="0">
                <a:latin typeface="+mn-lt"/>
              </a:rPr>
              <a:t>Ажлын байранд ХАБЭМ-ийн арга хэмжээг яагаад хэрэгжүүлэх ёстой вэ</a:t>
            </a:r>
            <a:r>
              <a:rPr lang="en-US" b="0" dirty="0">
                <a:latin typeface="+mn-lt"/>
              </a:rPr>
              <a:t>?</a:t>
            </a:r>
            <a:endParaRPr lang="en-GB" b="0" dirty="0">
              <a:latin typeface="+mn-lt"/>
            </a:endParaRPr>
          </a:p>
        </p:txBody>
      </p:sp>
      <p:sp>
        <p:nvSpPr>
          <p:cNvPr id="3" name="Content Placeholder 2"/>
          <p:cNvSpPr>
            <a:spLocks noGrp="1"/>
          </p:cNvSpPr>
          <p:nvPr>
            <p:ph sz="half" idx="1"/>
          </p:nvPr>
        </p:nvSpPr>
        <p:spPr>
          <a:xfrm>
            <a:off x="490537" y="2393950"/>
            <a:ext cx="7017979" cy="3482976"/>
          </a:xfrm>
        </p:spPr>
        <p:txBody>
          <a:bodyPr/>
          <a:lstStyle/>
          <a:p>
            <a:pPr marL="342900" indent="-342900" algn="just">
              <a:buAutoNum type="arabicPeriod"/>
            </a:pPr>
            <a:r>
              <a:rPr lang="mn-MN" dirty="0">
                <a:solidFill>
                  <a:schemeClr val="accent2">
                    <a:lumMod val="75000"/>
                  </a:schemeClr>
                </a:solidFill>
                <a:latin typeface="+mn-lt"/>
              </a:rPr>
              <a:t>Ажилтны аюулгүй байдал, эрүүл мэндийг хамгаалах нь хийх ёстой хамгийн чухал зүйл </a:t>
            </a:r>
            <a:endParaRPr lang="en-US" dirty="0">
              <a:solidFill>
                <a:schemeClr val="accent2">
                  <a:lumMod val="75000"/>
                </a:schemeClr>
              </a:solidFill>
              <a:latin typeface="+mn-lt"/>
            </a:endParaRPr>
          </a:p>
          <a:p>
            <a:pPr lvl="2"/>
            <a:r>
              <a:rPr lang="mn-MN" dirty="0">
                <a:solidFill>
                  <a:schemeClr val="tx2"/>
                </a:solidFill>
                <a:latin typeface="+mn-lt"/>
              </a:rPr>
              <a:t>Жил бүр</a:t>
            </a:r>
            <a:r>
              <a:rPr lang="en-US" dirty="0">
                <a:solidFill>
                  <a:schemeClr val="tx2"/>
                </a:solidFill>
                <a:latin typeface="+mn-lt"/>
              </a:rPr>
              <a:t>: </a:t>
            </a:r>
            <a:r>
              <a:rPr lang="mn-MN" dirty="0">
                <a:solidFill>
                  <a:schemeClr val="tx2"/>
                </a:solidFill>
                <a:latin typeface="+mn-lt"/>
              </a:rPr>
              <a:t>Дэлхий даяар </a:t>
            </a:r>
            <a:r>
              <a:rPr lang="en-US" dirty="0">
                <a:solidFill>
                  <a:schemeClr val="tx2"/>
                </a:solidFill>
                <a:latin typeface="+mn-lt"/>
              </a:rPr>
              <a:t>2.7 </a:t>
            </a:r>
            <a:r>
              <a:rPr lang="mn-MN" dirty="0">
                <a:solidFill>
                  <a:schemeClr val="tx2"/>
                </a:solidFill>
                <a:latin typeface="+mn-lt"/>
              </a:rPr>
              <a:t>сая ажилтан үйлдвэрлэлийн ослоор нас барж, </a:t>
            </a:r>
            <a:r>
              <a:rPr lang="en-US" dirty="0">
                <a:solidFill>
                  <a:schemeClr val="tx2"/>
                </a:solidFill>
                <a:latin typeface="+mn-lt"/>
              </a:rPr>
              <a:t>374 </a:t>
            </a:r>
            <a:r>
              <a:rPr lang="mn-MN" dirty="0">
                <a:solidFill>
                  <a:schemeClr val="tx2"/>
                </a:solidFill>
                <a:latin typeface="+mn-lt"/>
              </a:rPr>
              <a:t>сая ажилтан гэмтэл бэртлээс шалтгаалан шаналж байна. </a:t>
            </a:r>
            <a:endParaRPr lang="en-US" dirty="0">
              <a:solidFill>
                <a:schemeClr val="tx2"/>
              </a:solidFill>
              <a:latin typeface="+mn-lt"/>
            </a:endParaRPr>
          </a:p>
          <a:p>
            <a:pPr lvl="2"/>
            <a:endParaRPr lang="en-US" dirty="0">
              <a:solidFill>
                <a:schemeClr val="tx2"/>
              </a:solidFill>
              <a:latin typeface="+mn-lt"/>
            </a:endParaRPr>
          </a:p>
          <a:p>
            <a:pPr lvl="2"/>
            <a:r>
              <a:rPr lang="mn-MN" dirty="0">
                <a:solidFill>
                  <a:schemeClr val="tx2"/>
                </a:solidFill>
                <a:latin typeface="+mn-lt"/>
              </a:rPr>
              <a:t>Өдөр бүр нэг сая ажилтан ажил дээрээ гэмтэж байна.</a:t>
            </a:r>
            <a:endParaRPr lang="es-ES_tradnl" dirty="0">
              <a:solidFill>
                <a:schemeClr val="tx2"/>
              </a:solidFill>
              <a:latin typeface="+mn-lt"/>
            </a:endParaRPr>
          </a:p>
          <a:p>
            <a:pPr lvl="2"/>
            <a:endParaRPr lang="es-ES_tradnl" dirty="0">
              <a:solidFill>
                <a:schemeClr val="tx2"/>
              </a:solidFill>
              <a:latin typeface="+mn-lt"/>
            </a:endParaRPr>
          </a:p>
          <a:p>
            <a:pPr lvl="2"/>
            <a:r>
              <a:rPr lang="mn-MN" i="1" dirty="0">
                <a:solidFill>
                  <a:schemeClr val="accent2"/>
                </a:solidFill>
                <a:latin typeface="+mn-lt"/>
                <a:cs typeface="Overpass Bold"/>
              </a:rPr>
              <a:t>Эдгээрийг хүлээн зөвшөөрөх боломжгүй, хувь хүнд болон эдийн засагт асар их хохирол учруулж байна.</a:t>
            </a:r>
            <a:endParaRPr lang="en-US" i="1" dirty="0">
              <a:solidFill>
                <a:schemeClr val="accent2"/>
              </a:solidFill>
              <a:latin typeface="+mn-lt"/>
              <a:cs typeface="Overpass Bold"/>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12</a:t>
            </a:fld>
            <a:endParaRPr lang="en-GB"/>
          </a:p>
        </p:txBody>
      </p:sp>
    </p:spTree>
    <p:extLst>
      <p:ext uri="{BB962C8B-B14F-4D97-AF65-F5344CB8AC3E}">
        <p14:creationId xmlns:p14="http://schemas.microsoft.com/office/powerpoint/2010/main" val="97098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0" dirty="0">
                <a:latin typeface="+mn-lt"/>
              </a:rPr>
              <a:t>Ажлын байранд ХАБЭМ-ийн арга хэмжээг яагаад хэрэгжүүлэх ёстой вэ</a:t>
            </a:r>
            <a:r>
              <a:rPr lang="en-US" b="0" dirty="0">
                <a:latin typeface="+mn-lt"/>
              </a:rPr>
              <a:t>?</a:t>
            </a:r>
            <a:endParaRPr lang="en-GB" b="0" dirty="0">
              <a:latin typeface="+mn-lt"/>
            </a:endParaRPr>
          </a:p>
        </p:txBody>
      </p:sp>
      <p:sp>
        <p:nvSpPr>
          <p:cNvPr id="3" name="Content Placeholder 2"/>
          <p:cNvSpPr>
            <a:spLocks noGrp="1"/>
          </p:cNvSpPr>
          <p:nvPr>
            <p:ph sz="half" idx="1"/>
          </p:nvPr>
        </p:nvSpPr>
        <p:spPr>
          <a:xfrm>
            <a:off x="490537" y="2393950"/>
            <a:ext cx="6868555" cy="3482976"/>
          </a:xfrm>
        </p:spPr>
        <p:txBody>
          <a:bodyPr/>
          <a:lstStyle/>
          <a:p>
            <a:pPr marL="342900" indent="-342900" algn="just">
              <a:buAutoNum type="arabicPeriod" startAt="2"/>
            </a:pPr>
            <a:r>
              <a:rPr lang="mn-MN" dirty="0">
                <a:solidFill>
                  <a:schemeClr val="accent2">
                    <a:lumMod val="75000"/>
                  </a:schemeClr>
                </a:solidFill>
                <a:latin typeface="+mn-lt"/>
              </a:rPr>
              <a:t>Хууль эрхзүйн хариуцлага</a:t>
            </a:r>
            <a:endParaRPr lang="en-US" dirty="0">
              <a:solidFill>
                <a:schemeClr val="accent2">
                  <a:lumMod val="75000"/>
                </a:schemeClr>
              </a:solidFill>
              <a:latin typeface="+mn-lt"/>
            </a:endParaRPr>
          </a:p>
          <a:p>
            <a:pPr lvl="2">
              <a:lnSpc>
                <a:spcPct val="150000"/>
              </a:lnSpc>
            </a:pPr>
            <a:r>
              <a:rPr lang="mn-MN" dirty="0">
                <a:solidFill>
                  <a:schemeClr val="tx2"/>
                </a:solidFill>
                <a:latin typeface="+mn-lt"/>
              </a:rPr>
              <a:t>Ажил олгогчид ажилтнуудаа хамгаалах үүрэгтэй. </a:t>
            </a:r>
            <a:endParaRPr lang="en-US" dirty="0">
              <a:solidFill>
                <a:schemeClr val="tx2"/>
              </a:solidFill>
              <a:latin typeface="+mn-lt"/>
            </a:endParaRPr>
          </a:p>
          <a:p>
            <a:pPr lvl="2"/>
            <a:endParaRPr lang="en-US" dirty="0">
              <a:solidFill>
                <a:schemeClr val="tx2"/>
              </a:solidFill>
              <a:latin typeface="+mn-lt"/>
            </a:endParaRPr>
          </a:p>
          <a:p>
            <a:pPr lvl="2"/>
            <a:r>
              <a:rPr lang="mn-MN" dirty="0">
                <a:solidFill>
                  <a:schemeClr val="tx2"/>
                </a:solidFill>
                <a:latin typeface="+mn-lt"/>
              </a:rPr>
              <a:t>Ажил олгогчид өөрсдийн бизнесээ эрсдэлээс хамгаалах үүрэгтэй.</a:t>
            </a:r>
            <a:r>
              <a:rPr lang="fr-CH" dirty="0">
                <a:solidFill>
                  <a:schemeClr val="tx2"/>
                </a:solidFill>
                <a:latin typeface="+mn-lt"/>
              </a:rPr>
              <a:t> </a:t>
            </a:r>
          </a:p>
          <a:p>
            <a:pPr lvl="2"/>
            <a:endParaRPr lang="fr-CH" dirty="0">
              <a:solidFill>
                <a:schemeClr val="tx2"/>
              </a:solidFill>
              <a:latin typeface="+mn-lt"/>
            </a:endParaRPr>
          </a:p>
          <a:p>
            <a:pPr lvl="2"/>
            <a:r>
              <a:rPr lang="mn-MN" dirty="0">
                <a:solidFill>
                  <a:schemeClr val="tx2"/>
                </a:solidFill>
                <a:latin typeface="+mn-lt"/>
              </a:rPr>
              <a:t>Ажил олгогчид КОВИД 19 болон бусад өвчний эсрэг ХАБЭМ-ийн арга хэмжээ авч өвчлөлийг бууруулахад хувь нэмрээ оруулах үүрэгтэй. </a:t>
            </a:r>
          </a:p>
          <a:p>
            <a:pPr lvl="2"/>
            <a:endParaRPr lang="en-GB" dirty="0">
              <a:solidFill>
                <a:schemeClr val="tx2"/>
              </a:solidFill>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13</a:t>
            </a:fld>
            <a:endParaRPr lang="en-GB"/>
          </a:p>
        </p:txBody>
      </p:sp>
      <p:pic>
        <p:nvPicPr>
          <p:cNvPr id="8" name="Imagen 7" descr="13_slid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32058" y="2091762"/>
            <a:ext cx="3772648" cy="3772648"/>
          </a:xfrm>
          <a:prstGeom prst="rect">
            <a:avLst/>
          </a:prstGeom>
        </p:spPr>
      </p:pic>
    </p:spTree>
    <p:extLst>
      <p:ext uri="{BB962C8B-B14F-4D97-AF65-F5344CB8AC3E}">
        <p14:creationId xmlns:p14="http://schemas.microsoft.com/office/powerpoint/2010/main" val="1806531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descr="14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1555" y="2846390"/>
            <a:ext cx="4432142" cy="3272022"/>
          </a:xfrm>
          <a:prstGeom prst="rect">
            <a:avLst/>
          </a:prstGeom>
        </p:spPr>
      </p:pic>
      <p:sp>
        <p:nvSpPr>
          <p:cNvPr id="2" name="Title 1"/>
          <p:cNvSpPr>
            <a:spLocks noGrp="1"/>
          </p:cNvSpPr>
          <p:nvPr>
            <p:ph type="title"/>
          </p:nvPr>
        </p:nvSpPr>
        <p:spPr/>
        <p:txBody>
          <a:bodyPr/>
          <a:lstStyle/>
          <a:p>
            <a:r>
              <a:rPr lang="mn-MN" b="0" dirty="0">
                <a:latin typeface="+mn-lt"/>
              </a:rPr>
              <a:t>Ажлын байранд ХАБЭМ-ийн арга хэмжээг яагаад хэрэгжүүлэх ёстой вэ</a:t>
            </a:r>
            <a:r>
              <a:rPr lang="en-GB" b="0" dirty="0">
                <a:latin typeface="+mn-lt"/>
              </a:rPr>
              <a:t>?</a:t>
            </a:r>
          </a:p>
        </p:txBody>
      </p:sp>
      <p:sp>
        <p:nvSpPr>
          <p:cNvPr id="3" name="Content Placeholder 2"/>
          <p:cNvSpPr>
            <a:spLocks noGrp="1"/>
          </p:cNvSpPr>
          <p:nvPr>
            <p:ph sz="half" idx="1"/>
          </p:nvPr>
        </p:nvSpPr>
        <p:spPr>
          <a:xfrm>
            <a:off x="588303" y="2383481"/>
            <a:ext cx="7017979" cy="3482976"/>
          </a:xfrm>
        </p:spPr>
        <p:txBody>
          <a:bodyPr/>
          <a:lstStyle/>
          <a:p>
            <a:r>
              <a:rPr lang="en-US" dirty="0">
                <a:latin typeface="+mn-lt"/>
              </a:rPr>
              <a:t>3. </a:t>
            </a:r>
            <a:r>
              <a:rPr lang="mn-MN" dirty="0">
                <a:latin typeface="+mn-lt"/>
              </a:rPr>
              <a:t>Бизнесийн ашиг тус</a:t>
            </a:r>
            <a:endParaRPr lang="en-US" dirty="0">
              <a:latin typeface="+mn-lt"/>
            </a:endParaRPr>
          </a:p>
          <a:p>
            <a:r>
              <a:rPr lang="mn-MN" dirty="0">
                <a:solidFill>
                  <a:schemeClr val="tx2"/>
                </a:solidFill>
                <a:latin typeface="+mn-lt"/>
                <a:cs typeface="Overpass Light"/>
              </a:rPr>
              <a:t>Ажлын байр нь аюулгүй биш байвал ажилтанд юу тохиолдох вэ</a:t>
            </a:r>
            <a:r>
              <a:rPr lang="en-US" dirty="0">
                <a:solidFill>
                  <a:schemeClr val="tx2"/>
                </a:solidFill>
                <a:latin typeface="+mn-lt"/>
                <a:cs typeface="Overpass Light"/>
              </a:rPr>
              <a:t>? </a:t>
            </a:r>
          </a:p>
          <a:p>
            <a:pPr lvl="2"/>
            <a:r>
              <a:rPr lang="mn-MN" dirty="0">
                <a:solidFill>
                  <a:schemeClr val="tx2"/>
                </a:solidFill>
                <a:latin typeface="+mn-lt"/>
                <a:cs typeface="Overpass Light"/>
              </a:rPr>
              <a:t>Ёс суртахуун</a:t>
            </a:r>
            <a:r>
              <a:rPr lang="en-US" dirty="0">
                <a:solidFill>
                  <a:schemeClr val="tx2"/>
                </a:solidFill>
                <a:latin typeface="+mn-lt"/>
                <a:cs typeface="Overpass Light"/>
              </a:rPr>
              <a:t>?</a:t>
            </a:r>
          </a:p>
          <a:p>
            <a:pPr lvl="2"/>
            <a:r>
              <a:rPr lang="mn-MN" dirty="0">
                <a:solidFill>
                  <a:schemeClr val="tx2"/>
                </a:solidFill>
                <a:latin typeface="+mn-lt"/>
                <a:cs typeface="Overpass Light"/>
              </a:rPr>
              <a:t>Бүтээмж</a:t>
            </a:r>
            <a:r>
              <a:rPr lang="en-US" dirty="0">
                <a:solidFill>
                  <a:schemeClr val="tx2"/>
                </a:solidFill>
                <a:latin typeface="+mn-lt"/>
                <a:cs typeface="Overpass Light"/>
              </a:rPr>
              <a:t>?</a:t>
            </a:r>
          </a:p>
          <a:p>
            <a:pPr lvl="2"/>
            <a:r>
              <a:rPr lang="mn-MN" dirty="0">
                <a:solidFill>
                  <a:schemeClr val="tx2"/>
                </a:solidFill>
                <a:latin typeface="+mn-lt"/>
                <a:cs typeface="Overpass Light"/>
              </a:rPr>
              <a:t>Ажил хийх хүсэлгүй болох</a:t>
            </a:r>
            <a:r>
              <a:rPr lang="en-US" dirty="0">
                <a:solidFill>
                  <a:schemeClr val="tx2"/>
                </a:solidFill>
                <a:latin typeface="+mn-lt"/>
                <a:cs typeface="Overpass Light"/>
              </a:rPr>
              <a:t>?</a:t>
            </a:r>
          </a:p>
          <a:p>
            <a:pPr lvl="2"/>
            <a:r>
              <a:rPr lang="mn-MN" dirty="0">
                <a:solidFill>
                  <a:schemeClr val="tx2"/>
                </a:solidFill>
                <a:latin typeface="+mn-lt"/>
                <a:cs typeface="Overpass Light"/>
              </a:rPr>
              <a:t>Ажлаас гарах</a:t>
            </a:r>
            <a:r>
              <a:rPr lang="en-US" dirty="0">
                <a:solidFill>
                  <a:schemeClr val="tx2"/>
                </a:solidFill>
                <a:latin typeface="+mn-lt"/>
                <a:cs typeface="Overpass Light"/>
              </a:rPr>
              <a:t>?</a:t>
            </a:r>
            <a:endParaRPr lang="es-ES_tradnl" sz="1200" dirty="0">
              <a:solidFill>
                <a:schemeClr val="tx2"/>
              </a:solidFill>
              <a:latin typeface="+mn-lt"/>
              <a:cs typeface="Overpass Light"/>
            </a:endParaRPr>
          </a:p>
          <a:p>
            <a:pPr lvl="2"/>
            <a:r>
              <a:rPr lang="mn-MN" dirty="0">
                <a:solidFill>
                  <a:schemeClr val="tx2"/>
                </a:solidFill>
                <a:latin typeface="+mn-lt"/>
                <a:cs typeface="Overpass Light"/>
              </a:rPr>
              <a:t>Хөдөлмөрийн маргаан</a:t>
            </a:r>
            <a:r>
              <a:rPr lang="en-US" dirty="0">
                <a:solidFill>
                  <a:schemeClr val="tx2"/>
                </a:solidFill>
                <a:latin typeface="+mn-lt"/>
                <a:cs typeface="Overpass Light"/>
              </a:rPr>
              <a:t>?</a:t>
            </a:r>
            <a:endParaRPr lang="es-ES_tradnl" dirty="0">
              <a:solidFill>
                <a:schemeClr val="tx2"/>
              </a:solidFill>
              <a:latin typeface="+mn-lt"/>
            </a:endParaRPr>
          </a:p>
          <a:p>
            <a:pPr marL="0" lvl="2" indent="0">
              <a:buNone/>
            </a:pPr>
            <a:endParaRPr lang="es-ES_tradnl"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14</a:t>
            </a:fld>
            <a:endParaRPr lang="en-GB"/>
          </a:p>
        </p:txBody>
      </p:sp>
      <p:pic>
        <p:nvPicPr>
          <p:cNvPr id="4" name="Picture 3">
            <a:extLst>
              <a:ext uri="{FF2B5EF4-FFF2-40B4-BE49-F238E27FC236}">
                <a16:creationId xmlns:a16="http://schemas.microsoft.com/office/drawing/2014/main" id="{F64EC937-FFEC-D166-5EA7-B9ADA74993C7}"/>
              </a:ext>
            </a:extLst>
          </p:cNvPr>
          <p:cNvPicPr>
            <a:picLocks noChangeAspect="1"/>
          </p:cNvPicPr>
          <p:nvPr/>
        </p:nvPicPr>
        <p:blipFill>
          <a:blip r:embed="rId4"/>
          <a:stretch>
            <a:fillRect/>
          </a:stretch>
        </p:blipFill>
        <p:spPr>
          <a:xfrm>
            <a:off x="588303" y="6384405"/>
            <a:ext cx="5688061" cy="274344"/>
          </a:xfrm>
          <a:prstGeom prst="rect">
            <a:avLst/>
          </a:prstGeom>
        </p:spPr>
      </p:pic>
    </p:spTree>
    <p:extLst>
      <p:ext uri="{BB962C8B-B14F-4D97-AF65-F5344CB8AC3E}">
        <p14:creationId xmlns:p14="http://schemas.microsoft.com/office/powerpoint/2010/main" val="635887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423195"/>
            <a:ext cx="11210924" cy="500220"/>
          </a:xfrm>
        </p:spPr>
        <p:txBody>
          <a:bodyPr/>
          <a:lstStyle/>
          <a:p>
            <a:r>
              <a:rPr lang="mn-MN" b="0" dirty="0">
                <a:latin typeface="+mn-lt"/>
              </a:rPr>
              <a:t>ХАБЭМ яагаад ЖДҮ-т хамаатай вэ</a:t>
            </a:r>
            <a:r>
              <a:rPr lang="en-GB" b="0" dirty="0">
                <a:latin typeface="+mn-lt"/>
              </a:rPr>
              <a:t>? </a:t>
            </a:r>
          </a:p>
        </p:txBody>
      </p:sp>
      <p:sp>
        <p:nvSpPr>
          <p:cNvPr id="3" name="Content Placeholder 2"/>
          <p:cNvSpPr>
            <a:spLocks noGrp="1"/>
          </p:cNvSpPr>
          <p:nvPr>
            <p:ph sz="half" idx="1"/>
          </p:nvPr>
        </p:nvSpPr>
        <p:spPr>
          <a:xfrm>
            <a:off x="517391" y="4773284"/>
            <a:ext cx="6659786" cy="799266"/>
          </a:xfrm>
        </p:spPr>
        <p:txBody>
          <a:bodyPr/>
          <a:lstStyle/>
          <a:p>
            <a:r>
              <a:rPr lang="mn-MN" sz="1600" b="0" dirty="0">
                <a:solidFill>
                  <a:schemeClr val="tx2"/>
                </a:solidFill>
                <a:latin typeface="+mn-lt"/>
                <a:cs typeface="Overpass Light"/>
              </a:rPr>
              <a:t>ЖДҮ нийт бизнесийн 90 хувийг эзэлдэг.</a:t>
            </a:r>
            <a:r>
              <a:rPr lang="en-US" sz="1600" b="0" dirty="0">
                <a:solidFill>
                  <a:schemeClr val="tx2"/>
                </a:solidFill>
                <a:latin typeface="+mn-lt"/>
                <a:cs typeface="Overpass Light"/>
              </a:rPr>
              <a:t> </a:t>
            </a:r>
            <a:r>
              <a:rPr lang="mn-MN" sz="1600" b="0" dirty="0">
                <a:solidFill>
                  <a:schemeClr val="tx2"/>
                </a:solidFill>
                <a:latin typeface="+mn-lt"/>
                <a:cs typeface="Overpass Light"/>
              </a:rPr>
              <a:t>ЖДҮ, бичил аж ахуйн нэгж, хувиараа хөдөлмөр эрхлэгчид нийт хөдөлмөр эрхлэлтийн 70 хувийг бүрдүүлдэг.</a:t>
            </a:r>
            <a:endParaRPr lang="en-US" sz="1600" b="0" dirty="0">
              <a:solidFill>
                <a:schemeClr val="tx2"/>
              </a:solidFill>
              <a:latin typeface="+mn-lt"/>
              <a:cs typeface="Overpass Ligh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15</a:t>
            </a:fld>
            <a:endParaRPr lang="en-GB"/>
          </a:p>
        </p:txBody>
      </p:sp>
      <p:graphicFrame>
        <p:nvGraphicFramePr>
          <p:cNvPr id="14" name="Grafico 4"/>
          <p:cNvGraphicFramePr/>
          <p:nvPr>
            <p:extLst>
              <p:ext uri="{D42A27DB-BD31-4B8C-83A1-F6EECF244321}">
                <p14:modId xmlns:p14="http://schemas.microsoft.com/office/powerpoint/2010/main" val="41638748"/>
              </p:ext>
            </p:extLst>
          </p:nvPr>
        </p:nvGraphicFramePr>
        <p:xfrm>
          <a:off x="0" y="2016222"/>
          <a:ext cx="4046585" cy="28163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Grafico 12"/>
          <p:cNvGraphicFramePr/>
          <p:nvPr>
            <p:extLst>
              <p:ext uri="{D42A27DB-BD31-4B8C-83A1-F6EECF244321}">
                <p14:modId xmlns:p14="http://schemas.microsoft.com/office/powerpoint/2010/main" val="3450729878"/>
              </p:ext>
            </p:extLst>
          </p:nvPr>
        </p:nvGraphicFramePr>
        <p:xfrm>
          <a:off x="3749747" y="1997550"/>
          <a:ext cx="3558416" cy="3062528"/>
        </p:xfrm>
        <a:graphic>
          <a:graphicData uri="http://schemas.openxmlformats.org/drawingml/2006/chart">
            <c:chart xmlns:c="http://schemas.openxmlformats.org/drawingml/2006/chart" xmlns:r="http://schemas.openxmlformats.org/officeDocument/2006/relationships" r:id="rId4"/>
          </a:graphicData>
        </a:graphic>
      </p:graphicFrame>
      <p:pic>
        <p:nvPicPr>
          <p:cNvPr id="10" name="Imagen 9" descr="15_slide-ilus.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30851" y="2148147"/>
            <a:ext cx="3808531" cy="3869306"/>
          </a:xfrm>
          <a:prstGeom prst="rect">
            <a:avLst/>
          </a:prstGeom>
        </p:spPr>
      </p:pic>
      <p:sp>
        <p:nvSpPr>
          <p:cNvPr id="11" name="CuadroTexto 10"/>
          <p:cNvSpPr txBox="1"/>
          <p:nvPr/>
        </p:nvSpPr>
        <p:spPr>
          <a:xfrm>
            <a:off x="440843" y="5755850"/>
            <a:ext cx="7290008" cy="646331"/>
          </a:xfrm>
          <a:prstGeom prst="rect">
            <a:avLst/>
          </a:prstGeom>
          <a:noFill/>
        </p:spPr>
        <p:txBody>
          <a:bodyPr wrap="square" rtlCol="0">
            <a:spAutoFit/>
          </a:bodyPr>
          <a:lstStyle/>
          <a:p>
            <a:r>
              <a:rPr lang="mn-MN" b="1" dirty="0">
                <a:solidFill>
                  <a:schemeClr val="accent2"/>
                </a:solidFill>
                <a:latin typeface="Overpass Bold"/>
              </a:rPr>
              <a:t>Жижиг дунд аж ахуйн нэгжид ХАБЭМ-ийг сайжруулах нь дэлхий нийтийн эрүүл мэндийг дэмжинэ.</a:t>
            </a:r>
            <a:r>
              <a:rPr lang="en-US" b="1" dirty="0">
                <a:solidFill>
                  <a:schemeClr val="accent2"/>
                </a:solidFill>
                <a:latin typeface="Overpass Bold"/>
              </a:rPr>
              <a:t> </a:t>
            </a:r>
          </a:p>
        </p:txBody>
      </p:sp>
    </p:spTree>
    <p:extLst>
      <p:ext uri="{BB962C8B-B14F-4D97-AF65-F5344CB8AC3E}">
        <p14:creationId xmlns:p14="http://schemas.microsoft.com/office/powerpoint/2010/main" val="1258458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itle 1"/>
          <p:cNvSpPr>
            <a:spLocks noGrp="1"/>
          </p:cNvSpPr>
          <p:nvPr>
            <p:ph type="title"/>
          </p:nvPr>
        </p:nvSpPr>
        <p:spPr/>
        <p:txBody>
          <a:bodyPr/>
          <a:lstStyle/>
          <a:p>
            <a:r>
              <a:rPr lang="mn-MN" b="0" noProof="1">
                <a:latin typeface="+mn-lt"/>
              </a:rPr>
              <a:t>Дасгал</a:t>
            </a:r>
            <a:r>
              <a:rPr lang="en-GB" b="0" noProof="1">
                <a:latin typeface="+mn-lt"/>
              </a:rPr>
              <a:t>: </a:t>
            </a:r>
            <a:r>
              <a:rPr lang="mn-MN" b="0" noProof="1">
                <a:latin typeface="+mn-lt"/>
              </a:rPr>
              <a:t> Жижиг бизнес, том сорилт</a:t>
            </a:r>
            <a:endParaRPr lang="en-GB" b="0" dirty="0">
              <a:latin typeface="+mn-lt"/>
            </a:endParaRPr>
          </a:p>
        </p:txBody>
      </p:sp>
      <p:sp>
        <p:nvSpPr>
          <p:cNvPr id="3" name="Content Placeholder 2"/>
          <p:cNvSpPr>
            <a:spLocks noGrp="1"/>
          </p:cNvSpPr>
          <p:nvPr>
            <p:ph idx="1"/>
          </p:nvPr>
        </p:nvSpPr>
        <p:spPr>
          <a:xfrm>
            <a:off x="490539" y="2393950"/>
            <a:ext cx="5953328" cy="3482975"/>
          </a:xfrm>
        </p:spPr>
        <p:txBody>
          <a:bodyPr/>
          <a:lstStyle/>
          <a:p>
            <a:pPr lvl="2"/>
            <a:r>
              <a:rPr lang="mn-MN" dirty="0">
                <a:solidFill>
                  <a:schemeClr val="tx2"/>
                </a:solidFill>
                <a:latin typeface="+mn-lt"/>
                <a:cs typeface="Overpass Light"/>
              </a:rPr>
              <a:t>ЖДҮ эрхлэгчид хөдөлмөрийн аюулгүй байдал, эрүүл мэндийн арга хэмжээг ажлын байранд хэрэгжүүлэхэд ямар сорилт тулгардаг вэ</a:t>
            </a:r>
            <a:r>
              <a:rPr lang="en-US" dirty="0">
                <a:solidFill>
                  <a:schemeClr val="tx2"/>
                </a:solidFill>
                <a:latin typeface="+mn-lt"/>
                <a:cs typeface="Overpass Light"/>
              </a:rPr>
              <a:t>?</a:t>
            </a:r>
          </a:p>
          <a:p>
            <a:pPr lvl="2"/>
            <a:endParaRPr lang="en-US" dirty="0">
              <a:solidFill>
                <a:schemeClr val="tx2"/>
              </a:solidFill>
              <a:latin typeface="+mn-lt"/>
            </a:endParaRPr>
          </a:p>
          <a:p>
            <a:pPr lvl="2"/>
            <a:r>
              <a:rPr lang="mn-MN" dirty="0">
                <a:solidFill>
                  <a:schemeClr val="tx2"/>
                </a:solidFill>
                <a:latin typeface="+mn-lt"/>
                <a:cs typeface="Overpass Light"/>
              </a:rPr>
              <a:t>ЖДҮ эрхлэгчид ажлын байранд хөдөлмөрийн аюулгүй байдал, эрүүл мэндийг дэмжихэд юу хийж чадах вэ</a:t>
            </a:r>
            <a:r>
              <a:rPr lang="en-US" dirty="0">
                <a:solidFill>
                  <a:schemeClr val="tx2"/>
                </a:solidFill>
                <a:latin typeface="+mn-lt"/>
                <a:cs typeface="Overpass Light"/>
              </a:rPr>
              <a:t>?</a:t>
            </a: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16</a:t>
            </a:fld>
            <a:endParaRPr lang="en-GB"/>
          </a:p>
        </p:txBody>
      </p:sp>
      <p:pic>
        <p:nvPicPr>
          <p:cNvPr id="13" name="Marcador de posición de imagen 12"/>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rcRect/>
          <a:stretch/>
        </p:blipFill>
        <p:spPr>
          <a:xfrm>
            <a:off x="8054572" y="2165071"/>
            <a:ext cx="4137428" cy="3403911"/>
          </a:xfrm>
          <a:prstGeom prst="rect">
            <a:avLst/>
          </a:prstGeom>
          <a:ln>
            <a:noFill/>
          </a:ln>
          <a:effectLst>
            <a:outerShdw blurRad="292100" dist="139700" dir="2700000" algn="tl" rotWithShape="0">
              <a:srgbClr val="333333">
                <a:alpha val="65000"/>
              </a:srgbClr>
            </a:outerShdw>
          </a:effectLst>
        </p:spPr>
      </p:pic>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4" name="Picture 3">
            <a:extLst>
              <a:ext uri="{FF2B5EF4-FFF2-40B4-BE49-F238E27FC236}">
                <a16:creationId xmlns:a16="http://schemas.microsoft.com/office/drawing/2014/main" id="{A0F4E451-1DAA-4FDB-F99E-194092497385}"/>
              </a:ext>
            </a:extLst>
          </p:cNvPr>
          <p:cNvPicPr>
            <a:picLocks noChangeAspect="1"/>
          </p:cNvPicPr>
          <p:nvPr/>
        </p:nvPicPr>
        <p:blipFill>
          <a:blip r:embed="rId5"/>
          <a:stretch>
            <a:fillRect/>
          </a:stretch>
        </p:blipFill>
        <p:spPr>
          <a:xfrm>
            <a:off x="490537" y="6236515"/>
            <a:ext cx="5688061" cy="274344"/>
          </a:xfrm>
          <a:prstGeom prst="rect">
            <a:avLst/>
          </a:prstGeom>
        </p:spPr>
      </p:pic>
    </p:spTree>
    <p:extLst>
      <p:ext uri="{BB962C8B-B14F-4D97-AF65-F5344CB8AC3E}">
        <p14:creationId xmlns:p14="http://schemas.microsoft.com/office/powerpoint/2010/main" val="2122516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pic>
        <p:nvPicPr>
          <p:cNvPr id="12" name="Marcador de posición de imagen 11"/>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rcRect/>
          <a:stretch/>
        </p:blipFill>
        <p:spPr>
          <a:xfrm>
            <a:off x="8063475" y="2103574"/>
            <a:ext cx="4128525" cy="2925635"/>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mn-MN" b="0" dirty="0">
                <a:latin typeface="+mn-lt"/>
              </a:rPr>
              <a:t>ХАБЭМ-ийн сорилт</a:t>
            </a:r>
            <a:endParaRPr lang="en-GB" b="0" dirty="0">
              <a:latin typeface="+mn-lt"/>
            </a:endParaRPr>
          </a:p>
        </p:txBody>
      </p:sp>
      <p:sp>
        <p:nvSpPr>
          <p:cNvPr id="3" name="Content Placeholder 2"/>
          <p:cNvSpPr>
            <a:spLocks noGrp="1"/>
          </p:cNvSpPr>
          <p:nvPr>
            <p:ph idx="1"/>
          </p:nvPr>
        </p:nvSpPr>
        <p:spPr>
          <a:xfrm>
            <a:off x="490538" y="1822580"/>
            <a:ext cx="7459143" cy="4054345"/>
          </a:xfrm>
        </p:spPr>
        <p:txBody>
          <a:bodyPr/>
          <a:lstStyle/>
          <a:p>
            <a:pPr lvl="2"/>
            <a:r>
              <a:rPr lang="mn-MN" dirty="0">
                <a:latin typeface="+mn-lt"/>
              </a:rPr>
              <a:t>ХАБЭМ-ийн асуудал хариуцсан ажилтан байхгүй; </a:t>
            </a:r>
          </a:p>
          <a:p>
            <a:pPr lvl="2"/>
            <a:r>
              <a:rPr lang="mn-MN" dirty="0">
                <a:latin typeface="+mn-lt"/>
              </a:rPr>
              <a:t>ХАБЭМ-ийн үйлчилгээг гаднаас авах боломж хязгаарлагдмал;</a:t>
            </a:r>
          </a:p>
          <a:p>
            <a:pPr lvl="2"/>
            <a:r>
              <a:rPr lang="mn-MN" dirty="0">
                <a:latin typeface="+mn-lt"/>
              </a:rPr>
              <a:t>ЖДААН-үүд харьцангуй хурдан хугацаанд үйл ажиллагаа эхлүүлж, хаагдах хандлагатай байдаг тул ажил олгогч болон ажилтнуудын туршлага хомс;</a:t>
            </a:r>
          </a:p>
          <a:p>
            <a:pPr lvl="2"/>
            <a:r>
              <a:rPr lang="mn-MN" dirty="0">
                <a:latin typeface="+mn-lt"/>
              </a:rPr>
              <a:t>Машин, тоног төхөөрөмжийн “аюулгүй” байдлыг хангах талаарх мэдлэг дутмаг; </a:t>
            </a:r>
          </a:p>
          <a:p>
            <a:pPr lvl="2"/>
            <a:r>
              <a:rPr lang="mn-MN" dirty="0">
                <a:latin typeface="+mn-lt"/>
              </a:rPr>
              <a:t>Үйлдвэрчний эвлэлийн гишүүнчлэл бага. Үйлдвэрчний эвлэлтэй байх нь ХАБЭМ-ийн нөхцөл сайжрахад нөлөөлдөг; </a:t>
            </a:r>
          </a:p>
          <a:p>
            <a:pPr lvl="2"/>
            <a:r>
              <a:rPr lang="mn-MN" dirty="0">
                <a:latin typeface="+mn-lt"/>
              </a:rPr>
              <a:t>Сайжруулалт хийхэд шаардагдах зардлын талаарх ойлголт, түүнчлэн ХАБЭМ, бүтээмж ашиг орлого хоорондын уялдааг бүрэн ойлгодоггүй</a:t>
            </a:r>
            <a:r>
              <a:rPr lang="en-US" dirty="0">
                <a:latin typeface="+mn-lt"/>
              </a:rPr>
              <a:t>;</a:t>
            </a:r>
            <a:endParaRPr lang="mn-MN" dirty="0">
              <a:latin typeface="+mn-lt"/>
            </a:endParaRPr>
          </a:p>
          <a:p>
            <a:pPr lvl="2"/>
            <a:r>
              <a:rPr lang="mn-MN" dirty="0">
                <a:solidFill>
                  <a:schemeClr val="tx2"/>
                </a:solidFill>
                <a:latin typeface="+mn-lt"/>
                <a:cs typeface="Overpass Light"/>
              </a:rPr>
              <a:t>Мэдээлэл авах, сургалтад хамрагдах боломж хязгаарлагдмал.</a:t>
            </a:r>
            <a:endParaRPr lang="en-GB" dirty="0">
              <a:solidFill>
                <a:schemeClr val="tx2"/>
              </a:solidFill>
              <a:latin typeface="+mn-lt"/>
              <a:cs typeface="Overpass Ligh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17</a:t>
            </a:fld>
            <a:endParaRPr lang="en-GB"/>
          </a:p>
        </p:txBody>
      </p:sp>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4175184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extLst>
              <a:ext uri="{28A0092B-C50C-407E-A947-70E740481C1C}">
                <a14:useLocalDpi xmlns:a14="http://schemas.microsoft.com/office/drawing/2010/main" val="0"/>
              </a:ext>
            </a:extLst>
          </a:blip>
          <a:srcRect/>
          <a:stretch/>
        </p:blipFill>
        <p:spPr>
          <a:xfrm>
            <a:off x="6548203" y="1240605"/>
            <a:ext cx="6018048" cy="4639172"/>
          </a:xfrm>
          <a:prstGeom prst="rect">
            <a:avLst/>
          </a:prstGeom>
        </p:spPr>
      </p:pic>
      <p:sp>
        <p:nvSpPr>
          <p:cNvPr id="2" name="Título 1"/>
          <p:cNvSpPr>
            <a:spLocks noGrp="1"/>
          </p:cNvSpPr>
          <p:nvPr>
            <p:ph type="title"/>
          </p:nvPr>
        </p:nvSpPr>
        <p:spPr>
          <a:xfrm>
            <a:off x="490538" y="1423195"/>
            <a:ext cx="6706476" cy="720000"/>
          </a:xfrm>
        </p:spPr>
        <p:txBody>
          <a:bodyPr/>
          <a:lstStyle/>
          <a:p>
            <a:r>
              <a:rPr lang="mn-MN" b="0" dirty="0">
                <a:latin typeface="+mn-lt"/>
              </a:rPr>
              <a:t>ЖДҮ эрхлэгч юуг хийж чадах вэ</a:t>
            </a:r>
            <a:r>
              <a:rPr lang="fr-CH" b="0" dirty="0">
                <a:latin typeface="+mn-lt"/>
              </a:rPr>
              <a:t>?</a:t>
            </a:r>
            <a:endParaRPr lang="es-ES" b="0" dirty="0">
              <a:latin typeface="+mn-lt"/>
            </a:endParaRPr>
          </a:p>
        </p:txBody>
      </p:sp>
      <p:sp>
        <p:nvSpPr>
          <p:cNvPr id="3" name="Marcador de fecha 2"/>
          <p:cNvSpPr>
            <a:spLocks noGrp="1"/>
          </p:cNvSpPr>
          <p:nvPr>
            <p:ph type="dt" sz="half" idx="10"/>
          </p:nvPr>
        </p:nvSpPr>
        <p:spPr/>
        <p:txBody>
          <a:bodyPr/>
          <a:lstStyle/>
          <a:p>
            <a:r>
              <a:rPr lang="en-GB"/>
              <a:t>Date: Monday / 01 / October / 2019</a:t>
            </a:r>
          </a:p>
        </p:txBody>
      </p:sp>
      <p:sp>
        <p:nvSpPr>
          <p:cNvPr id="5" name="Marcador de número de diapositiva 4"/>
          <p:cNvSpPr>
            <a:spLocks noGrp="1"/>
          </p:cNvSpPr>
          <p:nvPr>
            <p:ph type="sldNum" sz="quarter" idx="12"/>
          </p:nvPr>
        </p:nvSpPr>
        <p:spPr/>
        <p:txBody>
          <a:bodyPr/>
          <a:lstStyle/>
          <a:p>
            <a:fld id="{856227C0-AD57-4F9B-BAE3-EEFB0D0EE427}" type="slidenum">
              <a:rPr lang="en-GB" smtClean="0"/>
              <a:t>18</a:t>
            </a:fld>
            <a:endParaRPr lang="en-GB"/>
          </a:p>
        </p:txBody>
      </p:sp>
      <p:sp>
        <p:nvSpPr>
          <p:cNvPr id="9" name="CuadroTexto 8"/>
          <p:cNvSpPr txBox="1"/>
          <p:nvPr/>
        </p:nvSpPr>
        <p:spPr>
          <a:xfrm>
            <a:off x="558722" y="2116484"/>
            <a:ext cx="6326785" cy="2806922"/>
          </a:xfrm>
          <a:prstGeom prst="rect">
            <a:avLst/>
          </a:prstGeom>
          <a:noFill/>
        </p:spPr>
        <p:txBody>
          <a:bodyPr wrap="square" rtlCol="0">
            <a:spAutoFit/>
          </a:bodyPr>
          <a:lstStyle/>
          <a:p>
            <a:pPr marL="285750" indent="-285750">
              <a:lnSpc>
                <a:spcPct val="140000"/>
              </a:lnSpc>
              <a:buClr>
                <a:schemeClr val="accent2"/>
              </a:buClr>
              <a:buFont typeface="Lucida Grande"/>
              <a:buChar char="▶"/>
            </a:pPr>
            <a:r>
              <a:rPr lang="mn-MN" dirty="0">
                <a:solidFill>
                  <a:schemeClr val="tx2"/>
                </a:solidFill>
              </a:rPr>
              <a:t>Жижиг бизнесүүд ажлын байран дахь ХАБЭМ-ийн дүрэм, журам, аюулгүй байдлын тогтолцоо, хууль тогтоомжийн мэдлэгээ сайжруулах шаардлагатай.</a:t>
            </a:r>
          </a:p>
          <a:p>
            <a:pPr marL="285750" indent="-285750">
              <a:lnSpc>
                <a:spcPct val="140000"/>
              </a:lnSpc>
              <a:buClr>
                <a:schemeClr val="accent2"/>
              </a:buClr>
              <a:buFont typeface="Lucida Grande"/>
              <a:buChar char="▶"/>
            </a:pPr>
            <a:r>
              <a:rPr lang="mn-MN" dirty="0">
                <a:solidFill>
                  <a:schemeClr val="tx2"/>
                </a:solidFill>
              </a:rPr>
              <a:t>Жижиг бизнесүүд ажлын байрны тогтолцоог бий болгож, ХАБЭМ-ийн асуудалд нөөцөө хуваарилах хэрэгтэй.</a:t>
            </a:r>
          </a:p>
          <a:p>
            <a:pPr marL="285750" indent="-285750">
              <a:lnSpc>
                <a:spcPct val="140000"/>
              </a:lnSpc>
              <a:buClr>
                <a:schemeClr val="accent2"/>
              </a:buClr>
              <a:buFont typeface="Lucida Grande"/>
              <a:buChar char="▶"/>
            </a:pPr>
            <a:endParaRPr lang="en-US" dirty="0">
              <a:solidFill>
                <a:schemeClr val="tx2"/>
              </a:solidFill>
              <a:latin typeface="Overpass Light" panose="00000400000000000000" pitchFamily="2" charset="0"/>
            </a:endParaRPr>
          </a:p>
        </p:txBody>
      </p:sp>
      <p:sp>
        <p:nvSpPr>
          <p:cNvPr id="10" name="Rectángulo 9"/>
          <p:cNvSpPr/>
          <p:nvPr/>
        </p:nvSpPr>
        <p:spPr>
          <a:xfrm>
            <a:off x="716261" y="4856827"/>
            <a:ext cx="5797175" cy="1477328"/>
          </a:xfrm>
          <a:prstGeom prst="rect">
            <a:avLst/>
          </a:prstGeom>
        </p:spPr>
        <p:txBody>
          <a:bodyPr wrap="square">
            <a:spAutoFit/>
          </a:bodyPr>
          <a:lstStyle/>
          <a:p>
            <a:r>
              <a:rPr lang="mn-MN" dirty="0">
                <a:solidFill>
                  <a:schemeClr val="accent2"/>
                </a:solidFill>
                <a:cs typeface="Overpass Light"/>
              </a:rPr>
              <a:t>САНАМЖ</a:t>
            </a:r>
            <a:r>
              <a:rPr lang="fr-CH" dirty="0">
                <a:solidFill>
                  <a:schemeClr val="accent2"/>
                </a:solidFill>
                <a:cs typeface="Overpass Light"/>
              </a:rPr>
              <a:t>! </a:t>
            </a:r>
          </a:p>
          <a:p>
            <a:r>
              <a:rPr lang="mn-MN" dirty="0">
                <a:solidFill>
                  <a:schemeClr val="accent2"/>
                </a:solidFill>
                <a:cs typeface="Overpass Light"/>
              </a:rPr>
              <a:t>Ажил олгогч, ажилтны хамтын ажиллагаа ХАБЭМ-ийг сайжруулахад туйлын чухал.</a:t>
            </a:r>
            <a:endParaRPr lang="it-IT" dirty="0">
              <a:solidFill>
                <a:schemeClr val="accent2"/>
              </a:solidFill>
              <a:cs typeface="Overpass Light"/>
            </a:endParaRPr>
          </a:p>
          <a:p>
            <a:endParaRPr lang="it-IT" dirty="0">
              <a:solidFill>
                <a:schemeClr val="accent2"/>
              </a:solidFill>
              <a:cs typeface="Overpass Light"/>
            </a:endParaRPr>
          </a:p>
          <a:p>
            <a:r>
              <a:rPr lang="it-IT" b="1" dirty="0">
                <a:solidFill>
                  <a:schemeClr val="accent2"/>
                </a:solidFill>
                <a:cs typeface="Overpass Light"/>
              </a:rPr>
              <a:t>«</a:t>
            </a:r>
            <a:r>
              <a:rPr lang="mn-MN" b="1" dirty="0">
                <a:solidFill>
                  <a:schemeClr val="accent2"/>
                </a:solidFill>
                <a:cs typeface="Overpass Light"/>
              </a:rPr>
              <a:t>ХАБЭМ хүн бүрийн асуудал</a:t>
            </a:r>
            <a:r>
              <a:rPr lang="it-IT" b="1" dirty="0">
                <a:solidFill>
                  <a:schemeClr val="accent2"/>
                </a:solidFill>
                <a:cs typeface="Overpass Light"/>
              </a:rPr>
              <a:t>»</a:t>
            </a:r>
            <a:endParaRPr lang="es-ES" b="1" dirty="0">
              <a:solidFill>
                <a:schemeClr val="accent2"/>
              </a:solidFill>
              <a:cs typeface="Overpass Light"/>
            </a:endParaRPr>
          </a:p>
        </p:txBody>
      </p:sp>
      <p:sp>
        <p:nvSpPr>
          <p:cNvPr id="4" name="TextBox 3">
            <a:extLst>
              <a:ext uri="{FF2B5EF4-FFF2-40B4-BE49-F238E27FC236}">
                <a16:creationId xmlns:a16="http://schemas.microsoft.com/office/drawing/2014/main" id="{BF0A9CDF-D5C2-1DAB-A306-499354DFB3CB}"/>
              </a:ext>
            </a:extLst>
          </p:cNvPr>
          <p:cNvSpPr txBox="1"/>
          <p:nvPr/>
        </p:nvSpPr>
        <p:spPr>
          <a:xfrm>
            <a:off x="6953691" y="3732756"/>
            <a:ext cx="1458471" cy="369332"/>
          </a:xfrm>
          <a:prstGeom prst="rect">
            <a:avLst/>
          </a:prstGeom>
          <a:noFill/>
        </p:spPr>
        <p:txBody>
          <a:bodyPr wrap="square" rtlCol="0">
            <a:spAutoFit/>
          </a:bodyPr>
          <a:lstStyle/>
          <a:p>
            <a:r>
              <a:rPr lang="mn-MN" dirty="0">
                <a:solidFill>
                  <a:schemeClr val="bg1"/>
                </a:solidFill>
              </a:rPr>
              <a:t>Эхлэл</a:t>
            </a:r>
            <a:endParaRPr lang="en-GB" dirty="0">
              <a:solidFill>
                <a:schemeClr val="bg1"/>
              </a:solidFill>
            </a:endParaRPr>
          </a:p>
        </p:txBody>
      </p:sp>
      <p:sp>
        <p:nvSpPr>
          <p:cNvPr id="6" name="TextBox 5">
            <a:extLst>
              <a:ext uri="{FF2B5EF4-FFF2-40B4-BE49-F238E27FC236}">
                <a16:creationId xmlns:a16="http://schemas.microsoft.com/office/drawing/2014/main" id="{F90C6F56-4182-1E37-B35B-D6503D217687}"/>
              </a:ext>
            </a:extLst>
          </p:cNvPr>
          <p:cNvSpPr txBox="1"/>
          <p:nvPr/>
        </p:nvSpPr>
        <p:spPr>
          <a:xfrm>
            <a:off x="8827991" y="4923406"/>
            <a:ext cx="1458471" cy="369332"/>
          </a:xfrm>
          <a:prstGeom prst="rect">
            <a:avLst/>
          </a:prstGeom>
          <a:noFill/>
        </p:spPr>
        <p:txBody>
          <a:bodyPr wrap="square" rtlCol="0">
            <a:spAutoFit/>
          </a:bodyPr>
          <a:lstStyle/>
          <a:p>
            <a:r>
              <a:rPr lang="mn-MN" dirty="0">
                <a:solidFill>
                  <a:schemeClr val="bg1"/>
                </a:solidFill>
              </a:rPr>
              <a:t>Бэрхшээл</a:t>
            </a:r>
            <a:endParaRPr lang="en-GB" dirty="0">
              <a:solidFill>
                <a:schemeClr val="bg1"/>
              </a:solidFill>
            </a:endParaRPr>
          </a:p>
        </p:txBody>
      </p:sp>
      <p:sp>
        <p:nvSpPr>
          <p:cNvPr id="8" name="TextBox 7">
            <a:extLst>
              <a:ext uri="{FF2B5EF4-FFF2-40B4-BE49-F238E27FC236}">
                <a16:creationId xmlns:a16="http://schemas.microsoft.com/office/drawing/2014/main" id="{BCC3E5E4-16E8-BE66-C3DA-05DC4671345F}"/>
              </a:ext>
            </a:extLst>
          </p:cNvPr>
          <p:cNvSpPr txBox="1"/>
          <p:nvPr/>
        </p:nvSpPr>
        <p:spPr>
          <a:xfrm>
            <a:off x="11251232" y="3225306"/>
            <a:ext cx="1458471" cy="369332"/>
          </a:xfrm>
          <a:prstGeom prst="rect">
            <a:avLst/>
          </a:prstGeom>
          <a:noFill/>
        </p:spPr>
        <p:txBody>
          <a:bodyPr wrap="square" rtlCol="0">
            <a:spAutoFit/>
          </a:bodyPr>
          <a:lstStyle/>
          <a:p>
            <a:r>
              <a:rPr lang="mn-MN" dirty="0">
                <a:solidFill>
                  <a:schemeClr val="bg1"/>
                </a:solidFill>
              </a:rPr>
              <a:t>Амжилт</a:t>
            </a:r>
            <a:endParaRPr lang="en-GB" dirty="0">
              <a:solidFill>
                <a:schemeClr val="bg1"/>
              </a:solidFill>
            </a:endParaRPr>
          </a:p>
        </p:txBody>
      </p:sp>
    </p:spTree>
    <p:extLst>
      <p:ext uri="{BB962C8B-B14F-4D97-AF65-F5344CB8AC3E}">
        <p14:creationId xmlns:p14="http://schemas.microsoft.com/office/powerpoint/2010/main" val="903394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itle 1"/>
          <p:cNvSpPr>
            <a:spLocks noGrp="1"/>
          </p:cNvSpPr>
          <p:nvPr>
            <p:ph type="title"/>
          </p:nvPr>
        </p:nvSpPr>
        <p:spPr/>
        <p:txBody>
          <a:bodyPr/>
          <a:lstStyle/>
          <a:p>
            <a:r>
              <a:rPr lang="mn-MN" b="0" dirty="0">
                <a:latin typeface="+mn-lt"/>
              </a:rPr>
              <a:t>Ажил олгогчийн үүрэг хариуцлага</a:t>
            </a:r>
            <a:endParaRPr lang="en-GB" b="0" dirty="0">
              <a:latin typeface="+mn-lt"/>
            </a:endParaRPr>
          </a:p>
        </p:txBody>
      </p:sp>
      <p:sp>
        <p:nvSpPr>
          <p:cNvPr id="3" name="Content Placeholder 2"/>
          <p:cNvSpPr>
            <a:spLocks noGrp="1"/>
          </p:cNvSpPr>
          <p:nvPr>
            <p:ph idx="1"/>
          </p:nvPr>
        </p:nvSpPr>
        <p:spPr>
          <a:xfrm>
            <a:off x="640063" y="2045626"/>
            <a:ext cx="5953328" cy="4128638"/>
          </a:xfrm>
        </p:spPr>
        <p:txBody>
          <a:bodyPr/>
          <a:lstStyle/>
          <a:p>
            <a:pPr lvl="2"/>
            <a:r>
              <a:rPr lang="mn-MN" dirty="0">
                <a:solidFill>
                  <a:schemeClr val="tx2"/>
                </a:solidFill>
                <a:latin typeface="+mn-lt"/>
                <a:cs typeface="Overpass Bold"/>
              </a:rPr>
              <a:t>Ойлголтыг нэмэгдүүлэх</a:t>
            </a:r>
            <a:r>
              <a:rPr lang="en-US" dirty="0">
                <a:solidFill>
                  <a:schemeClr val="tx2"/>
                </a:solidFill>
                <a:latin typeface="+mn-lt"/>
                <a:cs typeface="Overpass Bold"/>
              </a:rPr>
              <a:t>: </a:t>
            </a:r>
            <a:r>
              <a:rPr lang="mn-MN" dirty="0">
                <a:solidFill>
                  <a:schemeClr val="tx2"/>
                </a:solidFill>
                <a:latin typeface="+mn-lt"/>
                <a:cs typeface="Overpass Bold"/>
              </a:rPr>
              <a:t>Ажил олгогчид эрүүл мэндийн эрх бүхий байгууллагатай хамтран ажлын байран дээр ажилтны эрүүл мэнд, аюулгүй байдлыг дэмжих ёстой.</a:t>
            </a:r>
            <a:endParaRPr lang="en-US" dirty="0">
              <a:solidFill>
                <a:schemeClr val="tx2"/>
              </a:solidFill>
              <a:latin typeface="+mn-lt"/>
              <a:cs typeface="Overpass Light"/>
            </a:endParaRPr>
          </a:p>
          <a:p>
            <a:pPr lvl="2"/>
            <a:r>
              <a:rPr lang="mn-MN" dirty="0">
                <a:solidFill>
                  <a:schemeClr val="tx2"/>
                </a:solidFill>
                <a:latin typeface="+mn-lt"/>
                <a:cs typeface="Overpass Bold"/>
              </a:rPr>
              <a:t>Сургалт</a:t>
            </a:r>
            <a:r>
              <a:rPr lang="en-US" dirty="0">
                <a:solidFill>
                  <a:schemeClr val="tx2"/>
                </a:solidFill>
                <a:latin typeface="+mn-lt"/>
                <a:cs typeface="Overpass Bold"/>
              </a:rPr>
              <a:t>: </a:t>
            </a:r>
            <a:r>
              <a:rPr lang="mn-MN" dirty="0">
                <a:solidFill>
                  <a:schemeClr val="tx2"/>
                </a:solidFill>
                <a:latin typeface="+mn-lt"/>
                <a:cs typeface="Overpass Bold"/>
              </a:rPr>
              <a:t>Ажилтан</a:t>
            </a:r>
            <a:r>
              <a:rPr lang="en-US" dirty="0">
                <a:solidFill>
                  <a:schemeClr val="tx2"/>
                </a:solidFill>
                <a:latin typeface="+mn-lt"/>
                <a:cs typeface="Overpass Bold"/>
              </a:rPr>
              <a:t>/</a:t>
            </a:r>
            <a:r>
              <a:rPr lang="mn-MN" dirty="0">
                <a:solidFill>
                  <a:schemeClr val="tx2"/>
                </a:solidFill>
                <a:latin typeface="+mn-lt"/>
                <a:cs typeface="Overpass Bold"/>
              </a:rPr>
              <a:t>ахлах ажилтнууд өөрийн болон хамт ажиллагчдынхаа амь насыг хамгаалах, ажил үүргээ хэрхэн зөв хийх талаар сургасан байхад анхаарах.</a:t>
            </a:r>
            <a:endParaRPr lang="en-US" dirty="0">
              <a:solidFill>
                <a:schemeClr val="tx2"/>
              </a:solidFill>
              <a:latin typeface="+mn-lt"/>
              <a:cs typeface="Overpass Light"/>
            </a:endParaRPr>
          </a:p>
          <a:p>
            <a:pPr lvl="2"/>
            <a:r>
              <a:rPr lang="mn-MN" dirty="0">
                <a:solidFill>
                  <a:schemeClr val="tx2"/>
                </a:solidFill>
                <a:latin typeface="+mn-lt"/>
                <a:cs typeface="Overpass Light"/>
              </a:rPr>
              <a:t>Ажил олгогч үндэсний хууль тогтоомжтой нийцүүлэн хөдөлмөрийн аюулгүй байдал, эрүүл ахуйн зөвлөлийг байгуулж, үр дүнтэй ажиллуулах шаардлагатай.</a:t>
            </a:r>
            <a:endParaRPr lang="en-US" dirty="0">
              <a:solidFill>
                <a:schemeClr val="tx2"/>
              </a:solidFill>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19</a:t>
            </a:fld>
            <a:endParaRPr lang="en-GB"/>
          </a:p>
        </p:txBody>
      </p:sp>
      <p:pic>
        <p:nvPicPr>
          <p:cNvPr id="10"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4" name="Picture 3">
            <a:extLst>
              <a:ext uri="{FF2B5EF4-FFF2-40B4-BE49-F238E27FC236}">
                <a16:creationId xmlns:a16="http://schemas.microsoft.com/office/drawing/2014/main" id="{0D749030-C37C-0406-6F69-D5EA9291FBCD}"/>
              </a:ext>
            </a:extLst>
          </p:cNvPr>
          <p:cNvPicPr>
            <a:picLocks noChangeAspect="1"/>
          </p:cNvPicPr>
          <p:nvPr/>
        </p:nvPicPr>
        <p:blipFill>
          <a:blip r:embed="rId4"/>
          <a:stretch>
            <a:fillRect/>
          </a:stretch>
        </p:blipFill>
        <p:spPr>
          <a:xfrm>
            <a:off x="272101" y="6453596"/>
            <a:ext cx="5688061" cy="274344"/>
          </a:xfrm>
          <a:prstGeom prst="rect">
            <a:avLst/>
          </a:prstGeom>
        </p:spPr>
      </p:pic>
      <p:pic>
        <p:nvPicPr>
          <p:cNvPr id="6" name="Picture 5">
            <a:extLst>
              <a:ext uri="{FF2B5EF4-FFF2-40B4-BE49-F238E27FC236}">
                <a16:creationId xmlns:a16="http://schemas.microsoft.com/office/drawing/2014/main" id="{0F9F5AC6-3877-A24D-2B15-EC1AEEA3DC4E}"/>
              </a:ext>
            </a:extLst>
          </p:cNvPr>
          <p:cNvPicPr>
            <a:picLocks noChangeAspect="1"/>
          </p:cNvPicPr>
          <p:nvPr/>
        </p:nvPicPr>
        <p:blipFill>
          <a:blip r:embed="rId5"/>
          <a:stretch>
            <a:fillRect/>
          </a:stretch>
        </p:blipFill>
        <p:spPr>
          <a:xfrm>
            <a:off x="7829550" y="1423196"/>
            <a:ext cx="4740606" cy="4248942"/>
          </a:xfrm>
          <a:prstGeom prst="rect">
            <a:avLst/>
          </a:prstGeom>
        </p:spPr>
      </p:pic>
    </p:spTree>
    <p:extLst>
      <p:ext uri="{BB962C8B-B14F-4D97-AF65-F5344CB8AC3E}">
        <p14:creationId xmlns:p14="http://schemas.microsoft.com/office/powerpoint/2010/main" val="2740725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280" y="2835443"/>
            <a:ext cx="8829925" cy="2161779"/>
          </a:xfrm>
        </p:spPr>
        <p:txBody>
          <a:bodyPr/>
          <a:lstStyle/>
          <a:p>
            <a:r>
              <a:rPr lang="mn-MN" sz="3200" dirty="0">
                <a:latin typeface="+mn-lt"/>
              </a:rPr>
              <a:t>Сургалтын хөтөлбөрийн танилцуулга</a:t>
            </a:r>
            <a:br>
              <a:rPr lang="mn-MN" sz="3600" b="0" dirty="0">
                <a:latin typeface="+mn-lt"/>
              </a:rPr>
            </a:br>
            <a:br>
              <a:rPr lang="mn-MN" sz="3600" b="0" dirty="0">
                <a:latin typeface="+mn-lt"/>
              </a:rPr>
            </a:br>
            <a:r>
              <a:rPr lang="mn-MN" sz="3600" b="0" dirty="0">
                <a:latin typeface="+mn-lt"/>
              </a:rPr>
              <a:t>Ажлын байран дахь аюулгүй байдал, эрүүл мэнд – Эхний өдөр</a:t>
            </a:r>
            <a:br>
              <a:rPr lang="mn-MN" sz="3600" b="0" dirty="0">
                <a:latin typeface="+mn-lt"/>
              </a:rPr>
            </a:br>
            <a:br>
              <a:rPr lang="mn-MN" sz="3600" b="0" dirty="0">
                <a:latin typeface="+mn-lt"/>
              </a:rPr>
            </a:br>
            <a:br>
              <a:rPr lang="mn-MN" sz="3600" b="0" dirty="0">
                <a:latin typeface="+mn-lt"/>
              </a:rPr>
            </a:br>
            <a:br>
              <a:rPr lang="mn-MN" sz="3600" b="0" dirty="0">
                <a:latin typeface="+mn-lt"/>
              </a:rPr>
            </a:br>
            <a:endParaRPr lang="en-GB" sz="3600" b="0" dirty="0">
              <a:latin typeface="+mn-lt"/>
            </a:endParaRP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79382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062012" y="2040001"/>
            <a:ext cx="4129988" cy="2753579"/>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490538" y="1423195"/>
            <a:ext cx="5411227" cy="399629"/>
          </a:xfrm>
        </p:spPr>
        <p:txBody>
          <a:bodyPr/>
          <a:lstStyle/>
          <a:p>
            <a:r>
              <a:rPr lang="mn-MN" b="0" dirty="0">
                <a:latin typeface="+mn-lt"/>
              </a:rPr>
              <a:t>Ажилтны үүрэг хариуцлага</a:t>
            </a:r>
            <a:endParaRPr lang="en-GB" b="0" dirty="0">
              <a:latin typeface="+mn-lt"/>
            </a:endParaRPr>
          </a:p>
        </p:txBody>
      </p:sp>
      <p:sp>
        <p:nvSpPr>
          <p:cNvPr id="3" name="Content Placeholder 2"/>
          <p:cNvSpPr>
            <a:spLocks noGrp="1"/>
          </p:cNvSpPr>
          <p:nvPr>
            <p:ph idx="1"/>
          </p:nvPr>
        </p:nvSpPr>
        <p:spPr>
          <a:xfrm>
            <a:off x="490539" y="2125009"/>
            <a:ext cx="7039814" cy="4374403"/>
          </a:xfrm>
        </p:spPr>
        <p:txBody>
          <a:bodyPr/>
          <a:lstStyle/>
          <a:p>
            <a:pPr lvl="2"/>
            <a:r>
              <a:rPr lang="mn-MN" dirty="0">
                <a:solidFill>
                  <a:schemeClr val="tx2"/>
                </a:solidFill>
                <a:latin typeface="+mn-lt"/>
                <a:cs typeface="Overpass Bold"/>
              </a:rPr>
              <a:t>Ажилтнууд ажлын байрны эрүүл мэнд, аюулгүй байдлыг дэмжихэд байгууллагын удирдлагатай хамтран ажиллах ёстой.</a:t>
            </a:r>
            <a:endParaRPr lang="en-US" dirty="0">
              <a:solidFill>
                <a:schemeClr val="tx2"/>
              </a:solidFill>
              <a:latin typeface="+mn-lt"/>
              <a:cs typeface="Overpass Light"/>
            </a:endParaRPr>
          </a:p>
          <a:p>
            <a:pPr lvl="2">
              <a:lnSpc>
                <a:spcPct val="80000"/>
              </a:lnSpc>
            </a:pPr>
            <a:endParaRPr lang="en-US" dirty="0">
              <a:solidFill>
                <a:schemeClr val="tx2"/>
              </a:solidFill>
              <a:latin typeface="+mn-lt"/>
              <a:cs typeface="Overpass Light"/>
            </a:endParaRPr>
          </a:p>
          <a:p>
            <a:pPr lvl="2"/>
            <a:r>
              <a:rPr lang="mn-MN" dirty="0">
                <a:solidFill>
                  <a:schemeClr val="tx2"/>
                </a:solidFill>
                <a:latin typeface="+mn-lt"/>
                <a:cs typeface="Overpass Bold"/>
              </a:rPr>
              <a:t>Ажил олгогчоос зохион байгуулж байгаа сургалтанд хамрагдах</a:t>
            </a:r>
          </a:p>
          <a:p>
            <a:pPr lvl="2"/>
            <a:endParaRPr lang="en-US" dirty="0">
              <a:solidFill>
                <a:schemeClr val="tx2"/>
              </a:solidFill>
              <a:latin typeface="+mn-lt"/>
              <a:cs typeface="Overpass Light"/>
            </a:endParaRPr>
          </a:p>
          <a:p>
            <a:pPr lvl="2"/>
            <a:r>
              <a:rPr lang="mn-MN" dirty="0">
                <a:solidFill>
                  <a:schemeClr val="tx2"/>
                </a:solidFill>
                <a:latin typeface="+mn-lt"/>
                <a:cs typeface="Overpass Bold"/>
              </a:rPr>
              <a:t>Ажил олгогчийн тодорхойлсон эрсдэлийг хянах, арга хэмжээ авах, биелүүлэх </a:t>
            </a:r>
            <a:endParaRPr lang="en-US" dirty="0">
              <a:solidFill>
                <a:schemeClr val="tx2"/>
              </a:solidFill>
              <a:latin typeface="+mn-lt"/>
              <a:cs typeface="Overpass Light"/>
            </a:endParaRPr>
          </a:p>
          <a:p>
            <a:pPr lvl="2"/>
            <a:r>
              <a:rPr lang="mn-MN" dirty="0">
                <a:solidFill>
                  <a:schemeClr val="tx2"/>
                </a:solidFill>
                <a:latin typeface="+mn-lt"/>
                <a:cs typeface="Overpass Bold"/>
              </a:rPr>
              <a:t>Хамгаалах хэрэгсэл, аюулгүй байдлын төхөөрөмжийг зөв ашиглах, тэдгээрийн бүрэн бүтэн байдал алдагдсан тохиолдлыг мэдэгдэх  </a:t>
            </a:r>
            <a:r>
              <a:rPr lang="en-US" dirty="0">
                <a:solidFill>
                  <a:schemeClr val="tx2"/>
                </a:solidFill>
                <a:latin typeface="+mn-lt"/>
                <a:cs typeface="Overpass Light"/>
              </a:rPr>
              <a:t> </a:t>
            </a:r>
            <a:endParaRPr lang="mn-MN" dirty="0">
              <a:solidFill>
                <a:schemeClr val="tx2"/>
              </a:solidFill>
              <a:latin typeface="+mn-lt"/>
              <a:cs typeface="Overpass Light"/>
            </a:endParaRPr>
          </a:p>
          <a:p>
            <a:pPr lvl="2"/>
            <a:r>
              <a:rPr lang="mn-MN" dirty="0">
                <a:solidFill>
                  <a:schemeClr val="tx2"/>
                </a:solidFill>
                <a:latin typeface="+mn-lt"/>
                <a:cs typeface="Overpass Bold"/>
              </a:rPr>
              <a:t>Аливаа аюул үүссэн бөгөөд ажилтан өөрөө засч залруулах боломжгүй бол удирдлагадаа нэн даруй мэдэгдэх.</a:t>
            </a:r>
            <a:endParaRPr lang="en-US" dirty="0">
              <a:solidFill>
                <a:schemeClr val="tx2"/>
              </a:solidFill>
              <a:latin typeface="+mn-lt"/>
              <a:cs typeface="Overpass Ligh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20</a:t>
            </a:fld>
            <a:endParaRPr lang="en-GB"/>
          </a:p>
        </p:txBody>
      </p:sp>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2996832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mn-MN" b="0" dirty="0">
                <a:latin typeface="+mn-lt"/>
              </a:rPr>
              <a:t>Хичээл-</a:t>
            </a:r>
            <a:r>
              <a:rPr lang="en-GB" b="0" dirty="0">
                <a:latin typeface="+mn-lt"/>
              </a:rPr>
              <a:t>2</a:t>
            </a:r>
            <a:endParaRPr lang="es-ES" b="0" dirty="0">
              <a:latin typeface="+mn-lt"/>
            </a:endParaRPr>
          </a:p>
        </p:txBody>
      </p:sp>
      <p:sp>
        <p:nvSpPr>
          <p:cNvPr id="3" name="Marcador de texto 2"/>
          <p:cNvSpPr>
            <a:spLocks noGrp="1"/>
          </p:cNvSpPr>
          <p:nvPr>
            <p:ph type="subTitle" idx="1"/>
          </p:nvPr>
        </p:nvSpPr>
        <p:spPr/>
        <p:txBody>
          <a:bodyPr/>
          <a:lstStyle/>
          <a:p>
            <a:r>
              <a:rPr lang="mn-MN" sz="3200" dirty="0">
                <a:latin typeface="+mn-lt"/>
                <a:cs typeface="Overpass Light"/>
              </a:rPr>
              <a:t>ХАБЭМ-ийн ойлголт, тодорхойлолт ба зарчим</a:t>
            </a:r>
            <a:endParaRPr lang="es-ES" sz="3200" dirty="0">
              <a:latin typeface="+mn-lt"/>
              <a:cs typeface="Overpass Light"/>
            </a:endParaRPr>
          </a:p>
        </p:txBody>
      </p:sp>
      <p:sp>
        <p:nvSpPr>
          <p:cNvPr id="5" name="Marcador de pie de página 4"/>
          <p:cNvSpPr>
            <a:spLocks noGrp="1"/>
          </p:cNvSpPr>
          <p:nvPr>
            <p:ph type="ftr" sz="quarter" idx="11"/>
          </p:nvPr>
        </p:nvSpPr>
        <p:spPr/>
        <p:txBody>
          <a:bodyPr/>
          <a:lstStyle/>
          <a:p>
            <a:r>
              <a:rPr lang="en-GB"/>
              <a:t>Advancing social justice, promoting decent work</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pPr/>
              <a:t>21</a:t>
            </a:fld>
            <a:endParaRPr lang="en-GB"/>
          </a:p>
        </p:txBody>
      </p:sp>
      <p:sp>
        <p:nvSpPr>
          <p:cNvPr id="10" name="Picture Placeholder 9">
            <a:extLst>
              <a:ext uri="{FF2B5EF4-FFF2-40B4-BE49-F238E27FC236}">
                <a16:creationId xmlns:a16="http://schemas.microsoft.com/office/drawing/2014/main" id="{4A79F8D8-7E3F-D4D6-51FE-B48EC0FA8EA0}"/>
              </a:ext>
            </a:extLst>
          </p:cNvPr>
          <p:cNvSpPr>
            <a:spLocks noGrp="1"/>
          </p:cNvSpPr>
          <p:nvPr>
            <p:ph type="pic" sz="quarter" idx="13"/>
          </p:nvPr>
        </p:nvSpPr>
        <p:spPr/>
        <p:txBody>
          <a:bodyPr/>
          <a:lstStyle/>
          <a:p>
            <a:endParaRPr lang="en-GB"/>
          </a:p>
        </p:txBody>
      </p:sp>
      <p:pic>
        <p:nvPicPr>
          <p:cNvPr id="9"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7" name="Marcador de posición de imagen 15">
            <a:extLst>
              <a:ext uri="{FF2B5EF4-FFF2-40B4-BE49-F238E27FC236}">
                <a16:creationId xmlns:a16="http://schemas.microsoft.com/office/drawing/2014/main" id="{EFB17C1E-DC73-A157-EF01-8AE81A8AC116}"/>
              </a:ext>
            </a:extLst>
          </p:cNvPr>
          <p:cNvPicPr>
            <a:picLocks noChangeAspect="1"/>
          </p:cNvPicPr>
          <p:nvPr/>
        </p:nvPicPr>
        <p:blipFill>
          <a:blip r:embed="rId3" cstate="print">
            <a:extLst>
              <a:ext uri="{28A0092B-C50C-407E-A947-70E740481C1C}">
                <a14:useLocalDpi xmlns:a14="http://schemas.microsoft.com/office/drawing/2010/main" val="0"/>
              </a:ext>
            </a:extLst>
          </a:blip>
          <a:srcRect t="6828" b="6828"/>
          <a:stretch/>
        </p:blipFill>
        <p:spPr>
          <a:xfrm>
            <a:off x="3032690" y="0"/>
            <a:ext cx="9159310" cy="5271636"/>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p:spPr>
      </p:pic>
    </p:spTree>
    <p:extLst>
      <p:ext uri="{BB962C8B-B14F-4D97-AF65-F5344CB8AC3E}">
        <p14:creationId xmlns:p14="http://schemas.microsoft.com/office/powerpoint/2010/main" val="11107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Marcador de fecha 1"/>
          <p:cNvSpPr>
            <a:spLocks noGrp="1"/>
          </p:cNvSpPr>
          <p:nvPr>
            <p:ph type="dt" sz="half" idx="10"/>
          </p:nvPr>
        </p:nvSpPr>
        <p:spPr/>
        <p:txBody>
          <a:bodyPr/>
          <a:lstStyle/>
          <a:p>
            <a:r>
              <a:rPr lang="en-GB"/>
              <a:t>Date: Monday / 01 / October / 2019</a:t>
            </a:r>
          </a:p>
        </p:txBody>
      </p:sp>
      <p:sp>
        <p:nvSpPr>
          <p:cNvPr id="4" name="Marcador de número de diapositiva 3"/>
          <p:cNvSpPr>
            <a:spLocks noGrp="1"/>
          </p:cNvSpPr>
          <p:nvPr>
            <p:ph type="sldNum" sz="quarter" idx="12"/>
          </p:nvPr>
        </p:nvSpPr>
        <p:spPr/>
        <p:txBody>
          <a:bodyPr/>
          <a:lstStyle/>
          <a:p>
            <a:fld id="{856227C0-AD57-4F9B-BAE3-EEFB0D0EE427}" type="slidenum">
              <a:rPr lang="en-GB" smtClean="0"/>
              <a:t>22</a:t>
            </a:fld>
            <a:endParaRPr lang="en-GB"/>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mn-MN" b="0" dirty="0">
                <a:latin typeface="+mn-lt"/>
              </a:rPr>
              <a:t>Хичээлийн зорилго</a:t>
            </a:r>
            <a:endParaRPr lang="en-GB" b="0" dirty="0">
              <a:latin typeface="+mn-lt"/>
            </a:endParaRPr>
          </a:p>
        </p:txBody>
      </p:sp>
      <p:sp>
        <p:nvSpPr>
          <p:cNvPr id="6" name="Content Placeholder 2"/>
          <p:cNvSpPr txBox="1">
            <a:spLocks/>
          </p:cNvSpPr>
          <p:nvPr/>
        </p:nvSpPr>
        <p:spPr>
          <a:xfrm>
            <a:off x="471861" y="2393950"/>
            <a:ext cx="731186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mn-MN" sz="2000" b="0" dirty="0">
                <a:solidFill>
                  <a:schemeClr val="tx2"/>
                </a:solidFill>
                <a:latin typeface="+mn-lt"/>
              </a:rPr>
              <a:t>Энэхүү хичээлийн төгсгөлд дараах ур чадвартай болно</a:t>
            </a:r>
            <a:r>
              <a:rPr lang="en-GB" sz="2000" b="0" dirty="0">
                <a:solidFill>
                  <a:schemeClr val="tx2"/>
                </a:solidFill>
                <a:latin typeface="+mn-lt"/>
              </a:rPr>
              <a:t>:</a:t>
            </a:r>
          </a:p>
          <a:p>
            <a:pPr marL="457200" lvl="1" indent="-457200">
              <a:spcBef>
                <a:spcPts val="1200"/>
              </a:spcBef>
              <a:buFont typeface="Calibri" pitchFamily="34" charset="0"/>
              <a:buAutoNum type="arabicPeriod"/>
            </a:pPr>
            <a:r>
              <a:rPr lang="mn-MN" sz="2000" dirty="0">
                <a:solidFill>
                  <a:schemeClr val="tx2"/>
                </a:solidFill>
                <a:latin typeface="+mn-lt"/>
                <a:cs typeface="Overpass Light"/>
              </a:rPr>
              <a:t>ХАБЭМ-ийн зорилго, зарчим, хэв шинж, тэдгээрийн ач холбогдлыг тодорхойлох</a:t>
            </a:r>
          </a:p>
          <a:p>
            <a:pPr marL="457200" lvl="1" indent="-457200">
              <a:spcBef>
                <a:spcPts val="1200"/>
              </a:spcBef>
              <a:buFont typeface="Calibri" pitchFamily="34" charset="0"/>
              <a:buAutoNum type="arabicPeriod"/>
            </a:pPr>
            <a:r>
              <a:rPr lang="mn-MN" sz="2000" dirty="0">
                <a:solidFill>
                  <a:schemeClr val="tx2"/>
                </a:solidFill>
                <a:latin typeface="+mn-lt"/>
                <a:cs typeface="Overpass Light"/>
              </a:rPr>
              <a:t>Ажлын байрны аюулгүй байдал, эрүүл мэндийн урьдчилан сэргийлэх соёлыг бий болгох, хэрэгжүүлэхийн ач холбогдлыг ойлгох</a:t>
            </a:r>
            <a:r>
              <a:rPr lang="en-GB" sz="2000" dirty="0">
                <a:solidFill>
                  <a:schemeClr val="tx2"/>
                </a:solidFill>
                <a:latin typeface="+mn-lt"/>
                <a:cs typeface="Overpass Light"/>
              </a:rPr>
              <a:t>;</a:t>
            </a:r>
          </a:p>
          <a:p>
            <a:pPr marL="457200" lvl="1" indent="-457200">
              <a:spcBef>
                <a:spcPts val="1200"/>
              </a:spcBef>
              <a:buFont typeface="Calibri" pitchFamily="34" charset="0"/>
              <a:buAutoNum type="arabicPeriod"/>
            </a:pPr>
            <a:r>
              <a:rPr lang="mn-MN" sz="2000" dirty="0">
                <a:solidFill>
                  <a:schemeClr val="tx2"/>
                </a:solidFill>
                <a:latin typeface="+mn-lt"/>
                <a:cs typeface="Overpass Light"/>
              </a:rPr>
              <a:t>Ажлын байран дээрх үүргийг ухамсарласнаар нийтийн эрүүл мэндэд дэмжлэг үзүүлнэ.</a:t>
            </a:r>
            <a:endParaRPr lang="en-GB" sz="2000" dirty="0">
              <a:solidFill>
                <a:schemeClr val="tx2"/>
              </a:solidFill>
              <a:latin typeface="+mn-l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pic>
        <p:nvPicPr>
          <p:cNvPr id="11"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3" name="Picture 2">
            <a:extLst>
              <a:ext uri="{FF2B5EF4-FFF2-40B4-BE49-F238E27FC236}">
                <a16:creationId xmlns:a16="http://schemas.microsoft.com/office/drawing/2014/main" id="{02029E81-F4ED-102A-16B1-0FDE595F10AE}"/>
              </a:ext>
            </a:extLst>
          </p:cNvPr>
          <p:cNvPicPr>
            <a:picLocks noChangeAspect="1"/>
          </p:cNvPicPr>
          <p:nvPr/>
        </p:nvPicPr>
        <p:blipFill>
          <a:blip r:embed="rId3"/>
          <a:stretch>
            <a:fillRect/>
          </a:stretch>
        </p:blipFill>
        <p:spPr>
          <a:xfrm>
            <a:off x="7783723" y="1581972"/>
            <a:ext cx="4737003" cy="3968840"/>
          </a:xfrm>
          <a:prstGeom prst="rect">
            <a:avLst/>
          </a:prstGeom>
        </p:spPr>
      </p:pic>
    </p:spTree>
    <p:extLst>
      <p:ext uri="{BB962C8B-B14F-4D97-AF65-F5344CB8AC3E}">
        <p14:creationId xmlns:p14="http://schemas.microsoft.com/office/powerpoint/2010/main" val="3809027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8223" y="1429656"/>
            <a:ext cx="4008395" cy="4374285"/>
          </a:xfrm>
          <a:prstGeom prst="rect">
            <a:avLst/>
          </a:prstGeom>
        </p:spPr>
      </p:pic>
      <p:sp>
        <p:nvSpPr>
          <p:cNvPr id="2" name="Title 1"/>
          <p:cNvSpPr>
            <a:spLocks noGrp="1"/>
          </p:cNvSpPr>
          <p:nvPr>
            <p:ph type="title"/>
          </p:nvPr>
        </p:nvSpPr>
        <p:spPr/>
        <p:txBody>
          <a:bodyPr/>
          <a:lstStyle/>
          <a:p>
            <a:r>
              <a:rPr lang="mn-MN" b="0" dirty="0">
                <a:latin typeface="+mn-lt"/>
              </a:rPr>
              <a:t>Ажлын байран дээрх аюул</a:t>
            </a:r>
            <a:endParaRPr lang="en-GB" b="0" dirty="0">
              <a:latin typeface="+mn-lt"/>
            </a:endParaRPr>
          </a:p>
        </p:txBody>
      </p:sp>
      <p:sp>
        <p:nvSpPr>
          <p:cNvPr id="3" name="Content Placeholder 2"/>
          <p:cNvSpPr>
            <a:spLocks noGrp="1"/>
          </p:cNvSpPr>
          <p:nvPr>
            <p:ph sz="half" idx="1"/>
          </p:nvPr>
        </p:nvSpPr>
        <p:spPr>
          <a:xfrm>
            <a:off x="490538" y="2393950"/>
            <a:ext cx="6392328" cy="3482976"/>
          </a:xfrm>
        </p:spPr>
        <p:txBody>
          <a:bodyPr/>
          <a:lstStyle/>
          <a:p>
            <a:pPr lvl="2"/>
            <a:r>
              <a:rPr lang="mn-MN" sz="2400" dirty="0">
                <a:solidFill>
                  <a:srgbClr val="FF0000"/>
                </a:solidFill>
                <a:latin typeface="+mn-lt"/>
              </a:rPr>
              <a:t>Ажлын байран дээрх аюул </a:t>
            </a:r>
            <a:r>
              <a:rPr lang="mn-MN" sz="2400" dirty="0">
                <a:solidFill>
                  <a:schemeClr val="tx2"/>
                </a:solidFill>
                <a:latin typeface="+mn-lt"/>
              </a:rPr>
              <a:t>гэж хүнийг гэмтээх, эрүүл мэндэд нь хохирол учруулж болзошгүй бүхий л зүйлийг хэлнэ. </a:t>
            </a:r>
            <a:endParaRPr lang="en-US" sz="2400" dirty="0">
              <a:solidFill>
                <a:schemeClr val="tx2"/>
              </a:solidFill>
              <a:latin typeface="+mn-lt"/>
            </a:endParaRPr>
          </a:p>
          <a:p>
            <a:pPr lvl="2"/>
            <a:endParaRPr lang="en-US" sz="2400" dirty="0">
              <a:solidFill>
                <a:schemeClr val="tx2"/>
              </a:solidFill>
              <a:latin typeface="+mn-lt"/>
            </a:endParaRPr>
          </a:p>
          <a:p>
            <a:pPr lvl="2"/>
            <a:r>
              <a:rPr lang="mn-MN" sz="2400" dirty="0">
                <a:solidFill>
                  <a:schemeClr val="tx2"/>
                </a:solidFill>
                <a:latin typeface="+mn-lt"/>
              </a:rPr>
              <a:t>Аюул нь ямар ч ажлын байранд байж болох бөгөөд олон хэлбэрээр илэрнэ.</a:t>
            </a:r>
            <a:endParaRPr lang="fr-CH" sz="2400" dirty="0">
              <a:solidFill>
                <a:schemeClr val="tx2"/>
              </a:solidFill>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23</a:t>
            </a:fld>
            <a:endParaRPr lang="en-GB"/>
          </a:p>
        </p:txBody>
      </p:sp>
      <p:pic>
        <p:nvPicPr>
          <p:cNvPr id="4" name="Picture 3">
            <a:extLst>
              <a:ext uri="{FF2B5EF4-FFF2-40B4-BE49-F238E27FC236}">
                <a16:creationId xmlns:a16="http://schemas.microsoft.com/office/drawing/2014/main" id="{5BF1DB6E-C656-AACE-13EA-56C776D800F4}"/>
              </a:ext>
            </a:extLst>
          </p:cNvPr>
          <p:cNvPicPr>
            <a:picLocks noChangeAspect="1"/>
          </p:cNvPicPr>
          <p:nvPr/>
        </p:nvPicPr>
        <p:blipFill>
          <a:blip r:embed="rId4"/>
          <a:stretch>
            <a:fillRect/>
          </a:stretch>
        </p:blipFill>
        <p:spPr>
          <a:xfrm>
            <a:off x="229071" y="6236516"/>
            <a:ext cx="5688061" cy="274344"/>
          </a:xfrm>
          <a:prstGeom prst="rect">
            <a:avLst/>
          </a:prstGeom>
        </p:spPr>
      </p:pic>
    </p:spTree>
    <p:extLst>
      <p:ext uri="{BB962C8B-B14F-4D97-AF65-F5344CB8AC3E}">
        <p14:creationId xmlns:p14="http://schemas.microsoft.com/office/powerpoint/2010/main" val="42233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24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0824" y="1598790"/>
            <a:ext cx="6018941" cy="3836015"/>
          </a:xfrm>
          <a:prstGeom prst="rect">
            <a:avLst/>
          </a:prstGeom>
        </p:spPr>
      </p:pic>
      <p:sp>
        <p:nvSpPr>
          <p:cNvPr id="4" name="Title 3"/>
          <p:cNvSpPr>
            <a:spLocks noGrp="1"/>
          </p:cNvSpPr>
          <p:nvPr>
            <p:ph type="title"/>
          </p:nvPr>
        </p:nvSpPr>
        <p:spPr/>
        <p:txBody>
          <a:bodyPr/>
          <a:lstStyle/>
          <a:p>
            <a:r>
              <a:rPr lang="mn-MN" sz="2800" b="0" dirty="0">
                <a:latin typeface="+mn-lt"/>
              </a:rPr>
              <a:t>Эрүүл мэндийн аюул</a:t>
            </a:r>
            <a:endParaRPr lang="en-GB" sz="2800" b="0" dirty="0">
              <a:latin typeface="+mn-lt"/>
            </a:endParaRPr>
          </a:p>
        </p:txBody>
      </p:sp>
      <p:sp>
        <p:nvSpPr>
          <p:cNvPr id="5" name="Content Placeholder 4"/>
          <p:cNvSpPr>
            <a:spLocks noGrp="1"/>
          </p:cNvSpPr>
          <p:nvPr>
            <p:ph idx="1"/>
          </p:nvPr>
        </p:nvSpPr>
        <p:spPr>
          <a:xfrm>
            <a:off x="490539" y="2393950"/>
            <a:ext cx="5810250" cy="3482975"/>
          </a:xfrm>
        </p:spPr>
        <p:txBody>
          <a:bodyPr/>
          <a:lstStyle/>
          <a:p>
            <a:pPr lvl="3"/>
            <a:r>
              <a:rPr lang="mn-MN" sz="2800" dirty="0">
                <a:latin typeface="+mn-lt"/>
              </a:rPr>
              <a:t>Жишээ</a:t>
            </a:r>
            <a:r>
              <a:rPr lang="en-GB" sz="2800" dirty="0">
                <a:latin typeface="+mn-lt"/>
              </a:rPr>
              <a:t>:</a:t>
            </a:r>
          </a:p>
          <a:p>
            <a:pPr lvl="5"/>
            <a:r>
              <a:rPr lang="mn-MN" sz="2800" dirty="0">
                <a:solidFill>
                  <a:schemeClr val="tx2"/>
                </a:solidFill>
                <a:latin typeface="+mn-lt"/>
              </a:rPr>
              <a:t>Хамгаалалтгүй машин, төхөөрөмж</a:t>
            </a:r>
            <a:endParaRPr lang="en-GB" sz="2800" dirty="0">
              <a:solidFill>
                <a:schemeClr val="tx2"/>
              </a:solidFill>
              <a:latin typeface="+mn-lt"/>
            </a:endParaRPr>
          </a:p>
          <a:p>
            <a:pPr lvl="5"/>
            <a:r>
              <a:rPr lang="mn-MN" sz="2800" dirty="0">
                <a:solidFill>
                  <a:schemeClr val="tx2"/>
                </a:solidFill>
                <a:latin typeface="+mn-lt"/>
              </a:rPr>
              <a:t>Нойтон шал</a:t>
            </a:r>
            <a:endParaRPr lang="en-GB" sz="2800" dirty="0">
              <a:solidFill>
                <a:schemeClr val="tx2"/>
              </a:solidFill>
              <a:latin typeface="+mn-lt"/>
            </a:endParaRPr>
          </a:p>
          <a:p>
            <a:pPr lvl="5"/>
            <a:r>
              <a:rPr lang="mn-MN" sz="2800" dirty="0">
                <a:solidFill>
                  <a:schemeClr val="tx2"/>
                </a:solidFill>
                <a:latin typeface="+mn-lt"/>
              </a:rPr>
              <a:t>Тогтвортой бус биет</a:t>
            </a:r>
            <a:endParaRPr lang="en-GB" sz="2800" dirty="0">
              <a:solidFill>
                <a:schemeClr val="tx2"/>
              </a:solidFill>
              <a:latin typeface="+mn-lt"/>
            </a:endParaRPr>
          </a:p>
          <a:p>
            <a:pPr lvl="5"/>
            <a:r>
              <a:rPr lang="mn-MN" sz="2800" dirty="0">
                <a:solidFill>
                  <a:schemeClr val="tx2"/>
                </a:solidFill>
                <a:latin typeface="+mn-lt"/>
              </a:rPr>
              <a:t>Цахилгаан</a:t>
            </a:r>
            <a:endParaRPr lang="en-GB" sz="2800" dirty="0">
              <a:solidFill>
                <a:schemeClr val="tx2"/>
              </a:solidFill>
              <a:latin typeface="+mn-lt"/>
            </a:endParaRPr>
          </a:p>
        </p:txBody>
      </p:sp>
      <p:sp>
        <p:nvSpPr>
          <p:cNvPr id="10" name="Date Placeholder 9"/>
          <p:cNvSpPr>
            <a:spLocks noGrp="1"/>
          </p:cNvSpPr>
          <p:nvPr>
            <p:ph type="dt" sz="half" idx="10"/>
          </p:nvPr>
        </p:nvSpPr>
        <p:spPr/>
        <p:txBody>
          <a:bodyPr/>
          <a:lstStyle/>
          <a:p>
            <a:r>
              <a:rPr lang="en-GB"/>
              <a:t>Date: Monday / 01 / October / 2019</a:t>
            </a:r>
          </a:p>
        </p:txBody>
      </p:sp>
      <p:sp>
        <p:nvSpPr>
          <p:cNvPr id="28" name="Slide Number Placeholder 27"/>
          <p:cNvSpPr>
            <a:spLocks noGrp="1"/>
          </p:cNvSpPr>
          <p:nvPr>
            <p:ph type="sldNum" sz="quarter" idx="12"/>
          </p:nvPr>
        </p:nvSpPr>
        <p:spPr/>
        <p:txBody>
          <a:bodyPr/>
          <a:lstStyle/>
          <a:p>
            <a:fld id="{856227C0-AD57-4F9B-BAE3-EEFB0D0EE427}" type="slidenum">
              <a:rPr lang="en-GB" smtClean="0"/>
              <a:t>24</a:t>
            </a:fld>
            <a:endParaRPr lang="en-GB"/>
          </a:p>
        </p:txBody>
      </p:sp>
    </p:spTree>
    <p:extLst>
      <p:ext uri="{BB962C8B-B14F-4D97-AF65-F5344CB8AC3E}">
        <p14:creationId xmlns:p14="http://schemas.microsoft.com/office/powerpoint/2010/main" val="2437050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mn-MN" b="0" dirty="0">
                <a:latin typeface="+mn-lt"/>
              </a:rPr>
              <a:t>Эрүүл мэндийн аюул </a:t>
            </a:r>
            <a:endParaRPr lang="en-GB" b="0" dirty="0">
              <a:latin typeface="+mn-lt"/>
            </a:endParaRPr>
          </a:p>
        </p:txBody>
      </p:sp>
      <p:sp>
        <p:nvSpPr>
          <p:cNvPr id="5" name="Content Placeholder 4"/>
          <p:cNvSpPr>
            <a:spLocks noGrp="1"/>
          </p:cNvSpPr>
          <p:nvPr>
            <p:ph idx="1"/>
          </p:nvPr>
        </p:nvSpPr>
        <p:spPr>
          <a:xfrm>
            <a:off x="490538" y="2393950"/>
            <a:ext cx="7410450" cy="3482975"/>
          </a:xfrm>
        </p:spPr>
        <p:txBody>
          <a:bodyPr/>
          <a:lstStyle/>
          <a:p>
            <a:pPr lvl="2"/>
            <a:r>
              <a:rPr lang="mn-MN" sz="2000" dirty="0">
                <a:solidFill>
                  <a:schemeClr val="tx2"/>
                </a:solidFill>
                <a:latin typeface="+mn-lt"/>
              </a:rPr>
              <a:t>Ажил мэргэжилтэй холбоотойгоор эрүүл мэндэд асуудал үүсгэх аливаа зүйлс</a:t>
            </a:r>
            <a:endParaRPr lang="en-GB" sz="2000" dirty="0">
              <a:solidFill>
                <a:schemeClr val="tx2"/>
              </a:solidFill>
              <a:latin typeface="+mn-lt"/>
            </a:endParaRPr>
          </a:p>
          <a:p>
            <a:pPr lvl="3"/>
            <a:r>
              <a:rPr lang="mn-MN" sz="2000" dirty="0">
                <a:latin typeface="+mn-lt"/>
              </a:rPr>
              <a:t>Жишээ</a:t>
            </a:r>
            <a:r>
              <a:rPr lang="en-GB" sz="2000" dirty="0">
                <a:latin typeface="+mn-lt"/>
              </a:rPr>
              <a:t>:</a:t>
            </a:r>
          </a:p>
          <a:p>
            <a:pPr lvl="5"/>
            <a:r>
              <a:rPr lang="mn-MN" sz="2000" dirty="0">
                <a:solidFill>
                  <a:schemeClr val="tx2"/>
                </a:solidFill>
                <a:latin typeface="+mn-lt"/>
              </a:rPr>
              <a:t>Химийн бодисын өртөлт</a:t>
            </a:r>
            <a:r>
              <a:rPr lang="en-GB" sz="2000" dirty="0">
                <a:solidFill>
                  <a:schemeClr val="tx2"/>
                </a:solidFill>
                <a:latin typeface="+mn-lt"/>
              </a:rPr>
              <a:t>/ </a:t>
            </a:r>
            <a:r>
              <a:rPr lang="mn-MN" sz="2000" dirty="0">
                <a:solidFill>
                  <a:schemeClr val="tx2"/>
                </a:solidFill>
                <a:latin typeface="+mn-lt"/>
              </a:rPr>
              <a:t>хортон шавж, мөөгөнцөр, хогийн ургамал устгагч бодис гэх мэт</a:t>
            </a:r>
            <a:r>
              <a:rPr lang="en-US" sz="2000" dirty="0">
                <a:solidFill>
                  <a:schemeClr val="tx2"/>
                </a:solidFill>
                <a:latin typeface="+mn-lt"/>
              </a:rPr>
              <a:t>)</a:t>
            </a:r>
            <a:endParaRPr lang="en-GB" sz="2000" dirty="0">
              <a:solidFill>
                <a:schemeClr val="tx2"/>
              </a:solidFill>
              <a:latin typeface="+mn-lt"/>
            </a:endParaRPr>
          </a:p>
          <a:p>
            <a:pPr lvl="5"/>
            <a:r>
              <a:rPr lang="mn-MN" sz="2000" dirty="0">
                <a:solidFill>
                  <a:schemeClr val="tx2"/>
                </a:solidFill>
                <a:latin typeface="+mn-lt"/>
              </a:rPr>
              <a:t>Ургамал, амьтны тоосонцорт өртөх</a:t>
            </a:r>
            <a:endParaRPr lang="en-GB" sz="2000" dirty="0">
              <a:solidFill>
                <a:schemeClr val="tx2"/>
              </a:solidFill>
              <a:latin typeface="+mn-lt"/>
            </a:endParaRPr>
          </a:p>
          <a:p>
            <a:pPr lvl="5"/>
            <a:r>
              <a:rPr lang="mn-MN" sz="2000" dirty="0">
                <a:solidFill>
                  <a:schemeClr val="tx2"/>
                </a:solidFill>
                <a:latin typeface="+mn-lt"/>
              </a:rPr>
              <a:t>Хүнд ачааг байнга эсвэл байнга бус зөөвөрлөх</a:t>
            </a:r>
            <a:endParaRPr lang="en-GB" sz="2000" dirty="0">
              <a:solidFill>
                <a:schemeClr val="tx2"/>
              </a:solidFill>
              <a:latin typeface="+mn-lt"/>
            </a:endParaRPr>
          </a:p>
          <a:p>
            <a:pPr lvl="5"/>
            <a:r>
              <a:rPr lang="mn-MN" sz="2000" dirty="0">
                <a:solidFill>
                  <a:schemeClr val="tx2"/>
                </a:solidFill>
                <a:latin typeface="+mn-lt"/>
              </a:rPr>
              <a:t>Нийгэм-сэтгэлзүйн аюул</a:t>
            </a:r>
            <a:endParaRPr lang="en-GB" sz="2000" dirty="0">
              <a:solidFill>
                <a:schemeClr val="tx2"/>
              </a:solidFill>
              <a:latin typeface="+mn-lt"/>
            </a:endParaRPr>
          </a:p>
          <a:p>
            <a:pPr lvl="5"/>
            <a:r>
              <a:rPr lang="mn-MN" sz="2000" dirty="0">
                <a:solidFill>
                  <a:schemeClr val="tx2"/>
                </a:solidFill>
                <a:latin typeface="+mn-lt"/>
              </a:rPr>
              <a:t>Урт хугацаагаар ажиллах</a:t>
            </a:r>
            <a:endParaRPr lang="en-GB" sz="2000" dirty="0">
              <a:solidFill>
                <a:schemeClr val="tx2"/>
              </a:solidFill>
              <a:latin typeface="+mn-lt"/>
            </a:endParaRPr>
          </a:p>
        </p:txBody>
      </p:sp>
      <p:sp>
        <p:nvSpPr>
          <p:cNvPr id="10" name="Date Placeholder 9"/>
          <p:cNvSpPr>
            <a:spLocks noGrp="1"/>
          </p:cNvSpPr>
          <p:nvPr>
            <p:ph type="dt" sz="half" idx="10"/>
          </p:nvPr>
        </p:nvSpPr>
        <p:spPr/>
        <p:txBody>
          <a:bodyPr/>
          <a:lstStyle/>
          <a:p>
            <a:r>
              <a:rPr lang="en-GB"/>
              <a:t>Date: Monday / 01 / October / 2019</a:t>
            </a:r>
          </a:p>
        </p:txBody>
      </p:sp>
      <p:sp>
        <p:nvSpPr>
          <p:cNvPr id="28" name="Slide Number Placeholder 27"/>
          <p:cNvSpPr>
            <a:spLocks noGrp="1"/>
          </p:cNvSpPr>
          <p:nvPr>
            <p:ph type="sldNum" sz="quarter" idx="12"/>
          </p:nvPr>
        </p:nvSpPr>
        <p:spPr/>
        <p:txBody>
          <a:bodyPr/>
          <a:lstStyle/>
          <a:p>
            <a:fld id="{856227C0-AD57-4F9B-BAE3-EEFB0D0EE427}" type="slidenum">
              <a:rPr lang="en-GB" smtClean="0"/>
              <a:t>25</a:t>
            </a:fld>
            <a:endParaRPr lang="en-GB"/>
          </a:p>
        </p:txBody>
      </p:sp>
      <p:pic>
        <p:nvPicPr>
          <p:cNvPr id="3" name="Imagen 2" descr="25_slid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30110" y="1400425"/>
            <a:ext cx="3531882" cy="3686176"/>
          </a:xfrm>
          <a:prstGeom prst="rect">
            <a:avLst/>
          </a:prstGeom>
        </p:spPr>
      </p:pic>
      <p:sp>
        <p:nvSpPr>
          <p:cNvPr id="2" name="TextBox 1">
            <a:extLst>
              <a:ext uri="{FF2B5EF4-FFF2-40B4-BE49-F238E27FC236}">
                <a16:creationId xmlns:a16="http://schemas.microsoft.com/office/drawing/2014/main" id="{CEBFFADA-74C7-7835-6643-FC3D0A4CFD3A}"/>
              </a:ext>
            </a:extLst>
          </p:cNvPr>
          <p:cNvSpPr txBox="1"/>
          <p:nvPr/>
        </p:nvSpPr>
        <p:spPr>
          <a:xfrm>
            <a:off x="8518812" y="4242482"/>
            <a:ext cx="2154477" cy="646331"/>
          </a:xfrm>
          <a:prstGeom prst="rect">
            <a:avLst/>
          </a:prstGeom>
          <a:solidFill>
            <a:schemeClr val="bg1"/>
          </a:solidFill>
          <a:ln>
            <a:solidFill>
              <a:schemeClr val="bg1"/>
            </a:solidFill>
          </a:ln>
        </p:spPr>
        <p:txBody>
          <a:bodyPr wrap="square" rtlCol="0">
            <a:spAutoFit/>
          </a:bodyPr>
          <a:lstStyle/>
          <a:p>
            <a:pPr algn="ctr"/>
            <a:r>
              <a:rPr lang="mn-MN" b="1" dirty="0">
                <a:solidFill>
                  <a:schemeClr val="tx2"/>
                </a:solidFill>
              </a:rPr>
              <a:t>Эрүүл мэндэд хортой</a:t>
            </a:r>
            <a:endParaRPr lang="en-GB" b="1" dirty="0">
              <a:solidFill>
                <a:schemeClr val="tx2"/>
              </a:solidFill>
            </a:endParaRPr>
          </a:p>
        </p:txBody>
      </p:sp>
    </p:spTree>
    <p:extLst>
      <p:ext uri="{BB962C8B-B14F-4D97-AF65-F5344CB8AC3E}">
        <p14:creationId xmlns:p14="http://schemas.microsoft.com/office/powerpoint/2010/main" val="24370509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26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99395" y="1075763"/>
            <a:ext cx="4491713" cy="4639237"/>
          </a:xfrm>
          <a:prstGeom prst="rect">
            <a:avLst/>
          </a:prstGeom>
        </p:spPr>
      </p:pic>
      <p:sp>
        <p:nvSpPr>
          <p:cNvPr id="2" name="Title 1"/>
          <p:cNvSpPr>
            <a:spLocks noGrp="1"/>
          </p:cNvSpPr>
          <p:nvPr>
            <p:ph type="title"/>
          </p:nvPr>
        </p:nvSpPr>
        <p:spPr>
          <a:xfrm>
            <a:off x="490538" y="1423195"/>
            <a:ext cx="5523746" cy="720000"/>
          </a:xfrm>
        </p:spPr>
        <p:txBody>
          <a:bodyPr/>
          <a:lstStyle/>
          <a:p>
            <a:r>
              <a:rPr lang="mn-MN" b="0" dirty="0">
                <a:latin typeface="+mn-lt"/>
              </a:rPr>
              <a:t>Хорт болон аюултай бодис хүний биед хэрхэн нэвтэрдэг вэ</a:t>
            </a:r>
            <a:r>
              <a:rPr lang="fr-CH" b="0" dirty="0">
                <a:latin typeface="+mn-lt"/>
              </a:rPr>
              <a:t>?</a:t>
            </a:r>
            <a:endParaRPr lang="en-GB" b="0" dirty="0">
              <a:latin typeface="+mn-lt"/>
            </a:endParaRPr>
          </a:p>
        </p:txBody>
      </p:sp>
      <p:sp>
        <p:nvSpPr>
          <p:cNvPr id="3" name="Content Placeholder 2"/>
          <p:cNvSpPr>
            <a:spLocks noGrp="1"/>
          </p:cNvSpPr>
          <p:nvPr>
            <p:ph sz="half" idx="1"/>
          </p:nvPr>
        </p:nvSpPr>
        <p:spPr>
          <a:xfrm>
            <a:off x="509216" y="2393950"/>
            <a:ext cx="6179451" cy="4153606"/>
          </a:xfrm>
        </p:spPr>
        <p:txBody>
          <a:bodyPr/>
          <a:lstStyle/>
          <a:p>
            <a:pPr lvl="2"/>
            <a:r>
              <a:rPr lang="mn-MN" sz="2000" b="1" dirty="0">
                <a:solidFill>
                  <a:schemeClr val="tx2"/>
                </a:solidFill>
                <a:latin typeface="+mn-lt"/>
                <a:cs typeface="Overpass Light"/>
              </a:rPr>
              <a:t>Амьсгалын замаар</a:t>
            </a:r>
            <a:r>
              <a:rPr lang="en-US" sz="2000" b="1" dirty="0">
                <a:solidFill>
                  <a:schemeClr val="tx2"/>
                </a:solidFill>
                <a:latin typeface="+mn-lt"/>
                <a:cs typeface="Overpass Light"/>
              </a:rPr>
              <a:t>: </a:t>
            </a:r>
            <a:r>
              <a:rPr lang="mn-MN" sz="2000" dirty="0">
                <a:solidFill>
                  <a:schemeClr val="tx2"/>
                </a:solidFill>
                <a:latin typeface="+mn-lt"/>
                <a:cs typeface="Overpass Light"/>
              </a:rPr>
              <a:t>Хий, асбестын ширхэг, модны тоос, хөгц зэргийг амьсгалах</a:t>
            </a:r>
            <a:r>
              <a:rPr lang="en-US" sz="2000" dirty="0">
                <a:solidFill>
                  <a:schemeClr val="tx2"/>
                </a:solidFill>
                <a:latin typeface="+mn-lt"/>
                <a:cs typeface="Overpass Light"/>
              </a:rPr>
              <a:t>.</a:t>
            </a:r>
          </a:p>
          <a:p>
            <a:pPr marL="0" lvl="2" indent="0">
              <a:buNone/>
            </a:pPr>
            <a:endParaRPr lang="fr-CH" sz="2000" dirty="0">
              <a:solidFill>
                <a:schemeClr val="tx2"/>
              </a:solidFill>
              <a:latin typeface="+mn-lt"/>
            </a:endParaRPr>
          </a:p>
          <a:p>
            <a:pPr lvl="2"/>
            <a:r>
              <a:rPr lang="mn-MN" sz="2000" b="1" dirty="0">
                <a:solidFill>
                  <a:schemeClr val="tx2"/>
                </a:solidFill>
                <a:latin typeface="+mn-lt"/>
                <a:cs typeface="Overpass Light"/>
              </a:rPr>
              <a:t>Арьсаар</a:t>
            </a:r>
            <a:r>
              <a:rPr lang="en-US" sz="2000" b="1" dirty="0">
                <a:solidFill>
                  <a:schemeClr val="tx2"/>
                </a:solidFill>
                <a:latin typeface="+mn-lt"/>
                <a:cs typeface="Overpass Light"/>
              </a:rPr>
              <a:t>: </a:t>
            </a:r>
            <a:r>
              <a:rPr lang="mn-MN" sz="2000" dirty="0">
                <a:solidFill>
                  <a:schemeClr val="tx2"/>
                </a:solidFill>
                <a:latin typeface="+mn-lt"/>
                <a:cs typeface="Overpass Light"/>
              </a:rPr>
              <a:t>Арьсны гадаргаар шимэгдэх гэх мэт.</a:t>
            </a:r>
            <a:endParaRPr lang="en-US" sz="2000" dirty="0">
              <a:solidFill>
                <a:schemeClr val="tx2"/>
              </a:solidFill>
              <a:latin typeface="+mn-lt"/>
              <a:cs typeface="Overpass Light"/>
            </a:endParaRPr>
          </a:p>
          <a:p>
            <a:pPr lvl="2"/>
            <a:endParaRPr lang="en-US" sz="2000" dirty="0">
              <a:solidFill>
                <a:schemeClr val="tx2"/>
              </a:solidFill>
              <a:latin typeface="+mn-lt"/>
            </a:endParaRPr>
          </a:p>
          <a:p>
            <a:pPr lvl="2"/>
            <a:r>
              <a:rPr lang="mn-MN" sz="2000" b="1" dirty="0">
                <a:solidFill>
                  <a:schemeClr val="tx2"/>
                </a:solidFill>
                <a:latin typeface="+mn-lt"/>
                <a:cs typeface="Overpass Light"/>
              </a:rPr>
              <a:t>Амаар залгих</a:t>
            </a:r>
            <a:r>
              <a:rPr lang="en-US" sz="2000" b="1" dirty="0">
                <a:solidFill>
                  <a:schemeClr val="tx2"/>
                </a:solidFill>
                <a:latin typeface="+mn-lt"/>
                <a:cs typeface="Overpass Light"/>
              </a:rPr>
              <a:t>:</a:t>
            </a:r>
            <a:r>
              <a:rPr lang="mn-MN" sz="2000" b="1" dirty="0">
                <a:solidFill>
                  <a:schemeClr val="tx2"/>
                </a:solidFill>
                <a:latin typeface="+mn-lt"/>
                <a:cs typeface="Overpass Light"/>
              </a:rPr>
              <a:t> </a:t>
            </a:r>
            <a:r>
              <a:rPr lang="mn-MN" sz="2000" dirty="0">
                <a:solidFill>
                  <a:schemeClr val="tx2"/>
                </a:solidFill>
                <a:latin typeface="+mn-lt"/>
                <a:cs typeface="Overpass Light"/>
              </a:rPr>
              <a:t>Шошгогүй саванд хадгалсан химийн бодисыг залгих гэх мэт.</a:t>
            </a:r>
            <a:r>
              <a:rPr lang="en-US" sz="2000" dirty="0">
                <a:solidFill>
                  <a:schemeClr val="tx2"/>
                </a:solidFill>
                <a:latin typeface="+mn-lt"/>
                <a:cs typeface="Overpass Light"/>
              </a:rPr>
              <a:t> </a:t>
            </a:r>
          </a:p>
          <a:p>
            <a:pPr lvl="2"/>
            <a:endParaRPr lang="en-US" sz="2000" dirty="0">
              <a:solidFill>
                <a:schemeClr val="tx2"/>
              </a:solidFill>
              <a:latin typeface="+mn-lt"/>
              <a:cs typeface="Overpass Light"/>
            </a:endParaRPr>
          </a:p>
          <a:p>
            <a:r>
              <a:rPr lang="mn-MN" sz="2000" dirty="0">
                <a:solidFill>
                  <a:schemeClr val="tx2"/>
                </a:solidFill>
                <a:latin typeface="+mn-lt"/>
                <a:cs typeface="Overpass Light"/>
              </a:rPr>
              <a:t>Хүн хорт болон аюултай бодист өртөх үндсэн зам нь гадаад орчноос хүний биед нэвтрэх юм. </a:t>
            </a:r>
            <a:endParaRPr lang="en-US" sz="2000" dirty="0">
              <a:solidFill>
                <a:schemeClr val="tx2"/>
              </a:solidFill>
              <a:latin typeface="+mn-lt"/>
              <a:cs typeface="Overpass Light"/>
            </a:endParaRPr>
          </a:p>
          <a:p>
            <a:pPr lvl="2"/>
            <a:endParaRPr lang="fr-CH"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26</a:t>
            </a:fld>
            <a:endParaRPr lang="en-GB"/>
          </a:p>
        </p:txBody>
      </p:sp>
    </p:spTree>
    <p:extLst>
      <p:ext uri="{BB962C8B-B14F-4D97-AF65-F5344CB8AC3E}">
        <p14:creationId xmlns:p14="http://schemas.microsoft.com/office/powerpoint/2010/main" val="24738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7" y="1423195"/>
            <a:ext cx="6924675" cy="720000"/>
          </a:xfrm>
        </p:spPr>
        <p:txBody>
          <a:bodyPr/>
          <a:lstStyle/>
          <a:p>
            <a:r>
              <a:rPr lang="mn-MN" dirty="0">
                <a:latin typeface="+mn-lt"/>
              </a:rPr>
              <a:t>Нийгэм-сэтгэл зүйн эрүүл мэндийн аюул</a:t>
            </a:r>
            <a:endParaRPr lang="en-GB" dirty="0">
              <a:latin typeface="+mn-lt"/>
            </a:endParaRPr>
          </a:p>
        </p:txBody>
      </p:sp>
      <p:sp>
        <p:nvSpPr>
          <p:cNvPr id="3" name="Content Placeholder 2"/>
          <p:cNvSpPr>
            <a:spLocks noGrp="1"/>
          </p:cNvSpPr>
          <p:nvPr>
            <p:ph sz="half" idx="1"/>
          </p:nvPr>
        </p:nvSpPr>
        <p:spPr>
          <a:xfrm>
            <a:off x="509216" y="2163048"/>
            <a:ext cx="6705972" cy="3821105"/>
          </a:xfrm>
        </p:spPr>
        <p:txBody>
          <a:bodyPr/>
          <a:lstStyle/>
          <a:p>
            <a:pPr lvl="2"/>
            <a:r>
              <a:rPr lang="mn-MN" sz="2000" b="1" dirty="0">
                <a:solidFill>
                  <a:schemeClr val="tx2"/>
                </a:solidFill>
                <a:latin typeface="+mn-lt"/>
                <a:cs typeface="Overpass Light"/>
              </a:rPr>
              <a:t>Ажлын стресс</a:t>
            </a:r>
            <a:r>
              <a:rPr lang="en-GB" sz="2000" b="1" dirty="0">
                <a:solidFill>
                  <a:schemeClr val="tx2"/>
                </a:solidFill>
                <a:latin typeface="+mn-lt"/>
                <a:cs typeface="Overpass Light"/>
              </a:rPr>
              <a:t>:</a:t>
            </a:r>
            <a:r>
              <a:rPr lang="mn-MN" sz="2000" b="1" dirty="0">
                <a:solidFill>
                  <a:schemeClr val="tx2"/>
                </a:solidFill>
                <a:latin typeface="+mn-lt"/>
                <a:cs typeface="Overpass Light"/>
              </a:rPr>
              <a:t> </a:t>
            </a:r>
            <a:r>
              <a:rPr lang="mn-MN" sz="2000" b="0" dirty="0">
                <a:solidFill>
                  <a:schemeClr val="tx2"/>
                </a:solidFill>
                <a:latin typeface="+mn-lt"/>
                <a:cs typeface="Overpass Light"/>
              </a:rPr>
              <a:t>ажлын байрны шаардлага ажилтны чадвар, нөөц, хэрэгцээтэй нийцэхгүй эсвэл таарахгүй тохиолдолд үүсдэг.</a:t>
            </a:r>
            <a:endParaRPr lang="en-GB" sz="2000" dirty="0">
              <a:solidFill>
                <a:schemeClr val="tx2"/>
              </a:solidFill>
              <a:latin typeface="+mn-lt"/>
              <a:cs typeface="Overpass Light"/>
            </a:endParaRPr>
          </a:p>
          <a:p>
            <a:pPr lvl="2"/>
            <a:r>
              <a:rPr lang="mn-MN" sz="2000" b="1" dirty="0">
                <a:solidFill>
                  <a:schemeClr val="tx2"/>
                </a:solidFill>
                <a:latin typeface="+mn-lt"/>
                <a:cs typeface="Overpass Light"/>
              </a:rPr>
              <a:t>Дарамт, хүчирхийлэл</a:t>
            </a:r>
            <a:r>
              <a:rPr lang="en-GB" sz="2000" b="1" dirty="0">
                <a:solidFill>
                  <a:schemeClr val="tx2"/>
                </a:solidFill>
                <a:latin typeface="+mn-lt"/>
                <a:cs typeface="Overpass Light"/>
              </a:rPr>
              <a:t>: </a:t>
            </a:r>
            <a:r>
              <a:rPr lang="mn-MN" sz="2000" b="0" dirty="0">
                <a:solidFill>
                  <a:schemeClr val="tx2"/>
                </a:solidFill>
                <a:latin typeface="+mn-lt"/>
                <a:cs typeface="Overpass Light"/>
              </a:rPr>
              <a:t>хүнд </a:t>
            </a:r>
            <a:r>
              <a:rPr lang="mn-MN" sz="2000" b="0" dirty="0">
                <a:solidFill>
                  <a:srgbClr val="FF0000"/>
                </a:solidFill>
                <a:latin typeface="+mn-lt"/>
                <a:cs typeface="Overpass Light"/>
              </a:rPr>
              <a:t>бие махбодь</a:t>
            </a:r>
            <a:r>
              <a:rPr lang="mn-MN" sz="2000" b="0" dirty="0">
                <a:solidFill>
                  <a:schemeClr val="tx2"/>
                </a:solidFill>
                <a:latin typeface="+mn-lt"/>
                <a:cs typeface="Overpass Light"/>
              </a:rPr>
              <a:t>, </a:t>
            </a:r>
            <a:r>
              <a:rPr lang="mn-MN" sz="2000" b="0" dirty="0">
                <a:solidFill>
                  <a:schemeClr val="tx1">
                    <a:lumMod val="50000"/>
                    <a:lumOff val="50000"/>
                  </a:schemeClr>
                </a:solidFill>
                <a:latin typeface="+mn-lt"/>
                <a:cs typeface="Overpass Light"/>
              </a:rPr>
              <a:t>сэтгэл санаа</a:t>
            </a:r>
            <a:r>
              <a:rPr lang="mn-MN" sz="2000" b="0" dirty="0">
                <a:solidFill>
                  <a:schemeClr val="tx2"/>
                </a:solidFill>
                <a:latin typeface="+mn-lt"/>
                <a:cs typeface="Overpass Light"/>
              </a:rPr>
              <a:t>, </a:t>
            </a:r>
            <a:r>
              <a:rPr lang="mn-MN" sz="2000" b="0" dirty="0">
                <a:solidFill>
                  <a:schemeClr val="accent4">
                    <a:lumMod val="60000"/>
                    <a:lumOff val="40000"/>
                  </a:schemeClr>
                </a:solidFill>
                <a:latin typeface="+mn-lt"/>
                <a:cs typeface="Overpass Light"/>
              </a:rPr>
              <a:t>бэлгийн </a:t>
            </a:r>
            <a:r>
              <a:rPr lang="mn-MN" sz="2000" b="0" dirty="0">
                <a:solidFill>
                  <a:schemeClr val="tx2"/>
                </a:solidFill>
                <a:latin typeface="+mn-lt"/>
                <a:cs typeface="Overpass Light"/>
              </a:rPr>
              <a:t>болон </a:t>
            </a:r>
            <a:r>
              <a:rPr lang="mn-MN" sz="2000" b="0" dirty="0">
                <a:solidFill>
                  <a:srgbClr val="00B0F0"/>
                </a:solidFill>
                <a:latin typeface="+mn-lt"/>
                <a:cs typeface="Overpass Light"/>
              </a:rPr>
              <a:t>эдийн засгийн хохирол учруулах </a:t>
            </a:r>
            <a:r>
              <a:rPr lang="mn-MN" sz="2000" b="0" dirty="0">
                <a:solidFill>
                  <a:schemeClr val="tx2"/>
                </a:solidFill>
                <a:latin typeface="+mn-lt"/>
                <a:cs typeface="Overpass Light"/>
              </a:rPr>
              <a:t>зорилготой, хохирол учруулсан эсхүл хохирол учруулж болзошгүй </a:t>
            </a:r>
            <a:r>
              <a:rPr lang="mn-MN" sz="2000" b="0" dirty="0">
                <a:solidFill>
                  <a:srgbClr val="FF0000"/>
                </a:solidFill>
                <a:latin typeface="+mn-lt"/>
                <a:cs typeface="Overpass Light"/>
              </a:rPr>
              <a:t>хүлээн зөвшөөрөх боломжгүй зан үйл, үйлдэл, заналхийлэл </a:t>
            </a:r>
            <a:r>
              <a:rPr lang="mn-MN" sz="2000" b="0" dirty="0">
                <a:solidFill>
                  <a:schemeClr val="tx2"/>
                </a:solidFill>
                <a:latin typeface="+mn-lt"/>
                <a:cs typeface="Overpass Light"/>
              </a:rPr>
              <a:t>юм. </a:t>
            </a:r>
            <a:endParaRPr lang="en-GB" sz="2000" dirty="0">
              <a:solidFill>
                <a:schemeClr val="tx2"/>
              </a:solidFill>
              <a:latin typeface="+mn-lt"/>
              <a:cs typeface="Overpass Light"/>
            </a:endParaRPr>
          </a:p>
          <a:p>
            <a:pPr lvl="2"/>
            <a:r>
              <a:rPr lang="mn-MN" sz="2000" b="1" dirty="0">
                <a:solidFill>
                  <a:schemeClr val="tx2"/>
                </a:solidFill>
                <a:latin typeface="+mn-lt"/>
                <a:cs typeface="Overpass Light"/>
              </a:rPr>
              <a:t>Жендэрт суурилсан хүчирхийлэл, дарамт</a:t>
            </a:r>
            <a:r>
              <a:rPr lang="en-US" sz="2000" b="1" dirty="0">
                <a:solidFill>
                  <a:schemeClr val="tx2"/>
                </a:solidFill>
                <a:latin typeface="+mn-lt"/>
                <a:cs typeface="Overpass Light"/>
              </a:rPr>
              <a:t> </a:t>
            </a:r>
            <a:r>
              <a:rPr lang="mn-MN" sz="2000" b="0" dirty="0">
                <a:solidFill>
                  <a:schemeClr val="tx2"/>
                </a:solidFill>
                <a:latin typeface="+mn-lt"/>
                <a:cs typeface="Overpass Light"/>
              </a:rPr>
              <a:t>гэж хүйс, жендэрээс шалтгаалан бусдын эсрэг үйлдсэн хүчирхийлэл, дарамтыг хэлнэ.</a:t>
            </a:r>
            <a:endParaRPr lang="en-GB" sz="2000" b="0" dirty="0">
              <a:solidFill>
                <a:schemeClr val="tx2"/>
              </a:solidFill>
              <a:latin typeface="+mn-lt"/>
              <a:cs typeface="Overpass Light"/>
            </a:endParaRPr>
          </a:p>
          <a:p>
            <a:pPr lvl="2"/>
            <a:endParaRPr lang="en-US" dirty="0">
              <a:solidFill>
                <a:schemeClr val="tx2"/>
              </a:solidFill>
              <a:latin typeface="+mn-lt"/>
              <a:cs typeface="Overpass Ligh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27</a:t>
            </a:fld>
            <a:endParaRPr lang="en-GB"/>
          </a:p>
        </p:txBody>
      </p:sp>
      <p:pic>
        <p:nvPicPr>
          <p:cNvPr id="9" name="Imagen 8" descr="27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01014" y="1273633"/>
            <a:ext cx="4366993" cy="3998455"/>
          </a:xfrm>
          <a:prstGeom prst="rect">
            <a:avLst/>
          </a:prstGeom>
        </p:spPr>
      </p:pic>
    </p:spTree>
    <p:extLst>
      <p:ext uri="{BB962C8B-B14F-4D97-AF65-F5344CB8AC3E}">
        <p14:creationId xmlns:p14="http://schemas.microsoft.com/office/powerpoint/2010/main" val="42938322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itle 1"/>
          <p:cNvSpPr>
            <a:spLocks noGrp="1"/>
          </p:cNvSpPr>
          <p:nvPr>
            <p:ph type="title"/>
          </p:nvPr>
        </p:nvSpPr>
        <p:spPr>
          <a:xfrm>
            <a:off x="490538" y="1423195"/>
            <a:ext cx="5523746" cy="720000"/>
          </a:xfrm>
        </p:spPr>
        <p:txBody>
          <a:bodyPr/>
          <a:lstStyle/>
          <a:p>
            <a:r>
              <a:rPr lang="mn-MN" sz="3200" b="0" dirty="0">
                <a:latin typeface="+mn-lt"/>
              </a:rPr>
              <a:t>Эрсдэл</a:t>
            </a:r>
            <a:endParaRPr lang="en-GB" sz="3200" b="0" dirty="0">
              <a:latin typeface="+mn-lt"/>
            </a:endParaRPr>
          </a:p>
        </p:txBody>
      </p:sp>
      <p:sp>
        <p:nvSpPr>
          <p:cNvPr id="3" name="Content Placeholder 2"/>
          <p:cNvSpPr>
            <a:spLocks noGrp="1"/>
          </p:cNvSpPr>
          <p:nvPr>
            <p:ph sz="half" idx="1"/>
          </p:nvPr>
        </p:nvSpPr>
        <p:spPr>
          <a:xfrm>
            <a:off x="524896" y="1818090"/>
            <a:ext cx="6289838" cy="4166064"/>
          </a:xfrm>
        </p:spPr>
        <p:txBody>
          <a:bodyPr/>
          <a:lstStyle/>
          <a:p>
            <a:pPr marL="0" lvl="2" indent="0">
              <a:buNone/>
            </a:pPr>
            <a:endParaRPr lang="en-GB" dirty="0">
              <a:solidFill>
                <a:schemeClr val="tx2"/>
              </a:solidFill>
              <a:latin typeface="+mn-lt"/>
              <a:cs typeface="Overpass Light"/>
            </a:endParaRPr>
          </a:p>
          <a:p>
            <a:pPr lvl="2"/>
            <a:r>
              <a:rPr lang="mn-MN" sz="2400" b="1" dirty="0">
                <a:solidFill>
                  <a:schemeClr val="accent2"/>
                </a:solidFill>
                <a:latin typeface="+mn-lt"/>
                <a:cs typeface="Overpass Light"/>
              </a:rPr>
              <a:t>Эрсдэл</a:t>
            </a:r>
            <a:r>
              <a:rPr lang="en-US" sz="2400" b="1" dirty="0">
                <a:solidFill>
                  <a:schemeClr val="accent2"/>
                </a:solidFill>
                <a:latin typeface="+mn-lt"/>
                <a:cs typeface="Overpass Light"/>
              </a:rPr>
              <a:t> = </a:t>
            </a:r>
            <a:r>
              <a:rPr lang="mn-MN" sz="2400" b="1" dirty="0">
                <a:solidFill>
                  <a:schemeClr val="accent2"/>
                </a:solidFill>
                <a:latin typeface="+mn-lt"/>
                <a:cs typeface="Overpass Light"/>
              </a:rPr>
              <a:t>Магадлал</a:t>
            </a:r>
            <a:r>
              <a:rPr lang="en-US" sz="2400" b="1" dirty="0">
                <a:solidFill>
                  <a:schemeClr val="accent2"/>
                </a:solidFill>
                <a:latin typeface="+mn-lt"/>
                <a:cs typeface="Overpass Light"/>
              </a:rPr>
              <a:t> x </a:t>
            </a:r>
            <a:r>
              <a:rPr lang="mn-MN" sz="2400" b="1" dirty="0">
                <a:solidFill>
                  <a:schemeClr val="accent2"/>
                </a:solidFill>
                <a:latin typeface="+mn-lt"/>
                <a:cs typeface="Overpass Light"/>
              </a:rPr>
              <a:t>Ноцтой байдал</a:t>
            </a:r>
            <a:endParaRPr lang="en-US" sz="2400" dirty="0">
              <a:solidFill>
                <a:schemeClr val="tx2"/>
              </a:solidFill>
              <a:latin typeface="+mn-lt"/>
              <a:cs typeface="Overpass Light"/>
            </a:endParaRPr>
          </a:p>
          <a:p>
            <a:pPr lvl="2"/>
            <a:r>
              <a:rPr lang="mn-MN" sz="2400" dirty="0">
                <a:solidFill>
                  <a:schemeClr val="tx2"/>
                </a:solidFill>
                <a:latin typeface="+mn-lt"/>
                <a:cs typeface="Overpass Light"/>
              </a:rPr>
              <a:t>Эрсдэл гэдэг нь аюулын улмаас хүн бэртэж, гэмтэх, өвчлөх магадлал- их эсвэл бага-түүнээс учирч болох хохирлын ноцтой байдлыг илэрхийлнэ. </a:t>
            </a:r>
            <a:endParaRPr lang="en-US" sz="2400" dirty="0">
              <a:solidFill>
                <a:schemeClr val="tx2"/>
              </a:solidFill>
              <a:latin typeface="+mn-lt"/>
              <a:cs typeface="Overpass Light"/>
            </a:endParaRPr>
          </a:p>
          <a:p>
            <a:pPr lvl="2"/>
            <a:r>
              <a:rPr lang="mn-MN" sz="2400" b="1" dirty="0">
                <a:solidFill>
                  <a:srgbClr val="FA3C4B"/>
                </a:solidFill>
                <a:latin typeface="+mn-lt"/>
                <a:cs typeface="Overpass Light"/>
              </a:rPr>
              <a:t>Хүлээн зөвшөөрөгдөх эрсдэл</a:t>
            </a:r>
            <a:r>
              <a:rPr lang="mn-MN" sz="2400" dirty="0">
                <a:solidFill>
                  <a:schemeClr val="tx2"/>
                </a:solidFill>
                <a:latin typeface="+mn-lt"/>
                <a:cs typeface="Overpass Light"/>
              </a:rPr>
              <a:t> бол гэмтэл, өвчлөл бий болгох хүчин зүйлийг хүн, байгууллага эсвэл нийгмийн зүгээс тэсвэрлэх түвшинг хэлнэ.</a:t>
            </a:r>
            <a:r>
              <a:rPr lang="en-US" sz="2400" dirty="0">
                <a:solidFill>
                  <a:schemeClr val="tx2"/>
                </a:solidFill>
                <a:latin typeface="+mn-lt"/>
                <a:cs typeface="Overpass Light"/>
              </a:rPr>
              <a:t> </a:t>
            </a: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28</a:t>
            </a:fld>
            <a:endParaRPr lang="en-GB"/>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4734" y="2550197"/>
            <a:ext cx="5051740" cy="190750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69616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a:xfrm>
            <a:off x="490538" y="1711295"/>
            <a:ext cx="11210924" cy="720000"/>
          </a:xfrm>
        </p:spPr>
        <p:txBody>
          <a:bodyPr/>
          <a:lstStyle/>
          <a:p>
            <a:r>
              <a:rPr lang="mn-MN" b="0" dirty="0">
                <a:latin typeface="+mn-lt"/>
              </a:rPr>
              <a:t>Аюул гэж юуг энд илэрхийлж байна вэ</a:t>
            </a:r>
            <a:r>
              <a:rPr lang="fr-CH" b="0" dirty="0">
                <a:latin typeface="+mn-lt"/>
              </a:rPr>
              <a:t>?</a:t>
            </a:r>
            <a:endParaRPr lang="es-ES" b="0" dirty="0">
              <a:latin typeface="+mn-lt"/>
            </a:endParaRPr>
          </a:p>
        </p:txBody>
      </p:sp>
      <p:sp>
        <p:nvSpPr>
          <p:cNvPr id="5" name="Marcador de fecha 4"/>
          <p:cNvSpPr>
            <a:spLocks noGrp="1"/>
          </p:cNvSpPr>
          <p:nvPr>
            <p:ph type="dt" sz="half" idx="10"/>
          </p:nvPr>
        </p:nvSpPr>
        <p:spPr/>
        <p:txBody>
          <a:bodyPr/>
          <a:lstStyle/>
          <a:p>
            <a:r>
              <a:rPr lang="en-GB"/>
              <a:t>Date: Monday / 01 / October / 2019</a:t>
            </a:r>
          </a:p>
        </p:txBody>
      </p:sp>
      <p:sp>
        <p:nvSpPr>
          <p:cNvPr id="7" name="Marcador de número de diapositiva 6"/>
          <p:cNvSpPr>
            <a:spLocks noGrp="1"/>
          </p:cNvSpPr>
          <p:nvPr>
            <p:ph type="sldNum" sz="quarter" idx="12"/>
          </p:nvPr>
        </p:nvSpPr>
        <p:spPr/>
        <p:txBody>
          <a:bodyPr/>
          <a:lstStyle/>
          <a:p>
            <a:fld id="{856227C0-AD57-4F9B-BAE3-EEFB0D0EE427}" type="slidenum">
              <a:rPr lang="en-GB" smtClean="0"/>
              <a:t>29</a:t>
            </a:fld>
            <a:endParaRPr lang="en-GB"/>
          </a:p>
        </p:txBody>
      </p:sp>
      <p:sp>
        <p:nvSpPr>
          <p:cNvPr id="12" name="Marcador de contenido 11"/>
          <p:cNvSpPr>
            <a:spLocks noGrp="1"/>
          </p:cNvSpPr>
          <p:nvPr>
            <p:ph type="body" sz="quarter" idx="13"/>
          </p:nvPr>
        </p:nvSpPr>
        <p:spPr>
          <a:xfrm>
            <a:off x="490538" y="3726498"/>
            <a:ext cx="7380000" cy="3482976"/>
          </a:xfrm>
        </p:spPr>
        <p:txBody>
          <a:bodyPr/>
          <a:lstStyle/>
          <a:p>
            <a:r>
              <a:rPr lang="mn-MN" b="0" dirty="0">
                <a:solidFill>
                  <a:srgbClr val="FA3C4B"/>
                </a:solidFill>
                <a:latin typeface="+mn-lt"/>
                <a:cs typeface="Overpass Bold"/>
              </a:rPr>
              <a:t>Санамж</a:t>
            </a:r>
            <a:r>
              <a:rPr lang="en-GB" b="0" dirty="0">
                <a:solidFill>
                  <a:srgbClr val="FA3C4B"/>
                </a:solidFill>
                <a:latin typeface="+mn-lt"/>
                <a:cs typeface="Overpass Bold"/>
              </a:rPr>
              <a:t> </a:t>
            </a:r>
            <a:br>
              <a:rPr lang="en-GB" b="0" dirty="0">
                <a:latin typeface="+mn-lt"/>
                <a:cs typeface="Overpass Light"/>
              </a:rPr>
            </a:br>
            <a:br>
              <a:rPr lang="en-GB" b="0" dirty="0">
                <a:latin typeface="+mn-lt"/>
                <a:cs typeface="Overpass Light"/>
              </a:rPr>
            </a:br>
            <a:r>
              <a:rPr lang="mn-MN" b="0" u="sng" dirty="0">
                <a:latin typeface="+mn-lt"/>
                <a:cs typeface="Overpass Light"/>
              </a:rPr>
              <a:t>Аюул</a:t>
            </a:r>
            <a:r>
              <a:rPr lang="mn-MN" b="0" dirty="0">
                <a:latin typeface="+mn-lt"/>
                <a:cs typeface="Overpass Light"/>
              </a:rPr>
              <a:t> нь хохирол үүсгэх аливаа зүйлс юм.</a:t>
            </a:r>
            <a:endParaRPr lang="en-GB" b="0" dirty="0">
              <a:latin typeface="+mn-lt"/>
              <a:cs typeface="Overpass Light"/>
            </a:endParaRPr>
          </a:p>
        </p:txBody>
      </p:sp>
      <p:pic>
        <p:nvPicPr>
          <p:cNvPr id="3" name="Imagen 2" descr="29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6775" y="1382460"/>
            <a:ext cx="3465576" cy="4605528"/>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36381CAD-C690-E5F2-EC3A-B7C1806583C2}"/>
              </a:ext>
            </a:extLst>
          </p:cNvPr>
          <p:cNvPicPr>
            <a:picLocks noChangeAspect="1"/>
          </p:cNvPicPr>
          <p:nvPr/>
        </p:nvPicPr>
        <p:blipFill>
          <a:blip r:embed="rId4"/>
          <a:stretch>
            <a:fillRect/>
          </a:stretch>
        </p:blipFill>
        <p:spPr>
          <a:xfrm>
            <a:off x="218313" y="6431450"/>
            <a:ext cx="5688061" cy="274344"/>
          </a:xfrm>
          <a:prstGeom prst="rect">
            <a:avLst/>
          </a:prstGeom>
        </p:spPr>
      </p:pic>
    </p:spTree>
    <p:extLst>
      <p:ext uri="{BB962C8B-B14F-4D97-AF65-F5344CB8AC3E}">
        <p14:creationId xmlns:p14="http://schemas.microsoft.com/office/powerpoint/2010/main" val="1115857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latin typeface="+mn-lt"/>
              </a:rPr>
              <a:t>ОУХБ-ын тухай </a:t>
            </a:r>
            <a:endParaRPr lang="es-ES" b="0" dirty="0">
              <a:latin typeface="+mn-lt"/>
            </a:endParaRPr>
          </a:p>
        </p:txBody>
      </p:sp>
      <p:sp>
        <p:nvSpPr>
          <p:cNvPr id="3" name="Marcador de contenido 2"/>
          <p:cNvSpPr>
            <a:spLocks noGrp="1"/>
          </p:cNvSpPr>
          <p:nvPr>
            <p:ph sz="half" idx="1"/>
          </p:nvPr>
        </p:nvSpPr>
        <p:spPr>
          <a:xfrm>
            <a:off x="466083" y="1888330"/>
            <a:ext cx="3450084" cy="4219171"/>
          </a:xfrm>
        </p:spPr>
        <p:txBody>
          <a:bodyPr/>
          <a:lstStyle/>
          <a:p>
            <a:r>
              <a:rPr lang="fr-CH" dirty="0">
                <a:solidFill>
                  <a:srgbClr val="FF0000"/>
                </a:solidFill>
                <a:latin typeface="+mn-lt"/>
              </a:rPr>
              <a:t>LABADMIN OSH</a:t>
            </a:r>
          </a:p>
          <a:p>
            <a:pPr algn="just">
              <a:spcBef>
                <a:spcPts val="0"/>
              </a:spcBef>
            </a:pPr>
            <a:r>
              <a:rPr lang="mn-MN" sz="1400" b="0" dirty="0">
                <a:solidFill>
                  <a:schemeClr val="tx2"/>
                </a:solidFill>
                <a:latin typeface="+mn-lt"/>
                <a:cs typeface="Overpass Light"/>
              </a:rPr>
              <a:t>Хөдөлмөрийн удирдлага,</a:t>
            </a:r>
            <a:r>
              <a:rPr lang="en-US" sz="1400" b="0" dirty="0">
                <a:solidFill>
                  <a:schemeClr val="tx2"/>
                </a:solidFill>
                <a:latin typeface="+mn-lt"/>
                <a:cs typeface="Overpass Light"/>
              </a:rPr>
              <a:t> </a:t>
            </a:r>
            <a:r>
              <a:rPr lang="mn-MN" sz="1400" b="0" dirty="0">
                <a:solidFill>
                  <a:schemeClr val="tx2"/>
                </a:solidFill>
                <a:latin typeface="+mn-lt"/>
                <a:cs typeface="Overpass Light"/>
              </a:rPr>
              <a:t>хяналт, хөдөлмөрийн аюулгүй байдал, эрүүл мэндийн асуудал хариуцсан газар нь төр, ажил олгогч, ажилтнуудад тулгамдаж байгаа асуудлуудыг шийдвэрлэхэд чиглэгдсэн бүтээгдэхүүн, үйлчилгээг хөгжүүлэх цогц стратеги боловсруулахыг зорьж ажилладаг. “Хөдөлмөрийн аюулгүй байдал</a:t>
            </a:r>
            <a:r>
              <a:rPr lang="en-US" sz="1400" b="0" dirty="0">
                <a:solidFill>
                  <a:schemeClr val="tx2"/>
                </a:solidFill>
                <a:latin typeface="+mn-lt"/>
                <a:cs typeface="Overpass Light"/>
              </a:rPr>
              <a:t>+</a:t>
            </a:r>
            <a:r>
              <a:rPr lang="mn-MN" sz="1400" b="0" dirty="0">
                <a:solidFill>
                  <a:schemeClr val="tx2"/>
                </a:solidFill>
                <a:latin typeface="+mn-lt"/>
                <a:cs typeface="Overpass Light"/>
              </a:rPr>
              <a:t>Эрүүл мэнд” тэргүүлэх хөтөлбөрийн хүрээнд ОУХБ-ын түншлэгч талуудад мэдлэг бий болгох, үндэсний чадавхийг бэхжүүлэх, эрүүл, аюулгүй ажлын байрыг дэмжих тогтолцоо бүрдүүлэх, эрүүл, аюулгүй ажлын байрны эрэлт, хэрэгцээг нэмэгдүүлэх стратегийн дөрвөн чиглэлээр дэмжлэг үзүүлдэг.</a:t>
            </a:r>
          </a:p>
        </p:txBody>
      </p:sp>
      <p:sp>
        <p:nvSpPr>
          <p:cNvPr id="4" name="Marcador de contenido 3"/>
          <p:cNvSpPr>
            <a:spLocks noGrp="1"/>
          </p:cNvSpPr>
          <p:nvPr>
            <p:ph sz="half" idx="2"/>
          </p:nvPr>
        </p:nvSpPr>
        <p:spPr>
          <a:xfrm>
            <a:off x="4402429" y="2175877"/>
            <a:ext cx="3412800" cy="3482977"/>
          </a:xfrm>
        </p:spPr>
        <p:txBody>
          <a:bodyPr/>
          <a:lstStyle/>
          <a:p>
            <a:pPr>
              <a:lnSpc>
                <a:spcPct val="110000"/>
              </a:lnSpc>
            </a:pPr>
            <a:endParaRPr lang="en-US" sz="1400" b="0" dirty="0">
              <a:solidFill>
                <a:schemeClr val="tx2"/>
              </a:solidFill>
              <a:latin typeface="+mn-lt"/>
              <a:cs typeface="Overpass Light"/>
            </a:endParaRPr>
          </a:p>
          <a:p>
            <a:pPr algn="just"/>
            <a:r>
              <a:rPr lang="en-US" sz="1400" b="0" dirty="0">
                <a:solidFill>
                  <a:schemeClr val="tx2"/>
                </a:solidFill>
                <a:latin typeface="+mn-lt"/>
              </a:rPr>
              <a:t>SCORE </a:t>
            </a:r>
            <a:r>
              <a:rPr lang="mn-MN" sz="1400" b="0" dirty="0">
                <a:solidFill>
                  <a:schemeClr val="tx2"/>
                </a:solidFill>
                <a:latin typeface="+mn-lt"/>
              </a:rPr>
              <a:t>хөтөлбөр нь ОУХБ-аас жижиг, дунд аж ахуйн нэгжүүд </a:t>
            </a:r>
            <a:r>
              <a:rPr lang="en-US" sz="1400" b="0" dirty="0">
                <a:solidFill>
                  <a:schemeClr val="tx2"/>
                </a:solidFill>
                <a:latin typeface="+mn-lt"/>
              </a:rPr>
              <a:t>(</a:t>
            </a:r>
            <a:r>
              <a:rPr lang="mn-MN" sz="1400" b="0" dirty="0">
                <a:solidFill>
                  <a:schemeClr val="tx2"/>
                </a:solidFill>
                <a:latin typeface="+mn-lt"/>
              </a:rPr>
              <a:t>ЖДҮ</a:t>
            </a:r>
            <a:r>
              <a:rPr lang="en-US" sz="1400" b="0" dirty="0">
                <a:solidFill>
                  <a:schemeClr val="tx2"/>
                </a:solidFill>
                <a:latin typeface="+mn-lt"/>
              </a:rPr>
              <a:t>)-</a:t>
            </a:r>
            <a:r>
              <a:rPr lang="mn-MN" sz="1400" b="0" dirty="0">
                <a:solidFill>
                  <a:schemeClr val="tx2"/>
                </a:solidFill>
                <a:latin typeface="+mn-lt"/>
              </a:rPr>
              <a:t>ийн бүтээмж, хөдөлмөрийн нөхцөлийг сайжруулах зорилгоор хэрэгжүүлж буй олон улсын хөтөлбөр юм. Хөтөлбөрийн гол зорилго нь танхимын практик сургалтыг үйлдвэрлэл дээр зөвлөн туслах үйлчилгээтэй хослуулсан аргачлал бүхий </a:t>
            </a:r>
            <a:r>
              <a:rPr lang="en-US" sz="1400" b="0" dirty="0">
                <a:solidFill>
                  <a:schemeClr val="tx2"/>
                </a:solidFill>
                <a:latin typeface="+mn-lt"/>
              </a:rPr>
              <a:t>SCORE </a:t>
            </a:r>
            <a:r>
              <a:rPr lang="mn-MN" sz="1400" b="0" dirty="0">
                <a:solidFill>
                  <a:schemeClr val="tx2"/>
                </a:solidFill>
                <a:latin typeface="+mn-lt"/>
              </a:rPr>
              <a:t>сургалтыг үр дүнтэй зохион байгуулахад оршдог. Дэлгэрэнгүй мэдээлэл: </a:t>
            </a:r>
            <a:r>
              <a:rPr lang="en-US" sz="1400" b="0" dirty="0">
                <a:solidFill>
                  <a:schemeClr val="tx2"/>
                </a:solidFill>
                <a:latin typeface="+mn-lt"/>
              </a:rPr>
              <a:t>ilo.org/score</a:t>
            </a:r>
            <a:endParaRPr lang="fr-CH" sz="1400" b="0" dirty="0">
              <a:solidFill>
                <a:schemeClr val="tx2"/>
              </a:solidFill>
              <a:latin typeface="+mn-lt"/>
              <a:cs typeface="Overpass Light"/>
            </a:endParaRPr>
          </a:p>
        </p:txBody>
      </p:sp>
      <p:sp>
        <p:nvSpPr>
          <p:cNvPr id="5" name="Marcador de fecha 4"/>
          <p:cNvSpPr>
            <a:spLocks noGrp="1"/>
          </p:cNvSpPr>
          <p:nvPr>
            <p:ph type="dt" sz="half" idx="10"/>
          </p:nvPr>
        </p:nvSpPr>
        <p:spPr/>
        <p:txBody>
          <a:bodyPr/>
          <a:lstStyle/>
          <a:p>
            <a:r>
              <a:rPr lang="en-GB" dirty="0"/>
              <a:t>Date: Monday / 01 / October / 2019</a:t>
            </a:r>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a:t>
            </a:fld>
            <a:endParaRPr lang="en-GB"/>
          </a:p>
        </p:txBody>
      </p:sp>
      <p:sp>
        <p:nvSpPr>
          <p:cNvPr id="8" name="Marcador de contenido 7"/>
          <p:cNvSpPr>
            <a:spLocks noGrp="1"/>
          </p:cNvSpPr>
          <p:nvPr>
            <p:ph sz="half" idx="13"/>
          </p:nvPr>
        </p:nvSpPr>
        <p:spPr>
          <a:xfrm>
            <a:off x="8301491" y="2175877"/>
            <a:ext cx="3412800" cy="3482977"/>
          </a:xfrm>
        </p:spPr>
        <p:txBody>
          <a:bodyPr/>
          <a:lstStyle/>
          <a:p>
            <a:r>
              <a:rPr lang="en-US" sz="1400" b="0" dirty="0">
                <a:solidFill>
                  <a:schemeClr val="tx2"/>
                </a:solidFill>
                <a:latin typeface="+mn-lt"/>
              </a:rPr>
              <a:t>Vision Zero </a:t>
            </a:r>
            <a:r>
              <a:rPr lang="mn-MN" sz="1400" b="0" dirty="0">
                <a:solidFill>
                  <a:schemeClr val="tx2"/>
                </a:solidFill>
                <a:latin typeface="+mn-lt"/>
              </a:rPr>
              <a:t>сан нь Засгийн газрууд, ажил олгогчийн болон ажилтны төлөөллийн байгууллагууд, компаниуд болон бусад оролцогч талуудыг нэгтгэн, олон улсын нийлүүлэлтийн сүлжээнд ажил, хөдөлмөртэй холбоотой ноцтой болон нас баралтад хүрэх осол, гэмтэл, өвчлөлийг тэг болгох алсын харааг хамтран хэрэгжүүлэхэд чиглэсэн үйл ажиллагаа явуулдаг. Ингэхдээ олон улсын, үндэсний болон ажлын байрны түвшинд хүрч ажиллан эрүүл, аюулгүй ажиллагааг дэмжсэн орчин нөхцөлийг бүрдүүлэх, үндэсний хууль тогтоомж, бодлогыг боловсронгуй болгох, ханган нийлүүлэлтийн сүлжээнд ажиллаж буй эмэгтэй, эрэгтэй хүмүүсийг хамгаалах, урьдчилан сэргийлэх, нөхөн төлбөр олгуулах илүү үр дүнтэй механизм хэрэгжүүлэхийг зорьж байна. Дэлгэрэнгүй мэдээлэл: </a:t>
            </a:r>
            <a:r>
              <a:rPr lang="en-US" sz="1400" b="0" dirty="0">
                <a:solidFill>
                  <a:schemeClr val="tx2"/>
                </a:solidFill>
                <a:latin typeface="+mn-lt"/>
              </a:rPr>
              <a:t>ilo.org/</a:t>
            </a:r>
            <a:r>
              <a:rPr lang="en-GB" sz="1400" b="0" dirty="0" err="1">
                <a:solidFill>
                  <a:schemeClr val="tx2"/>
                </a:solidFill>
                <a:latin typeface="+mn-lt"/>
                <a:cs typeface="Overpass Light"/>
              </a:rPr>
              <a:t>vzf</a:t>
            </a:r>
            <a:r>
              <a:rPr lang="en-GB" sz="1400" b="0" dirty="0">
                <a:solidFill>
                  <a:schemeClr val="tx2"/>
                </a:solidFill>
                <a:latin typeface="+mn-lt"/>
                <a:cs typeface="Overpass Light"/>
              </a:rPr>
              <a:t> </a:t>
            </a:r>
          </a:p>
        </p:txBody>
      </p:sp>
      <p:pic>
        <p:nvPicPr>
          <p:cNvPr id="9" name="Imagen 8" descr="SCOR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02429" y="1423195"/>
            <a:ext cx="1306714" cy="698698"/>
          </a:xfrm>
          <a:prstGeom prst="rect">
            <a:avLst/>
          </a:prstGeom>
        </p:spPr>
      </p:pic>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0333" y="1278869"/>
            <a:ext cx="1579500" cy="1116156"/>
          </a:xfrm>
          <a:prstGeom prst="rect">
            <a:avLst/>
          </a:prstGeom>
        </p:spPr>
      </p:pic>
      <p:pic>
        <p:nvPicPr>
          <p:cNvPr id="10" name="Picture 9">
            <a:extLst>
              <a:ext uri="{FF2B5EF4-FFF2-40B4-BE49-F238E27FC236}">
                <a16:creationId xmlns:a16="http://schemas.microsoft.com/office/drawing/2014/main" id="{4D756E83-4A8D-F53B-D907-1F5CE84BEB1E}"/>
              </a:ext>
            </a:extLst>
          </p:cNvPr>
          <p:cNvPicPr>
            <a:picLocks noChangeAspect="1"/>
          </p:cNvPicPr>
          <p:nvPr/>
        </p:nvPicPr>
        <p:blipFill>
          <a:blip r:embed="rId4"/>
          <a:stretch>
            <a:fillRect/>
          </a:stretch>
        </p:blipFill>
        <p:spPr>
          <a:xfrm>
            <a:off x="407939" y="6435464"/>
            <a:ext cx="5688061" cy="274344"/>
          </a:xfrm>
          <a:prstGeom prst="rect">
            <a:avLst/>
          </a:prstGeom>
        </p:spPr>
      </p:pic>
    </p:spTree>
    <p:extLst>
      <p:ext uri="{BB962C8B-B14F-4D97-AF65-F5344CB8AC3E}">
        <p14:creationId xmlns:p14="http://schemas.microsoft.com/office/powerpoint/2010/main" val="29277083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p:txBody>
          <a:bodyPr/>
          <a:lstStyle/>
          <a:p>
            <a:r>
              <a:rPr lang="mn-MN" dirty="0">
                <a:solidFill>
                  <a:schemeClr val="accent2"/>
                </a:solidFill>
                <a:latin typeface="+mn-lt"/>
              </a:rPr>
              <a:t>Эрсдэл</a:t>
            </a:r>
            <a:r>
              <a:rPr lang="en-GB" dirty="0">
                <a:solidFill>
                  <a:schemeClr val="accent2"/>
                </a:solidFill>
                <a:latin typeface="+mn-lt"/>
              </a:rPr>
              <a:t> = </a:t>
            </a:r>
            <a:r>
              <a:rPr lang="mn-MN" dirty="0">
                <a:solidFill>
                  <a:schemeClr val="accent2"/>
                </a:solidFill>
                <a:latin typeface="+mn-lt"/>
              </a:rPr>
              <a:t>Магадлал</a:t>
            </a:r>
            <a:r>
              <a:rPr lang="en-GB" dirty="0">
                <a:solidFill>
                  <a:schemeClr val="accent2"/>
                </a:solidFill>
                <a:latin typeface="+mn-lt"/>
              </a:rPr>
              <a:t> X </a:t>
            </a:r>
            <a:r>
              <a:rPr lang="mn-MN" dirty="0">
                <a:solidFill>
                  <a:schemeClr val="accent2"/>
                </a:solidFill>
                <a:latin typeface="+mn-lt"/>
              </a:rPr>
              <a:t>Ноцтой байдал </a:t>
            </a:r>
            <a:r>
              <a:rPr lang="en-US" dirty="0">
                <a:solidFill>
                  <a:schemeClr val="accent2"/>
                </a:solidFill>
                <a:latin typeface="+mn-lt"/>
              </a:rPr>
              <a:t>(</a:t>
            </a:r>
            <a:r>
              <a:rPr lang="mn-MN" dirty="0">
                <a:solidFill>
                  <a:schemeClr val="accent2"/>
                </a:solidFill>
                <a:latin typeface="+mn-lt"/>
              </a:rPr>
              <a:t>үр дагавар</a:t>
            </a:r>
            <a:r>
              <a:rPr lang="en-US" dirty="0">
                <a:solidFill>
                  <a:schemeClr val="accent2"/>
                </a:solidFill>
                <a:latin typeface="+mn-lt"/>
              </a:rPr>
              <a:t>)</a:t>
            </a:r>
            <a:br>
              <a:rPr lang="en-GB" sz="2800" dirty="0">
                <a:solidFill>
                  <a:srgbClr val="8E0000"/>
                </a:solidFill>
                <a:latin typeface="+mn-lt"/>
              </a:rPr>
            </a:br>
            <a:endParaRPr lang="es-ES" dirty="0">
              <a:latin typeface="+mn-lt"/>
            </a:endParaRPr>
          </a:p>
        </p:txBody>
      </p:sp>
      <p:pic>
        <p:nvPicPr>
          <p:cNvPr id="13" name="Marcador de contenido 1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51476" y="2240870"/>
            <a:ext cx="3841694" cy="3727585"/>
          </a:xfrm>
          <a:prstGeom prst="rect">
            <a:avLst/>
          </a:prstGeom>
          <a:ln>
            <a:noFill/>
          </a:ln>
          <a:effectLst>
            <a:outerShdw blurRad="292100" dist="139700" dir="2700000" algn="tl" rotWithShape="0">
              <a:srgbClr val="333333">
                <a:alpha val="65000"/>
              </a:srgbClr>
            </a:outerShdw>
          </a:effectLst>
        </p:spPr>
      </p:pic>
      <p:sp>
        <p:nvSpPr>
          <p:cNvPr id="5" name="Marcador de fecha 4"/>
          <p:cNvSpPr>
            <a:spLocks noGrp="1"/>
          </p:cNvSpPr>
          <p:nvPr>
            <p:ph type="dt" sz="half" idx="10"/>
          </p:nvPr>
        </p:nvSpPr>
        <p:spPr/>
        <p:txBody>
          <a:bodyPr/>
          <a:lstStyle/>
          <a:p>
            <a:r>
              <a:rPr lang="en-GB"/>
              <a:t>Date: Monday / 01 / October / 2019</a:t>
            </a:r>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30</a:t>
            </a:fld>
            <a:endParaRPr lang="en-GB"/>
          </a:p>
        </p:txBody>
      </p:sp>
      <p:pic>
        <p:nvPicPr>
          <p:cNvPr id="3" name="Imagen 2" descr="30a_slide-foto.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58471" y="2248275"/>
            <a:ext cx="3839015" cy="3709519"/>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F0F0D11D-9585-59CC-BDEC-16549DD5B9EA}"/>
              </a:ext>
            </a:extLst>
          </p:cNvPr>
          <p:cNvPicPr>
            <a:picLocks noChangeAspect="1"/>
          </p:cNvPicPr>
          <p:nvPr/>
        </p:nvPicPr>
        <p:blipFill>
          <a:blip r:embed="rId5"/>
          <a:stretch>
            <a:fillRect/>
          </a:stretch>
        </p:blipFill>
        <p:spPr>
          <a:xfrm>
            <a:off x="0" y="6431450"/>
            <a:ext cx="5688061" cy="274344"/>
          </a:xfrm>
          <a:prstGeom prst="rect">
            <a:avLst/>
          </a:prstGeom>
        </p:spPr>
      </p:pic>
    </p:spTree>
    <p:extLst>
      <p:ext uri="{BB962C8B-B14F-4D97-AF65-F5344CB8AC3E}">
        <p14:creationId xmlns:p14="http://schemas.microsoft.com/office/powerpoint/2010/main" val="29790798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dirty="0">
                <a:solidFill>
                  <a:schemeClr val="accent2"/>
                </a:solidFill>
                <a:latin typeface="+mn-lt"/>
              </a:rPr>
              <a:t>Эрсдэл</a:t>
            </a:r>
            <a:r>
              <a:rPr lang="en-GB" dirty="0">
                <a:solidFill>
                  <a:schemeClr val="accent2"/>
                </a:solidFill>
                <a:latin typeface="+mn-lt"/>
              </a:rPr>
              <a:t> = </a:t>
            </a:r>
            <a:r>
              <a:rPr lang="mn-MN" dirty="0">
                <a:solidFill>
                  <a:schemeClr val="accent2"/>
                </a:solidFill>
                <a:latin typeface="+mn-lt"/>
              </a:rPr>
              <a:t>Магадлал</a:t>
            </a:r>
            <a:r>
              <a:rPr lang="en-GB" dirty="0">
                <a:solidFill>
                  <a:schemeClr val="accent2"/>
                </a:solidFill>
                <a:latin typeface="+mn-lt"/>
              </a:rPr>
              <a:t> X </a:t>
            </a:r>
            <a:r>
              <a:rPr lang="mn-MN" dirty="0">
                <a:solidFill>
                  <a:schemeClr val="accent2"/>
                </a:solidFill>
                <a:latin typeface="+mn-lt"/>
              </a:rPr>
              <a:t>Ноцтой байдал </a:t>
            </a:r>
            <a:r>
              <a:rPr lang="en-US" dirty="0">
                <a:solidFill>
                  <a:schemeClr val="accent2"/>
                </a:solidFill>
                <a:latin typeface="+mn-lt"/>
              </a:rPr>
              <a:t>(</a:t>
            </a:r>
            <a:r>
              <a:rPr lang="mn-MN" dirty="0">
                <a:solidFill>
                  <a:schemeClr val="accent2"/>
                </a:solidFill>
                <a:latin typeface="+mn-lt"/>
              </a:rPr>
              <a:t>үр дагавар</a:t>
            </a:r>
            <a:r>
              <a:rPr lang="en-US" dirty="0">
                <a:solidFill>
                  <a:schemeClr val="accent2"/>
                </a:solidFill>
                <a:latin typeface="+mn-lt"/>
              </a:rPr>
              <a:t>)</a:t>
            </a:r>
            <a:br>
              <a:rPr lang="en-GB" sz="2800" dirty="0">
                <a:solidFill>
                  <a:srgbClr val="8E0000"/>
                </a:solidFill>
                <a:latin typeface="+mn-lt"/>
              </a:rPr>
            </a:br>
            <a:endParaRPr lang="es-ES" dirty="0">
              <a:latin typeface="+mn-lt"/>
            </a:endParaRPr>
          </a:p>
        </p:txBody>
      </p:sp>
      <p:sp>
        <p:nvSpPr>
          <p:cNvPr id="5" name="Marcador de fecha 4"/>
          <p:cNvSpPr>
            <a:spLocks noGrp="1"/>
          </p:cNvSpPr>
          <p:nvPr>
            <p:ph type="dt" sz="half" idx="10"/>
          </p:nvPr>
        </p:nvSpPr>
        <p:spPr/>
        <p:txBody>
          <a:bodyPr/>
          <a:lstStyle/>
          <a:p>
            <a:r>
              <a:rPr lang="en-GB"/>
              <a:t>Date: Monday / 01 / October / 2019</a:t>
            </a:r>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31</a:t>
            </a:fld>
            <a:endParaRPr lang="en-GB"/>
          </a:p>
        </p:txBody>
      </p:sp>
      <p:cxnSp>
        <p:nvCxnSpPr>
          <p:cNvPr id="9" name="Conector recto de flecha 8"/>
          <p:cNvCxnSpPr/>
          <p:nvPr/>
        </p:nvCxnSpPr>
        <p:spPr>
          <a:xfrm flipV="1">
            <a:off x="7416050" y="3688507"/>
            <a:ext cx="3430244" cy="1446079"/>
          </a:xfrm>
          <a:prstGeom prst="straightConnector1">
            <a:avLst/>
          </a:prstGeom>
          <a:ln>
            <a:solidFill>
              <a:schemeClr val="accent2">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11" name="Rectángulo 10"/>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pic>
        <p:nvPicPr>
          <p:cNvPr id="10" name="Marcador de contenido 9"/>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567891" y="2477553"/>
            <a:ext cx="3409784" cy="3354935"/>
          </a:xfrm>
          <a:prstGeom prst="rect">
            <a:avLst/>
          </a:prstGeom>
          <a:ln>
            <a:noFill/>
          </a:ln>
          <a:effectLst>
            <a:outerShdw blurRad="292100" dist="139700" dir="2700000" algn="tl" rotWithShape="0">
              <a:srgbClr val="333333">
                <a:alpha val="65000"/>
              </a:srgbClr>
            </a:outerShdw>
          </a:effectLst>
        </p:spPr>
      </p:pic>
      <p:pic>
        <p:nvPicPr>
          <p:cNvPr id="4" name="Marcador de contenido 3"/>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5822454" y="2479159"/>
            <a:ext cx="5220511" cy="33977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308495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a:xfrm>
            <a:off x="476426" y="1607389"/>
            <a:ext cx="11210924" cy="720000"/>
          </a:xfrm>
        </p:spPr>
        <p:txBody>
          <a:bodyPr/>
          <a:lstStyle/>
          <a:p>
            <a:r>
              <a:rPr lang="mn-MN" sz="2800" b="0" dirty="0">
                <a:latin typeface="+mn-lt"/>
              </a:rPr>
              <a:t>Эрсдэлийн түвшин ба эрсдэлийн матриц</a:t>
            </a:r>
            <a:endParaRPr lang="es-ES" sz="2800" b="0" dirty="0">
              <a:latin typeface="+mn-lt"/>
            </a:endParaRPr>
          </a:p>
        </p:txBody>
      </p:sp>
      <p:sp>
        <p:nvSpPr>
          <p:cNvPr id="3" name="Marcador de contenido 2"/>
          <p:cNvSpPr>
            <a:spLocks noGrp="1"/>
          </p:cNvSpPr>
          <p:nvPr>
            <p:ph sz="half" idx="1"/>
          </p:nvPr>
        </p:nvSpPr>
        <p:spPr>
          <a:xfrm>
            <a:off x="476426" y="2596444"/>
            <a:ext cx="3526231" cy="2654167"/>
          </a:xfrm>
        </p:spPr>
        <p:txBody>
          <a:bodyPr/>
          <a:lstStyle/>
          <a:p>
            <a:pPr>
              <a:buClr>
                <a:schemeClr val="accent1"/>
              </a:buClr>
            </a:pPr>
            <a:r>
              <a:rPr lang="en-GB" sz="2400" b="0" dirty="0">
                <a:solidFill>
                  <a:srgbClr val="FA3C4B"/>
                </a:solidFill>
                <a:latin typeface="+mn-lt"/>
                <a:cs typeface="Overpass Light"/>
              </a:rPr>
              <a:t>▶︎  </a:t>
            </a:r>
            <a:r>
              <a:rPr lang="mn-MN" sz="2400" b="0" dirty="0">
                <a:solidFill>
                  <a:schemeClr val="tx2"/>
                </a:solidFill>
                <a:latin typeface="+mn-lt"/>
                <a:cs typeface="Overpass Light"/>
              </a:rPr>
              <a:t>Эрсдэл тохиолдох магадлал </a:t>
            </a:r>
            <a:r>
              <a:rPr lang="en-US" sz="2400" b="0" dirty="0">
                <a:solidFill>
                  <a:schemeClr val="tx2"/>
                </a:solidFill>
                <a:latin typeface="+mn-lt"/>
                <a:cs typeface="Overpass Light"/>
              </a:rPr>
              <a:t>(</a:t>
            </a:r>
            <a:r>
              <a:rPr lang="mn-MN" sz="2400" b="0" dirty="0">
                <a:solidFill>
                  <a:schemeClr val="tx2"/>
                </a:solidFill>
                <a:latin typeface="+mn-lt"/>
                <a:cs typeface="Overpass Light"/>
              </a:rPr>
              <a:t>боломж</a:t>
            </a:r>
            <a:r>
              <a:rPr lang="en-US" sz="2400" b="0" dirty="0">
                <a:solidFill>
                  <a:schemeClr val="tx2"/>
                </a:solidFill>
                <a:latin typeface="+mn-lt"/>
                <a:cs typeface="Overpass Light"/>
              </a:rPr>
              <a:t>)</a:t>
            </a:r>
            <a:r>
              <a:rPr lang="mn-MN" sz="2400" b="0" dirty="0">
                <a:solidFill>
                  <a:schemeClr val="tx2"/>
                </a:solidFill>
                <a:latin typeface="+mn-lt"/>
                <a:cs typeface="Overpass Light"/>
              </a:rPr>
              <a:t> ба үр дагаврынх нь </a:t>
            </a:r>
            <a:r>
              <a:rPr lang="en-US" sz="2400" b="0" dirty="0">
                <a:solidFill>
                  <a:schemeClr val="tx2"/>
                </a:solidFill>
                <a:latin typeface="+mn-lt"/>
                <a:cs typeface="Overpass Light"/>
              </a:rPr>
              <a:t>(</a:t>
            </a:r>
            <a:r>
              <a:rPr lang="mn-MN" sz="2400" b="0" dirty="0">
                <a:solidFill>
                  <a:schemeClr val="tx2"/>
                </a:solidFill>
                <a:latin typeface="+mn-lt"/>
                <a:cs typeface="Overpass Light"/>
              </a:rPr>
              <a:t>аюулгүй байдал, эрүүл мэндэд учруулах хохирол</a:t>
            </a:r>
            <a:r>
              <a:rPr lang="en-US" sz="2400" b="0" dirty="0">
                <a:solidFill>
                  <a:schemeClr val="tx2"/>
                </a:solidFill>
                <a:latin typeface="+mn-lt"/>
                <a:cs typeface="Overpass Light"/>
              </a:rPr>
              <a:t>)</a:t>
            </a:r>
            <a:r>
              <a:rPr lang="mn-MN" sz="2400" b="0" dirty="0">
                <a:solidFill>
                  <a:schemeClr val="tx2"/>
                </a:solidFill>
                <a:latin typeface="+mn-lt"/>
                <a:cs typeface="Overpass Light"/>
              </a:rPr>
              <a:t> ноцтой байдалд үндэслэн тооцно.</a:t>
            </a:r>
            <a:r>
              <a:rPr lang="en-GB" sz="2400" b="0" dirty="0">
                <a:solidFill>
                  <a:schemeClr val="tx2"/>
                </a:solidFill>
                <a:latin typeface="+mn-lt"/>
                <a:cs typeface="Overpass Light"/>
              </a:rPr>
              <a:t> </a:t>
            </a:r>
            <a:endParaRPr lang="es-ES" sz="2400" b="0" dirty="0">
              <a:solidFill>
                <a:schemeClr val="tx2"/>
              </a:solidFill>
              <a:latin typeface="+mn-lt"/>
              <a:cs typeface="Overpass Light"/>
            </a:endParaRPr>
          </a:p>
        </p:txBody>
      </p:sp>
      <p:sp>
        <p:nvSpPr>
          <p:cNvPr id="5" name="Marcador de fecha 4"/>
          <p:cNvSpPr>
            <a:spLocks noGrp="1"/>
          </p:cNvSpPr>
          <p:nvPr>
            <p:ph type="dt" sz="half" idx="10"/>
          </p:nvPr>
        </p:nvSpPr>
        <p:spPr/>
        <p:txBody>
          <a:bodyPr/>
          <a:lstStyle/>
          <a:p>
            <a:r>
              <a:rPr lang="en-GB"/>
              <a:t>Date: Monday / 01 / October / 2019</a:t>
            </a:r>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32</a:t>
            </a:fld>
            <a:endParaRPr lang="en-GB"/>
          </a:p>
        </p:txBody>
      </p:sp>
      <p:graphicFrame>
        <p:nvGraphicFramePr>
          <p:cNvPr id="11" name="Table 10"/>
          <p:cNvGraphicFramePr>
            <a:graphicFrameLocks noGrp="1"/>
          </p:cNvGraphicFramePr>
          <p:nvPr>
            <p:extLst>
              <p:ext uri="{D42A27DB-BD31-4B8C-83A1-F6EECF244321}">
                <p14:modId xmlns:p14="http://schemas.microsoft.com/office/powerpoint/2010/main" val="2208732117"/>
              </p:ext>
            </p:extLst>
          </p:nvPr>
        </p:nvGraphicFramePr>
        <p:xfrm>
          <a:off x="4137429" y="2596444"/>
          <a:ext cx="7192556" cy="3624646"/>
        </p:xfrm>
        <a:graphic>
          <a:graphicData uri="http://schemas.openxmlformats.org/drawingml/2006/table">
            <a:tbl>
              <a:tblPr/>
              <a:tblGrid>
                <a:gridCol w="1798139">
                  <a:extLst>
                    <a:ext uri="{9D8B030D-6E8A-4147-A177-3AD203B41FA5}">
                      <a16:colId xmlns:a16="http://schemas.microsoft.com/office/drawing/2014/main" val="817066274"/>
                    </a:ext>
                  </a:extLst>
                </a:gridCol>
                <a:gridCol w="1798139">
                  <a:extLst>
                    <a:ext uri="{9D8B030D-6E8A-4147-A177-3AD203B41FA5}">
                      <a16:colId xmlns:a16="http://schemas.microsoft.com/office/drawing/2014/main" val="2213641821"/>
                    </a:ext>
                  </a:extLst>
                </a:gridCol>
                <a:gridCol w="1798139">
                  <a:extLst>
                    <a:ext uri="{9D8B030D-6E8A-4147-A177-3AD203B41FA5}">
                      <a16:colId xmlns:a16="http://schemas.microsoft.com/office/drawing/2014/main" val="4158662261"/>
                    </a:ext>
                  </a:extLst>
                </a:gridCol>
                <a:gridCol w="1798139">
                  <a:extLst>
                    <a:ext uri="{9D8B030D-6E8A-4147-A177-3AD203B41FA5}">
                      <a16:colId xmlns:a16="http://schemas.microsoft.com/office/drawing/2014/main" val="3531109947"/>
                    </a:ext>
                  </a:extLst>
                </a:gridCol>
              </a:tblGrid>
              <a:tr h="279400">
                <a:tc rowSpan="2">
                  <a:txBody>
                    <a:bodyPr/>
                    <a:lstStyle/>
                    <a:p>
                      <a:pPr>
                        <a:lnSpc>
                          <a:spcPct val="115000"/>
                        </a:lnSpc>
                        <a:spcAft>
                          <a:spcPts val="0"/>
                        </a:spcAft>
                      </a:pPr>
                      <a:r>
                        <a:rPr lang="mn-MN" sz="1600" b="1">
                          <a:effectLst/>
                          <a:latin typeface="Noto Sans"/>
                          <a:ea typeface="SimSun" panose="02010600030101010101" pitchFamily="2" charset="-122"/>
                        </a:rPr>
                        <a:t>Тохиолдох магадлал</a:t>
                      </a:r>
                      <a:endParaRPr lang="en-US" sz="160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mn-MN" sz="1600" b="1">
                          <a:effectLst/>
                          <a:latin typeface="Noto Sans"/>
                          <a:ea typeface="SimSun" panose="02010600030101010101" pitchFamily="2" charset="-122"/>
                        </a:rPr>
                        <a:t> Учирч болох үр дагавар буюу хохирлын ноцтой байдал</a:t>
                      </a:r>
                      <a:endParaRPr lang="en-US" sz="1600">
                        <a:effectLst/>
                        <a:latin typeface="Arial" panose="020B0604020202020204" pitchFamily="34" charset="0"/>
                        <a:ea typeface="SimSun" panose="02010600030101010101" pitchFamily="2" charset="-122"/>
                      </a:endParaRPr>
                    </a:p>
                    <a:p>
                      <a:pPr algn="ctr">
                        <a:lnSpc>
                          <a:spcPct val="115000"/>
                        </a:lnSpc>
                        <a:spcAft>
                          <a:spcPts val="0"/>
                        </a:spcAft>
                      </a:pPr>
                      <a:r>
                        <a:rPr lang="mn-MN" sz="1600" b="1">
                          <a:effectLst/>
                          <a:latin typeface="Noto Sans"/>
                          <a:ea typeface="SimSun" panose="02010600030101010101" pitchFamily="2" charset="-122"/>
                        </a:rPr>
                        <a:t> </a:t>
                      </a:r>
                      <a:endParaRPr lang="en-US" sz="160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81641986"/>
                  </a:ext>
                </a:extLst>
              </a:tr>
              <a:tr h="254000">
                <a:tc vMerge="1">
                  <a:txBody>
                    <a:bodyPr/>
                    <a:lstStyle/>
                    <a:p>
                      <a:endParaRPr lang="en-US"/>
                    </a:p>
                  </a:txBody>
                  <a:tcPr/>
                </a:tc>
                <a:tc>
                  <a:txBody>
                    <a:bodyPr/>
                    <a:lstStyle/>
                    <a:p>
                      <a:pPr>
                        <a:lnSpc>
                          <a:spcPct val="115000"/>
                        </a:lnSpc>
                        <a:spcAft>
                          <a:spcPts val="0"/>
                        </a:spcAft>
                      </a:pPr>
                      <a:r>
                        <a:rPr lang="mn-MN" sz="1600" b="1" dirty="0">
                          <a:effectLst/>
                          <a:latin typeface="Noto Sans"/>
                          <a:ea typeface="SimSun" panose="02010600030101010101" pitchFamily="2" charset="-122"/>
                        </a:rPr>
                        <a:t>Хохирол  багатай</a:t>
                      </a:r>
                      <a:endParaRPr lang="en-US" sz="1600" dirty="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mn-MN" sz="1600" b="1">
                          <a:effectLst/>
                          <a:latin typeface="Noto Sans"/>
                          <a:ea typeface="SimSun" panose="02010600030101010101" pitchFamily="2" charset="-122"/>
                        </a:rPr>
                        <a:t>Хохирол дунд зэрэг</a:t>
                      </a:r>
                      <a:endParaRPr lang="en-US" sz="160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mn-MN" sz="1600" b="1">
                          <a:effectLst/>
                          <a:latin typeface="Noto Sans"/>
                          <a:ea typeface="SimSun" panose="02010600030101010101" pitchFamily="2" charset="-122"/>
                        </a:rPr>
                        <a:t>Хохирол ихтэй</a:t>
                      </a:r>
                      <a:endParaRPr lang="en-US" sz="160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7572237"/>
                  </a:ext>
                </a:extLst>
              </a:tr>
              <a:tr h="0">
                <a:tc>
                  <a:txBody>
                    <a:bodyPr/>
                    <a:lstStyle/>
                    <a:p>
                      <a:pPr>
                        <a:lnSpc>
                          <a:spcPct val="115000"/>
                        </a:lnSpc>
                        <a:spcAft>
                          <a:spcPts val="0"/>
                        </a:spcAft>
                      </a:pPr>
                      <a:r>
                        <a:rPr lang="mn-MN" sz="1600" b="1" dirty="0">
                          <a:effectLst/>
                          <a:latin typeface="Noto Sans"/>
                          <a:ea typeface="SimSun" panose="02010600030101010101" pitchFamily="2" charset="-122"/>
                        </a:rPr>
                        <a:t>Магадлал багатай</a:t>
                      </a:r>
                      <a:endParaRPr lang="en-US" sz="1600" dirty="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mn-MN" sz="1600" dirty="0">
                          <a:effectLst/>
                          <a:latin typeface="Noto Sans"/>
                          <a:ea typeface="SimSun" panose="02010600030101010101" pitchFamily="2" charset="-122"/>
                        </a:rPr>
                        <a:t>Бага эрсдэлтэй</a:t>
                      </a:r>
                      <a:endParaRPr lang="en-US" sz="1600" dirty="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AA84F"/>
                    </a:solidFill>
                  </a:tcPr>
                </a:tc>
                <a:tc>
                  <a:txBody>
                    <a:bodyPr/>
                    <a:lstStyle/>
                    <a:p>
                      <a:pPr>
                        <a:lnSpc>
                          <a:spcPct val="115000"/>
                        </a:lnSpc>
                        <a:spcAft>
                          <a:spcPts val="0"/>
                        </a:spcAft>
                      </a:pPr>
                      <a:r>
                        <a:rPr lang="mn-MN" sz="1600">
                          <a:effectLst/>
                          <a:latin typeface="Noto Sans"/>
                          <a:ea typeface="SimSun" panose="02010600030101010101" pitchFamily="2" charset="-122"/>
                        </a:rPr>
                        <a:t>Бага эрсдэлтэй</a:t>
                      </a:r>
                      <a:endParaRPr lang="en-US" sz="160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AA84F"/>
                    </a:solidFill>
                  </a:tcPr>
                </a:tc>
                <a:tc>
                  <a:txBody>
                    <a:bodyPr/>
                    <a:lstStyle/>
                    <a:p>
                      <a:pPr>
                        <a:lnSpc>
                          <a:spcPct val="115000"/>
                        </a:lnSpc>
                        <a:spcAft>
                          <a:spcPts val="0"/>
                        </a:spcAft>
                      </a:pPr>
                      <a:r>
                        <a:rPr lang="mn-MN" sz="1600">
                          <a:effectLst/>
                          <a:latin typeface="Noto Sans"/>
                          <a:ea typeface="SimSun" panose="02010600030101010101" pitchFamily="2" charset="-122"/>
                        </a:rPr>
                        <a:t>Дундаж эрсдэлтэй</a:t>
                      </a:r>
                      <a:endParaRPr lang="en-US" sz="160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625691400"/>
                  </a:ext>
                </a:extLst>
              </a:tr>
              <a:tr h="0">
                <a:tc>
                  <a:txBody>
                    <a:bodyPr/>
                    <a:lstStyle/>
                    <a:p>
                      <a:pPr>
                        <a:lnSpc>
                          <a:spcPct val="115000"/>
                        </a:lnSpc>
                        <a:spcAft>
                          <a:spcPts val="0"/>
                        </a:spcAft>
                      </a:pPr>
                      <a:r>
                        <a:rPr lang="mn-MN" sz="1600" b="1">
                          <a:effectLst/>
                          <a:latin typeface="Noto Sans"/>
                          <a:ea typeface="SimSun" panose="02010600030101010101" pitchFamily="2" charset="-122"/>
                        </a:rPr>
                        <a:t>Магадлалтай</a:t>
                      </a:r>
                      <a:endParaRPr lang="en-US" sz="160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mn-MN" sz="1600">
                          <a:effectLst/>
                          <a:latin typeface="Noto Sans"/>
                          <a:ea typeface="SimSun" panose="02010600030101010101" pitchFamily="2" charset="-122"/>
                        </a:rPr>
                        <a:t>Бага эрсдэлтэй</a:t>
                      </a:r>
                      <a:endParaRPr lang="en-US" sz="160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AA84F"/>
                    </a:solidFill>
                  </a:tcPr>
                </a:tc>
                <a:tc>
                  <a:txBody>
                    <a:bodyPr/>
                    <a:lstStyle/>
                    <a:p>
                      <a:pPr>
                        <a:lnSpc>
                          <a:spcPct val="115000"/>
                        </a:lnSpc>
                        <a:spcAft>
                          <a:spcPts val="0"/>
                        </a:spcAft>
                      </a:pPr>
                      <a:r>
                        <a:rPr lang="mn-MN" sz="1600">
                          <a:effectLst/>
                          <a:latin typeface="Noto Sans"/>
                          <a:ea typeface="SimSun" panose="02010600030101010101" pitchFamily="2" charset="-122"/>
                        </a:rPr>
                        <a:t>Дундаж эрсдэлтэй</a:t>
                      </a:r>
                      <a:endParaRPr lang="en-US" sz="160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pPr>
                      <a:r>
                        <a:rPr lang="mn-MN" sz="1600" dirty="0">
                          <a:effectLst/>
                          <a:latin typeface="Noto Sans"/>
                          <a:ea typeface="SimSun" panose="02010600030101010101" pitchFamily="2" charset="-122"/>
                        </a:rPr>
                        <a:t>Өндөр эрсдэлтэй</a:t>
                      </a:r>
                      <a:endParaRPr lang="en-US" sz="1600" dirty="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917006597"/>
                  </a:ext>
                </a:extLst>
              </a:tr>
              <a:tr h="0">
                <a:tc>
                  <a:txBody>
                    <a:bodyPr/>
                    <a:lstStyle/>
                    <a:p>
                      <a:pPr>
                        <a:lnSpc>
                          <a:spcPct val="115000"/>
                        </a:lnSpc>
                        <a:spcAft>
                          <a:spcPts val="0"/>
                        </a:spcAft>
                      </a:pPr>
                      <a:r>
                        <a:rPr lang="mn-MN" sz="1600" b="1">
                          <a:effectLst/>
                          <a:latin typeface="Noto Sans"/>
                          <a:ea typeface="SimSun" panose="02010600030101010101" pitchFamily="2" charset="-122"/>
                        </a:rPr>
                        <a:t>Өндөр магадлалтай</a:t>
                      </a:r>
                      <a:endParaRPr lang="en-US" sz="160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mn-MN" sz="1600">
                          <a:effectLst/>
                          <a:latin typeface="Noto Sans"/>
                          <a:ea typeface="SimSun" panose="02010600030101010101" pitchFamily="2" charset="-122"/>
                        </a:rPr>
                        <a:t>Дундаж эрсдэлтэй</a:t>
                      </a:r>
                      <a:endParaRPr lang="en-US" sz="160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pPr>
                      <a:r>
                        <a:rPr lang="mn-MN" sz="1600">
                          <a:effectLst/>
                          <a:latin typeface="Noto Sans"/>
                          <a:ea typeface="SimSun" panose="02010600030101010101" pitchFamily="2" charset="-122"/>
                        </a:rPr>
                        <a:t>Өндөр эрсдэлтэй</a:t>
                      </a:r>
                      <a:endParaRPr lang="en-US" sz="160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15000"/>
                        </a:lnSpc>
                        <a:spcAft>
                          <a:spcPts val="0"/>
                        </a:spcAft>
                      </a:pPr>
                      <a:r>
                        <a:rPr lang="mn-MN" sz="1600" dirty="0">
                          <a:effectLst/>
                          <a:latin typeface="Noto Sans"/>
                          <a:ea typeface="SimSun" panose="02010600030101010101" pitchFamily="2" charset="-122"/>
                        </a:rPr>
                        <a:t>Өндөр эрсдэлтэй</a:t>
                      </a:r>
                      <a:endParaRPr lang="en-US" sz="1600" dirty="0">
                        <a:effectLst/>
                        <a:latin typeface="Arial" panose="020B0604020202020204" pitchFamily="34" charset="0"/>
                        <a:ea typeface="SimSun" panose="02010600030101010101" pitchFamily="2" charset="-122"/>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526575071"/>
                  </a:ext>
                </a:extLst>
              </a:tr>
            </a:tbl>
          </a:graphicData>
        </a:graphic>
      </p:graphicFrame>
    </p:spTree>
    <p:extLst>
      <p:ext uri="{BB962C8B-B14F-4D97-AF65-F5344CB8AC3E}">
        <p14:creationId xmlns:p14="http://schemas.microsoft.com/office/powerpoint/2010/main" val="5165849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sz="3200" b="0" dirty="0">
                <a:latin typeface="+mn-lt"/>
              </a:rPr>
              <a:t>Үйл явдал тохиолдох магадлал</a:t>
            </a:r>
            <a:endParaRPr lang="es-ES" sz="3200" b="0" dirty="0">
              <a:latin typeface="+mn-lt"/>
            </a:endParaRPr>
          </a:p>
        </p:txBody>
      </p:sp>
      <p:sp>
        <p:nvSpPr>
          <p:cNvPr id="3" name="Marcador de contenido 2"/>
          <p:cNvSpPr>
            <a:spLocks noGrp="1"/>
          </p:cNvSpPr>
          <p:nvPr>
            <p:ph sz="half" idx="1"/>
          </p:nvPr>
        </p:nvSpPr>
        <p:spPr>
          <a:xfrm>
            <a:off x="361216" y="2751666"/>
            <a:ext cx="3424971" cy="3216721"/>
          </a:xfrm>
        </p:spPr>
        <p:txBody>
          <a:bodyPr/>
          <a:lstStyle/>
          <a:p>
            <a:pPr lvl="0"/>
            <a:r>
              <a:rPr lang="en-GB" sz="2800" b="0" dirty="0">
                <a:solidFill>
                  <a:srgbClr val="FA3C4B"/>
                </a:solidFill>
                <a:latin typeface="+mn-lt"/>
                <a:cs typeface="Overpass Light"/>
              </a:rPr>
              <a:t>▶︎  </a:t>
            </a:r>
            <a:r>
              <a:rPr lang="mn-MN" sz="2800" b="0" dirty="0">
                <a:solidFill>
                  <a:schemeClr val="tx2"/>
                </a:solidFill>
                <a:latin typeface="+mn-lt"/>
                <a:cs typeface="Overpass Light"/>
              </a:rPr>
              <a:t>Магадлал бага</a:t>
            </a:r>
            <a:endParaRPr lang="en-GB" sz="2800" b="0" dirty="0">
              <a:solidFill>
                <a:schemeClr val="tx2"/>
              </a:solidFill>
              <a:latin typeface="+mn-lt"/>
              <a:cs typeface="Overpass Light"/>
            </a:endParaRPr>
          </a:p>
          <a:p>
            <a:pPr lvl="0"/>
            <a:r>
              <a:rPr lang="en-GB" sz="2800" b="0" dirty="0">
                <a:solidFill>
                  <a:srgbClr val="FA3C4B"/>
                </a:solidFill>
                <a:latin typeface="+mn-lt"/>
                <a:cs typeface="Overpass Light"/>
              </a:rPr>
              <a:t>▶︎  </a:t>
            </a:r>
            <a:r>
              <a:rPr lang="mn-MN" sz="2800" b="0" dirty="0">
                <a:solidFill>
                  <a:schemeClr val="tx2"/>
                </a:solidFill>
                <a:latin typeface="+mn-lt"/>
                <a:cs typeface="Overpass Light"/>
              </a:rPr>
              <a:t>Магадлалтай</a:t>
            </a:r>
            <a:endParaRPr lang="en-GB" sz="2800" b="0" dirty="0">
              <a:solidFill>
                <a:schemeClr val="tx2"/>
              </a:solidFill>
              <a:latin typeface="+mn-lt"/>
              <a:cs typeface="Overpass Light"/>
            </a:endParaRPr>
          </a:p>
          <a:p>
            <a:pPr lvl="0"/>
            <a:r>
              <a:rPr lang="en-GB" sz="2800" b="0" dirty="0">
                <a:solidFill>
                  <a:srgbClr val="FA3C4B"/>
                </a:solidFill>
                <a:latin typeface="+mn-lt"/>
                <a:cs typeface="Overpass Light"/>
              </a:rPr>
              <a:t>▶︎  </a:t>
            </a:r>
            <a:r>
              <a:rPr lang="mn-MN" sz="2800" b="0" dirty="0">
                <a:solidFill>
                  <a:schemeClr val="tx2"/>
                </a:solidFill>
                <a:latin typeface="+mn-lt"/>
                <a:cs typeface="Overpass Light"/>
              </a:rPr>
              <a:t>Өндөр магадлалтай</a:t>
            </a:r>
            <a:endParaRPr lang="en-GB" sz="2800" b="0" dirty="0">
              <a:solidFill>
                <a:schemeClr val="tx2"/>
              </a:solidFill>
              <a:latin typeface="+mn-lt"/>
              <a:cs typeface="Overpass Light"/>
            </a:endParaRPr>
          </a:p>
          <a:p>
            <a:pPr>
              <a:buClr>
                <a:schemeClr val="accent1"/>
              </a:buClr>
            </a:pPr>
            <a:r>
              <a:rPr lang="en-GB" sz="2800" b="0" dirty="0">
                <a:solidFill>
                  <a:schemeClr val="tx2"/>
                </a:solidFill>
                <a:latin typeface="+mn-lt"/>
                <a:cs typeface="Overpass Light"/>
              </a:rPr>
              <a:t> </a:t>
            </a:r>
            <a:endParaRPr lang="es-ES" sz="2800" b="0" dirty="0">
              <a:solidFill>
                <a:schemeClr val="tx2"/>
              </a:solidFill>
              <a:latin typeface="+mn-lt"/>
              <a:cs typeface="Overpass Light"/>
            </a:endParaRPr>
          </a:p>
        </p:txBody>
      </p:sp>
      <p:sp>
        <p:nvSpPr>
          <p:cNvPr id="5" name="Marcador de fecha 4"/>
          <p:cNvSpPr>
            <a:spLocks noGrp="1"/>
          </p:cNvSpPr>
          <p:nvPr>
            <p:ph type="dt" sz="half" idx="10"/>
          </p:nvPr>
        </p:nvSpPr>
        <p:spPr/>
        <p:txBody>
          <a:bodyPr/>
          <a:lstStyle/>
          <a:p>
            <a:r>
              <a:rPr lang="en-GB"/>
              <a:t>Date: Monday / 01 / October / 2019</a:t>
            </a:r>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33</a:t>
            </a:fld>
            <a:endParaRPr lang="en-GB"/>
          </a:p>
        </p:txBody>
      </p:sp>
      <p:sp>
        <p:nvSpPr>
          <p:cNvPr id="10" name="Rectángulo 9"/>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graphicFrame>
        <p:nvGraphicFramePr>
          <p:cNvPr id="9" name="Object 8"/>
          <p:cNvGraphicFramePr>
            <a:graphicFrameLocks noChangeAspect="1"/>
          </p:cNvGraphicFramePr>
          <p:nvPr>
            <p:extLst>
              <p:ext uri="{D42A27DB-BD31-4B8C-83A1-F6EECF244321}">
                <p14:modId xmlns:p14="http://schemas.microsoft.com/office/powerpoint/2010/main" val="3503847420"/>
              </p:ext>
            </p:extLst>
          </p:nvPr>
        </p:nvGraphicFramePr>
        <p:xfrm>
          <a:off x="3478213" y="2028825"/>
          <a:ext cx="8352570" cy="3955329"/>
        </p:xfrm>
        <a:graphic>
          <a:graphicData uri="http://schemas.openxmlformats.org/presentationml/2006/ole">
            <mc:AlternateContent xmlns:mc="http://schemas.openxmlformats.org/markup-compatibility/2006">
              <mc:Choice xmlns:v="urn:schemas-microsoft-com:vml" Requires="v">
                <p:oleObj name="Document" r:id="rId3" imgW="7464023" imgH="2177878" progId="Word.Document.12">
                  <p:embed/>
                </p:oleObj>
              </mc:Choice>
              <mc:Fallback>
                <p:oleObj name="Document" r:id="rId3" imgW="7464023" imgH="2177878" progId="Word.Document.12">
                  <p:embed/>
                  <p:pic>
                    <p:nvPicPr>
                      <p:cNvPr id="0" name=""/>
                      <p:cNvPicPr/>
                      <p:nvPr/>
                    </p:nvPicPr>
                    <p:blipFill>
                      <a:blip r:embed="rId4"/>
                      <a:stretch>
                        <a:fillRect/>
                      </a:stretch>
                    </p:blipFill>
                    <p:spPr>
                      <a:xfrm>
                        <a:off x="3478213" y="2028825"/>
                        <a:ext cx="8352570" cy="3955329"/>
                      </a:xfrm>
                      <a:prstGeom prst="rect">
                        <a:avLst/>
                      </a:prstGeom>
                    </p:spPr>
                  </p:pic>
                </p:oleObj>
              </mc:Fallback>
            </mc:AlternateContent>
          </a:graphicData>
        </a:graphic>
      </p:graphicFrame>
    </p:spTree>
    <p:extLst>
      <p:ext uri="{BB962C8B-B14F-4D97-AF65-F5344CB8AC3E}">
        <p14:creationId xmlns:p14="http://schemas.microsoft.com/office/powerpoint/2010/main" val="35531159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p:txBody>
          <a:bodyPr/>
          <a:lstStyle/>
          <a:p>
            <a:r>
              <a:rPr lang="mn-MN" b="0" dirty="0">
                <a:latin typeface="+mn-lt"/>
              </a:rPr>
              <a:t>Ноцтой байдал</a:t>
            </a:r>
            <a:endParaRPr lang="es-ES" b="0" dirty="0">
              <a:latin typeface="+mn-lt"/>
            </a:endParaRPr>
          </a:p>
        </p:txBody>
      </p:sp>
      <p:sp>
        <p:nvSpPr>
          <p:cNvPr id="3" name="Marcador de contenido 2"/>
          <p:cNvSpPr>
            <a:spLocks noGrp="1"/>
          </p:cNvSpPr>
          <p:nvPr>
            <p:ph sz="half" idx="1"/>
          </p:nvPr>
        </p:nvSpPr>
        <p:spPr>
          <a:xfrm>
            <a:off x="375327" y="2895937"/>
            <a:ext cx="3762101" cy="2042952"/>
          </a:xfrm>
        </p:spPr>
        <p:txBody>
          <a:bodyPr/>
          <a:lstStyle/>
          <a:p>
            <a:pPr algn="just"/>
            <a:r>
              <a:rPr lang="en-GB" sz="2400" b="0" dirty="0">
                <a:solidFill>
                  <a:srgbClr val="FA3C4B"/>
                </a:solidFill>
                <a:latin typeface="+mn-lt"/>
                <a:cs typeface="Overpass Light"/>
              </a:rPr>
              <a:t>▶︎ </a:t>
            </a:r>
            <a:r>
              <a:rPr lang="mn-MN" sz="2400" b="0" dirty="0">
                <a:solidFill>
                  <a:schemeClr val="tx2"/>
                </a:solidFill>
                <a:latin typeface="+mn-lt"/>
                <a:cs typeface="Overpass Light"/>
              </a:rPr>
              <a:t>Хохирол багатай</a:t>
            </a:r>
            <a:endParaRPr lang="en-US" sz="2400" b="0" dirty="0">
              <a:solidFill>
                <a:schemeClr val="tx2"/>
              </a:solidFill>
              <a:latin typeface="+mn-lt"/>
              <a:cs typeface="Overpass Light"/>
            </a:endParaRPr>
          </a:p>
          <a:p>
            <a:pPr algn="just"/>
            <a:r>
              <a:rPr lang="en-GB" sz="2400" b="0" dirty="0">
                <a:solidFill>
                  <a:srgbClr val="FA3C4B"/>
                </a:solidFill>
                <a:latin typeface="+mn-lt"/>
                <a:cs typeface="Overpass Light"/>
              </a:rPr>
              <a:t>▶︎ </a:t>
            </a:r>
            <a:r>
              <a:rPr lang="mn-MN" sz="2400" b="0" dirty="0">
                <a:solidFill>
                  <a:schemeClr val="tx2"/>
                </a:solidFill>
                <a:latin typeface="+mn-lt"/>
                <a:cs typeface="Overpass Light"/>
              </a:rPr>
              <a:t>Хохирол дунд зэрэг</a:t>
            </a:r>
            <a:endParaRPr lang="en-US" sz="2400" b="0" dirty="0">
              <a:solidFill>
                <a:schemeClr val="tx2"/>
              </a:solidFill>
              <a:latin typeface="+mn-lt"/>
              <a:cs typeface="Overpass Light"/>
            </a:endParaRPr>
          </a:p>
          <a:p>
            <a:pPr algn="just"/>
            <a:r>
              <a:rPr lang="en-GB" sz="2400" b="0" dirty="0">
                <a:solidFill>
                  <a:srgbClr val="FA3C4B"/>
                </a:solidFill>
                <a:latin typeface="+mn-lt"/>
                <a:cs typeface="Overpass Light"/>
              </a:rPr>
              <a:t>▶︎ </a:t>
            </a:r>
            <a:r>
              <a:rPr lang="mn-MN" sz="2400" b="0" dirty="0">
                <a:solidFill>
                  <a:schemeClr val="tx2"/>
                </a:solidFill>
                <a:latin typeface="+mn-lt"/>
                <a:cs typeface="Overpass Light"/>
              </a:rPr>
              <a:t>Хохирол ихтэй</a:t>
            </a:r>
            <a:r>
              <a:rPr lang="en-GB" sz="2400" b="0" dirty="0">
                <a:solidFill>
                  <a:schemeClr val="tx2"/>
                </a:solidFill>
                <a:latin typeface="+mn-lt"/>
                <a:cs typeface="Overpass Light"/>
              </a:rPr>
              <a:t> </a:t>
            </a:r>
            <a:endParaRPr lang="es-ES" sz="2400" b="0" dirty="0">
              <a:solidFill>
                <a:schemeClr val="tx2"/>
              </a:solidFill>
              <a:latin typeface="+mn-lt"/>
              <a:cs typeface="Overpass Light"/>
            </a:endParaRPr>
          </a:p>
        </p:txBody>
      </p:sp>
      <p:sp>
        <p:nvSpPr>
          <p:cNvPr id="5" name="Marcador de fecha 4"/>
          <p:cNvSpPr>
            <a:spLocks noGrp="1"/>
          </p:cNvSpPr>
          <p:nvPr>
            <p:ph type="dt" sz="half" idx="10"/>
          </p:nvPr>
        </p:nvSpPr>
        <p:spPr/>
        <p:txBody>
          <a:bodyPr/>
          <a:lstStyle/>
          <a:p>
            <a:r>
              <a:rPr lang="en-GB"/>
              <a:t>Date: Monday / 01 / October / 2019</a:t>
            </a:r>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34</a:t>
            </a:fld>
            <a:endParaRPr lang="en-GB"/>
          </a:p>
        </p:txBody>
      </p:sp>
      <p:graphicFrame>
        <p:nvGraphicFramePr>
          <p:cNvPr id="10" name="Object 9"/>
          <p:cNvGraphicFramePr>
            <a:graphicFrameLocks noChangeAspect="1"/>
          </p:cNvGraphicFramePr>
          <p:nvPr>
            <p:extLst>
              <p:ext uri="{D42A27DB-BD31-4B8C-83A1-F6EECF244321}">
                <p14:modId xmlns:p14="http://schemas.microsoft.com/office/powerpoint/2010/main" val="2220946447"/>
              </p:ext>
            </p:extLst>
          </p:nvPr>
        </p:nvGraphicFramePr>
        <p:xfrm>
          <a:off x="3592513" y="2000250"/>
          <a:ext cx="8224159" cy="4129088"/>
        </p:xfrm>
        <a:graphic>
          <a:graphicData uri="http://schemas.openxmlformats.org/presentationml/2006/ole">
            <mc:AlternateContent xmlns:mc="http://schemas.openxmlformats.org/markup-compatibility/2006">
              <mc:Choice xmlns:v="urn:schemas-microsoft-com:vml" Requires="v">
                <p:oleObj name="Document" r:id="rId3" imgW="7486303" imgH="2181474" progId="Word.Document.12">
                  <p:embed/>
                </p:oleObj>
              </mc:Choice>
              <mc:Fallback>
                <p:oleObj name="Document" r:id="rId3" imgW="7486303" imgH="2181474" progId="Word.Document.12">
                  <p:embed/>
                  <p:pic>
                    <p:nvPicPr>
                      <p:cNvPr id="9" name="Object 8"/>
                      <p:cNvPicPr/>
                      <p:nvPr/>
                    </p:nvPicPr>
                    <p:blipFill>
                      <a:blip r:embed="rId4"/>
                      <a:stretch>
                        <a:fillRect/>
                      </a:stretch>
                    </p:blipFill>
                    <p:spPr>
                      <a:xfrm>
                        <a:off x="3592513" y="2000250"/>
                        <a:ext cx="8224159" cy="4129088"/>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27784BB0-9360-B05C-BF10-58D24EF526C2}"/>
              </a:ext>
            </a:extLst>
          </p:cNvPr>
          <p:cNvPicPr>
            <a:picLocks noChangeAspect="1"/>
          </p:cNvPicPr>
          <p:nvPr/>
        </p:nvPicPr>
        <p:blipFill>
          <a:blip r:embed="rId5"/>
          <a:stretch>
            <a:fillRect/>
          </a:stretch>
        </p:blipFill>
        <p:spPr>
          <a:xfrm>
            <a:off x="135481" y="6432049"/>
            <a:ext cx="5688061" cy="274344"/>
          </a:xfrm>
          <a:prstGeom prst="rect">
            <a:avLst/>
          </a:prstGeom>
        </p:spPr>
      </p:pic>
    </p:spTree>
    <p:extLst>
      <p:ext uri="{BB962C8B-B14F-4D97-AF65-F5344CB8AC3E}">
        <p14:creationId xmlns:p14="http://schemas.microsoft.com/office/powerpoint/2010/main" val="39341582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p:txBody>
          <a:bodyPr/>
          <a:lstStyle/>
          <a:p>
            <a:r>
              <a:rPr lang="mn-MN" b="0" dirty="0">
                <a:latin typeface="+mn-lt"/>
              </a:rPr>
              <a:t>Эрсдэлийн түвшин</a:t>
            </a:r>
            <a:endParaRPr lang="es-ES" b="0" dirty="0">
              <a:latin typeface="+mn-lt"/>
            </a:endParaRPr>
          </a:p>
        </p:txBody>
      </p:sp>
      <p:sp>
        <p:nvSpPr>
          <p:cNvPr id="3" name="Marcador de contenido 2"/>
          <p:cNvSpPr>
            <a:spLocks noGrp="1"/>
          </p:cNvSpPr>
          <p:nvPr>
            <p:ph sz="half" idx="1"/>
          </p:nvPr>
        </p:nvSpPr>
        <p:spPr>
          <a:xfrm>
            <a:off x="490537" y="2205922"/>
            <a:ext cx="7577698" cy="3754564"/>
          </a:xfrm>
        </p:spPr>
        <p:txBody>
          <a:bodyPr/>
          <a:lstStyle/>
          <a:p>
            <a:r>
              <a:rPr lang="mn-MN" b="0" dirty="0">
                <a:solidFill>
                  <a:schemeClr val="tx2"/>
                </a:solidFill>
                <a:latin typeface="+mn-lt"/>
                <a:cs typeface="Overpass Light"/>
              </a:rPr>
              <a:t>Золгүй явдал тохиолдох магадлал болон түүнээс учирч болох хохирлын “огтлолцол” гэсэн 2 хүчин зүйлийг сонгоно.</a:t>
            </a:r>
            <a:r>
              <a:rPr lang="en-US" b="0" dirty="0">
                <a:solidFill>
                  <a:schemeClr val="tx2"/>
                </a:solidFill>
                <a:latin typeface="+mn-lt"/>
                <a:cs typeface="Overpass Light"/>
              </a:rPr>
              <a:t> </a:t>
            </a:r>
            <a:endParaRPr lang="en-US" b="0" dirty="0">
              <a:solidFill>
                <a:srgbClr val="000000"/>
              </a:solidFill>
              <a:latin typeface="+mn-lt"/>
              <a:cs typeface="Overpass Light"/>
            </a:endParaRPr>
          </a:p>
          <a:p>
            <a:pPr algn="just"/>
            <a:r>
              <a:rPr lang="en-GB" b="0" dirty="0">
                <a:solidFill>
                  <a:srgbClr val="FA3C4B"/>
                </a:solidFill>
                <a:latin typeface="+mn-lt"/>
                <a:cs typeface="Overpass Light"/>
              </a:rPr>
              <a:t>▶︎  </a:t>
            </a:r>
            <a:r>
              <a:rPr lang="mn-MN" b="0" dirty="0">
                <a:solidFill>
                  <a:schemeClr val="tx2"/>
                </a:solidFill>
                <a:latin typeface="+mn-lt"/>
                <a:cs typeface="Overpass Light"/>
              </a:rPr>
              <a:t>Бага эрсдэлтэй</a:t>
            </a:r>
            <a:endParaRPr lang="en-US" b="0" dirty="0">
              <a:solidFill>
                <a:schemeClr val="tx2"/>
              </a:solidFill>
              <a:latin typeface="+mn-lt"/>
              <a:cs typeface="Overpass Light"/>
            </a:endParaRPr>
          </a:p>
          <a:p>
            <a:pPr algn="just"/>
            <a:r>
              <a:rPr lang="en-GB" b="0" dirty="0">
                <a:solidFill>
                  <a:srgbClr val="FA3C4B"/>
                </a:solidFill>
                <a:latin typeface="+mn-lt"/>
                <a:cs typeface="Overpass Light"/>
              </a:rPr>
              <a:t>▶︎  </a:t>
            </a:r>
            <a:r>
              <a:rPr lang="mn-MN" b="0" dirty="0">
                <a:solidFill>
                  <a:schemeClr val="tx2"/>
                </a:solidFill>
                <a:latin typeface="+mn-lt"/>
                <a:cs typeface="Overpass Light"/>
              </a:rPr>
              <a:t>Дунд эрсдэлтэй</a:t>
            </a:r>
            <a:endParaRPr lang="en-US" b="0" dirty="0">
              <a:solidFill>
                <a:schemeClr val="tx2"/>
              </a:solidFill>
              <a:latin typeface="+mn-lt"/>
              <a:cs typeface="Overpass Light"/>
            </a:endParaRPr>
          </a:p>
          <a:p>
            <a:pPr algn="just"/>
            <a:r>
              <a:rPr lang="en-GB" b="0" dirty="0">
                <a:solidFill>
                  <a:srgbClr val="FA3C4B"/>
                </a:solidFill>
                <a:latin typeface="+mn-lt"/>
                <a:cs typeface="Overpass Light"/>
              </a:rPr>
              <a:t>▶︎  </a:t>
            </a:r>
            <a:r>
              <a:rPr lang="mn-MN" b="0" dirty="0">
                <a:solidFill>
                  <a:schemeClr val="tx2"/>
                </a:solidFill>
                <a:latin typeface="+mn-lt"/>
                <a:cs typeface="Overpass Light"/>
              </a:rPr>
              <a:t>Өндөр эрсдэлтэй</a:t>
            </a:r>
            <a:endParaRPr lang="es-ES" b="0" dirty="0">
              <a:solidFill>
                <a:schemeClr val="tx2"/>
              </a:solidFill>
              <a:latin typeface="+mn-lt"/>
              <a:cs typeface="Overpass Light"/>
            </a:endParaRPr>
          </a:p>
        </p:txBody>
      </p:sp>
      <p:sp>
        <p:nvSpPr>
          <p:cNvPr id="5" name="Marcador de fecha 4"/>
          <p:cNvSpPr>
            <a:spLocks noGrp="1"/>
          </p:cNvSpPr>
          <p:nvPr>
            <p:ph type="dt" sz="half" idx="10"/>
          </p:nvPr>
        </p:nvSpPr>
        <p:spPr/>
        <p:txBody>
          <a:bodyPr/>
          <a:lstStyle/>
          <a:p>
            <a:r>
              <a:rPr lang="en-GB"/>
              <a:t>Date: Monday / 01 / October / 2019</a:t>
            </a:r>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35</a:t>
            </a:fld>
            <a:endParaRPr lang="en-GB"/>
          </a:p>
        </p:txBody>
      </p:sp>
      <p:graphicFrame>
        <p:nvGraphicFramePr>
          <p:cNvPr id="9" name="Object 8"/>
          <p:cNvGraphicFramePr>
            <a:graphicFrameLocks noChangeAspect="1"/>
          </p:cNvGraphicFramePr>
          <p:nvPr>
            <p:extLst>
              <p:ext uri="{D42A27DB-BD31-4B8C-83A1-F6EECF244321}">
                <p14:modId xmlns:p14="http://schemas.microsoft.com/office/powerpoint/2010/main" val="2922031401"/>
              </p:ext>
            </p:extLst>
          </p:nvPr>
        </p:nvGraphicFramePr>
        <p:xfrm>
          <a:off x="2881373" y="2846390"/>
          <a:ext cx="9134415" cy="3340098"/>
        </p:xfrm>
        <a:graphic>
          <a:graphicData uri="http://schemas.openxmlformats.org/presentationml/2006/ole">
            <mc:AlternateContent xmlns:mc="http://schemas.openxmlformats.org/markup-compatibility/2006">
              <mc:Choice xmlns:v="urn:schemas-microsoft-com:vml" Requires="v">
                <p:oleObj name="Document" r:id="rId3" imgW="7464023" imgH="2177878" progId="Word.Document.12">
                  <p:embed/>
                </p:oleObj>
              </mc:Choice>
              <mc:Fallback>
                <p:oleObj name="Document" r:id="rId3" imgW="7464023" imgH="2177878" progId="Word.Document.12">
                  <p:embed/>
                  <p:pic>
                    <p:nvPicPr>
                      <p:cNvPr id="9" name="Object 8"/>
                      <p:cNvPicPr/>
                      <p:nvPr/>
                    </p:nvPicPr>
                    <p:blipFill>
                      <a:blip r:embed="rId4"/>
                      <a:stretch>
                        <a:fillRect/>
                      </a:stretch>
                    </p:blipFill>
                    <p:spPr>
                      <a:xfrm>
                        <a:off x="2881373" y="2846390"/>
                        <a:ext cx="9134415" cy="3340098"/>
                      </a:xfrm>
                      <a:prstGeom prst="rect">
                        <a:avLst/>
                      </a:prstGeom>
                    </p:spPr>
                  </p:pic>
                </p:oleObj>
              </mc:Fallback>
            </mc:AlternateContent>
          </a:graphicData>
        </a:graphic>
      </p:graphicFrame>
    </p:spTree>
    <p:extLst>
      <p:ext uri="{BB962C8B-B14F-4D97-AF65-F5344CB8AC3E}">
        <p14:creationId xmlns:p14="http://schemas.microsoft.com/office/powerpoint/2010/main" val="1090453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3" name="Marcador de fecha 2"/>
          <p:cNvSpPr>
            <a:spLocks noGrp="1"/>
          </p:cNvSpPr>
          <p:nvPr>
            <p:ph type="dt" sz="half" idx="10"/>
          </p:nvPr>
        </p:nvSpPr>
        <p:spPr/>
        <p:txBody>
          <a:bodyPr/>
          <a:lstStyle/>
          <a:p>
            <a:r>
              <a:rPr lang="en-GB"/>
              <a:t>Date: Monday / 01 / October / 2019</a:t>
            </a:r>
          </a:p>
        </p:txBody>
      </p:sp>
      <p:sp>
        <p:nvSpPr>
          <p:cNvPr id="5" name="Marcador de número de diapositiva 4"/>
          <p:cNvSpPr>
            <a:spLocks noGrp="1"/>
          </p:cNvSpPr>
          <p:nvPr>
            <p:ph type="sldNum" sz="quarter" idx="12"/>
          </p:nvPr>
        </p:nvSpPr>
        <p:spPr/>
        <p:txBody>
          <a:bodyPr/>
          <a:lstStyle/>
          <a:p>
            <a:fld id="{856227C0-AD57-4F9B-BAE3-EEFB0D0EE427}" type="slidenum">
              <a:rPr lang="en-GB" smtClean="0"/>
              <a:t>36</a:t>
            </a:fld>
            <a:endParaRPr lang="en-GB"/>
          </a:p>
        </p:txBody>
      </p:sp>
      <p:sp>
        <p:nvSpPr>
          <p:cNvPr id="6" name="Marcador de texto 5"/>
          <p:cNvSpPr>
            <a:spLocks noGrp="1"/>
          </p:cNvSpPr>
          <p:nvPr>
            <p:ph type="body" sz="quarter" idx="13"/>
          </p:nvPr>
        </p:nvSpPr>
        <p:spPr>
          <a:xfrm>
            <a:off x="490538" y="2136588"/>
            <a:ext cx="7380000" cy="3760493"/>
          </a:xfrm>
        </p:spPr>
        <p:txBody>
          <a:bodyPr/>
          <a:lstStyle/>
          <a:p>
            <a:pPr lvl="0"/>
            <a:r>
              <a:rPr lang="mn-MN" sz="2500" dirty="0">
                <a:solidFill>
                  <a:schemeClr val="accent1"/>
                </a:solidFill>
                <a:latin typeface="+mn-lt"/>
                <a:cs typeface="Overpass Bold"/>
              </a:rPr>
              <a:t>Аюул</a:t>
            </a:r>
            <a:r>
              <a:rPr lang="en-GB" sz="2500" dirty="0">
                <a:solidFill>
                  <a:schemeClr val="accent1"/>
                </a:solidFill>
                <a:latin typeface="+mn-lt"/>
                <a:cs typeface="Overpass Bold"/>
              </a:rPr>
              <a:t> </a:t>
            </a:r>
            <a:r>
              <a:rPr lang="en-US" sz="2500" dirty="0">
                <a:solidFill>
                  <a:schemeClr val="accent1"/>
                </a:solidFill>
                <a:latin typeface="+mn-lt"/>
                <a:cs typeface="Overpass Bold"/>
              </a:rPr>
              <a:t>&amp; </a:t>
            </a:r>
            <a:r>
              <a:rPr lang="en-GB" sz="2500" dirty="0">
                <a:solidFill>
                  <a:schemeClr val="accent1"/>
                </a:solidFill>
                <a:latin typeface="+mn-lt"/>
                <a:cs typeface="Overpass Bold"/>
              </a:rPr>
              <a:t> </a:t>
            </a:r>
            <a:r>
              <a:rPr lang="mn-MN" sz="2500" dirty="0">
                <a:solidFill>
                  <a:schemeClr val="accent1"/>
                </a:solidFill>
                <a:latin typeface="+mn-lt"/>
                <a:cs typeface="Overpass Bold"/>
              </a:rPr>
              <a:t>эрсдэл</a:t>
            </a:r>
            <a:r>
              <a:rPr lang="en-GB" sz="2500" dirty="0">
                <a:solidFill>
                  <a:schemeClr val="accent1"/>
                </a:solidFill>
                <a:latin typeface="+mn-lt"/>
                <a:cs typeface="Overpass Bold"/>
              </a:rPr>
              <a:t>?</a:t>
            </a:r>
            <a:endParaRPr lang="en-GB" sz="2500" b="1" dirty="0">
              <a:solidFill>
                <a:schemeClr val="accent1"/>
              </a:solidFill>
              <a:latin typeface="+mn-lt"/>
              <a:cs typeface="Arial" pitchFamily="34" charset="0"/>
            </a:endParaRPr>
          </a:p>
          <a:p>
            <a:r>
              <a:rPr lang="mn-MN" sz="2500" dirty="0">
                <a:solidFill>
                  <a:srgbClr val="FF0000"/>
                </a:solidFill>
                <a:latin typeface="+mn-lt"/>
                <a:cs typeface="Overpass Bold"/>
              </a:rPr>
              <a:t>Аюул байсаар байна уу</a:t>
            </a:r>
            <a:r>
              <a:rPr lang="en-GB" sz="2500" dirty="0">
                <a:solidFill>
                  <a:srgbClr val="FF0000"/>
                </a:solidFill>
                <a:latin typeface="+mn-lt"/>
                <a:cs typeface="Overpass Bold"/>
              </a:rPr>
              <a:t>?</a:t>
            </a:r>
          </a:p>
          <a:p>
            <a:pPr lvl="0"/>
            <a:r>
              <a:rPr lang="mn-MN" sz="2500" dirty="0">
                <a:solidFill>
                  <a:srgbClr val="00B050"/>
                </a:solidFill>
                <a:latin typeface="+mn-lt"/>
                <a:cs typeface="Overpass Bold"/>
              </a:rPr>
              <a:t>Хүлээн зөвшөөрөгдөх эрсдэл</a:t>
            </a:r>
            <a:endParaRPr lang="es-ES" sz="2500" dirty="0">
              <a:latin typeface="+mn-lt"/>
            </a:endParaRPr>
          </a:p>
        </p:txBody>
      </p:sp>
      <p:pic>
        <p:nvPicPr>
          <p:cNvPr id="10" name="Marcador de posición de imagen 7" descr="36b_slide-foto.jpg"/>
          <p:cNvPicPr>
            <a:picLocks noChangeAspect="1"/>
          </p:cNvPicPr>
          <p:nvPr/>
        </p:nvPicPr>
        <p:blipFill>
          <a:blip r:embed="rId3" cstate="print">
            <a:extLst>
              <a:ext uri="{28A0092B-C50C-407E-A947-70E740481C1C}">
                <a14:useLocalDpi xmlns:a14="http://schemas.microsoft.com/office/drawing/2010/main" val="0"/>
              </a:ext>
            </a:extLst>
          </a:blip>
          <a:srcRect l="8483" r="8483"/>
          <a:stretch>
            <a:fillRect/>
          </a:stretch>
        </p:blipFill>
        <p:spPr>
          <a:xfrm>
            <a:off x="8056351" y="2026775"/>
            <a:ext cx="3182934" cy="3181264"/>
          </a:xfrm>
          <a:prstGeom prst="rect">
            <a:avLst/>
          </a:prstGeom>
          <a:ln>
            <a:noFill/>
          </a:ln>
          <a:effectLst>
            <a:outerShdw blurRad="292100" dist="139700" dir="2700000" algn="tl" rotWithShape="0">
              <a:srgbClr val="333333">
                <a:alpha val="65000"/>
              </a:srgbClr>
            </a:outerShdw>
          </a:effectLst>
        </p:spPr>
      </p:pic>
      <p:pic>
        <p:nvPicPr>
          <p:cNvPr id="11" name="Imagen 10" descr="36_slide-ilus.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6360" y="2233195"/>
            <a:ext cx="2744290" cy="3296713"/>
          </a:xfrm>
          <a:prstGeom prst="rect">
            <a:avLst/>
          </a:prstGeom>
        </p:spPr>
      </p:pic>
      <p:pic>
        <p:nvPicPr>
          <p:cNvPr id="2" name="Picture 1">
            <a:extLst>
              <a:ext uri="{FF2B5EF4-FFF2-40B4-BE49-F238E27FC236}">
                <a16:creationId xmlns:a16="http://schemas.microsoft.com/office/drawing/2014/main" id="{45C5876A-DCFB-8B9E-627D-894B892A3F9B}"/>
              </a:ext>
            </a:extLst>
          </p:cNvPr>
          <p:cNvPicPr>
            <a:picLocks noChangeAspect="1"/>
          </p:cNvPicPr>
          <p:nvPr/>
        </p:nvPicPr>
        <p:blipFill>
          <a:blip r:embed="rId5"/>
          <a:stretch>
            <a:fillRect/>
          </a:stretch>
        </p:blipFill>
        <p:spPr>
          <a:xfrm>
            <a:off x="490538" y="6366105"/>
            <a:ext cx="5688061" cy="274344"/>
          </a:xfrm>
          <a:prstGeom prst="rect">
            <a:avLst/>
          </a:prstGeom>
        </p:spPr>
      </p:pic>
    </p:spTree>
    <p:extLst>
      <p:ext uri="{BB962C8B-B14F-4D97-AF65-F5344CB8AC3E}">
        <p14:creationId xmlns:p14="http://schemas.microsoft.com/office/powerpoint/2010/main" val="24321130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fecha 2"/>
          <p:cNvSpPr>
            <a:spLocks noGrp="1"/>
          </p:cNvSpPr>
          <p:nvPr>
            <p:ph type="dt" sz="half" idx="10"/>
          </p:nvPr>
        </p:nvSpPr>
        <p:spPr/>
        <p:txBody>
          <a:bodyPr/>
          <a:lstStyle/>
          <a:p>
            <a:r>
              <a:rPr lang="en-GB"/>
              <a:t>Date: Monday / 01 / October / 2019</a:t>
            </a:r>
          </a:p>
        </p:txBody>
      </p:sp>
      <p:sp>
        <p:nvSpPr>
          <p:cNvPr id="5" name="Marcador de número de diapositiva 4"/>
          <p:cNvSpPr>
            <a:spLocks noGrp="1"/>
          </p:cNvSpPr>
          <p:nvPr>
            <p:ph type="sldNum" sz="quarter" idx="12"/>
          </p:nvPr>
        </p:nvSpPr>
        <p:spPr/>
        <p:txBody>
          <a:bodyPr/>
          <a:lstStyle/>
          <a:p>
            <a:fld id="{856227C0-AD57-4F9B-BAE3-EEFB0D0EE427}" type="slidenum">
              <a:rPr lang="en-GB" smtClean="0"/>
              <a:t>37</a:t>
            </a:fld>
            <a:endParaRPr lang="en-GB"/>
          </a:p>
        </p:txBody>
      </p:sp>
      <p:sp>
        <p:nvSpPr>
          <p:cNvPr id="2" name="Título 1"/>
          <p:cNvSpPr>
            <a:spLocks noGrp="1"/>
          </p:cNvSpPr>
          <p:nvPr>
            <p:ph type="title"/>
          </p:nvPr>
        </p:nvSpPr>
        <p:spPr>
          <a:xfrm>
            <a:off x="490538" y="1423195"/>
            <a:ext cx="11210924" cy="317275"/>
          </a:xfrm>
        </p:spPr>
        <p:txBody>
          <a:bodyPr/>
          <a:lstStyle/>
          <a:p>
            <a:r>
              <a:rPr lang="mn-MN" sz="2800" b="0" dirty="0">
                <a:latin typeface="+mn-lt"/>
              </a:rPr>
              <a:t>Үйлдвэрлэлийн осол ба мэргэжлээс шалтгаалсан өвчин</a:t>
            </a:r>
            <a:endParaRPr lang="es-ES" sz="2800" b="0" dirty="0">
              <a:latin typeface="+mn-lt"/>
            </a:endParaRPr>
          </a:p>
        </p:txBody>
      </p:sp>
      <p:sp>
        <p:nvSpPr>
          <p:cNvPr id="7" name="Rectángulo 6"/>
          <p:cNvSpPr/>
          <p:nvPr/>
        </p:nvSpPr>
        <p:spPr>
          <a:xfrm>
            <a:off x="126592" y="2251450"/>
            <a:ext cx="3107146" cy="3046988"/>
          </a:xfrm>
          <a:prstGeom prst="rect">
            <a:avLst/>
          </a:prstGeom>
        </p:spPr>
        <p:txBody>
          <a:bodyPr wrap="square">
            <a:spAutoFit/>
          </a:bodyPr>
          <a:lstStyle/>
          <a:p>
            <a:pPr marL="285750" lvl="1" indent="-285750" eaLnBrk="0" fontAlgn="base" hangingPunct="0">
              <a:spcBef>
                <a:spcPct val="0"/>
              </a:spcBef>
              <a:spcAft>
                <a:spcPct val="0"/>
              </a:spcAft>
              <a:buClr>
                <a:srgbClr val="FA3C4B"/>
              </a:buClr>
              <a:buFont typeface="Lucida Grande"/>
              <a:buChar char="▶"/>
              <a:defRPr/>
            </a:pPr>
            <a:r>
              <a:rPr lang="mn-MN" altLang="es-ES" sz="2400" dirty="0">
                <a:solidFill>
                  <a:schemeClr val="tx2"/>
                </a:solidFill>
                <a:latin typeface="Overpass Light"/>
                <a:ea typeface="Calibri" panose="020F0502020204030204" pitchFamily="34" charset="0"/>
                <a:cs typeface="Overpass Light"/>
              </a:rPr>
              <a:t>Эрүүл, аюулгүй ажлын байр үйлдвэрлэлийн осол, мэргэжлээс шалтгаалсан өвчнөөс урьдчилан сэргийлж чадна.</a:t>
            </a:r>
            <a:endParaRPr lang="en-US" altLang="es-ES" sz="2400" dirty="0">
              <a:solidFill>
                <a:schemeClr val="tx2"/>
              </a:solidFill>
              <a:latin typeface="Overpass Light"/>
              <a:cs typeface="Overpass Light"/>
            </a:endParaRPr>
          </a:p>
        </p:txBody>
      </p:sp>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3657600" y="1828800"/>
            <a:ext cx="8192022" cy="5029200"/>
          </a:xfrm>
          <a:prstGeom prst="rect">
            <a:avLst/>
          </a:prstGeom>
          <a:noFill/>
          <a:ln>
            <a:noFill/>
          </a:ln>
        </p:spPr>
      </p:pic>
    </p:spTree>
    <p:extLst>
      <p:ext uri="{BB962C8B-B14F-4D97-AF65-F5344CB8AC3E}">
        <p14:creationId xmlns:p14="http://schemas.microsoft.com/office/powerpoint/2010/main" val="22204241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438" y="1373053"/>
            <a:ext cx="10454481" cy="571524"/>
          </a:xfrm>
        </p:spPr>
        <p:txBody>
          <a:bodyPr/>
          <a:lstStyle/>
          <a:p>
            <a:r>
              <a:rPr lang="mn-MN" sz="2800" b="0" dirty="0">
                <a:latin typeface="+mn-lt"/>
              </a:rPr>
              <a:t>Үйлдвэрлэлийн осол, мэргэжлээс шалтгаалсан өвчнөөс учрах хохирол</a:t>
            </a:r>
            <a:endParaRPr lang="en-GB" sz="2800" b="0"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38</a:t>
            </a:fld>
            <a:endParaRPr lang="en-GB"/>
          </a:p>
        </p:txBody>
      </p:sp>
      <p:sp>
        <p:nvSpPr>
          <p:cNvPr id="11" name="CuadroTexto 10"/>
          <p:cNvSpPr txBox="1"/>
          <p:nvPr/>
        </p:nvSpPr>
        <p:spPr>
          <a:xfrm>
            <a:off x="323438" y="2915279"/>
            <a:ext cx="4557606" cy="2677656"/>
          </a:xfrm>
          <a:prstGeom prst="rect">
            <a:avLst/>
          </a:prstGeom>
          <a:noFill/>
        </p:spPr>
        <p:txBody>
          <a:bodyPr wrap="square" rtlCol="0">
            <a:spAutoFit/>
          </a:bodyPr>
          <a:lstStyle/>
          <a:p>
            <a:pPr marL="285750" indent="-285750">
              <a:buClr>
                <a:schemeClr val="accent2"/>
              </a:buClr>
              <a:buFont typeface="Arial Unicode MS"/>
              <a:buChar char="▶"/>
            </a:pPr>
            <a:r>
              <a:rPr lang="mn-MN" sz="2400" dirty="0">
                <a:solidFill>
                  <a:schemeClr val="tx2"/>
                </a:solidFill>
                <a:cs typeface="Overpass Light"/>
              </a:rPr>
              <a:t>Эдгээр тохиолдлоос шалтгаалан эдийн засагт ноцтой хохирол учруулж байна. </a:t>
            </a:r>
            <a:endParaRPr lang="en-US" sz="2400" dirty="0">
              <a:solidFill>
                <a:schemeClr val="tx2"/>
              </a:solidFill>
              <a:cs typeface="Overpass Light"/>
            </a:endParaRPr>
          </a:p>
          <a:p>
            <a:pPr marL="285750" indent="-285750">
              <a:buClr>
                <a:schemeClr val="accent2"/>
              </a:buClr>
              <a:buFont typeface="Arial Unicode MS"/>
              <a:buChar char="▶"/>
            </a:pPr>
            <a:r>
              <a:rPr lang="mn-MN" sz="2400" dirty="0">
                <a:solidFill>
                  <a:schemeClr val="tx2"/>
                </a:solidFill>
                <a:cs typeface="Overpass Light"/>
              </a:rPr>
              <a:t>Олон улсын хэмжээнд жилийн ДНБ-ний 4 хувьтай тэнцэх хохирол гардаг. </a:t>
            </a:r>
            <a:endParaRPr lang="it-IT" sz="2400" dirty="0">
              <a:solidFill>
                <a:schemeClr val="tx2"/>
              </a:solidFill>
              <a:cs typeface="Overpass Light"/>
            </a:endParaRPr>
          </a:p>
        </p:txBody>
      </p:sp>
      <p:graphicFrame>
        <p:nvGraphicFramePr>
          <p:cNvPr id="9" name="Chart 8">
            <a:extLst>
              <a:ext uri="{FF2B5EF4-FFF2-40B4-BE49-F238E27FC236}">
                <a16:creationId xmlns:a16="http://schemas.microsoft.com/office/drawing/2014/main" id="{D945F0A7-9BF5-A197-9546-3F2B6C529E7E}"/>
              </a:ext>
            </a:extLst>
          </p:cNvPr>
          <p:cNvGraphicFramePr/>
          <p:nvPr>
            <p:extLst>
              <p:ext uri="{D42A27DB-BD31-4B8C-83A1-F6EECF244321}">
                <p14:modId xmlns:p14="http://schemas.microsoft.com/office/powerpoint/2010/main" val="2641775378"/>
              </p:ext>
            </p:extLst>
          </p:nvPr>
        </p:nvGraphicFramePr>
        <p:xfrm>
          <a:off x="4158640" y="1791222"/>
          <a:ext cx="7816241" cy="47724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784079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3">
            <a:extLst>
              <a:ext uri="{28A0092B-C50C-407E-A947-70E740481C1C}">
                <a14:useLocalDpi xmlns:a14="http://schemas.microsoft.com/office/drawing/2010/main" val="0"/>
              </a:ext>
            </a:extLst>
          </a:blip>
          <a:srcRect/>
          <a:stretch/>
        </p:blipFill>
        <p:spPr>
          <a:xfrm>
            <a:off x="5651582" y="318270"/>
            <a:ext cx="6413390" cy="6539729"/>
          </a:xfrm>
          <a:prstGeom prst="rect">
            <a:avLst/>
          </a:prstGeom>
        </p:spPr>
      </p:pic>
      <p:sp>
        <p:nvSpPr>
          <p:cNvPr id="2" name="Título 1"/>
          <p:cNvSpPr>
            <a:spLocks noGrp="1"/>
          </p:cNvSpPr>
          <p:nvPr>
            <p:ph type="title"/>
          </p:nvPr>
        </p:nvSpPr>
        <p:spPr>
          <a:xfrm>
            <a:off x="490537" y="1466058"/>
            <a:ext cx="6238876" cy="720000"/>
          </a:xfrm>
        </p:spPr>
        <p:txBody>
          <a:bodyPr/>
          <a:lstStyle/>
          <a:p>
            <a:r>
              <a:rPr lang="mn-MN" sz="2800" b="0" dirty="0">
                <a:latin typeface="+mn-lt"/>
              </a:rPr>
              <a:t>Үйлдвэрлэлийн осол</a:t>
            </a:r>
            <a:endParaRPr lang="es-ES" sz="2800" b="0" dirty="0">
              <a:latin typeface="+mn-lt"/>
            </a:endParaRPr>
          </a:p>
        </p:txBody>
      </p:sp>
      <p:sp>
        <p:nvSpPr>
          <p:cNvPr id="3" name="Marcador de contenido 2"/>
          <p:cNvSpPr>
            <a:spLocks noGrp="1"/>
          </p:cNvSpPr>
          <p:nvPr>
            <p:ph sz="half" idx="1"/>
          </p:nvPr>
        </p:nvSpPr>
        <p:spPr>
          <a:xfrm>
            <a:off x="490537" y="1941534"/>
            <a:ext cx="5161045" cy="4119223"/>
          </a:xfrm>
        </p:spPr>
        <p:txBody>
          <a:bodyPr/>
          <a:lstStyle/>
          <a:p>
            <a:r>
              <a:rPr lang="en-GB" b="0" i="1" dirty="0">
                <a:solidFill>
                  <a:srgbClr val="FA3C4B"/>
                </a:solidFill>
                <a:latin typeface="+mn-lt"/>
                <a:cs typeface="Overpass Ligth"/>
              </a:rPr>
              <a:t>▶︎  </a:t>
            </a:r>
            <a:r>
              <a:rPr lang="mn-MN" sz="2000" b="0" dirty="0">
                <a:solidFill>
                  <a:schemeClr val="tx2"/>
                </a:solidFill>
                <a:latin typeface="+mn-lt"/>
                <a:cs typeface="Overpass Ligth"/>
              </a:rPr>
              <a:t>Ажил хөдөлмөрөөс үүдэлтэй эсвэл ажил үүргээ гүйцэтгэж байх явцад тохиолдсон </a:t>
            </a:r>
            <a:r>
              <a:rPr lang="mn-MN" sz="2000" dirty="0">
                <a:solidFill>
                  <a:schemeClr val="tx2"/>
                </a:solidFill>
                <a:latin typeface="+mn-lt"/>
                <a:cs typeface="Overpass Ligth"/>
              </a:rPr>
              <a:t>хүний амь нас хохирсон болон хохироогүй ослыг хэлнэ.</a:t>
            </a:r>
            <a:endParaRPr lang="en-US" sz="2000" strike="sngStrike" dirty="0">
              <a:solidFill>
                <a:schemeClr val="tx2"/>
              </a:solidFill>
              <a:latin typeface="+mn-lt"/>
              <a:cs typeface="Overpass Ligth"/>
            </a:endParaRPr>
          </a:p>
          <a:p>
            <a:r>
              <a:rPr lang="en-GB" sz="2000" b="0" dirty="0">
                <a:solidFill>
                  <a:srgbClr val="FA3C4B"/>
                </a:solidFill>
                <a:latin typeface="+mn-lt"/>
                <a:cs typeface="Overpass Light"/>
              </a:rPr>
              <a:t>▶︎  </a:t>
            </a:r>
            <a:r>
              <a:rPr lang="mn-MN" sz="2000" b="0" dirty="0">
                <a:solidFill>
                  <a:schemeClr val="tx2"/>
                </a:solidFill>
                <a:latin typeface="+mn-lt"/>
                <a:cs typeface="Overpass Ligth"/>
              </a:rPr>
              <a:t>Үйлдвэрлэлийн осол гарахад олон хүчин зүйл нөлөөлдөг </a:t>
            </a:r>
            <a:endParaRPr lang="en-US" sz="2000" b="0" dirty="0">
              <a:solidFill>
                <a:schemeClr val="tx2"/>
              </a:solidFill>
              <a:latin typeface="+mn-lt"/>
              <a:cs typeface="Overpass Ligth"/>
            </a:endParaRPr>
          </a:p>
          <a:p>
            <a:r>
              <a:rPr lang="en-GB" sz="2000" b="0" dirty="0">
                <a:solidFill>
                  <a:srgbClr val="FA3C4B"/>
                </a:solidFill>
                <a:latin typeface="+mn-lt"/>
                <a:cs typeface="Overpass Light"/>
              </a:rPr>
              <a:t>▶︎  </a:t>
            </a:r>
            <a:r>
              <a:rPr lang="mn-MN" sz="2000" b="0" dirty="0">
                <a:solidFill>
                  <a:schemeClr val="tx2"/>
                </a:solidFill>
                <a:latin typeface="+mn-lt"/>
                <a:cs typeface="Overpass Ligth"/>
              </a:rPr>
              <a:t>Залуу ажилтнууд ахмад ажилтнуудтай харьцуулахад 40 хувиар илүү ажлын байран дээрээ гэмтдэг</a:t>
            </a:r>
            <a:r>
              <a:rPr lang="en-US" sz="2000" b="0" dirty="0">
                <a:solidFill>
                  <a:schemeClr val="tx2"/>
                </a:solidFill>
                <a:latin typeface="+mn-lt"/>
                <a:cs typeface="Overpass Ligth"/>
              </a:rPr>
              <a:t> (E</a:t>
            </a:r>
            <a:r>
              <a:rPr lang="mn-MN" sz="2000" b="0" dirty="0">
                <a:solidFill>
                  <a:schemeClr val="tx2"/>
                </a:solidFill>
                <a:latin typeface="+mn-lt"/>
                <a:cs typeface="Overpass Ligth"/>
              </a:rPr>
              <a:t>вропын Аюулгүй байдал, эрүүл мэндийн агентлаг</a:t>
            </a:r>
            <a:r>
              <a:rPr lang="en-US" sz="2000" b="0" dirty="0">
                <a:solidFill>
                  <a:schemeClr val="tx2"/>
                </a:solidFill>
                <a:latin typeface="+mn-lt"/>
                <a:cs typeface="Overpass Ligth"/>
              </a:rPr>
              <a:t>, 2018)</a:t>
            </a:r>
            <a:r>
              <a:rPr lang="mn-MN" sz="2000" b="0" dirty="0">
                <a:solidFill>
                  <a:schemeClr val="tx2"/>
                </a:solidFill>
                <a:latin typeface="+mn-lt"/>
                <a:cs typeface="Overpass Ligth"/>
              </a:rPr>
              <a:t>.</a:t>
            </a:r>
            <a:r>
              <a:rPr lang="en-GB" sz="2000" b="0" dirty="0">
                <a:solidFill>
                  <a:schemeClr val="tx2"/>
                </a:solidFill>
                <a:latin typeface="+mn-lt"/>
                <a:cs typeface="Overpass Ligth"/>
              </a:rPr>
              <a:t> </a:t>
            </a:r>
            <a:endParaRPr lang="es-ES" sz="2000" b="0" dirty="0">
              <a:solidFill>
                <a:schemeClr val="tx2"/>
              </a:solidFill>
              <a:latin typeface="+mn-lt"/>
              <a:cs typeface="Overpass Ligth"/>
            </a:endParaRPr>
          </a:p>
        </p:txBody>
      </p:sp>
      <p:sp>
        <p:nvSpPr>
          <p:cNvPr id="5" name="Marcador de fecha 4"/>
          <p:cNvSpPr>
            <a:spLocks noGrp="1"/>
          </p:cNvSpPr>
          <p:nvPr>
            <p:ph type="dt" sz="half" idx="10"/>
          </p:nvPr>
        </p:nvSpPr>
        <p:spPr/>
        <p:txBody>
          <a:bodyPr/>
          <a:lstStyle/>
          <a:p>
            <a:r>
              <a:rPr lang="en-GB"/>
              <a:t>Date: Monday / 01 / October / 2019</a:t>
            </a:r>
          </a:p>
        </p:txBody>
      </p:sp>
      <p:sp>
        <p:nvSpPr>
          <p:cNvPr id="7" name="Marcador de número de diapositiva 6"/>
          <p:cNvSpPr>
            <a:spLocks noGrp="1"/>
          </p:cNvSpPr>
          <p:nvPr>
            <p:ph type="sldNum" sz="quarter" idx="12"/>
          </p:nvPr>
        </p:nvSpPr>
        <p:spPr/>
        <p:txBody>
          <a:bodyPr/>
          <a:lstStyle/>
          <a:p>
            <a:fld id="{856227C0-AD57-4F9B-BAE3-EEFB0D0EE427}" type="slidenum">
              <a:rPr lang="en-GB" smtClean="0"/>
              <a:t>39</a:t>
            </a:fld>
            <a:endParaRPr lang="en-GB"/>
          </a:p>
        </p:txBody>
      </p:sp>
      <p:pic>
        <p:nvPicPr>
          <p:cNvPr id="9"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2848733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pic>
        <p:nvPicPr>
          <p:cNvPr id="6" name="Marcador de posición de imagen 5"/>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rcRect/>
          <a:stretch/>
        </p:blipFill>
        <p:spPr>
          <a:xfrm>
            <a:off x="7966553" y="1907985"/>
            <a:ext cx="4225447" cy="3257982"/>
          </a:xfrm>
          <a:prstGeom prst="rect">
            <a:avLst/>
          </a:prstGeom>
          <a:ln>
            <a:noFill/>
          </a:ln>
          <a:effectLst>
            <a:outerShdw blurRad="292100" dist="139700" dir="2700000" algn="tl" rotWithShape="0">
              <a:srgbClr val="333333">
                <a:alpha val="65000"/>
              </a:srgbClr>
            </a:outerShdw>
          </a:effectLst>
        </p:spPr>
      </p:pic>
      <p:sp>
        <p:nvSpPr>
          <p:cNvPr id="4" name="Title 3"/>
          <p:cNvSpPr>
            <a:spLocks noGrp="1"/>
          </p:cNvSpPr>
          <p:nvPr>
            <p:ph type="title"/>
          </p:nvPr>
        </p:nvSpPr>
        <p:spPr>
          <a:xfrm>
            <a:off x="490538" y="1423195"/>
            <a:ext cx="7270947" cy="720000"/>
          </a:xfrm>
        </p:spPr>
        <p:txBody>
          <a:bodyPr/>
          <a:lstStyle/>
          <a:p>
            <a:r>
              <a:rPr lang="mn-MN" b="0" dirty="0">
                <a:latin typeface="+mn-lt"/>
              </a:rPr>
              <a:t>Жижиг, дунд аж ахуйн нэгжид хөдөлмөрийн аюулгүй байдал, эрүүл мэндийг сайжруулах нь</a:t>
            </a:r>
            <a:endParaRPr lang="en-GB" b="0" dirty="0">
              <a:latin typeface="+mn-lt"/>
            </a:endParaRPr>
          </a:p>
        </p:txBody>
      </p:sp>
      <p:sp>
        <p:nvSpPr>
          <p:cNvPr id="5" name="Content Placeholder 4"/>
          <p:cNvSpPr>
            <a:spLocks noGrp="1"/>
          </p:cNvSpPr>
          <p:nvPr>
            <p:ph idx="1"/>
          </p:nvPr>
        </p:nvSpPr>
        <p:spPr/>
        <p:txBody>
          <a:bodyPr/>
          <a:lstStyle/>
          <a:p>
            <a:pPr marL="0" lvl="2" indent="0">
              <a:buNone/>
            </a:pPr>
            <a:r>
              <a:rPr lang="mn-MN" dirty="0">
                <a:solidFill>
                  <a:schemeClr val="tx2"/>
                </a:solidFill>
                <a:latin typeface="+mn-lt"/>
              </a:rPr>
              <a:t>Энэхүү сургалтын дараа дараах ур чадвартай болно:</a:t>
            </a:r>
            <a:endParaRPr lang="en-GB" dirty="0">
              <a:solidFill>
                <a:schemeClr val="tx2"/>
              </a:solidFill>
              <a:latin typeface="+mn-lt"/>
            </a:endParaRPr>
          </a:p>
          <a:p>
            <a:pPr lvl="5"/>
            <a:endParaRPr lang="en-CA" dirty="0">
              <a:solidFill>
                <a:schemeClr val="tx2"/>
              </a:solidFill>
              <a:latin typeface="+mn-lt"/>
            </a:endParaRPr>
          </a:p>
          <a:p>
            <a:pPr lvl="5"/>
            <a:r>
              <a:rPr lang="mn-MN" sz="1800" dirty="0">
                <a:solidFill>
                  <a:schemeClr val="tx2"/>
                </a:solidFill>
                <a:latin typeface="+mn-lt"/>
                <a:cs typeface="Overpass Light"/>
              </a:rPr>
              <a:t>Аюулгүй байдал, эрүүл мэндийн аюул, эрсдэлийг тодорхойлох, үнэлэх </a:t>
            </a:r>
            <a:endParaRPr lang="en-CA" sz="1800" dirty="0">
              <a:solidFill>
                <a:schemeClr val="tx2"/>
              </a:solidFill>
              <a:latin typeface="+mn-lt"/>
              <a:cs typeface="Overpass Light"/>
            </a:endParaRPr>
          </a:p>
          <a:p>
            <a:pPr lvl="5"/>
            <a:r>
              <a:rPr lang="mn-MN" sz="1800" dirty="0">
                <a:solidFill>
                  <a:schemeClr val="tx2"/>
                </a:solidFill>
                <a:latin typeface="+mn-lt"/>
                <a:cs typeface="Overpass Light"/>
              </a:rPr>
              <a:t>Эрсдэлийг арилгах</a:t>
            </a:r>
            <a:r>
              <a:rPr lang="en-US" sz="1800" dirty="0">
                <a:solidFill>
                  <a:schemeClr val="tx2"/>
                </a:solidFill>
                <a:latin typeface="+mn-lt"/>
                <a:cs typeface="Overpass Light"/>
              </a:rPr>
              <a:t>/</a:t>
            </a:r>
            <a:r>
              <a:rPr lang="mn-MN" sz="1800" dirty="0">
                <a:solidFill>
                  <a:schemeClr val="tx2"/>
                </a:solidFill>
                <a:latin typeface="+mn-lt"/>
                <a:cs typeface="Overpass Light"/>
              </a:rPr>
              <a:t>бууруулах үндсэн арга хэмжээ, аргачлалыг хэрэгжүүлэх</a:t>
            </a:r>
            <a:r>
              <a:rPr lang="en-CA" sz="1800" dirty="0">
                <a:solidFill>
                  <a:schemeClr val="tx2"/>
                </a:solidFill>
                <a:latin typeface="+mn-lt"/>
                <a:cs typeface="Overpass Light"/>
              </a:rPr>
              <a:t>:</a:t>
            </a:r>
          </a:p>
          <a:p>
            <a:pPr marL="454025" lvl="5" indent="-187325">
              <a:lnSpc>
                <a:spcPct val="120000"/>
              </a:lnSpc>
            </a:pPr>
            <a:r>
              <a:rPr lang="mn-MN" dirty="0">
                <a:solidFill>
                  <a:schemeClr val="tx2"/>
                </a:solidFill>
                <a:latin typeface="+mn-lt"/>
                <a:cs typeface="Overpass Light"/>
              </a:rPr>
              <a:t>Эрүүл мэнд, аюулгүй байдлын удирдлагын тогтолцоо ба бодлого</a:t>
            </a:r>
            <a:endParaRPr lang="en-CA" dirty="0">
              <a:solidFill>
                <a:schemeClr val="tx2"/>
              </a:solidFill>
              <a:latin typeface="+mn-lt"/>
              <a:cs typeface="Overpass Light"/>
            </a:endParaRPr>
          </a:p>
          <a:p>
            <a:pPr marL="454025" lvl="5" indent="-187325">
              <a:lnSpc>
                <a:spcPct val="120000"/>
              </a:lnSpc>
            </a:pPr>
            <a:r>
              <a:rPr lang="mn-MN" dirty="0">
                <a:solidFill>
                  <a:schemeClr val="tx2"/>
                </a:solidFill>
                <a:latin typeface="+mn-lt"/>
                <a:cs typeface="Overpass Light"/>
              </a:rPr>
              <a:t>Эрүүл мэнд, аюулгүй байдлын хамтарсан зөвлөл</a:t>
            </a:r>
            <a:endParaRPr lang="en-CA" dirty="0">
              <a:solidFill>
                <a:schemeClr val="tx2"/>
              </a:solidFill>
              <a:latin typeface="+mn-lt"/>
              <a:cs typeface="Overpass Light"/>
            </a:endParaRPr>
          </a:p>
          <a:p>
            <a:pPr marL="454025" lvl="5" indent="-187325">
              <a:lnSpc>
                <a:spcPct val="120000"/>
              </a:lnSpc>
            </a:pPr>
            <a:r>
              <a:rPr lang="mn-MN" dirty="0">
                <a:solidFill>
                  <a:schemeClr val="tx2"/>
                </a:solidFill>
                <a:latin typeface="+mn-lt"/>
                <a:cs typeface="Overpass Light"/>
              </a:rPr>
              <a:t>Аюулгүй байдлын зохих стандартууд</a:t>
            </a:r>
            <a:endParaRPr lang="mn-MN" sz="1800" dirty="0">
              <a:solidFill>
                <a:schemeClr val="tx2"/>
              </a:solidFill>
              <a:latin typeface="+mn-lt"/>
              <a:cs typeface="Overpass Light"/>
            </a:endParaRPr>
          </a:p>
          <a:p>
            <a:pPr lvl="5"/>
            <a:r>
              <a:rPr lang="mn-MN" sz="1800" dirty="0">
                <a:solidFill>
                  <a:schemeClr val="tx2"/>
                </a:solidFill>
                <a:latin typeface="+mn-lt"/>
                <a:cs typeface="Overpass Light"/>
              </a:rPr>
              <a:t>Ажлын байрны эрүүл мэнд</a:t>
            </a:r>
            <a:r>
              <a:rPr lang="en-US" sz="1800" dirty="0">
                <a:solidFill>
                  <a:schemeClr val="tx2"/>
                </a:solidFill>
                <a:latin typeface="+mn-lt"/>
                <a:cs typeface="Overpass Light"/>
              </a:rPr>
              <a:t>/</a:t>
            </a:r>
            <a:r>
              <a:rPr lang="mn-MN" sz="1800" dirty="0">
                <a:solidFill>
                  <a:schemeClr val="tx2"/>
                </a:solidFill>
                <a:latin typeface="+mn-lt"/>
                <a:cs typeface="Overpass Light"/>
              </a:rPr>
              <a:t>аюулгүй байдлын өдөр тутмын үйл ажиллагааг удирдах.</a:t>
            </a:r>
            <a:endParaRPr lang="en-US" sz="1800" dirty="0">
              <a:solidFill>
                <a:schemeClr val="tx2"/>
              </a:solidFill>
              <a:latin typeface="+mn-lt"/>
              <a:cs typeface="Overpass Light"/>
            </a:endParaRPr>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mn-MN" i="1" dirty="0">
                <a:latin typeface="+mn-lt"/>
              </a:rPr>
              <a:t>Зохистой хөдөлмөрийг дэмжиж, нийгэмд шударга ёсыг бэхжүүлье</a:t>
            </a:r>
            <a:r>
              <a:rPr lang="en-US" i="1" dirty="0">
                <a:latin typeface="+mn-lt"/>
              </a:rPr>
              <a:t>!</a:t>
            </a:r>
            <a:endParaRPr lang="en-GB" i="1" dirty="0">
              <a:latin typeface="+mn-lt"/>
            </a:endParaRPr>
          </a:p>
        </p:txBody>
      </p:sp>
      <p:sp>
        <p:nvSpPr>
          <p:cNvPr id="28" name="Slide Number Placeholder 27"/>
          <p:cNvSpPr>
            <a:spLocks noGrp="1"/>
          </p:cNvSpPr>
          <p:nvPr>
            <p:ph type="sldNum" sz="quarter" idx="12"/>
          </p:nvPr>
        </p:nvSpPr>
        <p:spPr/>
        <p:txBody>
          <a:bodyPr/>
          <a:lstStyle/>
          <a:p>
            <a:fld id="{856227C0-AD57-4F9B-BAE3-EEFB0D0EE427}" type="slidenum">
              <a:rPr lang="en-GB" smtClean="0"/>
              <a:t>4</a:t>
            </a:fld>
            <a:endParaRPr lang="en-GB"/>
          </a:p>
        </p:txBody>
      </p:sp>
      <p:sp>
        <p:nvSpPr>
          <p:cNvPr id="3" name="Marcador de texto 2"/>
          <p:cNvSpPr>
            <a:spLocks noGrp="1"/>
          </p:cNvSpPr>
          <p:nvPr>
            <p:ph type="body" sz="quarter" idx="14"/>
          </p:nvPr>
        </p:nvSpPr>
        <p:spPr>
          <a:xfrm>
            <a:off x="8288339" y="5339410"/>
            <a:ext cx="3370124" cy="203632"/>
          </a:xfrm>
        </p:spPr>
        <p:txBody>
          <a:bodyPr/>
          <a:lstStyle/>
          <a:p>
            <a:r>
              <a:rPr lang="mn-MN" sz="800" dirty="0">
                <a:latin typeface="+mn-lt"/>
              </a:rPr>
              <a:t>Монгол</a:t>
            </a:r>
            <a:endParaRPr lang="es-ES" sz="800" dirty="0">
              <a:latin typeface="+mn-lt"/>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53953"/>
            <a:ext cx="644400" cy="172266"/>
          </a:xfrm>
          <a:prstGeom prst="rect">
            <a:avLst/>
          </a:prstGeom>
        </p:spPr>
      </p:pic>
    </p:spTree>
    <p:extLst>
      <p:ext uri="{BB962C8B-B14F-4D97-AF65-F5344CB8AC3E}">
        <p14:creationId xmlns:p14="http://schemas.microsoft.com/office/powerpoint/2010/main" val="32408020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39" y="1398105"/>
            <a:ext cx="4648612" cy="584242"/>
          </a:xfrm>
        </p:spPr>
        <p:txBody>
          <a:bodyPr/>
          <a:lstStyle/>
          <a:p>
            <a:r>
              <a:rPr lang="mn-MN" sz="2800" b="0" dirty="0">
                <a:latin typeface="+mn-lt"/>
              </a:rPr>
              <a:t>Ослын шалтгааны жишээ</a:t>
            </a:r>
            <a:endParaRPr lang="en-GB" sz="2800" b="0"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40</a:t>
            </a:fld>
            <a:endParaRPr lang="en-GB"/>
          </a:p>
        </p:txBody>
      </p:sp>
      <p:sp>
        <p:nvSpPr>
          <p:cNvPr id="11" name="CuadroTexto 10"/>
          <p:cNvSpPr txBox="1"/>
          <p:nvPr/>
        </p:nvSpPr>
        <p:spPr>
          <a:xfrm>
            <a:off x="490538" y="2902925"/>
            <a:ext cx="4481512" cy="1815882"/>
          </a:xfrm>
          <a:prstGeom prst="rect">
            <a:avLst/>
          </a:prstGeom>
          <a:noFill/>
        </p:spPr>
        <p:txBody>
          <a:bodyPr wrap="square" rtlCol="0">
            <a:spAutoFit/>
          </a:bodyPr>
          <a:lstStyle/>
          <a:p>
            <a:pPr marL="285750" indent="-285750">
              <a:buClr>
                <a:schemeClr val="accent2"/>
              </a:buClr>
              <a:buFont typeface="Arial Unicode MS"/>
              <a:buChar char="▶"/>
            </a:pPr>
            <a:r>
              <a:rPr lang="mn-MN" sz="2800" dirty="0">
                <a:solidFill>
                  <a:schemeClr val="tx2"/>
                </a:solidFill>
                <a:cs typeface="Overpass Light"/>
              </a:rPr>
              <a:t>Осол нь шууд, үндсэн, суурь хүчин зүйл зэрэг олон хүчин зүйлээс шалтгаалдаг.</a:t>
            </a:r>
            <a:endParaRPr lang="it-IT" sz="2800" dirty="0">
              <a:cs typeface="Overpass Ligth"/>
            </a:endParaRP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6001" y="1982347"/>
            <a:ext cx="5605461" cy="3296179"/>
          </a:xfrm>
          <a:prstGeom prst="rect">
            <a:avLst/>
          </a:prstGeom>
        </p:spPr>
      </p:pic>
      <p:pic>
        <p:nvPicPr>
          <p:cNvPr id="3" name="Picture 2">
            <a:extLst>
              <a:ext uri="{FF2B5EF4-FFF2-40B4-BE49-F238E27FC236}">
                <a16:creationId xmlns:a16="http://schemas.microsoft.com/office/drawing/2014/main" id="{CE20FE12-3355-1454-8402-448FFDBFD851}"/>
              </a:ext>
            </a:extLst>
          </p:cNvPr>
          <p:cNvPicPr>
            <a:picLocks noChangeAspect="1"/>
          </p:cNvPicPr>
          <p:nvPr/>
        </p:nvPicPr>
        <p:blipFill>
          <a:blip r:embed="rId4"/>
          <a:stretch>
            <a:fillRect/>
          </a:stretch>
        </p:blipFill>
        <p:spPr>
          <a:xfrm>
            <a:off x="407939" y="6314727"/>
            <a:ext cx="5688061" cy="274344"/>
          </a:xfrm>
          <a:prstGeom prst="rect">
            <a:avLst/>
          </a:prstGeom>
        </p:spPr>
      </p:pic>
      <p:sp>
        <p:nvSpPr>
          <p:cNvPr id="10" name="Rectangle 9">
            <a:extLst>
              <a:ext uri="{FF2B5EF4-FFF2-40B4-BE49-F238E27FC236}">
                <a16:creationId xmlns:a16="http://schemas.microsoft.com/office/drawing/2014/main" id="{F0901F00-05B8-537A-0F1E-F0A337C9C53B}"/>
              </a:ext>
            </a:extLst>
          </p:cNvPr>
          <p:cNvSpPr/>
          <p:nvPr/>
        </p:nvSpPr>
        <p:spPr>
          <a:xfrm>
            <a:off x="5774499" y="4025324"/>
            <a:ext cx="1164920" cy="10521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n-MN" sz="1400" dirty="0">
                <a:solidFill>
                  <a:schemeClr val="bg1"/>
                </a:solidFill>
              </a:rPr>
              <a:t>Хяналт шалгалт дутмаг</a:t>
            </a:r>
            <a:endParaRPr lang="en-GB" sz="1400" dirty="0">
              <a:solidFill>
                <a:schemeClr val="bg1"/>
              </a:solidFill>
            </a:endParaRPr>
          </a:p>
        </p:txBody>
      </p:sp>
      <p:sp>
        <p:nvSpPr>
          <p:cNvPr id="13" name="Rectangle 12">
            <a:extLst>
              <a:ext uri="{FF2B5EF4-FFF2-40B4-BE49-F238E27FC236}">
                <a16:creationId xmlns:a16="http://schemas.microsoft.com/office/drawing/2014/main" id="{679F1E17-0D4E-3665-4F29-AEFF07B56297}"/>
              </a:ext>
            </a:extLst>
          </p:cNvPr>
          <p:cNvSpPr/>
          <p:nvPr/>
        </p:nvSpPr>
        <p:spPr>
          <a:xfrm>
            <a:off x="5774499" y="2098071"/>
            <a:ext cx="1164920" cy="1052186"/>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n-MN" sz="1400" dirty="0">
                <a:solidFill>
                  <a:schemeClr val="bg1"/>
                </a:solidFill>
              </a:rPr>
              <a:t>Асгарсан тосон дээр хальтирах</a:t>
            </a:r>
            <a:endParaRPr lang="en-GB" sz="1400" dirty="0">
              <a:solidFill>
                <a:schemeClr val="bg1"/>
              </a:solidFill>
            </a:endParaRPr>
          </a:p>
        </p:txBody>
      </p:sp>
      <p:sp>
        <p:nvSpPr>
          <p:cNvPr id="14" name="Rectangle 13">
            <a:extLst>
              <a:ext uri="{FF2B5EF4-FFF2-40B4-BE49-F238E27FC236}">
                <a16:creationId xmlns:a16="http://schemas.microsoft.com/office/drawing/2014/main" id="{0AF02292-15FF-25AC-A3D4-862264DDB092}"/>
              </a:ext>
            </a:extLst>
          </p:cNvPr>
          <p:cNvSpPr/>
          <p:nvPr/>
        </p:nvSpPr>
        <p:spPr>
          <a:xfrm>
            <a:off x="7788797" y="2098071"/>
            <a:ext cx="1164920" cy="10521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n-MN" sz="1400" dirty="0">
                <a:solidFill>
                  <a:schemeClr val="bg1"/>
                </a:solidFill>
              </a:rPr>
              <a:t>Эмх цэгц хангалтгүй</a:t>
            </a:r>
            <a:endParaRPr lang="en-GB" sz="1400" dirty="0">
              <a:solidFill>
                <a:schemeClr val="bg1"/>
              </a:solidFill>
            </a:endParaRPr>
          </a:p>
        </p:txBody>
      </p:sp>
      <p:sp>
        <p:nvSpPr>
          <p:cNvPr id="15" name="Rectangle 14">
            <a:extLst>
              <a:ext uri="{FF2B5EF4-FFF2-40B4-BE49-F238E27FC236}">
                <a16:creationId xmlns:a16="http://schemas.microsoft.com/office/drawing/2014/main" id="{A97C4CF8-75EB-1CB9-1ACA-5E983254C2B0}"/>
              </a:ext>
            </a:extLst>
          </p:cNvPr>
          <p:cNvSpPr/>
          <p:nvPr/>
        </p:nvSpPr>
        <p:spPr>
          <a:xfrm>
            <a:off x="9803095" y="2098071"/>
            <a:ext cx="1164920" cy="10521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n-MN" sz="1400" dirty="0">
                <a:solidFill>
                  <a:schemeClr val="bg1"/>
                </a:solidFill>
              </a:rPr>
              <a:t>Засвар үйлчилгээ хангалтгүй</a:t>
            </a:r>
            <a:endParaRPr lang="en-GB" sz="1400" dirty="0">
              <a:solidFill>
                <a:schemeClr val="bg1"/>
              </a:solidFill>
            </a:endParaRPr>
          </a:p>
        </p:txBody>
      </p:sp>
      <p:sp>
        <p:nvSpPr>
          <p:cNvPr id="16" name="Rectangle 15">
            <a:extLst>
              <a:ext uri="{FF2B5EF4-FFF2-40B4-BE49-F238E27FC236}">
                <a16:creationId xmlns:a16="http://schemas.microsoft.com/office/drawing/2014/main" id="{D17969BD-B495-4F75-23D9-126E1E5935DD}"/>
              </a:ext>
            </a:extLst>
          </p:cNvPr>
          <p:cNvSpPr/>
          <p:nvPr/>
        </p:nvSpPr>
        <p:spPr>
          <a:xfrm>
            <a:off x="7776271" y="4025324"/>
            <a:ext cx="1164920" cy="10521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n-MN" sz="1400" dirty="0">
                <a:solidFill>
                  <a:schemeClr val="bg1"/>
                </a:solidFill>
              </a:rPr>
              <a:t>ХАБЭМ-ийн менежмент хангалтгүй</a:t>
            </a:r>
            <a:endParaRPr lang="en-GB" sz="1400" dirty="0">
              <a:solidFill>
                <a:schemeClr val="bg1"/>
              </a:solidFill>
            </a:endParaRPr>
          </a:p>
        </p:txBody>
      </p:sp>
      <p:sp>
        <p:nvSpPr>
          <p:cNvPr id="17" name="Rectangle 16">
            <a:extLst>
              <a:ext uri="{FF2B5EF4-FFF2-40B4-BE49-F238E27FC236}">
                <a16:creationId xmlns:a16="http://schemas.microsoft.com/office/drawing/2014/main" id="{40C788D6-9B6B-38B8-75D7-9CEFEAFB6056}"/>
              </a:ext>
            </a:extLst>
          </p:cNvPr>
          <p:cNvSpPr/>
          <p:nvPr/>
        </p:nvSpPr>
        <p:spPr>
          <a:xfrm>
            <a:off x="9803095" y="4025324"/>
            <a:ext cx="1164920" cy="10521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n-MN" sz="1400" dirty="0">
                <a:solidFill>
                  <a:schemeClr val="bg1"/>
                </a:solidFill>
              </a:rPr>
              <a:t>Удирдлага ХАБЭМ-ийн талаар хариуцлага хүлээдэггүй</a:t>
            </a:r>
            <a:endParaRPr lang="en-GB" sz="1400" dirty="0">
              <a:solidFill>
                <a:schemeClr val="bg1"/>
              </a:solidFill>
            </a:endParaRPr>
          </a:p>
        </p:txBody>
      </p:sp>
    </p:spTree>
    <p:extLst>
      <p:ext uri="{BB962C8B-B14F-4D97-AF65-F5344CB8AC3E}">
        <p14:creationId xmlns:p14="http://schemas.microsoft.com/office/powerpoint/2010/main" val="4480134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0" dirty="0">
                <a:latin typeface="+mn-lt"/>
              </a:rPr>
              <a:t>Мэргэжлээс шалтгаалсан өвчин</a:t>
            </a:r>
            <a:endParaRPr lang="en-GB" b="0" dirty="0">
              <a:latin typeface="+mn-lt"/>
            </a:endParaRPr>
          </a:p>
        </p:txBody>
      </p:sp>
      <p:sp>
        <p:nvSpPr>
          <p:cNvPr id="3" name="Content Placeholder 2"/>
          <p:cNvSpPr>
            <a:spLocks noGrp="1"/>
          </p:cNvSpPr>
          <p:nvPr>
            <p:ph sz="half" idx="1"/>
          </p:nvPr>
        </p:nvSpPr>
        <p:spPr>
          <a:xfrm>
            <a:off x="743200" y="2017059"/>
            <a:ext cx="6415589" cy="3859867"/>
          </a:xfrm>
        </p:spPr>
        <p:txBody>
          <a:bodyPr/>
          <a:lstStyle/>
          <a:p>
            <a:pPr lvl="2"/>
            <a:r>
              <a:rPr lang="mn-MN" sz="2400" dirty="0">
                <a:latin typeface="+mn-lt"/>
              </a:rPr>
              <a:t>Хөдөлмөрлөх үйл ажиллагаанаас үүдэлтэй эрсдэлт хүчин зүйлд өртсөний улмаас үүссэн аливаа өвчнийг хэлнэ. </a:t>
            </a:r>
          </a:p>
          <a:p>
            <a:pPr lvl="2"/>
            <a:r>
              <a:rPr lang="mn-MN" sz="2400" dirty="0">
                <a:latin typeface="+mn-lt"/>
              </a:rPr>
              <a:t>Жишээ нь: дуу чимээний улмаас сонсгол алдагдах, силикоз (цахиурын чөлөөт талст  агуулсан тоосоор амьсгалснаас үүсдэг уушгины өвчин), гуурсан хоолойн багтраа (модны тоос, химийн бодист өртсөнөөс үүсдэг) болон яс, булчингийн өвчин (хүч шаардсан ажил байнга хийснээс үүсдэг).</a:t>
            </a:r>
            <a:endParaRPr lang="en-US" sz="2400"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41</a:t>
            </a:fld>
            <a:endParaRPr lang="en-GB"/>
          </a:p>
        </p:txBody>
      </p:sp>
      <p:pic>
        <p:nvPicPr>
          <p:cNvPr id="8" name="Imagen 7" descr="41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8789" y="2017059"/>
            <a:ext cx="4741498" cy="3060267"/>
          </a:xfrm>
          <a:prstGeom prst="rect">
            <a:avLst/>
          </a:prstGeom>
        </p:spPr>
      </p:pic>
    </p:spTree>
    <p:extLst>
      <p:ext uri="{BB962C8B-B14F-4D97-AF65-F5344CB8AC3E}">
        <p14:creationId xmlns:p14="http://schemas.microsoft.com/office/powerpoint/2010/main" val="37217660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p:txBody>
          <a:bodyPr/>
          <a:lstStyle/>
          <a:p>
            <a:r>
              <a:rPr lang="mn-MN" b="0" dirty="0">
                <a:latin typeface="+mn-lt"/>
              </a:rPr>
              <a:t>Аюултай тохиолдол ба осолд дөхсөн тохиолдол</a:t>
            </a:r>
            <a:endParaRPr lang="es-ES" b="0" dirty="0">
              <a:latin typeface="+mn-lt"/>
            </a:endParaRPr>
          </a:p>
        </p:txBody>
      </p:sp>
      <p:sp>
        <p:nvSpPr>
          <p:cNvPr id="7" name="Marcador de número de diapositiva 6"/>
          <p:cNvSpPr>
            <a:spLocks noGrp="1"/>
          </p:cNvSpPr>
          <p:nvPr>
            <p:ph type="sldNum" sz="quarter" idx="12"/>
          </p:nvPr>
        </p:nvSpPr>
        <p:spPr/>
        <p:txBody>
          <a:bodyPr/>
          <a:lstStyle/>
          <a:p>
            <a:fld id="{856227C0-AD57-4F9B-BAE3-EEFB0D0EE427}" type="slidenum">
              <a:rPr lang="en-GB" smtClean="0"/>
              <a:t>42</a:t>
            </a:fld>
            <a:endParaRPr lang="en-GB"/>
          </a:p>
        </p:txBody>
      </p:sp>
      <p:sp>
        <p:nvSpPr>
          <p:cNvPr id="11" name="Marcador de contenido 10"/>
          <p:cNvSpPr>
            <a:spLocks noGrp="1"/>
          </p:cNvSpPr>
          <p:nvPr>
            <p:ph sz="half" idx="1"/>
          </p:nvPr>
        </p:nvSpPr>
        <p:spPr>
          <a:xfrm>
            <a:off x="490537" y="2136438"/>
            <a:ext cx="5176337" cy="3847715"/>
          </a:xfrm>
        </p:spPr>
        <p:txBody>
          <a:bodyPr/>
          <a:lstStyle/>
          <a:p>
            <a:pPr marL="342900" indent="-342900">
              <a:buClr>
                <a:schemeClr val="accent2"/>
              </a:buClr>
              <a:buFont typeface="Lucida Grande"/>
              <a:buChar char="‣"/>
            </a:pPr>
            <a:r>
              <a:rPr lang="mn-MN" sz="2000" dirty="0">
                <a:latin typeface="+mn-lt"/>
                <a:cs typeface="Overpass Bold"/>
              </a:rPr>
              <a:t>Аюултай тохиолдол-</a:t>
            </a:r>
            <a:br>
              <a:rPr lang="en-GB" sz="2000" dirty="0">
                <a:latin typeface="+mn-lt"/>
              </a:rPr>
            </a:br>
            <a:r>
              <a:rPr lang="mn-MN" sz="2000" b="0" dirty="0">
                <a:solidFill>
                  <a:schemeClr val="tx2"/>
                </a:solidFill>
                <a:latin typeface="+mn-lt"/>
              </a:rPr>
              <a:t>ажил, хөдөлмөр эрхэлж буй хүмүүс, олон нийтэд гэмтэл бэртэл, өвчин үүсгэж болзошгүй, хялбар илрүүлэх боломжтой, үндэсний хууль тогтоомжид тодорхойлсон  үйл явдлыг хэлнэ. </a:t>
            </a:r>
          </a:p>
          <a:p>
            <a:pPr marL="342900" indent="-342900">
              <a:buClr>
                <a:schemeClr val="accent2"/>
              </a:buClr>
              <a:buFont typeface="Lucida Grande"/>
              <a:buChar char="‣"/>
            </a:pPr>
            <a:r>
              <a:rPr lang="mn-MN" sz="2000" dirty="0">
                <a:latin typeface="+mn-lt"/>
                <a:cs typeface="Overpass Bold"/>
              </a:rPr>
              <a:t>Осолд дөхсөн тохиолдол-</a:t>
            </a:r>
            <a:br>
              <a:rPr lang="en-GB" sz="2000" dirty="0">
                <a:latin typeface="+mn-lt"/>
              </a:rPr>
            </a:br>
            <a:r>
              <a:rPr lang="mn-MN" sz="2000" b="0" dirty="0">
                <a:solidFill>
                  <a:schemeClr val="tx2"/>
                </a:solidFill>
                <a:latin typeface="+mn-lt"/>
                <a:ea typeface="SimSun" panose="02010600030101010101" pitchFamily="2" charset="-122"/>
                <a:cs typeface="Arial" panose="020B0604020202020204" pitchFamily="34" charset="0"/>
              </a:rPr>
              <a:t>бэртэл гэмтэл, эд хөрөнгийн хохирол учруулаагүй ч бэртэл гэмтэл учруулж болохуйц үндэсний хууль тогтоомжид тодорхойлоогүй тохиолдлыг хэлнэ. </a:t>
            </a:r>
            <a:endParaRPr lang="en-GB" sz="2000" b="0" dirty="0">
              <a:solidFill>
                <a:schemeClr val="tx2"/>
              </a:solidFill>
              <a:latin typeface="+mn-lt"/>
              <a:ea typeface="Calibri" panose="020F0502020204030204" pitchFamily="34" charset="0"/>
              <a:cs typeface="Overpass Light"/>
            </a:endParaRPr>
          </a:p>
          <a:p>
            <a:endParaRPr lang="en-US" sz="1400" b="0" dirty="0">
              <a:solidFill>
                <a:schemeClr val="tx2"/>
              </a:solidFill>
              <a:latin typeface="+mn-lt"/>
              <a:ea typeface="Calibri" panose="020F0502020204030204" pitchFamily="34" charset="0"/>
              <a:cs typeface="Overpass"/>
            </a:endParaRPr>
          </a:p>
        </p:txBody>
      </p:sp>
      <p:pic>
        <p:nvPicPr>
          <p:cNvPr id="4" name="Imagen 3" descr="42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04964" y="2349250"/>
            <a:ext cx="3044451" cy="3085555"/>
          </a:xfrm>
          <a:prstGeom prst="rect">
            <a:avLst/>
          </a:prstGeom>
          <a:ln>
            <a:noFill/>
          </a:ln>
          <a:effectLst>
            <a:outerShdw blurRad="292100" dist="139700" dir="2700000" algn="tl" rotWithShape="0">
              <a:srgbClr val="333333">
                <a:alpha val="65000"/>
              </a:srgbClr>
            </a:outerShdw>
          </a:effectLst>
        </p:spPr>
      </p:pic>
      <p:pic>
        <p:nvPicPr>
          <p:cNvPr id="12" name="Marcador de contenido 11" descr="42_slide_ilus.jpg"/>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l="4605" r="4605"/>
          <a:stretch>
            <a:fillRect/>
          </a:stretch>
        </p:blipFill>
        <p:spPr>
          <a:xfrm>
            <a:off x="5528305" y="2393950"/>
            <a:ext cx="2274094" cy="2320856"/>
          </a:xfrm>
        </p:spPr>
      </p:pic>
    </p:spTree>
    <p:extLst>
      <p:ext uri="{BB962C8B-B14F-4D97-AF65-F5344CB8AC3E}">
        <p14:creationId xmlns:p14="http://schemas.microsoft.com/office/powerpoint/2010/main" val="12858785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0" dirty="0">
                <a:latin typeface="+mn-lt"/>
              </a:rPr>
              <a:t>Үйлдвэрлэлийн осол</a:t>
            </a:r>
            <a:r>
              <a:rPr lang="en-US" b="0" dirty="0">
                <a:latin typeface="+mn-lt"/>
              </a:rPr>
              <a:t>/</a:t>
            </a:r>
            <a:r>
              <a:rPr lang="mn-MN" b="0" dirty="0">
                <a:latin typeface="+mn-lt"/>
              </a:rPr>
              <a:t>мэргэжлээс шалтгаалсан өвчин болон осолд дөхсөн тохиолдлыг судлах</a:t>
            </a:r>
            <a:endParaRPr lang="en-GB" b="0" dirty="0">
              <a:latin typeface="+mn-lt"/>
            </a:endParaRPr>
          </a:p>
        </p:txBody>
      </p:sp>
      <p:sp>
        <p:nvSpPr>
          <p:cNvPr id="3" name="Content Placeholder 2"/>
          <p:cNvSpPr>
            <a:spLocks noGrp="1"/>
          </p:cNvSpPr>
          <p:nvPr>
            <p:ph sz="half" idx="1"/>
          </p:nvPr>
        </p:nvSpPr>
        <p:spPr>
          <a:xfrm>
            <a:off x="490537" y="2231366"/>
            <a:ext cx="5743486" cy="3692600"/>
          </a:xfrm>
        </p:spPr>
        <p:txBody>
          <a:bodyPr/>
          <a:lstStyle/>
          <a:p>
            <a:r>
              <a:rPr lang="mn-MN" b="0" dirty="0">
                <a:solidFill>
                  <a:schemeClr val="tx2"/>
                </a:solidFill>
                <a:latin typeface="+mn-lt"/>
              </a:rPr>
              <a:t>Осол, өвчин болон осолд дөхсөн тохиолдлыг дараах шалтгаанаар судлан бүртгэж, дүгнэлт хийдэг</a:t>
            </a:r>
            <a:r>
              <a:rPr lang="en-GB" b="0" dirty="0">
                <a:solidFill>
                  <a:schemeClr val="tx2"/>
                </a:solidFill>
                <a:latin typeface="+mn-lt"/>
              </a:rPr>
              <a:t>:</a:t>
            </a:r>
          </a:p>
          <a:p>
            <a:pPr lvl="2">
              <a:lnSpc>
                <a:spcPct val="150000"/>
              </a:lnSpc>
            </a:pPr>
            <a:r>
              <a:rPr lang="mn-MN" dirty="0">
                <a:solidFill>
                  <a:schemeClr val="tx2"/>
                </a:solidFill>
                <a:latin typeface="+mn-lt"/>
                <a:cs typeface="Overpass"/>
              </a:rPr>
              <a:t>Яагаад гарсныг тодруулах</a:t>
            </a:r>
            <a:r>
              <a:rPr lang="en-GB" dirty="0">
                <a:solidFill>
                  <a:schemeClr val="tx2"/>
                </a:solidFill>
                <a:latin typeface="+mn-lt"/>
                <a:cs typeface="Overpass"/>
              </a:rPr>
              <a:t> – </a:t>
            </a:r>
            <a:r>
              <a:rPr lang="mn-MN" dirty="0">
                <a:solidFill>
                  <a:schemeClr val="tx2"/>
                </a:solidFill>
                <a:latin typeface="+mn-lt"/>
                <a:cs typeface="Overpass"/>
              </a:rPr>
              <a:t>тэдгээрийн шалтгаан</a:t>
            </a:r>
          </a:p>
          <a:p>
            <a:pPr lvl="2">
              <a:lnSpc>
                <a:spcPct val="150000"/>
              </a:lnSpc>
            </a:pPr>
            <a:r>
              <a:rPr lang="mn-MN" dirty="0">
                <a:latin typeface="+mn-lt"/>
              </a:rPr>
              <a:t>нэхэмжлэл, нөхөн төлбөрт шаардагдах нотлох баримтыг цуглуулах</a:t>
            </a:r>
            <a:r>
              <a:rPr lang="en-US" dirty="0">
                <a:latin typeface="+mn-lt"/>
              </a:rPr>
              <a:t>/</a:t>
            </a:r>
            <a:r>
              <a:rPr lang="mn-MN" dirty="0">
                <a:latin typeface="+mn-lt"/>
              </a:rPr>
              <a:t>хадгалах</a:t>
            </a:r>
          </a:p>
          <a:p>
            <a:pPr lvl="2">
              <a:lnSpc>
                <a:spcPct val="150000"/>
              </a:lnSpc>
            </a:pPr>
            <a:r>
              <a:rPr lang="mn-MN" dirty="0">
                <a:latin typeface="+mn-lt"/>
              </a:rPr>
              <a:t>дахин давтагдахаас сэргийлэхэд хяналтын ямар арга хэмжээ шаардлагатайг тогтоох;</a:t>
            </a:r>
            <a:endParaRPr lang="mn-MN" dirty="0">
              <a:solidFill>
                <a:schemeClr val="tx2"/>
              </a:solidFill>
              <a:latin typeface="+mn-lt"/>
            </a:endParaRPr>
          </a:p>
          <a:p>
            <a:pPr lvl="2">
              <a:lnSpc>
                <a:spcPct val="150000"/>
              </a:lnSpc>
            </a:pPr>
            <a:r>
              <a:rPr lang="mn-MN" dirty="0">
                <a:latin typeface="+mn-lt"/>
              </a:rPr>
              <a:t>цаашид осол гэмтэл гарч, бүтээмж алдагдахаас сэргийлэх.</a:t>
            </a:r>
            <a:endParaRPr lang="en-US"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43</a:t>
            </a:fld>
            <a:endParaRPr lang="en-GB"/>
          </a:p>
        </p:txBody>
      </p:sp>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6429554" y="2076091"/>
            <a:ext cx="5271907" cy="3801373"/>
          </a:xfrm>
          <a:prstGeom prst="rect">
            <a:avLst/>
          </a:prstGeom>
          <a:noFill/>
          <a:ln>
            <a:noFill/>
          </a:ln>
        </p:spPr>
      </p:pic>
    </p:spTree>
    <p:extLst>
      <p:ext uri="{BB962C8B-B14F-4D97-AF65-F5344CB8AC3E}">
        <p14:creationId xmlns:p14="http://schemas.microsoft.com/office/powerpoint/2010/main" val="6422798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latin typeface="+mn-lt"/>
              </a:rPr>
              <a:t>Үйлдвэрлэлийн осол, мэргэжлээс шалтгаалсан өвчин, осолд дөхсөн тохиолдлыг дараах асуултуудын дагуу мөшгөж судлах нь зүйтэй:</a:t>
            </a:r>
            <a:br>
              <a:rPr lang="mn-MN" b="0" dirty="0">
                <a:latin typeface="+mn-lt"/>
              </a:rPr>
            </a:br>
            <a:endParaRPr lang="es-ES" b="0" dirty="0">
              <a:latin typeface="+mn-lt"/>
            </a:endParaRPr>
          </a:p>
        </p:txBody>
      </p:sp>
      <p:sp>
        <p:nvSpPr>
          <p:cNvPr id="3" name="Marcador de contenido 2"/>
          <p:cNvSpPr>
            <a:spLocks noGrp="1"/>
          </p:cNvSpPr>
          <p:nvPr>
            <p:ph idx="1"/>
          </p:nvPr>
        </p:nvSpPr>
        <p:spPr/>
        <p:txBody>
          <a:bodyPr/>
          <a:lstStyle/>
          <a:p>
            <a:pPr lvl="0" eaLnBrk="0" fontAlgn="base" hangingPunct="0">
              <a:lnSpc>
                <a:spcPct val="90000"/>
              </a:lnSpc>
              <a:spcBef>
                <a:spcPct val="0"/>
              </a:spcBef>
              <a:spcAft>
                <a:spcPct val="0"/>
              </a:spcAft>
            </a:pPr>
            <a:endParaRPr lang="en-US" altLang="es-ES" b="0" dirty="0">
              <a:solidFill>
                <a:srgbClr val="000000"/>
              </a:solidFill>
              <a:latin typeface="+mn-lt"/>
              <a:ea typeface="Calibri" panose="020F0502020204030204" pitchFamily="34" charset="0"/>
              <a:cs typeface="Overpass Ligth"/>
            </a:endParaRPr>
          </a:p>
          <a:p>
            <a:r>
              <a:rPr lang="mn-MN" b="0" dirty="0">
                <a:solidFill>
                  <a:schemeClr val="tx2"/>
                </a:solidFill>
                <a:latin typeface="+mn-lt"/>
              </a:rPr>
              <a:t>► </a:t>
            </a:r>
            <a:r>
              <a:rPr lang="mn-MN" sz="2400" b="0" dirty="0">
                <a:solidFill>
                  <a:schemeClr val="tx2"/>
                </a:solidFill>
                <a:latin typeface="+mn-lt"/>
              </a:rPr>
              <a:t>Судалж буй тохиолдлын улмаас </a:t>
            </a:r>
            <a:r>
              <a:rPr lang="mn-MN" sz="2400" b="0" dirty="0">
                <a:solidFill>
                  <a:srgbClr val="FF0000"/>
                </a:solidFill>
                <a:latin typeface="+mn-lt"/>
              </a:rPr>
              <a:t>хэн</a:t>
            </a:r>
            <a:r>
              <a:rPr lang="mn-MN" sz="2400" b="0" dirty="0">
                <a:solidFill>
                  <a:schemeClr val="tx2"/>
                </a:solidFill>
                <a:latin typeface="+mn-lt"/>
              </a:rPr>
              <a:t> гэмтэж, өвчилсөн буюу өртсөн  бэ?</a:t>
            </a:r>
            <a:endParaRPr lang="en-US" sz="2400" b="0" dirty="0">
              <a:solidFill>
                <a:schemeClr val="tx2"/>
              </a:solidFill>
              <a:latin typeface="+mn-lt"/>
            </a:endParaRPr>
          </a:p>
          <a:p>
            <a:pPr>
              <a:spcBef>
                <a:spcPts val="0"/>
              </a:spcBef>
              <a:spcAft>
                <a:spcPts val="0"/>
              </a:spcAft>
            </a:pPr>
            <a:r>
              <a:rPr lang="mn-MN" sz="2400" b="0" dirty="0">
                <a:solidFill>
                  <a:schemeClr val="tx2"/>
                </a:solidFill>
                <a:latin typeface="+mn-lt"/>
              </a:rPr>
              <a:t>►   Уг тохиолдол </a:t>
            </a:r>
            <a:r>
              <a:rPr lang="mn-MN" sz="2400" b="0" dirty="0">
                <a:solidFill>
                  <a:srgbClr val="FF0000"/>
                </a:solidFill>
                <a:latin typeface="+mn-lt"/>
              </a:rPr>
              <a:t>хаана</a:t>
            </a:r>
            <a:r>
              <a:rPr lang="mn-MN" sz="2400" b="0" dirty="0">
                <a:solidFill>
                  <a:schemeClr val="tx2"/>
                </a:solidFill>
                <a:latin typeface="+mn-lt"/>
              </a:rPr>
              <a:t> болсон бэ?</a:t>
            </a:r>
            <a:endParaRPr lang="en-US" sz="2400" b="0" dirty="0">
              <a:solidFill>
                <a:schemeClr val="tx2"/>
              </a:solidFill>
              <a:latin typeface="+mn-lt"/>
            </a:endParaRPr>
          </a:p>
          <a:p>
            <a:pPr>
              <a:spcBef>
                <a:spcPts val="0"/>
              </a:spcBef>
              <a:spcAft>
                <a:spcPts val="0"/>
              </a:spcAft>
            </a:pPr>
            <a:r>
              <a:rPr lang="mn-MN" sz="2400" b="0" dirty="0">
                <a:solidFill>
                  <a:schemeClr val="tx2"/>
                </a:solidFill>
                <a:latin typeface="+mn-lt"/>
              </a:rPr>
              <a:t>►   Уг  тохиолдол </a:t>
            </a:r>
            <a:r>
              <a:rPr lang="mn-MN" sz="2400" b="0" dirty="0">
                <a:solidFill>
                  <a:srgbClr val="FF0000"/>
                </a:solidFill>
                <a:latin typeface="+mn-lt"/>
              </a:rPr>
              <a:t>хэзээ</a:t>
            </a:r>
            <a:r>
              <a:rPr lang="mn-MN" sz="2400" b="0" dirty="0">
                <a:solidFill>
                  <a:schemeClr val="tx2"/>
                </a:solidFill>
                <a:latin typeface="+mn-lt"/>
              </a:rPr>
              <a:t> болсон бэ?</a:t>
            </a:r>
            <a:endParaRPr lang="en-US" sz="2400" b="0" dirty="0">
              <a:solidFill>
                <a:schemeClr val="tx2"/>
              </a:solidFill>
              <a:latin typeface="+mn-lt"/>
            </a:endParaRPr>
          </a:p>
          <a:p>
            <a:pPr>
              <a:spcBef>
                <a:spcPts val="0"/>
              </a:spcBef>
              <a:spcAft>
                <a:spcPts val="0"/>
              </a:spcAft>
            </a:pPr>
            <a:r>
              <a:rPr lang="mn-MN" sz="2400" b="0" dirty="0">
                <a:solidFill>
                  <a:schemeClr val="tx2"/>
                </a:solidFill>
                <a:latin typeface="+mn-lt"/>
              </a:rPr>
              <a:t>►   Уг тохиолдол болоход яг </a:t>
            </a:r>
            <a:r>
              <a:rPr lang="mn-MN" sz="2400" b="0" dirty="0">
                <a:solidFill>
                  <a:srgbClr val="FF0000"/>
                </a:solidFill>
                <a:latin typeface="+mn-lt"/>
              </a:rPr>
              <a:t>юу болсон </a:t>
            </a:r>
            <a:r>
              <a:rPr lang="mn-MN" sz="2400" b="0" dirty="0">
                <a:solidFill>
                  <a:schemeClr val="tx2"/>
                </a:solidFill>
                <a:latin typeface="+mn-lt"/>
              </a:rPr>
              <a:t>бэ?</a:t>
            </a:r>
            <a:endParaRPr lang="en-US" sz="2400" b="0" dirty="0">
              <a:solidFill>
                <a:schemeClr val="tx2"/>
              </a:solidFill>
              <a:latin typeface="+mn-lt"/>
            </a:endParaRPr>
          </a:p>
          <a:p>
            <a:pPr>
              <a:spcBef>
                <a:spcPts val="0"/>
              </a:spcBef>
              <a:spcAft>
                <a:spcPts val="0"/>
              </a:spcAft>
            </a:pPr>
            <a:r>
              <a:rPr lang="mn-MN" sz="2400" b="0" dirty="0">
                <a:solidFill>
                  <a:schemeClr val="tx2"/>
                </a:solidFill>
                <a:latin typeface="+mn-lt"/>
              </a:rPr>
              <a:t>►   Уг тохиолдол </a:t>
            </a:r>
            <a:r>
              <a:rPr lang="mn-MN" sz="2400" b="0" dirty="0">
                <a:solidFill>
                  <a:srgbClr val="FF0000"/>
                </a:solidFill>
                <a:latin typeface="+mn-lt"/>
              </a:rPr>
              <a:t>хэрхэн</a:t>
            </a:r>
            <a:r>
              <a:rPr lang="mn-MN" sz="2400" b="0" dirty="0">
                <a:solidFill>
                  <a:schemeClr val="tx2"/>
                </a:solidFill>
                <a:latin typeface="+mn-lt"/>
              </a:rPr>
              <a:t> болсон бэ?</a:t>
            </a:r>
            <a:endParaRPr lang="en-US" sz="2400" b="0" dirty="0">
              <a:solidFill>
                <a:schemeClr val="tx2"/>
              </a:solidFill>
              <a:latin typeface="+mn-lt"/>
            </a:endParaRPr>
          </a:p>
          <a:p>
            <a:pPr>
              <a:spcBef>
                <a:spcPts val="0"/>
              </a:spcBef>
              <a:spcAft>
                <a:spcPts val="0"/>
              </a:spcAft>
            </a:pPr>
            <a:r>
              <a:rPr lang="mn-MN" sz="2400" b="0" dirty="0">
                <a:solidFill>
                  <a:schemeClr val="tx2"/>
                </a:solidFill>
                <a:latin typeface="+mn-lt"/>
              </a:rPr>
              <a:t>►   Уг тохиолдол </a:t>
            </a:r>
            <a:r>
              <a:rPr lang="mn-MN" sz="2400" b="0" dirty="0">
                <a:solidFill>
                  <a:srgbClr val="FF0000"/>
                </a:solidFill>
                <a:latin typeface="+mn-lt"/>
              </a:rPr>
              <a:t>яагаад</a:t>
            </a:r>
            <a:r>
              <a:rPr lang="mn-MN" sz="2400" b="0" dirty="0">
                <a:solidFill>
                  <a:schemeClr val="tx2"/>
                </a:solidFill>
                <a:latin typeface="+mn-lt"/>
              </a:rPr>
              <a:t> болсон бэ?</a:t>
            </a:r>
            <a:endParaRPr lang="en-US" sz="2400" b="0" dirty="0">
              <a:solidFill>
                <a:schemeClr val="tx2"/>
              </a:solidFill>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44</a:t>
            </a:fld>
            <a:endParaRPr lang="en-GB"/>
          </a:p>
        </p:txBody>
      </p:sp>
      <p:pic>
        <p:nvPicPr>
          <p:cNvPr id="7" name="Picture 6">
            <a:extLst>
              <a:ext uri="{FF2B5EF4-FFF2-40B4-BE49-F238E27FC236}">
                <a16:creationId xmlns:a16="http://schemas.microsoft.com/office/drawing/2014/main" id="{3465DD78-0059-CDCA-FFE2-73E5C4AEC7EF}"/>
              </a:ext>
            </a:extLst>
          </p:cNvPr>
          <p:cNvPicPr>
            <a:picLocks noChangeAspect="1"/>
          </p:cNvPicPr>
          <p:nvPr/>
        </p:nvPicPr>
        <p:blipFill>
          <a:blip r:embed="rId2"/>
          <a:stretch>
            <a:fillRect/>
          </a:stretch>
        </p:blipFill>
        <p:spPr>
          <a:xfrm>
            <a:off x="407939" y="6368515"/>
            <a:ext cx="5688061" cy="274344"/>
          </a:xfrm>
          <a:prstGeom prst="rect">
            <a:avLst/>
          </a:prstGeom>
        </p:spPr>
      </p:pic>
    </p:spTree>
    <p:extLst>
      <p:ext uri="{BB962C8B-B14F-4D97-AF65-F5344CB8AC3E}">
        <p14:creationId xmlns:p14="http://schemas.microsoft.com/office/powerpoint/2010/main" val="21505609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itle 1"/>
          <p:cNvSpPr>
            <a:spLocks noGrp="1"/>
          </p:cNvSpPr>
          <p:nvPr>
            <p:ph type="title"/>
          </p:nvPr>
        </p:nvSpPr>
        <p:spPr>
          <a:xfrm>
            <a:off x="490538" y="1423194"/>
            <a:ext cx="4689548" cy="1150383"/>
          </a:xfrm>
        </p:spPr>
        <p:txBody>
          <a:bodyPr/>
          <a:lstStyle/>
          <a:p>
            <a:r>
              <a:rPr lang="mn-MN" b="0" dirty="0">
                <a:latin typeface="+mn-lt"/>
              </a:rPr>
              <a:t>Ослын тохиолдлыг мэдээлэх</a:t>
            </a:r>
            <a:r>
              <a:rPr lang="en-US" b="0" dirty="0">
                <a:latin typeface="+mn-lt"/>
              </a:rPr>
              <a:t>, </a:t>
            </a:r>
            <a:r>
              <a:rPr lang="mn-MN" b="0" dirty="0">
                <a:latin typeface="+mn-lt"/>
              </a:rPr>
              <a:t>тэмдэглэл хөтлөх, судлах</a:t>
            </a:r>
            <a:endParaRPr lang="en-GB" b="0" dirty="0">
              <a:latin typeface="+mn-lt"/>
            </a:endParaRPr>
          </a:p>
        </p:txBody>
      </p:sp>
      <p:sp>
        <p:nvSpPr>
          <p:cNvPr id="3" name="Content Placeholder 2"/>
          <p:cNvSpPr>
            <a:spLocks noGrp="1"/>
          </p:cNvSpPr>
          <p:nvPr>
            <p:ph sz="half" idx="1"/>
          </p:nvPr>
        </p:nvSpPr>
        <p:spPr>
          <a:xfrm>
            <a:off x="490537" y="2440990"/>
            <a:ext cx="5307817" cy="3482976"/>
          </a:xfrm>
        </p:spPr>
        <p:txBody>
          <a:bodyPr/>
          <a:lstStyle/>
          <a:p>
            <a:pPr marL="0" lvl="2" indent="0">
              <a:lnSpc>
                <a:spcPct val="150000"/>
              </a:lnSpc>
              <a:buNone/>
            </a:pPr>
            <a:endParaRPr lang="en-GB" dirty="0">
              <a:latin typeface="+mn-lt"/>
              <a:cs typeface="Overpass"/>
            </a:endParaRPr>
          </a:p>
          <a:p>
            <a:pPr lvl="2">
              <a:lnSpc>
                <a:spcPct val="150000"/>
              </a:lnSpc>
            </a:pPr>
            <a:r>
              <a:rPr lang="mn-MN" dirty="0">
                <a:solidFill>
                  <a:schemeClr val="tx2"/>
                </a:solidFill>
                <a:latin typeface="+mn-lt"/>
                <a:cs typeface="Overpass Light"/>
              </a:rPr>
              <a:t>Ослын тохиолдол болгоныг үндэсний хууль тогтоомжийн дагуу мэдээлэх</a:t>
            </a:r>
            <a:endParaRPr lang="en-US" dirty="0">
              <a:solidFill>
                <a:schemeClr val="tx2"/>
              </a:solidFill>
              <a:latin typeface="+mn-lt"/>
              <a:cs typeface="Overpass Light"/>
            </a:endParaRPr>
          </a:p>
          <a:p>
            <a:pPr lvl="2">
              <a:lnSpc>
                <a:spcPct val="150000"/>
              </a:lnSpc>
            </a:pPr>
            <a:r>
              <a:rPr lang="mn-MN" dirty="0">
                <a:solidFill>
                  <a:schemeClr val="tx2"/>
                </a:solidFill>
                <a:latin typeface="+mn-lt"/>
                <a:cs typeface="Overpass Light"/>
              </a:rPr>
              <a:t>Осол бүрийг судалснаар байгууллагууд ижил төрлийн ослоос хэрхэн урьдчилан сэргийлэх талаар суралцана.  </a:t>
            </a:r>
            <a:endParaRPr lang="en-GB" dirty="0">
              <a:solidFill>
                <a:schemeClr val="tx2"/>
              </a:solidFill>
              <a:latin typeface="+mn-lt"/>
              <a:cs typeface="Overpass Ligh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45</a:t>
            </a:fld>
            <a:endParaRPr lang="en-GB"/>
          </a:p>
        </p:txBody>
      </p:sp>
      <p:pic>
        <p:nvPicPr>
          <p:cNvPr id="8" name="Picture 7">
            <a:extLst>
              <a:ext uri="{FF2B5EF4-FFF2-40B4-BE49-F238E27FC236}">
                <a16:creationId xmlns:a16="http://schemas.microsoft.com/office/drawing/2014/main" id="{D118C06A-A177-A0B6-0DB4-D8A96ABD0AEE}"/>
              </a:ext>
            </a:extLst>
          </p:cNvPr>
          <p:cNvPicPr>
            <a:picLocks noChangeAspect="1"/>
          </p:cNvPicPr>
          <p:nvPr/>
        </p:nvPicPr>
        <p:blipFill>
          <a:blip r:embed="rId3"/>
          <a:stretch>
            <a:fillRect/>
          </a:stretch>
        </p:blipFill>
        <p:spPr>
          <a:xfrm>
            <a:off x="300414" y="6390031"/>
            <a:ext cx="5688061" cy="274344"/>
          </a:xfrm>
          <a:prstGeom prst="rect">
            <a:avLst/>
          </a:prstGeom>
        </p:spPr>
      </p:pic>
      <p:pic>
        <p:nvPicPr>
          <p:cNvPr id="10" name="Picture 9" descr="A close-up of a document&#10;&#10;AI-generated content may be incorrect.">
            <a:extLst>
              <a:ext uri="{FF2B5EF4-FFF2-40B4-BE49-F238E27FC236}">
                <a16:creationId xmlns:a16="http://schemas.microsoft.com/office/drawing/2014/main" id="{A67E91A7-8A28-AFD4-A27C-650A1A9C6A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4137" y="303407"/>
            <a:ext cx="5027325" cy="6238083"/>
          </a:xfrm>
          <a:prstGeom prst="rect">
            <a:avLst/>
          </a:prstGeom>
        </p:spPr>
      </p:pic>
    </p:spTree>
    <p:extLst>
      <p:ext uri="{BB962C8B-B14F-4D97-AF65-F5344CB8AC3E}">
        <p14:creationId xmlns:p14="http://schemas.microsoft.com/office/powerpoint/2010/main" val="4665345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300524"/>
            <a:ext cx="11210924" cy="720000"/>
          </a:xfrm>
        </p:spPr>
        <p:txBody>
          <a:bodyPr/>
          <a:lstStyle/>
          <a:p>
            <a:r>
              <a:rPr lang="mn-MN" b="0" dirty="0">
                <a:latin typeface="+mn-lt"/>
              </a:rPr>
              <a:t>Хөдөлмөрийн аюулгүй байдал, эрүүл мэндийн урьдчилан сэргийлэх соёл</a:t>
            </a:r>
            <a:r>
              <a:rPr lang="it-IT" b="0" dirty="0">
                <a:latin typeface="+mn-lt"/>
              </a:rPr>
              <a:t> </a:t>
            </a:r>
            <a:endParaRPr lang="es-ES" b="0" dirty="0">
              <a:latin typeface="+mn-lt"/>
            </a:endParaRPr>
          </a:p>
        </p:txBody>
      </p:sp>
      <p:sp>
        <p:nvSpPr>
          <p:cNvPr id="3" name="Marcador de contenido 2"/>
          <p:cNvSpPr>
            <a:spLocks noGrp="1"/>
          </p:cNvSpPr>
          <p:nvPr>
            <p:ph sz="half" idx="1"/>
          </p:nvPr>
        </p:nvSpPr>
        <p:spPr>
          <a:xfrm>
            <a:off x="553538" y="2633623"/>
            <a:ext cx="5360400" cy="2755011"/>
          </a:xfrm>
        </p:spPr>
        <p:txBody>
          <a:bodyPr/>
          <a:lstStyle/>
          <a:p>
            <a:pPr marL="285750" indent="-285750">
              <a:buClr>
                <a:schemeClr val="accent2"/>
              </a:buClr>
              <a:buFont typeface="Lucida Grande"/>
              <a:buChar char="▶"/>
            </a:pPr>
            <a:r>
              <a:rPr lang="mn-MN" dirty="0">
                <a:solidFill>
                  <a:schemeClr val="tx2"/>
                </a:solidFill>
                <a:latin typeface="+mn-lt"/>
                <a:cs typeface="Overpass "/>
              </a:rPr>
              <a:t>Урьдчилан сэргийлэлт</a:t>
            </a:r>
            <a:r>
              <a:rPr lang="es-ES" dirty="0">
                <a:solidFill>
                  <a:schemeClr val="tx2"/>
                </a:solidFill>
                <a:latin typeface="+mn-lt"/>
                <a:cs typeface="Overpass "/>
              </a:rPr>
              <a:t>: </a:t>
            </a:r>
            <a:r>
              <a:rPr lang="mn-MN" b="0" dirty="0">
                <a:solidFill>
                  <a:schemeClr val="tx2"/>
                </a:solidFill>
                <a:latin typeface="+mn-lt"/>
              </a:rPr>
              <a:t>ямар нэг зүйлийг тохиолдохоос өмнө нь зогсоох тухай ойлголт юм</a:t>
            </a:r>
            <a:r>
              <a:rPr lang="en-GB" b="0" dirty="0">
                <a:solidFill>
                  <a:schemeClr val="tx2"/>
                </a:solidFill>
                <a:latin typeface="+mn-lt"/>
                <a:cs typeface="Overpass "/>
              </a:rPr>
              <a:t>. </a:t>
            </a:r>
            <a:endParaRPr lang="mn-MN" b="0" dirty="0">
              <a:solidFill>
                <a:schemeClr val="tx2"/>
              </a:solidFill>
              <a:latin typeface="+mn-lt"/>
              <a:cs typeface="Overpass "/>
            </a:endParaRPr>
          </a:p>
          <a:p>
            <a:pPr marL="285750" indent="-285750">
              <a:buClr>
                <a:schemeClr val="accent2"/>
              </a:buClr>
              <a:buFont typeface="Lucida Grande"/>
              <a:buChar char="▶"/>
            </a:pPr>
            <a:r>
              <a:rPr lang="mn-MN" b="0" dirty="0">
                <a:solidFill>
                  <a:schemeClr val="tx2"/>
                </a:solidFill>
                <a:latin typeface="+mn-lt"/>
              </a:rPr>
              <a:t>Үйлдвэрлэлийн осол, мэргэжлээс шалтгаалсан өвчин нь аж ахуйн нэгжийн бүтээмж, өрсөлдөх чадвар, нэр хүнд, эдийн засгийн тогтвортой өсөлтөд сөрөг нөлөө үзүүлдэг.</a:t>
            </a:r>
            <a:endParaRPr lang="es-ES" b="0" dirty="0">
              <a:solidFill>
                <a:schemeClr val="tx2"/>
              </a:solidFill>
              <a:latin typeface="+mn-lt"/>
              <a:cs typeface="Overpass "/>
            </a:endParaRPr>
          </a:p>
        </p:txBody>
      </p:sp>
      <p:sp>
        <p:nvSpPr>
          <p:cNvPr id="4" name="Marcador de contenido 3"/>
          <p:cNvSpPr>
            <a:spLocks noGrp="1"/>
          </p:cNvSpPr>
          <p:nvPr>
            <p:ph sz="half" idx="2"/>
          </p:nvPr>
        </p:nvSpPr>
        <p:spPr>
          <a:xfrm>
            <a:off x="6341062" y="2472906"/>
            <a:ext cx="5360400" cy="2794957"/>
          </a:xfrm>
        </p:spPr>
        <p:txBody>
          <a:bodyPr/>
          <a:lstStyle/>
          <a:p>
            <a:pPr marL="285750" indent="-285750">
              <a:buClr>
                <a:schemeClr val="accent2"/>
              </a:buClr>
              <a:buFont typeface="Lucida Grande"/>
              <a:buChar char="▶"/>
            </a:pPr>
            <a:r>
              <a:rPr lang="mn-MN" dirty="0">
                <a:solidFill>
                  <a:schemeClr val="tx2"/>
                </a:solidFill>
                <a:latin typeface="+mn-lt"/>
                <a:cs typeface="Overpass "/>
              </a:rPr>
              <a:t>Хөдөлмөрийн аюулгүй байдал, эрүүл мэндийн урьдчилан сэргийлэх соёл</a:t>
            </a:r>
            <a:r>
              <a:rPr lang="en-GB" dirty="0">
                <a:solidFill>
                  <a:schemeClr val="tx2"/>
                </a:solidFill>
                <a:latin typeface="+mn-lt"/>
                <a:cs typeface="Overpass "/>
              </a:rPr>
              <a:t>:</a:t>
            </a:r>
            <a:endParaRPr lang="mn-MN" dirty="0">
              <a:solidFill>
                <a:schemeClr val="tx2"/>
              </a:solidFill>
              <a:latin typeface="+mn-lt"/>
              <a:cs typeface="Overpass "/>
            </a:endParaRPr>
          </a:p>
          <a:p>
            <a:pPr>
              <a:buClr>
                <a:schemeClr val="accent2"/>
              </a:buClr>
            </a:pPr>
            <a:r>
              <a:rPr lang="mn-MN" b="0" dirty="0">
                <a:solidFill>
                  <a:schemeClr val="tx2"/>
                </a:solidFill>
                <a:latin typeface="+mn-lt"/>
              </a:rPr>
              <a:t>Эрүүл, аюулгүй орчинд ажиллах эрх бүх түвшинд хэрэгждэг, засгийн газар, ажил олгогчид болон ажиллагчид эрх, үүрэг, хариуцлага нь тодорхой тогтоогдсон тогтолцоогоор дамжуулан эрүүл, аюулгүй ажлын орчинг бүрдүүлэхэд идэвхтэй оролцдог, урьдчилан сэргийлэх зарчмыг эн тэргүүнд тавьдаг байх</a:t>
            </a:r>
            <a:endParaRPr lang="es-ES" b="0" dirty="0">
              <a:solidFill>
                <a:schemeClr val="tx2"/>
              </a:solidFill>
              <a:latin typeface="+mn-lt"/>
              <a:cs typeface="Overpass "/>
            </a:endParaRPr>
          </a:p>
        </p:txBody>
      </p:sp>
      <p:sp>
        <p:nvSpPr>
          <p:cNvPr id="5" name="Marcador de fecha 4"/>
          <p:cNvSpPr>
            <a:spLocks noGrp="1"/>
          </p:cNvSpPr>
          <p:nvPr>
            <p:ph type="dt" sz="half" idx="10"/>
          </p:nvPr>
        </p:nvSpPr>
        <p:spPr/>
        <p:txBody>
          <a:bodyPr/>
          <a:lstStyle/>
          <a:p>
            <a:r>
              <a:rPr lang="en-GB"/>
              <a:t>Date: Monday / 01 / October / 2019</a:t>
            </a:r>
          </a:p>
        </p:txBody>
      </p:sp>
      <p:sp>
        <p:nvSpPr>
          <p:cNvPr id="7" name="Marcador de número de diapositiva 6"/>
          <p:cNvSpPr>
            <a:spLocks noGrp="1"/>
          </p:cNvSpPr>
          <p:nvPr>
            <p:ph type="sldNum" sz="quarter" idx="12"/>
          </p:nvPr>
        </p:nvSpPr>
        <p:spPr/>
        <p:txBody>
          <a:bodyPr/>
          <a:lstStyle/>
          <a:p>
            <a:fld id="{856227C0-AD57-4F9B-BAE3-EEFB0D0EE427}" type="slidenum">
              <a:rPr lang="en-GB" smtClean="0"/>
              <a:t>46</a:t>
            </a:fld>
            <a:endParaRPr lang="en-GB"/>
          </a:p>
        </p:txBody>
      </p:sp>
      <p:sp>
        <p:nvSpPr>
          <p:cNvPr id="8" name="CuadroTexto 7"/>
          <p:cNvSpPr txBox="1"/>
          <p:nvPr/>
        </p:nvSpPr>
        <p:spPr>
          <a:xfrm>
            <a:off x="3088620" y="1977925"/>
            <a:ext cx="7037952" cy="646331"/>
          </a:xfrm>
          <a:prstGeom prst="rect">
            <a:avLst/>
          </a:prstGeom>
          <a:noFill/>
        </p:spPr>
        <p:txBody>
          <a:bodyPr wrap="none" rtlCol="0">
            <a:spAutoFit/>
          </a:bodyPr>
          <a:lstStyle/>
          <a:p>
            <a:r>
              <a:rPr lang="en-US" dirty="0">
                <a:solidFill>
                  <a:schemeClr val="tx2"/>
                </a:solidFill>
                <a:latin typeface="Overpass"/>
                <a:cs typeface="Overpass"/>
              </a:rPr>
              <a:t>“</a:t>
            </a:r>
            <a:r>
              <a:rPr lang="mn-MN" dirty="0">
                <a:solidFill>
                  <a:schemeClr val="tx2"/>
                </a:solidFill>
                <a:latin typeface="Overpass"/>
                <a:cs typeface="Overpass"/>
              </a:rPr>
              <a:t>Нэг цэн урьдчилан сэргийлэлт нь нэг жин эдгэрлийг авчирна</a:t>
            </a:r>
            <a:r>
              <a:rPr lang="en-US" dirty="0">
                <a:solidFill>
                  <a:schemeClr val="tx2"/>
                </a:solidFill>
                <a:latin typeface="Overpass"/>
                <a:cs typeface="Overpass"/>
              </a:rPr>
              <a:t>”</a:t>
            </a:r>
            <a:endParaRPr lang="en-US" b="1" dirty="0">
              <a:solidFill>
                <a:schemeClr val="tx2"/>
              </a:solidFill>
              <a:latin typeface="Overpass"/>
              <a:cs typeface="Overpass"/>
            </a:endParaRPr>
          </a:p>
          <a:p>
            <a:endParaRPr lang="es-ES" dirty="0">
              <a:solidFill>
                <a:srgbClr val="000000"/>
              </a:solidFill>
              <a:latin typeface="Overpass"/>
              <a:cs typeface="Overpass"/>
            </a:endParaRPr>
          </a:p>
        </p:txBody>
      </p:sp>
      <p:sp>
        <p:nvSpPr>
          <p:cNvPr id="9" name="CuadroTexto 8"/>
          <p:cNvSpPr txBox="1"/>
          <p:nvPr/>
        </p:nvSpPr>
        <p:spPr>
          <a:xfrm>
            <a:off x="518009" y="5511637"/>
            <a:ext cx="10995149" cy="623889"/>
          </a:xfrm>
          <a:prstGeom prst="rect">
            <a:avLst/>
          </a:prstGeom>
          <a:noFill/>
        </p:spPr>
        <p:txBody>
          <a:bodyPr wrap="square" rtlCol="0">
            <a:spAutoFit/>
          </a:bodyPr>
          <a:lstStyle/>
          <a:p>
            <a:pPr algn="ctr">
              <a:lnSpc>
                <a:spcPct val="110000"/>
              </a:lnSpc>
            </a:pPr>
            <a:r>
              <a:rPr lang="mn-MN" sz="1050" dirty="0">
                <a:solidFill>
                  <a:schemeClr val="tx2"/>
                </a:solidFill>
                <a:latin typeface="Overpass Light"/>
                <a:cs typeface="Overpass Light"/>
              </a:rPr>
              <a:t>ХАБЭМ-ийг дэмжих тогтолцооны тухай Конвенц</a:t>
            </a:r>
            <a:r>
              <a:rPr lang="en-US" sz="1050" dirty="0">
                <a:solidFill>
                  <a:schemeClr val="tx2"/>
                </a:solidFill>
                <a:latin typeface="Overpass Light"/>
                <a:cs typeface="Overpass Light"/>
              </a:rPr>
              <a:t>, 2006 (No. 187). </a:t>
            </a:r>
            <a:endParaRPr lang="mn-MN" sz="1050" dirty="0">
              <a:solidFill>
                <a:schemeClr val="tx2"/>
              </a:solidFill>
              <a:latin typeface="Overpass Light"/>
              <a:cs typeface="Overpass Light"/>
            </a:endParaRPr>
          </a:p>
          <a:p>
            <a:pPr algn="ctr">
              <a:lnSpc>
                <a:spcPct val="110000"/>
              </a:lnSpc>
            </a:pPr>
            <a:r>
              <a:rPr lang="en-US" sz="1050" dirty="0">
                <a:solidFill>
                  <a:schemeClr val="tx2"/>
                </a:solidFill>
                <a:latin typeface="Overpass Light"/>
                <a:cs typeface="Overpass Light"/>
              </a:rPr>
              <a:t>Available at: </a:t>
            </a:r>
            <a:r>
              <a:rPr lang="en-US" sz="1050" u="sng" dirty="0">
                <a:solidFill>
                  <a:schemeClr val="tx2"/>
                </a:solidFill>
                <a:latin typeface="Overpass Light"/>
                <a:cs typeface="Overpass Light"/>
                <a:hlinkClick r:id="rId3"/>
              </a:rPr>
              <a:t>https://www.ilo.org/dyn/normlex/en/f?p=NORMLEXPUB:12100:0::NO::P12100_ILO_CODE:C187</a:t>
            </a:r>
            <a:r>
              <a:rPr lang="en-US" sz="1050" dirty="0">
                <a:solidFill>
                  <a:schemeClr val="tx2"/>
                </a:solidFill>
                <a:latin typeface="Overpass Light"/>
                <a:cs typeface="Overpass Light"/>
              </a:rPr>
              <a:t> </a:t>
            </a:r>
            <a:endParaRPr lang="es-ES" sz="1050" dirty="0">
              <a:solidFill>
                <a:schemeClr val="tx2"/>
              </a:solidFill>
              <a:latin typeface="Overpass Light"/>
              <a:cs typeface="Overpass Light"/>
            </a:endParaRPr>
          </a:p>
          <a:p>
            <a:pPr>
              <a:lnSpc>
                <a:spcPct val="120000"/>
              </a:lnSpc>
            </a:pPr>
            <a:endParaRPr lang="es-ES" sz="1050" dirty="0">
              <a:latin typeface=" Overpass Ligth"/>
              <a:cs typeface=" Overpass Ligth"/>
            </a:endParaRPr>
          </a:p>
        </p:txBody>
      </p:sp>
    </p:spTree>
    <p:extLst>
      <p:ext uri="{BB962C8B-B14F-4D97-AF65-F5344CB8AC3E}">
        <p14:creationId xmlns:p14="http://schemas.microsoft.com/office/powerpoint/2010/main" val="25640165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a:xfrm>
            <a:off x="617057" y="1504498"/>
            <a:ext cx="6812521" cy="994143"/>
          </a:xfrm>
        </p:spPr>
        <p:txBody>
          <a:bodyPr/>
          <a:lstStyle/>
          <a:p>
            <a:r>
              <a:rPr lang="mn-MN" altLang="en-US" b="0" dirty="0">
                <a:latin typeface="+mn-lt"/>
              </a:rPr>
              <a:t>Ажлын байрны эрсдэлийн үнэлгээ</a:t>
            </a:r>
            <a:r>
              <a:rPr lang="en-US" altLang="en-US" b="0" dirty="0">
                <a:latin typeface="+mn-lt"/>
              </a:rPr>
              <a:t>: </a:t>
            </a:r>
            <a:r>
              <a:rPr lang="mn-MN" altLang="en-US" b="0" dirty="0">
                <a:latin typeface="+mn-lt"/>
              </a:rPr>
              <a:t>Эрүүл, аюулгүй хөдөлмөрийн нөхцлийг бүрдүүлэх урьдчилан сэргийлэх арга хэрэгсэл болох нь</a:t>
            </a:r>
            <a:endParaRPr lang="es-ES" b="0" dirty="0">
              <a:latin typeface="+mn-lt"/>
            </a:endParaRPr>
          </a:p>
        </p:txBody>
      </p:sp>
      <p:sp>
        <p:nvSpPr>
          <p:cNvPr id="3" name="Marcador de fecha 2"/>
          <p:cNvSpPr>
            <a:spLocks noGrp="1"/>
          </p:cNvSpPr>
          <p:nvPr>
            <p:ph type="dt" sz="half" idx="10"/>
          </p:nvPr>
        </p:nvSpPr>
        <p:spPr/>
        <p:txBody>
          <a:bodyPr/>
          <a:lstStyle/>
          <a:p>
            <a:r>
              <a:rPr lang="en-GB"/>
              <a:t>Date: Monday / 01 / October / 2019</a:t>
            </a:r>
          </a:p>
        </p:txBody>
      </p:sp>
      <p:sp>
        <p:nvSpPr>
          <p:cNvPr id="5" name="Marcador de número de diapositiva 4"/>
          <p:cNvSpPr>
            <a:spLocks noGrp="1"/>
          </p:cNvSpPr>
          <p:nvPr>
            <p:ph type="sldNum" sz="quarter" idx="12"/>
          </p:nvPr>
        </p:nvSpPr>
        <p:spPr/>
        <p:txBody>
          <a:bodyPr/>
          <a:lstStyle/>
          <a:p>
            <a:fld id="{856227C0-AD57-4F9B-BAE3-EEFB0D0EE427}" type="slidenum">
              <a:rPr lang="en-GB" smtClean="0"/>
              <a:t>47</a:t>
            </a:fld>
            <a:endParaRPr lang="en-GB"/>
          </a:p>
        </p:txBody>
      </p:sp>
      <p:sp>
        <p:nvSpPr>
          <p:cNvPr id="6" name="Marcador de texto 5"/>
          <p:cNvSpPr>
            <a:spLocks noGrp="1"/>
          </p:cNvSpPr>
          <p:nvPr>
            <p:ph type="body" sz="quarter" idx="13"/>
          </p:nvPr>
        </p:nvSpPr>
        <p:spPr>
          <a:xfrm>
            <a:off x="490538" y="3655133"/>
            <a:ext cx="5310510" cy="3482976"/>
          </a:xfrm>
        </p:spPr>
        <p:txBody>
          <a:bodyPr/>
          <a:lstStyle/>
          <a:p>
            <a:r>
              <a:rPr lang="mn-MN" sz="1800" dirty="0">
                <a:solidFill>
                  <a:schemeClr val="tx2"/>
                </a:solidFill>
                <a:latin typeface="+mn-lt"/>
                <a:cs typeface="Overpass Bold"/>
              </a:rPr>
              <a:t>Эрсдэлийн үнэлгээ</a:t>
            </a:r>
            <a:r>
              <a:rPr lang="es-ES" sz="1800" dirty="0">
                <a:solidFill>
                  <a:schemeClr val="tx2"/>
                </a:solidFill>
                <a:latin typeface="+mn-lt"/>
                <a:cs typeface="Overpass Bold"/>
              </a:rPr>
              <a:t>: </a:t>
            </a:r>
            <a:r>
              <a:rPr lang="mn-MN" sz="1800" dirty="0">
                <a:solidFill>
                  <a:schemeClr val="tx2"/>
                </a:solidFill>
                <a:latin typeface="+mn-lt"/>
              </a:rPr>
              <a:t>ажил, хөдөлмөртэй холбоотой гэмтэл, өвчлөл үүсгэж болзошгүй хүчин зүйлсийг нарийвчлан шалгахыг хэлнэ. </a:t>
            </a:r>
            <a:endParaRPr lang="es-ES" sz="1800" dirty="0">
              <a:solidFill>
                <a:schemeClr val="tx2"/>
              </a:solidFill>
              <a:latin typeface="+mn-lt"/>
              <a:cs typeface="Overpass Bold"/>
            </a:endParaRPr>
          </a:p>
          <a:p>
            <a:r>
              <a:rPr lang="mn-MN" sz="1800" dirty="0">
                <a:solidFill>
                  <a:schemeClr val="tx2"/>
                </a:solidFill>
                <a:latin typeface="+mn-lt"/>
                <a:cs typeface="Overpass Bold"/>
              </a:rPr>
              <a:t>Зорилго</a:t>
            </a:r>
            <a:r>
              <a:rPr lang="es-ES" sz="1800" dirty="0">
                <a:solidFill>
                  <a:schemeClr val="tx2"/>
                </a:solidFill>
                <a:latin typeface="+mn-lt"/>
                <a:cs typeface="Overpass Bold"/>
              </a:rPr>
              <a:t>: </a:t>
            </a:r>
            <a:r>
              <a:rPr lang="mn-MN" sz="1800" dirty="0">
                <a:solidFill>
                  <a:schemeClr val="tx2"/>
                </a:solidFill>
                <a:latin typeface="+mn-lt"/>
              </a:rPr>
              <a:t>хэн ч гэмтэж бэртэхгүй, өвдөхгүй байх нөхцөлийг бүрдүүлэх.</a:t>
            </a:r>
            <a:endParaRPr lang="es-ES" sz="1800" dirty="0">
              <a:solidFill>
                <a:schemeClr val="tx2"/>
              </a:solidFill>
              <a:latin typeface="+mn-lt"/>
              <a:cs typeface="Overpass Bold"/>
            </a:endParaRPr>
          </a:p>
        </p:txBody>
      </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9578" y="242888"/>
            <a:ext cx="4271884" cy="57632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749784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latin typeface="+mn-lt"/>
              </a:rPr>
              <a:t>Эрсдэлийн үнэлгээ</a:t>
            </a:r>
            <a:endParaRPr lang="es-ES" b="0" dirty="0">
              <a:latin typeface="+mn-lt"/>
            </a:endParaRPr>
          </a:p>
        </p:txBody>
      </p:sp>
      <p:sp>
        <p:nvSpPr>
          <p:cNvPr id="3" name="Marcador de contenido 2"/>
          <p:cNvSpPr>
            <a:spLocks noGrp="1"/>
          </p:cNvSpPr>
          <p:nvPr>
            <p:ph idx="1"/>
          </p:nvPr>
        </p:nvSpPr>
        <p:spPr>
          <a:xfrm>
            <a:off x="490538" y="2393950"/>
            <a:ext cx="10186543" cy="3482975"/>
          </a:xfrm>
        </p:spPr>
        <p:txBody>
          <a:bodyPr/>
          <a:lstStyle/>
          <a:p>
            <a:pPr marL="285750" lvl="0" indent="-285750" eaLnBrk="0" fontAlgn="base" hangingPunct="0">
              <a:lnSpc>
                <a:spcPct val="150000"/>
              </a:lnSpc>
              <a:spcBef>
                <a:spcPct val="0"/>
              </a:spcBef>
              <a:spcAft>
                <a:spcPct val="0"/>
              </a:spcAft>
              <a:buClr>
                <a:schemeClr val="accent2"/>
              </a:buClr>
              <a:buFont typeface="Arial Unicode MS"/>
              <a:buChar char="▶"/>
            </a:pPr>
            <a:r>
              <a:rPr lang="mn-MN" b="0" dirty="0">
                <a:solidFill>
                  <a:srgbClr val="000000"/>
                </a:solidFill>
                <a:latin typeface="+mn-lt"/>
              </a:rPr>
              <a:t>Ажил, хөдөлмөртэй холбоотой гэмтэл, өвчлөл үүсгэж болзошгүй хүчин зүйлсийг нарийвчлан шалгах </a:t>
            </a:r>
            <a:endParaRPr lang="en-GB" b="0" dirty="0">
              <a:solidFill>
                <a:schemeClr val="tx2"/>
              </a:solidFill>
              <a:latin typeface="+mn-lt"/>
              <a:cs typeface="Overpass Light"/>
            </a:endParaRPr>
          </a:p>
          <a:p>
            <a:pPr marL="285750" lvl="0" indent="-285750" eaLnBrk="0" fontAlgn="base" hangingPunct="0">
              <a:lnSpc>
                <a:spcPct val="150000"/>
              </a:lnSpc>
              <a:spcBef>
                <a:spcPct val="0"/>
              </a:spcBef>
              <a:spcAft>
                <a:spcPct val="0"/>
              </a:spcAft>
              <a:buClr>
                <a:schemeClr val="accent2"/>
              </a:buClr>
              <a:buFont typeface="Arial Unicode MS"/>
              <a:buChar char="▶"/>
            </a:pPr>
            <a:r>
              <a:rPr lang="mn-MN" b="0" dirty="0">
                <a:solidFill>
                  <a:schemeClr val="tx2"/>
                </a:solidFill>
                <a:latin typeface="+mn-lt"/>
                <a:cs typeface="Overpass Light"/>
              </a:rPr>
              <a:t>Эрсдэлийн үнэлгээ хийх үүргийг ажил олгогч хариуцах</a:t>
            </a:r>
            <a:endParaRPr lang="en-GB" b="0" dirty="0">
              <a:solidFill>
                <a:schemeClr val="tx2"/>
              </a:solidFill>
              <a:latin typeface="+mn-lt"/>
              <a:cs typeface="Overpass Light"/>
            </a:endParaRPr>
          </a:p>
          <a:p>
            <a:pPr marL="285750" lvl="0" indent="-285750" eaLnBrk="0" fontAlgn="base" hangingPunct="0">
              <a:lnSpc>
                <a:spcPct val="150000"/>
              </a:lnSpc>
              <a:spcBef>
                <a:spcPct val="0"/>
              </a:spcBef>
              <a:spcAft>
                <a:spcPct val="0"/>
              </a:spcAft>
              <a:buClr>
                <a:schemeClr val="accent2"/>
              </a:buClr>
              <a:buFont typeface="Arial Unicode MS"/>
              <a:buChar char="▶"/>
            </a:pPr>
            <a:r>
              <a:rPr lang="mn-MN" b="0" dirty="0">
                <a:solidFill>
                  <a:schemeClr val="tx2"/>
                </a:solidFill>
                <a:latin typeface="+mn-lt"/>
                <a:cs typeface="Overpass Light"/>
              </a:rPr>
              <a:t>Ажилтнуудтай хамтран ажиллах нь туйлын чухал</a:t>
            </a:r>
            <a:endParaRPr lang="en-GB" b="0" dirty="0">
              <a:solidFill>
                <a:schemeClr val="tx2"/>
              </a:solidFill>
              <a:latin typeface="+mn-lt"/>
              <a:cs typeface="Overpass Light"/>
            </a:endParaRPr>
          </a:p>
          <a:p>
            <a:pPr marL="285750" lvl="0" indent="-285750" eaLnBrk="0" fontAlgn="base" hangingPunct="0">
              <a:lnSpc>
                <a:spcPct val="150000"/>
              </a:lnSpc>
              <a:spcBef>
                <a:spcPct val="0"/>
              </a:spcBef>
              <a:spcAft>
                <a:spcPct val="0"/>
              </a:spcAft>
              <a:buClr>
                <a:schemeClr val="accent2"/>
              </a:buClr>
              <a:buFont typeface="Arial Unicode MS"/>
              <a:buChar char="▶"/>
            </a:pPr>
            <a:r>
              <a:rPr lang="mn-MN" b="0" dirty="0">
                <a:solidFill>
                  <a:schemeClr val="tx2"/>
                </a:solidFill>
                <a:latin typeface="+mn-lt"/>
                <a:cs typeface="Overpass Light"/>
              </a:rPr>
              <a:t>Тухайн ажлын байр, ажил, үйлдвэрлэлийн үйл явцын талаар өргөн мэдлэгтэй, ХАБЭМ-ийн ур чадвар сайтай хүн эсвэл баг эрсдэлийн үнэлгээ хийж гүйцэтгэнэ. </a:t>
            </a:r>
            <a:endParaRPr lang="en-US" altLang="es-ES" b="0" dirty="0">
              <a:solidFill>
                <a:schemeClr val="tx2"/>
              </a:solidFill>
              <a:latin typeface="+mn-lt"/>
              <a:cs typeface="Overpass Ligth"/>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48</a:t>
            </a:fld>
            <a:endParaRPr lang="en-GB"/>
          </a:p>
        </p:txBody>
      </p:sp>
      <p:pic>
        <p:nvPicPr>
          <p:cNvPr id="7" name="Picture 6">
            <a:extLst>
              <a:ext uri="{FF2B5EF4-FFF2-40B4-BE49-F238E27FC236}">
                <a16:creationId xmlns:a16="http://schemas.microsoft.com/office/drawing/2014/main" id="{CF5B58A1-D786-1A9E-5ED9-5598964998A3}"/>
              </a:ext>
            </a:extLst>
          </p:cNvPr>
          <p:cNvPicPr>
            <a:picLocks noChangeAspect="1"/>
          </p:cNvPicPr>
          <p:nvPr/>
        </p:nvPicPr>
        <p:blipFill>
          <a:blip r:embed="rId3"/>
          <a:stretch>
            <a:fillRect/>
          </a:stretch>
        </p:blipFill>
        <p:spPr>
          <a:xfrm>
            <a:off x="407939" y="6325485"/>
            <a:ext cx="5688061" cy="274344"/>
          </a:xfrm>
          <a:prstGeom prst="rect">
            <a:avLst/>
          </a:prstGeom>
        </p:spPr>
      </p:pic>
    </p:spTree>
    <p:extLst>
      <p:ext uri="{BB962C8B-B14F-4D97-AF65-F5344CB8AC3E}">
        <p14:creationId xmlns:p14="http://schemas.microsoft.com/office/powerpoint/2010/main" val="36037335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p:txBody>
          <a:bodyPr/>
          <a:lstStyle/>
          <a:p>
            <a:r>
              <a:rPr lang="mn-MN" altLang="en-US" b="0" dirty="0">
                <a:latin typeface="+mn-lt"/>
                <a:cs typeface="Overpass Bold"/>
              </a:rPr>
              <a:t>Өдөр тутмын амьдрал дахь эрсдэлийн үнэлгээ</a:t>
            </a:r>
            <a:endParaRPr lang="es-ES" b="0" dirty="0">
              <a:latin typeface="+mn-lt"/>
              <a:cs typeface="Overpass Bold"/>
            </a:endParaRPr>
          </a:p>
        </p:txBody>
      </p:sp>
      <p:sp>
        <p:nvSpPr>
          <p:cNvPr id="3" name="Marcador de contenido 2"/>
          <p:cNvSpPr>
            <a:spLocks noGrp="1"/>
          </p:cNvSpPr>
          <p:nvPr>
            <p:ph idx="1"/>
          </p:nvPr>
        </p:nvSpPr>
        <p:spPr/>
        <p:txBody>
          <a:bodyPr/>
          <a:lstStyle/>
          <a:p>
            <a:pPr lvl="1"/>
            <a:r>
              <a:rPr lang="mn-MN" altLang="en-US" dirty="0">
                <a:solidFill>
                  <a:schemeClr val="tx2"/>
                </a:solidFill>
                <a:latin typeface="+mn-lt"/>
                <a:cs typeface="Overpass Light"/>
              </a:rPr>
              <a:t>Жишээ</a:t>
            </a:r>
            <a:r>
              <a:rPr lang="en-GB" altLang="en-US" dirty="0">
                <a:solidFill>
                  <a:schemeClr val="tx2"/>
                </a:solidFill>
                <a:latin typeface="+mn-lt"/>
                <a:cs typeface="Overpass Light"/>
              </a:rPr>
              <a:t>: </a:t>
            </a:r>
            <a:r>
              <a:rPr lang="mn-MN" altLang="en-US" dirty="0">
                <a:solidFill>
                  <a:schemeClr val="tx2"/>
                </a:solidFill>
                <a:latin typeface="+mn-lt"/>
                <a:cs typeface="Overpass Light"/>
              </a:rPr>
              <a:t>Зам хөндлөн гарах</a:t>
            </a:r>
            <a:endParaRPr lang="en-GB" altLang="en-US" dirty="0">
              <a:solidFill>
                <a:schemeClr val="tx2"/>
              </a:solidFill>
              <a:latin typeface="+mn-lt"/>
              <a:cs typeface="Overpass Light"/>
            </a:endParaRPr>
          </a:p>
          <a:p>
            <a:pPr marL="285750" lvl="0" indent="-285750" eaLnBrk="0" fontAlgn="base" hangingPunct="0">
              <a:lnSpc>
                <a:spcPct val="150000"/>
              </a:lnSpc>
              <a:spcBef>
                <a:spcPct val="0"/>
              </a:spcBef>
              <a:spcAft>
                <a:spcPct val="0"/>
              </a:spcAft>
              <a:buClr>
                <a:schemeClr val="accent2"/>
              </a:buClr>
              <a:buFont typeface="Arial Unicode MS"/>
              <a:buChar char="▶"/>
            </a:pPr>
            <a:r>
              <a:rPr lang="mn-MN" altLang="en-US" b="0" dirty="0">
                <a:solidFill>
                  <a:schemeClr val="tx2"/>
                </a:solidFill>
                <a:latin typeface="+mn-lt"/>
                <a:cs typeface="Overpass Bold"/>
              </a:rPr>
              <a:t>Замын 2 талаа харж, явсан уу</a:t>
            </a:r>
            <a:r>
              <a:rPr lang="en-GB" altLang="en-US" b="0" dirty="0">
                <a:solidFill>
                  <a:schemeClr val="tx2"/>
                </a:solidFill>
                <a:latin typeface="+mn-lt"/>
                <a:cs typeface="Overpass Bold"/>
              </a:rPr>
              <a:t>?</a:t>
            </a:r>
          </a:p>
          <a:p>
            <a:pPr marL="285750" lvl="0" indent="-285750" eaLnBrk="0" fontAlgn="base" hangingPunct="0">
              <a:lnSpc>
                <a:spcPct val="150000"/>
              </a:lnSpc>
              <a:spcBef>
                <a:spcPct val="0"/>
              </a:spcBef>
              <a:spcAft>
                <a:spcPct val="0"/>
              </a:spcAft>
              <a:buClr>
                <a:schemeClr val="accent2"/>
              </a:buClr>
              <a:buFont typeface="Arial Unicode MS"/>
              <a:buChar char="▶"/>
            </a:pPr>
            <a:r>
              <a:rPr lang="mn-MN" altLang="en-US" b="0" dirty="0">
                <a:solidFill>
                  <a:schemeClr val="tx2"/>
                </a:solidFill>
                <a:latin typeface="+mn-lt"/>
                <a:cs typeface="Overpass Bold"/>
              </a:rPr>
              <a:t>Явган хүний гарцын тэмдэг, тэмдэглэгээтэй хэсгээр зам хөндлөн гарсан уу</a:t>
            </a:r>
            <a:r>
              <a:rPr lang="en-GB" altLang="en-US" b="0" dirty="0">
                <a:solidFill>
                  <a:schemeClr val="tx2"/>
                </a:solidFill>
                <a:latin typeface="+mn-lt"/>
                <a:cs typeface="Overpass Bold"/>
              </a:rPr>
              <a:t>?</a:t>
            </a:r>
          </a:p>
          <a:p>
            <a:pPr marL="285750" lvl="0" indent="-285750" eaLnBrk="0" fontAlgn="base" hangingPunct="0">
              <a:lnSpc>
                <a:spcPct val="150000"/>
              </a:lnSpc>
              <a:spcBef>
                <a:spcPct val="0"/>
              </a:spcBef>
              <a:spcAft>
                <a:spcPct val="0"/>
              </a:spcAft>
              <a:buClr>
                <a:schemeClr val="accent2"/>
              </a:buClr>
              <a:buFont typeface="Arial Unicode MS"/>
              <a:buChar char="▶"/>
            </a:pPr>
            <a:r>
              <a:rPr lang="mn-MN" altLang="en-US" b="0" dirty="0">
                <a:solidFill>
                  <a:schemeClr val="tx2"/>
                </a:solidFill>
                <a:latin typeface="+mn-lt"/>
                <a:cs typeface="Overpass Bold"/>
              </a:rPr>
              <a:t>Замын гарцтай хэсгээр гарсан уу</a:t>
            </a:r>
            <a:r>
              <a:rPr lang="en-GB" altLang="en-US" b="0" dirty="0">
                <a:solidFill>
                  <a:schemeClr val="tx2"/>
                </a:solidFill>
                <a:latin typeface="+mn-lt"/>
                <a:cs typeface="Overpass Bold"/>
              </a:rPr>
              <a:t>?</a:t>
            </a:r>
          </a:p>
          <a:p>
            <a:pPr marL="285750" lvl="0" indent="-285750" eaLnBrk="0" fontAlgn="base" hangingPunct="0">
              <a:lnSpc>
                <a:spcPct val="150000"/>
              </a:lnSpc>
              <a:spcBef>
                <a:spcPct val="0"/>
              </a:spcBef>
              <a:spcAft>
                <a:spcPct val="0"/>
              </a:spcAft>
              <a:buClr>
                <a:schemeClr val="accent2"/>
              </a:buClr>
              <a:buFont typeface="Arial Unicode MS"/>
              <a:buChar char="▶"/>
            </a:pPr>
            <a:r>
              <a:rPr lang="mn-MN" altLang="en-US" b="0" dirty="0">
                <a:solidFill>
                  <a:schemeClr val="tx2"/>
                </a:solidFill>
                <a:latin typeface="+mn-lt"/>
                <a:cs typeface="Overpass Bold"/>
              </a:rPr>
              <a:t>Бүх замаар гарахдаа ижил байдаг уу</a:t>
            </a:r>
            <a:r>
              <a:rPr lang="en-GB" altLang="en-US" b="0" dirty="0">
                <a:solidFill>
                  <a:schemeClr val="tx2"/>
                </a:solidFill>
                <a:latin typeface="+mn-lt"/>
                <a:cs typeface="Overpass Bold"/>
              </a:rPr>
              <a:t>? </a:t>
            </a:r>
            <a:br>
              <a:rPr lang="en-US" altLang="es-ES" b="0" dirty="0">
                <a:solidFill>
                  <a:schemeClr val="tx2"/>
                </a:solidFill>
                <a:latin typeface="+mn-lt"/>
                <a:cs typeface="Overpass Light"/>
              </a:rPr>
            </a:br>
            <a:r>
              <a:rPr lang="en-GB" altLang="en-US" b="0" dirty="0">
                <a:latin typeface="+mn-lt"/>
                <a:cs typeface="Overpass Light"/>
              </a:rPr>
              <a:t>•</a:t>
            </a:r>
            <a:r>
              <a:rPr lang="en-US" altLang="es-ES" b="0" dirty="0">
                <a:solidFill>
                  <a:schemeClr val="tx2"/>
                </a:solidFill>
                <a:latin typeface="+mn-lt"/>
                <a:cs typeface="Overpass Light"/>
              </a:rPr>
              <a:t> </a:t>
            </a:r>
            <a:r>
              <a:rPr lang="mn-MN" altLang="es-ES" b="0" dirty="0">
                <a:solidFill>
                  <a:schemeClr val="tx2"/>
                </a:solidFill>
                <a:latin typeface="+mn-lt"/>
                <a:cs typeface="Overpass Light"/>
              </a:rPr>
              <a:t>Тээврийн хэрэгслийн хурд</a:t>
            </a:r>
            <a:r>
              <a:rPr lang="en-GB" altLang="en-US" b="0" dirty="0">
                <a:solidFill>
                  <a:schemeClr val="tx2"/>
                </a:solidFill>
                <a:latin typeface="+mn-lt"/>
                <a:cs typeface="Overpass Light"/>
              </a:rPr>
              <a:t>!</a:t>
            </a:r>
            <a:br>
              <a:rPr lang="en-GB" altLang="en-US" b="0" dirty="0">
                <a:solidFill>
                  <a:schemeClr val="tx2"/>
                </a:solidFill>
                <a:latin typeface="+mn-lt"/>
                <a:cs typeface="Overpass Light"/>
              </a:rPr>
            </a:br>
            <a:r>
              <a:rPr lang="en-GB" altLang="en-US" b="0" dirty="0">
                <a:solidFill>
                  <a:srgbClr val="FA3C4B"/>
                </a:solidFill>
                <a:latin typeface="+mn-lt"/>
                <a:cs typeface="Overpass Light"/>
              </a:rPr>
              <a:t>•</a:t>
            </a:r>
            <a:r>
              <a:rPr lang="en-GB" altLang="en-US" b="0" dirty="0">
                <a:solidFill>
                  <a:schemeClr val="tx2"/>
                </a:solidFill>
                <a:latin typeface="+mn-lt"/>
                <a:cs typeface="Overpass Light"/>
              </a:rPr>
              <a:t> </a:t>
            </a:r>
            <a:r>
              <a:rPr lang="mn-MN" altLang="en-US" b="0" dirty="0">
                <a:solidFill>
                  <a:schemeClr val="tx2"/>
                </a:solidFill>
                <a:latin typeface="+mn-lt"/>
                <a:cs typeface="Overpass Light"/>
              </a:rPr>
              <a:t>Энэ шулуун зам уу</a:t>
            </a:r>
            <a:r>
              <a:rPr lang="en-GB" altLang="en-US" b="0" dirty="0">
                <a:solidFill>
                  <a:schemeClr val="tx2"/>
                </a:solidFill>
                <a:latin typeface="+mn-lt"/>
                <a:cs typeface="Overpass Light"/>
              </a:rPr>
              <a:t>?</a:t>
            </a:r>
            <a:endParaRPr lang="en-US" altLang="en-US" b="0"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49</a:t>
            </a:fld>
            <a:endParaRPr lang="en-GB"/>
          </a:p>
        </p:txBody>
      </p:sp>
      <p:pic>
        <p:nvPicPr>
          <p:cNvPr id="9" name="Marcador de posición de imagen 8"/>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tretch>
            <a:fillRect/>
          </a:stretch>
        </p:blipFill>
        <p:spPr>
          <a:xfrm>
            <a:off x="7686675" y="64293"/>
            <a:ext cx="4266958" cy="6729413"/>
          </a:xfrm>
          <a:prstGeom prst="rect">
            <a:avLst/>
          </a:prstGeom>
          <a:ln>
            <a:noFill/>
          </a:ln>
          <a:effectLst>
            <a:outerShdw blurRad="292100" dist="139700" dir="2700000" algn="tl" rotWithShape="0">
              <a:srgbClr val="333333">
                <a:alpha val="65000"/>
              </a:srgbClr>
            </a:outerShdw>
          </a:effectLst>
        </p:spPr>
      </p:pic>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372225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0" dirty="0">
                <a:latin typeface="+mn-lt"/>
              </a:rPr>
              <a:t>Сургалтын арга зүй</a:t>
            </a:r>
            <a:endParaRPr lang="en-GB" b="0" dirty="0">
              <a:latin typeface="+mn-lt"/>
            </a:endParaRPr>
          </a:p>
        </p:txBody>
      </p:sp>
      <p:sp>
        <p:nvSpPr>
          <p:cNvPr id="3" name="Content Placeholder 2"/>
          <p:cNvSpPr>
            <a:spLocks noGrp="1"/>
          </p:cNvSpPr>
          <p:nvPr>
            <p:ph sz="half" idx="1"/>
          </p:nvPr>
        </p:nvSpPr>
        <p:spPr>
          <a:xfrm>
            <a:off x="490538" y="2393950"/>
            <a:ext cx="5522864" cy="3482976"/>
          </a:xfrm>
        </p:spPr>
        <p:txBody>
          <a:bodyPr/>
          <a:lstStyle/>
          <a:p>
            <a:pPr lvl="2"/>
            <a:r>
              <a:rPr lang="mn-MN" dirty="0">
                <a:solidFill>
                  <a:schemeClr val="tx2"/>
                </a:solidFill>
                <a:latin typeface="+mn-lt"/>
                <a:cs typeface="Overpass Light"/>
              </a:rPr>
              <a:t>Хоёр өдрийн танхимын сургалт, </a:t>
            </a:r>
            <a:r>
              <a:rPr lang="mn-MN" b="1" dirty="0">
                <a:solidFill>
                  <a:schemeClr val="tx2"/>
                </a:solidFill>
                <a:latin typeface="+mn-lt"/>
                <a:cs typeface="Overpass Light"/>
              </a:rPr>
              <a:t>үйлдвэрлэл дээр болон ажлын байранд </a:t>
            </a:r>
            <a:r>
              <a:rPr lang="mn-MN" dirty="0">
                <a:solidFill>
                  <a:schemeClr val="tx2"/>
                </a:solidFill>
                <a:latin typeface="+mn-lt"/>
                <a:cs typeface="Overpass Light"/>
              </a:rPr>
              <a:t>суралцах хичээлүүд</a:t>
            </a:r>
            <a:r>
              <a:rPr lang="en-CA" b="1" dirty="0">
                <a:solidFill>
                  <a:schemeClr val="tx2"/>
                </a:solidFill>
                <a:latin typeface="+mn-lt"/>
                <a:cs typeface="Overpass Light"/>
              </a:rPr>
              <a:t>.</a:t>
            </a:r>
            <a:endParaRPr lang="en-US" b="1" dirty="0">
              <a:solidFill>
                <a:schemeClr val="tx2"/>
              </a:solidFill>
              <a:latin typeface="+mn-lt"/>
              <a:cs typeface="Overpass Light"/>
            </a:endParaRPr>
          </a:p>
          <a:p>
            <a:pPr lvl="2"/>
            <a:endParaRPr lang="en-US" dirty="0">
              <a:solidFill>
                <a:schemeClr val="tx2"/>
              </a:solidFill>
              <a:latin typeface="+mn-lt"/>
            </a:endParaRPr>
          </a:p>
          <a:p>
            <a:pPr lvl="2"/>
            <a:r>
              <a:rPr lang="mn-MN" dirty="0">
                <a:solidFill>
                  <a:schemeClr val="tx2"/>
                </a:solidFill>
                <a:latin typeface="+mn-lt"/>
                <a:cs typeface="Overpass Light"/>
              </a:rPr>
              <a:t>Дадлагаар дамжуулан үйл ажиллагааг төлөвлөх </a:t>
            </a:r>
            <a:endParaRPr lang="en-CA" dirty="0">
              <a:solidFill>
                <a:schemeClr val="tx2"/>
              </a:solidFill>
              <a:latin typeface="+mn-lt"/>
              <a:cs typeface="Overpass Light"/>
            </a:endParaRPr>
          </a:p>
          <a:p>
            <a:pPr lvl="2"/>
            <a:endParaRPr lang="fr-CH"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5</a:t>
            </a:fld>
            <a:endParaRPr lang="en-GB"/>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rcRect/>
          <a:stretch/>
        </p:blipFill>
        <p:spPr>
          <a:xfrm>
            <a:off x="5935426" y="1277656"/>
            <a:ext cx="6020502" cy="4641064"/>
          </a:xfrm>
          <a:prstGeom prst="rect">
            <a:avLst/>
          </a:prstGeom>
        </p:spPr>
      </p:pic>
      <p:pic>
        <p:nvPicPr>
          <p:cNvPr id="8" name="Picture 7">
            <a:extLst>
              <a:ext uri="{FF2B5EF4-FFF2-40B4-BE49-F238E27FC236}">
                <a16:creationId xmlns:a16="http://schemas.microsoft.com/office/drawing/2014/main" id="{CE2CE31F-C9CB-C18F-A962-C4886404FD45}"/>
              </a:ext>
            </a:extLst>
          </p:cNvPr>
          <p:cNvPicPr>
            <a:picLocks noChangeAspect="1"/>
          </p:cNvPicPr>
          <p:nvPr/>
        </p:nvPicPr>
        <p:blipFill>
          <a:blip r:embed="rId4"/>
          <a:stretch>
            <a:fillRect/>
          </a:stretch>
        </p:blipFill>
        <p:spPr>
          <a:xfrm>
            <a:off x="490538" y="6257413"/>
            <a:ext cx="5688061" cy="274344"/>
          </a:xfrm>
          <a:prstGeom prst="rect">
            <a:avLst/>
          </a:prstGeom>
        </p:spPr>
      </p:pic>
    </p:spTree>
    <p:extLst>
      <p:ext uri="{BB962C8B-B14F-4D97-AF65-F5344CB8AC3E}">
        <p14:creationId xmlns:p14="http://schemas.microsoft.com/office/powerpoint/2010/main" val="18159507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a:xfrm>
            <a:off x="490538" y="1423195"/>
            <a:ext cx="2091297" cy="720000"/>
          </a:xfrm>
        </p:spPr>
        <p:txBody>
          <a:bodyPr/>
          <a:lstStyle/>
          <a:p>
            <a:r>
              <a:rPr lang="mn-MN" b="0" dirty="0">
                <a:latin typeface="+mn-lt"/>
                <a:cs typeface="Overpass Bold"/>
              </a:rPr>
              <a:t>Эрсдэлийн үнэлгээ</a:t>
            </a:r>
            <a:endParaRPr lang="es-ES" b="0" dirty="0">
              <a:latin typeface="+mn-lt"/>
              <a:cs typeface="Overpass Bold"/>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50</a:t>
            </a:fld>
            <a:endParaRPr lang="en-GB"/>
          </a:p>
        </p:txBody>
      </p:sp>
      <p:pic>
        <p:nvPicPr>
          <p:cNvPr id="3" name="Picture 2">
            <a:extLst>
              <a:ext uri="{FF2B5EF4-FFF2-40B4-BE49-F238E27FC236}">
                <a16:creationId xmlns:a16="http://schemas.microsoft.com/office/drawing/2014/main" id="{D23250D2-CE32-B162-DCB3-D8F9D82E9F5F}"/>
              </a:ext>
            </a:extLst>
          </p:cNvPr>
          <p:cNvPicPr>
            <a:picLocks noChangeAspect="1"/>
          </p:cNvPicPr>
          <p:nvPr/>
        </p:nvPicPr>
        <p:blipFill>
          <a:blip r:embed="rId3"/>
          <a:stretch>
            <a:fillRect/>
          </a:stretch>
        </p:blipFill>
        <p:spPr>
          <a:xfrm>
            <a:off x="89220" y="6431450"/>
            <a:ext cx="5688061" cy="274344"/>
          </a:xfrm>
          <a:prstGeom prst="rect">
            <a:avLst/>
          </a:prstGeom>
        </p:spPr>
      </p:pic>
      <p:pic>
        <p:nvPicPr>
          <p:cNvPr id="5" name="Picture 4">
            <a:extLst>
              <a:ext uri="{FF2B5EF4-FFF2-40B4-BE49-F238E27FC236}">
                <a16:creationId xmlns:a16="http://schemas.microsoft.com/office/drawing/2014/main" id="{1B208D10-3246-5B3A-DD24-0B733644E13B}"/>
              </a:ext>
            </a:extLst>
          </p:cNvPr>
          <p:cNvPicPr>
            <a:picLocks noChangeAspect="1"/>
          </p:cNvPicPr>
          <p:nvPr/>
        </p:nvPicPr>
        <p:blipFill>
          <a:blip r:embed="rId4"/>
          <a:stretch>
            <a:fillRect/>
          </a:stretch>
        </p:blipFill>
        <p:spPr>
          <a:xfrm>
            <a:off x="2933250" y="591205"/>
            <a:ext cx="8384107" cy="5540739"/>
          </a:xfrm>
          <a:prstGeom prst="rect">
            <a:avLst/>
          </a:prstGeom>
        </p:spPr>
      </p:pic>
    </p:spTree>
    <p:extLst>
      <p:ext uri="{BB962C8B-B14F-4D97-AF65-F5344CB8AC3E}">
        <p14:creationId xmlns:p14="http://schemas.microsoft.com/office/powerpoint/2010/main" val="16505219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p:txBody>
          <a:bodyPr/>
          <a:lstStyle/>
          <a:p>
            <a:r>
              <a:rPr lang="mn-MN" b="0" dirty="0">
                <a:latin typeface="+mn-lt"/>
              </a:rPr>
              <a:t>Эрсдэлийн үнэлгээний хүснэгт</a:t>
            </a:r>
            <a:endParaRPr lang="es-ES" b="0" dirty="0">
              <a:latin typeface="+mn-lt"/>
              <a:cs typeface="Overpass"/>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51</a:t>
            </a:fld>
            <a:endParaRPr lang="en-GB"/>
          </a:p>
        </p:txBody>
      </p:sp>
      <p:pic>
        <p:nvPicPr>
          <p:cNvPr id="9" name="Picture 8">
            <a:extLst>
              <a:ext uri="{FF2B5EF4-FFF2-40B4-BE49-F238E27FC236}">
                <a16:creationId xmlns:a16="http://schemas.microsoft.com/office/drawing/2014/main" id="{CC921E98-0910-AF36-D013-A6AB25277B2E}"/>
              </a:ext>
            </a:extLst>
          </p:cNvPr>
          <p:cNvPicPr>
            <a:picLocks noChangeAspect="1"/>
          </p:cNvPicPr>
          <p:nvPr/>
        </p:nvPicPr>
        <p:blipFill>
          <a:blip r:embed="rId3"/>
          <a:stretch>
            <a:fillRect/>
          </a:stretch>
        </p:blipFill>
        <p:spPr>
          <a:xfrm>
            <a:off x="2692593" y="1851804"/>
            <a:ext cx="8077200" cy="4138101"/>
          </a:xfrm>
          <a:prstGeom prst="rect">
            <a:avLst/>
          </a:prstGeom>
        </p:spPr>
      </p:pic>
      <p:pic>
        <p:nvPicPr>
          <p:cNvPr id="3" name="Picture 2">
            <a:extLst>
              <a:ext uri="{FF2B5EF4-FFF2-40B4-BE49-F238E27FC236}">
                <a16:creationId xmlns:a16="http://schemas.microsoft.com/office/drawing/2014/main" id="{04C2D3B4-69CC-B8D8-209C-669F1D486655}"/>
              </a:ext>
            </a:extLst>
          </p:cNvPr>
          <p:cNvPicPr>
            <a:picLocks noChangeAspect="1"/>
          </p:cNvPicPr>
          <p:nvPr/>
        </p:nvPicPr>
        <p:blipFill>
          <a:blip r:embed="rId4"/>
          <a:stretch>
            <a:fillRect/>
          </a:stretch>
        </p:blipFill>
        <p:spPr>
          <a:xfrm>
            <a:off x="389707" y="6418514"/>
            <a:ext cx="5688061" cy="274344"/>
          </a:xfrm>
          <a:prstGeom prst="rect">
            <a:avLst/>
          </a:prstGeom>
        </p:spPr>
      </p:pic>
    </p:spTree>
    <p:extLst>
      <p:ext uri="{BB962C8B-B14F-4D97-AF65-F5344CB8AC3E}">
        <p14:creationId xmlns:p14="http://schemas.microsoft.com/office/powerpoint/2010/main" val="35602846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a:xfrm>
            <a:off x="490538" y="1320801"/>
            <a:ext cx="2228599" cy="2032000"/>
          </a:xfrm>
        </p:spPr>
        <p:txBody>
          <a:bodyPr/>
          <a:lstStyle/>
          <a:p>
            <a:pPr marL="0" marR="0">
              <a:lnSpc>
                <a:spcPct val="107000"/>
              </a:lnSpc>
              <a:spcBef>
                <a:spcPts val="0"/>
              </a:spcBef>
              <a:spcAft>
                <a:spcPts val="0"/>
              </a:spcAft>
            </a:pPr>
            <a:r>
              <a:rPr lang="mn-MN" b="0" dirty="0">
                <a:latin typeface="+mn-lt"/>
                <a:cs typeface="Overpass Light"/>
              </a:rPr>
              <a:t>Дасгал</a:t>
            </a:r>
            <a:r>
              <a:rPr lang="en-US" b="0" dirty="0">
                <a:latin typeface="+mn-lt"/>
                <a:cs typeface="Overpass Light"/>
              </a:rPr>
              <a:t> 1. </a:t>
            </a:r>
            <a:br>
              <a:rPr lang="en-US" b="0" dirty="0">
                <a:latin typeface="+mn-lt"/>
                <a:cs typeface="Overpass Light"/>
              </a:rPr>
            </a:br>
            <a:r>
              <a:rPr lang="mn-MN" b="0" dirty="0">
                <a:latin typeface="+mn-lt"/>
                <a:cs typeface="Overpass Light"/>
              </a:rPr>
              <a:t>Аюулыг тодорхойлох</a:t>
            </a:r>
            <a:r>
              <a:rPr lang="en-US" b="0" dirty="0">
                <a:latin typeface="+mn-lt"/>
                <a:cs typeface="Overpass Light"/>
              </a:rPr>
              <a:t> </a:t>
            </a:r>
            <a:r>
              <a:rPr lang="mr-IN" b="0" dirty="0">
                <a:latin typeface="+mn-lt"/>
                <a:cs typeface="Overpass Light"/>
              </a:rPr>
              <a:t>–</a:t>
            </a:r>
            <a:r>
              <a:rPr lang="en-US" b="0" dirty="0">
                <a:latin typeface="+mn-lt"/>
                <a:cs typeface="Overpass Light"/>
              </a:rPr>
              <a:t> </a:t>
            </a:r>
            <a:br>
              <a:rPr lang="en-US" b="0" dirty="0">
                <a:latin typeface="+mn-lt"/>
                <a:cs typeface="Overpass Light"/>
              </a:rPr>
            </a:br>
            <a:r>
              <a:rPr lang="mn-MN" b="0" dirty="0">
                <a:latin typeface="+mn-lt"/>
                <a:cs typeface="Overpass Light"/>
              </a:rPr>
              <a:t>жишээ</a:t>
            </a:r>
            <a:r>
              <a:rPr lang="en-US" b="0" dirty="0">
                <a:latin typeface="+mn-lt"/>
                <a:cs typeface="Overpass Light"/>
              </a:rPr>
              <a:t> </a:t>
            </a:r>
            <a:endParaRPr lang="en-GB" b="0" dirty="0">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52</a:t>
            </a:fld>
            <a:endParaRPr lang="en-GB"/>
          </a:p>
        </p:txBody>
      </p:sp>
      <p:pic>
        <p:nvPicPr>
          <p:cNvPr id="7" name="Imagen 6" descr="52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9138" y="790507"/>
            <a:ext cx="8710864" cy="5438913"/>
          </a:xfrm>
          <a:prstGeom prst="rect">
            <a:avLst/>
          </a:prstGeom>
        </p:spPr>
      </p:pic>
      <p:sp>
        <p:nvSpPr>
          <p:cNvPr id="9" name="CuadroTexto 8"/>
          <p:cNvSpPr txBox="1"/>
          <p:nvPr/>
        </p:nvSpPr>
        <p:spPr>
          <a:xfrm>
            <a:off x="318169" y="4505158"/>
            <a:ext cx="2400968" cy="707886"/>
          </a:xfrm>
          <a:prstGeom prst="rect">
            <a:avLst/>
          </a:prstGeom>
          <a:noFill/>
        </p:spPr>
        <p:txBody>
          <a:bodyPr wrap="square" rtlCol="0">
            <a:spAutoFit/>
          </a:bodyPr>
          <a:lstStyle/>
          <a:p>
            <a:r>
              <a:rPr lang="mn-MN" sz="2000" i="1" dirty="0">
                <a:solidFill>
                  <a:schemeClr val="tx2"/>
                </a:solidFill>
                <a:latin typeface="Overpass Light" panose="00000400000000000000" pitchFamily="2" charset="0"/>
                <a:cs typeface="Overpass Bold"/>
              </a:rPr>
              <a:t>Хэдэн аюулыг та олж чадсан бэ</a:t>
            </a:r>
            <a:r>
              <a:rPr lang="es-ES" sz="2000" i="1" dirty="0">
                <a:solidFill>
                  <a:schemeClr val="tx2"/>
                </a:solidFill>
                <a:latin typeface="Overpass Light" panose="00000400000000000000" pitchFamily="2" charset="0"/>
                <a:cs typeface="Overpass Bold"/>
              </a:rPr>
              <a:t>?</a:t>
            </a:r>
          </a:p>
        </p:txBody>
      </p:sp>
    </p:spTree>
    <p:extLst>
      <p:ext uri="{BB962C8B-B14F-4D97-AF65-F5344CB8AC3E}">
        <p14:creationId xmlns:p14="http://schemas.microsoft.com/office/powerpoint/2010/main" val="15906801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53</a:t>
            </a:fld>
            <a:endParaRPr lang="en-GB"/>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rcRect/>
          <a:stretch/>
        </p:blipFill>
        <p:spPr>
          <a:xfrm>
            <a:off x="2504052" y="1158969"/>
            <a:ext cx="8963526" cy="5098862"/>
          </a:xfrm>
          <a:prstGeom prst="rect">
            <a:avLst/>
          </a:prstGeom>
        </p:spPr>
      </p:pic>
      <p:sp>
        <p:nvSpPr>
          <p:cNvPr id="10" name="CuadroTexto 9"/>
          <p:cNvSpPr txBox="1"/>
          <p:nvPr/>
        </p:nvSpPr>
        <p:spPr>
          <a:xfrm>
            <a:off x="247902" y="2061134"/>
            <a:ext cx="1749339" cy="1015663"/>
          </a:xfrm>
          <a:prstGeom prst="rect">
            <a:avLst/>
          </a:prstGeom>
          <a:noFill/>
        </p:spPr>
        <p:txBody>
          <a:bodyPr wrap="square" rtlCol="0">
            <a:spAutoFit/>
          </a:bodyPr>
          <a:lstStyle/>
          <a:p>
            <a:r>
              <a:rPr lang="mn-MN" sz="2000" i="1" dirty="0">
                <a:solidFill>
                  <a:schemeClr val="tx2"/>
                </a:solidFill>
                <a:latin typeface="Overpass"/>
                <a:cs typeface="Overpass"/>
              </a:rPr>
              <a:t>Хэдэн аюулыг та олж чадсан бэ</a:t>
            </a:r>
            <a:r>
              <a:rPr lang="es-ES" sz="2000" i="1" dirty="0">
                <a:solidFill>
                  <a:schemeClr val="tx2"/>
                </a:solidFill>
                <a:latin typeface="Overpass"/>
                <a:cs typeface="Overpass"/>
              </a:rPr>
              <a:t>?</a:t>
            </a:r>
          </a:p>
        </p:txBody>
      </p:sp>
    </p:spTree>
    <p:extLst>
      <p:ext uri="{BB962C8B-B14F-4D97-AF65-F5344CB8AC3E}">
        <p14:creationId xmlns:p14="http://schemas.microsoft.com/office/powerpoint/2010/main" val="4118649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54</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91327" y="790508"/>
            <a:ext cx="8638674" cy="5438912"/>
          </a:xfrm>
          <a:prstGeom prst="rect">
            <a:avLst/>
          </a:prstGeom>
        </p:spPr>
      </p:pic>
      <p:sp>
        <p:nvSpPr>
          <p:cNvPr id="9" name="CuadroTexto 8"/>
          <p:cNvSpPr txBox="1"/>
          <p:nvPr/>
        </p:nvSpPr>
        <p:spPr>
          <a:xfrm>
            <a:off x="490538" y="1488926"/>
            <a:ext cx="1919705" cy="1015663"/>
          </a:xfrm>
          <a:prstGeom prst="rect">
            <a:avLst/>
          </a:prstGeom>
          <a:noFill/>
        </p:spPr>
        <p:txBody>
          <a:bodyPr wrap="square" rtlCol="0">
            <a:spAutoFit/>
          </a:bodyPr>
          <a:lstStyle/>
          <a:p>
            <a:r>
              <a:rPr lang="mn-MN" sz="2000" i="1" dirty="0">
                <a:solidFill>
                  <a:schemeClr val="tx2"/>
                </a:solidFill>
                <a:latin typeface="Overpass"/>
                <a:cs typeface="Overpass"/>
              </a:rPr>
              <a:t>Хэдэн аюулыг та олж чадсан бэ</a:t>
            </a:r>
            <a:r>
              <a:rPr lang="es-ES" sz="2000" i="1" dirty="0">
                <a:solidFill>
                  <a:schemeClr val="tx2"/>
                </a:solidFill>
                <a:latin typeface="Overpass"/>
                <a:cs typeface="Overpass"/>
              </a:rPr>
              <a:t>?</a:t>
            </a:r>
          </a:p>
        </p:txBody>
      </p:sp>
    </p:spTree>
    <p:extLst>
      <p:ext uri="{BB962C8B-B14F-4D97-AF65-F5344CB8AC3E}">
        <p14:creationId xmlns:p14="http://schemas.microsoft.com/office/powerpoint/2010/main" val="3617354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55</a:t>
            </a:fld>
            <a:endParaRPr lang="en-GB"/>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rcRect/>
          <a:stretch/>
        </p:blipFill>
        <p:spPr>
          <a:xfrm>
            <a:off x="1863741" y="1073148"/>
            <a:ext cx="9564654" cy="5156271"/>
          </a:xfrm>
          <a:prstGeom prst="rect">
            <a:avLst/>
          </a:prstGeom>
        </p:spPr>
      </p:pic>
      <p:sp>
        <p:nvSpPr>
          <p:cNvPr id="9" name="CuadroTexto 8"/>
          <p:cNvSpPr txBox="1"/>
          <p:nvPr/>
        </p:nvSpPr>
        <p:spPr>
          <a:xfrm>
            <a:off x="267285" y="1477152"/>
            <a:ext cx="1594853" cy="1323439"/>
          </a:xfrm>
          <a:prstGeom prst="rect">
            <a:avLst/>
          </a:prstGeom>
          <a:noFill/>
        </p:spPr>
        <p:txBody>
          <a:bodyPr wrap="square" rtlCol="0">
            <a:spAutoFit/>
          </a:bodyPr>
          <a:lstStyle/>
          <a:p>
            <a:r>
              <a:rPr lang="mn-MN" sz="2000" i="1" dirty="0">
                <a:solidFill>
                  <a:schemeClr val="tx2"/>
                </a:solidFill>
                <a:latin typeface="Overpass"/>
                <a:cs typeface="Overpass"/>
              </a:rPr>
              <a:t>Хэдэн аюулыг та олж чадсан бэ</a:t>
            </a:r>
            <a:r>
              <a:rPr lang="es-ES" sz="2000" i="1" dirty="0">
                <a:solidFill>
                  <a:schemeClr val="tx2"/>
                </a:solidFill>
                <a:latin typeface="Overpass"/>
                <a:cs typeface="Overpass"/>
              </a:rPr>
              <a:t>?</a:t>
            </a:r>
          </a:p>
        </p:txBody>
      </p:sp>
    </p:spTree>
    <p:extLst>
      <p:ext uri="{BB962C8B-B14F-4D97-AF65-F5344CB8AC3E}">
        <p14:creationId xmlns:p14="http://schemas.microsoft.com/office/powerpoint/2010/main" val="16108358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56</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01779" y="790507"/>
            <a:ext cx="9228220" cy="5438911"/>
          </a:xfrm>
          <a:prstGeom prst="rect">
            <a:avLst/>
          </a:prstGeom>
        </p:spPr>
      </p:pic>
      <p:sp>
        <p:nvSpPr>
          <p:cNvPr id="9" name="CuadroTexto 8"/>
          <p:cNvSpPr txBox="1"/>
          <p:nvPr/>
        </p:nvSpPr>
        <p:spPr>
          <a:xfrm>
            <a:off x="243222" y="1401011"/>
            <a:ext cx="1618916" cy="1323439"/>
          </a:xfrm>
          <a:prstGeom prst="rect">
            <a:avLst/>
          </a:prstGeom>
          <a:noFill/>
        </p:spPr>
        <p:txBody>
          <a:bodyPr wrap="square" rtlCol="0">
            <a:spAutoFit/>
          </a:bodyPr>
          <a:lstStyle/>
          <a:p>
            <a:r>
              <a:rPr lang="mn-MN" sz="2000" i="1" dirty="0">
                <a:solidFill>
                  <a:schemeClr val="tx2"/>
                </a:solidFill>
                <a:latin typeface="Overpass"/>
                <a:cs typeface="Overpass"/>
              </a:rPr>
              <a:t>Хэдэн аюулыг та олж чадсан бэ</a:t>
            </a:r>
            <a:r>
              <a:rPr lang="es-ES" sz="2000" i="1" dirty="0">
                <a:solidFill>
                  <a:schemeClr val="tx2"/>
                </a:solidFill>
                <a:latin typeface="Overpass"/>
                <a:cs typeface="Overpass"/>
              </a:rPr>
              <a:t>?</a:t>
            </a:r>
          </a:p>
        </p:txBody>
      </p:sp>
    </p:spTree>
    <p:extLst>
      <p:ext uri="{BB962C8B-B14F-4D97-AF65-F5344CB8AC3E}">
        <p14:creationId xmlns:p14="http://schemas.microsoft.com/office/powerpoint/2010/main" val="37144113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57</a:t>
            </a:fld>
            <a:endParaRPr lang="en-GB"/>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rcRect/>
          <a:stretch/>
        </p:blipFill>
        <p:spPr>
          <a:xfrm>
            <a:off x="2432388" y="790507"/>
            <a:ext cx="8995600" cy="5438911"/>
          </a:xfrm>
          <a:prstGeom prst="rect">
            <a:avLst/>
          </a:prstGeom>
        </p:spPr>
      </p:pic>
      <p:sp>
        <p:nvSpPr>
          <p:cNvPr id="9" name="CuadroTexto 8"/>
          <p:cNvSpPr txBox="1"/>
          <p:nvPr/>
        </p:nvSpPr>
        <p:spPr>
          <a:xfrm>
            <a:off x="378327" y="1488926"/>
            <a:ext cx="1763295" cy="1015663"/>
          </a:xfrm>
          <a:prstGeom prst="rect">
            <a:avLst/>
          </a:prstGeom>
          <a:noFill/>
        </p:spPr>
        <p:txBody>
          <a:bodyPr wrap="square" rtlCol="0">
            <a:spAutoFit/>
          </a:bodyPr>
          <a:lstStyle/>
          <a:p>
            <a:r>
              <a:rPr lang="mn-MN" sz="2000" i="1" dirty="0">
                <a:solidFill>
                  <a:schemeClr val="tx2"/>
                </a:solidFill>
                <a:latin typeface="Overpass"/>
                <a:cs typeface="Overpass"/>
              </a:rPr>
              <a:t>Хэдэн аюулыг та олж чадсан бэ</a:t>
            </a:r>
            <a:r>
              <a:rPr lang="es-ES" sz="2000" i="1" dirty="0">
                <a:solidFill>
                  <a:schemeClr val="tx2"/>
                </a:solidFill>
                <a:latin typeface="Overpass"/>
                <a:cs typeface="Overpass"/>
              </a:rPr>
              <a:t>?</a:t>
            </a:r>
          </a:p>
        </p:txBody>
      </p:sp>
    </p:spTree>
    <p:extLst>
      <p:ext uri="{BB962C8B-B14F-4D97-AF65-F5344CB8AC3E}">
        <p14:creationId xmlns:p14="http://schemas.microsoft.com/office/powerpoint/2010/main" val="9059736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dirty="0">
                <a:latin typeface="+mn-lt"/>
              </a:rPr>
              <a:t>Хичээл</a:t>
            </a:r>
            <a:r>
              <a:rPr lang="en-GB" dirty="0">
                <a:latin typeface="+mn-lt"/>
              </a:rPr>
              <a:t> 3</a:t>
            </a:r>
            <a:endParaRPr lang="es-ES" dirty="0">
              <a:latin typeface="+mn-lt"/>
            </a:endParaRPr>
          </a:p>
        </p:txBody>
      </p:sp>
      <p:sp>
        <p:nvSpPr>
          <p:cNvPr id="3" name="Marcador de texto 2"/>
          <p:cNvSpPr>
            <a:spLocks noGrp="1"/>
          </p:cNvSpPr>
          <p:nvPr>
            <p:ph type="body" idx="1"/>
          </p:nvPr>
        </p:nvSpPr>
        <p:spPr>
          <a:xfrm>
            <a:off x="490538" y="3596780"/>
            <a:ext cx="8540283" cy="1656000"/>
          </a:xfrm>
        </p:spPr>
        <p:txBody>
          <a:bodyPr/>
          <a:lstStyle/>
          <a:p>
            <a:r>
              <a:rPr lang="mn-MN" sz="3200" dirty="0">
                <a:latin typeface="+mn-lt"/>
                <a:cs typeface="Overpass Light"/>
              </a:rPr>
              <a:t>Эрсдэлийн үнэлгээ</a:t>
            </a:r>
            <a:endParaRPr lang="es-ES" sz="3200" dirty="0">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5" name="Marcador de pie de página 4"/>
          <p:cNvSpPr>
            <a:spLocks noGrp="1"/>
          </p:cNvSpPr>
          <p:nvPr>
            <p:ph type="ftr" sz="quarter" idx="11"/>
          </p:nvPr>
        </p:nvSpPr>
        <p:spPr/>
        <p:txBody>
          <a:bodyPr/>
          <a:lstStyle/>
          <a:p>
            <a:r>
              <a:rPr lang="en-GB"/>
              <a:t>Advancing social justice, promoting decent work</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pPr/>
              <a:t>58</a:t>
            </a:fld>
            <a:endParaRPr lang="en-GB"/>
          </a:p>
        </p:txBody>
      </p:sp>
      <p:pic>
        <p:nvPicPr>
          <p:cNvPr id="9"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2" name="Imagen 11"/>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498434" y="1365591"/>
            <a:ext cx="6693566" cy="4462377"/>
          </a:xfrm>
          <a:prstGeom prst="rect">
            <a:avLst/>
          </a:prstGeom>
        </p:spPr>
      </p:pic>
      <p:pic>
        <p:nvPicPr>
          <p:cNvPr id="13"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09463" y="6519863"/>
            <a:ext cx="644400" cy="172266"/>
          </a:xfrm>
          <a:prstGeom prst="rect">
            <a:avLst/>
          </a:prstGeom>
        </p:spPr>
      </p:pic>
    </p:spTree>
    <p:extLst>
      <p:ext uri="{BB962C8B-B14F-4D97-AF65-F5344CB8AC3E}">
        <p14:creationId xmlns:p14="http://schemas.microsoft.com/office/powerpoint/2010/main" val="32013671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Marcador de fecha 1"/>
          <p:cNvSpPr>
            <a:spLocks noGrp="1"/>
          </p:cNvSpPr>
          <p:nvPr>
            <p:ph type="dt" sz="half" idx="10"/>
          </p:nvPr>
        </p:nvSpPr>
        <p:spPr/>
        <p:txBody>
          <a:bodyPr/>
          <a:lstStyle/>
          <a:p>
            <a:r>
              <a:rPr lang="en-GB"/>
              <a:t>Date: Monday / 01 / October / 2019</a:t>
            </a:r>
          </a:p>
        </p:txBody>
      </p:sp>
      <p:sp>
        <p:nvSpPr>
          <p:cNvPr id="4" name="Marcador de número de diapositiva 3"/>
          <p:cNvSpPr>
            <a:spLocks noGrp="1"/>
          </p:cNvSpPr>
          <p:nvPr>
            <p:ph type="sldNum" sz="quarter" idx="12"/>
          </p:nvPr>
        </p:nvSpPr>
        <p:spPr/>
        <p:txBody>
          <a:bodyPr/>
          <a:lstStyle/>
          <a:p>
            <a:fld id="{856227C0-AD57-4F9B-BAE3-EEFB0D0EE427}" type="slidenum">
              <a:rPr lang="en-GB" smtClean="0"/>
              <a:t>59</a:t>
            </a:fld>
            <a:endParaRPr lang="en-GB"/>
          </a:p>
        </p:txBody>
      </p:sp>
      <p:pic>
        <p:nvPicPr>
          <p:cNvPr id="18" name="Marcador de posición de imagen 17"/>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tretch>
            <a:fillRect/>
          </a:stretch>
        </p:blipFill>
        <p:spPr>
          <a:xfrm>
            <a:off x="8062946" y="128588"/>
            <a:ext cx="4129054" cy="6729411"/>
          </a:xfrm>
          <a:prstGeom prst="rect">
            <a:avLst/>
          </a:prstGeom>
          <a:ln>
            <a:noFill/>
          </a:ln>
          <a:effectLst>
            <a:outerShdw blurRad="292100" dist="139700" dir="2700000" algn="tl" rotWithShape="0">
              <a:srgbClr val="333333">
                <a:alpha val="65000"/>
              </a:srgbClr>
            </a:outerShdw>
          </a:effectLst>
        </p:spPr>
      </p:pic>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mn-MN" b="0" dirty="0"/>
              <a:t>Хичээлийн гурван зорилго</a:t>
            </a:r>
            <a:endParaRPr lang="en-GB" b="0" dirty="0"/>
          </a:p>
        </p:txBody>
      </p:sp>
      <p:sp>
        <p:nvSpPr>
          <p:cNvPr id="6" name="Content Placeholder 2"/>
          <p:cNvSpPr txBox="1">
            <a:spLocks/>
          </p:cNvSpPr>
          <p:nvPr/>
        </p:nvSpPr>
        <p:spPr>
          <a:xfrm>
            <a:off x="471861" y="2393950"/>
            <a:ext cx="688723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mn-MN" b="0" dirty="0">
                <a:solidFill>
                  <a:schemeClr val="tx2"/>
                </a:solidFill>
              </a:rPr>
              <a:t>Энэхүү хичээлийн төгсгөлд эрсдэлийн үнэлгээний зарчмын талаар ойлгож, дараах ур чадварт суралцана</a:t>
            </a:r>
            <a:r>
              <a:rPr lang="en-GB" b="0" dirty="0">
                <a:solidFill>
                  <a:schemeClr val="tx2"/>
                </a:solidFill>
              </a:rPr>
              <a:t>:</a:t>
            </a:r>
          </a:p>
          <a:p>
            <a:pPr marL="457200" lvl="1" indent="-457200">
              <a:spcBef>
                <a:spcPts val="1200"/>
              </a:spcBef>
              <a:buFont typeface="Calibri" pitchFamily="34" charset="0"/>
              <a:buAutoNum type="arabicPeriod"/>
            </a:pPr>
            <a:r>
              <a:rPr lang="mn-MN" sz="2000" dirty="0">
                <a:solidFill>
                  <a:schemeClr val="tx2"/>
                </a:solidFill>
                <a:latin typeface="Overpass Light"/>
                <a:cs typeface="Overpass Light"/>
              </a:rPr>
              <a:t>Аюулыг тодорхойлох</a:t>
            </a:r>
            <a:endParaRPr lang="en-US" sz="2000" dirty="0">
              <a:solidFill>
                <a:schemeClr val="tx2"/>
              </a:solidFill>
              <a:latin typeface="Overpass Light"/>
              <a:cs typeface="Overpass Light"/>
            </a:endParaRPr>
          </a:p>
          <a:p>
            <a:pPr marL="457200" lvl="1" indent="-457200">
              <a:spcBef>
                <a:spcPts val="1200"/>
              </a:spcBef>
              <a:buFont typeface="Calibri" pitchFamily="34" charset="0"/>
              <a:buAutoNum type="arabicPeriod"/>
            </a:pPr>
            <a:r>
              <a:rPr lang="mn-MN" sz="2000" dirty="0">
                <a:solidFill>
                  <a:schemeClr val="tx2"/>
                </a:solidFill>
                <a:latin typeface="Overpass Light"/>
                <a:cs typeface="Overpass Light"/>
              </a:rPr>
              <a:t>Хэн, хэрхэн өртөж болзошгүй байна вэ</a:t>
            </a:r>
            <a:endParaRPr lang="en-GB" sz="2000" dirty="0">
              <a:solidFill>
                <a:schemeClr val="tx2"/>
              </a:solidFill>
              <a:latin typeface="Overpass Light"/>
              <a:cs typeface="Overpass Light"/>
            </a:endParaRPr>
          </a:p>
          <a:p>
            <a:pPr marL="457200" lvl="1" indent="-457200">
              <a:spcBef>
                <a:spcPts val="1200"/>
              </a:spcBef>
              <a:buFont typeface="Calibri" pitchFamily="34" charset="0"/>
              <a:buAutoNum type="arabicPeriod"/>
            </a:pPr>
            <a:r>
              <a:rPr lang="mn-MN" sz="2000" dirty="0">
                <a:solidFill>
                  <a:schemeClr val="tx2"/>
                </a:solidFill>
                <a:latin typeface="Overpass Light"/>
                <a:cs typeface="Overpass Light"/>
              </a:rPr>
              <a:t>Ажлын байрны эрсдэлийг үнэлэх</a:t>
            </a:r>
            <a:endParaRPr lang="en-GB" sz="2000" dirty="0">
              <a:solidFill>
                <a:schemeClr val="tx2"/>
              </a:solidFill>
              <a:latin typeface="Overpass Light"/>
              <a:cs typeface="Overpass Light"/>
            </a:endParaRPr>
          </a:p>
          <a:p>
            <a:pPr marL="457200" lvl="1" indent="-457200">
              <a:spcBef>
                <a:spcPts val="1200"/>
              </a:spcBef>
              <a:buFont typeface="Calibri" pitchFamily="34" charset="0"/>
              <a:buAutoNum type="arabicPeriod"/>
            </a:pPr>
            <a:r>
              <a:rPr lang="mn-MN" sz="2000" dirty="0">
                <a:solidFill>
                  <a:schemeClr val="tx2"/>
                </a:solidFill>
                <a:latin typeface="Overpass Light"/>
                <a:cs typeface="Overpass Light"/>
              </a:rPr>
              <a:t>Эрсдэлийн матриц, зураглалыг ойлгож, хэрэглэх</a:t>
            </a:r>
            <a:endParaRPr lang="en-GB" sz="2000" dirty="0">
              <a:solidFill>
                <a:schemeClr val="tx2"/>
              </a:solidFill>
              <a:latin typeface="Overpass Ligh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3" name="Picture 2">
            <a:extLst>
              <a:ext uri="{FF2B5EF4-FFF2-40B4-BE49-F238E27FC236}">
                <a16:creationId xmlns:a16="http://schemas.microsoft.com/office/drawing/2014/main" id="{01C3B314-EE8F-BB7E-FEEC-41529E9CE25E}"/>
              </a:ext>
            </a:extLst>
          </p:cNvPr>
          <p:cNvPicPr>
            <a:picLocks noChangeAspect="1"/>
          </p:cNvPicPr>
          <p:nvPr/>
        </p:nvPicPr>
        <p:blipFill>
          <a:blip r:embed="rId4"/>
          <a:stretch>
            <a:fillRect/>
          </a:stretch>
        </p:blipFill>
        <p:spPr>
          <a:xfrm>
            <a:off x="389707" y="6402557"/>
            <a:ext cx="5688061" cy="274344"/>
          </a:xfrm>
          <a:prstGeom prst="rect">
            <a:avLst/>
          </a:prstGeom>
        </p:spPr>
      </p:pic>
    </p:spTree>
    <p:extLst>
      <p:ext uri="{BB962C8B-B14F-4D97-AF65-F5344CB8AC3E}">
        <p14:creationId xmlns:p14="http://schemas.microsoft.com/office/powerpoint/2010/main" val="3665433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22994" y="1129897"/>
            <a:ext cx="7713662" cy="392905"/>
          </a:xfrm>
        </p:spPr>
        <p:txBody>
          <a:bodyPr/>
          <a:lstStyle/>
          <a:p>
            <a:r>
              <a:rPr lang="mn-MN" b="0" dirty="0">
                <a:latin typeface="+mn-lt"/>
              </a:rPr>
              <a:t>Эхний өдөр</a:t>
            </a:r>
            <a:r>
              <a:rPr lang="fr-CH" b="0" dirty="0">
                <a:latin typeface="+mn-lt"/>
              </a:rPr>
              <a:t>: </a:t>
            </a:r>
            <a:r>
              <a:rPr lang="mn-MN" b="0" dirty="0">
                <a:latin typeface="+mn-lt"/>
              </a:rPr>
              <a:t>Модуль сургалтын хөтөлбөр</a:t>
            </a:r>
            <a:r>
              <a:rPr lang="fr-CH" b="0" dirty="0">
                <a:latin typeface="+mn-lt"/>
              </a:rPr>
              <a:t> </a:t>
            </a:r>
            <a:endParaRPr lang="es-ES" b="0" dirty="0">
              <a:latin typeface="+mn-lt"/>
            </a:endParaRPr>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2641417530"/>
              </p:ext>
            </p:extLst>
          </p:nvPr>
        </p:nvGraphicFramePr>
        <p:xfrm>
          <a:off x="609600" y="1591919"/>
          <a:ext cx="10299032" cy="5149699"/>
        </p:xfrm>
        <a:graphic>
          <a:graphicData uri="http://schemas.openxmlformats.org/drawingml/2006/table">
            <a:tbl>
              <a:tblPr firstRow="1" bandRow="1">
                <a:tableStyleId>{0660B408-B3CF-4A94-85FC-2B1E0A45F4A2}</a:tableStyleId>
              </a:tblPr>
              <a:tblGrid>
                <a:gridCol w="1205414">
                  <a:extLst>
                    <a:ext uri="{9D8B030D-6E8A-4147-A177-3AD203B41FA5}">
                      <a16:colId xmlns:a16="http://schemas.microsoft.com/office/drawing/2014/main" val="20000"/>
                    </a:ext>
                  </a:extLst>
                </a:gridCol>
                <a:gridCol w="5646487">
                  <a:extLst>
                    <a:ext uri="{9D8B030D-6E8A-4147-A177-3AD203B41FA5}">
                      <a16:colId xmlns:a16="http://schemas.microsoft.com/office/drawing/2014/main" val="20001"/>
                    </a:ext>
                  </a:extLst>
                </a:gridCol>
                <a:gridCol w="3447131">
                  <a:extLst>
                    <a:ext uri="{9D8B030D-6E8A-4147-A177-3AD203B41FA5}">
                      <a16:colId xmlns:a16="http://schemas.microsoft.com/office/drawing/2014/main" val="20002"/>
                    </a:ext>
                  </a:extLst>
                </a:gridCol>
              </a:tblGrid>
              <a:tr h="230455">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mn-MN" sz="1200" dirty="0">
                          <a:effectLst/>
                          <a:latin typeface="+mn-lt"/>
                          <a:ea typeface="+mn-ea"/>
                          <a:cs typeface="+mn-cs"/>
                        </a:rPr>
                        <a:t>Цаг</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algn="ctr">
                        <a:lnSpc>
                          <a:spcPct val="90000"/>
                        </a:lnSpc>
                      </a:pPr>
                      <a:r>
                        <a:rPr lang="mn-MN" sz="1200" dirty="0"/>
                        <a:t>Сэдэв</a:t>
                      </a:r>
                      <a:endParaRPr lang="es-ES" sz="1200" dirty="0"/>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mn-MN" sz="1200" dirty="0">
                          <a:effectLst/>
                        </a:rPr>
                        <a:t>Үйл ажиллагааны хэлбэр, оролцоо</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0"/>
                  </a:ext>
                </a:extLst>
              </a:tr>
              <a:tr h="1078222">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200" dirty="0">
                          <a:solidFill>
                            <a:schemeClr val="tx2"/>
                          </a:solidFill>
                          <a:effectLst/>
                        </a:rPr>
                        <a:t>08:30-10:00</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90000"/>
                        </a:lnSpc>
                        <a:spcBef>
                          <a:spcPts val="0"/>
                        </a:spcBef>
                        <a:spcAft>
                          <a:spcPts val="0"/>
                        </a:spcAft>
                      </a:pPr>
                      <a:r>
                        <a:rPr lang="en-US" sz="1200" dirty="0">
                          <a:solidFill>
                            <a:schemeClr val="tx2"/>
                          </a:solidFill>
                          <a:effectLst/>
                        </a:rPr>
                        <a:t>- </a:t>
                      </a:r>
                      <a:r>
                        <a:rPr lang="mn-MN" sz="1200" dirty="0">
                          <a:solidFill>
                            <a:schemeClr val="tx2"/>
                          </a:solidFill>
                          <a:effectLst/>
                        </a:rPr>
                        <a:t>Нээлт</a:t>
                      </a:r>
                      <a:endParaRPr lang="en-GB" sz="1200" dirty="0">
                        <a:solidFill>
                          <a:schemeClr val="tx2"/>
                        </a:solidFill>
                        <a:effectLst/>
                      </a:endParaRPr>
                    </a:p>
                    <a:p>
                      <a:pPr marL="0" marR="0">
                        <a:lnSpc>
                          <a:spcPct val="90000"/>
                        </a:lnSpc>
                        <a:spcBef>
                          <a:spcPts val="0"/>
                        </a:spcBef>
                        <a:spcAft>
                          <a:spcPts val="0"/>
                        </a:spcAft>
                      </a:pPr>
                      <a:r>
                        <a:rPr lang="en-US" sz="1200" dirty="0">
                          <a:solidFill>
                            <a:schemeClr val="tx2"/>
                          </a:solidFill>
                          <a:effectLst/>
                        </a:rPr>
                        <a:t>- </a:t>
                      </a:r>
                      <a:r>
                        <a:rPr lang="mn-MN" sz="1200" dirty="0">
                          <a:solidFill>
                            <a:schemeClr val="tx2"/>
                          </a:solidFill>
                          <a:effectLst/>
                        </a:rPr>
                        <a:t>Оролцогчдын</a:t>
                      </a:r>
                      <a:r>
                        <a:rPr lang="mn-MN" sz="1200" baseline="0" dirty="0">
                          <a:solidFill>
                            <a:schemeClr val="tx2"/>
                          </a:solidFill>
                          <a:effectLst/>
                        </a:rPr>
                        <a:t> танилцуулга</a:t>
                      </a:r>
                      <a:endParaRPr lang="en-GB" sz="1200" dirty="0">
                        <a:solidFill>
                          <a:schemeClr val="tx2"/>
                        </a:solidFill>
                        <a:effectLst/>
                      </a:endParaRPr>
                    </a:p>
                    <a:p>
                      <a:pPr marL="0" marR="0">
                        <a:lnSpc>
                          <a:spcPct val="90000"/>
                        </a:lnSpc>
                        <a:spcBef>
                          <a:spcPts val="0"/>
                        </a:spcBef>
                        <a:spcAft>
                          <a:spcPts val="0"/>
                        </a:spcAft>
                      </a:pPr>
                      <a:r>
                        <a:rPr lang="en-US" sz="1200" dirty="0">
                          <a:solidFill>
                            <a:schemeClr val="tx2"/>
                          </a:solidFill>
                          <a:effectLst/>
                        </a:rPr>
                        <a:t>-</a:t>
                      </a:r>
                      <a:r>
                        <a:rPr lang="mn-MN" sz="1200" baseline="0" dirty="0">
                          <a:solidFill>
                            <a:schemeClr val="tx2"/>
                          </a:solidFill>
                          <a:effectLst/>
                        </a:rPr>
                        <a:t> Сургалтын зорилго</a:t>
                      </a:r>
                      <a:endParaRPr lang="en-GB" sz="1200" dirty="0">
                        <a:solidFill>
                          <a:schemeClr val="tx2"/>
                        </a:solidFill>
                        <a:effectLst/>
                      </a:endParaRPr>
                    </a:p>
                    <a:p>
                      <a:pPr marL="0" marR="0" indent="0">
                        <a:lnSpc>
                          <a:spcPct val="90000"/>
                        </a:lnSpc>
                        <a:spcBef>
                          <a:spcPts val="0"/>
                        </a:spcBef>
                        <a:spcAft>
                          <a:spcPts val="0"/>
                        </a:spcAft>
                        <a:buFontTx/>
                        <a:buNone/>
                      </a:pPr>
                      <a:r>
                        <a:rPr lang="en-US" sz="1200" dirty="0">
                          <a:solidFill>
                            <a:schemeClr val="tx2"/>
                          </a:solidFill>
                          <a:effectLst/>
                        </a:rPr>
                        <a:t>- </a:t>
                      </a:r>
                      <a:r>
                        <a:rPr lang="mn-MN" sz="1200" dirty="0">
                          <a:solidFill>
                            <a:schemeClr val="tx2"/>
                          </a:solidFill>
                          <a:effectLst/>
                        </a:rPr>
                        <a:t>Хөтөлбөрийн</a:t>
                      </a:r>
                      <a:r>
                        <a:rPr lang="mn-MN" sz="1200" baseline="0" dirty="0">
                          <a:solidFill>
                            <a:schemeClr val="tx2"/>
                          </a:solidFill>
                          <a:effectLst/>
                        </a:rPr>
                        <a:t> танилцуулга</a:t>
                      </a:r>
                      <a:endParaRPr lang="en-US" sz="1200" dirty="0">
                        <a:solidFill>
                          <a:schemeClr val="tx2"/>
                        </a:solidFill>
                        <a:effectLst/>
                      </a:endParaRPr>
                    </a:p>
                    <a:p>
                      <a:pPr marL="0" marR="0" indent="0" algn="l" defTabSz="914400" rtl="0" eaLnBrk="1" fontAlgn="auto" latinLnBrk="0" hangingPunct="1">
                        <a:lnSpc>
                          <a:spcPct val="150000"/>
                        </a:lnSpc>
                        <a:spcBef>
                          <a:spcPts val="0"/>
                        </a:spcBef>
                        <a:spcAft>
                          <a:spcPts val="0"/>
                        </a:spcAft>
                        <a:buClrTx/>
                        <a:buSzTx/>
                        <a:buFontTx/>
                        <a:buNone/>
                        <a:tabLst/>
                        <a:defRPr/>
                      </a:pPr>
                      <a:r>
                        <a:rPr lang="mn-MN" sz="1200" dirty="0">
                          <a:solidFill>
                            <a:schemeClr val="tx2"/>
                          </a:solidFill>
                          <a:effectLst/>
                        </a:rPr>
                        <a:t>Хичээл</a:t>
                      </a:r>
                      <a:r>
                        <a:rPr lang="en-US" sz="1200" dirty="0">
                          <a:solidFill>
                            <a:schemeClr val="tx2"/>
                          </a:solidFill>
                          <a:effectLst/>
                        </a:rPr>
                        <a:t> 1:</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90000"/>
                        </a:lnSpc>
                        <a:spcBef>
                          <a:spcPts val="0"/>
                        </a:spcBef>
                        <a:spcAft>
                          <a:spcPts val="0"/>
                        </a:spcAft>
                      </a:pPr>
                      <a:r>
                        <a:rPr lang="mn-MN" sz="1200" dirty="0">
                          <a:solidFill>
                            <a:schemeClr val="tx2"/>
                          </a:solidFill>
                          <a:effectLst/>
                        </a:rPr>
                        <a:t>Илтгэл</a:t>
                      </a:r>
                      <a:endParaRPr lang="en-GB" sz="1200" dirty="0">
                        <a:solidFill>
                          <a:schemeClr val="tx2"/>
                        </a:solidFill>
                        <a:effectLst/>
                      </a:endParaRPr>
                    </a:p>
                    <a:p>
                      <a:pPr marL="0" marR="0">
                        <a:lnSpc>
                          <a:spcPct val="90000"/>
                        </a:lnSpc>
                        <a:spcBef>
                          <a:spcPts val="0"/>
                        </a:spcBef>
                        <a:spcAft>
                          <a:spcPts val="0"/>
                        </a:spcAft>
                      </a:pPr>
                      <a:r>
                        <a:rPr lang="mn-MN" sz="1200" dirty="0">
                          <a:solidFill>
                            <a:schemeClr val="tx2"/>
                          </a:solidFill>
                          <a:effectLst/>
                        </a:rPr>
                        <a:t>Сургагч</a:t>
                      </a:r>
                      <a:r>
                        <a:rPr lang="mn-MN" sz="1200" baseline="0" dirty="0">
                          <a:solidFill>
                            <a:schemeClr val="tx2"/>
                          </a:solidFill>
                          <a:effectLst/>
                        </a:rPr>
                        <a:t> багш, оролцогчид</a:t>
                      </a:r>
                      <a:endParaRPr lang="en-US" sz="1200" dirty="0">
                        <a:solidFill>
                          <a:schemeClr val="tx2"/>
                        </a:solidFill>
                        <a:effectLst/>
                      </a:endParaRPr>
                    </a:p>
                    <a:p>
                      <a:pPr marL="0" marR="0">
                        <a:lnSpc>
                          <a:spcPct val="90000"/>
                        </a:lnSpc>
                        <a:spcBef>
                          <a:spcPts val="0"/>
                        </a:spcBef>
                        <a:spcAft>
                          <a:spcPts val="0"/>
                        </a:spcAft>
                      </a:pPr>
                      <a:endParaRPr lang="en-US" sz="1200" dirty="0">
                        <a:solidFill>
                          <a:schemeClr val="tx2"/>
                        </a:solidFill>
                        <a:effectLst/>
                      </a:endParaRPr>
                    </a:p>
                    <a:p>
                      <a:pPr marL="0" marR="0">
                        <a:lnSpc>
                          <a:spcPct val="90000"/>
                        </a:lnSpc>
                        <a:spcBef>
                          <a:spcPts val="0"/>
                        </a:spcBef>
                        <a:spcAft>
                          <a:spcPts val="0"/>
                        </a:spcAft>
                      </a:pPr>
                      <a:endParaRPr lang="en-US" sz="1200" dirty="0">
                        <a:solidFill>
                          <a:schemeClr val="tx2"/>
                        </a:solidFill>
                        <a:effectLst/>
                      </a:endParaRPr>
                    </a:p>
                    <a:p>
                      <a:pPr marL="0" marR="0">
                        <a:lnSpc>
                          <a:spcPct val="90000"/>
                        </a:lnSpc>
                        <a:spcBef>
                          <a:spcPts val="0"/>
                        </a:spcBef>
                        <a:spcAft>
                          <a:spcPts val="0"/>
                        </a:spcAft>
                      </a:pPr>
                      <a:endParaRPr lang="en-US" sz="1200" dirty="0">
                        <a:solidFill>
                          <a:schemeClr val="tx2"/>
                        </a:solidFill>
                        <a:effectLst/>
                      </a:endParaRPr>
                    </a:p>
                    <a:p>
                      <a:pPr marL="0" marR="0" indent="0" algn="l" defTabSz="914400" rtl="0" eaLnBrk="1" fontAlgn="auto" latinLnBrk="0" hangingPunct="1">
                        <a:lnSpc>
                          <a:spcPct val="90000"/>
                        </a:lnSpc>
                        <a:spcBef>
                          <a:spcPts val="0"/>
                        </a:spcBef>
                        <a:spcAft>
                          <a:spcPts val="0"/>
                        </a:spcAft>
                        <a:buClrTx/>
                        <a:buSzTx/>
                        <a:buFontTx/>
                        <a:buNone/>
                        <a:tabLst/>
                        <a:defRPr/>
                      </a:pPr>
                      <a:r>
                        <a:rPr lang="mn-MN" sz="1200" dirty="0">
                          <a:solidFill>
                            <a:schemeClr val="tx2"/>
                          </a:solidFill>
                          <a:effectLst/>
                          <a:latin typeface="+mn-lt"/>
                          <a:ea typeface="+mn-ea"/>
                          <a:cs typeface="+mn-cs"/>
                        </a:rPr>
                        <a:t>Илтгэл,</a:t>
                      </a:r>
                      <a:r>
                        <a:rPr lang="mn-MN" sz="1200" baseline="0" dirty="0">
                          <a:solidFill>
                            <a:schemeClr val="tx2"/>
                          </a:solidFill>
                          <a:effectLst/>
                          <a:latin typeface="+mn-lt"/>
                          <a:ea typeface="+mn-ea"/>
                          <a:cs typeface="+mn-cs"/>
                        </a:rPr>
                        <a:t> нэгдсэн хэлэлцүүлэг</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1"/>
                  </a:ext>
                </a:extLst>
              </a:tr>
              <a:tr h="316353">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200" dirty="0">
                          <a:solidFill>
                            <a:schemeClr val="tx2"/>
                          </a:solidFill>
                          <a:effectLst/>
                        </a:rPr>
                        <a:t>10:00-10:30</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n-US" sz="1200" dirty="0">
                          <a:solidFill>
                            <a:schemeClr val="tx2"/>
                          </a:solidFill>
                          <a:effectLst/>
                        </a:rPr>
                        <a:t>                                                  </a:t>
                      </a:r>
                      <a:r>
                        <a:rPr lang="mn-MN" sz="1200" dirty="0">
                          <a:solidFill>
                            <a:schemeClr val="tx2"/>
                          </a:solidFill>
                          <a:effectLst/>
                        </a:rPr>
                        <a:t>Цайны</a:t>
                      </a:r>
                      <a:r>
                        <a:rPr lang="mn-MN" sz="1200" baseline="0" dirty="0">
                          <a:solidFill>
                            <a:schemeClr val="tx2"/>
                          </a:solidFill>
                          <a:effectLst/>
                        </a:rPr>
                        <a:t> завсарлага</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a:lnSpc>
                          <a:spcPct val="90000"/>
                        </a:lnSpc>
                      </a:pPr>
                      <a:endParaRPr lang="es-ES" sz="1200" dirty="0">
                        <a:solidFill>
                          <a:schemeClr val="tx2"/>
                        </a:solidFill>
                      </a:endParaRPr>
                    </a:p>
                  </a:txBody>
                  <a:tcPr marL="78004" marR="78004" marT="39002" marB="39002"/>
                </a:tc>
                <a:extLst>
                  <a:ext uri="{0D108BD9-81ED-4DB2-BD59-A6C34878D82A}">
                    <a16:rowId xmlns:a16="http://schemas.microsoft.com/office/drawing/2014/main" val="10002"/>
                  </a:ext>
                </a:extLst>
              </a:tr>
              <a:tr h="316353">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200" dirty="0">
                          <a:solidFill>
                            <a:schemeClr val="tx2"/>
                          </a:solidFill>
                          <a:effectLst/>
                        </a:rPr>
                        <a:t>10:30-12:00</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mn-MN" sz="1200" dirty="0">
                          <a:solidFill>
                            <a:schemeClr val="tx2"/>
                          </a:solidFill>
                          <a:effectLst/>
                        </a:rPr>
                        <a:t>Хичээл</a:t>
                      </a:r>
                      <a:r>
                        <a:rPr lang="mn-MN" sz="1200" baseline="0" dirty="0">
                          <a:solidFill>
                            <a:schemeClr val="tx2"/>
                          </a:solidFill>
                          <a:effectLst/>
                        </a:rPr>
                        <a:t> </a:t>
                      </a:r>
                      <a:r>
                        <a:rPr lang="en-US" sz="1200" dirty="0">
                          <a:solidFill>
                            <a:schemeClr val="tx2"/>
                          </a:solidFill>
                          <a:effectLst/>
                        </a:rPr>
                        <a:t>2: </a:t>
                      </a:r>
                      <a:r>
                        <a:rPr lang="mn-MN" sz="1200" dirty="0">
                          <a:solidFill>
                            <a:schemeClr val="tx2"/>
                          </a:solidFill>
                          <a:effectLst/>
                        </a:rPr>
                        <a:t>ХАБЭМ-ийн</a:t>
                      </a:r>
                      <a:r>
                        <a:rPr lang="mn-MN" sz="1200" baseline="0" dirty="0">
                          <a:solidFill>
                            <a:schemeClr val="tx2"/>
                          </a:solidFill>
                          <a:effectLst/>
                        </a:rPr>
                        <a:t> тодорхойлолт ба зарчим </a:t>
                      </a:r>
                      <a:endParaRPr lang="en-GB" sz="1200" dirty="0">
                        <a:solidFill>
                          <a:schemeClr val="tx2"/>
                        </a:solidFill>
                        <a:effectLst/>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mn-MN"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Илтгэл-Сургагч багш</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3"/>
                  </a:ext>
                </a:extLst>
              </a:tr>
              <a:tr h="328059">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200" dirty="0">
                          <a:solidFill>
                            <a:schemeClr val="tx2"/>
                          </a:solidFill>
                          <a:effectLst/>
                        </a:rPr>
                        <a:t>12:00-12:30</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90000"/>
                        </a:lnSpc>
                        <a:spcBef>
                          <a:spcPts val="0"/>
                        </a:spcBef>
                        <a:spcAft>
                          <a:spcPts val="0"/>
                        </a:spcAft>
                      </a:pPr>
                      <a:r>
                        <a:rPr lang="mn-MN" sz="1200" dirty="0">
                          <a:solidFill>
                            <a:schemeClr val="tx2"/>
                          </a:solidFill>
                          <a:effectLst/>
                        </a:rPr>
                        <a:t>Дасгал</a:t>
                      </a:r>
                      <a:r>
                        <a:rPr lang="mn-MN" sz="1200" baseline="0" dirty="0">
                          <a:solidFill>
                            <a:schemeClr val="tx2"/>
                          </a:solidFill>
                          <a:effectLst/>
                        </a:rPr>
                        <a:t> ажил</a:t>
                      </a:r>
                      <a:r>
                        <a:rPr lang="en-US" sz="1200" dirty="0">
                          <a:solidFill>
                            <a:schemeClr val="tx2"/>
                          </a:solidFill>
                          <a:effectLst/>
                        </a:rPr>
                        <a:t>: </a:t>
                      </a:r>
                      <a:r>
                        <a:rPr lang="mn-MN" sz="1200" dirty="0">
                          <a:solidFill>
                            <a:schemeClr val="tx2"/>
                          </a:solidFill>
                          <a:effectLst/>
                        </a:rPr>
                        <a:t>Аюулыг олж илрүүлэх</a:t>
                      </a:r>
                      <a:endParaRPr lang="en-GB" sz="1200" dirty="0">
                        <a:solidFill>
                          <a:schemeClr val="tx2"/>
                        </a:solidFill>
                        <a:effectLst/>
                      </a:endParaRPr>
                    </a:p>
                    <a:p>
                      <a:pPr marL="0" marR="0">
                        <a:lnSpc>
                          <a:spcPct val="90000"/>
                        </a:lnSpc>
                        <a:spcBef>
                          <a:spcPts val="0"/>
                        </a:spcBef>
                        <a:spcAft>
                          <a:spcPts val="0"/>
                        </a:spcAft>
                      </a:pPr>
                      <a:r>
                        <a:rPr lang="mn-MN" sz="1200" dirty="0">
                          <a:solidFill>
                            <a:schemeClr val="tx2"/>
                          </a:solidFill>
                          <a:effectLst/>
                        </a:rPr>
                        <a:t>Австрали улсын Шинэ өмнөд</a:t>
                      </a:r>
                      <a:r>
                        <a:rPr lang="mn-MN" sz="1200" baseline="0" dirty="0">
                          <a:solidFill>
                            <a:schemeClr val="tx2"/>
                          </a:solidFill>
                          <a:effectLst/>
                        </a:rPr>
                        <a:t> Уэльсийн ХАБАЭ-н агентлаг </a:t>
                      </a:r>
                      <a:r>
                        <a:rPr lang="en-US" sz="1200" baseline="0" dirty="0">
                          <a:solidFill>
                            <a:schemeClr val="tx2"/>
                          </a:solidFill>
                          <a:effectLst/>
                        </a:rPr>
                        <a:t>(</a:t>
                      </a:r>
                      <a:r>
                        <a:rPr lang="en-US" sz="1200" baseline="0" dirty="0" err="1">
                          <a:solidFill>
                            <a:schemeClr val="tx2"/>
                          </a:solidFill>
                          <a:effectLst/>
                        </a:rPr>
                        <a:t>S</a:t>
                      </a:r>
                      <a:r>
                        <a:rPr lang="en-US" sz="1200" dirty="0" err="1">
                          <a:solidFill>
                            <a:schemeClr val="tx2"/>
                          </a:solidFill>
                          <a:effectLst/>
                        </a:rPr>
                        <a:t>afeWork</a:t>
                      </a:r>
                      <a:r>
                        <a:rPr lang="en-US" sz="1200" dirty="0">
                          <a:solidFill>
                            <a:schemeClr val="tx2"/>
                          </a:solidFill>
                          <a:effectLst/>
                        </a:rPr>
                        <a:t>)</a:t>
                      </a:r>
                      <a:r>
                        <a:rPr lang="mn-MN" sz="1200" baseline="0" dirty="0">
                          <a:solidFill>
                            <a:schemeClr val="tx2"/>
                          </a:solidFill>
                          <a:effectLst/>
                        </a:rPr>
                        <a:t> жишээ</a:t>
                      </a:r>
                      <a:r>
                        <a:rPr lang="en-US" sz="1200" dirty="0">
                          <a:solidFill>
                            <a:schemeClr val="tx2"/>
                          </a:solidFill>
                          <a:effectLst/>
                        </a:rPr>
                        <a:t> </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mn-MN" sz="1200" dirty="0">
                          <a:solidFill>
                            <a:schemeClr val="tx2"/>
                          </a:solidFill>
                          <a:effectLst/>
                        </a:rPr>
                        <a:t>Бүлгийн</a:t>
                      </a:r>
                      <a:r>
                        <a:rPr lang="mn-MN" sz="1200" baseline="0" dirty="0">
                          <a:solidFill>
                            <a:schemeClr val="tx2"/>
                          </a:solidFill>
                          <a:effectLst/>
                        </a:rPr>
                        <a:t> ажил, нэгдсэн хэлэлцүүлэг</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4"/>
                  </a:ext>
                </a:extLst>
              </a:tr>
              <a:tr h="316353">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200" dirty="0">
                          <a:solidFill>
                            <a:schemeClr val="tx2"/>
                          </a:solidFill>
                          <a:effectLst/>
                        </a:rPr>
                        <a:t>12:30-13:30</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es-ES" sz="1200" dirty="0">
                          <a:solidFill>
                            <a:schemeClr val="tx2"/>
                          </a:solidFill>
                        </a:rPr>
                        <a:t>                                                           </a:t>
                      </a:r>
                      <a:r>
                        <a:rPr lang="mn-MN" sz="1200" dirty="0">
                          <a:solidFill>
                            <a:schemeClr val="tx2"/>
                          </a:solidFill>
                          <a:effectLst/>
                        </a:rPr>
                        <a:t>Үдийн</a:t>
                      </a:r>
                      <a:r>
                        <a:rPr lang="mn-MN" sz="1200" baseline="0" dirty="0">
                          <a:solidFill>
                            <a:schemeClr val="tx2"/>
                          </a:solidFill>
                          <a:effectLst/>
                        </a:rPr>
                        <a:t> хоол</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a:lnSpc>
                          <a:spcPct val="90000"/>
                        </a:lnSpc>
                      </a:pPr>
                      <a:endParaRPr lang="es-ES" sz="1200" dirty="0">
                        <a:solidFill>
                          <a:schemeClr val="tx2"/>
                        </a:solidFill>
                      </a:endParaRPr>
                    </a:p>
                  </a:txBody>
                  <a:tcPr marL="78004" marR="78004" marT="39002" marB="39002"/>
                </a:tc>
                <a:extLst>
                  <a:ext uri="{0D108BD9-81ED-4DB2-BD59-A6C34878D82A}">
                    <a16:rowId xmlns:a16="http://schemas.microsoft.com/office/drawing/2014/main" val="10005"/>
                  </a:ext>
                </a:extLst>
              </a:tr>
              <a:tr h="352885">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200" dirty="0">
                          <a:solidFill>
                            <a:schemeClr val="tx2"/>
                          </a:solidFill>
                          <a:effectLst/>
                        </a:rPr>
                        <a:t>13:30-14:30</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mn-MN" sz="1200" dirty="0">
                          <a:solidFill>
                            <a:schemeClr val="tx2"/>
                          </a:solidFill>
                          <a:effectLst/>
                        </a:rPr>
                        <a:t>Хичээл</a:t>
                      </a:r>
                      <a:r>
                        <a:rPr lang="en-US" sz="1200" dirty="0">
                          <a:solidFill>
                            <a:schemeClr val="tx2"/>
                          </a:solidFill>
                          <a:effectLst/>
                        </a:rPr>
                        <a:t> 3: </a:t>
                      </a:r>
                      <a:r>
                        <a:rPr lang="mn-MN" sz="1200" dirty="0">
                          <a:solidFill>
                            <a:schemeClr val="tx2"/>
                          </a:solidFill>
                          <a:effectLst/>
                        </a:rPr>
                        <a:t>Эрсдэлийн</a:t>
                      </a:r>
                      <a:r>
                        <a:rPr lang="mn-MN" sz="1200" baseline="0" dirty="0">
                          <a:solidFill>
                            <a:schemeClr val="tx2"/>
                          </a:solidFill>
                          <a:effectLst/>
                        </a:rPr>
                        <a:t> үнэлгээ</a:t>
                      </a:r>
                      <a:endParaRPr lang="en-GB" sz="1200" dirty="0">
                        <a:solidFill>
                          <a:schemeClr val="tx2"/>
                        </a:solidFill>
                        <a:effectLst/>
                      </a:endParaRPr>
                    </a:p>
                    <a:p>
                      <a:pPr marL="0" marR="0">
                        <a:lnSpc>
                          <a:spcPct val="107000"/>
                        </a:lnSpc>
                        <a:spcBef>
                          <a:spcPts val="0"/>
                        </a:spcBef>
                        <a:spcAft>
                          <a:spcPts val="0"/>
                        </a:spcAft>
                      </a:pPr>
                      <a:r>
                        <a:rPr lang="mn-MN" sz="1200" dirty="0">
                          <a:solidFill>
                            <a:schemeClr val="tx2"/>
                          </a:solidFill>
                          <a:effectLst/>
                        </a:rPr>
                        <a:t>Алхам</a:t>
                      </a:r>
                      <a:r>
                        <a:rPr lang="en-US" sz="1200" dirty="0">
                          <a:solidFill>
                            <a:schemeClr val="tx2"/>
                          </a:solidFill>
                          <a:effectLst/>
                        </a:rPr>
                        <a:t> 1:</a:t>
                      </a:r>
                      <a:r>
                        <a:rPr lang="en-GB" sz="1200" baseline="0" dirty="0">
                          <a:solidFill>
                            <a:schemeClr val="tx2"/>
                          </a:solidFill>
                          <a:effectLst/>
                        </a:rPr>
                        <a:t> </a:t>
                      </a:r>
                      <a:r>
                        <a:rPr lang="mn-MN" sz="1200" baseline="0" dirty="0">
                          <a:solidFill>
                            <a:schemeClr val="tx2"/>
                          </a:solidFill>
                          <a:effectLst/>
                        </a:rPr>
                        <a:t>Аюулыг тодорхойлох</a:t>
                      </a:r>
                      <a:endParaRPr lang="es-ES" sz="1200" dirty="0">
                        <a:solidFill>
                          <a:schemeClr val="tx2"/>
                        </a:solidFill>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endParaRPr lang="en-US" sz="1200" dirty="0">
                        <a:solidFill>
                          <a:schemeClr val="tx2"/>
                        </a:solidFill>
                        <a:effectLst/>
                      </a:endParaRPr>
                    </a:p>
                    <a:p>
                      <a:pPr marL="0" marR="0" indent="0" algn="l" defTabSz="914400" rtl="0" eaLnBrk="1" fontAlgn="auto" latinLnBrk="0" hangingPunct="1">
                        <a:lnSpc>
                          <a:spcPct val="90000"/>
                        </a:lnSpc>
                        <a:spcBef>
                          <a:spcPts val="0"/>
                        </a:spcBef>
                        <a:spcAft>
                          <a:spcPts val="0"/>
                        </a:spcAft>
                        <a:buClrTx/>
                        <a:buSzTx/>
                        <a:buFontTx/>
                        <a:buNone/>
                        <a:tabLst/>
                        <a:defRPr/>
                      </a:pPr>
                      <a:r>
                        <a:rPr lang="mn-MN" sz="1200" dirty="0">
                          <a:solidFill>
                            <a:schemeClr val="tx2"/>
                          </a:solidFill>
                          <a:effectLst/>
                        </a:rPr>
                        <a:t>Илтгэл</a:t>
                      </a:r>
                      <a:r>
                        <a:rPr lang="en-US" sz="1200" dirty="0">
                          <a:solidFill>
                            <a:schemeClr val="tx2"/>
                          </a:solidFill>
                          <a:effectLst/>
                        </a:rPr>
                        <a:t> – </a:t>
                      </a:r>
                      <a:r>
                        <a:rPr lang="mn-MN" sz="1200" dirty="0">
                          <a:solidFill>
                            <a:schemeClr val="tx2"/>
                          </a:solidFill>
                          <a:effectLst/>
                        </a:rPr>
                        <a:t>Сургагч</a:t>
                      </a:r>
                      <a:r>
                        <a:rPr lang="mn-MN" sz="1200" baseline="0" dirty="0">
                          <a:solidFill>
                            <a:schemeClr val="tx2"/>
                          </a:solidFill>
                          <a:effectLst/>
                        </a:rPr>
                        <a:t> багш</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6"/>
                  </a:ext>
                </a:extLst>
              </a:tr>
              <a:tr h="316353">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200" dirty="0">
                          <a:solidFill>
                            <a:schemeClr val="tx2"/>
                          </a:solidFill>
                          <a:effectLst/>
                        </a:rPr>
                        <a:t>14:30-15:00</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a:lnSpc>
                          <a:spcPct val="90000"/>
                        </a:lnSpc>
                      </a:pPr>
                      <a:r>
                        <a:rPr lang="en-US" sz="1200" dirty="0">
                          <a:solidFill>
                            <a:schemeClr val="tx2"/>
                          </a:solidFill>
                          <a:effectLst/>
                        </a:rPr>
                        <a:t>                                                  </a:t>
                      </a:r>
                      <a:r>
                        <a:rPr lang="mn-MN" sz="1200" dirty="0">
                          <a:solidFill>
                            <a:schemeClr val="tx2"/>
                          </a:solidFill>
                          <a:effectLst/>
                        </a:rPr>
                        <a:t>Цайны</a:t>
                      </a:r>
                      <a:r>
                        <a:rPr lang="mn-MN" sz="1200" baseline="0" dirty="0">
                          <a:solidFill>
                            <a:schemeClr val="tx2"/>
                          </a:solidFill>
                          <a:effectLst/>
                        </a:rPr>
                        <a:t> завсарлага</a:t>
                      </a:r>
                      <a:endParaRPr lang="es-ES" sz="1200" dirty="0">
                        <a:solidFill>
                          <a:schemeClr val="tx2"/>
                        </a:solidFill>
                      </a:endParaRPr>
                    </a:p>
                  </a:txBody>
                  <a:tcPr marL="78004" marR="78004" marT="39002" marB="39002"/>
                </a:tc>
                <a:tc>
                  <a:txBody>
                    <a:bodyPr/>
                    <a:lstStyle/>
                    <a:p>
                      <a:pPr>
                        <a:lnSpc>
                          <a:spcPct val="90000"/>
                        </a:lnSpc>
                      </a:pPr>
                      <a:r>
                        <a:rPr lang="es-ES" sz="1200" dirty="0">
                          <a:solidFill>
                            <a:schemeClr val="tx2"/>
                          </a:solidFill>
                        </a:rPr>
                        <a:t> </a:t>
                      </a:r>
                    </a:p>
                  </a:txBody>
                  <a:tcPr marL="78004" marR="78004" marT="39002" marB="39002"/>
                </a:tc>
                <a:extLst>
                  <a:ext uri="{0D108BD9-81ED-4DB2-BD59-A6C34878D82A}">
                    <a16:rowId xmlns:a16="http://schemas.microsoft.com/office/drawing/2014/main" val="10007"/>
                  </a:ext>
                </a:extLst>
              </a:tr>
              <a:tr h="316353">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200" dirty="0">
                          <a:solidFill>
                            <a:schemeClr val="tx2"/>
                          </a:solidFill>
                          <a:effectLst/>
                        </a:rPr>
                        <a:t>15:00-15:20</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mn-MN" sz="1200" dirty="0">
                          <a:solidFill>
                            <a:schemeClr val="tx2"/>
                          </a:solidFill>
                          <a:effectLst/>
                        </a:rPr>
                        <a:t>Үйлдвэрийн</a:t>
                      </a:r>
                      <a:r>
                        <a:rPr lang="mn-MN" sz="1200" baseline="0" dirty="0">
                          <a:solidFill>
                            <a:schemeClr val="tx2"/>
                          </a:solidFill>
                          <a:effectLst/>
                        </a:rPr>
                        <a:t> дадлага</a:t>
                      </a:r>
                      <a:r>
                        <a:rPr lang="en-US" sz="1200" dirty="0">
                          <a:solidFill>
                            <a:schemeClr val="tx2"/>
                          </a:solidFill>
                          <a:effectLst/>
                        </a:rPr>
                        <a:t> 1: </a:t>
                      </a:r>
                      <a:r>
                        <a:rPr lang="mn-MN" sz="1200" dirty="0">
                          <a:solidFill>
                            <a:schemeClr val="tx2"/>
                          </a:solidFill>
                          <a:effectLst/>
                        </a:rPr>
                        <a:t>Ажлын</a:t>
                      </a:r>
                      <a:r>
                        <a:rPr lang="mn-MN" sz="1200" baseline="0" dirty="0">
                          <a:solidFill>
                            <a:schemeClr val="tx2"/>
                          </a:solidFill>
                          <a:effectLst/>
                        </a:rPr>
                        <a:t> байрны аюулыг тодорхойлох</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mn-MN" sz="1200" dirty="0">
                          <a:solidFill>
                            <a:schemeClr val="tx2"/>
                          </a:solidFill>
                          <a:effectLst/>
                        </a:rPr>
                        <a:t>Бүлгийн</a:t>
                      </a:r>
                      <a:r>
                        <a:rPr lang="mn-MN" sz="1200" baseline="0" dirty="0">
                          <a:solidFill>
                            <a:schemeClr val="tx2"/>
                          </a:solidFill>
                          <a:effectLst/>
                        </a:rPr>
                        <a:t> ажил, нэгдсэн хэлэлцүүлэг</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8"/>
                  </a:ext>
                </a:extLst>
              </a:tr>
              <a:tr h="560172">
                <a:tc>
                  <a:txBody>
                    <a:bodyPr/>
                    <a:lstStyle/>
                    <a:p>
                      <a:pPr marL="0" marR="0" indent="0" algn="ctr" defTabSz="914400" rtl="0" eaLnBrk="1" fontAlgn="auto" latinLnBrk="0" hangingPunct="1">
                        <a:lnSpc>
                          <a:spcPct val="200000"/>
                        </a:lnSpc>
                        <a:spcBef>
                          <a:spcPts val="0"/>
                        </a:spcBef>
                        <a:spcAft>
                          <a:spcPts val="0"/>
                        </a:spcAft>
                        <a:buClrTx/>
                        <a:buSzTx/>
                        <a:buFontTx/>
                        <a:buNone/>
                        <a:tabLst/>
                        <a:defRPr/>
                      </a:pPr>
                      <a:r>
                        <a:rPr lang="en-US" sz="1200" dirty="0">
                          <a:solidFill>
                            <a:schemeClr val="tx2"/>
                          </a:solidFill>
                          <a:effectLst/>
                        </a:rPr>
                        <a:t>15:20-16:00</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30000"/>
                        </a:lnSpc>
                        <a:spcBef>
                          <a:spcPts val="0"/>
                        </a:spcBef>
                        <a:spcAft>
                          <a:spcPts val="0"/>
                        </a:spcAft>
                      </a:pPr>
                      <a:r>
                        <a:rPr lang="mn-MN" sz="1200" dirty="0">
                          <a:solidFill>
                            <a:schemeClr val="tx2"/>
                          </a:solidFill>
                          <a:effectLst/>
                        </a:rPr>
                        <a:t>Алхам</a:t>
                      </a:r>
                      <a:r>
                        <a:rPr lang="en-US" sz="1200" dirty="0">
                          <a:solidFill>
                            <a:schemeClr val="tx2"/>
                          </a:solidFill>
                          <a:effectLst/>
                        </a:rPr>
                        <a:t> 2:</a:t>
                      </a:r>
                      <a:r>
                        <a:rPr lang="en-GB" sz="1200" baseline="0" dirty="0">
                          <a:solidFill>
                            <a:schemeClr val="tx2"/>
                          </a:solidFill>
                          <a:effectLst/>
                        </a:rPr>
                        <a:t> </a:t>
                      </a:r>
                      <a:r>
                        <a:rPr lang="mn-MN" sz="1200" baseline="0" dirty="0">
                          <a:solidFill>
                            <a:schemeClr val="tx2"/>
                          </a:solidFill>
                          <a:effectLst/>
                        </a:rPr>
                        <a:t>Хэн, хэрхэн хохирч болохыг тодорхойлох. Үүссэн эрсдэлийг тодорхойлох</a:t>
                      </a:r>
                      <a:r>
                        <a:rPr lang="en-US" sz="1200" dirty="0">
                          <a:solidFill>
                            <a:schemeClr val="tx2"/>
                          </a:solidFill>
                          <a:effectLst/>
                        </a:rPr>
                        <a:t> </a:t>
                      </a:r>
                    </a:p>
                    <a:p>
                      <a:pPr marL="0" marR="0">
                        <a:lnSpc>
                          <a:spcPct val="130000"/>
                        </a:lnSpc>
                        <a:spcBef>
                          <a:spcPts val="0"/>
                        </a:spcBef>
                        <a:spcAft>
                          <a:spcPts val="0"/>
                        </a:spcAft>
                      </a:pPr>
                      <a:r>
                        <a:rPr lang="mn-MN" sz="1200" dirty="0">
                          <a:solidFill>
                            <a:schemeClr val="tx2"/>
                          </a:solidFill>
                          <a:effectLst/>
                        </a:rPr>
                        <a:t>Алхам</a:t>
                      </a:r>
                      <a:r>
                        <a:rPr lang="en-US" sz="1200" dirty="0">
                          <a:solidFill>
                            <a:schemeClr val="tx2"/>
                          </a:solidFill>
                          <a:effectLst/>
                        </a:rPr>
                        <a:t> 3:</a:t>
                      </a:r>
                      <a:r>
                        <a:rPr lang="en-GB" sz="1200" baseline="0" dirty="0">
                          <a:solidFill>
                            <a:schemeClr val="tx2"/>
                          </a:solidFill>
                          <a:effectLst/>
                        </a:rPr>
                        <a:t> </a:t>
                      </a:r>
                      <a:r>
                        <a:rPr lang="mn-MN" sz="1200" baseline="0" dirty="0">
                          <a:solidFill>
                            <a:schemeClr val="tx2"/>
                          </a:solidFill>
                          <a:effectLst/>
                        </a:rPr>
                        <a:t>Аюулгүй байдал, эрүүл мэндийн эрсдэлийг хянах арга хэмжээг тодорхойлох,сонгох</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130000"/>
                        </a:lnSpc>
                        <a:spcBef>
                          <a:spcPts val="0"/>
                        </a:spcBef>
                        <a:spcAft>
                          <a:spcPts val="0"/>
                        </a:spcAft>
                        <a:buClrTx/>
                        <a:buSzTx/>
                        <a:buFontTx/>
                        <a:buNone/>
                        <a:tabLst/>
                        <a:defRPr/>
                      </a:pPr>
                      <a:r>
                        <a:rPr lang="mn-MN" sz="1200" dirty="0">
                          <a:solidFill>
                            <a:schemeClr val="tx2"/>
                          </a:solidFill>
                          <a:effectLst/>
                        </a:rPr>
                        <a:t>Илтгэл</a:t>
                      </a:r>
                      <a:r>
                        <a:rPr lang="en-US" sz="1200" dirty="0">
                          <a:solidFill>
                            <a:schemeClr val="tx2"/>
                          </a:solidFill>
                          <a:effectLst/>
                        </a:rPr>
                        <a:t> –</a:t>
                      </a:r>
                      <a:r>
                        <a:rPr lang="mn-MN" sz="1200" dirty="0">
                          <a:solidFill>
                            <a:schemeClr val="tx2"/>
                          </a:solidFill>
                          <a:effectLst/>
                        </a:rPr>
                        <a:t>Сургагч багш</a:t>
                      </a:r>
                      <a:endParaRPr lang="en-GB" sz="1200" dirty="0">
                        <a:solidFill>
                          <a:schemeClr val="tx2"/>
                        </a:solidFill>
                        <a:effectLst/>
                      </a:endParaRPr>
                    </a:p>
                  </a:txBody>
                  <a:tcPr marL="78004" marR="78004" marT="39002" marB="39002"/>
                </a:tc>
                <a:extLst>
                  <a:ext uri="{0D108BD9-81ED-4DB2-BD59-A6C34878D82A}">
                    <a16:rowId xmlns:a16="http://schemas.microsoft.com/office/drawing/2014/main" val="10009"/>
                  </a:ext>
                </a:extLst>
              </a:tr>
              <a:tr h="328059">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200" dirty="0">
                          <a:solidFill>
                            <a:schemeClr val="tx2"/>
                          </a:solidFill>
                          <a:effectLst/>
                        </a:rPr>
                        <a:t>16:00-16:30</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mn-MN" sz="1200" dirty="0">
                          <a:solidFill>
                            <a:schemeClr val="tx2"/>
                          </a:solidFill>
                          <a:effectLst/>
                        </a:rPr>
                        <a:t>Үйлдвэрийн</a:t>
                      </a:r>
                      <a:r>
                        <a:rPr lang="mn-MN" sz="1200" baseline="0" dirty="0">
                          <a:solidFill>
                            <a:schemeClr val="tx2"/>
                          </a:solidFill>
                          <a:effectLst/>
                        </a:rPr>
                        <a:t> дадлага </a:t>
                      </a:r>
                      <a:r>
                        <a:rPr lang="en-US" sz="1200" dirty="0">
                          <a:solidFill>
                            <a:schemeClr val="tx2"/>
                          </a:solidFill>
                          <a:effectLst/>
                        </a:rPr>
                        <a:t>2: </a:t>
                      </a:r>
                      <a:r>
                        <a:rPr lang="mn-MN" sz="1200" dirty="0">
                          <a:solidFill>
                            <a:schemeClr val="tx2"/>
                          </a:solidFill>
                          <a:effectLst/>
                        </a:rPr>
                        <a:t>Эрсдэлд байгаа хүнийг тодорхойлох, ажлын байрны эрсдэлийн түвшинг үнэлэх </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mn-MN" sz="1200" dirty="0">
                          <a:solidFill>
                            <a:schemeClr val="tx2"/>
                          </a:solidFill>
                          <a:effectLst/>
                        </a:rPr>
                        <a:t>Бүлгийн</a:t>
                      </a:r>
                      <a:r>
                        <a:rPr lang="mn-MN" sz="1200" baseline="0" dirty="0">
                          <a:solidFill>
                            <a:schemeClr val="tx2"/>
                          </a:solidFill>
                          <a:effectLst/>
                        </a:rPr>
                        <a:t> ажил, нэгдсэн хэлэлцүүлэг</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10"/>
                  </a:ext>
                </a:extLst>
              </a:tr>
            </a:tbl>
          </a:graphicData>
        </a:graphic>
      </p:graphicFrame>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a:t>
            </a:fld>
            <a:endParaRPr lang="en-GB"/>
          </a:p>
        </p:txBody>
      </p:sp>
    </p:spTree>
    <p:extLst>
      <p:ext uri="{BB962C8B-B14F-4D97-AF65-F5344CB8AC3E}">
        <p14:creationId xmlns:p14="http://schemas.microsoft.com/office/powerpoint/2010/main" val="16191847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latin typeface="+mn-lt"/>
              </a:rPr>
              <a:t>Эрсдэлийн үнэлгээ</a:t>
            </a:r>
            <a:endParaRPr lang="es-E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60</a:t>
            </a:fld>
            <a:endParaRPr lang="en-GB"/>
          </a:p>
        </p:txBody>
      </p:sp>
      <p:sp>
        <p:nvSpPr>
          <p:cNvPr id="3" name="Marcador de contenido 2"/>
          <p:cNvSpPr>
            <a:spLocks noGrp="1"/>
          </p:cNvSpPr>
          <p:nvPr>
            <p:ph type="body" sz="quarter" idx="13"/>
          </p:nvPr>
        </p:nvSpPr>
        <p:spPr>
          <a:xfrm>
            <a:off x="385951" y="2584824"/>
            <a:ext cx="3125226" cy="3137648"/>
          </a:xfrm>
        </p:spPr>
        <p:txBody>
          <a:bodyPr/>
          <a:lstStyle/>
          <a:p>
            <a:pPr defTabSz="457200"/>
            <a:r>
              <a:rPr lang="mn-MN" sz="1800" dirty="0">
                <a:solidFill>
                  <a:srgbClr val="FF0000"/>
                </a:solidFill>
                <a:latin typeface="+mn-lt"/>
              </a:rPr>
              <a:t>Зөвхөн эрсдэлд анхаарлаа хандуулахаас гадна эрсдэлийн үнэлгээний явцад </a:t>
            </a:r>
            <a:r>
              <a:rPr lang="mn-MN" sz="1800" b="1" u="sng" dirty="0">
                <a:solidFill>
                  <a:srgbClr val="FF0000"/>
                </a:solidFill>
                <a:latin typeface="+mn-lt"/>
              </a:rPr>
              <a:t>аюулыг илрүүлэхэд анхаарах </a:t>
            </a:r>
            <a:r>
              <a:rPr lang="mn-MN" sz="1800" dirty="0">
                <a:solidFill>
                  <a:srgbClr val="FF0000"/>
                </a:solidFill>
                <a:latin typeface="+mn-lt"/>
              </a:rPr>
              <a:t>шаардлагатай.</a:t>
            </a:r>
            <a:endParaRPr lang="en-US" sz="1800" dirty="0">
              <a:solidFill>
                <a:srgbClr val="000000"/>
              </a:solidFill>
              <a:latin typeface="+mn-lt"/>
              <a:cs typeface="Overpass Light"/>
            </a:endParaRPr>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5175" y="1670740"/>
            <a:ext cx="8230235" cy="3684975"/>
          </a:xfrm>
          <a:prstGeom prst="rect">
            <a:avLst/>
          </a:prstGeom>
        </p:spPr>
      </p:pic>
      <p:sp>
        <p:nvSpPr>
          <p:cNvPr id="8" name="Marcador de contenido 2"/>
          <p:cNvSpPr txBox="1">
            <a:spLocks/>
          </p:cNvSpPr>
          <p:nvPr/>
        </p:nvSpPr>
        <p:spPr>
          <a:xfrm>
            <a:off x="7919847" y="5496873"/>
            <a:ext cx="2815450" cy="612552"/>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eaLnBrk="0" fontAlgn="base" hangingPunct="0">
              <a:lnSpc>
                <a:spcPct val="110000"/>
              </a:lnSpc>
              <a:spcBef>
                <a:spcPct val="0"/>
              </a:spcBef>
              <a:spcAft>
                <a:spcPct val="0"/>
              </a:spcAft>
              <a:buClr>
                <a:schemeClr val="accent2"/>
              </a:buClr>
              <a:buFont typeface="Arial Unicode MS"/>
              <a:buChar char="▶"/>
            </a:pPr>
            <a:r>
              <a:rPr lang="mn-MN" sz="1400" b="0" dirty="0">
                <a:solidFill>
                  <a:schemeClr val="tx2"/>
                </a:solidFill>
                <a:latin typeface="Overpass Light"/>
                <a:cs typeface="Overpass Light"/>
              </a:rPr>
              <a:t>Хүмүүстэй харилцсан тохиолдолд осол гарна.</a:t>
            </a:r>
            <a:endParaRPr lang="en-GB" sz="1400" b="0" dirty="0">
              <a:solidFill>
                <a:schemeClr val="tx2"/>
              </a:solidFill>
              <a:latin typeface="Overpass Light"/>
              <a:cs typeface="Overpass Light"/>
            </a:endParaRPr>
          </a:p>
        </p:txBody>
      </p:sp>
      <p:sp>
        <p:nvSpPr>
          <p:cNvPr id="13" name="Marcador de contenido 2"/>
          <p:cNvSpPr txBox="1">
            <a:spLocks/>
          </p:cNvSpPr>
          <p:nvPr/>
        </p:nvSpPr>
        <p:spPr>
          <a:xfrm>
            <a:off x="3799121" y="5484922"/>
            <a:ext cx="2815450" cy="612552"/>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eaLnBrk="0" fontAlgn="base" hangingPunct="0">
              <a:lnSpc>
                <a:spcPct val="110000"/>
              </a:lnSpc>
              <a:spcBef>
                <a:spcPct val="0"/>
              </a:spcBef>
              <a:spcAft>
                <a:spcPct val="0"/>
              </a:spcAft>
              <a:buClr>
                <a:schemeClr val="accent2"/>
              </a:buClr>
              <a:buFont typeface="Arial Unicode MS"/>
              <a:buChar char="▶"/>
            </a:pPr>
            <a:r>
              <a:rPr lang="mn-MN" sz="1400" b="0" dirty="0">
                <a:solidFill>
                  <a:schemeClr val="tx2"/>
                </a:solidFill>
                <a:latin typeface="Overpass Light"/>
                <a:cs typeface="Overpass Light"/>
              </a:rPr>
              <a:t>Хүмүүстэй харилцахгүй тохиолдолд ямар ч осол гарахгүй</a:t>
            </a:r>
            <a:endParaRPr lang="en-GB" sz="1400" b="0" dirty="0">
              <a:solidFill>
                <a:schemeClr val="tx2"/>
              </a:solidFill>
              <a:latin typeface="Overpass Light"/>
              <a:cs typeface="Overpass Light"/>
            </a:endParaRPr>
          </a:p>
        </p:txBody>
      </p:sp>
      <p:cxnSp>
        <p:nvCxnSpPr>
          <p:cNvPr id="16" name="Conector recto 15"/>
          <p:cNvCxnSpPr/>
          <p:nvPr/>
        </p:nvCxnSpPr>
        <p:spPr>
          <a:xfrm>
            <a:off x="3780118" y="5393765"/>
            <a:ext cx="2674470" cy="0"/>
          </a:xfrm>
          <a:prstGeom prst="line">
            <a:avLst/>
          </a:prstGeom>
          <a:ln w="6350" cmpd="sng">
            <a:solidFill>
              <a:schemeClr val="tx2">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17" name="Conector recto 16"/>
          <p:cNvCxnSpPr/>
          <p:nvPr/>
        </p:nvCxnSpPr>
        <p:spPr>
          <a:xfrm>
            <a:off x="7921554" y="5399622"/>
            <a:ext cx="2759293" cy="0"/>
          </a:xfrm>
          <a:prstGeom prst="line">
            <a:avLst/>
          </a:prstGeom>
          <a:ln w="6350" cmpd="sng">
            <a:solidFill>
              <a:schemeClr val="tx2">
                <a:lumMod val="65000"/>
                <a:lumOff val="35000"/>
              </a:schemeClr>
            </a:solidFill>
          </a:ln>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B5C0D788-E569-DFE8-E0AF-6A18EDC6A53E}"/>
              </a:ext>
            </a:extLst>
          </p:cNvPr>
          <p:cNvSpPr/>
          <p:nvPr/>
        </p:nvSpPr>
        <p:spPr>
          <a:xfrm>
            <a:off x="4390330" y="1670424"/>
            <a:ext cx="1454046" cy="91440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n-MN" b="1" dirty="0"/>
              <a:t>Аюул</a:t>
            </a:r>
            <a:endParaRPr lang="en-US" b="1" dirty="0"/>
          </a:p>
        </p:txBody>
      </p:sp>
      <p:sp>
        <p:nvSpPr>
          <p:cNvPr id="14" name="Rectangle 13">
            <a:extLst>
              <a:ext uri="{FF2B5EF4-FFF2-40B4-BE49-F238E27FC236}">
                <a16:creationId xmlns:a16="http://schemas.microsoft.com/office/drawing/2014/main" id="{AA99069E-5D7E-617B-BB28-F333FE6E96A3}"/>
              </a:ext>
            </a:extLst>
          </p:cNvPr>
          <p:cNvSpPr/>
          <p:nvPr/>
        </p:nvSpPr>
        <p:spPr>
          <a:xfrm>
            <a:off x="8371990" y="1613522"/>
            <a:ext cx="1454046" cy="91440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n-MN" b="1" dirty="0"/>
              <a:t>Эрсдэл</a:t>
            </a:r>
            <a:endParaRPr lang="en-US" b="1" dirty="0"/>
          </a:p>
        </p:txBody>
      </p:sp>
      <p:sp>
        <p:nvSpPr>
          <p:cNvPr id="15" name="Rectangle 14">
            <a:extLst>
              <a:ext uri="{FF2B5EF4-FFF2-40B4-BE49-F238E27FC236}">
                <a16:creationId xmlns:a16="http://schemas.microsoft.com/office/drawing/2014/main" id="{008069D7-481A-A79F-332B-37978E43C4F6}"/>
              </a:ext>
            </a:extLst>
          </p:cNvPr>
          <p:cNvSpPr/>
          <p:nvPr/>
        </p:nvSpPr>
        <p:spPr>
          <a:xfrm>
            <a:off x="3335127" y="4853348"/>
            <a:ext cx="3279444" cy="466005"/>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n-MN" b="1" dirty="0"/>
              <a:t>Ослын болзошгүй шалтгаан</a:t>
            </a:r>
            <a:endParaRPr lang="en-US" b="1" dirty="0"/>
          </a:p>
        </p:txBody>
      </p:sp>
      <p:sp>
        <p:nvSpPr>
          <p:cNvPr id="18" name="Rectangle 17">
            <a:extLst>
              <a:ext uri="{FF2B5EF4-FFF2-40B4-BE49-F238E27FC236}">
                <a16:creationId xmlns:a16="http://schemas.microsoft.com/office/drawing/2014/main" id="{008069D7-481A-A79F-332B-37978E43C4F6}"/>
              </a:ext>
            </a:extLst>
          </p:cNvPr>
          <p:cNvSpPr/>
          <p:nvPr/>
        </p:nvSpPr>
        <p:spPr>
          <a:xfrm>
            <a:off x="7528615" y="4863038"/>
            <a:ext cx="3545169" cy="466005"/>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mn-MN" b="1" dirty="0"/>
              <a:t>Ослын болзошгүй шалтгаан</a:t>
            </a:r>
            <a:endParaRPr lang="en-US" b="1" dirty="0"/>
          </a:p>
        </p:txBody>
      </p:sp>
    </p:spTree>
    <p:extLst>
      <p:ext uri="{BB962C8B-B14F-4D97-AF65-F5344CB8AC3E}">
        <p14:creationId xmlns:p14="http://schemas.microsoft.com/office/powerpoint/2010/main" val="8587254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343982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a:xfrm>
            <a:off x="490538" y="1423195"/>
            <a:ext cx="1939842" cy="745343"/>
          </a:xfrm>
        </p:spPr>
        <p:txBody>
          <a:bodyPr/>
          <a:lstStyle/>
          <a:p>
            <a:r>
              <a:rPr lang="mn-MN" b="0" dirty="0">
                <a:latin typeface="+mn-lt"/>
              </a:rPr>
              <a:t>Эрсдэлийн үнэлгээний 5 алхам</a:t>
            </a:r>
            <a:endParaRPr lang="es-ES" b="0" dirty="0">
              <a:latin typeface="+mn-lt"/>
              <a:cs typeface="Overpass"/>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61</a:t>
            </a:fld>
            <a:endParaRPr lang="en-GB"/>
          </a:p>
        </p:txBody>
      </p:sp>
      <p:pic>
        <p:nvPicPr>
          <p:cNvPr id="3" name="Picture 2">
            <a:extLst>
              <a:ext uri="{FF2B5EF4-FFF2-40B4-BE49-F238E27FC236}">
                <a16:creationId xmlns:a16="http://schemas.microsoft.com/office/drawing/2014/main" id="{32F8648E-606F-3FCE-A18A-72EEDA275DD6}"/>
              </a:ext>
            </a:extLst>
          </p:cNvPr>
          <p:cNvPicPr>
            <a:picLocks noChangeAspect="1"/>
          </p:cNvPicPr>
          <p:nvPr/>
        </p:nvPicPr>
        <p:blipFill>
          <a:blip r:embed="rId3"/>
          <a:stretch>
            <a:fillRect/>
          </a:stretch>
        </p:blipFill>
        <p:spPr>
          <a:xfrm>
            <a:off x="3233738" y="644042"/>
            <a:ext cx="8599674" cy="6226484"/>
          </a:xfrm>
          <a:prstGeom prst="rect">
            <a:avLst/>
          </a:prstGeom>
        </p:spPr>
      </p:pic>
    </p:spTree>
    <p:extLst>
      <p:ext uri="{BB962C8B-B14F-4D97-AF65-F5344CB8AC3E}">
        <p14:creationId xmlns:p14="http://schemas.microsoft.com/office/powerpoint/2010/main" val="8281144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r>
              <a:rPr lang="en-GB"/>
              <a:t>Date: Monday / 01 / October / 2019</a:t>
            </a:r>
          </a:p>
        </p:txBody>
      </p:sp>
      <p:sp>
        <p:nvSpPr>
          <p:cNvPr id="4" name="Marcador de número de diapositiva 3"/>
          <p:cNvSpPr>
            <a:spLocks noGrp="1"/>
          </p:cNvSpPr>
          <p:nvPr>
            <p:ph type="sldNum" sz="quarter" idx="12"/>
          </p:nvPr>
        </p:nvSpPr>
        <p:spPr/>
        <p:txBody>
          <a:bodyPr/>
          <a:lstStyle/>
          <a:p>
            <a:fld id="{856227C0-AD57-4F9B-BAE3-EEFB0D0EE427}" type="slidenum">
              <a:rPr lang="en-GB" smtClean="0"/>
              <a:t>62</a:t>
            </a:fld>
            <a:endParaRPr lang="en-GB"/>
          </a:p>
        </p:txBody>
      </p:sp>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7026" y="2822754"/>
            <a:ext cx="3470338" cy="2211696"/>
          </a:xfrm>
          <a:prstGeom prst="rect">
            <a:avLst/>
          </a:prstGeom>
        </p:spPr>
      </p:pic>
      <p:sp>
        <p:nvSpPr>
          <p:cNvPr id="7" name="Título 1"/>
          <p:cNvSpPr txBox="1">
            <a:spLocks/>
          </p:cNvSpPr>
          <p:nvPr/>
        </p:nvSpPr>
        <p:spPr>
          <a:xfrm>
            <a:off x="490537" y="1423195"/>
            <a:ext cx="6199769" cy="745343"/>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mn-MN" b="0" dirty="0"/>
              <a:t>Эрсдэлийг тодорхойлох</a:t>
            </a:r>
            <a:endParaRPr lang="es-ES" b="0" dirty="0">
              <a:latin typeface="Overpass"/>
              <a:cs typeface="Overpass"/>
            </a:endParaRPr>
          </a:p>
        </p:txBody>
      </p:sp>
      <p:sp>
        <p:nvSpPr>
          <p:cNvPr id="8" name="CuadroTexto 7"/>
          <p:cNvSpPr txBox="1"/>
          <p:nvPr/>
        </p:nvSpPr>
        <p:spPr>
          <a:xfrm>
            <a:off x="526552" y="2338329"/>
            <a:ext cx="2973470" cy="3693319"/>
          </a:xfrm>
          <a:prstGeom prst="rect">
            <a:avLst/>
          </a:prstGeom>
          <a:noFill/>
        </p:spPr>
        <p:txBody>
          <a:bodyPr wrap="square" rtlCol="0">
            <a:spAutoFit/>
          </a:bodyPr>
          <a:lstStyle/>
          <a:p>
            <a:pPr marL="285750" indent="-285750" algn="just">
              <a:buClr>
                <a:schemeClr val="accent2"/>
              </a:buClr>
              <a:buFont typeface="Lucida Grande"/>
              <a:buChar char="▶"/>
            </a:pPr>
            <a:r>
              <a:rPr lang="mn-MN" dirty="0">
                <a:solidFill>
                  <a:schemeClr val="tx2"/>
                </a:solidFill>
                <a:latin typeface="Overpass Bold"/>
                <a:cs typeface="Overpass Bold"/>
              </a:rPr>
              <a:t>Эрсдэлийн үнэлгээний эхний алхам нь эрүүл, аюулгүй ажлын байр бий болгоход чиглэгддэг.</a:t>
            </a:r>
            <a:endParaRPr lang="en-GB" dirty="0">
              <a:solidFill>
                <a:schemeClr val="tx2"/>
              </a:solidFill>
              <a:latin typeface="Overpass Bold"/>
              <a:cs typeface="Overpass Bold"/>
            </a:endParaRPr>
          </a:p>
          <a:p>
            <a:pPr marL="285750" indent="-285750" algn="just">
              <a:buClr>
                <a:schemeClr val="accent2"/>
              </a:buClr>
              <a:buFont typeface="Lucida Grande"/>
              <a:buChar char="▶"/>
            </a:pPr>
            <a:endParaRPr lang="en-GB" dirty="0">
              <a:solidFill>
                <a:schemeClr val="tx2"/>
              </a:solidFill>
              <a:latin typeface="Overpass Bold"/>
              <a:cs typeface="Overpass Bold"/>
            </a:endParaRPr>
          </a:p>
          <a:p>
            <a:pPr marL="285750" indent="-285750" algn="just">
              <a:buClr>
                <a:schemeClr val="accent2"/>
              </a:buClr>
              <a:buFont typeface="Lucida Grande"/>
              <a:buChar char="▶"/>
            </a:pPr>
            <a:r>
              <a:rPr lang="mn-MN" dirty="0">
                <a:solidFill>
                  <a:schemeClr val="tx2"/>
                </a:solidFill>
                <a:latin typeface="Overpass Bold"/>
                <a:cs typeface="Overpass Bold"/>
              </a:rPr>
              <a:t>Аюулын тодорхойлолт</a:t>
            </a:r>
            <a:r>
              <a:rPr lang="en-GB" dirty="0">
                <a:solidFill>
                  <a:schemeClr val="tx2"/>
                </a:solidFill>
                <a:latin typeface="Overpass Bold"/>
                <a:cs typeface="Overpass Bold"/>
              </a:rPr>
              <a:t> = </a:t>
            </a:r>
            <a:r>
              <a:rPr lang="mn-MN" dirty="0">
                <a:solidFill>
                  <a:schemeClr val="tx2"/>
                </a:solidFill>
                <a:latin typeface="Overpass Bold"/>
                <a:cs typeface="Overpass Bold"/>
              </a:rPr>
              <a:t>ажлын байран дээр хүмүүст хохирол учруулж болзошгүй бүтээгдэхүүн, нөхцөл байдал зэрэг</a:t>
            </a:r>
            <a:r>
              <a:rPr lang="en-GB" dirty="0">
                <a:solidFill>
                  <a:schemeClr val="tx2"/>
                </a:solidFill>
                <a:latin typeface="Overpass"/>
                <a:cs typeface="Overpass"/>
              </a:rPr>
              <a:t>.</a:t>
            </a:r>
          </a:p>
          <a:p>
            <a:endParaRPr lang="es-ES" dirty="0"/>
          </a:p>
        </p:txBody>
      </p:sp>
      <p:pic>
        <p:nvPicPr>
          <p:cNvPr id="9" name="Picture 8">
            <a:extLst>
              <a:ext uri="{FF2B5EF4-FFF2-40B4-BE49-F238E27FC236}">
                <a16:creationId xmlns:a16="http://schemas.microsoft.com/office/drawing/2014/main" id="{46D94291-515E-C21B-2FAB-A39FD0D9B54A}"/>
              </a:ext>
            </a:extLst>
          </p:cNvPr>
          <p:cNvPicPr>
            <a:picLocks noChangeAspect="1"/>
          </p:cNvPicPr>
          <p:nvPr/>
        </p:nvPicPr>
        <p:blipFill>
          <a:blip r:embed="rId4"/>
          <a:stretch>
            <a:fillRect/>
          </a:stretch>
        </p:blipFill>
        <p:spPr>
          <a:xfrm>
            <a:off x="3840023" y="2168538"/>
            <a:ext cx="4511953" cy="3348524"/>
          </a:xfrm>
          <a:prstGeom prst="rect">
            <a:avLst/>
          </a:prstGeom>
        </p:spPr>
      </p:pic>
    </p:spTree>
    <p:extLst>
      <p:ext uri="{BB962C8B-B14F-4D97-AF65-F5344CB8AC3E}">
        <p14:creationId xmlns:p14="http://schemas.microsoft.com/office/powerpoint/2010/main" val="21680555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latin typeface="+mn-lt"/>
              </a:rPr>
              <a:t>Аюулыг хэрхэн тодорхойлох вэ</a:t>
            </a:r>
            <a:r>
              <a:rPr lang="fr-CH" b="0" dirty="0">
                <a:latin typeface="+mn-lt"/>
              </a:rPr>
              <a:t>? </a:t>
            </a:r>
            <a:endParaRPr lang="es-ES" b="0" dirty="0">
              <a:latin typeface="+mn-lt"/>
            </a:endParaRPr>
          </a:p>
        </p:txBody>
      </p:sp>
      <p:sp>
        <p:nvSpPr>
          <p:cNvPr id="3" name="Marcador de fecha 2"/>
          <p:cNvSpPr>
            <a:spLocks noGrp="1"/>
          </p:cNvSpPr>
          <p:nvPr>
            <p:ph type="dt" sz="half" idx="10"/>
          </p:nvPr>
        </p:nvSpPr>
        <p:spPr/>
        <p:txBody>
          <a:bodyPr/>
          <a:lstStyle/>
          <a:p>
            <a:r>
              <a:rPr lang="en-GB"/>
              <a:t>Date: Monday / 01 / October / 2019</a:t>
            </a:r>
          </a:p>
        </p:txBody>
      </p:sp>
      <p:sp>
        <p:nvSpPr>
          <p:cNvPr id="5" name="Marcador de número de diapositiva 4"/>
          <p:cNvSpPr>
            <a:spLocks noGrp="1"/>
          </p:cNvSpPr>
          <p:nvPr>
            <p:ph type="sldNum" sz="quarter" idx="12"/>
          </p:nvPr>
        </p:nvSpPr>
        <p:spPr/>
        <p:txBody>
          <a:bodyPr/>
          <a:lstStyle/>
          <a:p>
            <a:fld id="{856227C0-AD57-4F9B-BAE3-EEFB0D0EE427}" type="slidenum">
              <a:rPr lang="en-GB" smtClean="0"/>
              <a:t>63</a:t>
            </a:fld>
            <a:endParaRPr lang="en-GB"/>
          </a:p>
        </p:txBody>
      </p:sp>
      <p:graphicFrame>
        <p:nvGraphicFramePr>
          <p:cNvPr id="6" name="Diagram 7"/>
          <p:cNvGraphicFramePr/>
          <p:nvPr>
            <p:extLst>
              <p:ext uri="{D42A27DB-BD31-4B8C-83A1-F6EECF244321}">
                <p14:modId xmlns:p14="http://schemas.microsoft.com/office/powerpoint/2010/main" val="3414637818"/>
              </p:ext>
            </p:extLst>
          </p:nvPr>
        </p:nvGraphicFramePr>
        <p:xfrm>
          <a:off x="5191448" y="1593135"/>
          <a:ext cx="6358868" cy="44086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418138" y="2055521"/>
            <a:ext cx="4087903" cy="3626404"/>
          </a:xfrm>
          <a:prstGeom prst="rect">
            <a:avLst/>
          </a:prstGeom>
        </p:spPr>
      </p:pic>
    </p:spTree>
    <p:extLst>
      <p:ext uri="{BB962C8B-B14F-4D97-AF65-F5344CB8AC3E}">
        <p14:creationId xmlns:p14="http://schemas.microsoft.com/office/powerpoint/2010/main" val="15509573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64_slide-ilus_26.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9623" y="2507741"/>
            <a:ext cx="3868273" cy="4074817"/>
          </a:xfrm>
          <a:prstGeom prst="rect">
            <a:avLst/>
          </a:prstGeom>
        </p:spPr>
      </p:pic>
      <p:sp>
        <p:nvSpPr>
          <p:cNvPr id="4" name="Title 3"/>
          <p:cNvSpPr>
            <a:spLocks noGrp="1"/>
          </p:cNvSpPr>
          <p:nvPr>
            <p:ph type="title"/>
          </p:nvPr>
        </p:nvSpPr>
        <p:spPr/>
        <p:txBody>
          <a:bodyPr/>
          <a:lstStyle/>
          <a:p>
            <a:r>
              <a:rPr lang="mn-MN" b="0" dirty="0">
                <a:latin typeface="+mn-lt"/>
              </a:rPr>
              <a:t>Эрсдэлийг илрүүлэхэд анхаарах зарим асуудал</a:t>
            </a:r>
            <a:endParaRPr lang="en-GB" b="0" dirty="0">
              <a:latin typeface="+mn-lt"/>
            </a:endParaRPr>
          </a:p>
        </p:txBody>
      </p:sp>
      <p:sp>
        <p:nvSpPr>
          <p:cNvPr id="5" name="Content Placeholder 4"/>
          <p:cNvSpPr>
            <a:spLocks noGrp="1"/>
          </p:cNvSpPr>
          <p:nvPr>
            <p:ph idx="1"/>
          </p:nvPr>
        </p:nvSpPr>
        <p:spPr>
          <a:xfrm>
            <a:off x="490538" y="2128828"/>
            <a:ext cx="9004191" cy="3748097"/>
          </a:xfrm>
        </p:spPr>
        <p:txBody>
          <a:bodyPr/>
          <a:lstStyle/>
          <a:p>
            <a:pPr lvl="5">
              <a:lnSpc>
                <a:spcPct val="110000"/>
              </a:lnSpc>
            </a:pPr>
            <a:r>
              <a:rPr lang="mn-MN" sz="1800" dirty="0">
                <a:solidFill>
                  <a:schemeClr val="tx2"/>
                </a:solidFill>
                <a:latin typeface="+mn-lt"/>
                <a:cs typeface="Overpass Light"/>
              </a:rPr>
              <a:t>Бид өөрсдийн харах, сонсох, үнэрлэх мэдрэхүйгээр дамжуулан мэдээлэл авч чадна</a:t>
            </a:r>
            <a:r>
              <a:rPr lang="en-GB" sz="1800" dirty="0">
                <a:solidFill>
                  <a:schemeClr val="tx2"/>
                </a:solidFill>
                <a:latin typeface="+mn-lt"/>
                <a:cs typeface="Overpass Light"/>
              </a:rPr>
              <a:t>…</a:t>
            </a:r>
            <a:r>
              <a:rPr lang="mn-MN" sz="1800" dirty="0">
                <a:solidFill>
                  <a:schemeClr val="tx2"/>
                </a:solidFill>
                <a:latin typeface="+mn-lt"/>
                <a:cs typeface="Overpass Light"/>
              </a:rPr>
              <a:t>Гэхдээ</a:t>
            </a:r>
            <a:r>
              <a:rPr lang="en-GB" sz="1800" dirty="0">
                <a:solidFill>
                  <a:schemeClr val="tx2"/>
                </a:solidFill>
                <a:latin typeface="+mn-lt"/>
                <a:cs typeface="Overpass Light"/>
              </a:rPr>
              <a:t>, </a:t>
            </a:r>
            <a:r>
              <a:rPr lang="mn-MN" sz="1800" dirty="0">
                <a:solidFill>
                  <a:schemeClr val="tx2"/>
                </a:solidFill>
                <a:latin typeface="+mn-lt"/>
                <a:cs typeface="Overpass Light"/>
              </a:rPr>
              <a:t>жишээ нь</a:t>
            </a:r>
            <a:r>
              <a:rPr lang="en-GB" sz="1800" dirty="0">
                <a:solidFill>
                  <a:schemeClr val="tx2"/>
                </a:solidFill>
                <a:latin typeface="+mn-lt"/>
                <a:cs typeface="Overpass Light"/>
              </a:rPr>
              <a:t>, </a:t>
            </a:r>
            <a:r>
              <a:rPr lang="mn-MN" sz="1800" dirty="0">
                <a:solidFill>
                  <a:schemeClr val="tx2"/>
                </a:solidFill>
                <a:latin typeface="+mn-lt"/>
                <a:cs typeface="Overpass Light"/>
              </a:rPr>
              <a:t>ямар нэгэн үнэр гарахгүй байгаа нь ажлын байрны агаарт хорт болон аюултай бодис байхгүй байна гэсэн үг биш</a:t>
            </a:r>
            <a:r>
              <a:rPr lang="en-GB" sz="1800" dirty="0">
                <a:solidFill>
                  <a:schemeClr val="tx2"/>
                </a:solidFill>
                <a:latin typeface="+mn-lt"/>
                <a:cs typeface="Overpass Light"/>
              </a:rPr>
              <a:t>!</a:t>
            </a:r>
          </a:p>
          <a:p>
            <a:pPr lvl="5">
              <a:lnSpc>
                <a:spcPct val="80000"/>
              </a:lnSpc>
            </a:pPr>
            <a:endParaRPr lang="en-GB" sz="1800" dirty="0">
              <a:solidFill>
                <a:schemeClr val="tx2"/>
              </a:solidFill>
              <a:latin typeface="+mn-lt"/>
              <a:cs typeface="Overpass Light"/>
            </a:endParaRPr>
          </a:p>
          <a:p>
            <a:pPr lvl="5">
              <a:lnSpc>
                <a:spcPct val="110000"/>
              </a:lnSpc>
            </a:pPr>
            <a:r>
              <a:rPr lang="mn-MN" sz="1800" dirty="0">
                <a:solidFill>
                  <a:schemeClr val="tx2"/>
                </a:solidFill>
                <a:latin typeface="+mn-lt"/>
                <a:cs typeface="Overpass Light"/>
              </a:rPr>
              <a:t>Ажлын байран дээр үйл ажиллагаа явуулж байгаа байдлыг анзаарч харах</a:t>
            </a:r>
            <a:br>
              <a:rPr lang="en-GB" sz="1800" dirty="0">
                <a:solidFill>
                  <a:schemeClr val="tx2"/>
                </a:solidFill>
                <a:latin typeface="+mn-lt"/>
                <a:cs typeface="Overpass Light"/>
              </a:rPr>
            </a:br>
            <a:r>
              <a:rPr lang="en-GB" sz="1800" i="1" dirty="0">
                <a:solidFill>
                  <a:schemeClr val="tx2"/>
                </a:solidFill>
                <a:latin typeface="+mn-lt"/>
                <a:cs typeface="Overpass Light"/>
              </a:rPr>
              <a:t>-</a:t>
            </a:r>
            <a:r>
              <a:rPr lang="mn-MN" sz="1800" i="1" dirty="0">
                <a:solidFill>
                  <a:schemeClr val="tx2"/>
                </a:solidFill>
                <a:latin typeface="+mn-lt"/>
                <a:cs typeface="Overpass Light"/>
              </a:rPr>
              <a:t>Ажилтнууд утаа, шингэн бодис, тоосны өртөлтөд өртөж байна уу</a:t>
            </a:r>
            <a:r>
              <a:rPr lang="en-GB" sz="1800" i="1" dirty="0">
                <a:solidFill>
                  <a:schemeClr val="tx2"/>
                </a:solidFill>
                <a:latin typeface="+mn-lt"/>
                <a:cs typeface="Overpass Light"/>
              </a:rPr>
              <a:t>?</a:t>
            </a:r>
          </a:p>
          <a:p>
            <a:pPr lvl="5">
              <a:lnSpc>
                <a:spcPct val="80000"/>
              </a:lnSpc>
            </a:pPr>
            <a:endParaRPr lang="en-GB" sz="1800" i="1" dirty="0">
              <a:solidFill>
                <a:schemeClr val="tx2"/>
              </a:solidFill>
              <a:latin typeface="+mn-lt"/>
              <a:cs typeface="Overpass Light"/>
            </a:endParaRPr>
          </a:p>
          <a:p>
            <a:pPr lvl="5">
              <a:lnSpc>
                <a:spcPct val="110000"/>
              </a:lnSpc>
            </a:pPr>
            <a:r>
              <a:rPr lang="mn-MN" sz="1800" dirty="0">
                <a:solidFill>
                  <a:schemeClr val="tx2"/>
                </a:solidFill>
                <a:latin typeface="+mn-lt"/>
                <a:cs typeface="Overpass Light"/>
              </a:rPr>
              <a:t>Ажил явуулж байгаа практикийг урьдчилан тооцох, ажлыг хэрхэн хийх вэ</a:t>
            </a:r>
            <a:r>
              <a:rPr lang="en-GB" sz="1800" dirty="0">
                <a:solidFill>
                  <a:schemeClr val="tx2"/>
                </a:solidFill>
                <a:latin typeface="+mn-lt"/>
                <a:cs typeface="Overpass Light"/>
              </a:rPr>
              <a:t>?</a:t>
            </a:r>
            <a:br>
              <a:rPr lang="en-GB" sz="1800" dirty="0">
                <a:solidFill>
                  <a:schemeClr val="tx2"/>
                </a:solidFill>
                <a:latin typeface="+mn-lt"/>
                <a:cs typeface="Overpass Light"/>
              </a:rPr>
            </a:br>
            <a:r>
              <a:rPr lang="en-GB" sz="1800" i="1" dirty="0">
                <a:solidFill>
                  <a:schemeClr val="tx2"/>
                </a:solidFill>
                <a:latin typeface="+mn-lt"/>
                <a:cs typeface="Overpass Light"/>
              </a:rPr>
              <a:t>- </a:t>
            </a:r>
            <a:r>
              <a:rPr lang="mn-MN" sz="1800" i="1" dirty="0">
                <a:solidFill>
                  <a:schemeClr val="tx2"/>
                </a:solidFill>
                <a:latin typeface="+mn-lt"/>
                <a:cs typeface="Overpass Light"/>
              </a:rPr>
              <a:t>Ажилтнууд утаа, шингэн бодис, тоосны өртөлтөд өртөж байна уу</a:t>
            </a:r>
            <a:r>
              <a:rPr lang="en-US" sz="1800" i="1" dirty="0">
                <a:solidFill>
                  <a:schemeClr val="tx2"/>
                </a:solidFill>
                <a:latin typeface="+mn-lt"/>
                <a:cs typeface="Overpass Light"/>
              </a:rPr>
              <a:t>?</a:t>
            </a:r>
            <a:endParaRPr lang="en-GB" sz="1800" i="1" dirty="0">
              <a:solidFill>
                <a:schemeClr val="tx2"/>
              </a:solidFill>
              <a:latin typeface="+mn-lt"/>
              <a:cs typeface="Overpass Light"/>
            </a:endParaRPr>
          </a:p>
          <a:p>
            <a:pPr marL="0" lvl="5" indent="0">
              <a:lnSpc>
                <a:spcPct val="80000"/>
              </a:lnSpc>
              <a:buNone/>
            </a:pPr>
            <a:endParaRPr lang="en-GB" sz="1800" i="1" dirty="0">
              <a:solidFill>
                <a:schemeClr val="tx2"/>
              </a:solidFill>
              <a:latin typeface="+mn-lt"/>
              <a:cs typeface="Overpass Light"/>
            </a:endParaRPr>
          </a:p>
          <a:p>
            <a:pPr lvl="5">
              <a:lnSpc>
                <a:spcPct val="110000"/>
              </a:lnSpc>
            </a:pPr>
            <a:r>
              <a:rPr lang="mn-MN" sz="1800" dirty="0">
                <a:solidFill>
                  <a:schemeClr val="tx2"/>
                </a:solidFill>
                <a:latin typeface="+mn-lt"/>
                <a:cs typeface="Overpass Light"/>
              </a:rPr>
              <a:t>Аюул яагаад бий болж байна вэ</a:t>
            </a:r>
            <a:r>
              <a:rPr lang="en-GB" sz="1800" dirty="0">
                <a:solidFill>
                  <a:schemeClr val="tx2"/>
                </a:solidFill>
                <a:latin typeface="+mn-lt"/>
                <a:cs typeface="Overpass Light"/>
              </a:rPr>
              <a:t>?</a:t>
            </a:r>
            <a:br>
              <a:rPr lang="en-GB" sz="1800" dirty="0">
                <a:solidFill>
                  <a:schemeClr val="tx2"/>
                </a:solidFill>
                <a:latin typeface="+mn-lt"/>
                <a:cs typeface="Overpass Light"/>
              </a:rPr>
            </a:br>
            <a:r>
              <a:rPr lang="en-GB" sz="1800" i="1" dirty="0">
                <a:solidFill>
                  <a:schemeClr val="tx2"/>
                </a:solidFill>
                <a:latin typeface="+mn-lt"/>
                <a:cs typeface="Overpass Light"/>
              </a:rPr>
              <a:t>- </a:t>
            </a:r>
            <a:r>
              <a:rPr lang="mn-MN" sz="1800" i="1" dirty="0">
                <a:solidFill>
                  <a:schemeClr val="tx2"/>
                </a:solidFill>
                <a:latin typeface="+mn-lt"/>
                <a:cs typeface="Overpass Light"/>
              </a:rPr>
              <a:t>Бусад ажлын үйл явцын доголдлоос шалтгаалах боломжтой.</a:t>
            </a:r>
            <a:endParaRPr lang="en-GB" sz="1800" i="1" dirty="0">
              <a:solidFill>
                <a:schemeClr val="tx2"/>
              </a:solidFill>
              <a:latin typeface="+mn-lt"/>
              <a:cs typeface="Overpass Light"/>
            </a:endParaRPr>
          </a:p>
        </p:txBody>
      </p:sp>
      <p:sp>
        <p:nvSpPr>
          <p:cNvPr id="28" name="Slide Number Placeholder 27"/>
          <p:cNvSpPr>
            <a:spLocks noGrp="1"/>
          </p:cNvSpPr>
          <p:nvPr>
            <p:ph type="sldNum" sz="quarter" idx="12"/>
          </p:nvPr>
        </p:nvSpPr>
        <p:spPr/>
        <p:txBody>
          <a:bodyPr/>
          <a:lstStyle/>
          <a:p>
            <a:fld id="{856227C0-AD57-4F9B-BAE3-EEFB0D0EE427}" type="slidenum">
              <a:rPr lang="en-GB" smtClean="0"/>
              <a:t>64</a:t>
            </a:fld>
            <a:endParaRPr lang="en-GB"/>
          </a:p>
        </p:txBody>
      </p:sp>
      <p:pic>
        <p:nvPicPr>
          <p:cNvPr id="8"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31660037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4" name="Title 3"/>
          <p:cNvSpPr>
            <a:spLocks noGrp="1"/>
          </p:cNvSpPr>
          <p:nvPr>
            <p:ph type="title"/>
          </p:nvPr>
        </p:nvSpPr>
        <p:spPr/>
        <p:txBody>
          <a:bodyPr/>
          <a:lstStyle/>
          <a:p>
            <a:r>
              <a:rPr lang="mn-MN" b="0" dirty="0">
                <a:latin typeface="+mn-lt"/>
              </a:rPr>
              <a:t>Эрсдэлийг илрүүлэхэд анхаарах зарим асуудал</a:t>
            </a:r>
            <a:endParaRPr lang="en-GB" b="0" dirty="0">
              <a:latin typeface="+mn-lt"/>
            </a:endParaRPr>
          </a:p>
        </p:txBody>
      </p:sp>
      <p:sp>
        <p:nvSpPr>
          <p:cNvPr id="5" name="Content Placeholder 4"/>
          <p:cNvSpPr>
            <a:spLocks noGrp="1"/>
          </p:cNvSpPr>
          <p:nvPr>
            <p:ph idx="1"/>
          </p:nvPr>
        </p:nvSpPr>
        <p:spPr/>
        <p:txBody>
          <a:bodyPr/>
          <a:lstStyle/>
          <a:p>
            <a:pPr lvl="5">
              <a:lnSpc>
                <a:spcPct val="110000"/>
              </a:lnSpc>
            </a:pPr>
            <a:r>
              <a:rPr lang="mn-MN" sz="1800" b="0" dirty="0">
                <a:solidFill>
                  <a:schemeClr val="tx2"/>
                </a:solidFill>
                <a:latin typeface="+mn-lt"/>
                <a:cs typeface="Overpass Light"/>
              </a:rPr>
              <a:t>Ажилтнуудаас ажлын байранд эрсдэл байгаа эсэхийг асуух </a:t>
            </a:r>
            <a:endParaRPr lang="en-GB" sz="1800" b="0" dirty="0">
              <a:solidFill>
                <a:schemeClr val="tx2"/>
              </a:solidFill>
              <a:latin typeface="+mn-lt"/>
              <a:cs typeface="Overpass Light"/>
            </a:endParaRPr>
          </a:p>
          <a:p>
            <a:pPr lvl="5">
              <a:lnSpc>
                <a:spcPct val="80000"/>
              </a:lnSpc>
            </a:pPr>
            <a:endParaRPr lang="en-GB" sz="1800" dirty="0">
              <a:solidFill>
                <a:schemeClr val="tx2"/>
              </a:solidFill>
              <a:latin typeface="+mn-lt"/>
              <a:cs typeface="Overpass Light"/>
            </a:endParaRPr>
          </a:p>
          <a:p>
            <a:pPr lvl="5">
              <a:lnSpc>
                <a:spcPct val="110000"/>
              </a:lnSpc>
            </a:pPr>
            <a:r>
              <a:rPr lang="mn-MN" sz="1800" b="0" dirty="0">
                <a:solidFill>
                  <a:schemeClr val="tx2"/>
                </a:solidFill>
                <a:latin typeface="+mn-lt"/>
                <a:cs typeface="Overpass Light"/>
              </a:rPr>
              <a:t>Ажилтнуудад осолд дөхсөн тохиолдол учирч байсныг асуух</a:t>
            </a:r>
            <a:r>
              <a:rPr lang="en-GB" sz="1800" b="0" dirty="0">
                <a:solidFill>
                  <a:schemeClr val="tx2"/>
                </a:solidFill>
                <a:latin typeface="+mn-lt"/>
                <a:cs typeface="Overpass Light"/>
              </a:rPr>
              <a:t> </a:t>
            </a:r>
          </a:p>
          <a:p>
            <a:pPr lvl="5">
              <a:lnSpc>
                <a:spcPct val="80000"/>
              </a:lnSpc>
            </a:pPr>
            <a:endParaRPr lang="en-GB" sz="1800" b="0" dirty="0">
              <a:solidFill>
                <a:schemeClr val="tx2"/>
              </a:solidFill>
              <a:latin typeface="+mn-lt"/>
              <a:cs typeface="Overpass Light"/>
            </a:endParaRPr>
          </a:p>
          <a:p>
            <a:pPr lvl="5">
              <a:lnSpc>
                <a:spcPct val="110000"/>
              </a:lnSpc>
            </a:pPr>
            <a:r>
              <a:rPr lang="mn-MN" sz="1800" dirty="0">
                <a:solidFill>
                  <a:schemeClr val="tx2"/>
                </a:solidFill>
                <a:latin typeface="+mn-lt"/>
                <a:cs typeface="Overpass Light"/>
              </a:rPr>
              <a:t>Эрсдэлийг илрүүлсний </a:t>
            </a:r>
            <a:r>
              <a:rPr lang="mn-MN" sz="1800" b="0" dirty="0">
                <a:solidFill>
                  <a:schemeClr val="tx2"/>
                </a:solidFill>
                <a:latin typeface="+mn-lt"/>
                <a:cs typeface="Overpass Light"/>
              </a:rPr>
              <a:t>дараа ажилтнуудаас эрсдэлийг хянахад юу хийж болох талаар асуух.</a:t>
            </a:r>
            <a:endParaRPr lang="en-GB" sz="2800" dirty="0">
              <a:solidFill>
                <a:schemeClr val="tx2"/>
              </a:solidFill>
              <a:latin typeface="+mn-lt"/>
              <a:cs typeface="Overpass Light"/>
            </a:endParaRPr>
          </a:p>
        </p:txBody>
      </p:sp>
      <p:sp>
        <p:nvSpPr>
          <p:cNvPr id="28" name="Slide Number Placeholder 27"/>
          <p:cNvSpPr>
            <a:spLocks noGrp="1"/>
          </p:cNvSpPr>
          <p:nvPr>
            <p:ph type="sldNum" sz="quarter" idx="12"/>
          </p:nvPr>
        </p:nvSpPr>
        <p:spPr/>
        <p:txBody>
          <a:bodyPr/>
          <a:lstStyle/>
          <a:p>
            <a:fld id="{856227C0-AD57-4F9B-BAE3-EEFB0D0EE427}" type="slidenum">
              <a:rPr lang="en-GB" smtClean="0"/>
              <a:t>65</a:t>
            </a:fld>
            <a:endParaRPr lang="en-GB"/>
          </a:p>
        </p:txBody>
      </p:sp>
      <p:pic>
        <p:nvPicPr>
          <p:cNvPr id="9" name="Marcador de posición de imagen 8"/>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rcRect/>
          <a:stretch/>
        </p:blipFill>
        <p:spPr>
          <a:xfrm>
            <a:off x="8053294" y="1785939"/>
            <a:ext cx="4138705" cy="3335808"/>
          </a:xfrm>
          <a:prstGeom prst="rect">
            <a:avLst/>
          </a:prstGeom>
          <a:ln>
            <a:noFill/>
          </a:ln>
          <a:effectLst>
            <a:outerShdw blurRad="292100" dist="139700" dir="2700000" algn="tl" rotWithShape="0">
              <a:srgbClr val="333333">
                <a:alpha val="65000"/>
              </a:srgbClr>
            </a:outerShdw>
          </a:effectLst>
        </p:spPr>
      </p:pic>
      <p:sp>
        <p:nvSpPr>
          <p:cNvPr id="2" name="Rectángulo 1"/>
          <p:cNvSpPr/>
          <p:nvPr/>
        </p:nvSpPr>
        <p:spPr>
          <a:xfrm>
            <a:off x="638551" y="5121746"/>
            <a:ext cx="6934168" cy="769441"/>
          </a:xfrm>
          <a:prstGeom prst="rect">
            <a:avLst/>
          </a:prstGeom>
        </p:spPr>
        <p:txBody>
          <a:bodyPr wrap="square">
            <a:spAutoFit/>
          </a:bodyPr>
          <a:lstStyle/>
          <a:p>
            <a:pPr marL="0" lvl="5">
              <a:lnSpc>
                <a:spcPct val="110000"/>
              </a:lnSpc>
            </a:pPr>
            <a:r>
              <a:rPr lang="mn-MN" sz="2000" dirty="0">
                <a:solidFill>
                  <a:schemeClr val="accent2"/>
                </a:solidFill>
                <a:cs typeface="Overpass Bold"/>
              </a:rPr>
              <a:t>Ажилтнуудын оролцоог хангах нь маш чухал бөгөөд</a:t>
            </a:r>
            <a:r>
              <a:rPr lang="en-US" sz="2000" dirty="0">
                <a:solidFill>
                  <a:schemeClr val="accent2"/>
                </a:solidFill>
                <a:cs typeface="Overpass Bold"/>
              </a:rPr>
              <a:t> </a:t>
            </a:r>
            <a:r>
              <a:rPr lang="mn-MN" sz="2000" dirty="0">
                <a:solidFill>
                  <a:schemeClr val="accent2"/>
                </a:solidFill>
                <a:cs typeface="Overpass Bold"/>
              </a:rPr>
              <a:t>бизнесийн талаас ч утга учиртай</a:t>
            </a:r>
            <a:endParaRPr lang="en-GB" sz="2000" dirty="0">
              <a:solidFill>
                <a:schemeClr val="accent2"/>
              </a:solidFill>
              <a:cs typeface="Overpass Bold"/>
            </a:endParaRPr>
          </a:p>
        </p:txBody>
      </p:sp>
    </p:spTree>
    <p:extLst>
      <p:ext uri="{BB962C8B-B14F-4D97-AF65-F5344CB8AC3E}">
        <p14:creationId xmlns:p14="http://schemas.microsoft.com/office/powerpoint/2010/main" val="132645988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itle 1"/>
          <p:cNvSpPr>
            <a:spLocks noGrp="1"/>
          </p:cNvSpPr>
          <p:nvPr>
            <p:ph type="title"/>
          </p:nvPr>
        </p:nvSpPr>
        <p:spPr/>
        <p:txBody>
          <a:bodyPr/>
          <a:lstStyle/>
          <a:p>
            <a:r>
              <a:rPr lang="mn-MN" b="0" dirty="0">
                <a:latin typeface="+mn-lt"/>
              </a:rPr>
              <a:t>Мэдээллийг хэрхэн цуглуулах вэ</a:t>
            </a:r>
            <a:r>
              <a:rPr lang="en-US" b="0" dirty="0">
                <a:latin typeface="+mn-lt"/>
              </a:rPr>
              <a:t>?</a:t>
            </a:r>
            <a:endParaRPr lang="en-GB" b="0"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66</a:t>
            </a:fld>
            <a:endParaRPr lang="en-GB"/>
          </a:p>
        </p:txBody>
      </p:sp>
      <p:sp>
        <p:nvSpPr>
          <p:cNvPr id="10" name="Content Placeholder 2"/>
          <p:cNvSpPr txBox="1">
            <a:spLocks/>
          </p:cNvSpPr>
          <p:nvPr/>
        </p:nvSpPr>
        <p:spPr>
          <a:xfrm>
            <a:off x="571180" y="2696287"/>
            <a:ext cx="4710844" cy="3482976"/>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mn-MN" dirty="0">
                <a:solidFill>
                  <a:schemeClr val="tx2"/>
                </a:solidFill>
                <a:latin typeface="Arial"/>
                <a:cs typeface="Arial"/>
              </a:rPr>
              <a:t>Ажлын байранд шалгалт хийх, эрсдэлийн үнэлгээ хийх бүрд тийм, үгүй гэсэн хариулт бүхий асуултууд бэлтгэнэ</a:t>
            </a:r>
            <a:endParaRPr lang="en-US" dirty="0">
              <a:solidFill>
                <a:schemeClr val="tx2"/>
              </a:solidFill>
              <a:latin typeface="Arial"/>
              <a:cs typeface="Arial"/>
            </a:endParaRPr>
          </a:p>
          <a:p>
            <a:pPr lvl="2"/>
            <a:endParaRPr lang="en-US" b="1" dirty="0">
              <a:solidFill>
                <a:schemeClr val="tx2"/>
              </a:solidFill>
              <a:latin typeface="Arial"/>
              <a:cs typeface="Arial"/>
            </a:endParaRPr>
          </a:p>
          <a:p>
            <a:pPr lvl="2"/>
            <a:r>
              <a:rPr lang="mn-MN" dirty="0">
                <a:solidFill>
                  <a:schemeClr val="tx2"/>
                </a:solidFill>
                <a:latin typeface="Arial"/>
                <a:cs typeface="Arial"/>
              </a:rPr>
              <a:t>Шалгалт хийсэн, аюулыг олж тогтоосон талаарх тайлан гаргана. </a:t>
            </a:r>
            <a:endParaRPr lang="en-US" dirty="0">
              <a:solidFill>
                <a:schemeClr val="tx2"/>
              </a:solidFill>
              <a:latin typeface="Arial"/>
              <a:cs typeface="Arial"/>
            </a:endParaRPr>
          </a:p>
          <a:p>
            <a:pPr lvl="2"/>
            <a:endParaRPr lang="en-US" dirty="0">
              <a:solidFill>
                <a:schemeClr val="tx2"/>
              </a:solidFill>
              <a:latin typeface="Arial"/>
              <a:cs typeface="Arial"/>
            </a:endParaRPr>
          </a:p>
          <a:p>
            <a:pPr lvl="2"/>
            <a:r>
              <a:rPr lang="mn-MN" dirty="0">
                <a:solidFill>
                  <a:schemeClr val="tx2"/>
                </a:solidFill>
                <a:latin typeface="Arial"/>
                <a:cs typeface="Arial"/>
              </a:rPr>
              <a:t>Ямар асуулт асуух, юуг шалгах нь тухайн аж ахуйн нэгжийн онцлогоос хамаарна.</a:t>
            </a:r>
            <a:endParaRPr lang="en-US" dirty="0">
              <a:solidFill>
                <a:schemeClr val="tx2"/>
              </a:solidFill>
              <a:latin typeface="Arial"/>
              <a:cs typeface="Arial"/>
            </a:endParaRPr>
          </a:p>
        </p:txBody>
      </p:sp>
      <p:sp>
        <p:nvSpPr>
          <p:cNvPr id="11" name="Title 1"/>
          <p:cNvSpPr txBox="1">
            <a:spLocks/>
          </p:cNvSpPr>
          <p:nvPr/>
        </p:nvSpPr>
        <p:spPr>
          <a:xfrm>
            <a:off x="490538" y="2148803"/>
            <a:ext cx="4589882" cy="45129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mn-MN" sz="1800" b="0" dirty="0">
                <a:solidFill>
                  <a:schemeClr val="accent2"/>
                </a:solidFill>
              </a:rPr>
              <a:t>Хяналтын хуудас ашиглана.</a:t>
            </a:r>
            <a:endParaRPr lang="en-GB" sz="1800" b="0" dirty="0">
              <a:solidFill>
                <a:schemeClr val="accent2"/>
              </a:solidFill>
            </a:endParaRPr>
          </a:p>
        </p:txBody>
      </p:sp>
      <p:pic>
        <p:nvPicPr>
          <p:cNvPr id="4" name="Picture 3" descr="A screenshot of a computer&#10;&#10;AI-generated content may be incorrect.">
            <a:extLst>
              <a:ext uri="{FF2B5EF4-FFF2-40B4-BE49-F238E27FC236}">
                <a16:creationId xmlns:a16="http://schemas.microsoft.com/office/drawing/2014/main" id="{D99409DB-61BF-7BD2-8A3E-464C9BBA33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9224" y="989705"/>
            <a:ext cx="5667218" cy="5680036"/>
          </a:xfrm>
          <a:prstGeom prst="rect">
            <a:avLst/>
          </a:prstGeom>
        </p:spPr>
      </p:pic>
    </p:spTree>
    <p:extLst>
      <p:ext uri="{BB962C8B-B14F-4D97-AF65-F5344CB8AC3E}">
        <p14:creationId xmlns:p14="http://schemas.microsoft.com/office/powerpoint/2010/main" val="42830775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itle 1"/>
          <p:cNvSpPr>
            <a:spLocks noGrp="1"/>
          </p:cNvSpPr>
          <p:nvPr>
            <p:ph type="title"/>
          </p:nvPr>
        </p:nvSpPr>
        <p:spPr>
          <a:xfrm>
            <a:off x="490538" y="1423195"/>
            <a:ext cx="11210924" cy="451291"/>
          </a:xfrm>
        </p:spPr>
        <p:txBody>
          <a:bodyPr/>
          <a:lstStyle/>
          <a:p>
            <a:r>
              <a:rPr lang="mn-MN" b="0" dirty="0">
                <a:latin typeface="+mn-lt"/>
              </a:rPr>
              <a:t>Хяналтын хуудас</a:t>
            </a:r>
            <a:endParaRPr lang="en-GB" b="0"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67</a:t>
            </a:fld>
            <a:endParaRPr lang="en-GB"/>
          </a:p>
        </p:txBody>
      </p:sp>
      <p:sp>
        <p:nvSpPr>
          <p:cNvPr id="10" name="Content Placeholder 2"/>
          <p:cNvSpPr txBox="1">
            <a:spLocks/>
          </p:cNvSpPr>
          <p:nvPr/>
        </p:nvSpPr>
        <p:spPr>
          <a:xfrm>
            <a:off x="544331" y="2756755"/>
            <a:ext cx="6088440" cy="3482976"/>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mn-MN" dirty="0">
                <a:solidFill>
                  <a:schemeClr val="tx2"/>
                </a:solidFill>
                <a:latin typeface="+mn-lt"/>
                <a:cs typeface="Overpass Light"/>
              </a:rPr>
              <a:t>Ажлын байран дээр хяналт хийх эсвэл эрсдэлийн үнэлгээ явуулах бүрт хариулах Тийм</a:t>
            </a:r>
            <a:r>
              <a:rPr lang="en-US" dirty="0">
                <a:solidFill>
                  <a:schemeClr val="tx2"/>
                </a:solidFill>
                <a:latin typeface="+mn-lt"/>
                <a:cs typeface="Overpass Light"/>
              </a:rPr>
              <a:t>/</a:t>
            </a:r>
            <a:r>
              <a:rPr lang="mn-MN" dirty="0">
                <a:solidFill>
                  <a:schemeClr val="tx2"/>
                </a:solidFill>
                <a:latin typeface="+mn-lt"/>
                <a:cs typeface="Overpass Light"/>
              </a:rPr>
              <a:t>Үгүй асуултын жагсаалт</a:t>
            </a:r>
            <a:endParaRPr lang="en-US" dirty="0">
              <a:solidFill>
                <a:schemeClr val="tx2"/>
              </a:solidFill>
              <a:latin typeface="+mn-lt"/>
              <a:cs typeface="Overpass Light"/>
            </a:endParaRPr>
          </a:p>
          <a:p>
            <a:pPr lvl="2"/>
            <a:r>
              <a:rPr lang="mn-MN" dirty="0">
                <a:solidFill>
                  <a:schemeClr val="tx2"/>
                </a:solidFill>
                <a:latin typeface="+mn-lt"/>
                <a:cs typeface="Overpass Light"/>
              </a:rPr>
              <a:t>Хяналт хийж байгаа хүн “Арга хэмжээ авах шаардлагатай” гэсэн хэсгийг бөглөх шаардлагатай</a:t>
            </a:r>
            <a:endParaRPr lang="en-US" dirty="0">
              <a:solidFill>
                <a:srgbClr val="000000"/>
              </a:solidFill>
              <a:latin typeface="+mn-lt"/>
              <a:cs typeface="Overpass Light"/>
            </a:endParaRPr>
          </a:p>
          <a:p>
            <a:pPr marL="0" lvl="2" indent="0">
              <a:lnSpc>
                <a:spcPct val="130000"/>
              </a:lnSpc>
              <a:buNone/>
            </a:pPr>
            <a:r>
              <a:rPr lang="mn-MN" dirty="0">
                <a:solidFill>
                  <a:schemeClr val="accent1"/>
                </a:solidFill>
                <a:latin typeface="+mn-lt"/>
                <a:cs typeface="Overpass Light"/>
              </a:rPr>
              <a:t>Давуу тал</a:t>
            </a:r>
            <a:r>
              <a:rPr lang="en-US" dirty="0">
                <a:solidFill>
                  <a:schemeClr val="accent1"/>
                </a:solidFill>
                <a:latin typeface="+mn-lt"/>
                <a:cs typeface="Overpass Light"/>
              </a:rPr>
              <a:t>:</a:t>
            </a:r>
          </a:p>
          <a:p>
            <a:pPr lvl="2"/>
            <a:r>
              <a:rPr lang="mn-MN" dirty="0">
                <a:solidFill>
                  <a:schemeClr val="tx2"/>
                </a:solidFill>
                <a:latin typeface="+mn-lt"/>
                <a:cs typeface="Overpass Light"/>
              </a:rPr>
              <a:t>Аюулгүй байдал, эрүүл мэндийн томоохон асуудлуудад чиглэгдэх</a:t>
            </a:r>
            <a:r>
              <a:rPr lang="en-US" dirty="0">
                <a:solidFill>
                  <a:schemeClr val="tx2"/>
                </a:solidFill>
                <a:latin typeface="+mn-lt"/>
                <a:cs typeface="Overpass Light"/>
              </a:rPr>
              <a:t> </a:t>
            </a:r>
          </a:p>
          <a:p>
            <a:pPr lvl="2"/>
            <a:r>
              <a:rPr lang="mn-MN" dirty="0">
                <a:solidFill>
                  <a:schemeClr val="tx2"/>
                </a:solidFill>
                <a:latin typeface="+mn-lt"/>
                <a:cs typeface="Overpass Light"/>
              </a:rPr>
              <a:t>Хяналт</a:t>
            </a:r>
            <a:r>
              <a:rPr lang="en-US" dirty="0">
                <a:solidFill>
                  <a:schemeClr val="tx2"/>
                </a:solidFill>
                <a:latin typeface="+mn-lt"/>
                <a:cs typeface="Overpass Light"/>
              </a:rPr>
              <a:t>/</a:t>
            </a:r>
            <a:r>
              <a:rPr lang="mn-MN" dirty="0">
                <a:solidFill>
                  <a:schemeClr val="tx2"/>
                </a:solidFill>
                <a:latin typeface="+mn-lt"/>
                <a:cs typeface="Overpass Light"/>
              </a:rPr>
              <a:t>асуудлыг бичгээр тэмдэглэл хөтөлж, баталгаажуулах</a:t>
            </a:r>
          </a:p>
          <a:p>
            <a:pPr lvl="2"/>
            <a:r>
              <a:rPr lang="mn-MN" dirty="0">
                <a:solidFill>
                  <a:schemeClr val="tx2"/>
                </a:solidFill>
                <a:latin typeface="+mn-lt"/>
                <a:cs typeface="Overpass Light"/>
              </a:rPr>
              <a:t>Тодорхой аюулын талаарх тайлан</a:t>
            </a:r>
            <a:r>
              <a:rPr lang="en-US" dirty="0">
                <a:solidFill>
                  <a:schemeClr val="tx2"/>
                </a:solidFill>
                <a:latin typeface="+mn-lt"/>
                <a:cs typeface="Overpass Light"/>
              </a:rPr>
              <a:t>/</a:t>
            </a:r>
            <a:r>
              <a:rPr lang="mn-MN" dirty="0">
                <a:solidFill>
                  <a:schemeClr val="tx2"/>
                </a:solidFill>
                <a:latin typeface="+mn-lt"/>
                <a:cs typeface="Overpass Light"/>
              </a:rPr>
              <a:t>ярилцлагын үндэс</a:t>
            </a:r>
            <a:endParaRPr lang="en-US" dirty="0">
              <a:solidFill>
                <a:schemeClr val="tx2"/>
              </a:solidFill>
              <a:latin typeface="+mn-lt"/>
              <a:cs typeface="Overpass Light"/>
            </a:endParaRPr>
          </a:p>
        </p:txBody>
      </p:sp>
      <p:sp>
        <p:nvSpPr>
          <p:cNvPr id="11" name="Title 1"/>
          <p:cNvSpPr txBox="1">
            <a:spLocks/>
          </p:cNvSpPr>
          <p:nvPr/>
        </p:nvSpPr>
        <p:spPr>
          <a:xfrm>
            <a:off x="-537882" y="1931443"/>
            <a:ext cx="7178112" cy="59238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lvl="2"/>
            <a:r>
              <a:rPr lang="mn-MN" dirty="0">
                <a:solidFill>
                  <a:schemeClr val="tx2"/>
                </a:solidFill>
                <a:cs typeface="Overpass Light"/>
              </a:rPr>
              <a:t>Ажлын байранд хяналт хийх эсвэл эрсдэлийн үнэлгээ явуулах бүрт хариулах Тийм</a:t>
            </a:r>
            <a:r>
              <a:rPr lang="en-US" dirty="0">
                <a:solidFill>
                  <a:schemeClr val="tx2"/>
                </a:solidFill>
                <a:cs typeface="Overpass Light"/>
              </a:rPr>
              <a:t>/</a:t>
            </a:r>
            <a:r>
              <a:rPr lang="mn-MN" dirty="0">
                <a:solidFill>
                  <a:schemeClr val="tx2"/>
                </a:solidFill>
                <a:cs typeface="Overpass Light"/>
              </a:rPr>
              <a:t>Үгүй асуултын жагсаалт</a:t>
            </a:r>
            <a:endParaRPr lang="en-US" b="1" dirty="0">
              <a:solidFill>
                <a:schemeClr val="tx2"/>
              </a:solidFill>
              <a:cs typeface="Overpass Light"/>
            </a:endParaRPr>
          </a:p>
        </p:txBody>
      </p:sp>
      <p:pic>
        <p:nvPicPr>
          <p:cNvPr id="8" name="Picture 7" descr="A screenshot of a computer&#10;&#10;AI-generated content may be incorrect.">
            <a:extLst>
              <a:ext uri="{FF2B5EF4-FFF2-40B4-BE49-F238E27FC236}">
                <a16:creationId xmlns:a16="http://schemas.microsoft.com/office/drawing/2014/main" id="{713609F5-8006-68EF-00AC-A3AB4513B0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9106" y="1559315"/>
            <a:ext cx="4946966" cy="4497241"/>
          </a:xfrm>
          <a:prstGeom prst="rect">
            <a:avLst/>
          </a:prstGeom>
        </p:spPr>
      </p:pic>
    </p:spTree>
    <p:extLst>
      <p:ext uri="{BB962C8B-B14F-4D97-AF65-F5344CB8AC3E}">
        <p14:creationId xmlns:p14="http://schemas.microsoft.com/office/powerpoint/2010/main" val="18292737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extLst>
              <a:ext uri="{28A0092B-C50C-407E-A947-70E740481C1C}">
                <a14:useLocalDpi xmlns:a14="http://schemas.microsoft.com/office/drawing/2010/main" val="0"/>
              </a:ext>
            </a:extLst>
          </a:blip>
          <a:srcRect/>
          <a:stretch/>
        </p:blipFill>
        <p:spPr>
          <a:xfrm>
            <a:off x="6096000" y="720000"/>
            <a:ext cx="6672521" cy="5143689"/>
          </a:xfrm>
          <a:prstGeom prst="rect">
            <a:avLst/>
          </a:prstGeom>
        </p:spPr>
      </p:pic>
      <p:sp>
        <p:nvSpPr>
          <p:cNvPr id="2" name="Title 1"/>
          <p:cNvSpPr>
            <a:spLocks noGrp="1"/>
          </p:cNvSpPr>
          <p:nvPr>
            <p:ph type="title"/>
          </p:nvPr>
        </p:nvSpPr>
        <p:spPr>
          <a:xfrm>
            <a:off x="490537" y="1423195"/>
            <a:ext cx="6222875" cy="832873"/>
          </a:xfrm>
        </p:spPr>
        <p:txBody>
          <a:bodyPr/>
          <a:lstStyle/>
          <a:p>
            <a:r>
              <a:rPr lang="mn-MN" dirty="0">
                <a:solidFill>
                  <a:srgbClr val="1E2DBE"/>
                </a:solidFill>
                <a:latin typeface="+mn-lt"/>
                <a:cs typeface="Overpass Bold"/>
              </a:rPr>
              <a:t>Химийн бодисын ангилал, хаягжуулалтын нэгдсэн систем /</a:t>
            </a:r>
            <a:r>
              <a:rPr lang="en-US" dirty="0">
                <a:solidFill>
                  <a:srgbClr val="1E2DBE"/>
                </a:solidFill>
                <a:latin typeface="+mn-lt"/>
                <a:cs typeface="Overpass Bold"/>
              </a:rPr>
              <a:t>GHS/</a:t>
            </a:r>
            <a:endParaRPr lang="en-GB" dirty="0">
              <a:solidFill>
                <a:srgbClr val="1E2DBE"/>
              </a:solidFill>
              <a:latin typeface="+mn-lt"/>
              <a:cs typeface="Overpass Bold"/>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68</a:t>
            </a:fld>
            <a:endParaRPr lang="en-GB"/>
          </a:p>
        </p:txBody>
      </p:sp>
      <p:sp>
        <p:nvSpPr>
          <p:cNvPr id="10" name="Content Placeholder 2"/>
          <p:cNvSpPr txBox="1">
            <a:spLocks/>
          </p:cNvSpPr>
          <p:nvPr/>
        </p:nvSpPr>
        <p:spPr>
          <a:xfrm>
            <a:off x="544330" y="2555197"/>
            <a:ext cx="6259035" cy="3621316"/>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mn-MN" dirty="0">
                <a:solidFill>
                  <a:schemeClr val="tx2"/>
                </a:solidFill>
                <a:latin typeface="+mn-lt"/>
                <a:cs typeface="Overpass Light"/>
              </a:rPr>
              <a:t>НҮБ-аас гаргасан химийн бодисын ангилал, хаягжуулалтын нэгдсэн систем. </a:t>
            </a:r>
            <a:endParaRPr lang="en-GB" dirty="0">
              <a:solidFill>
                <a:schemeClr val="tx2"/>
              </a:solidFill>
              <a:latin typeface="+mn-lt"/>
              <a:cs typeface="Overpass Light"/>
            </a:endParaRPr>
          </a:p>
          <a:p>
            <a:pPr lvl="2"/>
            <a:r>
              <a:rPr lang="mn-MN" dirty="0">
                <a:solidFill>
                  <a:schemeClr val="tx2"/>
                </a:solidFill>
                <a:latin typeface="+mn-lt"/>
                <a:cs typeface="Overpass Light"/>
              </a:rPr>
              <a:t>Зорилго</a:t>
            </a:r>
            <a:r>
              <a:rPr lang="en-GB" dirty="0">
                <a:solidFill>
                  <a:schemeClr val="tx2"/>
                </a:solidFill>
                <a:latin typeface="+mn-lt"/>
                <a:cs typeface="Overpass Light"/>
              </a:rPr>
              <a:t>: </a:t>
            </a:r>
            <a:r>
              <a:rPr lang="mn-MN" dirty="0">
                <a:latin typeface="+mn-lt"/>
              </a:rPr>
              <a:t>химийн бодис үйлдвэрлэх, хадгалах, тээвэрлэх, ашиглах, устгах ажиллагаанд оролцдог хүмүүсийг мэдээллээр хангах, хамгаалах </a:t>
            </a:r>
          </a:p>
          <a:p>
            <a:pPr lvl="2"/>
            <a:r>
              <a:rPr lang="mn-MN" dirty="0">
                <a:latin typeface="+mn-lt"/>
                <a:ea typeface="SimSun" panose="02010600030101010101" pitchFamily="2" charset="-122"/>
                <a:cs typeface="Arial" panose="020B0604020202020204" pitchFamily="34" charset="0"/>
              </a:rPr>
              <a:t>Нэгдсэн системийг нэвтрүүлсэн орнууд химийн бодисыг ангилахдаа "нэг хэлээр ярьж байгаа” гэж хэлж болно</a:t>
            </a:r>
          </a:p>
          <a:p>
            <a:pPr lvl="2"/>
            <a:r>
              <a:rPr lang="mn-MN" dirty="0">
                <a:latin typeface="+mn-lt"/>
                <a:ea typeface="SimSun" panose="02010600030101010101" pitchFamily="2" charset="-122"/>
                <a:cs typeface="Arial" panose="020B0604020202020204" pitchFamily="34" charset="0"/>
              </a:rPr>
              <a:t>Нэгдсэн системийн шошго болон аюулын талаарх мэдээлэл нь тээврийн болон бусад ажилтнууд, онцгой байдлын болон яаралтай тусламжийн ажилтнууд, хэрэглэгчдэд ач холбогдолтой.</a:t>
            </a:r>
            <a:endParaRPr lang="es-ES" dirty="0">
              <a:solidFill>
                <a:schemeClr val="tx2"/>
              </a:solidFill>
              <a:latin typeface="+mn-lt"/>
            </a:endParaRPr>
          </a:p>
        </p:txBody>
      </p:sp>
    </p:spTree>
    <p:extLst>
      <p:ext uri="{BB962C8B-B14F-4D97-AF65-F5344CB8AC3E}">
        <p14:creationId xmlns:p14="http://schemas.microsoft.com/office/powerpoint/2010/main" val="16005034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itle 1"/>
          <p:cNvSpPr>
            <a:spLocks noGrp="1"/>
          </p:cNvSpPr>
          <p:nvPr>
            <p:ph type="title"/>
          </p:nvPr>
        </p:nvSpPr>
        <p:spPr>
          <a:xfrm>
            <a:off x="490538" y="1423195"/>
            <a:ext cx="5068052" cy="491603"/>
          </a:xfrm>
        </p:spPr>
        <p:txBody>
          <a:bodyPr/>
          <a:lstStyle/>
          <a:p>
            <a:r>
              <a:rPr lang="mn-MN" b="0" dirty="0">
                <a:solidFill>
                  <a:srgbClr val="1E2DBE"/>
                </a:solidFill>
                <a:latin typeface="+mn-lt"/>
              </a:rPr>
              <a:t>Нэгдсэн системийн хаягжуулалт</a:t>
            </a:r>
            <a:r>
              <a:rPr lang="en-GB" b="0" dirty="0">
                <a:solidFill>
                  <a:srgbClr val="1E2DBE"/>
                </a:solidFill>
                <a:latin typeface="+mn-lt"/>
              </a:rPr>
              <a:t> </a:t>
            </a: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69</a:t>
            </a:fld>
            <a:endParaRPr lang="en-GB"/>
          </a:p>
        </p:txBody>
      </p:sp>
      <p:sp>
        <p:nvSpPr>
          <p:cNvPr id="3" name="Rectangle 2"/>
          <p:cNvSpPr/>
          <p:nvPr/>
        </p:nvSpPr>
        <p:spPr>
          <a:xfrm>
            <a:off x="234885" y="2281578"/>
            <a:ext cx="5052493" cy="1200329"/>
          </a:xfrm>
          <a:prstGeom prst="rect">
            <a:avLst/>
          </a:prstGeom>
        </p:spPr>
        <p:txBody>
          <a:bodyPr wrap="square">
            <a:spAutoFit/>
          </a:bodyPr>
          <a:lstStyle/>
          <a:p>
            <a:r>
              <a:rPr lang="mn-MN" dirty="0">
                <a:highlight>
                  <a:srgbClr val="FFFFFF"/>
                </a:highlight>
                <a:ea typeface="SimSun" panose="02010600030101010101" pitchFamily="2" charset="-122"/>
                <a:cs typeface="Arial" panose="020B0604020202020204" pitchFamily="34" charset="0"/>
              </a:rPr>
              <a:t>Ажлын байранд ашиглаж буй бүтээгдэхүүн, бодисын аюулгүй байдал, эрүүл мэндэд учруулах хор нөлөө, аюул, тэдгээрээс үүдэх эрсдэлийн тухай мэдээлэл </a:t>
            </a:r>
            <a:endParaRPr lang="en-US" dirty="0"/>
          </a:p>
        </p:txBody>
      </p:sp>
      <p:pic>
        <p:nvPicPr>
          <p:cNvPr id="10" name="Picture 9" descr="A close-up of a warning card&#10;&#10;AI-generated content may be incorrect.">
            <a:extLst>
              <a:ext uri="{FF2B5EF4-FFF2-40B4-BE49-F238E27FC236}">
                <a16:creationId xmlns:a16="http://schemas.microsoft.com/office/drawing/2014/main" id="{8CF8571A-965D-E721-8652-C03D5FD21A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5767" y="1263316"/>
            <a:ext cx="6607844" cy="4848725"/>
          </a:xfrm>
          <a:prstGeom prst="rect">
            <a:avLst/>
          </a:prstGeom>
        </p:spPr>
      </p:pic>
      <p:pic>
        <p:nvPicPr>
          <p:cNvPr id="4" name="Picture 3">
            <a:extLst>
              <a:ext uri="{FF2B5EF4-FFF2-40B4-BE49-F238E27FC236}">
                <a16:creationId xmlns:a16="http://schemas.microsoft.com/office/drawing/2014/main" id="{D40BC9B5-AC9A-3B51-7C82-F52850151B7B}"/>
              </a:ext>
            </a:extLst>
          </p:cNvPr>
          <p:cNvPicPr>
            <a:picLocks noChangeAspect="1"/>
          </p:cNvPicPr>
          <p:nvPr/>
        </p:nvPicPr>
        <p:blipFill>
          <a:blip r:embed="rId4"/>
          <a:stretch>
            <a:fillRect/>
          </a:stretch>
        </p:blipFill>
        <p:spPr>
          <a:xfrm>
            <a:off x="180533" y="6431450"/>
            <a:ext cx="5688061" cy="274344"/>
          </a:xfrm>
          <a:prstGeom prst="rect">
            <a:avLst/>
          </a:prstGeom>
        </p:spPr>
      </p:pic>
    </p:spTree>
    <p:extLst>
      <p:ext uri="{BB962C8B-B14F-4D97-AF65-F5344CB8AC3E}">
        <p14:creationId xmlns:p14="http://schemas.microsoft.com/office/powerpoint/2010/main" val="996317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7713662" cy="392905"/>
          </a:xfrm>
        </p:spPr>
        <p:txBody>
          <a:bodyPr/>
          <a:lstStyle/>
          <a:p>
            <a:r>
              <a:rPr lang="mn-MN" b="0" dirty="0">
                <a:latin typeface="+mn-lt"/>
              </a:rPr>
              <a:t>2 дахь өдөр</a:t>
            </a:r>
            <a:r>
              <a:rPr lang="fr-CH" b="0" dirty="0">
                <a:latin typeface="+mn-lt"/>
              </a:rPr>
              <a:t>: </a:t>
            </a:r>
            <a:r>
              <a:rPr lang="mn-MN" b="0" dirty="0">
                <a:latin typeface="+mn-lt"/>
              </a:rPr>
              <a:t>Модуль сургалтын хөтөлбөр</a:t>
            </a:r>
            <a:r>
              <a:rPr lang="fr-CH" b="0" dirty="0">
                <a:latin typeface="+mn-lt"/>
              </a:rPr>
              <a:t> </a:t>
            </a:r>
            <a:endParaRPr lang="es-ES" b="0" dirty="0">
              <a:latin typeface="+mn-lt"/>
            </a:endParaRPr>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3708578580"/>
              </p:ext>
            </p:extLst>
          </p:nvPr>
        </p:nvGraphicFramePr>
        <p:xfrm>
          <a:off x="522994" y="2120882"/>
          <a:ext cx="8506706" cy="4004276"/>
        </p:xfrm>
        <a:graphic>
          <a:graphicData uri="http://schemas.openxmlformats.org/drawingml/2006/table">
            <a:tbl>
              <a:tblPr firstRow="1" bandRow="1">
                <a:tableStyleId>{0660B408-B3CF-4A94-85FC-2B1E0A45F4A2}</a:tableStyleId>
              </a:tblPr>
              <a:tblGrid>
                <a:gridCol w="1026406">
                  <a:extLst>
                    <a:ext uri="{9D8B030D-6E8A-4147-A177-3AD203B41FA5}">
                      <a16:colId xmlns:a16="http://schemas.microsoft.com/office/drawing/2014/main" val="20000"/>
                    </a:ext>
                  </a:extLst>
                </a:gridCol>
                <a:gridCol w="4644732">
                  <a:extLst>
                    <a:ext uri="{9D8B030D-6E8A-4147-A177-3AD203B41FA5}">
                      <a16:colId xmlns:a16="http://schemas.microsoft.com/office/drawing/2014/main" val="20001"/>
                    </a:ext>
                  </a:extLst>
                </a:gridCol>
                <a:gridCol w="2835568">
                  <a:extLst>
                    <a:ext uri="{9D8B030D-6E8A-4147-A177-3AD203B41FA5}">
                      <a16:colId xmlns:a16="http://schemas.microsoft.com/office/drawing/2014/main" val="20002"/>
                    </a:ext>
                  </a:extLst>
                </a:gridCol>
              </a:tblGrid>
              <a:tr h="230455">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mn-MN" sz="1050" dirty="0">
                          <a:effectLst/>
                          <a:latin typeface="+mn-lt"/>
                          <a:ea typeface="+mn-ea"/>
                          <a:cs typeface="+mn-cs"/>
                        </a:rPr>
                        <a:t>Цаг</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algn="ctr">
                        <a:lnSpc>
                          <a:spcPct val="90000"/>
                        </a:lnSpc>
                      </a:pPr>
                      <a:r>
                        <a:rPr lang="mn-MN" sz="1050" dirty="0"/>
                        <a:t>Сэдэв</a:t>
                      </a:r>
                      <a:endParaRPr lang="es-ES" sz="1050" dirty="0"/>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mn-MN" sz="1050" dirty="0">
                          <a:effectLst/>
                          <a:latin typeface="+mn-lt"/>
                          <a:ea typeface="+mn-ea"/>
                          <a:cs typeface="+mn-cs"/>
                        </a:rPr>
                        <a:t>ҮЙл</a:t>
                      </a:r>
                      <a:r>
                        <a:rPr lang="mn-MN" sz="1050" baseline="0" dirty="0">
                          <a:effectLst/>
                          <a:latin typeface="+mn-lt"/>
                          <a:ea typeface="+mn-ea"/>
                          <a:cs typeface="+mn-cs"/>
                        </a:rPr>
                        <a:t> ажиллагааны хэлбэр, оролцоо</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0"/>
                  </a:ext>
                </a:extLst>
              </a:tr>
              <a:tr h="467187">
                <a:tc>
                  <a:txBody>
                    <a:bodyPr/>
                    <a:lstStyle/>
                    <a:p>
                      <a:pPr marL="0" marR="0" algn="ctr">
                        <a:lnSpc>
                          <a:spcPct val="107000"/>
                        </a:lnSpc>
                        <a:spcBef>
                          <a:spcPts val="0"/>
                        </a:spcBef>
                        <a:spcAft>
                          <a:spcPts val="0"/>
                        </a:spcAft>
                      </a:pPr>
                      <a:r>
                        <a:rPr lang="en-US" sz="1050" dirty="0">
                          <a:solidFill>
                            <a:schemeClr val="tx2"/>
                          </a:solidFill>
                          <a:effectLst/>
                        </a:rPr>
                        <a:t>08:30-08:40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mn-MN" sz="1050" dirty="0">
                          <a:solidFill>
                            <a:schemeClr val="tx2"/>
                          </a:solidFill>
                          <a:effectLst/>
                        </a:rPr>
                        <a:t>Эхний өдрийн бататгал</a:t>
                      </a:r>
                      <a:r>
                        <a:rPr lang="mn-MN" sz="1050" baseline="0" dirty="0">
                          <a:solidFill>
                            <a:schemeClr val="tx2"/>
                          </a:solidFill>
                          <a:effectLst/>
                        </a:rPr>
                        <a:t> ба 2 дахь өдрийн танилцуулга </a:t>
                      </a:r>
                      <a:endParaRPr lang="en-GB" sz="1050" dirty="0">
                        <a:solidFill>
                          <a:schemeClr val="tx2"/>
                        </a:solidFill>
                        <a:effectLst/>
                      </a:endParaRPr>
                    </a:p>
                  </a:txBody>
                  <a:tcPr marL="78004" marR="78004" marT="39002" marB="39002"/>
                </a:tc>
                <a:tc>
                  <a:txBody>
                    <a:bodyPr/>
                    <a:lstStyle/>
                    <a:p>
                      <a:pPr marL="0" marR="0">
                        <a:lnSpc>
                          <a:spcPct val="107000"/>
                        </a:lnSpc>
                        <a:spcBef>
                          <a:spcPts val="0"/>
                        </a:spcBef>
                        <a:spcAft>
                          <a:spcPts val="0"/>
                        </a:spcAft>
                      </a:pPr>
                      <a:r>
                        <a:rPr lang="mn-MN" sz="1050" dirty="0">
                          <a:solidFill>
                            <a:schemeClr val="tx2"/>
                          </a:solidFill>
                          <a:effectLst/>
                        </a:rPr>
                        <a:t>Илтгэл</a:t>
                      </a:r>
                      <a:endParaRPr lang="en-GB" sz="1050" dirty="0">
                        <a:solidFill>
                          <a:schemeClr val="tx2"/>
                        </a:solidFill>
                        <a:effectLst/>
                      </a:endParaRPr>
                    </a:p>
                    <a:p>
                      <a:pPr marL="0" marR="0">
                        <a:lnSpc>
                          <a:spcPct val="107000"/>
                        </a:lnSpc>
                        <a:spcBef>
                          <a:spcPts val="0"/>
                        </a:spcBef>
                        <a:spcAft>
                          <a:spcPts val="0"/>
                        </a:spcAft>
                      </a:pPr>
                      <a:r>
                        <a:rPr lang="mn-MN"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Сургагч багш,</a:t>
                      </a:r>
                      <a:r>
                        <a:rPr lang="mn-MN" sz="1200" baseline="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оролцогчид</a:t>
                      </a:r>
                      <a:endParaRPr lang="en-GB" sz="1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1"/>
                  </a:ext>
                </a:extLst>
              </a:tr>
              <a:tr h="316353">
                <a:tc>
                  <a:txBody>
                    <a:bodyPr/>
                    <a:lstStyle/>
                    <a:p>
                      <a:pPr marL="0" marR="0" algn="ctr">
                        <a:lnSpc>
                          <a:spcPct val="107000"/>
                        </a:lnSpc>
                        <a:spcBef>
                          <a:spcPts val="0"/>
                        </a:spcBef>
                        <a:spcAft>
                          <a:spcPts val="0"/>
                        </a:spcAft>
                      </a:pPr>
                      <a:r>
                        <a:rPr lang="en-US" sz="1050" dirty="0">
                          <a:solidFill>
                            <a:schemeClr val="tx2"/>
                          </a:solidFill>
                          <a:effectLst/>
                        </a:rPr>
                        <a:t>08:40-10:00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mn-MN" sz="1050" dirty="0">
                          <a:solidFill>
                            <a:schemeClr val="tx2"/>
                          </a:solidFill>
                          <a:effectLst/>
                        </a:rPr>
                        <a:t>Хичээл</a:t>
                      </a:r>
                      <a:r>
                        <a:rPr lang="en-US" sz="1050" dirty="0">
                          <a:solidFill>
                            <a:schemeClr val="tx2"/>
                          </a:solidFill>
                          <a:effectLst/>
                        </a:rPr>
                        <a:t> 4: </a:t>
                      </a:r>
                      <a:r>
                        <a:rPr lang="mn-MN" sz="1050" dirty="0">
                          <a:solidFill>
                            <a:schemeClr val="tx2"/>
                          </a:solidFill>
                          <a:effectLst/>
                        </a:rPr>
                        <a:t>Эрсдэлийг хянах</a:t>
                      </a:r>
                      <a:r>
                        <a:rPr lang="mn-MN" sz="1050" baseline="0" dirty="0">
                          <a:solidFill>
                            <a:schemeClr val="tx2"/>
                          </a:solidFill>
                          <a:effectLst/>
                        </a:rPr>
                        <a:t> үйл ажиллагааны эрэмбэ</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mn-MN" sz="1050" dirty="0">
                          <a:solidFill>
                            <a:schemeClr val="tx2"/>
                          </a:solidFill>
                          <a:effectLst/>
                        </a:rPr>
                        <a:t>Илтгэл</a:t>
                      </a:r>
                      <a:r>
                        <a:rPr lang="en-US" sz="1050" dirty="0">
                          <a:solidFill>
                            <a:schemeClr val="tx2"/>
                          </a:solidFill>
                          <a:effectLst/>
                        </a:rPr>
                        <a:t> </a:t>
                      </a:r>
                      <a:endParaRPr lang="en-GB" sz="1050" dirty="0">
                        <a:solidFill>
                          <a:schemeClr val="tx2"/>
                        </a:solidFill>
                        <a:effectLst/>
                      </a:endParaRPr>
                    </a:p>
                    <a:p>
                      <a:pPr marL="0" marR="0">
                        <a:lnSpc>
                          <a:spcPct val="107000"/>
                        </a:lnSpc>
                        <a:spcBef>
                          <a:spcPts val="0"/>
                        </a:spcBef>
                        <a:spcAft>
                          <a:spcPts val="0"/>
                        </a:spcAft>
                      </a:pPr>
                      <a:r>
                        <a:rPr lang="mn-MN" sz="1050" dirty="0">
                          <a:solidFill>
                            <a:schemeClr val="tx2"/>
                          </a:solidFill>
                          <a:effectLst/>
                        </a:rPr>
                        <a:t>Сургагч багш</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2"/>
                  </a:ext>
                </a:extLst>
              </a:tr>
              <a:tr h="251661">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a:solidFill>
                            <a:schemeClr val="tx2"/>
                          </a:solidFill>
                          <a:effectLst/>
                        </a:rPr>
                        <a:t>10:00-10:30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mn-MN" sz="1050" dirty="0">
                          <a:solidFill>
                            <a:schemeClr val="tx2"/>
                          </a:solidFill>
                          <a:effectLst/>
                        </a:rPr>
                        <a:t>Цайны</a:t>
                      </a:r>
                      <a:r>
                        <a:rPr lang="mn-MN" sz="1050" baseline="0" dirty="0">
                          <a:solidFill>
                            <a:schemeClr val="tx2"/>
                          </a:solidFill>
                          <a:effectLst/>
                        </a:rPr>
                        <a:t> завсарлага</a:t>
                      </a:r>
                      <a:endParaRPr lang="en-GB" sz="1050" dirty="0">
                        <a:solidFill>
                          <a:schemeClr val="tx2"/>
                        </a:solidFill>
                        <a:effectLst/>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3"/>
                  </a:ext>
                </a:extLst>
              </a:tr>
              <a:tr h="328059">
                <a:tc>
                  <a:txBody>
                    <a:bodyPr/>
                    <a:lstStyle/>
                    <a:p>
                      <a:pPr marL="0" marR="0" algn="ctr">
                        <a:lnSpc>
                          <a:spcPct val="107000"/>
                        </a:lnSpc>
                        <a:spcBef>
                          <a:spcPts val="0"/>
                        </a:spcBef>
                        <a:spcAft>
                          <a:spcPts val="0"/>
                        </a:spcAft>
                      </a:pPr>
                      <a:r>
                        <a:rPr lang="en-US" sz="1050" dirty="0">
                          <a:solidFill>
                            <a:schemeClr val="tx2"/>
                          </a:solidFill>
                          <a:effectLst/>
                        </a:rPr>
                        <a:t>10:30-11:00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mn-MN" sz="1050" dirty="0">
                          <a:solidFill>
                            <a:schemeClr val="tx2"/>
                          </a:solidFill>
                          <a:effectLst/>
                        </a:rPr>
                        <a:t>Бэлэн</a:t>
                      </a:r>
                      <a:r>
                        <a:rPr lang="mn-MN" sz="1050" baseline="0" dirty="0">
                          <a:solidFill>
                            <a:schemeClr val="tx2"/>
                          </a:solidFill>
                          <a:effectLst/>
                        </a:rPr>
                        <a:t> хувцасны үйлдвэрийн дадлага</a:t>
                      </a:r>
                      <a:endParaRPr lang="en-GB" sz="1050" dirty="0">
                        <a:solidFill>
                          <a:schemeClr val="tx2"/>
                        </a:solidFill>
                        <a:effectLst/>
                      </a:endParaRPr>
                    </a:p>
                  </a:txBody>
                  <a:tcPr marL="78004" marR="78004" marT="39002" marB="39002"/>
                </a:tc>
                <a:tc>
                  <a:txBody>
                    <a:bodyPr/>
                    <a:lstStyle/>
                    <a:p>
                      <a:pPr marL="0" marR="0">
                        <a:lnSpc>
                          <a:spcPct val="107000"/>
                        </a:lnSpc>
                        <a:spcBef>
                          <a:spcPts val="0"/>
                        </a:spcBef>
                        <a:spcAft>
                          <a:spcPts val="0"/>
                        </a:spcAft>
                      </a:pPr>
                      <a:r>
                        <a:rPr lang="mn-MN" sz="1050" dirty="0">
                          <a:solidFill>
                            <a:schemeClr val="tx2"/>
                          </a:solidFill>
                          <a:effectLst/>
                        </a:rPr>
                        <a:t>Нэгдсэн</a:t>
                      </a:r>
                      <a:r>
                        <a:rPr lang="mn-MN" sz="1050" baseline="0" dirty="0">
                          <a:solidFill>
                            <a:schemeClr val="tx2"/>
                          </a:solidFill>
                          <a:effectLst/>
                        </a:rPr>
                        <a:t> хэлэлцүүлэг </a:t>
                      </a:r>
                      <a:r>
                        <a:rPr lang="en-US" sz="1050" dirty="0">
                          <a:solidFill>
                            <a:schemeClr val="tx2"/>
                          </a:solidFill>
                          <a:effectLst/>
                        </a:rPr>
                        <a:t> </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4"/>
                  </a:ext>
                </a:extLst>
              </a:tr>
              <a:tr h="316353">
                <a:tc>
                  <a:txBody>
                    <a:bodyPr/>
                    <a:lstStyle/>
                    <a:p>
                      <a:pPr marL="0" marR="0" algn="ctr">
                        <a:lnSpc>
                          <a:spcPct val="107000"/>
                        </a:lnSpc>
                        <a:spcBef>
                          <a:spcPts val="0"/>
                        </a:spcBef>
                        <a:spcAft>
                          <a:spcPts val="0"/>
                        </a:spcAft>
                      </a:pPr>
                      <a:r>
                        <a:rPr lang="en-US" sz="1050" dirty="0">
                          <a:solidFill>
                            <a:schemeClr val="tx2"/>
                          </a:solidFill>
                          <a:effectLst/>
                        </a:rPr>
                        <a:t>11:00-12:30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mn-MN" sz="1050" dirty="0">
                          <a:solidFill>
                            <a:schemeClr val="tx2"/>
                          </a:solidFill>
                          <a:effectLst/>
                        </a:rPr>
                        <a:t>Хичээл</a:t>
                      </a:r>
                      <a:r>
                        <a:rPr lang="mn-MN" sz="1050" baseline="0" dirty="0">
                          <a:solidFill>
                            <a:schemeClr val="tx2"/>
                          </a:solidFill>
                          <a:effectLst/>
                        </a:rPr>
                        <a:t> </a:t>
                      </a:r>
                      <a:r>
                        <a:rPr lang="en-US" sz="1050" dirty="0">
                          <a:solidFill>
                            <a:schemeClr val="tx2"/>
                          </a:solidFill>
                          <a:effectLst/>
                        </a:rPr>
                        <a:t>5: </a:t>
                      </a:r>
                      <a:r>
                        <a:rPr lang="mn-MN" sz="1050" dirty="0">
                          <a:solidFill>
                            <a:schemeClr val="tx2"/>
                          </a:solidFill>
                          <a:effectLst/>
                        </a:rPr>
                        <a:t>Эрсдэлийн</a:t>
                      </a:r>
                      <a:r>
                        <a:rPr lang="mn-MN" sz="1050" baseline="0" dirty="0">
                          <a:solidFill>
                            <a:schemeClr val="tx2"/>
                          </a:solidFill>
                          <a:effectLst/>
                        </a:rPr>
                        <a:t> үнэлгээний үйл явц</a:t>
                      </a:r>
                      <a:r>
                        <a:rPr lang="en-US" sz="1050" dirty="0">
                          <a:solidFill>
                            <a:schemeClr val="tx2"/>
                          </a:solidFill>
                          <a:effectLst/>
                        </a:rPr>
                        <a:t> (</a:t>
                      </a:r>
                      <a:r>
                        <a:rPr lang="mn-MN" sz="1050" dirty="0">
                          <a:solidFill>
                            <a:schemeClr val="tx2"/>
                          </a:solidFill>
                          <a:effectLst/>
                        </a:rPr>
                        <a:t>үргэлжлэл</a:t>
                      </a:r>
                      <a:r>
                        <a:rPr lang="en-US" sz="1050" dirty="0">
                          <a:solidFill>
                            <a:schemeClr val="tx2"/>
                          </a:solidFill>
                          <a:effectLst/>
                        </a:rPr>
                        <a:t>)</a:t>
                      </a:r>
                      <a:endParaRPr lang="en-GB" sz="1050" dirty="0">
                        <a:solidFill>
                          <a:schemeClr val="tx2"/>
                        </a:solidFill>
                        <a:effectLst/>
                      </a:endParaRPr>
                    </a:p>
                    <a:p>
                      <a:pPr marL="0" marR="0">
                        <a:lnSpc>
                          <a:spcPct val="107000"/>
                        </a:lnSpc>
                        <a:spcBef>
                          <a:spcPts val="0"/>
                        </a:spcBef>
                        <a:spcAft>
                          <a:spcPts val="0"/>
                        </a:spcAft>
                      </a:pPr>
                      <a:r>
                        <a:rPr lang="mn-MN" sz="1050" dirty="0">
                          <a:solidFill>
                            <a:schemeClr val="tx2"/>
                          </a:solidFill>
                          <a:effectLst/>
                        </a:rPr>
                        <a:t>Үйлдвэрийн</a:t>
                      </a:r>
                      <a:r>
                        <a:rPr lang="mn-MN" sz="1050" baseline="0" dirty="0">
                          <a:solidFill>
                            <a:schemeClr val="tx2"/>
                          </a:solidFill>
                          <a:effectLst/>
                        </a:rPr>
                        <a:t> дадлага</a:t>
                      </a:r>
                      <a:r>
                        <a:rPr lang="en-US" sz="1050" dirty="0">
                          <a:solidFill>
                            <a:schemeClr val="tx2"/>
                          </a:solidFill>
                          <a:effectLst/>
                        </a:rPr>
                        <a:t> 3. </a:t>
                      </a:r>
                      <a:r>
                        <a:rPr lang="mn-MN" sz="1050" dirty="0">
                          <a:solidFill>
                            <a:schemeClr val="tx2"/>
                          </a:solidFill>
                          <a:effectLst/>
                        </a:rPr>
                        <a:t>Эрсдэлийг</a:t>
                      </a:r>
                      <a:r>
                        <a:rPr lang="mn-MN" sz="1050" baseline="0" dirty="0">
                          <a:solidFill>
                            <a:schemeClr val="tx2"/>
                          </a:solidFill>
                          <a:effectLst/>
                        </a:rPr>
                        <a:t> хянах арга санал болгох</a:t>
                      </a:r>
                      <a:endParaRPr lang="en-GB" sz="1050" dirty="0">
                        <a:solidFill>
                          <a:schemeClr val="tx2"/>
                        </a:solidFill>
                        <a:effectLst/>
                      </a:endParaRPr>
                    </a:p>
                    <a:p>
                      <a:pPr marL="0" marR="0">
                        <a:lnSpc>
                          <a:spcPct val="107000"/>
                        </a:lnSpc>
                        <a:spcBef>
                          <a:spcPts val="0"/>
                        </a:spcBef>
                        <a:spcAft>
                          <a:spcPts val="0"/>
                        </a:spcAft>
                      </a:pPr>
                      <a:r>
                        <a:rPr lang="mn-MN" sz="1050" dirty="0">
                          <a:solidFill>
                            <a:schemeClr val="tx2"/>
                          </a:solidFill>
                          <a:effectLst/>
                        </a:rPr>
                        <a:t>Нэмэлт дасгал: Өрмийн машин</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mn-MN" sz="1050" dirty="0">
                          <a:solidFill>
                            <a:schemeClr val="tx2"/>
                          </a:solidFill>
                          <a:effectLst/>
                        </a:rPr>
                        <a:t>Илтгэл, дасгал ажил</a:t>
                      </a:r>
                      <a:endParaRPr lang="en-GB" sz="1050" dirty="0">
                        <a:solidFill>
                          <a:schemeClr val="tx2"/>
                        </a:solidFill>
                        <a:effectLst/>
                      </a:endParaRPr>
                    </a:p>
                  </a:txBody>
                  <a:tcPr marL="78004" marR="78004" marT="39002" marB="39002"/>
                </a:tc>
                <a:extLst>
                  <a:ext uri="{0D108BD9-81ED-4DB2-BD59-A6C34878D82A}">
                    <a16:rowId xmlns:a16="http://schemas.microsoft.com/office/drawing/2014/main" val="10005"/>
                  </a:ext>
                </a:extLst>
              </a:tr>
              <a:tr h="294204">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a:solidFill>
                            <a:schemeClr val="tx2"/>
                          </a:solidFill>
                          <a:effectLst/>
                        </a:rPr>
                        <a:t>12:30-13:30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mn-MN" sz="1050" dirty="0">
                          <a:solidFill>
                            <a:schemeClr val="tx2"/>
                          </a:solidFill>
                          <a:effectLst/>
                          <a:latin typeface="+mn-lt"/>
                          <a:ea typeface="+mn-ea"/>
                          <a:cs typeface="+mn-cs"/>
                        </a:rPr>
                        <a:t>Үдийн</a:t>
                      </a:r>
                      <a:r>
                        <a:rPr lang="mn-MN" sz="1050" baseline="0" dirty="0">
                          <a:solidFill>
                            <a:schemeClr val="tx2"/>
                          </a:solidFill>
                          <a:effectLst/>
                          <a:latin typeface="+mn-lt"/>
                          <a:ea typeface="+mn-ea"/>
                          <a:cs typeface="+mn-cs"/>
                        </a:rPr>
                        <a:t> хоол</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6"/>
                  </a:ext>
                </a:extLst>
              </a:tr>
              <a:tr h="316353">
                <a:tc>
                  <a:txBody>
                    <a:bodyPr/>
                    <a:lstStyle/>
                    <a:p>
                      <a:pPr marL="0" marR="0" algn="ctr">
                        <a:lnSpc>
                          <a:spcPct val="107000"/>
                        </a:lnSpc>
                        <a:spcBef>
                          <a:spcPts val="0"/>
                        </a:spcBef>
                        <a:spcAft>
                          <a:spcPts val="0"/>
                        </a:spcAft>
                      </a:pPr>
                      <a:r>
                        <a:rPr lang="en-US" sz="1050" dirty="0">
                          <a:solidFill>
                            <a:schemeClr val="tx2"/>
                          </a:solidFill>
                          <a:effectLst/>
                        </a:rPr>
                        <a:t>13:30-14:30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mn-MN" sz="1050" dirty="0">
                          <a:solidFill>
                            <a:schemeClr val="tx2"/>
                          </a:solidFill>
                          <a:effectLst/>
                        </a:rPr>
                        <a:t>Хичээл</a:t>
                      </a:r>
                      <a:r>
                        <a:rPr lang="en-US" sz="1050" dirty="0">
                          <a:solidFill>
                            <a:schemeClr val="tx2"/>
                          </a:solidFill>
                          <a:effectLst/>
                        </a:rPr>
                        <a:t> 6: </a:t>
                      </a:r>
                      <a:r>
                        <a:rPr lang="mn-MN" sz="1050" dirty="0">
                          <a:solidFill>
                            <a:schemeClr val="tx2"/>
                          </a:solidFill>
                          <a:effectLst/>
                        </a:rPr>
                        <a:t>ХАБЭМ-н</a:t>
                      </a:r>
                      <a:r>
                        <a:rPr lang="mn-MN" sz="1050" baseline="0" dirty="0">
                          <a:solidFill>
                            <a:schemeClr val="tx2"/>
                          </a:solidFill>
                          <a:effectLst/>
                        </a:rPr>
                        <a:t> удирдлагын тогтолцоо</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mn-MN" sz="1050" dirty="0">
                          <a:solidFill>
                            <a:schemeClr val="tx2"/>
                          </a:solidFill>
                        </a:rPr>
                        <a:t>Сургагч багш, оролцогчид</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7"/>
                  </a:ext>
                </a:extLst>
              </a:tr>
              <a:tr h="316353">
                <a:tc>
                  <a:txBody>
                    <a:bodyPr/>
                    <a:lstStyle/>
                    <a:p>
                      <a:pPr marL="0" marR="0" algn="ctr">
                        <a:lnSpc>
                          <a:spcPct val="107000"/>
                        </a:lnSpc>
                        <a:spcBef>
                          <a:spcPts val="0"/>
                        </a:spcBef>
                        <a:spcAft>
                          <a:spcPts val="0"/>
                        </a:spcAft>
                      </a:pPr>
                      <a:r>
                        <a:rPr lang="en-US" sz="1050" dirty="0">
                          <a:solidFill>
                            <a:schemeClr val="tx2"/>
                          </a:solidFill>
                          <a:effectLst/>
                        </a:rPr>
                        <a:t>14:30-15:00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gn="ctr">
                        <a:lnSpc>
                          <a:spcPct val="107000"/>
                        </a:lnSpc>
                        <a:spcBef>
                          <a:spcPts val="0"/>
                        </a:spcBef>
                        <a:spcAft>
                          <a:spcPts val="0"/>
                        </a:spcAft>
                      </a:pPr>
                      <a:r>
                        <a:rPr lang="en-US" sz="1050" dirty="0">
                          <a:solidFill>
                            <a:schemeClr val="tx2"/>
                          </a:solidFill>
                          <a:effectLst/>
                        </a:rPr>
                        <a:t> </a:t>
                      </a:r>
                      <a:r>
                        <a:rPr lang="mn-MN" sz="1050" dirty="0">
                          <a:solidFill>
                            <a:schemeClr val="tx2"/>
                          </a:solidFill>
                          <a:effectLst/>
                        </a:rPr>
                        <a:t>Цайны</a:t>
                      </a:r>
                      <a:r>
                        <a:rPr lang="mn-MN" sz="1050" baseline="0" dirty="0">
                          <a:solidFill>
                            <a:schemeClr val="tx2"/>
                          </a:solidFill>
                          <a:effectLst/>
                        </a:rPr>
                        <a:t> завсарлага</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08"/>
                  </a:ext>
                </a:extLst>
              </a:tr>
              <a:tr h="425536">
                <a:tc>
                  <a:txBody>
                    <a:bodyPr/>
                    <a:lstStyle/>
                    <a:p>
                      <a:pPr marL="0" marR="0" algn="ctr">
                        <a:lnSpc>
                          <a:spcPct val="107000"/>
                        </a:lnSpc>
                        <a:spcBef>
                          <a:spcPts val="0"/>
                        </a:spcBef>
                        <a:spcAft>
                          <a:spcPts val="0"/>
                        </a:spcAft>
                      </a:pPr>
                      <a:r>
                        <a:rPr lang="en-US" sz="1050" dirty="0">
                          <a:solidFill>
                            <a:schemeClr val="tx2"/>
                          </a:solidFill>
                          <a:effectLst/>
                        </a:rPr>
                        <a:t>15:00-16:00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30000"/>
                        </a:lnSpc>
                        <a:spcBef>
                          <a:spcPts val="0"/>
                        </a:spcBef>
                        <a:spcAft>
                          <a:spcPts val="0"/>
                        </a:spcAft>
                      </a:pPr>
                      <a:r>
                        <a:rPr lang="mn-MN" sz="1050" dirty="0">
                          <a:solidFill>
                            <a:schemeClr val="tx2"/>
                          </a:solidFill>
                          <a:effectLst/>
                        </a:rPr>
                        <a:t>Хичээл</a:t>
                      </a:r>
                      <a:r>
                        <a:rPr lang="mn-MN" sz="1050" baseline="0" dirty="0">
                          <a:solidFill>
                            <a:schemeClr val="tx2"/>
                          </a:solidFill>
                          <a:effectLst/>
                        </a:rPr>
                        <a:t> </a:t>
                      </a:r>
                      <a:r>
                        <a:rPr lang="en-US" sz="1050" dirty="0">
                          <a:solidFill>
                            <a:schemeClr val="tx2"/>
                          </a:solidFill>
                          <a:effectLst/>
                        </a:rPr>
                        <a:t>7: </a:t>
                      </a:r>
                      <a:r>
                        <a:rPr lang="mn-MN" sz="1050" dirty="0">
                          <a:solidFill>
                            <a:schemeClr val="tx2"/>
                          </a:solidFill>
                          <a:effectLst/>
                        </a:rPr>
                        <a:t>Арга хэмжээ авах</a:t>
                      </a:r>
                      <a:endParaRPr lang="en-GB" sz="1050" dirty="0">
                        <a:solidFill>
                          <a:schemeClr val="tx2"/>
                        </a:solidFill>
                        <a:effectLst/>
                      </a:endParaRPr>
                    </a:p>
                    <a:p>
                      <a:pPr marL="0" marR="0">
                        <a:lnSpc>
                          <a:spcPct val="130000"/>
                        </a:lnSpc>
                        <a:spcBef>
                          <a:spcPts val="0"/>
                        </a:spcBef>
                        <a:spcAft>
                          <a:spcPts val="0"/>
                        </a:spcAft>
                      </a:pP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130000"/>
                        </a:lnSpc>
                        <a:spcBef>
                          <a:spcPts val="0"/>
                        </a:spcBef>
                        <a:spcAft>
                          <a:spcPts val="0"/>
                        </a:spcAft>
                        <a:buClrTx/>
                        <a:buSzTx/>
                        <a:buFontTx/>
                        <a:buNone/>
                        <a:tabLst/>
                        <a:defRPr/>
                      </a:pPr>
                      <a:r>
                        <a:rPr lang="mn-MN" sz="1050" dirty="0">
                          <a:solidFill>
                            <a:schemeClr val="tx2"/>
                          </a:solidFill>
                          <a:effectLst/>
                        </a:rPr>
                        <a:t>Илтгэл</a:t>
                      </a:r>
                      <a:r>
                        <a:rPr lang="en-US" sz="1050" dirty="0">
                          <a:solidFill>
                            <a:schemeClr val="tx2"/>
                          </a:solidFill>
                          <a:effectLst/>
                        </a:rPr>
                        <a:t> – </a:t>
                      </a:r>
                      <a:r>
                        <a:rPr lang="mn-MN" sz="1050" dirty="0">
                          <a:solidFill>
                            <a:schemeClr val="tx2"/>
                          </a:solidFill>
                          <a:effectLst/>
                        </a:rPr>
                        <a:t>Сургагч багш</a:t>
                      </a:r>
                      <a:endParaRPr lang="en-US" sz="1050" dirty="0">
                        <a:solidFill>
                          <a:schemeClr val="tx2"/>
                        </a:solidFill>
                        <a:effectLst/>
                      </a:endParaRPr>
                    </a:p>
                    <a:p>
                      <a:pPr marL="0" marR="0" indent="0" algn="l" defTabSz="914400" rtl="0" eaLnBrk="1" fontAlgn="auto" latinLnBrk="0" hangingPunct="1">
                        <a:lnSpc>
                          <a:spcPct val="130000"/>
                        </a:lnSpc>
                        <a:spcBef>
                          <a:spcPts val="0"/>
                        </a:spcBef>
                        <a:spcAft>
                          <a:spcPts val="0"/>
                        </a:spcAft>
                        <a:buClrTx/>
                        <a:buSzTx/>
                        <a:buFontTx/>
                        <a:buNone/>
                        <a:tabLst/>
                        <a:defRPr/>
                      </a:pPr>
                      <a:r>
                        <a:rPr lang="mn-MN" sz="1050" dirty="0">
                          <a:solidFill>
                            <a:schemeClr val="tx2"/>
                          </a:solidFill>
                          <a:effectLst/>
                        </a:rPr>
                        <a:t>Илтгэл</a:t>
                      </a:r>
                      <a:r>
                        <a:rPr lang="en-US" sz="1050" dirty="0">
                          <a:solidFill>
                            <a:schemeClr val="tx2"/>
                          </a:solidFill>
                          <a:effectLst/>
                        </a:rPr>
                        <a:t> – </a:t>
                      </a:r>
                      <a:r>
                        <a:rPr lang="mn-MN" sz="1050" dirty="0">
                          <a:solidFill>
                            <a:schemeClr val="tx2"/>
                          </a:solidFill>
                          <a:effectLst/>
                        </a:rPr>
                        <a:t>Сургагч багш</a:t>
                      </a:r>
                      <a:endParaRPr lang="en-GB" sz="1050" dirty="0">
                        <a:solidFill>
                          <a:schemeClr val="tx2"/>
                        </a:solidFill>
                        <a:effectLst/>
                      </a:endParaRPr>
                    </a:p>
                  </a:txBody>
                  <a:tcPr marL="78004" marR="78004" marT="39002" marB="39002"/>
                </a:tc>
                <a:extLst>
                  <a:ext uri="{0D108BD9-81ED-4DB2-BD59-A6C34878D82A}">
                    <a16:rowId xmlns:a16="http://schemas.microsoft.com/office/drawing/2014/main" val="10009"/>
                  </a:ext>
                </a:extLst>
              </a:tr>
              <a:tr h="328059">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lang="en-US" sz="1050" dirty="0">
                          <a:solidFill>
                            <a:schemeClr val="tx2"/>
                          </a:solidFill>
                          <a:effectLst/>
                        </a:rPr>
                        <a:t>16:00-16:30</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a:lnSpc>
                          <a:spcPct val="107000"/>
                        </a:lnSpc>
                        <a:spcBef>
                          <a:spcPts val="0"/>
                        </a:spcBef>
                        <a:spcAft>
                          <a:spcPts val="0"/>
                        </a:spcAft>
                      </a:pPr>
                      <a:r>
                        <a:rPr lang="mn-MN" sz="1050" dirty="0">
                          <a:solidFill>
                            <a:schemeClr val="tx2"/>
                          </a:solidFill>
                          <a:effectLst/>
                        </a:rPr>
                        <a:t>Сургалтын</a:t>
                      </a:r>
                      <a:r>
                        <a:rPr lang="mn-MN" sz="1050" baseline="0" dirty="0">
                          <a:solidFill>
                            <a:schemeClr val="tx2"/>
                          </a:solidFill>
                          <a:effectLst/>
                        </a:rPr>
                        <a:t> үнэлгээ ба зөвлөмж, санал </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tc>
                  <a: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mn-MN" sz="1050" dirty="0">
                          <a:solidFill>
                            <a:schemeClr val="tx2"/>
                          </a:solidFill>
                          <a:effectLst/>
                          <a:latin typeface="+mn-lt"/>
                          <a:ea typeface="+mn-ea"/>
                          <a:cs typeface="+mn-cs"/>
                        </a:rPr>
                        <a:t>Нийт</a:t>
                      </a:r>
                      <a:r>
                        <a:rPr lang="mn-MN" sz="1050" baseline="0" dirty="0">
                          <a:solidFill>
                            <a:schemeClr val="tx2"/>
                          </a:solidFill>
                          <a:effectLst/>
                          <a:latin typeface="+mn-lt"/>
                          <a:ea typeface="+mn-ea"/>
                          <a:cs typeface="+mn-cs"/>
                        </a:rPr>
                        <a:t> оролцогчид</a:t>
                      </a:r>
                      <a:endParaRPr lang="en-GB" sz="105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78004" marR="78004" marT="39002" marB="39002"/>
                </a:tc>
                <a:extLst>
                  <a:ext uri="{0D108BD9-81ED-4DB2-BD59-A6C34878D82A}">
                    <a16:rowId xmlns:a16="http://schemas.microsoft.com/office/drawing/2014/main" val="10010"/>
                  </a:ext>
                </a:extLst>
              </a:tr>
            </a:tbl>
          </a:graphicData>
        </a:graphic>
      </p:graphicFrame>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a:t>
            </a:fld>
            <a:endParaRPr lang="en-GB"/>
          </a:p>
        </p:txBody>
      </p:sp>
    </p:spTree>
    <p:extLst>
      <p:ext uri="{BB962C8B-B14F-4D97-AF65-F5344CB8AC3E}">
        <p14:creationId xmlns:p14="http://schemas.microsoft.com/office/powerpoint/2010/main" val="6335313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9288" y="2209734"/>
            <a:ext cx="2812680" cy="3541362"/>
          </a:xfrm>
          <a:prstGeom prst="rect">
            <a:avLst/>
          </a:prstGeom>
        </p:spPr>
      </p:pic>
      <p:sp>
        <p:nvSpPr>
          <p:cNvPr id="2" name="Marcador de fecha 1"/>
          <p:cNvSpPr>
            <a:spLocks noGrp="1"/>
          </p:cNvSpPr>
          <p:nvPr>
            <p:ph type="dt" sz="half" idx="10"/>
          </p:nvPr>
        </p:nvSpPr>
        <p:spPr/>
        <p:txBody>
          <a:bodyPr/>
          <a:lstStyle/>
          <a:p>
            <a:r>
              <a:rPr lang="en-GB"/>
              <a:t>Date: Monday / 01 / October / 2019</a:t>
            </a:r>
          </a:p>
        </p:txBody>
      </p:sp>
      <p:sp>
        <p:nvSpPr>
          <p:cNvPr id="4" name="Marcador de número de diapositiva 3"/>
          <p:cNvSpPr>
            <a:spLocks noGrp="1"/>
          </p:cNvSpPr>
          <p:nvPr>
            <p:ph type="sldNum" sz="quarter" idx="12"/>
          </p:nvPr>
        </p:nvSpPr>
        <p:spPr/>
        <p:txBody>
          <a:bodyPr/>
          <a:lstStyle/>
          <a:p>
            <a:fld id="{856227C0-AD57-4F9B-BAE3-EEFB0D0EE427}" type="slidenum">
              <a:rPr lang="en-GB" smtClean="0"/>
              <a:t>70</a:t>
            </a:fld>
            <a:endParaRPr lang="en-GB"/>
          </a:p>
        </p:txBody>
      </p:sp>
      <p:sp>
        <p:nvSpPr>
          <p:cNvPr id="7" name="Título 1"/>
          <p:cNvSpPr txBox="1">
            <a:spLocks/>
          </p:cNvSpPr>
          <p:nvPr/>
        </p:nvSpPr>
        <p:spPr>
          <a:xfrm>
            <a:off x="490537" y="1423195"/>
            <a:ext cx="7390147" cy="745343"/>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mn-MN" altLang="en-US" b="0" dirty="0">
                <a:solidFill>
                  <a:srgbClr val="1E2DBE"/>
                </a:solidFill>
                <a:latin typeface="+mn-lt"/>
                <a:ea typeface="ＭＳ Ｐゴシック" pitchFamily="80" charset="-128"/>
              </a:rPr>
              <a:t>Аюулгүй байдлын мэдээллийн хуудас</a:t>
            </a:r>
            <a:r>
              <a:rPr lang="en-GB" altLang="en-US" b="0" dirty="0">
                <a:solidFill>
                  <a:srgbClr val="1E2DBE"/>
                </a:solidFill>
                <a:latin typeface="+mn-lt"/>
                <a:ea typeface="ＭＳ Ｐゴシック" pitchFamily="80" charset="-128"/>
              </a:rPr>
              <a:t> (</a:t>
            </a:r>
            <a:r>
              <a:rPr lang="mn-MN" altLang="en-US" b="0" dirty="0">
                <a:solidFill>
                  <a:srgbClr val="1E2DBE"/>
                </a:solidFill>
                <a:latin typeface="+mn-lt"/>
                <a:ea typeface="ＭＳ Ｐゴシック" pitchFamily="80" charset="-128"/>
              </a:rPr>
              <a:t>АБМХ</a:t>
            </a:r>
            <a:r>
              <a:rPr lang="en-GB" altLang="en-US" b="0" dirty="0">
                <a:solidFill>
                  <a:srgbClr val="1E2DBE"/>
                </a:solidFill>
                <a:latin typeface="+mn-lt"/>
                <a:ea typeface="ＭＳ Ｐゴシック" pitchFamily="80" charset="-128"/>
              </a:rPr>
              <a:t>)-1</a:t>
            </a:r>
            <a:endParaRPr lang="es-ES" b="0" dirty="0">
              <a:solidFill>
                <a:srgbClr val="1E2DBE"/>
              </a:solidFill>
              <a:latin typeface="+mn-lt"/>
              <a:cs typeface="Overpass"/>
            </a:endParaRPr>
          </a:p>
        </p:txBody>
      </p:sp>
      <p:sp>
        <p:nvSpPr>
          <p:cNvPr id="8" name="CuadroTexto 7"/>
          <p:cNvSpPr txBox="1"/>
          <p:nvPr/>
        </p:nvSpPr>
        <p:spPr>
          <a:xfrm>
            <a:off x="402566" y="3547677"/>
            <a:ext cx="5336875" cy="2862322"/>
          </a:xfrm>
          <a:prstGeom prst="rect">
            <a:avLst/>
          </a:prstGeom>
          <a:noFill/>
        </p:spPr>
        <p:txBody>
          <a:bodyPr wrap="square" rtlCol="0">
            <a:spAutoFit/>
          </a:bodyPr>
          <a:lstStyle/>
          <a:p>
            <a:pPr marL="261938" indent="-261938"/>
            <a:r>
              <a:rPr lang="en-US" b="1" dirty="0">
                <a:solidFill>
                  <a:schemeClr val="tx2"/>
                </a:solidFill>
                <a:cs typeface="Overpass Light"/>
              </a:rPr>
              <a:t>1.	</a:t>
            </a:r>
            <a:r>
              <a:rPr lang="mn-MN" b="1" dirty="0">
                <a:solidFill>
                  <a:schemeClr val="tx2"/>
                </a:solidFill>
                <a:cs typeface="Overpass Light"/>
              </a:rPr>
              <a:t>Тодорхойлолт</a:t>
            </a:r>
            <a:r>
              <a:rPr lang="en-US" dirty="0">
                <a:solidFill>
                  <a:schemeClr val="tx2"/>
                </a:solidFill>
                <a:cs typeface="Overpass Light"/>
              </a:rPr>
              <a:t>: </a:t>
            </a:r>
            <a:r>
              <a:rPr lang="mn-MN" dirty="0">
                <a:solidFill>
                  <a:schemeClr val="tx2"/>
                </a:solidFill>
                <a:cs typeface="Overpass Light"/>
              </a:rPr>
              <a:t>бүтээгдэхүүн болон нийлүүлэгчдэд</a:t>
            </a:r>
            <a:endParaRPr lang="en-US" dirty="0">
              <a:solidFill>
                <a:schemeClr val="tx2"/>
              </a:solidFill>
              <a:cs typeface="Overpass Light"/>
            </a:endParaRPr>
          </a:p>
          <a:p>
            <a:pPr marL="261938" indent="-261938"/>
            <a:r>
              <a:rPr lang="en-US" b="1" dirty="0">
                <a:solidFill>
                  <a:schemeClr val="tx2"/>
                </a:solidFill>
                <a:cs typeface="Overpass Light"/>
              </a:rPr>
              <a:t>2. </a:t>
            </a:r>
            <a:r>
              <a:rPr lang="mn-MN" b="1" dirty="0">
                <a:solidFill>
                  <a:schemeClr val="tx2"/>
                </a:solidFill>
                <a:cs typeface="Overpass Light"/>
              </a:rPr>
              <a:t>Аюул</a:t>
            </a:r>
            <a:r>
              <a:rPr lang="en-US" b="1" dirty="0">
                <a:solidFill>
                  <a:schemeClr val="tx2"/>
                </a:solidFill>
                <a:cs typeface="Overpass Light"/>
              </a:rPr>
              <a:t>:</a:t>
            </a:r>
            <a:r>
              <a:rPr lang="en-US" dirty="0">
                <a:solidFill>
                  <a:schemeClr val="tx2"/>
                </a:solidFill>
                <a:cs typeface="Overpass Light"/>
              </a:rPr>
              <a:t> </a:t>
            </a:r>
            <a:r>
              <a:rPr lang="mn-MN" dirty="0">
                <a:solidFill>
                  <a:schemeClr val="tx2"/>
                </a:solidFill>
                <a:cs typeface="Overpass Light"/>
              </a:rPr>
              <a:t>Физикийн</a:t>
            </a:r>
            <a:r>
              <a:rPr lang="en-US" dirty="0">
                <a:solidFill>
                  <a:schemeClr val="tx2"/>
                </a:solidFill>
                <a:cs typeface="Overpass Light"/>
              </a:rPr>
              <a:t> (</a:t>
            </a:r>
            <a:r>
              <a:rPr lang="mn-MN" dirty="0">
                <a:solidFill>
                  <a:schemeClr val="tx2"/>
                </a:solidFill>
                <a:cs typeface="Overpass Light"/>
              </a:rPr>
              <a:t>гал</a:t>
            </a:r>
            <a:r>
              <a:rPr lang="en-US" dirty="0">
                <a:solidFill>
                  <a:schemeClr val="tx2"/>
                </a:solidFill>
                <a:cs typeface="Overpass Light"/>
              </a:rPr>
              <a:t>, </a:t>
            </a:r>
            <a:r>
              <a:rPr lang="mn-MN" dirty="0">
                <a:solidFill>
                  <a:schemeClr val="tx2"/>
                </a:solidFill>
                <a:cs typeface="Overpass Light"/>
              </a:rPr>
              <a:t>реактив</a:t>
            </a:r>
            <a:r>
              <a:rPr lang="en-US" dirty="0">
                <a:solidFill>
                  <a:schemeClr val="tx2"/>
                </a:solidFill>
                <a:cs typeface="Overpass Light"/>
              </a:rPr>
              <a:t>, </a:t>
            </a:r>
            <a:r>
              <a:rPr lang="mn-MN" dirty="0">
                <a:solidFill>
                  <a:schemeClr val="tx2"/>
                </a:solidFill>
                <a:cs typeface="Overpass Light"/>
              </a:rPr>
              <a:t>идэмхий бодис</a:t>
            </a:r>
            <a:r>
              <a:rPr lang="en-US" dirty="0">
                <a:solidFill>
                  <a:schemeClr val="tx2"/>
                </a:solidFill>
                <a:cs typeface="Overpass Light"/>
              </a:rPr>
              <a:t>) </a:t>
            </a:r>
            <a:r>
              <a:rPr lang="mn-MN" dirty="0">
                <a:solidFill>
                  <a:schemeClr val="tx2"/>
                </a:solidFill>
                <a:cs typeface="Overpass Light"/>
              </a:rPr>
              <a:t>болон эрүүл мэндийн</a:t>
            </a:r>
            <a:endParaRPr lang="en-US" dirty="0">
              <a:solidFill>
                <a:schemeClr val="tx2"/>
              </a:solidFill>
              <a:cs typeface="Overpass Light"/>
            </a:endParaRPr>
          </a:p>
          <a:p>
            <a:pPr marL="261938" indent="-261938"/>
            <a:r>
              <a:rPr lang="en-US" b="1" dirty="0">
                <a:solidFill>
                  <a:schemeClr val="tx2"/>
                </a:solidFill>
                <a:cs typeface="Overpass Light"/>
              </a:rPr>
              <a:t>3. </a:t>
            </a:r>
            <a:r>
              <a:rPr lang="mn-MN" b="1" dirty="0">
                <a:solidFill>
                  <a:schemeClr val="tx2"/>
                </a:solidFill>
                <a:cs typeface="Overpass Light"/>
              </a:rPr>
              <a:t>Урьдчилан сэргийлэлт</a:t>
            </a:r>
            <a:r>
              <a:rPr lang="en-US" b="1" dirty="0">
                <a:solidFill>
                  <a:schemeClr val="tx2"/>
                </a:solidFill>
                <a:cs typeface="Overpass Light"/>
              </a:rPr>
              <a:t>:</a:t>
            </a:r>
            <a:r>
              <a:rPr lang="en-US" dirty="0">
                <a:solidFill>
                  <a:schemeClr val="tx2"/>
                </a:solidFill>
                <a:cs typeface="Overpass Light"/>
              </a:rPr>
              <a:t> </a:t>
            </a:r>
            <a:r>
              <a:rPr lang="mn-MN" dirty="0">
                <a:solidFill>
                  <a:schemeClr val="tx2"/>
                </a:solidFill>
                <a:cs typeface="Overpass Light"/>
              </a:rPr>
              <a:t>аюулгүй ажиллах, өртөлтийг бууруулах, хязгаарлах, яаралтай үед авах арга хэмжээ</a:t>
            </a:r>
            <a:endParaRPr lang="en-US" dirty="0">
              <a:solidFill>
                <a:schemeClr val="tx2"/>
              </a:solidFill>
              <a:cs typeface="Overpass Light"/>
            </a:endParaRPr>
          </a:p>
          <a:p>
            <a:pPr marL="261938" indent="-261938"/>
            <a:r>
              <a:rPr lang="en-US" b="1" dirty="0">
                <a:solidFill>
                  <a:schemeClr val="tx2"/>
                </a:solidFill>
                <a:cs typeface="Overpass Light"/>
              </a:rPr>
              <a:t>4. </a:t>
            </a:r>
            <a:r>
              <a:rPr lang="mn-MN" b="1" dirty="0">
                <a:solidFill>
                  <a:schemeClr val="tx2"/>
                </a:solidFill>
                <a:cs typeface="Overpass Light"/>
              </a:rPr>
              <a:t>Хариу арга хэмжээ</a:t>
            </a:r>
            <a:r>
              <a:rPr lang="en-US" dirty="0">
                <a:solidFill>
                  <a:schemeClr val="tx2"/>
                </a:solidFill>
                <a:cs typeface="Overpass Light"/>
              </a:rPr>
              <a:t>: </a:t>
            </a:r>
            <a:r>
              <a:rPr lang="mn-MN" dirty="0">
                <a:cs typeface="Overpass Light"/>
              </a:rPr>
              <a:t>хэд хэдэн тохиолдолд </a:t>
            </a:r>
            <a:r>
              <a:rPr lang="en-US" dirty="0">
                <a:cs typeface="Overpass Light"/>
              </a:rPr>
              <a:t>(</a:t>
            </a:r>
            <a:r>
              <a:rPr lang="mn-MN" dirty="0"/>
              <a:t>анхны тусламж</a:t>
            </a:r>
            <a:r>
              <a:rPr lang="en-US" dirty="0"/>
              <a:t>, </a:t>
            </a:r>
            <a:r>
              <a:rPr lang="mn-MN" dirty="0"/>
              <a:t>гал унтраах болон бодис санамсаргүй алдагдах үед авах арга хэмжээ</a:t>
            </a:r>
            <a:r>
              <a:rPr lang="en-US" dirty="0"/>
              <a:t>)</a:t>
            </a:r>
            <a:endParaRPr lang="en-US" dirty="0">
              <a:cs typeface="Overpass Light"/>
            </a:endParaRPr>
          </a:p>
        </p:txBody>
      </p:sp>
      <p:sp>
        <p:nvSpPr>
          <p:cNvPr id="9" name="CuadroTexto 8"/>
          <p:cNvSpPr txBox="1"/>
          <p:nvPr/>
        </p:nvSpPr>
        <p:spPr>
          <a:xfrm>
            <a:off x="584651" y="2055887"/>
            <a:ext cx="4939297" cy="1477328"/>
          </a:xfrm>
          <a:prstGeom prst="rect">
            <a:avLst/>
          </a:prstGeom>
          <a:noFill/>
        </p:spPr>
        <p:txBody>
          <a:bodyPr wrap="square" rtlCol="0">
            <a:spAutoFit/>
          </a:bodyPr>
          <a:lstStyle/>
          <a:p>
            <a:r>
              <a:rPr lang="mn-MN" b="1" dirty="0">
                <a:solidFill>
                  <a:schemeClr val="accent2"/>
                </a:solidFill>
                <a:cs typeface="Overpass Light"/>
              </a:rPr>
              <a:t>Үндсэн зорилго</a:t>
            </a:r>
            <a:r>
              <a:rPr lang="en-US" b="1" dirty="0">
                <a:solidFill>
                  <a:schemeClr val="accent2"/>
                </a:solidFill>
                <a:cs typeface="Overpass Light"/>
              </a:rPr>
              <a:t>:</a:t>
            </a:r>
            <a:endParaRPr lang="en-GB" altLang="en-US" b="1" dirty="0">
              <a:solidFill>
                <a:schemeClr val="accent2"/>
              </a:solidFill>
              <a:ea typeface="ＭＳ Ｐゴシック" pitchFamily="80" charset="-128"/>
              <a:cs typeface="Overpass Light"/>
            </a:endParaRPr>
          </a:p>
          <a:p>
            <a:r>
              <a:rPr lang="mn-MN" dirty="0"/>
              <a:t>Ажлын байранд ашиглаж буй бүтээгдэхүүн, бодисын аюулгүй байдал, эрүүл мэндэд учруулах хор нөлөө, аюул, тэдгээрээс үүдэх эрсдэлийн тухай мэдээлэл</a:t>
            </a:r>
            <a:endParaRPr lang="en-GB" altLang="en-US" dirty="0">
              <a:solidFill>
                <a:schemeClr val="tx2"/>
              </a:solidFill>
              <a:ea typeface="ＭＳ Ｐゴシック" pitchFamily="80" charset="-128"/>
              <a:cs typeface="Overpass Light"/>
            </a:endParaRPr>
          </a:p>
        </p:txBody>
      </p:sp>
      <p:sp>
        <p:nvSpPr>
          <p:cNvPr id="11" name="Graphic 418"/>
          <p:cNvSpPr>
            <a:spLocks/>
          </p:cNvSpPr>
          <p:nvPr/>
        </p:nvSpPr>
        <p:spPr>
          <a:xfrm>
            <a:off x="8443161" y="1325428"/>
            <a:ext cx="3053542" cy="4914107"/>
          </a:xfrm>
          <a:custGeom>
            <a:avLst/>
            <a:gdLst/>
            <a:ahLst/>
            <a:cxnLst/>
            <a:rect l="l" t="t" r="r" b="b"/>
            <a:pathLst>
              <a:path w="4841875" h="5468620">
                <a:moveTo>
                  <a:pt x="0" y="0"/>
                </a:moveTo>
                <a:lnTo>
                  <a:pt x="0" y="5303354"/>
                </a:lnTo>
                <a:lnTo>
                  <a:pt x="214795" y="5468289"/>
                </a:lnTo>
                <a:lnTo>
                  <a:pt x="4841417" y="5468289"/>
                </a:lnTo>
                <a:lnTo>
                  <a:pt x="4841417" y="313715"/>
                </a:lnTo>
                <a:lnTo>
                  <a:pt x="4534560" y="317"/>
                </a:lnTo>
                <a:lnTo>
                  <a:pt x="0" y="0"/>
                </a:lnTo>
                <a:close/>
              </a:path>
            </a:pathLst>
          </a:custGeom>
          <a:solidFill>
            <a:srgbClr val="E5F3F1"/>
          </a:solidFill>
        </p:spPr>
        <p:txBody>
          <a:bodyPr wrap="square" lIns="0" tIns="0" rIns="0" bIns="0" rtlCol="0">
            <a:prstTxWarp prst="textNoShape">
              <a:avLst/>
            </a:prstTxWarp>
            <a:noAutofit/>
          </a:bodyPr>
          <a:lstStyle/>
          <a:p>
            <a:pPr>
              <a:lnSpc>
                <a:spcPct val="115000"/>
              </a:lnSpc>
              <a:spcBef>
                <a:spcPts val="600"/>
              </a:spcBef>
              <a:spcAft>
                <a:spcPts val="0"/>
              </a:spcAft>
            </a:pPr>
            <a:r>
              <a:rPr lang="mn-MN" sz="1100" dirty="0">
                <a:solidFill>
                  <a:srgbClr val="8A0051"/>
                </a:solidFill>
                <a:effectLst/>
                <a:latin typeface="Noto Sans"/>
                <a:ea typeface="SimSun" panose="02010600030101010101" pitchFamily="2" charset="-122"/>
                <a:cs typeface="Arial" panose="020B0604020202020204" pitchFamily="34" charset="0"/>
              </a:rPr>
              <a:t>1. Тодорхойлолт;</a:t>
            </a:r>
            <a:endParaRPr lang="en-US" sz="1100" dirty="0">
              <a:effectLst/>
              <a:latin typeface="Arial" panose="020B0604020202020204" pitchFamily="34" charset="0"/>
              <a:ea typeface="SimSun" panose="02010600030101010101" pitchFamily="2" charset="-122"/>
            </a:endParaRPr>
          </a:p>
          <a:p>
            <a:pPr>
              <a:lnSpc>
                <a:spcPct val="115000"/>
              </a:lnSpc>
              <a:spcBef>
                <a:spcPts val="600"/>
              </a:spcBef>
              <a:spcAft>
                <a:spcPts val="0"/>
              </a:spcAft>
            </a:pPr>
            <a:r>
              <a:rPr lang="mn-MN" sz="1100" dirty="0">
                <a:solidFill>
                  <a:srgbClr val="8A0051"/>
                </a:solidFill>
                <a:effectLst/>
                <a:latin typeface="Noto Sans"/>
                <a:ea typeface="SimSun" panose="02010600030101010101" pitchFamily="2" charset="-122"/>
                <a:cs typeface="Arial" panose="020B0604020202020204" pitchFamily="34" charset="0"/>
              </a:rPr>
              <a:t>2. Хор аюулын тодорхойлолт;</a:t>
            </a:r>
            <a:endParaRPr lang="en-US" sz="1100" dirty="0">
              <a:effectLst/>
              <a:latin typeface="Arial" panose="020B0604020202020204" pitchFamily="34" charset="0"/>
              <a:ea typeface="SimSun" panose="02010600030101010101" pitchFamily="2" charset="-122"/>
            </a:endParaRPr>
          </a:p>
          <a:p>
            <a:pPr>
              <a:lnSpc>
                <a:spcPct val="115000"/>
              </a:lnSpc>
              <a:spcBef>
                <a:spcPts val="600"/>
              </a:spcBef>
              <a:spcAft>
                <a:spcPts val="0"/>
              </a:spcAft>
            </a:pPr>
            <a:r>
              <a:rPr lang="mn-MN" sz="1100" dirty="0">
                <a:solidFill>
                  <a:srgbClr val="8A0051"/>
                </a:solidFill>
                <a:effectLst/>
                <a:latin typeface="Noto Sans"/>
                <a:ea typeface="SimSun" panose="02010600030101010101" pitchFamily="2" charset="-122"/>
                <a:cs typeface="Arial" panose="020B0604020202020204" pitchFamily="34" charset="0"/>
              </a:rPr>
              <a:t>3. Найрлага, бүрдэл хэсгийн талаарх мэдээлэл;</a:t>
            </a:r>
            <a:endParaRPr lang="en-US" sz="1100" dirty="0">
              <a:effectLst/>
              <a:latin typeface="Arial" panose="020B0604020202020204" pitchFamily="34" charset="0"/>
              <a:ea typeface="SimSun" panose="02010600030101010101" pitchFamily="2" charset="-122"/>
            </a:endParaRPr>
          </a:p>
          <a:p>
            <a:pPr>
              <a:lnSpc>
                <a:spcPct val="115000"/>
              </a:lnSpc>
              <a:spcBef>
                <a:spcPts val="600"/>
              </a:spcBef>
              <a:spcAft>
                <a:spcPts val="0"/>
              </a:spcAft>
            </a:pPr>
            <a:r>
              <a:rPr lang="mn-MN" sz="1100" dirty="0">
                <a:solidFill>
                  <a:srgbClr val="8A0051"/>
                </a:solidFill>
                <a:effectLst/>
                <a:latin typeface="Noto Sans"/>
                <a:ea typeface="SimSun" panose="02010600030101010101" pitchFamily="2" charset="-122"/>
                <a:cs typeface="Arial" panose="020B0604020202020204" pitchFamily="34" charset="0"/>
              </a:rPr>
              <a:t>4. Анхны тусламжийн арга хэмжээ;</a:t>
            </a:r>
            <a:endParaRPr lang="en-US" sz="1100" dirty="0">
              <a:effectLst/>
              <a:latin typeface="Arial" panose="020B0604020202020204" pitchFamily="34" charset="0"/>
              <a:ea typeface="SimSun" panose="02010600030101010101" pitchFamily="2" charset="-122"/>
            </a:endParaRPr>
          </a:p>
          <a:p>
            <a:pPr>
              <a:lnSpc>
                <a:spcPct val="115000"/>
              </a:lnSpc>
              <a:spcBef>
                <a:spcPts val="600"/>
              </a:spcBef>
              <a:spcAft>
                <a:spcPts val="0"/>
              </a:spcAft>
            </a:pPr>
            <a:r>
              <a:rPr lang="mn-MN" sz="1100" dirty="0">
                <a:solidFill>
                  <a:srgbClr val="8A0051"/>
                </a:solidFill>
                <a:effectLst/>
                <a:latin typeface="Noto Sans"/>
                <a:ea typeface="SimSun" panose="02010600030101010101" pitchFamily="2" charset="-122"/>
                <a:cs typeface="Arial" panose="020B0604020202020204" pitchFamily="34" charset="0"/>
              </a:rPr>
              <a:t>5. Гал унтраах арга хэмжээ;</a:t>
            </a:r>
            <a:endParaRPr lang="en-US" sz="1100" dirty="0">
              <a:effectLst/>
              <a:latin typeface="Arial" panose="020B0604020202020204" pitchFamily="34" charset="0"/>
              <a:ea typeface="SimSun" panose="02010600030101010101" pitchFamily="2" charset="-122"/>
            </a:endParaRPr>
          </a:p>
          <a:p>
            <a:pPr>
              <a:lnSpc>
                <a:spcPct val="115000"/>
              </a:lnSpc>
              <a:spcBef>
                <a:spcPts val="600"/>
              </a:spcBef>
              <a:spcAft>
                <a:spcPts val="0"/>
              </a:spcAft>
            </a:pPr>
            <a:r>
              <a:rPr lang="mn-MN" sz="1100" dirty="0">
                <a:solidFill>
                  <a:srgbClr val="8A0051"/>
                </a:solidFill>
                <a:effectLst/>
                <a:latin typeface="Noto Sans"/>
                <a:ea typeface="SimSun" panose="02010600030101010101" pitchFamily="2" charset="-122"/>
                <a:cs typeface="Arial" panose="020B0604020202020204" pitchFamily="34" charset="0"/>
              </a:rPr>
              <a:t>6. Химийн бодис алдагдах үед авах арга хэмжээ;</a:t>
            </a:r>
            <a:endParaRPr lang="en-US" sz="1100" dirty="0">
              <a:effectLst/>
              <a:latin typeface="Arial" panose="020B0604020202020204" pitchFamily="34" charset="0"/>
              <a:ea typeface="SimSun" panose="02010600030101010101" pitchFamily="2" charset="-122"/>
            </a:endParaRPr>
          </a:p>
          <a:p>
            <a:pPr>
              <a:lnSpc>
                <a:spcPct val="115000"/>
              </a:lnSpc>
              <a:spcBef>
                <a:spcPts val="600"/>
              </a:spcBef>
              <a:spcAft>
                <a:spcPts val="0"/>
              </a:spcAft>
            </a:pPr>
            <a:r>
              <a:rPr lang="mn-MN" sz="1100" dirty="0">
                <a:solidFill>
                  <a:srgbClr val="8A0051"/>
                </a:solidFill>
                <a:effectLst/>
                <a:latin typeface="Noto Sans"/>
                <a:ea typeface="SimSun" panose="02010600030101010101" pitchFamily="2" charset="-122"/>
                <a:cs typeface="Arial" panose="020B0604020202020204" pitchFamily="34" charset="0"/>
              </a:rPr>
              <a:t>7. Харьцах, хадгалах;</a:t>
            </a:r>
            <a:endParaRPr lang="en-US" sz="1100" dirty="0">
              <a:effectLst/>
              <a:latin typeface="Arial" panose="020B0604020202020204" pitchFamily="34" charset="0"/>
              <a:ea typeface="SimSun" panose="02010600030101010101" pitchFamily="2" charset="-122"/>
            </a:endParaRPr>
          </a:p>
          <a:p>
            <a:pPr>
              <a:lnSpc>
                <a:spcPct val="115000"/>
              </a:lnSpc>
              <a:spcBef>
                <a:spcPts val="600"/>
              </a:spcBef>
              <a:spcAft>
                <a:spcPts val="0"/>
              </a:spcAft>
            </a:pPr>
            <a:r>
              <a:rPr lang="mn-MN" sz="1100" dirty="0">
                <a:solidFill>
                  <a:srgbClr val="8A0051"/>
                </a:solidFill>
                <a:effectLst/>
                <a:latin typeface="Noto Sans"/>
                <a:ea typeface="SimSun" panose="02010600030101010101" pitchFamily="2" charset="-122"/>
                <a:cs typeface="Arial" panose="020B0604020202020204" pitchFamily="34" charset="0"/>
              </a:rPr>
              <a:t>8. Өртөлтийг хянах/хувийн хамгаалалт;</a:t>
            </a:r>
            <a:endParaRPr lang="en-US" sz="1100" dirty="0">
              <a:effectLst/>
              <a:latin typeface="Arial" panose="020B0604020202020204" pitchFamily="34" charset="0"/>
              <a:ea typeface="SimSun" panose="02010600030101010101" pitchFamily="2" charset="-122"/>
            </a:endParaRPr>
          </a:p>
          <a:p>
            <a:pPr>
              <a:lnSpc>
                <a:spcPct val="115000"/>
              </a:lnSpc>
              <a:spcBef>
                <a:spcPts val="600"/>
              </a:spcBef>
              <a:spcAft>
                <a:spcPts val="0"/>
              </a:spcAft>
            </a:pPr>
            <a:r>
              <a:rPr lang="mn-MN" sz="1100" dirty="0">
                <a:solidFill>
                  <a:srgbClr val="8A0051"/>
                </a:solidFill>
                <a:effectLst/>
                <a:latin typeface="Noto Sans"/>
                <a:ea typeface="SimSun" panose="02010600030101010101" pitchFamily="2" charset="-122"/>
                <a:cs typeface="Arial" panose="020B0604020202020204" pitchFamily="34" charset="0"/>
              </a:rPr>
              <a:t>9. Физик, химийн шинж чанар ба аюулгүй байдлын үзүүлэлтүүд; </a:t>
            </a:r>
            <a:endParaRPr lang="en-US" sz="1100" dirty="0">
              <a:effectLst/>
              <a:latin typeface="Arial" panose="020B0604020202020204" pitchFamily="34" charset="0"/>
              <a:ea typeface="SimSun" panose="02010600030101010101" pitchFamily="2" charset="-122"/>
            </a:endParaRPr>
          </a:p>
          <a:p>
            <a:pPr>
              <a:lnSpc>
                <a:spcPct val="115000"/>
              </a:lnSpc>
              <a:spcBef>
                <a:spcPts val="600"/>
              </a:spcBef>
              <a:spcAft>
                <a:spcPts val="0"/>
              </a:spcAft>
            </a:pPr>
            <a:r>
              <a:rPr lang="mn-MN" sz="1100" dirty="0">
                <a:solidFill>
                  <a:srgbClr val="8A0051"/>
                </a:solidFill>
                <a:effectLst/>
                <a:latin typeface="Noto Sans"/>
                <a:ea typeface="SimSun" panose="02010600030101010101" pitchFamily="2" charset="-122"/>
                <a:cs typeface="Arial" panose="020B0604020202020204" pitchFamily="34" charset="0"/>
              </a:rPr>
              <a:t>10. Тогтвортой байдал ба урвалын идэвх;</a:t>
            </a:r>
            <a:endParaRPr lang="en-US" sz="1100" dirty="0">
              <a:effectLst/>
              <a:latin typeface="Arial" panose="020B0604020202020204" pitchFamily="34" charset="0"/>
              <a:ea typeface="SimSun" panose="02010600030101010101" pitchFamily="2" charset="-122"/>
            </a:endParaRPr>
          </a:p>
          <a:p>
            <a:pPr>
              <a:lnSpc>
                <a:spcPct val="115000"/>
              </a:lnSpc>
              <a:spcBef>
                <a:spcPts val="600"/>
              </a:spcBef>
              <a:spcAft>
                <a:spcPts val="0"/>
              </a:spcAft>
            </a:pPr>
            <a:r>
              <a:rPr lang="mn-MN" sz="1100" dirty="0">
                <a:solidFill>
                  <a:srgbClr val="8A0051"/>
                </a:solidFill>
                <a:effectLst/>
                <a:latin typeface="Noto Sans"/>
                <a:ea typeface="SimSun" panose="02010600030101010101" pitchFamily="2" charset="-122"/>
                <a:cs typeface="Arial" panose="020B0604020202020204" pitchFamily="34" charset="0"/>
              </a:rPr>
              <a:t>11. Хоруу чанарын мэдээлэл;</a:t>
            </a:r>
            <a:endParaRPr lang="en-US" sz="1100" dirty="0">
              <a:effectLst/>
              <a:latin typeface="Arial" panose="020B0604020202020204" pitchFamily="34" charset="0"/>
              <a:ea typeface="SimSun" panose="02010600030101010101" pitchFamily="2" charset="-122"/>
            </a:endParaRPr>
          </a:p>
          <a:p>
            <a:pPr>
              <a:lnSpc>
                <a:spcPct val="115000"/>
              </a:lnSpc>
              <a:spcBef>
                <a:spcPts val="600"/>
              </a:spcBef>
              <a:spcAft>
                <a:spcPts val="0"/>
              </a:spcAft>
            </a:pPr>
            <a:r>
              <a:rPr lang="mn-MN" sz="1100" dirty="0">
                <a:solidFill>
                  <a:srgbClr val="8A0051"/>
                </a:solidFill>
                <a:effectLst/>
                <a:latin typeface="Noto Sans"/>
                <a:ea typeface="SimSun" panose="02010600030101010101" pitchFamily="2" charset="-122"/>
                <a:cs typeface="Arial" panose="020B0604020202020204" pitchFamily="34" charset="0"/>
              </a:rPr>
              <a:t>12. Экологийн мэдээлэл;</a:t>
            </a:r>
            <a:endParaRPr lang="en-US" sz="1100" dirty="0">
              <a:effectLst/>
              <a:latin typeface="Arial" panose="020B0604020202020204" pitchFamily="34" charset="0"/>
              <a:ea typeface="SimSun" panose="02010600030101010101" pitchFamily="2" charset="-122"/>
            </a:endParaRPr>
          </a:p>
          <a:p>
            <a:pPr>
              <a:lnSpc>
                <a:spcPct val="115000"/>
              </a:lnSpc>
              <a:spcBef>
                <a:spcPts val="600"/>
              </a:spcBef>
              <a:spcAft>
                <a:spcPts val="0"/>
              </a:spcAft>
            </a:pPr>
            <a:r>
              <a:rPr lang="mn-MN" sz="1100" dirty="0">
                <a:solidFill>
                  <a:srgbClr val="8A0051"/>
                </a:solidFill>
                <a:effectLst/>
                <a:latin typeface="Noto Sans"/>
                <a:ea typeface="SimSun" panose="02010600030101010101" pitchFamily="2" charset="-122"/>
                <a:cs typeface="Arial" panose="020B0604020202020204" pitchFamily="34" charset="0"/>
              </a:rPr>
              <a:t>13. Устгах арга хэмжээ;</a:t>
            </a:r>
            <a:endParaRPr lang="en-US" sz="1100" dirty="0">
              <a:effectLst/>
              <a:latin typeface="Arial" panose="020B0604020202020204" pitchFamily="34" charset="0"/>
              <a:ea typeface="SimSun" panose="02010600030101010101" pitchFamily="2" charset="-122"/>
            </a:endParaRPr>
          </a:p>
          <a:p>
            <a:pPr>
              <a:lnSpc>
                <a:spcPct val="115000"/>
              </a:lnSpc>
              <a:spcBef>
                <a:spcPts val="600"/>
              </a:spcBef>
              <a:spcAft>
                <a:spcPts val="0"/>
              </a:spcAft>
            </a:pPr>
            <a:r>
              <a:rPr lang="mn-MN" sz="1100" dirty="0">
                <a:solidFill>
                  <a:srgbClr val="8A0051"/>
                </a:solidFill>
                <a:effectLst/>
                <a:latin typeface="Noto Sans"/>
                <a:ea typeface="SimSun" panose="02010600030101010101" pitchFamily="2" charset="-122"/>
                <a:cs typeface="Arial" panose="020B0604020202020204" pitchFamily="34" charset="0"/>
              </a:rPr>
              <a:t>14. Тээвэрлэлтийн мэдээлэл;</a:t>
            </a:r>
            <a:endParaRPr lang="en-US" sz="1100" dirty="0">
              <a:effectLst/>
              <a:latin typeface="Arial" panose="020B0604020202020204" pitchFamily="34" charset="0"/>
              <a:ea typeface="SimSun" panose="02010600030101010101" pitchFamily="2" charset="-122"/>
            </a:endParaRPr>
          </a:p>
          <a:p>
            <a:pPr>
              <a:lnSpc>
                <a:spcPct val="115000"/>
              </a:lnSpc>
              <a:spcBef>
                <a:spcPts val="600"/>
              </a:spcBef>
              <a:spcAft>
                <a:spcPts val="0"/>
              </a:spcAft>
            </a:pPr>
            <a:r>
              <a:rPr lang="mn-MN" sz="1100" dirty="0">
                <a:solidFill>
                  <a:srgbClr val="8A0051"/>
                </a:solidFill>
                <a:effectLst/>
                <a:latin typeface="Noto Sans"/>
                <a:ea typeface="SimSun" panose="02010600030101010101" pitchFamily="2" charset="-122"/>
                <a:cs typeface="Arial" panose="020B0604020202020204" pitchFamily="34" charset="0"/>
              </a:rPr>
              <a:t>15. Хууль эрх зүйн мэдээлэл;</a:t>
            </a:r>
            <a:endParaRPr lang="en-US" sz="1100" dirty="0">
              <a:effectLst/>
              <a:latin typeface="Arial" panose="020B0604020202020204" pitchFamily="34" charset="0"/>
              <a:ea typeface="SimSun" panose="02010600030101010101" pitchFamily="2" charset="-122"/>
            </a:endParaRPr>
          </a:p>
          <a:p>
            <a:pPr>
              <a:lnSpc>
                <a:spcPct val="115000"/>
              </a:lnSpc>
              <a:spcBef>
                <a:spcPts val="600"/>
              </a:spcBef>
              <a:spcAft>
                <a:spcPts val="0"/>
              </a:spcAft>
            </a:pPr>
            <a:r>
              <a:rPr lang="mn-MN" sz="1100" dirty="0">
                <a:solidFill>
                  <a:srgbClr val="8A0051"/>
                </a:solidFill>
                <a:effectLst/>
                <a:latin typeface="Noto Sans"/>
                <a:ea typeface="SimSun" panose="02010600030101010101" pitchFamily="2" charset="-122"/>
                <a:cs typeface="Arial" panose="020B0604020202020204" pitchFamily="34" charset="0"/>
              </a:rPr>
              <a:t>16. Бусад мэдээлэл</a:t>
            </a:r>
            <a:endParaRPr lang="en-US" sz="1100" dirty="0">
              <a:effectLst/>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25955435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latin typeface="+mn-lt"/>
              </a:rPr>
              <a:t>АБМХ</a:t>
            </a:r>
            <a:r>
              <a:rPr lang="en-GB" b="0" dirty="0">
                <a:latin typeface="+mn-lt"/>
              </a:rPr>
              <a:t>-2</a:t>
            </a:r>
            <a:endParaRPr lang="es-ES" b="0" dirty="0">
              <a:latin typeface="+mn-lt"/>
            </a:endParaRPr>
          </a:p>
        </p:txBody>
      </p:sp>
      <p:sp>
        <p:nvSpPr>
          <p:cNvPr id="3" name="Marcador de contenido 2"/>
          <p:cNvSpPr>
            <a:spLocks noGrp="1"/>
          </p:cNvSpPr>
          <p:nvPr>
            <p:ph idx="1"/>
          </p:nvPr>
        </p:nvSpPr>
        <p:spPr>
          <a:xfrm>
            <a:off x="490538" y="2393950"/>
            <a:ext cx="10186543" cy="3482975"/>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Light"/>
              </a:rPr>
              <a:t>АБМХ нь химийн бодис хэрэглэгчдэд эрсдэлийн үнэлгээний талаарх мэдээллийн эх үүсвэр болдог.</a:t>
            </a:r>
            <a:r>
              <a:rPr lang="en-GB" b="0" dirty="0">
                <a:solidFill>
                  <a:schemeClr val="tx2"/>
                </a:solidFill>
                <a:latin typeface="+mn-lt"/>
                <a:cs typeface="Overpass Light"/>
              </a:rPr>
              <a:t> </a:t>
            </a:r>
            <a:r>
              <a:rPr lang="mn-MN" b="0" dirty="0">
                <a:solidFill>
                  <a:schemeClr val="tx2"/>
                </a:solidFill>
                <a:latin typeface="+mn-lt"/>
                <a:cs typeface="Overpass Light"/>
              </a:rPr>
              <a:t>Эдгээр нь химийн бодисын хор аюулыг тодорхойлж, ашиглах, хадгалах, ослын үед авах яаралтай арга хэмжээний мэдээллийг өгнө.</a:t>
            </a:r>
            <a:endParaRPr lang="en-GB" dirty="0">
              <a:solidFill>
                <a:srgbClr val="000000"/>
              </a:solidFill>
              <a:latin typeface="+mn-lt"/>
              <a:cs typeface="Overpass Light"/>
            </a:endParaRPr>
          </a:p>
          <a:p>
            <a:pPr eaLnBrk="0" fontAlgn="base" hangingPunct="0">
              <a:lnSpc>
                <a:spcPct val="150000"/>
              </a:lnSpc>
              <a:spcBef>
                <a:spcPct val="0"/>
              </a:spcBef>
              <a:spcAft>
                <a:spcPct val="0"/>
              </a:spcAft>
              <a:buClr>
                <a:schemeClr val="accent2"/>
              </a:buClr>
            </a:pPr>
            <a:endParaRPr lang="en-GB" dirty="0">
              <a:solidFill>
                <a:srgbClr val="000000"/>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rgbClr val="000000"/>
                </a:solidFill>
                <a:latin typeface="+mn-lt"/>
                <a:cs typeface="Overpass Bold"/>
              </a:rPr>
              <a:t>Эдгээр нь дангаараа хяналтын зохих бүх арга хэмжээг тодорхойлоход хангалттай биш</a:t>
            </a:r>
            <a:endParaRPr lang="en-GB" b="0" dirty="0">
              <a:solidFill>
                <a:srgbClr val="000000"/>
              </a:solidFill>
              <a:latin typeface="+mn-lt"/>
              <a:cs typeface="Overpass Light"/>
            </a:endParaRPr>
          </a:p>
          <a:p>
            <a:pPr marL="920750" lvl="1" indent="-285750">
              <a:buClr>
                <a:schemeClr val="accent1"/>
              </a:buClr>
              <a:buFont typeface="Lucida Grande"/>
              <a:buChar char="►"/>
            </a:pPr>
            <a:r>
              <a:rPr lang="mn-MN" dirty="0">
                <a:solidFill>
                  <a:srgbClr val="000000"/>
                </a:solidFill>
                <a:latin typeface="+mn-lt"/>
                <a:cs typeface="Overpass Light"/>
              </a:rPr>
              <a:t>Жишээ нь, химийн бодисыг шингэн хэлбэрээр эсвэл аэрозол хэлбэрээр цацдаг уу</a:t>
            </a:r>
            <a:r>
              <a:rPr lang="en-GB" dirty="0">
                <a:solidFill>
                  <a:srgbClr val="000000"/>
                </a:solidFill>
                <a:latin typeface="+mn-lt"/>
                <a:cs typeface="Overpass Light"/>
              </a:rPr>
              <a:t>? </a:t>
            </a:r>
            <a:r>
              <a:rPr lang="mn-MN" dirty="0">
                <a:solidFill>
                  <a:srgbClr val="000000"/>
                </a:solidFill>
                <a:latin typeface="+mn-lt"/>
                <a:cs typeface="Overpass Light"/>
              </a:rPr>
              <a:t>Үндсэн агуулах савнаас хэрхэн буулгах вэ</a:t>
            </a:r>
            <a:r>
              <a:rPr lang="en-GB" dirty="0">
                <a:solidFill>
                  <a:srgbClr val="000000"/>
                </a:solidFill>
                <a:latin typeface="+mn-lt"/>
                <a:cs typeface="Overpass Light"/>
              </a:rPr>
              <a:t>? </a:t>
            </a:r>
          </a:p>
          <a:p>
            <a:pPr marL="920750" lvl="1" indent="-285750">
              <a:buClr>
                <a:schemeClr val="accent1"/>
              </a:buClr>
              <a:buFont typeface="Lucida Grande"/>
              <a:buChar char="►"/>
            </a:pPr>
            <a:r>
              <a:rPr lang="mn-MN" dirty="0">
                <a:solidFill>
                  <a:srgbClr val="000000"/>
                </a:solidFill>
                <a:latin typeface="+mn-lt"/>
                <a:cs typeface="Overpass Light"/>
              </a:rPr>
              <a:t>АБМХ нь эдгээр асуудлыг хамардаггүй.</a:t>
            </a:r>
            <a:endParaRPr lang="en-GB" dirty="0">
              <a:solidFill>
                <a:srgbClr val="000000"/>
              </a:solidFill>
              <a:latin typeface="+mn-lt"/>
              <a:cs typeface="Overpass Light"/>
            </a:endParaRPr>
          </a:p>
          <a:p>
            <a:pPr marL="285750" lvl="0" indent="-285750" eaLnBrk="0" fontAlgn="base" hangingPunct="0">
              <a:lnSpc>
                <a:spcPct val="150000"/>
              </a:lnSpc>
              <a:spcBef>
                <a:spcPct val="0"/>
              </a:spcBef>
              <a:spcAft>
                <a:spcPct val="0"/>
              </a:spcAft>
              <a:buClr>
                <a:schemeClr val="accent2"/>
              </a:buClr>
              <a:buFont typeface="Arial Unicode MS"/>
              <a:buChar char="▶"/>
            </a:pPr>
            <a:endParaRPr lang="en-US" altLang="es-ES" b="0"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71</a:t>
            </a:fld>
            <a:endParaRPr lang="en-GB"/>
          </a:p>
        </p:txBody>
      </p:sp>
    </p:spTree>
    <p:extLst>
      <p:ext uri="{BB962C8B-B14F-4D97-AF65-F5344CB8AC3E}">
        <p14:creationId xmlns:p14="http://schemas.microsoft.com/office/powerpoint/2010/main" val="6975892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sz="3200" b="0" dirty="0">
                <a:latin typeface="+mn-lt"/>
              </a:rPr>
              <a:t>Аюулыг дүрслэлээр илэрхийлэх</a:t>
            </a:r>
            <a:r>
              <a:rPr lang="en-US" sz="3200" b="0" dirty="0">
                <a:latin typeface="+mn-lt"/>
              </a:rPr>
              <a:t>?</a:t>
            </a:r>
            <a:endParaRPr lang="en-GB" sz="3200" b="0"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72</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46792" y="2331272"/>
            <a:ext cx="2884670" cy="3305824"/>
          </a:xfrm>
          <a:prstGeom prst="rect">
            <a:avLst/>
          </a:prstGeom>
        </p:spPr>
      </p:pic>
      <p:sp>
        <p:nvSpPr>
          <p:cNvPr id="10" name="Content Placeholder 2"/>
          <p:cNvSpPr txBox="1">
            <a:spLocks/>
          </p:cNvSpPr>
          <p:nvPr/>
        </p:nvSpPr>
        <p:spPr>
          <a:xfrm>
            <a:off x="409895" y="2009126"/>
            <a:ext cx="7976868" cy="3950117"/>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mn-MN" sz="2400" dirty="0">
                <a:solidFill>
                  <a:schemeClr val="tx2"/>
                </a:solidFill>
                <a:latin typeface="Overpass Light"/>
                <a:cs typeface="Overpass Light"/>
              </a:rPr>
              <a:t>Хяналтын хуудсыг ашиглан тухайн ажлын байранд аюул байгаа эсэхийг тодорхойлно. </a:t>
            </a:r>
            <a:endParaRPr lang="en-GB" sz="2400" dirty="0">
              <a:solidFill>
                <a:schemeClr val="tx2"/>
              </a:solidFill>
              <a:latin typeface="Overpass Light"/>
              <a:cs typeface="Overpass Light"/>
            </a:endParaRPr>
          </a:p>
          <a:p>
            <a:pPr lvl="2"/>
            <a:endParaRPr lang="en-GB" sz="2400" dirty="0">
              <a:solidFill>
                <a:schemeClr val="tx2"/>
              </a:solidFill>
              <a:latin typeface="Overpass Light"/>
              <a:cs typeface="Overpass Light"/>
            </a:endParaRPr>
          </a:p>
          <a:p>
            <a:pPr lvl="2"/>
            <a:r>
              <a:rPr lang="mn-MN" sz="2400" dirty="0">
                <a:solidFill>
                  <a:schemeClr val="tx2"/>
                </a:solidFill>
                <a:latin typeface="Overpass Light"/>
                <a:cs typeface="Overpass Light"/>
              </a:rPr>
              <a:t>Ажлын байрны бүдүүвч зураглал гаргаж, аюул хаана байгааг тэмдэглэнэ.</a:t>
            </a:r>
            <a:endParaRPr lang="en-GB" sz="2400" dirty="0">
              <a:solidFill>
                <a:schemeClr val="tx2"/>
              </a:solidFill>
              <a:latin typeface="Overpass Light"/>
              <a:cs typeface="Overpass Light"/>
            </a:endParaRPr>
          </a:p>
          <a:p>
            <a:pPr lvl="2"/>
            <a:endParaRPr lang="en-GB" sz="2400" dirty="0">
              <a:solidFill>
                <a:schemeClr val="tx2"/>
              </a:solidFill>
              <a:latin typeface="Overpass Light"/>
              <a:cs typeface="Overpass Light"/>
            </a:endParaRPr>
          </a:p>
          <a:p>
            <a:pPr lvl="2"/>
            <a:r>
              <a:rPr lang="mn-MN" sz="2400" dirty="0">
                <a:solidFill>
                  <a:schemeClr val="tx2"/>
                </a:solidFill>
                <a:latin typeface="Overpass Light"/>
                <a:cs typeface="Overpass Light"/>
              </a:rPr>
              <a:t>Үүний дараа тухайн аюулыг тодорхойлолтыг бичиж болно.</a:t>
            </a:r>
            <a:endParaRPr lang="en-GB" sz="2400" dirty="0">
              <a:solidFill>
                <a:schemeClr val="tx2"/>
              </a:solidFill>
              <a:latin typeface="Overpass Light"/>
              <a:cs typeface="Overpass Light"/>
            </a:endParaRPr>
          </a:p>
          <a:p>
            <a:pPr lvl="2"/>
            <a:endParaRPr lang="en-GB" sz="2400" dirty="0">
              <a:solidFill>
                <a:schemeClr val="tx2"/>
              </a:solidFill>
              <a:latin typeface="Overpass Light"/>
              <a:cs typeface="Overpass Light"/>
            </a:endParaRPr>
          </a:p>
          <a:p>
            <a:pPr lvl="2"/>
            <a:r>
              <a:rPr lang="mn-MN" sz="2400" dirty="0">
                <a:solidFill>
                  <a:schemeClr val="tx2"/>
                </a:solidFill>
                <a:latin typeface="Overpass Light"/>
                <a:cs typeface="Overpass Light"/>
              </a:rPr>
              <a:t>Аюулыг дүрсэлсэн зураглалыг тухай эрсдэлийг хянах арга хэмжээ авахад ашиглана.</a:t>
            </a:r>
            <a:endParaRPr lang="en-GB" sz="2400" dirty="0">
              <a:solidFill>
                <a:schemeClr val="tx2"/>
              </a:solidFill>
              <a:latin typeface="Overpass Light"/>
              <a:cs typeface="Overpass Light"/>
            </a:endParaRPr>
          </a:p>
          <a:p>
            <a:pPr lvl="2"/>
            <a:endParaRPr lang="en-US" dirty="0">
              <a:latin typeface="Overpass Light"/>
              <a:cs typeface="Overpass Light"/>
            </a:endParaRPr>
          </a:p>
        </p:txBody>
      </p:sp>
    </p:spTree>
    <p:extLst>
      <p:ext uri="{BB962C8B-B14F-4D97-AF65-F5344CB8AC3E}">
        <p14:creationId xmlns:p14="http://schemas.microsoft.com/office/powerpoint/2010/main" val="40138001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73</a:t>
            </a:fld>
            <a:endParaRPr lang="en-GB"/>
          </a:p>
        </p:txBody>
      </p:sp>
      <p:sp>
        <p:nvSpPr>
          <p:cNvPr id="8" name="CuadroTexto 7"/>
          <p:cNvSpPr txBox="1"/>
          <p:nvPr/>
        </p:nvSpPr>
        <p:spPr>
          <a:xfrm>
            <a:off x="257924" y="1672340"/>
            <a:ext cx="2975811" cy="1600438"/>
          </a:xfrm>
          <a:prstGeom prst="rect">
            <a:avLst/>
          </a:prstGeom>
          <a:noFill/>
        </p:spPr>
        <p:txBody>
          <a:bodyPr wrap="square" rtlCol="0">
            <a:spAutoFit/>
          </a:bodyPr>
          <a:lstStyle/>
          <a:p>
            <a:r>
              <a:rPr lang="mn-MN" sz="2000" dirty="0">
                <a:solidFill>
                  <a:schemeClr val="tx2"/>
                </a:solidFill>
                <a:cs typeface="Overpass Light"/>
              </a:rPr>
              <a:t>Байгууллагын гал тогоонд хальтарч, бүдрэх эрсдэл гарсан хэсгийн зураглал</a:t>
            </a:r>
            <a:r>
              <a:rPr lang="en-US" sz="2000" dirty="0">
                <a:solidFill>
                  <a:schemeClr val="tx2"/>
                </a:solidFill>
                <a:cs typeface="Overpass Light"/>
              </a:rPr>
              <a:t> </a:t>
            </a:r>
            <a:endParaRPr lang="mn-MN" sz="2000" dirty="0">
              <a:solidFill>
                <a:schemeClr val="tx2"/>
              </a:solidFill>
              <a:cs typeface="Overpass Light"/>
            </a:endParaRPr>
          </a:p>
          <a:p>
            <a:endParaRPr lang="es-ES" dirty="0">
              <a:solidFill>
                <a:schemeClr val="tx2"/>
              </a:solidFill>
              <a:cs typeface="Overpass Light"/>
            </a:endParaRPr>
          </a:p>
        </p:txBody>
      </p:sp>
      <p:pic>
        <p:nvPicPr>
          <p:cNvPr id="3" name="Picture 2">
            <a:extLst>
              <a:ext uri="{FF2B5EF4-FFF2-40B4-BE49-F238E27FC236}">
                <a16:creationId xmlns:a16="http://schemas.microsoft.com/office/drawing/2014/main" id="{38E97E1E-1DC7-24E8-AD6B-7BA8EB8A1DAE}"/>
              </a:ext>
            </a:extLst>
          </p:cNvPr>
          <p:cNvPicPr>
            <a:picLocks noChangeAspect="1"/>
          </p:cNvPicPr>
          <p:nvPr/>
        </p:nvPicPr>
        <p:blipFill>
          <a:blip r:embed="rId3"/>
          <a:stretch>
            <a:fillRect/>
          </a:stretch>
        </p:blipFill>
        <p:spPr>
          <a:xfrm rot="5400000">
            <a:off x="4925371" y="-851444"/>
            <a:ext cx="5426603" cy="8809875"/>
          </a:xfrm>
          <a:prstGeom prst="rect">
            <a:avLst/>
          </a:prstGeom>
        </p:spPr>
      </p:pic>
      <p:sp>
        <p:nvSpPr>
          <p:cNvPr id="2" name="TextBox 1">
            <a:extLst>
              <a:ext uri="{FF2B5EF4-FFF2-40B4-BE49-F238E27FC236}">
                <a16:creationId xmlns:a16="http://schemas.microsoft.com/office/drawing/2014/main" id="{80596715-BDD9-8A6B-8401-F5D358A310DA}"/>
              </a:ext>
            </a:extLst>
          </p:cNvPr>
          <p:cNvSpPr txBox="1"/>
          <p:nvPr/>
        </p:nvSpPr>
        <p:spPr>
          <a:xfrm>
            <a:off x="7009669" y="6287500"/>
            <a:ext cx="5260489" cy="276999"/>
          </a:xfrm>
          <a:prstGeom prst="rect">
            <a:avLst/>
          </a:prstGeom>
          <a:noFill/>
        </p:spPr>
        <p:txBody>
          <a:bodyPr wrap="square" rtlCol="0">
            <a:spAutoFit/>
          </a:bodyPr>
          <a:lstStyle/>
          <a:p>
            <a:r>
              <a:rPr lang="ru-RU" sz="1200" i="1" dirty="0"/>
              <a:t>Эх үүсвэр: Их Британийн ХАБЭМ-ын агентлаг</a:t>
            </a:r>
          </a:p>
        </p:txBody>
      </p:sp>
    </p:spTree>
    <p:extLst>
      <p:ext uri="{BB962C8B-B14F-4D97-AF65-F5344CB8AC3E}">
        <p14:creationId xmlns:p14="http://schemas.microsoft.com/office/powerpoint/2010/main" val="11312063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74</a:t>
            </a:fld>
            <a:endParaRPr lang="en-GB"/>
          </a:p>
        </p:txBody>
      </p:sp>
      <p:sp>
        <p:nvSpPr>
          <p:cNvPr id="8" name="CuadroTexto 7"/>
          <p:cNvSpPr txBox="1"/>
          <p:nvPr/>
        </p:nvSpPr>
        <p:spPr>
          <a:xfrm>
            <a:off x="128253" y="1583813"/>
            <a:ext cx="3427668" cy="2585323"/>
          </a:xfrm>
          <a:prstGeom prst="rect">
            <a:avLst/>
          </a:prstGeom>
          <a:noFill/>
        </p:spPr>
        <p:txBody>
          <a:bodyPr wrap="square" rtlCol="0">
            <a:spAutoFit/>
          </a:bodyPr>
          <a:lstStyle/>
          <a:p>
            <a:pPr marL="342900" indent="-342900">
              <a:spcBef>
                <a:spcPct val="0"/>
              </a:spcBef>
              <a:buFont typeface="Wingdings" panose="05000000000000000000" pitchFamily="2" charset="2"/>
              <a:buChar char="ü"/>
            </a:pPr>
            <a:r>
              <a:rPr lang="mn-MN" altLang="es-ES" dirty="0">
                <a:solidFill>
                  <a:schemeClr val="tx2"/>
                </a:solidFill>
                <a:ea typeface="Calibri" panose="020F0502020204030204" pitchFamily="34" charset="0"/>
                <a:cs typeface="Arial"/>
              </a:rPr>
              <a:t>Юунд хор, хөнөөл учруулж болзошгүйг судалж эхэл</a:t>
            </a:r>
            <a:r>
              <a:rPr lang="en-GB" altLang="es-ES" dirty="0">
                <a:solidFill>
                  <a:schemeClr val="tx2"/>
                </a:solidFill>
                <a:ea typeface="Calibri" panose="020F0502020204030204" pitchFamily="34" charset="0"/>
                <a:cs typeface="Arial"/>
              </a:rPr>
              <a:t>. </a:t>
            </a:r>
          </a:p>
          <a:p>
            <a:pPr marL="342900" indent="-342900">
              <a:spcBef>
                <a:spcPct val="0"/>
              </a:spcBef>
              <a:buFont typeface="Wingdings" panose="05000000000000000000" pitchFamily="2" charset="2"/>
              <a:buChar char="ü"/>
            </a:pPr>
            <a:r>
              <a:rPr lang="mn-MN" altLang="es-ES" b="1" dirty="0">
                <a:solidFill>
                  <a:srgbClr val="FF0000"/>
                </a:solidFill>
                <a:ea typeface="Calibri" panose="020F0502020204030204" pitchFamily="34" charset="0"/>
                <a:cs typeface="Arial"/>
              </a:rPr>
              <a:t>Гурван гол аюулыг </a:t>
            </a:r>
            <a:r>
              <a:rPr lang="mn-MN" altLang="es-ES" dirty="0">
                <a:solidFill>
                  <a:schemeClr val="tx2"/>
                </a:solidFill>
                <a:ea typeface="Calibri" panose="020F0502020204030204" pitchFamily="34" charset="0"/>
                <a:cs typeface="Arial"/>
              </a:rPr>
              <a:t>сонгож ав</a:t>
            </a:r>
            <a:r>
              <a:rPr lang="en-GB" altLang="es-ES" dirty="0">
                <a:solidFill>
                  <a:schemeClr val="tx2"/>
                </a:solidFill>
                <a:ea typeface="Calibri" panose="020F0502020204030204" pitchFamily="34" charset="0"/>
                <a:cs typeface="Arial"/>
              </a:rPr>
              <a:t>.</a:t>
            </a:r>
          </a:p>
          <a:p>
            <a:pPr marL="342900" indent="-342900">
              <a:spcBef>
                <a:spcPct val="0"/>
              </a:spcBef>
              <a:buFont typeface="Wingdings" panose="05000000000000000000" pitchFamily="2" charset="2"/>
              <a:buChar char="ü"/>
            </a:pPr>
            <a:r>
              <a:rPr lang="mn-MN" altLang="es-ES" dirty="0">
                <a:solidFill>
                  <a:schemeClr val="tx2"/>
                </a:solidFill>
                <a:cs typeface="Arial"/>
              </a:rPr>
              <a:t>Ажлын бүх талбар, бүх үйл ажиллагааг хамарч </a:t>
            </a:r>
            <a:r>
              <a:rPr lang="en-US" altLang="es-ES" dirty="0">
                <a:solidFill>
                  <a:schemeClr val="tx2"/>
                </a:solidFill>
                <a:cs typeface="Arial"/>
              </a:rPr>
              <a:t>(</a:t>
            </a:r>
            <a:r>
              <a:rPr lang="mn-MN" altLang="es-ES" dirty="0">
                <a:solidFill>
                  <a:schemeClr val="tx2"/>
                </a:solidFill>
                <a:cs typeface="Arial"/>
              </a:rPr>
              <a:t>засвар үйлчилгээ г.м</a:t>
            </a:r>
            <a:r>
              <a:rPr lang="en-US" altLang="es-ES" dirty="0">
                <a:solidFill>
                  <a:schemeClr val="tx2"/>
                </a:solidFill>
                <a:cs typeface="Arial"/>
              </a:rPr>
              <a:t>)</a:t>
            </a:r>
            <a:r>
              <a:rPr lang="mn-MN" altLang="es-ES" dirty="0">
                <a:solidFill>
                  <a:schemeClr val="tx2"/>
                </a:solidFill>
                <a:cs typeface="Arial"/>
              </a:rPr>
              <a:t> тэдгээрийн ажилчдыг татан оролцуул.</a:t>
            </a:r>
            <a:endParaRPr lang="en-GB" altLang="es-ES" dirty="0">
              <a:solidFill>
                <a:schemeClr val="tx2"/>
              </a:solidFill>
              <a:cs typeface="Arial"/>
            </a:endParaRPr>
          </a:p>
        </p:txBody>
      </p:sp>
      <p:pic>
        <p:nvPicPr>
          <p:cNvPr id="9" name="Picture 8">
            <a:extLst>
              <a:ext uri="{FF2B5EF4-FFF2-40B4-BE49-F238E27FC236}">
                <a16:creationId xmlns:a16="http://schemas.microsoft.com/office/drawing/2014/main" id="{713A5DCF-FECD-0094-22F3-9E4310DD5166}"/>
              </a:ext>
            </a:extLst>
          </p:cNvPr>
          <p:cNvPicPr>
            <a:picLocks noChangeAspect="1"/>
          </p:cNvPicPr>
          <p:nvPr/>
        </p:nvPicPr>
        <p:blipFill>
          <a:blip r:embed="rId3"/>
          <a:stretch>
            <a:fillRect/>
          </a:stretch>
        </p:blipFill>
        <p:spPr>
          <a:xfrm>
            <a:off x="3453063" y="591205"/>
            <a:ext cx="8598736" cy="5996604"/>
          </a:xfrm>
          <a:prstGeom prst="rect">
            <a:avLst/>
          </a:prstGeom>
        </p:spPr>
      </p:pic>
    </p:spTree>
    <p:extLst>
      <p:ext uri="{BB962C8B-B14F-4D97-AF65-F5344CB8AC3E}">
        <p14:creationId xmlns:p14="http://schemas.microsoft.com/office/powerpoint/2010/main" val="7912722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0" dirty="0">
                <a:latin typeface="+mn-lt"/>
              </a:rPr>
              <a:t>Үйлдвэрийн дадлага-</a:t>
            </a:r>
            <a:r>
              <a:rPr lang="en-GB" b="0" dirty="0">
                <a:latin typeface="+mn-lt"/>
              </a:rPr>
              <a:t>1</a:t>
            </a:r>
            <a:r>
              <a:rPr lang="it-IT" b="0" dirty="0">
                <a:latin typeface="+mn-lt"/>
              </a:rPr>
              <a:t> </a:t>
            </a:r>
            <a:endParaRPr lang="en-GB" b="0"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75</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3038" y="1880322"/>
            <a:ext cx="5729189" cy="4005161"/>
          </a:xfrm>
          <a:prstGeom prst="rect">
            <a:avLst/>
          </a:prstGeom>
        </p:spPr>
      </p:pic>
      <p:sp>
        <p:nvSpPr>
          <p:cNvPr id="10" name="Content Placeholder 2"/>
          <p:cNvSpPr txBox="1">
            <a:spLocks/>
          </p:cNvSpPr>
          <p:nvPr/>
        </p:nvSpPr>
        <p:spPr>
          <a:xfrm>
            <a:off x="409897" y="2499315"/>
            <a:ext cx="471084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mn-MN" sz="2400" dirty="0">
                <a:solidFill>
                  <a:schemeClr val="tx2"/>
                </a:solidFill>
                <a:latin typeface="+mn-lt"/>
              </a:rPr>
              <a:t>Бие даалт</a:t>
            </a:r>
            <a:r>
              <a:rPr lang="en-US" sz="2400" dirty="0">
                <a:solidFill>
                  <a:schemeClr val="tx2"/>
                </a:solidFill>
                <a:latin typeface="+mn-lt"/>
              </a:rPr>
              <a:t>: </a:t>
            </a:r>
            <a:endParaRPr lang="mn-MN" sz="2400" dirty="0">
              <a:solidFill>
                <a:schemeClr val="tx2"/>
              </a:solidFill>
              <a:latin typeface="+mn-lt"/>
            </a:endParaRPr>
          </a:p>
          <a:p>
            <a:pPr marL="0" lvl="2" indent="0">
              <a:buNone/>
            </a:pPr>
            <a:r>
              <a:rPr lang="mn-MN" sz="2400" dirty="0">
                <a:solidFill>
                  <a:schemeClr val="tx2"/>
                </a:solidFill>
                <a:latin typeface="+mn-lt"/>
              </a:rPr>
              <a:t>Ажлын байрны аюулыг илрүүл</a:t>
            </a:r>
            <a:r>
              <a:rPr lang="en-US" sz="2400" dirty="0">
                <a:solidFill>
                  <a:schemeClr val="tx2"/>
                </a:solidFill>
                <a:latin typeface="+mn-lt"/>
              </a:rPr>
              <a:t>: </a:t>
            </a:r>
            <a:r>
              <a:rPr lang="mn-MN" sz="2400" dirty="0">
                <a:solidFill>
                  <a:schemeClr val="tx2"/>
                </a:solidFill>
                <a:latin typeface="+mn-lt"/>
              </a:rPr>
              <a:t>Таны ажлын байранд илэрсэн 3 аюулыг бичиж тэмдэглэх.</a:t>
            </a:r>
            <a:endParaRPr lang="en-US" sz="2400" dirty="0">
              <a:solidFill>
                <a:schemeClr val="tx2"/>
              </a:solidFill>
              <a:latin typeface="+mn-lt"/>
            </a:endParaRPr>
          </a:p>
          <a:p>
            <a:pPr lvl="2"/>
            <a:endParaRPr lang="en-US" sz="2400" dirty="0">
              <a:solidFill>
                <a:schemeClr val="tx2"/>
              </a:solidFill>
              <a:latin typeface="+mn-lt"/>
            </a:endParaRPr>
          </a:p>
          <a:p>
            <a:pPr lvl="2"/>
            <a:r>
              <a:rPr lang="mn-MN" sz="2400" dirty="0">
                <a:solidFill>
                  <a:schemeClr val="tx2"/>
                </a:solidFill>
                <a:latin typeface="+mn-lt"/>
              </a:rPr>
              <a:t>Эдгээр аюулууд хаана оршиж байгааг тодорхойлох.</a:t>
            </a:r>
            <a:endParaRPr lang="es-ES" sz="2400" dirty="0">
              <a:solidFill>
                <a:schemeClr val="tx2"/>
              </a:solidFill>
              <a:latin typeface="+mn-lt"/>
            </a:endParaRPr>
          </a:p>
          <a:p>
            <a:pPr lvl="2"/>
            <a:endParaRPr lang="en-US" sz="2000" dirty="0">
              <a:solidFill>
                <a:schemeClr val="tx2"/>
              </a:solidFill>
              <a:latin typeface="Overpass Light"/>
              <a:cs typeface="Overpass Light"/>
            </a:endParaRPr>
          </a:p>
        </p:txBody>
      </p:sp>
      <p:pic>
        <p:nvPicPr>
          <p:cNvPr id="3" name="Picture 2">
            <a:extLst>
              <a:ext uri="{FF2B5EF4-FFF2-40B4-BE49-F238E27FC236}">
                <a16:creationId xmlns:a16="http://schemas.microsoft.com/office/drawing/2014/main" id="{04E118AC-EFD3-45A5-EE16-E11FDC761A95}"/>
              </a:ext>
            </a:extLst>
          </p:cNvPr>
          <p:cNvPicPr>
            <a:picLocks noChangeAspect="1"/>
          </p:cNvPicPr>
          <p:nvPr/>
        </p:nvPicPr>
        <p:blipFill>
          <a:blip r:embed="rId4"/>
          <a:stretch>
            <a:fillRect/>
          </a:stretch>
        </p:blipFill>
        <p:spPr>
          <a:xfrm>
            <a:off x="490538" y="6474916"/>
            <a:ext cx="5688061" cy="274344"/>
          </a:xfrm>
          <a:prstGeom prst="rect">
            <a:avLst/>
          </a:prstGeom>
        </p:spPr>
      </p:pic>
    </p:spTree>
    <p:extLst>
      <p:ext uri="{BB962C8B-B14F-4D97-AF65-F5344CB8AC3E}">
        <p14:creationId xmlns:p14="http://schemas.microsoft.com/office/powerpoint/2010/main" val="17386306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0" dirty="0">
                <a:latin typeface="+mn-lt"/>
              </a:rPr>
              <a:t>Алхам</a:t>
            </a:r>
            <a:r>
              <a:rPr lang="en-GB" b="0" dirty="0">
                <a:latin typeface="+mn-lt"/>
              </a:rPr>
              <a:t> 2: </a:t>
            </a:r>
            <a:r>
              <a:rPr lang="mn-MN" b="0" dirty="0">
                <a:latin typeface="+mn-lt"/>
              </a:rPr>
              <a:t>Хэн, хэрхэн хохирч болохыг тодорхойлох</a:t>
            </a:r>
            <a:endParaRPr lang="en-GB" b="0"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76</a:t>
            </a:fld>
            <a:endParaRPr lang="en-GB"/>
          </a:p>
        </p:txBody>
      </p:sp>
      <p:sp>
        <p:nvSpPr>
          <p:cNvPr id="10" name="Content Placeholder 2"/>
          <p:cNvSpPr txBox="1">
            <a:spLocks/>
          </p:cNvSpPr>
          <p:nvPr/>
        </p:nvSpPr>
        <p:spPr>
          <a:xfrm>
            <a:off x="409897" y="2499315"/>
            <a:ext cx="471084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mn-MN" dirty="0">
                <a:solidFill>
                  <a:schemeClr val="tx2"/>
                </a:solidFill>
                <a:latin typeface="Arial"/>
                <a:cs typeface="Arial"/>
              </a:rPr>
              <a:t>Тодорхойлсон </a:t>
            </a:r>
            <a:r>
              <a:rPr lang="mn-MN" b="1" dirty="0">
                <a:solidFill>
                  <a:srgbClr val="FF0000"/>
                </a:solidFill>
                <a:latin typeface="Arial"/>
                <a:cs typeface="Arial"/>
              </a:rPr>
              <a:t>аюул тус </a:t>
            </a:r>
            <a:r>
              <a:rPr lang="mn-MN" dirty="0">
                <a:solidFill>
                  <a:schemeClr val="tx2"/>
                </a:solidFill>
                <a:latin typeface="Arial"/>
                <a:cs typeface="Arial"/>
              </a:rPr>
              <a:t>бүрийн хувьд </a:t>
            </a:r>
            <a:r>
              <a:rPr lang="mn-MN" b="1" dirty="0">
                <a:solidFill>
                  <a:srgbClr val="FF0000"/>
                </a:solidFill>
                <a:latin typeface="Arial"/>
                <a:cs typeface="Arial"/>
              </a:rPr>
              <a:t>хэн хохирч болох вэ </a:t>
            </a:r>
            <a:r>
              <a:rPr lang="mn-MN" dirty="0">
                <a:solidFill>
                  <a:schemeClr val="tx2"/>
                </a:solidFill>
                <a:latin typeface="Arial"/>
                <a:cs typeface="Arial"/>
              </a:rPr>
              <a:t>гэдгийг тодорхой бичнэ</a:t>
            </a:r>
            <a:r>
              <a:rPr lang="en-US" dirty="0">
                <a:solidFill>
                  <a:schemeClr val="tx2"/>
                </a:solidFill>
                <a:latin typeface="Arial"/>
                <a:cs typeface="Arial"/>
              </a:rPr>
              <a:t> </a:t>
            </a:r>
          </a:p>
          <a:p>
            <a:pPr lvl="2"/>
            <a:endParaRPr lang="en-US" dirty="0">
              <a:solidFill>
                <a:schemeClr val="tx2"/>
              </a:solidFill>
              <a:latin typeface="Arial"/>
              <a:cs typeface="Arial"/>
            </a:endParaRPr>
          </a:p>
          <a:p>
            <a:pPr lvl="2"/>
            <a:r>
              <a:rPr lang="mn-MN" dirty="0">
                <a:solidFill>
                  <a:schemeClr val="tx2"/>
                </a:solidFill>
                <a:latin typeface="Arial"/>
                <a:cs typeface="Arial"/>
              </a:rPr>
              <a:t>Заавал нэр тус бүрээр биш ч гэсэн ажилчдыг бүлгээр авч үзэж болно</a:t>
            </a:r>
            <a:endParaRPr lang="en-US" dirty="0">
              <a:solidFill>
                <a:schemeClr val="tx2"/>
              </a:solidFill>
              <a:latin typeface="Arial"/>
              <a:cs typeface="Arial"/>
            </a:endParaRPr>
          </a:p>
          <a:p>
            <a:pPr lvl="2"/>
            <a:endParaRPr lang="en-US" dirty="0">
              <a:solidFill>
                <a:schemeClr val="tx2"/>
              </a:solidFill>
              <a:latin typeface="Arial"/>
              <a:cs typeface="Arial"/>
            </a:endParaRPr>
          </a:p>
          <a:p>
            <a:pPr lvl="2"/>
            <a:r>
              <a:rPr lang="mn-MN" dirty="0">
                <a:solidFill>
                  <a:schemeClr val="tx2"/>
                </a:solidFill>
                <a:latin typeface="Arial"/>
                <a:cs typeface="Arial"/>
              </a:rPr>
              <a:t>Хэрхэн яаж хохирсон?</a:t>
            </a:r>
            <a:endParaRPr lang="en-GB" dirty="0">
              <a:solidFill>
                <a:schemeClr val="tx2"/>
              </a:solidFill>
              <a:latin typeface="Arial"/>
              <a:cs typeface="Arial"/>
            </a:endParaRPr>
          </a:p>
          <a:p>
            <a:pPr lvl="2"/>
            <a:endParaRPr lang="en-GB" dirty="0">
              <a:solidFill>
                <a:schemeClr val="tx2"/>
              </a:solidFill>
              <a:latin typeface="Arial"/>
              <a:cs typeface="Arial"/>
            </a:endParaRPr>
          </a:p>
          <a:p>
            <a:pPr lvl="2"/>
            <a:r>
              <a:rPr lang="mn-MN" dirty="0">
                <a:solidFill>
                  <a:schemeClr val="tx2"/>
                </a:solidFill>
                <a:latin typeface="Arial"/>
                <a:cs typeface="Arial"/>
              </a:rPr>
              <a:t>Ямар төрлийн гэмтэл, бэртэл авсан</a:t>
            </a:r>
            <a:r>
              <a:rPr lang="en-US" dirty="0">
                <a:solidFill>
                  <a:schemeClr val="tx2"/>
                </a:solidFill>
                <a:latin typeface="Arial"/>
                <a:cs typeface="Arial"/>
              </a:rPr>
              <a:t>?</a:t>
            </a:r>
            <a:endParaRPr lang="es-ES" dirty="0">
              <a:solidFill>
                <a:schemeClr val="tx2"/>
              </a:solidFill>
              <a:latin typeface="Arial"/>
              <a:cs typeface="Arial"/>
            </a:endParaRPr>
          </a:p>
          <a:p>
            <a:pPr lvl="2"/>
            <a:endParaRPr lang="en-US" dirty="0">
              <a:solidFill>
                <a:schemeClr val="tx2"/>
              </a:solidFill>
              <a:latin typeface="Overpass Light"/>
              <a:cs typeface="Overpass Light"/>
            </a:endParaRPr>
          </a:p>
        </p:txBody>
      </p:sp>
      <p:pic>
        <p:nvPicPr>
          <p:cNvPr id="4" name="Picture 3" descr="A group of colorful rectangular objects with text&#10;&#10;AI-generated content may be incorrect.">
            <a:extLst>
              <a:ext uri="{FF2B5EF4-FFF2-40B4-BE49-F238E27FC236}">
                <a16:creationId xmlns:a16="http://schemas.microsoft.com/office/drawing/2014/main" id="{CF47819F-EDFA-10AE-DD5D-E6762DEAE5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0304" y="1876932"/>
            <a:ext cx="6251157" cy="4640370"/>
          </a:xfrm>
          <a:prstGeom prst="rect">
            <a:avLst/>
          </a:prstGeom>
        </p:spPr>
      </p:pic>
    </p:spTree>
    <p:extLst>
      <p:ext uri="{BB962C8B-B14F-4D97-AF65-F5344CB8AC3E}">
        <p14:creationId xmlns:p14="http://schemas.microsoft.com/office/powerpoint/2010/main" val="11295449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0" dirty="0">
                <a:latin typeface="+mn-lt"/>
              </a:rPr>
              <a:t>Хэн, хэрхэн хохирч болохыг тодорхойлох</a:t>
            </a:r>
            <a:endParaRPr lang="en-GB" b="0"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77</a:t>
            </a:fld>
            <a:endParaRPr lang="en-GB"/>
          </a:p>
        </p:txBody>
      </p:sp>
      <p:sp>
        <p:nvSpPr>
          <p:cNvPr id="10" name="Content Placeholder 2"/>
          <p:cNvSpPr txBox="1">
            <a:spLocks/>
          </p:cNvSpPr>
          <p:nvPr/>
        </p:nvSpPr>
        <p:spPr>
          <a:xfrm>
            <a:off x="409897" y="2106707"/>
            <a:ext cx="6032194" cy="4325534"/>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r>
              <a:rPr lang="mn-MN" sz="2800" dirty="0">
                <a:solidFill>
                  <a:schemeClr val="accent2"/>
                </a:solidFill>
                <a:latin typeface="+mn-lt"/>
                <a:cs typeface="Overpass Bold"/>
              </a:rPr>
              <a:t>Анхаарах</a:t>
            </a:r>
            <a:r>
              <a:rPr lang="en-US" sz="2800" dirty="0">
                <a:solidFill>
                  <a:schemeClr val="accent2"/>
                </a:solidFill>
                <a:latin typeface="+mn-lt"/>
                <a:cs typeface="Overpass Bold"/>
              </a:rPr>
              <a:t>!</a:t>
            </a:r>
          </a:p>
          <a:p>
            <a:pPr lvl="2"/>
            <a:r>
              <a:rPr lang="mn-MN" sz="2000" dirty="0">
                <a:latin typeface="+mn-lt"/>
              </a:rPr>
              <a:t>Зарим ажилтан аюулгүй байдал, эрүүл мэндийн хувьд илүү эмзэг байдаг. Ялангуяа шинэ, залуу ажилтнууд, жирэмсэн, хөхүүл  эмэгтэйчүүд, хөгжлийн бэрхшээлтэй иргэд эрсдэлд харьцангуй өртөмхий. </a:t>
            </a:r>
            <a:r>
              <a:rPr lang="mn-MN" sz="2000" dirty="0">
                <a:solidFill>
                  <a:schemeClr val="tx2"/>
                </a:solidFill>
                <a:latin typeface="+mn-lt"/>
                <a:cs typeface="Arial"/>
              </a:rPr>
              <a:t>Зарим хортой нөхцөлийн хувьд илүү хянамгай байх хэрэгтэй.</a:t>
            </a:r>
          </a:p>
          <a:p>
            <a:pPr marL="0" lvl="2" indent="0">
              <a:buNone/>
            </a:pPr>
            <a:endParaRPr lang="en-US" sz="2000" dirty="0">
              <a:solidFill>
                <a:schemeClr val="tx2"/>
              </a:solidFill>
              <a:latin typeface="+mn-lt"/>
              <a:cs typeface="Overpass Light"/>
            </a:endParaRPr>
          </a:p>
          <a:p>
            <a:pPr lvl="2"/>
            <a:r>
              <a:rPr lang="mn-MN" sz="2000" dirty="0">
                <a:solidFill>
                  <a:schemeClr val="tx2"/>
                </a:solidFill>
                <a:latin typeface="+mn-lt"/>
                <a:cs typeface="Overpass Bold"/>
              </a:rPr>
              <a:t>Нэг ажлын байранд нэгээс дээш ажилтан ажиллах тохиолдолд таны үйл ажиллагаа бусдад, бусдын үйл ажиллагаа хамтран ажиллагчдад хэрхэн нөлөөлөхийг анхаарах-харилцан ярилцах</a:t>
            </a:r>
            <a:endParaRPr lang="en-GB" sz="2000" dirty="0">
              <a:solidFill>
                <a:schemeClr val="tx2"/>
              </a:solidFill>
              <a:latin typeface="+mn-lt"/>
              <a:cs typeface="Overpass Light"/>
            </a:endParaRPr>
          </a:p>
          <a:p>
            <a:pPr lvl="2"/>
            <a:endParaRPr lang="en-US" dirty="0">
              <a:solidFill>
                <a:srgbClr val="000000"/>
              </a:solidFill>
              <a:latin typeface="Overpass Light"/>
              <a:cs typeface="Overpass Light"/>
            </a:endParaRPr>
          </a:p>
        </p:txBody>
      </p:sp>
      <p:pic>
        <p:nvPicPr>
          <p:cNvPr id="3" name="Picture 2">
            <a:extLst>
              <a:ext uri="{FF2B5EF4-FFF2-40B4-BE49-F238E27FC236}">
                <a16:creationId xmlns:a16="http://schemas.microsoft.com/office/drawing/2014/main" id="{E7EFF0E9-5964-7BF5-1A76-187CE0811C83}"/>
              </a:ext>
            </a:extLst>
          </p:cNvPr>
          <p:cNvPicPr>
            <a:picLocks noChangeAspect="1"/>
          </p:cNvPicPr>
          <p:nvPr/>
        </p:nvPicPr>
        <p:blipFill>
          <a:blip r:embed="rId3"/>
          <a:stretch>
            <a:fillRect/>
          </a:stretch>
        </p:blipFill>
        <p:spPr>
          <a:xfrm>
            <a:off x="6561845" y="1793263"/>
            <a:ext cx="5019863" cy="4325534"/>
          </a:xfrm>
          <a:prstGeom prst="rect">
            <a:avLst/>
          </a:prstGeom>
        </p:spPr>
      </p:pic>
    </p:spTree>
    <p:extLst>
      <p:ext uri="{BB962C8B-B14F-4D97-AF65-F5344CB8AC3E}">
        <p14:creationId xmlns:p14="http://schemas.microsoft.com/office/powerpoint/2010/main" val="273876074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0" dirty="0">
                <a:latin typeface="+mn-lt"/>
              </a:rPr>
              <a:t>Хэн, хэрхэн хохирч болохыг тодорхойлох</a:t>
            </a:r>
            <a:endParaRPr lang="en-GB" b="0"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78</a:t>
            </a:fld>
            <a:endParaRPr lang="en-GB"/>
          </a:p>
        </p:txBody>
      </p:sp>
      <p:sp>
        <p:nvSpPr>
          <p:cNvPr id="10" name="Content Placeholder 2"/>
          <p:cNvSpPr txBox="1">
            <a:spLocks/>
          </p:cNvSpPr>
          <p:nvPr/>
        </p:nvSpPr>
        <p:spPr>
          <a:xfrm>
            <a:off x="409897" y="2106707"/>
            <a:ext cx="4710844" cy="4012090"/>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r>
              <a:rPr lang="mn-MN" sz="2800" dirty="0">
                <a:solidFill>
                  <a:schemeClr val="accent2"/>
                </a:solidFill>
                <a:latin typeface="+mn-lt"/>
                <a:cs typeface="Overpass Bold"/>
              </a:rPr>
              <a:t>Анхаарах</a:t>
            </a:r>
            <a:r>
              <a:rPr lang="en-US" sz="2800" dirty="0">
                <a:solidFill>
                  <a:schemeClr val="accent2"/>
                </a:solidFill>
                <a:latin typeface="+mn-lt"/>
                <a:cs typeface="Overpass Bold"/>
              </a:rPr>
              <a:t>!</a:t>
            </a:r>
          </a:p>
          <a:p>
            <a:pPr marL="0" lvl="2" indent="0">
              <a:buNone/>
            </a:pPr>
            <a:endParaRPr lang="en-US" dirty="0">
              <a:solidFill>
                <a:schemeClr val="accent2"/>
              </a:solidFill>
              <a:cs typeface="Overpass Bold"/>
            </a:endParaRPr>
          </a:p>
          <a:p>
            <a:pPr lvl="2"/>
            <a:r>
              <a:rPr lang="mn-MN" dirty="0">
                <a:solidFill>
                  <a:schemeClr val="tx2"/>
                </a:solidFill>
                <a:latin typeface="Arial"/>
                <a:cs typeface="Arial"/>
              </a:rPr>
              <a:t>Цэвэрлэгч, засвар үйлчилгээний ажилчид, гэрээлэгч, үйлчлүүлэгч зэрэг тухайн ажлын байранд байнга байдаггүй хүмүүсийг анхаарах.</a:t>
            </a:r>
            <a:r>
              <a:rPr lang="en-US" dirty="0">
                <a:solidFill>
                  <a:schemeClr val="tx2"/>
                </a:solidFill>
                <a:latin typeface="Arial"/>
                <a:cs typeface="Arial"/>
              </a:rPr>
              <a:t> </a:t>
            </a:r>
          </a:p>
          <a:p>
            <a:pPr lvl="2"/>
            <a:endParaRPr lang="en-US" dirty="0">
              <a:solidFill>
                <a:schemeClr val="tx2"/>
              </a:solidFill>
              <a:latin typeface="Arial"/>
              <a:cs typeface="Arial"/>
            </a:endParaRPr>
          </a:p>
          <a:p>
            <a:pPr lvl="2"/>
            <a:r>
              <a:rPr lang="mn-MN" dirty="0">
                <a:solidFill>
                  <a:schemeClr val="tx2"/>
                </a:solidFill>
                <a:latin typeface="Arial"/>
                <a:cs typeface="Arial"/>
              </a:rPr>
              <a:t>Таны үйл ажиллагаанд өртөн хохирч болох гадны хүмүүс.</a:t>
            </a:r>
            <a:endParaRPr lang="en-GB" dirty="0">
              <a:solidFill>
                <a:schemeClr val="tx2"/>
              </a:solidFill>
              <a:latin typeface="Arial"/>
              <a:cs typeface="Arial"/>
            </a:endParaRPr>
          </a:p>
        </p:txBody>
      </p:sp>
      <p:pic>
        <p:nvPicPr>
          <p:cNvPr id="3" name="Picture 2">
            <a:extLst>
              <a:ext uri="{FF2B5EF4-FFF2-40B4-BE49-F238E27FC236}">
                <a16:creationId xmlns:a16="http://schemas.microsoft.com/office/drawing/2014/main" id="{7A64DA15-8DCE-BBC3-3858-FB0D683F711E}"/>
              </a:ext>
            </a:extLst>
          </p:cNvPr>
          <p:cNvPicPr>
            <a:picLocks noChangeAspect="1"/>
          </p:cNvPicPr>
          <p:nvPr/>
        </p:nvPicPr>
        <p:blipFill>
          <a:blip r:embed="rId3"/>
          <a:stretch>
            <a:fillRect/>
          </a:stretch>
        </p:blipFill>
        <p:spPr>
          <a:xfrm>
            <a:off x="5535865" y="2044700"/>
            <a:ext cx="5625597" cy="4172592"/>
          </a:xfrm>
          <a:prstGeom prst="rect">
            <a:avLst/>
          </a:prstGeom>
        </p:spPr>
      </p:pic>
      <p:pic>
        <p:nvPicPr>
          <p:cNvPr id="4" name="Picture 3">
            <a:extLst>
              <a:ext uri="{FF2B5EF4-FFF2-40B4-BE49-F238E27FC236}">
                <a16:creationId xmlns:a16="http://schemas.microsoft.com/office/drawing/2014/main" id="{706F66F3-A9FA-0B81-CF45-1CF5EC2F64D7}"/>
              </a:ext>
            </a:extLst>
          </p:cNvPr>
          <p:cNvPicPr>
            <a:picLocks noChangeAspect="1"/>
          </p:cNvPicPr>
          <p:nvPr/>
        </p:nvPicPr>
        <p:blipFill>
          <a:blip r:embed="rId4"/>
          <a:stretch>
            <a:fillRect/>
          </a:stretch>
        </p:blipFill>
        <p:spPr>
          <a:xfrm>
            <a:off x="490538" y="6357451"/>
            <a:ext cx="5694158" cy="274344"/>
          </a:xfrm>
          <a:prstGeom prst="rect">
            <a:avLst/>
          </a:prstGeom>
        </p:spPr>
      </p:pic>
    </p:spTree>
    <p:extLst>
      <p:ext uri="{BB962C8B-B14F-4D97-AF65-F5344CB8AC3E}">
        <p14:creationId xmlns:p14="http://schemas.microsoft.com/office/powerpoint/2010/main" val="37456471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dirty="0">
                <a:solidFill>
                  <a:srgbClr val="1E2DBE"/>
                </a:solidFill>
                <a:latin typeface="+mn-lt"/>
              </a:rPr>
              <a:t>Хэн хохирч болох вэ</a:t>
            </a:r>
            <a:r>
              <a:rPr lang="en-GB" dirty="0">
                <a:solidFill>
                  <a:srgbClr val="1E2DBE"/>
                </a:solidFill>
                <a:latin typeface="+mn-lt"/>
              </a:rPr>
              <a:t>?</a:t>
            </a:r>
            <a:endParaRPr lang="es-ES" b="0" dirty="0">
              <a:solidFill>
                <a:srgbClr val="1E2DBE"/>
              </a:solidFill>
              <a:latin typeface="+mn-lt"/>
            </a:endParaRPr>
          </a:p>
        </p:txBody>
      </p:sp>
      <p:sp>
        <p:nvSpPr>
          <p:cNvPr id="3" name="Marcador de contenido 2"/>
          <p:cNvSpPr>
            <a:spLocks noGrp="1"/>
          </p:cNvSpPr>
          <p:nvPr>
            <p:ph idx="1"/>
          </p:nvPr>
        </p:nvSpPr>
        <p:spPr>
          <a:xfrm>
            <a:off x="490538" y="2030084"/>
            <a:ext cx="10186543" cy="3954070"/>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mn-MN" sz="2000" b="0" dirty="0">
                <a:solidFill>
                  <a:schemeClr val="tx2"/>
                </a:solidFill>
                <a:latin typeface="+mn-lt"/>
                <a:cs typeface="Overpass Light"/>
              </a:rPr>
              <a:t>Ажлын байранд эрсдэлд өртөхөд бэлэн байгаа хүмүүс</a:t>
            </a:r>
            <a:endParaRPr lang="en-GB" sz="2000" b="0" dirty="0">
              <a:solidFill>
                <a:schemeClr val="tx2"/>
              </a:solidFill>
              <a:latin typeface="+mn-lt"/>
              <a:cs typeface="Overpass Light"/>
            </a:endParaRPr>
          </a:p>
          <a:p>
            <a:pPr marL="920750" lvl="1" indent="-285750">
              <a:buClr>
                <a:schemeClr val="accent1"/>
              </a:buClr>
              <a:buFont typeface="Lucida Grande"/>
              <a:buChar char="►"/>
            </a:pPr>
            <a:r>
              <a:rPr lang="mn-MN" sz="2000" dirty="0">
                <a:solidFill>
                  <a:schemeClr val="tx2"/>
                </a:solidFill>
                <a:latin typeface="+mn-lt"/>
                <a:cs typeface="Overpass Light"/>
              </a:rPr>
              <a:t>Жишээ нь, бодистой шууд харьцаж байгаа хүмүүс, ажлын зохион байгуулалтаар дамжин бодисын нөлөөнд орох, тухайлбал, гадны зочид гэх мэт хүмүүс</a:t>
            </a:r>
            <a:endParaRPr lang="en-GB" sz="200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sz="2000" b="0" dirty="0">
                <a:solidFill>
                  <a:schemeClr val="tx2"/>
                </a:solidFill>
                <a:latin typeface="+mn-lt"/>
                <a:cs typeface="Overpass Light"/>
              </a:rPr>
              <a:t>Бусад хүмүүс </a:t>
            </a:r>
            <a:r>
              <a:rPr lang="en-GB" sz="2000" b="0" dirty="0">
                <a:solidFill>
                  <a:schemeClr val="tx2"/>
                </a:solidFill>
                <a:latin typeface="+mn-lt"/>
                <a:cs typeface="Overpass Light"/>
              </a:rPr>
              <a:t>(</a:t>
            </a:r>
            <a:r>
              <a:rPr lang="mn-MN" sz="2000" b="0" dirty="0">
                <a:solidFill>
                  <a:schemeClr val="tx2"/>
                </a:solidFill>
                <a:latin typeface="+mn-lt"/>
                <a:cs typeface="Overpass Light"/>
              </a:rPr>
              <a:t>олон нийт</a:t>
            </a:r>
            <a:r>
              <a:rPr lang="en-GB" sz="2000" b="0" dirty="0">
                <a:solidFill>
                  <a:schemeClr val="tx2"/>
                </a:solidFill>
                <a:latin typeface="+mn-lt"/>
                <a:cs typeface="Overpass Light"/>
              </a:rPr>
              <a:t>) </a:t>
            </a:r>
          </a:p>
          <a:p>
            <a:pPr marL="920750" lvl="1" indent="-285750">
              <a:buClr>
                <a:schemeClr val="accent1"/>
              </a:buClr>
              <a:buFont typeface="Lucida Grande"/>
              <a:buChar char="►"/>
            </a:pPr>
            <a:r>
              <a:rPr lang="mn-MN" sz="2000" dirty="0">
                <a:solidFill>
                  <a:schemeClr val="tx2"/>
                </a:solidFill>
                <a:latin typeface="+mn-lt"/>
                <a:cs typeface="Overpass Light"/>
              </a:rPr>
              <a:t>Жишээ нь асбест, тоос наалдсан хувцсыг янзалж байгаа ажилтны гэр бүлийн гишүүд</a:t>
            </a:r>
            <a:endParaRPr lang="en-GB" sz="2000" dirty="0">
              <a:solidFill>
                <a:schemeClr val="tx2"/>
              </a:solidFill>
              <a:latin typeface="+mn-lt"/>
              <a:cs typeface="Overpass Light"/>
            </a:endParaRPr>
          </a:p>
          <a:p>
            <a:pPr marL="920750" lvl="1" indent="-285750">
              <a:buClr>
                <a:schemeClr val="accent1"/>
              </a:buClr>
              <a:buFont typeface="Lucida Grande"/>
              <a:buChar char="►"/>
            </a:pPr>
            <a:r>
              <a:rPr lang="mn-MN" sz="2000" dirty="0">
                <a:solidFill>
                  <a:schemeClr val="tx2"/>
                </a:solidFill>
                <a:latin typeface="+mn-lt"/>
                <a:cs typeface="Overpass Light"/>
              </a:rPr>
              <a:t>Хажуугаар өнгөрч байгаа эсхүл тухайн орчинд оршин суугчид агааржуулах яндангаар гадагш гарч буй бодисыг амьсгалын замаар авах</a:t>
            </a:r>
            <a:endParaRPr lang="en-GB" sz="2000" dirty="0">
              <a:solidFill>
                <a:schemeClr val="tx2"/>
              </a:solidFill>
              <a:latin typeface="+mn-lt"/>
              <a:cs typeface="Overpass Light"/>
            </a:endParaRPr>
          </a:p>
          <a:p>
            <a:pPr marL="920750" lvl="1" indent="-285750">
              <a:buClr>
                <a:schemeClr val="accent1"/>
              </a:buClr>
              <a:buFont typeface="Lucida Grande"/>
              <a:buChar char="►"/>
            </a:pPr>
            <a:r>
              <a:rPr lang="mn-MN" sz="2000" dirty="0">
                <a:solidFill>
                  <a:schemeClr val="tx2"/>
                </a:solidFill>
                <a:latin typeface="+mn-lt"/>
                <a:cs typeface="Overpass Light"/>
              </a:rPr>
              <a:t>Үйлдвэрлэлийн томоохон ослын үед түүнд өртөж буй иргэд</a:t>
            </a:r>
            <a:endParaRPr lang="en-GB" sz="2000" dirty="0">
              <a:solidFill>
                <a:schemeClr val="tx2"/>
              </a:solidFill>
              <a:latin typeface="+mn-lt"/>
              <a:cs typeface="Overpass Light"/>
            </a:endParaRPr>
          </a:p>
          <a:p>
            <a:pPr marL="920750" lvl="1" indent="-285750">
              <a:buClr>
                <a:schemeClr val="accent1"/>
              </a:buClr>
              <a:buFont typeface="Lucida Grande"/>
              <a:buChar char="►"/>
            </a:pPr>
            <a:endParaRPr lang="en-GB" dirty="0">
              <a:solidFill>
                <a:srgbClr val="000000"/>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79</a:t>
            </a:fld>
            <a:endParaRPr lang="en-GB"/>
          </a:p>
        </p:txBody>
      </p:sp>
    </p:spTree>
    <p:extLst>
      <p:ext uri="{BB962C8B-B14F-4D97-AF65-F5344CB8AC3E}">
        <p14:creationId xmlns:p14="http://schemas.microsoft.com/office/powerpoint/2010/main" val="3147872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2859372"/>
            <a:ext cx="7200000" cy="608525"/>
          </a:xfrm>
        </p:spPr>
        <p:txBody>
          <a:bodyPr/>
          <a:lstStyle/>
          <a:p>
            <a:r>
              <a:rPr lang="mn-MN" b="0" dirty="0">
                <a:latin typeface="+mn-lt"/>
              </a:rPr>
              <a:t>Хичээл</a:t>
            </a:r>
            <a:r>
              <a:rPr lang="en-GB" b="0" dirty="0">
                <a:latin typeface="+mn-lt"/>
              </a:rPr>
              <a:t> 1</a:t>
            </a:r>
            <a:endParaRPr lang="es-ES" b="0" dirty="0">
              <a:latin typeface="+mn-lt"/>
            </a:endParaRPr>
          </a:p>
        </p:txBody>
      </p:sp>
      <p:sp>
        <p:nvSpPr>
          <p:cNvPr id="3" name="Marcador de texto 2"/>
          <p:cNvSpPr>
            <a:spLocks noGrp="1"/>
          </p:cNvSpPr>
          <p:nvPr>
            <p:ph type="body" idx="1"/>
          </p:nvPr>
        </p:nvSpPr>
        <p:spPr>
          <a:xfrm>
            <a:off x="670227" y="3818484"/>
            <a:ext cx="6436426" cy="2701379"/>
          </a:xfrm>
        </p:spPr>
        <p:txBody>
          <a:bodyPr/>
          <a:lstStyle/>
          <a:p>
            <a:r>
              <a:rPr lang="mn-MN" sz="3200" dirty="0">
                <a:latin typeface="+mn-lt"/>
              </a:rPr>
              <a:t>Жижиг, дунд аж ахуйн нэгжид хөдөлмөрийн аюулгүй байдал, эрүүл мэндийг сайжруулах нь</a:t>
            </a:r>
            <a:r>
              <a:rPr lang="en-US" sz="3200" dirty="0">
                <a:latin typeface="+mn-lt"/>
              </a:rPr>
              <a:t>: </a:t>
            </a:r>
          </a:p>
          <a:p>
            <a:r>
              <a:rPr lang="mn-MN" sz="3200" dirty="0">
                <a:latin typeface="+mn-lt"/>
              </a:rPr>
              <a:t>Тойм ба үндэслэл</a:t>
            </a:r>
            <a:endParaRPr lang="en-GB" sz="3200" dirty="0">
              <a:latin typeface="+mn-lt"/>
              <a:ea typeface="Calibri" panose="020F0502020204030204" pitchFamily="34" charset="0"/>
              <a:cs typeface="Times New Roman" panose="02020603050405020304" pitchFamily="18" charset="0"/>
            </a:endParaRPr>
          </a:p>
        </p:txBody>
      </p:sp>
      <p:sp>
        <p:nvSpPr>
          <p:cNvPr id="4" name="Marcador de fecha 3"/>
          <p:cNvSpPr>
            <a:spLocks noGrp="1"/>
          </p:cNvSpPr>
          <p:nvPr>
            <p:ph type="dt" sz="half" idx="10"/>
          </p:nvPr>
        </p:nvSpPr>
        <p:spPr/>
        <p:txBody>
          <a:bodyPr/>
          <a:lstStyle/>
          <a:p>
            <a:r>
              <a:rPr lang="en-GB"/>
              <a:t>Date: Monday / 01 / October / 2019</a:t>
            </a:r>
          </a:p>
        </p:txBody>
      </p:sp>
      <p:sp>
        <p:nvSpPr>
          <p:cNvPr id="5" name="Marcador de pie de página 4"/>
          <p:cNvSpPr>
            <a:spLocks noGrp="1"/>
          </p:cNvSpPr>
          <p:nvPr>
            <p:ph type="ftr" sz="quarter" idx="11"/>
          </p:nvPr>
        </p:nvSpPr>
        <p:spPr/>
        <p:txBody>
          <a:bodyPr/>
          <a:lstStyle/>
          <a:p>
            <a:r>
              <a:rPr lang="en-GB"/>
              <a:t>Advancing social justice, promoting decent work</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pPr/>
              <a:t>8</a:t>
            </a:fld>
            <a:endParaRPr lang="en-GB"/>
          </a:p>
        </p:txBody>
      </p:sp>
      <p:pic>
        <p:nvPicPr>
          <p:cNvPr id="13"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9463" y="6519863"/>
            <a:ext cx="644400" cy="172266"/>
          </a:xfrm>
          <a:prstGeom prst="rect">
            <a:avLst/>
          </a:prstGeom>
        </p:spPr>
      </p:pic>
      <p:pic>
        <p:nvPicPr>
          <p:cNvPr id="7" name="Imagen 2">
            <a:extLst>
              <a:ext uri="{FF2B5EF4-FFF2-40B4-BE49-F238E27FC236}">
                <a16:creationId xmlns:a16="http://schemas.microsoft.com/office/drawing/2014/main" id="{B529928C-8C1C-AB69-D504-17CACBEC5B7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589241" y="1191145"/>
            <a:ext cx="5602759" cy="41069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6509759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59438"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p:txBody>
          <a:bodyPr/>
          <a:lstStyle/>
          <a:p>
            <a:r>
              <a:rPr lang="mn-MN" sz="2800" b="0" dirty="0">
                <a:latin typeface="+mn-lt"/>
              </a:rPr>
              <a:t>Ажилтнууд хэрхэн хохирч болзошгүй вэ</a:t>
            </a:r>
            <a:r>
              <a:rPr lang="en-GB" sz="2800" b="0" dirty="0">
                <a:latin typeface="+mn-lt"/>
              </a:rPr>
              <a:t>? </a:t>
            </a:r>
            <a:endParaRPr lang="es-ES" b="0" dirty="0">
              <a:latin typeface="+mn-lt"/>
            </a:endParaRPr>
          </a:p>
        </p:txBody>
      </p:sp>
      <p:sp>
        <p:nvSpPr>
          <p:cNvPr id="3" name="Marcador de contenido 2"/>
          <p:cNvSpPr>
            <a:spLocks noGrp="1"/>
          </p:cNvSpPr>
          <p:nvPr>
            <p:ph idx="1"/>
          </p:nvPr>
        </p:nvSpPr>
        <p:spPr>
          <a:xfrm>
            <a:off x="490539" y="2211294"/>
            <a:ext cx="10391232" cy="4339818"/>
          </a:xfrm>
        </p:spPr>
        <p:txBody>
          <a:bodyPr/>
          <a:lstStyle/>
          <a:p>
            <a:pPr eaLnBrk="0" fontAlgn="base" hangingPunct="0">
              <a:lnSpc>
                <a:spcPct val="150000"/>
              </a:lnSpc>
              <a:spcBef>
                <a:spcPct val="0"/>
              </a:spcBef>
              <a:spcAft>
                <a:spcPct val="0"/>
              </a:spcAft>
              <a:buClr>
                <a:schemeClr val="accent2"/>
              </a:buClr>
            </a:pPr>
            <a:r>
              <a:rPr lang="mn-MN" sz="2000" b="0" dirty="0">
                <a:latin typeface="+mn-lt"/>
                <a:cs typeface="Arial" panose="020B0604020202020204" pitchFamily="34" charset="0"/>
              </a:rPr>
              <a:t>Зарим жишээ</a:t>
            </a:r>
            <a:r>
              <a:rPr lang="en-US" sz="2000" b="0" dirty="0">
                <a:latin typeface="+mn-lt"/>
                <a:cs typeface="Arial" panose="020B0604020202020204" pitchFamily="34" charset="0"/>
              </a:rPr>
              <a:t>: </a:t>
            </a:r>
          </a:p>
          <a:p>
            <a:pPr marL="285750" indent="-285750" eaLnBrk="0" fontAlgn="base" hangingPunct="0">
              <a:lnSpc>
                <a:spcPct val="150000"/>
              </a:lnSpc>
              <a:spcBef>
                <a:spcPct val="0"/>
              </a:spcBef>
              <a:spcAft>
                <a:spcPct val="0"/>
              </a:spcAft>
              <a:buClr>
                <a:schemeClr val="accent2"/>
              </a:buClr>
              <a:buFont typeface="Lucida Grande"/>
              <a:buChar char="►"/>
            </a:pPr>
            <a:r>
              <a:rPr lang="mn-MN" sz="2000" b="0" dirty="0">
                <a:solidFill>
                  <a:schemeClr val="tx2"/>
                </a:solidFill>
                <a:latin typeface="+mn-lt"/>
                <a:cs typeface="Overpass Light"/>
              </a:rPr>
              <a:t>Арьс</a:t>
            </a:r>
            <a:r>
              <a:rPr lang="en-US" sz="2000" b="0" dirty="0">
                <a:solidFill>
                  <a:schemeClr val="tx2"/>
                </a:solidFill>
                <a:latin typeface="+mn-lt"/>
                <a:cs typeface="Overpass Light"/>
              </a:rPr>
              <a:t>/</a:t>
            </a:r>
            <a:r>
              <a:rPr lang="mn-MN" sz="2000" b="0" dirty="0">
                <a:solidFill>
                  <a:schemeClr val="tx2"/>
                </a:solidFill>
                <a:latin typeface="+mn-lt"/>
                <a:cs typeface="Overpass Light"/>
              </a:rPr>
              <a:t>нүдийн цочрол болон байнгын гэмтэл </a:t>
            </a:r>
            <a:r>
              <a:rPr lang="en-US" sz="2000" b="0" dirty="0">
                <a:solidFill>
                  <a:schemeClr val="tx2"/>
                </a:solidFill>
                <a:latin typeface="+mn-lt"/>
                <a:cs typeface="Overpass Light"/>
              </a:rPr>
              <a:t>(</a:t>
            </a:r>
            <a:r>
              <a:rPr lang="mn-MN" sz="2000" b="0" dirty="0">
                <a:solidFill>
                  <a:schemeClr val="tx2"/>
                </a:solidFill>
                <a:latin typeface="+mn-lt"/>
                <a:cs typeface="Overpass Light"/>
              </a:rPr>
              <a:t>Түлэгдэл гэх мэт</a:t>
            </a:r>
            <a:r>
              <a:rPr lang="en-US" sz="2000" b="0" dirty="0">
                <a:solidFill>
                  <a:schemeClr val="tx2"/>
                </a:solidFill>
                <a:latin typeface="+mn-lt"/>
                <a:cs typeface="Overpass Light"/>
              </a:rPr>
              <a:t>) </a:t>
            </a:r>
          </a:p>
          <a:p>
            <a:pPr marL="285750" indent="-285750" eaLnBrk="0" fontAlgn="base" hangingPunct="0">
              <a:lnSpc>
                <a:spcPct val="150000"/>
              </a:lnSpc>
              <a:spcBef>
                <a:spcPct val="0"/>
              </a:spcBef>
              <a:spcAft>
                <a:spcPct val="0"/>
              </a:spcAft>
              <a:buClr>
                <a:schemeClr val="accent2"/>
              </a:buClr>
              <a:buFont typeface="Lucida Grande"/>
              <a:buChar char="►"/>
            </a:pPr>
            <a:r>
              <a:rPr lang="mn-MN" sz="2000" b="0" dirty="0">
                <a:solidFill>
                  <a:schemeClr val="tx2"/>
                </a:solidFill>
                <a:latin typeface="+mn-lt"/>
                <a:cs typeface="Overpass Light"/>
              </a:rPr>
              <a:t>Амьсгалын замын асуудлууд</a:t>
            </a:r>
            <a:r>
              <a:rPr lang="en-US" sz="2000" b="0" dirty="0">
                <a:solidFill>
                  <a:schemeClr val="tx2"/>
                </a:solidFill>
                <a:latin typeface="+mn-lt"/>
                <a:cs typeface="Overpass Light"/>
              </a:rPr>
              <a:t> (</a:t>
            </a:r>
            <a:r>
              <a:rPr lang="mn-MN" sz="2000" b="0" dirty="0">
                <a:solidFill>
                  <a:schemeClr val="tx2"/>
                </a:solidFill>
                <a:latin typeface="+mn-lt"/>
                <a:cs typeface="Overpass Light"/>
              </a:rPr>
              <a:t>аллерги, астма, амьсгалын хүндрэлүүд гэх мэт</a:t>
            </a:r>
            <a:r>
              <a:rPr lang="en-US" sz="2000" b="0" dirty="0">
                <a:solidFill>
                  <a:schemeClr val="tx2"/>
                </a:solidFill>
                <a:latin typeface="+mn-lt"/>
                <a:cs typeface="Overpass Light"/>
              </a:rPr>
              <a:t>)</a:t>
            </a:r>
          </a:p>
          <a:p>
            <a:pPr marL="285750" indent="-285750" eaLnBrk="0" fontAlgn="base" hangingPunct="0">
              <a:lnSpc>
                <a:spcPct val="150000"/>
              </a:lnSpc>
              <a:spcBef>
                <a:spcPct val="0"/>
              </a:spcBef>
              <a:spcAft>
                <a:spcPct val="0"/>
              </a:spcAft>
              <a:buClr>
                <a:schemeClr val="accent2"/>
              </a:buClr>
              <a:buFont typeface="Lucida Grande"/>
              <a:buChar char="►"/>
            </a:pPr>
            <a:r>
              <a:rPr lang="mn-MN" sz="2000" b="0" dirty="0">
                <a:solidFill>
                  <a:schemeClr val="tx2"/>
                </a:solidFill>
                <a:latin typeface="+mn-lt"/>
                <a:cs typeface="Overpass Light"/>
              </a:rPr>
              <a:t>Зүсэгдэх</a:t>
            </a:r>
            <a:r>
              <a:rPr lang="en-US" sz="2000" b="0" dirty="0">
                <a:solidFill>
                  <a:schemeClr val="tx2"/>
                </a:solidFill>
                <a:latin typeface="+mn-lt"/>
                <a:cs typeface="Overpass Light"/>
              </a:rPr>
              <a:t> </a:t>
            </a:r>
            <a:r>
              <a:rPr lang="mn-MN" sz="2000" b="0" dirty="0">
                <a:solidFill>
                  <a:schemeClr val="tx2"/>
                </a:solidFill>
                <a:latin typeface="+mn-lt"/>
                <a:cs typeface="Overpass Light"/>
              </a:rPr>
              <a:t>болон</a:t>
            </a:r>
            <a:r>
              <a:rPr lang="en-US" sz="2000" b="0" dirty="0">
                <a:solidFill>
                  <a:schemeClr val="tx2"/>
                </a:solidFill>
                <a:latin typeface="+mn-lt"/>
                <a:cs typeface="Overpass Light"/>
              </a:rPr>
              <a:t> </a:t>
            </a:r>
            <a:r>
              <a:rPr lang="mn-MN" sz="2000" b="0" dirty="0">
                <a:solidFill>
                  <a:schemeClr val="tx2"/>
                </a:solidFill>
                <a:latin typeface="+mn-lt"/>
                <a:cs typeface="Overpass Light"/>
              </a:rPr>
              <a:t>тайрагдах</a:t>
            </a:r>
            <a:r>
              <a:rPr lang="en-US" sz="2000" b="0" dirty="0">
                <a:solidFill>
                  <a:schemeClr val="tx2"/>
                </a:solidFill>
                <a:latin typeface="+mn-lt"/>
                <a:cs typeface="Overpass Light"/>
              </a:rPr>
              <a:t> </a:t>
            </a:r>
          </a:p>
          <a:p>
            <a:pPr marL="285750" indent="-285750" eaLnBrk="0" fontAlgn="base" hangingPunct="0">
              <a:lnSpc>
                <a:spcPct val="150000"/>
              </a:lnSpc>
              <a:spcBef>
                <a:spcPct val="0"/>
              </a:spcBef>
              <a:spcAft>
                <a:spcPct val="0"/>
              </a:spcAft>
              <a:buClr>
                <a:schemeClr val="accent2"/>
              </a:buClr>
              <a:buFont typeface="Lucida Grande"/>
              <a:buChar char="►"/>
            </a:pPr>
            <a:r>
              <a:rPr lang="mn-MN" sz="2000" b="0" dirty="0">
                <a:solidFill>
                  <a:schemeClr val="tx2"/>
                </a:solidFill>
                <a:latin typeface="+mn-lt"/>
                <a:cs typeface="Overpass Light"/>
              </a:rPr>
              <a:t>Дарагдах</a:t>
            </a:r>
            <a:r>
              <a:rPr lang="en-US" sz="2000" b="0" dirty="0">
                <a:solidFill>
                  <a:schemeClr val="tx2"/>
                </a:solidFill>
                <a:latin typeface="+mn-lt"/>
                <a:cs typeface="Overpass Light"/>
              </a:rPr>
              <a:t>/</a:t>
            </a:r>
            <a:r>
              <a:rPr lang="mn-MN" sz="2000" b="0" dirty="0">
                <a:solidFill>
                  <a:schemeClr val="tx2"/>
                </a:solidFill>
                <a:latin typeface="+mn-lt"/>
                <a:cs typeface="Overpass Light"/>
              </a:rPr>
              <a:t>орооцолдох</a:t>
            </a:r>
            <a:endParaRPr lang="en-US" sz="2000"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sz="2000" b="0" dirty="0">
                <a:solidFill>
                  <a:schemeClr val="tx2"/>
                </a:solidFill>
                <a:latin typeface="+mn-lt"/>
                <a:cs typeface="Overpass Light"/>
              </a:rPr>
              <a:t>Яс булчингийн өвчлөл</a:t>
            </a:r>
            <a:r>
              <a:rPr lang="en-US" sz="2000" b="0" dirty="0">
                <a:solidFill>
                  <a:schemeClr val="tx2"/>
                </a:solidFill>
                <a:latin typeface="+mn-lt"/>
                <a:cs typeface="Overpass Light"/>
              </a:rPr>
              <a:t> (</a:t>
            </a:r>
            <a:r>
              <a:rPr lang="mn-MN" sz="2000" b="0" dirty="0">
                <a:solidFill>
                  <a:schemeClr val="tx2"/>
                </a:solidFill>
                <a:latin typeface="+mn-lt"/>
                <a:cs typeface="Overpass Light"/>
              </a:rPr>
              <a:t>нурууны өвчлөл</a:t>
            </a:r>
            <a:r>
              <a:rPr lang="en-US" sz="2000" b="0" dirty="0">
                <a:solidFill>
                  <a:schemeClr val="tx2"/>
                </a:solidFill>
                <a:latin typeface="+mn-lt"/>
                <a:cs typeface="Overpass Light"/>
              </a:rPr>
              <a:t> and </a:t>
            </a:r>
            <a:r>
              <a:rPr lang="mn-MN" sz="2000" b="0" dirty="0">
                <a:solidFill>
                  <a:schemeClr val="tx2"/>
                </a:solidFill>
                <a:latin typeface="+mn-lt"/>
                <a:cs typeface="Overpass Light"/>
              </a:rPr>
              <a:t>давтагдах төрлийн гэмтэл</a:t>
            </a:r>
            <a:r>
              <a:rPr lang="en-US" sz="2000" b="0" dirty="0">
                <a:solidFill>
                  <a:schemeClr val="tx2"/>
                </a:solidFill>
                <a:latin typeface="+mn-lt"/>
                <a:cs typeface="Overpass Light"/>
              </a:rPr>
              <a:t>) </a:t>
            </a:r>
          </a:p>
          <a:p>
            <a:pPr marL="285750" indent="-285750" eaLnBrk="0" fontAlgn="base" hangingPunct="0">
              <a:lnSpc>
                <a:spcPct val="150000"/>
              </a:lnSpc>
              <a:spcBef>
                <a:spcPct val="0"/>
              </a:spcBef>
              <a:spcAft>
                <a:spcPct val="0"/>
              </a:spcAft>
              <a:buClr>
                <a:schemeClr val="accent2"/>
              </a:buClr>
              <a:buFont typeface="Lucida Grande"/>
              <a:buChar char="►"/>
            </a:pPr>
            <a:r>
              <a:rPr lang="mn-MN" sz="2000" b="0" dirty="0">
                <a:solidFill>
                  <a:schemeClr val="tx2"/>
                </a:solidFill>
                <a:latin typeface="+mn-lt"/>
                <a:cs typeface="Overpass Light"/>
              </a:rPr>
              <a:t>Нөхөн үржихүйн асуудал </a:t>
            </a:r>
            <a:r>
              <a:rPr lang="en-US" sz="2000" b="0" dirty="0">
                <a:solidFill>
                  <a:schemeClr val="tx2"/>
                </a:solidFill>
                <a:latin typeface="+mn-lt"/>
                <a:cs typeface="Overpass Light"/>
              </a:rPr>
              <a:t>(</a:t>
            </a:r>
            <a:r>
              <a:rPr lang="mn-MN" sz="2000" b="0" dirty="0">
                <a:solidFill>
                  <a:schemeClr val="tx2"/>
                </a:solidFill>
                <a:latin typeface="+mn-lt"/>
                <a:cs typeface="Overpass Light"/>
              </a:rPr>
              <a:t>үргүйдэл, дутуу төрөлт</a:t>
            </a:r>
            <a:r>
              <a:rPr lang="en-US" sz="2000" b="0" dirty="0">
                <a:solidFill>
                  <a:schemeClr val="tx2"/>
                </a:solidFill>
                <a:latin typeface="+mn-lt"/>
                <a:cs typeface="Overpass Light"/>
              </a:rPr>
              <a:t>)</a:t>
            </a:r>
            <a:r>
              <a:rPr lang="mn-MN" sz="2000" b="0" dirty="0">
                <a:solidFill>
                  <a:schemeClr val="tx2"/>
                </a:solidFill>
                <a:latin typeface="+mn-lt"/>
                <a:cs typeface="Overpass Light"/>
              </a:rPr>
              <a:t> болон хөхүүл эхчүүд</a:t>
            </a:r>
            <a:endParaRPr lang="en-US" sz="2000"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sz="2000" b="0" dirty="0">
                <a:solidFill>
                  <a:schemeClr val="tx2"/>
                </a:solidFill>
                <a:latin typeface="+mn-lt"/>
                <a:cs typeface="Overpass Light"/>
              </a:rPr>
              <a:t>Хавдар</a:t>
            </a:r>
            <a:endParaRPr lang="en-US" sz="2000"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sz="2000" b="0" dirty="0">
                <a:solidFill>
                  <a:schemeClr val="tx2"/>
                </a:solidFill>
                <a:latin typeface="+mn-lt"/>
                <a:cs typeface="Overpass Light"/>
              </a:rPr>
              <a:t>Нас баралт</a:t>
            </a:r>
            <a:endParaRPr lang="en-US" sz="2000" b="0"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80</a:t>
            </a:fld>
            <a:endParaRPr lang="en-GB"/>
          </a:p>
        </p:txBody>
      </p:sp>
    </p:spTree>
    <p:extLst>
      <p:ext uri="{BB962C8B-B14F-4D97-AF65-F5344CB8AC3E}">
        <p14:creationId xmlns:p14="http://schemas.microsoft.com/office/powerpoint/2010/main" val="32846771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a:xfrm>
            <a:off x="264694" y="1890692"/>
            <a:ext cx="2221831" cy="3076616"/>
          </a:xfrm>
        </p:spPr>
        <p:txBody>
          <a:bodyPr/>
          <a:lstStyle/>
          <a:p>
            <a:r>
              <a:rPr lang="mn-MN" sz="2400" b="0" dirty="0">
                <a:latin typeface="+mn-lt"/>
              </a:rPr>
              <a:t>Эрсдэлийн үнэлгээний маягт</a:t>
            </a:r>
            <a:r>
              <a:rPr lang="it-IT" sz="2400" b="0" dirty="0">
                <a:latin typeface="+mn-lt"/>
              </a:rPr>
              <a:t>: </a:t>
            </a:r>
            <a:br>
              <a:rPr lang="mn-MN" sz="2400" b="0" dirty="0">
                <a:latin typeface="+mn-lt"/>
              </a:rPr>
            </a:br>
            <a:r>
              <a:rPr lang="mn-MN" sz="2400" b="0" dirty="0">
                <a:latin typeface="+mn-lt"/>
              </a:rPr>
              <a:t>Алхам-</a:t>
            </a:r>
            <a:r>
              <a:rPr lang="it-IT" sz="2400" b="0" dirty="0">
                <a:latin typeface="+mn-lt"/>
              </a:rPr>
              <a:t>2</a:t>
            </a:r>
            <a:endParaRPr lang="es-ES" sz="2400"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81</a:t>
            </a:fld>
            <a:endParaRPr lang="en-GB"/>
          </a:p>
        </p:txBody>
      </p:sp>
      <p:pic>
        <p:nvPicPr>
          <p:cNvPr id="8" name="Picture 7" descr="A screenshot of a chart&#10;&#10;AI-generated content may be incorrect.">
            <a:extLst>
              <a:ext uri="{FF2B5EF4-FFF2-40B4-BE49-F238E27FC236}">
                <a16:creationId xmlns:a16="http://schemas.microsoft.com/office/drawing/2014/main" id="{F1660122-4905-E429-052F-864686D8F0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2884" y="1143001"/>
            <a:ext cx="9432758" cy="5425622"/>
          </a:xfrm>
          <a:prstGeom prst="rect">
            <a:avLst/>
          </a:prstGeom>
        </p:spPr>
      </p:pic>
    </p:spTree>
    <p:extLst>
      <p:ext uri="{BB962C8B-B14F-4D97-AF65-F5344CB8AC3E}">
        <p14:creationId xmlns:p14="http://schemas.microsoft.com/office/powerpoint/2010/main" val="29456353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itle 1"/>
          <p:cNvSpPr>
            <a:spLocks noGrp="1"/>
          </p:cNvSpPr>
          <p:nvPr>
            <p:ph type="title"/>
          </p:nvPr>
        </p:nvSpPr>
        <p:spPr/>
        <p:txBody>
          <a:bodyPr/>
          <a:lstStyle/>
          <a:p>
            <a:r>
              <a:rPr lang="mn-MN" dirty="0">
                <a:latin typeface="+mn-lt"/>
              </a:rPr>
              <a:t>Алхам</a:t>
            </a:r>
            <a:r>
              <a:rPr lang="en-US" dirty="0">
                <a:latin typeface="+mn-lt"/>
              </a:rPr>
              <a:t> 3: </a:t>
            </a:r>
            <a:r>
              <a:rPr lang="mn-MN" dirty="0">
                <a:latin typeface="+mn-lt"/>
              </a:rPr>
              <a:t>Аюулгүй байдал, эрүүл мэндэд учрах эсрдэлийн хяналтын арга хэмжээг тодорхойлж, шийдвэрлэх</a:t>
            </a:r>
            <a:endParaRPr lang="en-GB" b="0"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82</a:t>
            </a:fld>
            <a:endParaRPr lang="en-GB"/>
          </a:p>
        </p:txBody>
      </p:sp>
      <p:sp>
        <p:nvSpPr>
          <p:cNvPr id="10" name="Content Placeholder 2"/>
          <p:cNvSpPr txBox="1">
            <a:spLocks/>
          </p:cNvSpPr>
          <p:nvPr/>
        </p:nvSpPr>
        <p:spPr>
          <a:xfrm>
            <a:off x="409897" y="2499315"/>
            <a:ext cx="471084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r>
              <a:rPr lang="mn-MN" dirty="0">
                <a:solidFill>
                  <a:schemeClr val="tx2"/>
                </a:solidFill>
                <a:latin typeface="Arial"/>
                <a:cs typeface="Arial"/>
              </a:rPr>
              <a:t>Алхам</a:t>
            </a:r>
            <a:r>
              <a:rPr lang="en-US" dirty="0">
                <a:solidFill>
                  <a:schemeClr val="tx2"/>
                </a:solidFill>
                <a:latin typeface="Arial"/>
                <a:cs typeface="Arial"/>
              </a:rPr>
              <a:t> 3 </a:t>
            </a:r>
            <a:r>
              <a:rPr lang="mn-MN" dirty="0">
                <a:solidFill>
                  <a:schemeClr val="tx2"/>
                </a:solidFill>
                <a:latin typeface="Arial"/>
                <a:cs typeface="Arial"/>
              </a:rPr>
              <a:t>хоёр хэсэгтэй</a:t>
            </a:r>
            <a:r>
              <a:rPr lang="en-US" dirty="0">
                <a:solidFill>
                  <a:schemeClr val="tx2"/>
                </a:solidFill>
                <a:latin typeface="Arial"/>
                <a:cs typeface="Arial"/>
              </a:rPr>
              <a:t>: </a:t>
            </a:r>
          </a:p>
          <a:p>
            <a:pPr marL="0" lvl="2" indent="0">
              <a:buNone/>
            </a:pPr>
            <a:endParaRPr lang="en-US" dirty="0">
              <a:solidFill>
                <a:schemeClr val="accent2"/>
              </a:solidFill>
              <a:latin typeface="Arial"/>
              <a:cs typeface="Arial"/>
            </a:endParaRPr>
          </a:p>
          <a:p>
            <a:pPr lvl="2"/>
            <a:r>
              <a:rPr lang="mn-MN" b="1" dirty="0">
                <a:solidFill>
                  <a:schemeClr val="tx2"/>
                </a:solidFill>
                <a:latin typeface="Arial"/>
                <a:cs typeface="Arial"/>
              </a:rPr>
              <a:t>Алхам</a:t>
            </a:r>
            <a:r>
              <a:rPr lang="en-US" b="1" dirty="0">
                <a:solidFill>
                  <a:schemeClr val="tx2"/>
                </a:solidFill>
                <a:latin typeface="Arial"/>
                <a:cs typeface="Arial"/>
              </a:rPr>
              <a:t> 3.A: </a:t>
            </a:r>
            <a:r>
              <a:rPr lang="mn-MN" dirty="0">
                <a:solidFill>
                  <a:schemeClr val="tx2"/>
                </a:solidFill>
                <a:latin typeface="Arial"/>
                <a:cs typeface="Arial"/>
              </a:rPr>
              <a:t>Одоо хэрэгжүүлж байгаа эрсдэлийг хянах арга хэмжээний тухайд ямар ажил хийж байгаа вэ? Эрсдэлийг боломжийн түвшинд хүртэл бууруулахад энэ нь хангалттай юу</a:t>
            </a:r>
            <a:r>
              <a:rPr lang="en-US" dirty="0">
                <a:solidFill>
                  <a:schemeClr val="tx2"/>
                </a:solidFill>
                <a:latin typeface="Arial"/>
                <a:cs typeface="Arial"/>
              </a:rPr>
              <a:t>?</a:t>
            </a:r>
          </a:p>
          <a:p>
            <a:pPr lvl="2"/>
            <a:endParaRPr lang="en-US" dirty="0">
              <a:solidFill>
                <a:schemeClr val="tx2"/>
              </a:solidFill>
              <a:latin typeface="Arial"/>
              <a:cs typeface="Arial"/>
            </a:endParaRPr>
          </a:p>
          <a:p>
            <a:pPr lvl="2"/>
            <a:r>
              <a:rPr lang="mn-MN" b="1" dirty="0">
                <a:solidFill>
                  <a:schemeClr val="tx2"/>
                </a:solidFill>
                <a:latin typeface="Arial"/>
                <a:cs typeface="Arial"/>
              </a:rPr>
              <a:t>Алхам</a:t>
            </a:r>
            <a:r>
              <a:rPr lang="en-US" b="1" dirty="0">
                <a:solidFill>
                  <a:schemeClr val="tx2"/>
                </a:solidFill>
                <a:latin typeface="Arial"/>
                <a:cs typeface="Arial"/>
              </a:rPr>
              <a:t> 3.B: </a:t>
            </a:r>
            <a:r>
              <a:rPr lang="mn-MN" dirty="0">
                <a:solidFill>
                  <a:schemeClr val="tx2"/>
                </a:solidFill>
                <a:latin typeface="Arial"/>
                <a:cs typeface="Arial"/>
              </a:rPr>
              <a:t>Эрсдэлийг бууруулахад цаашид ямар арга хэмжээ авах шаардлагатай вэ?</a:t>
            </a:r>
            <a:r>
              <a:rPr lang="en-US" dirty="0">
                <a:solidFill>
                  <a:schemeClr val="tx2"/>
                </a:solidFill>
                <a:latin typeface="Arial"/>
                <a:cs typeface="Arial"/>
              </a:rPr>
              <a:t> </a:t>
            </a:r>
            <a:endParaRPr lang="en-GB" dirty="0">
              <a:solidFill>
                <a:schemeClr val="tx2"/>
              </a:solidFill>
              <a:latin typeface="Arial"/>
              <a:cs typeface="Arial"/>
            </a:endParaRPr>
          </a:p>
          <a:p>
            <a:pPr lvl="2"/>
            <a:endParaRPr lang="en-US" dirty="0">
              <a:solidFill>
                <a:schemeClr val="tx2"/>
              </a:solidFill>
              <a:latin typeface="Overpass Light"/>
              <a:cs typeface="Overpass Light"/>
            </a:endParaRPr>
          </a:p>
        </p:txBody>
      </p:sp>
      <p:pic>
        <p:nvPicPr>
          <p:cNvPr id="3" name="Picture 2">
            <a:extLst>
              <a:ext uri="{FF2B5EF4-FFF2-40B4-BE49-F238E27FC236}">
                <a16:creationId xmlns:a16="http://schemas.microsoft.com/office/drawing/2014/main" id="{4B3D3FC9-07D2-5E8D-6BD7-1CF2B45AC336}"/>
              </a:ext>
            </a:extLst>
          </p:cNvPr>
          <p:cNvPicPr>
            <a:picLocks noChangeAspect="1"/>
          </p:cNvPicPr>
          <p:nvPr/>
        </p:nvPicPr>
        <p:blipFill>
          <a:blip r:embed="rId3"/>
          <a:stretch>
            <a:fillRect/>
          </a:stretch>
        </p:blipFill>
        <p:spPr>
          <a:xfrm>
            <a:off x="5826000" y="2197060"/>
            <a:ext cx="5605462" cy="4176122"/>
          </a:xfrm>
          <a:prstGeom prst="rect">
            <a:avLst/>
          </a:prstGeom>
        </p:spPr>
      </p:pic>
    </p:spTree>
    <p:extLst>
      <p:ext uri="{BB962C8B-B14F-4D97-AF65-F5344CB8AC3E}">
        <p14:creationId xmlns:p14="http://schemas.microsoft.com/office/powerpoint/2010/main" val="342682937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a:xfrm>
            <a:off x="490538" y="1423194"/>
            <a:ext cx="2120315" cy="2511131"/>
          </a:xfrm>
        </p:spPr>
        <p:txBody>
          <a:bodyPr/>
          <a:lstStyle/>
          <a:p>
            <a:r>
              <a:rPr lang="mn-MN" dirty="0">
                <a:latin typeface="+mn-lt"/>
              </a:rPr>
              <a:t>Эрсдэлийн үнэлгээний маягт</a:t>
            </a:r>
            <a:r>
              <a:rPr lang="it-IT" dirty="0">
                <a:latin typeface="+mn-lt"/>
              </a:rPr>
              <a:t>: </a:t>
            </a:r>
            <a:br>
              <a:rPr lang="mn-MN" dirty="0">
                <a:latin typeface="+mn-lt"/>
              </a:rPr>
            </a:br>
            <a:r>
              <a:rPr lang="mn-MN" dirty="0">
                <a:latin typeface="+mn-lt"/>
              </a:rPr>
              <a:t>3</a:t>
            </a:r>
            <a:r>
              <a:rPr lang="it-IT" dirty="0">
                <a:latin typeface="+mn-lt"/>
              </a:rPr>
              <a:t>.A </a:t>
            </a:r>
            <a:r>
              <a:rPr lang="mn-MN" dirty="0">
                <a:latin typeface="+mn-lt"/>
              </a:rPr>
              <a:t>Алхам</a:t>
            </a:r>
            <a:endParaRPr lang="es-E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83</a:t>
            </a:fld>
            <a:endParaRPr lang="en-GB"/>
          </a:p>
        </p:txBody>
      </p:sp>
      <p:pic>
        <p:nvPicPr>
          <p:cNvPr id="9" name="Picture 8">
            <a:extLst>
              <a:ext uri="{FF2B5EF4-FFF2-40B4-BE49-F238E27FC236}">
                <a16:creationId xmlns:a16="http://schemas.microsoft.com/office/drawing/2014/main" id="{B11F779C-0CA3-05B7-5878-6616C0B80F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8350" y="720000"/>
            <a:ext cx="8806818" cy="54677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4044018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solidFill>
                  <a:srgbClr val="1E2DBE"/>
                </a:solidFill>
                <a:latin typeface="+mn-lt"/>
              </a:rPr>
              <a:t>Эрсдэлийг тодорхойлох</a:t>
            </a:r>
            <a:endParaRPr lang="es-ES" b="0" dirty="0">
              <a:solidFill>
                <a:srgbClr val="1E2DBE"/>
              </a:solidFill>
              <a:latin typeface="+mn-lt"/>
            </a:endParaRPr>
          </a:p>
        </p:txBody>
      </p:sp>
      <p:sp>
        <p:nvSpPr>
          <p:cNvPr id="3" name="Marcador de contenido 2"/>
          <p:cNvSpPr>
            <a:spLocks noGrp="1"/>
          </p:cNvSpPr>
          <p:nvPr>
            <p:ph idx="1"/>
          </p:nvPr>
        </p:nvSpPr>
        <p:spPr>
          <a:xfrm>
            <a:off x="490538" y="2211294"/>
            <a:ext cx="10186543" cy="3875748"/>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mn-MN" altLang="en-US" sz="2000" b="0" dirty="0">
                <a:solidFill>
                  <a:schemeClr val="tx2"/>
                </a:solidFill>
                <a:latin typeface="+mn-lt"/>
                <a:cs typeface="Arial"/>
              </a:rPr>
              <a:t>Аюулын нөлөөнд орох давтамж</a:t>
            </a:r>
            <a:r>
              <a:rPr lang="en-US" altLang="en-US" sz="2000" b="0" dirty="0">
                <a:solidFill>
                  <a:schemeClr val="tx2"/>
                </a:solidFill>
                <a:latin typeface="+mn-lt"/>
                <a:cs typeface="Arial"/>
              </a:rPr>
              <a:t> – </a:t>
            </a:r>
            <a:r>
              <a:rPr lang="mn-MN" altLang="en-US" sz="2000" b="0" dirty="0">
                <a:solidFill>
                  <a:schemeClr val="tx2"/>
                </a:solidFill>
                <a:latin typeface="+mn-lt"/>
                <a:cs typeface="Arial"/>
              </a:rPr>
              <a:t>эрсдэлийг нэмэгдүүлнэ</a:t>
            </a:r>
            <a:endParaRPr lang="en-GB" sz="2000" b="0" dirty="0">
              <a:solidFill>
                <a:schemeClr val="tx2"/>
              </a:solidFill>
              <a:latin typeface="+mn-lt"/>
              <a:cs typeface="Arial"/>
            </a:endParaRPr>
          </a:p>
          <a:p>
            <a:pPr marL="920750" lvl="1" indent="-285750">
              <a:buClr>
                <a:schemeClr val="accent1"/>
              </a:buClr>
              <a:buFont typeface="Lucida Grande"/>
              <a:buChar char="►"/>
            </a:pPr>
            <a:r>
              <a:rPr lang="mn-MN" altLang="en-US" sz="2000" dirty="0">
                <a:solidFill>
                  <a:schemeClr val="tx2"/>
                </a:solidFill>
                <a:latin typeface="+mn-lt"/>
                <a:cs typeface="Arial"/>
              </a:rPr>
              <a:t>Ажилтан сэнсний хажууд хэр олон удаа зогсдог вэ</a:t>
            </a:r>
            <a:endParaRPr lang="en-US" altLang="en-US" sz="2000" dirty="0">
              <a:solidFill>
                <a:schemeClr val="tx2"/>
              </a:solidFill>
              <a:latin typeface="+mn-lt"/>
              <a:cs typeface="Arial"/>
            </a:endParaRPr>
          </a:p>
          <a:p>
            <a:pPr marL="285750" indent="-285750" eaLnBrk="0" fontAlgn="base" hangingPunct="0">
              <a:lnSpc>
                <a:spcPct val="150000"/>
              </a:lnSpc>
              <a:spcBef>
                <a:spcPct val="0"/>
              </a:spcBef>
              <a:spcAft>
                <a:spcPct val="0"/>
              </a:spcAft>
              <a:buClr>
                <a:schemeClr val="accent2"/>
              </a:buClr>
              <a:buFont typeface="Lucida Grande"/>
              <a:buChar char="►"/>
            </a:pPr>
            <a:r>
              <a:rPr lang="mn-MN" altLang="en-US" sz="2000" b="0" dirty="0">
                <a:solidFill>
                  <a:schemeClr val="tx2"/>
                </a:solidFill>
                <a:latin typeface="+mn-lt"/>
                <a:cs typeface="Arial"/>
              </a:rPr>
              <a:t>Гэмтэл, бэртлийн зэрэг</a:t>
            </a:r>
            <a:r>
              <a:rPr lang="en-US" altLang="en-US" sz="2000" b="0" dirty="0">
                <a:solidFill>
                  <a:schemeClr val="tx2"/>
                </a:solidFill>
                <a:latin typeface="+mn-lt"/>
                <a:cs typeface="Arial"/>
              </a:rPr>
              <a:t> – </a:t>
            </a:r>
            <a:r>
              <a:rPr lang="mn-MN" altLang="en-US" sz="2000" b="0" dirty="0">
                <a:solidFill>
                  <a:schemeClr val="tx2"/>
                </a:solidFill>
                <a:latin typeface="+mn-lt"/>
                <a:cs typeface="Arial"/>
              </a:rPr>
              <a:t>эрсдэлийг нэмэгдүүлнэ</a:t>
            </a:r>
            <a:endParaRPr lang="en-GB" sz="2000" b="0" dirty="0">
              <a:solidFill>
                <a:schemeClr val="tx2"/>
              </a:solidFill>
              <a:latin typeface="+mn-lt"/>
              <a:cs typeface="Arial"/>
            </a:endParaRPr>
          </a:p>
          <a:p>
            <a:pPr marL="920750" lvl="1" indent="-285750">
              <a:buClr>
                <a:schemeClr val="accent1"/>
              </a:buClr>
              <a:buFont typeface="Lucida Grande"/>
              <a:buChar char="►"/>
            </a:pPr>
            <a:r>
              <a:rPr lang="mn-MN" altLang="en-US" sz="2000" dirty="0">
                <a:solidFill>
                  <a:schemeClr val="tx2"/>
                </a:solidFill>
                <a:latin typeface="+mn-lt"/>
                <a:cs typeface="Arial"/>
              </a:rPr>
              <a:t>Сэнсний эргэх хурд илүү ноцтой гэмтэл бэртэл учруулах боломжтой юу</a:t>
            </a:r>
            <a:r>
              <a:rPr lang="en-US" altLang="en-US" sz="2000" dirty="0">
                <a:solidFill>
                  <a:schemeClr val="tx2"/>
                </a:solidFill>
                <a:latin typeface="+mn-lt"/>
                <a:cs typeface="Arial"/>
              </a:rPr>
              <a:t>?</a:t>
            </a:r>
            <a:endParaRPr lang="en-GB" sz="2000" dirty="0">
              <a:solidFill>
                <a:schemeClr val="tx2"/>
              </a:solidFill>
              <a:latin typeface="+mn-lt"/>
              <a:cs typeface="Arial"/>
            </a:endParaRPr>
          </a:p>
          <a:p>
            <a:pPr marL="285750" indent="-285750" eaLnBrk="0" fontAlgn="base" hangingPunct="0">
              <a:lnSpc>
                <a:spcPct val="150000"/>
              </a:lnSpc>
              <a:spcBef>
                <a:spcPct val="0"/>
              </a:spcBef>
              <a:spcAft>
                <a:spcPct val="0"/>
              </a:spcAft>
              <a:buClr>
                <a:schemeClr val="accent2"/>
              </a:buClr>
              <a:buFont typeface="Lucida Grande"/>
              <a:buChar char="►"/>
            </a:pPr>
            <a:r>
              <a:rPr lang="mn-MN" altLang="en-US" sz="2000" b="0" dirty="0">
                <a:solidFill>
                  <a:schemeClr val="tx2"/>
                </a:solidFill>
                <a:latin typeface="+mn-lt"/>
                <a:cs typeface="Arial"/>
              </a:rPr>
              <a:t>Нөлөөнд байгаа ажилтны тоо </a:t>
            </a:r>
            <a:r>
              <a:rPr lang="en-US" altLang="en-US" sz="2000" b="0" dirty="0">
                <a:solidFill>
                  <a:schemeClr val="tx2"/>
                </a:solidFill>
                <a:latin typeface="+mn-lt"/>
                <a:cs typeface="Arial"/>
              </a:rPr>
              <a:t>– </a:t>
            </a:r>
            <a:r>
              <a:rPr lang="mn-MN" altLang="en-US" sz="2000" b="0" dirty="0">
                <a:solidFill>
                  <a:schemeClr val="tx2"/>
                </a:solidFill>
                <a:latin typeface="+mn-lt"/>
                <a:cs typeface="Arial"/>
              </a:rPr>
              <a:t>эрсдэлийг нэмэгдүүлнэ</a:t>
            </a:r>
            <a:endParaRPr lang="en-GB" sz="2000" b="0" dirty="0">
              <a:solidFill>
                <a:schemeClr val="tx2"/>
              </a:solidFill>
              <a:latin typeface="+mn-lt"/>
              <a:cs typeface="Arial"/>
            </a:endParaRPr>
          </a:p>
          <a:p>
            <a:pPr marL="920750" lvl="1" indent="-285750">
              <a:buClr>
                <a:schemeClr val="accent1"/>
              </a:buClr>
              <a:buFont typeface="Lucida Grande"/>
              <a:buChar char="►"/>
            </a:pPr>
            <a:r>
              <a:rPr lang="mn-MN" altLang="en-US" sz="2000" dirty="0">
                <a:solidFill>
                  <a:schemeClr val="tx2"/>
                </a:solidFill>
                <a:latin typeface="+mn-lt"/>
                <a:cs typeface="Arial"/>
              </a:rPr>
              <a:t>1 ажилтан уу, 10 ажилтан уу</a:t>
            </a:r>
            <a:endParaRPr lang="en-US" altLang="en-US" sz="2000" dirty="0">
              <a:solidFill>
                <a:schemeClr val="tx2"/>
              </a:solidFill>
              <a:latin typeface="+mn-lt"/>
              <a:cs typeface="Arial"/>
            </a:endParaRPr>
          </a:p>
          <a:p>
            <a:pPr marL="920750" lvl="1" indent="-285750">
              <a:buClr>
                <a:schemeClr val="accent1"/>
              </a:buClr>
              <a:buFont typeface="Lucida Grande"/>
              <a:buChar char="►"/>
            </a:pPr>
            <a:r>
              <a:rPr lang="mn-MN" altLang="en-US" sz="2000" dirty="0">
                <a:solidFill>
                  <a:schemeClr val="tx2"/>
                </a:solidFill>
                <a:latin typeface="+mn-lt"/>
                <a:cs typeface="Arial"/>
              </a:rPr>
              <a:t>Сэнс нэг ажилтны ширээн дээр байна уу эсвэл уулзалтын өрөөнд байна уу</a:t>
            </a:r>
            <a:endParaRPr lang="en-US" altLang="en-US" sz="2000" dirty="0">
              <a:solidFill>
                <a:schemeClr val="tx2"/>
              </a:solidFill>
              <a:latin typeface="+mn-lt"/>
              <a:cs typeface="Arial"/>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84</a:t>
            </a:fld>
            <a:endParaRPr lang="en-GB"/>
          </a:p>
        </p:txBody>
      </p:sp>
    </p:spTree>
    <p:extLst>
      <p:ext uri="{BB962C8B-B14F-4D97-AF65-F5344CB8AC3E}">
        <p14:creationId xmlns:p14="http://schemas.microsoft.com/office/powerpoint/2010/main" val="134429367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latin typeface="+mn-lt"/>
              </a:rPr>
              <a:t>Эрсдэлийн матриц ашиглан эрсдэлийн түвшин тодорхойлох</a:t>
            </a:r>
            <a:endParaRPr lang="es-ES" b="0" dirty="0">
              <a:latin typeface="+mn-lt"/>
            </a:endParaRPr>
          </a:p>
        </p:txBody>
      </p:sp>
      <p:sp>
        <p:nvSpPr>
          <p:cNvPr id="5" name="Marcador de fecha 4"/>
          <p:cNvSpPr>
            <a:spLocks noGrp="1"/>
          </p:cNvSpPr>
          <p:nvPr>
            <p:ph type="dt" sz="half" idx="10"/>
          </p:nvPr>
        </p:nvSpPr>
        <p:spPr/>
        <p:txBody>
          <a:bodyPr/>
          <a:lstStyle/>
          <a:p>
            <a:r>
              <a:rPr lang="en-GB"/>
              <a:t>Date: Monday / 01 / October / 2019</a:t>
            </a:r>
          </a:p>
        </p:txBody>
      </p:sp>
      <p:sp>
        <p:nvSpPr>
          <p:cNvPr id="7" name="Marcador de número de diapositiva 6"/>
          <p:cNvSpPr>
            <a:spLocks noGrp="1"/>
          </p:cNvSpPr>
          <p:nvPr>
            <p:ph type="sldNum" sz="quarter" idx="12"/>
          </p:nvPr>
        </p:nvSpPr>
        <p:spPr/>
        <p:txBody>
          <a:bodyPr/>
          <a:lstStyle/>
          <a:p>
            <a:fld id="{856227C0-AD57-4F9B-BAE3-EEFB0D0EE427}" type="slidenum">
              <a:rPr lang="en-GB" smtClean="0"/>
              <a:t>85</a:t>
            </a:fld>
            <a:endParaRPr lang="en-GB"/>
          </a:p>
        </p:txBody>
      </p:sp>
      <p:sp>
        <p:nvSpPr>
          <p:cNvPr id="12" name="CuadroTexto 11"/>
          <p:cNvSpPr txBox="1"/>
          <p:nvPr/>
        </p:nvSpPr>
        <p:spPr>
          <a:xfrm>
            <a:off x="553456" y="1917797"/>
            <a:ext cx="6064930" cy="646331"/>
          </a:xfrm>
          <a:prstGeom prst="rect">
            <a:avLst/>
          </a:prstGeom>
          <a:noFill/>
        </p:spPr>
        <p:txBody>
          <a:bodyPr wrap="none" rtlCol="0">
            <a:spAutoFit/>
          </a:bodyPr>
          <a:lstStyle/>
          <a:p>
            <a:pPr lvl="0">
              <a:defRPr/>
            </a:pPr>
            <a:r>
              <a:rPr lang="mn-MN" dirty="0">
                <a:solidFill>
                  <a:srgbClr val="FF0000"/>
                </a:solidFill>
                <a:cs typeface="Overpass Bold"/>
              </a:rPr>
              <a:t>Эрсдэлийн түвшинг хүлээн зөвшөөрөх боломжтой юу?</a:t>
            </a:r>
            <a:endParaRPr lang="es-ES" dirty="0">
              <a:solidFill>
                <a:srgbClr val="FF0000"/>
              </a:solidFill>
              <a:cs typeface="Overpass Bold"/>
            </a:endParaRPr>
          </a:p>
          <a:p>
            <a:endParaRPr lang="es-ES" dirty="0">
              <a:solidFill>
                <a:schemeClr val="accent2"/>
              </a:solidFill>
              <a:latin typeface="Overpass Bold"/>
              <a:cs typeface="Overpass Bold"/>
            </a:endParaRPr>
          </a:p>
        </p:txBody>
      </p:sp>
      <p:pic>
        <p:nvPicPr>
          <p:cNvPr id="10" name="Picture 9">
            <a:extLst>
              <a:ext uri="{FF2B5EF4-FFF2-40B4-BE49-F238E27FC236}">
                <a16:creationId xmlns:a16="http://schemas.microsoft.com/office/drawing/2014/main" id="{3F69624C-CA1B-3EEE-5958-29E0C4C7B1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622" y="2846390"/>
            <a:ext cx="2353031" cy="2815865"/>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BD39BA6F-6D8E-36F4-67D8-5BF055679F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4296" y="2846390"/>
            <a:ext cx="6027433" cy="2759335"/>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14C77A02-90D7-662B-CC61-86F748D70257}"/>
              </a:ext>
            </a:extLst>
          </p:cNvPr>
          <p:cNvPicPr>
            <a:picLocks noChangeAspect="1"/>
          </p:cNvPicPr>
          <p:nvPr/>
        </p:nvPicPr>
        <p:blipFill>
          <a:blip r:embed="rId5"/>
          <a:stretch>
            <a:fillRect/>
          </a:stretch>
        </p:blipFill>
        <p:spPr>
          <a:xfrm>
            <a:off x="490538" y="6449517"/>
            <a:ext cx="5694158" cy="274344"/>
          </a:xfrm>
          <a:prstGeom prst="rect">
            <a:avLst/>
          </a:prstGeom>
        </p:spPr>
      </p:pic>
    </p:spTree>
    <p:extLst>
      <p:ext uri="{BB962C8B-B14F-4D97-AF65-F5344CB8AC3E}">
        <p14:creationId xmlns:p14="http://schemas.microsoft.com/office/powerpoint/2010/main" val="427140155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0" dirty="0">
                <a:latin typeface="+mn-lt"/>
              </a:rPr>
              <a:t>Үйлдвэрийн дадлага -</a:t>
            </a:r>
            <a:r>
              <a:rPr lang="en-GB" b="0" dirty="0">
                <a:latin typeface="+mn-lt"/>
              </a:rPr>
              <a:t> </a:t>
            </a:r>
            <a:r>
              <a:rPr lang="it-IT" b="0" dirty="0">
                <a:latin typeface="+mn-lt"/>
              </a:rPr>
              <a:t>2</a:t>
            </a:r>
            <a:endParaRPr lang="en-GB" b="0"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86</a:t>
            </a:fld>
            <a:endParaRPr lang="en-GB"/>
          </a:p>
        </p:txBody>
      </p:sp>
      <p:sp>
        <p:nvSpPr>
          <p:cNvPr id="10" name="Content Placeholder 2"/>
          <p:cNvSpPr txBox="1">
            <a:spLocks/>
          </p:cNvSpPr>
          <p:nvPr/>
        </p:nvSpPr>
        <p:spPr>
          <a:xfrm>
            <a:off x="409897" y="2499315"/>
            <a:ext cx="928725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mn-MN" sz="2400" dirty="0">
                <a:solidFill>
                  <a:schemeClr val="tx2"/>
                </a:solidFill>
                <a:latin typeface="+mn-lt"/>
                <a:cs typeface="Overpass Bold"/>
              </a:rPr>
              <a:t>Хэн эрсдэлд өртөж болзошгүйг тодорхойлж, ажлын байрны эрсдэлийн түвшинг үнэлэх </a:t>
            </a:r>
            <a:endParaRPr lang="en-US" sz="2400" dirty="0">
              <a:solidFill>
                <a:schemeClr val="tx2"/>
              </a:solidFill>
              <a:latin typeface="+mn-lt"/>
              <a:cs typeface="Overpass Bold"/>
            </a:endParaRPr>
          </a:p>
          <a:p>
            <a:pPr lvl="2"/>
            <a:endParaRPr lang="en-US" sz="2400" dirty="0">
              <a:solidFill>
                <a:schemeClr val="tx2"/>
              </a:solidFill>
              <a:latin typeface="+mn-lt"/>
              <a:cs typeface="Overpass Light"/>
            </a:endParaRPr>
          </a:p>
          <a:p>
            <a:pPr lvl="2"/>
            <a:r>
              <a:rPr lang="mn-MN" sz="2400" dirty="0">
                <a:solidFill>
                  <a:schemeClr val="tx2"/>
                </a:solidFill>
                <a:latin typeface="+mn-lt"/>
                <a:cs typeface="Overpass Light"/>
              </a:rPr>
              <a:t>Үйлдвэрлэлийн дадлага-1д өгсөн өөрийн хариултаа ашиглан байгууллагынхаа эрсдэлийн үнэлгээгээр </a:t>
            </a:r>
            <a:r>
              <a:rPr lang="mn-MN" sz="2400" b="1" dirty="0">
                <a:solidFill>
                  <a:schemeClr val="tx2"/>
                </a:solidFill>
                <a:latin typeface="+mn-lt"/>
                <a:cs typeface="Overpass Light"/>
              </a:rPr>
              <a:t>хэн, хэрхэн  эрсдэлд өртөж болзошгүй</a:t>
            </a:r>
            <a:r>
              <a:rPr lang="mn-MN" sz="2400" dirty="0">
                <a:solidFill>
                  <a:schemeClr val="tx2"/>
                </a:solidFill>
                <a:latin typeface="+mn-lt"/>
                <a:cs typeface="Overpass Light"/>
              </a:rPr>
              <a:t>г илрүүлж, эрсдэлийн матрицыг ашиглан </a:t>
            </a:r>
            <a:r>
              <a:rPr lang="mn-MN" sz="2400" b="1" dirty="0">
                <a:solidFill>
                  <a:schemeClr val="tx2"/>
                </a:solidFill>
                <a:latin typeface="+mn-lt"/>
                <a:cs typeface="Overpass Light"/>
              </a:rPr>
              <a:t>эрсдэлийн түвшинг </a:t>
            </a:r>
            <a:r>
              <a:rPr lang="mn-MN" sz="2400" dirty="0">
                <a:solidFill>
                  <a:schemeClr val="tx2"/>
                </a:solidFill>
                <a:latin typeface="+mn-lt"/>
                <a:cs typeface="Overpass Light"/>
              </a:rPr>
              <a:t>тодорхойлно. </a:t>
            </a:r>
            <a:endParaRPr lang="en-US" sz="2400" dirty="0">
              <a:solidFill>
                <a:schemeClr val="tx2"/>
              </a:solidFill>
              <a:latin typeface="+mn-lt"/>
              <a:cs typeface="Overpass Light"/>
            </a:endParaRPr>
          </a:p>
          <a:p>
            <a:pPr lvl="2"/>
            <a:endParaRPr lang="en-US" sz="2000" dirty="0">
              <a:solidFill>
                <a:schemeClr val="tx2"/>
              </a:solidFill>
              <a:latin typeface="Overpass Light"/>
              <a:cs typeface="Overpass Light"/>
            </a:endParaRPr>
          </a:p>
        </p:txBody>
      </p:sp>
      <p:pic>
        <p:nvPicPr>
          <p:cNvPr id="3" name="Picture 2">
            <a:extLst>
              <a:ext uri="{FF2B5EF4-FFF2-40B4-BE49-F238E27FC236}">
                <a16:creationId xmlns:a16="http://schemas.microsoft.com/office/drawing/2014/main" id="{5CD82373-9555-C501-2CE8-3ABFE22E27FD}"/>
              </a:ext>
            </a:extLst>
          </p:cNvPr>
          <p:cNvPicPr>
            <a:picLocks noChangeAspect="1"/>
          </p:cNvPicPr>
          <p:nvPr/>
        </p:nvPicPr>
        <p:blipFill>
          <a:blip r:embed="rId3"/>
          <a:stretch>
            <a:fillRect/>
          </a:stretch>
        </p:blipFill>
        <p:spPr>
          <a:xfrm>
            <a:off x="634812" y="6337744"/>
            <a:ext cx="5694158" cy="274344"/>
          </a:xfrm>
          <a:prstGeom prst="rect">
            <a:avLst/>
          </a:prstGeom>
        </p:spPr>
      </p:pic>
    </p:spTree>
    <p:extLst>
      <p:ext uri="{BB962C8B-B14F-4D97-AF65-F5344CB8AC3E}">
        <p14:creationId xmlns:p14="http://schemas.microsoft.com/office/powerpoint/2010/main" val="466588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itle 1"/>
          <p:cNvSpPr>
            <a:spLocks noGrp="1"/>
          </p:cNvSpPr>
          <p:nvPr>
            <p:ph type="title"/>
          </p:nvPr>
        </p:nvSpPr>
        <p:spPr/>
        <p:txBody>
          <a:bodyPr/>
          <a:lstStyle/>
          <a:p>
            <a:r>
              <a:rPr lang="mn-MN" b="0" dirty="0">
                <a:latin typeface="+mn-lt"/>
              </a:rPr>
              <a:t>Хичээлийн зорилго</a:t>
            </a:r>
            <a:endParaRPr lang="en-GB" b="0" dirty="0">
              <a:latin typeface="+mn-lt"/>
            </a:endParaRPr>
          </a:p>
        </p:txBody>
      </p:sp>
      <p:sp>
        <p:nvSpPr>
          <p:cNvPr id="3" name="Content Placeholder 2"/>
          <p:cNvSpPr>
            <a:spLocks noGrp="1"/>
          </p:cNvSpPr>
          <p:nvPr>
            <p:ph idx="1"/>
          </p:nvPr>
        </p:nvSpPr>
        <p:spPr/>
        <p:txBody>
          <a:bodyPr/>
          <a:lstStyle/>
          <a:p>
            <a:r>
              <a:rPr lang="mn-MN" dirty="0">
                <a:solidFill>
                  <a:schemeClr val="tx2"/>
                </a:solidFill>
                <a:latin typeface="+mn-lt"/>
                <a:cs typeface="Overpass Light"/>
              </a:rPr>
              <a:t>Энэхүү хичээлийн төгсгөлд дараах ур чадвартай болно</a:t>
            </a:r>
            <a:r>
              <a:rPr lang="en-GB" dirty="0">
                <a:solidFill>
                  <a:schemeClr val="tx2"/>
                </a:solidFill>
                <a:latin typeface="+mn-lt"/>
                <a:cs typeface="Overpass Light"/>
              </a:rPr>
              <a:t>:</a:t>
            </a:r>
          </a:p>
          <a:p>
            <a:pPr marL="457200" lvl="1" indent="-457200">
              <a:spcBef>
                <a:spcPts val="1200"/>
              </a:spcBef>
              <a:buFont typeface="Calibri" pitchFamily="34" charset="0"/>
              <a:buAutoNum type="arabicPeriod"/>
            </a:pPr>
            <a:r>
              <a:rPr lang="mn-MN" dirty="0">
                <a:solidFill>
                  <a:schemeClr val="tx2"/>
                </a:solidFill>
                <a:latin typeface="+mn-lt"/>
                <a:cs typeface="Overpass Light"/>
              </a:rPr>
              <a:t>Ажилтны амь нас, эрүүл мэндийг хамгаалахад хөдөлмөрийн аюулгүй байдал, эрүүл мэндийн чухалыг ойлгох  </a:t>
            </a:r>
          </a:p>
          <a:p>
            <a:pPr marL="457200" lvl="1" indent="-457200">
              <a:spcBef>
                <a:spcPts val="1200"/>
              </a:spcBef>
              <a:buFont typeface="Calibri" pitchFamily="34" charset="0"/>
              <a:buAutoNum type="arabicPeriod"/>
            </a:pPr>
            <a:r>
              <a:rPr lang="mn-MN" dirty="0">
                <a:solidFill>
                  <a:schemeClr val="tx2"/>
                </a:solidFill>
                <a:latin typeface="+mn-lt"/>
                <a:cs typeface="Overpass Light"/>
              </a:rPr>
              <a:t>ХАБЭМ-ийг сайжруулахад жижиг, дунд аж ахуйн нэгжийн гүйцэтгэх үүргийг танилцуулах.</a:t>
            </a:r>
            <a:endParaRPr lang="en-GB" dirty="0">
              <a:solidFill>
                <a:schemeClr val="tx2"/>
              </a:solidFill>
              <a:latin typeface="+mn-lt"/>
              <a:cs typeface="Overpass Ligh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9</a:t>
            </a:fld>
            <a:endParaRPr lang="en-GB"/>
          </a:p>
        </p:txBody>
      </p:sp>
      <p:pic>
        <p:nvPicPr>
          <p:cNvPr id="11" name="Marcador de posición de imagen 10"/>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rcRect/>
          <a:stretch/>
        </p:blipFill>
        <p:spPr>
          <a:xfrm>
            <a:off x="8061317" y="2337586"/>
            <a:ext cx="4130683" cy="3089282"/>
          </a:xfrm>
          <a:prstGeom prst="rect">
            <a:avLst/>
          </a:prstGeom>
          <a:ln>
            <a:noFill/>
          </a:ln>
          <a:effectLst>
            <a:outerShdw blurRad="292100" dist="139700" dir="2700000" algn="tl" rotWithShape="0">
              <a:srgbClr val="333333">
                <a:alpha val="65000"/>
              </a:srgbClr>
            </a:outerShdw>
          </a:effectLst>
        </p:spPr>
      </p:pic>
      <p:pic>
        <p:nvPicPr>
          <p:cNvPr id="10"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4" name="Picture 3">
            <a:extLst>
              <a:ext uri="{FF2B5EF4-FFF2-40B4-BE49-F238E27FC236}">
                <a16:creationId xmlns:a16="http://schemas.microsoft.com/office/drawing/2014/main" id="{FC74793C-AF30-FD58-2A30-B157BA4C1535}"/>
              </a:ext>
            </a:extLst>
          </p:cNvPr>
          <p:cNvPicPr>
            <a:picLocks noChangeAspect="1"/>
          </p:cNvPicPr>
          <p:nvPr/>
        </p:nvPicPr>
        <p:blipFill>
          <a:blip r:embed="rId5"/>
          <a:stretch>
            <a:fillRect/>
          </a:stretch>
        </p:blipFill>
        <p:spPr>
          <a:xfrm>
            <a:off x="637861" y="6179252"/>
            <a:ext cx="5688061" cy="274344"/>
          </a:xfrm>
          <a:prstGeom prst="rect">
            <a:avLst/>
          </a:prstGeom>
        </p:spPr>
      </p:pic>
    </p:spTree>
    <p:extLst>
      <p:ext uri="{BB962C8B-B14F-4D97-AF65-F5344CB8AC3E}">
        <p14:creationId xmlns:p14="http://schemas.microsoft.com/office/powerpoint/2010/main" val="1334888507"/>
      </p:ext>
    </p:extLst>
  </p:cSld>
  <p:clrMapOvr>
    <a:masterClrMapping/>
  </p:clrMapOvr>
</p:sld>
</file>

<file path=ppt/theme/theme1.xml><?xml version="1.0" encoding="utf-8"?>
<a:theme xmlns:a="http://schemas.openxmlformats.org/drawingml/2006/main" name="English+PowerPoint+Presentation">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English+PowerPoint+Presentation.potx</Template>
  <TotalTime>0</TotalTime>
  <Words>8176</Words>
  <Application>Microsoft Office PowerPoint</Application>
  <PresentationFormat>Widescreen</PresentationFormat>
  <Paragraphs>970</Paragraphs>
  <Slides>86</Slides>
  <Notes>74</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86</vt:i4>
      </vt:variant>
    </vt:vector>
  </HeadingPairs>
  <TitlesOfParts>
    <vt:vector size="102" baseType="lpstr">
      <vt:lpstr>ＭＳ Ｐゴシック</vt:lpstr>
      <vt:lpstr>SimSun</vt:lpstr>
      <vt:lpstr> Overpass Ligth</vt:lpstr>
      <vt:lpstr>Arial</vt:lpstr>
      <vt:lpstr>Arial Unicode MS</vt:lpstr>
      <vt:lpstr>Calibri</vt:lpstr>
      <vt:lpstr>Lucida Grande</vt:lpstr>
      <vt:lpstr>Noto Sans</vt:lpstr>
      <vt:lpstr>Overpass</vt:lpstr>
      <vt:lpstr>Overpass Bold</vt:lpstr>
      <vt:lpstr>Overpass Light</vt:lpstr>
      <vt:lpstr>Overpass Ligth</vt:lpstr>
      <vt:lpstr>Wingdings</vt:lpstr>
      <vt:lpstr>Wingdings 3</vt:lpstr>
      <vt:lpstr>English+PowerPoint+Presentation</vt:lpstr>
      <vt:lpstr>Document</vt:lpstr>
      <vt:lpstr>Жижиг, дунд аж ахуйн нэгжид хөдөлмөрийн аюулгүй байдал, эрүүл мэндийг сайжруулах нь</vt:lpstr>
      <vt:lpstr>Сургалтын хөтөлбөрийн танилцуулга  Ажлын байран дахь аюулгүй байдал, эрүүл мэнд – Эхний өдөр    </vt:lpstr>
      <vt:lpstr>ОУХБ-ын тухай </vt:lpstr>
      <vt:lpstr>Жижиг, дунд аж ахуйн нэгжид хөдөлмөрийн аюулгүй байдал, эрүүл мэндийг сайжруулах нь</vt:lpstr>
      <vt:lpstr>Сургалтын арга зүй</vt:lpstr>
      <vt:lpstr>Эхний өдөр: Модуль сургалтын хөтөлбөр </vt:lpstr>
      <vt:lpstr>2 дахь өдөр: Модуль сургалтын хөтөлбөр </vt:lpstr>
      <vt:lpstr>Хичээл 1</vt:lpstr>
      <vt:lpstr>Хичээлийн зорилго</vt:lpstr>
      <vt:lpstr>ХАБЭМ-ийн талаарх Таны ойлголт?</vt:lpstr>
      <vt:lpstr>Хөдөлмөрийн аюулгүй байдал, эрүүл мэнд</vt:lpstr>
      <vt:lpstr>Ажлын байранд ХАБЭМ-ийн арга хэмжээг яагаад хэрэгжүүлэх ёстой вэ?</vt:lpstr>
      <vt:lpstr>Ажлын байранд ХАБЭМ-ийн арга хэмжээг яагаад хэрэгжүүлэх ёстой вэ?</vt:lpstr>
      <vt:lpstr>Ажлын байранд ХАБЭМ-ийн арга хэмжээг яагаад хэрэгжүүлэх ёстой вэ?</vt:lpstr>
      <vt:lpstr>ХАБЭМ яагаад ЖДҮ-т хамаатай вэ? </vt:lpstr>
      <vt:lpstr>Дасгал:  Жижиг бизнес, том сорилт</vt:lpstr>
      <vt:lpstr>ХАБЭМ-ийн сорилт</vt:lpstr>
      <vt:lpstr>ЖДҮ эрхлэгч юуг хийж чадах вэ?</vt:lpstr>
      <vt:lpstr>Ажил олгогчийн үүрэг хариуцлага</vt:lpstr>
      <vt:lpstr>Ажилтны үүрэг хариуцлага</vt:lpstr>
      <vt:lpstr>Хичээл-2</vt:lpstr>
      <vt:lpstr>PowerPoint Presentation</vt:lpstr>
      <vt:lpstr>Ажлын байран дээрх аюул</vt:lpstr>
      <vt:lpstr>Эрүүл мэндийн аюул</vt:lpstr>
      <vt:lpstr>Эрүүл мэндийн аюул </vt:lpstr>
      <vt:lpstr>Хорт болон аюултай бодис хүний биед хэрхэн нэвтэрдэг вэ?</vt:lpstr>
      <vt:lpstr>Нийгэм-сэтгэл зүйн эрүүл мэндийн аюул</vt:lpstr>
      <vt:lpstr>Эрсдэл</vt:lpstr>
      <vt:lpstr>Аюул гэж юуг энд илэрхийлж байна вэ?</vt:lpstr>
      <vt:lpstr>Эрсдэл = Магадлал X Ноцтой байдал (үр дагавар) </vt:lpstr>
      <vt:lpstr>Эрсдэл = Магадлал X Ноцтой байдал (үр дагавар) </vt:lpstr>
      <vt:lpstr>Эрсдэлийн түвшин ба эрсдэлийн матриц</vt:lpstr>
      <vt:lpstr>Үйл явдал тохиолдох магадлал</vt:lpstr>
      <vt:lpstr>Ноцтой байдал</vt:lpstr>
      <vt:lpstr>Эрсдэлийн түвшин</vt:lpstr>
      <vt:lpstr>PowerPoint Presentation</vt:lpstr>
      <vt:lpstr>Үйлдвэрлэлийн осол ба мэргэжлээс шалтгаалсан өвчин</vt:lpstr>
      <vt:lpstr>Үйлдвэрлэлийн осол, мэргэжлээс шалтгаалсан өвчнөөс учрах хохирол</vt:lpstr>
      <vt:lpstr>Үйлдвэрлэлийн осол</vt:lpstr>
      <vt:lpstr>Ослын шалтгааны жишээ</vt:lpstr>
      <vt:lpstr>Мэргэжлээс шалтгаалсан өвчин</vt:lpstr>
      <vt:lpstr>Аюултай тохиолдол ба осолд дөхсөн тохиолдол</vt:lpstr>
      <vt:lpstr>Үйлдвэрлэлийн осол/мэргэжлээс шалтгаалсан өвчин болон осолд дөхсөн тохиолдлыг судлах</vt:lpstr>
      <vt:lpstr>Үйлдвэрлэлийн осол, мэргэжлээс шалтгаалсан өвчин, осолд дөхсөн тохиолдлыг дараах асуултуудын дагуу мөшгөж судлах нь зүйтэй: </vt:lpstr>
      <vt:lpstr>Ослын тохиолдлыг мэдээлэх, тэмдэглэл хөтлөх, судлах</vt:lpstr>
      <vt:lpstr>Хөдөлмөрийн аюулгүй байдал, эрүүл мэндийн урьдчилан сэргийлэх соёл </vt:lpstr>
      <vt:lpstr>Ажлын байрны эрсдэлийн үнэлгээ: Эрүүл, аюулгүй хөдөлмөрийн нөхцлийг бүрдүүлэх урьдчилан сэргийлэх арга хэрэгсэл болох нь</vt:lpstr>
      <vt:lpstr>Эрсдэлийн үнэлгээ</vt:lpstr>
      <vt:lpstr>Өдөр тутмын амьдрал дахь эрсдэлийн үнэлгээ</vt:lpstr>
      <vt:lpstr>Эрсдэлийн үнэлгээ</vt:lpstr>
      <vt:lpstr>Эрсдэлийн үнэлгээний хүснэгт</vt:lpstr>
      <vt:lpstr>Дасгал 1.  Аюулыг тодорхойлох –  жишээ </vt:lpstr>
      <vt:lpstr>PowerPoint Presentation</vt:lpstr>
      <vt:lpstr>PowerPoint Presentation</vt:lpstr>
      <vt:lpstr>PowerPoint Presentation</vt:lpstr>
      <vt:lpstr>PowerPoint Presentation</vt:lpstr>
      <vt:lpstr>PowerPoint Presentation</vt:lpstr>
      <vt:lpstr>Хичээл 3</vt:lpstr>
      <vt:lpstr>PowerPoint Presentation</vt:lpstr>
      <vt:lpstr>Эрсдэлийн үнэлгээ</vt:lpstr>
      <vt:lpstr>Эрсдэлийн үнэлгээний 5 алхам</vt:lpstr>
      <vt:lpstr>PowerPoint Presentation</vt:lpstr>
      <vt:lpstr>Аюулыг хэрхэн тодорхойлох вэ? </vt:lpstr>
      <vt:lpstr>Эрсдэлийг илрүүлэхэд анхаарах зарим асуудал</vt:lpstr>
      <vt:lpstr>Эрсдэлийг илрүүлэхэд анхаарах зарим асуудал</vt:lpstr>
      <vt:lpstr>Мэдээллийг хэрхэн цуглуулах вэ?</vt:lpstr>
      <vt:lpstr>Хяналтын хуудас</vt:lpstr>
      <vt:lpstr>Химийн бодисын ангилал, хаягжуулалтын нэгдсэн систем /GHS/</vt:lpstr>
      <vt:lpstr>Нэгдсэн системийн хаягжуулалт </vt:lpstr>
      <vt:lpstr>PowerPoint Presentation</vt:lpstr>
      <vt:lpstr>АБМХ-2</vt:lpstr>
      <vt:lpstr>Аюулыг дүрслэлээр илэрхийлэх?</vt:lpstr>
      <vt:lpstr>PowerPoint Presentation</vt:lpstr>
      <vt:lpstr>PowerPoint Presentation</vt:lpstr>
      <vt:lpstr>Үйлдвэрийн дадлага-1 </vt:lpstr>
      <vt:lpstr>Алхам 2: Хэн, хэрхэн хохирч болохыг тодорхойлох</vt:lpstr>
      <vt:lpstr>Хэн, хэрхэн хохирч болохыг тодорхойлох</vt:lpstr>
      <vt:lpstr>Хэн, хэрхэн хохирч болохыг тодорхойлох</vt:lpstr>
      <vt:lpstr>Хэн хохирч болох вэ?</vt:lpstr>
      <vt:lpstr>Ажилтнууд хэрхэн хохирч болзошгүй вэ? </vt:lpstr>
      <vt:lpstr>Эрсдэлийн үнэлгээний маягт:  Алхам-2</vt:lpstr>
      <vt:lpstr>Алхам 3: Аюулгүй байдал, эрүүл мэндэд учрах эсрдэлийн хяналтын арга хэмжээг тодорхойлж, шийдвэрлэх</vt:lpstr>
      <vt:lpstr>Эрсдэлийн үнэлгээний маягт:  3.A Алхам</vt:lpstr>
      <vt:lpstr>Эрсдэлийг тодорхойлох</vt:lpstr>
      <vt:lpstr>Эрсдэлийн матриц ашиглан эрсдэлийн түвшин тодорхойлох</vt:lpstr>
      <vt:lpstr>Үйлдвэрийн дадлага - 2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Alun Gwyndaf Roberts</dc:creator>
  <cp:lastModifiedBy>Tergel, Ariunbilegt</cp:lastModifiedBy>
  <cp:revision>1985</cp:revision>
  <dcterms:created xsi:type="dcterms:W3CDTF">2020-01-08T14:39:45Z</dcterms:created>
  <dcterms:modified xsi:type="dcterms:W3CDTF">2025-12-12T03:04:49Z</dcterms:modified>
</cp:coreProperties>
</file>