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  <p:sldMasterId id="2147483648" r:id="rId4"/>
  </p:sldMasterIdLst>
  <p:sldIdLst>
    <p:sldId id="256" r:id="rId5"/>
    <p:sldId id="257" r:id="rId6"/>
    <p:sldId id="258" r:id="rId7"/>
    <p:sldId id="278" r:id="rId8"/>
    <p:sldId id="259" r:id="rId9"/>
    <p:sldId id="266" r:id="rId10"/>
    <p:sldId id="267" r:id="rId11"/>
    <p:sldId id="268" r:id="rId12"/>
    <p:sldId id="270" r:id="rId13"/>
    <p:sldId id="271" r:id="rId14"/>
    <p:sldId id="269" r:id="rId15"/>
    <p:sldId id="262" r:id="rId16"/>
    <p:sldId id="265" r:id="rId17"/>
    <p:sldId id="264" r:id="rId18"/>
    <p:sldId id="274" r:id="rId19"/>
    <p:sldId id="275" r:id="rId20"/>
    <p:sldId id="261" r:id="rId21"/>
    <p:sldId id="272" r:id="rId22"/>
    <p:sldId id="276" r:id="rId23"/>
    <p:sldId id="273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E4F7-BEF8-A389-0F01-52568CAC9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50C14-0102-0F19-1BE0-D6C0A1454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DE838-CB81-EF4A-AAE5-06976278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BCEDF-BCF3-BAF6-8C44-4D5BADD1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867A8-F7D4-50DA-A41F-B77CC5099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02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14417-2AE3-D10E-F7C1-C7D66E78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8AE7C-0A3F-108B-7BB5-687552424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EEFB7-A24A-D963-7B6B-A77EF731E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65923-ED77-166D-E729-62953346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35C32-7D82-E735-7A0A-A74D99928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51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EDF6-D725-DB90-5D3B-5C575C1F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A61F5-C15A-2162-BDC7-E541B6403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99FC4-B62F-4479-C5C0-6609B9946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DF4D6-C265-5E4A-1FCF-D87BCD487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A43F6-4574-44F5-C2F0-91DA6F8F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92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BFA2-B0D9-4A83-42DA-A97F3BD3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27680-0A04-1341-A5E1-6C09C2831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9065D-820D-55D8-B077-7773A5EFF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0DAAF4-3BD4-DBF3-5875-798EB1EC8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AF095-7577-F1DB-2B8E-0988A494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1EEC3-1CC4-2BE9-3A2D-7FCC0C45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654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0A8CA-7A62-C59A-8777-9EAF9082A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3EF8E-A61B-C5F2-26AF-1ABF80A19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C504E-44E4-85B7-9F1E-90C286A20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288A1-17D9-9791-3260-96EA480B4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3B7B5-2677-9113-10D3-8BD58B6C4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8EA72-B7D4-8187-B21F-FC903BEFD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0C177E-D6B7-B0B7-49AE-9A1734E4C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E37AA4-030D-FC9B-C5C5-F2B049A4F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7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47C5-84A0-C8A0-B9E7-3F8C9CC2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5B7250-345B-89BC-BDAE-6DB072A8D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331D2-2C71-A74D-4BCC-89AC8C13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3C9373-1AA2-C74E-ED10-CD139FC1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65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2E37E-C662-DBFC-19A0-AD59CA8F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36E61-21DE-57D1-CB64-8B15621B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2EE6A-BCB9-B6AB-07C0-D560CE7A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90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E7C4-37FB-CBFD-CC68-5093A6270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575B2-F6E5-9FAE-572F-DE0709665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13FFB-1047-073C-FB59-F050B78C9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6AE87E-6002-0C13-5B63-6F0A5B5B3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55CFD-BACF-CDA2-6A10-48EEC0A0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E8A56-5F44-2300-EBB5-9DB2057E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6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7A52-32A7-1025-A255-BD33C8286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0FE9B-2B5F-4B0E-55FD-DCCE520B50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0599D-1EE6-7BBF-BCA8-57E0F4787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238E7-D516-979F-6F20-4DB215DF6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92A89-5B49-57C2-52DE-15D8186B5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8FC18-310A-7412-98D7-13925E13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057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5738-2BB1-A087-3F7E-1FC73ECC3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C56CE5-4526-9E79-8953-373D5C162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20B1D-5F01-DD34-234C-BBF87798B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C7EA-771B-78D4-8FBC-230FB7DD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61D7A-E94E-6307-BD48-003E3153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04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DD1290-373C-E4FB-C3C9-93790A6BBF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8855C-F485-A82B-D9A8-E6E795F95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BD4E4-DC4C-F8CD-29B8-3C28D856F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419C4-EAD8-901E-375F-145D0E61F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21CA0-4723-04F3-1966-21EA89D8A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816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F762-6722-E858-311D-FD76002D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3D55B-DEC7-84F3-2CF3-B0C45CF49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EC7E6-B200-7C66-8454-98198DEB0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022-88B5-40D3-8FF3-C0CD8B2AD168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D5F37-7F02-1EAF-12DC-9BFB4696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1F09D-DA17-79A3-40FF-E93DECDFD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D15FB0-3C55-49DB-80E4-19098EB3EA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30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1162-B1BA-6680-35E5-C9797F49D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F9DC3-12A5-015B-CE2A-52846F18B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8BFA2-FD5E-399D-3673-85F58987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95196-2A46-48A8-8BD3-BF6A93C3BC7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0B4A4-CD1E-FC8D-7A0C-5A87F430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3A272-B497-AC16-1383-CA48D8EA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7AF59-B7B2-480B-94F9-82E4D3A90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768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2130240"/>
            <a:ext cx="10362720" cy="14697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4267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56B2A1-8F2C-709F-AED5-41AE9C1B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0E537-2A1B-F6E4-B893-322608336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F6EEC-2AB9-C87C-AD90-2F7E4499A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CE0F54-9BF7-4B94-99A2-9EE96D4CF63C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98D0E-EF0E-3AC6-70CB-6548BF61E0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9DA71-DFB5-DB1C-9C2F-F32512CD1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A68B9-A0A6-4B57-A683-341A79CC4F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04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89407-C1D5-FAE8-CE7F-649F1938F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3EDBD-3988-1AD9-12AB-6D4FE3F7E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86554-26F2-494D-B9A8-1C594AFBC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7022-88B5-40D3-8FF3-C0CD8B2AD168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A7FD3-2832-043A-FDCE-BDBD863B9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502AA-FFF6-477D-B032-05809310F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15FB0-3C55-49DB-80E4-19098EB3EA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41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1A7021-F9DB-960A-26D5-4BF69224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D4B78-0D6F-A247-88DB-2FA66A369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47FDB-FED6-1B11-51C9-0D07896BE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C95196-2A46-48A8-8BD3-BF6A93C3BC71}" type="datetimeFigureOut">
              <a:rPr lang="en-GB" smtClean="0"/>
              <a:t>02/07/2025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C637-DF18-95E9-26C6-6E8CF9FC5F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CF9A7-391B-5558-95F1-5ED67220D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77AF59-B7B2-480B-94F9-82E4D3A90D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22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14400" y="2130240"/>
            <a:ext cx="10362720" cy="14697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5867" b="0" strike="noStrike" spc="-1">
                <a:solidFill>
                  <a:srgbClr val="000000"/>
                </a:solidFill>
                <a:latin typeface="Calibri"/>
              </a:rPr>
              <a:t>Clique para editar o título mestre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dt"/>
          </p:nvPr>
        </p:nvSpPr>
        <p:spPr>
          <a:xfrm>
            <a:off x="609600" y="6356160"/>
            <a:ext cx="2844480" cy="364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D36833D-2234-4059-923E-D3E2F7DC275B}" type="datetime">
              <a:rPr lang="pt-BR" sz="1600" b="0" strike="noStrike" spc="-1">
                <a:solidFill>
                  <a:srgbClr val="8B8B8B"/>
                </a:solidFill>
                <a:latin typeface="Calibri"/>
              </a:rPr>
              <a:t>02/07/2025</a:t>
            </a:fld>
            <a:endParaRPr lang="pt-BR" sz="16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165440" y="6356160"/>
            <a:ext cx="3860160" cy="364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t-BR" sz="3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737440" y="6356160"/>
            <a:ext cx="2844480" cy="364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3F2C0CD-6E0A-4E15-9E1F-59F4DD38B428}" type="slidenum">
              <a:rPr lang="pt-BR" sz="16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t-BR" sz="16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83A5B-3C46-01A3-5079-71449B1AA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5543" y="1122363"/>
            <a:ext cx="10820400" cy="2387600"/>
          </a:xfrm>
        </p:spPr>
        <p:txBody>
          <a:bodyPr>
            <a:normAutofit/>
          </a:bodyPr>
          <a:lstStyle/>
          <a:p>
            <a:r>
              <a:rPr lang="en-GB" sz="3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The Impact of Labour Laws on the Labour Share of National Income, Productivity, Unemployment and Employment:</a:t>
            </a:r>
            <a:br>
              <a:rPr lang="en-GB" sz="3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3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Evidence fro</a:t>
            </a:r>
            <a:r>
              <a:rPr lang="en-GB" sz="3200" dirty="0">
                <a:latin typeface="Calibri" panose="020F0502020204030204" pitchFamily="34" charset="0"/>
                <a:ea typeface="Aptos" panose="020B0004020202020204" pitchFamily="34" charset="0"/>
              </a:rPr>
              <a:t>m the 2023 Update of the CBR-LRI Dataset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421C9-5BF8-6DE9-0279-C8F701D77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9228"/>
            <a:ext cx="9144000" cy="1088571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Bhumika Billa, Louise Bishop, Simon Deakin and Kamelia Pourkermani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 for Business Research, University of Cambridge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RDW, Geneva, July 2025</a:t>
            </a:r>
          </a:p>
        </p:txBody>
      </p:sp>
    </p:spTree>
    <p:extLst>
      <p:ext uri="{BB962C8B-B14F-4D97-AF65-F5344CB8AC3E}">
        <p14:creationId xmlns:p14="http://schemas.microsoft.com/office/powerpoint/2010/main" val="2029773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F0CC3-D786-BCA5-F6D4-315B9DAA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109E9-5159-AFD2-879C-D5373CABF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the Cambridge </a:t>
            </a:r>
            <a:r>
              <a:rPr lang="en-US" dirty="0" err="1"/>
              <a:t>leximetric</a:t>
            </a:r>
            <a:r>
              <a:rPr lang="en-US" dirty="0"/>
              <a:t> database</a:t>
            </a:r>
          </a:p>
          <a:p>
            <a:r>
              <a:rPr lang="en-US" dirty="0"/>
              <a:t>Trends revealed by the new version of the CBR-LRI</a:t>
            </a:r>
          </a:p>
          <a:p>
            <a:r>
              <a:rPr lang="en-US" dirty="0"/>
              <a:t>Econometric analysis: the economic and social impacts of </a:t>
            </a:r>
            <a:r>
              <a:rPr lang="en-US" dirty="0" err="1"/>
              <a:t>labour</a:t>
            </a:r>
            <a:r>
              <a:rPr lang="en-US"/>
              <a:t> laws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47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EFEA-D8A9-DE9B-B252-4584604A2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Cambridge </a:t>
            </a:r>
            <a:r>
              <a:rPr lang="en-US" dirty="0" err="1"/>
              <a:t>Leximetric</a:t>
            </a:r>
            <a:r>
              <a:rPr lang="en-US" dirty="0"/>
              <a:t> Database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01311-2C9F-A700-0D13-3076E9BD5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statistical measure of </a:t>
            </a:r>
            <a:r>
              <a:rPr lang="en-US" dirty="0" err="1"/>
              <a:t>labour</a:t>
            </a:r>
            <a:r>
              <a:rPr lang="en-US" dirty="0"/>
              <a:t> and corporate laws</a:t>
            </a:r>
          </a:p>
          <a:p>
            <a:r>
              <a:rPr lang="en-US" dirty="0"/>
              <a:t>The </a:t>
            </a:r>
            <a:r>
              <a:rPr lang="en-US" dirty="0" err="1"/>
              <a:t>Labour</a:t>
            </a:r>
            <a:r>
              <a:rPr lang="en-US" dirty="0"/>
              <a:t> Regulation Index (CBR-LRI) has recently been updated to the end of 2022</a:t>
            </a:r>
          </a:p>
          <a:p>
            <a:r>
              <a:rPr lang="en-US" dirty="0"/>
              <a:t>&gt; 100 countries, &gt; 50 years, 40 indicators, = nearly 250,000 individual observations</a:t>
            </a:r>
          </a:p>
          <a:p>
            <a:r>
              <a:rPr lang="en-US" dirty="0"/>
              <a:t>&gt;1,000 changes coded since the last version of the </a:t>
            </a:r>
            <a:r>
              <a:rPr lang="en-US" dirty="0" err="1"/>
              <a:t>datset</a:t>
            </a:r>
            <a:r>
              <a:rPr lang="en-US" dirty="0"/>
              <a:t> was published in 2013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55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3C2D-D072-C72C-42FE-219A496AE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FF46C-9A5D-C16C-8527-814B1E99F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Leximetric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manual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coding of laws using texts as primary sources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Coding protocol used to ensure consistency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areas of labour laws covered: laws governing different forms of employment (self-employment, part-time work, fixed-term employment, temporary agency work); working time; dismissal; employee representation; industrial action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in the process of adding further sub-indices of platform work, minimum wages, migration, and enforcement</a:t>
            </a:r>
          </a:p>
        </p:txBody>
      </p:sp>
    </p:spTree>
    <p:extLst>
      <p:ext uri="{BB962C8B-B14F-4D97-AF65-F5344CB8AC3E}">
        <p14:creationId xmlns:p14="http://schemas.microsoft.com/office/powerpoint/2010/main" val="3015716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6672-2B9D-0B95-9EAF-7469AAE1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trends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1E68B-3231-717F-5F62-6FABAFE11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has been an incremental and steady improvement in worker protection through laws around the world since the 1970s</a:t>
            </a:r>
          </a:p>
          <a:p>
            <a:r>
              <a:rPr lang="en-US" dirty="0"/>
              <a:t>During the Covid-19 emergency, several countries, mostly in the European Union but also in China, imposed tighter restrictions on collective redundancies, some of which have been unwound since the emergency ended in 2022</a:t>
            </a:r>
          </a:p>
          <a:p>
            <a:r>
              <a:rPr lang="en-US" dirty="0"/>
              <a:t>There is a trend to include platform workers within the scope of </a:t>
            </a:r>
            <a:r>
              <a:rPr lang="en-US" dirty="0" err="1"/>
              <a:t>labour</a:t>
            </a:r>
            <a:r>
              <a:rPr lang="en-US" dirty="0"/>
              <a:t> laws, through presumptions of employee status (</a:t>
            </a:r>
            <a:r>
              <a:rPr lang="en-US" dirty="0" err="1"/>
              <a:t>e.g</a:t>
            </a:r>
            <a:r>
              <a:rPr lang="en-US" dirty="0"/>
              <a:t> Spain’s Riders’ Law; new EU norms), judicial clarifications (the UKSC </a:t>
            </a:r>
            <a:r>
              <a:rPr lang="en-US" i="1" dirty="0"/>
              <a:t>Uber</a:t>
            </a:r>
            <a:r>
              <a:rPr lang="en-US" dirty="0"/>
              <a:t> judgment), and  regulations setting a floor to platform work independently of employee status (e.g. China’s Guiding Opinions on Protecting Workers in New Forms of Employment, 2021)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41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249381" y="790863"/>
            <a:ext cx="12191520" cy="5070687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D93EFA-E1A6-31DF-716A-118A09252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38" y="1731165"/>
            <a:ext cx="6112785" cy="35522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7186930" y="2295154"/>
            <a:ext cx="44768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see a steadily rising trend in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law protections since the 1970s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79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249381" y="-73336"/>
            <a:ext cx="12191520" cy="42210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6691850" y="3093216"/>
            <a:ext cx="4427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Deregulatory episodes are rare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8296C0-4009-9BC4-E6AF-343742EF7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85" y="1813601"/>
            <a:ext cx="6112785" cy="35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81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304799" y="-92364"/>
            <a:ext cx="12191520" cy="42210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6995596" y="2018145"/>
            <a:ext cx="44768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South America, rising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protection is associated with periods of democratic governance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AF2295-823B-AF59-6FD9-A489F8589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21" y="1683879"/>
            <a:ext cx="6112785" cy="353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86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249381" y="-73336"/>
            <a:ext cx="12191520" cy="42210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6836228" y="2340429"/>
            <a:ext cx="4283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few countries show almost no change over time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EF3DF5-CF5D-D80D-6CA8-660C44133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76" y="1536431"/>
            <a:ext cx="6136879" cy="35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0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249381" y="-73336"/>
            <a:ext cx="12191520" cy="42210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7598229" y="2340429"/>
            <a:ext cx="3521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protection is rising in east Asia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6E5D1A-9B5F-EDDD-7FDB-199421E54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20" y="938810"/>
            <a:ext cx="6740427" cy="39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9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Shape 1"/>
          <p:cNvSpPr txBox="1"/>
          <p:nvPr/>
        </p:nvSpPr>
        <p:spPr>
          <a:xfrm>
            <a:off x="304799" y="-92364"/>
            <a:ext cx="12191520" cy="422101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2667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pt-BR" sz="3200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4267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pt-BR" sz="3733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513EC-BD0D-D7BB-4E55-5D86F0FEB3E6}"/>
              </a:ext>
            </a:extLst>
          </p:cNvPr>
          <p:cNvSpPr txBox="1"/>
          <p:nvPr/>
        </p:nvSpPr>
        <p:spPr>
          <a:xfrm>
            <a:off x="7410318" y="1216825"/>
            <a:ext cx="44768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EU, financial crisis did not lead to significant deregulation of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laws when viewed against earlier gains, and during the Covid pandemic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protections strengthened again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E59A14-4417-871E-BB05-103C789A8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9" y="1444465"/>
            <a:ext cx="6112785" cy="380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23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1500D-8A87-92A6-92E7-3DCCA521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Theorising</a:t>
            </a:r>
            <a:r>
              <a:rPr lang="en-US" dirty="0"/>
              <a:t> the impacts of </a:t>
            </a:r>
            <a:r>
              <a:rPr lang="en-US" dirty="0" err="1"/>
              <a:t>labour</a:t>
            </a:r>
            <a:r>
              <a:rPr lang="en-US" dirty="0"/>
              <a:t> laws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F0704-0820-6C91-A259-94F9CB944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Labour</a:t>
            </a:r>
            <a:r>
              <a:rPr lang="en-US" dirty="0"/>
              <a:t> regulation can be positive for innovation and productivity</a:t>
            </a:r>
          </a:p>
          <a:p>
            <a:r>
              <a:rPr lang="en-US" dirty="0"/>
              <a:t>However, increased productivity may lead to unemployment if firms use increases in efficiency to shed </a:t>
            </a:r>
            <a:r>
              <a:rPr lang="en-US" dirty="0" err="1"/>
              <a:t>labour</a:t>
            </a:r>
            <a:endParaRPr lang="en-US" dirty="0"/>
          </a:p>
          <a:p>
            <a:r>
              <a:rPr lang="en-US" dirty="0"/>
              <a:t>Improvements in productivity may be captured by capital in the form of dividends and rents (the ‘capital share’) at the expense of wages and salaries (the ‘</a:t>
            </a:r>
            <a:r>
              <a:rPr lang="en-US" dirty="0" err="1"/>
              <a:t>labour</a:t>
            </a:r>
            <a:r>
              <a:rPr lang="en-US" dirty="0"/>
              <a:t> share’)</a:t>
            </a:r>
          </a:p>
        </p:txBody>
      </p:sp>
    </p:spTree>
    <p:extLst>
      <p:ext uri="{BB962C8B-B14F-4D97-AF65-F5344CB8AC3E}">
        <p14:creationId xmlns:p14="http://schemas.microsoft.com/office/powerpoint/2010/main" val="1443305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0592A-7B8E-6A9B-04F4-22F0803A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Recent empirical findings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D9B51-C4AA-47C6-E22A-4D1B2CD6A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Increases in labour protection across a panel of all 117 countries in the CBR-LRI over the period 1990 to 2013 are associated with rises in labour’s share of national income, employment increases and unemployment declines; some models also show productivity gains (Adams et al., 2019).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Stronger labour regulations are associated with a smaller informal sector, when combined with effective state-level institutions, including respect for the rule of law (Blanton and </a:t>
            </a:r>
            <a:r>
              <a:rPr lang="en-GB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Peksen</a:t>
            </a: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2019).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a positive correlation between the strengthening of employee representation laws and scores on the Human Development Index in a panel of five middle income countries (Brazil, China, Russia, India and South Africa) (Deakin et al., 2014)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strengthening of codetermination laws is associated with an increase in firms’ capital stocks (</a:t>
            </a:r>
            <a:r>
              <a:rPr lang="en-GB" sz="21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Jäger</a:t>
            </a:r>
            <a:r>
              <a:rPr lang="en-GB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2022)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029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A72A-5B9D-8BAA-A5DF-716A4A14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Recent empirical findings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20CB0-7D8F-0C07-F760-22E1671CB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Certain types of labour laws, including dismissal protections (Acharya et al., 2013) and employee representation laws (Belloc, 2016, 2019), are positively correlated with firm-level innovation, as measured by the number of patents filed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labour laws are stronger, industries with a high degree of sunk costs exhibit increasing levels of automation (Presidente, 2023)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GB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Legislation 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strengthening workers’ rights is associated with reductions in dividends and other capital disbursements to shareholders (Haw et al., 2018)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488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FD724-C1D6-D4CF-BB6F-AB80B2EAD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Econometric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61220-720F-692F-EA82-DE90416A5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Time series analysis</a:t>
            </a:r>
          </a:p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Impulse response function: impact of legal change modelled as ‘shock’ impacting economy over a period of time</a:t>
            </a:r>
          </a:p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 estimate the </a:t>
            </a:r>
            <a:r>
              <a:rPr lang="en-GB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average</a:t>
            </a:r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effect for each country over the c. 50 years of the dataset</a:t>
            </a:r>
          </a:p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 can decompose the analysis into a study of the effects of particular types of labour law (laws governing precarious/flexible work, working time, dismissal, employee representation, collective bargaining)</a:t>
            </a:r>
          </a:p>
        </p:txBody>
      </p:sp>
    </p:spTree>
    <p:extLst>
      <p:ext uri="{BB962C8B-B14F-4D97-AF65-F5344CB8AC3E}">
        <p14:creationId xmlns:p14="http://schemas.microsoft.com/office/powerpoint/2010/main" val="59920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C8FE-304B-DA2E-369B-90057AA2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Exploratory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FF628-31EA-F6EC-B311-64982F2E8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 general a positive impact of labour regulation on the labour share of national income and on productivity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no systematic difference between countries by region or state of development, but there are some effects associated with ‘varieties of capitalism’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timings vary: productivity effects are often observed with a lag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relationship between productivity and employment is not constant across countries or types of law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341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39443-D1A8-D8DD-D3C1-B6474D27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  <a:r>
              <a:rPr lang="en-US"/>
              <a:t>: comparing </a:t>
            </a:r>
            <a:r>
              <a:rPr lang="en-US" dirty="0"/>
              <a:t>trends in the UK and China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4B1C1AA-7860-4F48-DF6A-E11AFD286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4300" y="2708958"/>
            <a:ext cx="4950047" cy="27556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B05E8C-F4D9-7734-C9BA-4F8B21AAC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407" y="2708958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3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0F03-B020-0ED0-4AAD-05C509EC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 UK: overall, rising employment, falling unemployment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1CB90C-390C-BC95-6D5C-CE21F0F03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51398" y="1832203"/>
            <a:ext cx="5425018" cy="3948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637A0-78C4-A758-519B-11B5EE740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30" y="1832203"/>
            <a:ext cx="5425018" cy="394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41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7C0D-8035-1806-F50B-DA92DDB7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Working time, employment and productivity in the UK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498E8D-292B-1227-2700-6BC8D3FA6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737" y="2359565"/>
            <a:ext cx="5552977" cy="4041234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EB9A10-68B7-F9BF-1DCD-E5DF06280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3257" y="2359565"/>
            <a:ext cx="5552977" cy="40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66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07C2-1D1A-2463-79C1-3F68588E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Dismissal law, productivity and employment in China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512746-5A74-512A-5C55-50F86633B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515" y="2141311"/>
            <a:ext cx="5628510" cy="40962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6E6757-3543-D2B4-F762-5365CF747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977" y="2141311"/>
            <a:ext cx="5628509" cy="409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924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CAF8C-490B-B4C9-D162-A36A26CC4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8567A-8C4C-C9B9-CD80-5CAEC9001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Having data on long-run trends in labour laws is revealing of possible economic and social impacts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research is historical, and is neither a prediction or a forecast of future trends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 to deepen analysis to take into account other variables likely to impact on productivity, including training and finance, and institutional features, including state capacity and enforcement of labour laws</a:t>
            </a:r>
          </a:p>
        </p:txBody>
      </p:sp>
    </p:spTree>
    <p:extLst>
      <p:ext uri="{BB962C8B-B14F-4D97-AF65-F5344CB8AC3E}">
        <p14:creationId xmlns:p14="http://schemas.microsoft.com/office/powerpoint/2010/main" val="68028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0c9b3b1-0312-4c33-ae7f-80f3a759dec1}" enabled="0" method="" siteId="{00c9b3b1-0312-4c33-ae7f-80f3a759dec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Widescreen</PresentationFormat>
  <Paragraphs>101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Calibri Light</vt:lpstr>
      <vt:lpstr>Symbol</vt:lpstr>
      <vt:lpstr>Times New Roman</vt:lpstr>
      <vt:lpstr>Office Theme</vt:lpstr>
      <vt:lpstr>Office Theme</vt:lpstr>
      <vt:lpstr>Office Theme</vt:lpstr>
      <vt:lpstr>Office Theme</vt:lpstr>
      <vt:lpstr>The Impact of Labour Laws on the Labour Share of National Income, Productivity, Unemployment and Employment:  Evidence from the 2023 Update of the CBR-LRI Dataset</vt:lpstr>
      <vt:lpstr>Outline</vt:lpstr>
      <vt:lpstr>The Cambridge Leximetric Database</vt:lpstr>
      <vt:lpstr>Method</vt:lpstr>
      <vt:lpstr>General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Theorising the impacts of labour laws</vt:lpstr>
      <vt:lpstr>Recent empirical findings (1)</vt:lpstr>
      <vt:lpstr>Recent empirical findings (2)</vt:lpstr>
      <vt:lpstr>Econometric method</vt:lpstr>
      <vt:lpstr>Exploratory analysis</vt:lpstr>
      <vt:lpstr>Case study: comparing trends in the UK and China</vt:lpstr>
      <vt:lpstr>The UK: overall, rising employment, falling unemployment</vt:lpstr>
      <vt:lpstr>Working time, employment and productivity in the UK</vt:lpstr>
      <vt:lpstr>Dismissal law, productivity and employment in China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Deakin</dc:creator>
  <cp:lastModifiedBy>Ippolito Neira, Alessandro</cp:lastModifiedBy>
  <cp:revision>3</cp:revision>
  <dcterms:created xsi:type="dcterms:W3CDTF">2024-12-04T21:48:06Z</dcterms:created>
  <dcterms:modified xsi:type="dcterms:W3CDTF">2025-07-02T13:37:17Z</dcterms:modified>
</cp:coreProperties>
</file>