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3.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5.xml" ContentType="application/vnd.openxmlformats-officedocument.presentationml.tags+xml"/>
  <Override PartName="/ppt/tags/tag4.xml" ContentType="application/vnd.openxmlformats-officedocument.presentationml.tags+xml"/>
  <Override PartName="/ppt/tags/tag6.xml" ContentType="application/vnd.openxmlformats-officedocument.presentationml.tags+xml"/>
  <Override PartName="/ppt/tags/tag2.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64" r:id="rId2"/>
    <p:sldId id="273" r:id="rId3"/>
    <p:sldId id="256" r:id="rId4"/>
    <p:sldId id="385" r:id="rId5"/>
    <p:sldId id="418" r:id="rId6"/>
    <p:sldId id="412" r:id="rId7"/>
    <p:sldId id="2024" r:id="rId8"/>
    <p:sldId id="527" r:id="rId9"/>
    <p:sldId id="528" r:id="rId10"/>
    <p:sldId id="2006" r:id="rId11"/>
    <p:sldId id="1845" r:id="rId12"/>
    <p:sldId id="383" r:id="rId13"/>
    <p:sldId id="2027" r:id="rId14"/>
    <p:sldId id="1972" r:id="rId15"/>
    <p:sldId id="287" r:id="rId16"/>
    <p:sldId id="2015" r:id="rId17"/>
    <p:sldId id="2010" r:id="rId18"/>
    <p:sldId id="1940" r:id="rId19"/>
    <p:sldId id="401" r:id="rId20"/>
    <p:sldId id="571" r:id="rId21"/>
    <p:sldId id="2025" r:id="rId22"/>
    <p:sldId id="267" r:id="rId23"/>
    <p:sldId id="2029" r:id="rId24"/>
    <p:sldId id="2020" r:id="rId25"/>
    <p:sldId id="2013" r:id="rId26"/>
    <p:sldId id="1965" r:id="rId27"/>
    <p:sldId id="1969" r:id="rId28"/>
    <p:sldId id="1966" r:id="rId29"/>
    <p:sldId id="2018" r:id="rId30"/>
    <p:sldId id="2021" r:id="rId31"/>
    <p:sldId id="203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095" autoAdjust="0"/>
    <p:restoredTop sz="96327" autoAdjust="0"/>
  </p:normalViewPr>
  <p:slideViewPr>
    <p:cSldViewPr snapToGrid="0">
      <p:cViewPr varScale="1">
        <p:scale>
          <a:sx n="59" d="100"/>
          <a:sy n="59" d="100"/>
        </p:scale>
        <p:origin x="116" y="28"/>
      </p:cViewPr>
      <p:guideLst/>
    </p:cSldViewPr>
  </p:slideViewPr>
  <p:outlineViewPr>
    <p:cViewPr>
      <p:scale>
        <a:sx n="33" d="100"/>
        <a:sy n="33" d="100"/>
      </p:scale>
      <p:origin x="0" y="-8496"/>
    </p:cViewPr>
  </p:outlineViewPr>
  <p:notesTextViewPr>
    <p:cViewPr>
      <p:scale>
        <a:sx n="1" d="1"/>
        <a:sy n="1" d="1"/>
      </p:scale>
      <p:origin x="0" y="-6920"/>
    </p:cViewPr>
  </p:notesTextViewPr>
  <p:sorterViewPr>
    <p:cViewPr>
      <p:scale>
        <a:sx n="75" d="100"/>
        <a:sy n="75" d="100"/>
      </p:scale>
      <p:origin x="0" y="0"/>
    </p:cViewPr>
  </p:sorterViewPr>
  <p:notesViewPr>
    <p:cSldViewPr snapToGrid="0">
      <p:cViewPr varScale="1">
        <p:scale>
          <a:sx n="48" d="100"/>
          <a:sy n="48" d="100"/>
        </p:scale>
        <p:origin x="2752" y="3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D068C6-7325-408C-921E-B389FF684A63}" type="datetimeFigureOut">
              <a:rPr lang="en-GB" smtClean="0"/>
              <a:t>04/04/2025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826FEE-2901-4F80-B040-94DEDE5C3ECF}" type="slidenum">
              <a:rPr lang="en-GB" smtClean="0"/>
              <a:t>‹#›</a:t>
            </a:fld>
            <a:endParaRPr lang="en-GB"/>
          </a:p>
        </p:txBody>
      </p:sp>
    </p:spTree>
    <p:extLst>
      <p:ext uri="{BB962C8B-B14F-4D97-AF65-F5344CB8AC3E}">
        <p14:creationId xmlns:p14="http://schemas.microsoft.com/office/powerpoint/2010/main" val="1475438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normlex.ilo.org/dyn/normlex/en/f?p=NORMLEXPUB:12100:0::NO::P12100_ILO_CODE:R20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26FEE-2901-4F80-B040-94DEDE5C3ECF}" type="slidenum">
              <a:rPr lang="en-GB" smtClean="0"/>
              <a:t>3</a:t>
            </a:fld>
            <a:endParaRPr lang="en-GB"/>
          </a:p>
        </p:txBody>
      </p:sp>
    </p:spTree>
    <p:extLst>
      <p:ext uri="{BB962C8B-B14F-4D97-AF65-F5344CB8AC3E}">
        <p14:creationId xmlns:p14="http://schemas.microsoft.com/office/powerpoint/2010/main" val="4076952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Date Placeholder 3"/>
          <p:cNvSpPr>
            <a:spLocks noGrp="1"/>
          </p:cNvSpPr>
          <p:nvPr>
            <p:ph type="dt" idx="1"/>
          </p:nvPr>
        </p:nvSpPr>
        <p:spPr/>
        <p:txBody>
          <a:bodyPr/>
          <a:lstStyle/>
          <a:p>
            <a:fld id="{AA2CEB4C-364C-674E-A933-C3977187AE0B}" type="datetime1">
              <a:rPr lang="id-ID" smtClean="0"/>
              <a:pPr/>
              <a:t>04/04/2025</a:t>
            </a:fld>
            <a:endParaRPr lang="id-ID"/>
          </a:p>
        </p:txBody>
      </p:sp>
      <p:sp>
        <p:nvSpPr>
          <p:cNvPr id="5" name="Slide Number Placeholder 4"/>
          <p:cNvSpPr>
            <a:spLocks noGrp="1"/>
          </p:cNvSpPr>
          <p:nvPr>
            <p:ph type="sldNum" sz="quarter" idx="5"/>
          </p:nvPr>
        </p:nvSpPr>
        <p:spPr/>
        <p:txBody>
          <a:bodyPr/>
          <a:lstStyle/>
          <a:p>
            <a:fld id="{58DA8B1A-13F2-1446-8603-74185E46CFC5}" type="slidenum">
              <a:rPr lang="id-ID" smtClean="0"/>
              <a:pPr/>
              <a:t>17</a:t>
            </a:fld>
            <a:endParaRPr lang="id-ID"/>
          </a:p>
        </p:txBody>
      </p:sp>
    </p:spTree>
    <p:extLst>
      <p:ext uri="{BB962C8B-B14F-4D97-AF65-F5344CB8AC3E}">
        <p14:creationId xmlns:p14="http://schemas.microsoft.com/office/powerpoint/2010/main" val="850745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Open</a:t>
            </a:r>
            <a:r>
              <a:rPr lang="it-IT" baseline="0" dirty="0"/>
              <a:t> </a:t>
            </a:r>
            <a:r>
              <a:rPr lang="it-IT" baseline="0" dirty="0" err="1"/>
              <a:t>presentation</a:t>
            </a:r>
            <a:r>
              <a:rPr lang="it-IT" baseline="0" dirty="0"/>
              <a:t> with </a:t>
            </a:r>
            <a:r>
              <a:rPr lang="it-IT" baseline="0" dirty="0" err="1"/>
              <a:t>question</a:t>
            </a:r>
            <a:r>
              <a:rPr lang="it-IT" baseline="0" dirty="0"/>
              <a:t> to </a:t>
            </a:r>
            <a:r>
              <a:rPr lang="it-IT" baseline="0" dirty="0" err="1"/>
              <a:t>all</a:t>
            </a:r>
            <a:r>
              <a:rPr lang="it-IT" baseline="0" dirty="0"/>
              <a:t>, </a:t>
            </a:r>
            <a:r>
              <a:rPr lang="it-IT" baseline="0" dirty="0" err="1"/>
              <a:t>then</a:t>
            </a:r>
            <a:r>
              <a:rPr lang="it-IT" baseline="0" dirty="0"/>
              <a:t> part </a:t>
            </a:r>
            <a:r>
              <a:rPr lang="it-IT" baseline="0" dirty="0" err="1"/>
              <a:t>stat</a:t>
            </a:r>
            <a:r>
              <a:rPr lang="it-IT" baseline="0" dirty="0"/>
              <a:t> </a:t>
            </a:r>
            <a:r>
              <a:rPr lang="it-IT" baseline="0" dirty="0" err="1"/>
              <a:t>definition</a:t>
            </a:r>
            <a:endParaRPr lang="en-GB" dirty="0"/>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A2CEB4C-364C-674E-A933-C3977187AE0B}" type="datetime1">
              <a:rPr kumimoji="0" lang="id-ID"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04/04/2025</a:t>
            </a:fld>
            <a:endParaRPr kumimoji="0" lang="id-ID" sz="12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8DA8B1A-13F2-1446-8603-74185E46CFC5}" type="slidenum">
              <a:rPr kumimoji="0" lang="id-ID"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id-ID"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3055941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0826FEE-2901-4F80-B040-94DEDE5C3ECF}" type="slidenum">
              <a:rPr lang="en-GB" smtClean="0"/>
              <a:t>19</a:t>
            </a:fld>
            <a:endParaRPr lang="en-GB"/>
          </a:p>
        </p:txBody>
      </p:sp>
    </p:spTree>
    <p:extLst>
      <p:ext uri="{BB962C8B-B14F-4D97-AF65-F5344CB8AC3E}">
        <p14:creationId xmlns:p14="http://schemas.microsoft.com/office/powerpoint/2010/main" val="29526060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noProof="0" dirty="0"/>
              <a:t>Add perceived advantages.</a:t>
            </a:r>
          </a:p>
        </p:txBody>
      </p:sp>
      <p:sp>
        <p:nvSpPr>
          <p:cNvPr id="4" name="Slide Number Placeholder 3"/>
          <p:cNvSpPr>
            <a:spLocks noGrp="1"/>
          </p:cNvSpPr>
          <p:nvPr>
            <p:ph type="sldNum" sz="quarter" idx="10"/>
          </p:nvPr>
        </p:nvSpPr>
        <p:spPr/>
        <p:txBody>
          <a:bodyPr/>
          <a:lstStyle/>
          <a:p>
            <a:fld id="{B80E2392-4B81-4354-97CF-69FA94B72952}" type="slidenum">
              <a:rPr lang="fr-FR" smtClean="0"/>
              <a:pPr/>
              <a:t>20</a:t>
            </a:fld>
            <a:endParaRPr lang="fr-FR"/>
          </a:p>
        </p:txBody>
      </p:sp>
    </p:spTree>
    <p:extLst>
      <p:ext uri="{BB962C8B-B14F-4D97-AF65-F5344CB8AC3E}">
        <p14:creationId xmlns:p14="http://schemas.microsoft.com/office/powerpoint/2010/main" val="3073806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effectLst/>
                <a:latin typeface="Segoe UI" panose="020B0502040204020203" pitchFamily="34" charset="0"/>
                <a:ea typeface="Times New Roman" panose="02020603050405020304" pitchFamily="18" charset="0"/>
              </a:rPr>
              <a:t>the latest available data still indicate high overall levels of GDP contribution of the informal economy, with 20-30% of GDP for the Bahamas, 30-40% for Barbados, 35-45% for Jamaica, 26-33% for Trinidad, and 29-33% for Guyana. These are well beyond the levels of advanced economies, which are at 15%. </a:t>
            </a:r>
            <a:r>
              <a:rPr lang="en-GB" sz="1800" kern="0" dirty="0">
                <a:effectLst/>
                <a:latin typeface="Segoe UI" panose="020B0502040204020203" pitchFamily="34" charset="0"/>
                <a:ea typeface="Times New Roman" panose="02020603050405020304" pitchFamily="18" charset="0"/>
              </a:rPr>
              <a:t>This strongly impacts productivity levels, which have not increased in the past years, the countries' tax base, and levels of social protection. </a:t>
            </a:r>
            <a:endParaRPr lang="en-GB" dirty="0"/>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22</a:t>
            </a:fld>
            <a:endParaRPr lang="en-GB"/>
          </a:p>
        </p:txBody>
      </p:sp>
    </p:spTree>
    <p:extLst>
      <p:ext uri="{BB962C8B-B14F-4D97-AF65-F5344CB8AC3E}">
        <p14:creationId xmlns:p14="http://schemas.microsoft.com/office/powerpoint/2010/main" val="882932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 urgencies: data, common framework to address informality (increasing productivity, SSE sector (Barbados, Dominica,…Guyana, Suriname, digitalization….</a:t>
            </a:r>
          </a:p>
          <a:p>
            <a:pPr>
              <a:lnSpc>
                <a:spcPct val="150000"/>
              </a:lnSpc>
              <a:spcBef>
                <a:spcPts val="800"/>
              </a:spcBef>
              <a:spcAft>
                <a:spcPts val="400"/>
              </a:spcAft>
            </a:pPr>
            <a:r>
              <a:rPr lang="en-US" sz="1800" b="1" u="sng" kern="100" dirty="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Background and justification</a:t>
            </a:r>
            <a:endParaRPr lang="en-GB" sz="18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The tourism sector is a major driver of economic growth and an engine for job creation in the Caribbean region:</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Helvetica" panose="020B06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In 2023, the region had 26.5 million international tourist arrivals.</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Helvetica" panose="020B06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On average, the sector contributes directly to around 33 per cent of GDP and more than 52 per cent of export earnings.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spcAft>
                <a:spcPts val="800"/>
              </a:spcAft>
              <a:buFont typeface="Helvetica" panose="020B06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Tourism directly employs 413,000 workers in the region. This figure represents, on average, 18.1per cent of total employment. When considering indirect and induced employment, tourism contributes from 43 per cent in some countries to 90 per cent of total employment in others (with a markedly upward skewed distribution in tourism-dependent Eastern Caribbean countries).</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According to the ILO, </a:t>
            </a: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Caribbean tourism sees a predominance of female employment (between 50 and 60 per cent) with a non-negligible share of youth (10 to 20 per cent). Seasonality of arrivals and utilization of part-time employment or fixed-term employment is common.  Although data is scarce, available figures show that informal employment accounts for over 40 per cent of total employment (ILO, 2020).</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Over the past decade, the industry has undergone numerous changes, driven by new and emerging technologies such as metasearch and online booking platforms, changing demographics and generational and workforce diversity, globalization, and climate change. Some of these trends could increase labor informality.</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ILO promotes formalization through several normative instruments and programs. Some of the most relevant for this consultancy are:</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Aptos" panose="020B00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u="sng" kern="0" dirty="0">
                <a:solidFill>
                  <a:srgbClr val="467886"/>
                </a:solidFill>
                <a:effectLst/>
                <a:latin typeface="Aptos" panose="020B0004020202020204" pitchFamily="34" charset="0"/>
                <a:ea typeface="Aptos" panose="020B0004020202020204" pitchFamily="34" charset="0"/>
                <a:cs typeface="Helvetica" panose="020B0604020202020204" pitchFamily="34" charset="0"/>
                <a:hlinkClick r:id="rId3"/>
              </a:rPr>
              <a:t>R204- Transition from the Informal to the Formal Economy Recommendation, 2015 (No. 204)</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Aptos" panose="020B00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FORLAC 2.0, a guiding framework for the promotion of the transition to the formal economy in Latin America and the Caribbean during the period 2024-2030.</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spcAft>
                <a:spcPts val="800"/>
              </a:spcAft>
              <a:buFont typeface="Aptos" panose="020B0004020202020204"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A regional programme entitled "Transition to the formal economy with emphasis on improving productivity and working conditions in prioritized economic sectors of Latin America and the Caribbean" to operationalize FORLAC 2.0. a joint regional programme between the ILO, the European Union (EU), the Economic Commission for Latin America and the Caribbean (ECLAC) and the Development Bank of Latin America and the Caribbean (CAF).</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In this context, the ILO has decided to adapt the joint regional programme to the Caribbean in</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spcAft>
                <a:spcPts val="8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800" kern="0" dirty="0">
                <a:solidFill>
                  <a:srgbClr val="000000"/>
                </a:solidFill>
                <a:effectLst/>
                <a:latin typeface="Aptos" panose="020B0004020202020204" pitchFamily="34" charset="0"/>
                <a:ea typeface="Aptos" panose="020B0004020202020204" pitchFamily="34" charset="0"/>
                <a:cs typeface="Helvetica" panose="020B0604020202020204" pitchFamily="34" charset="0"/>
              </a:rPr>
              <a:t>order to respond to the needs of the Caribbean constituents. This consultancy aims at supporting the design and formulation of the project "Transition to the formal economy with emphasis on improving productivity and decent working conditions in the Caribbean tourism sector".</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nSpc>
                <a:spcPct val="150000"/>
              </a:lnSpc>
              <a:spcBef>
                <a:spcPts val="800"/>
              </a:spcBef>
              <a:spcAft>
                <a:spcPts val="400"/>
              </a:spcAft>
            </a:pPr>
            <a:r>
              <a:rPr lang="en-US" sz="1800" b="1" u="sng" kern="100" dirty="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Objectives</a:t>
            </a:r>
            <a:r>
              <a:rPr lang="en-US" sz="1800" b="1" kern="100" dirty="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General objective: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Contribute to promoting the tourism sector transition from the informal to the formal economy in the Caribbean in line with FORLAC 2.0. Emphasis should be placed on improving the productivity and decent working conditions of economic units (micro and small enterprises – MSEs) with the potential to make the leap to formality, through social dialogue and inter institutional coordination mechanisms.</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Specific objectives: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Facilitate the design and formulation of a project proposal to promote the transition to the formal economy through integrated and innovative strategies in the tourism sector in Caribbean countries. The project will focus on the formalization of the tourism sector through the improvement of productivity and decent working conditions, with a focus on strengthening and scaling up policies for productive development, sustainable tourism development and skills development, promoting the use of social dialogue mechanisms and inter-institutional coordination mechanisms, as well as innovative tools for training and advisory services for businesses.</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gn="just">
              <a:lnSpc>
                <a:spcPct val="150000"/>
              </a:lnSpc>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a:lnSpc>
                <a:spcPct val="150000"/>
              </a:lnSpc>
              <a:spcBef>
                <a:spcPts val="800"/>
              </a:spcBef>
              <a:spcAft>
                <a:spcPts val="400"/>
              </a:spcAft>
            </a:pPr>
            <a:r>
              <a:rPr lang="es-MX" sz="1800" b="1" u="sng" kern="100" dirty="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Outputs</a:t>
            </a:r>
            <a:endParaRPr lang="en-GB" sz="18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marL="342900" lvl="0" indent="-342900" algn="just">
              <a:lnSpc>
                <a:spcPct val="150000"/>
              </a:lnSpc>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Output 1: Report containing the detailed work plan and methodology to develop this consultancy in the Caribbean region.</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Output 2: Report of a rapid diagnosis of the tourism sector in the Caribbean region.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Output 3: Formulation of a Project Document "Transition to the formal economy with emphasis on improving productivity and decent working conditions in the Caribbean tourism sector". </a:t>
            </a:r>
            <a:endParaRPr lang="en-GB"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mj-lt"/>
              <a:buAutoNum type="arabicPeriod"/>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Output 4: Operational strategy for the establishment of alliances and mobilization of resources for the implementation of the project.</a:t>
            </a:r>
            <a:endParaRPr lang="en-GB" sz="1800" kern="100">
              <a:effectLst/>
              <a:latin typeface="Calibri" panose="020F050202020403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23</a:t>
            </a:fld>
            <a:endParaRPr lang="en-GB"/>
          </a:p>
        </p:txBody>
      </p:sp>
    </p:spTree>
    <p:extLst>
      <p:ext uri="{BB962C8B-B14F-4D97-AF65-F5344CB8AC3E}">
        <p14:creationId xmlns:p14="http://schemas.microsoft.com/office/powerpoint/2010/main" val="1473762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Noto Sans" panose="020B0502040504020204" pitchFamily="34" charset="0"/>
                <a:ea typeface="Noto Sans" panose="020B0502040504020204" pitchFamily="34" charset="0"/>
                <a:cs typeface="Noto Sans" panose="020B0502040504020204" pitchFamily="34" charset="0"/>
              </a:rPr>
              <a:t>The definition includes those who own and operate economic  units in the informal economy (own-account workers, employers and members of cooperatives and  social and solidarity economy units); contributing family workers, regardless of whether they work in economic units in the formal or informal economy; salaried workers with informal jobs who work in or for economic units of the formal sector, whether private or public, or in economic units of the informal economy, including, among others, those who are subcontracted or who work in supply chains, or in households as paid domestic workers; and workers whose work relationships are not recognized or regulated. </a:t>
            </a:r>
          </a:p>
          <a:p>
            <a:r>
              <a:rPr lang="fr-CH" sz="1200" dirty="0">
                <a:latin typeface="Noto Sans" panose="020B0502040504020204" pitchFamily="34" charset="0"/>
                <a:ea typeface="Noto Sans" panose="020B0502040504020204" pitchFamily="34" charset="0"/>
                <a:cs typeface="Noto Sans" panose="020B0502040504020204" pitchFamily="34" charset="0"/>
              </a:rPr>
              <a:t>‘’</a:t>
            </a:r>
            <a:r>
              <a:rPr lang="fr-CH" sz="1200" b="1" dirty="0" err="1">
                <a:latin typeface="Noto Sans" panose="020B0502040504020204" pitchFamily="34" charset="0"/>
                <a:ea typeface="Noto Sans" panose="020B0502040504020204" pitchFamily="34" charset="0"/>
                <a:cs typeface="Noto Sans" panose="020B0502040504020204" pitchFamily="34" charset="0"/>
              </a:rPr>
              <a:t>Economic</a:t>
            </a:r>
            <a:r>
              <a:rPr lang="fr-CH" sz="1200" b="1" dirty="0">
                <a:latin typeface="Noto Sans" panose="020B0502040504020204" pitchFamily="34" charset="0"/>
                <a:ea typeface="Noto Sans" panose="020B0502040504020204" pitchFamily="34" charset="0"/>
                <a:cs typeface="Noto Sans" panose="020B0502040504020204" pitchFamily="34" charset="0"/>
              </a:rPr>
              <a:t> </a:t>
            </a:r>
            <a:r>
              <a:rPr lang="fr-CH" sz="1200" b="1" dirty="0" err="1">
                <a:latin typeface="Noto Sans" panose="020B0502040504020204" pitchFamily="34" charset="0"/>
                <a:ea typeface="Noto Sans" panose="020B0502040504020204" pitchFamily="34" charset="0"/>
                <a:cs typeface="Noto Sans" panose="020B0502040504020204" pitchFamily="34" charset="0"/>
              </a:rPr>
              <a:t>units</a:t>
            </a:r>
            <a:r>
              <a:rPr lang="fr-CH" sz="1200" dirty="0">
                <a:latin typeface="Noto Sans" panose="020B0502040504020204" pitchFamily="34" charset="0"/>
                <a:ea typeface="Noto Sans" panose="020B0502040504020204" pitchFamily="34" charset="0"/>
                <a:cs typeface="Noto Sans" panose="020B0502040504020204" pitchFamily="34" charset="0"/>
              </a:rPr>
              <a:t>’’ in the </a:t>
            </a:r>
            <a:r>
              <a:rPr lang="fr-CH" sz="1200" dirty="0" err="1">
                <a:latin typeface="Noto Sans" panose="020B0502040504020204" pitchFamily="34" charset="0"/>
                <a:ea typeface="Noto Sans" panose="020B0502040504020204" pitchFamily="34" charset="0"/>
                <a:cs typeface="Noto Sans" panose="020B0502040504020204" pitchFamily="34" charset="0"/>
              </a:rPr>
              <a:t>informal</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economy</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include</a:t>
            </a:r>
            <a:r>
              <a:rPr lang="fr-CH" sz="1200" dirty="0">
                <a:latin typeface="Noto Sans" panose="020B0502040504020204" pitchFamily="34" charset="0"/>
                <a:ea typeface="Noto Sans" panose="020B0502040504020204" pitchFamily="34" charset="0"/>
                <a:cs typeface="Noto Sans" panose="020B0502040504020204" pitchFamily="34" charset="0"/>
              </a:rPr>
              <a:t>:</a:t>
            </a:r>
          </a:p>
          <a:p>
            <a:pPr marL="342900" indent="-342900">
              <a:buAutoNum type="alphaLcParenBoth"/>
            </a:pPr>
            <a:r>
              <a:rPr lang="fr-CH" sz="1200" dirty="0" err="1">
                <a:latin typeface="Noto Sans" panose="020B0502040504020204" pitchFamily="34" charset="0"/>
                <a:ea typeface="Noto Sans" panose="020B0502040504020204" pitchFamily="34" charset="0"/>
                <a:cs typeface="Noto Sans" panose="020B0502040504020204" pitchFamily="34" charset="0"/>
              </a:rPr>
              <a:t>units</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that</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employ</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hired</a:t>
            </a:r>
            <a:r>
              <a:rPr lang="fr-CH" sz="1200" dirty="0">
                <a:latin typeface="Noto Sans" panose="020B0502040504020204" pitchFamily="34" charset="0"/>
                <a:ea typeface="Noto Sans" panose="020B0502040504020204" pitchFamily="34" charset="0"/>
                <a:cs typeface="Noto Sans" panose="020B0502040504020204" pitchFamily="34" charset="0"/>
              </a:rPr>
              <a:t> labour;</a:t>
            </a:r>
          </a:p>
          <a:p>
            <a:pPr marL="342900" indent="-342900">
              <a:buAutoNum type="alphaLcParenBoth"/>
            </a:pPr>
            <a:r>
              <a:rPr lang="fr-CH" sz="1200" dirty="0" err="1">
                <a:latin typeface="Noto Sans" panose="020B0502040504020204" pitchFamily="34" charset="0"/>
                <a:ea typeface="Noto Sans" panose="020B0502040504020204" pitchFamily="34" charset="0"/>
                <a:cs typeface="Noto Sans" panose="020B0502040504020204" pitchFamily="34" charset="0"/>
              </a:rPr>
              <a:t>units</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that</a:t>
            </a:r>
            <a:r>
              <a:rPr lang="fr-CH" sz="1200" dirty="0">
                <a:latin typeface="Noto Sans" panose="020B0502040504020204" pitchFamily="34" charset="0"/>
                <a:ea typeface="Noto Sans" panose="020B0502040504020204" pitchFamily="34" charset="0"/>
                <a:cs typeface="Noto Sans" panose="020B0502040504020204" pitchFamily="34" charset="0"/>
              </a:rPr>
              <a:t> are </a:t>
            </a:r>
            <a:r>
              <a:rPr lang="fr-CH" sz="1200" dirty="0" err="1">
                <a:latin typeface="Noto Sans" panose="020B0502040504020204" pitchFamily="34" charset="0"/>
                <a:ea typeface="Noto Sans" panose="020B0502040504020204" pitchFamily="34" charset="0"/>
                <a:cs typeface="Noto Sans" panose="020B0502040504020204" pitchFamily="34" charset="0"/>
              </a:rPr>
              <a:t>owned</a:t>
            </a:r>
            <a:r>
              <a:rPr lang="fr-CH" sz="1200" dirty="0">
                <a:latin typeface="Noto Sans" panose="020B0502040504020204" pitchFamily="34" charset="0"/>
                <a:ea typeface="Noto Sans" panose="020B0502040504020204" pitchFamily="34" charset="0"/>
                <a:cs typeface="Noto Sans" panose="020B0502040504020204" pitchFamily="34" charset="0"/>
              </a:rPr>
              <a:t> by </a:t>
            </a:r>
            <a:r>
              <a:rPr lang="fr-CH" sz="1200" dirty="0" err="1">
                <a:latin typeface="Noto Sans" panose="020B0502040504020204" pitchFamily="34" charset="0"/>
                <a:ea typeface="Noto Sans" panose="020B0502040504020204" pitchFamily="34" charset="0"/>
                <a:cs typeface="Noto Sans" panose="020B0502040504020204" pitchFamily="34" charset="0"/>
              </a:rPr>
              <a:t>individuals</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working</a:t>
            </a:r>
            <a:r>
              <a:rPr lang="fr-CH" sz="1200" dirty="0">
                <a:latin typeface="Noto Sans" panose="020B0502040504020204" pitchFamily="34" charset="0"/>
                <a:ea typeface="Noto Sans" panose="020B0502040504020204" pitchFamily="34" charset="0"/>
                <a:cs typeface="Noto Sans" panose="020B0502040504020204" pitchFamily="34" charset="0"/>
              </a:rPr>
              <a:t> on </a:t>
            </a:r>
            <a:r>
              <a:rPr lang="fr-CH" sz="1200" dirty="0" err="1">
                <a:latin typeface="Noto Sans" panose="020B0502040504020204" pitchFamily="34" charset="0"/>
                <a:ea typeface="Noto Sans" panose="020B0502040504020204" pitchFamily="34" charset="0"/>
                <a:cs typeface="Noto Sans" panose="020B0502040504020204" pitchFamily="34" charset="0"/>
              </a:rPr>
              <a:t>their</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own</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account</a:t>
            </a:r>
            <a:r>
              <a:rPr lang="fr-CH" sz="1200" dirty="0">
                <a:latin typeface="Noto Sans" panose="020B0502040504020204" pitchFamily="34" charset="0"/>
                <a:ea typeface="Noto Sans" panose="020B0502040504020204" pitchFamily="34" charset="0"/>
                <a:cs typeface="Noto Sans" panose="020B0502040504020204" pitchFamily="34" charset="0"/>
              </a:rPr>
              <a:t>,</a:t>
            </a:r>
            <a:br>
              <a:rPr lang="fr-CH" sz="1200" dirty="0">
                <a:latin typeface="Noto Sans" panose="020B0502040504020204" pitchFamily="34" charset="0"/>
                <a:ea typeface="Noto Sans" panose="020B0502040504020204" pitchFamily="34" charset="0"/>
                <a:cs typeface="Noto Sans" panose="020B0502040504020204" pitchFamily="34" charset="0"/>
              </a:rPr>
            </a:br>
            <a:r>
              <a:rPr lang="fr-CH" sz="1200" dirty="0" err="1">
                <a:latin typeface="Noto Sans" panose="020B0502040504020204" pitchFamily="34" charset="0"/>
                <a:ea typeface="Noto Sans" panose="020B0502040504020204" pitchFamily="34" charset="0"/>
                <a:cs typeface="Noto Sans" panose="020B0502040504020204" pitchFamily="34" charset="0"/>
              </a:rPr>
              <a:t>either</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alone</a:t>
            </a:r>
            <a:r>
              <a:rPr lang="fr-CH" sz="1200" dirty="0">
                <a:latin typeface="Noto Sans" panose="020B0502040504020204" pitchFamily="34" charset="0"/>
                <a:ea typeface="Noto Sans" panose="020B0502040504020204" pitchFamily="34" charset="0"/>
                <a:cs typeface="Noto Sans" panose="020B0502040504020204" pitchFamily="34" charset="0"/>
              </a:rPr>
              <a:t> or </a:t>
            </a:r>
            <a:r>
              <a:rPr lang="fr-CH" sz="1200" dirty="0" err="1">
                <a:latin typeface="Noto Sans" panose="020B0502040504020204" pitchFamily="34" charset="0"/>
                <a:ea typeface="Noto Sans" panose="020B0502040504020204" pitchFamily="34" charset="0"/>
                <a:cs typeface="Noto Sans" panose="020B0502040504020204" pitchFamily="34" charset="0"/>
              </a:rPr>
              <a:t>with</a:t>
            </a:r>
            <a:r>
              <a:rPr lang="fr-CH" sz="1200" dirty="0">
                <a:latin typeface="Noto Sans" panose="020B0502040504020204" pitchFamily="34" charset="0"/>
                <a:ea typeface="Noto Sans" panose="020B0502040504020204" pitchFamily="34" charset="0"/>
                <a:cs typeface="Noto Sans" panose="020B0502040504020204" pitchFamily="34" charset="0"/>
              </a:rPr>
              <a:t> the help of </a:t>
            </a:r>
            <a:r>
              <a:rPr lang="fr-CH" sz="1200" dirty="0" err="1">
                <a:latin typeface="Noto Sans" panose="020B0502040504020204" pitchFamily="34" charset="0"/>
                <a:ea typeface="Noto Sans" panose="020B0502040504020204" pitchFamily="34" charset="0"/>
                <a:cs typeface="Noto Sans" panose="020B0502040504020204" pitchFamily="34" charset="0"/>
              </a:rPr>
              <a:t>contributing</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family</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workers</a:t>
            </a:r>
            <a:r>
              <a:rPr lang="fr-CH" sz="1200" dirty="0">
                <a:latin typeface="Noto Sans" panose="020B0502040504020204" pitchFamily="34" charset="0"/>
                <a:ea typeface="Noto Sans" panose="020B0502040504020204" pitchFamily="34" charset="0"/>
                <a:cs typeface="Noto Sans" panose="020B0502040504020204" pitchFamily="34" charset="0"/>
              </a:rPr>
              <a:t>; and</a:t>
            </a:r>
          </a:p>
          <a:p>
            <a:pPr marL="342900" indent="-342900">
              <a:buAutoNum type="alphaLcParenBoth"/>
            </a:pPr>
            <a:r>
              <a:rPr lang="fr-CH" sz="1200" dirty="0" err="1">
                <a:latin typeface="Noto Sans" panose="020B0502040504020204" pitchFamily="34" charset="0"/>
                <a:ea typeface="Noto Sans" panose="020B0502040504020204" pitchFamily="34" charset="0"/>
                <a:cs typeface="Noto Sans" panose="020B0502040504020204" pitchFamily="34" charset="0"/>
              </a:rPr>
              <a:t>cooperatives</a:t>
            </a:r>
            <a:r>
              <a:rPr lang="fr-CH" sz="1200" dirty="0">
                <a:latin typeface="Noto Sans" panose="020B0502040504020204" pitchFamily="34" charset="0"/>
                <a:ea typeface="Noto Sans" panose="020B0502040504020204" pitchFamily="34" charset="0"/>
                <a:cs typeface="Noto Sans" panose="020B0502040504020204" pitchFamily="34" charset="0"/>
              </a:rPr>
              <a:t> and social and </a:t>
            </a:r>
            <a:r>
              <a:rPr lang="fr-CH" sz="1200" dirty="0" err="1">
                <a:latin typeface="Noto Sans" panose="020B0502040504020204" pitchFamily="34" charset="0"/>
                <a:ea typeface="Noto Sans" panose="020B0502040504020204" pitchFamily="34" charset="0"/>
                <a:cs typeface="Noto Sans" panose="020B0502040504020204" pitchFamily="34" charset="0"/>
              </a:rPr>
              <a:t>solidarity</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economy</a:t>
            </a:r>
            <a:r>
              <a:rPr lang="fr-CH" sz="1200" dirty="0">
                <a:latin typeface="Noto Sans" panose="020B0502040504020204" pitchFamily="34" charset="0"/>
                <a:ea typeface="Noto Sans" panose="020B0502040504020204" pitchFamily="34" charset="0"/>
                <a:cs typeface="Noto Sans" panose="020B0502040504020204" pitchFamily="34" charset="0"/>
              </a:rPr>
              <a:t> </a:t>
            </a:r>
            <a:r>
              <a:rPr lang="fr-CH" sz="1200" dirty="0" err="1">
                <a:latin typeface="Noto Sans" panose="020B0502040504020204" pitchFamily="34" charset="0"/>
                <a:ea typeface="Noto Sans" panose="020B0502040504020204" pitchFamily="34" charset="0"/>
                <a:cs typeface="Noto Sans" panose="020B0502040504020204" pitchFamily="34" charset="0"/>
              </a:rPr>
              <a:t>units</a:t>
            </a:r>
            <a:r>
              <a:rPr lang="fr-CH" sz="1200" dirty="0">
                <a:latin typeface="Noto Sans" panose="020B0502040504020204" pitchFamily="34" charset="0"/>
                <a:ea typeface="Noto Sans" panose="020B0502040504020204" pitchFamily="34" charset="0"/>
                <a:cs typeface="Noto Sans" panose="020B0502040504020204" pitchFamily="34" charset="0"/>
              </a:rPr>
              <a:t>.</a:t>
            </a:r>
            <a:br>
              <a:rPr lang="fr-CH" dirty="0"/>
            </a:br>
            <a:endParaRPr lang="fr-CH" dirty="0"/>
          </a:p>
          <a:p>
            <a:endParaRPr lang="fr-CH"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0826FEE-2901-4F80-B040-94DEDE5C3ECF}" type="slidenum">
              <a:rPr lang="en-GB" smtClean="0"/>
              <a:t>4</a:t>
            </a:fld>
            <a:endParaRPr lang="en-GB"/>
          </a:p>
        </p:txBody>
      </p:sp>
    </p:spTree>
    <p:extLst>
      <p:ext uri="{BB962C8B-B14F-4D97-AF65-F5344CB8AC3E}">
        <p14:creationId xmlns:p14="http://schemas.microsoft.com/office/powerpoint/2010/main" val="3625884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Countries with higher informality have a lower human development index.  </a:t>
            </a:r>
          </a:p>
        </p:txBody>
      </p:sp>
      <p:sp>
        <p:nvSpPr>
          <p:cNvPr id="4" name="Slide Number Placeholder 3"/>
          <p:cNvSpPr>
            <a:spLocks noGrp="1"/>
          </p:cNvSpPr>
          <p:nvPr>
            <p:ph type="sldNum" sz="quarter" idx="5"/>
          </p:nvPr>
        </p:nvSpPr>
        <p:spPr/>
        <p:txBody>
          <a:bodyPr/>
          <a:lstStyle/>
          <a:p>
            <a:fld id="{8C0699DE-7357-458B-8C62-69C837DCB5B2}" type="slidenum">
              <a:rPr lang="en-GB" smtClean="0"/>
              <a:t>5</a:t>
            </a:fld>
            <a:endParaRPr lang="en-GB"/>
          </a:p>
        </p:txBody>
      </p:sp>
    </p:spTree>
    <p:extLst>
      <p:ext uri="{BB962C8B-B14F-4D97-AF65-F5344CB8AC3E}">
        <p14:creationId xmlns:p14="http://schemas.microsoft.com/office/powerpoint/2010/main" val="527810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Countries with higher informality have a lower level of gross domestic product (GDP) per capita</a:t>
            </a:r>
          </a:p>
          <a:p>
            <a:endParaRPr lang="en-GB" dirty="0"/>
          </a:p>
          <a:p>
            <a:r>
              <a:rPr lang="en-GB" dirty="0"/>
              <a:t> </a:t>
            </a:r>
          </a:p>
        </p:txBody>
      </p:sp>
      <p:sp>
        <p:nvSpPr>
          <p:cNvPr id="4" name="Slide Number Placeholder 3"/>
          <p:cNvSpPr>
            <a:spLocks noGrp="1"/>
          </p:cNvSpPr>
          <p:nvPr>
            <p:ph type="sldNum" sz="quarter" idx="5"/>
          </p:nvPr>
        </p:nvSpPr>
        <p:spPr/>
        <p:txBody>
          <a:bodyPr/>
          <a:lstStyle/>
          <a:p>
            <a:fld id="{8C0699DE-7357-458B-8C62-69C837DCB5B2}" type="slidenum">
              <a:rPr lang="en-GB" smtClean="0"/>
              <a:t>6</a:t>
            </a:fld>
            <a:endParaRPr lang="en-GB"/>
          </a:p>
        </p:txBody>
      </p:sp>
    </p:spTree>
    <p:extLst>
      <p:ext uri="{BB962C8B-B14F-4D97-AF65-F5344CB8AC3E}">
        <p14:creationId xmlns:p14="http://schemas.microsoft.com/office/powerpoint/2010/main" val="68378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80E2392-4B81-4354-97CF-69FA94B72952}" type="slidenum">
              <a:rPr lang="fr-FR" smtClean="0"/>
              <a:t>8</a:t>
            </a:fld>
            <a:endParaRPr lang="fr-FR"/>
          </a:p>
        </p:txBody>
      </p:sp>
    </p:spTree>
    <p:extLst>
      <p:ext uri="{BB962C8B-B14F-4D97-AF65-F5344CB8AC3E}">
        <p14:creationId xmlns:p14="http://schemas.microsoft.com/office/powerpoint/2010/main" val="564167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Zoning: </a:t>
            </a:r>
            <a:r>
              <a:rPr lang="fr-CH" dirty="0" err="1"/>
              <a:t>e.g</a:t>
            </a:r>
            <a:r>
              <a:rPr lang="fr-CH" dirty="0"/>
              <a:t>. </a:t>
            </a:r>
            <a:r>
              <a:rPr lang="fr-CH" dirty="0" err="1"/>
              <a:t>don’t</a:t>
            </a:r>
            <a:r>
              <a:rPr lang="fr-CH" dirty="0"/>
              <a:t> open a bar </a:t>
            </a:r>
            <a:r>
              <a:rPr lang="fr-CH" dirty="0" err="1"/>
              <a:t>next</a:t>
            </a:r>
            <a:r>
              <a:rPr lang="fr-CH" dirty="0"/>
              <a:t> to a </a:t>
            </a:r>
            <a:r>
              <a:rPr lang="fr-CH" dirty="0" err="1"/>
              <a:t>school</a:t>
            </a:r>
            <a:r>
              <a:rPr lang="fr-CH" dirty="0"/>
              <a:t>,..</a:t>
            </a:r>
          </a:p>
          <a:p>
            <a:r>
              <a:rPr lang="fr-CH" dirty="0" err="1"/>
              <a:t>Fire</a:t>
            </a:r>
            <a:r>
              <a:rPr lang="fr-CH" dirty="0"/>
              <a:t> </a:t>
            </a:r>
            <a:r>
              <a:rPr lang="fr-CH" dirty="0" err="1"/>
              <a:t>safety</a:t>
            </a:r>
            <a:r>
              <a:rPr lang="fr-CH" dirty="0"/>
              <a:t>: </a:t>
            </a:r>
            <a:r>
              <a:rPr lang="fr-CH" dirty="0" err="1"/>
              <a:t>Municipality</a:t>
            </a:r>
            <a:r>
              <a:rPr lang="fr-CH" dirty="0"/>
              <a:t> </a:t>
            </a:r>
            <a:r>
              <a:rPr lang="fr-CH" dirty="0" err="1"/>
              <a:t>checks</a:t>
            </a:r>
            <a:r>
              <a:rPr lang="fr-CH" dirty="0"/>
              <a:t> </a:t>
            </a:r>
            <a:r>
              <a:rPr lang="fr-CH" dirty="0" err="1"/>
              <a:t>whether</a:t>
            </a:r>
            <a:r>
              <a:rPr lang="fr-CH" dirty="0"/>
              <a:t> the </a:t>
            </a:r>
            <a:r>
              <a:rPr lang="fr-CH" dirty="0" err="1"/>
              <a:t>premises</a:t>
            </a:r>
            <a:r>
              <a:rPr lang="fr-CH" dirty="0"/>
              <a:t> are </a:t>
            </a:r>
            <a:r>
              <a:rPr lang="fr-CH" dirty="0" err="1"/>
              <a:t>safe</a:t>
            </a:r>
            <a:br>
              <a:rPr lang="fr-CH" dirty="0"/>
            </a:br>
            <a:r>
              <a:rPr lang="fr-CH" dirty="0"/>
              <a:t>OSH: </a:t>
            </a:r>
            <a:r>
              <a:rPr lang="fr-CH" dirty="0" err="1"/>
              <a:t>can</a:t>
            </a:r>
            <a:r>
              <a:rPr lang="fr-CH" dirty="0"/>
              <a:t> </a:t>
            </a:r>
            <a:r>
              <a:rPr lang="fr-CH" dirty="0" err="1"/>
              <a:t>workers</a:t>
            </a:r>
            <a:r>
              <a:rPr lang="fr-CH" dirty="0"/>
              <a:t> </a:t>
            </a:r>
            <a:r>
              <a:rPr lang="fr-CH" dirty="0" err="1"/>
              <a:t>fall</a:t>
            </a:r>
            <a:r>
              <a:rPr lang="fr-CH" dirty="0"/>
              <a:t> over </a:t>
            </a:r>
            <a:r>
              <a:rPr lang="fr-CH" dirty="0" err="1"/>
              <a:t>something</a:t>
            </a:r>
            <a:r>
              <a:rPr lang="fr-CH" dirty="0"/>
              <a:t>, </a:t>
            </a:r>
            <a:r>
              <a:rPr lang="fr-CH" dirty="0" err="1"/>
              <a:t>is</a:t>
            </a:r>
            <a:r>
              <a:rPr lang="fr-CH" baseline="0" dirty="0"/>
              <a:t> </a:t>
            </a:r>
            <a:r>
              <a:rPr lang="fr-CH" baseline="0" dirty="0" err="1"/>
              <a:t>there</a:t>
            </a:r>
            <a:r>
              <a:rPr lang="fr-CH" baseline="0" dirty="0"/>
              <a:t> </a:t>
            </a:r>
            <a:r>
              <a:rPr lang="fr-CH" baseline="0" dirty="0" err="1"/>
              <a:t>too</a:t>
            </a:r>
            <a:r>
              <a:rPr lang="fr-CH" baseline="0" dirty="0"/>
              <a:t> </a:t>
            </a:r>
            <a:r>
              <a:rPr lang="fr-CH" baseline="0" dirty="0" err="1"/>
              <a:t>much</a:t>
            </a:r>
            <a:r>
              <a:rPr lang="fr-CH" baseline="0" dirty="0"/>
              <a:t> light, noise?</a:t>
            </a:r>
            <a:br>
              <a:rPr lang="fr-CH" baseline="0" dirty="0"/>
            </a:br>
            <a:r>
              <a:rPr lang="fr-CH" baseline="0" dirty="0" err="1"/>
              <a:t>Sector</a:t>
            </a:r>
            <a:r>
              <a:rPr lang="fr-CH" baseline="0" dirty="0"/>
              <a:t>/occupation </a:t>
            </a:r>
            <a:r>
              <a:rPr lang="fr-CH" baseline="0" dirty="0" err="1"/>
              <a:t>specific</a:t>
            </a:r>
            <a:r>
              <a:rPr lang="fr-CH" baseline="0" dirty="0"/>
              <a:t> </a:t>
            </a:r>
            <a:r>
              <a:rPr lang="fr-CH" baseline="0" dirty="0" err="1"/>
              <a:t>license</a:t>
            </a:r>
            <a:r>
              <a:rPr lang="fr-CH" baseline="0" dirty="0"/>
              <a:t>: </a:t>
            </a:r>
            <a:r>
              <a:rPr lang="fr-CH" baseline="0" dirty="0" err="1"/>
              <a:t>e.g</a:t>
            </a:r>
            <a:r>
              <a:rPr lang="fr-CH" baseline="0" dirty="0"/>
              <a:t>. </a:t>
            </a:r>
            <a:r>
              <a:rPr lang="fr-CH" baseline="0" dirty="0" err="1"/>
              <a:t>garment</a:t>
            </a:r>
            <a:r>
              <a:rPr lang="fr-CH" baseline="0" dirty="0"/>
              <a:t>, </a:t>
            </a:r>
            <a:r>
              <a:rPr lang="fr-CH" baseline="0" dirty="0" err="1"/>
              <a:t>tourism</a:t>
            </a:r>
            <a:r>
              <a:rPr lang="fr-CH" baseline="0" dirty="0"/>
              <a:t>, …</a:t>
            </a:r>
          </a:p>
          <a:p>
            <a:endParaRPr lang="fr-CH" baseline="0" dirty="0"/>
          </a:p>
          <a:p>
            <a:r>
              <a:rPr lang="fr-CH" baseline="0" dirty="0" err="1"/>
              <a:t>Other</a:t>
            </a:r>
            <a:r>
              <a:rPr lang="fr-CH" baseline="0" dirty="0"/>
              <a:t> taxes: </a:t>
            </a:r>
            <a:r>
              <a:rPr lang="it-IT" dirty="0">
                <a:solidFill>
                  <a:schemeClr val="accent2"/>
                </a:solidFill>
                <a:latin typeface="Arial" panose="020B0604020202020204" pitchFamily="34" charset="0"/>
                <a:cs typeface="Arial" panose="020B0604020202020204" pitchFamily="34" charset="0"/>
              </a:rPr>
              <a:t>e.g. Municipality tax, environmental</a:t>
            </a:r>
            <a:r>
              <a:rPr lang="it-IT" baseline="0" dirty="0">
                <a:solidFill>
                  <a:schemeClr val="accent2"/>
                </a:solidFill>
                <a:latin typeface="Arial" panose="020B0604020202020204" pitchFamily="34" charset="0"/>
                <a:cs typeface="Arial" panose="020B0604020202020204" pitchFamily="34" charset="0"/>
              </a:rPr>
              <a:t> taxes, ...</a:t>
            </a:r>
          </a:p>
          <a:p>
            <a:endParaRPr lang="it-IT" baseline="0" dirty="0">
              <a:solidFill>
                <a:schemeClr val="accent2"/>
              </a:solidFill>
              <a:latin typeface="Arial" panose="020B0604020202020204" pitchFamily="34" charset="0"/>
              <a:cs typeface="Arial" panose="020B0604020202020204" pitchFamily="34" charset="0"/>
            </a:endParaRPr>
          </a:p>
          <a:p>
            <a:r>
              <a:rPr lang="it-IT" baseline="0" dirty="0">
                <a:solidFill>
                  <a:schemeClr val="accent2"/>
                </a:solidFill>
                <a:latin typeface="Arial" panose="020B0604020202020204" pitchFamily="34" charset="0"/>
                <a:cs typeface="Arial" panose="020B0604020202020204" pitchFamily="34" charset="0"/>
              </a:rPr>
              <a:t>Soc sec: in some countries you need to pay for a central training fund</a:t>
            </a:r>
            <a:br>
              <a:rPr lang="it-IT" baseline="0" dirty="0">
                <a:solidFill>
                  <a:schemeClr val="accent2"/>
                </a:solidFill>
                <a:latin typeface="Arial" panose="020B0604020202020204" pitchFamily="34" charset="0"/>
                <a:cs typeface="Arial" panose="020B0604020202020204" pitchFamily="34" charset="0"/>
              </a:rPr>
            </a:br>
            <a:endParaRPr lang="it-IT" baseline="0" dirty="0">
              <a:solidFill>
                <a:schemeClr val="accent2"/>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B80E2392-4B81-4354-97CF-69FA94B72952}" type="slidenum">
              <a:rPr lang="fr-FR" smtClean="0"/>
              <a:t>9</a:t>
            </a:fld>
            <a:endParaRPr lang="fr-FR"/>
          </a:p>
        </p:txBody>
      </p:sp>
    </p:spTree>
    <p:extLst>
      <p:ext uri="{BB962C8B-B14F-4D97-AF65-F5344CB8AC3E}">
        <p14:creationId xmlns:p14="http://schemas.microsoft.com/office/powerpoint/2010/main" val="1908590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0826FEE-2901-4F80-B040-94DEDE5C3ECF}" type="slidenum">
              <a:rPr lang="en-GB" smtClean="0"/>
              <a:t>10</a:t>
            </a:fld>
            <a:endParaRPr lang="en-GB"/>
          </a:p>
        </p:txBody>
      </p:sp>
    </p:spTree>
    <p:extLst>
      <p:ext uri="{BB962C8B-B14F-4D97-AF65-F5344CB8AC3E}">
        <p14:creationId xmlns:p14="http://schemas.microsoft.com/office/powerpoint/2010/main" val="623553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EB22F0-91C7-4252-98B9-DD1FC934BCB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2111496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0699DE-7357-458B-8C62-69C837DCB5B2}" type="slidenum">
              <a:rPr lang="en-GB" smtClean="0"/>
              <a:t>12</a:t>
            </a:fld>
            <a:endParaRPr lang="en-GB"/>
          </a:p>
        </p:txBody>
      </p:sp>
    </p:spTree>
    <p:extLst>
      <p:ext uri="{BB962C8B-B14F-4D97-AF65-F5344CB8AC3E}">
        <p14:creationId xmlns:p14="http://schemas.microsoft.com/office/powerpoint/2010/main" val="1937359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608525"/>
          </a:xfrm>
        </p:spPr>
        <p:txBody>
          <a:bodyPr wrap="square" bIns="54000" anchor="t" anchorCtr="0">
            <a:noAutofit/>
          </a:bodyPr>
          <a:lstStyle>
            <a:lvl1pPr algn="l">
              <a:defRPr sz="4000"/>
            </a:lvl1pPr>
          </a:lstStyle>
          <a:p>
            <a:r>
              <a:rPr lang="en-US"/>
              <a:t>Click to edit Master title style</a:t>
            </a:r>
            <a:endParaRPr lang="en-GB"/>
          </a:p>
        </p:txBody>
      </p:sp>
      <p:sp>
        <p:nvSpPr>
          <p:cNvPr id="3" name="Subtitle 2"/>
          <p:cNvSpPr>
            <a:spLocks noGrp="1"/>
          </p:cNvSpPr>
          <p:nvPr>
            <p:ph type="subTitle" idx="1"/>
          </p:nvPr>
        </p:nvSpPr>
        <p:spPr>
          <a:xfrm>
            <a:off x="490538" y="3481539"/>
            <a:ext cx="7200000" cy="1655762"/>
          </a:xfrm>
        </p:spPr>
        <p:txBody>
          <a:bodyPr>
            <a:noAutofit/>
          </a:bodyPr>
          <a:lstStyle>
            <a:lvl1pPr marL="0" indent="0" algn="l">
              <a:lnSpc>
                <a:spcPct val="90000"/>
              </a:lnSpc>
              <a:spcAft>
                <a:spcPts val="1200"/>
              </a:spcAft>
              <a:buNone/>
              <a:defRPr sz="4000" b="0">
                <a:solidFill>
                  <a:schemeClr val="accent1"/>
                </a:solidFill>
              </a:defRPr>
            </a:lvl1pPr>
            <a:lvl2pPr marL="0" indent="0" algn="l">
              <a:buNone/>
              <a:defRPr sz="14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490538" y="6180035"/>
            <a:ext cx="2743200" cy="216000"/>
          </a:xfrm>
        </p:spPr>
        <p:txBody>
          <a:bodyPr anchor="b" anchorCtr="0">
            <a:noAutofit/>
          </a:bodyPr>
          <a:lstStyle>
            <a:lvl1pPr>
              <a:defRPr sz="1000">
                <a:solidFill>
                  <a:schemeClr val="accent1"/>
                </a:solidFill>
              </a:defRPr>
            </a:lvl1pPr>
          </a:lstStyle>
          <a:p>
            <a:r>
              <a:rPr lang="en-GB"/>
              <a:t>Date: Monday / 01 / October / 2019</a:t>
            </a:r>
          </a:p>
        </p:txBody>
      </p:sp>
      <p:sp>
        <p:nvSpPr>
          <p:cNvPr id="5" name="Footer Placeholder 4"/>
          <p:cNvSpPr>
            <a:spLocks noGrp="1"/>
          </p:cNvSpPr>
          <p:nvPr>
            <p:ph type="ftr" sz="quarter" idx="11"/>
          </p:nvPr>
        </p:nvSpPr>
        <p:spPr>
          <a:xfrm>
            <a:off x="490538" y="685800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11" name="Picture Placeholder 10"/>
          <p:cNvSpPr>
            <a:spLocks noGrp="1"/>
          </p:cNvSpPr>
          <p:nvPr>
            <p:ph type="pic" sz="quarter" idx="13" hasCustomPrompt="1"/>
          </p:nvPr>
        </p:nvSpPr>
        <p:spPr>
          <a:xfrm>
            <a:off x="2946400" y="0"/>
            <a:ext cx="9245600" cy="5321300"/>
          </a:xfrm>
          <a:custGeom>
            <a:avLst/>
            <a:gdLst>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5321300 h 5321300"/>
              <a:gd name="connsiteX4" fmla="*/ 0 w 9245600"/>
              <a:gd name="connsiteY4" fmla="*/ 0 h 5321300"/>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0 h 5321300"/>
            </a:gdLst>
            <a:ahLst/>
            <a:cxnLst>
              <a:cxn ang="0">
                <a:pos x="connsiteX0" y="connsiteY0"/>
              </a:cxn>
              <a:cxn ang="0">
                <a:pos x="connsiteX1" y="connsiteY1"/>
              </a:cxn>
              <a:cxn ang="0">
                <a:pos x="connsiteX2" y="connsiteY2"/>
              </a:cxn>
              <a:cxn ang="0">
                <a:pos x="connsiteX3" y="connsiteY3"/>
              </a:cxn>
            </a:cxnLst>
            <a:rect l="l" t="t" r="r" b="b"/>
            <a:pathLst>
              <a:path w="9245600" h="5321300">
                <a:moveTo>
                  <a:pt x="0" y="0"/>
                </a:moveTo>
                <a:lnTo>
                  <a:pt x="9245600" y="0"/>
                </a:lnTo>
                <a:lnTo>
                  <a:pt x="9245600" y="5321300"/>
                </a:lnTo>
                <a:lnTo>
                  <a:pt x="0" y="0"/>
                </a:lnTo>
                <a:close/>
              </a:path>
            </a:pathLst>
          </a:custGeom>
          <a:solidFill>
            <a:schemeClr val="accent1"/>
          </a:solidFill>
        </p:spPr>
        <p:txBody>
          <a:bodyPr>
            <a:noAutofit/>
          </a:bodyPr>
          <a:lstStyle>
            <a:lvl1pPr algn="r">
              <a:defRPr sz="1000">
                <a:solidFill>
                  <a:schemeClr val="bg1"/>
                </a:solidFill>
              </a:defRPr>
            </a:lvl1pPr>
          </a:lstStyle>
          <a:p>
            <a:r>
              <a:rPr lang="en-GB"/>
              <a:t>Click icon to insert picture, or leave unchanged for plain colour fill</a:t>
            </a:r>
          </a:p>
        </p:txBody>
      </p:sp>
    </p:spTree>
    <p:extLst>
      <p:ext uri="{BB962C8B-B14F-4D97-AF65-F5344CB8AC3E}">
        <p14:creationId xmlns:p14="http://schemas.microsoft.com/office/powerpoint/2010/main" val="316613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21088" y="6867374"/>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5529262" y="3007518"/>
            <a:ext cx="6662738" cy="385048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57757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B">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8286750" y="4601106"/>
            <a:ext cx="3905250" cy="22568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3191027" y="2238"/>
            <a:ext cx="8999022" cy="52006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07204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C">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5307376" y="0"/>
            <a:ext cx="6884624" cy="397871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131999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bg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602" y="490538"/>
            <a:ext cx="1371472"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80822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atter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1407" r="38481" b="40746"/>
          <a:stretch/>
        </p:blipFill>
        <p:spPr>
          <a:xfrm>
            <a:off x="-1397975" y="1085561"/>
            <a:ext cx="13604217" cy="5784889"/>
          </a:xfrm>
          <a:prstGeom prst="rect">
            <a:avLst/>
          </a:prstGeom>
        </p:spPr>
      </p:pic>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5868000" cy="648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49663"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006282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642088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a:t>Date: Monday / 01 / October / 2019</a:t>
            </a:r>
          </a:p>
        </p:txBody>
      </p:sp>
      <p:sp>
        <p:nvSpPr>
          <p:cNvPr id="3" name="Footer Placeholder 2"/>
          <p:cNvSpPr>
            <a:spLocks noGrp="1"/>
          </p:cNvSpPr>
          <p:nvPr>
            <p:ph type="ftr" sz="quarter" idx="11"/>
          </p:nvPr>
        </p:nvSpPr>
        <p:spPr/>
        <p:txBody>
          <a:bodyPr/>
          <a:lstStyle/>
          <a:p>
            <a:r>
              <a:rPr lang="en-GB"/>
              <a:t>Advancing social justice, promoting decent work</a:t>
            </a:r>
          </a:p>
        </p:txBody>
      </p:sp>
      <p:sp>
        <p:nvSpPr>
          <p:cNvPr id="4" name="Slide Number Placeholder 3"/>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1711956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71556" y="509660"/>
            <a:ext cx="9373600" cy="720000"/>
          </a:xfrm>
        </p:spPr>
        <p:txBody>
          <a:bodyPr/>
          <a:lstStyle>
            <a:lvl1pPr marL="542925" indent="-542925">
              <a:defRPr sz="2800">
                <a:solidFill>
                  <a:schemeClr val="tx2">
                    <a:lumMod val="75000"/>
                    <a:lumOff val="25000"/>
                  </a:schemeClr>
                </a:solidFill>
              </a:defRPr>
            </a:lvl1pPr>
          </a:lstStyle>
          <a:p>
            <a:r>
              <a:rPr lang="en-US" dirty="0"/>
              <a:t>Click to edit Master title style</a:t>
            </a:r>
            <a:endParaRPr lang="en-GB" dirty="0"/>
          </a:p>
        </p:txBody>
      </p:sp>
      <p:sp>
        <p:nvSpPr>
          <p:cNvPr id="3" name="Content Placeholder 2"/>
          <p:cNvSpPr>
            <a:spLocks noGrp="1"/>
          </p:cNvSpPr>
          <p:nvPr>
            <p:ph sz="half" idx="1" hasCustomPrompt="1"/>
          </p:nvPr>
        </p:nvSpPr>
        <p:spPr>
          <a:xfrm>
            <a:off x="490538" y="1890711"/>
            <a:ext cx="5360400" cy="4574743"/>
          </a:xfrm>
        </p:spPr>
        <p:txBody>
          <a:bodyPr lIns="36000" tIns="36000" rIns="36000" bIns="36000"/>
          <a:lstStyle>
            <a:lvl1pPr>
              <a:spcBef>
                <a:spcPts val="600"/>
              </a:spcBef>
              <a:defRPr>
                <a:solidFill>
                  <a:schemeClr val="tx2">
                    <a:lumMod val="85000"/>
                    <a:lumOff val="15000"/>
                  </a:schemeClr>
                </a:solidFill>
              </a:defRPr>
            </a:lvl1pPr>
            <a:lvl2pPr>
              <a:spcBef>
                <a:spcPts val="600"/>
              </a:spcBef>
              <a:defRPr>
                <a:solidFill>
                  <a:schemeClr val="tx2">
                    <a:lumMod val="85000"/>
                    <a:lumOff val="15000"/>
                  </a:schemeClr>
                </a:solidFill>
              </a:defRPr>
            </a:lvl2pPr>
            <a:lvl3pPr>
              <a:spcBef>
                <a:spcPts val="600"/>
              </a:spcBef>
              <a:defRPr>
                <a:solidFill>
                  <a:schemeClr val="tx2">
                    <a:lumMod val="85000"/>
                    <a:lumOff val="15000"/>
                  </a:schemeClr>
                </a:solidFill>
              </a:defRPr>
            </a:lvl3pPr>
            <a:lvl4pPr marL="452438" indent="-180975">
              <a:spcBef>
                <a:spcPts val="600"/>
              </a:spcBef>
              <a:buClr>
                <a:schemeClr val="tx2">
                  <a:lumMod val="75000"/>
                  <a:lumOff val="25000"/>
                </a:schemeClr>
              </a:buClr>
              <a:buFont typeface="Wingdings 2" panose="05020102010507070707" pitchFamily="18" charset="2"/>
              <a:buChar char="Ò"/>
              <a:tabLst>
                <a:tab pos="180975" algn="l"/>
              </a:tabLst>
              <a:defRPr sz="1600"/>
            </a:lvl4pPr>
            <a:lvl5pPr marL="452438" indent="-180975">
              <a:spcBef>
                <a:spcPts val="600"/>
              </a:spcBef>
              <a:buClr>
                <a:schemeClr val="tx2">
                  <a:lumMod val="75000"/>
                  <a:lumOff val="25000"/>
                </a:schemeClr>
              </a:buClr>
              <a:buFont typeface="Wingdings 2" panose="05020102010507070707" pitchFamily="18" charset="2"/>
              <a:buChar char="Ò"/>
              <a:defRPr sz="1600">
                <a:solidFill>
                  <a:schemeClr val="tx2">
                    <a:lumMod val="95000"/>
                    <a:lumOff val="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Date: Monday / 01 / October / 2019</a:t>
            </a:r>
          </a:p>
        </p:txBody>
      </p:sp>
      <p:sp>
        <p:nvSpPr>
          <p:cNvPr id="9" name="Content Placeholder 2">
            <a:extLst>
              <a:ext uri="{FF2B5EF4-FFF2-40B4-BE49-F238E27FC236}">
                <a16:creationId xmlns:a16="http://schemas.microsoft.com/office/drawing/2014/main" id="{7915AB84-CF2E-4080-B169-77DE42460BAC}"/>
              </a:ext>
            </a:extLst>
          </p:cNvPr>
          <p:cNvSpPr>
            <a:spLocks noGrp="1"/>
          </p:cNvSpPr>
          <p:nvPr>
            <p:ph sz="half" idx="13" hasCustomPrompt="1"/>
          </p:nvPr>
        </p:nvSpPr>
        <p:spPr>
          <a:xfrm>
            <a:off x="6096000" y="1890711"/>
            <a:ext cx="5360400" cy="4574743"/>
          </a:xfrm>
        </p:spPr>
        <p:txBody>
          <a:bodyPr lIns="36000" tIns="36000" rIns="36000" bIns="36000"/>
          <a:lstStyle>
            <a:lvl1pPr>
              <a:spcBef>
                <a:spcPts val="600"/>
              </a:spcBef>
              <a:defRPr>
                <a:solidFill>
                  <a:schemeClr val="tx2">
                    <a:lumMod val="85000"/>
                    <a:lumOff val="15000"/>
                  </a:schemeClr>
                </a:solidFill>
              </a:defRPr>
            </a:lvl1pPr>
            <a:lvl2pPr>
              <a:spcBef>
                <a:spcPts val="600"/>
              </a:spcBef>
              <a:defRPr>
                <a:solidFill>
                  <a:schemeClr val="tx2">
                    <a:lumMod val="85000"/>
                    <a:lumOff val="15000"/>
                  </a:schemeClr>
                </a:solidFill>
              </a:defRPr>
            </a:lvl2pPr>
            <a:lvl3pPr>
              <a:spcBef>
                <a:spcPts val="600"/>
              </a:spcBef>
              <a:defRPr>
                <a:solidFill>
                  <a:schemeClr val="tx2">
                    <a:lumMod val="85000"/>
                    <a:lumOff val="15000"/>
                  </a:schemeClr>
                </a:solidFill>
              </a:defRPr>
            </a:lvl3pPr>
            <a:lvl4pPr marL="452438" indent="-180975">
              <a:spcBef>
                <a:spcPts val="600"/>
              </a:spcBef>
              <a:buClr>
                <a:schemeClr val="tx2">
                  <a:lumMod val="75000"/>
                  <a:lumOff val="25000"/>
                </a:schemeClr>
              </a:buClr>
              <a:buFont typeface="Wingdings 2" panose="05020102010507070707" pitchFamily="18" charset="2"/>
              <a:buChar char="Ò"/>
              <a:tabLst>
                <a:tab pos="180975" algn="l"/>
              </a:tabLst>
              <a:defRPr sz="1600"/>
            </a:lvl4pPr>
            <a:lvl5pPr marL="452438" indent="-180975">
              <a:spcBef>
                <a:spcPts val="600"/>
              </a:spcBef>
              <a:buClr>
                <a:schemeClr val="tx2">
                  <a:lumMod val="75000"/>
                  <a:lumOff val="25000"/>
                </a:schemeClr>
              </a:buClr>
              <a:buFont typeface="Wingdings 2" panose="05020102010507070707" pitchFamily="18" charset="2"/>
              <a:buChar char="Ò"/>
              <a:defRPr sz="1600">
                <a:solidFill>
                  <a:schemeClr val="tx2">
                    <a:lumMod val="95000"/>
                    <a:lumOff val="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513608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391477" y="476672"/>
            <a:ext cx="10492747" cy="720080"/>
          </a:xfrm>
          <a:prstGeom prst="rect">
            <a:avLst/>
          </a:prstGeom>
        </p:spPr>
        <p:txBody>
          <a:bodyPr/>
          <a:lstStyle>
            <a:lvl1pPr>
              <a:defRPr b="1">
                <a:solidFill>
                  <a:srgbClr val="154F98"/>
                </a:solidFill>
                <a:latin typeface="Arial Narrow" panose="020B0606020202030204" pitchFamily="34" charset="0"/>
                <a:cs typeface="Arial" pitchFamily="34" charset="0"/>
              </a:defRPr>
            </a:lvl1pPr>
          </a:lstStyle>
          <a:p>
            <a:r>
              <a:rPr lang="en-US" dirty="0"/>
              <a:t>Click to edit Master title style</a:t>
            </a:r>
            <a:endParaRPr lang="en-GB" dirty="0"/>
          </a:p>
        </p:txBody>
      </p:sp>
      <p:sp>
        <p:nvSpPr>
          <p:cNvPr id="9" name="Content Placeholder 8"/>
          <p:cNvSpPr>
            <a:spLocks noGrp="1"/>
          </p:cNvSpPr>
          <p:nvPr>
            <p:ph sz="quarter" idx="13"/>
          </p:nvPr>
        </p:nvSpPr>
        <p:spPr>
          <a:xfrm>
            <a:off x="1391477" y="1340768"/>
            <a:ext cx="10465163" cy="4536504"/>
          </a:xfrm>
          <a:prstGeom prst="rect">
            <a:avLst/>
          </a:prstGeom>
        </p:spPr>
        <p:txBody>
          <a:bodyPr/>
          <a:lstStyle>
            <a:lvl1pPr marL="342900" indent="-342900">
              <a:buClr>
                <a:srgbClr val="154F98"/>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1pPr>
            <a:lvl2pPr marL="742950" indent="-285750">
              <a:buClr>
                <a:srgbClr val="154F98"/>
              </a:buClr>
              <a:buFont typeface="Wingdings" panose="05000000000000000000" pitchFamily="2" charset="2"/>
              <a:buChar char="§"/>
              <a:defRPr sz="1800">
                <a:solidFill>
                  <a:schemeClr val="tx1"/>
                </a:solidFill>
                <a:latin typeface="Arial" panose="020B0604020202020204" pitchFamily="34" charset="0"/>
                <a:cs typeface="Arial" panose="020B0604020202020204" pitchFamily="34" charset="0"/>
              </a:defRPr>
            </a:lvl2pPr>
            <a:lvl3pPr marL="1143000" indent="-228600">
              <a:buClr>
                <a:srgbClr val="154F98"/>
              </a:buClr>
              <a:buFont typeface="Wingdings" panose="05000000000000000000" pitchFamily="2" charset="2"/>
              <a:buChar char="§"/>
              <a:defRPr sz="1600">
                <a:solidFill>
                  <a:schemeClr val="tx1"/>
                </a:solidFill>
                <a:latin typeface="Arial" panose="020B0604020202020204" pitchFamily="34" charset="0"/>
                <a:cs typeface="Arial" panose="020B0604020202020204" pitchFamily="34" charset="0"/>
              </a:defRPr>
            </a:lvl3pPr>
            <a:lvl4pPr marL="1600200" indent="-228600">
              <a:buClr>
                <a:srgbClr val="154F98"/>
              </a:buClr>
              <a:buFont typeface="Wingdings" panose="05000000000000000000" pitchFamily="2" charset="2"/>
              <a:buChar char="§"/>
              <a:defRPr sz="1400">
                <a:solidFill>
                  <a:schemeClr val="tx1"/>
                </a:solidFill>
                <a:latin typeface="Arial" panose="020B0604020202020204" pitchFamily="34" charset="0"/>
                <a:cs typeface="Arial" panose="020B0604020202020204" pitchFamily="34" charset="0"/>
              </a:defRPr>
            </a:lvl4pPr>
            <a:lvl5pPr marL="2057400" indent="-228600">
              <a:buClr>
                <a:srgbClr val="154F98"/>
              </a:buClr>
              <a:buFont typeface="Wingdings" panose="05000000000000000000" pitchFamily="2" charset="2"/>
              <a:buChar char="§"/>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ustDataLst>
      <p:tags r:id="rId1"/>
    </p:custDataLst>
    <p:extLst>
      <p:ext uri="{BB962C8B-B14F-4D97-AF65-F5344CB8AC3E}">
        <p14:creationId xmlns:p14="http://schemas.microsoft.com/office/powerpoint/2010/main" val="3947340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75829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Patter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7834" b="41970"/>
          <a:stretch/>
        </p:blipFill>
        <p:spPr>
          <a:xfrm>
            <a:off x="4581526" y="3244430"/>
            <a:ext cx="7619999" cy="3623095"/>
          </a:xfrm>
          <a:prstGeom prst="rect">
            <a:avLst/>
          </a:prstGeom>
        </p:spPr>
      </p:pic>
      <p:sp>
        <p:nvSpPr>
          <p:cNvPr id="10" name="Text Placeholder 9"/>
          <p:cNvSpPr>
            <a:spLocks noGrp="1"/>
          </p:cNvSpPr>
          <p:nvPr>
            <p:ph type="body" sz="quarter" idx="13"/>
          </p:nvPr>
        </p:nvSpPr>
        <p:spPr>
          <a:xfrm>
            <a:off x="490538" y="4796725"/>
            <a:ext cx="3412800" cy="970829"/>
          </a:xfrm>
        </p:spPr>
        <p:txBody>
          <a:bodyPr tIns="108000">
            <a:spAutoFit/>
          </a:bodyPr>
          <a:lstStyle>
            <a:lvl1pPr marL="489600" indent="-489600">
              <a:buSzPct val="150000"/>
              <a:buFontTx/>
              <a:buBlip>
                <a:blip r:embed="rId3"/>
              </a:buBlip>
              <a:defRPr b="0">
                <a:solidFill>
                  <a:schemeClr val="tx1"/>
                </a:solidFill>
              </a:defRPr>
            </a:lvl1pPr>
            <a:lvl2pPr marL="669600" indent="-180000">
              <a:buClr>
                <a:schemeClr val="accent2"/>
              </a:buClr>
              <a:buSzPct val="80000"/>
              <a:buFont typeface="Wingdings 3" panose="05040102010807070707" pitchFamily="18" charset="2"/>
              <a:buChar char="u"/>
              <a:defRPr sz="1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108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Corner Image">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4692650" y="2538000"/>
            <a:ext cx="7499350" cy="4320000"/>
          </a:xfrm>
          <a:custGeom>
            <a:avLst/>
            <a:gdLst>
              <a:gd name="connsiteX0" fmla="*/ 0 w 7499350"/>
              <a:gd name="connsiteY0" fmla="*/ 0 h 4320000"/>
              <a:gd name="connsiteX1" fmla="*/ 7499350 w 7499350"/>
              <a:gd name="connsiteY1" fmla="*/ 0 h 4320000"/>
              <a:gd name="connsiteX2" fmla="*/ 7499350 w 7499350"/>
              <a:gd name="connsiteY2" fmla="*/ 4320000 h 4320000"/>
              <a:gd name="connsiteX3" fmla="*/ 0 w 7499350"/>
              <a:gd name="connsiteY3" fmla="*/ 4320000 h 4320000"/>
              <a:gd name="connsiteX4" fmla="*/ 0 w 7499350"/>
              <a:gd name="connsiteY4" fmla="*/ 0 h 4320000"/>
              <a:gd name="connsiteX0" fmla="*/ 0 w 7499350"/>
              <a:gd name="connsiteY0" fmla="*/ 4320000 h 4320000"/>
              <a:gd name="connsiteX1" fmla="*/ 7499350 w 7499350"/>
              <a:gd name="connsiteY1" fmla="*/ 0 h 4320000"/>
              <a:gd name="connsiteX2" fmla="*/ 7499350 w 7499350"/>
              <a:gd name="connsiteY2" fmla="*/ 4320000 h 4320000"/>
              <a:gd name="connsiteX3" fmla="*/ 0 w 7499350"/>
              <a:gd name="connsiteY3" fmla="*/ 4320000 h 4320000"/>
            </a:gdLst>
            <a:ahLst/>
            <a:cxnLst>
              <a:cxn ang="0">
                <a:pos x="connsiteX0" y="connsiteY0"/>
              </a:cxn>
              <a:cxn ang="0">
                <a:pos x="connsiteX1" y="connsiteY1"/>
              </a:cxn>
              <a:cxn ang="0">
                <a:pos x="connsiteX2" y="connsiteY2"/>
              </a:cxn>
              <a:cxn ang="0">
                <a:pos x="connsiteX3" y="connsiteY3"/>
              </a:cxn>
            </a:cxnLst>
            <a:rect l="l" t="t" r="r" b="b"/>
            <a:pathLst>
              <a:path w="7499350" h="4320000">
                <a:moveTo>
                  <a:pt x="0" y="4320000"/>
                </a:moveTo>
                <a:lnTo>
                  <a:pt x="7499350" y="0"/>
                </a:lnTo>
                <a:lnTo>
                  <a:pt x="7499350" y="4320000"/>
                </a:lnTo>
                <a:lnTo>
                  <a:pt x="0" y="4320000"/>
                </a:lnTo>
                <a:close/>
              </a:path>
            </a:pathLst>
          </a:custGeom>
        </p:spPr>
        <p:txBody>
          <a:bodyPr anchor="b" anchorCtr="0"/>
          <a:lstStyle>
            <a:lvl1pPr algn="r">
              <a:defRPr sz="1000" b="1">
                <a:solidFill>
                  <a:schemeClr val="tx1"/>
                </a:solidFill>
              </a:defRPr>
            </a:lvl1pPr>
          </a:lstStyle>
          <a:p>
            <a:r>
              <a:rPr lang="en-GB"/>
              <a:t>Click icon to insert picture</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Tree>
    <p:extLst>
      <p:ext uri="{BB962C8B-B14F-4D97-AF65-F5344CB8AC3E}">
        <p14:creationId xmlns:p14="http://schemas.microsoft.com/office/powerpoint/2010/main" val="25906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Image/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
        <p:nvSpPr>
          <p:cNvPr id="10" name="Picture Placeholder 9"/>
          <p:cNvSpPr>
            <a:spLocks noGrp="1"/>
          </p:cNvSpPr>
          <p:nvPr>
            <p:ph type="pic" sz="quarter" idx="13" hasCustomPrompt="1"/>
          </p:nvPr>
        </p:nvSpPr>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txBody>
          <a:bodyPr anchor="b" anchorCtr="0"/>
          <a:lstStyle>
            <a:lvl1pPr algn="r">
              <a:defRPr sz="1000">
                <a:solidFill>
                  <a:schemeClr val="tx1"/>
                </a:solidFill>
              </a:defRPr>
            </a:lvl1pPr>
          </a:lstStyle>
          <a:p>
            <a:r>
              <a:rPr lang="en-GB"/>
              <a:t>Click icon to insert picture</a:t>
            </a:r>
          </a:p>
        </p:txBody>
      </p:sp>
      <p:sp>
        <p:nvSpPr>
          <p:cNvPr id="12" name="Text Placeholder 11"/>
          <p:cNvSpPr>
            <a:spLocks noGrp="1"/>
          </p:cNvSpPr>
          <p:nvPr>
            <p:ph type="body" sz="quarter" idx="14"/>
          </p:nvPr>
        </p:nvSpPr>
        <p:spPr>
          <a:xfrm>
            <a:off x="8288338" y="5876925"/>
            <a:ext cx="3413125" cy="247650"/>
          </a:xfrm>
          <a:custGeom>
            <a:avLst/>
            <a:gdLst>
              <a:gd name="connsiteX0" fmla="*/ 0 w 3413125"/>
              <a:gd name="connsiteY0" fmla="*/ 0 h 247650"/>
              <a:gd name="connsiteX1" fmla="*/ 3413125 w 3413125"/>
              <a:gd name="connsiteY1" fmla="*/ 0 h 247650"/>
              <a:gd name="connsiteX2" fmla="*/ 3413125 w 3413125"/>
              <a:gd name="connsiteY2" fmla="*/ 247650 h 247650"/>
              <a:gd name="connsiteX3" fmla="*/ 0 w 3413125"/>
              <a:gd name="connsiteY3" fmla="*/ 247650 h 247650"/>
              <a:gd name="connsiteX4" fmla="*/ 0 w 3413125"/>
              <a:gd name="connsiteY4" fmla="*/ 0 h 247650"/>
              <a:gd name="connsiteX0" fmla="*/ 0 w 3413125"/>
              <a:gd name="connsiteY0" fmla="*/ 0 h 247650"/>
              <a:gd name="connsiteX1" fmla="*/ 3153569 w 3413125"/>
              <a:gd name="connsiteY1" fmla="*/ 0 h 247650"/>
              <a:gd name="connsiteX2" fmla="*/ 3413125 w 3413125"/>
              <a:gd name="connsiteY2" fmla="*/ 247650 h 247650"/>
              <a:gd name="connsiteX3" fmla="*/ 0 w 3413125"/>
              <a:gd name="connsiteY3" fmla="*/ 247650 h 247650"/>
              <a:gd name="connsiteX4" fmla="*/ 0 w 3413125"/>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125" h="247650">
                <a:moveTo>
                  <a:pt x="0" y="0"/>
                </a:moveTo>
                <a:lnTo>
                  <a:pt x="3153569" y="0"/>
                </a:lnTo>
                <a:lnTo>
                  <a:pt x="3413125" y="247650"/>
                </a:lnTo>
                <a:lnTo>
                  <a:pt x="0" y="247650"/>
                </a:lnTo>
                <a:lnTo>
                  <a:pt x="0" y="0"/>
                </a:lnTo>
                <a:close/>
              </a:path>
            </a:pathLst>
          </a:custGeom>
          <a:solidFill>
            <a:schemeClr val="accent2"/>
          </a:solidFill>
        </p:spPr>
        <p:txBody>
          <a:bodyPr lIns="108000" anchor="ctr" anchorCtr="0"/>
          <a:lstStyle>
            <a:lvl1pPr>
              <a:defRPr sz="1000" b="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7128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53604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062" y="2393949"/>
            <a:ext cx="53604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94713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8" name="Content Placeholder 3"/>
          <p:cNvSpPr>
            <a:spLocks noGrp="1"/>
          </p:cNvSpPr>
          <p:nvPr>
            <p:ph sz="half" idx="13"/>
          </p:nvPr>
        </p:nvSpPr>
        <p:spPr>
          <a:xfrm>
            <a:off x="8288662"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414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with St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10" name="Text Placeholder 9"/>
          <p:cNvSpPr>
            <a:spLocks noGrp="1"/>
          </p:cNvSpPr>
          <p:nvPr>
            <p:ph type="body" sz="quarter" idx="13" hasCustomPrompt="1"/>
          </p:nvPr>
        </p:nvSpPr>
        <p:spPr>
          <a:xfrm>
            <a:off x="8288662" y="2393950"/>
            <a:ext cx="3412801" cy="3482975"/>
          </a:xfrm>
        </p:spPr>
        <p:txBody>
          <a:bodyPr tIns="54000"/>
          <a:lstStyle>
            <a:lvl1pPr marL="360000" indent="-360000">
              <a:lnSpc>
                <a:spcPct val="80000"/>
              </a:lnSpc>
              <a:spcBef>
                <a:spcPts val="3200"/>
              </a:spcBef>
              <a:spcAft>
                <a:spcPts val="0"/>
              </a:spcAft>
              <a:buClr>
                <a:schemeClr val="accent2"/>
              </a:buClr>
              <a:buFontTx/>
              <a:buBlip>
                <a:blip r:embed="rId2"/>
              </a:buBlip>
              <a:defRPr sz="6000" b="0" spc="-200" baseline="0">
                <a:solidFill>
                  <a:schemeClr val="accent1"/>
                </a:solidFill>
              </a:defRPr>
            </a:lvl1pPr>
            <a:lvl2pPr marL="360000" indent="0">
              <a:lnSpc>
                <a:spcPct val="100000"/>
              </a:lnSpc>
              <a:spcBef>
                <a:spcPts val="0"/>
              </a:spcBef>
              <a:spcAft>
                <a:spcPts val="0"/>
              </a:spcAft>
              <a:buFontTx/>
              <a:buNone/>
              <a:defRPr sz="1000"/>
            </a:lvl2pPr>
          </a:lstStyle>
          <a:p>
            <a:pPr lvl="0"/>
            <a:r>
              <a:rPr lang="en-US"/>
              <a:t>00.0%</a:t>
            </a:r>
          </a:p>
          <a:p>
            <a:pPr lvl="1"/>
            <a:r>
              <a:rPr lang="en-US"/>
              <a:t>Supporting text</a:t>
            </a:r>
            <a:endParaRPr lang="en-GB"/>
          </a:p>
        </p:txBody>
      </p:sp>
    </p:spTree>
    <p:extLst>
      <p:ext uri="{BB962C8B-B14F-4D97-AF65-F5344CB8AC3E}">
        <p14:creationId xmlns:p14="http://schemas.microsoft.com/office/powerpoint/2010/main" val="2400062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and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
        <p:nvSpPr>
          <p:cNvPr id="6" name="Text Placeholder 9"/>
          <p:cNvSpPr>
            <a:spLocks noGrp="1"/>
          </p:cNvSpPr>
          <p:nvPr>
            <p:ph type="body" sz="quarter" idx="13" hasCustomPrompt="1"/>
          </p:nvPr>
        </p:nvSpPr>
        <p:spPr>
          <a:xfrm>
            <a:off x="490538" y="2393950"/>
            <a:ext cx="7380000" cy="3482976"/>
          </a:xfrm>
        </p:spPr>
        <p:txBody>
          <a:bodyPr tIns="0">
            <a:noAutofit/>
          </a:bodyPr>
          <a:lstStyle>
            <a:lvl1pPr marL="489600" indent="-489600">
              <a:buSzPct val="120000"/>
              <a:buFontTx/>
              <a:buBlip>
                <a:blip r:embed="rId2"/>
              </a:buBlip>
              <a:defRPr sz="2300" b="0">
                <a:solidFill>
                  <a:schemeClr val="tx1"/>
                </a:solidFill>
              </a:defRPr>
            </a:lvl1pPr>
            <a:lvl2pPr marL="489600" indent="0">
              <a:buClr>
                <a:schemeClr val="accent2"/>
              </a:buClr>
              <a:buSzPct val="80000"/>
              <a:buFont typeface="Wingdings 3" panose="05040102010807070707" pitchFamily="18" charset="2"/>
              <a:buNone/>
              <a:defRPr sz="2300" baseline="0"/>
            </a:lvl2pPr>
            <a:lvl3pPr marL="669600" indent="-180000">
              <a:spcBef>
                <a:spcPts val="1800"/>
              </a:spcBef>
              <a:defRPr sz="1000"/>
            </a:lvl3pPr>
          </a:lstStyle>
          <a:p>
            <a:pPr lvl="0"/>
            <a:r>
              <a:rPr lang="en-US"/>
              <a:t>Quote (level 1)</a:t>
            </a:r>
          </a:p>
          <a:p>
            <a:pPr lvl="1"/>
            <a:r>
              <a:rPr lang="en-US"/>
              <a:t>Continuation paras (level 2)</a:t>
            </a:r>
          </a:p>
          <a:p>
            <a:pPr lvl="2"/>
            <a:r>
              <a:rPr lang="en-GB"/>
              <a:t>Source (level 3)</a:t>
            </a:r>
          </a:p>
        </p:txBody>
      </p:sp>
      <p:sp>
        <p:nvSpPr>
          <p:cNvPr id="8" name="Picture Placeholder 7"/>
          <p:cNvSpPr>
            <a:spLocks noGrp="1"/>
          </p:cNvSpPr>
          <p:nvPr>
            <p:ph type="pic" sz="quarter" idx="14"/>
          </p:nvPr>
        </p:nvSpPr>
        <p:spPr>
          <a:xfrm>
            <a:off x="8270663" y="2447925"/>
            <a:ext cx="3430800" cy="3429000"/>
          </a:xfrm>
        </p:spPr>
        <p:txBody>
          <a:bodyPr/>
          <a:lstStyle>
            <a:lvl1pPr>
              <a:defRPr sz="1000">
                <a:solidFill>
                  <a:schemeClr val="tx1"/>
                </a:solidFill>
              </a:defRPr>
            </a:lvl1pPr>
          </a:lstStyle>
          <a:p>
            <a:r>
              <a:rPr lang="en-US"/>
              <a:t>Click icon to add picture</a:t>
            </a:r>
            <a:endParaRPr lang="en-GB"/>
          </a:p>
        </p:txBody>
      </p:sp>
    </p:spTree>
    <p:extLst>
      <p:ext uri="{BB962C8B-B14F-4D97-AF65-F5344CB8AC3E}">
        <p14:creationId xmlns:p14="http://schemas.microsoft.com/office/powerpoint/2010/main" val="261044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0538" y="1423195"/>
            <a:ext cx="11210924" cy="720000"/>
          </a:xfrm>
          <a:prstGeom prst="rect">
            <a:avLst/>
          </a:prstGeom>
        </p:spPr>
        <p:txBody>
          <a:bodyPr vert="horz" lIns="0" tIns="0" rIns="0" bIns="0" rtlCol="0" anchor="t" anchorCtr="0">
            <a:noAutofit/>
          </a:bodyPr>
          <a:lstStyle/>
          <a:p>
            <a:r>
              <a:rPr lang="fr-FR"/>
              <a:t>Modifiez le style du titre</a:t>
            </a:r>
            <a:endParaRPr lang="en-GB"/>
          </a:p>
        </p:txBody>
      </p:sp>
      <p:sp>
        <p:nvSpPr>
          <p:cNvPr id="3" name="Text Placeholder 2"/>
          <p:cNvSpPr>
            <a:spLocks noGrp="1"/>
          </p:cNvSpPr>
          <p:nvPr>
            <p:ph type="body" idx="1"/>
          </p:nvPr>
        </p:nvSpPr>
        <p:spPr>
          <a:xfrm>
            <a:off x="490538" y="2393950"/>
            <a:ext cx="11210924" cy="3482975"/>
          </a:xfrm>
          <a:prstGeom prst="rect">
            <a:avLst/>
          </a:prstGeom>
        </p:spPr>
        <p:txBody>
          <a:bodyPr vert="horz" lIns="0" tIns="0" rIns="0" bIns="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Date Placeholder 3"/>
          <p:cNvSpPr>
            <a:spLocks noGrp="1"/>
          </p:cNvSpPr>
          <p:nvPr>
            <p:ph type="dt" sz="half" idx="2"/>
          </p:nvPr>
        </p:nvSpPr>
        <p:spPr>
          <a:xfrm>
            <a:off x="490538" y="6870450"/>
            <a:ext cx="2743200" cy="216000"/>
          </a:xfrm>
          <a:prstGeom prst="rect">
            <a:avLst/>
          </a:prstGeom>
        </p:spPr>
        <p:txBody>
          <a:bodyPr vert="horz" lIns="0" tIns="0" rIns="0" bIns="0" rtlCol="0" anchor="ctr">
            <a:noAutofit/>
          </a:bodyPr>
          <a:lstStyle>
            <a:lvl1pPr algn="l">
              <a:defRPr sz="1000">
                <a:noFill/>
              </a:defRPr>
            </a:lvl1pPr>
          </a:lstStyle>
          <a:p>
            <a:r>
              <a:rPr lang="en-GB"/>
              <a:t>Date: Monday / 01 / October / 2019</a:t>
            </a:r>
          </a:p>
        </p:txBody>
      </p:sp>
      <p:sp>
        <p:nvSpPr>
          <p:cNvPr id="5" name="Footer Placeholder 4"/>
          <p:cNvSpPr>
            <a:spLocks noGrp="1"/>
          </p:cNvSpPr>
          <p:nvPr>
            <p:ph type="ftr" sz="quarter" idx="3"/>
          </p:nvPr>
        </p:nvSpPr>
        <p:spPr>
          <a:xfrm>
            <a:off x="490538" y="6337302"/>
            <a:ext cx="5605462" cy="180000"/>
          </a:xfrm>
          <a:prstGeom prst="rect">
            <a:avLst/>
          </a:prstGeom>
        </p:spPr>
        <p:txBody>
          <a:bodyPr vert="horz" lIns="0" tIns="0" rIns="0" bIns="0" rtlCol="0" anchor="t" anchorCtr="0">
            <a:noAutofit/>
          </a:bodyPr>
          <a:lstStyle>
            <a:lvl1pPr algn="l">
              <a:defRPr sz="1000" b="1">
                <a:solidFill>
                  <a:schemeClr val="tx1"/>
                </a:solidFill>
              </a:defRPr>
            </a:lvl1pPr>
          </a:lstStyle>
          <a:p>
            <a:r>
              <a:rPr lang="en-GB"/>
              <a:t>Advancing social justice, promoting decent work</a:t>
            </a:r>
          </a:p>
        </p:txBody>
      </p:sp>
      <p:sp>
        <p:nvSpPr>
          <p:cNvPr id="6" name="Slide Number Placeholder 5"/>
          <p:cNvSpPr>
            <a:spLocks noGrp="1"/>
          </p:cNvSpPr>
          <p:nvPr>
            <p:ph type="sldNum" sz="quarter" idx="4"/>
          </p:nvPr>
        </p:nvSpPr>
        <p:spPr>
          <a:xfrm>
            <a:off x="11161462" y="432000"/>
            <a:ext cx="540000" cy="288000"/>
          </a:xfrm>
          <a:prstGeom prst="rect">
            <a:avLst/>
          </a:prstGeom>
        </p:spPr>
        <p:txBody>
          <a:bodyPr vert="horz" lIns="0" tIns="0" rIns="0" bIns="0" rtlCol="0" anchor="t" anchorCtr="0">
            <a:noAutofit/>
          </a:bodyPr>
          <a:lstStyle>
            <a:lvl1pPr algn="r">
              <a:defRPr sz="1800">
                <a:solidFill>
                  <a:schemeClr val="accent1"/>
                </a:solidFill>
              </a:defRPr>
            </a:lvl1pPr>
          </a:lstStyle>
          <a:p>
            <a:fld id="{856227C0-AD57-4F9B-BAE3-EEFB0D0EE427}" type="slidenum">
              <a:rPr lang="en-GB" smtClean="0"/>
              <a:pPr/>
              <a:t>‹#›</a:t>
            </a:fld>
            <a:endParaRPr lang="en-GB"/>
          </a:p>
        </p:txBody>
      </p:sp>
      <p:pic>
        <p:nvPicPr>
          <p:cNvPr id="8" name="Picture 7"/>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11" name="Picture 10"/>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381" y="1519079"/>
            <a:ext cx="119513" cy="140298"/>
          </a:xfrm>
          <a:prstGeom prst="rect">
            <a:avLst/>
          </a:prstGeom>
        </p:spPr>
      </p:pic>
      <p:pic>
        <p:nvPicPr>
          <p:cNvPr id="12" name="Picture 11"/>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spTree>
    <p:extLst>
      <p:ext uri="{BB962C8B-B14F-4D97-AF65-F5344CB8AC3E}">
        <p14:creationId xmlns:p14="http://schemas.microsoft.com/office/powerpoint/2010/main" val="1767613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2" r:id="rId6"/>
    <p:sldLayoutId id="2147483664" r:id="rId7"/>
    <p:sldLayoutId id="2147483668" r:id="rId8"/>
    <p:sldLayoutId id="2147483669" r:id="rId9"/>
    <p:sldLayoutId id="2147483651" r:id="rId10"/>
    <p:sldLayoutId id="2147483660" r:id="rId11"/>
    <p:sldLayoutId id="2147483661" r:id="rId12"/>
    <p:sldLayoutId id="2147483662" r:id="rId13"/>
    <p:sldLayoutId id="2147483663" r:id="rId14"/>
    <p:sldLayoutId id="2147483654" r:id="rId15"/>
    <p:sldLayoutId id="2147483655" r:id="rId16"/>
    <p:sldLayoutId id="2147483672" r:id="rId17"/>
    <p:sldLayoutId id="2147483673" r:id="rId18"/>
  </p:sldLayoutIdLst>
  <p:hf hdr="0"/>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09" userDrawn="1">
          <p15:clr>
            <a:srgbClr val="F26B43"/>
          </p15:clr>
        </p15:guide>
        <p15:guide id="4" pos="7371" userDrawn="1">
          <p15:clr>
            <a:srgbClr val="F26B43"/>
          </p15:clr>
        </p15:guide>
        <p15:guide id="5" orient="horz" pos="309" userDrawn="1">
          <p15:clr>
            <a:srgbClr val="F26B43"/>
          </p15:clr>
        </p15:guide>
        <p15:guide id="6" orient="horz" pos="4011" userDrawn="1">
          <p15:clr>
            <a:srgbClr val="F26B43"/>
          </p15:clr>
        </p15:guide>
        <p15:guide id="7" orient="horz" pos="1508" userDrawn="1">
          <p15:clr>
            <a:srgbClr val="F26B43"/>
          </p15:clr>
        </p15:guide>
        <p15:guide id="8" orient="horz" pos="3702" userDrawn="1">
          <p15:clr>
            <a:srgbClr val="F26B43"/>
          </p15:clr>
        </p15:guide>
        <p15:guide id="9" orient="horz" pos="154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4.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7.emf"/></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8" Type="http://schemas.openxmlformats.org/officeDocument/2006/relationships/hyperlink" Target="#_Toc190941501"/><Relationship Id="rId3" Type="http://schemas.openxmlformats.org/officeDocument/2006/relationships/hyperlink" Target="#_Toc190941496"/><Relationship Id="rId7" Type="http://schemas.openxmlformats.org/officeDocument/2006/relationships/hyperlink" Target="#_Toc190941500"/><Relationship Id="rId2" Type="http://schemas.openxmlformats.org/officeDocument/2006/relationships/hyperlink" Target="#_Toc190941495"/><Relationship Id="rId1" Type="http://schemas.openxmlformats.org/officeDocument/2006/relationships/slideLayout" Target="../slideLayouts/slideLayout6.xml"/><Relationship Id="rId6" Type="http://schemas.openxmlformats.org/officeDocument/2006/relationships/hyperlink" Target="#_Toc190941499"/><Relationship Id="rId11" Type="http://schemas.openxmlformats.org/officeDocument/2006/relationships/hyperlink" Target="#_Toc190941504"/><Relationship Id="rId5" Type="http://schemas.openxmlformats.org/officeDocument/2006/relationships/hyperlink" Target="#_Toc190941498"/><Relationship Id="rId10" Type="http://schemas.openxmlformats.org/officeDocument/2006/relationships/hyperlink" Target="#_Toc190941503"/><Relationship Id="rId4" Type="http://schemas.openxmlformats.org/officeDocument/2006/relationships/hyperlink" Target="#_Toc190941497"/><Relationship Id="rId9" Type="http://schemas.openxmlformats.org/officeDocument/2006/relationships/hyperlink" Target="#_Toc190941502"/></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Towards effective pathways for transition to formality</a:t>
            </a:r>
          </a:p>
        </p:txBody>
      </p:sp>
      <p:sp>
        <p:nvSpPr>
          <p:cNvPr id="3" name="Subtitle 2"/>
          <p:cNvSpPr>
            <a:spLocks noGrp="1"/>
          </p:cNvSpPr>
          <p:nvPr>
            <p:ph type="subTitle" idx="1"/>
          </p:nvPr>
        </p:nvSpPr>
        <p:spPr>
          <a:xfrm>
            <a:off x="490538" y="4148487"/>
            <a:ext cx="7200000" cy="1799925"/>
          </a:xfrm>
        </p:spPr>
        <p:txBody>
          <a:bodyPr/>
          <a:lstStyle/>
          <a:p>
            <a:r>
              <a:rPr lang="en-GB" sz="1600" b="1" dirty="0">
                <a:solidFill>
                  <a:schemeClr val="tx1"/>
                </a:solidFill>
                <a:latin typeface="Noto Sans" panose="020B0502040504020204" pitchFamily="34" charset="0"/>
                <a:ea typeface="Noto Sans" panose="020B0502040504020204" pitchFamily="34" charset="0"/>
                <a:cs typeface="Noto Sans" panose="020B0502040504020204" pitchFamily="34" charset="0"/>
              </a:rPr>
              <a:t>ILC 2025: </a:t>
            </a:r>
            <a:r>
              <a:rPr lang="en-GB" sz="1600" b="1" i="0" dirty="0">
                <a:solidFill>
                  <a:schemeClr val="tx1"/>
                </a:solidFill>
                <a:effectLst/>
                <a:latin typeface="Noto Sans" panose="020B0502040504020204" pitchFamily="34" charset="0"/>
                <a:ea typeface="Noto Sans" panose="020B0502040504020204" pitchFamily="34" charset="0"/>
                <a:cs typeface="Noto Sans" panose="020B0502040504020204" pitchFamily="34" charset="0"/>
              </a:rPr>
              <a:t>VI. General discussion on innovative approaches to tackling informality and promoting transitions towards formality to promote decent work</a:t>
            </a:r>
            <a:endParaRPr lang="en-GB" sz="1600" b="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lvl="1"/>
            <a:r>
              <a:rPr lang="en-GB" b="1" dirty="0"/>
              <a:t>John Bliek (bliek@ilo.org)</a:t>
            </a:r>
          </a:p>
        </p:txBody>
      </p:sp>
      <p:sp>
        <p:nvSpPr>
          <p:cNvPr id="4" name="Date Placeholder 3"/>
          <p:cNvSpPr>
            <a:spLocks noGrp="1"/>
          </p:cNvSpPr>
          <p:nvPr>
            <p:ph type="dt" sz="half" idx="10"/>
          </p:nvPr>
        </p:nvSpPr>
        <p:spPr/>
        <p:txBody>
          <a:bodyPr/>
          <a:lstStyle/>
          <a:p>
            <a:r>
              <a:rPr lang="en-GB" dirty="0"/>
              <a:t>Date: Monday / 07/ April / 2025</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a:t>
            </a:fld>
            <a:endParaRPr lang="en-GB"/>
          </a:p>
        </p:txBody>
      </p:sp>
      <p:pic>
        <p:nvPicPr>
          <p:cNvPr id="7" name="Picture Placeholder 6"/>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12935" t="14250" r="5700" b="6072"/>
          <a:stretch/>
        </p:blipFill>
        <p:spPr/>
      </p:pic>
    </p:spTree>
    <p:extLst>
      <p:ext uri="{BB962C8B-B14F-4D97-AF65-F5344CB8AC3E}">
        <p14:creationId xmlns:p14="http://schemas.microsoft.com/office/powerpoint/2010/main" val="3684940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A1F00EE-2A6A-E513-0C14-79CB3626F622}"/>
              </a:ext>
            </a:extLst>
          </p:cNvPr>
          <p:cNvSpPr/>
          <p:nvPr/>
        </p:nvSpPr>
        <p:spPr>
          <a:xfrm>
            <a:off x="0" y="0"/>
            <a:ext cx="1271464" cy="68580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H" sz="1800" b="0" i="0" u="none" strike="noStrike" kern="1200" cap="none" spc="0" normalizeH="0" baseline="0" noProof="0">
              <a:ln>
                <a:noFill/>
              </a:ln>
              <a:solidFill>
                <a:srgbClr val="FFFFFF"/>
              </a:solidFill>
              <a:effectLst/>
              <a:uLnTx/>
              <a:uFillTx/>
              <a:latin typeface="Verdana"/>
            </a:endParaRPr>
          </a:p>
        </p:txBody>
      </p:sp>
      <p:sp>
        <p:nvSpPr>
          <p:cNvPr id="2" name="Titre 1">
            <a:extLst>
              <a:ext uri="{FF2B5EF4-FFF2-40B4-BE49-F238E27FC236}">
                <a16:creationId xmlns:a16="http://schemas.microsoft.com/office/drawing/2014/main" id="{CB9DDED7-8310-4838-87FF-D4BA5CD920A7}"/>
              </a:ext>
            </a:extLst>
          </p:cNvPr>
          <p:cNvSpPr>
            <a:spLocks noGrp="1"/>
          </p:cNvSpPr>
          <p:nvPr>
            <p:ph type="title"/>
          </p:nvPr>
        </p:nvSpPr>
        <p:spPr>
          <a:xfrm>
            <a:off x="1474985" y="141600"/>
            <a:ext cx="10561071" cy="1055152"/>
          </a:xfrm>
        </p:spPr>
        <p:txBody>
          <a:bodyPr/>
          <a:lstStyle/>
          <a:p>
            <a:pPr marL="715627" lvl="3" indent="-571486" defTabSz="914378">
              <a:lnSpc>
                <a:spcPct val="90000"/>
              </a:lnSpc>
              <a:spcAft>
                <a:spcPts val="500"/>
              </a:spcAft>
              <a:buClr>
                <a:srgbClr val="FF0000"/>
              </a:buClr>
              <a:buSzPct val="80000"/>
              <a:buFont typeface="Wingdings 3" panose="05040102010807070707" pitchFamily="18" charset="2"/>
              <a:buChar char=""/>
              <a:tabLst>
                <a:tab pos="134935" algn="l"/>
                <a:tab pos="355591" algn="l"/>
              </a:tabLst>
              <a:defRPr/>
            </a:pPr>
            <a:r>
              <a:rPr lang="en-GB" sz="2500" b="1" kern="0" dirty="0">
                <a:solidFill>
                  <a:srgbClr val="154F98"/>
                </a:solidFill>
                <a:latin typeface="+mn-lt"/>
              </a:rPr>
              <a:t>Has informality decreased or increased over the past 20 years, and more specifically since 2015?</a:t>
            </a:r>
            <a:endParaRPr lang="en-GB" sz="2500" b="1" kern="1200" dirty="0">
              <a:solidFill>
                <a:srgbClr val="FF0000"/>
              </a:solidFill>
              <a:latin typeface="+mn-lt"/>
              <a:ea typeface="+mj-ea"/>
              <a:cs typeface="Calibri" panose="020F0502020204030204" pitchFamily="34" charset="0"/>
            </a:endParaRPr>
          </a:p>
        </p:txBody>
      </p:sp>
      <p:sp>
        <p:nvSpPr>
          <p:cNvPr id="4" name="Espace réservé de la date 3">
            <a:extLst>
              <a:ext uri="{FF2B5EF4-FFF2-40B4-BE49-F238E27FC236}">
                <a16:creationId xmlns:a16="http://schemas.microsoft.com/office/drawing/2014/main" id="{16A87CC9-D3C8-4D85-AEFF-C0CF597E0A28}"/>
              </a:ext>
            </a:extLst>
          </p:cNvPr>
          <p:cNvSpPr>
            <a:spLocks noGrp="1"/>
          </p:cNvSpPr>
          <p:nvPr>
            <p:ph type="dt" sz="half" idx="10"/>
          </p:nvPr>
        </p:nvSpPr>
        <p:spPr>
          <a:xfrm>
            <a:off x="812801" y="8503920"/>
            <a:ext cx="3738880" cy="276999"/>
          </a:xfrm>
        </p:spPr>
        <p:txBody>
          <a:bodyPr/>
          <a:lstStyle/>
          <a:p>
            <a:pPr marL="0" marR="0" lvl="0" indent="0" algn="l" defTabSz="914378"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charset="0"/>
              <a:cs typeface="Arial" charset="0"/>
            </a:endParaRPr>
          </a:p>
        </p:txBody>
      </p:sp>
      <p:sp>
        <p:nvSpPr>
          <p:cNvPr id="5" name="TextBox 4">
            <a:extLst>
              <a:ext uri="{FF2B5EF4-FFF2-40B4-BE49-F238E27FC236}">
                <a16:creationId xmlns:a16="http://schemas.microsoft.com/office/drawing/2014/main" id="{C97BE636-72DC-8D0C-968F-D6B6D0F81A91}"/>
              </a:ext>
            </a:extLst>
          </p:cNvPr>
          <p:cNvSpPr txBox="1"/>
          <p:nvPr/>
        </p:nvSpPr>
        <p:spPr bwMode="auto">
          <a:xfrm>
            <a:off x="114943" y="2905779"/>
            <a:ext cx="1156521" cy="461665"/>
          </a:xfrm>
          <a:prstGeom prst="rect">
            <a:avLst/>
          </a:prstGeom>
          <a:noFill/>
          <a:ln w="9525">
            <a:noFill/>
            <a:miter lim="800000"/>
            <a:headEnd/>
            <a:tailEnd/>
          </a:ln>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FFFFFF"/>
                </a:solidFill>
                <a:effectLst/>
                <a:uLnTx/>
                <a:uFillTx/>
                <a:latin typeface="Verdana"/>
                <a:cs typeface="Arial" charset="0"/>
              </a:rPr>
              <a:t>2015</a:t>
            </a:r>
            <a:endParaRPr kumimoji="0" lang="en-CH" sz="2400" b="1" i="0" u="none" strike="noStrike" kern="1200" cap="none" spc="0" normalizeH="0" baseline="0" noProof="0" dirty="0">
              <a:ln>
                <a:noFill/>
              </a:ln>
              <a:solidFill>
                <a:srgbClr val="FFFFFF"/>
              </a:solidFill>
              <a:effectLst/>
              <a:uLnTx/>
              <a:uFillTx/>
              <a:latin typeface="Verdana"/>
              <a:cs typeface="Arial" charset="0"/>
            </a:endParaRPr>
          </a:p>
        </p:txBody>
      </p:sp>
      <p:sp>
        <p:nvSpPr>
          <p:cNvPr id="7" name="Arrow: Down 6">
            <a:extLst>
              <a:ext uri="{FF2B5EF4-FFF2-40B4-BE49-F238E27FC236}">
                <a16:creationId xmlns:a16="http://schemas.microsoft.com/office/drawing/2014/main" id="{5E4732E6-8833-6CBC-E44F-091C7E3BD9E1}"/>
              </a:ext>
            </a:extLst>
          </p:cNvPr>
          <p:cNvSpPr/>
          <p:nvPr/>
        </p:nvSpPr>
        <p:spPr>
          <a:xfrm>
            <a:off x="-21583" y="380099"/>
            <a:ext cx="277576" cy="6256277"/>
          </a:xfrm>
          <a:prstGeom prst="downArrow">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H" sz="1800" b="0" i="0" u="none" strike="noStrike" kern="1200" cap="none" spc="0" normalizeH="0" baseline="0" noProof="0">
              <a:ln>
                <a:noFill/>
              </a:ln>
              <a:solidFill>
                <a:srgbClr val="FFFFFF"/>
              </a:solidFill>
              <a:effectLst/>
              <a:uLnTx/>
              <a:uFillTx/>
              <a:latin typeface="Verdana"/>
            </a:endParaRPr>
          </a:p>
        </p:txBody>
      </p:sp>
      <p:sp>
        <p:nvSpPr>
          <p:cNvPr id="8" name="TextBox 7">
            <a:extLst>
              <a:ext uri="{FF2B5EF4-FFF2-40B4-BE49-F238E27FC236}">
                <a16:creationId xmlns:a16="http://schemas.microsoft.com/office/drawing/2014/main" id="{C851564E-9260-B650-827E-D318A2086593}"/>
              </a:ext>
            </a:extLst>
          </p:cNvPr>
          <p:cNvSpPr txBox="1"/>
          <p:nvPr/>
        </p:nvSpPr>
        <p:spPr bwMode="auto">
          <a:xfrm>
            <a:off x="159232" y="243166"/>
            <a:ext cx="1156521" cy="461665"/>
          </a:xfrm>
          <a:prstGeom prst="rect">
            <a:avLst/>
          </a:prstGeom>
          <a:noFill/>
          <a:ln w="9525">
            <a:noFill/>
            <a:miter lim="800000"/>
            <a:headEnd/>
            <a:tailEnd/>
          </a:ln>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FFFFFF"/>
                </a:solidFill>
                <a:effectLst/>
                <a:uLnTx/>
                <a:uFillTx/>
                <a:latin typeface="Verdana"/>
                <a:cs typeface="Arial" charset="0"/>
              </a:rPr>
              <a:t>2004</a:t>
            </a:r>
            <a:endParaRPr kumimoji="0" lang="en-CH" sz="2400" b="1" i="0" u="none" strike="noStrike" kern="1200" cap="none" spc="0" normalizeH="0" baseline="0" noProof="0" dirty="0">
              <a:ln>
                <a:noFill/>
              </a:ln>
              <a:solidFill>
                <a:srgbClr val="FFFFFF"/>
              </a:solidFill>
              <a:effectLst/>
              <a:uLnTx/>
              <a:uFillTx/>
              <a:latin typeface="Verdana"/>
              <a:cs typeface="Arial" charset="0"/>
            </a:endParaRPr>
          </a:p>
        </p:txBody>
      </p:sp>
      <p:sp>
        <p:nvSpPr>
          <p:cNvPr id="9" name="TextBox 8">
            <a:extLst>
              <a:ext uri="{FF2B5EF4-FFF2-40B4-BE49-F238E27FC236}">
                <a16:creationId xmlns:a16="http://schemas.microsoft.com/office/drawing/2014/main" id="{B12295D7-F7C5-7084-21DB-19A05716DF2F}"/>
              </a:ext>
            </a:extLst>
          </p:cNvPr>
          <p:cNvSpPr txBox="1"/>
          <p:nvPr/>
        </p:nvSpPr>
        <p:spPr bwMode="auto">
          <a:xfrm>
            <a:off x="201487" y="6285523"/>
            <a:ext cx="1156521" cy="461665"/>
          </a:xfrm>
          <a:prstGeom prst="rect">
            <a:avLst/>
          </a:prstGeom>
          <a:noFill/>
          <a:ln w="9525">
            <a:noFill/>
            <a:miter lim="800000"/>
            <a:headEnd/>
            <a:tailEnd/>
          </a:ln>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FFFFFF"/>
                </a:solidFill>
                <a:effectLst/>
                <a:uLnTx/>
                <a:uFillTx/>
                <a:latin typeface="Verdana"/>
                <a:cs typeface="Arial" charset="0"/>
              </a:rPr>
              <a:t>2024</a:t>
            </a:r>
            <a:endParaRPr kumimoji="0" lang="en-CH" sz="2400" b="1" i="0" u="none" strike="noStrike" kern="1200" cap="none" spc="0" normalizeH="0" baseline="0" noProof="0" dirty="0">
              <a:ln>
                <a:noFill/>
              </a:ln>
              <a:solidFill>
                <a:srgbClr val="FFFFFF"/>
              </a:solidFill>
              <a:effectLst/>
              <a:uLnTx/>
              <a:uFillTx/>
              <a:latin typeface="Verdana"/>
              <a:cs typeface="Arial" charset="0"/>
            </a:endParaRPr>
          </a:p>
        </p:txBody>
      </p:sp>
      <p:pic>
        <p:nvPicPr>
          <p:cNvPr id="10" name="Picture 9">
            <a:extLst>
              <a:ext uri="{FF2B5EF4-FFF2-40B4-BE49-F238E27FC236}">
                <a16:creationId xmlns:a16="http://schemas.microsoft.com/office/drawing/2014/main" id="{374F6847-3381-3C10-B84A-816905E25DA0}"/>
              </a:ext>
            </a:extLst>
          </p:cNvPr>
          <p:cNvPicPr>
            <a:picLocks noChangeAspect="1"/>
          </p:cNvPicPr>
          <p:nvPr/>
        </p:nvPicPr>
        <p:blipFill>
          <a:blip r:embed="rId3"/>
          <a:stretch>
            <a:fillRect/>
          </a:stretch>
        </p:blipFill>
        <p:spPr>
          <a:xfrm>
            <a:off x="1293048" y="1197047"/>
            <a:ext cx="9491058" cy="5226521"/>
          </a:xfrm>
          <a:prstGeom prst="rect">
            <a:avLst/>
          </a:prstGeom>
        </p:spPr>
      </p:pic>
      <p:pic>
        <p:nvPicPr>
          <p:cNvPr id="11" name="Picture 10">
            <a:extLst>
              <a:ext uri="{FF2B5EF4-FFF2-40B4-BE49-F238E27FC236}">
                <a16:creationId xmlns:a16="http://schemas.microsoft.com/office/drawing/2014/main" id="{40B008CD-4793-5FAA-9726-CE997A9A04B5}"/>
              </a:ext>
            </a:extLst>
          </p:cNvPr>
          <p:cNvPicPr>
            <a:picLocks noChangeAspect="1"/>
          </p:cNvPicPr>
          <p:nvPr/>
        </p:nvPicPr>
        <p:blipFill>
          <a:blip r:embed="rId4"/>
          <a:stretch>
            <a:fillRect/>
          </a:stretch>
        </p:blipFill>
        <p:spPr>
          <a:xfrm>
            <a:off x="1293047" y="1197047"/>
            <a:ext cx="9498633" cy="5226521"/>
          </a:xfrm>
          <a:prstGeom prst="rect">
            <a:avLst/>
          </a:prstGeom>
        </p:spPr>
      </p:pic>
      <p:pic>
        <p:nvPicPr>
          <p:cNvPr id="12" name="Picture 11">
            <a:extLst>
              <a:ext uri="{FF2B5EF4-FFF2-40B4-BE49-F238E27FC236}">
                <a16:creationId xmlns:a16="http://schemas.microsoft.com/office/drawing/2014/main" id="{51AD8C53-DC66-8BDD-D3B9-B40405786CBE}"/>
              </a:ext>
            </a:extLst>
          </p:cNvPr>
          <p:cNvPicPr>
            <a:picLocks noChangeAspect="1"/>
          </p:cNvPicPr>
          <p:nvPr/>
        </p:nvPicPr>
        <p:blipFill>
          <a:blip r:embed="rId5"/>
          <a:stretch>
            <a:fillRect/>
          </a:stretch>
        </p:blipFill>
        <p:spPr>
          <a:xfrm>
            <a:off x="1293048" y="1197047"/>
            <a:ext cx="9491058" cy="5226521"/>
          </a:xfrm>
          <a:prstGeom prst="rect">
            <a:avLst/>
          </a:prstGeom>
        </p:spPr>
      </p:pic>
      <p:pic>
        <p:nvPicPr>
          <p:cNvPr id="13" name="Picture 12">
            <a:extLst>
              <a:ext uri="{FF2B5EF4-FFF2-40B4-BE49-F238E27FC236}">
                <a16:creationId xmlns:a16="http://schemas.microsoft.com/office/drawing/2014/main" id="{BE050B79-075C-9E2A-64EC-DD3F1824D5AE}"/>
              </a:ext>
            </a:extLst>
          </p:cNvPr>
          <p:cNvPicPr>
            <a:picLocks noChangeAspect="1"/>
          </p:cNvPicPr>
          <p:nvPr/>
        </p:nvPicPr>
        <p:blipFill>
          <a:blip r:embed="rId6"/>
          <a:stretch>
            <a:fillRect/>
          </a:stretch>
        </p:blipFill>
        <p:spPr>
          <a:xfrm>
            <a:off x="1293048" y="1197047"/>
            <a:ext cx="9491058" cy="5226521"/>
          </a:xfrm>
          <a:prstGeom prst="rect">
            <a:avLst/>
          </a:prstGeom>
        </p:spPr>
      </p:pic>
      <p:pic>
        <p:nvPicPr>
          <p:cNvPr id="14" name="Picture 13">
            <a:extLst>
              <a:ext uri="{FF2B5EF4-FFF2-40B4-BE49-F238E27FC236}">
                <a16:creationId xmlns:a16="http://schemas.microsoft.com/office/drawing/2014/main" id="{B9A6E950-E2F5-E7AD-4047-4D18CBF701CF}"/>
              </a:ext>
            </a:extLst>
          </p:cNvPr>
          <p:cNvPicPr>
            <a:picLocks noChangeAspect="1"/>
          </p:cNvPicPr>
          <p:nvPr/>
        </p:nvPicPr>
        <p:blipFill>
          <a:blip r:embed="rId7"/>
          <a:stretch>
            <a:fillRect/>
          </a:stretch>
        </p:blipFill>
        <p:spPr>
          <a:xfrm>
            <a:off x="1293047" y="1196752"/>
            <a:ext cx="9491059" cy="5234095"/>
          </a:xfrm>
          <a:prstGeom prst="rect">
            <a:avLst/>
          </a:prstGeom>
        </p:spPr>
      </p:pic>
      <p:pic>
        <p:nvPicPr>
          <p:cNvPr id="15" name="Picture 14">
            <a:extLst>
              <a:ext uri="{FF2B5EF4-FFF2-40B4-BE49-F238E27FC236}">
                <a16:creationId xmlns:a16="http://schemas.microsoft.com/office/drawing/2014/main" id="{C11067E0-65E1-7DFA-71B0-706075BBA3BE}"/>
              </a:ext>
            </a:extLst>
          </p:cNvPr>
          <p:cNvPicPr>
            <a:picLocks noChangeAspect="1"/>
          </p:cNvPicPr>
          <p:nvPr/>
        </p:nvPicPr>
        <p:blipFill>
          <a:blip r:embed="rId8"/>
          <a:stretch>
            <a:fillRect/>
          </a:stretch>
        </p:blipFill>
        <p:spPr>
          <a:xfrm>
            <a:off x="1293047" y="1291249"/>
            <a:ext cx="9491059" cy="5132319"/>
          </a:xfrm>
          <a:prstGeom prst="rect">
            <a:avLst/>
          </a:prstGeom>
        </p:spPr>
      </p:pic>
      <p:cxnSp>
        <p:nvCxnSpPr>
          <p:cNvPr id="24" name="Straight Connector 23">
            <a:extLst>
              <a:ext uri="{FF2B5EF4-FFF2-40B4-BE49-F238E27FC236}">
                <a16:creationId xmlns:a16="http://schemas.microsoft.com/office/drawing/2014/main" id="{956E11B2-D035-86AB-1F84-D6AD04D57656}"/>
              </a:ext>
            </a:extLst>
          </p:cNvPr>
          <p:cNvCxnSpPr>
            <a:cxnSpLocks/>
          </p:cNvCxnSpPr>
          <p:nvPr/>
        </p:nvCxnSpPr>
        <p:spPr>
          <a:xfrm flipV="1">
            <a:off x="5753697" y="1732389"/>
            <a:ext cx="0" cy="4176232"/>
          </a:xfrm>
          <a:prstGeom prst="line">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8D550A0-EFC1-595E-9A13-D1065BFC8A99}"/>
              </a:ext>
            </a:extLst>
          </p:cNvPr>
          <p:cNvSpPr txBox="1"/>
          <p:nvPr/>
        </p:nvSpPr>
        <p:spPr>
          <a:xfrm rot="16200000">
            <a:off x="5440585" y="1300337"/>
            <a:ext cx="626224" cy="307777"/>
          </a:xfrm>
          <a:prstGeom prst="rect">
            <a:avLst/>
          </a:prstGeom>
          <a:noFill/>
        </p:spPr>
        <p:txBody>
          <a:bodyPr wrap="square" rtlCol="0">
            <a:spAutoFit/>
          </a:bodyPr>
          <a:lstStyle/>
          <a:p>
            <a:r>
              <a:rPr lang="fr-FR" sz="1400" dirty="0">
                <a:solidFill>
                  <a:srgbClr val="FF0000"/>
                </a:solidFill>
              </a:rPr>
              <a:t>R204</a:t>
            </a:r>
            <a:endParaRPr lang="en-CH" sz="1400" dirty="0">
              <a:solidFill>
                <a:srgbClr val="FF0000"/>
              </a:solidFill>
            </a:endParaRPr>
          </a:p>
        </p:txBody>
      </p:sp>
    </p:spTree>
    <p:extLst>
      <p:ext uri="{BB962C8B-B14F-4D97-AF65-F5344CB8AC3E}">
        <p14:creationId xmlns:p14="http://schemas.microsoft.com/office/powerpoint/2010/main" val="3950832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38D97F17-9F7D-4D31-A1C1-5C722077FD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570" y="977808"/>
            <a:ext cx="3794430" cy="4047059"/>
          </a:xfrm>
          <a:prstGeom prst="rect">
            <a:avLst/>
          </a:prstGeom>
        </p:spPr>
      </p:pic>
      <p:sp>
        <p:nvSpPr>
          <p:cNvPr id="20" name="ZoneTexte 19">
            <a:extLst>
              <a:ext uri="{FF2B5EF4-FFF2-40B4-BE49-F238E27FC236}">
                <a16:creationId xmlns:a16="http://schemas.microsoft.com/office/drawing/2014/main" id="{16119BEF-C90D-4919-B3D5-6F75FECBABBE}"/>
              </a:ext>
            </a:extLst>
          </p:cNvPr>
          <p:cNvSpPr txBox="1"/>
          <p:nvPr/>
        </p:nvSpPr>
        <p:spPr>
          <a:xfrm>
            <a:off x="6465106" y="2683600"/>
            <a:ext cx="1594895" cy="461665"/>
          </a:xfrm>
          <a:prstGeom prst="rect">
            <a:avLst/>
          </a:prstGeom>
          <a:solidFill>
            <a:schemeClr val="bg1">
              <a:alpha val="39000"/>
            </a:schemeClr>
          </a:solidFill>
        </p:spPr>
        <p:txBody>
          <a:bodyPr wrap="square" rtlCol="0">
            <a:spAutoFit/>
          </a:bodyPr>
          <a:lstStyle/>
          <a:p>
            <a:pPr defTabSz="914378" fontAlgn="auto">
              <a:spcBef>
                <a:spcPts val="0"/>
              </a:spcBef>
              <a:spcAft>
                <a:spcPts val="0"/>
              </a:spcAft>
              <a:defRPr/>
            </a:pPr>
            <a:r>
              <a:rPr lang="en-GB" sz="2400" b="1" dirty="0">
                <a:solidFill>
                  <a:prstClr val="black"/>
                </a:solidFill>
                <a:latin typeface="Calibri"/>
                <a:ea typeface="+mn-ea"/>
              </a:rPr>
              <a:t>Informality </a:t>
            </a:r>
          </a:p>
        </p:txBody>
      </p:sp>
      <p:cxnSp>
        <p:nvCxnSpPr>
          <p:cNvPr id="27" name="Connecteur droit 26">
            <a:extLst>
              <a:ext uri="{FF2B5EF4-FFF2-40B4-BE49-F238E27FC236}">
                <a16:creationId xmlns:a16="http://schemas.microsoft.com/office/drawing/2014/main" id="{A6FD1E4E-2F17-43F5-9F41-3B33FB7B357E}"/>
              </a:ext>
            </a:extLst>
          </p:cNvPr>
          <p:cNvCxnSpPr>
            <a:cxnSpLocks/>
          </p:cNvCxnSpPr>
          <p:nvPr/>
        </p:nvCxnSpPr>
        <p:spPr>
          <a:xfrm>
            <a:off x="702182" y="3175267"/>
            <a:ext cx="11175885" cy="5256"/>
          </a:xfrm>
          <a:prstGeom prst="line">
            <a:avLst/>
          </a:prstGeom>
          <a:ln w="15875">
            <a:solidFill>
              <a:schemeClr val="tx2">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e 49">
            <a:extLst>
              <a:ext uri="{FF2B5EF4-FFF2-40B4-BE49-F238E27FC236}">
                <a16:creationId xmlns:a16="http://schemas.microsoft.com/office/drawing/2014/main" id="{D7E0486F-B61B-4E5D-82B9-400496086F6B}"/>
              </a:ext>
            </a:extLst>
          </p:cNvPr>
          <p:cNvGrpSpPr/>
          <p:nvPr/>
        </p:nvGrpSpPr>
        <p:grpSpPr>
          <a:xfrm>
            <a:off x="2151558" y="3367202"/>
            <a:ext cx="8944858" cy="2056197"/>
            <a:chOff x="497255" y="3996957"/>
            <a:chExt cx="8946409" cy="2056557"/>
          </a:xfrm>
        </p:grpSpPr>
        <p:sp>
          <p:nvSpPr>
            <p:cNvPr id="23" name="Rectangle 22">
              <a:extLst>
                <a:ext uri="{FF2B5EF4-FFF2-40B4-BE49-F238E27FC236}">
                  <a16:creationId xmlns:a16="http://schemas.microsoft.com/office/drawing/2014/main" id="{BCB6DB53-06C8-4F48-A0D4-31B6D07EB8E3}"/>
                </a:ext>
              </a:extLst>
            </p:cNvPr>
            <p:cNvSpPr/>
            <p:nvPr/>
          </p:nvSpPr>
          <p:spPr>
            <a:xfrm>
              <a:off x="497255" y="3996957"/>
              <a:ext cx="2060435" cy="584877"/>
            </a:xfrm>
            <a:prstGeom prst="rect">
              <a:avLst/>
            </a:prstGeom>
          </p:spPr>
          <p:txBody>
            <a:bodyPr wrap="square">
              <a:spAutoFit/>
            </a:bodyPr>
            <a:lstStyle/>
            <a:p>
              <a:pPr algn="ctr" defTabSz="914378" fontAlgn="auto">
                <a:spcBef>
                  <a:spcPts val="0"/>
                </a:spcBef>
                <a:spcAft>
                  <a:spcPts val="0"/>
                </a:spcAft>
                <a:buSzPct val="100000"/>
                <a:defRPr/>
              </a:pPr>
              <a:r>
                <a:rPr lang="en-GB" altLang="en-US" sz="1600" b="1">
                  <a:solidFill>
                    <a:srgbClr val="8CE164">
                      <a:lumMod val="50000"/>
                    </a:srgbClr>
                  </a:solidFill>
                  <a:latin typeface="Arial" panose="020B0604020202020204" pitchFamily="34" charset="0"/>
                  <a:ea typeface="+mn-ea"/>
                  <a:cs typeface="Arial" panose="020B0604020202020204" pitchFamily="34" charset="0"/>
                </a:rPr>
                <a:t>Macroeconomic &amp; structural causes</a:t>
              </a:r>
            </a:p>
          </p:txBody>
        </p:sp>
        <p:sp>
          <p:nvSpPr>
            <p:cNvPr id="25" name="Rectangle 24">
              <a:extLst>
                <a:ext uri="{FF2B5EF4-FFF2-40B4-BE49-F238E27FC236}">
                  <a16:creationId xmlns:a16="http://schemas.microsoft.com/office/drawing/2014/main" id="{BDB9F70A-2114-40DC-98B7-6850B3F8A636}"/>
                </a:ext>
              </a:extLst>
            </p:cNvPr>
            <p:cNvSpPr/>
            <p:nvPr/>
          </p:nvSpPr>
          <p:spPr>
            <a:xfrm>
              <a:off x="1935054" y="5714901"/>
              <a:ext cx="5455393" cy="338613"/>
            </a:xfrm>
            <a:prstGeom prst="rect">
              <a:avLst/>
            </a:prstGeom>
          </p:spPr>
          <p:txBody>
            <a:bodyPr wrap="square">
              <a:spAutoFit/>
            </a:bodyPr>
            <a:lstStyle/>
            <a:p>
              <a:pPr algn="ctr" defTabSz="914378" fontAlgn="auto">
                <a:spcBef>
                  <a:spcPts val="0"/>
                </a:spcBef>
                <a:spcAft>
                  <a:spcPts val="0"/>
                </a:spcAft>
                <a:buSzPct val="100000"/>
                <a:defRPr/>
              </a:pPr>
              <a:r>
                <a:rPr lang="en-GB" altLang="en-US" sz="1600" b="1">
                  <a:solidFill>
                    <a:srgbClr val="C00000"/>
                  </a:solidFill>
                  <a:latin typeface="Arial" panose="020B0604020202020204" pitchFamily="34" charset="0"/>
                  <a:ea typeface="+mn-ea"/>
                  <a:cs typeface="Arial" panose="020B0604020202020204" pitchFamily="34" charset="0"/>
                </a:rPr>
                <a:t>Legal, regulatory and institutional framework</a:t>
              </a:r>
            </a:p>
          </p:txBody>
        </p:sp>
        <p:sp>
          <p:nvSpPr>
            <p:cNvPr id="31" name="Rectangle 30">
              <a:extLst>
                <a:ext uri="{FF2B5EF4-FFF2-40B4-BE49-F238E27FC236}">
                  <a16:creationId xmlns:a16="http://schemas.microsoft.com/office/drawing/2014/main" id="{C2DA1957-7523-4DCC-BA8B-236BECC9779C}"/>
                </a:ext>
              </a:extLst>
            </p:cNvPr>
            <p:cNvSpPr/>
            <p:nvPr/>
          </p:nvSpPr>
          <p:spPr>
            <a:xfrm>
              <a:off x="6744102" y="3996957"/>
              <a:ext cx="2699562" cy="646444"/>
            </a:xfrm>
            <a:prstGeom prst="rect">
              <a:avLst/>
            </a:prstGeom>
          </p:spPr>
          <p:txBody>
            <a:bodyPr wrap="square">
              <a:spAutoFit/>
            </a:bodyPr>
            <a:lstStyle/>
            <a:p>
              <a:pPr algn="ctr" defTabSz="914378" fontAlgn="auto">
                <a:spcBef>
                  <a:spcPts val="0"/>
                </a:spcBef>
                <a:spcAft>
                  <a:spcPts val="0"/>
                </a:spcAft>
                <a:buSzPct val="100000"/>
                <a:defRPr/>
              </a:pPr>
              <a:r>
                <a:rPr lang="en-GB" altLang="en-US" b="1">
                  <a:solidFill>
                    <a:srgbClr val="05D2D2">
                      <a:lumMod val="50000"/>
                    </a:srgbClr>
                  </a:solidFill>
                  <a:latin typeface="Calibri" pitchFamily="34" charset="0"/>
                  <a:ea typeface="+mn-ea"/>
                </a:rPr>
                <a:t>Characteristics of workers &amp; economic units</a:t>
              </a:r>
            </a:p>
          </p:txBody>
        </p:sp>
      </p:grpSp>
      <p:sp>
        <p:nvSpPr>
          <p:cNvPr id="3" name="ZoneTexte 2">
            <a:extLst>
              <a:ext uri="{FF2B5EF4-FFF2-40B4-BE49-F238E27FC236}">
                <a16:creationId xmlns:a16="http://schemas.microsoft.com/office/drawing/2014/main" id="{CA5D7340-300F-4FA2-A059-54CD328D4C01}"/>
              </a:ext>
            </a:extLst>
          </p:cNvPr>
          <p:cNvSpPr txBox="1"/>
          <p:nvPr/>
        </p:nvSpPr>
        <p:spPr>
          <a:xfrm>
            <a:off x="243929" y="3120507"/>
            <a:ext cx="2306847" cy="461665"/>
          </a:xfrm>
          <a:prstGeom prst="rect">
            <a:avLst/>
          </a:prstGeom>
          <a:noFill/>
        </p:spPr>
        <p:txBody>
          <a:bodyPr wrap="square" rtlCol="0">
            <a:spAutoFit/>
          </a:bodyPr>
          <a:lstStyle/>
          <a:p>
            <a:pPr defTabSz="914378" fontAlgn="auto">
              <a:spcBef>
                <a:spcPts val="0"/>
              </a:spcBef>
              <a:spcAft>
                <a:spcPts val="0"/>
              </a:spcAft>
              <a:defRPr/>
            </a:pPr>
            <a:r>
              <a:rPr lang="en-GB" sz="2400" dirty="0">
                <a:solidFill>
                  <a:prstClr val="black"/>
                </a:solidFill>
                <a:latin typeface="Calibri"/>
                <a:ea typeface="+mn-ea"/>
              </a:rPr>
              <a:t>Root causes</a:t>
            </a:r>
          </a:p>
        </p:txBody>
      </p:sp>
      <p:sp>
        <p:nvSpPr>
          <p:cNvPr id="37" name="ZoneTexte 36">
            <a:extLst>
              <a:ext uri="{FF2B5EF4-FFF2-40B4-BE49-F238E27FC236}">
                <a16:creationId xmlns:a16="http://schemas.microsoft.com/office/drawing/2014/main" id="{08178F18-8E8C-445C-9E5A-C4380F440205}"/>
              </a:ext>
            </a:extLst>
          </p:cNvPr>
          <p:cNvSpPr txBox="1"/>
          <p:nvPr/>
        </p:nvSpPr>
        <p:spPr>
          <a:xfrm>
            <a:off x="7860359" y="1383381"/>
            <a:ext cx="1304592" cy="461665"/>
          </a:xfrm>
          <a:prstGeom prst="rect">
            <a:avLst/>
          </a:prstGeom>
          <a:noFill/>
        </p:spPr>
        <p:txBody>
          <a:bodyPr wrap="square" rtlCol="0">
            <a:spAutoFit/>
          </a:bodyPr>
          <a:lstStyle/>
          <a:p>
            <a:pPr defTabSz="914378" fontAlgn="auto">
              <a:spcBef>
                <a:spcPts val="0"/>
              </a:spcBef>
              <a:spcAft>
                <a:spcPts val="0"/>
              </a:spcAft>
              <a:defRPr/>
            </a:pPr>
            <a:r>
              <a:rPr lang="en-GB" sz="2400" dirty="0">
                <a:solidFill>
                  <a:prstClr val="black"/>
                </a:solidFill>
                <a:latin typeface="Calibri"/>
                <a:ea typeface="+mn-ea"/>
              </a:rPr>
              <a:t>Effects</a:t>
            </a:r>
          </a:p>
        </p:txBody>
      </p:sp>
      <p:grpSp>
        <p:nvGrpSpPr>
          <p:cNvPr id="5" name="Groupe 4">
            <a:extLst>
              <a:ext uri="{FF2B5EF4-FFF2-40B4-BE49-F238E27FC236}">
                <a16:creationId xmlns:a16="http://schemas.microsoft.com/office/drawing/2014/main" id="{327C52A0-B25D-4BA6-8F54-6EB34B7DB031}"/>
              </a:ext>
            </a:extLst>
          </p:cNvPr>
          <p:cNvGrpSpPr/>
          <p:nvPr/>
        </p:nvGrpSpPr>
        <p:grpSpPr>
          <a:xfrm>
            <a:off x="670373" y="4044905"/>
            <a:ext cx="5008841" cy="803027"/>
            <a:chOff x="324773" y="4737292"/>
            <a:chExt cx="4448412" cy="803027"/>
          </a:xfrm>
        </p:grpSpPr>
        <p:grpSp>
          <p:nvGrpSpPr>
            <p:cNvPr id="51" name="Groupe 50">
              <a:extLst>
                <a:ext uri="{FF2B5EF4-FFF2-40B4-BE49-F238E27FC236}">
                  <a16:creationId xmlns:a16="http://schemas.microsoft.com/office/drawing/2014/main" id="{B7890C97-9168-4549-9E3B-1C90FDC87F46}"/>
                </a:ext>
              </a:extLst>
            </p:cNvPr>
            <p:cNvGrpSpPr/>
            <p:nvPr/>
          </p:nvGrpSpPr>
          <p:grpSpPr>
            <a:xfrm>
              <a:off x="324773" y="4737292"/>
              <a:ext cx="4394347" cy="803027"/>
              <a:chOff x="324033" y="4737512"/>
              <a:chExt cx="4395110" cy="803165"/>
            </a:xfrm>
          </p:grpSpPr>
          <p:sp>
            <p:nvSpPr>
              <p:cNvPr id="22" name="Rectangle 21">
                <a:extLst>
                  <a:ext uri="{FF2B5EF4-FFF2-40B4-BE49-F238E27FC236}">
                    <a16:creationId xmlns:a16="http://schemas.microsoft.com/office/drawing/2014/main" id="{15682106-887B-484C-8978-A29AD5CFA264}"/>
                  </a:ext>
                </a:extLst>
              </p:cNvPr>
              <p:cNvSpPr/>
              <p:nvPr/>
            </p:nvSpPr>
            <p:spPr>
              <a:xfrm>
                <a:off x="324033" y="4801886"/>
                <a:ext cx="1216172" cy="738791"/>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Economic </a:t>
                </a:r>
              </a:p>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Crisis (shocks)</a:t>
                </a:r>
              </a:p>
            </p:txBody>
          </p:sp>
          <p:sp>
            <p:nvSpPr>
              <p:cNvPr id="24" name="Rectangle 23">
                <a:extLst>
                  <a:ext uri="{FF2B5EF4-FFF2-40B4-BE49-F238E27FC236}">
                    <a16:creationId xmlns:a16="http://schemas.microsoft.com/office/drawing/2014/main" id="{0752967C-4B0B-4B5F-89F6-C8492E451AAD}"/>
                  </a:ext>
                </a:extLst>
              </p:cNvPr>
              <p:cNvSpPr/>
              <p:nvPr/>
            </p:nvSpPr>
            <p:spPr>
              <a:xfrm>
                <a:off x="1515918" y="4843965"/>
                <a:ext cx="1130444" cy="523310"/>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Pattern of </a:t>
                </a:r>
              </a:p>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growth</a:t>
                </a:r>
              </a:p>
            </p:txBody>
          </p:sp>
          <p:cxnSp>
            <p:nvCxnSpPr>
              <p:cNvPr id="40" name="Connecteur droit 39">
                <a:extLst>
                  <a:ext uri="{FF2B5EF4-FFF2-40B4-BE49-F238E27FC236}">
                    <a16:creationId xmlns:a16="http://schemas.microsoft.com/office/drawing/2014/main" id="{D21485A8-2A03-459C-A120-316DE8499806}"/>
                  </a:ext>
                </a:extLst>
              </p:cNvPr>
              <p:cNvCxnSpPr>
                <a:cxnSpLocks/>
              </p:cNvCxnSpPr>
              <p:nvPr/>
            </p:nvCxnSpPr>
            <p:spPr>
              <a:xfrm flipV="1">
                <a:off x="460575" y="4737512"/>
                <a:ext cx="4258568" cy="18428"/>
              </a:xfrm>
              <a:prstGeom prst="line">
                <a:avLst/>
              </a:prstGeom>
              <a:ln w="28575">
                <a:solidFill>
                  <a:srgbClr val="4F6228"/>
                </a:solidFill>
                <a:prstDash val="sysDot"/>
              </a:ln>
            </p:spPr>
            <p:style>
              <a:lnRef idx="1">
                <a:schemeClr val="accent1"/>
              </a:lnRef>
              <a:fillRef idx="0">
                <a:schemeClr val="accent1"/>
              </a:fillRef>
              <a:effectRef idx="0">
                <a:schemeClr val="accent1"/>
              </a:effectRef>
              <a:fontRef idx="minor">
                <a:schemeClr val="tx1"/>
              </a:fontRef>
            </p:style>
          </p:cxnSp>
        </p:grpSp>
        <p:sp>
          <p:nvSpPr>
            <p:cNvPr id="2" name="Rectangle 1">
              <a:extLst>
                <a:ext uri="{FF2B5EF4-FFF2-40B4-BE49-F238E27FC236}">
                  <a16:creationId xmlns:a16="http://schemas.microsoft.com/office/drawing/2014/main" id="{D0B2EE88-E80E-4FFB-9923-3489DAFBE068}"/>
                </a:ext>
              </a:extLst>
            </p:cNvPr>
            <p:cNvSpPr/>
            <p:nvPr/>
          </p:nvSpPr>
          <p:spPr>
            <a:xfrm>
              <a:off x="2705307" y="4791065"/>
              <a:ext cx="2067878" cy="738664"/>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Structure of the labour market and of</a:t>
              </a:r>
            </a:p>
            <a:p>
              <a:pPr algn="ctr" defTabSz="914378" fontAlgn="auto">
                <a:spcBef>
                  <a:spcPts val="0"/>
                </a:spcBef>
                <a:spcAft>
                  <a:spcPts val="0"/>
                </a:spcAft>
                <a:buSzPct val="100000"/>
                <a:defRPr/>
              </a:pPr>
              <a:r>
                <a:rPr lang="en-GB" altLang="en-US" sz="1400" b="1">
                  <a:solidFill>
                    <a:srgbClr val="8CE164">
                      <a:lumMod val="50000"/>
                    </a:srgbClr>
                  </a:solidFill>
                  <a:latin typeface="Arial" panose="020B0604020202020204" pitchFamily="34" charset="0"/>
                  <a:ea typeface="+mn-ea"/>
                  <a:cs typeface="Arial" panose="020B0604020202020204" pitchFamily="34" charset="0"/>
                </a:rPr>
                <a:t>the economy</a:t>
              </a:r>
            </a:p>
          </p:txBody>
        </p:sp>
      </p:grpSp>
      <p:sp>
        <p:nvSpPr>
          <p:cNvPr id="68" name="Title 1">
            <a:extLst>
              <a:ext uri="{FF2B5EF4-FFF2-40B4-BE49-F238E27FC236}">
                <a16:creationId xmlns:a16="http://schemas.microsoft.com/office/drawing/2014/main" id="{5C67624F-9CD0-3448-AE08-A26CAC598088}"/>
              </a:ext>
            </a:extLst>
          </p:cNvPr>
          <p:cNvSpPr txBox="1">
            <a:spLocks/>
          </p:cNvSpPr>
          <p:nvPr/>
        </p:nvSpPr>
        <p:spPr>
          <a:xfrm>
            <a:off x="243929" y="166046"/>
            <a:ext cx="9010929" cy="61583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pPr marL="715627" indent="-571486" defTabSz="914378" fontAlgn="auto">
              <a:spcAft>
                <a:spcPts val="500"/>
              </a:spcAft>
              <a:buClr>
                <a:srgbClr val="FF0000"/>
              </a:buClr>
              <a:buSzPct val="80000"/>
              <a:buFont typeface="Wingdings 3" panose="05040102010807070707" pitchFamily="18" charset="2"/>
              <a:buChar char=""/>
              <a:defRPr/>
            </a:pPr>
            <a:r>
              <a:rPr lang="en-US" dirty="0">
                <a:latin typeface="+mn-lt"/>
                <a:cs typeface="Calibri" panose="020F0502020204030204" pitchFamily="34" charset="0"/>
              </a:rPr>
              <a:t>Understanding the root causes of informality</a:t>
            </a:r>
            <a:endParaRPr lang="en-GB" dirty="0">
              <a:latin typeface="+mn-lt"/>
              <a:cs typeface="Calibri" panose="020F0502020204030204" pitchFamily="34" charset="0"/>
            </a:endParaRPr>
          </a:p>
        </p:txBody>
      </p:sp>
      <p:grpSp>
        <p:nvGrpSpPr>
          <p:cNvPr id="8" name="Group 7"/>
          <p:cNvGrpSpPr/>
          <p:nvPr/>
        </p:nvGrpSpPr>
        <p:grpSpPr>
          <a:xfrm>
            <a:off x="654237" y="5483382"/>
            <a:ext cx="11048111" cy="1208947"/>
            <a:chOff x="376128" y="5792251"/>
            <a:chExt cx="11048111" cy="1208946"/>
          </a:xfrm>
        </p:grpSpPr>
        <p:grpSp>
          <p:nvGrpSpPr>
            <p:cNvPr id="14" name="Groupe 13">
              <a:extLst>
                <a:ext uri="{FF2B5EF4-FFF2-40B4-BE49-F238E27FC236}">
                  <a16:creationId xmlns:a16="http://schemas.microsoft.com/office/drawing/2014/main" id="{54683D21-1583-41EF-A331-C994951FA29D}"/>
                </a:ext>
              </a:extLst>
            </p:cNvPr>
            <p:cNvGrpSpPr/>
            <p:nvPr/>
          </p:nvGrpSpPr>
          <p:grpSpPr>
            <a:xfrm>
              <a:off x="376128" y="5792251"/>
              <a:ext cx="10905886" cy="1062919"/>
              <a:chOff x="945298" y="5939262"/>
              <a:chExt cx="10602945" cy="1062919"/>
            </a:xfrm>
          </p:grpSpPr>
          <p:grpSp>
            <p:nvGrpSpPr>
              <p:cNvPr id="9" name="Groupe 8">
                <a:extLst>
                  <a:ext uri="{FF2B5EF4-FFF2-40B4-BE49-F238E27FC236}">
                    <a16:creationId xmlns:a16="http://schemas.microsoft.com/office/drawing/2014/main" id="{961C0299-7623-4BE5-B00A-14BFEC11B2C5}"/>
                  </a:ext>
                </a:extLst>
              </p:cNvPr>
              <p:cNvGrpSpPr/>
              <p:nvPr/>
            </p:nvGrpSpPr>
            <p:grpSpPr>
              <a:xfrm>
                <a:off x="945298" y="5939262"/>
                <a:ext cx="10602945" cy="1062919"/>
                <a:chOff x="1270231" y="5888733"/>
                <a:chExt cx="10602945" cy="1062919"/>
              </a:xfrm>
            </p:grpSpPr>
            <p:grpSp>
              <p:nvGrpSpPr>
                <p:cNvPr id="52" name="Groupe 51">
                  <a:extLst>
                    <a:ext uri="{FF2B5EF4-FFF2-40B4-BE49-F238E27FC236}">
                      <a16:creationId xmlns:a16="http://schemas.microsoft.com/office/drawing/2014/main" id="{CFD4AB79-32A1-420D-B04A-5063527C9EA0}"/>
                    </a:ext>
                  </a:extLst>
                </p:cNvPr>
                <p:cNvGrpSpPr/>
                <p:nvPr/>
              </p:nvGrpSpPr>
              <p:grpSpPr>
                <a:xfrm>
                  <a:off x="1270231" y="5888733"/>
                  <a:ext cx="10602945" cy="1062919"/>
                  <a:chOff x="1269657" y="5889145"/>
                  <a:chExt cx="10604787" cy="1063101"/>
                </a:xfrm>
              </p:grpSpPr>
              <p:sp>
                <p:nvSpPr>
                  <p:cNvPr id="32" name="Rectangle 31">
                    <a:extLst>
                      <a:ext uri="{FF2B5EF4-FFF2-40B4-BE49-F238E27FC236}">
                        <a16:creationId xmlns:a16="http://schemas.microsoft.com/office/drawing/2014/main" id="{9C563552-2D2E-4AA0-91BC-F09EF34BBFA1}"/>
                      </a:ext>
                    </a:extLst>
                  </p:cNvPr>
                  <p:cNvSpPr/>
                  <p:nvPr/>
                </p:nvSpPr>
                <p:spPr>
                  <a:xfrm>
                    <a:off x="1269657" y="5962737"/>
                    <a:ext cx="1180257" cy="954269"/>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pitchFamily="34" charset="0"/>
                        <a:ea typeface="+mn-ea"/>
                        <a:cs typeface="Arial" panose="020B0604020202020204" pitchFamily="34" charset="0"/>
                      </a:rPr>
                      <a:t>Regulatory framework inadequate or lacking</a:t>
                    </a:r>
                  </a:p>
                </p:txBody>
              </p:sp>
              <p:sp>
                <p:nvSpPr>
                  <p:cNvPr id="33" name="Rectangle 32">
                    <a:extLst>
                      <a:ext uri="{FF2B5EF4-FFF2-40B4-BE49-F238E27FC236}">
                        <a16:creationId xmlns:a16="http://schemas.microsoft.com/office/drawing/2014/main" id="{796B41F3-BFD3-46E9-9782-EE371D2ABA0A}"/>
                      </a:ext>
                    </a:extLst>
                  </p:cNvPr>
                  <p:cNvSpPr/>
                  <p:nvPr/>
                </p:nvSpPr>
                <p:spPr>
                  <a:xfrm>
                    <a:off x="2399547" y="5997977"/>
                    <a:ext cx="1381449" cy="738790"/>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pitchFamily="34" charset="0"/>
                        <a:ea typeface="+mn-ea"/>
                        <a:cs typeface="Arial" panose="020B0604020202020204" pitchFamily="34" charset="0"/>
                      </a:rPr>
                      <a:t>Lack of transparency and trust</a:t>
                    </a:r>
                  </a:p>
                </p:txBody>
              </p:sp>
              <p:sp>
                <p:nvSpPr>
                  <p:cNvPr id="34" name="Rectangle 33">
                    <a:extLst>
                      <a:ext uri="{FF2B5EF4-FFF2-40B4-BE49-F238E27FC236}">
                        <a16:creationId xmlns:a16="http://schemas.microsoft.com/office/drawing/2014/main" id="{441140DA-B23F-4F86-8333-8E65F237124D}"/>
                      </a:ext>
                    </a:extLst>
                  </p:cNvPr>
                  <p:cNvSpPr/>
                  <p:nvPr/>
                </p:nvSpPr>
                <p:spPr>
                  <a:xfrm>
                    <a:off x="5197686" y="5961286"/>
                    <a:ext cx="1230626" cy="738790"/>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pitchFamily="34" charset="0"/>
                        <a:ea typeface="+mn-ea"/>
                        <a:cs typeface="Arial" panose="020B0604020202020204" pitchFamily="34" charset="0"/>
                      </a:rPr>
                      <a:t>Weak enforcement systems</a:t>
                    </a:r>
                  </a:p>
                </p:txBody>
              </p:sp>
              <p:sp>
                <p:nvSpPr>
                  <p:cNvPr id="35" name="Rectangle 34">
                    <a:extLst>
                      <a:ext uri="{FF2B5EF4-FFF2-40B4-BE49-F238E27FC236}">
                        <a16:creationId xmlns:a16="http://schemas.microsoft.com/office/drawing/2014/main" id="{4DC790E2-DAC6-4B23-AE34-4D47F446B595}"/>
                      </a:ext>
                    </a:extLst>
                  </p:cNvPr>
                  <p:cNvSpPr/>
                  <p:nvPr/>
                </p:nvSpPr>
                <p:spPr>
                  <a:xfrm>
                    <a:off x="6504789" y="5997977"/>
                    <a:ext cx="1217979" cy="954269"/>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pitchFamily="34" charset="0"/>
                        <a:ea typeface="+mn-ea"/>
                        <a:cs typeface="Arial" panose="020B0604020202020204" pitchFamily="34" charset="0"/>
                      </a:rPr>
                      <a:t>Low quality of social benefits/ services</a:t>
                    </a:r>
                  </a:p>
                </p:txBody>
              </p:sp>
              <p:cxnSp>
                <p:nvCxnSpPr>
                  <p:cNvPr id="36" name="Connecteur droit 35">
                    <a:extLst>
                      <a:ext uri="{FF2B5EF4-FFF2-40B4-BE49-F238E27FC236}">
                        <a16:creationId xmlns:a16="http://schemas.microsoft.com/office/drawing/2014/main" id="{8CD8B75F-8EE5-4035-814E-22414233642F}"/>
                      </a:ext>
                    </a:extLst>
                  </p:cNvPr>
                  <p:cNvCxnSpPr>
                    <a:cxnSpLocks/>
                  </p:cNvCxnSpPr>
                  <p:nvPr/>
                </p:nvCxnSpPr>
                <p:spPr>
                  <a:xfrm>
                    <a:off x="1269657" y="5889145"/>
                    <a:ext cx="10604787"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41" name="Rectangle 40">
                  <a:extLst>
                    <a:ext uri="{FF2B5EF4-FFF2-40B4-BE49-F238E27FC236}">
                      <a16:creationId xmlns:a16="http://schemas.microsoft.com/office/drawing/2014/main" id="{F6571341-F7E5-43AD-8073-9BAC14E909F8}"/>
                    </a:ext>
                  </a:extLst>
                </p:cNvPr>
                <p:cNvSpPr/>
                <p:nvPr/>
              </p:nvSpPr>
              <p:spPr>
                <a:xfrm>
                  <a:off x="7798686" y="6058217"/>
                  <a:ext cx="1035211" cy="523220"/>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a:ea typeface="+mn-ea"/>
                    </a:rPr>
                    <a:t>Lack of incentives</a:t>
                  </a:r>
                </a:p>
              </p:txBody>
            </p:sp>
          </p:grpSp>
          <p:sp>
            <p:nvSpPr>
              <p:cNvPr id="67" name="Rectangle 66">
                <a:extLst>
                  <a:ext uri="{FF2B5EF4-FFF2-40B4-BE49-F238E27FC236}">
                    <a16:creationId xmlns:a16="http://schemas.microsoft.com/office/drawing/2014/main" id="{1FE23675-1763-405D-A71E-18EF8D36BB4A}"/>
                  </a:ext>
                </a:extLst>
              </p:cNvPr>
              <p:cNvSpPr/>
              <p:nvPr/>
            </p:nvSpPr>
            <p:spPr>
              <a:xfrm>
                <a:off x="3458332" y="6012731"/>
                <a:ext cx="1453334" cy="738663"/>
              </a:xfrm>
              <a:prstGeom prst="rect">
                <a:avLst/>
              </a:prstGeom>
            </p:spPr>
            <p:txBody>
              <a:bodyPr wrap="square">
                <a:spAutoFit/>
              </a:bodyPr>
              <a:lstStyle/>
              <a:p>
                <a:pPr algn="ctr" defTabSz="914378" fontAlgn="auto">
                  <a:spcBef>
                    <a:spcPts val="0"/>
                  </a:spcBef>
                  <a:spcAft>
                    <a:spcPts val="0"/>
                  </a:spcAft>
                  <a:buSzPct val="100000"/>
                  <a:defRPr/>
                </a:pPr>
                <a:r>
                  <a:rPr lang="en-GB" altLang="en-US" sz="1400" b="1" dirty="0">
                    <a:solidFill>
                      <a:srgbClr val="C00000"/>
                    </a:solidFill>
                    <a:latin typeface="Arial" panose="020B0604020202020204" pitchFamily="34" charset="0"/>
                    <a:ea typeface="+mn-ea"/>
                    <a:cs typeface="Arial" panose="020B0604020202020204" pitchFamily="34" charset="0"/>
                  </a:rPr>
                  <a:t>Lack of communication and awareness</a:t>
                </a:r>
              </a:p>
            </p:txBody>
          </p:sp>
        </p:grpSp>
        <p:sp>
          <p:nvSpPr>
            <p:cNvPr id="66" name="Rectangle 65">
              <a:extLst>
                <a:ext uri="{FF2B5EF4-FFF2-40B4-BE49-F238E27FC236}">
                  <a16:creationId xmlns:a16="http://schemas.microsoft.com/office/drawing/2014/main" id="{F6571341-F7E5-43AD-8073-9BAC14E909F8}"/>
                </a:ext>
              </a:extLst>
            </p:cNvPr>
            <p:cNvSpPr/>
            <p:nvPr/>
          </p:nvSpPr>
          <p:spPr>
            <a:xfrm>
              <a:off x="8234547" y="5831647"/>
              <a:ext cx="1484407" cy="1169550"/>
            </a:xfrm>
            <a:prstGeom prst="rect">
              <a:avLst/>
            </a:prstGeom>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a:ea typeface="+mn-ea"/>
                </a:rPr>
                <a:t>Lack of support programmes  for productivity enhancement</a:t>
              </a:r>
            </a:p>
          </p:txBody>
        </p:sp>
        <p:sp>
          <p:nvSpPr>
            <p:cNvPr id="70" name="Rectangle 69">
              <a:extLst>
                <a:ext uri="{FF2B5EF4-FFF2-40B4-BE49-F238E27FC236}">
                  <a16:creationId xmlns:a16="http://schemas.microsoft.com/office/drawing/2014/main" id="{F6571341-F7E5-43AD-8073-9BAC14E909F8}"/>
                </a:ext>
              </a:extLst>
            </p:cNvPr>
            <p:cNvSpPr/>
            <p:nvPr/>
          </p:nvSpPr>
          <p:spPr>
            <a:xfrm>
              <a:off x="9939832" y="5864380"/>
              <a:ext cx="1484407" cy="738663"/>
            </a:xfrm>
            <a:prstGeom prst="rect">
              <a:avLst/>
            </a:prstGeom>
            <a:solidFill>
              <a:schemeClr val="bg1"/>
            </a:solidFill>
          </p:spPr>
          <p:txBody>
            <a:bodyPr wrap="square">
              <a:spAutoFit/>
            </a:bodyPr>
            <a:lstStyle/>
            <a:p>
              <a:pPr algn="ctr" defTabSz="914378" fontAlgn="auto">
                <a:spcBef>
                  <a:spcPts val="0"/>
                </a:spcBef>
                <a:spcAft>
                  <a:spcPts val="0"/>
                </a:spcAft>
                <a:buSzPct val="100000"/>
                <a:defRPr/>
              </a:pPr>
              <a:r>
                <a:rPr lang="en-GB" altLang="en-US" sz="1400" b="1">
                  <a:solidFill>
                    <a:srgbClr val="C00000"/>
                  </a:solidFill>
                  <a:latin typeface="Arial" panose="020B0604020202020204"/>
                  <a:ea typeface="+mn-ea"/>
                </a:rPr>
                <a:t>Lack of training opportunities</a:t>
              </a:r>
              <a:endParaRPr lang="en-GB" altLang="en-US" sz="1400">
                <a:solidFill>
                  <a:srgbClr val="C00000"/>
                </a:solidFill>
                <a:latin typeface="Arial" panose="020B0604020202020204"/>
                <a:ea typeface="+mn-ea"/>
              </a:endParaRPr>
            </a:p>
          </p:txBody>
        </p:sp>
      </p:grpSp>
      <p:grpSp>
        <p:nvGrpSpPr>
          <p:cNvPr id="16" name="Group 15">
            <a:extLst>
              <a:ext uri="{FF2B5EF4-FFF2-40B4-BE49-F238E27FC236}">
                <a16:creationId xmlns:a16="http://schemas.microsoft.com/office/drawing/2014/main" id="{7BFBA721-752D-09AA-4C12-955B51B4F485}"/>
              </a:ext>
            </a:extLst>
          </p:cNvPr>
          <p:cNvGrpSpPr/>
          <p:nvPr/>
        </p:nvGrpSpPr>
        <p:grpSpPr>
          <a:xfrm>
            <a:off x="7554649" y="4044909"/>
            <a:ext cx="4572820" cy="1499972"/>
            <a:chOff x="7554649" y="4044909"/>
            <a:chExt cx="4572820" cy="1499972"/>
          </a:xfrm>
        </p:grpSpPr>
        <p:grpSp>
          <p:nvGrpSpPr>
            <p:cNvPr id="6" name="Groupe 5">
              <a:extLst>
                <a:ext uri="{FF2B5EF4-FFF2-40B4-BE49-F238E27FC236}">
                  <a16:creationId xmlns:a16="http://schemas.microsoft.com/office/drawing/2014/main" id="{E75FB08B-F07E-4EA3-8A8F-9D36849E651B}"/>
                </a:ext>
              </a:extLst>
            </p:cNvPr>
            <p:cNvGrpSpPr/>
            <p:nvPr/>
          </p:nvGrpSpPr>
          <p:grpSpPr>
            <a:xfrm>
              <a:off x="7554649" y="4044909"/>
              <a:ext cx="4535749" cy="1308879"/>
              <a:chOff x="5581701" y="4856923"/>
              <a:chExt cx="4535749" cy="1308879"/>
            </a:xfrm>
          </p:grpSpPr>
          <p:grpSp>
            <p:nvGrpSpPr>
              <p:cNvPr id="53" name="Groupe 52">
                <a:extLst>
                  <a:ext uri="{FF2B5EF4-FFF2-40B4-BE49-F238E27FC236}">
                    <a16:creationId xmlns:a16="http://schemas.microsoft.com/office/drawing/2014/main" id="{EFB3DB78-F8F5-481C-AE27-3B89378E8C19}"/>
                  </a:ext>
                </a:extLst>
              </p:cNvPr>
              <p:cNvGrpSpPr/>
              <p:nvPr/>
            </p:nvGrpSpPr>
            <p:grpSpPr>
              <a:xfrm>
                <a:off x="5581701" y="4856923"/>
                <a:ext cx="4535749" cy="1308879"/>
                <a:chOff x="5581873" y="4857168"/>
                <a:chExt cx="4536537" cy="1309107"/>
              </a:xfrm>
            </p:grpSpPr>
            <p:cxnSp>
              <p:nvCxnSpPr>
                <p:cNvPr id="43" name="Connecteur droit 42">
                  <a:extLst>
                    <a:ext uri="{FF2B5EF4-FFF2-40B4-BE49-F238E27FC236}">
                      <a16:creationId xmlns:a16="http://schemas.microsoft.com/office/drawing/2014/main" id="{DDEB724E-09F3-423A-B683-F31DDAB7719A}"/>
                    </a:ext>
                  </a:extLst>
                </p:cNvPr>
                <p:cNvCxnSpPr>
                  <a:cxnSpLocks/>
                </p:cNvCxnSpPr>
                <p:nvPr/>
              </p:nvCxnSpPr>
              <p:spPr>
                <a:xfrm flipV="1">
                  <a:off x="5685181" y="4857168"/>
                  <a:ext cx="4433229" cy="7740"/>
                </a:xfrm>
                <a:prstGeom prst="line">
                  <a:avLst/>
                </a:prstGeom>
                <a:ln w="28575">
                  <a:solidFill>
                    <a:srgbClr val="4F81BD"/>
                  </a:solidFill>
                  <a:prstDash val="sysDot"/>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2053C42D-4A1A-4C0C-9A8D-DE522D132EA7}"/>
                    </a:ext>
                  </a:extLst>
                </p:cNvPr>
                <p:cNvSpPr/>
                <p:nvPr/>
              </p:nvSpPr>
              <p:spPr>
                <a:xfrm rot="16200000">
                  <a:off x="5344889" y="5141662"/>
                  <a:ext cx="1212759" cy="738792"/>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Low education /  skills</a:t>
                  </a:r>
                </a:p>
              </p:txBody>
            </p:sp>
            <p:sp>
              <p:nvSpPr>
                <p:cNvPr id="45" name="Rectangle 44">
                  <a:extLst>
                    <a:ext uri="{FF2B5EF4-FFF2-40B4-BE49-F238E27FC236}">
                      <a16:creationId xmlns:a16="http://schemas.microsoft.com/office/drawing/2014/main" id="{87CC9738-1DD1-4B31-A79D-1331F026740D}"/>
                    </a:ext>
                  </a:extLst>
                </p:cNvPr>
                <p:cNvSpPr/>
                <p:nvPr/>
              </p:nvSpPr>
              <p:spPr>
                <a:xfrm rot="16200000">
                  <a:off x="6033489" y="5210744"/>
                  <a:ext cx="936744" cy="307830"/>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Poverty</a:t>
                  </a:r>
                </a:p>
              </p:txBody>
            </p:sp>
            <p:sp>
              <p:nvSpPr>
                <p:cNvPr id="46" name="Rectangle 45">
                  <a:extLst>
                    <a:ext uri="{FF2B5EF4-FFF2-40B4-BE49-F238E27FC236}">
                      <a16:creationId xmlns:a16="http://schemas.microsoft.com/office/drawing/2014/main" id="{AD27D9B7-C665-4288-B3A5-7917A734A07E}"/>
                    </a:ext>
                  </a:extLst>
                </p:cNvPr>
                <p:cNvSpPr/>
                <p:nvPr/>
              </p:nvSpPr>
              <p:spPr>
                <a:xfrm rot="16200000">
                  <a:off x="7571620" y="5263047"/>
                  <a:ext cx="1203356" cy="523311"/>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Low productivity</a:t>
                  </a:r>
                </a:p>
              </p:txBody>
            </p:sp>
            <p:sp>
              <p:nvSpPr>
                <p:cNvPr id="47" name="Rectangle 46">
                  <a:extLst>
                    <a:ext uri="{FF2B5EF4-FFF2-40B4-BE49-F238E27FC236}">
                      <a16:creationId xmlns:a16="http://schemas.microsoft.com/office/drawing/2014/main" id="{1394D26B-1EEA-4D35-A8EF-6D3AF0EA2021}"/>
                    </a:ext>
                  </a:extLst>
                </p:cNvPr>
                <p:cNvSpPr/>
                <p:nvPr/>
              </p:nvSpPr>
              <p:spPr>
                <a:xfrm rot="16200000">
                  <a:off x="8732942" y="5251651"/>
                  <a:ext cx="1305937" cy="523311"/>
                </a:xfrm>
                <a:prstGeom prst="rect">
                  <a:avLst/>
                </a:prstGeom>
              </p:spPr>
              <p:txBody>
                <a:bodyPr wrap="square">
                  <a:spAutoFit/>
                </a:bodyPr>
                <a:lstStyle/>
                <a:p>
                  <a:pPr algn="ct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Low level of</a:t>
                  </a:r>
                </a:p>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organization </a:t>
                  </a:r>
                </a:p>
              </p:txBody>
            </p:sp>
          </p:grpSp>
          <p:sp>
            <p:nvSpPr>
              <p:cNvPr id="39" name="Rectangle 38">
                <a:extLst>
                  <a:ext uri="{FF2B5EF4-FFF2-40B4-BE49-F238E27FC236}">
                    <a16:creationId xmlns:a16="http://schemas.microsoft.com/office/drawing/2014/main" id="{469105E8-809C-4FE8-BAED-461BAB7AB499}"/>
                  </a:ext>
                </a:extLst>
              </p:cNvPr>
              <p:cNvSpPr/>
              <p:nvPr/>
            </p:nvSpPr>
            <p:spPr>
              <a:xfrm rot="16200000">
                <a:off x="8141542" y="5259752"/>
                <a:ext cx="1250654" cy="523220"/>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Size of</a:t>
                </a:r>
              </a:p>
              <a:p>
                <a:pPr algn="ct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 enterprises</a:t>
                </a:r>
              </a:p>
            </p:txBody>
          </p:sp>
        </p:grpSp>
        <p:sp>
          <p:nvSpPr>
            <p:cNvPr id="4" name="Rectangle 3">
              <a:extLst>
                <a:ext uri="{FF2B5EF4-FFF2-40B4-BE49-F238E27FC236}">
                  <a16:creationId xmlns:a16="http://schemas.microsoft.com/office/drawing/2014/main" id="{64E084FC-405B-11AA-EDF5-D2617315C87A}"/>
                </a:ext>
              </a:extLst>
            </p:cNvPr>
            <p:cNvSpPr/>
            <p:nvPr/>
          </p:nvSpPr>
          <p:spPr>
            <a:xfrm rot="16200000">
              <a:off x="9064678" y="4479146"/>
              <a:ext cx="1108783" cy="307777"/>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Inequality</a:t>
              </a:r>
            </a:p>
          </p:txBody>
        </p:sp>
        <p:sp>
          <p:nvSpPr>
            <p:cNvPr id="7" name="Rectangle 6">
              <a:extLst>
                <a:ext uri="{FF2B5EF4-FFF2-40B4-BE49-F238E27FC236}">
                  <a16:creationId xmlns:a16="http://schemas.microsoft.com/office/drawing/2014/main" id="{CA230C7C-1D28-123F-6BBB-9775388F9C21}"/>
                </a:ext>
              </a:extLst>
            </p:cNvPr>
            <p:cNvSpPr/>
            <p:nvPr/>
          </p:nvSpPr>
          <p:spPr>
            <a:xfrm rot="16200000">
              <a:off x="8576948" y="4652057"/>
              <a:ext cx="1477871" cy="307777"/>
            </a:xfrm>
            <a:prstGeom prst="rect">
              <a:avLst/>
            </a:prstGeom>
          </p:spPr>
          <p:txBody>
            <a:bodyPr wrap="square">
              <a:spAutoFit/>
            </a:bodyPr>
            <a:lstStyle/>
            <a:p>
              <a:pPr algn="ct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Discrimination</a:t>
              </a:r>
            </a:p>
          </p:txBody>
        </p:sp>
        <p:sp>
          <p:nvSpPr>
            <p:cNvPr id="13" name="Rectangle 12">
              <a:extLst>
                <a:ext uri="{FF2B5EF4-FFF2-40B4-BE49-F238E27FC236}">
                  <a16:creationId xmlns:a16="http://schemas.microsoft.com/office/drawing/2014/main" id="{E1573345-DFCC-524C-DD03-0C517992C222}"/>
                </a:ext>
              </a:extLst>
            </p:cNvPr>
            <p:cNvSpPr/>
            <p:nvPr/>
          </p:nvSpPr>
          <p:spPr>
            <a:xfrm rot="16200000">
              <a:off x="11228393" y="4494357"/>
              <a:ext cx="1305710" cy="492443"/>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Motivation </a:t>
              </a:r>
              <a:r>
                <a:rPr lang="en-GB" altLang="en-US" sz="1200" dirty="0">
                  <a:solidFill>
                    <a:srgbClr val="05D2D2">
                      <a:lumMod val="50000"/>
                    </a:srgbClr>
                  </a:solidFill>
                  <a:latin typeface="Arial" panose="020B0604020202020204" pitchFamily="34" charset="0"/>
                  <a:ea typeface="+mn-ea"/>
                  <a:cs typeface="Arial" panose="020B0604020202020204" pitchFamily="34" charset="0"/>
                </a:rPr>
                <a:t>(e.g. flexibility) </a:t>
              </a:r>
              <a:endParaRPr lang="en-GB" altLang="en-US" sz="1400" dirty="0">
                <a:solidFill>
                  <a:srgbClr val="05D2D2">
                    <a:lumMod val="50000"/>
                  </a:srgbClr>
                </a:solidFill>
                <a:latin typeface="Arial" panose="020B0604020202020204" pitchFamily="34" charset="0"/>
                <a:ea typeface="+mn-ea"/>
                <a:cs typeface="Arial" panose="020B0604020202020204" pitchFamily="34" charset="0"/>
              </a:endParaRPr>
            </a:p>
          </p:txBody>
        </p:sp>
        <p:sp>
          <p:nvSpPr>
            <p:cNvPr id="15" name="Rectangle 14">
              <a:extLst>
                <a:ext uri="{FF2B5EF4-FFF2-40B4-BE49-F238E27FC236}">
                  <a16:creationId xmlns:a16="http://schemas.microsoft.com/office/drawing/2014/main" id="{EABCABD8-B90C-B238-7EA6-762EA98E46EC}"/>
                </a:ext>
              </a:extLst>
            </p:cNvPr>
            <p:cNvSpPr/>
            <p:nvPr/>
          </p:nvSpPr>
          <p:spPr>
            <a:xfrm rot="16200000">
              <a:off x="8154179" y="4543732"/>
              <a:ext cx="1457672" cy="523220"/>
            </a:xfrm>
            <a:prstGeom prst="rect">
              <a:avLst/>
            </a:prstGeom>
          </p:spPr>
          <p:txBody>
            <a:bodyPr wrap="square">
              <a:spAutoFit/>
            </a:bodyPr>
            <a:lstStyle/>
            <a:p>
              <a:pPr algn="r" defTabSz="914378" fontAlgn="auto">
                <a:spcBef>
                  <a:spcPts val="0"/>
                </a:spcBef>
                <a:spcAft>
                  <a:spcPts val="0"/>
                </a:spcAft>
                <a:buSzPct val="100000"/>
                <a:defRPr/>
              </a:pPr>
              <a:r>
                <a:rPr lang="en-GB" altLang="en-US" sz="1400" b="1" dirty="0">
                  <a:solidFill>
                    <a:srgbClr val="05D2D2">
                      <a:lumMod val="50000"/>
                    </a:srgbClr>
                  </a:solidFill>
                  <a:latin typeface="Arial" panose="020B0604020202020204" pitchFamily="34" charset="0"/>
                  <a:ea typeface="+mn-ea"/>
                  <a:cs typeface="Arial" panose="020B0604020202020204" pitchFamily="34" charset="0"/>
                </a:rPr>
                <a:t>Low-, irregular income</a:t>
              </a:r>
            </a:p>
          </p:txBody>
        </p:sp>
      </p:grpSp>
    </p:spTree>
    <p:custDataLst>
      <p:tags r:id="rId1"/>
    </p:custDataLst>
    <p:extLst>
      <p:ext uri="{BB962C8B-B14F-4D97-AF65-F5344CB8AC3E}">
        <p14:creationId xmlns:p14="http://schemas.microsoft.com/office/powerpoint/2010/main" val="782170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79BAD7-8E64-498B-809B-7F3628AFF232}"/>
              </a:ext>
            </a:extLst>
          </p:cNvPr>
          <p:cNvSpPr>
            <a:spLocks noGrp="1"/>
          </p:cNvSpPr>
          <p:nvPr>
            <p:ph type="dt" sz="half" idx="10"/>
          </p:nvPr>
        </p:nvSpPr>
        <p:spPr/>
        <p:txBody>
          <a:bodyPr/>
          <a:lstStyle/>
          <a:p>
            <a:r>
              <a:rPr lang="en-GB"/>
              <a:t>Date: Monday / 01 / October / 2019</a:t>
            </a:r>
          </a:p>
        </p:txBody>
      </p:sp>
      <p:sp>
        <p:nvSpPr>
          <p:cNvPr id="4" name="Slide Number Placeholder 3">
            <a:extLst>
              <a:ext uri="{FF2B5EF4-FFF2-40B4-BE49-F238E27FC236}">
                <a16:creationId xmlns:a16="http://schemas.microsoft.com/office/drawing/2014/main" id="{E7A08C70-F5B9-4E20-970C-40D9219C2FEF}"/>
              </a:ext>
            </a:extLst>
          </p:cNvPr>
          <p:cNvSpPr>
            <a:spLocks noGrp="1"/>
          </p:cNvSpPr>
          <p:nvPr>
            <p:ph type="sldNum" sz="quarter" idx="12"/>
          </p:nvPr>
        </p:nvSpPr>
        <p:spPr/>
        <p:txBody>
          <a:bodyPr/>
          <a:lstStyle/>
          <a:p>
            <a:fld id="{856227C0-AD57-4F9B-BAE3-EEFB0D0EE427}" type="slidenum">
              <a:rPr lang="en-GB" smtClean="0"/>
              <a:t>12</a:t>
            </a:fld>
            <a:endParaRPr lang="en-GB"/>
          </a:p>
        </p:txBody>
      </p:sp>
      <p:sp>
        <p:nvSpPr>
          <p:cNvPr id="9" name="Title 1">
            <a:extLst>
              <a:ext uri="{FF2B5EF4-FFF2-40B4-BE49-F238E27FC236}">
                <a16:creationId xmlns:a16="http://schemas.microsoft.com/office/drawing/2014/main" id="{7C4D39D5-768D-4916-B81A-86A9D8680940}"/>
              </a:ext>
            </a:extLst>
          </p:cNvPr>
          <p:cNvSpPr txBox="1">
            <a:spLocks/>
          </p:cNvSpPr>
          <p:nvPr/>
        </p:nvSpPr>
        <p:spPr>
          <a:xfrm>
            <a:off x="3021087" y="432000"/>
            <a:ext cx="5937557" cy="720000"/>
          </a:xfrm>
          <a:prstGeom prst="rect">
            <a:avLst/>
          </a:prstGeom>
        </p:spPr>
        <p:txBody>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r>
              <a:rPr lang="en-GB" dirty="0"/>
              <a:t>Where is informality most prevalent? </a:t>
            </a:r>
          </a:p>
        </p:txBody>
      </p:sp>
      <p:pic>
        <p:nvPicPr>
          <p:cNvPr id="12" name="Image 12" descr="Une image contenant arbre&#10;&#10;Description générée avec un niveau de confiance très élevé">
            <a:extLst>
              <a:ext uri="{FF2B5EF4-FFF2-40B4-BE49-F238E27FC236}">
                <a16:creationId xmlns:a16="http://schemas.microsoft.com/office/drawing/2014/main" id="{23462CD3-DCE0-424B-8A2D-20F80311C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401" y="1223097"/>
            <a:ext cx="9070928" cy="5202903"/>
          </a:xfrm>
          <a:prstGeom prst="rect">
            <a:avLst/>
          </a:prstGeom>
          <a:solidFill>
            <a:schemeClr val="bg1"/>
          </a:solidFill>
        </p:spPr>
      </p:pic>
      <p:sp>
        <p:nvSpPr>
          <p:cNvPr id="13" name="ZoneTexte 10">
            <a:extLst>
              <a:ext uri="{FF2B5EF4-FFF2-40B4-BE49-F238E27FC236}">
                <a16:creationId xmlns:a16="http://schemas.microsoft.com/office/drawing/2014/main" id="{2C198040-00EF-4D51-BACE-2BAA58EE1F55}"/>
              </a:ext>
            </a:extLst>
          </p:cNvPr>
          <p:cNvSpPr txBox="1"/>
          <p:nvPr/>
        </p:nvSpPr>
        <p:spPr>
          <a:xfrm>
            <a:off x="2428669" y="6581001"/>
            <a:ext cx="7334662" cy="276999"/>
          </a:xfrm>
          <a:prstGeom prst="rect">
            <a:avLst/>
          </a:prstGeom>
          <a:noFill/>
        </p:spPr>
        <p:txBody>
          <a:bodyPr wrap="square" rtlCol="0">
            <a:spAutoFit/>
          </a:bodyPr>
          <a:lstStyle/>
          <a:p>
            <a:r>
              <a:rPr lang="fr-FR" sz="1200" dirty="0">
                <a:solidFill>
                  <a:srgbClr val="0C77C3"/>
                </a:solidFill>
              </a:rPr>
              <a:t>Source</a:t>
            </a:r>
            <a:r>
              <a:rPr lang="fr-FR" sz="1200" dirty="0"/>
              <a:t>: ILO </a:t>
            </a:r>
            <a:r>
              <a:rPr lang="fr-FR" sz="1200" dirty="0" err="1"/>
              <a:t>calculations</a:t>
            </a:r>
            <a:r>
              <a:rPr lang="fr-FR" sz="1200" dirty="0"/>
              <a:t> </a:t>
            </a:r>
            <a:r>
              <a:rPr lang="fr-FR" sz="1200" dirty="0" err="1"/>
              <a:t>based</a:t>
            </a:r>
            <a:r>
              <a:rPr lang="fr-FR" sz="1200" dirty="0"/>
              <a:t> on national labour force </a:t>
            </a:r>
            <a:r>
              <a:rPr lang="fr-FR" sz="1200" dirty="0" err="1"/>
              <a:t>surveys</a:t>
            </a:r>
            <a:r>
              <a:rPr lang="fr-FR" sz="1200" dirty="0"/>
              <a:t> or </a:t>
            </a:r>
            <a:r>
              <a:rPr lang="fr-FR" sz="1200" dirty="0" err="1"/>
              <a:t>similar</a:t>
            </a:r>
            <a:r>
              <a:rPr lang="fr-FR" sz="1200" dirty="0"/>
              <a:t> national </a:t>
            </a:r>
            <a:r>
              <a:rPr lang="fr-FR" sz="1200" dirty="0" err="1"/>
              <a:t>household</a:t>
            </a:r>
            <a:r>
              <a:rPr lang="fr-FR" sz="1200" dirty="0"/>
              <a:t> </a:t>
            </a:r>
            <a:r>
              <a:rPr lang="fr-FR" sz="1200" dirty="0" err="1"/>
              <a:t>surveys</a:t>
            </a:r>
            <a:endParaRPr lang="fr-FR" sz="1200" dirty="0"/>
          </a:p>
        </p:txBody>
      </p:sp>
      <p:sp>
        <p:nvSpPr>
          <p:cNvPr id="11" name="ZoneTexte 141">
            <a:extLst>
              <a:ext uri="{FF2B5EF4-FFF2-40B4-BE49-F238E27FC236}">
                <a16:creationId xmlns:a16="http://schemas.microsoft.com/office/drawing/2014/main" id="{294F8019-5B69-4107-9260-F68DB02DF8FD}"/>
              </a:ext>
            </a:extLst>
          </p:cNvPr>
          <p:cNvSpPr txBox="1"/>
          <p:nvPr/>
        </p:nvSpPr>
        <p:spPr>
          <a:xfrm>
            <a:off x="2507319" y="1152000"/>
            <a:ext cx="7177362" cy="523220"/>
          </a:xfrm>
          <a:prstGeom prst="rect">
            <a:avLst/>
          </a:prstGeom>
          <a:noFill/>
        </p:spPr>
        <p:txBody>
          <a:bodyPr wrap="square">
            <a:spAutoFit/>
          </a:bodyPr>
          <a:lstStyle/>
          <a:p>
            <a:pPr algn="ctr"/>
            <a:r>
              <a:rPr lang="en-GB" sz="1400" b="1" dirty="0"/>
              <a:t>Magnitude of informality  </a:t>
            </a:r>
          </a:p>
          <a:p>
            <a:pPr algn="ctr"/>
            <a:r>
              <a:rPr lang="en-GB" sz="1400" b="1" dirty="0"/>
              <a:t>% Employment in informal sector economic units (%, 2016)</a:t>
            </a:r>
            <a:endParaRPr lang="fr-FR" sz="1400" b="1" dirty="0"/>
          </a:p>
        </p:txBody>
      </p:sp>
    </p:spTree>
    <p:extLst>
      <p:ext uri="{BB962C8B-B14F-4D97-AF65-F5344CB8AC3E}">
        <p14:creationId xmlns:p14="http://schemas.microsoft.com/office/powerpoint/2010/main" val="3959894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1AA49-3AC2-D914-ED7E-15DC8F0F71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42D2E9-50F6-A27E-F843-BC4440E79DD9}"/>
              </a:ext>
            </a:extLst>
          </p:cNvPr>
          <p:cNvSpPr>
            <a:spLocks noGrp="1"/>
          </p:cNvSpPr>
          <p:nvPr>
            <p:ph type="title"/>
          </p:nvPr>
        </p:nvSpPr>
        <p:spPr/>
        <p:txBody>
          <a:bodyPr/>
          <a:lstStyle/>
          <a:p>
            <a:r>
              <a:rPr lang="en-GB" dirty="0"/>
              <a:t>Milestones</a:t>
            </a:r>
          </a:p>
        </p:txBody>
      </p:sp>
      <p:sp>
        <p:nvSpPr>
          <p:cNvPr id="4" name="Date Placeholder 3">
            <a:extLst>
              <a:ext uri="{FF2B5EF4-FFF2-40B4-BE49-F238E27FC236}">
                <a16:creationId xmlns:a16="http://schemas.microsoft.com/office/drawing/2014/main" id="{635297E3-027D-CBB1-DC10-347B19D6DCCF}"/>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F9BA05AD-5FE5-2081-F7CE-68C4A8115D9F}"/>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00F44403-EB4D-2EAD-A9EF-2843D301FA40}"/>
              </a:ext>
            </a:extLst>
          </p:cNvPr>
          <p:cNvSpPr>
            <a:spLocks noGrp="1"/>
          </p:cNvSpPr>
          <p:nvPr>
            <p:ph type="sldNum" sz="quarter" idx="12"/>
          </p:nvPr>
        </p:nvSpPr>
        <p:spPr/>
        <p:txBody>
          <a:bodyPr/>
          <a:lstStyle/>
          <a:p>
            <a:fld id="{856227C0-AD57-4F9B-BAE3-EEFB0D0EE427}" type="slidenum">
              <a:rPr lang="en-GB" smtClean="0"/>
              <a:t>13</a:t>
            </a:fld>
            <a:endParaRPr lang="en-GB"/>
          </a:p>
        </p:txBody>
      </p:sp>
    </p:spTree>
    <p:extLst>
      <p:ext uri="{BB962C8B-B14F-4D97-AF65-F5344CB8AC3E}">
        <p14:creationId xmlns:p14="http://schemas.microsoft.com/office/powerpoint/2010/main" val="4257441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A1F00EE-2A6A-E513-0C14-79CB3626F622}"/>
              </a:ext>
            </a:extLst>
          </p:cNvPr>
          <p:cNvSpPr/>
          <p:nvPr/>
        </p:nvSpPr>
        <p:spPr>
          <a:xfrm>
            <a:off x="0" y="0"/>
            <a:ext cx="4199860" cy="6858000"/>
          </a:xfrm>
          <a:prstGeom prst="rect">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H" sz="1800" b="0" i="0" u="none" strike="noStrike" kern="1200" cap="none" spc="0" normalizeH="0" baseline="0" noProof="0">
              <a:ln>
                <a:noFill/>
              </a:ln>
              <a:solidFill>
                <a:srgbClr val="FFFFFF"/>
              </a:solidFill>
              <a:effectLst/>
              <a:uLnTx/>
              <a:uFillTx/>
              <a:latin typeface="Verdana"/>
            </a:endParaRPr>
          </a:p>
        </p:txBody>
      </p:sp>
      <p:sp>
        <p:nvSpPr>
          <p:cNvPr id="2" name="Titre 1">
            <a:extLst>
              <a:ext uri="{FF2B5EF4-FFF2-40B4-BE49-F238E27FC236}">
                <a16:creationId xmlns:a16="http://schemas.microsoft.com/office/drawing/2014/main" id="{CB9DDED7-8310-4838-87FF-D4BA5CD920A7}"/>
              </a:ext>
            </a:extLst>
          </p:cNvPr>
          <p:cNvSpPr>
            <a:spLocks noGrp="1"/>
          </p:cNvSpPr>
          <p:nvPr>
            <p:ph type="title"/>
          </p:nvPr>
        </p:nvSpPr>
        <p:spPr>
          <a:xfrm>
            <a:off x="4221442" y="141600"/>
            <a:ext cx="7814613" cy="760650"/>
          </a:xfrm>
        </p:spPr>
        <p:txBody>
          <a:bodyPr/>
          <a:lstStyle/>
          <a:p>
            <a:pPr marL="715627" lvl="3" indent="-571486" defTabSz="914378">
              <a:lnSpc>
                <a:spcPct val="90000"/>
              </a:lnSpc>
              <a:spcAft>
                <a:spcPts val="500"/>
              </a:spcAft>
              <a:buClr>
                <a:srgbClr val="FF0000"/>
              </a:buClr>
              <a:buSzPct val="80000"/>
              <a:buFont typeface="Wingdings 3" panose="05040102010807070707" pitchFamily="18" charset="2"/>
              <a:buChar char=""/>
              <a:tabLst>
                <a:tab pos="134935" algn="l"/>
                <a:tab pos="355591" algn="l"/>
              </a:tabLst>
              <a:defRPr/>
            </a:pPr>
            <a:r>
              <a:rPr lang="en-US" sz="2500" kern="0" dirty="0">
                <a:solidFill>
                  <a:srgbClr val="154F98"/>
                </a:solidFill>
                <a:latin typeface="+mn-lt"/>
              </a:rPr>
              <a:t>The significance of the Recommendation 204:</a:t>
            </a:r>
            <a:br>
              <a:rPr lang="en-US" sz="2500" kern="0" dirty="0">
                <a:solidFill>
                  <a:srgbClr val="154F98"/>
                </a:solidFill>
                <a:latin typeface="+mn-lt"/>
              </a:rPr>
            </a:br>
            <a:r>
              <a:rPr lang="en-US" sz="2500" b="0" kern="0" dirty="0">
                <a:solidFill>
                  <a:srgbClr val="154F98"/>
                </a:solidFill>
                <a:latin typeface="+mn-lt"/>
              </a:rPr>
              <a:t>Transition from the informal to the formal economy</a:t>
            </a:r>
            <a:endParaRPr lang="en-GB" sz="2500" b="1" kern="1200" dirty="0">
              <a:solidFill>
                <a:srgbClr val="FF0000"/>
              </a:solidFill>
              <a:latin typeface="+mn-lt"/>
              <a:ea typeface="+mj-ea"/>
              <a:cs typeface="Calibri" panose="020F0502020204030204" pitchFamily="34" charset="0"/>
            </a:endParaRPr>
          </a:p>
        </p:txBody>
      </p:sp>
      <p:sp>
        <p:nvSpPr>
          <p:cNvPr id="4" name="Espace réservé de la date 3">
            <a:extLst>
              <a:ext uri="{FF2B5EF4-FFF2-40B4-BE49-F238E27FC236}">
                <a16:creationId xmlns:a16="http://schemas.microsoft.com/office/drawing/2014/main" id="{16A87CC9-D3C8-4D85-AEFF-C0CF597E0A28}"/>
              </a:ext>
            </a:extLst>
          </p:cNvPr>
          <p:cNvSpPr>
            <a:spLocks noGrp="1"/>
          </p:cNvSpPr>
          <p:nvPr>
            <p:ph type="dt" sz="half" idx="10"/>
          </p:nvPr>
        </p:nvSpPr>
        <p:spPr>
          <a:xfrm>
            <a:off x="812801" y="8503920"/>
            <a:ext cx="3738880" cy="276999"/>
          </a:xfrm>
        </p:spPr>
        <p:txBody>
          <a:bodyPr/>
          <a:lstStyle/>
          <a:p>
            <a:pPr marL="0" marR="0" lvl="0" indent="0" algn="l" defTabSz="914378"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charset="0"/>
              <a:cs typeface="Arial" charset="0"/>
            </a:endParaRPr>
          </a:p>
        </p:txBody>
      </p:sp>
      <p:sp>
        <p:nvSpPr>
          <p:cNvPr id="15" name="ZoneTexte 6">
            <a:extLst>
              <a:ext uri="{FF2B5EF4-FFF2-40B4-BE49-F238E27FC236}">
                <a16:creationId xmlns:a16="http://schemas.microsoft.com/office/drawing/2014/main" id="{9C006D98-80D3-9D96-65B1-9744BEBD3385}"/>
              </a:ext>
            </a:extLst>
          </p:cNvPr>
          <p:cNvSpPr txBox="1"/>
          <p:nvPr/>
        </p:nvSpPr>
        <p:spPr bwMode="auto">
          <a:xfrm>
            <a:off x="255040" y="1235554"/>
            <a:ext cx="3828539" cy="4693593"/>
          </a:xfrm>
          <a:prstGeom prst="rect">
            <a:avLst/>
          </a:prstGeom>
          <a:noFill/>
          <a:ln w="9525">
            <a:noFill/>
            <a:miter lim="800000"/>
            <a:headEnd/>
            <a:tailEnd/>
          </a:ln>
          <a:effectLst/>
        </p:spPr>
        <p:txBody>
          <a:bodyPr wrap="square">
            <a:spAutoFit/>
          </a:bodyPr>
          <a:lstStyle/>
          <a:p>
            <a:pPr marL="0" marR="0" lvl="0" indent="0" algn="l" defTabSz="914400" rtl="0" eaLnBrk="1" fontAlgn="base" latinLnBrk="0" hangingPunct="1">
              <a:spcBef>
                <a:spcPts val="600"/>
              </a:spcBef>
              <a:spcAft>
                <a:spcPts val="600"/>
              </a:spcAft>
              <a:buClr>
                <a:srgbClr val="FF0000"/>
              </a:buClr>
              <a:buSzTx/>
              <a:buFontTx/>
              <a:buNone/>
              <a:tabLst/>
              <a:defRPr/>
            </a:pPr>
            <a:r>
              <a:rPr kumimoji="0" lang="en-GB"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First international standard to provide both a normative and a developmental framework</a:t>
            </a:r>
          </a:p>
          <a:p>
            <a:pPr marL="257175" marR="0" lvl="0" indent="-257175" algn="l" defTabSz="914400" rtl="0" eaLnBrk="1" fontAlgn="base" latinLnBrk="0" hangingPunct="1">
              <a:spcBef>
                <a:spcPts val="600"/>
              </a:spcBef>
              <a:spcAft>
                <a:spcPts val="600"/>
              </a:spcAft>
              <a:buClr>
                <a:srgbClr val="FF0000"/>
              </a:buClr>
              <a:buSzTx/>
              <a:buFont typeface="Wingdings 3" panose="05040102010807070707" pitchFamily="18" charset="2"/>
              <a:buChar char="u"/>
              <a:tabLst/>
              <a:defRPr/>
            </a:pPr>
            <a:r>
              <a:rPr kumimoji="0" lang="en-GB" sz="1600"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Focusing on the informal economy in its entirety and diversity</a:t>
            </a:r>
          </a:p>
          <a:p>
            <a:pPr marL="257175" marR="0" lvl="0" indent="-257175" algn="l" defTabSz="914400" rtl="0" eaLnBrk="1" fontAlgn="base" latinLnBrk="0" hangingPunct="1">
              <a:spcBef>
                <a:spcPts val="600"/>
              </a:spcBef>
              <a:spcAft>
                <a:spcPts val="600"/>
              </a:spcAft>
              <a:buClr>
                <a:srgbClr val="FF0000"/>
              </a:buClr>
              <a:buSzTx/>
              <a:buFont typeface="Wingdings 3" panose="05040102010807070707" pitchFamily="18" charset="2"/>
              <a:buChar char="u"/>
              <a:tabLst/>
              <a:defRPr/>
            </a:pPr>
            <a:r>
              <a:rPr kumimoji="0" lang="en-GB" sz="1600"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Indicating a practical guidance for moving out of informality and transitioning to the formal economy through </a:t>
            </a:r>
            <a:r>
              <a:rPr kumimoji="0" lang="en-GB"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integrated strategies</a:t>
            </a:r>
          </a:p>
          <a:p>
            <a:pPr marL="257175" indent="-257175">
              <a:spcBef>
                <a:spcPts val="600"/>
              </a:spcBef>
              <a:spcAft>
                <a:spcPts val="600"/>
              </a:spcAft>
              <a:buClr>
                <a:srgbClr val="FF0000"/>
              </a:buClr>
              <a:buFont typeface="Wingdings 3" panose="05040102010807070707" pitchFamily="18" charset="2"/>
              <a:buChar char="u"/>
              <a:defRPr/>
            </a:pPr>
            <a:r>
              <a:rPr kumimoji="0" lang="en-GB" sz="1600" i="0" u="none" strike="noStrike" kern="1200" cap="none" spc="0" normalizeH="0" baseline="0" noProof="0" dirty="0">
                <a:ln>
                  <a:noFill/>
                </a:ln>
                <a:solidFill>
                  <a:schemeClr val="bg1"/>
                </a:solidFill>
                <a:effectLst/>
                <a:uLnTx/>
                <a:uFillTx/>
                <a:latin typeface="Noto Sans" panose="020B0502040504020204" pitchFamily="34" charset="0"/>
                <a:ea typeface="Noto Sans" panose="020B0502040504020204" pitchFamily="34" charset="0"/>
                <a:cs typeface="Noto Sans" panose="020B0502040504020204" pitchFamily="34" charset="0"/>
              </a:rPr>
              <a:t>Acknowledging that most people enter the informal economy not by choice but as a consequence of a lack of opportunities in the formal economy</a:t>
            </a:r>
          </a:p>
          <a:p>
            <a:pPr marR="0" lvl="0" algn="l" defTabSz="914400" rtl="0" eaLnBrk="1" fontAlgn="base" latinLnBrk="0" hangingPunct="1">
              <a:lnSpc>
                <a:spcPct val="100000"/>
              </a:lnSpc>
              <a:spcBef>
                <a:spcPts val="600"/>
              </a:spcBef>
              <a:spcAft>
                <a:spcPts val="600"/>
              </a:spcAft>
              <a:buClr>
                <a:srgbClr val="FF0000"/>
              </a:buClr>
              <a:buSzTx/>
              <a:tabLst/>
              <a:defRPr/>
            </a:pPr>
            <a:endParaRPr kumimoji="0" lang="en-GB" sz="19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2" name="Content Placeholder 2">
            <a:extLst>
              <a:ext uri="{FF2B5EF4-FFF2-40B4-BE49-F238E27FC236}">
                <a16:creationId xmlns:a16="http://schemas.microsoft.com/office/drawing/2014/main" id="{095BACA0-A932-FDD5-3F9B-A12132556473}"/>
              </a:ext>
            </a:extLst>
          </p:cNvPr>
          <p:cNvSpPr txBox="1">
            <a:spLocks/>
          </p:cNvSpPr>
          <p:nvPr/>
        </p:nvSpPr>
        <p:spPr>
          <a:xfrm>
            <a:off x="4249954" y="1081147"/>
            <a:ext cx="7484375" cy="2409470"/>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005CA8"/>
              </a:buClr>
              <a:buFont typeface="Arial" panose="020B0604020202020204" pitchFamily="34" charset="0"/>
              <a:buChar char="•"/>
              <a:defRPr sz="2800" kern="1200">
                <a:solidFill>
                  <a:schemeClr val="tx1"/>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98C306"/>
              </a:buClr>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Clr>
                <a:srgbClr val="98C306"/>
              </a:buClr>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fontAlgn="auto">
              <a:lnSpc>
                <a:spcPct val="100000"/>
              </a:lnSpc>
              <a:spcBef>
                <a:spcPct val="20000"/>
              </a:spcBef>
              <a:spcAft>
                <a:spcPts val="900"/>
              </a:spcAft>
              <a:buClr>
                <a:srgbClr val="FF0000"/>
              </a:buClr>
              <a:buSzPct val="90000"/>
              <a:buFont typeface="Wingdings 3" panose="05040102010807070707" pitchFamily="18" charset="2"/>
              <a:buChar char=""/>
              <a:tabLst>
                <a:tab pos="685663" algn="l"/>
              </a:tabLst>
              <a:defRPr/>
            </a:pPr>
            <a:r>
              <a:rPr lang="en-GB" sz="1600" dirty="0">
                <a:solidFill>
                  <a:sysClr val="windowText" lastClr="000000"/>
                </a:solidFill>
                <a:latin typeface="Noto Sans" panose="020B0502040504020204" pitchFamily="34" charset="0"/>
                <a:ea typeface="Noto Sans" panose="020B0502040504020204" pitchFamily="34" charset="0"/>
                <a:cs typeface="Noto Sans" panose="020B0502040504020204" pitchFamily="34" charset="0"/>
              </a:rPr>
              <a:t>The 3 main objectives of R204</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Facilitate the transition of </a:t>
            </a:r>
            <a:r>
              <a:rPr lang="en-GB" sz="1600" b="1" dirty="0">
                <a:solidFill>
                  <a:prstClr val="black"/>
                </a:solidFill>
                <a:latin typeface="Noto Sans" panose="020B0502040504020204" pitchFamily="34" charset="0"/>
                <a:ea typeface="Noto Sans" panose="020B0502040504020204" pitchFamily="34" charset="0"/>
                <a:cs typeface="Noto Sans" panose="020B0502040504020204" pitchFamily="34" charset="0"/>
              </a:rPr>
              <a:t>workers and economic units </a:t>
            </a: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from the informal to the formal economy, </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Promote the </a:t>
            </a:r>
            <a:r>
              <a:rPr lang="en-GB" sz="1600" b="1" dirty="0">
                <a:solidFill>
                  <a:prstClr val="black"/>
                </a:solidFill>
                <a:latin typeface="Noto Sans" panose="020B0502040504020204" pitchFamily="34" charset="0"/>
                <a:ea typeface="Noto Sans" panose="020B0502040504020204" pitchFamily="34" charset="0"/>
                <a:cs typeface="Noto Sans" panose="020B0502040504020204" pitchFamily="34" charset="0"/>
              </a:rPr>
              <a:t>creation, preservation and sustainability </a:t>
            </a: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of enterprises and decent jobs in the formal economy </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Prevent the </a:t>
            </a:r>
            <a:r>
              <a:rPr lang="en-GB" sz="1600" b="1" dirty="0">
                <a:solidFill>
                  <a:prstClr val="black"/>
                </a:solidFill>
                <a:latin typeface="Noto Sans" panose="020B0502040504020204" pitchFamily="34" charset="0"/>
                <a:ea typeface="Noto Sans" panose="020B0502040504020204" pitchFamily="34" charset="0"/>
                <a:cs typeface="Noto Sans" panose="020B0502040504020204" pitchFamily="34" charset="0"/>
              </a:rPr>
              <a:t>informalization of formal economy </a:t>
            </a: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jobs</a:t>
            </a:r>
          </a:p>
        </p:txBody>
      </p:sp>
      <p:sp>
        <p:nvSpPr>
          <p:cNvPr id="5" name="TextBox 4">
            <a:extLst>
              <a:ext uri="{FF2B5EF4-FFF2-40B4-BE49-F238E27FC236}">
                <a16:creationId xmlns:a16="http://schemas.microsoft.com/office/drawing/2014/main" id="{C97BE636-72DC-8D0C-968F-D6B6D0F81A91}"/>
              </a:ext>
            </a:extLst>
          </p:cNvPr>
          <p:cNvSpPr txBox="1"/>
          <p:nvPr/>
        </p:nvSpPr>
        <p:spPr bwMode="auto">
          <a:xfrm>
            <a:off x="155944" y="221624"/>
            <a:ext cx="1899139" cy="584775"/>
          </a:xfrm>
          <a:prstGeom prst="rect">
            <a:avLst/>
          </a:prstGeom>
          <a:noFill/>
          <a:ln w="9525">
            <a:noFill/>
            <a:miter lim="800000"/>
            <a:headEnd/>
            <a:tailEnd/>
          </a:ln>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Verdana"/>
                <a:cs typeface="Arial" charset="0"/>
              </a:rPr>
              <a:t>2015</a:t>
            </a:r>
            <a:endParaRPr kumimoji="0" lang="en-CH" sz="3200" b="1" i="0" u="none" strike="noStrike" kern="1200" cap="none" spc="0" normalizeH="0" baseline="0" noProof="0" dirty="0">
              <a:ln>
                <a:noFill/>
              </a:ln>
              <a:solidFill>
                <a:srgbClr val="FFFFFF"/>
              </a:solidFill>
              <a:effectLst/>
              <a:uLnTx/>
              <a:uFillTx/>
              <a:latin typeface="Verdana"/>
              <a:cs typeface="Arial" charset="0"/>
            </a:endParaRPr>
          </a:p>
        </p:txBody>
      </p:sp>
      <p:sp>
        <p:nvSpPr>
          <p:cNvPr id="6" name="Content Placeholder 2">
            <a:extLst>
              <a:ext uri="{FF2B5EF4-FFF2-40B4-BE49-F238E27FC236}">
                <a16:creationId xmlns:a16="http://schemas.microsoft.com/office/drawing/2014/main" id="{8C5A829F-AEA3-B31A-C867-8D040E82B588}"/>
              </a:ext>
            </a:extLst>
          </p:cNvPr>
          <p:cNvSpPr txBox="1">
            <a:spLocks/>
          </p:cNvSpPr>
          <p:nvPr/>
        </p:nvSpPr>
        <p:spPr>
          <a:xfrm>
            <a:off x="4389391" y="3167743"/>
            <a:ext cx="4298897" cy="3548657"/>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005CA8"/>
              </a:buClr>
              <a:buFont typeface="Arial" panose="020B0604020202020204" pitchFamily="34" charset="0"/>
              <a:buChar char="•"/>
              <a:defRPr sz="2800" kern="1200">
                <a:solidFill>
                  <a:schemeClr val="tx1"/>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98C306"/>
              </a:buClr>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Clr>
                <a:srgbClr val="98C306"/>
              </a:buClr>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fontAlgn="auto">
              <a:lnSpc>
                <a:spcPct val="100000"/>
              </a:lnSpc>
              <a:spcBef>
                <a:spcPct val="20000"/>
              </a:spcBef>
              <a:spcAft>
                <a:spcPts val="900"/>
              </a:spcAft>
              <a:buClr>
                <a:srgbClr val="FF0000"/>
              </a:buClr>
              <a:buSzPct val="90000"/>
              <a:buFont typeface="Wingdings 3" panose="05040102010807070707" pitchFamily="18" charset="2"/>
              <a:buChar char=""/>
              <a:defRPr/>
            </a:pPr>
            <a:r>
              <a:rPr lang="en-GB" sz="1600" dirty="0">
                <a:solidFill>
                  <a:sysClr val="windowText" lastClr="000000"/>
                </a:solidFill>
                <a:latin typeface="Noto Sans" panose="020B0502040504020204" pitchFamily="34" charset="0"/>
                <a:ea typeface="Noto Sans" panose="020B0502040504020204" pitchFamily="34" charset="0"/>
                <a:cs typeface="Noto Sans" panose="020B0502040504020204" pitchFamily="34" charset="0"/>
              </a:rPr>
              <a:t>Formalization </a:t>
            </a:r>
            <a:r>
              <a:rPr lang="en-GB" sz="1600" b="1" dirty="0">
                <a:solidFill>
                  <a:srgbClr val="FF0000"/>
                </a:solidFill>
                <a:latin typeface="Noto Sans" panose="020B0502040504020204" pitchFamily="34" charset="0"/>
                <a:ea typeface="Noto Sans" panose="020B0502040504020204" pitchFamily="34" charset="0"/>
                <a:cs typeface="Noto Sans" panose="020B0502040504020204" pitchFamily="34" charset="0"/>
              </a:rPr>
              <a:t>is not an objective in itself  </a:t>
            </a:r>
            <a:r>
              <a:rPr lang="en-GB" sz="1600" dirty="0">
                <a:solidFill>
                  <a:sysClr val="windowText" lastClr="000000"/>
                </a:solidFill>
                <a:latin typeface="Noto Sans" panose="020B0502040504020204" pitchFamily="34" charset="0"/>
                <a:ea typeface="Noto Sans" panose="020B0502040504020204" pitchFamily="34" charset="0"/>
                <a:cs typeface="Noto Sans" panose="020B0502040504020204" pitchFamily="34" charset="0"/>
              </a:rPr>
              <a:t>but a necessary condition and a </a:t>
            </a:r>
            <a:r>
              <a:rPr lang="en-GB" sz="1600" b="1" dirty="0">
                <a:solidFill>
                  <a:srgbClr val="FF0000"/>
                </a:solidFill>
                <a:latin typeface="Noto Sans" panose="020B0502040504020204" pitchFamily="34" charset="0"/>
                <a:ea typeface="Noto Sans" panose="020B0502040504020204" pitchFamily="34" charset="0"/>
                <a:cs typeface="Noto Sans" panose="020B0502040504020204" pitchFamily="34" charset="0"/>
              </a:rPr>
              <a:t>mean</a:t>
            </a:r>
            <a:r>
              <a:rPr lang="en-GB" sz="1600" dirty="0">
                <a:solidFill>
                  <a:sysClr val="windowText" lastClr="000000"/>
                </a:solidFill>
                <a:latin typeface="Noto Sans" panose="020B0502040504020204" pitchFamily="34" charset="0"/>
                <a:ea typeface="Noto Sans" panose="020B0502040504020204" pitchFamily="34" charset="0"/>
                <a:cs typeface="Noto Sans" panose="020B0502040504020204" pitchFamily="34" charset="0"/>
              </a:rPr>
              <a:t> to reach other important objectives</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A condition for the decent work agenda to become a reality and for advancing social justice and decent work for all</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dirty="0">
                <a:solidFill>
                  <a:prstClr val="black"/>
                </a:solidFill>
                <a:latin typeface="Noto Sans" panose="020B0502040504020204" pitchFamily="34" charset="0"/>
                <a:ea typeface="Noto Sans" panose="020B0502040504020204" pitchFamily="34" charset="0"/>
                <a:cs typeface="Noto Sans" panose="020B0502040504020204" pitchFamily="34" charset="0"/>
              </a:rPr>
              <a:t>A condition for achieving several SDGs</a:t>
            </a:r>
          </a:p>
          <a:p>
            <a:pPr marL="539750" lvl="1" indent="-276225" fontAlgn="auto">
              <a:lnSpc>
                <a:spcPct val="100000"/>
              </a:lnSpc>
              <a:spcAft>
                <a:spcPts val="0"/>
              </a:spcAft>
              <a:buClr>
                <a:srgbClr val="FF0000"/>
              </a:buClr>
              <a:buSzPct val="90000"/>
              <a:buFont typeface="Wingdings 2" panose="05020102010507070707" pitchFamily="18" charset="2"/>
              <a:buChar char=""/>
              <a:tabLst>
                <a:tab pos="539750" algn="l"/>
              </a:tabLst>
              <a:defRPr/>
            </a:pPr>
            <a:r>
              <a:rPr lang="en-GB" sz="1600" i="1" dirty="0">
                <a:solidFill>
                  <a:prstClr val="black"/>
                </a:solidFill>
                <a:latin typeface="Noto Sans" panose="020B0502040504020204" pitchFamily="34" charset="0"/>
                <a:ea typeface="Noto Sans" panose="020B0502040504020204" pitchFamily="34" charset="0"/>
                <a:cs typeface="Noto Sans" panose="020B0502040504020204" pitchFamily="34" charset="0"/>
              </a:rPr>
              <a:t>A condition for productivity</a:t>
            </a:r>
          </a:p>
        </p:txBody>
      </p:sp>
      <p:sp>
        <p:nvSpPr>
          <p:cNvPr id="7" name="Arrow: Down 6">
            <a:extLst>
              <a:ext uri="{FF2B5EF4-FFF2-40B4-BE49-F238E27FC236}">
                <a16:creationId xmlns:a16="http://schemas.microsoft.com/office/drawing/2014/main" id="{5E4732E6-8833-6CBC-E44F-091C7E3BD9E1}"/>
              </a:ext>
            </a:extLst>
          </p:cNvPr>
          <p:cNvSpPr/>
          <p:nvPr/>
        </p:nvSpPr>
        <p:spPr>
          <a:xfrm>
            <a:off x="-21583" y="380099"/>
            <a:ext cx="277576" cy="6256277"/>
          </a:xfrm>
          <a:prstGeom prst="downArrow">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H"/>
          </a:p>
        </p:txBody>
      </p:sp>
      <p:pic>
        <p:nvPicPr>
          <p:cNvPr id="8" name="Picture 7">
            <a:extLst>
              <a:ext uri="{FF2B5EF4-FFF2-40B4-BE49-F238E27FC236}">
                <a16:creationId xmlns:a16="http://schemas.microsoft.com/office/drawing/2014/main" id="{0CE9E685-EFF0-D2BA-8277-0A0FA3449957}"/>
              </a:ext>
            </a:extLst>
          </p:cNvPr>
          <p:cNvPicPr>
            <a:picLocks noChangeAspect="1"/>
          </p:cNvPicPr>
          <p:nvPr/>
        </p:nvPicPr>
        <p:blipFill>
          <a:blip r:embed="rId2"/>
          <a:stretch>
            <a:fillRect/>
          </a:stretch>
        </p:blipFill>
        <p:spPr>
          <a:xfrm>
            <a:off x="8609804" y="3823921"/>
            <a:ext cx="3582195" cy="2255063"/>
          </a:xfrm>
          <a:prstGeom prst="rect">
            <a:avLst/>
          </a:prstGeom>
        </p:spPr>
      </p:pic>
    </p:spTree>
    <p:extLst>
      <p:ext uri="{BB962C8B-B14F-4D97-AF65-F5344CB8AC3E}">
        <p14:creationId xmlns:p14="http://schemas.microsoft.com/office/powerpoint/2010/main" val="223399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004E3-0064-9441-ACC1-BFA6AFE2630A}"/>
              </a:ext>
            </a:extLst>
          </p:cNvPr>
          <p:cNvSpPr>
            <a:spLocks noGrp="1"/>
          </p:cNvSpPr>
          <p:nvPr>
            <p:ph type="title"/>
          </p:nvPr>
        </p:nvSpPr>
        <p:spPr>
          <a:xfrm>
            <a:off x="2092960" y="325119"/>
            <a:ext cx="9043600" cy="1024649"/>
          </a:xfrm>
        </p:spPr>
        <p:txBody>
          <a:bodyPr/>
          <a:lstStyle/>
          <a:p>
            <a:r>
              <a:rPr lang="en-GB" sz="2400" dirty="0">
                <a:latin typeface="Noto Sans" panose="020B0502040504020204" pitchFamily="34" charset="0"/>
              </a:rPr>
              <a:t>ILC 2025 – General discussion on innovative approaches to addressing informality and promoting decent work</a:t>
            </a:r>
            <a:br>
              <a:rPr lang="en-GB" sz="2200" dirty="0">
                <a:latin typeface="Noto Sans" panose="020B0502040504020204" pitchFamily="34" charset="0"/>
              </a:rPr>
            </a:br>
            <a:r>
              <a:rPr lang="en-GB" sz="2200" dirty="0">
                <a:latin typeface="Noto Sans" panose="020B0502040504020204" pitchFamily="34" charset="0"/>
              </a:rPr>
              <a:t>— Overall and Regional Policy Dialogue and Background reports</a:t>
            </a:r>
          </a:p>
        </p:txBody>
      </p:sp>
      <p:sp>
        <p:nvSpPr>
          <p:cNvPr id="15" name="TextBox 14">
            <a:extLst>
              <a:ext uri="{FF2B5EF4-FFF2-40B4-BE49-F238E27FC236}">
                <a16:creationId xmlns:a16="http://schemas.microsoft.com/office/drawing/2014/main" id="{44487BF9-447A-7312-3E0B-FE32616172F7}"/>
              </a:ext>
            </a:extLst>
          </p:cNvPr>
          <p:cNvSpPr txBox="1"/>
          <p:nvPr/>
        </p:nvSpPr>
        <p:spPr>
          <a:xfrm>
            <a:off x="839416" y="2132856"/>
            <a:ext cx="10585176" cy="5309146"/>
          </a:xfrm>
          <a:prstGeom prst="rect">
            <a:avLst/>
          </a:prstGeom>
          <a:noFill/>
        </p:spPr>
        <p:txBody>
          <a:bodyPr wrap="square" rtlCol="0">
            <a:spAutoFit/>
          </a:bodyPr>
          <a:lstStyle/>
          <a:p>
            <a:pPr marL="285750" indent="-285750">
              <a:spcBef>
                <a:spcPts val="600"/>
              </a:spcBef>
              <a:buClr>
                <a:schemeClr val="accent2"/>
              </a:buClr>
              <a:buFont typeface="Wingdings 2" panose="05020102010507070707" pitchFamily="18" charset="2"/>
              <a:buChar char="Í"/>
            </a:pPr>
            <a:r>
              <a:rPr lang="en-GB" sz="2400" b="1" dirty="0">
                <a:solidFill>
                  <a:srgbClr val="FF0000"/>
                </a:solidFill>
                <a:latin typeface="+mn-lt"/>
              </a:rPr>
              <a:t>November - December 2024</a:t>
            </a:r>
            <a:r>
              <a:rPr lang="en-GB" sz="2400" b="1" dirty="0">
                <a:latin typeface="+mn-lt"/>
              </a:rPr>
              <a:t>: </a:t>
            </a:r>
            <a:r>
              <a:rPr lang="en-GB" sz="2400" dirty="0">
                <a:latin typeface="+mn-lt"/>
              </a:rPr>
              <a:t>A series of 4 Regional Knowledge Sharing Forums on innovative approaches to address informality and promote transition to formality (participation Barbados and Trinidad and Tobago)</a:t>
            </a:r>
          </a:p>
          <a:p>
            <a:pPr marL="285750" indent="-285750">
              <a:spcBef>
                <a:spcPts val="600"/>
              </a:spcBef>
              <a:buClr>
                <a:schemeClr val="accent2"/>
              </a:buClr>
              <a:buFont typeface="Wingdings 2" panose="05020102010507070707" pitchFamily="18" charset="2"/>
              <a:buChar char="Í"/>
            </a:pPr>
            <a:r>
              <a:rPr lang="en-GB" sz="2400" b="1" u="sng" dirty="0">
                <a:solidFill>
                  <a:srgbClr val="FF0000"/>
                </a:solidFill>
                <a:latin typeface="+mn-lt"/>
              </a:rPr>
              <a:t>Mid April 2025</a:t>
            </a:r>
            <a:r>
              <a:rPr lang="en-GB" sz="2400" b="1" dirty="0">
                <a:latin typeface="+mn-lt"/>
              </a:rPr>
              <a:t>: </a:t>
            </a:r>
            <a:r>
              <a:rPr lang="en-GB" sz="2400" dirty="0">
                <a:latin typeface="+mn-lt"/>
              </a:rPr>
              <a:t>Publication of the Background Document to the General Discussion: </a:t>
            </a:r>
          </a:p>
          <a:p>
            <a:pPr marL="742950" lvl="1" indent="-285750">
              <a:spcBef>
                <a:spcPts val="600"/>
              </a:spcBef>
              <a:buClr>
                <a:schemeClr val="accent2"/>
              </a:buClr>
              <a:buFont typeface="Wingdings 2" panose="05020102010507070707" pitchFamily="18" charset="2"/>
              <a:buChar char="Í"/>
            </a:pPr>
            <a:r>
              <a:rPr lang="en-GB" sz="2400" dirty="0">
                <a:latin typeface="+mn-lt"/>
              </a:rPr>
              <a:t>“</a:t>
            </a:r>
            <a:r>
              <a:rPr lang="en-GB" sz="2400" b="1" i="1" dirty="0">
                <a:effectLst/>
                <a:latin typeface="+mn-lt"/>
                <a:ea typeface="Aptos" panose="020B0004020202020204" pitchFamily="34" charset="0"/>
                <a:cs typeface="Aptos" panose="020B0004020202020204" pitchFamily="34" charset="0"/>
              </a:rPr>
              <a:t>Innovative approaches to addressing informality and promoting the transition to formality for decent work”</a:t>
            </a:r>
            <a:endParaRPr lang="en-GB" sz="2400" dirty="0">
              <a:effectLst/>
              <a:latin typeface="+mn-lt"/>
              <a:ea typeface="Aptos" panose="020B0004020202020204" pitchFamily="34" charset="0"/>
              <a:cs typeface="Aptos" panose="020B0004020202020204" pitchFamily="34" charset="0"/>
            </a:endParaRPr>
          </a:p>
          <a:p>
            <a:pPr marL="285750" indent="-285750">
              <a:spcBef>
                <a:spcPts val="600"/>
              </a:spcBef>
              <a:buClr>
                <a:schemeClr val="accent2"/>
              </a:buClr>
              <a:buFont typeface="Wingdings 2" panose="05020102010507070707" pitchFamily="18" charset="2"/>
              <a:buChar char="Í"/>
            </a:pPr>
            <a:r>
              <a:rPr lang="en-GB" sz="2400" b="1" dirty="0">
                <a:solidFill>
                  <a:srgbClr val="FF0000"/>
                </a:solidFill>
                <a:latin typeface="+mn-lt"/>
              </a:rPr>
              <a:t>June 2025</a:t>
            </a:r>
            <a:r>
              <a:rPr lang="en-GB" sz="2400" dirty="0">
                <a:latin typeface="+mn-lt"/>
              </a:rPr>
              <a:t>: ILC General discussion and Conclusions</a:t>
            </a:r>
          </a:p>
          <a:p>
            <a:pPr marL="285750" indent="-285750">
              <a:spcBef>
                <a:spcPts val="600"/>
              </a:spcBef>
              <a:buClr>
                <a:schemeClr val="accent2"/>
              </a:buClr>
              <a:buFont typeface="Wingdings 2" panose="05020102010507070707" pitchFamily="18" charset="2"/>
              <a:buChar char="Í"/>
            </a:pPr>
            <a:r>
              <a:rPr lang="en-GB" sz="2400" b="1" dirty="0">
                <a:solidFill>
                  <a:srgbClr val="FF0000"/>
                </a:solidFill>
                <a:latin typeface="+mn-lt"/>
              </a:rPr>
              <a:t>November 2025</a:t>
            </a:r>
            <a:r>
              <a:rPr lang="en-GB" sz="2400" dirty="0">
                <a:solidFill>
                  <a:srgbClr val="FF0000"/>
                </a:solidFill>
                <a:latin typeface="+mn-lt"/>
              </a:rPr>
              <a:t>: </a:t>
            </a:r>
            <a:r>
              <a:rPr lang="en-GB" sz="2400" dirty="0">
                <a:latin typeface="+mn-lt"/>
              </a:rPr>
              <a:t>Governing body / Plan of action</a:t>
            </a:r>
          </a:p>
          <a:p>
            <a:pPr marL="285750" indent="-285750">
              <a:spcBef>
                <a:spcPts val="600"/>
              </a:spcBef>
              <a:buClr>
                <a:schemeClr val="accent2"/>
              </a:buClr>
              <a:buFont typeface="Wingdings 2" panose="05020102010507070707" pitchFamily="18" charset="2"/>
              <a:buChar char="Í"/>
            </a:pPr>
            <a:r>
              <a:rPr lang="en-GB" sz="2400" b="1" dirty="0">
                <a:solidFill>
                  <a:srgbClr val="FF0000"/>
                </a:solidFill>
                <a:latin typeface="+mn-lt"/>
              </a:rPr>
              <a:t>November 2025</a:t>
            </a:r>
            <a:r>
              <a:rPr lang="en-GB" sz="2400" dirty="0">
                <a:solidFill>
                  <a:srgbClr val="FF0000"/>
                </a:solidFill>
                <a:latin typeface="+mn-lt"/>
              </a:rPr>
              <a:t>: </a:t>
            </a:r>
            <a:r>
              <a:rPr lang="en-GB" sz="2400" dirty="0">
                <a:latin typeface="+mn-lt"/>
              </a:rPr>
              <a:t>Second World Social Development Conference</a:t>
            </a:r>
          </a:p>
          <a:p>
            <a:pPr marL="285750" indent="-285750">
              <a:spcBef>
                <a:spcPts val="600"/>
              </a:spcBef>
              <a:buClr>
                <a:schemeClr val="accent2"/>
              </a:buClr>
              <a:buFont typeface="Wingdings 2" panose="05020102010507070707" pitchFamily="18" charset="2"/>
              <a:buChar char="Í"/>
            </a:pPr>
            <a:r>
              <a:rPr lang="en-GB" sz="2400" b="1" dirty="0">
                <a:solidFill>
                  <a:srgbClr val="FF0000"/>
                </a:solidFill>
                <a:latin typeface="+mn-lt"/>
              </a:rPr>
              <a:t>2026-2027 </a:t>
            </a:r>
            <a:r>
              <a:rPr lang="en-GB" sz="2400" dirty="0">
                <a:solidFill>
                  <a:srgbClr val="FF0000"/>
                </a:solidFill>
                <a:latin typeface="+mn-lt"/>
              </a:rPr>
              <a:t>: </a:t>
            </a:r>
            <a:r>
              <a:rPr lang="en-GB" sz="2400" dirty="0">
                <a:latin typeface="+mn-lt"/>
              </a:rPr>
              <a:t>ILO Programme and Budget </a:t>
            </a:r>
          </a:p>
          <a:p>
            <a:pPr marL="285750" indent="-285750">
              <a:spcBef>
                <a:spcPts val="600"/>
              </a:spcBef>
              <a:buClr>
                <a:schemeClr val="accent2"/>
              </a:buClr>
              <a:buFont typeface="Wingdings 2" panose="05020102010507070707" pitchFamily="18" charset="2"/>
              <a:buChar char="Í"/>
            </a:pPr>
            <a:endParaRPr lang="en-GB" sz="2400" dirty="0">
              <a:latin typeface="+mn-lt"/>
            </a:endParaRPr>
          </a:p>
          <a:p>
            <a:pPr marL="285750" indent="-285750">
              <a:buFont typeface="Arial" panose="020B0604020202020204" pitchFamily="34" charset="0"/>
              <a:buChar char="•"/>
            </a:pPr>
            <a:endParaRPr lang="en-GB" sz="1600" b="1" dirty="0"/>
          </a:p>
        </p:txBody>
      </p:sp>
      <p:sp>
        <p:nvSpPr>
          <p:cNvPr id="16" name="TextBox 15">
            <a:extLst>
              <a:ext uri="{FF2B5EF4-FFF2-40B4-BE49-F238E27FC236}">
                <a16:creationId xmlns:a16="http://schemas.microsoft.com/office/drawing/2014/main" id="{FAA8EF04-09CB-7756-6A56-410C37218E3F}"/>
              </a:ext>
            </a:extLst>
          </p:cNvPr>
          <p:cNvSpPr txBox="1"/>
          <p:nvPr/>
        </p:nvSpPr>
        <p:spPr>
          <a:xfrm>
            <a:off x="263352" y="1510480"/>
            <a:ext cx="3341856" cy="461665"/>
          </a:xfrm>
          <a:prstGeom prst="rect">
            <a:avLst/>
          </a:prstGeom>
          <a:noFill/>
        </p:spPr>
        <p:txBody>
          <a:bodyPr wrap="square" rtlCol="0">
            <a:spAutoFit/>
          </a:bodyPr>
          <a:lstStyle/>
          <a:p>
            <a:r>
              <a:rPr lang="en-GB" sz="2400" b="1" dirty="0">
                <a:solidFill>
                  <a:srgbClr val="FF0000"/>
                </a:solidFill>
              </a:rPr>
              <a:t>Key milestones</a:t>
            </a:r>
          </a:p>
        </p:txBody>
      </p:sp>
    </p:spTree>
    <p:extLst>
      <p:ext uri="{BB962C8B-B14F-4D97-AF65-F5344CB8AC3E}">
        <p14:creationId xmlns:p14="http://schemas.microsoft.com/office/powerpoint/2010/main" val="3190898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E3DB8-B0FB-51BF-79C2-388615DDA4C6}"/>
            </a:ext>
          </a:extLst>
        </p:cNvPr>
        <p:cNvGrpSpPr/>
        <p:nvPr/>
      </p:nvGrpSpPr>
      <p:grpSpPr>
        <a:xfrm>
          <a:off x="0" y="0"/>
          <a:ext cx="0" cy="0"/>
          <a:chOff x="0" y="0"/>
          <a:chExt cx="0" cy="0"/>
        </a:xfrm>
      </p:grpSpPr>
      <p:sp>
        <p:nvSpPr>
          <p:cNvPr id="5" name="Espace réservé du pied de page 4">
            <a:extLst>
              <a:ext uri="{FF2B5EF4-FFF2-40B4-BE49-F238E27FC236}">
                <a16:creationId xmlns:a16="http://schemas.microsoft.com/office/drawing/2014/main" id="{F48DC2E1-B1F5-63A6-A8A7-384ACCCB3F7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0" normalizeH="0" baseline="0" noProof="0">
                <a:ln>
                  <a:noFill/>
                </a:ln>
                <a:noFill/>
                <a:effectLst/>
                <a:uLnTx/>
                <a:uFillTx/>
                <a:latin typeface="Arial" panose="020B0604020202020204"/>
                <a:ea typeface="+mn-ea"/>
                <a:cs typeface="Arial" charset="0"/>
              </a:rPr>
              <a:t>Advancing social justice, promoting decent work</a:t>
            </a:r>
          </a:p>
        </p:txBody>
      </p:sp>
      <p:sp>
        <p:nvSpPr>
          <p:cNvPr id="6" name="Espace réservé du numéro de diapositive 5">
            <a:extLst>
              <a:ext uri="{FF2B5EF4-FFF2-40B4-BE49-F238E27FC236}">
                <a16:creationId xmlns:a16="http://schemas.microsoft.com/office/drawing/2014/main" id="{5E9E1D05-0B72-F3D1-9B8B-2758037618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350" b="0" i="0" u="none" strike="noStrike" kern="1200" cap="none" spc="0" normalizeH="0" baseline="0" noProof="0" smtClean="0">
                <a:ln>
                  <a:noFill/>
                </a:ln>
                <a:noFill/>
                <a:effectLst/>
                <a:uLnTx/>
                <a:uFillTx/>
                <a:latin typeface="Arial" panose="020B060402020202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350" b="0" i="0" u="none" strike="noStrike" kern="1200" cap="none" spc="0" normalizeH="0" baseline="0" noProof="0">
              <a:ln>
                <a:noFill/>
              </a:ln>
              <a:noFill/>
              <a:effectLst/>
              <a:uLnTx/>
              <a:uFillTx/>
              <a:latin typeface="Arial" panose="020B0604020202020204"/>
              <a:ea typeface="+mn-ea"/>
              <a:cs typeface="Arial" charset="0"/>
            </a:endParaRPr>
          </a:p>
        </p:txBody>
      </p:sp>
      <p:sp>
        <p:nvSpPr>
          <p:cNvPr id="7" name="Content Placeholder 2">
            <a:extLst>
              <a:ext uri="{FF2B5EF4-FFF2-40B4-BE49-F238E27FC236}">
                <a16:creationId xmlns:a16="http://schemas.microsoft.com/office/drawing/2014/main" id="{78651EDD-5A0D-E5BC-C569-0275374C48ED}"/>
              </a:ext>
            </a:extLst>
          </p:cNvPr>
          <p:cNvSpPr txBox="1">
            <a:spLocks/>
          </p:cNvSpPr>
          <p:nvPr/>
        </p:nvSpPr>
        <p:spPr>
          <a:xfrm>
            <a:off x="6205736" y="818148"/>
            <a:ext cx="5976664" cy="3676850"/>
          </a:xfrm>
          <a:prstGeom prst="rect">
            <a:avLst/>
          </a:prstGeom>
        </p:spPr>
        <p:txBody>
          <a:bodyPr vert="horz" lIns="0" tIns="0" rIns="0" bIns="0" rtlCol="0">
            <a:noAutofit/>
          </a:bodyPr>
          <a:lstStyle>
            <a:lvl1pPr marL="0" indent="0" algn="l" defTabSz="685800" rtl="0" eaLnBrk="1" latinLnBrk="0" hangingPunct="1">
              <a:lnSpc>
                <a:spcPct val="90000"/>
              </a:lnSpc>
              <a:spcBef>
                <a:spcPts val="1800"/>
              </a:spcBef>
              <a:spcAft>
                <a:spcPts val="450"/>
              </a:spcAft>
              <a:buFont typeface="Arial" panose="020B0604020202020204" pitchFamily="34" charset="0"/>
              <a:buNone/>
              <a:defRPr sz="3000" b="0" kern="1200">
                <a:solidFill>
                  <a:schemeClr val="accent1"/>
                </a:solidFill>
                <a:latin typeface="+mn-lt"/>
                <a:ea typeface="+mn-ea"/>
                <a:cs typeface="+mn-cs"/>
              </a:defRPr>
            </a:lvl1pPr>
            <a:lvl2pPr marL="342900" indent="0" algn="l" defTabSz="685800" rtl="0" eaLnBrk="1" latinLnBrk="0" hangingPunct="1">
              <a:lnSpc>
                <a:spcPct val="100000"/>
              </a:lnSpc>
              <a:spcBef>
                <a:spcPts val="450"/>
              </a:spcBef>
              <a:spcAft>
                <a:spcPts val="450"/>
              </a:spcAft>
              <a:buFont typeface="Arial" panose="020B0604020202020204" pitchFamily="34" charset="0"/>
              <a:buNone/>
              <a:defRPr sz="1500" kern="1200">
                <a:solidFill>
                  <a:schemeClr val="tx1">
                    <a:tint val="75000"/>
                  </a:schemeClr>
                </a:solidFill>
                <a:latin typeface="+mn-lt"/>
                <a:ea typeface="+mn-ea"/>
                <a:cs typeface="+mn-cs"/>
              </a:defRPr>
            </a:lvl2pPr>
            <a:lvl3pPr marL="685800" indent="0" algn="l" defTabSz="685800" rtl="0" eaLnBrk="1" latinLnBrk="0" hangingPunct="1">
              <a:lnSpc>
                <a:spcPct val="100000"/>
              </a:lnSpc>
              <a:spcBef>
                <a:spcPts val="450"/>
              </a:spcBef>
              <a:buClr>
                <a:schemeClr val="accent2"/>
              </a:buClr>
              <a:buSzPct val="70000"/>
              <a:buFont typeface="Wingdings 3" panose="05040102010807070707" pitchFamily="18" charset="2"/>
              <a:buNone/>
              <a:defRPr sz="1350" kern="1200">
                <a:solidFill>
                  <a:schemeClr val="tx1">
                    <a:tint val="75000"/>
                  </a:schemeClr>
                </a:solidFill>
                <a:latin typeface="+mn-lt"/>
                <a:ea typeface="+mn-ea"/>
                <a:cs typeface="+mn-cs"/>
              </a:defRPr>
            </a:lvl3pPr>
            <a:lvl4pPr marL="1028700" indent="0" algn="l" defTabSz="685800" rtl="0" eaLnBrk="1" latinLnBrk="0" hangingPunct="1">
              <a:lnSpc>
                <a:spcPct val="100000"/>
              </a:lnSpc>
              <a:spcBef>
                <a:spcPts val="1800"/>
              </a:spcBef>
              <a:spcAft>
                <a:spcPts val="338"/>
              </a:spcAft>
              <a:buClr>
                <a:schemeClr val="accent2"/>
              </a:buClr>
              <a:buSzPct val="80000"/>
              <a:buFont typeface="Arial" panose="020B0604020202020204" pitchFamily="34" charset="0"/>
              <a:buNone/>
              <a:defRPr sz="1200" b="1" kern="1200">
                <a:solidFill>
                  <a:schemeClr val="tx1">
                    <a:tint val="75000"/>
                  </a:schemeClr>
                </a:solidFill>
                <a:latin typeface="+mn-lt"/>
                <a:ea typeface="+mn-ea"/>
                <a:cs typeface="+mn-cs"/>
              </a:defRPr>
            </a:lvl4pPr>
            <a:lvl5pPr marL="1371600" indent="0" algn="l" defTabSz="685800" rtl="0" eaLnBrk="1" latinLnBrk="0" hangingPunct="1">
              <a:lnSpc>
                <a:spcPct val="100000"/>
              </a:lnSpc>
              <a:spcBef>
                <a:spcPts val="338"/>
              </a:spcBef>
              <a:spcAft>
                <a:spcPts val="338"/>
              </a:spcAft>
              <a:buClr>
                <a:schemeClr val="accent2"/>
              </a:buClr>
              <a:buSzPct val="80000"/>
              <a:buFont typeface="Arial" panose="020B0604020202020204" pitchFamily="34" charset="0"/>
              <a:buNone/>
              <a:defRPr sz="1200" kern="1200">
                <a:solidFill>
                  <a:schemeClr val="tx1">
                    <a:tint val="75000"/>
                  </a:schemeClr>
                </a:solidFill>
                <a:latin typeface="+mn-lt"/>
                <a:ea typeface="+mn-ea"/>
                <a:cs typeface="+mn-cs"/>
              </a:defRPr>
            </a:lvl5pPr>
            <a:lvl6pPr marL="1714500" indent="0" algn="l" defTabSz="685800" rtl="0" eaLnBrk="1" latinLnBrk="0" hangingPunct="1">
              <a:lnSpc>
                <a:spcPct val="100000"/>
              </a:lnSpc>
              <a:spcBef>
                <a:spcPts val="338"/>
              </a:spcBef>
              <a:buClr>
                <a:schemeClr val="accent2"/>
              </a:buClr>
              <a:buSzPct val="70000"/>
              <a:buFont typeface="Wingdings 3" panose="05040102010807070707" pitchFamily="18" charset="2"/>
              <a:buNone/>
              <a:defRPr sz="1200" kern="1200">
                <a:solidFill>
                  <a:schemeClr val="tx1">
                    <a:tint val="75000"/>
                  </a:schemeClr>
                </a:solidFill>
                <a:latin typeface="+mn-lt"/>
                <a:ea typeface="+mn-ea"/>
                <a:cs typeface="+mn-cs"/>
              </a:defRPr>
            </a:lvl6pPr>
            <a:lvl7pPr marL="2057400" indent="0" algn="l" defTabSz="685800" rtl="0" eaLnBrk="1" latinLnBrk="0" hangingPunct="1">
              <a:lnSpc>
                <a:spcPct val="100000"/>
              </a:lnSpc>
              <a:spcBef>
                <a:spcPts val="450"/>
              </a:spcBef>
              <a:buFont typeface="Arial" panose="020B0604020202020204" pitchFamily="34" charset="0"/>
              <a:buNone/>
              <a:defRPr sz="1200" kern="1200" baseline="0">
                <a:solidFill>
                  <a:schemeClr val="tx1">
                    <a:tint val="75000"/>
                  </a:schemeClr>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marL="0" marR="0" lvl="0" indent="0" algn="l" defTabSz="685800" rtl="0" eaLnBrk="1" fontAlgn="auto" latinLnBrk="0" hangingPunct="1">
              <a:lnSpc>
                <a:spcPct val="90000"/>
              </a:lnSpc>
              <a:spcBef>
                <a:spcPts val="450"/>
              </a:spcBef>
              <a:spcAft>
                <a:spcPts val="450"/>
              </a:spcAft>
              <a:buClr>
                <a:srgbClr val="000000">
                  <a:lumMod val="60000"/>
                  <a:lumOff val="40000"/>
                </a:srgbClr>
              </a:buClr>
              <a:buSzPct val="110000"/>
              <a:buFont typeface="Arial" panose="020B0604020202020204" pitchFamily="34" charset="0"/>
              <a:buNone/>
              <a:tabLst/>
              <a:defRPr/>
            </a:pPr>
            <a:r>
              <a:rPr kumimoji="0" lang="en-GB" sz="3600" b="1" i="0" u="none" strike="noStrike" kern="1200" cap="none" spc="0" normalizeH="0" baseline="0" noProof="0" dirty="0">
                <a:ln>
                  <a:noFill/>
                </a:ln>
                <a:solidFill>
                  <a:prstClr val="white"/>
                </a:solidFill>
                <a:effectLst/>
                <a:uLnTx/>
                <a:uFillTx/>
                <a:latin typeface="Overpass" panose="00000500000000000000" pitchFamily="2" charset="0"/>
                <a:ea typeface="Verdana" panose="020B0604030504040204" pitchFamily="34" charset="0"/>
                <a:cs typeface="Times New Roman" panose="02020603050405020304" pitchFamily="18" charset="0"/>
                <a:sym typeface="Helvetica Neue"/>
              </a:rPr>
              <a:t>Moving out of informality :</a:t>
            </a:r>
          </a:p>
          <a:p>
            <a:pPr marL="0" marR="0" lvl="0" indent="0" algn="l" defTabSz="685800" rtl="0" eaLnBrk="1" fontAlgn="auto" latinLnBrk="0" hangingPunct="1">
              <a:lnSpc>
                <a:spcPct val="90000"/>
              </a:lnSpc>
              <a:spcBef>
                <a:spcPts val="450"/>
              </a:spcBef>
              <a:spcAft>
                <a:spcPts val="450"/>
              </a:spcAft>
              <a:buClr>
                <a:srgbClr val="000000">
                  <a:lumMod val="60000"/>
                  <a:lumOff val="40000"/>
                </a:srgbClr>
              </a:buClr>
              <a:buSzPct val="110000"/>
              <a:buFont typeface="Arial" panose="020B0604020202020204" pitchFamily="34" charset="0"/>
              <a:buNone/>
              <a:tabLst/>
              <a:defRPr/>
            </a:pPr>
            <a:r>
              <a:rPr kumimoji="0" lang="en-GB" sz="3600" b="1" i="0" u="none" strike="noStrike" kern="1200" cap="none" spc="0" normalizeH="0" baseline="0" noProof="0" dirty="0">
                <a:ln>
                  <a:noFill/>
                </a:ln>
                <a:effectLst/>
                <a:uLnTx/>
                <a:uFillTx/>
                <a:latin typeface="Overpass" panose="00000500000000000000" pitchFamily="2" charset="0"/>
                <a:ea typeface="Verdana" panose="020B0604030504040204" pitchFamily="34" charset="0"/>
                <a:cs typeface="Times New Roman" panose="02020603050405020304" pitchFamily="18" charset="0"/>
                <a:sym typeface="Helvetica Neue"/>
              </a:rPr>
              <a:t>Pathways to transit to formality</a:t>
            </a:r>
          </a:p>
        </p:txBody>
      </p:sp>
      <p:cxnSp>
        <p:nvCxnSpPr>
          <p:cNvPr id="16" name="Connecteur : en angle 15">
            <a:extLst>
              <a:ext uri="{FF2B5EF4-FFF2-40B4-BE49-F238E27FC236}">
                <a16:creationId xmlns:a16="http://schemas.microsoft.com/office/drawing/2014/main" id="{777B4C9B-213B-F9B8-A136-0CBA31EE5638}"/>
              </a:ext>
            </a:extLst>
          </p:cNvPr>
          <p:cNvCxnSpPr>
            <a:cxnSpLocks/>
          </p:cNvCxnSpPr>
          <p:nvPr/>
        </p:nvCxnSpPr>
        <p:spPr>
          <a:xfrm>
            <a:off x="1919536" y="980728"/>
            <a:ext cx="9967311" cy="3211737"/>
          </a:xfrm>
          <a:prstGeom prst="bentConnector3">
            <a:avLst>
              <a:gd name="adj1" fmla="val 40826"/>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Content Placeholder 5">
            <a:extLst>
              <a:ext uri="{FF2B5EF4-FFF2-40B4-BE49-F238E27FC236}">
                <a16:creationId xmlns:a16="http://schemas.microsoft.com/office/drawing/2014/main" id="{22810CE4-4D3D-8256-DC16-F7A9743ABF97}"/>
              </a:ext>
            </a:extLst>
          </p:cNvPr>
          <p:cNvPicPr>
            <a:picLocks noChangeAspect="1"/>
          </p:cNvPicPr>
          <p:nvPr/>
        </p:nvPicPr>
        <p:blipFill>
          <a:blip r:embed="rId2"/>
          <a:stretch>
            <a:fillRect/>
          </a:stretch>
        </p:blipFill>
        <p:spPr>
          <a:xfrm>
            <a:off x="1199456" y="1412776"/>
            <a:ext cx="4489829" cy="2951816"/>
          </a:xfrm>
          <a:prstGeom prst="rect">
            <a:avLst/>
          </a:prstGeom>
        </p:spPr>
      </p:pic>
    </p:spTree>
    <p:extLst>
      <p:ext uri="{BB962C8B-B14F-4D97-AF65-F5344CB8AC3E}">
        <p14:creationId xmlns:p14="http://schemas.microsoft.com/office/powerpoint/2010/main" val="3426297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39B6AEA4-60BC-26DF-B860-DD41961156D6}"/>
              </a:ext>
            </a:extLst>
          </p:cNvPr>
          <p:cNvSpPr txBox="1"/>
          <p:nvPr/>
        </p:nvSpPr>
        <p:spPr bwMode="auto">
          <a:xfrm>
            <a:off x="1754496" y="1070091"/>
            <a:ext cx="8562292" cy="646331"/>
          </a:xfrm>
          <a:prstGeom prst="rect">
            <a:avLst/>
          </a:prstGeom>
          <a:solidFill>
            <a:srgbClr val="154F98"/>
          </a:solidFill>
          <a:ln w="9525">
            <a:noFill/>
            <a:miter lim="800000"/>
            <a:headEnd/>
            <a:tailEnd/>
          </a:ln>
          <a:effectLst/>
        </p:spPr>
        <p:txBody>
          <a:bodyPr wrap="square">
            <a:spAutoFit/>
          </a:bodyPr>
          <a:lstStyle/>
          <a:p>
            <a:pPr marL="457200" indent="-457200" fontAlgn="auto">
              <a:lnSpc>
                <a:spcPct val="100000"/>
              </a:lnSpc>
              <a:spcBef>
                <a:spcPts val="600"/>
              </a:spcBef>
              <a:spcAft>
                <a:spcPts val="0"/>
              </a:spcAft>
              <a:buClr>
                <a:srgbClr val="FF0000"/>
              </a:buClr>
              <a:buSzPct val="110000"/>
              <a:buFont typeface="+mj-lt"/>
              <a:buAutoNum type="arabicPeriod"/>
              <a:tabLst>
                <a:tab pos="539750" algn="l"/>
              </a:tabLst>
              <a:defRPr/>
            </a:pP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Strong political will &amp; commitment, good governance  </a:t>
            </a: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sym typeface="Wingdings 3" panose="05040102010807070707" pitchFamily="18" charset="2"/>
              </a:rPr>
              <a:t></a:t>
            </a: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 Set the conditions for building trust/ confidence</a:t>
            </a:r>
          </a:p>
        </p:txBody>
      </p:sp>
      <p:sp>
        <p:nvSpPr>
          <p:cNvPr id="3" name="Rectangle 2">
            <a:extLst>
              <a:ext uri="{FF2B5EF4-FFF2-40B4-BE49-F238E27FC236}">
                <a16:creationId xmlns:a16="http://schemas.microsoft.com/office/drawing/2014/main" id="{9A1F00EE-2A6A-E513-0C14-79CB3626F622}"/>
              </a:ext>
            </a:extLst>
          </p:cNvPr>
          <p:cNvSpPr/>
          <p:nvPr/>
        </p:nvSpPr>
        <p:spPr>
          <a:xfrm>
            <a:off x="-1" y="0"/>
            <a:ext cx="1597259" cy="68580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H" sz="1800" b="0" i="0" u="none" strike="noStrike" kern="1200" cap="none" spc="0" normalizeH="0" baseline="0" noProof="0">
              <a:ln>
                <a:noFill/>
              </a:ln>
              <a:solidFill>
                <a:srgbClr val="FFFFFF"/>
              </a:solidFill>
              <a:effectLst/>
              <a:uLnTx/>
              <a:uFillTx/>
              <a:latin typeface="Verdana"/>
            </a:endParaRPr>
          </a:p>
        </p:txBody>
      </p:sp>
      <p:sp>
        <p:nvSpPr>
          <p:cNvPr id="4" name="Espace réservé de la date 3">
            <a:extLst>
              <a:ext uri="{FF2B5EF4-FFF2-40B4-BE49-F238E27FC236}">
                <a16:creationId xmlns:a16="http://schemas.microsoft.com/office/drawing/2014/main" id="{16A87CC9-D3C8-4D85-AEFF-C0CF597E0A28}"/>
              </a:ext>
            </a:extLst>
          </p:cNvPr>
          <p:cNvSpPr>
            <a:spLocks noGrp="1"/>
          </p:cNvSpPr>
          <p:nvPr>
            <p:ph type="dt" sz="half" idx="10"/>
          </p:nvPr>
        </p:nvSpPr>
        <p:spPr>
          <a:xfrm>
            <a:off x="812801" y="8503920"/>
            <a:ext cx="3738880" cy="276999"/>
          </a:xfrm>
        </p:spPr>
        <p:txBody>
          <a:bodyPr/>
          <a:lstStyle/>
          <a:p>
            <a:pPr marL="0" marR="0" lvl="0" indent="0" algn="l" defTabSz="914378"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charset="0"/>
              <a:cs typeface="Arial" charset="0"/>
            </a:endParaRPr>
          </a:p>
        </p:txBody>
      </p:sp>
      <p:sp>
        <p:nvSpPr>
          <p:cNvPr id="46" name="TextBox 45">
            <a:extLst>
              <a:ext uri="{FF2B5EF4-FFF2-40B4-BE49-F238E27FC236}">
                <a16:creationId xmlns:a16="http://schemas.microsoft.com/office/drawing/2014/main" id="{409C8706-8F10-8522-CFAD-E40105ED462A}"/>
              </a:ext>
            </a:extLst>
          </p:cNvPr>
          <p:cNvSpPr txBox="1"/>
          <p:nvPr/>
        </p:nvSpPr>
        <p:spPr>
          <a:xfrm>
            <a:off x="33588" y="28859"/>
            <a:ext cx="1597258" cy="108952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900"/>
              </a:spcAft>
              <a:buClr>
                <a:srgbClr val="FF0000"/>
              </a:buClr>
              <a:buSzPct val="100000"/>
              <a:buFontTx/>
              <a:buNone/>
              <a:tabLst>
                <a:tab pos="685663" algn="l"/>
              </a:tabLst>
              <a:defRPr/>
            </a:pPr>
            <a:r>
              <a:rPr kumimoji="0" lang="en-GB" sz="7200" b="1" i="0" u="none" strike="noStrike" kern="1200" cap="none" spc="0" normalizeH="0" baseline="0" noProof="0" dirty="0">
                <a:ln>
                  <a:noFill/>
                </a:ln>
                <a:solidFill>
                  <a:srgbClr val="FF0000"/>
                </a:solidFill>
                <a:effectLst/>
                <a:uLnTx/>
                <a:uFillTx/>
                <a:latin typeface="Calibri" panose="020F0502020204030204" pitchFamily="34" charset="0"/>
                <a:ea typeface="+mn-ea"/>
                <a:cs typeface="Arial" panose="020B0604020202020204" pitchFamily="34" charset="0"/>
              </a:rPr>
              <a:t>No!</a:t>
            </a:r>
          </a:p>
        </p:txBody>
      </p:sp>
      <p:sp>
        <p:nvSpPr>
          <p:cNvPr id="25" name="Title 1">
            <a:extLst>
              <a:ext uri="{FF2B5EF4-FFF2-40B4-BE49-F238E27FC236}">
                <a16:creationId xmlns:a16="http://schemas.microsoft.com/office/drawing/2014/main" id="{3C14522D-428E-07FE-A4B0-C8B798F87AA9}"/>
              </a:ext>
            </a:extLst>
          </p:cNvPr>
          <p:cNvSpPr txBox="1">
            <a:spLocks/>
          </p:cNvSpPr>
          <p:nvPr/>
        </p:nvSpPr>
        <p:spPr>
          <a:xfrm>
            <a:off x="2382613" y="133754"/>
            <a:ext cx="9392841" cy="6858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rgbClr val="014691"/>
                </a:solidFill>
                <a:latin typeface="Calibri" panose="020F0502020204030204" pitchFamily="34" charset="0"/>
                <a:ea typeface="+mj-ea"/>
                <a:cs typeface="Arial" pitchFamily="34" charset="0"/>
              </a:defRPr>
            </a:lvl1pPr>
          </a:lstStyle>
          <a:p>
            <a:pPr marL="144145" marR="0" lvl="0" indent="0" algn="r" defTabSz="685800" rtl="0" eaLnBrk="1" fontAlgn="base" latinLnBrk="0" hangingPunct="1">
              <a:lnSpc>
                <a:spcPct val="90000"/>
              </a:lnSpc>
              <a:spcBef>
                <a:spcPct val="0"/>
              </a:spcBef>
              <a:spcAft>
                <a:spcPct val="0"/>
              </a:spcAft>
              <a:buClrTx/>
              <a:buSzTx/>
              <a:buFontTx/>
              <a:buNone/>
              <a:tabLst/>
              <a:defRPr/>
            </a:pPr>
            <a:endParaRPr kumimoji="0" lang="en-GB" sz="4000" b="1" i="0" u="none"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9BA07E70-BDD0-AD09-5AA0-5F2C63997BA9}"/>
              </a:ext>
            </a:extLst>
          </p:cNvPr>
          <p:cNvSpPr txBox="1">
            <a:spLocks/>
          </p:cNvSpPr>
          <p:nvPr/>
        </p:nvSpPr>
        <p:spPr>
          <a:xfrm>
            <a:off x="1630846" y="164964"/>
            <a:ext cx="10447061" cy="467201"/>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005CA8"/>
              </a:buClr>
              <a:buFont typeface="Arial" panose="020B0604020202020204" pitchFamily="34" charset="0"/>
              <a:buChar char="•"/>
              <a:defRPr sz="2800" kern="1200">
                <a:solidFill>
                  <a:schemeClr val="tx1"/>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98C306"/>
              </a:buClr>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Clr>
                <a:srgbClr val="98C306"/>
              </a:buClr>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8150" indent="-438150" defTabSz="685800">
              <a:spcBef>
                <a:spcPct val="0"/>
              </a:spcBef>
              <a:buClr>
                <a:srgbClr val="FF0000"/>
              </a:buClr>
              <a:buFont typeface="Wingdings 3" panose="05040102010807070707" pitchFamily="18" charset="2"/>
              <a:buChar char="u"/>
              <a:defRPr/>
            </a:pPr>
            <a:r>
              <a:rPr lang="en-GB" sz="3200" b="1" kern="0" dirty="0">
                <a:solidFill>
                  <a:srgbClr val="154F98"/>
                </a:solidFill>
                <a:ea typeface="Calibri" panose="020F0502020204030204" pitchFamily="34" charset="0"/>
                <a:cs typeface="Calibri" panose="020F0502020204030204" pitchFamily="34" charset="0"/>
              </a:rPr>
              <a:t>Some key lessons</a:t>
            </a:r>
            <a:r>
              <a:rPr lang="en-GB" sz="3200" b="1" kern="0" noProof="0" dirty="0">
                <a:solidFill>
                  <a:srgbClr val="FF0000"/>
                </a:solidFill>
                <a:ea typeface="Calibri" panose="020F0502020204030204" pitchFamily="34" charset="0"/>
                <a:cs typeface="Calibri" panose="020F0502020204030204" pitchFamily="34" charset="0"/>
              </a:rPr>
              <a:t>?</a:t>
            </a:r>
            <a:r>
              <a:rPr lang="fr-FR" sz="3200" b="1" kern="100" dirty="0">
                <a:solidFill>
                  <a:srgbClr val="FF0000"/>
                </a:solidFill>
                <a:ea typeface="Calibri" panose="020F0502020204030204" pitchFamily="34" charset="0"/>
                <a:cs typeface="Calibri" panose="020F0502020204030204" pitchFamily="34" charset="0"/>
              </a:rPr>
              <a:t> 3 </a:t>
            </a:r>
            <a:r>
              <a:rPr lang="fr-FR" sz="3200" b="1" kern="100" dirty="0" err="1">
                <a:solidFill>
                  <a:srgbClr val="FF0000"/>
                </a:solidFill>
                <a:ea typeface="Calibri" panose="020F0502020204030204" pitchFamily="34" charset="0"/>
                <a:cs typeface="Calibri" panose="020F0502020204030204" pitchFamily="34" charset="0"/>
              </a:rPr>
              <a:t>necessary</a:t>
            </a:r>
            <a:r>
              <a:rPr lang="fr-FR" sz="3200" b="1" kern="100" dirty="0">
                <a:solidFill>
                  <a:srgbClr val="FF0000"/>
                </a:solidFill>
                <a:ea typeface="Calibri" panose="020F0502020204030204" pitchFamily="34" charset="0"/>
                <a:cs typeface="Calibri" panose="020F0502020204030204" pitchFamily="34" charset="0"/>
              </a:rPr>
              <a:t> conditions </a:t>
            </a:r>
            <a:r>
              <a:rPr lang="en-CH" sz="3200" kern="100" dirty="0">
                <a:ea typeface="Calibri" panose="020F0502020204030204" pitchFamily="34" charset="0"/>
                <a:cs typeface="Calibri" panose="020F0502020204030204" pitchFamily="34" charset="0"/>
              </a:rPr>
              <a:t>to ensure the effectiveness of formalization efforts</a:t>
            </a:r>
            <a:endParaRPr kumimoji="0" lang="en-GB" sz="3200" b="1" i="0" u="none" strike="noStrike" kern="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12123FDC-91C4-AEB8-9D7A-F6D5FF3C6DEE}"/>
              </a:ext>
            </a:extLst>
          </p:cNvPr>
          <p:cNvSpPr txBox="1"/>
          <p:nvPr/>
        </p:nvSpPr>
        <p:spPr bwMode="auto">
          <a:xfrm rot="16200000">
            <a:off x="-1550957" y="3621051"/>
            <a:ext cx="4727516" cy="1311128"/>
          </a:xfrm>
          <a:prstGeom prst="rect">
            <a:avLst/>
          </a:prstGeom>
          <a:noFill/>
          <a:ln w="9525">
            <a:noFill/>
            <a:miter lim="800000"/>
            <a:headEnd/>
            <a:tailEnd/>
          </a:ln>
          <a:effectLst/>
        </p:spPr>
        <p:txBody>
          <a:bodyPr wrap="square">
            <a:spAutoFit/>
          </a:bodyPr>
          <a:lstStyle/>
          <a:p>
            <a:pPr marL="144145" marR="0" lvl="0" indent="0" algn="l" defTabSz="685800" rtl="0" eaLnBrk="1" fontAlgn="base" latinLnBrk="0" hangingPunct="1">
              <a:lnSpc>
                <a:spcPct val="90000"/>
              </a:lnSpc>
              <a:spcBef>
                <a:spcPct val="0"/>
              </a:spcBef>
              <a:spcAft>
                <a:spcPct val="0"/>
              </a:spcAft>
              <a:buClrTx/>
              <a:buSzTx/>
              <a:buFontTx/>
              <a:buNone/>
              <a:tabLst/>
              <a:defRPr/>
            </a:pPr>
            <a:r>
              <a:rPr kumimoji="0" lang="en-GB" sz="4400" b="0" i="0" u="none" strike="noStrike" kern="0" cap="none" spc="0" normalizeH="0" baseline="0" noProof="0" dirty="0">
                <a:ln>
                  <a:noFill/>
                </a:ln>
                <a:solidFill>
                  <a:srgbClr val="FFFFFF"/>
                </a:solidFill>
                <a:effectLst/>
                <a:uLnTx/>
                <a:uFillTx/>
                <a:latin typeface="Arial" charset="0"/>
                <a:ea typeface="Calibri" panose="020F0502020204030204" pitchFamily="34" charset="0"/>
                <a:cs typeface="Calibri" panose="020F0502020204030204" pitchFamily="34" charset="0"/>
              </a:rPr>
              <a:t>Should we feel discouraged</a:t>
            </a:r>
            <a:r>
              <a:rPr kumimoji="0" lang="en-GB" sz="4400" b="0" i="0" u="none" strike="noStrike" kern="0" cap="none" spc="0" normalizeH="0" baseline="0" noProof="0" dirty="0">
                <a:ln>
                  <a:noFill/>
                </a:ln>
                <a:solidFill>
                  <a:srgbClr val="FF0000"/>
                </a:solidFill>
                <a:effectLst/>
                <a:uLnTx/>
                <a:uFillTx/>
                <a:latin typeface="Arial" charset="0"/>
                <a:ea typeface="Calibri" panose="020F0502020204030204" pitchFamily="34" charset="0"/>
                <a:cs typeface="Calibri" panose="020F0502020204030204" pitchFamily="34" charset="0"/>
              </a:rPr>
              <a:t>?</a:t>
            </a:r>
            <a:endParaRPr kumimoji="0" lang="en-GB" sz="4400" b="1" i="0" u="none"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AFA9BF1C-F180-AC37-51A4-5B000074A8AE}"/>
              </a:ext>
            </a:extLst>
          </p:cNvPr>
          <p:cNvSpPr txBox="1"/>
          <p:nvPr/>
        </p:nvSpPr>
        <p:spPr bwMode="auto">
          <a:xfrm>
            <a:off x="1754496" y="1768728"/>
            <a:ext cx="8577172" cy="646331"/>
          </a:xfrm>
          <a:prstGeom prst="rect">
            <a:avLst/>
          </a:prstGeom>
          <a:solidFill>
            <a:srgbClr val="1C6BCA"/>
          </a:solidFill>
          <a:ln w="9525">
            <a:noFill/>
            <a:miter lim="800000"/>
            <a:headEnd/>
            <a:tailEnd/>
          </a:ln>
          <a:effectLst/>
        </p:spPr>
        <p:txBody>
          <a:bodyPr wrap="square">
            <a:spAutoFit/>
          </a:bodyPr>
          <a:lstStyle/>
          <a:p>
            <a:pPr marL="457200" indent="-457200" fontAlgn="auto">
              <a:lnSpc>
                <a:spcPct val="100000"/>
              </a:lnSpc>
              <a:spcBef>
                <a:spcPts val="600"/>
              </a:spcBef>
              <a:spcAft>
                <a:spcPts val="0"/>
              </a:spcAft>
              <a:buClr>
                <a:srgbClr val="FF0000"/>
              </a:buClr>
              <a:buSzPct val="110000"/>
              <a:buFont typeface="+mj-lt"/>
              <a:buAutoNum type="arabicPeriod" startAt="2"/>
              <a:tabLst>
                <a:tab pos="539750" algn="l"/>
              </a:tabLst>
              <a:defRPr/>
            </a:pP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Organization,  representation, empowerment of workers and economic  units in the informal economy  </a:t>
            </a: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sym typeface="Wingdings 3" panose="05040102010807070707" pitchFamily="18" charset="2"/>
              </a:rPr>
              <a:t> their voice &amp; concerns should be heard &amp; considered</a:t>
            </a:r>
            <a:endParaRPr lang="en-GB"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37525885-C9EB-2CF8-0E5B-F650B593E379}"/>
              </a:ext>
            </a:extLst>
          </p:cNvPr>
          <p:cNvSpPr/>
          <p:nvPr/>
        </p:nvSpPr>
        <p:spPr>
          <a:xfrm>
            <a:off x="1842642" y="4311443"/>
            <a:ext cx="10272162" cy="1884142"/>
          </a:xfrm>
          <a:prstGeom prst="rect">
            <a:avLst/>
          </a:prstGeom>
          <a:solidFill>
            <a:schemeClr val="lt1">
              <a:alpha val="82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H" dirty="0">
              <a:latin typeface="Calibri" panose="020F0502020204030204" pitchFamily="34" charset="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B585E26D-EC43-F667-9B53-11B05EB90965}"/>
              </a:ext>
            </a:extLst>
          </p:cNvPr>
          <p:cNvSpPr txBox="1"/>
          <p:nvPr/>
        </p:nvSpPr>
        <p:spPr bwMode="auto">
          <a:xfrm>
            <a:off x="1754495" y="2528549"/>
            <a:ext cx="10020959" cy="646331"/>
          </a:xfrm>
          <a:prstGeom prst="rect">
            <a:avLst/>
          </a:prstGeom>
          <a:solidFill>
            <a:srgbClr val="154F98"/>
          </a:solidFill>
          <a:ln w="9525">
            <a:noFill/>
            <a:miter lim="800000"/>
            <a:headEnd/>
            <a:tailEnd/>
          </a:ln>
          <a:effectLst/>
        </p:spPr>
        <p:txBody>
          <a:bodyPr wrap="square">
            <a:spAutoFit/>
          </a:bodyPr>
          <a:lstStyle/>
          <a:p>
            <a:pPr marL="457200" indent="-457200" fontAlgn="auto">
              <a:lnSpc>
                <a:spcPct val="100000"/>
              </a:lnSpc>
              <a:spcBef>
                <a:spcPts val="600"/>
              </a:spcBef>
              <a:spcAft>
                <a:spcPts val="0"/>
              </a:spcAft>
              <a:buClr>
                <a:srgbClr val="FF0000"/>
              </a:buClr>
              <a:buSzPct val="110000"/>
              <a:buFont typeface="+mj-lt"/>
              <a:buAutoNum type="arabicPeriod" startAt="3"/>
              <a:tabLst>
                <a:tab pos="539750" algn="l"/>
              </a:tabLst>
              <a:defRPr/>
            </a:pPr>
            <a:r>
              <a:rPr lang="en-GB" b="1" dirty="0">
                <a:solidFill>
                  <a:schemeClr val="bg1"/>
                </a:solidFill>
                <a:latin typeface="Calibri" panose="020F0502020204030204" pitchFamily="34" charset="0"/>
                <a:ea typeface="Calibri" panose="020F0502020204030204" pitchFamily="34" charset="0"/>
                <a:cs typeface="Calibri" panose="020F0502020204030204" pitchFamily="34" charset="0"/>
              </a:rPr>
              <a:t>Integrated strategies that address the root causes of informality, incl. reducing vulnerabilities in the informal economy: using new technologies.</a:t>
            </a:r>
            <a:endParaRPr lang="en-GB"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9" name="Content Placeholder 2">
            <a:extLst>
              <a:ext uri="{FF2B5EF4-FFF2-40B4-BE49-F238E27FC236}">
                <a16:creationId xmlns:a16="http://schemas.microsoft.com/office/drawing/2014/main" id="{33289DF9-9C76-F25D-F85B-7B6766FAF807}"/>
              </a:ext>
            </a:extLst>
          </p:cNvPr>
          <p:cNvSpPr txBox="1">
            <a:spLocks/>
          </p:cNvSpPr>
          <p:nvPr/>
        </p:nvSpPr>
        <p:spPr>
          <a:xfrm>
            <a:off x="1754496" y="3612806"/>
            <a:ext cx="10093836" cy="2715686"/>
          </a:xfrm>
          <a:prstGeom prst="rect">
            <a:avLst/>
          </a:prstGeom>
          <a:solidFill>
            <a:schemeClr val="bg1"/>
          </a:solidFill>
          <a:ln>
            <a:solidFill>
              <a:srgbClr val="154F98"/>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005CA8"/>
              </a:buClr>
              <a:buFont typeface="Arial" panose="020B0604020202020204" pitchFamily="34" charset="0"/>
              <a:buChar char="•"/>
              <a:defRPr sz="2800" kern="1200">
                <a:solidFill>
                  <a:schemeClr val="tx1"/>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98C306"/>
              </a:buClr>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Clr>
                <a:srgbClr val="98C306"/>
              </a:buClr>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6213" fontAlgn="auto">
              <a:lnSpc>
                <a:spcPct val="100000"/>
              </a:lnSpc>
              <a:spcBef>
                <a:spcPts val="0"/>
              </a:spcBef>
              <a:spcAft>
                <a:spcPts val="0"/>
              </a:spcAft>
              <a:buClr>
                <a:srgbClr val="154F98"/>
              </a:buClr>
              <a:buSzPct val="90000"/>
              <a:buFont typeface="Arial" panose="020B0604020202020204" pitchFamily="34" charset="0"/>
              <a:buChar char="-"/>
              <a:tabLst>
                <a:tab pos="539750" algn="l"/>
              </a:tabLst>
              <a:defRPr/>
            </a:pPr>
            <a:r>
              <a:rPr lang="en-GB" sz="1800" dirty="0">
                <a:solidFill>
                  <a:prstClr val="black"/>
                </a:solidFill>
                <a:ea typeface="Calibri" panose="020F0502020204030204" pitchFamily="34" charset="0"/>
                <a:cs typeface="Calibri" panose="020F0502020204030204" pitchFamily="34" charset="0"/>
              </a:rPr>
              <a:t>Holistic approach incorporating insights from various generations of policies:</a:t>
            </a:r>
          </a:p>
          <a:p>
            <a:pPr marL="628650" lvl="1" indent="-176213" fontAlgn="auto">
              <a:lnSpc>
                <a:spcPct val="100000"/>
              </a:lnSpc>
              <a:spcBef>
                <a:spcPts val="0"/>
              </a:spcBef>
              <a:spcAft>
                <a:spcPts val="0"/>
              </a:spcAft>
              <a:buClr>
                <a:srgbClr val="154F98"/>
              </a:buClr>
              <a:buSzPct val="90000"/>
              <a:buFont typeface="Arial" panose="020B0604020202020204" pitchFamily="34" charset="0"/>
              <a:buChar char="-"/>
              <a:tabLst>
                <a:tab pos="539750" algn="l"/>
              </a:tabLst>
              <a:defRPr/>
            </a:pPr>
            <a:r>
              <a:rPr lang="en-GB" sz="1600" b="1" dirty="0">
                <a:solidFill>
                  <a:prstClr val="black"/>
                </a:solidFill>
                <a:ea typeface="Calibri" panose="020F0502020204030204" pitchFamily="34" charset="0"/>
                <a:cs typeface="Calibri" panose="020F0502020204030204" pitchFamily="34" charset="0"/>
              </a:rPr>
              <a:t>Repressive measures do not work </a:t>
            </a:r>
            <a:r>
              <a:rPr lang="en-GB" sz="1600" dirty="0">
                <a:solidFill>
                  <a:prstClr val="black"/>
                </a:solidFill>
                <a:ea typeface="Calibri" panose="020F0502020204030204" pitchFamily="34" charset="0"/>
                <a:cs typeface="Calibri" panose="020F0502020204030204" pitchFamily="34" charset="0"/>
              </a:rPr>
              <a:t>in the absence of jobs’ alternative/ </a:t>
            </a:r>
            <a:r>
              <a:rPr lang="en-GB" sz="1600" b="1" dirty="0">
                <a:solidFill>
                  <a:prstClr val="black"/>
                </a:solidFill>
                <a:ea typeface="Calibri" panose="020F0502020204030204" pitchFamily="34" charset="0"/>
                <a:cs typeface="Calibri" panose="020F0502020204030204" pitchFamily="34" charset="0"/>
              </a:rPr>
              <a:t>Simplification</a:t>
            </a:r>
            <a:r>
              <a:rPr lang="en-GB" sz="1600" dirty="0">
                <a:solidFill>
                  <a:prstClr val="black"/>
                </a:solidFill>
                <a:ea typeface="Calibri" panose="020F0502020204030204" pitchFamily="34" charset="0"/>
                <a:cs typeface="Calibri" panose="020F0502020204030204" pitchFamily="34" charset="0"/>
              </a:rPr>
              <a:t> (registration/compliance) is important but insufficient if formalization is not associated to real (&amp; perceived) benefits / Incentives are essential &amp; must address the concerns and priority of informal economy actors</a:t>
            </a:r>
          </a:p>
          <a:p>
            <a:pPr marL="171450" indent="-176213" fontAlgn="auto">
              <a:lnSpc>
                <a:spcPct val="100000"/>
              </a:lnSpc>
              <a:spcBef>
                <a:spcPts val="0"/>
              </a:spcBef>
              <a:spcAft>
                <a:spcPts val="0"/>
              </a:spcAft>
              <a:buClr>
                <a:srgbClr val="154F98"/>
              </a:buClr>
              <a:buSzPct val="90000"/>
              <a:buFont typeface="Arial" panose="020B0604020202020204" pitchFamily="34" charset="0"/>
              <a:buChar char="-"/>
              <a:tabLst>
                <a:tab pos="539750" algn="l"/>
              </a:tabLst>
              <a:defRPr/>
            </a:pPr>
            <a:r>
              <a:rPr lang="en-GB" sz="1800" dirty="0">
                <a:solidFill>
                  <a:prstClr val="black"/>
                </a:solidFill>
                <a:ea typeface="Calibri" panose="020F0502020204030204" pitchFamily="34" charset="0"/>
                <a:cs typeface="Calibri" panose="020F0502020204030204" pitchFamily="34" charset="0"/>
              </a:rPr>
              <a:t>Reducing decent work deficits, increasing productivity and earnings in the informal economy</a:t>
            </a:r>
            <a:r>
              <a:rPr lang="en-GB" sz="1600" dirty="0">
                <a:solidFill>
                  <a:prstClr val="black"/>
                </a:solidFill>
                <a:ea typeface="Calibri" panose="020F0502020204030204" pitchFamily="34" charset="0"/>
                <a:cs typeface="Calibri" panose="020F0502020204030204" pitchFamily="34" charset="0"/>
              </a:rPr>
              <a:t>:</a:t>
            </a:r>
          </a:p>
          <a:p>
            <a:pPr marL="628650" lvl="1" indent="-176213" fontAlgn="auto">
              <a:lnSpc>
                <a:spcPct val="100000"/>
              </a:lnSpc>
              <a:spcBef>
                <a:spcPts val="0"/>
              </a:spcBef>
              <a:spcAft>
                <a:spcPts val="0"/>
              </a:spcAft>
              <a:buClr>
                <a:srgbClr val="154F98"/>
              </a:buClr>
              <a:buSzPct val="90000"/>
              <a:buFont typeface="Arial" panose="020B0604020202020204" pitchFamily="34" charset="0"/>
              <a:buChar char="-"/>
              <a:tabLst>
                <a:tab pos="539750" algn="l"/>
              </a:tabLst>
              <a:defRPr/>
            </a:pPr>
            <a:r>
              <a:rPr lang="en-GB" sz="1600" dirty="0">
                <a:solidFill>
                  <a:prstClr val="black"/>
                </a:solidFill>
                <a:ea typeface="Calibri" panose="020F0502020204030204" pitchFamily="34" charset="0"/>
                <a:cs typeface="Calibri" panose="020F0502020204030204" pitchFamily="34" charset="0"/>
              </a:rPr>
              <a:t>Extending social protection; providing an enabling environment for sustainable enterprises, </a:t>
            </a:r>
            <a:r>
              <a:rPr lang="en-GB" sz="1600" dirty="0" err="1">
                <a:solidFill>
                  <a:prstClr val="black"/>
                </a:solidFill>
                <a:ea typeface="Calibri" panose="020F0502020204030204" pitchFamily="34" charset="0"/>
                <a:cs typeface="Calibri" panose="020F0502020204030204" pitchFamily="34" charset="0"/>
              </a:rPr>
              <a:t>incl</a:t>
            </a:r>
            <a:r>
              <a:rPr lang="en-GB" sz="1600" dirty="0">
                <a:solidFill>
                  <a:prstClr val="black"/>
                </a:solidFill>
                <a:ea typeface="Calibri" panose="020F0502020204030204" pitchFamily="34" charset="0"/>
                <a:cs typeface="Calibri" panose="020F0502020204030204" pitchFamily="34" charset="0"/>
              </a:rPr>
              <a:t> MSEs; promoting &amp; supporting the realization of FPRW; prioritizing the most vulnerable …</a:t>
            </a:r>
          </a:p>
        </p:txBody>
      </p:sp>
    </p:spTree>
    <p:extLst>
      <p:ext uri="{BB962C8B-B14F-4D97-AF65-F5344CB8AC3E}">
        <p14:creationId xmlns:p14="http://schemas.microsoft.com/office/powerpoint/2010/main" val="88619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subTnLst>
                                    <p:animClr clrSpc="rgb" dir="cw">
                                      <p:cBhvr override="childStyle">
                                        <p:cTn dur="1" fill="hold" display="0" masterRel="nextClick" afterEffect="1"/>
                                        <p:tgtEl>
                                          <p:spTgt spid="16"/>
                                        </p:tgtEl>
                                        <p:attrNameLst>
                                          <p:attrName>ppt_c</p:attrName>
                                        </p:attrNameLst>
                                      </p:cBhvr>
                                      <p:to>
                                        <a:schemeClr val="bg1"/>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animBg="1"/>
      <p:bldP spid="20"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28" y="1246023"/>
            <a:ext cx="3507710" cy="1364863"/>
          </a:xfrm>
        </p:spPr>
        <p:txBody>
          <a:bodyPr/>
          <a:lstStyle/>
          <a:p>
            <a:pPr marL="620713" lvl="3" indent="-444500" defTabSz="914378">
              <a:lnSpc>
                <a:spcPct val="90000"/>
              </a:lnSpc>
              <a:spcAft>
                <a:spcPts val="500"/>
              </a:spcAft>
              <a:buClr>
                <a:srgbClr val="FF0000"/>
              </a:buClr>
              <a:buSzPct val="80000"/>
              <a:buFont typeface="Wingdings 3" panose="05040102010807070707" pitchFamily="18" charset="2"/>
              <a:buChar char=""/>
              <a:tabLst>
                <a:tab pos="133350" algn="l"/>
              </a:tabLst>
              <a:defRPr/>
            </a:pPr>
            <a:r>
              <a:rPr lang="en-GB" sz="2900" b="1" kern="1200" dirty="0">
                <a:solidFill>
                  <a:srgbClr val="166E9A"/>
                </a:solidFill>
                <a:latin typeface="Calibri" panose="020F0502020204030204" pitchFamily="34" charset="0"/>
                <a:ea typeface="+mj-ea"/>
                <a:cs typeface="Calibri" panose="020F0502020204030204" pitchFamily="34" charset="0"/>
              </a:rPr>
              <a:t>Possible elements of integrated formalization strategies</a:t>
            </a:r>
          </a:p>
        </p:txBody>
      </p:sp>
      <p:sp>
        <p:nvSpPr>
          <p:cNvPr id="9" name="Date Placeholder 4">
            <a:extLst>
              <a:ext uri="{FF2B5EF4-FFF2-40B4-BE49-F238E27FC236}">
                <a16:creationId xmlns:a16="http://schemas.microsoft.com/office/drawing/2014/main" id="{726C293F-E1F7-0228-79B5-6AD1B2F5B166}"/>
              </a:ext>
            </a:extLst>
          </p:cNvPr>
          <p:cNvSpPr txBox="1">
            <a:spLocks/>
          </p:cNvSpPr>
          <p:nvPr/>
        </p:nvSpPr>
        <p:spPr>
          <a:xfrm>
            <a:off x="490538" y="6870450"/>
            <a:ext cx="2743200" cy="216000"/>
          </a:xfrm>
          <a:prstGeom prst="rect">
            <a:avLst/>
          </a:prstGeom>
        </p:spPr>
        <p:txBody>
          <a:bodyPr vert="horz" lIns="0" tIns="0" rIns="0" bIns="0" rtlCol="0" anchor="ctr">
            <a:noAutofit/>
          </a:bodyPr>
          <a:lstStyle>
            <a:defPPr>
              <a:defRPr lang="id-ID"/>
            </a:defPPr>
            <a:lvl1pPr algn="l" rtl="0" fontAlgn="base">
              <a:spcBef>
                <a:spcPct val="0"/>
              </a:spcBef>
              <a:spcAft>
                <a:spcPct val="0"/>
              </a:spcAft>
              <a:defRPr sz="1000" kern="1200">
                <a:noFill/>
                <a:latin typeface="Arial" charset="0"/>
                <a:ea typeface="Arial" charset="0"/>
                <a:cs typeface="Arial" charset="0"/>
              </a:defRPr>
            </a:lvl1pPr>
            <a:lvl2pPr marL="457200" algn="l" rtl="0" fontAlgn="base">
              <a:spcBef>
                <a:spcPct val="0"/>
              </a:spcBef>
              <a:spcAft>
                <a:spcPct val="0"/>
              </a:spcAft>
              <a:defRPr kern="1200">
                <a:solidFill>
                  <a:schemeClr val="tx1"/>
                </a:solidFill>
                <a:latin typeface="Arial" charset="0"/>
                <a:ea typeface="Arial" charset="0"/>
                <a:cs typeface="Arial" charset="0"/>
              </a:defRPr>
            </a:lvl2pPr>
            <a:lvl3pPr marL="914400" algn="l" rtl="0" fontAlgn="base">
              <a:spcBef>
                <a:spcPct val="0"/>
              </a:spcBef>
              <a:spcAft>
                <a:spcPct val="0"/>
              </a:spcAft>
              <a:defRPr kern="1200">
                <a:solidFill>
                  <a:schemeClr val="tx1"/>
                </a:solidFill>
                <a:latin typeface="Arial" charset="0"/>
                <a:ea typeface="Arial" charset="0"/>
                <a:cs typeface="Arial" charset="0"/>
              </a:defRPr>
            </a:lvl3pPr>
            <a:lvl4pPr marL="1371600" algn="l" rtl="0" fontAlgn="base">
              <a:spcBef>
                <a:spcPct val="0"/>
              </a:spcBef>
              <a:spcAft>
                <a:spcPct val="0"/>
              </a:spcAft>
              <a:defRPr kern="1200">
                <a:solidFill>
                  <a:schemeClr val="tx1"/>
                </a:solidFill>
                <a:latin typeface="Arial" charset="0"/>
                <a:ea typeface="Arial" charset="0"/>
                <a:cs typeface="Arial" charset="0"/>
              </a:defRPr>
            </a:lvl4pPr>
            <a:lvl5pPr marL="1828800" algn="l" rtl="0" fontAlgn="base">
              <a:spcBef>
                <a:spcPct val="0"/>
              </a:spcBef>
              <a:spcAft>
                <a:spcPct val="0"/>
              </a:spcAft>
              <a:defRPr kern="1200">
                <a:solidFill>
                  <a:schemeClr val="tx1"/>
                </a:solidFill>
                <a:latin typeface="Arial" charset="0"/>
                <a:ea typeface="Arial" charset="0"/>
                <a:cs typeface="Arial" charset="0"/>
              </a:defRPr>
            </a:lvl5pPr>
            <a:lvl6pPr marL="2286000" algn="l" defTabSz="457200" rtl="0" eaLnBrk="1" latinLnBrk="0" hangingPunct="1">
              <a:defRPr kern="1200">
                <a:solidFill>
                  <a:schemeClr val="tx1"/>
                </a:solidFill>
                <a:latin typeface="Arial" charset="0"/>
                <a:ea typeface="Arial" charset="0"/>
                <a:cs typeface="Arial" charset="0"/>
              </a:defRPr>
            </a:lvl6pPr>
            <a:lvl7pPr marL="2743200" algn="l" defTabSz="457200" rtl="0" eaLnBrk="1" latinLnBrk="0" hangingPunct="1">
              <a:defRPr kern="1200">
                <a:solidFill>
                  <a:schemeClr val="tx1"/>
                </a:solidFill>
                <a:latin typeface="Arial" charset="0"/>
                <a:ea typeface="Arial" charset="0"/>
                <a:cs typeface="Arial" charset="0"/>
              </a:defRPr>
            </a:lvl7pPr>
            <a:lvl8pPr marL="3200400" algn="l" defTabSz="457200" rtl="0" eaLnBrk="1" latinLnBrk="0" hangingPunct="1">
              <a:defRPr kern="1200">
                <a:solidFill>
                  <a:schemeClr val="tx1"/>
                </a:solidFill>
                <a:latin typeface="Arial" charset="0"/>
                <a:ea typeface="Arial" charset="0"/>
                <a:cs typeface="Arial" charset="0"/>
              </a:defRPr>
            </a:lvl8pPr>
            <a:lvl9pPr marL="3657600" algn="l" defTabSz="457200" rtl="0" eaLnBrk="1" latinLnBrk="0" hangingPunct="1">
              <a:defRPr kern="1200">
                <a:solidFill>
                  <a:schemeClr val="tx1"/>
                </a:solidFill>
                <a:latin typeface="Arial" charset="0"/>
                <a:ea typeface="Arial"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1000" b="0" i="0" u="none" strike="noStrike" kern="1200" cap="none" spc="0" normalizeH="0" baseline="0" noProof="0">
                <a:ln>
                  <a:noFill/>
                </a:ln>
                <a:noFill/>
                <a:effectLst/>
                <a:uLnTx/>
                <a:uFillTx/>
                <a:latin typeface="Arial" panose="020B0604020202020204"/>
                <a:ea typeface="+mn-ea"/>
                <a:cs typeface="Arial" charset="0"/>
              </a:rPr>
              <a:t>Date: Monday / 01 / October / 2019</a:t>
            </a:r>
          </a:p>
        </p:txBody>
      </p:sp>
      <p:sp>
        <p:nvSpPr>
          <p:cNvPr id="13" name="Content Placeholder 3">
            <a:extLst>
              <a:ext uri="{FF2B5EF4-FFF2-40B4-BE49-F238E27FC236}">
                <a16:creationId xmlns:a16="http://schemas.microsoft.com/office/drawing/2014/main" id="{13A8D48F-3297-1DA6-6E67-F43E6FAAE9BA}"/>
              </a:ext>
            </a:extLst>
          </p:cNvPr>
          <p:cNvSpPr txBox="1">
            <a:spLocks/>
          </p:cNvSpPr>
          <p:nvPr/>
        </p:nvSpPr>
        <p:spPr>
          <a:xfrm>
            <a:off x="5654918" y="1246024"/>
            <a:ext cx="3528083" cy="4433740"/>
          </a:xfrm>
          <a:prstGeom prst="rect">
            <a:avLst/>
          </a:prstGeom>
        </p:spPr>
        <p:txBody>
          <a:bodyPr vert="horz" lIns="0" tIns="0" rIns="0" bIns="0" rtlCol="0" anchor="b">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just"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kumimoji="0" lang="en-GB" sz="1800" b="0" i="1" u="none" strike="noStrike" kern="1200" cap="none" spc="0" normalizeH="0" baseline="0" noProof="0" dirty="0">
              <a:ln>
                <a:noFill/>
              </a:ln>
              <a:solidFill>
                <a:srgbClr val="230050"/>
              </a:solidFill>
              <a:effectLst/>
              <a:uLnTx/>
              <a:uFillTx/>
              <a:latin typeface="Calibri" panose="020F0502020204030204" pitchFamily="34" charset="0"/>
              <a:cs typeface="Calibri" panose="020F0502020204030204" pitchFamily="34" charset="0"/>
            </a:endParaRPr>
          </a:p>
        </p:txBody>
      </p:sp>
      <p:grpSp>
        <p:nvGrpSpPr>
          <p:cNvPr id="14" name="Groupe 7">
            <a:extLst>
              <a:ext uri="{FF2B5EF4-FFF2-40B4-BE49-F238E27FC236}">
                <a16:creationId xmlns:a16="http://schemas.microsoft.com/office/drawing/2014/main" id="{C55166C3-817F-CD58-99C8-24DE7A6576C5}"/>
              </a:ext>
            </a:extLst>
          </p:cNvPr>
          <p:cNvGrpSpPr/>
          <p:nvPr/>
        </p:nvGrpSpPr>
        <p:grpSpPr>
          <a:xfrm>
            <a:off x="8142925" y="408814"/>
            <a:ext cx="4044540" cy="3289151"/>
            <a:chOff x="8118545" y="1644961"/>
            <a:chExt cx="4044540" cy="2819189"/>
          </a:xfrm>
        </p:grpSpPr>
        <p:sp>
          <p:nvSpPr>
            <p:cNvPr id="16" name="Rectangle 15">
              <a:extLst>
                <a:ext uri="{FF2B5EF4-FFF2-40B4-BE49-F238E27FC236}">
                  <a16:creationId xmlns:a16="http://schemas.microsoft.com/office/drawing/2014/main" id="{E8587450-FB75-C93D-15E8-A44AFD379F82}"/>
                </a:ext>
              </a:extLst>
            </p:cNvPr>
            <p:cNvSpPr/>
            <p:nvPr/>
          </p:nvSpPr>
          <p:spPr>
            <a:xfrm>
              <a:off x="8118545" y="1644961"/>
              <a:ext cx="3962076" cy="2392426"/>
            </a:xfrm>
            <a:prstGeom prst="rect">
              <a:avLst/>
            </a:prstGeom>
            <a:solidFill>
              <a:srgbClr val="03656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7" name="Chord 16">
              <a:extLst>
                <a:ext uri="{FF2B5EF4-FFF2-40B4-BE49-F238E27FC236}">
                  <a16:creationId xmlns:a16="http://schemas.microsoft.com/office/drawing/2014/main" id="{7CF9DB31-2138-C5B8-E307-4307886DA0B1}"/>
                </a:ext>
              </a:extLst>
            </p:cNvPr>
            <p:cNvSpPr/>
            <p:nvPr/>
          </p:nvSpPr>
          <p:spPr>
            <a:xfrm rot="17520000">
              <a:off x="9780593" y="3810618"/>
              <a:ext cx="637980" cy="669084"/>
            </a:xfrm>
            <a:prstGeom prst="chord">
              <a:avLst/>
            </a:prstGeom>
            <a:solidFill>
              <a:srgbClr val="03656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33" name="TextBox 32">
              <a:extLst>
                <a:ext uri="{FF2B5EF4-FFF2-40B4-BE49-F238E27FC236}">
                  <a16:creationId xmlns:a16="http://schemas.microsoft.com/office/drawing/2014/main" id="{CFBFD8CA-DF9D-0D16-0F8F-1A20AC0E0A83}"/>
                </a:ext>
              </a:extLst>
            </p:cNvPr>
            <p:cNvSpPr txBox="1"/>
            <p:nvPr/>
          </p:nvSpPr>
          <p:spPr>
            <a:xfrm>
              <a:off x="8320340" y="1661288"/>
              <a:ext cx="3842745" cy="870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 Incentives &amp; support: m</a:t>
              </a:r>
              <a:r>
                <a:rPr kumimoji="0" lang="en" sz="2000" b="0"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aking formalization easier and more “attractive ”</a:t>
              </a:r>
            </a:p>
          </p:txBody>
        </p:sp>
      </p:grpSp>
      <p:grpSp>
        <p:nvGrpSpPr>
          <p:cNvPr id="34" name="Groupe 6">
            <a:extLst>
              <a:ext uri="{FF2B5EF4-FFF2-40B4-BE49-F238E27FC236}">
                <a16:creationId xmlns:a16="http://schemas.microsoft.com/office/drawing/2014/main" id="{168EAC99-D637-E947-C9AA-1231EABB05F6}"/>
              </a:ext>
            </a:extLst>
          </p:cNvPr>
          <p:cNvGrpSpPr/>
          <p:nvPr/>
        </p:nvGrpSpPr>
        <p:grpSpPr>
          <a:xfrm>
            <a:off x="3486438" y="393417"/>
            <a:ext cx="5122544" cy="2811056"/>
            <a:chOff x="4149781" y="1637962"/>
            <a:chExt cx="4377358" cy="2399426"/>
          </a:xfrm>
        </p:grpSpPr>
        <p:sp>
          <p:nvSpPr>
            <p:cNvPr id="35" name="Rectangle 34">
              <a:extLst>
                <a:ext uri="{FF2B5EF4-FFF2-40B4-BE49-F238E27FC236}">
                  <a16:creationId xmlns:a16="http://schemas.microsoft.com/office/drawing/2014/main" id="{12415E58-47E5-50A2-4136-2485E3CAAE21}"/>
                </a:ext>
              </a:extLst>
            </p:cNvPr>
            <p:cNvSpPr/>
            <p:nvPr/>
          </p:nvSpPr>
          <p:spPr>
            <a:xfrm>
              <a:off x="4159071" y="1644962"/>
              <a:ext cx="3962076" cy="2392426"/>
            </a:xfrm>
            <a:prstGeom prst="rect">
              <a:avLst/>
            </a:prstGeom>
            <a:solidFill>
              <a:srgbClr val="F8FCFE">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36" name="Chord 35">
              <a:extLst>
                <a:ext uri="{FF2B5EF4-FFF2-40B4-BE49-F238E27FC236}">
                  <a16:creationId xmlns:a16="http://schemas.microsoft.com/office/drawing/2014/main" id="{8BA8AB5E-5A5C-CEA3-7EAD-14E55A30977C}"/>
                </a:ext>
              </a:extLst>
            </p:cNvPr>
            <p:cNvSpPr/>
            <p:nvPr/>
          </p:nvSpPr>
          <p:spPr>
            <a:xfrm rot="12120000">
              <a:off x="7898238" y="2501803"/>
              <a:ext cx="628901" cy="678744"/>
            </a:xfrm>
            <a:prstGeom prst="chord">
              <a:avLst/>
            </a:prstGeom>
            <a:solidFill>
              <a:srgbClr val="F8FCFE">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37" name="TextBox 36">
              <a:extLst>
                <a:ext uri="{FF2B5EF4-FFF2-40B4-BE49-F238E27FC236}">
                  <a16:creationId xmlns:a16="http://schemas.microsoft.com/office/drawing/2014/main" id="{F79EA059-111E-B4C3-E020-6104DBCEE052}"/>
                </a:ext>
              </a:extLst>
            </p:cNvPr>
            <p:cNvSpPr txBox="1"/>
            <p:nvPr/>
          </p:nvSpPr>
          <p:spPr>
            <a:xfrm>
              <a:off x="4149781" y="1637962"/>
              <a:ext cx="3975205" cy="6042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1. Legislation/ regulatory &amp; institutional framework</a:t>
              </a:r>
            </a:p>
          </p:txBody>
        </p:sp>
      </p:grpSp>
      <p:sp>
        <p:nvSpPr>
          <p:cNvPr id="38" name="Rectangle 37">
            <a:extLst>
              <a:ext uri="{FF2B5EF4-FFF2-40B4-BE49-F238E27FC236}">
                <a16:creationId xmlns:a16="http://schemas.microsoft.com/office/drawing/2014/main" id="{02BDECF5-FA91-ADF0-2D6E-07B8948D6030}"/>
              </a:ext>
            </a:extLst>
          </p:cNvPr>
          <p:cNvSpPr/>
          <p:nvPr/>
        </p:nvSpPr>
        <p:spPr>
          <a:xfrm>
            <a:off x="42231" y="4518202"/>
            <a:ext cx="3426566" cy="359379"/>
          </a:xfrm>
          <a:prstGeom prst="rect">
            <a:avLst/>
          </a:prstGeom>
          <a:solidFill>
            <a:srgbClr val="FA3C4B">
              <a:lumMod val="20000"/>
              <a:lumOff val="80000"/>
            </a:srgbClr>
          </a:solidFill>
          <a:ln w="12700" cap="flat" cmpd="sng" algn="ctr">
            <a:solidFill>
              <a:sysClr val="window" lastClr="FFFFFF">
                <a:alpha val="73000"/>
              </a:sysClr>
            </a:solidFill>
            <a:prstDash val="solid"/>
            <a:miter lim="800000"/>
          </a:ln>
          <a:effectLst/>
        </p:spPr>
        <p:txBody>
          <a:bodyPr lIns="30398" rIns="30398"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prstClr val="black"/>
                </a:solidFill>
                <a:effectLst/>
                <a:uLnTx/>
                <a:uFillTx/>
                <a:latin typeface="Calibri" panose="020F0502020204030204"/>
                <a:ea typeface="+mn-ea"/>
                <a:cs typeface="+mn-cs"/>
              </a:rPr>
              <a:t>Coordination</a:t>
            </a:r>
            <a:endParaRPr kumimoji="0" lang="fr-FR" sz="20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259447A4-0A59-D5CF-8A80-D5B04F0E4725}"/>
              </a:ext>
            </a:extLst>
          </p:cNvPr>
          <p:cNvSpPr/>
          <p:nvPr/>
        </p:nvSpPr>
        <p:spPr>
          <a:xfrm>
            <a:off x="42231" y="4010113"/>
            <a:ext cx="3426566" cy="421009"/>
          </a:xfrm>
          <a:prstGeom prst="rect">
            <a:avLst/>
          </a:prstGeom>
          <a:solidFill>
            <a:srgbClr val="92D050"/>
          </a:solidFill>
          <a:ln w="12700" cap="flat" cmpd="sng" algn="ctr">
            <a:solidFill>
              <a:sysClr val="window" lastClr="FFFFFF">
                <a:alpha val="73000"/>
              </a:sysClr>
            </a:solidFill>
            <a:prstDash val="solid"/>
            <a:miter lim="800000"/>
          </a:ln>
          <a:effectLst/>
        </p:spPr>
        <p:txBody>
          <a:bodyPr lIns="30398" rIns="30398"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prstClr val="black"/>
                </a:solidFill>
                <a:effectLst/>
                <a:uLnTx/>
                <a:uFillTx/>
                <a:latin typeface="Calibri" panose="020F0502020204030204"/>
                <a:ea typeface="+mn-ea"/>
                <a:cs typeface="+mn-cs"/>
              </a:rPr>
              <a:t>Social dialogue</a:t>
            </a:r>
            <a:endParaRPr kumimoji="0" lang="fr-FR" sz="20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6D9BA20F-94BB-3529-C1FA-2C42DDCD0B94}"/>
              </a:ext>
            </a:extLst>
          </p:cNvPr>
          <p:cNvSpPr/>
          <p:nvPr/>
        </p:nvSpPr>
        <p:spPr>
          <a:xfrm>
            <a:off x="33752" y="3208401"/>
            <a:ext cx="3455773" cy="755631"/>
          </a:xfrm>
          <a:prstGeom prst="rect">
            <a:avLst/>
          </a:prstGeom>
          <a:solidFill>
            <a:srgbClr val="024846"/>
          </a:solidFill>
          <a:ln w="12700" cap="flat" cmpd="sng" algn="ctr">
            <a:solidFill>
              <a:sysClr val="window" lastClr="FFFFFF">
                <a:alpha val="73000"/>
              </a:sysClr>
            </a:solidFill>
            <a:prstDash val="solid"/>
            <a:miter lim="800000"/>
          </a:ln>
          <a:effectLst/>
        </p:spPr>
        <p:txBody>
          <a:bodyPr lIns="30398" rIns="30398"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prstClr val="white"/>
                </a:solidFill>
                <a:effectLst/>
                <a:uLnTx/>
                <a:uFillTx/>
                <a:latin typeface="Calibri" panose="020F0502020204030204"/>
                <a:ea typeface="+mn-ea"/>
                <a:cs typeface="+mn-cs"/>
              </a:rPr>
              <a:t>Institutional accountability &amp; effectiveness</a:t>
            </a:r>
            <a:endParaRPr kumimoji="0" lang="fr-FR" sz="20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86F8B299-E381-02D8-D91C-AC56537476B1}"/>
              </a:ext>
            </a:extLst>
          </p:cNvPr>
          <p:cNvSpPr/>
          <p:nvPr/>
        </p:nvSpPr>
        <p:spPr>
          <a:xfrm>
            <a:off x="38659" y="4916250"/>
            <a:ext cx="3433710" cy="421009"/>
          </a:xfrm>
          <a:prstGeom prst="rect">
            <a:avLst/>
          </a:prstGeom>
          <a:solidFill>
            <a:sysClr val="window" lastClr="FFFFFF">
              <a:lumMod val="85000"/>
            </a:sysClr>
          </a:solidFill>
          <a:ln w="12700" cap="flat" cmpd="sng" algn="ctr">
            <a:solidFill>
              <a:sysClr val="window" lastClr="FFFFFF">
                <a:alpha val="73000"/>
              </a:sysClr>
            </a:solidFill>
            <a:prstDash val="solid"/>
            <a:miter lim="800000"/>
          </a:ln>
          <a:effectLst/>
        </p:spPr>
        <p:txBody>
          <a:bodyPr lIns="30398" rIns="30398"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prstClr val="black"/>
                </a:solidFill>
                <a:effectLst/>
                <a:uLnTx/>
                <a:uFillTx/>
                <a:latin typeface="Calibri" panose="020F0502020204030204"/>
                <a:ea typeface="+mn-ea"/>
                <a:cs typeface="+mn-cs"/>
              </a:rPr>
              <a:t>Use of new technologies</a:t>
            </a:r>
            <a:endParaRPr kumimoji="0" lang="fr-FR" sz="20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2" name="ZoneTexte 5">
            <a:extLst>
              <a:ext uri="{FF2B5EF4-FFF2-40B4-BE49-F238E27FC236}">
                <a16:creationId xmlns:a16="http://schemas.microsoft.com/office/drawing/2014/main" id="{B21711C2-E40B-CCB2-80D7-79519A9B210F}"/>
              </a:ext>
            </a:extLst>
          </p:cNvPr>
          <p:cNvSpPr txBox="1"/>
          <p:nvPr/>
        </p:nvSpPr>
        <p:spPr>
          <a:xfrm>
            <a:off x="-38912" y="5524513"/>
            <a:ext cx="350770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2000" b="0" i="0" u="none" strike="noStrike" kern="1200" cap="none" spc="0" normalizeH="0" baseline="0" noProof="0" dirty="0">
                <a:ln>
                  <a:noFill/>
                </a:ln>
                <a:solidFill>
                  <a:srgbClr val="000000"/>
                </a:solidFill>
                <a:effectLst/>
                <a:uLnTx/>
                <a:uFillTx/>
                <a:latin typeface="Arial" panose="020B0604020202020204"/>
                <a:ea typeface="+mn-ea"/>
                <a:cs typeface="Arial" charset="0"/>
              </a:rPr>
              <a:t>Enabling factors/ necessary conditions</a:t>
            </a:r>
          </a:p>
        </p:txBody>
      </p:sp>
      <p:sp>
        <p:nvSpPr>
          <p:cNvPr id="43" name="ZoneTexte 35">
            <a:extLst>
              <a:ext uri="{FF2B5EF4-FFF2-40B4-BE49-F238E27FC236}">
                <a16:creationId xmlns:a16="http://schemas.microsoft.com/office/drawing/2014/main" id="{56952C48-2E3D-1DAB-B9D7-460FC2ED2B05}"/>
              </a:ext>
            </a:extLst>
          </p:cNvPr>
          <p:cNvSpPr txBox="1"/>
          <p:nvPr/>
        </p:nvSpPr>
        <p:spPr>
          <a:xfrm>
            <a:off x="3472016" y="989709"/>
            <a:ext cx="4710751" cy="203132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Times New Roman" panose="02020603050405020304" pitchFamily="18" charset="0"/>
              <a:buChar char="-"/>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Extend legal coverage </a:t>
            </a:r>
            <a:r>
              <a:rPr kumimoji="0" lang="en-GB" sz="1400" b="0"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of labour, social, fiscal, commercial and other relevant legislation to all workers and enterprises</a:t>
            </a:r>
          </a:p>
          <a:p>
            <a:pPr marL="285750" marR="0" lvl="0" indent="-285750" algn="l" defTabSz="914400" rtl="0" eaLnBrk="1" fontAlgn="auto" latinLnBrk="0" hangingPunct="1">
              <a:lnSpc>
                <a:spcPct val="100000"/>
              </a:lnSpc>
              <a:spcBef>
                <a:spcPts val="0"/>
              </a:spcBef>
              <a:spcAft>
                <a:spcPts val="0"/>
              </a:spcAft>
              <a:buClrTx/>
              <a:buSzTx/>
              <a:buFont typeface="Times New Roman" panose="02020603050405020304" pitchFamily="18" charset="0"/>
              <a:buChar char="-"/>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Improve levels </a:t>
            </a:r>
            <a:r>
              <a:rPr kumimoji="0" lang="en-GB" sz="14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of legal protection </a:t>
            </a:r>
            <a:r>
              <a:rPr kumimoji="0" lang="en-GB" sz="14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including</a:t>
            </a:r>
          </a:p>
          <a:p>
            <a:pPr marL="533400" marR="0" lvl="1" indent="-285750" algn="l" defTabSz="914400" rtl="0" eaLnBrk="1" fontAlgn="auto" latinLnBrk="0" hangingPunct="1">
              <a:lnSpc>
                <a:spcPct val="100000"/>
              </a:lnSpc>
              <a:spcBef>
                <a:spcPts val="0"/>
              </a:spcBef>
              <a:spcAft>
                <a:spcPts val="0"/>
              </a:spcAft>
              <a:buClrTx/>
              <a:buSzTx/>
              <a:buFont typeface="Wingdings 2" panose="05020102010507070707" pitchFamily="18" charset="2"/>
              <a:buChar char="Î"/>
              <a:tabLst/>
              <a:defRPr/>
            </a:pPr>
            <a:r>
              <a:rPr kumimoji="0" lang="en-GB" sz="1400" b="0" i="0" u="none" strike="noStrike" kern="1200" cap="none" spc="0" normalizeH="0" baseline="0" noProof="0" dirty="0">
                <a:ln>
                  <a:noFill/>
                </a:ln>
                <a:solidFill>
                  <a:srgbClr val="000000"/>
                </a:solidFill>
                <a:effectLst/>
                <a:uLnTx/>
                <a:uFillTx/>
                <a:latin typeface="Arial" panose="020B0604020202020204"/>
                <a:ea typeface="Times New Roman" panose="02020603050405020304" pitchFamily="18" charset="0"/>
                <a:cs typeface="Times New Roman" panose="02020603050405020304" pitchFamily="18" charset="0"/>
              </a:rPr>
              <a:t>Levels of benefits &amp; advantages associated to formality</a:t>
            </a:r>
          </a:p>
          <a:p>
            <a:pPr marL="533400" marR="0" lvl="1" indent="-285750" algn="l" defTabSz="914400" rtl="0" eaLnBrk="1" fontAlgn="auto" latinLnBrk="0" hangingPunct="1">
              <a:lnSpc>
                <a:spcPct val="100000"/>
              </a:lnSpc>
              <a:spcBef>
                <a:spcPts val="0"/>
              </a:spcBef>
              <a:spcAft>
                <a:spcPts val="0"/>
              </a:spcAft>
              <a:buClrTx/>
              <a:buSzTx/>
              <a:buFont typeface="Wingdings 2" panose="05020102010507070707" pitchFamily="18" charset="2"/>
              <a:buChar char="Î"/>
              <a:tabLst/>
              <a:defRPr/>
            </a:pPr>
            <a:r>
              <a:rPr kumimoji="0" lang="en-GB" sz="1400" b="0" i="0" u="none" strike="noStrike" kern="1200" cap="none" spc="0" normalizeH="0" baseline="0" noProof="0" dirty="0">
                <a:ln>
                  <a:noFill/>
                </a:ln>
                <a:solidFill>
                  <a:srgbClr val="000000"/>
                </a:solidFill>
                <a:effectLst/>
                <a:uLnTx/>
                <a:uFillTx/>
                <a:latin typeface="Arial" panose="020B0604020202020204"/>
                <a:ea typeface="Times New Roman" panose="02020603050405020304" pitchFamily="18" charset="0"/>
                <a:cs typeface="Times New Roman" panose="02020603050405020304" pitchFamily="18" charset="0"/>
              </a:rPr>
              <a:t>Adjust eligibility conditions and modalities to comply (adapted / flexible/ simplified)</a:t>
            </a:r>
          </a:p>
          <a:p>
            <a:pPr marL="285750" marR="0" lvl="0" indent="-285750" algn="l" defTabSz="914400" rtl="0" eaLnBrk="1" fontAlgn="auto" latinLnBrk="0" hangingPunct="1">
              <a:lnSpc>
                <a:spcPct val="100000"/>
              </a:lnSpc>
              <a:spcBef>
                <a:spcPts val="0"/>
              </a:spcBef>
              <a:spcAft>
                <a:spcPts val="0"/>
              </a:spcAft>
              <a:buClrTx/>
              <a:buSzTx/>
              <a:buFont typeface="Times New Roman" panose="02020603050405020304" pitchFamily="18" charset="0"/>
              <a:buChar char="-"/>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Information/training </a:t>
            </a:r>
            <a:r>
              <a:rPr kumimoji="0" lang="en-GB" sz="14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about rights and obligations</a:t>
            </a:r>
            <a:endParaRPr kumimoji="0" lang="en-GB" sz="12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endParaRPr>
          </a:p>
        </p:txBody>
      </p:sp>
      <p:sp>
        <p:nvSpPr>
          <p:cNvPr id="44" name="ZoneTexte 36">
            <a:extLst>
              <a:ext uri="{FF2B5EF4-FFF2-40B4-BE49-F238E27FC236}">
                <a16:creationId xmlns:a16="http://schemas.microsoft.com/office/drawing/2014/main" id="{67C78CF0-F02E-420E-3313-1CDDE574B278}"/>
              </a:ext>
            </a:extLst>
          </p:cNvPr>
          <p:cNvSpPr txBox="1"/>
          <p:nvPr/>
        </p:nvSpPr>
        <p:spPr>
          <a:xfrm>
            <a:off x="8562496" y="1420596"/>
            <a:ext cx="3528083" cy="1600438"/>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 sz="1400" b="1"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Simplification; </a:t>
            </a:r>
            <a:r>
              <a:rPr kumimoji="0" lang="en" sz="1400" b="0"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unification of several taxes and contributions (e.g. single tax)</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 sz="1400" b="1"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One stop shop, e-formality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 sz="1400" b="1"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Access to markets; finance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 sz="1400" b="1"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Extension of social protection to difficult groups </a:t>
            </a:r>
            <a:r>
              <a:rPr kumimoji="0" lang="en" sz="1400" b="0"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rPr>
              <a:t>(adequate modalities)</a:t>
            </a:r>
            <a:endParaRPr kumimoji="0" lang="en-GB" sz="1400" b="0" i="0" u="none" strike="noStrike" kern="1200" cap="none" spc="0" normalizeH="0" baseline="0" noProof="0" dirty="0">
              <a:ln>
                <a:noFill/>
              </a:ln>
              <a:solidFill>
                <a:prstClr val="white"/>
              </a:solidFill>
              <a:effectLst/>
              <a:uLnTx/>
              <a:uFillTx/>
              <a:latin typeface="Arial" panose="020B0604020202020204"/>
              <a:ea typeface="+mn-ea"/>
              <a:cs typeface="Times New Roman" panose="02020603050405020304" pitchFamily="18" charset="0"/>
            </a:endParaRPr>
          </a:p>
        </p:txBody>
      </p:sp>
      <p:grpSp>
        <p:nvGrpSpPr>
          <p:cNvPr id="45" name="Groupe 8">
            <a:extLst>
              <a:ext uri="{FF2B5EF4-FFF2-40B4-BE49-F238E27FC236}">
                <a16:creationId xmlns:a16="http://schemas.microsoft.com/office/drawing/2014/main" id="{1EEE5158-5EA5-4496-7573-A2BF94F84DE0}"/>
              </a:ext>
            </a:extLst>
          </p:cNvPr>
          <p:cNvGrpSpPr/>
          <p:nvPr/>
        </p:nvGrpSpPr>
        <p:grpSpPr>
          <a:xfrm>
            <a:off x="3486438" y="3162787"/>
            <a:ext cx="4696329" cy="3143861"/>
            <a:chOff x="4078084" y="4102960"/>
            <a:chExt cx="4055680" cy="2326853"/>
          </a:xfrm>
        </p:grpSpPr>
        <p:sp>
          <p:nvSpPr>
            <p:cNvPr id="46" name="Rectangle 45">
              <a:extLst>
                <a:ext uri="{FF2B5EF4-FFF2-40B4-BE49-F238E27FC236}">
                  <a16:creationId xmlns:a16="http://schemas.microsoft.com/office/drawing/2014/main" id="{2E6DACFA-064A-B364-51C9-89F469D06EFD}"/>
                </a:ext>
              </a:extLst>
            </p:cNvPr>
            <p:cNvSpPr/>
            <p:nvPr/>
          </p:nvSpPr>
          <p:spPr>
            <a:xfrm>
              <a:off x="4078084" y="4102960"/>
              <a:ext cx="4043063" cy="2326853"/>
            </a:xfrm>
            <a:prstGeom prst="rect">
              <a:avLst/>
            </a:prstGeom>
            <a:solidFill>
              <a:srgbClr val="FFCD2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47" name="TextBox 46">
              <a:extLst>
                <a:ext uri="{FF2B5EF4-FFF2-40B4-BE49-F238E27FC236}">
                  <a16:creationId xmlns:a16="http://schemas.microsoft.com/office/drawing/2014/main" id="{EB064D7E-86C1-2039-326D-5E253BC7B42F}"/>
                </a:ext>
              </a:extLst>
            </p:cNvPr>
            <p:cNvSpPr txBox="1"/>
            <p:nvPr/>
          </p:nvSpPr>
          <p:spPr>
            <a:xfrm>
              <a:off x="4186210" y="4142969"/>
              <a:ext cx="3947554" cy="7595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3. Productivity/ skills &amp; employability: </a:t>
              </a:r>
              <a:r>
                <a:rPr kumimoji="0" lang="en" sz="1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formal jobs creation &amp; making formalization possible &amp; sustainable</a:t>
              </a:r>
            </a:p>
          </p:txBody>
        </p:sp>
      </p:grpSp>
      <p:grpSp>
        <p:nvGrpSpPr>
          <p:cNvPr id="48" name="Groupe 10">
            <a:extLst>
              <a:ext uri="{FF2B5EF4-FFF2-40B4-BE49-F238E27FC236}">
                <a16:creationId xmlns:a16="http://schemas.microsoft.com/office/drawing/2014/main" id="{EF867836-897C-5F68-76B0-6C602E655AB1}"/>
              </a:ext>
            </a:extLst>
          </p:cNvPr>
          <p:cNvGrpSpPr/>
          <p:nvPr/>
        </p:nvGrpSpPr>
        <p:grpSpPr>
          <a:xfrm>
            <a:off x="7725938" y="3162787"/>
            <a:ext cx="4379468" cy="3161201"/>
            <a:chOff x="7701153" y="3945677"/>
            <a:chExt cx="4379468" cy="2804523"/>
          </a:xfrm>
        </p:grpSpPr>
        <p:sp>
          <p:nvSpPr>
            <p:cNvPr id="49" name="Chord 48">
              <a:extLst>
                <a:ext uri="{FF2B5EF4-FFF2-40B4-BE49-F238E27FC236}">
                  <a16:creationId xmlns:a16="http://schemas.microsoft.com/office/drawing/2014/main" id="{D22158E6-4576-6417-8F9E-2F89E8A7E4FA}"/>
                </a:ext>
              </a:extLst>
            </p:cNvPr>
            <p:cNvSpPr/>
            <p:nvPr/>
          </p:nvSpPr>
          <p:spPr>
            <a:xfrm rot="1320000">
              <a:off x="7701153" y="4894227"/>
              <a:ext cx="628901" cy="678744"/>
            </a:xfrm>
            <a:prstGeom prst="chord">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50" name="Rectangle 49">
              <a:extLst>
                <a:ext uri="{FF2B5EF4-FFF2-40B4-BE49-F238E27FC236}">
                  <a16:creationId xmlns:a16="http://schemas.microsoft.com/office/drawing/2014/main" id="{70D21622-B857-EB77-AF34-B78733D021DB}"/>
                </a:ext>
              </a:extLst>
            </p:cNvPr>
            <p:cNvSpPr/>
            <p:nvPr/>
          </p:nvSpPr>
          <p:spPr>
            <a:xfrm>
              <a:off x="8118545" y="3945677"/>
              <a:ext cx="3962076" cy="2804523"/>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sp>
        <p:nvSpPr>
          <p:cNvPr id="51" name="Chord 21">
            <a:extLst>
              <a:ext uri="{FF2B5EF4-FFF2-40B4-BE49-F238E27FC236}">
                <a16:creationId xmlns:a16="http://schemas.microsoft.com/office/drawing/2014/main" id="{7A09E46C-23C9-F304-0AEE-BECAAF4645C4}"/>
              </a:ext>
            </a:extLst>
          </p:cNvPr>
          <p:cNvSpPr/>
          <p:nvPr/>
        </p:nvSpPr>
        <p:spPr>
          <a:xfrm rot="17520000">
            <a:off x="9755973" y="2950275"/>
            <a:ext cx="740497" cy="669084"/>
          </a:xfrm>
          <a:prstGeom prst="chord">
            <a:avLst/>
          </a:prstGeom>
          <a:solidFill>
            <a:srgbClr val="03656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52" name="Chord 20">
            <a:extLst>
              <a:ext uri="{FF2B5EF4-FFF2-40B4-BE49-F238E27FC236}">
                <a16:creationId xmlns:a16="http://schemas.microsoft.com/office/drawing/2014/main" id="{E6427AE7-A0C9-3CFF-608E-0E16AB3E8690}"/>
              </a:ext>
            </a:extLst>
          </p:cNvPr>
          <p:cNvSpPr/>
          <p:nvPr/>
        </p:nvSpPr>
        <p:spPr>
          <a:xfrm rot="6720000">
            <a:off x="5609961" y="2898463"/>
            <a:ext cx="486514" cy="669084"/>
          </a:xfrm>
          <a:prstGeom prst="chord">
            <a:avLst/>
          </a:prstGeom>
          <a:solidFill>
            <a:srgbClr val="FFCD2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53" name="ZoneTexte 37">
            <a:extLst>
              <a:ext uri="{FF2B5EF4-FFF2-40B4-BE49-F238E27FC236}">
                <a16:creationId xmlns:a16="http://schemas.microsoft.com/office/drawing/2014/main" id="{ED16B344-AF7D-7A90-5B15-D7FB331FD98D}"/>
              </a:ext>
            </a:extLst>
          </p:cNvPr>
          <p:cNvSpPr txBox="1"/>
          <p:nvPr/>
        </p:nvSpPr>
        <p:spPr>
          <a:xfrm>
            <a:off x="3629486" y="4352855"/>
            <a:ext cx="4134897" cy="1600438"/>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Improved productivity </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at the global/environment level (macro) ; </a:t>
            </a:r>
            <a:r>
              <a:rPr kumimoji="0" lang="en-US" sz="1400" b="0" i="0" u="none" strike="noStrike" kern="1200" cap="none" spc="0" normalizeH="0" baseline="0" noProof="0" dirty="0" err="1">
                <a:ln>
                  <a:noFill/>
                </a:ln>
                <a:solidFill>
                  <a:srgbClr val="000000"/>
                </a:solidFill>
                <a:effectLst/>
                <a:uLnTx/>
                <a:uFillTx/>
                <a:latin typeface="Arial" panose="020B0604020202020204"/>
                <a:ea typeface="+mn-ea"/>
                <a:cs typeface="Times New Roman" panose="02020603050405020304" pitchFamily="18" charset="0"/>
              </a:rPr>
              <a:t>meso</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 (sectors / value chains) ; micro (enterprise) make it more feasible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Improvement of skills</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Times New Roman" panose="02020603050405020304" pitchFamily="18" charset="0"/>
              </a:rPr>
              <a:t>, re-skilling and qualification (enhanced mobility from one job to the other)</a:t>
            </a:r>
          </a:p>
        </p:txBody>
      </p:sp>
      <p:sp>
        <p:nvSpPr>
          <p:cNvPr id="54" name="TextBox 25">
            <a:extLst>
              <a:ext uri="{FF2B5EF4-FFF2-40B4-BE49-F238E27FC236}">
                <a16:creationId xmlns:a16="http://schemas.microsoft.com/office/drawing/2014/main" id="{3C3B261B-A8E5-685A-FF70-FCFBC92F0652}"/>
              </a:ext>
            </a:extLst>
          </p:cNvPr>
          <p:cNvSpPr txBox="1"/>
          <p:nvPr/>
        </p:nvSpPr>
        <p:spPr>
          <a:xfrm>
            <a:off x="8266093" y="3624640"/>
            <a:ext cx="3848768" cy="2754600"/>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
                <a:prstClr val="white"/>
              </a:buClr>
              <a:buSzTx/>
              <a:buFontTx/>
              <a:buNone/>
              <a:tabLst/>
              <a:defRPr/>
            </a:pPr>
            <a:r>
              <a:rPr kumimoji="0" lang="en-GB" sz="2000" b="1" i="0" u="none" strike="noStrike" kern="1200" cap="none" spc="0" normalizeH="0" baseline="0" noProof="0" dirty="0">
                <a:ln>
                  <a:noFill/>
                </a:ln>
                <a:solidFill>
                  <a:prstClr val="white"/>
                </a:solidFill>
                <a:effectLst/>
                <a:uLnTx/>
                <a:uFillTx/>
                <a:latin typeface="Arial" panose="020B0604020202020204"/>
                <a:ea typeface="+mn-ea"/>
                <a:cs typeface="Arial" charset="0"/>
              </a:rPr>
              <a:t>4. Enforcement &amp; compliance: </a:t>
            </a:r>
            <a:r>
              <a:rPr kumimoji="0" lang="en-GB" sz="1800" b="0" i="0" u="none" strike="noStrike" kern="1200" cap="none" spc="0" normalizeH="0" baseline="0" noProof="0" dirty="0">
                <a:ln>
                  <a:noFill/>
                </a:ln>
                <a:solidFill>
                  <a:prstClr val="white"/>
                </a:solidFill>
                <a:effectLst/>
                <a:uLnTx/>
                <a:uFillTx/>
                <a:latin typeface="Arial" panose="020B0604020202020204"/>
                <a:ea typeface="+mn-ea"/>
                <a:cs typeface="Arial" charset="0"/>
              </a:rPr>
              <a:t>making it less attractive to be informal</a:t>
            </a: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endParaRPr kumimoji="0" lang="en-GB" sz="500" b="1" i="0" u="none" strike="noStrike" kern="1200" cap="none" spc="0" normalizeH="0" baseline="0" noProof="0" dirty="0">
              <a:ln>
                <a:noFill/>
              </a:ln>
              <a:solidFill>
                <a:prstClr val="white"/>
              </a:solidFill>
              <a:effectLst/>
              <a:uLnTx/>
              <a:uFillTx/>
              <a:latin typeface="Arial" panose="020B0604020202020204"/>
              <a:ea typeface="+mn-ea"/>
              <a:cs typeface="Arial" charset="0"/>
            </a:endParaRP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r>
              <a:rPr kumimoji="0" lang="en-GB" altLang="es-CL"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Inspection with technical assistance</a:t>
            </a: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r>
              <a:rPr kumimoji="0" lang="en-GB" altLang="es-CL"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Unique identification numbers</a:t>
            </a: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r>
              <a:rPr kumimoji="0" lang="en-GB" altLang="es-CL"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Effective sanction systems</a:t>
            </a: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r>
              <a:rPr kumimoji="0" lang="en-GB" altLang="es-CL"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Interoperability of databases (digitalization)</a:t>
            </a:r>
          </a:p>
          <a:p>
            <a:pPr marL="554038" marR="0" lvl="1" indent="-285750" algn="l" defTabSz="914400" rtl="0" eaLnBrk="1" fontAlgn="auto" latinLnBrk="0" hangingPunct="1">
              <a:lnSpc>
                <a:spcPct val="100000"/>
              </a:lnSpc>
              <a:spcBef>
                <a:spcPts val="0"/>
              </a:spcBef>
              <a:spcAft>
                <a:spcPts val="0"/>
              </a:spcAft>
              <a:buClr>
                <a:prstClr val="white"/>
              </a:buClr>
              <a:buSzTx/>
              <a:buFont typeface="Wingdings 2" panose="05020102010507070707" pitchFamily="18" charset="2"/>
              <a:buChar char="Î"/>
              <a:tabLst/>
              <a:defRPr/>
            </a:pPr>
            <a:r>
              <a:rPr kumimoji="0" lang="en-GB"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Education/ sensitization </a:t>
            </a:r>
            <a:r>
              <a:rPr kumimoji="0" lang="en-GB" sz="1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(“culture of formality”)</a:t>
            </a:r>
          </a:p>
        </p:txBody>
      </p:sp>
    </p:spTree>
    <p:extLst>
      <p:ext uri="{BB962C8B-B14F-4D97-AF65-F5344CB8AC3E}">
        <p14:creationId xmlns:p14="http://schemas.microsoft.com/office/powerpoint/2010/main" val="257087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p:bldP spid="43" grpId="0"/>
      <p:bldP spid="44" grpId="0"/>
      <p:bldP spid="51" grpId="0" animBg="1"/>
      <p:bldP spid="52" grpId="0" animBg="1"/>
      <p:bldP spid="53"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GB"/>
              <a:t>Date: Monday / 01 / October / 2019</a:t>
            </a:r>
          </a:p>
        </p:txBody>
      </p:sp>
      <p:sp>
        <p:nvSpPr>
          <p:cNvPr id="8" name="Content Placeholder 2">
            <a:extLst>
              <a:ext uri="{FF2B5EF4-FFF2-40B4-BE49-F238E27FC236}">
                <a16:creationId xmlns:a16="http://schemas.microsoft.com/office/drawing/2014/main" id="{A8D33A77-E974-4749-A5C8-7F3977A925BF}"/>
              </a:ext>
            </a:extLst>
          </p:cNvPr>
          <p:cNvSpPr>
            <a:spLocks noGrp="1"/>
          </p:cNvSpPr>
          <p:nvPr>
            <p:ph sz="half" idx="1"/>
          </p:nvPr>
        </p:nvSpPr>
        <p:spPr>
          <a:xfrm>
            <a:off x="490538" y="1292075"/>
            <a:ext cx="11529791" cy="497870"/>
          </a:xfrm>
        </p:spPr>
        <p:txBody>
          <a:bodyPr vert="horz" lIns="0" tIns="0" rIns="0" bIns="0" rtlCol="0">
            <a:noAutofit/>
          </a:bodyPr>
          <a:lstStyle/>
          <a:p>
            <a:pPr marL="0" lvl="2" indent="0" algn="just">
              <a:buNone/>
            </a:pPr>
            <a:r>
              <a:rPr lang="en-GB" sz="2400" b="1" dirty="0">
                <a:solidFill>
                  <a:srgbClr val="FA3C4B"/>
                </a:solidFill>
              </a:rPr>
              <a:t>Under which pieces of the puzzle has the most/least work been done in your country for business?</a:t>
            </a:r>
          </a:p>
          <a:p>
            <a:pPr marL="539750" lvl="2" indent="-539750" algn="just"/>
            <a:endParaRPr lang="en-GB" sz="2400" dirty="0"/>
          </a:p>
          <a:p>
            <a:pPr marL="0" lvl="2" indent="0" algn="just">
              <a:buNone/>
            </a:pPr>
            <a:endParaRPr lang="fr-CH" sz="2400" dirty="0"/>
          </a:p>
        </p:txBody>
      </p:sp>
      <p:sp>
        <p:nvSpPr>
          <p:cNvPr id="17" name="Oval 16">
            <a:extLst>
              <a:ext uri="{FF2B5EF4-FFF2-40B4-BE49-F238E27FC236}">
                <a16:creationId xmlns:a16="http://schemas.microsoft.com/office/drawing/2014/main" id="{609D5D71-8DB0-4F34-BA1B-FC0E30FD2D78}"/>
              </a:ext>
            </a:extLst>
          </p:cNvPr>
          <p:cNvSpPr/>
          <p:nvPr/>
        </p:nvSpPr>
        <p:spPr>
          <a:xfrm>
            <a:off x="1372358" y="2022479"/>
            <a:ext cx="9158525" cy="4492487"/>
          </a:xfrm>
          <a:prstGeom prst="ellipse">
            <a:avLst/>
          </a:prstGeom>
          <a:solidFill>
            <a:srgbClr val="FE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Content Placeholder 2">
            <a:extLst>
              <a:ext uri="{FF2B5EF4-FFF2-40B4-BE49-F238E27FC236}">
                <a16:creationId xmlns:a16="http://schemas.microsoft.com/office/drawing/2014/main" id="{42B0B8B6-4390-421D-8D23-6C63AA15BE5D}"/>
              </a:ext>
            </a:extLst>
          </p:cNvPr>
          <p:cNvSpPr txBox="1">
            <a:spLocks/>
          </p:cNvSpPr>
          <p:nvPr/>
        </p:nvSpPr>
        <p:spPr>
          <a:xfrm rot="16200000">
            <a:off x="806882" y="4018410"/>
            <a:ext cx="2213406" cy="500623"/>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a:t>Dialogue </a:t>
            </a:r>
            <a:br>
              <a:rPr lang="en-GB"/>
            </a:br>
            <a:r>
              <a:rPr lang="en-GB"/>
              <a:t>&amp; Voice</a:t>
            </a:r>
            <a:endParaRPr lang="en-GB" dirty="0"/>
          </a:p>
        </p:txBody>
      </p:sp>
      <p:grpSp>
        <p:nvGrpSpPr>
          <p:cNvPr id="19" name="Group 18">
            <a:extLst>
              <a:ext uri="{FF2B5EF4-FFF2-40B4-BE49-F238E27FC236}">
                <a16:creationId xmlns:a16="http://schemas.microsoft.com/office/drawing/2014/main" id="{8ABD90BA-97BA-44E3-9607-F933E74D538E}"/>
              </a:ext>
            </a:extLst>
          </p:cNvPr>
          <p:cNvGrpSpPr/>
          <p:nvPr/>
        </p:nvGrpSpPr>
        <p:grpSpPr>
          <a:xfrm>
            <a:off x="2288768" y="2304663"/>
            <a:ext cx="7662707" cy="3758797"/>
            <a:chOff x="2179320" y="1963031"/>
            <a:chExt cx="7678438" cy="4572001"/>
          </a:xfrm>
        </p:grpSpPr>
        <p:sp>
          <p:nvSpPr>
            <p:cNvPr id="20" name="Rectangle 19">
              <a:extLst>
                <a:ext uri="{FF2B5EF4-FFF2-40B4-BE49-F238E27FC236}">
                  <a16:creationId xmlns:a16="http://schemas.microsoft.com/office/drawing/2014/main" id="{58FCB086-1CFD-4BDD-A7BE-DE716051A8EF}"/>
                </a:ext>
              </a:extLst>
            </p:cNvPr>
            <p:cNvSpPr/>
            <p:nvPr/>
          </p:nvSpPr>
          <p:spPr>
            <a:xfrm>
              <a:off x="2179320" y="4249032"/>
              <a:ext cx="3840480" cy="228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60D026F8-8E62-4053-8180-803FB0C5D8E2}"/>
                </a:ext>
              </a:extLst>
            </p:cNvPr>
            <p:cNvSpPr/>
            <p:nvPr/>
          </p:nvSpPr>
          <p:spPr>
            <a:xfrm>
              <a:off x="6017278" y="4249031"/>
              <a:ext cx="384048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17A54444-25A4-4A63-8547-306BE6CDF79F}"/>
                </a:ext>
              </a:extLst>
            </p:cNvPr>
            <p:cNvSpPr/>
            <p:nvPr/>
          </p:nvSpPr>
          <p:spPr>
            <a:xfrm>
              <a:off x="2179320" y="1963032"/>
              <a:ext cx="3840480"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C544F4AE-237B-481A-A5A8-E657F4B78D44}"/>
                </a:ext>
              </a:extLst>
            </p:cNvPr>
            <p:cNvSpPr/>
            <p:nvPr/>
          </p:nvSpPr>
          <p:spPr>
            <a:xfrm>
              <a:off x="6017278" y="1963031"/>
              <a:ext cx="3840480" cy="2286000"/>
            </a:xfrm>
            <a:prstGeom prst="rect">
              <a:avLst/>
            </a:prstGeom>
            <a:solidFill>
              <a:srgbClr val="EBF5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Chord 23">
              <a:extLst>
                <a:ext uri="{FF2B5EF4-FFF2-40B4-BE49-F238E27FC236}">
                  <a16:creationId xmlns:a16="http://schemas.microsoft.com/office/drawing/2014/main" id="{F07C9E69-6419-466C-AA8C-EB5A4AB2D9BB}"/>
                </a:ext>
              </a:extLst>
            </p:cNvPr>
            <p:cNvSpPr/>
            <p:nvPr/>
          </p:nvSpPr>
          <p:spPr>
            <a:xfrm rot="6720000">
              <a:off x="3794760" y="3813606"/>
              <a:ext cx="609600" cy="648550"/>
            </a:xfrm>
            <a:prstGeom prst="chor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hord 24">
              <a:extLst>
                <a:ext uri="{FF2B5EF4-FFF2-40B4-BE49-F238E27FC236}">
                  <a16:creationId xmlns:a16="http://schemas.microsoft.com/office/drawing/2014/main" id="{028389F4-E546-466C-B94D-5D8D808F936C}"/>
                </a:ext>
              </a:extLst>
            </p:cNvPr>
            <p:cNvSpPr/>
            <p:nvPr/>
          </p:nvSpPr>
          <p:spPr>
            <a:xfrm rot="17520000">
              <a:off x="7632718" y="4027735"/>
              <a:ext cx="609600" cy="648550"/>
            </a:xfrm>
            <a:prstGeom prst="chord">
              <a:avLst/>
            </a:prstGeom>
            <a:solidFill>
              <a:srgbClr val="EBF5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hord 25">
              <a:extLst>
                <a:ext uri="{FF2B5EF4-FFF2-40B4-BE49-F238E27FC236}">
                  <a16:creationId xmlns:a16="http://schemas.microsoft.com/office/drawing/2014/main" id="{4B130F9B-3CB2-4A3D-95CD-3294127E1A3D}"/>
                </a:ext>
              </a:extLst>
            </p:cNvPr>
            <p:cNvSpPr/>
            <p:nvPr/>
          </p:nvSpPr>
          <p:spPr>
            <a:xfrm rot="12120000">
              <a:off x="5803732" y="2781757"/>
              <a:ext cx="609600" cy="648550"/>
            </a:xfrm>
            <a:prstGeom prst="chor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Chord 26">
              <a:extLst>
                <a:ext uri="{FF2B5EF4-FFF2-40B4-BE49-F238E27FC236}">
                  <a16:creationId xmlns:a16="http://schemas.microsoft.com/office/drawing/2014/main" id="{DCDC1ADB-8FCE-4F5B-87B9-BE96BD300DA5}"/>
                </a:ext>
              </a:extLst>
            </p:cNvPr>
            <p:cNvSpPr/>
            <p:nvPr/>
          </p:nvSpPr>
          <p:spPr>
            <a:xfrm rot="1320000">
              <a:off x="5612696" y="5067755"/>
              <a:ext cx="609600" cy="648550"/>
            </a:xfrm>
            <a:prstGeom prst="chor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TextBox 27">
            <a:extLst>
              <a:ext uri="{FF2B5EF4-FFF2-40B4-BE49-F238E27FC236}">
                <a16:creationId xmlns:a16="http://schemas.microsoft.com/office/drawing/2014/main" id="{D48E678C-C7A1-4686-960D-F6B89F0F43A9}"/>
              </a:ext>
            </a:extLst>
          </p:cNvPr>
          <p:cNvSpPr txBox="1"/>
          <p:nvPr/>
        </p:nvSpPr>
        <p:spPr>
          <a:xfrm>
            <a:off x="6681418" y="2567608"/>
            <a:ext cx="2977889" cy="984885"/>
          </a:xfrm>
          <a:prstGeom prst="rect">
            <a:avLst/>
          </a:prstGeom>
          <a:noFill/>
        </p:spPr>
        <p:txBody>
          <a:bodyPr wrap="square" rtlCol="0">
            <a:spAutoFit/>
          </a:bodyPr>
          <a:lstStyle/>
          <a:p>
            <a:pPr algn="ctr"/>
            <a:r>
              <a:rPr lang="en-GB" b="1" dirty="0"/>
              <a:t>2. Make it more attractive to formalize</a:t>
            </a:r>
            <a:br>
              <a:rPr lang="en-GB" b="1" dirty="0"/>
            </a:br>
            <a:br>
              <a:rPr lang="en-GB" sz="400" b="1" dirty="0"/>
            </a:br>
            <a:r>
              <a:rPr lang="en-GB" b="1" dirty="0">
                <a:solidFill>
                  <a:srgbClr val="6699FF"/>
                </a:solidFill>
              </a:rPr>
              <a:t>(incentives)</a:t>
            </a:r>
            <a:endParaRPr lang="en-GB" sz="1600" b="1" dirty="0">
              <a:solidFill>
                <a:srgbClr val="6699FF"/>
              </a:solidFill>
            </a:endParaRPr>
          </a:p>
        </p:txBody>
      </p:sp>
      <p:sp>
        <p:nvSpPr>
          <p:cNvPr id="29" name="TextBox 28">
            <a:extLst>
              <a:ext uri="{FF2B5EF4-FFF2-40B4-BE49-F238E27FC236}">
                <a16:creationId xmlns:a16="http://schemas.microsoft.com/office/drawing/2014/main" id="{E2B31E9B-B03B-4808-8E17-E8653612A40E}"/>
              </a:ext>
            </a:extLst>
          </p:cNvPr>
          <p:cNvSpPr txBox="1"/>
          <p:nvPr/>
        </p:nvSpPr>
        <p:spPr>
          <a:xfrm>
            <a:off x="6525057" y="4830651"/>
            <a:ext cx="3290613" cy="1000274"/>
          </a:xfrm>
          <a:prstGeom prst="rect">
            <a:avLst/>
          </a:prstGeom>
          <a:noFill/>
        </p:spPr>
        <p:txBody>
          <a:bodyPr wrap="square" rtlCol="0">
            <a:spAutoFit/>
          </a:bodyPr>
          <a:lstStyle/>
          <a:p>
            <a:pPr algn="ctr"/>
            <a:r>
              <a:rPr lang="en-GB" b="1" dirty="0">
                <a:solidFill>
                  <a:schemeClr val="bg1"/>
                </a:solidFill>
              </a:rPr>
              <a:t>4. Make it less attractive </a:t>
            </a:r>
            <a:br>
              <a:rPr lang="en-GB" b="1" dirty="0">
                <a:solidFill>
                  <a:schemeClr val="bg1"/>
                </a:solidFill>
              </a:rPr>
            </a:br>
            <a:r>
              <a:rPr lang="en-GB" b="1" dirty="0">
                <a:solidFill>
                  <a:schemeClr val="bg1"/>
                </a:solidFill>
              </a:rPr>
              <a:t>to be informal</a:t>
            </a:r>
            <a:br>
              <a:rPr lang="en-GB" b="1" dirty="0">
                <a:solidFill>
                  <a:schemeClr val="bg1"/>
                </a:solidFill>
              </a:rPr>
            </a:br>
            <a:br>
              <a:rPr lang="en-GB" sz="400" b="1" dirty="0">
                <a:solidFill>
                  <a:schemeClr val="bg1"/>
                </a:solidFill>
              </a:rPr>
            </a:br>
            <a:r>
              <a:rPr lang="en-GB" b="1" dirty="0">
                <a:solidFill>
                  <a:schemeClr val="accent4">
                    <a:lumMod val="75000"/>
                  </a:schemeClr>
                </a:solidFill>
              </a:rPr>
              <a:t>(enforcement &amp; compliance) </a:t>
            </a:r>
          </a:p>
        </p:txBody>
      </p:sp>
      <p:sp>
        <p:nvSpPr>
          <p:cNvPr id="30" name="TextBox 29">
            <a:extLst>
              <a:ext uri="{FF2B5EF4-FFF2-40B4-BE49-F238E27FC236}">
                <a16:creationId xmlns:a16="http://schemas.microsoft.com/office/drawing/2014/main" id="{D637A50C-06A2-4FC8-94F3-F32365D8CCC2}"/>
              </a:ext>
            </a:extLst>
          </p:cNvPr>
          <p:cNvSpPr txBox="1"/>
          <p:nvPr/>
        </p:nvSpPr>
        <p:spPr>
          <a:xfrm>
            <a:off x="2536972" y="4830651"/>
            <a:ext cx="2911002" cy="984885"/>
          </a:xfrm>
          <a:prstGeom prst="rect">
            <a:avLst/>
          </a:prstGeom>
          <a:noFill/>
        </p:spPr>
        <p:txBody>
          <a:bodyPr wrap="square" rtlCol="0">
            <a:spAutoFit/>
          </a:bodyPr>
          <a:lstStyle/>
          <a:p>
            <a:pPr algn="ctr"/>
            <a:r>
              <a:rPr lang="en-GB" b="1" dirty="0"/>
              <a:t>3. Make it more feasible to formalize</a:t>
            </a:r>
            <a:br>
              <a:rPr lang="en-GB" b="1" dirty="0"/>
            </a:br>
            <a:br>
              <a:rPr lang="en-GB" sz="400" b="1" dirty="0"/>
            </a:br>
            <a:r>
              <a:rPr lang="en-GB" b="1" dirty="0">
                <a:solidFill>
                  <a:srgbClr val="C87700"/>
                </a:solidFill>
              </a:rPr>
              <a:t>(productivity) </a:t>
            </a:r>
          </a:p>
        </p:txBody>
      </p:sp>
      <p:sp>
        <p:nvSpPr>
          <p:cNvPr id="31" name="TextBox 30">
            <a:extLst>
              <a:ext uri="{FF2B5EF4-FFF2-40B4-BE49-F238E27FC236}">
                <a16:creationId xmlns:a16="http://schemas.microsoft.com/office/drawing/2014/main" id="{09C51742-CD0E-4613-BC10-6F226FD63F3B}"/>
              </a:ext>
            </a:extLst>
          </p:cNvPr>
          <p:cNvSpPr txBox="1"/>
          <p:nvPr/>
        </p:nvSpPr>
        <p:spPr>
          <a:xfrm>
            <a:off x="2562450" y="2564756"/>
            <a:ext cx="3019785" cy="1261884"/>
          </a:xfrm>
          <a:prstGeom prst="rect">
            <a:avLst/>
          </a:prstGeom>
          <a:noFill/>
        </p:spPr>
        <p:txBody>
          <a:bodyPr wrap="square" rtlCol="0">
            <a:spAutoFit/>
          </a:bodyPr>
          <a:lstStyle/>
          <a:p>
            <a:pPr algn="ctr"/>
            <a:r>
              <a:rPr lang="en-GB" b="1" dirty="0">
                <a:solidFill>
                  <a:schemeClr val="bg1"/>
                </a:solidFill>
              </a:rPr>
              <a:t>1. Make it easier to register and comply</a:t>
            </a:r>
            <a:br>
              <a:rPr lang="en-GB" b="1" dirty="0">
                <a:solidFill>
                  <a:schemeClr val="bg1"/>
                </a:solidFill>
              </a:rPr>
            </a:br>
            <a:br>
              <a:rPr lang="en-GB" sz="400" b="1" dirty="0">
                <a:solidFill>
                  <a:schemeClr val="bg1"/>
                </a:solidFill>
              </a:rPr>
            </a:br>
            <a:r>
              <a:rPr lang="en-GB" b="1" dirty="0">
                <a:solidFill>
                  <a:schemeClr val="accent1">
                    <a:lumMod val="60000"/>
                    <a:lumOff val="40000"/>
                  </a:schemeClr>
                </a:solidFill>
              </a:rPr>
              <a:t>(simplified procedures </a:t>
            </a:r>
            <a:br>
              <a:rPr lang="en-GB" b="1" dirty="0">
                <a:solidFill>
                  <a:schemeClr val="accent1">
                    <a:lumMod val="60000"/>
                    <a:lumOff val="40000"/>
                  </a:schemeClr>
                </a:solidFill>
              </a:rPr>
            </a:br>
            <a:r>
              <a:rPr lang="en-GB" b="1" dirty="0">
                <a:solidFill>
                  <a:schemeClr val="accent1">
                    <a:lumMod val="60000"/>
                    <a:lumOff val="40000"/>
                  </a:schemeClr>
                </a:solidFill>
              </a:rPr>
              <a:t>&amp; requirements)</a:t>
            </a:r>
          </a:p>
        </p:txBody>
      </p:sp>
      <p:sp>
        <p:nvSpPr>
          <p:cNvPr id="4" name="Title 3">
            <a:extLst>
              <a:ext uri="{FF2B5EF4-FFF2-40B4-BE49-F238E27FC236}">
                <a16:creationId xmlns:a16="http://schemas.microsoft.com/office/drawing/2014/main" id="{84BE3861-8549-46C6-8EA8-01C29619D761}"/>
              </a:ext>
            </a:extLst>
          </p:cNvPr>
          <p:cNvSpPr>
            <a:spLocks noGrp="1"/>
          </p:cNvSpPr>
          <p:nvPr>
            <p:ph type="title"/>
          </p:nvPr>
        </p:nvSpPr>
        <p:spPr/>
        <p:txBody>
          <a:bodyPr/>
          <a:lstStyle/>
          <a:p>
            <a:r>
              <a:rPr lang="en-GB" dirty="0"/>
              <a:t>  </a:t>
            </a:r>
          </a:p>
        </p:txBody>
      </p:sp>
    </p:spTree>
    <p:extLst>
      <p:ext uri="{BB962C8B-B14F-4D97-AF65-F5344CB8AC3E}">
        <p14:creationId xmlns:p14="http://schemas.microsoft.com/office/powerpoint/2010/main" val="2993789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pPr/>
              <a:t>2</a:t>
            </a:fld>
            <a:endParaRPr lang="en-GB"/>
          </a:p>
        </p:txBody>
      </p:sp>
      <p:sp>
        <p:nvSpPr>
          <p:cNvPr id="6" name="Text Placeholder 5"/>
          <p:cNvSpPr>
            <a:spLocks noGrp="1"/>
          </p:cNvSpPr>
          <p:nvPr>
            <p:ph type="body" sz="quarter" idx="13"/>
          </p:nvPr>
        </p:nvSpPr>
        <p:spPr/>
        <p:txBody>
          <a:bodyPr/>
          <a:lstStyle/>
          <a:p>
            <a:r>
              <a:rPr lang="en-GB" dirty="0"/>
              <a:t>Greater formalization of employment is necessary to improve business productivity and sustainability, promote decent work and give governments more financial resources to address poverty and in equality </a:t>
            </a:r>
          </a:p>
          <a:p>
            <a:pPr lvl="2"/>
            <a:r>
              <a:rPr lang="en-GB" dirty="0"/>
              <a:t>Gilbert F. </a:t>
            </a:r>
            <a:r>
              <a:rPr lang="en-GB" dirty="0" err="1"/>
              <a:t>Houngbo</a:t>
            </a:r>
            <a:r>
              <a:rPr lang="en-GB" dirty="0"/>
              <a:t>, 2022</a:t>
            </a:r>
          </a:p>
        </p:txBody>
      </p:sp>
      <p:pic>
        <p:nvPicPr>
          <p:cNvPr id="10" name="Espace réservé pour une image  9" descr="Une image contenant Visage humain, costume, habits, personne&#10;&#10;Description générée automatiquement">
            <a:extLst>
              <a:ext uri="{FF2B5EF4-FFF2-40B4-BE49-F238E27FC236}">
                <a16:creationId xmlns:a16="http://schemas.microsoft.com/office/drawing/2014/main" id="{54C6CBD0-9486-2C12-2047-3253EFFBC833}"/>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21890" r="2189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374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a:xfrm>
            <a:off x="1702092" y="1216784"/>
            <a:ext cx="8712968" cy="5040560"/>
          </a:xfrm>
        </p:spPr>
        <p:txBody>
          <a:bodyPr>
            <a:noAutofit/>
          </a:bodyPr>
          <a:lstStyle/>
          <a:p>
            <a:r>
              <a:rPr lang="en-GB" sz="2000" dirty="0">
                <a:solidFill>
                  <a:srgbClr val="FF0000"/>
                </a:solidFill>
              </a:rPr>
              <a:t>Constraints in terms of time &amp; costs</a:t>
            </a:r>
            <a:endParaRPr lang="en-GB" sz="2400" dirty="0">
              <a:solidFill>
                <a:srgbClr val="FF0000"/>
              </a:solidFill>
            </a:endParaRPr>
          </a:p>
          <a:p>
            <a:endParaRPr lang="en-GB" sz="2400" dirty="0">
              <a:solidFill>
                <a:schemeClr val="bg1">
                  <a:lumMod val="50000"/>
                </a:schemeClr>
              </a:solidFill>
            </a:endParaRPr>
          </a:p>
        </p:txBody>
      </p:sp>
      <p:sp>
        <p:nvSpPr>
          <p:cNvPr id="4" name="Slide Number Placeholder 3"/>
          <p:cNvSpPr>
            <a:spLocks noGrp="1"/>
          </p:cNvSpPr>
          <p:nvPr>
            <p:ph type="sldNum" sz="quarter" idx="12"/>
            <p:custDataLst>
              <p:tags r:id="rId3"/>
            </p:custDataLst>
          </p:nvPr>
        </p:nvSpPr>
        <p:spPr/>
        <p:txBody>
          <a:bodyPr/>
          <a:lstStyle/>
          <a:p>
            <a:fld id="{7F666E26-2A39-D844-88F6-5C090F25E18A}" type="slidenum">
              <a:rPr lang="en-GB" smtClean="0"/>
              <a:pPr/>
              <a:t>20</a:t>
            </a:fld>
            <a:endParaRPr lang="en-GB" dirty="0"/>
          </a:p>
        </p:txBody>
      </p:sp>
      <p:sp>
        <p:nvSpPr>
          <p:cNvPr id="6" name="TextBox 5"/>
          <p:cNvSpPr txBox="1"/>
          <p:nvPr/>
        </p:nvSpPr>
        <p:spPr>
          <a:xfrm>
            <a:off x="1854084" y="1988840"/>
            <a:ext cx="6834204" cy="4570482"/>
          </a:xfrm>
          <a:prstGeom prst="rect">
            <a:avLst/>
          </a:prstGeom>
          <a:noFill/>
        </p:spPr>
        <p:txBody>
          <a:bodyPr wrap="square" rtlCol="0">
            <a:spAutoFit/>
          </a:bodyPr>
          <a:lstStyle/>
          <a:p>
            <a:r>
              <a:rPr lang="en-GB" b="1" dirty="0">
                <a:solidFill>
                  <a:srgbClr val="002060"/>
                </a:solidFill>
              </a:rPr>
              <a:t>In 2017 it took an entrepreneur on average … to register the business:</a:t>
            </a:r>
          </a:p>
          <a:p>
            <a:br>
              <a:rPr lang="fr-CH" b="1" dirty="0">
                <a:solidFill>
                  <a:schemeClr val="bg1"/>
                </a:solidFill>
              </a:rPr>
            </a:br>
            <a:r>
              <a:rPr lang="en-GB" b="1" dirty="0">
                <a:solidFill>
                  <a:srgbClr val="002060"/>
                </a:solidFill>
              </a:rPr>
              <a:t>Canada:</a:t>
            </a:r>
          </a:p>
          <a:p>
            <a:pPr marL="285750" indent="-285750">
              <a:buFont typeface="Wingdings" charset="2"/>
              <a:buChar char="Ø"/>
            </a:pPr>
            <a:r>
              <a:rPr lang="en-GB" b="1" dirty="0">
                <a:solidFill>
                  <a:srgbClr val="006600"/>
                </a:solidFill>
              </a:rPr>
              <a:t>2 procedures  </a:t>
            </a:r>
          </a:p>
          <a:p>
            <a:pPr marL="285750" indent="-285750">
              <a:buFont typeface="Wingdings" charset="2"/>
              <a:buChar char="Ø"/>
            </a:pPr>
            <a:r>
              <a:rPr lang="en-GB" b="1" dirty="0">
                <a:solidFill>
                  <a:srgbClr val="006600"/>
                </a:solidFill>
              </a:rPr>
              <a:t>1.5 days</a:t>
            </a:r>
            <a:r>
              <a:rPr lang="en-GB" b="1" u="sng" dirty="0">
                <a:solidFill>
                  <a:srgbClr val="B40000"/>
                </a:solidFill>
              </a:rPr>
              <a:t> </a:t>
            </a:r>
          </a:p>
          <a:p>
            <a:pPr lvl="0"/>
            <a:endParaRPr lang="fr-CH" b="1" u="sng" dirty="0">
              <a:solidFill>
                <a:srgbClr val="B40000"/>
              </a:solidFill>
            </a:endParaRPr>
          </a:p>
          <a:p>
            <a:r>
              <a:rPr lang="en-GB" b="1" dirty="0">
                <a:solidFill>
                  <a:srgbClr val="002060"/>
                </a:solidFill>
              </a:rPr>
              <a:t>Cabo Verde:</a:t>
            </a:r>
            <a:endParaRPr lang="en-GB" b="1" dirty="0">
              <a:solidFill>
                <a:schemeClr val="bg1"/>
              </a:solidFill>
            </a:endParaRPr>
          </a:p>
          <a:p>
            <a:pPr marL="285750" indent="-285750">
              <a:buFont typeface="Wingdings" charset="2"/>
              <a:buChar char="Ø"/>
            </a:pPr>
            <a:r>
              <a:rPr lang="en-GB" b="1" dirty="0">
                <a:solidFill>
                  <a:srgbClr val="CC6600"/>
                </a:solidFill>
              </a:rPr>
              <a:t>8 procedures</a:t>
            </a:r>
          </a:p>
          <a:p>
            <a:pPr marL="285750" indent="-285750">
              <a:buFont typeface="Wingdings" charset="2"/>
              <a:buChar char="Ø"/>
            </a:pPr>
            <a:r>
              <a:rPr lang="en-GB" b="1" dirty="0">
                <a:solidFill>
                  <a:srgbClr val="CC6600"/>
                </a:solidFill>
              </a:rPr>
              <a:t>11 days</a:t>
            </a:r>
            <a:br>
              <a:rPr lang="en-GB" b="1" dirty="0">
                <a:solidFill>
                  <a:srgbClr val="FF3300"/>
                </a:solidFill>
              </a:rPr>
            </a:br>
            <a:endParaRPr lang="en-GB" b="1" u="sng" dirty="0">
              <a:solidFill>
                <a:srgbClr val="FF3300"/>
              </a:solidFill>
            </a:endParaRPr>
          </a:p>
          <a:p>
            <a:pPr lvl="0"/>
            <a:r>
              <a:rPr lang="en-GB" b="1" dirty="0">
                <a:solidFill>
                  <a:srgbClr val="002060"/>
                </a:solidFill>
              </a:rPr>
              <a:t>Zimbabwe:</a:t>
            </a:r>
            <a:endParaRPr lang="en-GB" b="1" dirty="0">
              <a:solidFill>
                <a:schemeClr val="bg1"/>
              </a:solidFill>
            </a:endParaRPr>
          </a:p>
          <a:p>
            <a:pPr marL="285750" indent="-285750">
              <a:buFont typeface="Wingdings" charset="2"/>
              <a:buChar char="Ø"/>
            </a:pPr>
            <a:r>
              <a:rPr lang="fr-CH" b="1" dirty="0">
                <a:solidFill>
                  <a:srgbClr val="B40000"/>
                </a:solidFill>
              </a:rPr>
              <a:t>10 </a:t>
            </a:r>
            <a:r>
              <a:rPr lang="fr-CH" b="1" dirty="0" err="1">
                <a:solidFill>
                  <a:srgbClr val="B40000"/>
                </a:solidFill>
              </a:rPr>
              <a:t>procedures</a:t>
            </a:r>
            <a:endParaRPr lang="en-GB" b="1" dirty="0">
              <a:solidFill>
                <a:srgbClr val="B40000"/>
              </a:solidFill>
            </a:endParaRPr>
          </a:p>
          <a:p>
            <a:pPr marL="285750" indent="-285750">
              <a:buFont typeface="Wingdings" charset="2"/>
              <a:buChar char="Ø"/>
            </a:pPr>
            <a:r>
              <a:rPr lang="en-GB" b="1" dirty="0">
                <a:solidFill>
                  <a:srgbClr val="B40000"/>
                </a:solidFill>
              </a:rPr>
              <a:t>91 days  </a:t>
            </a:r>
            <a:br>
              <a:rPr lang="en-GB" b="1" dirty="0">
                <a:solidFill>
                  <a:srgbClr val="B40000"/>
                </a:solidFill>
              </a:rPr>
            </a:br>
            <a:endParaRPr lang="en-GB" b="1" dirty="0">
              <a:solidFill>
                <a:srgbClr val="B40000"/>
              </a:solidFill>
            </a:endParaRPr>
          </a:p>
          <a:p>
            <a:pPr lvl="0"/>
            <a:br>
              <a:rPr lang="en-GB" sz="900" b="1" dirty="0">
                <a:solidFill>
                  <a:srgbClr val="B40000"/>
                </a:solidFill>
              </a:rPr>
            </a:br>
            <a:r>
              <a:rPr lang="en-GB" sz="1200" b="1" dirty="0">
                <a:solidFill>
                  <a:srgbClr val="002060"/>
                </a:solidFill>
              </a:rPr>
              <a:t>(Source: World Bank </a:t>
            </a:r>
            <a:r>
              <a:rPr lang="en-GB" sz="1200" b="1" i="1" dirty="0">
                <a:solidFill>
                  <a:srgbClr val="002060"/>
                </a:solidFill>
              </a:rPr>
              <a:t>Doing Business </a:t>
            </a:r>
            <a:r>
              <a:rPr lang="en-GB" sz="1200" b="1" dirty="0">
                <a:solidFill>
                  <a:srgbClr val="002060"/>
                </a:solidFill>
              </a:rPr>
              <a:t>report)</a:t>
            </a:r>
            <a:endParaRPr lang="en-GB" sz="1200" b="1" dirty="0">
              <a:solidFill>
                <a:srgbClr val="B40000"/>
              </a:solidFill>
            </a:endParaRPr>
          </a:p>
        </p:txBody>
      </p:sp>
      <p:pic>
        <p:nvPicPr>
          <p:cNvPr id="5" name="Picture 4"/>
          <p:cNvPicPr>
            <a:picLocks noChangeAspect="1"/>
          </p:cNvPicPr>
          <p:nvPr/>
        </p:nvPicPr>
        <p:blipFill>
          <a:blip r:embed="rId6"/>
          <a:stretch>
            <a:fillRect/>
          </a:stretch>
        </p:blipFill>
        <p:spPr>
          <a:xfrm>
            <a:off x="8264448" y="4477993"/>
            <a:ext cx="2282604" cy="1619692"/>
          </a:xfrm>
          <a:prstGeom prst="rect">
            <a:avLst/>
          </a:prstGeom>
        </p:spPr>
      </p:pic>
      <p:pic>
        <p:nvPicPr>
          <p:cNvPr id="8" name="Picture 7"/>
          <p:cNvPicPr>
            <a:picLocks noChangeAspect="1"/>
          </p:cNvPicPr>
          <p:nvPr/>
        </p:nvPicPr>
        <p:blipFill>
          <a:blip r:embed="rId7"/>
          <a:stretch>
            <a:fillRect/>
          </a:stretch>
        </p:blipFill>
        <p:spPr>
          <a:xfrm>
            <a:off x="8473548" y="3011925"/>
            <a:ext cx="1941513" cy="1024004"/>
          </a:xfrm>
          <a:prstGeom prst="rect">
            <a:avLst/>
          </a:prstGeom>
        </p:spPr>
      </p:pic>
      <p:sp>
        <p:nvSpPr>
          <p:cNvPr id="9" name="TextBox 8"/>
          <p:cNvSpPr txBox="1"/>
          <p:nvPr/>
        </p:nvSpPr>
        <p:spPr>
          <a:xfrm>
            <a:off x="5238460" y="1967930"/>
            <a:ext cx="4097900" cy="3693319"/>
          </a:xfrm>
          <a:prstGeom prst="rect">
            <a:avLst/>
          </a:prstGeom>
          <a:noFill/>
        </p:spPr>
        <p:txBody>
          <a:bodyPr wrap="square" rtlCol="0">
            <a:spAutoFit/>
          </a:bodyPr>
          <a:lstStyle/>
          <a:p>
            <a:r>
              <a:rPr lang="en-GB" b="1" dirty="0">
                <a:solidFill>
                  <a:srgbClr val="002060"/>
                </a:solidFill>
              </a:rPr>
              <a:t> </a:t>
            </a:r>
          </a:p>
          <a:p>
            <a:br>
              <a:rPr lang="fr-CH" b="1" dirty="0">
                <a:solidFill>
                  <a:schemeClr val="bg1"/>
                </a:solidFill>
              </a:rPr>
            </a:br>
            <a:r>
              <a:rPr lang="en-GB" b="1" dirty="0">
                <a:solidFill>
                  <a:srgbClr val="002060"/>
                </a:solidFill>
              </a:rPr>
              <a:t>Singapore:</a:t>
            </a:r>
            <a:endParaRPr lang="en-GB" b="1" dirty="0">
              <a:solidFill>
                <a:schemeClr val="bg1"/>
              </a:solidFill>
            </a:endParaRPr>
          </a:p>
          <a:p>
            <a:pPr marL="285750" indent="-285750">
              <a:buFont typeface="Wingdings" charset="2"/>
              <a:buChar char="Ø"/>
            </a:pPr>
            <a:r>
              <a:rPr lang="en-GB" b="1" dirty="0">
                <a:solidFill>
                  <a:srgbClr val="006600"/>
                </a:solidFill>
              </a:rPr>
              <a:t>3 procedures</a:t>
            </a:r>
          </a:p>
          <a:p>
            <a:pPr marL="285750" indent="-285750">
              <a:buFont typeface="Wingdings" charset="2"/>
              <a:buChar char="Ø"/>
            </a:pPr>
            <a:r>
              <a:rPr lang="en-GB" b="1" dirty="0">
                <a:solidFill>
                  <a:srgbClr val="006600"/>
                </a:solidFill>
              </a:rPr>
              <a:t>2.5 days</a:t>
            </a:r>
            <a:r>
              <a:rPr lang="en-GB" b="1" u="sng" dirty="0">
                <a:solidFill>
                  <a:srgbClr val="B40000"/>
                </a:solidFill>
              </a:rPr>
              <a:t> </a:t>
            </a:r>
            <a:br>
              <a:rPr lang="en-GB" b="1" dirty="0">
                <a:solidFill>
                  <a:srgbClr val="B40000"/>
                </a:solidFill>
              </a:rPr>
            </a:br>
            <a:endParaRPr lang="en-GB" b="1" dirty="0">
              <a:solidFill>
                <a:srgbClr val="B40000"/>
              </a:solidFill>
            </a:endParaRPr>
          </a:p>
          <a:p>
            <a:r>
              <a:rPr lang="en-GB" b="1" dirty="0">
                <a:solidFill>
                  <a:srgbClr val="002060"/>
                </a:solidFill>
              </a:rPr>
              <a:t>New Zealand:</a:t>
            </a:r>
            <a:endParaRPr lang="en-GB" b="1" dirty="0">
              <a:solidFill>
                <a:srgbClr val="006600"/>
              </a:solidFill>
            </a:endParaRPr>
          </a:p>
          <a:p>
            <a:pPr marL="285750" indent="-285750">
              <a:buFont typeface="Wingdings" charset="2"/>
              <a:buChar char="Ø"/>
            </a:pPr>
            <a:r>
              <a:rPr lang="fr-CH" b="1" dirty="0">
                <a:solidFill>
                  <a:srgbClr val="006600"/>
                </a:solidFill>
              </a:rPr>
              <a:t>1 </a:t>
            </a:r>
            <a:r>
              <a:rPr lang="fr-CH" b="1" dirty="0" err="1">
                <a:solidFill>
                  <a:srgbClr val="006600"/>
                </a:solidFill>
              </a:rPr>
              <a:t>procedure</a:t>
            </a:r>
            <a:r>
              <a:rPr lang="fr-CH" b="1" dirty="0">
                <a:solidFill>
                  <a:srgbClr val="006600"/>
                </a:solidFill>
              </a:rPr>
              <a:t> </a:t>
            </a:r>
            <a:endParaRPr lang="en-GB" b="1" dirty="0">
              <a:solidFill>
                <a:srgbClr val="006600"/>
              </a:solidFill>
            </a:endParaRPr>
          </a:p>
          <a:p>
            <a:pPr marL="285750" indent="-285750">
              <a:buFont typeface="Wingdings" charset="2"/>
              <a:buChar char="Ø"/>
            </a:pPr>
            <a:r>
              <a:rPr lang="en-GB" b="1" dirty="0">
                <a:solidFill>
                  <a:srgbClr val="006600"/>
                </a:solidFill>
              </a:rPr>
              <a:t>½ day</a:t>
            </a:r>
          </a:p>
          <a:p>
            <a:pPr lvl="0"/>
            <a:br>
              <a:rPr lang="en-GB" b="1" dirty="0">
                <a:solidFill>
                  <a:srgbClr val="002060"/>
                </a:solidFill>
              </a:rPr>
            </a:br>
            <a:r>
              <a:rPr lang="en-GB" b="1" dirty="0">
                <a:solidFill>
                  <a:srgbClr val="002060"/>
                </a:solidFill>
              </a:rPr>
              <a:t>Cambodia:</a:t>
            </a:r>
          </a:p>
          <a:p>
            <a:pPr marL="285750" indent="-285750">
              <a:buFont typeface="Wingdings" charset="2"/>
              <a:buChar char="Ø"/>
            </a:pPr>
            <a:r>
              <a:rPr lang="en-GB" b="1" dirty="0">
                <a:solidFill>
                  <a:srgbClr val="B40000"/>
                </a:solidFill>
              </a:rPr>
              <a:t>9 procedures</a:t>
            </a:r>
          </a:p>
          <a:p>
            <a:pPr marL="285750" indent="-285750">
              <a:buFont typeface="Wingdings" charset="2"/>
              <a:buChar char="Ø"/>
            </a:pPr>
            <a:r>
              <a:rPr lang="en-GB" b="1" dirty="0">
                <a:solidFill>
                  <a:srgbClr val="B40000"/>
                </a:solidFill>
              </a:rPr>
              <a:t>99 days</a:t>
            </a:r>
            <a:endParaRPr lang="en-GB" sz="1600" dirty="0">
              <a:solidFill>
                <a:srgbClr val="B40000"/>
              </a:solidFill>
            </a:endParaRPr>
          </a:p>
        </p:txBody>
      </p:sp>
      <p:sp>
        <p:nvSpPr>
          <p:cNvPr id="10" name="TextBox 9"/>
          <p:cNvSpPr txBox="1"/>
          <p:nvPr/>
        </p:nvSpPr>
        <p:spPr>
          <a:xfrm>
            <a:off x="2035629" y="44624"/>
            <a:ext cx="8092819" cy="1246495"/>
          </a:xfrm>
          <a:prstGeom prst="rect">
            <a:avLst/>
          </a:prstGeom>
          <a:noFill/>
        </p:spPr>
        <p:txBody>
          <a:bodyPr wrap="square" rtlCol="0">
            <a:spAutoFit/>
          </a:bodyPr>
          <a:lstStyle/>
          <a:p>
            <a:r>
              <a:rPr lang="en-GB" sz="2500" b="1" dirty="0">
                <a:solidFill>
                  <a:schemeClr val="accent1"/>
                </a:solidFill>
              </a:rPr>
              <a:t>An example on enterprise level</a:t>
            </a:r>
            <a:endParaRPr lang="en-GB" altLang="es-CL" sz="2500" b="1" dirty="0">
              <a:solidFill>
                <a:schemeClr val="accent1"/>
              </a:solidFill>
            </a:endParaRPr>
          </a:p>
          <a:p>
            <a:pPr algn="ctr"/>
            <a:endParaRPr lang="it-IT" sz="2500" b="1" dirty="0">
              <a:solidFill>
                <a:schemeClr val="accent1"/>
              </a:solidFill>
            </a:endParaRPr>
          </a:p>
          <a:p>
            <a:pPr algn="ctr"/>
            <a:r>
              <a:rPr lang="it-IT" sz="2500" b="1" dirty="0">
                <a:solidFill>
                  <a:schemeClr val="accent1"/>
                </a:solidFill>
              </a:rPr>
              <a:t> </a:t>
            </a:r>
          </a:p>
        </p:txBody>
      </p:sp>
    </p:spTree>
    <p:custDataLst>
      <p:tags r:id="rId1"/>
    </p:custDataLst>
    <p:extLst>
      <p:ext uri="{BB962C8B-B14F-4D97-AF65-F5344CB8AC3E}">
        <p14:creationId xmlns:p14="http://schemas.microsoft.com/office/powerpoint/2010/main" val="367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10"/>
                                        <p:tgtEl>
                                          <p:spTgt spid="6">
                                            <p:txEl>
                                              <p:pRg st="0" end="0"/>
                                            </p:txEl>
                                          </p:spTgt>
                                        </p:tgtEl>
                                      </p:cBhvr>
                                    </p:animEffect>
                                  </p:childTnLst>
                                </p:cTn>
                              </p:par>
                            </p:childTnLst>
                          </p:cTn>
                        </p:par>
                        <p:par>
                          <p:cTn id="11" fill="hold">
                            <p:stCondLst>
                              <p:cond delay="10"/>
                            </p:stCondLst>
                            <p:childTnLst>
                              <p:par>
                                <p:cTn id="12" presetID="3" presetClass="entr" presetSubtype="10" fill="hold" nodeType="after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blinds(horizontal)">
                                      <p:cBhvr>
                                        <p:cTn id="14" dur="1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500"/>
                                        <p:tgtEl>
                                          <p:spTgt spid="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xEl>
                                              <p:pRg st="7" end="7"/>
                                            </p:txEl>
                                          </p:spTgt>
                                        </p:tgtEl>
                                        <p:attrNameLst>
                                          <p:attrName>style.visibility</p:attrName>
                                        </p:attrNameLst>
                                      </p:cBhvr>
                                      <p:to>
                                        <p:strVal val="visible"/>
                                      </p:to>
                                    </p:set>
                                    <p:animEffect transition="in" filter="blinds(horizontal)">
                                      <p:cBhvr>
                                        <p:cTn id="24" dur="500"/>
                                        <p:tgtEl>
                                          <p:spTgt spid="6">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Effect transition="in" filter="blinds(horizontal)">
                                      <p:cBhvr>
                                        <p:cTn id="29" dur="500"/>
                                        <p:tgtEl>
                                          <p:spTgt spid="6">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6">
                                            <p:txEl>
                                              <p:pRg st="6" end="6"/>
                                            </p:txEl>
                                          </p:spTgt>
                                        </p:tgtEl>
                                        <p:attrNameLst>
                                          <p:attrName>style.visibility</p:attrName>
                                        </p:attrNameLst>
                                      </p:cBhvr>
                                      <p:to>
                                        <p:strVal val="visible"/>
                                      </p:to>
                                    </p:set>
                                    <p:animEffect transition="in" filter="blinds(horizontal)">
                                      <p:cBhvr>
                                        <p:cTn id="34" dur="500"/>
                                        <p:tgtEl>
                                          <p:spTgt spid="6">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blinds(horizontal)">
                                      <p:cBhvr>
                                        <p:cTn id="39" dur="500"/>
                                        <p:tgtEl>
                                          <p:spTgt spid="6">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blinds(horizontal)">
                                      <p:cBhvr>
                                        <p:cTn id="44" dur="500"/>
                                        <p:tgtEl>
                                          <p:spTgt spid="6">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animEffect transition="in" filter="blinds(horizontal)">
                                      <p:cBhvr>
                                        <p:cTn id="49" dur="500"/>
                                        <p:tgtEl>
                                          <p:spTgt spid="6">
                                            <p:txEl>
                                              <p:pRg st="9" end="9"/>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6">
                                            <p:txEl>
                                              <p:pRg st="10" end="10"/>
                                            </p:txEl>
                                          </p:spTgt>
                                        </p:tgtEl>
                                        <p:attrNameLst>
                                          <p:attrName>style.visibility</p:attrName>
                                        </p:attrNameLst>
                                      </p:cBhvr>
                                      <p:to>
                                        <p:strVal val="visible"/>
                                      </p:to>
                                    </p:set>
                                    <p:animEffect transition="in" filter="blinds(horizontal)">
                                      <p:cBhvr>
                                        <p:cTn id="54" dur="500"/>
                                        <p:tgtEl>
                                          <p:spTgt spid="6">
                                            <p:txEl>
                                              <p:pRg st="10" end="1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6">
                                            <p:txEl>
                                              <p:pRg st="11" end="11"/>
                                            </p:txEl>
                                          </p:spTgt>
                                        </p:tgtEl>
                                        <p:attrNameLst>
                                          <p:attrName>style.visibility</p:attrName>
                                        </p:attrNameLst>
                                      </p:cBhvr>
                                      <p:to>
                                        <p:strVal val="visible"/>
                                      </p:to>
                                    </p:set>
                                    <p:animEffect transition="in" filter="blinds(horizontal)">
                                      <p:cBhvr>
                                        <p:cTn id="59" dur="500"/>
                                        <p:tgtEl>
                                          <p:spTgt spid="6">
                                            <p:txEl>
                                              <p:pRg st="11" end="11"/>
                                            </p:txEl>
                                          </p:spTgt>
                                        </p:tgtEl>
                                      </p:cBhvr>
                                    </p:animEffect>
                                  </p:childTnLst>
                                </p:cTn>
                              </p:par>
                            </p:childTnLst>
                          </p:cTn>
                        </p:par>
                        <p:par>
                          <p:cTn id="60" fill="hold">
                            <p:stCondLst>
                              <p:cond delay="500"/>
                            </p:stCondLst>
                            <p:childTnLst>
                              <p:par>
                                <p:cTn id="61" presetID="3" presetClass="entr" presetSubtype="10" fill="hold" nodeType="afterEffect">
                                  <p:stCondLst>
                                    <p:cond delay="0"/>
                                  </p:stCondLst>
                                  <p:childTnLst>
                                    <p:set>
                                      <p:cBhvr>
                                        <p:cTn id="62" dur="1" fill="hold">
                                          <p:stCondLst>
                                            <p:cond delay="0"/>
                                          </p:stCondLst>
                                        </p:cTn>
                                        <p:tgtEl>
                                          <p:spTgt spid="9">
                                            <p:txEl>
                                              <p:pRg st="0" end="0"/>
                                            </p:txEl>
                                          </p:spTgt>
                                        </p:tgtEl>
                                        <p:attrNameLst>
                                          <p:attrName>style.visibility</p:attrName>
                                        </p:attrNameLst>
                                      </p:cBhvr>
                                      <p:to>
                                        <p:strVal val="visible"/>
                                      </p:to>
                                    </p:set>
                                    <p:animEffect transition="in" filter="blinds(horizontal)">
                                      <p:cBhvr>
                                        <p:cTn id="63" dur="10"/>
                                        <p:tgtEl>
                                          <p:spTgt spid="9">
                                            <p:txEl>
                                              <p:pRg st="0" end="0"/>
                                            </p:txEl>
                                          </p:spTgt>
                                        </p:tgtEl>
                                      </p:cBhvr>
                                    </p:animEffect>
                                  </p:childTnLst>
                                </p:cTn>
                              </p:par>
                            </p:childTnLst>
                          </p:cTn>
                        </p:par>
                        <p:par>
                          <p:cTn id="64" fill="hold">
                            <p:stCondLst>
                              <p:cond delay="510"/>
                            </p:stCondLst>
                            <p:childTnLst>
                              <p:par>
                                <p:cTn id="65" presetID="3" presetClass="entr" presetSubtype="10" fill="hold" nodeType="afterEffect">
                                  <p:stCondLst>
                                    <p:cond delay="0"/>
                                  </p:stCondLst>
                                  <p:childTnLst>
                                    <p:set>
                                      <p:cBhvr>
                                        <p:cTn id="66" dur="1" fill="hold">
                                          <p:stCondLst>
                                            <p:cond delay="0"/>
                                          </p:stCondLst>
                                        </p:cTn>
                                        <p:tgtEl>
                                          <p:spTgt spid="9">
                                            <p:txEl>
                                              <p:pRg st="1" end="1"/>
                                            </p:txEl>
                                          </p:spTgt>
                                        </p:tgtEl>
                                        <p:attrNameLst>
                                          <p:attrName>style.visibility</p:attrName>
                                        </p:attrNameLst>
                                      </p:cBhvr>
                                      <p:to>
                                        <p:strVal val="visible"/>
                                      </p:to>
                                    </p:set>
                                    <p:animEffect transition="in" filter="blinds(horizontal)">
                                      <p:cBhvr>
                                        <p:cTn id="67" dur="10"/>
                                        <p:tgtEl>
                                          <p:spTgt spid="9">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9">
                                            <p:txEl>
                                              <p:pRg st="2" end="2"/>
                                            </p:txEl>
                                          </p:spTgt>
                                        </p:tgtEl>
                                        <p:attrNameLst>
                                          <p:attrName>style.visibility</p:attrName>
                                        </p:attrNameLst>
                                      </p:cBhvr>
                                      <p:to>
                                        <p:strVal val="visible"/>
                                      </p:to>
                                    </p:set>
                                    <p:animEffect transition="in" filter="blinds(horizontal)">
                                      <p:cBhvr>
                                        <p:cTn id="72" dur="500"/>
                                        <p:tgtEl>
                                          <p:spTgt spid="9">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9">
                                            <p:txEl>
                                              <p:pRg st="3" end="3"/>
                                            </p:txEl>
                                          </p:spTgt>
                                        </p:tgtEl>
                                        <p:attrNameLst>
                                          <p:attrName>style.visibility</p:attrName>
                                        </p:attrNameLst>
                                      </p:cBhvr>
                                      <p:to>
                                        <p:strVal val="visible"/>
                                      </p:to>
                                    </p:set>
                                    <p:animEffect transition="in" filter="blinds(horizontal)">
                                      <p:cBhvr>
                                        <p:cTn id="77" dur="500"/>
                                        <p:tgtEl>
                                          <p:spTgt spid="9">
                                            <p:txEl>
                                              <p:pRg st="3" end="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9">
                                            <p:txEl>
                                              <p:pRg st="4" end="4"/>
                                            </p:txEl>
                                          </p:spTgt>
                                        </p:tgtEl>
                                        <p:attrNameLst>
                                          <p:attrName>style.visibility</p:attrName>
                                        </p:attrNameLst>
                                      </p:cBhvr>
                                      <p:to>
                                        <p:strVal val="visible"/>
                                      </p:to>
                                    </p:set>
                                    <p:animEffect transition="in" filter="blinds(horizontal)">
                                      <p:cBhvr>
                                        <p:cTn id="82" dur="500"/>
                                        <p:tgtEl>
                                          <p:spTgt spid="9">
                                            <p:txEl>
                                              <p:pRg st="4" end="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9">
                                            <p:txEl>
                                              <p:pRg st="5" end="5"/>
                                            </p:txEl>
                                          </p:spTgt>
                                        </p:tgtEl>
                                        <p:attrNameLst>
                                          <p:attrName>style.visibility</p:attrName>
                                        </p:attrNameLst>
                                      </p:cBhvr>
                                      <p:to>
                                        <p:strVal val="visible"/>
                                      </p:to>
                                    </p:set>
                                    <p:animEffect transition="in" filter="blinds(horizontal)">
                                      <p:cBhvr>
                                        <p:cTn id="87" dur="500"/>
                                        <p:tgtEl>
                                          <p:spTgt spid="9">
                                            <p:txEl>
                                              <p:pRg st="5" end="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9">
                                            <p:txEl>
                                              <p:pRg st="6" end="6"/>
                                            </p:txEl>
                                          </p:spTgt>
                                        </p:tgtEl>
                                        <p:attrNameLst>
                                          <p:attrName>style.visibility</p:attrName>
                                        </p:attrNameLst>
                                      </p:cBhvr>
                                      <p:to>
                                        <p:strVal val="visible"/>
                                      </p:to>
                                    </p:set>
                                    <p:animEffect transition="in" filter="blinds(horizontal)">
                                      <p:cBhvr>
                                        <p:cTn id="92" dur="500"/>
                                        <p:tgtEl>
                                          <p:spTgt spid="9">
                                            <p:txEl>
                                              <p:pRg st="6"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9">
                                            <p:txEl>
                                              <p:pRg st="7" end="7"/>
                                            </p:txEl>
                                          </p:spTgt>
                                        </p:tgtEl>
                                        <p:attrNameLst>
                                          <p:attrName>style.visibility</p:attrName>
                                        </p:attrNameLst>
                                      </p:cBhvr>
                                      <p:to>
                                        <p:strVal val="visible"/>
                                      </p:to>
                                    </p:set>
                                    <p:animEffect transition="in" filter="blinds(horizontal)">
                                      <p:cBhvr>
                                        <p:cTn id="97" dur="500"/>
                                        <p:tgtEl>
                                          <p:spTgt spid="9">
                                            <p:txEl>
                                              <p:pRg st="7" end="7"/>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9">
                                            <p:txEl>
                                              <p:pRg st="8" end="8"/>
                                            </p:txEl>
                                          </p:spTgt>
                                        </p:tgtEl>
                                        <p:attrNameLst>
                                          <p:attrName>style.visibility</p:attrName>
                                        </p:attrNameLst>
                                      </p:cBhvr>
                                      <p:to>
                                        <p:strVal val="visible"/>
                                      </p:to>
                                    </p:set>
                                    <p:animEffect transition="in" filter="blinds(horizontal)">
                                      <p:cBhvr>
                                        <p:cTn id="102" dur="500"/>
                                        <p:tgtEl>
                                          <p:spTgt spid="9">
                                            <p:txEl>
                                              <p:pRg st="8" end="8"/>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9">
                                            <p:txEl>
                                              <p:pRg st="9" end="9"/>
                                            </p:txEl>
                                          </p:spTgt>
                                        </p:tgtEl>
                                        <p:attrNameLst>
                                          <p:attrName>style.visibility</p:attrName>
                                        </p:attrNameLst>
                                      </p:cBhvr>
                                      <p:to>
                                        <p:strVal val="visible"/>
                                      </p:to>
                                    </p:set>
                                    <p:animEffect transition="in" filter="blinds(horizontal)">
                                      <p:cBhvr>
                                        <p:cTn id="107"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222A4-83B4-E8AA-ADE1-E4E998DBF8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ED210C-4C70-0E68-3983-E0796B03B648}"/>
              </a:ext>
            </a:extLst>
          </p:cNvPr>
          <p:cNvSpPr>
            <a:spLocks noGrp="1"/>
          </p:cNvSpPr>
          <p:nvPr>
            <p:ph type="title"/>
          </p:nvPr>
        </p:nvSpPr>
        <p:spPr/>
        <p:txBody>
          <a:bodyPr/>
          <a:lstStyle/>
          <a:p>
            <a:r>
              <a:rPr lang="en-GB" dirty="0"/>
              <a:t>The Caribbean and Informality: some numbers and good initiatives.</a:t>
            </a:r>
          </a:p>
        </p:txBody>
      </p:sp>
      <p:sp>
        <p:nvSpPr>
          <p:cNvPr id="4" name="Date Placeholder 3">
            <a:extLst>
              <a:ext uri="{FF2B5EF4-FFF2-40B4-BE49-F238E27FC236}">
                <a16:creationId xmlns:a16="http://schemas.microsoft.com/office/drawing/2014/main" id="{A84FE7FF-BD09-4E06-027A-4AA2F1ECC883}"/>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76A5723B-16FC-2A41-88B1-DC4814C6F560}"/>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9C71E47F-57BA-4B30-6F8D-2A0159A3EC56}"/>
              </a:ext>
            </a:extLst>
          </p:cNvPr>
          <p:cNvSpPr>
            <a:spLocks noGrp="1"/>
          </p:cNvSpPr>
          <p:nvPr>
            <p:ph type="sldNum" sz="quarter" idx="12"/>
          </p:nvPr>
        </p:nvSpPr>
        <p:spPr/>
        <p:txBody>
          <a:bodyPr/>
          <a:lstStyle/>
          <a:p>
            <a:fld id="{856227C0-AD57-4F9B-BAE3-EEFB0D0EE427}" type="slidenum">
              <a:rPr lang="en-GB" smtClean="0"/>
              <a:t>21</a:t>
            </a:fld>
            <a:endParaRPr lang="en-GB"/>
          </a:p>
        </p:txBody>
      </p:sp>
    </p:spTree>
    <p:extLst>
      <p:ext uri="{BB962C8B-B14F-4D97-AF65-F5344CB8AC3E}">
        <p14:creationId xmlns:p14="http://schemas.microsoft.com/office/powerpoint/2010/main" val="2227958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Good initiatives</a:t>
            </a:r>
            <a:br>
              <a:rPr lang="en-GB" dirty="0"/>
            </a:br>
            <a:endParaRPr lang="en-GB" dirty="0"/>
          </a:p>
        </p:txBody>
      </p:sp>
      <p:sp>
        <p:nvSpPr>
          <p:cNvPr id="3" name="Content Placeholder 2"/>
          <p:cNvSpPr>
            <a:spLocks noGrp="1"/>
          </p:cNvSpPr>
          <p:nvPr>
            <p:ph sz="half" idx="1"/>
          </p:nvPr>
        </p:nvSpPr>
        <p:spPr/>
        <p:txBody>
          <a:bodyPr/>
          <a:lstStyle/>
          <a:p>
            <a:pPr lvl="1"/>
            <a:r>
              <a:rPr lang="en-GB" dirty="0"/>
              <a:t>Setting up a tripartite formalization committee (Suriname 2025) following an assessment of sectorial informality (tourism, wood processing)</a:t>
            </a:r>
          </a:p>
          <a:p>
            <a:pPr lvl="1"/>
            <a:r>
              <a:rPr lang="en-GB" dirty="0"/>
              <a:t>MSE Survey on formal and informal enterprises (Trinidad, end 2025, Ministry of Youth)</a:t>
            </a:r>
          </a:p>
        </p:txBody>
      </p:sp>
      <p:sp>
        <p:nvSpPr>
          <p:cNvPr id="4" name="Content Placeholder 3"/>
          <p:cNvSpPr>
            <a:spLocks noGrp="1"/>
          </p:cNvSpPr>
          <p:nvPr>
            <p:ph sz="half" idx="2"/>
          </p:nvPr>
        </p:nvSpPr>
        <p:spPr/>
        <p:txBody>
          <a:bodyPr/>
          <a:lstStyle/>
          <a:p>
            <a:pPr lvl="1"/>
            <a:r>
              <a:rPr lang="en-GB" dirty="0"/>
              <a:t>Measures to increase productivity as setting up of Productivity Centres (Jamaica, St Lucia, Bahamas, Trinidad and Tobago and Suriname.</a:t>
            </a:r>
          </a:p>
          <a:p>
            <a:pPr lvl="1"/>
            <a:r>
              <a:rPr lang="en-GB" dirty="0"/>
              <a:t>Participation in FORLAC 2.0 of Barbados and Trinidad and Tobago.</a:t>
            </a:r>
          </a:p>
          <a:p>
            <a:pPr lvl="1"/>
            <a:r>
              <a:rPr lang="en-GB" dirty="0"/>
              <a:t>Support to SSE/Coops (step to formalization): Barbados, Guyana, Dominica, Suriname..</a:t>
            </a:r>
          </a:p>
          <a:p>
            <a:pPr lvl="1"/>
            <a:endParaRPr lang="en-GB" dirty="0"/>
          </a:p>
          <a:p>
            <a:pPr lvl="1"/>
            <a:endParaRPr lang="en-GB" dirty="0"/>
          </a:p>
          <a:p>
            <a:pPr lvl="1"/>
            <a:r>
              <a:rPr lang="en-GB" sz="1800" kern="0" dirty="0">
                <a:effectLst/>
                <a:latin typeface="Segoe UI" panose="020B0502040204020203" pitchFamily="34" charset="0"/>
                <a:ea typeface="Times New Roman" panose="02020603050405020304" pitchFamily="18" charset="0"/>
              </a:rPr>
              <a:t>, </a:t>
            </a:r>
            <a:endParaRPr lang="en-GB" dirty="0"/>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pPr/>
              <a:t>22</a:t>
            </a:fld>
            <a:endParaRPr lang="en-GB"/>
          </a:p>
        </p:txBody>
      </p:sp>
      <p:sp>
        <p:nvSpPr>
          <p:cNvPr id="16" name="Text Placeholder 15"/>
          <p:cNvSpPr>
            <a:spLocks noGrp="1"/>
          </p:cNvSpPr>
          <p:nvPr>
            <p:ph type="body" sz="quarter" idx="13"/>
          </p:nvPr>
        </p:nvSpPr>
        <p:spPr/>
        <p:txBody>
          <a:bodyPr/>
          <a:lstStyle/>
          <a:p>
            <a:r>
              <a:rPr lang="en-GB" dirty="0"/>
              <a:t>20-35%</a:t>
            </a:r>
          </a:p>
          <a:p>
            <a:pPr lvl="1"/>
            <a:r>
              <a:rPr lang="en-GB" dirty="0"/>
              <a:t>Estimate informal economy as part of GDP in Caribbean</a:t>
            </a:r>
          </a:p>
          <a:p>
            <a:r>
              <a:rPr lang="en-GB" dirty="0"/>
              <a:t>15%</a:t>
            </a:r>
          </a:p>
          <a:p>
            <a:r>
              <a:rPr lang="en-GB" sz="1000" dirty="0">
                <a:latin typeface="Noto Sans" panose="020B0502040504020204" pitchFamily="34" charset="0"/>
                <a:ea typeface="Noto Sans" panose="020B0502040504020204" pitchFamily="34" charset="0"/>
                <a:cs typeface="Noto Sans" panose="020B0502040504020204" pitchFamily="34" charset="0"/>
              </a:rPr>
              <a:t>(</a:t>
            </a:r>
            <a:r>
              <a:rPr lang="en-GB" sz="1000" dirty="0">
                <a:solidFill>
                  <a:schemeClr val="tx1"/>
                </a:solidFill>
              </a:rPr>
              <a:t>advanced     economies)</a:t>
            </a:r>
          </a:p>
        </p:txBody>
      </p:sp>
    </p:spTree>
    <p:extLst>
      <p:ext uri="{BB962C8B-B14F-4D97-AF65-F5344CB8AC3E}">
        <p14:creationId xmlns:p14="http://schemas.microsoft.com/office/powerpoint/2010/main" val="1258458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FB317-567B-5753-6F64-602F2F445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56AF91-027F-8F21-B3A8-41A5795110D8}"/>
              </a:ext>
            </a:extLst>
          </p:cNvPr>
          <p:cNvSpPr>
            <a:spLocks noGrp="1"/>
          </p:cNvSpPr>
          <p:nvPr>
            <p:ph type="title"/>
          </p:nvPr>
        </p:nvSpPr>
        <p:spPr/>
        <p:txBody>
          <a:bodyPr/>
          <a:lstStyle/>
          <a:p>
            <a:r>
              <a:rPr lang="en-GB" dirty="0"/>
              <a:t>Informality in the Caribbean: sectorial approach </a:t>
            </a:r>
            <a:br>
              <a:rPr lang="en-GB" dirty="0"/>
            </a:br>
            <a:r>
              <a:rPr lang="en-GB" dirty="0"/>
              <a:t>and productivity (foreseen initiatives with Office)</a:t>
            </a:r>
          </a:p>
        </p:txBody>
      </p:sp>
      <p:sp>
        <p:nvSpPr>
          <p:cNvPr id="3" name="Content Placeholder 2">
            <a:extLst>
              <a:ext uri="{FF2B5EF4-FFF2-40B4-BE49-F238E27FC236}">
                <a16:creationId xmlns:a16="http://schemas.microsoft.com/office/drawing/2014/main" id="{14C4DF4A-2DF9-A912-0F9D-E8756996E4F9}"/>
              </a:ext>
            </a:extLst>
          </p:cNvPr>
          <p:cNvSpPr>
            <a:spLocks noGrp="1"/>
          </p:cNvSpPr>
          <p:nvPr>
            <p:ph idx="1"/>
          </p:nvPr>
        </p:nvSpPr>
        <p:spPr/>
        <p:txBody>
          <a:bodyPr/>
          <a:lstStyle/>
          <a:p>
            <a:r>
              <a:rPr lang="en-GB" dirty="0"/>
              <a:t>Study on Tourism and Formalization in Eastern Caribbean with the objective to: </a:t>
            </a:r>
            <a:r>
              <a:rPr lang="en-US" sz="1600" b="1" kern="100" dirty="0">
                <a:solidFill>
                  <a:schemeClr val="accent1"/>
                </a:solidFill>
                <a:effectLst/>
                <a:ea typeface="Aptos" panose="020B0004020202020204" pitchFamily="34" charset="0"/>
                <a:cs typeface="Times New Roman" panose="02020603050405020304" pitchFamily="18" charset="0"/>
              </a:rPr>
              <a:t>Design and formulation of the project "Transition to the formal economy with emphasis on improving productivity and decent working conditions in the Caribbean tourism sector", through the adaptation of the Regional Joint Programme within the framework of FORLAC 2.0 (April-July 2025)</a:t>
            </a:r>
          </a:p>
          <a:p>
            <a:r>
              <a:rPr lang="en-GB" dirty="0"/>
              <a:t>Support productivity </a:t>
            </a:r>
            <a:r>
              <a:rPr lang="en-GB" dirty="0" err="1"/>
              <a:t>centers</a:t>
            </a:r>
            <a:r>
              <a:rPr lang="en-GB" dirty="0"/>
              <a:t> of the region by South-South exchange and expertise.</a:t>
            </a: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r>
              <a:rPr lang="en-US" sz="1600" b="1" kern="100" dirty="0">
                <a:solidFill>
                  <a:schemeClr val="accent1"/>
                </a:solidFill>
                <a:effectLst/>
                <a:ea typeface="Aptos" panose="020B0004020202020204" pitchFamily="34" charset="0"/>
                <a:cs typeface="Times New Roman" panose="02020603050405020304" pitchFamily="18" charset="0"/>
              </a:rPr>
              <a:t>Current participation of Jamaica, Bahamas, Suriname, Trinidad and Tobago</a:t>
            </a:r>
          </a:p>
          <a:p>
            <a:r>
              <a:rPr lang="en-GB" dirty="0"/>
              <a:t>Support studies and surveys (strong urgency to increase access of data); </a:t>
            </a:r>
            <a:r>
              <a:rPr lang="en-GB" sz="1600" dirty="0">
                <a:solidFill>
                  <a:schemeClr val="accent1"/>
                </a:solidFill>
              </a:rPr>
              <a:t>Trinidad and Tobago on productivity levels (with National Productivity Council-ongoing), Jamaica on productive ecosystems (</a:t>
            </a:r>
            <a:r>
              <a:rPr lang="en-GB" sz="1600" dirty="0" err="1">
                <a:solidFill>
                  <a:schemeClr val="accent1"/>
                </a:solidFill>
              </a:rPr>
              <a:t>tbd</a:t>
            </a:r>
            <a:r>
              <a:rPr lang="en-GB" sz="1600" dirty="0">
                <a:solidFill>
                  <a:schemeClr val="accent1"/>
                </a:solidFill>
              </a:rPr>
              <a:t>)</a:t>
            </a:r>
          </a:p>
          <a:p>
            <a:endParaRPr lang="en-GB" dirty="0"/>
          </a:p>
        </p:txBody>
      </p:sp>
      <p:sp>
        <p:nvSpPr>
          <p:cNvPr id="4" name="Date Placeholder 3">
            <a:extLst>
              <a:ext uri="{FF2B5EF4-FFF2-40B4-BE49-F238E27FC236}">
                <a16:creationId xmlns:a16="http://schemas.microsoft.com/office/drawing/2014/main" id="{B6DA3BEA-F037-6167-2D46-E8F7F3E133CC}"/>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8DF77D0A-C0AD-E136-0022-A57BD10F78A6}"/>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B562C47E-4DA7-409A-7258-02D392491437}"/>
              </a:ext>
            </a:extLst>
          </p:cNvPr>
          <p:cNvSpPr>
            <a:spLocks noGrp="1"/>
          </p:cNvSpPr>
          <p:nvPr>
            <p:ph type="sldNum" sz="quarter" idx="12"/>
          </p:nvPr>
        </p:nvSpPr>
        <p:spPr/>
        <p:txBody>
          <a:bodyPr/>
          <a:lstStyle/>
          <a:p>
            <a:fld id="{856227C0-AD57-4F9B-BAE3-EEFB0D0EE427}" type="slidenum">
              <a:rPr lang="en-GB" smtClean="0"/>
              <a:t>23</a:t>
            </a:fld>
            <a:endParaRPr lang="en-GB"/>
          </a:p>
        </p:txBody>
      </p:sp>
      <p:pic>
        <p:nvPicPr>
          <p:cNvPr id="9" name="Picture Placeholder 8">
            <a:extLst>
              <a:ext uri="{FF2B5EF4-FFF2-40B4-BE49-F238E27FC236}">
                <a16:creationId xmlns:a16="http://schemas.microsoft.com/office/drawing/2014/main" id="{B0618CE2-BB10-51C3-FE9A-F7B0CAC17E39}"/>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15679" t="29808" r="26750" b="12326"/>
          <a:stretch/>
        </p:blipFill>
        <p:spPr/>
      </p:pic>
      <p:sp>
        <p:nvSpPr>
          <p:cNvPr id="8" name="Text Placeholder 7">
            <a:extLst>
              <a:ext uri="{FF2B5EF4-FFF2-40B4-BE49-F238E27FC236}">
                <a16:creationId xmlns:a16="http://schemas.microsoft.com/office/drawing/2014/main" id="{2CD06F87-CAC1-57F3-F855-A7C11249EDDF}"/>
              </a:ext>
            </a:extLst>
          </p:cNvPr>
          <p:cNvSpPr>
            <a:spLocks noGrp="1"/>
          </p:cNvSpPr>
          <p:nvPr>
            <p:ph type="body" sz="quarter" idx="14"/>
          </p:nvPr>
        </p:nvSpPr>
        <p:spPr/>
        <p:txBody>
          <a:bodyPr/>
          <a:lstStyle/>
          <a:p>
            <a:r>
              <a:rPr lang="en-GB"/>
              <a:t>Image caption style here, lorem ipsum dolor sitam.</a:t>
            </a:r>
          </a:p>
        </p:txBody>
      </p:sp>
      <p:pic>
        <p:nvPicPr>
          <p:cNvPr id="10" name="Picture 9">
            <a:extLst>
              <a:ext uri="{FF2B5EF4-FFF2-40B4-BE49-F238E27FC236}">
                <a16:creationId xmlns:a16="http://schemas.microsoft.com/office/drawing/2014/main" id="{67141D46-B30C-4019-7E6A-FC1D08EAA4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Tree>
    <p:extLst>
      <p:ext uri="{BB962C8B-B14F-4D97-AF65-F5344CB8AC3E}">
        <p14:creationId xmlns:p14="http://schemas.microsoft.com/office/powerpoint/2010/main" val="35887475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41203-CFE2-CF05-4050-79C5D68867CA}"/>
            </a:ext>
          </a:extLst>
        </p:cNvPr>
        <p:cNvGrpSpPr/>
        <p:nvPr/>
      </p:nvGrpSpPr>
      <p:grpSpPr>
        <a:xfrm>
          <a:off x="0" y="0"/>
          <a:ext cx="0" cy="0"/>
          <a:chOff x="0" y="0"/>
          <a:chExt cx="0" cy="0"/>
        </a:xfrm>
      </p:grpSpPr>
      <p:sp>
        <p:nvSpPr>
          <p:cNvPr id="5" name="Espace réservé du pied de page 4">
            <a:extLst>
              <a:ext uri="{FF2B5EF4-FFF2-40B4-BE49-F238E27FC236}">
                <a16:creationId xmlns:a16="http://schemas.microsoft.com/office/drawing/2014/main" id="{57697378-F30C-3E5B-AA47-3AB69421242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0" normalizeH="0" baseline="0" noProof="0">
                <a:ln>
                  <a:noFill/>
                </a:ln>
                <a:noFill/>
                <a:effectLst/>
                <a:uLnTx/>
                <a:uFillTx/>
                <a:latin typeface="Arial" panose="020B0604020202020204"/>
                <a:ea typeface="+mn-ea"/>
                <a:cs typeface="Arial" charset="0"/>
              </a:rPr>
              <a:t>Advancing social justice, promoting decent work</a:t>
            </a:r>
          </a:p>
        </p:txBody>
      </p:sp>
      <p:sp>
        <p:nvSpPr>
          <p:cNvPr id="6" name="Espace réservé du numéro de diapositive 5">
            <a:extLst>
              <a:ext uri="{FF2B5EF4-FFF2-40B4-BE49-F238E27FC236}">
                <a16:creationId xmlns:a16="http://schemas.microsoft.com/office/drawing/2014/main" id="{B3ECC130-E95B-A625-72AB-9A944B0E5E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350" b="0" i="0" u="none" strike="noStrike" kern="1200" cap="none" spc="0" normalizeH="0" baseline="0" noProof="0" smtClean="0">
                <a:ln>
                  <a:noFill/>
                </a:ln>
                <a:noFill/>
                <a:effectLst/>
                <a:uLnTx/>
                <a:uFillTx/>
                <a:latin typeface="Arial" panose="020B060402020202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350" b="0" i="0" u="none" strike="noStrike" kern="1200" cap="none" spc="0" normalizeH="0" baseline="0" noProof="0">
              <a:ln>
                <a:noFill/>
              </a:ln>
              <a:noFill/>
              <a:effectLst/>
              <a:uLnTx/>
              <a:uFillTx/>
              <a:latin typeface="Arial" panose="020B0604020202020204"/>
              <a:ea typeface="+mn-ea"/>
              <a:cs typeface="Arial" charset="0"/>
            </a:endParaRPr>
          </a:p>
        </p:txBody>
      </p:sp>
      <p:sp>
        <p:nvSpPr>
          <p:cNvPr id="7" name="Content Placeholder 2">
            <a:extLst>
              <a:ext uri="{FF2B5EF4-FFF2-40B4-BE49-F238E27FC236}">
                <a16:creationId xmlns:a16="http://schemas.microsoft.com/office/drawing/2014/main" id="{3CE677B5-B87E-4626-FFF4-1A8DD1D44617}"/>
              </a:ext>
            </a:extLst>
          </p:cNvPr>
          <p:cNvSpPr txBox="1">
            <a:spLocks/>
          </p:cNvSpPr>
          <p:nvPr/>
        </p:nvSpPr>
        <p:spPr>
          <a:xfrm>
            <a:off x="4513077" y="776177"/>
            <a:ext cx="6918385" cy="3115339"/>
          </a:xfrm>
          <a:prstGeom prst="rect">
            <a:avLst/>
          </a:prstGeom>
        </p:spPr>
        <p:txBody>
          <a:bodyPr vert="horz" lIns="0" tIns="0" rIns="0" bIns="0" rtlCol="0">
            <a:noAutofit/>
          </a:bodyPr>
          <a:lstStyle>
            <a:lvl1pPr marL="0" indent="0" algn="l" defTabSz="685800" rtl="0" eaLnBrk="1" latinLnBrk="0" hangingPunct="1">
              <a:lnSpc>
                <a:spcPct val="90000"/>
              </a:lnSpc>
              <a:spcBef>
                <a:spcPts val="1800"/>
              </a:spcBef>
              <a:spcAft>
                <a:spcPts val="450"/>
              </a:spcAft>
              <a:buFont typeface="Arial" panose="020B0604020202020204" pitchFamily="34" charset="0"/>
              <a:buNone/>
              <a:defRPr sz="3000" b="0" kern="1200">
                <a:solidFill>
                  <a:schemeClr val="accent1"/>
                </a:solidFill>
                <a:latin typeface="+mn-lt"/>
                <a:ea typeface="+mn-ea"/>
                <a:cs typeface="+mn-cs"/>
              </a:defRPr>
            </a:lvl1pPr>
            <a:lvl2pPr marL="342900" indent="0" algn="l" defTabSz="685800" rtl="0" eaLnBrk="1" latinLnBrk="0" hangingPunct="1">
              <a:lnSpc>
                <a:spcPct val="100000"/>
              </a:lnSpc>
              <a:spcBef>
                <a:spcPts val="450"/>
              </a:spcBef>
              <a:spcAft>
                <a:spcPts val="450"/>
              </a:spcAft>
              <a:buFont typeface="Arial" panose="020B0604020202020204" pitchFamily="34" charset="0"/>
              <a:buNone/>
              <a:defRPr sz="1500" kern="1200">
                <a:solidFill>
                  <a:schemeClr val="tx1">
                    <a:tint val="75000"/>
                  </a:schemeClr>
                </a:solidFill>
                <a:latin typeface="+mn-lt"/>
                <a:ea typeface="+mn-ea"/>
                <a:cs typeface="+mn-cs"/>
              </a:defRPr>
            </a:lvl2pPr>
            <a:lvl3pPr marL="685800" indent="0" algn="l" defTabSz="685800" rtl="0" eaLnBrk="1" latinLnBrk="0" hangingPunct="1">
              <a:lnSpc>
                <a:spcPct val="100000"/>
              </a:lnSpc>
              <a:spcBef>
                <a:spcPts val="450"/>
              </a:spcBef>
              <a:buClr>
                <a:schemeClr val="accent2"/>
              </a:buClr>
              <a:buSzPct val="70000"/>
              <a:buFont typeface="Wingdings 3" panose="05040102010807070707" pitchFamily="18" charset="2"/>
              <a:buNone/>
              <a:defRPr sz="1350" kern="1200">
                <a:solidFill>
                  <a:schemeClr val="tx1">
                    <a:tint val="75000"/>
                  </a:schemeClr>
                </a:solidFill>
                <a:latin typeface="+mn-lt"/>
                <a:ea typeface="+mn-ea"/>
                <a:cs typeface="+mn-cs"/>
              </a:defRPr>
            </a:lvl3pPr>
            <a:lvl4pPr marL="1028700" indent="0" algn="l" defTabSz="685800" rtl="0" eaLnBrk="1" latinLnBrk="0" hangingPunct="1">
              <a:lnSpc>
                <a:spcPct val="100000"/>
              </a:lnSpc>
              <a:spcBef>
                <a:spcPts val="1800"/>
              </a:spcBef>
              <a:spcAft>
                <a:spcPts val="338"/>
              </a:spcAft>
              <a:buClr>
                <a:schemeClr val="accent2"/>
              </a:buClr>
              <a:buSzPct val="80000"/>
              <a:buFont typeface="Arial" panose="020B0604020202020204" pitchFamily="34" charset="0"/>
              <a:buNone/>
              <a:defRPr sz="1200" b="1" kern="1200">
                <a:solidFill>
                  <a:schemeClr val="tx1">
                    <a:tint val="75000"/>
                  </a:schemeClr>
                </a:solidFill>
                <a:latin typeface="+mn-lt"/>
                <a:ea typeface="+mn-ea"/>
                <a:cs typeface="+mn-cs"/>
              </a:defRPr>
            </a:lvl4pPr>
            <a:lvl5pPr marL="1371600" indent="0" algn="l" defTabSz="685800" rtl="0" eaLnBrk="1" latinLnBrk="0" hangingPunct="1">
              <a:lnSpc>
                <a:spcPct val="100000"/>
              </a:lnSpc>
              <a:spcBef>
                <a:spcPts val="338"/>
              </a:spcBef>
              <a:spcAft>
                <a:spcPts val="338"/>
              </a:spcAft>
              <a:buClr>
                <a:schemeClr val="accent2"/>
              </a:buClr>
              <a:buSzPct val="80000"/>
              <a:buFont typeface="Arial" panose="020B0604020202020204" pitchFamily="34" charset="0"/>
              <a:buNone/>
              <a:defRPr sz="1200" kern="1200">
                <a:solidFill>
                  <a:schemeClr val="tx1">
                    <a:tint val="75000"/>
                  </a:schemeClr>
                </a:solidFill>
                <a:latin typeface="+mn-lt"/>
                <a:ea typeface="+mn-ea"/>
                <a:cs typeface="+mn-cs"/>
              </a:defRPr>
            </a:lvl5pPr>
            <a:lvl6pPr marL="1714500" indent="0" algn="l" defTabSz="685800" rtl="0" eaLnBrk="1" latinLnBrk="0" hangingPunct="1">
              <a:lnSpc>
                <a:spcPct val="100000"/>
              </a:lnSpc>
              <a:spcBef>
                <a:spcPts val="338"/>
              </a:spcBef>
              <a:buClr>
                <a:schemeClr val="accent2"/>
              </a:buClr>
              <a:buSzPct val="70000"/>
              <a:buFont typeface="Wingdings 3" panose="05040102010807070707" pitchFamily="18" charset="2"/>
              <a:buNone/>
              <a:defRPr sz="1200" kern="1200">
                <a:solidFill>
                  <a:schemeClr val="tx1">
                    <a:tint val="75000"/>
                  </a:schemeClr>
                </a:solidFill>
                <a:latin typeface="+mn-lt"/>
                <a:ea typeface="+mn-ea"/>
                <a:cs typeface="+mn-cs"/>
              </a:defRPr>
            </a:lvl6pPr>
            <a:lvl7pPr marL="2057400" indent="0" algn="l" defTabSz="685800" rtl="0" eaLnBrk="1" latinLnBrk="0" hangingPunct="1">
              <a:lnSpc>
                <a:spcPct val="100000"/>
              </a:lnSpc>
              <a:spcBef>
                <a:spcPts val="450"/>
              </a:spcBef>
              <a:buFont typeface="Arial" panose="020B0604020202020204" pitchFamily="34" charset="0"/>
              <a:buNone/>
              <a:defRPr sz="1200" kern="1200" baseline="0">
                <a:solidFill>
                  <a:schemeClr val="tx1">
                    <a:tint val="75000"/>
                  </a:schemeClr>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kern="1200">
                <a:solidFill>
                  <a:schemeClr val="tx1">
                    <a:tint val="75000"/>
                  </a:schemeClr>
                </a:solidFill>
                <a:latin typeface="+mn-lt"/>
                <a:ea typeface="+mn-ea"/>
                <a:cs typeface="+mn-cs"/>
              </a:defRPr>
            </a:lvl9pPr>
          </a:lstStyle>
          <a:p>
            <a:pPr marL="0" marR="0" lvl="0" indent="0" algn="ctr" defTabSz="685800" rtl="0" eaLnBrk="1" fontAlgn="auto" latinLnBrk="0" hangingPunct="1">
              <a:lnSpc>
                <a:spcPct val="90000"/>
              </a:lnSpc>
              <a:spcBef>
                <a:spcPts val="450"/>
              </a:spcBef>
              <a:spcAft>
                <a:spcPts val="450"/>
              </a:spcAft>
              <a:buClr>
                <a:srgbClr val="44546A">
                  <a:lumMod val="60000"/>
                  <a:lumOff val="40000"/>
                </a:srgbClr>
              </a:buClr>
              <a:buSzPct val="110000"/>
              <a:buFont typeface="Arial" panose="020B0604020202020204" pitchFamily="34" charset="0"/>
              <a:buNone/>
              <a:tabLst/>
              <a:defRPr/>
            </a:pPr>
            <a:r>
              <a:rPr kumimoji="0" lang="en-GB" sz="3600" b="1" i="0" u="none" strike="noStrike" kern="1200" cap="none" spc="0" normalizeH="0" baseline="0" noProof="0" dirty="0">
                <a:ln>
                  <a:noFill/>
                </a:ln>
                <a:solidFill>
                  <a:srgbClr val="1E2DBE"/>
                </a:solidFill>
                <a:effectLst/>
                <a:uLnTx/>
                <a:uFillTx/>
                <a:latin typeface="Calibri" panose="020F0502020204030204" pitchFamily="34" charset="0"/>
                <a:ea typeface="Yu Mincho" panose="02020400000000000000" pitchFamily="18" charset="-128"/>
                <a:cs typeface="Arial" panose="020B0604020202020204" pitchFamily="34" charset="0"/>
              </a:rPr>
              <a:t>Outline document for the general discussion on </a:t>
            </a:r>
          </a:p>
          <a:p>
            <a:pPr marL="0" marR="0" lvl="0" indent="0" algn="ctr" defTabSz="685800" rtl="0" eaLnBrk="1" fontAlgn="auto" latinLnBrk="0" hangingPunct="1">
              <a:lnSpc>
                <a:spcPct val="90000"/>
              </a:lnSpc>
              <a:spcBef>
                <a:spcPts val="450"/>
              </a:spcBef>
              <a:spcAft>
                <a:spcPts val="450"/>
              </a:spcAft>
              <a:buClr>
                <a:srgbClr val="44546A">
                  <a:lumMod val="60000"/>
                  <a:lumOff val="40000"/>
                </a:srgbClr>
              </a:buClr>
              <a:buSzPct val="110000"/>
              <a:buFont typeface="Arial" panose="020B0604020202020204" pitchFamily="34" charset="0"/>
              <a:buNone/>
              <a:tabLst/>
              <a:defRPr/>
            </a:pPr>
            <a:r>
              <a:rPr kumimoji="0" lang="en-GB" sz="3600" b="1" i="0" u="none" strike="noStrike" kern="1200" cap="none" spc="0" normalizeH="0" baseline="0" noProof="0" dirty="0">
                <a:ln>
                  <a:noFill/>
                </a:ln>
                <a:solidFill>
                  <a:srgbClr val="1E2DBE">
                    <a:lumMod val="50000"/>
                  </a:srgbClr>
                </a:solidFill>
                <a:effectLst/>
                <a:uLnTx/>
                <a:uFillTx/>
                <a:latin typeface="Calibri" panose="020F0502020204030204" pitchFamily="34" charset="0"/>
                <a:ea typeface="Yu Mincho" panose="02020400000000000000" pitchFamily="18" charset="-128"/>
                <a:cs typeface="Arial" panose="020B0604020202020204" pitchFamily="34" charset="0"/>
              </a:rPr>
              <a:t>Innovative approaches to tackling informality and promoting transition to formality to promote decent work  (ILC 2025)</a:t>
            </a:r>
            <a:endParaRPr kumimoji="0" lang="en-US" sz="3600" b="1" i="0" u="none" strike="noStrike" kern="1200" cap="none" spc="0" normalizeH="0" baseline="0" noProof="0" dirty="0">
              <a:ln>
                <a:noFill/>
              </a:ln>
              <a:solidFill>
                <a:srgbClr val="1E2DBE">
                  <a:lumMod val="50000"/>
                </a:srgbClr>
              </a:solidFill>
              <a:effectLst/>
              <a:uLnTx/>
              <a:uFillTx/>
              <a:latin typeface="Calibri" panose="020F0502020204030204" pitchFamily="34" charset="0"/>
              <a:ea typeface="+mn-ea"/>
              <a:cs typeface="Calibri" panose="020F0502020204030204" pitchFamily="34" charset="0"/>
            </a:endParaRPr>
          </a:p>
        </p:txBody>
      </p:sp>
      <p:pic>
        <p:nvPicPr>
          <p:cNvPr id="8" name="Picture 7">
            <a:extLst>
              <a:ext uri="{FF2B5EF4-FFF2-40B4-BE49-F238E27FC236}">
                <a16:creationId xmlns:a16="http://schemas.microsoft.com/office/drawing/2014/main" id="{51616EDB-D55D-2BD0-18C9-C659A979DD27}"/>
              </a:ext>
            </a:extLst>
          </p:cNvPr>
          <p:cNvPicPr>
            <a:picLocks noChangeAspect="1"/>
          </p:cNvPicPr>
          <p:nvPr/>
        </p:nvPicPr>
        <p:blipFill>
          <a:blip r:embed="rId2"/>
          <a:stretch>
            <a:fillRect/>
          </a:stretch>
        </p:blipFill>
        <p:spPr>
          <a:xfrm>
            <a:off x="285767" y="1083824"/>
            <a:ext cx="3883705" cy="4320075"/>
          </a:xfrm>
          <a:prstGeom prst="rect">
            <a:avLst/>
          </a:prstGeom>
        </p:spPr>
      </p:pic>
      <p:sp>
        <p:nvSpPr>
          <p:cNvPr id="2" name="object 8">
            <a:extLst>
              <a:ext uri="{FF2B5EF4-FFF2-40B4-BE49-F238E27FC236}">
                <a16:creationId xmlns:a16="http://schemas.microsoft.com/office/drawing/2014/main" id="{3B54F509-37BF-97A3-5AA5-8DBE24731504}"/>
              </a:ext>
            </a:extLst>
          </p:cNvPr>
          <p:cNvSpPr/>
          <p:nvPr/>
        </p:nvSpPr>
        <p:spPr>
          <a:xfrm>
            <a:off x="5460489" y="5092323"/>
            <a:ext cx="1529840" cy="1765677"/>
          </a:xfrm>
          <a:custGeom>
            <a:avLst/>
            <a:gdLst/>
            <a:ahLst/>
            <a:cxnLst/>
            <a:rect l="l" t="t" r="r" b="b"/>
            <a:pathLst>
              <a:path w="626109" h="722629">
                <a:moveTo>
                  <a:pt x="0" y="0"/>
                </a:moveTo>
                <a:lnTo>
                  <a:pt x="0" y="722528"/>
                </a:lnTo>
                <a:lnTo>
                  <a:pt x="625716" y="361264"/>
                </a:lnTo>
                <a:lnTo>
                  <a:pt x="0" y="0"/>
                </a:lnTo>
                <a:close/>
              </a:path>
            </a:pathLst>
          </a:custGeom>
          <a:solidFill>
            <a:srgbClr val="53B6E7"/>
          </a:solidFill>
          <a:ln>
            <a:solidFill>
              <a:schemeClr val="bg1"/>
            </a:solidFill>
          </a:ln>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sysClr val="windowText" lastClr="000000"/>
              </a:solidFill>
              <a:effectLst/>
              <a:uLnTx/>
              <a:uFillTx/>
              <a:latin typeface="Arial" charset="0"/>
              <a:ea typeface="+mn-ea"/>
              <a:cs typeface="Arial" charset="0"/>
            </a:endParaRPr>
          </a:p>
        </p:txBody>
      </p:sp>
    </p:spTree>
    <p:extLst>
      <p:ext uri="{BB962C8B-B14F-4D97-AF65-F5344CB8AC3E}">
        <p14:creationId xmlns:p14="http://schemas.microsoft.com/office/powerpoint/2010/main" val="2008619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40FFF-9CEA-F0E4-AA80-BAC4F44ED4D5}"/>
              </a:ext>
            </a:extLst>
          </p:cNvPr>
          <p:cNvSpPr>
            <a:spLocks noGrp="1"/>
          </p:cNvSpPr>
          <p:nvPr>
            <p:ph type="title"/>
          </p:nvPr>
        </p:nvSpPr>
        <p:spPr>
          <a:xfrm>
            <a:off x="479376" y="144262"/>
            <a:ext cx="7704856" cy="615788"/>
          </a:xfrm>
        </p:spPr>
        <p:txBody>
          <a:bodyPr/>
          <a:lstStyle/>
          <a:p>
            <a:r>
              <a:rPr lang="fr-CH" dirty="0"/>
              <a:t>Content of the ILC Report (short)</a:t>
            </a:r>
            <a:endParaRPr lang="en-GB" dirty="0"/>
          </a:p>
        </p:txBody>
      </p:sp>
      <p:sp>
        <p:nvSpPr>
          <p:cNvPr id="5" name="Rectangle 1">
            <a:extLst>
              <a:ext uri="{FF2B5EF4-FFF2-40B4-BE49-F238E27FC236}">
                <a16:creationId xmlns:a16="http://schemas.microsoft.com/office/drawing/2014/main" id="{76EFCE1A-7B7F-E624-BBB9-D58DB5EA9174}"/>
              </a:ext>
            </a:extLst>
          </p:cNvPr>
          <p:cNvSpPr>
            <a:spLocks noGrp="1" noChangeArrowheads="1"/>
          </p:cNvSpPr>
          <p:nvPr>
            <p:ph sz="half" idx="1"/>
          </p:nvPr>
        </p:nvSpPr>
        <p:spPr bwMode="auto">
          <a:xfrm>
            <a:off x="227348" y="804428"/>
            <a:ext cx="11737304"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431800" algn="l"/>
              </a:tabLst>
              <a:defRPr>
                <a:solidFill>
                  <a:schemeClr val="tx1"/>
                </a:solidFill>
                <a:latin typeface="Arial" panose="020B0604020202020204" pitchFamily="34" charset="0"/>
              </a:defRPr>
            </a:lvl1pPr>
            <a:lvl2pPr eaLnBrk="0" hangingPunct="0">
              <a:tabLst>
                <a:tab pos="431800" algn="l"/>
              </a:tabLst>
              <a:defRPr>
                <a:solidFill>
                  <a:schemeClr val="tx1"/>
                </a:solidFill>
                <a:latin typeface="Arial" panose="020B0604020202020204" pitchFamily="34" charset="0"/>
              </a:defRPr>
            </a:lvl2pPr>
            <a:lvl3pPr eaLnBrk="0" hangingPunct="0">
              <a:tabLst>
                <a:tab pos="431800" algn="l"/>
              </a:tabLst>
              <a:defRPr>
                <a:solidFill>
                  <a:schemeClr val="tx1"/>
                </a:solidFill>
                <a:latin typeface="Arial" panose="020B0604020202020204" pitchFamily="34" charset="0"/>
              </a:defRPr>
            </a:lvl3pPr>
            <a:lvl4pPr eaLnBrk="0" hangingPunct="0">
              <a:tabLst>
                <a:tab pos="431800" algn="l"/>
              </a:tabLst>
              <a:defRPr>
                <a:solidFill>
                  <a:schemeClr val="tx1"/>
                </a:solidFill>
                <a:latin typeface="Arial" panose="020B0604020202020204" pitchFamily="34" charset="0"/>
              </a:defRPr>
            </a:lvl4pPr>
            <a:lvl5pPr eaLnBrk="0" hangingPunct="0">
              <a:tabLst>
                <a:tab pos="431800" algn="l"/>
              </a:tabLst>
              <a:defRPr>
                <a:solidFill>
                  <a:schemeClr val="tx1"/>
                </a:solidFill>
                <a:latin typeface="Arial" panose="020B0604020202020204" pitchFamily="34" charset="0"/>
              </a:defRPr>
            </a:lvl5pPr>
            <a:lvl6pPr eaLnBrk="0" fontAlgn="base" hangingPunct="0">
              <a:spcBef>
                <a:spcPct val="0"/>
              </a:spcBef>
              <a:spcAft>
                <a:spcPct val="0"/>
              </a:spcAft>
              <a:tabLst>
                <a:tab pos="431800" algn="l"/>
              </a:tabLst>
              <a:defRPr>
                <a:solidFill>
                  <a:schemeClr val="tx1"/>
                </a:solidFill>
                <a:latin typeface="Arial" panose="020B0604020202020204" pitchFamily="34" charset="0"/>
              </a:defRPr>
            </a:lvl6pPr>
            <a:lvl7pPr eaLnBrk="0" fontAlgn="base" hangingPunct="0">
              <a:spcBef>
                <a:spcPct val="0"/>
              </a:spcBef>
              <a:spcAft>
                <a:spcPct val="0"/>
              </a:spcAft>
              <a:tabLst>
                <a:tab pos="431800" algn="l"/>
              </a:tabLst>
              <a:defRPr>
                <a:solidFill>
                  <a:schemeClr val="tx1"/>
                </a:solidFill>
                <a:latin typeface="Arial" panose="020B0604020202020204" pitchFamily="34" charset="0"/>
              </a:defRPr>
            </a:lvl7pPr>
            <a:lvl8pPr eaLnBrk="0" fontAlgn="base" hangingPunct="0">
              <a:spcBef>
                <a:spcPct val="0"/>
              </a:spcBef>
              <a:spcAft>
                <a:spcPct val="0"/>
              </a:spcAft>
              <a:tabLst>
                <a:tab pos="431800" algn="l"/>
              </a:tabLst>
              <a:defRPr>
                <a:solidFill>
                  <a:schemeClr val="tx1"/>
                </a:solidFill>
                <a:latin typeface="Arial" panose="020B0604020202020204" pitchFamily="34" charset="0"/>
              </a:defRPr>
            </a:lvl8pPr>
            <a:lvl9pPr eaLnBrk="0" fontAlgn="base" hangingPunct="0">
              <a:spcBef>
                <a:spcPct val="0"/>
              </a:spcBef>
              <a:spcAft>
                <a:spcPct val="0"/>
              </a:spcAft>
              <a:tabLst>
                <a:tab pos="431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2000" u="sng" kern="1200" dirty="0">
                <a:solidFill>
                  <a:srgbClr val="000000"/>
                </a:solidFill>
                <a:latin typeface="+mn-lt"/>
                <a:cs typeface="Times New Roman" panose="02020603050405020304" pitchFamily="18" charset="0"/>
                <a:hlinkClick r:id="rId2">
                  <a:extLst>
                    <a:ext uri="{A12FA001-AC4F-418D-AE19-62706E023703}">
                      <ahyp:hlinkClr xmlns:ahyp="http://schemas.microsoft.com/office/drawing/2018/hyperlinkcolor" val="tx"/>
                    </a:ext>
                  </a:extLst>
                </a:hlinkClick>
              </a:rPr>
              <a:t>Chapter 1. What is informality, what drives it and what is being done?</a:t>
            </a:r>
            <a:endParaRPr lang="en-GB" altLang="zh-CN" sz="20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kern="1200" dirty="0">
                <a:solidFill>
                  <a:srgbClr val="000000"/>
                </a:solidFill>
                <a:latin typeface="+mn-lt"/>
                <a:cs typeface="Times New Roman" panose="02020603050405020304" pitchFamily="18" charset="0"/>
                <a:hlinkClick r:id="rId3">
                  <a:extLst>
                    <a:ext uri="{A12FA001-AC4F-418D-AE19-62706E023703}">
                      <ahyp:hlinkClr xmlns:ahyp="http://schemas.microsoft.com/office/drawing/2018/hyperlinkcolor" val="tx"/>
                    </a:ext>
                  </a:extLst>
                </a:hlinkClick>
              </a:rPr>
              <a:t>1.1.	Informality and formalization: What they mean and why they matter</a:t>
            </a:r>
            <a:endParaRPr lang="en-GB" altLang="zh-CN" sz="1800"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kern="1200" dirty="0">
                <a:solidFill>
                  <a:srgbClr val="000000"/>
                </a:solidFill>
                <a:latin typeface="+mn-lt"/>
                <a:cs typeface="Times New Roman" panose="02020603050405020304" pitchFamily="18" charset="0"/>
                <a:hlinkClick r:id="rId4">
                  <a:extLst>
                    <a:ext uri="{A12FA001-AC4F-418D-AE19-62706E023703}">
                      <ahyp:hlinkClr xmlns:ahyp="http://schemas.microsoft.com/office/drawing/2018/hyperlinkcolor" val="tx"/>
                    </a:ext>
                  </a:extLst>
                </a:hlinkClick>
              </a:rPr>
              <a:t>1.2.	Informality in numbers</a:t>
            </a:r>
            <a:endParaRPr lang="en-GB" altLang="zh-CN" sz="1800"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kern="1200" dirty="0">
                <a:solidFill>
                  <a:srgbClr val="000000"/>
                </a:solidFill>
                <a:latin typeface="+mn-lt"/>
                <a:cs typeface="Times New Roman" panose="02020603050405020304" pitchFamily="18" charset="0"/>
                <a:hlinkClick r:id="rId5">
                  <a:extLst>
                    <a:ext uri="{A12FA001-AC4F-418D-AE19-62706E023703}">
                      <ahyp:hlinkClr xmlns:ahyp="http://schemas.microsoft.com/office/drawing/2018/hyperlinkcolor" val="tx"/>
                    </a:ext>
                  </a:extLst>
                </a:hlinkClick>
              </a:rPr>
              <a:t>1.3.	Drivers of informality</a:t>
            </a:r>
            <a:endParaRPr lang="en-GB" altLang="zh-CN" sz="1800"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kern="1200" dirty="0">
                <a:solidFill>
                  <a:srgbClr val="000000"/>
                </a:solidFill>
                <a:latin typeface="+mn-lt"/>
                <a:cs typeface="Times New Roman" panose="02020603050405020304" pitchFamily="18" charset="0"/>
                <a:hlinkClick r:id="rId6">
                  <a:extLst>
                    <a:ext uri="{A12FA001-AC4F-418D-AE19-62706E023703}">
                      <ahyp:hlinkClr xmlns:ahyp="http://schemas.microsoft.com/office/drawing/2018/hyperlinkcolor" val="tx"/>
                    </a:ext>
                  </a:extLst>
                </a:hlinkClick>
              </a:rPr>
              <a:t>1.4.	ILO guidance and action on formalization</a:t>
            </a:r>
            <a:endParaRPr lang="en-GB" altLang="zh-CN" sz="1800"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kern="1200" dirty="0">
                <a:solidFill>
                  <a:srgbClr val="000000"/>
                </a:solidFill>
                <a:latin typeface="+mn-lt"/>
                <a:cs typeface="Times New Roman" panose="02020603050405020304" pitchFamily="18" charset="0"/>
                <a:hlinkClick r:id="rId7">
                  <a:extLst>
                    <a:ext uri="{A12FA001-AC4F-418D-AE19-62706E023703}">
                      <ahyp:hlinkClr xmlns:ahyp="http://schemas.microsoft.com/office/drawing/2018/hyperlinkcolor" val="tx"/>
                    </a:ext>
                  </a:extLst>
                </a:hlinkClick>
              </a:rPr>
              <a:t>1.5.	Actions beyond the ILO and ILO partnerships</a:t>
            </a:r>
            <a:endParaRPr lang="en-GB" altLang="zh-CN" sz="1800"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u="sng" kern="1200" dirty="0">
                <a:solidFill>
                  <a:srgbClr val="000000"/>
                </a:solidFill>
                <a:latin typeface="+mn-lt"/>
                <a:cs typeface="Times New Roman" panose="02020603050405020304" pitchFamily="18" charset="0"/>
                <a:hlinkClick r:id="rId8">
                  <a:extLst>
                    <a:ext uri="{A12FA001-AC4F-418D-AE19-62706E023703}">
                      <ahyp:hlinkClr xmlns:ahyp="http://schemas.microsoft.com/office/drawing/2018/hyperlinkcolor" val="tx"/>
                    </a:ext>
                  </a:extLst>
                </a:hlinkClick>
              </a:rPr>
              <a:t>Chapter 2. Innovative approaches and good practices</a:t>
            </a: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u="sng" kern="1200" dirty="0">
                <a:solidFill>
                  <a:srgbClr val="000000"/>
                </a:solidFill>
                <a:latin typeface="+mn-lt"/>
                <a:cs typeface="Times New Roman" panose="02020603050405020304" pitchFamily="18" charset="0"/>
                <a:hlinkClick r:id="rId9">
                  <a:extLst>
                    <a:ext uri="{A12FA001-AC4F-418D-AE19-62706E023703}">
                      <ahyp:hlinkClr xmlns:ahyp="http://schemas.microsoft.com/office/drawing/2018/hyperlinkcolor" val="tx"/>
                    </a:ext>
                  </a:extLst>
                </a:hlinkClick>
              </a:rPr>
              <a:t>2.1. Prerequisites</a:t>
            </a:r>
            <a:endParaRPr lang="en-GB" altLang="zh-CN" sz="1800" u="sng" kern="1200" dirty="0">
              <a:solidFill>
                <a:srgbClr val="000000"/>
              </a:solidFill>
              <a:latin typeface="+mn-lt"/>
              <a:cs typeface="Times New Roman" panose="02020603050405020304" pitchFamily="18" charset="0"/>
            </a:endParaRPr>
          </a:p>
          <a:p>
            <a:pPr algn="l" rtl="0" fontAlgn="base">
              <a:spcBef>
                <a:spcPct val="0"/>
              </a:spcBef>
              <a:spcAft>
                <a:spcPct val="0"/>
              </a:spcAft>
            </a:pPr>
            <a:r>
              <a:rPr lang="en-CA" sz="1800" b="1" dirty="0">
                <a:solidFill>
                  <a:srgbClr val="1E2DBE"/>
                </a:solidFill>
                <a:effectLst/>
                <a:latin typeface="+mn-lt"/>
                <a:ea typeface="Noto Sans SC Bold"/>
                <a:cs typeface="Overpass" panose="00000500000000000000" pitchFamily="2" charset="0"/>
              </a:rPr>
              <a:t>	2.1.1.	</a:t>
            </a:r>
            <a:r>
              <a:rPr lang="en-GB" sz="1800" b="1" dirty="0">
                <a:solidFill>
                  <a:srgbClr val="1E2DBE"/>
                </a:solidFill>
                <a:effectLst/>
                <a:latin typeface="+mn-lt"/>
                <a:ea typeface="Noto Sans SC Bold"/>
                <a:cs typeface="Overpass" panose="00000500000000000000" pitchFamily="2" charset="0"/>
              </a:rPr>
              <a:t>Good governance and an adequate legal and regulatory framework combined with political will and 			commitment</a:t>
            </a:r>
          </a:p>
          <a:p>
            <a:pPr algn="l" rtl="0" fontAlgn="base">
              <a:spcBef>
                <a:spcPct val="0"/>
              </a:spcBef>
              <a:spcAft>
                <a:spcPct val="0"/>
              </a:spcAft>
            </a:pPr>
            <a:r>
              <a:rPr lang="en-GB" sz="1800" b="1" dirty="0">
                <a:solidFill>
                  <a:srgbClr val="1E2DBE"/>
                </a:solidFill>
                <a:effectLst/>
                <a:latin typeface="+mn-lt"/>
                <a:ea typeface="Noto Sans SC Bold"/>
                <a:cs typeface="Overpass" panose="00000500000000000000" pitchFamily="2" charset="0"/>
              </a:rPr>
              <a:t>	2.1.2.	Organization, voice and representation of workers and economic units in the informal economy and 			inclusive social dialogue</a:t>
            </a:r>
          </a:p>
          <a:p>
            <a:pPr algn="l" rtl="0" fontAlgn="base">
              <a:spcBef>
                <a:spcPct val="0"/>
              </a:spcBef>
              <a:spcAft>
                <a:spcPct val="0"/>
              </a:spcAft>
            </a:pPr>
            <a:r>
              <a:rPr lang="en-GB" sz="1800" b="1" dirty="0">
                <a:solidFill>
                  <a:srgbClr val="1E2DBE"/>
                </a:solidFill>
                <a:effectLst/>
                <a:latin typeface="+mn-lt"/>
                <a:ea typeface="Noto Sans SC Bold"/>
                <a:cs typeface="Overpass" panose="00000500000000000000" pitchFamily="2" charset="0"/>
              </a:rPr>
              <a:t>	2.1.3.	</a:t>
            </a:r>
            <a:r>
              <a:rPr lang="en-CA" sz="1800" b="1" dirty="0">
                <a:solidFill>
                  <a:srgbClr val="1E2DBE"/>
                </a:solidFill>
                <a:effectLst/>
                <a:latin typeface="+mn-lt"/>
                <a:ea typeface="Noto Sans SC Bold"/>
                <a:cs typeface="Overpass" panose="00000500000000000000" pitchFamily="2" charset="0"/>
              </a:rPr>
              <a:t>A</a:t>
            </a:r>
            <a:r>
              <a:rPr lang="en-GB" sz="1800" b="1" dirty="0">
                <a:solidFill>
                  <a:srgbClr val="1E2DBE"/>
                </a:solidFill>
                <a:effectLst/>
                <a:latin typeface="+mn-lt"/>
                <a:ea typeface="Noto Sans SC Bold"/>
                <a:cs typeface="Overpass" panose="00000500000000000000" pitchFamily="2" charset="0"/>
              </a:rPr>
              <a:t>n enabling environment for sustainable enterprises to make full and productive employment a 				reality</a:t>
            </a:r>
          </a:p>
          <a:p>
            <a:pPr algn="l" rtl="0" fontAlgn="base">
              <a:spcBef>
                <a:spcPct val="0"/>
              </a:spcBef>
              <a:spcAft>
                <a:spcPct val="0"/>
              </a:spcAft>
            </a:pPr>
            <a:r>
              <a:rPr lang="en-GB" sz="1800" b="1" dirty="0">
                <a:solidFill>
                  <a:srgbClr val="1E2DBE"/>
                </a:solidFill>
                <a:effectLst/>
                <a:latin typeface="+mn-lt"/>
                <a:ea typeface="Noto Sans SC Bold"/>
                <a:cs typeface="Overpass" panose="00000500000000000000" pitchFamily="2" charset="0"/>
              </a:rPr>
              <a:t>	2.1.4.	Better working and living conditions through the</a:t>
            </a:r>
            <a:r>
              <a:rPr lang="en-CA" sz="1800" b="1" dirty="0">
                <a:solidFill>
                  <a:srgbClr val="1E2DBE"/>
                </a:solidFill>
                <a:effectLst/>
                <a:latin typeface="+mn-lt"/>
                <a:ea typeface="Noto Sans SC Bold"/>
                <a:cs typeface="Overpass" panose="00000500000000000000" pitchFamily="2" charset="0"/>
              </a:rPr>
              <a:t> transition to formality and leaving no one behind</a:t>
            </a:r>
            <a:endParaRPr lang="en-GB" sz="1800" b="1" dirty="0">
              <a:solidFill>
                <a:srgbClr val="1E2DBE"/>
              </a:solidFill>
              <a:effectLst/>
              <a:latin typeface="+mn-lt"/>
              <a:ea typeface="Noto Sans SC Bold"/>
              <a:cs typeface="Overpass" panose="000005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u="sng" kern="1200" dirty="0">
                <a:solidFill>
                  <a:srgbClr val="000000"/>
                </a:solidFill>
                <a:latin typeface="+mn-lt"/>
                <a:cs typeface="Times New Roman" panose="02020603050405020304" pitchFamily="18" charset="0"/>
                <a:hlinkClick r:id="rId10">
                  <a:extLst>
                    <a:ext uri="{A12FA001-AC4F-418D-AE19-62706E023703}">
                      <ahyp:hlinkClr xmlns:ahyp="http://schemas.microsoft.com/office/drawing/2018/hyperlinkcolor" val="tx"/>
                    </a:ext>
                  </a:extLst>
                </a:hlinkClick>
              </a:rPr>
              <a:t>2.2.	Innovative approaches and good practices</a:t>
            </a: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endParaRPr lang="en-GB" altLang="zh-CN" sz="1800" u="sng" kern="1200" dirty="0">
              <a:solidFill>
                <a:srgbClr val="000000"/>
              </a:solidFill>
              <a:latin typeface="+mn-l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lang="en-GB" altLang="zh-CN" sz="1800" u="sng" kern="1200" dirty="0">
                <a:solidFill>
                  <a:srgbClr val="000000"/>
                </a:solidFill>
                <a:latin typeface="+mn-lt"/>
                <a:cs typeface="Times New Roman" panose="02020603050405020304" pitchFamily="18" charset="0"/>
                <a:hlinkClick r:id="rId11">
                  <a:extLst>
                    <a:ext uri="{A12FA001-AC4F-418D-AE19-62706E023703}">
                      <ahyp:hlinkClr xmlns:ahyp="http://schemas.microsoft.com/office/drawing/2018/hyperlinkcolor" val="tx"/>
                    </a:ext>
                  </a:extLst>
                </a:hlinkClick>
              </a:rPr>
              <a:t>Chapter 3. Conclusions and way forward</a:t>
            </a:r>
            <a:endParaRPr lang="en-GB" altLang="zh-CN" sz="1800" u="sng" kern="1200" dirty="0">
              <a:solidFill>
                <a:srgbClr val="000000"/>
              </a:solidFill>
              <a:latin typeface="+mn-lt"/>
              <a:cs typeface="Times New Roman" panose="02020603050405020304" pitchFamily="18" charset="0"/>
            </a:endParaRPr>
          </a:p>
        </p:txBody>
      </p:sp>
    </p:spTree>
    <p:extLst>
      <p:ext uri="{BB962C8B-B14F-4D97-AF65-F5344CB8AC3E}">
        <p14:creationId xmlns:p14="http://schemas.microsoft.com/office/powerpoint/2010/main" val="3354315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D0EC48-9682-F638-634E-AC32141EA654}"/>
              </a:ext>
            </a:extLst>
          </p:cNvPr>
          <p:cNvSpPr>
            <a:spLocks noGrp="1"/>
          </p:cNvSpPr>
          <p:nvPr>
            <p:ph sz="half" idx="1"/>
          </p:nvPr>
        </p:nvSpPr>
        <p:spPr>
          <a:xfrm>
            <a:off x="1148317" y="1672244"/>
            <a:ext cx="10553146" cy="4969756"/>
          </a:xfrm>
        </p:spPr>
        <p:txBody>
          <a:bodyPr/>
          <a:lstStyle/>
          <a:p>
            <a:pPr lvl="0">
              <a:lnSpc>
                <a:spcPct val="107000"/>
              </a:lnSpc>
              <a:spcBef>
                <a:spcPts val="1200"/>
              </a:spcBef>
            </a:pPr>
            <a:r>
              <a:rPr lang="en-GB" sz="2000" kern="100" dirty="0">
                <a:effectLst/>
                <a:latin typeface="Overpass" panose="00000500000000000000" pitchFamily="2" charset="0"/>
                <a:ea typeface="Yu Gothic Light" panose="020B0300000000000000" pitchFamily="34" charset="-128"/>
                <a:cs typeface="Times New Roman" panose="02020603050405020304" pitchFamily="18" charset="0"/>
              </a:rPr>
              <a:t>Chapter 1.</a:t>
            </a:r>
            <a:r>
              <a:rPr lang="en-GB" sz="2000" kern="100" dirty="0">
                <a:solidFill>
                  <a:srgbClr val="222A35"/>
                </a:solidFill>
                <a:latin typeface="Overpass" panose="00000500000000000000" pitchFamily="2" charset="0"/>
                <a:ea typeface="Yu Gothic Light" panose="020B0300000000000000" pitchFamily="34" charset="-128"/>
                <a:cs typeface="Times New Roman" panose="02020603050405020304" pitchFamily="18" charset="0"/>
              </a:rPr>
              <a:t> </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Ten years since the adoption of Recommendation 204</a:t>
            </a:r>
          </a:p>
          <a:p>
            <a:pPr marL="712788" lvl="1" indent="-350838">
              <a:spcBef>
                <a:spcPts val="1200"/>
              </a:spcBef>
              <a:buClr>
                <a:schemeClr val="accent2"/>
              </a:buClr>
              <a:buSzPct val="100000"/>
            </a:pPr>
            <a:r>
              <a:rPr lang="en-GB" dirty="0">
                <a:solidFill>
                  <a:schemeClr val="accent2"/>
                </a:solidFill>
              </a:rPr>
              <a:t>1.</a:t>
            </a:r>
            <a:r>
              <a:rPr lang="en-GB" b="1" dirty="0">
                <a:solidFill>
                  <a:schemeClr val="tx2"/>
                </a:solidFill>
              </a:rPr>
              <a:t>1</a:t>
            </a:r>
            <a:r>
              <a:rPr lang="en-GB" dirty="0">
                <a:solidFill>
                  <a:schemeClr val="tx2"/>
                </a:solidFill>
              </a:rPr>
              <a:t> Informality, formalization: what it means and why it matters</a:t>
            </a:r>
          </a:p>
          <a:p>
            <a:pPr marL="1073150" lvl="2" indent="-342900">
              <a:spcBef>
                <a:spcPts val="0"/>
              </a:spcBef>
              <a:buSzPts val="1100"/>
              <a:buNone/>
            </a:pPr>
            <a:r>
              <a:rPr lang="en-GB" sz="1600" b="0" dirty="0">
                <a:solidFill>
                  <a:schemeClr val="tx1"/>
                </a:solidFill>
              </a:rPr>
              <a:t>1.1.1  Guidance on defining the informal economy and promoting formalization</a:t>
            </a:r>
          </a:p>
          <a:p>
            <a:pPr marL="1073150" lvl="2" indent="-342900">
              <a:spcBef>
                <a:spcPts val="0"/>
              </a:spcBef>
              <a:buSzPts val="1100"/>
              <a:buNone/>
            </a:pPr>
            <a:r>
              <a:rPr lang="en-GB" sz="1600" b="0" dirty="0">
                <a:solidFill>
                  <a:schemeClr val="tx1"/>
                </a:solidFill>
              </a:rPr>
              <a:t>1.1.2  Why the transition to the formal economy is important</a:t>
            </a:r>
          </a:p>
          <a:p>
            <a:pPr marL="712788" lvl="1" indent="-350838">
              <a:spcBef>
                <a:spcPts val="1200"/>
              </a:spcBef>
              <a:buClr>
                <a:schemeClr val="accent2"/>
              </a:buClr>
              <a:buSzPct val="100000"/>
            </a:pPr>
            <a:r>
              <a:rPr lang="en-GB" dirty="0">
                <a:solidFill>
                  <a:schemeClr val="accent2"/>
                </a:solidFill>
              </a:rPr>
              <a:t>1</a:t>
            </a:r>
            <a:r>
              <a:rPr lang="en-GB" dirty="0">
                <a:solidFill>
                  <a:schemeClr val="tx2"/>
                </a:solidFill>
              </a:rPr>
              <a:t>.</a:t>
            </a:r>
            <a:r>
              <a:rPr lang="en-GB" b="1" dirty="0">
                <a:solidFill>
                  <a:schemeClr val="tx2"/>
                </a:solidFill>
              </a:rPr>
              <a:t>2</a:t>
            </a:r>
            <a:r>
              <a:rPr lang="en-GB" dirty="0">
                <a:solidFill>
                  <a:schemeClr val="tx2"/>
                </a:solidFill>
              </a:rPr>
              <a:t> Informality in numbers</a:t>
            </a:r>
          </a:p>
          <a:p>
            <a:pPr marL="1073150" lvl="2" indent="-342900">
              <a:spcBef>
                <a:spcPts val="0"/>
              </a:spcBef>
              <a:buSzPts val="1100"/>
              <a:buNone/>
            </a:pPr>
            <a:r>
              <a:rPr lang="en-GB" sz="1600" dirty="0"/>
              <a:t>1.2.1 Incidence &amp; Trends  </a:t>
            </a:r>
          </a:p>
          <a:p>
            <a:pPr marL="1073150" lvl="2" indent="-342900">
              <a:spcBef>
                <a:spcPts val="0"/>
              </a:spcBef>
              <a:buSzPts val="1100"/>
              <a:buNone/>
            </a:pPr>
            <a:r>
              <a:rPr lang="en-GB" sz="1600" dirty="0"/>
              <a:t>1.2.2.Disparities within and across regions and countries </a:t>
            </a:r>
          </a:p>
          <a:p>
            <a:pPr marL="1073150" lvl="2" indent="-342900">
              <a:spcBef>
                <a:spcPts val="0"/>
              </a:spcBef>
              <a:buSzPts val="1100"/>
              <a:buNone/>
            </a:pPr>
            <a:r>
              <a:rPr lang="en-GB" sz="1600" dirty="0"/>
              <a:t>1.2.3 Groups most exposed to informality: some common trends across regions and countries </a:t>
            </a:r>
          </a:p>
          <a:p>
            <a:pPr marL="1073150" lvl="2" indent="-342900">
              <a:spcBef>
                <a:spcPts val="0"/>
              </a:spcBef>
              <a:buSzPts val="1100"/>
              <a:buNone/>
            </a:pPr>
            <a:endParaRPr lang="en-GB" sz="1600" dirty="0"/>
          </a:p>
          <a:p>
            <a:pPr marL="808038" lvl="2" indent="-446088">
              <a:spcBef>
                <a:spcPts val="0"/>
              </a:spcBef>
              <a:buSzPts val="1100"/>
              <a:buNone/>
            </a:pPr>
            <a:r>
              <a:rPr lang="en-GB" dirty="0">
                <a:solidFill>
                  <a:schemeClr val="accent2"/>
                </a:solidFill>
              </a:rPr>
              <a:t>1.</a:t>
            </a:r>
            <a:r>
              <a:rPr lang="en-GB" b="1" dirty="0">
                <a:solidFill>
                  <a:schemeClr val="tx2"/>
                </a:solidFill>
              </a:rPr>
              <a:t>3</a:t>
            </a:r>
            <a:r>
              <a:rPr lang="en-GB" dirty="0">
                <a:solidFill>
                  <a:schemeClr val="tx2"/>
                </a:solidFill>
              </a:rPr>
              <a:t> Drivers of informality</a:t>
            </a:r>
          </a:p>
          <a:p>
            <a:pPr marL="1073150" lvl="2" indent="-342900">
              <a:spcBef>
                <a:spcPts val="0"/>
              </a:spcBef>
              <a:buSzPts val="1100"/>
              <a:buNone/>
            </a:pPr>
            <a:r>
              <a:rPr lang="en-GB" sz="1600" dirty="0"/>
              <a:t>1.3.1. Main drivers of informality </a:t>
            </a:r>
          </a:p>
          <a:p>
            <a:pPr marL="1073150" lvl="2" indent="0">
              <a:spcBef>
                <a:spcPts val="0"/>
              </a:spcBef>
              <a:buSzPts val="1100"/>
              <a:buNone/>
            </a:pPr>
            <a:r>
              <a:rPr lang="en-GB" sz="1400" b="0" kern="100" dirty="0" err="1">
                <a:solidFill>
                  <a:schemeClr val="tx2"/>
                </a:solidFill>
                <a:effectLst/>
                <a:latin typeface="Arial" panose="020B0604020202020204" pitchFamily="34" charset="0"/>
                <a:ea typeface="Times New Roman" panose="02020603050405020304" pitchFamily="18" charset="0"/>
                <a:cs typeface="Arial" panose="020B0604020202020204" pitchFamily="34" charset="0"/>
              </a:rPr>
              <a:t>i</a:t>
            </a:r>
            <a:r>
              <a:rPr lang="en-GB" sz="1400" kern="100" dirty="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en-GB" sz="1400" b="0" kern="10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Inability of the economy to generate formal jobs;</a:t>
            </a:r>
            <a:r>
              <a:rPr lang="en-GB" sz="1400" kern="0" dirty="0">
                <a:solidFill>
                  <a:schemeClr val="tx2"/>
                </a:solidFill>
                <a:latin typeface="Arial" panose="020B0604020202020204" pitchFamily="34" charset="0"/>
                <a:ea typeface="Times New Roman" panose="02020603050405020304" pitchFamily="18" charset="0"/>
                <a:cs typeface="Arial" panose="020B0604020202020204" pitchFamily="34" charset="0"/>
              </a:rPr>
              <a:t> ii) </a:t>
            </a:r>
            <a:r>
              <a:rPr lang="en-GB" sz="1400" b="0" kern="100" dirty="0">
                <a:solidFill>
                  <a:schemeClr val="tx2"/>
                </a:solidFill>
                <a:effectLst/>
                <a:latin typeface="Arial" panose="020B0604020202020204" pitchFamily="34" charset="0"/>
                <a:ea typeface="Aptos" panose="020B0004020202020204" pitchFamily="34" charset="0"/>
                <a:cs typeface="Arial" panose="020B0604020202020204" pitchFamily="34" charset="0"/>
              </a:rPr>
              <a:t>High levels of poverty and inequality; iii) </a:t>
            </a:r>
            <a:r>
              <a:rPr lang="en-GB" sz="1400" b="0" kern="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High prevalence of sectors and forms of employment more exposed to informality; iv) </a:t>
            </a:r>
            <a:r>
              <a:rPr lang="en-GB" sz="1400" b="0" kern="10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Weak public institutions and inadequate legal frameworks; v) </a:t>
            </a:r>
            <a:r>
              <a:rPr lang="en-GB" sz="1400" b="0" dirty="0">
                <a:solidFill>
                  <a:schemeClr val="tx2"/>
                </a:solidFill>
                <a:effectLst/>
                <a:latin typeface="Arial" panose="020B0604020202020204" pitchFamily="34" charset="0"/>
                <a:ea typeface="Aptos" panose="020B0004020202020204" pitchFamily="34" charset="0"/>
                <a:cs typeface="Arial" panose="020B0604020202020204" pitchFamily="34" charset="0"/>
              </a:rPr>
              <a:t>Low level of productivity; vi) Discrimination and gender inequalit</a:t>
            </a:r>
            <a:r>
              <a:rPr lang="en-GB" sz="14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y; vi) Lack of voice and representation of workers and enterprises; vii) </a:t>
            </a:r>
            <a:r>
              <a:rPr lang="en-GB" sz="1400" b="0" dirty="0">
                <a:solidFill>
                  <a:schemeClr val="tx2"/>
                </a:solidFill>
                <a:effectLst/>
                <a:latin typeface="Arial" panose="020B0604020202020204" pitchFamily="34" charset="0"/>
                <a:ea typeface="Aptos" panose="020B0004020202020204" pitchFamily="34" charset="0"/>
                <a:cs typeface="Arial" panose="020B0604020202020204" pitchFamily="34" charset="0"/>
              </a:rPr>
              <a:t>Low level of education and skills of the workforce; viii) Environmental and other crisis</a:t>
            </a:r>
            <a:r>
              <a:rPr lang="en-GB" sz="1400" dirty="0">
                <a:solidFill>
                  <a:schemeClr val="tx2"/>
                </a:solidFill>
                <a:latin typeface="Arial" panose="020B0604020202020204" pitchFamily="34" charset="0"/>
                <a:ea typeface="Aptos" panose="020B0004020202020204" pitchFamily="34" charset="0"/>
                <a:cs typeface="Arial" panose="020B0604020202020204" pitchFamily="34" charset="0"/>
              </a:rPr>
              <a:t>; ix) </a:t>
            </a:r>
            <a:r>
              <a:rPr lang="en-GB" sz="1400" b="0" dirty="0">
                <a:solidFill>
                  <a:schemeClr val="tx2"/>
                </a:solidFill>
                <a:effectLst/>
                <a:latin typeface="Arial" panose="020B0604020202020204" pitchFamily="34" charset="0"/>
                <a:ea typeface="Aptos" panose="020B0004020202020204" pitchFamily="34" charset="0"/>
                <a:cs typeface="Arial" panose="020B0604020202020204" pitchFamily="34" charset="0"/>
              </a:rPr>
              <a:t>Repercussion of certain transformations in the world of work; x) Perceived advantage to operate in the informal economy</a:t>
            </a:r>
          </a:p>
          <a:p>
            <a:pPr marL="1073150" lvl="2" indent="-342900">
              <a:spcBef>
                <a:spcPts val="0"/>
              </a:spcBef>
              <a:buSzPts val="1100"/>
              <a:buNone/>
            </a:pPr>
            <a:endParaRPr lang="en-GB" sz="1400" b="0" dirty="0">
              <a:solidFill>
                <a:schemeClr val="tx2"/>
              </a:solidFill>
              <a:latin typeface="Arial" panose="020B0604020202020204" pitchFamily="34" charset="0"/>
              <a:cs typeface="Arial" panose="020B0604020202020204" pitchFamily="34" charset="0"/>
            </a:endParaRPr>
          </a:p>
          <a:p>
            <a:pPr marL="1073150" lvl="2" indent="-342900">
              <a:spcBef>
                <a:spcPts val="0"/>
              </a:spcBef>
              <a:buSzPts val="1100"/>
              <a:buFont typeface="Wingdings 2" panose="05020102010507070707" pitchFamily="18" charset="2"/>
              <a:buChar char="Í"/>
            </a:pPr>
            <a:r>
              <a:rPr lang="en-GB" sz="1600" dirty="0">
                <a:solidFill>
                  <a:schemeClr val="accent2"/>
                </a:solidFill>
              </a:rPr>
              <a:t>1</a:t>
            </a:r>
            <a:r>
              <a:rPr lang="en-GB" sz="1600" dirty="0"/>
              <a:t>.3.2. Transversal and specific drivers</a:t>
            </a:r>
          </a:p>
          <a:p>
            <a:endParaRPr lang="en-GB" dirty="0"/>
          </a:p>
        </p:txBody>
      </p:sp>
      <p:sp>
        <p:nvSpPr>
          <p:cNvPr id="5" name="Date Placeholder 4">
            <a:extLst>
              <a:ext uri="{FF2B5EF4-FFF2-40B4-BE49-F238E27FC236}">
                <a16:creationId xmlns:a16="http://schemas.microsoft.com/office/drawing/2014/main" id="{7153044A-6A6F-E0FE-D9F3-A3D136D98C1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noFill/>
                <a:effectLst/>
                <a:uLnTx/>
                <a:uFillTx/>
                <a:latin typeface="Arial" panose="020B0604020202020204"/>
                <a:ea typeface="+mn-ea"/>
                <a:cs typeface="+mn-cs"/>
              </a:rPr>
              <a:t>Date: Monday / 01 / October / 2019</a:t>
            </a:r>
          </a:p>
        </p:txBody>
      </p:sp>
      <p:sp>
        <p:nvSpPr>
          <p:cNvPr id="7" name="Slide Number Placeholder 6">
            <a:extLst>
              <a:ext uri="{FF2B5EF4-FFF2-40B4-BE49-F238E27FC236}">
                <a16:creationId xmlns:a16="http://schemas.microsoft.com/office/drawing/2014/main" id="{B308F84F-A4A3-69C5-A1FF-405AD78E91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800" b="0" i="0" u="none" strike="noStrike" kern="1200" cap="none" spc="0" normalizeH="0" baseline="0" noProof="0" smtClean="0">
                <a:ln>
                  <a:noFill/>
                </a:ln>
                <a:solidFill>
                  <a:srgbClr val="1E2DB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800" b="0" i="0" u="none" strike="noStrike" kern="1200" cap="none" spc="0" normalizeH="0" baseline="0" noProof="0">
              <a:ln>
                <a:noFill/>
              </a:ln>
              <a:solidFill>
                <a:srgbClr val="1E2DBE"/>
              </a:solidFill>
              <a:effectLst/>
              <a:uLnTx/>
              <a:uFillTx/>
              <a:latin typeface="Arial" panose="020B0604020202020204"/>
              <a:ea typeface="+mn-ea"/>
              <a:cs typeface="+mn-cs"/>
            </a:endParaRPr>
          </a:p>
        </p:txBody>
      </p:sp>
      <p:sp>
        <p:nvSpPr>
          <p:cNvPr id="10" name="Title 1">
            <a:extLst>
              <a:ext uri="{FF2B5EF4-FFF2-40B4-BE49-F238E27FC236}">
                <a16:creationId xmlns:a16="http://schemas.microsoft.com/office/drawing/2014/main" id="{0ABA96C3-1D7F-A6B4-4EF3-071460186886}"/>
              </a:ext>
            </a:extLst>
          </p:cNvPr>
          <p:cNvSpPr>
            <a:spLocks noGrp="1"/>
          </p:cNvSpPr>
          <p:nvPr>
            <p:ph type="title"/>
          </p:nvPr>
        </p:nvSpPr>
        <p:spPr>
          <a:xfrm>
            <a:off x="2316480" y="216000"/>
            <a:ext cx="8844982" cy="1103096"/>
          </a:xfrm>
        </p:spPr>
        <p:txBody>
          <a:bodyPr/>
          <a:lstStyle/>
          <a:p>
            <a:r>
              <a:rPr lang="en-GB" sz="2800" dirty="0">
                <a:effectLst/>
                <a:latin typeface="+mn-lt"/>
                <a:ea typeface="Yu Mincho" panose="02020400000000000000" pitchFamily="18" charset="-128"/>
                <a:cs typeface="Arial" panose="020B0604020202020204" pitchFamily="34" charset="0"/>
              </a:rPr>
              <a:t>Background document for the general discussion on </a:t>
            </a:r>
            <a:br>
              <a:rPr lang="en-GB" sz="2800" dirty="0">
                <a:effectLst/>
                <a:latin typeface="+mn-lt"/>
                <a:ea typeface="Yu Mincho" panose="02020400000000000000" pitchFamily="18" charset="-128"/>
                <a:cs typeface="Arial" panose="020B0604020202020204" pitchFamily="34" charset="0"/>
              </a:rPr>
            </a:br>
            <a:r>
              <a:rPr lang="en-GB" sz="2800" b="0" dirty="0">
                <a:effectLst/>
                <a:latin typeface="+mn-lt"/>
                <a:ea typeface="Yu Mincho" panose="02020400000000000000" pitchFamily="18" charset="-128"/>
                <a:cs typeface="Arial" panose="020B0604020202020204" pitchFamily="34" charset="0"/>
              </a:rPr>
              <a:t>Innovative approaches to tackling informality and promoting transition to formality to promote decent work </a:t>
            </a:r>
          </a:p>
        </p:txBody>
      </p:sp>
    </p:spTree>
    <p:extLst>
      <p:ext uri="{BB962C8B-B14F-4D97-AF65-F5344CB8AC3E}">
        <p14:creationId xmlns:p14="http://schemas.microsoft.com/office/powerpoint/2010/main" val="23669274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787D2D-3616-3C35-47D4-2E40ACEFB2BA}"/>
              </a:ext>
            </a:extLst>
          </p:cNvPr>
          <p:cNvSpPr>
            <a:spLocks noGrp="1"/>
          </p:cNvSpPr>
          <p:nvPr>
            <p:ph sz="half" idx="1"/>
          </p:nvPr>
        </p:nvSpPr>
        <p:spPr>
          <a:xfrm>
            <a:off x="970938" y="2113576"/>
            <a:ext cx="10949622" cy="4403726"/>
          </a:xfrm>
        </p:spPr>
        <p:txBody>
          <a:bodyPr/>
          <a:lstStyle/>
          <a:p>
            <a:pPr lvl="1">
              <a:spcBef>
                <a:spcPts val="1200"/>
              </a:spcBef>
              <a:buClr>
                <a:schemeClr val="accent2"/>
              </a:buClr>
              <a:buSzPct val="100000"/>
            </a:pPr>
            <a:r>
              <a:rPr lang="en-GB" sz="2000" kern="100" dirty="0">
                <a:solidFill>
                  <a:schemeClr val="accent2"/>
                </a:solidFill>
                <a:effectLst/>
                <a:latin typeface="Overpass" panose="00000500000000000000" pitchFamily="2" charset="0"/>
                <a:ea typeface="Yu Gothic Light" panose="020B0300000000000000" pitchFamily="34" charset="-128"/>
                <a:cs typeface="Times New Roman" panose="02020603050405020304" pitchFamily="18" charset="0"/>
              </a:rPr>
              <a:t>Chapter 1.</a:t>
            </a:r>
            <a:r>
              <a:rPr lang="en-GB" sz="2000" kern="100" dirty="0">
                <a:solidFill>
                  <a:schemeClr val="accent2"/>
                </a:solidFill>
                <a:latin typeface="Overpass" panose="00000500000000000000" pitchFamily="2" charset="0"/>
                <a:ea typeface="Yu Gothic Light" panose="020B0300000000000000" pitchFamily="34" charset="-128"/>
                <a:cs typeface="Times New Roman" panose="02020603050405020304" pitchFamily="18" charset="0"/>
              </a:rPr>
              <a:t> </a:t>
            </a:r>
            <a:r>
              <a:rPr lang="en-GB" sz="18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Ten years since the adoption of Recommendation 204 (</a:t>
            </a:r>
            <a:r>
              <a:rPr lang="en-GB" sz="1800" b="1" kern="100" dirty="0">
                <a:solidFill>
                  <a:schemeClr val="accent2"/>
                </a:solidFill>
                <a:effectLst/>
                <a:latin typeface="Overpass" panose="00000500000000000000" pitchFamily="2" charset="0"/>
                <a:ea typeface="Yu Gothic Light" panose="020B0300000000000000" pitchFamily="34" charset="-128"/>
                <a:cs typeface="Times New Roman" panose="02020603050405020304" pitchFamily="18" charset="0"/>
              </a:rPr>
              <a:t>cont.</a:t>
            </a:r>
            <a:r>
              <a:rPr lang="en-GB" sz="18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a:t>
            </a:r>
          </a:p>
          <a:p>
            <a:pPr lvl="1">
              <a:spcBef>
                <a:spcPts val="1200"/>
              </a:spcBef>
              <a:buClr>
                <a:schemeClr val="accent2"/>
              </a:buClr>
              <a:buSzPct val="100000"/>
            </a:pPr>
            <a:r>
              <a:rPr lang="en-GB" dirty="0">
                <a:solidFill>
                  <a:schemeClr val="accent2"/>
                </a:solidFill>
              </a:rPr>
              <a:t>  </a:t>
            </a:r>
          </a:p>
          <a:p>
            <a:pPr marL="1073150" lvl="1" indent="-446088">
              <a:spcBef>
                <a:spcPts val="1200"/>
              </a:spcBef>
              <a:buClr>
                <a:schemeClr val="accent2"/>
              </a:buClr>
              <a:buSzPct val="100000"/>
            </a:pPr>
            <a:r>
              <a:rPr lang="en-GB" dirty="0">
                <a:solidFill>
                  <a:schemeClr val="accent2"/>
                </a:solidFill>
              </a:rPr>
              <a:t>1.4 ILO guidance and action on formalization</a:t>
            </a:r>
          </a:p>
          <a:p>
            <a:pPr marL="1073150" lvl="2" indent="0">
              <a:spcBef>
                <a:spcPts val="0"/>
              </a:spcBef>
              <a:buSzPts val="1100"/>
              <a:buNone/>
            </a:pPr>
            <a:r>
              <a:rPr lang="en-GB" sz="1600" dirty="0"/>
              <a:t>1.4.1 Strategic guidance/ Tripartite agreements since 2015  </a:t>
            </a:r>
          </a:p>
          <a:p>
            <a:pPr marL="1073150" lvl="2" indent="0">
              <a:spcBef>
                <a:spcPts val="0"/>
              </a:spcBef>
              <a:buSzPts val="1100"/>
              <a:buNone/>
            </a:pPr>
            <a:r>
              <a:rPr lang="en-GB" sz="1600" dirty="0"/>
              <a:t>1.4.2 Direct support to constituents</a:t>
            </a:r>
          </a:p>
          <a:p>
            <a:pPr marL="1073150" lvl="2" indent="0">
              <a:spcBef>
                <a:spcPts val="0"/>
              </a:spcBef>
              <a:buSzPts val="1100"/>
              <a:buNone/>
            </a:pPr>
            <a:endParaRPr lang="en-GB" sz="1600" dirty="0"/>
          </a:p>
          <a:p>
            <a:pPr marL="1073150" lvl="1" indent="-446088">
              <a:spcBef>
                <a:spcPts val="1200"/>
              </a:spcBef>
              <a:buClr>
                <a:schemeClr val="accent2"/>
              </a:buClr>
              <a:buSzPct val="100000"/>
            </a:pPr>
            <a:r>
              <a:rPr lang="en-GB" dirty="0">
                <a:solidFill>
                  <a:schemeClr val="accent2"/>
                </a:solidFill>
              </a:rPr>
              <a:t>1.5. ILO partnerships and action beyond the ILO</a:t>
            </a:r>
          </a:p>
          <a:p>
            <a:pPr marL="1073150" lvl="2" indent="0">
              <a:spcBef>
                <a:spcPts val="0"/>
              </a:spcBef>
              <a:buSzPts val="1100"/>
              <a:buNone/>
            </a:pPr>
            <a:r>
              <a:rPr lang="en-GB" sz="1600" dirty="0"/>
              <a:t>1.5.1 United Nations</a:t>
            </a:r>
          </a:p>
          <a:p>
            <a:pPr marL="1073150" lvl="2" indent="0">
              <a:spcBef>
                <a:spcPts val="0"/>
              </a:spcBef>
              <a:buSzPts val="1100"/>
              <a:buNone/>
            </a:pPr>
            <a:r>
              <a:rPr lang="en-GB" sz="1600" dirty="0"/>
              <a:t>1.5.2 Other international and regional bodies</a:t>
            </a:r>
          </a:p>
          <a:p>
            <a:pPr marL="1073150" lvl="2" indent="0">
              <a:spcBef>
                <a:spcPts val="0"/>
              </a:spcBef>
              <a:buSzPts val="1100"/>
              <a:buNone/>
            </a:pPr>
            <a:r>
              <a:rPr lang="en-GB" sz="1600" dirty="0"/>
              <a:t>1.5.3 Strategic partnerships</a:t>
            </a:r>
          </a:p>
          <a:p>
            <a:endParaRPr lang="en-GB" dirty="0"/>
          </a:p>
        </p:txBody>
      </p:sp>
      <p:sp>
        <p:nvSpPr>
          <p:cNvPr id="5" name="Date Placeholder 4">
            <a:extLst>
              <a:ext uri="{FF2B5EF4-FFF2-40B4-BE49-F238E27FC236}">
                <a16:creationId xmlns:a16="http://schemas.microsoft.com/office/drawing/2014/main" id="{6181DBDC-7B4E-CCCB-FF8A-3C87300916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noFill/>
                <a:effectLst/>
                <a:uLnTx/>
                <a:uFillTx/>
                <a:latin typeface="Arial" panose="020B0604020202020204"/>
                <a:ea typeface="+mn-ea"/>
                <a:cs typeface="+mn-cs"/>
              </a:rPr>
              <a:t>Date: Monday / 01 / October / 2019</a:t>
            </a:r>
          </a:p>
        </p:txBody>
      </p:sp>
      <p:sp>
        <p:nvSpPr>
          <p:cNvPr id="6" name="Footer Placeholder 5">
            <a:extLst>
              <a:ext uri="{FF2B5EF4-FFF2-40B4-BE49-F238E27FC236}">
                <a16:creationId xmlns:a16="http://schemas.microsoft.com/office/drawing/2014/main" id="{9E76A79C-947D-D0C9-9544-0673A55655B7}"/>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230050"/>
                </a:solidFill>
                <a:effectLst/>
                <a:uLnTx/>
                <a:uFillTx/>
                <a:latin typeface="Arial" panose="020B0604020202020204"/>
                <a:ea typeface="+mn-ea"/>
                <a:cs typeface="+mn-cs"/>
              </a:rPr>
              <a:t>Advancing social justice, promoting decent work</a:t>
            </a:r>
          </a:p>
        </p:txBody>
      </p:sp>
      <p:sp>
        <p:nvSpPr>
          <p:cNvPr id="7" name="Slide Number Placeholder 6">
            <a:extLst>
              <a:ext uri="{FF2B5EF4-FFF2-40B4-BE49-F238E27FC236}">
                <a16:creationId xmlns:a16="http://schemas.microsoft.com/office/drawing/2014/main" id="{EDC618D3-1FDB-00C7-651F-C85F016723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800" b="0" i="0" u="none" strike="noStrike" kern="1200" cap="none" spc="0" normalizeH="0" baseline="0" noProof="0" smtClean="0">
                <a:ln>
                  <a:noFill/>
                </a:ln>
                <a:solidFill>
                  <a:srgbClr val="1E2DB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800" b="0" i="0" u="none" strike="noStrike" kern="1200" cap="none" spc="0" normalizeH="0" baseline="0" noProof="0">
              <a:ln>
                <a:noFill/>
              </a:ln>
              <a:solidFill>
                <a:srgbClr val="1E2DBE"/>
              </a:solidFill>
              <a:effectLst/>
              <a:uLnTx/>
              <a:uFillTx/>
              <a:latin typeface="Arial" panose="020B0604020202020204"/>
              <a:ea typeface="+mn-ea"/>
              <a:cs typeface="+mn-cs"/>
            </a:endParaRPr>
          </a:p>
        </p:txBody>
      </p:sp>
      <p:sp>
        <p:nvSpPr>
          <p:cNvPr id="8" name="Title 1">
            <a:extLst>
              <a:ext uri="{FF2B5EF4-FFF2-40B4-BE49-F238E27FC236}">
                <a16:creationId xmlns:a16="http://schemas.microsoft.com/office/drawing/2014/main" id="{A8C38D53-9372-A497-CF02-D3BD55AB370C}"/>
              </a:ext>
            </a:extLst>
          </p:cNvPr>
          <p:cNvSpPr>
            <a:spLocks noGrp="1"/>
          </p:cNvSpPr>
          <p:nvPr>
            <p:ph type="title"/>
          </p:nvPr>
        </p:nvSpPr>
        <p:spPr>
          <a:xfrm>
            <a:off x="2316480" y="216000"/>
            <a:ext cx="8615680" cy="1198130"/>
          </a:xfrm>
        </p:spPr>
        <p:txBody>
          <a:bodyPr/>
          <a:lstStyle/>
          <a:p>
            <a:r>
              <a:rPr lang="en-GB" dirty="0">
                <a:effectLst/>
                <a:latin typeface="+mn-lt"/>
                <a:ea typeface="Yu Mincho" panose="02020400000000000000" pitchFamily="18" charset="-128"/>
                <a:cs typeface="Arial" panose="020B0604020202020204" pitchFamily="34" charset="0"/>
              </a:rPr>
              <a:t>Background document for the general discussion on </a:t>
            </a:r>
            <a:br>
              <a:rPr lang="en-GB" dirty="0">
                <a:effectLst/>
                <a:latin typeface="+mn-lt"/>
                <a:ea typeface="Yu Mincho" panose="02020400000000000000" pitchFamily="18" charset="-128"/>
                <a:cs typeface="Arial" panose="020B0604020202020204" pitchFamily="34" charset="0"/>
              </a:rPr>
            </a:br>
            <a:r>
              <a:rPr lang="en-GB" b="0" dirty="0">
                <a:effectLst/>
                <a:latin typeface="+mn-lt"/>
                <a:ea typeface="Yu Mincho" panose="02020400000000000000" pitchFamily="18" charset="-128"/>
                <a:cs typeface="Arial" panose="020B0604020202020204" pitchFamily="34" charset="0"/>
              </a:rPr>
              <a:t>Innovative approaches to tackling informality and promoting transition to formality to promote decent work </a:t>
            </a:r>
            <a:endParaRPr lang="en-GB" dirty="0">
              <a:latin typeface="+mn-lt"/>
            </a:endParaRPr>
          </a:p>
        </p:txBody>
      </p:sp>
    </p:spTree>
    <p:extLst>
      <p:ext uri="{BB962C8B-B14F-4D97-AF65-F5344CB8AC3E}">
        <p14:creationId xmlns:p14="http://schemas.microsoft.com/office/powerpoint/2010/main" val="3789537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5CAC7-8C23-F403-3133-86269289F3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F3299-6523-8DEE-CA14-422E672B5CC0}"/>
              </a:ext>
            </a:extLst>
          </p:cNvPr>
          <p:cNvSpPr>
            <a:spLocks noGrp="1"/>
          </p:cNvSpPr>
          <p:nvPr>
            <p:ph type="title"/>
          </p:nvPr>
        </p:nvSpPr>
        <p:spPr>
          <a:xfrm>
            <a:off x="2188888" y="198763"/>
            <a:ext cx="8635055" cy="1229944"/>
          </a:xfrm>
        </p:spPr>
        <p:txBody>
          <a:bodyPr/>
          <a:lstStyle/>
          <a:p>
            <a:r>
              <a:rPr lang="en-GB" dirty="0">
                <a:effectLst/>
                <a:latin typeface="+mn-lt"/>
                <a:ea typeface="Yu Mincho" panose="02020400000000000000" pitchFamily="18" charset="-128"/>
                <a:cs typeface="Arial" panose="020B0604020202020204" pitchFamily="34" charset="0"/>
              </a:rPr>
              <a:t>Background document for the general discussion on </a:t>
            </a:r>
            <a:br>
              <a:rPr lang="en-GB" dirty="0">
                <a:effectLst/>
                <a:latin typeface="+mn-lt"/>
                <a:ea typeface="Yu Mincho" panose="02020400000000000000" pitchFamily="18" charset="-128"/>
                <a:cs typeface="Arial" panose="020B0604020202020204" pitchFamily="34" charset="0"/>
              </a:rPr>
            </a:br>
            <a:r>
              <a:rPr lang="en-GB" b="0" dirty="0">
                <a:effectLst/>
                <a:latin typeface="+mn-lt"/>
                <a:ea typeface="Yu Mincho" panose="02020400000000000000" pitchFamily="18" charset="-128"/>
                <a:cs typeface="Arial" panose="020B0604020202020204" pitchFamily="34" charset="0"/>
              </a:rPr>
              <a:t>Innovative approaches to tackling informality and promoting transition to formality to promote decent work </a:t>
            </a:r>
            <a:endParaRPr lang="en-GB" dirty="0">
              <a:latin typeface="+mn-lt"/>
            </a:endParaRPr>
          </a:p>
        </p:txBody>
      </p:sp>
      <p:sp>
        <p:nvSpPr>
          <p:cNvPr id="3" name="Content Placeholder 2">
            <a:extLst>
              <a:ext uri="{FF2B5EF4-FFF2-40B4-BE49-F238E27FC236}">
                <a16:creationId xmlns:a16="http://schemas.microsoft.com/office/drawing/2014/main" id="{DCD8360F-F2CD-B531-14D4-4B4EF1AAFCC5}"/>
              </a:ext>
            </a:extLst>
          </p:cNvPr>
          <p:cNvSpPr>
            <a:spLocks noGrp="1"/>
          </p:cNvSpPr>
          <p:nvPr>
            <p:ph sz="half" idx="1"/>
          </p:nvPr>
        </p:nvSpPr>
        <p:spPr>
          <a:xfrm>
            <a:off x="490538" y="1605281"/>
            <a:ext cx="11396662" cy="4732022"/>
          </a:xfrm>
        </p:spPr>
        <p:txBody>
          <a:bodyPr/>
          <a:lstStyle/>
          <a:p>
            <a:pPr lvl="0">
              <a:lnSpc>
                <a:spcPct val="107000"/>
              </a:lnSpc>
              <a:spcBef>
                <a:spcPts val="1200"/>
              </a:spcBef>
            </a:pPr>
            <a:r>
              <a:rPr lang="en-GB" sz="2000" b="1" kern="100" dirty="0">
                <a:effectLst/>
                <a:latin typeface="Overpass" panose="00000500000000000000" pitchFamily="2" charset="0"/>
                <a:ea typeface="Yu Gothic Light" panose="020B0300000000000000" pitchFamily="34" charset="-128"/>
                <a:cs typeface="Times New Roman" panose="02020603050405020304" pitchFamily="18" charset="0"/>
              </a:rPr>
              <a:t>Chapter 2</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 Innovative approaches and practices</a:t>
            </a:r>
          </a:p>
          <a:p>
            <a:pPr marL="361950" lvl="1">
              <a:spcBef>
                <a:spcPts val="1200"/>
              </a:spcBef>
              <a:buClr>
                <a:schemeClr val="accent2"/>
              </a:buClr>
              <a:buSzPct val="100000"/>
            </a:pPr>
            <a:r>
              <a:rPr lang="en-GB" dirty="0">
                <a:solidFill>
                  <a:schemeClr val="accent2"/>
                </a:solidFill>
              </a:rPr>
              <a:t>2.</a:t>
            </a:r>
            <a:r>
              <a:rPr lang="en-GB" dirty="0">
                <a:solidFill>
                  <a:schemeClr val="tx2"/>
                </a:solidFill>
              </a:rPr>
              <a:t>1 Pre-requisite and foundations</a:t>
            </a:r>
          </a:p>
          <a:p>
            <a:pPr marL="712788" lvl="2" indent="0">
              <a:spcBef>
                <a:spcPts val="0"/>
              </a:spcBef>
              <a:buSzPts val="1100"/>
              <a:buNone/>
            </a:pPr>
            <a:r>
              <a:rPr lang="en-GB" sz="1600" dirty="0"/>
              <a:t>2.1.1 Good governance and laws combined with political will and commitment  </a:t>
            </a:r>
          </a:p>
          <a:p>
            <a:pPr marL="712788" lvl="2" indent="0">
              <a:spcBef>
                <a:spcPts val="0"/>
              </a:spcBef>
              <a:buSzPts val="1100"/>
              <a:buNone/>
            </a:pPr>
            <a:r>
              <a:rPr lang="en-GB" sz="1600" dirty="0"/>
              <a:t>2.2.2 Organization, representation, voice of the workers and economic units in the informal economy and social dialogue</a:t>
            </a:r>
          </a:p>
          <a:p>
            <a:pPr marL="712788" lvl="2" indent="0">
              <a:spcBef>
                <a:spcPts val="0"/>
              </a:spcBef>
              <a:buSzPts val="1100"/>
              <a:buNone/>
            </a:pPr>
            <a:r>
              <a:rPr lang="en-GB" sz="1600" dirty="0"/>
              <a:t>2.2.3 Structural transformation, sectoral policies and productivity to promote inclusive growth, sustainable enterprises and decent work</a:t>
            </a:r>
          </a:p>
          <a:p>
            <a:pPr marL="712788" lvl="2" indent="0">
              <a:spcBef>
                <a:spcPts val="0"/>
              </a:spcBef>
              <a:buSzPts val="1100"/>
              <a:buNone/>
            </a:pPr>
            <a:r>
              <a:rPr lang="en-GB" sz="1600" dirty="0"/>
              <a:t>2.2.4 Integrated strategies for improving working and living conditions and creating the enabling conditions for those in the informal economy to move out of informality: leaving no one behind </a:t>
            </a:r>
          </a:p>
          <a:p>
            <a:pPr marL="361950" lvl="1">
              <a:lnSpc>
                <a:spcPct val="107000"/>
              </a:lnSpc>
              <a:spcBef>
                <a:spcPts val="1200"/>
              </a:spcBef>
              <a:spcAft>
                <a:spcPts val="0"/>
              </a:spcAft>
            </a:pPr>
            <a:r>
              <a:rPr lang="en-GB" dirty="0">
                <a:solidFill>
                  <a:schemeClr val="accent2"/>
                </a:solidFill>
              </a:rPr>
              <a:t>2</a:t>
            </a:r>
            <a:r>
              <a:rPr lang="en-GB" dirty="0">
                <a:solidFill>
                  <a:schemeClr val="tx2"/>
                </a:solidFill>
              </a:rPr>
              <a:t>.2 Innovative approaches and good practices</a:t>
            </a:r>
          </a:p>
          <a:p>
            <a:pPr marL="712788" lvl="2" indent="0">
              <a:spcBef>
                <a:spcPts val="0"/>
              </a:spcBef>
              <a:spcAft>
                <a:spcPts val="0"/>
              </a:spcAft>
              <a:buSzPts val="1100"/>
              <a:buNone/>
            </a:pPr>
            <a:r>
              <a:rPr lang="en-GB" sz="1600" dirty="0"/>
              <a:t>2.2.1 Strengthening political commitment, building trust, and developing/ promoting the culture of formality </a:t>
            </a:r>
          </a:p>
          <a:p>
            <a:pPr marL="1339850" lvl="3" indent="-265113">
              <a:spcBef>
                <a:spcPts val="0"/>
              </a:spcBef>
              <a:spcAft>
                <a:spcPts val="0"/>
              </a:spcAft>
              <a:buFont typeface="Wingdings 2" panose="05020102010507070707" pitchFamily="18" charset="2"/>
              <a:buChar char="Í"/>
            </a:pPr>
            <a:r>
              <a:rPr lang="fr-FR"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Tripartite social dialogue and </a:t>
            </a:r>
            <a:r>
              <a:rPr lang="fr-FR" sz="1600" b="0" kern="100" dirty="0" err="1">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formalization</a:t>
            </a:r>
            <a:r>
              <a:rPr lang="fr-FR"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 </a:t>
            </a:r>
            <a:r>
              <a:rPr lang="fr-FR" sz="1600" b="0" kern="100" dirty="0" err="1">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strategies</a:t>
            </a:r>
            <a:r>
              <a:rPr lang="fr-FR"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  </a:t>
            </a:r>
            <a:endParaRPr lang="en-GB"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endParaRPr>
          </a:p>
          <a:p>
            <a:pPr marL="1339850" lvl="3" indent="-265113">
              <a:spcBef>
                <a:spcPts val="0"/>
              </a:spcBef>
              <a:spcAft>
                <a:spcPts val="0"/>
              </a:spcAft>
              <a:buFont typeface="Wingdings 2" panose="05020102010507070707" pitchFamily="18" charset="2"/>
              <a:buChar char="Í"/>
            </a:pPr>
            <a:r>
              <a:rPr lang="en-GB"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Importance of evidence-based policies</a:t>
            </a:r>
          </a:p>
          <a:p>
            <a:pPr marL="1339850" lvl="3" indent="-265113">
              <a:spcBef>
                <a:spcPts val="0"/>
              </a:spcBef>
              <a:spcAft>
                <a:spcPts val="0"/>
              </a:spcAft>
              <a:buFont typeface="Wingdings 2" panose="05020102010507070707" pitchFamily="18" charset="2"/>
              <a:buChar char="Í"/>
            </a:pPr>
            <a:r>
              <a:rPr lang="en-GB" sz="1600" b="0" kern="100" dirty="0">
                <a:solidFill>
                  <a:srgbClr val="000000"/>
                </a:solidFill>
                <a:effectLst/>
                <a:latin typeface="Overpass" panose="00000500000000000000" pitchFamily="2" charset="0"/>
                <a:ea typeface="Yu Gothic Light" panose="020B0300000000000000" pitchFamily="34" charset="-128"/>
                <a:cs typeface="Times New Roman" panose="02020603050405020304" pitchFamily="18" charset="0"/>
              </a:rPr>
              <a:t>E-formalization initiatives</a:t>
            </a:r>
          </a:p>
          <a:p>
            <a:pPr marL="1339850" lvl="3" indent="-265113">
              <a:spcBef>
                <a:spcPts val="0"/>
              </a:spcBef>
              <a:spcAft>
                <a:spcPts val="0"/>
              </a:spcAft>
              <a:buFont typeface="Wingdings 2" panose="05020102010507070707" pitchFamily="18" charset="2"/>
              <a:buChar char="Í"/>
            </a:pPr>
            <a:r>
              <a:rPr lang="en-GB" sz="1600" b="0" kern="100" dirty="0">
                <a:solidFill>
                  <a:srgbClr val="000000"/>
                </a:solidFill>
                <a:latin typeface="Overpass" panose="00000500000000000000" pitchFamily="2" charset="0"/>
                <a:ea typeface="Yu Gothic Light" panose="020B0300000000000000" pitchFamily="34" charset="-128"/>
                <a:cs typeface="Times New Roman" panose="02020603050405020304" pitchFamily="18" charset="0"/>
              </a:rPr>
              <a:t>Awareness campaigns</a:t>
            </a:r>
          </a:p>
        </p:txBody>
      </p:sp>
      <p:sp>
        <p:nvSpPr>
          <p:cNvPr id="5" name="Date Placeholder 4">
            <a:extLst>
              <a:ext uri="{FF2B5EF4-FFF2-40B4-BE49-F238E27FC236}">
                <a16:creationId xmlns:a16="http://schemas.microsoft.com/office/drawing/2014/main" id="{4DC4ED4C-3F5A-FEB9-E1BE-E87084D5C29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noFill/>
                <a:effectLst/>
                <a:uLnTx/>
                <a:uFillTx/>
                <a:latin typeface="Arial" panose="020B0604020202020204"/>
                <a:ea typeface="+mn-ea"/>
                <a:cs typeface="+mn-cs"/>
              </a:rPr>
              <a:t>Date: Monday / 01 / October / 2019</a:t>
            </a:r>
          </a:p>
        </p:txBody>
      </p:sp>
      <p:sp>
        <p:nvSpPr>
          <p:cNvPr id="6" name="Footer Placeholder 5">
            <a:extLst>
              <a:ext uri="{FF2B5EF4-FFF2-40B4-BE49-F238E27FC236}">
                <a16:creationId xmlns:a16="http://schemas.microsoft.com/office/drawing/2014/main" id="{47F0B214-5956-F928-8C29-F56EE824665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230050"/>
                </a:solidFill>
                <a:effectLst/>
                <a:uLnTx/>
                <a:uFillTx/>
                <a:latin typeface="Arial" panose="020B0604020202020204"/>
                <a:ea typeface="+mn-ea"/>
                <a:cs typeface="+mn-cs"/>
              </a:rPr>
              <a:t>Advancing social justice, promoting decent work</a:t>
            </a:r>
          </a:p>
        </p:txBody>
      </p:sp>
      <p:sp>
        <p:nvSpPr>
          <p:cNvPr id="7" name="Slide Number Placeholder 6">
            <a:extLst>
              <a:ext uri="{FF2B5EF4-FFF2-40B4-BE49-F238E27FC236}">
                <a16:creationId xmlns:a16="http://schemas.microsoft.com/office/drawing/2014/main" id="{A3C3AB6F-F687-03D1-87EC-CC1332F5AE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800" b="0" i="0" u="none" strike="noStrike" kern="1200" cap="none" spc="0" normalizeH="0" baseline="0" noProof="0" smtClean="0">
                <a:ln>
                  <a:noFill/>
                </a:ln>
                <a:solidFill>
                  <a:srgbClr val="1E2DB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800" b="0" i="0" u="none" strike="noStrike" kern="1200" cap="none" spc="0" normalizeH="0" baseline="0" noProof="0">
              <a:ln>
                <a:noFill/>
              </a:ln>
              <a:solidFill>
                <a:srgbClr val="1E2DBE"/>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96341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C2CE4-1025-E45C-783B-6F9EE0DD2D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41ECF2-FCCD-A032-EB8B-DEE36D40D3F6}"/>
              </a:ext>
            </a:extLst>
          </p:cNvPr>
          <p:cNvSpPr>
            <a:spLocks noGrp="1"/>
          </p:cNvSpPr>
          <p:nvPr>
            <p:ph type="title"/>
          </p:nvPr>
        </p:nvSpPr>
        <p:spPr>
          <a:xfrm>
            <a:off x="2188888" y="198763"/>
            <a:ext cx="8635055" cy="1229944"/>
          </a:xfrm>
        </p:spPr>
        <p:txBody>
          <a:bodyPr/>
          <a:lstStyle/>
          <a:p>
            <a:r>
              <a:rPr lang="en-GB" dirty="0">
                <a:effectLst/>
                <a:latin typeface="+mn-lt"/>
                <a:ea typeface="Yu Mincho" panose="02020400000000000000" pitchFamily="18" charset="-128"/>
                <a:cs typeface="Arial" panose="020B0604020202020204" pitchFamily="34" charset="0"/>
              </a:rPr>
              <a:t>Background document for the general discussion on </a:t>
            </a:r>
            <a:br>
              <a:rPr lang="en-GB" dirty="0">
                <a:effectLst/>
                <a:latin typeface="+mn-lt"/>
                <a:ea typeface="Yu Mincho" panose="02020400000000000000" pitchFamily="18" charset="-128"/>
                <a:cs typeface="Arial" panose="020B0604020202020204" pitchFamily="34" charset="0"/>
              </a:rPr>
            </a:br>
            <a:r>
              <a:rPr lang="en-GB" b="0" dirty="0">
                <a:effectLst/>
                <a:latin typeface="+mn-lt"/>
                <a:ea typeface="Yu Mincho" panose="02020400000000000000" pitchFamily="18" charset="-128"/>
                <a:cs typeface="Arial" panose="020B0604020202020204" pitchFamily="34" charset="0"/>
              </a:rPr>
              <a:t>Innovative approaches to tackling informality and promoting transition to formality to promote decent work </a:t>
            </a:r>
            <a:endParaRPr lang="en-GB" dirty="0">
              <a:latin typeface="+mn-lt"/>
            </a:endParaRPr>
          </a:p>
        </p:txBody>
      </p:sp>
      <p:sp>
        <p:nvSpPr>
          <p:cNvPr id="3" name="Content Placeholder 2">
            <a:extLst>
              <a:ext uri="{FF2B5EF4-FFF2-40B4-BE49-F238E27FC236}">
                <a16:creationId xmlns:a16="http://schemas.microsoft.com/office/drawing/2014/main" id="{7117AC95-E18B-9183-11CF-47B8E70BC351}"/>
              </a:ext>
            </a:extLst>
          </p:cNvPr>
          <p:cNvSpPr>
            <a:spLocks noGrp="1"/>
          </p:cNvSpPr>
          <p:nvPr>
            <p:ph sz="half" idx="1"/>
          </p:nvPr>
        </p:nvSpPr>
        <p:spPr>
          <a:xfrm>
            <a:off x="329609" y="1605281"/>
            <a:ext cx="11748977" cy="4732022"/>
          </a:xfrm>
        </p:spPr>
        <p:txBody>
          <a:bodyPr/>
          <a:lstStyle/>
          <a:p>
            <a:pPr lvl="0">
              <a:lnSpc>
                <a:spcPct val="107000"/>
              </a:lnSpc>
              <a:spcBef>
                <a:spcPts val="1200"/>
              </a:spcBef>
            </a:pPr>
            <a:r>
              <a:rPr lang="en-GB" sz="2000" b="1" kern="100" dirty="0">
                <a:effectLst/>
                <a:latin typeface="Overpass" panose="00000500000000000000" pitchFamily="2" charset="0"/>
                <a:ea typeface="Yu Gothic Light" panose="020B0300000000000000" pitchFamily="34" charset="-128"/>
                <a:cs typeface="Times New Roman" panose="02020603050405020304" pitchFamily="18" charset="0"/>
              </a:rPr>
              <a:t>Chapter 2</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 Innovative approaches and practices (</a:t>
            </a:r>
            <a:r>
              <a:rPr lang="en-GB" sz="2000" b="0" kern="100" dirty="0">
                <a:effectLst/>
                <a:latin typeface="Overpass" panose="00000500000000000000" pitchFamily="2" charset="0"/>
                <a:ea typeface="Yu Gothic Light" panose="020B0300000000000000" pitchFamily="34" charset="-128"/>
                <a:cs typeface="Times New Roman" panose="02020603050405020304" pitchFamily="18" charset="0"/>
              </a:rPr>
              <a:t>cont.</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a:t>
            </a:r>
          </a:p>
          <a:p>
            <a:pPr marL="1073150" lvl="2" indent="-711200">
              <a:spcBef>
                <a:spcPts val="0"/>
              </a:spcBef>
              <a:buSzPts val="1100"/>
              <a:buNone/>
              <a:tabLst>
                <a:tab pos="989013" algn="l"/>
              </a:tabLst>
            </a:pPr>
            <a:r>
              <a:rPr lang="en-GB" dirty="0">
                <a:solidFill>
                  <a:schemeClr val="accent2"/>
                </a:solidFill>
              </a:rPr>
              <a:t>2.</a:t>
            </a:r>
            <a:r>
              <a:rPr lang="en-GB" dirty="0"/>
              <a:t>2.</a:t>
            </a:r>
            <a:r>
              <a:rPr lang="en-GB" b="1" dirty="0"/>
              <a:t>2</a:t>
            </a:r>
            <a:r>
              <a:rPr lang="en-GB" dirty="0">
                <a:solidFill>
                  <a:schemeClr val="tx2"/>
                </a:solidFill>
              </a:rPr>
              <a:t> 		</a:t>
            </a:r>
            <a:r>
              <a:rPr lang="en-GB" dirty="0"/>
              <a:t>Organizing, representing and empowering workers and economic units in the informal economy, developing alliances with representative workers’ and employers’ organizations, and facilitating access to an effective social dialogue</a:t>
            </a:r>
            <a:endParaRPr lang="en-GB" sz="1600" dirty="0"/>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Raising awareness and advocating for informal workers and economic units</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Extending services of employers’ and workers’ organization to employers’ and workers in the informal economy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Representation of informal economy workers and economic units</a:t>
            </a:r>
          </a:p>
          <a:p>
            <a:pPr marL="1591850" lvl="5" indent="-265113">
              <a:spcBef>
                <a:spcPts val="0"/>
              </a:spcBef>
              <a:buFont typeface="Wingdings 2" panose="05020102010507070707" pitchFamily="18" charset="2"/>
              <a:buChar char="Í"/>
            </a:pPr>
            <a:r>
              <a:rPr lang="en-GB" sz="1600" kern="100" dirty="0">
                <a:latin typeface="Overpass" panose="00000500000000000000" pitchFamily="2" charset="0"/>
                <a:ea typeface="Yu Gothic Light" panose="020B0300000000000000" pitchFamily="34" charset="-128"/>
                <a:cs typeface="Times New Roman" panose="02020603050405020304" pitchFamily="18" charset="0"/>
              </a:rPr>
              <a:t>Joining  representative organizations (extension membership to the informal economy)</a:t>
            </a:r>
          </a:p>
          <a:p>
            <a:pPr marL="1591850" lvl="5" indent="-265113">
              <a:spcBef>
                <a:spcPts val="0"/>
              </a:spcBef>
              <a:buFont typeface="Wingdings 2" panose="05020102010507070707" pitchFamily="18" charset="2"/>
              <a:buChar char="Í"/>
            </a:pPr>
            <a:r>
              <a:rPr lang="en-GB" sz="1600" kern="100" dirty="0">
                <a:latin typeface="Overpass" panose="00000500000000000000" pitchFamily="2" charset="0"/>
                <a:ea typeface="Yu Gothic Light" panose="020B0300000000000000" pitchFamily="34" charset="-128"/>
                <a:cs typeface="Times New Roman" panose="02020603050405020304" pitchFamily="18" charset="0"/>
              </a:rPr>
              <a:t>Autonomous organizations and empowering workers and economic units in the informal economy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Participation in social dialogue</a:t>
            </a:r>
          </a:p>
          <a:p>
            <a:pPr marL="1169988" lvl="1" indent="-808038">
              <a:lnSpc>
                <a:spcPct val="107000"/>
              </a:lnSpc>
              <a:spcBef>
                <a:spcPts val="1200"/>
              </a:spcBef>
              <a:spcAft>
                <a:spcPts val="0"/>
              </a:spcAft>
            </a:pPr>
            <a:r>
              <a:rPr lang="en-GB" dirty="0">
                <a:solidFill>
                  <a:schemeClr val="accent2"/>
                </a:solidFill>
              </a:rPr>
              <a:t>2</a:t>
            </a:r>
            <a:r>
              <a:rPr lang="en-GB" dirty="0">
                <a:solidFill>
                  <a:schemeClr val="tx2"/>
                </a:solidFill>
              </a:rPr>
              <a:t>.2.3 	</a:t>
            </a:r>
            <a:r>
              <a:rPr lang="en-GB" dirty="0"/>
              <a:t>Structural transformation, sectoral policies and productivity to promote inclusive growth and decent work</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Facilitating registration and ongoing compliance</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Responsible business conduct and the role of  multinational-/enterprises in promoting formality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Enhancing productivity, promoting sectoral policies and enterprise growth</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Accessing  and improving working conditions and formality in supply chains</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Ensuring adequate and appropriate skills training</a:t>
            </a:r>
          </a:p>
        </p:txBody>
      </p:sp>
      <p:sp>
        <p:nvSpPr>
          <p:cNvPr id="5" name="Date Placeholder 4">
            <a:extLst>
              <a:ext uri="{FF2B5EF4-FFF2-40B4-BE49-F238E27FC236}">
                <a16:creationId xmlns:a16="http://schemas.microsoft.com/office/drawing/2014/main" id="{9F5E410B-0C08-E8AA-22F5-B30B78AD679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noFill/>
                <a:effectLst/>
                <a:uLnTx/>
                <a:uFillTx/>
                <a:latin typeface="Arial" panose="020B0604020202020204"/>
                <a:ea typeface="+mn-ea"/>
                <a:cs typeface="+mn-cs"/>
              </a:rPr>
              <a:t>Date: Monday / 01 / October / 2019</a:t>
            </a:r>
          </a:p>
        </p:txBody>
      </p:sp>
      <p:sp>
        <p:nvSpPr>
          <p:cNvPr id="6" name="Footer Placeholder 5">
            <a:extLst>
              <a:ext uri="{FF2B5EF4-FFF2-40B4-BE49-F238E27FC236}">
                <a16:creationId xmlns:a16="http://schemas.microsoft.com/office/drawing/2014/main" id="{3DD8C90D-9221-B752-6950-8DCFFA16745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230050"/>
                </a:solidFill>
                <a:effectLst/>
                <a:uLnTx/>
                <a:uFillTx/>
                <a:latin typeface="Arial" panose="020B0604020202020204"/>
                <a:ea typeface="+mn-ea"/>
                <a:cs typeface="+mn-cs"/>
              </a:rPr>
              <a:t>Advancing social justice, promoting decent work</a:t>
            </a:r>
          </a:p>
        </p:txBody>
      </p:sp>
      <p:sp>
        <p:nvSpPr>
          <p:cNvPr id="7" name="Slide Number Placeholder 6">
            <a:extLst>
              <a:ext uri="{FF2B5EF4-FFF2-40B4-BE49-F238E27FC236}">
                <a16:creationId xmlns:a16="http://schemas.microsoft.com/office/drawing/2014/main" id="{75AA2E54-634D-7BF0-E791-438FD0B3E6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800" b="0" i="0" u="none" strike="noStrike" kern="1200" cap="none" spc="0" normalizeH="0" baseline="0" noProof="0" smtClean="0">
                <a:ln>
                  <a:noFill/>
                </a:ln>
                <a:solidFill>
                  <a:srgbClr val="1E2DB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800" b="0" i="0" u="none" strike="noStrike" kern="1200" cap="none" spc="0" normalizeH="0" baseline="0" noProof="0">
              <a:ln>
                <a:noFill/>
              </a:ln>
              <a:solidFill>
                <a:srgbClr val="1E2DB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94115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Content</a:t>
            </a:r>
          </a:p>
        </p:txBody>
      </p:sp>
      <p:sp>
        <p:nvSpPr>
          <p:cNvPr id="5" name="Content Placeholder 4"/>
          <p:cNvSpPr>
            <a:spLocks noGrp="1"/>
          </p:cNvSpPr>
          <p:nvPr>
            <p:ph idx="1"/>
          </p:nvPr>
        </p:nvSpPr>
        <p:spPr/>
        <p:txBody>
          <a:bodyPr/>
          <a:lstStyle/>
          <a:p>
            <a:pPr lvl="2"/>
            <a:r>
              <a:rPr lang="en-GB" sz="1600" dirty="0">
                <a:latin typeface="Noto Sans" panose="020B0502040504020204" pitchFamily="34" charset="0"/>
                <a:ea typeface="Noto Sans" panose="020B0502040504020204" pitchFamily="34" charset="0"/>
                <a:cs typeface="Noto Sans" panose="020B0502040504020204" pitchFamily="34" charset="0"/>
              </a:rPr>
              <a:t>What is informality and why is it relevant?</a:t>
            </a:r>
          </a:p>
          <a:p>
            <a:pPr lvl="2"/>
            <a:r>
              <a:rPr lang="en-GB" sz="1600" dirty="0">
                <a:latin typeface="Noto Sans" panose="020B0502040504020204" pitchFamily="34" charset="0"/>
                <a:ea typeface="Noto Sans" panose="020B0502040504020204" pitchFamily="34" charset="0"/>
                <a:cs typeface="Noto Sans" panose="020B0502040504020204" pitchFamily="34" charset="0"/>
              </a:rPr>
              <a:t>Milestones in transition to formality (in line with recommendation 204)</a:t>
            </a:r>
          </a:p>
          <a:p>
            <a:pPr lvl="2"/>
            <a:r>
              <a:rPr lang="en-GB" sz="1600" dirty="0">
                <a:latin typeface="Noto Sans" panose="020B0502040504020204" pitchFamily="34" charset="0"/>
                <a:ea typeface="Noto Sans" panose="020B0502040504020204" pitchFamily="34" charset="0"/>
                <a:cs typeface="Noto Sans" panose="020B0502040504020204" pitchFamily="34" charset="0"/>
              </a:rPr>
              <a:t>Pathways to formality</a:t>
            </a:r>
          </a:p>
          <a:p>
            <a:pPr lvl="2"/>
            <a:r>
              <a:rPr lang="en-GB" sz="1600" dirty="0">
                <a:latin typeface="Noto Sans" panose="020B0502040504020204" pitchFamily="34" charset="0"/>
                <a:ea typeface="Noto Sans" panose="020B0502040504020204" pitchFamily="34" charset="0"/>
                <a:cs typeface="Noto Sans" panose="020B0502040504020204" pitchFamily="34" charset="0"/>
              </a:rPr>
              <a:t>The Caribbean and Informality: significance and good initiatives!</a:t>
            </a:r>
          </a:p>
          <a:p>
            <a:pPr lvl="2"/>
            <a:r>
              <a:rPr lang="en-GB" sz="1600" dirty="0">
                <a:latin typeface="Noto Sans" panose="020B0502040504020204" pitchFamily="34" charset="0"/>
                <a:ea typeface="Noto Sans" panose="020B0502040504020204" pitchFamily="34" charset="0"/>
                <a:cs typeface="Noto Sans" panose="020B0502040504020204" pitchFamily="34" charset="0"/>
              </a:rPr>
              <a:t>ILC 2025: Innovative practices for transition to formalization (an outline)</a:t>
            </a:r>
          </a:p>
          <a:p>
            <a:pPr lvl="2"/>
            <a:endParaRPr lang="en-GB" dirty="0"/>
          </a:p>
          <a:p>
            <a:pPr lvl="5"/>
            <a:endParaRPr lang="en-GB" dirty="0"/>
          </a:p>
        </p:txBody>
      </p:sp>
      <p:sp>
        <p:nvSpPr>
          <p:cNvPr id="10" name="Date Placeholder 9"/>
          <p:cNvSpPr>
            <a:spLocks noGrp="1"/>
          </p:cNvSpPr>
          <p:nvPr>
            <p:ph type="dt" sz="half" idx="10"/>
          </p:nvPr>
        </p:nvSpPr>
        <p:spPr/>
        <p:txBody>
          <a:bodyPr/>
          <a:lstStyle/>
          <a:p>
            <a:r>
              <a:rPr lang="en-GB"/>
              <a:t>Date: Monday / 01 / October / 2019</a:t>
            </a:r>
          </a:p>
        </p:txBody>
      </p:sp>
      <p:sp>
        <p:nvSpPr>
          <p:cNvPr id="11" name="Footer Placeholder 10"/>
          <p:cNvSpPr>
            <a:spLocks noGrp="1"/>
          </p:cNvSpPr>
          <p:nvPr>
            <p:ph type="ftr" sz="quarter" idx="11"/>
          </p:nvPr>
        </p:nvSpPr>
        <p:spPr/>
        <p:txBody>
          <a:bodyPr/>
          <a:lstStyle/>
          <a:p>
            <a:r>
              <a:rPr lang="en-GB"/>
              <a:t>Advancing social justice, promoting decent work</a:t>
            </a:r>
          </a:p>
        </p:txBody>
      </p:sp>
      <p:sp>
        <p:nvSpPr>
          <p:cNvPr id="28" name="Slide Number Placeholder 27"/>
          <p:cNvSpPr>
            <a:spLocks noGrp="1"/>
          </p:cNvSpPr>
          <p:nvPr>
            <p:ph type="sldNum" sz="quarter" idx="12"/>
          </p:nvPr>
        </p:nvSpPr>
        <p:spPr/>
        <p:txBody>
          <a:bodyPr/>
          <a:lstStyle/>
          <a:p>
            <a:fld id="{856227C0-AD57-4F9B-BAE3-EEFB0D0EE427}" type="slidenum">
              <a:rPr lang="en-GB" smtClean="0"/>
              <a:t>3</a:t>
            </a:fld>
            <a:endParaRPr lang="en-GB"/>
          </a:p>
        </p:txBody>
      </p:sp>
    </p:spTree>
    <p:extLst>
      <p:ext uri="{BB962C8B-B14F-4D97-AF65-F5344CB8AC3E}">
        <p14:creationId xmlns:p14="http://schemas.microsoft.com/office/powerpoint/2010/main" val="2437050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21ABC-59BD-3513-6443-D860A0451F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0516C7-B06C-7078-05E5-5655708DB6BE}"/>
              </a:ext>
            </a:extLst>
          </p:cNvPr>
          <p:cNvSpPr>
            <a:spLocks noGrp="1"/>
          </p:cNvSpPr>
          <p:nvPr>
            <p:ph type="title"/>
          </p:nvPr>
        </p:nvSpPr>
        <p:spPr>
          <a:xfrm>
            <a:off x="2188888" y="198763"/>
            <a:ext cx="8635055" cy="1229944"/>
          </a:xfrm>
        </p:spPr>
        <p:txBody>
          <a:bodyPr/>
          <a:lstStyle/>
          <a:p>
            <a:r>
              <a:rPr lang="en-GB" sz="2400" dirty="0">
                <a:effectLst/>
                <a:latin typeface="Calibri" panose="020F0502020204030204" pitchFamily="34" charset="0"/>
                <a:ea typeface="Yu Mincho" panose="02020400000000000000" pitchFamily="18" charset="-128"/>
                <a:cs typeface="Arial" panose="020B0604020202020204" pitchFamily="34" charset="0"/>
              </a:rPr>
              <a:t>Background document for the general discussion on </a:t>
            </a:r>
            <a:br>
              <a:rPr lang="en-GB" sz="2400" dirty="0">
                <a:effectLst/>
                <a:latin typeface="Calibri" panose="020F0502020204030204" pitchFamily="34" charset="0"/>
                <a:ea typeface="Yu Mincho" panose="02020400000000000000" pitchFamily="18" charset="-128"/>
                <a:cs typeface="Arial" panose="020B0604020202020204" pitchFamily="34" charset="0"/>
              </a:rPr>
            </a:br>
            <a:r>
              <a:rPr lang="en-GB" sz="2400" b="0" dirty="0">
                <a:effectLst/>
                <a:latin typeface="Calibri" panose="020F0502020204030204" pitchFamily="34" charset="0"/>
                <a:ea typeface="Yu Mincho" panose="02020400000000000000" pitchFamily="18" charset="-128"/>
                <a:cs typeface="Arial" panose="020B0604020202020204" pitchFamily="34" charset="0"/>
              </a:rPr>
              <a:t>Innovative approaches to tackling informality and promoting transition to formality to promote decent work </a:t>
            </a:r>
            <a:endParaRPr lang="en-GB" sz="2400" dirty="0"/>
          </a:p>
        </p:txBody>
      </p:sp>
      <p:sp>
        <p:nvSpPr>
          <p:cNvPr id="3" name="Content Placeholder 2">
            <a:extLst>
              <a:ext uri="{FF2B5EF4-FFF2-40B4-BE49-F238E27FC236}">
                <a16:creationId xmlns:a16="http://schemas.microsoft.com/office/drawing/2014/main" id="{081835FC-1BAB-838A-69C3-260E3F36C3F9}"/>
              </a:ext>
            </a:extLst>
          </p:cNvPr>
          <p:cNvSpPr>
            <a:spLocks noGrp="1"/>
          </p:cNvSpPr>
          <p:nvPr>
            <p:ph sz="half" idx="1"/>
          </p:nvPr>
        </p:nvSpPr>
        <p:spPr>
          <a:xfrm>
            <a:off x="329609" y="1605281"/>
            <a:ext cx="11748977" cy="4732022"/>
          </a:xfrm>
        </p:spPr>
        <p:txBody>
          <a:bodyPr/>
          <a:lstStyle/>
          <a:p>
            <a:pPr lvl="0">
              <a:lnSpc>
                <a:spcPct val="107000"/>
              </a:lnSpc>
              <a:spcBef>
                <a:spcPts val="1200"/>
              </a:spcBef>
            </a:pPr>
            <a:r>
              <a:rPr lang="en-GB" sz="2000" b="1" kern="100" dirty="0">
                <a:effectLst/>
                <a:latin typeface="Overpass" panose="00000500000000000000" pitchFamily="2" charset="0"/>
                <a:ea typeface="Yu Gothic Light" panose="020B0300000000000000" pitchFamily="34" charset="-128"/>
                <a:cs typeface="Times New Roman" panose="02020603050405020304" pitchFamily="18" charset="0"/>
              </a:rPr>
              <a:t>Chapter 2</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 Innovative approaches and practices (</a:t>
            </a:r>
            <a:r>
              <a:rPr lang="en-GB" sz="2000" b="0" kern="100" dirty="0">
                <a:effectLst/>
                <a:latin typeface="Overpass" panose="00000500000000000000" pitchFamily="2" charset="0"/>
                <a:ea typeface="Yu Gothic Light" panose="020B0300000000000000" pitchFamily="34" charset="-128"/>
                <a:cs typeface="Times New Roman" panose="02020603050405020304" pitchFamily="18" charset="0"/>
              </a:rPr>
              <a:t>cont.</a:t>
            </a:r>
            <a:r>
              <a:rPr lang="en-GB" sz="2000" b="1" kern="100" dirty="0">
                <a:solidFill>
                  <a:srgbClr val="222A35"/>
                </a:solidFill>
                <a:effectLst/>
                <a:latin typeface="Overpass" panose="00000500000000000000" pitchFamily="2" charset="0"/>
                <a:ea typeface="Yu Gothic Light" panose="020B0300000000000000" pitchFamily="34" charset="-128"/>
                <a:cs typeface="Times New Roman" panose="02020603050405020304" pitchFamily="18" charset="0"/>
              </a:rPr>
              <a:t>)</a:t>
            </a:r>
          </a:p>
          <a:p>
            <a:pPr marL="1073150" lvl="2" indent="-711200">
              <a:spcBef>
                <a:spcPts val="0"/>
              </a:spcBef>
              <a:buSzPts val="1100"/>
              <a:buNone/>
              <a:tabLst>
                <a:tab pos="989013" algn="l"/>
              </a:tabLst>
            </a:pPr>
            <a:r>
              <a:rPr lang="en-GB" dirty="0">
                <a:solidFill>
                  <a:schemeClr val="accent2"/>
                </a:solidFill>
              </a:rPr>
              <a:t>2.</a:t>
            </a:r>
            <a:r>
              <a:rPr lang="en-GB" dirty="0"/>
              <a:t>2.</a:t>
            </a:r>
            <a:r>
              <a:rPr lang="en-GB" b="1" dirty="0"/>
              <a:t>4</a:t>
            </a:r>
            <a:r>
              <a:rPr lang="en-GB" dirty="0">
                <a:solidFill>
                  <a:schemeClr val="tx2"/>
                </a:solidFill>
              </a:rPr>
              <a:t> 		</a:t>
            </a:r>
            <a:r>
              <a:rPr lang="en-GB" dirty="0"/>
              <a:t>Improving working and living conditions, securing human and labour rights, ‘leaving no one behind’</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Paying special attention to the most vulnerable</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Occupational health and safety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Establishing and creating an environment for the application of minimum wage policies</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Extending and improving social protection</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Strengthening capacity to adapt to and mitigate climate change</a:t>
            </a:r>
          </a:p>
          <a:p>
            <a:pPr marL="1169988" lvl="1" indent="-808038">
              <a:lnSpc>
                <a:spcPct val="107000"/>
              </a:lnSpc>
              <a:spcBef>
                <a:spcPts val="1200"/>
              </a:spcBef>
              <a:spcAft>
                <a:spcPts val="0"/>
              </a:spcAft>
            </a:pPr>
            <a:r>
              <a:rPr lang="en-GB" dirty="0">
                <a:solidFill>
                  <a:schemeClr val="accent2"/>
                </a:solidFill>
              </a:rPr>
              <a:t>2</a:t>
            </a:r>
            <a:r>
              <a:rPr lang="en-GB" dirty="0">
                <a:solidFill>
                  <a:schemeClr val="tx2"/>
                </a:solidFill>
              </a:rPr>
              <a:t>.2.</a:t>
            </a:r>
            <a:r>
              <a:rPr lang="en-GB" b="1" dirty="0">
                <a:solidFill>
                  <a:schemeClr val="tx2"/>
                </a:solidFill>
              </a:rPr>
              <a:t>5</a:t>
            </a:r>
            <a:r>
              <a:rPr lang="en-GB" dirty="0">
                <a:solidFill>
                  <a:schemeClr val="tx2"/>
                </a:solidFill>
              </a:rPr>
              <a:t> 	</a:t>
            </a:r>
            <a:r>
              <a:rPr lang="en-GB" dirty="0"/>
              <a:t>Preventing informalization and addressing emerging forms of informality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Assessing risks of informalization</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Preventing informalization, including measures to prevent the growth of forms of employment more prone to informality</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Emerging forms of employment; the case of work on digital labour platforms</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Harnessing the traceability of activities on digital labour platforms to support the transition to formality or prevent informalization</a:t>
            </a:r>
          </a:p>
          <a:p>
            <a:pPr marL="1339850" lvl="3" indent="-265113">
              <a:spcBef>
                <a:spcPts val="0"/>
              </a:spcBef>
              <a:spcAft>
                <a:spcPts val="0"/>
              </a:spcAft>
              <a:buFont typeface="Wingdings 2" panose="05020102010507070707" pitchFamily="18" charset="2"/>
              <a:buChar char="Í"/>
            </a:pPr>
            <a:r>
              <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Preventing and addressing the impacts of crises </a:t>
            </a:r>
          </a:p>
          <a:p>
            <a:pPr marL="1339850" lvl="3" indent="-265113">
              <a:spcBef>
                <a:spcPts val="0"/>
              </a:spcBef>
              <a:spcAft>
                <a:spcPts val="0"/>
              </a:spcAft>
              <a:buFont typeface="Wingdings 2" panose="05020102010507070707" pitchFamily="18" charset="2"/>
              <a:buChar char="Í"/>
            </a:pPr>
            <a:endPar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endParaRPr>
          </a:p>
          <a:p>
            <a:pPr>
              <a:lnSpc>
                <a:spcPct val="107000"/>
              </a:lnSpc>
              <a:spcBef>
                <a:spcPts val="1200"/>
              </a:spcBef>
            </a:pPr>
            <a:r>
              <a:rPr lang="en-GB" sz="2000" kern="100" dirty="0">
                <a:latin typeface="Overpass" panose="00000500000000000000" pitchFamily="2" charset="0"/>
                <a:ea typeface="Yu Gothic Light" panose="020B0300000000000000" pitchFamily="34" charset="-128"/>
                <a:cs typeface="Times New Roman" panose="02020603050405020304" pitchFamily="18" charset="0"/>
              </a:rPr>
              <a:t>Chapter 3. </a:t>
            </a:r>
            <a:r>
              <a:rPr lang="en-GB" sz="200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rPr>
              <a:t>Conclusion and way forward</a:t>
            </a:r>
          </a:p>
          <a:p>
            <a:pPr marL="1339850" lvl="3" indent="-265113">
              <a:spcBef>
                <a:spcPts val="0"/>
              </a:spcBef>
              <a:spcAft>
                <a:spcPts val="0"/>
              </a:spcAft>
              <a:buFont typeface="Wingdings 2" panose="05020102010507070707" pitchFamily="18" charset="2"/>
              <a:buChar char="Í"/>
            </a:pPr>
            <a:endParaRPr lang="en-GB" sz="1600" b="0" kern="100" dirty="0">
              <a:solidFill>
                <a:schemeClr val="tx1"/>
              </a:solidFill>
              <a:latin typeface="Overpass" panose="00000500000000000000" pitchFamily="2" charset="0"/>
              <a:ea typeface="Yu Gothic Light" panose="020B0300000000000000" pitchFamily="34" charset="-128"/>
              <a:cs typeface="Times New Roman" panose="02020603050405020304" pitchFamily="18" charset="0"/>
            </a:endParaRPr>
          </a:p>
        </p:txBody>
      </p:sp>
      <p:sp>
        <p:nvSpPr>
          <p:cNvPr id="5" name="Date Placeholder 4">
            <a:extLst>
              <a:ext uri="{FF2B5EF4-FFF2-40B4-BE49-F238E27FC236}">
                <a16:creationId xmlns:a16="http://schemas.microsoft.com/office/drawing/2014/main" id="{1C39D012-1A3E-68CE-E7C7-68770EBE765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noFill/>
                <a:effectLst/>
                <a:uLnTx/>
                <a:uFillTx/>
                <a:latin typeface="Arial" panose="020B0604020202020204"/>
                <a:ea typeface="+mn-ea"/>
                <a:cs typeface="+mn-cs"/>
              </a:rPr>
              <a:t>Date: Monday / 01 / October / 2019</a:t>
            </a:r>
          </a:p>
        </p:txBody>
      </p:sp>
      <p:sp>
        <p:nvSpPr>
          <p:cNvPr id="7" name="Slide Number Placeholder 6">
            <a:extLst>
              <a:ext uri="{FF2B5EF4-FFF2-40B4-BE49-F238E27FC236}">
                <a16:creationId xmlns:a16="http://schemas.microsoft.com/office/drawing/2014/main" id="{72264F7E-5D4A-0789-58A3-ACF799C90F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227C0-AD57-4F9B-BAE3-EEFB0D0EE427}" type="slidenum">
              <a:rPr kumimoji="0" lang="en-GB" sz="1800" b="0" i="0" u="none" strike="noStrike" kern="1200" cap="none" spc="0" normalizeH="0" baseline="0" noProof="0" smtClean="0">
                <a:ln>
                  <a:noFill/>
                </a:ln>
                <a:solidFill>
                  <a:srgbClr val="1E2DB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800" b="0" i="0" u="none" strike="noStrike" kern="1200" cap="none" spc="0" normalizeH="0" baseline="0" noProof="0">
              <a:ln>
                <a:noFill/>
              </a:ln>
              <a:solidFill>
                <a:srgbClr val="1E2DB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1285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4A96D5-92C7-C951-E149-D5D9A4298C9A}"/>
              </a:ext>
            </a:extLst>
          </p:cNvPr>
          <p:cNvSpPr>
            <a:spLocks noGrp="1"/>
          </p:cNvSpPr>
          <p:nvPr>
            <p:ph sz="half" idx="1"/>
          </p:nvPr>
        </p:nvSpPr>
        <p:spPr>
          <a:xfrm>
            <a:off x="4539342" y="2393950"/>
            <a:ext cx="3102429" cy="3482976"/>
          </a:xfrm>
        </p:spPr>
        <p:txBody>
          <a:bodyPr/>
          <a:lstStyle/>
          <a:p>
            <a:r>
              <a:rPr lang="en-GB" sz="2500" dirty="0"/>
              <a:t>Thank you</a:t>
            </a:r>
          </a:p>
        </p:txBody>
      </p:sp>
      <p:sp>
        <p:nvSpPr>
          <p:cNvPr id="5" name="Date Placeholder 4">
            <a:extLst>
              <a:ext uri="{FF2B5EF4-FFF2-40B4-BE49-F238E27FC236}">
                <a16:creationId xmlns:a16="http://schemas.microsoft.com/office/drawing/2014/main" id="{D803A6E9-0F5A-DD31-FC0B-8303DEE60BC4}"/>
              </a:ext>
            </a:extLst>
          </p:cNvPr>
          <p:cNvSpPr>
            <a:spLocks noGrp="1"/>
          </p:cNvSpPr>
          <p:nvPr>
            <p:ph type="dt" sz="half" idx="10"/>
          </p:nvPr>
        </p:nvSpPr>
        <p:spPr/>
        <p:txBody>
          <a:bodyPr/>
          <a:lstStyle/>
          <a:p>
            <a:r>
              <a:rPr lang="en-GB"/>
              <a:t>Date: Monday / 01 / October / 2019</a:t>
            </a:r>
          </a:p>
        </p:txBody>
      </p:sp>
      <p:sp>
        <p:nvSpPr>
          <p:cNvPr id="6" name="Footer Placeholder 5">
            <a:extLst>
              <a:ext uri="{FF2B5EF4-FFF2-40B4-BE49-F238E27FC236}">
                <a16:creationId xmlns:a16="http://schemas.microsoft.com/office/drawing/2014/main" id="{0A4E9C7B-58B4-FBB6-2182-79B976144B39}"/>
              </a:ext>
            </a:extLst>
          </p:cNvPr>
          <p:cNvSpPr>
            <a:spLocks noGrp="1"/>
          </p:cNvSpPr>
          <p:nvPr>
            <p:ph type="ftr" sz="quarter" idx="11"/>
          </p:nvPr>
        </p:nvSpPr>
        <p:spPr/>
        <p:txBody>
          <a:bodyPr/>
          <a:lstStyle/>
          <a:p>
            <a:r>
              <a:rPr lang="en-GB"/>
              <a:t>Advancing social justice, promoting decent work</a:t>
            </a:r>
          </a:p>
        </p:txBody>
      </p:sp>
      <p:sp>
        <p:nvSpPr>
          <p:cNvPr id="7" name="Slide Number Placeholder 6">
            <a:extLst>
              <a:ext uri="{FF2B5EF4-FFF2-40B4-BE49-F238E27FC236}">
                <a16:creationId xmlns:a16="http://schemas.microsoft.com/office/drawing/2014/main" id="{ECD0B763-FFC5-8082-9C5C-DA98AC601570}"/>
              </a:ext>
            </a:extLst>
          </p:cNvPr>
          <p:cNvSpPr>
            <a:spLocks noGrp="1"/>
          </p:cNvSpPr>
          <p:nvPr>
            <p:ph type="sldNum" sz="quarter" idx="12"/>
          </p:nvPr>
        </p:nvSpPr>
        <p:spPr/>
        <p:txBody>
          <a:bodyPr/>
          <a:lstStyle/>
          <a:p>
            <a:fld id="{856227C0-AD57-4F9B-BAE3-EEFB0D0EE427}" type="slidenum">
              <a:rPr lang="en-GB" smtClean="0"/>
              <a:t>31</a:t>
            </a:fld>
            <a:endParaRPr lang="en-GB"/>
          </a:p>
        </p:txBody>
      </p:sp>
    </p:spTree>
    <p:extLst>
      <p:ext uri="{BB962C8B-B14F-4D97-AF65-F5344CB8AC3E}">
        <p14:creationId xmlns:p14="http://schemas.microsoft.com/office/powerpoint/2010/main" val="3745669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538" y="1234948"/>
            <a:ext cx="11210924" cy="720000"/>
          </a:xfrm>
        </p:spPr>
        <p:txBody>
          <a:bodyPr/>
          <a:lstStyle/>
          <a:p>
            <a:pPr lvl="0"/>
            <a:r>
              <a:rPr lang="en-GB" dirty="0"/>
              <a:t>How do we define informality in economic units? </a:t>
            </a:r>
          </a:p>
        </p:txBody>
      </p:sp>
      <p:sp>
        <p:nvSpPr>
          <p:cNvPr id="3" name="Content Placeholder 2"/>
          <p:cNvSpPr>
            <a:spLocks noGrp="1"/>
          </p:cNvSpPr>
          <p:nvPr>
            <p:ph sz="half" idx="1"/>
          </p:nvPr>
        </p:nvSpPr>
        <p:spPr>
          <a:xfrm>
            <a:off x="490538" y="2203030"/>
            <a:ext cx="10875454" cy="2342673"/>
          </a:xfrm>
        </p:spPr>
        <p:txBody>
          <a:bodyPr vert="horz" lIns="0" tIns="0" rIns="0" bIns="0" rtlCol="0">
            <a:noAutofit/>
          </a:bodyPr>
          <a:lstStyle/>
          <a:p>
            <a:pPr marL="539750" lvl="2" indent="-539750" algn="just"/>
            <a:r>
              <a:rPr lang="en-GB" sz="2400" b="1" dirty="0">
                <a:solidFill>
                  <a:srgbClr val="FA3C4B"/>
                </a:solidFill>
              </a:rPr>
              <a:t>ILO Recommendation N</a:t>
            </a:r>
            <a:r>
              <a:rPr lang="en-GB" sz="2400" b="1" baseline="30000" dirty="0">
                <a:solidFill>
                  <a:srgbClr val="FA3C4B"/>
                </a:solidFill>
              </a:rPr>
              <a:t>o</a:t>
            </a:r>
            <a:r>
              <a:rPr lang="en-GB" sz="2400" b="1" dirty="0">
                <a:solidFill>
                  <a:srgbClr val="FA3C4B"/>
                </a:solidFill>
              </a:rPr>
              <a:t> 204 </a:t>
            </a:r>
            <a:r>
              <a:rPr lang="en-GB" sz="2400" dirty="0"/>
              <a:t>defines the </a:t>
            </a:r>
            <a:r>
              <a:rPr lang="en-GB" sz="2400" b="1" dirty="0"/>
              <a:t>informal economy</a:t>
            </a:r>
            <a:r>
              <a:rPr lang="en-GB" sz="2400" dirty="0"/>
              <a:t> as “all economic activities by </a:t>
            </a:r>
            <a:r>
              <a:rPr lang="en-GB" sz="2400" b="1" dirty="0"/>
              <a:t>workers</a:t>
            </a:r>
            <a:r>
              <a:rPr lang="en-GB" sz="2400" dirty="0"/>
              <a:t> and </a:t>
            </a:r>
            <a:r>
              <a:rPr lang="en-GB" sz="2400" b="1" dirty="0"/>
              <a:t>economic units </a:t>
            </a:r>
            <a:r>
              <a:rPr lang="en-GB" sz="2400" dirty="0"/>
              <a:t>that are – in law or in practice – not covered or insufficiently covered by formal arrangements”. </a:t>
            </a:r>
            <a:r>
              <a:rPr lang="en-GB" sz="1200" dirty="0">
                <a:solidFill>
                  <a:schemeClr val="bg1">
                    <a:lumMod val="50000"/>
                  </a:schemeClr>
                </a:solidFill>
              </a:rPr>
              <a:t> </a:t>
            </a:r>
            <a:endParaRPr lang="en-GB" sz="2400" dirty="0">
              <a:solidFill>
                <a:schemeClr val="bg1">
                  <a:lumMod val="50000"/>
                </a:schemeClr>
              </a:solidFill>
            </a:endParaRPr>
          </a:p>
          <a:p>
            <a:pPr marL="539750" lvl="2" indent="-539750" algn="just"/>
            <a:endParaRPr lang="en-GB" sz="2400" u="sng" dirty="0"/>
          </a:p>
          <a:p>
            <a:pPr marL="539750" lvl="2" indent="-539750" algn="just"/>
            <a:r>
              <a:rPr lang="en-GB" sz="2400" b="1" dirty="0">
                <a:solidFill>
                  <a:srgbClr val="FA3C4B"/>
                </a:solidFill>
              </a:rPr>
              <a:t>Economic units</a:t>
            </a:r>
            <a:r>
              <a:rPr lang="en-GB" sz="2400" dirty="0"/>
              <a:t>: Own-account workers, enterprises that employ workers, cooperatives and other social and solidarity economy organisations.</a:t>
            </a:r>
            <a:endParaRPr lang="fr-CH" sz="2400" dirty="0"/>
          </a:p>
          <a:p>
            <a:pPr marL="539750" lvl="2" indent="-539750" algn="just"/>
            <a:endParaRPr lang="en-GB" sz="2400" dirty="0"/>
          </a:p>
          <a:p>
            <a:pPr marL="0" lvl="2" indent="0" algn="just">
              <a:buNone/>
            </a:pPr>
            <a:endParaRPr lang="fr-CH" sz="2400" dirty="0"/>
          </a:p>
        </p:txBody>
      </p:sp>
      <p:sp>
        <p:nvSpPr>
          <p:cNvPr id="5" name="Date Placeholder 4"/>
          <p:cNvSpPr>
            <a:spLocks noGrp="1"/>
          </p:cNvSpPr>
          <p:nvPr>
            <p:ph type="dt" sz="half" idx="10"/>
          </p:nvPr>
        </p:nvSpPr>
        <p:spPr/>
        <p:txBody>
          <a:bodyPr/>
          <a:lstStyle/>
          <a:p>
            <a:r>
              <a:rPr lang="en-GB"/>
              <a:t>Date: Monday / 01 / October / 2019</a:t>
            </a:r>
          </a:p>
        </p:txBody>
      </p:sp>
      <p:sp>
        <p:nvSpPr>
          <p:cNvPr id="10" name="Content Placeholder 2"/>
          <p:cNvSpPr>
            <a:spLocks noGrp="1"/>
          </p:cNvSpPr>
          <p:nvPr>
            <p:ph sz="half" idx="1"/>
          </p:nvPr>
        </p:nvSpPr>
        <p:spPr>
          <a:xfrm>
            <a:off x="0" y="5041868"/>
            <a:ext cx="11365992" cy="1936582"/>
          </a:xfrm>
        </p:spPr>
        <p:txBody>
          <a:bodyPr vert="horz" lIns="0" tIns="0" rIns="0" bIns="0" rtlCol="0">
            <a:noAutofit/>
          </a:bodyPr>
          <a:lstStyle/>
          <a:p>
            <a:pPr marL="984250" lvl="2" indent="-444500" algn="just"/>
            <a:r>
              <a:rPr lang="en-GB" sz="2400" b="1" dirty="0">
                <a:solidFill>
                  <a:srgbClr val="FA3C4B"/>
                </a:solidFill>
              </a:rPr>
              <a:t>Measuring informality</a:t>
            </a:r>
            <a:r>
              <a:rPr lang="en-GB" sz="2400" dirty="0"/>
              <a:t>: To what extent are economic units </a:t>
            </a:r>
            <a:r>
              <a:rPr lang="en-GB" sz="2400" b="1" dirty="0"/>
              <a:t>registered</a:t>
            </a:r>
            <a:r>
              <a:rPr lang="en-GB" sz="2400" dirty="0"/>
              <a:t> with the relevant agencies at the national level? To what extent do they </a:t>
            </a:r>
            <a:r>
              <a:rPr lang="en-GB" sz="2400" b="1" dirty="0"/>
              <a:t>comply </a:t>
            </a:r>
            <a:r>
              <a:rPr lang="en-GB" sz="2400" dirty="0"/>
              <a:t>with the regulations that apply to them (e.g. on business, tax, social, labour issues)?</a:t>
            </a:r>
          </a:p>
        </p:txBody>
      </p:sp>
    </p:spTree>
    <p:extLst>
      <p:ext uri="{BB962C8B-B14F-4D97-AF65-F5344CB8AC3E}">
        <p14:creationId xmlns:p14="http://schemas.microsoft.com/office/powerpoint/2010/main" val="1298705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79BAD7-8E64-498B-809B-7F3628AFF232}"/>
              </a:ext>
            </a:extLst>
          </p:cNvPr>
          <p:cNvSpPr>
            <a:spLocks noGrp="1"/>
          </p:cNvSpPr>
          <p:nvPr>
            <p:ph type="dt" sz="half" idx="10"/>
          </p:nvPr>
        </p:nvSpPr>
        <p:spPr/>
        <p:txBody>
          <a:bodyPr/>
          <a:lstStyle/>
          <a:p>
            <a:r>
              <a:rPr lang="en-GB"/>
              <a:t>Date: Monday / 01 / October / 2019</a:t>
            </a:r>
          </a:p>
        </p:txBody>
      </p:sp>
      <p:sp>
        <p:nvSpPr>
          <p:cNvPr id="4" name="Slide Number Placeholder 3">
            <a:extLst>
              <a:ext uri="{FF2B5EF4-FFF2-40B4-BE49-F238E27FC236}">
                <a16:creationId xmlns:a16="http://schemas.microsoft.com/office/drawing/2014/main" id="{E7A08C70-F5B9-4E20-970C-40D9219C2FEF}"/>
              </a:ext>
            </a:extLst>
          </p:cNvPr>
          <p:cNvSpPr>
            <a:spLocks noGrp="1"/>
          </p:cNvSpPr>
          <p:nvPr>
            <p:ph type="sldNum" sz="quarter" idx="12"/>
          </p:nvPr>
        </p:nvSpPr>
        <p:spPr/>
        <p:txBody>
          <a:bodyPr/>
          <a:lstStyle/>
          <a:p>
            <a:fld id="{856227C0-AD57-4F9B-BAE3-EEFB0D0EE427}" type="slidenum">
              <a:rPr lang="en-GB" smtClean="0"/>
              <a:t>5</a:t>
            </a:fld>
            <a:endParaRPr lang="en-GB"/>
          </a:p>
        </p:txBody>
      </p:sp>
      <p:pic>
        <p:nvPicPr>
          <p:cNvPr id="5" name="Picture 4">
            <a:extLst>
              <a:ext uri="{FF2B5EF4-FFF2-40B4-BE49-F238E27FC236}">
                <a16:creationId xmlns:a16="http://schemas.microsoft.com/office/drawing/2014/main" id="{5475D54E-D540-899D-A0FA-ECE5075DF329}"/>
              </a:ext>
            </a:extLst>
          </p:cNvPr>
          <p:cNvPicPr>
            <a:picLocks noChangeAspect="1"/>
          </p:cNvPicPr>
          <p:nvPr/>
        </p:nvPicPr>
        <p:blipFill>
          <a:blip r:embed="rId3"/>
          <a:stretch>
            <a:fillRect/>
          </a:stretch>
        </p:blipFill>
        <p:spPr>
          <a:xfrm>
            <a:off x="849086" y="966650"/>
            <a:ext cx="11116491" cy="5903799"/>
          </a:xfrm>
          <a:prstGeom prst="rect">
            <a:avLst/>
          </a:prstGeom>
        </p:spPr>
      </p:pic>
      <p:sp>
        <p:nvSpPr>
          <p:cNvPr id="9" name="Rectangle 8">
            <a:extLst>
              <a:ext uri="{FF2B5EF4-FFF2-40B4-BE49-F238E27FC236}">
                <a16:creationId xmlns:a16="http://schemas.microsoft.com/office/drawing/2014/main" id="{AA2C765F-77CA-B5BA-1EE8-EA1047C34221}"/>
              </a:ext>
            </a:extLst>
          </p:cNvPr>
          <p:cNvSpPr/>
          <p:nvPr/>
        </p:nvSpPr>
        <p:spPr>
          <a:xfrm rot="16200000">
            <a:off x="-52249" y="3468188"/>
            <a:ext cx="2573383" cy="4572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H" dirty="0">
                <a:solidFill>
                  <a:schemeClr val="tx2"/>
                </a:solidFill>
              </a:rPr>
              <a:t>% </a:t>
            </a:r>
            <a:r>
              <a:rPr lang="fr-CH" dirty="0" err="1">
                <a:solidFill>
                  <a:schemeClr val="tx2"/>
                </a:solidFill>
              </a:rPr>
              <a:t>informal</a:t>
            </a:r>
            <a:r>
              <a:rPr lang="fr-CH" dirty="0">
                <a:solidFill>
                  <a:schemeClr val="tx2"/>
                </a:solidFill>
              </a:rPr>
              <a:t> </a:t>
            </a:r>
            <a:r>
              <a:rPr lang="fr-CH" dirty="0" err="1">
                <a:solidFill>
                  <a:schemeClr val="tx2"/>
                </a:solidFill>
              </a:rPr>
              <a:t>employment</a:t>
            </a:r>
            <a:endParaRPr lang="en-GB" dirty="0">
              <a:solidFill>
                <a:schemeClr val="tx2"/>
              </a:solidFill>
            </a:endParaRPr>
          </a:p>
        </p:txBody>
      </p:sp>
      <p:sp>
        <p:nvSpPr>
          <p:cNvPr id="10" name="Rectangle 9">
            <a:extLst>
              <a:ext uri="{FF2B5EF4-FFF2-40B4-BE49-F238E27FC236}">
                <a16:creationId xmlns:a16="http://schemas.microsoft.com/office/drawing/2014/main" id="{4902D4A1-52E5-25DE-D337-E6BB8EEC36D9}"/>
              </a:ext>
            </a:extLst>
          </p:cNvPr>
          <p:cNvSpPr/>
          <p:nvPr/>
        </p:nvSpPr>
        <p:spPr>
          <a:xfrm>
            <a:off x="7915893" y="6074229"/>
            <a:ext cx="2573383" cy="352697"/>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H" dirty="0">
                <a:solidFill>
                  <a:schemeClr val="tx2"/>
                </a:solidFill>
              </a:rPr>
              <a:t>HDI value  </a:t>
            </a:r>
            <a:endParaRPr lang="en-GB" dirty="0">
              <a:solidFill>
                <a:schemeClr val="tx2"/>
              </a:solidFill>
            </a:endParaRPr>
          </a:p>
        </p:txBody>
      </p:sp>
      <p:sp>
        <p:nvSpPr>
          <p:cNvPr id="11" name="Rectangle 10">
            <a:extLst>
              <a:ext uri="{FF2B5EF4-FFF2-40B4-BE49-F238E27FC236}">
                <a16:creationId xmlns:a16="http://schemas.microsoft.com/office/drawing/2014/main" id="{4D82EDA8-9037-D0C2-3F49-9D5E09AFA929}"/>
              </a:ext>
            </a:extLst>
          </p:cNvPr>
          <p:cNvSpPr/>
          <p:nvPr/>
        </p:nvSpPr>
        <p:spPr>
          <a:xfrm>
            <a:off x="9528400" y="2410096"/>
            <a:ext cx="1885951" cy="179797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FA3C4B"/>
                </a:solidFill>
                <a:latin typeface="Abadi Extra Light" panose="020F0502020204030204" pitchFamily="34" charset="0"/>
              </a:rPr>
              <a:t>Informality is </a:t>
            </a:r>
            <a:br>
              <a:rPr lang="en-GB" sz="2400" b="1" dirty="0">
                <a:solidFill>
                  <a:srgbClr val="FA3C4B"/>
                </a:solidFill>
                <a:latin typeface="Abadi Extra Light" panose="020F0502020204030204" pitchFamily="34" charset="0"/>
              </a:rPr>
            </a:br>
            <a:r>
              <a:rPr lang="en-GB" sz="2400" b="1" dirty="0">
                <a:solidFill>
                  <a:srgbClr val="FA3C4B"/>
                </a:solidFill>
                <a:latin typeface="Abadi Extra Light" panose="020F0502020204030204" pitchFamily="34" charset="0"/>
              </a:rPr>
              <a:t>strongly linked </a:t>
            </a:r>
            <a:br>
              <a:rPr lang="en-GB" sz="2400" b="1" dirty="0">
                <a:solidFill>
                  <a:srgbClr val="FA3C4B"/>
                </a:solidFill>
                <a:latin typeface="Abadi Extra Light" panose="020F0502020204030204" pitchFamily="34" charset="0"/>
              </a:rPr>
            </a:br>
            <a:r>
              <a:rPr lang="en-GB" sz="2400" b="1" dirty="0">
                <a:solidFill>
                  <a:srgbClr val="FA3C4B"/>
                </a:solidFill>
                <a:latin typeface="Abadi Extra Light" panose="020F0502020204030204" pitchFamily="34" charset="0"/>
              </a:rPr>
              <a:t>to social development </a:t>
            </a:r>
          </a:p>
        </p:txBody>
      </p:sp>
      <p:sp>
        <p:nvSpPr>
          <p:cNvPr id="6" name="Title 1">
            <a:extLst>
              <a:ext uri="{FF2B5EF4-FFF2-40B4-BE49-F238E27FC236}">
                <a16:creationId xmlns:a16="http://schemas.microsoft.com/office/drawing/2014/main" id="{C00AFCF1-0381-7A1A-86C4-CEC8193E27A4}"/>
              </a:ext>
            </a:extLst>
          </p:cNvPr>
          <p:cNvSpPr txBox="1">
            <a:spLocks/>
          </p:cNvSpPr>
          <p:nvPr/>
        </p:nvSpPr>
        <p:spPr>
          <a:xfrm>
            <a:off x="1271588" y="1108211"/>
            <a:ext cx="9889874" cy="720000"/>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br>
              <a:rPr lang="en-GB" sz="1100" dirty="0">
                <a:solidFill>
                  <a:srgbClr val="002060"/>
                </a:solidFill>
              </a:rPr>
            </a:br>
            <a:r>
              <a:rPr lang="en-GB" sz="2000" dirty="0">
                <a:solidFill>
                  <a:srgbClr val="002060"/>
                </a:solidFill>
              </a:rPr>
              <a:t>% informal employment and human </a:t>
            </a:r>
            <a:r>
              <a:rPr lang="en-GB" sz="2000" dirty="0" err="1">
                <a:solidFill>
                  <a:srgbClr val="002060"/>
                </a:solidFill>
              </a:rPr>
              <a:t>devt</a:t>
            </a:r>
            <a:r>
              <a:rPr lang="en-GB" sz="2000" dirty="0">
                <a:solidFill>
                  <a:srgbClr val="002060"/>
                </a:solidFill>
              </a:rPr>
              <a:t>. index (%), 2019</a:t>
            </a:r>
          </a:p>
        </p:txBody>
      </p:sp>
      <p:sp>
        <p:nvSpPr>
          <p:cNvPr id="12" name="Title 1">
            <a:extLst>
              <a:ext uri="{FF2B5EF4-FFF2-40B4-BE49-F238E27FC236}">
                <a16:creationId xmlns:a16="http://schemas.microsoft.com/office/drawing/2014/main" id="{37633D30-9E7B-7CD3-8A75-138B329BD516}"/>
              </a:ext>
            </a:extLst>
          </p:cNvPr>
          <p:cNvSpPr txBox="1">
            <a:spLocks/>
          </p:cNvSpPr>
          <p:nvPr/>
        </p:nvSpPr>
        <p:spPr>
          <a:xfrm>
            <a:off x="2404674" y="534145"/>
            <a:ext cx="6797911" cy="72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r>
              <a:rPr lang="en-GB" dirty="0">
                <a:solidFill>
                  <a:srgbClr val="1E2DBE"/>
                </a:solidFill>
              </a:rPr>
              <a:t>Informality: What is the issue?</a:t>
            </a:r>
          </a:p>
        </p:txBody>
      </p:sp>
    </p:spTree>
    <p:extLst>
      <p:ext uri="{BB962C8B-B14F-4D97-AF65-F5344CB8AC3E}">
        <p14:creationId xmlns:p14="http://schemas.microsoft.com/office/powerpoint/2010/main" val="46481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79BAD7-8E64-498B-809B-7F3628AFF232}"/>
              </a:ext>
            </a:extLst>
          </p:cNvPr>
          <p:cNvSpPr>
            <a:spLocks noGrp="1"/>
          </p:cNvSpPr>
          <p:nvPr>
            <p:ph type="dt" sz="half" idx="10"/>
          </p:nvPr>
        </p:nvSpPr>
        <p:spPr/>
        <p:txBody>
          <a:bodyPr/>
          <a:lstStyle/>
          <a:p>
            <a:r>
              <a:rPr lang="en-GB"/>
              <a:t>Date: Monday / 01 / October / 2019</a:t>
            </a:r>
          </a:p>
        </p:txBody>
      </p:sp>
      <p:sp>
        <p:nvSpPr>
          <p:cNvPr id="4" name="Slide Number Placeholder 3">
            <a:extLst>
              <a:ext uri="{FF2B5EF4-FFF2-40B4-BE49-F238E27FC236}">
                <a16:creationId xmlns:a16="http://schemas.microsoft.com/office/drawing/2014/main" id="{E7A08C70-F5B9-4E20-970C-40D9219C2FEF}"/>
              </a:ext>
            </a:extLst>
          </p:cNvPr>
          <p:cNvSpPr>
            <a:spLocks noGrp="1"/>
          </p:cNvSpPr>
          <p:nvPr>
            <p:ph type="sldNum" sz="quarter" idx="12"/>
          </p:nvPr>
        </p:nvSpPr>
        <p:spPr/>
        <p:txBody>
          <a:bodyPr/>
          <a:lstStyle/>
          <a:p>
            <a:fld id="{856227C0-AD57-4F9B-BAE3-EEFB0D0EE427}" type="slidenum">
              <a:rPr lang="en-GB" smtClean="0"/>
              <a:t>6</a:t>
            </a:fld>
            <a:endParaRPr lang="en-GB"/>
          </a:p>
        </p:txBody>
      </p:sp>
      <p:pic>
        <p:nvPicPr>
          <p:cNvPr id="7" name="Picture 6">
            <a:extLst>
              <a:ext uri="{FF2B5EF4-FFF2-40B4-BE49-F238E27FC236}">
                <a16:creationId xmlns:a16="http://schemas.microsoft.com/office/drawing/2014/main" id="{6DBC38BF-77D2-D8AF-9E8D-B58F181EC661}"/>
              </a:ext>
            </a:extLst>
          </p:cNvPr>
          <p:cNvPicPr>
            <a:picLocks noChangeAspect="1"/>
          </p:cNvPicPr>
          <p:nvPr/>
        </p:nvPicPr>
        <p:blipFill>
          <a:blip r:embed="rId3"/>
          <a:stretch>
            <a:fillRect/>
          </a:stretch>
        </p:blipFill>
        <p:spPr>
          <a:xfrm>
            <a:off x="1005840" y="1254145"/>
            <a:ext cx="10881360" cy="5548315"/>
          </a:xfrm>
          <a:prstGeom prst="rect">
            <a:avLst/>
          </a:prstGeom>
        </p:spPr>
      </p:pic>
      <p:sp>
        <p:nvSpPr>
          <p:cNvPr id="9" name="Rectangle 8">
            <a:extLst>
              <a:ext uri="{FF2B5EF4-FFF2-40B4-BE49-F238E27FC236}">
                <a16:creationId xmlns:a16="http://schemas.microsoft.com/office/drawing/2014/main" id="{DA1FD1AC-AFF3-A0B2-E203-96BF4FDA1AC2}"/>
              </a:ext>
            </a:extLst>
          </p:cNvPr>
          <p:cNvSpPr/>
          <p:nvPr/>
        </p:nvSpPr>
        <p:spPr>
          <a:xfrm>
            <a:off x="9013371" y="2964980"/>
            <a:ext cx="2543176" cy="73180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FA3C4B"/>
                </a:solidFill>
                <a:latin typeface="Abadi Extra Light" panose="020B0204020104020204" pitchFamily="34" charset="0"/>
              </a:rPr>
              <a:t>Informality is </a:t>
            </a:r>
            <a:br>
              <a:rPr lang="en-GB" sz="2400" b="1" dirty="0">
                <a:solidFill>
                  <a:srgbClr val="FA3C4B"/>
                </a:solidFill>
                <a:latin typeface="Abadi Extra Light" panose="020B0204020104020204" pitchFamily="34" charset="0"/>
              </a:rPr>
            </a:br>
            <a:r>
              <a:rPr lang="en-GB" sz="2400" b="1" dirty="0">
                <a:solidFill>
                  <a:srgbClr val="FA3C4B"/>
                </a:solidFill>
                <a:latin typeface="Abadi Extra Light" panose="020B0204020104020204" pitchFamily="34" charset="0"/>
              </a:rPr>
              <a:t>strongly linked </a:t>
            </a:r>
            <a:br>
              <a:rPr lang="en-GB" sz="2400" b="1" dirty="0">
                <a:solidFill>
                  <a:srgbClr val="FA3C4B"/>
                </a:solidFill>
                <a:latin typeface="Abadi Extra Light" panose="020B0204020104020204" pitchFamily="34" charset="0"/>
              </a:rPr>
            </a:br>
            <a:r>
              <a:rPr lang="en-GB" sz="2400" b="1" dirty="0">
                <a:solidFill>
                  <a:srgbClr val="FA3C4B"/>
                </a:solidFill>
                <a:latin typeface="Abadi Extra Light" panose="020B0204020104020204" pitchFamily="34" charset="0"/>
              </a:rPr>
              <a:t>to economic development </a:t>
            </a:r>
          </a:p>
        </p:txBody>
      </p:sp>
      <p:sp>
        <p:nvSpPr>
          <p:cNvPr id="10" name="Rectangle 9">
            <a:extLst>
              <a:ext uri="{FF2B5EF4-FFF2-40B4-BE49-F238E27FC236}">
                <a16:creationId xmlns:a16="http://schemas.microsoft.com/office/drawing/2014/main" id="{C66BD324-2FEF-93F7-B407-7209698AE4CB}"/>
              </a:ext>
            </a:extLst>
          </p:cNvPr>
          <p:cNvSpPr/>
          <p:nvPr/>
        </p:nvSpPr>
        <p:spPr>
          <a:xfrm rot="16200000">
            <a:off x="-52249" y="3468188"/>
            <a:ext cx="2573383" cy="4572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H" dirty="0">
                <a:solidFill>
                  <a:schemeClr val="tx2"/>
                </a:solidFill>
              </a:rPr>
              <a:t>% </a:t>
            </a:r>
            <a:r>
              <a:rPr lang="fr-CH" dirty="0" err="1">
                <a:solidFill>
                  <a:schemeClr val="tx2"/>
                </a:solidFill>
              </a:rPr>
              <a:t>informal</a:t>
            </a:r>
            <a:r>
              <a:rPr lang="fr-CH" dirty="0">
                <a:solidFill>
                  <a:schemeClr val="tx2"/>
                </a:solidFill>
              </a:rPr>
              <a:t> </a:t>
            </a:r>
            <a:r>
              <a:rPr lang="fr-CH" dirty="0" err="1">
                <a:solidFill>
                  <a:schemeClr val="tx2"/>
                </a:solidFill>
              </a:rPr>
              <a:t>employment</a:t>
            </a:r>
            <a:endParaRPr lang="en-GB" dirty="0">
              <a:solidFill>
                <a:schemeClr val="tx2"/>
              </a:solidFill>
            </a:endParaRPr>
          </a:p>
        </p:txBody>
      </p:sp>
      <p:sp>
        <p:nvSpPr>
          <p:cNvPr id="12" name="Rectangle 11">
            <a:extLst>
              <a:ext uri="{FF2B5EF4-FFF2-40B4-BE49-F238E27FC236}">
                <a16:creationId xmlns:a16="http://schemas.microsoft.com/office/drawing/2014/main" id="{0B43BDAD-2A0D-AA3D-10C6-3B0769E657D1}"/>
              </a:ext>
            </a:extLst>
          </p:cNvPr>
          <p:cNvSpPr/>
          <p:nvPr/>
        </p:nvSpPr>
        <p:spPr>
          <a:xfrm>
            <a:off x="6857802" y="5460274"/>
            <a:ext cx="2155569" cy="319929"/>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H" dirty="0">
                <a:solidFill>
                  <a:schemeClr val="tx2"/>
                </a:solidFill>
              </a:rPr>
              <a:t>GDP per capita  </a:t>
            </a:r>
            <a:endParaRPr lang="en-GB" dirty="0">
              <a:solidFill>
                <a:schemeClr val="tx2"/>
              </a:solidFill>
            </a:endParaRPr>
          </a:p>
        </p:txBody>
      </p:sp>
      <p:sp>
        <p:nvSpPr>
          <p:cNvPr id="6" name="Title 1">
            <a:extLst>
              <a:ext uri="{FF2B5EF4-FFF2-40B4-BE49-F238E27FC236}">
                <a16:creationId xmlns:a16="http://schemas.microsoft.com/office/drawing/2014/main" id="{C00AFCF1-0381-7A1A-86C4-CEC8193E27A4}"/>
              </a:ext>
            </a:extLst>
          </p:cNvPr>
          <p:cNvSpPr txBox="1">
            <a:spLocks/>
          </p:cNvSpPr>
          <p:nvPr/>
        </p:nvSpPr>
        <p:spPr>
          <a:xfrm>
            <a:off x="1257300" y="1254145"/>
            <a:ext cx="8480633" cy="48332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br>
              <a:rPr lang="en-GB" sz="800" dirty="0">
                <a:solidFill>
                  <a:srgbClr val="3F2167"/>
                </a:solidFill>
              </a:rPr>
            </a:br>
            <a:r>
              <a:rPr lang="en-GB" sz="2000" dirty="0">
                <a:solidFill>
                  <a:srgbClr val="3F2167"/>
                </a:solidFill>
              </a:rPr>
              <a:t>Informality and level of economic development </a:t>
            </a:r>
          </a:p>
        </p:txBody>
      </p:sp>
      <p:sp>
        <p:nvSpPr>
          <p:cNvPr id="16" name="Title 1">
            <a:extLst>
              <a:ext uri="{FF2B5EF4-FFF2-40B4-BE49-F238E27FC236}">
                <a16:creationId xmlns:a16="http://schemas.microsoft.com/office/drawing/2014/main" id="{9707C53F-E005-7CAD-1E7A-1B4126364184}"/>
              </a:ext>
            </a:extLst>
          </p:cNvPr>
          <p:cNvSpPr txBox="1">
            <a:spLocks/>
          </p:cNvSpPr>
          <p:nvPr/>
        </p:nvSpPr>
        <p:spPr>
          <a:xfrm>
            <a:off x="2404674" y="534145"/>
            <a:ext cx="6797911" cy="72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r>
              <a:rPr lang="en-GB" dirty="0">
                <a:solidFill>
                  <a:srgbClr val="1E2DBE"/>
                </a:solidFill>
              </a:rPr>
              <a:t>Informality: What is the issue?</a:t>
            </a:r>
          </a:p>
        </p:txBody>
      </p:sp>
    </p:spTree>
    <p:extLst>
      <p:ext uri="{BB962C8B-B14F-4D97-AF65-F5344CB8AC3E}">
        <p14:creationId xmlns:p14="http://schemas.microsoft.com/office/powerpoint/2010/main" val="3239602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BA048-9868-8388-6068-E2B328A47B7B}"/>
              </a:ext>
            </a:extLst>
          </p:cNvPr>
          <p:cNvSpPr>
            <a:spLocks noGrp="1"/>
          </p:cNvSpPr>
          <p:nvPr>
            <p:ph type="title"/>
          </p:nvPr>
        </p:nvSpPr>
        <p:spPr>
          <a:xfrm>
            <a:off x="2032000" y="426720"/>
            <a:ext cx="9824640" cy="444912"/>
          </a:xfrm>
        </p:spPr>
        <p:txBody>
          <a:bodyPr/>
          <a:lstStyle/>
          <a:p>
            <a:r>
              <a:rPr lang="en-GB" dirty="0">
                <a:solidFill>
                  <a:schemeClr val="accent1"/>
                </a:solidFill>
                <a:latin typeface="+mj-lt"/>
                <a:ea typeface="Noto Sans" panose="020B0502040504020204" pitchFamily="34" charset="0"/>
                <a:cs typeface="Noto Sans" panose="020B0502040504020204" pitchFamily="34" charset="0"/>
              </a:rPr>
              <a:t>Tendencies of informality in LAC region</a:t>
            </a:r>
          </a:p>
        </p:txBody>
      </p:sp>
      <p:sp>
        <p:nvSpPr>
          <p:cNvPr id="3" name="Content Placeholder 2">
            <a:extLst>
              <a:ext uri="{FF2B5EF4-FFF2-40B4-BE49-F238E27FC236}">
                <a16:creationId xmlns:a16="http://schemas.microsoft.com/office/drawing/2014/main" id="{3D0CB38E-61FD-C669-73CF-107F30E755A3}"/>
              </a:ext>
            </a:extLst>
          </p:cNvPr>
          <p:cNvSpPr>
            <a:spLocks noGrp="1"/>
          </p:cNvSpPr>
          <p:nvPr>
            <p:ph sz="quarter" idx="13"/>
          </p:nvPr>
        </p:nvSpPr>
        <p:spPr/>
        <p:txBody>
          <a:bodyPr/>
          <a:lstStyle/>
          <a:p>
            <a:pPr marL="0" indent="0">
              <a:buNone/>
            </a:pPr>
            <a:r>
              <a:rPr lang="en-GB" sz="1600" dirty="0">
                <a:latin typeface="Noto Sans" panose="020B0502040504020204" pitchFamily="34" charset="0"/>
                <a:ea typeface="Noto Sans" panose="020B0502040504020204" pitchFamily="34" charset="0"/>
                <a:cs typeface="Noto Sans" panose="020B0502040504020204" pitchFamily="34" charset="0"/>
              </a:rPr>
              <a:t>Informal employment trends in the region</a:t>
            </a:r>
          </a:p>
          <a:p>
            <a:pPr marL="0" indent="0">
              <a:buNone/>
            </a:pPr>
            <a:r>
              <a:rPr lang="en-GB" sz="1600" b="0" dirty="0">
                <a:latin typeface="Noto Sans" panose="020B0502040504020204" pitchFamily="34" charset="0"/>
                <a:ea typeface="Noto Sans" panose="020B0502040504020204" pitchFamily="34" charset="0"/>
                <a:cs typeface="Noto Sans" panose="020B0502040504020204" pitchFamily="34" charset="0"/>
              </a:rPr>
              <a:t>Informality declined in the region at the beginning of this century The downward trend came to a halt between 2014 and 2016. The improvement was associated with a combination of high economic growth and deliberate policies to stimulate formalization, including incentives, regulatory improvement and strengthened compliance. Much of the acceleration in growth was associated with an upward cycle in the prices of raw materials exported by the region and hence an improvement in the terms of trade (Salazar-Xirinachs &amp; Chacaltana, 2018).</a:t>
            </a:r>
          </a:p>
          <a:p>
            <a:pPr marL="0" indent="0">
              <a:buNone/>
            </a:pPr>
            <a:r>
              <a:rPr lang="en-GB" sz="1600" b="0" dirty="0">
                <a:latin typeface="Noto Sans" panose="020B0502040504020204" pitchFamily="34" charset="0"/>
                <a:ea typeface="Noto Sans" panose="020B0502040504020204" pitchFamily="34" charset="0"/>
                <a:cs typeface="Noto Sans" panose="020B0502040504020204" pitchFamily="34" charset="0"/>
              </a:rPr>
              <a:t>Between 2017 and 2022 there was little variation in the incidence of informality, with the exception of the pandemic period (see Figure 2). This temporary reduction, however, was not due to an increase in formal employment but to a reduction in informal employment that turned into unemployment and inactivity. After the end of the COVID-19 crisis, employment rebounded, but mostly in the informal sector, with the result that informality in most countries remained constant or increased during the last five years.</a:t>
            </a:r>
          </a:p>
        </p:txBody>
      </p:sp>
    </p:spTree>
    <p:extLst>
      <p:ext uri="{BB962C8B-B14F-4D97-AF65-F5344CB8AC3E}">
        <p14:creationId xmlns:p14="http://schemas.microsoft.com/office/powerpoint/2010/main" val="1879197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40213" y="1295763"/>
            <a:ext cx="8662973" cy="477054"/>
          </a:xfrm>
          <a:prstGeom prst="rect">
            <a:avLst/>
          </a:prstGeom>
          <a:solidFill>
            <a:schemeClr val="accent1"/>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it-IT" sz="2000" b="1" dirty="0" err="1">
                <a:solidFill>
                  <a:schemeClr val="bg1"/>
                </a:solidFill>
                <a:latin typeface="Arial" panose="020B0604020202020204" pitchFamily="34" charset="0"/>
                <a:cs typeface="Arial" panose="020B0604020202020204" pitchFamily="34" charset="0"/>
              </a:rPr>
              <a:t>Dimensions</a:t>
            </a:r>
            <a:endParaRPr lang="en-GB" sz="2000" b="1" dirty="0">
              <a:solidFill>
                <a:schemeClr val="bg1"/>
              </a:solidFill>
              <a:latin typeface="Arial" panose="020B0604020202020204" pitchFamily="34" charset="0"/>
              <a:cs typeface="Arial" panose="020B0604020202020204" pitchFamily="34" charset="0"/>
            </a:endParaRPr>
          </a:p>
        </p:txBody>
      </p:sp>
      <p:sp>
        <p:nvSpPr>
          <p:cNvPr id="4" name="Rectangle 3"/>
          <p:cNvSpPr/>
          <p:nvPr/>
        </p:nvSpPr>
        <p:spPr>
          <a:xfrm>
            <a:off x="2123440" y="406400"/>
            <a:ext cx="7716976" cy="477054"/>
          </a:xfrm>
          <a:prstGeom prst="rect">
            <a:avLst/>
          </a:prstGeom>
        </p:spPr>
        <p:txBody>
          <a:bodyPr wrap="square">
            <a:spAutoFit/>
          </a:bodyPr>
          <a:lstStyle/>
          <a:p>
            <a:r>
              <a:rPr lang="en-US" sz="2500" b="1" dirty="0">
                <a:solidFill>
                  <a:schemeClr val="accent1"/>
                </a:solidFill>
                <a:latin typeface="Arial" pitchFamily="34" charset="0"/>
                <a:cs typeface="Arial" pitchFamily="34" charset="0"/>
              </a:rPr>
              <a:t>What does formal employment look like?</a:t>
            </a:r>
            <a:endParaRPr lang="en-GB" sz="2500" dirty="0">
              <a:solidFill>
                <a:schemeClr val="accent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526132306"/>
              </p:ext>
            </p:extLst>
          </p:nvPr>
        </p:nvGraphicFramePr>
        <p:xfrm>
          <a:off x="1660669" y="1772817"/>
          <a:ext cx="8642518" cy="4299952"/>
        </p:xfrm>
        <a:graphic>
          <a:graphicData uri="http://schemas.openxmlformats.org/drawingml/2006/table">
            <a:tbl>
              <a:tblPr bandRow="1">
                <a:tableStyleId>{5C22544A-7EE6-4342-B048-85BDC9FD1C3A}</a:tableStyleId>
              </a:tblPr>
              <a:tblGrid>
                <a:gridCol w="4313326">
                  <a:extLst>
                    <a:ext uri="{9D8B030D-6E8A-4147-A177-3AD203B41FA5}">
                      <a16:colId xmlns:a16="http://schemas.microsoft.com/office/drawing/2014/main" val="344758051"/>
                    </a:ext>
                  </a:extLst>
                </a:gridCol>
                <a:gridCol w="4329192">
                  <a:extLst>
                    <a:ext uri="{9D8B030D-6E8A-4147-A177-3AD203B41FA5}">
                      <a16:colId xmlns:a16="http://schemas.microsoft.com/office/drawing/2014/main" val="3449195799"/>
                    </a:ext>
                  </a:extLst>
                </a:gridCol>
              </a:tblGrid>
              <a:tr h="1008112">
                <a:tc>
                  <a:txBody>
                    <a:bodyPr/>
                    <a:lstStyle/>
                    <a:p>
                      <a:r>
                        <a:rPr lang="en-GB" dirty="0">
                          <a:solidFill>
                            <a:schemeClr val="tx1"/>
                          </a:solidFill>
                          <a:latin typeface="Arial" panose="020B0604020202020204" pitchFamily="34" charset="0"/>
                          <a:cs typeface="Arial" panose="020B0604020202020204" pitchFamily="34" charset="0"/>
                        </a:rPr>
                        <a:t>Coverage by labour legislation</a:t>
                      </a:r>
                      <a:endParaRPr lang="en-US" dirty="0">
                        <a:solidFill>
                          <a:schemeClr val="tx1"/>
                        </a:solidFill>
                        <a:latin typeface="Arial" panose="020B0604020202020204" pitchFamily="34" charset="0"/>
                        <a:cs typeface="Arial" panose="020B0604020202020204" pitchFamily="34" charset="0"/>
                      </a:endParaRPr>
                    </a:p>
                    <a:p>
                      <a:endParaRPr lang="en-GB" dirty="0">
                        <a:solidFill>
                          <a:schemeClr val="tx1"/>
                        </a:solidFill>
                      </a:endParaRPr>
                    </a:p>
                  </a:txBody>
                  <a:tcPr/>
                </a:tc>
                <a:tc>
                  <a:txBody>
                    <a:bodyPr/>
                    <a:lstStyle/>
                    <a:p>
                      <a:r>
                        <a:rPr lang="en-US" sz="1600" dirty="0">
                          <a:solidFill>
                            <a:schemeClr val="tx1"/>
                          </a:solidFill>
                          <a:latin typeface="Arial" panose="020B0604020202020204" pitchFamily="34" charset="0"/>
                          <a:cs typeface="Arial" panose="020B0604020202020204" pitchFamily="34" charset="0"/>
                        </a:rPr>
                        <a:t>- </a:t>
                      </a:r>
                      <a:r>
                        <a:rPr lang="en-GB" dirty="0">
                          <a:solidFill>
                            <a:schemeClr val="tx1"/>
                          </a:solidFill>
                          <a:latin typeface="Arial" panose="020B0604020202020204" pitchFamily="34" charset="0"/>
                          <a:cs typeface="Arial" panose="020B0604020202020204" pitchFamily="34" charset="0"/>
                        </a:rPr>
                        <a:t>Recognition of the status of the worker</a:t>
                      </a:r>
                    </a:p>
                    <a:p>
                      <a:r>
                        <a:rPr lang="en-GB" dirty="0">
                          <a:solidFill>
                            <a:schemeClr val="tx1"/>
                          </a:solidFill>
                          <a:latin typeface="Arial" panose="020B0604020202020204" pitchFamily="34" charset="0"/>
                          <a:cs typeface="Arial" panose="020B0604020202020204" pitchFamily="34" charset="0"/>
                        </a:rPr>
                        <a:t>   &amp; associated rights</a:t>
                      </a:r>
                    </a:p>
                    <a:p>
                      <a:r>
                        <a:rPr lang="en-GB" dirty="0">
                          <a:solidFill>
                            <a:schemeClr val="tx1"/>
                          </a:solidFill>
                          <a:latin typeface="Arial" panose="020B0604020202020204" pitchFamily="34" charset="0"/>
                          <a:cs typeface="Arial" panose="020B0604020202020204" pitchFamily="34" charset="0"/>
                        </a:rPr>
                        <a:t>- Rights at work put into practice</a:t>
                      </a:r>
                      <a:endParaRPr lang="en-GB" dirty="0">
                        <a:solidFill>
                          <a:schemeClr val="tx1"/>
                        </a:solidFill>
                      </a:endParaRPr>
                    </a:p>
                  </a:txBody>
                  <a:tcPr/>
                </a:tc>
                <a:extLst>
                  <a:ext uri="{0D108BD9-81ED-4DB2-BD59-A6C34878D82A}">
                    <a16:rowId xmlns:a16="http://schemas.microsoft.com/office/drawing/2014/main" val="12767827"/>
                  </a:ext>
                </a:extLst>
              </a:tr>
              <a:tr h="1224136">
                <a:tc>
                  <a:txBody>
                    <a:bodyPr/>
                    <a:lstStyle/>
                    <a:p>
                      <a:r>
                        <a:rPr lang="en-GB" dirty="0">
                          <a:solidFill>
                            <a:schemeClr val="tx1"/>
                          </a:solidFill>
                          <a:latin typeface="Arial" panose="020B0604020202020204" pitchFamily="34" charset="0"/>
                          <a:cs typeface="Arial" panose="020B0604020202020204" pitchFamily="34" charset="0"/>
                        </a:rPr>
                        <a:t>Social security coverage</a:t>
                      </a:r>
                      <a:endParaRPr lang="en-US" dirty="0">
                        <a:solidFill>
                          <a:schemeClr val="tx1"/>
                        </a:solidFill>
                        <a:latin typeface="Arial" panose="020B0604020202020204" pitchFamily="34" charset="0"/>
                        <a:cs typeface="Arial" panose="020B0604020202020204" pitchFamily="34" charset="0"/>
                      </a:endParaRPr>
                    </a:p>
                    <a:p>
                      <a:endParaRPr lang="en-GB" dirty="0">
                        <a:solidFill>
                          <a:schemeClr val="tx1"/>
                        </a:solidFill>
                      </a:endParaRPr>
                    </a:p>
                  </a:txBody>
                  <a:tcPr/>
                </a:tc>
                <a:tc>
                  <a:txBody>
                    <a:bodyPr/>
                    <a:lstStyle/>
                    <a:p>
                      <a:r>
                        <a:rPr lang="en-US" sz="1600" dirty="0">
                          <a:solidFill>
                            <a:schemeClr val="tx1"/>
                          </a:solidFill>
                          <a:latin typeface="Arial" panose="020B0604020202020204" pitchFamily="34" charset="0"/>
                          <a:cs typeface="Arial" panose="020B0604020202020204" pitchFamily="34" charset="0"/>
                        </a:rPr>
                        <a:t>- </a:t>
                      </a:r>
                      <a:r>
                        <a:rPr lang="en-GB" sz="1800" dirty="0">
                          <a:solidFill>
                            <a:schemeClr val="tx1"/>
                          </a:solidFill>
                          <a:latin typeface="Arial" panose="020B0604020202020204" pitchFamily="34" charset="0"/>
                          <a:cs typeface="Arial" panose="020B0604020202020204" pitchFamily="34" charset="0"/>
                        </a:rPr>
                        <a:t>Recognition of entitlements to social security benefits</a:t>
                      </a:r>
                    </a:p>
                    <a:p>
                      <a:r>
                        <a:rPr lang="en-GB" sz="1800" dirty="0">
                          <a:solidFill>
                            <a:schemeClr val="tx1"/>
                          </a:solidFill>
                          <a:latin typeface="Arial" panose="020B0604020202020204" pitchFamily="34" charset="0"/>
                          <a:cs typeface="Arial" panose="020B0604020202020204" pitchFamily="34" charset="0"/>
                        </a:rPr>
                        <a:t>- Registration with the social security system and payment of contributions</a:t>
                      </a:r>
                      <a:endParaRPr lang="en-US" sz="1800" dirty="0">
                        <a:solidFill>
                          <a:schemeClr val="tx1"/>
                        </a:solidFill>
                        <a:latin typeface="Arial" panose="020B0604020202020204" pitchFamily="34" charset="0"/>
                        <a:cs typeface="Arial" panose="020B0604020202020204" pitchFamily="34" charset="0"/>
                      </a:endParaRPr>
                    </a:p>
                    <a:p>
                      <a:endParaRPr lang="en-GB" dirty="0">
                        <a:solidFill>
                          <a:schemeClr val="tx1"/>
                        </a:solidFill>
                      </a:endParaRPr>
                    </a:p>
                  </a:txBody>
                  <a:tcPr/>
                </a:tc>
                <a:extLst>
                  <a:ext uri="{0D108BD9-81ED-4DB2-BD59-A6C34878D82A}">
                    <a16:rowId xmlns:a16="http://schemas.microsoft.com/office/drawing/2014/main" val="30604975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rial" panose="020B0604020202020204" pitchFamily="34" charset="0"/>
                          <a:cs typeface="Arial" panose="020B0604020202020204" pitchFamily="34" charset="0"/>
                        </a:rPr>
                        <a:t>Registration/</a:t>
                      </a:r>
                      <a:r>
                        <a:rPr lang="en-GB" dirty="0">
                          <a:solidFill>
                            <a:schemeClr val="tx1"/>
                          </a:solidFill>
                          <a:latin typeface="Arial" panose="020B0604020202020204" pitchFamily="34" charset="0"/>
                          <a:cs typeface="Arial" panose="020B0604020202020204" pitchFamily="34" charset="0"/>
                        </a:rPr>
                        <a:t>declaration to the public authorities</a:t>
                      </a:r>
                      <a:endParaRPr lang="en-US" dirty="0">
                        <a:solidFill>
                          <a:schemeClr val="tx1"/>
                        </a:solidFill>
                        <a:latin typeface="Arial" panose="020B0604020202020204" pitchFamily="34" charset="0"/>
                        <a:cs typeface="Arial" panose="020B0604020202020204" pitchFamily="34" charset="0"/>
                      </a:endParaRPr>
                    </a:p>
                    <a:p>
                      <a:endParaRPr lang="en-GB" dirty="0">
                        <a:solidFill>
                          <a:schemeClr val="tx1"/>
                        </a:solidFill>
                      </a:endParaRPr>
                    </a:p>
                  </a:txBody>
                  <a:tcPr/>
                </a:tc>
                <a:tc>
                  <a:txBody>
                    <a:bodyPr/>
                    <a:lstStyle/>
                    <a:p>
                      <a:r>
                        <a:rPr lang="en-US" dirty="0">
                          <a:solidFill>
                            <a:schemeClr val="tx1"/>
                          </a:solidFill>
                          <a:latin typeface="Arial" panose="020B0604020202020204" pitchFamily="34" charset="0"/>
                          <a:cs typeface="Arial" panose="020B0604020202020204" pitchFamily="34" charset="0"/>
                        </a:rPr>
                        <a:t>- Registration </a:t>
                      </a:r>
                    </a:p>
                    <a:p>
                      <a:r>
                        <a:rPr lang="en-US" dirty="0">
                          <a:solidFill>
                            <a:schemeClr val="tx1"/>
                          </a:solidFill>
                          <a:latin typeface="Arial" panose="020B0604020202020204" pitchFamily="34" charset="0"/>
                          <a:cs typeface="Arial" panose="020B0604020202020204" pitchFamily="34" charset="0"/>
                        </a:rPr>
                        <a:t>- Tax declaration/payment</a:t>
                      </a:r>
                    </a:p>
                    <a:p>
                      <a:endParaRPr lang="en-GB" dirty="0">
                        <a:solidFill>
                          <a:schemeClr val="tx1"/>
                        </a:solidFill>
                      </a:endParaRPr>
                    </a:p>
                  </a:txBody>
                  <a:tcPr/>
                </a:tc>
                <a:extLst>
                  <a:ext uri="{0D108BD9-81ED-4DB2-BD59-A6C34878D82A}">
                    <a16:rowId xmlns:a16="http://schemas.microsoft.com/office/drawing/2014/main" val="78896557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rial" panose="020B0604020202020204" pitchFamily="34" charset="0"/>
                          <a:cs typeface="Arial" panose="020B0604020202020204" pitchFamily="34" charset="0"/>
                        </a:rPr>
                        <a:t>Formal employment practices</a:t>
                      </a:r>
                    </a:p>
                    <a:p>
                      <a:endParaRPr lang="en-GB" dirty="0">
                        <a:solidFill>
                          <a:schemeClr val="tx1"/>
                        </a:solidFill>
                      </a:endParaRPr>
                    </a:p>
                  </a:txBody>
                  <a:tcPr/>
                </a:tc>
                <a:tc>
                  <a:txBody>
                    <a:bodyPr/>
                    <a:lstStyle/>
                    <a:p>
                      <a:r>
                        <a:rPr lang="en-US" dirty="0">
                          <a:solidFill>
                            <a:schemeClr val="tx1"/>
                          </a:solidFill>
                          <a:latin typeface="Arial" panose="020B0604020202020204" pitchFamily="34" charset="0"/>
                          <a:cs typeface="Arial" panose="020B0604020202020204" pitchFamily="34" charset="0"/>
                        </a:rPr>
                        <a:t>- </a:t>
                      </a:r>
                      <a:r>
                        <a:rPr lang="en-GB" dirty="0">
                          <a:solidFill>
                            <a:schemeClr val="tx1"/>
                          </a:solidFill>
                          <a:latin typeface="Arial" panose="020B0604020202020204" pitchFamily="34" charset="0"/>
                          <a:cs typeface="Arial" panose="020B0604020202020204" pitchFamily="34" charset="0"/>
                        </a:rPr>
                        <a:t>Written contract, terms of employment</a:t>
                      </a:r>
                    </a:p>
                    <a:p>
                      <a:r>
                        <a:rPr lang="en-GB" dirty="0">
                          <a:solidFill>
                            <a:schemeClr val="tx1"/>
                          </a:solidFill>
                          <a:latin typeface="Arial" panose="020B0604020202020204" pitchFamily="34" charset="0"/>
                          <a:cs typeface="Arial" panose="020B0604020202020204" pitchFamily="34" charset="0"/>
                        </a:rPr>
                        <a:t>- Payroll, payment accounting</a:t>
                      </a:r>
                      <a:endParaRPr lang="en-US" dirty="0">
                        <a:solidFill>
                          <a:schemeClr val="tx1"/>
                        </a:solidFill>
                        <a:latin typeface="Arial" panose="020B0604020202020204" pitchFamily="34" charset="0"/>
                        <a:cs typeface="Arial" panose="020B0604020202020204" pitchFamily="34" charset="0"/>
                      </a:endParaRPr>
                    </a:p>
                    <a:p>
                      <a:endParaRPr lang="en-GB" dirty="0">
                        <a:solidFill>
                          <a:schemeClr val="tx1"/>
                        </a:solidFill>
                      </a:endParaRPr>
                    </a:p>
                  </a:txBody>
                  <a:tcPr/>
                </a:tc>
                <a:extLst>
                  <a:ext uri="{0D108BD9-81ED-4DB2-BD59-A6C34878D82A}">
                    <a16:rowId xmlns:a16="http://schemas.microsoft.com/office/drawing/2014/main" val="3231679337"/>
                  </a:ext>
                </a:extLst>
              </a:tr>
            </a:tbl>
          </a:graphicData>
        </a:graphic>
      </p:graphicFrame>
    </p:spTree>
    <p:custDataLst>
      <p:tags r:id="rId1"/>
    </p:custDataLst>
    <p:extLst>
      <p:ext uri="{BB962C8B-B14F-4D97-AF65-F5344CB8AC3E}">
        <p14:creationId xmlns:p14="http://schemas.microsoft.com/office/powerpoint/2010/main" val="2770170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03511" y="1268760"/>
            <a:ext cx="8674853" cy="432048"/>
          </a:xfrm>
          <a:prstGeom prst="rect">
            <a:avLst/>
          </a:prstGeom>
          <a:solidFill>
            <a:schemeClr val="accent1"/>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it-IT" sz="2000" b="1" dirty="0" err="1">
                <a:latin typeface="Arial" panose="020B0604020202020204" pitchFamily="34" charset="0"/>
                <a:cs typeface="Arial" panose="020B0604020202020204" pitchFamily="34" charset="0"/>
              </a:rPr>
              <a:t>Dimensions</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01882879"/>
              </p:ext>
            </p:extLst>
          </p:nvPr>
        </p:nvGraphicFramePr>
        <p:xfrm>
          <a:off x="1674107" y="1669132"/>
          <a:ext cx="8704258" cy="4758680"/>
        </p:xfrm>
        <a:graphic>
          <a:graphicData uri="http://schemas.openxmlformats.org/drawingml/2006/table">
            <a:tbl>
              <a:tblPr bandRow="1">
                <a:tableStyleId>{5C22544A-7EE6-4342-B048-85BDC9FD1C3A}</a:tableStyleId>
              </a:tblPr>
              <a:tblGrid>
                <a:gridCol w="4352129">
                  <a:extLst>
                    <a:ext uri="{9D8B030D-6E8A-4147-A177-3AD203B41FA5}">
                      <a16:colId xmlns:a16="http://schemas.microsoft.com/office/drawing/2014/main" val="344758051"/>
                    </a:ext>
                  </a:extLst>
                </a:gridCol>
                <a:gridCol w="4352129">
                  <a:extLst>
                    <a:ext uri="{9D8B030D-6E8A-4147-A177-3AD203B41FA5}">
                      <a16:colId xmlns:a16="http://schemas.microsoft.com/office/drawing/2014/main" val="3449195799"/>
                    </a:ext>
                  </a:extLst>
                </a:gridCol>
              </a:tblGrid>
              <a:tr h="720080">
                <a:tc>
                  <a:txBody>
                    <a:bodyPr/>
                    <a:lstStyle/>
                    <a:p>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Registration</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with the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relevant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authorities</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r>
                        <a:rPr lang="it-IT" sz="1600" b="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Chamber</a:t>
                      </a:r>
                      <a:r>
                        <a:rPr lang="it-IT" sz="1600" b="0" dirty="0">
                          <a:solidFill>
                            <a:schemeClr val="tx1"/>
                          </a:solidFill>
                          <a:latin typeface="Noto Sans" panose="020B0502040504020204" pitchFamily="34" charset="0"/>
                          <a:ea typeface="Noto Sans" panose="020B0502040504020204" pitchFamily="34" charset="0"/>
                          <a:cs typeface="Noto Sans" panose="020B0502040504020204" pitchFamily="34" charset="0"/>
                        </a:rPr>
                        <a:t> of Commerce</a:t>
                      </a:r>
                    </a:p>
                    <a:p>
                      <a:r>
                        <a:rPr lang="it-IT" sz="1600" b="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Ministry</a:t>
                      </a:r>
                      <a:r>
                        <a:rPr lang="it-IT" sz="1600" b="0" dirty="0">
                          <a:solidFill>
                            <a:schemeClr val="tx1"/>
                          </a:solidFill>
                          <a:latin typeface="Noto Sans" panose="020B0502040504020204" pitchFamily="34" charset="0"/>
                          <a:ea typeface="Noto Sans" panose="020B0502040504020204" pitchFamily="34" charset="0"/>
                          <a:cs typeface="Noto Sans" panose="020B0502040504020204" pitchFamily="34" charset="0"/>
                        </a:rPr>
                        <a:t> of </a:t>
                      </a:r>
                      <a:r>
                        <a:rPr lang="it-IT" sz="1600" b="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Industry</a:t>
                      </a:r>
                      <a:endParaRPr lang="en-GB" sz="1600" b="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2767827"/>
                  </a:ext>
                </a:extLst>
              </a:tr>
              <a:tr h="1224136">
                <a:tc>
                  <a:txBody>
                    <a:bodyPr/>
                    <a:lstStyle/>
                    <a:p>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Relevant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operating</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licences</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and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permits</a:t>
                      </a:r>
                      <a:endParaRPr lang="en-US"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marL="285750" indent="-285750">
                        <a:buFontTx/>
                        <a:buChar char="-"/>
                      </a:pPr>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Sanitary</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permit</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Zoning</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Building</a:t>
                      </a: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Fire</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safety</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Occupational</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Safety</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and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Health</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Sector/</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occupation</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specific</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permits</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060497598"/>
                  </a:ext>
                </a:extLst>
              </a:tr>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Noto Sans" panose="020B0502040504020204" pitchFamily="34" charset="0"/>
                          <a:ea typeface="Noto Sans" panose="020B0502040504020204" pitchFamily="34" charset="0"/>
                          <a:cs typeface="Noto Sans" panose="020B0502040504020204" pitchFamily="34" charset="0"/>
                        </a:rPr>
                        <a:t>Compliant</a:t>
                      </a:r>
                      <a:r>
                        <a:rPr lang="en-US"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with tax obligations</a:t>
                      </a:r>
                      <a:endParaRPr lang="en-US"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marL="285750" indent="-285750">
                        <a:buFontTx/>
                        <a:buChar char="-"/>
                      </a:pPr>
                      <a:r>
                        <a:rPr lang="it-IT" sz="1600" dirty="0">
                          <a:solidFill>
                            <a:schemeClr val="tx1"/>
                          </a:solidFill>
                          <a:latin typeface="Noto Sans" panose="020B0502040504020204" pitchFamily="34" charset="0"/>
                          <a:ea typeface="Noto Sans" panose="020B0502040504020204" pitchFamily="34" charset="0"/>
                          <a:cs typeface="Noto Sans" panose="020B0502040504020204" pitchFamily="34" charset="0"/>
                        </a:rPr>
                        <a:t>VAT</a:t>
                      </a:r>
                    </a:p>
                    <a:p>
                      <a:pPr marL="285750" indent="-285750">
                        <a:buFontTx/>
                        <a:buChar char="-"/>
                      </a:pPr>
                      <a:r>
                        <a:rPr lang="it-IT" sz="1600" dirty="0">
                          <a:solidFill>
                            <a:schemeClr val="tx1"/>
                          </a:solidFill>
                          <a:latin typeface="Noto Sans" panose="020B0502040504020204" pitchFamily="34" charset="0"/>
                          <a:ea typeface="Noto Sans" panose="020B0502040504020204" pitchFamily="34" charset="0"/>
                          <a:cs typeface="Noto Sans" panose="020B0502040504020204" pitchFamily="34" charset="0"/>
                        </a:rPr>
                        <a:t>Profit </a:t>
                      </a:r>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tax</a:t>
                      </a:r>
                      <a:endParaRPr lang="it-IT"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dirty="0">
                          <a:solidFill>
                            <a:schemeClr val="tx1"/>
                          </a:solidFill>
                          <a:latin typeface="Noto Sans" panose="020B0502040504020204" pitchFamily="34" charset="0"/>
                          <a:ea typeface="Noto Sans" panose="020B0502040504020204" pitchFamily="34" charset="0"/>
                          <a:cs typeface="Noto Sans" panose="020B0502040504020204" pitchFamily="34" charset="0"/>
                        </a:rPr>
                        <a:t>Other</a:t>
                      </a:r>
                      <a:endParaRPr lang="en-US"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231679337"/>
                  </a:ext>
                </a:extLst>
              </a:tr>
              <a:tr h="594360">
                <a:tc>
                  <a:txBody>
                    <a:bodyPr/>
                    <a:lstStyle/>
                    <a:p>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Compliant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with social security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obligations</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marL="285750" indent="-285750">
                        <a:buFontTx/>
                        <a:buChar char="-"/>
                      </a:pPr>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Health</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insurance</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Pension</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contributions</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Accident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insurance</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Unemployment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&amp;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disability</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insurance</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312049678"/>
                  </a:ext>
                </a:extLst>
              </a:tr>
              <a:tr h="594360">
                <a:tc>
                  <a:txBody>
                    <a:bodyPr/>
                    <a:lstStyle/>
                    <a:p>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Formal</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transactions</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tc>
                  <a:txBody>
                    <a:bodyPr/>
                    <a:lstStyle/>
                    <a:p>
                      <a:pPr marL="285750" indent="-285750">
                        <a:buFontTx/>
                        <a:buChar char="-"/>
                      </a:pPr>
                      <a:r>
                        <a:rPr lang="it-IT" sz="16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Receipts</a:t>
                      </a:r>
                      <a:r>
                        <a:rPr lang="it-IT" sz="1600" dirty="0">
                          <a:solidFill>
                            <a:schemeClr val="tx1"/>
                          </a:solidFill>
                          <a:latin typeface="Noto Sans" panose="020B0502040504020204" pitchFamily="34" charset="0"/>
                          <a:ea typeface="Noto Sans" panose="020B0502040504020204" pitchFamily="34" charset="0"/>
                          <a:cs typeface="Noto Sans" panose="020B0502040504020204" pitchFamily="34" charset="0"/>
                        </a:rPr>
                        <a:t>,</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invoices</a:t>
                      </a:r>
                      <a:endPar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285750" indent="-285750">
                        <a:buFontTx/>
                        <a:buChar char="-"/>
                      </a:pP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Formal</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accounting</a:t>
                      </a:r>
                      <a:r>
                        <a:rPr lang="it-IT" sz="1600" baseline="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r>
                        <a:rPr lang="it-IT" sz="1600" baseline="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practices</a:t>
                      </a:r>
                      <a:endParaRPr lang="en-GB" sz="16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19468822"/>
                  </a:ext>
                </a:extLst>
              </a:tr>
            </a:tbl>
          </a:graphicData>
        </a:graphic>
      </p:graphicFrame>
      <p:sp>
        <p:nvSpPr>
          <p:cNvPr id="6" name="Content Placeholder 2"/>
          <p:cNvSpPr txBox="1">
            <a:spLocks/>
          </p:cNvSpPr>
          <p:nvPr/>
        </p:nvSpPr>
        <p:spPr>
          <a:xfrm>
            <a:off x="2079172" y="214164"/>
            <a:ext cx="7366791" cy="432048"/>
          </a:xfrm>
          <a:prstGeom prst="rect">
            <a:avLst/>
          </a:prstGeom>
          <a:solidFill>
            <a:schemeClr val="bg1"/>
          </a:solidFill>
          <a:ln>
            <a:solidFill>
              <a:schemeClr val="bg1"/>
            </a:solidFill>
          </a:ln>
        </p:spPr>
        <p:txBody>
          <a:bodyPr vert="horz" lIns="91440" tIns="45720" rIns="91440" bIns="45720" rtlCol="0">
            <a:noAutofit/>
          </a:bodyPr>
          <a:lstStyle>
            <a:lvl1pPr marL="342900" indent="-342900" algn="l" defTabSz="914400" rtl="0" eaLnBrk="1" latinLnBrk="0" hangingPunct="1">
              <a:spcBef>
                <a:spcPct val="20000"/>
              </a:spcBef>
              <a:buClr>
                <a:srgbClr val="00B050"/>
              </a:buClr>
              <a:buFont typeface="Arial" pitchFamily="34" charset="0"/>
              <a:buChar char="•"/>
              <a:defRPr sz="3200" kern="1200">
                <a:solidFill>
                  <a:schemeClr val="accent2"/>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accent2"/>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accent2"/>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accent2"/>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accent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336600"/>
              </a:buClr>
              <a:buNone/>
            </a:pPr>
            <a:r>
              <a:rPr lang="fr-FR" sz="2500" b="1" dirty="0" err="1">
                <a:solidFill>
                  <a:schemeClr val="accent1"/>
                </a:solidFill>
              </a:rPr>
              <a:t>What</a:t>
            </a:r>
            <a:r>
              <a:rPr lang="fr-FR" sz="2500" b="1" dirty="0">
                <a:solidFill>
                  <a:schemeClr val="accent1"/>
                </a:solidFill>
              </a:rPr>
              <a:t> </a:t>
            </a:r>
            <a:r>
              <a:rPr lang="fr-FR" sz="2500" b="1" dirty="0" err="1">
                <a:solidFill>
                  <a:schemeClr val="accent1"/>
                </a:solidFill>
              </a:rPr>
              <a:t>does</a:t>
            </a:r>
            <a:r>
              <a:rPr lang="fr-FR" sz="2500" b="1" dirty="0">
                <a:solidFill>
                  <a:schemeClr val="accent1"/>
                </a:solidFill>
              </a:rPr>
              <a:t> a </a:t>
            </a:r>
            <a:r>
              <a:rPr lang="fr-FR" sz="2500" b="1" dirty="0" err="1">
                <a:solidFill>
                  <a:schemeClr val="accent1"/>
                </a:solidFill>
              </a:rPr>
              <a:t>formal</a:t>
            </a:r>
            <a:r>
              <a:rPr lang="fr-FR" sz="2500" b="1" dirty="0">
                <a:solidFill>
                  <a:schemeClr val="accent1"/>
                </a:solidFill>
              </a:rPr>
              <a:t> </a:t>
            </a:r>
            <a:r>
              <a:rPr lang="fr-FR" sz="2500" b="1" dirty="0" err="1">
                <a:solidFill>
                  <a:schemeClr val="accent1"/>
                </a:solidFill>
              </a:rPr>
              <a:t>firm</a:t>
            </a:r>
            <a:r>
              <a:rPr lang="fr-FR" sz="2500" b="1" dirty="0">
                <a:solidFill>
                  <a:schemeClr val="accent1"/>
                </a:solidFill>
              </a:rPr>
              <a:t> look like?</a:t>
            </a:r>
          </a:p>
        </p:txBody>
      </p:sp>
    </p:spTree>
    <p:custDataLst>
      <p:tags r:id="rId1"/>
    </p:custDataLst>
    <p:extLst>
      <p:ext uri="{BB962C8B-B14F-4D97-AF65-F5344CB8AC3E}">
        <p14:creationId xmlns:p14="http://schemas.microsoft.com/office/powerpoint/2010/main" val="1570535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3.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4.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5.xml><?xml version="1.0" encoding="utf-8"?>
<p:tagLst xmlns:a="http://schemas.openxmlformats.org/drawingml/2006/main" xmlns:r="http://schemas.openxmlformats.org/officeDocument/2006/relationships" xmlns:p="http://schemas.openxmlformats.org/presentationml/2006/main">
  <p:tag name="ARS_RESPONSETYPE" val="None"/>
  <p:tag name="ARS_CHARTPARA_ITEMLABELFONTNAME" val="Arial"/>
  <p:tag name="ARS_CHARTPARA_ITEMLABELFONTSIZE" val="16"/>
  <p:tag name="ARS_CHARTPARA_ITEMLABELFONTBOLD" val="False"/>
  <p:tag name="ARS_CHARTPARA_ITEMLABELFONTITALIC" val="False"/>
  <p:tag name="ARS_CHARTPARA_ITEMLABELFONTCOLOR" val="-16777216"/>
  <p:tag name="ARS_CHARTPARA_DATALABELFONTNAME" val="Arial"/>
  <p:tag name="ARS_CHARTPARA_DATALABELFONTSIZE" val="14"/>
  <p:tag name="ARS_CHARTPARA_DATALABELFONTBOLD" val="False"/>
  <p:tag name="ARS_CHARTPARA_DATALABELFONTITALIC" val="False"/>
  <p:tag name="ARS_CHARTPARA_DATALABELFONTCOLOR" val="-16777216"/>
  <p:tag name="ARS_CHARTPARA_DATAFORMAT" val="ltNumberValue"/>
  <p:tag name="ARS_CHARTPARA_SHOWTIME" val="csStop"/>
  <p:tag name="ARS_CHARTPARA_NUMBERDEC" val="0"/>
  <p:tag name="ARS_CHARTPARA_DATAPERCENTBASE" val="crParticipant"/>
  <p:tag name="ARS_CHARTPARA_PERCENTDEC" val="1"/>
  <p:tag name="ARS_CHARTPARA_SHOW3D" val="0"/>
  <p:tag name="ARS_CHARTPOINTWIDTH" val="0.5"/>
  <p:tag name="ARS_CHARTSHOWITEMTEXT" val="0"/>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ILO 2020">
  <a:themeElements>
    <a:clrScheme name="ILO Jan 2020">
      <a:dk1>
        <a:srgbClr val="230050"/>
      </a:dk1>
      <a:lt1>
        <a:sysClr val="window" lastClr="FFFFFF"/>
      </a:lt1>
      <a:dk2>
        <a:srgbClr val="000000"/>
      </a:dk2>
      <a:lt2>
        <a:srgbClr val="F8FCFE"/>
      </a:lt2>
      <a:accent1>
        <a:srgbClr val="1E2DBE"/>
      </a:accent1>
      <a:accent2>
        <a:srgbClr val="FA3C4B"/>
      </a:accent2>
      <a:accent3>
        <a:srgbClr val="FFCD2D"/>
      </a:accent3>
      <a:accent4>
        <a:srgbClr val="960A55"/>
      </a:accent4>
      <a:accent5>
        <a:srgbClr val="05D2D2"/>
      </a:accent5>
      <a:accent6>
        <a:srgbClr val="8CE164"/>
      </a:accent6>
      <a:hlink>
        <a:srgbClr val="230050"/>
      </a:hlink>
      <a:folHlink>
        <a:srgbClr val="23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lish PowerPoint Presentation" id="{8C1655DC-F382-794B-A9D0-E611FF401CD9}" vid="{94661D02-612A-A042-A427-1B928FD15C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3BE6E4C770C241A1F660B5995B01F7" ma:contentTypeVersion="17" ma:contentTypeDescription="Create a new document." ma:contentTypeScope="" ma:versionID="414e1c2c53280ad926c67277bf3c0f8a">
  <xsd:schema xmlns:xsd="http://www.w3.org/2001/XMLSchema" xmlns:xs="http://www.w3.org/2001/XMLSchema" xmlns:p="http://schemas.microsoft.com/office/2006/metadata/properties" xmlns:ns2="528055ea-49fd-4e4f-a2c1-63a004881e53" xmlns:ns3="37391693-4824-4c0d-b829-3199b2a291ff" targetNamespace="http://schemas.microsoft.com/office/2006/metadata/properties" ma:root="true" ma:fieldsID="120b729d6572a23c824e783305ec9154" ns2:_="" ns3:_="">
    <xsd:import namespace="528055ea-49fd-4e4f-a2c1-63a004881e53"/>
    <xsd:import namespace="37391693-4824-4c0d-b829-3199b2a291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TaxCatchAll" minOccurs="0"/>
                <xsd:element ref="ns2:MediaServiceOCR" minOccurs="0"/>
                <xsd:element ref="ns2:MediaServiceGenerationTime" minOccurs="0"/>
                <xsd:element ref="ns2:MediaServiceEventHashCode" minOccurs="0"/>
                <xsd:element ref="ns2:lcf76f155ced4ddcb4097134ff3c332f"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55ea-49fd-4e4f-a2c1-63a004881e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32b82f-ee1f-4246-9d44-c1f8cdfbe54f"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391693-4824-4c0d-b829-3199b2a291f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9784a43b-0e7f-4a1b-b9ca-1db7c91ac1a3}" ma:internalName="TaxCatchAll" ma:showField="CatchAllData" ma:web="37391693-4824-4c0d-b829-3199b2a291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7391693-4824-4c0d-b829-3199b2a291ff" xsi:nil="true"/>
    <lcf76f155ced4ddcb4097134ff3c332f xmlns="528055ea-49fd-4e4f-a2c1-63a004881e5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52B169-B8F5-428B-B689-A9CECC577862}"/>
</file>

<file path=customXml/itemProps2.xml><?xml version="1.0" encoding="utf-8"?>
<ds:datastoreItem xmlns:ds="http://schemas.openxmlformats.org/officeDocument/2006/customXml" ds:itemID="{BAC98208-9C2D-4A12-B6CD-33A5CE150C0E}"/>
</file>

<file path=customXml/itemProps3.xml><?xml version="1.0" encoding="utf-8"?>
<ds:datastoreItem xmlns:ds="http://schemas.openxmlformats.org/officeDocument/2006/customXml" ds:itemID="{B5891501-1C5E-4A2E-B352-98F9F0D4E4DA}"/>
</file>

<file path=docProps/app.xml><?xml version="1.0" encoding="utf-8"?>
<Properties xmlns="http://schemas.openxmlformats.org/officeDocument/2006/extended-properties" xmlns:vt="http://schemas.openxmlformats.org/officeDocument/2006/docPropsVTypes">
  <Template/>
  <TotalTime>0</TotalTime>
  <Words>4402</Words>
  <Application>Microsoft Office PowerPoint</Application>
  <PresentationFormat>Widescreen</PresentationFormat>
  <Paragraphs>440</Paragraphs>
  <Slides>31</Slides>
  <Notes>15</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31</vt:i4>
      </vt:variant>
    </vt:vector>
  </HeadingPairs>
  <TitlesOfParts>
    <vt:vector size="47" baseType="lpstr">
      <vt:lpstr>Abadi Extra Light</vt:lpstr>
      <vt:lpstr>Aptos</vt:lpstr>
      <vt:lpstr>Aptos Display</vt:lpstr>
      <vt:lpstr>Arial</vt:lpstr>
      <vt:lpstr>Arial Narrow</vt:lpstr>
      <vt:lpstr>Calibri</vt:lpstr>
      <vt:lpstr>Helvetica</vt:lpstr>
      <vt:lpstr>Noto Sans</vt:lpstr>
      <vt:lpstr>Overpass</vt:lpstr>
      <vt:lpstr>Segoe UI</vt:lpstr>
      <vt:lpstr>Times New Roman</vt:lpstr>
      <vt:lpstr>Verdana</vt:lpstr>
      <vt:lpstr>Wingdings</vt:lpstr>
      <vt:lpstr>Wingdings 2</vt:lpstr>
      <vt:lpstr>Wingdings 3</vt:lpstr>
      <vt:lpstr>ILO 2020</vt:lpstr>
      <vt:lpstr>Towards effective pathways for transition to formality</vt:lpstr>
      <vt:lpstr>PowerPoint Presentation</vt:lpstr>
      <vt:lpstr>Content</vt:lpstr>
      <vt:lpstr>How do we define informality in economic units? </vt:lpstr>
      <vt:lpstr>PowerPoint Presentation</vt:lpstr>
      <vt:lpstr>PowerPoint Presentation</vt:lpstr>
      <vt:lpstr>Tendencies of informality in LAC region</vt:lpstr>
      <vt:lpstr>PowerPoint Presentation</vt:lpstr>
      <vt:lpstr>PowerPoint Presentation</vt:lpstr>
      <vt:lpstr>Has informality decreased or increased over the past 20 years, and more specifically since 2015?</vt:lpstr>
      <vt:lpstr>PowerPoint Presentation</vt:lpstr>
      <vt:lpstr>PowerPoint Presentation</vt:lpstr>
      <vt:lpstr>Milestones</vt:lpstr>
      <vt:lpstr>The significance of the Recommendation 204: Transition from the informal to the formal economy</vt:lpstr>
      <vt:lpstr>ILC 2025 – General discussion on innovative approaches to addressing informality and promoting decent work — Overall and Regional Policy Dialogue and Background reports</vt:lpstr>
      <vt:lpstr>PowerPoint Presentation</vt:lpstr>
      <vt:lpstr>PowerPoint Presentation</vt:lpstr>
      <vt:lpstr>Possible elements of integrated formalization strategies</vt:lpstr>
      <vt:lpstr>  </vt:lpstr>
      <vt:lpstr>PowerPoint Presentation</vt:lpstr>
      <vt:lpstr>The Caribbean and Informality: some numbers and good initiatives.</vt:lpstr>
      <vt:lpstr>Good initiatives </vt:lpstr>
      <vt:lpstr>Informality in the Caribbean: sectorial approach  and productivity (foreseen initiatives with Office)</vt:lpstr>
      <vt:lpstr>PowerPoint Presentation</vt:lpstr>
      <vt:lpstr>Content of the ILC Report (short)</vt:lpstr>
      <vt:lpstr>Background document for the general discussion on  Innovative approaches to tackling informality and promoting transition to formality to promote decent work </vt:lpstr>
      <vt:lpstr>Background document for the general discussion on  Innovative approaches to tackling informality and promoting transition to formality to promote decent work </vt:lpstr>
      <vt:lpstr>Background document for the general discussion on  Innovative approaches to tackling informality and promoting transition to formality to promote decent work </vt:lpstr>
      <vt:lpstr>Background document for the general discussion on  Innovative approaches to tackling informality and promoting transition to formality to promote decent work </vt:lpstr>
      <vt:lpstr>Background document for the general discussion on  Innovative approaches to tackling informality and promoting transition to formality to promote decent work </vt:lpstr>
      <vt:lpstr>PowerPoint Presentation</vt:lpstr>
    </vt:vector>
  </TitlesOfParts>
  <Company>ILO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Bliek, John</dc:creator>
  <cp:lastModifiedBy>Bliek, John</cp:lastModifiedBy>
  <cp:revision>44</cp:revision>
  <dcterms:created xsi:type="dcterms:W3CDTF">2025-04-02T16:24:23Z</dcterms:created>
  <dcterms:modified xsi:type="dcterms:W3CDTF">2025-04-04T17:13:16Z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0x010100B83BE6E4C770C241A1F660B5995B01F7</vt:lpwstr>
  </property>
</Properties>
</file>