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0"/>
  </p:notesMasterIdLst>
  <p:sldIdLst>
    <p:sldId id="264" r:id="rId5"/>
    <p:sldId id="306" r:id="rId6"/>
    <p:sldId id="313" r:id="rId7"/>
    <p:sldId id="354" r:id="rId8"/>
    <p:sldId id="349" r:id="rId9"/>
    <p:sldId id="361" r:id="rId10"/>
    <p:sldId id="362" r:id="rId11"/>
    <p:sldId id="350" r:id="rId12"/>
    <p:sldId id="351" r:id="rId13"/>
    <p:sldId id="353" r:id="rId14"/>
    <p:sldId id="356" r:id="rId15"/>
    <p:sldId id="360" r:id="rId16"/>
    <p:sldId id="352" r:id="rId17"/>
    <p:sldId id="357" r:id="rId18"/>
    <p:sldId id="333" r:id="rId19"/>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FC22217-B9F8-2FA8-2889-4B39D18461D9}" name="Boyd, Anne Margaret" initials="BAM" userId="S::boyda@ilo.org::a3436511-0ddf-439d-a843-f1f8d97b4fa6" providerId="AD"/>
  <p188:author id="{20FB4071-804A-BECE-6488-2833A6BC0DC2}" name="Cunha, Nuno Meira Simoes" initials="NC" userId="S::cunhan@ilo.org::02c892f0-a866-4514-b98e-c4f04087b90f" providerId="AD"/>
  <p188:author id="{F30BF187-9BC8-56C3-4671-62CBFE74B6AE}" name="Pesole, Annarosa" initials="PA" userId="S::pesole@ilo.org::991c0bea-cd44-4c11-884d-d58a592e7a4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197" autoAdjust="0"/>
  </p:normalViewPr>
  <p:slideViewPr>
    <p:cSldViewPr snapToGrid="0">
      <p:cViewPr varScale="1">
        <p:scale>
          <a:sx n="48" d="100"/>
          <a:sy n="48" d="100"/>
        </p:scale>
        <p:origin x="1268" y="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D0D068C6-7325-408C-921E-B389FF684A63}" type="datetimeFigureOut">
              <a:rPr lang="en-GB" smtClean="0"/>
              <a:t>02/04/2025</a:t>
            </a:fld>
            <a:endParaRPr lang="en-GB"/>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D0826FEE-2901-4F80-B040-94DEDE5C3ECF}" type="slidenum">
              <a:rPr lang="en-GB" smtClean="0"/>
              <a:t>‹#›</a:t>
            </a:fld>
            <a:endParaRPr lang="en-GB"/>
          </a:p>
        </p:txBody>
      </p:sp>
    </p:spTree>
    <p:extLst>
      <p:ext uri="{BB962C8B-B14F-4D97-AF65-F5344CB8AC3E}">
        <p14:creationId xmlns:p14="http://schemas.microsoft.com/office/powerpoint/2010/main" val="14754380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0000"/>
              </a:lnSpc>
              <a:spcBef>
                <a:spcPts val="600"/>
              </a:spcBef>
              <a:spcAft>
                <a:spcPts val="600"/>
              </a:spcAft>
            </a:pPr>
            <a:endParaRPr lang="en-GB" sz="1000" dirty="0">
              <a:effectLst/>
              <a:latin typeface="Noto Sans" panose="020B0502040504020204" pitchFamily="34" charset="0"/>
              <a:ea typeface="Calibri" panose="020F0502020204030204" pitchFamily="34" charset="0"/>
            </a:endParaRPr>
          </a:p>
          <a:p>
            <a:pPr algn="just">
              <a:lnSpc>
                <a:spcPct val="110000"/>
              </a:lnSpc>
              <a:spcBef>
                <a:spcPts val="600"/>
              </a:spcBef>
              <a:spcAft>
                <a:spcPts val="600"/>
              </a:spcAft>
            </a:pPr>
            <a:endParaRPr lang="en-GB" sz="1000" dirty="0">
              <a:effectLst/>
              <a:latin typeface="Noto Sans" panose="020B0502040504020204" pitchFamily="34" charset="0"/>
              <a:ea typeface="Calibri" panose="020F0502020204030204" pitchFamily="34" charset="0"/>
            </a:endParaRPr>
          </a:p>
          <a:p>
            <a:pPr algn="just">
              <a:lnSpc>
                <a:spcPct val="110000"/>
              </a:lnSpc>
              <a:spcBef>
                <a:spcPts val="600"/>
              </a:spcBef>
              <a:spcAft>
                <a:spcPts val="600"/>
              </a:spcAft>
            </a:pPr>
            <a:endParaRPr lang="en-GB" sz="1000" dirty="0">
              <a:effectLst/>
              <a:latin typeface="Noto Sans" panose="020B0502040504020204" pitchFamily="34" charset="0"/>
              <a:ea typeface="Calibri" panose="020F0502020204030204" pitchFamily="34" charset="0"/>
            </a:endParaRPr>
          </a:p>
          <a:p>
            <a:endParaRPr lang="en-GB" sz="1000" dirty="0"/>
          </a:p>
        </p:txBody>
      </p:sp>
      <p:sp>
        <p:nvSpPr>
          <p:cNvPr id="4" name="Slide Number Placeholder 3"/>
          <p:cNvSpPr>
            <a:spLocks noGrp="1"/>
          </p:cNvSpPr>
          <p:nvPr>
            <p:ph type="sldNum" sz="quarter" idx="5"/>
          </p:nvPr>
        </p:nvSpPr>
        <p:spPr/>
        <p:txBody>
          <a:bodyPr/>
          <a:lstStyle/>
          <a:p>
            <a:fld id="{D0826FEE-2901-4F80-B040-94DEDE5C3ECF}" type="slidenum">
              <a:rPr lang="en-GB" smtClean="0"/>
              <a:t>2</a:t>
            </a:fld>
            <a:endParaRPr lang="en-GB"/>
          </a:p>
        </p:txBody>
      </p:sp>
    </p:spTree>
    <p:extLst>
      <p:ext uri="{BB962C8B-B14F-4D97-AF65-F5344CB8AC3E}">
        <p14:creationId xmlns:p14="http://schemas.microsoft.com/office/powerpoint/2010/main" val="4430814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943310-8C4B-A61A-069E-475CD71A02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5ACEB2-7F42-D3BF-DE2D-340556576F0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0849CD2-F76A-2D4B-6F23-AF0D9D776C61}"/>
              </a:ext>
            </a:extLst>
          </p:cNvPr>
          <p:cNvSpPr>
            <a:spLocks noGrp="1"/>
          </p:cNvSpPr>
          <p:nvPr>
            <p:ph type="body" idx="1"/>
          </p:nvPr>
        </p:nvSpPr>
        <p:spPr/>
        <p:txBody>
          <a:bodyPr/>
          <a:lstStyle/>
          <a:p>
            <a:pPr marL="0" marR="0" lvl="0" indent="0" algn="just" defTabSz="914400" rtl="0" eaLnBrk="1" fontAlgn="auto" latinLnBrk="0" hangingPunct="1">
              <a:lnSpc>
                <a:spcPct val="100000"/>
              </a:lnSpc>
              <a:spcBef>
                <a:spcPts val="300"/>
              </a:spcBef>
              <a:spcAft>
                <a:spcPts val="300"/>
              </a:spcAft>
              <a:buClrTx/>
              <a:buSzTx/>
              <a:buFontTx/>
              <a:buNone/>
              <a:tabLst/>
              <a:defRPr/>
            </a:pPr>
            <a:r>
              <a:rPr lang="en-GB" sz="1800" dirty="0">
                <a:effectLst/>
                <a:latin typeface="Noto Sans" panose="020B0502040504020204" pitchFamily="34" charset="0"/>
                <a:ea typeface="Aptos" panose="020B0004020202020204" pitchFamily="34" charset="0"/>
                <a:cs typeface="Times New Roman" panose="02020603050405020304" pitchFamily="18" charset="0"/>
              </a:rPr>
              <a:t>The main innovation is their extension to self-employed (one of the gaps identified in the normative gap analysis).</a:t>
            </a:r>
          </a:p>
          <a:p>
            <a:pPr marL="0" marR="0" lvl="0" indent="0" algn="just" defTabSz="914400" rtl="0" eaLnBrk="1" fontAlgn="auto" latinLnBrk="0" hangingPunct="1">
              <a:lnSpc>
                <a:spcPct val="100000"/>
              </a:lnSpc>
              <a:spcBef>
                <a:spcPts val="300"/>
              </a:spcBef>
              <a:spcAft>
                <a:spcPts val="300"/>
              </a:spcAft>
              <a:buClrTx/>
              <a:buSzTx/>
              <a:buFontTx/>
              <a:buNone/>
              <a:tabLst/>
              <a:defRPr/>
            </a:pPr>
            <a:r>
              <a:rPr lang="en-GB" sz="1800" dirty="0">
                <a:effectLst/>
                <a:latin typeface="Noto Sans" panose="020B0502040504020204" pitchFamily="34" charset="0"/>
                <a:ea typeface="Aptos" panose="020B0004020202020204" pitchFamily="34" charset="0"/>
                <a:cs typeface="Times New Roman" panose="02020603050405020304" pitchFamily="18" charset="0"/>
              </a:rPr>
              <a:t>However, the applicability of some provisions are conditional on the nature of work arrangements.</a:t>
            </a:r>
          </a:p>
          <a:p>
            <a:pPr marL="0" marR="0" lvl="0" indent="0" algn="just" defTabSz="914400" rtl="0" eaLnBrk="1" fontAlgn="auto" latinLnBrk="0" hangingPunct="1">
              <a:lnSpc>
                <a:spcPct val="100000"/>
              </a:lnSpc>
              <a:spcBef>
                <a:spcPts val="300"/>
              </a:spcBef>
              <a:spcAft>
                <a:spcPts val="300"/>
              </a:spcAft>
              <a:buClrTx/>
              <a:buSzTx/>
              <a:buFontTx/>
              <a:buNone/>
              <a:tabLst/>
              <a:defRPr/>
            </a:pPr>
            <a:endParaRPr lang="en-GB" sz="1800" dirty="0">
              <a:effectLst/>
              <a:latin typeface="Aptos" panose="020B0004020202020204" pitchFamily="34" charset="0"/>
              <a:ea typeface="Aptos" panose="020B0004020202020204" pitchFamily="34" charset="0"/>
              <a:cs typeface="Times New Roman" panose="02020603050405020304" pitchFamily="18" charset="0"/>
            </a:endParaRPr>
          </a:p>
          <a:p>
            <a:pPr algn="just">
              <a:spcBef>
                <a:spcPts val="300"/>
              </a:spcBef>
              <a:spcAft>
                <a:spcPts val="300"/>
              </a:spcAft>
            </a:pPr>
            <a:endParaRPr lang="en-GB" sz="1800" dirty="0">
              <a:effectLst/>
              <a:latin typeface="Noto Sans" panose="020B0502040504020204" pitchFamily="34" charset="0"/>
              <a:ea typeface="Noto Sans SC Regular"/>
            </a:endParaRPr>
          </a:p>
        </p:txBody>
      </p:sp>
      <p:sp>
        <p:nvSpPr>
          <p:cNvPr id="4" name="Slide Number Placeholder 3">
            <a:extLst>
              <a:ext uri="{FF2B5EF4-FFF2-40B4-BE49-F238E27FC236}">
                <a16:creationId xmlns:a16="http://schemas.microsoft.com/office/drawing/2014/main" id="{84C141F5-1D5A-DAB6-C92E-61394C45799F}"/>
              </a:ext>
            </a:extLst>
          </p:cNvPr>
          <p:cNvSpPr>
            <a:spLocks noGrp="1"/>
          </p:cNvSpPr>
          <p:nvPr>
            <p:ph type="sldNum" sz="quarter" idx="5"/>
          </p:nvPr>
        </p:nvSpPr>
        <p:spPr/>
        <p:txBody>
          <a:bodyPr/>
          <a:lstStyle/>
          <a:p>
            <a:fld id="{D0826FEE-2901-4F80-B040-94DEDE5C3ECF}" type="slidenum">
              <a:rPr lang="en-GB" smtClean="0"/>
              <a:t>11</a:t>
            </a:fld>
            <a:endParaRPr lang="en-GB"/>
          </a:p>
        </p:txBody>
      </p:sp>
    </p:spTree>
    <p:extLst>
      <p:ext uri="{BB962C8B-B14F-4D97-AF65-F5344CB8AC3E}">
        <p14:creationId xmlns:p14="http://schemas.microsoft.com/office/powerpoint/2010/main" val="33163252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2BE22A-CF77-AD9D-76E8-F7358A2D1C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BA52BA-5E7C-CEC7-C266-A480D858E2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D151D9-2460-4FCD-1F1D-A6874AFF5279}"/>
              </a:ext>
            </a:extLst>
          </p:cNvPr>
          <p:cNvSpPr>
            <a:spLocks noGrp="1"/>
          </p:cNvSpPr>
          <p:nvPr>
            <p:ph type="body" idx="1"/>
          </p:nvPr>
        </p:nvSpPr>
        <p:spPr/>
        <p:txBody>
          <a:bodyPr/>
          <a:lstStyle/>
          <a:p>
            <a:pPr marL="0" marR="0" lvl="0" indent="0" algn="just" defTabSz="914400" rtl="0" eaLnBrk="1" fontAlgn="auto" latinLnBrk="0" hangingPunct="1">
              <a:lnSpc>
                <a:spcPct val="100000"/>
              </a:lnSpc>
              <a:spcBef>
                <a:spcPts val="300"/>
              </a:spcBef>
              <a:spcAft>
                <a:spcPts val="300"/>
              </a:spcAft>
              <a:buClrTx/>
              <a:buSzTx/>
              <a:buFontTx/>
              <a:buNone/>
              <a:tabLst/>
              <a:defRPr/>
            </a:pPr>
            <a:r>
              <a:rPr lang="en-GB" sz="1800" dirty="0">
                <a:effectLst/>
                <a:latin typeface="Noto Sans" panose="020B0502040504020204" pitchFamily="34" charset="0"/>
                <a:ea typeface="Aptos" panose="020B0004020202020204" pitchFamily="34" charset="0"/>
                <a:cs typeface="Times New Roman" panose="02020603050405020304" pitchFamily="18" charset="0"/>
              </a:rPr>
              <a:t>The main innovation is their extension to self-employed (one of the gaps identified in the normative gap analysis).</a:t>
            </a:r>
          </a:p>
          <a:p>
            <a:pPr marL="0" marR="0" lvl="0" indent="0" algn="just" defTabSz="914400" rtl="0" eaLnBrk="1" fontAlgn="auto" latinLnBrk="0" hangingPunct="1">
              <a:lnSpc>
                <a:spcPct val="100000"/>
              </a:lnSpc>
              <a:spcBef>
                <a:spcPts val="300"/>
              </a:spcBef>
              <a:spcAft>
                <a:spcPts val="300"/>
              </a:spcAft>
              <a:buClrTx/>
              <a:buSzTx/>
              <a:buFontTx/>
              <a:buNone/>
              <a:tabLst/>
              <a:defRPr/>
            </a:pPr>
            <a:r>
              <a:rPr lang="en-GB" sz="1800" dirty="0">
                <a:effectLst/>
                <a:latin typeface="Noto Sans" panose="020B0502040504020204" pitchFamily="34" charset="0"/>
                <a:ea typeface="Aptos" panose="020B0004020202020204" pitchFamily="34" charset="0"/>
                <a:cs typeface="Times New Roman" panose="02020603050405020304" pitchFamily="18" charset="0"/>
              </a:rPr>
              <a:t>However, the applicability of some provisions are conditional on the nature of work arrangements, acknowledging the diversity of work arrangements in the platform economy and that some provisions might not be applicable across the wide spectrum of platform work, leaving this definition to member states</a:t>
            </a:r>
          </a:p>
          <a:p>
            <a:pPr marL="0" marR="0" lvl="0" indent="0" algn="just" defTabSz="914400" rtl="0" eaLnBrk="1" fontAlgn="auto" latinLnBrk="0" hangingPunct="1">
              <a:lnSpc>
                <a:spcPct val="100000"/>
              </a:lnSpc>
              <a:spcBef>
                <a:spcPts val="300"/>
              </a:spcBef>
              <a:spcAft>
                <a:spcPts val="300"/>
              </a:spcAft>
              <a:buClrTx/>
              <a:buSzTx/>
              <a:buFontTx/>
              <a:buNone/>
              <a:tabLst/>
              <a:defRPr/>
            </a:pPr>
            <a:endParaRPr lang="en-GB" sz="1800" dirty="0">
              <a:effectLst/>
              <a:latin typeface="Aptos" panose="020B0004020202020204" pitchFamily="34" charset="0"/>
              <a:ea typeface="Aptos" panose="020B0004020202020204" pitchFamily="34" charset="0"/>
              <a:cs typeface="Times New Roman" panose="02020603050405020304" pitchFamily="18" charset="0"/>
            </a:endParaRPr>
          </a:p>
          <a:p>
            <a:pPr algn="just">
              <a:spcBef>
                <a:spcPts val="300"/>
              </a:spcBef>
              <a:spcAft>
                <a:spcPts val="300"/>
              </a:spcAft>
            </a:pPr>
            <a:endParaRPr lang="en-GB" sz="1800" dirty="0">
              <a:effectLst/>
              <a:latin typeface="Noto Sans" panose="020B0502040504020204" pitchFamily="34" charset="0"/>
              <a:ea typeface="Noto Sans SC Regular"/>
            </a:endParaRPr>
          </a:p>
        </p:txBody>
      </p:sp>
      <p:sp>
        <p:nvSpPr>
          <p:cNvPr id="4" name="Slide Number Placeholder 3">
            <a:extLst>
              <a:ext uri="{FF2B5EF4-FFF2-40B4-BE49-F238E27FC236}">
                <a16:creationId xmlns:a16="http://schemas.microsoft.com/office/drawing/2014/main" id="{BBF26D34-FEA5-87F8-7611-7594FC752A35}"/>
              </a:ext>
            </a:extLst>
          </p:cNvPr>
          <p:cNvSpPr>
            <a:spLocks noGrp="1"/>
          </p:cNvSpPr>
          <p:nvPr>
            <p:ph type="sldNum" sz="quarter" idx="5"/>
          </p:nvPr>
        </p:nvSpPr>
        <p:spPr/>
        <p:txBody>
          <a:bodyPr/>
          <a:lstStyle/>
          <a:p>
            <a:fld id="{D0826FEE-2901-4F80-B040-94DEDE5C3ECF}" type="slidenum">
              <a:rPr lang="en-GB" smtClean="0"/>
              <a:t>12</a:t>
            </a:fld>
            <a:endParaRPr lang="en-GB"/>
          </a:p>
        </p:txBody>
      </p:sp>
    </p:spTree>
    <p:extLst>
      <p:ext uri="{BB962C8B-B14F-4D97-AF65-F5344CB8AC3E}">
        <p14:creationId xmlns:p14="http://schemas.microsoft.com/office/powerpoint/2010/main" val="14557397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A0902A-A67E-8327-4F4A-FA24EC104D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76B433-A6E5-BA4E-9BFF-CF293E9C91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2FDB7E-E1C9-6167-0F65-7BBF8C0886D3}"/>
              </a:ext>
            </a:extLst>
          </p:cNvPr>
          <p:cNvSpPr>
            <a:spLocks noGrp="1"/>
          </p:cNvSpPr>
          <p:nvPr>
            <p:ph type="body" idx="1"/>
          </p:nvPr>
        </p:nvSpPr>
        <p:spPr/>
        <p:txBody>
          <a:bodyPr/>
          <a:lstStyle/>
          <a:p>
            <a:pPr marL="0" marR="0" lvl="0" indent="0" algn="just" defTabSz="914400" rtl="0" eaLnBrk="1" fontAlgn="auto" latinLnBrk="0" hangingPunct="1">
              <a:lnSpc>
                <a:spcPct val="100000"/>
              </a:lnSpc>
              <a:spcBef>
                <a:spcPts val="300"/>
              </a:spcBef>
              <a:spcAft>
                <a:spcPts val="300"/>
              </a:spcAft>
              <a:buClrTx/>
              <a:buSzTx/>
              <a:buFontTx/>
              <a:buNone/>
              <a:tabLst/>
              <a:defRPr/>
            </a:pPr>
            <a:r>
              <a:rPr lang="en-GB" sz="1800" dirty="0"/>
              <a:t>Introduces protections associated with the </a:t>
            </a:r>
            <a:r>
              <a:rPr lang="en-GB" sz="1800" b="1" dirty="0"/>
              <a:t>impact of the use of algorithm-based automated systems</a:t>
            </a:r>
            <a:r>
              <a:rPr lang="en-GB" sz="1800" dirty="0">
                <a:effectLst/>
                <a:latin typeface="Noto Sans" panose="020B0502040504020204" pitchFamily="34" charset="0"/>
                <a:ea typeface="Aptos" panose="020B0004020202020204" pitchFamily="34" charset="0"/>
                <a:cs typeface="Times New Roman" panose="02020603050405020304" pitchFamily="18" charset="0"/>
              </a:rPr>
              <a:t>,  particularly in relation to the transparency of these systems and the access to a human review for certain decisions. </a:t>
            </a:r>
            <a:endParaRPr lang="en-GB" sz="18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just" defTabSz="914400" rtl="0" eaLnBrk="1" fontAlgn="auto" latinLnBrk="0" hangingPunct="1">
              <a:lnSpc>
                <a:spcPct val="100000"/>
              </a:lnSpc>
              <a:spcBef>
                <a:spcPts val="300"/>
              </a:spcBef>
              <a:spcAft>
                <a:spcPts val="300"/>
              </a:spcAft>
              <a:buClrTx/>
              <a:buSzTx/>
              <a:buFontTx/>
              <a:buNone/>
              <a:tabLst/>
              <a:defRPr/>
            </a:pPr>
            <a:endParaRPr lang="en-GB" sz="1800" b="1" dirty="0"/>
          </a:p>
          <a:p>
            <a:pPr marL="0" marR="0" lvl="0" indent="0" algn="just" defTabSz="914400" rtl="0" eaLnBrk="1" fontAlgn="auto" latinLnBrk="0" hangingPunct="1">
              <a:lnSpc>
                <a:spcPct val="100000"/>
              </a:lnSpc>
              <a:spcBef>
                <a:spcPts val="300"/>
              </a:spcBef>
              <a:spcAft>
                <a:spcPts val="300"/>
              </a:spcAft>
              <a:buClrTx/>
              <a:buSzTx/>
              <a:buFontTx/>
              <a:buNone/>
              <a:tabLst/>
              <a:defRPr/>
            </a:pPr>
            <a:r>
              <a:rPr lang="en-GB" sz="1800" b="0" dirty="0"/>
              <a:t>Provisions also regarding the </a:t>
            </a:r>
            <a:r>
              <a:rPr lang="en-GB" sz="1800" b="0" dirty="0">
                <a:effectLst/>
                <a:ea typeface="Aptos" panose="020B0004020202020204" pitchFamily="34" charset="0"/>
                <a:cs typeface="Times New Roman" panose="02020603050405020304" pitchFamily="18" charset="0"/>
              </a:rPr>
              <a:t>protection of digital platform workers’ personal data and privacy.</a:t>
            </a:r>
          </a:p>
          <a:p>
            <a:pPr marL="0" marR="0" lvl="0" indent="0" algn="just" defTabSz="914400" rtl="0" eaLnBrk="1" fontAlgn="auto" latinLnBrk="0" hangingPunct="1">
              <a:lnSpc>
                <a:spcPct val="100000"/>
              </a:lnSpc>
              <a:spcBef>
                <a:spcPts val="300"/>
              </a:spcBef>
              <a:spcAft>
                <a:spcPts val="300"/>
              </a:spcAft>
              <a:buClrTx/>
              <a:buSzTx/>
              <a:buFontTx/>
              <a:buNone/>
              <a:tabLst/>
              <a:defRPr/>
            </a:pPr>
            <a:endParaRPr lang="en-GB" sz="1800" dirty="0">
              <a:effectLst/>
              <a:latin typeface="Noto Sans" panose="020B0502040504020204" pitchFamily="34" charset="0"/>
              <a:ea typeface="Aptos" panose="020B0004020202020204" pitchFamily="34" charset="0"/>
              <a:cs typeface="Times New Roman" panose="02020603050405020304" pitchFamily="18" charset="0"/>
            </a:endParaRPr>
          </a:p>
          <a:p>
            <a:pPr marL="0" marR="0" lvl="0" indent="0" algn="just" defTabSz="914400" rtl="0" eaLnBrk="1" fontAlgn="auto" latinLnBrk="0" hangingPunct="1">
              <a:lnSpc>
                <a:spcPct val="100000"/>
              </a:lnSpc>
              <a:spcBef>
                <a:spcPts val="300"/>
              </a:spcBef>
              <a:spcAft>
                <a:spcPts val="300"/>
              </a:spcAft>
              <a:buClrTx/>
              <a:buSzTx/>
              <a:buFontTx/>
              <a:buNone/>
              <a:tabLst/>
              <a:defRPr/>
            </a:pPr>
            <a:r>
              <a:rPr lang="en-GB" sz="1800" dirty="0">
                <a:effectLst/>
                <a:latin typeface="Noto Sans" panose="020B0502040504020204" pitchFamily="34" charset="0"/>
                <a:ea typeface="Aptos" panose="020B0004020202020204" pitchFamily="34" charset="0"/>
                <a:cs typeface="Times New Roman" panose="02020603050405020304" pitchFamily="18" charset="0"/>
              </a:rPr>
              <a:t>Provides that the terms and conditions of employment and engagement should be governed by the laws and regulations of the country where the work is carried out. </a:t>
            </a:r>
          </a:p>
          <a:p>
            <a:pPr marL="0" marR="0" lvl="0" indent="0" algn="just" defTabSz="914400" rtl="0" eaLnBrk="1" fontAlgn="auto" latinLnBrk="0" hangingPunct="1">
              <a:lnSpc>
                <a:spcPct val="100000"/>
              </a:lnSpc>
              <a:spcBef>
                <a:spcPts val="300"/>
              </a:spcBef>
              <a:spcAft>
                <a:spcPts val="300"/>
              </a:spcAft>
              <a:buClrTx/>
              <a:buSzTx/>
              <a:buFontTx/>
              <a:buNone/>
              <a:tabLst/>
              <a:defRPr/>
            </a:pPr>
            <a:endParaRPr lang="en-GB" sz="1800" dirty="0">
              <a:effectLst/>
              <a:latin typeface="Noto Sans" panose="020B0502040504020204" pitchFamily="34" charset="0"/>
              <a:ea typeface="Aptos" panose="020B0004020202020204" pitchFamily="34" charset="0"/>
              <a:cs typeface="Times New Roman" panose="02020603050405020304" pitchFamily="18" charset="0"/>
            </a:endParaRPr>
          </a:p>
          <a:p>
            <a:pPr marL="0" marR="0" lvl="0" indent="0" algn="just" defTabSz="914400" rtl="0" eaLnBrk="1" fontAlgn="auto" latinLnBrk="0" hangingPunct="1">
              <a:lnSpc>
                <a:spcPct val="100000"/>
              </a:lnSpc>
              <a:spcBef>
                <a:spcPts val="300"/>
              </a:spcBef>
              <a:spcAft>
                <a:spcPts val="300"/>
              </a:spcAft>
              <a:buClrTx/>
              <a:buSzTx/>
              <a:buFontTx/>
              <a:buNone/>
              <a:tabLst/>
              <a:defRPr/>
            </a:pPr>
            <a:r>
              <a:rPr lang="en-GB" sz="1800" dirty="0">
                <a:effectLst/>
                <a:latin typeface="Noto Sans" panose="020B0502040504020204" pitchFamily="34" charset="0"/>
                <a:ea typeface="Aptos" panose="020B0004020202020204" pitchFamily="34" charset="0"/>
                <a:cs typeface="Times New Roman" panose="02020603050405020304" pitchFamily="18" charset="0"/>
              </a:rPr>
              <a:t>In addition, digital platform workers should have access to dispute resolution mechanisms and remedies in the territory in which the worker resides or carries out work via a digital labour platform.</a:t>
            </a:r>
          </a:p>
          <a:p>
            <a:pPr marL="0" marR="0" lvl="0" indent="0" algn="just" defTabSz="914400" rtl="0" eaLnBrk="1" fontAlgn="auto" latinLnBrk="0" hangingPunct="1">
              <a:lnSpc>
                <a:spcPct val="100000"/>
              </a:lnSpc>
              <a:spcBef>
                <a:spcPts val="300"/>
              </a:spcBef>
              <a:spcAft>
                <a:spcPts val="300"/>
              </a:spcAft>
              <a:buClrTx/>
              <a:buSzTx/>
              <a:buFontTx/>
              <a:buNone/>
              <a:tabLst/>
              <a:defRPr/>
            </a:pPr>
            <a:endParaRPr lang="en-GB" sz="1800" dirty="0">
              <a:effectLst/>
              <a:latin typeface="Noto Sans" panose="020B0502040504020204" pitchFamily="34" charset="0"/>
              <a:ea typeface="Aptos" panose="020B0004020202020204" pitchFamily="34" charset="0"/>
              <a:cs typeface="Times New Roman" panose="02020603050405020304" pitchFamily="18" charset="0"/>
            </a:endParaRPr>
          </a:p>
          <a:p>
            <a:pPr marL="0" marR="0" lvl="0" indent="0" algn="just" defTabSz="914400" rtl="0" eaLnBrk="1" fontAlgn="auto" latinLnBrk="0" hangingPunct="1">
              <a:lnSpc>
                <a:spcPct val="100000"/>
              </a:lnSpc>
              <a:spcBef>
                <a:spcPts val="300"/>
              </a:spcBef>
              <a:spcAft>
                <a:spcPts val="300"/>
              </a:spcAft>
              <a:buClrTx/>
              <a:buSzTx/>
              <a:buFontTx/>
              <a:buNone/>
              <a:tabLst/>
              <a:defRPr/>
            </a:pPr>
            <a:r>
              <a:rPr lang="en-GB" sz="1800" dirty="0">
                <a:effectLst/>
                <a:latin typeface="Noto Sans" panose="020B0502040504020204" pitchFamily="34" charset="0"/>
                <a:ea typeface="Aptos" panose="020B0004020202020204" pitchFamily="34" charset="0"/>
                <a:cs typeface="Times New Roman" panose="02020603050405020304" pitchFamily="18" charset="0"/>
              </a:rPr>
              <a:t>Promotes the formalization of digital platform workers, including by imposing reporting obligations on digital labour platforms. </a:t>
            </a:r>
            <a:endParaRPr lang="en-GB" sz="18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just" defTabSz="914400" rtl="0" eaLnBrk="1" fontAlgn="auto" latinLnBrk="0" hangingPunct="1">
              <a:lnSpc>
                <a:spcPct val="100000"/>
              </a:lnSpc>
              <a:spcBef>
                <a:spcPts val="300"/>
              </a:spcBef>
              <a:spcAft>
                <a:spcPts val="300"/>
              </a:spcAft>
              <a:buClrTx/>
              <a:buSzTx/>
              <a:buFontTx/>
              <a:buNone/>
              <a:tabLst/>
              <a:defRPr/>
            </a:pPr>
            <a:endParaRPr lang="en-GB" sz="18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just" defTabSz="914400" rtl="0" eaLnBrk="1" fontAlgn="auto" latinLnBrk="0" hangingPunct="1">
              <a:lnSpc>
                <a:spcPct val="100000"/>
              </a:lnSpc>
              <a:spcBef>
                <a:spcPts val="300"/>
              </a:spcBef>
              <a:spcAft>
                <a:spcPts val="300"/>
              </a:spcAft>
              <a:buClrTx/>
              <a:buSzTx/>
              <a:buFontTx/>
              <a:buNone/>
              <a:tabLst/>
              <a:defRPr/>
            </a:pPr>
            <a:r>
              <a:rPr lang="en-GB" sz="1800" dirty="0">
                <a:effectLst/>
                <a:latin typeface="Noto Sans" panose="020B0502040504020204" pitchFamily="34" charset="0"/>
                <a:ea typeface="Aptos" panose="020B0004020202020204" pitchFamily="34" charset="0"/>
                <a:cs typeface="Times New Roman" panose="02020603050405020304" pitchFamily="18" charset="0"/>
              </a:rPr>
              <a:t>Provides for no less favourable treatment, to ensure that digital platform workers enjoy protection no less favourable than that enjoyed by other workers in a comparable situation.</a:t>
            </a:r>
            <a:endParaRPr lang="en-GB" sz="18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just" defTabSz="914400" rtl="0" eaLnBrk="1" fontAlgn="auto" latinLnBrk="0" hangingPunct="1">
              <a:lnSpc>
                <a:spcPct val="100000"/>
              </a:lnSpc>
              <a:spcBef>
                <a:spcPts val="300"/>
              </a:spcBef>
              <a:spcAft>
                <a:spcPts val="300"/>
              </a:spcAft>
              <a:buClrTx/>
              <a:buSzTx/>
              <a:buFontTx/>
              <a:buNone/>
              <a:tabLst/>
              <a:defRPr/>
            </a:pPr>
            <a:endParaRPr lang="en-GB" sz="1800" dirty="0">
              <a:effectLst/>
              <a:latin typeface="Noto Sans" panose="020B0502040504020204" pitchFamily="34" charset="0"/>
              <a:ea typeface="Aptos" panose="020B0004020202020204" pitchFamily="34" charset="0"/>
              <a:cs typeface="Times New Roman" panose="02020603050405020304" pitchFamily="18" charset="0"/>
            </a:endParaRPr>
          </a:p>
          <a:p>
            <a:pPr marL="0" marR="0" lvl="0" indent="0" algn="just" defTabSz="914400" rtl="0" eaLnBrk="1" fontAlgn="auto" latinLnBrk="0" hangingPunct="1">
              <a:lnSpc>
                <a:spcPct val="100000"/>
              </a:lnSpc>
              <a:spcBef>
                <a:spcPts val="300"/>
              </a:spcBef>
              <a:spcAft>
                <a:spcPts val="300"/>
              </a:spcAft>
              <a:buClrTx/>
              <a:buSzTx/>
              <a:buFontTx/>
              <a:buNone/>
              <a:tabLst/>
              <a:defRPr/>
            </a:pPr>
            <a:endParaRPr lang="en-GB" sz="18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just" defTabSz="914400" rtl="0" eaLnBrk="1" fontAlgn="auto" latinLnBrk="0" hangingPunct="1">
              <a:lnSpc>
                <a:spcPct val="100000"/>
              </a:lnSpc>
              <a:spcBef>
                <a:spcPts val="300"/>
              </a:spcBef>
              <a:spcAft>
                <a:spcPts val="300"/>
              </a:spcAft>
              <a:buClrTx/>
              <a:buSzTx/>
              <a:buFontTx/>
              <a:buNone/>
              <a:tabLst/>
              <a:defRPr/>
            </a:pPr>
            <a:endParaRPr lang="en-GB" sz="1800" b="0" dirty="0">
              <a:effectLst/>
              <a:ea typeface="Aptos" panose="020B0004020202020204" pitchFamily="34" charset="0"/>
              <a:cs typeface="Times New Roman" panose="02020603050405020304" pitchFamily="18" charset="0"/>
            </a:endParaRPr>
          </a:p>
          <a:p>
            <a:pPr marL="0" marR="0" lvl="0" indent="0" algn="just" defTabSz="914400" rtl="0" eaLnBrk="1" fontAlgn="auto" latinLnBrk="0" hangingPunct="1">
              <a:lnSpc>
                <a:spcPct val="100000"/>
              </a:lnSpc>
              <a:spcBef>
                <a:spcPts val="300"/>
              </a:spcBef>
              <a:spcAft>
                <a:spcPts val="300"/>
              </a:spcAft>
              <a:buClrTx/>
              <a:buSzTx/>
              <a:buFontTx/>
              <a:buNone/>
              <a:tabLst/>
              <a:defRPr/>
            </a:pPr>
            <a:endParaRPr lang="en-GB" sz="1800" b="0" dirty="0">
              <a:effectLst/>
              <a:latin typeface="Noto Sans" panose="020B0502040504020204" pitchFamily="34" charset="0"/>
              <a:ea typeface="Aptos" panose="020B0004020202020204" pitchFamily="34" charset="0"/>
              <a:cs typeface="Times New Roman" panose="02020603050405020304" pitchFamily="18" charset="0"/>
            </a:endParaRPr>
          </a:p>
          <a:p>
            <a:pPr marL="0" marR="0" lvl="0" indent="0" algn="just" defTabSz="914400" rtl="0" eaLnBrk="1" fontAlgn="auto" latinLnBrk="0" hangingPunct="1">
              <a:lnSpc>
                <a:spcPct val="100000"/>
              </a:lnSpc>
              <a:spcBef>
                <a:spcPts val="300"/>
              </a:spcBef>
              <a:spcAft>
                <a:spcPts val="300"/>
              </a:spcAft>
              <a:buClrTx/>
              <a:buSzTx/>
              <a:buFontTx/>
              <a:buNone/>
              <a:tabLst/>
              <a:defRPr/>
            </a:pPr>
            <a:r>
              <a:rPr lang="en-GB" sz="1800" b="0" dirty="0">
                <a:effectLst/>
                <a:latin typeface="Noto Sans" panose="020B0502040504020204" pitchFamily="34" charset="0"/>
                <a:ea typeface="Aptos" panose="020B0004020202020204" pitchFamily="34" charset="0"/>
                <a:cs typeface="Times New Roman" panose="02020603050405020304" pitchFamily="18" charset="0"/>
              </a:rPr>
              <a:t>Finally, the Office proposes that the instrument or instruments include an accelerated and simplified amendment procedure to ensure their continued relevance considering future technological, regulatory or operational developments.</a:t>
            </a:r>
            <a:endParaRPr lang="en-GB" sz="1800" b="0" dirty="0">
              <a:effectLst/>
              <a:latin typeface="Aptos" panose="020B0004020202020204" pitchFamily="34" charset="0"/>
              <a:ea typeface="Aptos" panose="020B0004020202020204" pitchFamily="34" charset="0"/>
              <a:cs typeface="Times New Roman" panose="02020603050405020304" pitchFamily="18" charset="0"/>
            </a:endParaRPr>
          </a:p>
          <a:p>
            <a:pPr algn="just">
              <a:spcBef>
                <a:spcPts val="300"/>
              </a:spcBef>
              <a:spcAft>
                <a:spcPts val="300"/>
              </a:spcAft>
            </a:pPr>
            <a:endParaRPr lang="en-GB" sz="1800" dirty="0">
              <a:effectLst/>
              <a:latin typeface="Noto Sans" panose="020B0502040504020204" pitchFamily="34" charset="0"/>
              <a:ea typeface="Noto Sans SC Regular"/>
            </a:endParaRPr>
          </a:p>
        </p:txBody>
      </p:sp>
      <p:sp>
        <p:nvSpPr>
          <p:cNvPr id="4" name="Slide Number Placeholder 3">
            <a:extLst>
              <a:ext uri="{FF2B5EF4-FFF2-40B4-BE49-F238E27FC236}">
                <a16:creationId xmlns:a16="http://schemas.microsoft.com/office/drawing/2014/main" id="{089BAD48-3E26-8934-C3DB-BE3082F040D5}"/>
              </a:ext>
            </a:extLst>
          </p:cNvPr>
          <p:cNvSpPr>
            <a:spLocks noGrp="1"/>
          </p:cNvSpPr>
          <p:nvPr>
            <p:ph type="sldNum" sz="quarter" idx="5"/>
          </p:nvPr>
        </p:nvSpPr>
        <p:spPr/>
        <p:txBody>
          <a:bodyPr/>
          <a:lstStyle/>
          <a:p>
            <a:fld id="{D0826FEE-2901-4F80-B040-94DEDE5C3ECF}" type="slidenum">
              <a:rPr lang="en-GB" smtClean="0"/>
              <a:t>13</a:t>
            </a:fld>
            <a:endParaRPr lang="en-GB"/>
          </a:p>
        </p:txBody>
      </p:sp>
    </p:spTree>
    <p:extLst>
      <p:ext uri="{BB962C8B-B14F-4D97-AF65-F5344CB8AC3E}">
        <p14:creationId xmlns:p14="http://schemas.microsoft.com/office/powerpoint/2010/main" val="28813523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6B5775-16BD-EC28-5847-C05309C66E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B8A3D1-664B-AF0C-B5C5-26C72339C72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6EF0FD-8DC1-25C4-2ED3-C6BCBE166FE1}"/>
              </a:ext>
            </a:extLst>
          </p:cNvPr>
          <p:cNvSpPr>
            <a:spLocks noGrp="1"/>
          </p:cNvSpPr>
          <p:nvPr>
            <p:ph type="body" idx="1"/>
          </p:nvPr>
        </p:nvSpPr>
        <p:spPr/>
        <p:txBody>
          <a:bodyPr/>
          <a:lstStyle/>
          <a:p>
            <a:pPr marL="0" marR="0" lvl="0" indent="0" algn="just" defTabSz="914400" rtl="0" eaLnBrk="1" fontAlgn="auto" latinLnBrk="0" hangingPunct="1">
              <a:lnSpc>
                <a:spcPct val="100000"/>
              </a:lnSpc>
              <a:spcBef>
                <a:spcPts val="300"/>
              </a:spcBef>
              <a:spcAft>
                <a:spcPts val="300"/>
              </a:spcAft>
              <a:buClrTx/>
              <a:buSzTx/>
              <a:buFontTx/>
              <a:buNone/>
              <a:tabLst/>
              <a:defRPr/>
            </a:pPr>
            <a:r>
              <a:rPr lang="en-GB" sz="1800" dirty="0"/>
              <a:t>Introduces protections associated with the </a:t>
            </a:r>
            <a:r>
              <a:rPr lang="en-GB" sz="1800" b="1" dirty="0"/>
              <a:t>impact of the use of algorithm-based automated systems</a:t>
            </a:r>
            <a:r>
              <a:rPr lang="en-GB" sz="1800" dirty="0">
                <a:effectLst/>
                <a:latin typeface="Noto Sans" panose="020B0502040504020204" pitchFamily="34" charset="0"/>
                <a:ea typeface="Aptos" panose="020B0004020202020204" pitchFamily="34" charset="0"/>
                <a:cs typeface="Times New Roman" panose="02020603050405020304" pitchFamily="18" charset="0"/>
              </a:rPr>
              <a:t>,  particularly in relation to the transparency of these systems and the access to a human review for certain decisions. </a:t>
            </a:r>
            <a:endParaRPr lang="en-GB" sz="18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just" defTabSz="914400" rtl="0" eaLnBrk="1" fontAlgn="auto" latinLnBrk="0" hangingPunct="1">
              <a:lnSpc>
                <a:spcPct val="100000"/>
              </a:lnSpc>
              <a:spcBef>
                <a:spcPts val="300"/>
              </a:spcBef>
              <a:spcAft>
                <a:spcPts val="300"/>
              </a:spcAft>
              <a:buClrTx/>
              <a:buSzTx/>
              <a:buFontTx/>
              <a:buNone/>
              <a:tabLst/>
              <a:defRPr/>
            </a:pPr>
            <a:endParaRPr lang="en-GB" sz="1800" b="1" dirty="0"/>
          </a:p>
          <a:p>
            <a:pPr marL="0" marR="0" lvl="0" indent="0" algn="just" defTabSz="914400" rtl="0" eaLnBrk="1" fontAlgn="auto" latinLnBrk="0" hangingPunct="1">
              <a:lnSpc>
                <a:spcPct val="100000"/>
              </a:lnSpc>
              <a:spcBef>
                <a:spcPts val="300"/>
              </a:spcBef>
              <a:spcAft>
                <a:spcPts val="300"/>
              </a:spcAft>
              <a:buClrTx/>
              <a:buSzTx/>
              <a:buFontTx/>
              <a:buNone/>
              <a:tabLst/>
              <a:defRPr/>
            </a:pPr>
            <a:r>
              <a:rPr lang="en-GB" sz="1800" b="0" dirty="0"/>
              <a:t>Provisions also regarding the </a:t>
            </a:r>
            <a:r>
              <a:rPr lang="en-GB" sz="1800" b="0" dirty="0">
                <a:effectLst/>
                <a:ea typeface="Aptos" panose="020B0004020202020204" pitchFamily="34" charset="0"/>
                <a:cs typeface="Times New Roman" panose="02020603050405020304" pitchFamily="18" charset="0"/>
              </a:rPr>
              <a:t>protection of digital platform workers’ personal data and privacy.</a:t>
            </a:r>
          </a:p>
          <a:p>
            <a:pPr marL="0" marR="0" lvl="0" indent="0" algn="just" defTabSz="914400" rtl="0" eaLnBrk="1" fontAlgn="auto" latinLnBrk="0" hangingPunct="1">
              <a:lnSpc>
                <a:spcPct val="100000"/>
              </a:lnSpc>
              <a:spcBef>
                <a:spcPts val="300"/>
              </a:spcBef>
              <a:spcAft>
                <a:spcPts val="300"/>
              </a:spcAft>
              <a:buClrTx/>
              <a:buSzTx/>
              <a:buFontTx/>
              <a:buNone/>
              <a:tabLst/>
              <a:defRPr/>
            </a:pPr>
            <a:endParaRPr lang="en-GB" sz="1800" dirty="0">
              <a:effectLst/>
              <a:latin typeface="Noto Sans" panose="020B0502040504020204" pitchFamily="34" charset="0"/>
              <a:ea typeface="Aptos" panose="020B0004020202020204" pitchFamily="34" charset="0"/>
              <a:cs typeface="Times New Roman" panose="02020603050405020304" pitchFamily="18" charset="0"/>
            </a:endParaRPr>
          </a:p>
          <a:p>
            <a:pPr marL="0" marR="0" lvl="0" indent="0" algn="just" defTabSz="914400" rtl="0" eaLnBrk="1" fontAlgn="auto" latinLnBrk="0" hangingPunct="1">
              <a:lnSpc>
                <a:spcPct val="100000"/>
              </a:lnSpc>
              <a:spcBef>
                <a:spcPts val="300"/>
              </a:spcBef>
              <a:spcAft>
                <a:spcPts val="300"/>
              </a:spcAft>
              <a:buClrTx/>
              <a:buSzTx/>
              <a:buFontTx/>
              <a:buNone/>
              <a:tabLst/>
              <a:defRPr/>
            </a:pPr>
            <a:r>
              <a:rPr lang="en-GB" sz="1800" dirty="0">
                <a:effectLst/>
                <a:latin typeface="Noto Sans" panose="020B0502040504020204" pitchFamily="34" charset="0"/>
                <a:ea typeface="Aptos" panose="020B0004020202020204" pitchFamily="34" charset="0"/>
                <a:cs typeface="Times New Roman" panose="02020603050405020304" pitchFamily="18" charset="0"/>
              </a:rPr>
              <a:t>Provides that the terms and conditions of employment and engagement should be governed by the laws and regulations of the country where the work is carried out. </a:t>
            </a:r>
          </a:p>
          <a:p>
            <a:pPr marL="0" marR="0" lvl="0" indent="0" algn="just" defTabSz="914400" rtl="0" eaLnBrk="1" fontAlgn="auto" latinLnBrk="0" hangingPunct="1">
              <a:lnSpc>
                <a:spcPct val="100000"/>
              </a:lnSpc>
              <a:spcBef>
                <a:spcPts val="300"/>
              </a:spcBef>
              <a:spcAft>
                <a:spcPts val="300"/>
              </a:spcAft>
              <a:buClrTx/>
              <a:buSzTx/>
              <a:buFontTx/>
              <a:buNone/>
              <a:tabLst/>
              <a:defRPr/>
            </a:pPr>
            <a:endParaRPr lang="en-GB" sz="1800" dirty="0">
              <a:effectLst/>
              <a:latin typeface="Noto Sans" panose="020B0502040504020204" pitchFamily="34" charset="0"/>
              <a:ea typeface="Aptos" panose="020B0004020202020204" pitchFamily="34" charset="0"/>
              <a:cs typeface="Times New Roman" panose="02020603050405020304" pitchFamily="18" charset="0"/>
            </a:endParaRPr>
          </a:p>
          <a:p>
            <a:pPr marL="0" marR="0" lvl="0" indent="0" algn="just" defTabSz="914400" rtl="0" eaLnBrk="1" fontAlgn="auto" latinLnBrk="0" hangingPunct="1">
              <a:lnSpc>
                <a:spcPct val="100000"/>
              </a:lnSpc>
              <a:spcBef>
                <a:spcPts val="300"/>
              </a:spcBef>
              <a:spcAft>
                <a:spcPts val="300"/>
              </a:spcAft>
              <a:buClrTx/>
              <a:buSzTx/>
              <a:buFontTx/>
              <a:buNone/>
              <a:tabLst/>
              <a:defRPr/>
            </a:pPr>
            <a:r>
              <a:rPr lang="en-GB" sz="1800" dirty="0">
                <a:effectLst/>
                <a:latin typeface="Noto Sans" panose="020B0502040504020204" pitchFamily="34" charset="0"/>
                <a:ea typeface="Aptos" panose="020B0004020202020204" pitchFamily="34" charset="0"/>
                <a:cs typeface="Times New Roman" panose="02020603050405020304" pitchFamily="18" charset="0"/>
              </a:rPr>
              <a:t>In addition, digital platform workers should have access to dispute resolution mechanisms and remedies in the territory in which the worker resides or carries out work via a digital labour platform.</a:t>
            </a:r>
          </a:p>
          <a:p>
            <a:pPr marL="0" marR="0" lvl="0" indent="0" algn="just" defTabSz="914400" rtl="0" eaLnBrk="1" fontAlgn="auto" latinLnBrk="0" hangingPunct="1">
              <a:lnSpc>
                <a:spcPct val="100000"/>
              </a:lnSpc>
              <a:spcBef>
                <a:spcPts val="300"/>
              </a:spcBef>
              <a:spcAft>
                <a:spcPts val="300"/>
              </a:spcAft>
              <a:buClrTx/>
              <a:buSzTx/>
              <a:buFontTx/>
              <a:buNone/>
              <a:tabLst/>
              <a:defRPr/>
            </a:pPr>
            <a:endParaRPr lang="en-GB" sz="1800" dirty="0">
              <a:effectLst/>
              <a:latin typeface="Noto Sans" panose="020B0502040504020204" pitchFamily="34" charset="0"/>
              <a:ea typeface="Aptos" panose="020B0004020202020204" pitchFamily="34" charset="0"/>
              <a:cs typeface="Times New Roman" panose="02020603050405020304" pitchFamily="18" charset="0"/>
            </a:endParaRPr>
          </a:p>
          <a:p>
            <a:pPr marL="0" marR="0" lvl="0" indent="0" algn="just" defTabSz="914400" rtl="0" eaLnBrk="1" fontAlgn="auto" latinLnBrk="0" hangingPunct="1">
              <a:lnSpc>
                <a:spcPct val="100000"/>
              </a:lnSpc>
              <a:spcBef>
                <a:spcPts val="300"/>
              </a:spcBef>
              <a:spcAft>
                <a:spcPts val="300"/>
              </a:spcAft>
              <a:buClrTx/>
              <a:buSzTx/>
              <a:buFontTx/>
              <a:buNone/>
              <a:tabLst/>
              <a:defRPr/>
            </a:pPr>
            <a:r>
              <a:rPr lang="en-GB" sz="1800" dirty="0">
                <a:effectLst/>
                <a:latin typeface="Noto Sans" panose="020B0502040504020204" pitchFamily="34" charset="0"/>
                <a:ea typeface="Aptos" panose="020B0004020202020204" pitchFamily="34" charset="0"/>
                <a:cs typeface="Times New Roman" panose="02020603050405020304" pitchFamily="18" charset="0"/>
              </a:rPr>
              <a:t>Promotes the formalization of digital platform workers, including by imposing reporting obligations on digital labour platforms. </a:t>
            </a:r>
            <a:endParaRPr lang="en-GB" sz="18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just" defTabSz="914400" rtl="0" eaLnBrk="1" fontAlgn="auto" latinLnBrk="0" hangingPunct="1">
              <a:lnSpc>
                <a:spcPct val="100000"/>
              </a:lnSpc>
              <a:spcBef>
                <a:spcPts val="300"/>
              </a:spcBef>
              <a:spcAft>
                <a:spcPts val="300"/>
              </a:spcAft>
              <a:buClrTx/>
              <a:buSzTx/>
              <a:buFontTx/>
              <a:buNone/>
              <a:tabLst/>
              <a:defRPr/>
            </a:pPr>
            <a:endParaRPr lang="en-GB" sz="18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just" defTabSz="914400" rtl="0" eaLnBrk="1" fontAlgn="auto" latinLnBrk="0" hangingPunct="1">
              <a:lnSpc>
                <a:spcPct val="100000"/>
              </a:lnSpc>
              <a:spcBef>
                <a:spcPts val="300"/>
              </a:spcBef>
              <a:spcAft>
                <a:spcPts val="300"/>
              </a:spcAft>
              <a:buClrTx/>
              <a:buSzTx/>
              <a:buFontTx/>
              <a:buNone/>
              <a:tabLst/>
              <a:defRPr/>
            </a:pPr>
            <a:r>
              <a:rPr lang="en-GB" sz="1800" dirty="0">
                <a:effectLst/>
                <a:latin typeface="Noto Sans" panose="020B0502040504020204" pitchFamily="34" charset="0"/>
                <a:ea typeface="Aptos" panose="020B0004020202020204" pitchFamily="34" charset="0"/>
                <a:cs typeface="Times New Roman" panose="02020603050405020304" pitchFamily="18" charset="0"/>
              </a:rPr>
              <a:t>Provides for no less favourable treatment, to ensure that digital platform workers enjoy protection no less favourable than that enjoyed by other workers in a comparable situation.</a:t>
            </a:r>
            <a:endParaRPr lang="en-GB" sz="18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just" defTabSz="914400" rtl="0" eaLnBrk="1" fontAlgn="auto" latinLnBrk="0" hangingPunct="1">
              <a:lnSpc>
                <a:spcPct val="100000"/>
              </a:lnSpc>
              <a:spcBef>
                <a:spcPts val="300"/>
              </a:spcBef>
              <a:spcAft>
                <a:spcPts val="300"/>
              </a:spcAft>
              <a:buClrTx/>
              <a:buSzTx/>
              <a:buFontTx/>
              <a:buNone/>
              <a:tabLst/>
              <a:defRPr/>
            </a:pPr>
            <a:endParaRPr lang="en-GB" sz="1800" dirty="0">
              <a:effectLst/>
              <a:latin typeface="Noto Sans" panose="020B0502040504020204" pitchFamily="34" charset="0"/>
              <a:ea typeface="Aptos" panose="020B0004020202020204" pitchFamily="34" charset="0"/>
              <a:cs typeface="Times New Roman" panose="02020603050405020304" pitchFamily="18" charset="0"/>
            </a:endParaRPr>
          </a:p>
          <a:p>
            <a:pPr marL="0" marR="0" lvl="0" indent="0" algn="just" defTabSz="914400" rtl="0" eaLnBrk="1" fontAlgn="auto" latinLnBrk="0" hangingPunct="1">
              <a:lnSpc>
                <a:spcPct val="100000"/>
              </a:lnSpc>
              <a:spcBef>
                <a:spcPts val="300"/>
              </a:spcBef>
              <a:spcAft>
                <a:spcPts val="300"/>
              </a:spcAft>
              <a:buClrTx/>
              <a:buSzTx/>
              <a:buFontTx/>
              <a:buNone/>
              <a:tabLst/>
              <a:defRPr/>
            </a:pPr>
            <a:endParaRPr lang="en-GB" sz="18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just" defTabSz="914400" rtl="0" eaLnBrk="1" fontAlgn="auto" latinLnBrk="0" hangingPunct="1">
              <a:lnSpc>
                <a:spcPct val="100000"/>
              </a:lnSpc>
              <a:spcBef>
                <a:spcPts val="300"/>
              </a:spcBef>
              <a:spcAft>
                <a:spcPts val="300"/>
              </a:spcAft>
              <a:buClrTx/>
              <a:buSzTx/>
              <a:buFontTx/>
              <a:buNone/>
              <a:tabLst/>
              <a:defRPr/>
            </a:pPr>
            <a:endParaRPr lang="en-GB" sz="1800" b="0" dirty="0">
              <a:effectLst/>
              <a:ea typeface="Aptos" panose="020B0004020202020204" pitchFamily="34" charset="0"/>
              <a:cs typeface="Times New Roman" panose="02020603050405020304" pitchFamily="18" charset="0"/>
            </a:endParaRPr>
          </a:p>
          <a:p>
            <a:pPr marL="0" marR="0" lvl="0" indent="0" algn="just" defTabSz="914400" rtl="0" eaLnBrk="1" fontAlgn="auto" latinLnBrk="0" hangingPunct="1">
              <a:lnSpc>
                <a:spcPct val="100000"/>
              </a:lnSpc>
              <a:spcBef>
                <a:spcPts val="300"/>
              </a:spcBef>
              <a:spcAft>
                <a:spcPts val="300"/>
              </a:spcAft>
              <a:buClrTx/>
              <a:buSzTx/>
              <a:buFontTx/>
              <a:buNone/>
              <a:tabLst/>
              <a:defRPr/>
            </a:pPr>
            <a:endParaRPr lang="en-GB" sz="1800" b="0" dirty="0">
              <a:effectLst/>
              <a:latin typeface="Noto Sans" panose="020B0502040504020204" pitchFamily="34" charset="0"/>
              <a:ea typeface="Aptos" panose="020B0004020202020204" pitchFamily="34" charset="0"/>
              <a:cs typeface="Times New Roman" panose="02020603050405020304" pitchFamily="18" charset="0"/>
            </a:endParaRPr>
          </a:p>
          <a:p>
            <a:pPr marL="0" marR="0" lvl="0" indent="0" algn="just" defTabSz="914400" rtl="0" eaLnBrk="1" fontAlgn="auto" latinLnBrk="0" hangingPunct="1">
              <a:lnSpc>
                <a:spcPct val="100000"/>
              </a:lnSpc>
              <a:spcBef>
                <a:spcPts val="300"/>
              </a:spcBef>
              <a:spcAft>
                <a:spcPts val="300"/>
              </a:spcAft>
              <a:buClrTx/>
              <a:buSzTx/>
              <a:buFontTx/>
              <a:buNone/>
              <a:tabLst/>
              <a:defRPr/>
            </a:pPr>
            <a:r>
              <a:rPr lang="en-GB" sz="1800" b="0" dirty="0">
                <a:effectLst/>
                <a:latin typeface="Noto Sans" panose="020B0502040504020204" pitchFamily="34" charset="0"/>
                <a:ea typeface="Aptos" panose="020B0004020202020204" pitchFamily="34" charset="0"/>
                <a:cs typeface="Times New Roman" panose="02020603050405020304" pitchFamily="18" charset="0"/>
              </a:rPr>
              <a:t>Finally, the Office proposes that the instrument or instruments include an accelerated and simplified amendment procedure to ensure their continued relevance considering future technological, regulatory or operational developments.</a:t>
            </a:r>
            <a:endParaRPr lang="en-GB" sz="1800" b="0" dirty="0">
              <a:effectLst/>
              <a:latin typeface="Aptos" panose="020B0004020202020204" pitchFamily="34" charset="0"/>
              <a:ea typeface="Aptos" panose="020B0004020202020204" pitchFamily="34" charset="0"/>
              <a:cs typeface="Times New Roman" panose="02020603050405020304" pitchFamily="18" charset="0"/>
            </a:endParaRPr>
          </a:p>
          <a:p>
            <a:pPr algn="just">
              <a:spcBef>
                <a:spcPts val="300"/>
              </a:spcBef>
              <a:spcAft>
                <a:spcPts val="300"/>
              </a:spcAft>
            </a:pPr>
            <a:endParaRPr lang="en-GB" sz="1800" dirty="0">
              <a:effectLst/>
              <a:latin typeface="Noto Sans" panose="020B0502040504020204" pitchFamily="34" charset="0"/>
              <a:ea typeface="Noto Sans SC Regular"/>
            </a:endParaRPr>
          </a:p>
        </p:txBody>
      </p:sp>
      <p:sp>
        <p:nvSpPr>
          <p:cNvPr id="4" name="Slide Number Placeholder 3">
            <a:extLst>
              <a:ext uri="{FF2B5EF4-FFF2-40B4-BE49-F238E27FC236}">
                <a16:creationId xmlns:a16="http://schemas.microsoft.com/office/drawing/2014/main" id="{9B43E158-300F-3D4C-D25A-4AFF6F9B8874}"/>
              </a:ext>
            </a:extLst>
          </p:cNvPr>
          <p:cNvSpPr>
            <a:spLocks noGrp="1"/>
          </p:cNvSpPr>
          <p:nvPr>
            <p:ph type="sldNum" sz="quarter" idx="5"/>
          </p:nvPr>
        </p:nvSpPr>
        <p:spPr/>
        <p:txBody>
          <a:bodyPr/>
          <a:lstStyle/>
          <a:p>
            <a:fld id="{D0826FEE-2901-4F80-B040-94DEDE5C3ECF}" type="slidenum">
              <a:rPr lang="en-GB" smtClean="0"/>
              <a:t>14</a:t>
            </a:fld>
            <a:endParaRPr lang="en-GB"/>
          </a:p>
        </p:txBody>
      </p:sp>
    </p:spTree>
    <p:extLst>
      <p:ext uri="{BB962C8B-B14F-4D97-AF65-F5344CB8AC3E}">
        <p14:creationId xmlns:p14="http://schemas.microsoft.com/office/powerpoint/2010/main" val="15000375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D0826FEE-2901-4F80-B040-94DEDE5C3ECF}" type="slidenum">
              <a:rPr lang="en-GB" smtClean="0"/>
              <a:t>15</a:t>
            </a:fld>
            <a:endParaRPr lang="en-GB"/>
          </a:p>
        </p:txBody>
      </p:sp>
    </p:spTree>
    <p:extLst>
      <p:ext uri="{BB962C8B-B14F-4D97-AF65-F5344CB8AC3E}">
        <p14:creationId xmlns:p14="http://schemas.microsoft.com/office/powerpoint/2010/main" val="28657955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spcBef>
                <a:spcPts val="450"/>
              </a:spcBef>
              <a:spcAft>
                <a:spcPts val="750"/>
              </a:spcAft>
            </a:pPr>
            <a:r>
              <a:rPr lang="en-GB" b="0" i="0" dirty="0">
                <a:solidFill>
                  <a:srgbClr val="424242"/>
                </a:solidFill>
                <a:effectLst/>
                <a:latin typeface="Segoe Sans"/>
              </a:rPr>
              <a:t>The Law and Practice Report and questionnaire for Member States (31 January 2024) inquired whether there should be a standard or standards on decent work in the platform economy, and if so, their form, scope, and content.</a:t>
            </a:r>
          </a:p>
          <a:p>
            <a:pPr algn="l">
              <a:spcBef>
                <a:spcPts val="450"/>
              </a:spcBef>
              <a:spcAft>
                <a:spcPts val="750"/>
              </a:spcAft>
            </a:pPr>
            <a:r>
              <a:rPr lang="en-GB" b="0" i="0" dirty="0">
                <a:solidFill>
                  <a:srgbClr val="424242"/>
                </a:solidFill>
                <a:effectLst/>
                <a:latin typeface="Segoe Sans"/>
              </a:rPr>
              <a:t>The Yellow Report provides Member States with insights into the perspectives of other Member States. Its proposed conclusions, drafted by the Office based on the questionnaire responses, serve as the primary basis for the ILC discussion in 2025. The Office aimed to reflect the views of Member States and draft conclusions with the highest potential to achieve consensus.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endParaRPr lang="en-GB" dirty="0"/>
          </a:p>
        </p:txBody>
      </p:sp>
      <p:sp>
        <p:nvSpPr>
          <p:cNvPr id="4" name="Slide Number Placeholder 3"/>
          <p:cNvSpPr>
            <a:spLocks noGrp="1"/>
          </p:cNvSpPr>
          <p:nvPr>
            <p:ph type="sldNum" sz="quarter" idx="5"/>
          </p:nvPr>
        </p:nvSpPr>
        <p:spPr/>
        <p:txBody>
          <a:bodyPr/>
          <a:lstStyle/>
          <a:p>
            <a:fld id="{D0826FEE-2901-4F80-B040-94DEDE5C3ECF}" type="slidenum">
              <a:rPr lang="en-GB" smtClean="0"/>
              <a:t>3</a:t>
            </a:fld>
            <a:endParaRPr lang="en-GB"/>
          </a:p>
        </p:txBody>
      </p:sp>
    </p:spTree>
    <p:extLst>
      <p:ext uri="{BB962C8B-B14F-4D97-AF65-F5344CB8AC3E}">
        <p14:creationId xmlns:p14="http://schemas.microsoft.com/office/powerpoint/2010/main" val="35569501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Compared with other Questionnaires, this was the one with a record number of replies. </a:t>
            </a:r>
          </a:p>
          <a:p>
            <a:r>
              <a:rPr lang="en-GB" dirty="0"/>
              <a:t>Other recent questionnaires stayed below 90 responses from Governments. This one had more than a 140.</a:t>
            </a:r>
          </a:p>
          <a:p>
            <a:r>
              <a:rPr lang="en-GB" dirty="0"/>
              <a:t>High level of participation from all regions and from all countries independently of their level of economic development.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solidFill>
                  <a:srgbClr val="242424"/>
                </a:solidFill>
                <a:effectLst/>
                <a:latin typeface="Noto Sans" panose="020B0502040504020204" pitchFamily="34" charset="0"/>
                <a:ea typeface="Times New Roman" panose="02020603050405020304" pitchFamily="18" charset="0"/>
                <a:cs typeface="Times New Roman" panose="02020603050405020304" pitchFamily="18" charset="0"/>
              </a:rPr>
              <a:t>Responses reflected a significant diversity of Member States’ views as well as approaches to regulating this form of work.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SG" sz="1800" dirty="0">
              <a:effectLst/>
              <a:latin typeface="Noto Sans" panose="020B050204050402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ptos" panose="020B0004020202020204" pitchFamily="34" charset="0"/>
              <a:ea typeface="Aptos" panose="020B000402020202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D0826FEE-2901-4F80-B040-94DEDE5C3ECF}" type="slidenum">
              <a:rPr lang="en-GB" smtClean="0"/>
              <a:t>4</a:t>
            </a:fld>
            <a:endParaRPr lang="en-GB" dirty="0"/>
          </a:p>
        </p:txBody>
      </p:sp>
    </p:spTree>
    <p:extLst>
      <p:ext uri="{BB962C8B-B14F-4D97-AF65-F5344CB8AC3E}">
        <p14:creationId xmlns:p14="http://schemas.microsoft.com/office/powerpoint/2010/main" val="36290586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While a number of countries focused mostly on the reclassification of workers, expecting that through the correct classification of disguised self-employed, reclassifying them as employees will give them access to the protections granted to employees.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Other countries, extended protections to platform workers independently of their employment status, with some of them focusing particularly on the extension of protection to vulnerable self-employed (or those that showing some indicators of dependency were not considered employees)</a:t>
            </a:r>
          </a:p>
          <a:p>
            <a:endParaRPr lang="en-GB" dirty="0"/>
          </a:p>
          <a:p>
            <a:r>
              <a:rPr lang="en-GB" dirty="0"/>
              <a:t>Some key elements that was possible to conclude from the replies received:</a:t>
            </a:r>
          </a:p>
          <a:p>
            <a:pPr marL="342900" marR="150495" lvl="0" indent="-342900" algn="just">
              <a:lnSpc>
                <a:spcPct val="107000"/>
              </a:lnSpc>
              <a:buFont typeface="Aptos" panose="020B0004020202020204" pitchFamily="34" charset="0"/>
              <a:buChar char="-"/>
            </a:pPr>
            <a:r>
              <a:rPr lang="en-GB" sz="1800" dirty="0">
                <a:effectLst/>
                <a:latin typeface="Noto Sans" panose="020B0502040504020204" pitchFamily="34" charset="0"/>
                <a:ea typeface="Aptos" panose="020B0004020202020204" pitchFamily="34" charset="0"/>
                <a:cs typeface="Times New Roman" panose="02020603050405020304" pitchFamily="18" charset="0"/>
              </a:rPr>
              <a:t>The platform economy is </a:t>
            </a:r>
            <a:r>
              <a:rPr lang="en-GB" sz="1800" b="1" dirty="0">
                <a:effectLst/>
                <a:latin typeface="Noto Sans" panose="020B0502040504020204" pitchFamily="34" charset="0"/>
                <a:ea typeface="Aptos" panose="020B0004020202020204" pitchFamily="34" charset="0"/>
                <a:cs typeface="Times New Roman" panose="02020603050405020304" pitchFamily="18" charset="0"/>
              </a:rPr>
              <a:t>transforming the way work is organized and performed</a:t>
            </a:r>
            <a:r>
              <a:rPr lang="en-GB" sz="1800" dirty="0">
                <a:effectLst/>
                <a:latin typeface="Noto Sans" panose="020B0502040504020204" pitchFamily="34" charset="0"/>
                <a:ea typeface="Aptos" panose="020B0004020202020204" pitchFamily="34" charset="0"/>
                <a:cs typeface="Times New Roman" panose="02020603050405020304" pitchFamily="18" charset="0"/>
              </a:rPr>
              <a:t>, generating </a:t>
            </a:r>
            <a:r>
              <a:rPr lang="en-GB" sz="1800" b="1" dirty="0">
                <a:effectLst/>
                <a:latin typeface="Noto Sans" panose="020B0502040504020204" pitchFamily="34" charset="0"/>
                <a:ea typeface="Aptos" panose="020B0004020202020204" pitchFamily="34" charset="0"/>
                <a:cs typeface="Times New Roman" panose="02020603050405020304" pitchFamily="18" charset="0"/>
              </a:rPr>
              <a:t>employment and income opportunities</a:t>
            </a:r>
            <a:r>
              <a:rPr lang="en-GB" sz="1800" dirty="0">
                <a:effectLst/>
                <a:latin typeface="Noto Sans" panose="020B0502040504020204" pitchFamily="34" charset="0"/>
                <a:ea typeface="Aptos" panose="020B0004020202020204" pitchFamily="34" charset="0"/>
                <a:cs typeface="Times New Roman" panose="02020603050405020304" pitchFamily="18" charset="0"/>
              </a:rPr>
              <a:t>.</a:t>
            </a:r>
            <a:endParaRPr lang="en-GB" sz="1800" dirty="0">
              <a:effectLst/>
              <a:latin typeface="Aptos" panose="020B0004020202020204" pitchFamily="34" charset="0"/>
              <a:ea typeface="Aptos" panose="020B0004020202020204" pitchFamily="34" charset="0"/>
              <a:cs typeface="Times New Roman" panose="02020603050405020304" pitchFamily="18" charset="0"/>
            </a:endParaRPr>
          </a:p>
          <a:p>
            <a:pPr marL="342900" marR="150495" lvl="0" indent="-342900" algn="just">
              <a:lnSpc>
                <a:spcPct val="107000"/>
              </a:lnSpc>
              <a:spcAft>
                <a:spcPts val="800"/>
              </a:spcAft>
              <a:buFont typeface="Aptos" panose="020B0004020202020204" pitchFamily="34" charset="0"/>
              <a:buChar char="-"/>
            </a:pPr>
            <a:r>
              <a:rPr lang="en-GB" sz="1800" dirty="0">
                <a:effectLst/>
                <a:latin typeface="Noto Sans" panose="020B0502040504020204" pitchFamily="34" charset="0"/>
                <a:ea typeface="Aptos" panose="020B0004020202020204" pitchFamily="34" charset="0"/>
                <a:cs typeface="Times New Roman" panose="02020603050405020304" pitchFamily="18" charset="0"/>
              </a:rPr>
              <a:t>However, it has also recognized the existence of </a:t>
            </a:r>
            <a:r>
              <a:rPr lang="en-GB" sz="1800" b="1" dirty="0">
                <a:effectLst/>
                <a:latin typeface="Noto Sans" panose="020B0502040504020204" pitchFamily="34" charset="0"/>
                <a:ea typeface="Aptos" panose="020B0004020202020204" pitchFamily="34" charset="0"/>
                <a:cs typeface="Times New Roman" panose="02020603050405020304" pitchFamily="18" charset="0"/>
              </a:rPr>
              <a:t>decent work deficits</a:t>
            </a:r>
            <a:r>
              <a:rPr lang="en-GB" sz="1800" dirty="0">
                <a:effectLst/>
                <a:latin typeface="Noto Sans" panose="020B0502040504020204" pitchFamily="34" charset="0"/>
                <a:ea typeface="Aptos" panose="020B0004020202020204" pitchFamily="34" charset="0"/>
                <a:cs typeface="Times New Roman" panose="02020603050405020304" pitchFamily="18" charset="0"/>
              </a:rPr>
              <a:t> and </a:t>
            </a:r>
            <a:r>
              <a:rPr lang="en-GB" sz="1800" b="1" dirty="0">
                <a:effectLst/>
                <a:latin typeface="Noto Sans" panose="020B0502040504020204" pitchFamily="34" charset="0"/>
                <a:ea typeface="Aptos" panose="020B0004020202020204" pitchFamily="34" charset="0"/>
                <a:cs typeface="Times New Roman" panose="02020603050405020304" pitchFamily="18" charset="0"/>
              </a:rPr>
              <a:t>challenges for workers’ rights</a:t>
            </a:r>
            <a:r>
              <a:rPr lang="en-GB" sz="1800" dirty="0">
                <a:effectLst/>
                <a:latin typeface="Noto Sans" panose="020B0502040504020204" pitchFamily="34" charset="0"/>
                <a:ea typeface="Aptos" panose="020B0004020202020204" pitchFamily="34" charset="0"/>
                <a:cs typeface="Times New Roman" panose="02020603050405020304" pitchFamily="18" charset="0"/>
              </a:rPr>
              <a:t>.</a:t>
            </a:r>
          </a:p>
          <a:p>
            <a:pPr marL="342900" marR="150495" lvl="0" indent="-342900" algn="just">
              <a:lnSpc>
                <a:spcPct val="107000"/>
              </a:lnSpc>
              <a:spcAft>
                <a:spcPts val="800"/>
              </a:spcAft>
              <a:buFont typeface="Aptos" panose="020B0004020202020204" pitchFamily="34" charset="0"/>
              <a:buChar char="-"/>
            </a:pPr>
            <a:r>
              <a:rPr lang="en-GB" sz="1800" dirty="0">
                <a:effectLst/>
                <a:latin typeface="Noto Sans" panose="020B0502040504020204" pitchFamily="34" charset="0"/>
                <a:ea typeface="Aptos" panose="020B0004020202020204" pitchFamily="34" charset="0"/>
                <a:cs typeface="Times New Roman" panose="02020603050405020304" pitchFamily="18" charset="0"/>
              </a:rPr>
              <a:t>A key determinant of the debate is the </a:t>
            </a:r>
            <a:r>
              <a:rPr lang="en-GB" sz="1800" b="1" dirty="0">
                <a:effectLst/>
                <a:latin typeface="Noto Sans" panose="020B0502040504020204" pitchFamily="34" charset="0"/>
                <a:ea typeface="Aptos" panose="020B0004020202020204" pitchFamily="34" charset="0"/>
                <a:cs typeface="Times New Roman" panose="02020603050405020304" pitchFamily="18" charset="0"/>
              </a:rPr>
              <a:t>central role of technology</a:t>
            </a:r>
            <a:r>
              <a:rPr lang="en-GB" sz="1800" dirty="0">
                <a:effectLst/>
                <a:latin typeface="Noto Sans" panose="020B0502040504020204" pitchFamily="34" charset="0"/>
                <a:ea typeface="Aptos" panose="020B0004020202020204" pitchFamily="34" charset="0"/>
                <a:cs typeface="Times New Roman" panose="02020603050405020304" pitchFamily="18" charset="0"/>
              </a:rPr>
              <a:t> in the operations of digital platforms, especially, the impact of </a:t>
            </a:r>
            <a:r>
              <a:rPr lang="en-GB" sz="1800" b="1" dirty="0">
                <a:effectLst/>
                <a:latin typeface="Noto Sans" panose="020B0502040504020204" pitchFamily="34" charset="0"/>
                <a:ea typeface="Aptos" panose="020B0004020202020204" pitchFamily="34" charset="0"/>
                <a:cs typeface="Times New Roman" panose="02020603050405020304" pitchFamily="18" charset="0"/>
              </a:rPr>
              <a:t>algorithms-based automated systems</a:t>
            </a:r>
            <a:r>
              <a:rPr lang="en-GB" sz="1800" dirty="0">
                <a:effectLst/>
                <a:latin typeface="Noto Sans" panose="020B0502040504020204" pitchFamily="34" charset="0"/>
                <a:ea typeface="Aptos" panose="020B0004020202020204" pitchFamily="34" charset="0"/>
                <a:cs typeface="Times New Roman" panose="02020603050405020304" pitchFamily="18" charset="0"/>
              </a:rPr>
              <a:t> on working conditions and access to work.</a:t>
            </a:r>
            <a:endParaRPr lang="en-GB" sz="1800" dirty="0">
              <a:effectLst/>
              <a:latin typeface="Aptos" panose="020B0004020202020204" pitchFamily="34" charset="0"/>
              <a:ea typeface="Aptos" panose="020B0004020202020204" pitchFamily="34" charset="0"/>
              <a:cs typeface="Times New Roman" panose="02020603050405020304" pitchFamily="18" charset="0"/>
            </a:endParaRPr>
          </a:p>
          <a:p>
            <a:pPr marL="342900" marR="150495" lvl="0" indent="-342900" algn="just">
              <a:lnSpc>
                <a:spcPct val="107000"/>
              </a:lnSpc>
              <a:buFont typeface="Aptos" panose="020B0004020202020204" pitchFamily="34" charset="0"/>
              <a:buChar char="-"/>
            </a:pPr>
            <a:r>
              <a:rPr lang="en-GB" sz="1800" b="1" dirty="0">
                <a:effectLst/>
                <a:latin typeface="Noto Sans" panose="020B0502040504020204" pitchFamily="34" charset="0"/>
                <a:ea typeface="Aptos" panose="020B0004020202020204" pitchFamily="34" charset="0"/>
                <a:cs typeface="Times New Roman" panose="02020603050405020304" pitchFamily="18" charset="0"/>
              </a:rPr>
              <a:t>Workers’ organizations</a:t>
            </a:r>
            <a:r>
              <a:rPr lang="en-GB" sz="1800" dirty="0">
                <a:effectLst/>
                <a:latin typeface="Noto Sans" panose="020B0502040504020204" pitchFamily="34" charset="0"/>
                <a:ea typeface="Aptos" panose="020B0004020202020204" pitchFamily="34" charset="0"/>
                <a:cs typeface="Times New Roman" panose="02020603050405020304" pitchFamily="18" charset="0"/>
              </a:rPr>
              <a:t> considered the need for </a:t>
            </a:r>
            <a:r>
              <a:rPr lang="en-GB" sz="1800" b="1" dirty="0">
                <a:effectLst/>
                <a:latin typeface="Noto Sans" panose="020B0502040504020204" pitchFamily="34" charset="0"/>
                <a:ea typeface="Aptos" panose="020B0004020202020204" pitchFamily="34" charset="0"/>
                <a:cs typeface="Times New Roman" panose="02020603050405020304" pitchFamily="18" charset="0"/>
              </a:rPr>
              <a:t>platform workers’ protections</a:t>
            </a:r>
            <a:r>
              <a:rPr lang="en-GB" sz="1800" dirty="0">
                <a:effectLst/>
                <a:latin typeface="Noto Sans" panose="020B0502040504020204" pitchFamily="34" charset="0"/>
                <a:ea typeface="Aptos" panose="020B0004020202020204" pitchFamily="34" charset="0"/>
                <a:cs typeface="Times New Roman" panose="02020603050405020304" pitchFamily="18" charset="0"/>
              </a:rPr>
              <a:t> as the key objective of the standard setting process. </a:t>
            </a:r>
            <a:endParaRPr lang="en-GB" sz="1800" dirty="0">
              <a:effectLst/>
              <a:latin typeface="Aptos" panose="020B0004020202020204" pitchFamily="34" charset="0"/>
              <a:ea typeface="Aptos" panose="020B0004020202020204" pitchFamily="34" charset="0"/>
              <a:cs typeface="Times New Roman" panose="02020603050405020304" pitchFamily="18" charset="0"/>
            </a:endParaRPr>
          </a:p>
          <a:p>
            <a:pPr marL="342900" marR="150495" lvl="0" indent="-342900" algn="just">
              <a:lnSpc>
                <a:spcPct val="107000"/>
              </a:lnSpc>
              <a:spcAft>
                <a:spcPts val="800"/>
              </a:spcAft>
              <a:buFont typeface="Aptos" panose="020B0004020202020204" pitchFamily="34" charset="0"/>
              <a:buChar char="-"/>
            </a:pPr>
            <a:r>
              <a:rPr lang="en-GB" sz="1800" b="1" dirty="0">
                <a:effectLst/>
                <a:latin typeface="Noto Sans" panose="020B0502040504020204" pitchFamily="34" charset="0"/>
                <a:ea typeface="Aptos" panose="020B0004020202020204" pitchFamily="34" charset="0"/>
                <a:cs typeface="Times New Roman" panose="02020603050405020304" pitchFamily="18" charset="0"/>
              </a:rPr>
              <a:t>Employers’ organizations</a:t>
            </a:r>
            <a:r>
              <a:rPr lang="en-GB" sz="1800" dirty="0">
                <a:effectLst/>
                <a:latin typeface="Noto Sans" panose="020B0502040504020204" pitchFamily="34" charset="0"/>
                <a:ea typeface="Aptos" panose="020B0004020202020204" pitchFamily="34" charset="0"/>
                <a:cs typeface="Times New Roman" panose="02020603050405020304" pitchFamily="18" charset="0"/>
              </a:rPr>
              <a:t> emphasised the need of not undermining, through excessive and rigid regulation, the potential platforms offer in terms of </a:t>
            </a:r>
            <a:r>
              <a:rPr lang="en-GB" sz="1800" b="1" dirty="0">
                <a:effectLst/>
                <a:latin typeface="Noto Sans" panose="020B0502040504020204" pitchFamily="34" charset="0"/>
                <a:ea typeface="Aptos" panose="020B0004020202020204" pitchFamily="34" charset="0"/>
                <a:cs typeface="Times New Roman" panose="02020603050405020304" pitchFamily="18" charset="0"/>
              </a:rPr>
              <a:t>job creation and income opportunities</a:t>
            </a:r>
            <a:r>
              <a:rPr lang="en-GB" sz="1800" dirty="0">
                <a:effectLst/>
                <a:latin typeface="Noto Sans" panose="020B0502040504020204" pitchFamily="34" charset="0"/>
                <a:ea typeface="Aptos" panose="020B0004020202020204" pitchFamily="34" charset="0"/>
                <a:cs typeface="Times New Roman" panose="02020603050405020304" pitchFamily="18" charset="0"/>
              </a:rPr>
              <a:t>.</a:t>
            </a:r>
            <a:endParaRPr lang="en-GB" sz="1800" dirty="0">
              <a:effectLst/>
              <a:latin typeface="Aptos" panose="020B0004020202020204" pitchFamily="34" charset="0"/>
              <a:ea typeface="Aptos" panose="020B0004020202020204" pitchFamily="34" charset="0"/>
              <a:cs typeface="Times New Roman" panose="02020603050405020304" pitchFamily="18" charset="0"/>
            </a:endParaRPr>
          </a:p>
          <a:p>
            <a:pPr marL="342900" marR="150495" lvl="0" indent="-342900" algn="just">
              <a:lnSpc>
                <a:spcPct val="107000"/>
              </a:lnSpc>
              <a:spcAft>
                <a:spcPts val="800"/>
              </a:spcAft>
              <a:buFont typeface="Aptos" panose="020B0004020202020204" pitchFamily="34" charset="0"/>
              <a:buChar char="-"/>
            </a:pPr>
            <a:endParaRPr lang="en-GB" sz="1800" dirty="0">
              <a:effectLst/>
              <a:latin typeface="Aptos" panose="020B0004020202020204" pitchFamily="34" charset="0"/>
              <a:ea typeface="Aptos" panose="020B000402020202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D0826FEE-2901-4F80-B040-94DEDE5C3ECF}" type="slidenum">
              <a:rPr lang="en-GB" smtClean="0"/>
              <a:t>5</a:t>
            </a:fld>
            <a:endParaRPr lang="en-GB"/>
          </a:p>
        </p:txBody>
      </p:sp>
    </p:spTree>
    <p:extLst>
      <p:ext uri="{BB962C8B-B14F-4D97-AF65-F5344CB8AC3E}">
        <p14:creationId xmlns:p14="http://schemas.microsoft.com/office/powerpoint/2010/main" val="26881906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150495" lvl="0" indent="-342900" algn="just" defTabSz="914400" rtl="0" eaLnBrk="1" fontAlgn="auto" latinLnBrk="0" hangingPunct="1">
              <a:lnSpc>
                <a:spcPct val="107000"/>
              </a:lnSpc>
              <a:spcBef>
                <a:spcPts val="0"/>
              </a:spcBef>
              <a:spcAft>
                <a:spcPts val="0"/>
              </a:spcAft>
              <a:buClrTx/>
              <a:buSzTx/>
              <a:buFont typeface="Aptos" panose="020B0004020202020204" pitchFamily="34" charset="0"/>
              <a:buChar char="-"/>
              <a:tabLst/>
              <a:defRPr/>
            </a:pPr>
            <a:r>
              <a:rPr lang="en-GB" sz="1200" dirty="0">
                <a:effectLst/>
                <a:latin typeface="Noto Sans" panose="020B0502040504020204" pitchFamily="34" charset="0"/>
                <a:ea typeface="Noto Sans" panose="020B0502040504020204" pitchFamily="34" charset="0"/>
                <a:cs typeface="Noto Sans" panose="020B0502040504020204" pitchFamily="34" charset="0"/>
              </a:rPr>
              <a:t>In light of the responses received, the Office proposes that the standards take the form of a Convention accompanied by a Recommendation. However, while you can take stock of the numbers, this was not a purely statistical exercise, because a number of responses were conditional and there was a significant amount of nuance to member states replies that the office had to take into account. </a:t>
            </a:r>
          </a:p>
          <a:p>
            <a:pPr marL="342900" marR="150495" lvl="0" indent="-342900" algn="just">
              <a:lnSpc>
                <a:spcPct val="107000"/>
              </a:lnSpc>
              <a:buFont typeface="Aptos" panose="020B0004020202020204" pitchFamily="34" charset="0"/>
              <a:buChar char="-"/>
            </a:pPr>
            <a:r>
              <a:rPr lang="en-GB" sz="1200" dirty="0">
                <a:effectLst/>
                <a:latin typeface="Noto Sans" panose="020B0502040504020204" pitchFamily="34" charset="0"/>
                <a:ea typeface="Noto Sans" panose="020B0502040504020204" pitchFamily="34" charset="0"/>
                <a:cs typeface="Noto Sans" panose="020B0502040504020204" pitchFamily="34" charset="0"/>
              </a:rPr>
              <a:t>Two thirds of governments prefer an instrument or instruments that include a Convention (whether a Convention supplemented by a Recommendation, a Convention comprising mandatory provisions and guidance provisions, or a stand-alone Convention), </a:t>
            </a:r>
          </a:p>
          <a:p>
            <a:pPr marL="342900" marR="150495" lvl="0" indent="-342900" algn="just">
              <a:lnSpc>
                <a:spcPct val="107000"/>
              </a:lnSpc>
              <a:buFont typeface="Aptos" panose="020B0004020202020204" pitchFamily="34" charset="0"/>
              <a:buChar char="-"/>
            </a:pPr>
            <a:r>
              <a:rPr lang="en-GB" sz="1200" dirty="0">
                <a:effectLst/>
                <a:latin typeface="Noto Sans" panose="020B0502040504020204" pitchFamily="34" charset="0"/>
                <a:ea typeface="Noto Sans" panose="020B0502040504020204" pitchFamily="34" charset="0"/>
                <a:cs typeface="Noto Sans" panose="020B0502040504020204" pitchFamily="34" charset="0"/>
              </a:rPr>
              <a:t>One third favour a stand-alone Recommendation. </a:t>
            </a:r>
          </a:p>
          <a:p>
            <a:pPr marL="342900" marR="150495" lvl="0" indent="-342900" algn="just">
              <a:lnSpc>
                <a:spcPct val="107000"/>
              </a:lnSpc>
              <a:buFont typeface="Aptos" panose="020B0004020202020204" pitchFamily="34" charset="0"/>
              <a:buChar char="-"/>
            </a:pPr>
            <a:r>
              <a:rPr lang="en-GB" sz="1200" b="1" dirty="0">
                <a:effectLst/>
                <a:latin typeface="Noto Sans" panose="020B0502040504020204" pitchFamily="34" charset="0"/>
                <a:ea typeface="Noto Sans" panose="020B0502040504020204" pitchFamily="34" charset="0"/>
                <a:cs typeface="Noto Sans" panose="020B0502040504020204" pitchFamily="34" charset="0"/>
              </a:rPr>
              <a:t>Some diversity between regions and some group of countries. </a:t>
            </a:r>
          </a:p>
          <a:p>
            <a:pPr marL="342900" marR="150495" lvl="0" indent="-342900" algn="just">
              <a:lnSpc>
                <a:spcPct val="107000"/>
              </a:lnSpc>
              <a:buFont typeface="Aptos" panose="020B0004020202020204" pitchFamily="34" charset="0"/>
              <a:buChar char="-"/>
            </a:pPr>
            <a:r>
              <a:rPr lang="en-GB" sz="1200" dirty="0">
                <a:effectLst/>
                <a:latin typeface="Noto Sans" panose="020B0502040504020204" pitchFamily="34" charset="0"/>
                <a:ea typeface="Noto Sans" panose="020B0502040504020204" pitchFamily="34" charset="0"/>
                <a:cs typeface="Noto Sans" panose="020B0502040504020204" pitchFamily="34" charset="0"/>
              </a:rPr>
              <a:t>Almost two thirds of member states in Asia prefer a Recommendation. This includes some big economies that have a large number of platforms and platform workers and included China, India, Singapore, Korea and Japan</a:t>
            </a:r>
          </a:p>
          <a:p>
            <a:pPr marL="342900" marR="150495" lvl="0" indent="-342900" algn="just">
              <a:lnSpc>
                <a:spcPct val="107000"/>
              </a:lnSpc>
              <a:buFont typeface="Aptos" panose="020B0004020202020204" pitchFamily="34" charset="0"/>
              <a:buChar char="-"/>
            </a:pPr>
            <a:r>
              <a:rPr lang="en-GB" sz="1200" dirty="0">
                <a:effectLst/>
                <a:latin typeface="Noto Sans" panose="020B0502040504020204" pitchFamily="34" charset="0"/>
                <a:ea typeface="Noto Sans" panose="020B0502040504020204" pitchFamily="34" charset="0"/>
                <a:cs typeface="Noto Sans" panose="020B0502040504020204" pitchFamily="34" charset="0"/>
              </a:rPr>
              <a:t>Arab States is a 50-50 division.  EU close to 70% prefer a Convention.  In Africa three quarters preferred an instrument with a Convention. </a:t>
            </a:r>
          </a:p>
          <a:p>
            <a:pPr marL="342900" marR="150495" lvl="0" indent="-342900" algn="just">
              <a:lnSpc>
                <a:spcPct val="107000"/>
              </a:lnSpc>
              <a:buFont typeface="Aptos" panose="020B0004020202020204" pitchFamily="34" charset="0"/>
              <a:buChar char="-"/>
            </a:pPr>
            <a:r>
              <a:rPr lang="en-GB" sz="1200" dirty="0">
                <a:effectLst/>
                <a:latin typeface="Noto Sans" panose="020B0502040504020204" pitchFamily="34" charset="0"/>
                <a:ea typeface="Noto Sans" panose="020B0502040504020204" pitchFamily="34" charset="0"/>
                <a:cs typeface="Noto Sans" panose="020B0502040504020204" pitchFamily="34" charset="0"/>
              </a:rPr>
              <a:t>Almost all employer’s organizations prefer a Recommendation. Almost all worker’s organizations prefer a Convention supplemented by a Recommendation.</a:t>
            </a:r>
          </a:p>
          <a:p>
            <a:pPr marL="342900" marR="150495" lvl="0" indent="-342900" algn="just">
              <a:lnSpc>
                <a:spcPct val="107000"/>
              </a:lnSpc>
              <a:buFont typeface="Aptos" panose="020B0004020202020204" pitchFamily="34" charset="0"/>
              <a:buChar char="-"/>
            </a:pPr>
            <a:endParaRPr lang="en-GB" sz="1200" dirty="0">
              <a:effectLst/>
              <a:latin typeface="Noto Sans" panose="020B0502040504020204" pitchFamily="34" charset="0"/>
              <a:ea typeface="Noto Sans" panose="020B0502040504020204" pitchFamily="34" charset="0"/>
              <a:cs typeface="Noto Sans" panose="020B0502040504020204" pitchFamily="34" charset="0"/>
            </a:endParaRPr>
          </a:p>
          <a:p>
            <a:endParaRPr lang="en-GB" dirty="0"/>
          </a:p>
        </p:txBody>
      </p:sp>
      <p:sp>
        <p:nvSpPr>
          <p:cNvPr id="4" name="Slide Number Placeholder 3"/>
          <p:cNvSpPr>
            <a:spLocks noGrp="1"/>
          </p:cNvSpPr>
          <p:nvPr>
            <p:ph type="sldNum" sz="quarter" idx="5"/>
          </p:nvPr>
        </p:nvSpPr>
        <p:spPr/>
        <p:txBody>
          <a:bodyPr/>
          <a:lstStyle/>
          <a:p>
            <a:fld id="{D0826FEE-2901-4F80-B040-94DEDE5C3ECF}" type="slidenum">
              <a:rPr lang="en-GB" smtClean="0"/>
              <a:t>6</a:t>
            </a:fld>
            <a:endParaRPr lang="en-GB"/>
          </a:p>
        </p:txBody>
      </p:sp>
    </p:spTree>
    <p:extLst>
      <p:ext uri="{BB962C8B-B14F-4D97-AF65-F5344CB8AC3E}">
        <p14:creationId xmlns:p14="http://schemas.microsoft.com/office/powerpoint/2010/main" val="22609083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000" dirty="0">
              <a:latin typeface="Noto Sans" panose="020B0502040504020204" pitchFamily="34" charset="0"/>
              <a:ea typeface="Noto Sans" panose="020B0502040504020204" pitchFamily="34" charset="0"/>
              <a:cs typeface="Noto Sans" panose="020B0502040504020204" pitchFamily="34" charset="0"/>
            </a:endParaRPr>
          </a:p>
          <a:p>
            <a:r>
              <a:rPr lang="en-GB" sz="1000" dirty="0">
                <a:latin typeface="Noto Sans" panose="020B0502040504020204" pitchFamily="34" charset="0"/>
                <a:ea typeface="Noto Sans" panose="020B0502040504020204" pitchFamily="34" charset="0"/>
                <a:cs typeface="Noto Sans" panose="020B0502040504020204" pitchFamily="34" charset="0"/>
              </a:rPr>
              <a:t>Some key elements that was possible to conclude from the replies received:</a:t>
            </a:r>
          </a:p>
          <a:p>
            <a:pPr marL="342900" marR="150495" lvl="0" indent="-342900" algn="just">
              <a:lnSpc>
                <a:spcPct val="107000"/>
              </a:lnSpc>
              <a:buFont typeface="Aptos" panose="020B0004020202020204" pitchFamily="34" charset="0"/>
              <a:buChar char="-"/>
            </a:pPr>
            <a:r>
              <a:rPr lang="en-GB" sz="1000" dirty="0">
                <a:effectLst/>
                <a:latin typeface="Noto Sans" panose="020B0502040504020204" pitchFamily="34" charset="0"/>
                <a:ea typeface="Noto Sans" panose="020B0502040504020204" pitchFamily="34" charset="0"/>
                <a:cs typeface="Noto Sans" panose="020B0502040504020204" pitchFamily="34" charset="0"/>
              </a:rPr>
              <a:t>The platform economy is </a:t>
            </a:r>
            <a:r>
              <a:rPr lang="en-GB" sz="1000" b="1" dirty="0">
                <a:effectLst/>
                <a:latin typeface="Noto Sans" panose="020B0502040504020204" pitchFamily="34" charset="0"/>
                <a:ea typeface="Noto Sans" panose="020B0502040504020204" pitchFamily="34" charset="0"/>
                <a:cs typeface="Noto Sans" panose="020B0502040504020204" pitchFamily="34" charset="0"/>
              </a:rPr>
              <a:t>transforming the way work is organized and performed</a:t>
            </a:r>
            <a:r>
              <a:rPr lang="en-GB" sz="1000" dirty="0">
                <a:effectLst/>
                <a:latin typeface="Noto Sans" panose="020B0502040504020204" pitchFamily="34" charset="0"/>
                <a:ea typeface="Noto Sans" panose="020B0502040504020204" pitchFamily="34" charset="0"/>
                <a:cs typeface="Noto Sans" panose="020B0502040504020204" pitchFamily="34" charset="0"/>
              </a:rPr>
              <a:t>, generating </a:t>
            </a:r>
            <a:r>
              <a:rPr lang="en-GB" sz="1000" b="1" dirty="0">
                <a:effectLst/>
                <a:latin typeface="Noto Sans" panose="020B0502040504020204" pitchFamily="34" charset="0"/>
                <a:ea typeface="Noto Sans" panose="020B0502040504020204" pitchFamily="34" charset="0"/>
                <a:cs typeface="Noto Sans" panose="020B0502040504020204" pitchFamily="34" charset="0"/>
              </a:rPr>
              <a:t>employment and income opportunities</a:t>
            </a:r>
            <a:r>
              <a:rPr lang="en-GB" sz="1000" dirty="0">
                <a:effectLst/>
                <a:latin typeface="Noto Sans" panose="020B0502040504020204" pitchFamily="34" charset="0"/>
                <a:ea typeface="Noto Sans" panose="020B0502040504020204" pitchFamily="34" charset="0"/>
                <a:cs typeface="Noto Sans" panose="020B0502040504020204" pitchFamily="34" charset="0"/>
              </a:rPr>
              <a:t>.</a:t>
            </a:r>
          </a:p>
          <a:p>
            <a:pPr marL="342900" marR="150495" lvl="0" indent="-342900" algn="just">
              <a:lnSpc>
                <a:spcPct val="107000"/>
              </a:lnSpc>
              <a:spcAft>
                <a:spcPts val="800"/>
              </a:spcAft>
              <a:buFont typeface="Aptos" panose="020B0004020202020204" pitchFamily="34" charset="0"/>
              <a:buChar char="-"/>
            </a:pPr>
            <a:r>
              <a:rPr lang="en-GB" sz="1000" dirty="0">
                <a:effectLst/>
                <a:latin typeface="Noto Sans" panose="020B0502040504020204" pitchFamily="34" charset="0"/>
                <a:ea typeface="Noto Sans" panose="020B0502040504020204" pitchFamily="34" charset="0"/>
                <a:cs typeface="Noto Sans" panose="020B0502040504020204" pitchFamily="34" charset="0"/>
              </a:rPr>
              <a:t>However, it has also recognized the existence of </a:t>
            </a:r>
            <a:r>
              <a:rPr lang="en-GB" sz="1000" b="1" dirty="0">
                <a:effectLst/>
                <a:latin typeface="Noto Sans" panose="020B0502040504020204" pitchFamily="34" charset="0"/>
                <a:ea typeface="Noto Sans" panose="020B0502040504020204" pitchFamily="34" charset="0"/>
                <a:cs typeface="Noto Sans" panose="020B0502040504020204" pitchFamily="34" charset="0"/>
              </a:rPr>
              <a:t>decent work deficits</a:t>
            </a:r>
            <a:r>
              <a:rPr lang="en-GB" sz="1000" dirty="0">
                <a:effectLst/>
                <a:latin typeface="Noto Sans" panose="020B0502040504020204" pitchFamily="34" charset="0"/>
                <a:ea typeface="Noto Sans" panose="020B0502040504020204" pitchFamily="34" charset="0"/>
                <a:cs typeface="Noto Sans" panose="020B0502040504020204" pitchFamily="34" charset="0"/>
              </a:rPr>
              <a:t> and </a:t>
            </a:r>
            <a:r>
              <a:rPr lang="en-GB" sz="1000" b="1" dirty="0">
                <a:effectLst/>
                <a:latin typeface="Noto Sans" panose="020B0502040504020204" pitchFamily="34" charset="0"/>
                <a:ea typeface="Noto Sans" panose="020B0502040504020204" pitchFamily="34" charset="0"/>
                <a:cs typeface="Noto Sans" panose="020B0502040504020204" pitchFamily="34" charset="0"/>
              </a:rPr>
              <a:t>challenges for workers’ rights</a:t>
            </a:r>
            <a:r>
              <a:rPr lang="en-GB" sz="1000" dirty="0">
                <a:effectLst/>
                <a:latin typeface="Noto Sans" panose="020B0502040504020204" pitchFamily="34" charset="0"/>
                <a:ea typeface="Noto Sans" panose="020B0502040504020204" pitchFamily="34" charset="0"/>
                <a:cs typeface="Noto Sans" panose="020B0502040504020204" pitchFamily="34" charset="0"/>
              </a:rPr>
              <a:t>.</a:t>
            </a:r>
          </a:p>
          <a:p>
            <a:pPr marL="342900" marR="150495" lvl="0" indent="-342900" algn="just">
              <a:lnSpc>
                <a:spcPct val="107000"/>
              </a:lnSpc>
              <a:spcAft>
                <a:spcPts val="800"/>
              </a:spcAft>
              <a:buFont typeface="Aptos" panose="020B0004020202020204" pitchFamily="34" charset="0"/>
              <a:buChar char="-"/>
            </a:pPr>
            <a:r>
              <a:rPr lang="en-GB" sz="1000" dirty="0">
                <a:effectLst/>
                <a:latin typeface="Noto Sans" panose="020B0502040504020204" pitchFamily="34" charset="0"/>
                <a:ea typeface="Noto Sans" panose="020B0502040504020204" pitchFamily="34" charset="0"/>
                <a:cs typeface="Noto Sans" panose="020B0502040504020204" pitchFamily="34" charset="0"/>
              </a:rPr>
              <a:t>A key determinant of the debate is the </a:t>
            </a:r>
            <a:r>
              <a:rPr lang="en-GB" sz="1000" b="1" dirty="0">
                <a:effectLst/>
                <a:latin typeface="Noto Sans" panose="020B0502040504020204" pitchFamily="34" charset="0"/>
                <a:ea typeface="Noto Sans" panose="020B0502040504020204" pitchFamily="34" charset="0"/>
                <a:cs typeface="Noto Sans" panose="020B0502040504020204" pitchFamily="34" charset="0"/>
              </a:rPr>
              <a:t>central role of technology</a:t>
            </a:r>
            <a:r>
              <a:rPr lang="en-GB" sz="1000" dirty="0">
                <a:effectLst/>
                <a:latin typeface="Noto Sans" panose="020B0502040504020204" pitchFamily="34" charset="0"/>
                <a:ea typeface="Noto Sans" panose="020B0502040504020204" pitchFamily="34" charset="0"/>
                <a:cs typeface="Noto Sans" panose="020B0502040504020204" pitchFamily="34" charset="0"/>
              </a:rPr>
              <a:t> in the operations of digital platforms, especially, the impact of </a:t>
            </a:r>
            <a:r>
              <a:rPr lang="en-GB" sz="1000" b="1" dirty="0">
                <a:effectLst/>
                <a:latin typeface="Noto Sans" panose="020B0502040504020204" pitchFamily="34" charset="0"/>
                <a:ea typeface="Noto Sans" panose="020B0502040504020204" pitchFamily="34" charset="0"/>
                <a:cs typeface="Noto Sans" panose="020B0502040504020204" pitchFamily="34" charset="0"/>
              </a:rPr>
              <a:t>algorithms-based automated systems</a:t>
            </a:r>
            <a:r>
              <a:rPr lang="en-GB" sz="1000" dirty="0">
                <a:effectLst/>
                <a:latin typeface="Noto Sans" panose="020B0502040504020204" pitchFamily="34" charset="0"/>
                <a:ea typeface="Noto Sans" panose="020B0502040504020204" pitchFamily="34" charset="0"/>
                <a:cs typeface="Noto Sans" panose="020B0502040504020204" pitchFamily="34" charset="0"/>
              </a:rPr>
              <a:t> on working conditions and access to work.</a:t>
            </a:r>
          </a:p>
          <a:p>
            <a:pPr marL="342900" marR="150495" lvl="0" indent="-342900" algn="just">
              <a:lnSpc>
                <a:spcPct val="107000"/>
              </a:lnSpc>
              <a:buFont typeface="Aptos" panose="020B0004020202020204" pitchFamily="34" charset="0"/>
              <a:buChar char="-"/>
            </a:pPr>
            <a:r>
              <a:rPr lang="en-GB" sz="1000" b="1" dirty="0">
                <a:effectLst/>
                <a:latin typeface="Noto Sans" panose="020B0502040504020204" pitchFamily="34" charset="0"/>
                <a:ea typeface="Noto Sans" panose="020B0502040504020204" pitchFamily="34" charset="0"/>
                <a:cs typeface="Noto Sans" panose="020B0502040504020204" pitchFamily="34" charset="0"/>
              </a:rPr>
              <a:t>Workers’ organizations</a:t>
            </a:r>
            <a:r>
              <a:rPr lang="en-GB" sz="1000" dirty="0">
                <a:effectLst/>
                <a:latin typeface="Noto Sans" panose="020B0502040504020204" pitchFamily="34" charset="0"/>
                <a:ea typeface="Noto Sans" panose="020B0502040504020204" pitchFamily="34" charset="0"/>
                <a:cs typeface="Noto Sans" panose="020B0502040504020204" pitchFamily="34" charset="0"/>
              </a:rPr>
              <a:t> considered the need for </a:t>
            </a:r>
            <a:r>
              <a:rPr lang="en-GB" sz="1000" b="1" dirty="0">
                <a:effectLst/>
                <a:latin typeface="Noto Sans" panose="020B0502040504020204" pitchFamily="34" charset="0"/>
                <a:ea typeface="Noto Sans" panose="020B0502040504020204" pitchFamily="34" charset="0"/>
                <a:cs typeface="Noto Sans" panose="020B0502040504020204" pitchFamily="34" charset="0"/>
              </a:rPr>
              <a:t>platform workers’ protections</a:t>
            </a:r>
            <a:r>
              <a:rPr lang="en-GB" sz="1000" dirty="0">
                <a:effectLst/>
                <a:latin typeface="Noto Sans" panose="020B0502040504020204" pitchFamily="34" charset="0"/>
                <a:ea typeface="Noto Sans" panose="020B0502040504020204" pitchFamily="34" charset="0"/>
                <a:cs typeface="Noto Sans" panose="020B0502040504020204" pitchFamily="34" charset="0"/>
              </a:rPr>
              <a:t> as the key objective of the standard setting process. </a:t>
            </a:r>
          </a:p>
          <a:p>
            <a:pPr marL="342900" marR="150495" lvl="0" indent="-342900" algn="just">
              <a:lnSpc>
                <a:spcPct val="107000"/>
              </a:lnSpc>
              <a:spcAft>
                <a:spcPts val="800"/>
              </a:spcAft>
              <a:buFont typeface="Aptos" panose="020B0004020202020204" pitchFamily="34" charset="0"/>
              <a:buChar char="-"/>
            </a:pPr>
            <a:r>
              <a:rPr lang="en-GB" sz="1000" b="1" dirty="0">
                <a:effectLst/>
                <a:latin typeface="Noto Sans" panose="020B0502040504020204" pitchFamily="34" charset="0"/>
                <a:ea typeface="Noto Sans" panose="020B0502040504020204" pitchFamily="34" charset="0"/>
                <a:cs typeface="Noto Sans" panose="020B0502040504020204" pitchFamily="34" charset="0"/>
              </a:rPr>
              <a:t>Employers’ organizations</a:t>
            </a:r>
            <a:r>
              <a:rPr lang="en-GB" sz="1000" dirty="0">
                <a:effectLst/>
                <a:latin typeface="Noto Sans" panose="020B0502040504020204" pitchFamily="34" charset="0"/>
                <a:ea typeface="Noto Sans" panose="020B0502040504020204" pitchFamily="34" charset="0"/>
                <a:cs typeface="Noto Sans" panose="020B0502040504020204" pitchFamily="34" charset="0"/>
              </a:rPr>
              <a:t> emphasised the need of not undermining, through excessive and rigid regulation, the potential platforms offer in terms of </a:t>
            </a:r>
            <a:r>
              <a:rPr lang="en-GB" sz="1000" b="1" dirty="0">
                <a:effectLst/>
                <a:latin typeface="Noto Sans" panose="020B0502040504020204" pitchFamily="34" charset="0"/>
                <a:ea typeface="Noto Sans" panose="020B0502040504020204" pitchFamily="34" charset="0"/>
                <a:cs typeface="Noto Sans" panose="020B0502040504020204" pitchFamily="34" charset="0"/>
              </a:rPr>
              <a:t>job creation and income opportunities</a:t>
            </a:r>
            <a:r>
              <a:rPr lang="en-GB" sz="1000" dirty="0">
                <a:effectLst/>
                <a:latin typeface="Noto Sans" panose="020B0502040504020204" pitchFamily="34" charset="0"/>
                <a:ea typeface="Noto Sans" panose="020B0502040504020204" pitchFamily="34" charset="0"/>
                <a:cs typeface="Noto Sans" panose="020B0502040504020204" pitchFamily="34" charset="0"/>
              </a:rPr>
              <a:t>.</a:t>
            </a:r>
          </a:p>
          <a:p>
            <a:pPr marL="342900" marR="150495" lvl="0" indent="-342900" algn="just">
              <a:lnSpc>
                <a:spcPct val="107000"/>
              </a:lnSpc>
              <a:spcAft>
                <a:spcPts val="800"/>
              </a:spcAft>
              <a:buFont typeface="Aptos" panose="020B0004020202020204" pitchFamily="34" charset="0"/>
              <a:buChar char="-"/>
            </a:pPr>
            <a:endParaRPr lang="en-GB" sz="1000" dirty="0">
              <a:effectLst/>
              <a:latin typeface="Noto Sans" panose="020B0502040504020204" pitchFamily="34" charset="0"/>
              <a:ea typeface="Noto Sans" panose="020B0502040504020204" pitchFamily="34" charset="0"/>
              <a:cs typeface="Noto Sans" panose="020B0502040504020204" pitchFamily="34" charset="0"/>
            </a:endParaRPr>
          </a:p>
          <a:p>
            <a:endParaRPr lang="en-GB" sz="1000" dirty="0">
              <a:latin typeface="Noto Sans" panose="020B0502040504020204" pitchFamily="34" charset="0"/>
              <a:ea typeface="Noto Sans" panose="020B0502040504020204" pitchFamily="34" charset="0"/>
              <a:cs typeface="Noto Sans" panose="020B0502040504020204" pitchFamily="34" charset="0"/>
            </a:endParaRPr>
          </a:p>
        </p:txBody>
      </p:sp>
      <p:sp>
        <p:nvSpPr>
          <p:cNvPr id="4" name="Slide Number Placeholder 3"/>
          <p:cNvSpPr>
            <a:spLocks noGrp="1"/>
          </p:cNvSpPr>
          <p:nvPr>
            <p:ph type="sldNum" sz="quarter" idx="5"/>
          </p:nvPr>
        </p:nvSpPr>
        <p:spPr/>
        <p:txBody>
          <a:bodyPr/>
          <a:lstStyle/>
          <a:p>
            <a:fld id="{D0826FEE-2901-4F80-B040-94DEDE5C3ECF}" type="slidenum">
              <a:rPr lang="en-GB" smtClean="0"/>
              <a:t>7</a:t>
            </a:fld>
            <a:endParaRPr lang="en-GB"/>
          </a:p>
        </p:txBody>
      </p:sp>
    </p:spTree>
    <p:extLst>
      <p:ext uri="{BB962C8B-B14F-4D97-AF65-F5344CB8AC3E}">
        <p14:creationId xmlns:p14="http://schemas.microsoft.com/office/powerpoint/2010/main" val="26881906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11C2A2-A413-C2C1-FB4E-20BA919EE3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7698BA-901D-A412-EC49-98AF5C3A29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DD0C168-F214-E478-B86E-DBF9306DE751}"/>
              </a:ext>
            </a:extLst>
          </p:cNvPr>
          <p:cNvSpPr>
            <a:spLocks noGrp="1"/>
          </p:cNvSpPr>
          <p:nvPr>
            <p:ph type="body" idx="1"/>
          </p:nvPr>
        </p:nvSpPr>
        <p:spPr/>
        <p:txBody>
          <a:bodyPr/>
          <a:lstStyle/>
          <a:p>
            <a:pPr algn="just">
              <a:spcBef>
                <a:spcPts val="300"/>
              </a:spcBef>
              <a:spcAft>
                <a:spcPts val="300"/>
              </a:spcAft>
            </a:pPr>
            <a:endParaRPr lang="en-GB" sz="1000" b="0" dirty="0">
              <a:solidFill>
                <a:schemeClr val="tx2"/>
              </a:solidFill>
              <a:effectLst/>
              <a:latin typeface="Noto Sans" panose="020B0502040504020204" pitchFamily="34" charset="0"/>
              <a:ea typeface="Noto Sans SC Regular"/>
              <a:cs typeface="Noto Sans" panose="020B0502040504020204" pitchFamily="34" charset="0"/>
            </a:endParaRPr>
          </a:p>
          <a:p>
            <a:pPr algn="just">
              <a:spcBef>
                <a:spcPts val="300"/>
              </a:spcBef>
              <a:spcAft>
                <a:spcPts val="300"/>
              </a:spcAft>
            </a:pPr>
            <a:r>
              <a:rPr lang="en-GB" sz="1000" b="0" dirty="0">
                <a:solidFill>
                  <a:schemeClr val="tx2"/>
                </a:solidFill>
                <a:effectLst/>
                <a:latin typeface="Noto Sans" panose="020B0502040504020204" pitchFamily="34" charset="0"/>
                <a:ea typeface="Noto Sans SC Regular"/>
              </a:rPr>
              <a:t>The text of the Convention focusing mostly on principles that can apply to all workers (employees and self-employed, location based and online).</a:t>
            </a:r>
          </a:p>
          <a:p>
            <a:pPr algn="just">
              <a:spcBef>
                <a:spcPts val="300"/>
              </a:spcBef>
              <a:spcAft>
                <a:spcPts val="300"/>
              </a:spcAft>
            </a:pPr>
            <a:endParaRPr lang="en-GB" sz="1000" b="0" dirty="0">
              <a:solidFill>
                <a:schemeClr val="tx2"/>
              </a:solidFill>
              <a:effectLst/>
              <a:latin typeface="Noto Sans" panose="020B0502040504020204" pitchFamily="34" charset="0"/>
              <a:ea typeface="Noto Sans SC Regular"/>
            </a:endParaRPr>
          </a:p>
          <a:p>
            <a:pPr algn="just">
              <a:spcBef>
                <a:spcPts val="300"/>
              </a:spcBef>
              <a:spcAft>
                <a:spcPts val="300"/>
              </a:spcAft>
            </a:pPr>
            <a:r>
              <a:rPr lang="en-GB" sz="1000" b="0" dirty="0">
                <a:solidFill>
                  <a:schemeClr val="tx2"/>
                </a:solidFill>
                <a:effectLst/>
                <a:latin typeface="Noto Sans" panose="020B0502040504020204" pitchFamily="34" charset="0"/>
                <a:ea typeface="Noto Sans SC Regular"/>
              </a:rPr>
              <a:t>Examples of provisions related with remuneration where the formulation of general principles like Adequate, Fair and Paid on Time are in the convention and issues like setting methods for minimum remuneration are placed in the proposal for recommendation and recognizes that depends on working arrangements, taking into account, for instance, that in some platforms, workers are responsible to define their own fees.</a:t>
            </a:r>
          </a:p>
          <a:p>
            <a:pPr algn="just">
              <a:spcBef>
                <a:spcPts val="300"/>
              </a:spcBef>
              <a:spcAft>
                <a:spcPts val="300"/>
              </a:spcAft>
            </a:pPr>
            <a:endParaRPr lang="en-GB" sz="1000" b="0" dirty="0">
              <a:solidFill>
                <a:schemeClr val="tx2"/>
              </a:solidFill>
              <a:effectLst/>
              <a:latin typeface="Noto Sans" panose="020B0502040504020204" pitchFamily="34" charset="0"/>
              <a:ea typeface="Noto Sans SC Regular"/>
            </a:endParaRPr>
          </a:p>
          <a:p>
            <a:endParaRPr lang="en-GB" sz="1000" dirty="0"/>
          </a:p>
        </p:txBody>
      </p:sp>
      <p:sp>
        <p:nvSpPr>
          <p:cNvPr id="4" name="Slide Number Placeholder 3">
            <a:extLst>
              <a:ext uri="{FF2B5EF4-FFF2-40B4-BE49-F238E27FC236}">
                <a16:creationId xmlns:a16="http://schemas.microsoft.com/office/drawing/2014/main" id="{EB384E9A-2FE8-C399-4727-44238BCA0168}"/>
              </a:ext>
            </a:extLst>
          </p:cNvPr>
          <p:cNvSpPr>
            <a:spLocks noGrp="1"/>
          </p:cNvSpPr>
          <p:nvPr>
            <p:ph type="sldNum" sz="quarter" idx="5"/>
          </p:nvPr>
        </p:nvSpPr>
        <p:spPr/>
        <p:txBody>
          <a:bodyPr/>
          <a:lstStyle/>
          <a:p>
            <a:fld id="{D0826FEE-2901-4F80-B040-94DEDE5C3ECF}" type="slidenum">
              <a:rPr lang="en-GB" smtClean="0"/>
              <a:t>8</a:t>
            </a:fld>
            <a:endParaRPr lang="en-GB"/>
          </a:p>
        </p:txBody>
      </p:sp>
    </p:spTree>
    <p:extLst>
      <p:ext uri="{BB962C8B-B14F-4D97-AF65-F5344CB8AC3E}">
        <p14:creationId xmlns:p14="http://schemas.microsoft.com/office/powerpoint/2010/main" val="3896095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99CAE8-5DCE-27BC-2C0A-C3CF796459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5FA4A49-9B47-AB6E-AC39-FB4B76C5B22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F1C79B-E2C5-C2FD-E626-1706BB671CB0}"/>
              </a:ext>
            </a:extLst>
          </p:cNvPr>
          <p:cNvSpPr>
            <a:spLocks noGrp="1"/>
          </p:cNvSpPr>
          <p:nvPr>
            <p:ph type="body" idx="1"/>
          </p:nvPr>
        </p:nvSpPr>
        <p:spPr/>
        <p:txBody>
          <a:bodyPr/>
          <a:lstStyle/>
          <a:p>
            <a:pPr algn="just">
              <a:spcBef>
                <a:spcPts val="300"/>
              </a:spcBef>
              <a:spcAft>
                <a:spcPts val="300"/>
              </a:spcAft>
            </a:pPr>
            <a:r>
              <a:rPr lang="en-GB" sz="1800" dirty="0">
                <a:effectLst/>
                <a:latin typeface="Noto Sans" panose="020B0502040504020204" pitchFamily="34" charset="0"/>
                <a:ea typeface="Noto Sans SC Regular"/>
              </a:rPr>
              <a:t>All platform workers meaning employees and self-employed. Location-based and online.</a:t>
            </a:r>
          </a:p>
          <a:p>
            <a:pPr algn="just">
              <a:spcBef>
                <a:spcPts val="300"/>
              </a:spcBef>
              <a:spcAft>
                <a:spcPts val="300"/>
              </a:spcAft>
            </a:pPr>
            <a:endParaRPr lang="en-GB" sz="1800" dirty="0">
              <a:effectLst/>
              <a:latin typeface="Noto Sans" panose="020B0502040504020204" pitchFamily="34" charset="0"/>
              <a:ea typeface="Noto Sans SC Regular"/>
            </a:endParaRPr>
          </a:p>
          <a:p>
            <a:pPr algn="just">
              <a:spcBef>
                <a:spcPts val="300"/>
              </a:spcBef>
              <a:spcAft>
                <a:spcPts val="300"/>
              </a:spcAft>
            </a:pPr>
            <a:r>
              <a:rPr lang="en-GB" sz="1800" dirty="0">
                <a:effectLst/>
                <a:latin typeface="Noto Sans" panose="020B0502040504020204" pitchFamily="34" charset="0"/>
                <a:ea typeface="Noto Sans SC Regular"/>
              </a:rPr>
              <a:t>Those that prefer not to extend protections to self-employed, underline the risk of creating a new category of workers.</a:t>
            </a:r>
          </a:p>
          <a:p>
            <a:pPr algn="just">
              <a:spcBef>
                <a:spcPts val="300"/>
              </a:spcBef>
              <a:spcAft>
                <a:spcPts val="300"/>
              </a:spcAft>
            </a:pPr>
            <a:endParaRPr lang="en-GB" sz="1800" dirty="0">
              <a:effectLst/>
              <a:latin typeface="Noto Sans" panose="020B0502040504020204" pitchFamily="34" charset="0"/>
              <a:ea typeface="Noto Sans SC Regular"/>
            </a:endParaRPr>
          </a:p>
        </p:txBody>
      </p:sp>
      <p:sp>
        <p:nvSpPr>
          <p:cNvPr id="4" name="Slide Number Placeholder 3">
            <a:extLst>
              <a:ext uri="{FF2B5EF4-FFF2-40B4-BE49-F238E27FC236}">
                <a16:creationId xmlns:a16="http://schemas.microsoft.com/office/drawing/2014/main" id="{621C7202-73D7-FCC1-9867-6832949044BC}"/>
              </a:ext>
            </a:extLst>
          </p:cNvPr>
          <p:cNvSpPr>
            <a:spLocks noGrp="1"/>
          </p:cNvSpPr>
          <p:nvPr>
            <p:ph type="sldNum" sz="quarter" idx="5"/>
          </p:nvPr>
        </p:nvSpPr>
        <p:spPr/>
        <p:txBody>
          <a:bodyPr/>
          <a:lstStyle/>
          <a:p>
            <a:fld id="{D0826FEE-2901-4F80-B040-94DEDE5C3ECF}" type="slidenum">
              <a:rPr lang="en-GB" smtClean="0"/>
              <a:t>9</a:t>
            </a:fld>
            <a:endParaRPr lang="en-GB"/>
          </a:p>
        </p:txBody>
      </p:sp>
    </p:spTree>
    <p:extLst>
      <p:ext uri="{BB962C8B-B14F-4D97-AF65-F5344CB8AC3E}">
        <p14:creationId xmlns:p14="http://schemas.microsoft.com/office/powerpoint/2010/main" val="41596599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989A3F-3B82-EA4D-AEA3-BA4D99439F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89F06D-A582-D522-41E9-089E961231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402435-EDDD-446B-A6B4-ABD1A0F72D35}"/>
              </a:ext>
            </a:extLst>
          </p:cNvPr>
          <p:cNvSpPr>
            <a:spLocks noGrp="1"/>
          </p:cNvSpPr>
          <p:nvPr>
            <p:ph type="body" idx="1"/>
          </p:nvPr>
        </p:nvSpPr>
        <p:spPr/>
        <p:txBody>
          <a:bodyPr/>
          <a:lstStyle/>
          <a:p>
            <a:pPr algn="just">
              <a:spcBef>
                <a:spcPts val="300"/>
              </a:spcBef>
              <a:spcAft>
                <a:spcPts val="300"/>
              </a:spcAft>
            </a:pPr>
            <a:r>
              <a:rPr lang="en-GB" sz="1800" dirty="0"/>
              <a:t>Based on the replies received the Office proposes to cover digital labour platforms excluding recruitment websites, billboards, e-commerce and online marketplaces do not have a role in the organization of the provision of the services</a:t>
            </a:r>
          </a:p>
          <a:p>
            <a:pPr algn="just">
              <a:spcBef>
                <a:spcPts val="300"/>
              </a:spcBef>
              <a:spcAft>
                <a:spcPts val="300"/>
              </a:spcAft>
            </a:pPr>
            <a:r>
              <a:rPr lang="en-GB" sz="1800" dirty="0">
                <a:effectLst/>
                <a:latin typeface="Noto Sans" panose="020B0502040504020204" pitchFamily="34" charset="0"/>
                <a:ea typeface="Noto Sans SC Regular"/>
              </a:rPr>
              <a:t>They are usually not covered by regulatory initiatives in labour related instruments.</a:t>
            </a:r>
          </a:p>
          <a:p>
            <a:pPr algn="just">
              <a:spcBef>
                <a:spcPts val="300"/>
              </a:spcBef>
              <a:spcAft>
                <a:spcPts val="300"/>
              </a:spcAft>
            </a:pPr>
            <a:r>
              <a:rPr lang="en-GB" sz="1800" dirty="0">
                <a:effectLst/>
                <a:latin typeface="Noto Sans" panose="020B0502040504020204" pitchFamily="34" charset="0"/>
                <a:ea typeface="Noto Sans SC Regular"/>
              </a:rPr>
              <a:t>Many replies suggested the focus on platforms that organize/manage/control the service. The option was to use organization of the provision of a service. </a:t>
            </a:r>
          </a:p>
          <a:p>
            <a:pPr algn="just">
              <a:spcBef>
                <a:spcPts val="300"/>
              </a:spcBef>
              <a:spcAft>
                <a:spcPts val="300"/>
              </a:spcAft>
            </a:pPr>
            <a:r>
              <a:rPr lang="en-GB" sz="1800" dirty="0">
                <a:effectLst/>
                <a:latin typeface="Noto Sans" panose="020B0502040504020204" pitchFamily="34" charset="0"/>
                <a:ea typeface="Noto Sans SC Regular"/>
              </a:rPr>
              <a:t>The use of organization of services, was to avoid creating a linkage between the definition proposed and the concept of control/supervision of work.</a:t>
            </a:r>
          </a:p>
          <a:p>
            <a:pPr algn="just">
              <a:spcBef>
                <a:spcPts val="300"/>
              </a:spcBef>
              <a:spcAft>
                <a:spcPts val="300"/>
              </a:spcAft>
            </a:pPr>
            <a:endParaRPr lang="en-GB" sz="1800" dirty="0">
              <a:effectLst/>
              <a:latin typeface="Noto Sans" panose="020B0502040504020204" pitchFamily="34" charset="0"/>
              <a:ea typeface="Noto Sans SC Regular"/>
            </a:endParaRPr>
          </a:p>
          <a:p>
            <a:pPr algn="just">
              <a:spcBef>
                <a:spcPts val="300"/>
              </a:spcBef>
              <a:spcAft>
                <a:spcPts val="300"/>
              </a:spcAft>
            </a:pPr>
            <a:r>
              <a:rPr lang="en-GB" sz="1800" dirty="0">
                <a:effectLst/>
                <a:latin typeface="Noto Sans" panose="020B0502040504020204" pitchFamily="34" charset="0"/>
                <a:ea typeface="Noto Sans SC Regular"/>
              </a:rPr>
              <a:t>The insertion of a flexibility clause (agreed by a majority of governments) had the intention of allowing a gradual implementation of the provisions, considering the different levels of development of countries and that they might not be able to cover all group of platforms and platform workers immediately.  </a:t>
            </a:r>
          </a:p>
          <a:p>
            <a:pPr algn="just">
              <a:spcBef>
                <a:spcPts val="300"/>
              </a:spcBef>
              <a:spcAft>
                <a:spcPts val="300"/>
              </a:spcAft>
            </a:pPr>
            <a:r>
              <a:rPr lang="en-GB" sz="1800" dirty="0">
                <a:effectLst/>
                <a:latin typeface="Noto Sans" panose="020B0502040504020204" pitchFamily="34" charset="0"/>
                <a:ea typeface="Noto Sans SC Regular"/>
              </a:rPr>
              <a:t>Exclusions would only be possible where special problems of a substantial nature arise.</a:t>
            </a:r>
          </a:p>
        </p:txBody>
      </p:sp>
      <p:sp>
        <p:nvSpPr>
          <p:cNvPr id="4" name="Slide Number Placeholder 3">
            <a:extLst>
              <a:ext uri="{FF2B5EF4-FFF2-40B4-BE49-F238E27FC236}">
                <a16:creationId xmlns:a16="http://schemas.microsoft.com/office/drawing/2014/main" id="{3F6FF934-3A94-4229-14E2-798410358480}"/>
              </a:ext>
            </a:extLst>
          </p:cNvPr>
          <p:cNvSpPr>
            <a:spLocks noGrp="1"/>
          </p:cNvSpPr>
          <p:nvPr>
            <p:ph type="sldNum" sz="quarter" idx="5"/>
          </p:nvPr>
        </p:nvSpPr>
        <p:spPr/>
        <p:txBody>
          <a:bodyPr/>
          <a:lstStyle/>
          <a:p>
            <a:fld id="{D0826FEE-2901-4F80-B040-94DEDE5C3ECF}" type="slidenum">
              <a:rPr lang="en-GB" smtClean="0"/>
              <a:t>10</a:t>
            </a:fld>
            <a:endParaRPr lang="en-GB"/>
          </a:p>
        </p:txBody>
      </p:sp>
    </p:spTree>
    <p:extLst>
      <p:ext uri="{BB962C8B-B14F-4D97-AF65-F5344CB8AC3E}">
        <p14:creationId xmlns:p14="http://schemas.microsoft.com/office/powerpoint/2010/main" val="15365908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emf"/><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490538" y="2873014"/>
            <a:ext cx="7200000" cy="608525"/>
          </a:xfrm>
        </p:spPr>
        <p:txBody>
          <a:bodyPr wrap="square" bIns="54000" anchor="t" anchorCtr="0">
            <a:noAutofit/>
          </a:bodyPr>
          <a:lstStyle>
            <a:lvl1pPr algn="l">
              <a:defRPr sz="4000"/>
            </a:lvl1pPr>
          </a:lstStyle>
          <a:p>
            <a:r>
              <a:rPr lang="en-US"/>
              <a:t>Click to edit Master title style</a:t>
            </a:r>
            <a:endParaRPr lang="en-GB"/>
          </a:p>
        </p:txBody>
      </p:sp>
      <p:sp>
        <p:nvSpPr>
          <p:cNvPr id="3" name="Subtitle 2"/>
          <p:cNvSpPr>
            <a:spLocks noGrp="1"/>
          </p:cNvSpPr>
          <p:nvPr>
            <p:ph type="subTitle" idx="1"/>
          </p:nvPr>
        </p:nvSpPr>
        <p:spPr>
          <a:xfrm>
            <a:off x="490538" y="3481539"/>
            <a:ext cx="7200000" cy="1655762"/>
          </a:xfrm>
        </p:spPr>
        <p:txBody>
          <a:bodyPr>
            <a:noAutofit/>
          </a:bodyPr>
          <a:lstStyle>
            <a:lvl1pPr marL="0" indent="0" algn="l">
              <a:lnSpc>
                <a:spcPct val="90000"/>
              </a:lnSpc>
              <a:spcAft>
                <a:spcPts val="1200"/>
              </a:spcAft>
              <a:buNone/>
              <a:defRPr sz="4000" b="0">
                <a:solidFill>
                  <a:schemeClr val="accent1"/>
                </a:solidFill>
              </a:defRPr>
            </a:lvl1pPr>
            <a:lvl2pPr marL="0" indent="0" algn="l">
              <a:buNone/>
              <a:defRPr sz="1400">
                <a:solidFill>
                  <a:schemeClr val="accent1"/>
                </a:solidFill>
              </a:defRPr>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a:xfrm>
            <a:off x="490538" y="6180035"/>
            <a:ext cx="2743200" cy="216000"/>
          </a:xfrm>
        </p:spPr>
        <p:txBody>
          <a:bodyPr anchor="b" anchorCtr="0">
            <a:noAutofit/>
          </a:bodyPr>
          <a:lstStyle>
            <a:lvl1pPr>
              <a:defRPr sz="1000">
                <a:solidFill>
                  <a:schemeClr val="accent1"/>
                </a:solidFill>
              </a:defRPr>
            </a:lvl1pPr>
          </a:lstStyle>
          <a:p>
            <a:r>
              <a:rPr lang="en-GB"/>
              <a:t>Date: Monday / 01 / October / 2019</a:t>
            </a:r>
          </a:p>
        </p:txBody>
      </p:sp>
      <p:sp>
        <p:nvSpPr>
          <p:cNvPr id="5" name="Footer Placeholder 4"/>
          <p:cNvSpPr>
            <a:spLocks noGrp="1"/>
          </p:cNvSpPr>
          <p:nvPr>
            <p:ph type="ftr" sz="quarter" idx="11"/>
          </p:nvPr>
        </p:nvSpPr>
        <p:spPr>
          <a:xfrm>
            <a:off x="490538" y="6858000"/>
            <a:ext cx="5605462" cy="180000"/>
          </a:xfrm>
        </p:spPr>
        <p:txBody>
          <a:bodyPr>
            <a:noAutofit/>
          </a:bodyPr>
          <a:lstStyle>
            <a:lvl1pPr>
              <a:defRPr>
                <a:noFill/>
              </a:defRPr>
            </a:lvl1pPr>
          </a:lstStyle>
          <a:p>
            <a:r>
              <a:rPr lang="en-GB"/>
              <a:t>Advancing social justice, promoting decent work</a:t>
            </a:r>
          </a:p>
        </p:txBody>
      </p:sp>
      <p:sp>
        <p:nvSpPr>
          <p:cNvPr id="6" name="Slide Number Placeholder 5"/>
          <p:cNvSpPr>
            <a:spLocks noGrp="1"/>
          </p:cNvSpPr>
          <p:nvPr>
            <p:ph type="sldNum" sz="quarter" idx="12"/>
          </p:nvPr>
        </p:nvSpPr>
        <p:spPr>
          <a:xfrm>
            <a:off x="11161462" y="6870450"/>
            <a:ext cx="540000" cy="288000"/>
          </a:xfrm>
        </p:spPr>
        <p:txBody>
          <a:bodyPr>
            <a:noAutofit/>
          </a:bodyPr>
          <a:lstStyle>
            <a:lvl1pPr>
              <a:defRPr>
                <a:noFill/>
              </a:defRPr>
            </a:lvl1pPr>
          </a:lstStyle>
          <a:p>
            <a:fld id="{856227C0-AD57-4F9B-BAE3-EEFB0D0EE427}" type="slidenum">
              <a:rPr lang="en-GB" smtClean="0"/>
              <a:pPr/>
              <a:t>‹#›</a:t>
            </a:fld>
            <a:endParaRPr lang="en-GB"/>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80" y="2988404"/>
            <a:ext cx="214312" cy="251584"/>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90538" y="490538"/>
            <a:ext cx="1371600" cy="494482"/>
          </a:xfrm>
          <a:prstGeom prst="rect">
            <a:avLst/>
          </a:prstGeom>
        </p:spPr>
      </p:pic>
      <p:sp>
        <p:nvSpPr>
          <p:cNvPr id="11" name="Picture Placeholder 10"/>
          <p:cNvSpPr>
            <a:spLocks noGrp="1"/>
          </p:cNvSpPr>
          <p:nvPr>
            <p:ph type="pic" sz="quarter" idx="13" hasCustomPrompt="1"/>
          </p:nvPr>
        </p:nvSpPr>
        <p:spPr>
          <a:xfrm>
            <a:off x="2946400" y="0"/>
            <a:ext cx="9245600" cy="5321300"/>
          </a:xfrm>
          <a:custGeom>
            <a:avLst/>
            <a:gdLst>
              <a:gd name="connsiteX0" fmla="*/ 0 w 9245600"/>
              <a:gd name="connsiteY0" fmla="*/ 0 h 5321300"/>
              <a:gd name="connsiteX1" fmla="*/ 9245600 w 9245600"/>
              <a:gd name="connsiteY1" fmla="*/ 0 h 5321300"/>
              <a:gd name="connsiteX2" fmla="*/ 9245600 w 9245600"/>
              <a:gd name="connsiteY2" fmla="*/ 5321300 h 5321300"/>
              <a:gd name="connsiteX3" fmla="*/ 0 w 9245600"/>
              <a:gd name="connsiteY3" fmla="*/ 5321300 h 5321300"/>
              <a:gd name="connsiteX4" fmla="*/ 0 w 9245600"/>
              <a:gd name="connsiteY4" fmla="*/ 0 h 5321300"/>
              <a:gd name="connsiteX0" fmla="*/ 0 w 9245600"/>
              <a:gd name="connsiteY0" fmla="*/ 0 h 5321300"/>
              <a:gd name="connsiteX1" fmla="*/ 9245600 w 9245600"/>
              <a:gd name="connsiteY1" fmla="*/ 0 h 5321300"/>
              <a:gd name="connsiteX2" fmla="*/ 9245600 w 9245600"/>
              <a:gd name="connsiteY2" fmla="*/ 5321300 h 5321300"/>
              <a:gd name="connsiteX3" fmla="*/ 0 w 9245600"/>
              <a:gd name="connsiteY3" fmla="*/ 0 h 5321300"/>
            </a:gdLst>
            <a:ahLst/>
            <a:cxnLst>
              <a:cxn ang="0">
                <a:pos x="connsiteX0" y="connsiteY0"/>
              </a:cxn>
              <a:cxn ang="0">
                <a:pos x="connsiteX1" y="connsiteY1"/>
              </a:cxn>
              <a:cxn ang="0">
                <a:pos x="connsiteX2" y="connsiteY2"/>
              </a:cxn>
              <a:cxn ang="0">
                <a:pos x="connsiteX3" y="connsiteY3"/>
              </a:cxn>
            </a:cxnLst>
            <a:rect l="l" t="t" r="r" b="b"/>
            <a:pathLst>
              <a:path w="9245600" h="5321300">
                <a:moveTo>
                  <a:pt x="0" y="0"/>
                </a:moveTo>
                <a:lnTo>
                  <a:pt x="9245600" y="0"/>
                </a:lnTo>
                <a:lnTo>
                  <a:pt x="9245600" y="5321300"/>
                </a:lnTo>
                <a:lnTo>
                  <a:pt x="0" y="0"/>
                </a:lnTo>
                <a:close/>
              </a:path>
            </a:pathLst>
          </a:custGeom>
          <a:solidFill>
            <a:schemeClr val="accent1"/>
          </a:solidFill>
        </p:spPr>
        <p:txBody>
          <a:bodyPr>
            <a:noAutofit/>
          </a:bodyPr>
          <a:lstStyle>
            <a:lvl1pPr algn="r">
              <a:defRPr sz="1000">
                <a:solidFill>
                  <a:schemeClr val="bg1"/>
                </a:solidFill>
              </a:defRPr>
            </a:lvl1pPr>
          </a:lstStyle>
          <a:p>
            <a:r>
              <a:rPr lang="en-GB"/>
              <a:t>Click icon to insert picture, or leave unchanged for plain colour fill</a:t>
            </a:r>
          </a:p>
        </p:txBody>
      </p:sp>
    </p:spTree>
    <p:extLst>
      <p:ext uri="{BB962C8B-B14F-4D97-AF65-F5344CB8AC3E}">
        <p14:creationId xmlns:p14="http://schemas.microsoft.com/office/powerpoint/2010/main" val="31661355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0538" y="2872800"/>
            <a:ext cx="7200000" cy="608525"/>
          </a:xfrm>
        </p:spPr>
        <p:txBody>
          <a:bodyPr bIns="54000" anchor="t" anchorCtr="0">
            <a:noAutofit/>
          </a:bodyPr>
          <a:lstStyle>
            <a:lvl1pPr>
              <a:lnSpc>
                <a:spcPct val="90000"/>
              </a:lnSpc>
              <a:defRPr sz="4000">
                <a:solidFill>
                  <a:schemeClr val="accent1"/>
                </a:solidFill>
              </a:defRPr>
            </a:lvl1pPr>
          </a:lstStyle>
          <a:p>
            <a:r>
              <a:rPr lang="en-US"/>
              <a:t>Click to edit Master title style</a:t>
            </a:r>
            <a:endParaRPr lang="en-GB"/>
          </a:p>
        </p:txBody>
      </p:sp>
      <p:sp>
        <p:nvSpPr>
          <p:cNvPr id="3" name="Text Placeholder 2"/>
          <p:cNvSpPr>
            <a:spLocks noGrp="1"/>
          </p:cNvSpPr>
          <p:nvPr>
            <p:ph type="body" idx="1"/>
          </p:nvPr>
        </p:nvSpPr>
        <p:spPr>
          <a:xfrm>
            <a:off x="490538" y="3481324"/>
            <a:ext cx="7200000" cy="1656000"/>
          </a:xfrm>
        </p:spPr>
        <p:txBody>
          <a:bodyPr>
            <a:noAutofit/>
          </a:bodyPr>
          <a:lstStyle>
            <a:lvl1pPr marL="0" indent="0">
              <a:lnSpc>
                <a:spcPct val="90000"/>
              </a:lnSpc>
              <a:buNone/>
              <a:defRPr sz="4000" b="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noAutofit/>
          </a:bodyPr>
          <a:lstStyle/>
          <a:p>
            <a:r>
              <a:rPr lang="en-GB"/>
              <a:t>Date: Monday / 01 / October / 2019</a:t>
            </a:r>
          </a:p>
        </p:txBody>
      </p:sp>
      <p:sp>
        <p:nvSpPr>
          <p:cNvPr id="5" name="Footer Placeholder 4"/>
          <p:cNvSpPr>
            <a:spLocks noGrp="1"/>
          </p:cNvSpPr>
          <p:nvPr>
            <p:ph type="ftr" sz="quarter" idx="11"/>
          </p:nvPr>
        </p:nvSpPr>
        <p:spPr>
          <a:xfrm>
            <a:off x="3621088" y="6867374"/>
            <a:ext cx="5605462" cy="180000"/>
          </a:xfrm>
        </p:spPr>
        <p:txBody>
          <a:bodyPr>
            <a:noAutofit/>
          </a:bodyPr>
          <a:lstStyle>
            <a:lvl1pPr>
              <a:defRPr>
                <a:noFill/>
              </a:defRPr>
            </a:lvl1pPr>
          </a:lstStyle>
          <a:p>
            <a:r>
              <a:rPr lang="en-GB"/>
              <a:t>Advancing social justice, promoting decent work</a:t>
            </a:r>
          </a:p>
        </p:txBody>
      </p:sp>
      <p:sp>
        <p:nvSpPr>
          <p:cNvPr id="6" name="Slide Number Placeholder 5"/>
          <p:cNvSpPr>
            <a:spLocks noGrp="1"/>
          </p:cNvSpPr>
          <p:nvPr>
            <p:ph type="sldNum" sz="quarter" idx="12"/>
          </p:nvPr>
        </p:nvSpPr>
        <p:spPr>
          <a:xfrm>
            <a:off x="11161462" y="6870450"/>
            <a:ext cx="540000" cy="288000"/>
          </a:xfrm>
        </p:spPr>
        <p:txBody>
          <a:bodyPr>
            <a:noAutofit/>
          </a:bodyPr>
          <a:lstStyle>
            <a:lvl1pPr>
              <a:defRPr>
                <a:noFill/>
              </a:defRPr>
            </a:lvl1pPr>
          </a:lstStyle>
          <a:p>
            <a:fld id="{856227C0-AD57-4F9B-BAE3-EEFB0D0EE427}" type="slidenum">
              <a:rPr lang="en-GB" smtClean="0"/>
              <a:pPr/>
              <a:t>‹#›</a:t>
            </a:fld>
            <a:endParaRPr lang="en-GB"/>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0538" y="490538"/>
            <a:ext cx="1371600" cy="494482"/>
          </a:xfrm>
          <a:prstGeom prst="rect">
            <a:avLst/>
          </a:prstGeom>
        </p:spPr>
      </p:pic>
      <p:sp>
        <p:nvSpPr>
          <p:cNvPr id="8" name="Right Triangle 7"/>
          <p:cNvSpPr/>
          <p:nvPr userDrawn="1"/>
        </p:nvSpPr>
        <p:spPr>
          <a:xfrm flipH="1">
            <a:off x="5529262" y="3007518"/>
            <a:ext cx="6662738" cy="3850481"/>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80" y="2988404"/>
            <a:ext cx="214312" cy="251584"/>
          </a:xfrm>
          <a:prstGeom prst="rect">
            <a:avLst/>
          </a:prstGeom>
        </p:spPr>
      </p:pic>
    </p:spTree>
    <p:extLst>
      <p:ext uri="{BB962C8B-B14F-4D97-AF65-F5344CB8AC3E}">
        <p14:creationId xmlns:p14="http://schemas.microsoft.com/office/powerpoint/2010/main" val="577579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secHead" preserve="1">
  <p:cSld name="Section Header B">
    <p:spTree>
      <p:nvGrpSpPr>
        <p:cNvPr id="1" name=""/>
        <p:cNvGrpSpPr/>
        <p:nvPr/>
      </p:nvGrpSpPr>
      <p:grpSpPr>
        <a:xfrm>
          <a:off x="0" y="0"/>
          <a:ext cx="0" cy="0"/>
          <a:chOff x="0" y="0"/>
          <a:chExt cx="0" cy="0"/>
        </a:xfrm>
      </p:grpSpPr>
      <p:sp>
        <p:nvSpPr>
          <p:cNvPr id="2" name="Title 1"/>
          <p:cNvSpPr>
            <a:spLocks noGrp="1"/>
          </p:cNvSpPr>
          <p:nvPr>
            <p:ph type="title"/>
          </p:nvPr>
        </p:nvSpPr>
        <p:spPr>
          <a:xfrm>
            <a:off x="490538" y="2872800"/>
            <a:ext cx="7200000" cy="608525"/>
          </a:xfrm>
        </p:spPr>
        <p:txBody>
          <a:bodyPr bIns="54000" anchor="t" anchorCtr="0">
            <a:noAutofit/>
          </a:bodyPr>
          <a:lstStyle>
            <a:lvl1pPr>
              <a:lnSpc>
                <a:spcPct val="90000"/>
              </a:lnSpc>
              <a:defRPr sz="4000">
                <a:solidFill>
                  <a:schemeClr val="accent1"/>
                </a:solidFill>
              </a:defRPr>
            </a:lvl1pPr>
          </a:lstStyle>
          <a:p>
            <a:r>
              <a:rPr lang="en-US"/>
              <a:t>Click to edit Master title style</a:t>
            </a:r>
            <a:endParaRPr lang="en-GB"/>
          </a:p>
        </p:txBody>
      </p:sp>
      <p:sp>
        <p:nvSpPr>
          <p:cNvPr id="3" name="Text Placeholder 2"/>
          <p:cNvSpPr>
            <a:spLocks noGrp="1"/>
          </p:cNvSpPr>
          <p:nvPr>
            <p:ph type="body" idx="1"/>
          </p:nvPr>
        </p:nvSpPr>
        <p:spPr>
          <a:xfrm>
            <a:off x="490538" y="3481324"/>
            <a:ext cx="7200000" cy="1656000"/>
          </a:xfrm>
        </p:spPr>
        <p:txBody>
          <a:bodyPr>
            <a:noAutofit/>
          </a:bodyPr>
          <a:lstStyle>
            <a:lvl1pPr marL="0" indent="0">
              <a:lnSpc>
                <a:spcPct val="90000"/>
              </a:lnSpc>
              <a:buNone/>
              <a:defRPr sz="4000" b="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noAutofit/>
          </a:bodyPr>
          <a:lstStyle/>
          <a:p>
            <a:r>
              <a:rPr lang="en-GB"/>
              <a:t>Date: Monday / 01 / October / 2019</a:t>
            </a:r>
          </a:p>
        </p:txBody>
      </p:sp>
      <p:sp>
        <p:nvSpPr>
          <p:cNvPr id="5" name="Footer Placeholder 4"/>
          <p:cNvSpPr>
            <a:spLocks noGrp="1"/>
          </p:cNvSpPr>
          <p:nvPr>
            <p:ph type="ftr" sz="quarter" idx="11"/>
          </p:nvPr>
        </p:nvSpPr>
        <p:spPr>
          <a:xfrm>
            <a:off x="3602038" y="6866325"/>
            <a:ext cx="5605462" cy="180000"/>
          </a:xfrm>
        </p:spPr>
        <p:txBody>
          <a:bodyPr>
            <a:noAutofit/>
          </a:bodyPr>
          <a:lstStyle>
            <a:lvl1pPr>
              <a:defRPr>
                <a:noFill/>
              </a:defRPr>
            </a:lvl1pPr>
          </a:lstStyle>
          <a:p>
            <a:r>
              <a:rPr lang="en-GB"/>
              <a:t>Advancing social justice, promoting decent work</a:t>
            </a:r>
          </a:p>
        </p:txBody>
      </p:sp>
      <p:sp>
        <p:nvSpPr>
          <p:cNvPr id="6" name="Slide Number Placeholder 5"/>
          <p:cNvSpPr>
            <a:spLocks noGrp="1"/>
          </p:cNvSpPr>
          <p:nvPr>
            <p:ph type="sldNum" sz="quarter" idx="12"/>
          </p:nvPr>
        </p:nvSpPr>
        <p:spPr>
          <a:xfrm>
            <a:off x="11161462" y="6870450"/>
            <a:ext cx="540000" cy="288000"/>
          </a:xfrm>
        </p:spPr>
        <p:txBody>
          <a:bodyPr>
            <a:noAutofit/>
          </a:bodyPr>
          <a:lstStyle>
            <a:lvl1pPr>
              <a:defRPr>
                <a:noFill/>
              </a:defRPr>
            </a:lvl1pPr>
          </a:lstStyle>
          <a:p>
            <a:fld id="{856227C0-AD57-4F9B-BAE3-EEFB0D0EE427}" type="slidenum">
              <a:rPr lang="en-GB" smtClean="0"/>
              <a:pPr/>
              <a:t>‹#›</a:t>
            </a:fld>
            <a:endParaRPr lang="en-GB"/>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0538" y="490538"/>
            <a:ext cx="1371600" cy="494482"/>
          </a:xfrm>
          <a:prstGeom prst="rect">
            <a:avLst/>
          </a:prstGeom>
        </p:spPr>
      </p:pic>
      <p:sp>
        <p:nvSpPr>
          <p:cNvPr id="8" name="Right Triangle 7"/>
          <p:cNvSpPr/>
          <p:nvPr userDrawn="1"/>
        </p:nvSpPr>
        <p:spPr>
          <a:xfrm flipH="1">
            <a:off x="8286750" y="4601106"/>
            <a:ext cx="3905250" cy="225689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80" y="2988404"/>
            <a:ext cx="214312" cy="251584"/>
          </a:xfrm>
          <a:prstGeom prst="rect">
            <a:avLst/>
          </a:prstGeom>
        </p:spPr>
      </p:pic>
      <p:sp>
        <p:nvSpPr>
          <p:cNvPr id="10" name="Right Triangle 9"/>
          <p:cNvSpPr/>
          <p:nvPr userDrawn="1"/>
        </p:nvSpPr>
        <p:spPr>
          <a:xfrm rot="10800000">
            <a:off x="3191027" y="2238"/>
            <a:ext cx="8999022" cy="520065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Tree>
    <p:extLst>
      <p:ext uri="{BB962C8B-B14F-4D97-AF65-F5344CB8AC3E}">
        <p14:creationId xmlns:p14="http://schemas.microsoft.com/office/powerpoint/2010/main" val="30720455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secHead" preserve="1">
  <p:cSld name="Section Header C">
    <p:spTree>
      <p:nvGrpSpPr>
        <p:cNvPr id="1" name=""/>
        <p:cNvGrpSpPr/>
        <p:nvPr/>
      </p:nvGrpSpPr>
      <p:grpSpPr>
        <a:xfrm>
          <a:off x="0" y="0"/>
          <a:ext cx="0" cy="0"/>
          <a:chOff x="0" y="0"/>
          <a:chExt cx="0" cy="0"/>
        </a:xfrm>
      </p:grpSpPr>
      <p:sp>
        <p:nvSpPr>
          <p:cNvPr id="2" name="Title 1"/>
          <p:cNvSpPr>
            <a:spLocks noGrp="1"/>
          </p:cNvSpPr>
          <p:nvPr>
            <p:ph type="title"/>
          </p:nvPr>
        </p:nvSpPr>
        <p:spPr>
          <a:xfrm>
            <a:off x="490538" y="2872800"/>
            <a:ext cx="7200000" cy="608525"/>
          </a:xfrm>
        </p:spPr>
        <p:txBody>
          <a:bodyPr bIns="54000" anchor="t" anchorCtr="0">
            <a:noAutofit/>
          </a:bodyPr>
          <a:lstStyle>
            <a:lvl1pPr>
              <a:lnSpc>
                <a:spcPct val="90000"/>
              </a:lnSpc>
              <a:defRPr sz="4000">
                <a:solidFill>
                  <a:schemeClr val="accent1"/>
                </a:solidFill>
              </a:defRPr>
            </a:lvl1pPr>
          </a:lstStyle>
          <a:p>
            <a:r>
              <a:rPr lang="en-US"/>
              <a:t>Click to edit Master title style</a:t>
            </a:r>
            <a:endParaRPr lang="en-GB"/>
          </a:p>
        </p:txBody>
      </p:sp>
      <p:sp>
        <p:nvSpPr>
          <p:cNvPr id="3" name="Text Placeholder 2"/>
          <p:cNvSpPr>
            <a:spLocks noGrp="1"/>
          </p:cNvSpPr>
          <p:nvPr>
            <p:ph type="body" idx="1"/>
          </p:nvPr>
        </p:nvSpPr>
        <p:spPr>
          <a:xfrm>
            <a:off x="490538" y="3481324"/>
            <a:ext cx="7200000" cy="1656000"/>
          </a:xfrm>
        </p:spPr>
        <p:txBody>
          <a:bodyPr>
            <a:noAutofit/>
          </a:bodyPr>
          <a:lstStyle>
            <a:lvl1pPr marL="0" indent="0">
              <a:lnSpc>
                <a:spcPct val="90000"/>
              </a:lnSpc>
              <a:buNone/>
              <a:defRPr sz="4000" b="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noAutofit/>
          </a:bodyPr>
          <a:lstStyle/>
          <a:p>
            <a:r>
              <a:rPr lang="en-GB"/>
              <a:t>Date: Monday / 01 / October / 2019</a:t>
            </a:r>
          </a:p>
        </p:txBody>
      </p:sp>
      <p:sp>
        <p:nvSpPr>
          <p:cNvPr id="5" name="Footer Placeholder 4"/>
          <p:cNvSpPr>
            <a:spLocks noGrp="1"/>
          </p:cNvSpPr>
          <p:nvPr>
            <p:ph type="ftr" sz="quarter" idx="11"/>
          </p:nvPr>
        </p:nvSpPr>
        <p:spPr>
          <a:xfrm>
            <a:off x="3602038" y="6866325"/>
            <a:ext cx="5605462" cy="180000"/>
          </a:xfrm>
        </p:spPr>
        <p:txBody>
          <a:bodyPr>
            <a:noAutofit/>
          </a:bodyPr>
          <a:lstStyle>
            <a:lvl1pPr>
              <a:defRPr>
                <a:noFill/>
              </a:defRPr>
            </a:lvl1pPr>
          </a:lstStyle>
          <a:p>
            <a:r>
              <a:rPr lang="en-GB"/>
              <a:t>Advancing social justice, promoting decent work</a:t>
            </a:r>
          </a:p>
        </p:txBody>
      </p:sp>
      <p:sp>
        <p:nvSpPr>
          <p:cNvPr id="6" name="Slide Number Placeholder 5"/>
          <p:cNvSpPr>
            <a:spLocks noGrp="1"/>
          </p:cNvSpPr>
          <p:nvPr>
            <p:ph type="sldNum" sz="quarter" idx="12"/>
          </p:nvPr>
        </p:nvSpPr>
        <p:spPr>
          <a:xfrm>
            <a:off x="11161462" y="6870450"/>
            <a:ext cx="540000" cy="288000"/>
          </a:xfrm>
        </p:spPr>
        <p:txBody>
          <a:bodyPr>
            <a:noAutofit/>
          </a:bodyPr>
          <a:lstStyle>
            <a:lvl1pPr>
              <a:defRPr>
                <a:noFill/>
              </a:defRPr>
            </a:lvl1pPr>
          </a:lstStyle>
          <a:p>
            <a:fld id="{856227C0-AD57-4F9B-BAE3-EEFB0D0EE427}" type="slidenum">
              <a:rPr lang="en-GB" smtClean="0"/>
              <a:pPr/>
              <a:t>‹#›</a:t>
            </a:fld>
            <a:endParaRPr lang="en-GB"/>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0538" y="490538"/>
            <a:ext cx="1371600" cy="494482"/>
          </a:xfrm>
          <a:prstGeom prst="rect">
            <a:avLst/>
          </a:prstGeom>
        </p:spPr>
      </p:pic>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80" y="2988404"/>
            <a:ext cx="214312" cy="251584"/>
          </a:xfrm>
          <a:prstGeom prst="rect">
            <a:avLst/>
          </a:prstGeom>
        </p:spPr>
      </p:pic>
      <p:sp>
        <p:nvSpPr>
          <p:cNvPr id="10" name="Right Triangle 9"/>
          <p:cNvSpPr/>
          <p:nvPr userDrawn="1"/>
        </p:nvSpPr>
        <p:spPr>
          <a:xfrm rot="10800000">
            <a:off x="5307376" y="0"/>
            <a:ext cx="6884624" cy="3978712"/>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Tree>
    <p:extLst>
      <p:ext uri="{BB962C8B-B14F-4D97-AF65-F5344CB8AC3E}">
        <p14:creationId xmlns:p14="http://schemas.microsoft.com/office/powerpoint/2010/main" val="13199928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0538" y="2872800"/>
            <a:ext cx="7200000" cy="608525"/>
          </a:xfrm>
        </p:spPr>
        <p:txBody>
          <a:bodyPr bIns="54000" anchor="t" anchorCtr="0">
            <a:noAutofit/>
          </a:bodyPr>
          <a:lstStyle>
            <a:lvl1pPr>
              <a:lnSpc>
                <a:spcPct val="90000"/>
              </a:lnSpc>
              <a:defRPr sz="4000">
                <a:solidFill>
                  <a:schemeClr val="bg1"/>
                </a:solidFill>
              </a:defRPr>
            </a:lvl1pPr>
          </a:lstStyle>
          <a:p>
            <a:r>
              <a:rPr lang="en-US"/>
              <a:t>Click to edit Master title style</a:t>
            </a:r>
            <a:endParaRPr lang="en-GB"/>
          </a:p>
        </p:txBody>
      </p:sp>
      <p:sp>
        <p:nvSpPr>
          <p:cNvPr id="3" name="Text Placeholder 2"/>
          <p:cNvSpPr>
            <a:spLocks noGrp="1"/>
          </p:cNvSpPr>
          <p:nvPr>
            <p:ph type="body" idx="1"/>
          </p:nvPr>
        </p:nvSpPr>
        <p:spPr>
          <a:xfrm>
            <a:off x="490538" y="3481324"/>
            <a:ext cx="7200000" cy="1656000"/>
          </a:xfrm>
        </p:spPr>
        <p:txBody>
          <a:bodyPr>
            <a:noAutofit/>
          </a:bodyPr>
          <a:lstStyle>
            <a:lvl1pPr marL="0" indent="0">
              <a:lnSpc>
                <a:spcPct val="90000"/>
              </a:lnSpc>
              <a:buNone/>
              <a:defRPr sz="4000" b="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noAutofit/>
          </a:bodyPr>
          <a:lstStyle/>
          <a:p>
            <a:r>
              <a:rPr lang="en-GB"/>
              <a:t>Date: Monday / 01 / October / 2019</a:t>
            </a:r>
          </a:p>
        </p:txBody>
      </p:sp>
      <p:sp>
        <p:nvSpPr>
          <p:cNvPr id="5" name="Footer Placeholder 4"/>
          <p:cNvSpPr>
            <a:spLocks noGrp="1"/>
          </p:cNvSpPr>
          <p:nvPr>
            <p:ph type="ftr" sz="quarter" idx="11"/>
          </p:nvPr>
        </p:nvSpPr>
        <p:spPr>
          <a:xfrm>
            <a:off x="3602038" y="6870450"/>
            <a:ext cx="5605462" cy="180000"/>
          </a:xfrm>
        </p:spPr>
        <p:txBody>
          <a:bodyPr>
            <a:noAutofit/>
          </a:bodyPr>
          <a:lstStyle>
            <a:lvl1pPr>
              <a:defRPr>
                <a:noFill/>
              </a:defRPr>
            </a:lvl1pPr>
          </a:lstStyle>
          <a:p>
            <a:r>
              <a:rPr lang="en-GB"/>
              <a:t>Advancing social justice, promoting decent work</a:t>
            </a:r>
          </a:p>
        </p:txBody>
      </p:sp>
      <p:sp>
        <p:nvSpPr>
          <p:cNvPr id="6" name="Slide Number Placeholder 5"/>
          <p:cNvSpPr>
            <a:spLocks noGrp="1"/>
          </p:cNvSpPr>
          <p:nvPr>
            <p:ph type="sldNum" sz="quarter" idx="12"/>
          </p:nvPr>
        </p:nvSpPr>
        <p:spPr>
          <a:xfrm>
            <a:off x="11161462" y="6870450"/>
            <a:ext cx="540000" cy="288000"/>
          </a:xfrm>
        </p:spPr>
        <p:txBody>
          <a:bodyPr>
            <a:noAutofit/>
          </a:bodyPr>
          <a:lstStyle>
            <a:lvl1pPr>
              <a:defRPr>
                <a:noFill/>
              </a:defRPr>
            </a:lvl1pPr>
          </a:lstStyle>
          <a:p>
            <a:fld id="{856227C0-AD57-4F9B-BAE3-EEFB0D0EE427}" type="slidenum">
              <a:rPr lang="en-GB" smtClean="0"/>
              <a:pPr/>
              <a:t>‹#›</a:t>
            </a:fld>
            <a:endParaRPr lang="en-GB"/>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90602" y="490538"/>
            <a:ext cx="1371472" cy="494482"/>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380" y="2988404"/>
            <a:ext cx="214312" cy="251584"/>
          </a:xfrm>
          <a:prstGeom prst="rect">
            <a:avLst/>
          </a:prstGeom>
        </p:spPr>
      </p:pic>
    </p:spTree>
    <p:extLst>
      <p:ext uri="{BB962C8B-B14F-4D97-AF65-F5344CB8AC3E}">
        <p14:creationId xmlns:p14="http://schemas.microsoft.com/office/powerpoint/2010/main" val="38082224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attern">
    <p:bg>
      <p:bgPr>
        <a:solidFill>
          <a:schemeClr val="bg1"/>
        </a:soli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1" t="21407" r="38481" b="40746"/>
          <a:stretch/>
        </p:blipFill>
        <p:spPr>
          <a:xfrm>
            <a:off x="-1397975" y="1085561"/>
            <a:ext cx="13604217" cy="5784889"/>
          </a:xfrm>
          <a:prstGeom prst="rect">
            <a:avLst/>
          </a:prstGeom>
        </p:spPr>
      </p:pic>
      <p:sp>
        <p:nvSpPr>
          <p:cNvPr id="2" name="Title 1"/>
          <p:cNvSpPr>
            <a:spLocks noGrp="1"/>
          </p:cNvSpPr>
          <p:nvPr>
            <p:ph type="title"/>
          </p:nvPr>
        </p:nvSpPr>
        <p:spPr>
          <a:xfrm>
            <a:off x="490538" y="2872800"/>
            <a:ext cx="7200000" cy="608525"/>
          </a:xfrm>
        </p:spPr>
        <p:txBody>
          <a:bodyPr bIns="54000" anchor="t" anchorCtr="0">
            <a:noAutofit/>
          </a:bodyPr>
          <a:lstStyle>
            <a:lvl1pPr>
              <a:lnSpc>
                <a:spcPct val="90000"/>
              </a:lnSpc>
              <a:defRPr sz="4000">
                <a:solidFill>
                  <a:schemeClr val="accent1"/>
                </a:solidFill>
              </a:defRPr>
            </a:lvl1pPr>
          </a:lstStyle>
          <a:p>
            <a:r>
              <a:rPr lang="en-US"/>
              <a:t>Click to edit Master title style</a:t>
            </a:r>
            <a:endParaRPr lang="en-GB"/>
          </a:p>
        </p:txBody>
      </p:sp>
      <p:sp>
        <p:nvSpPr>
          <p:cNvPr id="3" name="Text Placeholder 2"/>
          <p:cNvSpPr>
            <a:spLocks noGrp="1"/>
          </p:cNvSpPr>
          <p:nvPr>
            <p:ph type="body" idx="1"/>
          </p:nvPr>
        </p:nvSpPr>
        <p:spPr>
          <a:xfrm>
            <a:off x="490538" y="3481324"/>
            <a:ext cx="5868000" cy="648000"/>
          </a:xfrm>
        </p:spPr>
        <p:txBody>
          <a:bodyPr>
            <a:noAutofit/>
          </a:bodyPr>
          <a:lstStyle>
            <a:lvl1pPr marL="0" indent="0">
              <a:lnSpc>
                <a:spcPct val="90000"/>
              </a:lnSpc>
              <a:buNone/>
              <a:defRPr sz="4000" b="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noAutofit/>
          </a:bodyPr>
          <a:lstStyle/>
          <a:p>
            <a:r>
              <a:rPr lang="en-GB"/>
              <a:t>Date: Monday / 01 / October / 2019</a:t>
            </a:r>
          </a:p>
        </p:txBody>
      </p:sp>
      <p:sp>
        <p:nvSpPr>
          <p:cNvPr id="5" name="Footer Placeholder 4"/>
          <p:cNvSpPr>
            <a:spLocks noGrp="1"/>
          </p:cNvSpPr>
          <p:nvPr>
            <p:ph type="ftr" sz="quarter" idx="11"/>
          </p:nvPr>
        </p:nvSpPr>
        <p:spPr>
          <a:xfrm>
            <a:off x="3649663" y="6870450"/>
            <a:ext cx="5605462" cy="180000"/>
          </a:xfrm>
        </p:spPr>
        <p:txBody>
          <a:bodyPr>
            <a:noAutofit/>
          </a:bodyPr>
          <a:lstStyle>
            <a:lvl1pPr>
              <a:defRPr>
                <a:noFill/>
              </a:defRPr>
            </a:lvl1pPr>
          </a:lstStyle>
          <a:p>
            <a:r>
              <a:rPr lang="en-GB"/>
              <a:t>Advancing social justice, promoting decent work</a:t>
            </a:r>
          </a:p>
        </p:txBody>
      </p:sp>
      <p:sp>
        <p:nvSpPr>
          <p:cNvPr id="6" name="Slide Number Placeholder 5"/>
          <p:cNvSpPr>
            <a:spLocks noGrp="1"/>
          </p:cNvSpPr>
          <p:nvPr>
            <p:ph type="sldNum" sz="quarter" idx="12"/>
          </p:nvPr>
        </p:nvSpPr>
        <p:spPr>
          <a:xfrm>
            <a:off x="11161462" y="6870450"/>
            <a:ext cx="540000" cy="288000"/>
          </a:xfrm>
        </p:spPr>
        <p:txBody>
          <a:bodyPr>
            <a:noAutofit/>
          </a:bodyPr>
          <a:lstStyle>
            <a:lvl1pPr>
              <a:defRPr>
                <a:noFill/>
              </a:defRPr>
            </a:lvl1pPr>
          </a:lstStyle>
          <a:p>
            <a:fld id="{856227C0-AD57-4F9B-BAE3-EEFB0D0EE427}" type="slidenum">
              <a:rPr lang="en-GB" smtClean="0"/>
              <a:pPr/>
              <a:t>‹#›</a:t>
            </a:fld>
            <a:endParaRPr lang="en-GB"/>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90538" y="490538"/>
            <a:ext cx="1371600" cy="494482"/>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380" y="2988404"/>
            <a:ext cx="214312" cy="251584"/>
          </a:xfrm>
          <a:prstGeom prst="rect">
            <a:avLst/>
          </a:prstGeom>
        </p:spPr>
      </p:pic>
    </p:spTree>
    <p:extLst>
      <p:ext uri="{BB962C8B-B14F-4D97-AF65-F5344CB8AC3E}">
        <p14:creationId xmlns:p14="http://schemas.microsoft.com/office/powerpoint/2010/main" val="30062829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r>
              <a:rPr lang="en-GB"/>
              <a:t>Date: Monday / 01 / October / 2019</a:t>
            </a:r>
          </a:p>
        </p:txBody>
      </p:sp>
      <p:sp>
        <p:nvSpPr>
          <p:cNvPr id="4" name="Footer Placeholder 3"/>
          <p:cNvSpPr>
            <a:spLocks noGrp="1"/>
          </p:cNvSpPr>
          <p:nvPr>
            <p:ph type="ftr" sz="quarter" idx="11"/>
          </p:nvPr>
        </p:nvSpPr>
        <p:spPr/>
        <p:txBody>
          <a:bodyPr/>
          <a:lstStyle/>
          <a:p>
            <a:r>
              <a:rPr lang="en-GB"/>
              <a:t>Advancing social justice, promoting decent work</a:t>
            </a:r>
          </a:p>
        </p:txBody>
      </p:sp>
      <p:sp>
        <p:nvSpPr>
          <p:cNvPr id="5" name="Slide Number Placeholder 4"/>
          <p:cNvSpPr>
            <a:spLocks noGrp="1"/>
          </p:cNvSpPr>
          <p:nvPr>
            <p:ph type="sldNum" sz="quarter" idx="12"/>
          </p:nvPr>
        </p:nvSpPr>
        <p:spPr/>
        <p:txBody>
          <a:bodyPr/>
          <a:lstStyle/>
          <a:p>
            <a:fld id="{856227C0-AD57-4F9B-BAE3-EEFB0D0EE427}" type="slidenum">
              <a:rPr lang="en-GB" smtClean="0"/>
              <a:t>‹#›</a:t>
            </a:fld>
            <a:endParaRPr lang="en-GB"/>
          </a:p>
        </p:txBody>
      </p:sp>
    </p:spTree>
    <p:extLst>
      <p:ext uri="{BB962C8B-B14F-4D97-AF65-F5344CB8AC3E}">
        <p14:creationId xmlns:p14="http://schemas.microsoft.com/office/powerpoint/2010/main" val="26420880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GB"/>
              <a:t>Date: Monday / 01 / October / 2019</a:t>
            </a:r>
          </a:p>
        </p:txBody>
      </p:sp>
      <p:sp>
        <p:nvSpPr>
          <p:cNvPr id="3" name="Footer Placeholder 2"/>
          <p:cNvSpPr>
            <a:spLocks noGrp="1"/>
          </p:cNvSpPr>
          <p:nvPr>
            <p:ph type="ftr" sz="quarter" idx="11"/>
          </p:nvPr>
        </p:nvSpPr>
        <p:spPr/>
        <p:txBody>
          <a:bodyPr/>
          <a:lstStyle/>
          <a:p>
            <a:r>
              <a:rPr lang="en-GB"/>
              <a:t>Advancing social justice, promoting decent work</a:t>
            </a:r>
          </a:p>
        </p:txBody>
      </p:sp>
      <p:sp>
        <p:nvSpPr>
          <p:cNvPr id="4" name="Slide Number Placeholder 3"/>
          <p:cNvSpPr>
            <a:spLocks noGrp="1"/>
          </p:cNvSpPr>
          <p:nvPr>
            <p:ph type="sldNum" sz="quarter" idx="12"/>
          </p:nvPr>
        </p:nvSpPr>
        <p:spPr/>
        <p:txBody>
          <a:bodyPr/>
          <a:lstStyle/>
          <a:p>
            <a:fld id="{856227C0-AD57-4F9B-BAE3-EEFB0D0EE427}" type="slidenum">
              <a:rPr lang="en-GB" smtClean="0"/>
              <a:t>‹#›</a:t>
            </a:fld>
            <a:endParaRPr lang="en-GB"/>
          </a:p>
        </p:txBody>
      </p:sp>
    </p:spTree>
    <p:extLst>
      <p:ext uri="{BB962C8B-B14F-4D97-AF65-F5344CB8AC3E}">
        <p14:creationId xmlns:p14="http://schemas.microsoft.com/office/powerpoint/2010/main" val="17119567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r>
              <a:rPr lang="en-GB"/>
              <a:t>Date: Monday / 01 / October / 2019</a:t>
            </a:r>
          </a:p>
        </p:txBody>
      </p:sp>
      <p:sp>
        <p:nvSpPr>
          <p:cNvPr id="5" name="Footer Placeholder 4"/>
          <p:cNvSpPr>
            <a:spLocks noGrp="1"/>
          </p:cNvSpPr>
          <p:nvPr>
            <p:ph type="ftr" sz="quarter" idx="11"/>
          </p:nvPr>
        </p:nvSpPr>
        <p:spPr/>
        <p:txBody>
          <a:bodyPr/>
          <a:lstStyle/>
          <a:p>
            <a:r>
              <a:rPr lang="en-GB"/>
              <a:t>Advancing social justice, promoting decent work</a:t>
            </a:r>
          </a:p>
        </p:txBody>
      </p:sp>
      <p:sp>
        <p:nvSpPr>
          <p:cNvPr id="6" name="Slide Number Placeholder 5"/>
          <p:cNvSpPr>
            <a:spLocks noGrp="1"/>
          </p:cNvSpPr>
          <p:nvPr>
            <p:ph type="sldNum" sz="quarter" idx="12"/>
          </p:nvPr>
        </p:nvSpPr>
        <p:spPr/>
        <p:txBody>
          <a:bodyPr/>
          <a:lstStyle/>
          <a:p>
            <a:fld id="{856227C0-AD57-4F9B-BAE3-EEFB0D0EE427}" type="slidenum">
              <a:rPr lang="en-GB" smtClean="0"/>
              <a:t>‹#›</a:t>
            </a:fld>
            <a:endParaRPr lang="en-GB"/>
          </a:p>
        </p:txBody>
      </p:sp>
    </p:spTree>
    <p:extLst>
      <p:ext uri="{BB962C8B-B14F-4D97-AF65-F5344CB8AC3E}">
        <p14:creationId xmlns:p14="http://schemas.microsoft.com/office/powerpoint/2010/main" val="27582920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 Patter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90539" y="2393950"/>
            <a:ext cx="7311862" cy="34829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r>
              <a:rPr lang="en-GB"/>
              <a:t>Date: Monday / 01 / October / 2019</a:t>
            </a:r>
          </a:p>
        </p:txBody>
      </p:sp>
      <p:sp>
        <p:nvSpPr>
          <p:cNvPr id="5" name="Footer Placeholder 4"/>
          <p:cNvSpPr>
            <a:spLocks noGrp="1"/>
          </p:cNvSpPr>
          <p:nvPr>
            <p:ph type="ftr" sz="quarter" idx="11"/>
          </p:nvPr>
        </p:nvSpPr>
        <p:spPr/>
        <p:txBody>
          <a:bodyPr/>
          <a:lstStyle/>
          <a:p>
            <a:r>
              <a:rPr lang="en-GB"/>
              <a:t>Advancing social justice, promoting decent work</a:t>
            </a:r>
          </a:p>
        </p:txBody>
      </p:sp>
      <p:sp>
        <p:nvSpPr>
          <p:cNvPr id="6" name="Slide Number Placeholder 5"/>
          <p:cNvSpPr>
            <a:spLocks noGrp="1"/>
          </p:cNvSpPr>
          <p:nvPr>
            <p:ph type="sldNum" sz="quarter" idx="12"/>
          </p:nvPr>
        </p:nvSpPr>
        <p:spPr/>
        <p:txBody>
          <a:bodyPr/>
          <a:lstStyle/>
          <a:p>
            <a:fld id="{856227C0-AD57-4F9B-BAE3-EEFB0D0EE427}" type="slidenum">
              <a:rPr lang="en-GB" smtClean="0"/>
              <a:t>‹#›</a:t>
            </a:fld>
            <a:endParaRPr lang="en-GB"/>
          </a:p>
        </p:txBody>
      </p:sp>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r="7834" b="41970"/>
          <a:stretch/>
        </p:blipFill>
        <p:spPr>
          <a:xfrm>
            <a:off x="4581526" y="3244430"/>
            <a:ext cx="7619999" cy="3623095"/>
          </a:xfrm>
          <a:prstGeom prst="rect">
            <a:avLst/>
          </a:prstGeom>
        </p:spPr>
      </p:pic>
      <p:sp>
        <p:nvSpPr>
          <p:cNvPr id="10" name="Text Placeholder 9"/>
          <p:cNvSpPr>
            <a:spLocks noGrp="1"/>
          </p:cNvSpPr>
          <p:nvPr>
            <p:ph type="body" sz="quarter" idx="13"/>
          </p:nvPr>
        </p:nvSpPr>
        <p:spPr>
          <a:xfrm>
            <a:off x="490538" y="4796725"/>
            <a:ext cx="3412800" cy="970829"/>
          </a:xfrm>
        </p:spPr>
        <p:txBody>
          <a:bodyPr tIns="108000">
            <a:spAutoFit/>
          </a:bodyPr>
          <a:lstStyle>
            <a:lvl1pPr marL="489600" indent="-489600">
              <a:buSzPct val="150000"/>
              <a:buFontTx/>
              <a:buBlip>
                <a:blip r:embed="rId3"/>
              </a:buBlip>
              <a:defRPr b="0">
                <a:solidFill>
                  <a:schemeClr val="tx1"/>
                </a:solidFill>
              </a:defRPr>
            </a:lvl1pPr>
            <a:lvl2pPr marL="669600" indent="-180000">
              <a:buClr>
                <a:schemeClr val="accent2"/>
              </a:buClr>
              <a:buSzPct val="80000"/>
              <a:buFont typeface="Wingdings 3" panose="05040102010807070707" pitchFamily="18" charset="2"/>
              <a:buChar char="u"/>
              <a:defRPr sz="10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810859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 Corner Image">
    <p:spTree>
      <p:nvGrpSpPr>
        <p:cNvPr id="1" name=""/>
        <p:cNvGrpSpPr/>
        <p:nvPr/>
      </p:nvGrpSpPr>
      <p:grpSpPr>
        <a:xfrm>
          <a:off x="0" y="0"/>
          <a:ext cx="0" cy="0"/>
          <a:chOff x="0" y="0"/>
          <a:chExt cx="0" cy="0"/>
        </a:xfrm>
      </p:grpSpPr>
      <p:sp>
        <p:nvSpPr>
          <p:cNvPr id="8" name="Picture Placeholder 7"/>
          <p:cNvSpPr>
            <a:spLocks noGrp="1"/>
          </p:cNvSpPr>
          <p:nvPr>
            <p:ph type="pic" sz="quarter" idx="13" hasCustomPrompt="1"/>
          </p:nvPr>
        </p:nvSpPr>
        <p:spPr>
          <a:xfrm>
            <a:off x="4692650" y="2538000"/>
            <a:ext cx="7499350" cy="4320000"/>
          </a:xfrm>
          <a:custGeom>
            <a:avLst/>
            <a:gdLst>
              <a:gd name="connsiteX0" fmla="*/ 0 w 7499350"/>
              <a:gd name="connsiteY0" fmla="*/ 0 h 4320000"/>
              <a:gd name="connsiteX1" fmla="*/ 7499350 w 7499350"/>
              <a:gd name="connsiteY1" fmla="*/ 0 h 4320000"/>
              <a:gd name="connsiteX2" fmla="*/ 7499350 w 7499350"/>
              <a:gd name="connsiteY2" fmla="*/ 4320000 h 4320000"/>
              <a:gd name="connsiteX3" fmla="*/ 0 w 7499350"/>
              <a:gd name="connsiteY3" fmla="*/ 4320000 h 4320000"/>
              <a:gd name="connsiteX4" fmla="*/ 0 w 7499350"/>
              <a:gd name="connsiteY4" fmla="*/ 0 h 4320000"/>
              <a:gd name="connsiteX0" fmla="*/ 0 w 7499350"/>
              <a:gd name="connsiteY0" fmla="*/ 4320000 h 4320000"/>
              <a:gd name="connsiteX1" fmla="*/ 7499350 w 7499350"/>
              <a:gd name="connsiteY1" fmla="*/ 0 h 4320000"/>
              <a:gd name="connsiteX2" fmla="*/ 7499350 w 7499350"/>
              <a:gd name="connsiteY2" fmla="*/ 4320000 h 4320000"/>
              <a:gd name="connsiteX3" fmla="*/ 0 w 7499350"/>
              <a:gd name="connsiteY3" fmla="*/ 4320000 h 4320000"/>
            </a:gdLst>
            <a:ahLst/>
            <a:cxnLst>
              <a:cxn ang="0">
                <a:pos x="connsiteX0" y="connsiteY0"/>
              </a:cxn>
              <a:cxn ang="0">
                <a:pos x="connsiteX1" y="connsiteY1"/>
              </a:cxn>
              <a:cxn ang="0">
                <a:pos x="connsiteX2" y="connsiteY2"/>
              </a:cxn>
              <a:cxn ang="0">
                <a:pos x="connsiteX3" y="connsiteY3"/>
              </a:cxn>
            </a:cxnLst>
            <a:rect l="l" t="t" r="r" b="b"/>
            <a:pathLst>
              <a:path w="7499350" h="4320000">
                <a:moveTo>
                  <a:pt x="0" y="4320000"/>
                </a:moveTo>
                <a:lnTo>
                  <a:pt x="7499350" y="0"/>
                </a:lnTo>
                <a:lnTo>
                  <a:pt x="7499350" y="4320000"/>
                </a:lnTo>
                <a:lnTo>
                  <a:pt x="0" y="4320000"/>
                </a:lnTo>
                <a:close/>
              </a:path>
            </a:pathLst>
          </a:custGeom>
        </p:spPr>
        <p:txBody>
          <a:bodyPr anchor="b" anchorCtr="0"/>
          <a:lstStyle>
            <a:lvl1pPr algn="r">
              <a:defRPr sz="1000" b="1">
                <a:solidFill>
                  <a:schemeClr val="tx1"/>
                </a:solidFill>
              </a:defRPr>
            </a:lvl1pPr>
          </a:lstStyle>
          <a:p>
            <a:r>
              <a:rPr lang="en-GB"/>
              <a:t>Click icon to insert picture</a:t>
            </a:r>
          </a:p>
        </p:txBody>
      </p:sp>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90539" y="2393950"/>
            <a:ext cx="7311862" cy="34829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r>
              <a:rPr lang="en-GB"/>
              <a:t>Date: Monday / 01 / October / 2019</a:t>
            </a:r>
          </a:p>
        </p:txBody>
      </p:sp>
      <p:sp>
        <p:nvSpPr>
          <p:cNvPr id="5" name="Footer Placeholder 4"/>
          <p:cNvSpPr>
            <a:spLocks noGrp="1"/>
          </p:cNvSpPr>
          <p:nvPr>
            <p:ph type="ftr" sz="quarter" idx="11"/>
          </p:nvPr>
        </p:nvSpPr>
        <p:spPr/>
        <p:txBody>
          <a:bodyPr/>
          <a:lstStyle/>
          <a:p>
            <a:r>
              <a:rPr lang="en-GB"/>
              <a:t>Advancing social justice, promoting decent work</a:t>
            </a:r>
          </a:p>
        </p:txBody>
      </p:sp>
      <p:sp>
        <p:nvSpPr>
          <p:cNvPr id="6" name="Slide Number Placeholder 5"/>
          <p:cNvSpPr>
            <a:spLocks noGrp="1"/>
          </p:cNvSpPr>
          <p:nvPr>
            <p:ph type="sldNum" sz="quarter" idx="12"/>
          </p:nvPr>
        </p:nvSpPr>
        <p:spPr/>
        <p:txBody>
          <a:bodyPr/>
          <a:lstStyle/>
          <a:p>
            <a:fld id="{856227C0-AD57-4F9B-BAE3-EEFB0D0EE427}" type="slidenum">
              <a:rPr lang="en-GB" smtClean="0"/>
              <a:t>‹#›</a:t>
            </a:fld>
            <a:endParaRPr lang="en-GB"/>
          </a:p>
        </p:txBody>
      </p:sp>
      <p:sp>
        <p:nvSpPr>
          <p:cNvPr id="9" name="TextBox 8"/>
          <p:cNvSpPr txBox="1"/>
          <p:nvPr userDrawn="1"/>
        </p:nvSpPr>
        <p:spPr>
          <a:xfrm>
            <a:off x="4686300" y="6870450"/>
            <a:ext cx="7505700" cy="153888"/>
          </a:xfrm>
          <a:prstGeom prst="rect">
            <a:avLst/>
          </a:prstGeom>
          <a:noFill/>
        </p:spPr>
        <p:txBody>
          <a:bodyPr wrap="square" lIns="0" tIns="0" rIns="0" bIns="0" rtlCol="0">
            <a:spAutoFit/>
          </a:bodyPr>
          <a:lstStyle/>
          <a:p>
            <a:pPr algn="r"/>
            <a:r>
              <a:rPr lang="en-GB" sz="1000"/>
              <a:t>NB Manually place “ilo.org” device in front of image</a:t>
            </a:r>
          </a:p>
        </p:txBody>
      </p:sp>
    </p:spTree>
    <p:extLst>
      <p:ext uri="{BB962C8B-B14F-4D97-AF65-F5344CB8AC3E}">
        <p14:creationId xmlns:p14="http://schemas.microsoft.com/office/powerpoint/2010/main" val="2590658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 Image/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90539" y="2393950"/>
            <a:ext cx="7311862" cy="34829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r>
              <a:rPr lang="en-GB"/>
              <a:t>Date: Monday / 01 / October / 2019</a:t>
            </a:r>
          </a:p>
        </p:txBody>
      </p:sp>
      <p:sp>
        <p:nvSpPr>
          <p:cNvPr id="5" name="Footer Placeholder 4"/>
          <p:cNvSpPr>
            <a:spLocks noGrp="1"/>
          </p:cNvSpPr>
          <p:nvPr>
            <p:ph type="ftr" sz="quarter" idx="11"/>
          </p:nvPr>
        </p:nvSpPr>
        <p:spPr/>
        <p:txBody>
          <a:bodyPr/>
          <a:lstStyle/>
          <a:p>
            <a:r>
              <a:rPr lang="en-GB"/>
              <a:t>Advancing social justice, promoting decent work</a:t>
            </a:r>
          </a:p>
        </p:txBody>
      </p:sp>
      <p:sp>
        <p:nvSpPr>
          <p:cNvPr id="6" name="Slide Number Placeholder 5"/>
          <p:cNvSpPr>
            <a:spLocks noGrp="1"/>
          </p:cNvSpPr>
          <p:nvPr>
            <p:ph type="sldNum" sz="quarter" idx="12"/>
          </p:nvPr>
        </p:nvSpPr>
        <p:spPr/>
        <p:txBody>
          <a:bodyPr/>
          <a:lstStyle/>
          <a:p>
            <a:fld id="{856227C0-AD57-4F9B-BAE3-EEFB0D0EE427}" type="slidenum">
              <a:rPr lang="en-GB" smtClean="0"/>
              <a:t>‹#›</a:t>
            </a:fld>
            <a:endParaRPr lang="en-GB"/>
          </a:p>
        </p:txBody>
      </p:sp>
      <p:sp>
        <p:nvSpPr>
          <p:cNvPr id="9" name="TextBox 8"/>
          <p:cNvSpPr txBox="1"/>
          <p:nvPr userDrawn="1"/>
        </p:nvSpPr>
        <p:spPr>
          <a:xfrm>
            <a:off x="4686300" y="6870450"/>
            <a:ext cx="7505700" cy="153888"/>
          </a:xfrm>
          <a:prstGeom prst="rect">
            <a:avLst/>
          </a:prstGeom>
          <a:noFill/>
        </p:spPr>
        <p:txBody>
          <a:bodyPr wrap="square" lIns="0" tIns="0" rIns="0" bIns="0" rtlCol="0">
            <a:spAutoFit/>
          </a:bodyPr>
          <a:lstStyle/>
          <a:p>
            <a:pPr algn="r"/>
            <a:r>
              <a:rPr lang="en-GB" sz="1000"/>
              <a:t>NB Manually place “ilo.org” device in front of image</a:t>
            </a:r>
          </a:p>
        </p:txBody>
      </p:sp>
      <p:sp>
        <p:nvSpPr>
          <p:cNvPr id="10" name="Picture Placeholder 9"/>
          <p:cNvSpPr>
            <a:spLocks noGrp="1"/>
          </p:cNvSpPr>
          <p:nvPr>
            <p:ph type="pic" sz="quarter" idx="13" hasCustomPrompt="1"/>
          </p:nvPr>
        </p:nvSpPr>
        <p:spPr>
          <a:xfrm>
            <a:off x="8289130" y="981075"/>
            <a:ext cx="3902869" cy="5876925"/>
          </a:xfrm>
          <a:custGeom>
            <a:avLst/>
            <a:gdLst>
              <a:gd name="connsiteX0" fmla="*/ 0 w 3902869"/>
              <a:gd name="connsiteY0" fmla="*/ 0 h 5876925"/>
              <a:gd name="connsiteX1" fmla="*/ 3902869 w 3902869"/>
              <a:gd name="connsiteY1" fmla="*/ 0 h 5876925"/>
              <a:gd name="connsiteX2" fmla="*/ 3902869 w 3902869"/>
              <a:gd name="connsiteY2" fmla="*/ 5876925 h 5876925"/>
              <a:gd name="connsiteX3" fmla="*/ 0 w 3902869"/>
              <a:gd name="connsiteY3" fmla="*/ 5876925 h 5876925"/>
              <a:gd name="connsiteX4" fmla="*/ 0 w 3902869"/>
              <a:gd name="connsiteY4" fmla="*/ 0 h 5876925"/>
              <a:gd name="connsiteX0" fmla="*/ 0 w 3902869"/>
              <a:gd name="connsiteY0" fmla="*/ 0 h 5876925"/>
              <a:gd name="connsiteX1" fmla="*/ 3898107 w 3902869"/>
              <a:gd name="connsiteY1" fmla="*/ 2252663 h 5876925"/>
              <a:gd name="connsiteX2" fmla="*/ 3902869 w 3902869"/>
              <a:gd name="connsiteY2" fmla="*/ 5876925 h 5876925"/>
              <a:gd name="connsiteX3" fmla="*/ 0 w 3902869"/>
              <a:gd name="connsiteY3" fmla="*/ 5876925 h 5876925"/>
              <a:gd name="connsiteX4" fmla="*/ 0 w 3902869"/>
              <a:gd name="connsiteY4" fmla="*/ 0 h 5876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2869" h="5876925">
                <a:moveTo>
                  <a:pt x="0" y="0"/>
                </a:moveTo>
                <a:lnTo>
                  <a:pt x="3898107" y="2252663"/>
                </a:lnTo>
                <a:cubicBezTo>
                  <a:pt x="3899694" y="3460750"/>
                  <a:pt x="3901282" y="4668838"/>
                  <a:pt x="3902869" y="5876925"/>
                </a:cubicBezTo>
                <a:lnTo>
                  <a:pt x="0" y="5876925"/>
                </a:lnTo>
                <a:lnTo>
                  <a:pt x="0" y="0"/>
                </a:lnTo>
                <a:close/>
              </a:path>
            </a:pathLst>
          </a:custGeom>
        </p:spPr>
        <p:txBody>
          <a:bodyPr anchor="b" anchorCtr="0"/>
          <a:lstStyle>
            <a:lvl1pPr algn="r">
              <a:defRPr sz="1000">
                <a:solidFill>
                  <a:schemeClr val="tx1"/>
                </a:solidFill>
              </a:defRPr>
            </a:lvl1pPr>
          </a:lstStyle>
          <a:p>
            <a:r>
              <a:rPr lang="en-GB"/>
              <a:t>Click icon to insert picture</a:t>
            </a:r>
          </a:p>
        </p:txBody>
      </p:sp>
      <p:sp>
        <p:nvSpPr>
          <p:cNvPr id="12" name="Text Placeholder 11"/>
          <p:cNvSpPr>
            <a:spLocks noGrp="1"/>
          </p:cNvSpPr>
          <p:nvPr>
            <p:ph type="body" sz="quarter" idx="14"/>
          </p:nvPr>
        </p:nvSpPr>
        <p:spPr>
          <a:xfrm>
            <a:off x="8288338" y="5876925"/>
            <a:ext cx="3413125" cy="247650"/>
          </a:xfrm>
          <a:custGeom>
            <a:avLst/>
            <a:gdLst>
              <a:gd name="connsiteX0" fmla="*/ 0 w 3413125"/>
              <a:gd name="connsiteY0" fmla="*/ 0 h 247650"/>
              <a:gd name="connsiteX1" fmla="*/ 3413125 w 3413125"/>
              <a:gd name="connsiteY1" fmla="*/ 0 h 247650"/>
              <a:gd name="connsiteX2" fmla="*/ 3413125 w 3413125"/>
              <a:gd name="connsiteY2" fmla="*/ 247650 h 247650"/>
              <a:gd name="connsiteX3" fmla="*/ 0 w 3413125"/>
              <a:gd name="connsiteY3" fmla="*/ 247650 h 247650"/>
              <a:gd name="connsiteX4" fmla="*/ 0 w 3413125"/>
              <a:gd name="connsiteY4" fmla="*/ 0 h 247650"/>
              <a:gd name="connsiteX0" fmla="*/ 0 w 3413125"/>
              <a:gd name="connsiteY0" fmla="*/ 0 h 247650"/>
              <a:gd name="connsiteX1" fmla="*/ 3153569 w 3413125"/>
              <a:gd name="connsiteY1" fmla="*/ 0 h 247650"/>
              <a:gd name="connsiteX2" fmla="*/ 3413125 w 3413125"/>
              <a:gd name="connsiteY2" fmla="*/ 247650 h 247650"/>
              <a:gd name="connsiteX3" fmla="*/ 0 w 3413125"/>
              <a:gd name="connsiteY3" fmla="*/ 247650 h 247650"/>
              <a:gd name="connsiteX4" fmla="*/ 0 w 3413125"/>
              <a:gd name="connsiteY4" fmla="*/ 0 h 247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3125" h="247650">
                <a:moveTo>
                  <a:pt x="0" y="0"/>
                </a:moveTo>
                <a:lnTo>
                  <a:pt x="3153569" y="0"/>
                </a:lnTo>
                <a:lnTo>
                  <a:pt x="3413125" y="247650"/>
                </a:lnTo>
                <a:lnTo>
                  <a:pt x="0" y="247650"/>
                </a:lnTo>
                <a:lnTo>
                  <a:pt x="0" y="0"/>
                </a:lnTo>
                <a:close/>
              </a:path>
            </a:pathLst>
          </a:custGeom>
          <a:solidFill>
            <a:schemeClr val="accent2"/>
          </a:solidFill>
        </p:spPr>
        <p:txBody>
          <a:bodyPr lIns="108000" anchor="ctr" anchorCtr="0"/>
          <a:lstStyle>
            <a:lvl1pPr>
              <a:defRPr sz="1000" b="0">
                <a:solidFill>
                  <a:schemeClr val="bg1"/>
                </a:solidFill>
              </a:defRPr>
            </a:lvl1pPr>
            <a:lvl2pPr>
              <a:defRPr sz="1000">
                <a:solidFill>
                  <a:schemeClr val="bg1"/>
                </a:solidFill>
              </a:defRPr>
            </a:lvl2pPr>
            <a:lvl3pPr>
              <a:defRPr sz="1000">
                <a:solidFill>
                  <a:schemeClr val="bg1"/>
                </a:solidFill>
              </a:defRPr>
            </a:lvl3pPr>
            <a:lvl4pPr>
              <a:defRPr sz="1000">
                <a:solidFill>
                  <a:schemeClr val="bg1"/>
                </a:solidFill>
              </a:defRPr>
            </a:lvl4pPr>
            <a:lvl5pPr>
              <a:defRPr sz="10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6571289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90538" y="2393950"/>
            <a:ext cx="5360400" cy="34829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341062" y="2393949"/>
            <a:ext cx="5360400" cy="348297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r>
              <a:rPr lang="en-GB"/>
              <a:t>Date: Monday / 01 / October / 2019</a:t>
            </a:r>
          </a:p>
        </p:txBody>
      </p:sp>
      <p:sp>
        <p:nvSpPr>
          <p:cNvPr id="6" name="Footer Placeholder 5"/>
          <p:cNvSpPr>
            <a:spLocks noGrp="1"/>
          </p:cNvSpPr>
          <p:nvPr>
            <p:ph type="ftr" sz="quarter" idx="11"/>
          </p:nvPr>
        </p:nvSpPr>
        <p:spPr/>
        <p:txBody>
          <a:bodyPr/>
          <a:lstStyle/>
          <a:p>
            <a:r>
              <a:rPr lang="en-GB"/>
              <a:t>Advancing social justice, promoting decent work</a:t>
            </a:r>
          </a:p>
        </p:txBody>
      </p:sp>
      <p:sp>
        <p:nvSpPr>
          <p:cNvPr id="7" name="Slide Number Placeholder 6"/>
          <p:cNvSpPr>
            <a:spLocks noGrp="1"/>
          </p:cNvSpPr>
          <p:nvPr>
            <p:ph type="sldNum" sz="quarter" idx="12"/>
          </p:nvPr>
        </p:nvSpPr>
        <p:spPr/>
        <p:txBody>
          <a:bodyPr/>
          <a:lstStyle/>
          <a:p>
            <a:fld id="{856227C0-AD57-4F9B-BAE3-EEFB0D0EE427}" type="slidenum">
              <a:rPr lang="en-GB" smtClean="0"/>
              <a:t>‹#›</a:t>
            </a:fld>
            <a:endParaRPr lang="en-GB"/>
          </a:p>
        </p:txBody>
      </p:sp>
    </p:spTree>
    <p:extLst>
      <p:ext uri="{BB962C8B-B14F-4D97-AF65-F5344CB8AC3E}">
        <p14:creationId xmlns:p14="http://schemas.microsoft.com/office/powerpoint/2010/main" val="29471306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90538" y="2393950"/>
            <a:ext cx="3412800" cy="34829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389600" y="2393949"/>
            <a:ext cx="3412800" cy="348297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r>
              <a:rPr lang="en-GB"/>
              <a:t>Date: Monday / 01 / October / 2019</a:t>
            </a:r>
          </a:p>
        </p:txBody>
      </p:sp>
      <p:sp>
        <p:nvSpPr>
          <p:cNvPr id="6" name="Footer Placeholder 5"/>
          <p:cNvSpPr>
            <a:spLocks noGrp="1"/>
          </p:cNvSpPr>
          <p:nvPr>
            <p:ph type="ftr" sz="quarter" idx="11"/>
          </p:nvPr>
        </p:nvSpPr>
        <p:spPr/>
        <p:txBody>
          <a:bodyPr/>
          <a:lstStyle/>
          <a:p>
            <a:r>
              <a:rPr lang="en-GB"/>
              <a:t>Advancing social justice, promoting decent work</a:t>
            </a:r>
          </a:p>
        </p:txBody>
      </p:sp>
      <p:sp>
        <p:nvSpPr>
          <p:cNvPr id="7" name="Slide Number Placeholder 6"/>
          <p:cNvSpPr>
            <a:spLocks noGrp="1"/>
          </p:cNvSpPr>
          <p:nvPr>
            <p:ph type="sldNum" sz="quarter" idx="12"/>
          </p:nvPr>
        </p:nvSpPr>
        <p:spPr/>
        <p:txBody>
          <a:bodyPr/>
          <a:lstStyle/>
          <a:p>
            <a:fld id="{856227C0-AD57-4F9B-BAE3-EEFB0D0EE427}" type="slidenum">
              <a:rPr lang="en-GB" smtClean="0"/>
              <a:t>‹#›</a:t>
            </a:fld>
            <a:endParaRPr lang="en-GB"/>
          </a:p>
        </p:txBody>
      </p:sp>
      <p:sp>
        <p:nvSpPr>
          <p:cNvPr id="8" name="Content Placeholder 3"/>
          <p:cNvSpPr>
            <a:spLocks noGrp="1"/>
          </p:cNvSpPr>
          <p:nvPr>
            <p:ph sz="half" idx="13"/>
          </p:nvPr>
        </p:nvSpPr>
        <p:spPr>
          <a:xfrm>
            <a:off x="8288662" y="2393949"/>
            <a:ext cx="3412800" cy="348297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3341476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ntent with Sta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90538" y="2393950"/>
            <a:ext cx="3412800" cy="34829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389600" y="2393949"/>
            <a:ext cx="3412800" cy="348297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r>
              <a:rPr lang="en-GB"/>
              <a:t>Date: Monday / 01 / October / 2019</a:t>
            </a:r>
          </a:p>
        </p:txBody>
      </p:sp>
      <p:sp>
        <p:nvSpPr>
          <p:cNvPr id="6" name="Footer Placeholder 5"/>
          <p:cNvSpPr>
            <a:spLocks noGrp="1"/>
          </p:cNvSpPr>
          <p:nvPr>
            <p:ph type="ftr" sz="quarter" idx="11"/>
          </p:nvPr>
        </p:nvSpPr>
        <p:spPr/>
        <p:txBody>
          <a:bodyPr/>
          <a:lstStyle/>
          <a:p>
            <a:r>
              <a:rPr lang="en-GB"/>
              <a:t>Advancing social justice, promoting decent work</a:t>
            </a:r>
          </a:p>
        </p:txBody>
      </p:sp>
      <p:sp>
        <p:nvSpPr>
          <p:cNvPr id="7" name="Slide Number Placeholder 6"/>
          <p:cNvSpPr>
            <a:spLocks noGrp="1"/>
          </p:cNvSpPr>
          <p:nvPr>
            <p:ph type="sldNum" sz="quarter" idx="12"/>
          </p:nvPr>
        </p:nvSpPr>
        <p:spPr/>
        <p:txBody>
          <a:bodyPr/>
          <a:lstStyle/>
          <a:p>
            <a:fld id="{856227C0-AD57-4F9B-BAE3-EEFB0D0EE427}" type="slidenum">
              <a:rPr lang="en-GB" smtClean="0"/>
              <a:t>‹#›</a:t>
            </a:fld>
            <a:endParaRPr lang="en-GB"/>
          </a:p>
        </p:txBody>
      </p:sp>
      <p:sp>
        <p:nvSpPr>
          <p:cNvPr id="10" name="Text Placeholder 9"/>
          <p:cNvSpPr>
            <a:spLocks noGrp="1"/>
          </p:cNvSpPr>
          <p:nvPr>
            <p:ph type="body" sz="quarter" idx="13" hasCustomPrompt="1"/>
          </p:nvPr>
        </p:nvSpPr>
        <p:spPr>
          <a:xfrm>
            <a:off x="8288662" y="2393950"/>
            <a:ext cx="3412801" cy="3482975"/>
          </a:xfrm>
        </p:spPr>
        <p:txBody>
          <a:bodyPr tIns="54000"/>
          <a:lstStyle>
            <a:lvl1pPr marL="360000" indent="-360000">
              <a:lnSpc>
                <a:spcPct val="80000"/>
              </a:lnSpc>
              <a:spcBef>
                <a:spcPts val="3200"/>
              </a:spcBef>
              <a:spcAft>
                <a:spcPts val="0"/>
              </a:spcAft>
              <a:buClr>
                <a:schemeClr val="accent2"/>
              </a:buClr>
              <a:buFontTx/>
              <a:buBlip>
                <a:blip r:embed="rId2"/>
              </a:buBlip>
              <a:defRPr sz="6000" b="0" spc="-200" baseline="0">
                <a:solidFill>
                  <a:schemeClr val="accent1"/>
                </a:solidFill>
              </a:defRPr>
            </a:lvl1pPr>
            <a:lvl2pPr marL="360000" indent="0">
              <a:lnSpc>
                <a:spcPct val="100000"/>
              </a:lnSpc>
              <a:spcBef>
                <a:spcPts val="0"/>
              </a:spcBef>
              <a:spcAft>
                <a:spcPts val="0"/>
              </a:spcAft>
              <a:buFontTx/>
              <a:buNone/>
              <a:defRPr sz="1000"/>
            </a:lvl2pPr>
          </a:lstStyle>
          <a:p>
            <a:pPr lvl="0"/>
            <a:r>
              <a:rPr lang="en-US"/>
              <a:t>00.0%</a:t>
            </a:r>
          </a:p>
          <a:p>
            <a:pPr lvl="1"/>
            <a:r>
              <a:rPr lang="en-US"/>
              <a:t>Supporting text</a:t>
            </a:r>
            <a:endParaRPr lang="en-GB"/>
          </a:p>
        </p:txBody>
      </p:sp>
    </p:spTree>
    <p:extLst>
      <p:ext uri="{BB962C8B-B14F-4D97-AF65-F5344CB8AC3E}">
        <p14:creationId xmlns:p14="http://schemas.microsoft.com/office/powerpoint/2010/main" val="24000624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ote and Imag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r>
              <a:rPr lang="en-GB"/>
              <a:t>Date: Monday / 01 / October / 2019</a:t>
            </a:r>
          </a:p>
        </p:txBody>
      </p:sp>
      <p:sp>
        <p:nvSpPr>
          <p:cNvPr id="4" name="Footer Placeholder 3"/>
          <p:cNvSpPr>
            <a:spLocks noGrp="1"/>
          </p:cNvSpPr>
          <p:nvPr>
            <p:ph type="ftr" sz="quarter" idx="11"/>
          </p:nvPr>
        </p:nvSpPr>
        <p:spPr/>
        <p:txBody>
          <a:bodyPr/>
          <a:lstStyle/>
          <a:p>
            <a:r>
              <a:rPr lang="en-GB"/>
              <a:t>Advancing social justice, promoting decent work</a:t>
            </a:r>
          </a:p>
        </p:txBody>
      </p:sp>
      <p:sp>
        <p:nvSpPr>
          <p:cNvPr id="5" name="Slide Number Placeholder 4"/>
          <p:cNvSpPr>
            <a:spLocks noGrp="1"/>
          </p:cNvSpPr>
          <p:nvPr>
            <p:ph type="sldNum" sz="quarter" idx="12"/>
          </p:nvPr>
        </p:nvSpPr>
        <p:spPr/>
        <p:txBody>
          <a:bodyPr/>
          <a:lstStyle/>
          <a:p>
            <a:fld id="{856227C0-AD57-4F9B-BAE3-EEFB0D0EE427}" type="slidenum">
              <a:rPr lang="en-GB" smtClean="0"/>
              <a:t>‹#›</a:t>
            </a:fld>
            <a:endParaRPr lang="en-GB"/>
          </a:p>
        </p:txBody>
      </p:sp>
      <p:sp>
        <p:nvSpPr>
          <p:cNvPr id="6" name="Text Placeholder 9"/>
          <p:cNvSpPr>
            <a:spLocks noGrp="1"/>
          </p:cNvSpPr>
          <p:nvPr>
            <p:ph type="body" sz="quarter" idx="13" hasCustomPrompt="1"/>
          </p:nvPr>
        </p:nvSpPr>
        <p:spPr>
          <a:xfrm>
            <a:off x="490538" y="2393950"/>
            <a:ext cx="7380000" cy="3482976"/>
          </a:xfrm>
        </p:spPr>
        <p:txBody>
          <a:bodyPr tIns="0">
            <a:noAutofit/>
          </a:bodyPr>
          <a:lstStyle>
            <a:lvl1pPr marL="489600" indent="-489600">
              <a:buSzPct val="120000"/>
              <a:buFontTx/>
              <a:buBlip>
                <a:blip r:embed="rId2"/>
              </a:buBlip>
              <a:defRPr sz="2300" b="0">
                <a:solidFill>
                  <a:schemeClr val="tx1"/>
                </a:solidFill>
              </a:defRPr>
            </a:lvl1pPr>
            <a:lvl2pPr marL="489600" indent="0">
              <a:buClr>
                <a:schemeClr val="accent2"/>
              </a:buClr>
              <a:buSzPct val="80000"/>
              <a:buFont typeface="Wingdings 3" panose="05040102010807070707" pitchFamily="18" charset="2"/>
              <a:buNone/>
              <a:defRPr sz="2300" baseline="0"/>
            </a:lvl2pPr>
            <a:lvl3pPr marL="669600" indent="-180000">
              <a:spcBef>
                <a:spcPts val="1800"/>
              </a:spcBef>
              <a:defRPr sz="1000"/>
            </a:lvl3pPr>
          </a:lstStyle>
          <a:p>
            <a:pPr lvl="0"/>
            <a:r>
              <a:rPr lang="en-US"/>
              <a:t>Quote (level 1)</a:t>
            </a:r>
          </a:p>
          <a:p>
            <a:pPr lvl="1"/>
            <a:r>
              <a:rPr lang="en-US"/>
              <a:t>Continuation paras (level 2)</a:t>
            </a:r>
          </a:p>
          <a:p>
            <a:pPr lvl="2"/>
            <a:r>
              <a:rPr lang="en-GB"/>
              <a:t>Source (level 3)</a:t>
            </a:r>
          </a:p>
        </p:txBody>
      </p:sp>
      <p:sp>
        <p:nvSpPr>
          <p:cNvPr id="8" name="Picture Placeholder 7"/>
          <p:cNvSpPr>
            <a:spLocks noGrp="1"/>
          </p:cNvSpPr>
          <p:nvPr>
            <p:ph type="pic" sz="quarter" idx="14"/>
          </p:nvPr>
        </p:nvSpPr>
        <p:spPr>
          <a:xfrm>
            <a:off x="8270663" y="2447925"/>
            <a:ext cx="3430800" cy="3429000"/>
          </a:xfrm>
        </p:spPr>
        <p:txBody>
          <a:bodyPr/>
          <a:lstStyle>
            <a:lvl1pPr>
              <a:defRPr sz="1000">
                <a:solidFill>
                  <a:schemeClr val="tx1"/>
                </a:solidFill>
              </a:defRPr>
            </a:lvl1pPr>
          </a:lstStyle>
          <a:p>
            <a:r>
              <a:rPr lang="en-US"/>
              <a:t>Click icon to add picture</a:t>
            </a:r>
            <a:endParaRPr lang="en-GB"/>
          </a:p>
        </p:txBody>
      </p:sp>
    </p:spTree>
    <p:extLst>
      <p:ext uri="{BB962C8B-B14F-4D97-AF65-F5344CB8AC3E}">
        <p14:creationId xmlns:p14="http://schemas.microsoft.com/office/powerpoint/2010/main" val="26104444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0538" y="1423195"/>
            <a:ext cx="11210924" cy="720000"/>
          </a:xfrm>
          <a:prstGeom prst="rect">
            <a:avLst/>
          </a:prstGeom>
        </p:spPr>
        <p:txBody>
          <a:bodyPr vert="horz" lIns="0" tIns="0" rIns="0" bIns="0" rtlCol="0" anchor="t" anchorCtr="0">
            <a:noAutofit/>
          </a:bodyPr>
          <a:lstStyle/>
          <a:p>
            <a:r>
              <a:rPr lang="fr-FR"/>
              <a:t>Modifiez le style du titre</a:t>
            </a:r>
            <a:endParaRPr lang="en-GB"/>
          </a:p>
        </p:txBody>
      </p:sp>
      <p:sp>
        <p:nvSpPr>
          <p:cNvPr id="3" name="Text Placeholder 2"/>
          <p:cNvSpPr>
            <a:spLocks noGrp="1"/>
          </p:cNvSpPr>
          <p:nvPr>
            <p:ph type="body" idx="1"/>
          </p:nvPr>
        </p:nvSpPr>
        <p:spPr>
          <a:xfrm>
            <a:off x="490538" y="2393950"/>
            <a:ext cx="11210924" cy="3482975"/>
          </a:xfrm>
          <a:prstGeom prst="rect">
            <a:avLst/>
          </a:prstGeom>
        </p:spPr>
        <p:txBody>
          <a:bodyPr vert="horz" lIns="0" tIns="0" rIns="0" bIns="0" rtlCol="0">
            <a:no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GB"/>
          </a:p>
        </p:txBody>
      </p:sp>
      <p:sp>
        <p:nvSpPr>
          <p:cNvPr id="4" name="Date Placeholder 3"/>
          <p:cNvSpPr>
            <a:spLocks noGrp="1"/>
          </p:cNvSpPr>
          <p:nvPr>
            <p:ph type="dt" sz="half" idx="2"/>
          </p:nvPr>
        </p:nvSpPr>
        <p:spPr>
          <a:xfrm>
            <a:off x="490538" y="6870450"/>
            <a:ext cx="2743200" cy="216000"/>
          </a:xfrm>
          <a:prstGeom prst="rect">
            <a:avLst/>
          </a:prstGeom>
        </p:spPr>
        <p:txBody>
          <a:bodyPr vert="horz" lIns="0" tIns="0" rIns="0" bIns="0" rtlCol="0" anchor="ctr">
            <a:noAutofit/>
          </a:bodyPr>
          <a:lstStyle>
            <a:lvl1pPr algn="l">
              <a:defRPr sz="1000">
                <a:noFill/>
              </a:defRPr>
            </a:lvl1pPr>
          </a:lstStyle>
          <a:p>
            <a:r>
              <a:rPr lang="en-GB"/>
              <a:t>Date: Monday / 01 / October / 2019</a:t>
            </a:r>
          </a:p>
        </p:txBody>
      </p:sp>
      <p:sp>
        <p:nvSpPr>
          <p:cNvPr id="5" name="Footer Placeholder 4"/>
          <p:cNvSpPr>
            <a:spLocks noGrp="1"/>
          </p:cNvSpPr>
          <p:nvPr>
            <p:ph type="ftr" sz="quarter" idx="3"/>
          </p:nvPr>
        </p:nvSpPr>
        <p:spPr>
          <a:xfrm>
            <a:off x="490538" y="6337302"/>
            <a:ext cx="5605462" cy="180000"/>
          </a:xfrm>
          <a:prstGeom prst="rect">
            <a:avLst/>
          </a:prstGeom>
        </p:spPr>
        <p:txBody>
          <a:bodyPr vert="horz" lIns="0" tIns="0" rIns="0" bIns="0" rtlCol="0" anchor="t" anchorCtr="0">
            <a:noAutofit/>
          </a:bodyPr>
          <a:lstStyle>
            <a:lvl1pPr algn="l">
              <a:defRPr sz="1000" b="1">
                <a:solidFill>
                  <a:schemeClr val="tx1"/>
                </a:solidFill>
              </a:defRPr>
            </a:lvl1pPr>
          </a:lstStyle>
          <a:p>
            <a:r>
              <a:rPr lang="en-GB"/>
              <a:t>Advancing social justice, promoting decent work</a:t>
            </a:r>
          </a:p>
        </p:txBody>
      </p:sp>
      <p:sp>
        <p:nvSpPr>
          <p:cNvPr id="6" name="Slide Number Placeholder 5"/>
          <p:cNvSpPr>
            <a:spLocks noGrp="1"/>
          </p:cNvSpPr>
          <p:nvPr>
            <p:ph type="sldNum" sz="quarter" idx="4"/>
          </p:nvPr>
        </p:nvSpPr>
        <p:spPr>
          <a:xfrm>
            <a:off x="11161462" y="432000"/>
            <a:ext cx="540000" cy="288000"/>
          </a:xfrm>
          <a:prstGeom prst="rect">
            <a:avLst/>
          </a:prstGeom>
        </p:spPr>
        <p:txBody>
          <a:bodyPr vert="horz" lIns="0" tIns="0" rIns="0" bIns="0" rtlCol="0" anchor="t" anchorCtr="0">
            <a:noAutofit/>
          </a:bodyPr>
          <a:lstStyle>
            <a:lvl1pPr algn="r">
              <a:defRPr sz="1800">
                <a:solidFill>
                  <a:schemeClr val="accent1"/>
                </a:solidFill>
              </a:defRPr>
            </a:lvl1pPr>
          </a:lstStyle>
          <a:p>
            <a:fld id="{856227C0-AD57-4F9B-BAE3-EEFB0D0EE427}" type="slidenum">
              <a:rPr lang="en-GB" smtClean="0"/>
              <a:pPr/>
              <a:t>‹#›</a:t>
            </a:fld>
            <a:endParaRPr lang="en-GB"/>
          </a:p>
        </p:txBody>
      </p:sp>
      <p:pic>
        <p:nvPicPr>
          <p:cNvPr id="8" name="Picture 7"/>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490538" y="490538"/>
            <a:ext cx="1371600" cy="494482"/>
          </a:xfrm>
          <a:prstGeom prst="rect">
            <a:avLst/>
          </a:prstGeom>
        </p:spPr>
      </p:pic>
      <p:pic>
        <p:nvPicPr>
          <p:cNvPr id="11" name="Picture 10"/>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a:off x="-2381" y="1519079"/>
            <a:ext cx="119513" cy="140298"/>
          </a:xfrm>
          <a:prstGeom prst="rect">
            <a:avLst/>
          </a:prstGeom>
        </p:spPr>
      </p:pic>
      <p:pic>
        <p:nvPicPr>
          <p:cNvPr id="12" name="Picture 11"/>
          <p:cNvPicPr>
            <a:picLocks noChangeAspect="1"/>
          </p:cNvPicPr>
          <p:nvPr userDrawn="1"/>
        </p:nvPicPr>
        <p:blipFill>
          <a:blip r:embed="rId20" cstate="print">
            <a:extLst>
              <a:ext uri="{28A0092B-C50C-407E-A947-70E740481C1C}">
                <a14:useLocalDpi xmlns:a14="http://schemas.microsoft.com/office/drawing/2010/main" val="0"/>
              </a:ext>
            </a:extLst>
          </a:blip>
          <a:stretch>
            <a:fillRect/>
          </a:stretch>
        </p:blipFill>
        <p:spPr>
          <a:xfrm>
            <a:off x="11057063" y="6367463"/>
            <a:ext cx="644400" cy="172266"/>
          </a:xfrm>
          <a:prstGeom prst="rect">
            <a:avLst/>
          </a:prstGeom>
        </p:spPr>
      </p:pic>
    </p:spTree>
    <p:extLst>
      <p:ext uri="{BB962C8B-B14F-4D97-AF65-F5344CB8AC3E}">
        <p14:creationId xmlns:p14="http://schemas.microsoft.com/office/powerpoint/2010/main" val="17676135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7" r:id="rId3"/>
    <p:sldLayoutId id="2147483665" r:id="rId4"/>
    <p:sldLayoutId id="2147483666" r:id="rId5"/>
    <p:sldLayoutId id="2147483652" r:id="rId6"/>
    <p:sldLayoutId id="2147483664" r:id="rId7"/>
    <p:sldLayoutId id="2147483668" r:id="rId8"/>
    <p:sldLayoutId id="2147483669" r:id="rId9"/>
    <p:sldLayoutId id="2147483651" r:id="rId10"/>
    <p:sldLayoutId id="2147483660" r:id="rId11"/>
    <p:sldLayoutId id="2147483661" r:id="rId12"/>
    <p:sldLayoutId id="2147483662" r:id="rId13"/>
    <p:sldLayoutId id="2147483663" r:id="rId14"/>
    <p:sldLayoutId id="2147483654" r:id="rId15"/>
    <p:sldLayoutId id="2147483655" r:id="rId16"/>
  </p:sldLayoutIdLst>
  <p:hf hdr="0"/>
  <p:txStyles>
    <p:titleStyle>
      <a:lvl1pPr algn="l" defTabSz="914400" rtl="0" eaLnBrk="1" latinLnBrk="0" hangingPunct="1">
        <a:lnSpc>
          <a:spcPct val="90000"/>
        </a:lnSpc>
        <a:spcBef>
          <a:spcPct val="0"/>
        </a:spcBef>
        <a:buNone/>
        <a:defRPr sz="2500" b="1" kern="1200">
          <a:solidFill>
            <a:schemeClr val="accent1"/>
          </a:solidFill>
          <a:latin typeface="+mj-lt"/>
          <a:ea typeface="+mj-ea"/>
          <a:cs typeface="+mj-cs"/>
        </a:defRPr>
      </a:lvl1pPr>
    </p:titleStyle>
    <p:bodyStyle>
      <a:lvl1pPr marL="0" indent="0" algn="l" defTabSz="914400" rtl="0" eaLnBrk="1" latinLnBrk="0" hangingPunct="1">
        <a:lnSpc>
          <a:spcPct val="100000"/>
        </a:lnSpc>
        <a:spcBef>
          <a:spcPts val="2400"/>
        </a:spcBef>
        <a:spcAft>
          <a:spcPts val="600"/>
        </a:spcAft>
        <a:buFont typeface="Arial" panose="020B0604020202020204" pitchFamily="34" charset="0"/>
        <a:buNone/>
        <a:defRPr sz="1800" b="1" kern="1200">
          <a:solidFill>
            <a:schemeClr val="accent2"/>
          </a:solidFill>
          <a:latin typeface="+mn-lt"/>
          <a:ea typeface="+mn-ea"/>
          <a:cs typeface="+mn-cs"/>
        </a:defRPr>
      </a:lvl1pPr>
      <a:lvl2pPr marL="0" indent="0" algn="l" defTabSz="914400" rtl="0" eaLnBrk="1" latinLnBrk="0" hangingPunct="1">
        <a:lnSpc>
          <a:spcPct val="100000"/>
        </a:lnSpc>
        <a:spcBef>
          <a:spcPts val="600"/>
        </a:spcBef>
        <a:spcAft>
          <a:spcPts val="600"/>
        </a:spcAft>
        <a:buFont typeface="Arial" panose="020B0604020202020204" pitchFamily="34" charset="0"/>
        <a:buNone/>
        <a:defRPr sz="1800" kern="1200">
          <a:solidFill>
            <a:schemeClr val="tx1"/>
          </a:solidFill>
          <a:latin typeface="+mn-lt"/>
          <a:ea typeface="+mn-ea"/>
          <a:cs typeface="+mn-cs"/>
        </a:defRPr>
      </a:lvl2pPr>
      <a:lvl3pPr marL="252000" indent="-252000" algn="l" defTabSz="914400" rtl="0" eaLnBrk="1" latinLnBrk="0" hangingPunct="1">
        <a:lnSpc>
          <a:spcPct val="100000"/>
        </a:lnSpc>
        <a:spcBef>
          <a:spcPts val="600"/>
        </a:spcBef>
        <a:buClr>
          <a:schemeClr val="accent2"/>
        </a:buClr>
        <a:buSzPct val="70000"/>
        <a:buFont typeface="Wingdings 3" panose="05040102010807070707" pitchFamily="18" charset="2"/>
        <a:buChar char=""/>
        <a:defRPr sz="1800" kern="1200">
          <a:solidFill>
            <a:schemeClr val="tx1"/>
          </a:solidFill>
          <a:latin typeface="+mn-lt"/>
          <a:ea typeface="+mn-ea"/>
          <a:cs typeface="+mn-cs"/>
        </a:defRPr>
      </a:lvl3pPr>
      <a:lvl4pPr marL="0" indent="0" algn="l" defTabSz="914400" rtl="0" eaLnBrk="1" latinLnBrk="0" hangingPunct="1">
        <a:lnSpc>
          <a:spcPct val="100000"/>
        </a:lnSpc>
        <a:spcBef>
          <a:spcPts val="2400"/>
        </a:spcBef>
        <a:spcAft>
          <a:spcPts val="450"/>
        </a:spcAft>
        <a:buClr>
          <a:schemeClr val="accent2"/>
        </a:buClr>
        <a:buSzPct val="80000"/>
        <a:buFont typeface="Arial" panose="020B0604020202020204" pitchFamily="34" charset="0"/>
        <a:buNone/>
        <a:defRPr sz="1400" b="1" kern="1200">
          <a:solidFill>
            <a:schemeClr val="accent2"/>
          </a:solidFill>
          <a:latin typeface="+mn-lt"/>
          <a:ea typeface="+mn-ea"/>
          <a:cs typeface="+mn-cs"/>
        </a:defRPr>
      </a:lvl4pPr>
      <a:lvl5pPr marL="0" indent="0" algn="l" defTabSz="914400" rtl="0" eaLnBrk="1" latinLnBrk="0" hangingPunct="1">
        <a:lnSpc>
          <a:spcPct val="100000"/>
        </a:lnSpc>
        <a:spcBef>
          <a:spcPts val="450"/>
        </a:spcBef>
        <a:spcAft>
          <a:spcPts val="450"/>
        </a:spcAft>
        <a:buClr>
          <a:schemeClr val="accent2"/>
        </a:buClr>
        <a:buSzPct val="80000"/>
        <a:buFont typeface="Arial" panose="020B0604020202020204" pitchFamily="34" charset="0"/>
        <a:buNone/>
        <a:defRPr sz="1400" kern="1200">
          <a:solidFill>
            <a:schemeClr val="tx1"/>
          </a:solidFill>
          <a:latin typeface="+mn-lt"/>
          <a:ea typeface="+mn-ea"/>
          <a:cs typeface="+mn-cs"/>
        </a:defRPr>
      </a:lvl5pPr>
      <a:lvl6pPr marL="252000" indent="-252000" algn="l" defTabSz="914400" rtl="0" eaLnBrk="1" latinLnBrk="0" hangingPunct="1">
        <a:lnSpc>
          <a:spcPct val="100000"/>
        </a:lnSpc>
        <a:spcBef>
          <a:spcPts val="450"/>
        </a:spcBef>
        <a:buClr>
          <a:schemeClr val="accent2"/>
        </a:buClr>
        <a:buSzPct val="70000"/>
        <a:buFont typeface="Wingdings 3" panose="05040102010807070707" pitchFamily="18" charset="2"/>
        <a:buChar char="u"/>
        <a:defRPr sz="1400" kern="1200">
          <a:solidFill>
            <a:schemeClr val="tx1"/>
          </a:solidFill>
          <a:latin typeface="+mn-lt"/>
          <a:ea typeface="+mn-ea"/>
          <a:cs typeface="+mn-cs"/>
        </a:defRPr>
      </a:lvl6pPr>
      <a:lvl7pPr marL="0" indent="0" algn="l" defTabSz="914400" rtl="0" eaLnBrk="1" latinLnBrk="0" hangingPunct="1">
        <a:lnSpc>
          <a:spcPct val="100000"/>
        </a:lnSpc>
        <a:spcBef>
          <a:spcPts val="600"/>
        </a:spcBef>
        <a:buFont typeface="Arial" panose="020B0604020202020204" pitchFamily="34" charset="0"/>
        <a:buNone/>
        <a:defRPr sz="1000" kern="1200" baseline="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309" userDrawn="1">
          <p15:clr>
            <a:srgbClr val="F26B43"/>
          </p15:clr>
        </p15:guide>
        <p15:guide id="4" pos="7371" userDrawn="1">
          <p15:clr>
            <a:srgbClr val="F26B43"/>
          </p15:clr>
        </p15:guide>
        <p15:guide id="5" orient="horz" pos="309" userDrawn="1">
          <p15:clr>
            <a:srgbClr val="F26B43"/>
          </p15:clr>
        </p15:guide>
        <p15:guide id="6" orient="horz" pos="4011" userDrawn="1">
          <p15:clr>
            <a:srgbClr val="F26B43"/>
          </p15:clr>
        </p15:guide>
        <p15:guide id="7" orient="horz" pos="1508" userDrawn="1">
          <p15:clr>
            <a:srgbClr val="F26B43"/>
          </p15:clr>
        </p15:guide>
        <p15:guide id="8" orient="horz" pos="3702" userDrawn="1">
          <p15:clr>
            <a:srgbClr val="F26B43"/>
          </p15:clr>
        </p15:guide>
        <p15:guide id="9" orient="horz" pos="154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sv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image" Target="../media/image18.png"/><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16.emf"/></Relationships>
</file>

<file path=ppt/slides/_rels/slide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16.emf"/></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4338" y="2145193"/>
            <a:ext cx="7704730" cy="608525"/>
          </a:xfrm>
        </p:spPr>
        <p:txBody>
          <a:bodyPr/>
          <a:lstStyle/>
          <a:p>
            <a:r>
              <a:rPr lang="en-GB" sz="4800" dirty="0"/>
              <a:t>Realizing Decent Work</a:t>
            </a:r>
            <a:br>
              <a:rPr lang="en-GB" sz="4800" dirty="0"/>
            </a:br>
            <a:r>
              <a:rPr lang="en-GB" sz="4800" dirty="0"/>
              <a:t>in the Platform Economy </a:t>
            </a:r>
          </a:p>
        </p:txBody>
      </p:sp>
      <p:sp>
        <p:nvSpPr>
          <p:cNvPr id="3" name="Subtitle 2"/>
          <p:cNvSpPr>
            <a:spLocks noGrp="1"/>
          </p:cNvSpPr>
          <p:nvPr>
            <p:ph type="subTitle" idx="1"/>
          </p:nvPr>
        </p:nvSpPr>
        <p:spPr>
          <a:xfrm>
            <a:off x="414338" y="3640310"/>
            <a:ext cx="7200000" cy="1655762"/>
          </a:xfrm>
        </p:spPr>
        <p:txBody>
          <a:bodyPr/>
          <a:lstStyle/>
          <a:p>
            <a:r>
              <a:rPr lang="en-GB" sz="3600" dirty="0"/>
              <a:t>The Yellow Report</a:t>
            </a:r>
          </a:p>
          <a:p>
            <a:r>
              <a:rPr lang="en-GB" sz="2800" dirty="0"/>
              <a:t>Briefing on Report (V)2</a:t>
            </a:r>
          </a:p>
          <a:p>
            <a:r>
              <a:rPr lang="en-GB" sz="2800"/>
              <a:t>7 April</a:t>
            </a:r>
            <a:endParaRPr lang="en-GB" sz="2800" dirty="0"/>
          </a:p>
          <a:p>
            <a:pPr lvl="1"/>
            <a:endParaRPr lang="en-GB" dirty="0"/>
          </a:p>
          <a:p>
            <a:pPr lvl="1"/>
            <a:endParaRPr lang="en-GB" dirty="0"/>
          </a:p>
          <a:p>
            <a:pPr lvl="1"/>
            <a:endParaRPr lang="en-GB" dirty="0"/>
          </a:p>
          <a:p>
            <a:pPr lvl="1"/>
            <a:endParaRPr lang="en-GB" dirty="0"/>
          </a:p>
          <a:p>
            <a:pPr lvl="1"/>
            <a:endParaRPr lang="en-GB" dirty="0"/>
          </a:p>
        </p:txBody>
      </p:sp>
      <p:sp>
        <p:nvSpPr>
          <p:cNvPr id="5" name="Footer Placeholder 4"/>
          <p:cNvSpPr>
            <a:spLocks noGrp="1"/>
          </p:cNvSpPr>
          <p:nvPr>
            <p:ph type="ftr" sz="quarter" idx="11"/>
          </p:nvPr>
        </p:nvSpPr>
        <p:spPr/>
        <p:txBody>
          <a:bodyPr/>
          <a:lstStyle/>
          <a:p>
            <a:r>
              <a:rPr lang="en-GB"/>
              <a:t>Advancing social justice, promoting decent work</a:t>
            </a:r>
          </a:p>
        </p:txBody>
      </p:sp>
      <p:sp>
        <p:nvSpPr>
          <p:cNvPr id="6" name="Slide Number Placeholder 5"/>
          <p:cNvSpPr>
            <a:spLocks noGrp="1"/>
          </p:cNvSpPr>
          <p:nvPr>
            <p:ph type="sldNum" sz="quarter" idx="12"/>
          </p:nvPr>
        </p:nvSpPr>
        <p:spPr/>
        <p:txBody>
          <a:bodyPr/>
          <a:lstStyle/>
          <a:p>
            <a:fld id="{856227C0-AD57-4F9B-BAE3-EEFB0D0EE427}" type="slidenum">
              <a:rPr lang="en-GB" smtClean="0"/>
              <a:pPr/>
              <a:t>1</a:t>
            </a:fld>
            <a:endParaRPr lang="en-GB"/>
          </a:p>
        </p:txBody>
      </p:sp>
      <p:pic>
        <p:nvPicPr>
          <p:cNvPr id="15" name="Picture Placeholder 14">
            <a:extLst>
              <a:ext uri="{FF2B5EF4-FFF2-40B4-BE49-F238E27FC236}">
                <a16:creationId xmlns:a16="http://schemas.microsoft.com/office/drawing/2014/main" id="{A2672AE6-21F9-74C3-3B52-9D70681C8505}"/>
              </a:ext>
            </a:extLst>
          </p:cNvPr>
          <p:cNvPicPr>
            <a:picLocks noGrp="1" noChangeAspect="1"/>
          </p:cNvPicPr>
          <p:nvPr>
            <p:ph type="pic" sz="quarter" idx="13"/>
          </p:nvPr>
        </p:nvPicPr>
        <p:blipFill rotWithShape="1">
          <a:blip r:embed="rId2" cstate="print">
            <a:extLst>
              <a:ext uri="{28A0092B-C50C-407E-A947-70E740481C1C}">
                <a14:useLocalDpi xmlns:a14="http://schemas.microsoft.com/office/drawing/2010/main" val="0"/>
              </a:ext>
            </a:extLst>
          </a:blip>
          <a:srcRect l="-34647" t="33211" r="23167" b="-25129"/>
          <a:stretch/>
        </p:blipFill>
        <p:spPr>
          <a:xfrm>
            <a:off x="6695257" y="1"/>
            <a:ext cx="5496742" cy="3290046"/>
          </a:xfrm>
          <a:noFill/>
        </p:spPr>
      </p:pic>
      <p:pic>
        <p:nvPicPr>
          <p:cNvPr id="4" name="Picture 3" descr="A blue and red symbol of a person holding a computer&#10;&#10;Description automatically generated">
            <a:extLst>
              <a:ext uri="{FF2B5EF4-FFF2-40B4-BE49-F238E27FC236}">
                <a16:creationId xmlns:a16="http://schemas.microsoft.com/office/drawing/2014/main" id="{4C42F8FD-9E47-DED2-EF3B-93DDDCBF80A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08429" y="0"/>
            <a:ext cx="2813540" cy="1988190"/>
          </a:xfrm>
          <a:prstGeom prst="rect">
            <a:avLst/>
          </a:prstGeom>
        </p:spPr>
      </p:pic>
      <p:pic>
        <p:nvPicPr>
          <p:cNvPr id="7" name="Graphic 6">
            <a:extLst>
              <a:ext uri="{FF2B5EF4-FFF2-40B4-BE49-F238E27FC236}">
                <a16:creationId xmlns:a16="http://schemas.microsoft.com/office/drawing/2014/main" id="{879F7B0D-0528-8C3C-80BB-75F16A92E63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614338" y="1679138"/>
            <a:ext cx="2775306" cy="1961172"/>
          </a:xfrm>
          <a:prstGeom prst="rect">
            <a:avLst/>
          </a:prstGeom>
        </p:spPr>
      </p:pic>
      <p:pic>
        <p:nvPicPr>
          <p:cNvPr id="8" name="Graphic 7">
            <a:extLst>
              <a:ext uri="{FF2B5EF4-FFF2-40B4-BE49-F238E27FC236}">
                <a16:creationId xmlns:a16="http://schemas.microsoft.com/office/drawing/2014/main" id="{1475DD42-AAB6-F4D3-70E0-1F369BE41326}"/>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809393" y="2473559"/>
            <a:ext cx="2704138" cy="1910882"/>
          </a:xfrm>
          <a:prstGeom prst="rect">
            <a:avLst/>
          </a:prstGeom>
        </p:spPr>
      </p:pic>
    </p:spTree>
    <p:extLst>
      <p:ext uri="{BB962C8B-B14F-4D97-AF65-F5344CB8AC3E}">
        <p14:creationId xmlns:p14="http://schemas.microsoft.com/office/powerpoint/2010/main" val="36849401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91E8F7-D5E1-3739-3D25-6206425EA1CD}"/>
            </a:ext>
          </a:extLst>
        </p:cNvPr>
        <p:cNvGrpSpPr/>
        <p:nvPr/>
      </p:nvGrpSpPr>
      <p:grpSpPr>
        <a:xfrm>
          <a:off x="0" y="0"/>
          <a:ext cx="0" cy="0"/>
          <a:chOff x="0" y="0"/>
          <a:chExt cx="0" cy="0"/>
        </a:xfrm>
      </p:grpSpPr>
      <p:sp>
        <p:nvSpPr>
          <p:cNvPr id="4" name="Date Placeholder 3">
            <a:extLst>
              <a:ext uri="{FF2B5EF4-FFF2-40B4-BE49-F238E27FC236}">
                <a16:creationId xmlns:a16="http://schemas.microsoft.com/office/drawing/2014/main" id="{2E4E00C8-1439-CDC5-FD9F-5EDCD67B9F06}"/>
              </a:ext>
            </a:extLst>
          </p:cNvPr>
          <p:cNvSpPr>
            <a:spLocks noGrp="1"/>
          </p:cNvSpPr>
          <p:nvPr>
            <p:ph type="dt" sz="half" idx="10"/>
          </p:nvPr>
        </p:nvSpPr>
        <p:spPr/>
        <p:txBody>
          <a:bodyPr/>
          <a:lstStyle/>
          <a:p>
            <a:r>
              <a:rPr lang="en-GB"/>
              <a:t>Date: Monday / 01 / October / 2019</a:t>
            </a:r>
          </a:p>
        </p:txBody>
      </p:sp>
      <p:sp>
        <p:nvSpPr>
          <p:cNvPr id="6" name="Slide Number Placeholder 5">
            <a:extLst>
              <a:ext uri="{FF2B5EF4-FFF2-40B4-BE49-F238E27FC236}">
                <a16:creationId xmlns:a16="http://schemas.microsoft.com/office/drawing/2014/main" id="{11826BF5-1646-6758-94A7-036FB20E7605}"/>
              </a:ext>
            </a:extLst>
          </p:cNvPr>
          <p:cNvSpPr>
            <a:spLocks noGrp="1"/>
          </p:cNvSpPr>
          <p:nvPr>
            <p:ph type="sldNum" sz="quarter" idx="12"/>
          </p:nvPr>
        </p:nvSpPr>
        <p:spPr/>
        <p:txBody>
          <a:bodyPr/>
          <a:lstStyle/>
          <a:p>
            <a:fld id="{856227C0-AD57-4F9B-BAE3-EEFB0D0EE427}" type="slidenum">
              <a:rPr lang="en-GB" smtClean="0"/>
              <a:t>10</a:t>
            </a:fld>
            <a:endParaRPr lang="en-GB"/>
          </a:p>
        </p:txBody>
      </p:sp>
      <p:pic>
        <p:nvPicPr>
          <p:cNvPr id="10" name="Picture 9">
            <a:extLst>
              <a:ext uri="{FF2B5EF4-FFF2-40B4-BE49-F238E27FC236}">
                <a16:creationId xmlns:a16="http://schemas.microsoft.com/office/drawing/2014/main" id="{06EB9736-80F3-A648-781E-C5068B9CFDF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57063" y="6367463"/>
            <a:ext cx="644399" cy="172266"/>
          </a:xfrm>
          <a:prstGeom prst="rect">
            <a:avLst/>
          </a:prstGeom>
        </p:spPr>
      </p:pic>
      <p:sp>
        <p:nvSpPr>
          <p:cNvPr id="7" name="Title 6">
            <a:extLst>
              <a:ext uri="{FF2B5EF4-FFF2-40B4-BE49-F238E27FC236}">
                <a16:creationId xmlns:a16="http://schemas.microsoft.com/office/drawing/2014/main" id="{838F5943-434D-7008-6158-A2B005B1A00F}"/>
              </a:ext>
            </a:extLst>
          </p:cNvPr>
          <p:cNvSpPr>
            <a:spLocks noGrp="1"/>
          </p:cNvSpPr>
          <p:nvPr>
            <p:ph type="title"/>
          </p:nvPr>
        </p:nvSpPr>
        <p:spPr>
          <a:xfrm>
            <a:off x="490538" y="1067080"/>
            <a:ext cx="3294881" cy="720000"/>
          </a:xfrm>
        </p:spPr>
        <p:txBody>
          <a:bodyPr/>
          <a:lstStyle/>
          <a:p>
            <a:r>
              <a:rPr lang="en-GB" sz="3200" dirty="0"/>
              <a:t>Scope (II)</a:t>
            </a:r>
            <a:endParaRPr lang="en-GB" sz="4000" dirty="0"/>
          </a:p>
        </p:txBody>
      </p:sp>
      <p:sp>
        <p:nvSpPr>
          <p:cNvPr id="9" name="Content Placeholder 2">
            <a:extLst>
              <a:ext uri="{FF2B5EF4-FFF2-40B4-BE49-F238E27FC236}">
                <a16:creationId xmlns:a16="http://schemas.microsoft.com/office/drawing/2014/main" id="{084CA906-A75D-8877-A989-B91D761E436C}"/>
              </a:ext>
            </a:extLst>
          </p:cNvPr>
          <p:cNvSpPr>
            <a:spLocks noGrp="1"/>
          </p:cNvSpPr>
          <p:nvPr>
            <p:ph idx="1"/>
          </p:nvPr>
        </p:nvSpPr>
        <p:spPr>
          <a:xfrm>
            <a:off x="490538" y="1776865"/>
            <a:ext cx="9441965" cy="4704024"/>
          </a:xfrm>
        </p:spPr>
        <p:txBody>
          <a:bodyPr/>
          <a:lstStyle/>
          <a:p>
            <a:pPr lvl="2" fontAlgn="base">
              <a:spcAft>
                <a:spcPct val="35000"/>
              </a:spcAft>
              <a:buClr>
                <a:schemeClr val="accent1"/>
              </a:buClr>
            </a:pPr>
            <a:r>
              <a:rPr lang="en-GB" sz="2400" dirty="0"/>
              <a:t>The Yellow Report “proposes” the standards cover </a:t>
            </a:r>
            <a:r>
              <a:rPr lang="en-GB" sz="2400" dirty="0">
                <a:solidFill>
                  <a:srgbClr val="FF0000"/>
                </a:solidFill>
              </a:rPr>
              <a:t>digital labour platforms</a:t>
            </a:r>
            <a:r>
              <a:rPr lang="en-GB" sz="2400" dirty="0"/>
              <a:t>, excluding recruitment websites, billboards, e-commerce and online marketplaces. </a:t>
            </a:r>
          </a:p>
          <a:p>
            <a:pPr lvl="2" fontAlgn="base">
              <a:spcAft>
                <a:spcPct val="35000"/>
              </a:spcAft>
              <a:buClr>
                <a:schemeClr val="accent1"/>
              </a:buClr>
            </a:pPr>
            <a:endParaRPr lang="en-GB" sz="2400" dirty="0"/>
          </a:p>
          <a:p>
            <a:pPr lvl="2" fontAlgn="base">
              <a:spcAft>
                <a:spcPct val="35000"/>
              </a:spcAft>
              <a:buClr>
                <a:schemeClr val="accent1"/>
              </a:buClr>
            </a:pPr>
            <a:r>
              <a:rPr lang="en-GB" sz="2400" dirty="0"/>
              <a:t>The proposed definition refers to;</a:t>
            </a:r>
          </a:p>
          <a:p>
            <a:pPr marL="539750" lvl="7" fontAlgn="base">
              <a:spcAft>
                <a:spcPct val="35000"/>
              </a:spcAft>
              <a:buClr>
                <a:schemeClr val="accent1"/>
              </a:buClr>
            </a:pPr>
            <a:r>
              <a:rPr lang="en-GB" sz="2400" dirty="0"/>
              <a:t>the function of a platform that relates to “</a:t>
            </a:r>
            <a:r>
              <a:rPr lang="en-GB" sz="2400" b="1" dirty="0"/>
              <a:t>organize the provision of a service</a:t>
            </a:r>
            <a:r>
              <a:rPr lang="en-GB" sz="2400" dirty="0"/>
              <a:t>” through </a:t>
            </a:r>
            <a:r>
              <a:rPr lang="en-GB" sz="2400"/>
              <a:t>digital technologies</a:t>
            </a:r>
            <a:endParaRPr lang="en-GB" sz="2400" dirty="0"/>
          </a:p>
          <a:p>
            <a:pPr marL="539750" lvl="7" fontAlgn="base">
              <a:spcAft>
                <a:spcPct val="35000"/>
              </a:spcAft>
              <a:buClr>
                <a:schemeClr val="accent1"/>
              </a:buClr>
            </a:pPr>
            <a:r>
              <a:rPr lang="en-GB" sz="2400" dirty="0">
                <a:effectLst/>
                <a:ea typeface="Aptos" panose="020B0004020202020204" pitchFamily="34" charset="0"/>
              </a:rPr>
              <a:t>the provision of a service involving the </a:t>
            </a:r>
            <a:r>
              <a:rPr lang="en-GB" sz="2400" b="1" dirty="0">
                <a:effectLst/>
                <a:ea typeface="Aptos" panose="020B0004020202020204" pitchFamily="34" charset="0"/>
              </a:rPr>
              <a:t>performance of work for remuneration </a:t>
            </a:r>
            <a:r>
              <a:rPr lang="en-GB" sz="2400" dirty="0">
                <a:effectLst/>
                <a:ea typeface="Aptos" panose="020B0004020202020204" pitchFamily="34" charset="0"/>
              </a:rPr>
              <a:t>and done </a:t>
            </a:r>
            <a:r>
              <a:rPr lang="en-GB" sz="2400" b="1" dirty="0">
                <a:effectLst/>
                <a:ea typeface="Aptos" panose="020B0004020202020204" pitchFamily="34" charset="0"/>
              </a:rPr>
              <a:t>upon request</a:t>
            </a:r>
          </a:p>
          <a:p>
            <a:pPr marL="539750" lvl="7" fontAlgn="base">
              <a:spcAft>
                <a:spcPct val="35000"/>
              </a:spcAft>
              <a:buClr>
                <a:schemeClr val="accent1"/>
              </a:buClr>
            </a:pPr>
            <a:r>
              <a:rPr lang="en-GB" sz="2400" dirty="0"/>
              <a:t>the performance of work for remuneration </a:t>
            </a:r>
            <a:r>
              <a:rPr lang="en-GB" sz="2400" b="1" dirty="0"/>
              <a:t>regardless of whether </a:t>
            </a:r>
            <a:r>
              <a:rPr lang="en-GB" sz="2400" dirty="0"/>
              <a:t>work is performed </a:t>
            </a:r>
            <a:r>
              <a:rPr lang="en-GB" sz="2400" b="1" dirty="0"/>
              <a:t>online </a:t>
            </a:r>
            <a:r>
              <a:rPr lang="en-GB" sz="2400" dirty="0"/>
              <a:t>or in a </a:t>
            </a:r>
            <a:r>
              <a:rPr lang="en-GB" sz="2400" b="1" dirty="0"/>
              <a:t>specific location</a:t>
            </a:r>
          </a:p>
          <a:p>
            <a:pPr marL="539750" lvl="7" fontAlgn="base">
              <a:spcAft>
                <a:spcPct val="35000"/>
              </a:spcAft>
              <a:buClr>
                <a:schemeClr val="accent1"/>
              </a:buClr>
            </a:pPr>
            <a:endParaRPr lang="en-GB" b="1" dirty="0"/>
          </a:p>
        </p:txBody>
      </p:sp>
      <p:pic>
        <p:nvPicPr>
          <p:cNvPr id="11" name="Picture 10">
            <a:extLst>
              <a:ext uri="{FF2B5EF4-FFF2-40B4-BE49-F238E27FC236}">
                <a16:creationId xmlns:a16="http://schemas.microsoft.com/office/drawing/2014/main" id="{006AE6C8-733C-0449-1D28-4660C8501ACE}"/>
              </a:ext>
            </a:extLst>
          </p:cNvPr>
          <p:cNvPicPr>
            <a:picLocks noChangeAspect="1"/>
          </p:cNvPicPr>
          <p:nvPr/>
        </p:nvPicPr>
        <p:blipFill>
          <a:blip r:embed="rId4"/>
          <a:stretch>
            <a:fillRect/>
          </a:stretch>
        </p:blipFill>
        <p:spPr>
          <a:xfrm>
            <a:off x="9753164" y="3655608"/>
            <a:ext cx="2816596" cy="1987468"/>
          </a:xfrm>
          <a:prstGeom prst="rect">
            <a:avLst/>
          </a:prstGeom>
        </p:spPr>
      </p:pic>
      <p:pic>
        <p:nvPicPr>
          <p:cNvPr id="14" name="Graphic 13">
            <a:extLst>
              <a:ext uri="{FF2B5EF4-FFF2-40B4-BE49-F238E27FC236}">
                <a16:creationId xmlns:a16="http://schemas.microsoft.com/office/drawing/2014/main" id="{75875875-3C5A-0B58-F1A4-9480303F0489}"/>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870948" y="1291511"/>
            <a:ext cx="2704138" cy="1910882"/>
          </a:xfrm>
          <a:prstGeom prst="rect">
            <a:avLst/>
          </a:prstGeom>
        </p:spPr>
      </p:pic>
    </p:spTree>
    <p:extLst>
      <p:ext uri="{BB962C8B-B14F-4D97-AF65-F5344CB8AC3E}">
        <p14:creationId xmlns:p14="http://schemas.microsoft.com/office/powerpoint/2010/main" val="41043060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C94585-BE86-582A-6467-DE172AC87776}"/>
            </a:ext>
          </a:extLst>
        </p:cNvPr>
        <p:cNvGrpSpPr/>
        <p:nvPr/>
      </p:nvGrpSpPr>
      <p:grpSpPr>
        <a:xfrm>
          <a:off x="0" y="0"/>
          <a:ext cx="0" cy="0"/>
          <a:chOff x="0" y="0"/>
          <a:chExt cx="0" cy="0"/>
        </a:xfrm>
      </p:grpSpPr>
      <p:sp>
        <p:nvSpPr>
          <p:cNvPr id="4" name="Date Placeholder 3">
            <a:extLst>
              <a:ext uri="{FF2B5EF4-FFF2-40B4-BE49-F238E27FC236}">
                <a16:creationId xmlns:a16="http://schemas.microsoft.com/office/drawing/2014/main" id="{E87E023C-DF66-5AE5-120E-4AC320F83370}"/>
              </a:ext>
            </a:extLst>
          </p:cNvPr>
          <p:cNvSpPr>
            <a:spLocks noGrp="1"/>
          </p:cNvSpPr>
          <p:nvPr>
            <p:ph type="dt" sz="half" idx="10"/>
          </p:nvPr>
        </p:nvSpPr>
        <p:spPr/>
        <p:txBody>
          <a:bodyPr/>
          <a:lstStyle/>
          <a:p>
            <a:r>
              <a:rPr lang="en-GB"/>
              <a:t>Date: Monday / 01 / October / 2019</a:t>
            </a:r>
          </a:p>
        </p:txBody>
      </p:sp>
      <p:sp>
        <p:nvSpPr>
          <p:cNvPr id="6" name="Slide Number Placeholder 5">
            <a:extLst>
              <a:ext uri="{FF2B5EF4-FFF2-40B4-BE49-F238E27FC236}">
                <a16:creationId xmlns:a16="http://schemas.microsoft.com/office/drawing/2014/main" id="{45850E66-DDFC-CB40-850A-CF9648B8AB8F}"/>
              </a:ext>
            </a:extLst>
          </p:cNvPr>
          <p:cNvSpPr>
            <a:spLocks noGrp="1"/>
          </p:cNvSpPr>
          <p:nvPr>
            <p:ph type="sldNum" sz="quarter" idx="12"/>
          </p:nvPr>
        </p:nvSpPr>
        <p:spPr/>
        <p:txBody>
          <a:bodyPr/>
          <a:lstStyle/>
          <a:p>
            <a:fld id="{856227C0-AD57-4F9B-BAE3-EEFB0D0EE427}" type="slidenum">
              <a:rPr lang="en-GB" smtClean="0"/>
              <a:t>11</a:t>
            </a:fld>
            <a:endParaRPr lang="en-GB"/>
          </a:p>
        </p:txBody>
      </p:sp>
      <p:pic>
        <p:nvPicPr>
          <p:cNvPr id="10" name="Picture 9">
            <a:extLst>
              <a:ext uri="{FF2B5EF4-FFF2-40B4-BE49-F238E27FC236}">
                <a16:creationId xmlns:a16="http://schemas.microsoft.com/office/drawing/2014/main" id="{98A3CC25-4E7E-4C88-7D63-6EE2622443A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57063" y="6367463"/>
            <a:ext cx="644399" cy="172266"/>
          </a:xfrm>
          <a:prstGeom prst="rect">
            <a:avLst/>
          </a:prstGeom>
        </p:spPr>
      </p:pic>
      <p:sp>
        <p:nvSpPr>
          <p:cNvPr id="7" name="Title 6">
            <a:extLst>
              <a:ext uri="{FF2B5EF4-FFF2-40B4-BE49-F238E27FC236}">
                <a16:creationId xmlns:a16="http://schemas.microsoft.com/office/drawing/2014/main" id="{1FC7E684-CCB5-3C28-2C1C-6A2FE8849E33}"/>
              </a:ext>
            </a:extLst>
          </p:cNvPr>
          <p:cNvSpPr>
            <a:spLocks noGrp="1"/>
          </p:cNvSpPr>
          <p:nvPr>
            <p:ph type="title"/>
          </p:nvPr>
        </p:nvSpPr>
        <p:spPr>
          <a:xfrm>
            <a:off x="613201" y="1752695"/>
            <a:ext cx="11210924" cy="720000"/>
          </a:xfrm>
        </p:spPr>
        <p:txBody>
          <a:bodyPr/>
          <a:lstStyle/>
          <a:p>
            <a:pPr algn="r"/>
            <a:r>
              <a:rPr lang="en-GB" dirty="0"/>
              <a:t>Based on the normative gap analysis and responses received</a:t>
            </a:r>
          </a:p>
        </p:txBody>
      </p:sp>
      <p:sp>
        <p:nvSpPr>
          <p:cNvPr id="9" name="Content Placeholder 2">
            <a:extLst>
              <a:ext uri="{FF2B5EF4-FFF2-40B4-BE49-F238E27FC236}">
                <a16:creationId xmlns:a16="http://schemas.microsoft.com/office/drawing/2014/main" id="{14494AB3-1CFC-D1AE-9E48-AA79ACBA5043}"/>
              </a:ext>
            </a:extLst>
          </p:cNvPr>
          <p:cNvSpPr>
            <a:spLocks noGrp="1"/>
          </p:cNvSpPr>
          <p:nvPr>
            <p:ph idx="1"/>
          </p:nvPr>
        </p:nvSpPr>
        <p:spPr>
          <a:xfrm>
            <a:off x="3023291" y="2559480"/>
            <a:ext cx="8678171" cy="4658456"/>
          </a:xfrm>
        </p:spPr>
        <p:txBody>
          <a:bodyPr/>
          <a:lstStyle/>
          <a:p>
            <a:pPr lvl="2" fontAlgn="base">
              <a:spcAft>
                <a:spcPct val="35000"/>
              </a:spcAft>
              <a:buClr>
                <a:schemeClr val="accent1"/>
              </a:buClr>
            </a:pPr>
            <a:r>
              <a:rPr lang="en-GB" sz="2400" dirty="0"/>
              <a:t>Includes provisions covering the </a:t>
            </a:r>
            <a:r>
              <a:rPr lang="en-GB" sz="2400" b="1" dirty="0"/>
              <a:t>four pillars of decent work</a:t>
            </a:r>
          </a:p>
          <a:p>
            <a:pPr lvl="2" fontAlgn="base">
              <a:spcAft>
                <a:spcPct val="35000"/>
              </a:spcAft>
              <a:buClr>
                <a:schemeClr val="accent1"/>
              </a:buClr>
            </a:pPr>
            <a:endParaRPr lang="en-GB" sz="2400" dirty="0"/>
          </a:p>
          <a:p>
            <a:pPr lvl="2" fontAlgn="base">
              <a:spcAft>
                <a:spcPct val="35000"/>
              </a:spcAft>
              <a:buClr>
                <a:schemeClr val="accent1"/>
              </a:buClr>
            </a:pPr>
            <a:r>
              <a:rPr lang="en-GB" sz="2400" dirty="0"/>
              <a:t>Recalls that the </a:t>
            </a:r>
            <a:r>
              <a:rPr lang="en-GB" sz="2400" b="1" dirty="0"/>
              <a:t>FPRW apply to all platform workers</a:t>
            </a:r>
            <a:endParaRPr lang="en-GB" sz="2400" dirty="0"/>
          </a:p>
          <a:p>
            <a:pPr lvl="2" fontAlgn="base">
              <a:spcAft>
                <a:spcPct val="35000"/>
              </a:spcAft>
              <a:buClr>
                <a:schemeClr val="accent1"/>
              </a:buClr>
            </a:pPr>
            <a:endParaRPr lang="en-GB" sz="2400" dirty="0"/>
          </a:p>
          <a:p>
            <a:pPr lvl="2" fontAlgn="base">
              <a:spcAft>
                <a:spcPct val="35000"/>
              </a:spcAft>
              <a:buClr>
                <a:schemeClr val="accent1"/>
              </a:buClr>
            </a:pPr>
            <a:r>
              <a:rPr lang="en-GB" sz="2400" dirty="0"/>
              <a:t>Confirms that the correct classification of workers should be </a:t>
            </a:r>
            <a:r>
              <a:rPr lang="en-GB" sz="2400" b="1" dirty="0"/>
              <a:t>guided primarily by the facts </a:t>
            </a:r>
            <a:r>
              <a:rPr lang="en-GB" sz="2400" dirty="0"/>
              <a:t>(consistent with R.198)</a:t>
            </a:r>
          </a:p>
          <a:p>
            <a:pPr marL="539750" lvl="7" fontAlgn="base">
              <a:spcAft>
                <a:spcPct val="35000"/>
              </a:spcAft>
              <a:buClr>
                <a:schemeClr val="accent1"/>
              </a:buClr>
            </a:pPr>
            <a:endParaRPr lang="en-GB" dirty="0"/>
          </a:p>
          <a:p>
            <a:pPr lvl="2" fontAlgn="base">
              <a:spcAft>
                <a:spcPct val="35000"/>
              </a:spcAft>
              <a:buClr>
                <a:schemeClr val="accent1"/>
              </a:buClr>
            </a:pPr>
            <a:endParaRPr lang="en-GB" dirty="0">
              <a:latin typeface="Noto Sans" panose="020B0502040504020204" pitchFamily="34" charset="0"/>
            </a:endParaRPr>
          </a:p>
          <a:p>
            <a:pPr lvl="2" fontAlgn="base">
              <a:spcAft>
                <a:spcPct val="35000"/>
              </a:spcAft>
              <a:buClr>
                <a:schemeClr val="accent1"/>
              </a:buClr>
            </a:pPr>
            <a:endParaRPr lang="en-GB" sz="2000" dirty="0"/>
          </a:p>
        </p:txBody>
      </p:sp>
      <p:sp>
        <p:nvSpPr>
          <p:cNvPr id="2" name="TextBox 1">
            <a:extLst>
              <a:ext uri="{FF2B5EF4-FFF2-40B4-BE49-F238E27FC236}">
                <a16:creationId xmlns:a16="http://schemas.microsoft.com/office/drawing/2014/main" id="{B8FE0F2F-4A96-B7AA-D14D-F34D4A7739A8}"/>
              </a:ext>
            </a:extLst>
          </p:cNvPr>
          <p:cNvSpPr txBox="1"/>
          <p:nvPr/>
        </p:nvSpPr>
        <p:spPr>
          <a:xfrm>
            <a:off x="2480428" y="576000"/>
            <a:ext cx="2186817" cy="584775"/>
          </a:xfrm>
          <a:prstGeom prst="rect">
            <a:avLst/>
          </a:prstGeom>
          <a:noFill/>
        </p:spPr>
        <p:txBody>
          <a:bodyPr wrap="none" rtlCol="0">
            <a:spAutoFit/>
          </a:bodyPr>
          <a:lstStyle/>
          <a:p>
            <a:r>
              <a:rPr lang="en-GB" sz="3200" b="1" dirty="0">
                <a:solidFill>
                  <a:schemeClr val="accent1"/>
                </a:solidFill>
              </a:rPr>
              <a:t>Highlights</a:t>
            </a:r>
          </a:p>
        </p:txBody>
      </p:sp>
      <p:pic>
        <p:nvPicPr>
          <p:cNvPr id="3" name="Picture Placeholder 14">
            <a:extLst>
              <a:ext uri="{FF2B5EF4-FFF2-40B4-BE49-F238E27FC236}">
                <a16:creationId xmlns:a16="http://schemas.microsoft.com/office/drawing/2014/main" id="{B1FEF313-3A67-FD55-638D-5AF1CA9F965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7982" t="-20648" b="13843"/>
          <a:stretch/>
        </p:blipFill>
        <p:spPr>
          <a:xfrm>
            <a:off x="0" y="2112695"/>
            <a:ext cx="2480428" cy="4438185"/>
          </a:xfrm>
          <a:prstGeom prst="rect">
            <a:avLst/>
          </a:prstGeom>
        </p:spPr>
      </p:pic>
    </p:spTree>
    <p:extLst>
      <p:ext uri="{BB962C8B-B14F-4D97-AF65-F5344CB8AC3E}">
        <p14:creationId xmlns:p14="http://schemas.microsoft.com/office/powerpoint/2010/main" val="24624387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39008B-C797-A674-8BDF-B5AAF7ECD36E}"/>
            </a:ext>
          </a:extLst>
        </p:cNvPr>
        <p:cNvGrpSpPr/>
        <p:nvPr/>
      </p:nvGrpSpPr>
      <p:grpSpPr>
        <a:xfrm>
          <a:off x="0" y="0"/>
          <a:ext cx="0" cy="0"/>
          <a:chOff x="0" y="0"/>
          <a:chExt cx="0" cy="0"/>
        </a:xfrm>
      </p:grpSpPr>
      <p:sp>
        <p:nvSpPr>
          <p:cNvPr id="4" name="Date Placeholder 3">
            <a:extLst>
              <a:ext uri="{FF2B5EF4-FFF2-40B4-BE49-F238E27FC236}">
                <a16:creationId xmlns:a16="http://schemas.microsoft.com/office/drawing/2014/main" id="{134BBC87-0566-9E57-222C-76A764AD5E95}"/>
              </a:ext>
            </a:extLst>
          </p:cNvPr>
          <p:cNvSpPr>
            <a:spLocks noGrp="1"/>
          </p:cNvSpPr>
          <p:nvPr>
            <p:ph type="dt" sz="half" idx="10"/>
          </p:nvPr>
        </p:nvSpPr>
        <p:spPr/>
        <p:txBody>
          <a:bodyPr/>
          <a:lstStyle/>
          <a:p>
            <a:r>
              <a:rPr lang="en-GB"/>
              <a:t>Date: Monday / 01 / October / 2019</a:t>
            </a:r>
          </a:p>
        </p:txBody>
      </p:sp>
      <p:sp>
        <p:nvSpPr>
          <p:cNvPr id="6" name="Slide Number Placeholder 5">
            <a:extLst>
              <a:ext uri="{FF2B5EF4-FFF2-40B4-BE49-F238E27FC236}">
                <a16:creationId xmlns:a16="http://schemas.microsoft.com/office/drawing/2014/main" id="{84BF1ADF-9B7C-A237-4C54-07C5ABDD79B3}"/>
              </a:ext>
            </a:extLst>
          </p:cNvPr>
          <p:cNvSpPr>
            <a:spLocks noGrp="1"/>
          </p:cNvSpPr>
          <p:nvPr>
            <p:ph type="sldNum" sz="quarter" idx="12"/>
          </p:nvPr>
        </p:nvSpPr>
        <p:spPr/>
        <p:txBody>
          <a:bodyPr/>
          <a:lstStyle/>
          <a:p>
            <a:fld id="{856227C0-AD57-4F9B-BAE3-EEFB0D0EE427}" type="slidenum">
              <a:rPr lang="en-GB" smtClean="0"/>
              <a:t>12</a:t>
            </a:fld>
            <a:endParaRPr lang="en-GB"/>
          </a:p>
        </p:txBody>
      </p:sp>
      <p:pic>
        <p:nvPicPr>
          <p:cNvPr id="10" name="Picture 9">
            <a:extLst>
              <a:ext uri="{FF2B5EF4-FFF2-40B4-BE49-F238E27FC236}">
                <a16:creationId xmlns:a16="http://schemas.microsoft.com/office/drawing/2014/main" id="{9D0B5DE2-7293-AE47-2A09-A7D0FAFF3F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57063" y="6367463"/>
            <a:ext cx="644399" cy="172266"/>
          </a:xfrm>
          <a:prstGeom prst="rect">
            <a:avLst/>
          </a:prstGeom>
        </p:spPr>
      </p:pic>
      <p:pic>
        <p:nvPicPr>
          <p:cNvPr id="13" name="Picture Placeholder 11">
            <a:extLst>
              <a:ext uri="{FF2B5EF4-FFF2-40B4-BE49-F238E27FC236}">
                <a16:creationId xmlns:a16="http://schemas.microsoft.com/office/drawing/2014/main" id="{3712744D-F676-BF47-5582-F9FF51BA7CB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1452" t="-9153" r="19250" b="9153"/>
          <a:stretch/>
        </p:blipFill>
        <p:spPr>
          <a:xfrm>
            <a:off x="78911" y="1431522"/>
            <a:ext cx="2815524" cy="4369977"/>
          </a:xfrm>
          <a:prstGeom prst="rect">
            <a:avLst/>
          </a:prstGeom>
        </p:spPr>
      </p:pic>
      <p:sp>
        <p:nvSpPr>
          <p:cNvPr id="9" name="Content Placeholder 2">
            <a:extLst>
              <a:ext uri="{FF2B5EF4-FFF2-40B4-BE49-F238E27FC236}">
                <a16:creationId xmlns:a16="http://schemas.microsoft.com/office/drawing/2014/main" id="{FFBFE248-660D-CE78-D777-B91AEAAA8FA5}"/>
              </a:ext>
            </a:extLst>
          </p:cNvPr>
          <p:cNvSpPr>
            <a:spLocks noGrp="1"/>
          </p:cNvSpPr>
          <p:nvPr>
            <p:ph idx="1"/>
          </p:nvPr>
        </p:nvSpPr>
        <p:spPr>
          <a:xfrm>
            <a:off x="3233738" y="2011661"/>
            <a:ext cx="8145524" cy="4658456"/>
          </a:xfrm>
        </p:spPr>
        <p:txBody>
          <a:bodyPr/>
          <a:lstStyle/>
          <a:p>
            <a:pPr lvl="2" fontAlgn="base">
              <a:spcAft>
                <a:spcPct val="35000"/>
              </a:spcAft>
              <a:buClr>
                <a:schemeClr val="accent1"/>
              </a:buClr>
            </a:pPr>
            <a:r>
              <a:rPr lang="en-GB" sz="2400" dirty="0"/>
              <a:t>Occupational Safety and Health</a:t>
            </a:r>
          </a:p>
          <a:p>
            <a:pPr lvl="2" fontAlgn="base">
              <a:spcAft>
                <a:spcPct val="35000"/>
              </a:spcAft>
              <a:buClr>
                <a:schemeClr val="accent1"/>
              </a:buClr>
            </a:pPr>
            <a:r>
              <a:rPr lang="en-GB" sz="2400" dirty="0"/>
              <a:t>Remuneration and working time, </a:t>
            </a:r>
          </a:p>
          <a:p>
            <a:pPr lvl="2" fontAlgn="base">
              <a:spcAft>
                <a:spcPct val="35000"/>
              </a:spcAft>
              <a:buClr>
                <a:schemeClr val="accent1"/>
              </a:buClr>
            </a:pPr>
            <a:r>
              <a:rPr lang="en-GB" sz="2400" dirty="0"/>
              <a:t>Deactivation  </a:t>
            </a:r>
          </a:p>
          <a:p>
            <a:pPr lvl="2" fontAlgn="base">
              <a:spcAft>
                <a:spcPct val="35000"/>
              </a:spcAft>
              <a:buClr>
                <a:schemeClr val="accent1"/>
              </a:buClr>
            </a:pPr>
            <a:endParaRPr lang="en-GB" sz="2400" dirty="0"/>
          </a:p>
          <a:p>
            <a:pPr lvl="2" fontAlgn="base">
              <a:spcAft>
                <a:spcPct val="35000"/>
              </a:spcAft>
              <a:buClr>
                <a:schemeClr val="accent1"/>
              </a:buClr>
            </a:pPr>
            <a:r>
              <a:rPr lang="en-GB" sz="2400" dirty="0"/>
              <a:t>Applicability of some provisions conditional on the nature of work arrangements.</a:t>
            </a:r>
          </a:p>
          <a:p>
            <a:pPr lvl="2" fontAlgn="base">
              <a:spcAft>
                <a:spcPct val="35000"/>
              </a:spcAft>
              <a:buClr>
                <a:schemeClr val="accent1"/>
              </a:buClr>
            </a:pPr>
            <a:r>
              <a:rPr lang="en-GB" sz="2400" dirty="0"/>
              <a:t>Provides for no less favourable treatment, </a:t>
            </a:r>
          </a:p>
          <a:p>
            <a:pPr marL="539750" lvl="7" fontAlgn="base">
              <a:spcAft>
                <a:spcPct val="35000"/>
              </a:spcAft>
              <a:buClr>
                <a:schemeClr val="accent1"/>
              </a:buClr>
            </a:pPr>
            <a:r>
              <a:rPr lang="en-GB" sz="2400" dirty="0"/>
              <a:t>to ensure that platform workers enjoy protection no less favourable than that enjoyed by other workers in a comparable situation.</a:t>
            </a:r>
          </a:p>
          <a:p>
            <a:pPr lvl="2" fontAlgn="base">
              <a:spcAft>
                <a:spcPct val="35000"/>
              </a:spcAft>
              <a:buClr>
                <a:schemeClr val="accent1"/>
              </a:buClr>
            </a:pPr>
            <a:endParaRPr lang="en-GB" sz="2400" dirty="0"/>
          </a:p>
          <a:p>
            <a:pPr lvl="2" fontAlgn="base">
              <a:spcAft>
                <a:spcPct val="35000"/>
              </a:spcAft>
              <a:buClr>
                <a:schemeClr val="accent1"/>
              </a:buClr>
            </a:pPr>
            <a:endParaRPr lang="en-GB" sz="2400" dirty="0"/>
          </a:p>
          <a:p>
            <a:pPr marL="0" lvl="2" indent="0" fontAlgn="base">
              <a:spcAft>
                <a:spcPct val="35000"/>
              </a:spcAft>
              <a:buClr>
                <a:schemeClr val="accent1"/>
              </a:buClr>
              <a:buNone/>
            </a:pPr>
            <a:endParaRPr lang="en-GB" sz="2400" dirty="0"/>
          </a:p>
          <a:p>
            <a:pPr marL="539750" lvl="7" fontAlgn="base">
              <a:spcAft>
                <a:spcPct val="35000"/>
              </a:spcAft>
              <a:buClr>
                <a:schemeClr val="accent1"/>
              </a:buClr>
            </a:pPr>
            <a:endParaRPr lang="en-GB" dirty="0"/>
          </a:p>
          <a:p>
            <a:pPr lvl="2" fontAlgn="base">
              <a:spcAft>
                <a:spcPct val="35000"/>
              </a:spcAft>
              <a:buClr>
                <a:schemeClr val="accent1"/>
              </a:buClr>
            </a:pPr>
            <a:endParaRPr lang="en-GB" dirty="0">
              <a:latin typeface="Noto Sans" panose="020B0502040504020204" pitchFamily="34" charset="0"/>
            </a:endParaRPr>
          </a:p>
          <a:p>
            <a:pPr lvl="2" fontAlgn="base">
              <a:spcAft>
                <a:spcPct val="35000"/>
              </a:spcAft>
              <a:buClr>
                <a:schemeClr val="accent1"/>
              </a:buClr>
            </a:pPr>
            <a:endParaRPr lang="en-GB" sz="2000" dirty="0"/>
          </a:p>
        </p:txBody>
      </p:sp>
      <p:sp>
        <p:nvSpPr>
          <p:cNvPr id="14" name="TextBox 13">
            <a:extLst>
              <a:ext uri="{FF2B5EF4-FFF2-40B4-BE49-F238E27FC236}">
                <a16:creationId xmlns:a16="http://schemas.microsoft.com/office/drawing/2014/main" id="{02C6A21B-B69F-083A-339F-29FB5826DFF7}"/>
              </a:ext>
            </a:extLst>
          </p:cNvPr>
          <p:cNvSpPr txBox="1"/>
          <p:nvPr/>
        </p:nvSpPr>
        <p:spPr>
          <a:xfrm>
            <a:off x="186667" y="1349663"/>
            <a:ext cx="11633625" cy="461665"/>
          </a:xfrm>
          <a:prstGeom prst="rect">
            <a:avLst/>
          </a:prstGeom>
          <a:noFill/>
        </p:spPr>
        <p:txBody>
          <a:bodyPr wrap="square">
            <a:spAutoFit/>
          </a:bodyPr>
          <a:lstStyle/>
          <a:p>
            <a:r>
              <a:rPr lang="en-GB" sz="2400" b="1" dirty="0"/>
              <a:t>Innovates by providing some protection for self-employed in areas such as:</a:t>
            </a:r>
          </a:p>
        </p:txBody>
      </p:sp>
      <p:sp>
        <p:nvSpPr>
          <p:cNvPr id="15" name="Title 6">
            <a:extLst>
              <a:ext uri="{FF2B5EF4-FFF2-40B4-BE49-F238E27FC236}">
                <a16:creationId xmlns:a16="http://schemas.microsoft.com/office/drawing/2014/main" id="{0D199417-7671-079C-DC2B-48A7619E9973}"/>
              </a:ext>
            </a:extLst>
          </p:cNvPr>
          <p:cNvSpPr txBox="1">
            <a:spLocks/>
          </p:cNvSpPr>
          <p:nvPr/>
        </p:nvSpPr>
        <p:spPr>
          <a:xfrm>
            <a:off x="-317092" y="789330"/>
            <a:ext cx="11210924" cy="720000"/>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2500" b="1" kern="1200">
                <a:solidFill>
                  <a:schemeClr val="accent1"/>
                </a:solidFill>
                <a:latin typeface="+mj-lt"/>
                <a:ea typeface="+mj-ea"/>
                <a:cs typeface="+mj-cs"/>
              </a:defRPr>
            </a:lvl1pPr>
          </a:lstStyle>
          <a:p>
            <a:pPr algn="r"/>
            <a:r>
              <a:rPr lang="en-GB" b="0" dirty="0"/>
              <a:t>Based on the normative gap analysis and responses received</a:t>
            </a:r>
          </a:p>
        </p:txBody>
      </p:sp>
    </p:spTree>
    <p:extLst>
      <p:ext uri="{BB962C8B-B14F-4D97-AF65-F5344CB8AC3E}">
        <p14:creationId xmlns:p14="http://schemas.microsoft.com/office/powerpoint/2010/main" val="20214634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A4A64F-D618-123B-1A52-FC8A96FEAA65}"/>
            </a:ext>
          </a:extLst>
        </p:cNvPr>
        <p:cNvGrpSpPr/>
        <p:nvPr/>
      </p:nvGrpSpPr>
      <p:grpSpPr>
        <a:xfrm>
          <a:off x="0" y="0"/>
          <a:ext cx="0" cy="0"/>
          <a:chOff x="0" y="0"/>
          <a:chExt cx="0" cy="0"/>
        </a:xfrm>
      </p:grpSpPr>
      <p:sp>
        <p:nvSpPr>
          <p:cNvPr id="4" name="Date Placeholder 3">
            <a:extLst>
              <a:ext uri="{FF2B5EF4-FFF2-40B4-BE49-F238E27FC236}">
                <a16:creationId xmlns:a16="http://schemas.microsoft.com/office/drawing/2014/main" id="{44C94983-B46D-6D3D-F797-91ADB04FF687}"/>
              </a:ext>
            </a:extLst>
          </p:cNvPr>
          <p:cNvSpPr>
            <a:spLocks noGrp="1"/>
          </p:cNvSpPr>
          <p:nvPr>
            <p:ph type="dt" sz="half" idx="10"/>
          </p:nvPr>
        </p:nvSpPr>
        <p:spPr/>
        <p:txBody>
          <a:bodyPr/>
          <a:lstStyle/>
          <a:p>
            <a:r>
              <a:rPr lang="en-GB"/>
              <a:t>Date: Monday / 01 / October / 2019</a:t>
            </a:r>
          </a:p>
        </p:txBody>
      </p:sp>
      <p:sp>
        <p:nvSpPr>
          <p:cNvPr id="6" name="Slide Number Placeholder 5">
            <a:extLst>
              <a:ext uri="{FF2B5EF4-FFF2-40B4-BE49-F238E27FC236}">
                <a16:creationId xmlns:a16="http://schemas.microsoft.com/office/drawing/2014/main" id="{D5560A48-11BA-4835-D082-92BC0B6F2273}"/>
              </a:ext>
            </a:extLst>
          </p:cNvPr>
          <p:cNvSpPr>
            <a:spLocks noGrp="1"/>
          </p:cNvSpPr>
          <p:nvPr>
            <p:ph type="sldNum" sz="quarter" idx="12"/>
          </p:nvPr>
        </p:nvSpPr>
        <p:spPr/>
        <p:txBody>
          <a:bodyPr/>
          <a:lstStyle/>
          <a:p>
            <a:fld id="{856227C0-AD57-4F9B-BAE3-EEFB0D0EE427}" type="slidenum">
              <a:rPr lang="en-GB" smtClean="0"/>
              <a:t>13</a:t>
            </a:fld>
            <a:endParaRPr lang="en-GB"/>
          </a:p>
        </p:txBody>
      </p:sp>
      <p:pic>
        <p:nvPicPr>
          <p:cNvPr id="10" name="Picture 9">
            <a:extLst>
              <a:ext uri="{FF2B5EF4-FFF2-40B4-BE49-F238E27FC236}">
                <a16:creationId xmlns:a16="http://schemas.microsoft.com/office/drawing/2014/main" id="{1DB5B055-7FE0-EBEB-0D54-62EBA4AA1C0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57063" y="6367463"/>
            <a:ext cx="644399" cy="172266"/>
          </a:xfrm>
          <a:prstGeom prst="rect">
            <a:avLst/>
          </a:prstGeom>
        </p:spPr>
      </p:pic>
      <p:sp>
        <p:nvSpPr>
          <p:cNvPr id="7" name="Title 6">
            <a:extLst>
              <a:ext uri="{FF2B5EF4-FFF2-40B4-BE49-F238E27FC236}">
                <a16:creationId xmlns:a16="http://schemas.microsoft.com/office/drawing/2014/main" id="{B0CEDAE9-3CB9-018D-DCFB-3500998369E0}"/>
              </a:ext>
            </a:extLst>
          </p:cNvPr>
          <p:cNvSpPr>
            <a:spLocks noGrp="1"/>
          </p:cNvSpPr>
          <p:nvPr>
            <p:ph type="title"/>
          </p:nvPr>
        </p:nvSpPr>
        <p:spPr>
          <a:xfrm>
            <a:off x="2620536" y="1451957"/>
            <a:ext cx="9365119" cy="720000"/>
          </a:xfrm>
        </p:spPr>
        <p:txBody>
          <a:bodyPr/>
          <a:lstStyle/>
          <a:p>
            <a:pPr algn="r"/>
            <a:r>
              <a:rPr lang="en-GB" sz="2800" b="0" dirty="0"/>
              <a:t>Addressing gaps identified in a Normative Gap Analysis</a:t>
            </a:r>
          </a:p>
        </p:txBody>
      </p:sp>
      <p:sp>
        <p:nvSpPr>
          <p:cNvPr id="9" name="Content Placeholder 2">
            <a:extLst>
              <a:ext uri="{FF2B5EF4-FFF2-40B4-BE49-F238E27FC236}">
                <a16:creationId xmlns:a16="http://schemas.microsoft.com/office/drawing/2014/main" id="{4D14D69A-AA4D-A7C2-A050-A9624DC6EA21}"/>
              </a:ext>
            </a:extLst>
          </p:cNvPr>
          <p:cNvSpPr>
            <a:spLocks noGrp="1"/>
          </p:cNvSpPr>
          <p:nvPr>
            <p:ph idx="1"/>
          </p:nvPr>
        </p:nvSpPr>
        <p:spPr>
          <a:xfrm>
            <a:off x="3663339" y="2502678"/>
            <a:ext cx="7926611" cy="3605776"/>
          </a:xfrm>
        </p:spPr>
        <p:txBody>
          <a:bodyPr/>
          <a:lstStyle/>
          <a:p>
            <a:pPr lvl="2" fontAlgn="base">
              <a:spcAft>
                <a:spcPct val="35000"/>
              </a:spcAft>
              <a:buClr>
                <a:schemeClr val="accent1"/>
              </a:buClr>
            </a:pPr>
            <a:r>
              <a:rPr lang="en-GB" sz="2400" dirty="0"/>
              <a:t>Introduces provisions:</a:t>
            </a:r>
          </a:p>
          <a:p>
            <a:pPr marL="539750" lvl="7" fontAlgn="base">
              <a:spcAft>
                <a:spcPct val="35000"/>
              </a:spcAft>
              <a:buClr>
                <a:schemeClr val="accent1"/>
              </a:buClr>
            </a:pPr>
            <a:r>
              <a:rPr lang="en-GB" sz="2400" dirty="0"/>
              <a:t>associated with the impact of the use of </a:t>
            </a:r>
            <a:r>
              <a:rPr lang="en-GB" sz="2400" b="1" dirty="0"/>
              <a:t>algorithm-based automated systems </a:t>
            </a:r>
          </a:p>
          <a:p>
            <a:pPr marL="539750" lvl="7" fontAlgn="base">
              <a:spcAft>
                <a:spcPct val="35000"/>
              </a:spcAft>
              <a:buClr>
                <a:schemeClr val="accent1"/>
              </a:buClr>
            </a:pPr>
            <a:r>
              <a:rPr lang="en-GB" sz="2400" dirty="0"/>
              <a:t>the protection of digital platform workers’ </a:t>
            </a:r>
            <a:r>
              <a:rPr lang="en-GB" sz="2400" b="1" dirty="0"/>
              <a:t>personal data and privacy</a:t>
            </a:r>
            <a:r>
              <a:rPr lang="en-GB" sz="2000" b="1" dirty="0"/>
              <a:t> </a:t>
            </a:r>
          </a:p>
          <a:p>
            <a:pPr marL="539750" lvl="7" fontAlgn="base">
              <a:spcAft>
                <a:spcPct val="35000"/>
              </a:spcAft>
              <a:buClr>
                <a:schemeClr val="accent1"/>
              </a:buClr>
            </a:pPr>
            <a:endParaRPr lang="en-GB" sz="2000" dirty="0"/>
          </a:p>
          <a:p>
            <a:pPr lvl="2" fontAlgn="base">
              <a:spcAft>
                <a:spcPct val="35000"/>
              </a:spcAft>
              <a:buClr>
                <a:schemeClr val="accent1"/>
              </a:buClr>
            </a:pPr>
            <a:endParaRPr lang="en-GB" sz="2000" dirty="0">
              <a:latin typeface="Noto Sans" panose="020B0502040504020204" pitchFamily="34" charset="0"/>
            </a:endParaRPr>
          </a:p>
          <a:p>
            <a:pPr lvl="2" fontAlgn="base">
              <a:spcAft>
                <a:spcPct val="35000"/>
              </a:spcAft>
              <a:buClr>
                <a:schemeClr val="accent1"/>
              </a:buClr>
            </a:pPr>
            <a:endParaRPr lang="en-GB" sz="2400" dirty="0"/>
          </a:p>
        </p:txBody>
      </p:sp>
      <p:pic>
        <p:nvPicPr>
          <p:cNvPr id="3" name="Picture Placeholder 9" descr="A person sitting at a computer&#10;&#10;Description automatically generated">
            <a:extLst>
              <a:ext uri="{FF2B5EF4-FFF2-40B4-BE49-F238E27FC236}">
                <a16:creationId xmlns:a16="http://schemas.microsoft.com/office/drawing/2014/main" id="{DF6494FC-BDEF-EA8D-10D0-758FBC2AC1F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7118" t="-17143" r="11468"/>
          <a:stretch/>
        </p:blipFill>
        <p:spPr>
          <a:xfrm>
            <a:off x="0" y="1019876"/>
            <a:ext cx="2911011" cy="5519853"/>
          </a:xfrm>
          <a:prstGeom prst="rect">
            <a:avLst/>
          </a:prstGeom>
        </p:spPr>
      </p:pic>
    </p:spTree>
    <p:extLst>
      <p:ext uri="{BB962C8B-B14F-4D97-AF65-F5344CB8AC3E}">
        <p14:creationId xmlns:p14="http://schemas.microsoft.com/office/powerpoint/2010/main" val="8615861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08DC05-6015-F746-E564-EF565A6244C3}"/>
            </a:ext>
          </a:extLst>
        </p:cNvPr>
        <p:cNvGrpSpPr/>
        <p:nvPr/>
      </p:nvGrpSpPr>
      <p:grpSpPr>
        <a:xfrm>
          <a:off x="0" y="0"/>
          <a:ext cx="0" cy="0"/>
          <a:chOff x="0" y="0"/>
          <a:chExt cx="0" cy="0"/>
        </a:xfrm>
      </p:grpSpPr>
      <p:sp>
        <p:nvSpPr>
          <p:cNvPr id="4" name="Date Placeholder 3">
            <a:extLst>
              <a:ext uri="{FF2B5EF4-FFF2-40B4-BE49-F238E27FC236}">
                <a16:creationId xmlns:a16="http://schemas.microsoft.com/office/drawing/2014/main" id="{5B966478-A7B7-DE3C-B124-442AD23DB852}"/>
              </a:ext>
            </a:extLst>
          </p:cNvPr>
          <p:cNvSpPr>
            <a:spLocks noGrp="1"/>
          </p:cNvSpPr>
          <p:nvPr>
            <p:ph type="dt" sz="half" idx="10"/>
          </p:nvPr>
        </p:nvSpPr>
        <p:spPr/>
        <p:txBody>
          <a:bodyPr/>
          <a:lstStyle/>
          <a:p>
            <a:r>
              <a:rPr lang="en-GB"/>
              <a:t>Date: Monday / 01 / October / 2019</a:t>
            </a:r>
          </a:p>
        </p:txBody>
      </p:sp>
      <p:sp>
        <p:nvSpPr>
          <p:cNvPr id="6" name="Slide Number Placeholder 5">
            <a:extLst>
              <a:ext uri="{FF2B5EF4-FFF2-40B4-BE49-F238E27FC236}">
                <a16:creationId xmlns:a16="http://schemas.microsoft.com/office/drawing/2014/main" id="{2336F0E9-2561-377F-42B6-1C9BFD192925}"/>
              </a:ext>
            </a:extLst>
          </p:cNvPr>
          <p:cNvSpPr>
            <a:spLocks noGrp="1"/>
          </p:cNvSpPr>
          <p:nvPr>
            <p:ph type="sldNum" sz="quarter" idx="12"/>
          </p:nvPr>
        </p:nvSpPr>
        <p:spPr/>
        <p:txBody>
          <a:bodyPr/>
          <a:lstStyle/>
          <a:p>
            <a:fld id="{856227C0-AD57-4F9B-BAE3-EEFB0D0EE427}" type="slidenum">
              <a:rPr lang="en-GB" smtClean="0"/>
              <a:t>14</a:t>
            </a:fld>
            <a:endParaRPr lang="en-GB"/>
          </a:p>
        </p:txBody>
      </p:sp>
      <p:pic>
        <p:nvPicPr>
          <p:cNvPr id="10" name="Picture 9">
            <a:extLst>
              <a:ext uri="{FF2B5EF4-FFF2-40B4-BE49-F238E27FC236}">
                <a16:creationId xmlns:a16="http://schemas.microsoft.com/office/drawing/2014/main" id="{2EDC46CD-6B10-E7EA-EE2E-0ADF659790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57063" y="6367463"/>
            <a:ext cx="644399" cy="172266"/>
          </a:xfrm>
          <a:prstGeom prst="rect">
            <a:avLst/>
          </a:prstGeom>
        </p:spPr>
      </p:pic>
      <p:sp>
        <p:nvSpPr>
          <p:cNvPr id="9" name="Content Placeholder 2">
            <a:extLst>
              <a:ext uri="{FF2B5EF4-FFF2-40B4-BE49-F238E27FC236}">
                <a16:creationId xmlns:a16="http://schemas.microsoft.com/office/drawing/2014/main" id="{318967A7-F5FD-CE04-DAB2-01D27EBB444E}"/>
              </a:ext>
            </a:extLst>
          </p:cNvPr>
          <p:cNvSpPr>
            <a:spLocks noGrp="1"/>
          </p:cNvSpPr>
          <p:nvPr>
            <p:ph idx="1"/>
          </p:nvPr>
        </p:nvSpPr>
        <p:spPr>
          <a:xfrm>
            <a:off x="3023291" y="1212556"/>
            <a:ext cx="8678171" cy="3605776"/>
          </a:xfrm>
        </p:spPr>
        <p:txBody>
          <a:bodyPr/>
          <a:lstStyle/>
          <a:p>
            <a:pPr lvl="2" fontAlgn="base">
              <a:spcAft>
                <a:spcPct val="35000"/>
              </a:spcAft>
              <a:buClr>
                <a:schemeClr val="accent1"/>
              </a:buClr>
            </a:pPr>
            <a:r>
              <a:rPr lang="en-GB" sz="2400" dirty="0"/>
              <a:t>Provides that:</a:t>
            </a:r>
          </a:p>
          <a:p>
            <a:pPr marL="539750" lvl="7" fontAlgn="base">
              <a:spcAft>
                <a:spcPct val="35000"/>
              </a:spcAft>
              <a:buClr>
                <a:schemeClr val="accent1"/>
              </a:buClr>
            </a:pPr>
            <a:r>
              <a:rPr lang="en-GB" sz="2400" dirty="0"/>
              <a:t> the terms and conditions should be governed by the laws and regulations of the </a:t>
            </a:r>
            <a:r>
              <a:rPr lang="en-GB" sz="2400" b="1" dirty="0"/>
              <a:t>country where the work is carried out and </a:t>
            </a:r>
          </a:p>
          <a:p>
            <a:pPr marL="539750" lvl="7" fontAlgn="base">
              <a:spcAft>
                <a:spcPct val="35000"/>
              </a:spcAft>
              <a:buClr>
                <a:schemeClr val="accent1"/>
              </a:buClr>
            </a:pPr>
            <a:r>
              <a:rPr lang="en-GB" sz="2400" dirty="0"/>
              <a:t>workers should access to dispute resolution mechanisms and remedies in that territory </a:t>
            </a:r>
          </a:p>
          <a:p>
            <a:pPr marR="0" lvl="2" fontAlgn="base">
              <a:spcAft>
                <a:spcPct val="35000"/>
              </a:spcAft>
              <a:buClr>
                <a:schemeClr val="accent1"/>
              </a:buClr>
              <a:tabLst/>
              <a:defRPr/>
            </a:pPr>
            <a:endParaRPr lang="en-GB" sz="2400" dirty="0"/>
          </a:p>
          <a:p>
            <a:pPr marR="0" lvl="2" fontAlgn="base">
              <a:spcAft>
                <a:spcPct val="35000"/>
              </a:spcAft>
              <a:buClr>
                <a:schemeClr val="accent1"/>
              </a:buClr>
              <a:tabLst/>
              <a:defRPr/>
            </a:pPr>
            <a:r>
              <a:rPr lang="en-GB" sz="2400" dirty="0"/>
              <a:t>Includes provisions related with the </a:t>
            </a:r>
            <a:r>
              <a:rPr lang="en-GB" sz="2400" b="1" dirty="0"/>
              <a:t>formalization</a:t>
            </a:r>
            <a:r>
              <a:rPr lang="en-GB" sz="2400" dirty="0"/>
              <a:t> of digital platform workers, including by imposing </a:t>
            </a:r>
            <a:r>
              <a:rPr lang="en-GB" sz="2400" b="1" dirty="0"/>
              <a:t>reporting obligations </a:t>
            </a:r>
            <a:r>
              <a:rPr lang="en-GB" sz="2400" dirty="0"/>
              <a:t>on digital labour platforms. </a:t>
            </a:r>
          </a:p>
          <a:p>
            <a:pPr marR="0" lvl="2" fontAlgn="base">
              <a:spcAft>
                <a:spcPct val="35000"/>
              </a:spcAft>
              <a:buClr>
                <a:schemeClr val="accent1"/>
              </a:buClr>
              <a:tabLst/>
              <a:defRPr/>
            </a:pPr>
            <a:endParaRPr lang="en-GB" sz="2400" dirty="0"/>
          </a:p>
          <a:p>
            <a:pPr marL="539750" lvl="7" fontAlgn="base">
              <a:spcAft>
                <a:spcPct val="35000"/>
              </a:spcAft>
              <a:buClr>
                <a:schemeClr val="accent1"/>
              </a:buClr>
            </a:pPr>
            <a:endParaRPr lang="en-GB" sz="2000" dirty="0"/>
          </a:p>
          <a:p>
            <a:pPr lvl="2" fontAlgn="base">
              <a:spcAft>
                <a:spcPct val="35000"/>
              </a:spcAft>
              <a:buClr>
                <a:schemeClr val="accent1"/>
              </a:buClr>
            </a:pPr>
            <a:endParaRPr lang="en-GB" sz="2000" dirty="0">
              <a:latin typeface="Noto Sans" panose="020B0502040504020204" pitchFamily="34" charset="0"/>
            </a:endParaRPr>
          </a:p>
          <a:p>
            <a:pPr lvl="2" fontAlgn="base">
              <a:spcAft>
                <a:spcPct val="35000"/>
              </a:spcAft>
              <a:buClr>
                <a:schemeClr val="accent1"/>
              </a:buClr>
            </a:pPr>
            <a:endParaRPr lang="en-GB" sz="2400" dirty="0"/>
          </a:p>
        </p:txBody>
      </p:sp>
      <p:pic>
        <p:nvPicPr>
          <p:cNvPr id="3" name="Picture Placeholder 14">
            <a:extLst>
              <a:ext uri="{FF2B5EF4-FFF2-40B4-BE49-F238E27FC236}">
                <a16:creationId xmlns:a16="http://schemas.microsoft.com/office/drawing/2014/main" id="{C67101D5-E2D5-0E91-8BFA-242B3F10E25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7982" t="-20648" b="13843"/>
          <a:stretch/>
        </p:blipFill>
        <p:spPr>
          <a:xfrm>
            <a:off x="0" y="2101544"/>
            <a:ext cx="2480428" cy="4438185"/>
          </a:xfrm>
          <a:prstGeom prst="rect">
            <a:avLst/>
          </a:prstGeom>
        </p:spPr>
      </p:pic>
    </p:spTree>
    <p:extLst>
      <p:ext uri="{BB962C8B-B14F-4D97-AF65-F5344CB8AC3E}">
        <p14:creationId xmlns:p14="http://schemas.microsoft.com/office/powerpoint/2010/main" val="8435898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97561" y="2767936"/>
            <a:ext cx="7200000" cy="608525"/>
          </a:xfrm>
        </p:spPr>
        <p:txBody>
          <a:bodyPr/>
          <a:lstStyle/>
          <a:p>
            <a:r>
              <a:rPr lang="fr-CH"/>
              <a:t>THANK YOU </a:t>
            </a:r>
            <a:endParaRPr lang="en-GB"/>
          </a:p>
        </p:txBody>
      </p:sp>
      <p:sp>
        <p:nvSpPr>
          <p:cNvPr id="4" name="Date Placeholder 3"/>
          <p:cNvSpPr>
            <a:spLocks noGrp="1"/>
          </p:cNvSpPr>
          <p:nvPr>
            <p:ph type="dt" sz="half" idx="10"/>
          </p:nvPr>
        </p:nvSpPr>
        <p:spPr/>
        <p:txBody>
          <a:bodyPr/>
          <a:lstStyle/>
          <a:p>
            <a:r>
              <a:rPr lang="en-GB"/>
              <a:t>Date: 05 February 2024 </a:t>
            </a:r>
          </a:p>
        </p:txBody>
      </p:sp>
      <p:sp>
        <p:nvSpPr>
          <p:cNvPr id="5" name="Footer Placeholder 4"/>
          <p:cNvSpPr>
            <a:spLocks noGrp="1"/>
          </p:cNvSpPr>
          <p:nvPr>
            <p:ph type="ftr" sz="quarter" idx="11"/>
          </p:nvPr>
        </p:nvSpPr>
        <p:spPr/>
        <p:txBody>
          <a:bodyPr/>
          <a:lstStyle/>
          <a:p>
            <a:r>
              <a:rPr lang="en-GB"/>
              <a:t>Advancing social justice, promoting decent work</a:t>
            </a:r>
          </a:p>
        </p:txBody>
      </p:sp>
      <p:sp>
        <p:nvSpPr>
          <p:cNvPr id="6" name="Slide Number Placeholder 5"/>
          <p:cNvSpPr>
            <a:spLocks noGrp="1"/>
          </p:cNvSpPr>
          <p:nvPr>
            <p:ph type="sldNum" sz="quarter" idx="12"/>
          </p:nvPr>
        </p:nvSpPr>
        <p:spPr/>
        <p:txBody>
          <a:bodyPr/>
          <a:lstStyle/>
          <a:p>
            <a:fld id="{856227C0-AD57-4F9B-BAE3-EEFB0D0EE427}" type="slidenum">
              <a:rPr lang="en-GB" smtClean="0"/>
              <a:pPr/>
              <a:t>15</a:t>
            </a:fld>
            <a:endParaRPr lang="en-GB"/>
          </a:p>
        </p:txBody>
      </p:sp>
      <p:pic>
        <p:nvPicPr>
          <p:cNvPr id="14" name="Picture Placeholder 13">
            <a:extLst>
              <a:ext uri="{FF2B5EF4-FFF2-40B4-BE49-F238E27FC236}">
                <a16:creationId xmlns:a16="http://schemas.microsoft.com/office/drawing/2014/main" id="{861F42EE-9D0C-6501-09BE-A24D301F4F2E}"/>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val="0"/>
              </a:ext>
            </a:extLst>
          </a:blip>
          <a:srcRect l="-8225" t="13078" r="8225" b="12098"/>
          <a:stretch/>
        </p:blipFill>
        <p:spPr>
          <a:xfrm>
            <a:off x="2946400" y="-1614"/>
            <a:ext cx="9245600" cy="5321300"/>
          </a:xfrm>
          <a:noFill/>
        </p:spPr>
      </p:pic>
    </p:spTree>
    <p:extLst>
      <p:ext uri="{BB962C8B-B14F-4D97-AF65-F5344CB8AC3E}">
        <p14:creationId xmlns:p14="http://schemas.microsoft.com/office/powerpoint/2010/main" val="24892332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a:extLst>
              <a:ext uri="{FF2B5EF4-FFF2-40B4-BE49-F238E27FC236}">
                <a16:creationId xmlns:a16="http://schemas.microsoft.com/office/drawing/2014/main" id="{6D7D061B-A528-7CB1-B50D-76EEA031DFCE}"/>
              </a:ext>
            </a:extLst>
          </p:cNvPr>
          <p:cNvSpPr/>
          <p:nvPr/>
        </p:nvSpPr>
        <p:spPr>
          <a:xfrm>
            <a:off x="1866122" y="1670180"/>
            <a:ext cx="4076286" cy="4135684"/>
          </a:xfrm>
          <a:prstGeom prst="ellipse">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89BD0896-4D33-7A8A-F610-E3AE917E4C5D}"/>
              </a:ext>
            </a:extLst>
          </p:cNvPr>
          <p:cNvSpPr>
            <a:spLocks noGrp="1"/>
          </p:cNvSpPr>
          <p:nvPr>
            <p:ph type="title"/>
          </p:nvPr>
        </p:nvSpPr>
        <p:spPr>
          <a:xfrm>
            <a:off x="336946" y="1250729"/>
            <a:ext cx="11210924" cy="720000"/>
          </a:xfrm>
        </p:spPr>
        <p:txBody>
          <a:bodyPr/>
          <a:lstStyle/>
          <a:p>
            <a:r>
              <a:rPr lang="en-US" sz="3200"/>
              <a:t>Overview of the standard setting process</a:t>
            </a:r>
          </a:p>
        </p:txBody>
      </p:sp>
      <p:sp>
        <p:nvSpPr>
          <p:cNvPr id="4" name="Date Placeholder 3">
            <a:extLst>
              <a:ext uri="{FF2B5EF4-FFF2-40B4-BE49-F238E27FC236}">
                <a16:creationId xmlns:a16="http://schemas.microsoft.com/office/drawing/2014/main" id="{041B01E9-903B-DC1E-6649-C2F296A82DDA}"/>
              </a:ext>
            </a:extLst>
          </p:cNvPr>
          <p:cNvSpPr>
            <a:spLocks noGrp="1"/>
          </p:cNvSpPr>
          <p:nvPr>
            <p:ph type="dt" sz="half" idx="10"/>
          </p:nvPr>
        </p:nvSpPr>
        <p:spPr/>
        <p:txBody>
          <a:bodyPr/>
          <a:lstStyle/>
          <a:p>
            <a:r>
              <a:rPr lang="en-GB"/>
              <a:t>Date: Monday / 01 / October / 2019</a:t>
            </a:r>
          </a:p>
        </p:txBody>
      </p:sp>
      <p:sp>
        <p:nvSpPr>
          <p:cNvPr id="5" name="Footer Placeholder 4">
            <a:extLst>
              <a:ext uri="{FF2B5EF4-FFF2-40B4-BE49-F238E27FC236}">
                <a16:creationId xmlns:a16="http://schemas.microsoft.com/office/drawing/2014/main" id="{B201B6AC-445B-5E52-0394-63AC4D208942}"/>
              </a:ext>
            </a:extLst>
          </p:cNvPr>
          <p:cNvSpPr>
            <a:spLocks noGrp="1"/>
          </p:cNvSpPr>
          <p:nvPr>
            <p:ph type="ftr" sz="quarter" idx="11"/>
          </p:nvPr>
        </p:nvSpPr>
        <p:spPr/>
        <p:txBody>
          <a:bodyPr/>
          <a:lstStyle/>
          <a:p>
            <a:r>
              <a:rPr lang="en-GB" dirty="0"/>
              <a:t>Advancing social justice, promoting decent work</a:t>
            </a:r>
          </a:p>
        </p:txBody>
      </p:sp>
      <p:sp>
        <p:nvSpPr>
          <p:cNvPr id="6" name="Slide Number Placeholder 5">
            <a:extLst>
              <a:ext uri="{FF2B5EF4-FFF2-40B4-BE49-F238E27FC236}">
                <a16:creationId xmlns:a16="http://schemas.microsoft.com/office/drawing/2014/main" id="{9BB23512-DBA3-C69B-E6CF-F622C1B7BBAB}"/>
              </a:ext>
            </a:extLst>
          </p:cNvPr>
          <p:cNvSpPr>
            <a:spLocks noGrp="1"/>
          </p:cNvSpPr>
          <p:nvPr>
            <p:ph type="sldNum" sz="quarter" idx="12"/>
          </p:nvPr>
        </p:nvSpPr>
        <p:spPr/>
        <p:txBody>
          <a:bodyPr/>
          <a:lstStyle/>
          <a:p>
            <a:fld id="{856227C0-AD57-4F9B-BAE3-EEFB0D0EE427}" type="slidenum">
              <a:rPr lang="en-GB" smtClean="0"/>
              <a:t>2</a:t>
            </a:fld>
            <a:endParaRPr lang="en-GB"/>
          </a:p>
        </p:txBody>
      </p:sp>
      <p:grpSp>
        <p:nvGrpSpPr>
          <p:cNvPr id="9" name="Group 8">
            <a:extLst>
              <a:ext uri="{FF2B5EF4-FFF2-40B4-BE49-F238E27FC236}">
                <a16:creationId xmlns:a16="http://schemas.microsoft.com/office/drawing/2014/main" id="{55AB84BC-CA0E-D0DA-AD95-912B35D470B2}"/>
              </a:ext>
            </a:extLst>
          </p:cNvPr>
          <p:cNvGrpSpPr/>
          <p:nvPr/>
        </p:nvGrpSpPr>
        <p:grpSpPr>
          <a:xfrm>
            <a:off x="281643" y="1910120"/>
            <a:ext cx="11266227" cy="3961715"/>
            <a:chOff x="281643" y="1910120"/>
            <a:chExt cx="11266227" cy="3961715"/>
          </a:xfrm>
        </p:grpSpPr>
        <p:sp>
          <p:nvSpPr>
            <p:cNvPr id="17" name="Arrow: Notched Right 16">
              <a:extLst>
                <a:ext uri="{FF2B5EF4-FFF2-40B4-BE49-F238E27FC236}">
                  <a16:creationId xmlns:a16="http://schemas.microsoft.com/office/drawing/2014/main" id="{EA6388D9-F0BD-C53F-537D-89CF3A3E2145}"/>
                </a:ext>
              </a:extLst>
            </p:cNvPr>
            <p:cNvSpPr/>
            <p:nvPr/>
          </p:nvSpPr>
          <p:spPr>
            <a:xfrm>
              <a:off x="336946" y="3446609"/>
              <a:ext cx="11210924" cy="2425226"/>
            </a:xfrm>
            <a:prstGeom prst="notchedRightArrow">
              <a:avLst/>
            </a:prstGeom>
            <a:solidFill>
              <a:schemeClr val="bg2">
                <a:lumMod val="50000"/>
              </a:schemeClr>
            </a:solid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GB"/>
            </a:p>
          </p:txBody>
        </p:sp>
        <p:sp>
          <p:nvSpPr>
            <p:cNvPr id="18" name="Freeform: Shape 17">
              <a:extLst>
                <a:ext uri="{FF2B5EF4-FFF2-40B4-BE49-F238E27FC236}">
                  <a16:creationId xmlns:a16="http://schemas.microsoft.com/office/drawing/2014/main" id="{3FA2D247-BC9E-A8CB-4C01-5198BB820BAB}"/>
                </a:ext>
              </a:extLst>
            </p:cNvPr>
            <p:cNvSpPr/>
            <p:nvPr/>
          </p:nvSpPr>
          <p:spPr>
            <a:xfrm>
              <a:off x="281643" y="1910120"/>
              <a:ext cx="1606706" cy="1747709"/>
            </a:xfrm>
            <a:custGeom>
              <a:avLst/>
              <a:gdLst>
                <a:gd name="connsiteX0" fmla="*/ 0 w 1606706"/>
                <a:gd name="connsiteY0" fmla="*/ 0 h 1747709"/>
                <a:gd name="connsiteX1" fmla="*/ 1606706 w 1606706"/>
                <a:gd name="connsiteY1" fmla="*/ 0 h 1747709"/>
                <a:gd name="connsiteX2" fmla="*/ 1606706 w 1606706"/>
                <a:gd name="connsiteY2" fmla="*/ 1747709 h 1747709"/>
                <a:gd name="connsiteX3" fmla="*/ 0 w 1606706"/>
                <a:gd name="connsiteY3" fmla="*/ 1747709 h 1747709"/>
                <a:gd name="connsiteX4" fmla="*/ 0 w 1606706"/>
                <a:gd name="connsiteY4" fmla="*/ 0 h 17477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6706" h="1747709">
                  <a:moveTo>
                    <a:pt x="0" y="0"/>
                  </a:moveTo>
                  <a:lnTo>
                    <a:pt x="1606706" y="0"/>
                  </a:lnTo>
                  <a:lnTo>
                    <a:pt x="1606706" y="1747709"/>
                  </a:lnTo>
                  <a:lnTo>
                    <a:pt x="0" y="174770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13792" tIns="113792" rIns="113792" bIns="113792" numCol="1" spcCol="1270" anchor="b" anchorCtr="0">
              <a:noAutofit/>
            </a:bodyPr>
            <a:lstStyle/>
            <a:p>
              <a:pPr marL="0" lvl="0" indent="0" algn="ctr" defTabSz="711200">
                <a:lnSpc>
                  <a:spcPct val="100000"/>
                </a:lnSpc>
                <a:spcBef>
                  <a:spcPct val="0"/>
                </a:spcBef>
                <a:spcAft>
                  <a:spcPct val="35000"/>
                </a:spcAft>
                <a:buNone/>
              </a:pPr>
              <a:r>
                <a:rPr lang="en-US" sz="1600" b="1" u="sng" kern="1200" dirty="0"/>
                <a:t>White </a:t>
              </a:r>
              <a:r>
                <a:rPr lang="en-US" sz="1400" b="1" u="sng" kern="1200" dirty="0"/>
                <a:t>Report</a:t>
              </a:r>
              <a:r>
                <a:rPr lang="en-US" sz="1600" b="1" u="sng" kern="1200" dirty="0"/>
                <a:t> </a:t>
              </a:r>
            </a:p>
            <a:p>
              <a:pPr marL="0" lvl="0" indent="0" algn="ctr" defTabSz="711200">
                <a:lnSpc>
                  <a:spcPct val="100000"/>
                </a:lnSpc>
                <a:spcBef>
                  <a:spcPct val="0"/>
                </a:spcBef>
                <a:spcAft>
                  <a:spcPct val="35000"/>
                </a:spcAft>
                <a:buNone/>
              </a:pPr>
              <a:r>
                <a:rPr lang="en-US" sz="1400" b="1" kern="1200" dirty="0"/>
                <a:t>Law and Practice Report including questionnaire</a:t>
              </a:r>
            </a:p>
          </p:txBody>
        </p:sp>
        <p:sp>
          <p:nvSpPr>
            <p:cNvPr id="19" name="Oval 18">
              <a:extLst>
                <a:ext uri="{FF2B5EF4-FFF2-40B4-BE49-F238E27FC236}">
                  <a16:creationId xmlns:a16="http://schemas.microsoft.com/office/drawing/2014/main" id="{55202BCB-C914-A97C-03D3-246FDEF36284}"/>
                </a:ext>
              </a:extLst>
            </p:cNvPr>
            <p:cNvSpPr/>
            <p:nvPr/>
          </p:nvSpPr>
          <p:spPr>
            <a:xfrm>
              <a:off x="871343" y="4157623"/>
              <a:ext cx="1084755" cy="1084755"/>
            </a:xfrm>
            <a:prstGeom prst="ellipse">
              <a:avLst/>
            </a:prstGeom>
            <a:solidFill>
              <a:schemeClr val="bg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GB"/>
            </a:p>
          </p:txBody>
        </p:sp>
        <p:sp>
          <p:nvSpPr>
            <p:cNvPr id="21" name="Oval 20">
              <a:extLst>
                <a:ext uri="{FF2B5EF4-FFF2-40B4-BE49-F238E27FC236}">
                  <a16:creationId xmlns:a16="http://schemas.microsoft.com/office/drawing/2014/main" id="{945D396A-F0FA-618C-CA16-726E2242CA2A}"/>
                </a:ext>
              </a:extLst>
            </p:cNvPr>
            <p:cNvSpPr/>
            <p:nvPr/>
          </p:nvSpPr>
          <p:spPr>
            <a:xfrm>
              <a:off x="2506330" y="4157623"/>
              <a:ext cx="1084755" cy="1084755"/>
            </a:xfrm>
            <a:prstGeom prst="ellipse">
              <a:avLst/>
            </a:prstGeom>
            <a:solidFill>
              <a:srgbClr val="FFFF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GB"/>
            </a:p>
          </p:txBody>
        </p:sp>
        <p:sp>
          <p:nvSpPr>
            <p:cNvPr id="23" name="Oval 22">
              <a:extLst>
                <a:ext uri="{FF2B5EF4-FFF2-40B4-BE49-F238E27FC236}">
                  <a16:creationId xmlns:a16="http://schemas.microsoft.com/office/drawing/2014/main" id="{89783CAC-B63C-A365-C229-228C46C85F09}"/>
                </a:ext>
              </a:extLst>
            </p:cNvPr>
            <p:cNvSpPr/>
            <p:nvPr/>
          </p:nvSpPr>
          <p:spPr>
            <a:xfrm>
              <a:off x="4515819" y="4157623"/>
              <a:ext cx="1084755" cy="1084755"/>
            </a:xfrm>
            <a:prstGeom prst="ellipse">
              <a:avLst/>
            </a:prstGeom>
            <a:solidFill>
              <a:srgbClr val="FFC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GB"/>
            </a:p>
          </p:txBody>
        </p:sp>
        <p:sp>
          <p:nvSpPr>
            <p:cNvPr id="24" name="Freeform: Shape 23">
              <a:extLst>
                <a:ext uri="{FF2B5EF4-FFF2-40B4-BE49-F238E27FC236}">
                  <a16:creationId xmlns:a16="http://schemas.microsoft.com/office/drawing/2014/main" id="{B1144005-D739-B1CC-3D6E-6B1E874BF1CA}"/>
                </a:ext>
              </a:extLst>
            </p:cNvPr>
            <p:cNvSpPr/>
            <p:nvPr/>
          </p:nvSpPr>
          <p:spPr>
            <a:xfrm>
              <a:off x="5804804" y="2129746"/>
              <a:ext cx="1413955" cy="1099151"/>
            </a:xfrm>
            <a:custGeom>
              <a:avLst/>
              <a:gdLst>
                <a:gd name="connsiteX0" fmla="*/ 0 w 1413955"/>
                <a:gd name="connsiteY0" fmla="*/ 0 h 1099151"/>
                <a:gd name="connsiteX1" fmla="*/ 1413955 w 1413955"/>
                <a:gd name="connsiteY1" fmla="*/ 0 h 1099151"/>
                <a:gd name="connsiteX2" fmla="*/ 1413955 w 1413955"/>
                <a:gd name="connsiteY2" fmla="*/ 1099151 h 1099151"/>
                <a:gd name="connsiteX3" fmla="*/ 0 w 1413955"/>
                <a:gd name="connsiteY3" fmla="*/ 1099151 h 1099151"/>
                <a:gd name="connsiteX4" fmla="*/ 0 w 1413955"/>
                <a:gd name="connsiteY4" fmla="*/ 0 h 1099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3955" h="1099151">
                  <a:moveTo>
                    <a:pt x="0" y="0"/>
                  </a:moveTo>
                  <a:lnTo>
                    <a:pt x="1413955" y="0"/>
                  </a:lnTo>
                  <a:lnTo>
                    <a:pt x="1413955" y="1099151"/>
                  </a:lnTo>
                  <a:lnTo>
                    <a:pt x="0" y="109915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13792" tIns="113792" rIns="113792" bIns="113792" numCol="1" spcCol="1270" anchor="t" anchorCtr="0">
              <a:noAutofit/>
            </a:bodyPr>
            <a:lstStyle/>
            <a:p>
              <a:pPr marL="0" lvl="0" indent="0" algn="ctr" defTabSz="711200">
                <a:lnSpc>
                  <a:spcPct val="90000"/>
                </a:lnSpc>
                <a:spcBef>
                  <a:spcPct val="0"/>
                </a:spcBef>
                <a:spcAft>
                  <a:spcPts val="0"/>
                </a:spcAft>
                <a:buNone/>
              </a:pPr>
              <a:r>
                <a:rPr lang="en-US" sz="1400" b="1" u="sng" kern="1200" dirty="0">
                  <a:solidFill>
                    <a:srgbClr val="230050">
                      <a:hueOff val="0"/>
                      <a:satOff val="0"/>
                      <a:lumOff val="0"/>
                      <a:alphaOff val="0"/>
                    </a:srgbClr>
                  </a:solidFill>
                  <a:latin typeface="Arial" panose="020B0604020202020204"/>
                  <a:ea typeface="+mn-ea"/>
                  <a:cs typeface="+mn-cs"/>
                </a:rPr>
                <a:t>Brown Report</a:t>
              </a:r>
              <a:r>
                <a:rPr lang="en-US" sz="1400" b="1" kern="1200" dirty="0">
                  <a:solidFill>
                    <a:srgbClr val="230050">
                      <a:hueOff val="0"/>
                      <a:satOff val="0"/>
                      <a:lumOff val="0"/>
                      <a:alphaOff val="0"/>
                    </a:srgbClr>
                  </a:solidFill>
                  <a:latin typeface="Arial" panose="020B0604020202020204"/>
                  <a:ea typeface="+mn-ea"/>
                  <a:cs typeface="+mn-cs"/>
                </a:rPr>
                <a:t> </a:t>
              </a:r>
            </a:p>
            <a:p>
              <a:pPr marL="0" lvl="0" indent="0" algn="ctr" defTabSz="711200">
                <a:lnSpc>
                  <a:spcPct val="90000"/>
                </a:lnSpc>
                <a:spcBef>
                  <a:spcPct val="0"/>
                </a:spcBef>
                <a:spcAft>
                  <a:spcPts val="0"/>
                </a:spcAft>
                <a:buNone/>
              </a:pPr>
              <a:r>
                <a:rPr lang="en-US" sz="1400" b="1" kern="1200" dirty="0">
                  <a:solidFill>
                    <a:srgbClr val="230050">
                      <a:hueOff val="0"/>
                      <a:satOff val="0"/>
                      <a:lumOff val="0"/>
                      <a:alphaOff val="0"/>
                    </a:srgbClr>
                  </a:solidFill>
                  <a:latin typeface="Arial" panose="020B0604020202020204"/>
                  <a:ea typeface="+mn-ea"/>
                  <a:cs typeface="+mn-cs"/>
                </a:rPr>
                <a:t>Proposed draft text(s) in light of the first discussion</a:t>
              </a:r>
            </a:p>
          </p:txBody>
        </p:sp>
        <p:sp>
          <p:nvSpPr>
            <p:cNvPr id="25" name="Oval 24">
              <a:extLst>
                <a:ext uri="{FF2B5EF4-FFF2-40B4-BE49-F238E27FC236}">
                  <a16:creationId xmlns:a16="http://schemas.microsoft.com/office/drawing/2014/main" id="{5BDA21B0-47E1-378F-9529-EE98FE9C0968}"/>
                </a:ext>
              </a:extLst>
            </p:cNvPr>
            <p:cNvSpPr/>
            <p:nvPr/>
          </p:nvSpPr>
          <p:spPr>
            <a:xfrm>
              <a:off x="6039416" y="4157628"/>
              <a:ext cx="1084755" cy="1084755"/>
            </a:xfrm>
            <a:prstGeom prst="ellipse">
              <a:avLst/>
            </a:prstGeom>
            <a:solidFill>
              <a:schemeClr val="accent3">
                <a:lumMod val="5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GB"/>
            </a:p>
          </p:txBody>
        </p:sp>
        <p:sp>
          <p:nvSpPr>
            <p:cNvPr id="26" name="Freeform: Shape 25">
              <a:extLst>
                <a:ext uri="{FF2B5EF4-FFF2-40B4-BE49-F238E27FC236}">
                  <a16:creationId xmlns:a16="http://schemas.microsoft.com/office/drawing/2014/main" id="{6FAFEEDF-CEEA-3963-9675-1488E74F11A6}"/>
                </a:ext>
              </a:extLst>
            </p:cNvPr>
            <p:cNvSpPr/>
            <p:nvPr/>
          </p:nvSpPr>
          <p:spPr>
            <a:xfrm>
              <a:off x="7334761" y="2711943"/>
              <a:ext cx="1413955" cy="824499"/>
            </a:xfrm>
            <a:custGeom>
              <a:avLst/>
              <a:gdLst>
                <a:gd name="connsiteX0" fmla="*/ 0 w 1413955"/>
                <a:gd name="connsiteY0" fmla="*/ 0 h 824499"/>
                <a:gd name="connsiteX1" fmla="*/ 1413955 w 1413955"/>
                <a:gd name="connsiteY1" fmla="*/ 0 h 824499"/>
                <a:gd name="connsiteX2" fmla="*/ 1413955 w 1413955"/>
                <a:gd name="connsiteY2" fmla="*/ 824499 h 824499"/>
                <a:gd name="connsiteX3" fmla="*/ 0 w 1413955"/>
                <a:gd name="connsiteY3" fmla="*/ 824499 h 824499"/>
                <a:gd name="connsiteX4" fmla="*/ 0 w 1413955"/>
                <a:gd name="connsiteY4" fmla="*/ 0 h 8244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3955" h="824499">
                  <a:moveTo>
                    <a:pt x="0" y="0"/>
                  </a:moveTo>
                  <a:lnTo>
                    <a:pt x="1413955" y="0"/>
                  </a:lnTo>
                  <a:lnTo>
                    <a:pt x="1413955" y="824499"/>
                  </a:lnTo>
                  <a:lnTo>
                    <a:pt x="0" y="82449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13792" tIns="113792" rIns="113792" bIns="113792" numCol="1" spcCol="1270" anchor="b" anchorCtr="0">
              <a:noAutofit/>
            </a:bodyPr>
            <a:lstStyle/>
            <a:p>
              <a:pPr marL="0" lvl="0" indent="0" algn="ctr" defTabSz="711200">
                <a:lnSpc>
                  <a:spcPct val="90000"/>
                </a:lnSpc>
                <a:spcBef>
                  <a:spcPct val="0"/>
                </a:spcBef>
                <a:spcAft>
                  <a:spcPct val="35000"/>
                </a:spcAft>
                <a:buNone/>
              </a:pPr>
              <a:r>
                <a:rPr lang="en-US" sz="1400" b="1" u="sng" kern="1200" dirty="0">
                  <a:solidFill>
                    <a:srgbClr val="230050">
                      <a:hueOff val="0"/>
                      <a:satOff val="0"/>
                      <a:lumOff val="0"/>
                      <a:alphaOff val="0"/>
                    </a:srgbClr>
                  </a:solidFill>
                  <a:latin typeface="Arial" panose="020B0604020202020204"/>
                  <a:ea typeface="+mn-ea"/>
                  <a:cs typeface="+mn-cs"/>
                </a:rPr>
                <a:t>Blue Report</a:t>
              </a:r>
            </a:p>
            <a:p>
              <a:pPr marL="0" lvl="0" indent="0" algn="ctr" defTabSz="711200">
                <a:lnSpc>
                  <a:spcPct val="90000"/>
                </a:lnSpc>
                <a:spcBef>
                  <a:spcPct val="0"/>
                </a:spcBef>
                <a:spcAft>
                  <a:spcPct val="35000"/>
                </a:spcAft>
                <a:buNone/>
              </a:pPr>
              <a:r>
                <a:rPr lang="en-US" sz="1400" b="1" kern="1200" dirty="0">
                  <a:solidFill>
                    <a:srgbClr val="230050">
                      <a:hueOff val="0"/>
                      <a:satOff val="0"/>
                      <a:lumOff val="0"/>
                      <a:alphaOff val="0"/>
                    </a:srgbClr>
                  </a:solidFill>
                  <a:latin typeface="Arial" panose="020B0604020202020204"/>
                  <a:ea typeface="+mn-ea"/>
                  <a:cs typeface="+mn-cs"/>
                </a:rPr>
                <a:t>Revised draft text(s) in light of the comments received</a:t>
              </a:r>
            </a:p>
          </p:txBody>
        </p:sp>
        <p:sp>
          <p:nvSpPr>
            <p:cNvPr id="27" name="Oval 26">
              <a:extLst>
                <a:ext uri="{FF2B5EF4-FFF2-40B4-BE49-F238E27FC236}">
                  <a16:creationId xmlns:a16="http://schemas.microsoft.com/office/drawing/2014/main" id="{97F29723-54BB-E761-2253-B0557F7C2AA1}"/>
                </a:ext>
              </a:extLst>
            </p:cNvPr>
            <p:cNvSpPr/>
            <p:nvPr/>
          </p:nvSpPr>
          <p:spPr>
            <a:xfrm>
              <a:off x="7519486" y="4157623"/>
              <a:ext cx="1084755" cy="1084755"/>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GB"/>
            </a:p>
          </p:txBody>
        </p:sp>
        <p:sp>
          <p:nvSpPr>
            <p:cNvPr id="28" name="Freeform: Shape 27">
              <a:extLst>
                <a:ext uri="{FF2B5EF4-FFF2-40B4-BE49-F238E27FC236}">
                  <a16:creationId xmlns:a16="http://schemas.microsoft.com/office/drawing/2014/main" id="{4F9F1C4F-367B-C230-AA36-71A618498725}"/>
                </a:ext>
              </a:extLst>
            </p:cNvPr>
            <p:cNvSpPr/>
            <p:nvPr/>
          </p:nvSpPr>
          <p:spPr>
            <a:xfrm>
              <a:off x="8853872" y="2129746"/>
              <a:ext cx="1584125" cy="930515"/>
            </a:xfrm>
            <a:custGeom>
              <a:avLst/>
              <a:gdLst>
                <a:gd name="connsiteX0" fmla="*/ 0 w 1584125"/>
                <a:gd name="connsiteY0" fmla="*/ 0 h 930515"/>
                <a:gd name="connsiteX1" fmla="*/ 1584125 w 1584125"/>
                <a:gd name="connsiteY1" fmla="*/ 0 h 930515"/>
                <a:gd name="connsiteX2" fmla="*/ 1584125 w 1584125"/>
                <a:gd name="connsiteY2" fmla="*/ 930515 h 930515"/>
                <a:gd name="connsiteX3" fmla="*/ 0 w 1584125"/>
                <a:gd name="connsiteY3" fmla="*/ 930515 h 930515"/>
                <a:gd name="connsiteX4" fmla="*/ 0 w 1584125"/>
                <a:gd name="connsiteY4" fmla="*/ 0 h 930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4125" h="930515">
                  <a:moveTo>
                    <a:pt x="0" y="0"/>
                  </a:moveTo>
                  <a:lnTo>
                    <a:pt x="1584125" y="0"/>
                  </a:lnTo>
                  <a:lnTo>
                    <a:pt x="1584125" y="930515"/>
                  </a:lnTo>
                  <a:lnTo>
                    <a:pt x="0" y="93051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13792" tIns="113792" rIns="113792" bIns="113792" numCol="1" spcCol="1270" anchor="t" anchorCtr="0">
              <a:noAutofit/>
            </a:bodyPr>
            <a:lstStyle/>
            <a:p>
              <a:pPr marL="0" lvl="0" indent="0" algn="ctr" defTabSz="711200">
                <a:lnSpc>
                  <a:spcPct val="90000"/>
                </a:lnSpc>
                <a:spcBef>
                  <a:spcPct val="0"/>
                </a:spcBef>
                <a:spcAft>
                  <a:spcPct val="35000"/>
                </a:spcAft>
                <a:buNone/>
              </a:pPr>
              <a:r>
                <a:rPr lang="en-US" sz="1400" b="1" kern="1200" dirty="0">
                  <a:solidFill>
                    <a:srgbClr val="FF0000"/>
                  </a:solidFill>
                  <a:latin typeface="Arial" panose="020B0604020202020204"/>
                  <a:ea typeface="+mn-ea"/>
                  <a:cs typeface="+mn-cs"/>
                </a:rPr>
                <a:t>2026 ILC discussion and adoption of instrument(s)</a:t>
              </a:r>
            </a:p>
          </p:txBody>
        </p:sp>
        <p:sp>
          <p:nvSpPr>
            <p:cNvPr id="29" name="Oval 28">
              <a:extLst>
                <a:ext uri="{FF2B5EF4-FFF2-40B4-BE49-F238E27FC236}">
                  <a16:creationId xmlns:a16="http://schemas.microsoft.com/office/drawing/2014/main" id="{39E574AE-EFAE-5B30-CD43-B52AD454CADE}"/>
                </a:ext>
              </a:extLst>
            </p:cNvPr>
            <p:cNvSpPr/>
            <p:nvPr/>
          </p:nvSpPr>
          <p:spPr>
            <a:xfrm>
              <a:off x="9040953" y="4157623"/>
              <a:ext cx="1084755" cy="1088940"/>
            </a:xfrm>
            <a:prstGeom prst="ellipse">
              <a:avLst/>
            </a:prstGeom>
            <a:solidFill>
              <a:schemeClr val="accent6">
                <a:lumMod val="50000"/>
              </a:schemeClr>
            </a:solidFill>
            <a:ln>
              <a:solidFill>
                <a:srgbClr val="00B050"/>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endParaRPr lang="en-GB"/>
            </a:p>
          </p:txBody>
        </p:sp>
        <p:sp>
          <p:nvSpPr>
            <p:cNvPr id="20" name="Freeform: Shape 19">
              <a:extLst>
                <a:ext uri="{FF2B5EF4-FFF2-40B4-BE49-F238E27FC236}">
                  <a16:creationId xmlns:a16="http://schemas.microsoft.com/office/drawing/2014/main" id="{3AF99327-254F-836E-7049-7AF6CE80B4E1}"/>
                </a:ext>
              </a:extLst>
            </p:cNvPr>
            <p:cNvSpPr/>
            <p:nvPr/>
          </p:nvSpPr>
          <p:spPr>
            <a:xfrm>
              <a:off x="1995790" y="2339139"/>
              <a:ext cx="2205672" cy="1747709"/>
            </a:xfrm>
            <a:custGeom>
              <a:avLst/>
              <a:gdLst>
                <a:gd name="connsiteX0" fmla="*/ 0 w 2205672"/>
                <a:gd name="connsiteY0" fmla="*/ 0 h 1747709"/>
                <a:gd name="connsiteX1" fmla="*/ 2205672 w 2205672"/>
                <a:gd name="connsiteY1" fmla="*/ 0 h 1747709"/>
                <a:gd name="connsiteX2" fmla="*/ 2205672 w 2205672"/>
                <a:gd name="connsiteY2" fmla="*/ 1747709 h 1747709"/>
                <a:gd name="connsiteX3" fmla="*/ 0 w 2205672"/>
                <a:gd name="connsiteY3" fmla="*/ 1747709 h 1747709"/>
                <a:gd name="connsiteX4" fmla="*/ 0 w 2205672"/>
                <a:gd name="connsiteY4" fmla="*/ 0 h 17477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5672" h="1747709">
                  <a:moveTo>
                    <a:pt x="0" y="0"/>
                  </a:moveTo>
                  <a:lnTo>
                    <a:pt x="2205672" y="0"/>
                  </a:lnTo>
                  <a:lnTo>
                    <a:pt x="2205672" y="1747709"/>
                  </a:lnTo>
                  <a:lnTo>
                    <a:pt x="0" y="174770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13792" tIns="113792" rIns="113792" bIns="113792" numCol="1" spcCol="1270" anchor="t" anchorCtr="0">
              <a:noAutofit/>
            </a:bodyPr>
            <a:lstStyle/>
            <a:p>
              <a:pPr marL="0" lvl="0" indent="0" algn="ctr" defTabSz="711200">
                <a:lnSpc>
                  <a:spcPct val="90000"/>
                </a:lnSpc>
                <a:spcBef>
                  <a:spcPct val="0"/>
                </a:spcBef>
                <a:spcAft>
                  <a:spcPct val="35000"/>
                </a:spcAft>
                <a:buNone/>
              </a:pPr>
              <a:r>
                <a:rPr lang="en-US" b="1" u="sng" kern="1200" dirty="0">
                  <a:solidFill>
                    <a:srgbClr val="230050">
                      <a:hueOff val="0"/>
                      <a:satOff val="0"/>
                      <a:lumOff val="0"/>
                      <a:alphaOff val="0"/>
                    </a:srgbClr>
                  </a:solidFill>
                  <a:latin typeface="Arial" panose="020B0604020202020204"/>
                  <a:ea typeface="+mn-ea"/>
                  <a:cs typeface="+mn-cs"/>
                </a:rPr>
                <a:t>Yellow Report </a:t>
              </a:r>
              <a:r>
                <a:rPr lang="en-US" b="1" kern="1200" dirty="0">
                  <a:solidFill>
                    <a:srgbClr val="230050">
                      <a:hueOff val="0"/>
                      <a:satOff val="0"/>
                      <a:lumOff val="0"/>
                      <a:alphaOff val="0"/>
                    </a:srgbClr>
                  </a:solidFill>
                  <a:latin typeface="Arial" panose="020B0604020202020204"/>
                  <a:ea typeface="+mn-ea"/>
                  <a:cs typeface="+mn-cs"/>
                </a:rPr>
                <a:t>Analysis of responses received and proposed conclusions</a:t>
              </a:r>
            </a:p>
          </p:txBody>
        </p:sp>
        <p:sp>
          <p:nvSpPr>
            <p:cNvPr id="22" name="Freeform: Shape 21">
              <a:extLst>
                <a:ext uri="{FF2B5EF4-FFF2-40B4-BE49-F238E27FC236}">
                  <a16:creationId xmlns:a16="http://schemas.microsoft.com/office/drawing/2014/main" id="{C0D8A4E6-6E60-2AC0-3885-CF5DA67B6470}"/>
                </a:ext>
              </a:extLst>
            </p:cNvPr>
            <p:cNvSpPr/>
            <p:nvPr/>
          </p:nvSpPr>
          <p:spPr>
            <a:xfrm>
              <a:off x="4074447" y="3212993"/>
              <a:ext cx="1646384" cy="691079"/>
            </a:xfrm>
            <a:custGeom>
              <a:avLst/>
              <a:gdLst>
                <a:gd name="connsiteX0" fmla="*/ 0 w 1501988"/>
                <a:gd name="connsiteY0" fmla="*/ 0 h 691079"/>
                <a:gd name="connsiteX1" fmla="*/ 1501988 w 1501988"/>
                <a:gd name="connsiteY1" fmla="*/ 0 h 691079"/>
                <a:gd name="connsiteX2" fmla="*/ 1501988 w 1501988"/>
                <a:gd name="connsiteY2" fmla="*/ 691079 h 691079"/>
                <a:gd name="connsiteX3" fmla="*/ 0 w 1501988"/>
                <a:gd name="connsiteY3" fmla="*/ 691079 h 691079"/>
                <a:gd name="connsiteX4" fmla="*/ 0 w 1501988"/>
                <a:gd name="connsiteY4" fmla="*/ 0 h 691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1988" h="691079">
                  <a:moveTo>
                    <a:pt x="0" y="0"/>
                  </a:moveTo>
                  <a:lnTo>
                    <a:pt x="1501988" y="0"/>
                  </a:lnTo>
                  <a:lnTo>
                    <a:pt x="1501988" y="691079"/>
                  </a:lnTo>
                  <a:lnTo>
                    <a:pt x="0" y="69107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13792" tIns="113792" rIns="113792" bIns="113792" numCol="1" spcCol="1270" anchor="b" anchorCtr="0">
              <a:noAutofit/>
            </a:bodyPr>
            <a:lstStyle/>
            <a:p>
              <a:pPr marL="0" lvl="0" indent="0" algn="ctr" defTabSz="711200">
                <a:lnSpc>
                  <a:spcPct val="90000"/>
                </a:lnSpc>
                <a:spcBef>
                  <a:spcPct val="0"/>
                </a:spcBef>
                <a:spcAft>
                  <a:spcPts val="0"/>
                </a:spcAft>
                <a:buNone/>
              </a:pPr>
              <a:r>
                <a:rPr lang="en-US" b="1" kern="1200" dirty="0">
                  <a:solidFill>
                    <a:srgbClr val="FF0000"/>
                  </a:solidFill>
                  <a:latin typeface="Arial" panose="020B0604020202020204"/>
                  <a:ea typeface="+mn-ea"/>
                  <a:cs typeface="+mn-cs"/>
                </a:rPr>
                <a:t>2025 ILC </a:t>
              </a:r>
            </a:p>
            <a:p>
              <a:pPr marL="0" lvl="0" indent="0" algn="ctr" defTabSz="711200">
                <a:lnSpc>
                  <a:spcPct val="90000"/>
                </a:lnSpc>
                <a:spcBef>
                  <a:spcPct val="0"/>
                </a:spcBef>
                <a:spcAft>
                  <a:spcPts val="0"/>
                </a:spcAft>
                <a:buNone/>
              </a:pPr>
              <a:r>
                <a:rPr lang="en-US" b="1" kern="1200" dirty="0">
                  <a:solidFill>
                    <a:srgbClr val="FF0000"/>
                  </a:solidFill>
                  <a:latin typeface="Arial" panose="020B0604020202020204"/>
                  <a:ea typeface="+mn-ea"/>
                  <a:cs typeface="+mn-cs"/>
                </a:rPr>
                <a:t>discussion and adoption of conclusions</a:t>
              </a:r>
            </a:p>
          </p:txBody>
        </p:sp>
      </p:grpSp>
      <p:sp>
        <p:nvSpPr>
          <p:cNvPr id="11" name="TextBox 10">
            <a:extLst>
              <a:ext uri="{FF2B5EF4-FFF2-40B4-BE49-F238E27FC236}">
                <a16:creationId xmlns:a16="http://schemas.microsoft.com/office/drawing/2014/main" id="{05EE856F-6C6E-EDBA-3494-E86EEFF81AE5}"/>
              </a:ext>
            </a:extLst>
          </p:cNvPr>
          <p:cNvSpPr txBox="1"/>
          <p:nvPr/>
        </p:nvSpPr>
        <p:spPr>
          <a:xfrm>
            <a:off x="793457" y="5660988"/>
            <a:ext cx="1159292" cy="646331"/>
          </a:xfrm>
          <a:prstGeom prst="rect">
            <a:avLst/>
          </a:prstGeom>
          <a:noFill/>
        </p:spPr>
        <p:txBody>
          <a:bodyPr wrap="none" rtlCol="0">
            <a:spAutoFit/>
          </a:bodyPr>
          <a:lstStyle/>
          <a:p>
            <a:r>
              <a:rPr lang="en-US" sz="1800" b="1" dirty="0"/>
              <a:t>Jan 2024</a:t>
            </a:r>
            <a:endParaRPr lang="en-US" dirty="0"/>
          </a:p>
          <a:p>
            <a:endParaRPr lang="en-US" dirty="0"/>
          </a:p>
        </p:txBody>
      </p:sp>
      <p:sp>
        <p:nvSpPr>
          <p:cNvPr id="12" name="TextBox 11">
            <a:extLst>
              <a:ext uri="{FF2B5EF4-FFF2-40B4-BE49-F238E27FC236}">
                <a16:creationId xmlns:a16="http://schemas.microsoft.com/office/drawing/2014/main" id="{E880C1FE-F2B9-DAAF-AE3C-6F1D65A3A58B}"/>
              </a:ext>
            </a:extLst>
          </p:cNvPr>
          <p:cNvSpPr txBox="1"/>
          <p:nvPr/>
        </p:nvSpPr>
        <p:spPr>
          <a:xfrm>
            <a:off x="9102239" y="5571950"/>
            <a:ext cx="1300356" cy="646331"/>
          </a:xfrm>
          <a:prstGeom prst="rect">
            <a:avLst/>
          </a:prstGeom>
          <a:noFill/>
        </p:spPr>
        <p:txBody>
          <a:bodyPr wrap="none" rtlCol="0">
            <a:spAutoFit/>
          </a:bodyPr>
          <a:lstStyle/>
          <a:p>
            <a:r>
              <a:rPr lang="en-US" sz="1800" b="1" kern="1200">
                <a:solidFill>
                  <a:srgbClr val="230050">
                    <a:hueOff val="0"/>
                    <a:satOff val="0"/>
                    <a:lumOff val="0"/>
                    <a:alphaOff val="0"/>
                  </a:srgbClr>
                </a:solidFill>
                <a:latin typeface="Arial" panose="020B0604020202020204"/>
                <a:ea typeface="+mn-ea"/>
                <a:cs typeface="+mn-cs"/>
              </a:rPr>
              <a:t>June 2026</a:t>
            </a:r>
          </a:p>
          <a:p>
            <a:endParaRPr lang="en-US"/>
          </a:p>
        </p:txBody>
      </p:sp>
      <p:sp>
        <p:nvSpPr>
          <p:cNvPr id="13" name="TextBox 12">
            <a:extLst>
              <a:ext uri="{FF2B5EF4-FFF2-40B4-BE49-F238E27FC236}">
                <a16:creationId xmlns:a16="http://schemas.microsoft.com/office/drawing/2014/main" id="{49D2D9BF-7BDC-588D-C5E0-72C1F3EFA5BD}"/>
              </a:ext>
            </a:extLst>
          </p:cNvPr>
          <p:cNvSpPr txBox="1"/>
          <p:nvPr/>
        </p:nvSpPr>
        <p:spPr>
          <a:xfrm>
            <a:off x="7576605" y="5594117"/>
            <a:ext cx="1172116" cy="646331"/>
          </a:xfrm>
          <a:prstGeom prst="rect">
            <a:avLst/>
          </a:prstGeom>
          <a:noFill/>
        </p:spPr>
        <p:txBody>
          <a:bodyPr wrap="none" rtlCol="0">
            <a:spAutoFit/>
          </a:bodyPr>
          <a:lstStyle/>
          <a:p>
            <a:r>
              <a:rPr lang="en-US" sz="1800" b="1" kern="1200">
                <a:solidFill>
                  <a:srgbClr val="230050">
                    <a:hueOff val="0"/>
                    <a:satOff val="0"/>
                    <a:lumOff val="0"/>
                    <a:alphaOff val="0"/>
                  </a:srgbClr>
                </a:solidFill>
                <a:latin typeface="Arial" panose="020B0604020202020204"/>
                <a:ea typeface="+mn-ea"/>
                <a:cs typeface="+mn-cs"/>
              </a:rPr>
              <a:t>Mar 2026</a:t>
            </a:r>
          </a:p>
          <a:p>
            <a:endParaRPr lang="en-US"/>
          </a:p>
        </p:txBody>
      </p:sp>
      <p:sp>
        <p:nvSpPr>
          <p:cNvPr id="14" name="TextBox 13">
            <a:extLst>
              <a:ext uri="{FF2B5EF4-FFF2-40B4-BE49-F238E27FC236}">
                <a16:creationId xmlns:a16="http://schemas.microsoft.com/office/drawing/2014/main" id="{4A3B67BD-30D9-08FF-CA26-678F865E42B6}"/>
              </a:ext>
            </a:extLst>
          </p:cNvPr>
          <p:cNvSpPr txBox="1"/>
          <p:nvPr/>
        </p:nvSpPr>
        <p:spPr>
          <a:xfrm>
            <a:off x="5942408" y="5571950"/>
            <a:ext cx="1210588" cy="646331"/>
          </a:xfrm>
          <a:prstGeom prst="rect">
            <a:avLst/>
          </a:prstGeom>
          <a:noFill/>
        </p:spPr>
        <p:txBody>
          <a:bodyPr wrap="none" rtlCol="0">
            <a:spAutoFit/>
          </a:bodyPr>
          <a:lstStyle/>
          <a:p>
            <a:r>
              <a:rPr lang="en-US" sz="1800" b="1" kern="1200">
                <a:solidFill>
                  <a:srgbClr val="230050">
                    <a:hueOff val="0"/>
                    <a:satOff val="0"/>
                    <a:lumOff val="0"/>
                    <a:alphaOff val="0"/>
                  </a:srgbClr>
                </a:solidFill>
                <a:latin typeface="Arial" panose="020B0604020202020204"/>
                <a:ea typeface="+mn-ea"/>
                <a:cs typeface="+mn-cs"/>
              </a:rPr>
              <a:t>Aug 2025</a:t>
            </a:r>
          </a:p>
          <a:p>
            <a:endParaRPr lang="en-US"/>
          </a:p>
        </p:txBody>
      </p:sp>
      <p:sp>
        <p:nvSpPr>
          <p:cNvPr id="15" name="TextBox 14">
            <a:extLst>
              <a:ext uri="{FF2B5EF4-FFF2-40B4-BE49-F238E27FC236}">
                <a16:creationId xmlns:a16="http://schemas.microsoft.com/office/drawing/2014/main" id="{5857F985-AF0B-0393-3EB0-E4EFD2DA76C9}"/>
              </a:ext>
            </a:extLst>
          </p:cNvPr>
          <p:cNvSpPr txBox="1"/>
          <p:nvPr/>
        </p:nvSpPr>
        <p:spPr>
          <a:xfrm>
            <a:off x="4195451" y="5599642"/>
            <a:ext cx="1300356" cy="646331"/>
          </a:xfrm>
          <a:prstGeom prst="rect">
            <a:avLst/>
          </a:prstGeom>
          <a:noFill/>
        </p:spPr>
        <p:txBody>
          <a:bodyPr wrap="none" rtlCol="0">
            <a:spAutoFit/>
          </a:bodyPr>
          <a:lstStyle/>
          <a:p>
            <a:r>
              <a:rPr lang="en-US" sz="1800" b="1" kern="1200">
                <a:solidFill>
                  <a:srgbClr val="230050">
                    <a:hueOff val="0"/>
                    <a:satOff val="0"/>
                    <a:lumOff val="0"/>
                    <a:alphaOff val="0"/>
                  </a:srgbClr>
                </a:solidFill>
                <a:latin typeface="Arial" panose="020B0604020202020204"/>
                <a:ea typeface="+mn-ea"/>
                <a:cs typeface="+mn-cs"/>
              </a:rPr>
              <a:t>June 2025</a:t>
            </a:r>
          </a:p>
          <a:p>
            <a:endParaRPr lang="en-US"/>
          </a:p>
        </p:txBody>
      </p:sp>
      <p:sp>
        <p:nvSpPr>
          <p:cNvPr id="16" name="TextBox 15">
            <a:extLst>
              <a:ext uri="{FF2B5EF4-FFF2-40B4-BE49-F238E27FC236}">
                <a16:creationId xmlns:a16="http://schemas.microsoft.com/office/drawing/2014/main" id="{B7983DAA-D8BA-B38E-4CCD-2BFED6ABD9CF}"/>
              </a:ext>
            </a:extLst>
          </p:cNvPr>
          <p:cNvSpPr txBox="1"/>
          <p:nvPr/>
        </p:nvSpPr>
        <p:spPr>
          <a:xfrm>
            <a:off x="2478253" y="5658278"/>
            <a:ext cx="1172116" cy="923330"/>
          </a:xfrm>
          <a:prstGeom prst="rect">
            <a:avLst/>
          </a:prstGeom>
          <a:noFill/>
        </p:spPr>
        <p:txBody>
          <a:bodyPr wrap="none" rtlCol="0">
            <a:spAutoFit/>
          </a:bodyPr>
          <a:lstStyle/>
          <a:p>
            <a:r>
              <a:rPr lang="en-US" sz="1800" b="1" kern="1200" dirty="0">
                <a:solidFill>
                  <a:schemeClr val="accent1">
                    <a:lumMod val="75000"/>
                  </a:schemeClr>
                </a:solidFill>
                <a:latin typeface="Arial" panose="020B0604020202020204"/>
                <a:ea typeface="+mn-ea"/>
                <a:cs typeface="+mn-cs"/>
              </a:rPr>
              <a:t>Feb</a:t>
            </a:r>
            <a:r>
              <a:rPr lang="en-US" sz="1800" b="1" kern="1200" dirty="0">
                <a:solidFill>
                  <a:srgbClr val="230050">
                    <a:hueOff val="0"/>
                    <a:satOff val="0"/>
                    <a:lumOff val="0"/>
                    <a:alphaOff val="0"/>
                  </a:srgbClr>
                </a:solidFill>
                <a:latin typeface="Arial" panose="020B0604020202020204"/>
                <a:ea typeface="+mn-ea"/>
                <a:cs typeface="+mn-cs"/>
              </a:rPr>
              <a:t> 2025</a:t>
            </a:r>
            <a:endParaRPr lang="en-US" dirty="0"/>
          </a:p>
          <a:p>
            <a:endParaRPr lang="en-US" sz="1800" b="1" kern="1200" dirty="0">
              <a:solidFill>
                <a:srgbClr val="230050">
                  <a:hueOff val="0"/>
                  <a:satOff val="0"/>
                  <a:lumOff val="0"/>
                  <a:alphaOff val="0"/>
                </a:srgbClr>
              </a:solidFill>
              <a:latin typeface="Arial" panose="020B0604020202020204"/>
              <a:ea typeface="+mn-ea"/>
              <a:cs typeface="+mn-cs"/>
            </a:endParaRPr>
          </a:p>
          <a:p>
            <a:endParaRPr lang="en-US" dirty="0"/>
          </a:p>
        </p:txBody>
      </p:sp>
    </p:spTree>
    <p:extLst>
      <p:ext uri="{BB962C8B-B14F-4D97-AF65-F5344CB8AC3E}">
        <p14:creationId xmlns:p14="http://schemas.microsoft.com/office/powerpoint/2010/main" val="31743455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02168" y="517812"/>
            <a:ext cx="11210924" cy="720000"/>
          </a:xfrm>
        </p:spPr>
        <p:txBody>
          <a:bodyPr/>
          <a:lstStyle/>
          <a:p>
            <a:r>
              <a:rPr lang="en-GB" sz="3200" dirty="0"/>
              <a:t>Background to the Conference Agenda Item</a:t>
            </a:r>
          </a:p>
        </p:txBody>
      </p:sp>
      <p:sp>
        <p:nvSpPr>
          <p:cNvPr id="4" name="Date Placeholder 3"/>
          <p:cNvSpPr>
            <a:spLocks noGrp="1"/>
          </p:cNvSpPr>
          <p:nvPr>
            <p:ph type="dt" sz="half" idx="10"/>
          </p:nvPr>
        </p:nvSpPr>
        <p:spPr/>
        <p:txBody>
          <a:bodyPr/>
          <a:lstStyle/>
          <a:p>
            <a:r>
              <a:rPr lang="en-GB"/>
              <a:t>Date: Monday / 01 / October / 2019</a:t>
            </a:r>
          </a:p>
        </p:txBody>
      </p:sp>
      <p:sp>
        <p:nvSpPr>
          <p:cNvPr id="6" name="Slide Number Placeholder 5"/>
          <p:cNvSpPr>
            <a:spLocks noGrp="1"/>
          </p:cNvSpPr>
          <p:nvPr>
            <p:ph type="sldNum" sz="quarter" idx="12"/>
          </p:nvPr>
        </p:nvSpPr>
        <p:spPr/>
        <p:txBody>
          <a:bodyPr/>
          <a:lstStyle/>
          <a:p>
            <a:fld id="{856227C0-AD57-4F9B-BAE3-EEFB0D0EE427}" type="slidenum">
              <a:rPr lang="en-GB" smtClean="0"/>
              <a:t>3</a:t>
            </a:fld>
            <a:endParaRPr lang="en-GB"/>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57063" y="6367463"/>
            <a:ext cx="644399" cy="172266"/>
          </a:xfrm>
          <a:prstGeom prst="rect">
            <a:avLst/>
          </a:prstGeom>
        </p:spPr>
      </p:pic>
      <p:pic>
        <p:nvPicPr>
          <p:cNvPr id="13" name="Picture 12">
            <a:extLst>
              <a:ext uri="{FF2B5EF4-FFF2-40B4-BE49-F238E27FC236}">
                <a16:creationId xmlns:a16="http://schemas.microsoft.com/office/drawing/2014/main" id="{930AEFF6-3B3C-202E-8973-97FFC6C71D3C}"/>
              </a:ext>
            </a:extLst>
          </p:cNvPr>
          <p:cNvPicPr>
            <a:picLocks noChangeAspect="1"/>
          </p:cNvPicPr>
          <p:nvPr/>
        </p:nvPicPr>
        <p:blipFill rotWithShape="1">
          <a:blip r:embed="rId4"/>
          <a:srcRect l="4204" t="2059" r="6239" b="1610"/>
          <a:stretch/>
        </p:blipFill>
        <p:spPr>
          <a:xfrm>
            <a:off x="490538" y="1387636"/>
            <a:ext cx="3223260" cy="4622728"/>
          </a:xfrm>
          <a:prstGeom prst="rect">
            <a:avLst/>
          </a:prstGeom>
          <a:ln>
            <a:noFill/>
          </a:ln>
          <a:effectLst>
            <a:outerShdw blurRad="190500" algn="tl" rotWithShape="0">
              <a:srgbClr val="000000">
                <a:alpha val="70000"/>
              </a:srgbClr>
            </a:outerShdw>
          </a:effectLst>
        </p:spPr>
      </p:pic>
      <p:pic>
        <p:nvPicPr>
          <p:cNvPr id="18" name="Picture 17">
            <a:extLst>
              <a:ext uri="{FF2B5EF4-FFF2-40B4-BE49-F238E27FC236}">
                <a16:creationId xmlns:a16="http://schemas.microsoft.com/office/drawing/2014/main" id="{CB0AFAE1-DCC4-7DAF-C87F-57717C8883FE}"/>
              </a:ext>
            </a:extLst>
          </p:cNvPr>
          <p:cNvPicPr>
            <a:picLocks noChangeAspect="1"/>
          </p:cNvPicPr>
          <p:nvPr/>
        </p:nvPicPr>
        <p:blipFill>
          <a:blip r:embed="rId5"/>
          <a:stretch>
            <a:fillRect/>
          </a:stretch>
        </p:blipFill>
        <p:spPr>
          <a:xfrm>
            <a:off x="2817394" y="1830868"/>
            <a:ext cx="3278606" cy="4622728"/>
          </a:xfrm>
          <a:prstGeom prst="rect">
            <a:avLst/>
          </a:prstGeom>
          <a:effectLst>
            <a:outerShdw blurRad="50800" dist="50800" dir="8940000" algn="ctr" rotWithShape="0">
              <a:srgbClr val="000000">
                <a:alpha val="56000"/>
              </a:srgbClr>
            </a:outerShdw>
          </a:effectLst>
        </p:spPr>
      </p:pic>
      <p:sp>
        <p:nvSpPr>
          <p:cNvPr id="19" name="Content Placeholder 2">
            <a:extLst>
              <a:ext uri="{FF2B5EF4-FFF2-40B4-BE49-F238E27FC236}">
                <a16:creationId xmlns:a16="http://schemas.microsoft.com/office/drawing/2014/main" id="{773369D2-18F9-99CB-C8EC-9B402F7EA7CB}"/>
              </a:ext>
            </a:extLst>
          </p:cNvPr>
          <p:cNvSpPr>
            <a:spLocks noGrp="1"/>
          </p:cNvSpPr>
          <p:nvPr>
            <p:ph idx="1"/>
          </p:nvPr>
        </p:nvSpPr>
        <p:spPr>
          <a:xfrm>
            <a:off x="6386197" y="1419324"/>
            <a:ext cx="5123813" cy="5006676"/>
          </a:xfrm>
        </p:spPr>
        <p:txBody>
          <a:bodyPr/>
          <a:lstStyle/>
          <a:p>
            <a:pPr marL="811213" lvl="5" indent="-457200" fontAlgn="base"/>
            <a:r>
              <a:rPr lang="en-GB" sz="2400" dirty="0"/>
              <a:t>Decision from the ILO Governing Body (March 2023)</a:t>
            </a:r>
          </a:p>
          <a:p>
            <a:pPr marL="811213" lvl="5" indent="-457200" fontAlgn="base"/>
            <a:r>
              <a:rPr lang="en-GB" sz="2400" dirty="0"/>
              <a:t>If adopted this instrument(s) will pioneer the setting of International Labour Standards towards the future of work</a:t>
            </a:r>
          </a:p>
          <a:p>
            <a:pPr fontAlgn="base">
              <a:spcBef>
                <a:spcPts val="600"/>
              </a:spcBef>
            </a:pPr>
            <a:r>
              <a:rPr lang="fr-CH" sz="2400" dirty="0">
                <a:solidFill>
                  <a:schemeClr val="tx2"/>
                </a:solidFill>
                <a:latin typeface="Noto Sans" panose="020B0502040504020204" pitchFamily="34" charset="0"/>
                <a:ea typeface="Noto Sans" panose="020B0502040504020204" pitchFamily="34" charset="0"/>
                <a:cs typeface="Noto Sans" panose="020B0502040504020204" pitchFamily="34" charset="0"/>
              </a:rPr>
              <a:t>	   </a:t>
            </a:r>
          </a:p>
          <a:p>
            <a:pPr fontAlgn="base">
              <a:spcBef>
                <a:spcPts val="600"/>
              </a:spcBef>
            </a:pPr>
            <a:r>
              <a:rPr lang="fr-CH" sz="2400" dirty="0">
                <a:solidFill>
                  <a:schemeClr val="tx2"/>
                </a:solidFill>
                <a:latin typeface="Noto Sans" panose="020B0502040504020204" pitchFamily="34" charset="0"/>
                <a:ea typeface="Noto Sans" panose="020B0502040504020204" pitchFamily="34" charset="0"/>
                <a:cs typeface="Noto Sans" panose="020B0502040504020204" pitchFamily="34" charset="0"/>
              </a:rPr>
              <a:t>   </a:t>
            </a:r>
            <a:r>
              <a:rPr lang="fr-CH" sz="2400" dirty="0" err="1">
                <a:solidFill>
                  <a:schemeClr val="tx2"/>
                </a:solidFill>
                <a:latin typeface="Noto Sans" panose="020B0502040504020204" pitchFamily="34" charset="0"/>
                <a:ea typeface="Noto Sans" panose="020B0502040504020204" pitchFamily="34" charset="0"/>
                <a:cs typeface="Noto Sans" panose="020B0502040504020204" pitchFamily="34" charset="0"/>
              </a:rPr>
              <a:t>Two</a:t>
            </a:r>
            <a:r>
              <a:rPr lang="fr-CH" sz="2400" dirty="0">
                <a:solidFill>
                  <a:schemeClr val="tx2"/>
                </a:solidFill>
                <a:latin typeface="Noto Sans" panose="020B0502040504020204" pitchFamily="34" charset="0"/>
                <a:ea typeface="Noto Sans" panose="020B0502040504020204" pitchFamily="34" charset="0"/>
                <a:cs typeface="Noto Sans" panose="020B0502040504020204" pitchFamily="34" charset="0"/>
              </a:rPr>
              <a:t> reports</a:t>
            </a:r>
          </a:p>
          <a:p>
            <a:pPr marL="811213" lvl="5" indent="-457200" fontAlgn="base"/>
            <a:r>
              <a:rPr lang="fr-CH" sz="2400" dirty="0"/>
              <a:t>L</a:t>
            </a:r>
            <a:r>
              <a:rPr lang="en-GB" sz="2400" dirty="0"/>
              <a:t>aw and Practice Report and questionnaire for Member States (31 January 2024)</a:t>
            </a:r>
          </a:p>
          <a:p>
            <a:pPr marL="811213" lvl="5" indent="-457200" fontAlgn="base"/>
            <a:r>
              <a:rPr lang="en-GB" sz="2400" dirty="0"/>
              <a:t>The Yellow Report published on the 3 February 2025</a:t>
            </a:r>
          </a:p>
          <a:p>
            <a:pPr marL="811213" lvl="5" indent="-457200" fontAlgn="base"/>
            <a:endParaRPr lang="en-GB" sz="2400" dirty="0">
              <a:solidFill>
                <a:schemeClr val="tx2"/>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20617951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DECE144A-A87B-A52A-F71D-57668A46472C}"/>
              </a:ext>
            </a:extLst>
          </p:cNvPr>
          <p:cNvSpPr>
            <a:spLocks noGrp="1"/>
          </p:cNvSpPr>
          <p:nvPr>
            <p:ph type="dt" sz="half" idx="10"/>
          </p:nvPr>
        </p:nvSpPr>
        <p:spPr/>
        <p:txBody>
          <a:bodyPr/>
          <a:lstStyle/>
          <a:p>
            <a:r>
              <a:rPr lang="en-GB" dirty="0"/>
              <a:t>Date: Monday / 01 / October / 2019</a:t>
            </a:r>
          </a:p>
        </p:txBody>
      </p:sp>
      <p:sp>
        <p:nvSpPr>
          <p:cNvPr id="6" name="Slide Number Placeholder 5">
            <a:extLst>
              <a:ext uri="{FF2B5EF4-FFF2-40B4-BE49-F238E27FC236}">
                <a16:creationId xmlns:a16="http://schemas.microsoft.com/office/drawing/2014/main" id="{F351D02A-ED74-91A7-98B6-4ABE5D3ADE4D}"/>
              </a:ext>
            </a:extLst>
          </p:cNvPr>
          <p:cNvSpPr>
            <a:spLocks noGrp="1"/>
          </p:cNvSpPr>
          <p:nvPr>
            <p:ph type="sldNum" sz="quarter" idx="12"/>
          </p:nvPr>
        </p:nvSpPr>
        <p:spPr/>
        <p:txBody>
          <a:bodyPr/>
          <a:lstStyle/>
          <a:p>
            <a:fld id="{856227C0-AD57-4F9B-BAE3-EEFB0D0EE427}" type="slidenum">
              <a:rPr lang="en-GB" smtClean="0"/>
              <a:t>4</a:t>
            </a:fld>
            <a:endParaRPr lang="en-GB" dirty="0"/>
          </a:p>
        </p:txBody>
      </p:sp>
      <p:sp>
        <p:nvSpPr>
          <p:cNvPr id="9" name="Content Placeholder 2">
            <a:extLst>
              <a:ext uri="{FF2B5EF4-FFF2-40B4-BE49-F238E27FC236}">
                <a16:creationId xmlns:a16="http://schemas.microsoft.com/office/drawing/2014/main" id="{AC99F173-FEF9-47ED-CE05-B4AFF2B12799}"/>
              </a:ext>
            </a:extLst>
          </p:cNvPr>
          <p:cNvSpPr txBox="1">
            <a:spLocks/>
          </p:cNvSpPr>
          <p:nvPr/>
        </p:nvSpPr>
        <p:spPr>
          <a:xfrm>
            <a:off x="349695" y="3071660"/>
            <a:ext cx="7448106" cy="2805265"/>
          </a:xfrm>
          <a:prstGeom prst="rect">
            <a:avLst/>
          </a:prstGeom>
        </p:spPr>
        <p:txBody>
          <a:bodyPr vert="horz" lIns="0" tIns="0" rIns="0" bIns="0" rtlCol="0">
            <a:noAutofit/>
          </a:bodyPr>
          <a:lstStyle>
            <a:lvl1pPr marL="0" indent="0" algn="l" defTabSz="914400" rtl="0" eaLnBrk="1" latinLnBrk="0" hangingPunct="1">
              <a:lnSpc>
                <a:spcPct val="100000"/>
              </a:lnSpc>
              <a:spcBef>
                <a:spcPts val="2400"/>
              </a:spcBef>
              <a:spcAft>
                <a:spcPts val="600"/>
              </a:spcAft>
              <a:buFont typeface="Arial" panose="020B0604020202020204" pitchFamily="34" charset="0"/>
              <a:buNone/>
              <a:defRPr sz="1800" b="1" kern="1200">
                <a:solidFill>
                  <a:schemeClr val="accent2"/>
                </a:solidFill>
                <a:latin typeface="+mn-lt"/>
                <a:ea typeface="+mn-ea"/>
                <a:cs typeface="+mn-cs"/>
              </a:defRPr>
            </a:lvl1pPr>
            <a:lvl2pPr marL="0" indent="0" algn="l" defTabSz="914400" rtl="0" eaLnBrk="1" latinLnBrk="0" hangingPunct="1">
              <a:lnSpc>
                <a:spcPct val="100000"/>
              </a:lnSpc>
              <a:spcBef>
                <a:spcPts val="600"/>
              </a:spcBef>
              <a:spcAft>
                <a:spcPts val="600"/>
              </a:spcAft>
              <a:buFont typeface="Arial" panose="020B0604020202020204" pitchFamily="34" charset="0"/>
              <a:buNone/>
              <a:defRPr sz="1800" kern="1200">
                <a:solidFill>
                  <a:schemeClr val="tx1"/>
                </a:solidFill>
                <a:latin typeface="+mn-lt"/>
                <a:ea typeface="+mn-ea"/>
                <a:cs typeface="+mn-cs"/>
              </a:defRPr>
            </a:lvl2pPr>
            <a:lvl3pPr marL="252000" indent="-252000" algn="l" defTabSz="914400" rtl="0" eaLnBrk="1" latinLnBrk="0" hangingPunct="1">
              <a:lnSpc>
                <a:spcPct val="100000"/>
              </a:lnSpc>
              <a:spcBef>
                <a:spcPts val="600"/>
              </a:spcBef>
              <a:buClr>
                <a:schemeClr val="accent2"/>
              </a:buClr>
              <a:buSzPct val="70000"/>
              <a:buFont typeface="Wingdings 3" panose="05040102010807070707" pitchFamily="18" charset="2"/>
              <a:buChar char=""/>
              <a:defRPr sz="1800" kern="1200">
                <a:solidFill>
                  <a:schemeClr val="tx1"/>
                </a:solidFill>
                <a:latin typeface="+mn-lt"/>
                <a:ea typeface="+mn-ea"/>
                <a:cs typeface="+mn-cs"/>
              </a:defRPr>
            </a:lvl3pPr>
            <a:lvl4pPr marL="0" indent="0" algn="l" defTabSz="914400" rtl="0" eaLnBrk="1" latinLnBrk="0" hangingPunct="1">
              <a:lnSpc>
                <a:spcPct val="100000"/>
              </a:lnSpc>
              <a:spcBef>
                <a:spcPts val="2400"/>
              </a:spcBef>
              <a:spcAft>
                <a:spcPts val="450"/>
              </a:spcAft>
              <a:buClr>
                <a:schemeClr val="accent2"/>
              </a:buClr>
              <a:buSzPct val="80000"/>
              <a:buFont typeface="Arial" panose="020B0604020202020204" pitchFamily="34" charset="0"/>
              <a:buNone/>
              <a:defRPr sz="1400" b="1" kern="1200">
                <a:solidFill>
                  <a:schemeClr val="accent2"/>
                </a:solidFill>
                <a:latin typeface="+mn-lt"/>
                <a:ea typeface="+mn-ea"/>
                <a:cs typeface="+mn-cs"/>
              </a:defRPr>
            </a:lvl4pPr>
            <a:lvl5pPr marL="0" indent="0" algn="l" defTabSz="914400" rtl="0" eaLnBrk="1" latinLnBrk="0" hangingPunct="1">
              <a:lnSpc>
                <a:spcPct val="100000"/>
              </a:lnSpc>
              <a:spcBef>
                <a:spcPts val="450"/>
              </a:spcBef>
              <a:spcAft>
                <a:spcPts val="450"/>
              </a:spcAft>
              <a:buClr>
                <a:schemeClr val="accent2"/>
              </a:buClr>
              <a:buSzPct val="80000"/>
              <a:buFont typeface="Arial" panose="020B0604020202020204" pitchFamily="34" charset="0"/>
              <a:buNone/>
              <a:defRPr sz="1400" kern="1200">
                <a:solidFill>
                  <a:schemeClr val="tx1"/>
                </a:solidFill>
                <a:latin typeface="+mn-lt"/>
                <a:ea typeface="+mn-ea"/>
                <a:cs typeface="+mn-cs"/>
              </a:defRPr>
            </a:lvl5pPr>
            <a:lvl6pPr marL="252000" indent="-252000" algn="l" defTabSz="914400" rtl="0" eaLnBrk="1" latinLnBrk="0" hangingPunct="1">
              <a:lnSpc>
                <a:spcPct val="100000"/>
              </a:lnSpc>
              <a:spcBef>
                <a:spcPts val="450"/>
              </a:spcBef>
              <a:buClr>
                <a:schemeClr val="accent2"/>
              </a:buClr>
              <a:buSzPct val="70000"/>
              <a:buFont typeface="Wingdings 3" panose="05040102010807070707" pitchFamily="18" charset="2"/>
              <a:buChar char="u"/>
              <a:defRPr sz="1400" kern="1200">
                <a:solidFill>
                  <a:schemeClr val="tx1"/>
                </a:solidFill>
                <a:latin typeface="+mn-lt"/>
                <a:ea typeface="+mn-ea"/>
                <a:cs typeface="+mn-cs"/>
              </a:defRPr>
            </a:lvl6pPr>
            <a:lvl7pPr marL="0" indent="0" algn="l" defTabSz="914400" rtl="0" eaLnBrk="1" latinLnBrk="0" hangingPunct="1">
              <a:lnSpc>
                <a:spcPct val="100000"/>
              </a:lnSpc>
              <a:spcBef>
                <a:spcPts val="600"/>
              </a:spcBef>
              <a:buFont typeface="Arial" panose="020B0604020202020204" pitchFamily="34" charset="0"/>
              <a:buNone/>
              <a:defRPr sz="1000" kern="1200" baseline="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721360" lvl="0" indent="-342900" algn="just">
              <a:spcBef>
                <a:spcPts val="605"/>
              </a:spcBef>
              <a:spcAft>
                <a:spcPts val="0"/>
              </a:spcAft>
              <a:buSzPts val="1000"/>
              <a:buFont typeface="Noto Sans" panose="020B0502040504020204" pitchFamily="34" charset="0"/>
              <a:buAutoNum type="alphaLcParenBoth"/>
              <a:tabLst>
                <a:tab pos="946150" algn="l"/>
              </a:tabLst>
            </a:pPr>
            <a:endParaRPr lang="en-GB" sz="1800" spc="0" dirty="0">
              <a:effectLst/>
              <a:latin typeface="Noto Sans" panose="020B0502040504020204" pitchFamily="34" charset="0"/>
              <a:ea typeface="Noto Sans" panose="020B0502040504020204" pitchFamily="34" charset="0"/>
            </a:endParaRPr>
          </a:p>
        </p:txBody>
      </p:sp>
      <p:sp>
        <p:nvSpPr>
          <p:cNvPr id="10" name="Content Placeholder 2">
            <a:extLst>
              <a:ext uri="{FF2B5EF4-FFF2-40B4-BE49-F238E27FC236}">
                <a16:creationId xmlns:a16="http://schemas.microsoft.com/office/drawing/2014/main" id="{DA976E7A-3FCA-649F-87FA-5528DE76C3E2}"/>
              </a:ext>
            </a:extLst>
          </p:cNvPr>
          <p:cNvSpPr>
            <a:spLocks noGrp="1"/>
          </p:cNvSpPr>
          <p:nvPr>
            <p:ph idx="1"/>
          </p:nvPr>
        </p:nvSpPr>
        <p:spPr>
          <a:xfrm>
            <a:off x="349695" y="2271149"/>
            <a:ext cx="9339926" cy="3605776"/>
          </a:xfrm>
        </p:spPr>
        <p:txBody>
          <a:bodyPr/>
          <a:lstStyle/>
          <a:p>
            <a:pPr marL="534988" lvl="2" indent="-534988" fontAlgn="base">
              <a:spcAft>
                <a:spcPct val="35000"/>
              </a:spcAft>
              <a:buClr>
                <a:schemeClr val="accent1"/>
              </a:buClr>
            </a:pPr>
            <a:r>
              <a:rPr lang="en-GB" sz="2800" dirty="0"/>
              <a:t>Record number of replies</a:t>
            </a:r>
          </a:p>
          <a:p>
            <a:pPr marL="534988" lvl="2" indent="-534988" fontAlgn="base">
              <a:spcAft>
                <a:spcPct val="35000"/>
              </a:spcAft>
              <a:buClr>
                <a:schemeClr val="accent1"/>
              </a:buClr>
            </a:pPr>
            <a:r>
              <a:rPr lang="en-GB" sz="2800" dirty="0"/>
              <a:t>Replies received from 140 Member States, as well as 116 replies from employers’ organizations and 195 from workers’ organisations. </a:t>
            </a:r>
          </a:p>
          <a:p>
            <a:pPr marL="534988" lvl="2" indent="-534988" fontAlgn="base">
              <a:spcAft>
                <a:spcPct val="35000"/>
              </a:spcAft>
              <a:buClr>
                <a:schemeClr val="accent1"/>
              </a:buClr>
            </a:pPr>
            <a:r>
              <a:rPr lang="en-GB" sz="2800" dirty="0"/>
              <a:t>Responses from a wide range of countries</a:t>
            </a:r>
          </a:p>
          <a:p>
            <a:pPr lvl="2" fontAlgn="base">
              <a:spcAft>
                <a:spcPct val="35000"/>
              </a:spcAft>
              <a:buClr>
                <a:schemeClr val="accent1"/>
              </a:buClr>
            </a:pPr>
            <a:endParaRPr lang="en-GB" sz="2800" dirty="0"/>
          </a:p>
        </p:txBody>
      </p:sp>
      <p:pic>
        <p:nvPicPr>
          <p:cNvPr id="13" name="Picture 12" descr="A person standing at a podium&#10;&#10;Description automatically generated">
            <a:extLst>
              <a:ext uri="{FF2B5EF4-FFF2-40B4-BE49-F238E27FC236}">
                <a16:creationId xmlns:a16="http://schemas.microsoft.com/office/drawing/2014/main" id="{4A89D841-34C0-9AD8-0DF1-195E0172CF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97801" y="1452144"/>
            <a:ext cx="6449798" cy="4560209"/>
          </a:xfrm>
          <a:prstGeom prst="rect">
            <a:avLst/>
          </a:prstGeom>
        </p:spPr>
      </p:pic>
      <p:sp>
        <p:nvSpPr>
          <p:cNvPr id="3" name="Title 1">
            <a:extLst>
              <a:ext uri="{FF2B5EF4-FFF2-40B4-BE49-F238E27FC236}">
                <a16:creationId xmlns:a16="http://schemas.microsoft.com/office/drawing/2014/main" id="{383A8680-DEC3-1622-0503-52682E28666F}"/>
              </a:ext>
            </a:extLst>
          </p:cNvPr>
          <p:cNvSpPr>
            <a:spLocks noGrp="1"/>
          </p:cNvSpPr>
          <p:nvPr>
            <p:ph type="title"/>
          </p:nvPr>
        </p:nvSpPr>
        <p:spPr>
          <a:xfrm>
            <a:off x="981076" y="1159582"/>
            <a:ext cx="11210924" cy="720000"/>
          </a:xfrm>
        </p:spPr>
        <p:txBody>
          <a:bodyPr/>
          <a:lstStyle/>
          <a:p>
            <a:r>
              <a:rPr lang="en-GB" sz="3200" dirty="0"/>
              <a:t>High level of interest from Constituents</a:t>
            </a:r>
            <a:endParaRPr lang="en-GB" sz="3200" dirty="0">
              <a:solidFill>
                <a:schemeClr val="accent2"/>
              </a:solidFill>
            </a:endParaRPr>
          </a:p>
        </p:txBody>
      </p:sp>
    </p:spTree>
    <p:extLst>
      <p:ext uri="{BB962C8B-B14F-4D97-AF65-F5344CB8AC3E}">
        <p14:creationId xmlns:p14="http://schemas.microsoft.com/office/powerpoint/2010/main" val="34159993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22">
            <a:extLst>
              <a:ext uri="{FF2B5EF4-FFF2-40B4-BE49-F238E27FC236}">
                <a16:creationId xmlns:a16="http://schemas.microsoft.com/office/drawing/2014/main" id="{4DEAE58F-D1BD-A1C2-220B-792442C5443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380" t="-15249" r="38518" b="14810"/>
          <a:stretch/>
        </p:blipFill>
        <p:spPr>
          <a:xfrm>
            <a:off x="0" y="189570"/>
            <a:ext cx="2832294" cy="5980408"/>
          </a:xfrm>
          <a:custGeom>
            <a:avLst/>
            <a:gdLst>
              <a:gd name="connsiteX0" fmla="*/ 0 w 3902869"/>
              <a:gd name="connsiteY0" fmla="*/ 0 h 5876925"/>
              <a:gd name="connsiteX1" fmla="*/ 3902869 w 3902869"/>
              <a:gd name="connsiteY1" fmla="*/ 0 h 5876925"/>
              <a:gd name="connsiteX2" fmla="*/ 3902869 w 3902869"/>
              <a:gd name="connsiteY2" fmla="*/ 5876925 h 5876925"/>
              <a:gd name="connsiteX3" fmla="*/ 0 w 3902869"/>
              <a:gd name="connsiteY3" fmla="*/ 5876925 h 5876925"/>
              <a:gd name="connsiteX4" fmla="*/ 0 w 3902869"/>
              <a:gd name="connsiteY4" fmla="*/ 0 h 5876925"/>
              <a:gd name="connsiteX0" fmla="*/ 0 w 3902869"/>
              <a:gd name="connsiteY0" fmla="*/ 0 h 5876925"/>
              <a:gd name="connsiteX1" fmla="*/ 3898107 w 3902869"/>
              <a:gd name="connsiteY1" fmla="*/ 2252663 h 5876925"/>
              <a:gd name="connsiteX2" fmla="*/ 3902869 w 3902869"/>
              <a:gd name="connsiteY2" fmla="*/ 5876925 h 5876925"/>
              <a:gd name="connsiteX3" fmla="*/ 0 w 3902869"/>
              <a:gd name="connsiteY3" fmla="*/ 5876925 h 5876925"/>
              <a:gd name="connsiteX4" fmla="*/ 0 w 3902869"/>
              <a:gd name="connsiteY4" fmla="*/ 0 h 5876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2869" h="5876925">
                <a:moveTo>
                  <a:pt x="0" y="0"/>
                </a:moveTo>
                <a:lnTo>
                  <a:pt x="3898107" y="2252663"/>
                </a:lnTo>
                <a:cubicBezTo>
                  <a:pt x="3899694" y="3460750"/>
                  <a:pt x="3901282" y="4668838"/>
                  <a:pt x="3902869" y="5876925"/>
                </a:cubicBezTo>
                <a:lnTo>
                  <a:pt x="0" y="5876925"/>
                </a:lnTo>
                <a:lnTo>
                  <a:pt x="0" y="0"/>
                </a:lnTo>
                <a:close/>
              </a:path>
            </a:pathLst>
          </a:custGeom>
        </p:spPr>
      </p:pic>
      <p:sp>
        <p:nvSpPr>
          <p:cNvPr id="3" name="Content Placeholder 2"/>
          <p:cNvSpPr>
            <a:spLocks noGrp="1"/>
          </p:cNvSpPr>
          <p:nvPr>
            <p:ph idx="1"/>
          </p:nvPr>
        </p:nvSpPr>
        <p:spPr>
          <a:xfrm>
            <a:off x="3465073" y="1573890"/>
            <a:ext cx="8726928" cy="4788371"/>
          </a:xfrm>
        </p:spPr>
        <p:txBody>
          <a:bodyPr/>
          <a:lstStyle/>
          <a:p>
            <a:pPr marL="444500" lvl="2" indent="-444500" fontAlgn="base">
              <a:spcAft>
                <a:spcPct val="35000"/>
              </a:spcAft>
              <a:buClr>
                <a:schemeClr val="accent1"/>
              </a:buClr>
            </a:pPr>
            <a:r>
              <a:rPr lang="en-GB" sz="2400" dirty="0"/>
              <a:t>The central role of technology – especially the impact of algorithm-based automated systems on working conditions and access to work</a:t>
            </a:r>
          </a:p>
          <a:p>
            <a:pPr marL="444500" lvl="2" indent="-444500" fontAlgn="base">
              <a:spcAft>
                <a:spcPct val="35000"/>
              </a:spcAft>
              <a:buClr>
                <a:schemeClr val="accent1"/>
              </a:buClr>
            </a:pPr>
            <a:endParaRPr lang="en-GB" sz="2400" dirty="0"/>
          </a:p>
          <a:p>
            <a:pPr marL="444500" lvl="2" indent="-444500" fontAlgn="base">
              <a:spcAft>
                <a:spcPct val="35000"/>
              </a:spcAft>
              <a:buClr>
                <a:schemeClr val="accent1"/>
              </a:buClr>
            </a:pPr>
            <a:r>
              <a:rPr lang="en-GB" sz="2400" dirty="0"/>
              <a:t>General interest in a standard which provides benchmarks for member standards to guide regulation</a:t>
            </a:r>
          </a:p>
          <a:p>
            <a:pPr lvl="2" fontAlgn="base">
              <a:spcAft>
                <a:spcPct val="35000"/>
              </a:spcAft>
            </a:pPr>
            <a:endParaRPr lang="en-US" sz="2000" dirty="0"/>
          </a:p>
          <a:p>
            <a:pPr marL="444500" lvl="2" indent="-444500" fontAlgn="base">
              <a:spcAft>
                <a:spcPct val="35000"/>
              </a:spcAft>
              <a:buClr>
                <a:schemeClr val="accent1"/>
              </a:buClr>
            </a:pPr>
            <a:r>
              <a:rPr lang="en-GB" sz="2400" dirty="0"/>
              <a:t>Diversity of views on regulating this form of work </a:t>
            </a:r>
          </a:p>
          <a:p>
            <a:pPr lvl="2">
              <a:spcAft>
                <a:spcPct val="35000"/>
              </a:spcAft>
            </a:pPr>
            <a:endParaRPr lang="en-US" sz="2000" dirty="0">
              <a:solidFill>
                <a:srgbClr val="FF0000"/>
              </a:solidFill>
            </a:endParaRPr>
          </a:p>
          <a:p>
            <a:pPr lvl="2">
              <a:spcAft>
                <a:spcPct val="35000"/>
              </a:spcAft>
            </a:pPr>
            <a:endParaRPr lang="en-GB" sz="1600" dirty="0"/>
          </a:p>
          <a:p>
            <a:pPr>
              <a:spcBef>
                <a:spcPts val="600"/>
              </a:spcBef>
            </a:pPr>
            <a:endParaRPr lang="en-GB" sz="2400" b="0" dirty="0">
              <a:solidFill>
                <a:schemeClr val="tx2"/>
              </a:solidFill>
              <a:latin typeface="Noto Sans" panose="020B0502040504020204" pitchFamily="34" charset="0"/>
            </a:endParaRPr>
          </a:p>
          <a:p>
            <a:pPr>
              <a:spcBef>
                <a:spcPts val="600"/>
              </a:spcBef>
            </a:pPr>
            <a:endParaRPr lang="en-GB" sz="2400" b="0" dirty="0">
              <a:solidFill>
                <a:schemeClr val="tx2"/>
              </a:solidFill>
              <a:latin typeface="Noto Sans" panose="020B0502040504020204" pitchFamily="34" charset="0"/>
            </a:endParaRPr>
          </a:p>
          <a:p>
            <a:pPr>
              <a:spcBef>
                <a:spcPts val="600"/>
              </a:spcBef>
            </a:pPr>
            <a:endParaRPr lang="en-GB" sz="1600" b="0" dirty="0">
              <a:solidFill>
                <a:schemeClr val="tx2"/>
              </a:solidFill>
              <a:latin typeface="Noto Sans" panose="020B0502040504020204" pitchFamily="34" charset="0"/>
            </a:endParaRPr>
          </a:p>
          <a:p>
            <a:pPr algn="ctr">
              <a:spcBef>
                <a:spcPts val="600"/>
              </a:spcBef>
            </a:pPr>
            <a:endParaRPr lang="en-GB" sz="1600" b="0" dirty="0">
              <a:solidFill>
                <a:schemeClr val="tx2"/>
              </a:solidFill>
              <a:latin typeface="Noto Sans" panose="020B0502040504020204" pitchFamily="34" charset="0"/>
            </a:endParaRPr>
          </a:p>
          <a:p>
            <a:endParaRPr lang="en-GB" sz="1600" dirty="0"/>
          </a:p>
        </p:txBody>
      </p:sp>
      <p:sp>
        <p:nvSpPr>
          <p:cNvPr id="4" name="Date Placeholder 3"/>
          <p:cNvSpPr>
            <a:spLocks noGrp="1"/>
          </p:cNvSpPr>
          <p:nvPr>
            <p:ph type="dt" sz="half" idx="10"/>
          </p:nvPr>
        </p:nvSpPr>
        <p:spPr/>
        <p:txBody>
          <a:bodyPr/>
          <a:lstStyle/>
          <a:p>
            <a:r>
              <a:rPr lang="en-GB"/>
              <a:t>Date: Monday / 01 / October / 2019</a:t>
            </a:r>
          </a:p>
        </p:txBody>
      </p:sp>
      <p:sp>
        <p:nvSpPr>
          <p:cNvPr id="6" name="Slide Number Placeholder 5"/>
          <p:cNvSpPr>
            <a:spLocks noGrp="1"/>
          </p:cNvSpPr>
          <p:nvPr>
            <p:ph type="sldNum" sz="quarter" idx="12"/>
          </p:nvPr>
        </p:nvSpPr>
        <p:spPr/>
        <p:txBody>
          <a:bodyPr/>
          <a:lstStyle/>
          <a:p>
            <a:fld id="{856227C0-AD57-4F9B-BAE3-EEFB0D0EE427}" type="slidenum">
              <a:rPr lang="en-GB" smtClean="0"/>
              <a:t>5</a:t>
            </a:fld>
            <a:endParaRPr lang="en-GB"/>
          </a:p>
        </p:txBody>
      </p:sp>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57063" y="6367463"/>
            <a:ext cx="644399" cy="172266"/>
          </a:xfrm>
          <a:prstGeom prst="rect">
            <a:avLst/>
          </a:prstGeom>
        </p:spPr>
      </p:pic>
      <p:sp>
        <p:nvSpPr>
          <p:cNvPr id="2" name="Title 1"/>
          <p:cNvSpPr>
            <a:spLocks noGrp="1"/>
          </p:cNvSpPr>
          <p:nvPr>
            <p:ph type="title"/>
          </p:nvPr>
        </p:nvSpPr>
        <p:spPr>
          <a:xfrm>
            <a:off x="5137755" y="576000"/>
            <a:ext cx="11210924" cy="720000"/>
          </a:xfrm>
        </p:spPr>
        <p:txBody>
          <a:bodyPr/>
          <a:lstStyle/>
          <a:p>
            <a:r>
              <a:rPr lang="en-GB" sz="3600" dirty="0"/>
              <a:t>High level insights</a:t>
            </a:r>
          </a:p>
        </p:txBody>
      </p:sp>
    </p:spTree>
    <p:extLst>
      <p:ext uri="{BB962C8B-B14F-4D97-AF65-F5344CB8AC3E}">
        <p14:creationId xmlns:p14="http://schemas.microsoft.com/office/powerpoint/2010/main" val="28218565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0537" y="1419876"/>
            <a:ext cx="7307265" cy="4564278"/>
          </a:xfrm>
        </p:spPr>
        <p:txBody>
          <a:bodyPr/>
          <a:lstStyle/>
          <a:p>
            <a:pPr lvl="2">
              <a:spcAft>
                <a:spcPct val="35000"/>
              </a:spcAft>
              <a:buClr>
                <a:schemeClr val="accent1"/>
              </a:buClr>
            </a:pPr>
            <a:r>
              <a:rPr lang="en-GB" sz="2400" dirty="0">
                <a:solidFill>
                  <a:srgbClr val="FF0000"/>
                </a:solidFill>
              </a:rPr>
              <a:t>Based on responses to the questionnaire, the draft conclusions propose that the standards take the form of a </a:t>
            </a:r>
            <a:r>
              <a:rPr lang="en-GB" sz="2400" b="1" dirty="0">
                <a:solidFill>
                  <a:srgbClr val="FF0000"/>
                </a:solidFill>
              </a:rPr>
              <a:t>Convention accompanied by a Recommendation</a:t>
            </a:r>
          </a:p>
          <a:p>
            <a:pPr marL="539750" lvl="7">
              <a:spcAft>
                <a:spcPct val="35000"/>
              </a:spcAft>
            </a:pPr>
            <a:r>
              <a:rPr lang="en-GB" sz="2400" dirty="0"/>
              <a:t>Two thirds of governments prefer an instrument or instruments that include a Convention</a:t>
            </a:r>
          </a:p>
          <a:p>
            <a:pPr marL="539750" lvl="7">
              <a:spcAft>
                <a:spcPct val="35000"/>
              </a:spcAft>
            </a:pPr>
            <a:r>
              <a:rPr lang="en-GB" sz="2400" dirty="0"/>
              <a:t>Almost all employer’s organizations prefer a Recommendation </a:t>
            </a:r>
          </a:p>
          <a:p>
            <a:pPr marL="539750" lvl="7">
              <a:spcAft>
                <a:spcPct val="35000"/>
              </a:spcAft>
            </a:pPr>
            <a:r>
              <a:rPr lang="en-GB" sz="2400" dirty="0"/>
              <a:t>Almost all worker’s organizations prefer a Convention supplemented by a Recommendation</a:t>
            </a:r>
          </a:p>
          <a:p>
            <a:pPr>
              <a:spcBef>
                <a:spcPts val="600"/>
              </a:spcBef>
            </a:pPr>
            <a:endParaRPr lang="en-GB" sz="2800" b="0" dirty="0">
              <a:solidFill>
                <a:schemeClr val="tx2"/>
              </a:solidFill>
              <a:latin typeface="Noto Sans" panose="020B0502040504020204" pitchFamily="34" charset="0"/>
            </a:endParaRPr>
          </a:p>
          <a:p>
            <a:pPr>
              <a:spcBef>
                <a:spcPts val="600"/>
              </a:spcBef>
            </a:pPr>
            <a:endParaRPr lang="en-GB" sz="2800" b="0" dirty="0">
              <a:solidFill>
                <a:schemeClr val="tx2"/>
              </a:solidFill>
              <a:latin typeface="Noto Sans" panose="020B0502040504020204" pitchFamily="34" charset="0"/>
            </a:endParaRPr>
          </a:p>
          <a:p>
            <a:pPr>
              <a:spcBef>
                <a:spcPts val="600"/>
              </a:spcBef>
            </a:pPr>
            <a:endParaRPr lang="en-GB" sz="1800" b="0" dirty="0">
              <a:solidFill>
                <a:schemeClr val="tx2"/>
              </a:solidFill>
              <a:latin typeface="Noto Sans" panose="020B0502040504020204" pitchFamily="34" charset="0"/>
            </a:endParaRPr>
          </a:p>
          <a:p>
            <a:pPr algn="ctr">
              <a:spcBef>
                <a:spcPts val="600"/>
              </a:spcBef>
            </a:pPr>
            <a:endParaRPr lang="en-GB" sz="1800" b="0" dirty="0">
              <a:solidFill>
                <a:schemeClr val="tx2"/>
              </a:solidFill>
              <a:latin typeface="Noto Sans" panose="020B0502040504020204" pitchFamily="34" charset="0"/>
            </a:endParaRPr>
          </a:p>
          <a:p>
            <a:endParaRPr lang="en-GB" dirty="0"/>
          </a:p>
        </p:txBody>
      </p:sp>
      <p:sp>
        <p:nvSpPr>
          <p:cNvPr id="4" name="Date Placeholder 3"/>
          <p:cNvSpPr>
            <a:spLocks noGrp="1"/>
          </p:cNvSpPr>
          <p:nvPr>
            <p:ph type="dt" sz="half" idx="10"/>
          </p:nvPr>
        </p:nvSpPr>
        <p:spPr/>
        <p:txBody>
          <a:bodyPr/>
          <a:lstStyle/>
          <a:p>
            <a:r>
              <a:rPr lang="en-GB" dirty="0"/>
              <a:t>Date: Monday / 01 / October / 2019</a:t>
            </a:r>
          </a:p>
        </p:txBody>
      </p:sp>
      <p:sp>
        <p:nvSpPr>
          <p:cNvPr id="5" name="Footer Placeholder 4"/>
          <p:cNvSpPr>
            <a:spLocks noGrp="1"/>
          </p:cNvSpPr>
          <p:nvPr>
            <p:ph type="ftr" sz="quarter" idx="11"/>
          </p:nvPr>
        </p:nvSpPr>
        <p:spPr/>
        <p:txBody>
          <a:bodyPr/>
          <a:lstStyle/>
          <a:p>
            <a:r>
              <a:rPr lang="en-GB" dirty="0"/>
              <a:t>Advancing social justice, promoting decent work</a:t>
            </a:r>
          </a:p>
        </p:txBody>
      </p:sp>
      <p:sp>
        <p:nvSpPr>
          <p:cNvPr id="6" name="Slide Number Placeholder 5"/>
          <p:cNvSpPr>
            <a:spLocks noGrp="1"/>
          </p:cNvSpPr>
          <p:nvPr>
            <p:ph type="sldNum" sz="quarter" idx="12"/>
          </p:nvPr>
        </p:nvSpPr>
        <p:spPr/>
        <p:txBody>
          <a:bodyPr/>
          <a:lstStyle/>
          <a:p>
            <a:fld id="{856227C0-AD57-4F9B-BAE3-EEFB0D0EE427}" type="slidenum">
              <a:rPr lang="en-GB" smtClean="0"/>
              <a:t>6</a:t>
            </a:fld>
            <a:endParaRPr lang="en-GB" dirty="0"/>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57063" y="6367463"/>
            <a:ext cx="644399" cy="172266"/>
          </a:xfrm>
          <a:prstGeom prst="rect">
            <a:avLst/>
          </a:prstGeom>
        </p:spPr>
      </p:pic>
      <p:pic>
        <p:nvPicPr>
          <p:cNvPr id="12" name="Picture Placeholder 11">
            <a:extLst>
              <a:ext uri="{FF2B5EF4-FFF2-40B4-BE49-F238E27FC236}">
                <a16:creationId xmlns:a16="http://schemas.microsoft.com/office/drawing/2014/main" id="{D45DBC5B-F243-FA85-8C4E-89D689E1EEB5}"/>
              </a:ext>
            </a:extLst>
          </p:cNvPr>
          <p:cNvPicPr>
            <a:picLocks noGrp="1" noChangeAspect="1"/>
          </p:cNvPicPr>
          <p:nvPr>
            <p:ph type="pic" sz="quarter" idx="13"/>
          </p:nvPr>
        </p:nvPicPr>
        <p:blipFill rotWithShape="1">
          <a:blip r:embed="rId4" cstate="print">
            <a:extLst>
              <a:ext uri="{28A0092B-C50C-407E-A947-70E740481C1C}">
                <a14:useLocalDpi xmlns:a14="http://schemas.microsoft.com/office/drawing/2010/main" val="0"/>
              </a:ext>
            </a:extLst>
          </a:blip>
          <a:srcRect l="21019" t="-7939" r="9783" b="-844"/>
          <a:stretch/>
        </p:blipFill>
        <p:spPr>
          <a:xfrm>
            <a:off x="8711539" y="81481"/>
            <a:ext cx="3480460" cy="6043094"/>
          </a:xfrm>
        </p:spPr>
      </p:pic>
      <p:sp>
        <p:nvSpPr>
          <p:cNvPr id="2" name="Title 1"/>
          <p:cNvSpPr>
            <a:spLocks noGrp="1"/>
          </p:cNvSpPr>
          <p:nvPr>
            <p:ph type="title"/>
          </p:nvPr>
        </p:nvSpPr>
        <p:spPr>
          <a:xfrm>
            <a:off x="2210734" y="741453"/>
            <a:ext cx="11210924" cy="720000"/>
          </a:xfrm>
        </p:spPr>
        <p:txBody>
          <a:bodyPr/>
          <a:lstStyle/>
          <a:p>
            <a:r>
              <a:rPr lang="en-GB" sz="3200" dirty="0"/>
              <a:t>Form of the Instrument</a:t>
            </a:r>
            <a:endParaRPr lang="en-GB" sz="3200" dirty="0">
              <a:solidFill>
                <a:schemeClr val="accent2"/>
              </a:solidFill>
            </a:endParaRPr>
          </a:p>
        </p:txBody>
      </p:sp>
    </p:spTree>
    <p:extLst>
      <p:ext uri="{BB962C8B-B14F-4D97-AF65-F5344CB8AC3E}">
        <p14:creationId xmlns:p14="http://schemas.microsoft.com/office/powerpoint/2010/main" val="33671111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22">
            <a:extLst>
              <a:ext uri="{FF2B5EF4-FFF2-40B4-BE49-F238E27FC236}">
                <a16:creationId xmlns:a16="http://schemas.microsoft.com/office/drawing/2014/main" id="{4DEAE58F-D1BD-A1C2-220B-792442C5443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8538" t="-15249" r="38518" b="14810"/>
          <a:stretch/>
        </p:blipFill>
        <p:spPr>
          <a:xfrm>
            <a:off x="9064676" y="159136"/>
            <a:ext cx="3127324" cy="5397485"/>
          </a:xfrm>
          <a:custGeom>
            <a:avLst/>
            <a:gdLst>
              <a:gd name="connsiteX0" fmla="*/ 0 w 3902869"/>
              <a:gd name="connsiteY0" fmla="*/ 0 h 5876925"/>
              <a:gd name="connsiteX1" fmla="*/ 3902869 w 3902869"/>
              <a:gd name="connsiteY1" fmla="*/ 0 h 5876925"/>
              <a:gd name="connsiteX2" fmla="*/ 3902869 w 3902869"/>
              <a:gd name="connsiteY2" fmla="*/ 5876925 h 5876925"/>
              <a:gd name="connsiteX3" fmla="*/ 0 w 3902869"/>
              <a:gd name="connsiteY3" fmla="*/ 5876925 h 5876925"/>
              <a:gd name="connsiteX4" fmla="*/ 0 w 3902869"/>
              <a:gd name="connsiteY4" fmla="*/ 0 h 5876925"/>
              <a:gd name="connsiteX0" fmla="*/ 0 w 3902869"/>
              <a:gd name="connsiteY0" fmla="*/ 0 h 5876925"/>
              <a:gd name="connsiteX1" fmla="*/ 3898107 w 3902869"/>
              <a:gd name="connsiteY1" fmla="*/ 2252663 h 5876925"/>
              <a:gd name="connsiteX2" fmla="*/ 3902869 w 3902869"/>
              <a:gd name="connsiteY2" fmla="*/ 5876925 h 5876925"/>
              <a:gd name="connsiteX3" fmla="*/ 0 w 3902869"/>
              <a:gd name="connsiteY3" fmla="*/ 5876925 h 5876925"/>
              <a:gd name="connsiteX4" fmla="*/ 0 w 3902869"/>
              <a:gd name="connsiteY4" fmla="*/ 0 h 5876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2869" h="5876925">
                <a:moveTo>
                  <a:pt x="0" y="0"/>
                </a:moveTo>
                <a:lnTo>
                  <a:pt x="3898107" y="2252663"/>
                </a:lnTo>
                <a:cubicBezTo>
                  <a:pt x="3899694" y="3460750"/>
                  <a:pt x="3901282" y="4668838"/>
                  <a:pt x="3902869" y="5876925"/>
                </a:cubicBezTo>
                <a:lnTo>
                  <a:pt x="0" y="5876925"/>
                </a:lnTo>
                <a:lnTo>
                  <a:pt x="0" y="0"/>
                </a:lnTo>
                <a:close/>
              </a:path>
            </a:pathLst>
          </a:custGeom>
        </p:spPr>
      </p:pic>
      <p:sp>
        <p:nvSpPr>
          <p:cNvPr id="3" name="Content Placeholder 2"/>
          <p:cNvSpPr>
            <a:spLocks noGrp="1"/>
          </p:cNvSpPr>
          <p:nvPr>
            <p:ph idx="1"/>
          </p:nvPr>
        </p:nvSpPr>
        <p:spPr>
          <a:xfrm>
            <a:off x="337748" y="1740100"/>
            <a:ext cx="8726928" cy="5238350"/>
          </a:xfrm>
        </p:spPr>
        <p:txBody>
          <a:bodyPr/>
          <a:lstStyle/>
          <a:p>
            <a:pPr marL="534988" lvl="2" indent="-534988">
              <a:spcAft>
                <a:spcPct val="35000"/>
              </a:spcAft>
              <a:buClr>
                <a:schemeClr val="accent1"/>
              </a:buClr>
            </a:pPr>
            <a:r>
              <a:rPr lang="en-GB" sz="2400" dirty="0"/>
              <a:t>Some governments said a Convention should stay at principles level: to be practicable and effective,  recognising the diversity of the platform economy, and its rapid evolution.</a:t>
            </a:r>
          </a:p>
          <a:p>
            <a:pPr marL="444500" lvl="2" indent="-444500" fontAlgn="base">
              <a:spcAft>
                <a:spcPct val="35000"/>
              </a:spcAft>
              <a:buClr>
                <a:schemeClr val="accent1"/>
              </a:buClr>
            </a:pPr>
            <a:r>
              <a:rPr lang="en-GB" sz="2400" dirty="0"/>
              <a:t>Some governments and a majority of worker organisations advocate for more protections (including in relation to the use of new technologies being a key issue)</a:t>
            </a:r>
          </a:p>
          <a:p>
            <a:pPr marL="444500" lvl="2" indent="-444500" fontAlgn="base">
              <a:spcAft>
                <a:spcPct val="35000"/>
              </a:spcAft>
              <a:buClr>
                <a:schemeClr val="accent1"/>
              </a:buClr>
            </a:pPr>
            <a:r>
              <a:rPr lang="en-GB" sz="2400" dirty="0"/>
              <a:t>Some governments and a majority of employer organisations: advocate taking a more flexible approach -  recognising the employment and income opportunities provided by platforms.</a:t>
            </a:r>
          </a:p>
          <a:p>
            <a:pPr lvl="2" fontAlgn="base">
              <a:spcAft>
                <a:spcPct val="35000"/>
              </a:spcAft>
            </a:pPr>
            <a:endParaRPr lang="en-US" sz="2000" dirty="0"/>
          </a:p>
          <a:p>
            <a:pPr lvl="2">
              <a:spcAft>
                <a:spcPct val="35000"/>
              </a:spcAft>
            </a:pPr>
            <a:endParaRPr lang="en-US" sz="2000" dirty="0">
              <a:solidFill>
                <a:srgbClr val="FF0000"/>
              </a:solidFill>
            </a:endParaRPr>
          </a:p>
          <a:p>
            <a:pPr lvl="2">
              <a:spcAft>
                <a:spcPct val="35000"/>
              </a:spcAft>
            </a:pPr>
            <a:endParaRPr lang="en-GB" sz="1600" dirty="0"/>
          </a:p>
          <a:p>
            <a:pPr>
              <a:spcBef>
                <a:spcPts val="600"/>
              </a:spcBef>
            </a:pPr>
            <a:endParaRPr lang="en-GB" sz="2400" b="0" dirty="0">
              <a:solidFill>
                <a:schemeClr val="tx2"/>
              </a:solidFill>
              <a:latin typeface="Noto Sans" panose="020B0502040504020204" pitchFamily="34" charset="0"/>
            </a:endParaRPr>
          </a:p>
          <a:p>
            <a:pPr>
              <a:spcBef>
                <a:spcPts val="600"/>
              </a:spcBef>
            </a:pPr>
            <a:endParaRPr lang="en-GB" sz="2400" b="0" dirty="0">
              <a:solidFill>
                <a:schemeClr val="tx2"/>
              </a:solidFill>
              <a:latin typeface="Noto Sans" panose="020B0502040504020204" pitchFamily="34" charset="0"/>
            </a:endParaRPr>
          </a:p>
          <a:p>
            <a:pPr>
              <a:spcBef>
                <a:spcPts val="600"/>
              </a:spcBef>
            </a:pPr>
            <a:endParaRPr lang="en-GB" sz="1600" b="0" dirty="0">
              <a:solidFill>
                <a:schemeClr val="tx2"/>
              </a:solidFill>
              <a:latin typeface="Noto Sans" panose="020B0502040504020204" pitchFamily="34" charset="0"/>
            </a:endParaRPr>
          </a:p>
          <a:p>
            <a:pPr algn="ctr">
              <a:spcBef>
                <a:spcPts val="600"/>
              </a:spcBef>
            </a:pPr>
            <a:endParaRPr lang="en-GB" sz="1600" b="0" dirty="0">
              <a:solidFill>
                <a:schemeClr val="tx2"/>
              </a:solidFill>
              <a:latin typeface="Noto Sans" panose="020B0502040504020204" pitchFamily="34" charset="0"/>
            </a:endParaRPr>
          </a:p>
          <a:p>
            <a:endParaRPr lang="en-GB" sz="1600" dirty="0"/>
          </a:p>
        </p:txBody>
      </p:sp>
      <p:sp>
        <p:nvSpPr>
          <p:cNvPr id="4" name="Date Placeholder 3"/>
          <p:cNvSpPr>
            <a:spLocks noGrp="1"/>
          </p:cNvSpPr>
          <p:nvPr>
            <p:ph type="dt" sz="half" idx="10"/>
          </p:nvPr>
        </p:nvSpPr>
        <p:spPr/>
        <p:txBody>
          <a:bodyPr/>
          <a:lstStyle/>
          <a:p>
            <a:r>
              <a:rPr lang="en-GB"/>
              <a:t>Date: Monday / 01 / October / 2019</a:t>
            </a:r>
          </a:p>
        </p:txBody>
      </p:sp>
      <p:sp>
        <p:nvSpPr>
          <p:cNvPr id="6" name="Slide Number Placeholder 5"/>
          <p:cNvSpPr>
            <a:spLocks noGrp="1"/>
          </p:cNvSpPr>
          <p:nvPr>
            <p:ph type="sldNum" sz="quarter" idx="12"/>
          </p:nvPr>
        </p:nvSpPr>
        <p:spPr/>
        <p:txBody>
          <a:bodyPr/>
          <a:lstStyle/>
          <a:p>
            <a:fld id="{856227C0-AD57-4F9B-BAE3-EEFB0D0EE427}" type="slidenum">
              <a:rPr lang="en-GB" smtClean="0"/>
              <a:t>7</a:t>
            </a:fld>
            <a:endParaRPr lang="en-GB"/>
          </a:p>
        </p:txBody>
      </p:sp>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57063" y="6367463"/>
            <a:ext cx="644399" cy="172266"/>
          </a:xfrm>
          <a:prstGeom prst="rect">
            <a:avLst/>
          </a:prstGeom>
        </p:spPr>
      </p:pic>
      <p:sp>
        <p:nvSpPr>
          <p:cNvPr id="2" name="Title 1"/>
          <p:cNvSpPr>
            <a:spLocks noGrp="1"/>
          </p:cNvSpPr>
          <p:nvPr>
            <p:ph type="title"/>
          </p:nvPr>
        </p:nvSpPr>
        <p:spPr>
          <a:xfrm>
            <a:off x="2487623" y="531586"/>
            <a:ext cx="5786582" cy="439072"/>
          </a:xfrm>
        </p:spPr>
        <p:txBody>
          <a:bodyPr/>
          <a:lstStyle/>
          <a:p>
            <a:r>
              <a:rPr lang="en-GB" sz="3600" dirty="0"/>
              <a:t>High level insights</a:t>
            </a:r>
          </a:p>
        </p:txBody>
      </p:sp>
    </p:spTree>
    <p:extLst>
      <p:ext uri="{BB962C8B-B14F-4D97-AF65-F5344CB8AC3E}">
        <p14:creationId xmlns:p14="http://schemas.microsoft.com/office/powerpoint/2010/main" val="25508925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125C94-5DE5-6515-299D-C1DC1A6A3535}"/>
            </a:ext>
          </a:extLst>
        </p:cNvPr>
        <p:cNvGrpSpPr/>
        <p:nvPr/>
      </p:nvGrpSpPr>
      <p:grpSpPr>
        <a:xfrm>
          <a:off x="0" y="0"/>
          <a:ext cx="0" cy="0"/>
          <a:chOff x="0" y="0"/>
          <a:chExt cx="0" cy="0"/>
        </a:xfrm>
      </p:grpSpPr>
      <p:pic>
        <p:nvPicPr>
          <p:cNvPr id="10" name="Picture Placeholder 9" descr="A person sitting at a computer&#10;&#10;Description automatically generated">
            <a:extLst>
              <a:ext uri="{FF2B5EF4-FFF2-40B4-BE49-F238E27FC236}">
                <a16:creationId xmlns:a16="http://schemas.microsoft.com/office/drawing/2014/main" id="{03999715-8EEC-821D-58CC-3A738EC675CB}"/>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val="0"/>
              </a:ext>
            </a:extLst>
          </a:blip>
          <a:srcRect l="11468" t="-16694" r="11468"/>
          <a:stretch/>
        </p:blipFill>
        <p:spPr>
          <a:xfrm>
            <a:off x="8606795" y="887896"/>
            <a:ext cx="3280405" cy="5764226"/>
          </a:xfrm>
        </p:spPr>
      </p:pic>
      <p:sp>
        <p:nvSpPr>
          <p:cNvPr id="2" name="Title 1">
            <a:extLst>
              <a:ext uri="{FF2B5EF4-FFF2-40B4-BE49-F238E27FC236}">
                <a16:creationId xmlns:a16="http://schemas.microsoft.com/office/drawing/2014/main" id="{D6D222C6-5FE2-5B72-5132-326D03F6939A}"/>
              </a:ext>
            </a:extLst>
          </p:cNvPr>
          <p:cNvSpPr>
            <a:spLocks noGrp="1"/>
          </p:cNvSpPr>
          <p:nvPr>
            <p:ph type="title"/>
          </p:nvPr>
        </p:nvSpPr>
        <p:spPr>
          <a:xfrm>
            <a:off x="548640" y="1178503"/>
            <a:ext cx="10882822" cy="805284"/>
          </a:xfrm>
        </p:spPr>
        <p:txBody>
          <a:bodyPr anchor="t">
            <a:normAutofit/>
          </a:bodyPr>
          <a:lstStyle/>
          <a:p>
            <a:r>
              <a:rPr lang="en-GB" sz="2800" dirty="0"/>
              <a:t>How the Yellow Report addresses complexity and diversity</a:t>
            </a:r>
          </a:p>
        </p:txBody>
      </p:sp>
      <p:sp>
        <p:nvSpPr>
          <p:cNvPr id="18" name="Slide Number Placeholder 5">
            <a:extLst>
              <a:ext uri="{FF2B5EF4-FFF2-40B4-BE49-F238E27FC236}">
                <a16:creationId xmlns:a16="http://schemas.microsoft.com/office/drawing/2014/main" id="{4CD7EE0F-6ED8-B6CC-9C53-2D89192E010A}"/>
              </a:ext>
            </a:extLst>
          </p:cNvPr>
          <p:cNvSpPr>
            <a:spLocks noGrp="1"/>
          </p:cNvSpPr>
          <p:nvPr>
            <p:ph type="sldNum" sz="quarter" idx="12"/>
          </p:nvPr>
        </p:nvSpPr>
        <p:spPr>
          <a:xfrm>
            <a:off x="11161462" y="432000"/>
            <a:ext cx="540000" cy="288000"/>
          </a:xfrm>
        </p:spPr>
        <p:txBody>
          <a:bodyPr/>
          <a:lstStyle/>
          <a:p>
            <a:pPr>
              <a:spcAft>
                <a:spcPts val="600"/>
              </a:spcAft>
            </a:pPr>
            <a:fld id="{856227C0-AD57-4F9B-BAE3-EEFB0D0EE427}" type="slidenum">
              <a:rPr lang="en-GB" smtClean="0"/>
              <a:pPr>
                <a:spcAft>
                  <a:spcPts val="600"/>
                </a:spcAft>
              </a:pPr>
              <a:t>8</a:t>
            </a:fld>
            <a:endParaRPr lang="en-GB"/>
          </a:p>
        </p:txBody>
      </p:sp>
      <p:sp>
        <p:nvSpPr>
          <p:cNvPr id="4" name="Date Placeholder 3" hidden="1">
            <a:extLst>
              <a:ext uri="{FF2B5EF4-FFF2-40B4-BE49-F238E27FC236}">
                <a16:creationId xmlns:a16="http://schemas.microsoft.com/office/drawing/2014/main" id="{52BB468B-AFD5-BA64-B2D2-C9063480EC8E}"/>
              </a:ext>
            </a:extLst>
          </p:cNvPr>
          <p:cNvSpPr>
            <a:spLocks noGrp="1"/>
          </p:cNvSpPr>
          <p:nvPr>
            <p:ph type="dt" sz="half" idx="10"/>
          </p:nvPr>
        </p:nvSpPr>
        <p:spPr/>
        <p:txBody>
          <a:bodyPr/>
          <a:lstStyle/>
          <a:p>
            <a:pPr>
              <a:spcAft>
                <a:spcPts val="600"/>
              </a:spcAft>
            </a:pPr>
            <a:r>
              <a:rPr lang="en-GB"/>
              <a:t>Date: Monday / 01 / October / 2019</a:t>
            </a:r>
          </a:p>
        </p:txBody>
      </p:sp>
      <p:sp>
        <p:nvSpPr>
          <p:cNvPr id="6" name="Slide Number Placeholder 5">
            <a:extLst>
              <a:ext uri="{FF2B5EF4-FFF2-40B4-BE49-F238E27FC236}">
                <a16:creationId xmlns:a16="http://schemas.microsoft.com/office/drawing/2014/main" id="{54F8BC3F-13FF-E850-C019-A6743E6AE655}"/>
              </a:ext>
            </a:extLst>
          </p:cNvPr>
          <p:cNvSpPr>
            <a:spLocks noGrp="1"/>
          </p:cNvSpPr>
          <p:nvPr>
            <p:ph type="sldNum" sz="quarter" idx="12"/>
          </p:nvPr>
        </p:nvSpPr>
        <p:spPr/>
        <p:txBody>
          <a:bodyPr/>
          <a:lstStyle/>
          <a:p>
            <a:pPr>
              <a:spcAft>
                <a:spcPts val="600"/>
              </a:spcAft>
            </a:pPr>
            <a:fld id="{856227C0-AD57-4F9B-BAE3-EEFB0D0EE427}" type="slidenum">
              <a:rPr lang="en-GB" smtClean="0"/>
              <a:pPr>
                <a:spcAft>
                  <a:spcPts val="600"/>
                </a:spcAft>
              </a:pPr>
              <a:t>8</a:t>
            </a:fld>
            <a:endParaRPr lang="en-GB"/>
          </a:p>
        </p:txBody>
      </p:sp>
      <p:sp>
        <p:nvSpPr>
          <p:cNvPr id="9" name="Content Placeholder 2">
            <a:extLst>
              <a:ext uri="{FF2B5EF4-FFF2-40B4-BE49-F238E27FC236}">
                <a16:creationId xmlns:a16="http://schemas.microsoft.com/office/drawing/2014/main" id="{7EAE33D3-7475-A990-F4BB-5385B668F8A6}"/>
              </a:ext>
            </a:extLst>
          </p:cNvPr>
          <p:cNvSpPr>
            <a:spLocks noGrp="1"/>
          </p:cNvSpPr>
          <p:nvPr>
            <p:ph idx="1"/>
          </p:nvPr>
        </p:nvSpPr>
        <p:spPr>
          <a:xfrm>
            <a:off x="420860" y="1824187"/>
            <a:ext cx="7868270" cy="4478680"/>
          </a:xfrm>
        </p:spPr>
        <p:txBody>
          <a:bodyPr/>
          <a:lstStyle/>
          <a:p>
            <a:pPr marL="444500" lvl="2" indent="-444500" fontAlgn="base">
              <a:spcAft>
                <a:spcPct val="35000"/>
              </a:spcAft>
              <a:buClr>
                <a:schemeClr val="accent1"/>
              </a:buClr>
            </a:pPr>
            <a:r>
              <a:rPr lang="en-GB" sz="2200" dirty="0"/>
              <a:t>Proposing language reflecting the core principles and rights essential for achieving decent work for the Convention</a:t>
            </a:r>
          </a:p>
          <a:p>
            <a:pPr marL="444500" lvl="2" indent="-444500" fontAlgn="base">
              <a:spcAft>
                <a:spcPct val="35000"/>
              </a:spcAft>
              <a:buClr>
                <a:schemeClr val="accent1"/>
              </a:buClr>
            </a:pPr>
            <a:r>
              <a:rPr lang="en-GB" sz="2200" dirty="0"/>
              <a:t>Proposing language with a view to the Recommendation that: </a:t>
            </a:r>
          </a:p>
          <a:p>
            <a:pPr marL="901700" lvl="7" indent="-274638" fontAlgn="base">
              <a:spcAft>
                <a:spcPct val="35000"/>
              </a:spcAft>
              <a:buClr>
                <a:schemeClr val="accent1"/>
              </a:buClr>
            </a:pPr>
            <a:r>
              <a:rPr lang="en-GB" sz="2000" dirty="0"/>
              <a:t>detail the modalities for implementing the principles included in the Convention; </a:t>
            </a:r>
          </a:p>
          <a:p>
            <a:pPr marL="901700" lvl="7" indent="-274638" fontAlgn="base">
              <a:spcAft>
                <a:spcPct val="35000"/>
              </a:spcAft>
              <a:buClr>
                <a:schemeClr val="accent1"/>
              </a:buClr>
            </a:pPr>
            <a:r>
              <a:rPr lang="en-GB" sz="2000" dirty="0"/>
              <a:t>provide complementary protection that may not apply to all workers depending on the nature of the work </a:t>
            </a:r>
          </a:p>
          <a:p>
            <a:pPr marL="444500" lvl="2" indent="-444500" fontAlgn="base">
              <a:spcAft>
                <a:spcPct val="35000"/>
              </a:spcAft>
              <a:buClr>
                <a:schemeClr val="accent1"/>
              </a:buClr>
            </a:pPr>
            <a:r>
              <a:rPr lang="en-GB" sz="2200" dirty="0"/>
              <a:t>Proposing language to allow Members flexibility in addressing the specificities and the diversity of (e.g. making certain provisions dependent on the nature of work arrangements)</a:t>
            </a:r>
          </a:p>
        </p:txBody>
      </p:sp>
    </p:spTree>
    <p:extLst>
      <p:ext uri="{BB962C8B-B14F-4D97-AF65-F5344CB8AC3E}">
        <p14:creationId xmlns:p14="http://schemas.microsoft.com/office/powerpoint/2010/main" val="25592410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655147-5B02-73E8-B08C-58D4B3372E59}"/>
            </a:ext>
          </a:extLst>
        </p:cNvPr>
        <p:cNvGrpSpPr/>
        <p:nvPr/>
      </p:nvGrpSpPr>
      <p:grpSpPr>
        <a:xfrm>
          <a:off x="0" y="0"/>
          <a:ext cx="0" cy="0"/>
          <a:chOff x="0" y="0"/>
          <a:chExt cx="0" cy="0"/>
        </a:xfrm>
      </p:grpSpPr>
      <p:sp>
        <p:nvSpPr>
          <p:cNvPr id="4" name="Date Placeholder 3">
            <a:extLst>
              <a:ext uri="{FF2B5EF4-FFF2-40B4-BE49-F238E27FC236}">
                <a16:creationId xmlns:a16="http://schemas.microsoft.com/office/drawing/2014/main" id="{120237D2-0648-0387-0CC2-BEB8DE21D781}"/>
              </a:ext>
            </a:extLst>
          </p:cNvPr>
          <p:cNvSpPr>
            <a:spLocks noGrp="1"/>
          </p:cNvSpPr>
          <p:nvPr>
            <p:ph type="dt" sz="half" idx="10"/>
          </p:nvPr>
        </p:nvSpPr>
        <p:spPr/>
        <p:txBody>
          <a:bodyPr/>
          <a:lstStyle/>
          <a:p>
            <a:r>
              <a:rPr lang="en-GB"/>
              <a:t>Date: Monday / 01 / October / 2019</a:t>
            </a:r>
          </a:p>
        </p:txBody>
      </p:sp>
      <p:sp>
        <p:nvSpPr>
          <p:cNvPr id="6" name="Slide Number Placeholder 5">
            <a:extLst>
              <a:ext uri="{FF2B5EF4-FFF2-40B4-BE49-F238E27FC236}">
                <a16:creationId xmlns:a16="http://schemas.microsoft.com/office/drawing/2014/main" id="{4E1AFD1F-BBD9-314E-1746-08371DF622F6}"/>
              </a:ext>
            </a:extLst>
          </p:cNvPr>
          <p:cNvSpPr>
            <a:spLocks noGrp="1"/>
          </p:cNvSpPr>
          <p:nvPr>
            <p:ph type="sldNum" sz="quarter" idx="12"/>
          </p:nvPr>
        </p:nvSpPr>
        <p:spPr/>
        <p:txBody>
          <a:bodyPr/>
          <a:lstStyle/>
          <a:p>
            <a:fld id="{856227C0-AD57-4F9B-BAE3-EEFB0D0EE427}" type="slidenum">
              <a:rPr lang="en-GB" smtClean="0"/>
              <a:t>9</a:t>
            </a:fld>
            <a:endParaRPr lang="en-GB"/>
          </a:p>
        </p:txBody>
      </p:sp>
      <p:pic>
        <p:nvPicPr>
          <p:cNvPr id="10" name="Picture 9">
            <a:extLst>
              <a:ext uri="{FF2B5EF4-FFF2-40B4-BE49-F238E27FC236}">
                <a16:creationId xmlns:a16="http://schemas.microsoft.com/office/drawing/2014/main" id="{962998B0-45DB-116E-E24B-9FC2733D73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57063" y="6367463"/>
            <a:ext cx="644399" cy="172266"/>
          </a:xfrm>
          <a:prstGeom prst="rect">
            <a:avLst/>
          </a:prstGeom>
        </p:spPr>
      </p:pic>
      <p:sp>
        <p:nvSpPr>
          <p:cNvPr id="7" name="Title 6">
            <a:extLst>
              <a:ext uri="{FF2B5EF4-FFF2-40B4-BE49-F238E27FC236}">
                <a16:creationId xmlns:a16="http://schemas.microsoft.com/office/drawing/2014/main" id="{DE99972C-632E-EA9B-9747-2764A70AD84D}"/>
              </a:ext>
            </a:extLst>
          </p:cNvPr>
          <p:cNvSpPr>
            <a:spLocks noGrp="1"/>
          </p:cNvSpPr>
          <p:nvPr>
            <p:ph type="title"/>
          </p:nvPr>
        </p:nvSpPr>
        <p:spPr>
          <a:xfrm>
            <a:off x="403910" y="1285184"/>
            <a:ext cx="3311441" cy="720000"/>
          </a:xfrm>
        </p:spPr>
        <p:txBody>
          <a:bodyPr/>
          <a:lstStyle/>
          <a:p>
            <a:r>
              <a:rPr lang="en-GB" sz="3200" dirty="0"/>
              <a:t>Scope</a:t>
            </a:r>
          </a:p>
        </p:txBody>
      </p:sp>
      <p:sp>
        <p:nvSpPr>
          <p:cNvPr id="9" name="Content Placeholder 2">
            <a:extLst>
              <a:ext uri="{FF2B5EF4-FFF2-40B4-BE49-F238E27FC236}">
                <a16:creationId xmlns:a16="http://schemas.microsoft.com/office/drawing/2014/main" id="{6396A378-3306-0495-1C72-DC83885C2055}"/>
              </a:ext>
            </a:extLst>
          </p:cNvPr>
          <p:cNvSpPr>
            <a:spLocks noGrp="1"/>
          </p:cNvSpPr>
          <p:nvPr>
            <p:ph idx="1"/>
          </p:nvPr>
        </p:nvSpPr>
        <p:spPr>
          <a:xfrm>
            <a:off x="203593" y="2192106"/>
            <a:ext cx="9832505" cy="3605776"/>
          </a:xfrm>
        </p:spPr>
        <p:txBody>
          <a:bodyPr/>
          <a:lstStyle/>
          <a:p>
            <a:pPr marL="534988" lvl="2" indent="-534988" fontAlgn="base">
              <a:spcAft>
                <a:spcPct val="35000"/>
              </a:spcAft>
              <a:buClr>
                <a:schemeClr val="accent1"/>
              </a:buClr>
            </a:pPr>
            <a:r>
              <a:rPr lang="en-GB" sz="2400" dirty="0"/>
              <a:t>The Yellow Report proposes a broad definition of </a:t>
            </a:r>
            <a:r>
              <a:rPr lang="en-GB" sz="2400" b="1" dirty="0">
                <a:solidFill>
                  <a:srgbClr val="FF0000"/>
                </a:solidFill>
              </a:rPr>
              <a:t>“digital platform worker” </a:t>
            </a:r>
            <a:r>
              <a:rPr lang="en-GB" sz="2400" dirty="0"/>
              <a:t>that includes the self-employed and employees</a:t>
            </a:r>
          </a:p>
          <a:p>
            <a:pPr marL="534988" lvl="2" indent="-534988" fontAlgn="base">
              <a:spcAft>
                <a:spcPct val="35000"/>
              </a:spcAft>
              <a:buClr>
                <a:schemeClr val="accent1"/>
              </a:buClr>
            </a:pPr>
            <a:r>
              <a:rPr lang="en-GB" sz="2400" dirty="0"/>
              <a:t>A large majority of governments prefer covering all platform workers:</a:t>
            </a:r>
          </a:p>
          <a:p>
            <a:pPr marL="539750" lvl="7" fontAlgn="base">
              <a:spcAft>
                <a:spcPct val="35000"/>
              </a:spcAft>
              <a:buClr>
                <a:schemeClr val="accent1"/>
              </a:buClr>
            </a:pPr>
            <a:r>
              <a:rPr lang="en-GB" sz="2800" dirty="0"/>
              <a:t>	</a:t>
            </a:r>
            <a:r>
              <a:rPr lang="en-GB" sz="2400" dirty="0"/>
              <a:t>But few governments stated it should cover employees only</a:t>
            </a:r>
          </a:p>
          <a:p>
            <a:pPr marL="539750" lvl="7" fontAlgn="base">
              <a:spcAft>
                <a:spcPct val="35000"/>
              </a:spcAft>
              <a:buClr>
                <a:schemeClr val="accent1"/>
              </a:buClr>
            </a:pPr>
            <a:r>
              <a:rPr lang="en-GB" sz="2400" dirty="0"/>
              <a:t>	But few governments stated that self-employed workers with low 	autonomy are those who experience protection gaps the most</a:t>
            </a:r>
          </a:p>
          <a:p>
            <a:pPr marL="539750" lvl="7" fontAlgn="base">
              <a:spcAft>
                <a:spcPct val="35000"/>
              </a:spcAft>
              <a:buClr>
                <a:schemeClr val="accent1"/>
              </a:buClr>
            </a:pPr>
            <a:r>
              <a:rPr lang="en-GB" sz="2400" dirty="0"/>
              <a:t>	Others suggested, within the self-employed, excluding workers 	with high autonomy </a:t>
            </a:r>
          </a:p>
        </p:txBody>
      </p:sp>
      <p:pic>
        <p:nvPicPr>
          <p:cNvPr id="11" name="Picture 10">
            <a:extLst>
              <a:ext uri="{FF2B5EF4-FFF2-40B4-BE49-F238E27FC236}">
                <a16:creationId xmlns:a16="http://schemas.microsoft.com/office/drawing/2014/main" id="{38E2A2C4-B7A8-A777-D399-3960AA2129E0}"/>
              </a:ext>
            </a:extLst>
          </p:cNvPr>
          <p:cNvPicPr>
            <a:picLocks noChangeAspect="1"/>
          </p:cNvPicPr>
          <p:nvPr/>
        </p:nvPicPr>
        <p:blipFill>
          <a:blip r:embed="rId4"/>
          <a:stretch>
            <a:fillRect/>
          </a:stretch>
        </p:blipFill>
        <p:spPr>
          <a:xfrm>
            <a:off x="9731826" y="1285184"/>
            <a:ext cx="2816596" cy="1987468"/>
          </a:xfrm>
          <a:prstGeom prst="rect">
            <a:avLst/>
          </a:prstGeom>
        </p:spPr>
      </p:pic>
      <p:pic>
        <p:nvPicPr>
          <p:cNvPr id="12" name="Picture 11">
            <a:extLst>
              <a:ext uri="{FF2B5EF4-FFF2-40B4-BE49-F238E27FC236}">
                <a16:creationId xmlns:a16="http://schemas.microsoft.com/office/drawing/2014/main" id="{0E14CEE3-A040-EE89-B3FA-5A86D52857BB}"/>
              </a:ext>
            </a:extLst>
          </p:cNvPr>
          <p:cNvPicPr>
            <a:picLocks noChangeAspect="1"/>
          </p:cNvPicPr>
          <p:nvPr/>
        </p:nvPicPr>
        <p:blipFill>
          <a:blip r:embed="rId5"/>
          <a:stretch>
            <a:fillRect/>
          </a:stretch>
        </p:blipFill>
        <p:spPr>
          <a:xfrm>
            <a:off x="9774502" y="3769928"/>
            <a:ext cx="2773920" cy="1963082"/>
          </a:xfrm>
          <a:prstGeom prst="rect">
            <a:avLst/>
          </a:prstGeom>
        </p:spPr>
      </p:pic>
    </p:spTree>
    <p:extLst>
      <p:ext uri="{BB962C8B-B14F-4D97-AF65-F5344CB8AC3E}">
        <p14:creationId xmlns:p14="http://schemas.microsoft.com/office/powerpoint/2010/main" val="4223147383"/>
      </p:ext>
    </p:extLst>
  </p:cSld>
  <p:clrMapOvr>
    <a:masterClrMapping/>
  </p:clrMapOvr>
</p:sld>
</file>

<file path=ppt/theme/theme1.xml><?xml version="1.0" encoding="utf-8"?>
<a:theme xmlns:a="http://schemas.openxmlformats.org/drawingml/2006/main" name="ILO 2020">
  <a:themeElements>
    <a:clrScheme name="ILO Jan 2020">
      <a:dk1>
        <a:srgbClr val="230050"/>
      </a:dk1>
      <a:lt1>
        <a:sysClr val="window" lastClr="FFFFFF"/>
      </a:lt1>
      <a:dk2>
        <a:srgbClr val="000000"/>
      </a:dk2>
      <a:lt2>
        <a:srgbClr val="F8FCFE"/>
      </a:lt2>
      <a:accent1>
        <a:srgbClr val="1E2DBE"/>
      </a:accent1>
      <a:accent2>
        <a:srgbClr val="FA3C4B"/>
      </a:accent2>
      <a:accent3>
        <a:srgbClr val="FFCD2D"/>
      </a:accent3>
      <a:accent4>
        <a:srgbClr val="960A55"/>
      </a:accent4>
      <a:accent5>
        <a:srgbClr val="05D2D2"/>
      </a:accent5>
      <a:accent6>
        <a:srgbClr val="8CE164"/>
      </a:accent6>
      <a:hlink>
        <a:srgbClr val="230050"/>
      </a:hlink>
      <a:folHlink>
        <a:srgbClr val="23005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nglish PowerPoint Presentation" id="{8C1655DC-F382-794B-A9D0-E611FF401CD9}" vid="{94661D02-612A-A042-A427-1B928FD15C6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37391693-4824-4c0d-b829-3199b2a291ff" xsi:nil="true"/>
    <lcf76f155ced4ddcb4097134ff3c332f xmlns="528055ea-49fd-4e4f-a2c1-63a004881e53">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83BE6E4C770C241A1F660B5995B01F7" ma:contentTypeVersion="17" ma:contentTypeDescription="Create a new document." ma:contentTypeScope="" ma:versionID="414e1c2c53280ad926c67277bf3c0f8a">
  <xsd:schema xmlns:xsd="http://www.w3.org/2001/XMLSchema" xmlns:xs="http://www.w3.org/2001/XMLSchema" xmlns:p="http://schemas.microsoft.com/office/2006/metadata/properties" xmlns:ns2="528055ea-49fd-4e4f-a2c1-63a004881e53" xmlns:ns3="37391693-4824-4c0d-b829-3199b2a291ff" targetNamespace="http://schemas.microsoft.com/office/2006/metadata/properties" ma:root="true" ma:fieldsID="120b729d6572a23c824e783305ec9154" ns2:_="" ns3:_="">
    <xsd:import namespace="528055ea-49fd-4e4f-a2c1-63a004881e53"/>
    <xsd:import namespace="37391693-4824-4c0d-b829-3199b2a291f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3:TaxCatchAll" minOccurs="0"/>
                <xsd:element ref="ns2:MediaServiceOCR" minOccurs="0"/>
                <xsd:element ref="ns2:MediaServiceGenerationTime" minOccurs="0"/>
                <xsd:element ref="ns2:MediaServiceEventHashCode" minOccurs="0"/>
                <xsd:element ref="ns2:lcf76f155ced4ddcb4097134ff3c332f" minOccurs="0"/>
                <xsd:element ref="ns2:MediaServiceDateTaken" minOccurs="0"/>
                <xsd:element ref="ns2:MediaServiceObjectDetectorVersions" minOccurs="0"/>
                <xsd:element ref="ns2:MediaLengthInSecond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8055ea-49fd-4e4f-a2c1-63a004881e5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3932b82f-ee1f-4246-9d44-c1f8cdfbe54f" ma:termSetId="09814cd3-568e-fe90-9814-8d621ff8fb84" ma:anchorId="fba54fb3-c3e1-fe81-a776-ca4b69148c4d" ma:open="true" ma:isKeyword="false">
      <xsd:complexType>
        <xsd:sequence>
          <xsd:element ref="pc:Terms" minOccurs="0" maxOccurs="1"/>
        </xsd:sequence>
      </xsd:complex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391693-4824-4c0d-b829-3199b2a291f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2" nillable="true" ma:displayName="Taxonomy Catch All Column" ma:hidden="true" ma:list="{9784a43b-0e7f-4a1b-b9ca-1db7c91ac1a3}" ma:internalName="TaxCatchAll" ma:showField="CatchAllData" ma:web="37391693-4824-4c0d-b829-3199b2a291f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6CDEFBE-4838-42CA-B2CA-7867B9906401}">
  <ds:schemaRefs>
    <ds:schemaRef ds:uri="http://schemas.microsoft.com/office/infopath/2007/PartnerControls"/>
    <ds:schemaRef ds:uri="http://schemas.microsoft.com/office/2006/metadata/properties"/>
    <ds:schemaRef ds:uri="http://purl.org/dc/dcmitype/"/>
    <ds:schemaRef ds:uri="2249f187-b1c5-42dd-bf9b-f198c4a0b332"/>
    <ds:schemaRef ds:uri="http://schemas.microsoft.com/office/2006/documentManagement/types"/>
    <ds:schemaRef ds:uri="bec60f22-bfdc-468a-8d91-c56befb91c3c"/>
    <ds:schemaRef ds:uri="http://www.w3.org/XML/1998/namespace"/>
    <ds:schemaRef ds:uri="http://schemas.openxmlformats.org/package/2006/metadata/core-properties"/>
    <ds:schemaRef ds:uri="http://purl.org/dc/terms/"/>
    <ds:schemaRef ds:uri="http://purl.org/dc/elements/1.1/"/>
  </ds:schemaRefs>
</ds:datastoreItem>
</file>

<file path=customXml/itemProps2.xml><?xml version="1.0" encoding="utf-8"?>
<ds:datastoreItem xmlns:ds="http://schemas.openxmlformats.org/officeDocument/2006/customXml" ds:itemID="{08364345-C3DB-4F99-AE2F-42BD047132BA}"/>
</file>

<file path=customXml/itemProps3.xml><?xml version="1.0" encoding="utf-8"?>
<ds:datastoreItem xmlns:ds="http://schemas.openxmlformats.org/officeDocument/2006/customXml" ds:itemID="{6CE9CCFE-8C92-444F-A612-50491777A79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English PowerPoint Presentation</Template>
  <TotalTime>0</TotalTime>
  <Words>2565</Words>
  <Application>Microsoft Office PowerPoint</Application>
  <PresentationFormat>Widescreen</PresentationFormat>
  <Paragraphs>247</Paragraphs>
  <Slides>15</Slides>
  <Notes>14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Aptos</vt:lpstr>
      <vt:lpstr>Arial</vt:lpstr>
      <vt:lpstr>Calibri</vt:lpstr>
      <vt:lpstr>Noto Sans</vt:lpstr>
      <vt:lpstr>Segoe Sans</vt:lpstr>
      <vt:lpstr>Wingdings 3</vt:lpstr>
      <vt:lpstr>ILO 2020</vt:lpstr>
      <vt:lpstr>Realizing Decent Work in the Platform Economy </vt:lpstr>
      <vt:lpstr>Overview of the standard setting process</vt:lpstr>
      <vt:lpstr>Background to the Conference Agenda Item</vt:lpstr>
      <vt:lpstr>High level of interest from Constituents</vt:lpstr>
      <vt:lpstr>High level insights</vt:lpstr>
      <vt:lpstr>Form of the Instrument</vt:lpstr>
      <vt:lpstr>High level insights</vt:lpstr>
      <vt:lpstr>How the Yellow Report addresses complexity and diversity</vt:lpstr>
      <vt:lpstr>Scope</vt:lpstr>
      <vt:lpstr>Scope (II)</vt:lpstr>
      <vt:lpstr>Based on the normative gap analysis and responses received</vt:lpstr>
      <vt:lpstr>PowerPoint Presentation</vt:lpstr>
      <vt:lpstr>Addressing gaps identified in a Normative Gap Analysis</vt:lpstr>
      <vt:lpstr>PowerPoint Presentation</vt:lpstr>
      <vt:lpstr>THANK YOU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title here 40pt</dc:title>
  <dc:creator>Van Tichelen, Baptiste</dc:creator>
  <cp:lastModifiedBy>Cunha, Nuno Meira Simoes</cp:lastModifiedBy>
  <cp:revision>47</cp:revision>
  <cp:lastPrinted>2025-03-20T07:56:52Z</cp:lastPrinted>
  <dcterms:created xsi:type="dcterms:W3CDTF">2024-01-22T14:48:12Z</dcterms:created>
  <dcterms:modified xsi:type="dcterms:W3CDTF">2025-04-02T19:49:19Z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0x010100B83BE6E4C770C241A1F660B5995B01F7</vt:lpwstr>
  </property>
</Properties>
</file>