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diagrams/data1.xml" ContentType="application/vnd.openxmlformats-officedocument.drawingml.diagramData+xml"/>
  <Override PartName="/ppt/diagrams/data2.xml" ContentType="application/vnd.openxmlformats-officedocument.drawingml.diagramData+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notesSlides/notesSlide3.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Masters/notesMaster1.xml" ContentType="application/vnd.openxmlformats-officedocument.presentationml.notesMaster+xml"/>
  <Override PartName="/ppt/charts/style3.xml" ContentType="application/vnd.ms-office.chartstyle+xml"/>
  <Override PartName="/ppt/theme/theme1.xml" ContentType="application/vnd.openxmlformats-officedocument.theme+xml"/>
  <Override PartName="/ppt/theme/theme2.xml" ContentType="application/vnd.openxmlformats-officedocument.theme+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olors3.xml" ContentType="application/vnd.ms-office.chartcolorstyle+xml"/>
  <Override PartName="/ppt/diagrams/drawing2.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iagrams/layout2.xml" ContentType="application/vnd.openxmlformats-officedocument.drawingml.diagramLayout+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iagrams/quickStyle2.xml" ContentType="application/vnd.openxmlformats-officedocument.drawingml.diagramStyle+xml"/>
  <Override PartName="/ppt/diagrams/colors2.xml" ContentType="application/vnd.openxmlformats-officedocument.drawingml.diagramColors+xml"/>
  <Override PartName="/ppt/charts/chart3.xml" ContentType="application/vnd.openxmlformats-officedocument.drawingml.chart+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7" r:id="rId2"/>
    <p:sldId id="256" r:id="rId3"/>
    <p:sldId id="274" r:id="rId4"/>
    <p:sldId id="275" r:id="rId5"/>
    <p:sldId id="276" r:id="rId6"/>
    <p:sldId id="358" r:id="rId7"/>
    <p:sldId id="359" r:id="rId8"/>
    <p:sldId id="360" r:id="rId9"/>
    <p:sldId id="361" r:id="rId10"/>
    <p:sldId id="362" r:id="rId11"/>
    <p:sldId id="363" r:id="rId12"/>
    <p:sldId id="364" r:id="rId13"/>
    <p:sldId id="365" r:id="rId14"/>
    <p:sldId id="366" r:id="rId15"/>
    <p:sldId id="367" r:id="rId16"/>
    <p:sldId id="270" r:id="rId17"/>
    <p:sldId id="271" r:id="rId18"/>
    <p:sldId id="263" r:id="rId19"/>
    <p:sldId id="371" r:id="rId20"/>
    <p:sldId id="372" r:id="rId21"/>
    <p:sldId id="373"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3C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0" autoAdjust="0"/>
    <p:restoredTop sz="96327" autoAdjust="0"/>
  </p:normalViewPr>
  <p:slideViewPr>
    <p:cSldViewPr snapToGrid="0">
      <p:cViewPr>
        <p:scale>
          <a:sx n="131" d="100"/>
          <a:sy n="131" d="100"/>
        </p:scale>
        <p:origin x="211" y="-254"/>
      </p:cViewPr>
      <p:guideLst/>
    </p:cSldViewPr>
  </p:slideViewPr>
  <p:outlineViewPr>
    <p:cViewPr>
      <p:scale>
        <a:sx n="33" d="100"/>
        <a:sy n="33" d="100"/>
      </p:scale>
      <p:origin x="0" y="-8496"/>
    </p:cViewPr>
  </p:outlineViewPr>
  <p:notesTextViewPr>
    <p:cViewPr>
      <p:scale>
        <a:sx n="1" d="1"/>
        <a:sy n="1" d="1"/>
      </p:scale>
      <p:origin x="0" y="0"/>
    </p:cViewPr>
  </p:notesTextViewPr>
  <p:sorterViewPr>
    <p:cViewPr>
      <p:scale>
        <a:sx n="75" d="100"/>
        <a:sy n="75"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 Id="rId30" Type="http://schemas.openxmlformats.org/officeDocument/2006/relationships/customXml" Target="../customXml/item3.xml"/></Relationships>
</file>

<file path=ppt/charts/_rels/chart1.xml.rels><?xml version="1.0" encoding="UTF-8" standalone="yes"?>
<Relationships xmlns="http://schemas.openxmlformats.org/package/2006/relationships"><Relationship Id="rId3" Type="http://schemas.openxmlformats.org/officeDocument/2006/relationships/oleObject" Target="../embeddings/oleObject1.bin"/><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embeddings/oleObject2.bin"/><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28223218493289637"/>
          <c:y val="9.9152542372881375E-2"/>
          <c:w val="0.61670776046333708"/>
          <c:h val="0.83593220338983054"/>
        </c:manualLayout>
      </c:layout>
      <c:barChart>
        <c:barDir val="bar"/>
        <c:grouping val="clustered"/>
        <c:varyColors val="0"/>
        <c:ser>
          <c:idx val="0"/>
          <c:order val="0"/>
          <c:tx>
            <c:strRef>
              <c:f>Sheet1!$B$1</c:f>
              <c:strCache>
                <c:ptCount val="1"/>
                <c:pt idx="0">
                  <c:v>%</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Sheet1!$A$2:$A$22</c:f>
              <c:strCache>
                <c:ptCount val="21"/>
                <c:pt idx="0">
                  <c:v>Argentina</c:v>
                </c:pt>
                <c:pt idx="1">
                  <c:v>Bolivia</c:v>
                </c:pt>
                <c:pt idx="2">
                  <c:v>Brazil</c:v>
                </c:pt>
                <c:pt idx="3">
                  <c:v>Chili</c:v>
                </c:pt>
                <c:pt idx="4">
                  <c:v>Colombia</c:v>
                </c:pt>
                <c:pt idx="5">
                  <c:v>Costa Rica</c:v>
                </c:pt>
                <c:pt idx="6">
                  <c:v>Dominca Republic</c:v>
                </c:pt>
                <c:pt idx="7">
                  <c:v>Dominica</c:v>
                </c:pt>
                <c:pt idx="8">
                  <c:v>Ecuador</c:v>
                </c:pt>
                <c:pt idx="9">
                  <c:v>El Salvador</c:v>
                </c:pt>
                <c:pt idx="10">
                  <c:v>Guatemala</c:v>
                </c:pt>
                <c:pt idx="11">
                  <c:v>Haiti</c:v>
                </c:pt>
                <c:pt idx="12">
                  <c:v>Honduras</c:v>
                </c:pt>
                <c:pt idx="13">
                  <c:v>Jamaica</c:v>
                </c:pt>
                <c:pt idx="14">
                  <c:v>Mexico</c:v>
                </c:pt>
                <c:pt idx="15">
                  <c:v>Panama</c:v>
                </c:pt>
                <c:pt idx="16">
                  <c:v>Paraguay</c:v>
                </c:pt>
                <c:pt idx="17">
                  <c:v>Peru</c:v>
                </c:pt>
                <c:pt idx="18">
                  <c:v>St Vincent and the Greandines</c:v>
                </c:pt>
                <c:pt idx="19">
                  <c:v>Uruguay</c:v>
                </c:pt>
                <c:pt idx="20">
                  <c:v>Venezuela</c:v>
                </c:pt>
              </c:strCache>
            </c:strRef>
          </c:cat>
          <c:val>
            <c:numRef>
              <c:f>Sheet1!$B$2:$B$22</c:f>
              <c:numCache>
                <c:formatCode>General</c:formatCode>
                <c:ptCount val="21"/>
                <c:pt idx="0">
                  <c:v>35.4</c:v>
                </c:pt>
                <c:pt idx="1">
                  <c:v>19.3</c:v>
                </c:pt>
                <c:pt idx="2">
                  <c:v>16.8</c:v>
                </c:pt>
                <c:pt idx="3">
                  <c:v>9.6999999999999993</c:v>
                </c:pt>
                <c:pt idx="4">
                  <c:v>8.1999999999999993</c:v>
                </c:pt>
                <c:pt idx="5">
                  <c:v>2.4</c:v>
                </c:pt>
                <c:pt idx="6">
                  <c:v>1.5</c:v>
                </c:pt>
                <c:pt idx="7">
                  <c:v>1.4</c:v>
                </c:pt>
                <c:pt idx="8">
                  <c:v>1.1000000000000001</c:v>
                </c:pt>
                <c:pt idx="9">
                  <c:v>1</c:v>
                </c:pt>
                <c:pt idx="10">
                  <c:v>0.8</c:v>
                </c:pt>
                <c:pt idx="11">
                  <c:v>0.5</c:v>
                </c:pt>
                <c:pt idx="12">
                  <c:v>0.4</c:v>
                </c:pt>
                <c:pt idx="13">
                  <c:v>0.4</c:v>
                </c:pt>
                <c:pt idx="14">
                  <c:v>0.4</c:v>
                </c:pt>
                <c:pt idx="15">
                  <c:v>0.3</c:v>
                </c:pt>
                <c:pt idx="16">
                  <c:v>0.2</c:v>
                </c:pt>
                <c:pt idx="17">
                  <c:v>0.1</c:v>
                </c:pt>
                <c:pt idx="18">
                  <c:v>0.1</c:v>
                </c:pt>
                <c:pt idx="19">
                  <c:v>0.1</c:v>
                </c:pt>
                <c:pt idx="20">
                  <c:v>0.1</c:v>
                </c:pt>
              </c:numCache>
            </c:numRef>
          </c:val>
          <c:extLst>
            <c:ext xmlns:c16="http://schemas.microsoft.com/office/drawing/2014/chart" uri="{C3380CC4-5D6E-409C-BE32-E72D297353CC}">
              <c16:uniqueId val="{00000000-2E39-4708-98DD-FEF9219309E8}"/>
            </c:ext>
          </c:extLst>
        </c:ser>
        <c:dLbls>
          <c:dLblPos val="outEnd"/>
          <c:showLegendKey val="0"/>
          <c:showVal val="1"/>
          <c:showCatName val="0"/>
          <c:showSerName val="0"/>
          <c:showPercent val="0"/>
          <c:showBubbleSize val="0"/>
        </c:dLbls>
        <c:gapWidth val="182"/>
        <c:axId val="1305051968"/>
        <c:axId val="1305053888"/>
      </c:barChart>
      <c:catAx>
        <c:axId val="130505196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rgbClr val="0070C0"/>
                </a:solidFill>
                <a:latin typeface="+mn-lt"/>
                <a:ea typeface="+mn-ea"/>
                <a:cs typeface="+mn-cs"/>
              </a:defRPr>
            </a:pPr>
            <a:endParaRPr lang="en-US"/>
          </a:p>
        </c:txPr>
        <c:crossAx val="1305053888"/>
        <c:crosses val="autoZero"/>
        <c:auto val="1"/>
        <c:lblAlgn val="ctr"/>
        <c:lblOffset val="100"/>
        <c:noMultiLvlLbl val="0"/>
      </c:catAx>
      <c:valAx>
        <c:axId val="1305053888"/>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05051968"/>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bar"/>
        <c:grouping val="clustered"/>
        <c:varyColors val="0"/>
        <c:ser>
          <c:idx val="0"/>
          <c:order val="0"/>
          <c:tx>
            <c:strRef>
              <c:f>Sheet2!$B$2</c:f>
              <c:strCache>
                <c:ptCount val="1"/>
                <c:pt idx="0">
                  <c:v>Total</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Sheet2!$A$3:$A$17</c:f>
              <c:strCache>
                <c:ptCount val="15"/>
                <c:pt idx="0">
                  <c:v>US or Canada</c:v>
                </c:pt>
                <c:pt idx="1">
                  <c:v>Outside LAC</c:v>
                </c:pt>
                <c:pt idx="2">
                  <c:v>Argentina</c:v>
                </c:pt>
                <c:pt idx="3">
                  <c:v>Mexico</c:v>
                </c:pt>
                <c:pt idx="4">
                  <c:v>Columbia</c:v>
                </c:pt>
                <c:pt idx="5">
                  <c:v>Uruguay</c:v>
                </c:pt>
                <c:pt idx="6">
                  <c:v>Peru</c:v>
                </c:pt>
                <c:pt idx="7">
                  <c:v>Chili</c:v>
                </c:pt>
                <c:pt idx="8">
                  <c:v>Brazil</c:v>
                </c:pt>
                <c:pt idx="9">
                  <c:v>Ecuador</c:v>
                </c:pt>
                <c:pt idx="10">
                  <c:v>Venezuela</c:v>
                </c:pt>
                <c:pt idx="11">
                  <c:v>St Vincent &amp; the Grenadines</c:v>
                </c:pt>
                <c:pt idx="12">
                  <c:v>St Lucia</c:v>
                </c:pt>
                <c:pt idx="13">
                  <c:v>El Salvador</c:v>
                </c:pt>
                <c:pt idx="14">
                  <c:v>Dominican Republic</c:v>
                </c:pt>
              </c:strCache>
            </c:strRef>
          </c:cat>
          <c:val>
            <c:numRef>
              <c:f>Sheet2!$B$3:$B$17</c:f>
              <c:numCache>
                <c:formatCode>General</c:formatCode>
                <c:ptCount val="15"/>
                <c:pt idx="0">
                  <c:v>459</c:v>
                </c:pt>
                <c:pt idx="1">
                  <c:v>63</c:v>
                </c:pt>
                <c:pt idx="2">
                  <c:v>13</c:v>
                </c:pt>
                <c:pt idx="3">
                  <c:v>12</c:v>
                </c:pt>
                <c:pt idx="4">
                  <c:v>5</c:v>
                </c:pt>
                <c:pt idx="5">
                  <c:v>3</c:v>
                </c:pt>
                <c:pt idx="6">
                  <c:v>4</c:v>
                </c:pt>
                <c:pt idx="7">
                  <c:v>5</c:v>
                </c:pt>
                <c:pt idx="8">
                  <c:v>3</c:v>
                </c:pt>
                <c:pt idx="9">
                  <c:v>2</c:v>
                </c:pt>
                <c:pt idx="10">
                  <c:v>1</c:v>
                </c:pt>
                <c:pt idx="11">
                  <c:v>1</c:v>
                </c:pt>
                <c:pt idx="12">
                  <c:v>1</c:v>
                </c:pt>
                <c:pt idx="13">
                  <c:v>1</c:v>
                </c:pt>
                <c:pt idx="14">
                  <c:v>1</c:v>
                </c:pt>
              </c:numCache>
            </c:numRef>
          </c:val>
          <c:extLst>
            <c:ext xmlns:c16="http://schemas.microsoft.com/office/drawing/2014/chart" uri="{C3380CC4-5D6E-409C-BE32-E72D297353CC}">
              <c16:uniqueId val="{00000000-C208-4114-89C4-9D4F1571A022}"/>
            </c:ext>
          </c:extLst>
        </c:ser>
        <c:dLbls>
          <c:dLblPos val="outEnd"/>
          <c:showLegendKey val="0"/>
          <c:showVal val="1"/>
          <c:showCatName val="0"/>
          <c:showSerName val="0"/>
          <c:showPercent val="0"/>
          <c:showBubbleSize val="0"/>
        </c:dLbls>
        <c:gapWidth val="182"/>
        <c:axId val="407720272"/>
        <c:axId val="407717872"/>
      </c:barChart>
      <c:catAx>
        <c:axId val="40772027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07717872"/>
        <c:crosses val="autoZero"/>
        <c:auto val="1"/>
        <c:lblAlgn val="ctr"/>
        <c:lblOffset val="100"/>
        <c:noMultiLvlLbl val="0"/>
      </c:catAx>
      <c:valAx>
        <c:axId val="407717872"/>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077202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bar"/>
        <c:grouping val="clustered"/>
        <c:varyColors val="0"/>
        <c:ser>
          <c:idx val="0"/>
          <c:order val="0"/>
          <c:tx>
            <c:strRef>
              <c:f>Sheet3!$B$3</c:f>
              <c:strCache>
                <c:ptCount val="1"/>
                <c:pt idx="0">
                  <c:v>%</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Sheet3!$A$4:$A$22</c:f>
              <c:strCache>
                <c:ptCount val="19"/>
                <c:pt idx="0">
                  <c:v>Insufficient opportunities</c:v>
                </c:pt>
                <c:pt idx="1">
                  <c:v>Internet connection problems</c:v>
                </c:pt>
                <c:pt idx="2">
                  <c:v>Difficult in planning work</c:v>
                </c:pt>
                <c:pt idx="3">
                  <c:v>Lack of growth opportunities</c:v>
                </c:pt>
                <c:pt idx="4">
                  <c:v>Without professional recognition</c:v>
                </c:pt>
                <c:pt idx="5">
                  <c:v>Monotonous tasks- inflexibile schedule</c:v>
                </c:pt>
                <c:pt idx="6">
                  <c:v>work-life balancing difficulties</c:v>
                </c:pt>
                <c:pt idx="7">
                  <c:v>Isolation due to lack of interaction</c:v>
                </c:pt>
                <c:pt idx="8">
                  <c:v>Without autonomy in decisions</c:v>
                </c:pt>
                <c:pt idx="9">
                  <c:v>Long working hours</c:v>
                </c:pt>
                <c:pt idx="10">
                  <c:v>Tasks that are too complex</c:v>
                </c:pt>
                <c:pt idx="11">
                  <c:v>Overload</c:v>
                </c:pt>
                <c:pt idx="12">
                  <c:v>Digital surveillance</c:v>
                </c:pt>
                <c:pt idx="13">
                  <c:v>lack of private space to work</c:v>
                </c:pt>
                <c:pt idx="14">
                  <c:v>Tight deadlines</c:v>
                </c:pt>
                <c:pt idx="15">
                  <c:v>Customer pressure</c:v>
                </c:pt>
                <c:pt idx="16">
                  <c:v>Discrimination</c:v>
                </c:pt>
                <c:pt idx="17">
                  <c:v>Interpersonal problems</c:v>
                </c:pt>
                <c:pt idx="18">
                  <c:v>Voilence and harassment</c:v>
                </c:pt>
              </c:strCache>
            </c:strRef>
          </c:cat>
          <c:val>
            <c:numRef>
              <c:f>Sheet3!$B$4:$B$22</c:f>
              <c:numCache>
                <c:formatCode>General</c:formatCode>
                <c:ptCount val="19"/>
                <c:pt idx="0">
                  <c:v>12.7</c:v>
                </c:pt>
                <c:pt idx="1">
                  <c:v>10.5</c:v>
                </c:pt>
                <c:pt idx="2">
                  <c:v>9.6</c:v>
                </c:pt>
                <c:pt idx="3">
                  <c:v>8.3000000000000007</c:v>
                </c:pt>
                <c:pt idx="4">
                  <c:v>8.1</c:v>
                </c:pt>
                <c:pt idx="5">
                  <c:v>6.9</c:v>
                </c:pt>
                <c:pt idx="6">
                  <c:v>6.7</c:v>
                </c:pt>
                <c:pt idx="7">
                  <c:v>5.5</c:v>
                </c:pt>
                <c:pt idx="8">
                  <c:v>4.4000000000000004</c:v>
                </c:pt>
                <c:pt idx="9">
                  <c:v>3.8</c:v>
                </c:pt>
                <c:pt idx="10">
                  <c:v>3.6</c:v>
                </c:pt>
                <c:pt idx="11">
                  <c:v>3.5</c:v>
                </c:pt>
                <c:pt idx="12">
                  <c:v>3.4</c:v>
                </c:pt>
                <c:pt idx="13">
                  <c:v>3</c:v>
                </c:pt>
                <c:pt idx="14">
                  <c:v>2.7</c:v>
                </c:pt>
                <c:pt idx="15">
                  <c:v>2.6</c:v>
                </c:pt>
                <c:pt idx="16">
                  <c:v>1.1000000000000001</c:v>
                </c:pt>
                <c:pt idx="17">
                  <c:v>0.8</c:v>
                </c:pt>
                <c:pt idx="18">
                  <c:v>0.4</c:v>
                </c:pt>
              </c:numCache>
            </c:numRef>
          </c:val>
          <c:extLst>
            <c:ext xmlns:c16="http://schemas.microsoft.com/office/drawing/2014/chart" uri="{C3380CC4-5D6E-409C-BE32-E72D297353CC}">
              <c16:uniqueId val="{00000000-3B9E-4A68-82C0-85F69CB9E18B}"/>
            </c:ext>
          </c:extLst>
        </c:ser>
        <c:dLbls>
          <c:dLblPos val="outEnd"/>
          <c:showLegendKey val="0"/>
          <c:showVal val="1"/>
          <c:showCatName val="0"/>
          <c:showSerName val="0"/>
          <c:showPercent val="0"/>
          <c:showBubbleSize val="0"/>
        </c:dLbls>
        <c:gapWidth val="182"/>
        <c:axId val="1312364208"/>
        <c:axId val="1312364688"/>
      </c:barChart>
      <c:catAx>
        <c:axId val="131236420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12364688"/>
        <c:crosses val="autoZero"/>
        <c:auto val="1"/>
        <c:lblAlgn val="ctr"/>
        <c:lblOffset val="100"/>
        <c:noMultiLvlLbl val="0"/>
      </c:catAx>
      <c:valAx>
        <c:axId val="131236468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1236420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withinLinear" id="14">
  <a:schemeClr val="accent1"/>
</cs:colorStyle>
</file>

<file path=ppt/charts/colors3.xml><?xml version="1.0" encoding="utf-8"?>
<cs:colorStyle xmlns:cs="http://schemas.microsoft.com/office/drawing/2012/chartStyle" xmlns:a="http://schemas.openxmlformats.org/drawingml/2006/main" meth="withinLinear" id="14">
  <a:schemeClr val="accent1"/>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03FEAC8-5E7D-4FB5-875C-80FCBCD498DB}"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GB"/>
        </a:p>
      </dgm:t>
    </dgm:pt>
    <dgm:pt modelId="{96A4319B-988F-4E86-861C-B944EE5F2888}">
      <dgm:prSet custT="1"/>
      <dgm:spPr/>
      <dgm:t>
        <a:bodyPr/>
        <a:lstStyle/>
        <a:p>
          <a:r>
            <a:rPr lang="fr-CH" sz="2000" b="1" dirty="0" err="1"/>
            <a:t>Opened</a:t>
          </a:r>
          <a:r>
            <a:rPr lang="fr-CH" sz="2000" b="1" dirty="0"/>
            <a:t> new </a:t>
          </a:r>
          <a:r>
            <a:rPr lang="fr-CH" sz="2000" b="1" dirty="0" err="1"/>
            <a:t>markets</a:t>
          </a:r>
          <a:r>
            <a:rPr lang="fr-CH" sz="2000" b="1" dirty="0"/>
            <a:t> for businesses</a:t>
          </a:r>
          <a:endParaRPr lang="en-GB" sz="2000" dirty="0"/>
        </a:p>
      </dgm:t>
    </dgm:pt>
    <dgm:pt modelId="{44D73E8F-9379-4CB3-9146-A714C83398E4}" type="parTrans" cxnId="{4238D186-E874-4CF1-A2F3-6859009604E5}">
      <dgm:prSet/>
      <dgm:spPr/>
      <dgm:t>
        <a:bodyPr/>
        <a:lstStyle/>
        <a:p>
          <a:endParaRPr lang="en-GB"/>
        </a:p>
      </dgm:t>
    </dgm:pt>
    <dgm:pt modelId="{7FDA1F40-E08F-45C8-9C6D-02785D7845FC}" type="sibTrans" cxnId="{4238D186-E874-4CF1-A2F3-6859009604E5}">
      <dgm:prSet/>
      <dgm:spPr/>
      <dgm:t>
        <a:bodyPr/>
        <a:lstStyle/>
        <a:p>
          <a:endParaRPr lang="en-GB"/>
        </a:p>
      </dgm:t>
    </dgm:pt>
    <dgm:pt modelId="{50CAD02B-06DD-4051-93F6-352DECE83A67}">
      <dgm:prSet custT="1"/>
      <dgm:spPr/>
      <dgm:t>
        <a:bodyPr/>
        <a:lstStyle/>
        <a:p>
          <a:r>
            <a:rPr lang="fr-CH" sz="2000" b="1" dirty="0" err="1"/>
            <a:t>Created</a:t>
          </a:r>
          <a:r>
            <a:rPr lang="fr-CH" sz="2000" b="1" dirty="0"/>
            <a:t> new </a:t>
          </a:r>
          <a:r>
            <a:rPr lang="fr-CH" sz="2000" b="1" dirty="0" err="1"/>
            <a:t>income</a:t>
          </a:r>
          <a:r>
            <a:rPr lang="fr-CH" sz="2000" b="1" dirty="0"/>
            <a:t> </a:t>
          </a:r>
          <a:r>
            <a:rPr lang="fr-CH" sz="2000" b="1" dirty="0" err="1"/>
            <a:t>opportunities</a:t>
          </a:r>
          <a:endParaRPr lang="en-GB" sz="2000" dirty="0"/>
        </a:p>
      </dgm:t>
    </dgm:pt>
    <dgm:pt modelId="{F142463B-1922-4CEC-8789-5930116A31FB}" type="parTrans" cxnId="{DFE8B62B-C73E-456F-8931-06AEF4241F03}">
      <dgm:prSet/>
      <dgm:spPr/>
      <dgm:t>
        <a:bodyPr/>
        <a:lstStyle/>
        <a:p>
          <a:endParaRPr lang="en-GB"/>
        </a:p>
      </dgm:t>
    </dgm:pt>
    <dgm:pt modelId="{9C621852-DF8D-43D3-95E9-3DAC8EBEB94C}" type="sibTrans" cxnId="{DFE8B62B-C73E-456F-8931-06AEF4241F03}">
      <dgm:prSet/>
      <dgm:spPr/>
      <dgm:t>
        <a:bodyPr/>
        <a:lstStyle/>
        <a:p>
          <a:endParaRPr lang="en-GB"/>
        </a:p>
      </dgm:t>
    </dgm:pt>
    <dgm:pt modelId="{4D42C029-3A9A-4C07-8722-E42A33EF51DE}">
      <dgm:prSet custT="1"/>
      <dgm:spPr/>
      <dgm:t>
        <a:bodyPr/>
        <a:lstStyle/>
        <a:p>
          <a:r>
            <a:rPr lang="en-GB" sz="2000" b="1" dirty="0"/>
            <a:t>New jobs</a:t>
          </a:r>
        </a:p>
      </dgm:t>
    </dgm:pt>
    <dgm:pt modelId="{49A49AF8-BAC7-4374-A748-4A7C1EFB4AE1}" type="parTrans" cxnId="{8EBBB3AB-CC19-4AD0-8EE4-8E2FAA46CC94}">
      <dgm:prSet/>
      <dgm:spPr/>
      <dgm:t>
        <a:bodyPr/>
        <a:lstStyle/>
        <a:p>
          <a:endParaRPr lang="en-GB"/>
        </a:p>
      </dgm:t>
    </dgm:pt>
    <dgm:pt modelId="{B55605B1-CE73-473B-A106-DAA30C0663F1}" type="sibTrans" cxnId="{8EBBB3AB-CC19-4AD0-8EE4-8E2FAA46CC94}">
      <dgm:prSet/>
      <dgm:spPr/>
      <dgm:t>
        <a:bodyPr/>
        <a:lstStyle/>
        <a:p>
          <a:endParaRPr lang="en-GB"/>
        </a:p>
      </dgm:t>
    </dgm:pt>
    <dgm:pt modelId="{EB625CA5-0DB8-4574-987E-8F60DA27E008}">
      <dgm:prSet custT="1"/>
      <dgm:spPr/>
      <dgm:t>
        <a:bodyPr/>
        <a:lstStyle/>
        <a:p>
          <a:r>
            <a:rPr lang="en-GB" sz="2000" b="1" noProof="0" dirty="0"/>
            <a:t>Flexibility and low barriers of access for workers</a:t>
          </a:r>
        </a:p>
      </dgm:t>
    </dgm:pt>
    <dgm:pt modelId="{998ADD7B-78EF-4CC3-9B75-F3E69D77DB2D}" type="parTrans" cxnId="{C1B7BB48-E4AC-4AC4-B57C-AA464F38EC38}">
      <dgm:prSet/>
      <dgm:spPr/>
      <dgm:t>
        <a:bodyPr/>
        <a:lstStyle/>
        <a:p>
          <a:endParaRPr lang="en-GB"/>
        </a:p>
      </dgm:t>
    </dgm:pt>
    <dgm:pt modelId="{25B778ED-A1C3-4D2D-8331-FDF2370509C2}" type="sibTrans" cxnId="{C1B7BB48-E4AC-4AC4-B57C-AA464F38EC38}">
      <dgm:prSet/>
      <dgm:spPr/>
      <dgm:t>
        <a:bodyPr/>
        <a:lstStyle/>
        <a:p>
          <a:endParaRPr lang="en-GB"/>
        </a:p>
      </dgm:t>
    </dgm:pt>
    <dgm:pt modelId="{5D461C09-A7DF-464E-830D-1B9536240D9E}">
      <dgm:prSet custT="1"/>
      <dgm:spPr/>
      <dgm:t>
        <a:bodyPr/>
        <a:lstStyle/>
        <a:p>
          <a:r>
            <a:rPr lang="en-GB" sz="2000" b="1" noProof="0" dirty="0"/>
            <a:t>Cheaper and more convenient good and services</a:t>
          </a:r>
        </a:p>
      </dgm:t>
    </dgm:pt>
    <dgm:pt modelId="{917EE979-FFDD-45C4-B6A3-C2DC8FED3AD2}" type="parTrans" cxnId="{E0AD12EB-99D2-4643-BCEE-B09538170B61}">
      <dgm:prSet/>
      <dgm:spPr/>
      <dgm:t>
        <a:bodyPr/>
        <a:lstStyle/>
        <a:p>
          <a:endParaRPr lang="en-GB"/>
        </a:p>
      </dgm:t>
    </dgm:pt>
    <dgm:pt modelId="{D82A3404-422B-4A9A-85D2-94DA988EF2DC}" type="sibTrans" cxnId="{E0AD12EB-99D2-4643-BCEE-B09538170B61}">
      <dgm:prSet/>
      <dgm:spPr/>
      <dgm:t>
        <a:bodyPr/>
        <a:lstStyle/>
        <a:p>
          <a:endParaRPr lang="en-GB"/>
        </a:p>
      </dgm:t>
    </dgm:pt>
    <dgm:pt modelId="{E49BACB4-7F5B-493C-AE7E-0661EC60F812}" type="pres">
      <dgm:prSet presAssocID="{F03FEAC8-5E7D-4FB5-875C-80FCBCD498DB}" presName="Name0" presStyleCnt="0">
        <dgm:presLayoutVars>
          <dgm:chMax val="7"/>
          <dgm:chPref val="7"/>
          <dgm:dir/>
        </dgm:presLayoutVars>
      </dgm:prSet>
      <dgm:spPr/>
    </dgm:pt>
    <dgm:pt modelId="{FC799562-2E04-4960-94EE-E8DCB66D246A}" type="pres">
      <dgm:prSet presAssocID="{F03FEAC8-5E7D-4FB5-875C-80FCBCD498DB}" presName="Name1" presStyleCnt="0"/>
      <dgm:spPr/>
    </dgm:pt>
    <dgm:pt modelId="{6F0D0246-69F6-44D0-B599-A41A7A6A3B0A}" type="pres">
      <dgm:prSet presAssocID="{F03FEAC8-5E7D-4FB5-875C-80FCBCD498DB}" presName="cycle" presStyleCnt="0"/>
      <dgm:spPr/>
    </dgm:pt>
    <dgm:pt modelId="{03A50F7E-106A-4113-A742-3512F8E3FEFD}" type="pres">
      <dgm:prSet presAssocID="{F03FEAC8-5E7D-4FB5-875C-80FCBCD498DB}" presName="srcNode" presStyleLbl="node1" presStyleIdx="0" presStyleCnt="5"/>
      <dgm:spPr/>
    </dgm:pt>
    <dgm:pt modelId="{BF28E666-29AC-4E48-B222-B8B6B2CF97FF}" type="pres">
      <dgm:prSet presAssocID="{F03FEAC8-5E7D-4FB5-875C-80FCBCD498DB}" presName="conn" presStyleLbl="parChTrans1D2" presStyleIdx="0" presStyleCnt="1"/>
      <dgm:spPr/>
    </dgm:pt>
    <dgm:pt modelId="{8CC6798C-2243-47BA-B199-D66A81F875F0}" type="pres">
      <dgm:prSet presAssocID="{F03FEAC8-5E7D-4FB5-875C-80FCBCD498DB}" presName="extraNode" presStyleLbl="node1" presStyleIdx="0" presStyleCnt="5"/>
      <dgm:spPr/>
    </dgm:pt>
    <dgm:pt modelId="{29C00405-DC8E-4B29-9526-CDEF3922FE7C}" type="pres">
      <dgm:prSet presAssocID="{F03FEAC8-5E7D-4FB5-875C-80FCBCD498DB}" presName="dstNode" presStyleLbl="node1" presStyleIdx="0" presStyleCnt="5"/>
      <dgm:spPr/>
    </dgm:pt>
    <dgm:pt modelId="{7E2DF384-C908-4C2E-A6EF-61F262DCA2BE}" type="pres">
      <dgm:prSet presAssocID="{96A4319B-988F-4E86-861C-B944EE5F2888}" presName="text_1" presStyleLbl="node1" presStyleIdx="0" presStyleCnt="5">
        <dgm:presLayoutVars>
          <dgm:bulletEnabled val="1"/>
        </dgm:presLayoutVars>
      </dgm:prSet>
      <dgm:spPr/>
    </dgm:pt>
    <dgm:pt modelId="{8876815B-EF74-4CC1-8072-4D93E0CB9916}" type="pres">
      <dgm:prSet presAssocID="{96A4319B-988F-4E86-861C-B944EE5F2888}" presName="accent_1" presStyleCnt="0"/>
      <dgm:spPr/>
    </dgm:pt>
    <dgm:pt modelId="{ABCC21DA-F877-43E5-82CF-8CEF16B44CBC}" type="pres">
      <dgm:prSet presAssocID="{96A4319B-988F-4E86-861C-B944EE5F2888}" presName="accentRepeatNode" presStyleLbl="solidFgAcc1" presStyleIdx="0" presStyleCnt="5"/>
      <dgm:spPr/>
    </dgm:pt>
    <dgm:pt modelId="{F89C59AA-8CA0-47B3-9E4D-C0D3650DF54F}" type="pres">
      <dgm:prSet presAssocID="{50CAD02B-06DD-4051-93F6-352DECE83A67}" presName="text_2" presStyleLbl="node1" presStyleIdx="1" presStyleCnt="5">
        <dgm:presLayoutVars>
          <dgm:bulletEnabled val="1"/>
        </dgm:presLayoutVars>
      </dgm:prSet>
      <dgm:spPr/>
    </dgm:pt>
    <dgm:pt modelId="{AC6F93E4-7B20-44FF-996E-C1D2EEA0037E}" type="pres">
      <dgm:prSet presAssocID="{50CAD02B-06DD-4051-93F6-352DECE83A67}" presName="accent_2" presStyleCnt="0"/>
      <dgm:spPr/>
    </dgm:pt>
    <dgm:pt modelId="{B6F3BFE7-3641-47D5-A0B9-E0C2E27EB364}" type="pres">
      <dgm:prSet presAssocID="{50CAD02B-06DD-4051-93F6-352DECE83A67}" presName="accentRepeatNode" presStyleLbl="solidFgAcc1" presStyleIdx="1" presStyleCnt="5"/>
      <dgm:spPr/>
    </dgm:pt>
    <dgm:pt modelId="{750C244C-3A5F-4A78-83FC-780E91853B5E}" type="pres">
      <dgm:prSet presAssocID="{4D42C029-3A9A-4C07-8722-E42A33EF51DE}" presName="text_3" presStyleLbl="node1" presStyleIdx="2" presStyleCnt="5">
        <dgm:presLayoutVars>
          <dgm:bulletEnabled val="1"/>
        </dgm:presLayoutVars>
      </dgm:prSet>
      <dgm:spPr/>
    </dgm:pt>
    <dgm:pt modelId="{73D29A7A-1A7D-4F93-ABEC-24BE271783A8}" type="pres">
      <dgm:prSet presAssocID="{4D42C029-3A9A-4C07-8722-E42A33EF51DE}" presName="accent_3" presStyleCnt="0"/>
      <dgm:spPr/>
    </dgm:pt>
    <dgm:pt modelId="{B400F3A4-429A-4959-8D28-BD96330E6CF0}" type="pres">
      <dgm:prSet presAssocID="{4D42C029-3A9A-4C07-8722-E42A33EF51DE}" presName="accentRepeatNode" presStyleLbl="solidFgAcc1" presStyleIdx="2" presStyleCnt="5"/>
      <dgm:spPr/>
    </dgm:pt>
    <dgm:pt modelId="{836389DF-AE81-4408-AA07-5AA5902D0125}" type="pres">
      <dgm:prSet presAssocID="{EB625CA5-0DB8-4574-987E-8F60DA27E008}" presName="text_4" presStyleLbl="node1" presStyleIdx="3" presStyleCnt="5">
        <dgm:presLayoutVars>
          <dgm:bulletEnabled val="1"/>
        </dgm:presLayoutVars>
      </dgm:prSet>
      <dgm:spPr/>
    </dgm:pt>
    <dgm:pt modelId="{FD31B3E2-1B48-438E-8E8F-C584214BC704}" type="pres">
      <dgm:prSet presAssocID="{EB625CA5-0DB8-4574-987E-8F60DA27E008}" presName="accent_4" presStyleCnt="0"/>
      <dgm:spPr/>
    </dgm:pt>
    <dgm:pt modelId="{914679D3-A1A3-467A-85DF-3A912CEE2C2A}" type="pres">
      <dgm:prSet presAssocID="{EB625CA5-0DB8-4574-987E-8F60DA27E008}" presName="accentRepeatNode" presStyleLbl="solidFgAcc1" presStyleIdx="3" presStyleCnt="5"/>
      <dgm:spPr/>
    </dgm:pt>
    <dgm:pt modelId="{3810CD5D-4831-4485-8363-C23E45ECC2DA}" type="pres">
      <dgm:prSet presAssocID="{5D461C09-A7DF-464E-830D-1B9536240D9E}" presName="text_5" presStyleLbl="node1" presStyleIdx="4" presStyleCnt="5">
        <dgm:presLayoutVars>
          <dgm:bulletEnabled val="1"/>
        </dgm:presLayoutVars>
      </dgm:prSet>
      <dgm:spPr/>
    </dgm:pt>
    <dgm:pt modelId="{2A061D37-0B7E-4CE7-B3E0-76690B6820F9}" type="pres">
      <dgm:prSet presAssocID="{5D461C09-A7DF-464E-830D-1B9536240D9E}" presName="accent_5" presStyleCnt="0"/>
      <dgm:spPr/>
    </dgm:pt>
    <dgm:pt modelId="{D0A9072E-F3BC-4D2A-A00D-5FA0E38E0131}" type="pres">
      <dgm:prSet presAssocID="{5D461C09-A7DF-464E-830D-1B9536240D9E}" presName="accentRepeatNode" presStyleLbl="solidFgAcc1" presStyleIdx="4" presStyleCnt="5"/>
      <dgm:spPr/>
    </dgm:pt>
  </dgm:ptLst>
  <dgm:cxnLst>
    <dgm:cxn modelId="{DFE8B62B-C73E-456F-8931-06AEF4241F03}" srcId="{F03FEAC8-5E7D-4FB5-875C-80FCBCD498DB}" destId="{50CAD02B-06DD-4051-93F6-352DECE83A67}" srcOrd="1" destOrd="0" parTransId="{F142463B-1922-4CEC-8789-5930116A31FB}" sibTransId="{9C621852-DF8D-43D3-95E9-3DAC8EBEB94C}"/>
    <dgm:cxn modelId="{049BE55F-CDD9-413B-948C-45455DF6FDB1}" type="presOf" srcId="{7FDA1F40-E08F-45C8-9C6D-02785D7845FC}" destId="{BF28E666-29AC-4E48-B222-B8B6B2CF97FF}" srcOrd="0" destOrd="0" presId="urn:microsoft.com/office/officeart/2008/layout/VerticalCurvedList"/>
    <dgm:cxn modelId="{C1B7BB48-E4AC-4AC4-B57C-AA464F38EC38}" srcId="{F03FEAC8-5E7D-4FB5-875C-80FCBCD498DB}" destId="{EB625CA5-0DB8-4574-987E-8F60DA27E008}" srcOrd="3" destOrd="0" parTransId="{998ADD7B-78EF-4CC3-9B75-F3E69D77DB2D}" sibTransId="{25B778ED-A1C3-4D2D-8331-FDF2370509C2}"/>
    <dgm:cxn modelId="{D9325849-5844-4869-9002-447B300A069E}" type="presOf" srcId="{4D42C029-3A9A-4C07-8722-E42A33EF51DE}" destId="{750C244C-3A5F-4A78-83FC-780E91853B5E}" srcOrd="0" destOrd="0" presId="urn:microsoft.com/office/officeart/2008/layout/VerticalCurvedList"/>
    <dgm:cxn modelId="{A1072F77-15AA-4564-A690-17B5EE74D391}" type="presOf" srcId="{EB625CA5-0DB8-4574-987E-8F60DA27E008}" destId="{836389DF-AE81-4408-AA07-5AA5902D0125}" srcOrd="0" destOrd="0" presId="urn:microsoft.com/office/officeart/2008/layout/VerticalCurvedList"/>
    <dgm:cxn modelId="{4238D186-E874-4CF1-A2F3-6859009604E5}" srcId="{F03FEAC8-5E7D-4FB5-875C-80FCBCD498DB}" destId="{96A4319B-988F-4E86-861C-B944EE5F2888}" srcOrd="0" destOrd="0" parTransId="{44D73E8F-9379-4CB3-9146-A714C83398E4}" sibTransId="{7FDA1F40-E08F-45C8-9C6D-02785D7845FC}"/>
    <dgm:cxn modelId="{8EBBB3AB-CC19-4AD0-8EE4-8E2FAA46CC94}" srcId="{F03FEAC8-5E7D-4FB5-875C-80FCBCD498DB}" destId="{4D42C029-3A9A-4C07-8722-E42A33EF51DE}" srcOrd="2" destOrd="0" parTransId="{49A49AF8-BAC7-4374-A748-4A7C1EFB4AE1}" sibTransId="{B55605B1-CE73-473B-A106-DAA30C0663F1}"/>
    <dgm:cxn modelId="{7F8B3DB2-3CE7-4391-BB9C-3C3101FB973B}" type="presOf" srcId="{50CAD02B-06DD-4051-93F6-352DECE83A67}" destId="{F89C59AA-8CA0-47B3-9E4D-C0D3650DF54F}" srcOrd="0" destOrd="0" presId="urn:microsoft.com/office/officeart/2008/layout/VerticalCurvedList"/>
    <dgm:cxn modelId="{2B2A0FDC-58F1-46E4-939C-8BD93D593668}" type="presOf" srcId="{F03FEAC8-5E7D-4FB5-875C-80FCBCD498DB}" destId="{E49BACB4-7F5B-493C-AE7E-0661EC60F812}" srcOrd="0" destOrd="0" presId="urn:microsoft.com/office/officeart/2008/layout/VerticalCurvedList"/>
    <dgm:cxn modelId="{3629A6DC-8068-42FA-916F-F7A225F25AEF}" type="presOf" srcId="{96A4319B-988F-4E86-861C-B944EE5F2888}" destId="{7E2DF384-C908-4C2E-A6EF-61F262DCA2BE}" srcOrd="0" destOrd="0" presId="urn:microsoft.com/office/officeart/2008/layout/VerticalCurvedList"/>
    <dgm:cxn modelId="{E0AD12EB-99D2-4643-BCEE-B09538170B61}" srcId="{F03FEAC8-5E7D-4FB5-875C-80FCBCD498DB}" destId="{5D461C09-A7DF-464E-830D-1B9536240D9E}" srcOrd="4" destOrd="0" parTransId="{917EE979-FFDD-45C4-B6A3-C2DC8FED3AD2}" sibTransId="{D82A3404-422B-4A9A-85D2-94DA988EF2DC}"/>
    <dgm:cxn modelId="{A437E1FB-38AA-4252-9898-C11889A8F9E9}" type="presOf" srcId="{5D461C09-A7DF-464E-830D-1B9536240D9E}" destId="{3810CD5D-4831-4485-8363-C23E45ECC2DA}" srcOrd="0" destOrd="0" presId="urn:microsoft.com/office/officeart/2008/layout/VerticalCurvedList"/>
    <dgm:cxn modelId="{9AB5BAB4-18A0-48E3-AACC-6DD46142234D}" type="presParOf" srcId="{E49BACB4-7F5B-493C-AE7E-0661EC60F812}" destId="{FC799562-2E04-4960-94EE-E8DCB66D246A}" srcOrd="0" destOrd="0" presId="urn:microsoft.com/office/officeart/2008/layout/VerticalCurvedList"/>
    <dgm:cxn modelId="{B0C9FDC6-955D-4AC6-B5FE-8111247F0F18}" type="presParOf" srcId="{FC799562-2E04-4960-94EE-E8DCB66D246A}" destId="{6F0D0246-69F6-44D0-B599-A41A7A6A3B0A}" srcOrd="0" destOrd="0" presId="urn:microsoft.com/office/officeart/2008/layout/VerticalCurvedList"/>
    <dgm:cxn modelId="{7F9F4CD6-3108-45D8-AB24-9154A97767D4}" type="presParOf" srcId="{6F0D0246-69F6-44D0-B599-A41A7A6A3B0A}" destId="{03A50F7E-106A-4113-A742-3512F8E3FEFD}" srcOrd="0" destOrd="0" presId="urn:microsoft.com/office/officeart/2008/layout/VerticalCurvedList"/>
    <dgm:cxn modelId="{DC74F93A-FE0A-46A8-AB7D-5606C1EA1E48}" type="presParOf" srcId="{6F0D0246-69F6-44D0-B599-A41A7A6A3B0A}" destId="{BF28E666-29AC-4E48-B222-B8B6B2CF97FF}" srcOrd="1" destOrd="0" presId="urn:microsoft.com/office/officeart/2008/layout/VerticalCurvedList"/>
    <dgm:cxn modelId="{E36D5B93-3964-4DC8-A360-DA9A9AC4FA84}" type="presParOf" srcId="{6F0D0246-69F6-44D0-B599-A41A7A6A3B0A}" destId="{8CC6798C-2243-47BA-B199-D66A81F875F0}" srcOrd="2" destOrd="0" presId="urn:microsoft.com/office/officeart/2008/layout/VerticalCurvedList"/>
    <dgm:cxn modelId="{3323A037-5BE8-4C4A-A43D-03149329AFC3}" type="presParOf" srcId="{6F0D0246-69F6-44D0-B599-A41A7A6A3B0A}" destId="{29C00405-DC8E-4B29-9526-CDEF3922FE7C}" srcOrd="3" destOrd="0" presId="urn:microsoft.com/office/officeart/2008/layout/VerticalCurvedList"/>
    <dgm:cxn modelId="{507AE44C-8C2A-4F16-9B01-1EBAF2C42EC4}" type="presParOf" srcId="{FC799562-2E04-4960-94EE-E8DCB66D246A}" destId="{7E2DF384-C908-4C2E-A6EF-61F262DCA2BE}" srcOrd="1" destOrd="0" presId="urn:microsoft.com/office/officeart/2008/layout/VerticalCurvedList"/>
    <dgm:cxn modelId="{FD8811E0-38CC-48B7-AE0D-7DED08563E52}" type="presParOf" srcId="{FC799562-2E04-4960-94EE-E8DCB66D246A}" destId="{8876815B-EF74-4CC1-8072-4D93E0CB9916}" srcOrd="2" destOrd="0" presId="urn:microsoft.com/office/officeart/2008/layout/VerticalCurvedList"/>
    <dgm:cxn modelId="{EC4F8CEC-2866-46DB-BF20-2AEE099994A3}" type="presParOf" srcId="{8876815B-EF74-4CC1-8072-4D93E0CB9916}" destId="{ABCC21DA-F877-43E5-82CF-8CEF16B44CBC}" srcOrd="0" destOrd="0" presId="urn:microsoft.com/office/officeart/2008/layout/VerticalCurvedList"/>
    <dgm:cxn modelId="{F8DC3AE6-9D6D-47FD-9D39-248B2F8BBE5D}" type="presParOf" srcId="{FC799562-2E04-4960-94EE-E8DCB66D246A}" destId="{F89C59AA-8CA0-47B3-9E4D-C0D3650DF54F}" srcOrd="3" destOrd="0" presId="urn:microsoft.com/office/officeart/2008/layout/VerticalCurvedList"/>
    <dgm:cxn modelId="{FBBB1D3B-F623-45D9-B1A9-DEC99269885F}" type="presParOf" srcId="{FC799562-2E04-4960-94EE-E8DCB66D246A}" destId="{AC6F93E4-7B20-44FF-996E-C1D2EEA0037E}" srcOrd="4" destOrd="0" presId="urn:microsoft.com/office/officeart/2008/layout/VerticalCurvedList"/>
    <dgm:cxn modelId="{8E0D69CE-91FC-4FCC-8A0F-3EB46050C230}" type="presParOf" srcId="{AC6F93E4-7B20-44FF-996E-C1D2EEA0037E}" destId="{B6F3BFE7-3641-47D5-A0B9-E0C2E27EB364}" srcOrd="0" destOrd="0" presId="urn:microsoft.com/office/officeart/2008/layout/VerticalCurvedList"/>
    <dgm:cxn modelId="{54AFC0BE-362A-4196-A468-9F5B4D750219}" type="presParOf" srcId="{FC799562-2E04-4960-94EE-E8DCB66D246A}" destId="{750C244C-3A5F-4A78-83FC-780E91853B5E}" srcOrd="5" destOrd="0" presId="urn:microsoft.com/office/officeart/2008/layout/VerticalCurvedList"/>
    <dgm:cxn modelId="{0BA768EE-FB19-45FF-A049-829BA86CF0BA}" type="presParOf" srcId="{FC799562-2E04-4960-94EE-E8DCB66D246A}" destId="{73D29A7A-1A7D-4F93-ABEC-24BE271783A8}" srcOrd="6" destOrd="0" presId="urn:microsoft.com/office/officeart/2008/layout/VerticalCurvedList"/>
    <dgm:cxn modelId="{ACF07E57-8979-43B9-83F4-18556B57DCF8}" type="presParOf" srcId="{73D29A7A-1A7D-4F93-ABEC-24BE271783A8}" destId="{B400F3A4-429A-4959-8D28-BD96330E6CF0}" srcOrd="0" destOrd="0" presId="urn:microsoft.com/office/officeart/2008/layout/VerticalCurvedList"/>
    <dgm:cxn modelId="{1D19F753-D47A-492B-9FB1-F027EAFFB312}" type="presParOf" srcId="{FC799562-2E04-4960-94EE-E8DCB66D246A}" destId="{836389DF-AE81-4408-AA07-5AA5902D0125}" srcOrd="7" destOrd="0" presId="urn:microsoft.com/office/officeart/2008/layout/VerticalCurvedList"/>
    <dgm:cxn modelId="{4E14C2F2-BAD1-4AD6-A57C-B35AAA766DD1}" type="presParOf" srcId="{FC799562-2E04-4960-94EE-E8DCB66D246A}" destId="{FD31B3E2-1B48-438E-8E8F-C584214BC704}" srcOrd="8" destOrd="0" presId="urn:microsoft.com/office/officeart/2008/layout/VerticalCurvedList"/>
    <dgm:cxn modelId="{7CF44E7F-DA5E-40C8-A134-ACA3714BAAEA}" type="presParOf" srcId="{FD31B3E2-1B48-438E-8E8F-C584214BC704}" destId="{914679D3-A1A3-467A-85DF-3A912CEE2C2A}" srcOrd="0" destOrd="0" presId="urn:microsoft.com/office/officeart/2008/layout/VerticalCurvedList"/>
    <dgm:cxn modelId="{62F3BC89-330D-41C8-B9EB-2E3EACAD4EF4}" type="presParOf" srcId="{FC799562-2E04-4960-94EE-E8DCB66D246A}" destId="{3810CD5D-4831-4485-8363-C23E45ECC2DA}" srcOrd="9" destOrd="0" presId="urn:microsoft.com/office/officeart/2008/layout/VerticalCurvedList"/>
    <dgm:cxn modelId="{1E60F2DD-B43D-4BA2-BFAB-522D1782265A}" type="presParOf" srcId="{FC799562-2E04-4960-94EE-E8DCB66D246A}" destId="{2A061D37-0B7E-4CE7-B3E0-76690B6820F9}" srcOrd="10" destOrd="0" presId="urn:microsoft.com/office/officeart/2008/layout/VerticalCurvedList"/>
    <dgm:cxn modelId="{C17AD92F-AD6E-4843-973B-21B8BE23216C}" type="presParOf" srcId="{2A061D37-0B7E-4CE7-B3E0-76690B6820F9}" destId="{D0A9072E-F3BC-4D2A-A00D-5FA0E38E0131}"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2238992-716F-469F-A104-5FEEA1181ED2}"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6A57B7B6-1BD5-48F4-A542-581B183BF6D1}">
      <dgm:prSet phldrT="[Text]"/>
      <dgm:spPr/>
      <dgm:t>
        <a:bodyPr/>
        <a:lstStyle/>
        <a:p>
          <a:r>
            <a:rPr lang="en-GB"/>
            <a:t>Literature review </a:t>
          </a:r>
          <a:endParaRPr lang="en-US" dirty="0"/>
        </a:p>
      </dgm:t>
    </dgm:pt>
    <dgm:pt modelId="{DD6A1483-24E5-4295-A2DF-C2AC8DAFEB91}" type="parTrans" cxnId="{8499A63E-3C3E-475F-9222-E3EE1F952CCD}">
      <dgm:prSet/>
      <dgm:spPr/>
      <dgm:t>
        <a:bodyPr/>
        <a:lstStyle/>
        <a:p>
          <a:endParaRPr lang="en-US"/>
        </a:p>
      </dgm:t>
    </dgm:pt>
    <dgm:pt modelId="{D30F60F4-4003-4FAE-9AB3-54B2857277A8}" type="sibTrans" cxnId="{8499A63E-3C3E-475F-9222-E3EE1F952CCD}">
      <dgm:prSet/>
      <dgm:spPr/>
      <dgm:t>
        <a:bodyPr/>
        <a:lstStyle/>
        <a:p>
          <a:endParaRPr lang="en-US"/>
        </a:p>
      </dgm:t>
    </dgm:pt>
    <dgm:pt modelId="{2A6C3FF6-BAC7-49D8-99A6-9B5DC667AD70}">
      <dgm:prSet phldrT="[Text]" custT="1"/>
      <dgm:spPr/>
      <dgm:t>
        <a:bodyPr/>
        <a:lstStyle/>
        <a:p>
          <a:pPr algn="l"/>
          <a:r>
            <a:rPr lang="en-GB" sz="1400" dirty="0"/>
            <a:t>Review existing background materials, including regulatory environment</a:t>
          </a:r>
        </a:p>
      </dgm:t>
    </dgm:pt>
    <dgm:pt modelId="{0056E340-BD4C-41EC-99BC-DB75EC60D689}" type="parTrans" cxnId="{5F4B384A-FD2D-4CF9-820B-99B703225831}">
      <dgm:prSet/>
      <dgm:spPr/>
      <dgm:t>
        <a:bodyPr/>
        <a:lstStyle/>
        <a:p>
          <a:endParaRPr lang="en-US"/>
        </a:p>
      </dgm:t>
    </dgm:pt>
    <dgm:pt modelId="{8037292A-1681-46AA-B59B-2715DA65AC0B}" type="sibTrans" cxnId="{5F4B384A-FD2D-4CF9-820B-99B703225831}">
      <dgm:prSet/>
      <dgm:spPr/>
      <dgm:t>
        <a:bodyPr/>
        <a:lstStyle/>
        <a:p>
          <a:endParaRPr lang="en-US"/>
        </a:p>
      </dgm:t>
    </dgm:pt>
    <dgm:pt modelId="{B7A7CD9E-B36B-40D1-8783-6696040340A1}">
      <dgm:prSet phldrT="[Text]"/>
      <dgm:spPr/>
      <dgm:t>
        <a:bodyPr/>
        <a:lstStyle/>
        <a:p>
          <a:r>
            <a:rPr lang="en-GB" dirty="0"/>
            <a:t>Quantitative linkages </a:t>
          </a:r>
        </a:p>
      </dgm:t>
    </dgm:pt>
    <dgm:pt modelId="{F78CDF30-38CE-42B7-B116-90CBF13F887C}" type="parTrans" cxnId="{69B28B41-AC07-4431-B7E9-D80CC376B1B8}">
      <dgm:prSet/>
      <dgm:spPr/>
      <dgm:t>
        <a:bodyPr/>
        <a:lstStyle/>
        <a:p>
          <a:endParaRPr lang="en-US"/>
        </a:p>
      </dgm:t>
    </dgm:pt>
    <dgm:pt modelId="{291167EA-E2AE-41AE-92A5-15DC31E96AC3}" type="sibTrans" cxnId="{69B28B41-AC07-4431-B7E9-D80CC376B1B8}">
      <dgm:prSet/>
      <dgm:spPr/>
      <dgm:t>
        <a:bodyPr/>
        <a:lstStyle/>
        <a:p>
          <a:endParaRPr lang="en-US"/>
        </a:p>
      </dgm:t>
    </dgm:pt>
    <dgm:pt modelId="{572FD9EC-1727-467C-8CA3-ABE0C9EE8C79}">
      <dgm:prSet phldrT="[Text]" custT="1"/>
      <dgm:spPr/>
      <dgm:t>
        <a:bodyPr/>
        <a:lstStyle/>
        <a:p>
          <a:r>
            <a:rPr lang="en-GB" sz="1400" dirty="0"/>
            <a:t>Scanning of labour market indicators for the region </a:t>
          </a:r>
        </a:p>
      </dgm:t>
    </dgm:pt>
    <dgm:pt modelId="{6A0AB019-8647-4F72-9573-153330027F17}" type="parTrans" cxnId="{ED710013-5F3D-4778-80F9-060551EACBA9}">
      <dgm:prSet/>
      <dgm:spPr/>
      <dgm:t>
        <a:bodyPr/>
        <a:lstStyle/>
        <a:p>
          <a:endParaRPr lang="en-US"/>
        </a:p>
      </dgm:t>
    </dgm:pt>
    <dgm:pt modelId="{5DE73B9A-3682-4CB8-88EB-FD31D1C2E4F1}" type="sibTrans" cxnId="{ED710013-5F3D-4778-80F9-060551EACBA9}">
      <dgm:prSet/>
      <dgm:spPr/>
      <dgm:t>
        <a:bodyPr/>
        <a:lstStyle/>
        <a:p>
          <a:endParaRPr lang="en-US"/>
        </a:p>
      </dgm:t>
    </dgm:pt>
    <dgm:pt modelId="{2A0CF257-24EE-4D58-8162-82ABD9E52D3E}">
      <dgm:prSet phldrT="[Text]"/>
      <dgm:spPr/>
      <dgm:t>
        <a:bodyPr/>
        <a:lstStyle/>
        <a:p>
          <a:r>
            <a:rPr lang="en-GB" dirty="0"/>
            <a:t>Descriptive Context </a:t>
          </a:r>
        </a:p>
      </dgm:t>
    </dgm:pt>
    <dgm:pt modelId="{4833CC78-8197-42CC-9619-E3A4C8D7D17A}" type="parTrans" cxnId="{F8B7A41E-590B-4B59-AC6B-15D03BC0EF6E}">
      <dgm:prSet/>
      <dgm:spPr/>
      <dgm:t>
        <a:bodyPr/>
        <a:lstStyle/>
        <a:p>
          <a:endParaRPr lang="en-US"/>
        </a:p>
      </dgm:t>
    </dgm:pt>
    <dgm:pt modelId="{4A17D565-833A-479F-96DA-354A865B4F2C}" type="sibTrans" cxnId="{F8B7A41E-590B-4B59-AC6B-15D03BC0EF6E}">
      <dgm:prSet/>
      <dgm:spPr/>
      <dgm:t>
        <a:bodyPr/>
        <a:lstStyle/>
        <a:p>
          <a:endParaRPr lang="en-US"/>
        </a:p>
      </dgm:t>
    </dgm:pt>
    <dgm:pt modelId="{4D64FAD6-2712-493A-BE81-E25D482CB36F}">
      <dgm:prSet phldrT="[Text]" custT="1"/>
      <dgm:spPr/>
      <dgm:t>
        <a:bodyPr/>
        <a:lstStyle/>
        <a:p>
          <a:r>
            <a:rPr lang="en-GB" sz="1400" dirty="0"/>
            <a:t>Key informant interviews</a:t>
          </a:r>
        </a:p>
      </dgm:t>
    </dgm:pt>
    <dgm:pt modelId="{FE2ACD42-9488-4199-B655-614A09C7611C}" type="parTrans" cxnId="{87EF64D7-D082-435F-ADCD-77172A68D60A}">
      <dgm:prSet/>
      <dgm:spPr/>
      <dgm:t>
        <a:bodyPr/>
        <a:lstStyle/>
        <a:p>
          <a:endParaRPr lang="en-US"/>
        </a:p>
      </dgm:t>
    </dgm:pt>
    <dgm:pt modelId="{AD035401-F5EF-49E4-9FDE-6E1312C2E6B0}" type="sibTrans" cxnId="{87EF64D7-D082-435F-ADCD-77172A68D60A}">
      <dgm:prSet/>
      <dgm:spPr/>
      <dgm:t>
        <a:bodyPr/>
        <a:lstStyle/>
        <a:p>
          <a:endParaRPr lang="en-US"/>
        </a:p>
      </dgm:t>
    </dgm:pt>
    <dgm:pt modelId="{9BC3162B-8D89-4C44-A71F-93E4C79ED598}">
      <dgm:prSet phldrT="[Text]" custT="1"/>
      <dgm:spPr/>
      <dgm:t>
        <a:bodyPr/>
        <a:lstStyle/>
        <a:p>
          <a:r>
            <a:rPr lang="en-GB" sz="1400" dirty="0"/>
            <a:t>Focus group discussions </a:t>
          </a:r>
        </a:p>
      </dgm:t>
    </dgm:pt>
    <dgm:pt modelId="{68D1D224-6100-4089-83D1-05A61F1DBE87}" type="parTrans" cxnId="{443FC527-5F30-46A1-B39E-1BAED595252D}">
      <dgm:prSet/>
      <dgm:spPr/>
      <dgm:t>
        <a:bodyPr/>
        <a:lstStyle/>
        <a:p>
          <a:endParaRPr lang="en-US"/>
        </a:p>
      </dgm:t>
    </dgm:pt>
    <dgm:pt modelId="{EC888BFE-B10D-429C-8C18-E97BF9A30538}" type="sibTrans" cxnId="{443FC527-5F30-46A1-B39E-1BAED595252D}">
      <dgm:prSet/>
      <dgm:spPr/>
      <dgm:t>
        <a:bodyPr/>
        <a:lstStyle/>
        <a:p>
          <a:endParaRPr lang="en-US"/>
        </a:p>
      </dgm:t>
    </dgm:pt>
    <dgm:pt modelId="{FB755DC9-B6CE-44C5-8C0B-9C42997B5EE2}" type="pres">
      <dgm:prSet presAssocID="{B2238992-716F-469F-A104-5FEEA1181ED2}" presName="Name0" presStyleCnt="0">
        <dgm:presLayoutVars>
          <dgm:dir/>
          <dgm:animLvl val="lvl"/>
          <dgm:resizeHandles val="exact"/>
        </dgm:presLayoutVars>
      </dgm:prSet>
      <dgm:spPr/>
    </dgm:pt>
    <dgm:pt modelId="{BC8B21E1-E125-423E-A09C-3C0B30876997}" type="pres">
      <dgm:prSet presAssocID="{6A57B7B6-1BD5-48F4-A542-581B183BF6D1}" presName="composite" presStyleCnt="0"/>
      <dgm:spPr/>
    </dgm:pt>
    <dgm:pt modelId="{B302EA1B-1819-4B2C-B4F1-8D21BB49D8FD}" type="pres">
      <dgm:prSet presAssocID="{6A57B7B6-1BD5-48F4-A542-581B183BF6D1}" presName="parTx" presStyleLbl="alignNode1" presStyleIdx="0" presStyleCnt="3">
        <dgm:presLayoutVars>
          <dgm:chMax val="0"/>
          <dgm:chPref val="0"/>
          <dgm:bulletEnabled val="1"/>
        </dgm:presLayoutVars>
      </dgm:prSet>
      <dgm:spPr/>
    </dgm:pt>
    <dgm:pt modelId="{C3C57193-79DC-4BE0-8F5E-E0D3DCD4FD75}" type="pres">
      <dgm:prSet presAssocID="{6A57B7B6-1BD5-48F4-A542-581B183BF6D1}" presName="desTx" presStyleLbl="alignAccFollowNode1" presStyleIdx="0" presStyleCnt="3">
        <dgm:presLayoutVars>
          <dgm:bulletEnabled val="1"/>
        </dgm:presLayoutVars>
      </dgm:prSet>
      <dgm:spPr/>
    </dgm:pt>
    <dgm:pt modelId="{3851F8F4-DEA5-416F-B975-D0AB15D82169}" type="pres">
      <dgm:prSet presAssocID="{D30F60F4-4003-4FAE-9AB3-54B2857277A8}" presName="space" presStyleCnt="0"/>
      <dgm:spPr/>
    </dgm:pt>
    <dgm:pt modelId="{94DFBFC0-DBB2-437F-A72C-15EEAD14C28A}" type="pres">
      <dgm:prSet presAssocID="{B7A7CD9E-B36B-40D1-8783-6696040340A1}" presName="composite" presStyleCnt="0"/>
      <dgm:spPr/>
    </dgm:pt>
    <dgm:pt modelId="{79E5129E-1FD8-49B2-9F08-4940323DA420}" type="pres">
      <dgm:prSet presAssocID="{B7A7CD9E-B36B-40D1-8783-6696040340A1}" presName="parTx" presStyleLbl="alignNode1" presStyleIdx="1" presStyleCnt="3">
        <dgm:presLayoutVars>
          <dgm:chMax val="0"/>
          <dgm:chPref val="0"/>
          <dgm:bulletEnabled val="1"/>
        </dgm:presLayoutVars>
      </dgm:prSet>
      <dgm:spPr/>
    </dgm:pt>
    <dgm:pt modelId="{41A074D8-B004-4DCB-B03E-C3FBFCD01832}" type="pres">
      <dgm:prSet presAssocID="{B7A7CD9E-B36B-40D1-8783-6696040340A1}" presName="desTx" presStyleLbl="alignAccFollowNode1" presStyleIdx="1" presStyleCnt="3">
        <dgm:presLayoutVars>
          <dgm:bulletEnabled val="1"/>
        </dgm:presLayoutVars>
      </dgm:prSet>
      <dgm:spPr/>
    </dgm:pt>
    <dgm:pt modelId="{8664E4AC-701D-4441-9D51-9D51823D14E8}" type="pres">
      <dgm:prSet presAssocID="{291167EA-E2AE-41AE-92A5-15DC31E96AC3}" presName="space" presStyleCnt="0"/>
      <dgm:spPr/>
    </dgm:pt>
    <dgm:pt modelId="{D9C767DC-BA14-49D0-B8A9-037BDB733CE1}" type="pres">
      <dgm:prSet presAssocID="{2A0CF257-24EE-4D58-8162-82ABD9E52D3E}" presName="composite" presStyleCnt="0"/>
      <dgm:spPr/>
    </dgm:pt>
    <dgm:pt modelId="{3EAB4F3E-0675-4DB4-BA56-BE6323DC0819}" type="pres">
      <dgm:prSet presAssocID="{2A0CF257-24EE-4D58-8162-82ABD9E52D3E}" presName="parTx" presStyleLbl="alignNode1" presStyleIdx="2" presStyleCnt="3">
        <dgm:presLayoutVars>
          <dgm:chMax val="0"/>
          <dgm:chPref val="0"/>
          <dgm:bulletEnabled val="1"/>
        </dgm:presLayoutVars>
      </dgm:prSet>
      <dgm:spPr/>
    </dgm:pt>
    <dgm:pt modelId="{3584DFD8-CC67-43DB-B849-6F4D8FC6094D}" type="pres">
      <dgm:prSet presAssocID="{2A0CF257-24EE-4D58-8162-82ABD9E52D3E}" presName="desTx" presStyleLbl="alignAccFollowNode1" presStyleIdx="2" presStyleCnt="3">
        <dgm:presLayoutVars>
          <dgm:bulletEnabled val="1"/>
        </dgm:presLayoutVars>
      </dgm:prSet>
      <dgm:spPr/>
    </dgm:pt>
  </dgm:ptLst>
  <dgm:cxnLst>
    <dgm:cxn modelId="{ED710013-5F3D-4778-80F9-060551EACBA9}" srcId="{B7A7CD9E-B36B-40D1-8783-6696040340A1}" destId="{572FD9EC-1727-467C-8CA3-ABE0C9EE8C79}" srcOrd="0" destOrd="0" parTransId="{6A0AB019-8647-4F72-9573-153330027F17}" sibTransId="{5DE73B9A-3682-4CB8-88EB-FD31D1C2E4F1}"/>
    <dgm:cxn modelId="{F8B7A41E-590B-4B59-AC6B-15D03BC0EF6E}" srcId="{B2238992-716F-469F-A104-5FEEA1181ED2}" destId="{2A0CF257-24EE-4D58-8162-82ABD9E52D3E}" srcOrd="2" destOrd="0" parTransId="{4833CC78-8197-42CC-9619-E3A4C8D7D17A}" sibTransId="{4A17D565-833A-479F-96DA-354A865B4F2C}"/>
    <dgm:cxn modelId="{2C173922-ED47-4B51-B07A-8222846130C6}" type="presOf" srcId="{9BC3162B-8D89-4C44-A71F-93E4C79ED598}" destId="{3584DFD8-CC67-43DB-B849-6F4D8FC6094D}" srcOrd="0" destOrd="1" presId="urn:microsoft.com/office/officeart/2005/8/layout/hList1"/>
    <dgm:cxn modelId="{443FC527-5F30-46A1-B39E-1BAED595252D}" srcId="{2A0CF257-24EE-4D58-8162-82ABD9E52D3E}" destId="{9BC3162B-8D89-4C44-A71F-93E4C79ED598}" srcOrd="1" destOrd="0" parTransId="{68D1D224-6100-4089-83D1-05A61F1DBE87}" sibTransId="{EC888BFE-B10D-429C-8C18-E97BF9A30538}"/>
    <dgm:cxn modelId="{025EAE3D-E1EB-49AB-9608-4907B48A989D}" type="presOf" srcId="{2A6C3FF6-BAC7-49D8-99A6-9B5DC667AD70}" destId="{C3C57193-79DC-4BE0-8F5E-E0D3DCD4FD75}" srcOrd="0" destOrd="0" presId="urn:microsoft.com/office/officeart/2005/8/layout/hList1"/>
    <dgm:cxn modelId="{8499A63E-3C3E-475F-9222-E3EE1F952CCD}" srcId="{B2238992-716F-469F-A104-5FEEA1181ED2}" destId="{6A57B7B6-1BD5-48F4-A542-581B183BF6D1}" srcOrd="0" destOrd="0" parTransId="{DD6A1483-24E5-4295-A2DF-C2AC8DAFEB91}" sibTransId="{D30F60F4-4003-4FAE-9AB3-54B2857277A8}"/>
    <dgm:cxn modelId="{8304E540-6885-4153-AAFF-6D08D27A5A3B}" type="presOf" srcId="{572FD9EC-1727-467C-8CA3-ABE0C9EE8C79}" destId="{41A074D8-B004-4DCB-B03E-C3FBFCD01832}" srcOrd="0" destOrd="0" presId="urn:microsoft.com/office/officeart/2005/8/layout/hList1"/>
    <dgm:cxn modelId="{D5FC9E5F-8389-47C7-8CF6-9C92667C1A99}" type="presOf" srcId="{B7A7CD9E-B36B-40D1-8783-6696040340A1}" destId="{79E5129E-1FD8-49B2-9F08-4940323DA420}" srcOrd="0" destOrd="0" presId="urn:microsoft.com/office/officeart/2005/8/layout/hList1"/>
    <dgm:cxn modelId="{69B28B41-AC07-4431-B7E9-D80CC376B1B8}" srcId="{B2238992-716F-469F-A104-5FEEA1181ED2}" destId="{B7A7CD9E-B36B-40D1-8783-6696040340A1}" srcOrd="1" destOrd="0" parTransId="{F78CDF30-38CE-42B7-B116-90CBF13F887C}" sibTransId="{291167EA-E2AE-41AE-92A5-15DC31E96AC3}"/>
    <dgm:cxn modelId="{5F4B384A-FD2D-4CF9-820B-99B703225831}" srcId="{6A57B7B6-1BD5-48F4-A542-581B183BF6D1}" destId="{2A6C3FF6-BAC7-49D8-99A6-9B5DC667AD70}" srcOrd="0" destOrd="0" parTransId="{0056E340-BD4C-41EC-99BC-DB75EC60D689}" sibTransId="{8037292A-1681-46AA-B59B-2715DA65AC0B}"/>
    <dgm:cxn modelId="{859857BB-7EB9-4585-B9D4-378D44ABA6F3}" type="presOf" srcId="{B2238992-716F-469F-A104-5FEEA1181ED2}" destId="{FB755DC9-B6CE-44C5-8C0B-9C42997B5EE2}" srcOrd="0" destOrd="0" presId="urn:microsoft.com/office/officeart/2005/8/layout/hList1"/>
    <dgm:cxn modelId="{7F6946D3-9A5A-4424-B3BE-3D5F7DDEFB08}" type="presOf" srcId="{6A57B7B6-1BD5-48F4-A542-581B183BF6D1}" destId="{B302EA1B-1819-4B2C-B4F1-8D21BB49D8FD}" srcOrd="0" destOrd="0" presId="urn:microsoft.com/office/officeart/2005/8/layout/hList1"/>
    <dgm:cxn modelId="{30D0F4D4-34AE-48F3-8CE1-67E1D3A2B1CC}" type="presOf" srcId="{2A0CF257-24EE-4D58-8162-82ABD9E52D3E}" destId="{3EAB4F3E-0675-4DB4-BA56-BE6323DC0819}" srcOrd="0" destOrd="0" presId="urn:microsoft.com/office/officeart/2005/8/layout/hList1"/>
    <dgm:cxn modelId="{0CFB33D7-0E32-4D02-9ADF-A2EE50B374DB}" type="presOf" srcId="{4D64FAD6-2712-493A-BE81-E25D482CB36F}" destId="{3584DFD8-CC67-43DB-B849-6F4D8FC6094D}" srcOrd="0" destOrd="0" presId="urn:microsoft.com/office/officeart/2005/8/layout/hList1"/>
    <dgm:cxn modelId="{87EF64D7-D082-435F-ADCD-77172A68D60A}" srcId="{2A0CF257-24EE-4D58-8162-82ABD9E52D3E}" destId="{4D64FAD6-2712-493A-BE81-E25D482CB36F}" srcOrd="0" destOrd="0" parTransId="{FE2ACD42-9488-4199-B655-614A09C7611C}" sibTransId="{AD035401-F5EF-49E4-9FDE-6E1312C2E6B0}"/>
    <dgm:cxn modelId="{8F6C0477-4538-4EA8-B8AD-FB05937194E1}" type="presParOf" srcId="{FB755DC9-B6CE-44C5-8C0B-9C42997B5EE2}" destId="{BC8B21E1-E125-423E-A09C-3C0B30876997}" srcOrd="0" destOrd="0" presId="urn:microsoft.com/office/officeart/2005/8/layout/hList1"/>
    <dgm:cxn modelId="{1C1EB11C-C720-4AD2-B91D-04098F599754}" type="presParOf" srcId="{BC8B21E1-E125-423E-A09C-3C0B30876997}" destId="{B302EA1B-1819-4B2C-B4F1-8D21BB49D8FD}" srcOrd="0" destOrd="0" presId="urn:microsoft.com/office/officeart/2005/8/layout/hList1"/>
    <dgm:cxn modelId="{D787EB49-1340-4475-B2CF-67163058DB10}" type="presParOf" srcId="{BC8B21E1-E125-423E-A09C-3C0B30876997}" destId="{C3C57193-79DC-4BE0-8F5E-E0D3DCD4FD75}" srcOrd="1" destOrd="0" presId="urn:microsoft.com/office/officeart/2005/8/layout/hList1"/>
    <dgm:cxn modelId="{7B97133A-1FF5-4B5F-B519-923E0A9A5E07}" type="presParOf" srcId="{FB755DC9-B6CE-44C5-8C0B-9C42997B5EE2}" destId="{3851F8F4-DEA5-416F-B975-D0AB15D82169}" srcOrd="1" destOrd="0" presId="urn:microsoft.com/office/officeart/2005/8/layout/hList1"/>
    <dgm:cxn modelId="{9F6F89E6-5283-4801-BE47-82F207BC290B}" type="presParOf" srcId="{FB755DC9-B6CE-44C5-8C0B-9C42997B5EE2}" destId="{94DFBFC0-DBB2-437F-A72C-15EEAD14C28A}" srcOrd="2" destOrd="0" presId="urn:microsoft.com/office/officeart/2005/8/layout/hList1"/>
    <dgm:cxn modelId="{6227A62C-E711-4DA1-8CDC-2888BF182C39}" type="presParOf" srcId="{94DFBFC0-DBB2-437F-A72C-15EEAD14C28A}" destId="{79E5129E-1FD8-49B2-9F08-4940323DA420}" srcOrd="0" destOrd="0" presId="urn:microsoft.com/office/officeart/2005/8/layout/hList1"/>
    <dgm:cxn modelId="{758ACE38-FBF9-46CA-A34B-DBB0CB71BAFA}" type="presParOf" srcId="{94DFBFC0-DBB2-437F-A72C-15EEAD14C28A}" destId="{41A074D8-B004-4DCB-B03E-C3FBFCD01832}" srcOrd="1" destOrd="0" presId="urn:microsoft.com/office/officeart/2005/8/layout/hList1"/>
    <dgm:cxn modelId="{3EB3ED54-D3B8-4881-A1DE-1EED4CA4E260}" type="presParOf" srcId="{FB755DC9-B6CE-44C5-8C0B-9C42997B5EE2}" destId="{8664E4AC-701D-4441-9D51-9D51823D14E8}" srcOrd="3" destOrd="0" presId="urn:microsoft.com/office/officeart/2005/8/layout/hList1"/>
    <dgm:cxn modelId="{26F5B925-7E83-4162-B6BE-2A2804FC10EF}" type="presParOf" srcId="{FB755DC9-B6CE-44C5-8C0B-9C42997B5EE2}" destId="{D9C767DC-BA14-49D0-B8A9-037BDB733CE1}" srcOrd="4" destOrd="0" presId="urn:microsoft.com/office/officeart/2005/8/layout/hList1"/>
    <dgm:cxn modelId="{C182129C-2F5D-493A-94F5-C58FEECAD6BA}" type="presParOf" srcId="{D9C767DC-BA14-49D0-B8A9-037BDB733CE1}" destId="{3EAB4F3E-0675-4DB4-BA56-BE6323DC0819}" srcOrd="0" destOrd="0" presId="urn:microsoft.com/office/officeart/2005/8/layout/hList1"/>
    <dgm:cxn modelId="{CFDE0DC4-B56A-48C2-951E-7432177DBD4D}" type="presParOf" srcId="{D9C767DC-BA14-49D0-B8A9-037BDB733CE1}" destId="{3584DFD8-CC67-43DB-B849-6F4D8FC6094D}"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28E666-29AC-4E48-B222-B8B6B2CF97FF}">
      <dsp:nvSpPr>
        <dsp:cNvPr id="0" name=""/>
        <dsp:cNvSpPr/>
      </dsp:nvSpPr>
      <dsp:spPr>
        <a:xfrm>
          <a:off x="-4355297" y="-668067"/>
          <a:ext cx="5188855" cy="5188855"/>
        </a:xfrm>
        <a:prstGeom prst="blockArc">
          <a:avLst>
            <a:gd name="adj1" fmla="val 18900000"/>
            <a:gd name="adj2" fmla="val 2700000"/>
            <a:gd name="adj3" fmla="val 416"/>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E2DF384-C908-4C2E-A6EF-61F262DCA2BE}">
      <dsp:nvSpPr>
        <dsp:cNvPr id="0" name=""/>
        <dsp:cNvSpPr/>
      </dsp:nvSpPr>
      <dsp:spPr>
        <a:xfrm>
          <a:off x="365014" y="240717"/>
          <a:ext cx="6828171" cy="48174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2384" tIns="50800" rIns="50800" bIns="50800" numCol="1" spcCol="1270" anchor="ctr" anchorCtr="0">
          <a:noAutofit/>
        </a:bodyPr>
        <a:lstStyle/>
        <a:p>
          <a:pPr marL="0" lvl="0" indent="0" algn="l" defTabSz="889000">
            <a:lnSpc>
              <a:spcPct val="90000"/>
            </a:lnSpc>
            <a:spcBef>
              <a:spcPct val="0"/>
            </a:spcBef>
            <a:spcAft>
              <a:spcPct val="35000"/>
            </a:spcAft>
            <a:buNone/>
          </a:pPr>
          <a:r>
            <a:rPr lang="fr-CH" sz="2000" b="1" kern="1200" dirty="0" err="1"/>
            <a:t>Opened</a:t>
          </a:r>
          <a:r>
            <a:rPr lang="fr-CH" sz="2000" b="1" kern="1200" dirty="0"/>
            <a:t> new </a:t>
          </a:r>
          <a:r>
            <a:rPr lang="fr-CH" sz="2000" b="1" kern="1200" dirty="0" err="1"/>
            <a:t>markets</a:t>
          </a:r>
          <a:r>
            <a:rPr lang="fr-CH" sz="2000" b="1" kern="1200" dirty="0"/>
            <a:t> for businesses</a:t>
          </a:r>
          <a:endParaRPr lang="en-GB" sz="2000" kern="1200" dirty="0"/>
        </a:p>
      </dsp:txBody>
      <dsp:txXfrm>
        <a:off x="365014" y="240717"/>
        <a:ext cx="6828171" cy="481744"/>
      </dsp:txXfrm>
    </dsp:sp>
    <dsp:sp modelId="{ABCC21DA-F877-43E5-82CF-8CEF16B44CBC}">
      <dsp:nvSpPr>
        <dsp:cNvPr id="0" name=""/>
        <dsp:cNvSpPr/>
      </dsp:nvSpPr>
      <dsp:spPr>
        <a:xfrm>
          <a:off x="63924" y="180499"/>
          <a:ext cx="602180" cy="602180"/>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89C59AA-8CA0-47B3-9E4D-C0D3650DF54F}">
      <dsp:nvSpPr>
        <dsp:cNvPr id="0" name=""/>
        <dsp:cNvSpPr/>
      </dsp:nvSpPr>
      <dsp:spPr>
        <a:xfrm>
          <a:off x="710218" y="963102"/>
          <a:ext cx="6482967" cy="48174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2384" tIns="50800" rIns="50800" bIns="50800" numCol="1" spcCol="1270" anchor="ctr" anchorCtr="0">
          <a:noAutofit/>
        </a:bodyPr>
        <a:lstStyle/>
        <a:p>
          <a:pPr marL="0" lvl="0" indent="0" algn="l" defTabSz="889000">
            <a:lnSpc>
              <a:spcPct val="90000"/>
            </a:lnSpc>
            <a:spcBef>
              <a:spcPct val="0"/>
            </a:spcBef>
            <a:spcAft>
              <a:spcPct val="35000"/>
            </a:spcAft>
            <a:buNone/>
          </a:pPr>
          <a:r>
            <a:rPr lang="fr-CH" sz="2000" b="1" kern="1200" dirty="0" err="1"/>
            <a:t>Created</a:t>
          </a:r>
          <a:r>
            <a:rPr lang="fr-CH" sz="2000" b="1" kern="1200" dirty="0"/>
            <a:t> new </a:t>
          </a:r>
          <a:r>
            <a:rPr lang="fr-CH" sz="2000" b="1" kern="1200" dirty="0" err="1"/>
            <a:t>income</a:t>
          </a:r>
          <a:r>
            <a:rPr lang="fr-CH" sz="2000" b="1" kern="1200" dirty="0"/>
            <a:t> </a:t>
          </a:r>
          <a:r>
            <a:rPr lang="fr-CH" sz="2000" b="1" kern="1200" dirty="0" err="1"/>
            <a:t>opportunities</a:t>
          </a:r>
          <a:endParaRPr lang="en-GB" sz="2000" kern="1200" dirty="0"/>
        </a:p>
      </dsp:txBody>
      <dsp:txXfrm>
        <a:off x="710218" y="963102"/>
        <a:ext cx="6482967" cy="481744"/>
      </dsp:txXfrm>
    </dsp:sp>
    <dsp:sp modelId="{B6F3BFE7-3641-47D5-A0B9-E0C2E27EB364}">
      <dsp:nvSpPr>
        <dsp:cNvPr id="0" name=""/>
        <dsp:cNvSpPr/>
      </dsp:nvSpPr>
      <dsp:spPr>
        <a:xfrm>
          <a:off x="409128" y="902884"/>
          <a:ext cx="602180" cy="602180"/>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50C244C-3A5F-4A78-83FC-780E91853B5E}">
      <dsp:nvSpPr>
        <dsp:cNvPr id="0" name=""/>
        <dsp:cNvSpPr/>
      </dsp:nvSpPr>
      <dsp:spPr>
        <a:xfrm>
          <a:off x="816168" y="1685487"/>
          <a:ext cx="6377018" cy="48174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2384" tIns="50800" rIns="50800" bIns="50800" numCol="1" spcCol="1270" anchor="ctr" anchorCtr="0">
          <a:noAutofit/>
        </a:bodyPr>
        <a:lstStyle/>
        <a:p>
          <a:pPr marL="0" lvl="0" indent="0" algn="l" defTabSz="889000">
            <a:lnSpc>
              <a:spcPct val="90000"/>
            </a:lnSpc>
            <a:spcBef>
              <a:spcPct val="0"/>
            </a:spcBef>
            <a:spcAft>
              <a:spcPct val="35000"/>
            </a:spcAft>
            <a:buNone/>
          </a:pPr>
          <a:r>
            <a:rPr lang="en-GB" sz="2000" b="1" kern="1200" dirty="0"/>
            <a:t>New jobs</a:t>
          </a:r>
        </a:p>
      </dsp:txBody>
      <dsp:txXfrm>
        <a:off x="816168" y="1685487"/>
        <a:ext cx="6377018" cy="481744"/>
      </dsp:txXfrm>
    </dsp:sp>
    <dsp:sp modelId="{B400F3A4-429A-4959-8D28-BD96330E6CF0}">
      <dsp:nvSpPr>
        <dsp:cNvPr id="0" name=""/>
        <dsp:cNvSpPr/>
      </dsp:nvSpPr>
      <dsp:spPr>
        <a:xfrm>
          <a:off x="515078" y="1625269"/>
          <a:ext cx="602180" cy="602180"/>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36389DF-AE81-4408-AA07-5AA5902D0125}">
      <dsp:nvSpPr>
        <dsp:cNvPr id="0" name=""/>
        <dsp:cNvSpPr/>
      </dsp:nvSpPr>
      <dsp:spPr>
        <a:xfrm>
          <a:off x="710218" y="2407872"/>
          <a:ext cx="6482967" cy="48174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2384" tIns="50800" rIns="50800" bIns="50800" numCol="1" spcCol="1270" anchor="ctr" anchorCtr="0">
          <a:noAutofit/>
        </a:bodyPr>
        <a:lstStyle/>
        <a:p>
          <a:pPr marL="0" lvl="0" indent="0" algn="l" defTabSz="889000">
            <a:lnSpc>
              <a:spcPct val="90000"/>
            </a:lnSpc>
            <a:spcBef>
              <a:spcPct val="0"/>
            </a:spcBef>
            <a:spcAft>
              <a:spcPct val="35000"/>
            </a:spcAft>
            <a:buNone/>
          </a:pPr>
          <a:r>
            <a:rPr lang="en-GB" sz="2000" b="1" kern="1200" noProof="0" dirty="0"/>
            <a:t>Flexibility and low barriers of access for workers</a:t>
          </a:r>
        </a:p>
      </dsp:txBody>
      <dsp:txXfrm>
        <a:off x="710218" y="2407872"/>
        <a:ext cx="6482967" cy="481744"/>
      </dsp:txXfrm>
    </dsp:sp>
    <dsp:sp modelId="{914679D3-A1A3-467A-85DF-3A912CEE2C2A}">
      <dsp:nvSpPr>
        <dsp:cNvPr id="0" name=""/>
        <dsp:cNvSpPr/>
      </dsp:nvSpPr>
      <dsp:spPr>
        <a:xfrm>
          <a:off x="409128" y="2347654"/>
          <a:ext cx="602180" cy="602180"/>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810CD5D-4831-4485-8363-C23E45ECC2DA}">
      <dsp:nvSpPr>
        <dsp:cNvPr id="0" name=""/>
        <dsp:cNvSpPr/>
      </dsp:nvSpPr>
      <dsp:spPr>
        <a:xfrm>
          <a:off x="365014" y="3130257"/>
          <a:ext cx="6828171" cy="48174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2384" tIns="50800" rIns="50800" bIns="50800" numCol="1" spcCol="1270" anchor="ctr" anchorCtr="0">
          <a:noAutofit/>
        </a:bodyPr>
        <a:lstStyle/>
        <a:p>
          <a:pPr marL="0" lvl="0" indent="0" algn="l" defTabSz="889000">
            <a:lnSpc>
              <a:spcPct val="90000"/>
            </a:lnSpc>
            <a:spcBef>
              <a:spcPct val="0"/>
            </a:spcBef>
            <a:spcAft>
              <a:spcPct val="35000"/>
            </a:spcAft>
            <a:buNone/>
          </a:pPr>
          <a:r>
            <a:rPr lang="en-GB" sz="2000" b="1" kern="1200" noProof="0" dirty="0"/>
            <a:t>Cheaper and more convenient good and services</a:t>
          </a:r>
        </a:p>
      </dsp:txBody>
      <dsp:txXfrm>
        <a:off x="365014" y="3130257"/>
        <a:ext cx="6828171" cy="481744"/>
      </dsp:txXfrm>
    </dsp:sp>
    <dsp:sp modelId="{D0A9072E-F3BC-4D2A-A00D-5FA0E38E0131}">
      <dsp:nvSpPr>
        <dsp:cNvPr id="0" name=""/>
        <dsp:cNvSpPr/>
      </dsp:nvSpPr>
      <dsp:spPr>
        <a:xfrm>
          <a:off x="63924" y="3070039"/>
          <a:ext cx="602180" cy="602180"/>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02EA1B-1819-4B2C-B4F1-8D21BB49D8FD}">
      <dsp:nvSpPr>
        <dsp:cNvPr id="0" name=""/>
        <dsp:cNvSpPr/>
      </dsp:nvSpPr>
      <dsp:spPr>
        <a:xfrm>
          <a:off x="2300" y="895628"/>
          <a:ext cx="2242648" cy="897059"/>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4912" tIns="105664" rIns="184912" bIns="105664" numCol="1" spcCol="1270" anchor="ctr" anchorCtr="0">
          <a:noAutofit/>
        </a:bodyPr>
        <a:lstStyle/>
        <a:p>
          <a:pPr marL="0" lvl="0" indent="0" algn="ctr" defTabSz="1155700">
            <a:lnSpc>
              <a:spcPct val="90000"/>
            </a:lnSpc>
            <a:spcBef>
              <a:spcPct val="0"/>
            </a:spcBef>
            <a:spcAft>
              <a:spcPct val="35000"/>
            </a:spcAft>
            <a:buNone/>
          </a:pPr>
          <a:r>
            <a:rPr lang="en-GB" sz="2600" kern="1200"/>
            <a:t>Literature review </a:t>
          </a:r>
          <a:endParaRPr lang="en-US" sz="2600" kern="1200" dirty="0"/>
        </a:p>
      </dsp:txBody>
      <dsp:txXfrm>
        <a:off x="2300" y="895628"/>
        <a:ext cx="2242648" cy="897059"/>
      </dsp:txXfrm>
    </dsp:sp>
    <dsp:sp modelId="{C3C57193-79DC-4BE0-8F5E-E0D3DCD4FD75}">
      <dsp:nvSpPr>
        <dsp:cNvPr id="0" name=""/>
        <dsp:cNvSpPr/>
      </dsp:nvSpPr>
      <dsp:spPr>
        <a:xfrm>
          <a:off x="2300" y="1792688"/>
          <a:ext cx="2242648" cy="114192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en-GB" sz="1400" kern="1200" dirty="0"/>
            <a:t>Review existing background materials, including regulatory environment</a:t>
          </a:r>
        </a:p>
      </dsp:txBody>
      <dsp:txXfrm>
        <a:off x="2300" y="1792688"/>
        <a:ext cx="2242648" cy="1141920"/>
      </dsp:txXfrm>
    </dsp:sp>
    <dsp:sp modelId="{79E5129E-1FD8-49B2-9F08-4940323DA420}">
      <dsp:nvSpPr>
        <dsp:cNvPr id="0" name=""/>
        <dsp:cNvSpPr/>
      </dsp:nvSpPr>
      <dsp:spPr>
        <a:xfrm>
          <a:off x="2558920" y="895628"/>
          <a:ext cx="2242648" cy="897059"/>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4912" tIns="105664" rIns="184912" bIns="105664" numCol="1" spcCol="1270" anchor="ctr" anchorCtr="0">
          <a:noAutofit/>
        </a:bodyPr>
        <a:lstStyle/>
        <a:p>
          <a:pPr marL="0" lvl="0" indent="0" algn="ctr" defTabSz="1155700">
            <a:lnSpc>
              <a:spcPct val="90000"/>
            </a:lnSpc>
            <a:spcBef>
              <a:spcPct val="0"/>
            </a:spcBef>
            <a:spcAft>
              <a:spcPct val="35000"/>
            </a:spcAft>
            <a:buNone/>
          </a:pPr>
          <a:r>
            <a:rPr lang="en-GB" sz="2600" kern="1200" dirty="0"/>
            <a:t>Quantitative linkages </a:t>
          </a:r>
        </a:p>
      </dsp:txBody>
      <dsp:txXfrm>
        <a:off x="2558920" y="895628"/>
        <a:ext cx="2242648" cy="897059"/>
      </dsp:txXfrm>
    </dsp:sp>
    <dsp:sp modelId="{41A074D8-B004-4DCB-B03E-C3FBFCD01832}">
      <dsp:nvSpPr>
        <dsp:cNvPr id="0" name=""/>
        <dsp:cNvSpPr/>
      </dsp:nvSpPr>
      <dsp:spPr>
        <a:xfrm>
          <a:off x="2558920" y="1792688"/>
          <a:ext cx="2242648" cy="114192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en-GB" sz="1400" kern="1200" dirty="0"/>
            <a:t>Scanning of labour market indicators for the region </a:t>
          </a:r>
        </a:p>
      </dsp:txBody>
      <dsp:txXfrm>
        <a:off x="2558920" y="1792688"/>
        <a:ext cx="2242648" cy="1141920"/>
      </dsp:txXfrm>
    </dsp:sp>
    <dsp:sp modelId="{3EAB4F3E-0675-4DB4-BA56-BE6323DC0819}">
      <dsp:nvSpPr>
        <dsp:cNvPr id="0" name=""/>
        <dsp:cNvSpPr/>
      </dsp:nvSpPr>
      <dsp:spPr>
        <a:xfrm>
          <a:off x="5115539" y="895628"/>
          <a:ext cx="2242648" cy="897059"/>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4912" tIns="105664" rIns="184912" bIns="105664" numCol="1" spcCol="1270" anchor="ctr" anchorCtr="0">
          <a:noAutofit/>
        </a:bodyPr>
        <a:lstStyle/>
        <a:p>
          <a:pPr marL="0" lvl="0" indent="0" algn="ctr" defTabSz="1155700">
            <a:lnSpc>
              <a:spcPct val="90000"/>
            </a:lnSpc>
            <a:spcBef>
              <a:spcPct val="0"/>
            </a:spcBef>
            <a:spcAft>
              <a:spcPct val="35000"/>
            </a:spcAft>
            <a:buNone/>
          </a:pPr>
          <a:r>
            <a:rPr lang="en-GB" sz="2600" kern="1200" dirty="0"/>
            <a:t>Descriptive Context </a:t>
          </a:r>
        </a:p>
      </dsp:txBody>
      <dsp:txXfrm>
        <a:off x="5115539" y="895628"/>
        <a:ext cx="2242648" cy="897059"/>
      </dsp:txXfrm>
    </dsp:sp>
    <dsp:sp modelId="{3584DFD8-CC67-43DB-B849-6F4D8FC6094D}">
      <dsp:nvSpPr>
        <dsp:cNvPr id="0" name=""/>
        <dsp:cNvSpPr/>
      </dsp:nvSpPr>
      <dsp:spPr>
        <a:xfrm>
          <a:off x="5115539" y="1792688"/>
          <a:ext cx="2242648" cy="114192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en-GB" sz="1400" kern="1200" dirty="0"/>
            <a:t>Key informant interviews</a:t>
          </a:r>
        </a:p>
        <a:p>
          <a:pPr marL="114300" lvl="1" indent="-114300" algn="l" defTabSz="622300">
            <a:lnSpc>
              <a:spcPct val="90000"/>
            </a:lnSpc>
            <a:spcBef>
              <a:spcPct val="0"/>
            </a:spcBef>
            <a:spcAft>
              <a:spcPct val="15000"/>
            </a:spcAft>
            <a:buChar char="•"/>
          </a:pPr>
          <a:r>
            <a:rPr lang="en-GB" sz="1400" kern="1200" dirty="0"/>
            <a:t>Focus group discussions </a:t>
          </a:r>
        </a:p>
      </dsp:txBody>
      <dsp:txXfrm>
        <a:off x="5115539" y="1792688"/>
        <a:ext cx="2242648" cy="1141920"/>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0D068C6-7325-408C-921E-B389FF684A63}" type="datetimeFigureOut">
              <a:rPr lang="en-GB" smtClean="0"/>
              <a:t>05/04/2025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826FEE-2901-4F80-B040-94DEDE5C3ECF}" type="slidenum">
              <a:rPr lang="en-GB" smtClean="0"/>
              <a:t>‹#›</a:t>
            </a:fld>
            <a:endParaRPr lang="en-GB"/>
          </a:p>
        </p:txBody>
      </p:sp>
    </p:spTree>
    <p:extLst>
      <p:ext uri="{BB962C8B-B14F-4D97-AF65-F5344CB8AC3E}">
        <p14:creationId xmlns:p14="http://schemas.microsoft.com/office/powerpoint/2010/main" val="14754380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0826FEE-2901-4F80-B040-94DEDE5C3ECF}" type="slidenum">
              <a:rPr lang="en-GB" smtClean="0"/>
              <a:t>2</a:t>
            </a:fld>
            <a:endParaRPr lang="en-GB"/>
          </a:p>
        </p:txBody>
      </p:sp>
    </p:spTree>
    <p:extLst>
      <p:ext uri="{BB962C8B-B14F-4D97-AF65-F5344CB8AC3E}">
        <p14:creationId xmlns:p14="http://schemas.microsoft.com/office/powerpoint/2010/main" val="40769522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134FF7-D010-BEDE-C84C-022C4578AC1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8213D7-0D14-DE1A-F680-E0FC03CC550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28FC950-9E3A-39FA-7A02-138FDC859120}"/>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3AEA9261-1A14-6739-A792-A9B58D99217D}"/>
              </a:ext>
            </a:extLst>
          </p:cNvPr>
          <p:cNvSpPr>
            <a:spLocks noGrp="1"/>
          </p:cNvSpPr>
          <p:nvPr>
            <p:ph type="sldNum" sz="quarter" idx="10"/>
          </p:nvPr>
        </p:nvSpPr>
        <p:spPr/>
        <p:txBody>
          <a:bodyPr/>
          <a:lstStyle/>
          <a:p>
            <a:fld id="{D0826FEE-2901-4F80-B040-94DEDE5C3ECF}" type="slidenum">
              <a:rPr lang="en-GB" smtClean="0"/>
              <a:t>3</a:t>
            </a:fld>
            <a:endParaRPr lang="en-GB"/>
          </a:p>
        </p:txBody>
      </p:sp>
    </p:spTree>
    <p:extLst>
      <p:ext uri="{BB962C8B-B14F-4D97-AF65-F5344CB8AC3E}">
        <p14:creationId xmlns:p14="http://schemas.microsoft.com/office/powerpoint/2010/main" val="26105040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Replies received so far: Belize, Saint Kitts and Nevis, and Trinidad and Tobago</a:t>
            </a:r>
            <a:endParaRPr lang="en-TT" dirty="0"/>
          </a:p>
        </p:txBody>
      </p:sp>
      <p:sp>
        <p:nvSpPr>
          <p:cNvPr id="4" name="Slide Number Placeholder 3"/>
          <p:cNvSpPr>
            <a:spLocks noGrp="1"/>
          </p:cNvSpPr>
          <p:nvPr>
            <p:ph type="sldNum" sz="quarter" idx="5"/>
          </p:nvPr>
        </p:nvSpPr>
        <p:spPr/>
        <p:txBody>
          <a:bodyPr/>
          <a:lstStyle/>
          <a:p>
            <a:fld id="{D0826FEE-2901-4F80-B040-94DEDE5C3ECF}" type="slidenum">
              <a:rPr lang="en-GB" smtClean="0"/>
              <a:t>17</a:t>
            </a:fld>
            <a:endParaRPr lang="en-GB"/>
          </a:p>
        </p:txBody>
      </p:sp>
    </p:spTree>
    <p:extLst>
      <p:ext uri="{BB962C8B-B14F-4D97-AF65-F5344CB8AC3E}">
        <p14:creationId xmlns:p14="http://schemas.microsoft.com/office/powerpoint/2010/main" val="242581035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emf"/><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490538" y="2873014"/>
            <a:ext cx="7200000" cy="608525"/>
          </a:xfrm>
        </p:spPr>
        <p:txBody>
          <a:bodyPr wrap="square" bIns="54000" anchor="t" anchorCtr="0">
            <a:noAutofit/>
          </a:bodyPr>
          <a:lstStyle>
            <a:lvl1pPr algn="l">
              <a:defRPr sz="4000"/>
            </a:lvl1pPr>
          </a:lstStyle>
          <a:p>
            <a:r>
              <a:rPr lang="en-US"/>
              <a:t>Click to edit Master title style</a:t>
            </a:r>
            <a:endParaRPr lang="en-GB"/>
          </a:p>
        </p:txBody>
      </p:sp>
      <p:sp>
        <p:nvSpPr>
          <p:cNvPr id="3" name="Subtitle 2"/>
          <p:cNvSpPr>
            <a:spLocks noGrp="1"/>
          </p:cNvSpPr>
          <p:nvPr>
            <p:ph type="subTitle" idx="1"/>
          </p:nvPr>
        </p:nvSpPr>
        <p:spPr>
          <a:xfrm>
            <a:off x="490538" y="3481539"/>
            <a:ext cx="7200000" cy="1655762"/>
          </a:xfrm>
        </p:spPr>
        <p:txBody>
          <a:bodyPr>
            <a:noAutofit/>
          </a:bodyPr>
          <a:lstStyle>
            <a:lvl1pPr marL="0" indent="0" algn="l">
              <a:lnSpc>
                <a:spcPct val="90000"/>
              </a:lnSpc>
              <a:spcAft>
                <a:spcPts val="1200"/>
              </a:spcAft>
              <a:buNone/>
              <a:defRPr sz="4000" b="0">
                <a:solidFill>
                  <a:schemeClr val="accent1"/>
                </a:solidFill>
              </a:defRPr>
            </a:lvl1pPr>
            <a:lvl2pPr marL="0" indent="0" algn="l">
              <a:buNone/>
              <a:defRPr sz="1400">
                <a:solidFill>
                  <a:schemeClr val="accent1"/>
                </a:solidFill>
              </a:defRPr>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a:xfrm>
            <a:off x="490538" y="6180035"/>
            <a:ext cx="2743200" cy="216000"/>
          </a:xfrm>
        </p:spPr>
        <p:txBody>
          <a:bodyPr anchor="b" anchorCtr="0">
            <a:noAutofit/>
          </a:bodyPr>
          <a:lstStyle>
            <a:lvl1pPr>
              <a:defRPr sz="1000">
                <a:solidFill>
                  <a:schemeClr val="accent1"/>
                </a:solidFill>
              </a:defRPr>
            </a:lvl1pPr>
          </a:lstStyle>
          <a:p>
            <a:r>
              <a:rPr lang="en-GB"/>
              <a:t>Date: Monday / 01 / October / 2019</a:t>
            </a:r>
          </a:p>
        </p:txBody>
      </p:sp>
      <p:sp>
        <p:nvSpPr>
          <p:cNvPr id="5" name="Footer Placeholder 4"/>
          <p:cNvSpPr>
            <a:spLocks noGrp="1"/>
          </p:cNvSpPr>
          <p:nvPr>
            <p:ph type="ftr" sz="quarter" idx="11"/>
          </p:nvPr>
        </p:nvSpPr>
        <p:spPr>
          <a:xfrm>
            <a:off x="490538" y="6858000"/>
            <a:ext cx="5605462" cy="180000"/>
          </a:xfrm>
        </p:spPr>
        <p:txBody>
          <a:bodyPr>
            <a:noAutofit/>
          </a:bodyPr>
          <a:lstStyle>
            <a:lvl1pPr>
              <a:defRPr>
                <a:noFill/>
              </a:defRPr>
            </a:lvl1pPr>
          </a:lstStyle>
          <a:p>
            <a:r>
              <a:rPr lang="en-GB"/>
              <a:t>Advancing social justice, promoting decent work</a:t>
            </a:r>
          </a:p>
        </p:txBody>
      </p:sp>
      <p:sp>
        <p:nvSpPr>
          <p:cNvPr id="6" name="Slide Number Placeholder 5"/>
          <p:cNvSpPr>
            <a:spLocks noGrp="1"/>
          </p:cNvSpPr>
          <p:nvPr>
            <p:ph type="sldNum" sz="quarter" idx="12"/>
          </p:nvPr>
        </p:nvSpPr>
        <p:spPr>
          <a:xfrm>
            <a:off x="11161462" y="6870450"/>
            <a:ext cx="540000" cy="288000"/>
          </a:xfrm>
        </p:spPr>
        <p:txBody>
          <a:bodyPr>
            <a:noAutofit/>
          </a:bodyPr>
          <a:lstStyle>
            <a:lvl1pPr>
              <a:defRPr>
                <a:noFill/>
              </a:defRPr>
            </a:lvl1pPr>
          </a:lstStyle>
          <a:p>
            <a:fld id="{856227C0-AD57-4F9B-BAE3-EEFB0D0EE427}" type="slidenum">
              <a:rPr lang="en-GB" smtClean="0"/>
              <a:pPr/>
              <a:t>‹#›</a:t>
            </a:fld>
            <a:endParaRPr lang="en-GB"/>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80" y="2988404"/>
            <a:ext cx="214312" cy="251584"/>
          </a:xfrm>
          <a:prstGeom prst="rect">
            <a:avLst/>
          </a:prstGeom>
        </p:spPr>
      </p:pic>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90538" y="490538"/>
            <a:ext cx="1371600" cy="494482"/>
          </a:xfrm>
          <a:prstGeom prst="rect">
            <a:avLst/>
          </a:prstGeom>
        </p:spPr>
      </p:pic>
      <p:sp>
        <p:nvSpPr>
          <p:cNvPr id="11" name="Picture Placeholder 10"/>
          <p:cNvSpPr>
            <a:spLocks noGrp="1"/>
          </p:cNvSpPr>
          <p:nvPr>
            <p:ph type="pic" sz="quarter" idx="13" hasCustomPrompt="1"/>
          </p:nvPr>
        </p:nvSpPr>
        <p:spPr>
          <a:xfrm>
            <a:off x="2946400" y="0"/>
            <a:ext cx="9245600" cy="5321300"/>
          </a:xfrm>
          <a:custGeom>
            <a:avLst/>
            <a:gdLst>
              <a:gd name="connsiteX0" fmla="*/ 0 w 9245600"/>
              <a:gd name="connsiteY0" fmla="*/ 0 h 5321300"/>
              <a:gd name="connsiteX1" fmla="*/ 9245600 w 9245600"/>
              <a:gd name="connsiteY1" fmla="*/ 0 h 5321300"/>
              <a:gd name="connsiteX2" fmla="*/ 9245600 w 9245600"/>
              <a:gd name="connsiteY2" fmla="*/ 5321300 h 5321300"/>
              <a:gd name="connsiteX3" fmla="*/ 0 w 9245600"/>
              <a:gd name="connsiteY3" fmla="*/ 5321300 h 5321300"/>
              <a:gd name="connsiteX4" fmla="*/ 0 w 9245600"/>
              <a:gd name="connsiteY4" fmla="*/ 0 h 5321300"/>
              <a:gd name="connsiteX0" fmla="*/ 0 w 9245600"/>
              <a:gd name="connsiteY0" fmla="*/ 0 h 5321300"/>
              <a:gd name="connsiteX1" fmla="*/ 9245600 w 9245600"/>
              <a:gd name="connsiteY1" fmla="*/ 0 h 5321300"/>
              <a:gd name="connsiteX2" fmla="*/ 9245600 w 9245600"/>
              <a:gd name="connsiteY2" fmla="*/ 5321300 h 5321300"/>
              <a:gd name="connsiteX3" fmla="*/ 0 w 9245600"/>
              <a:gd name="connsiteY3" fmla="*/ 0 h 5321300"/>
            </a:gdLst>
            <a:ahLst/>
            <a:cxnLst>
              <a:cxn ang="0">
                <a:pos x="connsiteX0" y="connsiteY0"/>
              </a:cxn>
              <a:cxn ang="0">
                <a:pos x="connsiteX1" y="connsiteY1"/>
              </a:cxn>
              <a:cxn ang="0">
                <a:pos x="connsiteX2" y="connsiteY2"/>
              </a:cxn>
              <a:cxn ang="0">
                <a:pos x="connsiteX3" y="connsiteY3"/>
              </a:cxn>
            </a:cxnLst>
            <a:rect l="l" t="t" r="r" b="b"/>
            <a:pathLst>
              <a:path w="9245600" h="5321300">
                <a:moveTo>
                  <a:pt x="0" y="0"/>
                </a:moveTo>
                <a:lnTo>
                  <a:pt x="9245600" y="0"/>
                </a:lnTo>
                <a:lnTo>
                  <a:pt x="9245600" y="5321300"/>
                </a:lnTo>
                <a:lnTo>
                  <a:pt x="0" y="0"/>
                </a:lnTo>
                <a:close/>
              </a:path>
            </a:pathLst>
          </a:custGeom>
          <a:solidFill>
            <a:schemeClr val="accent1"/>
          </a:solidFill>
        </p:spPr>
        <p:txBody>
          <a:bodyPr>
            <a:noAutofit/>
          </a:bodyPr>
          <a:lstStyle>
            <a:lvl1pPr algn="r">
              <a:defRPr sz="1000">
                <a:solidFill>
                  <a:schemeClr val="bg1"/>
                </a:solidFill>
              </a:defRPr>
            </a:lvl1pPr>
          </a:lstStyle>
          <a:p>
            <a:r>
              <a:rPr lang="en-GB"/>
              <a:t>Click icon to insert picture, or leave unchanged for plain colour fill</a:t>
            </a:r>
          </a:p>
        </p:txBody>
      </p:sp>
    </p:spTree>
    <p:extLst>
      <p:ext uri="{BB962C8B-B14F-4D97-AF65-F5344CB8AC3E}">
        <p14:creationId xmlns:p14="http://schemas.microsoft.com/office/powerpoint/2010/main" val="31661355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90538" y="2872800"/>
            <a:ext cx="7200000" cy="608525"/>
          </a:xfrm>
        </p:spPr>
        <p:txBody>
          <a:bodyPr bIns="54000" anchor="t" anchorCtr="0">
            <a:noAutofit/>
          </a:bodyPr>
          <a:lstStyle>
            <a:lvl1pPr>
              <a:lnSpc>
                <a:spcPct val="90000"/>
              </a:lnSpc>
              <a:defRPr sz="4000">
                <a:solidFill>
                  <a:schemeClr val="accent1"/>
                </a:solidFill>
              </a:defRPr>
            </a:lvl1pPr>
          </a:lstStyle>
          <a:p>
            <a:r>
              <a:rPr lang="en-US"/>
              <a:t>Click to edit Master title style</a:t>
            </a:r>
            <a:endParaRPr lang="en-GB"/>
          </a:p>
        </p:txBody>
      </p:sp>
      <p:sp>
        <p:nvSpPr>
          <p:cNvPr id="3" name="Text Placeholder 2"/>
          <p:cNvSpPr>
            <a:spLocks noGrp="1"/>
          </p:cNvSpPr>
          <p:nvPr>
            <p:ph type="body" idx="1"/>
          </p:nvPr>
        </p:nvSpPr>
        <p:spPr>
          <a:xfrm>
            <a:off x="490538" y="3481324"/>
            <a:ext cx="7200000" cy="1656000"/>
          </a:xfrm>
        </p:spPr>
        <p:txBody>
          <a:bodyPr>
            <a:noAutofit/>
          </a:bodyPr>
          <a:lstStyle>
            <a:lvl1pPr marL="0" indent="0">
              <a:lnSpc>
                <a:spcPct val="90000"/>
              </a:lnSpc>
              <a:buNone/>
              <a:defRPr sz="4000" b="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noAutofit/>
          </a:bodyPr>
          <a:lstStyle/>
          <a:p>
            <a:r>
              <a:rPr lang="en-GB"/>
              <a:t>Date: Monday / 01 / October / 2019</a:t>
            </a:r>
          </a:p>
        </p:txBody>
      </p:sp>
      <p:sp>
        <p:nvSpPr>
          <p:cNvPr id="5" name="Footer Placeholder 4"/>
          <p:cNvSpPr>
            <a:spLocks noGrp="1"/>
          </p:cNvSpPr>
          <p:nvPr>
            <p:ph type="ftr" sz="quarter" idx="11"/>
          </p:nvPr>
        </p:nvSpPr>
        <p:spPr>
          <a:xfrm>
            <a:off x="3621088" y="6867374"/>
            <a:ext cx="5605462" cy="180000"/>
          </a:xfrm>
        </p:spPr>
        <p:txBody>
          <a:bodyPr>
            <a:noAutofit/>
          </a:bodyPr>
          <a:lstStyle>
            <a:lvl1pPr>
              <a:defRPr>
                <a:noFill/>
              </a:defRPr>
            </a:lvl1pPr>
          </a:lstStyle>
          <a:p>
            <a:r>
              <a:rPr lang="en-GB"/>
              <a:t>Advancing social justice, promoting decent work</a:t>
            </a:r>
          </a:p>
        </p:txBody>
      </p:sp>
      <p:sp>
        <p:nvSpPr>
          <p:cNvPr id="6" name="Slide Number Placeholder 5"/>
          <p:cNvSpPr>
            <a:spLocks noGrp="1"/>
          </p:cNvSpPr>
          <p:nvPr>
            <p:ph type="sldNum" sz="quarter" idx="12"/>
          </p:nvPr>
        </p:nvSpPr>
        <p:spPr>
          <a:xfrm>
            <a:off x="11161462" y="6870450"/>
            <a:ext cx="540000" cy="288000"/>
          </a:xfrm>
        </p:spPr>
        <p:txBody>
          <a:bodyPr>
            <a:noAutofit/>
          </a:bodyPr>
          <a:lstStyle>
            <a:lvl1pPr>
              <a:defRPr>
                <a:noFill/>
              </a:defRPr>
            </a:lvl1pPr>
          </a:lstStyle>
          <a:p>
            <a:fld id="{856227C0-AD57-4F9B-BAE3-EEFB0D0EE427}" type="slidenum">
              <a:rPr lang="en-GB" smtClean="0"/>
              <a:pPr/>
              <a:t>‹#›</a:t>
            </a:fld>
            <a:endParaRPr lang="en-GB"/>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0538" y="490538"/>
            <a:ext cx="1371600" cy="494482"/>
          </a:xfrm>
          <a:prstGeom prst="rect">
            <a:avLst/>
          </a:prstGeom>
        </p:spPr>
      </p:pic>
      <p:sp>
        <p:nvSpPr>
          <p:cNvPr id="8" name="Right Triangle 7"/>
          <p:cNvSpPr/>
          <p:nvPr userDrawn="1"/>
        </p:nvSpPr>
        <p:spPr>
          <a:xfrm flipH="1">
            <a:off x="5529262" y="3007518"/>
            <a:ext cx="6662738" cy="3850481"/>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380" y="2988404"/>
            <a:ext cx="214312" cy="251584"/>
          </a:xfrm>
          <a:prstGeom prst="rect">
            <a:avLst/>
          </a:prstGeom>
        </p:spPr>
      </p:pic>
    </p:spTree>
    <p:extLst>
      <p:ext uri="{BB962C8B-B14F-4D97-AF65-F5344CB8AC3E}">
        <p14:creationId xmlns:p14="http://schemas.microsoft.com/office/powerpoint/2010/main" val="5775798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secHead" preserve="1">
  <p:cSld name="Section Header B">
    <p:spTree>
      <p:nvGrpSpPr>
        <p:cNvPr id="1" name=""/>
        <p:cNvGrpSpPr/>
        <p:nvPr/>
      </p:nvGrpSpPr>
      <p:grpSpPr>
        <a:xfrm>
          <a:off x="0" y="0"/>
          <a:ext cx="0" cy="0"/>
          <a:chOff x="0" y="0"/>
          <a:chExt cx="0" cy="0"/>
        </a:xfrm>
      </p:grpSpPr>
      <p:sp>
        <p:nvSpPr>
          <p:cNvPr id="2" name="Title 1"/>
          <p:cNvSpPr>
            <a:spLocks noGrp="1"/>
          </p:cNvSpPr>
          <p:nvPr>
            <p:ph type="title"/>
          </p:nvPr>
        </p:nvSpPr>
        <p:spPr>
          <a:xfrm>
            <a:off x="490538" y="2872800"/>
            <a:ext cx="7200000" cy="608525"/>
          </a:xfrm>
        </p:spPr>
        <p:txBody>
          <a:bodyPr bIns="54000" anchor="t" anchorCtr="0">
            <a:noAutofit/>
          </a:bodyPr>
          <a:lstStyle>
            <a:lvl1pPr>
              <a:lnSpc>
                <a:spcPct val="90000"/>
              </a:lnSpc>
              <a:defRPr sz="4000">
                <a:solidFill>
                  <a:schemeClr val="accent1"/>
                </a:solidFill>
              </a:defRPr>
            </a:lvl1pPr>
          </a:lstStyle>
          <a:p>
            <a:r>
              <a:rPr lang="en-US"/>
              <a:t>Click to edit Master title style</a:t>
            </a:r>
            <a:endParaRPr lang="en-GB"/>
          </a:p>
        </p:txBody>
      </p:sp>
      <p:sp>
        <p:nvSpPr>
          <p:cNvPr id="3" name="Text Placeholder 2"/>
          <p:cNvSpPr>
            <a:spLocks noGrp="1"/>
          </p:cNvSpPr>
          <p:nvPr>
            <p:ph type="body" idx="1"/>
          </p:nvPr>
        </p:nvSpPr>
        <p:spPr>
          <a:xfrm>
            <a:off x="490538" y="3481324"/>
            <a:ext cx="7200000" cy="1656000"/>
          </a:xfrm>
        </p:spPr>
        <p:txBody>
          <a:bodyPr>
            <a:noAutofit/>
          </a:bodyPr>
          <a:lstStyle>
            <a:lvl1pPr marL="0" indent="0">
              <a:lnSpc>
                <a:spcPct val="90000"/>
              </a:lnSpc>
              <a:buNone/>
              <a:defRPr sz="4000" b="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noAutofit/>
          </a:bodyPr>
          <a:lstStyle/>
          <a:p>
            <a:r>
              <a:rPr lang="en-GB"/>
              <a:t>Date: Monday / 01 / October / 2019</a:t>
            </a:r>
          </a:p>
        </p:txBody>
      </p:sp>
      <p:sp>
        <p:nvSpPr>
          <p:cNvPr id="5" name="Footer Placeholder 4"/>
          <p:cNvSpPr>
            <a:spLocks noGrp="1"/>
          </p:cNvSpPr>
          <p:nvPr>
            <p:ph type="ftr" sz="quarter" idx="11"/>
          </p:nvPr>
        </p:nvSpPr>
        <p:spPr>
          <a:xfrm>
            <a:off x="3602038" y="6866325"/>
            <a:ext cx="5605462" cy="180000"/>
          </a:xfrm>
        </p:spPr>
        <p:txBody>
          <a:bodyPr>
            <a:noAutofit/>
          </a:bodyPr>
          <a:lstStyle>
            <a:lvl1pPr>
              <a:defRPr>
                <a:noFill/>
              </a:defRPr>
            </a:lvl1pPr>
          </a:lstStyle>
          <a:p>
            <a:r>
              <a:rPr lang="en-GB"/>
              <a:t>Advancing social justice, promoting decent work</a:t>
            </a:r>
          </a:p>
        </p:txBody>
      </p:sp>
      <p:sp>
        <p:nvSpPr>
          <p:cNvPr id="6" name="Slide Number Placeholder 5"/>
          <p:cNvSpPr>
            <a:spLocks noGrp="1"/>
          </p:cNvSpPr>
          <p:nvPr>
            <p:ph type="sldNum" sz="quarter" idx="12"/>
          </p:nvPr>
        </p:nvSpPr>
        <p:spPr>
          <a:xfrm>
            <a:off x="11161462" y="6870450"/>
            <a:ext cx="540000" cy="288000"/>
          </a:xfrm>
        </p:spPr>
        <p:txBody>
          <a:bodyPr>
            <a:noAutofit/>
          </a:bodyPr>
          <a:lstStyle>
            <a:lvl1pPr>
              <a:defRPr>
                <a:noFill/>
              </a:defRPr>
            </a:lvl1pPr>
          </a:lstStyle>
          <a:p>
            <a:fld id="{856227C0-AD57-4F9B-BAE3-EEFB0D0EE427}" type="slidenum">
              <a:rPr lang="en-GB" smtClean="0"/>
              <a:pPr/>
              <a:t>‹#›</a:t>
            </a:fld>
            <a:endParaRPr lang="en-GB"/>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0538" y="490538"/>
            <a:ext cx="1371600" cy="494482"/>
          </a:xfrm>
          <a:prstGeom prst="rect">
            <a:avLst/>
          </a:prstGeom>
        </p:spPr>
      </p:pic>
      <p:sp>
        <p:nvSpPr>
          <p:cNvPr id="8" name="Right Triangle 7"/>
          <p:cNvSpPr/>
          <p:nvPr userDrawn="1"/>
        </p:nvSpPr>
        <p:spPr>
          <a:xfrm flipH="1">
            <a:off x="8286750" y="4601106"/>
            <a:ext cx="3905250" cy="225689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380" y="2988404"/>
            <a:ext cx="214312" cy="251584"/>
          </a:xfrm>
          <a:prstGeom prst="rect">
            <a:avLst/>
          </a:prstGeom>
        </p:spPr>
      </p:pic>
      <p:sp>
        <p:nvSpPr>
          <p:cNvPr id="10" name="Right Triangle 9"/>
          <p:cNvSpPr/>
          <p:nvPr userDrawn="1"/>
        </p:nvSpPr>
        <p:spPr>
          <a:xfrm rot="10800000">
            <a:off x="3191027" y="2238"/>
            <a:ext cx="8999022" cy="520065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Tree>
    <p:extLst>
      <p:ext uri="{BB962C8B-B14F-4D97-AF65-F5344CB8AC3E}">
        <p14:creationId xmlns:p14="http://schemas.microsoft.com/office/powerpoint/2010/main" val="30720455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secHead" preserve="1">
  <p:cSld name="Section Header C">
    <p:spTree>
      <p:nvGrpSpPr>
        <p:cNvPr id="1" name=""/>
        <p:cNvGrpSpPr/>
        <p:nvPr/>
      </p:nvGrpSpPr>
      <p:grpSpPr>
        <a:xfrm>
          <a:off x="0" y="0"/>
          <a:ext cx="0" cy="0"/>
          <a:chOff x="0" y="0"/>
          <a:chExt cx="0" cy="0"/>
        </a:xfrm>
      </p:grpSpPr>
      <p:sp>
        <p:nvSpPr>
          <p:cNvPr id="2" name="Title 1"/>
          <p:cNvSpPr>
            <a:spLocks noGrp="1"/>
          </p:cNvSpPr>
          <p:nvPr>
            <p:ph type="title"/>
          </p:nvPr>
        </p:nvSpPr>
        <p:spPr>
          <a:xfrm>
            <a:off x="490538" y="2872800"/>
            <a:ext cx="7200000" cy="608525"/>
          </a:xfrm>
        </p:spPr>
        <p:txBody>
          <a:bodyPr bIns="54000" anchor="t" anchorCtr="0">
            <a:noAutofit/>
          </a:bodyPr>
          <a:lstStyle>
            <a:lvl1pPr>
              <a:lnSpc>
                <a:spcPct val="90000"/>
              </a:lnSpc>
              <a:defRPr sz="4000">
                <a:solidFill>
                  <a:schemeClr val="accent1"/>
                </a:solidFill>
              </a:defRPr>
            </a:lvl1pPr>
          </a:lstStyle>
          <a:p>
            <a:r>
              <a:rPr lang="en-US"/>
              <a:t>Click to edit Master title style</a:t>
            </a:r>
            <a:endParaRPr lang="en-GB"/>
          </a:p>
        </p:txBody>
      </p:sp>
      <p:sp>
        <p:nvSpPr>
          <p:cNvPr id="3" name="Text Placeholder 2"/>
          <p:cNvSpPr>
            <a:spLocks noGrp="1"/>
          </p:cNvSpPr>
          <p:nvPr>
            <p:ph type="body" idx="1"/>
          </p:nvPr>
        </p:nvSpPr>
        <p:spPr>
          <a:xfrm>
            <a:off x="490538" y="3481324"/>
            <a:ext cx="7200000" cy="1656000"/>
          </a:xfrm>
        </p:spPr>
        <p:txBody>
          <a:bodyPr>
            <a:noAutofit/>
          </a:bodyPr>
          <a:lstStyle>
            <a:lvl1pPr marL="0" indent="0">
              <a:lnSpc>
                <a:spcPct val="90000"/>
              </a:lnSpc>
              <a:buNone/>
              <a:defRPr sz="4000" b="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noAutofit/>
          </a:bodyPr>
          <a:lstStyle/>
          <a:p>
            <a:r>
              <a:rPr lang="en-GB"/>
              <a:t>Date: Monday / 01 / October / 2019</a:t>
            </a:r>
          </a:p>
        </p:txBody>
      </p:sp>
      <p:sp>
        <p:nvSpPr>
          <p:cNvPr id="5" name="Footer Placeholder 4"/>
          <p:cNvSpPr>
            <a:spLocks noGrp="1"/>
          </p:cNvSpPr>
          <p:nvPr>
            <p:ph type="ftr" sz="quarter" idx="11"/>
          </p:nvPr>
        </p:nvSpPr>
        <p:spPr>
          <a:xfrm>
            <a:off x="3602038" y="6866325"/>
            <a:ext cx="5605462" cy="180000"/>
          </a:xfrm>
        </p:spPr>
        <p:txBody>
          <a:bodyPr>
            <a:noAutofit/>
          </a:bodyPr>
          <a:lstStyle>
            <a:lvl1pPr>
              <a:defRPr>
                <a:noFill/>
              </a:defRPr>
            </a:lvl1pPr>
          </a:lstStyle>
          <a:p>
            <a:r>
              <a:rPr lang="en-GB"/>
              <a:t>Advancing social justice, promoting decent work</a:t>
            </a:r>
          </a:p>
        </p:txBody>
      </p:sp>
      <p:sp>
        <p:nvSpPr>
          <p:cNvPr id="6" name="Slide Number Placeholder 5"/>
          <p:cNvSpPr>
            <a:spLocks noGrp="1"/>
          </p:cNvSpPr>
          <p:nvPr>
            <p:ph type="sldNum" sz="quarter" idx="12"/>
          </p:nvPr>
        </p:nvSpPr>
        <p:spPr>
          <a:xfrm>
            <a:off x="11161462" y="6870450"/>
            <a:ext cx="540000" cy="288000"/>
          </a:xfrm>
        </p:spPr>
        <p:txBody>
          <a:bodyPr>
            <a:noAutofit/>
          </a:bodyPr>
          <a:lstStyle>
            <a:lvl1pPr>
              <a:defRPr>
                <a:noFill/>
              </a:defRPr>
            </a:lvl1pPr>
          </a:lstStyle>
          <a:p>
            <a:fld id="{856227C0-AD57-4F9B-BAE3-EEFB0D0EE427}" type="slidenum">
              <a:rPr lang="en-GB" smtClean="0"/>
              <a:pPr/>
              <a:t>‹#›</a:t>
            </a:fld>
            <a:endParaRPr lang="en-GB"/>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0538" y="490538"/>
            <a:ext cx="1371600" cy="494482"/>
          </a:xfrm>
          <a:prstGeom prst="rect">
            <a:avLst/>
          </a:prstGeom>
        </p:spPr>
      </p:pic>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380" y="2988404"/>
            <a:ext cx="214312" cy="251584"/>
          </a:xfrm>
          <a:prstGeom prst="rect">
            <a:avLst/>
          </a:prstGeom>
        </p:spPr>
      </p:pic>
      <p:sp>
        <p:nvSpPr>
          <p:cNvPr id="10" name="Right Triangle 9"/>
          <p:cNvSpPr/>
          <p:nvPr userDrawn="1"/>
        </p:nvSpPr>
        <p:spPr>
          <a:xfrm rot="10800000">
            <a:off x="5307376" y="0"/>
            <a:ext cx="6884624" cy="3978712"/>
          </a:xfrm>
          <a:prstGeom prst="r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Tree>
    <p:extLst>
      <p:ext uri="{BB962C8B-B14F-4D97-AF65-F5344CB8AC3E}">
        <p14:creationId xmlns:p14="http://schemas.microsoft.com/office/powerpoint/2010/main" val="13199928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Section Header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90538" y="2872800"/>
            <a:ext cx="7200000" cy="608525"/>
          </a:xfrm>
        </p:spPr>
        <p:txBody>
          <a:bodyPr bIns="54000" anchor="t" anchorCtr="0">
            <a:noAutofit/>
          </a:bodyPr>
          <a:lstStyle>
            <a:lvl1pPr>
              <a:lnSpc>
                <a:spcPct val="90000"/>
              </a:lnSpc>
              <a:defRPr sz="4000">
                <a:solidFill>
                  <a:schemeClr val="bg1"/>
                </a:solidFill>
              </a:defRPr>
            </a:lvl1pPr>
          </a:lstStyle>
          <a:p>
            <a:r>
              <a:rPr lang="en-US"/>
              <a:t>Click to edit Master title style</a:t>
            </a:r>
            <a:endParaRPr lang="en-GB"/>
          </a:p>
        </p:txBody>
      </p:sp>
      <p:sp>
        <p:nvSpPr>
          <p:cNvPr id="3" name="Text Placeholder 2"/>
          <p:cNvSpPr>
            <a:spLocks noGrp="1"/>
          </p:cNvSpPr>
          <p:nvPr>
            <p:ph type="body" idx="1"/>
          </p:nvPr>
        </p:nvSpPr>
        <p:spPr>
          <a:xfrm>
            <a:off x="490538" y="3481324"/>
            <a:ext cx="7200000" cy="1656000"/>
          </a:xfrm>
        </p:spPr>
        <p:txBody>
          <a:bodyPr>
            <a:noAutofit/>
          </a:bodyPr>
          <a:lstStyle>
            <a:lvl1pPr marL="0" indent="0">
              <a:lnSpc>
                <a:spcPct val="90000"/>
              </a:lnSpc>
              <a:buNone/>
              <a:defRPr sz="4000" b="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noAutofit/>
          </a:bodyPr>
          <a:lstStyle/>
          <a:p>
            <a:r>
              <a:rPr lang="en-GB"/>
              <a:t>Date: Monday / 01 / October / 2019</a:t>
            </a:r>
          </a:p>
        </p:txBody>
      </p:sp>
      <p:sp>
        <p:nvSpPr>
          <p:cNvPr id="5" name="Footer Placeholder 4"/>
          <p:cNvSpPr>
            <a:spLocks noGrp="1"/>
          </p:cNvSpPr>
          <p:nvPr>
            <p:ph type="ftr" sz="quarter" idx="11"/>
          </p:nvPr>
        </p:nvSpPr>
        <p:spPr>
          <a:xfrm>
            <a:off x="3602038" y="6870450"/>
            <a:ext cx="5605462" cy="180000"/>
          </a:xfrm>
        </p:spPr>
        <p:txBody>
          <a:bodyPr>
            <a:noAutofit/>
          </a:bodyPr>
          <a:lstStyle>
            <a:lvl1pPr>
              <a:defRPr>
                <a:noFill/>
              </a:defRPr>
            </a:lvl1pPr>
          </a:lstStyle>
          <a:p>
            <a:r>
              <a:rPr lang="en-GB"/>
              <a:t>Advancing social justice, promoting decent work</a:t>
            </a:r>
          </a:p>
        </p:txBody>
      </p:sp>
      <p:sp>
        <p:nvSpPr>
          <p:cNvPr id="6" name="Slide Number Placeholder 5"/>
          <p:cNvSpPr>
            <a:spLocks noGrp="1"/>
          </p:cNvSpPr>
          <p:nvPr>
            <p:ph type="sldNum" sz="quarter" idx="12"/>
          </p:nvPr>
        </p:nvSpPr>
        <p:spPr>
          <a:xfrm>
            <a:off x="11161462" y="6870450"/>
            <a:ext cx="540000" cy="288000"/>
          </a:xfrm>
        </p:spPr>
        <p:txBody>
          <a:bodyPr>
            <a:noAutofit/>
          </a:bodyPr>
          <a:lstStyle>
            <a:lvl1pPr>
              <a:defRPr>
                <a:noFill/>
              </a:defRPr>
            </a:lvl1pPr>
          </a:lstStyle>
          <a:p>
            <a:fld id="{856227C0-AD57-4F9B-BAE3-EEFB0D0EE427}" type="slidenum">
              <a:rPr lang="en-GB" smtClean="0"/>
              <a:pPr/>
              <a:t>‹#›</a:t>
            </a:fld>
            <a:endParaRPr lang="en-GB"/>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90602" y="490538"/>
            <a:ext cx="1371472" cy="494482"/>
          </a:xfrm>
          <a:prstGeom prst="rect">
            <a:avLst/>
          </a:prstGeom>
        </p:spPr>
      </p:pic>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380" y="2988404"/>
            <a:ext cx="214312" cy="251584"/>
          </a:xfrm>
          <a:prstGeom prst="rect">
            <a:avLst/>
          </a:prstGeom>
        </p:spPr>
      </p:pic>
    </p:spTree>
    <p:extLst>
      <p:ext uri="{BB962C8B-B14F-4D97-AF65-F5344CB8AC3E}">
        <p14:creationId xmlns:p14="http://schemas.microsoft.com/office/powerpoint/2010/main" val="38082224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attern">
    <p:bg>
      <p:bgPr>
        <a:solidFill>
          <a:schemeClr val="bg1"/>
        </a:solidFill>
        <a:effectLst/>
      </p:bgPr>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1" t="21407" r="38481" b="40746"/>
          <a:stretch/>
        </p:blipFill>
        <p:spPr>
          <a:xfrm>
            <a:off x="-1397975" y="1085561"/>
            <a:ext cx="13604217" cy="5784889"/>
          </a:xfrm>
          <a:prstGeom prst="rect">
            <a:avLst/>
          </a:prstGeom>
        </p:spPr>
      </p:pic>
      <p:sp>
        <p:nvSpPr>
          <p:cNvPr id="2" name="Title 1"/>
          <p:cNvSpPr>
            <a:spLocks noGrp="1"/>
          </p:cNvSpPr>
          <p:nvPr>
            <p:ph type="title"/>
          </p:nvPr>
        </p:nvSpPr>
        <p:spPr>
          <a:xfrm>
            <a:off x="490538" y="2872800"/>
            <a:ext cx="7200000" cy="608525"/>
          </a:xfrm>
        </p:spPr>
        <p:txBody>
          <a:bodyPr bIns="54000" anchor="t" anchorCtr="0">
            <a:noAutofit/>
          </a:bodyPr>
          <a:lstStyle>
            <a:lvl1pPr>
              <a:lnSpc>
                <a:spcPct val="90000"/>
              </a:lnSpc>
              <a:defRPr sz="4000">
                <a:solidFill>
                  <a:schemeClr val="accent1"/>
                </a:solidFill>
              </a:defRPr>
            </a:lvl1pPr>
          </a:lstStyle>
          <a:p>
            <a:r>
              <a:rPr lang="en-US"/>
              <a:t>Click to edit Master title style</a:t>
            </a:r>
            <a:endParaRPr lang="en-GB"/>
          </a:p>
        </p:txBody>
      </p:sp>
      <p:sp>
        <p:nvSpPr>
          <p:cNvPr id="3" name="Text Placeholder 2"/>
          <p:cNvSpPr>
            <a:spLocks noGrp="1"/>
          </p:cNvSpPr>
          <p:nvPr>
            <p:ph type="body" idx="1"/>
          </p:nvPr>
        </p:nvSpPr>
        <p:spPr>
          <a:xfrm>
            <a:off x="490538" y="3481324"/>
            <a:ext cx="5868000" cy="648000"/>
          </a:xfrm>
        </p:spPr>
        <p:txBody>
          <a:bodyPr>
            <a:noAutofit/>
          </a:bodyPr>
          <a:lstStyle>
            <a:lvl1pPr marL="0" indent="0">
              <a:lnSpc>
                <a:spcPct val="90000"/>
              </a:lnSpc>
              <a:buNone/>
              <a:defRPr sz="4000" b="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noAutofit/>
          </a:bodyPr>
          <a:lstStyle/>
          <a:p>
            <a:r>
              <a:rPr lang="en-GB"/>
              <a:t>Date: Monday / 01 / October / 2019</a:t>
            </a:r>
          </a:p>
        </p:txBody>
      </p:sp>
      <p:sp>
        <p:nvSpPr>
          <p:cNvPr id="5" name="Footer Placeholder 4"/>
          <p:cNvSpPr>
            <a:spLocks noGrp="1"/>
          </p:cNvSpPr>
          <p:nvPr>
            <p:ph type="ftr" sz="quarter" idx="11"/>
          </p:nvPr>
        </p:nvSpPr>
        <p:spPr>
          <a:xfrm>
            <a:off x="3649663" y="6870450"/>
            <a:ext cx="5605462" cy="180000"/>
          </a:xfrm>
        </p:spPr>
        <p:txBody>
          <a:bodyPr>
            <a:noAutofit/>
          </a:bodyPr>
          <a:lstStyle>
            <a:lvl1pPr>
              <a:defRPr>
                <a:noFill/>
              </a:defRPr>
            </a:lvl1pPr>
          </a:lstStyle>
          <a:p>
            <a:r>
              <a:rPr lang="en-GB"/>
              <a:t>Advancing social justice, promoting decent work</a:t>
            </a:r>
          </a:p>
        </p:txBody>
      </p:sp>
      <p:sp>
        <p:nvSpPr>
          <p:cNvPr id="6" name="Slide Number Placeholder 5"/>
          <p:cNvSpPr>
            <a:spLocks noGrp="1"/>
          </p:cNvSpPr>
          <p:nvPr>
            <p:ph type="sldNum" sz="quarter" idx="12"/>
          </p:nvPr>
        </p:nvSpPr>
        <p:spPr>
          <a:xfrm>
            <a:off x="11161462" y="6870450"/>
            <a:ext cx="540000" cy="288000"/>
          </a:xfrm>
        </p:spPr>
        <p:txBody>
          <a:bodyPr>
            <a:noAutofit/>
          </a:bodyPr>
          <a:lstStyle>
            <a:lvl1pPr>
              <a:defRPr>
                <a:noFill/>
              </a:defRPr>
            </a:lvl1pPr>
          </a:lstStyle>
          <a:p>
            <a:fld id="{856227C0-AD57-4F9B-BAE3-EEFB0D0EE427}" type="slidenum">
              <a:rPr lang="en-GB" smtClean="0"/>
              <a:pPr/>
              <a:t>‹#›</a:t>
            </a:fld>
            <a:endParaRPr lang="en-GB"/>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90538" y="490538"/>
            <a:ext cx="1371600" cy="494482"/>
          </a:xfrm>
          <a:prstGeom prst="rect">
            <a:avLst/>
          </a:prstGeom>
        </p:spPr>
      </p:pic>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380" y="2988404"/>
            <a:ext cx="214312" cy="251584"/>
          </a:xfrm>
          <a:prstGeom prst="rect">
            <a:avLst/>
          </a:prstGeom>
        </p:spPr>
      </p:pic>
    </p:spTree>
    <p:extLst>
      <p:ext uri="{BB962C8B-B14F-4D97-AF65-F5344CB8AC3E}">
        <p14:creationId xmlns:p14="http://schemas.microsoft.com/office/powerpoint/2010/main" val="30062829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r>
              <a:rPr lang="en-GB"/>
              <a:t>Date: Monday / 01 / October / 2019</a:t>
            </a:r>
          </a:p>
        </p:txBody>
      </p:sp>
      <p:sp>
        <p:nvSpPr>
          <p:cNvPr id="4" name="Footer Placeholder 3"/>
          <p:cNvSpPr>
            <a:spLocks noGrp="1"/>
          </p:cNvSpPr>
          <p:nvPr>
            <p:ph type="ftr" sz="quarter" idx="11"/>
          </p:nvPr>
        </p:nvSpPr>
        <p:spPr/>
        <p:txBody>
          <a:bodyPr/>
          <a:lstStyle/>
          <a:p>
            <a:r>
              <a:rPr lang="en-GB"/>
              <a:t>Advancing social justice, promoting decent work</a:t>
            </a:r>
          </a:p>
        </p:txBody>
      </p:sp>
      <p:sp>
        <p:nvSpPr>
          <p:cNvPr id="5" name="Slide Number Placeholder 4"/>
          <p:cNvSpPr>
            <a:spLocks noGrp="1"/>
          </p:cNvSpPr>
          <p:nvPr>
            <p:ph type="sldNum" sz="quarter" idx="12"/>
          </p:nvPr>
        </p:nvSpPr>
        <p:spPr/>
        <p:txBody>
          <a:bodyPr/>
          <a:lstStyle/>
          <a:p>
            <a:fld id="{856227C0-AD57-4F9B-BAE3-EEFB0D0EE427}" type="slidenum">
              <a:rPr lang="en-GB" smtClean="0"/>
              <a:t>‹#›</a:t>
            </a:fld>
            <a:endParaRPr lang="en-GB"/>
          </a:p>
        </p:txBody>
      </p:sp>
    </p:spTree>
    <p:extLst>
      <p:ext uri="{BB962C8B-B14F-4D97-AF65-F5344CB8AC3E}">
        <p14:creationId xmlns:p14="http://schemas.microsoft.com/office/powerpoint/2010/main" val="26420880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GB"/>
              <a:t>Date: Monday / 01 / October / 2019</a:t>
            </a:r>
          </a:p>
        </p:txBody>
      </p:sp>
      <p:sp>
        <p:nvSpPr>
          <p:cNvPr id="3" name="Footer Placeholder 2"/>
          <p:cNvSpPr>
            <a:spLocks noGrp="1"/>
          </p:cNvSpPr>
          <p:nvPr>
            <p:ph type="ftr" sz="quarter" idx="11"/>
          </p:nvPr>
        </p:nvSpPr>
        <p:spPr/>
        <p:txBody>
          <a:bodyPr/>
          <a:lstStyle/>
          <a:p>
            <a:r>
              <a:rPr lang="en-GB"/>
              <a:t>Advancing social justice, promoting decent work</a:t>
            </a:r>
          </a:p>
        </p:txBody>
      </p:sp>
      <p:sp>
        <p:nvSpPr>
          <p:cNvPr id="4" name="Slide Number Placeholder 3"/>
          <p:cNvSpPr>
            <a:spLocks noGrp="1"/>
          </p:cNvSpPr>
          <p:nvPr>
            <p:ph type="sldNum" sz="quarter" idx="12"/>
          </p:nvPr>
        </p:nvSpPr>
        <p:spPr/>
        <p:txBody>
          <a:bodyPr/>
          <a:lstStyle/>
          <a:p>
            <a:fld id="{856227C0-AD57-4F9B-BAE3-EEFB0D0EE427}" type="slidenum">
              <a:rPr lang="en-GB" smtClean="0"/>
              <a:t>‹#›</a:t>
            </a:fld>
            <a:endParaRPr lang="en-GB"/>
          </a:p>
        </p:txBody>
      </p:sp>
    </p:spTree>
    <p:extLst>
      <p:ext uri="{BB962C8B-B14F-4D97-AF65-F5344CB8AC3E}">
        <p14:creationId xmlns:p14="http://schemas.microsoft.com/office/powerpoint/2010/main" val="17119567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r>
              <a:rPr lang="en-GB"/>
              <a:t>Date: Monday / 01 / October / 2019</a:t>
            </a:r>
          </a:p>
        </p:txBody>
      </p:sp>
      <p:sp>
        <p:nvSpPr>
          <p:cNvPr id="5" name="Footer Placeholder 4"/>
          <p:cNvSpPr>
            <a:spLocks noGrp="1"/>
          </p:cNvSpPr>
          <p:nvPr>
            <p:ph type="ftr" sz="quarter" idx="11"/>
          </p:nvPr>
        </p:nvSpPr>
        <p:spPr/>
        <p:txBody>
          <a:bodyPr/>
          <a:lstStyle/>
          <a:p>
            <a:r>
              <a:rPr lang="en-GB"/>
              <a:t>Advancing social justice, promoting decent work</a:t>
            </a:r>
          </a:p>
        </p:txBody>
      </p:sp>
      <p:sp>
        <p:nvSpPr>
          <p:cNvPr id="6" name="Slide Number Placeholder 5"/>
          <p:cNvSpPr>
            <a:spLocks noGrp="1"/>
          </p:cNvSpPr>
          <p:nvPr>
            <p:ph type="sldNum" sz="quarter" idx="12"/>
          </p:nvPr>
        </p:nvSpPr>
        <p:spPr/>
        <p:txBody>
          <a:bodyPr/>
          <a:lstStyle/>
          <a:p>
            <a:fld id="{856227C0-AD57-4F9B-BAE3-EEFB0D0EE427}" type="slidenum">
              <a:rPr lang="en-GB" smtClean="0"/>
              <a:t>‹#›</a:t>
            </a:fld>
            <a:endParaRPr lang="en-GB"/>
          </a:p>
        </p:txBody>
      </p:sp>
    </p:spTree>
    <p:extLst>
      <p:ext uri="{BB962C8B-B14F-4D97-AF65-F5344CB8AC3E}">
        <p14:creationId xmlns:p14="http://schemas.microsoft.com/office/powerpoint/2010/main" val="27582920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 Patter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90539" y="2393950"/>
            <a:ext cx="7311862" cy="34829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r>
              <a:rPr lang="en-GB"/>
              <a:t>Date: Monday / 01 / October / 2019</a:t>
            </a:r>
          </a:p>
        </p:txBody>
      </p:sp>
      <p:sp>
        <p:nvSpPr>
          <p:cNvPr id="5" name="Footer Placeholder 4"/>
          <p:cNvSpPr>
            <a:spLocks noGrp="1"/>
          </p:cNvSpPr>
          <p:nvPr>
            <p:ph type="ftr" sz="quarter" idx="11"/>
          </p:nvPr>
        </p:nvSpPr>
        <p:spPr/>
        <p:txBody>
          <a:bodyPr/>
          <a:lstStyle/>
          <a:p>
            <a:r>
              <a:rPr lang="en-GB"/>
              <a:t>Advancing social justice, promoting decent work</a:t>
            </a:r>
          </a:p>
        </p:txBody>
      </p:sp>
      <p:sp>
        <p:nvSpPr>
          <p:cNvPr id="6" name="Slide Number Placeholder 5"/>
          <p:cNvSpPr>
            <a:spLocks noGrp="1"/>
          </p:cNvSpPr>
          <p:nvPr>
            <p:ph type="sldNum" sz="quarter" idx="12"/>
          </p:nvPr>
        </p:nvSpPr>
        <p:spPr/>
        <p:txBody>
          <a:bodyPr/>
          <a:lstStyle/>
          <a:p>
            <a:fld id="{856227C0-AD57-4F9B-BAE3-EEFB0D0EE427}" type="slidenum">
              <a:rPr lang="en-GB" smtClean="0"/>
              <a:t>‹#›</a:t>
            </a:fld>
            <a:endParaRPr lang="en-GB"/>
          </a:p>
        </p:txBody>
      </p:sp>
      <p:pic>
        <p:nvPicPr>
          <p:cNvPr id="7" name="Picture 6"/>
          <p:cNvPicPr>
            <a:picLocks noChangeAspect="1"/>
          </p:cNvPicPr>
          <p:nvPr userDrawn="1"/>
        </p:nvPicPr>
        <p:blipFill rotWithShape="1">
          <a:blip r:embed="rId2">
            <a:extLst>
              <a:ext uri="{28A0092B-C50C-407E-A947-70E740481C1C}">
                <a14:useLocalDpi xmlns:a14="http://schemas.microsoft.com/office/drawing/2010/main" val="0"/>
              </a:ext>
            </a:extLst>
          </a:blip>
          <a:srcRect r="7834" b="41970"/>
          <a:stretch/>
        </p:blipFill>
        <p:spPr>
          <a:xfrm>
            <a:off x="4581526" y="3244430"/>
            <a:ext cx="7619999" cy="3623095"/>
          </a:xfrm>
          <a:prstGeom prst="rect">
            <a:avLst/>
          </a:prstGeom>
        </p:spPr>
      </p:pic>
      <p:sp>
        <p:nvSpPr>
          <p:cNvPr id="10" name="Text Placeholder 9"/>
          <p:cNvSpPr>
            <a:spLocks noGrp="1"/>
          </p:cNvSpPr>
          <p:nvPr>
            <p:ph type="body" sz="quarter" idx="13"/>
          </p:nvPr>
        </p:nvSpPr>
        <p:spPr>
          <a:xfrm>
            <a:off x="490538" y="4796725"/>
            <a:ext cx="3412800" cy="970829"/>
          </a:xfrm>
        </p:spPr>
        <p:txBody>
          <a:bodyPr tIns="108000">
            <a:spAutoFit/>
          </a:bodyPr>
          <a:lstStyle>
            <a:lvl1pPr marL="489600" indent="-489600">
              <a:buSzPct val="150000"/>
              <a:buFontTx/>
              <a:buBlip>
                <a:blip r:embed="rId3"/>
              </a:buBlip>
              <a:defRPr b="0">
                <a:solidFill>
                  <a:schemeClr val="tx1"/>
                </a:solidFill>
              </a:defRPr>
            </a:lvl1pPr>
            <a:lvl2pPr marL="669600" indent="-180000">
              <a:buClr>
                <a:schemeClr val="accent2"/>
              </a:buClr>
              <a:buSzPct val="80000"/>
              <a:buFont typeface="Wingdings 3" panose="05040102010807070707" pitchFamily="18" charset="2"/>
              <a:buChar char="u"/>
              <a:defRPr sz="10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810859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 Corner Image">
    <p:spTree>
      <p:nvGrpSpPr>
        <p:cNvPr id="1" name=""/>
        <p:cNvGrpSpPr/>
        <p:nvPr/>
      </p:nvGrpSpPr>
      <p:grpSpPr>
        <a:xfrm>
          <a:off x="0" y="0"/>
          <a:ext cx="0" cy="0"/>
          <a:chOff x="0" y="0"/>
          <a:chExt cx="0" cy="0"/>
        </a:xfrm>
      </p:grpSpPr>
      <p:sp>
        <p:nvSpPr>
          <p:cNvPr id="8" name="Picture Placeholder 7"/>
          <p:cNvSpPr>
            <a:spLocks noGrp="1"/>
          </p:cNvSpPr>
          <p:nvPr>
            <p:ph type="pic" sz="quarter" idx="13" hasCustomPrompt="1"/>
          </p:nvPr>
        </p:nvSpPr>
        <p:spPr>
          <a:xfrm>
            <a:off x="4692650" y="2538000"/>
            <a:ext cx="7499350" cy="4320000"/>
          </a:xfrm>
          <a:custGeom>
            <a:avLst/>
            <a:gdLst>
              <a:gd name="connsiteX0" fmla="*/ 0 w 7499350"/>
              <a:gd name="connsiteY0" fmla="*/ 0 h 4320000"/>
              <a:gd name="connsiteX1" fmla="*/ 7499350 w 7499350"/>
              <a:gd name="connsiteY1" fmla="*/ 0 h 4320000"/>
              <a:gd name="connsiteX2" fmla="*/ 7499350 w 7499350"/>
              <a:gd name="connsiteY2" fmla="*/ 4320000 h 4320000"/>
              <a:gd name="connsiteX3" fmla="*/ 0 w 7499350"/>
              <a:gd name="connsiteY3" fmla="*/ 4320000 h 4320000"/>
              <a:gd name="connsiteX4" fmla="*/ 0 w 7499350"/>
              <a:gd name="connsiteY4" fmla="*/ 0 h 4320000"/>
              <a:gd name="connsiteX0" fmla="*/ 0 w 7499350"/>
              <a:gd name="connsiteY0" fmla="*/ 4320000 h 4320000"/>
              <a:gd name="connsiteX1" fmla="*/ 7499350 w 7499350"/>
              <a:gd name="connsiteY1" fmla="*/ 0 h 4320000"/>
              <a:gd name="connsiteX2" fmla="*/ 7499350 w 7499350"/>
              <a:gd name="connsiteY2" fmla="*/ 4320000 h 4320000"/>
              <a:gd name="connsiteX3" fmla="*/ 0 w 7499350"/>
              <a:gd name="connsiteY3" fmla="*/ 4320000 h 4320000"/>
            </a:gdLst>
            <a:ahLst/>
            <a:cxnLst>
              <a:cxn ang="0">
                <a:pos x="connsiteX0" y="connsiteY0"/>
              </a:cxn>
              <a:cxn ang="0">
                <a:pos x="connsiteX1" y="connsiteY1"/>
              </a:cxn>
              <a:cxn ang="0">
                <a:pos x="connsiteX2" y="connsiteY2"/>
              </a:cxn>
              <a:cxn ang="0">
                <a:pos x="connsiteX3" y="connsiteY3"/>
              </a:cxn>
            </a:cxnLst>
            <a:rect l="l" t="t" r="r" b="b"/>
            <a:pathLst>
              <a:path w="7499350" h="4320000">
                <a:moveTo>
                  <a:pt x="0" y="4320000"/>
                </a:moveTo>
                <a:lnTo>
                  <a:pt x="7499350" y="0"/>
                </a:lnTo>
                <a:lnTo>
                  <a:pt x="7499350" y="4320000"/>
                </a:lnTo>
                <a:lnTo>
                  <a:pt x="0" y="4320000"/>
                </a:lnTo>
                <a:close/>
              </a:path>
            </a:pathLst>
          </a:custGeom>
        </p:spPr>
        <p:txBody>
          <a:bodyPr anchor="b" anchorCtr="0"/>
          <a:lstStyle>
            <a:lvl1pPr algn="r">
              <a:defRPr sz="1000" b="1">
                <a:solidFill>
                  <a:schemeClr val="tx1"/>
                </a:solidFill>
              </a:defRPr>
            </a:lvl1pPr>
          </a:lstStyle>
          <a:p>
            <a:r>
              <a:rPr lang="en-GB"/>
              <a:t>Click icon to insert picture</a:t>
            </a:r>
          </a:p>
        </p:txBody>
      </p:sp>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90539" y="2393950"/>
            <a:ext cx="7311862" cy="34829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r>
              <a:rPr lang="en-GB"/>
              <a:t>Date: Monday / 01 / October / 2019</a:t>
            </a:r>
          </a:p>
        </p:txBody>
      </p:sp>
      <p:sp>
        <p:nvSpPr>
          <p:cNvPr id="5" name="Footer Placeholder 4"/>
          <p:cNvSpPr>
            <a:spLocks noGrp="1"/>
          </p:cNvSpPr>
          <p:nvPr>
            <p:ph type="ftr" sz="quarter" idx="11"/>
          </p:nvPr>
        </p:nvSpPr>
        <p:spPr/>
        <p:txBody>
          <a:bodyPr/>
          <a:lstStyle/>
          <a:p>
            <a:r>
              <a:rPr lang="en-GB"/>
              <a:t>Advancing social justice, promoting decent work</a:t>
            </a:r>
          </a:p>
        </p:txBody>
      </p:sp>
      <p:sp>
        <p:nvSpPr>
          <p:cNvPr id="6" name="Slide Number Placeholder 5"/>
          <p:cNvSpPr>
            <a:spLocks noGrp="1"/>
          </p:cNvSpPr>
          <p:nvPr>
            <p:ph type="sldNum" sz="quarter" idx="12"/>
          </p:nvPr>
        </p:nvSpPr>
        <p:spPr/>
        <p:txBody>
          <a:bodyPr/>
          <a:lstStyle/>
          <a:p>
            <a:fld id="{856227C0-AD57-4F9B-BAE3-EEFB0D0EE427}" type="slidenum">
              <a:rPr lang="en-GB" smtClean="0"/>
              <a:t>‹#›</a:t>
            </a:fld>
            <a:endParaRPr lang="en-GB"/>
          </a:p>
        </p:txBody>
      </p:sp>
      <p:sp>
        <p:nvSpPr>
          <p:cNvPr id="9" name="TextBox 8"/>
          <p:cNvSpPr txBox="1"/>
          <p:nvPr userDrawn="1"/>
        </p:nvSpPr>
        <p:spPr>
          <a:xfrm>
            <a:off x="4686300" y="6870450"/>
            <a:ext cx="7505700" cy="153888"/>
          </a:xfrm>
          <a:prstGeom prst="rect">
            <a:avLst/>
          </a:prstGeom>
          <a:noFill/>
        </p:spPr>
        <p:txBody>
          <a:bodyPr wrap="square" lIns="0" tIns="0" rIns="0" bIns="0" rtlCol="0">
            <a:spAutoFit/>
          </a:bodyPr>
          <a:lstStyle/>
          <a:p>
            <a:pPr algn="r"/>
            <a:r>
              <a:rPr lang="en-GB" sz="1000"/>
              <a:t>NB Manually place “ilo.org” device in front of image</a:t>
            </a:r>
          </a:p>
        </p:txBody>
      </p:sp>
    </p:spTree>
    <p:extLst>
      <p:ext uri="{BB962C8B-B14F-4D97-AF65-F5344CB8AC3E}">
        <p14:creationId xmlns:p14="http://schemas.microsoft.com/office/powerpoint/2010/main" val="2590658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 Image/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90539" y="2393950"/>
            <a:ext cx="7311862" cy="34829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r>
              <a:rPr lang="en-GB"/>
              <a:t>Date: Monday / 01 / October / 2019</a:t>
            </a:r>
          </a:p>
        </p:txBody>
      </p:sp>
      <p:sp>
        <p:nvSpPr>
          <p:cNvPr id="5" name="Footer Placeholder 4"/>
          <p:cNvSpPr>
            <a:spLocks noGrp="1"/>
          </p:cNvSpPr>
          <p:nvPr>
            <p:ph type="ftr" sz="quarter" idx="11"/>
          </p:nvPr>
        </p:nvSpPr>
        <p:spPr/>
        <p:txBody>
          <a:bodyPr/>
          <a:lstStyle/>
          <a:p>
            <a:r>
              <a:rPr lang="en-GB"/>
              <a:t>Advancing social justice, promoting decent work</a:t>
            </a:r>
          </a:p>
        </p:txBody>
      </p:sp>
      <p:sp>
        <p:nvSpPr>
          <p:cNvPr id="6" name="Slide Number Placeholder 5"/>
          <p:cNvSpPr>
            <a:spLocks noGrp="1"/>
          </p:cNvSpPr>
          <p:nvPr>
            <p:ph type="sldNum" sz="quarter" idx="12"/>
          </p:nvPr>
        </p:nvSpPr>
        <p:spPr/>
        <p:txBody>
          <a:bodyPr/>
          <a:lstStyle/>
          <a:p>
            <a:fld id="{856227C0-AD57-4F9B-BAE3-EEFB0D0EE427}" type="slidenum">
              <a:rPr lang="en-GB" smtClean="0"/>
              <a:t>‹#›</a:t>
            </a:fld>
            <a:endParaRPr lang="en-GB"/>
          </a:p>
        </p:txBody>
      </p:sp>
      <p:sp>
        <p:nvSpPr>
          <p:cNvPr id="9" name="TextBox 8"/>
          <p:cNvSpPr txBox="1"/>
          <p:nvPr userDrawn="1"/>
        </p:nvSpPr>
        <p:spPr>
          <a:xfrm>
            <a:off x="4686300" y="6870450"/>
            <a:ext cx="7505700" cy="153888"/>
          </a:xfrm>
          <a:prstGeom prst="rect">
            <a:avLst/>
          </a:prstGeom>
          <a:noFill/>
        </p:spPr>
        <p:txBody>
          <a:bodyPr wrap="square" lIns="0" tIns="0" rIns="0" bIns="0" rtlCol="0">
            <a:spAutoFit/>
          </a:bodyPr>
          <a:lstStyle/>
          <a:p>
            <a:pPr algn="r"/>
            <a:r>
              <a:rPr lang="en-GB" sz="1000"/>
              <a:t>NB Manually place “ilo.org” device in front of image</a:t>
            </a:r>
          </a:p>
        </p:txBody>
      </p:sp>
      <p:sp>
        <p:nvSpPr>
          <p:cNvPr id="10" name="Picture Placeholder 9"/>
          <p:cNvSpPr>
            <a:spLocks noGrp="1"/>
          </p:cNvSpPr>
          <p:nvPr>
            <p:ph type="pic" sz="quarter" idx="13" hasCustomPrompt="1"/>
          </p:nvPr>
        </p:nvSpPr>
        <p:spPr>
          <a:xfrm>
            <a:off x="8289130" y="981075"/>
            <a:ext cx="3902869" cy="5876925"/>
          </a:xfrm>
          <a:custGeom>
            <a:avLst/>
            <a:gdLst>
              <a:gd name="connsiteX0" fmla="*/ 0 w 3902869"/>
              <a:gd name="connsiteY0" fmla="*/ 0 h 5876925"/>
              <a:gd name="connsiteX1" fmla="*/ 3902869 w 3902869"/>
              <a:gd name="connsiteY1" fmla="*/ 0 h 5876925"/>
              <a:gd name="connsiteX2" fmla="*/ 3902869 w 3902869"/>
              <a:gd name="connsiteY2" fmla="*/ 5876925 h 5876925"/>
              <a:gd name="connsiteX3" fmla="*/ 0 w 3902869"/>
              <a:gd name="connsiteY3" fmla="*/ 5876925 h 5876925"/>
              <a:gd name="connsiteX4" fmla="*/ 0 w 3902869"/>
              <a:gd name="connsiteY4" fmla="*/ 0 h 5876925"/>
              <a:gd name="connsiteX0" fmla="*/ 0 w 3902869"/>
              <a:gd name="connsiteY0" fmla="*/ 0 h 5876925"/>
              <a:gd name="connsiteX1" fmla="*/ 3898107 w 3902869"/>
              <a:gd name="connsiteY1" fmla="*/ 2252663 h 5876925"/>
              <a:gd name="connsiteX2" fmla="*/ 3902869 w 3902869"/>
              <a:gd name="connsiteY2" fmla="*/ 5876925 h 5876925"/>
              <a:gd name="connsiteX3" fmla="*/ 0 w 3902869"/>
              <a:gd name="connsiteY3" fmla="*/ 5876925 h 5876925"/>
              <a:gd name="connsiteX4" fmla="*/ 0 w 3902869"/>
              <a:gd name="connsiteY4" fmla="*/ 0 h 5876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2869" h="5876925">
                <a:moveTo>
                  <a:pt x="0" y="0"/>
                </a:moveTo>
                <a:lnTo>
                  <a:pt x="3898107" y="2252663"/>
                </a:lnTo>
                <a:cubicBezTo>
                  <a:pt x="3899694" y="3460750"/>
                  <a:pt x="3901282" y="4668838"/>
                  <a:pt x="3902869" y="5876925"/>
                </a:cubicBezTo>
                <a:lnTo>
                  <a:pt x="0" y="5876925"/>
                </a:lnTo>
                <a:lnTo>
                  <a:pt x="0" y="0"/>
                </a:lnTo>
                <a:close/>
              </a:path>
            </a:pathLst>
          </a:custGeom>
        </p:spPr>
        <p:txBody>
          <a:bodyPr anchor="b" anchorCtr="0"/>
          <a:lstStyle>
            <a:lvl1pPr algn="r">
              <a:defRPr sz="1000">
                <a:solidFill>
                  <a:schemeClr val="tx1"/>
                </a:solidFill>
              </a:defRPr>
            </a:lvl1pPr>
          </a:lstStyle>
          <a:p>
            <a:r>
              <a:rPr lang="en-GB"/>
              <a:t>Click icon to insert picture</a:t>
            </a:r>
          </a:p>
        </p:txBody>
      </p:sp>
      <p:sp>
        <p:nvSpPr>
          <p:cNvPr id="12" name="Text Placeholder 11"/>
          <p:cNvSpPr>
            <a:spLocks noGrp="1"/>
          </p:cNvSpPr>
          <p:nvPr>
            <p:ph type="body" sz="quarter" idx="14"/>
          </p:nvPr>
        </p:nvSpPr>
        <p:spPr>
          <a:xfrm>
            <a:off x="8288338" y="5876925"/>
            <a:ext cx="3413125" cy="247650"/>
          </a:xfrm>
          <a:custGeom>
            <a:avLst/>
            <a:gdLst>
              <a:gd name="connsiteX0" fmla="*/ 0 w 3413125"/>
              <a:gd name="connsiteY0" fmla="*/ 0 h 247650"/>
              <a:gd name="connsiteX1" fmla="*/ 3413125 w 3413125"/>
              <a:gd name="connsiteY1" fmla="*/ 0 h 247650"/>
              <a:gd name="connsiteX2" fmla="*/ 3413125 w 3413125"/>
              <a:gd name="connsiteY2" fmla="*/ 247650 h 247650"/>
              <a:gd name="connsiteX3" fmla="*/ 0 w 3413125"/>
              <a:gd name="connsiteY3" fmla="*/ 247650 h 247650"/>
              <a:gd name="connsiteX4" fmla="*/ 0 w 3413125"/>
              <a:gd name="connsiteY4" fmla="*/ 0 h 247650"/>
              <a:gd name="connsiteX0" fmla="*/ 0 w 3413125"/>
              <a:gd name="connsiteY0" fmla="*/ 0 h 247650"/>
              <a:gd name="connsiteX1" fmla="*/ 3153569 w 3413125"/>
              <a:gd name="connsiteY1" fmla="*/ 0 h 247650"/>
              <a:gd name="connsiteX2" fmla="*/ 3413125 w 3413125"/>
              <a:gd name="connsiteY2" fmla="*/ 247650 h 247650"/>
              <a:gd name="connsiteX3" fmla="*/ 0 w 3413125"/>
              <a:gd name="connsiteY3" fmla="*/ 247650 h 247650"/>
              <a:gd name="connsiteX4" fmla="*/ 0 w 3413125"/>
              <a:gd name="connsiteY4" fmla="*/ 0 h 247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3125" h="247650">
                <a:moveTo>
                  <a:pt x="0" y="0"/>
                </a:moveTo>
                <a:lnTo>
                  <a:pt x="3153569" y="0"/>
                </a:lnTo>
                <a:lnTo>
                  <a:pt x="3413125" y="247650"/>
                </a:lnTo>
                <a:lnTo>
                  <a:pt x="0" y="247650"/>
                </a:lnTo>
                <a:lnTo>
                  <a:pt x="0" y="0"/>
                </a:lnTo>
                <a:close/>
              </a:path>
            </a:pathLst>
          </a:custGeom>
          <a:solidFill>
            <a:schemeClr val="accent2"/>
          </a:solidFill>
        </p:spPr>
        <p:txBody>
          <a:bodyPr lIns="108000" anchor="ctr" anchorCtr="0"/>
          <a:lstStyle>
            <a:lvl1pPr>
              <a:defRPr sz="1000" b="0">
                <a:solidFill>
                  <a:schemeClr val="bg1"/>
                </a:solidFill>
              </a:defRPr>
            </a:lvl1pPr>
            <a:lvl2pPr>
              <a:defRPr sz="1000">
                <a:solidFill>
                  <a:schemeClr val="bg1"/>
                </a:solidFill>
              </a:defRPr>
            </a:lvl2pPr>
            <a:lvl3pPr>
              <a:defRPr sz="1000">
                <a:solidFill>
                  <a:schemeClr val="bg1"/>
                </a:solidFill>
              </a:defRPr>
            </a:lvl3pPr>
            <a:lvl4pPr>
              <a:defRPr sz="1000">
                <a:solidFill>
                  <a:schemeClr val="bg1"/>
                </a:solidFill>
              </a:defRPr>
            </a:lvl4pPr>
            <a:lvl5pPr>
              <a:defRPr sz="10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6571289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90538" y="2393950"/>
            <a:ext cx="5360400" cy="34829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341062" y="2393949"/>
            <a:ext cx="5360400" cy="348297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r>
              <a:rPr lang="en-GB"/>
              <a:t>Date: Monday / 01 / October / 2019</a:t>
            </a:r>
          </a:p>
        </p:txBody>
      </p:sp>
      <p:sp>
        <p:nvSpPr>
          <p:cNvPr id="6" name="Footer Placeholder 5"/>
          <p:cNvSpPr>
            <a:spLocks noGrp="1"/>
          </p:cNvSpPr>
          <p:nvPr>
            <p:ph type="ftr" sz="quarter" idx="11"/>
          </p:nvPr>
        </p:nvSpPr>
        <p:spPr/>
        <p:txBody>
          <a:bodyPr/>
          <a:lstStyle/>
          <a:p>
            <a:r>
              <a:rPr lang="en-GB"/>
              <a:t>Advancing social justice, promoting decent work</a:t>
            </a:r>
          </a:p>
        </p:txBody>
      </p:sp>
      <p:sp>
        <p:nvSpPr>
          <p:cNvPr id="7" name="Slide Number Placeholder 6"/>
          <p:cNvSpPr>
            <a:spLocks noGrp="1"/>
          </p:cNvSpPr>
          <p:nvPr>
            <p:ph type="sldNum" sz="quarter" idx="12"/>
          </p:nvPr>
        </p:nvSpPr>
        <p:spPr/>
        <p:txBody>
          <a:bodyPr/>
          <a:lstStyle/>
          <a:p>
            <a:fld id="{856227C0-AD57-4F9B-BAE3-EEFB0D0EE427}" type="slidenum">
              <a:rPr lang="en-GB" smtClean="0"/>
              <a:t>‹#›</a:t>
            </a:fld>
            <a:endParaRPr lang="en-GB"/>
          </a:p>
        </p:txBody>
      </p:sp>
    </p:spTree>
    <p:extLst>
      <p:ext uri="{BB962C8B-B14F-4D97-AF65-F5344CB8AC3E}">
        <p14:creationId xmlns:p14="http://schemas.microsoft.com/office/powerpoint/2010/main" val="29471306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90538" y="2393950"/>
            <a:ext cx="3412800" cy="34829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389600" y="2393949"/>
            <a:ext cx="3412800" cy="348297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r>
              <a:rPr lang="en-GB"/>
              <a:t>Date: Monday / 01 / October / 2019</a:t>
            </a:r>
          </a:p>
        </p:txBody>
      </p:sp>
      <p:sp>
        <p:nvSpPr>
          <p:cNvPr id="6" name="Footer Placeholder 5"/>
          <p:cNvSpPr>
            <a:spLocks noGrp="1"/>
          </p:cNvSpPr>
          <p:nvPr>
            <p:ph type="ftr" sz="quarter" idx="11"/>
          </p:nvPr>
        </p:nvSpPr>
        <p:spPr/>
        <p:txBody>
          <a:bodyPr/>
          <a:lstStyle/>
          <a:p>
            <a:r>
              <a:rPr lang="en-GB"/>
              <a:t>Advancing social justice, promoting decent work</a:t>
            </a:r>
          </a:p>
        </p:txBody>
      </p:sp>
      <p:sp>
        <p:nvSpPr>
          <p:cNvPr id="7" name="Slide Number Placeholder 6"/>
          <p:cNvSpPr>
            <a:spLocks noGrp="1"/>
          </p:cNvSpPr>
          <p:nvPr>
            <p:ph type="sldNum" sz="quarter" idx="12"/>
          </p:nvPr>
        </p:nvSpPr>
        <p:spPr/>
        <p:txBody>
          <a:bodyPr/>
          <a:lstStyle/>
          <a:p>
            <a:fld id="{856227C0-AD57-4F9B-BAE3-EEFB0D0EE427}" type="slidenum">
              <a:rPr lang="en-GB" smtClean="0"/>
              <a:t>‹#›</a:t>
            </a:fld>
            <a:endParaRPr lang="en-GB"/>
          </a:p>
        </p:txBody>
      </p:sp>
      <p:sp>
        <p:nvSpPr>
          <p:cNvPr id="8" name="Content Placeholder 3"/>
          <p:cNvSpPr>
            <a:spLocks noGrp="1"/>
          </p:cNvSpPr>
          <p:nvPr>
            <p:ph sz="half" idx="13"/>
          </p:nvPr>
        </p:nvSpPr>
        <p:spPr>
          <a:xfrm>
            <a:off x="8288662" y="2393949"/>
            <a:ext cx="3412800" cy="348297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3341476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ntent with Sta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90538" y="2393950"/>
            <a:ext cx="3412800" cy="34829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389600" y="2393949"/>
            <a:ext cx="3412800" cy="348297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r>
              <a:rPr lang="en-GB"/>
              <a:t>Date: Monday / 01 / October / 2019</a:t>
            </a:r>
          </a:p>
        </p:txBody>
      </p:sp>
      <p:sp>
        <p:nvSpPr>
          <p:cNvPr id="6" name="Footer Placeholder 5"/>
          <p:cNvSpPr>
            <a:spLocks noGrp="1"/>
          </p:cNvSpPr>
          <p:nvPr>
            <p:ph type="ftr" sz="quarter" idx="11"/>
          </p:nvPr>
        </p:nvSpPr>
        <p:spPr/>
        <p:txBody>
          <a:bodyPr/>
          <a:lstStyle/>
          <a:p>
            <a:r>
              <a:rPr lang="en-GB"/>
              <a:t>Advancing social justice, promoting decent work</a:t>
            </a:r>
          </a:p>
        </p:txBody>
      </p:sp>
      <p:sp>
        <p:nvSpPr>
          <p:cNvPr id="7" name="Slide Number Placeholder 6"/>
          <p:cNvSpPr>
            <a:spLocks noGrp="1"/>
          </p:cNvSpPr>
          <p:nvPr>
            <p:ph type="sldNum" sz="quarter" idx="12"/>
          </p:nvPr>
        </p:nvSpPr>
        <p:spPr/>
        <p:txBody>
          <a:bodyPr/>
          <a:lstStyle/>
          <a:p>
            <a:fld id="{856227C0-AD57-4F9B-BAE3-EEFB0D0EE427}" type="slidenum">
              <a:rPr lang="en-GB" smtClean="0"/>
              <a:t>‹#›</a:t>
            </a:fld>
            <a:endParaRPr lang="en-GB"/>
          </a:p>
        </p:txBody>
      </p:sp>
      <p:sp>
        <p:nvSpPr>
          <p:cNvPr id="10" name="Text Placeholder 9"/>
          <p:cNvSpPr>
            <a:spLocks noGrp="1"/>
          </p:cNvSpPr>
          <p:nvPr>
            <p:ph type="body" sz="quarter" idx="13" hasCustomPrompt="1"/>
          </p:nvPr>
        </p:nvSpPr>
        <p:spPr>
          <a:xfrm>
            <a:off x="8288662" y="2393950"/>
            <a:ext cx="3412801" cy="3482975"/>
          </a:xfrm>
        </p:spPr>
        <p:txBody>
          <a:bodyPr tIns="54000"/>
          <a:lstStyle>
            <a:lvl1pPr marL="360000" indent="-360000">
              <a:lnSpc>
                <a:spcPct val="80000"/>
              </a:lnSpc>
              <a:spcBef>
                <a:spcPts val="3200"/>
              </a:spcBef>
              <a:spcAft>
                <a:spcPts val="0"/>
              </a:spcAft>
              <a:buClr>
                <a:schemeClr val="accent2"/>
              </a:buClr>
              <a:buFontTx/>
              <a:buBlip>
                <a:blip r:embed="rId2"/>
              </a:buBlip>
              <a:defRPr sz="6000" b="0" spc="-200" baseline="0">
                <a:solidFill>
                  <a:schemeClr val="accent1"/>
                </a:solidFill>
              </a:defRPr>
            </a:lvl1pPr>
            <a:lvl2pPr marL="360000" indent="0">
              <a:lnSpc>
                <a:spcPct val="100000"/>
              </a:lnSpc>
              <a:spcBef>
                <a:spcPts val="0"/>
              </a:spcBef>
              <a:spcAft>
                <a:spcPts val="0"/>
              </a:spcAft>
              <a:buFontTx/>
              <a:buNone/>
              <a:defRPr sz="1000"/>
            </a:lvl2pPr>
          </a:lstStyle>
          <a:p>
            <a:pPr lvl="0"/>
            <a:r>
              <a:rPr lang="en-US"/>
              <a:t>00.0%</a:t>
            </a:r>
          </a:p>
          <a:p>
            <a:pPr lvl="1"/>
            <a:r>
              <a:rPr lang="en-US"/>
              <a:t>Supporting text</a:t>
            </a:r>
            <a:endParaRPr lang="en-GB"/>
          </a:p>
        </p:txBody>
      </p:sp>
    </p:spTree>
    <p:extLst>
      <p:ext uri="{BB962C8B-B14F-4D97-AF65-F5344CB8AC3E}">
        <p14:creationId xmlns:p14="http://schemas.microsoft.com/office/powerpoint/2010/main" val="24000624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ote and Imag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r>
              <a:rPr lang="en-GB"/>
              <a:t>Date: Monday / 01 / October / 2019</a:t>
            </a:r>
          </a:p>
        </p:txBody>
      </p:sp>
      <p:sp>
        <p:nvSpPr>
          <p:cNvPr id="4" name="Footer Placeholder 3"/>
          <p:cNvSpPr>
            <a:spLocks noGrp="1"/>
          </p:cNvSpPr>
          <p:nvPr>
            <p:ph type="ftr" sz="quarter" idx="11"/>
          </p:nvPr>
        </p:nvSpPr>
        <p:spPr/>
        <p:txBody>
          <a:bodyPr/>
          <a:lstStyle/>
          <a:p>
            <a:r>
              <a:rPr lang="en-GB"/>
              <a:t>Advancing social justice, promoting decent work</a:t>
            </a:r>
          </a:p>
        </p:txBody>
      </p:sp>
      <p:sp>
        <p:nvSpPr>
          <p:cNvPr id="5" name="Slide Number Placeholder 4"/>
          <p:cNvSpPr>
            <a:spLocks noGrp="1"/>
          </p:cNvSpPr>
          <p:nvPr>
            <p:ph type="sldNum" sz="quarter" idx="12"/>
          </p:nvPr>
        </p:nvSpPr>
        <p:spPr/>
        <p:txBody>
          <a:bodyPr/>
          <a:lstStyle/>
          <a:p>
            <a:fld id="{856227C0-AD57-4F9B-BAE3-EEFB0D0EE427}" type="slidenum">
              <a:rPr lang="en-GB" smtClean="0"/>
              <a:t>‹#›</a:t>
            </a:fld>
            <a:endParaRPr lang="en-GB"/>
          </a:p>
        </p:txBody>
      </p:sp>
      <p:sp>
        <p:nvSpPr>
          <p:cNvPr id="6" name="Text Placeholder 9"/>
          <p:cNvSpPr>
            <a:spLocks noGrp="1"/>
          </p:cNvSpPr>
          <p:nvPr>
            <p:ph type="body" sz="quarter" idx="13" hasCustomPrompt="1"/>
          </p:nvPr>
        </p:nvSpPr>
        <p:spPr>
          <a:xfrm>
            <a:off x="490538" y="2393950"/>
            <a:ext cx="7380000" cy="3482976"/>
          </a:xfrm>
        </p:spPr>
        <p:txBody>
          <a:bodyPr tIns="0">
            <a:noAutofit/>
          </a:bodyPr>
          <a:lstStyle>
            <a:lvl1pPr marL="489600" indent="-489600">
              <a:buSzPct val="120000"/>
              <a:buFontTx/>
              <a:buBlip>
                <a:blip r:embed="rId2"/>
              </a:buBlip>
              <a:defRPr sz="2300" b="0">
                <a:solidFill>
                  <a:schemeClr val="tx1"/>
                </a:solidFill>
              </a:defRPr>
            </a:lvl1pPr>
            <a:lvl2pPr marL="489600" indent="0">
              <a:buClr>
                <a:schemeClr val="accent2"/>
              </a:buClr>
              <a:buSzPct val="80000"/>
              <a:buFont typeface="Wingdings 3" panose="05040102010807070707" pitchFamily="18" charset="2"/>
              <a:buNone/>
              <a:defRPr sz="2300" baseline="0"/>
            </a:lvl2pPr>
            <a:lvl3pPr marL="669600" indent="-180000">
              <a:spcBef>
                <a:spcPts val="1800"/>
              </a:spcBef>
              <a:defRPr sz="1000"/>
            </a:lvl3pPr>
          </a:lstStyle>
          <a:p>
            <a:pPr lvl="0"/>
            <a:r>
              <a:rPr lang="en-US"/>
              <a:t>Quote (level 1)</a:t>
            </a:r>
          </a:p>
          <a:p>
            <a:pPr lvl="1"/>
            <a:r>
              <a:rPr lang="en-US"/>
              <a:t>Continuation paras (level 2)</a:t>
            </a:r>
          </a:p>
          <a:p>
            <a:pPr lvl="2"/>
            <a:r>
              <a:rPr lang="en-GB"/>
              <a:t>Source (level 3)</a:t>
            </a:r>
          </a:p>
        </p:txBody>
      </p:sp>
      <p:sp>
        <p:nvSpPr>
          <p:cNvPr id="8" name="Picture Placeholder 7"/>
          <p:cNvSpPr>
            <a:spLocks noGrp="1"/>
          </p:cNvSpPr>
          <p:nvPr>
            <p:ph type="pic" sz="quarter" idx="14"/>
          </p:nvPr>
        </p:nvSpPr>
        <p:spPr>
          <a:xfrm>
            <a:off x="8270663" y="2447925"/>
            <a:ext cx="3430800" cy="3429000"/>
          </a:xfrm>
        </p:spPr>
        <p:txBody>
          <a:bodyPr/>
          <a:lstStyle>
            <a:lvl1pPr>
              <a:defRPr sz="1000">
                <a:solidFill>
                  <a:schemeClr val="tx1"/>
                </a:solidFill>
              </a:defRPr>
            </a:lvl1pPr>
          </a:lstStyle>
          <a:p>
            <a:r>
              <a:rPr lang="en-US"/>
              <a:t>Click icon to add picture</a:t>
            </a:r>
            <a:endParaRPr lang="en-GB"/>
          </a:p>
        </p:txBody>
      </p:sp>
    </p:spTree>
    <p:extLst>
      <p:ext uri="{BB962C8B-B14F-4D97-AF65-F5344CB8AC3E}">
        <p14:creationId xmlns:p14="http://schemas.microsoft.com/office/powerpoint/2010/main" val="26104444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0538" y="1423195"/>
            <a:ext cx="11210924" cy="720000"/>
          </a:xfrm>
          <a:prstGeom prst="rect">
            <a:avLst/>
          </a:prstGeom>
        </p:spPr>
        <p:txBody>
          <a:bodyPr vert="horz" lIns="0" tIns="0" rIns="0" bIns="0" rtlCol="0" anchor="t" anchorCtr="0">
            <a:noAutofit/>
          </a:bodyPr>
          <a:lstStyle/>
          <a:p>
            <a:r>
              <a:rPr lang="fr-FR"/>
              <a:t>Modifiez le style du titre</a:t>
            </a:r>
            <a:endParaRPr lang="en-GB"/>
          </a:p>
        </p:txBody>
      </p:sp>
      <p:sp>
        <p:nvSpPr>
          <p:cNvPr id="3" name="Text Placeholder 2"/>
          <p:cNvSpPr>
            <a:spLocks noGrp="1"/>
          </p:cNvSpPr>
          <p:nvPr>
            <p:ph type="body" idx="1"/>
          </p:nvPr>
        </p:nvSpPr>
        <p:spPr>
          <a:xfrm>
            <a:off x="490538" y="2393950"/>
            <a:ext cx="11210924" cy="3482975"/>
          </a:xfrm>
          <a:prstGeom prst="rect">
            <a:avLst/>
          </a:prstGeom>
        </p:spPr>
        <p:txBody>
          <a:bodyPr vert="horz" lIns="0" tIns="0" rIns="0" bIns="0" rtlCol="0">
            <a:no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GB"/>
          </a:p>
        </p:txBody>
      </p:sp>
      <p:sp>
        <p:nvSpPr>
          <p:cNvPr id="4" name="Date Placeholder 3"/>
          <p:cNvSpPr>
            <a:spLocks noGrp="1"/>
          </p:cNvSpPr>
          <p:nvPr>
            <p:ph type="dt" sz="half" idx="2"/>
          </p:nvPr>
        </p:nvSpPr>
        <p:spPr>
          <a:xfrm>
            <a:off x="490538" y="6870450"/>
            <a:ext cx="2743200" cy="216000"/>
          </a:xfrm>
          <a:prstGeom prst="rect">
            <a:avLst/>
          </a:prstGeom>
        </p:spPr>
        <p:txBody>
          <a:bodyPr vert="horz" lIns="0" tIns="0" rIns="0" bIns="0" rtlCol="0" anchor="ctr">
            <a:noAutofit/>
          </a:bodyPr>
          <a:lstStyle>
            <a:lvl1pPr algn="l">
              <a:defRPr sz="1000">
                <a:noFill/>
              </a:defRPr>
            </a:lvl1pPr>
          </a:lstStyle>
          <a:p>
            <a:r>
              <a:rPr lang="en-GB"/>
              <a:t>Date: Monday / 01 / October / 2019</a:t>
            </a:r>
          </a:p>
        </p:txBody>
      </p:sp>
      <p:sp>
        <p:nvSpPr>
          <p:cNvPr id="5" name="Footer Placeholder 4"/>
          <p:cNvSpPr>
            <a:spLocks noGrp="1"/>
          </p:cNvSpPr>
          <p:nvPr>
            <p:ph type="ftr" sz="quarter" idx="3"/>
          </p:nvPr>
        </p:nvSpPr>
        <p:spPr>
          <a:xfrm>
            <a:off x="490538" y="6337302"/>
            <a:ext cx="5605462" cy="180000"/>
          </a:xfrm>
          <a:prstGeom prst="rect">
            <a:avLst/>
          </a:prstGeom>
        </p:spPr>
        <p:txBody>
          <a:bodyPr vert="horz" lIns="0" tIns="0" rIns="0" bIns="0" rtlCol="0" anchor="t" anchorCtr="0">
            <a:noAutofit/>
          </a:bodyPr>
          <a:lstStyle>
            <a:lvl1pPr algn="l">
              <a:defRPr sz="1000" b="1">
                <a:solidFill>
                  <a:schemeClr val="tx1"/>
                </a:solidFill>
              </a:defRPr>
            </a:lvl1pPr>
          </a:lstStyle>
          <a:p>
            <a:r>
              <a:rPr lang="en-GB"/>
              <a:t>Advancing social justice, promoting decent work</a:t>
            </a:r>
          </a:p>
        </p:txBody>
      </p:sp>
      <p:sp>
        <p:nvSpPr>
          <p:cNvPr id="6" name="Slide Number Placeholder 5"/>
          <p:cNvSpPr>
            <a:spLocks noGrp="1"/>
          </p:cNvSpPr>
          <p:nvPr>
            <p:ph type="sldNum" sz="quarter" idx="4"/>
          </p:nvPr>
        </p:nvSpPr>
        <p:spPr>
          <a:xfrm>
            <a:off x="11161462" y="432000"/>
            <a:ext cx="540000" cy="288000"/>
          </a:xfrm>
          <a:prstGeom prst="rect">
            <a:avLst/>
          </a:prstGeom>
        </p:spPr>
        <p:txBody>
          <a:bodyPr vert="horz" lIns="0" tIns="0" rIns="0" bIns="0" rtlCol="0" anchor="t" anchorCtr="0">
            <a:noAutofit/>
          </a:bodyPr>
          <a:lstStyle>
            <a:lvl1pPr algn="r">
              <a:defRPr sz="1800">
                <a:solidFill>
                  <a:schemeClr val="accent1"/>
                </a:solidFill>
              </a:defRPr>
            </a:lvl1pPr>
          </a:lstStyle>
          <a:p>
            <a:fld id="{856227C0-AD57-4F9B-BAE3-EEFB0D0EE427}" type="slidenum">
              <a:rPr lang="en-GB" smtClean="0"/>
              <a:pPr/>
              <a:t>‹#›</a:t>
            </a:fld>
            <a:endParaRPr lang="en-GB"/>
          </a:p>
        </p:txBody>
      </p:sp>
      <p:pic>
        <p:nvPicPr>
          <p:cNvPr id="8" name="Picture 7"/>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490538" y="490538"/>
            <a:ext cx="1371600" cy="494482"/>
          </a:xfrm>
          <a:prstGeom prst="rect">
            <a:avLst/>
          </a:prstGeom>
        </p:spPr>
      </p:pic>
      <p:pic>
        <p:nvPicPr>
          <p:cNvPr id="11" name="Picture 10"/>
          <p:cNvPicPr>
            <a:picLocks noChangeAspect="1"/>
          </p:cNvPicPr>
          <p:nvPr userDrawn="1"/>
        </p:nvPicPr>
        <p:blipFill>
          <a:blip r:embed="rId19">
            <a:extLst>
              <a:ext uri="{28A0092B-C50C-407E-A947-70E740481C1C}">
                <a14:useLocalDpi xmlns:a14="http://schemas.microsoft.com/office/drawing/2010/main" val="0"/>
              </a:ext>
            </a:extLst>
          </a:blip>
          <a:stretch>
            <a:fillRect/>
          </a:stretch>
        </p:blipFill>
        <p:spPr>
          <a:xfrm>
            <a:off x="-2381" y="1519079"/>
            <a:ext cx="119513" cy="140298"/>
          </a:xfrm>
          <a:prstGeom prst="rect">
            <a:avLst/>
          </a:prstGeom>
        </p:spPr>
      </p:pic>
      <p:pic>
        <p:nvPicPr>
          <p:cNvPr id="12" name="Picture 11"/>
          <p:cNvPicPr>
            <a:picLocks noChangeAspect="1"/>
          </p:cNvPicPr>
          <p:nvPr userDrawn="1"/>
        </p:nvPicPr>
        <p:blipFill>
          <a:blip r:embed="rId20" cstate="print">
            <a:extLst>
              <a:ext uri="{28A0092B-C50C-407E-A947-70E740481C1C}">
                <a14:useLocalDpi xmlns:a14="http://schemas.microsoft.com/office/drawing/2010/main" val="0"/>
              </a:ext>
            </a:extLst>
          </a:blip>
          <a:stretch>
            <a:fillRect/>
          </a:stretch>
        </p:blipFill>
        <p:spPr>
          <a:xfrm>
            <a:off x="11057063" y="6367463"/>
            <a:ext cx="644400" cy="172266"/>
          </a:xfrm>
          <a:prstGeom prst="rect">
            <a:avLst/>
          </a:prstGeom>
        </p:spPr>
      </p:pic>
    </p:spTree>
    <p:extLst>
      <p:ext uri="{BB962C8B-B14F-4D97-AF65-F5344CB8AC3E}">
        <p14:creationId xmlns:p14="http://schemas.microsoft.com/office/powerpoint/2010/main" val="17676135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7" r:id="rId3"/>
    <p:sldLayoutId id="2147483665" r:id="rId4"/>
    <p:sldLayoutId id="2147483666" r:id="rId5"/>
    <p:sldLayoutId id="2147483652" r:id="rId6"/>
    <p:sldLayoutId id="2147483664" r:id="rId7"/>
    <p:sldLayoutId id="2147483668" r:id="rId8"/>
    <p:sldLayoutId id="2147483669" r:id="rId9"/>
    <p:sldLayoutId id="2147483651" r:id="rId10"/>
    <p:sldLayoutId id="2147483660" r:id="rId11"/>
    <p:sldLayoutId id="2147483661" r:id="rId12"/>
    <p:sldLayoutId id="2147483662" r:id="rId13"/>
    <p:sldLayoutId id="2147483663" r:id="rId14"/>
    <p:sldLayoutId id="2147483654" r:id="rId15"/>
    <p:sldLayoutId id="2147483655" r:id="rId16"/>
  </p:sldLayoutIdLst>
  <p:hf hdr="0"/>
  <p:txStyles>
    <p:titleStyle>
      <a:lvl1pPr algn="l" defTabSz="914400" rtl="0" eaLnBrk="1" latinLnBrk="0" hangingPunct="1">
        <a:lnSpc>
          <a:spcPct val="90000"/>
        </a:lnSpc>
        <a:spcBef>
          <a:spcPct val="0"/>
        </a:spcBef>
        <a:buNone/>
        <a:defRPr sz="2500" b="1" kern="1200">
          <a:solidFill>
            <a:schemeClr val="accent1"/>
          </a:solidFill>
          <a:latin typeface="+mj-lt"/>
          <a:ea typeface="+mj-ea"/>
          <a:cs typeface="+mj-cs"/>
        </a:defRPr>
      </a:lvl1pPr>
    </p:titleStyle>
    <p:bodyStyle>
      <a:lvl1pPr marL="0" indent="0" algn="l" defTabSz="914400" rtl="0" eaLnBrk="1" latinLnBrk="0" hangingPunct="1">
        <a:lnSpc>
          <a:spcPct val="100000"/>
        </a:lnSpc>
        <a:spcBef>
          <a:spcPts val="2400"/>
        </a:spcBef>
        <a:spcAft>
          <a:spcPts val="600"/>
        </a:spcAft>
        <a:buFont typeface="Arial" panose="020B0604020202020204" pitchFamily="34" charset="0"/>
        <a:buNone/>
        <a:defRPr sz="1800" b="1" kern="1200">
          <a:solidFill>
            <a:schemeClr val="accent2"/>
          </a:solidFill>
          <a:latin typeface="+mn-lt"/>
          <a:ea typeface="+mn-ea"/>
          <a:cs typeface="+mn-cs"/>
        </a:defRPr>
      </a:lvl1pPr>
      <a:lvl2pPr marL="0" indent="0" algn="l" defTabSz="914400" rtl="0" eaLnBrk="1" latinLnBrk="0" hangingPunct="1">
        <a:lnSpc>
          <a:spcPct val="100000"/>
        </a:lnSpc>
        <a:spcBef>
          <a:spcPts val="600"/>
        </a:spcBef>
        <a:spcAft>
          <a:spcPts val="600"/>
        </a:spcAft>
        <a:buFont typeface="Arial" panose="020B0604020202020204" pitchFamily="34" charset="0"/>
        <a:buNone/>
        <a:defRPr sz="1800" kern="1200">
          <a:solidFill>
            <a:schemeClr val="tx1"/>
          </a:solidFill>
          <a:latin typeface="+mn-lt"/>
          <a:ea typeface="+mn-ea"/>
          <a:cs typeface="+mn-cs"/>
        </a:defRPr>
      </a:lvl2pPr>
      <a:lvl3pPr marL="252000" indent="-252000" algn="l" defTabSz="914400" rtl="0" eaLnBrk="1" latinLnBrk="0" hangingPunct="1">
        <a:lnSpc>
          <a:spcPct val="100000"/>
        </a:lnSpc>
        <a:spcBef>
          <a:spcPts val="600"/>
        </a:spcBef>
        <a:buClr>
          <a:schemeClr val="accent2"/>
        </a:buClr>
        <a:buSzPct val="70000"/>
        <a:buFont typeface="Wingdings 3" panose="05040102010807070707" pitchFamily="18" charset="2"/>
        <a:buChar char=""/>
        <a:defRPr sz="1800" kern="1200">
          <a:solidFill>
            <a:schemeClr val="tx1"/>
          </a:solidFill>
          <a:latin typeface="+mn-lt"/>
          <a:ea typeface="+mn-ea"/>
          <a:cs typeface="+mn-cs"/>
        </a:defRPr>
      </a:lvl3pPr>
      <a:lvl4pPr marL="0" indent="0" algn="l" defTabSz="914400" rtl="0" eaLnBrk="1" latinLnBrk="0" hangingPunct="1">
        <a:lnSpc>
          <a:spcPct val="100000"/>
        </a:lnSpc>
        <a:spcBef>
          <a:spcPts val="2400"/>
        </a:spcBef>
        <a:spcAft>
          <a:spcPts val="450"/>
        </a:spcAft>
        <a:buClr>
          <a:schemeClr val="accent2"/>
        </a:buClr>
        <a:buSzPct val="80000"/>
        <a:buFont typeface="Arial" panose="020B0604020202020204" pitchFamily="34" charset="0"/>
        <a:buNone/>
        <a:defRPr sz="1400" b="1" kern="1200">
          <a:solidFill>
            <a:schemeClr val="accent2"/>
          </a:solidFill>
          <a:latin typeface="+mn-lt"/>
          <a:ea typeface="+mn-ea"/>
          <a:cs typeface="+mn-cs"/>
        </a:defRPr>
      </a:lvl4pPr>
      <a:lvl5pPr marL="0" indent="0" algn="l" defTabSz="914400" rtl="0" eaLnBrk="1" latinLnBrk="0" hangingPunct="1">
        <a:lnSpc>
          <a:spcPct val="100000"/>
        </a:lnSpc>
        <a:spcBef>
          <a:spcPts val="450"/>
        </a:spcBef>
        <a:spcAft>
          <a:spcPts val="450"/>
        </a:spcAft>
        <a:buClr>
          <a:schemeClr val="accent2"/>
        </a:buClr>
        <a:buSzPct val="80000"/>
        <a:buFont typeface="Arial" panose="020B0604020202020204" pitchFamily="34" charset="0"/>
        <a:buNone/>
        <a:defRPr sz="1400" kern="1200">
          <a:solidFill>
            <a:schemeClr val="tx1"/>
          </a:solidFill>
          <a:latin typeface="+mn-lt"/>
          <a:ea typeface="+mn-ea"/>
          <a:cs typeface="+mn-cs"/>
        </a:defRPr>
      </a:lvl5pPr>
      <a:lvl6pPr marL="252000" indent="-252000" algn="l" defTabSz="914400" rtl="0" eaLnBrk="1" latinLnBrk="0" hangingPunct="1">
        <a:lnSpc>
          <a:spcPct val="100000"/>
        </a:lnSpc>
        <a:spcBef>
          <a:spcPts val="450"/>
        </a:spcBef>
        <a:buClr>
          <a:schemeClr val="accent2"/>
        </a:buClr>
        <a:buSzPct val="70000"/>
        <a:buFont typeface="Wingdings 3" panose="05040102010807070707" pitchFamily="18" charset="2"/>
        <a:buChar char="u"/>
        <a:defRPr sz="1400" kern="1200">
          <a:solidFill>
            <a:schemeClr val="tx1"/>
          </a:solidFill>
          <a:latin typeface="+mn-lt"/>
          <a:ea typeface="+mn-ea"/>
          <a:cs typeface="+mn-cs"/>
        </a:defRPr>
      </a:lvl6pPr>
      <a:lvl7pPr marL="0" indent="0" algn="l" defTabSz="914400" rtl="0" eaLnBrk="1" latinLnBrk="0" hangingPunct="1">
        <a:lnSpc>
          <a:spcPct val="100000"/>
        </a:lnSpc>
        <a:spcBef>
          <a:spcPts val="600"/>
        </a:spcBef>
        <a:buFont typeface="Arial" panose="020B0604020202020204" pitchFamily="34" charset="0"/>
        <a:buNone/>
        <a:defRPr sz="1000" kern="1200" baseline="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309" userDrawn="1">
          <p15:clr>
            <a:srgbClr val="F26B43"/>
          </p15:clr>
        </p15:guide>
        <p15:guide id="4" pos="7371" userDrawn="1">
          <p15:clr>
            <a:srgbClr val="F26B43"/>
          </p15:clr>
        </p15:guide>
        <p15:guide id="5" orient="horz" pos="309" userDrawn="1">
          <p15:clr>
            <a:srgbClr val="F26B43"/>
          </p15:clr>
        </p15:guide>
        <p15:guide id="6" orient="horz" pos="4011" userDrawn="1">
          <p15:clr>
            <a:srgbClr val="F26B43"/>
          </p15:clr>
        </p15:guide>
        <p15:guide id="7" orient="horz" pos="1508" userDrawn="1">
          <p15:clr>
            <a:srgbClr val="F26B43"/>
          </p15:clr>
        </p15:guide>
        <p15:guide id="8" orient="horz" pos="3702" userDrawn="1">
          <p15:clr>
            <a:srgbClr val="F26B43"/>
          </p15:clr>
        </p15:guide>
        <p15:guide id="9" orient="horz" pos="154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13.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6.xml"/><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3200" dirty="0"/>
              <a:t>Platform Economy in the Caribbean</a:t>
            </a:r>
            <a:endParaRPr lang="en-GB" sz="3200" dirty="0"/>
          </a:p>
        </p:txBody>
      </p:sp>
      <p:sp>
        <p:nvSpPr>
          <p:cNvPr id="3" name="Subtitle 2"/>
          <p:cNvSpPr>
            <a:spLocks noGrp="1"/>
          </p:cNvSpPr>
          <p:nvPr>
            <p:ph type="subTitle" idx="1"/>
          </p:nvPr>
        </p:nvSpPr>
        <p:spPr/>
        <p:txBody>
          <a:bodyPr/>
          <a:lstStyle/>
          <a:p>
            <a:r>
              <a:rPr lang="en-GB" sz="2800" b="1" dirty="0">
                <a:solidFill>
                  <a:srgbClr val="FA3C4B"/>
                </a:solidFill>
              </a:rPr>
              <a:t>Preliminary findings</a:t>
            </a:r>
          </a:p>
          <a:p>
            <a:pPr lvl="1"/>
            <a:r>
              <a:rPr lang="en-US" dirty="0"/>
              <a:t>Abdelmalik Muhummed, Employment and Labour Market Specialist</a:t>
            </a:r>
          </a:p>
          <a:p>
            <a:pPr lvl="1"/>
            <a:r>
              <a:rPr lang="en-US" dirty="0"/>
              <a:t>Shingo Miyake, Labour Law and International Labour Standards Specialist</a:t>
            </a:r>
          </a:p>
          <a:p>
            <a:pPr lvl="1"/>
            <a:r>
              <a:rPr lang="en-US" dirty="0"/>
              <a:t>ILO Decent Work Team and the Office for the Caribbean</a:t>
            </a:r>
          </a:p>
          <a:p>
            <a:pPr lvl="1"/>
            <a:endParaRPr lang="en-GB" dirty="0"/>
          </a:p>
        </p:txBody>
      </p:sp>
      <p:sp>
        <p:nvSpPr>
          <p:cNvPr id="4" name="Date Placeholder 3"/>
          <p:cNvSpPr>
            <a:spLocks noGrp="1"/>
          </p:cNvSpPr>
          <p:nvPr>
            <p:ph type="dt" sz="half" idx="10"/>
          </p:nvPr>
        </p:nvSpPr>
        <p:spPr/>
        <p:txBody>
          <a:bodyPr/>
          <a:lstStyle/>
          <a:p>
            <a:r>
              <a:rPr lang="en-US" dirty="0"/>
              <a:t>Date: Monday, 7 April 2025</a:t>
            </a:r>
            <a:endParaRPr lang="en-GB" dirty="0"/>
          </a:p>
        </p:txBody>
      </p:sp>
      <p:sp>
        <p:nvSpPr>
          <p:cNvPr id="5" name="Footer Placeholder 4"/>
          <p:cNvSpPr>
            <a:spLocks noGrp="1"/>
          </p:cNvSpPr>
          <p:nvPr>
            <p:ph type="ftr" sz="quarter" idx="11"/>
          </p:nvPr>
        </p:nvSpPr>
        <p:spPr/>
        <p:txBody>
          <a:bodyPr/>
          <a:lstStyle/>
          <a:p>
            <a:r>
              <a:rPr lang="en-GB"/>
              <a:t>Advancing social justice, promoting decent work</a:t>
            </a:r>
          </a:p>
        </p:txBody>
      </p:sp>
      <p:sp>
        <p:nvSpPr>
          <p:cNvPr id="6" name="Slide Number Placeholder 5"/>
          <p:cNvSpPr>
            <a:spLocks noGrp="1"/>
          </p:cNvSpPr>
          <p:nvPr>
            <p:ph type="sldNum" sz="quarter" idx="12"/>
          </p:nvPr>
        </p:nvSpPr>
        <p:spPr/>
        <p:txBody>
          <a:bodyPr/>
          <a:lstStyle/>
          <a:p>
            <a:fld id="{856227C0-AD57-4F9B-BAE3-EEFB0D0EE427}" type="slidenum">
              <a:rPr lang="en-GB" smtClean="0"/>
              <a:pPr/>
              <a:t>1</a:t>
            </a:fld>
            <a:endParaRPr lang="en-GB"/>
          </a:p>
        </p:txBody>
      </p:sp>
      <p:pic>
        <p:nvPicPr>
          <p:cNvPr id="8" name="Picture Placeholder 7" descr="A person holding a tablet&#10;&#10;AI-generated content may be incorrect.">
            <a:extLst>
              <a:ext uri="{FF2B5EF4-FFF2-40B4-BE49-F238E27FC236}">
                <a16:creationId xmlns:a16="http://schemas.microsoft.com/office/drawing/2014/main" id="{29CD8EEC-9A4F-D85F-BAED-85ED31C8B6A8}"/>
              </a:ext>
            </a:extLst>
          </p:cNvPr>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rcRect t="17916" b="17916"/>
          <a:stretch>
            <a:fillRect/>
          </a:stretch>
        </p:blipFill>
        <p:spPr/>
      </p:pic>
    </p:spTree>
    <p:extLst>
      <p:ext uri="{BB962C8B-B14F-4D97-AF65-F5344CB8AC3E}">
        <p14:creationId xmlns:p14="http://schemas.microsoft.com/office/powerpoint/2010/main" val="9000027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DE06B4-AB6E-642E-FF56-8FA6ED6C8C70}"/>
              </a:ext>
            </a:extLst>
          </p:cNvPr>
          <p:cNvSpPr>
            <a:spLocks noGrp="1"/>
          </p:cNvSpPr>
          <p:nvPr>
            <p:ph type="title"/>
          </p:nvPr>
        </p:nvSpPr>
        <p:spPr/>
        <p:txBody>
          <a:bodyPr/>
          <a:lstStyle/>
          <a:p>
            <a:r>
              <a:rPr lang="en-GB" dirty="0"/>
              <a:t>Despite the increasing access, the progress is uneven</a:t>
            </a:r>
            <a:endParaRPr lang="en-TT" dirty="0"/>
          </a:p>
        </p:txBody>
      </p:sp>
      <p:sp>
        <p:nvSpPr>
          <p:cNvPr id="3" name="Content Placeholder 2">
            <a:extLst>
              <a:ext uri="{FF2B5EF4-FFF2-40B4-BE49-F238E27FC236}">
                <a16:creationId xmlns:a16="http://schemas.microsoft.com/office/drawing/2014/main" id="{CAC6F464-B81F-7565-99DA-814A0A499550}"/>
              </a:ext>
            </a:extLst>
          </p:cNvPr>
          <p:cNvSpPr>
            <a:spLocks noGrp="1"/>
          </p:cNvSpPr>
          <p:nvPr>
            <p:ph idx="1"/>
          </p:nvPr>
        </p:nvSpPr>
        <p:spPr>
          <a:xfrm>
            <a:off x="490538" y="2143195"/>
            <a:ext cx="10948198" cy="3482975"/>
          </a:xfrm>
        </p:spPr>
        <p:txBody>
          <a:bodyPr/>
          <a:lstStyle/>
          <a:p>
            <a:r>
              <a:rPr lang="en-GB" sz="2000" dirty="0"/>
              <a:t>Online marketplace websites: A study of 2,876 local websites based on active URLs across Latin America and the Caribbean</a:t>
            </a:r>
            <a:endParaRPr lang="en-TT" sz="2000" dirty="0"/>
          </a:p>
          <a:p>
            <a:pPr lvl="2"/>
            <a:r>
              <a:rPr lang="en-GB" sz="2000" dirty="0"/>
              <a:t>Countries such as St Lucia, Dominica and St Kitts and Nevis accounted for less than 1 per cent of the sample.</a:t>
            </a:r>
          </a:p>
          <a:p>
            <a:pPr lvl="2"/>
            <a:r>
              <a:rPr lang="en-GB" sz="2000" dirty="0"/>
              <a:t>Only 16 per cent of the sampled websites allowed for digital payments method and services to buy and sell goods on the platform</a:t>
            </a:r>
          </a:p>
          <a:p>
            <a:pPr marL="979488" lvl="2" indent="-250825"/>
            <a:r>
              <a:rPr lang="en-GB" sz="2000" dirty="0"/>
              <a:t>Trinidad and Tobago had the highest percentage (30% of the websites of that country)</a:t>
            </a:r>
          </a:p>
          <a:p>
            <a:pPr marL="979488" lvl="2" indent="-250825"/>
            <a:r>
              <a:rPr lang="en-GB" sz="2000" dirty="0"/>
              <a:t>Rest of the Caribbean countries did not exceed 15 per cent.</a:t>
            </a:r>
          </a:p>
        </p:txBody>
      </p:sp>
      <p:sp>
        <p:nvSpPr>
          <p:cNvPr id="4" name="Date Placeholder 3">
            <a:extLst>
              <a:ext uri="{FF2B5EF4-FFF2-40B4-BE49-F238E27FC236}">
                <a16:creationId xmlns:a16="http://schemas.microsoft.com/office/drawing/2014/main" id="{263F728C-12B1-F04C-FED0-D8660063D5EF}"/>
              </a:ext>
            </a:extLst>
          </p:cNvPr>
          <p:cNvSpPr>
            <a:spLocks noGrp="1"/>
          </p:cNvSpPr>
          <p:nvPr>
            <p:ph type="dt" sz="half" idx="10"/>
          </p:nvPr>
        </p:nvSpPr>
        <p:spPr/>
        <p:txBody>
          <a:bodyPr/>
          <a:lstStyle/>
          <a:p>
            <a:r>
              <a:rPr lang="en-GB"/>
              <a:t>Date: Monday / 01 / October / 2019</a:t>
            </a:r>
          </a:p>
        </p:txBody>
      </p:sp>
      <p:sp>
        <p:nvSpPr>
          <p:cNvPr id="5" name="Footer Placeholder 4">
            <a:extLst>
              <a:ext uri="{FF2B5EF4-FFF2-40B4-BE49-F238E27FC236}">
                <a16:creationId xmlns:a16="http://schemas.microsoft.com/office/drawing/2014/main" id="{373E8DF6-D994-9DC4-DF31-DEA7D4897701}"/>
              </a:ext>
            </a:extLst>
          </p:cNvPr>
          <p:cNvSpPr>
            <a:spLocks noGrp="1"/>
          </p:cNvSpPr>
          <p:nvPr>
            <p:ph type="ftr" sz="quarter" idx="11"/>
          </p:nvPr>
        </p:nvSpPr>
        <p:spPr/>
        <p:txBody>
          <a:bodyPr/>
          <a:lstStyle/>
          <a:p>
            <a:r>
              <a:rPr lang="en-GB"/>
              <a:t>Advancing social justice, promoting decent work</a:t>
            </a:r>
          </a:p>
        </p:txBody>
      </p:sp>
      <p:sp>
        <p:nvSpPr>
          <p:cNvPr id="6" name="Slide Number Placeholder 5">
            <a:extLst>
              <a:ext uri="{FF2B5EF4-FFF2-40B4-BE49-F238E27FC236}">
                <a16:creationId xmlns:a16="http://schemas.microsoft.com/office/drawing/2014/main" id="{2633E6BF-5BBA-E9C4-1971-38DEA10EEA43}"/>
              </a:ext>
            </a:extLst>
          </p:cNvPr>
          <p:cNvSpPr>
            <a:spLocks noGrp="1"/>
          </p:cNvSpPr>
          <p:nvPr>
            <p:ph type="sldNum" sz="quarter" idx="12"/>
          </p:nvPr>
        </p:nvSpPr>
        <p:spPr/>
        <p:txBody>
          <a:bodyPr/>
          <a:lstStyle/>
          <a:p>
            <a:fld id="{856227C0-AD57-4F9B-BAE3-EEFB0D0EE427}" type="slidenum">
              <a:rPr lang="en-GB" smtClean="0"/>
              <a:t>10</a:t>
            </a:fld>
            <a:endParaRPr lang="en-GB"/>
          </a:p>
        </p:txBody>
      </p:sp>
    </p:spTree>
    <p:extLst>
      <p:ext uri="{BB962C8B-B14F-4D97-AF65-F5344CB8AC3E}">
        <p14:creationId xmlns:p14="http://schemas.microsoft.com/office/powerpoint/2010/main" val="3544692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5EBA75-4630-3DB5-DF1B-759FE5D04CE6}"/>
              </a:ext>
            </a:extLst>
          </p:cNvPr>
          <p:cNvSpPr>
            <a:spLocks noGrp="1"/>
          </p:cNvSpPr>
          <p:nvPr>
            <p:ph type="title"/>
          </p:nvPr>
        </p:nvSpPr>
        <p:spPr>
          <a:xfrm>
            <a:off x="490538" y="1423195"/>
            <a:ext cx="11210924" cy="295933"/>
          </a:xfrm>
        </p:spPr>
        <p:txBody>
          <a:bodyPr/>
          <a:lstStyle/>
          <a:p>
            <a:r>
              <a:rPr lang="en-US" sz="1800" dirty="0"/>
              <a:t>The number of web-based digital platform workers in the Caribbean region is significantly limited</a:t>
            </a:r>
          </a:p>
        </p:txBody>
      </p:sp>
      <p:sp>
        <p:nvSpPr>
          <p:cNvPr id="4" name="Date Placeholder 3">
            <a:extLst>
              <a:ext uri="{FF2B5EF4-FFF2-40B4-BE49-F238E27FC236}">
                <a16:creationId xmlns:a16="http://schemas.microsoft.com/office/drawing/2014/main" id="{A1F85D18-EE30-4E66-FB0B-E7F597400B01}"/>
              </a:ext>
            </a:extLst>
          </p:cNvPr>
          <p:cNvSpPr>
            <a:spLocks noGrp="1"/>
          </p:cNvSpPr>
          <p:nvPr>
            <p:ph type="dt" sz="half" idx="10"/>
          </p:nvPr>
        </p:nvSpPr>
        <p:spPr/>
        <p:txBody>
          <a:bodyPr/>
          <a:lstStyle/>
          <a:p>
            <a:r>
              <a:rPr lang="en-GB"/>
              <a:t>Date: Monday / 01 / October / 2019</a:t>
            </a:r>
          </a:p>
        </p:txBody>
      </p:sp>
      <p:sp>
        <p:nvSpPr>
          <p:cNvPr id="5" name="Footer Placeholder 4">
            <a:extLst>
              <a:ext uri="{FF2B5EF4-FFF2-40B4-BE49-F238E27FC236}">
                <a16:creationId xmlns:a16="http://schemas.microsoft.com/office/drawing/2014/main" id="{48DB42D9-18B0-7A04-59D0-4D4F6B3B8A86}"/>
              </a:ext>
            </a:extLst>
          </p:cNvPr>
          <p:cNvSpPr>
            <a:spLocks noGrp="1"/>
          </p:cNvSpPr>
          <p:nvPr>
            <p:ph type="ftr" sz="quarter" idx="11"/>
          </p:nvPr>
        </p:nvSpPr>
        <p:spPr/>
        <p:txBody>
          <a:bodyPr/>
          <a:lstStyle/>
          <a:p>
            <a:r>
              <a:rPr lang="en-GB"/>
              <a:t>Advancing social justice, promoting decent work</a:t>
            </a:r>
          </a:p>
        </p:txBody>
      </p:sp>
      <p:sp>
        <p:nvSpPr>
          <p:cNvPr id="6" name="Slide Number Placeholder 5">
            <a:extLst>
              <a:ext uri="{FF2B5EF4-FFF2-40B4-BE49-F238E27FC236}">
                <a16:creationId xmlns:a16="http://schemas.microsoft.com/office/drawing/2014/main" id="{2BE31245-1FCD-1D9B-CF98-F91F20E09ED1}"/>
              </a:ext>
            </a:extLst>
          </p:cNvPr>
          <p:cNvSpPr>
            <a:spLocks noGrp="1"/>
          </p:cNvSpPr>
          <p:nvPr>
            <p:ph type="sldNum" sz="quarter" idx="12"/>
          </p:nvPr>
        </p:nvSpPr>
        <p:spPr/>
        <p:txBody>
          <a:bodyPr/>
          <a:lstStyle/>
          <a:p>
            <a:fld id="{856227C0-AD57-4F9B-BAE3-EEFB0D0EE427}" type="slidenum">
              <a:rPr lang="en-GB" smtClean="0"/>
              <a:t>11</a:t>
            </a:fld>
            <a:endParaRPr lang="en-GB"/>
          </a:p>
        </p:txBody>
      </p:sp>
      <p:graphicFrame>
        <p:nvGraphicFramePr>
          <p:cNvPr id="7" name="Chart 6">
            <a:extLst>
              <a:ext uri="{FF2B5EF4-FFF2-40B4-BE49-F238E27FC236}">
                <a16:creationId xmlns:a16="http://schemas.microsoft.com/office/drawing/2014/main" id="{7FFF4F26-3F77-0F84-CB3D-BFB97FA46340}"/>
              </a:ext>
            </a:extLst>
          </p:cNvPr>
          <p:cNvGraphicFramePr>
            <a:graphicFrameLocks/>
          </p:cNvGraphicFramePr>
          <p:nvPr>
            <p:extLst>
              <p:ext uri="{D42A27DB-BD31-4B8C-83A1-F6EECF244321}">
                <p14:modId xmlns:p14="http://schemas.microsoft.com/office/powerpoint/2010/main" val="1397556420"/>
              </p:ext>
            </p:extLst>
          </p:nvPr>
        </p:nvGraphicFramePr>
        <p:xfrm>
          <a:off x="490538" y="1719128"/>
          <a:ext cx="6078573" cy="4338043"/>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a:extLst>
              <a:ext uri="{FF2B5EF4-FFF2-40B4-BE49-F238E27FC236}">
                <a16:creationId xmlns:a16="http://schemas.microsoft.com/office/drawing/2014/main" id="{FE16A177-BC59-C61C-6C83-3698DB272C42}"/>
              </a:ext>
            </a:extLst>
          </p:cNvPr>
          <p:cNvSpPr txBox="1"/>
          <p:nvPr/>
        </p:nvSpPr>
        <p:spPr>
          <a:xfrm>
            <a:off x="6984768" y="5659476"/>
            <a:ext cx="4491066" cy="261610"/>
          </a:xfrm>
          <a:prstGeom prst="rect">
            <a:avLst/>
          </a:prstGeom>
          <a:noFill/>
        </p:spPr>
        <p:txBody>
          <a:bodyPr wrap="square" rtlCol="0">
            <a:spAutoFit/>
          </a:bodyPr>
          <a:lstStyle/>
          <a:p>
            <a:r>
              <a:rPr lang="en-GB" sz="1100" i="1" dirty="0"/>
              <a:t>Source: survey of workers on web-based digital  platforms (2025)</a:t>
            </a:r>
          </a:p>
        </p:txBody>
      </p:sp>
    </p:spTree>
    <p:extLst>
      <p:ext uri="{BB962C8B-B14F-4D97-AF65-F5344CB8AC3E}">
        <p14:creationId xmlns:p14="http://schemas.microsoft.com/office/powerpoint/2010/main" val="28401636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038936-DE6E-260F-D886-88894C05CA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F8E9FA-D0D2-6543-1401-13083159CD6D}"/>
              </a:ext>
            </a:extLst>
          </p:cNvPr>
          <p:cNvSpPr>
            <a:spLocks noGrp="1"/>
          </p:cNvSpPr>
          <p:nvPr>
            <p:ph type="title"/>
          </p:nvPr>
        </p:nvSpPr>
        <p:spPr>
          <a:xfrm>
            <a:off x="490538" y="1423195"/>
            <a:ext cx="11210924" cy="295933"/>
          </a:xfrm>
        </p:spPr>
        <p:txBody>
          <a:bodyPr/>
          <a:lstStyle/>
          <a:p>
            <a:r>
              <a:rPr lang="en-US" sz="1800" dirty="0"/>
              <a:t>Distribution of web-based platform employers in the region</a:t>
            </a:r>
          </a:p>
        </p:txBody>
      </p:sp>
      <p:sp>
        <p:nvSpPr>
          <p:cNvPr id="4" name="Date Placeholder 3">
            <a:extLst>
              <a:ext uri="{FF2B5EF4-FFF2-40B4-BE49-F238E27FC236}">
                <a16:creationId xmlns:a16="http://schemas.microsoft.com/office/drawing/2014/main" id="{02F4C683-D01B-81EE-5DF3-74D0A934563E}"/>
              </a:ext>
            </a:extLst>
          </p:cNvPr>
          <p:cNvSpPr>
            <a:spLocks noGrp="1"/>
          </p:cNvSpPr>
          <p:nvPr>
            <p:ph type="dt" sz="half" idx="10"/>
          </p:nvPr>
        </p:nvSpPr>
        <p:spPr/>
        <p:txBody>
          <a:bodyPr/>
          <a:lstStyle/>
          <a:p>
            <a:r>
              <a:rPr lang="en-GB"/>
              <a:t>Date: Monday / 01 / October / 2019</a:t>
            </a:r>
          </a:p>
        </p:txBody>
      </p:sp>
      <p:sp>
        <p:nvSpPr>
          <p:cNvPr id="5" name="Footer Placeholder 4">
            <a:extLst>
              <a:ext uri="{FF2B5EF4-FFF2-40B4-BE49-F238E27FC236}">
                <a16:creationId xmlns:a16="http://schemas.microsoft.com/office/drawing/2014/main" id="{97EA2E23-6CC5-ABEC-4D6A-0302D0AC4646}"/>
              </a:ext>
            </a:extLst>
          </p:cNvPr>
          <p:cNvSpPr>
            <a:spLocks noGrp="1"/>
          </p:cNvSpPr>
          <p:nvPr>
            <p:ph type="ftr" sz="quarter" idx="11"/>
          </p:nvPr>
        </p:nvSpPr>
        <p:spPr/>
        <p:txBody>
          <a:bodyPr/>
          <a:lstStyle/>
          <a:p>
            <a:r>
              <a:rPr lang="en-GB"/>
              <a:t>Advancing social justice, promoting decent work</a:t>
            </a:r>
          </a:p>
        </p:txBody>
      </p:sp>
      <p:sp>
        <p:nvSpPr>
          <p:cNvPr id="6" name="Slide Number Placeholder 5">
            <a:extLst>
              <a:ext uri="{FF2B5EF4-FFF2-40B4-BE49-F238E27FC236}">
                <a16:creationId xmlns:a16="http://schemas.microsoft.com/office/drawing/2014/main" id="{3E4229BE-1C7B-C88D-1AD4-9F9D684FE23D}"/>
              </a:ext>
            </a:extLst>
          </p:cNvPr>
          <p:cNvSpPr>
            <a:spLocks noGrp="1"/>
          </p:cNvSpPr>
          <p:nvPr>
            <p:ph type="sldNum" sz="quarter" idx="12"/>
          </p:nvPr>
        </p:nvSpPr>
        <p:spPr/>
        <p:txBody>
          <a:bodyPr/>
          <a:lstStyle/>
          <a:p>
            <a:fld id="{856227C0-AD57-4F9B-BAE3-EEFB0D0EE427}" type="slidenum">
              <a:rPr lang="en-GB" smtClean="0"/>
              <a:t>12</a:t>
            </a:fld>
            <a:endParaRPr lang="en-GB"/>
          </a:p>
        </p:txBody>
      </p:sp>
      <p:graphicFrame>
        <p:nvGraphicFramePr>
          <p:cNvPr id="3" name="Chart 2">
            <a:extLst>
              <a:ext uri="{FF2B5EF4-FFF2-40B4-BE49-F238E27FC236}">
                <a16:creationId xmlns:a16="http://schemas.microsoft.com/office/drawing/2014/main" id="{3393B765-7EA5-80CD-1340-A95CA3152147}"/>
              </a:ext>
            </a:extLst>
          </p:cNvPr>
          <p:cNvGraphicFramePr>
            <a:graphicFrameLocks/>
          </p:cNvGraphicFramePr>
          <p:nvPr>
            <p:extLst>
              <p:ext uri="{D42A27DB-BD31-4B8C-83A1-F6EECF244321}">
                <p14:modId xmlns:p14="http://schemas.microsoft.com/office/powerpoint/2010/main" val="810336987"/>
              </p:ext>
            </p:extLst>
          </p:nvPr>
        </p:nvGraphicFramePr>
        <p:xfrm>
          <a:off x="576943" y="1953078"/>
          <a:ext cx="7625670" cy="420823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2636535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A77071-B427-BCBD-34F1-4914DB4170F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F496A12-01DE-B4A9-1526-C2845B19291D}"/>
              </a:ext>
            </a:extLst>
          </p:cNvPr>
          <p:cNvSpPr>
            <a:spLocks noGrp="1"/>
          </p:cNvSpPr>
          <p:nvPr>
            <p:ph type="title"/>
          </p:nvPr>
        </p:nvSpPr>
        <p:spPr>
          <a:xfrm>
            <a:off x="490538" y="1423195"/>
            <a:ext cx="11210924" cy="626925"/>
          </a:xfrm>
        </p:spPr>
        <p:txBody>
          <a:bodyPr/>
          <a:lstStyle/>
          <a:p>
            <a:r>
              <a:rPr lang="en-US" sz="1800" dirty="0"/>
              <a:t>Dominican Republic: days per month worked on platforms, by type of platform</a:t>
            </a:r>
            <a:br>
              <a:rPr lang="en-US" sz="1800" dirty="0"/>
            </a:br>
            <a:r>
              <a:rPr lang="en-US" sz="1800" dirty="0"/>
              <a:t>(Percentages of workers)</a:t>
            </a:r>
          </a:p>
        </p:txBody>
      </p:sp>
      <p:sp>
        <p:nvSpPr>
          <p:cNvPr id="4" name="Date Placeholder 3">
            <a:extLst>
              <a:ext uri="{FF2B5EF4-FFF2-40B4-BE49-F238E27FC236}">
                <a16:creationId xmlns:a16="http://schemas.microsoft.com/office/drawing/2014/main" id="{C42C069C-5DBB-CDDF-F5F7-A269C1AC5109}"/>
              </a:ext>
            </a:extLst>
          </p:cNvPr>
          <p:cNvSpPr>
            <a:spLocks noGrp="1"/>
          </p:cNvSpPr>
          <p:nvPr>
            <p:ph type="dt" sz="half" idx="10"/>
          </p:nvPr>
        </p:nvSpPr>
        <p:spPr/>
        <p:txBody>
          <a:bodyPr/>
          <a:lstStyle/>
          <a:p>
            <a:r>
              <a:rPr lang="en-GB"/>
              <a:t>Date: Monday / 01 / October / 2019</a:t>
            </a:r>
          </a:p>
        </p:txBody>
      </p:sp>
      <p:sp>
        <p:nvSpPr>
          <p:cNvPr id="5" name="Footer Placeholder 4">
            <a:extLst>
              <a:ext uri="{FF2B5EF4-FFF2-40B4-BE49-F238E27FC236}">
                <a16:creationId xmlns:a16="http://schemas.microsoft.com/office/drawing/2014/main" id="{9AEA8D47-D610-0772-6862-9AD64A533706}"/>
              </a:ext>
            </a:extLst>
          </p:cNvPr>
          <p:cNvSpPr>
            <a:spLocks noGrp="1"/>
          </p:cNvSpPr>
          <p:nvPr>
            <p:ph type="ftr" sz="quarter" idx="11"/>
          </p:nvPr>
        </p:nvSpPr>
        <p:spPr/>
        <p:txBody>
          <a:bodyPr/>
          <a:lstStyle/>
          <a:p>
            <a:r>
              <a:rPr lang="en-GB"/>
              <a:t>Advancing social justice, promoting decent work</a:t>
            </a:r>
          </a:p>
        </p:txBody>
      </p:sp>
      <p:sp>
        <p:nvSpPr>
          <p:cNvPr id="6" name="Slide Number Placeholder 5">
            <a:extLst>
              <a:ext uri="{FF2B5EF4-FFF2-40B4-BE49-F238E27FC236}">
                <a16:creationId xmlns:a16="http://schemas.microsoft.com/office/drawing/2014/main" id="{139CCC44-243D-F635-DC59-96A9B4BA5A3D}"/>
              </a:ext>
            </a:extLst>
          </p:cNvPr>
          <p:cNvSpPr>
            <a:spLocks noGrp="1"/>
          </p:cNvSpPr>
          <p:nvPr>
            <p:ph type="sldNum" sz="quarter" idx="12"/>
          </p:nvPr>
        </p:nvSpPr>
        <p:spPr/>
        <p:txBody>
          <a:bodyPr/>
          <a:lstStyle/>
          <a:p>
            <a:fld id="{856227C0-AD57-4F9B-BAE3-EEFB0D0EE427}" type="slidenum">
              <a:rPr lang="en-GB" smtClean="0"/>
              <a:t>13</a:t>
            </a:fld>
            <a:endParaRPr lang="en-GB"/>
          </a:p>
        </p:txBody>
      </p:sp>
      <p:pic>
        <p:nvPicPr>
          <p:cNvPr id="7" name="Picture 6">
            <a:extLst>
              <a:ext uri="{FF2B5EF4-FFF2-40B4-BE49-F238E27FC236}">
                <a16:creationId xmlns:a16="http://schemas.microsoft.com/office/drawing/2014/main" id="{E46538F3-6456-AD68-4373-D9614CB13CB4}"/>
              </a:ext>
            </a:extLst>
          </p:cNvPr>
          <p:cNvPicPr>
            <a:picLocks noChangeAspect="1"/>
          </p:cNvPicPr>
          <p:nvPr/>
        </p:nvPicPr>
        <p:blipFill>
          <a:blip r:embed="rId2"/>
          <a:stretch>
            <a:fillRect/>
          </a:stretch>
        </p:blipFill>
        <p:spPr>
          <a:xfrm>
            <a:off x="1106597" y="2057307"/>
            <a:ext cx="9414201" cy="3926847"/>
          </a:xfrm>
          <a:prstGeom prst="rect">
            <a:avLst/>
          </a:prstGeom>
        </p:spPr>
      </p:pic>
    </p:spTree>
    <p:extLst>
      <p:ext uri="{BB962C8B-B14F-4D97-AF65-F5344CB8AC3E}">
        <p14:creationId xmlns:p14="http://schemas.microsoft.com/office/powerpoint/2010/main" val="9839681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A920CC-ADB9-5C7E-5D29-781902FF62F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1CBDE1-4838-2A3A-8246-1FA1D0E678C2}"/>
              </a:ext>
            </a:extLst>
          </p:cNvPr>
          <p:cNvSpPr>
            <a:spLocks noGrp="1"/>
          </p:cNvSpPr>
          <p:nvPr>
            <p:ph type="title"/>
          </p:nvPr>
        </p:nvSpPr>
        <p:spPr>
          <a:xfrm>
            <a:off x="490538" y="1423195"/>
            <a:ext cx="11210924" cy="353187"/>
          </a:xfrm>
        </p:spPr>
        <p:txBody>
          <a:bodyPr/>
          <a:lstStyle/>
          <a:p>
            <a:r>
              <a:rPr lang="en-US" sz="1800" dirty="0"/>
              <a:t>Outsourcing of tasks on a freelance platform across countries, inflow of work and earnings, 2019</a:t>
            </a:r>
          </a:p>
        </p:txBody>
      </p:sp>
      <p:sp>
        <p:nvSpPr>
          <p:cNvPr id="4" name="Date Placeholder 3">
            <a:extLst>
              <a:ext uri="{FF2B5EF4-FFF2-40B4-BE49-F238E27FC236}">
                <a16:creationId xmlns:a16="http://schemas.microsoft.com/office/drawing/2014/main" id="{5A0378DD-E37D-1C9D-9110-024A5178AE23}"/>
              </a:ext>
            </a:extLst>
          </p:cNvPr>
          <p:cNvSpPr>
            <a:spLocks noGrp="1"/>
          </p:cNvSpPr>
          <p:nvPr>
            <p:ph type="dt" sz="half" idx="10"/>
          </p:nvPr>
        </p:nvSpPr>
        <p:spPr/>
        <p:txBody>
          <a:bodyPr/>
          <a:lstStyle/>
          <a:p>
            <a:r>
              <a:rPr lang="en-GB"/>
              <a:t>Date: Monday / 01 / October / 2019</a:t>
            </a:r>
          </a:p>
        </p:txBody>
      </p:sp>
      <p:sp>
        <p:nvSpPr>
          <p:cNvPr id="5" name="Footer Placeholder 4">
            <a:extLst>
              <a:ext uri="{FF2B5EF4-FFF2-40B4-BE49-F238E27FC236}">
                <a16:creationId xmlns:a16="http://schemas.microsoft.com/office/drawing/2014/main" id="{A3C7BB20-90C2-40FC-205E-06173F42F7D3}"/>
              </a:ext>
            </a:extLst>
          </p:cNvPr>
          <p:cNvSpPr>
            <a:spLocks noGrp="1"/>
          </p:cNvSpPr>
          <p:nvPr>
            <p:ph type="ftr" sz="quarter" idx="11"/>
          </p:nvPr>
        </p:nvSpPr>
        <p:spPr/>
        <p:txBody>
          <a:bodyPr/>
          <a:lstStyle/>
          <a:p>
            <a:r>
              <a:rPr lang="en-GB"/>
              <a:t>Advancing social justice, promoting decent work</a:t>
            </a:r>
          </a:p>
        </p:txBody>
      </p:sp>
      <p:sp>
        <p:nvSpPr>
          <p:cNvPr id="6" name="Slide Number Placeholder 5">
            <a:extLst>
              <a:ext uri="{FF2B5EF4-FFF2-40B4-BE49-F238E27FC236}">
                <a16:creationId xmlns:a16="http://schemas.microsoft.com/office/drawing/2014/main" id="{8C375F8F-1C93-F3BB-1D45-D8F4E9374293}"/>
              </a:ext>
            </a:extLst>
          </p:cNvPr>
          <p:cNvSpPr>
            <a:spLocks noGrp="1"/>
          </p:cNvSpPr>
          <p:nvPr>
            <p:ph type="sldNum" sz="quarter" idx="12"/>
          </p:nvPr>
        </p:nvSpPr>
        <p:spPr/>
        <p:txBody>
          <a:bodyPr/>
          <a:lstStyle/>
          <a:p>
            <a:fld id="{856227C0-AD57-4F9B-BAE3-EEFB0D0EE427}" type="slidenum">
              <a:rPr lang="en-GB" smtClean="0"/>
              <a:t>14</a:t>
            </a:fld>
            <a:endParaRPr lang="en-GB"/>
          </a:p>
        </p:txBody>
      </p:sp>
      <p:pic>
        <p:nvPicPr>
          <p:cNvPr id="3" name="Picture 2" descr="A map of the world with many circles&#10;&#10;AI-generated content may be incorrect.">
            <a:extLst>
              <a:ext uri="{FF2B5EF4-FFF2-40B4-BE49-F238E27FC236}">
                <a16:creationId xmlns:a16="http://schemas.microsoft.com/office/drawing/2014/main" id="{F5A1525D-3F50-5606-6EAD-F9ABB25FCCB5}"/>
              </a:ext>
            </a:extLst>
          </p:cNvPr>
          <p:cNvPicPr>
            <a:picLocks noChangeAspect="1"/>
          </p:cNvPicPr>
          <p:nvPr/>
        </p:nvPicPr>
        <p:blipFill>
          <a:blip r:embed="rId2"/>
          <a:stretch>
            <a:fillRect/>
          </a:stretch>
        </p:blipFill>
        <p:spPr>
          <a:xfrm>
            <a:off x="2772321" y="1925016"/>
            <a:ext cx="6069254" cy="4263652"/>
          </a:xfrm>
          <a:prstGeom prst="rect">
            <a:avLst/>
          </a:prstGeom>
          <a:noFill/>
        </p:spPr>
      </p:pic>
    </p:spTree>
    <p:extLst>
      <p:ext uri="{BB962C8B-B14F-4D97-AF65-F5344CB8AC3E}">
        <p14:creationId xmlns:p14="http://schemas.microsoft.com/office/powerpoint/2010/main" val="35642952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2B2A1A-724A-89FE-EAA6-8C970A7E267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BBBACB5-B55F-AF4A-FD5D-D078F94C136E}"/>
              </a:ext>
            </a:extLst>
          </p:cNvPr>
          <p:cNvSpPr>
            <a:spLocks noGrp="1"/>
          </p:cNvSpPr>
          <p:nvPr>
            <p:ph type="title"/>
          </p:nvPr>
        </p:nvSpPr>
        <p:spPr>
          <a:xfrm>
            <a:off x="490538" y="1423195"/>
            <a:ext cx="9748412" cy="603628"/>
          </a:xfrm>
        </p:spPr>
        <p:txBody>
          <a:bodyPr/>
          <a:lstStyle/>
          <a:p>
            <a:r>
              <a:rPr lang="en-US" sz="1800" dirty="0"/>
              <a:t>Supply and demand of online freelance labour: Insights based on Online Labour Index (OLI) developed by Oxford University (1)</a:t>
            </a:r>
          </a:p>
        </p:txBody>
      </p:sp>
      <p:sp>
        <p:nvSpPr>
          <p:cNvPr id="4" name="Date Placeholder 3">
            <a:extLst>
              <a:ext uri="{FF2B5EF4-FFF2-40B4-BE49-F238E27FC236}">
                <a16:creationId xmlns:a16="http://schemas.microsoft.com/office/drawing/2014/main" id="{EE997167-AB12-E2F4-EA4D-448330A47A53}"/>
              </a:ext>
            </a:extLst>
          </p:cNvPr>
          <p:cNvSpPr>
            <a:spLocks noGrp="1"/>
          </p:cNvSpPr>
          <p:nvPr>
            <p:ph type="dt" sz="half" idx="10"/>
          </p:nvPr>
        </p:nvSpPr>
        <p:spPr/>
        <p:txBody>
          <a:bodyPr/>
          <a:lstStyle/>
          <a:p>
            <a:r>
              <a:rPr lang="en-GB"/>
              <a:t>Date: Monday / 01 / October / 2019</a:t>
            </a:r>
          </a:p>
        </p:txBody>
      </p:sp>
      <p:sp>
        <p:nvSpPr>
          <p:cNvPr id="5" name="Footer Placeholder 4">
            <a:extLst>
              <a:ext uri="{FF2B5EF4-FFF2-40B4-BE49-F238E27FC236}">
                <a16:creationId xmlns:a16="http://schemas.microsoft.com/office/drawing/2014/main" id="{2004F547-F134-A8B6-D10B-D7E51065B558}"/>
              </a:ext>
            </a:extLst>
          </p:cNvPr>
          <p:cNvSpPr>
            <a:spLocks noGrp="1"/>
          </p:cNvSpPr>
          <p:nvPr>
            <p:ph type="ftr" sz="quarter" idx="11"/>
          </p:nvPr>
        </p:nvSpPr>
        <p:spPr/>
        <p:txBody>
          <a:bodyPr/>
          <a:lstStyle/>
          <a:p>
            <a:r>
              <a:rPr lang="en-GB" dirty="0"/>
              <a:t>Advancing social justice, promoting decent work</a:t>
            </a:r>
          </a:p>
        </p:txBody>
      </p:sp>
      <p:sp>
        <p:nvSpPr>
          <p:cNvPr id="6" name="Slide Number Placeholder 5">
            <a:extLst>
              <a:ext uri="{FF2B5EF4-FFF2-40B4-BE49-F238E27FC236}">
                <a16:creationId xmlns:a16="http://schemas.microsoft.com/office/drawing/2014/main" id="{43617BEB-A1B4-90C0-72D8-AEE0DBAA3F22}"/>
              </a:ext>
            </a:extLst>
          </p:cNvPr>
          <p:cNvSpPr>
            <a:spLocks noGrp="1"/>
          </p:cNvSpPr>
          <p:nvPr>
            <p:ph type="sldNum" sz="quarter" idx="12"/>
          </p:nvPr>
        </p:nvSpPr>
        <p:spPr/>
        <p:txBody>
          <a:bodyPr/>
          <a:lstStyle/>
          <a:p>
            <a:fld id="{856227C0-AD57-4F9B-BAE3-EEFB0D0EE427}" type="slidenum">
              <a:rPr lang="en-GB" smtClean="0"/>
              <a:t>15</a:t>
            </a:fld>
            <a:endParaRPr lang="en-GB"/>
          </a:p>
        </p:txBody>
      </p:sp>
      <p:sp>
        <p:nvSpPr>
          <p:cNvPr id="7" name="Content Placeholder 2">
            <a:extLst>
              <a:ext uri="{FF2B5EF4-FFF2-40B4-BE49-F238E27FC236}">
                <a16:creationId xmlns:a16="http://schemas.microsoft.com/office/drawing/2014/main" id="{15ADD234-BD7F-01B9-C776-FDA73302527E}"/>
              </a:ext>
            </a:extLst>
          </p:cNvPr>
          <p:cNvSpPr>
            <a:spLocks noGrp="1"/>
          </p:cNvSpPr>
          <p:nvPr>
            <p:ph idx="1"/>
          </p:nvPr>
        </p:nvSpPr>
        <p:spPr>
          <a:xfrm>
            <a:off x="490538" y="2012567"/>
            <a:ext cx="11210924" cy="4324735"/>
          </a:xfrm>
        </p:spPr>
        <p:txBody>
          <a:bodyPr/>
          <a:lstStyle/>
          <a:p>
            <a:r>
              <a:rPr lang="en-GB" dirty="0"/>
              <a:t>Share of transactions in the Caribbean as a percentage of the global volume</a:t>
            </a:r>
          </a:p>
          <a:p>
            <a:r>
              <a:rPr lang="en-GB" dirty="0"/>
              <a:t> </a:t>
            </a:r>
            <a:endParaRPr lang="en-TT" dirty="0"/>
          </a:p>
        </p:txBody>
      </p:sp>
      <p:pic>
        <p:nvPicPr>
          <p:cNvPr id="8" name="Picture 7" descr="A graph with different colored bars&#10;&#10;Description automatically generated">
            <a:extLst>
              <a:ext uri="{FF2B5EF4-FFF2-40B4-BE49-F238E27FC236}">
                <a16:creationId xmlns:a16="http://schemas.microsoft.com/office/drawing/2014/main" id="{1D9C4153-CF46-0B02-CEB0-81038D041EA3}"/>
              </a:ext>
            </a:extLst>
          </p:cNvPr>
          <p:cNvPicPr>
            <a:picLocks noChangeAspect="1"/>
          </p:cNvPicPr>
          <p:nvPr/>
        </p:nvPicPr>
        <p:blipFill>
          <a:blip r:embed="rId2"/>
          <a:srcRect t="7263" b="7263"/>
          <a:stretch/>
        </p:blipFill>
        <p:spPr>
          <a:xfrm>
            <a:off x="2061768" y="2675842"/>
            <a:ext cx="7023069" cy="3587978"/>
          </a:xfrm>
          <a:prstGeom prst="rect">
            <a:avLst/>
          </a:prstGeom>
        </p:spPr>
      </p:pic>
    </p:spTree>
    <p:extLst>
      <p:ext uri="{BB962C8B-B14F-4D97-AF65-F5344CB8AC3E}">
        <p14:creationId xmlns:p14="http://schemas.microsoft.com/office/powerpoint/2010/main" val="30779892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4CDF6E-75BB-1973-B9F2-6E34661D1A8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B153D83-D0E4-80AF-F632-1F5699D4AFEC}"/>
              </a:ext>
            </a:extLst>
          </p:cNvPr>
          <p:cNvSpPr>
            <a:spLocks noGrp="1"/>
          </p:cNvSpPr>
          <p:nvPr>
            <p:ph type="title"/>
          </p:nvPr>
        </p:nvSpPr>
        <p:spPr>
          <a:xfrm>
            <a:off x="490538" y="1292563"/>
            <a:ext cx="11210924" cy="720000"/>
          </a:xfrm>
        </p:spPr>
        <p:txBody>
          <a:bodyPr/>
          <a:lstStyle/>
          <a:p>
            <a:r>
              <a:rPr lang="en-GB" sz="2400" dirty="0"/>
              <a:t>Supply and demand of online freelance labour: Insights based on Online Labour Index (OLI) developed by Oxford University(2)</a:t>
            </a:r>
            <a:endParaRPr lang="en-TT" sz="2400" dirty="0"/>
          </a:p>
        </p:txBody>
      </p:sp>
      <p:sp>
        <p:nvSpPr>
          <p:cNvPr id="3" name="Content Placeholder 2">
            <a:extLst>
              <a:ext uri="{FF2B5EF4-FFF2-40B4-BE49-F238E27FC236}">
                <a16:creationId xmlns:a16="http://schemas.microsoft.com/office/drawing/2014/main" id="{C14EF7C1-1084-2A5D-7AFE-4E019A8F1D29}"/>
              </a:ext>
            </a:extLst>
          </p:cNvPr>
          <p:cNvSpPr>
            <a:spLocks noGrp="1"/>
          </p:cNvSpPr>
          <p:nvPr>
            <p:ph idx="1"/>
          </p:nvPr>
        </p:nvSpPr>
        <p:spPr>
          <a:xfrm>
            <a:off x="490538" y="2012563"/>
            <a:ext cx="11210924" cy="4324739"/>
          </a:xfrm>
        </p:spPr>
        <p:txBody>
          <a:bodyPr/>
          <a:lstStyle/>
          <a:p>
            <a:r>
              <a:rPr lang="en-GB" dirty="0"/>
              <a:t>Popular occupational areas: Most popular – Software development and technological service, creative and multimedia services</a:t>
            </a:r>
          </a:p>
          <a:p>
            <a:r>
              <a:rPr lang="en-GB" dirty="0"/>
              <a:t> </a:t>
            </a:r>
            <a:endParaRPr lang="en-TT" dirty="0"/>
          </a:p>
        </p:txBody>
      </p:sp>
      <p:sp>
        <p:nvSpPr>
          <p:cNvPr id="4" name="Date Placeholder 3">
            <a:extLst>
              <a:ext uri="{FF2B5EF4-FFF2-40B4-BE49-F238E27FC236}">
                <a16:creationId xmlns:a16="http://schemas.microsoft.com/office/drawing/2014/main" id="{8845A2AD-5C9E-A545-2220-A630DC1DCAA9}"/>
              </a:ext>
            </a:extLst>
          </p:cNvPr>
          <p:cNvSpPr>
            <a:spLocks noGrp="1"/>
          </p:cNvSpPr>
          <p:nvPr>
            <p:ph type="dt" sz="half" idx="10"/>
          </p:nvPr>
        </p:nvSpPr>
        <p:spPr/>
        <p:txBody>
          <a:bodyPr/>
          <a:lstStyle/>
          <a:p>
            <a:r>
              <a:rPr lang="en-GB"/>
              <a:t>Date: Monday / 01 / October / 2019</a:t>
            </a:r>
          </a:p>
        </p:txBody>
      </p:sp>
      <p:sp>
        <p:nvSpPr>
          <p:cNvPr id="6" name="Slide Number Placeholder 5">
            <a:extLst>
              <a:ext uri="{FF2B5EF4-FFF2-40B4-BE49-F238E27FC236}">
                <a16:creationId xmlns:a16="http://schemas.microsoft.com/office/drawing/2014/main" id="{4D0E4A90-F48D-5E0C-2297-F9D891B529DC}"/>
              </a:ext>
            </a:extLst>
          </p:cNvPr>
          <p:cNvSpPr>
            <a:spLocks noGrp="1"/>
          </p:cNvSpPr>
          <p:nvPr>
            <p:ph type="sldNum" sz="quarter" idx="12"/>
          </p:nvPr>
        </p:nvSpPr>
        <p:spPr/>
        <p:txBody>
          <a:bodyPr/>
          <a:lstStyle/>
          <a:p>
            <a:fld id="{856227C0-AD57-4F9B-BAE3-EEFB0D0EE427}" type="slidenum">
              <a:rPr lang="en-GB" smtClean="0"/>
              <a:t>16</a:t>
            </a:fld>
            <a:endParaRPr lang="en-GB"/>
          </a:p>
        </p:txBody>
      </p:sp>
      <p:pic>
        <p:nvPicPr>
          <p:cNvPr id="8" name="Picture 7" descr="A graph of different colored squares&#10;&#10;Description automatically generated">
            <a:extLst>
              <a:ext uri="{FF2B5EF4-FFF2-40B4-BE49-F238E27FC236}">
                <a16:creationId xmlns:a16="http://schemas.microsoft.com/office/drawing/2014/main" id="{7B797285-EE91-6838-F616-B0DAC3F3D37C}"/>
              </a:ext>
            </a:extLst>
          </p:cNvPr>
          <p:cNvPicPr>
            <a:picLocks noChangeAspect="1"/>
          </p:cNvPicPr>
          <p:nvPr/>
        </p:nvPicPr>
        <p:blipFill>
          <a:blip r:embed="rId2"/>
          <a:srcRect t="5478" b="9857"/>
          <a:stretch/>
        </p:blipFill>
        <p:spPr>
          <a:xfrm>
            <a:off x="2953097" y="2655837"/>
            <a:ext cx="6372078" cy="3328317"/>
          </a:xfrm>
          <a:prstGeom prst="rect">
            <a:avLst/>
          </a:prstGeom>
        </p:spPr>
      </p:pic>
      <p:sp>
        <p:nvSpPr>
          <p:cNvPr id="5" name="Footer Placeholder 4">
            <a:extLst>
              <a:ext uri="{FF2B5EF4-FFF2-40B4-BE49-F238E27FC236}">
                <a16:creationId xmlns:a16="http://schemas.microsoft.com/office/drawing/2014/main" id="{9F882C48-C3CD-A496-7F70-48A893661161}"/>
              </a:ext>
            </a:extLst>
          </p:cNvPr>
          <p:cNvSpPr>
            <a:spLocks noGrp="1"/>
          </p:cNvSpPr>
          <p:nvPr>
            <p:ph type="ftr" sz="quarter" idx="11"/>
          </p:nvPr>
        </p:nvSpPr>
        <p:spPr>
          <a:xfrm>
            <a:off x="490538" y="6337302"/>
            <a:ext cx="5605462" cy="180000"/>
          </a:xfrm>
        </p:spPr>
        <p:txBody>
          <a:bodyPr/>
          <a:lstStyle/>
          <a:p>
            <a:r>
              <a:rPr lang="en-GB" dirty="0"/>
              <a:t>Advancing social justice, promoting decent work</a:t>
            </a:r>
          </a:p>
        </p:txBody>
      </p:sp>
    </p:spTree>
    <p:extLst>
      <p:ext uri="{BB962C8B-B14F-4D97-AF65-F5344CB8AC3E}">
        <p14:creationId xmlns:p14="http://schemas.microsoft.com/office/powerpoint/2010/main" val="34705730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F52AC2-882A-EB5B-46EB-E026306E9222}"/>
              </a:ext>
            </a:extLst>
          </p:cNvPr>
          <p:cNvSpPr>
            <a:spLocks noGrp="1"/>
          </p:cNvSpPr>
          <p:nvPr>
            <p:ph type="title"/>
          </p:nvPr>
        </p:nvSpPr>
        <p:spPr/>
        <p:txBody>
          <a:bodyPr/>
          <a:lstStyle/>
          <a:p>
            <a:r>
              <a:rPr lang="en-GB" dirty="0"/>
              <a:t>Regulating digital platforms in the Caribbean</a:t>
            </a:r>
            <a:endParaRPr lang="en-TT" dirty="0"/>
          </a:p>
        </p:txBody>
      </p:sp>
      <p:sp>
        <p:nvSpPr>
          <p:cNvPr id="3" name="Content Placeholder 2">
            <a:extLst>
              <a:ext uri="{FF2B5EF4-FFF2-40B4-BE49-F238E27FC236}">
                <a16:creationId xmlns:a16="http://schemas.microsoft.com/office/drawing/2014/main" id="{A7196682-375E-9145-62C9-600FF3CEE826}"/>
              </a:ext>
            </a:extLst>
          </p:cNvPr>
          <p:cNvSpPr>
            <a:spLocks noGrp="1"/>
          </p:cNvSpPr>
          <p:nvPr>
            <p:ph idx="1"/>
          </p:nvPr>
        </p:nvSpPr>
        <p:spPr>
          <a:xfrm>
            <a:off x="490538" y="2044183"/>
            <a:ext cx="11210924" cy="4012677"/>
          </a:xfrm>
        </p:spPr>
        <p:txBody>
          <a:bodyPr/>
          <a:lstStyle/>
          <a:p>
            <a:r>
              <a:rPr lang="en-GB" dirty="0"/>
              <a:t>Examples of matters related to working conditions and employment relations for platform workers</a:t>
            </a:r>
          </a:p>
          <a:p>
            <a:pPr lvl="2"/>
            <a:r>
              <a:rPr lang="en-GB" dirty="0"/>
              <a:t>Definitions of terms such as "platform", "platform worker", "employer"</a:t>
            </a:r>
          </a:p>
          <a:p>
            <a:pPr lvl="2"/>
            <a:r>
              <a:rPr lang="en-GB" dirty="0"/>
              <a:t>Employment relationship in the context of platform work</a:t>
            </a:r>
          </a:p>
          <a:p>
            <a:pPr lvl="2"/>
            <a:r>
              <a:rPr lang="en-GB" dirty="0"/>
              <a:t>Protection of platform workers, such as social security</a:t>
            </a:r>
          </a:p>
          <a:p>
            <a:pPr lvl="2"/>
            <a:r>
              <a:rPr lang="en-GB" dirty="0"/>
              <a:t>Social dialogue or representation of platform workers</a:t>
            </a:r>
          </a:p>
          <a:p>
            <a:pPr lvl="2"/>
            <a:r>
              <a:rPr lang="en-GB" dirty="0"/>
              <a:t>Other related matters (e.g. the use of algorithms, workers’ data protection, registration and licensing of platforms and workers)</a:t>
            </a:r>
          </a:p>
          <a:p>
            <a:r>
              <a:rPr lang="en-GB" dirty="0"/>
              <a:t>Current situation</a:t>
            </a:r>
          </a:p>
          <a:p>
            <a:pPr lvl="1"/>
            <a:r>
              <a:rPr lang="en-GB" dirty="0"/>
              <a:t>Based on replies to a questionnaire sent to all ILO 13 Member States of the Caribbean sent in February 2025, currently no regulations or other types of issuances (guidelines, practical tools) have been prepared by the governments in the Caribbean.</a:t>
            </a:r>
            <a:endParaRPr lang="en-TT" dirty="0"/>
          </a:p>
        </p:txBody>
      </p:sp>
      <p:sp>
        <p:nvSpPr>
          <p:cNvPr id="4" name="Date Placeholder 3">
            <a:extLst>
              <a:ext uri="{FF2B5EF4-FFF2-40B4-BE49-F238E27FC236}">
                <a16:creationId xmlns:a16="http://schemas.microsoft.com/office/drawing/2014/main" id="{FF02710E-AA48-A692-38A7-DBC28991260A}"/>
              </a:ext>
            </a:extLst>
          </p:cNvPr>
          <p:cNvSpPr>
            <a:spLocks noGrp="1"/>
          </p:cNvSpPr>
          <p:nvPr>
            <p:ph type="dt" sz="half" idx="10"/>
          </p:nvPr>
        </p:nvSpPr>
        <p:spPr/>
        <p:txBody>
          <a:bodyPr/>
          <a:lstStyle/>
          <a:p>
            <a:r>
              <a:rPr lang="en-GB"/>
              <a:t>Date: Monday / 01 / October / 2019</a:t>
            </a:r>
          </a:p>
        </p:txBody>
      </p:sp>
      <p:sp>
        <p:nvSpPr>
          <p:cNvPr id="5" name="Footer Placeholder 4">
            <a:extLst>
              <a:ext uri="{FF2B5EF4-FFF2-40B4-BE49-F238E27FC236}">
                <a16:creationId xmlns:a16="http://schemas.microsoft.com/office/drawing/2014/main" id="{51492354-E9F9-B4B5-A9A5-B0E2179A5279}"/>
              </a:ext>
            </a:extLst>
          </p:cNvPr>
          <p:cNvSpPr>
            <a:spLocks noGrp="1"/>
          </p:cNvSpPr>
          <p:nvPr>
            <p:ph type="ftr" sz="quarter" idx="11"/>
          </p:nvPr>
        </p:nvSpPr>
        <p:spPr/>
        <p:txBody>
          <a:bodyPr/>
          <a:lstStyle/>
          <a:p>
            <a:r>
              <a:rPr lang="en-GB"/>
              <a:t>Advancing social justice, promoting decent work</a:t>
            </a:r>
          </a:p>
        </p:txBody>
      </p:sp>
      <p:sp>
        <p:nvSpPr>
          <p:cNvPr id="6" name="Slide Number Placeholder 5">
            <a:extLst>
              <a:ext uri="{FF2B5EF4-FFF2-40B4-BE49-F238E27FC236}">
                <a16:creationId xmlns:a16="http://schemas.microsoft.com/office/drawing/2014/main" id="{48F068FF-0368-546B-4EF2-8AE7A11E000E}"/>
              </a:ext>
            </a:extLst>
          </p:cNvPr>
          <p:cNvSpPr>
            <a:spLocks noGrp="1"/>
          </p:cNvSpPr>
          <p:nvPr>
            <p:ph type="sldNum" sz="quarter" idx="12"/>
          </p:nvPr>
        </p:nvSpPr>
        <p:spPr/>
        <p:txBody>
          <a:bodyPr/>
          <a:lstStyle/>
          <a:p>
            <a:fld id="{856227C0-AD57-4F9B-BAE3-EEFB0D0EE427}" type="slidenum">
              <a:rPr lang="en-GB" smtClean="0"/>
              <a:t>17</a:t>
            </a:fld>
            <a:endParaRPr lang="en-GB"/>
          </a:p>
        </p:txBody>
      </p:sp>
    </p:spTree>
    <p:extLst>
      <p:ext uri="{BB962C8B-B14F-4D97-AF65-F5344CB8AC3E}">
        <p14:creationId xmlns:p14="http://schemas.microsoft.com/office/powerpoint/2010/main" val="27215982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2FC59D-E395-0224-D630-5E9338631DD8}"/>
              </a:ext>
            </a:extLst>
          </p:cNvPr>
          <p:cNvSpPr>
            <a:spLocks noGrp="1"/>
          </p:cNvSpPr>
          <p:nvPr>
            <p:ph type="title"/>
          </p:nvPr>
        </p:nvSpPr>
        <p:spPr/>
        <p:txBody>
          <a:bodyPr/>
          <a:lstStyle/>
          <a:p>
            <a:r>
              <a:rPr lang="en-GB" dirty="0"/>
              <a:t>Initiatives are underway</a:t>
            </a:r>
            <a:endParaRPr lang="en-TT" dirty="0"/>
          </a:p>
        </p:txBody>
      </p:sp>
      <p:sp>
        <p:nvSpPr>
          <p:cNvPr id="3" name="Content Placeholder 2">
            <a:extLst>
              <a:ext uri="{FF2B5EF4-FFF2-40B4-BE49-F238E27FC236}">
                <a16:creationId xmlns:a16="http://schemas.microsoft.com/office/drawing/2014/main" id="{55FD6507-9FC4-AD32-D576-FEC3BCD422E2}"/>
              </a:ext>
            </a:extLst>
          </p:cNvPr>
          <p:cNvSpPr>
            <a:spLocks noGrp="1"/>
          </p:cNvSpPr>
          <p:nvPr>
            <p:ph idx="1"/>
          </p:nvPr>
        </p:nvSpPr>
        <p:spPr/>
        <p:txBody>
          <a:bodyPr/>
          <a:lstStyle/>
          <a:p>
            <a:r>
              <a:rPr lang="en-GB" dirty="0"/>
              <a:t>CARICOM</a:t>
            </a:r>
          </a:p>
          <a:p>
            <a:pPr lvl="2"/>
            <a:r>
              <a:rPr lang="en-GB" dirty="0"/>
              <a:t>Single ICT Space Project: Aims to create an enabling environment for regional infrastructures and systems</a:t>
            </a:r>
          </a:p>
          <a:p>
            <a:pPr lvl="2"/>
            <a:r>
              <a:rPr lang="en-GB" dirty="0"/>
              <a:t>Digital Support Facility for the Caribbean: Supports small islands in the Caribbean to become Small Islands Digital States (SIDS)</a:t>
            </a:r>
          </a:p>
          <a:p>
            <a:r>
              <a:rPr lang="en-GB" dirty="0"/>
              <a:t>OECS</a:t>
            </a:r>
          </a:p>
          <a:p>
            <a:pPr lvl="2"/>
            <a:r>
              <a:rPr lang="en-GB" dirty="0"/>
              <a:t>Caribbean Digital Transformation Project (CARDTP): Aims to increase access to digital services, technologies, and skills by governments, businesses and individuals</a:t>
            </a:r>
          </a:p>
          <a:p>
            <a:pPr lvl="2"/>
            <a:endParaRPr lang="en-GB" dirty="0"/>
          </a:p>
          <a:p>
            <a:pPr lvl="2"/>
            <a:endParaRPr lang="en-TT" dirty="0"/>
          </a:p>
        </p:txBody>
      </p:sp>
      <p:sp>
        <p:nvSpPr>
          <p:cNvPr id="4" name="Date Placeholder 3">
            <a:extLst>
              <a:ext uri="{FF2B5EF4-FFF2-40B4-BE49-F238E27FC236}">
                <a16:creationId xmlns:a16="http://schemas.microsoft.com/office/drawing/2014/main" id="{48AF447A-94F3-AB42-D86F-6B88EE5CE5E8}"/>
              </a:ext>
            </a:extLst>
          </p:cNvPr>
          <p:cNvSpPr>
            <a:spLocks noGrp="1"/>
          </p:cNvSpPr>
          <p:nvPr>
            <p:ph type="dt" sz="half" idx="10"/>
          </p:nvPr>
        </p:nvSpPr>
        <p:spPr/>
        <p:txBody>
          <a:bodyPr/>
          <a:lstStyle/>
          <a:p>
            <a:r>
              <a:rPr lang="en-GB"/>
              <a:t>Date: Monday / 01 / October / 2019</a:t>
            </a:r>
          </a:p>
        </p:txBody>
      </p:sp>
      <p:sp>
        <p:nvSpPr>
          <p:cNvPr id="5" name="Footer Placeholder 4">
            <a:extLst>
              <a:ext uri="{FF2B5EF4-FFF2-40B4-BE49-F238E27FC236}">
                <a16:creationId xmlns:a16="http://schemas.microsoft.com/office/drawing/2014/main" id="{D74EB2A0-21E2-0AFC-7276-5A05E3512636}"/>
              </a:ext>
            </a:extLst>
          </p:cNvPr>
          <p:cNvSpPr>
            <a:spLocks noGrp="1"/>
          </p:cNvSpPr>
          <p:nvPr>
            <p:ph type="ftr" sz="quarter" idx="11"/>
          </p:nvPr>
        </p:nvSpPr>
        <p:spPr/>
        <p:txBody>
          <a:bodyPr/>
          <a:lstStyle/>
          <a:p>
            <a:r>
              <a:rPr lang="en-GB"/>
              <a:t>Advancing social justice, promoting decent work</a:t>
            </a:r>
          </a:p>
        </p:txBody>
      </p:sp>
      <p:sp>
        <p:nvSpPr>
          <p:cNvPr id="6" name="Slide Number Placeholder 5">
            <a:extLst>
              <a:ext uri="{FF2B5EF4-FFF2-40B4-BE49-F238E27FC236}">
                <a16:creationId xmlns:a16="http://schemas.microsoft.com/office/drawing/2014/main" id="{4C34C934-4037-6ACF-4B6D-46F41A07BE1E}"/>
              </a:ext>
            </a:extLst>
          </p:cNvPr>
          <p:cNvSpPr>
            <a:spLocks noGrp="1"/>
          </p:cNvSpPr>
          <p:nvPr>
            <p:ph type="sldNum" sz="quarter" idx="12"/>
          </p:nvPr>
        </p:nvSpPr>
        <p:spPr/>
        <p:txBody>
          <a:bodyPr/>
          <a:lstStyle/>
          <a:p>
            <a:fld id="{856227C0-AD57-4F9B-BAE3-EEFB0D0EE427}" type="slidenum">
              <a:rPr lang="en-GB" smtClean="0"/>
              <a:t>18</a:t>
            </a:fld>
            <a:endParaRPr lang="en-GB"/>
          </a:p>
        </p:txBody>
      </p:sp>
    </p:spTree>
    <p:extLst>
      <p:ext uri="{BB962C8B-B14F-4D97-AF65-F5344CB8AC3E}">
        <p14:creationId xmlns:p14="http://schemas.microsoft.com/office/powerpoint/2010/main" val="8641478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1C15A7-259D-C218-B27A-056970BF0F6E}"/>
              </a:ext>
            </a:extLst>
          </p:cNvPr>
          <p:cNvSpPr>
            <a:spLocks noGrp="1"/>
          </p:cNvSpPr>
          <p:nvPr>
            <p:ph type="title"/>
          </p:nvPr>
        </p:nvSpPr>
        <p:spPr/>
        <p:txBody>
          <a:bodyPr/>
          <a:lstStyle/>
          <a:p>
            <a:r>
              <a:rPr lang="en-GB" dirty="0"/>
              <a:t>Key risks faced by the platform worker include…</a:t>
            </a:r>
          </a:p>
        </p:txBody>
      </p:sp>
      <p:sp>
        <p:nvSpPr>
          <p:cNvPr id="4" name="Date Placeholder 3">
            <a:extLst>
              <a:ext uri="{FF2B5EF4-FFF2-40B4-BE49-F238E27FC236}">
                <a16:creationId xmlns:a16="http://schemas.microsoft.com/office/drawing/2014/main" id="{F4A61247-D0C9-04A0-0F61-127C2A2432ED}"/>
              </a:ext>
            </a:extLst>
          </p:cNvPr>
          <p:cNvSpPr>
            <a:spLocks noGrp="1"/>
          </p:cNvSpPr>
          <p:nvPr>
            <p:ph type="dt" sz="half" idx="10"/>
          </p:nvPr>
        </p:nvSpPr>
        <p:spPr/>
        <p:txBody>
          <a:bodyPr/>
          <a:lstStyle/>
          <a:p>
            <a:r>
              <a:rPr lang="en-GB"/>
              <a:t>Date: Monday / 01 / October / 2019</a:t>
            </a:r>
          </a:p>
        </p:txBody>
      </p:sp>
      <p:sp>
        <p:nvSpPr>
          <p:cNvPr id="5" name="Footer Placeholder 4">
            <a:extLst>
              <a:ext uri="{FF2B5EF4-FFF2-40B4-BE49-F238E27FC236}">
                <a16:creationId xmlns:a16="http://schemas.microsoft.com/office/drawing/2014/main" id="{889D68CD-E873-25C2-A0F6-3813E09C1E02}"/>
              </a:ext>
            </a:extLst>
          </p:cNvPr>
          <p:cNvSpPr>
            <a:spLocks noGrp="1"/>
          </p:cNvSpPr>
          <p:nvPr>
            <p:ph type="ftr" sz="quarter" idx="11"/>
          </p:nvPr>
        </p:nvSpPr>
        <p:spPr/>
        <p:txBody>
          <a:bodyPr/>
          <a:lstStyle/>
          <a:p>
            <a:r>
              <a:rPr lang="en-GB"/>
              <a:t>Advancing social justice, promoting decent work</a:t>
            </a:r>
          </a:p>
        </p:txBody>
      </p:sp>
      <p:sp>
        <p:nvSpPr>
          <p:cNvPr id="6" name="Slide Number Placeholder 5">
            <a:extLst>
              <a:ext uri="{FF2B5EF4-FFF2-40B4-BE49-F238E27FC236}">
                <a16:creationId xmlns:a16="http://schemas.microsoft.com/office/drawing/2014/main" id="{EF5D2157-0F45-7F3B-12F0-DA2F4C69E02A}"/>
              </a:ext>
            </a:extLst>
          </p:cNvPr>
          <p:cNvSpPr>
            <a:spLocks noGrp="1"/>
          </p:cNvSpPr>
          <p:nvPr>
            <p:ph type="sldNum" sz="quarter" idx="12"/>
          </p:nvPr>
        </p:nvSpPr>
        <p:spPr/>
        <p:txBody>
          <a:bodyPr/>
          <a:lstStyle/>
          <a:p>
            <a:fld id="{856227C0-AD57-4F9B-BAE3-EEFB0D0EE427}" type="slidenum">
              <a:rPr lang="en-GB" smtClean="0"/>
              <a:t>19</a:t>
            </a:fld>
            <a:endParaRPr lang="en-GB"/>
          </a:p>
        </p:txBody>
      </p:sp>
      <p:graphicFrame>
        <p:nvGraphicFramePr>
          <p:cNvPr id="7" name="Chart 6">
            <a:extLst>
              <a:ext uri="{FF2B5EF4-FFF2-40B4-BE49-F238E27FC236}">
                <a16:creationId xmlns:a16="http://schemas.microsoft.com/office/drawing/2014/main" id="{B33580C2-CABC-6E5D-6698-153864EC5034}"/>
              </a:ext>
            </a:extLst>
          </p:cNvPr>
          <p:cNvGraphicFramePr>
            <a:graphicFrameLocks/>
          </p:cNvGraphicFramePr>
          <p:nvPr>
            <p:extLst>
              <p:ext uri="{D42A27DB-BD31-4B8C-83A1-F6EECF244321}">
                <p14:modId xmlns:p14="http://schemas.microsoft.com/office/powerpoint/2010/main" val="3245403212"/>
              </p:ext>
            </p:extLst>
          </p:nvPr>
        </p:nvGraphicFramePr>
        <p:xfrm>
          <a:off x="1754186" y="2143196"/>
          <a:ext cx="7552891" cy="384095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4956104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0538" y="1423195"/>
            <a:ext cx="11210924" cy="434726"/>
          </a:xfrm>
        </p:spPr>
        <p:txBody>
          <a:bodyPr/>
          <a:lstStyle/>
          <a:p>
            <a:r>
              <a:rPr lang="en-GB" sz="2400" dirty="0"/>
              <a:t>Introduction to the platform economy: </a:t>
            </a:r>
            <a:r>
              <a:rPr lang="en-GB" dirty="0"/>
              <a:t>Definitions</a:t>
            </a:r>
          </a:p>
        </p:txBody>
      </p:sp>
      <p:sp>
        <p:nvSpPr>
          <p:cNvPr id="10" name="Date Placeholder 9"/>
          <p:cNvSpPr>
            <a:spLocks noGrp="1"/>
          </p:cNvSpPr>
          <p:nvPr>
            <p:ph type="dt" sz="half" idx="10"/>
          </p:nvPr>
        </p:nvSpPr>
        <p:spPr/>
        <p:txBody>
          <a:bodyPr/>
          <a:lstStyle/>
          <a:p>
            <a:r>
              <a:rPr lang="en-GB"/>
              <a:t>Date: Monday / 01 / October / 2019</a:t>
            </a:r>
          </a:p>
        </p:txBody>
      </p:sp>
      <p:sp>
        <p:nvSpPr>
          <p:cNvPr id="11" name="Footer Placeholder 10"/>
          <p:cNvSpPr>
            <a:spLocks noGrp="1"/>
          </p:cNvSpPr>
          <p:nvPr>
            <p:ph type="ftr" sz="quarter" idx="11"/>
          </p:nvPr>
        </p:nvSpPr>
        <p:spPr/>
        <p:txBody>
          <a:bodyPr/>
          <a:lstStyle/>
          <a:p>
            <a:r>
              <a:rPr lang="en-GB"/>
              <a:t>Advancing social justice, promoting decent work</a:t>
            </a:r>
          </a:p>
        </p:txBody>
      </p:sp>
      <p:sp>
        <p:nvSpPr>
          <p:cNvPr id="28" name="Slide Number Placeholder 27"/>
          <p:cNvSpPr>
            <a:spLocks noGrp="1"/>
          </p:cNvSpPr>
          <p:nvPr>
            <p:ph type="sldNum" sz="quarter" idx="12"/>
          </p:nvPr>
        </p:nvSpPr>
        <p:spPr/>
        <p:txBody>
          <a:bodyPr/>
          <a:lstStyle/>
          <a:p>
            <a:fld id="{856227C0-AD57-4F9B-BAE3-EEFB0D0EE427}" type="slidenum">
              <a:rPr lang="en-GB" smtClean="0"/>
              <a:t>2</a:t>
            </a:fld>
            <a:endParaRPr lang="en-GB"/>
          </a:p>
        </p:txBody>
      </p:sp>
      <p:sp>
        <p:nvSpPr>
          <p:cNvPr id="6" name="Content Placeholder 2">
            <a:extLst>
              <a:ext uri="{FF2B5EF4-FFF2-40B4-BE49-F238E27FC236}">
                <a16:creationId xmlns:a16="http://schemas.microsoft.com/office/drawing/2014/main" id="{57F69691-CD4B-DEB2-CD6D-D729726CB5C6}"/>
              </a:ext>
            </a:extLst>
          </p:cNvPr>
          <p:cNvSpPr>
            <a:spLocks noGrp="1"/>
          </p:cNvSpPr>
          <p:nvPr>
            <p:ph idx="1"/>
          </p:nvPr>
        </p:nvSpPr>
        <p:spPr>
          <a:xfrm>
            <a:off x="414824" y="2066746"/>
            <a:ext cx="11210925" cy="4061731"/>
          </a:xfrm>
        </p:spPr>
        <p:txBody>
          <a:bodyPr/>
          <a:lstStyle/>
          <a:p>
            <a:r>
              <a:rPr lang="en-GB" dirty="0"/>
              <a:t>What is "platform"?</a:t>
            </a:r>
          </a:p>
          <a:p>
            <a:pPr lvl="2"/>
            <a:r>
              <a:rPr lang="en-GB" dirty="0"/>
              <a:t>Digital infrastructures that enable two or more groups to interact [and] position themselves as intermediaries; or </a:t>
            </a:r>
          </a:p>
          <a:p>
            <a:pPr lvl="2"/>
            <a:r>
              <a:rPr lang="en-GB" dirty="0"/>
              <a:t>An enterprise that uses the internet to facilitate economically beneficial interactions between two or more independent groups of users.</a:t>
            </a:r>
          </a:p>
          <a:p>
            <a:r>
              <a:rPr lang="en-GB" dirty="0"/>
              <a:t>What is "platform economy"?</a:t>
            </a:r>
          </a:p>
          <a:p>
            <a:pPr lvl="2"/>
            <a:r>
              <a:rPr lang="en-GB" dirty="0"/>
              <a:t>There is no internationally agreed terminology or definition. </a:t>
            </a:r>
          </a:p>
          <a:p>
            <a:pPr lvl="2"/>
            <a:r>
              <a:rPr lang="en-GB" dirty="0"/>
              <a:t>Various terms are used: “collaborative economy”, “peer-to-peer economy”, “gig economy”, “on-demand economy” or “platform economy”.</a:t>
            </a:r>
          </a:p>
          <a:p>
            <a:endParaRPr lang="en-TT" dirty="0"/>
          </a:p>
        </p:txBody>
      </p:sp>
    </p:spTree>
    <p:extLst>
      <p:ext uri="{BB962C8B-B14F-4D97-AF65-F5344CB8AC3E}">
        <p14:creationId xmlns:p14="http://schemas.microsoft.com/office/powerpoint/2010/main" val="24370509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4A3EBD-20F7-70DF-F02A-810B5DC530C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0D252A8-E2A5-C884-DBB8-E11A7EF66230}"/>
              </a:ext>
            </a:extLst>
          </p:cNvPr>
          <p:cNvSpPr>
            <a:spLocks noGrp="1"/>
          </p:cNvSpPr>
          <p:nvPr>
            <p:ph type="title"/>
          </p:nvPr>
        </p:nvSpPr>
        <p:spPr>
          <a:xfrm>
            <a:off x="490538" y="1423195"/>
            <a:ext cx="11210924" cy="364836"/>
          </a:xfrm>
        </p:spPr>
        <p:txBody>
          <a:bodyPr/>
          <a:lstStyle/>
          <a:p>
            <a:r>
              <a:rPr lang="en-GB" dirty="0"/>
              <a:t>Potential gaps</a:t>
            </a:r>
            <a:endParaRPr lang="en-TT" dirty="0"/>
          </a:p>
        </p:txBody>
      </p:sp>
      <p:sp>
        <p:nvSpPr>
          <p:cNvPr id="3" name="Content Placeholder 2">
            <a:extLst>
              <a:ext uri="{FF2B5EF4-FFF2-40B4-BE49-F238E27FC236}">
                <a16:creationId xmlns:a16="http://schemas.microsoft.com/office/drawing/2014/main" id="{F1E39B9A-A0F3-3939-C6F7-58AE4FA40FD7}"/>
              </a:ext>
            </a:extLst>
          </p:cNvPr>
          <p:cNvSpPr>
            <a:spLocks noGrp="1"/>
          </p:cNvSpPr>
          <p:nvPr>
            <p:ph idx="1"/>
          </p:nvPr>
        </p:nvSpPr>
        <p:spPr>
          <a:xfrm>
            <a:off x="490538" y="2029114"/>
            <a:ext cx="11210924" cy="3463110"/>
          </a:xfrm>
        </p:spPr>
        <p:txBody>
          <a:bodyPr/>
          <a:lstStyle/>
          <a:p>
            <a:pPr lvl="2">
              <a:spcAft>
                <a:spcPts val="600"/>
              </a:spcAft>
            </a:pPr>
            <a:r>
              <a:rPr lang="en-GB" sz="1800" dirty="0"/>
              <a:t>Remuneration </a:t>
            </a:r>
          </a:p>
          <a:p>
            <a:pPr lvl="2">
              <a:spcAft>
                <a:spcPts val="600"/>
              </a:spcAft>
            </a:pPr>
            <a:r>
              <a:rPr lang="en-GB" sz="1800" dirty="0"/>
              <a:t>Working time (including issues such as rest, possibility to switch off, waiting time)</a:t>
            </a:r>
          </a:p>
          <a:p>
            <a:pPr lvl="2">
              <a:spcAft>
                <a:spcPts val="600"/>
              </a:spcAft>
            </a:pPr>
            <a:r>
              <a:rPr lang="en-GB" sz="1800" dirty="0"/>
              <a:t>Health and safety at work.</a:t>
            </a:r>
          </a:p>
          <a:p>
            <a:pPr lvl="2">
              <a:spcAft>
                <a:spcPts val="600"/>
              </a:spcAft>
            </a:pPr>
            <a:r>
              <a:rPr lang="en-GB" sz="1800" dirty="0"/>
              <a:t>Termination of the employment relationship and deactivation</a:t>
            </a:r>
          </a:p>
          <a:p>
            <a:pPr lvl="2">
              <a:spcAft>
                <a:spcPts val="600"/>
              </a:spcAft>
            </a:pPr>
            <a:r>
              <a:rPr lang="en-GB" sz="1800" dirty="0"/>
              <a:t>Dispute resolution</a:t>
            </a:r>
          </a:p>
          <a:p>
            <a:pPr lvl="2">
              <a:spcAft>
                <a:spcPts val="600"/>
              </a:spcAft>
            </a:pPr>
            <a:r>
              <a:rPr lang="en-GB" sz="1800" dirty="0"/>
              <a:t>Social Security </a:t>
            </a:r>
          </a:p>
          <a:p>
            <a:pPr lvl="2">
              <a:spcAft>
                <a:spcPts val="600"/>
              </a:spcAft>
            </a:pPr>
            <a:r>
              <a:rPr lang="en-GB" sz="1800" dirty="0"/>
              <a:t>Algorithmic transparency</a:t>
            </a:r>
          </a:p>
          <a:p>
            <a:pPr lvl="2">
              <a:spcAft>
                <a:spcPts val="600"/>
              </a:spcAft>
            </a:pPr>
            <a:r>
              <a:rPr lang="en-GB" sz="1800" dirty="0"/>
              <a:t>Protection of workers' personal data</a:t>
            </a:r>
            <a:endParaRPr lang="en-TT" dirty="0"/>
          </a:p>
        </p:txBody>
      </p:sp>
      <p:sp>
        <p:nvSpPr>
          <p:cNvPr id="4" name="Date Placeholder 3">
            <a:extLst>
              <a:ext uri="{FF2B5EF4-FFF2-40B4-BE49-F238E27FC236}">
                <a16:creationId xmlns:a16="http://schemas.microsoft.com/office/drawing/2014/main" id="{842035F2-7608-928E-3C5D-F22C651B1E1A}"/>
              </a:ext>
            </a:extLst>
          </p:cNvPr>
          <p:cNvSpPr>
            <a:spLocks noGrp="1"/>
          </p:cNvSpPr>
          <p:nvPr>
            <p:ph type="dt" sz="half" idx="10"/>
          </p:nvPr>
        </p:nvSpPr>
        <p:spPr/>
        <p:txBody>
          <a:bodyPr/>
          <a:lstStyle/>
          <a:p>
            <a:r>
              <a:rPr lang="en-GB"/>
              <a:t>Date: Monday / 01 / October / 2019</a:t>
            </a:r>
          </a:p>
        </p:txBody>
      </p:sp>
      <p:sp>
        <p:nvSpPr>
          <p:cNvPr id="5" name="Footer Placeholder 4">
            <a:extLst>
              <a:ext uri="{FF2B5EF4-FFF2-40B4-BE49-F238E27FC236}">
                <a16:creationId xmlns:a16="http://schemas.microsoft.com/office/drawing/2014/main" id="{33E446B6-9B91-498A-35BF-EE976B14BE32}"/>
              </a:ext>
            </a:extLst>
          </p:cNvPr>
          <p:cNvSpPr>
            <a:spLocks noGrp="1"/>
          </p:cNvSpPr>
          <p:nvPr>
            <p:ph type="ftr" sz="quarter" idx="11"/>
          </p:nvPr>
        </p:nvSpPr>
        <p:spPr/>
        <p:txBody>
          <a:bodyPr/>
          <a:lstStyle/>
          <a:p>
            <a:r>
              <a:rPr lang="en-GB"/>
              <a:t>Advancing social justice, promoting decent work</a:t>
            </a:r>
          </a:p>
        </p:txBody>
      </p:sp>
      <p:sp>
        <p:nvSpPr>
          <p:cNvPr id="6" name="Slide Number Placeholder 5">
            <a:extLst>
              <a:ext uri="{FF2B5EF4-FFF2-40B4-BE49-F238E27FC236}">
                <a16:creationId xmlns:a16="http://schemas.microsoft.com/office/drawing/2014/main" id="{0D45D5DF-6245-E808-6EE7-FCBD53A63560}"/>
              </a:ext>
            </a:extLst>
          </p:cNvPr>
          <p:cNvSpPr>
            <a:spLocks noGrp="1"/>
          </p:cNvSpPr>
          <p:nvPr>
            <p:ph type="sldNum" sz="quarter" idx="12"/>
          </p:nvPr>
        </p:nvSpPr>
        <p:spPr/>
        <p:txBody>
          <a:bodyPr/>
          <a:lstStyle/>
          <a:p>
            <a:fld id="{856227C0-AD57-4F9B-BAE3-EEFB0D0EE427}" type="slidenum">
              <a:rPr lang="en-GB" smtClean="0"/>
              <a:t>20</a:t>
            </a:fld>
            <a:endParaRPr lang="en-GB"/>
          </a:p>
        </p:txBody>
      </p:sp>
    </p:spTree>
    <p:extLst>
      <p:ext uri="{BB962C8B-B14F-4D97-AF65-F5344CB8AC3E}">
        <p14:creationId xmlns:p14="http://schemas.microsoft.com/office/powerpoint/2010/main" val="2458218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2147E-9876-73EB-3F5D-8902F106C82A}"/>
              </a:ext>
            </a:extLst>
          </p:cNvPr>
          <p:cNvSpPr>
            <a:spLocks noGrp="1"/>
          </p:cNvSpPr>
          <p:nvPr>
            <p:ph type="title"/>
          </p:nvPr>
        </p:nvSpPr>
        <p:spPr/>
        <p:txBody>
          <a:bodyPr/>
          <a:lstStyle/>
          <a:p>
            <a:r>
              <a:rPr lang="en-GB" dirty="0"/>
              <a:t>Next Steps</a:t>
            </a:r>
          </a:p>
        </p:txBody>
      </p:sp>
      <p:sp>
        <p:nvSpPr>
          <p:cNvPr id="3" name="Content Placeholder 2">
            <a:extLst>
              <a:ext uri="{FF2B5EF4-FFF2-40B4-BE49-F238E27FC236}">
                <a16:creationId xmlns:a16="http://schemas.microsoft.com/office/drawing/2014/main" id="{074328FE-1270-91EE-9392-2B855A6CA76B}"/>
              </a:ext>
            </a:extLst>
          </p:cNvPr>
          <p:cNvSpPr>
            <a:spLocks noGrp="1"/>
          </p:cNvSpPr>
          <p:nvPr>
            <p:ph idx="1"/>
          </p:nvPr>
        </p:nvSpPr>
        <p:spPr/>
        <p:txBody>
          <a:bodyPr/>
          <a:lstStyle/>
          <a:p>
            <a:pPr lvl="2">
              <a:spcBef>
                <a:spcPts val="1200"/>
              </a:spcBef>
              <a:spcAft>
                <a:spcPct val="35000"/>
              </a:spcAft>
            </a:pPr>
            <a:r>
              <a:rPr lang="en-GB" sz="1800" dirty="0"/>
              <a:t>Work towards finishing the Caribbean report by May to inform the Caribbean consti</a:t>
            </a:r>
            <a:r>
              <a:rPr lang="en-GB" dirty="0"/>
              <a:t>tuents attending the ILC with a potential webinar organized for the delegates.</a:t>
            </a:r>
          </a:p>
          <a:p>
            <a:pPr lvl="2">
              <a:spcBef>
                <a:spcPts val="1200"/>
              </a:spcBef>
              <a:spcAft>
                <a:spcPct val="35000"/>
              </a:spcAft>
            </a:pPr>
            <a:r>
              <a:rPr lang="en-GB" sz="1800" dirty="0"/>
              <a:t> Promote the protection of the platform workers by developing the necessary policies and instruments (social dialogues, remunerations, dispute resolution, OSH and social security)</a:t>
            </a:r>
          </a:p>
          <a:p>
            <a:pPr lvl="2">
              <a:spcBef>
                <a:spcPts val="1200"/>
              </a:spcBef>
              <a:spcAft>
                <a:spcPct val="35000"/>
              </a:spcAft>
            </a:pPr>
            <a:endParaRPr lang="en-GB" sz="1800" dirty="0"/>
          </a:p>
        </p:txBody>
      </p:sp>
      <p:sp>
        <p:nvSpPr>
          <p:cNvPr id="4" name="Date Placeholder 3">
            <a:extLst>
              <a:ext uri="{FF2B5EF4-FFF2-40B4-BE49-F238E27FC236}">
                <a16:creationId xmlns:a16="http://schemas.microsoft.com/office/drawing/2014/main" id="{652CF1E2-7044-7F97-AA35-AF376F5393B2}"/>
              </a:ext>
            </a:extLst>
          </p:cNvPr>
          <p:cNvSpPr>
            <a:spLocks noGrp="1"/>
          </p:cNvSpPr>
          <p:nvPr>
            <p:ph type="dt" sz="half" idx="10"/>
          </p:nvPr>
        </p:nvSpPr>
        <p:spPr/>
        <p:txBody>
          <a:bodyPr/>
          <a:lstStyle/>
          <a:p>
            <a:r>
              <a:rPr lang="en-GB"/>
              <a:t>Date: Monday / 01 / October / 2019</a:t>
            </a:r>
          </a:p>
        </p:txBody>
      </p:sp>
      <p:sp>
        <p:nvSpPr>
          <p:cNvPr id="5" name="Footer Placeholder 4">
            <a:extLst>
              <a:ext uri="{FF2B5EF4-FFF2-40B4-BE49-F238E27FC236}">
                <a16:creationId xmlns:a16="http://schemas.microsoft.com/office/drawing/2014/main" id="{05763F45-A264-8DE1-14B1-C494684FA2B5}"/>
              </a:ext>
            </a:extLst>
          </p:cNvPr>
          <p:cNvSpPr>
            <a:spLocks noGrp="1"/>
          </p:cNvSpPr>
          <p:nvPr>
            <p:ph type="ftr" sz="quarter" idx="11"/>
          </p:nvPr>
        </p:nvSpPr>
        <p:spPr/>
        <p:txBody>
          <a:bodyPr/>
          <a:lstStyle/>
          <a:p>
            <a:r>
              <a:rPr lang="en-GB"/>
              <a:t>Advancing social justice, promoting decent work</a:t>
            </a:r>
          </a:p>
        </p:txBody>
      </p:sp>
      <p:sp>
        <p:nvSpPr>
          <p:cNvPr id="6" name="Slide Number Placeholder 5">
            <a:extLst>
              <a:ext uri="{FF2B5EF4-FFF2-40B4-BE49-F238E27FC236}">
                <a16:creationId xmlns:a16="http://schemas.microsoft.com/office/drawing/2014/main" id="{4A9F505C-4F10-B9C4-E1BE-87361F4DA4A7}"/>
              </a:ext>
            </a:extLst>
          </p:cNvPr>
          <p:cNvSpPr>
            <a:spLocks noGrp="1"/>
          </p:cNvSpPr>
          <p:nvPr>
            <p:ph type="sldNum" sz="quarter" idx="12"/>
          </p:nvPr>
        </p:nvSpPr>
        <p:spPr/>
        <p:txBody>
          <a:bodyPr/>
          <a:lstStyle/>
          <a:p>
            <a:fld id="{856227C0-AD57-4F9B-BAE3-EEFB0D0EE427}" type="slidenum">
              <a:rPr lang="en-GB" smtClean="0"/>
              <a:t>21</a:t>
            </a:fld>
            <a:endParaRPr lang="en-GB"/>
          </a:p>
        </p:txBody>
      </p:sp>
    </p:spTree>
    <p:extLst>
      <p:ext uri="{BB962C8B-B14F-4D97-AF65-F5344CB8AC3E}">
        <p14:creationId xmlns:p14="http://schemas.microsoft.com/office/powerpoint/2010/main" val="40396297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132FE3-6EC5-1EB6-FFC8-6EB5F8BD386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D5E5A50-AB81-5B5B-CD09-D87D7EE7010D}"/>
              </a:ext>
            </a:extLst>
          </p:cNvPr>
          <p:cNvSpPr>
            <a:spLocks noGrp="1"/>
          </p:cNvSpPr>
          <p:nvPr>
            <p:ph type="title"/>
          </p:nvPr>
        </p:nvSpPr>
        <p:spPr>
          <a:xfrm>
            <a:off x="490538" y="1423195"/>
            <a:ext cx="7838073" cy="434726"/>
          </a:xfrm>
        </p:spPr>
        <p:txBody>
          <a:bodyPr/>
          <a:lstStyle/>
          <a:p>
            <a:r>
              <a:rPr lang="en-GB" sz="2400" dirty="0"/>
              <a:t>Examples of digital platforms</a:t>
            </a:r>
            <a:endParaRPr lang="en-GB" dirty="0"/>
          </a:p>
        </p:txBody>
      </p:sp>
      <p:sp>
        <p:nvSpPr>
          <p:cNvPr id="10" name="Date Placeholder 9">
            <a:extLst>
              <a:ext uri="{FF2B5EF4-FFF2-40B4-BE49-F238E27FC236}">
                <a16:creationId xmlns:a16="http://schemas.microsoft.com/office/drawing/2014/main" id="{2B5EFCB1-687B-FB20-3D1E-1ED2B0E1DD09}"/>
              </a:ext>
            </a:extLst>
          </p:cNvPr>
          <p:cNvSpPr>
            <a:spLocks noGrp="1"/>
          </p:cNvSpPr>
          <p:nvPr>
            <p:ph type="dt" sz="half" idx="10"/>
          </p:nvPr>
        </p:nvSpPr>
        <p:spPr/>
        <p:txBody>
          <a:bodyPr/>
          <a:lstStyle/>
          <a:p>
            <a:r>
              <a:rPr lang="en-GB"/>
              <a:t>Date: Monday / 01 / October / 2019</a:t>
            </a:r>
          </a:p>
        </p:txBody>
      </p:sp>
      <p:sp>
        <p:nvSpPr>
          <p:cNvPr id="11" name="Footer Placeholder 10">
            <a:extLst>
              <a:ext uri="{FF2B5EF4-FFF2-40B4-BE49-F238E27FC236}">
                <a16:creationId xmlns:a16="http://schemas.microsoft.com/office/drawing/2014/main" id="{C31E8758-C842-26F3-50BE-42FDA68D01DD}"/>
              </a:ext>
            </a:extLst>
          </p:cNvPr>
          <p:cNvSpPr>
            <a:spLocks noGrp="1"/>
          </p:cNvSpPr>
          <p:nvPr>
            <p:ph type="ftr" sz="quarter" idx="11"/>
          </p:nvPr>
        </p:nvSpPr>
        <p:spPr/>
        <p:txBody>
          <a:bodyPr/>
          <a:lstStyle/>
          <a:p>
            <a:r>
              <a:rPr lang="en-GB"/>
              <a:t>Advancing social justice, promoting decent work</a:t>
            </a:r>
          </a:p>
        </p:txBody>
      </p:sp>
      <p:sp>
        <p:nvSpPr>
          <p:cNvPr id="28" name="Slide Number Placeholder 27">
            <a:extLst>
              <a:ext uri="{FF2B5EF4-FFF2-40B4-BE49-F238E27FC236}">
                <a16:creationId xmlns:a16="http://schemas.microsoft.com/office/drawing/2014/main" id="{F587F8C4-1CD4-AB7B-F67D-13790FE72C9E}"/>
              </a:ext>
            </a:extLst>
          </p:cNvPr>
          <p:cNvSpPr>
            <a:spLocks noGrp="1"/>
          </p:cNvSpPr>
          <p:nvPr>
            <p:ph type="sldNum" sz="quarter" idx="12"/>
          </p:nvPr>
        </p:nvSpPr>
        <p:spPr/>
        <p:txBody>
          <a:bodyPr/>
          <a:lstStyle/>
          <a:p>
            <a:fld id="{856227C0-AD57-4F9B-BAE3-EEFB0D0EE427}" type="slidenum">
              <a:rPr lang="en-GB" smtClean="0"/>
              <a:t>3</a:t>
            </a:fld>
            <a:endParaRPr lang="en-GB"/>
          </a:p>
        </p:txBody>
      </p:sp>
      <p:sp>
        <p:nvSpPr>
          <p:cNvPr id="5" name="Content Placeholder 2">
            <a:extLst>
              <a:ext uri="{FF2B5EF4-FFF2-40B4-BE49-F238E27FC236}">
                <a16:creationId xmlns:a16="http://schemas.microsoft.com/office/drawing/2014/main" id="{85860B56-E63D-B4E9-042E-1D0AD94C1533}"/>
              </a:ext>
            </a:extLst>
          </p:cNvPr>
          <p:cNvSpPr>
            <a:spLocks noGrp="1"/>
          </p:cNvSpPr>
          <p:nvPr>
            <p:ph idx="1"/>
          </p:nvPr>
        </p:nvSpPr>
        <p:spPr>
          <a:xfrm>
            <a:off x="490538" y="1992086"/>
            <a:ext cx="7798592" cy="4199043"/>
          </a:xfrm>
        </p:spPr>
        <p:txBody>
          <a:bodyPr/>
          <a:lstStyle/>
          <a:p>
            <a:r>
              <a:rPr lang="en-GB" dirty="0"/>
              <a:t>Provide services to individual users</a:t>
            </a:r>
          </a:p>
          <a:p>
            <a:pPr lvl="1"/>
            <a:r>
              <a:rPr lang="en-GB" sz="1700" dirty="0"/>
              <a:t>Facebook, PayPal, Kickstarter, Apple TV+, Feedly, Airbnb, Skype, app stores</a:t>
            </a:r>
          </a:p>
          <a:p>
            <a:r>
              <a:rPr lang="en-GB" dirty="0"/>
              <a:t>Mediate work</a:t>
            </a:r>
          </a:p>
          <a:p>
            <a:pPr lvl="1"/>
            <a:r>
              <a:rPr lang="en-GB" sz="1700" dirty="0"/>
              <a:t>Upwork, </a:t>
            </a:r>
            <a:r>
              <a:rPr lang="en-GB" sz="1700" dirty="0" err="1"/>
              <a:t>Clickworker</a:t>
            </a:r>
            <a:r>
              <a:rPr lang="en-GB" sz="1700" dirty="0"/>
              <a:t>, </a:t>
            </a:r>
            <a:r>
              <a:rPr lang="en-GB" sz="1700" dirty="0" err="1"/>
              <a:t>Topcoder</a:t>
            </a:r>
            <a:r>
              <a:rPr lang="en-GB" sz="1700" dirty="0"/>
              <a:t>, </a:t>
            </a:r>
            <a:r>
              <a:rPr lang="en-GB" sz="1700" dirty="0" err="1"/>
              <a:t>MDLive</a:t>
            </a:r>
            <a:r>
              <a:rPr lang="en-GB" sz="1700" dirty="0"/>
              <a:t>, Uber, </a:t>
            </a:r>
            <a:r>
              <a:rPr lang="en-GB" sz="1700" dirty="0" err="1"/>
              <a:t>Batmaid</a:t>
            </a:r>
            <a:r>
              <a:rPr lang="en-GB" sz="1700" dirty="0"/>
              <a:t>, Care 24</a:t>
            </a:r>
          </a:p>
          <a:p>
            <a:r>
              <a:rPr lang="en-GB" dirty="0"/>
              <a:t>Facilitate and mediate exchange</a:t>
            </a:r>
          </a:p>
          <a:p>
            <a:pPr lvl="1"/>
            <a:r>
              <a:rPr lang="en-GB" sz="1700" dirty="0"/>
              <a:t>Amazon, </a:t>
            </a:r>
            <a:r>
              <a:rPr lang="en-GB" sz="1700" dirty="0" err="1"/>
              <a:t>AnyFactory</a:t>
            </a:r>
            <a:r>
              <a:rPr lang="en-GB" sz="1700" dirty="0"/>
              <a:t>, Agri Marketplace, Ant Group</a:t>
            </a:r>
          </a:p>
          <a:p>
            <a:r>
              <a:rPr lang="en-GB" dirty="0"/>
              <a:t>Mediate work and provide other services</a:t>
            </a:r>
          </a:p>
          <a:p>
            <a:pPr lvl="1"/>
            <a:r>
              <a:rPr lang="en-GB" sz="1700" dirty="0"/>
              <a:t>Jumia, Gojek, Grab</a:t>
            </a:r>
          </a:p>
          <a:p>
            <a:pPr lvl="4"/>
            <a:endParaRPr lang="en-TT" dirty="0"/>
          </a:p>
        </p:txBody>
      </p:sp>
      <p:pic>
        <p:nvPicPr>
          <p:cNvPr id="9" name="Picture Placeholder 8">
            <a:extLst>
              <a:ext uri="{FF2B5EF4-FFF2-40B4-BE49-F238E27FC236}">
                <a16:creationId xmlns:a16="http://schemas.microsoft.com/office/drawing/2014/main" id="{218C6285-8B5B-0122-456C-7CCF541C800C}"/>
              </a:ext>
            </a:extLst>
          </p:cNvPr>
          <p:cNvPicPr>
            <a:picLocks noChangeAspect="1"/>
          </p:cNvPicPr>
          <p:nvPr/>
        </p:nvPicPr>
        <p:blipFill>
          <a:blip r:embed="rId3">
            <a:extLst>
              <a:ext uri="{28A0092B-C50C-407E-A947-70E740481C1C}">
                <a14:useLocalDpi xmlns:a14="http://schemas.microsoft.com/office/drawing/2010/main" val="0"/>
              </a:ext>
            </a:extLst>
          </a:blip>
          <a:srcRect l="28898" r="28898"/>
          <a:stretch/>
        </p:blipFill>
        <p:spPr>
          <a:xfrm>
            <a:off x="8289130" y="981075"/>
            <a:ext cx="3902869" cy="5876925"/>
          </a:xfrm>
          <a:custGeom>
            <a:avLst/>
            <a:gdLst>
              <a:gd name="connsiteX0" fmla="*/ 0 w 3902869"/>
              <a:gd name="connsiteY0" fmla="*/ 0 h 5876925"/>
              <a:gd name="connsiteX1" fmla="*/ 3902869 w 3902869"/>
              <a:gd name="connsiteY1" fmla="*/ 0 h 5876925"/>
              <a:gd name="connsiteX2" fmla="*/ 3902869 w 3902869"/>
              <a:gd name="connsiteY2" fmla="*/ 5876925 h 5876925"/>
              <a:gd name="connsiteX3" fmla="*/ 0 w 3902869"/>
              <a:gd name="connsiteY3" fmla="*/ 5876925 h 5876925"/>
              <a:gd name="connsiteX4" fmla="*/ 0 w 3902869"/>
              <a:gd name="connsiteY4" fmla="*/ 0 h 5876925"/>
              <a:gd name="connsiteX0" fmla="*/ 0 w 3902869"/>
              <a:gd name="connsiteY0" fmla="*/ 0 h 5876925"/>
              <a:gd name="connsiteX1" fmla="*/ 3898107 w 3902869"/>
              <a:gd name="connsiteY1" fmla="*/ 2252663 h 5876925"/>
              <a:gd name="connsiteX2" fmla="*/ 3902869 w 3902869"/>
              <a:gd name="connsiteY2" fmla="*/ 5876925 h 5876925"/>
              <a:gd name="connsiteX3" fmla="*/ 0 w 3902869"/>
              <a:gd name="connsiteY3" fmla="*/ 5876925 h 5876925"/>
              <a:gd name="connsiteX4" fmla="*/ 0 w 3902869"/>
              <a:gd name="connsiteY4" fmla="*/ 0 h 5876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2869" h="5876925">
                <a:moveTo>
                  <a:pt x="0" y="0"/>
                </a:moveTo>
                <a:lnTo>
                  <a:pt x="3898107" y="2252663"/>
                </a:lnTo>
                <a:cubicBezTo>
                  <a:pt x="3899694" y="3460750"/>
                  <a:pt x="3901282" y="4668838"/>
                  <a:pt x="3902869" y="5876925"/>
                </a:cubicBezTo>
                <a:lnTo>
                  <a:pt x="0" y="5876925"/>
                </a:lnTo>
                <a:lnTo>
                  <a:pt x="0" y="0"/>
                </a:lnTo>
                <a:close/>
              </a:path>
            </a:pathLst>
          </a:custGeom>
        </p:spPr>
      </p:pic>
    </p:spTree>
    <p:extLst>
      <p:ext uri="{BB962C8B-B14F-4D97-AF65-F5344CB8AC3E}">
        <p14:creationId xmlns:p14="http://schemas.microsoft.com/office/powerpoint/2010/main" val="18416426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C056E3-DF3C-F436-AE02-C6617CB3E0F7}"/>
              </a:ext>
            </a:extLst>
          </p:cNvPr>
          <p:cNvSpPr>
            <a:spLocks noGrp="1"/>
          </p:cNvSpPr>
          <p:nvPr>
            <p:ph type="title"/>
          </p:nvPr>
        </p:nvSpPr>
        <p:spPr>
          <a:xfrm>
            <a:off x="490538" y="1423195"/>
            <a:ext cx="11210924" cy="428902"/>
          </a:xfrm>
        </p:spPr>
        <p:txBody>
          <a:bodyPr anchor="t">
            <a:normAutofit/>
          </a:bodyPr>
          <a:lstStyle/>
          <a:p>
            <a:r>
              <a:rPr lang="en-US" sz="2400" dirty="0"/>
              <a:t>Setting the scene: How digitalization is changing labour?</a:t>
            </a:r>
          </a:p>
        </p:txBody>
      </p:sp>
      <p:sp>
        <p:nvSpPr>
          <p:cNvPr id="7" name="Content Placeholder 2">
            <a:extLst>
              <a:ext uri="{FF2B5EF4-FFF2-40B4-BE49-F238E27FC236}">
                <a16:creationId xmlns:a16="http://schemas.microsoft.com/office/drawing/2014/main" id="{3CFBAD49-C133-597B-9F4F-7125A1A4CE61}"/>
              </a:ext>
            </a:extLst>
          </p:cNvPr>
          <p:cNvSpPr>
            <a:spLocks noGrp="1"/>
          </p:cNvSpPr>
          <p:nvPr>
            <p:ph sz="half" idx="1"/>
          </p:nvPr>
        </p:nvSpPr>
        <p:spPr>
          <a:xfrm>
            <a:off x="490537" y="2393950"/>
            <a:ext cx="6242243" cy="3482976"/>
          </a:xfrm>
        </p:spPr>
        <p:txBody>
          <a:bodyPr>
            <a:normAutofit/>
          </a:bodyPr>
          <a:lstStyle/>
          <a:p>
            <a:pPr lvl="2"/>
            <a:r>
              <a:rPr lang="en-US" dirty="0"/>
              <a:t>Increased availability of data and data storage​</a:t>
            </a:r>
          </a:p>
          <a:p>
            <a:pPr lvl="2"/>
            <a:r>
              <a:rPr lang="en-US" dirty="0"/>
              <a:t>Algorithms and data analytics (machine and deep learning)​</a:t>
            </a:r>
          </a:p>
          <a:p>
            <a:pPr lvl="2"/>
            <a:r>
              <a:rPr lang="en-US" dirty="0"/>
              <a:t>Digital labour platforms​</a:t>
            </a:r>
          </a:p>
          <a:p>
            <a:pPr lvl="2"/>
            <a:r>
              <a:rPr lang="en-US" dirty="0"/>
              <a:t>Unbundling of tasks​</a:t>
            </a:r>
          </a:p>
          <a:p>
            <a:pPr lvl="2"/>
            <a:r>
              <a:rPr lang="en-US" dirty="0"/>
              <a:t>Global value chain</a:t>
            </a:r>
            <a:r>
              <a:rPr lang="en-US" dirty="0">
                <a:solidFill>
                  <a:schemeClr val="accent2"/>
                </a:solidFill>
              </a:rPr>
              <a:t>​</a:t>
            </a:r>
            <a:endParaRPr lang="en-GB" dirty="0">
              <a:solidFill>
                <a:schemeClr val="accent2"/>
              </a:solidFill>
            </a:endParaRPr>
          </a:p>
        </p:txBody>
      </p:sp>
      <p:pic>
        <p:nvPicPr>
          <p:cNvPr id="11" name="Picture 10" descr="A computer with a loading bar&#10;&#10;AI-generated content may be incorrect.">
            <a:extLst>
              <a:ext uri="{FF2B5EF4-FFF2-40B4-BE49-F238E27FC236}">
                <a16:creationId xmlns:a16="http://schemas.microsoft.com/office/drawing/2014/main" id="{ED81E326-89A4-B891-28E8-2BA3838EA2F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74057" y="2393950"/>
            <a:ext cx="5217943" cy="3482977"/>
          </a:xfrm>
          <a:prstGeom prst="rect">
            <a:avLst/>
          </a:prstGeom>
          <a:noFill/>
        </p:spPr>
      </p:pic>
      <p:sp>
        <p:nvSpPr>
          <p:cNvPr id="5" name="Footer Placeholder 4">
            <a:extLst>
              <a:ext uri="{FF2B5EF4-FFF2-40B4-BE49-F238E27FC236}">
                <a16:creationId xmlns:a16="http://schemas.microsoft.com/office/drawing/2014/main" id="{B3B6CAE1-71EC-47AC-C6BD-90572E48BAA3}"/>
              </a:ext>
            </a:extLst>
          </p:cNvPr>
          <p:cNvSpPr>
            <a:spLocks noGrp="1"/>
          </p:cNvSpPr>
          <p:nvPr>
            <p:ph type="ftr" sz="quarter" idx="11"/>
          </p:nvPr>
        </p:nvSpPr>
        <p:spPr>
          <a:xfrm>
            <a:off x="490538" y="6337302"/>
            <a:ext cx="5605462" cy="180000"/>
          </a:xfrm>
        </p:spPr>
        <p:txBody>
          <a:bodyPr anchor="t">
            <a:normAutofit/>
          </a:bodyPr>
          <a:lstStyle/>
          <a:p>
            <a:pPr>
              <a:spcAft>
                <a:spcPts val="600"/>
              </a:spcAft>
            </a:pPr>
            <a:r>
              <a:rPr lang="en-GB"/>
              <a:t>Advancing social justice, promoting decent work</a:t>
            </a:r>
          </a:p>
        </p:txBody>
      </p:sp>
      <p:sp>
        <p:nvSpPr>
          <p:cNvPr id="6" name="Slide Number Placeholder 5">
            <a:extLst>
              <a:ext uri="{FF2B5EF4-FFF2-40B4-BE49-F238E27FC236}">
                <a16:creationId xmlns:a16="http://schemas.microsoft.com/office/drawing/2014/main" id="{1126D716-B308-618E-36B9-4FCDAD540CBE}"/>
              </a:ext>
            </a:extLst>
          </p:cNvPr>
          <p:cNvSpPr>
            <a:spLocks noGrp="1"/>
          </p:cNvSpPr>
          <p:nvPr>
            <p:ph type="sldNum" sz="quarter" idx="12"/>
          </p:nvPr>
        </p:nvSpPr>
        <p:spPr>
          <a:xfrm>
            <a:off x="11161462" y="432000"/>
            <a:ext cx="540000" cy="288000"/>
          </a:xfrm>
        </p:spPr>
        <p:txBody>
          <a:bodyPr anchor="t">
            <a:normAutofit/>
          </a:bodyPr>
          <a:lstStyle/>
          <a:p>
            <a:pPr>
              <a:spcAft>
                <a:spcPts val="600"/>
              </a:spcAft>
            </a:pPr>
            <a:fld id="{856227C0-AD57-4F9B-BAE3-EEFB0D0EE427}" type="slidenum">
              <a:rPr lang="en-GB" smtClean="0"/>
              <a:pPr>
                <a:spcAft>
                  <a:spcPts val="600"/>
                </a:spcAft>
              </a:pPr>
              <a:t>4</a:t>
            </a:fld>
            <a:endParaRPr lang="en-GB"/>
          </a:p>
        </p:txBody>
      </p:sp>
      <p:sp>
        <p:nvSpPr>
          <p:cNvPr id="4" name="Date Placeholder 3">
            <a:extLst>
              <a:ext uri="{FF2B5EF4-FFF2-40B4-BE49-F238E27FC236}">
                <a16:creationId xmlns:a16="http://schemas.microsoft.com/office/drawing/2014/main" id="{192E2E43-7934-6656-95E5-4A4384DCF53C}"/>
              </a:ext>
            </a:extLst>
          </p:cNvPr>
          <p:cNvSpPr>
            <a:spLocks noGrp="1"/>
          </p:cNvSpPr>
          <p:nvPr>
            <p:ph type="dt" sz="half" idx="10"/>
          </p:nvPr>
        </p:nvSpPr>
        <p:spPr/>
        <p:txBody>
          <a:bodyPr/>
          <a:lstStyle/>
          <a:p>
            <a:pPr>
              <a:spcAft>
                <a:spcPts val="600"/>
              </a:spcAft>
            </a:pPr>
            <a:r>
              <a:rPr lang="en-GB"/>
              <a:t>Date: Monday / 01 / October / 2019</a:t>
            </a:r>
          </a:p>
        </p:txBody>
      </p:sp>
    </p:spTree>
    <p:extLst>
      <p:ext uri="{BB962C8B-B14F-4D97-AF65-F5344CB8AC3E}">
        <p14:creationId xmlns:p14="http://schemas.microsoft.com/office/powerpoint/2010/main" val="60641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430917-D995-5CBA-1EF1-44A5766EFAC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24B2C6E-5A61-6FB3-C972-B0C5896CB2DA}"/>
              </a:ext>
            </a:extLst>
          </p:cNvPr>
          <p:cNvSpPr>
            <a:spLocks noGrp="1"/>
          </p:cNvSpPr>
          <p:nvPr>
            <p:ph type="title"/>
          </p:nvPr>
        </p:nvSpPr>
        <p:spPr>
          <a:xfrm>
            <a:off x="490538" y="1423195"/>
            <a:ext cx="11210924" cy="359011"/>
          </a:xfrm>
        </p:spPr>
        <p:txBody>
          <a:bodyPr anchor="t">
            <a:normAutofit/>
          </a:bodyPr>
          <a:lstStyle/>
          <a:p>
            <a:r>
              <a:rPr lang="en-US" dirty="0"/>
              <a:t>What labour services could be provided through digital labour platforms?</a:t>
            </a:r>
          </a:p>
        </p:txBody>
      </p:sp>
      <p:sp>
        <p:nvSpPr>
          <p:cNvPr id="5" name="Footer Placeholder 4">
            <a:extLst>
              <a:ext uri="{FF2B5EF4-FFF2-40B4-BE49-F238E27FC236}">
                <a16:creationId xmlns:a16="http://schemas.microsoft.com/office/drawing/2014/main" id="{4E4CD509-B38F-B53D-2246-DBC5068FC8CC}"/>
              </a:ext>
            </a:extLst>
          </p:cNvPr>
          <p:cNvSpPr>
            <a:spLocks noGrp="1"/>
          </p:cNvSpPr>
          <p:nvPr>
            <p:ph type="ftr" sz="quarter" idx="11"/>
          </p:nvPr>
        </p:nvSpPr>
        <p:spPr>
          <a:xfrm>
            <a:off x="490538" y="6337302"/>
            <a:ext cx="5605462" cy="180000"/>
          </a:xfrm>
        </p:spPr>
        <p:txBody>
          <a:bodyPr anchor="t">
            <a:normAutofit/>
          </a:bodyPr>
          <a:lstStyle/>
          <a:p>
            <a:pPr>
              <a:spcAft>
                <a:spcPts val="600"/>
              </a:spcAft>
            </a:pPr>
            <a:r>
              <a:rPr lang="en-GB"/>
              <a:t>Advancing social justice, promoting decent work</a:t>
            </a:r>
          </a:p>
        </p:txBody>
      </p:sp>
      <p:sp>
        <p:nvSpPr>
          <p:cNvPr id="6" name="Slide Number Placeholder 5">
            <a:extLst>
              <a:ext uri="{FF2B5EF4-FFF2-40B4-BE49-F238E27FC236}">
                <a16:creationId xmlns:a16="http://schemas.microsoft.com/office/drawing/2014/main" id="{A8D04A43-B45F-2AEB-643A-25675AD70D5C}"/>
              </a:ext>
            </a:extLst>
          </p:cNvPr>
          <p:cNvSpPr>
            <a:spLocks noGrp="1"/>
          </p:cNvSpPr>
          <p:nvPr>
            <p:ph type="sldNum" sz="quarter" idx="12"/>
          </p:nvPr>
        </p:nvSpPr>
        <p:spPr>
          <a:xfrm>
            <a:off x="11161462" y="432000"/>
            <a:ext cx="540000" cy="288000"/>
          </a:xfrm>
        </p:spPr>
        <p:txBody>
          <a:bodyPr anchor="t">
            <a:normAutofit/>
          </a:bodyPr>
          <a:lstStyle/>
          <a:p>
            <a:pPr>
              <a:spcAft>
                <a:spcPts val="600"/>
              </a:spcAft>
            </a:pPr>
            <a:fld id="{856227C0-AD57-4F9B-BAE3-EEFB0D0EE427}" type="slidenum">
              <a:rPr lang="en-GB" smtClean="0"/>
              <a:pPr>
                <a:spcAft>
                  <a:spcPts val="600"/>
                </a:spcAft>
              </a:pPr>
              <a:t>5</a:t>
            </a:fld>
            <a:endParaRPr lang="en-GB"/>
          </a:p>
        </p:txBody>
      </p:sp>
      <p:sp>
        <p:nvSpPr>
          <p:cNvPr id="4" name="Date Placeholder 3">
            <a:extLst>
              <a:ext uri="{FF2B5EF4-FFF2-40B4-BE49-F238E27FC236}">
                <a16:creationId xmlns:a16="http://schemas.microsoft.com/office/drawing/2014/main" id="{1930A9EF-C347-3837-453C-C8B85C9969E4}"/>
              </a:ext>
            </a:extLst>
          </p:cNvPr>
          <p:cNvSpPr>
            <a:spLocks noGrp="1"/>
          </p:cNvSpPr>
          <p:nvPr>
            <p:ph type="dt" sz="half" idx="10"/>
          </p:nvPr>
        </p:nvSpPr>
        <p:spPr/>
        <p:txBody>
          <a:bodyPr/>
          <a:lstStyle/>
          <a:p>
            <a:pPr>
              <a:spcAft>
                <a:spcPts val="600"/>
              </a:spcAft>
            </a:pPr>
            <a:r>
              <a:rPr lang="en-GB"/>
              <a:t>Date: Monday / 01 / October / 2019</a:t>
            </a:r>
          </a:p>
        </p:txBody>
      </p:sp>
      <p:sp>
        <p:nvSpPr>
          <p:cNvPr id="12" name="Content Placeholder 23">
            <a:extLst>
              <a:ext uri="{FF2B5EF4-FFF2-40B4-BE49-F238E27FC236}">
                <a16:creationId xmlns:a16="http://schemas.microsoft.com/office/drawing/2014/main" id="{55D73FD3-AD31-09AF-6EE7-4AD1B6FDD848}"/>
              </a:ext>
            </a:extLst>
          </p:cNvPr>
          <p:cNvSpPr>
            <a:spLocks noGrp="1"/>
          </p:cNvSpPr>
          <p:nvPr>
            <p:ph idx="1"/>
          </p:nvPr>
        </p:nvSpPr>
        <p:spPr>
          <a:xfrm>
            <a:off x="572077" y="2089588"/>
            <a:ext cx="4972565" cy="3482975"/>
          </a:xfrm>
        </p:spPr>
        <p:txBody>
          <a:bodyPr/>
          <a:lstStyle/>
          <a:p>
            <a:r>
              <a:rPr lang="en-GB" dirty="0"/>
              <a:t>Online</a:t>
            </a:r>
          </a:p>
          <a:p>
            <a:pPr lvl="2"/>
            <a:r>
              <a:rPr lang="en-US" dirty="0"/>
              <a:t>Professional services (e.g. accounting, legal, project management,, graphic design, photo editing and </a:t>
            </a:r>
            <a:r>
              <a:rPr lang="en-US" dirty="0" err="1"/>
              <a:t>simitranslations</a:t>
            </a:r>
            <a:r>
              <a:rPr lang="en-US" dirty="0"/>
              <a:t> and similar)</a:t>
            </a:r>
          </a:p>
          <a:p>
            <a:pPr lvl="2"/>
            <a:r>
              <a:rPr lang="en-US" dirty="0"/>
              <a:t>Creative and multimedia work (e.g. </a:t>
            </a:r>
            <a:r>
              <a:rPr lang="en-US" dirty="0" err="1"/>
              <a:t>animationlar</a:t>
            </a:r>
            <a:r>
              <a:rPr lang="en-US" dirty="0"/>
              <a:t>)</a:t>
            </a:r>
          </a:p>
          <a:p>
            <a:pPr lvl="2"/>
            <a:r>
              <a:rPr lang="en-US" dirty="0"/>
              <a:t>Sales and marketing support,  clerical and data-entry tasks (e.g. customer services, data entry, transcription and similar)</a:t>
            </a:r>
          </a:p>
          <a:p>
            <a:pPr lvl="2"/>
            <a:r>
              <a:rPr lang="en-US" dirty="0"/>
              <a:t>Microtasks (i.e. object classification, tagging, content review, website feedback and similar)</a:t>
            </a:r>
          </a:p>
        </p:txBody>
      </p:sp>
      <p:sp>
        <p:nvSpPr>
          <p:cNvPr id="13" name="Content Placeholder 23">
            <a:extLst>
              <a:ext uri="{FF2B5EF4-FFF2-40B4-BE49-F238E27FC236}">
                <a16:creationId xmlns:a16="http://schemas.microsoft.com/office/drawing/2014/main" id="{B5181B51-40A3-FF02-9D23-D39C3519EF9A}"/>
              </a:ext>
            </a:extLst>
          </p:cNvPr>
          <p:cNvSpPr txBox="1">
            <a:spLocks/>
          </p:cNvSpPr>
          <p:nvPr/>
        </p:nvSpPr>
        <p:spPr>
          <a:xfrm>
            <a:off x="6647360" y="2158466"/>
            <a:ext cx="4400822" cy="3345217"/>
          </a:xfrm>
          <a:prstGeom prst="rect">
            <a:avLst/>
          </a:prstGeom>
        </p:spPr>
        <p:txBody>
          <a:bodyPr vert="horz" lIns="0" tIns="0" rIns="0" bIns="0" rtlCol="0">
            <a:noAutofit/>
          </a:bodyPr>
          <a:lstStyle>
            <a:lvl1pPr marL="0" indent="0" algn="l" defTabSz="914400" rtl="0" eaLnBrk="1" latinLnBrk="0" hangingPunct="1">
              <a:lnSpc>
                <a:spcPct val="100000"/>
              </a:lnSpc>
              <a:spcBef>
                <a:spcPts val="2400"/>
              </a:spcBef>
              <a:spcAft>
                <a:spcPts val="600"/>
              </a:spcAft>
              <a:buFont typeface="Arial" panose="020B0604020202020204" pitchFamily="34" charset="0"/>
              <a:buNone/>
              <a:defRPr sz="1800" b="1" kern="1200">
                <a:solidFill>
                  <a:schemeClr val="accent2"/>
                </a:solidFill>
                <a:latin typeface="+mn-lt"/>
                <a:ea typeface="+mn-ea"/>
                <a:cs typeface="+mn-cs"/>
              </a:defRPr>
            </a:lvl1pPr>
            <a:lvl2pPr marL="0" indent="0" algn="l" defTabSz="914400" rtl="0" eaLnBrk="1" latinLnBrk="0" hangingPunct="1">
              <a:lnSpc>
                <a:spcPct val="100000"/>
              </a:lnSpc>
              <a:spcBef>
                <a:spcPts val="600"/>
              </a:spcBef>
              <a:spcAft>
                <a:spcPts val="600"/>
              </a:spcAft>
              <a:buFont typeface="Arial" panose="020B0604020202020204" pitchFamily="34" charset="0"/>
              <a:buNone/>
              <a:defRPr sz="1800" kern="1200">
                <a:solidFill>
                  <a:schemeClr val="tx1"/>
                </a:solidFill>
                <a:latin typeface="+mn-lt"/>
                <a:ea typeface="+mn-ea"/>
                <a:cs typeface="+mn-cs"/>
              </a:defRPr>
            </a:lvl2pPr>
            <a:lvl3pPr marL="252000" indent="-252000" algn="l" defTabSz="914400" rtl="0" eaLnBrk="1" latinLnBrk="0" hangingPunct="1">
              <a:lnSpc>
                <a:spcPct val="100000"/>
              </a:lnSpc>
              <a:spcBef>
                <a:spcPts val="600"/>
              </a:spcBef>
              <a:buClr>
                <a:schemeClr val="accent2"/>
              </a:buClr>
              <a:buSzPct val="70000"/>
              <a:buFont typeface="Wingdings 3" panose="05040102010807070707" pitchFamily="18" charset="2"/>
              <a:buChar char=""/>
              <a:defRPr sz="1800" kern="1200">
                <a:solidFill>
                  <a:schemeClr val="tx1"/>
                </a:solidFill>
                <a:latin typeface="+mn-lt"/>
                <a:ea typeface="+mn-ea"/>
                <a:cs typeface="+mn-cs"/>
              </a:defRPr>
            </a:lvl3pPr>
            <a:lvl4pPr marL="0" indent="0" algn="l" defTabSz="914400" rtl="0" eaLnBrk="1" latinLnBrk="0" hangingPunct="1">
              <a:lnSpc>
                <a:spcPct val="100000"/>
              </a:lnSpc>
              <a:spcBef>
                <a:spcPts val="2400"/>
              </a:spcBef>
              <a:spcAft>
                <a:spcPts val="450"/>
              </a:spcAft>
              <a:buClr>
                <a:schemeClr val="accent2"/>
              </a:buClr>
              <a:buSzPct val="80000"/>
              <a:buFont typeface="Arial" panose="020B0604020202020204" pitchFamily="34" charset="0"/>
              <a:buNone/>
              <a:defRPr sz="1400" b="1" kern="1200">
                <a:solidFill>
                  <a:schemeClr val="accent2"/>
                </a:solidFill>
                <a:latin typeface="+mn-lt"/>
                <a:ea typeface="+mn-ea"/>
                <a:cs typeface="+mn-cs"/>
              </a:defRPr>
            </a:lvl4pPr>
            <a:lvl5pPr marL="0" indent="0" algn="l" defTabSz="914400" rtl="0" eaLnBrk="1" latinLnBrk="0" hangingPunct="1">
              <a:lnSpc>
                <a:spcPct val="100000"/>
              </a:lnSpc>
              <a:spcBef>
                <a:spcPts val="450"/>
              </a:spcBef>
              <a:spcAft>
                <a:spcPts val="450"/>
              </a:spcAft>
              <a:buClr>
                <a:schemeClr val="accent2"/>
              </a:buClr>
              <a:buSzPct val="80000"/>
              <a:buFont typeface="Arial" panose="020B0604020202020204" pitchFamily="34" charset="0"/>
              <a:buNone/>
              <a:defRPr sz="1400" kern="1200">
                <a:solidFill>
                  <a:schemeClr val="tx1"/>
                </a:solidFill>
                <a:latin typeface="+mn-lt"/>
                <a:ea typeface="+mn-ea"/>
                <a:cs typeface="+mn-cs"/>
              </a:defRPr>
            </a:lvl5pPr>
            <a:lvl6pPr marL="252000" indent="-252000" algn="l" defTabSz="914400" rtl="0" eaLnBrk="1" latinLnBrk="0" hangingPunct="1">
              <a:lnSpc>
                <a:spcPct val="100000"/>
              </a:lnSpc>
              <a:spcBef>
                <a:spcPts val="450"/>
              </a:spcBef>
              <a:buClr>
                <a:schemeClr val="accent2"/>
              </a:buClr>
              <a:buSzPct val="70000"/>
              <a:buFont typeface="Wingdings 3" panose="05040102010807070707" pitchFamily="18" charset="2"/>
              <a:buChar char="u"/>
              <a:defRPr sz="1400" kern="1200">
                <a:solidFill>
                  <a:schemeClr val="tx1"/>
                </a:solidFill>
                <a:latin typeface="+mn-lt"/>
                <a:ea typeface="+mn-ea"/>
                <a:cs typeface="+mn-cs"/>
              </a:defRPr>
            </a:lvl6pPr>
            <a:lvl7pPr marL="0" indent="0" algn="l" defTabSz="914400" rtl="0" eaLnBrk="1" latinLnBrk="0" hangingPunct="1">
              <a:lnSpc>
                <a:spcPct val="100000"/>
              </a:lnSpc>
              <a:spcBef>
                <a:spcPts val="600"/>
              </a:spcBef>
              <a:buFont typeface="Arial" panose="020B0604020202020204" pitchFamily="34" charset="0"/>
              <a:buNone/>
              <a:defRPr sz="1000" kern="1200" baseline="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Location based</a:t>
            </a:r>
          </a:p>
          <a:p>
            <a:pPr lvl="2"/>
            <a:r>
              <a:rPr lang="en-US" dirty="0"/>
              <a:t>Delivery (of food, groceries, drugs)</a:t>
            </a:r>
          </a:p>
          <a:p>
            <a:pPr lvl="2"/>
            <a:r>
              <a:rPr lang="en-US" dirty="0"/>
              <a:t>Transport (of passenger, freight)</a:t>
            </a:r>
          </a:p>
          <a:p>
            <a:pPr lvl="2"/>
            <a:r>
              <a:rPr lang="en-US" dirty="0"/>
              <a:t>Home services (furniture assembly, home repairing and similar)</a:t>
            </a:r>
          </a:p>
          <a:p>
            <a:pPr lvl="2"/>
            <a:r>
              <a:rPr lang="en-US" dirty="0"/>
              <a:t>Care services (childcare, healthcare, personal care)</a:t>
            </a:r>
          </a:p>
        </p:txBody>
      </p:sp>
    </p:spTree>
    <p:extLst>
      <p:ext uri="{BB962C8B-B14F-4D97-AF65-F5344CB8AC3E}">
        <p14:creationId xmlns:p14="http://schemas.microsoft.com/office/powerpoint/2010/main" val="36061853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377F41-446D-935F-12A3-9C0B6649D3DD}"/>
              </a:ext>
            </a:extLst>
          </p:cNvPr>
          <p:cNvSpPr>
            <a:spLocks noGrp="1"/>
          </p:cNvSpPr>
          <p:nvPr>
            <p:ph type="title"/>
          </p:nvPr>
        </p:nvSpPr>
        <p:spPr>
          <a:xfrm>
            <a:off x="400907" y="1409114"/>
            <a:ext cx="7003927" cy="472104"/>
          </a:xfrm>
        </p:spPr>
        <p:txBody>
          <a:bodyPr/>
          <a:lstStyle/>
          <a:p>
            <a:r>
              <a:rPr lang="fr-CH" sz="2400" dirty="0" err="1"/>
              <a:t>Summary</a:t>
            </a:r>
            <a:r>
              <a:rPr lang="fr-CH" sz="2400" dirty="0"/>
              <a:t>: The platform </a:t>
            </a:r>
            <a:r>
              <a:rPr lang="fr-CH" sz="2400" dirty="0" err="1"/>
              <a:t>economy</a:t>
            </a:r>
            <a:br>
              <a:rPr lang="fr-CH" sz="2800" dirty="0"/>
            </a:br>
            <a:endParaRPr lang="en-GB" sz="2800" dirty="0"/>
          </a:p>
        </p:txBody>
      </p:sp>
      <p:graphicFrame>
        <p:nvGraphicFramePr>
          <p:cNvPr id="7" name="Content Placeholder 6">
            <a:extLst>
              <a:ext uri="{FF2B5EF4-FFF2-40B4-BE49-F238E27FC236}">
                <a16:creationId xmlns:a16="http://schemas.microsoft.com/office/drawing/2014/main" id="{189BEDD8-29FA-0A81-F0D6-C5A9C13BE740}"/>
              </a:ext>
            </a:extLst>
          </p:cNvPr>
          <p:cNvGraphicFramePr>
            <a:graphicFrameLocks noGrp="1"/>
          </p:cNvGraphicFramePr>
          <p:nvPr>
            <p:ph idx="1"/>
            <p:extLst>
              <p:ext uri="{D42A27DB-BD31-4B8C-83A1-F6EECF244321}">
                <p14:modId xmlns:p14="http://schemas.microsoft.com/office/powerpoint/2010/main" val="1563347971"/>
              </p:ext>
            </p:extLst>
          </p:nvPr>
        </p:nvGraphicFramePr>
        <p:xfrm>
          <a:off x="400907" y="2043240"/>
          <a:ext cx="7245036" cy="38527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Date Placeholder 3">
            <a:extLst>
              <a:ext uri="{FF2B5EF4-FFF2-40B4-BE49-F238E27FC236}">
                <a16:creationId xmlns:a16="http://schemas.microsoft.com/office/drawing/2014/main" id="{CFDC3992-B354-27FE-7D15-D0DFE78D6996}"/>
              </a:ext>
            </a:extLst>
          </p:cNvPr>
          <p:cNvSpPr>
            <a:spLocks noGrp="1"/>
          </p:cNvSpPr>
          <p:nvPr>
            <p:ph type="dt" sz="half" idx="10"/>
          </p:nvPr>
        </p:nvSpPr>
        <p:spPr/>
        <p:txBody>
          <a:bodyPr/>
          <a:lstStyle/>
          <a:p>
            <a:r>
              <a:rPr lang="en-GB"/>
              <a:t>Date: Monday / 01 / October / 2019</a:t>
            </a:r>
          </a:p>
        </p:txBody>
      </p:sp>
      <p:sp>
        <p:nvSpPr>
          <p:cNvPr id="5" name="Footer Placeholder 4">
            <a:extLst>
              <a:ext uri="{FF2B5EF4-FFF2-40B4-BE49-F238E27FC236}">
                <a16:creationId xmlns:a16="http://schemas.microsoft.com/office/drawing/2014/main" id="{E778AD7F-CF5C-AA98-FDBD-4DA60DFC22C8}"/>
              </a:ext>
            </a:extLst>
          </p:cNvPr>
          <p:cNvSpPr>
            <a:spLocks noGrp="1"/>
          </p:cNvSpPr>
          <p:nvPr>
            <p:ph type="ftr" sz="quarter" idx="11"/>
          </p:nvPr>
        </p:nvSpPr>
        <p:spPr/>
        <p:txBody>
          <a:bodyPr/>
          <a:lstStyle/>
          <a:p>
            <a:r>
              <a:rPr lang="en-GB"/>
              <a:t>Advancing social justice, promoting decent work</a:t>
            </a:r>
          </a:p>
        </p:txBody>
      </p:sp>
      <p:sp>
        <p:nvSpPr>
          <p:cNvPr id="6" name="Slide Number Placeholder 5">
            <a:extLst>
              <a:ext uri="{FF2B5EF4-FFF2-40B4-BE49-F238E27FC236}">
                <a16:creationId xmlns:a16="http://schemas.microsoft.com/office/drawing/2014/main" id="{6A9BAA06-16AC-FB38-2A1C-D6366481EC4B}"/>
              </a:ext>
            </a:extLst>
          </p:cNvPr>
          <p:cNvSpPr>
            <a:spLocks noGrp="1"/>
          </p:cNvSpPr>
          <p:nvPr>
            <p:ph type="sldNum" sz="quarter" idx="12"/>
          </p:nvPr>
        </p:nvSpPr>
        <p:spPr/>
        <p:txBody>
          <a:bodyPr/>
          <a:lstStyle/>
          <a:p>
            <a:fld id="{856227C0-AD57-4F9B-BAE3-EEFB0D0EE427}" type="slidenum">
              <a:rPr lang="en-GB" smtClean="0"/>
              <a:t>6</a:t>
            </a:fld>
            <a:endParaRPr lang="en-GB"/>
          </a:p>
        </p:txBody>
      </p:sp>
      <p:pic>
        <p:nvPicPr>
          <p:cNvPr id="9" name="Picture Placeholder 11">
            <a:extLst>
              <a:ext uri="{FF2B5EF4-FFF2-40B4-BE49-F238E27FC236}">
                <a16:creationId xmlns:a16="http://schemas.microsoft.com/office/drawing/2014/main" id="{593F3494-48B4-1172-5F4F-3689C087B4DB}"/>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21019" t="-7939" r="9783" b="-844"/>
          <a:stretch/>
        </p:blipFill>
        <p:spPr>
          <a:xfrm>
            <a:off x="8289130" y="81481"/>
            <a:ext cx="3902869" cy="6776520"/>
          </a:xfrm>
          <a:custGeom>
            <a:avLst/>
            <a:gdLst>
              <a:gd name="connsiteX0" fmla="*/ 0 w 3902869"/>
              <a:gd name="connsiteY0" fmla="*/ 0 h 5876925"/>
              <a:gd name="connsiteX1" fmla="*/ 3902869 w 3902869"/>
              <a:gd name="connsiteY1" fmla="*/ 0 h 5876925"/>
              <a:gd name="connsiteX2" fmla="*/ 3902869 w 3902869"/>
              <a:gd name="connsiteY2" fmla="*/ 5876925 h 5876925"/>
              <a:gd name="connsiteX3" fmla="*/ 0 w 3902869"/>
              <a:gd name="connsiteY3" fmla="*/ 5876925 h 5876925"/>
              <a:gd name="connsiteX4" fmla="*/ 0 w 3902869"/>
              <a:gd name="connsiteY4" fmla="*/ 0 h 5876925"/>
              <a:gd name="connsiteX0" fmla="*/ 0 w 3902869"/>
              <a:gd name="connsiteY0" fmla="*/ 0 h 5876925"/>
              <a:gd name="connsiteX1" fmla="*/ 3898107 w 3902869"/>
              <a:gd name="connsiteY1" fmla="*/ 2252663 h 5876925"/>
              <a:gd name="connsiteX2" fmla="*/ 3902869 w 3902869"/>
              <a:gd name="connsiteY2" fmla="*/ 5876925 h 5876925"/>
              <a:gd name="connsiteX3" fmla="*/ 0 w 3902869"/>
              <a:gd name="connsiteY3" fmla="*/ 5876925 h 5876925"/>
              <a:gd name="connsiteX4" fmla="*/ 0 w 3902869"/>
              <a:gd name="connsiteY4" fmla="*/ 0 h 5876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2869" h="5876925">
                <a:moveTo>
                  <a:pt x="0" y="0"/>
                </a:moveTo>
                <a:lnTo>
                  <a:pt x="3898107" y="2252663"/>
                </a:lnTo>
                <a:cubicBezTo>
                  <a:pt x="3899694" y="3460750"/>
                  <a:pt x="3901282" y="4668838"/>
                  <a:pt x="3902869" y="5876925"/>
                </a:cubicBezTo>
                <a:lnTo>
                  <a:pt x="0" y="5876925"/>
                </a:lnTo>
                <a:lnTo>
                  <a:pt x="0" y="0"/>
                </a:lnTo>
                <a:close/>
              </a:path>
            </a:pathLst>
          </a:custGeom>
        </p:spPr>
      </p:pic>
    </p:spTree>
    <p:extLst>
      <p:ext uri="{BB962C8B-B14F-4D97-AF65-F5344CB8AC3E}">
        <p14:creationId xmlns:p14="http://schemas.microsoft.com/office/powerpoint/2010/main" val="32121136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F8FF7B-3984-1CD9-3C6C-82234BC415C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499A1D8-3890-FAB4-7B9D-466D8494485F}"/>
              </a:ext>
            </a:extLst>
          </p:cNvPr>
          <p:cNvSpPr>
            <a:spLocks noGrp="1"/>
          </p:cNvSpPr>
          <p:nvPr>
            <p:ph type="title"/>
          </p:nvPr>
        </p:nvSpPr>
        <p:spPr>
          <a:xfrm>
            <a:off x="490538" y="1423195"/>
            <a:ext cx="11210924" cy="428902"/>
          </a:xfrm>
        </p:spPr>
        <p:txBody>
          <a:bodyPr anchor="t">
            <a:normAutofit/>
          </a:bodyPr>
          <a:lstStyle/>
          <a:p>
            <a:r>
              <a:rPr lang="en-US" sz="2400" dirty="0"/>
              <a:t>The scope of digital labour platform study in the Caribbean</a:t>
            </a:r>
          </a:p>
        </p:txBody>
      </p:sp>
      <p:sp>
        <p:nvSpPr>
          <p:cNvPr id="5" name="Footer Placeholder 4">
            <a:extLst>
              <a:ext uri="{FF2B5EF4-FFF2-40B4-BE49-F238E27FC236}">
                <a16:creationId xmlns:a16="http://schemas.microsoft.com/office/drawing/2014/main" id="{E7310198-C197-9103-FC83-980A36E05BEA}"/>
              </a:ext>
            </a:extLst>
          </p:cNvPr>
          <p:cNvSpPr>
            <a:spLocks noGrp="1"/>
          </p:cNvSpPr>
          <p:nvPr>
            <p:ph type="ftr" sz="quarter" idx="11"/>
          </p:nvPr>
        </p:nvSpPr>
        <p:spPr>
          <a:xfrm>
            <a:off x="490538" y="6337302"/>
            <a:ext cx="5605462" cy="180000"/>
          </a:xfrm>
        </p:spPr>
        <p:txBody>
          <a:bodyPr anchor="t">
            <a:normAutofit/>
          </a:bodyPr>
          <a:lstStyle/>
          <a:p>
            <a:pPr>
              <a:spcAft>
                <a:spcPts val="600"/>
              </a:spcAft>
            </a:pPr>
            <a:r>
              <a:rPr lang="en-GB"/>
              <a:t>Advancing social justice, promoting decent work</a:t>
            </a:r>
          </a:p>
        </p:txBody>
      </p:sp>
      <p:sp>
        <p:nvSpPr>
          <p:cNvPr id="6" name="Slide Number Placeholder 5">
            <a:extLst>
              <a:ext uri="{FF2B5EF4-FFF2-40B4-BE49-F238E27FC236}">
                <a16:creationId xmlns:a16="http://schemas.microsoft.com/office/drawing/2014/main" id="{66AE752F-FACE-CE5D-A554-DAEAC4420A8A}"/>
              </a:ext>
            </a:extLst>
          </p:cNvPr>
          <p:cNvSpPr>
            <a:spLocks noGrp="1"/>
          </p:cNvSpPr>
          <p:nvPr>
            <p:ph type="sldNum" sz="quarter" idx="12"/>
          </p:nvPr>
        </p:nvSpPr>
        <p:spPr>
          <a:xfrm>
            <a:off x="11161462" y="432000"/>
            <a:ext cx="540000" cy="288000"/>
          </a:xfrm>
        </p:spPr>
        <p:txBody>
          <a:bodyPr anchor="t">
            <a:normAutofit/>
          </a:bodyPr>
          <a:lstStyle/>
          <a:p>
            <a:pPr>
              <a:spcAft>
                <a:spcPts val="600"/>
              </a:spcAft>
            </a:pPr>
            <a:fld id="{856227C0-AD57-4F9B-BAE3-EEFB0D0EE427}" type="slidenum">
              <a:rPr lang="en-GB" smtClean="0"/>
              <a:pPr>
                <a:spcAft>
                  <a:spcPts val="600"/>
                </a:spcAft>
              </a:pPr>
              <a:t>7</a:t>
            </a:fld>
            <a:endParaRPr lang="en-GB"/>
          </a:p>
        </p:txBody>
      </p:sp>
      <p:sp>
        <p:nvSpPr>
          <p:cNvPr id="4" name="Date Placeholder 3">
            <a:extLst>
              <a:ext uri="{FF2B5EF4-FFF2-40B4-BE49-F238E27FC236}">
                <a16:creationId xmlns:a16="http://schemas.microsoft.com/office/drawing/2014/main" id="{A723778C-4BF1-423D-20D6-887906559953}"/>
              </a:ext>
            </a:extLst>
          </p:cNvPr>
          <p:cNvSpPr>
            <a:spLocks noGrp="1"/>
          </p:cNvSpPr>
          <p:nvPr>
            <p:ph type="dt" sz="half" idx="10"/>
          </p:nvPr>
        </p:nvSpPr>
        <p:spPr/>
        <p:txBody>
          <a:bodyPr/>
          <a:lstStyle/>
          <a:p>
            <a:pPr>
              <a:spcAft>
                <a:spcPts val="600"/>
              </a:spcAft>
            </a:pPr>
            <a:r>
              <a:rPr lang="en-GB"/>
              <a:t>Date: Monday / 01 / October / 2019</a:t>
            </a:r>
          </a:p>
        </p:txBody>
      </p:sp>
      <p:pic>
        <p:nvPicPr>
          <p:cNvPr id="9" name="Picture 8">
            <a:extLst>
              <a:ext uri="{FF2B5EF4-FFF2-40B4-BE49-F238E27FC236}">
                <a16:creationId xmlns:a16="http://schemas.microsoft.com/office/drawing/2014/main" id="{BDE69E61-7449-F4D3-CFA3-972361A991BB}"/>
              </a:ext>
            </a:extLst>
          </p:cNvPr>
          <p:cNvPicPr>
            <a:picLocks noChangeAspect="1"/>
          </p:cNvPicPr>
          <p:nvPr/>
        </p:nvPicPr>
        <p:blipFill>
          <a:blip r:embed="rId2"/>
          <a:stretch>
            <a:fillRect/>
          </a:stretch>
        </p:blipFill>
        <p:spPr>
          <a:xfrm>
            <a:off x="1048233" y="2043265"/>
            <a:ext cx="2610671" cy="3564413"/>
          </a:xfrm>
          <a:prstGeom prst="rect">
            <a:avLst/>
          </a:prstGeom>
          <a:ln>
            <a:solidFill>
              <a:schemeClr val="accent1"/>
            </a:solidFill>
          </a:ln>
        </p:spPr>
      </p:pic>
      <p:pic>
        <p:nvPicPr>
          <p:cNvPr id="12" name="Picture 11">
            <a:extLst>
              <a:ext uri="{FF2B5EF4-FFF2-40B4-BE49-F238E27FC236}">
                <a16:creationId xmlns:a16="http://schemas.microsoft.com/office/drawing/2014/main" id="{26843BE3-CDA6-99E1-C52C-EB29F252B74D}"/>
              </a:ext>
            </a:extLst>
          </p:cNvPr>
          <p:cNvPicPr>
            <a:picLocks noChangeAspect="1"/>
          </p:cNvPicPr>
          <p:nvPr/>
        </p:nvPicPr>
        <p:blipFill>
          <a:blip r:embed="rId3"/>
          <a:stretch>
            <a:fillRect/>
          </a:stretch>
        </p:blipFill>
        <p:spPr>
          <a:xfrm>
            <a:off x="4123208" y="2043265"/>
            <a:ext cx="2683344" cy="3576050"/>
          </a:xfrm>
          <a:prstGeom prst="rect">
            <a:avLst/>
          </a:prstGeom>
          <a:ln>
            <a:solidFill>
              <a:schemeClr val="accent1"/>
            </a:solidFill>
          </a:ln>
        </p:spPr>
      </p:pic>
      <p:pic>
        <p:nvPicPr>
          <p:cNvPr id="13" name="Picture 12">
            <a:extLst>
              <a:ext uri="{FF2B5EF4-FFF2-40B4-BE49-F238E27FC236}">
                <a16:creationId xmlns:a16="http://schemas.microsoft.com/office/drawing/2014/main" id="{86C566D8-7DA3-0A71-04B2-BBB902D07F1A}"/>
              </a:ext>
            </a:extLst>
          </p:cNvPr>
          <p:cNvPicPr>
            <a:picLocks noChangeAspect="1"/>
          </p:cNvPicPr>
          <p:nvPr/>
        </p:nvPicPr>
        <p:blipFill>
          <a:blip r:embed="rId4"/>
          <a:stretch>
            <a:fillRect/>
          </a:stretch>
        </p:blipFill>
        <p:spPr>
          <a:xfrm>
            <a:off x="7212614" y="2043265"/>
            <a:ext cx="2746999" cy="3641145"/>
          </a:xfrm>
          <a:prstGeom prst="rect">
            <a:avLst/>
          </a:prstGeom>
        </p:spPr>
      </p:pic>
    </p:spTree>
    <p:extLst>
      <p:ext uri="{BB962C8B-B14F-4D97-AF65-F5344CB8AC3E}">
        <p14:creationId xmlns:p14="http://schemas.microsoft.com/office/powerpoint/2010/main" val="30673817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5D0348-50BA-3716-8C1E-F72C5267F76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E70E8D-B604-1A6B-F3FD-19A7131A3F59}"/>
              </a:ext>
            </a:extLst>
          </p:cNvPr>
          <p:cNvSpPr>
            <a:spLocks noGrp="1"/>
          </p:cNvSpPr>
          <p:nvPr>
            <p:ph type="title"/>
          </p:nvPr>
        </p:nvSpPr>
        <p:spPr>
          <a:xfrm>
            <a:off x="490538" y="1423195"/>
            <a:ext cx="11210924" cy="428902"/>
          </a:xfrm>
        </p:spPr>
        <p:txBody>
          <a:bodyPr anchor="t">
            <a:normAutofit/>
          </a:bodyPr>
          <a:lstStyle/>
          <a:p>
            <a:r>
              <a:rPr lang="en-GB" sz="2400" dirty="0"/>
              <a:t>Methodology: qualitative research complimented with FGDs and KIIs</a:t>
            </a:r>
            <a:endParaRPr lang="en-US" sz="2400" dirty="0"/>
          </a:p>
        </p:txBody>
      </p:sp>
      <p:sp>
        <p:nvSpPr>
          <p:cNvPr id="5" name="Footer Placeholder 4">
            <a:extLst>
              <a:ext uri="{FF2B5EF4-FFF2-40B4-BE49-F238E27FC236}">
                <a16:creationId xmlns:a16="http://schemas.microsoft.com/office/drawing/2014/main" id="{502C2262-1C2B-D039-DEE5-EE60064515F0}"/>
              </a:ext>
            </a:extLst>
          </p:cNvPr>
          <p:cNvSpPr>
            <a:spLocks noGrp="1"/>
          </p:cNvSpPr>
          <p:nvPr>
            <p:ph type="ftr" sz="quarter" idx="11"/>
          </p:nvPr>
        </p:nvSpPr>
        <p:spPr>
          <a:xfrm>
            <a:off x="490538" y="6337302"/>
            <a:ext cx="5605462" cy="180000"/>
          </a:xfrm>
        </p:spPr>
        <p:txBody>
          <a:bodyPr anchor="t">
            <a:normAutofit/>
          </a:bodyPr>
          <a:lstStyle/>
          <a:p>
            <a:pPr>
              <a:spcAft>
                <a:spcPts val="600"/>
              </a:spcAft>
            </a:pPr>
            <a:r>
              <a:rPr lang="en-GB"/>
              <a:t>Advancing social justice, promoting decent work</a:t>
            </a:r>
          </a:p>
        </p:txBody>
      </p:sp>
      <p:sp>
        <p:nvSpPr>
          <p:cNvPr id="6" name="Slide Number Placeholder 5">
            <a:extLst>
              <a:ext uri="{FF2B5EF4-FFF2-40B4-BE49-F238E27FC236}">
                <a16:creationId xmlns:a16="http://schemas.microsoft.com/office/drawing/2014/main" id="{C22DC3E1-224D-542E-A66F-35A31F286322}"/>
              </a:ext>
            </a:extLst>
          </p:cNvPr>
          <p:cNvSpPr>
            <a:spLocks noGrp="1"/>
          </p:cNvSpPr>
          <p:nvPr>
            <p:ph type="sldNum" sz="quarter" idx="12"/>
          </p:nvPr>
        </p:nvSpPr>
        <p:spPr>
          <a:xfrm>
            <a:off x="11161462" y="432000"/>
            <a:ext cx="540000" cy="288000"/>
          </a:xfrm>
        </p:spPr>
        <p:txBody>
          <a:bodyPr anchor="t">
            <a:normAutofit/>
          </a:bodyPr>
          <a:lstStyle/>
          <a:p>
            <a:pPr>
              <a:spcAft>
                <a:spcPts val="600"/>
              </a:spcAft>
            </a:pPr>
            <a:fld id="{856227C0-AD57-4F9B-BAE3-EEFB0D0EE427}" type="slidenum">
              <a:rPr lang="en-GB" smtClean="0"/>
              <a:pPr>
                <a:spcAft>
                  <a:spcPts val="600"/>
                </a:spcAft>
              </a:pPr>
              <a:t>8</a:t>
            </a:fld>
            <a:endParaRPr lang="en-GB"/>
          </a:p>
        </p:txBody>
      </p:sp>
      <p:sp>
        <p:nvSpPr>
          <p:cNvPr id="4" name="Date Placeholder 3">
            <a:extLst>
              <a:ext uri="{FF2B5EF4-FFF2-40B4-BE49-F238E27FC236}">
                <a16:creationId xmlns:a16="http://schemas.microsoft.com/office/drawing/2014/main" id="{1EB0444F-9D99-25EF-7A9D-3A916DD9CEB6}"/>
              </a:ext>
            </a:extLst>
          </p:cNvPr>
          <p:cNvSpPr>
            <a:spLocks noGrp="1"/>
          </p:cNvSpPr>
          <p:nvPr>
            <p:ph type="dt" sz="half" idx="10"/>
          </p:nvPr>
        </p:nvSpPr>
        <p:spPr/>
        <p:txBody>
          <a:bodyPr/>
          <a:lstStyle/>
          <a:p>
            <a:pPr>
              <a:spcAft>
                <a:spcPts val="600"/>
              </a:spcAft>
            </a:pPr>
            <a:r>
              <a:rPr lang="en-GB"/>
              <a:t>Date: Monday / 01 / October / 2019</a:t>
            </a:r>
          </a:p>
        </p:txBody>
      </p:sp>
      <p:graphicFrame>
        <p:nvGraphicFramePr>
          <p:cNvPr id="3" name="Diagram 2">
            <a:extLst>
              <a:ext uri="{FF2B5EF4-FFF2-40B4-BE49-F238E27FC236}">
                <a16:creationId xmlns:a16="http://schemas.microsoft.com/office/drawing/2014/main" id="{CCC12E90-BB59-E1CD-6F45-34E41D0E7BD4}"/>
              </a:ext>
            </a:extLst>
          </p:cNvPr>
          <p:cNvGraphicFramePr/>
          <p:nvPr>
            <p:extLst>
              <p:ext uri="{D42A27DB-BD31-4B8C-83A1-F6EECF244321}">
                <p14:modId xmlns:p14="http://schemas.microsoft.com/office/powerpoint/2010/main" val="1102932995"/>
              </p:ext>
            </p:extLst>
          </p:nvPr>
        </p:nvGraphicFramePr>
        <p:xfrm>
          <a:off x="537131" y="1513881"/>
          <a:ext cx="7360489" cy="38302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TextBox 9">
            <a:extLst>
              <a:ext uri="{FF2B5EF4-FFF2-40B4-BE49-F238E27FC236}">
                <a16:creationId xmlns:a16="http://schemas.microsoft.com/office/drawing/2014/main" id="{0991BC3E-2278-3AB1-9E4E-98C0AF4CAF68}"/>
              </a:ext>
            </a:extLst>
          </p:cNvPr>
          <p:cNvSpPr txBox="1"/>
          <p:nvPr/>
        </p:nvSpPr>
        <p:spPr>
          <a:xfrm>
            <a:off x="537131" y="4933604"/>
            <a:ext cx="7360489" cy="369332"/>
          </a:xfrm>
          <a:prstGeom prst="rect">
            <a:avLst/>
          </a:prstGeom>
          <a:solidFill>
            <a:schemeClr val="bg2"/>
          </a:solidFill>
          <a:ln w="25400">
            <a:solidFill>
              <a:schemeClr val="accent1"/>
            </a:solidFill>
          </a:ln>
        </p:spPr>
        <p:txBody>
          <a:bodyPr wrap="square" rtlCol="0">
            <a:spAutoFit/>
          </a:bodyPr>
          <a:lstStyle/>
          <a:p>
            <a:pPr algn="ctr"/>
            <a:r>
              <a:rPr lang="en-GB" b="1" dirty="0">
                <a:solidFill>
                  <a:schemeClr val="tx1"/>
                </a:solidFill>
              </a:rPr>
              <a:t>Ministries of Labour, Employers and Workers’ Organizations</a:t>
            </a:r>
          </a:p>
        </p:txBody>
      </p:sp>
      <p:sp>
        <p:nvSpPr>
          <p:cNvPr id="11" name="TextBox 10">
            <a:extLst>
              <a:ext uri="{FF2B5EF4-FFF2-40B4-BE49-F238E27FC236}">
                <a16:creationId xmlns:a16="http://schemas.microsoft.com/office/drawing/2014/main" id="{00665471-4C0E-6CAA-ADE3-1433ED7FA99F}"/>
              </a:ext>
            </a:extLst>
          </p:cNvPr>
          <p:cNvSpPr txBox="1"/>
          <p:nvPr/>
        </p:nvSpPr>
        <p:spPr>
          <a:xfrm>
            <a:off x="8233973" y="2351331"/>
            <a:ext cx="3531555" cy="2654573"/>
          </a:xfrm>
          <a:prstGeom prst="rect">
            <a:avLst/>
          </a:prstGeom>
          <a:noFill/>
          <a:ln w="25400">
            <a:solidFill>
              <a:schemeClr val="accent1"/>
            </a:solidFill>
          </a:ln>
        </p:spPr>
        <p:txBody>
          <a:bodyPr wrap="square" rtlCol="0">
            <a:spAutoFit/>
          </a:bodyPr>
          <a:lstStyle/>
          <a:p>
            <a:r>
              <a:rPr lang="en-GB" sz="1850" b="1" dirty="0">
                <a:solidFill>
                  <a:srgbClr val="FA3C4B"/>
                </a:solidFill>
              </a:rPr>
              <a:t>Objective</a:t>
            </a:r>
            <a:r>
              <a:rPr lang="en-GB" sz="1850" b="1" dirty="0"/>
              <a:t>: Increase the knowledge of the constituents in the Caribbean on platform work and digital labour platforms reflecting working conditions, potential employment and income generation, whilst identifying associated risks.</a:t>
            </a:r>
            <a:endParaRPr lang="en-US" sz="1850" dirty="0"/>
          </a:p>
        </p:txBody>
      </p:sp>
    </p:spTree>
    <p:extLst>
      <p:ext uri="{BB962C8B-B14F-4D97-AF65-F5344CB8AC3E}">
        <p14:creationId xmlns:p14="http://schemas.microsoft.com/office/powerpoint/2010/main" val="32197032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7D192-AF08-25D6-8127-FEFF41F4CC9C}"/>
              </a:ext>
            </a:extLst>
          </p:cNvPr>
          <p:cNvSpPr>
            <a:spLocks noGrp="1"/>
          </p:cNvSpPr>
          <p:nvPr>
            <p:ph type="title"/>
          </p:nvPr>
        </p:nvSpPr>
        <p:spPr/>
        <p:txBody>
          <a:bodyPr/>
          <a:lstStyle/>
          <a:p>
            <a:r>
              <a:rPr lang="en-US" dirty="0"/>
              <a:t>What we know so far</a:t>
            </a:r>
            <a:br>
              <a:rPr lang="en-GB" dirty="0"/>
            </a:br>
            <a:r>
              <a:rPr lang="en-GB" dirty="0">
                <a:solidFill>
                  <a:srgbClr val="FA3C4B"/>
                </a:solidFill>
              </a:rPr>
              <a:t>Increasing access in the Caribbean to technological infrastructure</a:t>
            </a:r>
            <a:endParaRPr lang="en-TT" dirty="0">
              <a:solidFill>
                <a:srgbClr val="FA3C4B"/>
              </a:solidFill>
            </a:endParaRPr>
          </a:p>
        </p:txBody>
      </p:sp>
      <p:sp>
        <p:nvSpPr>
          <p:cNvPr id="3" name="Content Placeholder 2">
            <a:extLst>
              <a:ext uri="{FF2B5EF4-FFF2-40B4-BE49-F238E27FC236}">
                <a16:creationId xmlns:a16="http://schemas.microsoft.com/office/drawing/2014/main" id="{090EA9F9-7EB4-655F-EACE-3DFFBC1DAEB5}"/>
              </a:ext>
            </a:extLst>
          </p:cNvPr>
          <p:cNvSpPr>
            <a:spLocks noGrp="1"/>
          </p:cNvSpPr>
          <p:nvPr>
            <p:ph idx="1"/>
          </p:nvPr>
        </p:nvSpPr>
        <p:spPr>
          <a:xfrm>
            <a:off x="490538" y="2409840"/>
            <a:ext cx="11210924" cy="3482975"/>
          </a:xfrm>
        </p:spPr>
        <p:txBody>
          <a:bodyPr/>
          <a:lstStyle/>
          <a:p>
            <a:r>
              <a:rPr lang="en-GB" sz="2000" dirty="0"/>
              <a:t>Broadband internet</a:t>
            </a:r>
          </a:p>
          <a:p>
            <a:pPr lvl="2"/>
            <a:r>
              <a:rPr lang="en-GB" sz="2000" dirty="0"/>
              <a:t>Increased broadband penetration especially since 2015.</a:t>
            </a:r>
          </a:p>
          <a:p>
            <a:pPr lvl="2"/>
            <a:r>
              <a:rPr lang="en-GB" sz="2000" dirty="0"/>
              <a:t>78% of Caribbean residents are internet users (higher than the global average of 63%).</a:t>
            </a:r>
          </a:p>
          <a:p>
            <a:r>
              <a:rPr lang="en-GB" sz="2000" dirty="0"/>
              <a:t>Information and communication technology</a:t>
            </a:r>
          </a:p>
          <a:p>
            <a:pPr lvl="2"/>
            <a:r>
              <a:rPr lang="en-GB" sz="2000" dirty="0">
                <a:solidFill>
                  <a:srgbClr val="1F1F1F"/>
                </a:solidFill>
                <a:latin typeface="ElsevierGulliver"/>
              </a:rPr>
              <a:t>A</a:t>
            </a:r>
            <a:r>
              <a:rPr lang="en-GB" sz="2000" b="0" i="0" dirty="0">
                <a:solidFill>
                  <a:srgbClr val="1F1F1F"/>
                </a:solidFill>
                <a:effectLst/>
                <a:latin typeface="ElsevierGulliver"/>
              </a:rPr>
              <a:t>pproximately 54 million internet users</a:t>
            </a:r>
          </a:p>
          <a:p>
            <a:pPr lvl="2"/>
            <a:r>
              <a:rPr lang="en-GB" sz="2000" dirty="0">
                <a:solidFill>
                  <a:srgbClr val="1F1F1F"/>
                </a:solidFill>
                <a:latin typeface="ElsevierGulliver"/>
              </a:rPr>
              <a:t>Among them,</a:t>
            </a:r>
            <a:r>
              <a:rPr lang="en-GB" sz="2000" b="0" i="0" dirty="0">
                <a:solidFill>
                  <a:srgbClr val="1F1F1F"/>
                </a:solidFill>
                <a:effectLst/>
                <a:latin typeface="ElsevierGulliver"/>
              </a:rPr>
              <a:t> 22.2 million are active social media users</a:t>
            </a:r>
          </a:p>
          <a:p>
            <a:pPr lvl="2"/>
            <a:r>
              <a:rPr lang="en-GB" sz="2000" dirty="0">
                <a:solidFill>
                  <a:srgbClr val="1F1F1F"/>
                </a:solidFill>
                <a:latin typeface="ElsevierGulliver"/>
              </a:rPr>
              <a:t>Access to ICT contributed to the expansion of E-commerce which showed unprecedented growth during the pandemic.</a:t>
            </a:r>
            <a:endParaRPr lang="en-GB" sz="2000" dirty="0"/>
          </a:p>
        </p:txBody>
      </p:sp>
      <p:sp>
        <p:nvSpPr>
          <p:cNvPr id="4" name="Date Placeholder 3">
            <a:extLst>
              <a:ext uri="{FF2B5EF4-FFF2-40B4-BE49-F238E27FC236}">
                <a16:creationId xmlns:a16="http://schemas.microsoft.com/office/drawing/2014/main" id="{5E60C517-2C95-461F-66F2-CE8B3711877C}"/>
              </a:ext>
            </a:extLst>
          </p:cNvPr>
          <p:cNvSpPr>
            <a:spLocks noGrp="1"/>
          </p:cNvSpPr>
          <p:nvPr>
            <p:ph type="dt" sz="half" idx="10"/>
          </p:nvPr>
        </p:nvSpPr>
        <p:spPr/>
        <p:txBody>
          <a:bodyPr/>
          <a:lstStyle/>
          <a:p>
            <a:r>
              <a:rPr lang="en-GB"/>
              <a:t>Date: Monday / 01 / October / 2019</a:t>
            </a:r>
          </a:p>
        </p:txBody>
      </p:sp>
      <p:sp>
        <p:nvSpPr>
          <p:cNvPr id="5" name="Footer Placeholder 4">
            <a:extLst>
              <a:ext uri="{FF2B5EF4-FFF2-40B4-BE49-F238E27FC236}">
                <a16:creationId xmlns:a16="http://schemas.microsoft.com/office/drawing/2014/main" id="{24B1D70A-EEBC-02F1-A444-E8838EDF62BB}"/>
              </a:ext>
            </a:extLst>
          </p:cNvPr>
          <p:cNvSpPr>
            <a:spLocks noGrp="1"/>
          </p:cNvSpPr>
          <p:nvPr>
            <p:ph type="ftr" sz="quarter" idx="11"/>
          </p:nvPr>
        </p:nvSpPr>
        <p:spPr/>
        <p:txBody>
          <a:bodyPr/>
          <a:lstStyle/>
          <a:p>
            <a:r>
              <a:rPr lang="en-GB"/>
              <a:t>Advancing social justice, promoting decent work</a:t>
            </a:r>
          </a:p>
        </p:txBody>
      </p:sp>
      <p:sp>
        <p:nvSpPr>
          <p:cNvPr id="6" name="Slide Number Placeholder 5">
            <a:extLst>
              <a:ext uri="{FF2B5EF4-FFF2-40B4-BE49-F238E27FC236}">
                <a16:creationId xmlns:a16="http://schemas.microsoft.com/office/drawing/2014/main" id="{8D71BBA2-1920-9219-292B-3B69583C04B5}"/>
              </a:ext>
            </a:extLst>
          </p:cNvPr>
          <p:cNvSpPr>
            <a:spLocks noGrp="1"/>
          </p:cNvSpPr>
          <p:nvPr>
            <p:ph type="sldNum" sz="quarter" idx="12"/>
          </p:nvPr>
        </p:nvSpPr>
        <p:spPr/>
        <p:txBody>
          <a:bodyPr/>
          <a:lstStyle/>
          <a:p>
            <a:fld id="{856227C0-AD57-4F9B-BAE3-EEFB0D0EE427}" type="slidenum">
              <a:rPr lang="en-GB" smtClean="0"/>
              <a:t>9</a:t>
            </a:fld>
            <a:endParaRPr lang="en-GB"/>
          </a:p>
        </p:txBody>
      </p:sp>
    </p:spTree>
    <p:extLst>
      <p:ext uri="{BB962C8B-B14F-4D97-AF65-F5344CB8AC3E}">
        <p14:creationId xmlns:p14="http://schemas.microsoft.com/office/powerpoint/2010/main" val="40872107"/>
      </p:ext>
    </p:extLst>
  </p:cSld>
  <p:clrMapOvr>
    <a:masterClrMapping/>
  </p:clrMapOvr>
</p:sld>
</file>

<file path=ppt/theme/theme1.xml><?xml version="1.0" encoding="utf-8"?>
<a:theme xmlns:a="http://schemas.openxmlformats.org/drawingml/2006/main" name="ILO 2020">
  <a:themeElements>
    <a:clrScheme name="ILO Jan 2020">
      <a:dk1>
        <a:srgbClr val="230050"/>
      </a:dk1>
      <a:lt1>
        <a:sysClr val="window" lastClr="FFFFFF"/>
      </a:lt1>
      <a:dk2>
        <a:srgbClr val="000000"/>
      </a:dk2>
      <a:lt2>
        <a:srgbClr val="F8FCFE"/>
      </a:lt2>
      <a:accent1>
        <a:srgbClr val="1E2DBE"/>
      </a:accent1>
      <a:accent2>
        <a:srgbClr val="FA3C4B"/>
      </a:accent2>
      <a:accent3>
        <a:srgbClr val="FFCD2D"/>
      </a:accent3>
      <a:accent4>
        <a:srgbClr val="960A55"/>
      </a:accent4>
      <a:accent5>
        <a:srgbClr val="05D2D2"/>
      </a:accent5>
      <a:accent6>
        <a:srgbClr val="8CE164"/>
      </a:accent6>
      <a:hlink>
        <a:srgbClr val="230050"/>
      </a:hlink>
      <a:folHlink>
        <a:srgbClr val="23005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nglish PowerPoint Presentation" id="{8C1655DC-F382-794B-A9D0-E611FF401CD9}" vid="{94661D02-612A-A042-A427-1B928FD15C6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83BE6E4C770C241A1F660B5995B01F7" ma:contentTypeVersion="17" ma:contentTypeDescription="Create a new document." ma:contentTypeScope="" ma:versionID="414e1c2c53280ad926c67277bf3c0f8a">
  <xsd:schema xmlns:xsd="http://www.w3.org/2001/XMLSchema" xmlns:xs="http://www.w3.org/2001/XMLSchema" xmlns:p="http://schemas.microsoft.com/office/2006/metadata/properties" xmlns:ns2="528055ea-49fd-4e4f-a2c1-63a004881e53" xmlns:ns3="37391693-4824-4c0d-b829-3199b2a291ff" targetNamespace="http://schemas.microsoft.com/office/2006/metadata/properties" ma:root="true" ma:fieldsID="120b729d6572a23c824e783305ec9154" ns2:_="" ns3:_="">
    <xsd:import namespace="528055ea-49fd-4e4f-a2c1-63a004881e53"/>
    <xsd:import namespace="37391693-4824-4c0d-b829-3199b2a291f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3:TaxCatchAll" minOccurs="0"/>
                <xsd:element ref="ns2:MediaServiceOCR" minOccurs="0"/>
                <xsd:element ref="ns2:MediaServiceGenerationTime" minOccurs="0"/>
                <xsd:element ref="ns2:MediaServiceEventHashCode" minOccurs="0"/>
                <xsd:element ref="ns2:lcf76f155ced4ddcb4097134ff3c332f" minOccurs="0"/>
                <xsd:element ref="ns2:MediaServiceDateTaken" minOccurs="0"/>
                <xsd:element ref="ns2:MediaServiceObjectDetectorVersions" minOccurs="0"/>
                <xsd:element ref="ns2:MediaLengthInSeconds" minOccurs="0"/>
                <xsd:element ref="ns2:MediaServiceSearchPropertie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28055ea-49fd-4e4f-a2c1-63a004881e5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3932b82f-ee1f-4246-9d44-c1f8cdfbe54f" ma:termSetId="09814cd3-568e-fe90-9814-8d621ff8fb84" ma:anchorId="fba54fb3-c3e1-fe81-a776-ca4b69148c4d" ma:open="true" ma:isKeyword="false">
      <xsd:complexType>
        <xsd:sequence>
          <xsd:element ref="pc:Terms" minOccurs="0" maxOccurs="1"/>
        </xsd:sequence>
      </xsd:complexType>
    </xsd:element>
    <xsd:element name="MediaServiceDateTaken" ma:index="18" nillable="true" ma:displayName="MediaServiceDateTaken" ma:hidden="true" ma:indexed="true" ma:internalName="MediaServiceDateTaken"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391693-4824-4c0d-b829-3199b2a291f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2" nillable="true" ma:displayName="Taxonomy Catch All Column" ma:hidden="true" ma:list="{9784a43b-0e7f-4a1b-b9ca-1db7c91ac1a3}" ma:internalName="TaxCatchAll" ma:showField="CatchAllData" ma:web="37391693-4824-4c0d-b829-3199b2a291f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37391693-4824-4c0d-b829-3199b2a291ff" xsi:nil="true"/>
    <lcf76f155ced4ddcb4097134ff3c332f xmlns="528055ea-49fd-4e4f-a2c1-63a004881e5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8B423539-5028-48E2-AAF0-205C1116185D}"/>
</file>

<file path=customXml/itemProps2.xml><?xml version="1.0" encoding="utf-8"?>
<ds:datastoreItem xmlns:ds="http://schemas.openxmlformats.org/officeDocument/2006/customXml" ds:itemID="{ACF5F0A4-041E-46DB-934A-4BB665EFE342}"/>
</file>

<file path=customXml/itemProps3.xml><?xml version="1.0" encoding="utf-8"?>
<ds:datastoreItem xmlns:ds="http://schemas.openxmlformats.org/officeDocument/2006/customXml" ds:itemID="{2A698411-0CF7-4570-BB32-C45CA5C2DC8D}"/>
</file>

<file path=docProps/app.xml><?xml version="1.0" encoding="utf-8"?>
<Properties xmlns="http://schemas.openxmlformats.org/officeDocument/2006/extended-properties" xmlns:vt="http://schemas.openxmlformats.org/officeDocument/2006/docPropsVTypes">
  <Template>English PowerPoint Presentation</Template>
  <TotalTime>125</TotalTime>
  <Words>1501</Words>
  <Application>Microsoft Office PowerPoint</Application>
  <PresentationFormat>Widescreen</PresentationFormat>
  <Paragraphs>178</Paragraphs>
  <Slides>21</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Arial</vt:lpstr>
      <vt:lpstr>Calibri</vt:lpstr>
      <vt:lpstr>ElsevierGulliver</vt:lpstr>
      <vt:lpstr>Wingdings 3</vt:lpstr>
      <vt:lpstr>ILO 2020</vt:lpstr>
      <vt:lpstr>Platform Economy in the Caribbean</vt:lpstr>
      <vt:lpstr>Introduction to the platform economy: Definitions</vt:lpstr>
      <vt:lpstr>Examples of digital platforms</vt:lpstr>
      <vt:lpstr>Setting the scene: How digitalization is changing labour?</vt:lpstr>
      <vt:lpstr>What labour services could be provided through digital labour platforms?</vt:lpstr>
      <vt:lpstr>Summary: The platform economy </vt:lpstr>
      <vt:lpstr>The scope of digital labour platform study in the Caribbean</vt:lpstr>
      <vt:lpstr>Methodology: qualitative research complimented with FGDs and KIIs</vt:lpstr>
      <vt:lpstr>What we know so far Increasing access in the Caribbean to technological infrastructure</vt:lpstr>
      <vt:lpstr>Despite the increasing access, the progress is uneven</vt:lpstr>
      <vt:lpstr>The number of web-based digital platform workers in the Caribbean region is significantly limited</vt:lpstr>
      <vt:lpstr>Distribution of web-based platform employers in the region</vt:lpstr>
      <vt:lpstr>Dominican Republic: days per month worked on platforms, by type of platform (Percentages of workers)</vt:lpstr>
      <vt:lpstr>Outsourcing of tasks on a freelance platform across countries, inflow of work and earnings, 2019</vt:lpstr>
      <vt:lpstr>Supply and demand of online freelance labour: Insights based on Online Labour Index (OLI) developed by Oxford University (1)</vt:lpstr>
      <vt:lpstr>Supply and demand of online freelance labour: Insights based on Online Labour Index (OLI) developed by Oxford University(2)</vt:lpstr>
      <vt:lpstr>Regulating digital platforms in the Caribbean</vt:lpstr>
      <vt:lpstr>Initiatives are underway</vt:lpstr>
      <vt:lpstr>Key risks faced by the platform worker include…</vt:lpstr>
      <vt:lpstr>Potential gaps</vt:lpstr>
      <vt:lpstr>Next Steps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Toussaint, Abi-Gail</dc:creator>
  <cp:lastModifiedBy>Toussaint, Abi-Gail</cp:lastModifiedBy>
  <cp:revision>16</cp:revision>
  <dcterms:created xsi:type="dcterms:W3CDTF">2025-04-05T23:47:42Z</dcterms:created>
  <dcterms:modified xsi:type="dcterms:W3CDTF">2025-04-06T01:53:21Z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0x010100B83BE6E4C770C241A1F660B5995B01F7</vt:lpwstr>
  </property>
</Properties>
</file>