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1.xml" ContentType="application/vnd.openxmlformats-officedocument.theme+xml"/>
  <Override PartName="/ppt/theme/theme4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61" r:id="rId3"/>
    <p:sldMasterId id="2147483680" r:id="rId4"/>
    <p:sldMasterId id="2147483697" r:id="rId5"/>
    <p:sldMasterId id="2147483717" r:id="rId6"/>
    <p:sldMasterId id="2147483736" r:id="rId7"/>
  </p:sldMasterIdLst>
  <p:notesMasterIdLst>
    <p:notesMasterId r:id="rId23"/>
  </p:notesMasterIdLst>
  <p:sldIdLst>
    <p:sldId id="257" r:id="rId8"/>
    <p:sldId id="496" r:id="rId9"/>
    <p:sldId id="4500" r:id="rId10"/>
    <p:sldId id="4501" r:id="rId11"/>
    <p:sldId id="4506" r:id="rId12"/>
    <p:sldId id="344" r:id="rId13"/>
    <p:sldId id="4507" r:id="rId14"/>
    <p:sldId id="399" r:id="rId15"/>
    <p:sldId id="291" r:id="rId16"/>
    <p:sldId id="665" r:id="rId17"/>
    <p:sldId id="666" r:id="rId18"/>
    <p:sldId id="4502" r:id="rId19"/>
    <p:sldId id="4504" r:id="rId20"/>
    <p:sldId id="4505" r:id="rId21"/>
    <p:sldId id="283" r:id="rId22"/>
  </p:sldIdLst>
  <p:sldSz cx="12192000" cy="6858000"/>
  <p:notesSz cx="7104063" cy="102346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C0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72304" autoAdjust="0"/>
  </p:normalViewPr>
  <p:slideViewPr>
    <p:cSldViewPr snapToGrid="0">
      <p:cViewPr>
        <p:scale>
          <a:sx n="50" d="100"/>
          <a:sy n="50" d="100"/>
        </p:scale>
        <p:origin x="124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FBF56C77-49EC-406B-B6CE-588216EAC898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6" tIns="47398" rIns="94796" bIns="4739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4796" tIns="47398" rIns="94796" bIns="4739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3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CEBFE106-A3E0-424C-8AB2-5A0E15EC87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097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FE106-A3E0-424C-8AB2-5A0E15EC87F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4483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FE106-A3E0-424C-8AB2-5A0E15EC87F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3925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FE106-A3E0-424C-8AB2-5A0E15EC87F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814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FE106-A3E0-424C-8AB2-5A0E15EC87F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35125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FE106-A3E0-424C-8AB2-5A0E15EC87F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401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FE106-A3E0-424C-8AB2-5A0E15EC87F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8455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47958">
              <a:defRPr/>
            </a:pPr>
            <a:fld id="{D0826FEE-2901-4F80-B040-94DEDE5C3ECF}" type="slidenum">
              <a:rPr lang="en-GB">
                <a:solidFill>
                  <a:prstClr val="black"/>
                </a:solidFill>
                <a:latin typeface="Calibri" panose="020F0502020204030204"/>
              </a:rPr>
              <a:pPr defTabSz="947958">
                <a:defRPr/>
              </a:pPr>
              <a:t>15</a:t>
            </a:fld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77682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972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FE106-A3E0-424C-8AB2-5A0E15EC87F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494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FE106-A3E0-424C-8AB2-5A0E15EC87F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53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75281-7D4E-1CB7-97A7-E371ADDF2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2FDD6D-BF8E-09B4-9135-96107E3E82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CB4C8E-6BE1-D394-C56E-BB3583C1D2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789147-F1FD-C9DE-3A4D-4675A8B8F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FE106-A3E0-424C-8AB2-5A0E15EC87F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50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2"/>
            <a:endParaRPr lang="en-GB" sz="1100" dirty="0">
              <a:latin typeface="Overpass" panose="000005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7476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79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826FEE-2901-4F80-B040-94DEDE5C3ECF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479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7438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47958">
              <a:defRPr/>
            </a:pPr>
            <a:fld id="{D0826FEE-2901-4F80-B040-94DEDE5C3ECF}" type="slidenum">
              <a:rPr lang="en-GB">
                <a:solidFill>
                  <a:prstClr val="black"/>
                </a:solidFill>
                <a:latin typeface="Calibri" panose="020F0502020204030204"/>
              </a:rPr>
              <a:pPr defTabSz="947958">
                <a:defRPr/>
              </a:pPr>
              <a:t>8</a:t>
            </a:fld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39102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47958">
              <a:defRPr/>
            </a:pPr>
            <a:r>
              <a:rPr lang="en-GB">
                <a:solidFill>
                  <a:prstClr val="black"/>
                </a:solidFill>
                <a:latin typeface="Calibri" panose="020F0502020204030204"/>
              </a:rPr>
              <a:t>Technical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47958">
              <a:defRPr/>
            </a:pPr>
            <a:fld id="{D0826FEE-2901-4F80-B040-94DEDE5C3ECF}" type="slidenum">
              <a:rPr lang="en-GB">
                <a:solidFill>
                  <a:prstClr val="black"/>
                </a:solidFill>
                <a:latin typeface="Calibri" panose="020F0502020204030204"/>
              </a:rPr>
              <a:pPr defTabSz="947958">
                <a:defRPr/>
              </a:pPr>
              <a:t>9</a:t>
            </a:fld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07648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5.emf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5.emf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5.emf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5.emf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523F73-C4C7-D5A1-94A1-92D88186C9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226072D-7DF6-8A6D-4C3A-7315A449C1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0FB2AE-0EF1-96F4-D75F-CE229328BE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452A9E-CF89-41A3-983E-E78A0B22F25C}" type="datetimeFigureOut">
              <a:rPr lang="es-ES" smtClean="0"/>
              <a:t>02/04/2025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A73AAD-0290-27B5-E00D-97C50F908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89F9A9D-0854-AFD2-9918-997074CEB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FB836A-AF15-40E8-AE69-8D80F19830B3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5972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490538" y="2393950"/>
            <a:ext cx="7380000" cy="3482976"/>
          </a:xfrm>
        </p:spPr>
        <p:txBody>
          <a:bodyPr tIns="0">
            <a:noAutofit/>
          </a:bodyPr>
          <a:lstStyle>
            <a:lvl1pPr marL="489600" indent="-489600">
              <a:buSzPct val="120000"/>
              <a:buFontTx/>
              <a:buBlip>
                <a:blip r:embed="rId2"/>
              </a:buBlip>
              <a:defRPr sz="2300" b="0">
                <a:solidFill>
                  <a:schemeClr val="tx1"/>
                </a:solidFill>
              </a:defRPr>
            </a:lvl1pPr>
            <a:lvl2pPr marL="489600" indent="0">
              <a:buClr>
                <a:schemeClr val="accent2"/>
              </a:buClr>
              <a:buSzPct val="80000"/>
              <a:buFont typeface="Wingdings 3" panose="05040102010807070707" pitchFamily="18" charset="2"/>
              <a:buNone/>
              <a:defRPr sz="2300" baseline="0"/>
            </a:lvl2pPr>
            <a:lvl3pPr marL="669600" indent="-180000">
              <a:spcBef>
                <a:spcPts val="1800"/>
              </a:spcBef>
              <a:defRPr sz="1000"/>
            </a:lvl3pPr>
          </a:lstStyle>
          <a:p>
            <a:pPr lvl="0"/>
            <a:r>
              <a:rPr lang="en-US"/>
              <a:t>Quote (level 1)</a:t>
            </a:r>
          </a:p>
          <a:p>
            <a:pPr lvl="1"/>
            <a:r>
              <a:rPr lang="en-US"/>
              <a:t>Continuation paras (level 2)</a:t>
            </a:r>
          </a:p>
          <a:p>
            <a:pPr lvl="2"/>
            <a:r>
              <a:rPr lang="en-GB"/>
              <a:t>Source (level 3)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270663" y="2447925"/>
            <a:ext cx="3430800" cy="3429000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825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88" y="6867374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 userDrawn="1"/>
        </p:nvSpPr>
        <p:spPr>
          <a:xfrm flipH="1">
            <a:off x="5529262" y="3007518"/>
            <a:ext cx="6662738" cy="3850481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55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 userDrawn="1"/>
        </p:nvSpPr>
        <p:spPr>
          <a:xfrm flipH="1">
            <a:off x="8286750" y="4601106"/>
            <a:ext cx="3905250" cy="225689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sp>
        <p:nvSpPr>
          <p:cNvPr id="10" name="Right Triangle 9"/>
          <p:cNvSpPr/>
          <p:nvPr userDrawn="1"/>
        </p:nvSpPr>
        <p:spPr>
          <a:xfrm rot="10800000">
            <a:off x="3191027" y="2238"/>
            <a:ext cx="8999022" cy="520065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57276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sp>
        <p:nvSpPr>
          <p:cNvPr id="10" name="Right Triangle 9"/>
          <p:cNvSpPr/>
          <p:nvPr userDrawn="1"/>
        </p:nvSpPr>
        <p:spPr>
          <a:xfrm rot="10800000">
            <a:off x="5307376" y="0"/>
            <a:ext cx="6884624" cy="3978712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0884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7045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02" y="490538"/>
            <a:ext cx="1371472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47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atter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1407" r="38481" b="40746"/>
          <a:stretch/>
        </p:blipFill>
        <p:spPr>
          <a:xfrm>
            <a:off x="-1397975" y="1085561"/>
            <a:ext cx="13604217" cy="57848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5868000" cy="648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49663" y="687045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881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0889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35924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6C6FF-2B60-66F0-74A2-4D864AA7D3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C7F7F8-6078-F620-12D8-FD723FF67D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6AA65-4CC4-6E15-0C0D-53ACD50DC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95B7C-4F17-4FE3-9330-D37346E2E6F3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8D029A-AB48-EC51-7ABB-7940A2D78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9E09-613E-857A-E118-FEDD1A493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01DA-A701-4242-AB11-65FCDD5372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74254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538" y="2873014"/>
            <a:ext cx="7200000" cy="608525"/>
          </a:xfrm>
        </p:spPr>
        <p:txBody>
          <a:bodyPr wrap="square" bIns="54000" anchor="t" anchorCtr="0">
            <a:no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538" y="3481539"/>
            <a:ext cx="7200000" cy="1655762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1200"/>
              </a:spcAft>
              <a:buNone/>
              <a:defRPr sz="4000" b="0">
                <a:solidFill>
                  <a:schemeClr val="accent1"/>
                </a:solidFill>
              </a:defRPr>
            </a:lvl1pPr>
            <a:lvl2pPr marL="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0538" y="6180035"/>
            <a:ext cx="2743200" cy="216000"/>
          </a:xfrm>
        </p:spPr>
        <p:txBody>
          <a:bodyPr anchor="b" anchorCtr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90538" y="685800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2946400" y="0"/>
            <a:ext cx="9245600" cy="5321300"/>
          </a:xfrm>
          <a:custGeom>
            <a:avLst/>
            <a:gdLst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5321300 h 5321300"/>
              <a:gd name="connsiteX4" fmla="*/ 0 w 9245600"/>
              <a:gd name="connsiteY4" fmla="*/ 0 h 5321300"/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0 h 532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5600" h="5321300">
                <a:moveTo>
                  <a:pt x="0" y="0"/>
                </a:moveTo>
                <a:lnTo>
                  <a:pt x="9245600" y="0"/>
                </a:lnTo>
                <a:lnTo>
                  <a:pt x="9245600" y="5321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insert picture, or leave unchanged for plain colour fill</a:t>
            </a:r>
          </a:p>
        </p:txBody>
      </p:sp>
    </p:spTree>
    <p:extLst>
      <p:ext uri="{BB962C8B-B14F-4D97-AF65-F5344CB8AC3E}">
        <p14:creationId xmlns:p14="http://schemas.microsoft.com/office/powerpoint/2010/main" val="3616531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538" y="2873014"/>
            <a:ext cx="7200000" cy="608525"/>
          </a:xfrm>
        </p:spPr>
        <p:txBody>
          <a:bodyPr wrap="square" bIns="54000" anchor="t" anchorCtr="0">
            <a:no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538" y="3481539"/>
            <a:ext cx="7200000" cy="1655762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1200"/>
              </a:spcAft>
              <a:buNone/>
              <a:defRPr sz="4000" b="0">
                <a:solidFill>
                  <a:schemeClr val="accent1"/>
                </a:solidFill>
              </a:defRPr>
            </a:lvl1pPr>
            <a:lvl2pPr marL="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0538" y="6180035"/>
            <a:ext cx="2743200" cy="216000"/>
          </a:xfrm>
        </p:spPr>
        <p:txBody>
          <a:bodyPr anchor="b" anchorCtr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90538" y="685800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2946400" y="0"/>
            <a:ext cx="9245600" cy="5321300"/>
          </a:xfrm>
          <a:custGeom>
            <a:avLst/>
            <a:gdLst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5321300 h 5321300"/>
              <a:gd name="connsiteX4" fmla="*/ 0 w 9245600"/>
              <a:gd name="connsiteY4" fmla="*/ 0 h 5321300"/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0 h 532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5600" h="5321300">
                <a:moveTo>
                  <a:pt x="0" y="0"/>
                </a:moveTo>
                <a:lnTo>
                  <a:pt x="9245600" y="0"/>
                </a:lnTo>
                <a:lnTo>
                  <a:pt x="9245600" y="5321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insert picture, or leave unchanged for plain colour fill</a:t>
            </a:r>
          </a:p>
        </p:txBody>
      </p:sp>
    </p:spTree>
    <p:extLst>
      <p:ext uri="{BB962C8B-B14F-4D97-AF65-F5344CB8AC3E}">
        <p14:creationId xmlns:p14="http://schemas.microsoft.com/office/powerpoint/2010/main" val="481631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9723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0"/>
            <a:ext cx="7311862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4" b="41970"/>
          <a:stretch/>
        </p:blipFill>
        <p:spPr>
          <a:xfrm>
            <a:off x="4581526" y="3244430"/>
            <a:ext cx="7619999" cy="3623095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0538" y="4796725"/>
            <a:ext cx="3412800" cy="970829"/>
          </a:xfrm>
        </p:spPr>
        <p:txBody>
          <a:bodyPr tIns="108000">
            <a:spAutoFit/>
          </a:bodyPr>
          <a:lstStyle>
            <a:lvl1pPr marL="489600" indent="-489600">
              <a:buSzPct val="150000"/>
              <a:buFontTx/>
              <a:buBlip>
                <a:blip r:embed="rId3"/>
              </a:buBlip>
              <a:defRPr b="0">
                <a:solidFill>
                  <a:schemeClr val="tx1"/>
                </a:solidFill>
              </a:defRPr>
            </a:lvl1pPr>
            <a:lvl2pPr marL="669600" indent="-180000">
              <a:buClr>
                <a:schemeClr val="accent2"/>
              </a:buClr>
              <a:buSzPct val="80000"/>
              <a:buFont typeface="Wingdings 3" panose="05040102010807070707" pitchFamily="18" charset="2"/>
              <a:buChar char="u"/>
              <a:defRPr sz="1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383729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Corn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92650" y="2538000"/>
            <a:ext cx="7499350" cy="4320000"/>
          </a:xfrm>
          <a:custGeom>
            <a:avLst/>
            <a:gdLst>
              <a:gd name="connsiteX0" fmla="*/ 0 w 7499350"/>
              <a:gd name="connsiteY0" fmla="*/ 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  <a:gd name="connsiteX4" fmla="*/ 0 w 7499350"/>
              <a:gd name="connsiteY4" fmla="*/ 0 h 4320000"/>
              <a:gd name="connsiteX0" fmla="*/ 0 w 7499350"/>
              <a:gd name="connsiteY0" fmla="*/ 432000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99350" h="4320000">
                <a:moveTo>
                  <a:pt x="0" y="4320000"/>
                </a:moveTo>
                <a:lnTo>
                  <a:pt x="7499350" y="0"/>
                </a:lnTo>
                <a:lnTo>
                  <a:pt x="7499350" y="4320000"/>
                </a:lnTo>
                <a:lnTo>
                  <a:pt x="0" y="432000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0"/>
            <a:ext cx="7311862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4686300" y="6870450"/>
            <a:ext cx="75057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/>
              <a:t>NB Manually place “ilo.org” device in front of image</a:t>
            </a:r>
          </a:p>
        </p:txBody>
      </p:sp>
    </p:spTree>
    <p:extLst>
      <p:ext uri="{BB962C8B-B14F-4D97-AF65-F5344CB8AC3E}">
        <p14:creationId xmlns:p14="http://schemas.microsoft.com/office/powerpoint/2010/main" val="16349555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Image/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0"/>
            <a:ext cx="7311862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4686300" y="6870450"/>
            <a:ext cx="75057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/>
              <a:t>NB Manually place “ilo.org” device in front of image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8289130" y="981075"/>
            <a:ext cx="3902869" cy="5876925"/>
          </a:xfrm>
          <a:custGeom>
            <a:avLst/>
            <a:gdLst>
              <a:gd name="connsiteX0" fmla="*/ 0 w 3902869"/>
              <a:gd name="connsiteY0" fmla="*/ 0 h 5876925"/>
              <a:gd name="connsiteX1" fmla="*/ 3902869 w 3902869"/>
              <a:gd name="connsiteY1" fmla="*/ 0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  <a:gd name="connsiteX0" fmla="*/ 0 w 3902869"/>
              <a:gd name="connsiteY0" fmla="*/ 0 h 5876925"/>
              <a:gd name="connsiteX1" fmla="*/ 3898107 w 3902869"/>
              <a:gd name="connsiteY1" fmla="*/ 2252663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2869" h="5876925">
                <a:moveTo>
                  <a:pt x="0" y="0"/>
                </a:moveTo>
                <a:lnTo>
                  <a:pt x="3898107" y="2252663"/>
                </a:lnTo>
                <a:cubicBezTo>
                  <a:pt x="3899694" y="3460750"/>
                  <a:pt x="3901282" y="4668838"/>
                  <a:pt x="3902869" y="5876925"/>
                </a:cubicBezTo>
                <a:lnTo>
                  <a:pt x="0" y="5876925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8288338" y="5876925"/>
            <a:ext cx="3413125" cy="247650"/>
          </a:xfrm>
          <a:custGeom>
            <a:avLst/>
            <a:gdLst>
              <a:gd name="connsiteX0" fmla="*/ 0 w 3413125"/>
              <a:gd name="connsiteY0" fmla="*/ 0 h 247650"/>
              <a:gd name="connsiteX1" fmla="*/ 3413125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  <a:gd name="connsiteX0" fmla="*/ 0 w 3413125"/>
              <a:gd name="connsiteY0" fmla="*/ 0 h 247650"/>
              <a:gd name="connsiteX1" fmla="*/ 3153569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125" h="247650">
                <a:moveTo>
                  <a:pt x="0" y="0"/>
                </a:moveTo>
                <a:lnTo>
                  <a:pt x="3153569" y="0"/>
                </a:lnTo>
                <a:lnTo>
                  <a:pt x="3413125" y="247650"/>
                </a:lnTo>
                <a:lnTo>
                  <a:pt x="0" y="2476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lIns="108000" anchor="ctr" anchorCtr="0"/>
          <a:lstStyle>
            <a:lvl1pPr>
              <a:defRPr sz="1000" b="0">
                <a:solidFill>
                  <a:schemeClr val="bg1"/>
                </a:solidFill>
              </a:defRPr>
            </a:lvl1pPr>
            <a:lvl2pPr>
              <a:defRPr sz="100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10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4646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393950"/>
            <a:ext cx="53604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1062" y="2393949"/>
            <a:ext cx="53604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6163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393950"/>
            <a:ext cx="34128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393949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288662" y="2393949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592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with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393950"/>
            <a:ext cx="34128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393949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8288662" y="2393950"/>
            <a:ext cx="3412801" cy="3482975"/>
          </a:xfrm>
        </p:spPr>
        <p:txBody>
          <a:bodyPr tIns="54000"/>
          <a:lstStyle>
            <a:lvl1pPr marL="360000" indent="-360000">
              <a:lnSpc>
                <a:spcPct val="80000"/>
              </a:lnSpc>
              <a:spcBef>
                <a:spcPts val="3200"/>
              </a:spcBef>
              <a:spcAft>
                <a:spcPts val="0"/>
              </a:spcAft>
              <a:buClr>
                <a:schemeClr val="accent2"/>
              </a:buClr>
              <a:buFontTx/>
              <a:buBlip>
                <a:blip r:embed="rId2"/>
              </a:buBlip>
              <a:defRPr sz="6000" b="0" spc="-200" baseline="0">
                <a:solidFill>
                  <a:schemeClr val="accent1"/>
                </a:solidFill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00"/>
            </a:lvl2pPr>
          </a:lstStyle>
          <a:p>
            <a:pPr lvl="0"/>
            <a:r>
              <a:rPr lang="en-US"/>
              <a:t>00.0%</a:t>
            </a:r>
          </a:p>
          <a:p>
            <a:pPr lvl="1"/>
            <a:r>
              <a:rPr lang="en-US"/>
              <a:t>Supporting text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9340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490538" y="2393950"/>
            <a:ext cx="7380000" cy="3482976"/>
          </a:xfrm>
        </p:spPr>
        <p:txBody>
          <a:bodyPr tIns="0">
            <a:noAutofit/>
          </a:bodyPr>
          <a:lstStyle>
            <a:lvl1pPr marL="489600" indent="-489600">
              <a:buSzPct val="120000"/>
              <a:buFontTx/>
              <a:buBlip>
                <a:blip r:embed="rId2"/>
              </a:buBlip>
              <a:defRPr sz="2300" b="0">
                <a:solidFill>
                  <a:schemeClr val="tx1"/>
                </a:solidFill>
              </a:defRPr>
            </a:lvl1pPr>
            <a:lvl2pPr marL="489600" indent="0">
              <a:buClr>
                <a:schemeClr val="accent2"/>
              </a:buClr>
              <a:buSzPct val="80000"/>
              <a:buFont typeface="Wingdings 3" panose="05040102010807070707" pitchFamily="18" charset="2"/>
              <a:buNone/>
              <a:defRPr sz="2300" baseline="0"/>
            </a:lvl2pPr>
            <a:lvl3pPr marL="669600" indent="-180000">
              <a:spcBef>
                <a:spcPts val="1800"/>
              </a:spcBef>
              <a:defRPr sz="1000"/>
            </a:lvl3pPr>
          </a:lstStyle>
          <a:p>
            <a:pPr lvl="0"/>
            <a:r>
              <a:rPr lang="en-US"/>
              <a:t>Quote (level 1)</a:t>
            </a:r>
          </a:p>
          <a:p>
            <a:pPr lvl="1"/>
            <a:r>
              <a:rPr lang="en-US"/>
              <a:t>Continuation paras (level 2)</a:t>
            </a:r>
          </a:p>
          <a:p>
            <a:pPr lvl="2"/>
            <a:r>
              <a:rPr lang="en-GB"/>
              <a:t>Source (level 3)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270663" y="2447925"/>
            <a:ext cx="3430800" cy="3429000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82642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88" y="6867374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 userDrawn="1"/>
        </p:nvSpPr>
        <p:spPr>
          <a:xfrm flipH="1">
            <a:off x="5529262" y="3007518"/>
            <a:ext cx="6662738" cy="3850481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1309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 userDrawn="1"/>
        </p:nvSpPr>
        <p:spPr>
          <a:xfrm flipH="1">
            <a:off x="8286750" y="4601106"/>
            <a:ext cx="3905250" cy="225689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sp>
        <p:nvSpPr>
          <p:cNvPr id="10" name="Right Triangle 9"/>
          <p:cNvSpPr/>
          <p:nvPr userDrawn="1"/>
        </p:nvSpPr>
        <p:spPr>
          <a:xfrm rot="10800000">
            <a:off x="3191027" y="2238"/>
            <a:ext cx="8999022" cy="520065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350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9235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sp>
        <p:nvSpPr>
          <p:cNvPr id="10" name="Right Triangle 9"/>
          <p:cNvSpPr/>
          <p:nvPr userDrawn="1"/>
        </p:nvSpPr>
        <p:spPr>
          <a:xfrm rot="10800000">
            <a:off x="5307376" y="0"/>
            <a:ext cx="6884624" cy="3978712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1463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7045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02" y="490538"/>
            <a:ext cx="1371472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9418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atter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1407" r="38481" b="40746"/>
          <a:stretch/>
        </p:blipFill>
        <p:spPr>
          <a:xfrm>
            <a:off x="-1397975" y="1085561"/>
            <a:ext cx="13604217" cy="57848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5868000" cy="648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49663" y="687045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6336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95986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9317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538" y="2720614"/>
            <a:ext cx="7200000" cy="608525"/>
          </a:xfrm>
        </p:spPr>
        <p:txBody>
          <a:bodyPr wrap="square" bIns="54000" anchor="t" anchorCtr="0">
            <a:noAutofit/>
          </a:bodyPr>
          <a:lstStyle>
            <a:lvl1pPr algn="l">
              <a:defRPr sz="44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538" y="4076700"/>
            <a:ext cx="7200000" cy="1060600"/>
          </a:xfrm>
        </p:spPr>
        <p:txBody>
          <a:bodyPr>
            <a:noAutofit/>
          </a:bodyPr>
          <a:lstStyle>
            <a:lvl1pPr marL="571500" indent="-571500" algn="l">
              <a:lnSpc>
                <a:spcPct val="90000"/>
              </a:lnSpc>
              <a:spcAft>
                <a:spcPts val="1200"/>
              </a:spcAft>
              <a:buClr>
                <a:schemeClr val="accent5"/>
              </a:buClr>
              <a:buFont typeface="Wingdings 3" panose="05040102010807070707" pitchFamily="18" charset="2"/>
              <a:buChar char=""/>
              <a:defRPr sz="4000" b="0">
                <a:solidFill>
                  <a:schemeClr val="accent1"/>
                </a:solidFill>
              </a:defRPr>
            </a:lvl1pPr>
            <a:lvl2pPr marL="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0538" y="6180035"/>
            <a:ext cx="2743200" cy="216000"/>
          </a:xfrm>
        </p:spPr>
        <p:txBody>
          <a:bodyPr anchor="b" anchorCtr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90538" y="685800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2946400" y="0"/>
            <a:ext cx="9245600" cy="5321300"/>
          </a:xfrm>
          <a:custGeom>
            <a:avLst/>
            <a:gdLst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5321300 h 5321300"/>
              <a:gd name="connsiteX4" fmla="*/ 0 w 9245600"/>
              <a:gd name="connsiteY4" fmla="*/ 0 h 5321300"/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0 h 532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5600" h="5321300">
                <a:moveTo>
                  <a:pt x="0" y="0"/>
                </a:moveTo>
                <a:lnTo>
                  <a:pt x="9245600" y="0"/>
                </a:lnTo>
                <a:lnTo>
                  <a:pt x="9245600" y="5321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insert picture, or leave unchanged for plain colour fill</a:t>
            </a:r>
          </a:p>
        </p:txBody>
      </p:sp>
    </p:spTree>
    <p:extLst>
      <p:ext uri="{BB962C8B-B14F-4D97-AF65-F5344CB8AC3E}">
        <p14:creationId xmlns:p14="http://schemas.microsoft.com/office/powerpoint/2010/main" val="19151609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11409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8" y="2193589"/>
            <a:ext cx="7311862" cy="39044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4" b="41970"/>
          <a:stretch/>
        </p:blipFill>
        <p:spPr>
          <a:xfrm>
            <a:off x="4581526" y="3244430"/>
            <a:ext cx="7619999" cy="3623095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4832" y="5109827"/>
            <a:ext cx="3412800" cy="970829"/>
          </a:xfrm>
        </p:spPr>
        <p:txBody>
          <a:bodyPr tIns="108000">
            <a:spAutoFit/>
          </a:bodyPr>
          <a:lstStyle>
            <a:lvl1pPr marL="489600" indent="-489600">
              <a:buSzPct val="150000"/>
              <a:buFontTx/>
              <a:buBlip>
                <a:blip r:embed="rId3"/>
              </a:buBlip>
              <a:defRPr b="0">
                <a:solidFill>
                  <a:schemeClr val="tx1"/>
                </a:solidFill>
              </a:defRPr>
            </a:lvl1pPr>
            <a:lvl2pPr marL="669600" indent="-180000">
              <a:buClr>
                <a:schemeClr val="accent2"/>
              </a:buClr>
              <a:buSzPct val="80000"/>
              <a:buFont typeface="Wingdings 3" panose="05040102010807070707" pitchFamily="18" charset="2"/>
              <a:buChar char="u"/>
              <a:defRPr sz="1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624750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Corn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92650" y="2538000"/>
            <a:ext cx="7499350" cy="4320000"/>
          </a:xfrm>
          <a:custGeom>
            <a:avLst/>
            <a:gdLst>
              <a:gd name="connsiteX0" fmla="*/ 0 w 7499350"/>
              <a:gd name="connsiteY0" fmla="*/ 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  <a:gd name="connsiteX4" fmla="*/ 0 w 7499350"/>
              <a:gd name="connsiteY4" fmla="*/ 0 h 4320000"/>
              <a:gd name="connsiteX0" fmla="*/ 0 w 7499350"/>
              <a:gd name="connsiteY0" fmla="*/ 432000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99350" h="4320000">
                <a:moveTo>
                  <a:pt x="0" y="4320000"/>
                </a:moveTo>
                <a:lnTo>
                  <a:pt x="7499350" y="0"/>
                </a:lnTo>
                <a:lnTo>
                  <a:pt x="7499350" y="4320000"/>
                </a:lnTo>
                <a:lnTo>
                  <a:pt x="0" y="432000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189568"/>
            <a:ext cx="7311862" cy="39044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4686300" y="6870450"/>
            <a:ext cx="75057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/>
              <a:t>NB Manually place “ilo.org” device in front of image</a:t>
            </a:r>
          </a:p>
        </p:txBody>
      </p:sp>
    </p:spTree>
    <p:extLst>
      <p:ext uri="{BB962C8B-B14F-4D97-AF65-F5344CB8AC3E}">
        <p14:creationId xmlns:p14="http://schemas.microsoft.com/office/powerpoint/2010/main" val="2109900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Image/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7" y="2189569"/>
            <a:ext cx="7311862" cy="390643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4686300" y="6870450"/>
            <a:ext cx="75057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/>
              <a:t>NB Manually place “ilo.org” device in front of image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8289130" y="981075"/>
            <a:ext cx="3902869" cy="5876925"/>
          </a:xfrm>
          <a:custGeom>
            <a:avLst/>
            <a:gdLst>
              <a:gd name="connsiteX0" fmla="*/ 0 w 3902869"/>
              <a:gd name="connsiteY0" fmla="*/ 0 h 5876925"/>
              <a:gd name="connsiteX1" fmla="*/ 3902869 w 3902869"/>
              <a:gd name="connsiteY1" fmla="*/ 0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  <a:gd name="connsiteX0" fmla="*/ 0 w 3902869"/>
              <a:gd name="connsiteY0" fmla="*/ 0 h 5876925"/>
              <a:gd name="connsiteX1" fmla="*/ 3898107 w 3902869"/>
              <a:gd name="connsiteY1" fmla="*/ 2252663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2869" h="5876925">
                <a:moveTo>
                  <a:pt x="0" y="0"/>
                </a:moveTo>
                <a:lnTo>
                  <a:pt x="3898107" y="2252663"/>
                </a:lnTo>
                <a:cubicBezTo>
                  <a:pt x="3899694" y="3460750"/>
                  <a:pt x="3901282" y="4668838"/>
                  <a:pt x="3902869" y="5876925"/>
                </a:cubicBezTo>
                <a:lnTo>
                  <a:pt x="0" y="5876925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8288338" y="5876925"/>
            <a:ext cx="3413125" cy="247650"/>
          </a:xfrm>
          <a:custGeom>
            <a:avLst/>
            <a:gdLst>
              <a:gd name="connsiteX0" fmla="*/ 0 w 3413125"/>
              <a:gd name="connsiteY0" fmla="*/ 0 h 247650"/>
              <a:gd name="connsiteX1" fmla="*/ 3413125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  <a:gd name="connsiteX0" fmla="*/ 0 w 3413125"/>
              <a:gd name="connsiteY0" fmla="*/ 0 h 247650"/>
              <a:gd name="connsiteX1" fmla="*/ 3153569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125" h="247650">
                <a:moveTo>
                  <a:pt x="0" y="0"/>
                </a:moveTo>
                <a:lnTo>
                  <a:pt x="3153569" y="0"/>
                </a:lnTo>
                <a:lnTo>
                  <a:pt x="3413125" y="247650"/>
                </a:lnTo>
                <a:lnTo>
                  <a:pt x="0" y="2476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lIns="108000" anchor="ctr" anchorCtr="0"/>
          <a:lstStyle>
            <a:lvl1pPr>
              <a:defRPr sz="1000" b="0">
                <a:solidFill>
                  <a:schemeClr val="bg1"/>
                </a:solidFill>
              </a:defRPr>
            </a:lvl1pPr>
            <a:lvl2pPr>
              <a:defRPr sz="100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10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8592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0"/>
            <a:ext cx="7311862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4" b="41970"/>
          <a:stretch/>
        </p:blipFill>
        <p:spPr>
          <a:xfrm>
            <a:off x="4581526" y="3244430"/>
            <a:ext cx="7619999" cy="3623095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0538" y="4796725"/>
            <a:ext cx="3412800" cy="970829"/>
          </a:xfrm>
        </p:spPr>
        <p:txBody>
          <a:bodyPr tIns="108000">
            <a:spAutoFit/>
          </a:bodyPr>
          <a:lstStyle>
            <a:lvl1pPr marL="489600" indent="-489600">
              <a:buSzPct val="150000"/>
              <a:buFontTx/>
              <a:buBlip>
                <a:blip r:embed="rId3"/>
              </a:buBlip>
              <a:defRPr b="0">
                <a:solidFill>
                  <a:schemeClr val="tx1"/>
                </a:solidFill>
              </a:defRPr>
            </a:lvl1pPr>
            <a:lvl2pPr marL="669600" indent="-180000">
              <a:buClr>
                <a:schemeClr val="accent2"/>
              </a:buClr>
              <a:buSzPct val="80000"/>
              <a:buFont typeface="Wingdings 3" panose="05040102010807070707" pitchFamily="18" charset="2"/>
              <a:buChar char="u"/>
              <a:defRPr sz="1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1383843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189568"/>
            <a:ext cx="5360400" cy="39044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1062" y="2189568"/>
            <a:ext cx="5360400" cy="39044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8857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189568"/>
            <a:ext cx="3412800" cy="39044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189569"/>
            <a:ext cx="3412800" cy="390448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288662" y="2189568"/>
            <a:ext cx="3412800" cy="390448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3295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with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189568"/>
            <a:ext cx="3412800" cy="39044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189568"/>
            <a:ext cx="3412800" cy="39044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8288662" y="2189569"/>
            <a:ext cx="3412801" cy="3904486"/>
          </a:xfrm>
        </p:spPr>
        <p:txBody>
          <a:bodyPr tIns="54000"/>
          <a:lstStyle>
            <a:lvl1pPr marL="360000" indent="-360000">
              <a:lnSpc>
                <a:spcPct val="80000"/>
              </a:lnSpc>
              <a:spcBef>
                <a:spcPts val="3200"/>
              </a:spcBef>
              <a:spcAft>
                <a:spcPts val="0"/>
              </a:spcAft>
              <a:buClr>
                <a:schemeClr val="accent2"/>
              </a:buClr>
              <a:buFontTx/>
              <a:buBlip>
                <a:blip r:embed="rId2"/>
              </a:buBlip>
              <a:defRPr sz="6000" b="0" spc="-200" baseline="0">
                <a:solidFill>
                  <a:schemeClr val="accent1"/>
                </a:solidFill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00"/>
            </a:lvl2pPr>
          </a:lstStyle>
          <a:p>
            <a:pPr lvl="0"/>
            <a:r>
              <a:rPr lang="en-US" dirty="0"/>
              <a:t>00.0%</a:t>
            </a:r>
          </a:p>
          <a:p>
            <a:pPr lvl="1"/>
            <a:r>
              <a:rPr lang="en-US" dirty="0"/>
              <a:t>Supporting text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10552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88" y="6867374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 userDrawn="1"/>
        </p:nvSpPr>
        <p:spPr>
          <a:xfrm flipH="1">
            <a:off x="5529262" y="3007518"/>
            <a:ext cx="6662738" cy="3850481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1315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490538" y="2189568"/>
            <a:ext cx="7380000" cy="3904488"/>
          </a:xfrm>
        </p:spPr>
        <p:txBody>
          <a:bodyPr tIns="0">
            <a:noAutofit/>
          </a:bodyPr>
          <a:lstStyle>
            <a:lvl1pPr marL="489600" indent="-489600">
              <a:buSzPct val="120000"/>
              <a:buFontTx/>
              <a:buBlip>
                <a:blip r:embed="rId2"/>
              </a:buBlip>
              <a:defRPr sz="2300" b="0">
                <a:solidFill>
                  <a:schemeClr val="tx1"/>
                </a:solidFill>
              </a:defRPr>
            </a:lvl1pPr>
            <a:lvl2pPr marL="489600" indent="0">
              <a:buClr>
                <a:schemeClr val="accent2"/>
              </a:buClr>
              <a:buSzPct val="80000"/>
              <a:buFont typeface="Wingdings 3" panose="05040102010807070707" pitchFamily="18" charset="2"/>
              <a:buNone/>
              <a:defRPr sz="2300" baseline="0"/>
            </a:lvl2pPr>
            <a:lvl3pPr marL="669600" indent="-180000">
              <a:spcBef>
                <a:spcPts val="1800"/>
              </a:spcBef>
              <a:defRPr sz="1000"/>
            </a:lvl3pPr>
          </a:lstStyle>
          <a:p>
            <a:pPr lvl="0"/>
            <a:r>
              <a:rPr lang="en-US" dirty="0"/>
              <a:t>Quote (level 1)</a:t>
            </a:r>
          </a:p>
          <a:p>
            <a:pPr lvl="1"/>
            <a:r>
              <a:rPr lang="en-US" dirty="0"/>
              <a:t>Continuation paras (level 2)</a:t>
            </a:r>
          </a:p>
          <a:p>
            <a:pPr lvl="2"/>
            <a:r>
              <a:rPr lang="en-GB" dirty="0"/>
              <a:t>Source (level 3)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270663" y="2189568"/>
            <a:ext cx="3430800" cy="3904488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82978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490538" y="2189568"/>
            <a:ext cx="7380000" cy="3904488"/>
          </a:xfrm>
        </p:spPr>
        <p:txBody>
          <a:bodyPr tIns="0">
            <a:noAutofit/>
          </a:bodyPr>
          <a:lstStyle>
            <a:lvl1pPr marL="489600" indent="-489600">
              <a:buSzPct val="120000"/>
              <a:buFontTx/>
              <a:buBlip>
                <a:blip r:embed="rId2"/>
              </a:buBlip>
              <a:defRPr sz="2300" b="0">
                <a:solidFill>
                  <a:schemeClr val="tx1"/>
                </a:solidFill>
              </a:defRPr>
            </a:lvl1pPr>
            <a:lvl2pPr marL="489600" indent="0">
              <a:buClr>
                <a:schemeClr val="accent2"/>
              </a:buClr>
              <a:buSzPct val="80000"/>
              <a:buFont typeface="Wingdings 3" panose="05040102010807070707" pitchFamily="18" charset="2"/>
              <a:buNone/>
              <a:defRPr sz="2300" baseline="0"/>
            </a:lvl2pPr>
            <a:lvl3pPr marL="669600" indent="-180000">
              <a:spcBef>
                <a:spcPts val="1800"/>
              </a:spcBef>
              <a:defRPr sz="1000"/>
            </a:lvl3pPr>
          </a:lstStyle>
          <a:p>
            <a:pPr lvl="0"/>
            <a:r>
              <a:rPr lang="en-US" dirty="0"/>
              <a:t>Quote (level 1)</a:t>
            </a:r>
          </a:p>
          <a:p>
            <a:pPr lvl="1"/>
            <a:r>
              <a:rPr lang="en-US" dirty="0"/>
              <a:t>Continuation paras (level 2)</a:t>
            </a:r>
          </a:p>
          <a:p>
            <a:pPr lvl="2"/>
            <a:r>
              <a:rPr lang="en-GB" dirty="0"/>
              <a:t>Source (level 3)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270663" y="2189568"/>
            <a:ext cx="3430800" cy="3904488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21146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 userDrawn="1"/>
        </p:nvSpPr>
        <p:spPr>
          <a:xfrm flipH="1">
            <a:off x="8286750" y="4601106"/>
            <a:ext cx="3905250" cy="225689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sp>
        <p:nvSpPr>
          <p:cNvPr id="10" name="Right Triangle 9"/>
          <p:cNvSpPr/>
          <p:nvPr userDrawn="1"/>
        </p:nvSpPr>
        <p:spPr>
          <a:xfrm rot="10800000">
            <a:off x="3191027" y="2238"/>
            <a:ext cx="8999022" cy="520065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E3B096E4-1E49-44A8-8652-573C164AC3E2}"/>
              </a:ext>
            </a:extLst>
          </p:cNvPr>
          <p:cNvSpPr/>
          <p:nvPr userDrawn="1"/>
        </p:nvSpPr>
        <p:spPr>
          <a:xfrm rot="5400000">
            <a:off x="-19826" y="3008230"/>
            <a:ext cx="251584" cy="211932"/>
          </a:xfrm>
          <a:prstGeom prst="triangle">
            <a:avLst>
              <a:gd name="adj" fmla="val 4767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2067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10" name="Right Triangle 9"/>
          <p:cNvSpPr/>
          <p:nvPr userDrawn="1"/>
        </p:nvSpPr>
        <p:spPr>
          <a:xfrm rot="10800000">
            <a:off x="5307376" y="0"/>
            <a:ext cx="6884624" cy="3978712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2502CBB0-C1F5-4171-919D-AEC0F0B3DFEF}"/>
              </a:ext>
            </a:extLst>
          </p:cNvPr>
          <p:cNvSpPr/>
          <p:nvPr userDrawn="1"/>
        </p:nvSpPr>
        <p:spPr>
          <a:xfrm rot="5400000">
            <a:off x="-19826" y="3008230"/>
            <a:ext cx="251584" cy="211932"/>
          </a:xfrm>
          <a:prstGeom prst="triangle">
            <a:avLst>
              <a:gd name="adj" fmla="val 4767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5708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7045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02" y="490538"/>
            <a:ext cx="1371472" cy="494482"/>
          </a:xfrm>
          <a:prstGeom prst="rect">
            <a:avLst/>
          </a:prstGeom>
        </p:spPr>
      </p:pic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78A41104-1A75-43D3-9B0D-F5E1F7C94E42}"/>
              </a:ext>
            </a:extLst>
          </p:cNvPr>
          <p:cNvSpPr/>
          <p:nvPr userDrawn="1"/>
        </p:nvSpPr>
        <p:spPr>
          <a:xfrm rot="5400000">
            <a:off x="-19826" y="3008230"/>
            <a:ext cx="251584" cy="211932"/>
          </a:xfrm>
          <a:prstGeom prst="triangle">
            <a:avLst>
              <a:gd name="adj" fmla="val 4767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8415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atter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1407" r="38481" b="40746"/>
          <a:stretch/>
        </p:blipFill>
        <p:spPr>
          <a:xfrm>
            <a:off x="-1397975" y="1085561"/>
            <a:ext cx="13604217" cy="57848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5868000" cy="648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49663" y="687045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AB6A917C-8143-4377-8AF0-5BF2961E38A4}"/>
              </a:ext>
            </a:extLst>
          </p:cNvPr>
          <p:cNvSpPr/>
          <p:nvPr userDrawn="1"/>
        </p:nvSpPr>
        <p:spPr>
          <a:xfrm rot="5400000">
            <a:off x="-19826" y="3008230"/>
            <a:ext cx="251584" cy="211932"/>
          </a:xfrm>
          <a:prstGeom prst="triangle">
            <a:avLst>
              <a:gd name="adj" fmla="val 4767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404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Corn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92650" y="2538000"/>
            <a:ext cx="7499350" cy="4320000"/>
          </a:xfrm>
          <a:custGeom>
            <a:avLst/>
            <a:gdLst>
              <a:gd name="connsiteX0" fmla="*/ 0 w 7499350"/>
              <a:gd name="connsiteY0" fmla="*/ 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  <a:gd name="connsiteX4" fmla="*/ 0 w 7499350"/>
              <a:gd name="connsiteY4" fmla="*/ 0 h 4320000"/>
              <a:gd name="connsiteX0" fmla="*/ 0 w 7499350"/>
              <a:gd name="connsiteY0" fmla="*/ 432000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99350" h="4320000">
                <a:moveTo>
                  <a:pt x="0" y="4320000"/>
                </a:moveTo>
                <a:lnTo>
                  <a:pt x="7499350" y="0"/>
                </a:lnTo>
                <a:lnTo>
                  <a:pt x="7499350" y="4320000"/>
                </a:lnTo>
                <a:lnTo>
                  <a:pt x="0" y="432000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0"/>
            <a:ext cx="7311862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4686300" y="6870450"/>
            <a:ext cx="75057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/>
              <a:t>NB Manually place “ilo.org” device in front of image</a:t>
            </a:r>
          </a:p>
        </p:txBody>
      </p:sp>
    </p:spTree>
    <p:extLst>
      <p:ext uri="{BB962C8B-B14F-4D97-AF65-F5344CB8AC3E}">
        <p14:creationId xmlns:p14="http://schemas.microsoft.com/office/powerpoint/2010/main" val="103200352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873172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9285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6C6FF-2B60-66F0-74A2-4D864AA7D3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C7F7F8-6078-F620-12D8-FD723FF67D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6AA65-4CC4-6E15-0C0D-53ACD50DC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95B7C-4F17-4FE3-9330-D37346E2E6F3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8D029A-AB48-EC51-7ABB-7940A2D78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9E09-613E-857A-E118-FEDD1A493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01DA-A701-4242-AB11-65FCDD5372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848180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539" y="2873016"/>
            <a:ext cx="7200000" cy="608525"/>
          </a:xfrm>
        </p:spPr>
        <p:txBody>
          <a:bodyPr wrap="square" bIns="54000" anchor="t" anchorCtr="0">
            <a:noAutofit/>
          </a:bodyPr>
          <a:lstStyle>
            <a:lvl1pPr algn="l">
              <a:defRPr sz="3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539" y="3481539"/>
            <a:ext cx="7200000" cy="1655762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900"/>
              </a:spcAft>
              <a:buNone/>
              <a:defRPr sz="3000" b="0">
                <a:solidFill>
                  <a:schemeClr val="accent1"/>
                </a:solidFill>
              </a:defRPr>
            </a:lvl1pPr>
            <a:lvl2pPr marL="0" indent="0" algn="l">
              <a:buNone/>
              <a:defRPr sz="1050">
                <a:solidFill>
                  <a:schemeClr val="accent1"/>
                </a:solidFill>
              </a:defRPr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0539" y="6180035"/>
            <a:ext cx="2743200" cy="216000"/>
          </a:xfrm>
        </p:spPr>
        <p:txBody>
          <a:bodyPr anchor="b" anchorCtr="0">
            <a:noAutofit/>
          </a:bodyPr>
          <a:lstStyle>
            <a:lvl1pPr>
              <a:defRPr sz="750">
                <a:solidFill>
                  <a:schemeClr val="accent1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90538" y="6858000"/>
            <a:ext cx="5605463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3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9" y="490538"/>
            <a:ext cx="1371600" cy="494482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2946400" y="0"/>
            <a:ext cx="9245600" cy="5321300"/>
          </a:xfrm>
          <a:custGeom>
            <a:avLst/>
            <a:gdLst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5321300 h 5321300"/>
              <a:gd name="connsiteX4" fmla="*/ 0 w 9245600"/>
              <a:gd name="connsiteY4" fmla="*/ 0 h 5321300"/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0 h 532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5600" h="5321300">
                <a:moveTo>
                  <a:pt x="0" y="0"/>
                </a:moveTo>
                <a:lnTo>
                  <a:pt x="9245600" y="0"/>
                </a:lnTo>
                <a:lnTo>
                  <a:pt x="9245600" y="5321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>
            <a:noAutofit/>
          </a:bodyPr>
          <a:lstStyle>
            <a:lvl1pPr algn="r">
              <a:defRPr sz="75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insert picture, or leave unchanged for plain colour fill</a:t>
            </a:r>
          </a:p>
        </p:txBody>
      </p:sp>
    </p:spTree>
    <p:extLst>
      <p:ext uri="{BB962C8B-B14F-4D97-AF65-F5344CB8AC3E}">
        <p14:creationId xmlns:p14="http://schemas.microsoft.com/office/powerpoint/2010/main" val="8785417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1341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+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2"/>
            <a:ext cx="7311863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4" b="41970"/>
          <a:stretch/>
        </p:blipFill>
        <p:spPr>
          <a:xfrm>
            <a:off x="4581527" y="3244432"/>
            <a:ext cx="7619999" cy="3623095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0539" y="4796727"/>
            <a:ext cx="3412800" cy="560460"/>
          </a:xfrm>
        </p:spPr>
        <p:txBody>
          <a:bodyPr tIns="108000">
            <a:spAutoFit/>
          </a:bodyPr>
          <a:lstStyle>
            <a:lvl1pPr marL="367200" indent="-367200">
              <a:buSzPct val="150000"/>
              <a:buFontTx/>
              <a:buBlip>
                <a:blip r:embed="rId3"/>
              </a:buBlip>
              <a:defRPr b="0">
                <a:solidFill>
                  <a:schemeClr val="tx1"/>
                </a:solidFill>
              </a:defRPr>
            </a:lvl1pPr>
            <a:lvl2pPr marL="502200" indent="-135000">
              <a:buClr>
                <a:schemeClr val="accent2"/>
              </a:buClr>
              <a:buSzPct val="80000"/>
              <a:buFont typeface="Wingdings 3" panose="05040102010807070707" pitchFamily="18" charset="2"/>
              <a:buChar char="u"/>
              <a:defRPr sz="75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438213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+ Corn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92650" y="2538000"/>
            <a:ext cx="7499351" cy="4320000"/>
          </a:xfrm>
          <a:custGeom>
            <a:avLst/>
            <a:gdLst>
              <a:gd name="connsiteX0" fmla="*/ 0 w 7499350"/>
              <a:gd name="connsiteY0" fmla="*/ 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  <a:gd name="connsiteX4" fmla="*/ 0 w 7499350"/>
              <a:gd name="connsiteY4" fmla="*/ 0 h 4320000"/>
              <a:gd name="connsiteX0" fmla="*/ 0 w 7499350"/>
              <a:gd name="connsiteY0" fmla="*/ 432000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99350" h="4320000">
                <a:moveTo>
                  <a:pt x="0" y="4320000"/>
                </a:moveTo>
                <a:lnTo>
                  <a:pt x="7499350" y="0"/>
                </a:lnTo>
                <a:lnTo>
                  <a:pt x="7499350" y="4320000"/>
                </a:lnTo>
                <a:lnTo>
                  <a:pt x="0" y="432000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2"/>
            <a:ext cx="7311863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86301" y="6870450"/>
            <a:ext cx="7505700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750"/>
              <a:t>NB Manually place “ilo.org” device in front of image</a:t>
            </a:r>
          </a:p>
        </p:txBody>
      </p:sp>
    </p:spTree>
    <p:extLst>
      <p:ext uri="{BB962C8B-B14F-4D97-AF65-F5344CB8AC3E}">
        <p14:creationId xmlns:p14="http://schemas.microsoft.com/office/powerpoint/2010/main" val="33249467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+ Image/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2"/>
            <a:ext cx="7311863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86301" y="6870450"/>
            <a:ext cx="7505700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750"/>
              <a:t>NB Manually place “ilo.org” device in front of image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8289131" y="981075"/>
            <a:ext cx="3902869" cy="5876925"/>
          </a:xfrm>
          <a:custGeom>
            <a:avLst/>
            <a:gdLst>
              <a:gd name="connsiteX0" fmla="*/ 0 w 3902869"/>
              <a:gd name="connsiteY0" fmla="*/ 0 h 5876925"/>
              <a:gd name="connsiteX1" fmla="*/ 3902869 w 3902869"/>
              <a:gd name="connsiteY1" fmla="*/ 0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  <a:gd name="connsiteX0" fmla="*/ 0 w 3902869"/>
              <a:gd name="connsiteY0" fmla="*/ 0 h 5876925"/>
              <a:gd name="connsiteX1" fmla="*/ 3898107 w 3902869"/>
              <a:gd name="connsiteY1" fmla="*/ 2252663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2869" h="5876925">
                <a:moveTo>
                  <a:pt x="0" y="0"/>
                </a:moveTo>
                <a:lnTo>
                  <a:pt x="3898107" y="2252663"/>
                </a:lnTo>
                <a:cubicBezTo>
                  <a:pt x="3899694" y="3460750"/>
                  <a:pt x="3901282" y="4668838"/>
                  <a:pt x="3902869" y="5876925"/>
                </a:cubicBezTo>
                <a:lnTo>
                  <a:pt x="0" y="5876925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8288339" y="5876925"/>
            <a:ext cx="3413125" cy="247650"/>
          </a:xfrm>
          <a:custGeom>
            <a:avLst/>
            <a:gdLst>
              <a:gd name="connsiteX0" fmla="*/ 0 w 3413125"/>
              <a:gd name="connsiteY0" fmla="*/ 0 h 247650"/>
              <a:gd name="connsiteX1" fmla="*/ 3413125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  <a:gd name="connsiteX0" fmla="*/ 0 w 3413125"/>
              <a:gd name="connsiteY0" fmla="*/ 0 h 247650"/>
              <a:gd name="connsiteX1" fmla="*/ 3153569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125" h="247650">
                <a:moveTo>
                  <a:pt x="0" y="0"/>
                </a:moveTo>
                <a:lnTo>
                  <a:pt x="3153569" y="0"/>
                </a:lnTo>
                <a:lnTo>
                  <a:pt x="3413125" y="247650"/>
                </a:lnTo>
                <a:lnTo>
                  <a:pt x="0" y="2476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lIns="108000" anchor="ctr" anchorCtr="0"/>
          <a:lstStyle>
            <a:lvl1pPr>
              <a:defRPr sz="750" b="0">
                <a:solidFill>
                  <a:schemeClr val="bg1"/>
                </a:solidFill>
              </a:defRPr>
            </a:lvl1pPr>
            <a:lvl2pPr>
              <a:defRPr sz="750">
                <a:solidFill>
                  <a:schemeClr val="bg1"/>
                </a:solidFill>
              </a:defRPr>
            </a:lvl2pPr>
            <a:lvl3pPr>
              <a:defRPr sz="750">
                <a:solidFill>
                  <a:schemeClr val="bg1"/>
                </a:solidFill>
              </a:defRPr>
            </a:lvl3pPr>
            <a:lvl4pPr>
              <a:defRPr sz="750">
                <a:solidFill>
                  <a:schemeClr val="bg1"/>
                </a:solidFill>
              </a:defRPr>
            </a:lvl4pPr>
            <a:lvl5pPr>
              <a:defRPr sz="7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323514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9" y="2393950"/>
            <a:ext cx="53604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1063" y="2393951"/>
            <a:ext cx="53604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2002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9" y="2393950"/>
            <a:ext cx="34128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393951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288663" y="2393951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1569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Image/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0"/>
            <a:ext cx="7311862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4686300" y="6870450"/>
            <a:ext cx="75057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/>
              <a:t>NB Manually place “ilo.org” device in front of image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8289130" y="981075"/>
            <a:ext cx="3902869" cy="5876925"/>
          </a:xfrm>
          <a:custGeom>
            <a:avLst/>
            <a:gdLst>
              <a:gd name="connsiteX0" fmla="*/ 0 w 3902869"/>
              <a:gd name="connsiteY0" fmla="*/ 0 h 5876925"/>
              <a:gd name="connsiteX1" fmla="*/ 3902869 w 3902869"/>
              <a:gd name="connsiteY1" fmla="*/ 0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  <a:gd name="connsiteX0" fmla="*/ 0 w 3902869"/>
              <a:gd name="connsiteY0" fmla="*/ 0 h 5876925"/>
              <a:gd name="connsiteX1" fmla="*/ 3898107 w 3902869"/>
              <a:gd name="connsiteY1" fmla="*/ 2252663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2869" h="5876925">
                <a:moveTo>
                  <a:pt x="0" y="0"/>
                </a:moveTo>
                <a:lnTo>
                  <a:pt x="3898107" y="2252663"/>
                </a:lnTo>
                <a:cubicBezTo>
                  <a:pt x="3899694" y="3460750"/>
                  <a:pt x="3901282" y="4668838"/>
                  <a:pt x="3902869" y="5876925"/>
                </a:cubicBezTo>
                <a:lnTo>
                  <a:pt x="0" y="5876925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8288338" y="5876925"/>
            <a:ext cx="3413125" cy="247650"/>
          </a:xfrm>
          <a:custGeom>
            <a:avLst/>
            <a:gdLst>
              <a:gd name="connsiteX0" fmla="*/ 0 w 3413125"/>
              <a:gd name="connsiteY0" fmla="*/ 0 h 247650"/>
              <a:gd name="connsiteX1" fmla="*/ 3413125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  <a:gd name="connsiteX0" fmla="*/ 0 w 3413125"/>
              <a:gd name="connsiteY0" fmla="*/ 0 h 247650"/>
              <a:gd name="connsiteX1" fmla="*/ 3153569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125" h="247650">
                <a:moveTo>
                  <a:pt x="0" y="0"/>
                </a:moveTo>
                <a:lnTo>
                  <a:pt x="3153569" y="0"/>
                </a:lnTo>
                <a:lnTo>
                  <a:pt x="3413125" y="247650"/>
                </a:lnTo>
                <a:lnTo>
                  <a:pt x="0" y="2476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lIns="108000" anchor="ctr" anchorCtr="0"/>
          <a:lstStyle>
            <a:lvl1pPr>
              <a:defRPr sz="1000" b="0">
                <a:solidFill>
                  <a:schemeClr val="bg1"/>
                </a:solidFill>
              </a:defRPr>
            </a:lvl1pPr>
            <a:lvl2pPr>
              <a:defRPr sz="100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10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884948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 with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9" y="2393950"/>
            <a:ext cx="34128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393951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8288664" y="2393952"/>
            <a:ext cx="3412801" cy="3482975"/>
          </a:xfrm>
        </p:spPr>
        <p:txBody>
          <a:bodyPr tIns="54000"/>
          <a:lstStyle>
            <a:lvl1pPr marL="270000" indent="-270000">
              <a:lnSpc>
                <a:spcPct val="80000"/>
              </a:lnSpc>
              <a:spcBef>
                <a:spcPts val="2400"/>
              </a:spcBef>
              <a:spcAft>
                <a:spcPts val="0"/>
              </a:spcAft>
              <a:buClr>
                <a:schemeClr val="accent2"/>
              </a:buClr>
              <a:buFontTx/>
              <a:buBlip>
                <a:blip r:embed="rId2"/>
              </a:buBlip>
              <a:defRPr sz="4500" b="0" spc="-150" baseline="0">
                <a:solidFill>
                  <a:schemeClr val="accent1"/>
                </a:solidFill>
              </a:defRPr>
            </a:lvl1pPr>
            <a:lvl2pPr marL="2700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50"/>
            </a:lvl2pPr>
          </a:lstStyle>
          <a:p>
            <a:pPr lvl="0"/>
            <a:r>
              <a:rPr lang="en-US"/>
              <a:t>00.0%</a:t>
            </a:r>
          </a:p>
          <a:p>
            <a:pPr lvl="1"/>
            <a:r>
              <a:rPr lang="en-US"/>
              <a:t>Supporting text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533079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490539" y="2393950"/>
            <a:ext cx="7380000" cy="3482976"/>
          </a:xfrm>
        </p:spPr>
        <p:txBody>
          <a:bodyPr tIns="0">
            <a:noAutofit/>
          </a:bodyPr>
          <a:lstStyle>
            <a:lvl1pPr marL="367200" indent="-367200">
              <a:buSzPct val="120000"/>
              <a:buFontTx/>
              <a:buBlip>
                <a:blip r:embed="rId2"/>
              </a:buBlip>
              <a:defRPr sz="1725" b="0">
                <a:solidFill>
                  <a:schemeClr val="tx1"/>
                </a:solidFill>
              </a:defRPr>
            </a:lvl1pPr>
            <a:lvl2pPr marL="367200" indent="0">
              <a:buClr>
                <a:schemeClr val="accent2"/>
              </a:buClr>
              <a:buSzPct val="80000"/>
              <a:buFont typeface="Wingdings 3" panose="05040102010807070707" pitchFamily="18" charset="2"/>
              <a:buNone/>
              <a:defRPr sz="1725" baseline="0"/>
            </a:lvl2pPr>
            <a:lvl3pPr marL="502200" indent="-135000">
              <a:spcBef>
                <a:spcPts val="1350"/>
              </a:spcBef>
              <a:defRPr sz="750"/>
            </a:lvl3pPr>
          </a:lstStyle>
          <a:p>
            <a:pPr lvl="0"/>
            <a:r>
              <a:rPr lang="en-US"/>
              <a:t>Quote (level 1)</a:t>
            </a:r>
          </a:p>
          <a:p>
            <a:pPr lvl="1"/>
            <a:r>
              <a:rPr lang="en-US"/>
              <a:t>Continuation paras (level 2)</a:t>
            </a:r>
          </a:p>
          <a:p>
            <a:pPr lvl="2"/>
            <a:r>
              <a:rPr lang="en-GB"/>
              <a:t>Source (level 3)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270663" y="2447925"/>
            <a:ext cx="3430800" cy="3429000"/>
          </a:xfrm>
        </p:spPr>
        <p:txBody>
          <a:bodyPr/>
          <a:lstStyle>
            <a:lvl1pPr>
              <a:defRPr sz="75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393926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9" y="2872802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9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3000" b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89" y="6867374"/>
            <a:ext cx="5605463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3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9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/>
        </p:nvSpPr>
        <p:spPr>
          <a:xfrm flipH="1">
            <a:off x="5529261" y="3007520"/>
            <a:ext cx="6662739" cy="3850481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28908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9" y="2872802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9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3000" b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3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3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9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/>
        </p:nvSpPr>
        <p:spPr>
          <a:xfrm flipH="1">
            <a:off x="8286749" y="4601106"/>
            <a:ext cx="3905251" cy="225689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sp>
        <p:nvSpPr>
          <p:cNvPr id="10" name="Right Triangle 9"/>
          <p:cNvSpPr/>
          <p:nvPr/>
        </p:nvSpPr>
        <p:spPr>
          <a:xfrm rot="10800000">
            <a:off x="3191027" y="2238"/>
            <a:ext cx="8999023" cy="520065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286264216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9" y="2872802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9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3000" b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3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3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9" y="490538"/>
            <a:ext cx="1371600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sp>
        <p:nvSpPr>
          <p:cNvPr id="10" name="Right Triangle 9"/>
          <p:cNvSpPr/>
          <p:nvPr/>
        </p:nvSpPr>
        <p:spPr>
          <a:xfrm rot="10800000">
            <a:off x="5307376" y="0"/>
            <a:ext cx="6884624" cy="3978712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17138348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9" y="2872802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9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3000" b="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70450"/>
            <a:ext cx="5605463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3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03" y="490538"/>
            <a:ext cx="1371472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56908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atter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1407" r="38481" b="40746"/>
          <a:stretch/>
        </p:blipFill>
        <p:spPr>
          <a:xfrm>
            <a:off x="-1397974" y="1085563"/>
            <a:ext cx="13604217" cy="57848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9" y="2872802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9" y="3481324"/>
            <a:ext cx="5868000" cy="648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3000" b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49663" y="6870450"/>
            <a:ext cx="5605463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3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9" y="490538"/>
            <a:ext cx="1371600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050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35146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857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538" y="2873014"/>
            <a:ext cx="7200000" cy="608525"/>
          </a:xfrm>
        </p:spPr>
        <p:txBody>
          <a:bodyPr wrap="square" bIns="54000" anchor="t" anchorCtr="0">
            <a:noAutofit/>
          </a:bodyPr>
          <a:lstStyle>
            <a:lvl1pPr algn="l">
              <a:defRPr sz="4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538" y="3481539"/>
            <a:ext cx="7200000" cy="1655762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1200"/>
              </a:spcAft>
              <a:buNone/>
              <a:defRPr sz="4000" b="0">
                <a:solidFill>
                  <a:schemeClr val="accent1"/>
                </a:solidFill>
              </a:defRPr>
            </a:lvl1pPr>
            <a:lvl2pPr marL="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0538" y="6180035"/>
            <a:ext cx="2743200" cy="216000"/>
          </a:xfrm>
        </p:spPr>
        <p:txBody>
          <a:bodyPr anchor="b" anchorCtr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90538" y="685800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 dirty="0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2946400" y="0"/>
            <a:ext cx="9245600" cy="5321300"/>
          </a:xfrm>
          <a:custGeom>
            <a:avLst/>
            <a:gdLst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5321300 h 5321300"/>
              <a:gd name="connsiteX4" fmla="*/ 0 w 9245600"/>
              <a:gd name="connsiteY4" fmla="*/ 0 h 5321300"/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0 h 532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5600" h="5321300">
                <a:moveTo>
                  <a:pt x="0" y="0"/>
                </a:moveTo>
                <a:lnTo>
                  <a:pt x="9245600" y="0"/>
                </a:lnTo>
                <a:lnTo>
                  <a:pt x="9245600" y="5321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insert picture, or leave unchanged for plain colour fill</a:t>
            </a:r>
          </a:p>
        </p:txBody>
      </p:sp>
    </p:spTree>
    <p:extLst>
      <p:ext uri="{BB962C8B-B14F-4D97-AF65-F5344CB8AC3E}">
        <p14:creationId xmlns:p14="http://schemas.microsoft.com/office/powerpoint/2010/main" val="512238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393950"/>
            <a:ext cx="53604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1062" y="2393949"/>
            <a:ext cx="53604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47172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539" y="2873016"/>
            <a:ext cx="7200000" cy="608525"/>
          </a:xfrm>
        </p:spPr>
        <p:txBody>
          <a:bodyPr wrap="square" bIns="54000" anchor="t" anchorCtr="0">
            <a:noAutofit/>
          </a:bodyPr>
          <a:lstStyle>
            <a:lvl1pPr algn="l">
              <a:defRPr sz="3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539" y="3481539"/>
            <a:ext cx="7200000" cy="1655762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900"/>
              </a:spcAft>
              <a:buNone/>
              <a:defRPr sz="3000" b="0">
                <a:solidFill>
                  <a:schemeClr val="accent1"/>
                </a:solidFill>
              </a:defRPr>
            </a:lvl1pPr>
            <a:lvl2pPr marL="0" indent="0" algn="l">
              <a:buNone/>
              <a:defRPr sz="1050">
                <a:solidFill>
                  <a:schemeClr val="accent1"/>
                </a:solidFill>
              </a:defRPr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0539" y="6180035"/>
            <a:ext cx="2743200" cy="216000"/>
          </a:xfrm>
        </p:spPr>
        <p:txBody>
          <a:bodyPr anchor="b" anchorCtr="0">
            <a:noAutofit/>
          </a:bodyPr>
          <a:lstStyle>
            <a:lvl1pPr>
              <a:defRPr sz="750">
                <a:solidFill>
                  <a:schemeClr val="accent1"/>
                </a:solidFill>
              </a:defRPr>
            </a:lvl1pPr>
          </a:lstStyle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90538" y="6858000"/>
            <a:ext cx="5605463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3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9" y="490538"/>
            <a:ext cx="1371600" cy="494482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2946400" y="0"/>
            <a:ext cx="9245600" cy="5321300"/>
          </a:xfrm>
          <a:custGeom>
            <a:avLst/>
            <a:gdLst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5321300 h 5321300"/>
              <a:gd name="connsiteX4" fmla="*/ 0 w 9245600"/>
              <a:gd name="connsiteY4" fmla="*/ 0 h 5321300"/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0 h 532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5600" h="5321300">
                <a:moveTo>
                  <a:pt x="0" y="0"/>
                </a:moveTo>
                <a:lnTo>
                  <a:pt x="9245600" y="0"/>
                </a:lnTo>
                <a:lnTo>
                  <a:pt x="9245600" y="5321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>
            <a:noAutofit/>
          </a:bodyPr>
          <a:lstStyle>
            <a:lvl1pPr algn="r">
              <a:defRPr sz="75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insert picture, or leave unchanged for plain colour fill</a:t>
            </a:r>
          </a:p>
        </p:txBody>
      </p:sp>
    </p:spTree>
    <p:extLst>
      <p:ext uri="{BB962C8B-B14F-4D97-AF65-F5344CB8AC3E}">
        <p14:creationId xmlns:p14="http://schemas.microsoft.com/office/powerpoint/2010/main" val="45899946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592468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2"/>
            <a:ext cx="7311863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4" b="41970"/>
          <a:stretch/>
        </p:blipFill>
        <p:spPr>
          <a:xfrm>
            <a:off x="4581527" y="3244432"/>
            <a:ext cx="7619999" cy="3623095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0539" y="4796727"/>
            <a:ext cx="3412800" cy="560460"/>
          </a:xfrm>
        </p:spPr>
        <p:txBody>
          <a:bodyPr tIns="108000">
            <a:spAutoFit/>
          </a:bodyPr>
          <a:lstStyle>
            <a:lvl1pPr marL="367200" indent="-367200">
              <a:buSzPct val="150000"/>
              <a:buFontTx/>
              <a:buBlip>
                <a:blip r:embed="rId3"/>
              </a:buBlip>
              <a:defRPr b="0">
                <a:solidFill>
                  <a:schemeClr val="tx1"/>
                </a:solidFill>
              </a:defRPr>
            </a:lvl1pPr>
            <a:lvl2pPr marL="502200" indent="-135000">
              <a:buClr>
                <a:schemeClr val="accent2"/>
              </a:buClr>
              <a:buSzPct val="80000"/>
              <a:buFont typeface="Wingdings 3" panose="05040102010807070707" pitchFamily="18" charset="2"/>
              <a:buChar char="u"/>
              <a:defRPr sz="75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4677480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Corn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92650" y="2538000"/>
            <a:ext cx="7499351" cy="4320000"/>
          </a:xfrm>
          <a:custGeom>
            <a:avLst/>
            <a:gdLst>
              <a:gd name="connsiteX0" fmla="*/ 0 w 7499350"/>
              <a:gd name="connsiteY0" fmla="*/ 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  <a:gd name="connsiteX4" fmla="*/ 0 w 7499350"/>
              <a:gd name="connsiteY4" fmla="*/ 0 h 4320000"/>
              <a:gd name="connsiteX0" fmla="*/ 0 w 7499350"/>
              <a:gd name="connsiteY0" fmla="*/ 432000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99350" h="4320000">
                <a:moveTo>
                  <a:pt x="0" y="4320000"/>
                </a:moveTo>
                <a:lnTo>
                  <a:pt x="7499350" y="0"/>
                </a:lnTo>
                <a:lnTo>
                  <a:pt x="7499350" y="4320000"/>
                </a:lnTo>
                <a:lnTo>
                  <a:pt x="0" y="432000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2"/>
            <a:ext cx="7311863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4686301" y="6870450"/>
            <a:ext cx="7505700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750"/>
              <a:t>NB Manually place “ilo.org” device in front of image</a:t>
            </a:r>
          </a:p>
        </p:txBody>
      </p:sp>
    </p:spTree>
    <p:extLst>
      <p:ext uri="{BB962C8B-B14F-4D97-AF65-F5344CB8AC3E}">
        <p14:creationId xmlns:p14="http://schemas.microsoft.com/office/powerpoint/2010/main" val="350830213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Image/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2"/>
            <a:ext cx="7311863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4686301" y="6870450"/>
            <a:ext cx="7505700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750"/>
              <a:t>NB Manually place “ilo.org” device in front of image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8289131" y="981075"/>
            <a:ext cx="3902869" cy="5876925"/>
          </a:xfrm>
          <a:custGeom>
            <a:avLst/>
            <a:gdLst>
              <a:gd name="connsiteX0" fmla="*/ 0 w 3902869"/>
              <a:gd name="connsiteY0" fmla="*/ 0 h 5876925"/>
              <a:gd name="connsiteX1" fmla="*/ 3902869 w 3902869"/>
              <a:gd name="connsiteY1" fmla="*/ 0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  <a:gd name="connsiteX0" fmla="*/ 0 w 3902869"/>
              <a:gd name="connsiteY0" fmla="*/ 0 h 5876925"/>
              <a:gd name="connsiteX1" fmla="*/ 3898107 w 3902869"/>
              <a:gd name="connsiteY1" fmla="*/ 2252663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2869" h="5876925">
                <a:moveTo>
                  <a:pt x="0" y="0"/>
                </a:moveTo>
                <a:lnTo>
                  <a:pt x="3898107" y="2252663"/>
                </a:lnTo>
                <a:cubicBezTo>
                  <a:pt x="3899694" y="3460750"/>
                  <a:pt x="3901282" y="4668838"/>
                  <a:pt x="3902869" y="5876925"/>
                </a:cubicBezTo>
                <a:lnTo>
                  <a:pt x="0" y="5876925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8288339" y="5876925"/>
            <a:ext cx="3413125" cy="247650"/>
          </a:xfrm>
          <a:custGeom>
            <a:avLst/>
            <a:gdLst>
              <a:gd name="connsiteX0" fmla="*/ 0 w 3413125"/>
              <a:gd name="connsiteY0" fmla="*/ 0 h 247650"/>
              <a:gd name="connsiteX1" fmla="*/ 3413125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  <a:gd name="connsiteX0" fmla="*/ 0 w 3413125"/>
              <a:gd name="connsiteY0" fmla="*/ 0 h 247650"/>
              <a:gd name="connsiteX1" fmla="*/ 3153569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125" h="247650">
                <a:moveTo>
                  <a:pt x="0" y="0"/>
                </a:moveTo>
                <a:lnTo>
                  <a:pt x="3153569" y="0"/>
                </a:lnTo>
                <a:lnTo>
                  <a:pt x="3413125" y="247650"/>
                </a:lnTo>
                <a:lnTo>
                  <a:pt x="0" y="2476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lIns="108000" anchor="ctr" anchorCtr="0"/>
          <a:lstStyle>
            <a:lvl1pPr>
              <a:defRPr sz="750" b="0">
                <a:solidFill>
                  <a:schemeClr val="bg1"/>
                </a:solidFill>
              </a:defRPr>
            </a:lvl1pPr>
            <a:lvl2pPr>
              <a:defRPr sz="750">
                <a:solidFill>
                  <a:schemeClr val="bg1"/>
                </a:solidFill>
              </a:defRPr>
            </a:lvl2pPr>
            <a:lvl3pPr>
              <a:defRPr sz="750">
                <a:solidFill>
                  <a:schemeClr val="bg1"/>
                </a:solidFill>
              </a:defRPr>
            </a:lvl3pPr>
            <a:lvl4pPr>
              <a:defRPr sz="750">
                <a:solidFill>
                  <a:schemeClr val="bg1"/>
                </a:solidFill>
              </a:defRPr>
            </a:lvl4pPr>
            <a:lvl5pPr>
              <a:defRPr sz="7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717329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9" y="2393950"/>
            <a:ext cx="53604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1063" y="2393951"/>
            <a:ext cx="53604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07979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9" y="2393950"/>
            <a:ext cx="34128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393951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288663" y="2393951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46770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with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9" y="2393950"/>
            <a:ext cx="34128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393951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8288664" y="2393952"/>
            <a:ext cx="3412801" cy="3482975"/>
          </a:xfrm>
        </p:spPr>
        <p:txBody>
          <a:bodyPr tIns="54000"/>
          <a:lstStyle>
            <a:lvl1pPr marL="270000" indent="-270000">
              <a:lnSpc>
                <a:spcPct val="80000"/>
              </a:lnSpc>
              <a:spcBef>
                <a:spcPts val="2400"/>
              </a:spcBef>
              <a:spcAft>
                <a:spcPts val="0"/>
              </a:spcAft>
              <a:buClr>
                <a:schemeClr val="accent2"/>
              </a:buClr>
              <a:buFontTx/>
              <a:buBlip>
                <a:blip r:embed="rId2"/>
              </a:buBlip>
              <a:defRPr sz="4500" b="0" spc="-150" baseline="0">
                <a:solidFill>
                  <a:schemeClr val="accent1"/>
                </a:solidFill>
              </a:defRPr>
            </a:lvl1pPr>
            <a:lvl2pPr marL="2700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50"/>
            </a:lvl2pPr>
          </a:lstStyle>
          <a:p>
            <a:pPr lvl="0"/>
            <a:r>
              <a:rPr lang="en-US"/>
              <a:t>00.0%</a:t>
            </a:r>
          </a:p>
          <a:p>
            <a:pPr lvl="1"/>
            <a:r>
              <a:rPr lang="en-US"/>
              <a:t>Supporting text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41120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490539" y="2393950"/>
            <a:ext cx="7380000" cy="3482976"/>
          </a:xfrm>
        </p:spPr>
        <p:txBody>
          <a:bodyPr tIns="0">
            <a:noAutofit/>
          </a:bodyPr>
          <a:lstStyle>
            <a:lvl1pPr marL="367200" indent="-367200">
              <a:buSzPct val="120000"/>
              <a:buFontTx/>
              <a:buBlip>
                <a:blip r:embed="rId2"/>
              </a:buBlip>
              <a:defRPr sz="1725" b="0">
                <a:solidFill>
                  <a:schemeClr val="tx1"/>
                </a:solidFill>
              </a:defRPr>
            </a:lvl1pPr>
            <a:lvl2pPr marL="367200" indent="0">
              <a:buClr>
                <a:schemeClr val="accent2"/>
              </a:buClr>
              <a:buSzPct val="80000"/>
              <a:buFont typeface="Wingdings 3" panose="05040102010807070707" pitchFamily="18" charset="2"/>
              <a:buNone/>
              <a:defRPr sz="1725" baseline="0"/>
            </a:lvl2pPr>
            <a:lvl3pPr marL="502200" indent="-135000">
              <a:spcBef>
                <a:spcPts val="1350"/>
              </a:spcBef>
              <a:defRPr sz="750"/>
            </a:lvl3pPr>
          </a:lstStyle>
          <a:p>
            <a:pPr lvl="0"/>
            <a:r>
              <a:rPr lang="en-US"/>
              <a:t>Quote (level 1)</a:t>
            </a:r>
          </a:p>
          <a:p>
            <a:pPr lvl="1"/>
            <a:r>
              <a:rPr lang="en-US"/>
              <a:t>Continuation paras (level 2)</a:t>
            </a:r>
          </a:p>
          <a:p>
            <a:pPr lvl="2"/>
            <a:r>
              <a:rPr lang="en-GB"/>
              <a:t>Source (level 3)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270663" y="2447925"/>
            <a:ext cx="3430800" cy="3429000"/>
          </a:xfrm>
        </p:spPr>
        <p:txBody>
          <a:bodyPr/>
          <a:lstStyle>
            <a:lvl1pPr>
              <a:defRPr sz="75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844725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9" y="2872802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9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3000" b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89" y="6867374"/>
            <a:ext cx="5605463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3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9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 userDrawn="1"/>
        </p:nvSpPr>
        <p:spPr>
          <a:xfrm flipH="1">
            <a:off x="5529261" y="3007520"/>
            <a:ext cx="6662739" cy="3850481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210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498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393950"/>
            <a:ext cx="34128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393949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288662" y="2393949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734060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9" y="2872802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9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3000" b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3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3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9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 userDrawn="1"/>
        </p:nvSpPr>
        <p:spPr>
          <a:xfrm flipH="1">
            <a:off x="8286749" y="4601106"/>
            <a:ext cx="3905251" cy="225689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210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sp>
        <p:nvSpPr>
          <p:cNvPr id="10" name="Right Triangle 9"/>
          <p:cNvSpPr/>
          <p:nvPr userDrawn="1"/>
        </p:nvSpPr>
        <p:spPr>
          <a:xfrm rot="10800000">
            <a:off x="3191027" y="2238"/>
            <a:ext cx="8999023" cy="520065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2100"/>
          </a:p>
        </p:txBody>
      </p:sp>
    </p:spTree>
    <p:extLst>
      <p:ext uri="{BB962C8B-B14F-4D97-AF65-F5344CB8AC3E}">
        <p14:creationId xmlns:p14="http://schemas.microsoft.com/office/powerpoint/2010/main" val="405216699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9" y="2872802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9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3000" b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3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3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9" y="490538"/>
            <a:ext cx="1371600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sp>
        <p:nvSpPr>
          <p:cNvPr id="10" name="Right Triangle 9"/>
          <p:cNvSpPr/>
          <p:nvPr userDrawn="1"/>
        </p:nvSpPr>
        <p:spPr>
          <a:xfrm rot="10800000">
            <a:off x="5307376" y="0"/>
            <a:ext cx="6884624" cy="3978712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2100"/>
          </a:p>
        </p:txBody>
      </p:sp>
    </p:spTree>
    <p:extLst>
      <p:ext uri="{BB962C8B-B14F-4D97-AF65-F5344CB8AC3E}">
        <p14:creationId xmlns:p14="http://schemas.microsoft.com/office/powerpoint/2010/main" val="211007208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9" y="2872802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9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3000" b="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70450"/>
            <a:ext cx="5605463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3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03" y="490538"/>
            <a:ext cx="1371472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9572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atter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1407" r="38481" b="40746"/>
          <a:stretch/>
        </p:blipFill>
        <p:spPr>
          <a:xfrm>
            <a:off x="-1397974" y="1085563"/>
            <a:ext cx="13604217" cy="57848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9" y="2872802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9" y="3481324"/>
            <a:ext cx="5868000" cy="648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3000" b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49663" y="6870450"/>
            <a:ext cx="5605463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3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9" y="490538"/>
            <a:ext cx="1371600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47500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167978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327664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6C6FF-2B60-66F0-74A2-4D864AA7D3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C7F7F8-6078-F620-12D8-FD723FF67D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6AA65-4CC4-6E15-0C0D-53ACD50DC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95B7C-4F17-4FE3-9330-D37346E2E6F3}" type="datetimeFigureOut">
              <a:rPr lang="en-GB" smtClean="0"/>
              <a:t>02/04/2025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8D029A-AB48-EC51-7ABB-7940A2D78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9E09-613E-857A-E118-FEDD1A493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01DA-A701-4242-AB11-65FCDD5372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907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with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393950"/>
            <a:ext cx="34128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393949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8288662" y="2393950"/>
            <a:ext cx="3412801" cy="3482975"/>
          </a:xfrm>
        </p:spPr>
        <p:txBody>
          <a:bodyPr tIns="54000"/>
          <a:lstStyle>
            <a:lvl1pPr marL="360000" indent="-360000">
              <a:lnSpc>
                <a:spcPct val="80000"/>
              </a:lnSpc>
              <a:spcBef>
                <a:spcPts val="3200"/>
              </a:spcBef>
              <a:spcAft>
                <a:spcPts val="0"/>
              </a:spcAft>
              <a:buClr>
                <a:schemeClr val="accent2"/>
              </a:buClr>
              <a:buFontTx/>
              <a:buBlip>
                <a:blip r:embed="rId2"/>
              </a:buBlip>
              <a:defRPr sz="6000" b="0" spc="-200" baseline="0">
                <a:solidFill>
                  <a:schemeClr val="accent1"/>
                </a:solidFill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00"/>
            </a:lvl2pPr>
          </a:lstStyle>
          <a:p>
            <a:pPr lvl="0"/>
            <a:r>
              <a:rPr lang="en-US"/>
              <a:t>00.0%</a:t>
            </a:r>
          </a:p>
          <a:p>
            <a:pPr lvl="1"/>
            <a:r>
              <a:rPr lang="en-US"/>
              <a:t>Supporting text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4467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4.xml"/><Relationship Id="rId21" Type="http://schemas.openxmlformats.org/officeDocument/2006/relationships/image" Target="../media/image6.emf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1.xml"/><Relationship Id="rId19" Type="http://schemas.openxmlformats.org/officeDocument/2006/relationships/image" Target="../media/image4.emf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image" Target="../media/image6.emf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image" Target="../media/image5.emf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21" Type="http://schemas.openxmlformats.org/officeDocument/2006/relationships/image" Target="../media/image6.emf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image" Target="../media/image4.emf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55.xml"/><Relationship Id="rId21" Type="http://schemas.openxmlformats.org/officeDocument/2006/relationships/image" Target="../media/image6.emf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20" Type="http://schemas.openxmlformats.org/officeDocument/2006/relationships/image" Target="../media/image5.emf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2.xml"/><Relationship Id="rId19" Type="http://schemas.openxmlformats.org/officeDocument/2006/relationships/image" Target="../media/image4.emf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21" Type="http://schemas.openxmlformats.org/officeDocument/2006/relationships/image" Target="../media/image6.emf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17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1.xml"/><Relationship Id="rId16" Type="http://schemas.openxmlformats.org/officeDocument/2006/relationships/slideLayout" Target="../slideLayouts/slideLayout85.xml"/><Relationship Id="rId20" Type="http://schemas.openxmlformats.org/officeDocument/2006/relationships/image" Target="../media/image5.emf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79.xml"/><Relationship Id="rId19" Type="http://schemas.openxmlformats.org/officeDocument/2006/relationships/image" Target="../media/image4.emf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6202B92F-F9FA-B954-67B7-2664D72F06D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4"/>
          <a:stretch/>
        </p:blipFill>
        <p:spPr>
          <a:xfrm>
            <a:off x="20" y="1951462"/>
            <a:ext cx="12191980" cy="4906538"/>
          </a:xfrm>
          <a:prstGeom prst="rect">
            <a:avLst/>
          </a:prstGeom>
        </p:spPr>
      </p:pic>
      <p:pic>
        <p:nvPicPr>
          <p:cNvPr id="9" name="Imagen 8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25F5E7D7-49C4-AA88-458D-8AC8A69528A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55" y="163477"/>
            <a:ext cx="4349142" cy="1616771"/>
          </a:xfrm>
          <a:prstGeom prst="rect">
            <a:avLst/>
          </a:prstGeom>
        </p:spPr>
      </p:pic>
      <p:pic>
        <p:nvPicPr>
          <p:cNvPr id="11" name="Imagen 10" descr="Texto&#10;&#10;El contenido generado por IA puede ser incorrecto.">
            <a:extLst>
              <a:ext uri="{FF2B5EF4-FFF2-40B4-BE49-F238E27FC236}">
                <a16:creationId xmlns:a16="http://schemas.microsoft.com/office/drawing/2014/main" id="{4CDF3166-E9A3-546F-BB8C-E072FFA7E3A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303" y="198255"/>
            <a:ext cx="5447442" cy="1292704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7583381F-DAD7-9ECB-EF3A-408CAA9B0A27}"/>
              </a:ext>
            </a:extLst>
          </p:cNvPr>
          <p:cNvSpPr/>
          <p:nvPr userDrawn="1"/>
        </p:nvSpPr>
        <p:spPr>
          <a:xfrm>
            <a:off x="0" y="1925904"/>
            <a:ext cx="6809448" cy="70064"/>
          </a:xfrm>
          <a:prstGeom prst="rect">
            <a:avLst/>
          </a:prstGeom>
          <a:solidFill>
            <a:srgbClr val="88C0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1338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A984678-E5F3-9ED8-A95C-82A76DC73F40}"/>
              </a:ext>
            </a:extLst>
          </p:cNvPr>
          <p:cNvSpPr/>
          <p:nvPr userDrawn="1"/>
        </p:nvSpPr>
        <p:spPr>
          <a:xfrm>
            <a:off x="0" y="0"/>
            <a:ext cx="8686800" cy="70064"/>
          </a:xfrm>
          <a:prstGeom prst="rect">
            <a:avLst/>
          </a:prstGeom>
          <a:solidFill>
            <a:srgbClr val="88C0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94F09E9-1E38-BF96-C0E3-02956A7B8B04}"/>
              </a:ext>
            </a:extLst>
          </p:cNvPr>
          <p:cNvSpPr/>
          <p:nvPr userDrawn="1"/>
        </p:nvSpPr>
        <p:spPr>
          <a:xfrm>
            <a:off x="2638004" y="6787936"/>
            <a:ext cx="9553996" cy="70064"/>
          </a:xfrm>
          <a:prstGeom prst="rect">
            <a:avLst/>
          </a:prstGeom>
          <a:solidFill>
            <a:srgbClr val="88C0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E9048FE1-1AEB-D5CB-BC4F-93DBC52ECD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18" y="6207359"/>
            <a:ext cx="1561763" cy="580577"/>
          </a:xfrm>
          <a:prstGeom prst="rect">
            <a:avLst/>
          </a:prstGeom>
        </p:spPr>
      </p:pic>
      <p:pic>
        <p:nvPicPr>
          <p:cNvPr id="5" name="Imagen 4" descr="Texto&#10;&#10;El contenido generado por IA puede ser incorrecto.">
            <a:extLst>
              <a:ext uri="{FF2B5EF4-FFF2-40B4-BE49-F238E27FC236}">
                <a16:creationId xmlns:a16="http://schemas.microsoft.com/office/drawing/2014/main" id="{06E1972B-F709-E223-57E6-956CA38DCB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242" y="-40459"/>
            <a:ext cx="2857837" cy="678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75659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538" y="1423195"/>
            <a:ext cx="11210924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2393950"/>
            <a:ext cx="11210924" cy="34829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0538" y="687045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noFill/>
              </a:defRPr>
            </a:lvl1pPr>
          </a:lstStyle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0538" y="6337302"/>
            <a:ext cx="5605462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61462" y="432000"/>
            <a:ext cx="540000" cy="28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1800">
                <a:solidFill>
                  <a:schemeClr val="accent1"/>
                </a:solidFill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" y="1519079"/>
            <a:ext cx="119513" cy="1402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063" y="6367463"/>
            <a:ext cx="644400" cy="17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163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2400"/>
        </a:spcBef>
        <a:spcAft>
          <a:spcPts val="600"/>
        </a:spcAft>
        <a:buFont typeface="Arial" panose="020B0604020202020204" pitchFamily="34" charset="0"/>
        <a:buNone/>
        <a:defRPr sz="1800" b="1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252000" indent="-252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SzPct val="70000"/>
        <a:buFont typeface="Wingdings 3" panose="05040102010807070707" pitchFamily="18" charset="2"/>
        <a:buChar char="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2400"/>
        </a:spcBef>
        <a:spcAft>
          <a:spcPts val="450"/>
        </a:spcAft>
        <a:buClr>
          <a:schemeClr val="accent2"/>
        </a:buClr>
        <a:buSzPct val="80000"/>
        <a:buFont typeface="Arial" panose="020B0604020202020204" pitchFamily="34" charset="0"/>
        <a:buNone/>
        <a:defRPr sz="1400" b="1" kern="1200">
          <a:solidFill>
            <a:schemeClr val="accent2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450"/>
        </a:spcBef>
        <a:spcAft>
          <a:spcPts val="450"/>
        </a:spcAft>
        <a:buClr>
          <a:schemeClr val="accent2"/>
        </a:buClr>
        <a:buSzPct val="80000"/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2000" indent="-252000" algn="l" defTabSz="914400" rtl="0" eaLnBrk="1" latinLnBrk="0" hangingPunct="1">
        <a:lnSpc>
          <a:spcPct val="100000"/>
        </a:lnSpc>
        <a:spcBef>
          <a:spcPts val="450"/>
        </a:spcBef>
        <a:buClr>
          <a:schemeClr val="accent2"/>
        </a:buClr>
        <a:buSzPct val="70000"/>
        <a:buFont typeface="Wingdings 3" panose="05040102010807070707" pitchFamily="18" charset="2"/>
        <a:buChar char="u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09">
          <p15:clr>
            <a:srgbClr val="F26B43"/>
          </p15:clr>
        </p15:guide>
        <p15:guide id="4" pos="7371">
          <p15:clr>
            <a:srgbClr val="F26B43"/>
          </p15:clr>
        </p15:guide>
        <p15:guide id="5" orient="horz" pos="309">
          <p15:clr>
            <a:srgbClr val="F26B43"/>
          </p15:clr>
        </p15:guide>
        <p15:guide id="6" orient="horz" pos="4011">
          <p15:clr>
            <a:srgbClr val="F26B43"/>
          </p15:clr>
        </p15:guide>
        <p15:guide id="7" orient="horz" pos="1508">
          <p15:clr>
            <a:srgbClr val="F26B43"/>
          </p15:clr>
        </p15:guide>
        <p15:guide id="8" orient="horz" pos="3702">
          <p15:clr>
            <a:srgbClr val="F26B43"/>
          </p15:clr>
        </p15:guide>
        <p15:guide id="9" orient="horz" pos="154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538" y="1423195"/>
            <a:ext cx="11210924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2393950"/>
            <a:ext cx="11210924" cy="34829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0538" y="687045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noFill/>
              </a:defRPr>
            </a:lvl1pPr>
          </a:lstStyle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0538" y="6337302"/>
            <a:ext cx="5605462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61462" y="432000"/>
            <a:ext cx="540000" cy="28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1800">
                <a:solidFill>
                  <a:schemeClr val="accent1"/>
                </a:solidFill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" y="1519079"/>
            <a:ext cx="119513" cy="1402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063" y="6367463"/>
            <a:ext cx="644400" cy="17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454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2400"/>
        </a:spcBef>
        <a:spcAft>
          <a:spcPts val="600"/>
        </a:spcAft>
        <a:buFont typeface="Arial" panose="020B0604020202020204" pitchFamily="34" charset="0"/>
        <a:buNone/>
        <a:defRPr sz="1800" b="1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252000" indent="-252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SzPct val="70000"/>
        <a:buFont typeface="Wingdings 3" panose="05040102010807070707" pitchFamily="18" charset="2"/>
        <a:buChar char="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2400"/>
        </a:spcBef>
        <a:spcAft>
          <a:spcPts val="450"/>
        </a:spcAft>
        <a:buClr>
          <a:schemeClr val="accent2"/>
        </a:buClr>
        <a:buSzPct val="80000"/>
        <a:buFont typeface="Arial" panose="020B0604020202020204" pitchFamily="34" charset="0"/>
        <a:buNone/>
        <a:defRPr sz="1400" b="1" kern="1200">
          <a:solidFill>
            <a:schemeClr val="accent2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450"/>
        </a:spcBef>
        <a:spcAft>
          <a:spcPts val="450"/>
        </a:spcAft>
        <a:buClr>
          <a:schemeClr val="accent2"/>
        </a:buClr>
        <a:buSzPct val="80000"/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2000" indent="-252000" algn="l" defTabSz="914400" rtl="0" eaLnBrk="1" latinLnBrk="0" hangingPunct="1">
        <a:lnSpc>
          <a:spcPct val="100000"/>
        </a:lnSpc>
        <a:spcBef>
          <a:spcPts val="450"/>
        </a:spcBef>
        <a:buClr>
          <a:schemeClr val="accent2"/>
        </a:buClr>
        <a:buSzPct val="70000"/>
        <a:buFont typeface="Wingdings 3" panose="05040102010807070707" pitchFamily="18" charset="2"/>
        <a:buChar char="u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09">
          <p15:clr>
            <a:srgbClr val="F26B43"/>
          </p15:clr>
        </p15:guide>
        <p15:guide id="4" pos="7371">
          <p15:clr>
            <a:srgbClr val="F26B43"/>
          </p15:clr>
        </p15:guide>
        <p15:guide id="5" orient="horz" pos="309">
          <p15:clr>
            <a:srgbClr val="F26B43"/>
          </p15:clr>
        </p15:guide>
        <p15:guide id="6" orient="horz" pos="4011">
          <p15:clr>
            <a:srgbClr val="F26B43"/>
          </p15:clr>
        </p15:guide>
        <p15:guide id="7" orient="horz" pos="1508">
          <p15:clr>
            <a:srgbClr val="F26B43"/>
          </p15:clr>
        </p15:guide>
        <p15:guide id="8" orient="horz" pos="3702">
          <p15:clr>
            <a:srgbClr val="F26B43"/>
          </p15:clr>
        </p15:guide>
        <p15:guide id="9" orient="horz" pos="1542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538" y="1228266"/>
            <a:ext cx="11210924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2191512"/>
            <a:ext cx="11210924" cy="39044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0538" y="687045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noFill/>
              </a:defRPr>
            </a:lvl1pPr>
          </a:lstStyle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0538" y="6337302"/>
            <a:ext cx="5605462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61462" y="432000"/>
            <a:ext cx="540000" cy="28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1800">
                <a:solidFill>
                  <a:schemeClr val="accent1"/>
                </a:solidFill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063" y="6367463"/>
            <a:ext cx="644400" cy="172266"/>
          </a:xfrm>
          <a:prstGeom prst="rect">
            <a:avLst/>
          </a:prstGeom>
        </p:spPr>
      </p:pic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2CEE80DA-E5DC-4ED7-B9C4-EACE8BEA237C}"/>
              </a:ext>
            </a:extLst>
          </p:cNvPr>
          <p:cNvSpPr/>
          <p:nvPr userDrawn="1"/>
        </p:nvSpPr>
        <p:spPr>
          <a:xfrm rot="5400000">
            <a:off x="-13012" y="1310712"/>
            <a:ext cx="143156" cy="117132"/>
          </a:xfrm>
          <a:prstGeom prst="triangle">
            <a:avLst>
              <a:gd name="adj" fmla="val 4767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A93AED6-BED7-41A2-BD1B-289732F7E601}"/>
              </a:ext>
            </a:extLst>
          </p:cNvPr>
          <p:cNvCxnSpPr/>
          <p:nvPr userDrawn="1"/>
        </p:nvCxnSpPr>
        <p:spPr>
          <a:xfrm>
            <a:off x="490538" y="1948266"/>
            <a:ext cx="11210924" cy="0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6154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b="1" kern="1200">
          <a:solidFill>
            <a:schemeClr val="accent1"/>
          </a:solidFill>
          <a:latin typeface="Overpass" panose="00000500000000000000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b="1" kern="1200">
          <a:solidFill>
            <a:schemeClr val="accent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2pPr>
      <a:lvl3pPr marL="252000" indent="-2520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5"/>
        </a:buClr>
        <a:buSzPct val="80000"/>
        <a:buFont typeface="Wingdings 3" panose="05040102010807070707" pitchFamily="18" charset="2"/>
        <a:buChar char=""/>
        <a:defRPr sz="18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3pPr>
      <a:lvl4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2"/>
        </a:buClr>
        <a:buSzPct val="80000"/>
        <a:buFont typeface="Arial" panose="020B0604020202020204" pitchFamily="34" charset="0"/>
        <a:buNone/>
        <a:defRPr sz="1600" b="1" kern="1200">
          <a:solidFill>
            <a:schemeClr val="accent5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4pPr>
      <a:lvl5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2"/>
        </a:buClr>
        <a:buSzPct val="80000"/>
        <a:buFont typeface="Arial" panose="020B0604020202020204" pitchFamily="34" charset="0"/>
        <a:buNone/>
        <a:defRPr sz="16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5pPr>
      <a:lvl6pPr marL="252000" indent="-252000" algn="l" defTabSz="914400" rtl="0" eaLnBrk="1" latinLnBrk="0" hangingPunct="1">
        <a:lnSpc>
          <a:spcPct val="100000"/>
        </a:lnSpc>
        <a:spcBef>
          <a:spcPts val="450"/>
        </a:spcBef>
        <a:buClr>
          <a:schemeClr val="accent2"/>
        </a:buClr>
        <a:buSzPct val="70000"/>
        <a:buFont typeface="Wingdings 3" panose="05040102010807070707" pitchFamily="18" charset="2"/>
        <a:buChar char="u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09">
          <p15:clr>
            <a:srgbClr val="F26B43"/>
          </p15:clr>
        </p15:guide>
        <p15:guide id="4" pos="7371">
          <p15:clr>
            <a:srgbClr val="F26B43"/>
          </p15:clr>
        </p15:guide>
        <p15:guide id="5" orient="horz" pos="309">
          <p15:clr>
            <a:srgbClr val="F26B43"/>
          </p15:clr>
        </p15:guide>
        <p15:guide id="6" orient="horz" pos="4011">
          <p15:clr>
            <a:srgbClr val="F26B43"/>
          </p15:clr>
        </p15:guide>
        <p15:guide id="7" orient="horz" pos="1508">
          <p15:clr>
            <a:srgbClr val="F26B43"/>
          </p15:clr>
        </p15:guide>
        <p15:guide id="8" orient="horz" pos="3702">
          <p15:clr>
            <a:srgbClr val="F26B43"/>
          </p15:clr>
        </p15:guide>
        <p15:guide id="9" orient="horz" pos="1542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539" y="1423195"/>
            <a:ext cx="11210924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9" y="2393952"/>
            <a:ext cx="11210924" cy="34829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0539" y="687045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750">
                <a:noFill/>
              </a:defRPr>
            </a:lvl1pPr>
          </a:lstStyle>
          <a:p>
            <a:fld id="{5BCAD085-E8A6-8845-BD4E-CB4CCA059FC4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0538" y="6337302"/>
            <a:ext cx="5605463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61463" y="432000"/>
            <a:ext cx="540000" cy="28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1350">
                <a:solidFill>
                  <a:schemeClr val="accent1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9" y="490538"/>
            <a:ext cx="1371600" cy="4944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" y="1519079"/>
            <a:ext cx="119513" cy="1402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063" y="6367463"/>
            <a:ext cx="644400" cy="17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041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5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75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1800"/>
        </a:spcBef>
        <a:spcAft>
          <a:spcPts val="450"/>
        </a:spcAft>
        <a:buFont typeface="Arial" panose="020B0604020202020204" pitchFamily="34" charset="0"/>
        <a:buNone/>
        <a:defRPr sz="1350" b="1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450"/>
        </a:spcBef>
        <a:spcAft>
          <a:spcPts val="450"/>
        </a:spcAft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189000" indent="-189000" algn="l" defTabSz="685800" rtl="0" eaLnBrk="1" latinLnBrk="0" hangingPunct="1">
        <a:lnSpc>
          <a:spcPct val="100000"/>
        </a:lnSpc>
        <a:spcBef>
          <a:spcPts val="450"/>
        </a:spcBef>
        <a:buClr>
          <a:schemeClr val="accent2"/>
        </a:buClr>
        <a:buSzPct val="70000"/>
        <a:buFont typeface="Wingdings 3" panose="05040102010807070707" pitchFamily="18" charset="2"/>
        <a:buChar char="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685800" rtl="0" eaLnBrk="1" latinLnBrk="0" hangingPunct="1">
        <a:lnSpc>
          <a:spcPct val="100000"/>
        </a:lnSpc>
        <a:spcBef>
          <a:spcPts val="1800"/>
        </a:spcBef>
        <a:spcAft>
          <a:spcPts val="338"/>
        </a:spcAft>
        <a:buClr>
          <a:schemeClr val="accent2"/>
        </a:buClr>
        <a:buSzPct val="80000"/>
        <a:buFont typeface="Arial" panose="020B0604020202020204" pitchFamily="34" charset="0"/>
        <a:buNone/>
        <a:defRPr sz="1050" b="1" kern="1200">
          <a:solidFill>
            <a:schemeClr val="accent2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00000"/>
        </a:lnSpc>
        <a:spcBef>
          <a:spcPts val="338"/>
        </a:spcBef>
        <a:spcAft>
          <a:spcPts val="338"/>
        </a:spcAft>
        <a:buClr>
          <a:schemeClr val="accent2"/>
        </a:buClr>
        <a:buSzPct val="80000"/>
        <a:buFont typeface="Arial" panose="020B0604020202020204" pitchFamily="34" charset="0"/>
        <a:buNone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89000" indent="-189000" algn="l" defTabSz="685800" rtl="0" eaLnBrk="1" latinLnBrk="0" hangingPunct="1">
        <a:lnSpc>
          <a:spcPct val="100000"/>
        </a:lnSpc>
        <a:spcBef>
          <a:spcPts val="338"/>
        </a:spcBef>
        <a:buClr>
          <a:schemeClr val="accent2"/>
        </a:buClr>
        <a:buSzPct val="70000"/>
        <a:buFont typeface="Wingdings 3" panose="05040102010807070707" pitchFamily="18" charset="2"/>
        <a:buChar char="u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None/>
        <a:defRPr sz="75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09">
          <p15:clr>
            <a:srgbClr val="F26B43"/>
          </p15:clr>
        </p15:guide>
        <p15:guide id="4" pos="7371">
          <p15:clr>
            <a:srgbClr val="F26B43"/>
          </p15:clr>
        </p15:guide>
        <p15:guide id="5" orient="horz" pos="309">
          <p15:clr>
            <a:srgbClr val="F26B43"/>
          </p15:clr>
        </p15:guide>
        <p15:guide id="6" orient="horz" pos="4011">
          <p15:clr>
            <a:srgbClr val="F26B43"/>
          </p15:clr>
        </p15:guide>
        <p15:guide id="7" orient="horz" pos="1508">
          <p15:clr>
            <a:srgbClr val="F26B43"/>
          </p15:clr>
        </p15:guide>
        <p15:guide id="8" orient="horz" pos="3702">
          <p15:clr>
            <a:srgbClr val="F26B43"/>
          </p15:clr>
        </p15:guide>
        <p15:guide id="9" orient="horz" pos="1542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539" y="1423195"/>
            <a:ext cx="11210924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9" y="2393952"/>
            <a:ext cx="11210924" cy="34829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0539" y="687045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750">
                <a:noFill/>
              </a:defRPr>
            </a:lvl1pPr>
          </a:lstStyle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0538" y="6337302"/>
            <a:ext cx="5605463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61463" y="432000"/>
            <a:ext cx="540000" cy="28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1350">
                <a:solidFill>
                  <a:schemeClr val="accent1"/>
                </a:solidFill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9" y="490538"/>
            <a:ext cx="1371600" cy="4944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" y="1519079"/>
            <a:ext cx="119513" cy="1402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063" y="6367463"/>
            <a:ext cx="644400" cy="17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937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  <p:sldLayoutId id="2147483753" r:id="rId17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75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1800"/>
        </a:spcBef>
        <a:spcAft>
          <a:spcPts val="450"/>
        </a:spcAft>
        <a:buFont typeface="Arial" panose="020B0604020202020204" pitchFamily="34" charset="0"/>
        <a:buNone/>
        <a:defRPr sz="1350" b="1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450"/>
        </a:spcBef>
        <a:spcAft>
          <a:spcPts val="450"/>
        </a:spcAft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189000" indent="-189000" algn="l" defTabSz="685800" rtl="0" eaLnBrk="1" latinLnBrk="0" hangingPunct="1">
        <a:lnSpc>
          <a:spcPct val="100000"/>
        </a:lnSpc>
        <a:spcBef>
          <a:spcPts val="450"/>
        </a:spcBef>
        <a:buClr>
          <a:schemeClr val="accent2"/>
        </a:buClr>
        <a:buSzPct val="70000"/>
        <a:buFont typeface="Wingdings 3" panose="05040102010807070707" pitchFamily="18" charset="2"/>
        <a:buChar char="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685800" rtl="0" eaLnBrk="1" latinLnBrk="0" hangingPunct="1">
        <a:lnSpc>
          <a:spcPct val="100000"/>
        </a:lnSpc>
        <a:spcBef>
          <a:spcPts val="1800"/>
        </a:spcBef>
        <a:spcAft>
          <a:spcPts val="338"/>
        </a:spcAft>
        <a:buClr>
          <a:schemeClr val="accent2"/>
        </a:buClr>
        <a:buSzPct val="80000"/>
        <a:buFont typeface="Arial" panose="020B0604020202020204" pitchFamily="34" charset="0"/>
        <a:buNone/>
        <a:defRPr sz="1050" b="1" kern="1200">
          <a:solidFill>
            <a:schemeClr val="accent2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00000"/>
        </a:lnSpc>
        <a:spcBef>
          <a:spcPts val="338"/>
        </a:spcBef>
        <a:spcAft>
          <a:spcPts val="338"/>
        </a:spcAft>
        <a:buClr>
          <a:schemeClr val="accent2"/>
        </a:buClr>
        <a:buSzPct val="80000"/>
        <a:buFont typeface="Arial" panose="020B0604020202020204" pitchFamily="34" charset="0"/>
        <a:buNone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89000" indent="-189000" algn="l" defTabSz="685800" rtl="0" eaLnBrk="1" latinLnBrk="0" hangingPunct="1">
        <a:lnSpc>
          <a:spcPct val="100000"/>
        </a:lnSpc>
        <a:spcBef>
          <a:spcPts val="338"/>
        </a:spcBef>
        <a:buClr>
          <a:schemeClr val="accent2"/>
        </a:buClr>
        <a:buSzPct val="70000"/>
        <a:buFont typeface="Wingdings 3" panose="05040102010807070707" pitchFamily="18" charset="2"/>
        <a:buChar char="u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None/>
        <a:defRPr sz="75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09">
          <p15:clr>
            <a:srgbClr val="F26B43"/>
          </p15:clr>
        </p15:guide>
        <p15:guide id="4" pos="7371">
          <p15:clr>
            <a:srgbClr val="F26B43"/>
          </p15:clr>
        </p15:guide>
        <p15:guide id="5" orient="horz" pos="309">
          <p15:clr>
            <a:srgbClr val="F26B43"/>
          </p15:clr>
        </p15:guide>
        <p15:guide id="6" orient="horz" pos="4011">
          <p15:clr>
            <a:srgbClr val="F26B43"/>
          </p15:clr>
        </p15:guide>
        <p15:guide id="7" orient="horz" pos="1508">
          <p15:clr>
            <a:srgbClr val="F26B43"/>
          </p15:clr>
        </p15:guide>
        <p15:guide id="8" orient="horz" pos="3702">
          <p15:clr>
            <a:srgbClr val="F26B43"/>
          </p15:clr>
        </p15:guide>
        <p15:guide id="9" orient="horz" pos="154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oshe@ilo.or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hyperlink" Target="mailto:cn-bh@ilo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normlex.ilo.org/dyn/nrmlx_en/f?p=NORMLEXPUB:12100:0::NO:12100:P12100_INSTRUMENT_ID:312341:NO" TargetMode="External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9.emf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8">
            <a:extLst>
              <a:ext uri="{FF2B5EF4-FFF2-40B4-BE49-F238E27FC236}">
                <a16:creationId xmlns:a16="http://schemas.microsoft.com/office/drawing/2014/main" id="{7FCF22EB-2321-F6D6-030F-856563F39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" b="22"/>
          <a:stretch/>
        </p:blipFill>
        <p:spPr>
          <a:xfrm>
            <a:off x="2766349" y="0"/>
            <a:ext cx="9425651" cy="5208608"/>
          </a:xfrm>
          <a:custGeom>
            <a:avLst/>
            <a:gdLst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5321300 h 5321300"/>
              <a:gd name="connsiteX4" fmla="*/ 0 w 9245600"/>
              <a:gd name="connsiteY4" fmla="*/ 0 h 5321300"/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0 h 532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5600" h="5321300">
                <a:moveTo>
                  <a:pt x="0" y="0"/>
                </a:moveTo>
                <a:lnTo>
                  <a:pt x="9245600" y="0"/>
                </a:lnTo>
                <a:lnTo>
                  <a:pt x="9245600" y="5321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E920572A-CEBB-48C6-A9E0-551767FBDD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0538" y="1695535"/>
            <a:ext cx="7542291" cy="608525"/>
          </a:xfrm>
        </p:spPr>
        <p:txBody>
          <a:bodyPr vert="horz" wrap="square" lIns="0" tIns="0" rIns="0" bIns="54000" rtlCol="0" anchor="t" anchorCtr="0">
            <a:noAutofit/>
          </a:bodyPr>
          <a:lstStyle/>
          <a:p>
            <a:br>
              <a:rPr lang="en-GB" dirty="0">
                <a:solidFill>
                  <a:srgbClr val="FF0000"/>
                </a:solidFill>
                <a:latin typeface="Overpass" panose="00000500000000000000" pitchFamily="2" charset="0"/>
              </a:rPr>
            </a:br>
            <a:r>
              <a:rPr lang="en-GB" dirty="0">
                <a:latin typeface="Overpass" panose="00000500000000000000" pitchFamily="2" charset="0"/>
              </a:rPr>
              <a:t>Protection against biological hazards in the working environment: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Overpass" panose="00000500000000000000" pitchFamily="2" charset="0"/>
              </a:rPr>
              <a:t>(Standard-setting, second discussion) </a:t>
            </a:r>
          </a:p>
        </p:txBody>
      </p:sp>
      <p:sp>
        <p:nvSpPr>
          <p:cNvPr id="26" name="Date Placeholder 3">
            <a:extLst>
              <a:ext uri="{FF2B5EF4-FFF2-40B4-BE49-F238E27FC236}">
                <a16:creationId xmlns:a16="http://schemas.microsoft.com/office/drawing/2014/main" id="{9BCAE787-4CC5-4895-A271-D6BD26315E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0538" y="6169149"/>
            <a:ext cx="2743200" cy="216000"/>
          </a:xfrm>
        </p:spPr>
        <p:txBody>
          <a:bodyPr vert="horz" lIns="0" tIns="0" rIns="0" bIns="0" rtlCol="0" anchor="b" anchorCtr="0">
            <a:normAutofit/>
          </a:bodyPr>
          <a:lstStyle/>
          <a:p>
            <a:pPr>
              <a:spcAft>
                <a:spcPts val="600"/>
              </a:spcAft>
            </a:pPr>
            <a:r>
              <a:rPr lang="en-GB" kern="12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Date: 7 April 2025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1FA0E4A-4396-0240-A06E-325A81B6AF05}"/>
              </a:ext>
            </a:extLst>
          </p:cNvPr>
          <p:cNvSpPr txBox="1"/>
          <p:nvPr/>
        </p:nvSpPr>
        <p:spPr>
          <a:xfrm>
            <a:off x="4542020" y="65357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GB" dirty="0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856227C0-AD57-4F9B-BAE3-EEFB0D0EE427}" type="slidenum">
              <a:rPr lang="en-GB" smtClean="0"/>
              <a:pPr>
                <a:spcAft>
                  <a:spcPts val="600"/>
                </a:spcAft>
              </a:pPr>
              <a:t>1</a:t>
            </a:fld>
            <a:endParaRPr lang="en-GB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B6235FD-0066-F14A-8D26-12BCD82C446C}"/>
              </a:ext>
            </a:extLst>
          </p:cNvPr>
          <p:cNvSpPr txBox="1">
            <a:spLocks/>
          </p:cNvSpPr>
          <p:nvPr/>
        </p:nvSpPr>
        <p:spPr>
          <a:xfrm>
            <a:off x="490538" y="6858000"/>
            <a:ext cx="5605462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noFill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GB" dirty="0"/>
              <a:t>Advancing social justice, promoting decent work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F882705-95D6-FA4A-BDA9-9C32730EBD37}"/>
              </a:ext>
            </a:extLst>
          </p:cNvPr>
          <p:cNvSpPr txBox="1">
            <a:spLocks/>
          </p:cNvSpPr>
          <p:nvPr/>
        </p:nvSpPr>
        <p:spPr>
          <a:xfrm>
            <a:off x="11161462" y="6870450"/>
            <a:ext cx="540000" cy="28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noFill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fld id="{856227C0-AD57-4F9B-BAE3-EEFB0D0EE427}" type="slidenum">
              <a:rPr lang="en-GB" smtClean="0"/>
              <a:pPr>
                <a:spcAft>
                  <a:spcPts val="600"/>
                </a:spcAft>
              </a:pPr>
              <a:t>1</a:t>
            </a:fld>
            <a:endParaRPr lang="en-GB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5B69B373-A791-8848-98B3-F3CC551B270E}"/>
              </a:ext>
            </a:extLst>
          </p:cNvPr>
          <p:cNvSpPr txBox="1">
            <a:spLocks/>
          </p:cNvSpPr>
          <p:nvPr/>
        </p:nvSpPr>
        <p:spPr>
          <a:xfrm>
            <a:off x="490538" y="6858000"/>
            <a:ext cx="5605462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noFill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GB" dirty="0"/>
              <a:t>Advancing social justice, promoting decent work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73B8557-BAE8-A645-9179-F898A1C899F2}"/>
              </a:ext>
            </a:extLst>
          </p:cNvPr>
          <p:cNvSpPr txBox="1">
            <a:spLocks/>
          </p:cNvSpPr>
          <p:nvPr/>
        </p:nvSpPr>
        <p:spPr>
          <a:xfrm>
            <a:off x="11161462" y="6870450"/>
            <a:ext cx="540000" cy="28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noFill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fld id="{856227C0-AD57-4F9B-BAE3-EEFB0D0EE427}" type="slidenum">
              <a:rPr lang="en-GB" smtClean="0"/>
              <a:pPr>
                <a:spcAft>
                  <a:spcPts val="600"/>
                </a:spcAft>
              </a:pPr>
              <a:t>1</a:t>
            </a:fld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F258E74-7749-DD4A-AAD6-280CBC3A22D8}"/>
              </a:ext>
            </a:extLst>
          </p:cNvPr>
          <p:cNvSpPr txBox="1"/>
          <p:nvPr/>
        </p:nvSpPr>
        <p:spPr>
          <a:xfrm>
            <a:off x="14570439" y="899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873DFEE8-C8F0-497A-ACB4-EF0E7ADA7F74}"/>
              </a:ext>
            </a:extLst>
          </p:cNvPr>
          <p:cNvSpPr txBox="1">
            <a:spLocks/>
          </p:cNvSpPr>
          <p:nvPr/>
        </p:nvSpPr>
        <p:spPr>
          <a:xfrm>
            <a:off x="490538" y="6858000"/>
            <a:ext cx="5605462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noFill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GB" dirty="0"/>
              <a:t>Advancing social justice, promoting decent work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2F16CCEE-8F4A-44A5-9ABC-973B91639F93}"/>
              </a:ext>
            </a:extLst>
          </p:cNvPr>
          <p:cNvSpPr txBox="1">
            <a:spLocks/>
          </p:cNvSpPr>
          <p:nvPr/>
        </p:nvSpPr>
        <p:spPr>
          <a:xfrm>
            <a:off x="11161462" y="6870450"/>
            <a:ext cx="540000" cy="28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noFill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fld id="{856227C0-AD57-4F9B-BAE3-EEFB0D0EE427}" type="slidenum">
              <a:rPr lang="en-GB" smtClean="0"/>
              <a:pPr>
                <a:spcAft>
                  <a:spcPts val="600"/>
                </a:spcAft>
              </a:pPr>
              <a:t>1</a:t>
            </a:fld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531F0A-5978-D21A-58B8-8171A295F626}"/>
              </a:ext>
            </a:extLst>
          </p:cNvPr>
          <p:cNvSpPr txBox="1">
            <a:spLocks/>
          </p:cNvSpPr>
          <p:nvPr/>
        </p:nvSpPr>
        <p:spPr>
          <a:xfrm>
            <a:off x="490538" y="4096739"/>
            <a:ext cx="11210924" cy="608525"/>
          </a:xfrm>
          <a:prstGeom prst="rect">
            <a:avLst/>
          </a:prstGeom>
        </p:spPr>
        <p:txBody>
          <a:bodyPr vert="horz" wrap="square" lIns="0" tIns="0" rIns="0" bIns="540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otlight MT Light" panose="0204060206030A020304" pitchFamily="18" charset="0"/>
            </a:endParaRPr>
          </a:p>
          <a:p>
            <a:endParaRPr lang="en-GB" sz="3000" b="0" dirty="0">
              <a:latin typeface="Overpass" panose="00000500000000000000" pitchFamily="2" charset="0"/>
              <a:ea typeface="+mn-ea"/>
              <a:cs typeface="+mn-cs"/>
            </a:endParaRPr>
          </a:p>
          <a:p>
            <a:r>
              <a:rPr lang="en-GB" sz="2000" b="0" dirty="0">
                <a:latin typeface="Overpass" panose="00000500000000000000" pitchFamily="2" charset="0"/>
                <a:ea typeface="+mn-ea"/>
                <a:cs typeface="+mn-cs"/>
              </a:rPr>
              <a:t>Dr Francisco Santos O’Connor</a:t>
            </a:r>
          </a:p>
          <a:p>
            <a:r>
              <a:rPr lang="en-GB" sz="2000" b="0" dirty="0">
                <a:latin typeface="Overpass" panose="00000500000000000000" pitchFamily="2" charset="0"/>
                <a:ea typeface="+mn-ea"/>
                <a:cs typeface="+mn-cs"/>
              </a:rPr>
              <a:t>Senior Specialist in Occupational Safety and Health</a:t>
            </a:r>
          </a:p>
          <a:p>
            <a:r>
              <a:rPr lang="en-GB" sz="2000" b="0" dirty="0">
                <a:latin typeface="Overpass" panose="00000500000000000000" pitchFamily="2" charset="0"/>
                <a:ea typeface="+mn-ea"/>
                <a:cs typeface="+mn-cs"/>
              </a:rPr>
              <a:t>Occupational Safety and Health and Working Environment Branch (OSHE)</a:t>
            </a:r>
          </a:p>
        </p:txBody>
      </p:sp>
    </p:spTree>
    <p:extLst>
      <p:ext uri="{BB962C8B-B14F-4D97-AF65-F5344CB8AC3E}">
        <p14:creationId xmlns:p14="http://schemas.microsoft.com/office/powerpoint/2010/main" val="900002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E9F58-1DF8-18C5-9783-AD115266D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9046" y="1228266"/>
            <a:ext cx="11210924" cy="720000"/>
          </a:xfrm>
        </p:spPr>
        <p:txBody>
          <a:bodyPr/>
          <a:lstStyle/>
          <a:p>
            <a:r>
              <a:rPr lang="en-GB" sz="2800" b="0" dirty="0">
                <a:latin typeface="NotoSans-Regular"/>
              </a:rPr>
              <a:t>A. Proposed Convention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52CFC-0A54-BE6E-91E4-5538C4248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9046" y="1948266"/>
            <a:ext cx="9962415" cy="3904488"/>
          </a:xfrm>
        </p:spPr>
        <p:txBody>
          <a:bodyPr/>
          <a:lstStyle/>
          <a:p>
            <a:pPr lvl="1"/>
            <a:r>
              <a:rPr lang="en-GB" b="0" i="0" u="none" strike="noStrike" baseline="0" dirty="0">
                <a:latin typeface="NotoSans-Regular"/>
              </a:rPr>
              <a:t>Preamble </a:t>
            </a:r>
          </a:p>
          <a:p>
            <a:pPr marL="400050" lvl="1" indent="-400050">
              <a:buFont typeface="Arial" panose="020B0604020202020204" pitchFamily="34" charset="0"/>
              <a:buAutoNum type="romanUcPeriod"/>
            </a:pPr>
            <a:r>
              <a:rPr lang="en-GB" dirty="0">
                <a:latin typeface="NotoSans-Regular"/>
              </a:rPr>
              <a:t>Definition and scope (Art.1)</a:t>
            </a:r>
          </a:p>
          <a:p>
            <a:pPr marL="400050" lvl="1" indent="-400050">
              <a:buAutoNum type="romanUcPeriod"/>
            </a:pPr>
            <a:r>
              <a:rPr lang="en-GB" dirty="0">
                <a:latin typeface="NotoSans-Regular"/>
              </a:rPr>
              <a:t>National policy (Arts. 3-6)</a:t>
            </a:r>
          </a:p>
          <a:p>
            <a:pPr marL="400050" lvl="1" indent="-400050">
              <a:buAutoNum type="romanUcPeriod"/>
            </a:pPr>
            <a:r>
              <a:rPr lang="en-GB" dirty="0">
                <a:latin typeface="NotoSans-Regular"/>
              </a:rPr>
              <a:t>Preventive and protective </a:t>
            </a:r>
            <a:r>
              <a:rPr lang="en-GB" b="0" i="0" u="none" strike="noStrike" baseline="0" dirty="0">
                <a:latin typeface="NotoSans-Regular"/>
              </a:rPr>
              <a:t>measures (Arts. 7-8)</a:t>
            </a:r>
          </a:p>
          <a:p>
            <a:pPr marL="400050" lvl="1" indent="-400050">
              <a:buAutoNum type="romanUcPeriod"/>
            </a:pPr>
            <a:r>
              <a:rPr lang="en-GB" b="0" i="0" u="none" strike="noStrike" baseline="0" dirty="0">
                <a:latin typeface="NotoSans-Regular"/>
              </a:rPr>
              <a:t>Occupational health and occupational health services (Art. 9)</a:t>
            </a:r>
          </a:p>
          <a:p>
            <a:pPr marL="400050" lvl="1" indent="-400050">
              <a:buAutoNum type="romanUcPeriod"/>
            </a:pPr>
            <a:r>
              <a:rPr lang="en-GB" b="0" i="0" u="none" strike="noStrike" baseline="0" dirty="0">
                <a:latin typeface="NotoSans-Regular"/>
              </a:rPr>
              <a:t>Reporting, recording and notification of </a:t>
            </a:r>
            <a:r>
              <a:rPr lang="en-GB" dirty="0">
                <a:latin typeface="NotoSans-Regular"/>
              </a:rPr>
              <a:t>occupational accidents and </a:t>
            </a:r>
            <a:r>
              <a:rPr lang="en-GB" b="0" i="0" u="none" strike="noStrike" baseline="0" dirty="0">
                <a:latin typeface="NotoSans-Regular"/>
              </a:rPr>
              <a:t>occupational diseases and collection of data (Arts. 10-11)</a:t>
            </a:r>
          </a:p>
          <a:p>
            <a:pPr marL="400050" lvl="1" indent="-400050">
              <a:buAutoNum type="romanUcPeriod"/>
            </a:pPr>
            <a:r>
              <a:rPr lang="en-GB" b="0" i="0" u="none" strike="noStrike" baseline="0" dirty="0">
                <a:latin typeface="NotoSans-Regular"/>
              </a:rPr>
              <a:t>Employment injury benefits (Art. 12)</a:t>
            </a:r>
          </a:p>
          <a:p>
            <a:pPr marL="400050" lvl="1" indent="-400050">
              <a:buAutoNum type="romanUcPeriod"/>
            </a:pPr>
            <a:r>
              <a:rPr lang="en-GB" b="0" i="0" u="none" strike="noStrike" baseline="0" dirty="0">
                <a:latin typeface="NotoSans-Regular"/>
              </a:rPr>
              <a:t>Compliance with laws and regulations (Arts. 13-14) </a:t>
            </a:r>
          </a:p>
          <a:p>
            <a:pPr marL="400050" lvl="1" indent="-400050">
              <a:buAutoNum type="romanUcPeriod"/>
            </a:pPr>
            <a:r>
              <a:rPr lang="en-GB" b="0" i="0" u="none" strike="noStrike" baseline="0" dirty="0">
                <a:latin typeface="NotoSans-Regular"/>
              </a:rPr>
              <a:t>Duties and responsibilities of employers (Arts. 15-18)</a:t>
            </a:r>
          </a:p>
          <a:p>
            <a:pPr marL="400050" lvl="1" indent="-400050">
              <a:buAutoNum type="romanUcPeriod"/>
            </a:pPr>
            <a:r>
              <a:rPr lang="en-GB" b="0" i="0" u="none" strike="noStrike" baseline="0" dirty="0">
                <a:latin typeface="NotoSans-Regular"/>
              </a:rPr>
              <a:t>Rights and duties of workers and their representatives (Arts. 19-21)</a:t>
            </a:r>
          </a:p>
          <a:p>
            <a:pPr marL="400050" lvl="1" indent="-400050">
              <a:buAutoNum type="romanUcPeriod"/>
            </a:pPr>
            <a:r>
              <a:rPr lang="en-GB" b="0" i="0" u="none" strike="noStrike" baseline="0" dirty="0">
                <a:latin typeface="NotoSans-Regular"/>
              </a:rPr>
              <a:t>Methods of application (Art. 22)</a:t>
            </a:r>
          </a:p>
          <a:p>
            <a:pPr marL="400050" lvl="1" indent="-400050">
              <a:buAutoNum type="romanUcPeriod"/>
            </a:pPr>
            <a:r>
              <a:rPr lang="en-GB" dirty="0">
                <a:latin typeface="NotoSans-Regular"/>
              </a:rPr>
              <a:t>Normative language</a:t>
            </a:r>
            <a:r>
              <a:rPr lang="en-GB" b="0" i="0" u="none" strike="noStrike" baseline="0" dirty="0">
                <a:latin typeface="NotoSans-Regular"/>
              </a:rPr>
              <a:t> (Art. 23)</a:t>
            </a:r>
          </a:p>
          <a:p>
            <a:pPr algn="l"/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F9CA1A-D629-EF29-A9BF-751D06908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BD6D8-7A01-4F4E-7177-6E10E7633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6227C0-AD57-4F9B-BAE3-EEFB0D0EE427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srgbClr val="1E2DB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E2DB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9113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03979-7ABD-DAF9-3E7C-64A0B0B74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784" y="1228266"/>
            <a:ext cx="11210924" cy="720000"/>
          </a:xfrm>
        </p:spPr>
        <p:txBody>
          <a:bodyPr/>
          <a:lstStyle/>
          <a:p>
            <a:r>
              <a:rPr lang="en-GB" sz="2800" b="0" dirty="0">
                <a:latin typeface="NotoSans-Regular"/>
              </a:rPr>
              <a:t>B. Proposed Recommendation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A69A5-B8BB-86E5-0217-3CD0754D6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3784" y="2301414"/>
            <a:ext cx="11210924" cy="3904488"/>
          </a:xfrm>
        </p:spPr>
        <p:txBody>
          <a:bodyPr/>
          <a:lstStyle/>
          <a:p>
            <a:pPr lvl="1"/>
            <a:r>
              <a:rPr lang="en-GB" b="0" i="0" u="none" strike="noStrike" baseline="0" dirty="0">
                <a:latin typeface="NotoSans-Regular"/>
              </a:rPr>
              <a:t>Preamble (Para. 1) </a:t>
            </a:r>
          </a:p>
          <a:p>
            <a:pPr marL="400050" lvl="1" indent="-400050">
              <a:buAutoNum type="romanUcPeriod"/>
            </a:pPr>
            <a:r>
              <a:rPr lang="en-GB" b="0" i="0" u="none" strike="noStrike" baseline="0" dirty="0">
                <a:latin typeface="NotoSans-Regular"/>
              </a:rPr>
              <a:t>Definitions and scope (Paras. 2-6)</a:t>
            </a:r>
          </a:p>
          <a:p>
            <a:pPr marL="400050" lvl="1" indent="-400050">
              <a:buAutoNum type="romanUcPeriod"/>
            </a:pPr>
            <a:r>
              <a:rPr lang="en-GB" b="0" i="0" u="none" strike="noStrike" baseline="0" dirty="0">
                <a:latin typeface="NotoSans-Regular"/>
              </a:rPr>
              <a:t>Preventive and protective measures (Paras. 7-14)</a:t>
            </a:r>
          </a:p>
          <a:p>
            <a:pPr marL="400050" lvl="1" indent="-400050">
              <a:buFont typeface="Arial" panose="020B0604020202020204" pitchFamily="34" charset="0"/>
              <a:buAutoNum type="romanUcPeriod"/>
            </a:pPr>
            <a:r>
              <a:rPr lang="en-GB" dirty="0">
                <a:latin typeface="NotoSans-Regular"/>
              </a:rPr>
              <a:t>Social and employment protection (Paras. 15 to 17)</a:t>
            </a:r>
          </a:p>
          <a:p>
            <a:pPr marL="400050" lvl="1" indent="-400050">
              <a:buAutoNum type="romanUcPeriod"/>
            </a:pPr>
            <a:r>
              <a:rPr lang="en-GB" b="0" i="0" u="none" strike="noStrike" baseline="0" dirty="0">
                <a:latin typeface="NotoSans-Regular"/>
              </a:rPr>
              <a:t>Enforcement of laws and regulations (Para. 18)</a:t>
            </a:r>
          </a:p>
          <a:p>
            <a:pPr marL="400050" lvl="1" indent="-400050">
              <a:buAutoNum type="romanUcPeriod"/>
            </a:pPr>
            <a:r>
              <a:rPr lang="en-GB" b="0" i="0" u="none" strike="noStrike" baseline="0" dirty="0">
                <a:latin typeface="NotoSans-Regular"/>
              </a:rPr>
              <a:t>Duties and responsibilities of employers (Paras. 19-21)</a:t>
            </a:r>
          </a:p>
          <a:p>
            <a:pPr marL="400050" lvl="1" indent="-400050">
              <a:buAutoNum type="romanUcPeriod"/>
            </a:pPr>
            <a:r>
              <a:rPr lang="en-GB" b="0" i="0" u="none" strike="noStrike" baseline="0" dirty="0">
                <a:latin typeface="NotoSans-Regular"/>
              </a:rPr>
              <a:t>Effect on earlier Recommendation (Para. 22)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01119-2C38-6CAB-A30C-50FE76814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Date: Monday / 01 / October / 2019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B0E21-5947-2D38-A862-65BC8F288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230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Advancing social justice, promoting decent 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54F4A-9EC8-AEE5-44E0-317A96DD5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6227C0-AD57-4F9B-BAE3-EEFB0D0EE427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srgbClr val="1E2DB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E2DB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228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78B9F-09BD-4DEC-CE01-43052F2FC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770AC95-7B9A-3141-DBC8-1B9001CD2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738" y="671129"/>
            <a:ext cx="11210924" cy="720000"/>
          </a:xfrm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rgbClr val="0432FF"/>
                </a:solidFill>
                <a:latin typeface="Overpass" panose="00000500000000000000" pitchFamily="2" charset="0"/>
                <a:ea typeface="+mn-ea"/>
                <a:cs typeface="+mn-cs"/>
              </a:rPr>
              <a:t>What to expect </a:t>
            </a:r>
            <a:r>
              <a:rPr lang="en-GB" sz="4000" b="0" dirty="0">
                <a:solidFill>
                  <a:srgbClr val="0432FF"/>
                </a:solidFill>
                <a:latin typeface="Overpass" panose="00000500000000000000" pitchFamily="2" charset="0"/>
                <a:ea typeface="+mn-ea"/>
                <a:cs typeface="+mn-cs"/>
              </a:rPr>
              <a:t>(2</a:t>
            </a:r>
            <a:r>
              <a:rPr lang="en-GB" sz="4000" b="0" baseline="30000" dirty="0">
                <a:solidFill>
                  <a:srgbClr val="0432FF"/>
                </a:solidFill>
                <a:latin typeface="Overpass" panose="00000500000000000000" pitchFamily="2" charset="0"/>
                <a:ea typeface="+mn-ea"/>
                <a:cs typeface="+mn-cs"/>
              </a:rPr>
              <a:t>nd</a:t>
            </a:r>
            <a:r>
              <a:rPr lang="en-GB" sz="4000" b="0" dirty="0">
                <a:solidFill>
                  <a:srgbClr val="0432FF"/>
                </a:solidFill>
                <a:latin typeface="Overpass" panose="00000500000000000000" pitchFamily="2" charset="0"/>
                <a:ea typeface="+mn-ea"/>
                <a:cs typeface="+mn-cs"/>
              </a:rPr>
              <a:t> discussion)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908CE9-7AA6-EAEB-5134-6EF4C0787E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8958" y="1909823"/>
            <a:ext cx="9243771" cy="3482976"/>
          </a:xfrm>
        </p:spPr>
        <p:txBody>
          <a:bodyPr>
            <a:noAutofit/>
          </a:bodyPr>
          <a:lstStyle/>
          <a:p>
            <a:r>
              <a:rPr lang="en-GB" sz="2800" b="1" dirty="0"/>
              <a:t>At the 113th Session of the International Labour Conference:</a:t>
            </a:r>
            <a:endParaRPr lang="en-GB" sz="2800" dirty="0"/>
          </a:p>
          <a:p>
            <a:pPr lvl="1"/>
            <a:r>
              <a:rPr lang="en-GB" sz="2800" dirty="0"/>
              <a:t>Governments, employers and workers will engage in a second discussion.</a:t>
            </a:r>
          </a:p>
          <a:p>
            <a:pPr lvl="1"/>
            <a:r>
              <a:rPr lang="en-GB" sz="2800" dirty="0"/>
              <a:t>The aim is to finalize a </a:t>
            </a:r>
            <a:r>
              <a:rPr lang="en-GB" sz="2800" b="1" dirty="0"/>
              <a:t>Convention</a:t>
            </a:r>
            <a:r>
              <a:rPr lang="en-GB" sz="2800" dirty="0"/>
              <a:t> and </a:t>
            </a:r>
            <a:r>
              <a:rPr lang="en-GB" sz="2800" b="1" dirty="0"/>
              <a:t>Recommendation</a:t>
            </a:r>
            <a:r>
              <a:rPr lang="en-GB" sz="2800" dirty="0"/>
              <a:t> on biological hazards.</a:t>
            </a:r>
          </a:p>
          <a:p>
            <a:pPr lvl="1"/>
            <a:r>
              <a:rPr lang="en-GB" sz="2800" dirty="0"/>
              <a:t>Proposed texts reflect feedback from the first discussion and recent consultations.</a:t>
            </a:r>
          </a:p>
          <a:p>
            <a:pPr lvl="1"/>
            <a:r>
              <a:rPr lang="en-GB" sz="2800" dirty="0"/>
              <a:t>Bracketed text highlights issues not discussed in 112</a:t>
            </a:r>
            <a:r>
              <a:rPr lang="en-GB" sz="2800" baseline="30000" dirty="0"/>
              <a:t>th</a:t>
            </a:r>
            <a:r>
              <a:rPr lang="en-GB" sz="2800" dirty="0"/>
              <a:t> ILC.</a:t>
            </a:r>
          </a:p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DF315E-1F8F-DF00-9CD1-D6AE36956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1462" y="432000"/>
            <a:ext cx="540000" cy="2880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856227C0-AD57-4F9B-BAE3-EEFB0D0EE427}" type="slidenum">
              <a:rPr lang="en-GB" smtClean="0"/>
              <a:pPr>
                <a:spcAft>
                  <a:spcPts val="600"/>
                </a:spcAft>
              </a:pPr>
              <a:t>12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5A630-26B1-1655-FE4C-02A8F1236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GB"/>
              <a:t>Date: Monday / 01 / October / 2019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4ECF15-239A-DBA6-80AB-E35E7860C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2729" y="2782258"/>
            <a:ext cx="2257063" cy="3178080"/>
          </a:xfrm>
          <a:prstGeom prst="rect">
            <a:avLst/>
          </a:prstGeom>
        </p:spPr>
      </p:pic>
      <p:pic>
        <p:nvPicPr>
          <p:cNvPr id="8" name="Content Placeholder 4" descr="&quot;Protective workwear for construction workers, authentic used equipment.&quot;">
            <a:extLst>
              <a:ext uri="{FF2B5EF4-FFF2-40B4-BE49-F238E27FC236}">
                <a16:creationId xmlns:a16="http://schemas.microsoft.com/office/drawing/2014/main" id="{0082B6B8-02BC-834E-4F65-84C755E5484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6076"/>
          <a:stretch/>
        </p:blipFill>
        <p:spPr>
          <a:xfrm>
            <a:off x="10137550" y="10"/>
            <a:ext cx="1367422" cy="190981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8B0021D-2E00-06A4-CD30-2C52455EF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1462" y="5956800"/>
            <a:ext cx="854778" cy="854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87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9F423-A594-1B35-3C0F-BDC73ADAF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What Caribbean countries can do now:</a:t>
            </a:r>
            <a:br>
              <a:rPr lang="en-GB" b="1" dirty="0"/>
            </a:br>
            <a:br>
              <a:rPr lang="en-GB" b="1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491E10-AB1B-197E-FD41-E49CD62E90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200" dirty="0">
                <a:solidFill>
                  <a:schemeClr val="tx1"/>
                </a:solidFill>
                <a:latin typeface="Overpass" panose="00000500000000000000" pitchFamily="2" charset="0"/>
              </a:rPr>
              <a:t>Engage in the ILO standard-setting process to ensure regional concerns are addressed.</a:t>
            </a:r>
          </a:p>
          <a:p>
            <a:r>
              <a:rPr lang="en-GB" sz="2200" dirty="0">
                <a:solidFill>
                  <a:schemeClr val="tx1"/>
                </a:solidFill>
                <a:latin typeface="Overpass" panose="00000500000000000000" pitchFamily="2" charset="0"/>
              </a:rPr>
              <a:t>Review national frameworks and identify needs in anticipation of the new standard(s).</a:t>
            </a:r>
          </a:p>
          <a:p>
            <a:r>
              <a:rPr lang="en-GB" sz="2200" dirty="0">
                <a:solidFill>
                  <a:schemeClr val="tx1"/>
                </a:solidFill>
                <a:latin typeface="Overpass" panose="00000500000000000000" pitchFamily="2" charset="0"/>
              </a:rPr>
              <a:t>Invest in workplace prevention and preparedness for biological risks.</a:t>
            </a:r>
          </a:p>
          <a:p>
            <a:r>
              <a:rPr lang="en-GB" sz="2200" dirty="0">
                <a:solidFill>
                  <a:schemeClr val="tx1"/>
                </a:solidFill>
                <a:latin typeface="Overpass" panose="00000500000000000000" pitchFamily="2" charset="0"/>
              </a:rPr>
              <a:t>Promote regional cooperation and knowledge-sharing on biological hazards.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D2A800-4E1C-3335-589C-FAA39E355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C2A29A-E7DD-E512-F19A-8706C9DB9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0C37D3-3659-EA1B-7AC6-2F5E9968A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71318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0FCCC-1DA8-B4AB-1C55-7999D6BA8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2922" y="261075"/>
            <a:ext cx="11210924" cy="720000"/>
          </a:xfrm>
        </p:spPr>
        <p:txBody>
          <a:bodyPr/>
          <a:lstStyle/>
          <a:p>
            <a:r>
              <a:rPr lang="en-GB" b="1" dirty="0"/>
              <a:t>Conclusion and Commitment</a:t>
            </a:r>
            <a:br>
              <a:rPr lang="en-GB" b="1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E39F1-015F-661B-1F20-DCEFC1EE70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546" y="1334223"/>
            <a:ext cx="11210924" cy="3482975"/>
          </a:xfrm>
        </p:spPr>
        <p:txBody>
          <a:bodyPr/>
          <a:lstStyle/>
          <a:p>
            <a:r>
              <a:rPr lang="en-GB" sz="2200" b="0" dirty="0">
                <a:solidFill>
                  <a:schemeClr val="tx1"/>
                </a:solidFill>
                <a:latin typeface="Overpass" panose="00000500000000000000" pitchFamily="2" charset="0"/>
              </a:rPr>
              <a:t>The protection of workers from biological hazards is essential for sustainable development and decent work.</a:t>
            </a:r>
          </a:p>
          <a:p>
            <a:r>
              <a:rPr lang="en-GB" sz="2200" b="0" dirty="0">
                <a:solidFill>
                  <a:schemeClr val="tx1"/>
                </a:solidFill>
                <a:latin typeface="Overpass" panose="00000500000000000000" pitchFamily="2" charset="0"/>
              </a:rPr>
              <a:t>The upcoming ILC discussion is a key moment for shaping the future of biological risk management.</a:t>
            </a:r>
          </a:p>
          <a:p>
            <a:r>
              <a:rPr lang="en-GB" sz="2200" b="0" dirty="0">
                <a:solidFill>
                  <a:schemeClr val="tx1"/>
                </a:solidFill>
                <a:latin typeface="Overpass" panose="00000500000000000000" pitchFamily="2" charset="0"/>
              </a:rPr>
              <a:t>The ILO remains committed to supporting Caribbean countries in advancing OSH protections.</a:t>
            </a:r>
          </a:p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D2BD16-AD48-1584-1C58-62E9D6F32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16833-7F53-DB86-C3D3-75E752032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31738-DEB2-D5A1-9FAE-3EFAC3C3E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14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66EBA9-3578-732D-F00D-3920F363CF9D}"/>
              </a:ext>
            </a:extLst>
          </p:cNvPr>
          <p:cNvSpPr txBox="1"/>
          <p:nvPr/>
        </p:nvSpPr>
        <p:spPr>
          <a:xfrm>
            <a:off x="355600" y="5023535"/>
            <a:ext cx="110617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i="1" dirty="0"/>
              <a:t>“Let’s ensure that the voices of Caribbean governments, workers and employers are reflected in the new standard(s).”</a:t>
            </a:r>
          </a:p>
        </p:txBody>
      </p:sp>
    </p:spTree>
    <p:extLst>
      <p:ext uri="{BB962C8B-B14F-4D97-AF65-F5344CB8AC3E}">
        <p14:creationId xmlns:p14="http://schemas.microsoft.com/office/powerpoint/2010/main" val="3343516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6227C0-AD57-4F9B-BAE3-EEFB0D0EE427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noFill/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800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1BB63871-9DBB-4C10-AD93-FFB3E30CB6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212" y="3897758"/>
            <a:ext cx="883838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For more information or support, please contact us: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GB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23005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ILO Occupational Safety and Health and Working Environment Branch (OSHE)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de-DE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23005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E: </a:t>
            </a:r>
            <a:r>
              <a:rPr kumimoji="0" lang="de-DE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23005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oshe@ilo.org</a:t>
            </a:r>
            <a:endParaRPr kumimoji="0" lang="de-DE" altLang="en-US" b="0" i="0" u="none" strike="noStrike" kern="1200" cap="none" spc="0" normalizeH="0" baseline="0" noProof="0" dirty="0">
              <a:ln>
                <a:noFill/>
              </a:ln>
              <a:solidFill>
                <a:srgbClr val="23005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0" lang="de-DE" altLang="en-US" b="0" i="0" u="none" strike="noStrike" kern="1200" cap="none" spc="0" normalizeH="0" baseline="0" noProof="0" dirty="0">
              <a:ln>
                <a:noFill/>
              </a:ln>
              <a:solidFill>
                <a:srgbClr val="23005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fr-F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230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ILC 113th Session Committee-Biological-Hazards, ILO </a:t>
            </a:r>
            <a:r>
              <a:rPr kumimoji="0" lang="fr-FR" alt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230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Secretariat</a:t>
            </a:r>
            <a:r>
              <a:rPr kumimoji="0" lang="fr-F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230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FR" altLang="en-US" dirty="0">
                <a:solidFill>
                  <a:srgbClr val="230050"/>
                </a:solidFill>
                <a:latin typeface="Arial" panose="020B0604020202020204" pitchFamily="34" charset="0"/>
              </a:rPr>
              <a:t>E: </a:t>
            </a:r>
            <a:r>
              <a:rPr kumimoji="0" lang="fr-FR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230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hlinkClick r:id="rId4"/>
              </a:rPr>
              <a:t>cn-bh@ilo.org</a:t>
            </a:r>
            <a:endParaRPr kumimoji="0" lang="fr-FR" altLang="en-US" b="0" i="0" u="none" strike="noStrike" kern="1200" cap="none" spc="0" normalizeH="0" baseline="0" noProof="0" dirty="0">
              <a:ln>
                <a:noFill/>
              </a:ln>
              <a:solidFill>
                <a:srgbClr val="23005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0" lang="en-GB" altLang="en-US" b="0" i="0" u="none" strike="noStrike" kern="1200" cap="none" spc="0" normalizeH="0" baseline="0" noProof="0" dirty="0">
              <a:ln>
                <a:noFill/>
              </a:ln>
              <a:solidFill>
                <a:srgbClr val="23005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8EA801-8001-721C-83C2-C44804A30844}"/>
              </a:ext>
            </a:extLst>
          </p:cNvPr>
          <p:cNvSpPr txBox="1"/>
          <p:nvPr/>
        </p:nvSpPr>
        <p:spPr>
          <a:xfrm>
            <a:off x="8470212" y="404192"/>
            <a:ext cx="50479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Thank you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rial" panose="020B0604020202020204"/>
              </a:rPr>
              <a:t>Merci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rial" panose="020B0604020202020204"/>
              </a:rPr>
              <a:t>Gracias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E244F5-CFED-E050-FE75-4F17EA0351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4137" y="5163826"/>
            <a:ext cx="822325" cy="8223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924D73A-2A32-3ABF-FCE6-AD9B3EB17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4137" y="4283654"/>
            <a:ext cx="822325" cy="82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161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4E533-3B52-C4AF-18F5-69734E961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2337" y="360000"/>
            <a:ext cx="11414189" cy="720000"/>
          </a:xfrm>
        </p:spPr>
        <p:txBody>
          <a:bodyPr/>
          <a:lstStyle/>
          <a:p>
            <a:r>
              <a:rPr lang="en-GB" sz="4000" dirty="0">
                <a:solidFill>
                  <a:srgbClr val="220050"/>
                </a:solidFill>
                <a:latin typeface="Overpass Bold" panose="00000800000000000000" pitchFamily="2" charset="0"/>
                <a:ea typeface="+mn-ea"/>
                <a:cs typeface="+mn-cs"/>
              </a:rPr>
              <a:t>Structure</a:t>
            </a:r>
            <a:br>
              <a:rPr lang="en-GB" sz="4000" dirty="0">
                <a:solidFill>
                  <a:srgbClr val="220050"/>
                </a:solidFill>
                <a:latin typeface="Overpass Bold" panose="00000800000000000000" pitchFamily="2" charset="0"/>
                <a:ea typeface="+mn-ea"/>
                <a:cs typeface="+mn-cs"/>
              </a:rPr>
            </a:br>
            <a:endParaRPr lang="en-GB" sz="4000" dirty="0">
              <a:solidFill>
                <a:srgbClr val="220050"/>
              </a:solidFill>
              <a:latin typeface="Overpass Bold" panose="00000800000000000000" pitchFamily="2" charset="0"/>
              <a:ea typeface="+mn-ea"/>
              <a:cs typeface="+mn-c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41FA39-A100-600A-BCD4-87ECDF7E6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73417-2762-1F38-4CD2-5E77EF1C5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2</a:t>
            </a:fld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8DFF099-3798-2542-DB6C-B0DA2D20F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923" y="907001"/>
            <a:ext cx="10794153" cy="3482975"/>
          </a:xfrm>
        </p:spPr>
        <p:txBody>
          <a:bodyPr>
            <a:noAutofit/>
          </a:bodyPr>
          <a:lstStyle/>
          <a:p>
            <a:pPr marL="0" lvl="2" indent="0">
              <a:buNone/>
            </a:pPr>
            <a:r>
              <a:rPr lang="en-GB" sz="2500" b="1" dirty="0">
                <a:solidFill>
                  <a:srgbClr val="EE8512"/>
                </a:solidFill>
                <a:latin typeface="Overpass" panose="00000500000000000000" pitchFamily="2" charset="0"/>
              </a:rPr>
              <a:t> </a:t>
            </a:r>
          </a:p>
          <a:p>
            <a:pPr lvl="2"/>
            <a:r>
              <a:rPr lang="en-GB" sz="3000" b="1" dirty="0">
                <a:solidFill>
                  <a:srgbClr val="0432FF"/>
                </a:solidFill>
                <a:latin typeface="Overpass" panose="00000500000000000000" pitchFamily="2" charset="0"/>
              </a:rPr>
              <a:t> General Aspects</a:t>
            </a:r>
          </a:p>
          <a:p>
            <a:pPr marL="717550" lvl="2" indent="-250825">
              <a:buFont typeface="Wingdings" panose="05000000000000000000" pitchFamily="2" charset="2"/>
              <a:buChar char="§"/>
            </a:pPr>
            <a:r>
              <a:rPr lang="en-GB" sz="2200" b="1" dirty="0">
                <a:latin typeface="Overpass" panose="00000500000000000000" pitchFamily="2" charset="0"/>
              </a:rPr>
              <a:t>What are biological hazards? </a:t>
            </a:r>
          </a:p>
          <a:p>
            <a:pPr marL="717550" lvl="2" indent="-250825">
              <a:buFont typeface="Wingdings" panose="05000000000000000000" pitchFamily="2" charset="2"/>
              <a:buChar char="§"/>
            </a:pPr>
            <a:r>
              <a:rPr lang="en-GB" sz="2200" b="1" dirty="0">
                <a:latin typeface="Overpass" panose="00000500000000000000" pitchFamily="2" charset="0"/>
              </a:rPr>
              <a:t>Why International Labour Standard-Setting on Biological Hazards?</a:t>
            </a:r>
          </a:p>
          <a:p>
            <a:pPr marL="717550" lvl="2" indent="-250825">
              <a:buFont typeface="Wingdings" panose="05000000000000000000" pitchFamily="2" charset="2"/>
              <a:buChar char="§"/>
            </a:pPr>
            <a:r>
              <a:rPr lang="en-GB" sz="2200" b="1" dirty="0">
                <a:latin typeface="Overpass" panose="00000500000000000000" pitchFamily="2" charset="0"/>
              </a:rPr>
              <a:t>Recent normative developments </a:t>
            </a:r>
          </a:p>
          <a:p>
            <a:pPr marL="466725" lvl="2" indent="0">
              <a:buNone/>
            </a:pPr>
            <a:endParaRPr lang="en-GB" sz="2500" b="1" dirty="0">
              <a:latin typeface="Overpass" panose="00000500000000000000" pitchFamily="2" charset="0"/>
            </a:endParaRPr>
          </a:p>
          <a:p>
            <a:pPr lvl="2"/>
            <a:r>
              <a:rPr lang="en-GB" sz="2500" b="1" dirty="0">
                <a:solidFill>
                  <a:srgbClr val="0432FF"/>
                </a:solidFill>
                <a:latin typeface="Overpass" panose="00000500000000000000" pitchFamily="2" charset="0"/>
              </a:rPr>
              <a:t> </a:t>
            </a:r>
            <a:r>
              <a:rPr lang="en-GB" sz="3000" b="1" dirty="0">
                <a:solidFill>
                  <a:srgbClr val="0432FF"/>
                </a:solidFill>
                <a:latin typeface="Overpass" panose="00000500000000000000" pitchFamily="2" charset="0"/>
              </a:rPr>
              <a:t>The Standard-setting discussion </a:t>
            </a:r>
          </a:p>
          <a:p>
            <a:pPr marL="717550" lvl="2" indent="-250825">
              <a:buFont typeface="Wingdings" panose="05000000000000000000" pitchFamily="2" charset="2"/>
              <a:buChar char="§"/>
            </a:pPr>
            <a:r>
              <a:rPr lang="en-GB" sz="2200" b="1" dirty="0">
                <a:latin typeface="Overpass" panose="00000500000000000000" pitchFamily="2" charset="0"/>
              </a:rPr>
              <a:t>Process</a:t>
            </a:r>
          </a:p>
          <a:p>
            <a:pPr marL="717550" lvl="2" indent="-250825">
              <a:buFont typeface="Wingdings" panose="05000000000000000000" pitchFamily="2" charset="2"/>
              <a:buChar char="§"/>
            </a:pPr>
            <a:r>
              <a:rPr lang="en-GB" sz="2200" b="1" dirty="0">
                <a:latin typeface="Overpass" panose="00000500000000000000" pitchFamily="2" charset="0"/>
              </a:rPr>
              <a:t>Overview of the Proposed Instruments</a:t>
            </a:r>
          </a:p>
          <a:p>
            <a:pPr marL="717550" lvl="2" indent="-250825">
              <a:buFont typeface="Wingdings" panose="05000000000000000000" pitchFamily="2" charset="2"/>
              <a:buChar char="§"/>
            </a:pPr>
            <a:r>
              <a:rPr lang="en-GB" sz="2200" b="1" dirty="0">
                <a:latin typeface="Overpass" panose="00000500000000000000" pitchFamily="2" charset="0"/>
              </a:rPr>
              <a:t>What to expect (2</a:t>
            </a:r>
            <a:r>
              <a:rPr lang="en-GB" sz="2200" b="1" baseline="30000" dirty="0">
                <a:latin typeface="Overpass" panose="00000500000000000000" pitchFamily="2" charset="0"/>
              </a:rPr>
              <a:t>nd</a:t>
            </a:r>
            <a:r>
              <a:rPr lang="en-GB" sz="2200" b="1" dirty="0">
                <a:latin typeface="Overpass" panose="00000500000000000000" pitchFamily="2" charset="0"/>
              </a:rPr>
              <a:t> ILC discussion (2025))</a:t>
            </a:r>
          </a:p>
          <a:p>
            <a:pPr marL="717550" lvl="2" indent="-250825">
              <a:buFont typeface="Wingdings" panose="05000000000000000000" pitchFamily="2" charset="2"/>
              <a:buChar char="§"/>
            </a:pPr>
            <a:r>
              <a:rPr lang="en-GB" sz="2200" b="1" dirty="0">
                <a:latin typeface="Overpass" panose="00000500000000000000" pitchFamily="2" charset="0"/>
              </a:rPr>
              <a:t>Ministerial Role and Call to Action</a:t>
            </a:r>
          </a:p>
          <a:p>
            <a:pPr marL="717550" lvl="2" indent="-250825">
              <a:buFont typeface="Wingdings" panose="05000000000000000000" pitchFamily="2" charset="2"/>
              <a:buChar char="§"/>
            </a:pPr>
            <a:r>
              <a:rPr lang="en-GB" sz="2200" b="1" dirty="0">
                <a:latin typeface="Overpass" panose="00000500000000000000" pitchFamily="2" charset="0"/>
              </a:rPr>
              <a:t>Conclusion and commitment</a:t>
            </a:r>
          </a:p>
          <a:p>
            <a:pPr marL="0" lvl="2" indent="0">
              <a:buNone/>
            </a:pPr>
            <a:r>
              <a:rPr lang="en-GB" sz="3000" b="1" dirty="0">
                <a:solidFill>
                  <a:srgbClr val="0432FF"/>
                </a:solidFill>
                <a:latin typeface="Overpass" panose="00000500000000000000" pitchFamily="2" charset="0"/>
              </a:rPr>
              <a:t> </a:t>
            </a:r>
            <a:endParaRPr lang="en-GB" sz="2200" b="1" dirty="0">
              <a:latin typeface="Overpass" panose="00000500000000000000" pitchFamily="2" charset="0"/>
            </a:endParaRPr>
          </a:p>
          <a:p>
            <a:pPr marL="466725" lvl="2" indent="0">
              <a:buNone/>
            </a:pPr>
            <a:endParaRPr lang="en-GB" sz="2200" strike="sngStrike" dirty="0">
              <a:solidFill>
                <a:schemeClr val="bg1">
                  <a:lumMod val="50000"/>
                </a:schemeClr>
              </a:solidFill>
              <a:latin typeface="Overpass" panose="00000500000000000000" pitchFamily="2" charset="0"/>
            </a:endParaRPr>
          </a:p>
          <a:p>
            <a:pPr marL="466725" lvl="2" indent="0">
              <a:buNone/>
            </a:pPr>
            <a:endParaRPr lang="en-GB" sz="2200" strike="sngStrike" dirty="0">
              <a:solidFill>
                <a:schemeClr val="bg1">
                  <a:lumMod val="50000"/>
                </a:schemeClr>
              </a:solidFill>
              <a:latin typeface="Overpass" panose="00000500000000000000" pitchFamily="2" charset="0"/>
            </a:endParaRPr>
          </a:p>
          <a:p>
            <a:pPr marL="0" lvl="2" indent="0">
              <a:buNone/>
            </a:pPr>
            <a:r>
              <a:rPr lang="en-GB" sz="3000" b="1" strike="sngStrike" dirty="0">
                <a:solidFill>
                  <a:srgbClr val="0432FF"/>
                </a:solidFill>
                <a:latin typeface="Overpass" panose="00000500000000000000" pitchFamily="2" charset="0"/>
              </a:rPr>
              <a:t>  </a:t>
            </a:r>
            <a:r>
              <a:rPr lang="en-GB" sz="2000" b="1" strike="sngStrike" dirty="0">
                <a:solidFill>
                  <a:srgbClr val="0432FF"/>
                </a:solidFill>
                <a:latin typeface="Overpass" panose="00000500000000000000" pitchFamily="2" charset="0"/>
              </a:rPr>
              <a:t> </a:t>
            </a:r>
            <a:endParaRPr lang="en-GB" sz="6000" b="1" strike="sngStrike" dirty="0">
              <a:latin typeface="Overpas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281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7FF6F81-1ED1-BCCC-CAC2-EA31A8DB1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9759" y="508071"/>
            <a:ext cx="11210924" cy="720000"/>
          </a:xfrm>
        </p:spPr>
        <p:txBody>
          <a:bodyPr anchor="t">
            <a:normAutofit/>
          </a:bodyPr>
          <a:lstStyle/>
          <a:p>
            <a:r>
              <a:rPr lang="en-GB" sz="4000" dirty="0">
                <a:solidFill>
                  <a:srgbClr val="0432FF"/>
                </a:solidFill>
                <a:latin typeface="Overpass" panose="00000500000000000000" pitchFamily="2" charset="0"/>
                <a:ea typeface="+mn-ea"/>
                <a:cs typeface="+mn-cs"/>
              </a:rPr>
              <a:t>What are biological hazards?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F115F1-29D9-1701-5033-0898A467A1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538" y="1687512"/>
            <a:ext cx="8653736" cy="3482976"/>
          </a:xfrm>
        </p:spPr>
        <p:txBody>
          <a:bodyPr>
            <a:noAutofit/>
          </a:bodyPr>
          <a:lstStyle/>
          <a:p>
            <a:pPr lvl="2"/>
            <a:r>
              <a:rPr lang="en-GB" sz="2500" b="1" i="1" dirty="0">
                <a:latin typeface="Overpass" panose="00000500000000000000" pitchFamily="2" charset="0"/>
              </a:rPr>
              <a:t>Biological hazards </a:t>
            </a:r>
            <a:r>
              <a:rPr lang="en-GB" sz="2500" i="1" dirty="0">
                <a:latin typeface="Overpass" panose="00000500000000000000" pitchFamily="2" charset="0"/>
              </a:rPr>
              <a:t>” refer to any </a:t>
            </a:r>
            <a:r>
              <a:rPr lang="en-GB" sz="2500" b="1" i="1" dirty="0">
                <a:latin typeface="Overpass" panose="00000500000000000000" pitchFamily="2" charset="0"/>
              </a:rPr>
              <a:t>microorganisms, cells or cell cultures, endoparasites or non-cellular microbiological entities</a:t>
            </a:r>
            <a:r>
              <a:rPr lang="en-GB" sz="2500" i="1" dirty="0">
                <a:latin typeface="Overpass" panose="00000500000000000000" pitchFamily="2" charset="0"/>
              </a:rPr>
              <a:t>, including those which have been genetically modified, </a:t>
            </a:r>
            <a:r>
              <a:rPr lang="en-GB" sz="2500" b="1" i="1" dirty="0">
                <a:latin typeface="Overpass" panose="00000500000000000000" pitchFamily="2" charset="0"/>
              </a:rPr>
              <a:t>and their associated allergens </a:t>
            </a:r>
            <a:r>
              <a:rPr lang="en-GB" sz="2500" i="1" dirty="0">
                <a:latin typeface="Overpass" panose="00000500000000000000" pitchFamily="2" charset="0"/>
              </a:rPr>
              <a:t>and toxins which can cause harm to human health. </a:t>
            </a:r>
          </a:p>
          <a:p>
            <a:pPr lvl="2"/>
            <a:r>
              <a:rPr lang="en-GB" sz="2500" b="1" dirty="0">
                <a:latin typeface="Overpass" panose="00000500000000000000" pitchFamily="2" charset="0"/>
              </a:rPr>
              <a:t>Examples </a:t>
            </a:r>
            <a:r>
              <a:rPr lang="en-GB" sz="2500" dirty="0">
                <a:latin typeface="Overpass" panose="00000500000000000000" pitchFamily="2" charset="0"/>
              </a:rPr>
              <a:t>include </a:t>
            </a:r>
            <a:r>
              <a:rPr lang="en-GB" sz="2500" b="1" dirty="0">
                <a:latin typeface="Overpass" panose="00000500000000000000" pitchFamily="2" charset="0"/>
              </a:rPr>
              <a:t>bacteria, protozoa, fungi, viruses, prions and DNA and RNA materials.</a:t>
            </a:r>
          </a:p>
          <a:p>
            <a:pPr lvl="2"/>
            <a:r>
              <a:rPr lang="en-GB" sz="2500" dirty="0">
                <a:latin typeface="Overpass" panose="00000500000000000000" pitchFamily="2" charset="0"/>
              </a:rPr>
              <a:t>Workers in various industries, </a:t>
            </a:r>
            <a:r>
              <a:rPr lang="en-GB" sz="2500" b="1" dirty="0">
                <a:latin typeface="Overpass" panose="00000500000000000000" pitchFamily="2" charset="0"/>
              </a:rPr>
              <a:t>including the healthcare sector, agricultural work, the water and waste sector, humanitarian work, laboratory work, biotechnology and pharmaceutical sectors, and mortuary work, </a:t>
            </a:r>
            <a:r>
              <a:rPr lang="en-GB" sz="2500" dirty="0">
                <a:latin typeface="Overpass" panose="00000500000000000000" pitchFamily="2" charset="0"/>
              </a:rPr>
              <a:t>may be exposed to biological hazards</a:t>
            </a:r>
          </a:p>
          <a:p>
            <a:endParaRPr lang="en-GB" dirty="0"/>
          </a:p>
        </p:txBody>
      </p:sp>
      <p:pic>
        <p:nvPicPr>
          <p:cNvPr id="9" name="Graphic 8" descr="Petri Dish outline">
            <a:extLst>
              <a:ext uri="{FF2B5EF4-FFF2-40B4-BE49-F238E27FC236}">
                <a16:creationId xmlns:a16="http://schemas.microsoft.com/office/drawing/2014/main" id="{28A2B57A-1E2B-D9BD-38F8-0C8EF38ECD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64683" y="1423195"/>
            <a:ext cx="2466779" cy="246677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F11E0-336E-86D5-02DE-ACD4B53D2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1462" y="432000"/>
            <a:ext cx="540000" cy="2880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856227C0-AD57-4F9B-BAE3-EEFB0D0EE427}" type="slidenum">
              <a:rPr lang="en-GB" smtClean="0"/>
              <a:pPr>
                <a:spcAft>
                  <a:spcPts val="600"/>
                </a:spcAft>
              </a:pPr>
              <a:t>3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85B71A-29AD-C8B8-5A24-518921BF2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GB"/>
              <a:t>Date: Monday / 01 / October / 2019</a:t>
            </a:r>
          </a:p>
        </p:txBody>
      </p:sp>
      <p:pic>
        <p:nvPicPr>
          <p:cNvPr id="10" name="Graphic 9" descr="Germ outline">
            <a:extLst>
              <a:ext uri="{FF2B5EF4-FFF2-40B4-BE49-F238E27FC236}">
                <a16:creationId xmlns:a16="http://schemas.microsoft.com/office/drawing/2014/main" id="{BFAFD68D-4668-F4B1-EDA9-BEC949ABDD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44274" y="4555185"/>
            <a:ext cx="1984284" cy="198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515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C90AD-46E8-6B46-4A6C-5504AFF11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E5EB25A-4CEC-82B7-B198-1490B0E2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8838" y="360000"/>
            <a:ext cx="11210924" cy="720000"/>
          </a:xfrm>
        </p:spPr>
        <p:txBody>
          <a:bodyPr anchor="t">
            <a:noAutofit/>
          </a:bodyPr>
          <a:lstStyle/>
          <a:p>
            <a:r>
              <a:rPr lang="en-GB" sz="3200" dirty="0">
                <a:solidFill>
                  <a:srgbClr val="0432FF"/>
                </a:solidFill>
                <a:latin typeface="Overpass" panose="00000500000000000000" pitchFamily="2" charset="0"/>
                <a:ea typeface="+mn-ea"/>
                <a:cs typeface="+mn-cs"/>
              </a:rPr>
              <a:t>Why International Labour Standard-Setting </a:t>
            </a:r>
            <a:br>
              <a:rPr lang="en-GB" sz="3200" dirty="0">
                <a:solidFill>
                  <a:srgbClr val="0432FF"/>
                </a:solidFill>
                <a:latin typeface="Overpass" panose="00000500000000000000" pitchFamily="2" charset="0"/>
                <a:ea typeface="+mn-ea"/>
                <a:cs typeface="+mn-cs"/>
              </a:rPr>
            </a:br>
            <a:r>
              <a:rPr lang="en-GB" sz="3200" dirty="0">
                <a:solidFill>
                  <a:srgbClr val="0432FF"/>
                </a:solidFill>
                <a:latin typeface="Overpass" panose="00000500000000000000" pitchFamily="2" charset="0"/>
                <a:ea typeface="+mn-ea"/>
                <a:cs typeface="+mn-cs"/>
              </a:rPr>
              <a:t>on Biological Hazards?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892042-7B40-5603-FE29-9C35419F4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7287" y="1409728"/>
            <a:ext cx="10944175" cy="3103214"/>
          </a:xfrm>
        </p:spPr>
        <p:txBody>
          <a:bodyPr>
            <a:noAutofit/>
          </a:bodyPr>
          <a:lstStyle/>
          <a:p>
            <a:pPr lvl="2"/>
            <a:r>
              <a:rPr lang="en-GB" sz="2400" i="1" dirty="0">
                <a:latin typeface="Overpass" panose="00000500000000000000" pitchFamily="2" charset="0"/>
              </a:rPr>
              <a:t>Biological hazards pose a significant risk to workers' health and safety across multiple sectors.</a:t>
            </a:r>
          </a:p>
          <a:p>
            <a:pPr lvl="2"/>
            <a:r>
              <a:rPr lang="en-GB" sz="2400" i="1" dirty="0">
                <a:latin typeface="Overpass" panose="00000500000000000000" pitchFamily="2" charset="0"/>
              </a:rPr>
              <a:t>The COVID-19 pandemic underscored the need for stronger global protections.</a:t>
            </a:r>
          </a:p>
          <a:p>
            <a:pPr lvl="2"/>
            <a:r>
              <a:rPr lang="en-GB" sz="2400" i="1" dirty="0">
                <a:latin typeface="Overpass" panose="00000500000000000000" pitchFamily="2" charset="0"/>
              </a:rPr>
              <a:t>Current OSH frameworks do not comprehensively address biological risks in all sectors.</a:t>
            </a:r>
          </a:p>
          <a:p>
            <a:pPr lvl="2"/>
            <a:r>
              <a:rPr lang="en-GB" sz="2400" i="1" dirty="0">
                <a:latin typeface="Overpass" panose="00000500000000000000" pitchFamily="2" charset="0"/>
              </a:rPr>
              <a:t>A dedicated standard will provide guidance for prevention, preparedness, and response.</a:t>
            </a:r>
          </a:p>
          <a:p>
            <a:pPr lvl="2"/>
            <a:r>
              <a:rPr lang="en-GB" sz="2400" i="1" dirty="0">
                <a:latin typeface="Overpass" panose="00000500000000000000" pitchFamily="2" charset="0"/>
              </a:rPr>
              <a:t>Global impact of biological hazards (</a:t>
            </a:r>
            <a:r>
              <a:rPr lang="en-GB" sz="2400" i="1" dirty="0" err="1">
                <a:latin typeface="Overpass" panose="00000500000000000000" pitchFamily="2" charset="0"/>
              </a:rPr>
              <a:t>Takala</a:t>
            </a:r>
            <a:r>
              <a:rPr lang="en-GB" sz="2400" i="1" dirty="0">
                <a:latin typeface="Overpass" panose="00000500000000000000" pitchFamily="2" charset="0"/>
              </a:rPr>
              <a:t> et al., 2023):</a:t>
            </a:r>
          </a:p>
          <a:p>
            <a:pPr lvl="3"/>
            <a:r>
              <a:rPr lang="en-GB" sz="2000" i="1" dirty="0">
                <a:latin typeface="Overpass" panose="00000500000000000000" pitchFamily="2" charset="0"/>
              </a:rPr>
              <a:t>In 2022, an estimated 550,819 deaths were caused by exposure to biological risk factors at work.</a:t>
            </a:r>
          </a:p>
          <a:p>
            <a:pPr lvl="4"/>
            <a:r>
              <a:rPr lang="en-GB" sz="2000" i="1" dirty="0">
                <a:latin typeface="Overpass" panose="00000500000000000000" pitchFamily="2" charset="0"/>
              </a:rPr>
              <a:t>476,000 deaths were due to infectious diseases (223,650 from COVID-19 at work)</a:t>
            </a:r>
          </a:p>
          <a:p>
            <a:pPr lvl="4"/>
            <a:r>
              <a:rPr lang="en-GB" sz="2000" i="1" dirty="0">
                <a:latin typeface="Overpass" panose="00000500000000000000" pitchFamily="2" charset="0"/>
              </a:rPr>
              <a:t>74,000 deaths resulted from noncommunicable factors</a:t>
            </a:r>
          </a:p>
          <a:p>
            <a:pPr lvl="3"/>
            <a:r>
              <a:rPr lang="en-GB" sz="2000" i="1" dirty="0">
                <a:latin typeface="Overpass" panose="00000500000000000000" pitchFamily="2" charset="0"/>
              </a:rPr>
              <a:t>An 11% increase in the global burden of work-related disabilities (DALYs) compared to previous estimates.</a:t>
            </a:r>
          </a:p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4E46B-BEE7-64A7-C6BD-36FCAF87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1462" y="432000"/>
            <a:ext cx="540000" cy="2880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856227C0-AD57-4F9B-BAE3-EEFB0D0EE427}" type="slidenum">
              <a:rPr lang="en-GB" smtClean="0"/>
              <a:pPr>
                <a:spcAft>
                  <a:spcPts val="600"/>
                </a:spcAft>
              </a:pPr>
              <a:t>4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0267D-9F9C-C667-FF88-403CD91B5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GB"/>
              <a:t>Date: Monday / 01 / October / 2019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FC4934-8E5B-149E-6CD1-24F7D08A88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7504" y="6146436"/>
            <a:ext cx="631354" cy="63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877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43178-5FAB-D3F4-290D-14A304392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D563F0-1AA2-B56C-89B3-8CA735EFF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0938" y="432000"/>
            <a:ext cx="11210924" cy="720000"/>
          </a:xfrm>
        </p:spPr>
        <p:txBody>
          <a:bodyPr anchor="t">
            <a:noAutofit/>
          </a:bodyPr>
          <a:lstStyle/>
          <a:p>
            <a:r>
              <a:rPr lang="en-GB" sz="3200" dirty="0">
                <a:solidFill>
                  <a:srgbClr val="0432FF"/>
                </a:solidFill>
                <a:latin typeface="Overpass" panose="00000500000000000000" pitchFamily="2" charset="0"/>
                <a:ea typeface="+mn-ea"/>
                <a:cs typeface="+mn-cs"/>
              </a:rPr>
              <a:t>Why this matters for the Caribbean?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540BD-5EDA-0687-C77E-09FF75DBF4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7287" y="1735604"/>
            <a:ext cx="10944175" cy="3103214"/>
          </a:xfrm>
        </p:spPr>
        <p:txBody>
          <a:bodyPr>
            <a:noAutofit/>
          </a:bodyPr>
          <a:lstStyle/>
          <a:p>
            <a:pPr lvl="2"/>
            <a:r>
              <a:rPr lang="en-GB" sz="2400" i="1" dirty="0">
                <a:latin typeface="Overpass" panose="00000500000000000000" pitchFamily="2" charset="0"/>
              </a:rPr>
              <a:t>Importance of sectors exposed to biological hazards:</a:t>
            </a:r>
          </a:p>
          <a:p>
            <a:pPr lvl="3"/>
            <a:r>
              <a:rPr lang="en-GB" sz="2100" i="1" dirty="0">
                <a:latin typeface="Overpass" panose="00000500000000000000" pitchFamily="2" charset="0"/>
              </a:rPr>
              <a:t>Healthcare: Protection of frontline workers.</a:t>
            </a:r>
          </a:p>
          <a:p>
            <a:pPr lvl="3"/>
            <a:r>
              <a:rPr lang="en-GB" sz="2100" i="1" dirty="0">
                <a:latin typeface="Overpass" panose="00000500000000000000" pitchFamily="2" charset="0"/>
              </a:rPr>
              <a:t>Tourism: Prevention of disease transmission.</a:t>
            </a:r>
          </a:p>
          <a:p>
            <a:pPr lvl="3"/>
            <a:r>
              <a:rPr lang="en-GB" sz="2100" i="1" dirty="0">
                <a:latin typeface="Overpass" panose="00000500000000000000" pitchFamily="2" charset="0"/>
              </a:rPr>
              <a:t>Agriculture: Risks from zoonotic diseases.</a:t>
            </a:r>
          </a:p>
          <a:p>
            <a:pPr lvl="3"/>
            <a:r>
              <a:rPr lang="en-GB" sz="2100" i="1" dirty="0">
                <a:latin typeface="Overpass" panose="00000500000000000000" pitchFamily="2" charset="0"/>
              </a:rPr>
              <a:t>Waste management: Exposure to hazardous biological agents.</a:t>
            </a:r>
          </a:p>
          <a:p>
            <a:pPr lvl="2"/>
            <a:r>
              <a:rPr lang="en-GB" sz="2400" i="1" dirty="0">
                <a:latin typeface="Overpass" panose="00000500000000000000" pitchFamily="2" charset="0"/>
              </a:rPr>
              <a:t>Increased prevalence of vector-borne diseases (e.g., dengue, Zika, chikungunya).</a:t>
            </a:r>
          </a:p>
          <a:p>
            <a:pPr lvl="2"/>
            <a:r>
              <a:rPr lang="en-GB" sz="2400" i="1" dirty="0">
                <a:latin typeface="Overpass" panose="00000500000000000000" pitchFamily="2" charset="0"/>
              </a:rPr>
              <a:t>Greater risks due to extreme weather events and flooding.</a:t>
            </a:r>
          </a:p>
          <a:p>
            <a:pPr lvl="2"/>
            <a:r>
              <a:rPr lang="en-GB" sz="2400" i="1" dirty="0">
                <a:latin typeface="Overpass" panose="00000500000000000000" pitchFamily="2" charset="0"/>
              </a:rPr>
              <a:t>Strengthening OSH policies ensures resilience and economic sustainability.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14B24-93D5-8D5A-FDA4-A5E467A7D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1462" y="432000"/>
            <a:ext cx="540000" cy="2880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856227C0-AD57-4F9B-BAE3-EEFB0D0EE427}" type="slidenum">
              <a:rPr lang="en-GB" smtClean="0"/>
              <a:pPr>
                <a:spcAft>
                  <a:spcPts val="600"/>
                </a:spcAft>
              </a:pPr>
              <a:t>5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C22255-7FDF-A36C-301F-75C60F8EB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GB"/>
              <a:t>Date: Monday / 01 / October / 2019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34C457-DCC8-3468-A920-80BFD8504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7504" y="6146436"/>
            <a:ext cx="631354" cy="63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82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3AEEF1EE-729C-1506-0289-1CB2310A3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9" y="476975"/>
            <a:ext cx="11210924" cy="720000"/>
          </a:xfrm>
        </p:spPr>
        <p:txBody>
          <a:bodyPr vert="horz" lIns="0" tIns="0" rIns="0" bIns="0" rtlCol="0" anchor="t" anchorCtr="0">
            <a:normAutofit/>
          </a:bodyPr>
          <a:lstStyle/>
          <a:p>
            <a:pPr algn="ctr"/>
            <a:r>
              <a:rPr lang="en-GB" sz="4000" dirty="0">
                <a:solidFill>
                  <a:srgbClr val="0432FF"/>
                </a:solidFill>
                <a:latin typeface="Overpass Bold" panose="00000800000000000000" pitchFamily="2" charset="0"/>
              </a:rPr>
              <a:t>Recent normative developments</a:t>
            </a:r>
            <a:endParaRPr lang="en-GB" dirty="0">
              <a:solidFill>
                <a:srgbClr val="0432FF"/>
              </a:solidFill>
              <a:latin typeface="Overpass Bold" panose="00000800000000000000" pitchFamily="2" charset="0"/>
            </a:endParaRPr>
          </a:p>
        </p:txBody>
      </p:sp>
      <p:sp>
        <p:nvSpPr>
          <p:cNvPr id="24" name="Content Placeholder 23"/>
          <p:cNvSpPr>
            <a:spLocks noGrp="1"/>
          </p:cNvSpPr>
          <p:nvPr>
            <p:ph sz="half" idx="1"/>
          </p:nvPr>
        </p:nvSpPr>
        <p:spPr>
          <a:xfrm>
            <a:off x="553539" y="1172491"/>
            <a:ext cx="5360400" cy="4276726"/>
          </a:xfrm>
        </p:spPr>
        <p:txBody>
          <a:bodyPr vert="horz" lIns="0" tIns="0" rIns="0" bIns="0" rtlCol="0">
            <a:noAutofit/>
          </a:bodyPr>
          <a:lstStyle/>
          <a:p>
            <a:r>
              <a:rPr lang="en-GB" b="1" u="sng" dirty="0">
                <a:latin typeface="Overpass" panose="00000500000000000000" pitchFamily="2" charset="0"/>
              </a:rPr>
              <a:t> </a:t>
            </a:r>
            <a:endParaRPr lang="en-GB" sz="3000" b="1" dirty="0">
              <a:latin typeface="Overpass" panose="00000500000000000000" pitchFamily="2" charset="0"/>
            </a:endParaRPr>
          </a:p>
          <a:p>
            <a:pPr lvl="2"/>
            <a:r>
              <a:rPr lang="en-GB" sz="3200" b="1" dirty="0">
                <a:solidFill>
                  <a:schemeClr val="bg1">
                    <a:lumMod val="50000"/>
                  </a:schemeClr>
                </a:solidFill>
                <a:latin typeface="Overpass" panose="00000500000000000000" pitchFamily="2" charset="0"/>
              </a:rPr>
              <a:t> </a:t>
            </a:r>
            <a:r>
              <a:rPr lang="en-GB" sz="2400" b="1" dirty="0">
                <a:solidFill>
                  <a:srgbClr val="FF0000"/>
                </a:solidFill>
                <a:latin typeface="Overpass" panose="00000500000000000000" pitchFamily="2" charset="0"/>
              </a:rPr>
              <a:t>2017: </a:t>
            </a: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Overpass" panose="00000500000000000000" pitchFamily="2" charset="0"/>
              </a:rPr>
              <a:t> </a:t>
            </a:r>
            <a:endParaRPr lang="en-GB" sz="1400" dirty="0">
              <a:solidFill>
                <a:schemeClr val="bg1">
                  <a:lumMod val="50000"/>
                </a:schemeClr>
              </a:solidFill>
              <a:latin typeface="Overpass" panose="00000500000000000000" pitchFamily="2" charset="0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2400" b="1" dirty="0">
                <a:latin typeface="Overpass" panose="00000500000000000000" pitchFamily="2" charset="0"/>
              </a:rPr>
              <a:t>Review of OSH instruments </a:t>
            </a:r>
            <a:r>
              <a:rPr lang="en-GB" sz="2400" dirty="0">
                <a:latin typeface="Overpass" panose="00000500000000000000" pitchFamily="2" charset="0"/>
              </a:rPr>
              <a:t>including the </a:t>
            </a:r>
            <a:r>
              <a:rPr lang="fr-FR" sz="2400" dirty="0">
                <a:solidFill>
                  <a:srgbClr val="EE8512"/>
                </a:solidFill>
                <a:latin typeface="Overpass" panose="00000500000000000000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Anthrax Prevention </a:t>
            </a:r>
            <a:r>
              <a:rPr lang="fr-FR" sz="2400" dirty="0" err="1">
                <a:solidFill>
                  <a:srgbClr val="EE8512"/>
                </a:solidFill>
                <a:latin typeface="Overpass" panose="00000500000000000000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Recommendation</a:t>
            </a:r>
            <a:r>
              <a:rPr lang="fr-FR" sz="2400" dirty="0">
                <a:solidFill>
                  <a:srgbClr val="EE8512"/>
                </a:solidFill>
                <a:latin typeface="Overpass" panose="00000500000000000000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1919 (No. 3)</a:t>
            </a:r>
            <a:r>
              <a:rPr lang="fr-FR" sz="2400" dirty="0">
                <a:solidFill>
                  <a:srgbClr val="EE8512"/>
                </a:solidFill>
                <a:latin typeface="Overpass" panose="00000500000000000000" pitchFamily="2" charset="0"/>
              </a:rPr>
              <a:t> </a:t>
            </a:r>
            <a:r>
              <a:rPr lang="fr-FR" sz="2400" dirty="0">
                <a:latin typeface="Overpass" panose="00000500000000000000" pitchFamily="2" charset="0"/>
              </a:rPr>
              <a:t>by the </a:t>
            </a:r>
            <a:r>
              <a:rPr lang="en-GB" sz="2400" dirty="0">
                <a:latin typeface="Overpass" panose="00000500000000000000" pitchFamily="2" charset="0"/>
              </a:rPr>
              <a:t>Standard Review Mechanism (SRM) Tripartite Working Group (TWG) 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2400" b="1" dirty="0">
                <a:latin typeface="Overpass" panose="00000500000000000000" pitchFamily="2" charset="0"/>
              </a:rPr>
              <a:t>Identification of a Gap in coverage </a:t>
            </a:r>
            <a:r>
              <a:rPr lang="en-GB" sz="2400" dirty="0">
                <a:latin typeface="Overpass" panose="00000500000000000000" pitchFamily="2" charset="0"/>
                <a:sym typeface="Wingdings" panose="05000000000000000000" pitchFamily="2" charset="2"/>
              </a:rPr>
              <a:t> </a:t>
            </a:r>
            <a:endParaRPr lang="en-GB" sz="2400" dirty="0">
              <a:latin typeface="Overpass" panose="00000500000000000000" pitchFamily="2" charset="0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2252D72-A98B-1AAB-C033-5851CB1AA8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1063" y="1600201"/>
            <a:ext cx="5360400" cy="4276728"/>
          </a:xfrm>
        </p:spPr>
        <p:txBody>
          <a:bodyPr/>
          <a:lstStyle/>
          <a:p>
            <a:pPr lvl="2"/>
            <a:r>
              <a:rPr lang="en-GB" sz="2400" b="1" dirty="0">
                <a:solidFill>
                  <a:srgbClr val="FF0000"/>
                </a:solidFill>
                <a:latin typeface="Overpass" panose="00000500000000000000" pitchFamily="2" charset="0"/>
              </a:rPr>
              <a:t>2022: 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2400" dirty="0">
                <a:latin typeface="Overpass" panose="00000500000000000000" pitchFamily="2" charset="0"/>
              </a:rPr>
              <a:t>ILC Resolution on a safe and healthy working environment as a fundamental principle and right at work </a:t>
            </a:r>
            <a:endParaRPr lang="en-GB" sz="3000" b="1" u="sng" dirty="0">
              <a:solidFill>
                <a:schemeClr val="bg1">
                  <a:lumMod val="50000"/>
                </a:schemeClr>
              </a:solidFill>
              <a:latin typeface="Overpass" panose="00000500000000000000" pitchFamily="2" charset="0"/>
            </a:endParaRPr>
          </a:p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GB" dirty="0">
                <a:latin typeface="Overpass" panose="00000500000000000000" pitchFamily="2" charset="0"/>
              </a:rPr>
              <a:t>Date: Monday / 01 / October / 2019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vert="horz" lIns="0" tIns="0" rIns="0" bIns="0" rtlCol="0" anchor="t" anchorCtr="0">
            <a:normAutofit/>
          </a:bodyPr>
          <a:lstStyle/>
          <a:p>
            <a:pPr>
              <a:spcAft>
                <a:spcPts val="600"/>
              </a:spcAft>
            </a:pPr>
            <a:fld id="{856227C0-AD57-4F9B-BAE3-EEFB0D0EE427}" type="slidenum">
              <a:rPr lang="en-GB" smtClean="0">
                <a:latin typeface="Overpass" panose="00000500000000000000" pitchFamily="2" charset="0"/>
              </a:rPr>
              <a:t>6</a:t>
            </a:fld>
            <a:endParaRPr lang="en-GB" dirty="0">
              <a:latin typeface="Overpass" panose="00000500000000000000" pitchFamily="2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FADDE69-1745-BF78-2C39-860A207DE2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325" y="4379979"/>
            <a:ext cx="1695628" cy="24051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0495864-69B3-4BDD-7D85-1F1239F3A3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1155" y="4678969"/>
            <a:ext cx="1388454" cy="13884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533EE5-F0F2-D2BC-5015-698AC182A8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75" y="4743449"/>
            <a:ext cx="1209675" cy="12096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C6C570-61B4-B060-ECD9-E6D6740F3D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1011" y="4379979"/>
            <a:ext cx="2324858" cy="2412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63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12"/>
    </mc:Choice>
    <mc:Fallback xmlns="" xmlns:a16="http://schemas.microsoft.com/office/drawing/2014/main" xmlns:ahyp="http://schemas.microsoft.com/office/drawing/2018/hyperlinkcolor">
      <p:transition spd="slow" advTm="12112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78FC3-1C4C-D009-2216-18251C6B4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4879" y="576000"/>
            <a:ext cx="8596584" cy="720000"/>
          </a:xfrm>
        </p:spPr>
        <p:txBody>
          <a:bodyPr/>
          <a:lstStyle/>
          <a:p>
            <a:r>
              <a:rPr lang="en-GB" sz="2000" dirty="0"/>
              <a:t>WHO Pandemic Agreement: Protecting Workers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6D7497-FF74-DC7B-DF11-A21449548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539" y="1440000"/>
            <a:ext cx="7129461" cy="489730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1800" dirty="0"/>
              <a:t>Negotiations led by WHO Intergovernmental Negotiating Body (INB)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800" dirty="0"/>
              <a:t>Aims to strengthen </a:t>
            </a:r>
            <a:r>
              <a:rPr lang="en-GB" sz="1800" b="1" dirty="0"/>
              <a:t>pandemic prevention, preparedness &amp; response</a:t>
            </a:r>
            <a:endParaRPr lang="en-GB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800" dirty="0"/>
              <a:t>ILO participates as </a:t>
            </a:r>
            <a:r>
              <a:rPr lang="en-GB" sz="1800" b="1" dirty="0"/>
              <a:t>observer</a:t>
            </a:r>
            <a:endParaRPr lang="en-GB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800" b="1" dirty="0"/>
              <a:t>INB draft text (Art. 7)</a:t>
            </a:r>
            <a:r>
              <a:rPr lang="en-GB" sz="1800" dirty="0"/>
              <a:t> includes: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Protection of health and other essential workers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Commitments on safe &amp; healthy working environments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Measures to ensure </a:t>
            </a:r>
            <a:r>
              <a:rPr lang="en-GB" sz="1800" b="1" dirty="0"/>
              <a:t>decent work</a:t>
            </a:r>
            <a:r>
              <a:rPr lang="en-GB" sz="1800" dirty="0"/>
              <a:t>, eliminate inequalities, and support worker mobility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Focus on </a:t>
            </a:r>
            <a:r>
              <a:rPr lang="en-GB" sz="1800" b="1" dirty="0"/>
              <a:t>supply chain, transport &amp; care sector workers</a:t>
            </a:r>
            <a:endParaRPr lang="en-GB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800" dirty="0"/>
              <a:t>Text aligns with </a:t>
            </a:r>
            <a:r>
              <a:rPr lang="en-GB" sz="1800" b="1" dirty="0"/>
              <a:t>ILO priorities</a:t>
            </a:r>
            <a:r>
              <a:rPr lang="en-GB" sz="1800" dirty="0"/>
              <a:t> and is provisionally agreed (“green” text)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AB24DC-061D-1E69-5F29-9C9E4FDA7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r>
              <a:rPr lang="en-GB">
                <a:latin typeface="Arial" panose="020B0604020202020204"/>
              </a:rPr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DBF353-3BCB-532E-7624-6CC961909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856227C0-AD57-4F9B-BAE3-EEFB0D0EE427}" type="slidenum">
              <a:rPr lang="en-GB">
                <a:solidFill>
                  <a:srgbClr val="1E2DBE"/>
                </a:solidFill>
                <a:latin typeface="Arial" panose="020B0604020202020204"/>
              </a:rPr>
              <a:pPr defTabSz="685800">
                <a:defRPr/>
              </a:pPr>
              <a:t>7</a:t>
            </a:fld>
            <a:endParaRPr lang="en-GB">
              <a:solidFill>
                <a:srgbClr val="1E2DBE"/>
              </a:solidFill>
              <a:latin typeface="Arial" panose="020B060402020202020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2B73CF-44EC-FD10-CEF9-FDB6332329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8181" y="5317205"/>
            <a:ext cx="781267" cy="7812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D5910E1-75BC-C7F1-78CC-2A5A01BD88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0" y="1886681"/>
            <a:ext cx="4346740" cy="303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746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31A6F-96B0-70A6-95B1-4D5861936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err="1">
                <a:latin typeface="Overpass" panose="00000500000000000000" pitchFamily="2" charset="0"/>
              </a:rPr>
              <a:t>Development</a:t>
            </a:r>
            <a:r>
              <a:rPr lang="fr-CH">
                <a:latin typeface="Overpass" panose="00000500000000000000" pitchFamily="2" charset="0"/>
              </a:rPr>
              <a:t> of new standards</a:t>
            </a:r>
            <a:endParaRPr lang="en-GB">
              <a:latin typeface="Overpass" panose="00000500000000000000" pitchFamily="2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2059007-8FE1-05F5-6220-24A44239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>
              <a:lnSpc>
                <a:spcPct val="90000"/>
              </a:lnSpc>
              <a:spcBef>
                <a:spcPts val="1200"/>
              </a:spcBef>
            </a:pPr>
            <a:r>
              <a:rPr lang="en-US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New international </a:t>
            </a:r>
            <a:r>
              <a:rPr lang="en-US" sz="20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labour</a:t>
            </a:r>
            <a:r>
              <a:rPr lang="en-US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standard on </a:t>
            </a:r>
            <a:r>
              <a:rPr lang="en-US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biological hazards: </a:t>
            </a:r>
            <a:br>
              <a:rPr lang="en-US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Convention + Recommendation</a:t>
            </a:r>
            <a:br>
              <a:rPr lang="en-US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112</a:t>
            </a:r>
            <a:r>
              <a:rPr lang="en-US" sz="2000" baseline="30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th</a:t>
            </a:r>
            <a:r>
              <a:rPr lang="en-US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and 113</a:t>
            </a:r>
            <a:r>
              <a:rPr lang="en-US" sz="2000" baseline="30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th</a:t>
            </a:r>
            <a:r>
              <a:rPr lang="en-US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sessions of the International </a:t>
            </a:r>
            <a:r>
              <a:rPr lang="en-US" sz="2000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Labour</a:t>
            </a:r>
            <a:r>
              <a:rPr lang="en-US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Conference (2024/2025)</a:t>
            </a:r>
            <a:endParaRPr lang="en-GB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2">
              <a:lnSpc>
                <a:spcPct val="90000"/>
              </a:lnSpc>
              <a:spcBef>
                <a:spcPts val="1200"/>
              </a:spcBef>
            </a:pPr>
            <a:r>
              <a:rPr lang="en-GB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Possible instrument on </a:t>
            </a:r>
            <a:r>
              <a:rPr lang="en-GB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chemicals</a:t>
            </a:r>
            <a:br>
              <a:rPr lang="en-GB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GB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115</a:t>
            </a:r>
            <a:r>
              <a:rPr lang="en-GB" sz="2000" baseline="30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th</a:t>
            </a:r>
            <a:r>
              <a:rPr lang="en-GB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and 116</a:t>
            </a:r>
            <a:r>
              <a:rPr lang="en-GB" sz="2000" baseline="30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th</a:t>
            </a:r>
            <a:r>
              <a:rPr lang="en-GB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sessions of the ILC (2027/2028)</a:t>
            </a:r>
            <a:endParaRPr lang="en-US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2">
              <a:lnSpc>
                <a:spcPct val="90000"/>
              </a:lnSpc>
              <a:spcBef>
                <a:spcPts val="1200"/>
              </a:spcBef>
            </a:pPr>
            <a:r>
              <a:rPr lang="en-US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Discussion on an instruments on </a:t>
            </a:r>
            <a:r>
              <a:rPr lang="en-US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human factors/ergonomics </a:t>
            </a:r>
            <a:br>
              <a:rPr lang="en-US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To be decided</a:t>
            </a:r>
          </a:p>
          <a:p>
            <a:pPr lvl="2">
              <a:lnSpc>
                <a:spcPct val="90000"/>
              </a:lnSpc>
              <a:spcBef>
                <a:spcPts val="1200"/>
              </a:spcBef>
            </a:pPr>
            <a:r>
              <a:rPr lang="en-GB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Discussion on an instrument on </a:t>
            </a:r>
            <a:r>
              <a:rPr lang="en-GB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guarding of machinery</a:t>
            </a:r>
            <a:br>
              <a:rPr lang="en-GB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GB" sz="20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To be decided</a:t>
            </a:r>
          </a:p>
          <a:p>
            <a:pPr>
              <a:spcBef>
                <a:spcPts val="1200"/>
              </a:spcBef>
            </a:pPr>
            <a:endParaRPr lang="en-US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2">
              <a:spcBef>
                <a:spcPts val="1200"/>
              </a:spcBef>
            </a:pPr>
            <a:endParaRPr lang="en-GB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4F40A-3497-3552-E41A-99E91B182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Date: Monday / 01 / October / 2019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6DB2DC-91E1-5BF4-6B9D-991D540D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230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Advancing social justice, promoting decent 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6DA0E7-6D67-A3A2-D270-471DDCCC2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6227C0-AD57-4F9B-BAE3-EEFB0D0EE427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srgbClr val="1E2DB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E2DB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" name="Picture 2" descr="A picture containing screenshot, graphics, colorfulness, purple&#10;&#10;Description automatically generated">
            <a:extLst>
              <a:ext uri="{FF2B5EF4-FFF2-40B4-BE49-F238E27FC236}">
                <a16:creationId xmlns:a16="http://schemas.microsoft.com/office/drawing/2014/main" id="{D9332F6D-859A-A089-3560-D472508164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279" y="-790699"/>
            <a:ext cx="4219699" cy="421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815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5BBA1B9-03C3-89CA-252F-EB7B5B3BE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758" y="2241395"/>
            <a:ext cx="767808" cy="7678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B9B317-29FC-251C-BD85-769B9438FA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0316" y="1431222"/>
            <a:ext cx="854777" cy="854777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0D1A531-55A8-2BFE-EB9A-62020FB0E8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94860" y="334896"/>
            <a:ext cx="9088349" cy="1234301"/>
          </a:xfrm>
        </p:spPr>
        <p:txBody>
          <a:bodyPr>
            <a:normAutofit/>
          </a:bodyPr>
          <a:lstStyle/>
          <a:p>
            <a:pPr algn="l"/>
            <a:r>
              <a:rPr lang="en-GB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The ILO standard-setting process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EA3E355-63E6-955F-FFDF-EA2F9EACB0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418"/>
          <a:stretch/>
        </p:blipFill>
        <p:spPr bwMode="auto">
          <a:xfrm>
            <a:off x="10951053" y="3753413"/>
            <a:ext cx="424180" cy="5549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6F1349-2E11-C97D-17A9-674AAAF5641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9544"/>
          <a:stretch/>
        </p:blipFill>
        <p:spPr>
          <a:xfrm>
            <a:off x="569770" y="2114024"/>
            <a:ext cx="11828976" cy="3833769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282D2E08-C5AF-8FFB-ECA8-8B22D5D1F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336" y="6617257"/>
            <a:ext cx="5605462" cy="1800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23005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Advancing social justice, promoting decent work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6F5005-C8E4-5B28-DAC0-1553843BD7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4258" y="1569197"/>
            <a:ext cx="854777" cy="8547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838D28-963F-5D78-E171-2913A35B37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0234" y="5762479"/>
            <a:ext cx="854778" cy="8547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45257E-6854-292D-356F-0A6C8433B1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14729" y="5947793"/>
            <a:ext cx="854778" cy="854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182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LO 2020">
  <a:themeElements>
    <a:clrScheme name="ILO Jan 2020">
      <a:dk1>
        <a:srgbClr val="230050"/>
      </a:dk1>
      <a:lt1>
        <a:sysClr val="window" lastClr="FFFFFF"/>
      </a:lt1>
      <a:dk2>
        <a:srgbClr val="000000"/>
      </a:dk2>
      <a:lt2>
        <a:srgbClr val="F8FCFE"/>
      </a:lt2>
      <a:accent1>
        <a:srgbClr val="1E2DBE"/>
      </a:accent1>
      <a:accent2>
        <a:srgbClr val="FA3C4B"/>
      </a:accent2>
      <a:accent3>
        <a:srgbClr val="FFCD2D"/>
      </a:accent3>
      <a:accent4>
        <a:srgbClr val="960A55"/>
      </a:accent4>
      <a:accent5>
        <a:srgbClr val="05D2D2"/>
      </a:accent5>
      <a:accent6>
        <a:srgbClr val="8CE164"/>
      </a:accent6>
      <a:hlink>
        <a:srgbClr val="230050"/>
      </a:hlink>
      <a:folHlink>
        <a:srgbClr val="23005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nglish PowerPoint Presentation" id="{8C1655DC-F382-794B-A9D0-E611FF401CD9}" vid="{94661D02-612A-A042-A427-1B928FD15C67}"/>
    </a:ext>
  </a:extLst>
</a:theme>
</file>

<file path=ppt/theme/theme4.xml><?xml version="1.0" encoding="utf-8"?>
<a:theme xmlns:a="http://schemas.openxmlformats.org/drawingml/2006/main" name="1_ILO 2020">
  <a:themeElements>
    <a:clrScheme name="ILO Jan 2020">
      <a:dk1>
        <a:srgbClr val="230050"/>
      </a:dk1>
      <a:lt1>
        <a:sysClr val="window" lastClr="FFFFFF"/>
      </a:lt1>
      <a:dk2>
        <a:srgbClr val="000000"/>
      </a:dk2>
      <a:lt2>
        <a:srgbClr val="F8FCFE"/>
      </a:lt2>
      <a:accent1>
        <a:srgbClr val="1E2DBE"/>
      </a:accent1>
      <a:accent2>
        <a:srgbClr val="FA3C4B"/>
      </a:accent2>
      <a:accent3>
        <a:srgbClr val="FFCD2D"/>
      </a:accent3>
      <a:accent4>
        <a:srgbClr val="960A55"/>
      </a:accent4>
      <a:accent5>
        <a:srgbClr val="05D2D2"/>
      </a:accent5>
      <a:accent6>
        <a:srgbClr val="8CE164"/>
      </a:accent6>
      <a:hlink>
        <a:srgbClr val="230050"/>
      </a:hlink>
      <a:folHlink>
        <a:srgbClr val="23005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LO Presentation 16x9.potx" id="{1B78B7CC-6F33-4AED-B988-F1824BC14DB2}" vid="{017B0592-C5E0-43A0-8804-D21738B9040C}"/>
    </a:ext>
  </a:extLst>
</a:theme>
</file>

<file path=ppt/theme/theme5.xml><?xml version="1.0" encoding="utf-8"?>
<a:theme xmlns:a="http://schemas.openxmlformats.org/drawingml/2006/main" name="2_ILO 2020">
  <a:themeElements>
    <a:clrScheme name="ILO Jan 2020">
      <a:dk1>
        <a:srgbClr val="230050"/>
      </a:dk1>
      <a:lt1>
        <a:sysClr val="window" lastClr="FFFFFF"/>
      </a:lt1>
      <a:dk2>
        <a:srgbClr val="000000"/>
      </a:dk2>
      <a:lt2>
        <a:srgbClr val="F8FCFE"/>
      </a:lt2>
      <a:accent1>
        <a:srgbClr val="1E2DBE"/>
      </a:accent1>
      <a:accent2>
        <a:srgbClr val="FA3C4B"/>
      </a:accent2>
      <a:accent3>
        <a:srgbClr val="FFCD2D"/>
      </a:accent3>
      <a:accent4>
        <a:srgbClr val="960A55"/>
      </a:accent4>
      <a:accent5>
        <a:srgbClr val="05D2D2"/>
      </a:accent5>
      <a:accent6>
        <a:srgbClr val="8CE164"/>
      </a:accent6>
      <a:hlink>
        <a:srgbClr val="230050"/>
      </a:hlink>
      <a:folHlink>
        <a:srgbClr val="23005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LO Presentation 16x9.potx" id="{1B78B7CC-6F33-4AED-B988-F1824BC14DB2}" vid="{017B0592-C5E0-43A0-8804-D21738B9040C}"/>
    </a:ext>
  </a:extLst>
</a:theme>
</file>

<file path=ppt/theme/theme6.xml><?xml version="1.0" encoding="utf-8"?>
<a:theme xmlns:a="http://schemas.openxmlformats.org/drawingml/2006/main" name="3_ILO 2020">
  <a:themeElements>
    <a:clrScheme name="ILO Jan 2020">
      <a:dk1>
        <a:srgbClr val="230050"/>
      </a:dk1>
      <a:lt1>
        <a:sysClr val="window" lastClr="FFFFFF"/>
      </a:lt1>
      <a:dk2>
        <a:srgbClr val="000000"/>
      </a:dk2>
      <a:lt2>
        <a:srgbClr val="F8FCFE"/>
      </a:lt2>
      <a:accent1>
        <a:srgbClr val="1E2DBE"/>
      </a:accent1>
      <a:accent2>
        <a:srgbClr val="FA3C4B"/>
      </a:accent2>
      <a:accent3>
        <a:srgbClr val="FFCD2D"/>
      </a:accent3>
      <a:accent4>
        <a:srgbClr val="960A55"/>
      </a:accent4>
      <a:accent5>
        <a:srgbClr val="05D2D2"/>
      </a:accent5>
      <a:accent6>
        <a:srgbClr val="8CE164"/>
      </a:accent6>
      <a:hlink>
        <a:srgbClr val="230050"/>
      </a:hlink>
      <a:folHlink>
        <a:srgbClr val="23005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nglish PowerPoint Presentation" id="{8C1655DC-F382-794B-A9D0-E611FF401CD9}" vid="{94661D02-612A-A042-A427-1B928FD15C67}"/>
    </a:ext>
  </a:extLst>
</a:theme>
</file>

<file path=ppt/theme/theme7.xml><?xml version="1.0" encoding="utf-8"?>
<a:theme xmlns:a="http://schemas.openxmlformats.org/drawingml/2006/main" name="4_ILO 2020">
  <a:themeElements>
    <a:clrScheme name="ILO Jan 2020">
      <a:dk1>
        <a:srgbClr val="230050"/>
      </a:dk1>
      <a:lt1>
        <a:sysClr val="window" lastClr="FFFFFF"/>
      </a:lt1>
      <a:dk2>
        <a:srgbClr val="000000"/>
      </a:dk2>
      <a:lt2>
        <a:srgbClr val="F8FCFE"/>
      </a:lt2>
      <a:accent1>
        <a:srgbClr val="1E2DBE"/>
      </a:accent1>
      <a:accent2>
        <a:srgbClr val="FA3C4B"/>
      </a:accent2>
      <a:accent3>
        <a:srgbClr val="FFCD2D"/>
      </a:accent3>
      <a:accent4>
        <a:srgbClr val="960A55"/>
      </a:accent4>
      <a:accent5>
        <a:srgbClr val="05D2D2"/>
      </a:accent5>
      <a:accent6>
        <a:srgbClr val="8CE164"/>
      </a:accent6>
      <a:hlink>
        <a:srgbClr val="230050"/>
      </a:hlink>
      <a:folHlink>
        <a:srgbClr val="23005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nglish PowerPoint Presentation" id="{8C1655DC-F382-794B-A9D0-E611FF401CD9}" vid="{94661D02-612A-A042-A427-1B928FD15C67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BE6E4C770C241A1F660B5995B01F7" ma:contentTypeVersion="17" ma:contentTypeDescription="Create a new document." ma:contentTypeScope="" ma:versionID="414e1c2c53280ad926c67277bf3c0f8a">
  <xsd:schema xmlns:xsd="http://www.w3.org/2001/XMLSchema" xmlns:xs="http://www.w3.org/2001/XMLSchema" xmlns:p="http://schemas.microsoft.com/office/2006/metadata/properties" xmlns:ns2="528055ea-49fd-4e4f-a2c1-63a004881e53" xmlns:ns3="37391693-4824-4c0d-b829-3199b2a291ff" targetNamespace="http://schemas.microsoft.com/office/2006/metadata/properties" ma:root="true" ma:fieldsID="120b729d6572a23c824e783305ec9154" ns2:_="" ns3:_="">
    <xsd:import namespace="528055ea-49fd-4e4f-a2c1-63a004881e53"/>
    <xsd:import namespace="37391693-4824-4c0d-b829-3199b2a291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8055ea-49fd-4e4f-a2c1-63a004881e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3932b82f-ee1f-4246-9d44-c1f8cdfbe54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391693-4824-4c0d-b829-3199b2a291f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2" nillable="true" ma:displayName="Taxonomy Catch All Column" ma:hidden="true" ma:list="{9784a43b-0e7f-4a1b-b9ca-1db7c91ac1a3}" ma:internalName="TaxCatchAll" ma:showField="CatchAllData" ma:web="37391693-4824-4c0d-b829-3199b2a291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7391693-4824-4c0d-b829-3199b2a291ff" xsi:nil="true"/>
    <lcf76f155ced4ddcb4097134ff3c332f xmlns="528055ea-49fd-4e4f-a2c1-63a004881e5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7995F62-7E1C-47B8-AA70-7EB72D2CCBB8}"/>
</file>

<file path=customXml/itemProps2.xml><?xml version="1.0" encoding="utf-8"?>
<ds:datastoreItem xmlns:ds="http://schemas.openxmlformats.org/officeDocument/2006/customXml" ds:itemID="{F84E5755-4D34-4127-9552-89D14CA971D8}"/>
</file>

<file path=customXml/itemProps3.xml><?xml version="1.0" encoding="utf-8"?>
<ds:datastoreItem xmlns:ds="http://schemas.openxmlformats.org/officeDocument/2006/customXml" ds:itemID="{38F0EAF2-1ED2-4390-BA0E-E16AB535576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1278</Words>
  <Application>Microsoft Office PowerPoint</Application>
  <PresentationFormat>Widescreen</PresentationFormat>
  <Paragraphs>173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15</vt:i4>
      </vt:variant>
    </vt:vector>
  </HeadingPairs>
  <TitlesOfParts>
    <vt:vector size="32" baseType="lpstr">
      <vt:lpstr>Aptos</vt:lpstr>
      <vt:lpstr>Arial</vt:lpstr>
      <vt:lpstr>Calibri</vt:lpstr>
      <vt:lpstr>Footlight MT Light</vt:lpstr>
      <vt:lpstr>Noto Sans</vt:lpstr>
      <vt:lpstr>NotoSans-Regular</vt:lpstr>
      <vt:lpstr>Overpass</vt:lpstr>
      <vt:lpstr>Overpass Bold</vt:lpstr>
      <vt:lpstr>Wingdings</vt:lpstr>
      <vt:lpstr>Wingdings 3</vt:lpstr>
      <vt:lpstr>Tema de Office</vt:lpstr>
      <vt:lpstr>1_Tema de Office</vt:lpstr>
      <vt:lpstr>ILO 2020</vt:lpstr>
      <vt:lpstr>1_ILO 2020</vt:lpstr>
      <vt:lpstr>2_ILO 2020</vt:lpstr>
      <vt:lpstr>3_ILO 2020</vt:lpstr>
      <vt:lpstr>4_ILO 2020</vt:lpstr>
      <vt:lpstr> Protection against biological hazards in the working environment: (Standard-setting, second discussion) </vt:lpstr>
      <vt:lpstr>Structure </vt:lpstr>
      <vt:lpstr>What are biological hazards?</vt:lpstr>
      <vt:lpstr>Why International Labour Standard-Setting  on Biological Hazards?</vt:lpstr>
      <vt:lpstr>Why this matters for the Caribbean?</vt:lpstr>
      <vt:lpstr>Recent normative developments</vt:lpstr>
      <vt:lpstr>WHO Pandemic Agreement: Protecting Workers</vt:lpstr>
      <vt:lpstr>Development of new standards</vt:lpstr>
      <vt:lpstr>PowerPoint Presentation</vt:lpstr>
      <vt:lpstr>A. Proposed Convention </vt:lpstr>
      <vt:lpstr>B. Proposed Recommendation </vt:lpstr>
      <vt:lpstr>What to expect (2nd discussion)</vt:lpstr>
      <vt:lpstr>What Caribbean countries can do now:  </vt:lpstr>
      <vt:lpstr>Conclusion and Commitment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Guillermo Fernandez | Gruporic</dc:creator>
  <cp:lastModifiedBy>Santos-O'Connor, Francisco</cp:lastModifiedBy>
  <cp:revision>52</cp:revision>
  <cp:lastPrinted>2025-04-02T12:42:03Z</cp:lastPrinted>
  <dcterms:created xsi:type="dcterms:W3CDTF">2025-02-12T08:17:07Z</dcterms:created>
  <dcterms:modified xsi:type="dcterms:W3CDTF">2025-04-04T14:19:59Z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0x010100B83BE6E4C770C241A1F660B5995B01F7</vt:lpwstr>
  </property>
</Properties>
</file>