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64" r:id="rId5"/>
    <p:sldId id="274" r:id="rId6"/>
    <p:sldId id="275" r:id="rId7"/>
    <p:sldId id="277" r:id="rId8"/>
    <p:sldId id="276" r:id="rId9"/>
    <p:sldId id="278" r:id="rId10"/>
    <p:sldId id="328" r:id="rId11"/>
    <p:sldId id="343" r:id="rId12"/>
    <p:sldId id="295" r:id="rId13"/>
    <p:sldId id="339" r:id="rId14"/>
    <p:sldId id="334" r:id="rId15"/>
    <p:sldId id="361" r:id="rId16"/>
    <p:sldId id="360" r:id="rId17"/>
    <p:sldId id="362" r:id="rId18"/>
    <p:sldId id="308" r:id="rId19"/>
    <p:sldId id="364" r:id="rId20"/>
    <p:sldId id="36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145060-3F98-469B-93E1-E5D82CEA71DF}" v="61" dt="2025-04-05T02:29:19.3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20" autoAdjust="0"/>
    <p:restoredTop sz="68444" autoAdjust="0"/>
  </p:normalViewPr>
  <p:slideViewPr>
    <p:cSldViewPr snapToGrid="0">
      <p:cViewPr varScale="1">
        <p:scale>
          <a:sx n="52" d="100"/>
          <a:sy n="52" d="100"/>
        </p:scale>
        <p:origin x="672" y="276"/>
      </p:cViewPr>
      <p:guideLst/>
    </p:cSldViewPr>
  </p:slideViewPr>
  <p:outlineViewPr>
    <p:cViewPr>
      <p:scale>
        <a:sx n="33" d="100"/>
        <a:sy n="33" d="100"/>
      </p:scale>
      <p:origin x="0" y="-8496"/>
    </p:cViewPr>
    <p:sldLst>
      <p:sld r:id="rId1" collapse="1"/>
      <p:sld r:id="rId2" collapse="1"/>
    </p:sldLst>
  </p:outlineViewPr>
  <p:notesTextViewPr>
    <p:cViewPr>
      <p:scale>
        <a:sx n="1" d="1"/>
        <a:sy n="1" d="1"/>
      </p:scale>
      <p:origin x="0" y="0"/>
    </p:cViewPr>
  </p:notesTextViewPr>
  <p:sorterViewPr>
    <p:cViewPr>
      <p:scale>
        <a:sx n="75" d="100"/>
        <a:sy n="75" d="100"/>
      </p:scale>
      <p:origin x="0" y="0"/>
    </p:cViewPr>
  </p:sorterViewPr>
  <p:notesViewPr>
    <p:cSldViewPr snapToGrid="0">
      <p:cViewPr>
        <p:scale>
          <a:sx n="60" d="100"/>
          <a:sy n="60" d="100"/>
        </p:scale>
        <p:origin x="2016" y="31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_rels/viewProps.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 Target="slides/slide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yake, Shingo" userId="b5a3bd8b-6302-4d23-b11a-fbb7ae7be94e" providerId="ADAL" clId="{BF145060-3F98-469B-93E1-E5D82CEA71DF}"/>
    <pc:docChg chg="undo custSel addSld delSld modSld sldOrd modNotesMaster">
      <pc:chgData name="Miyake, Shingo" userId="b5a3bd8b-6302-4d23-b11a-fbb7ae7be94e" providerId="ADAL" clId="{BF145060-3F98-469B-93E1-E5D82CEA71DF}" dt="2025-04-05T02:39:00.766" v="10690" actId="478"/>
      <pc:docMkLst>
        <pc:docMk/>
      </pc:docMkLst>
      <pc:sldChg chg="del">
        <pc:chgData name="Miyake, Shingo" userId="b5a3bd8b-6302-4d23-b11a-fbb7ae7be94e" providerId="ADAL" clId="{BF145060-3F98-469B-93E1-E5D82CEA71DF}" dt="2025-04-04T20:50:56.276" v="609" actId="47"/>
        <pc:sldMkLst>
          <pc:docMk/>
          <pc:sldMk cId="2437050902" sldId="256"/>
        </pc:sldMkLst>
      </pc:sldChg>
      <pc:sldChg chg="del">
        <pc:chgData name="Miyake, Shingo" userId="b5a3bd8b-6302-4d23-b11a-fbb7ae7be94e" providerId="ADAL" clId="{BF145060-3F98-469B-93E1-E5D82CEA71DF}" dt="2025-04-04T20:44:56.075" v="0" actId="47"/>
        <pc:sldMkLst>
          <pc:docMk/>
          <pc:sldMk cId="900002786" sldId="257"/>
        </pc:sldMkLst>
      </pc:sldChg>
      <pc:sldChg chg="del">
        <pc:chgData name="Miyake, Shingo" userId="b5a3bd8b-6302-4d23-b11a-fbb7ae7be94e" providerId="ADAL" clId="{BF145060-3F98-469B-93E1-E5D82CEA71DF}" dt="2025-04-04T20:50:56.276" v="609" actId="47"/>
        <pc:sldMkLst>
          <pc:docMk/>
          <pc:sldMk cId="79382910" sldId="258"/>
        </pc:sldMkLst>
      </pc:sldChg>
      <pc:sldChg chg="del">
        <pc:chgData name="Miyake, Shingo" userId="b5a3bd8b-6302-4d23-b11a-fbb7ae7be94e" providerId="ADAL" clId="{BF145060-3F98-469B-93E1-E5D82CEA71DF}" dt="2025-04-04T20:50:56.276" v="609" actId="47"/>
        <pc:sldMkLst>
          <pc:docMk/>
          <pc:sldMk cId="3946213135" sldId="259"/>
        </pc:sldMkLst>
      </pc:sldChg>
      <pc:sldChg chg="del">
        <pc:chgData name="Miyake, Shingo" userId="b5a3bd8b-6302-4d23-b11a-fbb7ae7be94e" providerId="ADAL" clId="{BF145060-3F98-469B-93E1-E5D82CEA71DF}" dt="2025-04-04T20:50:56.276" v="609" actId="47"/>
        <pc:sldMkLst>
          <pc:docMk/>
          <pc:sldMk cId="943555642" sldId="260"/>
        </pc:sldMkLst>
      </pc:sldChg>
      <pc:sldChg chg="del">
        <pc:chgData name="Miyake, Shingo" userId="b5a3bd8b-6302-4d23-b11a-fbb7ae7be94e" providerId="ADAL" clId="{BF145060-3F98-469B-93E1-E5D82CEA71DF}" dt="2025-04-04T20:50:56.276" v="609" actId="47"/>
        <pc:sldMkLst>
          <pc:docMk/>
          <pc:sldMk cId="3331900478" sldId="261"/>
        </pc:sldMkLst>
      </pc:sldChg>
      <pc:sldChg chg="del">
        <pc:chgData name="Miyake, Shingo" userId="b5a3bd8b-6302-4d23-b11a-fbb7ae7be94e" providerId="ADAL" clId="{BF145060-3F98-469B-93E1-E5D82CEA71DF}" dt="2025-04-04T20:50:56.276" v="609" actId="47"/>
        <pc:sldMkLst>
          <pc:docMk/>
          <pc:sldMk cId="4162284691" sldId="262"/>
        </pc:sldMkLst>
      </pc:sldChg>
      <pc:sldChg chg="del">
        <pc:chgData name="Miyake, Shingo" userId="b5a3bd8b-6302-4d23-b11a-fbb7ae7be94e" providerId="ADAL" clId="{BF145060-3F98-469B-93E1-E5D82CEA71DF}" dt="2025-04-04T20:44:56.075" v="0" actId="47"/>
        <pc:sldMkLst>
          <pc:docMk/>
          <pc:sldMk cId="396458102" sldId="263"/>
        </pc:sldMkLst>
      </pc:sldChg>
      <pc:sldChg chg="addSp modSp mod">
        <pc:chgData name="Miyake, Shingo" userId="b5a3bd8b-6302-4d23-b11a-fbb7ae7be94e" providerId="ADAL" clId="{BF145060-3F98-469B-93E1-E5D82CEA71DF}" dt="2025-04-04T20:50:02.960" v="606" actId="1037"/>
        <pc:sldMkLst>
          <pc:docMk/>
          <pc:sldMk cId="3684940190" sldId="264"/>
        </pc:sldMkLst>
        <pc:spChg chg="mod">
          <ac:chgData name="Miyake, Shingo" userId="b5a3bd8b-6302-4d23-b11a-fbb7ae7be94e" providerId="ADAL" clId="{BF145060-3F98-469B-93E1-E5D82CEA71DF}" dt="2025-04-04T20:47:00.862" v="332" actId="14100"/>
          <ac:spMkLst>
            <pc:docMk/>
            <pc:sldMk cId="3684940190" sldId="264"/>
            <ac:spMk id="2" creationId="{00000000-0000-0000-0000-000000000000}"/>
          </ac:spMkLst>
        </pc:spChg>
        <pc:spChg chg="mod">
          <ac:chgData name="Miyake, Shingo" userId="b5a3bd8b-6302-4d23-b11a-fbb7ae7be94e" providerId="ADAL" clId="{BF145060-3F98-469B-93E1-E5D82CEA71DF}" dt="2025-04-04T20:49:51.701" v="594" actId="1035"/>
          <ac:spMkLst>
            <pc:docMk/>
            <pc:sldMk cId="3684940190" sldId="264"/>
            <ac:spMk id="3" creationId="{00000000-0000-0000-0000-000000000000}"/>
          </ac:spMkLst>
        </pc:spChg>
        <pc:spChg chg="add mod">
          <ac:chgData name="Miyake, Shingo" userId="b5a3bd8b-6302-4d23-b11a-fbb7ae7be94e" providerId="ADAL" clId="{BF145060-3F98-469B-93E1-E5D82CEA71DF}" dt="2025-04-04T20:50:02.960" v="606" actId="1037"/>
          <ac:spMkLst>
            <pc:docMk/>
            <pc:sldMk cId="3684940190" sldId="264"/>
            <ac:spMk id="8" creationId="{810281B2-BF13-2E41-2ABF-96E11955185E}"/>
          </ac:spMkLst>
        </pc:spChg>
      </pc:sldChg>
      <pc:sldChg chg="del">
        <pc:chgData name="Miyake, Shingo" userId="b5a3bd8b-6302-4d23-b11a-fbb7ae7be94e" providerId="ADAL" clId="{BF145060-3F98-469B-93E1-E5D82CEA71DF}" dt="2025-04-04T20:44:57.904" v="1" actId="47"/>
        <pc:sldMkLst>
          <pc:docMk/>
          <pc:sldMk cId="1080656327" sldId="265"/>
        </pc:sldMkLst>
      </pc:sldChg>
      <pc:sldChg chg="del">
        <pc:chgData name="Miyake, Shingo" userId="b5a3bd8b-6302-4d23-b11a-fbb7ae7be94e" providerId="ADAL" clId="{BF145060-3F98-469B-93E1-E5D82CEA71DF}" dt="2025-04-04T20:50:56.276" v="609" actId="47"/>
        <pc:sldMkLst>
          <pc:docMk/>
          <pc:sldMk cId="123334815" sldId="266"/>
        </pc:sldMkLst>
      </pc:sldChg>
      <pc:sldChg chg="del">
        <pc:chgData name="Miyake, Shingo" userId="b5a3bd8b-6302-4d23-b11a-fbb7ae7be94e" providerId="ADAL" clId="{BF145060-3F98-469B-93E1-E5D82CEA71DF}" dt="2025-04-04T20:50:56.276" v="609" actId="47"/>
        <pc:sldMkLst>
          <pc:docMk/>
          <pc:sldMk cId="1258458605" sldId="267"/>
        </pc:sldMkLst>
      </pc:sldChg>
      <pc:sldChg chg="del">
        <pc:chgData name="Miyake, Shingo" userId="b5a3bd8b-6302-4d23-b11a-fbb7ae7be94e" providerId="ADAL" clId="{BF145060-3F98-469B-93E1-E5D82CEA71DF}" dt="2025-04-04T20:50:56.276" v="609" actId="47"/>
        <pc:sldMkLst>
          <pc:docMk/>
          <pc:sldMk cId="3171964274" sldId="268"/>
        </pc:sldMkLst>
      </pc:sldChg>
      <pc:sldChg chg="del">
        <pc:chgData name="Miyake, Shingo" userId="b5a3bd8b-6302-4d23-b11a-fbb7ae7be94e" providerId="ADAL" clId="{BF145060-3F98-469B-93E1-E5D82CEA71DF}" dt="2025-04-04T20:50:56.276" v="609" actId="47"/>
        <pc:sldMkLst>
          <pc:docMk/>
          <pc:sldMk cId="426666543" sldId="270"/>
        </pc:sldMkLst>
      </pc:sldChg>
      <pc:sldChg chg="del">
        <pc:chgData name="Miyake, Shingo" userId="b5a3bd8b-6302-4d23-b11a-fbb7ae7be94e" providerId="ADAL" clId="{BF145060-3F98-469B-93E1-E5D82CEA71DF}" dt="2025-04-04T20:50:56.276" v="609" actId="47"/>
        <pc:sldMkLst>
          <pc:docMk/>
          <pc:sldMk cId="2658993966" sldId="271"/>
        </pc:sldMkLst>
      </pc:sldChg>
      <pc:sldChg chg="del">
        <pc:chgData name="Miyake, Shingo" userId="b5a3bd8b-6302-4d23-b11a-fbb7ae7be94e" providerId="ADAL" clId="{BF145060-3F98-469B-93E1-E5D82CEA71DF}" dt="2025-04-04T20:50:56.276" v="609" actId="47"/>
        <pc:sldMkLst>
          <pc:docMk/>
          <pc:sldMk cId="97098425" sldId="272"/>
        </pc:sldMkLst>
      </pc:sldChg>
      <pc:sldChg chg="del">
        <pc:chgData name="Miyake, Shingo" userId="b5a3bd8b-6302-4d23-b11a-fbb7ae7be94e" providerId="ADAL" clId="{BF145060-3F98-469B-93E1-E5D82CEA71DF}" dt="2025-04-04T20:50:56.276" v="609" actId="47"/>
        <pc:sldMkLst>
          <pc:docMk/>
          <pc:sldMk cId="4083374384" sldId="273"/>
        </pc:sldMkLst>
      </pc:sldChg>
      <pc:sldChg chg="delSp modSp new mod">
        <pc:chgData name="Miyake, Shingo" userId="b5a3bd8b-6302-4d23-b11a-fbb7ae7be94e" providerId="ADAL" clId="{BF145060-3F98-469B-93E1-E5D82CEA71DF}" dt="2025-04-05T02:39:00.766" v="10690" actId="478"/>
        <pc:sldMkLst>
          <pc:docMk/>
          <pc:sldMk cId="2485263430" sldId="274"/>
        </pc:sldMkLst>
        <pc:spChg chg="mod">
          <ac:chgData name="Miyake, Shingo" userId="b5a3bd8b-6302-4d23-b11a-fbb7ae7be94e" providerId="ADAL" clId="{BF145060-3F98-469B-93E1-E5D82CEA71DF}" dt="2025-04-04T20:50:44.845" v="608"/>
          <ac:spMkLst>
            <pc:docMk/>
            <pc:sldMk cId="2485263430" sldId="274"/>
            <ac:spMk id="2" creationId="{36AB949C-C7B2-882A-CB3F-E0D982E87F29}"/>
          </ac:spMkLst>
        </pc:spChg>
        <pc:spChg chg="del">
          <ac:chgData name="Miyake, Shingo" userId="b5a3bd8b-6302-4d23-b11a-fbb7ae7be94e" providerId="ADAL" clId="{BF145060-3F98-469B-93E1-E5D82CEA71DF}" dt="2025-04-05T02:39:00.766" v="10690" actId="478"/>
          <ac:spMkLst>
            <pc:docMk/>
            <pc:sldMk cId="2485263430" sldId="274"/>
            <ac:spMk id="3" creationId="{F09C208A-ADB8-8DFB-692B-DC2F128A8E38}"/>
          </ac:spMkLst>
        </pc:spChg>
      </pc:sldChg>
      <pc:sldChg chg="addSp delSp modSp new mod modNotes modNotesTx">
        <pc:chgData name="Miyake, Shingo" userId="b5a3bd8b-6302-4d23-b11a-fbb7ae7be94e" providerId="ADAL" clId="{BF145060-3F98-469B-93E1-E5D82CEA71DF}" dt="2025-04-05T01:49:30.039" v="7206" actId="14100"/>
        <pc:sldMkLst>
          <pc:docMk/>
          <pc:sldMk cId="1172550834" sldId="275"/>
        </pc:sldMkLst>
        <pc:spChg chg="mod">
          <ac:chgData name="Miyake, Shingo" userId="b5a3bd8b-6302-4d23-b11a-fbb7ae7be94e" providerId="ADAL" clId="{BF145060-3F98-469B-93E1-E5D82CEA71DF}" dt="2025-04-04T22:43:18.044" v="3571" actId="20577"/>
          <ac:spMkLst>
            <pc:docMk/>
            <pc:sldMk cId="1172550834" sldId="275"/>
            <ac:spMk id="2" creationId="{C1C6F083-B65A-A003-765A-DF2B1E79FFEF}"/>
          </ac:spMkLst>
        </pc:spChg>
        <pc:spChg chg="del">
          <ac:chgData name="Miyake, Shingo" userId="b5a3bd8b-6302-4d23-b11a-fbb7ae7be94e" providerId="ADAL" clId="{BF145060-3F98-469B-93E1-E5D82CEA71DF}" dt="2025-04-04T20:52:30.599" v="663" actId="3680"/>
          <ac:spMkLst>
            <pc:docMk/>
            <pc:sldMk cId="1172550834" sldId="275"/>
            <ac:spMk id="3" creationId="{D37A53B5-1D4C-ED6D-EE0A-5695B595FAF7}"/>
          </ac:spMkLst>
        </pc:spChg>
        <pc:graphicFrameChg chg="add mod ord modGraphic">
          <ac:chgData name="Miyake, Shingo" userId="b5a3bd8b-6302-4d23-b11a-fbb7ae7be94e" providerId="ADAL" clId="{BF145060-3F98-469B-93E1-E5D82CEA71DF}" dt="2025-04-04T22:42:40.058" v="3557" actId="2165"/>
          <ac:graphicFrameMkLst>
            <pc:docMk/>
            <pc:sldMk cId="1172550834" sldId="275"/>
            <ac:graphicFrameMk id="7" creationId="{52E85A17-2633-628A-F51E-F8C44B46B3EC}"/>
          </ac:graphicFrameMkLst>
        </pc:graphicFrameChg>
      </pc:sldChg>
      <pc:sldChg chg="modSp add mod modNotesTx">
        <pc:chgData name="Miyake, Shingo" userId="b5a3bd8b-6302-4d23-b11a-fbb7ae7be94e" providerId="ADAL" clId="{BF145060-3F98-469B-93E1-E5D82CEA71DF}" dt="2025-04-05T01:50:02.341" v="7207" actId="6549"/>
        <pc:sldMkLst>
          <pc:docMk/>
          <pc:sldMk cId="414310427" sldId="276"/>
        </pc:sldMkLst>
        <pc:spChg chg="mod">
          <ac:chgData name="Miyake, Shingo" userId="b5a3bd8b-6302-4d23-b11a-fbb7ae7be94e" providerId="ADAL" clId="{BF145060-3F98-469B-93E1-E5D82CEA71DF}" dt="2025-04-04T22:43:30.256" v="3591" actId="20577"/>
          <ac:spMkLst>
            <pc:docMk/>
            <pc:sldMk cId="414310427" sldId="276"/>
            <ac:spMk id="2" creationId="{B04B99DB-7516-222C-7D93-F38CAD3FEC37}"/>
          </ac:spMkLst>
        </pc:spChg>
        <pc:graphicFrameChg chg="mod modGraphic">
          <ac:chgData name="Miyake, Shingo" userId="b5a3bd8b-6302-4d23-b11a-fbb7ae7be94e" providerId="ADAL" clId="{BF145060-3F98-469B-93E1-E5D82CEA71DF}" dt="2025-04-04T21:46:48.752" v="2324" actId="14734"/>
          <ac:graphicFrameMkLst>
            <pc:docMk/>
            <pc:sldMk cId="414310427" sldId="276"/>
            <ac:graphicFrameMk id="7" creationId="{632E3987-E19C-CA95-B407-000B4EDA5EBD}"/>
          </ac:graphicFrameMkLst>
        </pc:graphicFrameChg>
      </pc:sldChg>
      <pc:sldChg chg="delSp modSp add mod modNotes modNotesTx">
        <pc:chgData name="Miyake, Shingo" userId="b5a3bd8b-6302-4d23-b11a-fbb7ae7be94e" providerId="ADAL" clId="{BF145060-3F98-469B-93E1-E5D82CEA71DF}" dt="2025-04-05T01:51:17.727" v="7233" actId="14100"/>
        <pc:sldMkLst>
          <pc:docMk/>
          <pc:sldMk cId="3037060391" sldId="277"/>
        </pc:sldMkLst>
        <pc:spChg chg="mod">
          <ac:chgData name="Miyake, Shingo" userId="b5a3bd8b-6302-4d23-b11a-fbb7ae7be94e" providerId="ADAL" clId="{BF145060-3F98-469B-93E1-E5D82CEA71DF}" dt="2025-04-04T23:42:12.606" v="3936" actId="14100"/>
          <ac:spMkLst>
            <pc:docMk/>
            <pc:sldMk cId="3037060391" sldId="277"/>
            <ac:spMk id="2" creationId="{B042FFEB-535F-823C-B611-17345FE65192}"/>
          </ac:spMkLst>
        </pc:spChg>
        <pc:spChg chg="del">
          <ac:chgData name="Miyake, Shingo" userId="b5a3bd8b-6302-4d23-b11a-fbb7ae7be94e" providerId="ADAL" clId="{BF145060-3F98-469B-93E1-E5D82CEA71DF}" dt="2025-04-04T23:34:30.930" v="3815" actId="478"/>
          <ac:spMkLst>
            <pc:docMk/>
            <pc:sldMk cId="3037060391" sldId="277"/>
            <ac:spMk id="5" creationId="{F0D68D97-BDE9-4013-E0D0-F1AD113AEA22}"/>
          </ac:spMkLst>
        </pc:spChg>
        <pc:graphicFrameChg chg="mod modGraphic">
          <ac:chgData name="Miyake, Shingo" userId="b5a3bd8b-6302-4d23-b11a-fbb7ae7be94e" providerId="ADAL" clId="{BF145060-3F98-469B-93E1-E5D82CEA71DF}" dt="2025-04-05T01:45:56.453" v="7136" actId="21"/>
          <ac:graphicFrameMkLst>
            <pc:docMk/>
            <pc:sldMk cId="3037060391" sldId="277"/>
            <ac:graphicFrameMk id="7" creationId="{CD197606-120C-3561-437C-8E501D0993A2}"/>
          </ac:graphicFrameMkLst>
        </pc:graphicFrameChg>
      </pc:sldChg>
      <pc:sldChg chg="modSp new mod">
        <pc:chgData name="Miyake, Shingo" userId="b5a3bd8b-6302-4d23-b11a-fbb7ae7be94e" providerId="ADAL" clId="{BF145060-3F98-469B-93E1-E5D82CEA71DF}" dt="2025-04-05T01:56:26.916" v="7311" actId="20577"/>
        <pc:sldMkLst>
          <pc:docMk/>
          <pc:sldMk cId="3508905676" sldId="278"/>
        </pc:sldMkLst>
        <pc:spChg chg="mod">
          <ac:chgData name="Miyake, Shingo" userId="b5a3bd8b-6302-4d23-b11a-fbb7ae7be94e" providerId="ADAL" clId="{BF145060-3F98-469B-93E1-E5D82CEA71DF}" dt="2025-04-05T01:52:23.536" v="7272" actId="20577"/>
          <ac:spMkLst>
            <pc:docMk/>
            <pc:sldMk cId="3508905676" sldId="278"/>
            <ac:spMk id="2" creationId="{3F8E171B-F1D0-1198-5A70-A245E7AB7717}"/>
          </ac:spMkLst>
        </pc:spChg>
        <pc:spChg chg="mod">
          <ac:chgData name="Miyake, Shingo" userId="b5a3bd8b-6302-4d23-b11a-fbb7ae7be94e" providerId="ADAL" clId="{BF145060-3F98-469B-93E1-E5D82CEA71DF}" dt="2025-04-05T01:56:26.916" v="7311" actId="20577"/>
          <ac:spMkLst>
            <pc:docMk/>
            <pc:sldMk cId="3508905676" sldId="278"/>
            <ac:spMk id="3" creationId="{DED89802-2AA0-AC8C-785C-990FD3604B11}"/>
          </ac:spMkLst>
        </pc:spChg>
      </pc:sldChg>
      <pc:sldChg chg="new del">
        <pc:chgData name="Miyake, Shingo" userId="b5a3bd8b-6302-4d23-b11a-fbb7ae7be94e" providerId="ADAL" clId="{BF145060-3F98-469B-93E1-E5D82CEA71DF}" dt="2025-04-05T01:52:59.244" v="7274" actId="47"/>
        <pc:sldMkLst>
          <pc:docMk/>
          <pc:sldMk cId="3920021613" sldId="279"/>
        </pc:sldMkLst>
      </pc:sldChg>
      <pc:sldChg chg="add ord">
        <pc:chgData name="Miyake, Shingo" userId="b5a3bd8b-6302-4d23-b11a-fbb7ae7be94e" providerId="ADAL" clId="{BF145060-3F98-469B-93E1-E5D82CEA71DF}" dt="2025-04-05T01:55:08.574" v="7285"/>
        <pc:sldMkLst>
          <pc:docMk/>
          <pc:sldMk cId="0" sldId="295"/>
        </pc:sldMkLst>
      </pc:sldChg>
      <pc:sldChg chg="modSp add mod ord">
        <pc:chgData name="Miyake, Shingo" userId="b5a3bd8b-6302-4d23-b11a-fbb7ae7be94e" providerId="ADAL" clId="{BF145060-3F98-469B-93E1-E5D82CEA71DF}" dt="2025-04-05T02:02:16.424" v="7670"/>
        <pc:sldMkLst>
          <pc:docMk/>
          <pc:sldMk cId="0" sldId="308"/>
        </pc:sldMkLst>
        <pc:spChg chg="mod">
          <ac:chgData name="Miyake, Shingo" userId="b5a3bd8b-6302-4d23-b11a-fbb7ae7be94e" providerId="ADAL" clId="{BF145060-3F98-469B-93E1-E5D82CEA71DF}" dt="2025-04-05T01:58:16.414" v="7451" actId="790"/>
          <ac:spMkLst>
            <pc:docMk/>
            <pc:sldMk cId="0" sldId="308"/>
            <ac:spMk id="27651" creationId="{00000000-0000-0000-0000-000000000000}"/>
          </ac:spMkLst>
        </pc:spChg>
        <pc:spChg chg="mod">
          <ac:chgData name="Miyake, Shingo" userId="b5a3bd8b-6302-4d23-b11a-fbb7ae7be94e" providerId="ADAL" clId="{BF145060-3F98-469B-93E1-E5D82CEA71DF}" dt="2025-04-05T02:01:24.918" v="7666" actId="20577"/>
          <ac:spMkLst>
            <pc:docMk/>
            <pc:sldMk cId="0" sldId="308"/>
            <ac:spMk id="27652" creationId="{00000000-0000-0000-0000-000000000000}"/>
          </ac:spMkLst>
        </pc:spChg>
      </pc:sldChg>
      <pc:sldChg chg="add">
        <pc:chgData name="Miyake, Shingo" userId="b5a3bd8b-6302-4d23-b11a-fbb7ae7be94e" providerId="ADAL" clId="{BF145060-3F98-469B-93E1-E5D82CEA71DF}" dt="2025-04-05T01:53:01.261" v="7275"/>
        <pc:sldMkLst>
          <pc:docMk/>
          <pc:sldMk cId="0" sldId="328"/>
        </pc:sldMkLst>
      </pc:sldChg>
      <pc:sldChg chg="add">
        <pc:chgData name="Miyake, Shingo" userId="b5a3bd8b-6302-4d23-b11a-fbb7ae7be94e" providerId="ADAL" clId="{BF145060-3F98-469B-93E1-E5D82CEA71DF}" dt="2025-04-05T01:55:43.428" v="7290"/>
        <pc:sldMkLst>
          <pc:docMk/>
          <pc:sldMk cId="0" sldId="334"/>
        </pc:sldMkLst>
      </pc:sldChg>
      <pc:sldChg chg="add ord">
        <pc:chgData name="Miyake, Shingo" userId="b5a3bd8b-6302-4d23-b11a-fbb7ae7be94e" providerId="ADAL" clId="{BF145060-3F98-469B-93E1-E5D82CEA71DF}" dt="2025-04-05T01:55:11.867" v="7287"/>
        <pc:sldMkLst>
          <pc:docMk/>
          <pc:sldMk cId="0" sldId="339"/>
        </pc:sldMkLst>
      </pc:sldChg>
      <pc:sldChg chg="add">
        <pc:chgData name="Miyake, Shingo" userId="b5a3bd8b-6302-4d23-b11a-fbb7ae7be94e" providerId="ADAL" clId="{BF145060-3F98-469B-93E1-E5D82CEA71DF}" dt="2025-04-05T01:54:59.881" v="7283"/>
        <pc:sldMkLst>
          <pc:docMk/>
          <pc:sldMk cId="0" sldId="343"/>
        </pc:sldMkLst>
      </pc:sldChg>
      <pc:sldChg chg="add">
        <pc:chgData name="Miyake, Shingo" userId="b5a3bd8b-6302-4d23-b11a-fbb7ae7be94e" providerId="ADAL" clId="{BF145060-3F98-469B-93E1-E5D82CEA71DF}" dt="2025-04-05T01:54:38.350" v="7280"/>
        <pc:sldMkLst>
          <pc:docMk/>
          <pc:sldMk cId="2253156324" sldId="360"/>
        </pc:sldMkLst>
      </pc:sldChg>
      <pc:sldChg chg="add ord">
        <pc:chgData name="Miyake, Shingo" userId="b5a3bd8b-6302-4d23-b11a-fbb7ae7be94e" providerId="ADAL" clId="{BF145060-3F98-469B-93E1-E5D82CEA71DF}" dt="2025-04-05T01:55:18.060" v="7289"/>
        <pc:sldMkLst>
          <pc:docMk/>
          <pc:sldMk cId="1926627293" sldId="361"/>
        </pc:sldMkLst>
      </pc:sldChg>
      <pc:sldChg chg="add del">
        <pc:chgData name="Miyake, Shingo" userId="b5a3bd8b-6302-4d23-b11a-fbb7ae7be94e" providerId="ADAL" clId="{BF145060-3F98-469B-93E1-E5D82CEA71DF}" dt="2025-04-05T01:54:26.917" v="7279" actId="47"/>
        <pc:sldMkLst>
          <pc:docMk/>
          <pc:sldMk cId="2502083766" sldId="362"/>
        </pc:sldMkLst>
      </pc:sldChg>
      <pc:sldChg chg="modSp add mod">
        <pc:chgData name="Miyake, Shingo" userId="b5a3bd8b-6302-4d23-b11a-fbb7ae7be94e" providerId="ADAL" clId="{BF145060-3F98-469B-93E1-E5D82CEA71DF}" dt="2025-04-05T02:29:59.155" v="9916" actId="20577"/>
        <pc:sldMkLst>
          <pc:docMk/>
          <pc:sldMk cId="3999380417" sldId="362"/>
        </pc:sldMkLst>
        <pc:spChg chg="mod">
          <ac:chgData name="Miyake, Shingo" userId="b5a3bd8b-6302-4d23-b11a-fbb7ae7be94e" providerId="ADAL" clId="{BF145060-3F98-469B-93E1-E5D82CEA71DF}" dt="2025-04-05T02:29:59.155" v="9916" actId="20577"/>
          <ac:spMkLst>
            <pc:docMk/>
            <pc:sldMk cId="3999380417" sldId="362"/>
            <ac:spMk id="3" creationId="{219A264B-5EBF-2CD8-8F8F-1EC2F277EEB8}"/>
          </ac:spMkLst>
        </pc:spChg>
      </pc:sldChg>
      <pc:sldChg chg="add del">
        <pc:chgData name="Miyake, Shingo" userId="b5a3bd8b-6302-4d23-b11a-fbb7ae7be94e" providerId="ADAL" clId="{BF145060-3F98-469B-93E1-E5D82CEA71DF}" dt="2025-04-05T02:02:14.520" v="7668" actId="47"/>
        <pc:sldMkLst>
          <pc:docMk/>
          <pc:sldMk cId="0" sldId="363"/>
        </pc:sldMkLst>
      </pc:sldChg>
      <pc:sldChg chg="addSp delSp modSp new mod">
        <pc:chgData name="Miyake, Shingo" userId="b5a3bd8b-6302-4d23-b11a-fbb7ae7be94e" providerId="ADAL" clId="{BF145060-3F98-469B-93E1-E5D82CEA71DF}" dt="2025-04-05T02:29:19.390" v="9879" actId="572"/>
        <pc:sldMkLst>
          <pc:docMk/>
          <pc:sldMk cId="387909240" sldId="364"/>
        </pc:sldMkLst>
        <pc:spChg chg="mod">
          <ac:chgData name="Miyake, Shingo" userId="b5a3bd8b-6302-4d23-b11a-fbb7ae7be94e" providerId="ADAL" clId="{BF145060-3F98-469B-93E1-E5D82CEA71DF}" dt="2025-04-05T02:27:53.764" v="9869" actId="20577"/>
          <ac:spMkLst>
            <pc:docMk/>
            <pc:sldMk cId="387909240" sldId="364"/>
            <ac:spMk id="2" creationId="{51363935-0705-D95A-AD07-7EAFE47081D3}"/>
          </ac:spMkLst>
        </pc:spChg>
        <pc:spChg chg="del">
          <ac:chgData name="Miyake, Shingo" userId="b5a3bd8b-6302-4d23-b11a-fbb7ae7be94e" providerId="ADAL" clId="{BF145060-3F98-469B-93E1-E5D82CEA71DF}" dt="2025-04-05T02:02:58.381" v="7751" actId="3680"/>
          <ac:spMkLst>
            <pc:docMk/>
            <pc:sldMk cId="387909240" sldId="364"/>
            <ac:spMk id="3" creationId="{0FD0025F-BADC-4D66-75D7-18575713F03E}"/>
          </ac:spMkLst>
        </pc:spChg>
        <pc:spChg chg="del mod">
          <ac:chgData name="Miyake, Shingo" userId="b5a3bd8b-6302-4d23-b11a-fbb7ae7be94e" providerId="ADAL" clId="{BF145060-3F98-469B-93E1-E5D82CEA71DF}" dt="2025-04-05T02:23:35.477" v="9684" actId="478"/>
          <ac:spMkLst>
            <pc:docMk/>
            <pc:sldMk cId="387909240" sldId="364"/>
            <ac:spMk id="5" creationId="{F2A55018-6357-349C-F3FD-BC647140E1ED}"/>
          </ac:spMkLst>
        </pc:spChg>
        <pc:graphicFrameChg chg="add mod ord modGraphic">
          <ac:chgData name="Miyake, Shingo" userId="b5a3bd8b-6302-4d23-b11a-fbb7ae7be94e" providerId="ADAL" clId="{BF145060-3F98-469B-93E1-E5D82CEA71DF}" dt="2025-04-05T02:29:19.390" v="9879" actId="572"/>
          <ac:graphicFrameMkLst>
            <pc:docMk/>
            <pc:sldMk cId="387909240" sldId="364"/>
            <ac:graphicFrameMk id="7" creationId="{BB5B02B1-E194-9CDD-58F8-8DA360C78A85}"/>
          </ac:graphicFrameMkLst>
        </pc:graphicFrameChg>
      </pc:sldChg>
      <pc:sldChg chg="modSp new mod">
        <pc:chgData name="Miyake, Shingo" userId="b5a3bd8b-6302-4d23-b11a-fbb7ae7be94e" providerId="ADAL" clId="{BF145060-3F98-469B-93E1-E5D82CEA71DF}" dt="2025-04-05T02:38:36.561" v="10689" actId="20577"/>
        <pc:sldMkLst>
          <pc:docMk/>
          <pc:sldMk cId="2309299212" sldId="365"/>
        </pc:sldMkLst>
        <pc:spChg chg="mod">
          <ac:chgData name="Miyake, Shingo" userId="b5a3bd8b-6302-4d23-b11a-fbb7ae7be94e" providerId="ADAL" clId="{BF145060-3F98-469B-93E1-E5D82CEA71DF}" dt="2025-04-05T02:30:19.164" v="9939" actId="20577"/>
          <ac:spMkLst>
            <pc:docMk/>
            <pc:sldMk cId="2309299212" sldId="365"/>
            <ac:spMk id="2" creationId="{2CF61CC5-1012-057D-BD68-3C5CDE54E647}"/>
          </ac:spMkLst>
        </pc:spChg>
        <pc:spChg chg="mod">
          <ac:chgData name="Miyake, Shingo" userId="b5a3bd8b-6302-4d23-b11a-fbb7ae7be94e" providerId="ADAL" clId="{BF145060-3F98-469B-93E1-E5D82CEA71DF}" dt="2025-04-05T02:38:36.561" v="10689" actId="20577"/>
          <ac:spMkLst>
            <pc:docMk/>
            <pc:sldMk cId="2309299212" sldId="365"/>
            <ac:spMk id="3" creationId="{1A4F3756-ADE3-B606-9D19-35D15ACBF76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951776" y="118798"/>
            <a:ext cx="2954448" cy="166187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76462" y="1780677"/>
            <a:ext cx="6529137" cy="696227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55242"/>
            <a:ext cx="2971800" cy="28875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855242"/>
            <a:ext cx="2971800" cy="288758"/>
          </a:xfrm>
          <a:prstGeom prst="rect">
            <a:avLst/>
          </a:prstGeom>
        </p:spPr>
        <p:txBody>
          <a:bodyPr vert="horz" lIns="91440" tIns="45720" rIns="91440" bIns="45720" rtlCol="0" anchor="b"/>
          <a:lstStyle>
            <a:lvl1pPr algn="r">
              <a:defRPr sz="1200"/>
            </a:lvl1pPr>
          </a:lstStyle>
          <a:p>
            <a:fld id="{D0826FEE-2901-4F80-B040-94DEDE5C3ECF}" type="slidenum">
              <a:rPr lang="en-GB" smtClean="0"/>
              <a:t>‹#›</a:t>
            </a:fld>
            <a:endParaRPr lang="en-GB"/>
          </a:p>
        </p:txBody>
      </p:sp>
    </p:spTree>
    <p:extLst>
      <p:ext uri="{BB962C8B-B14F-4D97-AF65-F5344CB8AC3E}">
        <p14:creationId xmlns:p14="http://schemas.microsoft.com/office/powerpoint/2010/main" val="1475438064"/>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100" kern="1200">
        <a:solidFill>
          <a:schemeClr val="tx1"/>
        </a:solidFill>
        <a:latin typeface="+mn-lt"/>
        <a:ea typeface="+mn-ea"/>
        <a:cs typeface="+mn-cs"/>
      </a:defRPr>
    </a:lvl2pPr>
    <a:lvl3pPr marL="914400" algn="l" defTabSz="914400" rtl="0" eaLnBrk="1" latinLnBrk="0" hangingPunct="1">
      <a:defRPr sz="1100" kern="1200">
        <a:solidFill>
          <a:schemeClr val="tx1"/>
        </a:solidFill>
        <a:latin typeface="+mn-lt"/>
        <a:ea typeface="+mn-ea"/>
        <a:cs typeface="+mn-cs"/>
      </a:defRPr>
    </a:lvl3pPr>
    <a:lvl4pPr marL="1371600" algn="l" defTabSz="914400" rtl="0" eaLnBrk="1" latinLnBrk="0" hangingPunct="1">
      <a:defRPr sz="1100" kern="1200">
        <a:solidFill>
          <a:schemeClr val="tx1"/>
        </a:solidFill>
        <a:latin typeface="+mn-lt"/>
        <a:ea typeface="+mn-ea"/>
        <a:cs typeface="+mn-cs"/>
      </a:defRPr>
    </a:lvl4pPr>
    <a:lvl5pPr marL="1828800" algn="l" defTabSz="914400" rtl="0" eaLnBrk="1" latinLnBrk="0" hangingPunct="1">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577850"/>
            <a:ext cx="4114800" cy="2314575"/>
          </a:xfrm>
        </p:spPr>
      </p:sp>
      <p:sp>
        <p:nvSpPr>
          <p:cNvPr id="3" name="Notes Placeholder 2"/>
          <p:cNvSpPr>
            <a:spLocks noGrp="1"/>
          </p:cNvSpPr>
          <p:nvPr>
            <p:ph type="body" idx="1"/>
          </p:nvPr>
        </p:nvSpPr>
        <p:spPr>
          <a:xfrm>
            <a:off x="176462" y="2892425"/>
            <a:ext cx="6529137" cy="5850522"/>
          </a:xfrm>
        </p:spPr>
        <p:txBody>
          <a:bodyPr/>
          <a:lstStyle/>
          <a:p>
            <a:pPr marL="171450" indent="-171450">
              <a:buFont typeface="Arial" panose="020B0604020202020204" pitchFamily="34" charset="0"/>
              <a:buChar char="•"/>
            </a:pPr>
            <a:r>
              <a:rPr lang="en-GB" sz="1100" dirty="0"/>
              <a:t>Geographical groupings: </a:t>
            </a:r>
            <a:r>
              <a:rPr lang="en-GB" sz="1100" b="0" i="0" dirty="0">
                <a:solidFill>
                  <a:srgbClr val="2D2D2D"/>
                </a:solidFill>
                <a:effectLst/>
              </a:rPr>
              <a:t>The initial allocation provided for is 13 seats for Africa, 12 for the Americas and alternately 15 and 14 seats for Asia and Europe. The two remaining seats would rotate: one between Africa and the Americas and the other between Asia and Europe.</a:t>
            </a:r>
          </a:p>
        </p:txBody>
      </p:sp>
      <p:sp>
        <p:nvSpPr>
          <p:cNvPr id="4" name="Slide Number Placeholder 3"/>
          <p:cNvSpPr>
            <a:spLocks noGrp="1"/>
          </p:cNvSpPr>
          <p:nvPr>
            <p:ph type="sldNum" sz="quarter" idx="5"/>
          </p:nvPr>
        </p:nvSpPr>
        <p:spPr/>
        <p:txBody>
          <a:bodyPr/>
          <a:lstStyle/>
          <a:p>
            <a:fld id="{D0826FEE-2901-4F80-B040-94DEDE5C3ECF}" type="slidenum">
              <a:rPr lang="en-GB" smtClean="0"/>
              <a:t>3</a:t>
            </a:fld>
            <a:endParaRPr lang="en-GB"/>
          </a:p>
        </p:txBody>
      </p:sp>
    </p:spTree>
    <p:extLst>
      <p:ext uri="{BB962C8B-B14F-4D97-AF65-F5344CB8AC3E}">
        <p14:creationId xmlns:p14="http://schemas.microsoft.com/office/powerpoint/2010/main" val="3823300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1038" y="119063"/>
            <a:ext cx="2955925" cy="166211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16</a:t>
            </a:fld>
            <a:endParaRPr lang="en-GB"/>
          </a:p>
        </p:txBody>
      </p:sp>
    </p:spTree>
    <p:extLst>
      <p:ext uri="{BB962C8B-B14F-4D97-AF65-F5344CB8AC3E}">
        <p14:creationId xmlns:p14="http://schemas.microsoft.com/office/powerpoint/2010/main" val="205245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29D1A-5A5F-9723-139E-5B3CDE1B4B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E2DF59-3499-D4AA-258F-2E20DC7576C9}"/>
              </a:ext>
            </a:extLst>
          </p:cNvPr>
          <p:cNvSpPr>
            <a:spLocks noGrp="1" noRot="1" noChangeAspect="1"/>
          </p:cNvSpPr>
          <p:nvPr>
            <p:ph type="sldImg"/>
          </p:nvPr>
        </p:nvSpPr>
        <p:spPr>
          <a:xfrm>
            <a:off x="2495550" y="77788"/>
            <a:ext cx="1866900" cy="1050925"/>
          </a:xfrm>
        </p:spPr>
      </p:sp>
      <p:sp>
        <p:nvSpPr>
          <p:cNvPr id="3" name="Notes Placeholder 2">
            <a:extLst>
              <a:ext uri="{FF2B5EF4-FFF2-40B4-BE49-F238E27FC236}">
                <a16:creationId xmlns:a16="http://schemas.microsoft.com/office/drawing/2014/main" id="{A27E0BDA-E74E-BCB4-5B8F-5A21789B2A16}"/>
              </a:ext>
            </a:extLst>
          </p:cNvPr>
          <p:cNvSpPr>
            <a:spLocks noGrp="1"/>
          </p:cNvSpPr>
          <p:nvPr>
            <p:ph type="body" idx="1"/>
          </p:nvPr>
        </p:nvSpPr>
        <p:spPr>
          <a:xfrm>
            <a:off x="176462" y="1128712"/>
            <a:ext cx="6529137" cy="7937499"/>
          </a:xfrm>
        </p:spPr>
        <p:txBody>
          <a:bodyPr/>
          <a:lstStyle/>
          <a:p>
            <a:pPr marL="171450" indent="-171450">
              <a:buFont typeface="Arial" panose="020B0604020202020204" pitchFamily="34" charset="0"/>
              <a:buChar char="•"/>
            </a:pPr>
            <a:r>
              <a:rPr lang="en-GB" sz="1000" b="0" i="0" dirty="0">
                <a:solidFill>
                  <a:srgbClr val="2D2D2D"/>
                </a:solidFill>
                <a:effectLst/>
              </a:rPr>
              <a:t>Quorum rule: Explanation at the ILC 1986 (72</a:t>
            </a:r>
            <a:r>
              <a:rPr lang="en-GB" sz="1000" b="0" i="0" baseline="30000" dirty="0">
                <a:solidFill>
                  <a:srgbClr val="2D2D2D"/>
                </a:solidFill>
                <a:effectLst/>
              </a:rPr>
              <a:t>nd</a:t>
            </a:r>
            <a:r>
              <a:rPr lang="en-GB" sz="1000" b="0" i="0" dirty="0">
                <a:solidFill>
                  <a:srgbClr val="2D2D2D"/>
                </a:solidFill>
                <a:effectLst/>
              </a:rPr>
              <a:t> ILC (1986), Provisional Record No. 3, page 133 of the Record of Proceedings https://webapps.ilo.org/public/libdoc/ilo/P/09616/09616(1986-72).pdf) </a:t>
            </a:r>
          </a:p>
          <a:p>
            <a:pPr marL="628650" lvl="1" indent="-171450">
              <a:buFont typeface="Arial" panose="020B0604020202020204" pitchFamily="34" charset="0"/>
              <a:buChar char="•"/>
            </a:pPr>
            <a:r>
              <a:rPr lang="en-GB" sz="1000" b="0" i="0" u="none" strike="noStrike" baseline="0" dirty="0"/>
              <a:t>Description of the problem</a:t>
            </a:r>
          </a:p>
          <a:p>
            <a:pPr marL="1085850" lvl="2" indent="-171450">
              <a:buFont typeface="Arial" panose="020B0604020202020204" pitchFamily="34" charset="0"/>
              <a:buChar char="•"/>
            </a:pPr>
            <a:r>
              <a:rPr lang="en-GB" sz="1000" b="0" i="0" u="none" strike="noStrike" baseline="0" dirty="0"/>
              <a:t>The draft amendments are aimed at remedying certain distortions arising out of the present system of calculating the quorum, which does not take into account abstentions since the term "all votes cast" is defined in article 20, paragraph 1 (1) (Now Art. 22(2)), of the Standing Orders of the Conference as "votes cast for and against". </a:t>
            </a:r>
          </a:p>
          <a:p>
            <a:pPr marL="1085850" lvl="2" indent="-171450">
              <a:buFont typeface="Arial" panose="020B0604020202020204" pitchFamily="34" charset="0"/>
              <a:buChar char="•"/>
            </a:pPr>
            <a:r>
              <a:rPr lang="en-GB" sz="1000" b="0" i="0" u="sng" strike="noStrike" baseline="0" dirty="0"/>
              <a:t>As a result, under the present system, if "half the number of delegates attending" (which constitutes the quorum (present article 17(3) of the constitution) were 250, a motion having received 160 votes against 80 (total 240), with 100 abstentions, would not be </a:t>
            </a:r>
            <a:r>
              <a:rPr lang="en-GB" sz="1000" b="0" i="0" u="sng" strike="noStrike" baseline="0" dirty="0" err="1"/>
              <a:t>adoped</a:t>
            </a:r>
            <a:r>
              <a:rPr lang="en-GB" sz="1000" b="0" i="0" u="sng" strike="noStrike" baseline="0" dirty="0"/>
              <a:t> for lack of a quorum, even though 340 delegates had taken part in the vote.</a:t>
            </a:r>
            <a:r>
              <a:rPr lang="en-GB" sz="1000" b="0" i="0" u="none" strike="noStrike" baseline="0" dirty="0"/>
              <a:t> </a:t>
            </a:r>
          </a:p>
          <a:p>
            <a:pPr marL="1085850" lvl="2" indent="-171450">
              <a:buFont typeface="Arial" panose="020B0604020202020204" pitchFamily="34" charset="0"/>
              <a:buChar char="•"/>
            </a:pPr>
            <a:r>
              <a:rPr lang="en-GB" sz="1000" b="0" i="0" u="none" strike="noStrike" baseline="0" dirty="0"/>
              <a:t>This system can give rise to certain distortions, since it permits recourse to abstention, instead of a negative vote, in order to prevent a proposal being adopted.</a:t>
            </a:r>
          </a:p>
          <a:p>
            <a:pPr marL="628650" lvl="1" indent="-171450">
              <a:buFont typeface="Arial" panose="020B0604020202020204" pitchFamily="34" charset="0"/>
              <a:buChar char="•"/>
            </a:pPr>
            <a:r>
              <a:rPr lang="en-GB" sz="1000" b="0" i="0" u="none" strike="noStrike" baseline="0" dirty="0"/>
              <a:t>Solution proposed </a:t>
            </a:r>
          </a:p>
          <a:p>
            <a:pPr marL="1085850" lvl="2" indent="-171450">
              <a:buFont typeface="Arial" panose="020B0604020202020204" pitchFamily="34" charset="0"/>
              <a:buChar char="•"/>
            </a:pPr>
            <a:r>
              <a:rPr lang="en-GB" sz="1000" b="0" i="0" u="none" strike="noStrike" baseline="0" dirty="0"/>
              <a:t>The new text is designed to prevent such a possibility, and to restore to abstention its proper meaning : neither yes, nor no. Under the new text proposed for article 17(2) of the Constitution abstentions would be taken into account in calculating the quorum while continuing to be excluded for the calculation of the majority. Thus a clear distinction is made between the idea of "taking part in the voting" (including abstention) and that of "votes cast" (for and against) which alone would be counted in the calculation of majorities, with the sole exception of article 1 (4) of the Constitution (admission of new member States). Article 66 of the Conference Standing Orders, relating to the quorum in committees, would be consequently modified.</a:t>
            </a:r>
          </a:p>
          <a:p>
            <a:pPr marL="1544638" lvl="3" indent="-173038">
              <a:buFont typeface="Arial" panose="020B0604020202020204" pitchFamily="34" charset="0"/>
              <a:buChar char="•"/>
            </a:pPr>
            <a:r>
              <a:rPr lang="en-TT" sz="1000" dirty="0"/>
              <a:t>Calculation of the quorum: New Article 17(4) “The voting is void unless at least one-half of the delegates attending the ILC and entitled to vote have taken part in the voting.” → Abstentions included (“taking part in the voting”)</a:t>
            </a:r>
          </a:p>
          <a:p>
            <a:pPr marL="1544638" lvl="3" indent="-173038">
              <a:buFont typeface="Arial" panose="020B0604020202020204" pitchFamily="34" charset="0"/>
              <a:buChar char="•"/>
            </a:pPr>
            <a:r>
              <a:rPr lang="en-TT" sz="1000" dirty="0"/>
              <a:t>Calculation of the majority: New Article 17(2) “…all matters shall be decided by a simple majority of the votes cast for and against” → Abstentions not included (‘votes cast”) </a:t>
            </a:r>
            <a:endParaRPr lang="en-GB" sz="1000" b="0" i="0" u="none" strike="noStrike" baseline="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i="0" u="none" strike="noStrike" baseline="0" dirty="0"/>
              <a:t>Furthermore, a mechanism has been envisaged under new article 17(3) to guarantee that the threshold for the number of votes necessary to achieve a majority shall remain the same as at present.</a:t>
            </a:r>
          </a:p>
          <a:p>
            <a:pPr marL="1544638" lvl="3" indent="-173038">
              <a:buFont typeface="Arial" panose="020B0604020202020204" pitchFamily="34" charset="0"/>
              <a:buChar char="•"/>
            </a:pPr>
            <a:r>
              <a:rPr lang="en-TT" sz="1000" dirty="0"/>
              <a:t>Simple majority → </a:t>
            </a:r>
            <a:r>
              <a:rPr lang="en-GB" sz="1000" dirty="0"/>
              <a:t>the decision shall be concurred in by at least one-quarter of the delegates attending the ILC</a:t>
            </a:r>
          </a:p>
          <a:p>
            <a:pPr marL="1544638" lvl="3" indent="-173038">
              <a:buFont typeface="Arial" panose="020B0604020202020204" pitchFamily="34" charset="0"/>
              <a:buChar char="•"/>
            </a:pPr>
            <a:r>
              <a:rPr lang="en-GB" sz="1000" dirty="0"/>
              <a:t>Two-thirds majority</a:t>
            </a:r>
            <a:r>
              <a:rPr lang="en-TT" sz="1000" dirty="0"/>
              <a:t> → by </a:t>
            </a:r>
            <a:r>
              <a:rPr lang="en-GB" sz="1000" dirty="0"/>
              <a:t>at least one-third</a:t>
            </a:r>
          </a:p>
          <a:p>
            <a:pPr marL="1544638" lvl="3" indent="-173038">
              <a:buFont typeface="Arial" panose="020B0604020202020204" pitchFamily="34" charset="0"/>
              <a:buChar char="•"/>
            </a:pPr>
            <a:r>
              <a:rPr lang="en-GB" sz="1000" dirty="0"/>
              <a:t>Three-fourths majority</a:t>
            </a:r>
            <a:r>
              <a:rPr lang="en-TT" sz="1000" dirty="0"/>
              <a:t> → by at least three-eights.</a:t>
            </a:r>
          </a:p>
          <a:p>
            <a:pPr marL="914400" lvl="2" indent="0">
              <a:buFont typeface="Arial" panose="020B0604020202020204" pitchFamily="34" charset="0"/>
              <a:buNone/>
            </a:pPr>
            <a:r>
              <a:rPr lang="en-TT" sz="1000" dirty="0"/>
              <a:t>     x=the number of delegates attending the ILC, y=the number of delegates taking part in the voting</a:t>
            </a:r>
          </a:p>
          <a:p>
            <a:pPr marL="1543050" lvl="3" indent="-171450">
              <a:buFont typeface="Arial" panose="020B0604020202020204" pitchFamily="34" charset="0"/>
              <a:buChar char="•"/>
            </a:pPr>
            <a:r>
              <a:rPr lang="en-TT" sz="1000" dirty="0"/>
              <a:t>1/4x=1/2y → 1/2x=y</a:t>
            </a:r>
          </a:p>
          <a:p>
            <a:pPr marL="1543050" lvl="3" indent="-171450">
              <a:buFont typeface="Arial" panose="020B0604020202020204" pitchFamily="34" charset="0"/>
              <a:buChar char="•"/>
            </a:pPr>
            <a:r>
              <a:rPr lang="en-TT" sz="1000" dirty="0"/>
              <a:t>1/3x=2/3y → 1/2x=y</a:t>
            </a:r>
          </a:p>
          <a:p>
            <a:pPr marL="1543050" lvl="3" indent="-171450">
              <a:buFont typeface="Arial" panose="020B0604020202020204" pitchFamily="34" charset="0"/>
              <a:buChar char="•"/>
            </a:pPr>
            <a:r>
              <a:rPr lang="en-TT" sz="1000" dirty="0"/>
              <a:t>3/8x=3/4y → 3x=6y → 1/2x=y</a:t>
            </a:r>
          </a:p>
          <a:p>
            <a:pPr marL="914400" lvl="2" indent="0">
              <a:buFont typeface="Arial" panose="020B0604020202020204" pitchFamily="34" charset="0"/>
              <a:buNone/>
            </a:pPr>
            <a:r>
              <a:rPr lang="en-TT" sz="1000" dirty="0"/>
              <a:t>     The provisions of new article 17(3) ensure that at least one-half of the delegates attending the ILC cast the affirmative votes in order to achieve a majority. </a:t>
            </a:r>
            <a:endParaRPr lang="en-GB" sz="1000" b="0" i="0" u="none" strike="noStrike" baseline="0" dirty="0"/>
          </a:p>
          <a:p>
            <a:pPr marL="628650" lvl="1" indent="-171450">
              <a:buFont typeface="Arial" panose="020B0604020202020204" pitchFamily="34" charset="0"/>
              <a:buChar char="•"/>
            </a:pPr>
            <a:r>
              <a:rPr lang="en-GB" sz="1000" b="0" i="0" u="none" strike="noStrike" baseline="0" dirty="0"/>
              <a:t>Additional problem to be addressed</a:t>
            </a:r>
          </a:p>
          <a:p>
            <a:pPr marL="1085850" lvl="2" indent="-171450">
              <a:buFont typeface="Arial" panose="020B0604020202020204" pitchFamily="34" charset="0"/>
              <a:buChar char="•"/>
            </a:pPr>
            <a:r>
              <a:rPr lang="en-GB" sz="1000" b="0" i="0" u="none" strike="noStrike" baseline="0" dirty="0"/>
              <a:t>Since the meaning of the term "votes cast" has been defined, it was considered worth while to harmonise the French text of certain articles where the terms </a:t>
            </a:r>
            <a:r>
              <a:rPr lang="en-GB" sz="1000" b="0" i="1" u="none" strike="noStrike" baseline="0" dirty="0"/>
              <a:t>"suffrages </a:t>
            </a:r>
            <a:r>
              <a:rPr lang="en-GB" sz="1000" b="0" i="1" u="none" strike="noStrike" baseline="0" dirty="0" err="1"/>
              <a:t>émis</a:t>
            </a:r>
            <a:r>
              <a:rPr lang="en-GB" sz="1000" b="0" i="1" u="none" strike="noStrike" baseline="0" dirty="0"/>
              <a:t>" </a:t>
            </a:r>
            <a:r>
              <a:rPr lang="en-GB" sz="1000" b="0" i="0" u="none" strike="noStrike" baseline="0" dirty="0"/>
              <a:t>or </a:t>
            </a:r>
            <a:r>
              <a:rPr lang="en-GB" sz="1000" b="0" i="1" u="none" strike="noStrike" baseline="0" dirty="0"/>
              <a:t>"voix" </a:t>
            </a:r>
            <a:r>
              <a:rPr lang="en-GB" sz="1000" b="0" i="0" u="none" strike="noStrike" baseline="0" dirty="0"/>
              <a:t>exist, by .employing throughout the expression </a:t>
            </a:r>
            <a:r>
              <a:rPr lang="en-GB" sz="1000" b="0" i="1" u="none" strike="noStrike" baseline="0" dirty="0"/>
              <a:t>"suffrages </a:t>
            </a:r>
            <a:r>
              <a:rPr lang="fr-FR" sz="1000" b="0" i="1" u="none" strike="noStrike" baseline="0" dirty="0"/>
              <a:t>exprimés"; </a:t>
            </a:r>
            <a:r>
              <a:rPr lang="fr-FR" sz="1000" b="0" i="0" u="none" strike="noStrike" baseline="0" dirty="0" err="1"/>
              <a:t>thus</a:t>
            </a:r>
            <a:r>
              <a:rPr lang="fr-FR" sz="1000" b="0" i="0" u="none" strike="noStrike" baseline="0" dirty="0"/>
              <a:t>, the notion of </a:t>
            </a:r>
            <a:r>
              <a:rPr lang="fr-FR" sz="1000" b="0" i="1" u="none" strike="noStrike" baseline="0" dirty="0"/>
              <a:t>"voix des délégués </a:t>
            </a:r>
            <a:r>
              <a:rPr lang="en-GB" sz="1000" b="0" i="1" u="none" strike="noStrike" baseline="0" dirty="0" err="1"/>
              <a:t>présents</a:t>
            </a:r>
            <a:r>
              <a:rPr lang="en-GB" sz="1000" b="0" i="1" u="none" strike="noStrike" baseline="0" dirty="0"/>
              <a:t>" </a:t>
            </a:r>
            <a:r>
              <a:rPr lang="en-GB" sz="1000" b="0" i="0" u="none" strike="noStrike" baseline="0" dirty="0"/>
              <a:t>would be eliminated since it might be </a:t>
            </a:r>
            <a:r>
              <a:rPr lang="fr-FR" sz="1000" b="0" i="0" u="none" strike="noStrike" baseline="0" dirty="0" err="1"/>
              <a:t>confused</a:t>
            </a:r>
            <a:r>
              <a:rPr lang="fr-FR" sz="1000" b="0" i="0" u="none" strike="noStrike" baseline="0" dirty="0"/>
              <a:t> </a:t>
            </a:r>
            <a:r>
              <a:rPr lang="fr-FR" sz="1000" b="0" i="0" u="none" strike="noStrike" baseline="0" dirty="0" err="1"/>
              <a:t>with</a:t>
            </a:r>
            <a:r>
              <a:rPr lang="fr-FR" sz="1000" b="0" i="0" u="none" strike="noStrike" baseline="0" dirty="0"/>
              <a:t> </a:t>
            </a:r>
            <a:r>
              <a:rPr lang="fr-FR" sz="1000" b="0" i="1" u="none" strike="noStrike" baseline="0" dirty="0"/>
              <a:t>"les délégués présents à la Conférence".</a:t>
            </a:r>
          </a:p>
          <a:p>
            <a:pPr marL="628650" lvl="1" indent="-171450">
              <a:buFont typeface="Arial" panose="020B0604020202020204" pitchFamily="34" charset="0"/>
              <a:buChar char="•"/>
            </a:pPr>
            <a:r>
              <a:rPr lang="en-GB" sz="1000" b="0" i="0" u="none" strike="noStrike" baseline="0" dirty="0"/>
              <a:t>Note on the method to calculate “delegates attending the ILC”</a:t>
            </a:r>
          </a:p>
          <a:p>
            <a:pPr marL="1085850" lvl="2" indent="-171450">
              <a:buFont typeface="Arial" panose="020B0604020202020204" pitchFamily="34" charset="0"/>
              <a:buChar char="•"/>
            </a:pPr>
            <a:r>
              <a:rPr lang="en-GB" sz="1000" b="0" i="0" u="none" strike="noStrike" baseline="0" dirty="0"/>
              <a:t>As far as the basis for calculating the quorum is concerned, while "attendance at the session", with a view to the initial determination of the quorum, could be based on accreditations, the system of notification of departures (article 20, paragraph 1(3), of the Standing Orders), with corresponding adjustment of the quorum, should be maintained.</a:t>
            </a:r>
            <a:endParaRPr lang="en-TT" sz="1000" dirty="0"/>
          </a:p>
        </p:txBody>
      </p:sp>
      <p:sp>
        <p:nvSpPr>
          <p:cNvPr id="4" name="Slide Number Placeholder 3">
            <a:extLst>
              <a:ext uri="{FF2B5EF4-FFF2-40B4-BE49-F238E27FC236}">
                <a16:creationId xmlns:a16="http://schemas.microsoft.com/office/drawing/2014/main" id="{5B914F21-2A0C-9438-F1C1-351C4DC5A1BF}"/>
              </a:ext>
            </a:extLst>
          </p:cNvPr>
          <p:cNvSpPr>
            <a:spLocks noGrp="1"/>
          </p:cNvSpPr>
          <p:nvPr>
            <p:ph type="sldNum" sz="quarter" idx="5"/>
          </p:nvPr>
        </p:nvSpPr>
        <p:spPr/>
        <p:txBody>
          <a:bodyPr/>
          <a:lstStyle/>
          <a:p>
            <a:fld id="{D0826FEE-2901-4F80-B040-94DEDE5C3ECF}" type="slidenum">
              <a:rPr lang="en-GB" smtClean="0"/>
              <a:t>4</a:t>
            </a:fld>
            <a:endParaRPr lang="en-GB"/>
          </a:p>
        </p:txBody>
      </p:sp>
    </p:spTree>
    <p:extLst>
      <p:ext uri="{BB962C8B-B14F-4D97-AF65-F5344CB8AC3E}">
        <p14:creationId xmlns:p14="http://schemas.microsoft.com/office/powerpoint/2010/main" val="1461043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F0678-AA63-1210-0E40-3A900EFDF3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9F7ACA-95EF-00CE-F8BC-18F7E2C8D6B2}"/>
              </a:ext>
            </a:extLst>
          </p:cNvPr>
          <p:cNvSpPr>
            <a:spLocks noGrp="1" noRot="1" noChangeAspect="1"/>
          </p:cNvSpPr>
          <p:nvPr>
            <p:ph type="sldImg"/>
          </p:nvPr>
        </p:nvSpPr>
        <p:spPr>
          <a:xfrm>
            <a:off x="1371600" y="577850"/>
            <a:ext cx="4114800" cy="2314575"/>
          </a:xfrm>
        </p:spPr>
      </p:sp>
      <p:sp>
        <p:nvSpPr>
          <p:cNvPr id="3" name="Notes Placeholder 2">
            <a:extLst>
              <a:ext uri="{FF2B5EF4-FFF2-40B4-BE49-F238E27FC236}">
                <a16:creationId xmlns:a16="http://schemas.microsoft.com/office/drawing/2014/main" id="{37043977-94A1-8BFB-03A2-33D38036F4D1}"/>
              </a:ext>
            </a:extLst>
          </p:cNvPr>
          <p:cNvSpPr>
            <a:spLocks noGrp="1"/>
          </p:cNvSpPr>
          <p:nvPr>
            <p:ph type="body" idx="1"/>
          </p:nvPr>
        </p:nvSpPr>
        <p:spPr/>
        <p:txBody>
          <a:bodyPr/>
          <a:lstStyle/>
          <a:p>
            <a:pPr marL="171450" indent="-171450">
              <a:buFont typeface="Arial" panose="020B0604020202020204" pitchFamily="34" charset="0"/>
              <a:buChar char="•"/>
            </a:pPr>
            <a:endParaRPr lang="en-TT" dirty="0"/>
          </a:p>
        </p:txBody>
      </p:sp>
      <p:sp>
        <p:nvSpPr>
          <p:cNvPr id="4" name="Slide Number Placeholder 3">
            <a:extLst>
              <a:ext uri="{FF2B5EF4-FFF2-40B4-BE49-F238E27FC236}">
                <a16:creationId xmlns:a16="http://schemas.microsoft.com/office/drawing/2014/main" id="{6C35995D-829D-CC0A-C442-CE447CECB29E}"/>
              </a:ext>
            </a:extLst>
          </p:cNvPr>
          <p:cNvSpPr>
            <a:spLocks noGrp="1"/>
          </p:cNvSpPr>
          <p:nvPr>
            <p:ph type="sldNum" sz="quarter" idx="5"/>
          </p:nvPr>
        </p:nvSpPr>
        <p:spPr/>
        <p:txBody>
          <a:bodyPr/>
          <a:lstStyle/>
          <a:p>
            <a:fld id="{D0826FEE-2901-4F80-B040-94DEDE5C3ECF}" type="slidenum">
              <a:rPr lang="en-GB" smtClean="0"/>
              <a:t>5</a:t>
            </a:fld>
            <a:endParaRPr lang="en-GB"/>
          </a:p>
        </p:txBody>
      </p:sp>
    </p:spTree>
    <p:extLst>
      <p:ext uri="{BB962C8B-B14F-4D97-AF65-F5344CB8AC3E}">
        <p14:creationId xmlns:p14="http://schemas.microsoft.com/office/powerpoint/2010/main" val="1774270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C5F3BEA0-3E83-4B99-AA3C-C4EA0FA138BD}" type="slidenum">
              <a:rPr lang="en-US" altLang="ja-JP">
                <a:latin typeface="Arial" panose="020B0604020202020204" pitchFamily="34" charset="0"/>
              </a:rPr>
              <a:pPr/>
              <a:t>7</a:t>
            </a:fld>
            <a:endParaRPr lang="en-US" altLang="ja-JP">
              <a:latin typeface="Arial" panose="020B0604020202020204" pitchFamily="34" charset="0"/>
            </a:endParaRPr>
          </a:p>
        </p:txBody>
      </p:sp>
      <p:sp>
        <p:nvSpPr>
          <p:cNvPr id="12291" name="Rectangle 2"/>
          <p:cNvSpPr>
            <a:spLocks noGrp="1" noRot="1" noChangeAspect="1" noChangeArrowheads="1" noTextEdit="1"/>
          </p:cNvSpPr>
          <p:nvPr>
            <p:ph type="sldImg"/>
          </p:nvPr>
        </p:nvSpPr>
        <p:spPr>
          <a:xfrm>
            <a:off x="61913" y="327025"/>
            <a:ext cx="6548437" cy="3684588"/>
          </a:xfrm>
          <a:ln/>
        </p:spPr>
      </p:sp>
      <p:sp>
        <p:nvSpPr>
          <p:cNvPr id="12292" name="Rectangle 3"/>
          <p:cNvSpPr>
            <a:spLocks noGrp="1" noChangeArrowheads="1"/>
          </p:cNvSpPr>
          <p:nvPr>
            <p:ph type="body" idx="1"/>
          </p:nvPr>
        </p:nvSpPr>
        <p:spPr>
          <a:xfrm>
            <a:off x="511175" y="3460750"/>
            <a:ext cx="5648325" cy="5622925"/>
          </a:xfrm>
          <a:noFill/>
        </p:spPr>
        <p:txBody>
          <a:bodyPr/>
          <a:lstStyle/>
          <a:p>
            <a:pPr eaLnBrk="1" hangingPunct="1"/>
            <a:r>
              <a:rPr lang="en-GB" altLang="en-US"/>
              <a:t>188 Conventions including the MLC 2006</a:t>
            </a:r>
          </a:p>
          <a:p>
            <a:pPr eaLnBrk="1" hangingPunct="1"/>
            <a:r>
              <a:rPr lang="en-GB" altLang="en-US"/>
              <a:t>199 Recommendations</a:t>
            </a:r>
          </a:p>
        </p:txBody>
      </p:sp>
    </p:spTree>
    <p:extLst>
      <p:ext uri="{BB962C8B-B14F-4D97-AF65-F5344CB8AC3E}">
        <p14:creationId xmlns:p14="http://schemas.microsoft.com/office/powerpoint/2010/main" val="1758376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xfrm>
            <a:off x="1100138" y="677863"/>
            <a:ext cx="4471987" cy="2516187"/>
          </a:xfrm>
          <a:ln/>
        </p:spPr>
      </p:sp>
      <p:sp>
        <p:nvSpPr>
          <p:cNvPr id="14339" name="Notes Placeholder 2"/>
          <p:cNvSpPr>
            <a:spLocks noGrp="1"/>
          </p:cNvSpPr>
          <p:nvPr>
            <p:ph type="body" idx="1"/>
          </p:nvPr>
        </p:nvSpPr>
        <p:spPr>
          <a:noFill/>
        </p:spPr>
        <p:txBody>
          <a:bodyPr/>
          <a:lstStyle/>
          <a:p>
            <a:pPr eaLnBrk="1" hangingPunct="1"/>
            <a:endParaRPr lang="en-GB" altLang="en-US"/>
          </a:p>
        </p:txBody>
      </p:sp>
      <p:sp>
        <p:nvSpPr>
          <p:cNvPr id="14340" name="Slide Number Placeholder 3"/>
          <p:cNvSpPr>
            <a:spLocks noGrp="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F3021258-09B5-4C9C-BC68-18F1DA3962B4}" type="slidenum">
              <a:rPr lang="en-GB" altLang="en-US">
                <a:latin typeface="Arial" panose="020B0604020202020204" pitchFamily="34" charset="0"/>
              </a:rPr>
              <a:pPr/>
              <a:t>8</a:t>
            </a:fld>
            <a:endParaRPr lang="en-GB" altLang="en-US">
              <a:latin typeface="Arial" panose="020B0604020202020204" pitchFamily="34" charset="0"/>
            </a:endParaRPr>
          </a:p>
        </p:txBody>
      </p:sp>
    </p:spTree>
    <p:extLst>
      <p:ext uri="{BB962C8B-B14F-4D97-AF65-F5344CB8AC3E}">
        <p14:creationId xmlns:p14="http://schemas.microsoft.com/office/powerpoint/2010/main" val="3191544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4CC62034-492B-4E20-A81C-457377ECB5C0}" type="slidenum">
              <a:rPr lang="en-US" altLang="ja-JP">
                <a:latin typeface="Arial" panose="020B0604020202020204" pitchFamily="34" charset="0"/>
              </a:rPr>
              <a:pPr/>
              <a:t>9</a:t>
            </a:fld>
            <a:endParaRPr lang="en-US" altLang="ja-JP">
              <a:latin typeface="Arial" panose="020B0604020202020204" pitchFamily="34" charset="0"/>
            </a:endParaRPr>
          </a:p>
        </p:txBody>
      </p:sp>
      <p:sp>
        <p:nvSpPr>
          <p:cNvPr id="16387" name="Rectangle 2"/>
          <p:cNvSpPr>
            <a:spLocks noGrp="1" noRot="1" noChangeAspect="1" noChangeArrowheads="1" noTextEdit="1"/>
          </p:cNvSpPr>
          <p:nvPr>
            <p:ph type="sldImg"/>
          </p:nvPr>
        </p:nvSpPr>
        <p:spPr>
          <a:xfrm>
            <a:off x="2368550" y="373063"/>
            <a:ext cx="1935163" cy="1089025"/>
          </a:xfrm>
          <a:ln/>
        </p:spPr>
      </p:sp>
      <p:sp>
        <p:nvSpPr>
          <p:cNvPr id="16388" name="Rectangle 3"/>
          <p:cNvSpPr>
            <a:spLocks noGrp="1" noChangeArrowheads="1"/>
          </p:cNvSpPr>
          <p:nvPr>
            <p:ph type="body" idx="1"/>
          </p:nvPr>
        </p:nvSpPr>
        <p:spPr>
          <a:xfrm>
            <a:off x="255588" y="1489075"/>
            <a:ext cx="6157912" cy="8077200"/>
          </a:xfrm>
          <a:noFill/>
        </p:spPr>
        <p:txBody>
          <a:bodyPr lIns="53277" rIns="53277"/>
          <a:lstStyle/>
          <a:p>
            <a:pPr marL="101600" indent="-101600" eaLnBrk="1" hangingPunct="1">
              <a:tabLst>
                <a:tab pos="101600" algn="l"/>
                <a:tab pos="381000" algn="l"/>
              </a:tabLst>
            </a:pPr>
            <a:r>
              <a:rPr lang="en-GB" altLang="en-US" sz="800"/>
              <a:t>These are also called « human rights Conventions » which provide basic rights for all workers and employers.</a:t>
            </a:r>
          </a:p>
          <a:p>
            <a:pPr marL="101600" indent="-101600" eaLnBrk="1" hangingPunct="1">
              <a:tabLst>
                <a:tab pos="101600" algn="l"/>
                <a:tab pos="381000" algn="l"/>
              </a:tabLst>
            </a:pPr>
            <a:r>
              <a:rPr lang="en-GB" altLang="en-US" sz="800" u="sng"/>
              <a:t>Brief description</a:t>
            </a:r>
          </a:p>
          <a:p>
            <a:pPr marL="101600" indent="-101600" eaLnBrk="1" hangingPunct="1">
              <a:tabLst>
                <a:tab pos="101600" algn="l"/>
                <a:tab pos="381000" algn="l"/>
              </a:tabLst>
            </a:pPr>
            <a:r>
              <a:rPr lang="en-GB" altLang="en-US" sz="800" b="1"/>
              <a:t>C87: Freedom of Association and Protection of the Right to Organise Convention, 1948 </a:t>
            </a:r>
            <a:br>
              <a:rPr lang="en-GB" altLang="en-US" sz="800" b="1"/>
            </a:br>
            <a:r>
              <a:rPr lang="en-GB" altLang="en-US" sz="800" b="1"/>
              <a:t>Protection of freedom against potential restrictions or infringements by the State</a:t>
            </a:r>
          </a:p>
          <a:p>
            <a:pPr marL="101600" indent="-101600" eaLnBrk="1" hangingPunct="1">
              <a:buFontTx/>
              <a:buChar char="-"/>
              <a:tabLst>
                <a:tab pos="101600" algn="l"/>
                <a:tab pos="381000" algn="l"/>
              </a:tabLst>
            </a:pPr>
            <a:r>
              <a:rPr lang="en-GB" altLang="en-US" sz="800"/>
              <a:t>Four principles of the Convention</a:t>
            </a:r>
          </a:p>
          <a:p>
            <a:pPr marL="381000" lvl="1" indent="-88900" eaLnBrk="1" hangingPunct="1">
              <a:buFontTx/>
              <a:buChar char="-"/>
              <a:tabLst>
                <a:tab pos="101600" algn="l"/>
                <a:tab pos="381000" algn="l"/>
              </a:tabLst>
            </a:pPr>
            <a:r>
              <a:rPr lang="en-GB" altLang="en-US" sz="800"/>
              <a:t>Right of all workers and employers to set up and join organizations</a:t>
            </a:r>
          </a:p>
          <a:p>
            <a:pPr marL="381000" lvl="1" indent="-88900" eaLnBrk="1" hangingPunct="1">
              <a:buFontTx/>
              <a:buChar char="-"/>
              <a:tabLst>
                <a:tab pos="101600" algn="l"/>
                <a:tab pos="381000" algn="l"/>
              </a:tabLst>
            </a:pPr>
            <a:r>
              <a:rPr lang="en-GB" altLang="en-US" sz="800"/>
              <a:t>Right of organizations to freely decide on their internal matters</a:t>
            </a:r>
          </a:p>
          <a:p>
            <a:pPr marL="381000" lvl="1" indent="-88900" eaLnBrk="1" hangingPunct="1">
              <a:buFontTx/>
              <a:buChar char="-"/>
              <a:tabLst>
                <a:tab pos="101600" algn="l"/>
                <a:tab pos="381000" algn="l"/>
              </a:tabLst>
            </a:pPr>
            <a:r>
              <a:rPr lang="en-GB" altLang="en-US" sz="800"/>
              <a:t>Right to protect organizations against suspension or dissolution</a:t>
            </a:r>
          </a:p>
          <a:p>
            <a:pPr marL="381000" lvl="1" indent="-88900" eaLnBrk="1" hangingPunct="1">
              <a:buFontTx/>
              <a:buChar char="-"/>
              <a:tabLst>
                <a:tab pos="101600" algn="l"/>
                <a:tab pos="381000" algn="l"/>
              </a:tabLst>
            </a:pPr>
            <a:r>
              <a:rPr lang="en-GB" altLang="en-US" sz="800"/>
              <a:t>Right to establish and join federations and confederations, and right to affiliate with international organizations </a:t>
            </a:r>
          </a:p>
          <a:p>
            <a:pPr marL="101600" indent="-101600" eaLnBrk="1" hangingPunct="1">
              <a:buFontTx/>
              <a:buChar char="-"/>
              <a:tabLst>
                <a:tab pos="101600" algn="l"/>
                <a:tab pos="381000" algn="l"/>
              </a:tabLst>
            </a:pPr>
            <a:r>
              <a:rPr lang="en-GB" altLang="en-US" sz="800"/>
              <a:t>This Convention </a:t>
            </a:r>
            <a:r>
              <a:rPr lang="en-GB" altLang="en-US" sz="800" b="1"/>
              <a:t>applies</a:t>
            </a:r>
            <a:r>
              <a:rPr lang="en-GB" altLang="en-US" sz="800"/>
              <a:t> to public servants engaged in the administration of the State as well.</a:t>
            </a:r>
          </a:p>
          <a:p>
            <a:pPr marL="101600" indent="-101600" eaLnBrk="1" hangingPunct="1">
              <a:tabLst>
                <a:tab pos="101600" algn="l"/>
                <a:tab pos="381000" algn="l"/>
              </a:tabLst>
            </a:pPr>
            <a:r>
              <a:rPr lang="en-GB" altLang="en-US" sz="800" b="1"/>
              <a:t>C98: Right to Organise and Collective Bargaining Convention, 1949    An instrument focusing on rights of workers and employers</a:t>
            </a:r>
            <a:r>
              <a:rPr lang="en-GB" altLang="en-US" sz="800"/>
              <a:t> </a:t>
            </a:r>
          </a:p>
          <a:p>
            <a:pPr marL="101600" indent="-101600" eaLnBrk="1" hangingPunct="1">
              <a:buFontTx/>
              <a:buChar char="-"/>
              <a:tabLst>
                <a:tab pos="101600" algn="l"/>
                <a:tab pos="381000" algn="l"/>
              </a:tabLst>
            </a:pPr>
            <a:r>
              <a:rPr lang="en-GB" altLang="en-US" sz="800"/>
              <a:t>Three principles of the Convention</a:t>
            </a:r>
          </a:p>
          <a:p>
            <a:pPr marL="381000" lvl="1" indent="-88900" eaLnBrk="1" hangingPunct="1">
              <a:buFontTx/>
              <a:buChar char="-"/>
              <a:tabLst>
                <a:tab pos="101600" algn="l"/>
                <a:tab pos="381000" algn="l"/>
              </a:tabLst>
            </a:pPr>
            <a:r>
              <a:rPr lang="en-GB" altLang="en-US" sz="800"/>
              <a:t>Protection of workers against anti-union discrimination</a:t>
            </a:r>
          </a:p>
          <a:p>
            <a:pPr marL="381000" lvl="1" indent="-88900" eaLnBrk="1" hangingPunct="1">
              <a:buFontTx/>
              <a:buChar char="-"/>
              <a:tabLst>
                <a:tab pos="101600" algn="l"/>
                <a:tab pos="381000" algn="l"/>
              </a:tabLst>
            </a:pPr>
            <a:r>
              <a:rPr lang="en-GB" altLang="en-US" sz="800"/>
              <a:t>Protection of workers’ and employers’ organizations against interference by each other</a:t>
            </a:r>
          </a:p>
          <a:p>
            <a:pPr marL="381000" lvl="1" indent="-88900" eaLnBrk="1" hangingPunct="1">
              <a:buFontTx/>
              <a:buChar char="-"/>
              <a:tabLst>
                <a:tab pos="101600" algn="l"/>
                <a:tab pos="381000" algn="l"/>
              </a:tabLst>
            </a:pPr>
            <a:r>
              <a:rPr lang="en-GB" altLang="en-US" sz="800"/>
              <a:t>Promotion of collective bargaining</a:t>
            </a:r>
          </a:p>
          <a:p>
            <a:pPr marL="101600" indent="-101600" eaLnBrk="1" hangingPunct="1">
              <a:buFontTx/>
              <a:buChar char="-"/>
              <a:tabLst>
                <a:tab pos="101600" algn="l"/>
                <a:tab pos="381000" algn="l"/>
              </a:tabLst>
            </a:pPr>
            <a:r>
              <a:rPr lang="en-GB" altLang="en-US" sz="800"/>
              <a:t>This Convention </a:t>
            </a:r>
            <a:r>
              <a:rPr lang="en-GB" altLang="en-US" sz="800" b="1"/>
              <a:t>does not apply</a:t>
            </a:r>
            <a:r>
              <a:rPr lang="en-GB" altLang="en-US" sz="800"/>
              <a:t> to public servants engaged in the administration of the State.</a:t>
            </a:r>
          </a:p>
          <a:p>
            <a:pPr marL="101600" indent="-101600" eaLnBrk="1" hangingPunct="1">
              <a:tabLst>
                <a:tab pos="101600" algn="l"/>
                <a:tab pos="381000" algn="l"/>
              </a:tabLst>
            </a:pPr>
            <a:r>
              <a:rPr lang="en-GB" altLang="en-US" sz="800" b="1"/>
              <a:t>C29: Forced Labour Convention, 1930     Provides definition and exception of forced labour, that forced labour must be adequetly penalized</a:t>
            </a:r>
          </a:p>
          <a:p>
            <a:pPr marL="101600" indent="-101600" eaLnBrk="1" hangingPunct="1">
              <a:buFontTx/>
              <a:buChar char="-"/>
              <a:tabLst>
                <a:tab pos="101600" algn="l"/>
                <a:tab pos="381000" algn="l"/>
              </a:tabLst>
            </a:pPr>
            <a:r>
              <a:rPr lang="en-GB" altLang="en-US" sz="800"/>
              <a:t>Definition:All work or service which is exacted from any person:</a:t>
            </a:r>
          </a:p>
          <a:p>
            <a:pPr marL="381000" lvl="1" indent="-88900" eaLnBrk="1" hangingPunct="1">
              <a:buFontTx/>
              <a:buChar char="-"/>
              <a:tabLst>
                <a:tab pos="101600" algn="l"/>
                <a:tab pos="381000" algn="l"/>
              </a:tabLst>
            </a:pPr>
            <a:r>
              <a:rPr lang="en-GB" altLang="en-US" sz="800"/>
              <a:t>Under the menace of a penalty AND for which the person has not offered himself or herself voluntarily</a:t>
            </a:r>
          </a:p>
          <a:p>
            <a:pPr marL="101600" indent="-101600" eaLnBrk="1" hangingPunct="1">
              <a:buFontTx/>
              <a:buChar char="-"/>
              <a:tabLst>
                <a:tab pos="101600" algn="l"/>
                <a:tab pos="381000" algn="l"/>
              </a:tabLst>
            </a:pPr>
            <a:r>
              <a:rPr lang="en-GB" altLang="en-US" sz="800"/>
              <a:t>Exceptions</a:t>
            </a:r>
          </a:p>
          <a:p>
            <a:pPr marL="381000" lvl="1" indent="-88900" eaLnBrk="1" hangingPunct="1">
              <a:buFontTx/>
              <a:buChar char="-"/>
              <a:tabLst>
                <a:tab pos="101600" algn="l"/>
                <a:tab pos="381000" algn="l"/>
              </a:tabLst>
            </a:pPr>
            <a:r>
              <a:rPr lang="en-GB" altLang="en-US" sz="800"/>
              <a:t>Compulsory military service, Normal civic obligations,As a consequence of a conviction, Cases of emergency, Minor communal services</a:t>
            </a:r>
          </a:p>
          <a:p>
            <a:pPr marL="101600" indent="-101600" eaLnBrk="1" hangingPunct="1">
              <a:buFontTx/>
              <a:buChar char="-"/>
              <a:tabLst>
                <a:tab pos="101600" algn="l"/>
                <a:tab pos="381000" algn="l"/>
              </a:tabLst>
            </a:pPr>
            <a:r>
              <a:rPr lang="en-GB" altLang="en-US" sz="800"/>
              <a:t>Forced labour must be a penal offence and those responsible must adequately and strictly punished.</a:t>
            </a:r>
          </a:p>
          <a:p>
            <a:pPr marL="101600" indent="-101600" eaLnBrk="1" hangingPunct="1">
              <a:tabLst>
                <a:tab pos="101600" algn="l"/>
                <a:tab pos="381000" algn="l"/>
              </a:tabLst>
            </a:pPr>
            <a:r>
              <a:rPr lang="en-GB" altLang="en-US" sz="800" b="1"/>
              <a:t>C105: Abolition of Forced Labour Convention, 1957     Provides specific circumstances where forced labour must not be utilized.</a:t>
            </a:r>
          </a:p>
          <a:p>
            <a:pPr marL="381000" lvl="1" indent="-88900" eaLnBrk="1" hangingPunct="1">
              <a:buFontTx/>
              <a:buChar char="-"/>
              <a:tabLst>
                <a:tab pos="101600" algn="l"/>
                <a:tab pos="381000" algn="l"/>
              </a:tabLst>
            </a:pPr>
            <a:r>
              <a:rPr lang="en-GB" altLang="en-US" sz="800"/>
              <a:t>for political repression</a:t>
            </a:r>
          </a:p>
          <a:p>
            <a:pPr marL="381000" lvl="1" indent="-88900" eaLnBrk="1" hangingPunct="1">
              <a:buFontTx/>
              <a:buChar char="-"/>
              <a:tabLst>
                <a:tab pos="101600" algn="l"/>
                <a:tab pos="381000" algn="l"/>
              </a:tabLst>
            </a:pPr>
            <a:r>
              <a:rPr lang="en-GB" altLang="en-US" sz="800"/>
              <a:t>for economic development, etc.</a:t>
            </a:r>
          </a:p>
          <a:p>
            <a:pPr marL="101600" indent="-101600" eaLnBrk="1" hangingPunct="1">
              <a:tabLst>
                <a:tab pos="101600" algn="l"/>
                <a:tab pos="381000" algn="l"/>
              </a:tabLst>
            </a:pPr>
            <a:r>
              <a:rPr lang="en-GB" altLang="en-US" sz="800" b="1"/>
              <a:t>C100: Equal Remuneration Convention, 1951      Calls for equal pay for men and women for work of equal value</a:t>
            </a:r>
          </a:p>
          <a:p>
            <a:pPr marL="101600" indent="-101600" eaLnBrk="1" hangingPunct="1">
              <a:buFontTx/>
              <a:buChar char="-"/>
              <a:tabLst>
                <a:tab pos="101600" algn="l"/>
                <a:tab pos="381000" algn="l"/>
              </a:tabLst>
            </a:pPr>
            <a:r>
              <a:rPr lang="en-GB" altLang="en-US" sz="800"/>
              <a:t>Does not define what « equal value » is: each Member should, in agreement with the employers' and workers' organisations concerned, establish or encourage the establishment of methods for objective appraisal of work, whether by job analysis or by other procedures</a:t>
            </a:r>
          </a:p>
          <a:p>
            <a:pPr marL="101600" indent="-101600" eaLnBrk="1" hangingPunct="1">
              <a:tabLst>
                <a:tab pos="101600" algn="l"/>
                <a:tab pos="381000" algn="l"/>
              </a:tabLst>
            </a:pPr>
            <a:r>
              <a:rPr lang="en-GB" altLang="en-US" sz="800" b="1"/>
              <a:t>C111: Discrimination (Employment and Occupation) Convention, 1958    Calls for policy and legislative action to eliminate discrimination</a:t>
            </a:r>
          </a:p>
          <a:p>
            <a:pPr marL="101600" indent="-101600" eaLnBrk="1" hangingPunct="1">
              <a:buFontTx/>
              <a:buChar char="-"/>
              <a:tabLst>
                <a:tab pos="101600" algn="l"/>
                <a:tab pos="381000" algn="l"/>
              </a:tabLst>
            </a:pPr>
            <a:r>
              <a:rPr lang="en-GB" altLang="en-US" sz="800"/>
              <a:t>Calls for a national policy to eliminate discrimination in access to employment, training and working conditions, on grounds of race, colour, sex, religion, political opinion, national extraction or social origin and to promote equality of opportunity and treatment.  Repealing discriminatory law is also required. </a:t>
            </a:r>
          </a:p>
          <a:p>
            <a:pPr marL="101600" indent="-101600" eaLnBrk="1" hangingPunct="1">
              <a:buFontTx/>
              <a:buChar char="-"/>
              <a:tabLst>
                <a:tab pos="101600" algn="l"/>
                <a:tab pos="381000" algn="l"/>
              </a:tabLst>
            </a:pPr>
            <a:r>
              <a:rPr lang="en-GB" altLang="en-US" sz="800"/>
              <a:t>Discrimination «any distinction, exclusion or preference based on race, colour, sex, religion, political opinion, national extraction or social origin (or any other motive determined by the State concerned) which has the effect of nullifying or impairing equality of opportunity or treatment in employment or occupation »</a:t>
            </a:r>
          </a:p>
          <a:p>
            <a:pPr marL="101600" indent="-101600" eaLnBrk="1" hangingPunct="1">
              <a:tabLst>
                <a:tab pos="101600" algn="l"/>
                <a:tab pos="381000" algn="l"/>
              </a:tabLst>
            </a:pPr>
            <a:r>
              <a:rPr lang="en-GB" altLang="en-US" sz="800" b="1"/>
              <a:t>C138: Minimum Age Convention, 1973   Calls for policy for effective elimination of child labour and provides principle for setting minimum age </a:t>
            </a:r>
          </a:p>
          <a:p>
            <a:pPr marL="101600" indent="-101600" eaLnBrk="1" hangingPunct="1">
              <a:buFontTx/>
              <a:buChar char="-"/>
              <a:tabLst>
                <a:tab pos="101600" algn="l"/>
                <a:tab pos="381000" algn="l"/>
              </a:tabLst>
            </a:pPr>
            <a:r>
              <a:rPr lang="en-GB" altLang="en-US" sz="800"/>
              <a:t>Pursue a national policy designed to ensure the effective abolition of child labour and to raise progressively the minimum age to work to a level consistent with the fullest physical and mental development of young persons</a:t>
            </a:r>
          </a:p>
          <a:p>
            <a:pPr marL="101600" indent="-101600" eaLnBrk="1" hangingPunct="1">
              <a:buFontTx/>
              <a:buChar char="-"/>
              <a:tabLst>
                <a:tab pos="101600" algn="l"/>
                <a:tab pos="381000" algn="l"/>
              </a:tabLst>
            </a:pPr>
            <a:r>
              <a:rPr lang="en-GB" altLang="en-US" sz="800"/>
              <a:t>Principle: The first principle is that the minimum age should not be less than the age for completing compulsory schooling and in no event less than age 15. If economic and educational facilities are insufficiently developed, the age can be 14. Hazardous work-&gt; 18 (or 16 if economic and educational facilities are insufficiently developed). Light work-&gt;From 13 or 12 (if economic and educational facilities are insufficiently developed.) to 15.</a:t>
            </a:r>
          </a:p>
          <a:p>
            <a:pPr marL="101600" indent="-101600" eaLnBrk="1" hangingPunct="1">
              <a:tabLst>
                <a:tab pos="101600" algn="l"/>
                <a:tab pos="381000" algn="l"/>
              </a:tabLst>
            </a:pPr>
            <a:r>
              <a:rPr lang="en-GB" altLang="en-US" sz="800" b="1"/>
              <a:t>C182: Worst Forms of Child Labour Convention, 1999     Calls for immediate and effective measures for prohibition and elimination of worst forms of child labour   </a:t>
            </a:r>
          </a:p>
          <a:p>
            <a:pPr marL="101600" indent="-101600" eaLnBrk="1" hangingPunct="1">
              <a:buFontTx/>
              <a:buChar char="-"/>
              <a:tabLst>
                <a:tab pos="101600" algn="l"/>
                <a:tab pos="381000" algn="l"/>
              </a:tabLst>
            </a:pPr>
            <a:r>
              <a:rPr lang="en-GB" altLang="en-US" sz="800"/>
              <a:t>calls for "immediate and effective measures to secure the prohibition and elimination of the worst forms of child labour</a:t>
            </a:r>
          </a:p>
          <a:p>
            <a:pPr marL="381000" lvl="1" indent="-88900" eaLnBrk="1" hangingPunct="1">
              <a:buFontTx/>
              <a:buChar char="-"/>
              <a:tabLst>
                <a:tab pos="101600" algn="l"/>
                <a:tab pos="381000" algn="l"/>
              </a:tabLst>
            </a:pPr>
            <a:r>
              <a:rPr lang="en-GB" altLang="en-US" sz="800"/>
              <a:t>all forms of slavery or practices similar to slavery, such as the sale and trafficking of children, debt bondage, serfdom and forced or compulsory labour; </a:t>
            </a:r>
          </a:p>
          <a:p>
            <a:pPr marL="381000" lvl="1" indent="-88900" eaLnBrk="1" hangingPunct="1">
              <a:buFontTx/>
              <a:buChar char="-"/>
              <a:tabLst>
                <a:tab pos="101600" algn="l"/>
                <a:tab pos="381000" algn="l"/>
              </a:tabLst>
            </a:pPr>
            <a:r>
              <a:rPr lang="en-GB" altLang="en-US" sz="800"/>
              <a:t>forced or compulsory recruitment of children for use in armed conflict; </a:t>
            </a:r>
          </a:p>
          <a:p>
            <a:pPr marL="381000" lvl="1" indent="-88900" eaLnBrk="1" hangingPunct="1">
              <a:buFontTx/>
              <a:buChar char="-"/>
              <a:tabLst>
                <a:tab pos="101600" algn="l"/>
                <a:tab pos="381000" algn="l"/>
              </a:tabLst>
            </a:pPr>
            <a:r>
              <a:rPr lang="en-GB" altLang="en-US" sz="800"/>
              <a:t>use of a child for prostitution, production of pornography or pornographic performances; </a:t>
            </a:r>
          </a:p>
          <a:p>
            <a:pPr marL="381000" lvl="1" indent="-88900" eaLnBrk="1" hangingPunct="1">
              <a:buFontTx/>
              <a:buChar char="-"/>
              <a:tabLst>
                <a:tab pos="101600" algn="l"/>
                <a:tab pos="381000" algn="l"/>
              </a:tabLst>
            </a:pPr>
            <a:r>
              <a:rPr lang="en-GB" altLang="en-US" sz="800"/>
              <a:t>use, procuring or offering of a child for illicit activities, in particular for the production and trafficking of drugs; and, </a:t>
            </a:r>
          </a:p>
          <a:p>
            <a:pPr marL="381000" lvl="1" indent="-88900" eaLnBrk="1" hangingPunct="1">
              <a:buFontTx/>
              <a:buChar char="-"/>
              <a:tabLst>
                <a:tab pos="101600" algn="l"/>
                <a:tab pos="381000" algn="l"/>
              </a:tabLst>
            </a:pPr>
            <a:r>
              <a:rPr lang="en-GB" altLang="en-US" sz="800"/>
              <a:t>work which is likely to harm the health, safety or morals of children. </a:t>
            </a:r>
          </a:p>
        </p:txBody>
      </p:sp>
    </p:spTree>
    <p:extLst>
      <p:ext uri="{BB962C8B-B14F-4D97-AF65-F5344CB8AC3E}">
        <p14:creationId xmlns:p14="http://schemas.microsoft.com/office/powerpoint/2010/main" val="3107928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FFB83307-BE11-4415-8073-3EC57E1F6C6B}" type="slidenum">
              <a:rPr lang="en-US" altLang="ja-JP">
                <a:latin typeface="Arial" panose="020B0604020202020204" pitchFamily="34" charset="0"/>
              </a:rPr>
              <a:pPr/>
              <a:t>10</a:t>
            </a:fld>
            <a:endParaRPr lang="en-US" altLang="ja-JP">
              <a:latin typeface="Arial" panose="020B0604020202020204" pitchFamily="34" charset="0"/>
            </a:endParaRPr>
          </a:p>
        </p:txBody>
      </p:sp>
      <p:sp>
        <p:nvSpPr>
          <p:cNvPr id="18435" name="Rectangle 2"/>
          <p:cNvSpPr>
            <a:spLocks noGrp="1" noRot="1" noChangeAspect="1" noChangeArrowheads="1" noTextEdit="1"/>
          </p:cNvSpPr>
          <p:nvPr>
            <p:ph type="sldImg"/>
          </p:nvPr>
        </p:nvSpPr>
        <p:spPr>
          <a:xfrm>
            <a:off x="2368550" y="373063"/>
            <a:ext cx="1935163" cy="1089025"/>
          </a:xfrm>
          <a:ln/>
        </p:spPr>
      </p:sp>
      <p:sp>
        <p:nvSpPr>
          <p:cNvPr id="18436" name="Rectangle 3"/>
          <p:cNvSpPr>
            <a:spLocks noGrp="1" noChangeArrowheads="1"/>
          </p:cNvSpPr>
          <p:nvPr>
            <p:ph type="body" idx="1"/>
          </p:nvPr>
        </p:nvSpPr>
        <p:spPr>
          <a:xfrm>
            <a:off x="255588" y="1489075"/>
            <a:ext cx="6157912" cy="8077200"/>
          </a:xfrm>
          <a:noFill/>
        </p:spPr>
        <p:txBody>
          <a:bodyPr lIns="53277" rIns="53277"/>
          <a:lstStyle/>
          <a:p>
            <a:pPr marL="101600" indent="-101600" eaLnBrk="1" hangingPunct="1">
              <a:tabLst>
                <a:tab pos="101600" algn="l"/>
                <a:tab pos="381000" algn="l"/>
              </a:tabLst>
            </a:pPr>
            <a:endParaRPr lang="en-GB" altLang="en-US" sz="800"/>
          </a:p>
        </p:txBody>
      </p:sp>
    </p:spTree>
    <p:extLst>
      <p:ext uri="{BB962C8B-B14F-4D97-AF65-F5344CB8AC3E}">
        <p14:creationId xmlns:p14="http://schemas.microsoft.com/office/powerpoint/2010/main" val="2409895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3630BBB1-EF69-4AD0-9E16-D72AD59A6DF4}" type="slidenum">
              <a:rPr lang="en-US" altLang="ja-JP">
                <a:latin typeface="Arial" panose="020B0604020202020204" pitchFamily="34" charset="0"/>
              </a:rPr>
              <a:pPr/>
              <a:t>11</a:t>
            </a:fld>
            <a:endParaRPr lang="en-US" altLang="ja-JP">
              <a:latin typeface="Arial" panose="020B0604020202020204" pitchFamily="34" charset="0"/>
            </a:endParaRPr>
          </a:p>
        </p:txBody>
      </p:sp>
      <p:sp>
        <p:nvSpPr>
          <p:cNvPr id="24579" name="Rectangle 2"/>
          <p:cNvSpPr>
            <a:spLocks noGrp="1" noRot="1" noChangeAspect="1" noChangeArrowheads="1" noTextEdit="1"/>
          </p:cNvSpPr>
          <p:nvPr>
            <p:ph type="sldImg"/>
          </p:nvPr>
        </p:nvSpPr>
        <p:spPr>
          <a:xfrm>
            <a:off x="1098550" y="677863"/>
            <a:ext cx="4475163" cy="2517775"/>
          </a:xfrm>
          <a:ln/>
        </p:spPr>
      </p:sp>
      <p:sp>
        <p:nvSpPr>
          <p:cNvPr id="24580" name="Rectangle 3"/>
          <p:cNvSpPr>
            <a:spLocks noGrp="1" noChangeArrowheads="1"/>
          </p:cNvSpPr>
          <p:nvPr>
            <p:ph type="body" idx="1"/>
          </p:nvPr>
        </p:nvSpPr>
        <p:spPr>
          <a:xfrm>
            <a:off x="511175" y="3460750"/>
            <a:ext cx="5648325" cy="5622925"/>
          </a:xfrm>
          <a:noFill/>
        </p:spPr>
        <p:txBody>
          <a:bodyPr/>
          <a:lstStyle/>
          <a:p>
            <a:pPr eaLnBrk="1" hangingPunct="1"/>
            <a:r>
              <a:rPr lang="fr-CH" altLang="en-US"/>
              <a:t>This flow chart indicates: </a:t>
            </a:r>
          </a:p>
          <a:p>
            <a:pPr eaLnBrk="1" hangingPunct="1">
              <a:buFontTx/>
              <a:buChar char="-"/>
            </a:pPr>
            <a:r>
              <a:rPr lang="fr-CH" altLang="en-US"/>
              <a:t>G/W/E provide inputs to the instrument(s) on the subject adopted by GB (as indicated in the previous slide).</a:t>
            </a:r>
          </a:p>
          <a:p>
            <a:pPr eaLnBrk="1" hangingPunct="1">
              <a:buFontTx/>
              <a:buChar char="-"/>
            </a:pPr>
            <a:r>
              <a:rPr lang="fr-CH" altLang="en-US"/>
              <a:t>Discussion and decision take place at the ILC</a:t>
            </a:r>
          </a:p>
          <a:p>
            <a:pPr eaLnBrk="1" hangingPunct="1">
              <a:buFontTx/>
              <a:buChar char="-"/>
            </a:pPr>
            <a:r>
              <a:rPr lang="fr-CH" altLang="en-US"/>
              <a:t>The Office assists the whole process.</a:t>
            </a:r>
          </a:p>
          <a:p>
            <a:pPr eaLnBrk="1" hangingPunct="1"/>
            <a:endParaRPr lang="fr-CH" altLang="en-US"/>
          </a:p>
          <a:p>
            <a:pPr eaLnBrk="1" hangingPunct="1"/>
            <a:r>
              <a:rPr lang="fr-CH" altLang="en-US"/>
              <a:t>The most important parts are, as highlighted, discussion and adoption of instrument(s) at the ILC based on the inputs compiled by the Office, which take place twcie before the adoption=The Double Discussion Procedure</a:t>
            </a:r>
          </a:p>
          <a:p>
            <a:pPr eaLnBrk="1" hangingPunct="1"/>
            <a:endParaRPr lang="fr-CH" altLang="en-US"/>
          </a:p>
          <a:p>
            <a:pPr eaLnBrk="1" hangingPunct="1"/>
            <a:r>
              <a:rPr lang="fr-CH" altLang="en-US"/>
              <a:t>(In some instance, an instrument could be adopted by the Single Dicusssion Procedure.)</a:t>
            </a:r>
          </a:p>
          <a:p>
            <a:pPr eaLnBrk="1" hangingPunct="1"/>
            <a:endParaRPr lang="fr-CH" altLang="en-US"/>
          </a:p>
          <a:p>
            <a:pPr eaLnBrk="1" hangingPunct="1"/>
            <a:r>
              <a:rPr lang="fr-CH" altLang="en-US"/>
              <a:t>Such systematic and legislature-like approach has two effects:</a:t>
            </a:r>
          </a:p>
          <a:p>
            <a:pPr eaLnBrk="1" hangingPunct="1">
              <a:buFontTx/>
              <a:buChar char="-"/>
            </a:pPr>
            <a:r>
              <a:rPr lang="fr-CH" altLang="en-US"/>
              <a:t>Ensuring that the instruments are relevant and effective (the latter includes the elements of « acceptable » to social partners)</a:t>
            </a:r>
          </a:p>
          <a:p>
            <a:pPr eaLnBrk="1" hangingPunct="1">
              <a:buFontTx/>
              <a:buChar char="-"/>
            </a:pPr>
            <a:r>
              <a:rPr lang="fr-CH" altLang="en-US"/>
              <a:t>Giving greater credibility and legitimacy to instruments adopted (The process itself is important)</a:t>
            </a:r>
            <a:endParaRPr lang="en-GB" altLang="en-US"/>
          </a:p>
        </p:txBody>
      </p:sp>
    </p:spTree>
    <p:extLst>
      <p:ext uri="{BB962C8B-B14F-4D97-AF65-F5344CB8AC3E}">
        <p14:creationId xmlns:p14="http://schemas.microsoft.com/office/powerpoint/2010/main" val="443889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03288">
              <a:defRPr>
                <a:solidFill>
                  <a:schemeClr val="tx1"/>
                </a:solidFill>
                <a:latin typeface="Arial Narrow" panose="020B0606020202030204" pitchFamily="34" charset="0"/>
                <a:ea typeface="MS PGothic" panose="020B0600070205080204" pitchFamily="34" charset="-128"/>
              </a:defRPr>
            </a:lvl1pPr>
            <a:lvl2pPr marL="742950" indent="-285750" defTabSz="903288">
              <a:defRPr>
                <a:solidFill>
                  <a:schemeClr val="tx1"/>
                </a:solidFill>
                <a:latin typeface="Arial Narrow" panose="020B0606020202030204" pitchFamily="34" charset="0"/>
                <a:ea typeface="MS PGothic" panose="020B0600070205080204" pitchFamily="34" charset="-128"/>
              </a:defRPr>
            </a:lvl2pPr>
            <a:lvl3pPr marL="1143000" indent="-228600" defTabSz="903288">
              <a:defRPr>
                <a:solidFill>
                  <a:schemeClr val="tx1"/>
                </a:solidFill>
                <a:latin typeface="Arial Narrow" panose="020B0606020202030204" pitchFamily="34" charset="0"/>
                <a:ea typeface="MS PGothic" panose="020B0600070205080204" pitchFamily="34" charset="-128"/>
              </a:defRPr>
            </a:lvl3pPr>
            <a:lvl4pPr marL="1600200" indent="-228600" defTabSz="903288">
              <a:defRPr>
                <a:solidFill>
                  <a:schemeClr val="tx1"/>
                </a:solidFill>
                <a:latin typeface="Arial Narrow" panose="020B0606020202030204" pitchFamily="34" charset="0"/>
                <a:ea typeface="MS PGothic" panose="020B0600070205080204" pitchFamily="34" charset="-128"/>
              </a:defRPr>
            </a:lvl4pPr>
            <a:lvl5pPr marL="2057400" indent="-228600" defTabSz="903288">
              <a:defRPr>
                <a:solidFill>
                  <a:schemeClr val="tx1"/>
                </a:solidFill>
                <a:latin typeface="Arial Narrow" panose="020B0606020202030204" pitchFamily="34" charset="0"/>
                <a:ea typeface="MS PGothic" panose="020B0600070205080204" pitchFamily="34" charset="-128"/>
              </a:defRPr>
            </a:lvl5pPr>
            <a:lvl6pPr marL="25146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defTabSz="903288"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fld id="{FE24F15A-EC93-4FAA-95A9-4EEAE5EE51AE}" type="slidenum">
              <a:rPr lang="en-US" altLang="ja-JP">
                <a:latin typeface="Arial" panose="020B0604020202020204" pitchFamily="34" charset="0"/>
              </a:rPr>
              <a:pPr/>
              <a:t>15</a:t>
            </a:fld>
            <a:endParaRPr lang="en-US" altLang="ja-JP">
              <a:latin typeface="Arial" panose="020B0604020202020204" pitchFamily="34" charset="0"/>
            </a:endParaRPr>
          </a:p>
        </p:txBody>
      </p:sp>
      <p:sp>
        <p:nvSpPr>
          <p:cNvPr id="28675" name="Rectangle 2"/>
          <p:cNvSpPr>
            <a:spLocks noGrp="1" noRot="1" noChangeAspect="1" noChangeArrowheads="1" noTextEdit="1"/>
          </p:cNvSpPr>
          <p:nvPr>
            <p:ph type="sldImg"/>
          </p:nvPr>
        </p:nvSpPr>
        <p:spPr>
          <a:xfrm>
            <a:off x="1100138" y="677863"/>
            <a:ext cx="4471987" cy="2516187"/>
          </a:xfrm>
          <a:ln/>
        </p:spPr>
      </p:sp>
      <p:sp>
        <p:nvSpPr>
          <p:cNvPr id="28676" name="Rectangle 3"/>
          <p:cNvSpPr>
            <a:spLocks noGrp="1" noChangeArrowheads="1"/>
          </p:cNvSpPr>
          <p:nvPr>
            <p:ph type="body" idx="1"/>
          </p:nvPr>
        </p:nvSpPr>
        <p:spPr>
          <a:xfrm>
            <a:off x="511175" y="3460750"/>
            <a:ext cx="5648325" cy="5622925"/>
          </a:xfrm>
          <a:noFill/>
        </p:spPr>
        <p:txBody>
          <a:bodyPr/>
          <a:lstStyle/>
          <a:p>
            <a:pPr eaLnBrk="1" hangingPunct="1"/>
            <a:r>
              <a:rPr lang="fr-CH" altLang="en-US" sz="1000" b="1"/>
              <a:t>Reporting cycle and supervisory bodies</a:t>
            </a:r>
          </a:p>
          <a:p>
            <a:pPr eaLnBrk="1" hangingPunct="1">
              <a:buFontTx/>
              <a:buChar char="-"/>
            </a:pPr>
            <a:r>
              <a:rPr lang="fr-CH" altLang="en-US" sz="1000"/>
              <a:t>periodic reports by Governments on each Convention ratified; participation by workers and employers’ orgamization (art. 23)</a:t>
            </a:r>
          </a:p>
          <a:p>
            <a:pPr eaLnBrk="1" hangingPunct="1">
              <a:buFontTx/>
              <a:buChar char="-"/>
            </a:pPr>
            <a:r>
              <a:rPr lang="fr-CH" altLang="en-US" sz="1000"/>
              <a:t>Two cycle for fundamental and priority Conventions – other Conventions five year cylce</a:t>
            </a:r>
          </a:p>
          <a:p>
            <a:pPr eaLnBrk="1" hangingPunct="1">
              <a:buFontTx/>
              <a:buChar char="-"/>
            </a:pPr>
            <a:r>
              <a:rPr lang="fr-CH" altLang="en-US" sz="1000"/>
              <a:t>In reports, government are asked to present detailed information, in standard report forms, on the application of the Convention: through laws, administrative regulations  collective agreements, court decisions, and also arbitoral awards. </a:t>
            </a:r>
          </a:p>
          <a:p>
            <a:pPr eaLnBrk="1" hangingPunct="1">
              <a:buFontTx/>
              <a:buChar char="-"/>
            </a:pPr>
            <a:r>
              <a:rPr lang="fr-CH" altLang="en-US" sz="1000"/>
              <a:t>Court decisions and arbitoral awards are of importance as they are one of the indicators to assess the extent to which individuals and groups can rely on the protection provided for under international labour standards.</a:t>
            </a:r>
          </a:p>
          <a:p>
            <a:pPr eaLnBrk="1" hangingPunct="1">
              <a:buFontTx/>
              <a:buChar char="-"/>
            </a:pPr>
            <a:r>
              <a:rPr lang="fr-CH" altLang="en-US" sz="1000"/>
              <a:t>Unfortunately, court decisions and arbitoral awards are not always presented with the reports (prepared by Labour Ministries)</a:t>
            </a:r>
          </a:p>
          <a:p>
            <a:pPr eaLnBrk="1" hangingPunct="1">
              <a:buFontTx/>
              <a:buChar char="-"/>
            </a:pPr>
            <a:r>
              <a:rPr lang="fr-CH" altLang="en-US" sz="1000"/>
              <a:t>If any one has brought along such decisions, please share it with us.</a:t>
            </a:r>
          </a:p>
          <a:p>
            <a:pPr eaLnBrk="1" hangingPunct="1"/>
            <a:r>
              <a:rPr lang="fr-CH" altLang="en-US" sz="1000" b="1"/>
              <a:t>Committee of Experts:</a:t>
            </a:r>
          </a:p>
          <a:p>
            <a:pPr eaLnBrk="1" hangingPunct="1">
              <a:buFontTx/>
              <a:buChar char="•"/>
            </a:pPr>
            <a:r>
              <a:rPr lang="fr-CH" altLang="en-US" sz="1000"/>
              <a:t>Established by ILC in 1927 to examine reports submitted by Governments under art. 22</a:t>
            </a:r>
          </a:p>
          <a:p>
            <a:pPr eaLnBrk="1" hangingPunct="1">
              <a:buFontTx/>
              <a:buChar char="•"/>
            </a:pPr>
            <a:r>
              <a:rPr lang="en-US" altLang="en-US" sz="1000"/>
              <a:t>20 persons of the highest </a:t>
            </a:r>
            <a:r>
              <a:rPr lang="fr-CH" altLang="en-US" sz="1000"/>
              <a:t>standing and qualifications</a:t>
            </a:r>
            <a:endParaRPr lang="en-US" altLang="en-US" sz="1000"/>
          </a:p>
          <a:p>
            <a:pPr eaLnBrk="1" hangingPunct="1">
              <a:buFontTx/>
              <a:buChar char="•"/>
            </a:pPr>
            <a:r>
              <a:rPr lang="fr-CH" altLang="en-US" sz="1000"/>
              <a:t>Selected</a:t>
            </a:r>
            <a:r>
              <a:rPr lang="en-US" altLang="en-US" sz="1000"/>
              <a:t> from all over the world: all major cultures, social backgrounds, and legal systems</a:t>
            </a:r>
          </a:p>
          <a:p>
            <a:pPr eaLnBrk="1" hangingPunct="1">
              <a:buFontTx/>
              <a:buChar char="•"/>
            </a:pPr>
            <a:r>
              <a:rPr lang="en-US" altLang="en-US" sz="1000"/>
              <a:t>Appointed by the Governing Body</a:t>
            </a:r>
            <a:r>
              <a:rPr lang="fr-CH" altLang="en-US" sz="1000"/>
              <a:t> upon proposal by the Director-General</a:t>
            </a:r>
          </a:p>
          <a:p>
            <a:pPr eaLnBrk="1" hangingPunct="1">
              <a:buFontTx/>
              <a:buChar char="•"/>
            </a:pPr>
            <a:r>
              <a:rPr lang="fr-CH" altLang="en-US" sz="1000"/>
              <a:t>Must be independent from government, impartial and objective</a:t>
            </a:r>
          </a:p>
          <a:p>
            <a:pPr eaLnBrk="1" hangingPunct="1"/>
            <a:r>
              <a:rPr lang="en-US" altLang="en-US" sz="1000" b="1"/>
              <a:t>Conference Committee</a:t>
            </a:r>
          </a:p>
          <a:p>
            <a:pPr eaLnBrk="1" hangingPunct="1">
              <a:buFontTx/>
              <a:buChar char="•"/>
            </a:pPr>
            <a:r>
              <a:rPr lang="en-US" altLang="en-US" sz="1000"/>
              <a:t>Standing Committee established at the same time as the Committee of Experts</a:t>
            </a:r>
          </a:p>
          <a:p>
            <a:pPr eaLnBrk="1" hangingPunct="1">
              <a:buFontTx/>
              <a:buChar char="•"/>
            </a:pPr>
            <a:r>
              <a:rPr lang="en-US" altLang="en-US" sz="1000"/>
              <a:t>Tripartite composition – delegates to the ILC</a:t>
            </a:r>
          </a:p>
          <a:p>
            <a:pPr eaLnBrk="1" hangingPunct="1">
              <a:buFontTx/>
              <a:buChar char="•"/>
            </a:pPr>
            <a:r>
              <a:rPr lang="en-US" altLang="en-US" sz="1000"/>
              <a:t>To examine and discuss the report of the Committee of Experts</a:t>
            </a:r>
          </a:p>
          <a:p>
            <a:pPr eaLnBrk="1" hangingPunct="1"/>
            <a:endParaRPr lang="en-GB" altLang="en-US" sz="1000"/>
          </a:p>
        </p:txBody>
      </p:sp>
    </p:spTree>
    <p:extLst>
      <p:ext uri="{BB962C8B-B14F-4D97-AF65-F5344CB8AC3E}">
        <p14:creationId xmlns:p14="http://schemas.microsoft.com/office/powerpoint/2010/main" val="14187352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608525"/>
          </a:xfrm>
        </p:spPr>
        <p:txBody>
          <a:bodyPr wrap="square" bIns="54000" anchor="t" anchorCtr="0">
            <a:noAutofit/>
          </a:bodyPr>
          <a:lstStyle>
            <a:lvl1pPr algn="l">
              <a:defRPr sz="4000"/>
            </a:lvl1pPr>
          </a:lstStyle>
          <a:p>
            <a:r>
              <a:rPr lang="en-US"/>
              <a:t>Click to edit Master title style</a:t>
            </a:r>
            <a:endParaRPr lang="en-GB"/>
          </a:p>
        </p:txBody>
      </p:sp>
      <p:sp>
        <p:nvSpPr>
          <p:cNvPr id="3" name="Subtitle 2"/>
          <p:cNvSpPr>
            <a:spLocks noGrp="1"/>
          </p:cNvSpPr>
          <p:nvPr>
            <p:ph type="subTitle" idx="1"/>
          </p:nvPr>
        </p:nvSpPr>
        <p:spPr>
          <a:xfrm>
            <a:off x="490538" y="3481539"/>
            <a:ext cx="7200000" cy="1655762"/>
          </a:xfrm>
        </p:spPr>
        <p:txBody>
          <a:bodyPr>
            <a:noAutofit/>
          </a:bodyPr>
          <a:lstStyle>
            <a:lvl1pPr marL="0" indent="0" algn="l">
              <a:lnSpc>
                <a:spcPct val="90000"/>
              </a:lnSpc>
              <a:spcAft>
                <a:spcPts val="1200"/>
              </a:spcAft>
              <a:buNone/>
              <a:defRPr sz="4000" b="0">
                <a:solidFill>
                  <a:schemeClr val="accent1"/>
                </a:solidFill>
              </a:defRPr>
            </a:lvl1pPr>
            <a:lvl2pPr marL="0" indent="0" algn="l">
              <a:buNone/>
              <a:defRPr sz="14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490538" y="6180035"/>
            <a:ext cx="2743200" cy="216000"/>
          </a:xfrm>
        </p:spPr>
        <p:txBody>
          <a:bodyPr anchor="b" anchorCtr="0">
            <a:noAutofit/>
          </a:bodyPr>
          <a:lstStyle>
            <a:lvl1pPr>
              <a:defRPr sz="1000">
                <a:solidFill>
                  <a:schemeClr val="accent1"/>
                </a:solidFill>
              </a:defRPr>
            </a:lvl1pPr>
          </a:lstStyle>
          <a:p>
            <a:r>
              <a:rPr lang="en-GB"/>
              <a:t>Date: Monday / 01 / October / 2019</a:t>
            </a:r>
          </a:p>
        </p:txBody>
      </p:sp>
      <p:sp>
        <p:nvSpPr>
          <p:cNvPr id="5" name="Footer Placeholder 4"/>
          <p:cNvSpPr>
            <a:spLocks noGrp="1"/>
          </p:cNvSpPr>
          <p:nvPr>
            <p:ph type="ftr" sz="quarter" idx="11"/>
          </p:nvPr>
        </p:nvSpPr>
        <p:spPr>
          <a:xfrm>
            <a:off x="490538" y="685800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11" name="Picture Placeholder 10"/>
          <p:cNvSpPr>
            <a:spLocks noGrp="1"/>
          </p:cNvSpPr>
          <p:nvPr>
            <p:ph type="pic" sz="quarter" idx="13" hasCustomPrompt="1"/>
          </p:nvPr>
        </p:nvSpPr>
        <p:spPr>
          <a:xfrm>
            <a:off x="2946400" y="0"/>
            <a:ext cx="9245600" cy="5321300"/>
          </a:xfrm>
          <a:custGeom>
            <a:avLst/>
            <a:gdLst>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5321300 h 5321300"/>
              <a:gd name="connsiteX4" fmla="*/ 0 w 9245600"/>
              <a:gd name="connsiteY4" fmla="*/ 0 h 5321300"/>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0 h 5321300"/>
            </a:gdLst>
            <a:ahLst/>
            <a:cxnLst>
              <a:cxn ang="0">
                <a:pos x="connsiteX0" y="connsiteY0"/>
              </a:cxn>
              <a:cxn ang="0">
                <a:pos x="connsiteX1" y="connsiteY1"/>
              </a:cxn>
              <a:cxn ang="0">
                <a:pos x="connsiteX2" y="connsiteY2"/>
              </a:cxn>
              <a:cxn ang="0">
                <a:pos x="connsiteX3" y="connsiteY3"/>
              </a:cxn>
            </a:cxnLst>
            <a:rect l="l" t="t" r="r" b="b"/>
            <a:pathLst>
              <a:path w="9245600" h="5321300">
                <a:moveTo>
                  <a:pt x="0" y="0"/>
                </a:moveTo>
                <a:lnTo>
                  <a:pt x="9245600" y="0"/>
                </a:lnTo>
                <a:lnTo>
                  <a:pt x="9245600" y="5321300"/>
                </a:lnTo>
                <a:lnTo>
                  <a:pt x="0" y="0"/>
                </a:lnTo>
                <a:close/>
              </a:path>
            </a:pathLst>
          </a:custGeom>
          <a:solidFill>
            <a:schemeClr val="accent1"/>
          </a:solidFill>
        </p:spPr>
        <p:txBody>
          <a:bodyPr>
            <a:noAutofit/>
          </a:bodyPr>
          <a:lstStyle>
            <a:lvl1pPr algn="r">
              <a:defRPr sz="1000">
                <a:solidFill>
                  <a:schemeClr val="bg1"/>
                </a:solidFill>
              </a:defRPr>
            </a:lvl1pPr>
          </a:lstStyle>
          <a:p>
            <a:r>
              <a:rPr lang="en-GB"/>
              <a:t>Click icon to insert picture, or leave unchanged for plain colour fill</a:t>
            </a:r>
          </a:p>
        </p:txBody>
      </p:sp>
    </p:spTree>
    <p:extLst>
      <p:ext uri="{BB962C8B-B14F-4D97-AF65-F5344CB8AC3E}">
        <p14:creationId xmlns:p14="http://schemas.microsoft.com/office/powerpoint/2010/main" val="316613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21088" y="6867374"/>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5529262" y="3007518"/>
            <a:ext cx="6662738" cy="385048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57757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B">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8286750" y="4601106"/>
            <a:ext cx="3905250" cy="22568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3191027" y="2238"/>
            <a:ext cx="8999022" cy="52006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07204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C">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5307376" y="0"/>
            <a:ext cx="6884624" cy="397871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131999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bg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602" y="490538"/>
            <a:ext cx="1371472"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80822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atter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1407" r="38481" b="40746"/>
          <a:stretch/>
        </p:blipFill>
        <p:spPr>
          <a:xfrm>
            <a:off x="-1397975" y="1085561"/>
            <a:ext cx="13604217" cy="5784889"/>
          </a:xfrm>
          <a:prstGeom prst="rect">
            <a:avLst/>
          </a:prstGeom>
        </p:spPr>
      </p:pic>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5868000" cy="648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49663"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006282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642088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a:t>Date: Monday / 01 / October / 2019</a:t>
            </a:r>
          </a:p>
        </p:txBody>
      </p:sp>
      <p:sp>
        <p:nvSpPr>
          <p:cNvPr id="3" name="Footer Placeholder 2"/>
          <p:cNvSpPr>
            <a:spLocks noGrp="1"/>
          </p:cNvSpPr>
          <p:nvPr>
            <p:ph type="ftr" sz="quarter" idx="11"/>
          </p:nvPr>
        </p:nvSpPr>
        <p:spPr/>
        <p:txBody>
          <a:bodyPr/>
          <a:lstStyle/>
          <a:p>
            <a:r>
              <a:rPr lang="en-GB"/>
              <a:t>Advancing social justice, promoting decent work</a:t>
            </a:r>
          </a:p>
        </p:txBody>
      </p:sp>
      <p:sp>
        <p:nvSpPr>
          <p:cNvPr id="4" name="Slide Number Placeholder 3"/>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171195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75829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Patter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7834" b="41970"/>
          <a:stretch/>
        </p:blipFill>
        <p:spPr>
          <a:xfrm>
            <a:off x="4581526" y="3244430"/>
            <a:ext cx="7619999" cy="3623095"/>
          </a:xfrm>
          <a:prstGeom prst="rect">
            <a:avLst/>
          </a:prstGeom>
        </p:spPr>
      </p:pic>
      <p:sp>
        <p:nvSpPr>
          <p:cNvPr id="10" name="Text Placeholder 9"/>
          <p:cNvSpPr>
            <a:spLocks noGrp="1"/>
          </p:cNvSpPr>
          <p:nvPr>
            <p:ph type="body" sz="quarter" idx="13"/>
          </p:nvPr>
        </p:nvSpPr>
        <p:spPr>
          <a:xfrm>
            <a:off x="490538" y="4796725"/>
            <a:ext cx="3412800" cy="970829"/>
          </a:xfrm>
        </p:spPr>
        <p:txBody>
          <a:bodyPr tIns="108000">
            <a:spAutoFit/>
          </a:bodyPr>
          <a:lstStyle>
            <a:lvl1pPr marL="489600" indent="-489600">
              <a:buSzPct val="150000"/>
              <a:buFontTx/>
              <a:buBlip>
                <a:blip r:embed="rId3"/>
              </a:buBlip>
              <a:defRPr b="0">
                <a:solidFill>
                  <a:schemeClr val="tx1"/>
                </a:solidFill>
              </a:defRPr>
            </a:lvl1pPr>
            <a:lvl2pPr marL="669600" indent="-180000">
              <a:buClr>
                <a:schemeClr val="accent2"/>
              </a:buClr>
              <a:buSzPct val="80000"/>
              <a:buFont typeface="Wingdings 3" panose="05040102010807070707" pitchFamily="18" charset="2"/>
              <a:buChar char="u"/>
              <a:defRPr sz="1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108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Corner Image">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4692650" y="2538000"/>
            <a:ext cx="7499350" cy="4320000"/>
          </a:xfrm>
          <a:custGeom>
            <a:avLst/>
            <a:gdLst>
              <a:gd name="connsiteX0" fmla="*/ 0 w 7499350"/>
              <a:gd name="connsiteY0" fmla="*/ 0 h 4320000"/>
              <a:gd name="connsiteX1" fmla="*/ 7499350 w 7499350"/>
              <a:gd name="connsiteY1" fmla="*/ 0 h 4320000"/>
              <a:gd name="connsiteX2" fmla="*/ 7499350 w 7499350"/>
              <a:gd name="connsiteY2" fmla="*/ 4320000 h 4320000"/>
              <a:gd name="connsiteX3" fmla="*/ 0 w 7499350"/>
              <a:gd name="connsiteY3" fmla="*/ 4320000 h 4320000"/>
              <a:gd name="connsiteX4" fmla="*/ 0 w 7499350"/>
              <a:gd name="connsiteY4" fmla="*/ 0 h 4320000"/>
              <a:gd name="connsiteX0" fmla="*/ 0 w 7499350"/>
              <a:gd name="connsiteY0" fmla="*/ 4320000 h 4320000"/>
              <a:gd name="connsiteX1" fmla="*/ 7499350 w 7499350"/>
              <a:gd name="connsiteY1" fmla="*/ 0 h 4320000"/>
              <a:gd name="connsiteX2" fmla="*/ 7499350 w 7499350"/>
              <a:gd name="connsiteY2" fmla="*/ 4320000 h 4320000"/>
              <a:gd name="connsiteX3" fmla="*/ 0 w 7499350"/>
              <a:gd name="connsiteY3" fmla="*/ 4320000 h 4320000"/>
            </a:gdLst>
            <a:ahLst/>
            <a:cxnLst>
              <a:cxn ang="0">
                <a:pos x="connsiteX0" y="connsiteY0"/>
              </a:cxn>
              <a:cxn ang="0">
                <a:pos x="connsiteX1" y="connsiteY1"/>
              </a:cxn>
              <a:cxn ang="0">
                <a:pos x="connsiteX2" y="connsiteY2"/>
              </a:cxn>
              <a:cxn ang="0">
                <a:pos x="connsiteX3" y="connsiteY3"/>
              </a:cxn>
            </a:cxnLst>
            <a:rect l="l" t="t" r="r" b="b"/>
            <a:pathLst>
              <a:path w="7499350" h="4320000">
                <a:moveTo>
                  <a:pt x="0" y="4320000"/>
                </a:moveTo>
                <a:lnTo>
                  <a:pt x="7499350" y="0"/>
                </a:lnTo>
                <a:lnTo>
                  <a:pt x="7499350" y="4320000"/>
                </a:lnTo>
                <a:lnTo>
                  <a:pt x="0" y="4320000"/>
                </a:lnTo>
                <a:close/>
              </a:path>
            </a:pathLst>
          </a:custGeom>
        </p:spPr>
        <p:txBody>
          <a:bodyPr anchor="b" anchorCtr="0"/>
          <a:lstStyle>
            <a:lvl1pPr algn="r">
              <a:defRPr sz="1000" b="1">
                <a:solidFill>
                  <a:schemeClr val="tx1"/>
                </a:solidFill>
              </a:defRPr>
            </a:lvl1pPr>
          </a:lstStyle>
          <a:p>
            <a:r>
              <a:rPr lang="en-GB"/>
              <a:t>Click icon to insert picture</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Tree>
    <p:extLst>
      <p:ext uri="{BB962C8B-B14F-4D97-AF65-F5344CB8AC3E}">
        <p14:creationId xmlns:p14="http://schemas.microsoft.com/office/powerpoint/2010/main" val="25906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Image/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
        <p:nvSpPr>
          <p:cNvPr id="10" name="Picture Placeholder 9"/>
          <p:cNvSpPr>
            <a:spLocks noGrp="1"/>
          </p:cNvSpPr>
          <p:nvPr>
            <p:ph type="pic" sz="quarter" idx="13" hasCustomPrompt="1"/>
          </p:nvPr>
        </p:nvSpPr>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txBody>
          <a:bodyPr anchor="b" anchorCtr="0"/>
          <a:lstStyle>
            <a:lvl1pPr algn="r">
              <a:defRPr sz="1000">
                <a:solidFill>
                  <a:schemeClr val="tx1"/>
                </a:solidFill>
              </a:defRPr>
            </a:lvl1pPr>
          </a:lstStyle>
          <a:p>
            <a:r>
              <a:rPr lang="en-GB"/>
              <a:t>Click icon to insert picture</a:t>
            </a:r>
          </a:p>
        </p:txBody>
      </p:sp>
      <p:sp>
        <p:nvSpPr>
          <p:cNvPr id="12" name="Text Placeholder 11"/>
          <p:cNvSpPr>
            <a:spLocks noGrp="1"/>
          </p:cNvSpPr>
          <p:nvPr>
            <p:ph type="body" sz="quarter" idx="14"/>
          </p:nvPr>
        </p:nvSpPr>
        <p:spPr>
          <a:xfrm>
            <a:off x="8288338" y="5876925"/>
            <a:ext cx="3413125" cy="247650"/>
          </a:xfrm>
          <a:custGeom>
            <a:avLst/>
            <a:gdLst>
              <a:gd name="connsiteX0" fmla="*/ 0 w 3413125"/>
              <a:gd name="connsiteY0" fmla="*/ 0 h 247650"/>
              <a:gd name="connsiteX1" fmla="*/ 3413125 w 3413125"/>
              <a:gd name="connsiteY1" fmla="*/ 0 h 247650"/>
              <a:gd name="connsiteX2" fmla="*/ 3413125 w 3413125"/>
              <a:gd name="connsiteY2" fmla="*/ 247650 h 247650"/>
              <a:gd name="connsiteX3" fmla="*/ 0 w 3413125"/>
              <a:gd name="connsiteY3" fmla="*/ 247650 h 247650"/>
              <a:gd name="connsiteX4" fmla="*/ 0 w 3413125"/>
              <a:gd name="connsiteY4" fmla="*/ 0 h 247650"/>
              <a:gd name="connsiteX0" fmla="*/ 0 w 3413125"/>
              <a:gd name="connsiteY0" fmla="*/ 0 h 247650"/>
              <a:gd name="connsiteX1" fmla="*/ 3153569 w 3413125"/>
              <a:gd name="connsiteY1" fmla="*/ 0 h 247650"/>
              <a:gd name="connsiteX2" fmla="*/ 3413125 w 3413125"/>
              <a:gd name="connsiteY2" fmla="*/ 247650 h 247650"/>
              <a:gd name="connsiteX3" fmla="*/ 0 w 3413125"/>
              <a:gd name="connsiteY3" fmla="*/ 247650 h 247650"/>
              <a:gd name="connsiteX4" fmla="*/ 0 w 3413125"/>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125" h="247650">
                <a:moveTo>
                  <a:pt x="0" y="0"/>
                </a:moveTo>
                <a:lnTo>
                  <a:pt x="3153569" y="0"/>
                </a:lnTo>
                <a:lnTo>
                  <a:pt x="3413125" y="247650"/>
                </a:lnTo>
                <a:lnTo>
                  <a:pt x="0" y="247650"/>
                </a:lnTo>
                <a:lnTo>
                  <a:pt x="0" y="0"/>
                </a:lnTo>
                <a:close/>
              </a:path>
            </a:pathLst>
          </a:custGeom>
          <a:solidFill>
            <a:schemeClr val="accent2"/>
          </a:solidFill>
        </p:spPr>
        <p:txBody>
          <a:bodyPr lIns="108000" anchor="ctr" anchorCtr="0"/>
          <a:lstStyle>
            <a:lvl1pPr>
              <a:defRPr sz="1000" b="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7128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53604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062" y="2393949"/>
            <a:ext cx="53604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94713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8" name="Content Placeholder 3"/>
          <p:cNvSpPr>
            <a:spLocks noGrp="1"/>
          </p:cNvSpPr>
          <p:nvPr>
            <p:ph sz="half" idx="13"/>
          </p:nvPr>
        </p:nvSpPr>
        <p:spPr>
          <a:xfrm>
            <a:off x="8288662"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414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with St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10" name="Text Placeholder 9"/>
          <p:cNvSpPr>
            <a:spLocks noGrp="1"/>
          </p:cNvSpPr>
          <p:nvPr>
            <p:ph type="body" sz="quarter" idx="13" hasCustomPrompt="1"/>
          </p:nvPr>
        </p:nvSpPr>
        <p:spPr>
          <a:xfrm>
            <a:off x="8288662" y="2393950"/>
            <a:ext cx="3412801" cy="3482975"/>
          </a:xfrm>
        </p:spPr>
        <p:txBody>
          <a:bodyPr tIns="54000"/>
          <a:lstStyle>
            <a:lvl1pPr marL="360000" indent="-360000">
              <a:lnSpc>
                <a:spcPct val="80000"/>
              </a:lnSpc>
              <a:spcBef>
                <a:spcPts val="3200"/>
              </a:spcBef>
              <a:spcAft>
                <a:spcPts val="0"/>
              </a:spcAft>
              <a:buClr>
                <a:schemeClr val="accent2"/>
              </a:buClr>
              <a:buFontTx/>
              <a:buBlip>
                <a:blip r:embed="rId2"/>
              </a:buBlip>
              <a:defRPr sz="6000" b="0" spc="-200" baseline="0">
                <a:solidFill>
                  <a:schemeClr val="accent1"/>
                </a:solidFill>
              </a:defRPr>
            </a:lvl1pPr>
            <a:lvl2pPr marL="360000" indent="0">
              <a:lnSpc>
                <a:spcPct val="100000"/>
              </a:lnSpc>
              <a:spcBef>
                <a:spcPts val="0"/>
              </a:spcBef>
              <a:spcAft>
                <a:spcPts val="0"/>
              </a:spcAft>
              <a:buFontTx/>
              <a:buNone/>
              <a:defRPr sz="1000"/>
            </a:lvl2pPr>
          </a:lstStyle>
          <a:p>
            <a:pPr lvl="0"/>
            <a:r>
              <a:rPr lang="en-US"/>
              <a:t>00.0%</a:t>
            </a:r>
          </a:p>
          <a:p>
            <a:pPr lvl="1"/>
            <a:r>
              <a:rPr lang="en-US"/>
              <a:t>Supporting text</a:t>
            </a:r>
            <a:endParaRPr lang="en-GB"/>
          </a:p>
        </p:txBody>
      </p:sp>
    </p:spTree>
    <p:extLst>
      <p:ext uri="{BB962C8B-B14F-4D97-AF65-F5344CB8AC3E}">
        <p14:creationId xmlns:p14="http://schemas.microsoft.com/office/powerpoint/2010/main" val="2400062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and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
        <p:nvSpPr>
          <p:cNvPr id="6" name="Text Placeholder 9"/>
          <p:cNvSpPr>
            <a:spLocks noGrp="1"/>
          </p:cNvSpPr>
          <p:nvPr>
            <p:ph type="body" sz="quarter" idx="13" hasCustomPrompt="1"/>
          </p:nvPr>
        </p:nvSpPr>
        <p:spPr>
          <a:xfrm>
            <a:off x="490538" y="2393950"/>
            <a:ext cx="7380000" cy="3482976"/>
          </a:xfrm>
        </p:spPr>
        <p:txBody>
          <a:bodyPr tIns="0">
            <a:noAutofit/>
          </a:bodyPr>
          <a:lstStyle>
            <a:lvl1pPr marL="489600" indent="-489600">
              <a:buSzPct val="120000"/>
              <a:buFontTx/>
              <a:buBlip>
                <a:blip r:embed="rId2"/>
              </a:buBlip>
              <a:defRPr sz="2300" b="0">
                <a:solidFill>
                  <a:schemeClr val="tx1"/>
                </a:solidFill>
              </a:defRPr>
            </a:lvl1pPr>
            <a:lvl2pPr marL="489600" indent="0">
              <a:buClr>
                <a:schemeClr val="accent2"/>
              </a:buClr>
              <a:buSzPct val="80000"/>
              <a:buFont typeface="Wingdings 3" panose="05040102010807070707" pitchFamily="18" charset="2"/>
              <a:buNone/>
              <a:defRPr sz="2300" baseline="0"/>
            </a:lvl2pPr>
            <a:lvl3pPr marL="669600" indent="-180000">
              <a:spcBef>
                <a:spcPts val="1800"/>
              </a:spcBef>
              <a:defRPr sz="1000"/>
            </a:lvl3pPr>
          </a:lstStyle>
          <a:p>
            <a:pPr lvl="0"/>
            <a:r>
              <a:rPr lang="en-US"/>
              <a:t>Quote (level 1)</a:t>
            </a:r>
          </a:p>
          <a:p>
            <a:pPr lvl="1"/>
            <a:r>
              <a:rPr lang="en-US"/>
              <a:t>Continuation paras (level 2)</a:t>
            </a:r>
          </a:p>
          <a:p>
            <a:pPr lvl="2"/>
            <a:r>
              <a:rPr lang="en-GB"/>
              <a:t>Source (level 3)</a:t>
            </a:r>
          </a:p>
        </p:txBody>
      </p:sp>
      <p:sp>
        <p:nvSpPr>
          <p:cNvPr id="8" name="Picture Placeholder 7"/>
          <p:cNvSpPr>
            <a:spLocks noGrp="1"/>
          </p:cNvSpPr>
          <p:nvPr>
            <p:ph type="pic" sz="quarter" idx="14"/>
          </p:nvPr>
        </p:nvSpPr>
        <p:spPr>
          <a:xfrm>
            <a:off x="8270663" y="2447925"/>
            <a:ext cx="3430800" cy="3429000"/>
          </a:xfrm>
        </p:spPr>
        <p:txBody>
          <a:bodyPr/>
          <a:lstStyle>
            <a:lvl1pPr>
              <a:defRPr sz="1000">
                <a:solidFill>
                  <a:schemeClr val="tx1"/>
                </a:solidFill>
              </a:defRPr>
            </a:lvl1pPr>
          </a:lstStyle>
          <a:p>
            <a:r>
              <a:rPr lang="en-US"/>
              <a:t>Click icon to add picture</a:t>
            </a:r>
            <a:endParaRPr lang="en-GB"/>
          </a:p>
        </p:txBody>
      </p:sp>
    </p:spTree>
    <p:extLst>
      <p:ext uri="{BB962C8B-B14F-4D97-AF65-F5344CB8AC3E}">
        <p14:creationId xmlns:p14="http://schemas.microsoft.com/office/powerpoint/2010/main" val="261044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0538" y="1423195"/>
            <a:ext cx="11210924" cy="72000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490538" y="2393950"/>
            <a:ext cx="11210924" cy="348297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90538" y="6870450"/>
            <a:ext cx="2743200" cy="216000"/>
          </a:xfrm>
          <a:prstGeom prst="rect">
            <a:avLst/>
          </a:prstGeom>
        </p:spPr>
        <p:txBody>
          <a:bodyPr vert="horz" lIns="0" tIns="0" rIns="0" bIns="0" rtlCol="0" anchor="ctr">
            <a:noAutofit/>
          </a:bodyPr>
          <a:lstStyle>
            <a:lvl1pPr algn="l">
              <a:defRPr sz="1000">
                <a:noFill/>
              </a:defRPr>
            </a:lvl1pPr>
          </a:lstStyle>
          <a:p>
            <a:r>
              <a:rPr lang="en-GB"/>
              <a:t>Date: Monday / 01 / October / 2019</a:t>
            </a:r>
          </a:p>
        </p:txBody>
      </p:sp>
      <p:sp>
        <p:nvSpPr>
          <p:cNvPr id="5" name="Footer Placeholder 4"/>
          <p:cNvSpPr>
            <a:spLocks noGrp="1"/>
          </p:cNvSpPr>
          <p:nvPr>
            <p:ph type="ftr" sz="quarter" idx="3"/>
          </p:nvPr>
        </p:nvSpPr>
        <p:spPr>
          <a:xfrm>
            <a:off x="490538" y="6337302"/>
            <a:ext cx="5605462" cy="180000"/>
          </a:xfrm>
          <a:prstGeom prst="rect">
            <a:avLst/>
          </a:prstGeom>
        </p:spPr>
        <p:txBody>
          <a:bodyPr vert="horz" lIns="0" tIns="0" rIns="0" bIns="0" rtlCol="0" anchor="t" anchorCtr="0">
            <a:noAutofit/>
          </a:bodyPr>
          <a:lstStyle>
            <a:lvl1pPr algn="l">
              <a:defRPr sz="1000" b="1">
                <a:solidFill>
                  <a:schemeClr val="tx1"/>
                </a:solidFill>
              </a:defRPr>
            </a:lvl1pPr>
          </a:lstStyle>
          <a:p>
            <a:r>
              <a:rPr lang="en-GB"/>
              <a:t>Advancing social justice, promoting decent work</a:t>
            </a:r>
          </a:p>
        </p:txBody>
      </p:sp>
      <p:sp>
        <p:nvSpPr>
          <p:cNvPr id="6" name="Slide Number Placeholder 5"/>
          <p:cNvSpPr>
            <a:spLocks noGrp="1"/>
          </p:cNvSpPr>
          <p:nvPr>
            <p:ph type="sldNum" sz="quarter" idx="4"/>
          </p:nvPr>
        </p:nvSpPr>
        <p:spPr>
          <a:xfrm>
            <a:off x="11161462" y="432000"/>
            <a:ext cx="540000" cy="288000"/>
          </a:xfrm>
          <a:prstGeom prst="rect">
            <a:avLst/>
          </a:prstGeom>
        </p:spPr>
        <p:txBody>
          <a:bodyPr vert="horz" lIns="0" tIns="0" rIns="0" bIns="0" rtlCol="0" anchor="t" anchorCtr="0">
            <a:noAutofit/>
          </a:bodyPr>
          <a:lstStyle>
            <a:lvl1pPr algn="r">
              <a:defRPr sz="1800">
                <a:solidFill>
                  <a:schemeClr val="accent1"/>
                </a:solidFill>
              </a:defRPr>
            </a:lvl1pPr>
          </a:lstStyle>
          <a:p>
            <a:fld id="{856227C0-AD57-4F9B-BAE3-EEFB0D0EE427}" type="slidenum">
              <a:rPr lang="en-GB" smtClean="0"/>
              <a:pPr/>
              <a:t>‹#›</a:t>
            </a:fld>
            <a:endParaRPr lang="en-GB"/>
          </a:p>
        </p:txBody>
      </p:sp>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11" name="Picture 10"/>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2381" y="1519079"/>
            <a:ext cx="119513" cy="140298"/>
          </a:xfrm>
          <a:prstGeom prst="rect">
            <a:avLst/>
          </a:prstGeom>
        </p:spPr>
      </p:pic>
      <p:pic>
        <p:nvPicPr>
          <p:cNvPr id="12" name="Picture 11"/>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spTree>
    <p:extLst>
      <p:ext uri="{BB962C8B-B14F-4D97-AF65-F5344CB8AC3E}">
        <p14:creationId xmlns:p14="http://schemas.microsoft.com/office/powerpoint/2010/main" val="1767613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2" r:id="rId6"/>
    <p:sldLayoutId id="2147483664" r:id="rId7"/>
    <p:sldLayoutId id="2147483668" r:id="rId8"/>
    <p:sldLayoutId id="2147483669" r:id="rId9"/>
    <p:sldLayoutId id="2147483651" r:id="rId10"/>
    <p:sldLayoutId id="2147483660" r:id="rId11"/>
    <p:sldLayoutId id="2147483661" r:id="rId12"/>
    <p:sldLayoutId id="2147483662" r:id="rId13"/>
    <p:sldLayoutId id="2147483663" r:id="rId14"/>
    <p:sldLayoutId id="2147483654" r:id="rId15"/>
    <p:sldLayoutId id="2147483655" r:id="rId16"/>
  </p:sldLayoutIdLst>
  <p:hf hdr="0"/>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09" userDrawn="1">
          <p15:clr>
            <a:srgbClr val="F26B43"/>
          </p15:clr>
        </p15:guide>
        <p15:guide id="4" pos="7371" userDrawn="1">
          <p15:clr>
            <a:srgbClr val="F26B43"/>
          </p15:clr>
        </p15:guide>
        <p15:guide id="5" orient="horz" pos="309" userDrawn="1">
          <p15:clr>
            <a:srgbClr val="F26B43"/>
          </p15:clr>
        </p15:guide>
        <p15:guide id="6" orient="horz" pos="4011" userDrawn="1">
          <p15:clr>
            <a:srgbClr val="F26B43"/>
          </p15:clr>
        </p15:guide>
        <p15:guide id="7" orient="horz" pos="1508" userDrawn="1">
          <p15:clr>
            <a:srgbClr val="F26B43"/>
          </p15:clr>
        </p15:guide>
        <p15:guide id="8" orient="horz" pos="3702" userDrawn="1">
          <p15:clr>
            <a:srgbClr val="F26B43"/>
          </p15:clr>
        </p15:guide>
        <p15:guide id="9" orient="horz" pos="154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normlex.ilo.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hyperlink" Target="http://www.ilo.org/dyn/normlex/en/f?p=NORMLEXPUB:12100:::NO:12100:P12100_ILO_CODE:C138:NO" TargetMode="External"/><Relationship Id="rId13" Type="http://schemas.openxmlformats.org/officeDocument/2006/relationships/hyperlink" Target="http://www.ilo.org/dyn/normlex/en/f?p=NORMLEXPUB:12100:::NO:12100:P12100_ILO_CODE:C187:NO" TargetMode="External"/><Relationship Id="rId3" Type="http://schemas.openxmlformats.org/officeDocument/2006/relationships/hyperlink" Target="http://www.ilo.org/dyn/normlex/en/f?p=NORMLEXPUB:12100:::NO:12100:P12100_ILO_CODE:C087:NO" TargetMode="External"/><Relationship Id="rId7" Type="http://schemas.openxmlformats.org/officeDocument/2006/relationships/hyperlink" Target="http://www.ilo.org/dyn/normlex/en/f?p=NORMLEXPUB:12100:::NO:12100:P12100_ILO_CODE:C105:NO" TargetMode="External"/><Relationship Id="rId12" Type="http://schemas.openxmlformats.org/officeDocument/2006/relationships/hyperlink" Target="http://www.ilo.org/dyn/normlex/en/f?p=NORMLEXPUB:12100:::NO:12100:P12100_ILO_CODE:C155:NO"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www.ilo.org/dyn/normlex/en/f?p=NORMLEXPUB:12100:::NO:12100:P12100_ILO_CODE:P029:NO" TargetMode="External"/><Relationship Id="rId11" Type="http://schemas.openxmlformats.org/officeDocument/2006/relationships/hyperlink" Target="http://www.ilo.org/dyn/normlex/en/f?p=NORMLEXPUB:12100:::NO:12100:P12100_ILO_CODE:C111:NO" TargetMode="External"/><Relationship Id="rId5" Type="http://schemas.openxmlformats.org/officeDocument/2006/relationships/hyperlink" Target="http://www.ilo.org/dyn/normlex/en/f?p=NORMLEXPUB:12100:::NO:12100:P12100_ILO_CODE:C029:NO" TargetMode="External"/><Relationship Id="rId10" Type="http://schemas.openxmlformats.org/officeDocument/2006/relationships/hyperlink" Target="http://www.ilo.org/dyn/normlex/en/f?p=NORMLEXPUB:12100:::NO:12100:P12100_ILO_CODE:C100:NO" TargetMode="External"/><Relationship Id="rId4" Type="http://schemas.openxmlformats.org/officeDocument/2006/relationships/hyperlink" Target="http://www.ilo.org/dyn/normlex/en/f?p=NORMLEXPUB:12100:::NO:12100:P12100_ILO_CODE:C098:NO" TargetMode="External"/><Relationship Id="rId9" Type="http://schemas.openxmlformats.org/officeDocument/2006/relationships/hyperlink" Target="http://www.ilo.org/dyn/normlex/en/f?p=NORMLEXPUB:12100:::NO:12100:P12100_ILO_CODE:C182:N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886489"/>
          </a:xfrm>
        </p:spPr>
        <p:txBody>
          <a:bodyPr/>
          <a:lstStyle/>
          <a:p>
            <a:r>
              <a:rPr lang="en-GB" sz="3200" dirty="0"/>
              <a:t>Ratification and Implementation of International Labour Standards (ILS)</a:t>
            </a:r>
          </a:p>
        </p:txBody>
      </p:sp>
      <p:sp>
        <p:nvSpPr>
          <p:cNvPr id="3" name="Subtitle 2"/>
          <p:cNvSpPr>
            <a:spLocks noGrp="1"/>
          </p:cNvSpPr>
          <p:nvPr>
            <p:ph type="subTitle" idx="1"/>
          </p:nvPr>
        </p:nvSpPr>
        <p:spPr>
          <a:xfrm>
            <a:off x="490538" y="3763884"/>
            <a:ext cx="8755062" cy="1444928"/>
          </a:xfrm>
        </p:spPr>
        <p:txBody>
          <a:bodyPr/>
          <a:lstStyle/>
          <a:p>
            <a:pPr marL="457200" indent="-457200">
              <a:lnSpc>
                <a:spcPct val="100000"/>
              </a:lnSpc>
              <a:spcBef>
                <a:spcPts val="0"/>
              </a:spcBef>
              <a:spcAft>
                <a:spcPts val="600"/>
              </a:spcAft>
              <a:buFont typeface="Arial" panose="020B0604020202020204" pitchFamily="34" charset="0"/>
              <a:buChar char="•"/>
            </a:pPr>
            <a:r>
              <a:rPr lang="en-GB" sz="2400" dirty="0"/>
              <a:t>1986 Instrument of Amendment to ILO Constitution</a:t>
            </a:r>
          </a:p>
          <a:p>
            <a:pPr marL="457200" indent="-457200">
              <a:lnSpc>
                <a:spcPct val="100000"/>
              </a:lnSpc>
              <a:spcBef>
                <a:spcPts val="0"/>
              </a:spcBef>
              <a:spcAft>
                <a:spcPts val="600"/>
              </a:spcAft>
              <a:buFont typeface="Arial" panose="020B0604020202020204" pitchFamily="34" charset="0"/>
              <a:buChar char="•"/>
            </a:pPr>
            <a:r>
              <a:rPr lang="en-GB" sz="2400" dirty="0"/>
              <a:t>Ratification of ILO Conventions and Protocols</a:t>
            </a:r>
          </a:p>
          <a:p>
            <a:pPr marL="457200" indent="-457200">
              <a:lnSpc>
                <a:spcPct val="100000"/>
              </a:lnSpc>
              <a:spcBef>
                <a:spcPts val="0"/>
              </a:spcBef>
              <a:spcAft>
                <a:spcPts val="600"/>
              </a:spcAft>
              <a:buFont typeface="Arial" panose="020B0604020202020204" pitchFamily="34" charset="0"/>
              <a:buChar char="•"/>
            </a:pPr>
            <a:r>
              <a:rPr lang="en-GB" sz="2400" dirty="0"/>
              <a:t>Reporting on ILS and their use for labour laws</a:t>
            </a:r>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a:t>
            </a:fld>
            <a:endParaRPr lang="en-GB"/>
          </a:p>
        </p:txBody>
      </p:sp>
      <p:pic>
        <p:nvPicPr>
          <p:cNvPr id="7" name="Picture Placeholder 6"/>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12935" t="14250" r="5700" b="6072"/>
          <a:stretch/>
        </p:blipFill>
        <p:spPr/>
      </p:pic>
      <p:sp>
        <p:nvSpPr>
          <p:cNvPr id="8" name="TextBox 7">
            <a:extLst>
              <a:ext uri="{FF2B5EF4-FFF2-40B4-BE49-F238E27FC236}">
                <a16:creationId xmlns:a16="http://schemas.microsoft.com/office/drawing/2014/main" id="{810281B2-BF13-2E41-2ABF-96E11955185E}"/>
              </a:ext>
            </a:extLst>
          </p:cNvPr>
          <p:cNvSpPr txBox="1"/>
          <p:nvPr/>
        </p:nvSpPr>
        <p:spPr>
          <a:xfrm>
            <a:off x="538841" y="5176156"/>
            <a:ext cx="9131667" cy="646331"/>
          </a:xfrm>
          <a:prstGeom prst="rect">
            <a:avLst/>
          </a:prstGeom>
          <a:noFill/>
        </p:spPr>
        <p:txBody>
          <a:bodyPr wrap="none" rtlCol="0">
            <a:spAutoFit/>
          </a:bodyPr>
          <a:lstStyle/>
          <a:p>
            <a:r>
              <a:rPr lang="en-GB" dirty="0">
                <a:solidFill>
                  <a:schemeClr val="accent1"/>
                </a:solidFill>
              </a:rPr>
              <a:t>Shingo Miyake</a:t>
            </a:r>
          </a:p>
          <a:p>
            <a:r>
              <a:rPr lang="en-GB" dirty="0">
                <a:solidFill>
                  <a:schemeClr val="accent1"/>
                </a:solidFill>
              </a:rPr>
              <a:t>Labour Law and International Labour Standards Specialist, ILO Office for the Caribbean</a:t>
            </a:r>
            <a:endParaRPr lang="en-TT" dirty="0">
              <a:solidFill>
                <a:schemeClr val="accent1"/>
              </a:solidFill>
            </a:endParaRPr>
          </a:p>
        </p:txBody>
      </p:sp>
    </p:spTree>
    <p:extLst>
      <p:ext uri="{BB962C8B-B14F-4D97-AF65-F5344CB8AC3E}">
        <p14:creationId xmlns:p14="http://schemas.microsoft.com/office/powerpoint/2010/main" val="3684940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altLang="en-US"/>
              <a:t>Governance Conventions</a:t>
            </a:r>
          </a:p>
        </p:txBody>
      </p:sp>
      <p:sp>
        <p:nvSpPr>
          <p:cNvPr id="17412" name="Rectangle 3"/>
          <p:cNvSpPr>
            <a:spLocks noGrp="1" noChangeArrowheads="1"/>
          </p:cNvSpPr>
          <p:nvPr>
            <p:ph idx="1"/>
          </p:nvPr>
        </p:nvSpPr>
        <p:spPr>
          <a:xfrm>
            <a:off x="2209800" y="3429000"/>
            <a:ext cx="7772400" cy="2895600"/>
          </a:xfrm>
        </p:spPr>
        <p:txBody>
          <a:bodyPr anchor="ctr"/>
          <a:lstStyle/>
          <a:p>
            <a:pPr eaLnBrk="1" hangingPunct="1">
              <a:lnSpc>
                <a:spcPct val="90000"/>
              </a:lnSpc>
            </a:pPr>
            <a:r>
              <a:rPr lang="en-GB" altLang="en-US" sz="3000"/>
              <a:t>4 Conventions on 3 subject areas</a:t>
            </a:r>
          </a:p>
          <a:p>
            <a:pPr lvl="1" eaLnBrk="1" hangingPunct="1">
              <a:lnSpc>
                <a:spcPct val="90000"/>
              </a:lnSpc>
            </a:pPr>
            <a:r>
              <a:rPr lang="en-GB" altLang="en-US" sz="2800"/>
              <a:t>Labour inspection (C81 and 129) </a:t>
            </a:r>
          </a:p>
          <a:p>
            <a:pPr lvl="1" eaLnBrk="1" hangingPunct="1">
              <a:lnSpc>
                <a:spcPct val="90000"/>
              </a:lnSpc>
            </a:pPr>
            <a:r>
              <a:rPr lang="en-GB" altLang="en-US" sz="2800"/>
              <a:t>Tripartite consultation (C144) </a:t>
            </a:r>
          </a:p>
          <a:p>
            <a:pPr lvl="1" eaLnBrk="1" hangingPunct="1">
              <a:lnSpc>
                <a:spcPct val="90000"/>
              </a:lnSpc>
            </a:pPr>
            <a:r>
              <a:rPr lang="en-GB" altLang="en-US" sz="2800"/>
              <a:t>Employment Policy (No. 122)</a:t>
            </a:r>
          </a:p>
        </p:txBody>
      </p:sp>
      <p:sp>
        <p:nvSpPr>
          <p:cNvPr id="5" name="Slide Number Placeholder 3"/>
          <p:cNvSpPr>
            <a:spLocks noGrp="1"/>
          </p:cNvSpPr>
          <p:nvPr>
            <p:ph type="sldNum" sz="quarter" idx="12"/>
          </p:nvPr>
        </p:nvSpPr>
        <p:spPr/>
        <p:txBody>
          <a:bodyPr/>
          <a:lstStyle/>
          <a:p>
            <a:pPr>
              <a:defRPr/>
            </a:pPr>
            <a:fld id="{72ADA363-14EB-49DF-981C-987AAB4213C1}" type="slidenum">
              <a:rPr lang="ja-JP" altLang="en-AU"/>
              <a:pPr>
                <a:defRPr/>
              </a:pPr>
              <a:t>10</a:t>
            </a:fld>
            <a:endParaRPr lang="en-AU" altLang="ja-JP"/>
          </a:p>
        </p:txBody>
      </p:sp>
      <p:sp>
        <p:nvSpPr>
          <p:cNvPr id="17413" name="AutoShape 4"/>
          <p:cNvSpPr>
            <a:spLocks noChangeArrowheads="1"/>
          </p:cNvSpPr>
          <p:nvPr/>
        </p:nvSpPr>
        <p:spPr bwMode="auto">
          <a:xfrm>
            <a:off x="2209800" y="1990725"/>
            <a:ext cx="7772400" cy="1366838"/>
          </a:xfrm>
          <a:prstGeom prst="roundRect">
            <a:avLst>
              <a:gd name="adj" fmla="val 12500"/>
            </a:avLst>
          </a:prstGeom>
          <a:noFill/>
          <a:ln w="38100">
            <a:solidFill>
              <a:srgbClr val="808080"/>
            </a:solidFill>
            <a:round/>
            <a:headEnd/>
            <a:tailEnd/>
          </a:ln>
          <a:extLst>
            <a:ext uri="{909E8E84-426E-40DD-AFC4-6F175D3DCCD1}">
              <a14:hiddenFill xmlns:a14="http://schemas.microsoft.com/office/drawing/2010/main">
                <a:solidFill>
                  <a:srgbClr val="3366FF"/>
                </a:solidFill>
              </a14:hiddenFill>
            </a:ext>
          </a:extLst>
        </p:spPr>
        <p:txBody>
          <a:bodyPr anchor="ctr"/>
          <a:lstStyle>
            <a:lvl1pPr>
              <a:spcBef>
                <a:spcPct val="35000"/>
              </a:spcBef>
              <a:buClr>
                <a:schemeClr val="folHlink"/>
              </a:buClr>
              <a:buSzPct val="75000"/>
              <a:buFont typeface="Wingdings" panose="05000000000000000000" pitchFamily="2" charset="2"/>
              <a:buChar char="n"/>
              <a:defRPr sz="2800">
                <a:solidFill>
                  <a:schemeClr val="tx1"/>
                </a:solidFill>
                <a:latin typeface="Verdana" panose="020B0604030504040204" pitchFamily="34" charset="0"/>
              </a:defRPr>
            </a:lvl1pPr>
            <a:lvl2pPr marL="766763" indent="-285750">
              <a:spcBef>
                <a:spcPct val="35000"/>
              </a:spcBef>
              <a:buClr>
                <a:schemeClr val="folHlink"/>
              </a:buClr>
              <a:buSzPct val="70000"/>
              <a:buFont typeface="Wingdings" panose="05000000000000000000" pitchFamily="2" charset="2"/>
              <a:buChar char="n"/>
              <a:defRPr sz="2400">
                <a:solidFill>
                  <a:schemeClr val="tx1"/>
                </a:solidFill>
                <a:latin typeface="Verdana" panose="020B0604030504040204" pitchFamily="34" charset="0"/>
              </a:defRPr>
            </a:lvl2pPr>
            <a:lvl3pPr marL="1185863" indent="-228600">
              <a:spcBef>
                <a:spcPct val="35000"/>
              </a:spcBef>
              <a:buClr>
                <a:schemeClr val="tx2"/>
              </a:buClr>
              <a:buChar char="•"/>
              <a:defRPr sz="2000">
                <a:solidFill>
                  <a:schemeClr val="tx1"/>
                </a:solidFill>
                <a:latin typeface="Verdana" panose="020B0604030504040204" pitchFamily="34" charset="0"/>
              </a:defRPr>
            </a:lvl3pPr>
            <a:lvl4pPr marL="1604963" indent="-228600">
              <a:spcBef>
                <a:spcPct val="35000"/>
              </a:spcBef>
              <a:buClr>
                <a:schemeClr val="hlink"/>
              </a:buClr>
              <a:buChar char="•"/>
              <a:defRPr>
                <a:solidFill>
                  <a:schemeClr val="tx1"/>
                </a:solidFill>
                <a:latin typeface="Verdana" panose="020B0604030504040204" pitchFamily="34" charset="0"/>
              </a:defRPr>
            </a:lvl4pPr>
            <a:lvl5pPr marL="2057400" indent="-228600">
              <a:spcBef>
                <a:spcPct val="35000"/>
              </a:spcBef>
              <a:buClr>
                <a:schemeClr val="tx1"/>
              </a:buClr>
              <a:buSzPct val="85000"/>
              <a:buChar char="•"/>
              <a:defRPr>
                <a:solidFill>
                  <a:schemeClr val="tx1"/>
                </a:solidFill>
                <a:latin typeface="Verdana" panose="020B0604030504040204" pitchFamily="34" charset="0"/>
              </a:defRPr>
            </a:lvl5pPr>
            <a:lvl6pPr marL="25146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6pPr>
            <a:lvl7pPr marL="29718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7pPr>
            <a:lvl8pPr marL="34290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8pPr>
            <a:lvl9pPr marL="38862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9pPr>
          </a:lstStyle>
          <a:p>
            <a:pPr>
              <a:spcBef>
                <a:spcPct val="40000"/>
              </a:spcBef>
              <a:buClr>
                <a:schemeClr val="tx1"/>
              </a:buClr>
              <a:buFont typeface="Wingdings" panose="05000000000000000000" pitchFamily="2" charset="2"/>
              <a:buNone/>
            </a:pPr>
            <a:r>
              <a:rPr kumimoji="1" lang="en-US" altLang="ja-JP" sz="2400">
                <a:latin typeface="Tahoma" panose="020B0604030504040204" pitchFamily="34" charset="0"/>
              </a:rPr>
              <a:t>Conventions that provide basic mechanisms for administration of labour issues.</a:t>
            </a: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6" name="Rectangle 3"/>
          <p:cNvSpPr>
            <a:spLocks noGrp="1" noChangeArrowheads="1"/>
          </p:cNvSpPr>
          <p:nvPr>
            <p:ph type="title"/>
          </p:nvPr>
        </p:nvSpPr>
        <p:spPr/>
        <p:txBody>
          <a:bodyPr/>
          <a:lstStyle/>
          <a:p>
            <a:pPr eaLnBrk="1" hangingPunct="1"/>
            <a:r>
              <a:rPr lang="en-US" altLang="en-US" dirty="0"/>
              <a:t>Adoption of ILS</a:t>
            </a:r>
            <a:endParaRPr lang="en-GB" altLang="en-US" dirty="0"/>
          </a:p>
        </p:txBody>
      </p:sp>
      <p:sp>
        <p:nvSpPr>
          <p:cNvPr id="21" name="Slide Number Placeholder 3"/>
          <p:cNvSpPr>
            <a:spLocks noGrp="1"/>
          </p:cNvSpPr>
          <p:nvPr>
            <p:ph type="sldNum" sz="quarter" idx="12"/>
          </p:nvPr>
        </p:nvSpPr>
        <p:spPr/>
        <p:txBody>
          <a:bodyPr/>
          <a:lstStyle/>
          <a:p>
            <a:pPr>
              <a:defRPr/>
            </a:pPr>
            <a:fld id="{C60A18E2-9A88-43ED-A855-5F6ED655C023}" type="slidenum">
              <a:rPr lang="ja-JP" altLang="en-AU"/>
              <a:pPr>
                <a:defRPr/>
              </a:pPr>
              <a:t>11</a:t>
            </a:fld>
            <a:endParaRPr lang="en-AU" altLang="ja-JP"/>
          </a:p>
        </p:txBody>
      </p:sp>
      <p:sp>
        <p:nvSpPr>
          <p:cNvPr id="22" name="AutoShape 2">
            <a:extLst>
              <a:ext uri="{FF2B5EF4-FFF2-40B4-BE49-F238E27FC236}">
                <a16:creationId xmlns:a16="http://schemas.microsoft.com/office/drawing/2014/main" id="{63301EE8-5293-1B27-00A0-C13C75207624}"/>
              </a:ext>
            </a:extLst>
          </p:cNvPr>
          <p:cNvSpPr>
            <a:spLocks noChangeArrowheads="1"/>
          </p:cNvSpPr>
          <p:nvPr/>
        </p:nvSpPr>
        <p:spPr bwMode="auto">
          <a:xfrm>
            <a:off x="4624340" y="3576638"/>
            <a:ext cx="1524000" cy="1066800"/>
          </a:xfrm>
          <a:prstGeom prst="homePlate">
            <a:avLst>
              <a:gd name="adj" fmla="val 18327"/>
            </a:avLst>
          </a:prstGeom>
          <a:solidFill>
            <a:srgbClr val="92D050"/>
          </a:solidFill>
          <a:ln w="28575">
            <a:noFill/>
            <a:miter lim="800000"/>
            <a:headEnd type="none" w="sm" len="sm"/>
            <a:tailEnd type="none" w="sm" len="sm"/>
          </a:ln>
          <a:effectLst/>
        </p:spPr>
        <p:txBody>
          <a:bodyPr lIns="7200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dirty="0">
                <a:solidFill>
                  <a:schemeClr val="accent1"/>
                </a:solidFill>
                <a:latin typeface="+mn-lt"/>
              </a:rPr>
              <a:t>Responses</a:t>
            </a:r>
            <a:endParaRPr kumimoji="1" lang="en-AU" altLang="en-US" sz="1400" b="1" dirty="0">
              <a:solidFill>
                <a:schemeClr val="accent1"/>
              </a:solidFill>
              <a:latin typeface="+mn-lt"/>
            </a:endParaRPr>
          </a:p>
        </p:txBody>
      </p:sp>
      <p:sp>
        <p:nvSpPr>
          <p:cNvPr id="23" name="AutoShape 4">
            <a:extLst>
              <a:ext uri="{FF2B5EF4-FFF2-40B4-BE49-F238E27FC236}">
                <a16:creationId xmlns:a16="http://schemas.microsoft.com/office/drawing/2014/main" id="{2C45F4CE-885E-BE00-EFD0-8FD66A7AC0D2}"/>
              </a:ext>
            </a:extLst>
          </p:cNvPr>
          <p:cNvSpPr>
            <a:spLocks noChangeArrowheads="1"/>
          </p:cNvSpPr>
          <p:nvPr/>
        </p:nvSpPr>
        <p:spPr bwMode="auto">
          <a:xfrm>
            <a:off x="2165584" y="3557588"/>
            <a:ext cx="1338128" cy="1104900"/>
          </a:xfrm>
          <a:prstGeom prst="roundRect">
            <a:avLst>
              <a:gd name="adj" fmla="val 10202"/>
            </a:avLst>
          </a:prstGeom>
          <a:solidFill>
            <a:srgbClr val="FF6600"/>
          </a:solidFill>
          <a:ln w="38100">
            <a:noFill/>
            <a:round/>
            <a:headEnd type="none" w="sm" len="sm"/>
            <a:tailEnd type="none" w="sm" len="sm"/>
          </a:ln>
          <a:effectLst/>
        </p:spPr>
        <p:txBody>
          <a:bodyPr lIns="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r>
              <a:rPr kumimoji="1" lang="en-US" altLang="en-US" sz="1600" b="1" dirty="0">
                <a:solidFill>
                  <a:schemeClr val="bg1"/>
                </a:solidFill>
                <a:latin typeface="+mn-lt"/>
              </a:rPr>
              <a:t>Government Employers Workers</a:t>
            </a:r>
            <a:endParaRPr kumimoji="1" lang="en-AU" altLang="en-US" sz="1600" b="1" dirty="0">
              <a:solidFill>
                <a:schemeClr val="bg1"/>
              </a:solidFill>
              <a:latin typeface="+mn-lt"/>
            </a:endParaRPr>
          </a:p>
        </p:txBody>
      </p:sp>
      <p:sp>
        <p:nvSpPr>
          <p:cNvPr id="24" name="AutoShape 5">
            <a:extLst>
              <a:ext uri="{FF2B5EF4-FFF2-40B4-BE49-F238E27FC236}">
                <a16:creationId xmlns:a16="http://schemas.microsoft.com/office/drawing/2014/main" id="{D5ED055F-C16F-F3E9-DD79-6FB511A24C22}"/>
              </a:ext>
            </a:extLst>
          </p:cNvPr>
          <p:cNvSpPr>
            <a:spLocks noChangeArrowheads="1"/>
          </p:cNvSpPr>
          <p:nvPr/>
        </p:nvSpPr>
        <p:spPr bwMode="auto">
          <a:xfrm>
            <a:off x="2165584" y="2036763"/>
            <a:ext cx="1338128" cy="1104900"/>
          </a:xfrm>
          <a:prstGeom prst="roundRect">
            <a:avLst>
              <a:gd name="adj" fmla="val 8908"/>
            </a:avLst>
          </a:prstGeom>
          <a:solidFill>
            <a:srgbClr val="FF6600"/>
          </a:solidFill>
          <a:ln w="38100">
            <a:noFill/>
            <a:round/>
            <a:headEnd type="none" w="sm" len="sm"/>
            <a:tailEnd type="none" w="sm" len="sm"/>
          </a:ln>
          <a:effectLst/>
        </p:spPr>
        <p:txBody>
          <a:bodyPr lIns="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r>
              <a:rPr kumimoji="1" lang="en-US" altLang="en-US" sz="1600" b="1" dirty="0">
                <a:solidFill>
                  <a:schemeClr val="bg1"/>
                </a:solidFill>
                <a:latin typeface="+mn-lt"/>
              </a:rPr>
              <a:t>International Labour Conference</a:t>
            </a:r>
            <a:endParaRPr kumimoji="1" lang="en-AU" altLang="en-US" sz="1600" b="1" dirty="0">
              <a:solidFill>
                <a:schemeClr val="bg1"/>
              </a:solidFill>
              <a:latin typeface="+mn-lt"/>
            </a:endParaRPr>
          </a:p>
        </p:txBody>
      </p:sp>
      <p:sp>
        <p:nvSpPr>
          <p:cNvPr id="25" name="AutoShape 6">
            <a:extLst>
              <a:ext uri="{FF2B5EF4-FFF2-40B4-BE49-F238E27FC236}">
                <a16:creationId xmlns:a16="http://schemas.microsoft.com/office/drawing/2014/main" id="{43C87789-4392-121E-98C6-DA8A3DE5A7DA}"/>
              </a:ext>
            </a:extLst>
          </p:cNvPr>
          <p:cNvSpPr>
            <a:spLocks noChangeArrowheads="1"/>
          </p:cNvSpPr>
          <p:nvPr/>
        </p:nvSpPr>
        <p:spPr bwMode="auto">
          <a:xfrm>
            <a:off x="2165584" y="5051425"/>
            <a:ext cx="1338128" cy="1104900"/>
          </a:xfrm>
          <a:prstGeom prst="roundRect">
            <a:avLst>
              <a:gd name="adj" fmla="val 8908"/>
            </a:avLst>
          </a:prstGeom>
          <a:solidFill>
            <a:srgbClr val="FF6600"/>
          </a:solidFill>
          <a:ln w="38100">
            <a:noFill/>
            <a:round/>
            <a:headEnd type="none" w="sm" len="sm"/>
            <a:tailEnd type="none" w="sm" len="sm"/>
          </a:ln>
          <a:effectLst/>
        </p:spPr>
        <p:txBody>
          <a:bodyPr lIns="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r>
              <a:rPr kumimoji="1" lang="en-US" altLang="en-US" sz="1600" b="1" dirty="0">
                <a:solidFill>
                  <a:schemeClr val="bg1"/>
                </a:solidFill>
                <a:latin typeface="+mn-lt"/>
              </a:rPr>
              <a:t>The Office</a:t>
            </a:r>
            <a:endParaRPr kumimoji="1" lang="en-AU" altLang="en-US" sz="1600" b="1" dirty="0">
              <a:solidFill>
                <a:schemeClr val="bg1"/>
              </a:solidFill>
              <a:latin typeface="+mn-lt"/>
            </a:endParaRPr>
          </a:p>
        </p:txBody>
      </p:sp>
      <p:sp>
        <p:nvSpPr>
          <p:cNvPr id="26" name="AutoShape 7">
            <a:extLst>
              <a:ext uri="{FF2B5EF4-FFF2-40B4-BE49-F238E27FC236}">
                <a16:creationId xmlns:a16="http://schemas.microsoft.com/office/drawing/2014/main" id="{A923B329-25A0-DAF4-F765-5E898F6077CF}"/>
              </a:ext>
            </a:extLst>
          </p:cNvPr>
          <p:cNvSpPr>
            <a:spLocks noChangeArrowheads="1"/>
          </p:cNvSpPr>
          <p:nvPr/>
        </p:nvSpPr>
        <p:spPr bwMode="auto">
          <a:xfrm>
            <a:off x="3590192" y="5070475"/>
            <a:ext cx="1524000" cy="1066800"/>
          </a:xfrm>
          <a:prstGeom prst="homePlate">
            <a:avLst>
              <a:gd name="adj" fmla="val 18327"/>
            </a:avLst>
          </a:prstGeom>
          <a:solidFill>
            <a:schemeClr val="bg1"/>
          </a:solidFill>
          <a:ln w="12700">
            <a:solidFill>
              <a:schemeClr val="tx1"/>
            </a:solidFill>
            <a:miter lim="800000"/>
            <a:headEnd type="none" w="sm" len="sm"/>
            <a:tailEnd type="none" w="sm" len="sm"/>
          </a:ln>
          <a:effectLst/>
        </p:spPr>
        <p:txBody>
          <a:bodyPr lIns="72000" tIns="72000" rIns="0" bIns="72000" anchor="t" anchorCtr="0"/>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White Report</a:t>
            </a:r>
          </a:p>
          <a:p>
            <a:pPr>
              <a:lnSpc>
                <a:spcPct val="85000"/>
              </a:lnSpc>
              <a:spcBef>
                <a:spcPts val="600"/>
              </a:spcBef>
            </a:pPr>
            <a:r>
              <a:rPr kumimoji="1" lang="en-US" altLang="en-US" sz="1400" b="1" dirty="0">
                <a:solidFill>
                  <a:schemeClr val="accent1"/>
                </a:solidFill>
                <a:latin typeface="+mn-lt"/>
              </a:rPr>
              <a:t>Law and practice report with questionnaire</a:t>
            </a:r>
            <a:endParaRPr kumimoji="1" lang="en-AU" altLang="en-US" sz="1400" b="1" dirty="0">
              <a:solidFill>
                <a:schemeClr val="accent1"/>
              </a:solidFill>
              <a:latin typeface="+mn-lt"/>
            </a:endParaRPr>
          </a:p>
        </p:txBody>
      </p:sp>
      <p:sp>
        <p:nvSpPr>
          <p:cNvPr id="27" name="AutoShape 8">
            <a:extLst>
              <a:ext uri="{FF2B5EF4-FFF2-40B4-BE49-F238E27FC236}">
                <a16:creationId xmlns:a16="http://schemas.microsoft.com/office/drawing/2014/main" id="{8047D089-CC94-E04A-5D8F-4179509A0761}"/>
              </a:ext>
            </a:extLst>
          </p:cNvPr>
          <p:cNvSpPr>
            <a:spLocks noChangeArrowheads="1"/>
          </p:cNvSpPr>
          <p:nvPr/>
        </p:nvSpPr>
        <p:spPr bwMode="auto">
          <a:xfrm>
            <a:off x="5647593" y="5070475"/>
            <a:ext cx="1524000" cy="1066800"/>
          </a:xfrm>
          <a:prstGeom prst="homePlate">
            <a:avLst>
              <a:gd name="adj" fmla="val 18327"/>
            </a:avLst>
          </a:prstGeom>
          <a:solidFill>
            <a:srgbClr val="FFFF00"/>
          </a:solidFill>
          <a:ln w="28575">
            <a:noFill/>
            <a:miter lim="800000"/>
            <a:headEnd type="none" w="sm" len="sm"/>
            <a:tailEnd type="none" w="sm" len="sm"/>
          </a:ln>
          <a:effectLst/>
        </p:spPr>
        <p:txBody>
          <a:bodyPr lIns="72000" tIns="72000" rIns="0" bIns="72000" anchor="t" anchorCtr="0"/>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Yellow Report</a:t>
            </a:r>
          </a:p>
          <a:p>
            <a:pPr>
              <a:lnSpc>
                <a:spcPct val="85000"/>
              </a:lnSpc>
              <a:spcBef>
                <a:spcPts val="600"/>
              </a:spcBef>
            </a:pPr>
            <a:r>
              <a:rPr kumimoji="1" lang="en-US" altLang="en-US" sz="1400" b="1" dirty="0">
                <a:solidFill>
                  <a:schemeClr val="accent1"/>
                </a:solidFill>
                <a:latin typeface="+mn-lt"/>
              </a:rPr>
              <a:t>Analysis of the responses, proposed conclusions</a:t>
            </a:r>
            <a:endParaRPr kumimoji="1" lang="en-AU" altLang="en-US" sz="1400" b="1" dirty="0">
              <a:solidFill>
                <a:schemeClr val="accent1"/>
              </a:solidFill>
              <a:latin typeface="+mn-lt"/>
            </a:endParaRPr>
          </a:p>
        </p:txBody>
      </p:sp>
      <p:sp>
        <p:nvSpPr>
          <p:cNvPr id="28" name="AutoShape 9">
            <a:extLst>
              <a:ext uri="{FF2B5EF4-FFF2-40B4-BE49-F238E27FC236}">
                <a16:creationId xmlns:a16="http://schemas.microsoft.com/office/drawing/2014/main" id="{5877F2D7-3C43-987E-C9A6-76C590526704}"/>
              </a:ext>
            </a:extLst>
          </p:cNvPr>
          <p:cNvSpPr>
            <a:spLocks noChangeArrowheads="1"/>
          </p:cNvSpPr>
          <p:nvPr/>
        </p:nvSpPr>
        <p:spPr bwMode="auto">
          <a:xfrm>
            <a:off x="8793565" y="3576638"/>
            <a:ext cx="1524000" cy="1066800"/>
          </a:xfrm>
          <a:prstGeom prst="homePlate">
            <a:avLst>
              <a:gd name="adj" fmla="val 18327"/>
            </a:avLst>
          </a:prstGeom>
          <a:solidFill>
            <a:srgbClr val="92D050"/>
          </a:solidFill>
          <a:ln w="28575">
            <a:noFill/>
            <a:miter lim="800000"/>
            <a:headEnd type="none" w="sm" len="sm"/>
            <a:tailEnd type="none" w="sm" len="sm"/>
          </a:ln>
          <a:effectLst/>
        </p:spPr>
        <p:txBody>
          <a:bodyPr lIns="7200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a:solidFill>
                  <a:schemeClr val="accent1"/>
                </a:solidFill>
                <a:latin typeface="+mn-lt"/>
              </a:rPr>
              <a:t>Comments</a:t>
            </a:r>
            <a:endParaRPr kumimoji="1" lang="en-AU" altLang="en-US" sz="1400" b="1">
              <a:solidFill>
                <a:schemeClr val="accent1"/>
              </a:solidFill>
              <a:latin typeface="+mn-lt"/>
            </a:endParaRPr>
          </a:p>
        </p:txBody>
      </p:sp>
      <p:sp>
        <p:nvSpPr>
          <p:cNvPr id="29" name="AutoShape 10">
            <a:extLst>
              <a:ext uri="{FF2B5EF4-FFF2-40B4-BE49-F238E27FC236}">
                <a16:creationId xmlns:a16="http://schemas.microsoft.com/office/drawing/2014/main" id="{621BF248-E63A-C049-7A00-1046327CEA03}"/>
              </a:ext>
            </a:extLst>
          </p:cNvPr>
          <p:cNvSpPr>
            <a:spLocks noChangeArrowheads="1"/>
          </p:cNvSpPr>
          <p:nvPr/>
        </p:nvSpPr>
        <p:spPr bwMode="auto">
          <a:xfrm>
            <a:off x="9762395" y="5070475"/>
            <a:ext cx="1524000" cy="1066800"/>
          </a:xfrm>
          <a:prstGeom prst="homePlate">
            <a:avLst>
              <a:gd name="adj" fmla="val 18327"/>
            </a:avLst>
          </a:prstGeom>
          <a:solidFill>
            <a:schemeClr val="bg2">
              <a:lumMod val="75000"/>
            </a:schemeClr>
          </a:solidFill>
          <a:ln w="28575">
            <a:noFill/>
            <a:miter lim="800000"/>
            <a:headEnd type="none" w="sm" len="sm"/>
            <a:tailEnd type="none" w="sm" len="sm"/>
          </a:ln>
          <a:effectLst/>
        </p:spPr>
        <p:txBody>
          <a:bodyPr lIns="72000" tIns="72000" rIns="0" bIns="72000" anchor="t" anchorCtr="0"/>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Blue Report</a:t>
            </a:r>
          </a:p>
          <a:p>
            <a:pPr>
              <a:lnSpc>
                <a:spcPct val="85000"/>
              </a:lnSpc>
              <a:spcBef>
                <a:spcPts val="600"/>
              </a:spcBef>
            </a:pPr>
            <a:r>
              <a:rPr kumimoji="1" lang="en-US" altLang="en-US" sz="1400" b="1" dirty="0">
                <a:solidFill>
                  <a:schemeClr val="accent1"/>
                </a:solidFill>
                <a:latin typeface="+mn-lt"/>
              </a:rPr>
              <a:t>Revised draft text(s) in light of the comments </a:t>
            </a:r>
            <a:endParaRPr kumimoji="1" lang="en-AU" altLang="en-US" sz="1400" b="1" dirty="0">
              <a:solidFill>
                <a:schemeClr val="accent1"/>
              </a:solidFill>
              <a:latin typeface="+mn-lt"/>
            </a:endParaRPr>
          </a:p>
        </p:txBody>
      </p:sp>
      <p:sp>
        <p:nvSpPr>
          <p:cNvPr id="30" name="AutoShape 11">
            <a:extLst>
              <a:ext uri="{FF2B5EF4-FFF2-40B4-BE49-F238E27FC236}">
                <a16:creationId xmlns:a16="http://schemas.microsoft.com/office/drawing/2014/main" id="{3E805D00-351E-08E7-CD4F-9CBAAF9D372D}"/>
              </a:ext>
            </a:extLst>
          </p:cNvPr>
          <p:cNvSpPr>
            <a:spLocks noChangeArrowheads="1"/>
          </p:cNvSpPr>
          <p:nvPr/>
        </p:nvSpPr>
        <p:spPr bwMode="auto">
          <a:xfrm>
            <a:off x="7704994" y="5070475"/>
            <a:ext cx="1524000" cy="1066800"/>
          </a:xfrm>
          <a:prstGeom prst="homePlate">
            <a:avLst>
              <a:gd name="adj" fmla="val 18327"/>
            </a:avLst>
          </a:prstGeom>
          <a:solidFill>
            <a:srgbClr val="CC6600"/>
          </a:solidFill>
          <a:ln w="28575">
            <a:noFill/>
            <a:miter lim="800000"/>
            <a:headEnd type="none" w="sm" len="sm"/>
            <a:tailEnd type="none" w="sm" len="sm"/>
          </a:ln>
          <a:effectLst/>
        </p:spPr>
        <p:txBody>
          <a:bodyPr lIns="72000" tIns="72000" rIns="0" bIns="72000" anchor="t" anchorCtr="0"/>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Brown Report</a:t>
            </a:r>
          </a:p>
          <a:p>
            <a:pPr>
              <a:lnSpc>
                <a:spcPct val="85000"/>
              </a:lnSpc>
              <a:spcBef>
                <a:spcPts val="600"/>
              </a:spcBef>
            </a:pPr>
            <a:r>
              <a:rPr kumimoji="1" lang="en-US" altLang="en-US" sz="1400" b="1" dirty="0">
                <a:solidFill>
                  <a:schemeClr val="accent1"/>
                </a:solidFill>
                <a:latin typeface="+mn-lt"/>
              </a:rPr>
              <a:t>Draft text(s) in light of the first discussion</a:t>
            </a:r>
            <a:endParaRPr kumimoji="1" lang="en-AU" altLang="en-US" sz="1400" b="1" dirty="0">
              <a:solidFill>
                <a:schemeClr val="accent1"/>
              </a:solidFill>
              <a:latin typeface="+mn-lt"/>
            </a:endParaRPr>
          </a:p>
        </p:txBody>
      </p:sp>
      <p:sp>
        <p:nvSpPr>
          <p:cNvPr id="31" name="Line 12">
            <a:extLst>
              <a:ext uri="{FF2B5EF4-FFF2-40B4-BE49-F238E27FC236}">
                <a16:creationId xmlns:a16="http://schemas.microsoft.com/office/drawing/2014/main" id="{04785F4D-B4AF-9D53-6381-D5C99DEDAC17}"/>
              </a:ext>
            </a:extLst>
          </p:cNvPr>
          <p:cNvSpPr>
            <a:spLocks noChangeShapeType="1"/>
          </p:cNvSpPr>
          <p:nvPr/>
        </p:nvSpPr>
        <p:spPr bwMode="auto">
          <a:xfrm flipV="1">
            <a:off x="8935072" y="4652963"/>
            <a:ext cx="0" cy="436562"/>
          </a:xfrm>
          <a:prstGeom prst="line">
            <a:avLst/>
          </a:prstGeom>
          <a:noFill/>
          <a:ln w="57150">
            <a:solidFill>
              <a:srgbClr val="339966"/>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2" name="Line 13">
            <a:extLst>
              <a:ext uri="{FF2B5EF4-FFF2-40B4-BE49-F238E27FC236}">
                <a16:creationId xmlns:a16="http://schemas.microsoft.com/office/drawing/2014/main" id="{0837E562-199E-64EA-0166-F8938403ABCF}"/>
              </a:ext>
            </a:extLst>
          </p:cNvPr>
          <p:cNvSpPr>
            <a:spLocks noChangeShapeType="1"/>
          </p:cNvSpPr>
          <p:nvPr/>
        </p:nvSpPr>
        <p:spPr bwMode="auto">
          <a:xfrm flipV="1">
            <a:off x="9990995" y="4652963"/>
            <a:ext cx="0" cy="436562"/>
          </a:xfrm>
          <a:prstGeom prst="line">
            <a:avLst/>
          </a:prstGeom>
          <a:noFill/>
          <a:ln w="57150">
            <a:solidFill>
              <a:srgbClr val="339966"/>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3" name="Line 14">
            <a:extLst>
              <a:ext uri="{FF2B5EF4-FFF2-40B4-BE49-F238E27FC236}">
                <a16:creationId xmlns:a16="http://schemas.microsoft.com/office/drawing/2014/main" id="{E27AA9E8-BEB0-C2B1-1897-B9D77A3ABF64}"/>
              </a:ext>
            </a:extLst>
          </p:cNvPr>
          <p:cNvSpPr>
            <a:spLocks noChangeShapeType="1"/>
          </p:cNvSpPr>
          <p:nvPr/>
        </p:nvSpPr>
        <p:spPr bwMode="auto">
          <a:xfrm flipV="1">
            <a:off x="5905673" y="4640263"/>
            <a:ext cx="0" cy="436562"/>
          </a:xfrm>
          <a:prstGeom prst="line">
            <a:avLst/>
          </a:prstGeom>
          <a:noFill/>
          <a:ln w="57150">
            <a:solidFill>
              <a:srgbClr val="339966"/>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4" name="Line 15">
            <a:extLst>
              <a:ext uri="{FF2B5EF4-FFF2-40B4-BE49-F238E27FC236}">
                <a16:creationId xmlns:a16="http://schemas.microsoft.com/office/drawing/2014/main" id="{ADD2479C-240D-F8A2-8CA5-D33B573E2916}"/>
              </a:ext>
            </a:extLst>
          </p:cNvPr>
          <p:cNvSpPr>
            <a:spLocks noChangeShapeType="1"/>
          </p:cNvSpPr>
          <p:nvPr/>
        </p:nvSpPr>
        <p:spPr bwMode="auto">
          <a:xfrm flipV="1">
            <a:off x="4731832" y="4642077"/>
            <a:ext cx="0" cy="436562"/>
          </a:xfrm>
          <a:prstGeom prst="line">
            <a:avLst/>
          </a:prstGeom>
          <a:noFill/>
          <a:ln w="57150">
            <a:solidFill>
              <a:srgbClr val="339966"/>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5" name="AutoShape 16">
            <a:extLst>
              <a:ext uri="{FF2B5EF4-FFF2-40B4-BE49-F238E27FC236}">
                <a16:creationId xmlns:a16="http://schemas.microsoft.com/office/drawing/2014/main" id="{C679B93D-6DE9-4AB8-2EF2-541995B9F6B4}"/>
              </a:ext>
            </a:extLst>
          </p:cNvPr>
          <p:cNvSpPr>
            <a:spLocks noChangeArrowheads="1"/>
          </p:cNvSpPr>
          <p:nvPr/>
        </p:nvSpPr>
        <p:spPr bwMode="auto">
          <a:xfrm>
            <a:off x="6659967" y="2055813"/>
            <a:ext cx="1524000" cy="1066800"/>
          </a:xfrm>
          <a:prstGeom prst="homePlate">
            <a:avLst>
              <a:gd name="adj" fmla="val 18327"/>
            </a:avLst>
          </a:prstGeom>
          <a:solidFill>
            <a:schemeClr val="tx1">
              <a:lumMod val="25000"/>
              <a:lumOff val="75000"/>
            </a:schemeClr>
          </a:solidFill>
          <a:ln w="28575">
            <a:noFill/>
            <a:miter lim="800000"/>
            <a:headEnd type="none" w="sm" len="sm"/>
            <a:tailEnd type="none" w="sm" len="sm"/>
          </a:ln>
          <a:effectLst/>
        </p:spPr>
        <p:txBody>
          <a:bodyPr lIns="7200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1st Discussion</a:t>
            </a:r>
          </a:p>
          <a:p>
            <a:pPr>
              <a:lnSpc>
                <a:spcPct val="85000"/>
              </a:lnSpc>
              <a:spcBef>
                <a:spcPts val="600"/>
              </a:spcBef>
            </a:pPr>
            <a:r>
              <a:rPr kumimoji="1" lang="en-US" altLang="en-US" sz="1400" b="1" dirty="0">
                <a:solidFill>
                  <a:schemeClr val="accent1"/>
                </a:solidFill>
                <a:latin typeface="+mn-lt"/>
              </a:rPr>
              <a:t>Discussion and adoption of conclusions</a:t>
            </a:r>
            <a:endParaRPr kumimoji="1" lang="en-AU" altLang="en-US" sz="1400" b="1" dirty="0">
              <a:solidFill>
                <a:schemeClr val="accent1"/>
              </a:solidFill>
              <a:latin typeface="+mn-lt"/>
            </a:endParaRPr>
          </a:p>
        </p:txBody>
      </p:sp>
      <p:sp>
        <p:nvSpPr>
          <p:cNvPr id="23557" name="Line 17">
            <a:extLst>
              <a:ext uri="{FF2B5EF4-FFF2-40B4-BE49-F238E27FC236}">
                <a16:creationId xmlns:a16="http://schemas.microsoft.com/office/drawing/2014/main" id="{00F365B1-7801-6904-52F7-27A4C3BE6361}"/>
              </a:ext>
            </a:extLst>
          </p:cNvPr>
          <p:cNvSpPr>
            <a:spLocks noChangeShapeType="1"/>
          </p:cNvSpPr>
          <p:nvPr/>
        </p:nvSpPr>
        <p:spPr bwMode="auto">
          <a:xfrm flipV="1">
            <a:off x="10593106" y="3141664"/>
            <a:ext cx="0" cy="1900237"/>
          </a:xfrm>
          <a:prstGeom prst="line">
            <a:avLst/>
          </a:prstGeom>
          <a:noFill/>
          <a:ln w="57150">
            <a:solidFill>
              <a:srgbClr val="339966"/>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8" name="AutoShape 18">
            <a:extLst>
              <a:ext uri="{FF2B5EF4-FFF2-40B4-BE49-F238E27FC236}">
                <a16:creationId xmlns:a16="http://schemas.microsoft.com/office/drawing/2014/main" id="{0355E6AB-806F-04CB-3EE2-E5CF53A94C1A}"/>
              </a:ext>
            </a:extLst>
          </p:cNvPr>
          <p:cNvSpPr>
            <a:spLocks noChangeArrowheads="1"/>
          </p:cNvSpPr>
          <p:nvPr/>
        </p:nvSpPr>
        <p:spPr bwMode="auto">
          <a:xfrm>
            <a:off x="10404648" y="2055813"/>
            <a:ext cx="1524000" cy="1066800"/>
          </a:xfrm>
          <a:prstGeom prst="homePlate">
            <a:avLst>
              <a:gd name="adj" fmla="val 18327"/>
            </a:avLst>
          </a:prstGeom>
          <a:solidFill>
            <a:schemeClr val="tx1">
              <a:lumMod val="25000"/>
              <a:lumOff val="75000"/>
            </a:schemeClr>
          </a:solidFill>
          <a:ln w="28575">
            <a:noFill/>
            <a:miter lim="800000"/>
            <a:headEnd type="none" w="sm" len="sm"/>
            <a:tailEnd type="none" w="sm" len="sm"/>
          </a:ln>
          <a:effectLst/>
        </p:spPr>
        <p:txBody>
          <a:bodyPr lIns="7200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sz="1400" b="1" u="sng" dirty="0">
                <a:solidFill>
                  <a:schemeClr val="accent1"/>
                </a:solidFill>
                <a:latin typeface="+mn-lt"/>
              </a:rPr>
              <a:t>2nd Discussion</a:t>
            </a:r>
          </a:p>
          <a:p>
            <a:pPr>
              <a:lnSpc>
                <a:spcPct val="85000"/>
              </a:lnSpc>
              <a:spcBef>
                <a:spcPts val="600"/>
              </a:spcBef>
            </a:pPr>
            <a:r>
              <a:rPr kumimoji="1" lang="en-US" altLang="en-US" sz="1400" b="1" dirty="0">
                <a:solidFill>
                  <a:schemeClr val="accent1"/>
                </a:solidFill>
                <a:latin typeface="+mn-lt"/>
              </a:rPr>
              <a:t>Adoption of instrument(s) by 2/3 majority</a:t>
            </a:r>
            <a:endParaRPr kumimoji="1" lang="en-AU" altLang="en-US" sz="1400" b="1" dirty="0">
              <a:solidFill>
                <a:schemeClr val="accent1"/>
              </a:solidFill>
              <a:latin typeface="+mn-lt"/>
            </a:endParaRPr>
          </a:p>
        </p:txBody>
      </p:sp>
      <p:sp>
        <p:nvSpPr>
          <p:cNvPr id="23559" name="Line 19">
            <a:extLst>
              <a:ext uri="{FF2B5EF4-FFF2-40B4-BE49-F238E27FC236}">
                <a16:creationId xmlns:a16="http://schemas.microsoft.com/office/drawing/2014/main" id="{40BE7A10-CFCD-9FBB-4609-CAF4A2CAEA9E}"/>
              </a:ext>
            </a:extLst>
          </p:cNvPr>
          <p:cNvSpPr>
            <a:spLocks noChangeShapeType="1"/>
          </p:cNvSpPr>
          <p:nvPr/>
        </p:nvSpPr>
        <p:spPr bwMode="auto">
          <a:xfrm flipV="1">
            <a:off x="7880981" y="3141663"/>
            <a:ext cx="0" cy="1947862"/>
          </a:xfrm>
          <a:prstGeom prst="line">
            <a:avLst/>
          </a:prstGeom>
          <a:noFill/>
          <a:ln w="57150">
            <a:solidFill>
              <a:srgbClr val="339966"/>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60" name="Line 20">
            <a:extLst>
              <a:ext uri="{FF2B5EF4-FFF2-40B4-BE49-F238E27FC236}">
                <a16:creationId xmlns:a16="http://schemas.microsoft.com/office/drawing/2014/main" id="{E2EF6646-BFD5-064E-FFD3-6563B713231B}"/>
              </a:ext>
            </a:extLst>
          </p:cNvPr>
          <p:cNvSpPr>
            <a:spLocks noChangeShapeType="1"/>
          </p:cNvSpPr>
          <p:nvPr/>
        </p:nvSpPr>
        <p:spPr bwMode="auto">
          <a:xfrm flipV="1">
            <a:off x="6839578" y="3141663"/>
            <a:ext cx="0" cy="1947862"/>
          </a:xfrm>
          <a:prstGeom prst="line">
            <a:avLst/>
          </a:prstGeom>
          <a:noFill/>
          <a:ln w="57150">
            <a:solidFill>
              <a:srgbClr val="339966"/>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61" name="TextBox 23560">
            <a:extLst>
              <a:ext uri="{FF2B5EF4-FFF2-40B4-BE49-F238E27FC236}">
                <a16:creationId xmlns:a16="http://schemas.microsoft.com/office/drawing/2014/main" id="{1E9C5546-B230-5C71-BC5C-E46E1E725F61}"/>
              </a:ext>
            </a:extLst>
          </p:cNvPr>
          <p:cNvSpPr txBox="1"/>
          <p:nvPr/>
        </p:nvSpPr>
        <p:spPr>
          <a:xfrm>
            <a:off x="5647593" y="6165850"/>
            <a:ext cx="1524000" cy="277812"/>
          </a:xfrm>
          <a:prstGeom prst="rect">
            <a:avLst/>
          </a:prstGeom>
          <a:noFill/>
        </p:spPr>
        <p:txBody>
          <a:bodyPr wrap="none" lIns="36000" rIns="36000" rtlCol="0" anchor="ctr" anchorCtr="1">
            <a:noAutofit/>
          </a:bodyPr>
          <a:lstStyle/>
          <a:p>
            <a:r>
              <a:rPr lang="en-GB" sz="1400" dirty="0"/>
              <a:t>Feb Year 4</a:t>
            </a:r>
          </a:p>
        </p:txBody>
      </p:sp>
      <p:sp>
        <p:nvSpPr>
          <p:cNvPr id="23562" name="TextBox 23561">
            <a:extLst>
              <a:ext uri="{FF2B5EF4-FFF2-40B4-BE49-F238E27FC236}">
                <a16:creationId xmlns:a16="http://schemas.microsoft.com/office/drawing/2014/main" id="{F90D7294-7757-9F1F-669F-CC3548DF73DA}"/>
              </a:ext>
            </a:extLst>
          </p:cNvPr>
          <p:cNvSpPr txBox="1"/>
          <p:nvPr/>
        </p:nvSpPr>
        <p:spPr>
          <a:xfrm>
            <a:off x="7704994" y="6165850"/>
            <a:ext cx="1524000" cy="277812"/>
          </a:xfrm>
          <a:prstGeom prst="rect">
            <a:avLst/>
          </a:prstGeom>
          <a:noFill/>
        </p:spPr>
        <p:txBody>
          <a:bodyPr wrap="none" lIns="36000" rIns="36000" rtlCol="0" anchor="ctr" anchorCtr="1">
            <a:noAutofit/>
          </a:bodyPr>
          <a:lstStyle/>
          <a:p>
            <a:r>
              <a:rPr lang="en-GB" sz="1400" dirty="0"/>
              <a:t>Aug Year 4</a:t>
            </a:r>
          </a:p>
        </p:txBody>
      </p:sp>
      <p:sp>
        <p:nvSpPr>
          <p:cNvPr id="23563" name="TextBox 23562">
            <a:extLst>
              <a:ext uri="{FF2B5EF4-FFF2-40B4-BE49-F238E27FC236}">
                <a16:creationId xmlns:a16="http://schemas.microsoft.com/office/drawing/2014/main" id="{5F97B31F-6DC2-AF24-6FAD-D3B8A11D1A4F}"/>
              </a:ext>
            </a:extLst>
          </p:cNvPr>
          <p:cNvSpPr txBox="1"/>
          <p:nvPr/>
        </p:nvSpPr>
        <p:spPr>
          <a:xfrm>
            <a:off x="9762395" y="6165850"/>
            <a:ext cx="1524000" cy="277812"/>
          </a:xfrm>
          <a:prstGeom prst="rect">
            <a:avLst/>
          </a:prstGeom>
          <a:noFill/>
        </p:spPr>
        <p:txBody>
          <a:bodyPr wrap="none" lIns="36000" rIns="36000" rtlCol="0" anchor="ctr" anchorCtr="1">
            <a:noAutofit/>
          </a:bodyPr>
          <a:lstStyle/>
          <a:p>
            <a:r>
              <a:rPr lang="en-GB" sz="1400" dirty="0"/>
              <a:t>Mar Year 5</a:t>
            </a:r>
          </a:p>
        </p:txBody>
      </p:sp>
      <p:sp>
        <p:nvSpPr>
          <p:cNvPr id="23564" name="TextBox 23563">
            <a:extLst>
              <a:ext uri="{FF2B5EF4-FFF2-40B4-BE49-F238E27FC236}">
                <a16:creationId xmlns:a16="http://schemas.microsoft.com/office/drawing/2014/main" id="{C7AE27BF-09D1-D6CF-2B3B-A29A56CC5B54}"/>
              </a:ext>
            </a:extLst>
          </p:cNvPr>
          <p:cNvSpPr txBox="1"/>
          <p:nvPr/>
        </p:nvSpPr>
        <p:spPr>
          <a:xfrm>
            <a:off x="6623747" y="3122613"/>
            <a:ext cx="1524000" cy="277812"/>
          </a:xfrm>
          <a:prstGeom prst="rect">
            <a:avLst/>
          </a:prstGeom>
          <a:noFill/>
        </p:spPr>
        <p:txBody>
          <a:bodyPr wrap="none" lIns="36000" rIns="36000" rtlCol="0" anchor="ctr" anchorCtr="1">
            <a:noAutofit/>
          </a:bodyPr>
          <a:lstStyle/>
          <a:p>
            <a:r>
              <a:rPr lang="en-GB" sz="1400" dirty="0"/>
              <a:t>June Year 4</a:t>
            </a:r>
          </a:p>
        </p:txBody>
      </p:sp>
      <p:sp>
        <p:nvSpPr>
          <p:cNvPr id="23565" name="TextBox 23564">
            <a:extLst>
              <a:ext uri="{FF2B5EF4-FFF2-40B4-BE49-F238E27FC236}">
                <a16:creationId xmlns:a16="http://schemas.microsoft.com/office/drawing/2014/main" id="{0419CBAB-F696-21F2-EECB-9BD588528FE8}"/>
              </a:ext>
            </a:extLst>
          </p:cNvPr>
          <p:cNvSpPr txBox="1"/>
          <p:nvPr/>
        </p:nvSpPr>
        <p:spPr>
          <a:xfrm>
            <a:off x="10404648" y="3122613"/>
            <a:ext cx="1524000" cy="277812"/>
          </a:xfrm>
          <a:prstGeom prst="rect">
            <a:avLst/>
          </a:prstGeom>
          <a:noFill/>
        </p:spPr>
        <p:txBody>
          <a:bodyPr wrap="none" lIns="36000" rIns="36000" rtlCol="0" anchor="ctr" anchorCtr="1">
            <a:noAutofit/>
          </a:bodyPr>
          <a:lstStyle/>
          <a:p>
            <a:r>
              <a:rPr lang="en-GB" sz="1400" dirty="0"/>
              <a:t>June year 5</a:t>
            </a:r>
          </a:p>
        </p:txBody>
      </p:sp>
      <p:sp>
        <p:nvSpPr>
          <p:cNvPr id="23567" name="TextBox 23566">
            <a:extLst>
              <a:ext uri="{FF2B5EF4-FFF2-40B4-BE49-F238E27FC236}">
                <a16:creationId xmlns:a16="http://schemas.microsoft.com/office/drawing/2014/main" id="{A0A5FF95-7AC3-19CE-E838-987FA6D5A57A}"/>
              </a:ext>
            </a:extLst>
          </p:cNvPr>
          <p:cNvSpPr txBox="1"/>
          <p:nvPr/>
        </p:nvSpPr>
        <p:spPr>
          <a:xfrm>
            <a:off x="4574668" y="4639470"/>
            <a:ext cx="1524000" cy="277812"/>
          </a:xfrm>
          <a:prstGeom prst="rect">
            <a:avLst/>
          </a:prstGeom>
          <a:noFill/>
        </p:spPr>
        <p:txBody>
          <a:bodyPr wrap="none" lIns="36000" rIns="36000" rtlCol="0" anchor="ctr" anchorCtr="1">
            <a:noAutofit/>
          </a:bodyPr>
          <a:lstStyle/>
          <a:p>
            <a:r>
              <a:rPr lang="en-GB" sz="1400" dirty="0"/>
              <a:t>Aug Year 3</a:t>
            </a:r>
          </a:p>
        </p:txBody>
      </p:sp>
      <p:sp>
        <p:nvSpPr>
          <p:cNvPr id="23568" name="TextBox 23567">
            <a:extLst>
              <a:ext uri="{FF2B5EF4-FFF2-40B4-BE49-F238E27FC236}">
                <a16:creationId xmlns:a16="http://schemas.microsoft.com/office/drawing/2014/main" id="{385EC2F1-B8A8-F771-CAFE-E6C9C0BF689C}"/>
              </a:ext>
            </a:extLst>
          </p:cNvPr>
          <p:cNvSpPr txBox="1"/>
          <p:nvPr/>
        </p:nvSpPr>
        <p:spPr>
          <a:xfrm>
            <a:off x="3477483" y="6165850"/>
            <a:ext cx="1524000" cy="277812"/>
          </a:xfrm>
          <a:prstGeom prst="rect">
            <a:avLst/>
          </a:prstGeom>
          <a:noFill/>
        </p:spPr>
        <p:txBody>
          <a:bodyPr wrap="none" lIns="36000" rIns="36000" rtlCol="0" anchor="ctr" anchorCtr="1">
            <a:noAutofit/>
          </a:bodyPr>
          <a:lstStyle/>
          <a:p>
            <a:r>
              <a:rPr lang="en-GB" sz="1400" dirty="0"/>
              <a:t>Jan Year 3</a:t>
            </a:r>
          </a:p>
        </p:txBody>
      </p:sp>
      <p:sp>
        <p:nvSpPr>
          <p:cNvPr id="2" name="AutoShape 2">
            <a:extLst>
              <a:ext uri="{FF2B5EF4-FFF2-40B4-BE49-F238E27FC236}">
                <a16:creationId xmlns:a16="http://schemas.microsoft.com/office/drawing/2014/main" id="{B6613A6D-520F-756D-32D4-AD1A172641E8}"/>
              </a:ext>
            </a:extLst>
          </p:cNvPr>
          <p:cNvSpPr>
            <a:spLocks noChangeArrowheads="1"/>
          </p:cNvSpPr>
          <p:nvPr/>
        </p:nvSpPr>
        <p:spPr bwMode="auto">
          <a:xfrm>
            <a:off x="458862" y="2055813"/>
            <a:ext cx="1723222" cy="4108450"/>
          </a:xfrm>
          <a:prstGeom prst="homePlate">
            <a:avLst>
              <a:gd name="adj" fmla="val 18327"/>
            </a:avLst>
          </a:prstGeom>
          <a:solidFill>
            <a:schemeClr val="accent3">
              <a:lumMod val="60000"/>
              <a:lumOff val="40000"/>
            </a:schemeClr>
          </a:solidFill>
          <a:ln w="28575">
            <a:noFill/>
            <a:miter lim="800000"/>
            <a:headEnd type="none" w="sm" len="sm"/>
            <a:tailEnd type="none" w="sm" len="sm"/>
          </a:ln>
          <a:effectLst/>
        </p:spPr>
        <p:txBody>
          <a:bodyPr lIns="36000" tIns="0" rIns="0" bIns="0" anchor="ctr"/>
          <a:lstStyle>
            <a:lvl1pPr>
              <a:defRPr>
                <a:solidFill>
                  <a:schemeClr val="tx1"/>
                </a:solidFill>
                <a:latin typeface="Arial Narrow" panose="020B0606020202030204" pitchFamily="34" charset="0"/>
                <a:ea typeface="MS PGothic" panose="020B0600070205080204" pitchFamily="34" charset="-128"/>
              </a:defRPr>
            </a:lvl1pPr>
            <a:lvl2pPr marL="742950" indent="-285750">
              <a:defRPr>
                <a:solidFill>
                  <a:schemeClr val="tx1"/>
                </a:solidFill>
                <a:latin typeface="Arial Narrow" panose="020B0606020202030204" pitchFamily="34" charset="0"/>
                <a:ea typeface="MS PGothic" panose="020B0600070205080204" pitchFamily="34" charset="-128"/>
              </a:defRPr>
            </a:lvl2pPr>
            <a:lvl3pPr marL="1143000" indent="-228600">
              <a:defRPr>
                <a:solidFill>
                  <a:schemeClr val="tx1"/>
                </a:solidFill>
                <a:latin typeface="Arial Narrow" panose="020B0606020202030204" pitchFamily="34" charset="0"/>
                <a:ea typeface="MS PGothic" panose="020B0600070205080204" pitchFamily="34" charset="-128"/>
              </a:defRPr>
            </a:lvl3pPr>
            <a:lvl4pPr marL="1600200" indent="-228600">
              <a:defRPr>
                <a:solidFill>
                  <a:schemeClr val="tx1"/>
                </a:solidFill>
                <a:latin typeface="Arial Narrow" panose="020B0606020202030204" pitchFamily="34" charset="0"/>
                <a:ea typeface="MS PGothic" panose="020B0600070205080204" pitchFamily="34" charset="-128"/>
              </a:defRPr>
            </a:lvl4pPr>
            <a:lvl5pPr marL="2057400" indent="-228600">
              <a:defRPr>
                <a:solidFill>
                  <a:schemeClr val="tx1"/>
                </a:solidFill>
                <a:latin typeface="Arial Narrow" panose="020B0606020202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MS PGothic" panose="020B0600070205080204" pitchFamily="34" charset="-128"/>
              </a:defRPr>
            </a:lvl9pPr>
          </a:lstStyle>
          <a:p>
            <a:pPr>
              <a:lnSpc>
                <a:spcPct val="85000"/>
              </a:lnSpc>
            </a:pPr>
            <a:r>
              <a:rPr kumimoji="1" lang="en-US" altLang="en-US" b="1" dirty="0">
                <a:solidFill>
                  <a:schemeClr val="accent1"/>
                </a:solidFill>
                <a:latin typeface="+mn-lt"/>
              </a:rPr>
              <a:t>GB places a “standard-setting item” on the ILC agenda</a:t>
            </a:r>
          </a:p>
          <a:p>
            <a:pPr algn="ctr">
              <a:lnSpc>
                <a:spcPct val="85000"/>
              </a:lnSpc>
            </a:pPr>
            <a:endParaRPr kumimoji="1" lang="en-US" altLang="en-US" b="1" dirty="0">
              <a:solidFill>
                <a:schemeClr val="accent1"/>
              </a:solidFill>
              <a:latin typeface="+mn-lt"/>
            </a:endParaRPr>
          </a:p>
          <a:p>
            <a:pPr>
              <a:lnSpc>
                <a:spcPct val="85000"/>
              </a:lnSpc>
            </a:pPr>
            <a:r>
              <a:rPr kumimoji="1" lang="en-US" altLang="en-US" b="1" dirty="0">
                <a:solidFill>
                  <a:schemeClr val="accent1"/>
                </a:solidFill>
                <a:latin typeface="+mn-lt"/>
              </a:rPr>
              <a:t>(Often followed by a  tripartite meeting of experts)</a:t>
            </a:r>
            <a:endParaRPr kumimoji="1" lang="en-AU" altLang="en-US" b="1" dirty="0">
              <a:solidFill>
                <a:schemeClr val="accent1"/>
              </a:solidFill>
              <a:latin typeface="+mn-lt"/>
            </a:endParaRPr>
          </a:p>
        </p:txBody>
      </p:sp>
      <p:sp>
        <p:nvSpPr>
          <p:cNvPr id="3" name="TextBox 2">
            <a:extLst>
              <a:ext uri="{FF2B5EF4-FFF2-40B4-BE49-F238E27FC236}">
                <a16:creationId xmlns:a16="http://schemas.microsoft.com/office/drawing/2014/main" id="{FECBEC24-B42B-B52A-79EE-958601FB8483}"/>
              </a:ext>
            </a:extLst>
          </p:cNvPr>
          <p:cNvSpPr txBox="1"/>
          <p:nvPr/>
        </p:nvSpPr>
        <p:spPr>
          <a:xfrm>
            <a:off x="407368" y="6165850"/>
            <a:ext cx="1524000" cy="277812"/>
          </a:xfrm>
          <a:prstGeom prst="rect">
            <a:avLst/>
          </a:prstGeom>
          <a:noFill/>
        </p:spPr>
        <p:txBody>
          <a:bodyPr wrap="none" lIns="36000" rIns="36000" rtlCol="0" anchor="ctr" anchorCtr="1">
            <a:noAutofit/>
          </a:bodyPr>
          <a:lstStyle/>
          <a:p>
            <a:r>
              <a:rPr lang="en-GB" sz="1400" dirty="0"/>
              <a:t>Year 1-2</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568"/>
                                        </p:tgtEl>
                                        <p:attrNameLst>
                                          <p:attrName>style.visibility</p:attrName>
                                        </p:attrNameLst>
                                      </p:cBhvr>
                                      <p:to>
                                        <p:strVal val="visible"/>
                                      </p:to>
                                    </p:set>
                                    <p:animEffect transition="in" filter="fade">
                                      <p:cBhvr>
                                        <p:cTn id="34" dur="500"/>
                                        <p:tgtEl>
                                          <p:spTgt spid="2356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3554"/>
                                        </p:tgtEl>
                                        <p:attrNameLst>
                                          <p:attrName>style.visibility</p:attrName>
                                        </p:attrNameLst>
                                      </p:cBhvr>
                                      <p:to>
                                        <p:strVal val="visible"/>
                                      </p:to>
                                    </p:set>
                                    <p:animEffect transition="in" filter="fade">
                                      <p:cBhvr>
                                        <p:cTn id="39" dur="500"/>
                                        <p:tgtEl>
                                          <p:spTgt spid="23554"/>
                                        </p:tgtEl>
                                      </p:cBhvr>
                                    </p:animEffect>
                                    <p:anim calcmode="lin" valueType="num">
                                      <p:cBhvr>
                                        <p:cTn id="40" dur="500" fill="hold"/>
                                        <p:tgtEl>
                                          <p:spTgt spid="23554"/>
                                        </p:tgtEl>
                                        <p:attrNameLst>
                                          <p:attrName>ppt_x</p:attrName>
                                        </p:attrNameLst>
                                      </p:cBhvr>
                                      <p:tavLst>
                                        <p:tav tm="0">
                                          <p:val>
                                            <p:strVal val="#ppt_x"/>
                                          </p:val>
                                        </p:tav>
                                        <p:tav tm="100000">
                                          <p:val>
                                            <p:strVal val="#ppt_x"/>
                                          </p:val>
                                        </p:tav>
                                      </p:tavLst>
                                    </p:anim>
                                    <p:anim calcmode="lin" valueType="num">
                                      <p:cBhvr>
                                        <p:cTn id="41" dur="500" fill="hold"/>
                                        <p:tgtEl>
                                          <p:spTgt spid="23554"/>
                                        </p:tgtEl>
                                        <p:attrNameLst>
                                          <p:attrName>ppt_y</p:attrName>
                                        </p:attrNameLst>
                                      </p:cBhvr>
                                      <p:tavLst>
                                        <p:tav tm="0">
                                          <p:val>
                                            <p:strVal val="#ppt_y+.1"/>
                                          </p:val>
                                        </p:tav>
                                        <p:tav tm="100000">
                                          <p:val>
                                            <p:strVal val="#ppt_y"/>
                                          </p:val>
                                        </p:tav>
                                      </p:tavLst>
                                    </p:anim>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567"/>
                                        </p:tgtEl>
                                        <p:attrNameLst>
                                          <p:attrName>style.visibility</p:attrName>
                                        </p:attrNameLst>
                                      </p:cBhvr>
                                      <p:to>
                                        <p:strVal val="visible"/>
                                      </p:to>
                                    </p:set>
                                    <p:animEffect transition="in" filter="fade">
                                      <p:cBhvr>
                                        <p:cTn id="48" dur="500"/>
                                        <p:tgtEl>
                                          <p:spTgt spid="23567"/>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23553"/>
                                        </p:tgtEl>
                                        <p:attrNameLst>
                                          <p:attrName>style.visibility</p:attrName>
                                        </p:attrNameLst>
                                      </p:cBhvr>
                                      <p:to>
                                        <p:strVal val="visible"/>
                                      </p:to>
                                    </p:set>
                                    <p:animEffect transition="in" filter="fade">
                                      <p:cBhvr>
                                        <p:cTn id="53" dur="500"/>
                                        <p:tgtEl>
                                          <p:spTgt spid="23553"/>
                                        </p:tgtEl>
                                      </p:cBhvr>
                                    </p:animEffect>
                                    <p:anim calcmode="lin" valueType="num">
                                      <p:cBhvr>
                                        <p:cTn id="54" dur="500" fill="hold"/>
                                        <p:tgtEl>
                                          <p:spTgt spid="23553"/>
                                        </p:tgtEl>
                                        <p:attrNameLst>
                                          <p:attrName>ppt_x</p:attrName>
                                        </p:attrNameLst>
                                      </p:cBhvr>
                                      <p:tavLst>
                                        <p:tav tm="0">
                                          <p:val>
                                            <p:strVal val="#ppt_x"/>
                                          </p:val>
                                        </p:tav>
                                        <p:tav tm="100000">
                                          <p:val>
                                            <p:strVal val="#ppt_x"/>
                                          </p:val>
                                        </p:tav>
                                      </p:tavLst>
                                    </p:anim>
                                    <p:anim calcmode="lin" valueType="num">
                                      <p:cBhvr>
                                        <p:cTn id="55" dur="500" fill="hold"/>
                                        <p:tgtEl>
                                          <p:spTgt spid="23553"/>
                                        </p:tgtEl>
                                        <p:attrNameLst>
                                          <p:attrName>ppt_y</p:attrName>
                                        </p:attrNameLst>
                                      </p:cBhvr>
                                      <p:tavLst>
                                        <p:tav tm="0">
                                          <p:val>
                                            <p:strVal val="#ppt_y-.1"/>
                                          </p:val>
                                        </p:tav>
                                        <p:tav tm="100000">
                                          <p:val>
                                            <p:strVal val="#ppt_y"/>
                                          </p:val>
                                        </p:tav>
                                      </p:tavLst>
                                    </p:anim>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561"/>
                                        </p:tgtEl>
                                        <p:attrNameLst>
                                          <p:attrName>style.visibility</p:attrName>
                                        </p:attrNameLst>
                                      </p:cBhvr>
                                      <p:to>
                                        <p:strVal val="visible"/>
                                      </p:to>
                                    </p:set>
                                    <p:animEffect transition="in" filter="fade">
                                      <p:cBhvr>
                                        <p:cTn id="62" dur="500"/>
                                        <p:tgtEl>
                                          <p:spTgt spid="23561"/>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3560"/>
                                        </p:tgtEl>
                                        <p:attrNameLst>
                                          <p:attrName>style.visibility</p:attrName>
                                        </p:attrNameLst>
                                      </p:cBhvr>
                                      <p:to>
                                        <p:strVal val="visible"/>
                                      </p:to>
                                    </p:set>
                                    <p:animEffect transition="in" filter="fade">
                                      <p:cBhvr>
                                        <p:cTn id="67" dur="1000"/>
                                        <p:tgtEl>
                                          <p:spTgt spid="23560"/>
                                        </p:tgtEl>
                                      </p:cBhvr>
                                    </p:animEffect>
                                    <p:anim calcmode="lin" valueType="num">
                                      <p:cBhvr>
                                        <p:cTn id="68" dur="1000" fill="hold"/>
                                        <p:tgtEl>
                                          <p:spTgt spid="23560"/>
                                        </p:tgtEl>
                                        <p:attrNameLst>
                                          <p:attrName>ppt_x</p:attrName>
                                        </p:attrNameLst>
                                      </p:cBhvr>
                                      <p:tavLst>
                                        <p:tav tm="0">
                                          <p:val>
                                            <p:strVal val="#ppt_x"/>
                                          </p:val>
                                        </p:tav>
                                        <p:tav tm="100000">
                                          <p:val>
                                            <p:strVal val="#ppt_x"/>
                                          </p:val>
                                        </p:tav>
                                      </p:tavLst>
                                    </p:anim>
                                    <p:anim calcmode="lin" valueType="num">
                                      <p:cBhvr>
                                        <p:cTn id="69" dur="1000" fill="hold"/>
                                        <p:tgtEl>
                                          <p:spTgt spid="23560"/>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3555"/>
                                        </p:tgtEl>
                                        <p:attrNameLst>
                                          <p:attrName>style.visibility</p:attrName>
                                        </p:attrNameLst>
                                      </p:cBhvr>
                                      <p:to>
                                        <p:strVal val="visible"/>
                                      </p:to>
                                    </p:set>
                                    <p:animEffect transition="in" filter="fade">
                                      <p:cBhvr>
                                        <p:cTn id="73" dur="500"/>
                                        <p:tgtEl>
                                          <p:spTgt spid="2355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564"/>
                                        </p:tgtEl>
                                        <p:attrNameLst>
                                          <p:attrName>style.visibility</p:attrName>
                                        </p:attrNameLst>
                                      </p:cBhvr>
                                      <p:to>
                                        <p:strVal val="visible"/>
                                      </p:to>
                                    </p:set>
                                    <p:animEffect transition="in" filter="fade">
                                      <p:cBhvr>
                                        <p:cTn id="76" dur="500"/>
                                        <p:tgtEl>
                                          <p:spTgt spid="23564"/>
                                        </p:tgtEl>
                                      </p:cBhvr>
                                    </p:animEffect>
                                  </p:childTnLst>
                                </p:cTn>
                              </p:par>
                            </p:childTnLst>
                          </p:cTn>
                        </p:par>
                      </p:childTnLst>
                    </p:cTn>
                  </p:par>
                  <p:par>
                    <p:cTn id="77" fill="hold">
                      <p:stCondLst>
                        <p:cond delay="indefinite"/>
                      </p:stCondLst>
                      <p:childTnLst>
                        <p:par>
                          <p:cTn id="78" fill="hold">
                            <p:stCondLst>
                              <p:cond delay="0"/>
                            </p:stCondLst>
                            <p:childTnLst>
                              <p:par>
                                <p:cTn id="79" presetID="47" presetClass="entr" presetSubtype="0" fill="hold" grpId="0" nodeType="clickEffect">
                                  <p:stCondLst>
                                    <p:cond delay="0"/>
                                  </p:stCondLst>
                                  <p:childTnLst>
                                    <p:set>
                                      <p:cBhvr>
                                        <p:cTn id="80" dur="1" fill="hold">
                                          <p:stCondLst>
                                            <p:cond delay="0"/>
                                          </p:stCondLst>
                                        </p:cTn>
                                        <p:tgtEl>
                                          <p:spTgt spid="23559"/>
                                        </p:tgtEl>
                                        <p:attrNameLst>
                                          <p:attrName>style.visibility</p:attrName>
                                        </p:attrNameLst>
                                      </p:cBhvr>
                                      <p:to>
                                        <p:strVal val="visible"/>
                                      </p:to>
                                    </p:set>
                                    <p:animEffect transition="in" filter="fade">
                                      <p:cBhvr>
                                        <p:cTn id="81" dur="1000"/>
                                        <p:tgtEl>
                                          <p:spTgt spid="23559"/>
                                        </p:tgtEl>
                                      </p:cBhvr>
                                    </p:animEffect>
                                    <p:anim calcmode="lin" valueType="num">
                                      <p:cBhvr>
                                        <p:cTn id="82" dur="1000" fill="hold"/>
                                        <p:tgtEl>
                                          <p:spTgt spid="23559"/>
                                        </p:tgtEl>
                                        <p:attrNameLst>
                                          <p:attrName>ppt_x</p:attrName>
                                        </p:attrNameLst>
                                      </p:cBhvr>
                                      <p:tavLst>
                                        <p:tav tm="0">
                                          <p:val>
                                            <p:strVal val="#ppt_x"/>
                                          </p:val>
                                        </p:tav>
                                        <p:tav tm="100000">
                                          <p:val>
                                            <p:strVal val="#ppt_x"/>
                                          </p:val>
                                        </p:tav>
                                      </p:tavLst>
                                    </p:anim>
                                    <p:anim calcmode="lin" valueType="num">
                                      <p:cBhvr>
                                        <p:cTn id="83" dur="1000" fill="hold"/>
                                        <p:tgtEl>
                                          <p:spTgt spid="23559"/>
                                        </p:tgtEl>
                                        <p:attrNameLst>
                                          <p:attrName>ppt_y</p:attrName>
                                        </p:attrNameLst>
                                      </p:cBhvr>
                                      <p:tavLst>
                                        <p:tav tm="0">
                                          <p:val>
                                            <p:strVal val="#ppt_y-.1"/>
                                          </p:val>
                                        </p:tav>
                                        <p:tav tm="100000">
                                          <p:val>
                                            <p:strVal val="#ppt_y"/>
                                          </p:val>
                                        </p:tav>
                                      </p:tavLst>
                                    </p:anim>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3562"/>
                                        </p:tgtEl>
                                        <p:attrNameLst>
                                          <p:attrName>style.visibility</p:attrName>
                                        </p:attrNameLst>
                                      </p:cBhvr>
                                      <p:to>
                                        <p:strVal val="visible"/>
                                      </p:to>
                                    </p:set>
                                    <p:animEffect transition="in" filter="fade">
                                      <p:cBhvr>
                                        <p:cTn id="90" dur="500"/>
                                        <p:tgtEl>
                                          <p:spTgt spid="23562"/>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10" presetClass="entr" presetSubtype="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3552"/>
                                        </p:tgtEl>
                                        <p:attrNameLst>
                                          <p:attrName>style.visibility</p:attrName>
                                        </p:attrNameLst>
                                      </p:cBhvr>
                                      <p:to>
                                        <p:strVal val="visible"/>
                                      </p:to>
                                    </p:set>
                                    <p:animEffect transition="in" filter="fade">
                                      <p:cBhvr>
                                        <p:cTn id="106" dur="1000"/>
                                        <p:tgtEl>
                                          <p:spTgt spid="23552"/>
                                        </p:tgtEl>
                                      </p:cBhvr>
                                    </p:animEffect>
                                    <p:anim calcmode="lin" valueType="num">
                                      <p:cBhvr>
                                        <p:cTn id="107" dur="1000" fill="hold"/>
                                        <p:tgtEl>
                                          <p:spTgt spid="23552"/>
                                        </p:tgtEl>
                                        <p:attrNameLst>
                                          <p:attrName>ppt_x</p:attrName>
                                        </p:attrNameLst>
                                      </p:cBhvr>
                                      <p:tavLst>
                                        <p:tav tm="0">
                                          <p:val>
                                            <p:strVal val="#ppt_x"/>
                                          </p:val>
                                        </p:tav>
                                        <p:tav tm="100000">
                                          <p:val>
                                            <p:strVal val="#ppt_x"/>
                                          </p:val>
                                        </p:tav>
                                      </p:tavLst>
                                    </p:anim>
                                    <p:anim calcmode="lin" valueType="num">
                                      <p:cBhvr>
                                        <p:cTn id="108" dur="1000" fill="hold"/>
                                        <p:tgtEl>
                                          <p:spTgt spid="23552"/>
                                        </p:tgtEl>
                                        <p:attrNameLst>
                                          <p:attrName>ppt_y</p:attrName>
                                        </p:attrNameLst>
                                      </p:cBhvr>
                                      <p:tavLst>
                                        <p:tav tm="0">
                                          <p:val>
                                            <p:strVal val="#ppt_y-.1"/>
                                          </p:val>
                                        </p:tav>
                                        <p:tav tm="100000">
                                          <p:val>
                                            <p:strVal val="#ppt_y"/>
                                          </p:val>
                                        </p:tav>
                                      </p:tavLst>
                                    </p:anim>
                                  </p:childTnLst>
                                </p:cTn>
                              </p:par>
                            </p:childTnLst>
                          </p:cTn>
                        </p:par>
                        <p:par>
                          <p:cTn id="109" fill="hold">
                            <p:stCondLst>
                              <p:cond delay="1000"/>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3563"/>
                                        </p:tgtEl>
                                        <p:attrNameLst>
                                          <p:attrName>style.visibility</p:attrName>
                                        </p:attrNameLst>
                                      </p:cBhvr>
                                      <p:to>
                                        <p:strVal val="visible"/>
                                      </p:to>
                                    </p:set>
                                    <p:animEffect transition="in" filter="fade">
                                      <p:cBhvr>
                                        <p:cTn id="115" dur="500"/>
                                        <p:tgtEl>
                                          <p:spTgt spid="23563"/>
                                        </p:tgtEl>
                                      </p:cBhvr>
                                    </p:animEffect>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23557"/>
                                        </p:tgtEl>
                                        <p:attrNameLst>
                                          <p:attrName>style.visibility</p:attrName>
                                        </p:attrNameLst>
                                      </p:cBhvr>
                                      <p:to>
                                        <p:strVal val="visible"/>
                                      </p:to>
                                    </p:set>
                                    <p:animEffect transition="in" filter="fade">
                                      <p:cBhvr>
                                        <p:cTn id="120" dur="1000"/>
                                        <p:tgtEl>
                                          <p:spTgt spid="23557"/>
                                        </p:tgtEl>
                                      </p:cBhvr>
                                    </p:animEffect>
                                    <p:anim calcmode="lin" valueType="num">
                                      <p:cBhvr>
                                        <p:cTn id="121" dur="1000" fill="hold"/>
                                        <p:tgtEl>
                                          <p:spTgt spid="23557"/>
                                        </p:tgtEl>
                                        <p:attrNameLst>
                                          <p:attrName>ppt_x</p:attrName>
                                        </p:attrNameLst>
                                      </p:cBhvr>
                                      <p:tavLst>
                                        <p:tav tm="0">
                                          <p:val>
                                            <p:strVal val="#ppt_x"/>
                                          </p:val>
                                        </p:tav>
                                        <p:tav tm="100000">
                                          <p:val>
                                            <p:strVal val="#ppt_x"/>
                                          </p:val>
                                        </p:tav>
                                      </p:tavLst>
                                    </p:anim>
                                    <p:anim calcmode="lin" valueType="num">
                                      <p:cBhvr>
                                        <p:cTn id="122" dur="1000" fill="hold"/>
                                        <p:tgtEl>
                                          <p:spTgt spid="23557"/>
                                        </p:tgtEl>
                                        <p:attrNameLst>
                                          <p:attrName>ppt_y</p:attrName>
                                        </p:attrNameLst>
                                      </p:cBhvr>
                                      <p:tavLst>
                                        <p:tav tm="0">
                                          <p:val>
                                            <p:strVal val="#ppt_y+.1"/>
                                          </p:val>
                                        </p:tav>
                                        <p:tav tm="100000">
                                          <p:val>
                                            <p:strVal val="#ppt_y"/>
                                          </p:val>
                                        </p:tav>
                                      </p:tavLst>
                                    </p:anim>
                                  </p:childTnLst>
                                </p:cTn>
                              </p:par>
                            </p:childTnLst>
                          </p:cTn>
                        </p:par>
                        <p:par>
                          <p:cTn id="123" fill="hold">
                            <p:stCondLst>
                              <p:cond delay="1000"/>
                            </p:stCondLst>
                            <p:childTnLst>
                              <p:par>
                                <p:cTn id="124" presetID="10" presetClass="entr" presetSubtype="0" fill="hold" grpId="0" nodeType="afterEffect">
                                  <p:stCondLst>
                                    <p:cond delay="0"/>
                                  </p:stCondLst>
                                  <p:childTnLst>
                                    <p:set>
                                      <p:cBhvr>
                                        <p:cTn id="125" dur="1" fill="hold">
                                          <p:stCondLst>
                                            <p:cond delay="0"/>
                                          </p:stCondLst>
                                        </p:cTn>
                                        <p:tgtEl>
                                          <p:spTgt spid="23558"/>
                                        </p:tgtEl>
                                        <p:attrNameLst>
                                          <p:attrName>style.visibility</p:attrName>
                                        </p:attrNameLst>
                                      </p:cBhvr>
                                      <p:to>
                                        <p:strVal val="visible"/>
                                      </p:to>
                                    </p:set>
                                    <p:animEffect transition="in" filter="fade">
                                      <p:cBhvr>
                                        <p:cTn id="126" dur="500"/>
                                        <p:tgtEl>
                                          <p:spTgt spid="23558"/>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3565"/>
                                        </p:tgtEl>
                                        <p:attrNameLst>
                                          <p:attrName>style.visibility</p:attrName>
                                        </p:attrNameLst>
                                      </p:cBhvr>
                                      <p:to>
                                        <p:strVal val="visible"/>
                                      </p:to>
                                    </p:set>
                                    <p:animEffect transition="in" filter="fade">
                                      <p:cBhvr>
                                        <p:cTn id="129" dur="500"/>
                                        <p:tgtEl>
                                          <p:spTgt spid="2356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3"/>
                                        </p:tgtEl>
                                        <p:attrNameLst>
                                          <p:attrName>style.visibility</p:attrName>
                                        </p:attrNameLst>
                                      </p:cBhvr>
                                      <p:to>
                                        <p:strVal val="visible"/>
                                      </p:to>
                                    </p:set>
                                    <p:animEffect transition="in" filter="fade">
                                      <p:cBhvr>
                                        <p:cTn id="1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23552" grpId="0" animBg="1"/>
      <p:bldP spid="23553" grpId="0" animBg="1"/>
      <p:bldP spid="23554" grpId="0" animBg="1"/>
      <p:bldP spid="23555" grpId="0" animBg="1"/>
      <p:bldP spid="23557" grpId="0" animBg="1"/>
      <p:bldP spid="23558" grpId="0" animBg="1"/>
      <p:bldP spid="23559" grpId="0" animBg="1"/>
      <p:bldP spid="23560" grpId="0" animBg="1"/>
      <p:bldP spid="23561" grpId="0"/>
      <p:bldP spid="23562" grpId="0"/>
      <p:bldP spid="23563" grpId="0"/>
      <p:bldP spid="23564" grpId="0"/>
      <p:bldP spid="23565" grpId="0"/>
      <p:bldP spid="23567" grpId="0"/>
      <p:bldP spid="23568" grpId="0"/>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146B5-B2B7-37C8-0C8A-0EC1CCFB7600}"/>
              </a:ext>
            </a:extLst>
          </p:cNvPr>
          <p:cNvSpPr>
            <a:spLocks noGrp="1"/>
          </p:cNvSpPr>
          <p:nvPr>
            <p:ph type="title"/>
          </p:nvPr>
        </p:nvSpPr>
        <p:spPr/>
        <p:txBody>
          <a:bodyPr/>
          <a:lstStyle/>
          <a:p>
            <a:r>
              <a:rPr lang="en-GB" dirty="0"/>
              <a:t>Ratification and denunciation</a:t>
            </a:r>
            <a:endParaRPr lang="en-TT" dirty="0"/>
          </a:p>
        </p:txBody>
      </p:sp>
      <p:sp>
        <p:nvSpPr>
          <p:cNvPr id="3" name="Content Placeholder 2">
            <a:extLst>
              <a:ext uri="{FF2B5EF4-FFF2-40B4-BE49-F238E27FC236}">
                <a16:creationId xmlns:a16="http://schemas.microsoft.com/office/drawing/2014/main" id="{4D508926-1494-91C7-66CD-6356BA0D09D2}"/>
              </a:ext>
            </a:extLst>
          </p:cNvPr>
          <p:cNvSpPr>
            <a:spLocks noGrp="1"/>
          </p:cNvSpPr>
          <p:nvPr>
            <p:ph idx="1"/>
          </p:nvPr>
        </p:nvSpPr>
        <p:spPr>
          <a:xfrm>
            <a:off x="490538" y="2393950"/>
            <a:ext cx="11210924" cy="3987378"/>
          </a:xfrm>
        </p:spPr>
        <p:txBody>
          <a:bodyPr/>
          <a:lstStyle/>
          <a:p>
            <a:r>
              <a:rPr lang="en-GB" dirty="0"/>
              <a:t>Ratification of an ILO Convention</a:t>
            </a:r>
          </a:p>
          <a:p>
            <a:pPr lvl="2"/>
            <a:r>
              <a:rPr lang="en-GB" dirty="0"/>
              <a:t>An act of a State to give formal consent to an ILO Convention. Official commitment to implement the Convention.</a:t>
            </a:r>
          </a:p>
          <a:p>
            <a:pPr lvl="2"/>
            <a:r>
              <a:rPr lang="en-GB" dirty="0"/>
              <a:t>Done usually </a:t>
            </a:r>
            <a:r>
              <a:rPr lang="en-GB"/>
              <a:t>by parliament.</a:t>
            </a:r>
            <a:endParaRPr lang="en-GB" dirty="0"/>
          </a:p>
          <a:p>
            <a:pPr indent="-252000"/>
            <a:r>
              <a:rPr lang="en-GB" dirty="0"/>
              <a:t>Denunciation of an ILO Convention</a:t>
            </a:r>
          </a:p>
          <a:p>
            <a:pPr lvl="2"/>
            <a:r>
              <a:rPr lang="en-GB" dirty="0"/>
              <a:t>Terminating the State’s obligations with the Convention. Cancelling ratification.</a:t>
            </a:r>
          </a:p>
          <a:p>
            <a:pPr lvl="2"/>
            <a:r>
              <a:rPr lang="en-GB" dirty="0"/>
              <a:t>Conventions No. 1-25:  At any time after an initial period of five or ten years (as indicated) of the Convention first coming into force.</a:t>
            </a:r>
          </a:p>
          <a:p>
            <a:pPr lvl="2"/>
            <a:r>
              <a:rPr lang="en-GB" dirty="0"/>
              <a:t>Conventions Nos 26 and after:  After an initial period of five or ten years (as indicated) of the Convention first coming into force, but only during an interval of one year. Denunciation similarly becomes possible again after subsequent periods of five or ten years, as indicated. “Window for denunciation </a:t>
            </a:r>
            <a:endParaRPr lang="en-TT" dirty="0"/>
          </a:p>
        </p:txBody>
      </p:sp>
    </p:spTree>
    <p:extLst>
      <p:ext uri="{BB962C8B-B14F-4D97-AF65-F5344CB8AC3E}">
        <p14:creationId xmlns:p14="http://schemas.microsoft.com/office/powerpoint/2010/main" val="1926627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ACEA3-036A-8CF5-47B5-86648C5AAB75}"/>
              </a:ext>
            </a:extLst>
          </p:cNvPr>
          <p:cNvSpPr>
            <a:spLocks noGrp="1"/>
          </p:cNvSpPr>
          <p:nvPr>
            <p:ph type="title"/>
          </p:nvPr>
        </p:nvSpPr>
        <p:spPr/>
        <p:txBody>
          <a:bodyPr/>
          <a:lstStyle/>
          <a:p>
            <a:r>
              <a:rPr lang="en-GB" dirty="0"/>
              <a:t>Maintenance of the ILS system: Standards Review Mechanism (SRM)</a:t>
            </a:r>
            <a:endParaRPr lang="en-TT" dirty="0"/>
          </a:p>
        </p:txBody>
      </p:sp>
      <p:sp>
        <p:nvSpPr>
          <p:cNvPr id="3" name="Content Placeholder 2">
            <a:extLst>
              <a:ext uri="{FF2B5EF4-FFF2-40B4-BE49-F238E27FC236}">
                <a16:creationId xmlns:a16="http://schemas.microsoft.com/office/drawing/2014/main" id="{7ECCA1BE-CED1-F2B5-69EE-3302EBBB2304}"/>
              </a:ext>
            </a:extLst>
          </p:cNvPr>
          <p:cNvSpPr>
            <a:spLocks noGrp="1"/>
          </p:cNvSpPr>
          <p:nvPr>
            <p:ph idx="1"/>
          </p:nvPr>
        </p:nvSpPr>
        <p:spPr>
          <a:xfrm>
            <a:off x="490538" y="2393950"/>
            <a:ext cx="11210924" cy="3915370"/>
          </a:xfrm>
        </p:spPr>
        <p:txBody>
          <a:bodyPr/>
          <a:lstStyle/>
          <a:p>
            <a:r>
              <a:rPr lang="en-GB" dirty="0"/>
              <a:t>What is the SRM?</a:t>
            </a:r>
          </a:p>
          <a:p>
            <a:pPr lvl="1"/>
            <a:r>
              <a:rPr lang="en-GB" b="0" i="0" dirty="0">
                <a:solidFill>
                  <a:srgbClr val="2D2D2D"/>
                </a:solidFill>
                <a:effectLst/>
                <a:latin typeface="Noto Sans" panose="020B0502040504020204" pitchFamily="34" charset="0"/>
              </a:rPr>
              <a:t>a mechanism to ensuring that the ILO has a clear, robust and up-to-date body of standards</a:t>
            </a:r>
          </a:p>
          <a:p>
            <a:r>
              <a:rPr lang="en-TT" dirty="0"/>
              <a:t>How does the SRM work?</a:t>
            </a:r>
          </a:p>
          <a:p>
            <a:pPr lvl="2"/>
            <a:r>
              <a:rPr lang="en-GB" dirty="0">
                <a:solidFill>
                  <a:srgbClr val="2D2D2D"/>
                </a:solidFill>
                <a:latin typeface="Noto Sans" panose="020B0502040504020204" pitchFamily="34" charset="0"/>
              </a:rPr>
              <a:t>Work is l</a:t>
            </a:r>
            <a:r>
              <a:rPr lang="en-GB" b="0" i="0" dirty="0">
                <a:solidFill>
                  <a:srgbClr val="2D2D2D"/>
                </a:solidFill>
                <a:effectLst/>
                <a:latin typeface="Noto Sans" panose="020B0502040504020204" pitchFamily="34" charset="0"/>
              </a:rPr>
              <a:t>ead by Standards Review Mechanism Tripartite Working Group (SRM TWG) under GB</a:t>
            </a:r>
          </a:p>
          <a:p>
            <a:pPr marL="725488" lvl="7"/>
            <a:r>
              <a:rPr lang="en-GB" dirty="0">
                <a:solidFill>
                  <a:srgbClr val="2D2D2D"/>
                </a:solidFill>
                <a:latin typeface="Noto Sans" panose="020B0502040504020204" pitchFamily="34" charset="0"/>
              </a:rPr>
              <a:t>classifies the standards: ‘up to date’/‘requiring further action to ensure their continued and future relevance’/‘outdated’; </a:t>
            </a:r>
          </a:p>
          <a:p>
            <a:pPr marL="725488" lvl="7"/>
            <a:r>
              <a:rPr lang="en-GB" dirty="0">
                <a:solidFill>
                  <a:srgbClr val="2D2D2D"/>
                </a:solidFill>
                <a:latin typeface="Noto Sans" panose="020B0502040504020204" pitchFamily="34" charset="0"/>
              </a:rPr>
              <a:t>identifies any gaps in coverage, including those requiring standard-setting action (“Technical note”); and</a:t>
            </a:r>
          </a:p>
          <a:p>
            <a:pPr marL="725488" lvl="7"/>
            <a:r>
              <a:rPr lang="en-GB" dirty="0">
                <a:solidFill>
                  <a:srgbClr val="2D2D2D"/>
                </a:solidFill>
                <a:latin typeface="Noto Sans" panose="020B0502040504020204" pitchFamily="34" charset="0"/>
              </a:rPr>
              <a:t>recommends practical and time-bound follow-up action (promotion of ratification &amp; implementation, developing guidelines for Office assistance, abrogation &amp; promotion of ratification of new Convention, etc.)</a:t>
            </a:r>
          </a:p>
          <a:p>
            <a:pPr marL="725488" lvl="7"/>
            <a:endParaRPr lang="en-GB" dirty="0">
              <a:solidFill>
                <a:srgbClr val="2D2D2D"/>
              </a:solidFill>
              <a:latin typeface="Noto Sans" panose="020B0502040504020204" pitchFamily="34" charset="0"/>
            </a:endParaRPr>
          </a:p>
        </p:txBody>
      </p:sp>
    </p:spTree>
    <p:extLst>
      <p:ext uri="{BB962C8B-B14F-4D97-AF65-F5344CB8AC3E}">
        <p14:creationId xmlns:p14="http://schemas.microsoft.com/office/powerpoint/2010/main" val="2253156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AAF27-3E31-6156-361A-25654D44C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7F4595-CF60-DE9C-56C5-308A8AC8A2AC}"/>
              </a:ext>
            </a:extLst>
          </p:cNvPr>
          <p:cNvSpPr>
            <a:spLocks noGrp="1"/>
          </p:cNvSpPr>
          <p:nvPr>
            <p:ph type="title"/>
          </p:nvPr>
        </p:nvSpPr>
        <p:spPr/>
        <p:txBody>
          <a:bodyPr/>
          <a:lstStyle/>
          <a:p>
            <a:r>
              <a:rPr lang="en-GB" dirty="0"/>
              <a:t>International Labour Standards (ILS)</a:t>
            </a:r>
          </a:p>
        </p:txBody>
      </p:sp>
      <p:sp>
        <p:nvSpPr>
          <p:cNvPr id="3" name="Text Placeholder 2">
            <a:extLst>
              <a:ext uri="{FF2B5EF4-FFF2-40B4-BE49-F238E27FC236}">
                <a16:creationId xmlns:a16="http://schemas.microsoft.com/office/drawing/2014/main" id="{219A264B-5EBF-2CD8-8F8F-1EC2F277EEB8}"/>
              </a:ext>
            </a:extLst>
          </p:cNvPr>
          <p:cNvSpPr>
            <a:spLocks noGrp="1"/>
          </p:cNvSpPr>
          <p:nvPr>
            <p:ph type="body" idx="1"/>
          </p:nvPr>
        </p:nvSpPr>
        <p:spPr>
          <a:xfrm>
            <a:off x="490538" y="4003838"/>
            <a:ext cx="5868000" cy="648000"/>
          </a:xfrm>
        </p:spPr>
        <p:txBody>
          <a:bodyPr/>
          <a:lstStyle/>
          <a:p>
            <a:r>
              <a:rPr lang="en-GB" dirty="0"/>
              <a:t>Reporting and monitoring</a:t>
            </a:r>
          </a:p>
        </p:txBody>
      </p:sp>
      <p:sp>
        <p:nvSpPr>
          <p:cNvPr id="4" name="Date Placeholder 3">
            <a:extLst>
              <a:ext uri="{FF2B5EF4-FFF2-40B4-BE49-F238E27FC236}">
                <a16:creationId xmlns:a16="http://schemas.microsoft.com/office/drawing/2014/main" id="{E5629E48-AEF0-35F6-D759-4C4CA86342E7}"/>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0ADA30D2-5113-B333-D4F3-C45C0398F233}"/>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0F076984-832A-973B-84A7-10E6B20C1B4C}"/>
              </a:ext>
            </a:extLst>
          </p:cNvPr>
          <p:cNvSpPr>
            <a:spLocks noGrp="1"/>
          </p:cNvSpPr>
          <p:nvPr>
            <p:ph type="sldNum" sz="quarter" idx="12"/>
          </p:nvPr>
        </p:nvSpPr>
        <p:spPr/>
        <p:txBody>
          <a:bodyPr/>
          <a:lstStyle/>
          <a:p>
            <a:fld id="{856227C0-AD57-4F9B-BAE3-EEFB0D0EE427}" type="slidenum">
              <a:rPr lang="en-GB" smtClean="0"/>
              <a:pPr/>
              <a:t>14</a:t>
            </a:fld>
            <a:endParaRPr lang="en-GB"/>
          </a:p>
        </p:txBody>
      </p:sp>
    </p:spTree>
    <p:extLst>
      <p:ext uri="{BB962C8B-B14F-4D97-AF65-F5344CB8AC3E}">
        <p14:creationId xmlns:p14="http://schemas.microsoft.com/office/powerpoint/2010/main" val="3999380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Rectangle 7"/>
          <p:cNvSpPr>
            <a:spLocks noGrp="1" noChangeArrowheads="1"/>
          </p:cNvSpPr>
          <p:nvPr>
            <p:ph type="title"/>
          </p:nvPr>
        </p:nvSpPr>
        <p:spPr/>
        <p:txBody>
          <a:bodyPr/>
          <a:lstStyle/>
          <a:p>
            <a:pPr eaLnBrk="1" hangingPunct="1"/>
            <a:r>
              <a:rPr lang="en-GB" altLang="en-US" dirty="0"/>
              <a:t>Reporting: Inputs for ILO monitoring for implementation of ILS</a:t>
            </a:r>
          </a:p>
        </p:txBody>
      </p:sp>
      <p:sp>
        <p:nvSpPr>
          <p:cNvPr id="27652" name="Rectangle 8"/>
          <p:cNvSpPr>
            <a:spLocks noGrp="1" noChangeArrowheads="1"/>
          </p:cNvSpPr>
          <p:nvPr>
            <p:ph idx="1"/>
          </p:nvPr>
        </p:nvSpPr>
        <p:spPr>
          <a:xfrm>
            <a:off x="490538" y="2393950"/>
            <a:ext cx="11210924" cy="4032050"/>
          </a:xfrm>
        </p:spPr>
        <p:txBody>
          <a:bodyPr/>
          <a:lstStyle/>
          <a:p>
            <a:pPr eaLnBrk="1" hangingPunct="1"/>
            <a:r>
              <a:rPr lang="en-GB" altLang="en-US" sz="2400" dirty="0"/>
              <a:t>Reporting obligations</a:t>
            </a:r>
          </a:p>
          <a:p>
            <a:pPr lvl="2"/>
            <a:r>
              <a:rPr lang="en-GB" altLang="en-US" sz="2000" dirty="0"/>
              <a:t>Reporting on ratified Conventions (Art. 22 reporting) </a:t>
            </a:r>
          </a:p>
          <a:p>
            <a:pPr lvl="2"/>
            <a:r>
              <a:rPr lang="en-GB" altLang="en-US" sz="2000" dirty="0"/>
              <a:t>Reporting on Recommendations and non-ratified Conventions (Art. 19 reporting / General Survey reporting)</a:t>
            </a:r>
          </a:p>
          <a:p>
            <a:pPr lvl="2"/>
            <a:r>
              <a:rPr lang="en-GB" altLang="en-US" sz="2000" dirty="0"/>
              <a:t>Reporting on submitting new ILS to parliament (Submission reporting)</a:t>
            </a:r>
          </a:p>
          <a:p>
            <a:pPr eaLnBrk="1" hangingPunct="1"/>
            <a:r>
              <a:rPr lang="en-GB" altLang="en-US" sz="2400" dirty="0"/>
              <a:t>The two main ILO bodies involved in monitoring (supervisory bodies)</a:t>
            </a:r>
          </a:p>
          <a:p>
            <a:pPr lvl="2"/>
            <a:r>
              <a:rPr lang="en-GB" altLang="en-US" sz="2000" dirty="0"/>
              <a:t>Committee of Experts on the Application of Conventions and Recommendations (CEACR, Committee of Experts)</a:t>
            </a:r>
          </a:p>
          <a:p>
            <a:pPr lvl="2"/>
            <a:r>
              <a:rPr lang="en-GB" altLang="en-US" sz="2000" dirty="0"/>
              <a:t>Committee on the Application of Standards of the International Labour Conference (CAN, CAS, Conference Committee)</a:t>
            </a:r>
          </a:p>
        </p:txBody>
      </p:sp>
      <p:sp>
        <p:nvSpPr>
          <p:cNvPr id="4" name="Slide Number Placeholder 3"/>
          <p:cNvSpPr>
            <a:spLocks noGrp="1"/>
          </p:cNvSpPr>
          <p:nvPr>
            <p:ph type="sldNum" sz="quarter" idx="12"/>
          </p:nvPr>
        </p:nvSpPr>
        <p:spPr/>
        <p:txBody>
          <a:bodyPr/>
          <a:lstStyle/>
          <a:p>
            <a:pPr>
              <a:defRPr/>
            </a:pPr>
            <a:fld id="{2B2DE57B-B134-469F-9C19-81472428DC97}" type="slidenum">
              <a:rPr lang="ja-JP" altLang="en-AU"/>
              <a:pPr>
                <a:defRPr/>
              </a:pPr>
              <a:t>15</a:t>
            </a:fld>
            <a:endParaRPr lang="en-AU" altLang="ja-JP"/>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63935-0705-D95A-AD07-7EAFE47081D3}"/>
              </a:ext>
            </a:extLst>
          </p:cNvPr>
          <p:cNvSpPr>
            <a:spLocks noGrp="1"/>
          </p:cNvSpPr>
          <p:nvPr>
            <p:ph type="title"/>
          </p:nvPr>
        </p:nvSpPr>
        <p:spPr>
          <a:xfrm>
            <a:off x="2020758" y="576000"/>
            <a:ext cx="9140704" cy="720000"/>
          </a:xfrm>
        </p:spPr>
        <p:txBody>
          <a:bodyPr/>
          <a:lstStyle/>
          <a:p>
            <a:r>
              <a:rPr lang="en-GB" dirty="0"/>
              <a:t>How does reporting work for the benefit of Member States?</a:t>
            </a:r>
          </a:p>
        </p:txBody>
      </p:sp>
      <p:graphicFrame>
        <p:nvGraphicFramePr>
          <p:cNvPr id="7" name="Content Placeholder 6">
            <a:extLst>
              <a:ext uri="{FF2B5EF4-FFF2-40B4-BE49-F238E27FC236}">
                <a16:creationId xmlns:a16="http://schemas.microsoft.com/office/drawing/2014/main" id="{BB5B02B1-E194-9CDD-58F8-8DA360C78A85}"/>
              </a:ext>
            </a:extLst>
          </p:cNvPr>
          <p:cNvGraphicFramePr>
            <a:graphicFrameLocks noGrp="1"/>
          </p:cNvGraphicFramePr>
          <p:nvPr>
            <p:ph idx="1"/>
            <p:extLst>
              <p:ext uri="{D42A27DB-BD31-4B8C-83A1-F6EECF244321}">
                <p14:modId xmlns:p14="http://schemas.microsoft.com/office/powerpoint/2010/main" val="1855907904"/>
              </p:ext>
            </p:extLst>
          </p:nvPr>
        </p:nvGraphicFramePr>
        <p:xfrm>
          <a:off x="490538" y="1191472"/>
          <a:ext cx="11210922" cy="5345948"/>
        </p:xfrm>
        <a:graphic>
          <a:graphicData uri="http://schemas.openxmlformats.org/drawingml/2006/table">
            <a:tbl>
              <a:tblPr firstRow="1" bandRow="1">
                <a:tableStyleId>{5C22544A-7EE6-4342-B048-85BDC9FD1C3A}</a:tableStyleId>
              </a:tblPr>
              <a:tblGrid>
                <a:gridCol w="1730148">
                  <a:extLst>
                    <a:ext uri="{9D8B030D-6E8A-4147-A177-3AD203B41FA5}">
                      <a16:colId xmlns:a16="http://schemas.microsoft.com/office/drawing/2014/main" val="4182436"/>
                    </a:ext>
                  </a:extLst>
                </a:gridCol>
                <a:gridCol w="1847461">
                  <a:extLst>
                    <a:ext uri="{9D8B030D-6E8A-4147-A177-3AD203B41FA5}">
                      <a16:colId xmlns:a16="http://schemas.microsoft.com/office/drawing/2014/main" val="1328110147"/>
                    </a:ext>
                  </a:extLst>
                </a:gridCol>
                <a:gridCol w="2027852">
                  <a:extLst>
                    <a:ext uri="{9D8B030D-6E8A-4147-A177-3AD203B41FA5}">
                      <a16:colId xmlns:a16="http://schemas.microsoft.com/office/drawing/2014/main" val="712463975"/>
                    </a:ext>
                  </a:extLst>
                </a:gridCol>
                <a:gridCol w="1868487">
                  <a:extLst>
                    <a:ext uri="{9D8B030D-6E8A-4147-A177-3AD203B41FA5}">
                      <a16:colId xmlns:a16="http://schemas.microsoft.com/office/drawing/2014/main" val="535917956"/>
                    </a:ext>
                  </a:extLst>
                </a:gridCol>
                <a:gridCol w="2243202">
                  <a:extLst>
                    <a:ext uri="{9D8B030D-6E8A-4147-A177-3AD203B41FA5}">
                      <a16:colId xmlns:a16="http://schemas.microsoft.com/office/drawing/2014/main" val="2292734841"/>
                    </a:ext>
                  </a:extLst>
                </a:gridCol>
                <a:gridCol w="1493772">
                  <a:extLst>
                    <a:ext uri="{9D8B030D-6E8A-4147-A177-3AD203B41FA5}">
                      <a16:colId xmlns:a16="http://schemas.microsoft.com/office/drawing/2014/main" val="1312467113"/>
                    </a:ext>
                  </a:extLst>
                </a:gridCol>
              </a:tblGrid>
              <a:tr h="340252">
                <a:tc rowSpan="2">
                  <a:txBody>
                    <a:bodyPr/>
                    <a:lstStyle/>
                    <a:p>
                      <a:r>
                        <a:rPr lang="en-GB" sz="1600" b="1" dirty="0"/>
                        <a:t>Reporting</a:t>
                      </a:r>
                    </a:p>
                  </a:txBody>
                  <a:tcPr/>
                </a:tc>
                <a:tc rowSpan="2">
                  <a:txBody>
                    <a:bodyPr/>
                    <a:lstStyle/>
                    <a:p>
                      <a:r>
                        <a:rPr lang="en-GB" sz="1600" b="1" dirty="0"/>
                        <a:t>Who reports?</a:t>
                      </a:r>
                    </a:p>
                  </a:txBody>
                  <a:tcPr/>
                </a:tc>
                <a:tc rowSpan="2">
                  <a:txBody>
                    <a:bodyPr/>
                    <a:lstStyle/>
                    <a:p>
                      <a:r>
                        <a:rPr lang="en-GB" sz="1600" b="1" dirty="0">
                          <a:solidFill>
                            <a:schemeClr val="bg1"/>
                          </a:solidFill>
                        </a:rPr>
                        <a:t>Who receives the reports and do what with them?</a:t>
                      </a:r>
                    </a:p>
                  </a:txBody>
                  <a:tcPr>
                    <a:lnR w="19050" cap="flat" cmpd="sng" algn="ctr">
                      <a:solidFill>
                        <a:schemeClr val="bg1"/>
                      </a:solidFill>
                      <a:prstDash val="solid"/>
                      <a:round/>
                      <a:headEnd type="none" w="med" len="med"/>
                      <a:tailEnd type="none" w="med" len="med"/>
                    </a:lnR>
                  </a:tcPr>
                </a:tc>
                <a:tc gridSpan="3">
                  <a:txBody>
                    <a:bodyPr/>
                    <a:lstStyle/>
                    <a:p>
                      <a:r>
                        <a:rPr lang="en-GB" sz="1600" b="1" dirty="0"/>
                        <a:t>Output of supervision</a:t>
                      </a:r>
                    </a:p>
                  </a:txBody>
                  <a:tcPr>
                    <a:lnL w="19050" cap="flat" cmpd="sng" algn="ctr">
                      <a:solidFill>
                        <a:schemeClr val="bg1"/>
                      </a:solidFill>
                      <a:prstDash val="solid"/>
                      <a:round/>
                      <a:headEnd type="none" w="med" len="med"/>
                      <a:tailEnd type="none" w="med" len="med"/>
                    </a:lnL>
                    <a:lnB w="19050" cap="flat" cmpd="sng" algn="ctr">
                      <a:solidFill>
                        <a:schemeClr val="bg1"/>
                      </a:solidFill>
                      <a:prstDash val="solid"/>
                      <a:round/>
                      <a:headEnd type="none" w="med" len="med"/>
                      <a:tailEnd type="none" w="med" len="med"/>
                    </a:lnB>
                  </a:tcPr>
                </a:tc>
                <a:tc hMerge="1">
                  <a:txBody>
                    <a:bodyPr/>
                    <a:lstStyle/>
                    <a:p>
                      <a:endParaRPr lang="en-GB" dirty="0"/>
                    </a:p>
                  </a:txBody>
                  <a:tcPr>
                    <a:lnB w="12700" cap="flat" cmpd="sng" algn="ctr">
                      <a:solidFill>
                        <a:schemeClr val="tx1"/>
                      </a:solidFill>
                      <a:prstDash val="solid"/>
                      <a:round/>
                      <a:headEnd type="none" w="med" len="med"/>
                      <a:tailEnd type="none" w="med" len="med"/>
                    </a:lnB>
                  </a:tcPr>
                </a:tc>
                <a:tc hMerge="1">
                  <a:txBody>
                    <a:bodyPr/>
                    <a:lstStyle/>
                    <a:p>
                      <a:endParaRPr lang="en-GB"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4585586"/>
                  </a:ext>
                </a:extLst>
              </a:tr>
              <a:tr h="554993">
                <a:tc vMerge="1">
                  <a:txBody>
                    <a:bodyPr/>
                    <a:lstStyle/>
                    <a:p>
                      <a:endParaRPr dirty="0"/>
                    </a:p>
                  </a:txBody>
                  <a:tcPr/>
                </a:tc>
                <a:tc vMerge="1">
                  <a:txBody>
                    <a:bodyPr/>
                    <a:lstStyle/>
                    <a:p>
                      <a:endParaRPr dirty="0"/>
                    </a:p>
                  </a:txBody>
                  <a:tcPr/>
                </a:tc>
                <a:tc vMerge="1">
                  <a:txBody>
                    <a:bodyPr/>
                    <a:lstStyle/>
                    <a:p>
                      <a:endParaRPr dirty="0"/>
                    </a:p>
                  </a:txBody>
                  <a:tcPr>
                    <a:lnT w="12700" cap="flat" cmpd="sng" algn="ctr">
                      <a:solidFill>
                        <a:schemeClr val="tx1"/>
                      </a:solidFill>
                      <a:prstDash val="solid"/>
                      <a:round/>
                      <a:headEnd type="none" w="med" len="med"/>
                      <a:tailEnd type="none" w="med" len="med"/>
                    </a:lnT>
                    <a:solidFill>
                      <a:schemeClr val="accent1"/>
                    </a:solidFill>
                  </a:tcPr>
                </a:tc>
                <a:tc>
                  <a:txBody>
                    <a:bodyPr/>
                    <a:lstStyle/>
                    <a:p>
                      <a:r>
                        <a:rPr lang="en-GB" sz="1600" b="1" dirty="0">
                          <a:solidFill>
                            <a:schemeClr val="bg1"/>
                          </a:solidFill>
                        </a:rPr>
                        <a:t>What is it?</a:t>
                      </a:r>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solidFill>
                      <a:schemeClr val="accent1"/>
                    </a:solidFill>
                  </a:tcPr>
                </a:tc>
                <a:tc>
                  <a:txBody>
                    <a:bodyPr/>
                    <a:lstStyle/>
                    <a:p>
                      <a:r>
                        <a:rPr lang="en-GB" sz="1600" b="1" dirty="0">
                          <a:solidFill>
                            <a:schemeClr val="bg1"/>
                          </a:solidFill>
                        </a:rPr>
                        <a:t>How useful are the outputs?</a:t>
                      </a:r>
                    </a:p>
                  </a:txBody>
                  <a:tcPr>
                    <a:lnT w="19050" cap="flat" cmpd="sng" algn="ctr">
                      <a:solidFill>
                        <a:schemeClr val="bg1"/>
                      </a:solidFill>
                      <a:prstDash val="solid"/>
                      <a:round/>
                      <a:headEnd type="none" w="med" len="med"/>
                      <a:tailEnd type="none" w="med" len="med"/>
                    </a:lnT>
                    <a:solidFill>
                      <a:schemeClr val="accent1"/>
                    </a:solidFill>
                  </a:tcPr>
                </a:tc>
                <a:tc>
                  <a:txBody>
                    <a:bodyPr/>
                    <a:lstStyle/>
                    <a:p>
                      <a:r>
                        <a:rPr lang="en-GB" sz="1600" b="1" dirty="0">
                          <a:solidFill>
                            <a:schemeClr val="bg1"/>
                          </a:solidFill>
                        </a:rPr>
                        <a:t>How is my country?</a:t>
                      </a:r>
                    </a:p>
                  </a:txBody>
                  <a:tcPr>
                    <a:lnT w="19050" cap="flat" cmpd="sng" algn="ctr">
                      <a:solidFill>
                        <a:schemeClr val="bg1"/>
                      </a:solidFill>
                      <a:prstDash val="solid"/>
                      <a:round/>
                      <a:headEnd type="none" w="med" len="med"/>
                      <a:tailEnd type="none" w="med" len="med"/>
                    </a:lnT>
                    <a:solidFill>
                      <a:schemeClr val="accent1"/>
                    </a:solidFill>
                  </a:tcPr>
                </a:tc>
                <a:extLst>
                  <a:ext uri="{0D108BD9-81ED-4DB2-BD59-A6C34878D82A}">
                    <a16:rowId xmlns:a16="http://schemas.microsoft.com/office/drawing/2014/main" val="2615851715"/>
                  </a:ext>
                </a:extLst>
              </a:tr>
              <a:tr h="1572391">
                <a:tc>
                  <a:txBody>
                    <a:bodyPr/>
                    <a:lstStyle/>
                    <a:p>
                      <a:r>
                        <a:rPr lang="en-GB" sz="1600" dirty="0"/>
                        <a:t>Art. 22 (ratified Conventions)</a:t>
                      </a:r>
                    </a:p>
                  </a:txBody>
                  <a:tcPr/>
                </a:tc>
                <a:tc rowSpan="3">
                  <a:txBody>
                    <a:bodyPr/>
                    <a:lstStyle/>
                    <a:p>
                      <a:pPr marL="187325" indent="-187325">
                        <a:buFont typeface="Arial" panose="020B0604020202020204" pitchFamily="34" charset="0"/>
                        <a:buChar char="•"/>
                      </a:pPr>
                      <a:r>
                        <a:rPr lang="en-GB" sz="1600" dirty="0"/>
                        <a:t>Government (obligatory)</a:t>
                      </a:r>
                    </a:p>
                    <a:p>
                      <a:pPr marL="187325" indent="-187325">
                        <a:buFont typeface="Arial" panose="020B0604020202020204" pitchFamily="34" charset="0"/>
                        <a:buChar char="•"/>
                      </a:pPr>
                      <a:r>
                        <a:rPr lang="en-GB" sz="1600" dirty="0"/>
                        <a:t>Employers &amp; Workers (optional)</a:t>
                      </a:r>
                    </a:p>
                    <a:p>
                      <a:pPr marL="187325" indent="-187325">
                        <a:buFont typeface="Arial" panose="020B0604020202020204" pitchFamily="34" charset="0"/>
                        <a:buChar char="•"/>
                      </a:pPr>
                      <a:r>
                        <a:rPr lang="en-GB" sz="1600" dirty="0"/>
                        <a:t>A copy of gov’s report must be sent to the social partners (obligatory)</a:t>
                      </a:r>
                    </a:p>
                    <a:p>
                      <a:pPr marL="187325" indent="-187325">
                        <a:buFont typeface="Arial" panose="020B0604020202020204" pitchFamily="34" charset="0"/>
                        <a:buChar char="•"/>
                      </a:pPr>
                      <a:r>
                        <a:rPr lang="en-GB" sz="1600" dirty="0"/>
                        <a:t>Consultation on Gov’s report (required under C144)</a:t>
                      </a:r>
                    </a:p>
                  </a:txBody>
                  <a:tcPr anchor="ctr"/>
                </a:tc>
                <a:tc>
                  <a:txBody>
                    <a:bodyPr/>
                    <a:lstStyle/>
                    <a:p>
                      <a:pPr marL="187325" indent="-187325">
                        <a:buFont typeface="Arial" panose="020B0604020202020204" pitchFamily="34" charset="0"/>
                        <a:buChar char="•"/>
                      </a:pPr>
                      <a:r>
                        <a:rPr lang="en-GB" sz="1600" dirty="0"/>
                        <a:t>CEACR (examines all reports)</a:t>
                      </a:r>
                    </a:p>
                    <a:p>
                      <a:pPr marL="187325" indent="-187325">
                        <a:buFont typeface="Arial" panose="020B0604020202020204" pitchFamily="34" charset="0"/>
                        <a:buChar char="•"/>
                      </a:pPr>
                      <a:r>
                        <a:rPr lang="en-GB" sz="1600" dirty="0"/>
                        <a:t>CAS (additional examination of serious cases)</a:t>
                      </a:r>
                    </a:p>
                  </a:txBody>
                  <a:tcPr/>
                </a:tc>
                <a:tc>
                  <a:txBody>
                    <a:bodyPr/>
                    <a:lstStyle/>
                    <a:p>
                      <a:r>
                        <a:rPr lang="en-GB" sz="1600" dirty="0"/>
                        <a:t>Report of the Committee of Experts (published yearly, available on ILO website)</a:t>
                      </a:r>
                    </a:p>
                  </a:txBody>
                  <a:tcPr/>
                </a:tc>
                <a:tc>
                  <a:txBody>
                    <a:bodyPr/>
                    <a:lstStyle/>
                    <a:p>
                      <a:pPr marL="187325" indent="-187325">
                        <a:buFont typeface="Arial" panose="020B0604020202020204" pitchFamily="34" charset="0"/>
                        <a:buChar char="•"/>
                      </a:pPr>
                      <a:r>
                        <a:rPr lang="en-GB" sz="1600" dirty="0"/>
                        <a:t>CEACR’s comments  contain specific suggestions for improvement. With these, ILO can assist.</a:t>
                      </a:r>
                    </a:p>
                  </a:txBody>
                  <a:tcPr/>
                </a:tc>
                <a:tc rowSpan="3">
                  <a:txBody>
                    <a:bodyPr/>
                    <a:lstStyle/>
                    <a:p>
                      <a:r>
                        <a:rPr lang="en-GB" sz="1600" dirty="0"/>
                        <a:t>NORMLEX database (</a:t>
                      </a:r>
                      <a:r>
                        <a:rPr lang="en-GB" sz="1600" dirty="0">
                          <a:hlinkClick r:id="rId3"/>
                        </a:rPr>
                        <a:t>https://normlex.ilo.org</a:t>
                      </a:r>
                      <a:r>
                        <a:rPr lang="en-GB" sz="1600" dirty="0"/>
                        <a:t>) → Click “Country profile”)</a:t>
                      </a:r>
                    </a:p>
                  </a:txBody>
                  <a:tcPr anchor="ctr"/>
                </a:tc>
                <a:extLst>
                  <a:ext uri="{0D108BD9-81ED-4DB2-BD59-A6C34878D82A}">
                    <a16:rowId xmlns:a16="http://schemas.microsoft.com/office/drawing/2014/main" val="687456334"/>
                  </a:ext>
                </a:extLst>
              </a:tr>
              <a:tr h="1523170">
                <a:tc>
                  <a:txBody>
                    <a:bodyPr/>
                    <a:lstStyle/>
                    <a:p>
                      <a:r>
                        <a:rPr lang="en-GB" sz="1600" dirty="0"/>
                        <a:t>Art. 19/General Survey (unratified Conventions and Recommendations)</a:t>
                      </a:r>
                    </a:p>
                  </a:txBody>
                  <a:tcPr/>
                </a:tc>
                <a:tc vMerge="1">
                  <a:txBody>
                    <a:bodyPr/>
                    <a:lstStyle/>
                    <a:p>
                      <a:endParaRPr lang="en-GB" dirty="0"/>
                    </a:p>
                  </a:txBody>
                  <a:tcPr/>
                </a:tc>
                <a:tc>
                  <a:txBody>
                    <a:bodyPr/>
                    <a:lstStyle/>
                    <a:p>
                      <a:pPr marL="187325" indent="-187325">
                        <a:buFont typeface="Arial" panose="020B0604020202020204" pitchFamily="34" charset="0"/>
                        <a:buChar char="•"/>
                      </a:pPr>
                      <a:r>
                        <a:rPr lang="en-GB" sz="1600" dirty="0"/>
                        <a:t>CEACR (examines all reports and compiles the result in a “General Survey”)</a:t>
                      </a:r>
                    </a:p>
                  </a:txBody>
                  <a:tcPr/>
                </a:tc>
                <a:tc>
                  <a:txBody>
                    <a:bodyPr/>
                    <a:lstStyle/>
                    <a:p>
                      <a:r>
                        <a:rPr lang="en-GB" sz="1600" dirty="0"/>
                        <a:t>General Survey</a:t>
                      </a:r>
                    </a:p>
                  </a:txBody>
                  <a:tcPr/>
                </a:tc>
                <a:tc>
                  <a:txBody>
                    <a:bodyPr/>
                    <a:lstStyle/>
                    <a:p>
                      <a:pPr marL="187325" indent="-187325">
                        <a:buFont typeface="Arial" panose="020B0604020202020204" pitchFamily="34" charset="0"/>
                        <a:buChar char="•"/>
                      </a:pPr>
                      <a:r>
                        <a:rPr lang="en-GB" sz="1600" dirty="0"/>
                        <a:t>Detailed explanations on ILS in question</a:t>
                      </a:r>
                    </a:p>
                    <a:p>
                      <a:pPr marL="187325" indent="-187325">
                        <a:buFont typeface="Arial" panose="020B0604020202020204" pitchFamily="34" charset="0"/>
                        <a:buChar char="•"/>
                      </a:pPr>
                      <a:r>
                        <a:rPr lang="en-GB" sz="1600" dirty="0"/>
                        <a:t>Good and not so good practices of countries</a:t>
                      </a:r>
                    </a:p>
                  </a:txBody>
                  <a:tcPr/>
                </a:tc>
                <a:tc vMerge="1">
                  <a:txBody>
                    <a:bodyPr/>
                    <a:lstStyle/>
                    <a:p>
                      <a:endParaRPr lang="en-GB" dirty="0"/>
                    </a:p>
                  </a:txBody>
                  <a:tcPr/>
                </a:tc>
                <a:extLst>
                  <a:ext uri="{0D108BD9-81ED-4DB2-BD59-A6C34878D82A}">
                    <a16:rowId xmlns:a16="http://schemas.microsoft.com/office/drawing/2014/main" val="905787760"/>
                  </a:ext>
                </a:extLst>
              </a:tr>
              <a:tr h="1299705">
                <a:tc>
                  <a:txBody>
                    <a:bodyPr/>
                    <a:lstStyle/>
                    <a:p>
                      <a:r>
                        <a:rPr lang="en-GB" sz="1600" dirty="0"/>
                        <a:t>Submission (Submission of new ILS to Parliament)</a:t>
                      </a:r>
                    </a:p>
                  </a:txBody>
                  <a:tcPr/>
                </a:tc>
                <a:tc vMerge="1">
                  <a:txBody>
                    <a:bodyPr/>
                    <a:lstStyle/>
                    <a:p>
                      <a:endParaRPr lang="en-GB"/>
                    </a:p>
                  </a:txBody>
                  <a:tcPr/>
                </a:tc>
                <a:tc>
                  <a:txBody>
                    <a:bodyPr/>
                    <a:lstStyle/>
                    <a:p>
                      <a:pPr marL="187325" indent="-187325">
                        <a:buFont typeface="Arial" panose="020B0604020202020204" pitchFamily="34" charset="0"/>
                        <a:buChar char="•"/>
                      </a:pPr>
                      <a:r>
                        <a:rPr lang="en-GB" sz="1600"/>
                        <a:t>CEACR (examines all reports)</a:t>
                      </a:r>
                      <a:endParaRPr lang="en-GB" sz="1600" dirty="0"/>
                    </a:p>
                  </a:txBody>
                  <a:tcPr/>
                </a:tc>
                <a:tc>
                  <a:txBody>
                    <a:bodyPr/>
                    <a:lstStyle/>
                    <a:p>
                      <a:r>
                        <a:rPr lang="en-GB" sz="1600"/>
                        <a:t>Reference in the report of the Committee of Experts</a:t>
                      </a:r>
                      <a:endParaRPr lang="en-GB" sz="1600" dirty="0"/>
                    </a:p>
                  </a:txBody>
                  <a:tcPr/>
                </a:tc>
                <a:tc>
                  <a:txBody>
                    <a:bodyPr/>
                    <a:lstStyle/>
                    <a:p>
                      <a:pPr marL="187325" indent="-187325">
                        <a:buFont typeface="Arial" panose="020B0604020202020204" pitchFamily="34" charset="0"/>
                        <a:buChar char="•"/>
                      </a:pPr>
                      <a:r>
                        <a:rPr lang="en-GB" sz="1600" dirty="0"/>
                        <a:t>Submission = Informing developments at ILO</a:t>
                      </a:r>
                    </a:p>
                  </a:txBody>
                  <a:tcPr/>
                </a:tc>
                <a:tc vMerge="1">
                  <a:txBody>
                    <a:bodyPr/>
                    <a:lstStyle/>
                    <a:p>
                      <a:endParaRPr lang="en-GB"/>
                    </a:p>
                  </a:txBody>
                  <a:tcPr/>
                </a:tc>
                <a:extLst>
                  <a:ext uri="{0D108BD9-81ED-4DB2-BD59-A6C34878D82A}">
                    <a16:rowId xmlns:a16="http://schemas.microsoft.com/office/drawing/2014/main" val="4132949559"/>
                  </a:ext>
                </a:extLst>
              </a:tr>
            </a:tbl>
          </a:graphicData>
        </a:graphic>
      </p:graphicFrame>
      <p:sp>
        <p:nvSpPr>
          <p:cNvPr id="4" name="Date Placeholder 3">
            <a:extLst>
              <a:ext uri="{FF2B5EF4-FFF2-40B4-BE49-F238E27FC236}">
                <a16:creationId xmlns:a16="http://schemas.microsoft.com/office/drawing/2014/main" id="{CC4CCFDF-6F6E-D2F3-6C1E-1E59404CAD57}"/>
              </a:ext>
            </a:extLst>
          </p:cNvPr>
          <p:cNvSpPr>
            <a:spLocks noGrp="1"/>
          </p:cNvSpPr>
          <p:nvPr>
            <p:ph type="dt" sz="half" idx="10"/>
          </p:nvPr>
        </p:nvSpPr>
        <p:spPr/>
        <p:txBody>
          <a:bodyPr/>
          <a:lstStyle/>
          <a:p>
            <a:r>
              <a:rPr lang="en-GB" dirty="0"/>
              <a:t>Date: Monday / 01 / October / 2019</a:t>
            </a:r>
          </a:p>
        </p:txBody>
      </p:sp>
      <p:sp>
        <p:nvSpPr>
          <p:cNvPr id="6" name="Slide Number Placeholder 5">
            <a:extLst>
              <a:ext uri="{FF2B5EF4-FFF2-40B4-BE49-F238E27FC236}">
                <a16:creationId xmlns:a16="http://schemas.microsoft.com/office/drawing/2014/main" id="{6B875821-04ED-A5C7-8799-EEA1D3FBC4FB}"/>
              </a:ext>
            </a:extLst>
          </p:cNvPr>
          <p:cNvSpPr>
            <a:spLocks noGrp="1"/>
          </p:cNvSpPr>
          <p:nvPr>
            <p:ph type="sldNum" sz="quarter" idx="12"/>
          </p:nvPr>
        </p:nvSpPr>
        <p:spPr/>
        <p:txBody>
          <a:bodyPr/>
          <a:lstStyle/>
          <a:p>
            <a:fld id="{856227C0-AD57-4F9B-BAE3-EEFB0D0EE427}" type="slidenum">
              <a:rPr lang="en-GB" smtClean="0"/>
              <a:t>16</a:t>
            </a:fld>
            <a:endParaRPr lang="en-GB"/>
          </a:p>
        </p:txBody>
      </p:sp>
    </p:spTree>
    <p:extLst>
      <p:ext uri="{BB962C8B-B14F-4D97-AF65-F5344CB8AC3E}">
        <p14:creationId xmlns:p14="http://schemas.microsoft.com/office/powerpoint/2010/main" val="387909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61CC5-1012-057D-BD68-3C5CDE54E647}"/>
              </a:ext>
            </a:extLst>
          </p:cNvPr>
          <p:cNvSpPr>
            <a:spLocks noGrp="1"/>
          </p:cNvSpPr>
          <p:nvPr>
            <p:ph type="title"/>
          </p:nvPr>
        </p:nvSpPr>
        <p:spPr/>
        <p:txBody>
          <a:bodyPr/>
          <a:lstStyle/>
          <a:p>
            <a:r>
              <a:rPr lang="en-GB" dirty="0"/>
              <a:t>Enforcement of ILS</a:t>
            </a:r>
          </a:p>
        </p:txBody>
      </p:sp>
      <p:sp>
        <p:nvSpPr>
          <p:cNvPr id="3" name="Content Placeholder 2">
            <a:extLst>
              <a:ext uri="{FF2B5EF4-FFF2-40B4-BE49-F238E27FC236}">
                <a16:creationId xmlns:a16="http://schemas.microsoft.com/office/drawing/2014/main" id="{1A4F3756-ADE3-B606-9D19-35D15ACBF768}"/>
              </a:ext>
            </a:extLst>
          </p:cNvPr>
          <p:cNvSpPr>
            <a:spLocks noGrp="1"/>
          </p:cNvSpPr>
          <p:nvPr>
            <p:ph idx="1"/>
          </p:nvPr>
        </p:nvSpPr>
        <p:spPr>
          <a:xfrm>
            <a:off x="490538" y="1959429"/>
            <a:ext cx="11210924" cy="4198775"/>
          </a:xfrm>
        </p:spPr>
        <p:txBody>
          <a:bodyPr/>
          <a:lstStyle/>
          <a:p>
            <a:r>
              <a:rPr lang="en-GB" sz="2000" dirty="0"/>
              <a:t>No punitive approach</a:t>
            </a:r>
          </a:p>
          <a:p>
            <a:pPr lvl="2"/>
            <a:r>
              <a:rPr lang="en-GB" sz="2000" dirty="0"/>
              <a:t>No economic or military sanctions</a:t>
            </a:r>
          </a:p>
          <a:p>
            <a:pPr lvl="2"/>
            <a:r>
              <a:rPr lang="en-GB" sz="2000" dirty="0"/>
              <a:t>No fines</a:t>
            </a:r>
          </a:p>
          <a:p>
            <a:r>
              <a:rPr lang="en-GB" sz="2000" dirty="0"/>
              <a:t>Then what?</a:t>
            </a:r>
          </a:p>
          <a:p>
            <a:pPr lvl="2"/>
            <a:r>
              <a:rPr lang="en-GB" sz="2000" dirty="0"/>
              <a:t>Holding countries accountable </a:t>
            </a:r>
          </a:p>
          <a:p>
            <a:pPr marL="1082675" lvl="2" indent="-250825"/>
            <a:r>
              <a:rPr lang="en-GB" sz="2000" dirty="0"/>
              <a:t>Through reporting. Employers can Workers can contribute to this by sending their own reports. Reporting covers various aspects (e.g. Art. 19 reporting, Submission reporting).</a:t>
            </a:r>
          </a:p>
          <a:p>
            <a:pPr marL="1082675" lvl="2" indent="-250825"/>
            <a:r>
              <a:rPr lang="en-GB" sz="2000" dirty="0"/>
              <a:t>Complaints procedures are available (can be used by government, ILC delegates, employers and workers organizations</a:t>
            </a:r>
          </a:p>
          <a:p>
            <a:pPr lvl="2"/>
            <a:r>
              <a:rPr lang="en-GB" sz="2000" dirty="0"/>
              <a:t>Providing technical assistance</a:t>
            </a:r>
          </a:p>
        </p:txBody>
      </p:sp>
      <p:sp>
        <p:nvSpPr>
          <p:cNvPr id="4" name="Date Placeholder 3">
            <a:extLst>
              <a:ext uri="{FF2B5EF4-FFF2-40B4-BE49-F238E27FC236}">
                <a16:creationId xmlns:a16="http://schemas.microsoft.com/office/drawing/2014/main" id="{A072E9C3-0B08-559E-B3AB-5F37CDF8FE06}"/>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42A9AA99-4F73-8049-F21C-9373A66B8FBF}"/>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10A6A118-9945-C21B-3970-8E7C4F7B79E4}"/>
              </a:ext>
            </a:extLst>
          </p:cNvPr>
          <p:cNvSpPr>
            <a:spLocks noGrp="1"/>
          </p:cNvSpPr>
          <p:nvPr>
            <p:ph type="sldNum" sz="quarter" idx="12"/>
          </p:nvPr>
        </p:nvSpPr>
        <p:spPr/>
        <p:txBody>
          <a:bodyPr/>
          <a:lstStyle/>
          <a:p>
            <a:fld id="{856227C0-AD57-4F9B-BAE3-EEFB0D0EE427}" type="slidenum">
              <a:rPr lang="en-GB" smtClean="0"/>
              <a:t>17</a:t>
            </a:fld>
            <a:endParaRPr lang="en-GB"/>
          </a:p>
        </p:txBody>
      </p:sp>
    </p:spTree>
    <p:extLst>
      <p:ext uri="{BB962C8B-B14F-4D97-AF65-F5344CB8AC3E}">
        <p14:creationId xmlns:p14="http://schemas.microsoft.com/office/powerpoint/2010/main" val="230929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949C-C7B2-882A-CB3F-E0D982E87F29}"/>
              </a:ext>
            </a:extLst>
          </p:cNvPr>
          <p:cNvSpPr>
            <a:spLocks noGrp="1"/>
          </p:cNvSpPr>
          <p:nvPr>
            <p:ph type="title"/>
          </p:nvPr>
        </p:nvSpPr>
        <p:spPr/>
        <p:txBody>
          <a:bodyPr/>
          <a:lstStyle/>
          <a:p>
            <a:r>
              <a:rPr lang="en-GB" sz="4000" dirty="0"/>
              <a:t>1986 Instrument of Amendment to ILO Constitution</a:t>
            </a:r>
            <a:br>
              <a:rPr lang="en-GB" sz="4000" dirty="0"/>
            </a:br>
            <a:endParaRPr lang="en-TT" dirty="0"/>
          </a:p>
        </p:txBody>
      </p:sp>
      <p:sp>
        <p:nvSpPr>
          <p:cNvPr id="4" name="Date Placeholder 3">
            <a:extLst>
              <a:ext uri="{FF2B5EF4-FFF2-40B4-BE49-F238E27FC236}">
                <a16:creationId xmlns:a16="http://schemas.microsoft.com/office/drawing/2014/main" id="{9AF2F930-165C-0251-C001-3F5028744005}"/>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19919456-5491-5FF0-2EAF-5F874DEDC650}"/>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DA2BD6FA-C9D6-90D6-C9F9-03E2D85B5601}"/>
              </a:ext>
            </a:extLst>
          </p:cNvPr>
          <p:cNvSpPr>
            <a:spLocks noGrp="1"/>
          </p:cNvSpPr>
          <p:nvPr>
            <p:ph type="sldNum" sz="quarter" idx="12"/>
          </p:nvPr>
        </p:nvSpPr>
        <p:spPr/>
        <p:txBody>
          <a:bodyPr/>
          <a:lstStyle/>
          <a:p>
            <a:fld id="{856227C0-AD57-4F9B-BAE3-EEFB0D0EE427}" type="slidenum">
              <a:rPr lang="en-GB" smtClean="0"/>
              <a:pPr/>
              <a:t>2</a:t>
            </a:fld>
            <a:endParaRPr lang="en-GB"/>
          </a:p>
        </p:txBody>
      </p:sp>
    </p:spTree>
    <p:extLst>
      <p:ext uri="{BB962C8B-B14F-4D97-AF65-F5344CB8AC3E}">
        <p14:creationId xmlns:p14="http://schemas.microsoft.com/office/powerpoint/2010/main" val="2485263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6F083-B65A-A003-765A-DF2B1E79FFEF}"/>
              </a:ext>
            </a:extLst>
          </p:cNvPr>
          <p:cNvSpPr>
            <a:spLocks noGrp="1"/>
          </p:cNvSpPr>
          <p:nvPr>
            <p:ph type="title"/>
          </p:nvPr>
        </p:nvSpPr>
        <p:spPr/>
        <p:txBody>
          <a:bodyPr/>
          <a:lstStyle/>
          <a:p>
            <a:r>
              <a:rPr lang="en-GB" dirty="0"/>
              <a:t>The 1986 Instrument of Amendment: What does it </a:t>
            </a:r>
            <a:r>
              <a:rPr lang="en-GB" dirty="0" err="1"/>
              <a:t>chage</a:t>
            </a:r>
            <a:r>
              <a:rPr lang="en-GB" dirty="0"/>
              <a:t>?(1)</a:t>
            </a:r>
            <a:endParaRPr lang="en-TT" dirty="0"/>
          </a:p>
        </p:txBody>
      </p:sp>
      <p:graphicFrame>
        <p:nvGraphicFramePr>
          <p:cNvPr id="7" name="Content Placeholder 6">
            <a:extLst>
              <a:ext uri="{FF2B5EF4-FFF2-40B4-BE49-F238E27FC236}">
                <a16:creationId xmlns:a16="http://schemas.microsoft.com/office/drawing/2014/main" id="{52E85A17-2633-628A-F51E-F8C44B46B3EC}"/>
              </a:ext>
            </a:extLst>
          </p:cNvPr>
          <p:cNvGraphicFramePr>
            <a:graphicFrameLocks noGrp="1"/>
          </p:cNvGraphicFramePr>
          <p:nvPr>
            <p:ph idx="1"/>
            <p:extLst>
              <p:ext uri="{D42A27DB-BD31-4B8C-83A1-F6EECF244321}">
                <p14:modId xmlns:p14="http://schemas.microsoft.com/office/powerpoint/2010/main" val="2973313827"/>
              </p:ext>
            </p:extLst>
          </p:nvPr>
        </p:nvGraphicFramePr>
        <p:xfrm>
          <a:off x="490538" y="1991771"/>
          <a:ext cx="11210925" cy="2650830"/>
        </p:xfrm>
        <a:graphic>
          <a:graphicData uri="http://schemas.openxmlformats.org/drawingml/2006/table">
            <a:tbl>
              <a:tblPr firstRow="1" bandRow="1">
                <a:tableStyleId>{5C22544A-7EE6-4342-B048-85BDC9FD1C3A}</a:tableStyleId>
              </a:tblPr>
              <a:tblGrid>
                <a:gridCol w="2218156">
                  <a:extLst>
                    <a:ext uri="{9D8B030D-6E8A-4147-A177-3AD203B41FA5}">
                      <a16:colId xmlns:a16="http://schemas.microsoft.com/office/drawing/2014/main" val="2520575498"/>
                    </a:ext>
                  </a:extLst>
                </a:gridCol>
                <a:gridCol w="3450566">
                  <a:extLst>
                    <a:ext uri="{9D8B030D-6E8A-4147-A177-3AD203B41FA5}">
                      <a16:colId xmlns:a16="http://schemas.microsoft.com/office/drawing/2014/main" val="1544026219"/>
                    </a:ext>
                  </a:extLst>
                </a:gridCol>
                <a:gridCol w="5542203">
                  <a:extLst>
                    <a:ext uri="{9D8B030D-6E8A-4147-A177-3AD203B41FA5}">
                      <a16:colId xmlns:a16="http://schemas.microsoft.com/office/drawing/2014/main" val="2334805944"/>
                    </a:ext>
                  </a:extLst>
                </a:gridCol>
              </a:tblGrid>
              <a:tr h="450157">
                <a:tc>
                  <a:txBody>
                    <a:bodyPr/>
                    <a:lstStyle/>
                    <a:p>
                      <a:r>
                        <a:rPr lang="en-GB" sz="2000" dirty="0"/>
                        <a:t>Change area</a:t>
                      </a:r>
                      <a:endParaRPr lang="en-TT" sz="2000" dirty="0"/>
                    </a:p>
                  </a:txBody>
                  <a:tcPr/>
                </a:tc>
                <a:tc>
                  <a:txBody>
                    <a:bodyPr/>
                    <a:lstStyle/>
                    <a:p>
                      <a:r>
                        <a:rPr lang="en-GB" sz="2000" dirty="0"/>
                        <a:t>Current </a:t>
                      </a:r>
                      <a:endParaRPr lang="en-TT" sz="2000" dirty="0"/>
                    </a:p>
                  </a:txBody>
                  <a:tcPr/>
                </a:tc>
                <a:tc>
                  <a:txBody>
                    <a:bodyPr/>
                    <a:lstStyle/>
                    <a:p>
                      <a:r>
                        <a:rPr lang="en-GB" sz="2000" dirty="0"/>
                        <a:t>Future</a:t>
                      </a:r>
                      <a:endParaRPr lang="en-TT" sz="2000" dirty="0"/>
                    </a:p>
                  </a:txBody>
                  <a:tcPr/>
                </a:tc>
                <a:extLst>
                  <a:ext uri="{0D108BD9-81ED-4DB2-BD59-A6C34878D82A}">
                    <a16:rowId xmlns:a16="http://schemas.microsoft.com/office/drawing/2014/main" val="2726880871"/>
                  </a:ext>
                </a:extLst>
              </a:tr>
              <a:tr h="1017290">
                <a:tc>
                  <a:txBody>
                    <a:bodyPr/>
                    <a:lstStyle/>
                    <a:p>
                      <a:r>
                        <a:rPr lang="en-GB" sz="1800" noProof="0" dirty="0"/>
                        <a:t>Composition and governance of the Governing Body (Art. 7)</a:t>
                      </a:r>
                      <a:endParaRPr lang="en-TT" sz="1800" dirty="0"/>
                    </a:p>
                  </a:txBody>
                  <a:tcPr/>
                </a:tc>
                <a:tc>
                  <a:txBody>
                    <a:bodyPr/>
                    <a:lstStyle/>
                    <a:p>
                      <a:pPr marL="173038" indent="-173038">
                        <a:buFont typeface="Arial" panose="020B0604020202020204" pitchFamily="34" charset="0"/>
                        <a:buChar char="•"/>
                      </a:pPr>
                      <a:r>
                        <a:rPr lang="en-GB" sz="1800" dirty="0"/>
                        <a:t>56 (28G, 14E, 14W)</a:t>
                      </a:r>
                    </a:p>
                    <a:p>
                      <a:pPr marL="173038" indent="-173038">
                        <a:buFont typeface="Arial" panose="020B0604020202020204" pitchFamily="34" charset="0"/>
                        <a:buChar char="•"/>
                      </a:pPr>
                      <a:r>
                        <a:rPr lang="en-GB" sz="1800" dirty="0"/>
                        <a:t>Guaranteed seats for the 10 States of Chief Industrial Importance (SCII)</a:t>
                      </a:r>
                      <a:endParaRPr lang="en-TT" sz="1800" dirty="0"/>
                    </a:p>
                  </a:txBody>
                  <a:tcPr/>
                </a:tc>
                <a:tc>
                  <a:txBody>
                    <a:bodyPr/>
                    <a:lstStyle/>
                    <a:p>
                      <a:pPr marL="173038" indent="-173038">
                        <a:buFont typeface="Arial" panose="020B0604020202020204" pitchFamily="34" charset="0"/>
                        <a:buChar char="•"/>
                      </a:pPr>
                      <a:r>
                        <a:rPr lang="en-GB" sz="1800" dirty="0"/>
                        <a:t>112 (56G, 28E, 28W)</a:t>
                      </a:r>
                    </a:p>
                    <a:p>
                      <a:pPr marL="173038" indent="-173038">
                        <a:buFont typeface="Arial" panose="020B0604020202020204" pitchFamily="34" charset="0"/>
                        <a:buChar char="•"/>
                      </a:pPr>
                      <a:r>
                        <a:rPr lang="en-GB" sz="1800" dirty="0"/>
                        <a:t>Seats for SCII’s not guaranteed</a:t>
                      </a:r>
                    </a:p>
                    <a:p>
                      <a:pPr marL="173038" indent="-173038">
                        <a:buFont typeface="Arial" panose="020B0604020202020204" pitchFamily="34" charset="0"/>
                        <a:buChar char="•"/>
                      </a:pPr>
                      <a:r>
                        <a:rPr lang="en-TT" sz="1800" dirty="0"/>
                        <a:t>Four geographical groupings introduced (Africa / Americas / Asia / Europe)</a:t>
                      </a:r>
                    </a:p>
                  </a:txBody>
                  <a:tcPr/>
                </a:tc>
                <a:extLst>
                  <a:ext uri="{0D108BD9-81ED-4DB2-BD59-A6C34878D82A}">
                    <a16:rowId xmlns:a16="http://schemas.microsoft.com/office/drawing/2014/main" val="1538674006"/>
                  </a:ext>
                </a:extLst>
              </a:tr>
              <a:tr h="1011953">
                <a:tc>
                  <a:txBody>
                    <a:bodyPr/>
                    <a:lstStyle/>
                    <a:p>
                      <a:r>
                        <a:rPr lang="en-GB" sz="1800" dirty="0"/>
                        <a:t>Appointment of the Director-General (D-G) (Art. 8)</a:t>
                      </a:r>
                      <a:endParaRPr lang="en-TT" sz="1800" dirty="0"/>
                    </a:p>
                  </a:txBody>
                  <a:tcPr/>
                </a:tc>
                <a:tc>
                  <a:txBody>
                    <a:bodyPr/>
                    <a:lstStyle/>
                    <a:p>
                      <a:pPr marL="173038" indent="-173038">
                        <a:buFont typeface="Arial" panose="020B0604020202020204" pitchFamily="34" charset="0"/>
                        <a:buChar char="•"/>
                      </a:pPr>
                      <a:r>
                        <a:rPr lang="en-GB" sz="1800" dirty="0"/>
                        <a:t>Appointment by the Governing Body (GB)</a:t>
                      </a:r>
                      <a:endParaRPr lang="en-TT" sz="1800" dirty="0"/>
                    </a:p>
                  </a:txBody>
                  <a:tcPr/>
                </a:tc>
                <a:tc>
                  <a:txBody>
                    <a:bodyPr/>
                    <a:lstStyle/>
                    <a:p>
                      <a:pPr marL="173038" indent="-173038">
                        <a:buFont typeface="Arial" panose="020B0604020202020204" pitchFamily="34" charset="0"/>
                        <a:buChar char="•"/>
                      </a:pPr>
                      <a:r>
                        <a:rPr lang="en-GB" sz="1800" dirty="0"/>
                        <a:t>Appointment by the GB + Approval by the International Labour Conference (ILC)</a:t>
                      </a:r>
                      <a:endParaRPr lang="en-TT" sz="1800" dirty="0"/>
                    </a:p>
                  </a:txBody>
                  <a:tcPr/>
                </a:tc>
                <a:extLst>
                  <a:ext uri="{0D108BD9-81ED-4DB2-BD59-A6C34878D82A}">
                    <a16:rowId xmlns:a16="http://schemas.microsoft.com/office/drawing/2014/main" val="2966307225"/>
                  </a:ext>
                </a:extLst>
              </a:tr>
            </a:tbl>
          </a:graphicData>
        </a:graphic>
      </p:graphicFrame>
      <p:sp>
        <p:nvSpPr>
          <p:cNvPr id="4" name="Date Placeholder 3">
            <a:extLst>
              <a:ext uri="{FF2B5EF4-FFF2-40B4-BE49-F238E27FC236}">
                <a16:creationId xmlns:a16="http://schemas.microsoft.com/office/drawing/2014/main" id="{3136A6A0-F779-EFFE-5BF7-8090691A2486}"/>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79A17C24-C51B-D30C-5D9B-2C8F698A35B3}"/>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589B69D7-2BE4-811E-46E6-5FF893F68E6B}"/>
              </a:ext>
            </a:extLst>
          </p:cNvPr>
          <p:cNvSpPr>
            <a:spLocks noGrp="1"/>
          </p:cNvSpPr>
          <p:nvPr>
            <p:ph type="sldNum" sz="quarter" idx="12"/>
          </p:nvPr>
        </p:nvSpPr>
        <p:spPr/>
        <p:txBody>
          <a:bodyPr/>
          <a:lstStyle/>
          <a:p>
            <a:fld id="{856227C0-AD57-4F9B-BAE3-EEFB0D0EE427}" type="slidenum">
              <a:rPr lang="en-GB" smtClean="0"/>
              <a:t>3</a:t>
            </a:fld>
            <a:endParaRPr lang="en-GB"/>
          </a:p>
        </p:txBody>
      </p:sp>
    </p:spTree>
    <p:extLst>
      <p:ext uri="{BB962C8B-B14F-4D97-AF65-F5344CB8AC3E}">
        <p14:creationId xmlns:p14="http://schemas.microsoft.com/office/powerpoint/2010/main" val="1172550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2793C-8C94-424C-EFF2-5603778A08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42FFEB-535F-823C-B611-17345FE65192}"/>
              </a:ext>
            </a:extLst>
          </p:cNvPr>
          <p:cNvSpPr>
            <a:spLocks noGrp="1"/>
          </p:cNvSpPr>
          <p:nvPr>
            <p:ph type="title"/>
          </p:nvPr>
        </p:nvSpPr>
        <p:spPr>
          <a:xfrm>
            <a:off x="490538" y="1012651"/>
            <a:ext cx="11210924" cy="288000"/>
          </a:xfrm>
        </p:spPr>
        <p:txBody>
          <a:bodyPr/>
          <a:lstStyle/>
          <a:p>
            <a:r>
              <a:rPr lang="en-GB" dirty="0"/>
              <a:t>The 1986 Instrument of Amendment: What does it change?(2)</a:t>
            </a:r>
            <a:endParaRPr lang="en-TT" dirty="0"/>
          </a:p>
        </p:txBody>
      </p:sp>
      <p:graphicFrame>
        <p:nvGraphicFramePr>
          <p:cNvPr id="7" name="Content Placeholder 6">
            <a:extLst>
              <a:ext uri="{FF2B5EF4-FFF2-40B4-BE49-F238E27FC236}">
                <a16:creationId xmlns:a16="http://schemas.microsoft.com/office/drawing/2014/main" id="{CD197606-120C-3561-437C-8E501D0993A2}"/>
              </a:ext>
            </a:extLst>
          </p:cNvPr>
          <p:cNvGraphicFramePr>
            <a:graphicFrameLocks noGrp="1"/>
          </p:cNvGraphicFramePr>
          <p:nvPr>
            <p:ph idx="1"/>
            <p:extLst>
              <p:ext uri="{D42A27DB-BD31-4B8C-83A1-F6EECF244321}">
                <p14:modId xmlns:p14="http://schemas.microsoft.com/office/powerpoint/2010/main" val="2289360026"/>
              </p:ext>
            </p:extLst>
          </p:nvPr>
        </p:nvGraphicFramePr>
        <p:xfrm>
          <a:off x="490537" y="1400919"/>
          <a:ext cx="11210925" cy="5186493"/>
        </p:xfrm>
        <a:graphic>
          <a:graphicData uri="http://schemas.openxmlformats.org/drawingml/2006/table">
            <a:tbl>
              <a:tblPr firstRow="1" bandRow="1">
                <a:tableStyleId>{5C22544A-7EE6-4342-B048-85BDC9FD1C3A}</a:tableStyleId>
              </a:tblPr>
              <a:tblGrid>
                <a:gridCol w="1543536">
                  <a:extLst>
                    <a:ext uri="{9D8B030D-6E8A-4147-A177-3AD203B41FA5}">
                      <a16:colId xmlns:a16="http://schemas.microsoft.com/office/drawing/2014/main" val="2520575498"/>
                    </a:ext>
                  </a:extLst>
                </a:gridCol>
                <a:gridCol w="5113176">
                  <a:extLst>
                    <a:ext uri="{9D8B030D-6E8A-4147-A177-3AD203B41FA5}">
                      <a16:colId xmlns:a16="http://schemas.microsoft.com/office/drawing/2014/main" val="1544026219"/>
                    </a:ext>
                  </a:extLst>
                </a:gridCol>
                <a:gridCol w="4554213">
                  <a:extLst>
                    <a:ext uri="{9D8B030D-6E8A-4147-A177-3AD203B41FA5}">
                      <a16:colId xmlns:a16="http://schemas.microsoft.com/office/drawing/2014/main" val="2334805944"/>
                    </a:ext>
                  </a:extLst>
                </a:gridCol>
              </a:tblGrid>
              <a:tr h="836582">
                <a:tc>
                  <a:txBody>
                    <a:bodyPr/>
                    <a:lstStyle/>
                    <a:p>
                      <a:r>
                        <a:rPr lang="en-GB" sz="2000" dirty="0"/>
                        <a:t>Change area</a:t>
                      </a:r>
                      <a:endParaRPr lang="en-TT" sz="2000" dirty="0"/>
                    </a:p>
                  </a:txBody>
                  <a:tcPr/>
                </a:tc>
                <a:tc>
                  <a:txBody>
                    <a:bodyPr/>
                    <a:lstStyle/>
                    <a:p>
                      <a:r>
                        <a:rPr lang="en-GB" sz="2000" dirty="0"/>
                        <a:t>Current </a:t>
                      </a:r>
                      <a:endParaRPr lang="en-TT" sz="2000" dirty="0"/>
                    </a:p>
                  </a:txBody>
                  <a:tcPr/>
                </a:tc>
                <a:tc>
                  <a:txBody>
                    <a:bodyPr/>
                    <a:lstStyle/>
                    <a:p>
                      <a:r>
                        <a:rPr lang="en-GB" sz="2000" dirty="0"/>
                        <a:t>Future</a:t>
                      </a:r>
                      <a:endParaRPr lang="en-TT" sz="2000" dirty="0"/>
                    </a:p>
                  </a:txBody>
                  <a:tcPr/>
                </a:tc>
                <a:extLst>
                  <a:ext uri="{0D108BD9-81ED-4DB2-BD59-A6C34878D82A}">
                    <a16:rowId xmlns:a16="http://schemas.microsoft.com/office/drawing/2014/main" val="2726880871"/>
                  </a:ext>
                </a:extLst>
              </a:tr>
              <a:tr h="4349911">
                <a:tc>
                  <a:txBody>
                    <a:bodyPr/>
                    <a:lstStyle/>
                    <a:p>
                      <a:r>
                        <a:rPr lang="en-TT" sz="1800" dirty="0"/>
                        <a:t>Quorum for voting at the International Labour Conference (ILC) (Art. 17)</a:t>
                      </a:r>
                    </a:p>
                  </a:txBody>
                  <a:tcPr/>
                </a:tc>
                <a:tc>
                  <a:txBody>
                    <a:bodyPr/>
                    <a:lstStyle/>
                    <a:p>
                      <a:pPr marL="176213" indent="-176213">
                        <a:buFont typeface="Arial" panose="020B0604020202020204" pitchFamily="34" charset="0"/>
                        <a:buChar char="•"/>
                      </a:pPr>
                      <a:r>
                        <a:rPr lang="en-TT" sz="1600" dirty="0"/>
                        <a:t>Current provisions</a:t>
                      </a:r>
                    </a:p>
                    <a:p>
                      <a:pPr marL="633413" lvl="1" indent="-176213">
                        <a:buFont typeface="Arial" panose="020B0604020202020204" pitchFamily="34" charset="0"/>
                        <a:buChar char="•"/>
                      </a:pPr>
                      <a:r>
                        <a:rPr lang="en-TT" sz="1600" dirty="0"/>
                        <a:t>Art. 17(3) of the Constitution on the quorum:</a:t>
                      </a:r>
                      <a:br>
                        <a:rPr lang="en-TT" sz="1600" dirty="0"/>
                      </a:br>
                      <a:r>
                        <a:rPr lang="en-TT" sz="1600" dirty="0"/>
                        <a:t>“</a:t>
                      </a:r>
                      <a:r>
                        <a:rPr lang="en-GB" sz="1600" dirty="0"/>
                        <a:t>The voting is void unless the </a:t>
                      </a:r>
                      <a:r>
                        <a:rPr lang="en-GB" sz="1600" u="sng" dirty="0"/>
                        <a:t>total number of votes cast</a:t>
                      </a:r>
                      <a:r>
                        <a:rPr lang="en-GB" sz="1600" dirty="0"/>
                        <a:t> is equal to half the number of the delegates attending the Conference.”</a:t>
                      </a:r>
                      <a:endParaRPr lang="en-TT" sz="1600" dirty="0"/>
                    </a:p>
                    <a:p>
                      <a:pPr marL="633413" lvl="1" indent="-176213">
                        <a:buFont typeface="Arial" panose="020B0604020202020204" pitchFamily="34" charset="0"/>
                        <a:buChar char="•"/>
                      </a:pPr>
                      <a:r>
                        <a:rPr lang="en-TT" sz="1600" dirty="0"/>
                        <a:t>Art. 22(2) of the Standing Orders of the ILC defines “all votes cast” as “votes cast for and against”. </a:t>
                      </a:r>
                    </a:p>
                    <a:p>
                      <a:pPr marL="176213" indent="-176213">
                        <a:buFont typeface="Arial" panose="020B0604020202020204" pitchFamily="34" charset="0"/>
                        <a:buChar char="•"/>
                      </a:pPr>
                      <a:r>
                        <a:rPr lang="en-TT" sz="1600" dirty="0"/>
                        <a:t>Problem</a:t>
                      </a:r>
                    </a:p>
                    <a:p>
                      <a:pPr marL="633413" lvl="1" indent="-176213">
                        <a:buFont typeface="Arial" panose="020B0604020202020204" pitchFamily="34" charset="0"/>
                        <a:buChar char="•"/>
                      </a:pPr>
                      <a:r>
                        <a:rPr lang="en-TT" sz="1600" dirty="0"/>
                        <a:t>These provisions mean that abstentions are not considered in the calculation of the quorum. </a:t>
                      </a:r>
                    </a:p>
                    <a:p>
                      <a:pPr marL="633413" lvl="1" indent="-176213">
                        <a:buFont typeface="Arial" panose="020B0604020202020204" pitchFamily="34" charset="0"/>
                        <a:buChar char="•"/>
                      </a:pPr>
                      <a:r>
                        <a:rPr lang="en-TT" sz="1600" dirty="0"/>
                        <a:t>This could be problematic </a:t>
                      </a:r>
                      <a:r>
                        <a:rPr lang="en-GB" sz="1600" b="0" i="0" u="none" strike="noStrike" kern="1200" baseline="0" dirty="0">
                          <a:solidFill>
                            <a:schemeClr val="dk1"/>
                          </a:solidFill>
                          <a:latin typeface="+mn-lt"/>
                          <a:ea typeface="+mn-ea"/>
                          <a:cs typeface="+mn-cs"/>
                        </a:rPr>
                        <a:t>since a motion would not be adopted if there are many abstentions. This could cause distortions in the decision making because abstentions, which themselves mean neither yes or no, could be used to prevent a proposal being adopted.</a:t>
                      </a:r>
                      <a:endParaRPr lang="en-TT" sz="1600" dirty="0"/>
                    </a:p>
                  </a:txBody>
                  <a:tcPr/>
                </a:tc>
                <a:tc>
                  <a:txBody>
                    <a:bodyPr/>
                    <a:lstStyle/>
                    <a:p>
                      <a:pPr marL="173038" indent="-173038">
                        <a:buFont typeface="Arial" panose="020B0604020202020204" pitchFamily="34" charset="0"/>
                        <a:buChar char="•"/>
                      </a:pPr>
                      <a:r>
                        <a:rPr lang="en-TT" sz="1600" dirty="0"/>
                        <a:t>Abstentions would be taken into account in calculating the quorum, but would be excluded for the calculation of the majority.</a:t>
                      </a:r>
                    </a:p>
                    <a:p>
                      <a:pPr marL="173038" indent="-173038">
                        <a:buFont typeface="Arial" panose="020B0604020202020204" pitchFamily="34" charset="0"/>
                        <a:buChar char="•"/>
                      </a:pPr>
                      <a:r>
                        <a:rPr lang="en-TT" sz="1600" dirty="0"/>
                        <a:t>T</a:t>
                      </a:r>
                      <a:r>
                        <a:rPr lang="en-GB" sz="1600" dirty="0"/>
                        <a:t>he threshold for the number of votes necessary to achieve a majority shall remain the same as at present.</a:t>
                      </a:r>
                      <a:endParaRPr lang="en-TT" sz="1600" dirty="0"/>
                    </a:p>
                  </a:txBody>
                  <a:tcPr/>
                </a:tc>
                <a:extLst>
                  <a:ext uri="{0D108BD9-81ED-4DB2-BD59-A6C34878D82A}">
                    <a16:rowId xmlns:a16="http://schemas.microsoft.com/office/drawing/2014/main" val="2549742182"/>
                  </a:ext>
                </a:extLst>
              </a:tr>
            </a:tbl>
          </a:graphicData>
        </a:graphic>
      </p:graphicFrame>
      <p:sp>
        <p:nvSpPr>
          <p:cNvPr id="4" name="Date Placeholder 3">
            <a:extLst>
              <a:ext uri="{FF2B5EF4-FFF2-40B4-BE49-F238E27FC236}">
                <a16:creationId xmlns:a16="http://schemas.microsoft.com/office/drawing/2014/main" id="{A4266ABB-3D9B-0E02-A85B-6C1C7146117D}"/>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8F4FAD04-E918-479F-0D2D-DE6E368DB559}"/>
              </a:ext>
            </a:extLst>
          </p:cNvPr>
          <p:cNvSpPr>
            <a:spLocks noGrp="1"/>
          </p:cNvSpPr>
          <p:nvPr>
            <p:ph type="sldNum" sz="quarter" idx="12"/>
          </p:nvPr>
        </p:nvSpPr>
        <p:spPr/>
        <p:txBody>
          <a:bodyPr/>
          <a:lstStyle/>
          <a:p>
            <a:fld id="{856227C0-AD57-4F9B-BAE3-EEFB0D0EE427}" type="slidenum">
              <a:rPr lang="en-GB" smtClean="0"/>
              <a:t>4</a:t>
            </a:fld>
            <a:endParaRPr lang="en-GB"/>
          </a:p>
        </p:txBody>
      </p:sp>
    </p:spTree>
    <p:extLst>
      <p:ext uri="{BB962C8B-B14F-4D97-AF65-F5344CB8AC3E}">
        <p14:creationId xmlns:p14="http://schemas.microsoft.com/office/powerpoint/2010/main" val="3037060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CF9C3-85AB-3D7A-0176-8FA888F417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4B99DB-7516-222C-7D93-F38CAD3FEC37}"/>
              </a:ext>
            </a:extLst>
          </p:cNvPr>
          <p:cNvSpPr>
            <a:spLocks noGrp="1"/>
          </p:cNvSpPr>
          <p:nvPr>
            <p:ph type="title"/>
          </p:nvPr>
        </p:nvSpPr>
        <p:spPr/>
        <p:txBody>
          <a:bodyPr/>
          <a:lstStyle/>
          <a:p>
            <a:r>
              <a:rPr lang="en-GB" dirty="0"/>
              <a:t>The 1986 Instrument of Amendment: What does it change?(3)</a:t>
            </a:r>
            <a:endParaRPr lang="en-TT" dirty="0"/>
          </a:p>
        </p:txBody>
      </p:sp>
      <p:graphicFrame>
        <p:nvGraphicFramePr>
          <p:cNvPr id="7" name="Content Placeholder 6">
            <a:extLst>
              <a:ext uri="{FF2B5EF4-FFF2-40B4-BE49-F238E27FC236}">
                <a16:creationId xmlns:a16="http://schemas.microsoft.com/office/drawing/2014/main" id="{632E3987-E19C-CA95-B407-000B4EDA5EBD}"/>
              </a:ext>
            </a:extLst>
          </p:cNvPr>
          <p:cNvGraphicFramePr>
            <a:graphicFrameLocks noGrp="1"/>
          </p:cNvGraphicFramePr>
          <p:nvPr>
            <p:ph idx="1"/>
            <p:extLst>
              <p:ext uri="{D42A27DB-BD31-4B8C-83A1-F6EECF244321}">
                <p14:modId xmlns:p14="http://schemas.microsoft.com/office/powerpoint/2010/main" val="3981896586"/>
              </p:ext>
            </p:extLst>
          </p:nvPr>
        </p:nvGraphicFramePr>
        <p:xfrm>
          <a:off x="490538" y="1846051"/>
          <a:ext cx="11210925" cy="4371869"/>
        </p:xfrm>
        <a:graphic>
          <a:graphicData uri="http://schemas.openxmlformats.org/drawingml/2006/table">
            <a:tbl>
              <a:tblPr firstRow="1" bandRow="1">
                <a:tableStyleId>{5C22544A-7EE6-4342-B048-85BDC9FD1C3A}</a:tableStyleId>
              </a:tblPr>
              <a:tblGrid>
                <a:gridCol w="2218156">
                  <a:extLst>
                    <a:ext uri="{9D8B030D-6E8A-4147-A177-3AD203B41FA5}">
                      <a16:colId xmlns:a16="http://schemas.microsoft.com/office/drawing/2014/main" val="2520575498"/>
                    </a:ext>
                  </a:extLst>
                </a:gridCol>
                <a:gridCol w="3450566">
                  <a:extLst>
                    <a:ext uri="{9D8B030D-6E8A-4147-A177-3AD203B41FA5}">
                      <a16:colId xmlns:a16="http://schemas.microsoft.com/office/drawing/2014/main" val="1544026219"/>
                    </a:ext>
                  </a:extLst>
                </a:gridCol>
                <a:gridCol w="5542203">
                  <a:extLst>
                    <a:ext uri="{9D8B030D-6E8A-4147-A177-3AD203B41FA5}">
                      <a16:colId xmlns:a16="http://schemas.microsoft.com/office/drawing/2014/main" val="2334805944"/>
                    </a:ext>
                  </a:extLst>
                </a:gridCol>
              </a:tblGrid>
              <a:tr h="439949">
                <a:tc>
                  <a:txBody>
                    <a:bodyPr/>
                    <a:lstStyle/>
                    <a:p>
                      <a:r>
                        <a:rPr lang="en-GB" sz="2000" dirty="0"/>
                        <a:t>Change area</a:t>
                      </a:r>
                      <a:endParaRPr lang="en-TT" sz="2000" dirty="0"/>
                    </a:p>
                  </a:txBody>
                  <a:tcPr/>
                </a:tc>
                <a:tc>
                  <a:txBody>
                    <a:bodyPr/>
                    <a:lstStyle/>
                    <a:p>
                      <a:r>
                        <a:rPr lang="en-GB" sz="2000" dirty="0"/>
                        <a:t>Current </a:t>
                      </a:r>
                      <a:endParaRPr lang="en-TT" sz="2000" dirty="0"/>
                    </a:p>
                  </a:txBody>
                  <a:tcPr/>
                </a:tc>
                <a:tc>
                  <a:txBody>
                    <a:bodyPr/>
                    <a:lstStyle/>
                    <a:p>
                      <a:r>
                        <a:rPr lang="en-GB" sz="2000" dirty="0"/>
                        <a:t>Future</a:t>
                      </a:r>
                      <a:endParaRPr lang="en-TT" sz="2000" dirty="0"/>
                    </a:p>
                  </a:txBody>
                  <a:tcPr/>
                </a:tc>
                <a:extLst>
                  <a:ext uri="{0D108BD9-81ED-4DB2-BD59-A6C34878D82A}">
                    <a16:rowId xmlns:a16="http://schemas.microsoft.com/office/drawing/2014/main" val="2726880871"/>
                  </a:ext>
                </a:extLst>
              </a:tr>
              <a:tr h="3653582">
                <a:tc>
                  <a:txBody>
                    <a:bodyPr/>
                    <a:lstStyle/>
                    <a:p>
                      <a:r>
                        <a:rPr lang="en-GB" sz="1800" dirty="0"/>
                        <a:t>Amending the ILO Constitution</a:t>
                      </a:r>
                      <a:r>
                        <a:rPr lang="en-TT" sz="1800" dirty="0"/>
                        <a:t> (Art. 36)</a:t>
                      </a:r>
                    </a:p>
                  </a:txBody>
                  <a:tcPr/>
                </a:tc>
                <a:tc>
                  <a:txBody>
                    <a:bodyPr/>
                    <a:lstStyle/>
                    <a:p>
                      <a:r>
                        <a:rPr lang="en-GB" sz="1800" dirty="0"/>
                        <a:t>(No provision)</a:t>
                      </a:r>
                      <a:endParaRPr lang="en-TT" sz="1800" dirty="0"/>
                    </a:p>
                  </a:txBody>
                  <a:tcPr/>
                </a:tc>
                <a:tc>
                  <a:txBody>
                    <a:bodyPr/>
                    <a:lstStyle/>
                    <a:p>
                      <a:pPr marL="173038" indent="-173038">
                        <a:buFont typeface="Arial" panose="020B0604020202020204" pitchFamily="34" charset="0"/>
                        <a:buChar char="•"/>
                      </a:pPr>
                      <a:r>
                        <a:rPr lang="en-GB" sz="1800" dirty="0"/>
                        <a:t>Amendment on important questions require three-fourths of the votes cast required for adoption by ILC + Ratification by three-quarters of the Member States for entry into force. Such questions are about: </a:t>
                      </a:r>
                    </a:p>
                    <a:p>
                      <a:pPr marL="630238" lvl="1" indent="-173038">
                        <a:buFont typeface="Arial" panose="020B0604020202020204" pitchFamily="34" charset="0"/>
                        <a:buChar char="•"/>
                      </a:pPr>
                      <a:r>
                        <a:rPr lang="en-GB" sz="1800" dirty="0"/>
                        <a:t>fundamental purposes of the ILO</a:t>
                      </a:r>
                    </a:p>
                    <a:p>
                      <a:pPr marL="630238" lvl="1" indent="-173038">
                        <a:buFont typeface="Arial" panose="020B0604020202020204" pitchFamily="34" charset="0"/>
                        <a:buChar char="•"/>
                      </a:pPr>
                      <a:r>
                        <a:rPr lang="en-GB" sz="1800" dirty="0"/>
                        <a:t>permanent establishment of the ILO</a:t>
                      </a:r>
                    </a:p>
                    <a:p>
                      <a:pPr marL="630238" lvl="1" indent="-173038">
                        <a:buFont typeface="Arial" panose="020B0604020202020204" pitchFamily="34" charset="0"/>
                        <a:buChar char="•"/>
                      </a:pPr>
                      <a:r>
                        <a:rPr lang="en-GB" sz="1800" dirty="0"/>
                        <a:t>composition and functions of its collegiate organs</a:t>
                      </a:r>
                    </a:p>
                    <a:p>
                      <a:pPr marL="630238" lvl="1" indent="-173038">
                        <a:buFont typeface="Arial" panose="020B0604020202020204" pitchFamily="34" charset="0"/>
                        <a:buChar char="•"/>
                      </a:pPr>
                      <a:r>
                        <a:rPr lang="en-GB" sz="1800" dirty="0"/>
                        <a:t>appointment and responsibilities of the D-G</a:t>
                      </a:r>
                    </a:p>
                    <a:p>
                      <a:pPr marL="630238" lvl="1" indent="-173038">
                        <a:buFont typeface="Arial" panose="020B0604020202020204" pitchFamily="34" charset="0"/>
                        <a:buChar char="•"/>
                      </a:pPr>
                      <a:r>
                        <a:rPr lang="en-GB" sz="1800" dirty="0"/>
                        <a:t>Art. 36 of the ILO Constitution</a:t>
                      </a:r>
                    </a:p>
                    <a:p>
                      <a:pPr marL="173038" lvl="0" indent="-173038">
                        <a:buFont typeface="Arial" panose="020B0604020202020204" pitchFamily="34" charset="0"/>
                        <a:buChar char="•"/>
                      </a:pPr>
                      <a:r>
                        <a:rPr lang="en-GB" sz="1800" dirty="0"/>
                        <a:t>Any other amendments require </a:t>
                      </a:r>
                      <a:r>
                        <a:rPr lang="en-GB" sz="1800" b="0" i="0" kern="1200" dirty="0">
                          <a:solidFill>
                            <a:schemeClr val="dk1"/>
                          </a:solidFill>
                          <a:effectLst/>
                          <a:latin typeface="+mn-lt"/>
                          <a:ea typeface="+mn-ea"/>
                          <a:cs typeface="+mn-cs"/>
                        </a:rPr>
                        <a:t>two-thirds of the votes cast for ILC adoption and ratification by two-thirds of the Member States.</a:t>
                      </a:r>
                      <a:endParaRPr lang="en-TT" sz="1800" dirty="0"/>
                    </a:p>
                  </a:txBody>
                  <a:tcPr/>
                </a:tc>
                <a:extLst>
                  <a:ext uri="{0D108BD9-81ED-4DB2-BD59-A6C34878D82A}">
                    <a16:rowId xmlns:a16="http://schemas.microsoft.com/office/drawing/2014/main" val="4057883551"/>
                  </a:ext>
                </a:extLst>
              </a:tr>
            </a:tbl>
          </a:graphicData>
        </a:graphic>
      </p:graphicFrame>
      <p:sp>
        <p:nvSpPr>
          <p:cNvPr id="4" name="Date Placeholder 3">
            <a:extLst>
              <a:ext uri="{FF2B5EF4-FFF2-40B4-BE49-F238E27FC236}">
                <a16:creationId xmlns:a16="http://schemas.microsoft.com/office/drawing/2014/main" id="{253604B1-0FDA-6300-665A-5143AB9A3B61}"/>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7A10E99F-8D87-38C8-06B7-2503DF68D2DB}"/>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4952ED52-8E65-8FBE-3039-52502A73CE74}"/>
              </a:ext>
            </a:extLst>
          </p:cNvPr>
          <p:cNvSpPr>
            <a:spLocks noGrp="1"/>
          </p:cNvSpPr>
          <p:nvPr>
            <p:ph type="sldNum" sz="quarter" idx="12"/>
          </p:nvPr>
        </p:nvSpPr>
        <p:spPr/>
        <p:txBody>
          <a:bodyPr/>
          <a:lstStyle/>
          <a:p>
            <a:fld id="{856227C0-AD57-4F9B-BAE3-EEFB0D0EE427}" type="slidenum">
              <a:rPr lang="en-GB" smtClean="0"/>
              <a:t>5</a:t>
            </a:fld>
            <a:endParaRPr lang="en-GB"/>
          </a:p>
        </p:txBody>
      </p:sp>
    </p:spTree>
    <p:extLst>
      <p:ext uri="{BB962C8B-B14F-4D97-AF65-F5344CB8AC3E}">
        <p14:creationId xmlns:p14="http://schemas.microsoft.com/office/powerpoint/2010/main" val="414310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E171B-F1D0-1198-5A70-A245E7AB7717}"/>
              </a:ext>
            </a:extLst>
          </p:cNvPr>
          <p:cNvSpPr>
            <a:spLocks noGrp="1"/>
          </p:cNvSpPr>
          <p:nvPr>
            <p:ph type="title"/>
          </p:nvPr>
        </p:nvSpPr>
        <p:spPr/>
        <p:txBody>
          <a:bodyPr/>
          <a:lstStyle/>
          <a:p>
            <a:r>
              <a:rPr lang="en-GB" dirty="0"/>
              <a:t>International Labour Standards (ILS)</a:t>
            </a:r>
          </a:p>
        </p:txBody>
      </p:sp>
      <p:sp>
        <p:nvSpPr>
          <p:cNvPr id="3" name="Text Placeholder 2">
            <a:extLst>
              <a:ext uri="{FF2B5EF4-FFF2-40B4-BE49-F238E27FC236}">
                <a16:creationId xmlns:a16="http://schemas.microsoft.com/office/drawing/2014/main" id="{DED89802-2AA0-AC8C-785C-990FD3604B11}"/>
              </a:ext>
            </a:extLst>
          </p:cNvPr>
          <p:cNvSpPr>
            <a:spLocks noGrp="1"/>
          </p:cNvSpPr>
          <p:nvPr>
            <p:ph type="body" idx="1"/>
          </p:nvPr>
        </p:nvSpPr>
        <p:spPr>
          <a:xfrm>
            <a:off x="490538" y="4003838"/>
            <a:ext cx="5868000" cy="648000"/>
          </a:xfrm>
        </p:spPr>
        <p:txBody>
          <a:bodyPr/>
          <a:lstStyle/>
          <a:p>
            <a:r>
              <a:rPr lang="en-GB" dirty="0"/>
              <a:t>What are they?</a:t>
            </a:r>
          </a:p>
        </p:txBody>
      </p:sp>
      <p:sp>
        <p:nvSpPr>
          <p:cNvPr id="4" name="Date Placeholder 3">
            <a:extLst>
              <a:ext uri="{FF2B5EF4-FFF2-40B4-BE49-F238E27FC236}">
                <a16:creationId xmlns:a16="http://schemas.microsoft.com/office/drawing/2014/main" id="{15009963-E5CF-1AEF-CA06-874FF9051EF2}"/>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95C93471-3063-C9EE-003D-1F25DE96C14D}"/>
              </a:ext>
            </a:extLst>
          </p:cNvPr>
          <p:cNvSpPr>
            <a:spLocks noGrp="1"/>
          </p:cNvSpPr>
          <p:nvPr>
            <p:ph type="ftr" sz="quarter" idx="11"/>
          </p:nvPr>
        </p:nvSpPr>
        <p:spPr/>
        <p:txBody>
          <a:bodyPr/>
          <a:lstStyle/>
          <a:p>
            <a:r>
              <a:rPr lang="en-GB"/>
              <a:t>Advancing social justice, promoting decent work</a:t>
            </a:r>
          </a:p>
        </p:txBody>
      </p:sp>
      <p:sp>
        <p:nvSpPr>
          <p:cNvPr id="6" name="Slide Number Placeholder 5">
            <a:extLst>
              <a:ext uri="{FF2B5EF4-FFF2-40B4-BE49-F238E27FC236}">
                <a16:creationId xmlns:a16="http://schemas.microsoft.com/office/drawing/2014/main" id="{89A5DCB5-5037-EA8B-AD91-E889B31CB5A4}"/>
              </a:ext>
            </a:extLst>
          </p:cNvPr>
          <p:cNvSpPr>
            <a:spLocks noGrp="1"/>
          </p:cNvSpPr>
          <p:nvPr>
            <p:ph type="sldNum" sz="quarter" idx="12"/>
          </p:nvPr>
        </p:nvSpPr>
        <p:spPr/>
        <p:txBody>
          <a:bodyPr/>
          <a:lstStyle/>
          <a:p>
            <a:fld id="{856227C0-AD57-4F9B-BAE3-EEFB0D0EE427}" type="slidenum">
              <a:rPr lang="en-GB" smtClean="0"/>
              <a:pPr/>
              <a:t>6</a:t>
            </a:fld>
            <a:endParaRPr lang="en-GB"/>
          </a:p>
        </p:txBody>
      </p:sp>
    </p:spTree>
    <p:extLst>
      <p:ext uri="{BB962C8B-B14F-4D97-AF65-F5344CB8AC3E}">
        <p14:creationId xmlns:p14="http://schemas.microsoft.com/office/powerpoint/2010/main" val="3508905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4"/>
          <p:cNvSpPr>
            <a:spLocks noGrp="1" noChangeArrowheads="1"/>
          </p:cNvSpPr>
          <p:nvPr>
            <p:ph type="title"/>
          </p:nvPr>
        </p:nvSpPr>
        <p:spPr>
          <a:xfrm>
            <a:off x="490538" y="1423195"/>
            <a:ext cx="11210924" cy="720000"/>
          </a:xfrm>
        </p:spPr>
        <p:txBody>
          <a:bodyPr/>
          <a:lstStyle/>
          <a:p>
            <a:r>
              <a:rPr lang="en-GB" altLang="en-US"/>
              <a:t>International Labour Standards</a:t>
            </a:r>
          </a:p>
        </p:txBody>
      </p:sp>
      <p:sp>
        <p:nvSpPr>
          <p:cNvPr id="11268" name="Rectangle 5"/>
          <p:cNvSpPr>
            <a:spLocks noGrp="1" noChangeArrowheads="1"/>
          </p:cNvSpPr>
          <p:nvPr>
            <p:ph idx="1"/>
          </p:nvPr>
        </p:nvSpPr>
        <p:spPr>
          <a:xfrm>
            <a:off x="490538" y="1916833"/>
            <a:ext cx="11210924" cy="4680520"/>
          </a:xfrm>
        </p:spPr>
        <p:txBody>
          <a:bodyPr/>
          <a:lstStyle/>
          <a:p>
            <a:r>
              <a:rPr lang="en-GB" altLang="en-US" sz="2000" dirty="0"/>
              <a:t>Conventions (191)</a:t>
            </a:r>
          </a:p>
          <a:p>
            <a:pPr lvl="1"/>
            <a:r>
              <a:rPr lang="en-GB" altLang="en-US" sz="2000" dirty="0">
                <a:sym typeface="Wingdings" panose="05000000000000000000" pitchFamily="2" charset="2"/>
              </a:rPr>
              <a:t>Binding</a:t>
            </a:r>
            <a:endParaRPr lang="en-GB" altLang="en-US" sz="2000" dirty="0"/>
          </a:p>
          <a:p>
            <a:pPr lvl="1"/>
            <a:r>
              <a:rPr lang="en-GB" altLang="en-US" sz="2000" dirty="0"/>
              <a:t>Rights and duties</a:t>
            </a:r>
          </a:p>
          <a:p>
            <a:r>
              <a:rPr lang="en-GB" altLang="en-US" sz="2000" dirty="0"/>
              <a:t>Protocols (6)</a:t>
            </a:r>
          </a:p>
          <a:p>
            <a:pPr lvl="1"/>
            <a:r>
              <a:rPr lang="en-GB" altLang="en-US" sz="2000" dirty="0"/>
              <a:t>Same legal effect as Conventions</a:t>
            </a:r>
          </a:p>
          <a:p>
            <a:pPr lvl="1"/>
            <a:r>
              <a:rPr lang="en-GB" altLang="en-US" sz="2000" dirty="0"/>
              <a:t>“Add-on” to Conventions. Modify or update them.</a:t>
            </a:r>
          </a:p>
          <a:p>
            <a:r>
              <a:rPr lang="en-GB" altLang="en-US" sz="2000" dirty="0"/>
              <a:t>Recommendations (208)</a:t>
            </a:r>
          </a:p>
          <a:p>
            <a:pPr lvl="1"/>
            <a:r>
              <a:rPr lang="en-GB" altLang="en-US" sz="2000" dirty="0"/>
              <a:t>Not legally binding</a:t>
            </a:r>
          </a:p>
          <a:p>
            <a:pPr lvl="1"/>
            <a:r>
              <a:rPr lang="en-GB" altLang="en-US" sz="2000" dirty="0"/>
              <a:t>Practical guidance (policy, implementation measure)</a:t>
            </a:r>
          </a:p>
        </p:txBody>
      </p:sp>
      <p:sp>
        <p:nvSpPr>
          <p:cNvPr id="4" name="Slide Number Placeholder 3"/>
          <p:cNvSpPr>
            <a:spLocks noGrp="1"/>
          </p:cNvSpPr>
          <p:nvPr>
            <p:ph type="sldNum" sz="quarter" idx="12"/>
          </p:nvPr>
        </p:nvSpPr>
        <p:spPr>
          <a:xfrm>
            <a:off x="11161462" y="432000"/>
            <a:ext cx="540000" cy="288000"/>
          </a:xfrm>
        </p:spPr>
        <p:txBody>
          <a:bodyPr/>
          <a:lstStyle/>
          <a:p>
            <a:fld id="{896CA34F-1703-449D-9535-121C8CDAE461}" type="slidenum">
              <a:rPr lang="ja-JP" altLang="en-AU"/>
              <a:pPr/>
              <a:t>7</a:t>
            </a:fld>
            <a:endParaRPr lang="en-AU" altLang="ja-JP"/>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90538" y="1423195"/>
            <a:ext cx="11210924" cy="720000"/>
          </a:xfrm>
        </p:spPr>
        <p:txBody>
          <a:bodyPr/>
          <a:lstStyle/>
          <a:p>
            <a:r>
              <a:rPr lang="en-GB" altLang="en-US"/>
              <a:t>Subjects covered</a:t>
            </a:r>
          </a:p>
        </p:txBody>
      </p:sp>
      <p:sp>
        <p:nvSpPr>
          <p:cNvPr id="13315" name="Rectangle 3"/>
          <p:cNvSpPr>
            <a:spLocks noGrp="1" noChangeArrowheads="1"/>
          </p:cNvSpPr>
          <p:nvPr>
            <p:ph sz="half" idx="1"/>
          </p:nvPr>
        </p:nvSpPr>
        <p:spPr>
          <a:xfrm>
            <a:off x="490538" y="2033910"/>
            <a:ext cx="5360987" cy="4491434"/>
          </a:xfrm>
        </p:spPr>
        <p:txBody>
          <a:bodyPr/>
          <a:lstStyle/>
          <a:p>
            <a:pPr lvl="2"/>
            <a:r>
              <a:rPr lang="en-GB" altLang="en-US" sz="2000" dirty="0"/>
              <a:t>Freedom of association, collective bargaining</a:t>
            </a:r>
          </a:p>
          <a:p>
            <a:pPr lvl="2"/>
            <a:r>
              <a:rPr lang="en-GB" altLang="en-US" sz="2000" dirty="0"/>
              <a:t>Forced labour</a:t>
            </a:r>
          </a:p>
          <a:p>
            <a:pPr lvl="2"/>
            <a:r>
              <a:rPr lang="en-GB" altLang="en-US" sz="2000" dirty="0"/>
              <a:t>Elimination of child labour</a:t>
            </a:r>
          </a:p>
          <a:p>
            <a:pPr lvl="2"/>
            <a:r>
              <a:rPr lang="en-GB" altLang="en-US" sz="2000" dirty="0"/>
              <a:t>Equality of opportunity and treatment</a:t>
            </a:r>
          </a:p>
          <a:p>
            <a:pPr lvl="2"/>
            <a:r>
              <a:rPr lang="en-GB" altLang="en-US" sz="2000" dirty="0"/>
              <a:t>Tripartite consultation</a:t>
            </a:r>
          </a:p>
          <a:p>
            <a:pPr lvl="2"/>
            <a:r>
              <a:rPr lang="en-GB" altLang="en-US" sz="2000" dirty="0"/>
              <a:t>Labour administration and inspection</a:t>
            </a:r>
          </a:p>
          <a:p>
            <a:pPr lvl="2"/>
            <a:r>
              <a:rPr lang="en-GB" altLang="en-US" sz="2000" dirty="0"/>
              <a:t>Employment policy and promotion</a:t>
            </a:r>
          </a:p>
          <a:p>
            <a:pPr lvl="2"/>
            <a:r>
              <a:rPr lang="en-GB" altLang="en-US" sz="2000" dirty="0"/>
              <a:t>Vocational guidance and training</a:t>
            </a:r>
          </a:p>
          <a:p>
            <a:pPr lvl="2"/>
            <a:r>
              <a:rPr lang="en-GB" altLang="en-US" sz="2000" dirty="0"/>
              <a:t>Employment security</a:t>
            </a:r>
          </a:p>
          <a:p>
            <a:pPr lvl="2"/>
            <a:r>
              <a:rPr lang="en-GB" altLang="en-US" sz="2000" dirty="0"/>
              <a:t>Wages</a:t>
            </a:r>
          </a:p>
        </p:txBody>
      </p:sp>
      <p:sp>
        <p:nvSpPr>
          <p:cNvPr id="22532" name="Rectangle 4"/>
          <p:cNvSpPr>
            <a:spLocks noGrp="1" noChangeArrowheads="1"/>
          </p:cNvSpPr>
          <p:nvPr>
            <p:ph sz="half" idx="2"/>
          </p:nvPr>
        </p:nvSpPr>
        <p:spPr>
          <a:xfrm>
            <a:off x="6340475" y="2033910"/>
            <a:ext cx="5360988" cy="4491434"/>
          </a:xfrm>
        </p:spPr>
        <p:txBody>
          <a:bodyPr>
            <a:noAutofit/>
          </a:bodyPr>
          <a:lstStyle/>
          <a:p>
            <a:pPr lvl="2"/>
            <a:r>
              <a:rPr lang="en-GB" altLang="en-US" sz="2000" dirty="0"/>
              <a:t>Working time</a:t>
            </a:r>
          </a:p>
          <a:p>
            <a:pPr lvl="2"/>
            <a:r>
              <a:rPr lang="en-GB" altLang="en-US" sz="2000" dirty="0"/>
              <a:t>Occupational safety and health</a:t>
            </a:r>
          </a:p>
          <a:p>
            <a:pPr lvl="2"/>
            <a:r>
              <a:rPr lang="en-GB" altLang="en-US" sz="2000" dirty="0"/>
              <a:t>Social security</a:t>
            </a:r>
          </a:p>
          <a:p>
            <a:pPr lvl="2"/>
            <a:r>
              <a:rPr lang="en-GB" altLang="en-US" sz="2000" dirty="0"/>
              <a:t>Maternity protection</a:t>
            </a:r>
          </a:p>
          <a:p>
            <a:pPr lvl="2"/>
            <a:r>
              <a:rPr lang="en-GB" altLang="en-US" sz="2000" dirty="0"/>
              <a:t>Social policy</a:t>
            </a:r>
          </a:p>
          <a:p>
            <a:pPr lvl="2"/>
            <a:r>
              <a:rPr lang="en-GB" altLang="en-US" sz="2000" dirty="0"/>
              <a:t>Migrant workers</a:t>
            </a:r>
          </a:p>
          <a:p>
            <a:pPr lvl="2"/>
            <a:r>
              <a:rPr lang="en-GB" altLang="en-US" sz="2000" dirty="0"/>
              <a:t>HIV and AIDS</a:t>
            </a:r>
          </a:p>
          <a:p>
            <a:pPr lvl="2"/>
            <a:r>
              <a:rPr lang="en-GB" altLang="en-US" sz="2000" dirty="0"/>
              <a:t>Seafarers</a:t>
            </a:r>
          </a:p>
          <a:p>
            <a:pPr lvl="2"/>
            <a:r>
              <a:rPr lang="en-GB" altLang="en-US" sz="2000" dirty="0"/>
              <a:t>Fishermen</a:t>
            </a:r>
          </a:p>
          <a:p>
            <a:pPr lvl="2"/>
            <a:r>
              <a:rPr lang="en-GB" altLang="en-US" sz="2000" dirty="0"/>
              <a:t>Dockworkers</a:t>
            </a:r>
          </a:p>
          <a:p>
            <a:pPr lvl="2"/>
            <a:r>
              <a:rPr lang="en-GB" altLang="en-US" sz="2000" dirty="0"/>
              <a:t>Indigenous and tribal peoples</a:t>
            </a:r>
          </a:p>
          <a:p>
            <a:pPr lvl="2"/>
            <a:r>
              <a:rPr lang="en-GB" altLang="en-US" sz="2000" dirty="0"/>
              <a:t>Specific categories of workers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GB" altLang="en-US" dirty="0"/>
              <a:t>Fundamental Conventions (10 Conventions on 5 subjects)</a:t>
            </a:r>
          </a:p>
        </p:txBody>
      </p:sp>
      <p:sp>
        <p:nvSpPr>
          <p:cNvPr id="5" name="Slide Number Placeholder 3"/>
          <p:cNvSpPr>
            <a:spLocks noGrp="1"/>
          </p:cNvSpPr>
          <p:nvPr>
            <p:ph type="sldNum" sz="quarter" idx="12"/>
          </p:nvPr>
        </p:nvSpPr>
        <p:spPr/>
        <p:txBody>
          <a:bodyPr/>
          <a:lstStyle/>
          <a:p>
            <a:pPr>
              <a:defRPr/>
            </a:pPr>
            <a:fld id="{7F401D11-6248-4CEE-85B3-6C2D52528CD3}" type="slidenum">
              <a:rPr lang="ja-JP" altLang="en-AU"/>
              <a:pPr>
                <a:defRPr/>
              </a:pPr>
              <a:t>9</a:t>
            </a:fld>
            <a:endParaRPr lang="en-AU" altLang="ja-JP"/>
          </a:p>
        </p:txBody>
      </p:sp>
      <p:sp>
        <p:nvSpPr>
          <p:cNvPr id="4" name="Content Placeholder 2">
            <a:extLst>
              <a:ext uri="{FF2B5EF4-FFF2-40B4-BE49-F238E27FC236}">
                <a16:creationId xmlns:a16="http://schemas.microsoft.com/office/drawing/2014/main" id="{AC7D99C6-CD82-D7FB-80A9-8C396B0FDDDE}"/>
              </a:ext>
            </a:extLst>
          </p:cNvPr>
          <p:cNvSpPr txBox="1">
            <a:spLocks/>
          </p:cNvSpPr>
          <p:nvPr/>
        </p:nvSpPr>
        <p:spPr>
          <a:xfrm>
            <a:off x="490538" y="2492897"/>
            <a:ext cx="5850524" cy="4149128"/>
          </a:xfrm>
          <a:prstGeom prst="rect">
            <a:avLst/>
          </a:prstGeom>
        </p:spPr>
        <p:txBody>
          <a:bodyPr vert="horz" lIns="0" tIns="0" rIns="0" bIns="0" rtlCol="0">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altLang="ja-JP" sz="1700" b="1" dirty="0">
                <a:latin typeface="+mj-lt"/>
              </a:rPr>
              <a:t>Fr</a:t>
            </a:r>
            <a:r>
              <a:rPr lang="en-GB" sz="1700" b="1" dirty="0">
                <a:solidFill>
                  <a:srgbClr val="2D2D2D"/>
                </a:solidFill>
                <a:latin typeface="+mj-lt"/>
              </a:rPr>
              <a:t>eedom of association and the effective recognition of the right to collective bargaining</a:t>
            </a:r>
            <a:endParaRPr lang="en-GB" altLang="ja-JP" sz="1700" b="1" dirty="0">
              <a:latin typeface="+mj-lt"/>
            </a:endParaRPr>
          </a:p>
          <a:p>
            <a:pPr lvl="2"/>
            <a:r>
              <a:rPr lang="en-GB" altLang="ja-JP" sz="1600" dirty="0">
                <a:hlinkClick r:id="rId3"/>
              </a:rPr>
              <a:t>Freedom of Association and Protection of the Right to Organise Convention, 1948 (No. 87) </a:t>
            </a:r>
          </a:p>
          <a:p>
            <a:pPr lvl="2"/>
            <a:r>
              <a:rPr lang="en-GB" altLang="ja-JP" sz="1600" dirty="0">
                <a:hlinkClick r:id="rId4"/>
              </a:rPr>
              <a:t>Right to Organise and Collective Bargaining Convention, 1949 (No. 98)</a:t>
            </a:r>
          </a:p>
          <a:p>
            <a:pPr lvl="1"/>
            <a:r>
              <a:rPr lang="en-GB" sz="1700" b="1" dirty="0">
                <a:solidFill>
                  <a:srgbClr val="2D2D2D"/>
                </a:solidFill>
                <a:latin typeface="+mj-lt"/>
              </a:rPr>
              <a:t>Elimination of all forms of forced or compulsory labour</a:t>
            </a:r>
            <a:endParaRPr lang="en-GB" altLang="ja-JP" sz="1700" b="1" dirty="0">
              <a:latin typeface="+mj-lt"/>
            </a:endParaRPr>
          </a:p>
          <a:p>
            <a:pPr lvl="2"/>
            <a:r>
              <a:rPr lang="en-GB" altLang="ja-JP" sz="1600" dirty="0">
                <a:hlinkClick r:id="rId5"/>
              </a:rPr>
              <a:t>Forced Labour Convention, 1930 (No. 29)  (and its </a:t>
            </a:r>
            <a:r>
              <a:rPr lang="en-GB" altLang="ja-JP" sz="1600" dirty="0">
                <a:hlinkClick r:id="rId6"/>
              </a:rPr>
              <a:t>2014 Protocol)</a:t>
            </a:r>
          </a:p>
          <a:p>
            <a:pPr lvl="2"/>
            <a:r>
              <a:rPr lang="en-GB" altLang="ja-JP" sz="1600" dirty="0">
                <a:hlinkClick r:id="rId7"/>
              </a:rPr>
              <a:t>Abolition of Forced Labour Convention, 1957 (No. 105) </a:t>
            </a:r>
          </a:p>
          <a:p>
            <a:pPr lvl="1"/>
            <a:r>
              <a:rPr lang="en-GB" sz="1700" b="1" dirty="0">
                <a:solidFill>
                  <a:srgbClr val="2D2D2D"/>
                </a:solidFill>
                <a:latin typeface="+mj-lt"/>
              </a:rPr>
              <a:t>Effective abolition of child labour</a:t>
            </a:r>
            <a:endParaRPr lang="en-GB" altLang="ja-JP" sz="1700" b="1" dirty="0">
              <a:latin typeface="+mj-lt"/>
            </a:endParaRPr>
          </a:p>
          <a:p>
            <a:pPr lvl="2"/>
            <a:r>
              <a:rPr lang="en-GB" altLang="ja-JP" sz="1600" dirty="0">
                <a:hlinkClick r:id="rId8"/>
              </a:rPr>
              <a:t>Minimum Age Convention, 1973 (No. 138)</a:t>
            </a:r>
          </a:p>
          <a:p>
            <a:pPr lvl="2"/>
            <a:r>
              <a:rPr lang="en-GB" altLang="ja-JP" sz="1600" dirty="0">
                <a:hlinkClick r:id="rId9"/>
              </a:rPr>
              <a:t>Worst Forms of Child Labour Convention, 1999 (No. 182) </a:t>
            </a:r>
          </a:p>
          <a:p>
            <a:endParaRPr lang="en-TT" sz="1700" dirty="0"/>
          </a:p>
        </p:txBody>
      </p:sp>
      <p:sp>
        <p:nvSpPr>
          <p:cNvPr id="6" name="Content Placeholder 3">
            <a:extLst>
              <a:ext uri="{FF2B5EF4-FFF2-40B4-BE49-F238E27FC236}">
                <a16:creationId xmlns:a16="http://schemas.microsoft.com/office/drawing/2014/main" id="{BE425305-8CB3-D136-C6C9-263FD7AC1C17}"/>
              </a:ext>
            </a:extLst>
          </p:cNvPr>
          <p:cNvSpPr txBox="1">
            <a:spLocks/>
          </p:cNvSpPr>
          <p:nvPr/>
        </p:nvSpPr>
        <p:spPr>
          <a:xfrm>
            <a:off x="6341062" y="2492896"/>
            <a:ext cx="5360400" cy="4149128"/>
          </a:xfrm>
          <a:prstGeom prst="rect">
            <a:avLst/>
          </a:prstGeom>
        </p:spPr>
        <p:txBody>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sz="1700" b="1" dirty="0">
                <a:solidFill>
                  <a:srgbClr val="2D2D2D"/>
                </a:solidFill>
                <a:latin typeface="+mj-lt"/>
              </a:rPr>
              <a:t>Elimination of discrimination in respect of employment and occupation</a:t>
            </a:r>
            <a:endParaRPr lang="en-GB" altLang="ja-JP" sz="1700" b="1" dirty="0">
              <a:latin typeface="+mj-lt"/>
            </a:endParaRPr>
          </a:p>
          <a:p>
            <a:pPr lvl="2"/>
            <a:r>
              <a:rPr lang="en-GB" altLang="ja-JP" sz="1600" dirty="0">
                <a:hlinkClick r:id="rId10"/>
              </a:rPr>
              <a:t>Equal Remuneration Convention, 1951 (No. 100) </a:t>
            </a:r>
          </a:p>
          <a:p>
            <a:pPr lvl="2"/>
            <a:r>
              <a:rPr lang="en-GB" altLang="ja-JP" sz="1600" dirty="0">
                <a:hlinkClick r:id="rId11"/>
              </a:rPr>
              <a:t>Discrimination (Employment and Occupation) Convention, 1958 (No. 111)</a:t>
            </a:r>
          </a:p>
          <a:p>
            <a:pPr lvl="1"/>
            <a:r>
              <a:rPr lang="en-GB" sz="1700" b="1" dirty="0">
                <a:solidFill>
                  <a:srgbClr val="2D2D2D"/>
                </a:solidFill>
                <a:latin typeface="+mj-lt"/>
              </a:rPr>
              <a:t>Safe and healthy working environment</a:t>
            </a:r>
            <a:endParaRPr lang="en-GB" altLang="ja-JP" sz="1700" b="1" dirty="0">
              <a:latin typeface="+mj-lt"/>
            </a:endParaRPr>
          </a:p>
          <a:p>
            <a:pPr lvl="2"/>
            <a:r>
              <a:rPr lang="en-GB" altLang="ja-JP" sz="1600" dirty="0">
                <a:hlinkClick r:id="rId12"/>
              </a:rPr>
              <a:t>Occupational Safety and Health Convention, 1981 (No. 155)</a:t>
            </a:r>
          </a:p>
          <a:p>
            <a:pPr lvl="2"/>
            <a:r>
              <a:rPr lang="en-GB" altLang="ja-JP" sz="1600" dirty="0">
                <a:hlinkClick r:id="rId13"/>
              </a:rPr>
              <a:t>Promotional Framework for Occupational Safety and Health Convention, 2006 (No. 187) </a:t>
            </a:r>
          </a:p>
          <a:p>
            <a:endParaRPr lang="en-TT" sz="1700" dirty="0"/>
          </a:p>
        </p:txBody>
      </p:sp>
      <p:sp>
        <p:nvSpPr>
          <p:cNvPr id="7" name="AutoShape 4"/>
          <p:cNvSpPr>
            <a:spLocks noChangeArrowheads="1"/>
          </p:cNvSpPr>
          <p:nvPr/>
        </p:nvSpPr>
        <p:spPr bwMode="auto">
          <a:xfrm>
            <a:off x="490538" y="1916832"/>
            <a:ext cx="11210924" cy="442387"/>
          </a:xfrm>
          <a:prstGeom prst="roundRect">
            <a:avLst>
              <a:gd name="adj" fmla="val 12500"/>
            </a:avLst>
          </a:prstGeom>
          <a:noFill/>
          <a:ln w="38100">
            <a:solidFill>
              <a:srgbClr val="808080"/>
            </a:solidFill>
            <a:round/>
            <a:headEnd/>
            <a:tailEnd/>
          </a:ln>
          <a:extLst>
            <a:ext uri="{909E8E84-426E-40DD-AFC4-6F175D3DCCD1}">
              <a14:hiddenFill xmlns:a14="http://schemas.microsoft.com/office/drawing/2010/main">
                <a:solidFill>
                  <a:srgbClr val="3366FF"/>
                </a:solidFill>
              </a14:hiddenFill>
            </a:ext>
          </a:extLst>
        </p:spPr>
        <p:txBody>
          <a:bodyPr anchor="ctr"/>
          <a:lstStyle>
            <a:lvl1pPr>
              <a:spcBef>
                <a:spcPct val="35000"/>
              </a:spcBef>
              <a:buClr>
                <a:schemeClr val="folHlink"/>
              </a:buClr>
              <a:buSzPct val="75000"/>
              <a:buFont typeface="Wingdings" panose="05000000000000000000" pitchFamily="2" charset="2"/>
              <a:buChar char="n"/>
              <a:defRPr sz="2800">
                <a:solidFill>
                  <a:schemeClr val="tx1"/>
                </a:solidFill>
                <a:latin typeface="Verdana" panose="020B0604030504040204" pitchFamily="34" charset="0"/>
              </a:defRPr>
            </a:lvl1pPr>
            <a:lvl2pPr marL="766763" indent="-285750">
              <a:spcBef>
                <a:spcPct val="35000"/>
              </a:spcBef>
              <a:buClr>
                <a:schemeClr val="folHlink"/>
              </a:buClr>
              <a:buSzPct val="70000"/>
              <a:buFont typeface="Wingdings" panose="05000000000000000000" pitchFamily="2" charset="2"/>
              <a:buChar char="n"/>
              <a:defRPr sz="2400">
                <a:solidFill>
                  <a:schemeClr val="tx1"/>
                </a:solidFill>
                <a:latin typeface="Verdana" panose="020B0604030504040204" pitchFamily="34" charset="0"/>
              </a:defRPr>
            </a:lvl2pPr>
            <a:lvl3pPr marL="1185863" indent="-228600">
              <a:spcBef>
                <a:spcPct val="35000"/>
              </a:spcBef>
              <a:buClr>
                <a:schemeClr val="tx2"/>
              </a:buClr>
              <a:buChar char="•"/>
              <a:defRPr sz="2000">
                <a:solidFill>
                  <a:schemeClr val="tx1"/>
                </a:solidFill>
                <a:latin typeface="Verdana" panose="020B0604030504040204" pitchFamily="34" charset="0"/>
              </a:defRPr>
            </a:lvl3pPr>
            <a:lvl4pPr marL="1604963" indent="-228600">
              <a:spcBef>
                <a:spcPct val="35000"/>
              </a:spcBef>
              <a:buClr>
                <a:schemeClr val="hlink"/>
              </a:buClr>
              <a:buChar char="•"/>
              <a:defRPr>
                <a:solidFill>
                  <a:schemeClr val="tx1"/>
                </a:solidFill>
                <a:latin typeface="Verdana" panose="020B0604030504040204" pitchFamily="34" charset="0"/>
              </a:defRPr>
            </a:lvl4pPr>
            <a:lvl5pPr marL="2057400" indent="-228600">
              <a:spcBef>
                <a:spcPct val="35000"/>
              </a:spcBef>
              <a:buClr>
                <a:schemeClr val="tx1"/>
              </a:buClr>
              <a:buSzPct val="85000"/>
              <a:buChar char="•"/>
              <a:defRPr>
                <a:solidFill>
                  <a:schemeClr val="tx1"/>
                </a:solidFill>
                <a:latin typeface="Verdana" panose="020B0604030504040204" pitchFamily="34" charset="0"/>
              </a:defRPr>
            </a:lvl5pPr>
            <a:lvl6pPr marL="25146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6pPr>
            <a:lvl7pPr marL="29718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7pPr>
            <a:lvl8pPr marL="34290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8pPr>
            <a:lvl9pPr marL="3886200" indent="-228600" eaLnBrk="0" fontAlgn="base" hangingPunct="0">
              <a:spcBef>
                <a:spcPct val="35000"/>
              </a:spcBef>
              <a:spcAft>
                <a:spcPct val="0"/>
              </a:spcAft>
              <a:buClr>
                <a:schemeClr val="tx1"/>
              </a:buClr>
              <a:buSzPct val="85000"/>
              <a:buChar char="•"/>
              <a:defRPr>
                <a:solidFill>
                  <a:schemeClr val="tx1"/>
                </a:solidFill>
                <a:latin typeface="Verdana" panose="020B0604030504040204" pitchFamily="34" charset="0"/>
              </a:defRPr>
            </a:lvl9pPr>
          </a:lstStyle>
          <a:p>
            <a:pPr algn="ctr">
              <a:spcBef>
                <a:spcPct val="40000"/>
              </a:spcBef>
              <a:buClr>
                <a:schemeClr val="tx1"/>
              </a:buClr>
              <a:buFont typeface="Wingdings" panose="05000000000000000000" pitchFamily="2" charset="2"/>
              <a:buNone/>
            </a:pPr>
            <a:r>
              <a:rPr kumimoji="1" lang="en-US" altLang="ja-JP" sz="2000" dirty="0">
                <a:latin typeface="+mn-lt"/>
              </a:rPr>
              <a:t>Conventions on basic principles and rights at work.</a:t>
            </a:r>
          </a:p>
        </p:txBody>
      </p:sp>
    </p:spTree>
  </p:cSld>
  <p:clrMapOvr>
    <a:masterClrMapping/>
  </p:clrMapOvr>
  <p:transition spd="med">
    <p:fade thruBlk="1"/>
  </p:transition>
</p:sld>
</file>

<file path=ppt/theme/theme1.xml><?xml version="1.0" encoding="utf-8"?>
<a:theme xmlns:a="http://schemas.openxmlformats.org/drawingml/2006/main" name="ILO 2020">
  <a:themeElements>
    <a:clrScheme name="ILO Jan 2020">
      <a:dk1>
        <a:srgbClr val="230050"/>
      </a:dk1>
      <a:lt1>
        <a:sysClr val="window" lastClr="FFFFFF"/>
      </a:lt1>
      <a:dk2>
        <a:srgbClr val="000000"/>
      </a:dk2>
      <a:lt2>
        <a:srgbClr val="F8FCFE"/>
      </a:lt2>
      <a:accent1>
        <a:srgbClr val="1E2DBE"/>
      </a:accent1>
      <a:accent2>
        <a:srgbClr val="FA3C4B"/>
      </a:accent2>
      <a:accent3>
        <a:srgbClr val="FFCD2D"/>
      </a:accent3>
      <a:accent4>
        <a:srgbClr val="960A55"/>
      </a:accent4>
      <a:accent5>
        <a:srgbClr val="05D2D2"/>
      </a:accent5>
      <a:accent6>
        <a:srgbClr val="8CE164"/>
      </a:accent6>
      <a:hlink>
        <a:srgbClr val="230050"/>
      </a:hlink>
      <a:folHlink>
        <a:srgbClr val="23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LO Presentation 16x9.potx" id="{1B78B7CC-6F33-4AED-B988-F1824BC14DB2}" vid="{017B0592-C5E0-43A0-8804-D21738B904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83BE6E4C770C241A1F660B5995B01F7" ma:contentTypeVersion="17" ma:contentTypeDescription="Create a new document." ma:contentTypeScope="" ma:versionID="414e1c2c53280ad926c67277bf3c0f8a">
  <xsd:schema xmlns:xsd="http://www.w3.org/2001/XMLSchema" xmlns:xs="http://www.w3.org/2001/XMLSchema" xmlns:p="http://schemas.microsoft.com/office/2006/metadata/properties" xmlns:ns2="528055ea-49fd-4e4f-a2c1-63a004881e53" xmlns:ns3="37391693-4824-4c0d-b829-3199b2a291ff" targetNamespace="http://schemas.microsoft.com/office/2006/metadata/properties" ma:root="true" ma:fieldsID="120b729d6572a23c824e783305ec9154" ns2:_="" ns3:_="">
    <xsd:import namespace="528055ea-49fd-4e4f-a2c1-63a004881e53"/>
    <xsd:import namespace="37391693-4824-4c0d-b829-3199b2a291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TaxCatchAll" minOccurs="0"/>
                <xsd:element ref="ns2:MediaServiceOCR" minOccurs="0"/>
                <xsd:element ref="ns2:MediaServiceGenerationTime" minOccurs="0"/>
                <xsd:element ref="ns2:MediaServiceEventHashCode" minOccurs="0"/>
                <xsd:element ref="ns2:lcf76f155ced4ddcb4097134ff3c332f"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55ea-49fd-4e4f-a2c1-63a004881e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32b82f-ee1f-4246-9d44-c1f8cdfbe54f"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391693-4824-4c0d-b829-3199b2a291f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9784a43b-0e7f-4a1b-b9ca-1db7c91ac1a3}" ma:internalName="TaxCatchAll" ma:showField="CatchAllData" ma:web="37391693-4824-4c0d-b829-3199b2a291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8055ea-49fd-4e4f-a2c1-63a004881e53">
      <Terms xmlns="http://schemas.microsoft.com/office/infopath/2007/PartnerControls"/>
    </lcf76f155ced4ddcb4097134ff3c332f>
    <TaxCatchAll xmlns="37391693-4824-4c0d-b829-3199b2a291ff" xsi:nil="true"/>
  </documentManagement>
</p:properties>
</file>

<file path=customXml/itemProps1.xml><?xml version="1.0" encoding="utf-8"?>
<ds:datastoreItem xmlns:ds="http://schemas.openxmlformats.org/officeDocument/2006/customXml" ds:itemID="{8DA8AC6C-DEA3-4757-ABC6-A9D5D8F0AD52}">
  <ds:schemaRefs>
    <ds:schemaRef ds:uri="http://schemas.microsoft.com/sharepoint/v3/contenttype/forms"/>
  </ds:schemaRefs>
</ds:datastoreItem>
</file>

<file path=customXml/itemProps2.xml><?xml version="1.0" encoding="utf-8"?>
<ds:datastoreItem xmlns:ds="http://schemas.openxmlformats.org/officeDocument/2006/customXml" ds:itemID="{56AC0317-C228-4A1E-97EE-C0E797AA0513}"/>
</file>

<file path=customXml/itemProps3.xml><?xml version="1.0" encoding="utf-8"?>
<ds:datastoreItem xmlns:ds="http://schemas.openxmlformats.org/officeDocument/2006/customXml" ds:itemID="{C055A043-2F09-4860-9AC7-3ACF01781301}">
  <ds:schemaRefs>
    <ds:schemaRef ds:uri="http://schemas.microsoft.com/office/2006/metadata/properties"/>
    <ds:schemaRef ds:uri="http://schemas.microsoft.com/office/infopath/2007/PartnerControls"/>
    <ds:schemaRef ds:uri="928c1999-b666-4f7b-acd9-f35aff67a026"/>
  </ds:schemaRefs>
</ds:datastoreItem>
</file>

<file path=docProps/app.xml><?xml version="1.0" encoding="utf-8"?>
<Properties xmlns="http://schemas.openxmlformats.org/officeDocument/2006/extended-properties" xmlns:vt="http://schemas.openxmlformats.org/officeDocument/2006/docPropsVTypes">
  <Template>ILO Presentation_EN</Template>
  <TotalTime>0</TotalTime>
  <Words>3741</Words>
  <Application>Microsoft Office PowerPoint</Application>
  <PresentationFormat>Widescreen</PresentationFormat>
  <Paragraphs>328</Paragraphs>
  <Slides>17</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Noto Sans</vt:lpstr>
      <vt:lpstr>Tahoma</vt:lpstr>
      <vt:lpstr>Wingdings</vt:lpstr>
      <vt:lpstr>Wingdings 3</vt:lpstr>
      <vt:lpstr>ILO 2020</vt:lpstr>
      <vt:lpstr>Ratification and Implementation of International Labour Standards (ILS)</vt:lpstr>
      <vt:lpstr>1986 Instrument of Amendment to ILO Constitution </vt:lpstr>
      <vt:lpstr>The 1986 Instrument of Amendment: What does it chage?(1)</vt:lpstr>
      <vt:lpstr>The 1986 Instrument of Amendment: What does it change?(2)</vt:lpstr>
      <vt:lpstr>The 1986 Instrument of Amendment: What does it change?(3)</vt:lpstr>
      <vt:lpstr>International Labour Standards (ILS)</vt:lpstr>
      <vt:lpstr>International Labour Standards</vt:lpstr>
      <vt:lpstr>Subjects covered</vt:lpstr>
      <vt:lpstr>Fundamental Conventions (10 Conventions on 5 subjects)</vt:lpstr>
      <vt:lpstr>Governance Conventions</vt:lpstr>
      <vt:lpstr>Adoption of ILS</vt:lpstr>
      <vt:lpstr>Ratification and denunciation</vt:lpstr>
      <vt:lpstr>Maintenance of the ILS system: Standards Review Mechanism (SRM)</vt:lpstr>
      <vt:lpstr>International Labour Standards (ILS)</vt:lpstr>
      <vt:lpstr>Reporting: Inputs for ILO monitoring for implementation of ILS</vt:lpstr>
      <vt:lpstr>How does reporting work for the benefit of Member States?</vt:lpstr>
      <vt:lpstr>Enforcement of ILS</vt:lpstr>
    </vt:vector>
  </TitlesOfParts>
  <Company>ILO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ILO</dc:creator>
  <cp:lastModifiedBy>ILO</cp:lastModifiedBy>
  <cp:revision>1</cp:revision>
  <dcterms:created xsi:type="dcterms:W3CDTF">2025-04-04T20:42:00Z</dcterms:created>
  <dcterms:modified xsi:type="dcterms:W3CDTF">2025-04-05T02:39:02Z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0x010100B83BE6E4C770C241A1F660B5995B01F7</vt:lpwstr>
  </property>
  <property fmtid="{D5CDD505-2E9C-101B-9397-08002B2CF9AE}" pid="3" name="MediaServiceImageTags">
    <vt:lpwstr/>
  </property>
</Properties>
</file>