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34" r:id="rId2"/>
    <p:sldId id="2147482710" r:id="rId3"/>
    <p:sldId id="309" r:id="rId4"/>
    <p:sldId id="311" r:id="rId5"/>
    <p:sldId id="312" r:id="rId6"/>
    <p:sldId id="315" r:id="rId7"/>
    <p:sldId id="332" r:id="rId8"/>
    <p:sldId id="274" r:id="rId9"/>
    <p:sldId id="336" r:id="rId10"/>
    <p:sldId id="306" r:id="rId11"/>
    <p:sldId id="276" r:id="rId12"/>
    <p:sldId id="2147482715" r:id="rId13"/>
    <p:sldId id="260" r:id="rId14"/>
    <p:sldId id="261" r:id="rId15"/>
    <p:sldId id="320" r:id="rId16"/>
    <p:sldId id="348" r:id="rId17"/>
    <p:sldId id="356" r:id="rId18"/>
    <p:sldId id="358" r:id="rId19"/>
    <p:sldId id="352" r:id="rId20"/>
    <p:sldId id="214748271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51" autoAdjust="0"/>
    <p:restoredTop sz="82324" autoAdjust="0"/>
  </p:normalViewPr>
  <p:slideViewPr>
    <p:cSldViewPr snapToGrid="0">
      <p:cViewPr varScale="1">
        <p:scale>
          <a:sx n="91" d="100"/>
          <a:sy n="91" d="100"/>
        </p:scale>
        <p:origin x="1422" y="84"/>
      </p:cViewPr>
      <p:guideLst/>
    </p:cSldViewPr>
  </p:slideViewPr>
  <p:outlineViewPr>
    <p:cViewPr>
      <p:scale>
        <a:sx n="33" d="100"/>
        <a:sy n="33" d="100"/>
      </p:scale>
      <p:origin x="0" y="-84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Relationship Id="rId30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rg, Janine" userId="9f407caa-6ac8-42b2-8dc2-de02a8be8e3b" providerId="ADAL" clId="{707B850E-D275-431C-810B-D8AD2DDF6D10}"/>
    <pc:docChg chg="custSel delSld modSld">
      <pc:chgData name="Berg, Janine" userId="9f407caa-6ac8-42b2-8dc2-de02a8be8e3b" providerId="ADAL" clId="{707B850E-D275-431C-810B-D8AD2DDF6D10}" dt="2025-02-12T15:56:43.205" v="203" actId="47"/>
      <pc:docMkLst>
        <pc:docMk/>
      </pc:docMkLst>
      <pc:sldChg chg="del">
        <pc:chgData name="Berg, Janine" userId="9f407caa-6ac8-42b2-8dc2-de02a8be8e3b" providerId="ADAL" clId="{707B850E-D275-431C-810B-D8AD2DDF6D10}" dt="2025-02-12T15:51:07.456" v="1" actId="47"/>
        <pc:sldMkLst>
          <pc:docMk/>
          <pc:sldMk cId="2407051515" sldId="277"/>
        </pc:sldMkLst>
      </pc:sldChg>
      <pc:sldChg chg="del">
        <pc:chgData name="Berg, Janine" userId="9f407caa-6ac8-42b2-8dc2-de02a8be8e3b" providerId="ADAL" clId="{707B850E-D275-431C-810B-D8AD2DDF6D10}" dt="2025-02-12T15:51:24.745" v="8" actId="47"/>
        <pc:sldMkLst>
          <pc:docMk/>
          <pc:sldMk cId="288521344" sldId="316"/>
        </pc:sldMkLst>
      </pc:sldChg>
      <pc:sldChg chg="modSp mod">
        <pc:chgData name="Berg, Janine" userId="9f407caa-6ac8-42b2-8dc2-de02a8be8e3b" providerId="ADAL" clId="{707B850E-D275-431C-810B-D8AD2DDF6D10}" dt="2025-02-12T15:52:48.827" v="61" actId="20577"/>
        <pc:sldMkLst>
          <pc:docMk/>
          <pc:sldMk cId="1480973411" sldId="320"/>
        </pc:sldMkLst>
        <pc:spChg chg="mod">
          <ac:chgData name="Berg, Janine" userId="9f407caa-6ac8-42b2-8dc2-de02a8be8e3b" providerId="ADAL" clId="{707B850E-D275-431C-810B-D8AD2DDF6D10}" dt="2025-02-12T15:52:48.827" v="61" actId="20577"/>
          <ac:spMkLst>
            <pc:docMk/>
            <pc:sldMk cId="1480973411" sldId="320"/>
            <ac:spMk id="2" creationId="{08FAF894-EBDB-1C90-B7C3-9D0ABCCBEE78}"/>
          </ac:spMkLst>
        </pc:spChg>
      </pc:sldChg>
      <pc:sldChg chg="delSp modSp mod">
        <pc:chgData name="Berg, Janine" userId="9f407caa-6ac8-42b2-8dc2-de02a8be8e3b" providerId="ADAL" clId="{707B850E-D275-431C-810B-D8AD2DDF6D10}" dt="2025-02-12T15:55:57.785" v="200" actId="255"/>
        <pc:sldMkLst>
          <pc:docMk/>
          <pc:sldMk cId="1833775400" sldId="334"/>
        </pc:sldMkLst>
        <pc:spChg chg="mod">
          <ac:chgData name="Berg, Janine" userId="9f407caa-6ac8-42b2-8dc2-de02a8be8e3b" providerId="ADAL" clId="{707B850E-D275-431C-810B-D8AD2DDF6D10}" dt="2025-02-12T15:55:57.785" v="200" actId="255"/>
          <ac:spMkLst>
            <pc:docMk/>
            <pc:sldMk cId="1833775400" sldId="334"/>
            <ac:spMk id="3" creationId="{43F048A9-FDB7-4465-768A-3F1EDB26A87C}"/>
          </ac:spMkLst>
        </pc:spChg>
        <pc:spChg chg="del">
          <ac:chgData name="Berg, Janine" userId="9f407caa-6ac8-42b2-8dc2-de02a8be8e3b" providerId="ADAL" clId="{707B850E-D275-431C-810B-D8AD2DDF6D10}" dt="2025-02-12T15:55:05.430" v="142" actId="478"/>
          <ac:spMkLst>
            <pc:docMk/>
            <pc:sldMk cId="1833775400" sldId="334"/>
            <ac:spMk id="5" creationId="{51C971BA-53D0-D31C-267D-DF2EF95E564F}"/>
          </ac:spMkLst>
        </pc:spChg>
      </pc:sldChg>
      <pc:sldChg chg="del">
        <pc:chgData name="Berg, Janine" userId="9f407caa-6ac8-42b2-8dc2-de02a8be8e3b" providerId="ADAL" clId="{707B850E-D275-431C-810B-D8AD2DDF6D10}" dt="2025-02-12T15:52:30.058" v="39" actId="47"/>
        <pc:sldMkLst>
          <pc:docMk/>
          <pc:sldMk cId="4054048175" sldId="338"/>
        </pc:sldMkLst>
      </pc:sldChg>
      <pc:sldChg chg="del">
        <pc:chgData name="Berg, Janine" userId="9f407caa-6ac8-42b2-8dc2-de02a8be8e3b" providerId="ADAL" clId="{707B850E-D275-431C-810B-D8AD2DDF6D10}" dt="2025-02-12T15:51:21.735" v="4" actId="47"/>
        <pc:sldMkLst>
          <pc:docMk/>
          <pc:sldMk cId="3887235565" sldId="340"/>
        </pc:sldMkLst>
      </pc:sldChg>
      <pc:sldChg chg="del">
        <pc:chgData name="Berg, Janine" userId="9f407caa-6ac8-42b2-8dc2-de02a8be8e3b" providerId="ADAL" clId="{707B850E-D275-431C-810B-D8AD2DDF6D10}" dt="2025-02-12T15:51:22.515" v="5" actId="47"/>
        <pc:sldMkLst>
          <pc:docMk/>
          <pc:sldMk cId="1035951228" sldId="341"/>
        </pc:sldMkLst>
      </pc:sldChg>
      <pc:sldChg chg="del">
        <pc:chgData name="Berg, Janine" userId="9f407caa-6ac8-42b2-8dc2-de02a8be8e3b" providerId="ADAL" clId="{707B850E-D275-431C-810B-D8AD2DDF6D10}" dt="2025-02-12T15:51:25.210" v="9" actId="47"/>
        <pc:sldMkLst>
          <pc:docMk/>
          <pc:sldMk cId="3605816690" sldId="342"/>
        </pc:sldMkLst>
      </pc:sldChg>
      <pc:sldChg chg="del">
        <pc:chgData name="Berg, Janine" userId="9f407caa-6ac8-42b2-8dc2-de02a8be8e3b" providerId="ADAL" clId="{707B850E-D275-431C-810B-D8AD2DDF6D10}" dt="2025-02-12T15:51:25.648" v="10" actId="47"/>
        <pc:sldMkLst>
          <pc:docMk/>
          <pc:sldMk cId="328175661" sldId="343"/>
        </pc:sldMkLst>
      </pc:sldChg>
      <pc:sldChg chg="del">
        <pc:chgData name="Berg, Janine" userId="9f407caa-6ac8-42b2-8dc2-de02a8be8e3b" providerId="ADAL" clId="{707B850E-D275-431C-810B-D8AD2DDF6D10}" dt="2025-02-12T15:51:26.688" v="11" actId="47"/>
        <pc:sldMkLst>
          <pc:docMk/>
          <pc:sldMk cId="3183563709" sldId="344"/>
        </pc:sldMkLst>
      </pc:sldChg>
      <pc:sldChg chg="del">
        <pc:chgData name="Berg, Janine" userId="9f407caa-6ac8-42b2-8dc2-de02a8be8e3b" providerId="ADAL" clId="{707B850E-D275-431C-810B-D8AD2DDF6D10}" dt="2025-02-12T15:51:06.836" v="0" actId="47"/>
        <pc:sldMkLst>
          <pc:docMk/>
          <pc:sldMk cId="2239587327" sldId="357"/>
        </pc:sldMkLst>
      </pc:sldChg>
      <pc:sldChg chg="del">
        <pc:chgData name="Berg, Janine" userId="9f407caa-6ac8-42b2-8dc2-de02a8be8e3b" providerId="ADAL" clId="{707B850E-D275-431C-810B-D8AD2DDF6D10}" dt="2025-02-12T15:51:20.421" v="2" actId="47"/>
        <pc:sldMkLst>
          <pc:docMk/>
          <pc:sldMk cId="38837854" sldId="362"/>
        </pc:sldMkLst>
      </pc:sldChg>
      <pc:sldChg chg="del">
        <pc:chgData name="Berg, Janine" userId="9f407caa-6ac8-42b2-8dc2-de02a8be8e3b" providerId="ADAL" clId="{707B850E-D275-431C-810B-D8AD2DDF6D10}" dt="2025-02-12T15:51:20.981" v="3" actId="47"/>
        <pc:sldMkLst>
          <pc:docMk/>
          <pc:sldMk cId="500353473" sldId="363"/>
        </pc:sldMkLst>
      </pc:sldChg>
      <pc:sldChg chg="del">
        <pc:chgData name="Berg, Janine" userId="9f407caa-6ac8-42b2-8dc2-de02a8be8e3b" providerId="ADAL" clId="{707B850E-D275-431C-810B-D8AD2DDF6D10}" dt="2025-02-12T15:51:23.260" v="6" actId="47"/>
        <pc:sldMkLst>
          <pc:docMk/>
          <pc:sldMk cId="2532170698" sldId="2147482712"/>
        </pc:sldMkLst>
      </pc:sldChg>
      <pc:sldChg chg="del">
        <pc:chgData name="Berg, Janine" userId="9f407caa-6ac8-42b2-8dc2-de02a8be8e3b" providerId="ADAL" clId="{707B850E-D275-431C-810B-D8AD2DDF6D10}" dt="2025-02-12T15:51:39.178" v="12" actId="47"/>
        <pc:sldMkLst>
          <pc:docMk/>
          <pc:sldMk cId="1475994256" sldId="2147482713"/>
        </pc:sldMkLst>
      </pc:sldChg>
      <pc:sldChg chg="delSp del mod">
        <pc:chgData name="Berg, Janine" userId="9f407caa-6ac8-42b2-8dc2-de02a8be8e3b" providerId="ADAL" clId="{707B850E-D275-431C-810B-D8AD2DDF6D10}" dt="2025-02-12T15:56:43.205" v="203" actId="47"/>
        <pc:sldMkLst>
          <pc:docMk/>
          <pc:sldMk cId="1542577529" sldId="2147482714"/>
        </pc:sldMkLst>
        <pc:spChg chg="del">
          <ac:chgData name="Berg, Janine" userId="9f407caa-6ac8-42b2-8dc2-de02a8be8e3b" providerId="ADAL" clId="{707B850E-D275-431C-810B-D8AD2DDF6D10}" dt="2025-02-12T15:56:31.631" v="201" actId="478"/>
          <ac:spMkLst>
            <pc:docMk/>
            <pc:sldMk cId="1542577529" sldId="2147482714"/>
            <ac:spMk id="8" creationId="{7A2FEEC3-85E1-41BF-D339-700CFA6F9B54}"/>
          </ac:spMkLst>
        </pc:spChg>
        <pc:spChg chg="del">
          <ac:chgData name="Berg, Janine" userId="9f407caa-6ac8-42b2-8dc2-de02a8be8e3b" providerId="ADAL" clId="{707B850E-D275-431C-810B-D8AD2DDF6D10}" dt="2025-02-12T15:56:34.495" v="202" actId="478"/>
          <ac:spMkLst>
            <pc:docMk/>
            <pc:sldMk cId="1542577529" sldId="2147482714"/>
            <ac:spMk id="9" creationId="{60A7670B-C9AF-23D7-661F-6CD3FB648E1A}"/>
          </ac:spMkLst>
        </pc:spChg>
      </pc:sldChg>
      <pc:sldChg chg="del">
        <pc:chgData name="Berg, Janine" userId="9f407caa-6ac8-42b2-8dc2-de02a8be8e3b" providerId="ADAL" clId="{707B850E-D275-431C-810B-D8AD2DDF6D10}" dt="2025-02-12T15:51:23.940" v="7" actId="47"/>
        <pc:sldMkLst>
          <pc:docMk/>
          <pc:sldMk cId="4138773600" sldId="214748271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D068C6-7325-408C-921E-B389FF684A63}" type="datetimeFigureOut">
              <a:rPr lang="en-GB" smtClean="0"/>
              <a:t>12/02/2025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826FEE-2901-4F80-B040-94DEDE5C3E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5438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/>
              <a:t>Important to </a:t>
            </a:r>
            <a:r>
              <a:rPr lang="fr-CH" dirty="0" err="1"/>
              <a:t>make</a:t>
            </a:r>
            <a:r>
              <a:rPr lang="fr-CH" dirty="0"/>
              <a:t> the point </a:t>
            </a:r>
            <a:r>
              <a:rPr lang="fr-CH" dirty="0" err="1"/>
              <a:t>that</a:t>
            </a:r>
            <a:r>
              <a:rPr lang="fr-CH" dirty="0"/>
              <a:t> </a:t>
            </a:r>
            <a:r>
              <a:rPr lang="fr-CH" dirty="0" err="1"/>
              <a:t>studies</a:t>
            </a:r>
            <a:r>
              <a:rPr lang="fr-CH" dirty="0"/>
              <a:t> analyse the </a:t>
            </a:r>
            <a:r>
              <a:rPr lang="fr-CH" dirty="0" err="1"/>
              <a:t>potential</a:t>
            </a:r>
            <a:r>
              <a:rPr lang="fr-CH" dirty="0"/>
              <a:t> for a </a:t>
            </a:r>
            <a:r>
              <a:rPr lang="fr-CH" dirty="0" err="1"/>
              <a:t>particular</a:t>
            </a:r>
            <a:r>
              <a:rPr lang="fr-CH" dirty="0"/>
              <a:t> </a:t>
            </a:r>
            <a:r>
              <a:rPr lang="fr-CH" dirty="0" err="1"/>
              <a:t>task</a:t>
            </a:r>
            <a:r>
              <a:rPr lang="fr-CH" dirty="0"/>
              <a:t> to </a:t>
            </a:r>
            <a:r>
              <a:rPr lang="fr-CH" dirty="0" err="1"/>
              <a:t>be</a:t>
            </a:r>
            <a:r>
              <a:rPr lang="fr-CH" dirty="0"/>
              <a:t> </a:t>
            </a:r>
            <a:r>
              <a:rPr lang="fr-CH" dirty="0" err="1"/>
              <a:t>automated</a:t>
            </a:r>
            <a:r>
              <a:rPr lang="fr-CH" dirty="0"/>
              <a:t>.  That </a:t>
            </a:r>
            <a:r>
              <a:rPr lang="fr-CH" dirty="0" err="1"/>
              <a:t>is</a:t>
            </a:r>
            <a:r>
              <a:rPr lang="fr-CH" dirty="0"/>
              <a:t> </a:t>
            </a:r>
            <a:r>
              <a:rPr lang="fr-CH" dirty="0" err="1"/>
              <a:t>very</a:t>
            </a:r>
            <a:r>
              <a:rPr lang="fr-CH" dirty="0"/>
              <a:t> </a:t>
            </a:r>
            <a:r>
              <a:rPr lang="fr-CH" dirty="0" err="1"/>
              <a:t>different</a:t>
            </a:r>
            <a:r>
              <a:rPr lang="fr-CH" dirty="0"/>
              <a:t> </a:t>
            </a:r>
            <a:r>
              <a:rPr lang="fr-CH" dirty="0" err="1"/>
              <a:t>from</a:t>
            </a:r>
            <a:r>
              <a:rPr lang="fr-CH" dirty="0"/>
              <a:t> </a:t>
            </a:r>
            <a:r>
              <a:rPr lang="fr-CH" dirty="0" err="1"/>
              <a:t>what</a:t>
            </a:r>
            <a:r>
              <a:rPr lang="fr-CH" dirty="0"/>
              <a:t> </a:t>
            </a:r>
            <a:r>
              <a:rPr lang="fr-CH" dirty="0" err="1"/>
              <a:t>actually</a:t>
            </a:r>
            <a:r>
              <a:rPr lang="fr-CH" dirty="0"/>
              <a:t> </a:t>
            </a:r>
            <a:r>
              <a:rPr lang="fr-CH" dirty="0" err="1"/>
              <a:t>happens</a:t>
            </a:r>
            <a:r>
              <a:rPr lang="fr-CH" dirty="0"/>
              <a:t> </a:t>
            </a:r>
            <a:r>
              <a:rPr lang="fr-CH"/>
              <a:t>in practice.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826FEE-2901-4F80-B040-94DEDE5C3ECF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60204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err="1"/>
              <a:t>Based</a:t>
            </a:r>
            <a:r>
              <a:rPr lang="fr-CH" dirty="0"/>
              <a:t> on a </a:t>
            </a:r>
            <a:r>
              <a:rPr lang="fr-CH" dirty="0" err="1"/>
              <a:t>study</a:t>
            </a:r>
            <a:r>
              <a:rPr lang="fr-CH" dirty="0"/>
              <a:t> on LA.  </a:t>
            </a:r>
            <a:r>
              <a:rPr lang="fr-CH" dirty="0" err="1"/>
              <a:t>These</a:t>
            </a:r>
            <a:r>
              <a:rPr lang="fr-CH" dirty="0"/>
              <a:t> are the % jobs </a:t>
            </a:r>
            <a:r>
              <a:rPr lang="fr-CH" dirty="0" err="1"/>
              <a:t>within</a:t>
            </a:r>
            <a:r>
              <a:rPr lang="fr-CH" dirty="0"/>
              <a:t> the augmentation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826FEE-2901-4F80-B040-94DEDE5C3EC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3218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/>
              <a:t>(Like I </a:t>
            </a:r>
            <a:r>
              <a:rPr lang="fr-CH" dirty="0" err="1"/>
              <a:t>said</a:t>
            </a:r>
            <a:r>
              <a:rPr lang="fr-CH" dirty="0"/>
              <a:t> </a:t>
            </a:r>
            <a:r>
              <a:rPr lang="fr-CH" dirty="0" err="1"/>
              <a:t>this</a:t>
            </a:r>
            <a:r>
              <a:rPr lang="fr-CH" dirty="0"/>
              <a:t> section </a:t>
            </a:r>
            <a:r>
              <a:rPr lang="fr-CH" dirty="0" err="1"/>
              <a:t>was</a:t>
            </a:r>
            <a:r>
              <a:rPr lang="fr-CH" dirty="0"/>
              <a:t> </a:t>
            </a:r>
            <a:r>
              <a:rPr lang="fr-CH" dirty="0" err="1"/>
              <a:t>written</a:t>
            </a:r>
            <a:r>
              <a:rPr lang="fr-CH" dirty="0"/>
              <a:t> by the OSET </a:t>
            </a:r>
            <a:r>
              <a:rPr lang="fr-CH" dirty="0" err="1"/>
              <a:t>colleague</a:t>
            </a:r>
            <a:r>
              <a:rPr lang="fr-CH" dirty="0"/>
              <a:t>.)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826FEE-2901-4F80-B040-94DEDE5C3ECF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6724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/>
              <a:t>You </a:t>
            </a:r>
            <a:r>
              <a:rPr lang="fr-CH" dirty="0" err="1"/>
              <a:t>may</a:t>
            </a:r>
            <a:r>
              <a:rPr lang="fr-CH" dirty="0"/>
              <a:t> not </a:t>
            </a:r>
            <a:r>
              <a:rPr lang="fr-CH" dirty="0" err="1"/>
              <a:t>want</a:t>
            </a:r>
            <a:r>
              <a:rPr lang="fr-CH" dirty="0"/>
              <a:t> to </a:t>
            </a:r>
            <a:r>
              <a:rPr lang="fr-CH" dirty="0" err="1"/>
              <a:t>include</a:t>
            </a:r>
            <a:r>
              <a:rPr lang="fr-CH" dirty="0"/>
              <a:t> </a:t>
            </a:r>
            <a:r>
              <a:rPr lang="fr-CH" dirty="0" err="1"/>
              <a:t>this</a:t>
            </a:r>
            <a:r>
              <a:rPr lang="fr-CH" dirty="0"/>
              <a:t> section, but I </a:t>
            </a:r>
            <a:r>
              <a:rPr lang="fr-CH" dirty="0" err="1"/>
              <a:t>leave</a:t>
            </a:r>
            <a:r>
              <a:rPr lang="fr-CH" dirty="0"/>
              <a:t> </a:t>
            </a:r>
            <a:r>
              <a:rPr lang="fr-CH" dirty="0" err="1"/>
              <a:t>it</a:t>
            </a:r>
            <a:r>
              <a:rPr lang="fr-CH" dirty="0"/>
              <a:t> </a:t>
            </a:r>
            <a:r>
              <a:rPr lang="fr-CH" dirty="0" err="1"/>
              <a:t>here</a:t>
            </a:r>
            <a:r>
              <a:rPr lang="fr-CH" dirty="0"/>
              <a:t> in case </a:t>
            </a:r>
            <a:r>
              <a:rPr lang="fr-CH" dirty="0" err="1"/>
              <a:t>you</a:t>
            </a:r>
            <a:r>
              <a:rPr lang="fr-CH" dirty="0"/>
              <a:t> are </a:t>
            </a:r>
            <a:r>
              <a:rPr lang="fr-CH" dirty="0" err="1"/>
              <a:t>interested</a:t>
            </a:r>
            <a:r>
              <a:rPr lang="fr-CH" dirty="0"/>
              <a:t>.  This </a:t>
            </a:r>
            <a:r>
              <a:rPr lang="fr-CH" dirty="0" err="1"/>
              <a:t>is</a:t>
            </a:r>
            <a:r>
              <a:rPr lang="fr-CH" dirty="0"/>
              <a:t> </a:t>
            </a:r>
            <a:r>
              <a:rPr lang="fr-CH" dirty="0" err="1"/>
              <a:t>where</a:t>
            </a:r>
            <a:r>
              <a:rPr lang="fr-CH" dirty="0"/>
              <a:t> </a:t>
            </a:r>
            <a:r>
              <a:rPr lang="fr-CH" dirty="0" err="1"/>
              <a:t>it</a:t>
            </a:r>
            <a:r>
              <a:rPr lang="fr-CH" dirty="0"/>
              <a:t> shifts to a job </a:t>
            </a:r>
            <a:r>
              <a:rPr lang="fr-CH" dirty="0" err="1"/>
              <a:t>quality</a:t>
            </a:r>
            <a:r>
              <a:rPr lang="fr-CH" dirty="0"/>
              <a:t> discussion.  And </a:t>
            </a:r>
            <a:r>
              <a:rPr lang="fr-CH" dirty="0" err="1"/>
              <a:t>we</a:t>
            </a:r>
            <a:r>
              <a:rPr lang="fr-CH" dirty="0"/>
              <a:t> are </a:t>
            </a:r>
            <a:r>
              <a:rPr lang="fr-CH" dirty="0" err="1"/>
              <a:t>also</a:t>
            </a:r>
            <a:r>
              <a:rPr lang="fr-CH" dirty="0"/>
              <a:t> not </a:t>
            </a:r>
            <a:r>
              <a:rPr lang="fr-CH" dirty="0" err="1"/>
              <a:t>just</a:t>
            </a:r>
            <a:r>
              <a:rPr lang="fr-CH" dirty="0"/>
              <a:t> </a:t>
            </a:r>
            <a:r>
              <a:rPr lang="fr-CH" dirty="0" err="1"/>
              <a:t>talking</a:t>
            </a:r>
            <a:r>
              <a:rPr lang="fr-CH" dirty="0"/>
              <a:t> about </a:t>
            </a:r>
            <a:r>
              <a:rPr lang="fr-CH" dirty="0" err="1"/>
              <a:t>GenerativeAI</a:t>
            </a:r>
            <a:r>
              <a:rPr lang="fr-CH" dirty="0"/>
              <a:t>, but </a:t>
            </a:r>
            <a:r>
              <a:rPr lang="fr-CH" dirty="0" err="1"/>
              <a:t>rather</a:t>
            </a:r>
            <a:r>
              <a:rPr lang="fr-CH" dirty="0"/>
              <a:t> all uses of AI at the </a:t>
            </a:r>
            <a:r>
              <a:rPr lang="fr-CH" dirty="0" err="1"/>
              <a:t>workplace</a:t>
            </a:r>
            <a:r>
              <a:rPr lang="fr-CH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826FEE-2901-4F80-B040-94DEDE5C3ECF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61734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err="1"/>
              <a:t>Already</a:t>
            </a:r>
            <a:r>
              <a:rPr lang="fr-CH" dirty="0"/>
              <a:t> </a:t>
            </a:r>
            <a:r>
              <a:rPr lang="fr-CH" dirty="0" err="1"/>
              <a:t>widespread</a:t>
            </a:r>
            <a:r>
              <a:rPr lang="fr-CH" dirty="0"/>
              <a:t> use of AI in American </a:t>
            </a:r>
            <a:r>
              <a:rPr lang="fr-CH" dirty="0" err="1"/>
              <a:t>workplaces</a:t>
            </a:r>
            <a:r>
              <a:rPr lang="fr-CH" dirty="0"/>
              <a:t>.   (This </a:t>
            </a:r>
            <a:r>
              <a:rPr lang="fr-CH" dirty="0" err="1"/>
              <a:t>is</a:t>
            </a:r>
            <a:r>
              <a:rPr lang="fr-CH" dirty="0"/>
              <a:t> a </a:t>
            </a:r>
            <a:r>
              <a:rPr lang="fr-CH" dirty="0" err="1"/>
              <a:t>representative</a:t>
            </a:r>
            <a:r>
              <a:rPr lang="fr-CH" dirty="0"/>
              <a:t> </a:t>
            </a:r>
            <a:r>
              <a:rPr lang="fr-CH" dirty="0" err="1"/>
              <a:t>survey</a:t>
            </a:r>
            <a:r>
              <a:rPr lang="fr-CH" dirty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826FEE-2901-4F80-B040-94DEDE5C3ECF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00297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/>
              <a:t>Most of </a:t>
            </a:r>
            <a:r>
              <a:rPr lang="fr-CH" dirty="0" err="1"/>
              <a:t>these</a:t>
            </a:r>
            <a:r>
              <a:rPr lang="fr-CH" dirty="0"/>
              <a:t> uses are </a:t>
            </a:r>
            <a:r>
              <a:rPr lang="fr-CH" dirty="0" err="1"/>
              <a:t>likely</a:t>
            </a:r>
            <a:r>
              <a:rPr lang="fr-CH" dirty="0"/>
              <a:t> «</a:t>
            </a:r>
            <a:r>
              <a:rPr lang="fr-CH" dirty="0" err="1"/>
              <a:t>worker-driven</a:t>
            </a:r>
            <a:r>
              <a:rPr lang="fr-CH" dirty="0"/>
              <a:t>» (e.g., </a:t>
            </a:r>
            <a:r>
              <a:rPr lang="fr-CH" dirty="0" err="1"/>
              <a:t>writing</a:t>
            </a:r>
            <a:r>
              <a:rPr lang="fr-CH" dirty="0"/>
              <a:t> communications)  </a:t>
            </a:r>
            <a:r>
              <a:rPr lang="fr-CH" dirty="0" err="1"/>
              <a:t>others</a:t>
            </a:r>
            <a:r>
              <a:rPr lang="fr-CH" dirty="0"/>
              <a:t> </a:t>
            </a:r>
            <a:r>
              <a:rPr lang="fr-CH" dirty="0" err="1"/>
              <a:t>such</a:t>
            </a:r>
            <a:r>
              <a:rPr lang="fr-CH" dirty="0"/>
              <a:t> as support </a:t>
            </a:r>
            <a:r>
              <a:rPr lang="fr-CH" dirty="0" err="1"/>
              <a:t>with</a:t>
            </a:r>
            <a:r>
              <a:rPr lang="fr-CH" dirty="0"/>
              <a:t> </a:t>
            </a:r>
            <a:r>
              <a:rPr lang="fr-CH" dirty="0" err="1"/>
              <a:t>customers</a:t>
            </a:r>
            <a:r>
              <a:rPr lang="fr-CH" dirty="0"/>
              <a:t> </a:t>
            </a:r>
            <a:r>
              <a:rPr lang="fr-CH" dirty="0" err="1"/>
              <a:t>probably</a:t>
            </a:r>
            <a:r>
              <a:rPr lang="fr-CH" dirty="0"/>
              <a:t> </a:t>
            </a:r>
            <a:r>
              <a:rPr lang="fr-CH" dirty="0" err="1"/>
              <a:t>aren’t</a:t>
            </a:r>
            <a:r>
              <a:rPr lang="fr-CH" dirty="0"/>
              <a:t>.  </a:t>
            </a:r>
          </a:p>
          <a:p>
            <a:endParaRPr lang="fr-CH" dirty="0"/>
          </a:p>
          <a:p>
            <a:endParaRPr lang="fr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826FEE-2901-4F80-B040-94DEDE5C3ECF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731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err="1"/>
              <a:t>Methodology</a:t>
            </a:r>
            <a:r>
              <a:rPr lang="fr-CH" dirty="0"/>
              <a:t> uses ISCO (not O*NET, </a:t>
            </a:r>
            <a:r>
              <a:rPr lang="fr-CH" dirty="0" err="1"/>
              <a:t>which</a:t>
            </a:r>
            <a:r>
              <a:rPr lang="fr-CH" dirty="0"/>
              <a:t> </a:t>
            </a:r>
            <a:r>
              <a:rPr lang="fr-CH" dirty="0" err="1"/>
              <a:t>is</a:t>
            </a:r>
            <a:r>
              <a:rPr lang="fr-CH" dirty="0"/>
              <a:t> the source of </a:t>
            </a:r>
            <a:r>
              <a:rPr lang="fr-CH" dirty="0" err="1"/>
              <a:t>most</a:t>
            </a:r>
            <a:r>
              <a:rPr lang="fr-CH" dirty="0"/>
              <a:t> </a:t>
            </a:r>
            <a:r>
              <a:rPr lang="fr-CH" dirty="0" err="1"/>
              <a:t>studies</a:t>
            </a:r>
            <a:r>
              <a:rPr lang="fr-CH" dirty="0"/>
              <a:t>) and </a:t>
            </a:r>
            <a:r>
              <a:rPr lang="fr-CH" dirty="0" err="1"/>
              <a:t>thus</a:t>
            </a:r>
            <a:r>
              <a:rPr lang="fr-CH" dirty="0"/>
              <a:t> has a more global perspective.  </a:t>
            </a:r>
            <a:r>
              <a:rPr lang="fr-CH" dirty="0" err="1"/>
              <a:t>We</a:t>
            </a:r>
            <a:r>
              <a:rPr lang="fr-CH" dirty="0"/>
              <a:t> </a:t>
            </a:r>
            <a:r>
              <a:rPr lang="fr-CH" dirty="0" err="1"/>
              <a:t>perform</a:t>
            </a:r>
            <a:r>
              <a:rPr lang="fr-CH" dirty="0"/>
              <a:t> the </a:t>
            </a:r>
            <a:r>
              <a:rPr lang="fr-CH" dirty="0" err="1"/>
              <a:t>analysis</a:t>
            </a:r>
            <a:r>
              <a:rPr lang="fr-CH" dirty="0"/>
              <a:t> at the 4-digit ISCO </a:t>
            </a:r>
            <a:r>
              <a:rPr lang="fr-CH" dirty="0" err="1"/>
              <a:t>level</a:t>
            </a:r>
            <a:r>
              <a:rPr lang="fr-CH" dirty="0"/>
              <a:t>, </a:t>
            </a:r>
            <a:r>
              <a:rPr lang="fr-CH" dirty="0" err="1"/>
              <a:t>which</a:t>
            </a:r>
            <a:r>
              <a:rPr lang="fr-CH" dirty="0"/>
              <a:t> </a:t>
            </a:r>
            <a:r>
              <a:rPr lang="fr-CH" dirty="0" err="1"/>
              <a:t>includes</a:t>
            </a:r>
            <a:r>
              <a:rPr lang="fr-CH" dirty="0"/>
              <a:t> job </a:t>
            </a:r>
            <a:r>
              <a:rPr lang="fr-CH" dirty="0" err="1"/>
              <a:t>titles</a:t>
            </a:r>
            <a:r>
              <a:rPr lang="fr-CH" dirty="0"/>
              <a:t>, descriptions and </a:t>
            </a:r>
            <a:r>
              <a:rPr lang="fr-CH" dirty="0" err="1"/>
              <a:t>tasks</a:t>
            </a:r>
            <a:r>
              <a:rPr lang="fr-CH" dirty="0"/>
              <a:t> for 436 occupations.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826FEE-2901-4F80-B040-94DEDE5C3EC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4392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err="1"/>
              <a:t>Comparison</a:t>
            </a:r>
            <a:r>
              <a:rPr lang="fr-CH" dirty="0"/>
              <a:t> of </a:t>
            </a:r>
            <a:r>
              <a:rPr lang="fr-CH" dirty="0" err="1"/>
              <a:t>what</a:t>
            </a:r>
            <a:r>
              <a:rPr lang="fr-CH" dirty="0"/>
              <a:t> </a:t>
            </a:r>
            <a:r>
              <a:rPr lang="fr-CH" dirty="0" err="1"/>
              <a:t>humans</a:t>
            </a:r>
            <a:r>
              <a:rPr lang="fr-CH" dirty="0"/>
              <a:t> </a:t>
            </a:r>
            <a:r>
              <a:rPr lang="fr-CH" dirty="0" err="1"/>
              <a:t>describe</a:t>
            </a:r>
            <a:r>
              <a:rPr lang="fr-CH" dirty="0"/>
              <a:t> the job as v. chat </a:t>
            </a:r>
            <a:r>
              <a:rPr lang="fr-CH" dirty="0" err="1"/>
              <a:t>gpt</a:t>
            </a:r>
            <a:r>
              <a:rPr lang="fr-CH" dirty="0"/>
              <a:t> (</a:t>
            </a:r>
            <a:r>
              <a:rPr lang="fr-CH" dirty="0" err="1"/>
              <a:t>validity</a:t>
            </a:r>
            <a:r>
              <a:rPr lang="fr-CH" dirty="0"/>
              <a:t> check)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826FEE-2901-4F80-B040-94DEDE5C3EC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7583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err="1"/>
              <a:t>Comparison</a:t>
            </a:r>
            <a:r>
              <a:rPr lang="fr-CH" dirty="0"/>
              <a:t> of  </a:t>
            </a:r>
            <a:r>
              <a:rPr lang="fr-CH" dirty="0" err="1"/>
              <a:t>task</a:t>
            </a:r>
            <a:r>
              <a:rPr lang="fr-CH" dirty="0"/>
              <a:t> descriptions (</a:t>
            </a:r>
            <a:r>
              <a:rPr lang="fr-CH" dirty="0" err="1"/>
              <a:t>validity</a:t>
            </a:r>
            <a:r>
              <a:rPr lang="fr-CH" dirty="0"/>
              <a:t> check)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826FEE-2901-4F80-B040-94DEDE5C3EC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1253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 err="1"/>
              <a:t>Here</a:t>
            </a:r>
            <a:r>
              <a:rPr lang="fr-CH" dirty="0"/>
              <a:t> </a:t>
            </a:r>
            <a:r>
              <a:rPr lang="fr-CH" dirty="0" err="1"/>
              <a:t>is</a:t>
            </a:r>
            <a:r>
              <a:rPr lang="fr-CH" dirty="0"/>
              <a:t> </a:t>
            </a:r>
            <a:r>
              <a:rPr lang="fr-CH" dirty="0" err="1"/>
              <a:t>where</a:t>
            </a:r>
            <a:r>
              <a:rPr lang="fr-CH" dirty="0"/>
              <a:t> </a:t>
            </a:r>
            <a:r>
              <a:rPr lang="fr-CH" dirty="0" err="1"/>
              <a:t>we</a:t>
            </a:r>
            <a:r>
              <a:rPr lang="fr-CH" dirty="0"/>
              <a:t> use GPT-4 to </a:t>
            </a:r>
            <a:r>
              <a:rPr lang="fr-CH" dirty="0" err="1"/>
              <a:t>derive</a:t>
            </a:r>
            <a:r>
              <a:rPr lang="fr-CH" dirty="0"/>
              <a:t> </a:t>
            </a:r>
            <a:r>
              <a:rPr lang="fr-CH" dirty="0" err="1"/>
              <a:t>predictions</a:t>
            </a:r>
            <a:r>
              <a:rPr lang="fr-CH" dirty="0"/>
              <a:t> on the </a:t>
            </a:r>
            <a:r>
              <a:rPr lang="fr-CH" dirty="0" err="1"/>
              <a:t>potential</a:t>
            </a:r>
            <a:r>
              <a:rPr lang="fr-CH" dirty="0"/>
              <a:t> for automation for the 4,360 </a:t>
            </a:r>
            <a:r>
              <a:rPr lang="fr-CH" dirty="0" err="1"/>
              <a:t>tasks</a:t>
            </a:r>
            <a:r>
              <a:rPr lang="fr-CH" dirty="0"/>
              <a:t> (436 occupations, 10 </a:t>
            </a:r>
            <a:r>
              <a:rPr lang="fr-CH" dirty="0" err="1"/>
              <a:t>tasks</a:t>
            </a:r>
            <a:r>
              <a:rPr lang="fr-CH" dirty="0"/>
              <a:t> </a:t>
            </a:r>
            <a:r>
              <a:rPr lang="fr-CH" dirty="0" err="1"/>
              <a:t>each</a:t>
            </a:r>
            <a:r>
              <a:rPr lang="fr-CH" dirty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826FEE-2901-4F80-B040-94DEDE5C3EC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54019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slide aggregates the scores of task automation at the one-digit level.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26FEE-2901-4F80-B040-94DEDE5C3EC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67871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/>
              <a:t>This </a:t>
            </a:r>
            <a:r>
              <a:rPr lang="fr-CH" dirty="0" err="1"/>
              <a:t>gives</a:t>
            </a:r>
            <a:r>
              <a:rPr lang="fr-CH" dirty="0"/>
              <a:t> an </a:t>
            </a:r>
            <a:r>
              <a:rPr lang="fr-CH" dirty="0" err="1"/>
              <a:t>example</a:t>
            </a:r>
            <a:r>
              <a:rPr lang="fr-CH" dirty="0"/>
              <a:t> of the distribution </a:t>
            </a:r>
            <a:r>
              <a:rPr lang="fr-CH" dirty="0" err="1"/>
              <a:t>among</a:t>
            </a:r>
            <a:r>
              <a:rPr lang="fr-CH" dirty="0"/>
              <a:t> select 4-digit occupations.  </a:t>
            </a:r>
            <a:r>
              <a:rPr lang="fr-CH" dirty="0" err="1"/>
              <a:t>Interesting</a:t>
            </a:r>
            <a:r>
              <a:rPr lang="fr-CH" dirty="0"/>
              <a:t> to compare </a:t>
            </a:r>
            <a:r>
              <a:rPr lang="fr-CH" dirty="0" err="1"/>
              <a:t>clerical</a:t>
            </a:r>
            <a:r>
              <a:rPr lang="fr-CH" dirty="0"/>
              <a:t> support </a:t>
            </a:r>
            <a:r>
              <a:rPr lang="fr-CH" dirty="0" err="1"/>
              <a:t>workers</a:t>
            </a:r>
            <a:r>
              <a:rPr lang="fr-CH" dirty="0"/>
              <a:t> to the </a:t>
            </a:r>
            <a:r>
              <a:rPr lang="fr-CH" dirty="0" err="1"/>
              <a:t>other</a:t>
            </a:r>
            <a:r>
              <a:rPr lang="fr-CH" dirty="0"/>
              <a:t> </a:t>
            </a:r>
            <a:r>
              <a:rPr lang="fr-CH" dirty="0" err="1"/>
              <a:t>categories</a:t>
            </a:r>
            <a:r>
              <a:rPr lang="fr-CH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826FEE-2901-4F80-B040-94DEDE5C3EC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28554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/>
              <a:t>This </a:t>
            </a:r>
            <a:r>
              <a:rPr lang="fr-CH" dirty="0" err="1"/>
              <a:t>follows</a:t>
            </a:r>
            <a:r>
              <a:rPr lang="fr-CH" dirty="0"/>
              <a:t> </a:t>
            </a:r>
            <a:r>
              <a:rPr lang="fr-CH" dirty="0" err="1"/>
              <a:t>our</a:t>
            </a:r>
            <a:r>
              <a:rPr lang="fr-CH" dirty="0"/>
              <a:t> </a:t>
            </a:r>
            <a:r>
              <a:rPr lang="fr-CH" dirty="0" err="1"/>
              <a:t>rubric</a:t>
            </a:r>
            <a:r>
              <a:rPr lang="fr-CH" dirty="0"/>
              <a:t> in the </a:t>
            </a:r>
            <a:r>
              <a:rPr lang="fr-CH" dirty="0" err="1"/>
              <a:t>paper</a:t>
            </a:r>
            <a:r>
              <a:rPr lang="fr-CH" dirty="0"/>
              <a:t>, and shows </a:t>
            </a:r>
            <a:r>
              <a:rPr lang="fr-CH" dirty="0" err="1"/>
              <a:t>our</a:t>
            </a:r>
            <a:r>
              <a:rPr lang="fr-CH" dirty="0"/>
              <a:t> 3 </a:t>
            </a:r>
            <a:r>
              <a:rPr lang="fr-CH" dirty="0" err="1"/>
              <a:t>categories</a:t>
            </a:r>
            <a:r>
              <a:rPr lang="fr-CH" dirty="0"/>
              <a:t>: automation, augmentation and in the </a:t>
            </a:r>
            <a:r>
              <a:rPr lang="fr-CH" dirty="0" err="1"/>
              <a:t>circle</a:t>
            </a:r>
            <a:r>
              <a:rPr lang="fr-CH" dirty="0"/>
              <a:t> – «the big </a:t>
            </a:r>
            <a:r>
              <a:rPr lang="fr-CH" dirty="0" err="1"/>
              <a:t>unknown</a:t>
            </a:r>
            <a:r>
              <a:rPr lang="fr-CH" dirty="0"/>
              <a:t>»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826FEE-2901-4F80-B040-94DEDE5C3EC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39919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CH" dirty="0"/>
              <a:t>The </a:t>
            </a:r>
            <a:r>
              <a:rPr lang="fr-CH" dirty="0" err="1"/>
              <a:t>three</a:t>
            </a:r>
            <a:r>
              <a:rPr lang="fr-CH" dirty="0"/>
              <a:t> points on the </a:t>
            </a:r>
            <a:r>
              <a:rPr lang="fr-CH" dirty="0" err="1"/>
              <a:t>side</a:t>
            </a:r>
            <a:r>
              <a:rPr lang="fr-CH" dirty="0"/>
              <a:t> are important to </a:t>
            </a:r>
            <a:r>
              <a:rPr lang="fr-CH" dirty="0" err="1"/>
              <a:t>emphasize</a:t>
            </a:r>
            <a:r>
              <a:rPr lang="fr-CH" dirty="0"/>
              <a:t>.</a:t>
            </a:r>
          </a:p>
          <a:p>
            <a:endParaRPr lang="fr-CH" dirty="0"/>
          </a:p>
          <a:p>
            <a:r>
              <a:rPr lang="fr-CH" dirty="0" err="1"/>
              <a:t>We</a:t>
            </a:r>
            <a:r>
              <a:rPr lang="fr-CH" dirty="0"/>
              <a:t> </a:t>
            </a:r>
            <a:r>
              <a:rPr lang="fr-CH" dirty="0" err="1"/>
              <a:t>derive</a:t>
            </a:r>
            <a:r>
              <a:rPr lang="fr-CH" dirty="0"/>
              <a:t> </a:t>
            </a:r>
            <a:r>
              <a:rPr lang="fr-CH" dirty="0" err="1"/>
              <a:t>these</a:t>
            </a:r>
            <a:r>
              <a:rPr lang="fr-CH" dirty="0"/>
              <a:t> global figures </a:t>
            </a:r>
            <a:r>
              <a:rPr lang="fr-CH" dirty="0" err="1"/>
              <a:t>using</a:t>
            </a:r>
            <a:r>
              <a:rPr lang="fr-CH" dirty="0"/>
              <a:t> </a:t>
            </a:r>
            <a:r>
              <a:rPr lang="fr-CH" dirty="0" err="1"/>
              <a:t>ILO’s</a:t>
            </a:r>
            <a:r>
              <a:rPr lang="fr-CH" dirty="0"/>
              <a:t> </a:t>
            </a:r>
            <a:r>
              <a:rPr lang="fr-CH" dirty="0" err="1"/>
              <a:t>microdata</a:t>
            </a:r>
            <a:r>
              <a:rPr lang="fr-CH" dirty="0"/>
              <a:t> repository for 140 countries.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826FEE-2901-4F80-B040-94DEDE5C3EC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7684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0538" y="2873014"/>
            <a:ext cx="7200000" cy="608525"/>
          </a:xfrm>
        </p:spPr>
        <p:txBody>
          <a:bodyPr wrap="square" bIns="54000" anchor="t" anchorCtr="0">
            <a:no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0538" y="3481539"/>
            <a:ext cx="7200000" cy="1655762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Aft>
                <a:spcPts val="1200"/>
              </a:spcAft>
              <a:buNone/>
              <a:defRPr sz="4000" b="0">
                <a:solidFill>
                  <a:schemeClr val="accent1"/>
                </a:solidFill>
              </a:defRPr>
            </a:lvl1pPr>
            <a:lvl2pPr marL="0" indent="0" algn="l">
              <a:buNone/>
              <a:defRPr sz="1400">
                <a:solidFill>
                  <a:schemeClr val="accent1"/>
                </a:solidFill>
              </a:defRPr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0538" y="6180035"/>
            <a:ext cx="2743200" cy="216000"/>
          </a:xfrm>
        </p:spPr>
        <p:txBody>
          <a:bodyPr anchor="b" anchorCtr="0">
            <a:noAutofit/>
          </a:bodyPr>
          <a:lstStyle>
            <a:lvl1pPr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90538" y="6858000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2946400" y="0"/>
            <a:ext cx="9245600" cy="5321300"/>
          </a:xfrm>
          <a:custGeom>
            <a:avLst/>
            <a:gdLst>
              <a:gd name="connsiteX0" fmla="*/ 0 w 9245600"/>
              <a:gd name="connsiteY0" fmla="*/ 0 h 5321300"/>
              <a:gd name="connsiteX1" fmla="*/ 9245600 w 9245600"/>
              <a:gd name="connsiteY1" fmla="*/ 0 h 5321300"/>
              <a:gd name="connsiteX2" fmla="*/ 9245600 w 9245600"/>
              <a:gd name="connsiteY2" fmla="*/ 5321300 h 5321300"/>
              <a:gd name="connsiteX3" fmla="*/ 0 w 9245600"/>
              <a:gd name="connsiteY3" fmla="*/ 5321300 h 5321300"/>
              <a:gd name="connsiteX4" fmla="*/ 0 w 9245600"/>
              <a:gd name="connsiteY4" fmla="*/ 0 h 5321300"/>
              <a:gd name="connsiteX0" fmla="*/ 0 w 9245600"/>
              <a:gd name="connsiteY0" fmla="*/ 0 h 5321300"/>
              <a:gd name="connsiteX1" fmla="*/ 9245600 w 9245600"/>
              <a:gd name="connsiteY1" fmla="*/ 0 h 5321300"/>
              <a:gd name="connsiteX2" fmla="*/ 9245600 w 9245600"/>
              <a:gd name="connsiteY2" fmla="*/ 5321300 h 5321300"/>
              <a:gd name="connsiteX3" fmla="*/ 0 w 9245600"/>
              <a:gd name="connsiteY3" fmla="*/ 0 h 532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5600" h="5321300">
                <a:moveTo>
                  <a:pt x="0" y="0"/>
                </a:moveTo>
                <a:lnTo>
                  <a:pt x="9245600" y="0"/>
                </a:lnTo>
                <a:lnTo>
                  <a:pt x="9245600" y="53213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GB"/>
              <a:t>Click icon to insert picture, or leave unchanged for plain colour fill</a:t>
            </a:r>
          </a:p>
        </p:txBody>
      </p:sp>
    </p:spTree>
    <p:extLst>
      <p:ext uri="{BB962C8B-B14F-4D97-AF65-F5344CB8AC3E}">
        <p14:creationId xmlns:p14="http://schemas.microsoft.com/office/powerpoint/2010/main" val="3166135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1088" y="6867374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sp>
        <p:nvSpPr>
          <p:cNvPr id="8" name="Right Triangle 7"/>
          <p:cNvSpPr/>
          <p:nvPr userDrawn="1"/>
        </p:nvSpPr>
        <p:spPr>
          <a:xfrm flipH="1">
            <a:off x="5529262" y="3007518"/>
            <a:ext cx="6662738" cy="3850481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579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2038" y="6866325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sp>
        <p:nvSpPr>
          <p:cNvPr id="8" name="Right Triangle 7"/>
          <p:cNvSpPr/>
          <p:nvPr userDrawn="1"/>
        </p:nvSpPr>
        <p:spPr>
          <a:xfrm flipH="1">
            <a:off x="8286750" y="4601106"/>
            <a:ext cx="3905250" cy="2256894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  <p:sp>
        <p:nvSpPr>
          <p:cNvPr id="10" name="Right Triangle 9"/>
          <p:cNvSpPr/>
          <p:nvPr userDrawn="1"/>
        </p:nvSpPr>
        <p:spPr>
          <a:xfrm rot="10800000">
            <a:off x="3191027" y="2238"/>
            <a:ext cx="8999022" cy="520065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2045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2038" y="6866325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  <p:sp>
        <p:nvSpPr>
          <p:cNvPr id="10" name="Right Triangle 9"/>
          <p:cNvSpPr/>
          <p:nvPr userDrawn="1"/>
        </p:nvSpPr>
        <p:spPr>
          <a:xfrm rot="10800000">
            <a:off x="5307376" y="0"/>
            <a:ext cx="6884624" cy="3978712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99928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Phot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7200000" cy="1656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2038" y="6870450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02" y="490538"/>
            <a:ext cx="1371472" cy="4944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2224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Patter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1407" r="38481" b="40746"/>
          <a:stretch/>
        </p:blipFill>
        <p:spPr>
          <a:xfrm>
            <a:off x="-1397975" y="1085561"/>
            <a:ext cx="13604217" cy="57848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872800"/>
            <a:ext cx="7200000" cy="608525"/>
          </a:xfrm>
        </p:spPr>
        <p:txBody>
          <a:bodyPr bIns="54000" anchor="t" anchorCtr="0">
            <a:noAutofit/>
          </a:bodyPr>
          <a:lstStyle>
            <a:lvl1pPr>
              <a:lnSpc>
                <a:spcPct val="900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3481324"/>
            <a:ext cx="5868000" cy="648000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4000" b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Autofit/>
          </a:bodyPr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49663" y="6870450"/>
            <a:ext cx="5605462" cy="180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161462" y="6870450"/>
            <a:ext cx="540000" cy="288000"/>
          </a:xfrm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" y="2988404"/>
            <a:ext cx="214312" cy="25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2829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0880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1956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29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539" y="2393950"/>
            <a:ext cx="7311862" cy="348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34" b="41970"/>
          <a:stretch/>
        </p:blipFill>
        <p:spPr>
          <a:xfrm>
            <a:off x="4581526" y="3244430"/>
            <a:ext cx="7619999" cy="3623095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0538" y="4796725"/>
            <a:ext cx="3412800" cy="970829"/>
          </a:xfrm>
        </p:spPr>
        <p:txBody>
          <a:bodyPr tIns="108000">
            <a:spAutoFit/>
          </a:bodyPr>
          <a:lstStyle>
            <a:lvl1pPr marL="489600" indent="-489600">
              <a:buSzPct val="150000"/>
              <a:buFontTx/>
              <a:buBlip>
                <a:blip r:embed="rId3"/>
              </a:buBlip>
              <a:defRPr b="0">
                <a:solidFill>
                  <a:schemeClr val="tx1"/>
                </a:solidFill>
              </a:defRPr>
            </a:lvl1pPr>
            <a:lvl2pPr marL="669600" indent="-180000">
              <a:buClr>
                <a:schemeClr val="accent2"/>
              </a:buClr>
              <a:buSzPct val="80000"/>
              <a:buFont typeface="Wingdings 3" panose="05040102010807070707" pitchFamily="18" charset="2"/>
              <a:buChar char="u"/>
              <a:defRPr sz="1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81085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Corn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4692650" y="2538000"/>
            <a:ext cx="7499350" cy="4320000"/>
          </a:xfrm>
          <a:custGeom>
            <a:avLst/>
            <a:gdLst>
              <a:gd name="connsiteX0" fmla="*/ 0 w 7499350"/>
              <a:gd name="connsiteY0" fmla="*/ 0 h 4320000"/>
              <a:gd name="connsiteX1" fmla="*/ 7499350 w 7499350"/>
              <a:gd name="connsiteY1" fmla="*/ 0 h 4320000"/>
              <a:gd name="connsiteX2" fmla="*/ 7499350 w 7499350"/>
              <a:gd name="connsiteY2" fmla="*/ 4320000 h 4320000"/>
              <a:gd name="connsiteX3" fmla="*/ 0 w 7499350"/>
              <a:gd name="connsiteY3" fmla="*/ 4320000 h 4320000"/>
              <a:gd name="connsiteX4" fmla="*/ 0 w 7499350"/>
              <a:gd name="connsiteY4" fmla="*/ 0 h 4320000"/>
              <a:gd name="connsiteX0" fmla="*/ 0 w 7499350"/>
              <a:gd name="connsiteY0" fmla="*/ 4320000 h 4320000"/>
              <a:gd name="connsiteX1" fmla="*/ 7499350 w 7499350"/>
              <a:gd name="connsiteY1" fmla="*/ 0 h 4320000"/>
              <a:gd name="connsiteX2" fmla="*/ 7499350 w 7499350"/>
              <a:gd name="connsiteY2" fmla="*/ 4320000 h 4320000"/>
              <a:gd name="connsiteX3" fmla="*/ 0 w 7499350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99350" h="4320000">
                <a:moveTo>
                  <a:pt x="0" y="4320000"/>
                </a:moveTo>
                <a:lnTo>
                  <a:pt x="7499350" y="0"/>
                </a:lnTo>
                <a:lnTo>
                  <a:pt x="7499350" y="4320000"/>
                </a:lnTo>
                <a:lnTo>
                  <a:pt x="0" y="4320000"/>
                </a:lnTo>
                <a:close/>
              </a:path>
            </a:pathLst>
          </a:custGeom>
        </p:spPr>
        <p:txBody>
          <a:bodyPr anchor="b" anchorCtr="0"/>
          <a:lstStyle>
            <a:lvl1pPr algn="r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539" y="2393950"/>
            <a:ext cx="7311862" cy="348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4686300" y="6870450"/>
            <a:ext cx="75057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1000"/>
              <a:t>NB Manually place “ilo.org” device in front of image</a:t>
            </a:r>
          </a:p>
        </p:txBody>
      </p:sp>
    </p:spTree>
    <p:extLst>
      <p:ext uri="{BB962C8B-B14F-4D97-AF65-F5344CB8AC3E}">
        <p14:creationId xmlns:p14="http://schemas.microsoft.com/office/powerpoint/2010/main" val="259065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Image/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539" y="2393950"/>
            <a:ext cx="7311862" cy="348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4686300" y="6870450"/>
            <a:ext cx="75057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1000"/>
              <a:t>NB Manually place “ilo.org” device in front of image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8289130" y="981075"/>
            <a:ext cx="3902869" cy="5876925"/>
          </a:xfrm>
          <a:custGeom>
            <a:avLst/>
            <a:gdLst>
              <a:gd name="connsiteX0" fmla="*/ 0 w 3902869"/>
              <a:gd name="connsiteY0" fmla="*/ 0 h 5876925"/>
              <a:gd name="connsiteX1" fmla="*/ 3902869 w 3902869"/>
              <a:gd name="connsiteY1" fmla="*/ 0 h 5876925"/>
              <a:gd name="connsiteX2" fmla="*/ 3902869 w 3902869"/>
              <a:gd name="connsiteY2" fmla="*/ 5876925 h 5876925"/>
              <a:gd name="connsiteX3" fmla="*/ 0 w 3902869"/>
              <a:gd name="connsiteY3" fmla="*/ 5876925 h 5876925"/>
              <a:gd name="connsiteX4" fmla="*/ 0 w 3902869"/>
              <a:gd name="connsiteY4" fmla="*/ 0 h 5876925"/>
              <a:gd name="connsiteX0" fmla="*/ 0 w 3902869"/>
              <a:gd name="connsiteY0" fmla="*/ 0 h 5876925"/>
              <a:gd name="connsiteX1" fmla="*/ 3898107 w 3902869"/>
              <a:gd name="connsiteY1" fmla="*/ 2252663 h 5876925"/>
              <a:gd name="connsiteX2" fmla="*/ 3902869 w 3902869"/>
              <a:gd name="connsiteY2" fmla="*/ 5876925 h 5876925"/>
              <a:gd name="connsiteX3" fmla="*/ 0 w 3902869"/>
              <a:gd name="connsiteY3" fmla="*/ 5876925 h 5876925"/>
              <a:gd name="connsiteX4" fmla="*/ 0 w 3902869"/>
              <a:gd name="connsiteY4" fmla="*/ 0 h 5876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02869" h="5876925">
                <a:moveTo>
                  <a:pt x="0" y="0"/>
                </a:moveTo>
                <a:lnTo>
                  <a:pt x="3898107" y="2252663"/>
                </a:lnTo>
                <a:cubicBezTo>
                  <a:pt x="3899694" y="3460750"/>
                  <a:pt x="3901282" y="4668838"/>
                  <a:pt x="3902869" y="5876925"/>
                </a:cubicBezTo>
                <a:lnTo>
                  <a:pt x="0" y="5876925"/>
                </a:lnTo>
                <a:lnTo>
                  <a:pt x="0" y="0"/>
                </a:lnTo>
                <a:close/>
              </a:path>
            </a:pathLst>
          </a:custGeom>
        </p:spPr>
        <p:txBody>
          <a:bodyPr anchor="b" anchorCtr="0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GB"/>
              <a:t>Click icon to insert picture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8288338" y="5876925"/>
            <a:ext cx="3413125" cy="247650"/>
          </a:xfrm>
          <a:custGeom>
            <a:avLst/>
            <a:gdLst>
              <a:gd name="connsiteX0" fmla="*/ 0 w 3413125"/>
              <a:gd name="connsiteY0" fmla="*/ 0 h 247650"/>
              <a:gd name="connsiteX1" fmla="*/ 3413125 w 3413125"/>
              <a:gd name="connsiteY1" fmla="*/ 0 h 247650"/>
              <a:gd name="connsiteX2" fmla="*/ 3413125 w 3413125"/>
              <a:gd name="connsiteY2" fmla="*/ 247650 h 247650"/>
              <a:gd name="connsiteX3" fmla="*/ 0 w 3413125"/>
              <a:gd name="connsiteY3" fmla="*/ 247650 h 247650"/>
              <a:gd name="connsiteX4" fmla="*/ 0 w 3413125"/>
              <a:gd name="connsiteY4" fmla="*/ 0 h 247650"/>
              <a:gd name="connsiteX0" fmla="*/ 0 w 3413125"/>
              <a:gd name="connsiteY0" fmla="*/ 0 h 247650"/>
              <a:gd name="connsiteX1" fmla="*/ 3153569 w 3413125"/>
              <a:gd name="connsiteY1" fmla="*/ 0 h 247650"/>
              <a:gd name="connsiteX2" fmla="*/ 3413125 w 3413125"/>
              <a:gd name="connsiteY2" fmla="*/ 247650 h 247650"/>
              <a:gd name="connsiteX3" fmla="*/ 0 w 3413125"/>
              <a:gd name="connsiteY3" fmla="*/ 247650 h 247650"/>
              <a:gd name="connsiteX4" fmla="*/ 0 w 3413125"/>
              <a:gd name="connsiteY4" fmla="*/ 0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125" h="247650">
                <a:moveTo>
                  <a:pt x="0" y="0"/>
                </a:moveTo>
                <a:lnTo>
                  <a:pt x="3153569" y="0"/>
                </a:lnTo>
                <a:lnTo>
                  <a:pt x="3413125" y="247650"/>
                </a:lnTo>
                <a:lnTo>
                  <a:pt x="0" y="2476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lIns="108000" anchor="ctr" anchorCtr="0"/>
          <a:lstStyle>
            <a:lvl1pPr>
              <a:defRPr sz="1000" b="0">
                <a:solidFill>
                  <a:schemeClr val="bg1"/>
                </a:solidFill>
              </a:defRPr>
            </a:lvl1pPr>
            <a:lvl2pPr>
              <a:defRPr sz="1000">
                <a:solidFill>
                  <a:schemeClr val="bg1"/>
                </a:solidFill>
              </a:defRPr>
            </a:lvl2pPr>
            <a:lvl3pPr>
              <a:defRPr sz="1000">
                <a:solidFill>
                  <a:schemeClr val="bg1"/>
                </a:solidFill>
              </a:defRPr>
            </a:lvl3pPr>
            <a:lvl4pPr>
              <a:defRPr sz="1000">
                <a:solidFill>
                  <a:schemeClr val="bg1"/>
                </a:solidFill>
              </a:defRPr>
            </a:lvl4pPr>
            <a:lvl5pPr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57128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538" y="2393950"/>
            <a:ext cx="5360400" cy="34829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1062" y="2393949"/>
            <a:ext cx="53604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130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538" y="2393950"/>
            <a:ext cx="3412800" cy="34829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89600" y="2393949"/>
            <a:ext cx="34128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8288662" y="2393949"/>
            <a:ext cx="34128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4147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with Sta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0538" y="2393950"/>
            <a:ext cx="3412800" cy="34829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89600" y="2393949"/>
            <a:ext cx="3412800" cy="34829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8288662" y="2393950"/>
            <a:ext cx="3412801" cy="3482975"/>
          </a:xfrm>
        </p:spPr>
        <p:txBody>
          <a:bodyPr tIns="54000"/>
          <a:lstStyle>
            <a:lvl1pPr marL="360000" indent="-360000">
              <a:lnSpc>
                <a:spcPct val="80000"/>
              </a:lnSpc>
              <a:spcBef>
                <a:spcPts val="3200"/>
              </a:spcBef>
              <a:spcAft>
                <a:spcPts val="0"/>
              </a:spcAft>
              <a:buClr>
                <a:schemeClr val="accent2"/>
              </a:buClr>
              <a:buFontTx/>
              <a:buBlip>
                <a:blip r:embed="rId2"/>
              </a:buBlip>
              <a:defRPr sz="6000" b="0" spc="-200" baseline="0">
                <a:solidFill>
                  <a:schemeClr val="accent1"/>
                </a:solidFill>
              </a:defRPr>
            </a:lvl1pPr>
            <a:lvl2pPr marL="36000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000"/>
            </a:lvl2pPr>
          </a:lstStyle>
          <a:p>
            <a:pPr lvl="0"/>
            <a:r>
              <a:rPr lang="en-US"/>
              <a:t>00.0%</a:t>
            </a:r>
          </a:p>
          <a:p>
            <a:pPr lvl="1"/>
            <a:r>
              <a:rPr lang="en-US"/>
              <a:t>Supporting text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0062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490538" y="2393950"/>
            <a:ext cx="7380000" cy="3482976"/>
          </a:xfrm>
        </p:spPr>
        <p:txBody>
          <a:bodyPr tIns="0">
            <a:noAutofit/>
          </a:bodyPr>
          <a:lstStyle>
            <a:lvl1pPr marL="489600" indent="-489600">
              <a:buSzPct val="120000"/>
              <a:buFontTx/>
              <a:buBlip>
                <a:blip r:embed="rId2"/>
              </a:buBlip>
              <a:defRPr sz="2300" b="0">
                <a:solidFill>
                  <a:schemeClr val="tx1"/>
                </a:solidFill>
              </a:defRPr>
            </a:lvl1pPr>
            <a:lvl2pPr marL="489600" indent="0">
              <a:buClr>
                <a:schemeClr val="accent2"/>
              </a:buClr>
              <a:buSzPct val="80000"/>
              <a:buFont typeface="Wingdings 3" panose="05040102010807070707" pitchFamily="18" charset="2"/>
              <a:buNone/>
              <a:defRPr sz="2300" baseline="0"/>
            </a:lvl2pPr>
            <a:lvl3pPr marL="669600" indent="-180000">
              <a:spcBef>
                <a:spcPts val="1800"/>
              </a:spcBef>
              <a:defRPr sz="1000"/>
            </a:lvl3pPr>
          </a:lstStyle>
          <a:p>
            <a:pPr lvl="0"/>
            <a:r>
              <a:rPr lang="en-US"/>
              <a:t>Quote (level 1)</a:t>
            </a:r>
          </a:p>
          <a:p>
            <a:pPr lvl="1"/>
            <a:r>
              <a:rPr lang="en-US"/>
              <a:t>Continuation paras (level 2)</a:t>
            </a:r>
          </a:p>
          <a:p>
            <a:pPr lvl="2"/>
            <a:r>
              <a:rPr lang="en-GB"/>
              <a:t>Source (level 3)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270663" y="2447925"/>
            <a:ext cx="3430800" cy="3429000"/>
          </a:xfrm>
        </p:spPr>
        <p:txBody>
          <a:bodyPr/>
          <a:lstStyle>
            <a:lvl1pPr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444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0538" y="1423195"/>
            <a:ext cx="11210924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538" y="2393950"/>
            <a:ext cx="11210924" cy="34829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0538" y="687045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>
                <a:noFill/>
              </a:defRPr>
            </a:lvl1pPr>
          </a:lstStyle>
          <a:p>
            <a:r>
              <a:rPr lang="en-GB"/>
              <a:t>Date: Monday / 01 / October / 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0538" y="6337302"/>
            <a:ext cx="5605462" cy="18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n-GB"/>
              <a:t>Advancing social justice, promoting decent work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61462" y="432000"/>
            <a:ext cx="540000" cy="28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r">
              <a:defRPr sz="1800">
                <a:solidFill>
                  <a:schemeClr val="accent1"/>
                </a:solidFill>
              </a:defRPr>
            </a:lvl1pPr>
          </a:lstStyle>
          <a:p>
            <a:fld id="{856227C0-AD57-4F9B-BAE3-EEFB0D0EE427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8" y="490538"/>
            <a:ext cx="1371600" cy="49448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1" y="1519079"/>
            <a:ext cx="119513" cy="14029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7063" y="6367463"/>
            <a:ext cx="644400" cy="172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613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65" r:id="rId4"/>
    <p:sldLayoutId id="2147483666" r:id="rId5"/>
    <p:sldLayoutId id="2147483652" r:id="rId6"/>
    <p:sldLayoutId id="2147483664" r:id="rId7"/>
    <p:sldLayoutId id="2147483668" r:id="rId8"/>
    <p:sldLayoutId id="2147483669" r:id="rId9"/>
    <p:sldLayoutId id="2147483651" r:id="rId10"/>
    <p:sldLayoutId id="2147483660" r:id="rId11"/>
    <p:sldLayoutId id="2147483661" r:id="rId12"/>
    <p:sldLayoutId id="2147483662" r:id="rId13"/>
    <p:sldLayoutId id="2147483663" r:id="rId14"/>
    <p:sldLayoutId id="2147483654" r:id="rId15"/>
    <p:sldLayoutId id="214748365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2400"/>
        </a:spcBef>
        <a:spcAft>
          <a:spcPts val="600"/>
        </a:spcAft>
        <a:buFont typeface="Arial" panose="020B0604020202020204" pitchFamily="34" charset="0"/>
        <a:buNone/>
        <a:defRPr sz="1800" b="1" kern="1200">
          <a:solidFill>
            <a:schemeClr val="accent2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252000" indent="-252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SzPct val="70000"/>
        <a:buFont typeface="Wingdings 3" panose="05040102010807070707" pitchFamily="18" charset="2"/>
        <a:buChar char="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2400"/>
        </a:spcBef>
        <a:spcAft>
          <a:spcPts val="450"/>
        </a:spcAft>
        <a:buClr>
          <a:schemeClr val="accent2"/>
        </a:buClr>
        <a:buSzPct val="80000"/>
        <a:buFont typeface="Arial" panose="020B0604020202020204" pitchFamily="34" charset="0"/>
        <a:buNone/>
        <a:defRPr sz="1400" b="1" kern="1200">
          <a:solidFill>
            <a:schemeClr val="accent2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450"/>
        </a:spcBef>
        <a:spcAft>
          <a:spcPts val="450"/>
        </a:spcAft>
        <a:buClr>
          <a:schemeClr val="accent2"/>
        </a:buClr>
        <a:buSzPct val="80000"/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2000" indent="-252000" algn="l" defTabSz="914400" rtl="0" eaLnBrk="1" latinLnBrk="0" hangingPunct="1">
        <a:lnSpc>
          <a:spcPct val="100000"/>
        </a:lnSpc>
        <a:spcBef>
          <a:spcPts val="450"/>
        </a:spcBef>
        <a:buClr>
          <a:schemeClr val="accent2"/>
        </a:buClr>
        <a:buSzPct val="70000"/>
        <a:buFont typeface="Wingdings 3" panose="05040102010807070707" pitchFamily="18" charset="2"/>
        <a:buChar char="u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0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09" userDrawn="1">
          <p15:clr>
            <a:srgbClr val="F26B43"/>
          </p15:clr>
        </p15:guide>
        <p15:guide id="4" pos="7371" userDrawn="1">
          <p15:clr>
            <a:srgbClr val="F26B43"/>
          </p15:clr>
        </p15:guide>
        <p15:guide id="5" orient="horz" pos="309" userDrawn="1">
          <p15:clr>
            <a:srgbClr val="F26B43"/>
          </p15:clr>
        </p15:guide>
        <p15:guide id="6" orient="horz" pos="4011" userDrawn="1">
          <p15:clr>
            <a:srgbClr val="F26B43"/>
          </p15:clr>
        </p15:guide>
        <p15:guide id="7" orient="horz" pos="1508" userDrawn="1">
          <p15:clr>
            <a:srgbClr val="F26B43"/>
          </p15:clr>
        </p15:guide>
        <p15:guide id="8" orient="horz" pos="3702" userDrawn="1">
          <p15:clr>
            <a:srgbClr val="F26B43"/>
          </p15:clr>
        </p15:guide>
        <p15:guide id="9" orient="horz" pos="154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6956AF-A684-57B7-0416-C9F7599783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H" dirty="0"/>
              <a:t>AI and the world of </a:t>
            </a:r>
            <a:r>
              <a:rPr lang="fr-CH" dirty="0" err="1"/>
              <a:t>work</a:t>
            </a:r>
            <a:r>
              <a:rPr lang="en-GB" dirty="0"/>
              <a:t>: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F048A9-FDB7-4465-768A-3F1EDB26A8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0538" y="3481539"/>
            <a:ext cx="7200000" cy="1218477"/>
          </a:xfrm>
        </p:spPr>
        <p:txBody>
          <a:bodyPr/>
          <a:lstStyle/>
          <a:p>
            <a:r>
              <a:rPr lang="fr-FR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Generative</a:t>
            </a:r>
            <a:r>
              <a:rPr lang="fr-FR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AI and the </a:t>
            </a:r>
            <a:r>
              <a:rPr lang="fr-FR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potential</a:t>
            </a:r>
            <a:r>
              <a:rPr lang="fr-FR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exposure</a:t>
            </a:r>
            <a:r>
              <a:rPr lang="fr-FR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occupations</a:t>
            </a:r>
          </a:p>
          <a:p>
            <a:endParaRPr lang="en-GB" sz="3200" dirty="0"/>
          </a:p>
          <a:p>
            <a:r>
              <a:rPr lang="en-GB" sz="2200" dirty="0"/>
              <a:t>Janine Berg, ILO, Geneva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fr-FR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Caribbean </a:t>
            </a:r>
            <a:r>
              <a:rPr lang="fr-FR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skills</a:t>
            </a:r>
            <a:r>
              <a:rPr lang="fr-FR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2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conference</a:t>
            </a:r>
            <a:r>
              <a:rPr lang="fr-FR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fr-FR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14 </a:t>
            </a:r>
            <a:r>
              <a:rPr lang="fr-FR" sz="2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February</a:t>
            </a:r>
            <a:r>
              <a:rPr lang="fr-FR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2025</a:t>
            </a:r>
            <a:endParaRPr lang="en-GB" sz="22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F6B121-6FF1-5611-C74A-8451928C6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pPr/>
              <a:t>1</a:t>
            </a:fld>
            <a:endParaRPr lang="en-GB"/>
          </a:p>
        </p:txBody>
      </p:sp>
      <p:pic>
        <p:nvPicPr>
          <p:cNvPr id="7" name="Picture Placeholder 6" descr="A person in space suit touching a screen&#10;&#10;Description automatically generated">
            <a:extLst>
              <a:ext uri="{FF2B5EF4-FFF2-40B4-BE49-F238E27FC236}">
                <a16:creationId xmlns:a16="http://schemas.microsoft.com/office/drawing/2014/main" id="{899429B7-71A7-58A7-06EB-2795F2AA792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3" r="135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33775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4">
            <a:extLst>
              <a:ext uri="{FF2B5EF4-FFF2-40B4-BE49-F238E27FC236}">
                <a16:creationId xmlns:a16="http://schemas.microsoft.com/office/drawing/2014/main" id="{6688AB6E-2BC7-12C7-F2A5-166AE2E0DB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53832" y="861515"/>
            <a:ext cx="9307630" cy="5646335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056717-9E25-2ADA-D1FB-02609566B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22D155-4334-D1F4-75B9-89D088169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10</a:t>
            </a:fld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1943CD3-08BC-2416-F514-4546DD2FFCDB}"/>
              </a:ext>
            </a:extLst>
          </p:cNvPr>
          <p:cNvSpPr/>
          <p:nvPr/>
        </p:nvSpPr>
        <p:spPr>
          <a:xfrm>
            <a:off x="6309064" y="3053917"/>
            <a:ext cx="2834936" cy="1522889"/>
          </a:xfrm>
          <a:prstGeom prst="ellipse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F57618-0956-C260-2A44-5DD82F55A74D}"/>
              </a:ext>
            </a:extLst>
          </p:cNvPr>
          <p:cNvSpPr txBox="1"/>
          <p:nvPr/>
        </p:nvSpPr>
        <p:spPr>
          <a:xfrm>
            <a:off x="398828" y="6426000"/>
            <a:ext cx="52486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200" dirty="0"/>
              <a:t>Source: Gmyrek, Berg and Bescond, 2023.</a:t>
            </a:r>
          </a:p>
        </p:txBody>
      </p:sp>
    </p:spTree>
    <p:extLst>
      <p:ext uri="{BB962C8B-B14F-4D97-AF65-F5344CB8AC3E}">
        <p14:creationId xmlns:p14="http://schemas.microsoft.com/office/powerpoint/2010/main" val="17100507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B7A44-B224-0BF2-ED85-110CEF55D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42C66-E786-6445-351C-D967655FC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11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6B24FE-4D6A-D8FD-0006-0027A99E211E}"/>
              </a:ext>
            </a:extLst>
          </p:cNvPr>
          <p:cNvSpPr txBox="1"/>
          <p:nvPr/>
        </p:nvSpPr>
        <p:spPr>
          <a:xfrm>
            <a:off x="272976" y="1447060"/>
            <a:ext cx="254789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fr-CH" b="1" dirty="0">
                <a:solidFill>
                  <a:schemeClr val="accent1"/>
                </a:solidFill>
              </a:rPr>
              <a:t>Share of </a:t>
            </a:r>
            <a:r>
              <a:rPr lang="fr-CH" b="1" dirty="0" err="1">
                <a:solidFill>
                  <a:schemeClr val="accent1"/>
                </a:solidFill>
              </a:rPr>
              <a:t>workforce</a:t>
            </a:r>
            <a:r>
              <a:rPr lang="fr-CH" b="1" dirty="0">
                <a:solidFill>
                  <a:schemeClr val="accent1"/>
                </a:solidFill>
              </a:rPr>
              <a:t> POTENTIALLY </a:t>
            </a:r>
            <a:r>
              <a:rPr lang="fr-CH" b="1" dirty="0" err="1">
                <a:solidFill>
                  <a:schemeClr val="accent1"/>
                </a:solidFill>
              </a:rPr>
              <a:t>affected</a:t>
            </a:r>
            <a:r>
              <a:rPr lang="fr-CH" b="1" dirty="0">
                <a:solidFill>
                  <a:schemeClr val="accent1"/>
                </a:solidFill>
              </a:rPr>
              <a:t> (real impact </a:t>
            </a:r>
            <a:r>
              <a:rPr lang="fr-CH" b="1" dirty="0" err="1">
                <a:solidFill>
                  <a:schemeClr val="accent1"/>
                </a:solidFill>
              </a:rPr>
              <a:t>will</a:t>
            </a:r>
            <a:r>
              <a:rPr lang="fr-CH" b="1" dirty="0">
                <a:solidFill>
                  <a:schemeClr val="accent1"/>
                </a:solidFill>
              </a:rPr>
              <a:t> </a:t>
            </a:r>
            <a:r>
              <a:rPr lang="fr-CH" b="1" dirty="0" err="1">
                <a:solidFill>
                  <a:schemeClr val="accent1"/>
                </a:solidFill>
              </a:rPr>
              <a:t>be</a:t>
            </a:r>
            <a:r>
              <a:rPr lang="fr-CH" b="1" dirty="0">
                <a:solidFill>
                  <a:schemeClr val="accent1"/>
                </a:solidFill>
              </a:rPr>
              <a:t> </a:t>
            </a:r>
            <a:r>
              <a:rPr lang="fr-CH" b="1" dirty="0" err="1">
                <a:solidFill>
                  <a:schemeClr val="accent1"/>
                </a:solidFill>
              </a:rPr>
              <a:t>much</a:t>
            </a:r>
            <a:r>
              <a:rPr lang="fr-CH" b="1" dirty="0">
                <a:solidFill>
                  <a:schemeClr val="accent1"/>
                </a:solidFill>
              </a:rPr>
              <a:t> </a:t>
            </a:r>
            <a:r>
              <a:rPr lang="fr-CH" b="1" dirty="0" err="1">
                <a:solidFill>
                  <a:schemeClr val="accent1"/>
                </a:solidFill>
              </a:rPr>
              <a:t>less</a:t>
            </a:r>
            <a:r>
              <a:rPr lang="fr-CH" b="1" dirty="0">
                <a:solidFill>
                  <a:schemeClr val="accent1"/>
                </a:solidFill>
              </a:rPr>
              <a:t>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fr-CH" b="1" dirty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fr-CH" b="1" dirty="0" err="1">
                <a:solidFill>
                  <a:schemeClr val="accent1"/>
                </a:solidFill>
              </a:rPr>
              <a:t>Does</a:t>
            </a:r>
            <a:r>
              <a:rPr lang="fr-CH" b="1" dirty="0">
                <a:solidFill>
                  <a:schemeClr val="accent1"/>
                </a:solidFill>
              </a:rPr>
              <a:t> not </a:t>
            </a:r>
            <a:r>
              <a:rPr lang="fr-CH" b="1" dirty="0" err="1">
                <a:solidFill>
                  <a:schemeClr val="accent1"/>
                </a:solidFill>
              </a:rPr>
              <a:t>account</a:t>
            </a:r>
            <a:r>
              <a:rPr lang="fr-CH" b="1" dirty="0">
                <a:solidFill>
                  <a:schemeClr val="accent1"/>
                </a:solidFill>
              </a:rPr>
              <a:t> for new jobs </a:t>
            </a:r>
            <a:r>
              <a:rPr lang="fr-CH" b="1" dirty="0" err="1">
                <a:solidFill>
                  <a:schemeClr val="accent1"/>
                </a:solidFill>
              </a:rPr>
              <a:t>that</a:t>
            </a:r>
            <a:r>
              <a:rPr lang="fr-CH" b="1" dirty="0">
                <a:solidFill>
                  <a:schemeClr val="accent1"/>
                </a:solidFill>
              </a:rPr>
              <a:t> </a:t>
            </a:r>
            <a:r>
              <a:rPr lang="fr-CH" b="1" dirty="0" err="1">
                <a:solidFill>
                  <a:schemeClr val="accent1"/>
                </a:solidFill>
              </a:rPr>
              <a:t>will</a:t>
            </a:r>
            <a:r>
              <a:rPr lang="fr-CH" b="1" dirty="0">
                <a:solidFill>
                  <a:schemeClr val="accent1"/>
                </a:solidFill>
              </a:rPr>
              <a:t> </a:t>
            </a:r>
            <a:r>
              <a:rPr lang="fr-CH" b="1" dirty="0" err="1">
                <a:solidFill>
                  <a:schemeClr val="accent1"/>
                </a:solidFill>
              </a:rPr>
              <a:t>be</a:t>
            </a:r>
            <a:r>
              <a:rPr lang="fr-CH" b="1" dirty="0">
                <a:solidFill>
                  <a:schemeClr val="accent1"/>
                </a:solidFill>
              </a:rPr>
              <a:t> </a:t>
            </a:r>
            <a:r>
              <a:rPr lang="fr-CH" b="1" dirty="0" err="1">
                <a:solidFill>
                  <a:schemeClr val="accent1"/>
                </a:solidFill>
              </a:rPr>
              <a:t>created</a:t>
            </a:r>
            <a:r>
              <a:rPr lang="fr-CH" b="1" dirty="0">
                <a:solidFill>
                  <a:schemeClr val="accent1"/>
                </a:solidFill>
              </a:rPr>
              <a:t>!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fr-CH" dirty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fr-CH" b="1" dirty="0">
                <a:solidFill>
                  <a:schemeClr val="accent1"/>
                </a:solidFill>
              </a:rPr>
              <a:t>An </a:t>
            </a:r>
            <a:r>
              <a:rPr lang="fr-CH" b="1" dirty="0" err="1">
                <a:solidFill>
                  <a:schemeClr val="accent1"/>
                </a:solidFill>
              </a:rPr>
              <a:t>additional</a:t>
            </a:r>
            <a:r>
              <a:rPr lang="fr-CH" b="1" dirty="0">
                <a:solidFill>
                  <a:schemeClr val="accent1"/>
                </a:solidFill>
              </a:rPr>
              <a:t> 16% of </a:t>
            </a:r>
            <a:r>
              <a:rPr lang="fr-CH" b="1" dirty="0" err="1">
                <a:solidFill>
                  <a:schemeClr val="accent1"/>
                </a:solidFill>
              </a:rPr>
              <a:t>employment</a:t>
            </a:r>
            <a:r>
              <a:rPr lang="fr-CH" b="1" dirty="0">
                <a:solidFill>
                  <a:schemeClr val="accent1"/>
                </a:solidFill>
              </a:rPr>
              <a:t> at the </a:t>
            </a:r>
            <a:r>
              <a:rPr lang="fr-CH" b="1" dirty="0" err="1">
                <a:solidFill>
                  <a:schemeClr val="accent1"/>
                </a:solidFill>
              </a:rPr>
              <a:t>junction</a:t>
            </a:r>
            <a:r>
              <a:rPr lang="fr-CH" b="1" dirty="0">
                <a:solidFill>
                  <a:schemeClr val="accent1"/>
                </a:solidFill>
              </a:rPr>
              <a:t> of automation and augmentation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fr-CH" b="1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fr-CH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Content Placeholder 4" descr="A graph of employment and employment&#10;&#10;Description automatically generated">
            <a:extLst>
              <a:ext uri="{FF2B5EF4-FFF2-40B4-BE49-F238E27FC236}">
                <a16:creationId xmlns:a16="http://schemas.microsoft.com/office/drawing/2014/main" id="{B8275243-D588-AC01-B7E9-B5AFB475EF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318" y="432000"/>
            <a:ext cx="7425597" cy="62132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49756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B7C66-697A-DD8B-B956-C341FEA9F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Bottlenecks</a:t>
            </a:r>
            <a:r>
              <a:rPr lang="fr-CH" dirty="0"/>
              <a:t> to possible «augmentation».  Evidence </a:t>
            </a:r>
            <a:r>
              <a:rPr lang="fr-CH" dirty="0" err="1"/>
              <a:t>from</a:t>
            </a:r>
            <a:r>
              <a:rPr lang="fr-CH" dirty="0"/>
              <a:t> Latin America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83BD0-02A8-1FDC-F595-3D87B5C2A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B2FA11-2699-A93A-C4BD-5F7E77443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12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8F32C6-BADF-3577-5202-356798E2273D}"/>
              </a:ext>
            </a:extLst>
          </p:cNvPr>
          <p:cNvSpPr txBox="1"/>
          <p:nvPr/>
        </p:nvSpPr>
        <p:spPr>
          <a:xfrm>
            <a:off x="178676" y="6426000"/>
            <a:ext cx="4771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Source: Gmyrek, Winkler and </a:t>
            </a:r>
            <a:r>
              <a:rPr lang="en-US" sz="1400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Garganta</a:t>
            </a:r>
            <a:r>
              <a:rPr lang="en-US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2024.</a:t>
            </a:r>
            <a:endParaRPr lang="fr-CH" sz="1400" kern="100" dirty="0">
              <a:effectLst/>
              <a:latin typeface="Arial" panose="020B0604020202020204" pitchFamily="34" charset="0"/>
              <a:ea typeface="Aptos" panose="020B0004020202020204" pitchFamily="34" charset="0"/>
            </a:endParaRPr>
          </a:p>
          <a:p>
            <a:endParaRPr lang="fr-CH" dirty="0"/>
          </a:p>
        </p:txBody>
      </p:sp>
      <p:pic>
        <p:nvPicPr>
          <p:cNvPr id="12" name="Content Placeholder 11" descr="A graph of a bar chart&#10;&#10;Description automatically generated with medium confidence">
            <a:extLst>
              <a:ext uri="{FF2B5EF4-FFF2-40B4-BE49-F238E27FC236}">
                <a16:creationId xmlns:a16="http://schemas.microsoft.com/office/drawing/2014/main" id="{DA905983-0813-4758-758B-20313E9A83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63" y="1914453"/>
            <a:ext cx="10150981" cy="4511547"/>
          </a:xfrm>
        </p:spPr>
      </p:pic>
    </p:spTree>
    <p:extLst>
      <p:ext uri="{BB962C8B-B14F-4D97-AF65-F5344CB8AC3E}">
        <p14:creationId xmlns:p14="http://schemas.microsoft.com/office/powerpoint/2010/main" val="25157803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5D3B3C-9727-4819-5B6D-7C48274F7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9128" y="538426"/>
            <a:ext cx="10515600" cy="1082147"/>
          </a:xfrm>
        </p:spPr>
        <p:txBody>
          <a:bodyPr/>
          <a:lstStyle/>
          <a:p>
            <a:r>
              <a:rPr lang="en-US" b="1" dirty="0"/>
              <a:t>AI impact assessment framework</a:t>
            </a:r>
          </a:p>
        </p:txBody>
      </p:sp>
      <p:pic>
        <p:nvPicPr>
          <p:cNvPr id="4" name="Image 3" descr="Une image contenant texte, capture d’écran, Rectangle, conception">
            <a:extLst>
              <a:ext uri="{FF2B5EF4-FFF2-40B4-BE49-F238E27FC236}">
                <a16:creationId xmlns:a16="http://schemas.microsoft.com/office/drawing/2014/main" id="{094A248B-5835-50B5-1D1D-1BC6C61D6E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606" y="1079500"/>
            <a:ext cx="9224955" cy="577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8028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A679C8-ED71-65AD-F321-CBFECE745C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9887" y="236448"/>
            <a:ext cx="11478683" cy="100806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z="3200" b="1" dirty="0" err="1">
                <a:ea typeface="+mj-lt"/>
                <a:cs typeface="+mj-lt"/>
              </a:rPr>
              <a:t>Navigating</a:t>
            </a:r>
            <a:r>
              <a:rPr lang="fr-FR" sz="3200" b="1" dirty="0">
                <a:ea typeface="+mj-lt"/>
                <a:cs typeface="+mj-lt"/>
              </a:rPr>
              <a:t> </a:t>
            </a:r>
            <a:r>
              <a:rPr lang="fr-FR" sz="3200" b="1" dirty="0" err="1">
                <a:ea typeface="+mj-lt"/>
                <a:cs typeface="+mj-lt"/>
              </a:rPr>
              <a:t>Reskilling</a:t>
            </a:r>
            <a:r>
              <a:rPr lang="fr-FR" sz="3200" b="1" dirty="0">
                <a:ea typeface="+mj-lt"/>
                <a:cs typeface="+mj-lt"/>
              </a:rPr>
              <a:t>, Cross-</a:t>
            </a:r>
            <a:r>
              <a:rPr lang="fr-FR" sz="3200" b="1" dirty="0" err="1">
                <a:ea typeface="+mj-lt"/>
                <a:cs typeface="+mj-lt"/>
              </a:rPr>
              <a:t>skilling</a:t>
            </a:r>
            <a:r>
              <a:rPr lang="fr-FR" sz="3200" b="1" dirty="0">
                <a:ea typeface="+mj-lt"/>
                <a:cs typeface="+mj-lt"/>
              </a:rPr>
              <a:t>, and </a:t>
            </a:r>
            <a:r>
              <a:rPr lang="fr-FR" sz="3200" b="1" dirty="0" err="1">
                <a:ea typeface="+mj-lt"/>
                <a:cs typeface="+mj-lt"/>
              </a:rPr>
              <a:t>Upskilling</a:t>
            </a:r>
            <a:endParaRPr lang="fr-FR" sz="3200" dirty="0" err="1"/>
          </a:p>
        </p:txBody>
      </p:sp>
      <p:pic>
        <p:nvPicPr>
          <p:cNvPr id="4" name="Image 3" descr="Une image contenant texte, capture d’écran, Rectangle, Police&#10;&#10;Description générée automatiquement">
            <a:extLst>
              <a:ext uri="{FF2B5EF4-FFF2-40B4-BE49-F238E27FC236}">
                <a16:creationId xmlns:a16="http://schemas.microsoft.com/office/drawing/2014/main" id="{46B75A00-2237-E34F-FF73-53931E8D0A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4605" y="1005416"/>
            <a:ext cx="9362539" cy="592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169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AF894-EBDB-1C90-B7C3-9D0ABCCBE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407" y="2493243"/>
            <a:ext cx="6588357" cy="7200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fr-CH" sz="4000" dirty="0" err="1"/>
              <a:t>Who</a:t>
            </a:r>
            <a:r>
              <a:rPr lang="fr-CH" sz="4000" dirty="0"/>
              <a:t> </a:t>
            </a:r>
            <a:r>
              <a:rPr lang="fr-CH" sz="4000" dirty="0" err="1"/>
              <a:t>is</a:t>
            </a:r>
            <a:r>
              <a:rPr lang="fr-CH" sz="4000" dirty="0"/>
              <a:t> </a:t>
            </a:r>
            <a:r>
              <a:rPr lang="fr-CH" sz="4000" dirty="0" err="1"/>
              <a:t>using</a:t>
            </a:r>
            <a:r>
              <a:rPr lang="fr-CH" sz="4000" dirty="0"/>
              <a:t> </a:t>
            </a:r>
            <a:r>
              <a:rPr lang="fr-CH" sz="4000" dirty="0" err="1"/>
              <a:t>genAI</a:t>
            </a:r>
            <a:r>
              <a:rPr lang="fr-CH" sz="4000" dirty="0"/>
              <a:t> at </a:t>
            </a:r>
            <a:r>
              <a:rPr lang="fr-CH" sz="4000" dirty="0" err="1"/>
              <a:t>work</a:t>
            </a:r>
            <a:r>
              <a:rPr lang="fr-CH" sz="4000" dirty="0"/>
              <a:t> and for </a:t>
            </a:r>
            <a:r>
              <a:rPr lang="fr-CH" sz="4000" dirty="0" err="1"/>
              <a:t>what</a:t>
            </a:r>
            <a:r>
              <a:rPr lang="fr-CH" sz="4000" dirty="0"/>
              <a:t> </a:t>
            </a:r>
            <a:r>
              <a:rPr lang="fr-CH" sz="4000" dirty="0" err="1"/>
              <a:t>tasks</a:t>
            </a:r>
            <a:r>
              <a:rPr lang="fr-CH" sz="4000" dirty="0"/>
              <a:t>? </a:t>
            </a:r>
            <a:endParaRPr lang="fr-CH" sz="2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4EB401-8FE0-97A9-36FC-8A0F21FB2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7590DD-9B4F-7613-3807-3A71909C5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pPr/>
              <a:t>15</a:t>
            </a:fld>
            <a:endParaRPr lang="en-GB"/>
          </a:p>
        </p:txBody>
      </p:sp>
      <p:pic>
        <p:nvPicPr>
          <p:cNvPr id="8" name="Picture Placeholder 7" descr="A person looking at a tablet&#10;&#10;Description automatically generated">
            <a:extLst>
              <a:ext uri="{FF2B5EF4-FFF2-40B4-BE49-F238E27FC236}">
                <a16:creationId xmlns:a16="http://schemas.microsoft.com/office/drawing/2014/main" id="{12351E76-9DBA-896A-ED66-47513A6EED9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9" r="42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09734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A497F-7CF8-1B2F-E10F-3011EA6B1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AI at the Workplace: Bottom-up v. Top-down uses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A4F4EA-5997-FAB4-475E-764DC2829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D2F54-2E71-0021-EAF3-D3F109588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16</a:t>
            </a:fld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ECF9CC-49C5-75AC-9CCA-055CA1B5835C}"/>
              </a:ext>
            </a:extLst>
          </p:cNvPr>
          <p:cNvSpPr/>
          <p:nvPr/>
        </p:nvSpPr>
        <p:spPr>
          <a:xfrm>
            <a:off x="2263698" y="3573449"/>
            <a:ext cx="6735336" cy="12495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2800" dirty="0"/>
              <a:t>AI in the </a:t>
            </a:r>
            <a:r>
              <a:rPr lang="fr-CH" sz="2800" dirty="0" err="1"/>
              <a:t>workplace</a:t>
            </a:r>
            <a:endParaRPr lang="fr-CH" sz="2800" dirty="0"/>
          </a:p>
        </p:txBody>
      </p:sp>
      <p:sp>
        <p:nvSpPr>
          <p:cNvPr id="7" name="Arrow: Curved Down 6">
            <a:extLst>
              <a:ext uri="{FF2B5EF4-FFF2-40B4-BE49-F238E27FC236}">
                <a16:creationId xmlns:a16="http://schemas.microsoft.com/office/drawing/2014/main" id="{869C9748-B7A0-B001-9074-4AC5B5AD43EE}"/>
              </a:ext>
            </a:extLst>
          </p:cNvPr>
          <p:cNvSpPr/>
          <p:nvPr/>
        </p:nvSpPr>
        <p:spPr>
          <a:xfrm>
            <a:off x="4164980" y="2688632"/>
            <a:ext cx="2932771" cy="820681"/>
          </a:xfrm>
          <a:prstGeom prst="curved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0CE45D-D724-69AE-92BB-17F3D1C2C991}"/>
              </a:ext>
            </a:extLst>
          </p:cNvPr>
          <p:cNvSpPr txBox="1"/>
          <p:nvPr/>
        </p:nvSpPr>
        <p:spPr>
          <a:xfrm>
            <a:off x="4434468" y="2252945"/>
            <a:ext cx="3100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400" dirty="0"/>
              <a:t>Management-</a:t>
            </a:r>
            <a:r>
              <a:rPr lang="fr-CH" sz="2400" dirty="0" err="1"/>
              <a:t>driven</a:t>
            </a:r>
            <a:endParaRPr lang="fr-CH" sz="2400" dirty="0"/>
          </a:p>
        </p:txBody>
      </p:sp>
      <p:sp>
        <p:nvSpPr>
          <p:cNvPr id="9" name="Arrow: Curved Up 8">
            <a:extLst>
              <a:ext uri="{FF2B5EF4-FFF2-40B4-BE49-F238E27FC236}">
                <a16:creationId xmlns:a16="http://schemas.microsoft.com/office/drawing/2014/main" id="{59613F6F-FDCD-C88D-6B27-8C6F4E4B2346}"/>
              </a:ext>
            </a:extLst>
          </p:cNvPr>
          <p:cNvSpPr/>
          <p:nvPr/>
        </p:nvSpPr>
        <p:spPr>
          <a:xfrm>
            <a:off x="4293220" y="4965074"/>
            <a:ext cx="2804531" cy="875456"/>
          </a:xfrm>
          <a:prstGeom prst="curvedUp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C50064-58B9-728C-F725-5417ED0AC251}"/>
              </a:ext>
            </a:extLst>
          </p:cNvPr>
          <p:cNvSpPr txBox="1"/>
          <p:nvPr/>
        </p:nvSpPr>
        <p:spPr>
          <a:xfrm>
            <a:off x="4871224" y="5991397"/>
            <a:ext cx="2663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400" dirty="0" err="1"/>
              <a:t>Worker-driven</a:t>
            </a:r>
            <a:endParaRPr lang="fr-CH" sz="2400" dirty="0"/>
          </a:p>
        </p:txBody>
      </p:sp>
      <p:sp>
        <p:nvSpPr>
          <p:cNvPr id="12" name="Arrow: Left-Up 11">
            <a:extLst>
              <a:ext uri="{FF2B5EF4-FFF2-40B4-BE49-F238E27FC236}">
                <a16:creationId xmlns:a16="http://schemas.microsoft.com/office/drawing/2014/main" id="{F1BA2D4F-D0F4-2CF8-F72E-34E7126E40F7}"/>
              </a:ext>
            </a:extLst>
          </p:cNvPr>
          <p:cNvSpPr/>
          <p:nvPr/>
        </p:nvSpPr>
        <p:spPr>
          <a:xfrm rot="18124400">
            <a:off x="9054789" y="3691714"/>
            <a:ext cx="1204332" cy="1046055"/>
          </a:xfrm>
          <a:prstGeom prst="leftUp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4D6027-8030-E584-ECC1-BB416E835278}"/>
              </a:ext>
            </a:extLst>
          </p:cNvPr>
          <p:cNvSpPr txBox="1"/>
          <p:nvPr/>
        </p:nvSpPr>
        <p:spPr>
          <a:xfrm>
            <a:off x="10419906" y="3814395"/>
            <a:ext cx="13892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400" dirty="0"/>
              <a:t>Or </a:t>
            </a:r>
            <a:r>
              <a:rPr lang="fr-CH" sz="2400" dirty="0" err="1"/>
              <a:t>jointly</a:t>
            </a:r>
            <a:r>
              <a:rPr lang="fr-CH" sz="2400" dirty="0"/>
              <a:t> </a:t>
            </a:r>
            <a:r>
              <a:rPr lang="fr-CH" sz="2400" dirty="0" err="1"/>
              <a:t>driven</a:t>
            </a:r>
            <a:endParaRPr lang="fr-CH" sz="2400" dirty="0"/>
          </a:p>
        </p:txBody>
      </p:sp>
    </p:spTree>
    <p:extLst>
      <p:ext uri="{BB962C8B-B14F-4D97-AF65-F5344CB8AC3E}">
        <p14:creationId xmlns:p14="http://schemas.microsoft.com/office/powerpoint/2010/main" val="42888701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BAEBF-038E-BADF-4737-F753B42AF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538" y="1129282"/>
            <a:ext cx="11210924" cy="720000"/>
          </a:xfrm>
        </p:spPr>
        <p:txBody>
          <a:bodyPr/>
          <a:lstStyle/>
          <a:p>
            <a:r>
              <a:rPr lang="fr-CH" dirty="0"/>
              <a:t>Bottom up:  One in four Americans are </a:t>
            </a:r>
            <a:r>
              <a:rPr lang="fr-CH" dirty="0" err="1"/>
              <a:t>using</a:t>
            </a:r>
            <a:r>
              <a:rPr lang="fr-CH" dirty="0"/>
              <a:t> </a:t>
            </a:r>
            <a:r>
              <a:rPr lang="fr-CH" dirty="0" err="1"/>
              <a:t>Generative</a:t>
            </a:r>
            <a:r>
              <a:rPr lang="fr-CH" dirty="0"/>
              <a:t> AI </a:t>
            </a:r>
            <a:r>
              <a:rPr lang="fr-CH" dirty="0" err="1"/>
              <a:t>regularly</a:t>
            </a:r>
            <a:r>
              <a:rPr lang="fr-CH" dirty="0"/>
              <a:t> at </a:t>
            </a:r>
            <a:r>
              <a:rPr lang="fr-CH" dirty="0" err="1"/>
              <a:t>work</a:t>
            </a:r>
            <a:r>
              <a:rPr lang="fr-CH" dirty="0"/>
              <a:t>  (August 2024)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80E789D1-2044-0F01-4AC6-8218175A8EF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891990" y="1867272"/>
            <a:ext cx="8408020" cy="4633846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AAA14BA-8F48-9229-712C-3C074CFB56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13396" y="2393948"/>
            <a:ext cx="4698496" cy="3482977"/>
          </a:xfrm>
        </p:spPr>
        <p:txBody>
          <a:bodyPr/>
          <a:lstStyle/>
          <a:p>
            <a:endParaRPr lang="fr-CH" dirty="0"/>
          </a:p>
          <a:p>
            <a:endParaRPr lang="fr-CH" dirty="0"/>
          </a:p>
          <a:p>
            <a:endParaRPr lang="fr-CH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AD8B7E-9AEF-4367-0C74-24B994AA4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76A7A8-683B-405F-DFA5-B5ACEE766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17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4CCE2E-F2D5-7163-DB26-CCF28DCB90E1}"/>
              </a:ext>
            </a:extLst>
          </p:cNvPr>
          <p:cNvSpPr txBox="1"/>
          <p:nvPr/>
        </p:nvSpPr>
        <p:spPr>
          <a:xfrm>
            <a:off x="1277554" y="6501118"/>
            <a:ext cx="4428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/>
              <a:t>Source: Bick et al., 2024.</a:t>
            </a:r>
          </a:p>
        </p:txBody>
      </p:sp>
    </p:spTree>
    <p:extLst>
      <p:ext uri="{BB962C8B-B14F-4D97-AF65-F5344CB8AC3E}">
        <p14:creationId xmlns:p14="http://schemas.microsoft.com/office/powerpoint/2010/main" val="17838428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42CF9C5-BF82-0A14-660B-B627EC0E3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Chat GPT, Gemini and </a:t>
            </a:r>
            <a:r>
              <a:rPr lang="fr-CH" dirty="0" err="1"/>
              <a:t>embedded</a:t>
            </a:r>
            <a:r>
              <a:rPr lang="fr-CH" dirty="0"/>
              <a:t> </a:t>
            </a:r>
            <a:r>
              <a:rPr lang="fr-CH" dirty="0" err="1"/>
              <a:t>products</a:t>
            </a:r>
            <a:r>
              <a:rPr lang="fr-CH" dirty="0"/>
              <a:t> (Microsoft </a:t>
            </a:r>
            <a:r>
              <a:rPr lang="fr-CH" dirty="0" err="1"/>
              <a:t>Co-Pilot</a:t>
            </a:r>
            <a:r>
              <a:rPr lang="fr-CH" dirty="0"/>
              <a:t>) are </a:t>
            </a:r>
            <a:r>
              <a:rPr lang="fr-CH" dirty="0" err="1"/>
              <a:t>most</a:t>
            </a:r>
            <a:r>
              <a:rPr lang="fr-CH" dirty="0"/>
              <a:t> </a:t>
            </a:r>
            <a:r>
              <a:rPr lang="fr-CH" dirty="0" err="1"/>
              <a:t>commonly</a:t>
            </a:r>
            <a:r>
              <a:rPr lang="fr-CH" dirty="0"/>
              <a:t> </a:t>
            </a:r>
            <a:r>
              <a:rPr lang="fr-CH" dirty="0" err="1"/>
              <a:t>used</a:t>
            </a:r>
            <a:endParaRPr lang="fr-CH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CFB79984-866B-9457-0277-3933EB8B15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85277" y="2373254"/>
            <a:ext cx="6306113" cy="4267137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3440E2-F310-D961-DFA7-D5F0188F6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26C7E5-C4F6-2102-9232-1BC2472FF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18</a:t>
            </a:fld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CE7ACA-36CF-3482-2CD2-11D96A3B3B64}"/>
              </a:ext>
            </a:extLst>
          </p:cNvPr>
          <p:cNvSpPr txBox="1"/>
          <p:nvPr/>
        </p:nvSpPr>
        <p:spPr>
          <a:xfrm>
            <a:off x="0" y="6501118"/>
            <a:ext cx="4428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/>
              <a:t>Source: Bick et al., 2024.</a:t>
            </a:r>
          </a:p>
        </p:txBody>
      </p:sp>
    </p:spTree>
    <p:extLst>
      <p:ext uri="{BB962C8B-B14F-4D97-AF65-F5344CB8AC3E}">
        <p14:creationId xmlns:p14="http://schemas.microsoft.com/office/powerpoint/2010/main" val="32073575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B651C-90DD-4D4E-3E60-B3CB1861D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9338" y="739405"/>
            <a:ext cx="11210924" cy="720000"/>
          </a:xfrm>
        </p:spPr>
        <p:txBody>
          <a:bodyPr/>
          <a:lstStyle/>
          <a:p>
            <a:r>
              <a:rPr lang="fr-CH" dirty="0" err="1"/>
              <a:t>What</a:t>
            </a:r>
            <a:r>
              <a:rPr lang="fr-CH" dirty="0"/>
              <a:t> </a:t>
            </a:r>
            <a:r>
              <a:rPr lang="fr-CH" dirty="0" err="1"/>
              <a:t>tasks</a:t>
            </a:r>
            <a:r>
              <a:rPr lang="fr-CH" dirty="0"/>
              <a:t> </a:t>
            </a:r>
            <a:r>
              <a:rPr lang="fr-CH" dirty="0" err="1"/>
              <a:t>is</a:t>
            </a:r>
            <a:r>
              <a:rPr lang="fr-CH" dirty="0"/>
              <a:t> </a:t>
            </a:r>
            <a:r>
              <a:rPr lang="fr-CH" dirty="0" err="1"/>
              <a:t>it</a:t>
            </a:r>
            <a:r>
              <a:rPr lang="fr-CH" dirty="0"/>
              <a:t> </a:t>
            </a:r>
            <a:r>
              <a:rPr lang="fr-CH" dirty="0" err="1"/>
              <a:t>used</a:t>
            </a:r>
            <a:r>
              <a:rPr lang="fr-CH" dirty="0"/>
              <a:t> for?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F3A3B54-CEBF-D320-9F4C-739D8C10DC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13885" y="1274739"/>
            <a:ext cx="9530726" cy="5041713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FEFBF1-5302-E38A-6DFA-A7F659B4C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285804-5AB2-C880-F477-BDAE17CDD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19</a:t>
            </a:fld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F3DF4D-0064-5C47-4761-7B2EC5CCBEAD}"/>
              </a:ext>
            </a:extLst>
          </p:cNvPr>
          <p:cNvSpPr txBox="1"/>
          <p:nvPr/>
        </p:nvSpPr>
        <p:spPr>
          <a:xfrm>
            <a:off x="1277554" y="6501118"/>
            <a:ext cx="4428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/>
              <a:t>Source: Bick et al., 2024.</a:t>
            </a:r>
          </a:p>
        </p:txBody>
      </p:sp>
    </p:spTree>
    <p:extLst>
      <p:ext uri="{BB962C8B-B14F-4D97-AF65-F5344CB8AC3E}">
        <p14:creationId xmlns:p14="http://schemas.microsoft.com/office/powerpoint/2010/main" val="3768116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E454DD-38AA-19F2-C5A5-6F11836DD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970" y="4790147"/>
            <a:ext cx="11210924" cy="720000"/>
          </a:xfrm>
        </p:spPr>
        <p:txBody>
          <a:bodyPr/>
          <a:lstStyle/>
          <a:p>
            <a:pPr algn="ctr"/>
            <a:r>
              <a:rPr lang="fr-CH" sz="5400" dirty="0" err="1"/>
              <a:t>Exposure</a:t>
            </a:r>
            <a:r>
              <a:rPr lang="fr-CH" sz="5400" dirty="0"/>
              <a:t> ≠ Impact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DF0FBF-E2C1-1BF4-1586-241831D46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53D0F-FEF9-6080-5DEF-5B7F0FEF9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2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16D3002-E92F-B050-E78D-B0BF196F5E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147970"/>
            <a:ext cx="5857875" cy="9620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6242B99-6039-6C9B-FE37-8856B223F0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160" y="301752"/>
            <a:ext cx="58674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551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53209606-A713-B81F-39F2-95F9306181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0538" y="2820475"/>
            <a:ext cx="7200000" cy="608525"/>
          </a:xfrm>
        </p:spPr>
        <p:txBody>
          <a:bodyPr/>
          <a:lstStyle/>
          <a:p>
            <a:r>
              <a:rPr lang="fr-CH" dirty="0" err="1"/>
              <a:t>Thank</a:t>
            </a:r>
            <a:r>
              <a:rPr lang="fr-CH" dirty="0"/>
              <a:t> </a:t>
            </a:r>
            <a:r>
              <a:rPr lang="fr-CH" dirty="0" err="1"/>
              <a:t>you</a:t>
            </a:r>
            <a:r>
              <a:rPr lang="fr-CH" dirty="0"/>
              <a:t>! </a:t>
            </a:r>
            <a:br>
              <a:rPr lang="fr-CH" dirty="0"/>
            </a:br>
            <a:br>
              <a:rPr lang="fr-CH" dirty="0"/>
            </a:br>
            <a:br>
              <a:rPr lang="fr-CH" dirty="0"/>
            </a:br>
            <a:r>
              <a:rPr lang="fr-CH" dirty="0"/>
              <a:t>For more information, </a:t>
            </a:r>
            <a:r>
              <a:rPr lang="fr-CH" dirty="0" err="1"/>
              <a:t>see</a:t>
            </a:r>
            <a:r>
              <a:rPr lang="fr-CH" dirty="0"/>
              <a:t>:</a:t>
            </a:r>
            <a:br>
              <a:rPr lang="fr-CH" dirty="0"/>
            </a:br>
            <a:r>
              <a:rPr lang="fr-CH" dirty="0"/>
              <a:t>ilo.org/</a:t>
            </a:r>
            <a:r>
              <a:rPr lang="fr-CH" dirty="0" err="1"/>
              <a:t>aiobservatory</a:t>
            </a:r>
            <a:br>
              <a:rPr lang="fr-CH" dirty="0"/>
            </a:br>
            <a:br>
              <a:rPr lang="fr-CH" dirty="0"/>
            </a:br>
            <a:br>
              <a:rPr lang="fr-CH" dirty="0"/>
            </a:br>
            <a:br>
              <a:rPr lang="fr-CH" dirty="0"/>
            </a:br>
            <a:br>
              <a:rPr lang="fr-CH" dirty="0"/>
            </a:br>
            <a:br>
              <a:rPr lang="fr-CH" dirty="0"/>
            </a:br>
            <a:endParaRPr lang="fr-CH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8A1968-31F0-D500-BCAF-966EA95D1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Advancing social justice, promoting decent work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917F29-4299-8607-FFD5-8D36BDDA8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20</a:t>
            </a:fld>
            <a:endParaRPr lang="en-GB"/>
          </a:p>
        </p:txBody>
      </p:sp>
      <p:pic>
        <p:nvPicPr>
          <p:cNvPr id="10" name="Picture Placeholder 9" descr="A hand touching a device&#10;&#10;Description automatically generated">
            <a:extLst>
              <a:ext uri="{FF2B5EF4-FFF2-40B4-BE49-F238E27FC236}">
                <a16:creationId xmlns:a16="http://schemas.microsoft.com/office/drawing/2014/main" id="{EA7279AE-475F-9CA8-9ADF-1C6A3ADDC1B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3" r="135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11909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smiling at a desk&#10;&#10;Description automatically generated">
            <a:extLst>
              <a:ext uri="{FF2B5EF4-FFF2-40B4-BE49-F238E27FC236}">
                <a16:creationId xmlns:a16="http://schemas.microsoft.com/office/drawing/2014/main" id="{289251A4-D190-488E-573A-67560CBF5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8216" y="3616396"/>
            <a:ext cx="4857750" cy="3239133"/>
          </a:xfrm>
          <a:prstGeom prst="rect">
            <a:avLst/>
          </a:prstGeom>
        </p:spPr>
      </p:pic>
      <p:pic>
        <p:nvPicPr>
          <p:cNvPr id="8" name="Picture 7" descr="Men in a cockpit of an airplane&#10;&#10;Description automatically generated">
            <a:extLst>
              <a:ext uri="{FF2B5EF4-FFF2-40B4-BE49-F238E27FC236}">
                <a16:creationId xmlns:a16="http://schemas.microsoft.com/office/drawing/2014/main" id="{88280054-9BC1-071A-2E17-A9140493AD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0848" y="889735"/>
            <a:ext cx="4581152" cy="3435864"/>
          </a:xfrm>
          <a:prstGeom prst="rect">
            <a:avLst/>
          </a:prstGeom>
        </p:spPr>
      </p:pic>
      <p:pic>
        <p:nvPicPr>
          <p:cNvPr id="7" name="Picture 6" descr="A group of women working at a computer&#10;&#10;Description automatically generated">
            <a:extLst>
              <a:ext uri="{FF2B5EF4-FFF2-40B4-BE49-F238E27FC236}">
                <a16:creationId xmlns:a16="http://schemas.microsoft.com/office/drawing/2014/main" id="{5E2F0EC6-270C-6873-6070-7B26F43EB2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030" y="1790728"/>
            <a:ext cx="4131856" cy="506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266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3D65E-729A-B59D-BC70-5B487978A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076" y="1160337"/>
            <a:ext cx="11210924" cy="720000"/>
          </a:xfrm>
        </p:spPr>
        <p:txBody>
          <a:bodyPr/>
          <a:lstStyle/>
          <a:p>
            <a:r>
              <a:rPr lang="en-GB"/>
              <a:t>Methodology</a:t>
            </a:r>
            <a:r>
              <a:rPr lang="fr-CH"/>
              <a:t>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730C0B-A3B7-263D-C379-334C57499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D42A87-6723-0402-17F0-3D578EDD6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4</a:t>
            </a:fld>
            <a:endParaRPr lang="en-GB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53CB607-A804-1D54-FC9C-2EF6DDBF022F}"/>
              </a:ext>
            </a:extLst>
          </p:cNvPr>
          <p:cNvGraphicFramePr>
            <a:graphicFrameLocks noGrp="1"/>
          </p:cNvGraphicFramePr>
          <p:nvPr/>
        </p:nvGraphicFramePr>
        <p:xfrm>
          <a:off x="981076" y="2069432"/>
          <a:ext cx="9645492" cy="3782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170">
                  <a:extLst>
                    <a:ext uri="{9D8B030D-6E8A-4147-A177-3AD203B41FA5}">
                      <a16:colId xmlns:a16="http://schemas.microsoft.com/office/drawing/2014/main" val="3668651227"/>
                    </a:ext>
                  </a:extLst>
                </a:gridCol>
                <a:gridCol w="3134570">
                  <a:extLst>
                    <a:ext uri="{9D8B030D-6E8A-4147-A177-3AD203B41FA5}">
                      <a16:colId xmlns:a16="http://schemas.microsoft.com/office/drawing/2014/main" val="3215332218"/>
                    </a:ext>
                  </a:extLst>
                </a:gridCol>
                <a:gridCol w="957229">
                  <a:extLst>
                    <a:ext uri="{9D8B030D-6E8A-4147-A177-3AD203B41FA5}">
                      <a16:colId xmlns:a16="http://schemas.microsoft.com/office/drawing/2014/main" val="3847702677"/>
                    </a:ext>
                  </a:extLst>
                </a:gridCol>
                <a:gridCol w="958355">
                  <a:extLst>
                    <a:ext uri="{9D8B030D-6E8A-4147-A177-3AD203B41FA5}">
                      <a16:colId xmlns:a16="http://schemas.microsoft.com/office/drawing/2014/main" val="3537810340"/>
                    </a:ext>
                  </a:extLst>
                </a:gridCol>
                <a:gridCol w="957229">
                  <a:extLst>
                    <a:ext uri="{9D8B030D-6E8A-4147-A177-3AD203B41FA5}">
                      <a16:colId xmlns:a16="http://schemas.microsoft.com/office/drawing/2014/main" val="522866559"/>
                    </a:ext>
                  </a:extLst>
                </a:gridCol>
                <a:gridCol w="958355">
                  <a:extLst>
                    <a:ext uri="{9D8B030D-6E8A-4147-A177-3AD203B41FA5}">
                      <a16:colId xmlns:a16="http://schemas.microsoft.com/office/drawing/2014/main" val="1832661798"/>
                    </a:ext>
                  </a:extLst>
                </a:gridCol>
                <a:gridCol w="957229">
                  <a:extLst>
                    <a:ext uri="{9D8B030D-6E8A-4147-A177-3AD203B41FA5}">
                      <a16:colId xmlns:a16="http://schemas.microsoft.com/office/drawing/2014/main" val="2078601604"/>
                    </a:ext>
                  </a:extLst>
                </a:gridCol>
                <a:gridCol w="958355">
                  <a:extLst>
                    <a:ext uri="{9D8B030D-6E8A-4147-A177-3AD203B41FA5}">
                      <a16:colId xmlns:a16="http://schemas.microsoft.com/office/drawing/2014/main" val="1392211436"/>
                    </a:ext>
                  </a:extLst>
                </a:gridCol>
              </a:tblGrid>
              <a:tr h="817887">
                <a:tc>
                  <a:txBody>
                    <a:bodyPr/>
                    <a:lstStyle/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100">
                          <a:effectLst/>
                        </a:rPr>
                        <a:t>ISCO-08 1-digit code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3500" marR="63500" algn="l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100">
                          <a:effectLst/>
                        </a:rPr>
                        <a:t>ISCO-08 1-digit full label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100">
                          <a:effectLst/>
                        </a:rPr>
                        <a:t>Nr of distinct 1-digit codes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100">
                          <a:effectLst/>
                        </a:rPr>
                        <a:t>Nr of distinct 2-digit codes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100">
                          <a:effectLst/>
                        </a:rPr>
                        <a:t>Nr of distinct 3-digit codes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100">
                          <a:effectLst/>
                        </a:rPr>
                        <a:t>Nr of distinct 4-digit codes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100">
                          <a:effectLst/>
                        </a:rPr>
                        <a:t>Total ISCO tasks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63500" marR="63500" algn="ctr"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GB" sz="1100">
                          <a:effectLst/>
                        </a:rPr>
                        <a:t>Total GPT tasks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9809993"/>
                  </a:ext>
                </a:extLst>
              </a:tr>
              <a:tr h="204472">
                <a:tc>
                  <a:txBody>
                    <a:bodyPr/>
                    <a:lstStyle/>
                    <a:p>
                      <a:pPr algn="ctr"/>
                      <a:r>
                        <a:rPr lang="en-GB" sz="1100">
                          <a:effectLst/>
                        </a:rPr>
                        <a:t>0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100">
                          <a:effectLst/>
                        </a:rPr>
                        <a:t>Armed forces occupations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1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3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3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3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0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30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82568030"/>
                  </a:ext>
                </a:extLst>
              </a:tr>
              <a:tr h="204472">
                <a:tc>
                  <a:txBody>
                    <a:bodyPr/>
                    <a:lstStyle/>
                    <a:p>
                      <a:pPr algn="ctr"/>
                      <a:r>
                        <a:rPr lang="en-GB" sz="1100">
                          <a:effectLst/>
                        </a:rPr>
                        <a:t>1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100">
                          <a:effectLst/>
                        </a:rPr>
                        <a:t>Managers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1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4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11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31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236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310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11653519"/>
                  </a:ext>
                </a:extLst>
              </a:tr>
              <a:tr h="204472">
                <a:tc>
                  <a:txBody>
                    <a:bodyPr/>
                    <a:lstStyle/>
                    <a:p>
                      <a:pPr algn="ctr"/>
                      <a:r>
                        <a:rPr lang="en-GB" sz="1100">
                          <a:effectLst/>
                        </a:rPr>
                        <a:t>2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100">
                          <a:effectLst/>
                        </a:rPr>
                        <a:t>Professionals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1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6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27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92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751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920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88055137"/>
                  </a:ext>
                </a:extLst>
              </a:tr>
              <a:tr h="408944">
                <a:tc>
                  <a:txBody>
                    <a:bodyPr/>
                    <a:lstStyle/>
                    <a:p>
                      <a:pPr algn="ctr"/>
                      <a:r>
                        <a:rPr lang="en-GB" sz="1100">
                          <a:effectLst/>
                        </a:rPr>
                        <a:t>3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100">
                          <a:effectLst/>
                        </a:rPr>
                        <a:t>Technicians and associate professionals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1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5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20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84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580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840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21254922"/>
                  </a:ext>
                </a:extLst>
              </a:tr>
              <a:tr h="204472">
                <a:tc>
                  <a:txBody>
                    <a:bodyPr/>
                    <a:lstStyle/>
                    <a:p>
                      <a:pPr algn="ctr"/>
                      <a:r>
                        <a:rPr lang="en-GB" sz="1100">
                          <a:effectLst/>
                        </a:rPr>
                        <a:t>4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100">
                          <a:effectLst/>
                        </a:rPr>
                        <a:t>Clerical support workers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1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4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8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29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163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290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0057899"/>
                  </a:ext>
                </a:extLst>
              </a:tr>
              <a:tr h="204472">
                <a:tc>
                  <a:txBody>
                    <a:bodyPr/>
                    <a:lstStyle/>
                    <a:p>
                      <a:pPr algn="ctr"/>
                      <a:r>
                        <a:rPr lang="en-GB" sz="1100">
                          <a:effectLst/>
                        </a:rPr>
                        <a:t>5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100">
                          <a:effectLst/>
                        </a:rPr>
                        <a:t>Service and sales workers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1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4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13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40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269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400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75853725"/>
                  </a:ext>
                </a:extLst>
              </a:tr>
              <a:tr h="408944">
                <a:tc>
                  <a:txBody>
                    <a:bodyPr/>
                    <a:lstStyle/>
                    <a:p>
                      <a:pPr algn="ctr"/>
                      <a:r>
                        <a:rPr lang="en-GB" sz="1100">
                          <a:effectLst/>
                        </a:rPr>
                        <a:t>6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100">
                          <a:effectLst/>
                        </a:rPr>
                        <a:t>Skilled agricultural, forestry and fishery workers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1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3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9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18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141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180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53756037"/>
                  </a:ext>
                </a:extLst>
              </a:tr>
              <a:tr h="204472">
                <a:tc>
                  <a:txBody>
                    <a:bodyPr/>
                    <a:lstStyle/>
                    <a:p>
                      <a:pPr algn="ctr"/>
                      <a:r>
                        <a:rPr lang="en-GB" sz="1100">
                          <a:effectLst/>
                        </a:rPr>
                        <a:t>7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100">
                          <a:effectLst/>
                        </a:rPr>
                        <a:t>Craft and related trades workers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1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5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14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66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503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660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69266983"/>
                  </a:ext>
                </a:extLst>
              </a:tr>
              <a:tr h="408944">
                <a:tc>
                  <a:txBody>
                    <a:bodyPr/>
                    <a:lstStyle/>
                    <a:p>
                      <a:pPr algn="ctr"/>
                      <a:r>
                        <a:rPr lang="en-GB" sz="1100">
                          <a:effectLst/>
                        </a:rPr>
                        <a:t>8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100">
                          <a:effectLst/>
                        </a:rPr>
                        <a:t>Plant and machine operators, and assemblers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1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3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14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40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280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400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26648546"/>
                  </a:ext>
                </a:extLst>
              </a:tr>
              <a:tr h="204472">
                <a:tc>
                  <a:txBody>
                    <a:bodyPr/>
                    <a:lstStyle/>
                    <a:p>
                      <a:pPr algn="ctr"/>
                      <a:r>
                        <a:rPr lang="en-GB" sz="1100">
                          <a:effectLst/>
                        </a:rPr>
                        <a:t>9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100">
                          <a:effectLst/>
                        </a:rPr>
                        <a:t>Elementary occupations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1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6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11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33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200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14605" algn="ctr"/>
                      <a:r>
                        <a:rPr lang="en-GB" sz="1100">
                          <a:effectLst/>
                        </a:rPr>
                        <a:t>330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80380386"/>
                  </a:ext>
                </a:extLst>
              </a:tr>
              <a:tr h="306708">
                <a:tc>
                  <a:txBody>
                    <a:bodyPr/>
                    <a:lstStyle/>
                    <a:p>
                      <a:pPr algn="ctr"/>
                      <a:r>
                        <a:rPr lang="en-GB" sz="1100">
                          <a:effectLst/>
                        </a:rPr>
                        <a:t> 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100">
                          <a:effectLst/>
                        </a:rPr>
                        <a:t>Total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>
                          <a:effectLst/>
                        </a:rPr>
                        <a:t>10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>
                          <a:effectLst/>
                        </a:rPr>
                        <a:t>43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>
                          <a:effectLst/>
                        </a:rPr>
                        <a:t>130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>
                          <a:effectLst/>
                        </a:rPr>
                        <a:t>436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>
                          <a:effectLst/>
                        </a:rPr>
                        <a:t>3,123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>
                          <a:effectLst/>
                        </a:rPr>
                        <a:t>4,360</a:t>
                      </a:r>
                      <a:endParaRPr lang="en-CH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67725045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CAD5890-77B1-2933-32F5-672FF198F641}"/>
              </a:ext>
            </a:extLst>
          </p:cNvPr>
          <p:cNvSpPr txBox="1"/>
          <p:nvPr/>
        </p:nvSpPr>
        <p:spPr>
          <a:xfrm>
            <a:off x="910055" y="1695671"/>
            <a:ext cx="6618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000"/>
              </a:spcBef>
            </a:pPr>
            <a:r>
              <a:rPr lang="en-GB" sz="1800" b="1">
                <a:solidFill>
                  <a:srgbClr val="4472C4"/>
                </a:solidFill>
                <a:effectLst/>
                <a:latin typeface="Calibri Light" panose="020F0302020204030204" pitchFamily="34" charset="0"/>
                <a:ea typeface="Yu Gothic Light" panose="020B0300000000000000" pitchFamily="34" charset="-128"/>
                <a:cs typeface="Times New Roman" panose="02020603050405020304" pitchFamily="18" charset="0"/>
              </a:rPr>
              <a:t>ISCO-08 Structure of occupations and tasks used in the study</a:t>
            </a:r>
            <a:endParaRPr lang="en-CH" sz="1800" b="1">
              <a:solidFill>
                <a:srgbClr val="4472C4"/>
              </a:solidFill>
              <a:effectLst/>
              <a:latin typeface="Calibri Light" panose="020F0302020204030204" pitchFamily="34" charset="0"/>
              <a:ea typeface="Yu Gothic Light" panose="020B0300000000000000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822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1A3BD-A8B6-43D5-279E-CB0183281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5698CA-8D85-F4B0-A3B2-199B62EBD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5</a:t>
            </a:fld>
            <a:endParaRPr lang="en-GB"/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443D847F-A47C-0681-81DE-05169F03CD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0895" y="1001955"/>
            <a:ext cx="8465769" cy="1757843"/>
          </a:xfrm>
          <a:prstGeom prst="rect">
            <a:avLst/>
          </a:prstGeom>
        </p:spPr>
      </p:pic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227EF99E-845E-548F-DD70-A18C62E4E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2138" y="2964491"/>
            <a:ext cx="9061720" cy="370126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1E6DF66-6EB7-CD3D-F1A4-2898461C3587}"/>
              </a:ext>
            </a:extLst>
          </p:cNvPr>
          <p:cNvSpPr txBox="1"/>
          <p:nvPr/>
        </p:nvSpPr>
        <p:spPr>
          <a:xfrm>
            <a:off x="2166663" y="640732"/>
            <a:ext cx="3929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accent1"/>
                </a:solidFill>
              </a:rPr>
              <a:t>Python API request (GPT-4):</a:t>
            </a:r>
          </a:p>
        </p:txBody>
      </p:sp>
    </p:spTree>
    <p:extLst>
      <p:ext uri="{BB962C8B-B14F-4D97-AF65-F5344CB8AC3E}">
        <p14:creationId xmlns:p14="http://schemas.microsoft.com/office/powerpoint/2010/main" val="2469871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545927-D29E-F474-8F67-B073068D7C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Task-level predictions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6ADAF2-5342-501A-49A1-D30678023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A7F034-1A25-9D72-70CD-B7563B515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6</a:t>
            </a:fld>
            <a:endParaRPr lang="en-GB"/>
          </a:p>
        </p:txBody>
      </p:sp>
      <p:pic>
        <p:nvPicPr>
          <p:cNvPr id="7" name="Content Placeholder 8">
            <a:extLst>
              <a:ext uri="{FF2B5EF4-FFF2-40B4-BE49-F238E27FC236}">
                <a16:creationId xmlns:a16="http://schemas.microsoft.com/office/drawing/2014/main" id="{A97559DD-E846-AB8A-DA8E-7666425BB5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1062" b="49267"/>
          <a:stretch/>
        </p:blipFill>
        <p:spPr>
          <a:xfrm>
            <a:off x="1495242" y="2050181"/>
            <a:ext cx="8543907" cy="3817277"/>
          </a:xfrm>
        </p:spPr>
      </p:pic>
    </p:spTree>
    <p:extLst>
      <p:ext uri="{BB962C8B-B14F-4D97-AF65-F5344CB8AC3E}">
        <p14:creationId xmlns:p14="http://schemas.microsoft.com/office/powerpoint/2010/main" val="22580508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89D7D-30DB-5E7C-FAE2-079A1D77D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Task-level scoring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A9DEC8-34FB-E961-03F1-E168F9329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234A69-E13B-B4B7-9D98-AE4D67AD5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7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3CD9E0F-FECE-29B8-6CD4-C3DB7DF865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0" t="1342" r="49234"/>
          <a:stretch/>
        </p:blipFill>
        <p:spPr>
          <a:xfrm>
            <a:off x="4351193" y="1470428"/>
            <a:ext cx="6211426" cy="468940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3C0BF25-D5B6-D07F-954F-CF64F243E9F4}"/>
              </a:ext>
            </a:extLst>
          </p:cNvPr>
          <p:cNvSpPr txBox="1"/>
          <p:nvPr/>
        </p:nvSpPr>
        <p:spPr>
          <a:xfrm>
            <a:off x="147313" y="2435238"/>
            <a:ext cx="3823716" cy="3239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4800" marR="304800" algn="just">
              <a:spcBef>
                <a:spcPts val="500"/>
              </a:spcBef>
              <a:spcAft>
                <a:spcPts val="500"/>
              </a:spcAft>
            </a:pPr>
            <a:r>
              <a:rPr lang="en-GB" sz="1200" i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{“role”: “system”, “content”: “You are a skills and AI specialist. ” + “You will provide a score of potential automation with GPT technology for a given task. Follow instructions closely.”}, </a:t>
            </a:r>
            <a:endParaRPr lang="en-CH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04800" marR="304800" algn="just">
              <a:spcBef>
                <a:spcPts val="500"/>
              </a:spcBef>
              <a:spcAft>
                <a:spcPts val="500"/>
              </a:spcAft>
            </a:pPr>
            <a:r>
              <a:rPr lang="en-GB" sz="1200" i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{“role”: “user”, “content”: “Look at this job task: ” + str(</a:t>
            </a:r>
            <a:r>
              <a:rPr lang="en-GB" sz="1200" i="1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Tasks_GPT</a:t>
            </a:r>
            <a:r>
              <a:rPr lang="en-GB" sz="1200" i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+ “It is related to ISCO code: ” + str(ISCO_08) + “Provide a score of potential automation of this task with GPT technology, given that the job is located in a high[low] income country: ” + “The score should range 0-1. Provide a score in one line, and a justification in next line. Do not provide any other commentary, only the score and justification. ” + “Do not give any ranges just one score for each task.”}  </a:t>
            </a:r>
            <a:endParaRPr lang="en-CH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GB" sz="12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EE4545-75E0-C027-7549-0C22A092C795}"/>
              </a:ext>
            </a:extLst>
          </p:cNvPr>
          <p:cNvSpPr txBox="1"/>
          <p:nvPr/>
        </p:nvSpPr>
        <p:spPr>
          <a:xfrm>
            <a:off x="456197" y="2091014"/>
            <a:ext cx="39293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>
                <a:solidFill>
                  <a:schemeClr val="accent1"/>
                </a:solidFill>
              </a:rPr>
              <a:t>Python API request (GPT-4):</a:t>
            </a:r>
          </a:p>
        </p:txBody>
      </p:sp>
    </p:spTree>
    <p:extLst>
      <p:ext uri="{BB962C8B-B14F-4D97-AF65-F5344CB8AC3E}">
        <p14:creationId xmlns:p14="http://schemas.microsoft.com/office/powerpoint/2010/main" val="571514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GB" dirty="0"/>
          </a:p>
          <a:p>
            <a:fld id="{856227C0-AD57-4F9B-BAE3-EEFB0D0EE427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8AA184-E89E-D0DC-A130-2C9D106E544C}"/>
              </a:ext>
            </a:extLst>
          </p:cNvPr>
          <p:cNvSpPr txBox="1"/>
          <p:nvPr/>
        </p:nvSpPr>
        <p:spPr>
          <a:xfrm>
            <a:off x="398828" y="6426000"/>
            <a:ext cx="52486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200" dirty="0"/>
              <a:t>Source: Gmyrek, Berg and Bescond, 2023.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DC759A-49C0-2113-D676-A0721EF92205}"/>
              </a:ext>
            </a:extLst>
          </p:cNvPr>
          <p:cNvSpPr txBox="1"/>
          <p:nvPr/>
        </p:nvSpPr>
        <p:spPr>
          <a:xfrm>
            <a:off x="2070539" y="576000"/>
            <a:ext cx="997431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000" b="1" dirty="0">
                <a:solidFill>
                  <a:srgbClr val="2E74B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Figure: </a:t>
            </a:r>
            <a:r>
              <a:rPr lang="fr-CH" sz="2000" b="1" dirty="0" err="1">
                <a:solidFill>
                  <a:srgbClr val="2E74B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Tasks</a:t>
            </a:r>
            <a:r>
              <a:rPr lang="fr-CH" sz="2000" b="1" dirty="0">
                <a:solidFill>
                  <a:srgbClr val="2E74B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CH" sz="2000" b="1" dirty="0" err="1">
                <a:solidFill>
                  <a:srgbClr val="2E74B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most</a:t>
            </a:r>
            <a:r>
              <a:rPr lang="fr-CH" sz="2000" b="1" dirty="0">
                <a:solidFill>
                  <a:srgbClr val="2E74B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CH" sz="2000" b="1" dirty="0" err="1">
                <a:solidFill>
                  <a:srgbClr val="2E74B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exposed</a:t>
            </a:r>
            <a:r>
              <a:rPr lang="fr-CH" sz="2000" b="1" dirty="0">
                <a:solidFill>
                  <a:srgbClr val="2E74B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fr-CH" sz="2000" b="1" dirty="0" err="1">
                <a:solidFill>
                  <a:srgbClr val="2E74B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generative</a:t>
            </a:r>
            <a:r>
              <a:rPr lang="fr-CH" sz="2000" b="1" dirty="0">
                <a:solidFill>
                  <a:srgbClr val="2E74B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AI </a:t>
            </a:r>
            <a:r>
              <a:rPr lang="fr-CH" sz="2000" b="1" dirty="0" err="1">
                <a:solidFill>
                  <a:srgbClr val="2E74B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technology</a:t>
            </a:r>
            <a:r>
              <a:rPr lang="fr-CH" sz="2000" b="1" dirty="0">
                <a:solidFill>
                  <a:srgbClr val="2E74B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by </a:t>
            </a:r>
            <a:r>
              <a:rPr lang="fr-CH" sz="2000" b="1" dirty="0" err="1">
                <a:solidFill>
                  <a:srgbClr val="2E74B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broad</a:t>
            </a:r>
            <a:r>
              <a:rPr lang="fr-CH" sz="2000" b="1" dirty="0">
                <a:solidFill>
                  <a:srgbClr val="2E74B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CH" sz="2000" b="1" dirty="0" err="1">
                <a:solidFill>
                  <a:srgbClr val="2E74B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occupational</a:t>
            </a:r>
            <a:r>
              <a:rPr lang="fr-CH" sz="2000" b="1" dirty="0">
                <a:solidFill>
                  <a:srgbClr val="2E74B5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group (1-digit)</a:t>
            </a:r>
          </a:p>
          <a:p>
            <a:endParaRPr lang="fr-CH" dirty="0"/>
          </a:p>
        </p:txBody>
      </p:sp>
      <p:pic>
        <p:nvPicPr>
          <p:cNvPr id="8" name="Picture 7" descr="A graph with text and numbers&#10;&#10;Description automatically generated with medium confidence">
            <a:extLst>
              <a:ext uri="{FF2B5EF4-FFF2-40B4-BE49-F238E27FC236}">
                <a16:creationId xmlns:a16="http://schemas.microsoft.com/office/drawing/2014/main" id="{D71E965E-7B64-EE2A-8850-FABBAF691E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05" y="1282605"/>
            <a:ext cx="11384257" cy="505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345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02D44-6EEF-CA90-E4F8-12F8087E6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8538" y="720000"/>
            <a:ext cx="11210924" cy="720000"/>
          </a:xfrm>
        </p:spPr>
        <p:txBody>
          <a:bodyPr/>
          <a:lstStyle/>
          <a:p>
            <a:r>
              <a:rPr lang="en-US" sz="24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Task-level exposure scores to </a:t>
            </a:r>
            <a:r>
              <a:rPr lang="en-US" sz="2400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GenAI</a:t>
            </a:r>
            <a:r>
              <a:rPr lang="en-US" sz="24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 technology by ISCO 4d – select occupations</a:t>
            </a:r>
            <a:endParaRPr lang="fr-CH" dirty="0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1CAA4D0C-342A-B243-D2F1-60FE4E374F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95086" y="1441141"/>
            <a:ext cx="12260086" cy="5250655"/>
          </a:xfr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FCB785-8AA6-3571-BDF1-E6973DB1F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Date: Monday / 01 / October / 2019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AE546F-C015-3799-EA9B-8432EC50A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227C0-AD57-4F9B-BAE3-EEFB0D0EE427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5232118"/>
      </p:ext>
    </p:extLst>
  </p:cSld>
  <p:clrMapOvr>
    <a:masterClrMapping/>
  </p:clrMapOvr>
</p:sld>
</file>

<file path=ppt/theme/theme1.xml><?xml version="1.0" encoding="utf-8"?>
<a:theme xmlns:a="http://schemas.openxmlformats.org/drawingml/2006/main" name="ILO 2020">
  <a:themeElements>
    <a:clrScheme name="ILO Jan 2020">
      <a:dk1>
        <a:srgbClr val="230050"/>
      </a:dk1>
      <a:lt1>
        <a:sysClr val="window" lastClr="FFFFFF"/>
      </a:lt1>
      <a:dk2>
        <a:srgbClr val="000000"/>
      </a:dk2>
      <a:lt2>
        <a:srgbClr val="F8FCFE"/>
      </a:lt2>
      <a:accent1>
        <a:srgbClr val="1E2DBE"/>
      </a:accent1>
      <a:accent2>
        <a:srgbClr val="FA3C4B"/>
      </a:accent2>
      <a:accent3>
        <a:srgbClr val="FFCD2D"/>
      </a:accent3>
      <a:accent4>
        <a:srgbClr val="960A55"/>
      </a:accent4>
      <a:accent5>
        <a:srgbClr val="05D2D2"/>
      </a:accent5>
      <a:accent6>
        <a:srgbClr val="8CE164"/>
      </a:accent6>
      <a:hlink>
        <a:srgbClr val="230050"/>
      </a:hlink>
      <a:folHlink>
        <a:srgbClr val="23005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LO Presentation 16x9.potx" id="{1B78B7CC-6F33-4AED-B988-F1824BC14DB2}" vid="{017B0592-C5E0-43A0-8804-D21738B904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834B3C2ACFC54CB4995F5CE041DF35" ma:contentTypeVersion="16" ma:contentTypeDescription="Create a new document." ma:contentTypeScope="" ma:versionID="8d5ae84aa80268965b5a2214c68a6c89">
  <xsd:schema xmlns:xsd="http://www.w3.org/2001/XMLSchema" xmlns:xs="http://www.w3.org/2001/XMLSchema" xmlns:p="http://schemas.microsoft.com/office/2006/metadata/properties" xmlns:ns2="928c1999-b666-4f7b-acd9-f35aff67a026" xmlns:ns3="0c52a6df-a0c5-415a-a731-52e1ff9eda3c" targetNamespace="http://schemas.microsoft.com/office/2006/metadata/properties" ma:root="true" ma:fieldsID="a6504ddae9ae209cec81a49a7211ba16" ns2:_="" ns3:_="">
    <xsd:import namespace="928c1999-b666-4f7b-acd9-f35aff67a026"/>
    <xsd:import namespace="0c52a6df-a0c5-415a-a731-52e1ff9eda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8c1999-b666-4f7b-acd9-f35aff67a0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3932b82f-ee1f-4246-9d44-c1f8cdfbe54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52a6df-a0c5-415a-a731-52e1ff9eda3c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28c1999-b666-4f7b-acd9-f35aff67a02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8B6B6F1-8270-44BB-9A98-67DD2E892F63}"/>
</file>

<file path=customXml/itemProps2.xml><?xml version="1.0" encoding="utf-8"?>
<ds:datastoreItem xmlns:ds="http://schemas.openxmlformats.org/officeDocument/2006/customXml" ds:itemID="{BC98844C-E94A-48A1-8FA2-4F64143CF0F1}"/>
</file>

<file path=customXml/itemProps3.xml><?xml version="1.0" encoding="utf-8"?>
<ds:datastoreItem xmlns:ds="http://schemas.openxmlformats.org/officeDocument/2006/customXml" ds:itemID="{7E84B0EE-0ECF-468B-A9BE-9DCF1F866A6A}"/>
</file>

<file path=docProps/app.xml><?xml version="1.0" encoding="utf-8"?>
<Properties xmlns="http://schemas.openxmlformats.org/officeDocument/2006/extended-properties" xmlns:vt="http://schemas.openxmlformats.org/officeDocument/2006/docPropsVTypes">
  <Template>English_PowerPoint_Presentation</Template>
  <TotalTime>0</TotalTime>
  <Words>1109</Words>
  <Application>Microsoft Office PowerPoint</Application>
  <PresentationFormat>Widescreen</PresentationFormat>
  <Paragraphs>202</Paragraphs>
  <Slides>20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Wingdings</vt:lpstr>
      <vt:lpstr>Wingdings 3</vt:lpstr>
      <vt:lpstr>ILO 2020</vt:lpstr>
      <vt:lpstr>AI and the world of work: </vt:lpstr>
      <vt:lpstr>Exposure ≠ Impact</vt:lpstr>
      <vt:lpstr>PowerPoint Presentation</vt:lpstr>
      <vt:lpstr>Methodology </vt:lpstr>
      <vt:lpstr>PowerPoint Presentation</vt:lpstr>
      <vt:lpstr>Task-level predictions</vt:lpstr>
      <vt:lpstr>Task-level scoring</vt:lpstr>
      <vt:lpstr>PowerPoint Presentation</vt:lpstr>
      <vt:lpstr>Task-level exposure scores to GenAI technology by ISCO 4d – select occupations</vt:lpstr>
      <vt:lpstr>PowerPoint Presentation</vt:lpstr>
      <vt:lpstr>PowerPoint Presentation</vt:lpstr>
      <vt:lpstr>Bottlenecks to possible «augmentation».  Evidence from Latin America</vt:lpstr>
      <vt:lpstr>AI impact assessment framework</vt:lpstr>
      <vt:lpstr>Navigating Reskilling, Cross-skilling, and Upskilling</vt:lpstr>
      <vt:lpstr>Who is using genAI at work and for what tasks? </vt:lpstr>
      <vt:lpstr>AI at the Workplace: Bottom-up v. Top-down uses</vt:lpstr>
      <vt:lpstr>Bottom up:  One in four Americans are using Generative AI regularly at work  (August 2024)</vt:lpstr>
      <vt:lpstr>Chat GPT, Gemini and embedded products (Microsoft Co-Pilot) are most commonly used</vt:lpstr>
      <vt:lpstr>What tasks is it used for?</vt:lpstr>
      <vt:lpstr>Thank you!    For more information, see: ilo.org/aiobservatory   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title here 40pt</dc:title>
  <dc:creator>Berg, Janine</dc:creator>
  <cp:lastModifiedBy>Berg, Janine</cp:lastModifiedBy>
  <cp:revision>48</cp:revision>
  <dcterms:created xsi:type="dcterms:W3CDTF">2021-12-06T13:10:03Z</dcterms:created>
  <dcterms:modified xsi:type="dcterms:W3CDTF">2025-02-12T15:56:50Z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0x01010032834B3C2ACFC54CB4995F5CE041DF35</vt:lpwstr>
  </property>
</Properties>
</file>