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60" r:id="rId2"/>
    <p:sldId id="304" r:id="rId3"/>
    <p:sldId id="264" r:id="rId4"/>
    <p:sldId id="265" r:id="rId5"/>
    <p:sldId id="384" r:id="rId6"/>
    <p:sldId id="327" r:id="rId7"/>
    <p:sldId id="326" r:id="rId8"/>
    <p:sldId id="318" r:id="rId9"/>
    <p:sldId id="382" r:id="rId10"/>
    <p:sldId id="383" r:id="rId11"/>
    <p:sldId id="367" r:id="rId12"/>
    <p:sldId id="377" r:id="rId13"/>
    <p:sldId id="378" r:id="rId14"/>
    <p:sldId id="385" r:id="rId15"/>
    <p:sldId id="388" r:id="rId16"/>
    <p:sldId id="387" r:id="rId17"/>
    <p:sldId id="38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43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1B133-3352-4F6C-9D7D-1C4231137663}" type="datetimeFigureOut">
              <a:rPr lang="en-GB" smtClean="0"/>
              <a:t>14/02/2025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A88AD-115B-4ACC-964C-953B2C2344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87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25DF1339-B07C-D750-7E98-CD4681C1BD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115" y="6209352"/>
            <a:ext cx="2304887" cy="6486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ABD128-299F-B9A7-5DB1-0A6DEC5802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9" r="33753"/>
          <a:stretch/>
        </p:blipFill>
        <p:spPr>
          <a:xfrm>
            <a:off x="692331" y="-4037"/>
            <a:ext cx="3135084" cy="686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46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087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38439-BF10-4B77-AF83-E7688B681F5D}" type="datetime1">
              <a:rPr lang="en-GB" smtClean="0"/>
              <a:t>14/02/2025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06F15-3695-45AE-BC99-67785E8F8B87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812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994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12193588" cy="6057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673600" y="6273800"/>
            <a:ext cx="2844801" cy="368301"/>
          </a:xfrm>
          <a:prstGeom prst="rect">
            <a:avLst/>
          </a:prstGeom>
        </p:spPr>
        <p:txBody>
          <a:bodyPr/>
          <a:lstStyle>
            <a:lvl1pPr algn="ctr">
              <a:defRPr sz="10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5" name="www.ctvet.gov.gh"/>
          <p:cNvSpPr txBox="1"/>
          <p:nvPr/>
        </p:nvSpPr>
        <p:spPr>
          <a:xfrm>
            <a:off x="610394" y="6358890"/>
            <a:ext cx="1295401" cy="230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2860" rIns="22860">
            <a:spAutoFit/>
          </a:bodyPr>
          <a:lstStyle>
            <a:lvl1pPr algn="just">
              <a:defRPr sz="1800">
                <a:solidFill>
                  <a:srgbClr val="A62C3E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r>
              <a:rPr sz="900" dirty="0"/>
              <a:t>www.ctvet.gov.gh</a:t>
            </a:r>
          </a:p>
        </p:txBody>
      </p:sp>
    </p:spTree>
    <p:extLst>
      <p:ext uri="{BB962C8B-B14F-4D97-AF65-F5344CB8AC3E}">
        <p14:creationId xmlns:p14="http://schemas.microsoft.com/office/powerpoint/2010/main" val="230687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270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174967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98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15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539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55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74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0357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DC0AD8A6-58B4-35A6-34F5-9222503AAD27}"/>
              </a:ext>
            </a:extLst>
          </p:cNvPr>
          <p:cNvSpPr/>
          <p:nvPr userDrawn="1"/>
        </p:nvSpPr>
        <p:spPr>
          <a:xfrm>
            <a:off x="2" y="0"/>
            <a:ext cx="286823" cy="6858000"/>
          </a:xfrm>
          <a:prstGeom prst="rect">
            <a:avLst/>
          </a:prstGeom>
          <a:solidFill>
            <a:srgbClr val="FFB4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E0474A-ECEB-C4F5-0D14-647EC3AB344A}"/>
              </a:ext>
            </a:extLst>
          </p:cNvPr>
          <p:cNvSpPr/>
          <p:nvPr userDrawn="1"/>
        </p:nvSpPr>
        <p:spPr>
          <a:xfrm>
            <a:off x="286823" y="0"/>
            <a:ext cx="457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Google Shape;242;p40">
            <a:extLst>
              <a:ext uri="{FF2B5EF4-FFF2-40B4-BE49-F238E27FC236}">
                <a16:creationId xmlns:a16="http://schemas.microsoft.com/office/drawing/2014/main" id="{9B81333A-F894-AB88-6B37-98AAC99F6B6A}"/>
              </a:ext>
            </a:extLst>
          </p:cNvPr>
          <p:cNvSpPr txBox="1"/>
          <p:nvPr userDrawn="1"/>
        </p:nvSpPr>
        <p:spPr>
          <a:xfrm rot="5400000">
            <a:off x="-2998144" y="3219651"/>
            <a:ext cx="6962503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2400" b="1" dirty="0">
                <a:solidFill>
                  <a:schemeClr val="lt1"/>
                </a:solidFill>
              </a:rPr>
              <a:t>CTVET</a:t>
            </a:r>
            <a:r>
              <a:rPr lang="en-US" sz="1800" b="1" dirty="0">
                <a:solidFill>
                  <a:schemeClr val="lt1"/>
                </a:solidFill>
              </a:rPr>
              <a:t> </a:t>
            </a:r>
            <a:r>
              <a:rPr lang="en-US" sz="1800" b="1" dirty="0">
                <a:solidFill>
                  <a:srgbClr val="00B0F0"/>
                </a:solidFill>
              </a:rPr>
              <a:t>|</a:t>
            </a:r>
            <a:r>
              <a:rPr lang="en-US" sz="1800" b="1" dirty="0">
                <a:solidFill>
                  <a:schemeClr val="lt1"/>
                </a:solidFill>
              </a:rPr>
              <a:t> </a:t>
            </a:r>
            <a:r>
              <a:rPr lang="en-US" sz="1500" b="1" dirty="0">
                <a:solidFill>
                  <a:schemeClr val="lt1"/>
                </a:solidFill>
              </a:rPr>
              <a:t>COMMISSION FOR TECHNICAL &amp; VOCATIONAL EDUCATION &amp; TRAINING</a:t>
            </a:r>
            <a:endParaRPr sz="15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63EB229-CB6E-1240-3633-52EC2233FA6A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331" y="-1"/>
            <a:ext cx="1306287" cy="13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6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1" r:id="rId12"/>
    <p:sldLayoutId id="2147483672" r:id="rId1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74882" y="548685"/>
            <a:ext cx="7303731" cy="1470025"/>
          </a:xfrm>
        </p:spPr>
        <p:txBody>
          <a:bodyPr>
            <a:noAutofit/>
          </a:bodyPr>
          <a:lstStyle/>
          <a:p>
            <a:r>
              <a:rPr lang="en-GB" sz="3600" dirty="0">
                <a:latin typeface="Cambria" panose="02040503050406030204" pitchFamily="18" charset="0"/>
                <a:ea typeface="Cambria" panose="02040503050406030204" pitchFamily="18" charset="0"/>
              </a:rPr>
              <a:t>COMMISSION FOR TECHNICAL AND VOCATIONAL EDUCATION AND TRAINING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19739" y="2395470"/>
            <a:ext cx="6534816" cy="3506210"/>
          </a:xfrm>
        </p:spPr>
        <p:txBody>
          <a:bodyPr>
            <a:normAutofit fontScale="32500" lnSpcReduction="20000"/>
          </a:bodyPr>
          <a:lstStyle/>
          <a:p>
            <a:r>
              <a:rPr lang="en-GB" sz="5400" dirty="0"/>
              <a:t>PRESENTATION: BRIDGING SKILLS GAP FOR SUSTAINABLE GROWTH:  SHARING GHANA’S SECTOR</a:t>
            </a:r>
          </a:p>
          <a:p>
            <a:r>
              <a:rPr lang="en-GB" sz="5400" dirty="0"/>
              <a:t> SKILLS BODIES EXPERIENCE</a:t>
            </a:r>
          </a:p>
          <a:p>
            <a:endParaRPr lang="en-GB" sz="5400" b="1" dirty="0"/>
          </a:p>
          <a:p>
            <a:endParaRPr lang="en-GB" sz="5400" b="1" dirty="0"/>
          </a:p>
          <a:p>
            <a:r>
              <a:rPr lang="en-GB" sz="5400" b="1" dirty="0"/>
              <a:t>14</a:t>
            </a:r>
            <a:r>
              <a:rPr lang="en-GB" sz="5400" b="1" baseline="30000" dirty="0"/>
              <a:t>TH</a:t>
            </a:r>
            <a:r>
              <a:rPr lang="en-GB" sz="5400" b="1" dirty="0"/>
              <a:t> FEBRUARY 2025</a:t>
            </a:r>
          </a:p>
          <a:p>
            <a:endParaRPr lang="en-GB" sz="3200" b="1" dirty="0"/>
          </a:p>
          <a:p>
            <a:r>
              <a:rPr lang="en-GB" sz="3200" b="1" dirty="0"/>
              <a:t>By Engr. Theophilus </a:t>
            </a:r>
            <a:r>
              <a:rPr lang="en-GB" sz="3200" b="1" dirty="0" err="1"/>
              <a:t>Tetteh</a:t>
            </a:r>
            <a:r>
              <a:rPr lang="en-GB" sz="3200" b="1" dirty="0"/>
              <a:t> Zogblah</a:t>
            </a:r>
          </a:p>
          <a:p>
            <a:r>
              <a:rPr lang="en-GB" sz="3200" b="1" dirty="0"/>
              <a:t>Deputy Director, Standards and Curriculum Development</a:t>
            </a:r>
          </a:p>
        </p:txBody>
      </p:sp>
    </p:spTree>
    <p:extLst>
      <p:ext uri="{BB962C8B-B14F-4D97-AF65-F5344CB8AC3E}">
        <p14:creationId xmlns:p14="http://schemas.microsoft.com/office/powerpoint/2010/main" val="2690266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0ECDE5-A8E1-48CA-8A5F-4E1A3A65E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717"/>
            <a:ext cx="10515600" cy="859808"/>
          </a:xfrm>
          <a:ln w="19050">
            <a:solidFill>
              <a:schemeClr val="tx1"/>
            </a:solidFill>
          </a:ln>
        </p:spPr>
        <p:txBody>
          <a:bodyPr/>
          <a:lstStyle/>
          <a:p>
            <a:r>
              <a:rPr lang="en-GB" dirty="0"/>
              <a:t>  STATUS OF SECTOR SKILLS BODIES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054FDE-3A4D-4A8B-A04F-5158556A2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3015"/>
            <a:ext cx="10515600" cy="5049672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021845"/>
              </p:ext>
            </p:extLst>
          </p:nvPr>
        </p:nvGraphicFramePr>
        <p:xfrm>
          <a:off x="838200" y="1200150"/>
          <a:ext cx="10515599" cy="520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2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7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52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56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1925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r>
                        <a:rPr lang="en-US" baseline="0" dirty="0"/>
                        <a:t> of SSB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Support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313"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Telecom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Oct 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CTVET/World Bank, GJSP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Electronics, Automation and Electrical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Established. Oct 2024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CTVET/World Bank, GJSP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Media and Entertainment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Established. Oct 2024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Gill Sans MT" panose="020B0502020104020203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CTVET/World Bank, GJSP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800" dirty="0"/>
                        <a:t>Environmental, Sanitation and Waste Mgmt.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Established. Oct 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 panose="020B0502020104020203"/>
                          <a:ea typeface="+mn-ea"/>
                          <a:cs typeface="+mn-cs"/>
                        </a:rPr>
                        <a:t>CTVET/World Bank, GJSP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Banking and Finance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Targeted for 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800" dirty="0"/>
                        <a:t>Mining 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Targeted for 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1529">
                <a:tc>
                  <a:txBody>
                    <a:bodyPr/>
                    <a:lstStyle/>
                    <a:p>
                      <a:r>
                        <a:rPr lang="en-US" dirty="0"/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Security and Safety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Targeted for 2024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800" dirty="0"/>
                        <a:t>Wood and Forestry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Targeted for 2024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Metal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Not yet established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sz="1800" dirty="0"/>
                        <a:t>Machine and Equipment Manufacturing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Not yet established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Earthmoving &amp; infrastructure building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Not yet established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95957">
                <a:tc>
                  <a:txBody>
                    <a:bodyPr/>
                    <a:lstStyle/>
                    <a:p>
                      <a:r>
                        <a:rPr lang="en-US" dirty="0"/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Strategic Manufacturing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Not yet established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395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475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E7BDB-17DB-4816-7AFC-931948B01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330371"/>
            <a:ext cx="9603275" cy="714658"/>
          </a:xfrm>
        </p:spPr>
        <p:txBody>
          <a:bodyPr/>
          <a:lstStyle/>
          <a:p>
            <a:r>
              <a:rPr lang="en-US" dirty="0"/>
              <a:t>STRUCTURE OF THE SECTOR SKILLS BODIES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8C6CAF-E793-AACA-8E81-9E8348086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13FC8-92E4-4361-82DD-B49FAC203B0C}" type="datetime1">
              <a:rPr lang="en-US" smtClean="0"/>
              <a:t>2/14/2025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26EF9F-428F-3021-4F15-5269EC0BA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11</a:t>
            </a:fld>
            <a:endParaRPr lang="en-US" dirty="0"/>
          </a:p>
        </p:txBody>
      </p:sp>
      <p:pic>
        <p:nvPicPr>
          <p:cNvPr id="26" name="Content Placeholder 25">
            <a:extLst>
              <a:ext uri="{FF2B5EF4-FFF2-40B4-BE49-F238E27FC236}">
                <a16:creationId xmlns:a16="http://schemas.microsoft.com/office/drawing/2014/main" id="{727D8E47-2E35-7836-3D12-54B42CD97C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78" y="1170708"/>
            <a:ext cx="9603275" cy="504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33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E0983-B63A-0783-F3BF-45F746F6B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47650"/>
            <a:ext cx="9603275" cy="828675"/>
          </a:xfrm>
        </p:spPr>
        <p:txBody>
          <a:bodyPr>
            <a:normAutofit/>
          </a:bodyPr>
          <a:lstStyle/>
          <a:p>
            <a:r>
              <a:rPr lang="en-GB" dirty="0"/>
              <a:t>PROPOSED FUNDING SOURCES FOR SSBs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C4B01-9B14-CFBE-F775-18047505C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285875"/>
            <a:ext cx="9603275" cy="4867276"/>
          </a:xfrm>
        </p:spPr>
        <p:txBody>
          <a:bodyPr>
            <a:noAutofit/>
          </a:bodyPr>
          <a:lstStyle/>
          <a:p>
            <a:pPr marL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solidFill>
                  <a:srgbClr val="1C1E2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Government; Private Enterprises; </a:t>
            </a:r>
            <a:r>
              <a:rPr lang="en-US" sz="1800" b="1" dirty="0">
                <a:solidFill>
                  <a:srgbClr val="1C1E29"/>
                </a:solidFill>
                <a:effectLst/>
                <a:latin typeface="Times New Roman" panose="02020603050405020304" pitchFamily="18" charset="0"/>
                <a:ea typeface="Helvetica Neue"/>
              </a:rPr>
              <a:t> Internally Generated Funds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solidFill>
                  <a:srgbClr val="1C1E29"/>
                </a:solidFill>
                <a:effectLst/>
                <a:latin typeface="Times New Roman" panose="02020603050405020304" pitchFamily="18" charset="0"/>
                <a:ea typeface="Helvetica Neue"/>
              </a:rPr>
              <a:t>Government </a:t>
            </a:r>
            <a:r>
              <a:rPr lang="en-US" sz="1800" b="1" dirty="0" err="1">
                <a:solidFill>
                  <a:srgbClr val="1C1E29"/>
                </a:solidFill>
                <a:effectLst/>
                <a:latin typeface="Times New Roman" panose="02020603050405020304" pitchFamily="18" charset="0"/>
                <a:ea typeface="Helvetica Neue"/>
              </a:rPr>
              <a:t>Organisations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Direct budgetary allocation from CTVET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National Skills Development Fund (SDF)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Source funding from State-Owned Enterprises (SOEs) through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State Interest and Governance Authority (SIGA)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GETFund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National Entrepreneurship and Innovation </a:t>
            </a:r>
            <a:r>
              <a:rPr lang="en-US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Programme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Microfinance and Small Loans Centre (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MASLOC)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Ghana Enterprise Agency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</a:rPr>
              <a:t>Others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67932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E0983-B63A-0783-F3BF-45F746F6B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47650"/>
            <a:ext cx="9603275" cy="828675"/>
          </a:xfrm>
        </p:spPr>
        <p:txBody>
          <a:bodyPr>
            <a:normAutofit/>
          </a:bodyPr>
          <a:lstStyle/>
          <a:p>
            <a:r>
              <a:rPr lang="en-GB" dirty="0"/>
              <a:t>PROPOSED FUNDING SOURCES FOR SSBs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C4B01-9B14-CFBE-F775-18047505C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1285875"/>
            <a:ext cx="9603275" cy="4867276"/>
          </a:xfrm>
        </p:spPr>
        <p:txBody>
          <a:bodyPr>
            <a:noAutofit/>
          </a:bodyPr>
          <a:lstStyle/>
          <a:p>
            <a:pPr marL="0" marR="61214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Private Enterprises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Employer associations and Industry associations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Enterprise Social Responsibility funds such as Vodafone foundation, MTN foundation etc.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Direct levies from Industry 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Development Partners and donors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612140" lvl="1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Bilateral development agencies such as GIZ, USAID, DFID, JICA, International Chambers of Commerce etc.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612140" lvl="1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Multilateral development agencies such as ILO, UNICEF etc.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marR="612140" lvl="1" indent="-28575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Foreign Foundations such as Ford Foundation, MasterCard Foundation etc.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NGOs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Philanthropists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61214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Helvetica Neue"/>
                <a:cs typeface="Times New Roman" panose="02020603050405020304" pitchFamily="18" charset="0"/>
              </a:rPr>
              <a:t>Others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755803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9B207-F1C8-115E-7C94-0C48A13B3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B52BD-55CD-D77F-D842-6DAA95166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76226"/>
            <a:ext cx="9603275" cy="781050"/>
          </a:xfrm>
        </p:spPr>
        <p:txBody>
          <a:bodyPr>
            <a:normAutofit/>
          </a:bodyPr>
          <a:lstStyle/>
          <a:p>
            <a:r>
              <a:rPr lang="en-GB" dirty="0"/>
              <a:t>BENEFITS of sector skills BODIES.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31552A8-C2E9-A943-3DAA-00E137239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Strengthening strong collaboration and synergy among government educational agencies, industry groups and training institutions.</a:t>
            </a:r>
          </a:p>
          <a:p>
            <a:r>
              <a:rPr lang="en-US" dirty="0"/>
              <a:t>Facilitating the development of quality and responsive TVET curricula.</a:t>
            </a:r>
          </a:p>
          <a:p>
            <a:r>
              <a:rPr lang="en-US" dirty="0"/>
              <a:t>Providing opportunities for collaborative training through workplace experience learning.</a:t>
            </a:r>
          </a:p>
          <a:p>
            <a:r>
              <a:rPr lang="en-US" dirty="0"/>
              <a:t>Created a good platform for industry representation on skills development standing and working committees. </a:t>
            </a:r>
          </a:p>
          <a:p>
            <a:r>
              <a:rPr lang="en-US" dirty="0"/>
              <a:t>Promoting alignment of industry interest and expectations with  government skills development policies.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087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36082-7A25-14E8-682F-7097EE5AF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99680-7FF3-6E2F-4EE8-776D36EAA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76226"/>
            <a:ext cx="9603275" cy="781050"/>
          </a:xfrm>
        </p:spPr>
        <p:txBody>
          <a:bodyPr>
            <a:normAutofit/>
          </a:bodyPr>
          <a:lstStyle/>
          <a:p>
            <a:r>
              <a:rPr lang="en-GB" dirty="0"/>
              <a:t>SOME CHALLENGES  FOR ATTENTION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92A8F12-8529-84BA-41C5-4586BA8C84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Developing initiatives and driving the agenda of SSBs by leadership</a:t>
            </a:r>
          </a:p>
          <a:p>
            <a:r>
              <a:rPr lang="en-GB" dirty="0"/>
              <a:t>Legal backing for SSBs</a:t>
            </a:r>
          </a:p>
          <a:p>
            <a:r>
              <a:rPr lang="en-GB" dirty="0"/>
              <a:t>Funding of initiatives of SSBs( DPs, Government, industries)</a:t>
            </a:r>
          </a:p>
          <a:p>
            <a:r>
              <a:rPr lang="en-GB" dirty="0"/>
              <a:t>Commitment by members </a:t>
            </a:r>
          </a:p>
          <a:p>
            <a:r>
              <a:rPr lang="en-GB" dirty="0"/>
              <a:t>Capacity building</a:t>
            </a:r>
          </a:p>
          <a:p>
            <a:r>
              <a:rPr lang="en-GB" dirty="0"/>
              <a:t>Deepening engagement with sector stakeholders to gain support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87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732D4-7FD7-43CB-BD7E-3A3F15945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3CB00-2070-0F26-8747-657391EF9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9" y="276226"/>
            <a:ext cx="9603275" cy="781050"/>
          </a:xfrm>
        </p:spPr>
        <p:txBody>
          <a:bodyPr>
            <a:normAutofit/>
          </a:bodyPr>
          <a:lstStyle/>
          <a:p>
            <a:r>
              <a:rPr lang="en-GB" dirty="0"/>
              <a:t>conclusions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E18A70-23FC-953B-6082-CA42CEB00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Partnership between educational and training institutions with sector industries results in the development of competent skilled workforce for industrialization.</a:t>
            </a:r>
          </a:p>
          <a:p>
            <a:r>
              <a:rPr lang="en-US" dirty="0"/>
              <a:t>The establishment of sector skills bodies provides for a bridge to align the content of education and training to the competencies needed in industry.</a:t>
            </a:r>
          </a:p>
          <a:p>
            <a:r>
              <a:rPr lang="en-US" dirty="0"/>
              <a:t>The operationalization of the concept of sector skills bodies is a global intervention to addressing skills gaps, skills mismatch and future skills needs to make economic sector productive and competitive.</a:t>
            </a:r>
          </a:p>
          <a:p>
            <a:r>
              <a:rPr lang="en-US" dirty="0"/>
              <a:t>It is proactive agenda for quality skills development for industrialization, decent work and economic prosperity.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72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A5EC5-1CA8-51C6-5008-79ADA4866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63D4D9-6C89-787B-D182-A55C79D17D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2770" y="2601531"/>
            <a:ext cx="6534816" cy="2166807"/>
          </a:xfrm>
        </p:spPr>
        <p:txBody>
          <a:bodyPr>
            <a:normAutofit/>
          </a:bodyPr>
          <a:lstStyle/>
          <a:p>
            <a:endParaRPr lang="en-GB" sz="3200" b="1" dirty="0"/>
          </a:p>
          <a:p>
            <a:r>
              <a:rPr lang="en-GB" sz="32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053924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66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SECTOR SKILLS BODIES SECRETARIAT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24986"/>
            <a:ext cx="10306049" cy="5556763"/>
          </a:xfrm>
        </p:spPr>
      </p:pic>
    </p:spTree>
    <p:extLst>
      <p:ext uri="{BB962C8B-B14F-4D97-AF65-F5344CB8AC3E}">
        <p14:creationId xmlns:p14="http://schemas.microsoft.com/office/powerpoint/2010/main" val="335967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/>
              <a:t>3</a:t>
            </a:fld>
            <a:endParaRPr/>
          </a:p>
        </p:txBody>
      </p:sp>
      <p:sp>
        <p:nvSpPr>
          <p:cNvPr id="726" name="Line"/>
          <p:cNvSpPr/>
          <p:nvPr/>
        </p:nvSpPr>
        <p:spPr>
          <a:xfrm>
            <a:off x="-55034" y="6090127"/>
            <a:ext cx="12302067" cy="1"/>
          </a:xfrm>
          <a:prstGeom prst="line">
            <a:avLst/>
          </a:prstGeom>
          <a:ln w="50800">
            <a:solidFill>
              <a:schemeClr val="accent1"/>
            </a:solidFill>
          </a:ln>
        </p:spPr>
        <p:txBody>
          <a:bodyPr lIns="22860" rIns="22860"/>
          <a:lstStyle/>
          <a:p>
            <a:endParaRPr sz="900"/>
          </a:p>
        </p:txBody>
      </p:sp>
      <p:grpSp>
        <p:nvGrpSpPr>
          <p:cNvPr id="729" name="Group"/>
          <p:cNvGrpSpPr/>
          <p:nvPr/>
        </p:nvGrpSpPr>
        <p:grpSpPr>
          <a:xfrm>
            <a:off x="6058317" y="707697"/>
            <a:ext cx="4393488" cy="699020"/>
            <a:chOff x="0" y="0"/>
            <a:chExt cx="3903914" cy="1398038"/>
          </a:xfrm>
        </p:grpSpPr>
        <p:sp>
          <p:nvSpPr>
            <p:cNvPr id="727" name="Rectangle"/>
            <p:cNvSpPr/>
            <p:nvPr/>
          </p:nvSpPr>
          <p:spPr>
            <a:xfrm>
              <a:off x="0" y="0"/>
              <a:ext cx="3903915" cy="1398039"/>
            </a:xfrm>
            <a:prstGeom prst="rect">
              <a:avLst/>
            </a:pr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wrap="square" lIns="34726" tIns="34726" rIns="34726" bIns="34726" numCol="1" anchor="ctr">
              <a:noAutofit/>
            </a:bodyPr>
            <a:lstStyle/>
            <a:p>
              <a:pPr defTabSz="381000">
                <a:lnSpc>
                  <a:spcPct val="110000"/>
                </a:lnSpc>
                <a:defRPr sz="2100">
                  <a:solidFill>
                    <a:srgbClr val="FFFFFF"/>
                  </a:solidFill>
                </a:defRPr>
              </a:pPr>
              <a:endParaRPr sz="1050"/>
            </a:p>
          </p:txBody>
        </p:sp>
        <p:sp>
          <p:nvSpPr>
            <p:cNvPr id="728" name="Governance and Management"/>
            <p:cNvSpPr txBox="1"/>
            <p:nvPr/>
          </p:nvSpPr>
          <p:spPr>
            <a:xfrm>
              <a:off x="281325" y="199169"/>
              <a:ext cx="3343645" cy="9997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762000">
                <a:lnSpc>
                  <a:spcPct val="110000"/>
                </a:lnSpc>
                <a:defRPr sz="27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endParaRPr lang="en-GB" sz="1400" dirty="0"/>
            </a:p>
            <a:p>
              <a:r>
                <a:rPr lang="en-GB" sz="2000" dirty="0"/>
                <a:t>Mandate of the Commission?</a:t>
              </a:r>
            </a:p>
            <a:p>
              <a:endParaRPr sz="1350" dirty="0"/>
            </a:p>
          </p:txBody>
        </p:sp>
      </p:grpSp>
      <p:sp>
        <p:nvSpPr>
          <p:cNvPr id="730" name="1."/>
          <p:cNvSpPr txBox="1"/>
          <p:nvPr/>
        </p:nvSpPr>
        <p:spPr>
          <a:xfrm>
            <a:off x="5638744" y="744140"/>
            <a:ext cx="456856" cy="626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defTabSz="457200">
              <a:defRPr sz="7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600"/>
              <a:t>1.</a:t>
            </a:r>
          </a:p>
        </p:txBody>
      </p:sp>
      <p:grpSp>
        <p:nvGrpSpPr>
          <p:cNvPr id="733" name="Group"/>
          <p:cNvGrpSpPr/>
          <p:nvPr/>
        </p:nvGrpSpPr>
        <p:grpSpPr>
          <a:xfrm>
            <a:off x="6037016" y="1546052"/>
            <a:ext cx="4414789" cy="743260"/>
            <a:chOff x="0" y="-88478"/>
            <a:chExt cx="3903915" cy="1486517"/>
          </a:xfrm>
        </p:grpSpPr>
        <p:sp>
          <p:nvSpPr>
            <p:cNvPr id="731" name="Rectangle"/>
            <p:cNvSpPr/>
            <p:nvPr/>
          </p:nvSpPr>
          <p:spPr>
            <a:xfrm>
              <a:off x="0" y="0"/>
              <a:ext cx="3903915" cy="1398039"/>
            </a:xfrm>
            <a:prstGeom prst="rect">
              <a:avLst/>
            </a:prstGeom>
            <a:solidFill>
              <a:srgbClr val="313338"/>
            </a:solidFill>
            <a:ln w="12700" cap="flat">
              <a:noFill/>
              <a:miter lim="400000"/>
            </a:ln>
            <a:effectLst/>
          </p:spPr>
          <p:txBody>
            <a:bodyPr wrap="square" lIns="34726" tIns="34726" rIns="34726" bIns="34726" numCol="1" anchor="ctr">
              <a:noAutofit/>
            </a:bodyPr>
            <a:lstStyle/>
            <a:p>
              <a:pPr algn="ctr" defTabSz="410766">
                <a:defRPr sz="5800">
                  <a:latin typeface="Gill Sans"/>
                  <a:ea typeface="Gill Sans"/>
                  <a:cs typeface="Gill Sans"/>
                  <a:sym typeface="Gill Sans"/>
                </a:defRPr>
              </a:pPr>
              <a:endParaRPr lang="en-GB" sz="2900" dirty="0"/>
            </a:p>
          </p:txBody>
        </p:sp>
        <p:sp>
          <p:nvSpPr>
            <p:cNvPr id="732" name="Access"/>
            <p:cNvSpPr txBox="1"/>
            <p:nvPr/>
          </p:nvSpPr>
          <p:spPr>
            <a:xfrm>
              <a:off x="281325" y="-88478"/>
              <a:ext cx="3343645" cy="12873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762000">
                <a:lnSpc>
                  <a:spcPct val="110000"/>
                </a:lnSpc>
                <a:defRPr sz="27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endParaRPr lang="en-GB" sz="2000" dirty="0"/>
            </a:p>
            <a:p>
              <a:r>
                <a:rPr lang="en-GB" sz="2000" dirty="0"/>
                <a:t>Overview of the Establishment of Sector Skills Bodies</a:t>
              </a:r>
            </a:p>
            <a:p>
              <a:endParaRPr sz="1350" dirty="0"/>
            </a:p>
          </p:txBody>
        </p:sp>
      </p:grpSp>
      <p:sp>
        <p:nvSpPr>
          <p:cNvPr id="734" name="2."/>
          <p:cNvSpPr txBox="1"/>
          <p:nvPr/>
        </p:nvSpPr>
        <p:spPr>
          <a:xfrm>
            <a:off x="5617443" y="1626735"/>
            <a:ext cx="456856" cy="626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defTabSz="457200">
              <a:defRPr sz="7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600"/>
              <a:t>2.</a:t>
            </a:r>
          </a:p>
        </p:txBody>
      </p:sp>
      <p:grpSp>
        <p:nvGrpSpPr>
          <p:cNvPr id="737" name="Group"/>
          <p:cNvGrpSpPr/>
          <p:nvPr/>
        </p:nvGrpSpPr>
        <p:grpSpPr>
          <a:xfrm>
            <a:off x="6028548" y="2492628"/>
            <a:ext cx="4423257" cy="809306"/>
            <a:chOff x="0" y="0"/>
            <a:chExt cx="3903915" cy="1398039"/>
          </a:xfrm>
        </p:grpSpPr>
        <p:sp>
          <p:nvSpPr>
            <p:cNvPr id="735" name="Rectangle"/>
            <p:cNvSpPr/>
            <p:nvPr/>
          </p:nvSpPr>
          <p:spPr>
            <a:xfrm>
              <a:off x="0" y="0"/>
              <a:ext cx="3903915" cy="1398039"/>
            </a:xfrm>
            <a:prstGeom prst="rect">
              <a:avLst/>
            </a:prstGeom>
            <a:solidFill>
              <a:srgbClr val="313338"/>
            </a:solidFill>
            <a:ln w="12700" cap="flat">
              <a:noFill/>
              <a:miter lim="400000"/>
            </a:ln>
            <a:effectLst/>
          </p:spPr>
          <p:txBody>
            <a:bodyPr wrap="square" lIns="34726" tIns="34726" rIns="34726" bIns="34726" numCol="1" anchor="ctr">
              <a:noAutofit/>
            </a:bodyPr>
            <a:lstStyle/>
            <a:p>
              <a:pPr defTabSz="381000">
                <a:lnSpc>
                  <a:spcPct val="110000"/>
                </a:lnSpc>
                <a:defRPr sz="2100">
                  <a:solidFill>
                    <a:srgbClr val="FFFFFF"/>
                  </a:solidFill>
                </a:defRPr>
              </a:pPr>
              <a:endParaRPr sz="1050"/>
            </a:p>
          </p:txBody>
        </p:sp>
        <p:sp>
          <p:nvSpPr>
            <p:cNvPr id="736" name="Quality"/>
            <p:cNvSpPr txBox="1"/>
            <p:nvPr/>
          </p:nvSpPr>
          <p:spPr>
            <a:xfrm>
              <a:off x="173555" y="51021"/>
              <a:ext cx="3451415" cy="109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762000">
                <a:lnSpc>
                  <a:spcPct val="110000"/>
                </a:lnSpc>
                <a:defRPr sz="27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endParaRPr lang="en-GB" sz="2000" dirty="0"/>
            </a:p>
            <a:p>
              <a:r>
                <a:rPr lang="en-GB" sz="2000" dirty="0"/>
                <a:t>Terms of Reference of Sector Skills Bodies</a:t>
              </a:r>
            </a:p>
            <a:p>
              <a:endParaRPr sz="1350" dirty="0"/>
            </a:p>
          </p:txBody>
        </p:sp>
      </p:grpSp>
      <p:sp>
        <p:nvSpPr>
          <p:cNvPr id="738" name="3."/>
          <p:cNvSpPr txBox="1"/>
          <p:nvPr/>
        </p:nvSpPr>
        <p:spPr>
          <a:xfrm>
            <a:off x="5608977" y="2509330"/>
            <a:ext cx="456856" cy="626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defTabSz="457200">
              <a:defRPr sz="7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600"/>
              <a:t>3.</a:t>
            </a:r>
          </a:p>
        </p:txBody>
      </p:sp>
      <p:grpSp>
        <p:nvGrpSpPr>
          <p:cNvPr id="741" name="Group"/>
          <p:cNvGrpSpPr/>
          <p:nvPr/>
        </p:nvGrpSpPr>
        <p:grpSpPr>
          <a:xfrm>
            <a:off x="6003149" y="3447468"/>
            <a:ext cx="4448656" cy="762294"/>
            <a:chOff x="0" y="0"/>
            <a:chExt cx="3903915" cy="1398039"/>
          </a:xfrm>
        </p:grpSpPr>
        <p:sp>
          <p:nvSpPr>
            <p:cNvPr id="739" name="Rectangle"/>
            <p:cNvSpPr/>
            <p:nvPr/>
          </p:nvSpPr>
          <p:spPr>
            <a:xfrm>
              <a:off x="0" y="0"/>
              <a:ext cx="3903915" cy="1398039"/>
            </a:xfrm>
            <a:prstGeom prst="rect">
              <a:avLst/>
            </a:prstGeom>
            <a:solidFill>
              <a:srgbClr val="313338"/>
            </a:solidFill>
            <a:ln w="12700" cap="flat">
              <a:noFill/>
              <a:miter lim="400000"/>
            </a:ln>
            <a:effectLst/>
          </p:spPr>
          <p:txBody>
            <a:bodyPr wrap="square" lIns="34726" tIns="34726" rIns="34726" bIns="34726" numCol="1" anchor="ctr">
              <a:noAutofit/>
            </a:bodyPr>
            <a:lstStyle/>
            <a:p>
              <a:pPr defTabSz="381000">
                <a:lnSpc>
                  <a:spcPct val="110000"/>
                </a:lnSpc>
                <a:defRPr sz="2100">
                  <a:solidFill>
                    <a:srgbClr val="FFFFFF"/>
                  </a:solidFill>
                </a:defRPr>
              </a:pPr>
              <a:endParaRPr sz="1050"/>
            </a:p>
          </p:txBody>
        </p:sp>
        <p:sp>
          <p:nvSpPr>
            <p:cNvPr id="740" name="Financing"/>
            <p:cNvSpPr txBox="1"/>
            <p:nvPr/>
          </p:nvSpPr>
          <p:spPr>
            <a:xfrm>
              <a:off x="130246" y="163342"/>
              <a:ext cx="3494724" cy="10925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762000">
                <a:lnSpc>
                  <a:spcPct val="110000"/>
                </a:lnSpc>
                <a:defRPr sz="27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endParaRPr lang="en-GB" sz="2000" dirty="0"/>
            </a:p>
            <a:p>
              <a:r>
                <a:rPr lang="en-GB" sz="2000" dirty="0"/>
                <a:t>Processes towards establishing Sector Skills Bodies </a:t>
              </a:r>
            </a:p>
            <a:p>
              <a:r>
                <a:rPr lang="en-GB" sz="1400" dirty="0"/>
                <a:t> </a:t>
              </a:r>
            </a:p>
            <a:p>
              <a:endParaRPr sz="1350" dirty="0"/>
            </a:p>
          </p:txBody>
        </p:sp>
      </p:grpSp>
      <p:sp>
        <p:nvSpPr>
          <p:cNvPr id="742" name="4."/>
          <p:cNvSpPr txBox="1"/>
          <p:nvPr/>
        </p:nvSpPr>
        <p:spPr>
          <a:xfrm>
            <a:off x="5583577" y="3403501"/>
            <a:ext cx="456856" cy="626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defTabSz="457200">
              <a:defRPr sz="7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600" dirty="0"/>
              <a:t>4.</a:t>
            </a:r>
          </a:p>
        </p:txBody>
      </p:sp>
      <p:grpSp>
        <p:nvGrpSpPr>
          <p:cNvPr id="745" name="Group"/>
          <p:cNvGrpSpPr/>
          <p:nvPr/>
        </p:nvGrpSpPr>
        <p:grpSpPr>
          <a:xfrm>
            <a:off x="5994535" y="4393435"/>
            <a:ext cx="4539725" cy="788864"/>
            <a:chOff x="0" y="0"/>
            <a:chExt cx="3903915" cy="1398039"/>
          </a:xfrm>
        </p:grpSpPr>
        <p:sp>
          <p:nvSpPr>
            <p:cNvPr id="743" name="Rectangle"/>
            <p:cNvSpPr/>
            <p:nvPr/>
          </p:nvSpPr>
          <p:spPr>
            <a:xfrm>
              <a:off x="0" y="0"/>
              <a:ext cx="3903915" cy="1398039"/>
            </a:xfrm>
            <a:prstGeom prst="rect">
              <a:avLst/>
            </a:prstGeom>
            <a:solidFill>
              <a:srgbClr val="54585E"/>
            </a:solidFill>
            <a:ln w="12700" cap="flat">
              <a:noFill/>
              <a:miter lim="400000"/>
            </a:ln>
            <a:effectLst/>
          </p:spPr>
          <p:txBody>
            <a:bodyPr wrap="square" lIns="34726" tIns="34726" rIns="34726" bIns="34726" numCol="1" anchor="ctr">
              <a:noAutofit/>
            </a:bodyPr>
            <a:lstStyle/>
            <a:p>
              <a:pPr defTabSz="381000">
                <a:lnSpc>
                  <a:spcPct val="110000"/>
                </a:lnSpc>
                <a:defRPr sz="2100">
                  <a:solidFill>
                    <a:srgbClr val="FFFFFF"/>
                  </a:solidFill>
                </a:defRPr>
              </a:pPr>
              <a:endParaRPr sz="1050"/>
            </a:p>
          </p:txBody>
        </p:sp>
        <p:sp>
          <p:nvSpPr>
            <p:cNvPr id="744" name="Environmental Sustainability"/>
            <p:cNvSpPr txBox="1"/>
            <p:nvPr/>
          </p:nvSpPr>
          <p:spPr>
            <a:xfrm>
              <a:off x="196577" y="253234"/>
              <a:ext cx="3428394" cy="9456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762000">
                <a:lnSpc>
                  <a:spcPct val="110000"/>
                </a:lnSpc>
                <a:defRPr sz="2700" b="1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lvl1pPr>
            </a:lstStyle>
            <a:p>
              <a:r>
                <a:rPr lang="en-GB" sz="2000" dirty="0"/>
                <a:t>Operational Structures of SSBs</a:t>
              </a:r>
              <a:endParaRPr sz="2000" dirty="0"/>
            </a:p>
          </p:txBody>
        </p:sp>
      </p:grpSp>
      <p:sp>
        <p:nvSpPr>
          <p:cNvPr id="746" name="5."/>
          <p:cNvSpPr txBox="1"/>
          <p:nvPr/>
        </p:nvSpPr>
        <p:spPr>
          <a:xfrm>
            <a:off x="5574964" y="4341639"/>
            <a:ext cx="456856" cy="626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defTabSz="457200">
              <a:defRPr sz="7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sz="3600" dirty="0"/>
              <a:t>5.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83E492-A3C8-E1A8-DE86-6900ED5C7E42}"/>
              </a:ext>
            </a:extLst>
          </p:cNvPr>
          <p:cNvSpPr txBox="1"/>
          <p:nvPr/>
        </p:nvSpPr>
        <p:spPr>
          <a:xfrm>
            <a:off x="811762" y="1793749"/>
            <a:ext cx="3685809" cy="5078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2860" tIns="22860" rIns="22860" bIns="22860" numCol="1" spcCol="38100" rtlCol="0" anchor="t">
            <a:spAutoFit/>
          </a:bodyPr>
          <a:lstStyle/>
          <a:p>
            <a:pPr defTabSz="1088639" hangingPunct="0"/>
            <a:r>
              <a:rPr lang="en-US" sz="3000" b="1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OUTLINE</a:t>
            </a:r>
            <a:endParaRPr lang="en-GH" sz="3000" b="1" dirty="0">
              <a:solidFill>
                <a:srgbClr val="000000"/>
              </a:solidFill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2DF6DA-47DF-65D5-850E-43F81EB21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5236" y="-1"/>
            <a:ext cx="1603513" cy="1591409"/>
          </a:xfrm>
          <a:prstGeom prst="flowChartConnector">
            <a:avLst/>
          </a:prstGeom>
        </p:spPr>
      </p:pic>
      <p:sp>
        <p:nvSpPr>
          <p:cNvPr id="4" name="Rectangle">
            <a:extLst>
              <a:ext uri="{FF2B5EF4-FFF2-40B4-BE49-F238E27FC236}">
                <a16:creationId xmlns:a16="http://schemas.microsoft.com/office/drawing/2014/main" id="{A991917F-E4A3-77B3-5D73-6CFAEF513E49}"/>
              </a:ext>
            </a:extLst>
          </p:cNvPr>
          <p:cNvSpPr/>
          <p:nvPr/>
        </p:nvSpPr>
        <p:spPr>
          <a:xfrm>
            <a:off x="5946643" y="5333316"/>
            <a:ext cx="4539725" cy="788864"/>
          </a:xfrm>
          <a:prstGeom prst="rect">
            <a:avLst/>
          </a:prstGeom>
          <a:solidFill>
            <a:srgbClr val="54585E"/>
          </a:solidFill>
          <a:ln w="12700" cap="flat">
            <a:noFill/>
            <a:miter lim="400000"/>
          </a:ln>
          <a:effectLst/>
        </p:spPr>
        <p:txBody>
          <a:bodyPr wrap="square" lIns="34726" tIns="34726" rIns="34726" bIns="34726" numCol="1" anchor="ctr">
            <a:noAutofit/>
          </a:bodyPr>
          <a:lstStyle/>
          <a:p>
            <a:pPr defTabSz="381000">
              <a:lnSpc>
                <a:spcPct val="110000"/>
              </a:lnSpc>
              <a:defRPr sz="2100">
                <a:solidFill>
                  <a:srgbClr val="FFFFFF"/>
                </a:solidFill>
              </a:defRPr>
            </a:pPr>
            <a:r>
              <a:rPr lang="en-US" sz="2000" b="1" dirty="0"/>
              <a:t>Benefits of sector skills bodies concept </a:t>
            </a:r>
            <a:endParaRPr sz="20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fade thruBlk="1"/>
      </p:transition>
    </mc:Choice>
    <mc:Fallback xmlns="" xmlns:m="http://schemas.openxmlformats.org/officeDocument/2006/math" xmlns:a14="http://schemas.microsoft.com/office/drawing/2010/main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397E3-0267-404D-BBB3-E338E6B1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354" y="123825"/>
            <a:ext cx="9470572" cy="1397065"/>
          </a:xfrm>
        </p:spPr>
        <p:txBody>
          <a:bodyPr>
            <a:normAutofit fontScale="90000"/>
          </a:bodyPr>
          <a:lstStyle/>
          <a:p>
            <a:pPr algn="ctr"/>
            <a:br>
              <a:rPr lang="en-GB" dirty="0"/>
            </a:br>
            <a:r>
              <a:rPr lang="en-GB" dirty="0"/>
              <a:t>MANDATE OF THE COMMISSION </a:t>
            </a:r>
            <a:br>
              <a:rPr lang="en-GB" dirty="0"/>
            </a:br>
            <a:r>
              <a:rPr lang="en-GB" dirty="0"/>
              <a:t>education regulatory bodies act 1023 of 2020</a:t>
            </a:r>
            <a:br>
              <a:rPr lang="en-GB" dirty="0"/>
            </a:br>
            <a:endParaRPr lang="en-GB" dirty="0"/>
          </a:p>
        </p:txBody>
      </p:sp>
      <p:pic>
        <p:nvPicPr>
          <p:cNvPr id="4" name="Content Placeholder 11" descr="Diagram&#10;&#10;Description automatically generated">
            <a:extLst>
              <a:ext uri="{FF2B5EF4-FFF2-40B4-BE49-F238E27FC236}">
                <a16:creationId xmlns:a16="http://schemas.microsoft.com/office/drawing/2014/main" id="{07BF524C-F373-4F2E-A385-CB4733E4B1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6662" y="1101012"/>
            <a:ext cx="6772613" cy="5141168"/>
          </a:xfr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4190181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6F81E-0E01-E715-A311-9B6316C14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D7849-D74B-91A9-A0E5-5D51F720B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865" y="314231"/>
            <a:ext cx="10125359" cy="616673"/>
          </a:xfrm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b="1" dirty="0"/>
              <a:t>STRATEGIC POLICIES OF THE COMMISSION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4FBE1-E4CA-99BC-AB7E-C735B11D3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865" y="1143000"/>
            <a:ext cx="10201559" cy="5067300"/>
          </a:xfrm>
          <a:ln w="127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These are to aid in transforming and reforming TVET to make it responsive to current and future skills needs.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b="1" dirty="0"/>
              <a:t>Adoption of competency-based training for TVET delivery</a:t>
            </a:r>
            <a:r>
              <a:rPr lang="en-US" dirty="0"/>
              <a:t>: Industry led, demand driven and outcome-based quality education and training.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b="1" dirty="0"/>
              <a:t>Implementation of a National TVET Qualifications Framework</a:t>
            </a:r>
            <a:r>
              <a:rPr lang="en-US" dirty="0"/>
              <a:t>: Harmonizing qualifications to facilitate progression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b="1" dirty="0"/>
              <a:t>Adoption of sectoral approaches to skills development</a:t>
            </a:r>
            <a:r>
              <a:rPr lang="en-US" dirty="0"/>
              <a:t>. To strengthen partnership with sector industries, training institutions and professional bodies for sustainable skills development.</a:t>
            </a:r>
          </a:p>
          <a:p>
            <a:pPr marL="0" indent="0" algn="just">
              <a:buNone/>
            </a:pPr>
            <a:r>
              <a:rPr lang="en-US" b="1" dirty="0"/>
              <a:t>The ultimate aim is to ensure that TVET is well positioned to contribute to sustainable growth.</a:t>
            </a:r>
          </a:p>
          <a:p>
            <a:pPr marL="0" indent="0" algn="just">
              <a:buNone/>
            </a:pPr>
            <a:r>
              <a:rPr lang="en-US" b="1" dirty="0"/>
              <a:t>Sustainable growth requires sustainable skills funding, quality skills, competitive skills, transferable skills, green skills for sustainable decent jobs and </a:t>
            </a:r>
            <a:r>
              <a:rPr lang="en-US" b="1"/>
              <a:t>sustainable industry partnership</a:t>
            </a:r>
            <a:r>
              <a:rPr lang="en-US" b="1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7625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866" y="180305"/>
            <a:ext cx="10306334" cy="750600"/>
          </a:xfrm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BACKGROUND TO ESTABLISHING SECTOR SKILLS BODIES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866" y="857249"/>
            <a:ext cx="10306334" cy="5391152"/>
          </a:xfrm>
          <a:ln w="28575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 It’s been widely acknowledged that the economy of countries is driven by the quality of its workforce with the relevant skills sets for </a:t>
            </a:r>
            <a:r>
              <a:rPr lang="en-US" dirty="0" err="1"/>
              <a:t>industrialisation</a:t>
            </a:r>
            <a:r>
              <a:rPr lang="en-US" dirty="0"/>
              <a:t> and economic  competitiveness. Hence, the focus on the establishment of SSBs to help in addressing issues of: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Skills mismatch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Skills gaps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Skills shortage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Under employment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Low productivity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Low quality of products and service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Indecent work conditions</a:t>
            </a:r>
          </a:p>
          <a:p>
            <a:pPr marL="0" indent="0" algn="just">
              <a:buNone/>
            </a:pPr>
            <a:r>
              <a:rPr lang="en-US" dirty="0"/>
              <a:t>For this reason, CTVET sought technical assistance from ILO in 2018 on the adoption of STED approaches for skills development to address the above issues in the TVET sector. </a:t>
            </a:r>
          </a:p>
          <a:p>
            <a:endParaRPr lang="en-US" dirty="0"/>
          </a:p>
        </p:txBody>
      </p:sp>
      <p:pic>
        <p:nvPicPr>
          <p:cNvPr id="4" name="Picture 3" descr="cotvet logo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5525" y="5504804"/>
            <a:ext cx="485775" cy="4959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6297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0ECDE5-A8E1-48CA-8A5F-4E1A3A65E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976"/>
            <a:ext cx="10334625" cy="685800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dirty="0"/>
              <a:t> PROCESSES TOWARDS ESTABLISHING SSBs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054FDE-3A4D-4A8B-A04F-5158556A2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199"/>
            <a:ext cx="10334625" cy="5162551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45430"/>
              </p:ext>
            </p:extLst>
          </p:nvPr>
        </p:nvGraphicFramePr>
        <p:xfrm>
          <a:off x="838200" y="1219200"/>
          <a:ext cx="10334625" cy="549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5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47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8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1718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Processes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Objective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Lead Partner(s)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03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Social</a:t>
                      </a:r>
                      <a:r>
                        <a:rPr lang="en-US" sz="1800" baseline="0" dirty="0"/>
                        <a:t> Dialogue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Secure key</a:t>
                      </a:r>
                      <a:r>
                        <a:rPr lang="en-US" baseline="0" dirty="0"/>
                        <a:t> stakeholders buy-in and support for the identification of critical sectors with economic potentials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CTVET/ILO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03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Profiling</a:t>
                      </a:r>
                      <a:r>
                        <a:rPr lang="en-US" sz="1800" baseline="0" dirty="0"/>
                        <a:t> Potential  Sectors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Prioritize sectors</a:t>
                      </a:r>
                      <a:r>
                        <a:rPr lang="en-US" baseline="0" dirty="0"/>
                        <a:t> with economic prospects and export potential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CTVET/ILO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03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Development</a:t>
                      </a:r>
                      <a:r>
                        <a:rPr lang="en-GB" sz="1800" baseline="0" dirty="0"/>
                        <a:t> of TOR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To provide focus for the operations of the SSBs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CTVET/ILO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1763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STED/SNA</a:t>
                      </a:r>
                      <a:r>
                        <a:rPr lang="en-US" sz="1800" baseline="0" dirty="0"/>
                        <a:t> Workshop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Understand key drivers</a:t>
                      </a:r>
                      <a:r>
                        <a:rPr lang="en-US" baseline="0" dirty="0"/>
                        <a:t> of change and its implications for skills anticipation and approaches to  development for priority sectors with export potential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ILO/GIZ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082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Sector</a:t>
                      </a:r>
                      <a:r>
                        <a:rPr lang="en-US" sz="1800" baseline="0" dirty="0"/>
                        <a:t> Strategy Development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Develop short term sector specific strategies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ILO/GIZ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16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Study</a:t>
                      </a:r>
                      <a:r>
                        <a:rPr lang="en-US" sz="1800" baseline="0" dirty="0"/>
                        <a:t> visit</a:t>
                      </a: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Learn</a:t>
                      </a:r>
                      <a:r>
                        <a:rPr lang="en-US" baseline="0" dirty="0"/>
                        <a:t> from other countries experiences 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GIZ/ILO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1718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Capacity of SSBs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Strengthen and make the SSBs functional (</a:t>
                      </a:r>
                      <a:r>
                        <a:rPr lang="en-US" dirty="0" err="1"/>
                        <a:t>ToR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GIZ/ILO/CTVET/SIFA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988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856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865" y="314231"/>
            <a:ext cx="10125359" cy="616673"/>
          </a:xfrm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b="1" dirty="0"/>
              <a:t>AGREED TERMS</a:t>
            </a:r>
            <a:r>
              <a:rPr lang="en-US" dirty="0"/>
              <a:t> </a:t>
            </a:r>
            <a:r>
              <a:rPr lang="en-US" b="1" dirty="0"/>
              <a:t>OF REFERENCE FOR SSBs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865" y="1143000"/>
            <a:ext cx="10201559" cy="5067300"/>
          </a:xfrm>
          <a:ln w="1270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The TOR was developed and adopted through stakeholder engagement to guide the operations of SSBs. They are: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Produce demand-driven, robust </a:t>
            </a:r>
            <a:r>
              <a:rPr lang="en-US" dirty="0" err="1"/>
              <a:t>labour</a:t>
            </a:r>
            <a:r>
              <a:rPr lang="en-US" dirty="0"/>
              <a:t> market and skills intelligence. 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Outline career pathways, develop occupational standards and assessment.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Make recommendations to CTVET to ensure that qualifications, curriculum and learning materials reflect the occupational standards and that learning materials are also widely accessible.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Develop sector skills strategies, including funding recommendations and the formation of Public and Private Partnerships (PPPs) and feed into national and regional TVET strategies. 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Facilitate initial training of young people and skills upgrading for existing workers, through apprenticeships, internships, mentorships and other work-based development </a:t>
            </a:r>
            <a:r>
              <a:rPr lang="en-US" dirty="0" err="1"/>
              <a:t>programmes</a:t>
            </a:r>
            <a:r>
              <a:rPr lang="en-US" dirty="0"/>
              <a:t>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Advocate for government and other incentives to encourage industry to invest in skills development and TVET.</a:t>
            </a:r>
          </a:p>
          <a:p>
            <a:pPr marL="385763" indent="-385763" algn="just">
              <a:buFont typeface="+mj-lt"/>
              <a:buAutoNum type="arabicPeriod"/>
            </a:pPr>
            <a:r>
              <a:rPr lang="en-US" dirty="0"/>
              <a:t>Advocate and facilitate greater linkages between skills attainment, professional standards, payment regimes and the TVET 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987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0ECDE5-A8E1-48CA-8A5F-4E1A3A65E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4717"/>
            <a:ext cx="10515600" cy="859808"/>
          </a:xfrm>
          <a:ln w="19050">
            <a:solidFill>
              <a:schemeClr val="tx1"/>
            </a:solidFill>
          </a:ln>
        </p:spPr>
        <p:txBody>
          <a:bodyPr/>
          <a:lstStyle/>
          <a:p>
            <a:r>
              <a:rPr lang="en-GB" dirty="0"/>
              <a:t> STATUS OF SECTOR SKILLS BODIES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2054FDE-3A4D-4A8B-A04F-5158556A23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8252"/>
            <a:ext cx="10515600" cy="5194434"/>
          </a:xfrm>
          <a:ln w="190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US" sz="2200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784649"/>
              </p:ext>
            </p:extLst>
          </p:nvPr>
        </p:nvGraphicFramePr>
        <p:xfrm>
          <a:off x="1063148" y="1288252"/>
          <a:ext cx="10065704" cy="5114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71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6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73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444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7600"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</a:t>
                      </a:r>
                      <a:r>
                        <a:rPr lang="en-US" baseline="0" dirty="0"/>
                        <a:t> of SSB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Status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975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Tourism and Hospitality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823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Agriculture, Agribusiness, </a:t>
                      </a:r>
                      <a:r>
                        <a:rPr lang="en-US" sz="1800" dirty="0" err="1"/>
                        <a:t>Agro</a:t>
                      </a:r>
                      <a:r>
                        <a:rPr lang="en-US" sz="1800" dirty="0"/>
                        <a:t> Processing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ILO/GIZ(GSDI)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429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Construction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GIZ (GSDI)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972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Oil  and Gas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972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Renewable Energy and Energy Efficiency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Established 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GIZ (Energy Reform Project)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2627133"/>
                  </a:ext>
                </a:extLst>
              </a:tr>
              <a:tr h="37503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Pharmaceuticals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AHK/ILO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03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Information Communication Technology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GIZ (GSDI)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236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Automotive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 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AHK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503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dirty="0"/>
                        <a:t>Health Care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 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Ford Foundation/ SIFA/ILO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5036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Textile and Apparel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 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Ford Foundation/SIFA/ILO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5036"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Logistics and Transportation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 2021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Ford Foundation/SIFA/ILO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5593"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dirty="0"/>
                        <a:t>Beauty and Wellness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Established. 2022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CTVET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1152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4959</TotalTime>
  <Words>1250</Words>
  <Application>Microsoft Office PowerPoint</Application>
  <PresentationFormat>Widescreen</PresentationFormat>
  <Paragraphs>236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</vt:lpstr>
      <vt:lpstr>Gill Sans MT</vt:lpstr>
      <vt:lpstr>Times New Roman</vt:lpstr>
      <vt:lpstr>Gallery</vt:lpstr>
      <vt:lpstr>COMMISSION FOR TECHNICAL AND VOCATIONAL EDUCATION AND TRAINING </vt:lpstr>
      <vt:lpstr>SECTOR SKILLS BODIES SECRETARIAT </vt:lpstr>
      <vt:lpstr>PowerPoint Presentation</vt:lpstr>
      <vt:lpstr> MANDATE OF THE COMMISSION  education regulatory bodies act 1023 of 2020 </vt:lpstr>
      <vt:lpstr>STRATEGIC POLICIES OF THE COMMISSION</vt:lpstr>
      <vt:lpstr>BACKGROUND TO ESTABLISHING SECTOR SKILLS BODIES </vt:lpstr>
      <vt:lpstr> PROCESSES TOWARDS ESTABLISHING SSBs </vt:lpstr>
      <vt:lpstr>AGREED TERMS OF REFERENCE FOR SSBs</vt:lpstr>
      <vt:lpstr> STATUS OF SECTOR SKILLS BODIES</vt:lpstr>
      <vt:lpstr>  STATUS OF SECTOR SKILLS BODIES</vt:lpstr>
      <vt:lpstr>STRUCTURE OF THE SECTOR SKILLS BODIES</vt:lpstr>
      <vt:lpstr>PROPOSED FUNDING SOURCES FOR SSBs</vt:lpstr>
      <vt:lpstr>PROPOSED FUNDING SOURCES FOR SSBs cont.</vt:lpstr>
      <vt:lpstr>BENEFITS of sector skills BODIES.</vt:lpstr>
      <vt:lpstr>SOME CHALLENGES  FOR ATTENTION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By: Theophilus T. Zogblah</dc:creator>
  <cp:lastModifiedBy>Theophilus Zogblah</cp:lastModifiedBy>
  <cp:revision>149</cp:revision>
  <dcterms:created xsi:type="dcterms:W3CDTF">2020-08-31T11:56:37Z</dcterms:created>
  <dcterms:modified xsi:type="dcterms:W3CDTF">2025-02-14T11:53:29Z</dcterms:modified>
</cp:coreProperties>
</file>