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0" r:id="rId5"/>
  </p:sldMasterIdLst>
  <p:notesMasterIdLst>
    <p:notesMasterId r:id="rId21"/>
  </p:notesMasterIdLst>
  <p:sldIdLst>
    <p:sldId id="320" r:id="rId6"/>
    <p:sldId id="357" r:id="rId7"/>
    <p:sldId id="356" r:id="rId8"/>
    <p:sldId id="1517" r:id="rId9"/>
    <p:sldId id="1504" r:id="rId10"/>
    <p:sldId id="1518" r:id="rId11"/>
    <p:sldId id="1507" r:id="rId12"/>
    <p:sldId id="1519" r:id="rId13"/>
    <p:sldId id="1516" r:id="rId14"/>
    <p:sldId id="1520" r:id="rId15"/>
    <p:sldId id="1511" r:id="rId16"/>
    <p:sldId id="1521" r:id="rId17"/>
    <p:sldId id="352" r:id="rId18"/>
    <p:sldId id="1522" r:id="rId19"/>
    <p:sldId id="300" r:id="rId20"/>
  </p:sldIdLst>
  <p:sldSz cx="12192000" cy="6858000"/>
  <p:notesSz cx="6858000" cy="9144000"/>
  <p:defaultTextStyle>
    <a:lvl1pPr>
      <a:defRPr>
        <a:latin typeface="+mj-lt"/>
        <a:ea typeface="+mj-ea"/>
        <a:cs typeface="+mj-cs"/>
        <a:sym typeface="Helvetica"/>
      </a:defRPr>
    </a:lvl1pPr>
    <a:lvl2pPr>
      <a:defRPr>
        <a:latin typeface="+mj-lt"/>
        <a:ea typeface="+mj-ea"/>
        <a:cs typeface="+mj-cs"/>
        <a:sym typeface="Helvetica"/>
      </a:defRPr>
    </a:lvl2pPr>
    <a:lvl3pPr>
      <a:defRPr>
        <a:latin typeface="+mj-lt"/>
        <a:ea typeface="+mj-ea"/>
        <a:cs typeface="+mj-cs"/>
        <a:sym typeface="Helvetica"/>
      </a:defRPr>
    </a:lvl3pPr>
    <a:lvl4pPr>
      <a:defRPr>
        <a:latin typeface="+mj-lt"/>
        <a:ea typeface="+mj-ea"/>
        <a:cs typeface="+mj-cs"/>
        <a:sym typeface="Helvetica"/>
      </a:defRPr>
    </a:lvl4pPr>
    <a:lvl5pPr>
      <a:defRPr>
        <a:latin typeface="+mj-lt"/>
        <a:ea typeface="+mj-ea"/>
        <a:cs typeface="+mj-cs"/>
        <a:sym typeface="Helvetica"/>
      </a:defRPr>
    </a:lvl5pPr>
    <a:lvl6pPr>
      <a:defRPr>
        <a:latin typeface="+mj-lt"/>
        <a:ea typeface="+mj-ea"/>
        <a:cs typeface="+mj-cs"/>
        <a:sym typeface="Helvetica"/>
      </a:defRPr>
    </a:lvl6pPr>
    <a:lvl7pPr>
      <a:defRPr>
        <a:latin typeface="+mj-lt"/>
        <a:ea typeface="+mj-ea"/>
        <a:cs typeface="+mj-cs"/>
        <a:sym typeface="Helvetica"/>
      </a:defRPr>
    </a:lvl7pPr>
    <a:lvl8pPr>
      <a:defRPr>
        <a:latin typeface="+mj-lt"/>
        <a:ea typeface="+mj-ea"/>
        <a:cs typeface="+mj-cs"/>
        <a:sym typeface="Helvetica"/>
      </a:defRPr>
    </a:lvl8pPr>
    <a:lvl9pPr>
      <a:defRPr>
        <a:latin typeface="+mj-lt"/>
        <a:ea typeface="+mj-ea"/>
        <a:cs typeface="+mj-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F1F1"/>
    <a:srgbClr val="F0213B"/>
    <a:srgbClr val="DC534F"/>
    <a:srgbClr val="007A70"/>
    <a:srgbClr val="6573B7"/>
    <a:srgbClr val="212121"/>
    <a:srgbClr val="F1D735"/>
    <a:srgbClr val="F4F6F5"/>
    <a:srgbClr val="6867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DD4EA"/>
          </a:solidFill>
        </a:fill>
      </a:tcStyle>
    </a:wholeTbl>
    <a:band2H>
      <a:tcTxStyle/>
      <a:tcStyle>
        <a:tcBdr/>
        <a:fill>
          <a:solidFill>
            <a:srgbClr val="E8EBF5"/>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4472C4"/>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4472C4"/>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4472C4"/>
          </a:solidFill>
        </a:fill>
      </a:tcStyle>
    </a:firstRow>
  </a:tblStyle>
  <a:tblStyle styleId="{C7B018BB-80A7-4F77-B60F-C8B233D01FF8}"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0E0E0"/>
          </a:solidFill>
        </a:fill>
      </a:tcStyle>
    </a:wholeTbl>
    <a:band2H>
      <a:tcTxStyle/>
      <a:tcStyle>
        <a:tcBdr/>
        <a:fill>
          <a:solidFill>
            <a:srgbClr val="F0F0F0"/>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5A5A5"/>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5A5A5"/>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5A5A5"/>
          </a:solidFill>
        </a:fill>
      </a:tcStyle>
    </a:firstRow>
  </a:tblStyle>
  <a:tblStyle styleId="{EEE7283C-3CF3-47DC-8721-378D4A62B228}"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D4E2CE"/>
          </a:solidFill>
        </a:fill>
      </a:tcStyle>
    </a:wholeTbl>
    <a:band2H>
      <a:tcTxStyle/>
      <a:tcStyle>
        <a:tcBdr/>
        <a:fill>
          <a:solidFill>
            <a:srgbClr val="EBF1E8"/>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70AD47"/>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70AD47"/>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70AD47"/>
          </a:solidFill>
        </a:fill>
      </a:tcStyle>
    </a:firstRow>
  </a:tblStyle>
  <a:tblStyle styleId="{CF821DB8-F4EB-4A41-A1BA-3FCAFE7338EE}" styleName="">
    <a:tblBg/>
    <a:wholeTbl>
      <a:tcTxStyle b="on" i="on">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4472C4"/>
          </a:solidFill>
        </a:fill>
      </a:tcStyle>
    </a:firstCol>
    <a:lastRow>
      <a:tcTxStyle b="on" i="on">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4472C4"/>
          </a:solidFill>
        </a:fill>
      </a:tcStyle>
    </a:firstRow>
  </a:tblStyle>
  <a:tblStyle styleId="{33BA23B1-9221-436E-865A-0063620EA4FD}" styleName="">
    <a:tblBg/>
    <a:wholeTbl>
      <a:tcTxStyle b="on" i="on">
        <a:fontRef idx="major">
          <a:srgbClr val="000000"/>
        </a:fontRef>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ACA"/>
          </a:solidFill>
        </a:fill>
      </a:tcStyle>
    </a:wholeTbl>
    <a:band2H>
      <a:tcTxStyle/>
      <a:tcStyle>
        <a:tcBdr/>
        <a:fill>
          <a:solidFill>
            <a:srgbClr val="E6E6E6"/>
          </a:solidFill>
        </a:fill>
      </a:tcStyle>
    </a:band2H>
    <a:firstCol>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Col>
    <a:la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lastRow>
    <a:firstRow>
      <a:tcTxStyle b="on" i="on">
        <a:fontRef idx="major">
          <a:srgbClr val="FFFFFF"/>
        </a:fontRef>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Row>
  </a:tblStyle>
  <a:tblStyle styleId="{2708684C-4D16-4618-839F-0558EEFCDFE6}" styleName="">
    <a:tblBg/>
    <a:wholeTbl>
      <a:tcTxStyle b="on" i="on">
        <a:fontRef idx="major">
          <a:srgbClr val="000000"/>
        </a:fontRef>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wholeTbl>
    <a:band2H>
      <a:tcTxStyle/>
      <a:tcStyle>
        <a:tcBdr/>
        <a:fill>
          <a:solidFill>
            <a:srgbClr val="FFFFFF"/>
          </a:solidFill>
        </a:fill>
      </a:tcStyle>
    </a:band2H>
    <a:firstCol>
      <a:tcTxStyle b="on" i="on">
        <a:fontRef idx="major">
          <a:srgbClr val="000000"/>
        </a:fontRef>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firstCol>
    <a:lastRow>
      <a:tcTxStyle b="on" i="on">
        <a:fontRef idx="major">
          <a:srgbClr val="000000"/>
        </a:fontRef>
        <a:srgbClr val="000000"/>
      </a:tcTxStyle>
      <a:tcStyle>
        <a:tcBdr>
          <a:left>
            <a:ln w="12700" cap="flat">
              <a:solidFill>
                <a:srgbClr val="000000"/>
              </a:solidFill>
              <a:prstDash val="solid"/>
              <a:bevel/>
            </a:ln>
          </a:left>
          <a:right>
            <a:ln w="12700" cap="flat">
              <a:solidFill>
                <a:srgbClr val="000000"/>
              </a:solidFill>
              <a:prstDash val="solid"/>
              <a:bevel/>
            </a:ln>
          </a:right>
          <a:top>
            <a:ln w="508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lastRow>
    <a:firstRow>
      <a:tcTxStyle b="on" i="on">
        <a:fontRef idx="major">
          <a:srgbClr val="000000"/>
        </a:fontRef>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254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08" autoAdjust="0"/>
    <p:restoredTop sz="93969" autoAdjust="0"/>
  </p:normalViewPr>
  <p:slideViewPr>
    <p:cSldViewPr snapToGrid="0">
      <p:cViewPr varScale="1">
        <p:scale>
          <a:sx n="63" d="100"/>
          <a:sy n="63" d="100"/>
        </p:scale>
        <p:origin x="792" y="56"/>
      </p:cViewPr>
      <p:guideLst/>
    </p:cSldViewPr>
  </p:slideViewPr>
  <p:notesTextViewPr>
    <p:cViewPr>
      <p:scale>
        <a:sx n="50" d="100"/>
        <a:sy n="5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6" name="Shape 46"/>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47" name="Shape 47"/>
          <p:cNvSpPr>
            <a:spLocks noGrp="1"/>
          </p:cNvSpPr>
          <p:nvPr>
            <p:ph type="body" sz="quarter" idx="1"/>
          </p:nvPr>
        </p:nvSpPr>
        <p:spPr>
          <a:xfrm>
            <a:off x="914400" y="4343400"/>
            <a:ext cx="5029200" cy="4114800"/>
          </a:xfrm>
          <a:prstGeom prst="rect">
            <a:avLst/>
          </a:prstGeom>
        </p:spPr>
        <p:txBody>
          <a:bodyPr/>
          <a:lstStyle/>
          <a:p>
            <a:pPr lvl="0"/>
            <a:endParaRPr/>
          </a:p>
        </p:txBody>
      </p:sp>
    </p:spTree>
  </p:cSld>
  <p:clrMap bg1="lt1" tx1="dk1" bg2="lt2" tx2="dk2" accent1="accent1" accent2="accent2" accent3="accent3" accent4="accent4" accent5="accent5" accent6="accent6" hlink="hlink" folHlink="folHlink"/>
  <p:notesStyle>
    <a:lvl1pPr defTabSz="457200">
      <a:lnSpc>
        <a:spcPct val="117999"/>
      </a:lnSpc>
      <a:defRPr sz="2200">
        <a:latin typeface="+mn-lt"/>
        <a:ea typeface="+mn-ea"/>
        <a:cs typeface="+mn-cs"/>
        <a:sym typeface="Helvetica Neue"/>
      </a:defRPr>
    </a:lvl1pPr>
    <a:lvl2pPr indent="228600" defTabSz="457200">
      <a:lnSpc>
        <a:spcPct val="117999"/>
      </a:lnSpc>
      <a:defRPr sz="2200">
        <a:latin typeface="+mn-lt"/>
        <a:ea typeface="+mn-ea"/>
        <a:cs typeface="+mn-cs"/>
        <a:sym typeface="Helvetica Neue"/>
      </a:defRPr>
    </a:lvl2pPr>
    <a:lvl3pPr indent="457200" defTabSz="457200">
      <a:lnSpc>
        <a:spcPct val="117999"/>
      </a:lnSpc>
      <a:defRPr sz="2200">
        <a:latin typeface="+mn-lt"/>
        <a:ea typeface="+mn-ea"/>
        <a:cs typeface="+mn-cs"/>
        <a:sym typeface="Helvetica Neue"/>
      </a:defRPr>
    </a:lvl3pPr>
    <a:lvl4pPr indent="685800" defTabSz="457200">
      <a:lnSpc>
        <a:spcPct val="117999"/>
      </a:lnSpc>
      <a:defRPr sz="2200">
        <a:latin typeface="+mn-lt"/>
        <a:ea typeface="+mn-ea"/>
        <a:cs typeface="+mn-cs"/>
        <a:sym typeface="Helvetica Neue"/>
      </a:defRPr>
    </a:lvl4pPr>
    <a:lvl5pPr indent="914400" defTabSz="457200">
      <a:lnSpc>
        <a:spcPct val="117999"/>
      </a:lnSpc>
      <a:defRPr sz="2200">
        <a:latin typeface="+mn-lt"/>
        <a:ea typeface="+mn-ea"/>
        <a:cs typeface="+mn-cs"/>
        <a:sym typeface="Helvetica Neue"/>
      </a:defRPr>
    </a:lvl5pPr>
    <a:lvl6pPr indent="1143000" defTabSz="457200">
      <a:lnSpc>
        <a:spcPct val="117999"/>
      </a:lnSpc>
      <a:defRPr sz="2200">
        <a:latin typeface="+mn-lt"/>
        <a:ea typeface="+mn-ea"/>
        <a:cs typeface="+mn-cs"/>
        <a:sym typeface="Helvetica Neue"/>
      </a:defRPr>
    </a:lvl6pPr>
    <a:lvl7pPr indent="1371600" defTabSz="457200">
      <a:lnSpc>
        <a:spcPct val="117999"/>
      </a:lnSpc>
      <a:defRPr sz="2200">
        <a:latin typeface="+mn-lt"/>
        <a:ea typeface="+mn-ea"/>
        <a:cs typeface="+mn-cs"/>
        <a:sym typeface="Helvetica Neue"/>
      </a:defRPr>
    </a:lvl7pPr>
    <a:lvl8pPr indent="1600200" defTabSz="457200">
      <a:lnSpc>
        <a:spcPct val="117999"/>
      </a:lnSpc>
      <a:defRPr sz="2200">
        <a:latin typeface="+mn-lt"/>
        <a:ea typeface="+mn-ea"/>
        <a:cs typeface="+mn-cs"/>
        <a:sym typeface="Helvetica Neue"/>
      </a:defRPr>
    </a:lvl8pPr>
    <a:lvl9pPr indent="1828800" defTabSz="45720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41316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35988-CDF7-C00E-596C-A840584CCE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B11B2D-EC4F-547E-1D2D-00091EC1DC9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19CADA5-B041-81A9-F58F-7325F5FE7C8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90040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6" name="Shape 6"/>
          <p:cNvSpPr>
            <a:spLocks noGrp="1"/>
          </p:cNvSpPr>
          <p:nvPr>
            <p:ph type="title"/>
          </p:nvPr>
        </p:nvSpPr>
        <p:spPr>
          <a:xfrm>
            <a:off x="1524000" y="0"/>
            <a:ext cx="9144000" cy="3509963"/>
          </a:xfrm>
          <a:prstGeom prst="rect">
            <a:avLst/>
          </a:prstGeom>
        </p:spPr>
        <p:txBody>
          <a:bodyPr anchor="b"/>
          <a:lstStyle>
            <a:lvl1pPr algn="ctr">
              <a:defRPr sz="6000"/>
            </a:lvl1pPr>
          </a:lstStyle>
          <a:p>
            <a:pPr lvl="0">
              <a:defRPr sz="1800"/>
            </a:pPr>
            <a:r>
              <a:rPr sz="6000"/>
              <a:t>Title Text</a:t>
            </a:r>
          </a:p>
        </p:txBody>
      </p:sp>
      <p:sp>
        <p:nvSpPr>
          <p:cNvPr id="7" name="Shape 7"/>
          <p:cNvSpPr>
            <a:spLocks noGrp="1"/>
          </p:cNvSpPr>
          <p:nvPr>
            <p:ph type="body" idx="1"/>
          </p:nvPr>
        </p:nvSpPr>
        <p:spPr>
          <a:xfrm>
            <a:off x="1524000" y="3602037"/>
            <a:ext cx="9144000" cy="3255963"/>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lvl="0">
              <a:defRPr sz="1800"/>
            </a:pPr>
            <a:r>
              <a:rPr sz="2400"/>
              <a:t>Body Level One</a:t>
            </a:r>
          </a:p>
          <a:p>
            <a:pPr lvl="1">
              <a:defRPr sz="1800"/>
            </a:pPr>
            <a:r>
              <a:rPr sz="2400"/>
              <a:t>Body Level Two</a:t>
            </a:r>
          </a:p>
          <a:p>
            <a:pPr lvl="2">
              <a:defRPr sz="1800"/>
            </a:pPr>
            <a:r>
              <a:rPr sz="2400"/>
              <a:t>Body Level Three</a:t>
            </a:r>
          </a:p>
          <a:p>
            <a:pPr lvl="3">
              <a:defRPr sz="1800"/>
            </a:pPr>
            <a:r>
              <a:rPr sz="2400"/>
              <a:t>Body Level Four</a:t>
            </a:r>
          </a:p>
          <a:p>
            <a:pPr lvl="4">
              <a:defRPr sz="1800"/>
            </a:pPr>
            <a:r>
              <a:rPr sz="2400"/>
              <a:t>Body Level Five</a:t>
            </a:r>
          </a:p>
        </p:txBody>
      </p:sp>
      <p:sp>
        <p:nvSpPr>
          <p:cNvPr id="8" name="Shape 8"/>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29" name="Shape 29"/>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31" name="Shape 31"/>
          <p:cNvSpPr>
            <a:spLocks noGrp="1"/>
          </p:cNvSpPr>
          <p:nvPr>
            <p:ph type="title"/>
          </p:nvPr>
        </p:nvSpPr>
        <p:spPr>
          <a:xfrm>
            <a:off x="839787" y="0"/>
            <a:ext cx="3932240" cy="2057400"/>
          </a:xfrm>
          <a:prstGeom prst="rect">
            <a:avLst/>
          </a:prstGeom>
        </p:spPr>
        <p:txBody>
          <a:bodyPr anchor="b"/>
          <a:lstStyle>
            <a:lvl1pPr>
              <a:defRPr sz="3200"/>
            </a:lvl1pPr>
          </a:lstStyle>
          <a:p>
            <a:pPr lvl="0">
              <a:defRPr sz="1800"/>
            </a:pPr>
            <a:r>
              <a:rPr sz="3200"/>
              <a:t>Title Text</a:t>
            </a:r>
          </a:p>
        </p:txBody>
      </p:sp>
      <p:sp>
        <p:nvSpPr>
          <p:cNvPr id="32" name="Shape 32"/>
          <p:cNvSpPr>
            <a:spLocks noGrp="1"/>
          </p:cNvSpPr>
          <p:nvPr>
            <p:ph type="body" idx="1"/>
          </p:nvPr>
        </p:nvSpPr>
        <p:spPr>
          <a:xfrm>
            <a:off x="5183187" y="987425"/>
            <a:ext cx="6172202" cy="587057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33" name="Shape 33"/>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35" name="Shape 35"/>
          <p:cNvSpPr>
            <a:spLocks noGrp="1"/>
          </p:cNvSpPr>
          <p:nvPr>
            <p:ph type="title"/>
          </p:nvPr>
        </p:nvSpPr>
        <p:spPr>
          <a:xfrm>
            <a:off x="839787" y="0"/>
            <a:ext cx="3932240" cy="2057400"/>
          </a:xfrm>
          <a:prstGeom prst="rect">
            <a:avLst/>
          </a:prstGeom>
        </p:spPr>
        <p:txBody>
          <a:bodyPr anchor="b"/>
          <a:lstStyle>
            <a:lvl1pPr>
              <a:defRPr sz="3200"/>
            </a:lvl1pPr>
          </a:lstStyle>
          <a:p>
            <a:pPr lvl="0">
              <a:defRPr sz="1800"/>
            </a:pPr>
            <a:r>
              <a:rPr sz="3200"/>
              <a:t>Title Text</a:t>
            </a:r>
          </a:p>
        </p:txBody>
      </p:sp>
      <p:sp>
        <p:nvSpPr>
          <p:cNvPr id="36" name="Shape 36"/>
          <p:cNvSpPr>
            <a:spLocks noGrp="1"/>
          </p:cNvSpPr>
          <p:nvPr>
            <p:ph type="body" idx="1"/>
          </p:nvPr>
        </p:nvSpPr>
        <p:spPr>
          <a:xfrm>
            <a:off x="839787" y="2057400"/>
            <a:ext cx="3932240" cy="4800600"/>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lvl="0">
              <a:defRPr sz="1800"/>
            </a:pPr>
            <a:r>
              <a:rPr sz="1600"/>
              <a:t>Body Level One</a:t>
            </a:r>
          </a:p>
          <a:p>
            <a:pPr lvl="1">
              <a:defRPr sz="1800"/>
            </a:pPr>
            <a:r>
              <a:rPr sz="1600"/>
              <a:t>Body Level Two</a:t>
            </a:r>
          </a:p>
          <a:p>
            <a:pPr lvl="2">
              <a:defRPr sz="1800"/>
            </a:pPr>
            <a:r>
              <a:rPr sz="1600"/>
              <a:t>Body Level Three</a:t>
            </a:r>
          </a:p>
          <a:p>
            <a:pPr lvl="3">
              <a:defRPr sz="1800"/>
            </a:pPr>
            <a:r>
              <a:rPr sz="1600"/>
              <a:t>Body Level Four</a:t>
            </a:r>
          </a:p>
          <a:p>
            <a:pPr lvl="4">
              <a:defRPr sz="1800"/>
            </a:pPr>
            <a:r>
              <a:rPr sz="1600"/>
              <a:t>Body Level Five</a:t>
            </a:r>
          </a:p>
        </p:txBody>
      </p:sp>
      <p:sp>
        <p:nvSpPr>
          <p:cNvPr id="37" name="Shape 37"/>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39" name="Shape 39"/>
          <p:cNvSpPr>
            <a:spLocks noGrp="1"/>
          </p:cNvSpPr>
          <p:nvPr>
            <p:ph type="title"/>
          </p:nvPr>
        </p:nvSpPr>
        <p:spPr>
          <a:prstGeom prst="rect">
            <a:avLst/>
          </a:prstGeom>
        </p:spPr>
        <p:txBody>
          <a:bodyPr/>
          <a:lstStyle/>
          <a:p>
            <a:pPr lvl="0">
              <a:defRPr sz="1800"/>
            </a:pPr>
            <a:r>
              <a:rPr sz="4400"/>
              <a:t>Title Text</a:t>
            </a:r>
          </a:p>
        </p:txBody>
      </p:sp>
      <p:sp>
        <p:nvSpPr>
          <p:cNvPr id="40" name="Shape 40"/>
          <p:cNvSpPr>
            <a:spLocks noGrp="1"/>
          </p:cNvSpPr>
          <p:nvPr>
            <p:ph type="body" idx="1"/>
          </p:nvPr>
        </p:nvSpPr>
        <p:spPr>
          <a:prstGeom prst="rect">
            <a:avLst/>
          </a:prstGeom>
        </p:spPr>
        <p:txBody>
          <a:bodyPr/>
          <a:lstStyle/>
          <a:p>
            <a:pPr lvl="0">
              <a:defRPr sz="1800"/>
            </a:pPr>
            <a:r>
              <a:rPr sz="2800"/>
              <a:t>Body Level One</a:t>
            </a:r>
          </a:p>
          <a:p>
            <a:pPr lvl="1">
              <a:defRPr sz="1800"/>
            </a:pPr>
            <a:r>
              <a:rPr sz="2800"/>
              <a:t>Body Level Two</a:t>
            </a:r>
          </a:p>
          <a:p>
            <a:pPr lvl="2">
              <a:defRPr sz="1800"/>
            </a:pPr>
            <a:r>
              <a:rPr sz="2800"/>
              <a:t>Body Level Three</a:t>
            </a:r>
          </a:p>
          <a:p>
            <a:pPr lvl="3">
              <a:defRPr sz="1800"/>
            </a:pPr>
            <a:r>
              <a:rPr sz="2800"/>
              <a:t>Body Level Four</a:t>
            </a:r>
          </a:p>
          <a:p>
            <a:pPr lvl="4">
              <a:defRPr sz="1800"/>
            </a:pPr>
            <a:r>
              <a:rPr sz="2800"/>
              <a:t>Body Level Five</a:t>
            </a:r>
          </a:p>
        </p:txBody>
      </p:sp>
      <p:sp>
        <p:nvSpPr>
          <p:cNvPr id="41" name="Shape 41"/>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43" name="Shape 43"/>
          <p:cNvSpPr>
            <a:spLocks noGrp="1"/>
          </p:cNvSpPr>
          <p:nvPr>
            <p:ph type="title"/>
          </p:nvPr>
        </p:nvSpPr>
        <p:spPr>
          <a:xfrm>
            <a:off x="8724900" y="0"/>
            <a:ext cx="2628900" cy="6542089"/>
          </a:xfrm>
          <a:prstGeom prst="rect">
            <a:avLst/>
          </a:prstGeom>
        </p:spPr>
        <p:txBody>
          <a:bodyPr/>
          <a:lstStyle/>
          <a:p>
            <a:pPr lvl="0">
              <a:defRPr sz="1800"/>
            </a:pPr>
            <a:r>
              <a:rPr sz="4400"/>
              <a:t>Title Text</a:t>
            </a:r>
          </a:p>
        </p:txBody>
      </p:sp>
      <p:sp>
        <p:nvSpPr>
          <p:cNvPr id="44" name="Shape 44"/>
          <p:cNvSpPr>
            <a:spLocks noGrp="1"/>
          </p:cNvSpPr>
          <p:nvPr>
            <p:ph type="body" idx="1"/>
          </p:nvPr>
        </p:nvSpPr>
        <p:spPr>
          <a:xfrm>
            <a:off x="838200" y="365125"/>
            <a:ext cx="7734300" cy="6492875"/>
          </a:xfrm>
          <a:prstGeom prst="rect">
            <a:avLst/>
          </a:prstGeom>
        </p:spPr>
        <p:txBody>
          <a:bodyPr/>
          <a:lstStyle/>
          <a:p>
            <a:pPr lvl="0">
              <a:defRPr sz="1800"/>
            </a:pPr>
            <a:r>
              <a:rPr sz="2800"/>
              <a:t>Body Level One</a:t>
            </a:r>
          </a:p>
          <a:p>
            <a:pPr lvl="1">
              <a:defRPr sz="1800"/>
            </a:pPr>
            <a:r>
              <a:rPr sz="2800"/>
              <a:t>Body Level Two</a:t>
            </a:r>
          </a:p>
          <a:p>
            <a:pPr lvl="2">
              <a:defRPr sz="1800"/>
            </a:pPr>
            <a:r>
              <a:rPr sz="2800"/>
              <a:t>Body Level Three</a:t>
            </a:r>
          </a:p>
          <a:p>
            <a:pPr lvl="3">
              <a:defRPr sz="1800"/>
            </a:pPr>
            <a:r>
              <a:rPr sz="2800"/>
              <a:t>Body Level Four</a:t>
            </a:r>
          </a:p>
          <a:p>
            <a:pPr lvl="4">
              <a:defRPr sz="1800"/>
            </a:pPr>
            <a:r>
              <a:rPr sz="2800"/>
              <a:t>Body Level Five</a:t>
            </a:r>
          </a:p>
        </p:txBody>
      </p:sp>
      <p:sp>
        <p:nvSpPr>
          <p:cNvPr id="45" name="Shape 45"/>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AD026-7AAD-4787-9815-CA4E769D0A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JM"/>
          </a:p>
        </p:txBody>
      </p:sp>
      <p:sp>
        <p:nvSpPr>
          <p:cNvPr id="3" name="Subtitle 2">
            <a:extLst>
              <a:ext uri="{FF2B5EF4-FFF2-40B4-BE49-F238E27FC236}">
                <a16:creationId xmlns:a16="http://schemas.microsoft.com/office/drawing/2014/main" id="{AC73CAFE-6361-4F18-ADD6-6A94248393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JM"/>
          </a:p>
        </p:txBody>
      </p:sp>
      <p:sp>
        <p:nvSpPr>
          <p:cNvPr id="4" name="Date Placeholder 3">
            <a:extLst>
              <a:ext uri="{FF2B5EF4-FFF2-40B4-BE49-F238E27FC236}">
                <a16:creationId xmlns:a16="http://schemas.microsoft.com/office/drawing/2014/main" id="{E07BA016-DB75-4386-AF1F-71CD9DFED487}"/>
              </a:ext>
            </a:extLst>
          </p:cNvPr>
          <p:cNvSpPr>
            <a:spLocks noGrp="1"/>
          </p:cNvSpPr>
          <p:nvPr>
            <p:ph type="dt" sz="half" idx="10"/>
          </p:nvPr>
        </p:nvSpPr>
        <p:spPr/>
        <p:txBody>
          <a:bodyPr/>
          <a:lstStyle/>
          <a:p>
            <a:fld id="{0DEC35D7-170E-42F7-8384-2B31504BEF48}" type="datetimeFigureOut">
              <a:rPr lang="en-JM" smtClean="0"/>
              <a:t>14/2/2025</a:t>
            </a:fld>
            <a:endParaRPr lang="en-JM"/>
          </a:p>
        </p:txBody>
      </p:sp>
      <p:sp>
        <p:nvSpPr>
          <p:cNvPr id="5" name="Footer Placeholder 4">
            <a:extLst>
              <a:ext uri="{FF2B5EF4-FFF2-40B4-BE49-F238E27FC236}">
                <a16:creationId xmlns:a16="http://schemas.microsoft.com/office/drawing/2014/main" id="{5A9B0822-8F27-4D2D-9686-EBFFFEB9EF08}"/>
              </a:ext>
            </a:extLst>
          </p:cNvPr>
          <p:cNvSpPr>
            <a:spLocks noGrp="1"/>
          </p:cNvSpPr>
          <p:nvPr>
            <p:ph type="ftr" sz="quarter" idx="11"/>
          </p:nvPr>
        </p:nvSpPr>
        <p:spPr/>
        <p:txBody>
          <a:bodyPr/>
          <a:lstStyle/>
          <a:p>
            <a:endParaRPr lang="en-JM"/>
          </a:p>
        </p:txBody>
      </p:sp>
      <p:sp>
        <p:nvSpPr>
          <p:cNvPr id="6" name="Slide Number Placeholder 5">
            <a:extLst>
              <a:ext uri="{FF2B5EF4-FFF2-40B4-BE49-F238E27FC236}">
                <a16:creationId xmlns:a16="http://schemas.microsoft.com/office/drawing/2014/main" id="{36143E57-5F75-4A5B-9B09-7E71448421D6}"/>
              </a:ext>
            </a:extLst>
          </p:cNvPr>
          <p:cNvSpPr>
            <a:spLocks noGrp="1"/>
          </p:cNvSpPr>
          <p:nvPr>
            <p:ph type="sldNum" sz="quarter" idx="12"/>
          </p:nvPr>
        </p:nvSpPr>
        <p:spPr/>
        <p:txBody>
          <a:bodyPr/>
          <a:lstStyle/>
          <a:p>
            <a:fld id="{66BA6DC5-3CB2-47CB-AC07-431B3522B590}" type="slidenum">
              <a:rPr lang="en-JM" smtClean="0"/>
              <a:t>‹#›</a:t>
            </a:fld>
            <a:endParaRPr lang="en-JM"/>
          </a:p>
        </p:txBody>
      </p:sp>
    </p:spTree>
    <p:extLst>
      <p:ext uri="{BB962C8B-B14F-4D97-AF65-F5344CB8AC3E}">
        <p14:creationId xmlns:p14="http://schemas.microsoft.com/office/powerpoint/2010/main" val="14103650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838200" y="230186"/>
            <a:ext cx="10515600" cy="1595440"/>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chor="ctr">
            <a:normAutofit/>
          </a:bodyPr>
          <a:lstStyle/>
          <a:p>
            <a:pPr lvl="0">
              <a:defRPr sz="1800"/>
            </a:pPr>
            <a:r>
              <a:rPr sz="4400"/>
              <a:t>Title Text</a:t>
            </a:r>
          </a:p>
        </p:txBody>
      </p:sp>
      <p:sp>
        <p:nvSpPr>
          <p:cNvPr id="3" name="Shape 3"/>
          <p:cNvSpPr>
            <a:spLocks noGrp="1"/>
          </p:cNvSpPr>
          <p:nvPr>
            <p:ph type="body" idx="1"/>
          </p:nvPr>
        </p:nvSpPr>
        <p:spPr>
          <a:xfrm>
            <a:off x="838200" y="1825625"/>
            <a:ext cx="10515600" cy="5032375"/>
          </a:xfrm>
          <a:prstGeom prst="rect">
            <a:avLst/>
          </a:prstGeom>
          <a:ln w="12700">
            <a:miter lim="400000"/>
          </a:ln>
          <a:extLst>
            <a:ext uri="{C572A759-6A51-4108-AA02-DFA0A04FC94B}">
              <ma14:wrappingTextBoxFlag xmlns="" xmlns:ma14="http://schemas.microsoft.com/office/mac/drawingml/2011/main" val="1"/>
            </a:ext>
          </a:extLst>
        </p:spPr>
        <p:txBody>
          <a:bodyPr lIns="45718" tIns="45718" rIns="45718" bIns="45718">
            <a:normAutofit/>
          </a:bodyPr>
          <a:lstStyle/>
          <a:p>
            <a:pPr lvl="0">
              <a:defRPr sz="1800"/>
            </a:pPr>
            <a:r>
              <a:rPr sz="2800"/>
              <a:t>Body Level One</a:t>
            </a:r>
          </a:p>
          <a:p>
            <a:pPr lvl="1">
              <a:defRPr sz="1800"/>
            </a:pPr>
            <a:r>
              <a:rPr sz="2800"/>
              <a:t>Body Level Two</a:t>
            </a:r>
          </a:p>
          <a:p>
            <a:pPr lvl="2">
              <a:defRPr sz="1800"/>
            </a:pPr>
            <a:r>
              <a:rPr sz="2800"/>
              <a:t>Body Level Three</a:t>
            </a:r>
          </a:p>
          <a:p>
            <a:pPr lvl="3">
              <a:defRPr sz="1800"/>
            </a:pPr>
            <a:r>
              <a:rPr sz="2800"/>
              <a:t>Body Level Four</a:t>
            </a:r>
          </a:p>
          <a:p>
            <a:pPr lvl="4">
              <a:defRPr sz="1800"/>
            </a:pPr>
            <a:r>
              <a:rPr sz="2800"/>
              <a:t>Body Level Five</a:t>
            </a:r>
          </a:p>
        </p:txBody>
      </p:sp>
      <p:sp>
        <p:nvSpPr>
          <p:cNvPr id="4" name="Shape 4"/>
          <p:cNvSpPr>
            <a:spLocks noGrp="1"/>
          </p:cNvSpPr>
          <p:nvPr>
            <p:ph type="sldNum" sz="quarter" idx="2"/>
          </p:nvPr>
        </p:nvSpPr>
        <p:spPr>
          <a:xfrm>
            <a:off x="8610600" y="6414761"/>
            <a:ext cx="2743200" cy="248303"/>
          </a:xfrm>
          <a:prstGeom prst="rect">
            <a:avLst/>
          </a:prstGeom>
          <a:ln w="12700">
            <a:miter lim="400000"/>
          </a:ln>
        </p:spPr>
        <p:txBody>
          <a:bodyPr lIns="45718" tIns="45718" rIns="45718" bIns="45718" anchor="ctr">
            <a:spAutoFit/>
          </a:bodyPr>
          <a:lstStyle>
            <a:lvl1pPr algn="r">
              <a:defRPr sz="1200">
                <a:solidFill>
                  <a:srgbClr val="888888"/>
                </a:solidFill>
                <a:latin typeface="Calibri"/>
                <a:ea typeface="Calibri"/>
                <a:cs typeface="Calibri"/>
                <a:sym typeface="Calibri"/>
              </a:defRPr>
            </a:lvl1pPr>
          </a:lstStyle>
          <a:p>
            <a:pPr lvl="0"/>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 id="2147483657" r:id="rId4"/>
    <p:sldLayoutId id="2147483658" r:id="rId5"/>
    <p:sldLayoutId id="2147483659" r:id="rId6"/>
  </p:sldLayoutIdLst>
  <p:transition spd="med"/>
  <p:txStyles>
    <p:titleStyle>
      <a:lvl1pPr>
        <a:lnSpc>
          <a:spcPct val="90000"/>
        </a:lnSpc>
        <a:defRPr sz="4400">
          <a:latin typeface="Calibri"/>
          <a:ea typeface="Calibri"/>
          <a:cs typeface="Calibri"/>
          <a:sym typeface="Calibri"/>
        </a:defRPr>
      </a:lvl1pPr>
      <a:lvl2pPr>
        <a:lnSpc>
          <a:spcPct val="90000"/>
        </a:lnSpc>
        <a:defRPr sz="4400">
          <a:latin typeface="Calibri"/>
          <a:ea typeface="Calibri"/>
          <a:cs typeface="Calibri"/>
          <a:sym typeface="Calibri"/>
        </a:defRPr>
      </a:lvl2pPr>
      <a:lvl3pPr>
        <a:lnSpc>
          <a:spcPct val="90000"/>
        </a:lnSpc>
        <a:defRPr sz="4400">
          <a:latin typeface="Calibri"/>
          <a:ea typeface="Calibri"/>
          <a:cs typeface="Calibri"/>
          <a:sym typeface="Calibri"/>
        </a:defRPr>
      </a:lvl3pPr>
      <a:lvl4pPr>
        <a:lnSpc>
          <a:spcPct val="90000"/>
        </a:lnSpc>
        <a:defRPr sz="4400">
          <a:latin typeface="Calibri"/>
          <a:ea typeface="Calibri"/>
          <a:cs typeface="Calibri"/>
          <a:sym typeface="Calibri"/>
        </a:defRPr>
      </a:lvl4pPr>
      <a:lvl5pPr>
        <a:lnSpc>
          <a:spcPct val="90000"/>
        </a:lnSpc>
        <a:defRPr sz="4400">
          <a:latin typeface="Calibri"/>
          <a:ea typeface="Calibri"/>
          <a:cs typeface="Calibri"/>
          <a:sym typeface="Calibri"/>
        </a:defRPr>
      </a:lvl5pPr>
      <a:lvl6pPr>
        <a:lnSpc>
          <a:spcPct val="90000"/>
        </a:lnSpc>
        <a:defRPr sz="4400">
          <a:latin typeface="Calibri"/>
          <a:ea typeface="Calibri"/>
          <a:cs typeface="Calibri"/>
          <a:sym typeface="Calibri"/>
        </a:defRPr>
      </a:lvl6pPr>
      <a:lvl7pPr>
        <a:lnSpc>
          <a:spcPct val="90000"/>
        </a:lnSpc>
        <a:defRPr sz="4400">
          <a:latin typeface="Calibri"/>
          <a:ea typeface="Calibri"/>
          <a:cs typeface="Calibri"/>
          <a:sym typeface="Calibri"/>
        </a:defRPr>
      </a:lvl7pPr>
      <a:lvl8pPr>
        <a:lnSpc>
          <a:spcPct val="90000"/>
        </a:lnSpc>
        <a:defRPr sz="4400">
          <a:latin typeface="Calibri"/>
          <a:ea typeface="Calibri"/>
          <a:cs typeface="Calibri"/>
          <a:sym typeface="Calibri"/>
        </a:defRPr>
      </a:lvl8pPr>
      <a:lvl9pPr>
        <a:lnSpc>
          <a:spcPct val="90000"/>
        </a:lnSpc>
        <a:defRPr sz="4400">
          <a:latin typeface="Calibri"/>
          <a:ea typeface="Calibri"/>
          <a:cs typeface="Calibri"/>
          <a:sym typeface="Calibri"/>
        </a:defRPr>
      </a:lvl9pPr>
    </p:titleStyle>
    <p:bodyStyle>
      <a:lvl1pPr marL="228600" indent="-228600">
        <a:lnSpc>
          <a:spcPct val="90000"/>
        </a:lnSpc>
        <a:spcBef>
          <a:spcPts val="1000"/>
        </a:spcBef>
        <a:buSzPct val="100000"/>
        <a:buFont typeface="Arial"/>
        <a:buChar char="•"/>
        <a:defRPr sz="2800">
          <a:latin typeface="Calibri"/>
          <a:ea typeface="Calibri"/>
          <a:cs typeface="Calibri"/>
          <a:sym typeface="Calibri"/>
        </a:defRPr>
      </a:lvl1pPr>
      <a:lvl2pPr marL="723900" indent="-266700">
        <a:lnSpc>
          <a:spcPct val="90000"/>
        </a:lnSpc>
        <a:spcBef>
          <a:spcPts val="1000"/>
        </a:spcBef>
        <a:buSzPct val="100000"/>
        <a:buFont typeface="Arial"/>
        <a:buChar char="•"/>
        <a:defRPr sz="2800">
          <a:latin typeface="Calibri"/>
          <a:ea typeface="Calibri"/>
          <a:cs typeface="Calibri"/>
          <a:sym typeface="Calibri"/>
        </a:defRPr>
      </a:lvl2pPr>
      <a:lvl3pPr marL="1234438" indent="-320038">
        <a:lnSpc>
          <a:spcPct val="90000"/>
        </a:lnSpc>
        <a:spcBef>
          <a:spcPts val="1000"/>
        </a:spcBef>
        <a:buSzPct val="100000"/>
        <a:buFont typeface="Arial"/>
        <a:buChar char="•"/>
        <a:defRPr sz="2800">
          <a:latin typeface="Calibri"/>
          <a:ea typeface="Calibri"/>
          <a:cs typeface="Calibri"/>
          <a:sym typeface="Calibri"/>
        </a:defRPr>
      </a:lvl3pPr>
      <a:lvl4pPr marL="1727200" indent="-355600">
        <a:lnSpc>
          <a:spcPct val="90000"/>
        </a:lnSpc>
        <a:spcBef>
          <a:spcPts val="1000"/>
        </a:spcBef>
        <a:buSzPct val="100000"/>
        <a:buFont typeface="Arial"/>
        <a:buChar char="•"/>
        <a:defRPr sz="2800">
          <a:latin typeface="Calibri"/>
          <a:ea typeface="Calibri"/>
          <a:cs typeface="Calibri"/>
          <a:sym typeface="Calibri"/>
        </a:defRPr>
      </a:lvl4pPr>
      <a:lvl5pPr marL="2184400" indent="-355600">
        <a:lnSpc>
          <a:spcPct val="90000"/>
        </a:lnSpc>
        <a:spcBef>
          <a:spcPts val="1000"/>
        </a:spcBef>
        <a:buSzPct val="100000"/>
        <a:buFont typeface="Arial"/>
        <a:buChar char="•"/>
        <a:defRPr sz="2800">
          <a:latin typeface="Calibri"/>
          <a:ea typeface="Calibri"/>
          <a:cs typeface="Calibri"/>
          <a:sym typeface="Calibri"/>
        </a:defRPr>
      </a:lvl5pPr>
      <a:lvl6pPr marL="2641600" indent="-355600">
        <a:lnSpc>
          <a:spcPct val="90000"/>
        </a:lnSpc>
        <a:spcBef>
          <a:spcPts val="1000"/>
        </a:spcBef>
        <a:buSzPct val="100000"/>
        <a:buFont typeface="Arial"/>
        <a:buChar char="•"/>
        <a:defRPr sz="2800">
          <a:latin typeface="Calibri"/>
          <a:ea typeface="Calibri"/>
          <a:cs typeface="Calibri"/>
          <a:sym typeface="Calibri"/>
        </a:defRPr>
      </a:lvl6pPr>
      <a:lvl7pPr marL="3098800" indent="-355600">
        <a:lnSpc>
          <a:spcPct val="90000"/>
        </a:lnSpc>
        <a:spcBef>
          <a:spcPts val="1000"/>
        </a:spcBef>
        <a:buSzPct val="100000"/>
        <a:buFont typeface="Arial"/>
        <a:buChar char="•"/>
        <a:defRPr sz="2800">
          <a:latin typeface="Calibri"/>
          <a:ea typeface="Calibri"/>
          <a:cs typeface="Calibri"/>
          <a:sym typeface="Calibri"/>
        </a:defRPr>
      </a:lvl7pPr>
      <a:lvl8pPr marL="3556000" indent="-355600">
        <a:lnSpc>
          <a:spcPct val="90000"/>
        </a:lnSpc>
        <a:spcBef>
          <a:spcPts val="1000"/>
        </a:spcBef>
        <a:buSzPct val="100000"/>
        <a:buFont typeface="Arial"/>
        <a:buChar char="•"/>
        <a:defRPr sz="2800">
          <a:latin typeface="Calibri"/>
          <a:ea typeface="Calibri"/>
          <a:cs typeface="Calibri"/>
          <a:sym typeface="Calibri"/>
        </a:defRPr>
      </a:lvl8pPr>
      <a:lvl9pPr marL="4013200" indent="-355600">
        <a:lnSpc>
          <a:spcPct val="90000"/>
        </a:lnSpc>
        <a:spcBef>
          <a:spcPts val="1000"/>
        </a:spcBef>
        <a:buSzPct val="100000"/>
        <a:buFont typeface="Arial"/>
        <a:buChar char="•"/>
        <a:defRPr sz="2800">
          <a:latin typeface="Calibri"/>
          <a:ea typeface="Calibri"/>
          <a:cs typeface="Calibri"/>
          <a:sym typeface="Calibri"/>
        </a:defRPr>
      </a:lvl9pPr>
    </p:bodyStyle>
    <p:otherStyle>
      <a:lvl1pPr algn="r">
        <a:defRPr sz="1200">
          <a:solidFill>
            <a:schemeClr val="tx1"/>
          </a:solidFill>
          <a:latin typeface="+mn-lt"/>
          <a:ea typeface="+mn-ea"/>
          <a:cs typeface="+mn-cs"/>
          <a:sym typeface="Calibri"/>
        </a:defRPr>
      </a:lvl1pPr>
      <a:lvl2pPr algn="r">
        <a:defRPr sz="1200">
          <a:solidFill>
            <a:schemeClr val="tx1"/>
          </a:solidFill>
          <a:latin typeface="+mn-lt"/>
          <a:ea typeface="+mn-ea"/>
          <a:cs typeface="+mn-cs"/>
          <a:sym typeface="Calibri"/>
        </a:defRPr>
      </a:lvl2pPr>
      <a:lvl3pPr algn="r">
        <a:defRPr sz="1200">
          <a:solidFill>
            <a:schemeClr val="tx1"/>
          </a:solidFill>
          <a:latin typeface="+mn-lt"/>
          <a:ea typeface="+mn-ea"/>
          <a:cs typeface="+mn-cs"/>
          <a:sym typeface="Calibri"/>
        </a:defRPr>
      </a:lvl3pPr>
      <a:lvl4pPr algn="r">
        <a:defRPr sz="1200">
          <a:solidFill>
            <a:schemeClr val="tx1"/>
          </a:solidFill>
          <a:latin typeface="+mn-lt"/>
          <a:ea typeface="+mn-ea"/>
          <a:cs typeface="+mn-cs"/>
          <a:sym typeface="Calibri"/>
        </a:defRPr>
      </a:lvl4pPr>
      <a:lvl5pPr algn="r">
        <a:defRPr sz="1200">
          <a:solidFill>
            <a:schemeClr val="tx1"/>
          </a:solidFill>
          <a:latin typeface="+mn-lt"/>
          <a:ea typeface="+mn-ea"/>
          <a:cs typeface="+mn-cs"/>
          <a:sym typeface="Calibri"/>
        </a:defRPr>
      </a:lvl5pPr>
      <a:lvl6pPr algn="r">
        <a:defRPr sz="1200">
          <a:solidFill>
            <a:schemeClr val="tx1"/>
          </a:solidFill>
          <a:latin typeface="+mn-lt"/>
          <a:ea typeface="+mn-ea"/>
          <a:cs typeface="+mn-cs"/>
          <a:sym typeface="Calibri"/>
        </a:defRPr>
      </a:lvl6pPr>
      <a:lvl7pPr algn="r">
        <a:defRPr sz="1200">
          <a:solidFill>
            <a:schemeClr val="tx1"/>
          </a:solidFill>
          <a:latin typeface="+mn-lt"/>
          <a:ea typeface="+mn-ea"/>
          <a:cs typeface="+mn-cs"/>
          <a:sym typeface="Calibri"/>
        </a:defRPr>
      </a:lvl7pPr>
      <a:lvl8pPr algn="r">
        <a:defRPr sz="1200">
          <a:solidFill>
            <a:schemeClr val="tx1"/>
          </a:solidFill>
          <a:latin typeface="+mn-lt"/>
          <a:ea typeface="+mn-ea"/>
          <a:cs typeface="+mn-cs"/>
          <a:sym typeface="Calibri"/>
        </a:defRPr>
      </a:lvl8pPr>
      <a:lvl9pPr algn="r">
        <a:defRPr sz="1200">
          <a:solidFill>
            <a:schemeClr val="tx1"/>
          </a:solidFill>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A6303C-5CAA-4EF9-91A4-CF45EAF92A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JM"/>
          </a:p>
        </p:txBody>
      </p:sp>
      <p:sp>
        <p:nvSpPr>
          <p:cNvPr id="3" name="Text Placeholder 2">
            <a:extLst>
              <a:ext uri="{FF2B5EF4-FFF2-40B4-BE49-F238E27FC236}">
                <a16:creationId xmlns:a16="http://schemas.microsoft.com/office/drawing/2014/main" id="{967994AA-6C00-4A79-9604-BBFC884639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JM"/>
          </a:p>
        </p:txBody>
      </p:sp>
      <p:sp>
        <p:nvSpPr>
          <p:cNvPr id="4" name="Date Placeholder 3">
            <a:extLst>
              <a:ext uri="{FF2B5EF4-FFF2-40B4-BE49-F238E27FC236}">
                <a16:creationId xmlns:a16="http://schemas.microsoft.com/office/drawing/2014/main" id="{0452ED97-5B8C-4DDB-B2FA-6DA5143E3D7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EC35D7-170E-42F7-8384-2B31504BEF48}" type="datetimeFigureOut">
              <a:rPr lang="en-JM" smtClean="0"/>
              <a:t>14/2/2025</a:t>
            </a:fld>
            <a:endParaRPr lang="en-JM"/>
          </a:p>
        </p:txBody>
      </p:sp>
      <p:sp>
        <p:nvSpPr>
          <p:cNvPr id="5" name="Footer Placeholder 4">
            <a:extLst>
              <a:ext uri="{FF2B5EF4-FFF2-40B4-BE49-F238E27FC236}">
                <a16:creationId xmlns:a16="http://schemas.microsoft.com/office/drawing/2014/main" id="{0D34F367-9CAD-4273-9C37-4B7E0A14D8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JM"/>
          </a:p>
        </p:txBody>
      </p:sp>
      <p:sp>
        <p:nvSpPr>
          <p:cNvPr id="6" name="Slide Number Placeholder 5">
            <a:extLst>
              <a:ext uri="{FF2B5EF4-FFF2-40B4-BE49-F238E27FC236}">
                <a16:creationId xmlns:a16="http://schemas.microsoft.com/office/drawing/2014/main" id="{05AFA93D-24DC-4DDF-986F-4BB6BF497E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BA6DC5-3CB2-47CB-AC07-431B3522B590}" type="slidenum">
              <a:rPr lang="en-JM" smtClean="0"/>
              <a:t>‹#›</a:t>
            </a:fld>
            <a:endParaRPr lang="en-JM"/>
          </a:p>
        </p:txBody>
      </p:sp>
    </p:spTree>
    <p:extLst>
      <p:ext uri="{BB962C8B-B14F-4D97-AF65-F5344CB8AC3E}">
        <p14:creationId xmlns:p14="http://schemas.microsoft.com/office/powerpoint/2010/main" val="3728628645"/>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2.png"/><Relationship Id="rId7"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png"/><Relationship Id="rId7" Type="http://schemas.openxmlformats.org/officeDocument/2006/relationships/image" Target="../media/image31.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4.jpeg"/><Relationship Id="rId4" Type="http://schemas.openxmlformats.org/officeDocument/2006/relationships/image" Target="../media/image2.png"/><Relationship Id="rId9" Type="http://schemas.openxmlformats.org/officeDocument/2006/relationships/image" Target="../media/image33.sv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4.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6.jpe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hape 122">
            <a:extLst>
              <a:ext uri="{FF2B5EF4-FFF2-40B4-BE49-F238E27FC236}">
                <a16:creationId xmlns:a16="http://schemas.microsoft.com/office/drawing/2014/main" id="{38D02D4A-6706-1B42-84A7-41C7E2964DF0}"/>
              </a:ext>
            </a:extLst>
          </p:cNvPr>
          <p:cNvSpPr/>
          <p:nvPr/>
        </p:nvSpPr>
        <p:spPr>
          <a:xfrm>
            <a:off x="81281" y="2568839"/>
            <a:ext cx="7350298" cy="3735510"/>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t">
            <a:spAutoFit/>
          </a:bodyPr>
          <a:lstStyle>
            <a:lvl1pPr>
              <a:defRPr sz="3900" b="1">
                <a:solidFill>
                  <a:srgbClr val="212121"/>
                </a:solidFill>
                <a:latin typeface="Arial"/>
                <a:ea typeface="Arial"/>
                <a:cs typeface="Arial"/>
                <a:sym typeface="Arial"/>
              </a:defRPr>
            </a:lvl1pPr>
          </a:lstStyle>
          <a:p>
            <a:pPr algn="ctr">
              <a:lnSpc>
                <a:spcPct val="107000"/>
              </a:lnSpc>
              <a:spcAft>
                <a:spcPts val="800"/>
              </a:spcAft>
            </a:pPr>
            <a:r>
              <a:rPr lang="en-GB" sz="2400" kern="100" dirty="0">
                <a:effectLst/>
                <a:latin typeface="Arial" panose="020B0604020202020204" pitchFamily="34" charset="0"/>
                <a:ea typeface="Noto Sans" panose="020B0502040504020204" pitchFamily="34" charset="0"/>
                <a:cs typeface="Arial" panose="020B0604020202020204" pitchFamily="34" charset="0"/>
              </a:rPr>
              <a:t>Best practices in implementing apprenticeship programmes that bridge the gap between education and employment</a:t>
            </a:r>
            <a:endParaRPr lang="en-GB" sz="2400" kern="100" dirty="0">
              <a:latin typeface="Arial" panose="020B0604020202020204" pitchFamily="34" charset="0"/>
              <a:ea typeface="Noto Sans" panose="020B0502040504020204" pitchFamily="34" charset="0"/>
              <a:cs typeface="Arial" panose="020B0604020202020204" pitchFamily="34" charset="0"/>
            </a:endParaRPr>
          </a:p>
          <a:p>
            <a:pPr>
              <a:lnSpc>
                <a:spcPct val="107000"/>
              </a:lnSpc>
              <a:spcAft>
                <a:spcPts val="800"/>
              </a:spcAft>
            </a:pPr>
            <a:endParaRPr lang="en-CA" sz="2400" kern="100" dirty="0">
              <a:latin typeface="Arial" panose="020B0604020202020204" pitchFamily="34" charset="0"/>
              <a:ea typeface="Noto Sans" panose="020B0502040504020204" pitchFamily="34" charset="0"/>
              <a:cs typeface="Arial" panose="020B0604020202020204" pitchFamily="34" charset="0"/>
            </a:endParaRPr>
          </a:p>
          <a:p>
            <a:pPr algn="ctr">
              <a:lnSpc>
                <a:spcPct val="107000"/>
              </a:lnSpc>
              <a:spcAft>
                <a:spcPts val="800"/>
              </a:spcAft>
            </a:pPr>
            <a:r>
              <a:rPr lang="en-GB" sz="2000" i="1" kern="100" dirty="0">
                <a:effectLst/>
                <a:latin typeface="Arial" panose="020B0604020202020204" pitchFamily="34" charset="0"/>
                <a:ea typeface="Noto Sans" panose="020B0502040504020204" pitchFamily="34" charset="0"/>
                <a:cs typeface="Arial" panose="020B0604020202020204" pitchFamily="34" charset="0"/>
              </a:rPr>
              <a:t>Pat Bidart, Senior Technical Advisor, SAGE </a:t>
            </a:r>
          </a:p>
          <a:p>
            <a:pPr marL="914400" indent="457200" algn="ctr">
              <a:lnSpc>
                <a:spcPct val="107000"/>
              </a:lnSpc>
              <a:spcAft>
                <a:spcPts val="800"/>
              </a:spcAft>
            </a:pPr>
            <a:r>
              <a:rPr lang="en-GB" sz="2000" i="1" kern="100" dirty="0">
                <a:effectLst/>
                <a:latin typeface="Arial" panose="020B0604020202020204" pitchFamily="34" charset="0"/>
                <a:ea typeface="Noto Sans" panose="020B0502040504020204" pitchFamily="34" charset="0"/>
                <a:cs typeface="Arial" panose="020B0604020202020204" pitchFamily="34" charset="0"/>
              </a:rPr>
              <a:t>Colleges and </a:t>
            </a:r>
            <a:r>
              <a:rPr lang="en-CA" sz="2000" i="1" kern="100" dirty="0">
                <a:effectLst/>
                <a:latin typeface="Arial" panose="020B0604020202020204" pitchFamily="34" charset="0"/>
                <a:ea typeface="Noto Sans" panose="020B0502040504020204" pitchFamily="34" charset="0"/>
                <a:cs typeface="Arial" panose="020B0604020202020204" pitchFamily="34" charset="0"/>
              </a:rPr>
              <a:t>Institutes</a:t>
            </a:r>
            <a:r>
              <a:rPr lang="en-GB" sz="2000" i="1" kern="100" dirty="0">
                <a:effectLst/>
                <a:latin typeface="Arial" panose="020B0604020202020204" pitchFamily="34" charset="0"/>
                <a:ea typeface="Noto Sans" panose="020B0502040504020204" pitchFamily="34" charset="0"/>
                <a:cs typeface="Arial" panose="020B0604020202020204" pitchFamily="34" charset="0"/>
              </a:rPr>
              <a:t> Canada</a:t>
            </a:r>
            <a:endParaRPr lang="en-CA" sz="2000" kern="100" dirty="0">
              <a:effectLst/>
              <a:latin typeface="Arial" panose="020B0604020202020204" pitchFamily="34" charset="0"/>
              <a:ea typeface="Aptos" panose="020B0004020202020204" pitchFamily="34" charset="0"/>
              <a:cs typeface="Arial" panose="020B0604020202020204" pitchFamily="34" charset="0"/>
            </a:endParaRPr>
          </a:p>
          <a:p>
            <a:pPr>
              <a:defRPr sz="1800" b="0">
                <a:solidFill>
                  <a:srgbClr val="000000"/>
                </a:solidFill>
              </a:defRPr>
            </a:pPr>
            <a:r>
              <a:rPr lang="en-CA" sz="2400" b="0" dirty="0">
                <a:latin typeface="Arial" panose="020B0604020202020204" pitchFamily="34" charset="0"/>
                <a:cs typeface="Arial" panose="020B0604020202020204" pitchFamily="34" charset="0"/>
              </a:rPr>
              <a:t> </a:t>
            </a:r>
          </a:p>
          <a:p>
            <a:pPr>
              <a:defRPr sz="1800" b="0">
                <a:solidFill>
                  <a:srgbClr val="000000"/>
                </a:solidFill>
              </a:defRPr>
            </a:pPr>
            <a:endParaRPr lang="en-CA" sz="3800" b="0" dirty="0">
              <a:latin typeface="Georgia"/>
            </a:endParaRPr>
          </a:p>
        </p:txBody>
      </p:sp>
      <p:pic>
        <p:nvPicPr>
          <p:cNvPr id="8" name="Picture 7" descr="A picture containing logo&#10;&#10;Description automatically generated">
            <a:extLst>
              <a:ext uri="{FF2B5EF4-FFF2-40B4-BE49-F238E27FC236}">
                <a16:creationId xmlns:a16="http://schemas.microsoft.com/office/drawing/2014/main" id="{FCB72499-FEA0-DD4F-AE22-5BD857B9747E}"/>
              </a:ext>
            </a:extLst>
          </p:cNvPr>
          <p:cNvPicPr>
            <a:picLocks noChangeAspect="1"/>
          </p:cNvPicPr>
          <p:nvPr/>
        </p:nvPicPr>
        <p:blipFill>
          <a:blip r:embed="rId2"/>
          <a:stretch>
            <a:fillRect/>
          </a:stretch>
        </p:blipFill>
        <p:spPr>
          <a:xfrm>
            <a:off x="632202" y="5880312"/>
            <a:ext cx="1730716" cy="608703"/>
          </a:xfrm>
          <a:prstGeom prst="rect">
            <a:avLst/>
          </a:prstGeom>
        </p:spPr>
      </p:pic>
      <p:pic>
        <p:nvPicPr>
          <p:cNvPr id="3" name="Picture 2">
            <a:extLst>
              <a:ext uri="{FF2B5EF4-FFF2-40B4-BE49-F238E27FC236}">
                <a16:creationId xmlns:a16="http://schemas.microsoft.com/office/drawing/2014/main" id="{28DC7657-6C08-824D-B07A-671DED37B6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9331" y="0"/>
            <a:ext cx="5782669" cy="5847642"/>
          </a:xfrm>
          <a:prstGeom prst="rect">
            <a:avLst/>
          </a:prstGeom>
        </p:spPr>
      </p:pic>
      <p:pic>
        <p:nvPicPr>
          <p:cNvPr id="12" name="Picture 11">
            <a:extLst>
              <a:ext uri="{FF2B5EF4-FFF2-40B4-BE49-F238E27FC236}">
                <a16:creationId xmlns:a16="http://schemas.microsoft.com/office/drawing/2014/main" id="{9E60A84C-8DE1-9C4C-B06A-B5F22D990B16}"/>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32202" y="493268"/>
            <a:ext cx="4288263" cy="1674889"/>
          </a:xfrm>
          <a:prstGeom prst="rect">
            <a:avLst/>
          </a:prstGeom>
        </p:spPr>
      </p:pic>
      <p:sp>
        <p:nvSpPr>
          <p:cNvPr id="14" name="Shape 129">
            <a:extLst>
              <a:ext uri="{FF2B5EF4-FFF2-40B4-BE49-F238E27FC236}">
                <a16:creationId xmlns:a16="http://schemas.microsoft.com/office/drawing/2014/main" id="{5A7B90D6-37DD-9C46-9038-E57CD77B5383}"/>
              </a:ext>
            </a:extLst>
          </p:cNvPr>
          <p:cNvSpPr/>
          <p:nvPr/>
        </p:nvSpPr>
        <p:spPr>
          <a:xfrm>
            <a:off x="7346869" y="6119683"/>
            <a:ext cx="4008824" cy="369332"/>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r">
              <a:defRPr sz="2800" b="1">
                <a:solidFill>
                  <a:srgbClr val="FFFFFF"/>
                </a:solidFill>
                <a:latin typeface="Arial"/>
                <a:ea typeface="Arial"/>
                <a:cs typeface="Arial"/>
                <a:sym typeface="Arial"/>
              </a:defRPr>
            </a:lvl1pPr>
          </a:lstStyle>
          <a:p>
            <a:pPr lvl="0">
              <a:defRPr sz="1800" b="0">
                <a:solidFill>
                  <a:srgbClr val="000000"/>
                </a:solidFill>
              </a:defRPr>
            </a:pPr>
            <a:r>
              <a:rPr sz="2400" b="0" err="1">
                <a:solidFill>
                  <a:srgbClr val="212121"/>
                </a:solidFill>
                <a:latin typeface="Georgia" panose="02040502050405020303" pitchFamily="18" charset="0"/>
              </a:rPr>
              <a:t>collegesinstitutes.ca</a:t>
            </a:r>
            <a:r>
              <a:rPr lang="en-US" sz="2400" b="0">
                <a:solidFill>
                  <a:srgbClr val="212121"/>
                </a:solidFill>
                <a:latin typeface="Georgia" panose="02040502050405020303" pitchFamily="18" charset="0"/>
              </a:rPr>
              <a:t>/SAGE</a:t>
            </a:r>
            <a:endParaRPr sz="2400" b="0">
              <a:solidFill>
                <a:srgbClr val="212121"/>
              </a:solidFill>
              <a:latin typeface="Georgia" panose="02040502050405020303" pitchFamily="18" charset="0"/>
            </a:endParaRPr>
          </a:p>
        </p:txBody>
      </p:sp>
      <p:pic>
        <p:nvPicPr>
          <p:cNvPr id="1026" name="Picture 3" descr="https://www.international.gc.ca/world-monde/assets/images/funding-financement/canada-aid-aide/partners-partenaires-colors-en.jpg">
            <a:extLst>
              <a:ext uri="{FF2B5EF4-FFF2-40B4-BE49-F238E27FC236}">
                <a16:creationId xmlns:a16="http://schemas.microsoft.com/office/drawing/2014/main" id="{56792DE3-8B55-43D3-A8A8-BF690909B5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6334" y="5749816"/>
            <a:ext cx="2598100" cy="931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4603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F4780-AB68-2B92-12A2-FB2D12FE640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60516923-8279-14B6-F941-53E10A5DDDF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276079" y="97029"/>
            <a:ext cx="2225041" cy="614171"/>
          </a:xfrm>
          <a:prstGeom prst="rect">
            <a:avLst/>
          </a:prstGeom>
        </p:spPr>
      </p:pic>
      <p:sp>
        <p:nvSpPr>
          <p:cNvPr id="9" name="TextBox 8">
            <a:extLst>
              <a:ext uri="{FF2B5EF4-FFF2-40B4-BE49-F238E27FC236}">
                <a16:creationId xmlns:a16="http://schemas.microsoft.com/office/drawing/2014/main" id="{C57E2CD0-A1C7-EFC2-1661-65448F539654}"/>
              </a:ext>
            </a:extLst>
          </p:cNvPr>
          <p:cNvSpPr txBox="1"/>
          <p:nvPr/>
        </p:nvSpPr>
        <p:spPr>
          <a:xfrm>
            <a:off x="3186757" y="601183"/>
            <a:ext cx="6353483" cy="461665"/>
          </a:xfrm>
          <a:prstGeom prst="rect">
            <a:avLst/>
          </a:prstGeom>
          <a:noFill/>
        </p:spPr>
        <p:txBody>
          <a:bodyPr wrap="square">
            <a:spAutoFit/>
          </a:bodyPr>
          <a:lstStyle/>
          <a:p>
            <a:pPr algn="l" fontAlgn="b"/>
            <a:r>
              <a:rPr lang="en-US" sz="2400" b="1" u="dbl" dirty="0">
                <a:latin typeface="Arial Narrow" panose="020B0606020202030204" pitchFamily="34" charset="0"/>
              </a:rPr>
              <a:t>Lessons Learned</a:t>
            </a:r>
            <a:r>
              <a:rPr lang="en-US" sz="2400" b="1" u="dbl" strike="noStrike" dirty="0">
                <a:effectLst/>
                <a:latin typeface="Arial Narrow" panose="020B0606020202030204" pitchFamily="34" charset="0"/>
              </a:rPr>
              <a:t>  </a:t>
            </a:r>
            <a:endParaRPr lang="en-US" sz="2400" b="1" i="0" u="dbl" strike="noStrike" dirty="0">
              <a:solidFill>
                <a:srgbClr val="000000"/>
              </a:solidFill>
              <a:effectLst/>
              <a:latin typeface="Arial Narrow" panose="020B0606020202030204" pitchFamily="34" charset="0"/>
            </a:endParaRPr>
          </a:p>
        </p:txBody>
      </p:sp>
      <p:pic>
        <p:nvPicPr>
          <p:cNvPr id="10" name="Picture 9" descr="A picture containing logo&#10;&#10;Description automatically generated">
            <a:extLst>
              <a:ext uri="{FF2B5EF4-FFF2-40B4-BE49-F238E27FC236}">
                <a16:creationId xmlns:a16="http://schemas.microsoft.com/office/drawing/2014/main" id="{0EA9CF7B-C65B-9100-5246-AB9B88221E0B}"/>
              </a:ext>
            </a:extLst>
          </p:cNvPr>
          <p:cNvPicPr>
            <a:picLocks noChangeAspect="1"/>
          </p:cNvPicPr>
          <p:nvPr/>
        </p:nvPicPr>
        <p:blipFill>
          <a:blip r:embed="rId3"/>
          <a:stretch>
            <a:fillRect/>
          </a:stretch>
        </p:blipFill>
        <p:spPr>
          <a:xfrm>
            <a:off x="5025684" y="144781"/>
            <a:ext cx="1730716" cy="319142"/>
          </a:xfrm>
          <a:prstGeom prst="rect">
            <a:avLst/>
          </a:prstGeom>
        </p:spPr>
      </p:pic>
      <p:pic>
        <p:nvPicPr>
          <p:cNvPr id="18" name="Picture 3" descr="https://www.international.gc.ca/world-monde/assets/images/funding-financement/canada-aid-aide/partners-partenaires-colors-en.jpg">
            <a:extLst>
              <a:ext uri="{FF2B5EF4-FFF2-40B4-BE49-F238E27FC236}">
                <a16:creationId xmlns:a16="http://schemas.microsoft.com/office/drawing/2014/main" id="{B86802CF-D765-59C5-5E17-6337C2D883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008197" cy="60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493CACD-73D3-B658-020C-46C5665C8A4A}"/>
              </a:ext>
            </a:extLst>
          </p:cNvPr>
          <p:cNvSpPr txBox="1"/>
          <p:nvPr/>
        </p:nvSpPr>
        <p:spPr>
          <a:xfrm>
            <a:off x="467360" y="1300480"/>
            <a:ext cx="10739120" cy="4775603"/>
          </a:xfrm>
          <a:prstGeom prst="rect">
            <a:avLst/>
          </a:prstGeom>
          <a:noFill/>
        </p:spPr>
        <p:txBody>
          <a:bodyPr wrap="square" rtlCol="0">
            <a:spAutoFit/>
          </a:bodyPr>
          <a:lstStyle/>
          <a:p>
            <a:pPr marL="0" marR="0" algn="just">
              <a:lnSpc>
                <a:spcPct val="107000"/>
              </a:lnSpc>
              <a:spcBef>
                <a:spcPts val="0"/>
              </a:spcBef>
              <a:spcAft>
                <a:spcPts val="0"/>
              </a:spcAft>
            </a:pPr>
            <a:r>
              <a:rPr lang="en-JM" sz="2200" b="1" kern="100" dirty="0">
                <a:effectLst/>
                <a:latin typeface="Arial" panose="020B0604020202020204" pitchFamily="34" charset="0"/>
                <a:ea typeface="Aptos" panose="020B0004020202020204" pitchFamily="34" charset="0"/>
                <a:cs typeface="Arial" panose="020B0604020202020204" pitchFamily="34" charset="0"/>
              </a:rPr>
              <a:t>There is a need to engage all stakeholders (employers, sector associations, government, labour unions) on apprenticeship training and certification.  </a:t>
            </a:r>
          </a:p>
          <a:p>
            <a:pPr marL="0" marR="0" algn="just">
              <a:lnSpc>
                <a:spcPct val="107000"/>
              </a:lnSpc>
              <a:spcBef>
                <a:spcPts val="0"/>
              </a:spcBef>
              <a:spcAft>
                <a:spcPts val="0"/>
              </a:spcAft>
            </a:pPr>
            <a:endParaRPr lang="en-JM" sz="2200" b="1" kern="100" dirty="0">
              <a:effectLst/>
              <a:latin typeface="Arial" panose="020B0604020202020204" pitchFamily="34" charset="0"/>
              <a:ea typeface="Aptos" panose="020B0004020202020204" pitchFamily="34" charset="0"/>
              <a:cs typeface="Arial" panose="020B0604020202020204" pitchFamily="34" charset="0"/>
            </a:endParaRPr>
          </a:p>
          <a:p>
            <a:pPr marL="0" marR="0" algn="just">
              <a:lnSpc>
                <a:spcPct val="107000"/>
              </a:lnSpc>
              <a:spcBef>
                <a:spcPts val="0"/>
              </a:spcBef>
              <a:spcAft>
                <a:spcPts val="0"/>
              </a:spcAft>
            </a:pPr>
            <a:r>
              <a:rPr lang="en-JM" sz="2200" b="1" kern="100" dirty="0">
                <a:effectLst/>
                <a:latin typeface="Arial" panose="020B0604020202020204" pitchFamily="34" charset="0"/>
                <a:ea typeface="Aptos" panose="020B0004020202020204" pitchFamily="34" charset="0"/>
                <a:cs typeface="Arial" panose="020B0604020202020204" pitchFamily="34" charset="0"/>
              </a:rPr>
              <a:t>There is a need to demystify the difference between apprenticeship and other on-the-job training activities (internship, traineeship and social intervention programs)</a:t>
            </a:r>
          </a:p>
          <a:p>
            <a:pPr marL="0" marR="0" algn="just">
              <a:lnSpc>
                <a:spcPct val="107000"/>
              </a:lnSpc>
              <a:spcBef>
                <a:spcPts val="0"/>
              </a:spcBef>
              <a:spcAft>
                <a:spcPts val="0"/>
              </a:spcAft>
            </a:pPr>
            <a:endParaRPr lang="en-JM" sz="2200" b="1" kern="100" dirty="0">
              <a:effectLst/>
              <a:latin typeface="Arial" panose="020B0604020202020204" pitchFamily="34" charset="0"/>
              <a:ea typeface="Aptos" panose="020B0004020202020204" pitchFamily="34" charset="0"/>
              <a:cs typeface="Arial" panose="020B0604020202020204" pitchFamily="34" charset="0"/>
            </a:endParaRPr>
          </a:p>
          <a:p>
            <a:pPr marL="0" marR="0" algn="just">
              <a:lnSpc>
                <a:spcPct val="107000"/>
              </a:lnSpc>
              <a:spcBef>
                <a:spcPts val="0"/>
              </a:spcBef>
              <a:spcAft>
                <a:spcPts val="0"/>
              </a:spcAft>
            </a:pPr>
            <a:r>
              <a:rPr lang="en-JM" sz="2200" b="1" kern="100" dirty="0">
                <a:effectLst/>
                <a:latin typeface="Arial" panose="020B0604020202020204" pitchFamily="34" charset="0"/>
                <a:ea typeface="Aptos" panose="020B0004020202020204" pitchFamily="34" charset="0"/>
                <a:cs typeface="Arial" panose="020B0604020202020204" pitchFamily="34" charset="0"/>
              </a:rPr>
              <a:t>The Government needs to embrace skills and upskilling of workers.</a:t>
            </a:r>
          </a:p>
          <a:p>
            <a:pPr marL="0" marR="0" algn="just">
              <a:lnSpc>
                <a:spcPct val="107000"/>
              </a:lnSpc>
              <a:spcBef>
                <a:spcPts val="0"/>
              </a:spcBef>
              <a:spcAft>
                <a:spcPts val="0"/>
              </a:spcAft>
            </a:pPr>
            <a:endParaRPr lang="en-JM" sz="2200" b="1" kern="100" dirty="0">
              <a:effectLst/>
              <a:latin typeface="Arial" panose="020B0604020202020204" pitchFamily="34" charset="0"/>
              <a:ea typeface="Aptos" panose="020B0004020202020204" pitchFamily="34" charset="0"/>
              <a:cs typeface="Arial" panose="020B0604020202020204" pitchFamily="34" charset="0"/>
            </a:endParaRPr>
          </a:p>
          <a:p>
            <a:pPr marL="0" marR="0" lvl="0" indent="0" algn="just" defTabSz="914400" rtl="0" eaLnBrk="1" fontAlgn="auto" latinLnBrk="0" hangingPunct="1">
              <a:lnSpc>
                <a:spcPct val="107000"/>
              </a:lnSpc>
              <a:spcBef>
                <a:spcPts val="0"/>
              </a:spcBef>
              <a:spcAft>
                <a:spcPts val="0"/>
              </a:spcAft>
              <a:buClrTx/>
              <a:buSzTx/>
              <a:buFontTx/>
              <a:buNone/>
              <a:tabLst/>
              <a:defRPr/>
            </a:pPr>
            <a:r>
              <a:rPr lang="en-GB" sz="2200" b="1" kern="100" dirty="0">
                <a:effectLst/>
                <a:latin typeface="Arial" panose="020B0604020202020204" pitchFamily="34" charset="0"/>
                <a:ea typeface="Aptos" panose="020B0004020202020204" pitchFamily="34" charset="0"/>
                <a:cs typeface="Arial" panose="020B0604020202020204" pitchFamily="34" charset="0"/>
              </a:rPr>
              <a:t>Apprenticeship training and certification is not widely known in country hence rebranding of apprenticeships using a public awareness/marketing strategy to educate the public on apprenticeships training and the many benefits that can derived. </a:t>
            </a:r>
          </a:p>
        </p:txBody>
      </p:sp>
    </p:spTree>
    <p:extLst>
      <p:ext uri="{BB962C8B-B14F-4D97-AF65-F5344CB8AC3E}">
        <p14:creationId xmlns:p14="http://schemas.microsoft.com/office/powerpoint/2010/main" val="597427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68E811B-7C21-4A15-540C-3FBCE097EB1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276079" y="97029"/>
            <a:ext cx="2225041" cy="614171"/>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7585F9BB-422F-F36C-2E94-8817C986C86B}"/>
              </a:ext>
            </a:extLst>
          </p:cNvPr>
          <p:cNvPicPr>
            <a:picLocks noChangeAspect="1"/>
          </p:cNvPicPr>
          <p:nvPr/>
        </p:nvPicPr>
        <p:blipFill>
          <a:blip r:embed="rId3"/>
          <a:stretch>
            <a:fillRect/>
          </a:stretch>
        </p:blipFill>
        <p:spPr>
          <a:xfrm>
            <a:off x="5025684" y="144781"/>
            <a:ext cx="1730716" cy="319142"/>
          </a:xfrm>
          <a:prstGeom prst="rect">
            <a:avLst/>
          </a:prstGeom>
        </p:spPr>
      </p:pic>
      <p:pic>
        <p:nvPicPr>
          <p:cNvPr id="18" name="Picture 3" descr="https://www.international.gc.ca/world-monde/assets/images/funding-financement/canada-aid-aide/partners-partenaires-colors-en.jpg">
            <a:extLst>
              <a:ext uri="{FF2B5EF4-FFF2-40B4-BE49-F238E27FC236}">
                <a16:creationId xmlns:a16="http://schemas.microsoft.com/office/drawing/2014/main" id="{EC4FB265-59C2-CEF6-9EF5-405083CA4C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008197" cy="60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A group of people wearing safety vests&#10;&#10;Description automatically generated">
            <a:extLst>
              <a:ext uri="{FF2B5EF4-FFF2-40B4-BE49-F238E27FC236}">
                <a16:creationId xmlns:a16="http://schemas.microsoft.com/office/drawing/2014/main" id="{A2169EC7-905D-61F6-9200-9390111963E9}"/>
              </a:ext>
            </a:extLst>
          </p:cNvPr>
          <p:cNvPicPr>
            <a:picLocks noChangeAspect="1"/>
          </p:cNvPicPr>
          <p:nvPr/>
        </p:nvPicPr>
        <p:blipFill>
          <a:blip r:embed="rId5">
            <a:extLst>
              <a:ext uri="{28A0092B-C50C-407E-A947-70E740481C1C}">
                <a14:useLocalDpi xmlns:a14="http://schemas.microsoft.com/office/drawing/2010/main" val="0"/>
              </a:ext>
            </a:extLst>
          </a:blip>
          <a:srcRect t="6765" b="9414"/>
          <a:stretch/>
        </p:blipFill>
        <p:spPr>
          <a:xfrm>
            <a:off x="1004098" y="711199"/>
            <a:ext cx="3332559" cy="5748553"/>
          </a:xfrm>
          <a:prstGeom prst="rect">
            <a:avLst/>
          </a:prstGeom>
        </p:spPr>
      </p:pic>
      <p:pic>
        <p:nvPicPr>
          <p:cNvPr id="6" name="Picture 5" descr="A person in a red shirt collecting gold in a river&#10;&#10;Description automatically generated">
            <a:extLst>
              <a:ext uri="{FF2B5EF4-FFF2-40B4-BE49-F238E27FC236}">
                <a16:creationId xmlns:a16="http://schemas.microsoft.com/office/drawing/2014/main" id="{8197F8A3-FB64-F574-5FC5-6B85F874BE00}"/>
              </a:ext>
            </a:extLst>
          </p:cNvPr>
          <p:cNvPicPr>
            <a:picLocks noChangeAspect="1"/>
          </p:cNvPicPr>
          <p:nvPr/>
        </p:nvPicPr>
        <p:blipFill>
          <a:blip r:embed="rId6">
            <a:extLst>
              <a:ext uri="{28A0092B-C50C-407E-A947-70E740481C1C}">
                <a14:useLocalDpi xmlns:a14="http://schemas.microsoft.com/office/drawing/2010/main" val="0"/>
              </a:ext>
            </a:extLst>
          </a:blip>
          <a:srcRect t="11593" b="6549"/>
          <a:stretch/>
        </p:blipFill>
        <p:spPr>
          <a:xfrm>
            <a:off x="5116261" y="711199"/>
            <a:ext cx="3857625" cy="5748553"/>
          </a:xfrm>
          <a:prstGeom prst="rect">
            <a:avLst/>
          </a:prstGeom>
        </p:spPr>
      </p:pic>
      <p:sp>
        <p:nvSpPr>
          <p:cNvPr id="8" name="TextBox 7">
            <a:extLst>
              <a:ext uri="{FF2B5EF4-FFF2-40B4-BE49-F238E27FC236}">
                <a16:creationId xmlns:a16="http://schemas.microsoft.com/office/drawing/2014/main" id="{29EE9017-9A53-3D68-2AE7-C1DEC6AD610C}"/>
              </a:ext>
            </a:extLst>
          </p:cNvPr>
          <p:cNvSpPr txBox="1"/>
          <p:nvPr/>
        </p:nvSpPr>
        <p:spPr>
          <a:xfrm>
            <a:off x="9428480" y="3017520"/>
            <a:ext cx="2458720" cy="523220"/>
          </a:xfrm>
          <a:prstGeom prst="rect">
            <a:avLst/>
          </a:prstGeom>
          <a:noFill/>
        </p:spPr>
        <p:txBody>
          <a:bodyPr wrap="square" rtlCol="0">
            <a:spAutoFit/>
          </a:bodyPr>
          <a:lstStyle/>
          <a:p>
            <a:pPr algn="ctr"/>
            <a:r>
              <a:rPr lang="en-US" sz="2800" dirty="0"/>
              <a:t>Guyana</a:t>
            </a:r>
          </a:p>
        </p:txBody>
      </p:sp>
      <p:pic>
        <p:nvPicPr>
          <p:cNvPr id="5122" name="Picture 2" descr="Flag of Guyana - Wikipedia">
            <a:extLst>
              <a:ext uri="{FF2B5EF4-FFF2-40B4-BE49-F238E27FC236}">
                <a16:creationId xmlns:a16="http://schemas.microsoft.com/office/drawing/2014/main" id="{A6FC9E87-79A1-84C8-6C8F-C456714C64E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53490" y="3769359"/>
            <a:ext cx="1812925" cy="10877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413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6254A-26F8-BE80-8BF5-9A3DBA756E9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D1EEA74-252E-6579-44CE-7F50F635549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276079" y="97029"/>
            <a:ext cx="2225041" cy="614171"/>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09B2E30F-51E6-BF99-F9B6-DAF47F0F6732}"/>
              </a:ext>
            </a:extLst>
          </p:cNvPr>
          <p:cNvPicPr>
            <a:picLocks noChangeAspect="1"/>
          </p:cNvPicPr>
          <p:nvPr/>
        </p:nvPicPr>
        <p:blipFill>
          <a:blip r:embed="rId3"/>
          <a:stretch>
            <a:fillRect/>
          </a:stretch>
        </p:blipFill>
        <p:spPr>
          <a:xfrm>
            <a:off x="5025684" y="144781"/>
            <a:ext cx="1730716" cy="319142"/>
          </a:xfrm>
          <a:prstGeom prst="rect">
            <a:avLst/>
          </a:prstGeom>
        </p:spPr>
      </p:pic>
      <p:pic>
        <p:nvPicPr>
          <p:cNvPr id="18" name="Picture 3" descr="https://www.international.gc.ca/world-monde/assets/images/funding-financement/canada-aid-aide/partners-partenaires-colors-en.jpg">
            <a:extLst>
              <a:ext uri="{FF2B5EF4-FFF2-40B4-BE49-F238E27FC236}">
                <a16:creationId xmlns:a16="http://schemas.microsoft.com/office/drawing/2014/main" id="{2B319BCB-8D39-D76F-5238-A3FBC3B4C2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008197" cy="60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193B60E8-CAB6-8B80-A17D-F7E08421274F}"/>
              </a:ext>
            </a:extLst>
          </p:cNvPr>
          <p:cNvSpPr txBox="1"/>
          <p:nvPr/>
        </p:nvSpPr>
        <p:spPr>
          <a:xfrm>
            <a:off x="548640" y="955040"/>
            <a:ext cx="10952480" cy="5693866"/>
          </a:xfrm>
          <a:prstGeom prst="rect">
            <a:avLst/>
          </a:prstGeom>
          <a:noFill/>
        </p:spPr>
        <p:txBody>
          <a:bodyPr wrap="square" rtlCol="0">
            <a:spAutoFit/>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JM" sz="2400" b="1" u="sng" kern="1200" dirty="0">
                <a:solidFill>
                  <a:schemeClr val="tx1"/>
                </a:solidFill>
                <a:effectLst/>
                <a:latin typeface="Arial" panose="020B0604020202020204" pitchFamily="34" charset="0"/>
                <a:ea typeface="+mn-ea"/>
                <a:cs typeface="Arial" panose="020B0604020202020204" pitchFamily="34" charset="0"/>
              </a:rPr>
              <a:t>Lessons Learned Cont. </a:t>
            </a:r>
          </a:p>
          <a:p>
            <a:pPr marL="0" marR="0" lvl="0" indent="0" algn="l" defTabSz="914400" rtl="0" eaLnBrk="1" fontAlgn="ctr" latinLnBrk="0" hangingPunct="1">
              <a:lnSpc>
                <a:spcPct val="100000"/>
              </a:lnSpc>
              <a:spcBef>
                <a:spcPts val="0"/>
              </a:spcBef>
              <a:spcAft>
                <a:spcPts val="0"/>
              </a:spcAft>
              <a:buClrTx/>
              <a:buSzTx/>
              <a:buFontTx/>
              <a:buNone/>
              <a:tabLst/>
              <a:defRPr/>
            </a:pPr>
            <a:endParaRPr lang="en-JM" sz="2000" b="1" kern="1200" dirty="0">
              <a:solidFill>
                <a:schemeClr val="tx1"/>
              </a:solidFill>
              <a:effectLst/>
              <a:latin typeface="+mn-lt"/>
              <a:ea typeface="+mn-ea"/>
              <a:cs typeface="+mn-cs"/>
            </a:endParaRPr>
          </a:p>
          <a:p>
            <a:pPr algn="l" rtl="0" fontAlgn="ctr">
              <a:defRPr/>
            </a:pPr>
            <a:r>
              <a:rPr lang="en-US" sz="2000" b="1" dirty="0">
                <a:solidFill>
                  <a:srgbClr val="000000"/>
                </a:solidFill>
                <a:latin typeface="Arial" panose="020B0604020202020204" pitchFamily="34" charset="0"/>
                <a:ea typeface="Calibri" panose="020F0502020204030204" pitchFamily="34" charset="0"/>
                <a:cs typeface="Arial" panose="020B0604020202020204" pitchFamily="34" charset="0"/>
              </a:rPr>
              <a:t>Better data on </a:t>
            </a:r>
            <a:r>
              <a:rPr lang="en-US" sz="2000" b="1" i="0" u="none" strike="noStrike"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Labour</a:t>
            </a:r>
            <a:r>
              <a:rPr lang="en-US" sz="2000" b="1" i="0" u="none" strike="noStrike" dirty="0">
                <a:solidFill>
                  <a:srgbClr val="000000"/>
                </a:solidFill>
                <a:effectLst/>
                <a:latin typeface="Arial" panose="020B0604020202020204" pitchFamily="34" charset="0"/>
                <a:ea typeface="Calibri" panose="020F0502020204030204" pitchFamily="34" charset="0"/>
                <a:cs typeface="Arial" panose="020B0604020202020204" pitchFamily="34" charset="0"/>
              </a:rPr>
              <a:t> Market information needs to be developed in country so that </a:t>
            </a:r>
            <a:r>
              <a:rPr lang="en-US" sz="2000" b="1" i="0" u="none" strike="noStrike"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labour</a:t>
            </a:r>
            <a:r>
              <a:rPr lang="en-US" sz="2000" b="1" i="0" u="none" strike="noStrike" dirty="0">
                <a:solidFill>
                  <a:srgbClr val="000000"/>
                </a:solidFill>
                <a:effectLst/>
                <a:latin typeface="Arial" panose="020B0604020202020204" pitchFamily="34" charset="0"/>
                <a:ea typeface="Calibri" panose="020F0502020204030204" pitchFamily="34" charset="0"/>
                <a:cs typeface="Arial" panose="020B0604020202020204" pitchFamily="34" charset="0"/>
              </a:rPr>
              <a:t> needs/skills can be developed and programs designed to meet the needs.</a:t>
            </a:r>
          </a:p>
          <a:p>
            <a:pPr marL="0" marR="0" lvl="0" indent="0" algn="l" defTabSz="914400" rtl="0" eaLnBrk="1" fontAlgn="ctr" latinLnBrk="0" hangingPunct="1">
              <a:lnSpc>
                <a:spcPct val="100000"/>
              </a:lnSpc>
              <a:spcBef>
                <a:spcPts val="0"/>
              </a:spcBef>
              <a:spcAft>
                <a:spcPts val="0"/>
              </a:spcAft>
              <a:buClrTx/>
              <a:buSzTx/>
              <a:buFontTx/>
              <a:buNone/>
              <a:tabLst/>
              <a:defRPr/>
            </a:pPr>
            <a:endParaRPr lang="en-JM" sz="2000" b="1" kern="1200" dirty="0">
              <a:solidFill>
                <a:schemeClr val="tx1"/>
              </a:solidFill>
              <a:latin typeface="Arial" panose="020B0604020202020204" pitchFamily="34" charset="0"/>
              <a:ea typeface="+mn-ea"/>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JM" sz="2000" b="1" kern="1200" dirty="0">
                <a:solidFill>
                  <a:schemeClr val="tx1"/>
                </a:solidFill>
                <a:latin typeface="Arial" panose="020B0604020202020204" pitchFamily="34" charset="0"/>
                <a:ea typeface="+mn-ea"/>
                <a:cs typeface="Arial" panose="020B0604020202020204" pitchFamily="34" charset="0"/>
              </a:rPr>
              <a:t>The break down of </a:t>
            </a:r>
            <a:r>
              <a:rPr lang="en-JM" sz="2000" b="1" kern="1200" dirty="0">
                <a:solidFill>
                  <a:schemeClr val="tx1"/>
                </a:solidFill>
                <a:effectLst/>
                <a:latin typeface="Arial" panose="020B0604020202020204" pitchFamily="34" charset="0"/>
                <a:ea typeface="+mn-ea"/>
                <a:cs typeface="Arial" panose="020B0604020202020204" pitchFamily="34" charset="0"/>
              </a:rPr>
              <a:t> 70%-80% practical and 30%-20% theory</a:t>
            </a:r>
            <a:r>
              <a:rPr lang="en-JM" sz="2000" b="1" kern="1200" dirty="0">
                <a:solidFill>
                  <a:schemeClr val="tx1"/>
                </a:solidFill>
                <a:latin typeface="Arial" panose="020B0604020202020204" pitchFamily="34" charset="0"/>
                <a:ea typeface="+mn-ea"/>
                <a:cs typeface="Arial" panose="020B0604020202020204" pitchFamily="34" charset="0"/>
              </a:rPr>
              <a:t> works well but how to certify in some countries and how to make if affordable for the apprentices to get certified is important.</a:t>
            </a:r>
            <a:endParaRPr lang="en-JM" sz="2000" b="1"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endParaRPr lang="en-JM" sz="2000" b="1"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JM" sz="2000" b="1" kern="1200" dirty="0">
                <a:solidFill>
                  <a:schemeClr val="tx1"/>
                </a:solidFill>
                <a:effectLst/>
                <a:latin typeface="Arial" panose="020B0604020202020204" pitchFamily="34" charset="0"/>
                <a:ea typeface="+mn-ea"/>
                <a:cs typeface="Arial" panose="020B0604020202020204" pitchFamily="34" charset="0"/>
              </a:rPr>
              <a:t>Mentors (On-the –job ) should receive training to effectively carry out their mentorship training. </a:t>
            </a:r>
          </a:p>
          <a:p>
            <a:pPr marL="0" marR="0" lvl="0" indent="0" algn="l" defTabSz="914400" rtl="0" eaLnBrk="1" fontAlgn="ctr" latinLnBrk="0" hangingPunct="1">
              <a:lnSpc>
                <a:spcPct val="100000"/>
              </a:lnSpc>
              <a:spcBef>
                <a:spcPts val="0"/>
              </a:spcBef>
              <a:spcAft>
                <a:spcPts val="0"/>
              </a:spcAft>
              <a:buClrTx/>
              <a:buSzTx/>
              <a:buFontTx/>
              <a:buNone/>
              <a:tabLst/>
              <a:defRPr/>
            </a:pPr>
            <a:endParaRPr lang="en-JM" sz="2000" b="1" i="0" u="none" strike="noStrike" kern="1200" dirty="0">
              <a:solidFill>
                <a:schemeClr val="tx1"/>
              </a:solidFill>
              <a:latin typeface="Arial" panose="020B0604020202020204" pitchFamily="34" charset="0"/>
              <a:ea typeface="+mn-ea"/>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JM" sz="2000" b="1" kern="1200" dirty="0">
                <a:solidFill>
                  <a:schemeClr val="tx1"/>
                </a:solidFill>
                <a:effectLst/>
                <a:latin typeface="Arial" panose="020B0604020202020204" pitchFamily="34" charset="0"/>
                <a:ea typeface="+mn-ea"/>
                <a:cs typeface="Arial" panose="020B0604020202020204" pitchFamily="34" charset="0"/>
              </a:rPr>
              <a:t>A CARICOM approach to apprenticeship is needed so that people can work across countries in the Caribbean.</a:t>
            </a:r>
          </a:p>
          <a:p>
            <a:pPr marL="0" marR="0" lvl="0" indent="0" algn="l" defTabSz="914400" rtl="0" eaLnBrk="1" fontAlgn="ctr" latinLnBrk="0" hangingPunct="1">
              <a:lnSpc>
                <a:spcPct val="100000"/>
              </a:lnSpc>
              <a:spcBef>
                <a:spcPts val="0"/>
              </a:spcBef>
              <a:spcAft>
                <a:spcPts val="0"/>
              </a:spcAft>
              <a:buClrTx/>
              <a:buSzTx/>
              <a:buFontTx/>
              <a:buNone/>
              <a:tabLst/>
              <a:defRPr/>
            </a:pPr>
            <a:endParaRPr lang="en-JM" sz="2000" b="1" i="0" u="none" strike="noStrike" kern="1200" dirty="0">
              <a:solidFill>
                <a:schemeClr val="tx1"/>
              </a:solidFill>
              <a:latin typeface="Arial" panose="020B0604020202020204" pitchFamily="34" charset="0"/>
              <a:ea typeface="+mn-ea"/>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JM" sz="2000" b="1" kern="1200" dirty="0">
                <a:solidFill>
                  <a:schemeClr val="tx1"/>
                </a:solidFill>
                <a:effectLst/>
                <a:latin typeface="Arial" panose="020B0604020202020204" pitchFamily="34" charset="0"/>
                <a:ea typeface="+mn-ea"/>
                <a:cs typeface="Arial" panose="020B0604020202020204" pitchFamily="34" charset="0"/>
              </a:rPr>
              <a:t>SAGE is hosting a workshop in Barbados to share the stories of our pilots and working with CANTA (Caribbean Association of National Training Agencies) to discuss how to move forward with a CARICOM approach.</a:t>
            </a:r>
            <a:endParaRPr lang="en-US" sz="2000" b="1" i="0" u="none" strike="noStrike" dirty="0">
              <a:solidFill>
                <a:srgbClr val="000000"/>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01354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hape 124">
            <a:extLst>
              <a:ext uri="{FF2B5EF4-FFF2-40B4-BE49-F238E27FC236}">
                <a16:creationId xmlns:a16="http://schemas.microsoft.com/office/drawing/2014/main" id="{CD5DEBE5-4540-B241-AFFE-654EB48AF278}"/>
              </a:ext>
            </a:extLst>
          </p:cNvPr>
          <p:cNvSpPr/>
          <p:nvPr/>
        </p:nvSpPr>
        <p:spPr>
          <a:xfrm>
            <a:off x="-41188" y="5758979"/>
            <a:ext cx="12249666" cy="1113078"/>
          </a:xfrm>
          <a:prstGeom prst="rect">
            <a:avLst/>
          </a:prstGeom>
          <a:solidFill>
            <a:srgbClr val="F1F1F1"/>
          </a:solidFill>
          <a:ln w="12700">
            <a:miter lim="400000"/>
          </a:ln>
        </p:spPr>
        <p:txBody>
          <a:bodyPr lIns="0" tIns="0" rIns="0" bIns="0" anchor="ctr"/>
          <a:lstStyle/>
          <a:p>
            <a:pPr lvl="0"/>
            <a:endParaRPr/>
          </a:p>
        </p:txBody>
      </p:sp>
      <p:sp>
        <p:nvSpPr>
          <p:cNvPr id="11" name="Shape 119">
            <a:extLst>
              <a:ext uri="{FF2B5EF4-FFF2-40B4-BE49-F238E27FC236}">
                <a16:creationId xmlns:a16="http://schemas.microsoft.com/office/drawing/2014/main" id="{3AFAF1A3-A868-E144-8B66-7B34AB2FFC66}"/>
              </a:ext>
            </a:extLst>
          </p:cNvPr>
          <p:cNvSpPr/>
          <p:nvPr/>
        </p:nvSpPr>
        <p:spPr>
          <a:xfrm>
            <a:off x="609703" y="1610723"/>
            <a:ext cx="11331921" cy="745076"/>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t">
            <a:spAutoFit/>
          </a:bodyPr>
          <a:lstStyle>
            <a:lvl1pPr>
              <a:lnSpc>
                <a:spcPct val="120000"/>
              </a:lnSpc>
              <a:defRPr sz="2200">
                <a:latin typeface="Arial"/>
                <a:ea typeface="Arial"/>
                <a:cs typeface="Arial"/>
                <a:sym typeface="Arial"/>
              </a:defRPr>
            </a:lvl1pPr>
          </a:lstStyle>
          <a:p>
            <a:pPr>
              <a:defRPr sz="1800"/>
            </a:pPr>
            <a:endParaRPr lang="en-CA" sz="2400"/>
          </a:p>
          <a:p>
            <a:pPr>
              <a:defRPr sz="1800"/>
            </a:pPr>
            <a:endParaRPr lang="en-CA"/>
          </a:p>
        </p:txBody>
      </p:sp>
      <p:pic>
        <p:nvPicPr>
          <p:cNvPr id="9" name="Picture 8">
            <a:extLst>
              <a:ext uri="{FF2B5EF4-FFF2-40B4-BE49-F238E27FC236}">
                <a16:creationId xmlns:a16="http://schemas.microsoft.com/office/drawing/2014/main" id="{39156B8E-BF87-F84A-9DE8-A0F70A8028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09704" y="5872873"/>
            <a:ext cx="2043353" cy="798083"/>
          </a:xfrm>
          <a:prstGeom prst="rect">
            <a:avLst/>
          </a:prstGeom>
        </p:spPr>
      </p:pic>
      <p:sp>
        <p:nvSpPr>
          <p:cNvPr id="17" name="Shape 129">
            <a:extLst>
              <a:ext uri="{FF2B5EF4-FFF2-40B4-BE49-F238E27FC236}">
                <a16:creationId xmlns:a16="http://schemas.microsoft.com/office/drawing/2014/main" id="{1E0C8177-5C19-6740-BDB5-135D4F663001}"/>
              </a:ext>
            </a:extLst>
          </p:cNvPr>
          <p:cNvSpPr/>
          <p:nvPr/>
        </p:nvSpPr>
        <p:spPr>
          <a:xfrm>
            <a:off x="7346869" y="6119683"/>
            <a:ext cx="4008824" cy="369332"/>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r">
              <a:defRPr sz="2800" b="1">
                <a:solidFill>
                  <a:srgbClr val="FFFFFF"/>
                </a:solidFill>
                <a:latin typeface="Arial"/>
                <a:ea typeface="Arial"/>
                <a:cs typeface="Arial"/>
                <a:sym typeface="Arial"/>
              </a:defRPr>
            </a:lvl1pPr>
          </a:lstStyle>
          <a:p>
            <a:pPr lvl="0">
              <a:defRPr sz="1800" b="0">
                <a:solidFill>
                  <a:srgbClr val="000000"/>
                </a:solidFill>
              </a:defRPr>
            </a:pPr>
            <a:r>
              <a:rPr sz="2400" b="0" dirty="0">
                <a:solidFill>
                  <a:srgbClr val="212121"/>
                </a:solidFill>
                <a:latin typeface="Georgia" panose="02040502050405020303" pitchFamily="18" charset="0"/>
              </a:rPr>
              <a:t>collegesinstitutes.ca</a:t>
            </a:r>
            <a:r>
              <a:rPr lang="en-US" sz="2400" b="0" dirty="0">
                <a:solidFill>
                  <a:srgbClr val="212121"/>
                </a:solidFill>
                <a:latin typeface="Georgia" panose="02040502050405020303" pitchFamily="18" charset="0"/>
              </a:rPr>
              <a:t>/SAGE</a:t>
            </a:r>
            <a:endParaRPr sz="2400" b="0" dirty="0">
              <a:solidFill>
                <a:srgbClr val="212121"/>
              </a:solidFill>
              <a:latin typeface="Georgia" panose="02040502050405020303" pitchFamily="18" charset="0"/>
            </a:endParaRPr>
          </a:p>
        </p:txBody>
      </p:sp>
      <p:pic>
        <p:nvPicPr>
          <p:cNvPr id="3" name="Picture 3" descr="https://www.international.gc.ca/world-monde/assets/images/funding-financement/canada-aid-aide/partners-partenaires-colors-en.jpg">
            <a:extLst>
              <a:ext uri="{FF2B5EF4-FFF2-40B4-BE49-F238E27FC236}">
                <a16:creationId xmlns:a16="http://schemas.microsoft.com/office/drawing/2014/main" id="{1F633B7F-25BC-4477-994F-BFB1B7BE0C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6657" y="5811268"/>
            <a:ext cx="2598100" cy="931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group of people in safety vests standing in front of a bus&#10;&#10;Description automatically generated">
            <a:extLst>
              <a:ext uri="{FF2B5EF4-FFF2-40B4-BE49-F238E27FC236}">
                <a16:creationId xmlns:a16="http://schemas.microsoft.com/office/drawing/2014/main" id="{90EE2D0F-0423-631A-BAA8-F144D20DF54C}"/>
              </a:ext>
            </a:extLst>
          </p:cNvPr>
          <p:cNvPicPr>
            <a:picLocks noChangeAspect="1"/>
          </p:cNvPicPr>
          <p:nvPr/>
        </p:nvPicPr>
        <p:blipFill>
          <a:blip r:embed="rId5">
            <a:extLst>
              <a:ext uri="{28A0092B-C50C-407E-A947-70E740481C1C}">
                <a14:useLocalDpi xmlns:a14="http://schemas.microsoft.com/office/drawing/2010/main" val="0"/>
              </a:ext>
            </a:extLst>
          </a:blip>
          <a:srcRect l="6735" t="13281" r="14848" b="25728"/>
          <a:stretch/>
        </p:blipFill>
        <p:spPr>
          <a:xfrm>
            <a:off x="355703" y="383060"/>
            <a:ext cx="5486298" cy="3200401"/>
          </a:xfrm>
          <a:prstGeom prst="rect">
            <a:avLst/>
          </a:prstGeom>
        </p:spPr>
      </p:pic>
      <p:pic>
        <p:nvPicPr>
          <p:cNvPr id="8" name="Picture 7" descr="A group of construction workers on a road&#10;&#10;Description automatically generated">
            <a:extLst>
              <a:ext uri="{FF2B5EF4-FFF2-40B4-BE49-F238E27FC236}">
                <a16:creationId xmlns:a16="http://schemas.microsoft.com/office/drawing/2014/main" id="{71D8CF40-207B-839F-E8B9-7E6C230EE3D9}"/>
              </a:ext>
            </a:extLst>
          </p:cNvPr>
          <p:cNvPicPr>
            <a:picLocks noChangeAspect="1"/>
          </p:cNvPicPr>
          <p:nvPr/>
        </p:nvPicPr>
        <p:blipFill>
          <a:blip r:embed="rId6">
            <a:extLst>
              <a:ext uri="{28A0092B-C50C-407E-A947-70E740481C1C}">
                <a14:useLocalDpi xmlns:a14="http://schemas.microsoft.com/office/drawing/2010/main" val="0"/>
              </a:ext>
            </a:extLst>
          </a:blip>
          <a:srcRect l="5222" t="11704" r="31222" b="31407"/>
          <a:stretch/>
        </p:blipFill>
        <p:spPr>
          <a:xfrm>
            <a:off x="6234757" y="1478280"/>
            <a:ext cx="5811520" cy="3901440"/>
          </a:xfrm>
          <a:prstGeom prst="rect">
            <a:avLst/>
          </a:prstGeom>
        </p:spPr>
      </p:pic>
      <p:sp>
        <p:nvSpPr>
          <p:cNvPr id="12" name="TextBox 11">
            <a:extLst>
              <a:ext uri="{FF2B5EF4-FFF2-40B4-BE49-F238E27FC236}">
                <a16:creationId xmlns:a16="http://schemas.microsoft.com/office/drawing/2014/main" id="{1F018E9E-191C-7704-65A7-B66EF7445FD6}"/>
              </a:ext>
            </a:extLst>
          </p:cNvPr>
          <p:cNvSpPr txBox="1"/>
          <p:nvPr/>
        </p:nvSpPr>
        <p:spPr>
          <a:xfrm>
            <a:off x="355703" y="4155131"/>
            <a:ext cx="4876800" cy="523220"/>
          </a:xfrm>
          <a:prstGeom prst="rect">
            <a:avLst/>
          </a:prstGeom>
          <a:noFill/>
        </p:spPr>
        <p:txBody>
          <a:bodyPr wrap="square" rtlCol="0">
            <a:spAutoFit/>
          </a:bodyPr>
          <a:lstStyle/>
          <a:p>
            <a:r>
              <a:rPr lang="en-US" sz="2800" dirty="0"/>
              <a:t>Jamaica</a:t>
            </a:r>
          </a:p>
        </p:txBody>
      </p:sp>
      <p:pic>
        <p:nvPicPr>
          <p:cNvPr id="6146" name="Picture 2" descr="Flag of Jamaica - Wikipedia">
            <a:extLst>
              <a:ext uri="{FF2B5EF4-FFF2-40B4-BE49-F238E27FC236}">
                <a16:creationId xmlns:a16="http://schemas.microsoft.com/office/drawing/2014/main" id="{F935E5FA-FE46-44BD-2674-D6B1FFC17B4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53057" y="3942080"/>
            <a:ext cx="1982470" cy="9912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63122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0A3DF-60DE-3B3A-6C32-2EF320030FD6}"/>
            </a:ext>
          </a:extLst>
        </p:cNvPr>
        <p:cNvGrpSpPr/>
        <p:nvPr/>
      </p:nvGrpSpPr>
      <p:grpSpPr>
        <a:xfrm>
          <a:off x="0" y="0"/>
          <a:ext cx="0" cy="0"/>
          <a:chOff x="0" y="0"/>
          <a:chExt cx="0" cy="0"/>
        </a:xfrm>
      </p:grpSpPr>
      <p:sp>
        <p:nvSpPr>
          <p:cNvPr id="15" name="Shape 124">
            <a:extLst>
              <a:ext uri="{FF2B5EF4-FFF2-40B4-BE49-F238E27FC236}">
                <a16:creationId xmlns:a16="http://schemas.microsoft.com/office/drawing/2014/main" id="{C00FB044-9E01-9793-A974-690B6F62ABE9}"/>
              </a:ext>
            </a:extLst>
          </p:cNvPr>
          <p:cNvSpPr/>
          <p:nvPr/>
        </p:nvSpPr>
        <p:spPr>
          <a:xfrm>
            <a:off x="-41188" y="5758979"/>
            <a:ext cx="12249666" cy="1113078"/>
          </a:xfrm>
          <a:prstGeom prst="rect">
            <a:avLst/>
          </a:prstGeom>
          <a:solidFill>
            <a:srgbClr val="F1F1F1"/>
          </a:solidFill>
          <a:ln w="12700">
            <a:miter lim="400000"/>
          </a:ln>
        </p:spPr>
        <p:txBody>
          <a:bodyPr lIns="0" tIns="0" rIns="0" bIns="0" anchor="ctr"/>
          <a:lstStyle/>
          <a:p>
            <a:pPr lvl="0"/>
            <a:endParaRPr/>
          </a:p>
        </p:txBody>
      </p:sp>
      <p:sp>
        <p:nvSpPr>
          <p:cNvPr id="11" name="Shape 119">
            <a:extLst>
              <a:ext uri="{FF2B5EF4-FFF2-40B4-BE49-F238E27FC236}">
                <a16:creationId xmlns:a16="http://schemas.microsoft.com/office/drawing/2014/main" id="{4D336EA7-C350-1505-E775-E7C4BDF92066}"/>
              </a:ext>
            </a:extLst>
          </p:cNvPr>
          <p:cNvSpPr/>
          <p:nvPr/>
        </p:nvSpPr>
        <p:spPr>
          <a:xfrm>
            <a:off x="609703" y="1610723"/>
            <a:ext cx="11331921" cy="745076"/>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lvl1pPr>
              <a:lnSpc>
                <a:spcPct val="120000"/>
              </a:lnSpc>
              <a:defRPr sz="2200">
                <a:latin typeface="Arial"/>
                <a:ea typeface="Arial"/>
                <a:cs typeface="Arial"/>
                <a:sym typeface="Arial"/>
              </a:defRPr>
            </a:lvl1pPr>
          </a:lstStyle>
          <a:p>
            <a:pPr>
              <a:defRPr sz="1800"/>
            </a:pPr>
            <a:endParaRPr lang="en-CA" sz="2400"/>
          </a:p>
          <a:p>
            <a:pPr>
              <a:defRPr sz="1800"/>
            </a:pPr>
            <a:endParaRPr lang="en-CA"/>
          </a:p>
        </p:txBody>
      </p:sp>
      <p:pic>
        <p:nvPicPr>
          <p:cNvPr id="9" name="Picture 8">
            <a:extLst>
              <a:ext uri="{FF2B5EF4-FFF2-40B4-BE49-F238E27FC236}">
                <a16:creationId xmlns:a16="http://schemas.microsoft.com/office/drawing/2014/main" id="{CB6BD350-7007-DA58-37A2-8A34F667CB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09704" y="5872873"/>
            <a:ext cx="2043353" cy="798083"/>
          </a:xfrm>
          <a:prstGeom prst="rect">
            <a:avLst/>
          </a:prstGeom>
        </p:spPr>
      </p:pic>
      <p:sp>
        <p:nvSpPr>
          <p:cNvPr id="17" name="Shape 129">
            <a:extLst>
              <a:ext uri="{FF2B5EF4-FFF2-40B4-BE49-F238E27FC236}">
                <a16:creationId xmlns:a16="http://schemas.microsoft.com/office/drawing/2014/main" id="{F76DAD7B-62DF-887B-DE95-81C62C2E37A3}"/>
              </a:ext>
            </a:extLst>
          </p:cNvPr>
          <p:cNvSpPr/>
          <p:nvPr/>
        </p:nvSpPr>
        <p:spPr>
          <a:xfrm>
            <a:off x="7346869" y="6119683"/>
            <a:ext cx="4008824" cy="369332"/>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gn="r">
              <a:defRPr sz="2800" b="1">
                <a:solidFill>
                  <a:srgbClr val="FFFFFF"/>
                </a:solidFill>
                <a:latin typeface="Arial"/>
                <a:ea typeface="Arial"/>
                <a:cs typeface="Arial"/>
                <a:sym typeface="Arial"/>
              </a:defRPr>
            </a:lvl1pPr>
          </a:lstStyle>
          <a:p>
            <a:pPr lvl="0">
              <a:defRPr sz="1800" b="0">
                <a:solidFill>
                  <a:srgbClr val="000000"/>
                </a:solidFill>
              </a:defRPr>
            </a:pPr>
            <a:r>
              <a:rPr sz="2400" b="0" dirty="0">
                <a:solidFill>
                  <a:srgbClr val="212121"/>
                </a:solidFill>
                <a:latin typeface="Georgia" panose="02040502050405020303" pitchFamily="18" charset="0"/>
              </a:rPr>
              <a:t>collegesinstitutes.ca</a:t>
            </a:r>
            <a:r>
              <a:rPr lang="en-US" sz="2400" b="0" dirty="0">
                <a:solidFill>
                  <a:srgbClr val="212121"/>
                </a:solidFill>
                <a:latin typeface="Georgia" panose="02040502050405020303" pitchFamily="18" charset="0"/>
              </a:rPr>
              <a:t>/SAGE</a:t>
            </a:r>
            <a:endParaRPr sz="2400" b="0" dirty="0">
              <a:solidFill>
                <a:srgbClr val="212121"/>
              </a:solidFill>
              <a:latin typeface="Georgia" panose="02040502050405020303" pitchFamily="18" charset="0"/>
            </a:endParaRPr>
          </a:p>
        </p:txBody>
      </p:sp>
      <p:pic>
        <p:nvPicPr>
          <p:cNvPr id="3" name="Picture 3" descr="https://www.international.gc.ca/world-monde/assets/images/funding-financement/canada-aid-aide/partners-partenaires-colors-en.jpg">
            <a:extLst>
              <a:ext uri="{FF2B5EF4-FFF2-40B4-BE49-F238E27FC236}">
                <a16:creationId xmlns:a16="http://schemas.microsoft.com/office/drawing/2014/main" id="{6AB02B8E-DE92-B52B-E9B5-24E621CCAC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6657" y="5811268"/>
            <a:ext cx="2598100" cy="931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phic 6" descr="Nails with solid fill">
            <a:extLst>
              <a:ext uri="{FF2B5EF4-FFF2-40B4-BE49-F238E27FC236}">
                <a16:creationId xmlns:a16="http://schemas.microsoft.com/office/drawing/2014/main" id="{91AADDD1-CAF9-D2A3-4C6A-10AB1A04962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6307" y="530682"/>
            <a:ext cx="914400" cy="914400"/>
          </a:xfrm>
          <a:prstGeom prst="rect">
            <a:avLst/>
          </a:prstGeom>
        </p:spPr>
      </p:pic>
      <p:pic>
        <p:nvPicPr>
          <p:cNvPr id="16" name="Graphic 15" descr="Hammer with solid fill">
            <a:extLst>
              <a:ext uri="{FF2B5EF4-FFF2-40B4-BE49-F238E27FC236}">
                <a16:creationId xmlns:a16="http://schemas.microsoft.com/office/drawing/2014/main" id="{64824C3E-59A3-D6CE-EAD5-223E19C1742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52503" y="463822"/>
            <a:ext cx="914400" cy="914400"/>
          </a:xfrm>
          <a:prstGeom prst="rect">
            <a:avLst/>
          </a:prstGeom>
        </p:spPr>
      </p:pic>
      <p:sp>
        <p:nvSpPr>
          <p:cNvPr id="10" name="Arrow: Pentagon 9">
            <a:extLst>
              <a:ext uri="{FF2B5EF4-FFF2-40B4-BE49-F238E27FC236}">
                <a16:creationId xmlns:a16="http://schemas.microsoft.com/office/drawing/2014/main" id="{C6A630F3-4F3A-ACDA-CB65-EBC847456539}"/>
              </a:ext>
            </a:extLst>
          </p:cNvPr>
          <p:cNvSpPr/>
          <p:nvPr/>
        </p:nvSpPr>
        <p:spPr>
          <a:xfrm rot="5400000">
            <a:off x="-102299" y="2694789"/>
            <a:ext cx="3435102" cy="2701894"/>
          </a:xfrm>
          <a:prstGeom prst="homePlate">
            <a:avLst/>
          </a:prstGeom>
          <a:solidFill>
            <a:schemeClr val="accent2">
              <a:lumMod val="20000"/>
              <a:lumOff val="80000"/>
            </a:schemeClr>
          </a:solidFill>
          <a:ln w="25400" cap="flat">
            <a:solidFill>
              <a:srgbClr val="4472C4"/>
            </a:solid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JM" sz="1800" b="0" i="0" u="none" strike="noStrike" cap="none" spc="0" normalizeH="0" baseline="0" dirty="0">
              <a:ln>
                <a:noFill/>
              </a:ln>
              <a:solidFill>
                <a:srgbClr val="000000"/>
              </a:solidFill>
              <a:effectLst/>
              <a:uFillTx/>
              <a:latin typeface="+mj-lt"/>
              <a:ea typeface="+mj-ea"/>
              <a:cs typeface="+mj-cs"/>
              <a:sym typeface="Helvetica"/>
            </a:endParaRPr>
          </a:p>
        </p:txBody>
      </p:sp>
      <p:sp>
        <p:nvSpPr>
          <p:cNvPr id="18" name="TextBox 17">
            <a:extLst>
              <a:ext uri="{FF2B5EF4-FFF2-40B4-BE49-F238E27FC236}">
                <a16:creationId xmlns:a16="http://schemas.microsoft.com/office/drawing/2014/main" id="{2154EA7A-5C92-B8C6-77AD-4BC17B45A244}"/>
              </a:ext>
            </a:extLst>
          </p:cNvPr>
          <p:cNvSpPr txBox="1"/>
          <p:nvPr/>
        </p:nvSpPr>
        <p:spPr>
          <a:xfrm>
            <a:off x="509018" y="2264540"/>
            <a:ext cx="2299887" cy="83099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R="0" algn="l" defTabSz="914400" rtl="0" fontAlgn="auto" latinLnBrk="1" hangingPunct="0">
              <a:lnSpc>
                <a:spcPct val="100000"/>
              </a:lnSpc>
              <a:spcBef>
                <a:spcPts val="0"/>
              </a:spcBef>
              <a:spcAft>
                <a:spcPts val="0"/>
              </a:spcAft>
              <a:buClrTx/>
              <a:buSzTx/>
              <a:tabLst/>
            </a:pPr>
            <a:r>
              <a:rPr lang="en-US" sz="2400" b="1" dirty="0">
                <a:solidFill>
                  <a:srgbClr val="000000"/>
                </a:solidFill>
                <a:latin typeface="Arial Narrow" panose="020B0606020202030204" pitchFamily="34" charset="0"/>
              </a:rPr>
              <a:t>Robust regulatory framework </a:t>
            </a:r>
            <a:endParaRPr lang="en-US" sz="2400" b="0" i="0" dirty="0">
              <a:solidFill>
                <a:srgbClr val="000000"/>
              </a:solidFill>
              <a:effectLst/>
              <a:latin typeface="Arial Narrow" panose="020B0606020202030204" pitchFamily="34" charset="0"/>
            </a:endParaRPr>
          </a:p>
        </p:txBody>
      </p:sp>
      <p:sp>
        <p:nvSpPr>
          <p:cNvPr id="19" name="Arrow: Pentagon 18">
            <a:extLst>
              <a:ext uri="{FF2B5EF4-FFF2-40B4-BE49-F238E27FC236}">
                <a16:creationId xmlns:a16="http://schemas.microsoft.com/office/drawing/2014/main" id="{87AA3F4C-45B5-9696-0FFE-D12D923535D9}"/>
              </a:ext>
            </a:extLst>
          </p:cNvPr>
          <p:cNvSpPr/>
          <p:nvPr/>
        </p:nvSpPr>
        <p:spPr>
          <a:xfrm rot="5400000">
            <a:off x="8609228" y="1728211"/>
            <a:ext cx="4065347" cy="2397092"/>
          </a:xfrm>
          <a:prstGeom prst="homePlate">
            <a:avLst/>
          </a:prstGeom>
          <a:solidFill>
            <a:schemeClr val="accent4">
              <a:lumMod val="40000"/>
              <a:lumOff val="60000"/>
            </a:schemeClr>
          </a:solidFill>
          <a:ln w="25400" cap="flat">
            <a:solidFill>
              <a:srgbClr val="4472C4"/>
            </a:solid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JM" sz="1800" b="0" i="0" u="none" strike="noStrike" cap="none" spc="0" normalizeH="0" baseline="0" dirty="0">
              <a:ln>
                <a:noFill/>
              </a:ln>
              <a:solidFill>
                <a:srgbClr val="000000"/>
              </a:solidFill>
              <a:effectLst/>
              <a:uFillTx/>
              <a:latin typeface="+mj-lt"/>
              <a:ea typeface="+mj-ea"/>
              <a:cs typeface="+mj-cs"/>
              <a:sym typeface="Helvetica"/>
            </a:endParaRPr>
          </a:p>
        </p:txBody>
      </p:sp>
      <p:sp>
        <p:nvSpPr>
          <p:cNvPr id="20" name="TextBox 19">
            <a:extLst>
              <a:ext uri="{FF2B5EF4-FFF2-40B4-BE49-F238E27FC236}">
                <a16:creationId xmlns:a16="http://schemas.microsoft.com/office/drawing/2014/main" id="{0A0FFD3F-8912-A087-EDA8-2797EC17ADD5}"/>
              </a:ext>
            </a:extLst>
          </p:cNvPr>
          <p:cNvSpPr txBox="1"/>
          <p:nvPr/>
        </p:nvSpPr>
        <p:spPr>
          <a:xfrm>
            <a:off x="9443355" y="1220193"/>
            <a:ext cx="2487535" cy="1107992"/>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2400" b="1" i="0" cap="none" spc="0" normalizeH="0" baseline="0" dirty="0">
                <a:ln>
                  <a:noFill/>
                </a:ln>
                <a:solidFill>
                  <a:schemeClr val="tx1"/>
                </a:solidFill>
                <a:uFillTx/>
                <a:latin typeface="+mj-lt"/>
                <a:ea typeface="+mj-ea"/>
                <a:cs typeface="+mj-cs"/>
                <a:sym typeface="Helvetica"/>
              </a:rPr>
              <a:t>Meaningful social </a:t>
            </a:r>
          </a:p>
          <a:p>
            <a:pPr marL="0" marR="0" indent="0" algn="l" defTabSz="914400" rtl="0" fontAlgn="auto" latinLnBrk="1" hangingPunct="0">
              <a:lnSpc>
                <a:spcPct val="100000"/>
              </a:lnSpc>
              <a:spcBef>
                <a:spcPts val="0"/>
              </a:spcBef>
              <a:spcAft>
                <a:spcPts val="0"/>
              </a:spcAft>
              <a:buClrTx/>
              <a:buSzTx/>
              <a:buFontTx/>
              <a:buNone/>
              <a:tabLst/>
            </a:pPr>
            <a:r>
              <a:rPr lang="en-US" sz="2400" b="1" dirty="0">
                <a:solidFill>
                  <a:schemeClr val="tx1"/>
                </a:solidFill>
              </a:rPr>
              <a:t>dialogue</a:t>
            </a:r>
            <a:r>
              <a:rPr kumimoji="0" lang="en-US" sz="2400" b="1" i="0" cap="none" spc="0" normalizeH="0" baseline="0" dirty="0">
                <a:ln>
                  <a:noFill/>
                </a:ln>
                <a:solidFill>
                  <a:schemeClr val="tx1"/>
                </a:solidFill>
                <a:uFillTx/>
                <a:latin typeface="+mj-lt"/>
                <a:ea typeface="+mj-ea"/>
                <a:cs typeface="+mj-cs"/>
                <a:sym typeface="Helvetica"/>
              </a:rPr>
              <a:t> </a:t>
            </a:r>
          </a:p>
          <a:p>
            <a:pPr marL="0" marR="0" indent="0" algn="l" defTabSz="914400" rtl="0" fontAlgn="auto" latinLnBrk="1" hangingPunct="0">
              <a:lnSpc>
                <a:spcPct val="100000"/>
              </a:lnSpc>
              <a:spcBef>
                <a:spcPts val="0"/>
              </a:spcBef>
              <a:spcAft>
                <a:spcPts val="0"/>
              </a:spcAft>
              <a:buClrTx/>
              <a:buSzTx/>
              <a:buFontTx/>
              <a:buNone/>
              <a:tabLst/>
            </a:pPr>
            <a:endParaRPr kumimoji="0" lang="en-JM" sz="1800" b="0" i="0" u="none" strike="noStrike" cap="none" spc="0" normalizeH="0" baseline="0" dirty="0">
              <a:ln>
                <a:noFill/>
              </a:ln>
              <a:solidFill>
                <a:srgbClr val="000000"/>
              </a:solidFill>
              <a:effectLst/>
              <a:uFillTx/>
              <a:latin typeface="+mj-lt"/>
              <a:ea typeface="+mj-ea"/>
              <a:cs typeface="+mj-cs"/>
              <a:sym typeface="Helvetica"/>
            </a:endParaRPr>
          </a:p>
        </p:txBody>
      </p:sp>
      <p:sp>
        <p:nvSpPr>
          <p:cNvPr id="21" name="Arrow: Pentagon 20">
            <a:extLst>
              <a:ext uri="{FF2B5EF4-FFF2-40B4-BE49-F238E27FC236}">
                <a16:creationId xmlns:a16="http://schemas.microsoft.com/office/drawing/2014/main" id="{B283268D-91FF-8E7A-7FB5-C59EADE00F83}"/>
              </a:ext>
            </a:extLst>
          </p:cNvPr>
          <p:cNvSpPr/>
          <p:nvPr/>
        </p:nvSpPr>
        <p:spPr>
          <a:xfrm rot="5400000">
            <a:off x="5765521" y="1880608"/>
            <a:ext cx="3760548" cy="2397092"/>
          </a:xfrm>
          <a:prstGeom prst="homePlate">
            <a:avLst/>
          </a:prstGeom>
          <a:solidFill>
            <a:schemeClr val="accent5">
              <a:lumMod val="20000"/>
              <a:lumOff val="80000"/>
            </a:schemeClr>
          </a:solidFill>
          <a:ln w="25400" cap="flat">
            <a:solidFill>
              <a:srgbClr val="4472C4"/>
            </a:solid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JM" sz="1800" b="0" i="0" u="none" strike="noStrike" cap="none" spc="0" normalizeH="0" baseline="0" dirty="0">
              <a:ln>
                <a:noFill/>
              </a:ln>
              <a:solidFill>
                <a:srgbClr val="000000"/>
              </a:solidFill>
              <a:effectLst/>
              <a:uFillTx/>
              <a:latin typeface="+mj-lt"/>
              <a:ea typeface="+mj-ea"/>
              <a:cs typeface="+mj-cs"/>
              <a:sym typeface="Helvetica"/>
            </a:endParaRPr>
          </a:p>
        </p:txBody>
      </p:sp>
      <p:sp>
        <p:nvSpPr>
          <p:cNvPr id="22" name="TextBox 21">
            <a:extLst>
              <a:ext uri="{FF2B5EF4-FFF2-40B4-BE49-F238E27FC236}">
                <a16:creationId xmlns:a16="http://schemas.microsoft.com/office/drawing/2014/main" id="{D7518E3E-79F6-582E-B0BD-BF82BECE6639}"/>
              </a:ext>
            </a:extLst>
          </p:cNvPr>
          <p:cNvSpPr txBox="1"/>
          <p:nvPr/>
        </p:nvSpPr>
        <p:spPr>
          <a:xfrm flipH="1">
            <a:off x="6889690" y="1504688"/>
            <a:ext cx="1970611" cy="120032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r>
              <a:rPr lang="en-US" sz="2400" b="1" dirty="0">
                <a:solidFill>
                  <a:srgbClr val="000000"/>
                </a:solidFill>
                <a:latin typeface="Arial Narrow" panose="020B0606020202030204" pitchFamily="34" charset="0"/>
              </a:rPr>
              <a:t>Strong labour market </a:t>
            </a:r>
          </a:p>
          <a:p>
            <a:r>
              <a:rPr lang="en-US" sz="2400" b="1" dirty="0">
                <a:solidFill>
                  <a:srgbClr val="000000"/>
                </a:solidFill>
                <a:latin typeface="Arial Narrow" panose="020B0606020202030204" pitchFamily="34" charset="0"/>
              </a:rPr>
              <a:t>Relevance </a:t>
            </a:r>
            <a:endParaRPr lang="en-JM" sz="2400" b="1" dirty="0"/>
          </a:p>
        </p:txBody>
      </p:sp>
      <p:sp>
        <p:nvSpPr>
          <p:cNvPr id="23" name="Arrow: Pentagon 22">
            <a:extLst>
              <a:ext uri="{FF2B5EF4-FFF2-40B4-BE49-F238E27FC236}">
                <a16:creationId xmlns:a16="http://schemas.microsoft.com/office/drawing/2014/main" id="{56D013F0-09A2-7023-B4F8-B46D239F85B6}"/>
              </a:ext>
            </a:extLst>
          </p:cNvPr>
          <p:cNvSpPr/>
          <p:nvPr/>
        </p:nvSpPr>
        <p:spPr>
          <a:xfrm rot="5400000">
            <a:off x="2769619" y="2208073"/>
            <a:ext cx="3636553" cy="2552598"/>
          </a:xfrm>
          <a:prstGeom prst="homePlate">
            <a:avLst/>
          </a:prstGeom>
          <a:solidFill>
            <a:schemeClr val="accent6">
              <a:lumMod val="20000"/>
              <a:lumOff val="80000"/>
            </a:schemeClr>
          </a:solidFill>
          <a:ln w="25400" cap="flat">
            <a:solidFill>
              <a:srgbClr val="4472C4"/>
            </a:solidFill>
            <a:prstDash val="solid"/>
            <a:bevel/>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JM" sz="1800" b="0" i="0" u="none" strike="noStrike" cap="none" spc="0" normalizeH="0" baseline="0" dirty="0">
              <a:ln>
                <a:noFill/>
              </a:ln>
              <a:solidFill>
                <a:srgbClr val="000000"/>
              </a:solidFill>
              <a:effectLst/>
              <a:uFillTx/>
              <a:latin typeface="+mj-lt"/>
              <a:ea typeface="+mj-ea"/>
              <a:cs typeface="+mj-cs"/>
              <a:sym typeface="Helvetica"/>
            </a:endParaRPr>
          </a:p>
        </p:txBody>
      </p:sp>
      <p:sp>
        <p:nvSpPr>
          <p:cNvPr id="24" name="TextBox 23">
            <a:extLst>
              <a:ext uri="{FF2B5EF4-FFF2-40B4-BE49-F238E27FC236}">
                <a16:creationId xmlns:a16="http://schemas.microsoft.com/office/drawing/2014/main" id="{F5935477-6ED6-5114-B9F3-01E9A31CFD5D}"/>
              </a:ext>
            </a:extLst>
          </p:cNvPr>
          <p:cNvSpPr txBox="1"/>
          <p:nvPr/>
        </p:nvSpPr>
        <p:spPr>
          <a:xfrm>
            <a:off x="3365925" y="1685527"/>
            <a:ext cx="2843667" cy="83099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R="0" algn="l" defTabSz="914400" rtl="0" fontAlgn="auto" latinLnBrk="1" hangingPunct="0">
              <a:lnSpc>
                <a:spcPct val="100000"/>
              </a:lnSpc>
              <a:spcBef>
                <a:spcPts val="0"/>
              </a:spcBef>
              <a:spcAft>
                <a:spcPts val="0"/>
              </a:spcAft>
              <a:buClrTx/>
              <a:buSzTx/>
              <a:tabLst/>
            </a:pPr>
            <a:r>
              <a:rPr lang="en-US" sz="2400" b="1" dirty="0">
                <a:solidFill>
                  <a:srgbClr val="000000"/>
                </a:solidFill>
                <a:latin typeface="Arial Narrow" panose="020B0606020202030204" pitchFamily="34" charset="0"/>
              </a:rPr>
              <a:t>Funding &amp; </a:t>
            </a:r>
          </a:p>
          <a:p>
            <a:pPr marR="0" algn="l" defTabSz="914400" rtl="0" fontAlgn="auto" latinLnBrk="1" hangingPunct="0">
              <a:lnSpc>
                <a:spcPct val="100000"/>
              </a:lnSpc>
              <a:spcBef>
                <a:spcPts val="0"/>
              </a:spcBef>
              <a:spcAft>
                <a:spcPts val="0"/>
              </a:spcAft>
              <a:buClrTx/>
              <a:buSzTx/>
              <a:tabLst/>
            </a:pPr>
            <a:r>
              <a:rPr lang="en-US" sz="2400" b="1" dirty="0">
                <a:solidFill>
                  <a:srgbClr val="000000"/>
                </a:solidFill>
                <a:latin typeface="Arial Narrow" panose="020B0606020202030204" pitchFamily="34" charset="0"/>
              </a:rPr>
              <a:t>Certification </a:t>
            </a:r>
          </a:p>
        </p:txBody>
      </p:sp>
      <p:sp>
        <p:nvSpPr>
          <p:cNvPr id="2" name="Shape 119">
            <a:extLst>
              <a:ext uri="{FF2B5EF4-FFF2-40B4-BE49-F238E27FC236}">
                <a16:creationId xmlns:a16="http://schemas.microsoft.com/office/drawing/2014/main" id="{A171F498-D951-BDE2-C00D-5DA6A22E169D}"/>
              </a:ext>
            </a:extLst>
          </p:cNvPr>
          <p:cNvSpPr/>
          <p:nvPr/>
        </p:nvSpPr>
        <p:spPr>
          <a:xfrm>
            <a:off x="934719" y="40767"/>
            <a:ext cx="9957381" cy="537904"/>
          </a:xfrm>
          <a:prstGeom prst="rect">
            <a:avLst/>
          </a:prstGeom>
          <a:solidFill>
            <a:schemeClr val="accent4"/>
          </a:solidFill>
          <a:ln w="12700">
            <a:miter lim="400000"/>
          </a:ln>
          <a:extLst>
            <a:ext uri="{C572A759-6A51-4108-AA02-DFA0A04FC94B}">
              <ma14:wrappingTextBoxFlag xmlns:ma14="http://schemas.microsoft.com/office/mac/drawingml/2011/main" xmlns="" val="1"/>
            </a:ext>
          </a:extLst>
        </p:spPr>
        <p:txBody>
          <a:bodyPr wrap="square" lIns="0" tIns="0" rIns="0" bIns="0" anchor="t">
            <a:spAutoFit/>
          </a:bodyPr>
          <a:lstStyle>
            <a:lvl1pPr>
              <a:lnSpc>
                <a:spcPct val="120000"/>
              </a:lnSpc>
              <a:defRPr sz="2200">
                <a:latin typeface="Arial"/>
                <a:ea typeface="Arial"/>
                <a:cs typeface="Arial"/>
                <a:sym typeface="Arial"/>
              </a:defRPr>
            </a:lvl1pPr>
          </a:lstStyle>
          <a:p>
            <a:pPr algn="ctr">
              <a:defRPr sz="1800"/>
            </a:pPr>
            <a:r>
              <a:rPr lang="en-US" sz="3200" dirty="0">
                <a:latin typeface="Georgia"/>
              </a:rPr>
              <a:t>KEY FOR SUSTAINABLITY </a:t>
            </a:r>
            <a:endParaRPr lang="en-US" dirty="0"/>
          </a:p>
        </p:txBody>
      </p:sp>
    </p:spTree>
    <p:extLst>
      <p:ext uri="{BB962C8B-B14F-4D97-AF65-F5344CB8AC3E}">
        <p14:creationId xmlns:p14="http://schemas.microsoft.com/office/powerpoint/2010/main" val="11331110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logo&#10;&#10;Description automatically generated">
            <a:extLst>
              <a:ext uri="{FF2B5EF4-FFF2-40B4-BE49-F238E27FC236}">
                <a16:creationId xmlns:a16="http://schemas.microsoft.com/office/drawing/2014/main" id="{FCB72499-FEA0-DD4F-AE22-5BD857B9747E}"/>
              </a:ext>
            </a:extLst>
          </p:cNvPr>
          <p:cNvPicPr>
            <a:picLocks noChangeAspect="1"/>
          </p:cNvPicPr>
          <p:nvPr/>
        </p:nvPicPr>
        <p:blipFill>
          <a:blip r:embed="rId2"/>
          <a:stretch>
            <a:fillRect/>
          </a:stretch>
        </p:blipFill>
        <p:spPr>
          <a:xfrm>
            <a:off x="603393" y="5932449"/>
            <a:ext cx="1730716" cy="608703"/>
          </a:xfrm>
          <a:prstGeom prst="rect">
            <a:avLst/>
          </a:prstGeom>
        </p:spPr>
      </p:pic>
      <p:sp>
        <p:nvSpPr>
          <p:cNvPr id="10" name="Shape 122">
            <a:extLst>
              <a:ext uri="{FF2B5EF4-FFF2-40B4-BE49-F238E27FC236}">
                <a16:creationId xmlns:a16="http://schemas.microsoft.com/office/drawing/2014/main" id="{8AAAD7B3-0FC3-814C-B6E7-A76D5966DD08}"/>
              </a:ext>
            </a:extLst>
          </p:cNvPr>
          <p:cNvSpPr/>
          <p:nvPr/>
        </p:nvSpPr>
        <p:spPr>
          <a:xfrm>
            <a:off x="615096" y="4191668"/>
            <a:ext cx="4533723" cy="830997"/>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defRPr sz="3900" b="1">
                <a:solidFill>
                  <a:srgbClr val="212121"/>
                </a:solidFill>
                <a:latin typeface="Arial"/>
                <a:ea typeface="Arial"/>
                <a:cs typeface="Arial"/>
                <a:sym typeface="Arial"/>
              </a:defRPr>
            </a:lvl1pPr>
          </a:lstStyle>
          <a:p>
            <a:pPr lvl="0">
              <a:defRPr sz="1800" b="0">
                <a:solidFill>
                  <a:srgbClr val="000000"/>
                </a:solidFill>
              </a:defRPr>
            </a:pPr>
            <a:r>
              <a:rPr lang="en-CA" sz="5400" b="0" dirty="0">
                <a:latin typeface="Georgia" panose="02040502050405020303" pitchFamily="18" charset="0"/>
              </a:rPr>
              <a:t>Thank You!</a:t>
            </a:r>
          </a:p>
        </p:txBody>
      </p:sp>
      <p:pic>
        <p:nvPicPr>
          <p:cNvPr id="16" name="Picture 15">
            <a:extLst>
              <a:ext uri="{FF2B5EF4-FFF2-40B4-BE49-F238E27FC236}">
                <a16:creationId xmlns:a16="http://schemas.microsoft.com/office/drawing/2014/main" id="{755DC949-A5BA-7B40-99BF-B27D79F3999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7380"/>
          <a:stretch/>
        </p:blipFill>
        <p:spPr>
          <a:xfrm>
            <a:off x="277263" y="176343"/>
            <a:ext cx="4288263" cy="1307017"/>
          </a:xfrm>
          <a:prstGeom prst="rect">
            <a:avLst/>
          </a:prstGeom>
        </p:spPr>
      </p:pic>
      <p:pic>
        <p:nvPicPr>
          <p:cNvPr id="17" name="Picture 16">
            <a:extLst>
              <a:ext uri="{FF2B5EF4-FFF2-40B4-BE49-F238E27FC236}">
                <a16:creationId xmlns:a16="http://schemas.microsoft.com/office/drawing/2014/main" id="{7E95E988-8695-4948-834D-C2DDB5583D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97765" y="17257"/>
            <a:ext cx="5782669" cy="5847642"/>
          </a:xfrm>
          <a:prstGeom prst="rect">
            <a:avLst/>
          </a:prstGeom>
        </p:spPr>
      </p:pic>
      <p:sp>
        <p:nvSpPr>
          <p:cNvPr id="20" name="Shape 129">
            <a:extLst>
              <a:ext uri="{FF2B5EF4-FFF2-40B4-BE49-F238E27FC236}">
                <a16:creationId xmlns:a16="http://schemas.microsoft.com/office/drawing/2014/main" id="{8E3FE4E9-ED26-D344-982A-DE76BED96BDC}"/>
              </a:ext>
            </a:extLst>
          </p:cNvPr>
          <p:cNvSpPr/>
          <p:nvPr/>
        </p:nvSpPr>
        <p:spPr>
          <a:xfrm>
            <a:off x="7346869" y="6119683"/>
            <a:ext cx="4008824" cy="369332"/>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r">
              <a:defRPr sz="2800" b="1">
                <a:solidFill>
                  <a:srgbClr val="FFFFFF"/>
                </a:solidFill>
                <a:latin typeface="Arial"/>
                <a:ea typeface="Arial"/>
                <a:cs typeface="Arial"/>
                <a:sym typeface="Arial"/>
              </a:defRPr>
            </a:lvl1pPr>
          </a:lstStyle>
          <a:p>
            <a:pPr lvl="0">
              <a:defRPr sz="1800" b="0">
                <a:solidFill>
                  <a:srgbClr val="000000"/>
                </a:solidFill>
              </a:defRPr>
            </a:pPr>
            <a:r>
              <a:rPr sz="2400" b="0" err="1">
                <a:solidFill>
                  <a:srgbClr val="212121"/>
                </a:solidFill>
                <a:latin typeface="Georgia" panose="02040502050405020303" pitchFamily="18" charset="0"/>
              </a:rPr>
              <a:t>collegesinstitutes.ca</a:t>
            </a:r>
            <a:r>
              <a:rPr lang="en-US" sz="2400" b="0">
                <a:solidFill>
                  <a:srgbClr val="212121"/>
                </a:solidFill>
                <a:latin typeface="Georgia" panose="02040502050405020303" pitchFamily="18" charset="0"/>
              </a:rPr>
              <a:t>/SAGE</a:t>
            </a:r>
            <a:endParaRPr sz="2400" b="0">
              <a:solidFill>
                <a:srgbClr val="212121"/>
              </a:solidFill>
              <a:latin typeface="Georgia" panose="02040502050405020303" pitchFamily="18" charset="0"/>
            </a:endParaRPr>
          </a:p>
        </p:txBody>
      </p:sp>
      <p:pic>
        <p:nvPicPr>
          <p:cNvPr id="2050" name="Picture 3" descr="https://www.international.gc.ca/world-monde/assets/images/funding-financement/canada-aid-aide/partners-partenaires-colors-en.jpg">
            <a:extLst>
              <a:ext uri="{FF2B5EF4-FFF2-40B4-BE49-F238E27FC236}">
                <a16:creationId xmlns:a16="http://schemas.microsoft.com/office/drawing/2014/main" id="{A7849F13-E774-4938-89CE-C89E8566A1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21395" y="5785335"/>
            <a:ext cx="2499067" cy="896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Graphic 2" descr="Thought outline">
            <a:extLst>
              <a:ext uri="{FF2B5EF4-FFF2-40B4-BE49-F238E27FC236}">
                <a16:creationId xmlns:a16="http://schemas.microsoft.com/office/drawing/2014/main" id="{440C1F16-8F9E-2CCE-ECB5-7EF9CF11A45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876467" y="2299730"/>
            <a:ext cx="2521298" cy="2356335"/>
          </a:xfrm>
          <a:prstGeom prst="rect">
            <a:avLst/>
          </a:prstGeom>
        </p:spPr>
      </p:pic>
      <p:pic>
        <p:nvPicPr>
          <p:cNvPr id="4" name="Graphic 3" descr="Question Mark with solid fill">
            <a:extLst>
              <a:ext uri="{FF2B5EF4-FFF2-40B4-BE49-F238E27FC236}">
                <a16:creationId xmlns:a16="http://schemas.microsoft.com/office/drawing/2014/main" id="{9FE3D723-7B17-36CD-D1D5-DB2948E8776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556945" y="2563497"/>
            <a:ext cx="914400" cy="914400"/>
          </a:xfrm>
          <a:prstGeom prst="rect">
            <a:avLst/>
          </a:prstGeom>
        </p:spPr>
      </p:pic>
    </p:spTree>
    <p:extLst>
      <p:ext uri="{BB962C8B-B14F-4D97-AF65-F5344CB8AC3E}">
        <p14:creationId xmlns:p14="http://schemas.microsoft.com/office/powerpoint/2010/main" val="133348201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E749A910-7E80-DC04-524E-E9765BE85AD2}"/>
              </a:ext>
            </a:extLst>
          </p:cNvPr>
          <p:cNvGraphicFramePr>
            <a:graphicFrameLocks noGrp="1"/>
          </p:cNvGraphicFramePr>
          <p:nvPr>
            <p:extLst>
              <p:ext uri="{D42A27DB-BD31-4B8C-83A1-F6EECF244321}">
                <p14:modId xmlns:p14="http://schemas.microsoft.com/office/powerpoint/2010/main" val="1166108243"/>
              </p:ext>
            </p:extLst>
          </p:nvPr>
        </p:nvGraphicFramePr>
        <p:xfrm>
          <a:off x="462280" y="985521"/>
          <a:ext cx="10358119" cy="5438670"/>
        </p:xfrm>
        <a:graphic>
          <a:graphicData uri="http://schemas.openxmlformats.org/drawingml/2006/table">
            <a:tbl>
              <a:tblPr>
                <a:tableStyleId>{5940675A-B579-460E-94D1-54222C63F5DA}</a:tableStyleId>
              </a:tblPr>
              <a:tblGrid>
                <a:gridCol w="2556037">
                  <a:extLst>
                    <a:ext uri="{9D8B030D-6E8A-4147-A177-3AD203B41FA5}">
                      <a16:colId xmlns:a16="http://schemas.microsoft.com/office/drawing/2014/main" val="1234809946"/>
                    </a:ext>
                  </a:extLst>
                </a:gridCol>
                <a:gridCol w="5329401">
                  <a:extLst>
                    <a:ext uri="{9D8B030D-6E8A-4147-A177-3AD203B41FA5}">
                      <a16:colId xmlns:a16="http://schemas.microsoft.com/office/drawing/2014/main" val="2282963730"/>
                    </a:ext>
                  </a:extLst>
                </a:gridCol>
                <a:gridCol w="1643265">
                  <a:extLst>
                    <a:ext uri="{9D8B030D-6E8A-4147-A177-3AD203B41FA5}">
                      <a16:colId xmlns:a16="http://schemas.microsoft.com/office/drawing/2014/main" val="1539402618"/>
                    </a:ext>
                  </a:extLst>
                </a:gridCol>
                <a:gridCol w="829416">
                  <a:extLst>
                    <a:ext uri="{9D8B030D-6E8A-4147-A177-3AD203B41FA5}">
                      <a16:colId xmlns:a16="http://schemas.microsoft.com/office/drawing/2014/main" val="4053501432"/>
                    </a:ext>
                  </a:extLst>
                </a:gridCol>
              </a:tblGrid>
              <a:tr h="487195">
                <a:tc gridSpan="4">
                  <a:txBody>
                    <a:bodyPr/>
                    <a:lstStyle/>
                    <a:p>
                      <a:pPr algn="l" fontAlgn="b"/>
                      <a:r>
                        <a:rPr lang="en-US" sz="2400" b="1" u="none" strike="noStrike" dirty="0">
                          <a:effectLst/>
                          <a:latin typeface="Arial" panose="020B0604020202020204" pitchFamily="34" charset="0"/>
                          <a:cs typeface="Arial" panose="020B0604020202020204" pitchFamily="34" charset="0"/>
                        </a:rPr>
                        <a:t>       CURRENT STATUS  </a:t>
                      </a:r>
                      <a:endParaRPr lang="en-US" sz="2400" b="1"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B w="12700" cmpd="sng">
                      <a:noFill/>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55833218"/>
                  </a:ext>
                </a:extLst>
              </a:tr>
              <a:tr h="321342">
                <a:tc gridSpan="2">
                  <a:txBody>
                    <a:bodyPr/>
                    <a:lstStyle/>
                    <a:p>
                      <a:pPr algn="ctr" fontAlgn="b"/>
                      <a:r>
                        <a:rPr lang="en-US" sz="1800" b="1" u="none" strike="noStrike" dirty="0">
                          <a:effectLst/>
                          <a:latin typeface="Arial" panose="020B0604020202020204" pitchFamily="34" charset="0"/>
                          <a:cs typeface="Arial" panose="020B0604020202020204" pitchFamily="34" charset="0"/>
                        </a:rPr>
                        <a:t> </a:t>
                      </a:r>
                      <a:endParaRPr lang="en-US" sz="1800" b="1"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T w="12700" cmpd="sng">
                      <a:noFill/>
                    </a:lnT>
                  </a:tcPr>
                </a:tc>
                <a:tc hMerge="1">
                  <a:txBody>
                    <a:bodyPr/>
                    <a:lstStyle/>
                    <a:p>
                      <a:endParaRPr lang="en-US"/>
                    </a:p>
                  </a:txBody>
                  <a:tcPr/>
                </a:tc>
                <a:tc gridSpan="2">
                  <a:txBody>
                    <a:bodyPr/>
                    <a:lstStyle/>
                    <a:p>
                      <a:pPr algn="ctr" fontAlgn="b"/>
                      <a:r>
                        <a:rPr lang="en-US" sz="1800" b="1" u="none" strike="noStrike">
                          <a:effectLst/>
                          <a:latin typeface="Arial" panose="020B0604020202020204" pitchFamily="34" charset="0"/>
                          <a:cs typeface="Arial" panose="020B0604020202020204" pitchFamily="34" charset="0"/>
                        </a:rPr>
                        <a:t>Type Program </a:t>
                      </a:r>
                      <a:endParaRPr lang="en-US" sz="1800" b="1" i="0" u="none" strike="noStrike">
                        <a:solidFill>
                          <a:srgbClr val="000000"/>
                        </a:solidFill>
                        <a:effectLst/>
                        <a:latin typeface="Arial" panose="020B0604020202020204" pitchFamily="34" charset="0"/>
                        <a:cs typeface="Arial" panose="020B0604020202020204" pitchFamily="34" charset="0"/>
                      </a:endParaRPr>
                    </a:p>
                  </a:txBody>
                  <a:tcPr marL="6350" marR="6350" marT="6350" marB="0" anchor="b"/>
                </a:tc>
                <a:tc hMerge="1">
                  <a:txBody>
                    <a:bodyPr/>
                    <a:lstStyle/>
                    <a:p>
                      <a:endParaRPr lang="en-US"/>
                    </a:p>
                  </a:txBody>
                  <a:tcPr/>
                </a:tc>
                <a:extLst>
                  <a:ext uri="{0D108BD9-81ED-4DB2-BD59-A6C34878D82A}">
                    <a16:rowId xmlns:a16="http://schemas.microsoft.com/office/drawing/2014/main" val="2912364653"/>
                  </a:ext>
                </a:extLst>
              </a:tr>
              <a:tr h="657197">
                <a:tc>
                  <a:txBody>
                    <a:bodyPr/>
                    <a:lstStyle/>
                    <a:p>
                      <a:pPr algn="ctr" fontAlgn="ctr"/>
                      <a:r>
                        <a:rPr lang="en-US" sz="1800" b="1" u="none" strike="noStrike" dirty="0">
                          <a:solidFill>
                            <a:schemeClr val="tx1"/>
                          </a:solidFill>
                          <a:effectLst/>
                          <a:latin typeface="Arial" panose="020B0604020202020204" pitchFamily="34" charset="0"/>
                          <a:cs typeface="Arial" panose="020B0604020202020204" pitchFamily="34" charset="0"/>
                        </a:rPr>
                        <a:t>SAGE PARTNERSHIP</a:t>
                      </a:r>
                      <a:endParaRPr lang="en-US" sz="18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60000"/>
                        <a:lumOff val="40000"/>
                      </a:schemeClr>
                    </a:solidFill>
                  </a:tcPr>
                </a:tc>
                <a:tc>
                  <a:txBody>
                    <a:bodyPr/>
                    <a:lstStyle/>
                    <a:p>
                      <a:pPr algn="l" fontAlgn="ctr"/>
                      <a:r>
                        <a:rPr lang="en-US" sz="1800" b="1" u="none" strike="noStrike" dirty="0">
                          <a:solidFill>
                            <a:schemeClr val="tx1"/>
                          </a:solidFill>
                          <a:effectLst/>
                          <a:latin typeface="Arial" panose="020B0604020202020204" pitchFamily="34" charset="0"/>
                          <a:cs typeface="Arial" panose="020B0604020202020204" pitchFamily="34" charset="0"/>
                        </a:rPr>
                        <a:t>INDUSTRY/TRADE SECTOR </a:t>
                      </a:r>
                      <a:endParaRPr lang="en-US" sz="18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60000"/>
                        <a:lumOff val="40000"/>
                      </a:schemeClr>
                    </a:solidFill>
                  </a:tcPr>
                </a:tc>
                <a:tc>
                  <a:txBody>
                    <a:bodyPr/>
                    <a:lstStyle/>
                    <a:p>
                      <a:pPr algn="l" fontAlgn="ctr"/>
                      <a:r>
                        <a:rPr lang="en-US" sz="1800" b="1" u="none" strike="noStrike" dirty="0">
                          <a:solidFill>
                            <a:schemeClr val="tx1"/>
                          </a:solidFill>
                          <a:effectLst/>
                          <a:latin typeface="Arial" panose="020B0604020202020204" pitchFamily="34" charset="0"/>
                          <a:cs typeface="Arial" panose="020B0604020202020204" pitchFamily="34" charset="0"/>
                        </a:rPr>
                        <a:t>Pre-Appr.</a:t>
                      </a:r>
                      <a:endParaRPr lang="en-US" sz="18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60000"/>
                        <a:lumOff val="40000"/>
                      </a:schemeClr>
                    </a:solidFill>
                  </a:tcPr>
                </a:tc>
                <a:tc>
                  <a:txBody>
                    <a:bodyPr/>
                    <a:lstStyle/>
                    <a:p>
                      <a:pPr algn="ctr" fontAlgn="ctr"/>
                      <a:r>
                        <a:rPr lang="en-US" sz="1800" b="1" u="none" strike="noStrike" dirty="0">
                          <a:solidFill>
                            <a:schemeClr val="tx1"/>
                          </a:solidFill>
                          <a:effectLst/>
                          <a:latin typeface="Arial" panose="020B0604020202020204" pitchFamily="34" charset="0"/>
                          <a:cs typeface="Arial" panose="020B0604020202020204" pitchFamily="34" charset="0"/>
                        </a:rPr>
                        <a:t>Appr.</a:t>
                      </a:r>
                      <a:endParaRPr lang="en-US" sz="18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60000"/>
                        <a:lumOff val="40000"/>
                      </a:schemeClr>
                    </a:solidFill>
                  </a:tcPr>
                </a:tc>
                <a:extLst>
                  <a:ext uri="{0D108BD9-81ED-4DB2-BD59-A6C34878D82A}">
                    <a16:rowId xmlns:a16="http://schemas.microsoft.com/office/drawing/2014/main" val="1031088526"/>
                  </a:ext>
                </a:extLst>
              </a:tr>
              <a:tr h="622690">
                <a:tc>
                  <a:txBody>
                    <a:bodyPr/>
                    <a:lstStyle/>
                    <a:p>
                      <a:pPr algn="l" fontAlgn="ctr"/>
                      <a:r>
                        <a:rPr lang="en-US" sz="2000" b="1" u="none" strike="noStrike" dirty="0">
                          <a:solidFill>
                            <a:schemeClr val="tx1"/>
                          </a:solidFill>
                          <a:effectLst/>
                          <a:latin typeface="Arial" panose="020B0604020202020204" pitchFamily="34" charset="0"/>
                          <a:cs typeface="Arial" panose="020B0604020202020204" pitchFamily="34" charset="0"/>
                        </a:rPr>
                        <a:t>Dominica </a:t>
                      </a:r>
                      <a:endParaRPr lang="en-US" sz="20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tc>
                  <a:txBody>
                    <a:bodyPr/>
                    <a:lstStyle/>
                    <a:p>
                      <a:pPr algn="l" fontAlgn="ctr"/>
                      <a:r>
                        <a:rPr lang="en-US" sz="1600" b="1" u="none" strike="noStrike" dirty="0">
                          <a:solidFill>
                            <a:schemeClr val="tx1"/>
                          </a:solidFill>
                          <a:effectLst/>
                          <a:latin typeface="Arial" panose="020B0604020202020204" pitchFamily="34" charset="0"/>
                          <a:cs typeface="Arial" panose="020B0604020202020204" pitchFamily="34" charset="0"/>
                        </a:rPr>
                        <a:t>General Construction - Plumbing, Masonry &amp; Steel Fixing (NVQ LEVEL 1)</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tc>
                  <a:txBody>
                    <a:bodyPr/>
                    <a:lstStyle/>
                    <a:p>
                      <a:pPr algn="ctr" fontAlgn="ctr"/>
                      <a:r>
                        <a:rPr lang="en-US" sz="1600" b="1" u="none" strike="noStrike" dirty="0">
                          <a:solidFill>
                            <a:schemeClr val="tx1"/>
                          </a:solidFill>
                          <a:effectLst/>
                          <a:latin typeface="Arial" panose="020B0604020202020204" pitchFamily="34" charset="0"/>
                          <a:cs typeface="Arial" panose="020B0604020202020204" pitchFamily="34" charset="0"/>
                        </a:rPr>
                        <a:t>X</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tc>
                  <a:txBody>
                    <a:bodyPr/>
                    <a:lstStyle/>
                    <a:p>
                      <a:pPr algn="l" fontAlgn="ctr"/>
                      <a:r>
                        <a:rPr lang="en-US" sz="1600" b="1" u="none" strike="noStrike" dirty="0">
                          <a:solidFill>
                            <a:schemeClr val="tx1"/>
                          </a:solidFill>
                          <a:effectLst/>
                          <a:latin typeface="Arial" panose="020B0604020202020204" pitchFamily="34" charset="0"/>
                          <a:cs typeface="Arial" panose="020B0604020202020204" pitchFamily="34" charset="0"/>
                        </a:rPr>
                        <a:t> </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extLst>
                  <a:ext uri="{0D108BD9-81ED-4DB2-BD59-A6C34878D82A}">
                    <a16:rowId xmlns:a16="http://schemas.microsoft.com/office/drawing/2014/main" val="240887085"/>
                  </a:ext>
                </a:extLst>
              </a:tr>
              <a:tr h="470138">
                <a:tc>
                  <a:txBody>
                    <a:bodyPr/>
                    <a:lstStyle/>
                    <a:p>
                      <a:pPr algn="l" fontAlgn="ctr"/>
                      <a:r>
                        <a:rPr lang="en-US" sz="2000" b="1" u="none" strike="noStrike" dirty="0">
                          <a:solidFill>
                            <a:schemeClr val="tx1"/>
                          </a:solidFill>
                          <a:effectLst/>
                          <a:latin typeface="Arial" panose="020B0604020202020204" pitchFamily="34" charset="0"/>
                          <a:cs typeface="Arial" panose="020B0604020202020204" pitchFamily="34" charset="0"/>
                        </a:rPr>
                        <a:t>Belize </a:t>
                      </a:r>
                      <a:endParaRPr lang="en-US" sz="20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en-US" sz="1600" b="1" u="none" strike="noStrike" dirty="0">
                          <a:solidFill>
                            <a:schemeClr val="tx1"/>
                          </a:solidFill>
                          <a:effectLst/>
                          <a:latin typeface="Arial" panose="020B0604020202020204" pitchFamily="34" charset="0"/>
                          <a:cs typeface="Arial" panose="020B0604020202020204" pitchFamily="34" charset="0"/>
                        </a:rPr>
                        <a:t>Agriculture - Pasture Management </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ctr" fontAlgn="ctr"/>
                      <a:r>
                        <a:rPr lang="en-US" sz="1600" b="1" u="none" strike="noStrike">
                          <a:solidFill>
                            <a:schemeClr val="tx1"/>
                          </a:solidFill>
                          <a:effectLst/>
                          <a:latin typeface="Arial" panose="020B0604020202020204" pitchFamily="34" charset="0"/>
                          <a:cs typeface="Arial" panose="020B0604020202020204" pitchFamily="34" charset="0"/>
                        </a:rPr>
                        <a:t>X</a:t>
                      </a:r>
                      <a:endParaRPr lang="en-US" sz="1600" b="1" i="0" u="none" strike="noStrike">
                        <a:solidFill>
                          <a:schemeClr val="tx1"/>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ctr" fontAlgn="ctr"/>
                      <a:r>
                        <a:rPr lang="en-US" sz="1600" b="1" u="none" strike="noStrike">
                          <a:solidFill>
                            <a:schemeClr val="tx1"/>
                          </a:solidFill>
                          <a:effectLst/>
                          <a:latin typeface="Arial" panose="020B0604020202020204" pitchFamily="34" charset="0"/>
                          <a:cs typeface="Arial" panose="020B0604020202020204" pitchFamily="34" charset="0"/>
                        </a:rPr>
                        <a:t> </a:t>
                      </a:r>
                      <a:endParaRPr lang="en-US" sz="1600" b="1" i="0" u="none" strike="noStrike">
                        <a:solidFill>
                          <a:schemeClr val="tx1"/>
                        </a:solidFill>
                        <a:effectLst/>
                        <a:latin typeface="Arial" panose="020B0604020202020204" pitchFamily="34" charset="0"/>
                        <a:cs typeface="Arial" panose="020B0604020202020204" pitchFamily="34" charset="0"/>
                      </a:endParaRPr>
                    </a:p>
                  </a:txBody>
                  <a:tcPr marL="6350" marR="6350" marT="6350" marB="0" anchor="ctr"/>
                </a:tc>
                <a:extLst>
                  <a:ext uri="{0D108BD9-81ED-4DB2-BD59-A6C34878D82A}">
                    <a16:rowId xmlns:a16="http://schemas.microsoft.com/office/drawing/2014/main" val="1470648644"/>
                  </a:ext>
                </a:extLst>
              </a:tr>
              <a:tr h="702184">
                <a:tc>
                  <a:txBody>
                    <a:bodyPr/>
                    <a:lstStyle/>
                    <a:p>
                      <a:pPr algn="l" fontAlgn="ctr"/>
                      <a:r>
                        <a:rPr lang="en-US" sz="2000" b="1" u="none" strike="noStrike" dirty="0">
                          <a:solidFill>
                            <a:schemeClr val="tx1"/>
                          </a:solidFill>
                          <a:effectLst/>
                          <a:latin typeface="Arial" panose="020B0604020202020204" pitchFamily="34" charset="0"/>
                          <a:cs typeface="Arial" panose="020B0604020202020204" pitchFamily="34" charset="0"/>
                        </a:rPr>
                        <a:t>Grenada</a:t>
                      </a:r>
                      <a:endParaRPr lang="en-US" sz="20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tc>
                  <a:txBody>
                    <a:bodyPr/>
                    <a:lstStyle/>
                    <a:p>
                      <a:pPr algn="l" fontAlgn="ctr"/>
                      <a:r>
                        <a:rPr lang="en-US" sz="1600" b="1" u="none" strike="noStrike" dirty="0">
                          <a:solidFill>
                            <a:schemeClr val="tx1"/>
                          </a:solidFill>
                          <a:effectLst/>
                          <a:latin typeface="Arial" panose="020B0604020202020204" pitchFamily="34" charset="0"/>
                          <a:cs typeface="Arial" panose="020B0604020202020204" pitchFamily="34" charset="0"/>
                        </a:rPr>
                        <a:t>Construction - Carpentry NVQ/CVQ </a:t>
                      </a:r>
                      <a:br>
                        <a:rPr lang="en-US" sz="1600" b="1" u="none" strike="noStrike" dirty="0">
                          <a:solidFill>
                            <a:schemeClr val="tx1"/>
                          </a:solidFill>
                          <a:effectLst/>
                          <a:latin typeface="Arial" panose="020B0604020202020204" pitchFamily="34" charset="0"/>
                          <a:cs typeface="Arial" panose="020B0604020202020204" pitchFamily="34" charset="0"/>
                        </a:rPr>
                      </a:br>
                      <a:r>
                        <a:rPr lang="en-US" sz="1600" b="1" u="none" strike="noStrike" dirty="0">
                          <a:solidFill>
                            <a:schemeClr val="tx1"/>
                          </a:solidFill>
                          <a:effectLst/>
                          <a:latin typeface="Arial" panose="020B0604020202020204" pitchFamily="34" charset="0"/>
                          <a:cs typeface="Arial" panose="020B0604020202020204" pitchFamily="34" charset="0"/>
                        </a:rPr>
                        <a:t>Level 2 ( 2 cohorts)</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tc>
                  <a:txBody>
                    <a:bodyPr/>
                    <a:lstStyle/>
                    <a:p>
                      <a:pPr algn="ctr" fontAlgn="ctr"/>
                      <a:r>
                        <a:rPr lang="en-US" sz="1600" b="1" u="none" strike="noStrike" dirty="0">
                          <a:solidFill>
                            <a:schemeClr val="tx1"/>
                          </a:solidFill>
                          <a:effectLst/>
                          <a:latin typeface="Arial" panose="020B0604020202020204" pitchFamily="34" charset="0"/>
                          <a:cs typeface="Arial" panose="020B0604020202020204" pitchFamily="34" charset="0"/>
                        </a:rPr>
                        <a:t>X</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tc>
                  <a:txBody>
                    <a:bodyPr/>
                    <a:lstStyle/>
                    <a:p>
                      <a:pPr algn="l" fontAlgn="b"/>
                      <a:r>
                        <a:rPr lang="en-US" sz="1600" b="1" u="none" strike="noStrike">
                          <a:solidFill>
                            <a:schemeClr val="tx1"/>
                          </a:solidFill>
                          <a:effectLst/>
                          <a:latin typeface="Arial" panose="020B0604020202020204" pitchFamily="34" charset="0"/>
                          <a:cs typeface="Arial" panose="020B0604020202020204" pitchFamily="34" charset="0"/>
                        </a:rPr>
                        <a:t> </a:t>
                      </a:r>
                      <a:endParaRPr lang="en-US" sz="1600" b="1" i="0" u="none" strike="noStrike">
                        <a:solidFill>
                          <a:schemeClr val="tx1"/>
                        </a:solidFill>
                        <a:effectLst/>
                        <a:latin typeface="Arial" panose="020B0604020202020204" pitchFamily="34" charset="0"/>
                        <a:cs typeface="Arial" panose="020B0604020202020204" pitchFamily="34" charset="0"/>
                      </a:endParaRPr>
                    </a:p>
                  </a:txBody>
                  <a:tcPr marL="6350" marR="6350" marT="6350" marB="0" anchor="b">
                    <a:solidFill>
                      <a:schemeClr val="accent2">
                        <a:lumMod val="20000"/>
                        <a:lumOff val="80000"/>
                      </a:schemeClr>
                    </a:solidFill>
                  </a:tcPr>
                </a:tc>
                <a:extLst>
                  <a:ext uri="{0D108BD9-81ED-4DB2-BD59-A6C34878D82A}">
                    <a16:rowId xmlns:a16="http://schemas.microsoft.com/office/drawing/2014/main" val="2467838429"/>
                  </a:ext>
                </a:extLst>
              </a:tr>
              <a:tr h="736335">
                <a:tc>
                  <a:txBody>
                    <a:bodyPr/>
                    <a:lstStyle/>
                    <a:p>
                      <a:pPr algn="l" fontAlgn="ctr"/>
                      <a:r>
                        <a:rPr lang="en-US" sz="2000" b="1" u="none" strike="noStrike">
                          <a:solidFill>
                            <a:schemeClr val="tx1"/>
                          </a:solidFill>
                          <a:effectLst/>
                          <a:latin typeface="Arial" panose="020B0604020202020204" pitchFamily="34" charset="0"/>
                          <a:cs typeface="Arial" panose="020B0604020202020204" pitchFamily="34" charset="0"/>
                        </a:rPr>
                        <a:t>Guyana </a:t>
                      </a:r>
                      <a:endParaRPr lang="en-US" sz="2000" b="1" i="0" u="none" strike="noStrike">
                        <a:solidFill>
                          <a:schemeClr val="tx1"/>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ctr"/>
                      <a:r>
                        <a:rPr lang="en-US" sz="1600" b="1" u="none" strike="noStrike" dirty="0">
                          <a:solidFill>
                            <a:schemeClr val="tx1"/>
                          </a:solidFill>
                          <a:effectLst/>
                          <a:latin typeface="Arial" panose="020B0604020202020204" pitchFamily="34" charset="0"/>
                          <a:cs typeface="Arial" panose="020B0604020202020204" pitchFamily="34" charset="0"/>
                        </a:rPr>
                        <a:t>Geology and Mining  </a:t>
                      </a:r>
                    </a:p>
                    <a:p>
                      <a:pPr algn="l" fontAlgn="ctr"/>
                      <a:endParaRPr lang="en-US" sz="1600" b="1" u="none" strike="noStrike" dirty="0">
                        <a:solidFill>
                          <a:schemeClr val="tx1"/>
                        </a:solidFill>
                        <a:effectLst/>
                        <a:latin typeface="Arial" panose="020B0604020202020204" pitchFamily="34" charset="0"/>
                        <a:cs typeface="Arial" panose="020B0604020202020204" pitchFamily="34" charset="0"/>
                      </a:endParaRPr>
                    </a:p>
                    <a:p>
                      <a:pPr algn="l" fontAlgn="ctr"/>
                      <a:r>
                        <a:rPr lang="en-US" sz="1600" b="1" i="0" u="none" strike="noStrike" dirty="0">
                          <a:solidFill>
                            <a:schemeClr val="tx1"/>
                          </a:solidFill>
                          <a:effectLst/>
                          <a:latin typeface="Arial" panose="020B0604020202020204" pitchFamily="34" charset="0"/>
                          <a:cs typeface="Arial" panose="020B0604020202020204" pitchFamily="34" charset="0"/>
                        </a:rPr>
                        <a:t>Farm Equipment Maintenance </a:t>
                      </a:r>
                    </a:p>
                  </a:txBody>
                  <a:tcPr marL="6350" marR="6350" marT="6350" marB="0" anchor="ctr"/>
                </a:tc>
                <a:tc>
                  <a:txBody>
                    <a:bodyPr/>
                    <a:lstStyle/>
                    <a:p>
                      <a:pPr algn="ctr" fontAlgn="ctr"/>
                      <a:r>
                        <a:rPr lang="en-US" sz="1600" b="1" u="none" strike="noStrike" dirty="0">
                          <a:solidFill>
                            <a:schemeClr val="tx1"/>
                          </a:solidFill>
                          <a:effectLst/>
                          <a:latin typeface="Arial" panose="020B0604020202020204" pitchFamily="34" charset="0"/>
                          <a:cs typeface="Arial" panose="020B0604020202020204" pitchFamily="34" charset="0"/>
                        </a:rPr>
                        <a:t>X</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l" fontAlgn="b"/>
                      <a:r>
                        <a:rPr lang="en-US" sz="1600" b="1" u="none" strike="noStrike">
                          <a:solidFill>
                            <a:schemeClr val="tx1"/>
                          </a:solidFill>
                          <a:effectLst/>
                          <a:latin typeface="Arial" panose="020B0604020202020204" pitchFamily="34" charset="0"/>
                          <a:cs typeface="Arial" panose="020B0604020202020204" pitchFamily="34" charset="0"/>
                        </a:rPr>
                        <a:t> </a:t>
                      </a:r>
                      <a:endParaRPr lang="en-US" sz="1600" b="1" i="0" u="none" strike="noStrike">
                        <a:solidFill>
                          <a:schemeClr val="tx1"/>
                        </a:solidFill>
                        <a:effectLst/>
                        <a:latin typeface="Arial" panose="020B0604020202020204" pitchFamily="34" charset="0"/>
                        <a:cs typeface="Arial" panose="020B0604020202020204" pitchFamily="34" charset="0"/>
                      </a:endParaRPr>
                    </a:p>
                  </a:txBody>
                  <a:tcPr marL="6350" marR="6350" marT="6350" marB="0" anchor="b"/>
                </a:tc>
                <a:extLst>
                  <a:ext uri="{0D108BD9-81ED-4DB2-BD59-A6C34878D82A}">
                    <a16:rowId xmlns:a16="http://schemas.microsoft.com/office/drawing/2014/main" val="1059553950"/>
                  </a:ext>
                </a:extLst>
              </a:tr>
              <a:tr h="702184">
                <a:tc>
                  <a:txBody>
                    <a:bodyPr/>
                    <a:lstStyle/>
                    <a:p>
                      <a:pPr algn="l" fontAlgn="ctr"/>
                      <a:r>
                        <a:rPr lang="en-US" sz="2000" b="1" u="none" strike="noStrike" dirty="0">
                          <a:solidFill>
                            <a:schemeClr val="tx1"/>
                          </a:solidFill>
                          <a:effectLst/>
                          <a:latin typeface="Arial" panose="020B0604020202020204" pitchFamily="34" charset="0"/>
                          <a:cs typeface="Arial" panose="020B0604020202020204" pitchFamily="34" charset="0"/>
                        </a:rPr>
                        <a:t>Jamaica </a:t>
                      </a:r>
                      <a:endParaRPr lang="en-US" sz="20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tc>
                  <a:txBody>
                    <a:bodyPr/>
                    <a:lstStyle/>
                    <a:p>
                      <a:pPr algn="l" fontAlgn="ctr"/>
                      <a:r>
                        <a:rPr lang="en-US" sz="1600" b="1" u="none" strike="noStrike" dirty="0">
                          <a:solidFill>
                            <a:schemeClr val="tx1"/>
                          </a:solidFill>
                          <a:effectLst/>
                          <a:latin typeface="Arial" panose="020B0604020202020204" pitchFamily="34" charset="0"/>
                          <a:cs typeface="Arial" panose="020B0604020202020204" pitchFamily="34" charset="0"/>
                        </a:rPr>
                        <a:t>Construction Industry - Masonry, Steel fixing, Safety officer </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tc>
                  <a:txBody>
                    <a:bodyPr/>
                    <a:lstStyle/>
                    <a:p>
                      <a:pPr algn="ctr" fontAlgn="ctr"/>
                      <a:r>
                        <a:rPr lang="en-US" sz="1600" b="1" u="none" strike="noStrike" dirty="0">
                          <a:solidFill>
                            <a:schemeClr val="tx1"/>
                          </a:solidFill>
                          <a:effectLst/>
                          <a:latin typeface="Arial" panose="020B0604020202020204" pitchFamily="34" charset="0"/>
                          <a:cs typeface="Arial" panose="020B0604020202020204" pitchFamily="34" charset="0"/>
                        </a:rPr>
                        <a:t>X</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tc>
                  <a:txBody>
                    <a:bodyPr/>
                    <a:lstStyle/>
                    <a:p>
                      <a:pPr algn="l" fontAlgn="ctr"/>
                      <a:r>
                        <a:rPr lang="en-US" sz="1600" b="1" u="none" strike="noStrike" dirty="0">
                          <a:solidFill>
                            <a:schemeClr val="tx1"/>
                          </a:solidFill>
                          <a:effectLst/>
                          <a:latin typeface="Arial" panose="020B0604020202020204" pitchFamily="34" charset="0"/>
                          <a:cs typeface="Arial" panose="020B0604020202020204" pitchFamily="34" charset="0"/>
                        </a:rPr>
                        <a:t> </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solidFill>
                      <a:schemeClr val="accent2">
                        <a:lumMod val="20000"/>
                        <a:lumOff val="80000"/>
                      </a:schemeClr>
                    </a:solidFill>
                  </a:tcPr>
                </a:tc>
                <a:extLst>
                  <a:ext uri="{0D108BD9-81ED-4DB2-BD59-A6C34878D82A}">
                    <a16:rowId xmlns:a16="http://schemas.microsoft.com/office/drawing/2014/main" val="1638022686"/>
                  </a:ext>
                </a:extLst>
              </a:tr>
              <a:tr h="736335">
                <a:tc>
                  <a:txBody>
                    <a:bodyPr/>
                    <a:lstStyle/>
                    <a:p>
                      <a:pPr algn="l" fontAlgn="ctr"/>
                      <a:r>
                        <a:rPr lang="en-US" sz="2000" b="1" u="none" strike="noStrike" dirty="0">
                          <a:solidFill>
                            <a:schemeClr val="tx1"/>
                          </a:solidFill>
                          <a:effectLst/>
                          <a:latin typeface="Arial" panose="020B0604020202020204" pitchFamily="34" charset="0"/>
                          <a:cs typeface="Arial" panose="020B0604020202020204" pitchFamily="34" charset="0"/>
                        </a:rPr>
                        <a:t>St Lucia </a:t>
                      </a:r>
                      <a:endParaRPr lang="en-US" sz="20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tc>
                <a:tc>
                  <a:txBody>
                    <a:bodyPr/>
                    <a:lstStyle/>
                    <a:p>
                      <a:pPr algn="l" fontAlgn="ctr"/>
                      <a:r>
                        <a:rPr lang="en-US" sz="1600" b="1" u="none" strike="noStrike" dirty="0">
                          <a:solidFill>
                            <a:schemeClr val="tx1"/>
                          </a:solidFill>
                          <a:effectLst/>
                          <a:latin typeface="Arial" panose="020B0604020202020204" pitchFamily="34" charset="0"/>
                          <a:cs typeface="Arial" panose="020B0604020202020204" pitchFamily="34" charset="0"/>
                        </a:rPr>
                        <a:t>Grounds and Turf keeping (NVQ Level 2)</a:t>
                      </a:r>
                    </a:p>
                    <a:p>
                      <a:pPr algn="l" fontAlgn="ctr"/>
                      <a:endParaRPr lang="en-US" sz="1600" b="1" i="0" u="none" strike="noStrike" dirty="0">
                        <a:solidFill>
                          <a:schemeClr val="tx1"/>
                        </a:solidFill>
                        <a:effectLst/>
                        <a:latin typeface="Arial" panose="020B0604020202020204" pitchFamily="34" charset="0"/>
                        <a:cs typeface="Arial" panose="020B0604020202020204" pitchFamily="34" charset="0"/>
                      </a:endParaRPr>
                    </a:p>
                    <a:p>
                      <a:pPr algn="l" fontAlgn="ctr"/>
                      <a:r>
                        <a:rPr lang="en-US" sz="1600" b="1" i="0" u="none" strike="noStrike" dirty="0">
                          <a:solidFill>
                            <a:schemeClr val="tx1"/>
                          </a:solidFill>
                          <a:effectLst/>
                          <a:latin typeface="Arial" panose="020B0604020202020204" pitchFamily="34" charset="0"/>
                          <a:cs typeface="Arial" panose="020B0604020202020204" pitchFamily="34" charset="0"/>
                        </a:rPr>
                        <a:t>Trade</a:t>
                      </a:r>
                    </a:p>
                  </a:txBody>
                  <a:tcPr marL="6350" marR="6350" marT="6350" marB="0"/>
                </a:tc>
                <a:tc>
                  <a:txBody>
                    <a:bodyPr/>
                    <a:lstStyle/>
                    <a:p>
                      <a:pPr algn="l" fontAlgn="ctr"/>
                      <a:r>
                        <a:rPr lang="en-US" sz="1600" b="1" u="none" strike="noStrike" dirty="0">
                          <a:solidFill>
                            <a:schemeClr val="tx1"/>
                          </a:solidFill>
                          <a:effectLst/>
                          <a:latin typeface="Arial" panose="020B0604020202020204" pitchFamily="34" charset="0"/>
                          <a:cs typeface="Arial" panose="020B0604020202020204" pitchFamily="34" charset="0"/>
                        </a:rPr>
                        <a:t> </a:t>
                      </a:r>
                      <a:endParaRPr lang="en-US" sz="1600" b="1"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ctr"/>
                </a:tc>
                <a:tc>
                  <a:txBody>
                    <a:bodyPr/>
                    <a:lstStyle/>
                    <a:p>
                      <a:pPr algn="ctr" fontAlgn="ctr"/>
                      <a:r>
                        <a:rPr lang="en-US" sz="1600" b="1" i="0" u="none" strike="noStrike" dirty="0">
                          <a:solidFill>
                            <a:schemeClr val="tx1"/>
                          </a:solidFill>
                          <a:effectLst/>
                          <a:latin typeface="Arial" panose="020B0604020202020204" pitchFamily="34" charset="0"/>
                          <a:cs typeface="Arial" panose="020B0604020202020204" pitchFamily="34" charset="0"/>
                        </a:rPr>
                        <a:t>X</a:t>
                      </a:r>
                      <a:endParaRPr lang="en-US" sz="1600" b="1"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tc>
                <a:extLst>
                  <a:ext uri="{0D108BD9-81ED-4DB2-BD59-A6C34878D82A}">
                    <a16:rowId xmlns:a16="http://schemas.microsoft.com/office/drawing/2014/main" val="2818587543"/>
                  </a:ext>
                </a:extLst>
              </a:tr>
            </a:tbl>
          </a:graphicData>
        </a:graphic>
      </p:graphicFrame>
      <p:pic>
        <p:nvPicPr>
          <p:cNvPr id="7" name="Picture 6">
            <a:extLst>
              <a:ext uri="{FF2B5EF4-FFF2-40B4-BE49-F238E27FC236}">
                <a16:creationId xmlns:a16="http://schemas.microsoft.com/office/drawing/2014/main" id="{E68E811B-7C21-4A15-540C-3FBCE097EB1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276079" y="97029"/>
            <a:ext cx="1940561" cy="614171"/>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7585F9BB-422F-F36C-2E94-8817C986C86B}"/>
              </a:ext>
            </a:extLst>
          </p:cNvPr>
          <p:cNvPicPr>
            <a:picLocks noChangeAspect="1"/>
          </p:cNvPicPr>
          <p:nvPr/>
        </p:nvPicPr>
        <p:blipFill>
          <a:blip r:embed="rId3"/>
          <a:stretch>
            <a:fillRect/>
          </a:stretch>
        </p:blipFill>
        <p:spPr>
          <a:xfrm>
            <a:off x="398522" y="122817"/>
            <a:ext cx="1730716" cy="608703"/>
          </a:xfrm>
          <a:prstGeom prst="rect">
            <a:avLst/>
          </a:prstGeom>
        </p:spPr>
      </p:pic>
    </p:spTree>
    <p:extLst>
      <p:ext uri="{BB962C8B-B14F-4D97-AF65-F5344CB8AC3E}">
        <p14:creationId xmlns:p14="http://schemas.microsoft.com/office/powerpoint/2010/main" val="2063277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68E811B-7C21-4A15-540C-3FBCE097EB1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276079" y="97029"/>
            <a:ext cx="2072641" cy="614171"/>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7585F9BB-422F-F36C-2E94-8817C986C86B}"/>
              </a:ext>
            </a:extLst>
          </p:cNvPr>
          <p:cNvPicPr>
            <a:picLocks noChangeAspect="1"/>
          </p:cNvPicPr>
          <p:nvPr/>
        </p:nvPicPr>
        <p:blipFill>
          <a:blip r:embed="rId3"/>
          <a:stretch>
            <a:fillRect/>
          </a:stretch>
        </p:blipFill>
        <p:spPr>
          <a:xfrm>
            <a:off x="4629444" y="-878"/>
            <a:ext cx="1730716" cy="608703"/>
          </a:xfrm>
          <a:prstGeom prst="rect">
            <a:avLst/>
          </a:prstGeom>
        </p:spPr>
      </p:pic>
      <p:pic>
        <p:nvPicPr>
          <p:cNvPr id="18" name="Picture 3" descr="https://www.international.gc.ca/world-monde/assets/images/funding-financement/canada-aid-aide/partners-partenaires-colors-en.jpg">
            <a:extLst>
              <a:ext uri="{FF2B5EF4-FFF2-40B4-BE49-F238E27FC236}">
                <a16:creationId xmlns:a16="http://schemas.microsoft.com/office/drawing/2014/main" id="{EC4FB265-59C2-CEF6-9EF5-405083CA4C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1828800" cy="60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F28C2E98-5454-F7DF-33E5-6E7A2E455FE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7179" y="1285331"/>
            <a:ext cx="5940425" cy="2937510"/>
          </a:xfrm>
          <a:prstGeom prst="rect">
            <a:avLst/>
          </a:prstGeom>
          <a:noFill/>
          <a:ln>
            <a:noFill/>
          </a:ln>
        </p:spPr>
      </p:pic>
      <p:pic>
        <p:nvPicPr>
          <p:cNvPr id="5" name="Picture 4">
            <a:extLst>
              <a:ext uri="{FF2B5EF4-FFF2-40B4-BE49-F238E27FC236}">
                <a16:creationId xmlns:a16="http://schemas.microsoft.com/office/drawing/2014/main" id="{5B480208-00B8-CDF6-1DB1-A35EBCD97C48}"/>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78760" y="3690530"/>
            <a:ext cx="4994638" cy="2807970"/>
          </a:xfrm>
          <a:prstGeom prst="rect">
            <a:avLst/>
          </a:prstGeom>
          <a:noFill/>
          <a:ln>
            <a:noFill/>
          </a:ln>
        </p:spPr>
      </p:pic>
      <p:sp>
        <p:nvSpPr>
          <p:cNvPr id="8" name="TextBox 7">
            <a:extLst>
              <a:ext uri="{FF2B5EF4-FFF2-40B4-BE49-F238E27FC236}">
                <a16:creationId xmlns:a16="http://schemas.microsoft.com/office/drawing/2014/main" id="{30A2A1BC-9502-1FC1-79CC-7A34F06206E9}"/>
              </a:ext>
            </a:extLst>
          </p:cNvPr>
          <p:cNvSpPr txBox="1"/>
          <p:nvPr/>
        </p:nvSpPr>
        <p:spPr>
          <a:xfrm>
            <a:off x="6096000" y="1145055"/>
            <a:ext cx="3842658" cy="523220"/>
          </a:xfrm>
          <a:prstGeom prst="rect">
            <a:avLst/>
          </a:prstGeom>
          <a:noFill/>
        </p:spPr>
        <p:txBody>
          <a:bodyPr wrap="square" rtlCol="0">
            <a:spAutoFit/>
          </a:bodyPr>
          <a:lstStyle/>
          <a:p>
            <a:pPr algn="ctr"/>
            <a:r>
              <a:rPr lang="en-US" sz="2800" dirty="0"/>
              <a:t>Grenada</a:t>
            </a:r>
            <a:r>
              <a:rPr lang="en-US" dirty="0"/>
              <a:t> </a:t>
            </a:r>
          </a:p>
        </p:txBody>
      </p:sp>
      <p:pic>
        <p:nvPicPr>
          <p:cNvPr id="1026" name="Picture 2" descr="Flag of Grenada - Wikipedia">
            <a:extLst>
              <a:ext uri="{FF2B5EF4-FFF2-40B4-BE49-F238E27FC236}">
                <a16:creationId xmlns:a16="http://schemas.microsoft.com/office/drawing/2014/main" id="{736D2E38-E607-3385-744B-73C4C4DBBCE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21836" y="1071330"/>
            <a:ext cx="2292985" cy="1375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454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A943D-99B4-81EB-3EF9-70F49C7B26E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E46FBBD-508F-78E5-B1B0-2F44740BD02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276079" y="97029"/>
            <a:ext cx="2072641" cy="614171"/>
          </a:xfrm>
          <a:prstGeom prst="rect">
            <a:avLst/>
          </a:prstGeom>
        </p:spPr>
      </p:pic>
      <p:sp>
        <p:nvSpPr>
          <p:cNvPr id="9" name="TextBox 8">
            <a:extLst>
              <a:ext uri="{FF2B5EF4-FFF2-40B4-BE49-F238E27FC236}">
                <a16:creationId xmlns:a16="http://schemas.microsoft.com/office/drawing/2014/main" id="{E302A7B1-61B1-FF8C-4909-F1D82CC43EED}"/>
              </a:ext>
            </a:extLst>
          </p:cNvPr>
          <p:cNvSpPr txBox="1"/>
          <p:nvPr/>
        </p:nvSpPr>
        <p:spPr>
          <a:xfrm>
            <a:off x="4389120" y="829261"/>
            <a:ext cx="5689600" cy="461665"/>
          </a:xfrm>
          <a:prstGeom prst="rect">
            <a:avLst/>
          </a:prstGeom>
          <a:noFill/>
        </p:spPr>
        <p:txBody>
          <a:bodyPr wrap="square">
            <a:spAutoFit/>
          </a:bodyPr>
          <a:lstStyle/>
          <a:p>
            <a:pPr algn="l" fontAlgn="b"/>
            <a:r>
              <a:rPr lang="en-US" sz="2400" b="1" u="sng" strike="noStrike" dirty="0">
                <a:effectLst/>
                <a:latin typeface="Arial" panose="020B0604020202020204" pitchFamily="34" charset="0"/>
                <a:cs typeface="Arial" panose="020B0604020202020204" pitchFamily="34" charset="0"/>
              </a:rPr>
              <a:t>QUALITY APPRENTICESHIP </a:t>
            </a:r>
            <a:r>
              <a:rPr lang="en-US" sz="2400" b="1" u="sng" dirty="0">
                <a:latin typeface="Arial" panose="020B0604020202020204" pitchFamily="34" charset="0"/>
                <a:cs typeface="Arial" panose="020B0604020202020204" pitchFamily="34" charset="0"/>
              </a:rPr>
              <a:t>ILO </a:t>
            </a:r>
            <a:endParaRPr lang="en-US" sz="2400" b="1" i="0" u="sng" strike="noStrike" dirty="0">
              <a:solidFill>
                <a:srgbClr val="000000"/>
              </a:solidFill>
              <a:effectLst/>
              <a:latin typeface="Arial" panose="020B0604020202020204" pitchFamily="34" charset="0"/>
              <a:cs typeface="Arial" panose="020B0604020202020204" pitchFamily="34" charset="0"/>
            </a:endParaRPr>
          </a:p>
        </p:txBody>
      </p:sp>
      <p:pic>
        <p:nvPicPr>
          <p:cNvPr id="10" name="Picture 9" descr="A picture containing logo&#10;&#10;Description automatically generated">
            <a:extLst>
              <a:ext uri="{FF2B5EF4-FFF2-40B4-BE49-F238E27FC236}">
                <a16:creationId xmlns:a16="http://schemas.microsoft.com/office/drawing/2014/main" id="{91370ED7-2C77-37F5-236A-9B8CA7C9BB95}"/>
              </a:ext>
            </a:extLst>
          </p:cNvPr>
          <p:cNvPicPr>
            <a:picLocks noChangeAspect="1"/>
          </p:cNvPicPr>
          <p:nvPr/>
        </p:nvPicPr>
        <p:blipFill>
          <a:blip r:embed="rId3"/>
          <a:stretch>
            <a:fillRect/>
          </a:stretch>
        </p:blipFill>
        <p:spPr>
          <a:xfrm>
            <a:off x="4629444" y="-878"/>
            <a:ext cx="1730716" cy="608703"/>
          </a:xfrm>
          <a:prstGeom prst="rect">
            <a:avLst/>
          </a:prstGeom>
        </p:spPr>
      </p:pic>
      <p:pic>
        <p:nvPicPr>
          <p:cNvPr id="15" name="Picture 14">
            <a:extLst>
              <a:ext uri="{FF2B5EF4-FFF2-40B4-BE49-F238E27FC236}">
                <a16:creationId xmlns:a16="http://schemas.microsoft.com/office/drawing/2014/main" id="{B026124A-01D5-0AEA-4D89-265103FBF7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0" y="2011680"/>
            <a:ext cx="3942080" cy="4846320"/>
          </a:xfrm>
          <a:prstGeom prst="rect">
            <a:avLst/>
          </a:prstGeom>
        </p:spPr>
      </p:pic>
      <p:pic>
        <p:nvPicPr>
          <p:cNvPr id="18" name="Picture 3" descr="https://www.international.gc.ca/world-monde/assets/images/funding-financement/canada-aid-aide/partners-partenaires-colors-en.jpg">
            <a:extLst>
              <a:ext uri="{FF2B5EF4-FFF2-40B4-BE49-F238E27FC236}">
                <a16:creationId xmlns:a16="http://schemas.microsoft.com/office/drawing/2014/main" id="{9B2634C4-7C1D-9060-2180-4E3EBABE3F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0"/>
            <a:ext cx="1828800" cy="60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A diagram of quality framework&#10;&#10;Description automatically generated">
            <a:extLst>
              <a:ext uri="{FF2B5EF4-FFF2-40B4-BE49-F238E27FC236}">
                <a16:creationId xmlns:a16="http://schemas.microsoft.com/office/drawing/2014/main" id="{D4CAE725-8F19-D43A-3D46-0A8353B96089}"/>
              </a:ext>
            </a:extLst>
          </p:cNvPr>
          <p:cNvPicPr>
            <a:picLocks noChangeAspect="1"/>
          </p:cNvPicPr>
          <p:nvPr/>
        </p:nvPicPr>
        <p:blipFill rotWithShape="1">
          <a:blip r:embed="rId6">
            <a:extLst>
              <a:ext uri="{28A0092B-C50C-407E-A947-70E740481C1C}">
                <a14:useLocalDpi xmlns:a14="http://schemas.microsoft.com/office/drawing/2010/main" val="0"/>
              </a:ext>
            </a:extLst>
          </a:blip>
          <a:srcRect l="14367" r="15618"/>
          <a:stretch/>
        </p:blipFill>
        <p:spPr bwMode="auto">
          <a:xfrm>
            <a:off x="4009684" y="1615738"/>
            <a:ext cx="7339036" cy="4978102"/>
          </a:xfrm>
          <a:prstGeom prst="rect">
            <a:avLst/>
          </a:prstGeom>
          <a:noFill/>
          <a:ln>
            <a:noFill/>
          </a:ln>
        </p:spPr>
      </p:pic>
    </p:spTree>
    <p:extLst>
      <p:ext uri="{BB962C8B-B14F-4D97-AF65-F5344CB8AC3E}">
        <p14:creationId xmlns:p14="http://schemas.microsoft.com/office/powerpoint/2010/main" val="2863251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68E811B-7C21-4A15-540C-3FBCE097EB1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276079" y="97029"/>
            <a:ext cx="2225041" cy="614171"/>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7585F9BB-422F-F36C-2E94-8817C986C86B}"/>
              </a:ext>
            </a:extLst>
          </p:cNvPr>
          <p:cNvPicPr>
            <a:picLocks noChangeAspect="1"/>
          </p:cNvPicPr>
          <p:nvPr/>
        </p:nvPicPr>
        <p:blipFill>
          <a:blip r:embed="rId3"/>
          <a:stretch>
            <a:fillRect/>
          </a:stretch>
        </p:blipFill>
        <p:spPr>
          <a:xfrm>
            <a:off x="5025684" y="144781"/>
            <a:ext cx="1730716" cy="319142"/>
          </a:xfrm>
          <a:prstGeom prst="rect">
            <a:avLst/>
          </a:prstGeom>
        </p:spPr>
      </p:pic>
      <p:pic>
        <p:nvPicPr>
          <p:cNvPr id="18" name="Picture 3" descr="https://www.international.gc.ca/world-monde/assets/images/funding-financement/canada-aid-aide/partners-partenaires-colors-en.jpg">
            <a:extLst>
              <a:ext uri="{FF2B5EF4-FFF2-40B4-BE49-F238E27FC236}">
                <a16:creationId xmlns:a16="http://schemas.microsoft.com/office/drawing/2014/main" id="{EC4FB265-59C2-CEF6-9EF5-405083CA4C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008197" cy="60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7DD66450-E4A0-9E20-23BC-069BF428DAED}"/>
              </a:ext>
            </a:extLst>
          </p:cNvPr>
          <p:cNvPicPr>
            <a:picLocks noChangeAspect="1"/>
          </p:cNvPicPr>
          <p:nvPr/>
        </p:nvPicPr>
        <p:blipFill>
          <a:blip r:embed="rId5"/>
          <a:stretch>
            <a:fillRect/>
          </a:stretch>
        </p:blipFill>
        <p:spPr bwMode="auto">
          <a:xfrm>
            <a:off x="674052" y="1313724"/>
            <a:ext cx="4595495" cy="3446780"/>
          </a:xfrm>
          <a:prstGeom prst="rect">
            <a:avLst/>
          </a:prstGeom>
        </p:spPr>
      </p:pic>
      <p:pic>
        <p:nvPicPr>
          <p:cNvPr id="4" name="Picture 3">
            <a:extLst>
              <a:ext uri="{FF2B5EF4-FFF2-40B4-BE49-F238E27FC236}">
                <a16:creationId xmlns:a16="http://schemas.microsoft.com/office/drawing/2014/main" id="{32ABE9AB-FC52-B001-E008-5BF7B88F8C1C}"/>
              </a:ext>
            </a:extLst>
          </p:cNvPr>
          <p:cNvPicPr>
            <a:picLocks noChangeAspect="1"/>
          </p:cNvPicPr>
          <p:nvPr/>
        </p:nvPicPr>
        <p:blipFill>
          <a:blip r:embed="rId6"/>
          <a:stretch>
            <a:fillRect/>
          </a:stretch>
        </p:blipFill>
        <p:spPr bwMode="auto">
          <a:xfrm>
            <a:off x="5891042" y="2586718"/>
            <a:ext cx="4800600" cy="3600450"/>
          </a:xfrm>
          <a:prstGeom prst="rect">
            <a:avLst/>
          </a:prstGeom>
        </p:spPr>
      </p:pic>
      <p:sp>
        <p:nvSpPr>
          <p:cNvPr id="5" name="TextBox 4">
            <a:extLst>
              <a:ext uri="{FF2B5EF4-FFF2-40B4-BE49-F238E27FC236}">
                <a16:creationId xmlns:a16="http://schemas.microsoft.com/office/drawing/2014/main" id="{5A35CD43-4C19-7223-799E-EC08F514C20C}"/>
              </a:ext>
            </a:extLst>
          </p:cNvPr>
          <p:cNvSpPr txBox="1"/>
          <p:nvPr/>
        </p:nvSpPr>
        <p:spPr>
          <a:xfrm>
            <a:off x="674052" y="5283200"/>
            <a:ext cx="3332480" cy="523220"/>
          </a:xfrm>
          <a:prstGeom prst="rect">
            <a:avLst/>
          </a:prstGeom>
          <a:noFill/>
        </p:spPr>
        <p:txBody>
          <a:bodyPr wrap="square" rtlCol="0">
            <a:spAutoFit/>
          </a:bodyPr>
          <a:lstStyle/>
          <a:p>
            <a:r>
              <a:rPr lang="en-US" sz="2800" dirty="0"/>
              <a:t>Belize</a:t>
            </a:r>
          </a:p>
        </p:txBody>
      </p:sp>
      <p:pic>
        <p:nvPicPr>
          <p:cNvPr id="2050" name="Picture 2" descr="Flag of Belize - Wikipedia">
            <a:extLst>
              <a:ext uri="{FF2B5EF4-FFF2-40B4-BE49-F238E27FC236}">
                <a16:creationId xmlns:a16="http://schemas.microsoft.com/office/drawing/2014/main" id="{8CF7BCA8-4F69-56F2-39C4-056153B441B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0700" y="5136501"/>
            <a:ext cx="2233063" cy="1339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2043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A668E-7A5F-4B5D-3EE9-CC01F943BDA4}"/>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36D0BE53-8782-5B19-DA08-8934246A16A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276079" y="97029"/>
            <a:ext cx="2225041" cy="614171"/>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788BFED1-16A6-0D74-E30A-ACAC9740D9CB}"/>
              </a:ext>
            </a:extLst>
          </p:cNvPr>
          <p:cNvPicPr>
            <a:picLocks noChangeAspect="1"/>
          </p:cNvPicPr>
          <p:nvPr/>
        </p:nvPicPr>
        <p:blipFill>
          <a:blip r:embed="rId3"/>
          <a:stretch>
            <a:fillRect/>
          </a:stretch>
        </p:blipFill>
        <p:spPr>
          <a:xfrm>
            <a:off x="5025684" y="144781"/>
            <a:ext cx="1730716" cy="319142"/>
          </a:xfrm>
          <a:prstGeom prst="rect">
            <a:avLst/>
          </a:prstGeom>
        </p:spPr>
      </p:pic>
      <p:pic>
        <p:nvPicPr>
          <p:cNvPr id="18" name="Picture 3" descr="https://www.international.gc.ca/world-monde/assets/images/funding-financement/canada-aid-aide/partners-partenaires-colors-en.jpg">
            <a:extLst>
              <a:ext uri="{FF2B5EF4-FFF2-40B4-BE49-F238E27FC236}">
                <a16:creationId xmlns:a16="http://schemas.microsoft.com/office/drawing/2014/main" id="{6D78E592-C158-CAC5-C35B-740981BD19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008197" cy="60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a:extLst>
              <a:ext uri="{FF2B5EF4-FFF2-40B4-BE49-F238E27FC236}">
                <a16:creationId xmlns:a16="http://schemas.microsoft.com/office/drawing/2014/main" id="{7042DF24-E493-FEFC-2C25-010B87EBA3AB}"/>
              </a:ext>
            </a:extLst>
          </p:cNvPr>
          <p:cNvGraphicFramePr>
            <a:graphicFrameLocks noGrp="1"/>
          </p:cNvGraphicFramePr>
          <p:nvPr>
            <p:extLst>
              <p:ext uri="{D42A27DB-BD31-4B8C-83A1-F6EECF244321}">
                <p14:modId xmlns:p14="http://schemas.microsoft.com/office/powerpoint/2010/main" val="2715852447"/>
              </p:ext>
            </p:extLst>
          </p:nvPr>
        </p:nvGraphicFramePr>
        <p:xfrm>
          <a:off x="472440" y="910963"/>
          <a:ext cx="11247120" cy="5730380"/>
        </p:xfrm>
        <a:graphic>
          <a:graphicData uri="http://schemas.openxmlformats.org/drawingml/2006/table">
            <a:tbl>
              <a:tblPr>
                <a:tableStyleId>{5940675A-B579-460E-94D1-54222C63F5DA}</a:tableStyleId>
              </a:tblPr>
              <a:tblGrid>
                <a:gridCol w="2614223">
                  <a:extLst>
                    <a:ext uri="{9D8B030D-6E8A-4147-A177-3AD203B41FA5}">
                      <a16:colId xmlns:a16="http://schemas.microsoft.com/office/drawing/2014/main" val="113763464"/>
                    </a:ext>
                  </a:extLst>
                </a:gridCol>
                <a:gridCol w="8632897">
                  <a:extLst>
                    <a:ext uri="{9D8B030D-6E8A-4147-A177-3AD203B41FA5}">
                      <a16:colId xmlns:a16="http://schemas.microsoft.com/office/drawing/2014/main" val="2425463710"/>
                    </a:ext>
                  </a:extLst>
                </a:gridCol>
              </a:tblGrid>
              <a:tr h="3180079">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600" b="1" u="none" strike="noStrike" dirty="0">
                          <a:effectLst/>
                          <a:latin typeface="Arial" panose="020B0604020202020204" pitchFamily="34" charset="0"/>
                          <a:cs typeface="Arial" panose="020B0604020202020204" pitchFamily="34" charset="0"/>
                        </a:rPr>
                        <a:t>Belize </a:t>
                      </a:r>
                    </a:p>
                    <a:p>
                      <a:pPr marL="0" marR="0" lvl="0" indent="0" algn="l" defTabSz="914400" rtl="0" eaLnBrk="1" fontAlgn="ctr" latinLnBrk="0" hangingPunct="1">
                        <a:lnSpc>
                          <a:spcPct val="100000"/>
                        </a:lnSpc>
                        <a:spcBef>
                          <a:spcPts val="0"/>
                        </a:spcBef>
                        <a:spcAft>
                          <a:spcPts val="0"/>
                        </a:spcAft>
                        <a:buClrTx/>
                        <a:buSzTx/>
                        <a:buFontTx/>
                        <a:buNone/>
                        <a:tabLst/>
                        <a:defRPr/>
                      </a:pPr>
                      <a:endParaRPr lang="en-US" sz="1600" b="1" u="none" strike="noStrike" dirty="0">
                        <a:effectLst/>
                        <a:latin typeface="Arial" panose="020B0604020202020204" pitchFamily="34" charset="0"/>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endParaRPr lang="en-US" sz="1600" b="1" u="none" strike="noStrike" dirty="0">
                        <a:effectLst/>
                        <a:latin typeface="Arial" panose="020B0604020202020204" pitchFamily="34" charset="0"/>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US" sz="1600" b="1" u="none" strike="noStrike" dirty="0">
                          <a:effectLst/>
                          <a:latin typeface="Arial" panose="020B0604020202020204" pitchFamily="34" charset="0"/>
                          <a:cs typeface="Arial" panose="020B0604020202020204" pitchFamily="34" charset="0"/>
                        </a:rPr>
                        <a:t>Dominica</a:t>
                      </a:r>
                    </a:p>
                    <a:p>
                      <a:pPr marL="0" marR="0" lvl="0" indent="0" algn="l" defTabSz="914400" rtl="0" eaLnBrk="1" fontAlgn="ctr" latinLnBrk="0" hangingPunct="1">
                        <a:lnSpc>
                          <a:spcPct val="100000"/>
                        </a:lnSpc>
                        <a:spcBef>
                          <a:spcPts val="0"/>
                        </a:spcBef>
                        <a:spcAft>
                          <a:spcPts val="0"/>
                        </a:spcAft>
                        <a:buClrTx/>
                        <a:buSzTx/>
                        <a:buFontTx/>
                        <a:buNone/>
                        <a:tabLst/>
                        <a:defRPr/>
                      </a:pPr>
                      <a:endParaRPr lang="en-US" sz="1600" b="1" u="none" strike="noStrike" dirty="0">
                        <a:effectLst/>
                        <a:latin typeface="Arial" panose="020B0604020202020204" pitchFamily="34" charset="0"/>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US" sz="1600" b="1" u="none" strike="noStrike" dirty="0">
                          <a:effectLst/>
                          <a:latin typeface="Arial" panose="020B0604020202020204" pitchFamily="34" charset="0"/>
                          <a:cs typeface="Arial" panose="020B0604020202020204" pitchFamily="34" charset="0"/>
                        </a:rPr>
                        <a:t>Grenada</a:t>
                      </a:r>
                    </a:p>
                    <a:p>
                      <a:pPr marL="0" marR="0" lvl="0" indent="0" algn="l" defTabSz="914400" rtl="0" eaLnBrk="1" fontAlgn="ctr" latinLnBrk="0" hangingPunct="1">
                        <a:lnSpc>
                          <a:spcPct val="100000"/>
                        </a:lnSpc>
                        <a:spcBef>
                          <a:spcPts val="0"/>
                        </a:spcBef>
                        <a:spcAft>
                          <a:spcPts val="0"/>
                        </a:spcAft>
                        <a:buClrTx/>
                        <a:buSzTx/>
                        <a:buFontTx/>
                        <a:buNone/>
                        <a:tabLst/>
                        <a:defRPr/>
                      </a:pPr>
                      <a:endParaRPr lang="en-US" sz="1600" b="1" u="none" strike="noStrike" dirty="0">
                        <a:effectLst/>
                        <a:latin typeface="Arial" panose="020B0604020202020204" pitchFamily="34" charset="0"/>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endParaRPr lang="en-US" sz="1600" b="1" u="none" strike="noStrike" dirty="0">
                        <a:effectLst/>
                        <a:latin typeface="Arial" panose="020B0604020202020204" pitchFamily="34" charset="0"/>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US" sz="1600" b="1" i="0" u="none" strike="noStrike" dirty="0">
                          <a:solidFill>
                            <a:srgbClr val="000000"/>
                          </a:solidFill>
                          <a:effectLst/>
                          <a:latin typeface="Arial" panose="020B0604020202020204" pitchFamily="34" charset="0"/>
                          <a:cs typeface="Arial" panose="020B0604020202020204" pitchFamily="34" charset="0"/>
                        </a:rPr>
                        <a:t>St. Lucia</a:t>
                      </a:r>
                      <a:r>
                        <a:rPr lang="en-US" sz="1600" b="1" u="none" strike="noStrike" dirty="0">
                          <a:effectLst/>
                          <a:latin typeface="Arial" panose="020B0604020202020204" pitchFamily="34" charset="0"/>
                          <a:cs typeface="Arial" panose="020B0604020202020204" pitchFamily="34" charset="0"/>
                        </a:rPr>
                        <a:t> </a:t>
                      </a:r>
                      <a:endParaRPr lang="en-US" sz="1600" b="1"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tc>
                <a:tc>
                  <a:txBody>
                    <a:bodyPr/>
                    <a:lstStyle/>
                    <a:p>
                      <a:pPr algn="l" fontAlgn="ctr"/>
                      <a:r>
                        <a:rPr lang="en-US" sz="1600" b="1" u="none" strike="noStrike" dirty="0">
                          <a:effectLst/>
                          <a:latin typeface="Arial" panose="020B0604020202020204" pitchFamily="34" charset="0"/>
                          <a:cs typeface="Arial" panose="020B0604020202020204" pitchFamily="34" charset="0"/>
                        </a:rPr>
                        <a:t>Limited support from Industry/Industry Association. No NTA to offer a certificate done through UB.</a:t>
                      </a:r>
                    </a:p>
                    <a:p>
                      <a:pPr algn="l" fontAlgn="ctr"/>
                      <a:endParaRPr lang="en-US" sz="1600" b="1" u="none" strike="noStrike" dirty="0">
                        <a:effectLst/>
                        <a:latin typeface="Arial" panose="020B0604020202020204" pitchFamily="34" charset="0"/>
                        <a:cs typeface="Arial" panose="020B0604020202020204" pitchFamily="34" charset="0"/>
                      </a:endParaRPr>
                    </a:p>
                    <a:p>
                      <a:pPr algn="l" fontAlgn="ctr"/>
                      <a:r>
                        <a:rPr lang="en-US" sz="1600" b="1" i="0" u="none" strike="noStrike" dirty="0">
                          <a:solidFill>
                            <a:srgbClr val="000000"/>
                          </a:solidFill>
                          <a:effectLst/>
                          <a:latin typeface="Arial" panose="020B0604020202020204" pitchFamily="34" charset="0"/>
                          <a:cs typeface="Arial" panose="020B0604020202020204" pitchFamily="34" charset="0"/>
                        </a:rPr>
                        <a:t>The construction industry was very supportive and financially supported the training.</a:t>
                      </a:r>
                    </a:p>
                    <a:p>
                      <a:pPr marL="0" marR="0" lvl="0" indent="0" algn="l" defTabSz="914400" rtl="0" eaLnBrk="1" fontAlgn="ctr" latinLnBrk="0" hangingPunct="1">
                        <a:lnSpc>
                          <a:spcPct val="100000"/>
                        </a:lnSpc>
                        <a:spcBef>
                          <a:spcPts val="0"/>
                        </a:spcBef>
                        <a:spcAft>
                          <a:spcPts val="0"/>
                        </a:spcAft>
                        <a:buClrTx/>
                        <a:buSzTx/>
                        <a:buFontTx/>
                        <a:buNone/>
                        <a:tabLst/>
                        <a:defRPr/>
                      </a:pPr>
                      <a:endParaRPr lang="en-US" sz="1600" b="1"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US" sz="1600" b="1" i="0" u="none" strike="noStrike" dirty="0">
                          <a:solidFill>
                            <a:srgbClr val="000000"/>
                          </a:solidFill>
                          <a:effectLst/>
                          <a:latin typeface="Arial" panose="020B0604020202020204" pitchFamily="34" charset="0"/>
                          <a:cs typeface="Arial" panose="020B0604020202020204" pitchFamily="34" charset="0"/>
                        </a:rPr>
                        <a:t>The Construction sector strongly supported the apprenticeship initiative and worked with SAGE and the TVET councils.  Grenada has strong support for apprenticeship.</a:t>
                      </a:r>
                    </a:p>
                    <a:p>
                      <a:pPr algn="l" fontAlgn="ctr"/>
                      <a:endParaRPr lang="en-US" sz="1600" b="1" i="0" u="none" strike="noStrike" dirty="0">
                        <a:solidFill>
                          <a:srgbClr val="000000"/>
                        </a:solidFill>
                        <a:effectLst/>
                        <a:latin typeface="Arial" panose="020B0604020202020204" pitchFamily="34" charset="0"/>
                        <a:cs typeface="Arial" panose="020B0604020202020204" pitchFamily="34" charset="0"/>
                      </a:endParaRPr>
                    </a:p>
                    <a:p>
                      <a:pPr algn="l" fontAlgn="ctr"/>
                      <a:r>
                        <a:rPr lang="en-US" sz="1600" b="1" i="0" u="none" strike="noStrike" dirty="0">
                          <a:solidFill>
                            <a:srgbClr val="000000"/>
                          </a:solidFill>
                          <a:effectLst/>
                          <a:latin typeface="Arial" panose="020B0604020202020204" pitchFamily="34" charset="0"/>
                          <a:cs typeface="Arial" panose="020B0604020202020204" pitchFamily="34" charset="0"/>
                        </a:rPr>
                        <a:t>The employer plays a strong role in this apprenticeship, they have supported both financially and with time and support for the apprentices. The TVET council was involved in the Prior Learning and accessed portfolios.  The employer paid the fee for this assessment. National Apprenticeship Policy completed but not sure where it is.</a:t>
                      </a:r>
                    </a:p>
                  </a:txBody>
                  <a:tcPr marL="6350" marR="6350" marT="6350" marB="0"/>
                </a:tc>
                <a:extLst>
                  <a:ext uri="{0D108BD9-81ED-4DB2-BD59-A6C34878D82A}">
                    <a16:rowId xmlns:a16="http://schemas.microsoft.com/office/drawing/2014/main" val="243098596"/>
                  </a:ext>
                </a:extLst>
              </a:tr>
              <a:tr h="1208403">
                <a:tc>
                  <a:txBody>
                    <a:bodyPr/>
                    <a:lstStyle/>
                    <a:p>
                      <a:pPr algn="l" fontAlgn="ctr"/>
                      <a:r>
                        <a:rPr lang="en-US" sz="1600" b="1" i="0" u="none" strike="noStrike" dirty="0">
                          <a:solidFill>
                            <a:srgbClr val="000000"/>
                          </a:solidFill>
                          <a:effectLst/>
                          <a:latin typeface="Arial" panose="020B0604020202020204" pitchFamily="34" charset="0"/>
                          <a:cs typeface="Arial" panose="020B0604020202020204" pitchFamily="34" charset="0"/>
                        </a:rPr>
                        <a:t>Guyana </a:t>
                      </a:r>
                    </a:p>
                  </a:txBody>
                  <a:tcPr marL="6350" marR="6350" marT="6350" marB="0" anchor="ctr"/>
                </a:tc>
                <a:tc>
                  <a:txBody>
                    <a:bodyPr/>
                    <a:lstStyle/>
                    <a:p>
                      <a:pPr algn="l" fontAlgn="ctr"/>
                      <a:r>
                        <a:rPr lang="en-US" sz="1600" b="1" kern="1200" dirty="0">
                          <a:solidFill>
                            <a:schemeClr val="tx1"/>
                          </a:solidFill>
                          <a:effectLst/>
                          <a:latin typeface="Arial" panose="020B0604020202020204" pitchFamily="34" charset="0"/>
                          <a:ea typeface="+mn-ea"/>
                          <a:cs typeface="Arial" panose="020B0604020202020204" pitchFamily="34" charset="0"/>
                        </a:rPr>
                        <a:t>Difficulty finding employers who want to work together with SAGE and to be a partner. </a:t>
                      </a:r>
                    </a:p>
                    <a:p>
                      <a:pPr algn="l" fontAlgn="ctr"/>
                      <a:r>
                        <a:rPr lang="en-US" sz="1600" b="1" i="0" u="none" strike="noStrike" dirty="0">
                          <a:solidFill>
                            <a:schemeClr val="tx1"/>
                          </a:solidFill>
                          <a:effectLst/>
                          <a:latin typeface="Arial" panose="020B0604020202020204" pitchFamily="34" charset="0"/>
                          <a:cs typeface="Arial" panose="020B0604020202020204" pitchFamily="34" charset="0"/>
                        </a:rPr>
                        <a:t>Some employers were interested as long as they did not have to provide any financial support or some expected to get some financial support.  Present companies are working fine. Outdated apprenticeship act</a:t>
                      </a:r>
                    </a:p>
                  </a:txBody>
                  <a:tcPr marL="6350" marR="6350" marT="6350" marB="0" anchor="ctr"/>
                </a:tc>
                <a:extLst>
                  <a:ext uri="{0D108BD9-81ED-4DB2-BD59-A6C34878D82A}">
                    <a16:rowId xmlns:a16="http://schemas.microsoft.com/office/drawing/2014/main" val="2528523735"/>
                  </a:ext>
                </a:extLst>
              </a:tr>
              <a:tr h="1341898">
                <a:tc>
                  <a:txBody>
                    <a:bodyPr/>
                    <a:lstStyle/>
                    <a:p>
                      <a:pPr algn="l" fontAlgn="ctr"/>
                      <a:r>
                        <a:rPr lang="en-US" sz="1600" b="1" i="0" u="none" strike="noStrike" dirty="0">
                          <a:solidFill>
                            <a:srgbClr val="000000"/>
                          </a:solidFill>
                          <a:effectLst/>
                          <a:latin typeface="Arial" panose="020B0604020202020204" pitchFamily="34" charset="0"/>
                          <a:cs typeface="Arial" panose="020B0604020202020204" pitchFamily="34" charset="0"/>
                        </a:rPr>
                        <a:t>Jamaica </a:t>
                      </a:r>
                    </a:p>
                    <a:p>
                      <a:pPr algn="l" fontAlgn="ctr"/>
                      <a:endParaRPr lang="en-US" sz="1600" b="1" i="0" u="none" strike="noStrike" dirty="0">
                        <a:solidFill>
                          <a:srgbClr val="000000"/>
                        </a:solidFill>
                        <a:effectLst/>
                        <a:latin typeface="Arial" panose="020B0604020202020204" pitchFamily="34" charset="0"/>
                        <a:cs typeface="Arial" panose="020B0604020202020204" pitchFamily="34" charset="0"/>
                      </a:endParaRPr>
                    </a:p>
                    <a:p>
                      <a:pPr algn="l" fontAlgn="ctr"/>
                      <a:endParaRPr lang="en-US" sz="1600" b="1" i="0" u="none" strike="noStrike" dirty="0">
                        <a:solidFill>
                          <a:srgbClr val="000000"/>
                        </a:solidFill>
                        <a:effectLst/>
                        <a:latin typeface="Arial" panose="020B0604020202020204" pitchFamily="34" charset="0"/>
                        <a:cs typeface="Arial" panose="020B0604020202020204" pitchFamily="34" charset="0"/>
                      </a:endParaRPr>
                    </a:p>
                    <a:p>
                      <a:pPr algn="l" fontAlgn="ctr"/>
                      <a:endParaRPr lang="en-US" sz="1600" b="1"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JM" sz="1600" b="1" kern="100" dirty="0">
                          <a:effectLst/>
                          <a:latin typeface="Arial" panose="020B0604020202020204" pitchFamily="34" charset="0"/>
                          <a:ea typeface="Aptos" panose="020B0004020202020204" pitchFamily="34" charset="0"/>
                          <a:cs typeface="Arial" panose="020B0604020202020204" pitchFamily="34" charset="0"/>
                        </a:rPr>
                        <a:t>HEART NSTA has a system of funding that was defined from its training </a:t>
                      </a:r>
                      <a:r>
                        <a:rPr lang="en-JM" sz="1600" b="1" kern="100" dirty="0">
                          <a:solidFill>
                            <a:schemeClr val="tx1"/>
                          </a:solidFill>
                          <a:effectLst/>
                          <a:latin typeface="Arial" panose="020B0604020202020204" pitchFamily="34" charset="0"/>
                          <a:ea typeface="Aptos" panose="020B0004020202020204" pitchFamily="34" charset="0"/>
                          <a:cs typeface="Arial" panose="020B0604020202020204" pitchFamily="34" charset="0"/>
                        </a:rPr>
                        <a:t>Act</a:t>
                      </a:r>
                      <a:r>
                        <a:rPr lang="en-JM" sz="1600" b="1" kern="100" dirty="0">
                          <a:solidFill>
                            <a:srgbClr val="E97132"/>
                          </a:solidFill>
                          <a:effectLst/>
                          <a:latin typeface="Arial" panose="020B0604020202020204" pitchFamily="34" charset="0"/>
                          <a:ea typeface="Aptos" panose="020B0004020202020204" pitchFamily="34" charset="0"/>
                          <a:cs typeface="Arial" panose="020B0604020202020204" pitchFamily="34" charset="0"/>
                        </a:rPr>
                        <a:t> . </a:t>
                      </a:r>
                      <a:r>
                        <a:rPr lang="en-JM" sz="1600" b="1" kern="100" dirty="0">
                          <a:effectLst/>
                          <a:latin typeface="Arial" panose="020B0604020202020204" pitchFamily="34" charset="0"/>
                          <a:ea typeface="Aptos" panose="020B0004020202020204" pitchFamily="34" charset="0"/>
                          <a:cs typeface="Arial" panose="020B0604020202020204" pitchFamily="34" charset="0"/>
                        </a:rPr>
                        <a:t>This allows for standard stipend payment which covers all off-the-job training and SAGE paid this stipend. </a:t>
                      </a:r>
                    </a:p>
                    <a:p>
                      <a:pPr marL="0" marR="0" lvl="0" indent="0" algn="just" defTabSz="914400" rtl="0" eaLnBrk="1" fontAlgn="auto" latinLnBrk="0" hangingPunct="1">
                        <a:lnSpc>
                          <a:spcPct val="107000"/>
                        </a:lnSpc>
                        <a:spcBef>
                          <a:spcPts val="0"/>
                        </a:spcBef>
                        <a:spcAft>
                          <a:spcPts val="0"/>
                        </a:spcAft>
                        <a:buClrTx/>
                        <a:buSzTx/>
                        <a:buFontTx/>
                        <a:buNone/>
                        <a:tabLst/>
                        <a:defRPr/>
                      </a:pPr>
                      <a:endParaRPr lang="en-JM" sz="1600" b="1" kern="100" dirty="0">
                        <a:effectLst/>
                        <a:latin typeface="Arial" panose="020B0604020202020204" pitchFamily="34" charset="0"/>
                        <a:ea typeface="Aptos" panose="020B0004020202020204" pitchFamily="34" charset="0"/>
                        <a:cs typeface="Arial" panose="020B0604020202020204" pitchFamily="34" charset="0"/>
                      </a:endParaRPr>
                    </a:p>
                  </a:txBody>
                  <a:tcPr marL="68580" marR="68580" marT="0" marB="0"/>
                </a:tc>
                <a:extLst>
                  <a:ext uri="{0D108BD9-81ED-4DB2-BD59-A6C34878D82A}">
                    <a16:rowId xmlns:a16="http://schemas.microsoft.com/office/drawing/2014/main" val="2340354474"/>
                  </a:ext>
                </a:extLst>
              </a:tr>
            </a:tbl>
          </a:graphicData>
        </a:graphic>
      </p:graphicFrame>
    </p:spTree>
    <p:extLst>
      <p:ext uri="{BB962C8B-B14F-4D97-AF65-F5344CB8AC3E}">
        <p14:creationId xmlns:p14="http://schemas.microsoft.com/office/powerpoint/2010/main" val="6431839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68E811B-7C21-4A15-540C-3FBCE097EB1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276079" y="97029"/>
            <a:ext cx="2225041" cy="614171"/>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7585F9BB-422F-F36C-2E94-8817C986C86B}"/>
              </a:ext>
            </a:extLst>
          </p:cNvPr>
          <p:cNvPicPr>
            <a:picLocks noChangeAspect="1"/>
          </p:cNvPicPr>
          <p:nvPr/>
        </p:nvPicPr>
        <p:blipFill>
          <a:blip r:embed="rId3"/>
          <a:stretch>
            <a:fillRect/>
          </a:stretch>
        </p:blipFill>
        <p:spPr>
          <a:xfrm>
            <a:off x="5025684" y="144781"/>
            <a:ext cx="1730716" cy="319142"/>
          </a:xfrm>
          <a:prstGeom prst="rect">
            <a:avLst/>
          </a:prstGeom>
        </p:spPr>
      </p:pic>
      <p:pic>
        <p:nvPicPr>
          <p:cNvPr id="18" name="Picture 3" descr="https://www.international.gc.ca/world-monde/assets/images/funding-financement/canada-aid-aide/partners-partenaires-colors-en.jpg">
            <a:extLst>
              <a:ext uri="{FF2B5EF4-FFF2-40B4-BE49-F238E27FC236}">
                <a16:creationId xmlns:a16="http://schemas.microsoft.com/office/drawing/2014/main" id="{EC4FB265-59C2-CEF6-9EF5-405083CA4C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008197" cy="60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group of people working in a workshop&#10;&#10;Description automatically generated">
            <a:extLst>
              <a:ext uri="{FF2B5EF4-FFF2-40B4-BE49-F238E27FC236}">
                <a16:creationId xmlns:a16="http://schemas.microsoft.com/office/drawing/2014/main" id="{C345FF23-72FD-D6E0-3E17-6E83D84C0CFF}"/>
              </a:ext>
            </a:extLst>
          </p:cNvPr>
          <p:cNvPicPr>
            <a:picLocks noChangeAspect="1"/>
          </p:cNvPicPr>
          <p:nvPr/>
        </p:nvPicPr>
        <p:blipFill>
          <a:blip r:embed="rId5" cstate="print">
            <a:extLst>
              <a:ext uri="{28A0092B-C50C-407E-A947-70E740481C1C}">
                <a14:useLocalDpi xmlns:a14="http://schemas.microsoft.com/office/drawing/2010/main" val="0"/>
              </a:ext>
            </a:extLst>
          </a:blip>
          <a:srcRect l="9286" t="13650" r="22586" b="8413"/>
          <a:stretch/>
        </p:blipFill>
        <p:spPr>
          <a:xfrm>
            <a:off x="387391" y="892627"/>
            <a:ext cx="4895809" cy="4156893"/>
          </a:xfrm>
          <a:prstGeom prst="rect">
            <a:avLst/>
          </a:prstGeom>
        </p:spPr>
      </p:pic>
      <p:pic>
        <p:nvPicPr>
          <p:cNvPr id="8" name="Picture 7" descr="A group of people working in a workshop&#10;&#10;Description automatically generated">
            <a:extLst>
              <a:ext uri="{FF2B5EF4-FFF2-40B4-BE49-F238E27FC236}">
                <a16:creationId xmlns:a16="http://schemas.microsoft.com/office/drawing/2014/main" id="{D3C1D819-EEC8-7815-D35C-4CDC1C45284F}"/>
              </a:ext>
            </a:extLst>
          </p:cNvPr>
          <p:cNvPicPr>
            <a:picLocks noChangeAspect="1"/>
          </p:cNvPicPr>
          <p:nvPr/>
        </p:nvPicPr>
        <p:blipFill>
          <a:blip r:embed="rId6">
            <a:extLst>
              <a:ext uri="{28A0092B-C50C-407E-A947-70E740481C1C}">
                <a14:useLocalDpi xmlns:a14="http://schemas.microsoft.com/office/drawing/2010/main" val="0"/>
              </a:ext>
            </a:extLst>
          </a:blip>
          <a:srcRect l="11548" t="16622" r="27023" b="7460"/>
          <a:stretch/>
        </p:blipFill>
        <p:spPr>
          <a:xfrm>
            <a:off x="6335485" y="1506752"/>
            <a:ext cx="5617029" cy="5206467"/>
          </a:xfrm>
          <a:prstGeom prst="rect">
            <a:avLst/>
          </a:prstGeom>
        </p:spPr>
      </p:pic>
      <p:sp>
        <p:nvSpPr>
          <p:cNvPr id="11" name="TextBox 10">
            <a:extLst>
              <a:ext uri="{FF2B5EF4-FFF2-40B4-BE49-F238E27FC236}">
                <a16:creationId xmlns:a16="http://schemas.microsoft.com/office/drawing/2014/main" id="{B479E1E9-BC43-4C91-E8FE-C3D1427BE965}"/>
              </a:ext>
            </a:extLst>
          </p:cNvPr>
          <p:cNvSpPr txBox="1"/>
          <p:nvPr/>
        </p:nvSpPr>
        <p:spPr>
          <a:xfrm>
            <a:off x="284480" y="5618480"/>
            <a:ext cx="5140960" cy="523220"/>
          </a:xfrm>
          <a:prstGeom prst="rect">
            <a:avLst/>
          </a:prstGeom>
          <a:noFill/>
        </p:spPr>
        <p:txBody>
          <a:bodyPr wrap="square" rtlCol="0">
            <a:spAutoFit/>
          </a:bodyPr>
          <a:lstStyle/>
          <a:p>
            <a:r>
              <a:rPr lang="en-US" sz="2800" dirty="0"/>
              <a:t>Dominica</a:t>
            </a:r>
          </a:p>
        </p:txBody>
      </p:sp>
      <p:pic>
        <p:nvPicPr>
          <p:cNvPr id="3074" name="Picture 2" descr="Dominica - Wikipedia">
            <a:extLst>
              <a:ext uri="{FF2B5EF4-FFF2-40B4-BE49-F238E27FC236}">
                <a16:creationId xmlns:a16="http://schemas.microsoft.com/office/drawing/2014/main" id="{8E6F567E-1A18-57CB-466F-B7A4E0C7E86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50734" y="5572740"/>
            <a:ext cx="1975826" cy="987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3685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D4DEA-752C-9987-0F90-0F8DD92F3C7D}"/>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3E98766-3145-60C7-F11A-7A59132A538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276079" y="97029"/>
            <a:ext cx="2225041" cy="614171"/>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FCFBC176-84B9-6B40-C47A-9E0886FDAB69}"/>
              </a:ext>
            </a:extLst>
          </p:cNvPr>
          <p:cNvPicPr>
            <a:picLocks noChangeAspect="1"/>
          </p:cNvPicPr>
          <p:nvPr/>
        </p:nvPicPr>
        <p:blipFill>
          <a:blip r:embed="rId3"/>
          <a:stretch>
            <a:fillRect/>
          </a:stretch>
        </p:blipFill>
        <p:spPr>
          <a:xfrm>
            <a:off x="5025684" y="144781"/>
            <a:ext cx="1730716" cy="319142"/>
          </a:xfrm>
          <a:prstGeom prst="rect">
            <a:avLst/>
          </a:prstGeom>
        </p:spPr>
      </p:pic>
      <p:pic>
        <p:nvPicPr>
          <p:cNvPr id="18" name="Picture 3" descr="https://www.international.gc.ca/world-monde/assets/images/funding-financement/canada-aid-aide/partners-partenaires-colors-en.jpg">
            <a:extLst>
              <a:ext uri="{FF2B5EF4-FFF2-40B4-BE49-F238E27FC236}">
                <a16:creationId xmlns:a16="http://schemas.microsoft.com/office/drawing/2014/main" id="{0BFE6B45-7E53-FDAD-D90B-0E0CB84037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008197" cy="60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a:extLst>
              <a:ext uri="{FF2B5EF4-FFF2-40B4-BE49-F238E27FC236}">
                <a16:creationId xmlns:a16="http://schemas.microsoft.com/office/drawing/2014/main" id="{EFF0BF59-248C-74F8-9FF2-103C37961FA8}"/>
              </a:ext>
            </a:extLst>
          </p:cNvPr>
          <p:cNvGraphicFramePr>
            <a:graphicFrameLocks noGrp="1"/>
          </p:cNvGraphicFramePr>
          <p:nvPr>
            <p:extLst>
              <p:ext uri="{D42A27DB-BD31-4B8C-83A1-F6EECF244321}">
                <p14:modId xmlns:p14="http://schemas.microsoft.com/office/powerpoint/2010/main" val="2185796976"/>
              </p:ext>
            </p:extLst>
          </p:nvPr>
        </p:nvGraphicFramePr>
        <p:xfrm>
          <a:off x="243840" y="711201"/>
          <a:ext cx="11257280" cy="5446125"/>
        </p:xfrm>
        <a:graphic>
          <a:graphicData uri="http://schemas.openxmlformats.org/drawingml/2006/table">
            <a:tbl>
              <a:tblPr>
                <a:tableStyleId>{5940675A-B579-460E-94D1-54222C63F5DA}</a:tableStyleId>
              </a:tblPr>
              <a:tblGrid>
                <a:gridCol w="2522685">
                  <a:extLst>
                    <a:ext uri="{9D8B030D-6E8A-4147-A177-3AD203B41FA5}">
                      <a16:colId xmlns:a16="http://schemas.microsoft.com/office/drawing/2014/main" val="113763464"/>
                    </a:ext>
                  </a:extLst>
                </a:gridCol>
                <a:gridCol w="8734595">
                  <a:extLst>
                    <a:ext uri="{9D8B030D-6E8A-4147-A177-3AD203B41FA5}">
                      <a16:colId xmlns:a16="http://schemas.microsoft.com/office/drawing/2014/main" val="2425463710"/>
                    </a:ext>
                  </a:extLst>
                </a:gridCol>
              </a:tblGrid>
              <a:tr h="543519">
                <a:tc>
                  <a:txBody>
                    <a:bodyPr/>
                    <a:lstStyle/>
                    <a:p>
                      <a:pPr algn="l" fontAlgn="ctr"/>
                      <a:r>
                        <a:rPr lang="en-US" sz="1800" b="1" u="none" strike="noStrike" dirty="0">
                          <a:effectLst/>
                        </a:rPr>
                        <a:t>SAGE PARTNERSHIP </a:t>
                      </a:r>
                      <a:endParaRPr lang="en-US" sz="1800" b="1" i="0" u="none" strike="noStrike" dirty="0">
                        <a:solidFill>
                          <a:srgbClr val="000000"/>
                        </a:solidFill>
                        <a:effectLst/>
                        <a:latin typeface="Arial Narrow" panose="020B0606020202030204" pitchFamily="34" charset="0"/>
                      </a:endParaRPr>
                    </a:p>
                  </a:txBody>
                  <a:tcPr marL="6350" marR="6350" marT="6350" marB="0" anchor="ctr"/>
                </a:tc>
                <a:tc>
                  <a:txBody>
                    <a:bodyPr/>
                    <a:lstStyle/>
                    <a:p>
                      <a:pPr algn="ctr" fontAlgn="ctr"/>
                      <a:r>
                        <a:rPr lang="en-US" sz="1800" b="1" u="none" strike="noStrike" dirty="0">
                          <a:effectLst/>
                        </a:rPr>
                        <a:t>FINDINGS </a:t>
                      </a:r>
                      <a:endParaRPr lang="en-US" sz="1800" b="1" i="0" u="none" strike="noStrike" dirty="0">
                        <a:solidFill>
                          <a:srgbClr val="000000"/>
                        </a:solidFill>
                        <a:effectLst/>
                        <a:latin typeface="Arial Narrow" panose="020B0606020202030204" pitchFamily="34" charset="0"/>
                      </a:endParaRPr>
                    </a:p>
                  </a:txBody>
                  <a:tcPr marL="6350" marR="6350" marT="6350" marB="0" anchor="ctr"/>
                </a:tc>
                <a:extLst>
                  <a:ext uri="{0D108BD9-81ED-4DB2-BD59-A6C34878D82A}">
                    <a16:rowId xmlns:a16="http://schemas.microsoft.com/office/drawing/2014/main" val="1874501987"/>
                  </a:ext>
                </a:extLst>
              </a:tr>
              <a:tr h="136409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2000" b="1" u="none" strike="noStrike" dirty="0">
                          <a:effectLst/>
                        </a:rPr>
                        <a:t>Belize</a:t>
                      </a:r>
                    </a:p>
                    <a:p>
                      <a:pPr marL="0" marR="0" lvl="0" indent="0" algn="l" defTabSz="914400" rtl="0" eaLnBrk="1" fontAlgn="ctr" latinLnBrk="0" hangingPunct="1">
                        <a:lnSpc>
                          <a:spcPct val="100000"/>
                        </a:lnSpc>
                        <a:spcBef>
                          <a:spcPts val="0"/>
                        </a:spcBef>
                        <a:spcAft>
                          <a:spcPts val="0"/>
                        </a:spcAft>
                        <a:buClrTx/>
                        <a:buSzTx/>
                        <a:buFontTx/>
                        <a:buNone/>
                        <a:tabLst/>
                        <a:defRPr/>
                      </a:pPr>
                      <a:endParaRPr lang="en-US" sz="2000" b="1" u="none" strike="noStrike" dirty="0">
                        <a:effectLst/>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en-US" sz="2000" b="1" u="none" strike="noStrike" dirty="0">
                          <a:effectLst/>
                        </a:rPr>
                        <a:t>Dominica</a:t>
                      </a:r>
                      <a:endParaRPr lang="en-US" sz="2000" b="1" i="0" u="none" strike="noStrike" dirty="0">
                        <a:solidFill>
                          <a:srgbClr val="000000"/>
                        </a:solidFill>
                        <a:effectLst/>
                        <a:latin typeface="Arial Narrow" panose="020B0606020202030204" pitchFamily="34" charset="0"/>
                      </a:endParaRPr>
                    </a:p>
                    <a:p>
                      <a:pPr marL="0" marR="0" lvl="0" indent="0" algn="l" defTabSz="914400" rtl="0" eaLnBrk="1" fontAlgn="ctr" latinLnBrk="0" hangingPunct="1">
                        <a:lnSpc>
                          <a:spcPct val="100000"/>
                        </a:lnSpc>
                        <a:spcBef>
                          <a:spcPts val="0"/>
                        </a:spcBef>
                        <a:spcAft>
                          <a:spcPts val="0"/>
                        </a:spcAft>
                        <a:buClrTx/>
                        <a:buSzTx/>
                        <a:buFontTx/>
                        <a:buNone/>
                        <a:tabLst/>
                        <a:defRPr/>
                      </a:pPr>
                      <a:endParaRPr lang="en-US" sz="2000" b="1" i="0" u="none" strike="noStrike" dirty="0">
                        <a:solidFill>
                          <a:srgbClr val="000000"/>
                        </a:solidFill>
                        <a:effectLst/>
                        <a:latin typeface="Arial Narrow" panose="020B0606020202030204" pitchFamily="34" charset="0"/>
                      </a:endParaRPr>
                    </a:p>
                    <a:p>
                      <a:pPr algn="l" fontAlgn="ctr"/>
                      <a:endParaRPr lang="en-US" sz="2000" b="1" i="0" u="none" strike="noStrike" dirty="0">
                        <a:solidFill>
                          <a:srgbClr val="000000"/>
                        </a:solidFill>
                        <a:effectLst/>
                        <a:latin typeface="Arial Narrow" panose="020B0606020202030204" pitchFamily="34" charset="0"/>
                      </a:endParaRPr>
                    </a:p>
                  </a:txBody>
                  <a:tcPr marL="6350" marR="6350" marT="6350" marB="0"/>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JM" sz="1800" b="0" kern="1200" dirty="0">
                          <a:solidFill>
                            <a:schemeClr val="tx1"/>
                          </a:solidFill>
                          <a:effectLst/>
                          <a:latin typeface="Arial" panose="020B0604020202020204" pitchFamily="34" charset="0"/>
                          <a:ea typeface="+mn-ea"/>
                          <a:cs typeface="Arial" panose="020B0604020202020204" pitchFamily="34" charset="0"/>
                        </a:rPr>
                        <a:t>There is no NTA to certify TVET practitioners in Belize.  Apprentices will receive certification through UB.</a:t>
                      </a:r>
                    </a:p>
                    <a:p>
                      <a:pPr marL="0" marR="0" lvl="0" indent="0" algn="l" defTabSz="914400" rtl="0" eaLnBrk="1" fontAlgn="ctr" latinLnBrk="0" hangingPunct="1">
                        <a:lnSpc>
                          <a:spcPct val="100000"/>
                        </a:lnSpc>
                        <a:spcBef>
                          <a:spcPts val="0"/>
                        </a:spcBef>
                        <a:spcAft>
                          <a:spcPts val="0"/>
                        </a:spcAft>
                        <a:buClrTx/>
                        <a:buSzTx/>
                        <a:buFontTx/>
                        <a:buNone/>
                        <a:tabLst/>
                        <a:defRPr/>
                      </a:pPr>
                      <a:r>
                        <a:rPr lang="en-JM" sz="1800" b="0" i="0" u="none" strike="noStrike" kern="1200" dirty="0">
                          <a:solidFill>
                            <a:schemeClr val="tx1"/>
                          </a:solidFill>
                          <a:effectLst/>
                          <a:latin typeface="Arial" panose="020B0604020202020204" pitchFamily="34" charset="0"/>
                          <a:ea typeface="+mn-ea"/>
                          <a:cs typeface="Arial" panose="020B0604020202020204" pitchFamily="34" charset="0"/>
                        </a:rPr>
                        <a:t>In Dominica there is a TVET council but they are not an accrediting body at this time.</a:t>
                      </a:r>
                      <a:endParaRPr lang="en-US" sz="1800" b="0" i="0" u="none" strike="noStrike" dirty="0">
                        <a:solidFill>
                          <a:srgbClr val="0070C0"/>
                        </a:solidFill>
                        <a:effectLst/>
                        <a:latin typeface="Arial" panose="020B0604020202020204" pitchFamily="34" charset="0"/>
                        <a:cs typeface="Arial" panose="020B0604020202020204" pitchFamily="34" charset="0"/>
                      </a:endParaRPr>
                    </a:p>
                    <a:p>
                      <a:pPr algn="l" fontAlgn="ctr"/>
                      <a:endParaRPr lang="en-US" sz="18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243098596"/>
                  </a:ext>
                </a:extLst>
              </a:tr>
              <a:tr h="927506">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800" b="1" u="none" strike="noStrike" dirty="0">
                          <a:effectLst/>
                        </a:rPr>
                        <a:t>St Lucia </a:t>
                      </a:r>
                      <a:endParaRPr lang="en-US" sz="1800" b="1" i="0" u="none" strike="noStrike" dirty="0">
                        <a:solidFill>
                          <a:srgbClr val="000000"/>
                        </a:solidFill>
                        <a:effectLst/>
                        <a:latin typeface="Arial Narrow" panose="020B0606020202030204" pitchFamily="34" charset="0"/>
                      </a:endParaRPr>
                    </a:p>
                  </a:txBody>
                  <a:tcPr marL="6350" marR="6350" marT="6350" marB="0" anchor="ctr"/>
                </a:tc>
                <a:tc>
                  <a:txBody>
                    <a:bodyPr/>
                    <a:lstStyle/>
                    <a:p>
                      <a:pPr algn="l" fontAlgn="ctr"/>
                      <a:r>
                        <a:rPr lang="en-US" sz="1800" b="0" i="0" u="none" strike="noStrike" dirty="0">
                          <a:solidFill>
                            <a:schemeClr val="tx1"/>
                          </a:solidFill>
                          <a:effectLst/>
                          <a:latin typeface="Arial "/>
                          <a:cs typeface="Times New Roman" panose="02020603050405020304" pitchFamily="18" charset="0"/>
                        </a:rPr>
                        <a:t>It took a little while to figure out the process but we were able to develop PLAR.  Apprentices completed a portfolio, which was assessed by the TVET council and the employer paid the fees attached.</a:t>
                      </a:r>
                    </a:p>
                  </a:txBody>
                  <a:tcPr marL="6350" marR="6350" marT="6350" marB="0" anchor="ctr"/>
                </a:tc>
                <a:extLst>
                  <a:ext uri="{0D108BD9-81ED-4DB2-BD59-A6C34878D82A}">
                    <a16:rowId xmlns:a16="http://schemas.microsoft.com/office/drawing/2014/main" val="2528523735"/>
                  </a:ext>
                </a:extLst>
              </a:tr>
              <a:tr h="1285134">
                <a:tc>
                  <a:txBody>
                    <a:bodyPr/>
                    <a:lstStyle/>
                    <a:p>
                      <a:pPr algn="l" fontAlgn="ctr"/>
                      <a:r>
                        <a:rPr lang="en-US" sz="2000" b="1" i="0" u="none" strike="noStrike" dirty="0">
                          <a:solidFill>
                            <a:srgbClr val="000000"/>
                          </a:solidFill>
                          <a:effectLst/>
                          <a:latin typeface="Arial Narrow" panose="020B0606020202030204" pitchFamily="34" charset="0"/>
                        </a:rPr>
                        <a:t>Grenada/Jamaica </a:t>
                      </a:r>
                    </a:p>
                    <a:p>
                      <a:pPr algn="l" fontAlgn="ctr"/>
                      <a:endParaRPr lang="en-US" sz="2000" b="1" i="0" u="none" strike="noStrike" dirty="0">
                        <a:solidFill>
                          <a:srgbClr val="000000"/>
                        </a:solidFill>
                        <a:effectLst/>
                        <a:latin typeface="Arial Narrow" panose="020B0606020202030204" pitchFamily="34" charset="0"/>
                      </a:endParaRPr>
                    </a:p>
                    <a:p>
                      <a:pPr algn="l" fontAlgn="ctr"/>
                      <a:endParaRPr lang="en-US" sz="2000" b="1" i="0" u="none" strike="noStrike" dirty="0">
                        <a:solidFill>
                          <a:srgbClr val="000000"/>
                        </a:solidFill>
                        <a:effectLst/>
                        <a:latin typeface="Arial Narrow" panose="020B0606020202030204" pitchFamily="34" charset="0"/>
                      </a:endParaRPr>
                    </a:p>
                    <a:p>
                      <a:pPr algn="l" fontAlgn="ctr"/>
                      <a:endParaRPr lang="en-US" sz="2000" b="1" i="0" u="none" strike="noStrike" dirty="0">
                        <a:solidFill>
                          <a:srgbClr val="000000"/>
                        </a:solidFill>
                        <a:effectLst/>
                        <a:latin typeface="Arial Narrow" panose="020B0606020202030204" pitchFamily="34" charset="0"/>
                      </a:endParaRPr>
                    </a:p>
                    <a:p>
                      <a:pPr algn="l" fontAlgn="ctr"/>
                      <a:r>
                        <a:rPr lang="en-US" sz="2000" b="1" i="0" u="none" strike="noStrike" dirty="0">
                          <a:solidFill>
                            <a:srgbClr val="000000"/>
                          </a:solidFill>
                          <a:effectLst/>
                          <a:latin typeface="Arial Narrow" panose="020B0606020202030204" pitchFamily="34" charset="0"/>
                        </a:rPr>
                        <a:t>Guyana</a:t>
                      </a:r>
                    </a:p>
                    <a:p>
                      <a:pPr algn="l" fontAlgn="ctr"/>
                      <a:endParaRPr lang="en-US" sz="2000" b="1" i="0" u="none" strike="noStrike" dirty="0">
                        <a:solidFill>
                          <a:srgbClr val="000000"/>
                        </a:solidFill>
                        <a:effectLst/>
                        <a:latin typeface="Arial Narrow" panose="020B0606020202030204" pitchFamily="34" charset="0"/>
                      </a:endParaRPr>
                    </a:p>
                    <a:p>
                      <a:pPr algn="l" fontAlgn="ctr"/>
                      <a:endParaRPr lang="en-US" sz="2000" b="1" i="0" u="none" strike="noStrike" dirty="0">
                        <a:solidFill>
                          <a:srgbClr val="000000"/>
                        </a:solidFill>
                        <a:effectLst/>
                        <a:latin typeface="Arial Narrow" panose="020B0606020202030204" pitchFamily="34" charset="0"/>
                      </a:endParaRPr>
                    </a:p>
                    <a:p>
                      <a:pPr algn="l" fontAlgn="ctr"/>
                      <a:endParaRPr lang="en-US" sz="2000" b="1" i="0" u="none" strike="noStrike" dirty="0">
                        <a:solidFill>
                          <a:srgbClr val="000000"/>
                        </a:solidFill>
                        <a:effectLst/>
                        <a:latin typeface="Arial Narrow" panose="020B0606020202030204" pitchFamily="34" charset="0"/>
                      </a:endParaRPr>
                    </a:p>
                  </a:txBody>
                  <a:tcPr marL="6350" marR="6350" marT="6350" marB="0"/>
                </a:tc>
                <a:tc>
                  <a:txBody>
                    <a:bodyPr/>
                    <a:lstStyle/>
                    <a:p>
                      <a:pPr marL="0" marR="0" lvl="0" indent="0" algn="just" defTabSz="914400" rtl="0" eaLnBrk="1" fontAlgn="auto" latinLnBrk="0" hangingPunct="1">
                        <a:lnSpc>
                          <a:spcPct val="107000"/>
                        </a:lnSpc>
                        <a:spcBef>
                          <a:spcPts val="0"/>
                        </a:spcBef>
                        <a:spcAft>
                          <a:spcPts val="0"/>
                        </a:spcAft>
                        <a:buClrTx/>
                        <a:buSzTx/>
                        <a:buFontTx/>
                        <a:buNone/>
                        <a:tabLst/>
                        <a:defRPr/>
                      </a:pPr>
                      <a:r>
                        <a:rPr lang="en-JM" sz="1800" b="0" kern="1200" dirty="0">
                          <a:solidFill>
                            <a:schemeClr val="tx1"/>
                          </a:solidFill>
                          <a:effectLst/>
                          <a:latin typeface="Arial "/>
                          <a:ea typeface="+mn-ea"/>
                          <a:cs typeface="+mn-cs"/>
                        </a:rPr>
                        <a:t>Both countries has a strong and flexible NTA to drive the process of certification and development of Qualification framework to support industry demand. </a:t>
                      </a:r>
                    </a:p>
                    <a:p>
                      <a:pPr marL="0" marR="0" lvl="0" indent="0" algn="just" defTabSz="914400" rtl="0" eaLnBrk="1" fontAlgn="auto" latinLnBrk="0" hangingPunct="1">
                        <a:lnSpc>
                          <a:spcPct val="107000"/>
                        </a:lnSpc>
                        <a:spcBef>
                          <a:spcPts val="0"/>
                        </a:spcBef>
                        <a:spcAft>
                          <a:spcPts val="0"/>
                        </a:spcAft>
                        <a:buClrTx/>
                        <a:buSzTx/>
                        <a:buFontTx/>
                        <a:buNone/>
                        <a:tabLst/>
                        <a:defRPr/>
                      </a:pPr>
                      <a:r>
                        <a:rPr lang="en-JM" sz="1800" b="0" kern="1200" dirty="0">
                          <a:solidFill>
                            <a:schemeClr val="tx1"/>
                          </a:solidFill>
                          <a:effectLst/>
                          <a:latin typeface="Arial "/>
                          <a:ea typeface="+mn-ea"/>
                          <a:cs typeface="+mn-cs"/>
                        </a:rPr>
                        <a:t>Grenada has completed in a timely manner and in Jamaica timing has caused delays and concerns.</a:t>
                      </a:r>
                    </a:p>
                    <a:p>
                      <a:pPr marL="0" marR="0" lvl="0" indent="0" algn="just" defTabSz="914400" rtl="0" eaLnBrk="1" fontAlgn="auto" latinLnBrk="0" hangingPunct="1">
                        <a:lnSpc>
                          <a:spcPct val="107000"/>
                        </a:lnSpc>
                        <a:spcBef>
                          <a:spcPts val="0"/>
                        </a:spcBef>
                        <a:spcAft>
                          <a:spcPts val="0"/>
                        </a:spcAft>
                        <a:buClrTx/>
                        <a:buSzTx/>
                        <a:buFontTx/>
                        <a:buNone/>
                        <a:tabLst/>
                        <a:defRPr/>
                      </a:pPr>
                      <a:endParaRPr lang="en-JM" sz="1800" b="1" kern="1200" dirty="0">
                        <a:solidFill>
                          <a:schemeClr val="tx1"/>
                        </a:solidFill>
                        <a:effectLst/>
                        <a:latin typeface="+mn-lt"/>
                        <a:ea typeface="+mn-ea"/>
                        <a:cs typeface="+mn-cs"/>
                      </a:endParaRPr>
                    </a:p>
                    <a:p>
                      <a:pPr marL="0" marR="0" lvl="0" indent="0" algn="just" defTabSz="914400" rtl="0" eaLnBrk="1" fontAlgn="auto" latinLnBrk="0" hangingPunct="1">
                        <a:lnSpc>
                          <a:spcPct val="107000"/>
                        </a:lnSpc>
                        <a:spcBef>
                          <a:spcPts val="0"/>
                        </a:spcBef>
                        <a:spcAft>
                          <a:spcPts val="0"/>
                        </a:spcAft>
                        <a:buClrTx/>
                        <a:buSzTx/>
                        <a:buFontTx/>
                        <a:buNone/>
                        <a:tabLst/>
                        <a:defRPr/>
                      </a:pPr>
                      <a:r>
                        <a:rPr lang="en-JM" sz="1800" b="0" kern="100" dirty="0">
                          <a:effectLst/>
                          <a:latin typeface="Arial" panose="020B0604020202020204" pitchFamily="34" charset="0"/>
                          <a:ea typeface="Aptos" panose="020B0004020202020204" pitchFamily="34" charset="0"/>
                          <a:cs typeface="Arial" panose="020B0604020202020204" pitchFamily="34" charset="0"/>
                        </a:rPr>
                        <a:t>Guyana offers two system of certification that is through BIT and the NTA. BIT is the contact for apprentices and Apprenticeship policy should be updated.</a:t>
                      </a:r>
                      <a:endParaRPr lang="en-US" sz="1600" b="0" kern="100" dirty="0">
                        <a:effectLst/>
                        <a:latin typeface="Arial" panose="020B0604020202020204" pitchFamily="34" charset="0"/>
                        <a:ea typeface="Aptos" panose="020B0004020202020204" pitchFamily="34" charset="0"/>
                        <a:cs typeface="Arial" panose="020B0604020202020204" pitchFamily="34" charset="0"/>
                      </a:endParaRPr>
                    </a:p>
                    <a:p>
                      <a:pPr marL="0" marR="0" lvl="0" indent="0" algn="just" defTabSz="914400" rtl="0" eaLnBrk="1" fontAlgn="auto" latinLnBrk="0" hangingPunct="1">
                        <a:lnSpc>
                          <a:spcPct val="107000"/>
                        </a:lnSpc>
                        <a:spcBef>
                          <a:spcPts val="0"/>
                        </a:spcBef>
                        <a:spcAft>
                          <a:spcPts val="0"/>
                        </a:spcAft>
                        <a:buClrTx/>
                        <a:buSzTx/>
                        <a:buFontTx/>
                        <a:buNone/>
                        <a:tabLst/>
                        <a:defRPr/>
                      </a:pPr>
                      <a:endParaRPr lang="en-JM" sz="18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40354474"/>
                  </a:ext>
                </a:extLst>
              </a:tr>
            </a:tbl>
          </a:graphicData>
        </a:graphic>
      </p:graphicFrame>
    </p:spTree>
    <p:extLst>
      <p:ext uri="{BB962C8B-B14F-4D97-AF65-F5344CB8AC3E}">
        <p14:creationId xmlns:p14="http://schemas.microsoft.com/office/powerpoint/2010/main" val="31521998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68E811B-7C21-4A15-540C-3FBCE097EB1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276079" y="97029"/>
            <a:ext cx="2225041" cy="614171"/>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7585F9BB-422F-F36C-2E94-8817C986C86B}"/>
              </a:ext>
            </a:extLst>
          </p:cNvPr>
          <p:cNvPicPr>
            <a:picLocks noChangeAspect="1"/>
          </p:cNvPicPr>
          <p:nvPr/>
        </p:nvPicPr>
        <p:blipFill>
          <a:blip r:embed="rId3"/>
          <a:stretch>
            <a:fillRect/>
          </a:stretch>
        </p:blipFill>
        <p:spPr>
          <a:xfrm>
            <a:off x="5025684" y="144781"/>
            <a:ext cx="1730716" cy="319142"/>
          </a:xfrm>
          <a:prstGeom prst="rect">
            <a:avLst/>
          </a:prstGeom>
        </p:spPr>
      </p:pic>
      <p:pic>
        <p:nvPicPr>
          <p:cNvPr id="18" name="Picture 3" descr="https://www.international.gc.ca/world-monde/assets/images/funding-financement/canada-aid-aide/partners-partenaires-colors-en.jpg">
            <a:extLst>
              <a:ext uri="{FF2B5EF4-FFF2-40B4-BE49-F238E27FC236}">
                <a16:creationId xmlns:a16="http://schemas.microsoft.com/office/drawing/2014/main" id="{EC4FB265-59C2-CEF6-9EF5-405083CA4C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008197" cy="60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A person welding a metal object&#10;&#10;Description automatically generated">
            <a:extLst>
              <a:ext uri="{FF2B5EF4-FFF2-40B4-BE49-F238E27FC236}">
                <a16:creationId xmlns:a16="http://schemas.microsoft.com/office/drawing/2014/main" id="{4E5623D1-EEF7-AFF7-10EB-FAA02412B78B}"/>
              </a:ext>
            </a:extLst>
          </p:cNvPr>
          <p:cNvPicPr>
            <a:picLocks noChangeAspect="1"/>
          </p:cNvPicPr>
          <p:nvPr/>
        </p:nvPicPr>
        <p:blipFill>
          <a:blip r:embed="rId5">
            <a:extLst>
              <a:ext uri="{28A0092B-C50C-407E-A947-70E740481C1C}">
                <a14:useLocalDpi xmlns:a14="http://schemas.microsoft.com/office/drawing/2010/main" val="0"/>
              </a:ext>
            </a:extLst>
          </a:blip>
          <a:srcRect b="20317"/>
          <a:stretch/>
        </p:blipFill>
        <p:spPr>
          <a:xfrm>
            <a:off x="410936" y="979714"/>
            <a:ext cx="5143500" cy="5464629"/>
          </a:xfrm>
          <a:prstGeom prst="rect">
            <a:avLst/>
          </a:prstGeom>
        </p:spPr>
      </p:pic>
      <p:pic>
        <p:nvPicPr>
          <p:cNvPr id="6" name="Picture 5" descr="A group of men in hard hats standing next to a green tractor&#10;&#10;Description automatically generated">
            <a:extLst>
              <a:ext uri="{FF2B5EF4-FFF2-40B4-BE49-F238E27FC236}">
                <a16:creationId xmlns:a16="http://schemas.microsoft.com/office/drawing/2014/main" id="{D0F754DD-865B-F54F-3D45-AECB0B9EE03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91042" y="1534886"/>
            <a:ext cx="5791200" cy="3257550"/>
          </a:xfrm>
          <a:prstGeom prst="rect">
            <a:avLst/>
          </a:prstGeom>
        </p:spPr>
      </p:pic>
      <p:sp>
        <p:nvSpPr>
          <p:cNvPr id="8" name="TextBox 7">
            <a:extLst>
              <a:ext uri="{FF2B5EF4-FFF2-40B4-BE49-F238E27FC236}">
                <a16:creationId xmlns:a16="http://schemas.microsoft.com/office/drawing/2014/main" id="{8442EF4E-E890-5267-BF3F-8482FD7E4D04}"/>
              </a:ext>
            </a:extLst>
          </p:cNvPr>
          <p:cNvSpPr txBox="1"/>
          <p:nvPr/>
        </p:nvSpPr>
        <p:spPr>
          <a:xfrm>
            <a:off x="6096000" y="5863399"/>
            <a:ext cx="4378960" cy="523220"/>
          </a:xfrm>
          <a:prstGeom prst="rect">
            <a:avLst/>
          </a:prstGeom>
          <a:noFill/>
        </p:spPr>
        <p:txBody>
          <a:bodyPr wrap="square" rtlCol="0">
            <a:spAutoFit/>
          </a:bodyPr>
          <a:lstStyle/>
          <a:p>
            <a:r>
              <a:rPr lang="en-US" sz="2800" dirty="0"/>
              <a:t>Guyana</a:t>
            </a:r>
          </a:p>
        </p:txBody>
      </p:sp>
      <p:pic>
        <p:nvPicPr>
          <p:cNvPr id="4098" name="Picture 2" descr="Flag of Guyana - Wikipedia">
            <a:extLst>
              <a:ext uri="{FF2B5EF4-FFF2-40B4-BE49-F238E27FC236}">
                <a16:creationId xmlns:a16="http://schemas.microsoft.com/office/drawing/2014/main" id="{B47CCF0E-2700-C873-7D57-68D0BF4C9D7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63676" y="5589896"/>
            <a:ext cx="1836964" cy="1102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5388782"/>
      </p:ext>
    </p:extLst>
  </p:cSld>
  <p:clrMapOvr>
    <a:masterClrMapping/>
  </p:clrMapOvr>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Default">
      <a:majorFont>
        <a:latin typeface="Helvetica"/>
        <a:ea typeface="Helvetica"/>
        <a:cs typeface="Helvetica"/>
      </a:majorFont>
      <a:minorFont>
        <a:latin typeface="Helvetica Neue"/>
        <a:ea typeface="Helvetica Neue"/>
        <a:cs typeface="Helvetica Neu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4472C4"/>
          </a:solidFill>
          <a:prstDash val="solid"/>
          <a:bevel/>
        </a:ln>
        <a:effectLst/>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472C4"/>
          </a:solidFill>
          <a:prstDash val="solid"/>
          <a:bevel/>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Default">
  <a:themeElements>
    <a:clrScheme name="Default">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Default">
      <a:majorFont>
        <a:latin typeface="Helvetica"/>
        <a:ea typeface="Helvetica"/>
        <a:cs typeface="Helvetica"/>
      </a:majorFont>
      <a:minorFont>
        <a:latin typeface="Helvetica Neue"/>
        <a:ea typeface="Helvetica Neue"/>
        <a:cs typeface="Helvetica Neue"/>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4472C4"/>
          </a:solidFill>
          <a:prstDash val="solid"/>
          <a:bevel/>
        </a:ln>
        <a:effectLst/>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472C4"/>
          </a:solidFill>
          <a:prstDash val="solid"/>
          <a:bevel/>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01BBA06CB7D514DBF9FEB34CDE7A89D" ma:contentTypeVersion="20" ma:contentTypeDescription="Create a new document." ma:contentTypeScope="" ma:versionID="2a0cf7d13148acb0ec39e565fbbc44a4">
  <xsd:schema xmlns:xsd="http://www.w3.org/2001/XMLSchema" xmlns:xs="http://www.w3.org/2001/XMLSchema" xmlns:p="http://schemas.microsoft.com/office/2006/metadata/properties" xmlns:ns2="74418f93-d310-4071-bea7-8bb5d3834cf3" xmlns:ns3="bef5b7eb-523e-4d75-a1a8-910e98ae5d05" targetNamespace="http://schemas.microsoft.com/office/2006/metadata/properties" ma:root="true" ma:fieldsID="808f72662b1b3c1b09107f6e5b3b5e0d" ns2:_="" ns3:_="">
    <xsd:import namespace="74418f93-d310-4071-bea7-8bb5d3834cf3"/>
    <xsd:import namespace="bef5b7eb-523e-4d75-a1a8-910e98ae5d0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PhotoDescrip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418f93-d310-4071-bea7-8bb5d3834cf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2fe939f6-7013-405e-8726-3fdd62f677d8" ma:termSetId="09814cd3-568e-fe90-9814-8d621ff8fb84" ma:anchorId="fba54fb3-c3e1-fe81-a776-ca4b69148c4d" ma:open="true" ma:isKeyword="false">
      <xsd:complexType>
        <xsd:sequence>
          <xsd:element ref="pc:Terms" minOccurs="0" maxOccurs="1"/>
        </xsd:sequence>
      </xsd:complexType>
    </xsd:element>
    <xsd:element name="PhotoDescription" ma:index="24" nillable="true" ma:displayName="Photo Description" ma:format="Dropdown" ma:internalName="PhotoDescription">
      <xsd:simpleType>
        <xsd:restriction base="dms:Note">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ef5b7eb-523e-4d75-a1a8-910e98ae5d0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78a26a8-d8a8-45b4-a10d-f7d0831947f2}" ma:internalName="TaxCatchAll" ma:showField="CatchAllData" ma:web="bef5b7eb-523e-4d75-a1a8-910e98ae5d0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bef5b7eb-523e-4d75-a1a8-910e98ae5d05">
      <UserInfo>
        <DisplayName>Joseph  Lunan</DisplayName>
        <AccountId>227</AccountId>
        <AccountType/>
      </UserInfo>
      <UserInfo>
        <DisplayName>Dawn Francis</DisplayName>
        <AccountId>255</AccountId>
        <AccountType/>
      </UserInfo>
      <UserInfo>
        <DisplayName>Pat Bidart</DisplayName>
        <AccountId>85</AccountId>
        <AccountType/>
      </UserInfo>
      <UserInfo>
        <DisplayName>Sueneail Henry</DisplayName>
        <AccountId>407</AccountId>
        <AccountType/>
      </UserInfo>
    </SharedWithUsers>
    <lcf76f155ced4ddcb4097134ff3c332f xmlns="74418f93-d310-4071-bea7-8bb5d3834cf3">
      <Terms xmlns="http://schemas.microsoft.com/office/infopath/2007/PartnerControls"/>
    </lcf76f155ced4ddcb4097134ff3c332f>
    <TaxCatchAll xmlns="bef5b7eb-523e-4d75-a1a8-910e98ae5d05" xsi:nil="true"/>
    <PhotoDescription xmlns="74418f93-d310-4071-bea7-8bb5d3834cf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BA263EB-8AC2-43D0-AE15-FCBD954CDC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4418f93-d310-4071-bea7-8bb5d3834cf3"/>
    <ds:schemaRef ds:uri="bef5b7eb-523e-4d75-a1a8-910e98ae5d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E18D06B-BA60-410C-A3C8-AE8691EEEDC3}">
  <ds:schemaRefs>
    <ds:schemaRef ds:uri="http://schemas.microsoft.com/office/2006/documentManagement/types"/>
    <ds:schemaRef ds:uri="http://schemas.microsoft.com/office/2006/metadata/properties"/>
    <ds:schemaRef ds:uri="http://www.w3.org/XML/1998/namespace"/>
    <ds:schemaRef ds:uri="http://purl.org/dc/terms/"/>
    <ds:schemaRef ds:uri="http://schemas.openxmlformats.org/package/2006/metadata/core-properties"/>
    <ds:schemaRef ds:uri="http://purl.org/dc/elements/1.1/"/>
    <ds:schemaRef ds:uri="74418f93-d310-4071-bea7-8bb5d3834cf3"/>
    <ds:schemaRef ds:uri="http://schemas.microsoft.com/office/infopath/2007/PartnerControls"/>
    <ds:schemaRef ds:uri="bef5b7eb-523e-4d75-a1a8-910e98ae5d05"/>
    <ds:schemaRef ds:uri="http://purl.org/dc/dcmitype/"/>
  </ds:schemaRefs>
</ds:datastoreItem>
</file>

<file path=customXml/itemProps3.xml><?xml version="1.0" encoding="utf-8"?>
<ds:datastoreItem xmlns:ds="http://schemas.openxmlformats.org/officeDocument/2006/customXml" ds:itemID="{340994E9-44EE-4026-82B9-9889D7875C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12963</TotalTime>
  <Words>763</Words>
  <Application>Microsoft Office PowerPoint</Application>
  <PresentationFormat>Widescreen</PresentationFormat>
  <Paragraphs>120</Paragraphs>
  <Slides>15</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15</vt:i4>
      </vt:variant>
    </vt:vector>
  </HeadingPairs>
  <TitlesOfParts>
    <vt:vector size="25" baseType="lpstr">
      <vt:lpstr>Arial</vt:lpstr>
      <vt:lpstr>Arial </vt:lpstr>
      <vt:lpstr>Arial Narrow</vt:lpstr>
      <vt:lpstr>Calibri</vt:lpstr>
      <vt:lpstr>Calibri Light</vt:lpstr>
      <vt:lpstr>Georgia</vt:lpstr>
      <vt:lpstr>Helvetica Neue</vt:lpstr>
      <vt:lpstr>Times New Roman</vt:lpstr>
      <vt:lpstr>Default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owner</dc:creator>
  <cp:lastModifiedBy>Pat Bidart</cp:lastModifiedBy>
  <cp:revision>64</cp:revision>
  <dcterms:modified xsi:type="dcterms:W3CDTF">2025-02-14T12:21:51Z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0x010100201BBA06CB7D514DBF9FEB34CDE7A89D</vt:lpwstr>
  </property>
  <property fmtid="{D5CDD505-2E9C-101B-9397-08002B2CF9AE}" pid="3" name="MediaServiceImageTags">
    <vt:lpwstr/>
  </property>
</Properties>
</file>