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257" r:id="rId5"/>
    <p:sldId id="293" r:id="rId6"/>
    <p:sldId id="271" r:id="rId7"/>
    <p:sldId id="296" r:id="rId8"/>
    <p:sldId id="298" r:id="rId9"/>
    <p:sldId id="301" r:id="rId10"/>
    <p:sldId id="299" r:id="rId11"/>
    <p:sldId id="302" r:id="rId12"/>
    <p:sldId id="306" r:id="rId13"/>
    <p:sldId id="320" r:id="rId14"/>
    <p:sldId id="304" r:id="rId15"/>
    <p:sldId id="331" r:id="rId16"/>
    <p:sldId id="307" r:id="rId17"/>
    <p:sldId id="332" r:id="rId18"/>
    <p:sldId id="308" r:id="rId19"/>
    <p:sldId id="309" r:id="rId20"/>
    <p:sldId id="310" r:id="rId21"/>
    <p:sldId id="314" r:id="rId22"/>
    <p:sldId id="315" r:id="rId23"/>
    <p:sldId id="317" r:id="rId24"/>
    <p:sldId id="318" r:id="rId25"/>
    <p:sldId id="319" r:id="rId26"/>
    <p:sldId id="333" r:id="rId27"/>
    <p:sldId id="321" r:id="rId28"/>
    <p:sldId id="335" r:id="rId29"/>
    <p:sldId id="322" r:id="rId30"/>
    <p:sldId id="323" r:id="rId31"/>
    <p:sldId id="336" r:id="rId32"/>
    <p:sldId id="324" r:id="rId33"/>
    <p:sldId id="326" r:id="rId34"/>
    <p:sldId id="325" r:id="rId35"/>
    <p:sldId id="327" r:id="rId36"/>
    <p:sldId id="337" r:id="rId37"/>
    <p:sldId id="339" r:id="rId38"/>
    <p:sldId id="328" r:id="rId39"/>
    <p:sldId id="329" r:id="rId40"/>
    <p:sldId id="330" r:id="rId41"/>
    <p:sldId id="305" r:id="rId42"/>
    <p:sldId id="34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1" autoAdjust="0"/>
    <p:restoredTop sz="63019" autoAdjust="0"/>
  </p:normalViewPr>
  <p:slideViewPr>
    <p:cSldViewPr snapToGrid="0">
      <p:cViewPr varScale="1">
        <p:scale>
          <a:sx n="67" d="100"/>
          <a:sy n="67" d="100"/>
        </p:scale>
        <p:origin x="660" y="48"/>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bonneau, Alizée" userId="3ae4eacd-e8c8-4fbf-8efa-dbd422fed0a0" providerId="ADAL" clId="{3B9A998D-D690-4F6B-99F2-E7580F98080A}"/>
    <pc:docChg chg="modSld">
      <pc:chgData name="Charbonneau, Alizée" userId="3ae4eacd-e8c8-4fbf-8efa-dbd422fed0a0" providerId="ADAL" clId="{3B9A998D-D690-4F6B-99F2-E7580F98080A}" dt="2024-05-22T13:38:09.973" v="4" actId="20577"/>
      <pc:docMkLst>
        <pc:docMk/>
      </pc:docMkLst>
      <pc:sldChg chg="modSp mod">
        <pc:chgData name="Charbonneau, Alizée" userId="3ae4eacd-e8c8-4fbf-8efa-dbd422fed0a0" providerId="ADAL" clId="{3B9A998D-D690-4F6B-99F2-E7580F98080A}" dt="2024-05-22T13:37:44.649" v="2" actId="20577"/>
        <pc:sldMkLst>
          <pc:docMk/>
          <pc:sldMk cId="2321905516" sldId="324"/>
        </pc:sldMkLst>
        <pc:spChg chg="mod">
          <ac:chgData name="Charbonneau, Alizée" userId="3ae4eacd-e8c8-4fbf-8efa-dbd422fed0a0" providerId="ADAL" clId="{3B9A998D-D690-4F6B-99F2-E7580F98080A}" dt="2024-05-22T13:37:44.649" v="2" actId="20577"/>
          <ac:spMkLst>
            <pc:docMk/>
            <pc:sldMk cId="2321905516" sldId="324"/>
            <ac:spMk id="10" creationId="{0546607E-47E9-19F4-7681-231BF40F18A4}"/>
          </ac:spMkLst>
        </pc:spChg>
      </pc:sldChg>
      <pc:sldChg chg="modSp mod">
        <pc:chgData name="Charbonneau, Alizée" userId="3ae4eacd-e8c8-4fbf-8efa-dbd422fed0a0" providerId="ADAL" clId="{3B9A998D-D690-4F6B-99F2-E7580F98080A}" dt="2024-05-22T13:38:09.973" v="4" actId="20577"/>
        <pc:sldMkLst>
          <pc:docMk/>
          <pc:sldMk cId="564934883" sldId="327"/>
        </pc:sldMkLst>
        <pc:spChg chg="mod">
          <ac:chgData name="Charbonneau, Alizée" userId="3ae4eacd-e8c8-4fbf-8efa-dbd422fed0a0" providerId="ADAL" clId="{3B9A998D-D690-4F6B-99F2-E7580F98080A}" dt="2024-05-22T13:38:09.973" v="4" actId="20577"/>
          <ac:spMkLst>
            <pc:docMk/>
            <pc:sldMk cId="564934883" sldId="327"/>
            <ac:spMk id="2" creationId="{8E930CC4-F843-C284-906E-9B815C99AE1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068C6-7325-408C-921E-B389FF684A63}" type="datetimeFigureOut">
              <a:rPr lang="en-GB" smtClean="0"/>
              <a:t>22/05/2024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826FEE-2901-4F80-B040-94DEDE5C3ECF}" type="slidenum">
              <a:rPr lang="en-GB" smtClean="0"/>
              <a:t>‹#›</a:t>
            </a:fld>
            <a:endParaRPr lang="en-GB"/>
          </a:p>
        </p:txBody>
      </p:sp>
    </p:spTree>
    <p:extLst>
      <p:ext uri="{BB962C8B-B14F-4D97-AF65-F5344CB8AC3E}">
        <p14:creationId xmlns:p14="http://schemas.microsoft.com/office/powerpoint/2010/main" val="1475438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mom.gov.sg/-/media/mom/documents/services-forms/safety-health/template-for-wsho-professional-review-writeup.doc" TargetMode="External"/><Relationship Id="rId2" Type="http://schemas.openxmlformats.org/officeDocument/2006/relationships/slide" Target="../slides/slide29.xml"/><Relationship Id="rId1" Type="http://schemas.openxmlformats.org/officeDocument/2006/relationships/notesMaster" Target="../notesMasters/notesMaster1.xml"/><Relationship Id="rId6" Type="http://schemas.openxmlformats.org/officeDocument/2006/relationships/hyperlink" Target="https://shena.gov.bn/assets/components/list-of-workplace-safety-and-health-officers-website-(7).pdf" TargetMode="External"/><Relationship Id="rId5" Type="http://schemas.openxmlformats.org/officeDocument/2006/relationships/hyperlink" Target="https://e-shena.shena.gov.bn/" TargetMode="External"/><Relationship Id="rId4" Type="http://schemas.openxmlformats.org/officeDocument/2006/relationships/hyperlink" Target="https://www.mom.gov.sg/workplace-safety-and-health/wsh-professionals/workplace-safety-and-health-officer/apply-to-be-a-registered-wsh-officer" TargetMode="Externa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D0826FEE-2901-4F80-B040-94DEDE5C3ECF}" type="slidenum">
              <a:rPr lang="en-GB" smtClean="0"/>
              <a:t>1</a:t>
            </a:fld>
            <a:endParaRPr lang="en-GB"/>
          </a:p>
        </p:txBody>
      </p:sp>
    </p:spTree>
    <p:extLst>
      <p:ext uri="{BB962C8B-B14F-4D97-AF65-F5344CB8AC3E}">
        <p14:creationId xmlns:p14="http://schemas.microsoft.com/office/powerpoint/2010/main" val="4274201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0826FEE-2901-4F80-B040-94DEDE5C3ECF}" type="slidenum">
              <a:rPr lang="en-GB" smtClean="0"/>
              <a:t>3</a:t>
            </a:fld>
            <a:endParaRPr lang="en-GB"/>
          </a:p>
        </p:txBody>
      </p:sp>
    </p:spTree>
    <p:extLst>
      <p:ext uri="{BB962C8B-B14F-4D97-AF65-F5344CB8AC3E}">
        <p14:creationId xmlns:p14="http://schemas.microsoft.com/office/powerpoint/2010/main" val="2580831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4</a:t>
            </a:fld>
            <a:endParaRPr lang="en-GB"/>
          </a:p>
        </p:txBody>
      </p:sp>
    </p:spTree>
    <p:extLst>
      <p:ext uri="{BB962C8B-B14F-4D97-AF65-F5344CB8AC3E}">
        <p14:creationId xmlns:p14="http://schemas.microsoft.com/office/powerpoint/2010/main" val="2644695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5</a:t>
            </a:fld>
            <a:endParaRPr lang="en-GB"/>
          </a:p>
        </p:txBody>
      </p:sp>
    </p:spTree>
    <p:extLst>
      <p:ext uri="{BB962C8B-B14F-4D97-AF65-F5344CB8AC3E}">
        <p14:creationId xmlns:p14="http://schemas.microsoft.com/office/powerpoint/2010/main" val="17465591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7</a:t>
            </a:fld>
            <a:endParaRPr lang="en-GB"/>
          </a:p>
        </p:txBody>
      </p:sp>
    </p:spTree>
    <p:extLst>
      <p:ext uri="{BB962C8B-B14F-4D97-AF65-F5344CB8AC3E}">
        <p14:creationId xmlns:p14="http://schemas.microsoft.com/office/powerpoint/2010/main" val="1516670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8</a:t>
            </a:fld>
            <a:endParaRPr lang="en-GB"/>
          </a:p>
        </p:txBody>
      </p:sp>
    </p:spTree>
    <p:extLst>
      <p:ext uri="{BB962C8B-B14F-4D97-AF65-F5344CB8AC3E}">
        <p14:creationId xmlns:p14="http://schemas.microsoft.com/office/powerpoint/2010/main" val="4065803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10</a:t>
            </a:fld>
            <a:endParaRPr lang="en-GB"/>
          </a:p>
        </p:txBody>
      </p:sp>
    </p:spTree>
    <p:extLst>
      <p:ext uri="{BB962C8B-B14F-4D97-AF65-F5344CB8AC3E}">
        <p14:creationId xmlns:p14="http://schemas.microsoft.com/office/powerpoint/2010/main" val="37656959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11</a:t>
            </a:fld>
            <a:endParaRPr lang="en-GB"/>
          </a:p>
        </p:txBody>
      </p:sp>
    </p:spTree>
    <p:extLst>
      <p:ext uri="{BB962C8B-B14F-4D97-AF65-F5344CB8AC3E}">
        <p14:creationId xmlns:p14="http://schemas.microsoft.com/office/powerpoint/2010/main" val="3230536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12</a:t>
            </a:fld>
            <a:endParaRPr lang="en-GB"/>
          </a:p>
        </p:txBody>
      </p:sp>
    </p:spTree>
    <p:extLst>
      <p:ext uri="{BB962C8B-B14F-4D97-AF65-F5344CB8AC3E}">
        <p14:creationId xmlns:p14="http://schemas.microsoft.com/office/powerpoint/2010/main" val="421807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13</a:t>
            </a:fld>
            <a:endParaRPr lang="en-GB"/>
          </a:p>
        </p:txBody>
      </p:sp>
    </p:spTree>
    <p:extLst>
      <p:ext uri="{BB962C8B-B14F-4D97-AF65-F5344CB8AC3E}">
        <p14:creationId xmlns:p14="http://schemas.microsoft.com/office/powerpoint/2010/main" val="693810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14</a:t>
            </a:fld>
            <a:endParaRPr lang="en-GB"/>
          </a:p>
        </p:txBody>
      </p:sp>
    </p:spTree>
    <p:extLst>
      <p:ext uri="{BB962C8B-B14F-4D97-AF65-F5344CB8AC3E}">
        <p14:creationId xmlns:p14="http://schemas.microsoft.com/office/powerpoint/2010/main" val="1251219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5"/>
          </p:nvPr>
        </p:nvSpPr>
        <p:spPr/>
        <p:txBody>
          <a:bodyPr/>
          <a:lstStyle/>
          <a:p>
            <a:fld id="{D0826FEE-2901-4F80-B040-94DEDE5C3ECF}" type="slidenum">
              <a:rPr lang="en-GB" smtClean="0"/>
              <a:t>15</a:t>
            </a:fld>
            <a:endParaRPr lang="en-GB"/>
          </a:p>
        </p:txBody>
      </p:sp>
    </p:spTree>
    <p:extLst>
      <p:ext uri="{BB962C8B-B14F-4D97-AF65-F5344CB8AC3E}">
        <p14:creationId xmlns:p14="http://schemas.microsoft.com/office/powerpoint/2010/main" val="9709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16</a:t>
            </a:fld>
            <a:endParaRPr lang="en-GB"/>
          </a:p>
        </p:txBody>
      </p:sp>
    </p:spTree>
    <p:extLst>
      <p:ext uri="{BB962C8B-B14F-4D97-AF65-F5344CB8AC3E}">
        <p14:creationId xmlns:p14="http://schemas.microsoft.com/office/powerpoint/2010/main" val="1226781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17</a:t>
            </a:fld>
            <a:endParaRPr lang="en-GB"/>
          </a:p>
        </p:txBody>
      </p:sp>
    </p:spTree>
    <p:extLst>
      <p:ext uri="{BB962C8B-B14F-4D97-AF65-F5344CB8AC3E}">
        <p14:creationId xmlns:p14="http://schemas.microsoft.com/office/powerpoint/2010/main" val="1817761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CH"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0826FEE-2901-4F80-B040-94DEDE5C3ECF}" type="slidenum">
              <a:rPr lang="en-GB" smtClean="0"/>
              <a:t>18</a:t>
            </a:fld>
            <a:endParaRPr lang="en-GB"/>
          </a:p>
        </p:txBody>
      </p:sp>
    </p:spTree>
    <p:extLst>
      <p:ext uri="{BB962C8B-B14F-4D97-AF65-F5344CB8AC3E}">
        <p14:creationId xmlns:p14="http://schemas.microsoft.com/office/powerpoint/2010/main" val="41426570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GB" sz="1800" b="1" i="1" dirty="0">
                <a:solidFill>
                  <a:srgbClr val="000000"/>
                </a:solidFill>
                <a:effectLst/>
                <a:latin typeface="Arial" panose="020B0604020202020204" pitchFamily="34" charset="0"/>
                <a:ea typeface="Calibri" panose="020F0502020204030204" pitchFamily="34" charset="0"/>
              </a:rPr>
              <a:t>Boom and bust in the mining sector and its effects on OSH professionals in Australia:</a:t>
            </a:r>
            <a:endParaRPr lang="fr-FR" sz="1800" dirty="0">
              <a:effectLst/>
              <a:latin typeface="Arial" panose="020B0604020202020204" pitchFamily="34" charset="0"/>
              <a:ea typeface="Calibri" panose="020F0502020204030204" pitchFamily="34" charset="0"/>
            </a:endParaRPr>
          </a:p>
          <a:p>
            <a:pPr>
              <a:spcBef>
                <a:spcPts val="600"/>
              </a:spcBef>
              <a:spcAft>
                <a:spcPts val="600"/>
              </a:spcAft>
            </a:pPr>
            <a:r>
              <a:rPr lang="en-GB" sz="1800" dirty="0">
                <a:solidFill>
                  <a:srgbClr val="000000"/>
                </a:solidFill>
                <a:effectLst/>
                <a:latin typeface="Arial" panose="020B0604020202020204" pitchFamily="34" charset="0"/>
                <a:ea typeface="Calibri" panose="020F0502020204030204" pitchFamily="34" charset="0"/>
              </a:rPr>
              <a:t>In Australia, the economy is heavily influenced by exports of primary resources such as iron ore. A recent study exploring the OSH risks of serious electrical incidents demonstrated that in Australia, the “boom and bust” or cyclical nature of the resources sector encourages migration of the OSH profession and general workers between mining and domestic-related electrical work (Casey, Franklin and Mason 2021). Research show that the Australian mining sector cycles create fluctuations in the number and types of people working as OSH professionals (Provan and Pryor 2019).</a:t>
            </a:r>
          </a:p>
          <a:p>
            <a:pPr>
              <a:spcBef>
                <a:spcPts val="600"/>
              </a:spcBef>
              <a:spcAft>
                <a:spcPts val="600"/>
              </a:spcAft>
            </a:pPr>
            <a:endParaRPr lang="fr-FR" sz="1800" dirty="0">
              <a:effectLst/>
              <a:latin typeface="Arial" panose="020B060402020202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1" dirty="0">
                <a:solidFill>
                  <a:srgbClr val="230050"/>
                </a:solidFill>
                <a:effectLst/>
                <a:latin typeface="Arial" panose="020B0604020202020204" pitchFamily="34" charset="0"/>
                <a:ea typeface="Calibri" panose="020F0502020204030204" pitchFamily="34" charset="0"/>
              </a:rPr>
              <a:t>Employment of OSH professionals in Madagascar:</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In Madagascar, OSH professionals are employed mostly in large enterprises located in large cities and in the following sectors: construction, mining, oil, textile and garment manufacturing, telecommunications (call centres), agro-industry (e.g., lychee-processing factories, lobster processing for exportation) and the chemical industry. Gender employment trends were identified in a few sectors. In the textile/garment and in the telecommunication sectors, it was found most professionals are women, while in the oil and agro-industry most of them are men.</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US" sz="1800" dirty="0">
                <a:solidFill>
                  <a:srgbClr val="230050"/>
                </a:solidFill>
                <a:effectLst/>
                <a:latin typeface="Arial" panose="020B0604020202020204" pitchFamily="34" charset="0"/>
                <a:ea typeface="Calibri" panose="020F0502020204030204" pitchFamily="34" charset="0"/>
              </a:rPr>
              <a:t> </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Demand for OSH professionals is higher in multinational enterprises and in sectors that are considered to be high-risk compared to other enterprises. Demand is likely to grow in the emerging/growing sectors of the economy: t</a:t>
            </a:r>
            <a:r>
              <a:rPr lang="en-US" sz="1800" dirty="0">
                <a:solidFill>
                  <a:srgbClr val="230050"/>
                </a:solidFill>
                <a:effectLst/>
                <a:latin typeface="Arial" panose="020B0604020202020204" pitchFamily="34" charset="0"/>
                <a:ea typeface="Calibri" panose="020F0502020204030204" pitchFamily="34" charset="0"/>
              </a:rPr>
              <a:t>extile and apparel manufacturing, mining, energy, tourism and telecommunications/information technology. Currently, </a:t>
            </a:r>
            <a:r>
              <a:rPr lang="en-GB" sz="1800" dirty="0">
                <a:solidFill>
                  <a:srgbClr val="230050"/>
                </a:solidFill>
                <a:effectLst/>
                <a:latin typeface="Arial" panose="020B0604020202020204" pitchFamily="34" charset="0"/>
                <a:ea typeface="Calibri" panose="020F0502020204030204" pitchFamily="34" charset="0"/>
              </a:rPr>
              <a:t>OSH professionals are unlikely to be found in small and medium-sized enterprises and in informal enterprises, where financial capacities are limited. </a:t>
            </a:r>
            <a:endParaRPr lang="fr-FR" sz="1800" dirty="0">
              <a:effectLst/>
              <a:latin typeface="Arial" panose="020B060402020202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19</a:t>
            </a:fld>
            <a:endParaRPr lang="en-GB"/>
          </a:p>
        </p:txBody>
      </p:sp>
    </p:spTree>
    <p:extLst>
      <p:ext uri="{BB962C8B-B14F-4D97-AF65-F5344CB8AC3E}">
        <p14:creationId xmlns:p14="http://schemas.microsoft.com/office/powerpoint/2010/main" val="9987990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20</a:t>
            </a:fld>
            <a:endParaRPr lang="en-GB"/>
          </a:p>
        </p:txBody>
      </p:sp>
    </p:spTree>
    <p:extLst>
      <p:ext uri="{BB962C8B-B14F-4D97-AF65-F5344CB8AC3E}">
        <p14:creationId xmlns:p14="http://schemas.microsoft.com/office/powerpoint/2010/main" val="21687899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GB" sz="1800" b="1" i="1" dirty="0">
                <a:solidFill>
                  <a:srgbClr val="000000"/>
                </a:solidFill>
                <a:effectLst/>
                <a:latin typeface="Arial" panose="020B0604020202020204" pitchFamily="34" charset="0"/>
                <a:ea typeface="Calibri" panose="020F0502020204030204" pitchFamily="34" charset="0"/>
              </a:rPr>
              <a:t>National policy on OSH in Guyana:</a:t>
            </a:r>
            <a:endParaRPr lang="fr-FR" sz="1800" dirty="0">
              <a:effectLst/>
              <a:latin typeface="Arial" panose="020B0604020202020204" pitchFamily="34" charset="0"/>
              <a:ea typeface="Calibri" panose="020F0502020204030204" pitchFamily="34" charset="0"/>
            </a:endParaRPr>
          </a:p>
          <a:p>
            <a:pPr>
              <a:spcBef>
                <a:spcPts val="600"/>
              </a:spcBef>
              <a:spcAft>
                <a:spcPts val="600"/>
              </a:spcAft>
            </a:pPr>
            <a:r>
              <a:rPr lang="en-GB" sz="1800" dirty="0">
                <a:solidFill>
                  <a:srgbClr val="000000"/>
                </a:solidFill>
                <a:effectLst/>
                <a:latin typeface="Arial" panose="020B0604020202020204" pitchFamily="34" charset="0"/>
                <a:ea typeface="Calibri" panose="020F0502020204030204" pitchFamily="34" charset="0"/>
              </a:rPr>
              <a:t>In 2018, the Government of Guyana (in collaboration with the ILO) published its national OSH policy. The policy presents the course of action adopted by the government (in consultation with the social partners) to fulfil its commitment to create safer and healthier working environment. It includes specific reference to the importance of continuous training and education of OSH professionals to build national expertise. One of the policy specific objectives is to enhance the status of OSH officers by continuous training, certification and accreditation under appropriate legislative frameworks. The continuous vocational training and education of OSH professionals at the undergraduate, graduate/postgraduate and even doctoral levels is considered fundamental for realizing the development of competent personnel, leading to an award of either a certificate, diploma or degree in OSH. Roles and responsibilities for OSH training and education are also specified. The section on OSH education and training is broad and far-reaching, including school pupils (secondary level), employers, workers and OSH professionals, as well as consideration for persons in the informal economy. </a:t>
            </a:r>
            <a:endParaRPr lang="fr-FR" sz="1800" dirty="0">
              <a:effectLst/>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https://www.ilo.org/wcmsp5/groups/public/---americas/---ro-lima/---sro-port_of_spain/documents/publication/wcms_694979.pdf</a:t>
            </a:r>
            <a:endParaRPr lang="fr-FR" sz="1800" dirty="0">
              <a:effectLst/>
              <a:latin typeface="Arial" panose="020B060402020202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21</a:t>
            </a:fld>
            <a:endParaRPr lang="en-GB"/>
          </a:p>
        </p:txBody>
      </p:sp>
    </p:spTree>
    <p:extLst>
      <p:ext uri="{BB962C8B-B14F-4D97-AF65-F5344CB8AC3E}">
        <p14:creationId xmlns:p14="http://schemas.microsoft.com/office/powerpoint/2010/main" val="2268256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52000" lvl="2" indent="0" algn="just">
              <a:spcBef>
                <a:spcPts val="0"/>
              </a:spcBef>
              <a:buFont typeface="Wingdings" panose="05000000000000000000" pitchFamily="2" charset="2"/>
              <a:buNone/>
            </a:pPr>
            <a:endParaRPr lang="en-GB" sz="1200" dirty="0"/>
          </a:p>
          <a:p>
            <a:pPr marL="0" lvl="2" indent="0">
              <a:buNone/>
            </a:pPr>
            <a:endParaRPr lang="en-GB" dirty="0"/>
          </a:p>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22</a:t>
            </a:fld>
            <a:endParaRPr lang="en-GB"/>
          </a:p>
        </p:txBody>
      </p:sp>
    </p:spTree>
    <p:extLst>
      <p:ext uri="{BB962C8B-B14F-4D97-AF65-F5344CB8AC3E}">
        <p14:creationId xmlns:p14="http://schemas.microsoft.com/office/powerpoint/2010/main" val="1673457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44145" indent="-144145" algn="l">
              <a:spcBef>
                <a:spcPts val="600"/>
              </a:spcBef>
            </a:pPr>
            <a:r>
              <a:rPr lang="en-GB" sz="1800" b="1" i="1" dirty="0">
                <a:effectLst/>
                <a:latin typeface="Arial" panose="020B0604020202020204" pitchFamily="34" charset="0"/>
                <a:ea typeface="Calibri" panose="020F0502020204030204" pitchFamily="34" charset="0"/>
              </a:rPr>
              <a:t>The professionalization of OSH in Singapore</a:t>
            </a:r>
            <a:endParaRPr lang="fr-FR" sz="1800" dirty="0">
              <a:effectLst/>
              <a:latin typeface="Arial" panose="020B0604020202020204" pitchFamily="34" charset="0"/>
              <a:ea typeface="Calibri" panose="020F0502020204030204" pitchFamily="34" charset="0"/>
            </a:endParaRPr>
          </a:p>
          <a:p>
            <a:pPr marL="226695" indent="-226695" algn="l">
              <a:spcBef>
                <a:spcPts val="600"/>
              </a:spcBef>
            </a:pPr>
            <a:r>
              <a:rPr lang="en-GB" sz="1800" dirty="0">
                <a:effectLst/>
                <a:latin typeface="Arial" panose="020B0604020202020204" pitchFamily="34" charset="0"/>
                <a:ea typeface="Calibri" panose="020F0502020204030204" pitchFamily="34" charset="0"/>
              </a:rPr>
              <a:t>In Singapore, there is a protected generalist OSH role: the Workplace Safety and Health Officer, which is a registered title. Continuing professional development is required to maintain this title and the associated registration, which ensures that ongoing training and competence is maintained over time. Overall, the key elements of the professionalization of OSH are a registered and protected job title, ethical practice requirements, continuing professional development and a qualification framework.</a:t>
            </a:r>
            <a:endParaRPr lang="fr-FR" sz="1800" dirty="0">
              <a:effectLst/>
              <a:latin typeface="Arial" panose="020B060402020202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CH"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0826FEE-2901-4F80-B040-94DEDE5C3ECF}" type="slidenum">
              <a:rPr lang="en-GB" smtClean="0"/>
              <a:t>23</a:t>
            </a:fld>
            <a:endParaRPr lang="en-GB"/>
          </a:p>
        </p:txBody>
      </p:sp>
    </p:spTree>
    <p:extLst>
      <p:ext uri="{BB962C8B-B14F-4D97-AF65-F5344CB8AC3E}">
        <p14:creationId xmlns:p14="http://schemas.microsoft.com/office/powerpoint/2010/main" val="3152477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24</a:t>
            </a:fld>
            <a:endParaRPr lang="en-GB"/>
          </a:p>
        </p:txBody>
      </p:sp>
    </p:spTree>
    <p:extLst>
      <p:ext uri="{BB962C8B-B14F-4D97-AF65-F5344CB8AC3E}">
        <p14:creationId xmlns:p14="http://schemas.microsoft.com/office/powerpoint/2010/main" val="1015945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spcBef>
                <a:spcPts val="300"/>
              </a:spcBef>
              <a:spcAft>
                <a:spcPts val="300"/>
              </a:spcAft>
              <a:buClr>
                <a:srgbClr val="4472C4"/>
              </a:buClr>
              <a:buSzPts val="900"/>
              <a:buFont typeface="Wingdings 3" panose="05040102010807070707" pitchFamily="18" charset="2"/>
              <a:buNone/>
            </a:pPr>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25</a:t>
            </a:fld>
            <a:endParaRPr lang="en-GB"/>
          </a:p>
        </p:txBody>
      </p:sp>
    </p:spTree>
    <p:extLst>
      <p:ext uri="{BB962C8B-B14F-4D97-AF65-F5344CB8AC3E}">
        <p14:creationId xmlns:p14="http://schemas.microsoft.com/office/powerpoint/2010/main" val="4085310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44145" indent="-144145">
              <a:spcBef>
                <a:spcPts val="600"/>
              </a:spcBef>
            </a:pPr>
            <a:r>
              <a:rPr lang="en-GB" sz="1800" b="1" i="1" dirty="0">
                <a:solidFill>
                  <a:srgbClr val="000000"/>
                </a:solidFill>
                <a:effectLst/>
                <a:latin typeface="Arial" panose="020B0604020202020204" pitchFamily="34" charset="0"/>
                <a:ea typeface="Calibri" panose="020F0502020204030204" pitchFamily="34" charset="0"/>
              </a:rPr>
              <a:t>Various approaches to regulating the OSH profession</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solidFill>
                  <a:srgbClr val="000000"/>
                </a:solidFill>
                <a:effectLst/>
                <a:latin typeface="Arial" panose="020B0604020202020204" pitchFamily="34" charset="0"/>
                <a:ea typeface="Calibri" panose="020F0502020204030204" pitchFamily="34" charset="0"/>
              </a:rPr>
              <a:t>The Republic of Korea has highly prescriptive legal requirements regarding OSH in the workplace (Ordinance of the Occupational Safety and Health Act, as amended on 19 November 2021). Employers are required to engage “Safety Officers”, “Health Officers” and “Safety and Health Staff”, according to the type of industry and number of regular employees at each workplace. Roles, functions, tasks and education and training requirements are all prescribed by law. </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solidFill>
                  <a:srgbClr val="000000"/>
                </a:solidFill>
                <a:effectLst/>
                <a:latin typeface="Arial" panose="020B0604020202020204" pitchFamily="34" charset="0"/>
                <a:ea typeface="Calibri" panose="020F0502020204030204" pitchFamily="34" charset="0"/>
              </a:rPr>
              <a:t>In Singapore, OSH legislation balances prescription with flexibility. There are prescriptions regarding the kinds of OSH professionals to be appointed for certain types of workplaces, but the details are not exhaustive  (Workplace Safety and Health Officers Regulations, 2007). There is some flexibility for employers to shape the implementation of OSH resources within their businesses. Prescribed OSH professional roles exist in legislation for a Workplace Safety and Health (WSH) Coordinator and a WSH Officer. General tasks, duties, education and training, requirements are legislated (mainly for WSH Officers).</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solidFill>
                  <a:srgbClr val="000000"/>
                </a:solidFill>
                <a:effectLst/>
                <a:latin typeface="Arial" panose="020B0604020202020204" pitchFamily="34" charset="0"/>
                <a:ea typeface="Calibri" panose="020F0502020204030204" pitchFamily="34" charset="0"/>
              </a:rPr>
              <a:t>In Australia, there are no specific provisions in the </a:t>
            </a:r>
            <a:r>
              <a:rPr lang="en-GB" sz="1800" i="0" dirty="0">
                <a:solidFill>
                  <a:srgbClr val="000000"/>
                </a:solidFill>
                <a:effectLst/>
                <a:latin typeface="Arial" panose="020B0604020202020204" pitchFamily="34" charset="0"/>
                <a:ea typeface="Calibri" panose="020F0502020204030204" pitchFamily="34" charset="0"/>
              </a:rPr>
              <a:t>national Work Health and Safety Act, 2021 rel</a:t>
            </a:r>
            <a:r>
              <a:rPr lang="en-GB" sz="1800" dirty="0">
                <a:solidFill>
                  <a:srgbClr val="000000"/>
                </a:solidFill>
                <a:effectLst/>
                <a:latin typeface="Arial" panose="020B0604020202020204" pitchFamily="34" charset="0"/>
                <a:ea typeface="Calibri" panose="020F0502020204030204" pitchFamily="34" charset="0"/>
              </a:rPr>
              <a:t>ating to OSH professionals, apart from some general obligations that they may fall into, such as responsibility for “due diligence of company officers” and general duties upheld by all workers.</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solidFill>
                  <a:srgbClr val="000000"/>
                </a:solidFill>
                <a:effectLst/>
                <a:latin typeface="Arial" panose="020B0604020202020204" pitchFamily="34" charset="0"/>
                <a:ea typeface="Calibri" panose="020F0502020204030204" pitchFamily="34" charset="0"/>
              </a:rPr>
              <a:t>The United Kingdom has only basic provisions relating to OSH professionals, which target employers.  Instead of referring specifically to an OSH professional role, the Health and Safety at Work Regulations (1999) mainly require that an employer must implement appropriate OSH arrangements, giving due consideration to the nature of business activities and business size. These arrangements are aimed at enabling the effective planning, monitoring, control and review of preventive and protective measures. Employers must appoint suitable OSH advice and support.</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 </a:t>
            </a:r>
            <a:endParaRPr lang="fr-FR" sz="1800" dirty="0">
              <a:effectLst/>
              <a:latin typeface="Arial" panose="020B060402020202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26</a:t>
            </a:fld>
            <a:endParaRPr lang="en-GB"/>
          </a:p>
        </p:txBody>
      </p:sp>
    </p:spTree>
    <p:extLst>
      <p:ext uri="{BB962C8B-B14F-4D97-AF65-F5344CB8AC3E}">
        <p14:creationId xmlns:p14="http://schemas.microsoft.com/office/powerpoint/2010/main" val="987029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44145" indent="-144145" algn="l">
              <a:spcBef>
                <a:spcPts val="600"/>
              </a:spcBef>
            </a:pPr>
            <a:r>
              <a:rPr lang="en-GB" sz="1800" b="1" i="1" dirty="0">
                <a:effectLst/>
                <a:latin typeface="Arial" panose="020B0604020202020204" pitchFamily="34" charset="0"/>
                <a:ea typeface="Calibri" panose="020F0502020204030204" pitchFamily="34" charset="0"/>
              </a:rPr>
              <a:t>The concept of ‘competent person’ and OSH competence/qualifications</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In countries with emerging and developing OSH capabilities, such as Viet Nam, there are defined roles and position titles for OSH professionals, however, perhaps due to the growing infrastructure around training and education, there are multiple pathways to be deemed as a competent OSH professional. Industry experience (with specific provisions regarding the number of years and areas of experience required) and formal university qualification in a related technical field are both acceptable under Viet Nam law to be deemed as a competent person to manage OSH. </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In France, there is a specific reference to the competent person in legislation, with the employer being responsible for defining the role and tasks of this person. If such a competent person cannot be found within the organisation, the employer must seek and engage external help from an   occupational risk prevention practitioner (IPRP) (who belongs to an occupational health service or who is registered with the competent authority). </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In other countries with established OSH capabilities and infrastructure, such as the United States and Canada, a combination of statutory bodies, professional associations, training colleges, and universities all provide training and education that provides OSH workers with the necessary skills to be deemed competent (although OSH law does not specifically define requirements for OSH competence). </a:t>
            </a:r>
            <a:endParaRPr lang="fr-FR" sz="1800" dirty="0">
              <a:effectLst/>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In the UK and Australia, there is a clear and significant responsibility on employers to ensure competence of their workers. Employers must ensure that suitably qualified and competent OSH workers are engaged, with more specific requirements enshrined into local laws at the state and territory level (in Australia).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0826FEE-2901-4F80-B040-94DEDE5C3ECF}" type="slidenum">
              <a:rPr lang="en-GB" smtClean="0"/>
              <a:t>27</a:t>
            </a:fld>
            <a:endParaRPr lang="en-GB"/>
          </a:p>
        </p:txBody>
      </p:sp>
    </p:spTree>
    <p:extLst>
      <p:ext uri="{BB962C8B-B14F-4D97-AF65-F5344CB8AC3E}">
        <p14:creationId xmlns:p14="http://schemas.microsoft.com/office/powerpoint/2010/main" val="11455302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28</a:t>
            </a:fld>
            <a:endParaRPr lang="en-GB"/>
          </a:p>
        </p:txBody>
      </p:sp>
    </p:spTree>
    <p:extLst>
      <p:ext uri="{BB962C8B-B14F-4D97-AF65-F5344CB8AC3E}">
        <p14:creationId xmlns:p14="http://schemas.microsoft.com/office/powerpoint/2010/main" val="21576419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44145" indent="-144145" algn="l">
              <a:spcBef>
                <a:spcPts val="600"/>
              </a:spcBef>
            </a:pPr>
            <a:r>
              <a:rPr lang="en-GB" sz="1800" b="1" i="1" dirty="0">
                <a:effectLst/>
                <a:latin typeface="Arial" panose="020B0604020202020204" pitchFamily="34" charset="0"/>
                <a:ea typeface="Calibri" panose="020F0502020204030204" pitchFamily="34" charset="0"/>
              </a:rPr>
              <a:t>Certification systems:</a:t>
            </a:r>
            <a:endParaRPr lang="fr-FR" sz="1800" dirty="0">
              <a:effectLst/>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Globally, there are many certification systems for OSH professionals. Most appear to be influenced by the United Kingdom and United States systems. In these countries, professional associations (e.g., the Institution of Occupational Safety and Health (IOSH)) provide layered and structured pathways for OSH professionals with a view to stimulating the growth of knowledge and skills and enhancing the status and capability of the OSH profession overall. Formalized activities such as an exam, the maintenance of skills and knowledge through continuing professional development, an interview with an assessment panel and developing a portfolio of work for review are all used in various degrees to operationalize the certification systems in these countries.</a:t>
            </a:r>
          </a:p>
          <a:p>
            <a:endParaRPr lang="en-GB" sz="1800" dirty="0">
              <a:effectLst/>
              <a:latin typeface="Arial" panose="020B0604020202020204" pitchFamily="34" charset="0"/>
            </a:endParaRPr>
          </a:p>
          <a:p>
            <a:pPr marL="144145" indent="-144145" algn="l">
              <a:spcBef>
                <a:spcPts val="600"/>
              </a:spcBef>
            </a:pPr>
            <a:r>
              <a:rPr lang="en-GB" sz="1800" b="1" i="1" dirty="0">
                <a:effectLst/>
                <a:latin typeface="Arial" panose="020B0604020202020204" pitchFamily="34" charset="0"/>
                <a:ea typeface="Calibri" panose="020F0502020204030204" pitchFamily="34" charset="0"/>
              </a:rPr>
              <a:t>Registration systems</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Countries with principled-based approach to OSH legislation typically do not require OSH professionals to be registered or maintain voluntary registers. For instance, the New Zealand statutory body set up to oversee all OSH professional associations (HASANZ) maintains a voluntary register that is an opt-in service, providing potential employers with a verification mechanism and increasing the capability of the profession through requiring specific education and/or experience to qualify for registration.</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In countries with more prescriptive OSH legislation, there may be a requirement for registration but not ongoing skills development or refreshing activities. Some countries, such as Japan and Viet Nam, have implemented national exams that specific OSH professionals must successfully pass before achieving registered status. </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pPr>
            <a:r>
              <a:rPr lang="en-GB" sz="1800" dirty="0">
                <a:effectLst/>
                <a:latin typeface="Arial" panose="020B0604020202020204" pitchFamily="34" charset="0"/>
                <a:ea typeface="Calibri" panose="020F0502020204030204" pitchFamily="34" charset="0"/>
              </a:rPr>
              <a:t> </a:t>
            </a:r>
            <a:endParaRPr lang="fr-FR" sz="1800" dirty="0">
              <a:effectLst/>
              <a:latin typeface="Arial" panose="020B0604020202020204" pitchFamily="34" charset="0"/>
              <a:ea typeface="Calibri" panose="020F0502020204030204" pitchFamily="34" charset="0"/>
            </a:endParaRPr>
          </a:p>
          <a:p>
            <a:pPr marL="226695" indent="-226695" algn="just">
              <a:spcBef>
                <a:spcPts val="600"/>
              </a:spcBef>
              <a:spcAft>
                <a:spcPts val="0"/>
              </a:spcAft>
            </a:pPr>
            <a:r>
              <a:rPr lang="en-GB" sz="1800" dirty="0">
                <a:effectLst/>
                <a:latin typeface="Arial" panose="020B0604020202020204" pitchFamily="34" charset="0"/>
                <a:ea typeface="Calibri" panose="020F0502020204030204" pitchFamily="34" charset="0"/>
              </a:rPr>
              <a:t>Singapore has a government-managed mandatory registration system for OSH professionals that includes an assessment of knowledge and skills through an assessment form available </a:t>
            </a:r>
            <a:r>
              <a:rPr lang="en-GB" sz="1800" u="sng" dirty="0">
                <a:solidFill>
                  <a:srgbClr val="230050"/>
                </a:solidFill>
                <a:effectLst/>
                <a:latin typeface="Arial" panose="020B0604020202020204" pitchFamily="34" charset="0"/>
                <a:ea typeface="Calibri" panose="020F0502020204030204" pitchFamily="34" charset="0"/>
                <a:hlinkClick r:id="rId3"/>
              </a:rPr>
              <a:t>online</a:t>
            </a:r>
            <a:r>
              <a:rPr lang="en-GB" sz="1800" dirty="0">
                <a:effectLst/>
                <a:latin typeface="Arial" panose="020B0604020202020204" pitchFamily="34" charset="0"/>
                <a:ea typeface="Calibri" panose="020F0502020204030204" pitchFamily="34" charset="0"/>
              </a:rPr>
              <a:t>. WSH Officers must meet a series of requirements to apply, including specific diploma and at least two years of experience to be assessed through an assessment form (professional work review write-up). They must complete a assessment form including questions to demonstrate their knowledge of the OSH legislation and its application in practice, competence to conduct risk assessments, setting-up and implementing OSH management systems, etc. Once their application has been submitted, they may have to attend an interview to allow for further assessment of suitability to be a WSH Officer.</a:t>
            </a:r>
            <a:r>
              <a:rPr lang="en-GB" sz="1800" dirty="0">
                <a:solidFill>
                  <a:srgbClr val="0C0D0D"/>
                </a:solidFill>
                <a:effectLst/>
                <a:latin typeface="Open Sans" panose="020B0606030504020204" pitchFamily="34" charset="0"/>
                <a:ea typeface="Calibri" panose="020F0502020204030204" pitchFamily="34" charset="0"/>
              </a:rPr>
              <a:t> </a:t>
            </a:r>
            <a:r>
              <a:rPr lang="en-GB" sz="1800" dirty="0">
                <a:solidFill>
                  <a:srgbClr val="0C0D0D"/>
                </a:solidFill>
                <a:effectLst/>
                <a:latin typeface="Arial" panose="020B0604020202020204" pitchFamily="34" charset="0"/>
                <a:ea typeface="Calibri" panose="020F0502020204030204" pitchFamily="34" charset="0"/>
              </a:rPr>
              <a:t>In addition</a:t>
            </a:r>
            <a:r>
              <a:rPr lang="en-GB" sz="1800" dirty="0">
                <a:effectLst/>
                <a:latin typeface="Arial" panose="020B0604020202020204" pitchFamily="34" charset="0"/>
                <a:ea typeface="Calibri" panose="020F0502020204030204" pitchFamily="34" charset="0"/>
              </a:rPr>
              <a:t>, they will be added to a public register of OSH professionals, available on the Ministry of Manpower </a:t>
            </a:r>
            <a:r>
              <a:rPr lang="en-GB" sz="1800" u="sng" dirty="0">
                <a:solidFill>
                  <a:srgbClr val="230050"/>
                </a:solidFill>
                <a:effectLst/>
                <a:latin typeface="Arial" panose="020B0604020202020204" pitchFamily="34" charset="0"/>
                <a:ea typeface="Calibri" panose="020F0502020204030204" pitchFamily="34" charset="0"/>
                <a:hlinkClick r:id="rId4"/>
              </a:rPr>
              <a:t>website</a:t>
            </a:r>
            <a:r>
              <a:rPr lang="en-GB" sz="1800" u="sng" dirty="0">
                <a:solidFill>
                  <a:srgbClr val="230050"/>
                </a:solidFill>
                <a:effectLst/>
                <a:latin typeface="Arial" panose="020B0604020202020204" pitchFamily="34" charset="0"/>
                <a:ea typeface="Calibri" panose="020F0502020204030204" pitchFamily="34" charset="0"/>
              </a:rPr>
              <a:t>. </a:t>
            </a:r>
            <a:r>
              <a:rPr lang="en-GB" sz="1800" dirty="0">
                <a:effectLst/>
                <a:latin typeface="Arial" panose="020B0604020202020204" pitchFamily="34" charset="0"/>
                <a:ea typeface="Calibri" panose="020F0502020204030204" pitchFamily="34" charset="0"/>
              </a:rPr>
              <a:t>The following qualifications are deemed acceptable:</a:t>
            </a:r>
            <a:r>
              <a:rPr lang="en-GB" sz="1800" u="sng" dirty="0">
                <a:solidFill>
                  <a:srgbClr val="230050"/>
                </a:solidFill>
                <a:effectLst/>
                <a:latin typeface="Arial" panose="020B0604020202020204" pitchFamily="34" charset="0"/>
                <a:ea typeface="Calibri" panose="020F0502020204030204" pitchFamily="34" charset="0"/>
              </a:rPr>
              <a:t> </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Specialist Diploma in WSH, awarded by SSG and conducted by Ngee Ann Polytechnic, Singapore Polytechnic, BCA Academy </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master of science in safety, health and environment technology, awarded by the National University of Singapore</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bachelor of environmental and occupational health and safety, awarded by the University of Newcastle (Australia)</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bachelor of science in human factors in safety, awarded by SUSS (Singapore University of Social Sciences)</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bachelor of science in workplace safety and health, awarded by SUSS (Singapore University of Social Sciences)</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bachelor of science (health, safety and environment), awarded by Curtin University of Technology (Singapore campus), awarded before 1 February 2022</a:t>
            </a:r>
            <a:endParaRPr lang="fr-FR" sz="1800" dirty="0">
              <a:effectLst/>
              <a:latin typeface="Arial" panose="020B0604020202020204" pitchFamily="34" charset="0"/>
              <a:ea typeface="Calibri" panose="020F0502020204030204" pitchFamily="34" charset="0"/>
            </a:endParaRPr>
          </a:p>
          <a:p>
            <a:pPr marL="342900" lvl="0" indent="-342900" algn="just">
              <a:spcBef>
                <a:spcPts val="600"/>
              </a:spcBef>
              <a:spcAft>
                <a:spcPts val="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bachelor of science (hons) safety, health and environmental management, awarded by Leeds Beckett University (Singapore campus), from September 2015</a:t>
            </a:r>
            <a:endParaRPr lang="fr-FR" sz="1800" dirty="0">
              <a:effectLst/>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See online requirements: https://www.mom.gov.sg/workplace-safety-and-health/wsh-professionals/workplace-safety-and-health-officer/apply-to-be-a-registered-wsh-officer</a:t>
            </a:r>
            <a:endParaRPr lang="fr-FR" sz="1800" dirty="0">
              <a:effectLst/>
              <a:latin typeface="Arial" panose="020B0604020202020204" pitchFamily="34" charset="0"/>
              <a:ea typeface="Calibri" panose="020F0502020204030204" pitchFamily="34" charset="0"/>
            </a:endParaRPr>
          </a:p>
          <a:p>
            <a:endParaRPr lang="en-GB" sz="1800" dirty="0">
              <a:effectLst/>
              <a:latin typeface="Arial" panose="020B0604020202020204" pitchFamily="34" charset="0"/>
            </a:endParaRPr>
          </a:p>
          <a:p>
            <a:pPr algn="l">
              <a:spcBef>
                <a:spcPts val="600"/>
              </a:spcBef>
              <a:spcAft>
                <a:spcPts val="600"/>
              </a:spcAft>
            </a:pPr>
            <a:r>
              <a:rPr lang="en-GB" sz="1800" b="1" i="1" dirty="0">
                <a:solidFill>
                  <a:srgbClr val="230050"/>
                </a:solidFill>
                <a:effectLst/>
                <a:latin typeface="Arial" panose="020B0604020202020204" pitchFamily="34" charset="0"/>
                <a:ea typeface="Calibri" panose="020F0502020204030204" pitchFamily="34" charset="0"/>
              </a:rPr>
              <a:t>Registration of OSH professionals in Brunei Darussalam</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To carry out their functions in enterprises WSH Officers and WSH Coordinators must be registered with the Safety, Health and Environment National Authority (SHENA). When registered, they receive a certificate of approval confirming that the person is authorized to practice as a WSH Officer or WSH Coordinator. The certificate is valid for two years. To be registered, the professional must be at least 21 years old, comply with the minimum qualifications as detailed in the previous section, and have a minimum of 2 years of experience relevant to the work to be performed. The person may be required to participate in an interview with SHENA to further assess their eligibility.</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Application is done by a company representative or focal point through an </a:t>
            </a:r>
            <a:r>
              <a:rPr lang="en-GB" sz="1800" u="sng" dirty="0">
                <a:solidFill>
                  <a:srgbClr val="230050"/>
                </a:solidFill>
                <a:effectLst/>
                <a:latin typeface="Arial" panose="020B0604020202020204" pitchFamily="34" charset="0"/>
                <a:ea typeface="Calibri" panose="020F0502020204030204" pitchFamily="34" charset="0"/>
                <a:hlinkClick r:id="rId5"/>
              </a:rPr>
              <a:t>e-portal</a:t>
            </a:r>
            <a:r>
              <a:rPr lang="en-GB" sz="1800" dirty="0">
                <a:solidFill>
                  <a:srgbClr val="230050"/>
                </a:solidFill>
                <a:effectLst/>
                <a:latin typeface="Arial" panose="020B0604020202020204" pitchFamily="34" charset="0"/>
                <a:ea typeface="Calibri" panose="020F0502020204030204" pitchFamily="34" charset="0"/>
              </a:rPr>
              <a:t>.</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The list of registered WSH Officers is available </a:t>
            </a:r>
            <a:r>
              <a:rPr lang="en-GB" sz="1800" u="sng" dirty="0">
                <a:solidFill>
                  <a:srgbClr val="230050"/>
                </a:solidFill>
                <a:effectLst/>
                <a:latin typeface="Arial" panose="020B0604020202020204" pitchFamily="34" charset="0"/>
                <a:ea typeface="Calibri" panose="020F0502020204030204" pitchFamily="34" charset="0"/>
                <a:hlinkClick r:id="rId6"/>
              </a:rPr>
              <a:t>online</a:t>
            </a:r>
            <a:r>
              <a:rPr lang="en-GB" sz="1800" dirty="0">
                <a:solidFill>
                  <a:srgbClr val="230050"/>
                </a:solidFill>
                <a:effectLst/>
                <a:latin typeface="Arial" panose="020B0604020202020204" pitchFamily="34" charset="0"/>
                <a:ea typeface="Calibri" panose="020F0502020204030204" pitchFamily="34" charset="0"/>
              </a:rPr>
              <a:t>. As of April 2024, in total, 363 WSH Officers were registered .</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SHENA may suspend or cancel the registration of the WSH Officers and Coordinators under the following condition: </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 the person had obtained or procured his approval by fraud or misrepresentation; </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 the person is in breach of any condition subject to which the approval was granted; </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 the person is no longer fit and proper to act as a WSH Officer or Coordinator; or</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 it is in the public interest to do so.</a:t>
            </a:r>
            <a:endParaRPr lang="fr-FR" sz="1800" dirty="0">
              <a:effectLst/>
              <a:latin typeface="Arial" panose="020B0604020202020204" pitchFamily="34" charset="0"/>
              <a:ea typeface="Calibri" panose="020F0502020204030204" pitchFamily="34" charset="0"/>
            </a:endParaRPr>
          </a:p>
          <a:p>
            <a:pPr algn="just">
              <a:spcBef>
                <a:spcPts val="600"/>
              </a:spcBef>
              <a:spcAft>
                <a:spcPts val="600"/>
              </a:spcAft>
            </a:pPr>
            <a:r>
              <a:rPr lang="en-GB" sz="1800" dirty="0">
                <a:solidFill>
                  <a:srgbClr val="230050"/>
                </a:solidFill>
                <a:effectLst/>
                <a:latin typeface="Arial" panose="020B0604020202020204" pitchFamily="34" charset="0"/>
                <a:ea typeface="Calibri" panose="020F0502020204030204" pitchFamily="34" charset="0"/>
              </a:rPr>
              <a:t>Any person found to be acting in such positions without approval from SHENA is liable to a penalty of a fine not exceeding 5,000 Brunei dollars and/or imprisonment for a term not exceeding six months.</a:t>
            </a:r>
            <a:endParaRPr lang="fr-FR" sz="1800" dirty="0">
              <a:effectLst/>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See online the e-portal: https://e-shena.shena.gov.bn/</a:t>
            </a:r>
            <a:endParaRPr lang="fr-FR" sz="1800" dirty="0">
              <a:effectLst/>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rPr>
              <a:t>See online list of registered WSH Officers: https://shena.gov.bn/assets/components/list-of-workplace-safety-and-health-officers-website-(7).pdf</a:t>
            </a:r>
            <a:endParaRPr lang="fr-FR" sz="1800" dirty="0">
              <a:effectLst/>
              <a:latin typeface="Arial" panose="020B060402020202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29</a:t>
            </a:fld>
            <a:endParaRPr lang="en-GB"/>
          </a:p>
        </p:txBody>
      </p:sp>
    </p:spTree>
    <p:extLst>
      <p:ext uri="{BB962C8B-B14F-4D97-AF65-F5344CB8AC3E}">
        <p14:creationId xmlns:p14="http://schemas.microsoft.com/office/powerpoint/2010/main" val="41308326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0826FEE-2901-4F80-B040-94DEDE5C3ECF}" type="slidenum">
              <a:rPr lang="en-GB" smtClean="0"/>
              <a:t>30</a:t>
            </a:fld>
            <a:endParaRPr lang="en-GB"/>
          </a:p>
        </p:txBody>
      </p:sp>
    </p:spTree>
    <p:extLst>
      <p:ext uri="{BB962C8B-B14F-4D97-AF65-F5344CB8AC3E}">
        <p14:creationId xmlns:p14="http://schemas.microsoft.com/office/powerpoint/2010/main" val="6034505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31</a:t>
            </a:fld>
            <a:endParaRPr lang="en-GB"/>
          </a:p>
        </p:txBody>
      </p:sp>
    </p:spTree>
    <p:extLst>
      <p:ext uri="{BB962C8B-B14F-4D97-AF65-F5344CB8AC3E}">
        <p14:creationId xmlns:p14="http://schemas.microsoft.com/office/powerpoint/2010/main" val="16635984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32</a:t>
            </a:fld>
            <a:endParaRPr lang="en-GB"/>
          </a:p>
        </p:txBody>
      </p:sp>
    </p:spTree>
    <p:extLst>
      <p:ext uri="{BB962C8B-B14F-4D97-AF65-F5344CB8AC3E}">
        <p14:creationId xmlns:p14="http://schemas.microsoft.com/office/powerpoint/2010/main" val="6924283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33</a:t>
            </a:fld>
            <a:endParaRPr lang="en-GB"/>
          </a:p>
        </p:txBody>
      </p:sp>
    </p:spTree>
    <p:extLst>
      <p:ext uri="{BB962C8B-B14F-4D97-AF65-F5344CB8AC3E}">
        <p14:creationId xmlns:p14="http://schemas.microsoft.com/office/powerpoint/2010/main" val="33398339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34</a:t>
            </a:fld>
            <a:endParaRPr lang="en-GB"/>
          </a:p>
        </p:txBody>
      </p:sp>
    </p:spTree>
    <p:extLst>
      <p:ext uri="{BB962C8B-B14F-4D97-AF65-F5344CB8AC3E}">
        <p14:creationId xmlns:p14="http://schemas.microsoft.com/office/powerpoint/2010/main" val="34747058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35</a:t>
            </a:fld>
            <a:endParaRPr lang="en-GB"/>
          </a:p>
        </p:txBody>
      </p:sp>
    </p:spTree>
    <p:extLst>
      <p:ext uri="{BB962C8B-B14F-4D97-AF65-F5344CB8AC3E}">
        <p14:creationId xmlns:p14="http://schemas.microsoft.com/office/powerpoint/2010/main" val="15590569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36</a:t>
            </a:fld>
            <a:endParaRPr lang="en-GB"/>
          </a:p>
        </p:txBody>
      </p:sp>
    </p:spTree>
    <p:extLst>
      <p:ext uri="{BB962C8B-B14F-4D97-AF65-F5344CB8AC3E}">
        <p14:creationId xmlns:p14="http://schemas.microsoft.com/office/powerpoint/2010/main" val="17225283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5"/>
          </p:nvPr>
        </p:nvSpPr>
        <p:spPr/>
        <p:txBody>
          <a:bodyPr/>
          <a:lstStyle/>
          <a:p>
            <a:fld id="{D0826FEE-2901-4F80-B040-94DEDE5C3ECF}" type="slidenum">
              <a:rPr lang="en-GB" smtClean="0"/>
              <a:t>37</a:t>
            </a:fld>
            <a:endParaRPr lang="en-GB"/>
          </a:p>
        </p:txBody>
      </p:sp>
    </p:spTree>
    <p:extLst>
      <p:ext uri="{BB962C8B-B14F-4D97-AF65-F5344CB8AC3E}">
        <p14:creationId xmlns:p14="http://schemas.microsoft.com/office/powerpoint/2010/main" val="11832531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D0826FEE-2901-4F80-B040-94DEDE5C3ECF}" type="slidenum">
              <a:rPr lang="en-GB" smtClean="0"/>
              <a:t>38</a:t>
            </a:fld>
            <a:endParaRPr lang="en-GB"/>
          </a:p>
        </p:txBody>
      </p:sp>
    </p:spTree>
    <p:extLst>
      <p:ext uri="{BB962C8B-B14F-4D97-AF65-F5344CB8AC3E}">
        <p14:creationId xmlns:p14="http://schemas.microsoft.com/office/powerpoint/2010/main" val="6929761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826FEE-2901-4F80-B040-94DEDE5C3ECF}" type="slidenum">
              <a:rPr lang="en-GB" smtClean="0"/>
              <a:t>39</a:t>
            </a:fld>
            <a:endParaRPr lang="en-GB"/>
          </a:p>
        </p:txBody>
      </p:sp>
    </p:spTree>
    <p:extLst>
      <p:ext uri="{BB962C8B-B14F-4D97-AF65-F5344CB8AC3E}">
        <p14:creationId xmlns:p14="http://schemas.microsoft.com/office/powerpoint/2010/main" val="2158421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oleObject" Target="../embeddings/oleObject1.bin"/><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emf"/><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aphicFrame>
        <p:nvGraphicFramePr>
          <p:cNvPr id="19" name="Object 18">
            <a:extLst>
              <a:ext uri="{FF2B5EF4-FFF2-40B4-BE49-F238E27FC236}">
                <a16:creationId xmlns:a16="http://schemas.microsoft.com/office/drawing/2014/main" id="{541A74CD-F8FB-409E-89C3-257366F5ED73}"/>
              </a:ext>
            </a:extLst>
          </p:cNvPr>
          <p:cNvGraphicFramePr>
            <a:graphicFrameLocks noChangeAspect="1"/>
          </p:cNvGraphicFramePr>
          <p:nvPr userDrawn="1">
            <p:extLst>
              <p:ext uri="{D42A27DB-BD31-4B8C-83A1-F6EECF244321}">
                <p14:modId xmlns:p14="http://schemas.microsoft.com/office/powerpoint/2010/main" val="2657859029"/>
              </p:ext>
            </p:extLst>
          </p:nvPr>
        </p:nvGraphicFramePr>
        <p:xfrm>
          <a:off x="4171585" y="-2"/>
          <a:ext cx="8020416" cy="5667633"/>
        </p:xfrm>
        <a:graphic>
          <a:graphicData uri="http://schemas.openxmlformats.org/presentationml/2006/ole">
            <mc:AlternateContent xmlns:mc="http://schemas.openxmlformats.org/markup-compatibility/2006">
              <mc:Choice xmlns:v="urn:schemas-microsoft-com:vml" Requires="v">
                <p:oleObj name="Acrobat Document" r:id="rId2" imgW="5346666" imgH="3778156" progId="Acrobat.Document.DC">
                  <p:embed/>
                </p:oleObj>
              </mc:Choice>
              <mc:Fallback>
                <p:oleObj name="Acrobat Document" r:id="rId2" imgW="5346666" imgH="3778156" progId="Acrobat.Document.DC">
                  <p:embed/>
                  <p:pic>
                    <p:nvPicPr>
                      <p:cNvPr id="19" name="Object 18">
                        <a:extLst>
                          <a:ext uri="{FF2B5EF4-FFF2-40B4-BE49-F238E27FC236}">
                            <a16:creationId xmlns:a16="http://schemas.microsoft.com/office/drawing/2014/main" id="{541A74CD-F8FB-409E-89C3-257366F5ED73}"/>
                          </a:ext>
                        </a:extLst>
                      </p:cNvPr>
                      <p:cNvPicPr/>
                      <p:nvPr/>
                    </p:nvPicPr>
                    <p:blipFill>
                      <a:blip r:embed="rId3"/>
                      <a:stretch>
                        <a:fillRect/>
                      </a:stretch>
                    </p:blipFill>
                    <p:spPr>
                      <a:xfrm>
                        <a:off x="4171585" y="-2"/>
                        <a:ext cx="8020416" cy="5667633"/>
                      </a:xfrm>
                      <a:prstGeom prst="rect">
                        <a:avLst/>
                      </a:prstGeom>
                    </p:spPr>
                  </p:pic>
                </p:oleObj>
              </mc:Fallback>
            </mc:AlternateContent>
          </a:graphicData>
        </a:graphic>
      </p:graphicFrame>
      <p:sp>
        <p:nvSpPr>
          <p:cNvPr id="2" name="Title 1"/>
          <p:cNvSpPr>
            <a:spLocks noGrp="1"/>
          </p:cNvSpPr>
          <p:nvPr>
            <p:ph type="ctrTitle"/>
          </p:nvPr>
        </p:nvSpPr>
        <p:spPr>
          <a:xfrm>
            <a:off x="490538" y="2820475"/>
            <a:ext cx="7200000" cy="608525"/>
          </a:xfrm>
        </p:spPr>
        <p:txBody>
          <a:bodyPr wrap="square" bIns="54000" anchor="t" anchorCtr="0">
            <a:noAutofit/>
          </a:bodyPr>
          <a:lstStyle>
            <a:lvl1pPr algn="l">
              <a:defRPr sz="4000">
                <a:solidFill>
                  <a:schemeClr val="tx1"/>
                </a:solidFill>
              </a:defRPr>
            </a:lvl1pPr>
          </a:lstStyle>
          <a:p>
            <a:r>
              <a:rPr lang="en-US"/>
              <a:t>Click to edit Master title style</a:t>
            </a:r>
            <a:endParaRPr lang="en-GB"/>
          </a:p>
        </p:txBody>
      </p:sp>
      <p:sp>
        <p:nvSpPr>
          <p:cNvPr id="3" name="Subtitle 2"/>
          <p:cNvSpPr>
            <a:spLocks noGrp="1"/>
          </p:cNvSpPr>
          <p:nvPr>
            <p:ph type="subTitle" idx="1"/>
          </p:nvPr>
        </p:nvSpPr>
        <p:spPr>
          <a:xfrm>
            <a:off x="490538" y="3481539"/>
            <a:ext cx="7200000" cy="1655762"/>
          </a:xfrm>
        </p:spPr>
        <p:txBody>
          <a:bodyPr>
            <a:noAutofit/>
          </a:bodyPr>
          <a:lstStyle>
            <a:lvl1pPr marL="0" indent="0" algn="l">
              <a:lnSpc>
                <a:spcPct val="90000"/>
              </a:lnSpc>
              <a:spcAft>
                <a:spcPts val="1200"/>
              </a:spcAft>
              <a:buNone/>
              <a:defRPr sz="4000" b="0">
                <a:solidFill>
                  <a:schemeClr val="accent1"/>
                </a:solidFill>
              </a:defRPr>
            </a:lvl1pPr>
            <a:lvl2pPr marL="0" indent="0" algn="l">
              <a:buNone/>
              <a:defRPr sz="1400">
                <a:solidFill>
                  <a:schemeClr val="accent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490538" y="6180035"/>
            <a:ext cx="2743200" cy="216000"/>
          </a:xfrm>
        </p:spPr>
        <p:txBody>
          <a:bodyPr anchor="b" anchorCtr="0">
            <a:noAutofit/>
          </a:bodyPr>
          <a:lstStyle>
            <a:lvl1pPr>
              <a:defRPr sz="1000">
                <a:solidFill>
                  <a:schemeClr val="accent1"/>
                </a:solidFill>
              </a:defRPr>
            </a:lvl1pPr>
          </a:lstStyle>
          <a:p>
            <a:r>
              <a:rPr lang="en-GB"/>
              <a:t>Date: Monday / 01 / October / 2019</a:t>
            </a:r>
          </a:p>
        </p:txBody>
      </p:sp>
      <p:sp>
        <p:nvSpPr>
          <p:cNvPr id="5" name="Footer Placeholder 4"/>
          <p:cNvSpPr>
            <a:spLocks noGrp="1"/>
          </p:cNvSpPr>
          <p:nvPr>
            <p:ph type="ftr" sz="quarter" idx="11"/>
          </p:nvPr>
        </p:nvSpPr>
        <p:spPr>
          <a:xfrm>
            <a:off x="490538" y="685800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10" name="Picture 9" descr="Text&#10;&#10;Description automatically generated">
            <a:extLst>
              <a:ext uri="{FF2B5EF4-FFF2-40B4-BE49-F238E27FC236}">
                <a16:creationId xmlns:a16="http://schemas.microsoft.com/office/drawing/2014/main" id="{24F3398C-4BAA-4C40-8693-558B2A9DB06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90538" y="631904"/>
            <a:ext cx="2379865" cy="585348"/>
          </a:xfrm>
          <a:prstGeom prst="rect">
            <a:avLst/>
          </a:prstGeom>
        </p:spPr>
      </p:pic>
      <p:grpSp>
        <p:nvGrpSpPr>
          <p:cNvPr id="20" name="Group 4">
            <a:extLst>
              <a:ext uri="{FF2B5EF4-FFF2-40B4-BE49-F238E27FC236}">
                <a16:creationId xmlns:a16="http://schemas.microsoft.com/office/drawing/2014/main" id="{BA149DB2-C6C0-4EB0-9147-0BD71E506B41}"/>
              </a:ext>
            </a:extLst>
          </p:cNvPr>
          <p:cNvGrpSpPr>
            <a:grpSpLocks noChangeAspect="1"/>
          </p:cNvGrpSpPr>
          <p:nvPr userDrawn="1"/>
        </p:nvGrpSpPr>
        <p:grpSpPr bwMode="auto">
          <a:xfrm>
            <a:off x="-1588" y="2987675"/>
            <a:ext cx="214313" cy="252413"/>
            <a:chOff x="-1" y="1882"/>
            <a:chExt cx="135" cy="159"/>
          </a:xfrm>
        </p:grpSpPr>
        <p:sp>
          <p:nvSpPr>
            <p:cNvPr id="21" name="AutoShape 3">
              <a:extLst>
                <a:ext uri="{FF2B5EF4-FFF2-40B4-BE49-F238E27FC236}">
                  <a16:creationId xmlns:a16="http://schemas.microsoft.com/office/drawing/2014/main" id="{284F2386-E0AD-4ED0-95B2-AC164E2B0EDD}"/>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5">
              <a:extLst>
                <a:ext uri="{FF2B5EF4-FFF2-40B4-BE49-F238E27FC236}">
                  <a16:creationId xmlns:a16="http://schemas.microsoft.com/office/drawing/2014/main" id="{01D98035-E598-41E3-A945-4A53781A2936}"/>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16613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75829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p:nvPr>
        </p:nvSpPr>
        <p:spPr>
          <a:xfrm>
            <a:off x="490538" y="4796725"/>
            <a:ext cx="3412800" cy="970829"/>
          </a:xfrm>
        </p:spPr>
        <p:txBody>
          <a:bodyPr tIns="108000">
            <a:spAutoFit/>
          </a:bodyPr>
          <a:lstStyle>
            <a:lvl1pPr marL="489600" indent="-489600">
              <a:buSzPct val="150000"/>
              <a:buFontTx/>
              <a:buBlip>
                <a:blip r:embed="rId2"/>
              </a:buBlip>
              <a:defRPr b="0">
                <a:solidFill>
                  <a:schemeClr val="tx1"/>
                </a:solidFill>
              </a:defRPr>
            </a:lvl1pPr>
            <a:lvl2pPr marL="669600" indent="-180000">
              <a:buClr>
                <a:schemeClr val="accent2"/>
              </a:buClr>
              <a:buSzPct val="80000"/>
              <a:buFont typeface="Wingdings 3" panose="05040102010807070707" pitchFamily="18" charset="2"/>
              <a:buChar char="u"/>
              <a:defRPr sz="1000"/>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810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 Corner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Tree>
    <p:extLst>
      <p:ext uri="{BB962C8B-B14F-4D97-AF65-F5344CB8AC3E}">
        <p14:creationId xmlns:p14="http://schemas.microsoft.com/office/powerpoint/2010/main" val="25906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Image/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
        <p:nvSpPr>
          <p:cNvPr id="10" name="Picture Placeholder 9"/>
          <p:cNvSpPr>
            <a:spLocks noGrp="1"/>
          </p:cNvSpPr>
          <p:nvPr>
            <p:ph type="pic" sz="quarter" idx="13" hasCustomPrompt="1"/>
          </p:nvPr>
        </p:nvSpPr>
        <p:spPr>
          <a:xfrm>
            <a:off x="8289130" y="981075"/>
            <a:ext cx="3902869" cy="5876925"/>
          </a:xfrm>
          <a:custGeom>
            <a:avLst/>
            <a:gdLst>
              <a:gd name="connsiteX0" fmla="*/ 0 w 3902869"/>
              <a:gd name="connsiteY0" fmla="*/ 0 h 5876925"/>
              <a:gd name="connsiteX1" fmla="*/ 3902869 w 3902869"/>
              <a:gd name="connsiteY1" fmla="*/ 0 h 5876925"/>
              <a:gd name="connsiteX2" fmla="*/ 3902869 w 3902869"/>
              <a:gd name="connsiteY2" fmla="*/ 5876925 h 5876925"/>
              <a:gd name="connsiteX3" fmla="*/ 0 w 3902869"/>
              <a:gd name="connsiteY3" fmla="*/ 5876925 h 5876925"/>
              <a:gd name="connsiteX4" fmla="*/ 0 w 3902869"/>
              <a:gd name="connsiteY4" fmla="*/ 0 h 5876925"/>
              <a:gd name="connsiteX0" fmla="*/ 0 w 3902869"/>
              <a:gd name="connsiteY0" fmla="*/ 0 h 5876925"/>
              <a:gd name="connsiteX1" fmla="*/ 3898107 w 3902869"/>
              <a:gd name="connsiteY1" fmla="*/ 2252663 h 5876925"/>
              <a:gd name="connsiteX2" fmla="*/ 3902869 w 3902869"/>
              <a:gd name="connsiteY2" fmla="*/ 5876925 h 5876925"/>
              <a:gd name="connsiteX3" fmla="*/ 0 w 3902869"/>
              <a:gd name="connsiteY3" fmla="*/ 5876925 h 5876925"/>
              <a:gd name="connsiteX4" fmla="*/ 0 w 3902869"/>
              <a:gd name="connsiteY4" fmla="*/ 0 h 587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869" h="5876925">
                <a:moveTo>
                  <a:pt x="0" y="0"/>
                </a:moveTo>
                <a:lnTo>
                  <a:pt x="3898107" y="2252663"/>
                </a:lnTo>
                <a:cubicBezTo>
                  <a:pt x="3899694" y="3460750"/>
                  <a:pt x="3901282" y="4668838"/>
                  <a:pt x="3902869" y="5876925"/>
                </a:cubicBezTo>
                <a:lnTo>
                  <a:pt x="0" y="5876925"/>
                </a:lnTo>
                <a:lnTo>
                  <a:pt x="0" y="0"/>
                </a:lnTo>
                <a:close/>
              </a:path>
            </a:pathLst>
          </a:custGeom>
        </p:spPr>
        <p:txBody>
          <a:bodyPr anchor="b" anchorCtr="0"/>
          <a:lstStyle>
            <a:lvl1pPr algn="r">
              <a:defRPr sz="1000">
                <a:solidFill>
                  <a:schemeClr val="tx1"/>
                </a:solidFill>
              </a:defRPr>
            </a:lvl1pPr>
          </a:lstStyle>
          <a:p>
            <a:r>
              <a:rPr lang="en-GB"/>
              <a:t>Click icon to insert picture</a:t>
            </a:r>
          </a:p>
        </p:txBody>
      </p:sp>
      <p:sp>
        <p:nvSpPr>
          <p:cNvPr id="12" name="Text Placeholder 11"/>
          <p:cNvSpPr>
            <a:spLocks noGrp="1"/>
          </p:cNvSpPr>
          <p:nvPr>
            <p:ph type="body" sz="quarter" idx="14"/>
          </p:nvPr>
        </p:nvSpPr>
        <p:spPr>
          <a:xfrm>
            <a:off x="8288338" y="5876925"/>
            <a:ext cx="3413125" cy="247650"/>
          </a:xfrm>
          <a:custGeom>
            <a:avLst/>
            <a:gdLst>
              <a:gd name="connsiteX0" fmla="*/ 0 w 3413125"/>
              <a:gd name="connsiteY0" fmla="*/ 0 h 247650"/>
              <a:gd name="connsiteX1" fmla="*/ 3413125 w 3413125"/>
              <a:gd name="connsiteY1" fmla="*/ 0 h 247650"/>
              <a:gd name="connsiteX2" fmla="*/ 3413125 w 3413125"/>
              <a:gd name="connsiteY2" fmla="*/ 247650 h 247650"/>
              <a:gd name="connsiteX3" fmla="*/ 0 w 3413125"/>
              <a:gd name="connsiteY3" fmla="*/ 247650 h 247650"/>
              <a:gd name="connsiteX4" fmla="*/ 0 w 3413125"/>
              <a:gd name="connsiteY4" fmla="*/ 0 h 247650"/>
              <a:gd name="connsiteX0" fmla="*/ 0 w 3413125"/>
              <a:gd name="connsiteY0" fmla="*/ 0 h 247650"/>
              <a:gd name="connsiteX1" fmla="*/ 3153569 w 3413125"/>
              <a:gd name="connsiteY1" fmla="*/ 0 h 247650"/>
              <a:gd name="connsiteX2" fmla="*/ 3413125 w 3413125"/>
              <a:gd name="connsiteY2" fmla="*/ 247650 h 247650"/>
              <a:gd name="connsiteX3" fmla="*/ 0 w 3413125"/>
              <a:gd name="connsiteY3" fmla="*/ 247650 h 247650"/>
              <a:gd name="connsiteX4" fmla="*/ 0 w 3413125"/>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125" h="247650">
                <a:moveTo>
                  <a:pt x="0" y="0"/>
                </a:moveTo>
                <a:lnTo>
                  <a:pt x="3153569" y="0"/>
                </a:lnTo>
                <a:lnTo>
                  <a:pt x="3413125" y="247650"/>
                </a:lnTo>
                <a:lnTo>
                  <a:pt x="0" y="247650"/>
                </a:lnTo>
                <a:lnTo>
                  <a:pt x="0" y="0"/>
                </a:lnTo>
                <a:close/>
              </a:path>
            </a:pathLst>
          </a:custGeom>
          <a:solidFill>
            <a:srgbClr val="FFC000"/>
          </a:solidFill>
        </p:spPr>
        <p:txBody>
          <a:bodyPr lIns="108000" anchor="ctr" anchorCtr="0"/>
          <a:lstStyle>
            <a:lvl1pPr>
              <a:defRPr sz="1000" b="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5712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53604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41062" y="2393949"/>
            <a:ext cx="53604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94713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8" name="Content Placeholder 3"/>
          <p:cNvSpPr>
            <a:spLocks noGrp="1"/>
          </p:cNvSpPr>
          <p:nvPr>
            <p:ph sz="half" idx="13"/>
          </p:nvPr>
        </p:nvSpPr>
        <p:spPr>
          <a:xfrm>
            <a:off x="8288662"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3414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with Sta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hasCustomPrompt="1"/>
          </p:nvPr>
        </p:nvSpPr>
        <p:spPr>
          <a:xfrm>
            <a:off x="8288662" y="2393950"/>
            <a:ext cx="3412801" cy="3482975"/>
          </a:xfrm>
        </p:spPr>
        <p:txBody>
          <a:bodyPr tIns="54000"/>
          <a:lstStyle>
            <a:lvl1pPr marL="360000" indent="-360000">
              <a:lnSpc>
                <a:spcPct val="80000"/>
              </a:lnSpc>
              <a:spcBef>
                <a:spcPts val="3200"/>
              </a:spcBef>
              <a:spcAft>
                <a:spcPts val="0"/>
              </a:spcAft>
              <a:buClr>
                <a:schemeClr val="accent2"/>
              </a:buClr>
              <a:buFontTx/>
              <a:buBlip>
                <a:blip r:embed="rId2"/>
              </a:buBlip>
              <a:defRPr sz="6000" b="0" spc="-200" baseline="0">
                <a:solidFill>
                  <a:schemeClr val="accent1"/>
                </a:solidFill>
              </a:defRPr>
            </a:lvl1pPr>
            <a:lvl2pPr marL="360000" indent="0">
              <a:lnSpc>
                <a:spcPct val="100000"/>
              </a:lnSpc>
              <a:spcBef>
                <a:spcPts val="0"/>
              </a:spcBef>
              <a:spcAft>
                <a:spcPts val="0"/>
              </a:spcAft>
              <a:buFontTx/>
              <a:buNone/>
              <a:defRPr sz="1000"/>
            </a:lvl2pPr>
          </a:lstStyle>
          <a:p>
            <a:pPr lvl="0"/>
            <a:r>
              <a:rPr lang="en-US"/>
              <a:t>00.0%</a:t>
            </a:r>
          </a:p>
          <a:p>
            <a:pPr lvl="1"/>
            <a:r>
              <a:rPr lang="en-US"/>
              <a:t>Supporting text</a:t>
            </a:r>
            <a:endParaRPr lang="en-GB"/>
          </a:p>
        </p:txBody>
      </p:sp>
    </p:spTree>
    <p:extLst>
      <p:ext uri="{BB962C8B-B14F-4D97-AF65-F5344CB8AC3E}">
        <p14:creationId xmlns:p14="http://schemas.microsoft.com/office/powerpoint/2010/main" val="240006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
        <p:nvSpPr>
          <p:cNvPr id="6" name="Text Placeholder 9"/>
          <p:cNvSpPr>
            <a:spLocks noGrp="1"/>
          </p:cNvSpPr>
          <p:nvPr>
            <p:ph type="body" sz="quarter" idx="13" hasCustomPrompt="1"/>
          </p:nvPr>
        </p:nvSpPr>
        <p:spPr>
          <a:xfrm>
            <a:off x="490538" y="2393950"/>
            <a:ext cx="7380000" cy="3482976"/>
          </a:xfrm>
        </p:spPr>
        <p:txBody>
          <a:bodyPr tIns="0">
            <a:noAutofit/>
          </a:bodyPr>
          <a:lstStyle>
            <a:lvl1pPr marL="489600" indent="-489600">
              <a:buSzPct val="120000"/>
              <a:buFontTx/>
              <a:buBlip>
                <a:blip r:embed="rId2"/>
              </a:buBlip>
              <a:defRPr sz="2300" b="0">
                <a:solidFill>
                  <a:schemeClr val="tx1"/>
                </a:solidFill>
              </a:defRPr>
            </a:lvl1pPr>
            <a:lvl2pPr marL="489600" indent="0">
              <a:buClr>
                <a:schemeClr val="accent2"/>
              </a:buClr>
              <a:buSzPct val="80000"/>
              <a:buFont typeface="Wingdings 3" panose="05040102010807070707" pitchFamily="18" charset="2"/>
              <a:buNone/>
              <a:defRPr sz="2300" baseline="0"/>
            </a:lvl2pPr>
            <a:lvl3pPr marL="669600" indent="-180000">
              <a:spcBef>
                <a:spcPts val="1800"/>
              </a:spcBef>
              <a:defRPr sz="1000"/>
            </a:lvl3pPr>
          </a:lstStyle>
          <a:p>
            <a:pPr lvl="0"/>
            <a:r>
              <a:rPr lang="en-US"/>
              <a:t>Quote (level 1)</a:t>
            </a:r>
          </a:p>
          <a:p>
            <a:pPr lvl="1"/>
            <a:r>
              <a:rPr lang="en-US"/>
              <a:t>Continuation paras (level 2)</a:t>
            </a:r>
          </a:p>
          <a:p>
            <a:pPr lvl="2"/>
            <a:r>
              <a:rPr lang="en-GB"/>
              <a:t>Source (level 3)</a:t>
            </a:r>
          </a:p>
        </p:txBody>
      </p:sp>
      <p:sp>
        <p:nvSpPr>
          <p:cNvPr id="8" name="Picture Placeholder 7"/>
          <p:cNvSpPr>
            <a:spLocks noGrp="1"/>
          </p:cNvSpPr>
          <p:nvPr>
            <p:ph type="pic" sz="quarter" idx="14"/>
          </p:nvPr>
        </p:nvSpPr>
        <p:spPr>
          <a:xfrm>
            <a:off x="8270663" y="2447925"/>
            <a:ext cx="3430800" cy="3429000"/>
          </a:xfrm>
        </p:spPr>
        <p:txBody>
          <a:bodyPr/>
          <a:lstStyle>
            <a:lvl1pPr>
              <a:defRPr sz="100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261044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tx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21088" y="6867374"/>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sp>
        <p:nvSpPr>
          <p:cNvPr id="8" name="Right Triangle 7"/>
          <p:cNvSpPr/>
          <p:nvPr userDrawn="1"/>
        </p:nvSpPr>
        <p:spPr>
          <a:xfrm flipH="1">
            <a:off x="5529262" y="3007518"/>
            <a:ext cx="6662738" cy="3850481"/>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grpSp>
        <p:nvGrpSpPr>
          <p:cNvPr id="10" name="Group 4">
            <a:extLst>
              <a:ext uri="{FF2B5EF4-FFF2-40B4-BE49-F238E27FC236}">
                <a16:creationId xmlns:a16="http://schemas.microsoft.com/office/drawing/2014/main" id="{B4733B90-4E48-450C-B61A-1C1DD66270F8}"/>
              </a:ext>
            </a:extLst>
          </p:cNvPr>
          <p:cNvGrpSpPr>
            <a:grpSpLocks noChangeAspect="1"/>
          </p:cNvGrpSpPr>
          <p:nvPr userDrawn="1"/>
        </p:nvGrpSpPr>
        <p:grpSpPr bwMode="auto">
          <a:xfrm>
            <a:off x="-1588" y="2987675"/>
            <a:ext cx="214313" cy="252413"/>
            <a:chOff x="-1" y="1882"/>
            <a:chExt cx="135" cy="159"/>
          </a:xfrm>
        </p:grpSpPr>
        <p:sp>
          <p:nvSpPr>
            <p:cNvPr id="11" name="AutoShape 3">
              <a:extLst>
                <a:ext uri="{FF2B5EF4-FFF2-40B4-BE49-F238E27FC236}">
                  <a16:creationId xmlns:a16="http://schemas.microsoft.com/office/drawing/2014/main" id="{905031C7-9A2E-4153-B201-745C390B4646}"/>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5">
              <a:extLst>
                <a:ext uri="{FF2B5EF4-FFF2-40B4-BE49-F238E27FC236}">
                  <a16:creationId xmlns:a16="http://schemas.microsoft.com/office/drawing/2014/main" id="{D290AB48-DD4E-4238-9109-E598D2E0105C}"/>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14" name="Picture 13" descr="Text&#10;&#10;Description automatically generated">
            <a:extLst>
              <a:ext uri="{FF2B5EF4-FFF2-40B4-BE49-F238E27FC236}">
                <a16:creationId xmlns:a16="http://schemas.microsoft.com/office/drawing/2014/main" id="{3EDF5B93-56A7-49CD-9D98-10DEB91022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537442"/>
            <a:ext cx="2075935" cy="510594"/>
          </a:xfrm>
          <a:prstGeom prst="rect">
            <a:avLst/>
          </a:prstGeom>
        </p:spPr>
      </p:pic>
    </p:spTree>
    <p:extLst>
      <p:ext uri="{BB962C8B-B14F-4D97-AF65-F5344CB8AC3E}">
        <p14:creationId xmlns:p14="http://schemas.microsoft.com/office/powerpoint/2010/main" val="57757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B">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tx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sp>
        <p:nvSpPr>
          <p:cNvPr id="8" name="Right Triangle 7"/>
          <p:cNvSpPr/>
          <p:nvPr userDrawn="1"/>
        </p:nvSpPr>
        <p:spPr>
          <a:xfrm flipH="1">
            <a:off x="8286750" y="4601106"/>
            <a:ext cx="3905250" cy="2256894"/>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
        <p:nvSpPr>
          <p:cNvPr id="10" name="Right Triangle 9"/>
          <p:cNvSpPr/>
          <p:nvPr userDrawn="1"/>
        </p:nvSpPr>
        <p:spPr>
          <a:xfrm rot="10800000">
            <a:off x="3191027" y="2238"/>
            <a:ext cx="8999022" cy="520065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11" name="Picture 10" descr="Text&#10;&#10;Description automatically generated">
            <a:extLst>
              <a:ext uri="{FF2B5EF4-FFF2-40B4-BE49-F238E27FC236}">
                <a16:creationId xmlns:a16="http://schemas.microsoft.com/office/drawing/2014/main" id="{A6EE32B5-906C-4406-BEB8-4244F520640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537442"/>
            <a:ext cx="2075935" cy="510594"/>
          </a:xfrm>
          <a:prstGeom prst="rect">
            <a:avLst/>
          </a:prstGeom>
        </p:spPr>
      </p:pic>
      <p:grpSp>
        <p:nvGrpSpPr>
          <p:cNvPr id="15" name="Group 4">
            <a:extLst>
              <a:ext uri="{FF2B5EF4-FFF2-40B4-BE49-F238E27FC236}">
                <a16:creationId xmlns:a16="http://schemas.microsoft.com/office/drawing/2014/main" id="{C4BE1BED-13F3-4F93-8858-7231536E6147}"/>
              </a:ext>
            </a:extLst>
          </p:cNvPr>
          <p:cNvGrpSpPr>
            <a:grpSpLocks noChangeAspect="1"/>
          </p:cNvGrpSpPr>
          <p:nvPr userDrawn="1"/>
        </p:nvGrpSpPr>
        <p:grpSpPr bwMode="auto">
          <a:xfrm>
            <a:off x="-1590" y="2980154"/>
            <a:ext cx="211489" cy="249087"/>
            <a:chOff x="-1" y="1882"/>
            <a:chExt cx="135" cy="159"/>
          </a:xfrm>
        </p:grpSpPr>
        <p:sp>
          <p:nvSpPr>
            <p:cNvPr id="16" name="AutoShape 3">
              <a:extLst>
                <a:ext uri="{FF2B5EF4-FFF2-40B4-BE49-F238E27FC236}">
                  <a16:creationId xmlns:a16="http://schemas.microsoft.com/office/drawing/2014/main" id="{103D9DC3-157E-4E4E-A62E-55C2230F0413}"/>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5">
              <a:extLst>
                <a:ext uri="{FF2B5EF4-FFF2-40B4-BE49-F238E27FC236}">
                  <a16:creationId xmlns:a16="http://schemas.microsoft.com/office/drawing/2014/main" id="{1B6CF635-A574-4FAE-82AC-44B119CB1682}"/>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072045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C">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sp>
        <p:nvSpPr>
          <p:cNvPr id="10" name="Right Triangle 9"/>
          <p:cNvSpPr/>
          <p:nvPr userDrawn="1"/>
        </p:nvSpPr>
        <p:spPr>
          <a:xfrm rot="10800000">
            <a:off x="5307376" y="0"/>
            <a:ext cx="6884624" cy="3978712"/>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11" name="Picture 10" descr="Text&#10;&#10;Description automatically generated">
            <a:extLst>
              <a:ext uri="{FF2B5EF4-FFF2-40B4-BE49-F238E27FC236}">
                <a16:creationId xmlns:a16="http://schemas.microsoft.com/office/drawing/2014/main" id="{F4DD2536-E3C9-46F6-B885-42E6CE32FED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56440" y="536382"/>
            <a:ext cx="2075935" cy="510594"/>
          </a:xfrm>
          <a:prstGeom prst="rect">
            <a:avLst/>
          </a:prstGeom>
        </p:spPr>
      </p:pic>
      <p:grpSp>
        <p:nvGrpSpPr>
          <p:cNvPr id="12" name="Group 4">
            <a:extLst>
              <a:ext uri="{FF2B5EF4-FFF2-40B4-BE49-F238E27FC236}">
                <a16:creationId xmlns:a16="http://schemas.microsoft.com/office/drawing/2014/main" id="{D3958386-93C1-4AF5-9696-25DCAAE87066}"/>
              </a:ext>
            </a:extLst>
          </p:cNvPr>
          <p:cNvGrpSpPr>
            <a:grpSpLocks noChangeAspect="1"/>
          </p:cNvGrpSpPr>
          <p:nvPr userDrawn="1"/>
        </p:nvGrpSpPr>
        <p:grpSpPr bwMode="auto">
          <a:xfrm>
            <a:off x="-1590" y="3029580"/>
            <a:ext cx="211489" cy="249087"/>
            <a:chOff x="-1" y="1882"/>
            <a:chExt cx="135" cy="159"/>
          </a:xfrm>
        </p:grpSpPr>
        <p:sp>
          <p:nvSpPr>
            <p:cNvPr id="13" name="AutoShape 3">
              <a:extLst>
                <a:ext uri="{FF2B5EF4-FFF2-40B4-BE49-F238E27FC236}">
                  <a16:creationId xmlns:a16="http://schemas.microsoft.com/office/drawing/2014/main" id="{EF57F95F-D5FA-4527-BE41-81A52732FE37}"/>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5">
              <a:extLst>
                <a:ext uri="{FF2B5EF4-FFF2-40B4-BE49-F238E27FC236}">
                  <a16:creationId xmlns:a16="http://schemas.microsoft.com/office/drawing/2014/main" id="{1F92081F-302B-4744-9C5E-BE0F9343D2F9}"/>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31999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hoto">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1653596"/>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2270357"/>
            <a:ext cx="7200000"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12" name="Picture 11" descr="Text&#10;&#10;Description automatically generated">
            <a:extLst>
              <a:ext uri="{FF2B5EF4-FFF2-40B4-BE49-F238E27FC236}">
                <a16:creationId xmlns:a16="http://schemas.microsoft.com/office/drawing/2014/main" id="{4CE07DCF-8A98-4722-BC9D-469FBDB72E4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324736"/>
            <a:ext cx="1947862" cy="479093"/>
          </a:xfrm>
          <a:prstGeom prst="rect">
            <a:avLst/>
          </a:prstGeom>
        </p:spPr>
      </p:pic>
      <p:grpSp>
        <p:nvGrpSpPr>
          <p:cNvPr id="17" name="Group 4">
            <a:extLst>
              <a:ext uri="{FF2B5EF4-FFF2-40B4-BE49-F238E27FC236}">
                <a16:creationId xmlns:a16="http://schemas.microsoft.com/office/drawing/2014/main" id="{E7A277E3-F7F7-44BA-BE2E-FDB75D776433}"/>
              </a:ext>
            </a:extLst>
          </p:cNvPr>
          <p:cNvGrpSpPr>
            <a:grpSpLocks noChangeAspect="1"/>
          </p:cNvGrpSpPr>
          <p:nvPr userDrawn="1"/>
        </p:nvGrpSpPr>
        <p:grpSpPr bwMode="auto">
          <a:xfrm>
            <a:off x="-1590" y="1785664"/>
            <a:ext cx="211489" cy="249087"/>
            <a:chOff x="-1" y="1882"/>
            <a:chExt cx="135" cy="159"/>
          </a:xfrm>
        </p:grpSpPr>
        <p:sp>
          <p:nvSpPr>
            <p:cNvPr id="18" name="AutoShape 3">
              <a:extLst>
                <a:ext uri="{FF2B5EF4-FFF2-40B4-BE49-F238E27FC236}">
                  <a16:creationId xmlns:a16="http://schemas.microsoft.com/office/drawing/2014/main" id="{203A5D84-2036-4461-961F-214961C7FC4B}"/>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5">
              <a:extLst>
                <a:ext uri="{FF2B5EF4-FFF2-40B4-BE49-F238E27FC236}">
                  <a16:creationId xmlns:a16="http://schemas.microsoft.com/office/drawing/2014/main" id="{797F0FB8-8D53-4D91-BC66-C242EDEB08A9}"/>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80822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2_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9922" y="3849031"/>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381580" y="4470745"/>
            <a:ext cx="7218342"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12" name="Picture 11" descr="Text&#10;&#10;Description automatically generated">
            <a:extLst>
              <a:ext uri="{FF2B5EF4-FFF2-40B4-BE49-F238E27FC236}">
                <a16:creationId xmlns:a16="http://schemas.microsoft.com/office/drawing/2014/main" id="{4CE07DCF-8A98-4722-BC9D-469FBDB72E4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324736"/>
            <a:ext cx="1947862" cy="479093"/>
          </a:xfrm>
          <a:prstGeom prst="rect">
            <a:avLst/>
          </a:prstGeom>
        </p:spPr>
      </p:pic>
      <p:grpSp>
        <p:nvGrpSpPr>
          <p:cNvPr id="17" name="Group 4">
            <a:extLst>
              <a:ext uri="{FF2B5EF4-FFF2-40B4-BE49-F238E27FC236}">
                <a16:creationId xmlns:a16="http://schemas.microsoft.com/office/drawing/2014/main" id="{E7A277E3-F7F7-44BA-BE2E-FDB75D776433}"/>
              </a:ext>
            </a:extLst>
          </p:cNvPr>
          <p:cNvGrpSpPr>
            <a:grpSpLocks noChangeAspect="1"/>
          </p:cNvGrpSpPr>
          <p:nvPr userDrawn="1"/>
        </p:nvGrpSpPr>
        <p:grpSpPr bwMode="auto">
          <a:xfrm>
            <a:off x="0" y="4028749"/>
            <a:ext cx="211489" cy="249087"/>
            <a:chOff x="-1" y="1882"/>
            <a:chExt cx="135" cy="159"/>
          </a:xfrm>
        </p:grpSpPr>
        <p:sp>
          <p:nvSpPr>
            <p:cNvPr id="18" name="AutoShape 3">
              <a:extLst>
                <a:ext uri="{FF2B5EF4-FFF2-40B4-BE49-F238E27FC236}">
                  <a16:creationId xmlns:a16="http://schemas.microsoft.com/office/drawing/2014/main" id="{203A5D84-2036-4461-961F-214961C7FC4B}"/>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5">
              <a:extLst>
                <a:ext uri="{FF2B5EF4-FFF2-40B4-BE49-F238E27FC236}">
                  <a16:creationId xmlns:a16="http://schemas.microsoft.com/office/drawing/2014/main" id="{797F0FB8-8D53-4D91-BC66-C242EDEB08A9}"/>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6000649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3_Section Header Photo">
    <p:bg>
      <p:bgPr>
        <a:blipFill dpi="0" rotWithShape="1">
          <a:blip r:embed="rId2">
            <a:extLst>
              <a:ext uri="{BEBA8EAE-BF5A-486C-A8C5-ECC9F3942E4B}">
                <a14:imgProps xmlns:a14="http://schemas.microsoft.com/office/drawing/2010/main">
                  <a14:imgLayer r:embed="rId3">
                    <a14:imgEffect>
                      <a14:brightnessContrast bright="1000" contrast="-3300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9922" y="3849031"/>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381580" y="4470745"/>
            <a:ext cx="7218342"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12" name="Picture 11" descr="Text&#10;&#10;Description automatically generated">
            <a:extLst>
              <a:ext uri="{FF2B5EF4-FFF2-40B4-BE49-F238E27FC236}">
                <a16:creationId xmlns:a16="http://schemas.microsoft.com/office/drawing/2014/main" id="{4CE07DCF-8A98-4722-BC9D-469FBDB72E4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90538" y="324736"/>
            <a:ext cx="1947862" cy="479093"/>
          </a:xfrm>
          <a:prstGeom prst="rect">
            <a:avLst/>
          </a:prstGeom>
        </p:spPr>
      </p:pic>
      <p:grpSp>
        <p:nvGrpSpPr>
          <p:cNvPr id="17" name="Group 4">
            <a:extLst>
              <a:ext uri="{FF2B5EF4-FFF2-40B4-BE49-F238E27FC236}">
                <a16:creationId xmlns:a16="http://schemas.microsoft.com/office/drawing/2014/main" id="{E7A277E3-F7F7-44BA-BE2E-FDB75D776433}"/>
              </a:ext>
            </a:extLst>
          </p:cNvPr>
          <p:cNvGrpSpPr>
            <a:grpSpLocks noChangeAspect="1"/>
          </p:cNvGrpSpPr>
          <p:nvPr userDrawn="1"/>
        </p:nvGrpSpPr>
        <p:grpSpPr bwMode="auto">
          <a:xfrm>
            <a:off x="0" y="4028749"/>
            <a:ext cx="211489" cy="249087"/>
            <a:chOff x="-1" y="1882"/>
            <a:chExt cx="135" cy="159"/>
          </a:xfrm>
        </p:grpSpPr>
        <p:sp>
          <p:nvSpPr>
            <p:cNvPr id="18" name="AutoShape 3">
              <a:extLst>
                <a:ext uri="{FF2B5EF4-FFF2-40B4-BE49-F238E27FC236}">
                  <a16:creationId xmlns:a16="http://schemas.microsoft.com/office/drawing/2014/main" id="{203A5D84-2036-4461-961F-214961C7FC4B}"/>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5">
              <a:extLst>
                <a:ext uri="{FF2B5EF4-FFF2-40B4-BE49-F238E27FC236}">
                  <a16:creationId xmlns:a16="http://schemas.microsoft.com/office/drawing/2014/main" id="{797F0FB8-8D53-4D91-BC66-C242EDEB08A9}"/>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0206416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attern">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1" t="21407" r="38481" b="40746"/>
          <a:stretch/>
        </p:blipFill>
        <p:spPr>
          <a:xfrm>
            <a:off x="-1397975" y="1085561"/>
            <a:ext cx="13604217" cy="5784889"/>
          </a:xfrm>
          <a:prstGeom prst="rect">
            <a:avLst/>
          </a:prstGeom>
        </p:spPr>
      </p:pic>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tx2"/>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5868000" cy="648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49663"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pic>
        <p:nvPicPr>
          <p:cNvPr id="11" name="Picture 10" descr="Text&#10;&#10;Description automatically generated">
            <a:extLst>
              <a:ext uri="{FF2B5EF4-FFF2-40B4-BE49-F238E27FC236}">
                <a16:creationId xmlns:a16="http://schemas.microsoft.com/office/drawing/2014/main" id="{1433A36D-F1D6-4BA4-8899-9EEC5F102ED2}"/>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56440" y="536382"/>
            <a:ext cx="2075935" cy="510594"/>
          </a:xfrm>
          <a:prstGeom prst="rect">
            <a:avLst/>
          </a:prstGeom>
        </p:spPr>
      </p:pic>
    </p:spTree>
    <p:extLst>
      <p:ext uri="{BB962C8B-B14F-4D97-AF65-F5344CB8AC3E}">
        <p14:creationId xmlns:p14="http://schemas.microsoft.com/office/powerpoint/2010/main" val="30062829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642088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Date: Monday / 01 / October / 2019</a:t>
            </a:r>
          </a:p>
        </p:txBody>
      </p:sp>
      <p:sp>
        <p:nvSpPr>
          <p:cNvPr id="3" name="Footer Placeholder 2"/>
          <p:cNvSpPr>
            <a:spLocks noGrp="1"/>
          </p:cNvSpPr>
          <p:nvPr>
            <p:ph type="ftr" sz="quarter" idx="11"/>
          </p:nvPr>
        </p:nvSpPr>
        <p:spPr/>
        <p:txBody>
          <a:bodyPr/>
          <a:lstStyle/>
          <a:p>
            <a:r>
              <a:rPr lang="en-GB"/>
              <a:t>Advancing social justice, promoting decent work</a:t>
            </a:r>
          </a:p>
        </p:txBody>
      </p:sp>
      <p:sp>
        <p:nvSpPr>
          <p:cNvPr id="4" name="Slide Number Placeholder 3"/>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171195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0538" y="1423195"/>
            <a:ext cx="11210924" cy="72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p:cNvSpPr>
            <a:spLocks noGrp="1"/>
          </p:cNvSpPr>
          <p:nvPr>
            <p:ph type="body" idx="1"/>
          </p:nvPr>
        </p:nvSpPr>
        <p:spPr>
          <a:xfrm>
            <a:off x="490538" y="2393950"/>
            <a:ext cx="11210924" cy="3482975"/>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0538" y="6870450"/>
            <a:ext cx="2743200" cy="216000"/>
          </a:xfrm>
          <a:prstGeom prst="rect">
            <a:avLst/>
          </a:prstGeom>
        </p:spPr>
        <p:txBody>
          <a:bodyPr vert="horz" lIns="0" tIns="0" rIns="0" bIns="0" rtlCol="0" anchor="ctr">
            <a:noAutofit/>
          </a:bodyPr>
          <a:lstStyle>
            <a:lvl1pPr algn="l">
              <a:defRPr sz="1000">
                <a:noFill/>
              </a:defRPr>
            </a:lvl1pPr>
          </a:lstStyle>
          <a:p>
            <a:r>
              <a:rPr lang="en-GB"/>
              <a:t>Date: Monday / 01 / October / 2019</a:t>
            </a:r>
          </a:p>
        </p:txBody>
      </p:sp>
      <p:sp>
        <p:nvSpPr>
          <p:cNvPr id="5" name="Footer Placeholder 4"/>
          <p:cNvSpPr>
            <a:spLocks noGrp="1"/>
          </p:cNvSpPr>
          <p:nvPr>
            <p:ph type="ftr" sz="quarter" idx="3"/>
          </p:nvPr>
        </p:nvSpPr>
        <p:spPr>
          <a:xfrm>
            <a:off x="490538" y="6337302"/>
            <a:ext cx="5605462" cy="180000"/>
          </a:xfrm>
          <a:prstGeom prst="rect">
            <a:avLst/>
          </a:prstGeom>
        </p:spPr>
        <p:txBody>
          <a:bodyPr vert="horz" lIns="0" tIns="0" rIns="0" bIns="0" rtlCol="0" anchor="t" anchorCtr="0">
            <a:noAutofit/>
          </a:bodyPr>
          <a:lstStyle>
            <a:lvl1pPr algn="l">
              <a:defRPr sz="1000" b="1">
                <a:solidFill>
                  <a:schemeClr val="tx1"/>
                </a:solidFill>
              </a:defRPr>
            </a:lvl1pPr>
          </a:lstStyle>
          <a:p>
            <a:r>
              <a:rPr lang="en-GB"/>
              <a:t>Advancing social justice, promoting decent work</a:t>
            </a:r>
          </a:p>
        </p:txBody>
      </p:sp>
      <p:sp>
        <p:nvSpPr>
          <p:cNvPr id="6" name="Slide Number Placeholder 5"/>
          <p:cNvSpPr>
            <a:spLocks noGrp="1"/>
          </p:cNvSpPr>
          <p:nvPr>
            <p:ph type="sldNum" sz="quarter" idx="4"/>
          </p:nvPr>
        </p:nvSpPr>
        <p:spPr>
          <a:xfrm>
            <a:off x="11161462" y="432000"/>
            <a:ext cx="540000" cy="288000"/>
          </a:xfrm>
          <a:prstGeom prst="rect">
            <a:avLst/>
          </a:prstGeom>
        </p:spPr>
        <p:txBody>
          <a:bodyPr vert="horz" lIns="0" tIns="0" rIns="0" bIns="0" rtlCol="0" anchor="t" anchorCtr="0">
            <a:noAutofit/>
          </a:bodyPr>
          <a:lstStyle>
            <a:lvl1pPr algn="r">
              <a:defRPr sz="1800">
                <a:solidFill>
                  <a:schemeClr val="accent1"/>
                </a:solidFill>
              </a:defRPr>
            </a:lvl1pPr>
          </a:lstStyle>
          <a:p>
            <a:fld id="{856227C0-AD57-4F9B-BAE3-EEFB0D0EE427}" type="slidenum">
              <a:rPr lang="en-GB" smtClean="0"/>
              <a:pPr/>
              <a:t>‹#›</a:t>
            </a:fld>
            <a:endParaRPr lang="en-GB"/>
          </a:p>
        </p:txBody>
      </p:sp>
      <p:pic>
        <p:nvPicPr>
          <p:cNvPr id="13" name="Picture 12" descr="Text&#10;&#10;Description automatically generated">
            <a:extLst>
              <a:ext uri="{FF2B5EF4-FFF2-40B4-BE49-F238E27FC236}">
                <a16:creationId xmlns:a16="http://schemas.microsoft.com/office/drawing/2014/main" id="{160B0558-3E7D-4C3C-B94B-690458161DF1}"/>
              </a:ext>
            </a:extLst>
          </p:cNvPr>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490538" y="442730"/>
            <a:ext cx="2188763" cy="538345"/>
          </a:xfrm>
          <a:prstGeom prst="rect">
            <a:avLst/>
          </a:prstGeom>
        </p:spPr>
      </p:pic>
      <p:grpSp>
        <p:nvGrpSpPr>
          <p:cNvPr id="17" name="Group 4">
            <a:extLst>
              <a:ext uri="{FF2B5EF4-FFF2-40B4-BE49-F238E27FC236}">
                <a16:creationId xmlns:a16="http://schemas.microsoft.com/office/drawing/2014/main" id="{4C67A22C-49A7-4101-BCBC-01EF22506A9E}"/>
              </a:ext>
            </a:extLst>
          </p:cNvPr>
          <p:cNvGrpSpPr>
            <a:grpSpLocks noChangeAspect="1"/>
          </p:cNvGrpSpPr>
          <p:nvPr userDrawn="1"/>
        </p:nvGrpSpPr>
        <p:grpSpPr bwMode="auto">
          <a:xfrm>
            <a:off x="-1590" y="1447909"/>
            <a:ext cx="211489" cy="249087"/>
            <a:chOff x="-1" y="1882"/>
            <a:chExt cx="135" cy="159"/>
          </a:xfrm>
        </p:grpSpPr>
        <p:sp>
          <p:nvSpPr>
            <p:cNvPr id="18" name="AutoShape 3">
              <a:extLst>
                <a:ext uri="{FF2B5EF4-FFF2-40B4-BE49-F238E27FC236}">
                  <a16:creationId xmlns:a16="http://schemas.microsoft.com/office/drawing/2014/main" id="{4D989E30-FCB7-48C1-98A6-29C53642A654}"/>
                </a:ext>
              </a:extLst>
            </p:cNvPr>
            <p:cNvSpPr>
              <a:spLocks noChangeAspect="1" noChangeArrowheads="1" noTextEdit="1"/>
            </p:cNvSpPr>
            <p:nvPr userDrawn="1"/>
          </p:nvSpPr>
          <p:spPr bwMode="auto">
            <a:xfrm>
              <a:off x="-1" y="1882"/>
              <a:ext cx="135"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5">
              <a:extLst>
                <a:ext uri="{FF2B5EF4-FFF2-40B4-BE49-F238E27FC236}">
                  <a16:creationId xmlns:a16="http://schemas.microsoft.com/office/drawing/2014/main" id="{1A409B09-1E92-4C82-A520-DB8C4EA8F2CC}"/>
                </a:ext>
              </a:extLst>
            </p:cNvPr>
            <p:cNvSpPr>
              <a:spLocks/>
            </p:cNvSpPr>
            <p:nvPr userDrawn="1"/>
          </p:nvSpPr>
          <p:spPr bwMode="auto">
            <a:xfrm>
              <a:off x="1" y="1882"/>
              <a:ext cx="135" cy="157"/>
            </a:xfrm>
            <a:custGeom>
              <a:avLst/>
              <a:gdLst>
                <a:gd name="T0" fmla="*/ 0 w 135"/>
                <a:gd name="T1" fmla="*/ 157 h 157"/>
                <a:gd name="T2" fmla="*/ 135 w 135"/>
                <a:gd name="T3" fmla="*/ 77 h 157"/>
                <a:gd name="T4" fmla="*/ 0 w 135"/>
                <a:gd name="T5" fmla="*/ 0 h 157"/>
                <a:gd name="T6" fmla="*/ 0 w 135"/>
                <a:gd name="T7" fmla="*/ 157 h 157"/>
              </a:gdLst>
              <a:ahLst/>
              <a:cxnLst>
                <a:cxn ang="0">
                  <a:pos x="T0" y="T1"/>
                </a:cxn>
                <a:cxn ang="0">
                  <a:pos x="T2" y="T3"/>
                </a:cxn>
                <a:cxn ang="0">
                  <a:pos x="T4" y="T5"/>
                </a:cxn>
                <a:cxn ang="0">
                  <a:pos x="T6" y="T7"/>
                </a:cxn>
              </a:cxnLst>
              <a:rect l="0" t="0" r="r" b="b"/>
              <a:pathLst>
                <a:path w="135" h="157">
                  <a:moveTo>
                    <a:pt x="0" y="157"/>
                  </a:moveTo>
                  <a:lnTo>
                    <a:pt x="135" y="77"/>
                  </a:lnTo>
                  <a:lnTo>
                    <a:pt x="0" y="0"/>
                  </a:lnTo>
                  <a:lnTo>
                    <a:pt x="0" y="1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3" name="Freeform 10">
            <a:extLst>
              <a:ext uri="{FF2B5EF4-FFF2-40B4-BE49-F238E27FC236}">
                <a16:creationId xmlns:a16="http://schemas.microsoft.com/office/drawing/2014/main" id="{F14745D0-023A-43CB-94C5-86D45903CB1F}"/>
              </a:ext>
            </a:extLst>
          </p:cNvPr>
          <p:cNvSpPr>
            <a:spLocks/>
          </p:cNvSpPr>
          <p:nvPr userDrawn="1"/>
        </p:nvSpPr>
        <p:spPr bwMode="auto">
          <a:xfrm>
            <a:off x="9673048" y="6490526"/>
            <a:ext cx="80963" cy="93662"/>
          </a:xfrm>
          <a:custGeom>
            <a:avLst/>
            <a:gdLst>
              <a:gd name="T0" fmla="*/ 0 w 51"/>
              <a:gd name="T1" fmla="*/ 59 h 59"/>
              <a:gd name="T2" fmla="*/ 51 w 51"/>
              <a:gd name="T3" fmla="*/ 30 h 59"/>
              <a:gd name="T4" fmla="*/ 0 w 51"/>
              <a:gd name="T5" fmla="*/ 0 h 59"/>
              <a:gd name="T6" fmla="*/ 0 w 51"/>
              <a:gd name="T7" fmla="*/ 59 h 59"/>
            </a:gdLst>
            <a:ahLst/>
            <a:cxnLst>
              <a:cxn ang="0">
                <a:pos x="T0" y="T1"/>
              </a:cxn>
              <a:cxn ang="0">
                <a:pos x="T2" y="T3"/>
              </a:cxn>
              <a:cxn ang="0">
                <a:pos x="T4" y="T5"/>
              </a:cxn>
              <a:cxn ang="0">
                <a:pos x="T6" y="T7"/>
              </a:cxn>
            </a:cxnLst>
            <a:rect l="0" t="0" r="r" b="b"/>
            <a:pathLst>
              <a:path w="51" h="59">
                <a:moveTo>
                  <a:pt x="0" y="59"/>
                </a:moveTo>
                <a:lnTo>
                  <a:pt x="51" y="30"/>
                </a:lnTo>
                <a:lnTo>
                  <a:pt x="0" y="0"/>
                </a:lnTo>
                <a:lnTo>
                  <a:pt x="0" y="59"/>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en-GB"/>
          </a:p>
        </p:txBody>
      </p:sp>
      <p:sp>
        <p:nvSpPr>
          <p:cNvPr id="24" name="TextBox 23">
            <a:extLst>
              <a:ext uri="{FF2B5EF4-FFF2-40B4-BE49-F238E27FC236}">
                <a16:creationId xmlns:a16="http://schemas.microsoft.com/office/drawing/2014/main" id="{90B24536-99B8-4B06-8D57-790991110F78}"/>
              </a:ext>
            </a:extLst>
          </p:cNvPr>
          <p:cNvSpPr txBox="1"/>
          <p:nvPr userDrawn="1"/>
        </p:nvSpPr>
        <p:spPr>
          <a:xfrm>
            <a:off x="9803432" y="6411929"/>
            <a:ext cx="1935481" cy="246221"/>
          </a:xfrm>
          <a:prstGeom prst="rect">
            <a:avLst/>
          </a:prstGeom>
          <a:noFill/>
        </p:spPr>
        <p:txBody>
          <a:bodyPr wrap="square" rtlCol="0">
            <a:spAutoFit/>
          </a:bodyPr>
          <a:lstStyle/>
          <a:p>
            <a:r>
              <a:rPr lang="fr-CH" sz="1000" b="1">
                <a:latin typeface="Noto Sans" panose="020B0502040504020204" pitchFamily="34" charset="0"/>
                <a:ea typeface="Noto Sans" panose="020B0502040504020204" pitchFamily="34" charset="0"/>
                <a:cs typeface="Noto Sans" panose="020B0502040504020204" pitchFamily="34" charset="0"/>
              </a:rPr>
              <a:t>ilo.org/</a:t>
            </a:r>
            <a:r>
              <a:rPr lang="fr-CH" sz="1000" b="1" err="1">
                <a:latin typeface="Noto Sans" panose="020B0502040504020204" pitchFamily="34" charset="0"/>
                <a:ea typeface="Noto Sans" panose="020B0502040504020204" pitchFamily="34" charset="0"/>
                <a:cs typeface="Noto Sans" panose="020B0502040504020204" pitchFamily="34" charset="0"/>
              </a:rPr>
              <a:t>safety</a:t>
            </a:r>
            <a:r>
              <a:rPr lang="fr-CH" sz="1000" b="1">
                <a:latin typeface="Noto Sans" panose="020B0502040504020204" pitchFamily="34" charset="0"/>
                <a:ea typeface="Noto Sans" panose="020B0502040504020204" pitchFamily="34" charset="0"/>
                <a:cs typeface="Noto Sans" panose="020B0502040504020204" pitchFamily="34" charset="0"/>
              </a:rPr>
              <a:t>-</a:t>
            </a:r>
            <a:r>
              <a:rPr lang="fr-CH" sz="1000" b="1" err="1">
                <a:latin typeface="Noto Sans" panose="020B0502040504020204" pitchFamily="34" charset="0"/>
                <a:ea typeface="Noto Sans" panose="020B0502040504020204" pitchFamily="34" charset="0"/>
                <a:cs typeface="Noto Sans" panose="020B0502040504020204" pitchFamily="34" charset="0"/>
              </a:rPr>
              <a:t>health</a:t>
            </a:r>
            <a:r>
              <a:rPr lang="fr-CH" sz="1000" b="1">
                <a:latin typeface="Noto Sans" panose="020B0502040504020204" pitchFamily="34" charset="0"/>
                <a:ea typeface="Noto Sans" panose="020B0502040504020204" pitchFamily="34" charset="0"/>
                <a:cs typeface="Noto Sans" panose="020B0502040504020204" pitchFamily="34" charset="0"/>
              </a:rPr>
              <a:t>-for-all</a:t>
            </a:r>
            <a:endParaRPr lang="en-GB" sz="1000" b="1">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1767613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7" r:id="rId3"/>
    <p:sldLayoutId id="2147483665" r:id="rId4"/>
    <p:sldLayoutId id="2147483666" r:id="rId5"/>
    <p:sldLayoutId id="2147483652" r:id="rId6"/>
    <p:sldLayoutId id="2147483664" r:id="rId7"/>
    <p:sldLayoutId id="2147483668" r:id="rId8"/>
    <p:sldLayoutId id="2147483669" r:id="rId9"/>
    <p:sldLayoutId id="2147483651" r:id="rId10"/>
    <p:sldLayoutId id="2147483660" r:id="rId11"/>
    <p:sldLayoutId id="2147483661" r:id="rId12"/>
    <p:sldLayoutId id="2147483662" r:id="rId13"/>
    <p:sldLayoutId id="2147483671" r:id="rId14"/>
    <p:sldLayoutId id="2147483672" r:id="rId15"/>
    <p:sldLayoutId id="2147483663" r:id="rId16"/>
    <p:sldLayoutId id="2147483654" r:id="rId17"/>
    <p:sldLayoutId id="2147483655" r:id="rId18"/>
  </p:sldLayoutIdLst>
  <p:hf hdr="0"/>
  <p:txStyles>
    <p:titleStyle>
      <a:lvl1pPr algn="l" defTabSz="914400" rtl="0" eaLnBrk="1" latinLnBrk="0" hangingPunct="1">
        <a:lnSpc>
          <a:spcPct val="90000"/>
        </a:lnSpc>
        <a:spcBef>
          <a:spcPct val="0"/>
        </a:spcBef>
        <a:buNone/>
        <a:defRPr sz="2500" b="1" kern="1200">
          <a:solidFill>
            <a:schemeClr val="tx1"/>
          </a:solidFill>
          <a:latin typeface="+mj-lt"/>
          <a:ea typeface="+mj-ea"/>
          <a:cs typeface="+mj-cs"/>
        </a:defRPr>
      </a:lvl1pPr>
    </p:titleStyle>
    <p:body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9" userDrawn="1">
          <p15:clr>
            <a:srgbClr val="F26B43"/>
          </p15:clr>
        </p15:guide>
        <p15:guide id="4" pos="7371" userDrawn="1">
          <p15:clr>
            <a:srgbClr val="F26B43"/>
          </p15:clr>
        </p15:guide>
        <p15:guide id="5" orient="horz" pos="309" userDrawn="1">
          <p15:clr>
            <a:srgbClr val="F26B43"/>
          </p15:clr>
        </p15:guide>
        <p15:guide id="6" orient="horz" pos="4011" userDrawn="1">
          <p15:clr>
            <a:srgbClr val="F26B43"/>
          </p15:clr>
        </p15:guide>
        <p15:guide id="7" orient="horz" pos="1508" userDrawn="1">
          <p15:clr>
            <a:srgbClr val="F26B43"/>
          </p15:clr>
        </p15:guide>
        <p15:guide id="8" orient="horz" pos="3702" userDrawn="1">
          <p15:clr>
            <a:srgbClr val="F26B43"/>
          </p15:clr>
        </p15:guide>
        <p15:guide id="9" orient="horz" pos="154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hyperlink" Target="https://www.ilo.org/publications/occupational-safety-and-health-professionals-workplace-level"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hyperlink" Target="https://www.ilo.org/publications/executive-summary-occupational-safety-and-health-professionals-workplace" TargetMode="External"/><Relationship Id="rId5" Type="http://schemas.openxmlformats.org/officeDocument/2006/relationships/hyperlink" Target="https://www.ilo.org/publications/occupational-safety-and-health-professionals-workplace-level" TargetMode="External"/><Relationship Id="rId4" Type="http://schemas.openxmlformats.org/officeDocument/2006/relationships/image" Target="../media/image16.svg"/></Relationships>
</file>

<file path=ppt/slides/_rels/slide3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3000" dirty="0"/>
              <a:t>Assessment of occupational safety and health qualification systems at a national level</a:t>
            </a:r>
            <a:br>
              <a:rPr lang="en-GB" sz="1800" b="1" kern="1400" spc="-50" dirty="0">
                <a:solidFill>
                  <a:srgbClr val="16218E"/>
                </a:solidFill>
                <a:effectLst/>
                <a:latin typeface="Arial" panose="020B0604020202020204" pitchFamily="34" charset="0"/>
                <a:ea typeface="Yu Gothic Light" panose="020B0300000000000000" pitchFamily="34" charset="-128"/>
              </a:rPr>
            </a:br>
            <a:r>
              <a:rPr lang="fr-CH" sz="3000" dirty="0"/>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Subtitle 2"/>
          <p:cNvSpPr>
            <a:spLocks noGrp="1"/>
          </p:cNvSpPr>
          <p:nvPr>
            <p:ph type="subTitle" idx="1"/>
          </p:nvPr>
        </p:nvSpPr>
        <p:spPr>
          <a:xfrm>
            <a:off x="490538" y="4411160"/>
            <a:ext cx="7200000" cy="1436766"/>
          </a:xfrm>
        </p:spPr>
        <p:txBody>
          <a:bodyPr/>
          <a:lstStyle/>
          <a:p>
            <a:r>
              <a:rPr lang="en-GB" sz="2600" dirty="0"/>
              <a:t>Training </a:t>
            </a:r>
          </a:p>
        </p:txBody>
      </p:sp>
      <p:sp>
        <p:nvSpPr>
          <p:cNvPr id="4" name="Date Placeholder 3"/>
          <p:cNvSpPr>
            <a:spLocks noGrp="1"/>
          </p:cNvSpPr>
          <p:nvPr>
            <p:ph type="dt" sz="half" idx="10"/>
          </p:nvPr>
        </p:nvSpPr>
        <p:spPr/>
        <p:txBody>
          <a:bodyPr/>
          <a:lstStyle/>
          <a:p>
            <a:r>
              <a:rPr lang="en-GB" dirty="0"/>
              <a:t>Date: 14 May 2024</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1</a:t>
            </a:fld>
            <a:endParaRPr lang="en-GB"/>
          </a:p>
        </p:txBody>
      </p:sp>
      <p:pic>
        <p:nvPicPr>
          <p:cNvPr id="1026" name="Picture 2">
            <a:extLst>
              <a:ext uri="{FF2B5EF4-FFF2-40B4-BE49-F238E27FC236}">
                <a16:creationId xmlns:a16="http://schemas.microsoft.com/office/drawing/2014/main" id="{D14404F2-F00D-41F1-7C55-CA841894A6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454674"/>
            <a:ext cx="3239482" cy="12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000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10146982" cy="608525"/>
          </a:xfrm>
        </p:spPr>
        <p:txBody>
          <a:bodyPr/>
          <a:lstStyle/>
          <a:p>
            <a:r>
              <a:rPr lang="fr-CH" dirty="0"/>
              <a:t>C</a:t>
            </a:r>
            <a:r>
              <a:rPr lang="en-GB" dirty="0" err="1"/>
              <a:t>ontext</a:t>
            </a:r>
            <a:r>
              <a:rPr lang="en-GB" dirty="0"/>
              <a:t> and objectives</a:t>
            </a:r>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2</a:t>
            </a:fld>
            <a:endParaRPr lang="en-GB"/>
          </a:p>
        </p:txBody>
      </p:sp>
      <p:pic>
        <p:nvPicPr>
          <p:cNvPr id="7" name="Picture 2">
            <a:extLst>
              <a:ext uri="{FF2B5EF4-FFF2-40B4-BE49-F238E27FC236}">
                <a16:creationId xmlns:a16="http://schemas.microsoft.com/office/drawing/2014/main" id="{E66ED7E0-6D16-46B1-1E10-DB263B446A3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7663" y="454674"/>
            <a:ext cx="3239482" cy="12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3851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Context</a:t>
            </a:r>
          </a:p>
        </p:txBody>
      </p:sp>
      <p:sp>
        <p:nvSpPr>
          <p:cNvPr id="3" name="Content Placeholder 2"/>
          <p:cNvSpPr>
            <a:spLocks noGrp="1"/>
          </p:cNvSpPr>
          <p:nvPr>
            <p:ph idx="1"/>
          </p:nvPr>
        </p:nvSpPr>
        <p:spPr>
          <a:xfrm>
            <a:off x="490537" y="1951830"/>
            <a:ext cx="10525125" cy="3482975"/>
          </a:xfrm>
        </p:spPr>
        <p:txBody>
          <a:bodyPr/>
          <a:lstStyle/>
          <a:p>
            <a:pPr lvl="2"/>
            <a:r>
              <a:rPr lang="en-GB" sz="2400" dirty="0"/>
              <a:t>Importance of the OSH professional's role at the workplace level</a:t>
            </a:r>
          </a:p>
          <a:p>
            <a:pPr lvl="2"/>
            <a:r>
              <a:rPr lang="en-GB" sz="2400" dirty="0"/>
              <a:t>Insufficient skills for OSH management at workplace level </a:t>
            </a:r>
          </a:p>
          <a:p>
            <a:pPr lvl="2"/>
            <a:r>
              <a:rPr lang="en-GB" sz="2400" dirty="0"/>
              <a:t>Knowledge on national qualification systems for OSH professionals in 14 countries (</a:t>
            </a:r>
            <a:r>
              <a:rPr lang="en-GB" sz="2400" dirty="0">
                <a:hlinkClick r:id="rId3"/>
              </a:rPr>
              <a:t>ILO research</a:t>
            </a:r>
            <a:r>
              <a:rPr lang="en-GB" sz="2400" dirty="0"/>
              <a:t>)</a:t>
            </a:r>
          </a:p>
          <a:p>
            <a:pPr lvl="2"/>
            <a:r>
              <a:rPr lang="en-GB" sz="2400" dirty="0"/>
              <a:t>Practical guide to help countries assess and improve their national OSH qualification system</a:t>
            </a:r>
          </a:p>
          <a:p>
            <a:pPr lvl="2"/>
            <a:r>
              <a:rPr lang="en-GB" sz="2400" dirty="0"/>
              <a:t>Context of the assessment in </a:t>
            </a:r>
            <a:r>
              <a:rPr lang="en-GB" sz="2400" dirty="0">
                <a:highlight>
                  <a:srgbClr val="C0C0C0"/>
                </a:highlight>
              </a:rPr>
              <a:t>[country]</a:t>
            </a:r>
          </a:p>
          <a:p>
            <a:pPr lvl="2"/>
            <a:endParaRPr lang="en-GB" dirty="0"/>
          </a:p>
          <a:p>
            <a:pPr marL="0" lvl="2" indent="0">
              <a:buNone/>
            </a:pPr>
            <a:endParaRPr lang="en-GB" dirty="0"/>
          </a:p>
          <a:p>
            <a:pPr lvl="1"/>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6" name="Slide Number Placeholder 5"/>
          <p:cNvSpPr>
            <a:spLocks noGrp="1"/>
          </p:cNvSpPr>
          <p:nvPr>
            <p:ph type="sldNum" sz="quarter" idx="12"/>
          </p:nvPr>
        </p:nvSpPr>
        <p:spPr/>
        <p:txBody>
          <a:bodyPr/>
          <a:lstStyle/>
          <a:p>
            <a:fld id="{856227C0-AD57-4F9B-BAE3-EEFB0D0EE427}" type="slidenum">
              <a:rPr lang="en-GB" smtClean="0"/>
              <a:pPr/>
              <a:t>3</a:t>
            </a:fld>
            <a:endParaRPr lang="en-GB"/>
          </a:p>
        </p:txBody>
      </p:sp>
      <p:pic>
        <p:nvPicPr>
          <p:cNvPr id="7" name="Picture 2">
            <a:extLst>
              <a:ext uri="{FF2B5EF4-FFF2-40B4-BE49-F238E27FC236}">
                <a16:creationId xmlns:a16="http://schemas.microsoft.com/office/drawing/2014/main" id="{AE4889CA-80CE-1984-6C11-DF1A263127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993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Guide </a:t>
            </a:r>
            <a:r>
              <a:rPr lang="fr-CH" dirty="0" err="1"/>
              <a:t>overview</a:t>
            </a: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4</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lvl="2"/>
            <a:r>
              <a:rPr lang="en-GB" sz="2000" dirty="0"/>
              <a:t>Objectives</a:t>
            </a:r>
          </a:p>
          <a:p>
            <a:pPr marL="594900" lvl="2" indent="-342900" algn="just">
              <a:spcBef>
                <a:spcPts val="0"/>
              </a:spcBef>
              <a:spcAft>
                <a:spcPts val="800"/>
              </a:spcAft>
              <a:buFont typeface="Wingdings" panose="05000000000000000000" pitchFamily="2" charset="2"/>
              <a:buChar char="§"/>
            </a:pPr>
            <a:r>
              <a:rPr lang="en-GB" dirty="0"/>
              <a:t>Allow countries to gain an in-depth understanding of their own national qualification system, including its regulatory and institutional framework, and indications on the required competency profile of OSH professionals. </a:t>
            </a:r>
          </a:p>
          <a:p>
            <a:pPr marL="594900" lvl="2" indent="-342900" algn="just">
              <a:spcBef>
                <a:spcPts val="0"/>
              </a:spcBef>
              <a:spcAft>
                <a:spcPts val="800"/>
              </a:spcAft>
              <a:buFont typeface="Wingdings" panose="05000000000000000000" pitchFamily="2" charset="2"/>
              <a:buChar char="§"/>
            </a:pPr>
            <a:r>
              <a:rPr lang="en-GB" dirty="0"/>
              <a:t>Provide a description of each element of the system as well as examples of different approaches/practices from various countries to be tailored to meet country specific needs. </a:t>
            </a:r>
            <a:endParaRPr lang="fr-FR" dirty="0"/>
          </a:p>
          <a:p>
            <a:pPr marL="594900" lvl="2" indent="-342900" algn="just">
              <a:spcBef>
                <a:spcPts val="0"/>
              </a:spcBef>
              <a:spcAft>
                <a:spcPts val="800"/>
              </a:spcAft>
              <a:buFont typeface="Wingdings" panose="05000000000000000000" pitchFamily="2" charset="2"/>
              <a:buChar char="§"/>
            </a:pPr>
            <a:r>
              <a:rPr lang="en-GB" dirty="0"/>
              <a:t>Help to identify the existing gaps and future development needs to ensure the availability of suitably qualified OSH professionals, offering a basis to make decisions on priority actions to be implemented to build a coherent and effective national qualification system. </a:t>
            </a:r>
          </a:p>
          <a:p>
            <a:pPr marL="594900" lvl="2" indent="-342900" algn="just">
              <a:spcBef>
                <a:spcPts val="0"/>
              </a:spcBef>
              <a:spcAft>
                <a:spcPts val="800"/>
              </a:spcAft>
              <a:buFont typeface="Wingdings" panose="05000000000000000000" pitchFamily="2" charset="2"/>
              <a:buChar char="§"/>
            </a:pPr>
            <a:endParaRPr lang="en-GB" sz="2000" dirty="0"/>
          </a:p>
          <a:p>
            <a:pPr lvl="2"/>
            <a:r>
              <a:rPr lang="en-GB" sz="2000" dirty="0"/>
              <a:t>Target audience</a:t>
            </a:r>
          </a:p>
          <a:p>
            <a:pPr marL="0" lvl="2" indent="0">
              <a:buNone/>
            </a:pPr>
            <a:endParaRPr lang="en-GB" sz="2000" dirty="0"/>
          </a:p>
          <a:p>
            <a:pPr marL="0" lvl="2" indent="0">
              <a:buNone/>
            </a:pPr>
            <a:endParaRPr lang="en-GB" dirty="0"/>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346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9DC7877-E842-8522-BDD5-8B5B20F43B78}"/>
              </a:ext>
            </a:extLst>
          </p:cNvPr>
          <p:cNvSpPr/>
          <p:nvPr/>
        </p:nvSpPr>
        <p:spPr>
          <a:xfrm>
            <a:off x="490538" y="4014788"/>
            <a:ext cx="8010525" cy="142001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51738CB-3B30-DFE2-28B6-A48D2A88E6F3}"/>
              </a:ext>
            </a:extLst>
          </p:cNvPr>
          <p:cNvSpPr/>
          <p:nvPr/>
        </p:nvSpPr>
        <p:spPr>
          <a:xfrm>
            <a:off x="700088" y="2600325"/>
            <a:ext cx="5943600" cy="720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en-GB" dirty="0"/>
              <a:t>Content of the guide </a:t>
            </a:r>
            <a:br>
              <a:rPr lang="en-GB" sz="1800" b="1" dirty="0">
                <a:solidFill>
                  <a:srgbClr val="16218E"/>
                </a:solidFill>
                <a:effectLst/>
                <a:latin typeface="Noto Serif" panose="02020600060500020200" pitchFamily="18" charset="0"/>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5</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636337" y="2009050"/>
            <a:ext cx="10650788" cy="4328252"/>
          </a:xfrm>
        </p:spPr>
        <p:txBody>
          <a:bodyPr/>
          <a:lstStyle/>
          <a:p>
            <a:pPr lvl="3"/>
            <a:r>
              <a:rPr lang="en-GB" sz="1600" dirty="0"/>
              <a:t>1. Methodology </a:t>
            </a:r>
          </a:p>
          <a:p>
            <a:pPr marL="594900" lvl="2" indent="-342900" algn="just">
              <a:spcBef>
                <a:spcPts val="0"/>
              </a:spcBef>
              <a:buFont typeface="+mj-lt"/>
              <a:buAutoNum type="arabicPeriod"/>
            </a:pPr>
            <a:r>
              <a:rPr lang="en-GB" sz="1600" dirty="0"/>
              <a:t>Establish task force</a:t>
            </a:r>
          </a:p>
          <a:p>
            <a:pPr marL="594900" lvl="2" indent="-342900" algn="just">
              <a:spcBef>
                <a:spcPts val="0"/>
              </a:spcBef>
              <a:buFont typeface="+mj-lt"/>
              <a:buAutoNum type="arabicPeriod"/>
            </a:pPr>
            <a:r>
              <a:rPr lang="en-GB" sz="1600" dirty="0"/>
              <a:t>Conduct desktop review and background research</a:t>
            </a:r>
          </a:p>
          <a:p>
            <a:pPr marL="594900" lvl="2" indent="-342900" algn="just">
              <a:spcBef>
                <a:spcPts val="0"/>
              </a:spcBef>
              <a:buFont typeface="+mj-lt"/>
              <a:buAutoNum type="arabicPeriod"/>
            </a:pPr>
            <a:r>
              <a:rPr lang="en-GB" sz="1600" dirty="0"/>
              <a:t>Consult with stakeholders</a:t>
            </a:r>
          </a:p>
          <a:p>
            <a:pPr marL="594900" lvl="2" indent="-342900" algn="just">
              <a:spcBef>
                <a:spcPts val="0"/>
              </a:spcBef>
              <a:buFont typeface="+mj-lt"/>
              <a:buAutoNum type="arabicPeriod"/>
            </a:pPr>
            <a:r>
              <a:rPr lang="en-GB" sz="1600" dirty="0"/>
              <a:t>Deliver a stakeholder consultation workshop</a:t>
            </a:r>
          </a:p>
          <a:p>
            <a:pPr marL="594900" lvl="2" indent="-342900" algn="just">
              <a:spcBef>
                <a:spcPts val="0"/>
              </a:spcBef>
              <a:spcAft>
                <a:spcPts val="600"/>
              </a:spcAft>
              <a:buFont typeface="+mj-lt"/>
              <a:buAutoNum type="arabicPeriod"/>
            </a:pPr>
            <a:r>
              <a:rPr lang="en-GB" sz="1600" dirty="0"/>
              <a:t>Develop, implement and monitor an action plan</a:t>
            </a:r>
          </a:p>
          <a:p>
            <a:pPr marL="594900" lvl="2" indent="-342900" algn="just">
              <a:spcBef>
                <a:spcPts val="0"/>
              </a:spcBef>
              <a:buFont typeface="+mj-lt"/>
              <a:buAutoNum type="arabicPeriod"/>
            </a:pPr>
            <a:endParaRPr lang="en-GB" sz="1600" dirty="0"/>
          </a:p>
          <a:p>
            <a:pPr lvl="3"/>
            <a:r>
              <a:rPr lang="en-GB" sz="1600" dirty="0"/>
              <a:t>2. Assessing the national OSH qualification system</a:t>
            </a:r>
          </a:p>
          <a:p>
            <a:pPr lvl="2" indent="0" algn="just">
              <a:spcBef>
                <a:spcPts val="0"/>
              </a:spcBef>
              <a:buNone/>
            </a:pPr>
            <a:r>
              <a:rPr lang="fr-CH" sz="1600" dirty="0">
                <a:solidFill>
                  <a:schemeClr val="accent2"/>
                </a:solidFill>
              </a:rPr>
              <a:t>2.1 </a:t>
            </a:r>
            <a:r>
              <a:rPr lang="fr-CH" sz="1600" dirty="0"/>
              <a:t>National </a:t>
            </a:r>
            <a:r>
              <a:rPr lang="fr-CH" sz="1600" dirty="0" err="1"/>
              <a:t>context</a:t>
            </a:r>
            <a:endParaRPr lang="en-GB" sz="1600" dirty="0"/>
          </a:p>
          <a:p>
            <a:pPr lvl="2" indent="0" algn="just">
              <a:spcBef>
                <a:spcPts val="0"/>
              </a:spcBef>
              <a:buNone/>
            </a:pPr>
            <a:r>
              <a:rPr lang="en-GB" sz="1600" dirty="0">
                <a:solidFill>
                  <a:schemeClr val="accent2"/>
                </a:solidFill>
              </a:rPr>
              <a:t>2.2</a:t>
            </a:r>
            <a:r>
              <a:rPr lang="en-GB" sz="1600" dirty="0"/>
              <a:t> </a:t>
            </a:r>
            <a:r>
              <a:rPr lang="fr-CH" sz="1600" dirty="0"/>
              <a:t>OSH </a:t>
            </a:r>
            <a:r>
              <a:rPr lang="fr-CH" sz="1600" dirty="0" err="1"/>
              <a:t>context</a:t>
            </a:r>
            <a:endParaRPr lang="en-GB" sz="1600" dirty="0"/>
          </a:p>
          <a:p>
            <a:pPr lvl="2" indent="0" algn="just">
              <a:spcBef>
                <a:spcPts val="0"/>
              </a:spcBef>
              <a:buNone/>
            </a:pPr>
            <a:r>
              <a:rPr lang="fr-CH" sz="1600" dirty="0">
                <a:solidFill>
                  <a:schemeClr val="accent2"/>
                </a:solidFill>
              </a:rPr>
              <a:t>2.3</a:t>
            </a:r>
            <a:r>
              <a:rPr lang="fr-CH" sz="1600" dirty="0"/>
              <a:t> </a:t>
            </a:r>
            <a:r>
              <a:rPr lang="fr-CH" sz="1600" dirty="0" err="1"/>
              <a:t>Regulatory</a:t>
            </a:r>
            <a:r>
              <a:rPr lang="fr-CH" sz="1600" dirty="0"/>
              <a:t> </a:t>
            </a:r>
            <a:r>
              <a:rPr lang="fr-CH" sz="1600" dirty="0" err="1"/>
              <a:t>framework</a:t>
            </a:r>
            <a:endParaRPr lang="en-GB" sz="1600" dirty="0"/>
          </a:p>
          <a:p>
            <a:pPr lvl="2" indent="0" algn="just">
              <a:spcBef>
                <a:spcPts val="0"/>
              </a:spcBef>
              <a:spcAft>
                <a:spcPts val="800"/>
              </a:spcAft>
              <a:buNone/>
            </a:pPr>
            <a:r>
              <a:rPr lang="fr-CH" sz="1600" dirty="0">
                <a:solidFill>
                  <a:schemeClr val="accent2"/>
                </a:solidFill>
              </a:rPr>
              <a:t>2.3 </a:t>
            </a:r>
            <a:r>
              <a:rPr lang="fr-CH" sz="1600" dirty="0"/>
              <a:t>Education, training and qualification</a:t>
            </a:r>
          </a:p>
          <a:p>
            <a:pPr lvl="3"/>
            <a:r>
              <a:rPr lang="en-GB" sz="1600" dirty="0"/>
              <a:t>3. DEVELOPING/IMPROVING THE OSH QUALIFICATION SYSTEM</a:t>
            </a:r>
          </a:p>
          <a:p>
            <a:pPr lvl="2" indent="0" algn="just">
              <a:spcBef>
                <a:spcPts val="0"/>
              </a:spcBef>
              <a:spcAft>
                <a:spcPts val="800"/>
              </a:spcAft>
              <a:buNone/>
            </a:pPr>
            <a:r>
              <a:rPr lang="fr-CH" sz="1600" dirty="0"/>
              <a:t> </a:t>
            </a:r>
          </a:p>
          <a:p>
            <a:pPr lvl="2" indent="0" algn="just">
              <a:spcBef>
                <a:spcPts val="0"/>
              </a:spcBef>
              <a:spcAft>
                <a:spcPts val="800"/>
              </a:spcAft>
              <a:buNone/>
            </a:pPr>
            <a:endParaRPr lang="en-GB" sz="1600" dirty="0"/>
          </a:p>
          <a:p>
            <a:pPr marL="342900" lvl="3" indent="-342900">
              <a:buAutoNum type="arabicPeriod"/>
            </a:pPr>
            <a:endParaRPr lang="en-GB" sz="1600" dirty="0"/>
          </a:p>
          <a:p>
            <a:pPr marL="342900" lvl="3" indent="-342900">
              <a:buAutoNum type="arabicPeriod"/>
            </a:pPr>
            <a:endParaRPr lang="en-GB" sz="1600" dirty="0"/>
          </a:p>
          <a:p>
            <a:pPr marL="342900" lvl="3" indent="-342900">
              <a:buAutoNum type="arabicPeriod"/>
            </a:pPr>
            <a:endParaRPr lang="en-GB" sz="1600" dirty="0"/>
          </a:p>
          <a:p>
            <a:pPr marL="0" lvl="2" indent="0">
              <a:buNone/>
            </a:pPr>
            <a:endParaRPr lang="en-GB" sz="2000" dirty="0"/>
          </a:p>
          <a:p>
            <a:pPr marL="0" lvl="2" indent="0">
              <a:buNone/>
            </a:pPr>
            <a:endParaRPr lang="en-GB" sz="2000" dirty="0"/>
          </a:p>
          <a:p>
            <a:pPr marL="0" lvl="2" indent="0">
              <a:buNone/>
            </a:pPr>
            <a:endParaRPr lang="en-GB" dirty="0"/>
          </a:p>
          <a:p>
            <a:pPr lvl="2"/>
            <a:endParaRPr lang="en-GB" dirty="0"/>
          </a:p>
          <a:p>
            <a:pPr marL="0" lvl="2" indent="0">
              <a:buNone/>
            </a:pPr>
            <a:endParaRPr lang="en-GB" dirty="0"/>
          </a:p>
          <a:p>
            <a:pPr lvl="1"/>
            <a:endParaRPr lang="en-GB" dirty="0"/>
          </a:p>
        </p:txBody>
      </p:sp>
      <p:pic>
        <p:nvPicPr>
          <p:cNvPr id="3" name="Picture 2">
            <a:extLst>
              <a:ext uri="{FF2B5EF4-FFF2-40B4-BE49-F238E27FC236}">
                <a16:creationId xmlns:a16="http://schemas.microsoft.com/office/drawing/2014/main" id="{61DFD6A9-1F1B-B86E-DDAB-297A493835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858E940-945C-2657-8AF8-7D3E77F22522}"/>
              </a:ext>
            </a:extLst>
          </p:cNvPr>
          <p:cNvSpPr txBox="1"/>
          <p:nvPr/>
        </p:nvSpPr>
        <p:spPr>
          <a:xfrm>
            <a:off x="8161087" y="1681530"/>
            <a:ext cx="3000375" cy="830997"/>
          </a:xfrm>
          <a:prstGeom prst="rect">
            <a:avLst/>
          </a:prstGeom>
          <a:solidFill>
            <a:schemeClr val="accent1">
              <a:lumMod val="20000"/>
              <a:lumOff val="80000"/>
            </a:schemeClr>
          </a:solidFill>
        </p:spPr>
        <p:txBody>
          <a:bodyPr wrap="square" rtlCol="0">
            <a:spAutoFit/>
          </a:bodyPr>
          <a:lstStyle/>
          <a:p>
            <a:r>
              <a:rPr lang="fr-CH" sz="1600" dirty="0"/>
              <a:t>The training </a:t>
            </a:r>
            <a:r>
              <a:rPr lang="fr-CH" sz="1600" dirty="0" err="1"/>
              <a:t>focuses</a:t>
            </a:r>
            <a:r>
              <a:rPr lang="fr-CH" sz="1600" dirty="0"/>
              <a:t> on </a:t>
            </a:r>
            <a:r>
              <a:rPr lang="fr-CH" sz="1600" dirty="0" err="1"/>
              <a:t>these</a:t>
            </a:r>
            <a:r>
              <a:rPr lang="fr-CH" sz="1600" dirty="0"/>
              <a:t> </a:t>
            </a:r>
            <a:r>
              <a:rPr lang="fr-CH" sz="1600" dirty="0" err="1"/>
              <a:t>activities</a:t>
            </a:r>
            <a:r>
              <a:rPr lang="fr-CH" sz="1600" dirty="0"/>
              <a:t> to be </a:t>
            </a:r>
            <a:r>
              <a:rPr lang="fr-CH" sz="1600" dirty="0" err="1"/>
              <a:t>done</a:t>
            </a:r>
            <a:r>
              <a:rPr lang="fr-CH" sz="1600" dirty="0"/>
              <a:t> by the consultant</a:t>
            </a:r>
            <a:endParaRPr lang="en-GB" sz="1600" dirty="0"/>
          </a:p>
        </p:txBody>
      </p:sp>
      <p:cxnSp>
        <p:nvCxnSpPr>
          <p:cNvPr id="11" name="Straight Arrow Connector 10">
            <a:extLst>
              <a:ext uri="{FF2B5EF4-FFF2-40B4-BE49-F238E27FC236}">
                <a16:creationId xmlns:a16="http://schemas.microsoft.com/office/drawing/2014/main" id="{1A1B3C5C-6326-9EB7-8712-A4BD2ADBF441}"/>
              </a:ext>
            </a:extLst>
          </p:cNvPr>
          <p:cNvCxnSpPr/>
          <p:nvPr/>
        </p:nvCxnSpPr>
        <p:spPr>
          <a:xfrm flipH="1">
            <a:off x="6710363" y="2558937"/>
            <a:ext cx="1450724" cy="3429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B4D24E75-3F4F-D41F-7CEF-A0B9C03B2CC5}"/>
              </a:ext>
            </a:extLst>
          </p:cNvPr>
          <p:cNvCxnSpPr>
            <a:stCxn id="7" idx="2"/>
          </p:cNvCxnSpPr>
          <p:nvPr/>
        </p:nvCxnSpPr>
        <p:spPr>
          <a:xfrm flipH="1">
            <a:off x="8501063" y="2512527"/>
            <a:ext cx="1160212" cy="14435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0320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10146982" cy="608525"/>
          </a:xfrm>
        </p:spPr>
        <p:txBody>
          <a:bodyPr/>
          <a:lstStyle/>
          <a:p>
            <a:r>
              <a:rPr lang="fr-CH" dirty="0"/>
              <a:t>Training objectives</a:t>
            </a: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6</a:t>
            </a:fld>
            <a:endParaRPr lang="en-GB"/>
          </a:p>
        </p:txBody>
      </p:sp>
      <p:pic>
        <p:nvPicPr>
          <p:cNvPr id="7" name="Picture 2">
            <a:extLst>
              <a:ext uri="{FF2B5EF4-FFF2-40B4-BE49-F238E27FC236}">
                <a16:creationId xmlns:a16="http://schemas.microsoft.com/office/drawing/2014/main" id="{E66ED7E0-6D16-46B1-1E10-DB263B446A3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7663" y="454674"/>
            <a:ext cx="3239482" cy="12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272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Training objectives</a:t>
            </a: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7</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marL="0" lvl="2" indent="0">
              <a:buNone/>
            </a:pPr>
            <a:endParaRPr lang="en-GB" sz="2000" dirty="0"/>
          </a:p>
          <a:p>
            <a:pPr lvl="2"/>
            <a:r>
              <a:rPr lang="en-GB" sz="2000" dirty="0"/>
              <a:t>Understand the scope of the assessment and its objectives</a:t>
            </a:r>
          </a:p>
          <a:p>
            <a:pPr marL="0" lvl="2" indent="0">
              <a:buNone/>
            </a:pPr>
            <a:endParaRPr lang="en-GB" sz="2000" dirty="0"/>
          </a:p>
          <a:p>
            <a:pPr lvl="2"/>
            <a:r>
              <a:rPr lang="en-GB" sz="2000" dirty="0"/>
              <a:t>Master the research methodology for conducting the assessment</a:t>
            </a:r>
          </a:p>
          <a:p>
            <a:pPr marL="0" lvl="2" indent="0">
              <a:buNone/>
            </a:pPr>
            <a:endParaRPr lang="en-GB" sz="2000" dirty="0"/>
          </a:p>
          <a:p>
            <a:pPr lvl="2"/>
            <a:r>
              <a:rPr lang="en-GB" sz="2000" dirty="0"/>
              <a:t>Understand the different elements that make up a national OSH qualification system </a:t>
            </a:r>
          </a:p>
          <a:p>
            <a:pPr marL="0" lvl="2" indent="0">
              <a:buNone/>
            </a:pPr>
            <a:endParaRPr lang="en-GB" sz="2000" dirty="0"/>
          </a:p>
          <a:p>
            <a:pPr lvl="2"/>
            <a:r>
              <a:rPr lang="en-GB" sz="2000" dirty="0"/>
              <a:t>Understand and identify the information to be collected in order to carry out the assessment and write the research report</a:t>
            </a:r>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35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Content of the training</a:t>
            </a: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8</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748883"/>
          </a:xfrm>
        </p:spPr>
        <p:txBody>
          <a:bodyPr/>
          <a:lstStyle/>
          <a:p>
            <a:pPr lvl="2"/>
            <a:r>
              <a:rPr lang="en-GB" sz="2000" dirty="0"/>
              <a:t> The four-step assessment methodology:</a:t>
            </a:r>
          </a:p>
          <a:p>
            <a:pPr marL="594900" lvl="2" indent="-342900" algn="just">
              <a:spcBef>
                <a:spcPts val="0"/>
              </a:spcBef>
              <a:buFont typeface="+mj-lt"/>
              <a:buAutoNum type="arabicPeriod"/>
            </a:pPr>
            <a:r>
              <a:rPr lang="en-GB" sz="2000" dirty="0"/>
              <a:t>Desktop review and background research</a:t>
            </a:r>
          </a:p>
          <a:p>
            <a:pPr marL="594900" lvl="2" indent="-342900" algn="just">
              <a:spcBef>
                <a:spcPts val="0"/>
              </a:spcBef>
              <a:buFont typeface="+mj-lt"/>
              <a:buAutoNum type="arabicPeriod"/>
            </a:pPr>
            <a:r>
              <a:rPr lang="en-GB" sz="2000" dirty="0"/>
              <a:t>Stakeholder consultation</a:t>
            </a:r>
          </a:p>
          <a:p>
            <a:pPr marL="594900" lvl="2" indent="-342900" algn="just">
              <a:spcBef>
                <a:spcPts val="0"/>
              </a:spcBef>
              <a:buFont typeface="+mj-lt"/>
              <a:buAutoNum type="arabicPeriod"/>
            </a:pPr>
            <a:r>
              <a:rPr lang="fr-CH" sz="2000" dirty="0" err="1"/>
              <a:t>Analysis</a:t>
            </a:r>
            <a:r>
              <a:rPr lang="fr-CH" sz="2000" dirty="0"/>
              <a:t> and report-</a:t>
            </a:r>
            <a:r>
              <a:rPr lang="fr-CH" sz="2000" dirty="0" err="1"/>
              <a:t>writing</a:t>
            </a:r>
            <a:endParaRPr lang="fr-CH" sz="2000" b="0" dirty="0">
              <a:solidFill>
                <a:schemeClr val="tx1"/>
              </a:solidFill>
            </a:endParaRPr>
          </a:p>
          <a:p>
            <a:pPr marL="594900" lvl="2" indent="-342900" algn="just">
              <a:spcBef>
                <a:spcPts val="0"/>
              </a:spcBef>
              <a:buFont typeface="+mj-lt"/>
              <a:buAutoNum type="arabicPeriod"/>
            </a:pPr>
            <a:r>
              <a:rPr lang="en-GB" sz="2000" dirty="0"/>
              <a:t>Stakeholder consultation workshop</a:t>
            </a:r>
          </a:p>
          <a:p>
            <a:pPr lvl="2"/>
            <a:r>
              <a:rPr lang="en-GB" sz="2000" dirty="0"/>
              <a:t>Assessment content (overview of information to be collected/analysed) :</a:t>
            </a:r>
          </a:p>
          <a:p>
            <a:pPr marL="594900" lvl="2" indent="-342900" algn="just">
              <a:spcBef>
                <a:spcPts val="0"/>
              </a:spcBef>
              <a:buFont typeface="+mj-lt"/>
              <a:buAutoNum type="arabicPeriod"/>
            </a:pPr>
            <a:r>
              <a:rPr lang="fr-CH" sz="2000" dirty="0"/>
              <a:t>National </a:t>
            </a:r>
            <a:r>
              <a:rPr lang="fr-CH" sz="2000" dirty="0" err="1"/>
              <a:t>context</a:t>
            </a:r>
            <a:endParaRPr lang="en-GB" sz="2000" dirty="0"/>
          </a:p>
          <a:p>
            <a:pPr marL="594900" lvl="2" indent="-342900" algn="just">
              <a:spcBef>
                <a:spcPts val="0"/>
              </a:spcBef>
              <a:buFont typeface="+mj-lt"/>
              <a:buAutoNum type="arabicPeriod"/>
            </a:pPr>
            <a:r>
              <a:rPr lang="fr-CH" sz="2000" dirty="0"/>
              <a:t>OSH </a:t>
            </a:r>
            <a:r>
              <a:rPr lang="fr-CH" sz="2000" dirty="0" err="1"/>
              <a:t>context</a:t>
            </a:r>
            <a:endParaRPr lang="en-GB" sz="2000" dirty="0"/>
          </a:p>
          <a:p>
            <a:pPr marL="594900" lvl="2" indent="-342900" algn="just">
              <a:spcBef>
                <a:spcPts val="0"/>
              </a:spcBef>
              <a:buFont typeface="+mj-lt"/>
              <a:buAutoNum type="arabicPeriod"/>
            </a:pPr>
            <a:r>
              <a:rPr lang="fr-CH" sz="2000" dirty="0" err="1"/>
              <a:t>Regulatory</a:t>
            </a:r>
            <a:r>
              <a:rPr lang="fr-CH" sz="2000" dirty="0"/>
              <a:t> </a:t>
            </a:r>
            <a:r>
              <a:rPr lang="fr-CH" sz="2000" dirty="0" err="1"/>
              <a:t>framework</a:t>
            </a:r>
            <a:endParaRPr lang="en-GB" sz="2000" dirty="0"/>
          </a:p>
          <a:p>
            <a:pPr marL="594900" lvl="2" indent="-342900" algn="just">
              <a:spcBef>
                <a:spcPts val="0"/>
              </a:spcBef>
              <a:spcAft>
                <a:spcPts val="800"/>
              </a:spcAft>
              <a:buFont typeface="+mj-lt"/>
              <a:buAutoNum type="arabicPeriod"/>
            </a:pPr>
            <a:r>
              <a:rPr lang="fr-CH" sz="2000" dirty="0"/>
              <a:t>Education, training and qualification</a:t>
            </a:r>
          </a:p>
          <a:p>
            <a:pPr marL="594900" lvl="2" indent="-342900" algn="just">
              <a:spcBef>
                <a:spcPts val="0"/>
              </a:spcBef>
              <a:buFont typeface="+mj-lt"/>
              <a:buAutoNum type="arabicPeriod"/>
            </a:pPr>
            <a:r>
              <a:rPr lang="fr-CH" sz="2000" dirty="0"/>
              <a:t>Gaps in the system, </a:t>
            </a:r>
            <a:r>
              <a:rPr lang="fr-CH" sz="2000" dirty="0" err="1"/>
              <a:t>incentives</a:t>
            </a:r>
            <a:r>
              <a:rPr lang="fr-CH" sz="2000" dirty="0"/>
              <a:t> and </a:t>
            </a:r>
            <a:r>
              <a:rPr lang="fr-CH" sz="2000" dirty="0" err="1"/>
              <a:t>constraints</a:t>
            </a:r>
            <a:r>
              <a:rPr lang="fr-CH" sz="2000" dirty="0"/>
              <a:t> for </a:t>
            </a:r>
            <a:r>
              <a:rPr lang="fr-CH" sz="2000" dirty="0" err="1"/>
              <a:t>improvement</a:t>
            </a:r>
            <a:endParaRPr lang="fr-CH" sz="2000" dirty="0"/>
          </a:p>
          <a:p>
            <a:pPr lvl="3" algn="just">
              <a:spcBef>
                <a:spcPts val="0"/>
              </a:spcBef>
            </a:pPr>
            <a:endParaRPr lang="fr-CH" sz="2400" b="0" dirty="0">
              <a:solidFill>
                <a:schemeClr val="tx1"/>
              </a:solidFill>
            </a:endParaRPr>
          </a:p>
          <a:p>
            <a:pPr lvl="4"/>
            <a:endParaRPr lang="en-GB" sz="1600" dirty="0"/>
          </a:p>
          <a:p>
            <a:pPr marL="0" lvl="2" indent="0">
              <a:buNone/>
            </a:pPr>
            <a:endParaRPr lang="en-GB" dirty="0"/>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662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10146982" cy="608525"/>
          </a:xfrm>
        </p:spPr>
        <p:txBody>
          <a:bodyPr/>
          <a:lstStyle/>
          <a:p>
            <a:r>
              <a:rPr lang="fr-CH" dirty="0" err="1"/>
              <a:t>Assessment</a:t>
            </a:r>
            <a:r>
              <a:rPr lang="fr-CH" dirty="0"/>
              <a:t> </a:t>
            </a:r>
            <a:r>
              <a:rPr lang="fr-CH" dirty="0" err="1"/>
              <a:t>methodology</a:t>
            </a: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9</a:t>
            </a:fld>
            <a:endParaRPr lang="en-GB"/>
          </a:p>
        </p:txBody>
      </p:sp>
      <p:pic>
        <p:nvPicPr>
          <p:cNvPr id="7" name="Picture 2">
            <a:extLst>
              <a:ext uri="{FF2B5EF4-FFF2-40B4-BE49-F238E27FC236}">
                <a16:creationId xmlns:a16="http://schemas.microsoft.com/office/drawing/2014/main" id="{E66ED7E0-6D16-46B1-1E10-DB263B446A3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7663" y="454674"/>
            <a:ext cx="3239482" cy="12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8440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err="1"/>
              <a:t>Assessment</a:t>
            </a:r>
            <a:r>
              <a:rPr lang="fr-CH" dirty="0"/>
              <a:t> scope</a:t>
            </a: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10</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lvl="2"/>
            <a:r>
              <a:rPr lang="en-GB" sz="2000" dirty="0"/>
              <a:t>Occupational safety and health (OSH) professionals covered by the assessment include those who: </a:t>
            </a:r>
          </a:p>
          <a:p>
            <a:pPr marL="342900" lvl="5" indent="-342900">
              <a:buFont typeface="Wingdings" panose="05000000000000000000" pitchFamily="2" charset="2"/>
              <a:buChar char="ü"/>
            </a:pPr>
            <a:r>
              <a:rPr lang="en-GB" sz="1800" dirty="0">
                <a:solidFill>
                  <a:srgbClr val="FF6E00"/>
                </a:solidFill>
                <a:latin typeface="Overpass-LightItalic"/>
              </a:rPr>
              <a:t>provide either safety-related or health-related functions or a mixture of both </a:t>
            </a:r>
            <a:r>
              <a:rPr lang="en-GB" sz="1800" b="1" u="sng" dirty="0">
                <a:solidFill>
                  <a:srgbClr val="FF6E00"/>
                </a:solidFill>
                <a:latin typeface="Overpass-LightItalic"/>
              </a:rPr>
              <a:t>at the workplace</a:t>
            </a:r>
          </a:p>
          <a:p>
            <a:pPr marL="0" lvl="5" indent="0">
              <a:buNone/>
            </a:pPr>
            <a:r>
              <a:rPr lang="en-GB" sz="1800" dirty="0">
                <a:solidFill>
                  <a:srgbClr val="FF6E00"/>
                </a:solidFill>
                <a:latin typeface="Overpass-LightItalic"/>
              </a:rPr>
              <a:t>      AND</a:t>
            </a:r>
          </a:p>
          <a:p>
            <a:pPr marL="342900" lvl="5" indent="-342900">
              <a:buFont typeface="Wingdings" panose="05000000000000000000" pitchFamily="2" charset="2"/>
              <a:buChar char="ü"/>
            </a:pPr>
            <a:r>
              <a:rPr lang="en-GB" sz="1800" dirty="0">
                <a:solidFill>
                  <a:srgbClr val="FF6E00"/>
                </a:solidFill>
                <a:latin typeface="Overpass-LightItalic"/>
              </a:rPr>
              <a:t>are responsible for the overall </a:t>
            </a:r>
            <a:r>
              <a:rPr lang="en-GB" sz="1800" b="1" u="sng" dirty="0">
                <a:solidFill>
                  <a:srgbClr val="FF6E00"/>
                </a:solidFill>
                <a:latin typeface="Overpass-LightItalic"/>
              </a:rPr>
              <a:t>OSH management </a:t>
            </a:r>
            <a:r>
              <a:rPr lang="en-GB" sz="1800" dirty="0">
                <a:solidFill>
                  <a:srgbClr val="FF6E00"/>
                </a:solidFill>
                <a:latin typeface="Overpass-LightItalic"/>
              </a:rPr>
              <a:t>in the workplace</a:t>
            </a:r>
          </a:p>
          <a:p>
            <a:pPr marL="0" lvl="2" indent="0">
              <a:buNone/>
            </a:pPr>
            <a:endParaRPr lang="en-GB" sz="2000" dirty="0"/>
          </a:p>
          <a:p>
            <a:pPr lvl="2"/>
            <a:r>
              <a:rPr lang="en-GB" sz="2000" dirty="0">
                <a:latin typeface="Arial" panose="020B0604020202020204" pitchFamily="34" charset="0"/>
              </a:rPr>
              <a:t>In some countries they are called "OSH generalists", "competent employees" or "OSH managers", for example.</a:t>
            </a:r>
          </a:p>
          <a:p>
            <a:pPr marL="0" lvl="2" indent="0">
              <a:buNone/>
            </a:pPr>
            <a:endParaRPr lang="en-GB" sz="2000" dirty="0">
              <a:latin typeface="Arial" panose="020B0604020202020204" pitchFamily="34" charset="0"/>
            </a:endParaRPr>
          </a:p>
          <a:p>
            <a:pPr lvl="2"/>
            <a:r>
              <a:rPr lang="en-GB" sz="2000" dirty="0">
                <a:latin typeface="Arial" panose="020B0604020202020204" pitchFamily="34" charset="0"/>
              </a:rPr>
              <a:t>The professions that require a medical training (such as, occupational nursing and occupational medicine, etc.) and the specialised OSH-related disciplines (such as occupational hygienist, toxicologist, psychologist, etc.) </a:t>
            </a:r>
            <a:r>
              <a:rPr lang="en-GB" sz="2000" b="1" u="sng" dirty="0">
                <a:latin typeface="Arial" panose="020B0604020202020204" pitchFamily="34" charset="0"/>
              </a:rPr>
              <a:t>are not included.</a:t>
            </a:r>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7169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err="1"/>
              <a:t>Step</a:t>
            </a:r>
            <a:r>
              <a:rPr lang="fr-CH" dirty="0"/>
              <a:t> 1: </a:t>
            </a:r>
            <a:r>
              <a:rPr lang="en-GB" b="0" dirty="0"/>
              <a:t>Desktop review and background research</a:t>
            </a:r>
            <a:br>
              <a:rPr lang="en-GB" sz="1800" b="0" dirty="0">
                <a:effectLst/>
                <a:latin typeface="Arial" panose="020B0604020202020204" pitchFamily="34" charset="0"/>
                <a:ea typeface="Calibri" panose="020F0502020204030204" pitchFamily="34" charset="0"/>
              </a:rPr>
            </a:br>
            <a:br>
              <a:rPr lang="en-GB" sz="2800" b="0" dirty="0">
                <a:solidFill>
                  <a:schemeClr val="tx1"/>
                </a:solidFill>
              </a:rPr>
            </a:br>
            <a:endParaRPr lang="en-GB" b="0"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11</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lvl="2"/>
            <a:r>
              <a:rPr lang="en-GB" sz="2000" dirty="0"/>
              <a:t>Objectives </a:t>
            </a:r>
          </a:p>
          <a:p>
            <a:pPr lvl="2"/>
            <a:r>
              <a:rPr lang="en-GB" sz="2000" dirty="0"/>
              <a:t>Data sources:</a:t>
            </a:r>
          </a:p>
          <a:p>
            <a:pPr marL="594900" lvl="2" indent="-342900" algn="just">
              <a:spcBef>
                <a:spcPts val="0"/>
              </a:spcBef>
              <a:buFont typeface="Wingdings" panose="05000000000000000000" pitchFamily="2" charset="2"/>
              <a:buChar char="§"/>
            </a:pPr>
            <a:r>
              <a:rPr lang="en-GB" sz="2000" dirty="0"/>
              <a:t>National workforce and labour statistics databases </a:t>
            </a:r>
          </a:p>
          <a:p>
            <a:pPr marL="594900" lvl="2" indent="-342900" algn="just">
              <a:spcBef>
                <a:spcPts val="0"/>
              </a:spcBef>
              <a:buFont typeface="Wingdings" panose="05000000000000000000" pitchFamily="2" charset="2"/>
              <a:buChar char="§"/>
            </a:pPr>
            <a:r>
              <a:rPr lang="fr-CH" sz="2000" dirty="0"/>
              <a:t>Legal </a:t>
            </a:r>
            <a:r>
              <a:rPr lang="fr-CH" sz="2000" dirty="0" err="1"/>
              <a:t>frameworks</a:t>
            </a:r>
            <a:r>
              <a:rPr lang="fr-CH" sz="2000" dirty="0"/>
              <a:t>, </a:t>
            </a:r>
            <a:r>
              <a:rPr lang="fr-CH" sz="2000" dirty="0" err="1"/>
              <a:t>legislation</a:t>
            </a:r>
            <a:r>
              <a:rPr lang="fr-CH" sz="2000" dirty="0"/>
              <a:t> and case </a:t>
            </a:r>
            <a:r>
              <a:rPr lang="fr-CH" sz="2000" dirty="0" err="1"/>
              <a:t>law</a:t>
            </a:r>
            <a:endParaRPr lang="fr-CH" sz="2000" dirty="0"/>
          </a:p>
          <a:p>
            <a:pPr marL="594900" lvl="2" indent="-342900" algn="just">
              <a:spcBef>
                <a:spcPts val="0"/>
              </a:spcBef>
              <a:buFont typeface="Wingdings" panose="05000000000000000000" pitchFamily="2" charset="2"/>
              <a:buChar char="§"/>
            </a:pPr>
            <a:r>
              <a:rPr lang="en-GB" sz="2000" dirty="0"/>
              <a:t>Government policies, publications, and reports </a:t>
            </a:r>
          </a:p>
          <a:p>
            <a:pPr marL="594900" lvl="2" indent="-342900" algn="just">
              <a:spcBef>
                <a:spcPts val="0"/>
              </a:spcBef>
              <a:buFont typeface="Wingdings" panose="05000000000000000000" pitchFamily="2" charset="2"/>
              <a:buChar char="§"/>
            </a:pPr>
            <a:r>
              <a:rPr lang="en-GB" sz="2000" dirty="0"/>
              <a:t>Sectoral or industry position papers that describe industry trends </a:t>
            </a:r>
          </a:p>
          <a:p>
            <a:pPr marL="594900" lvl="2" indent="-342900" algn="just">
              <a:spcBef>
                <a:spcPts val="0"/>
              </a:spcBef>
              <a:buFont typeface="Wingdings" panose="05000000000000000000" pitchFamily="2" charset="2"/>
              <a:buChar char="§"/>
            </a:pPr>
            <a:r>
              <a:rPr lang="en-GB" sz="2000" dirty="0"/>
              <a:t>Publications/research reports on OSH (e.g., in specific sectors)</a:t>
            </a:r>
          </a:p>
          <a:p>
            <a:pPr marL="594900" lvl="2" indent="-342900" algn="just">
              <a:spcBef>
                <a:spcPts val="0"/>
              </a:spcBef>
              <a:buFont typeface="Wingdings" panose="05000000000000000000" pitchFamily="2" charset="2"/>
              <a:buChar char="§"/>
            </a:pPr>
            <a:r>
              <a:rPr lang="en-GB" sz="2000" dirty="0"/>
              <a:t>Policies and documents produced by professional associations</a:t>
            </a:r>
          </a:p>
          <a:p>
            <a:pPr marL="594900" lvl="2" indent="-342900" algn="just">
              <a:spcBef>
                <a:spcPts val="0"/>
              </a:spcBef>
              <a:buFont typeface="Wingdings" panose="05000000000000000000" pitchFamily="2" charset="2"/>
              <a:buChar char="§"/>
            </a:pPr>
            <a:r>
              <a:rPr lang="en-GB" sz="2000" dirty="0"/>
              <a:t>Jobs descriptions/job vacancies </a:t>
            </a:r>
          </a:p>
          <a:p>
            <a:pPr marL="594900" lvl="2" indent="-342900" algn="just">
              <a:spcBef>
                <a:spcPts val="0"/>
              </a:spcBef>
              <a:buFont typeface="Wingdings" panose="05000000000000000000" pitchFamily="2" charset="2"/>
              <a:buChar char="§"/>
            </a:pPr>
            <a:r>
              <a:rPr lang="fr-CH" sz="2000" dirty="0"/>
              <a:t>Education/training documents</a:t>
            </a:r>
          </a:p>
          <a:p>
            <a:pPr marL="594900" lvl="2" indent="-342900" algn="just">
              <a:spcBef>
                <a:spcPts val="0"/>
              </a:spcBef>
              <a:buFont typeface="Wingdings" panose="05000000000000000000" pitchFamily="2" charset="2"/>
              <a:buChar char="§"/>
            </a:pPr>
            <a:r>
              <a:rPr lang="en-GB" sz="2000" dirty="0"/>
              <a:t>Any other relevant document or data source</a:t>
            </a:r>
          </a:p>
          <a:p>
            <a:pPr marL="0" lvl="2" indent="0">
              <a:buNone/>
            </a:pPr>
            <a:endParaRPr lang="en-GB" dirty="0"/>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786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pPr marL="252000" lvl="2" algn="l">
              <a:spcBef>
                <a:spcPts val="0"/>
              </a:spcBef>
            </a:pPr>
            <a:r>
              <a:rPr lang="fr-CH" sz="2500" b="1" kern="1200" dirty="0" err="1">
                <a:solidFill>
                  <a:schemeClr val="tx1"/>
                </a:solidFill>
                <a:latin typeface="+mj-lt"/>
                <a:ea typeface="+mj-ea"/>
                <a:cs typeface="+mj-cs"/>
              </a:rPr>
              <a:t>Step</a:t>
            </a:r>
            <a:r>
              <a:rPr lang="fr-CH" sz="2500" b="1" kern="1200" dirty="0">
                <a:solidFill>
                  <a:schemeClr val="tx1"/>
                </a:solidFill>
                <a:latin typeface="+mj-lt"/>
                <a:ea typeface="+mj-ea"/>
                <a:cs typeface="+mj-cs"/>
              </a:rPr>
              <a:t> 2: </a:t>
            </a:r>
            <a:r>
              <a:rPr lang="en-GB" sz="2500" kern="1200" dirty="0">
                <a:solidFill>
                  <a:schemeClr val="tx1"/>
                </a:solidFill>
                <a:latin typeface="+mj-lt"/>
                <a:ea typeface="+mj-ea"/>
                <a:cs typeface="+mj-cs"/>
              </a:rPr>
              <a:t>Stakeholder consultation</a:t>
            </a:r>
            <a:br>
              <a:rPr lang="en-GB" sz="280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12</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8" y="1783195"/>
            <a:ext cx="10525125" cy="3482975"/>
          </a:xfrm>
        </p:spPr>
        <p:txBody>
          <a:bodyPr/>
          <a:lstStyle/>
          <a:p>
            <a:pPr lvl="2"/>
            <a:endParaRPr lang="fr-CH" sz="2000" dirty="0"/>
          </a:p>
          <a:p>
            <a:pPr lvl="2"/>
            <a:r>
              <a:rPr lang="fr-CH" sz="2000" dirty="0"/>
              <a:t>Objectives</a:t>
            </a:r>
          </a:p>
          <a:p>
            <a:pPr lvl="2"/>
            <a:r>
              <a:rPr lang="fr-CH" sz="2000" dirty="0">
                <a:solidFill>
                  <a:schemeClr val="tx1"/>
                </a:solidFill>
              </a:rPr>
              <a:t>Key stakeholders to </a:t>
            </a:r>
            <a:r>
              <a:rPr lang="fr-CH" sz="2000" dirty="0" err="1">
                <a:solidFill>
                  <a:schemeClr val="tx1"/>
                </a:solidFill>
              </a:rPr>
              <a:t>include</a:t>
            </a:r>
            <a:r>
              <a:rPr lang="fr-CH" sz="2000" dirty="0">
                <a:solidFill>
                  <a:schemeClr val="tx1"/>
                </a:solidFill>
              </a:rPr>
              <a:t>:</a:t>
            </a:r>
            <a:endParaRPr lang="en-GB" sz="2000" dirty="0">
              <a:solidFill>
                <a:schemeClr val="tx1"/>
              </a:solidFill>
            </a:endParaRPr>
          </a:p>
          <a:p>
            <a:pPr marL="594900" lvl="2" indent="-342900" algn="just">
              <a:spcBef>
                <a:spcPts val="0"/>
              </a:spcBef>
              <a:spcAft>
                <a:spcPts val="800"/>
              </a:spcAft>
              <a:buFont typeface="Wingdings" panose="05000000000000000000" pitchFamily="2" charset="2"/>
              <a:buChar char="§"/>
            </a:pPr>
            <a:r>
              <a:rPr lang="fr-CH" dirty="0"/>
              <a:t>Relevant </a:t>
            </a:r>
            <a:r>
              <a:rPr lang="fr-CH" dirty="0" err="1"/>
              <a:t>government</a:t>
            </a:r>
            <a:r>
              <a:rPr lang="fr-CH" dirty="0"/>
              <a:t> </a:t>
            </a:r>
            <a:r>
              <a:rPr lang="fr-CH" dirty="0" err="1"/>
              <a:t>authorities</a:t>
            </a:r>
            <a:endParaRPr lang="fr-CH" dirty="0"/>
          </a:p>
          <a:p>
            <a:pPr marL="594900" lvl="2" indent="-342900" algn="just">
              <a:spcBef>
                <a:spcPts val="0"/>
              </a:spcBef>
              <a:spcAft>
                <a:spcPts val="800"/>
              </a:spcAft>
              <a:buFont typeface="Wingdings" panose="05000000000000000000" pitchFamily="2" charset="2"/>
              <a:buChar char="§"/>
            </a:pPr>
            <a:r>
              <a:rPr lang="en-GB" dirty="0"/>
              <a:t>National tripartite advisory body addressing OSH issues</a:t>
            </a:r>
          </a:p>
          <a:p>
            <a:pPr marL="594900" lvl="2" indent="-342900" algn="just">
              <a:spcBef>
                <a:spcPts val="0"/>
              </a:spcBef>
              <a:spcAft>
                <a:spcPts val="800"/>
              </a:spcAft>
              <a:buFont typeface="Wingdings" panose="05000000000000000000" pitchFamily="2" charset="2"/>
              <a:buChar char="§"/>
            </a:pPr>
            <a:r>
              <a:rPr lang="fr-CH" dirty="0" err="1"/>
              <a:t>Workers</a:t>
            </a:r>
            <a:r>
              <a:rPr lang="fr-CH" dirty="0"/>
              <a:t>' and </a:t>
            </a:r>
            <a:r>
              <a:rPr lang="fr-CH" dirty="0" err="1"/>
              <a:t>employers</a:t>
            </a:r>
            <a:r>
              <a:rPr lang="fr-CH" dirty="0"/>
              <a:t>' </a:t>
            </a:r>
            <a:r>
              <a:rPr lang="fr-CH" dirty="0" err="1"/>
              <a:t>organizations</a:t>
            </a:r>
            <a:endParaRPr lang="fr-CH" dirty="0"/>
          </a:p>
          <a:p>
            <a:pPr marL="594900" lvl="2" indent="-342900" algn="just">
              <a:spcBef>
                <a:spcPts val="0"/>
              </a:spcBef>
              <a:spcAft>
                <a:spcPts val="800"/>
              </a:spcAft>
              <a:buFont typeface="Wingdings" panose="05000000000000000000" pitchFamily="2" charset="2"/>
              <a:buChar char="§"/>
            </a:pPr>
            <a:r>
              <a:rPr lang="fr-CH" dirty="0"/>
              <a:t>OSH </a:t>
            </a:r>
            <a:r>
              <a:rPr lang="fr-CH" dirty="0" err="1"/>
              <a:t>professional</a:t>
            </a:r>
            <a:r>
              <a:rPr lang="fr-CH" dirty="0"/>
              <a:t> association(s)</a:t>
            </a:r>
          </a:p>
          <a:p>
            <a:pPr marL="594900" lvl="2" indent="-342900" algn="just">
              <a:spcBef>
                <a:spcPts val="0"/>
              </a:spcBef>
              <a:spcAft>
                <a:spcPts val="800"/>
              </a:spcAft>
              <a:buFont typeface="Wingdings" panose="05000000000000000000" pitchFamily="2" charset="2"/>
              <a:buChar char="§"/>
            </a:pPr>
            <a:r>
              <a:rPr lang="fr-CH" dirty="0"/>
              <a:t>Education/training institutions</a:t>
            </a:r>
          </a:p>
          <a:p>
            <a:pPr marL="594900" lvl="2" indent="-342900" algn="just">
              <a:spcBef>
                <a:spcPts val="0"/>
              </a:spcBef>
              <a:spcAft>
                <a:spcPts val="800"/>
              </a:spcAft>
              <a:buFont typeface="Wingdings" panose="05000000000000000000" pitchFamily="2" charset="2"/>
              <a:buChar char="§"/>
            </a:pPr>
            <a:r>
              <a:rPr lang="fr-CH" dirty="0"/>
              <a:t>Training providers</a:t>
            </a:r>
          </a:p>
          <a:p>
            <a:pPr marL="594900" lvl="2" indent="-342900" algn="just">
              <a:spcBef>
                <a:spcPts val="0"/>
              </a:spcBef>
              <a:spcAft>
                <a:spcPts val="800"/>
              </a:spcAft>
              <a:buFont typeface="Wingdings" panose="05000000000000000000" pitchFamily="2" charset="2"/>
              <a:buChar char="§"/>
            </a:pPr>
            <a:r>
              <a:rPr lang="en-GB" dirty="0"/>
              <a:t>Companies employing OSH professionals (representative sample of the main sectors of activity, including companies of different sizes) </a:t>
            </a:r>
          </a:p>
          <a:p>
            <a:pPr marL="594900" lvl="2" indent="-342900" algn="just">
              <a:spcBef>
                <a:spcPts val="0"/>
              </a:spcBef>
              <a:spcAft>
                <a:spcPts val="800"/>
              </a:spcAft>
              <a:buFont typeface="Wingdings" panose="05000000000000000000" pitchFamily="2" charset="2"/>
              <a:buChar char="§"/>
            </a:pPr>
            <a:r>
              <a:rPr lang="en-GB" dirty="0"/>
              <a:t>OSH professionals (representative sample of the main sectors of activity, including professionals working in companies of different sizes)</a:t>
            </a:r>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080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pPr marL="252000" lvl="2" algn="just">
              <a:spcBef>
                <a:spcPts val="0"/>
              </a:spcBef>
            </a:pPr>
            <a:r>
              <a:rPr lang="fr-CH" sz="2500" b="1" kern="1200" dirty="0" err="1">
                <a:solidFill>
                  <a:schemeClr val="tx1"/>
                </a:solidFill>
                <a:latin typeface="+mj-lt"/>
                <a:ea typeface="+mj-ea"/>
                <a:cs typeface="+mj-cs"/>
              </a:rPr>
              <a:t>Step</a:t>
            </a:r>
            <a:r>
              <a:rPr lang="fr-CH" sz="2500" b="1" kern="1200" dirty="0">
                <a:solidFill>
                  <a:schemeClr val="tx1"/>
                </a:solidFill>
                <a:latin typeface="+mj-lt"/>
                <a:ea typeface="+mj-ea"/>
                <a:cs typeface="+mj-cs"/>
              </a:rPr>
              <a:t> 2:</a:t>
            </a:r>
            <a:r>
              <a:rPr lang="en-GB" sz="2500" b="1" kern="1200" dirty="0">
                <a:solidFill>
                  <a:schemeClr val="tx1"/>
                </a:solidFill>
                <a:latin typeface="+mj-lt"/>
                <a:ea typeface="+mj-ea"/>
                <a:cs typeface="+mj-cs"/>
              </a:rPr>
              <a:t> </a:t>
            </a:r>
            <a:r>
              <a:rPr lang="en-GB" sz="2500" kern="1200" dirty="0">
                <a:solidFill>
                  <a:schemeClr val="tx1"/>
                </a:solidFill>
                <a:latin typeface="+mj-lt"/>
                <a:ea typeface="+mj-ea"/>
                <a:cs typeface="+mj-cs"/>
              </a:rPr>
              <a:t>Stakeholder consultation</a:t>
            </a:r>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13</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marL="0" lvl="2" indent="0">
              <a:buNone/>
            </a:pPr>
            <a:r>
              <a:rPr lang="en-GB" sz="2000" dirty="0"/>
              <a:t> </a:t>
            </a:r>
          </a:p>
          <a:p>
            <a:pPr lvl="2"/>
            <a:r>
              <a:rPr lang="en-GB" sz="2400" dirty="0"/>
              <a:t>Methods and tools:</a:t>
            </a:r>
          </a:p>
          <a:p>
            <a:pPr marL="594900" lvl="2" indent="-342900" algn="just">
              <a:spcBef>
                <a:spcPts val="0"/>
              </a:spcBef>
              <a:spcAft>
                <a:spcPts val="800"/>
              </a:spcAft>
              <a:buFont typeface="Wingdings" panose="05000000000000000000" pitchFamily="2" charset="2"/>
              <a:buChar char="§"/>
            </a:pPr>
            <a:r>
              <a:rPr lang="en-GB" sz="2000" dirty="0"/>
              <a:t>Semi-structured individual or group interviews to collect qualitative data </a:t>
            </a:r>
          </a:p>
          <a:p>
            <a:pPr marL="594900" lvl="2" indent="-342900" algn="just">
              <a:spcBef>
                <a:spcPts val="0"/>
              </a:spcBef>
              <a:spcAft>
                <a:spcPts val="800"/>
              </a:spcAft>
              <a:buFont typeface="Wingdings" panose="05000000000000000000" pitchFamily="2" charset="2"/>
              <a:buChar char="§"/>
            </a:pPr>
            <a:r>
              <a:rPr lang="en-GB" sz="2000" dirty="0"/>
              <a:t>Interview or focus group protocols adapted for each stakeholder group:</a:t>
            </a:r>
          </a:p>
          <a:p>
            <a:pPr lvl="2" indent="0" algn="just">
              <a:spcBef>
                <a:spcPts val="0"/>
              </a:spcBef>
              <a:spcAft>
                <a:spcPts val="800"/>
              </a:spcAft>
              <a:buNone/>
            </a:pPr>
            <a:r>
              <a:rPr lang="fr-CH" sz="2000" dirty="0"/>
              <a:t>	- Introduction (</a:t>
            </a:r>
            <a:r>
              <a:rPr lang="fr-CH" sz="2000" dirty="0" err="1"/>
              <a:t>context</a:t>
            </a:r>
            <a:r>
              <a:rPr lang="fr-CH" sz="2000" dirty="0"/>
              <a:t>, objectives, </a:t>
            </a:r>
            <a:r>
              <a:rPr lang="fr-CH" sz="2000" dirty="0" err="1"/>
              <a:t>confidentiality</a:t>
            </a:r>
            <a:r>
              <a:rPr lang="fr-CH" sz="2000" dirty="0"/>
              <a:t>, consent)	</a:t>
            </a:r>
          </a:p>
          <a:p>
            <a:pPr lvl="2" indent="0" algn="just">
              <a:spcBef>
                <a:spcPts val="0"/>
              </a:spcBef>
              <a:spcAft>
                <a:spcPts val="800"/>
              </a:spcAft>
              <a:buNone/>
            </a:pPr>
            <a:r>
              <a:rPr lang="fr-CH" sz="2000" dirty="0"/>
              <a:t>	- Profile/</a:t>
            </a:r>
            <a:r>
              <a:rPr lang="fr-CH" sz="2000" dirty="0" err="1"/>
              <a:t>demographic</a:t>
            </a:r>
            <a:r>
              <a:rPr lang="fr-CH" sz="2000" dirty="0"/>
              <a:t> information on non-</a:t>
            </a:r>
            <a:r>
              <a:rPr lang="fr-CH" sz="2000" dirty="0" err="1"/>
              <a:t>identified</a:t>
            </a:r>
            <a:r>
              <a:rPr lang="fr-CH" sz="2000" dirty="0"/>
              <a:t> </a:t>
            </a:r>
            <a:r>
              <a:rPr lang="fr-CH" sz="2000" dirty="0" err="1"/>
              <a:t>person</a:t>
            </a:r>
            <a:r>
              <a:rPr lang="fr-CH" sz="2000" dirty="0"/>
              <a:t> (e.g. </a:t>
            </a:r>
            <a:r>
              <a:rPr lang="fr-CH" sz="2000" dirty="0" err="1"/>
              <a:t>gender</a:t>
            </a:r>
            <a:r>
              <a:rPr lang="fr-CH" sz="2000" dirty="0"/>
              <a:t>, </a:t>
            </a:r>
            <a:r>
              <a:rPr lang="fr-CH" sz="2000" dirty="0" err="1"/>
              <a:t>role</a:t>
            </a:r>
            <a:r>
              <a:rPr lang="fr-CH" sz="2000" dirty="0"/>
              <a:t>, 	</a:t>
            </a:r>
            <a:r>
              <a:rPr lang="fr-CH" sz="2000" dirty="0" err="1"/>
              <a:t>enterprise</a:t>
            </a:r>
            <a:r>
              <a:rPr lang="fr-CH" sz="2000" dirty="0"/>
              <a:t> size, </a:t>
            </a:r>
            <a:r>
              <a:rPr lang="fr-CH" sz="2000" dirty="0" err="1"/>
              <a:t>enterprise</a:t>
            </a:r>
            <a:r>
              <a:rPr lang="fr-CH" sz="2000" dirty="0"/>
              <a:t> type, </a:t>
            </a:r>
            <a:r>
              <a:rPr lang="fr-CH" sz="2000" dirty="0" err="1"/>
              <a:t>sector</a:t>
            </a:r>
            <a:r>
              <a:rPr lang="fr-CH" sz="2000" dirty="0"/>
              <a:t>, </a:t>
            </a:r>
            <a:r>
              <a:rPr lang="fr-CH" sz="2000" dirty="0" err="1"/>
              <a:t>geographic</a:t>
            </a:r>
            <a:r>
              <a:rPr lang="fr-CH" sz="2000" dirty="0"/>
              <a:t> location, if applicable)	</a:t>
            </a:r>
          </a:p>
          <a:p>
            <a:pPr lvl="2" indent="0" algn="just">
              <a:spcBef>
                <a:spcPts val="0"/>
              </a:spcBef>
              <a:spcAft>
                <a:spcPts val="800"/>
              </a:spcAft>
              <a:buNone/>
            </a:pPr>
            <a:r>
              <a:rPr lang="fr-CH" sz="2000" dirty="0"/>
              <a:t>	- Questions </a:t>
            </a:r>
            <a:r>
              <a:rPr lang="fr-CH" sz="2000" dirty="0" err="1"/>
              <a:t>tailored</a:t>
            </a:r>
            <a:r>
              <a:rPr lang="fr-CH" sz="2000" dirty="0"/>
              <a:t> to </a:t>
            </a:r>
            <a:r>
              <a:rPr lang="fr-CH" sz="2000" dirty="0" err="1"/>
              <a:t>each</a:t>
            </a:r>
            <a:r>
              <a:rPr lang="fr-CH" sz="2000" dirty="0"/>
              <a:t> stakeholder group</a:t>
            </a:r>
          </a:p>
          <a:p>
            <a:pPr lvl="4" algn="just">
              <a:spcBef>
                <a:spcPts val="0"/>
              </a:spcBef>
              <a:spcAft>
                <a:spcPts val="800"/>
              </a:spcAft>
            </a:pPr>
            <a:r>
              <a:rPr lang="fr-CH" sz="2000" dirty="0"/>
              <a:t>	</a:t>
            </a:r>
          </a:p>
          <a:p>
            <a:pPr lvl="2" indent="0" algn="just">
              <a:spcBef>
                <a:spcPts val="0"/>
              </a:spcBef>
              <a:spcAft>
                <a:spcPts val="800"/>
              </a:spcAft>
              <a:buNone/>
            </a:pPr>
            <a:endParaRPr lang="fr-CH" dirty="0"/>
          </a:p>
          <a:p>
            <a:pPr marL="594900" lvl="2" indent="-342900" algn="just">
              <a:spcBef>
                <a:spcPts val="0"/>
              </a:spcBef>
              <a:spcAft>
                <a:spcPts val="800"/>
              </a:spcAft>
              <a:buFont typeface="Wingdings" panose="05000000000000000000" pitchFamily="2" charset="2"/>
              <a:buChar char="§"/>
            </a:pPr>
            <a:endParaRPr lang="en-GB" sz="2000" dirty="0"/>
          </a:p>
          <a:p>
            <a:pPr lvl="2" indent="0" algn="just">
              <a:spcBef>
                <a:spcPts val="0"/>
              </a:spcBef>
              <a:spcAft>
                <a:spcPts val="800"/>
              </a:spcAft>
              <a:buNone/>
            </a:pPr>
            <a:endParaRPr lang="fr-CH" sz="2000" dirty="0"/>
          </a:p>
          <a:p>
            <a:pPr lvl="2" indent="0" algn="just">
              <a:spcBef>
                <a:spcPts val="0"/>
              </a:spcBef>
              <a:spcAft>
                <a:spcPts val="800"/>
              </a:spcAft>
              <a:buNone/>
            </a:pPr>
            <a:endParaRPr lang="en-GB" sz="2000" dirty="0"/>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129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err="1"/>
              <a:t>Step</a:t>
            </a:r>
            <a:r>
              <a:rPr lang="fr-CH" dirty="0"/>
              <a:t> 3: </a:t>
            </a:r>
            <a:r>
              <a:rPr lang="fr-CH" b="0" dirty="0" err="1"/>
              <a:t>Analysis</a:t>
            </a:r>
            <a:r>
              <a:rPr lang="fr-CH" b="0" dirty="0"/>
              <a:t> and report-</a:t>
            </a:r>
            <a:r>
              <a:rPr lang="fr-CH" b="0" dirty="0" err="1"/>
              <a:t>writing</a:t>
            </a: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14</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marL="0" lvl="2" indent="0">
              <a:buNone/>
            </a:pPr>
            <a:r>
              <a:rPr lang="en-GB" sz="2000" dirty="0"/>
              <a:t> </a:t>
            </a:r>
            <a:endParaRPr lang="fr-CH" sz="2000" dirty="0"/>
          </a:p>
          <a:p>
            <a:pPr lvl="2"/>
            <a:r>
              <a:rPr lang="en-GB" sz="2000" dirty="0"/>
              <a:t>Data analysis method: coding and thematic analysis</a:t>
            </a:r>
          </a:p>
          <a:p>
            <a:pPr lvl="2"/>
            <a:r>
              <a:rPr lang="en-GB" sz="2000" dirty="0"/>
              <a:t>The research report should:</a:t>
            </a:r>
          </a:p>
          <a:p>
            <a:pPr marL="594900" lvl="2" indent="-342900" algn="just">
              <a:spcBef>
                <a:spcPts val="0"/>
              </a:spcBef>
              <a:spcAft>
                <a:spcPts val="800"/>
              </a:spcAft>
              <a:buFont typeface="Wingdings" panose="05000000000000000000" pitchFamily="2" charset="2"/>
              <a:buChar char="§"/>
            </a:pPr>
            <a:r>
              <a:rPr lang="en-GB" dirty="0"/>
              <a:t>Present the findings of the research (combining desk research with data collection from interviews and focus groups)</a:t>
            </a:r>
          </a:p>
          <a:p>
            <a:pPr marL="594900" lvl="2" indent="-342900" algn="just">
              <a:spcBef>
                <a:spcPts val="0"/>
              </a:spcBef>
              <a:spcAft>
                <a:spcPts val="800"/>
              </a:spcAft>
              <a:buFont typeface="Wingdings" panose="05000000000000000000" pitchFamily="2" charset="2"/>
              <a:buChar char="§"/>
            </a:pPr>
            <a:r>
              <a:rPr lang="en-GB" dirty="0"/>
              <a:t>Present an analysis of the gaps identified in the OSH qualification system, as well as the incentives and constraints for improvement.</a:t>
            </a:r>
          </a:p>
          <a:p>
            <a:pPr marL="594900" lvl="2" indent="-342900" algn="just">
              <a:spcBef>
                <a:spcPts val="0"/>
              </a:spcBef>
              <a:spcAft>
                <a:spcPts val="800"/>
              </a:spcAft>
              <a:buFont typeface="Wingdings" panose="05000000000000000000" pitchFamily="2" charset="2"/>
              <a:buChar char="§"/>
            </a:pPr>
            <a:r>
              <a:rPr lang="en-GB" dirty="0"/>
              <a:t>Give appropriate weight to the experiences shared by the stakeholders involved, taking into account their levels of influence and importance in the analysis (ensuring that a diversity of viewpoints is included).</a:t>
            </a:r>
          </a:p>
          <a:p>
            <a:pPr marL="594900" lvl="2" indent="-342900" algn="just">
              <a:spcBef>
                <a:spcPts val="0"/>
              </a:spcBef>
              <a:spcAft>
                <a:spcPts val="800"/>
              </a:spcAft>
              <a:buFont typeface="Wingdings" panose="05000000000000000000" pitchFamily="2" charset="2"/>
              <a:buChar char="§"/>
            </a:pPr>
            <a:r>
              <a:rPr lang="en-GB" dirty="0"/>
              <a:t>Cite sources of information throughout the report (documentary sources and from interviews). For example, ''All the employers interviewed reported that...'', ''It emerged from interviews with OSH professionals that...''The Labor Code provides for the following provisions ...''). Quotations may be included.</a:t>
            </a:r>
            <a:endParaRPr lang="en-GB" sz="2000" dirty="0"/>
          </a:p>
          <a:p>
            <a:pPr lvl="2" indent="0" algn="just">
              <a:spcBef>
                <a:spcPts val="0"/>
              </a:spcBef>
              <a:spcAft>
                <a:spcPts val="800"/>
              </a:spcAft>
              <a:buNone/>
            </a:pPr>
            <a:endParaRPr lang="fr-CH" sz="2000" dirty="0"/>
          </a:p>
          <a:p>
            <a:pPr lvl="2" indent="0" algn="just">
              <a:spcBef>
                <a:spcPts val="0"/>
              </a:spcBef>
              <a:spcAft>
                <a:spcPts val="800"/>
              </a:spcAft>
              <a:buNone/>
            </a:pPr>
            <a:endParaRPr lang="en-GB" sz="2000" dirty="0"/>
          </a:p>
          <a:p>
            <a:pPr lvl="2"/>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3633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err="1"/>
              <a:t>Step</a:t>
            </a:r>
            <a:r>
              <a:rPr lang="fr-CH" dirty="0"/>
              <a:t> 4: </a:t>
            </a:r>
            <a:r>
              <a:rPr lang="en-GB" b="0" dirty="0"/>
              <a:t>Stakeholder consultation workshop</a:t>
            </a:r>
            <a:br>
              <a:rPr lang="fr-CH" sz="2800" b="0" dirty="0">
                <a:solidFill>
                  <a:schemeClr val="tx1"/>
                </a:solidFill>
              </a:rPr>
            </a:br>
            <a:br>
              <a:rPr lang="en-GB"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15</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525125" cy="3482975"/>
          </a:xfrm>
        </p:spPr>
        <p:txBody>
          <a:bodyPr/>
          <a:lstStyle/>
          <a:p>
            <a:pPr lvl="2"/>
            <a:endParaRPr lang="en-GB" sz="2000" dirty="0"/>
          </a:p>
          <a:p>
            <a:pPr lvl="2"/>
            <a:r>
              <a:rPr lang="en-GB" sz="2000" dirty="0"/>
              <a:t> Workshop(s) objectives</a:t>
            </a:r>
          </a:p>
          <a:p>
            <a:pPr marL="0" lvl="2" indent="0">
              <a:buNone/>
            </a:pPr>
            <a:endParaRPr lang="en-GB" sz="2000" dirty="0"/>
          </a:p>
          <a:p>
            <a:pPr marL="594900" lvl="2" indent="-342900" algn="just">
              <a:spcBef>
                <a:spcPts val="0"/>
              </a:spcBef>
              <a:spcAft>
                <a:spcPts val="800"/>
              </a:spcAft>
              <a:buFont typeface="Wingdings" panose="05000000000000000000" pitchFamily="2" charset="2"/>
              <a:buChar char="§"/>
            </a:pPr>
            <a:r>
              <a:rPr lang="en-GB" dirty="0"/>
              <a:t>Present and validate research findings with key stakeholders (including research participants)</a:t>
            </a:r>
          </a:p>
          <a:p>
            <a:pPr marL="594900" lvl="2" indent="-342900" algn="just">
              <a:spcBef>
                <a:spcPts val="0"/>
              </a:spcBef>
              <a:spcAft>
                <a:spcPts val="800"/>
              </a:spcAft>
              <a:buFont typeface="Wingdings" panose="05000000000000000000" pitchFamily="2" charset="2"/>
              <a:buChar char="§"/>
            </a:pPr>
            <a:r>
              <a:rPr lang="en-GB" dirty="0"/>
              <a:t>Discuss gaps, drivers and constraints for improvement</a:t>
            </a:r>
          </a:p>
          <a:p>
            <a:pPr marL="594900" lvl="2" indent="-342900" algn="just">
              <a:spcBef>
                <a:spcPts val="0"/>
              </a:spcBef>
              <a:spcAft>
                <a:spcPts val="800"/>
              </a:spcAft>
              <a:buFont typeface="Wingdings" panose="05000000000000000000" pitchFamily="2" charset="2"/>
              <a:buChar char="§"/>
            </a:pPr>
            <a:r>
              <a:rPr lang="en-GB" dirty="0"/>
              <a:t>Identify recommendations for improvement that will be used to develop an action plan for improving the national system</a:t>
            </a:r>
          </a:p>
          <a:p>
            <a:pPr marL="594900" lvl="2" indent="-342900" algn="just">
              <a:spcBef>
                <a:spcPts val="0"/>
              </a:spcBef>
              <a:spcAft>
                <a:spcPts val="800"/>
              </a:spcAft>
              <a:buFont typeface="Wingdings" panose="05000000000000000000" pitchFamily="2" charset="2"/>
              <a:buChar char="§"/>
            </a:pPr>
            <a:r>
              <a:rPr lang="en-GB" dirty="0"/>
              <a:t>Formulate justified and realistic objectives for change/improvement, taking into account practical constraints within the country</a:t>
            </a:r>
            <a:endParaRPr lang="en-GB" sz="2000" dirty="0"/>
          </a:p>
          <a:p>
            <a:pPr lvl="2"/>
            <a:endParaRPr lang="en-GB" sz="2000" dirty="0"/>
          </a:p>
          <a:p>
            <a:pPr marL="0" lvl="2" indent="0">
              <a:buNone/>
            </a:pPr>
            <a:endParaRPr lang="en-GB" sz="2000" dirty="0"/>
          </a:p>
          <a:p>
            <a:pPr marL="0" lvl="2" indent="0">
              <a:buNone/>
            </a:pPr>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5541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10146982" cy="608525"/>
          </a:xfrm>
        </p:spPr>
        <p:txBody>
          <a:bodyPr/>
          <a:lstStyle/>
          <a:p>
            <a:r>
              <a:rPr lang="fr-CH" dirty="0"/>
              <a:t>National OSH qualification system</a:t>
            </a:r>
            <a:br>
              <a:rPr lang="fr-CH" b="0" dirty="0"/>
            </a:br>
            <a:br>
              <a:rPr lang="fr-CH" b="0" dirty="0"/>
            </a:br>
            <a:r>
              <a:rPr lang="fr-CH" b="0" dirty="0"/>
              <a:t>Information to be </a:t>
            </a:r>
            <a:r>
              <a:rPr lang="fr-CH" b="0" dirty="0" err="1"/>
              <a:t>collected</a:t>
            </a:r>
            <a:endParaRPr lang="en-GB" b="0"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16</a:t>
            </a:fld>
            <a:endParaRPr lang="en-GB"/>
          </a:p>
        </p:txBody>
      </p:sp>
      <p:pic>
        <p:nvPicPr>
          <p:cNvPr id="7" name="Picture 2">
            <a:extLst>
              <a:ext uri="{FF2B5EF4-FFF2-40B4-BE49-F238E27FC236}">
                <a16:creationId xmlns:a16="http://schemas.microsoft.com/office/drawing/2014/main" id="{E66ED7E0-6D16-46B1-1E10-DB263B446A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454674"/>
            <a:ext cx="3239482" cy="12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157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1. National </a:t>
            </a:r>
            <a:r>
              <a:rPr lang="fr-CH" dirty="0" err="1"/>
              <a:t>context</a:t>
            </a:r>
            <a:r>
              <a:rPr lang="fr-CH" dirty="0"/>
              <a:t>: </a:t>
            </a:r>
            <a:r>
              <a:rPr lang="fr-CH" dirty="0" err="1"/>
              <a:t>Socio-economic</a:t>
            </a:r>
            <a:r>
              <a:rPr lang="fr-CH" dirty="0"/>
              <a:t>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17</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8" y="1951830"/>
            <a:ext cx="2743200" cy="3482975"/>
          </a:xfrm>
        </p:spPr>
        <p:txBody>
          <a:bodyPr/>
          <a:lstStyle/>
          <a:p>
            <a:pPr lvl="2"/>
            <a:endParaRPr lang="en-GB" sz="2000" dirty="0"/>
          </a:p>
          <a:p>
            <a:pPr lvl="2"/>
            <a:r>
              <a:rPr lang="en-GB" sz="2000" dirty="0"/>
              <a:t>Political system</a:t>
            </a:r>
          </a:p>
          <a:p>
            <a:pPr marL="0" lvl="2" indent="0">
              <a:buNone/>
            </a:pPr>
            <a:endParaRPr lang="en-GB" sz="2000" dirty="0"/>
          </a:p>
          <a:p>
            <a:pPr lvl="2"/>
            <a:r>
              <a:rPr lang="en-GB" sz="2000" dirty="0"/>
              <a:t>Socio-economic environment</a:t>
            </a:r>
          </a:p>
          <a:p>
            <a:pPr marL="0" lvl="2" indent="0">
              <a:buNone/>
            </a:pPr>
            <a:endParaRPr lang="en-GB" sz="2000" dirty="0"/>
          </a:p>
          <a:p>
            <a:pPr lvl="2"/>
            <a:r>
              <a:rPr lang="en-GB" sz="2000" dirty="0"/>
              <a:t>National culture and societal beliefs</a:t>
            </a:r>
          </a:p>
          <a:p>
            <a:pPr marL="0" lvl="2" indent="0">
              <a:buNone/>
            </a:pPr>
            <a:endParaRPr lang="en-GB" sz="2000" dirty="0"/>
          </a:p>
          <a:p>
            <a:pPr marL="0" lvl="2" indent="0">
              <a:buNone/>
            </a:pPr>
            <a:endParaRPr lang="en-GB" dirty="0"/>
          </a:p>
          <a:p>
            <a:pPr marL="0" lvl="2" indent="0">
              <a:buNone/>
            </a:pPr>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C1C35C01-8640-11A7-B305-445DD9E66597}"/>
              </a:ext>
            </a:extLst>
          </p:cNvPr>
          <p:cNvGraphicFramePr>
            <a:graphicFrameLocks noGrp="1"/>
          </p:cNvGraphicFramePr>
          <p:nvPr>
            <p:extLst>
              <p:ext uri="{D42A27DB-BD31-4B8C-83A1-F6EECF244321}">
                <p14:modId xmlns:p14="http://schemas.microsoft.com/office/powerpoint/2010/main" val="1868903972"/>
              </p:ext>
            </p:extLst>
          </p:nvPr>
        </p:nvGraphicFramePr>
        <p:xfrm>
          <a:off x="4456747" y="1951830"/>
          <a:ext cx="6021705" cy="4343400"/>
        </p:xfrm>
        <a:graphic>
          <a:graphicData uri="http://schemas.openxmlformats.org/drawingml/2006/table">
            <a:tbl>
              <a:tblPr firstRow="1" firstCol="1" bandRow="1">
                <a:tableStyleId>{5C22544A-7EE6-4342-B048-85BDC9FD1C3A}</a:tableStyleId>
              </a:tblPr>
              <a:tblGrid>
                <a:gridCol w="6021705">
                  <a:extLst>
                    <a:ext uri="{9D8B030D-6E8A-4147-A177-3AD203B41FA5}">
                      <a16:colId xmlns:a16="http://schemas.microsoft.com/office/drawing/2014/main" val="3128111526"/>
                    </a:ext>
                  </a:extLst>
                </a:gridCol>
              </a:tblGrid>
              <a:tr h="0">
                <a:tc>
                  <a:txBody>
                    <a:bodyPr/>
                    <a:lstStyle/>
                    <a:p>
                      <a:pPr marL="226695" indent="-226695">
                        <a:spcBef>
                          <a:spcPts val="600"/>
                        </a:spcBef>
                      </a:pPr>
                      <a:r>
                        <a:rPr lang="en-GB" sz="1300" b="0" kern="1200" dirty="0">
                          <a:solidFill>
                            <a:schemeClr val="tx1"/>
                          </a:solidFill>
                          <a:latin typeface="+mn-lt"/>
                          <a:ea typeface="+mn-ea"/>
                          <a:cs typeface="+mn-cs"/>
                        </a:rPr>
                        <a:t>Questions to guide the assessment of the national context can include the following:</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What is the political structure in place and who are the major decision-makers and stakeholders regarding OSH?</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What is the current economic environment and what is the future economic prospects (e.g., GDP growth or contraction)?</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What is the country's level of development and what are the prospects (e.g., foreign investment)? </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What are the characteristics of the workforce population (i.e., active population disaggregated by sex, age, geographical location and level of education).</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How might the national culture affect what is acceptable/unacceptable with respect to OSH professionals’ practices in enterprises?</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How receptive are employers to OSH education and training, and can they see the business benefits in supporting employees to gain OSH qualifications?</a:t>
                      </a:r>
                      <a:endParaRPr lang="fr-FR" sz="1300" b="0" kern="1200" dirty="0">
                        <a:solidFill>
                          <a:schemeClr val="tx1"/>
                        </a:solidFill>
                        <a:latin typeface="+mn-lt"/>
                        <a:ea typeface="+mn-ea"/>
                        <a:cs typeface="+mn-cs"/>
                      </a:endParaRPr>
                    </a:p>
                    <a:p>
                      <a:pPr marL="742950" lvl="1" indent="-285750">
                        <a:spcBef>
                          <a:spcPts val="300"/>
                        </a:spcBef>
                        <a:spcAft>
                          <a:spcPts val="300"/>
                        </a:spcAft>
                        <a:buClr>
                          <a:srgbClr val="1E2DBE"/>
                        </a:buClr>
                        <a:buSzPts val="900"/>
                        <a:buFont typeface="Wingdings 3" panose="05040102010807070707" pitchFamily="18" charset="2"/>
                        <a:buChar char=""/>
                      </a:pPr>
                      <a:r>
                        <a:rPr lang="en-GB" sz="1300" b="0" kern="1200" dirty="0">
                          <a:solidFill>
                            <a:schemeClr val="tx1"/>
                          </a:solidFill>
                          <a:latin typeface="+mn-lt"/>
                          <a:ea typeface="+mn-ea"/>
                          <a:cs typeface="+mn-cs"/>
                        </a:rPr>
                        <a:t>What major disasters or OSH-specific events have shaped public opinion and interest in OSH? </a:t>
                      </a:r>
                      <a:endParaRPr lang="fr-FR" sz="1300" b="0" kern="1200" dirty="0">
                        <a:solidFill>
                          <a:schemeClr val="tx1"/>
                        </a:solidFill>
                        <a:latin typeface="+mn-lt"/>
                        <a:ea typeface="+mn-ea"/>
                        <a:cs typeface="+mn-cs"/>
                      </a:endParaRPr>
                    </a:p>
                    <a:p>
                      <a:pPr indent="-180340" algn="just">
                        <a:spcBef>
                          <a:spcPts val="600"/>
                        </a:spcBef>
                        <a:spcAft>
                          <a:spcPts val="600"/>
                        </a:spcAft>
                      </a:pPr>
                      <a:r>
                        <a:rPr lang="en-GB" sz="1100" dirty="0">
                          <a:effectLst/>
                        </a:rPr>
                        <a:t> </a:t>
                      </a:r>
                      <a:endParaRPr lang="fr-FR" sz="1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4214202"/>
                  </a:ext>
                </a:extLst>
              </a:tr>
            </a:tbl>
          </a:graphicData>
        </a:graphic>
      </p:graphicFrame>
    </p:spTree>
    <p:extLst>
      <p:ext uri="{BB962C8B-B14F-4D97-AF65-F5344CB8AC3E}">
        <p14:creationId xmlns:p14="http://schemas.microsoft.com/office/powerpoint/2010/main" val="1413552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1. National </a:t>
            </a:r>
            <a:r>
              <a:rPr lang="fr-CH" dirty="0" err="1"/>
              <a:t>context</a:t>
            </a:r>
            <a:r>
              <a:rPr lang="fr-CH" dirty="0"/>
              <a:t>: </a:t>
            </a:r>
            <a:r>
              <a:rPr lang="fr-CH" dirty="0" err="1"/>
              <a:t>Industrial</a:t>
            </a:r>
            <a:r>
              <a:rPr lang="fr-CH" dirty="0"/>
              <a:t>/</a:t>
            </a:r>
            <a:r>
              <a:rPr lang="fr-CH" dirty="0" err="1"/>
              <a:t>sectoral</a:t>
            </a:r>
            <a:r>
              <a:rPr lang="fr-CH" dirty="0"/>
              <a:t>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18</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425113" cy="3482975"/>
          </a:xfrm>
        </p:spPr>
        <p:txBody>
          <a:bodyPr/>
          <a:lstStyle/>
          <a:p>
            <a:pPr lvl="2"/>
            <a:endParaRPr lang="en-GB" sz="2000" dirty="0"/>
          </a:p>
          <a:p>
            <a:pPr lvl="2"/>
            <a:r>
              <a:rPr lang="en-GB" sz="2400" dirty="0"/>
              <a:t>Main industrial/sectoral activities: </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rPr>
              <a:t>Major industries/sectors in terms of their share of total workforce employment</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rPr>
              <a:t>Profiles of enterprises in the main sectors/industries, in terms of size, level of formality or informality and geographical location</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rPr>
              <a:t>OSH standards, codes or other technical specifications relevant/required for OSH professionals to know in order to work in certain sectors/industries (including any requirements imposed by multinational enterprises)</a:t>
            </a:r>
          </a:p>
          <a:p>
            <a:pPr marL="0" lvl="2" indent="0">
              <a:buNone/>
            </a:pPr>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206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1. National </a:t>
            </a:r>
            <a:r>
              <a:rPr lang="fr-CH" dirty="0" err="1"/>
              <a:t>context</a:t>
            </a:r>
            <a:r>
              <a:rPr lang="fr-CH" dirty="0"/>
              <a:t>: </a:t>
            </a:r>
            <a:r>
              <a:rPr lang="fr-CH" dirty="0" err="1"/>
              <a:t>Industrial</a:t>
            </a:r>
            <a:r>
              <a:rPr lang="fr-CH" dirty="0"/>
              <a:t>/</a:t>
            </a:r>
            <a:r>
              <a:rPr lang="fr-CH" dirty="0" err="1"/>
              <a:t>sectoral</a:t>
            </a:r>
            <a:r>
              <a:rPr lang="fr-CH" dirty="0"/>
              <a:t>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19</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9939338" cy="3482975"/>
          </a:xfrm>
        </p:spPr>
        <p:txBody>
          <a:bodyPr/>
          <a:lstStyle/>
          <a:p>
            <a:pPr lvl="2"/>
            <a:endParaRPr lang="en-GB" sz="2000" dirty="0"/>
          </a:p>
          <a:p>
            <a:pPr lvl="2"/>
            <a:r>
              <a:rPr lang="en-GB" sz="2400" dirty="0"/>
              <a:t>Employment trends by industry </a:t>
            </a:r>
            <a:endParaRPr lang="fr-FR" sz="2400" dirty="0"/>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O</a:t>
            </a:r>
            <a:r>
              <a:rPr lang="en-GB" sz="2000" dirty="0">
                <a:effectLst/>
                <a:latin typeface="Arial" panose="020B0604020202020204" pitchFamily="34" charset="0"/>
                <a:ea typeface="Calibri" panose="020F0502020204030204" pitchFamily="34" charset="0"/>
              </a:rPr>
              <a:t>verall health of the labour market nationally (e.g., employment/unemployment rate)</a:t>
            </a:r>
            <a:endParaRPr lang="fr-FR" sz="2000" dirty="0">
              <a:effectLst/>
              <a:latin typeface="Arial" panose="020B0604020202020204" pitchFamily="34" charset="0"/>
              <a:ea typeface="Calibri" panose="020F0502020204030204" pitchFamily="34" charset="0"/>
            </a:endParaRP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I</a:t>
            </a:r>
            <a:r>
              <a:rPr lang="en-GB" sz="2000" dirty="0">
                <a:effectLst/>
                <a:latin typeface="Arial" panose="020B0604020202020204" pitchFamily="34" charset="0"/>
                <a:ea typeface="Calibri" panose="020F0502020204030204" pitchFamily="34" charset="0"/>
              </a:rPr>
              <a:t>ndustries employing the greatest/least numbers of OSH professionals</a:t>
            </a: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effectLst/>
                <a:latin typeface="Arial" panose="020B0604020202020204" pitchFamily="34" charset="0"/>
                <a:ea typeface="Calibri" panose="020F0502020204030204" pitchFamily="34" charset="0"/>
              </a:rPr>
              <a:t>Patterns of movement for OSH professionals between different industries</a:t>
            </a: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effectLst/>
                <a:latin typeface="Arial" panose="020B0604020202020204" pitchFamily="34" charset="0"/>
                <a:ea typeface="Calibri" panose="020F0502020204030204" pitchFamily="34" charset="0"/>
              </a:rPr>
              <a:t>Industries/sectors where OSH professionals are likely to be heavily employed in the future</a:t>
            </a:r>
            <a:endParaRPr lang="fr-FR" sz="2000" dirty="0">
              <a:effectLst/>
              <a:latin typeface="Arial" panose="020B0604020202020204" pitchFamily="34" charset="0"/>
              <a:ea typeface="Calibri" panose="020F0502020204030204" pitchFamily="34" charset="0"/>
            </a:endParaRPr>
          </a:p>
          <a:p>
            <a:pPr marL="594900" lvl="2" indent="-342900" algn="just">
              <a:spcBef>
                <a:spcPts val="0"/>
              </a:spcBef>
              <a:buFont typeface="Wingdings" panose="05000000000000000000" pitchFamily="2" charset="2"/>
              <a:buChar char="§"/>
            </a:pPr>
            <a:endParaRPr lang="en-GB" sz="2000" dirty="0"/>
          </a:p>
          <a:p>
            <a:pPr lvl="2"/>
            <a:r>
              <a:rPr lang="en-GB" sz="2400" dirty="0"/>
              <a:t>Examples from Australia and Madagascar</a:t>
            </a:r>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514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1. National </a:t>
            </a:r>
            <a:r>
              <a:rPr lang="fr-CH" dirty="0" err="1"/>
              <a:t>context</a:t>
            </a:r>
            <a:r>
              <a:rPr lang="fr-CH" dirty="0"/>
              <a:t>: </a:t>
            </a:r>
            <a:r>
              <a:rPr lang="fr-CH" dirty="0" err="1"/>
              <a:t>Industrial</a:t>
            </a:r>
            <a:r>
              <a:rPr lang="fr-CH" dirty="0"/>
              <a:t>/</a:t>
            </a:r>
            <a:r>
              <a:rPr lang="fr-CH" dirty="0" err="1"/>
              <a:t>sectoral</a:t>
            </a:r>
            <a:r>
              <a:rPr lang="fr-CH" dirty="0"/>
              <a:t>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20</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670925" cy="3482975"/>
          </a:xfrm>
        </p:spPr>
        <p:txBody>
          <a:bodyPr/>
          <a:lstStyle/>
          <a:p>
            <a:pPr lvl="2"/>
            <a:endParaRPr lang="en-GB" sz="2000" dirty="0"/>
          </a:p>
          <a:p>
            <a:pPr lvl="2"/>
            <a:r>
              <a:rPr lang="en-GB" sz="2400" dirty="0"/>
              <a:t>Emerging industries </a:t>
            </a:r>
            <a:endParaRPr lang="fr-FR" sz="2400" dirty="0"/>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N</a:t>
            </a:r>
            <a:r>
              <a:rPr lang="en-GB" sz="2000" dirty="0">
                <a:effectLst/>
                <a:latin typeface="Arial" panose="020B0604020202020204" pitchFamily="34" charset="0"/>
                <a:ea typeface="Calibri" panose="020F0502020204030204" pitchFamily="34" charset="0"/>
              </a:rPr>
              <a:t>ew or emerging industry</a:t>
            </a:r>
            <a:r>
              <a:rPr lang="en-GB" sz="2000" dirty="0">
                <a:latin typeface="Arial" panose="020B0604020202020204" pitchFamily="34" charset="0"/>
                <a:ea typeface="Calibri" panose="020F0502020204030204" pitchFamily="34" charset="0"/>
              </a:rPr>
              <a:t> </a:t>
            </a:r>
            <a:r>
              <a:rPr lang="en-GB" sz="2000" dirty="0">
                <a:effectLst/>
                <a:latin typeface="Arial" panose="020B0604020202020204" pitchFamily="34" charset="0"/>
                <a:ea typeface="Calibri" panose="020F0502020204030204" pitchFamily="34" charset="0"/>
              </a:rPr>
              <a:t>or changes in industry prevalence in the country (e.g., renewable energy, the hydrogen industry, changes in manufacturing to emphasize collaborative robotics)</a:t>
            </a:r>
            <a:endParaRPr lang="fr-FR" sz="2000" dirty="0">
              <a:effectLst/>
              <a:latin typeface="Arial" panose="020B0604020202020204" pitchFamily="34" charset="0"/>
              <a:ea typeface="Calibri" panose="020F0502020204030204" pitchFamily="34" charset="0"/>
            </a:endParaRP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T</a:t>
            </a:r>
            <a:r>
              <a:rPr lang="en-GB" sz="2000" dirty="0">
                <a:effectLst/>
                <a:latin typeface="Arial" panose="020B0604020202020204" pitchFamily="34" charset="0"/>
                <a:ea typeface="Calibri" panose="020F0502020204030204" pitchFamily="34" charset="0"/>
              </a:rPr>
              <a:t>echnologies showing the most promise for implementation within the country (e.g., is there government policy in place to stimulate the renewable energy sector?)</a:t>
            </a:r>
            <a:endParaRPr lang="fr-FR" sz="2000" dirty="0">
              <a:effectLst/>
              <a:latin typeface="Arial" panose="020B0604020202020204" pitchFamily="34" charset="0"/>
              <a:ea typeface="Calibri" panose="020F0502020204030204" pitchFamily="34" charset="0"/>
            </a:endParaRP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N</a:t>
            </a:r>
            <a:r>
              <a:rPr lang="en-GB" sz="2000" dirty="0">
                <a:effectLst/>
                <a:latin typeface="Arial" panose="020B0604020202020204" pitchFamily="34" charset="0"/>
                <a:ea typeface="Calibri" panose="020F0502020204030204" pitchFamily="34" charset="0"/>
              </a:rPr>
              <a:t>ovel technologies currently in development or planned for development within the country</a:t>
            </a: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S</a:t>
            </a:r>
            <a:r>
              <a:rPr lang="en-GB" sz="2000" dirty="0">
                <a:effectLst/>
                <a:latin typeface="Arial" panose="020B0604020202020204" pitchFamily="34" charset="0"/>
                <a:ea typeface="Calibri" panose="020F0502020204030204" pitchFamily="34" charset="0"/>
              </a:rPr>
              <a:t>pecific occupational risks posed by the technologies to workers’ health/safety</a:t>
            </a:r>
            <a:endParaRPr lang="fr-FR" sz="2000" dirty="0">
              <a:effectLst/>
              <a:latin typeface="Arial" panose="020B0604020202020204" pitchFamily="34" charset="0"/>
              <a:ea typeface="Calibri" panose="020F0502020204030204" pitchFamily="34" charset="0"/>
            </a:endParaRPr>
          </a:p>
          <a:p>
            <a:pPr marL="742950" lvl="1" indent="-285750">
              <a:spcBef>
                <a:spcPts val="300"/>
              </a:spcBef>
              <a:spcAft>
                <a:spcPts val="300"/>
              </a:spcAft>
              <a:buClr>
                <a:srgbClr val="1E2DBE"/>
              </a:buClr>
              <a:buSzPts val="900"/>
              <a:buFont typeface="Wingdings 3" panose="05040102010807070707" pitchFamily="18" charset="2"/>
              <a:buChar char=""/>
            </a:pPr>
            <a:r>
              <a:rPr lang="en-GB" sz="2000" dirty="0">
                <a:latin typeface="Arial" panose="020B0604020202020204" pitchFamily="34" charset="0"/>
                <a:ea typeface="Calibri" panose="020F0502020204030204" pitchFamily="34" charset="0"/>
              </a:rPr>
              <a:t>E</a:t>
            </a:r>
            <a:r>
              <a:rPr lang="en-GB" sz="2000" dirty="0">
                <a:effectLst/>
                <a:latin typeface="Arial" panose="020B0604020202020204" pitchFamily="34" charset="0"/>
                <a:ea typeface="Calibri" panose="020F0502020204030204" pitchFamily="34" charset="0"/>
              </a:rPr>
              <a:t>merging occupational risks</a:t>
            </a:r>
            <a:endParaRPr lang="fr-FR" sz="2000" dirty="0">
              <a:effectLst/>
              <a:latin typeface="Arial" panose="020B0604020202020204" pitchFamily="34" charset="0"/>
              <a:ea typeface="Calibri" panose="020F0502020204030204" pitchFamily="34" charset="0"/>
            </a:endParaRPr>
          </a:p>
          <a:p>
            <a:pPr marL="594900" lvl="2" indent="-342900" algn="just">
              <a:spcBef>
                <a:spcPts val="0"/>
              </a:spcBef>
              <a:buFont typeface="Wingdings" panose="05000000000000000000" pitchFamily="2" charset="2"/>
              <a:buChar char="§"/>
            </a:pPr>
            <a:endParaRPr lang="en-GB" dirty="0"/>
          </a:p>
          <a:p>
            <a:pPr marL="594900" lvl="2" indent="-342900" algn="just">
              <a:spcBef>
                <a:spcPts val="0"/>
              </a:spcBef>
              <a:buFont typeface="Wingdings" panose="05000000000000000000" pitchFamily="2" charset="2"/>
              <a:buChar char="§"/>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04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2. OSH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21</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en-GB" sz="2400" dirty="0"/>
              <a:t>Strategic OSH context</a:t>
            </a:r>
          </a:p>
          <a:p>
            <a:pPr marL="594900" lvl="2" indent="-342900" algn="just">
              <a:spcBef>
                <a:spcPts val="0"/>
              </a:spcBef>
              <a:buFont typeface="Wingdings" panose="05000000000000000000" pitchFamily="2" charset="2"/>
              <a:buChar char="§"/>
            </a:pPr>
            <a:r>
              <a:rPr lang="en-GB" sz="2000" dirty="0"/>
              <a:t>National OSH policy and programme/strategy documents (content in terms of OSH competence, education and training)</a:t>
            </a:r>
            <a:endParaRPr lang="fr-FR" sz="2000" dirty="0"/>
          </a:p>
          <a:p>
            <a:pPr marL="594900" lvl="2" indent="-342900" algn="just">
              <a:spcBef>
                <a:spcPts val="0"/>
              </a:spcBef>
              <a:spcAft>
                <a:spcPts val="300"/>
              </a:spcAft>
              <a:buFont typeface="Wingdings" panose="05000000000000000000" pitchFamily="2" charset="2"/>
              <a:buChar char="§"/>
            </a:pPr>
            <a:r>
              <a:rPr lang="en-GB" sz="2000" dirty="0"/>
              <a:t>National policy or position statements from professional associations (content in terms of OSH education, training and/or qualifications)</a:t>
            </a:r>
            <a:endParaRPr lang="fr-FR" sz="2000" dirty="0"/>
          </a:p>
          <a:p>
            <a:pPr marL="594900" lvl="2" indent="-342900" algn="just">
              <a:spcBef>
                <a:spcPts val="0"/>
              </a:spcBef>
              <a:spcAft>
                <a:spcPts val="300"/>
              </a:spcAft>
              <a:buFont typeface="Wingdings" panose="05000000000000000000" pitchFamily="2" charset="2"/>
              <a:buChar char="§"/>
            </a:pPr>
            <a:r>
              <a:rPr lang="en-GB" sz="2000" dirty="0"/>
              <a:t>Stakeholders and institutions providing strategic direction or inferring a direction for OSH professional education, training and qualification (e.g., the type of materials produced, the skills and competencies emphasised or encouraged)</a:t>
            </a:r>
          </a:p>
          <a:p>
            <a:pPr marL="0" lvl="2" indent="0">
              <a:buNone/>
            </a:pPr>
            <a:endParaRPr lang="en-GB" sz="2000" dirty="0"/>
          </a:p>
          <a:p>
            <a:pPr lvl="2"/>
            <a:r>
              <a:rPr lang="en-GB" sz="2000" dirty="0"/>
              <a:t>Example from Guyana</a:t>
            </a:r>
            <a:endParaRPr lang="en-GB" dirty="0"/>
          </a:p>
          <a:p>
            <a:pPr marL="0" lvl="2" indent="0">
              <a:buNone/>
            </a:pPr>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595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2. OSH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22</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en-GB" sz="2400" dirty="0"/>
              <a:t>Evolution and status of the OSH profession</a:t>
            </a:r>
          </a:p>
          <a:p>
            <a:pPr marL="594900" lvl="2" indent="-342900" algn="just">
              <a:spcBef>
                <a:spcPts val="0"/>
              </a:spcBef>
              <a:spcAft>
                <a:spcPts val="300"/>
              </a:spcAft>
              <a:buFont typeface="Wingdings" panose="05000000000000000000" pitchFamily="2" charset="2"/>
              <a:buChar char="§"/>
            </a:pPr>
            <a:r>
              <a:rPr lang="en-GB" sz="2000" dirty="0"/>
              <a:t>Technical professions playing a role in OSH in the country (their main role, functions  and duties (general overview)).</a:t>
            </a:r>
            <a:endParaRPr lang="fr-FR" sz="2000" dirty="0"/>
          </a:p>
          <a:p>
            <a:pPr marL="594900" lvl="2" indent="-342900" algn="just">
              <a:spcBef>
                <a:spcPts val="0"/>
              </a:spcBef>
              <a:spcAft>
                <a:spcPts val="300"/>
              </a:spcAft>
              <a:buFont typeface="Wingdings" panose="05000000000000000000" pitchFamily="2" charset="2"/>
              <a:buChar char="§"/>
            </a:pPr>
            <a:r>
              <a:rPr lang="en-GB" sz="2000" dirty="0"/>
              <a:t>Professional beliefs and identities affecting the role of the OSH professional (e.g., are there strong technical influences that encourage specialization or are OSH professionals more driven to a generalist identity?)</a:t>
            </a:r>
            <a:endParaRPr lang="fr-FR" sz="2000" dirty="0"/>
          </a:p>
          <a:p>
            <a:pPr marL="594900" lvl="2" indent="-342900" algn="just">
              <a:spcBef>
                <a:spcPts val="0"/>
              </a:spcBef>
              <a:spcAft>
                <a:spcPts val="300"/>
              </a:spcAft>
              <a:buFont typeface="Wingdings" panose="05000000000000000000" pitchFamily="2" charset="2"/>
              <a:buChar char="§"/>
            </a:pPr>
            <a:r>
              <a:rPr lang="en-GB" sz="2000" dirty="0"/>
              <a:t>Current status of the OSH profession (e.g., level of influence, professional recognition)</a:t>
            </a:r>
            <a:endParaRPr lang="fr-FR" sz="2000"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950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2. OSH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23</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en-GB" sz="2000" dirty="0"/>
              <a:t>Evolution and status of the OSH profession</a:t>
            </a:r>
          </a:p>
          <a:p>
            <a:pPr marL="594900" lvl="2" indent="-342900" algn="just">
              <a:spcBef>
                <a:spcPts val="0"/>
              </a:spcBef>
              <a:buFont typeface="Wingdings" panose="05000000000000000000" pitchFamily="2" charset="2"/>
              <a:buChar char="§"/>
            </a:pPr>
            <a:r>
              <a:rPr lang="en-GB" dirty="0"/>
              <a:t>Professional recognition of personnel involved in OSH management and level of recognition</a:t>
            </a:r>
          </a:p>
          <a:p>
            <a:pPr marL="594900" lvl="2" indent="-342900" algn="just">
              <a:spcBef>
                <a:spcPts val="0"/>
              </a:spcBef>
              <a:buFont typeface="Wingdings" panose="05000000000000000000" pitchFamily="2" charset="2"/>
              <a:buChar char="§"/>
            </a:pPr>
            <a:r>
              <a:rPr lang="en-GB" dirty="0"/>
              <a:t>General characteristics of an occupation (as defined by Ferguson and Ramsay, 2010): </a:t>
            </a:r>
          </a:p>
          <a:p>
            <a:pPr marL="1143000" lvl="2" indent="-228600">
              <a:spcBef>
                <a:spcPts val="300"/>
              </a:spcBef>
              <a:spcAft>
                <a:spcPts val="300"/>
              </a:spcAft>
              <a:buFont typeface="Wingdings" panose="05000000000000000000" pitchFamily="2" charset="2"/>
              <a:buChar char=""/>
            </a:pPr>
            <a:r>
              <a:rPr lang="en-GB" sz="1800" i="1" dirty="0">
                <a:effectLst/>
                <a:latin typeface="Arial" panose="020B0604020202020204" pitchFamily="34" charset="0"/>
                <a:ea typeface="Calibri" panose="020F0502020204030204" pitchFamily="34" charset="0"/>
              </a:rPr>
              <a:t>A service orientation or culture (e.g., acknowledgement that OSH professionals provide a service to workers and employers)</a:t>
            </a:r>
            <a:endParaRPr lang="fr-FR" sz="1800" i="1" dirty="0">
              <a:effectLst/>
              <a:latin typeface="Arial" panose="020B0604020202020204" pitchFamily="34" charset="0"/>
              <a:ea typeface="Calibri" panose="020F0502020204030204" pitchFamily="34" charset="0"/>
            </a:endParaRPr>
          </a:p>
          <a:p>
            <a:pPr marL="1143000" lvl="2" indent="-228600">
              <a:spcBef>
                <a:spcPts val="300"/>
              </a:spcBef>
              <a:spcAft>
                <a:spcPts val="300"/>
              </a:spcAft>
              <a:buFont typeface="Wingdings" panose="05000000000000000000" pitchFamily="2" charset="2"/>
              <a:buChar char=""/>
            </a:pPr>
            <a:r>
              <a:rPr lang="en-GB" sz="1800" i="1" dirty="0">
                <a:effectLst/>
                <a:latin typeface="Arial" panose="020B0604020202020204" pitchFamily="34" charset="0"/>
                <a:ea typeface="Calibri" panose="020F0502020204030204" pitchFamily="34" charset="0"/>
              </a:rPr>
              <a:t>An ethical code of conduct and mechanisms to enforce the code </a:t>
            </a:r>
            <a:endParaRPr lang="fr-FR" sz="1800" i="1" dirty="0">
              <a:effectLst/>
              <a:latin typeface="Arial" panose="020B0604020202020204" pitchFamily="34" charset="0"/>
              <a:ea typeface="Calibri" panose="020F0502020204030204" pitchFamily="34" charset="0"/>
            </a:endParaRPr>
          </a:p>
          <a:p>
            <a:pPr marL="1143000" lvl="2" indent="-228600">
              <a:spcBef>
                <a:spcPts val="300"/>
              </a:spcBef>
              <a:spcAft>
                <a:spcPts val="300"/>
              </a:spcAft>
              <a:buFont typeface="Wingdings" panose="05000000000000000000" pitchFamily="2" charset="2"/>
              <a:buChar char=""/>
            </a:pPr>
            <a:r>
              <a:rPr lang="en-GB" sz="1800" i="1" dirty="0">
                <a:effectLst/>
                <a:latin typeface="Arial" panose="020B0604020202020204" pitchFamily="34" charset="0"/>
                <a:ea typeface="Calibri" panose="020F0502020204030204" pitchFamily="34" charset="0"/>
              </a:rPr>
              <a:t>A body of knowledge (e.g., core knowledge required to perform the role successfully) that is specific to the OSH profession</a:t>
            </a:r>
            <a:endParaRPr lang="fr-FR" sz="1800" i="1" dirty="0">
              <a:effectLst/>
              <a:latin typeface="Arial" panose="020B0604020202020204" pitchFamily="34" charset="0"/>
              <a:ea typeface="Calibri" panose="020F0502020204030204" pitchFamily="34" charset="0"/>
            </a:endParaRPr>
          </a:p>
          <a:p>
            <a:pPr marL="1143000" lvl="2" indent="-228600">
              <a:spcBef>
                <a:spcPts val="300"/>
              </a:spcBef>
              <a:spcAft>
                <a:spcPts val="300"/>
              </a:spcAft>
              <a:buFont typeface="Wingdings" panose="05000000000000000000" pitchFamily="2" charset="2"/>
              <a:buChar char=""/>
            </a:pPr>
            <a:r>
              <a:rPr lang="en-GB" sz="1800" i="1" dirty="0">
                <a:effectLst/>
                <a:latin typeface="Arial" panose="020B0604020202020204" pitchFamily="34" charset="0"/>
                <a:ea typeface="Calibri" panose="020F0502020204030204" pitchFamily="34" charset="0"/>
              </a:rPr>
              <a:t>Structured and consistent education and qualification</a:t>
            </a:r>
            <a:endParaRPr lang="fr-FR" sz="1800" i="1" dirty="0">
              <a:effectLst/>
              <a:latin typeface="Arial" panose="020B0604020202020204" pitchFamily="34" charset="0"/>
              <a:ea typeface="Calibri" panose="020F0502020204030204" pitchFamily="34" charset="0"/>
            </a:endParaRPr>
          </a:p>
          <a:p>
            <a:pPr marL="1143000" lvl="2" indent="-228600">
              <a:spcBef>
                <a:spcPts val="300"/>
              </a:spcBef>
              <a:spcAft>
                <a:spcPts val="300"/>
              </a:spcAft>
              <a:buFont typeface="Wingdings" panose="05000000000000000000" pitchFamily="2" charset="2"/>
              <a:buChar char=""/>
            </a:pPr>
            <a:r>
              <a:rPr lang="en-GB" sz="1800" i="1" dirty="0">
                <a:effectLst/>
                <a:latin typeface="Arial" panose="020B0604020202020204" pitchFamily="34" charset="0"/>
                <a:ea typeface="Calibri" panose="020F0502020204030204" pitchFamily="34" charset="0"/>
              </a:rPr>
              <a:t>Ongoing professional development and learning</a:t>
            </a:r>
            <a:endParaRPr lang="fr-FR" sz="1800" i="1" dirty="0">
              <a:effectLst/>
              <a:latin typeface="Arial" panose="020B0604020202020204" pitchFamily="34" charset="0"/>
              <a:ea typeface="Calibri" panose="020F0502020204030204" pitchFamily="34" charset="0"/>
            </a:endParaRPr>
          </a:p>
          <a:p>
            <a:pPr lvl="2">
              <a:spcAft>
                <a:spcPts val="800"/>
              </a:spcAft>
            </a:pPr>
            <a:r>
              <a:rPr lang="en-GB" sz="2000" dirty="0"/>
              <a:t>Example: The professionalization of OSH in Singapore</a:t>
            </a:r>
          </a:p>
          <a:p>
            <a:pPr marL="594900" lvl="2" indent="-342900" algn="just">
              <a:spcBef>
                <a:spcPts val="0"/>
              </a:spcBef>
              <a:buFont typeface="Wingdings" panose="05000000000000000000" pitchFamily="2" charset="2"/>
              <a:buChar char="§"/>
            </a:pPr>
            <a:endParaRPr lang="en-GB"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50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2. OSH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24</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The OSH </a:t>
            </a:r>
            <a:r>
              <a:rPr lang="fr-CH" sz="2400" dirty="0" err="1"/>
              <a:t>workforce</a:t>
            </a:r>
            <a:endParaRPr lang="fr-CH" sz="2400" dirty="0"/>
          </a:p>
          <a:p>
            <a:pPr marL="594900" lvl="2" indent="-342900" algn="just">
              <a:spcBef>
                <a:spcPts val="0"/>
              </a:spcBef>
              <a:spcAft>
                <a:spcPts val="300"/>
              </a:spcAft>
              <a:buFont typeface="Wingdings" panose="05000000000000000000" pitchFamily="2" charset="2"/>
              <a:buChar char="§"/>
            </a:pPr>
            <a:r>
              <a:rPr lang="en-GB" sz="2000" dirty="0"/>
              <a:t>National OSH workforce profile (OSH professionals by industry/sector, enterprise type and size, gender, age and other labour-related demographic categories; sample job titles and roles; sample tasks and duties required from OSH professionals)</a:t>
            </a:r>
          </a:p>
          <a:p>
            <a:pPr marL="594900" lvl="2" indent="-342900" algn="just">
              <a:spcBef>
                <a:spcPts val="0"/>
              </a:spcBef>
              <a:spcAft>
                <a:spcPts val="300"/>
              </a:spcAft>
              <a:buFont typeface="Wingdings" panose="05000000000000000000" pitchFamily="2" charset="2"/>
              <a:buChar char="§"/>
            </a:pPr>
            <a:r>
              <a:rPr lang="en-GB" sz="2000" dirty="0"/>
              <a:t>Forecast/estimation of demand for OSH workers, including: </a:t>
            </a:r>
            <a:endParaRPr lang="fr-FR" sz="2000" dirty="0"/>
          </a:p>
          <a:p>
            <a:pPr marL="1143000" lvl="2" indent="-228600">
              <a:spcBef>
                <a:spcPts val="300"/>
              </a:spcBef>
              <a:spcAft>
                <a:spcPts val="300"/>
              </a:spcAft>
              <a:buFont typeface="Wingdings" panose="05000000000000000000" pitchFamily="2" charset="2"/>
              <a:buChar char=""/>
            </a:pPr>
            <a:r>
              <a:rPr lang="en-GB" dirty="0"/>
              <a:t>Data on number of enterprises required to hire an OSH professional, ensure OSH competence in workplaces and/or to implement an OSH management system;</a:t>
            </a:r>
            <a:endParaRPr lang="fr-FR" dirty="0"/>
          </a:p>
          <a:p>
            <a:pPr marL="1143000" lvl="2" indent="-228600">
              <a:spcBef>
                <a:spcPts val="300"/>
              </a:spcBef>
              <a:spcAft>
                <a:spcPts val="300"/>
              </a:spcAft>
              <a:buFont typeface="Wingdings" panose="05000000000000000000" pitchFamily="2" charset="2"/>
              <a:buChar char=""/>
            </a:pPr>
            <a:r>
              <a:rPr lang="en-GB" dirty="0"/>
              <a:t>Data on workplaces employing OSH professionals (desegregation by industry, sector, formal/informal enterprises, workforce size, types of occupational risks and participation in a global supply chain).</a:t>
            </a:r>
            <a:endParaRPr lang="fr-FR" dirty="0"/>
          </a:p>
          <a:p>
            <a:pPr marL="0" lvl="2" indent="0">
              <a:buNone/>
            </a:pPr>
            <a:endParaRPr lang="en-GB" sz="20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578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2. OSH </a:t>
            </a:r>
            <a:r>
              <a:rPr lang="fr-CH" dirty="0" err="1"/>
              <a:t>context</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25</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The OSH </a:t>
            </a:r>
            <a:r>
              <a:rPr lang="fr-CH" sz="2400" dirty="0" err="1"/>
              <a:t>professional</a:t>
            </a:r>
            <a:r>
              <a:rPr lang="fr-CH" sz="2400" dirty="0"/>
              <a:t> </a:t>
            </a:r>
            <a:r>
              <a:rPr lang="fr-CH" sz="2400" dirty="0" err="1"/>
              <a:t>workforce</a:t>
            </a:r>
            <a:endParaRPr lang="fr-CH" sz="2400" dirty="0"/>
          </a:p>
          <a:p>
            <a:pPr marL="594900" lvl="2" indent="-342900" algn="just">
              <a:spcBef>
                <a:spcPts val="0"/>
              </a:spcBef>
              <a:spcAft>
                <a:spcPts val="300"/>
              </a:spcAft>
              <a:buFont typeface="Wingdings" panose="05000000000000000000" pitchFamily="2" charset="2"/>
              <a:buChar char="§"/>
            </a:pPr>
            <a:r>
              <a:rPr lang="fr-CH" sz="2000" dirty="0"/>
              <a:t>Promotion of entry </a:t>
            </a:r>
            <a:r>
              <a:rPr lang="fr-CH" sz="2000" dirty="0" err="1"/>
              <a:t>into</a:t>
            </a:r>
            <a:r>
              <a:rPr lang="fr-CH" sz="2000" dirty="0"/>
              <a:t> the OSH profession</a:t>
            </a:r>
            <a:r>
              <a:rPr lang="en-GB" sz="2000" dirty="0"/>
              <a:t>, pathways/options available/common to enter the OSH workforce</a:t>
            </a:r>
            <a:endParaRPr lang="fr-FR" sz="2000" dirty="0"/>
          </a:p>
          <a:p>
            <a:pPr marL="594900" lvl="2" indent="-342900" algn="just">
              <a:spcBef>
                <a:spcPts val="0"/>
              </a:spcBef>
              <a:spcAft>
                <a:spcPts val="300"/>
              </a:spcAft>
              <a:buFont typeface="Wingdings" panose="05000000000000000000" pitchFamily="2" charset="2"/>
              <a:buChar char="§"/>
            </a:pPr>
            <a:r>
              <a:rPr lang="en-GB" sz="2000" dirty="0"/>
              <a:t>Levels of investment required to engage and retain OSH resources in an enterprise (e.g., average salary, salary range by experience and qualification levels)</a:t>
            </a:r>
            <a:endParaRPr lang="fr-FR" sz="2000" dirty="0"/>
          </a:p>
          <a:p>
            <a:pPr marL="594900" lvl="2" indent="-342900" algn="just">
              <a:spcBef>
                <a:spcPts val="0"/>
              </a:spcBef>
              <a:spcAft>
                <a:spcPts val="300"/>
              </a:spcAft>
              <a:buFont typeface="Wingdings" panose="05000000000000000000" pitchFamily="2" charset="2"/>
              <a:buChar char="§"/>
            </a:pPr>
            <a:r>
              <a:rPr lang="en-GB" sz="2000" dirty="0"/>
              <a:t>Key challenges in given sectors/locations in terms of access to qualified OSH professionals</a:t>
            </a:r>
            <a:endParaRPr lang="fr-FR" sz="2000" dirty="0"/>
          </a:p>
          <a:p>
            <a:pPr marL="594900" lvl="2" indent="-342900" algn="just">
              <a:spcBef>
                <a:spcPts val="0"/>
              </a:spcBef>
              <a:spcAft>
                <a:spcPts val="300"/>
              </a:spcAft>
              <a:buFont typeface="Wingdings" panose="05000000000000000000" pitchFamily="2" charset="2"/>
              <a:buChar char="§"/>
            </a:pPr>
            <a:r>
              <a:rPr lang="en-GB" sz="2000" dirty="0"/>
              <a:t>National recruitment and OSH workforce profile-raising activities/initiatives</a:t>
            </a:r>
            <a:endParaRPr lang="fr-FR" sz="2000" dirty="0"/>
          </a:p>
          <a:p>
            <a:pPr marL="594900" lvl="2" indent="-342900" algn="just">
              <a:spcBef>
                <a:spcPts val="0"/>
              </a:spcBef>
              <a:spcAft>
                <a:spcPts val="300"/>
              </a:spcAft>
              <a:buFont typeface="Wingdings" panose="05000000000000000000" pitchFamily="2" charset="2"/>
              <a:buChar char="§"/>
            </a:pPr>
            <a:r>
              <a:rPr lang="en-GB" sz="2000" dirty="0"/>
              <a:t>Workforce diversity sensitivities and considerations (including gender considerations in access to the profession and retention of professionals, as well as considerations with respect to age and ethnicity)</a:t>
            </a:r>
          </a:p>
          <a:p>
            <a:pPr marL="594900" lvl="2" indent="-342900" algn="just">
              <a:spcBef>
                <a:spcPts val="0"/>
              </a:spcBef>
              <a:spcAft>
                <a:spcPts val="300"/>
              </a:spcAft>
              <a:buFont typeface="Wingdings" panose="05000000000000000000" pitchFamily="2" charset="2"/>
              <a:buChar char="§"/>
            </a:pPr>
            <a:endParaRPr lang="en-GB" sz="20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1612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3. </a:t>
            </a:r>
            <a:r>
              <a:rPr lang="fr-CH" dirty="0" err="1"/>
              <a:t>Regulatory</a:t>
            </a:r>
            <a:r>
              <a:rPr lang="fr-CH" dirty="0"/>
              <a:t> </a:t>
            </a:r>
            <a:r>
              <a:rPr lang="fr-CH" dirty="0" err="1"/>
              <a:t>framework</a:t>
            </a: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26</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OSH </a:t>
            </a:r>
            <a:r>
              <a:rPr lang="fr-CH" sz="2400" dirty="0" err="1"/>
              <a:t>legislation</a:t>
            </a:r>
            <a:endParaRPr lang="fr-CH" sz="2400" dirty="0"/>
          </a:p>
          <a:p>
            <a:pPr marL="594900" lvl="2" indent="-342900" algn="just">
              <a:spcBef>
                <a:spcPts val="0"/>
              </a:spcBef>
              <a:buFont typeface="Wingdings" panose="05000000000000000000" pitchFamily="2" charset="2"/>
              <a:buChar char="§"/>
            </a:pPr>
            <a:r>
              <a:rPr lang="fr-CH" sz="2000" b="0" dirty="0">
                <a:solidFill>
                  <a:schemeClr val="tx1"/>
                </a:solidFill>
              </a:rPr>
              <a:t>Profile of national OSH </a:t>
            </a:r>
            <a:r>
              <a:rPr lang="fr-CH" sz="2000" b="0" dirty="0" err="1">
                <a:solidFill>
                  <a:schemeClr val="tx1"/>
                </a:solidFill>
              </a:rPr>
              <a:t>legislation</a:t>
            </a:r>
            <a:r>
              <a:rPr lang="fr-CH" sz="2000" b="0" dirty="0">
                <a:solidFill>
                  <a:schemeClr val="tx1"/>
                </a:solidFill>
              </a:rPr>
              <a:t> (brief </a:t>
            </a:r>
            <a:r>
              <a:rPr lang="fr-CH" sz="2000" b="0" dirty="0" err="1">
                <a:solidFill>
                  <a:schemeClr val="tx1"/>
                </a:solidFill>
              </a:rPr>
              <a:t>overview</a:t>
            </a:r>
            <a:r>
              <a:rPr lang="fr-CH" sz="2000" dirty="0"/>
              <a:t>)</a:t>
            </a:r>
            <a:endParaRPr lang="en-GB" sz="2000" b="0" dirty="0">
              <a:solidFill>
                <a:schemeClr val="tx1"/>
              </a:solidFill>
            </a:endParaRPr>
          </a:p>
          <a:p>
            <a:pPr marL="594900" lvl="2" indent="-342900" algn="just">
              <a:spcBef>
                <a:spcPts val="0"/>
              </a:spcBef>
              <a:buFont typeface="Wingdings" panose="05000000000000000000" pitchFamily="2" charset="2"/>
              <a:buChar char="§"/>
            </a:pPr>
            <a:r>
              <a:rPr lang="fr-CH" sz="2000" b="0" dirty="0" err="1">
                <a:solidFill>
                  <a:schemeClr val="tx1"/>
                </a:solidFill>
              </a:rPr>
              <a:t>Mechanisms</a:t>
            </a:r>
            <a:r>
              <a:rPr lang="fr-CH" sz="2000" b="0" dirty="0">
                <a:solidFill>
                  <a:schemeClr val="tx1"/>
                </a:solidFill>
              </a:rPr>
              <a:t> to enforce compliance</a:t>
            </a:r>
            <a:endParaRPr lang="fr-CH" sz="2000" dirty="0"/>
          </a:p>
          <a:p>
            <a:pPr lvl="2" indent="0" algn="just">
              <a:spcBef>
                <a:spcPts val="0"/>
              </a:spcBef>
              <a:buNone/>
            </a:pPr>
            <a:endParaRPr lang="en-GB" sz="2000" b="0" dirty="0">
              <a:solidFill>
                <a:schemeClr val="tx1"/>
              </a:solidFill>
            </a:endParaRPr>
          </a:p>
          <a:p>
            <a:pPr lvl="2"/>
            <a:r>
              <a:rPr lang="fr-CH" sz="2400" dirty="0" err="1"/>
              <a:t>Examples</a:t>
            </a:r>
            <a:r>
              <a:rPr lang="fr-CH" sz="2400" dirty="0"/>
              <a:t> of </a:t>
            </a:r>
            <a:r>
              <a:rPr lang="fr-CH" sz="2400" dirty="0" err="1"/>
              <a:t>various</a:t>
            </a:r>
            <a:r>
              <a:rPr lang="fr-CH" sz="2400" dirty="0"/>
              <a:t> </a:t>
            </a:r>
            <a:r>
              <a:rPr lang="fr-CH" sz="2400" dirty="0" err="1"/>
              <a:t>approaches</a:t>
            </a:r>
            <a:r>
              <a:rPr lang="fr-CH" sz="2400" dirty="0"/>
              <a:t> to </a:t>
            </a:r>
            <a:r>
              <a:rPr lang="fr-CH" sz="2400" dirty="0" err="1"/>
              <a:t>regulating</a:t>
            </a:r>
            <a:r>
              <a:rPr lang="fr-CH" sz="2400" dirty="0"/>
              <a:t> the OSH profession</a:t>
            </a:r>
            <a:endParaRPr lang="en-GB" sz="24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84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3. </a:t>
            </a:r>
            <a:r>
              <a:rPr lang="fr-CH" dirty="0" err="1"/>
              <a:t>Regulatory</a:t>
            </a:r>
            <a:r>
              <a:rPr lang="fr-CH" dirty="0"/>
              <a:t> </a:t>
            </a:r>
            <a:r>
              <a:rPr lang="fr-CH" dirty="0" err="1"/>
              <a:t>framework</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27</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a:t>
            </a:r>
            <a:r>
              <a:rPr lang="fr-CH" sz="2400" dirty="0" err="1"/>
              <a:t>Regulation</a:t>
            </a:r>
            <a:r>
              <a:rPr lang="fr-CH" sz="2400" dirty="0"/>
              <a:t> of OSH </a:t>
            </a:r>
            <a:r>
              <a:rPr lang="fr-CH" sz="2400" dirty="0" err="1"/>
              <a:t>competence</a:t>
            </a:r>
            <a:r>
              <a:rPr lang="fr-CH" sz="2400" dirty="0"/>
              <a:t> and qualifications</a:t>
            </a:r>
          </a:p>
          <a:p>
            <a:pPr marL="594900" lvl="2" indent="-342900" algn="just">
              <a:spcBef>
                <a:spcPts val="0"/>
              </a:spcBef>
              <a:buFont typeface="Wingdings" panose="05000000000000000000" pitchFamily="2" charset="2"/>
              <a:buChar char="§"/>
            </a:pPr>
            <a:r>
              <a:rPr lang="en-GB" sz="2000" dirty="0"/>
              <a:t>Requirements are placed on employers to ensure OSH competence </a:t>
            </a:r>
          </a:p>
          <a:p>
            <a:pPr marL="594900" lvl="2" indent="-342900" algn="just">
              <a:spcBef>
                <a:spcPts val="0"/>
              </a:spcBef>
              <a:buFont typeface="Wingdings" panose="05000000000000000000" pitchFamily="2" charset="2"/>
              <a:buChar char="§"/>
            </a:pPr>
            <a:r>
              <a:rPr lang="en-GB" sz="2000" dirty="0"/>
              <a:t>Mechanisms/strategies to promote and enforce employer requirements </a:t>
            </a:r>
          </a:p>
          <a:p>
            <a:pPr lvl="2" indent="0" algn="just">
              <a:spcBef>
                <a:spcPts val="0"/>
              </a:spcBef>
              <a:buNone/>
            </a:pPr>
            <a:endParaRPr lang="en-GB" sz="2000" dirty="0"/>
          </a:p>
          <a:p>
            <a:pPr lvl="2"/>
            <a:r>
              <a:rPr lang="fr-CH" sz="2400" dirty="0"/>
              <a:t>The concept of ‘’</a:t>
            </a:r>
            <a:r>
              <a:rPr lang="fr-CH" sz="2400" dirty="0" err="1"/>
              <a:t>competent</a:t>
            </a:r>
            <a:r>
              <a:rPr lang="fr-CH" sz="2400" dirty="0"/>
              <a:t> </a:t>
            </a:r>
            <a:r>
              <a:rPr lang="fr-CH" sz="2400" dirty="0" err="1"/>
              <a:t>person</a:t>
            </a:r>
            <a:r>
              <a:rPr lang="fr-CH" sz="2400" dirty="0"/>
              <a:t>’’</a:t>
            </a:r>
            <a:endParaRPr lang="en-GB" sz="24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7564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3. </a:t>
            </a:r>
            <a:r>
              <a:rPr lang="fr-CH" dirty="0" err="1"/>
              <a:t>Regulatory</a:t>
            </a:r>
            <a:r>
              <a:rPr lang="fr-CH" dirty="0"/>
              <a:t> </a:t>
            </a:r>
            <a:r>
              <a:rPr lang="fr-CH" dirty="0" err="1"/>
              <a:t>framework</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28</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I</a:t>
            </a:r>
            <a:r>
              <a:rPr lang="en-GB" sz="2400" dirty="0" err="1"/>
              <a:t>nstitutional</a:t>
            </a:r>
            <a:r>
              <a:rPr lang="en-GB" sz="2400" dirty="0"/>
              <a:t> framework and stakeholder analysis </a:t>
            </a:r>
          </a:p>
          <a:p>
            <a:pPr marL="594900" lvl="2" indent="-342900" algn="just">
              <a:spcBef>
                <a:spcPts val="0"/>
              </a:spcBef>
              <a:spcAft>
                <a:spcPts val="300"/>
              </a:spcAft>
              <a:buFont typeface="Wingdings" panose="05000000000000000000" pitchFamily="2" charset="2"/>
              <a:buChar char="§"/>
            </a:pPr>
            <a:r>
              <a:rPr lang="en-GB" sz="2000" dirty="0"/>
              <a:t>Authorities, institutions and other actors involved in the national qualification system  and their roles </a:t>
            </a:r>
          </a:p>
          <a:p>
            <a:pPr marL="594900" lvl="2" indent="-342900" algn="just">
              <a:spcBef>
                <a:spcPts val="0"/>
              </a:spcBef>
              <a:spcAft>
                <a:spcPts val="300"/>
              </a:spcAft>
              <a:buFont typeface="Wingdings" panose="05000000000000000000" pitchFamily="2" charset="2"/>
              <a:buChar char="§"/>
            </a:pPr>
            <a:r>
              <a:rPr lang="en-GB" sz="2000" dirty="0"/>
              <a:t>Existence and functions of external advisory OSH services and/or internal/external occupational health services </a:t>
            </a:r>
          </a:p>
          <a:p>
            <a:pPr marL="594900" lvl="2" indent="-342900" algn="just">
              <a:spcBef>
                <a:spcPts val="0"/>
              </a:spcBef>
              <a:spcAft>
                <a:spcPts val="300"/>
              </a:spcAft>
              <a:buFont typeface="Wingdings" panose="05000000000000000000" pitchFamily="2" charset="2"/>
              <a:buChar char="§"/>
            </a:pPr>
            <a:r>
              <a:rPr lang="en-GB" sz="2000" dirty="0"/>
              <a:t>Coordination and collaboration mechanisms between stakeholders </a:t>
            </a:r>
            <a:endParaRPr lang="fr-FR" sz="20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4077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3. </a:t>
            </a:r>
            <a:r>
              <a:rPr lang="fr-CH" dirty="0" err="1"/>
              <a:t>Regulatory</a:t>
            </a:r>
            <a:r>
              <a:rPr lang="fr-CH" dirty="0"/>
              <a:t> </a:t>
            </a:r>
            <a:r>
              <a:rPr lang="fr-CH" dirty="0" err="1"/>
              <a:t>framework</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29</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Certification and registration</a:t>
            </a:r>
          </a:p>
          <a:p>
            <a:pPr marL="594900" lvl="2" indent="-342900" algn="just">
              <a:spcBef>
                <a:spcPts val="0"/>
              </a:spcBef>
              <a:buFont typeface="Wingdings" panose="05000000000000000000" pitchFamily="2" charset="2"/>
              <a:buChar char="§"/>
            </a:pPr>
            <a:r>
              <a:rPr lang="en-GB" sz="2000" dirty="0"/>
              <a:t>Requirements for OSH certification and/or registration</a:t>
            </a:r>
          </a:p>
          <a:p>
            <a:pPr marL="594900" lvl="2" indent="-342900" algn="just">
              <a:spcBef>
                <a:spcPts val="0"/>
              </a:spcBef>
              <a:buFont typeface="Wingdings" panose="05000000000000000000" pitchFamily="2" charset="2"/>
              <a:buChar char="§"/>
            </a:pPr>
            <a:r>
              <a:rPr lang="en-GB" sz="2000" dirty="0"/>
              <a:t>Process for certification and/or registration</a:t>
            </a:r>
          </a:p>
          <a:p>
            <a:pPr marL="594900" lvl="2" indent="-342900" algn="just">
              <a:spcBef>
                <a:spcPts val="0"/>
              </a:spcBef>
              <a:buFont typeface="Wingdings" panose="05000000000000000000" pitchFamily="2" charset="2"/>
              <a:buChar char="§"/>
            </a:pPr>
            <a:r>
              <a:rPr lang="en-GB" sz="2000" dirty="0"/>
              <a:t>Authority/institution responsible for certification and/or registration</a:t>
            </a:r>
          </a:p>
          <a:p>
            <a:pPr marL="594900" lvl="2" indent="-342900" algn="just">
              <a:spcBef>
                <a:spcPts val="0"/>
              </a:spcBef>
              <a:buFont typeface="Wingdings" panose="05000000000000000000" pitchFamily="2" charset="2"/>
              <a:buChar char="§"/>
            </a:pPr>
            <a:r>
              <a:rPr lang="en-GB" sz="2000" dirty="0"/>
              <a:t>Data on the number and type of OSH professionals who have achieved certification and/or registration (trends and patterns in terms of professional demographic and characteristics, or industry/sector)</a:t>
            </a:r>
          </a:p>
          <a:p>
            <a:pPr lvl="2" indent="0" algn="just">
              <a:spcBef>
                <a:spcPts val="0"/>
              </a:spcBef>
              <a:buNone/>
            </a:pPr>
            <a:endParaRPr lang="en-GB" dirty="0"/>
          </a:p>
          <a:p>
            <a:pPr lvl="2"/>
            <a:r>
              <a:rPr lang="en-GB" sz="2400" dirty="0"/>
              <a:t>Examples from the United Kingdom, New Zealand, Viet Nam, Singapore and Brunei Darussalam</a:t>
            </a:r>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9055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30</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en-GB" sz="2400" dirty="0"/>
              <a:t>OSH professionals’ competency profile:</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ea typeface="Calibri" panose="020F0502020204030204" pitchFamily="34" charset="0"/>
              </a:rPr>
              <a:t>C</a:t>
            </a:r>
            <a:r>
              <a:rPr lang="en-GB" sz="2000" dirty="0">
                <a:effectLst/>
                <a:latin typeface="Arial" panose="020B0604020202020204" pitchFamily="34" charset="0"/>
                <a:ea typeface="Calibri" panose="020F0502020204030204" pitchFamily="34" charset="0"/>
              </a:rPr>
              <a:t>ritical knowledge, skills and abilities required by industries/sectors/enterprises from OSH professionals </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ea typeface="Calibri" panose="020F0502020204030204" pitchFamily="34" charset="0"/>
              </a:rPr>
              <a:t>C</a:t>
            </a:r>
            <a:r>
              <a:rPr lang="en-GB" sz="2000" dirty="0">
                <a:effectLst/>
                <a:latin typeface="Arial" panose="020B0604020202020204" pitchFamily="34" charset="0"/>
                <a:ea typeface="Calibri" panose="020F0502020204030204" pitchFamily="34" charset="0"/>
              </a:rPr>
              <a:t>ompetencies likely needed into the future to address emerging OSH challenges/demands from enterprises </a:t>
            </a:r>
          </a:p>
          <a:p>
            <a:pPr marL="594900" lvl="2" indent="-342900" algn="just">
              <a:spcBef>
                <a:spcPts val="0"/>
              </a:spcBef>
              <a:buFont typeface="Wingdings" panose="05000000000000000000" pitchFamily="2" charset="2"/>
              <a:buChar char="§"/>
            </a:pPr>
            <a:r>
              <a:rPr lang="en-GB" sz="2000" dirty="0">
                <a:effectLst/>
                <a:latin typeface="Arial" panose="020B0604020202020204" pitchFamily="34" charset="0"/>
                <a:ea typeface="Calibri" panose="020F0502020204030204" pitchFamily="34" charset="0"/>
              </a:rPr>
              <a:t>Legal, social, and accreditation/certification requirements placed upon OSH professionals that result in a need for specific skills, knowledge, abilities, and/or experience</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ea typeface="Calibri" panose="020F0502020204030204" pitchFamily="34" charset="0"/>
              </a:rPr>
              <a:t>G</a:t>
            </a:r>
            <a:r>
              <a:rPr lang="en-GB" sz="2000" dirty="0">
                <a:effectLst/>
                <a:latin typeface="Arial" panose="020B0604020202020204" pitchFamily="34" charset="0"/>
                <a:ea typeface="Calibri" panose="020F0502020204030204" pitchFamily="34" charset="0"/>
              </a:rPr>
              <a:t>aps between OSH professionals current or actual knowledge, skills and abilities and what is required of them from industries/sectors/enterprises now, and into the future</a:t>
            </a:r>
          </a:p>
          <a:p>
            <a:pPr marL="594900" lvl="2" indent="-342900" algn="just">
              <a:spcBef>
                <a:spcPts val="0"/>
              </a:spcBef>
              <a:buFont typeface="Wingdings" panose="05000000000000000000" pitchFamily="2" charset="2"/>
              <a:buChar char="§"/>
            </a:pPr>
            <a:endParaRPr lang="fr-CH" sz="2000" dirty="0">
              <a:latin typeface="Arial" panose="020B0604020202020204" pitchFamily="34" charset="0"/>
            </a:endParaRPr>
          </a:p>
          <a:p>
            <a:pPr marL="594900" lvl="2" indent="-342900" algn="just">
              <a:spcBef>
                <a:spcPts val="0"/>
              </a:spcBef>
              <a:buFont typeface="Wingdings" panose="05000000000000000000" pitchFamily="2" charset="2"/>
              <a:buChar char="§"/>
            </a:pPr>
            <a:endParaRPr lang="en-GB" sz="2000" b="0" dirty="0">
              <a:solidFill>
                <a:schemeClr val="tx1"/>
              </a:solidFill>
            </a:endParaRPr>
          </a:p>
          <a:p>
            <a:pPr lvl="2"/>
            <a:endParaRPr lang="en-GB" sz="16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746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31</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en-GB" sz="2400" dirty="0"/>
              <a:t>Approved qualification framework:</a:t>
            </a: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Approved qualification framework(s) in the country (strategic purpose and core objectives of the framework(s))</a:t>
            </a:r>
            <a:endParaRPr lang="fr-FR" sz="2000" dirty="0">
              <a:latin typeface="Arial" panose="020B0604020202020204" pitchFamily="34" charset="0"/>
            </a:endParaRP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Profile of education and training generally within the country, including regional differences, (e.g., enrolment rates in higher education and vocational training, disaggregated into age, gender, industry/sector, geographical location, etc.)</a:t>
            </a:r>
            <a:endParaRPr lang="fr-FR" sz="2000" dirty="0">
              <a:latin typeface="Arial" panose="020B0604020202020204" pitchFamily="34" charset="0"/>
            </a:endParaRP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Key stakeholders and institutions involved in qualification and education/training </a:t>
            </a: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Mechanisms for governance, oversight, and maintenance of quality </a:t>
            </a: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Issues or considerations for compatibility with territory/state/provincial qualification frameworks (if applicable)</a:t>
            </a:r>
            <a:endParaRPr lang="fr-FR" sz="2000" dirty="0">
              <a:latin typeface="Arial" panose="020B0604020202020204" pitchFamily="34" charset="0"/>
            </a:endParaRPr>
          </a:p>
          <a:p>
            <a:pPr lvl="2"/>
            <a:endParaRPr lang="en-GB" sz="16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4599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32</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en-GB" sz="2400" dirty="0"/>
              <a:t>OSH professionals’ education and training options</a:t>
            </a: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Training pathways/options available for OSH professionals</a:t>
            </a: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Stakeholders delivering training and education and the relationships between them</a:t>
            </a:r>
          </a:p>
          <a:p>
            <a:pPr marL="594900" lvl="2"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Training/education courses/programmes available </a:t>
            </a:r>
            <a:endParaRPr lang="fr-CH" sz="2000" dirty="0">
              <a:latin typeface="Arial" panose="020B0604020202020204" pitchFamily="34" charset="0"/>
            </a:endParaRPr>
          </a:p>
          <a:p>
            <a:pPr lvl="2" indent="0" algn="just">
              <a:spcBef>
                <a:spcPts val="0"/>
              </a:spcBef>
              <a:buNone/>
            </a:pPr>
            <a:endParaRPr lang="en-GB" sz="2000" b="0" dirty="0">
              <a:solidFill>
                <a:schemeClr val="tx1"/>
              </a:solidFill>
            </a:endParaRPr>
          </a:p>
          <a:p>
            <a:pPr lvl="2"/>
            <a:endParaRPr lang="en-GB" sz="16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9348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33</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a:t>
            </a:r>
            <a:r>
              <a:rPr lang="en-GB" sz="2400" dirty="0"/>
              <a:t>OSH professionals’ education and training options</a:t>
            </a:r>
          </a:p>
          <a:p>
            <a:pPr marL="594900" lvl="2" indent="-342900" algn="just">
              <a:spcBef>
                <a:spcPts val="0"/>
              </a:spcBef>
              <a:buFont typeface="Wingdings" panose="05000000000000000000" pitchFamily="2" charset="2"/>
              <a:buChar char="§"/>
            </a:pPr>
            <a:endParaRPr lang="en-GB" sz="1800" dirty="0">
              <a:effectLst/>
              <a:latin typeface="Arial" panose="020B0604020202020204" pitchFamily="34" charset="0"/>
              <a:ea typeface="Calibri" panose="020F0502020204030204" pitchFamily="34" charset="0"/>
            </a:endParaRPr>
          </a:p>
          <a:p>
            <a:pPr marL="594900" lvl="2" indent="-342900" algn="just">
              <a:spcBef>
                <a:spcPts val="0"/>
              </a:spcBef>
              <a:buFont typeface="Wingdings" panose="05000000000000000000" pitchFamily="2" charset="2"/>
              <a:buChar char="§"/>
            </a:pPr>
            <a:r>
              <a:rPr lang="en-GB" sz="2000" dirty="0">
                <a:effectLst/>
                <a:latin typeface="Arial" panose="020B0604020202020204" pitchFamily="34" charset="0"/>
                <a:ea typeface="Calibri" panose="020F0502020204030204" pitchFamily="34" charset="0"/>
              </a:rPr>
              <a:t>OSH education and training profile across the country (number of students, course enrolments, successful/unsuccessful completions)</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ea typeface="Calibri" panose="020F0502020204030204" pitchFamily="34" charset="0"/>
              </a:rPr>
              <a:t>E</a:t>
            </a:r>
            <a:r>
              <a:rPr lang="en-GB" sz="2000" dirty="0">
                <a:effectLst/>
                <a:latin typeface="Arial" panose="020B0604020202020204" pitchFamily="34" charset="0"/>
                <a:ea typeface="Calibri" panose="020F0502020204030204" pitchFamily="34" charset="0"/>
              </a:rPr>
              <a:t>ducation and training capacities and resources </a:t>
            </a:r>
          </a:p>
          <a:p>
            <a:pPr marL="594900" lvl="2" indent="-342900" algn="just">
              <a:spcBef>
                <a:spcPts val="0"/>
              </a:spcBef>
              <a:buFont typeface="Wingdings" panose="05000000000000000000" pitchFamily="2" charset="2"/>
              <a:buChar char="§"/>
            </a:pPr>
            <a:r>
              <a:rPr lang="en-GB" sz="2000" dirty="0">
                <a:latin typeface="Arial" panose="020B0604020202020204" pitchFamily="34" charset="0"/>
                <a:ea typeface="Calibri" panose="020F0502020204030204" pitchFamily="34" charset="0"/>
              </a:rPr>
              <a:t>M</a:t>
            </a:r>
            <a:r>
              <a:rPr lang="en-GB" sz="2000" dirty="0">
                <a:effectLst/>
                <a:latin typeface="Arial" panose="020B0604020202020204" pitchFamily="34" charset="0"/>
                <a:ea typeface="Calibri" panose="020F0502020204030204" pitchFamily="34" charset="0"/>
              </a:rPr>
              <a:t>easures/accommodation in place to ensure access to education and training for persons with disabilities</a:t>
            </a:r>
          </a:p>
          <a:p>
            <a:pPr marL="594900" lvl="2" indent="-342900" algn="just">
              <a:spcBef>
                <a:spcPts val="0"/>
              </a:spcBef>
              <a:buFont typeface="Wingdings" panose="05000000000000000000" pitchFamily="2"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94900" lvl="2" indent="-342900" algn="just">
              <a:spcBef>
                <a:spcPts val="0"/>
              </a:spcBef>
              <a:buFont typeface="Wingdings" panose="05000000000000000000" pitchFamily="2" charset="2"/>
              <a:buChar char="§"/>
            </a:pPr>
            <a:endParaRPr lang="en-GB" sz="16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8057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34</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Education and formation of OSH professionals:</a:t>
            </a:r>
          </a:p>
          <a:p>
            <a:pPr marL="594900" lvl="5" indent="-342900" algn="just">
              <a:spcBef>
                <a:spcPts val="0"/>
              </a:spcBef>
              <a:buFont typeface="Wingdings" panose="05000000000000000000" pitchFamily="2" charset="2"/>
              <a:buChar char="§"/>
            </a:pPr>
            <a:r>
              <a:rPr lang="en-GB" sz="2000" dirty="0">
                <a:solidFill>
                  <a:schemeClr val="tx1"/>
                </a:solidFill>
                <a:latin typeface="Arial" panose="020B0604020202020204" pitchFamily="34" charset="0"/>
              </a:rPr>
              <a:t>Coverage of costs for OSH professional training</a:t>
            </a:r>
          </a:p>
          <a:p>
            <a:pPr marL="594900" lvl="5" indent="-342900" algn="just">
              <a:spcBef>
                <a:spcPts val="0"/>
              </a:spcBef>
              <a:buFont typeface="Wingdings" panose="05000000000000000000" pitchFamily="2" charset="2"/>
              <a:buChar char="§"/>
            </a:pPr>
            <a:r>
              <a:rPr lang="en-GB" sz="2000" dirty="0">
                <a:solidFill>
                  <a:schemeClr val="tx1"/>
                </a:solidFill>
                <a:latin typeface="Arial" panose="020B0604020202020204" pitchFamily="34" charset="0"/>
              </a:rPr>
              <a:t>Funding schemes to promote education and training of OSH professionals</a:t>
            </a:r>
          </a:p>
          <a:p>
            <a:pPr marL="594900" lvl="5" indent="-342900" algn="just">
              <a:spcBef>
                <a:spcPts val="0"/>
              </a:spcBef>
              <a:buFont typeface="Wingdings" panose="05000000000000000000" pitchFamily="2" charset="2"/>
              <a:buChar char="§"/>
            </a:pPr>
            <a:r>
              <a:rPr lang="en-GB" sz="2000" dirty="0">
                <a:latin typeface="Arial" panose="020B0604020202020204" pitchFamily="34" charset="0"/>
                <a:ea typeface="Calibri" panose="020F0502020204030204" pitchFamily="34" charset="0"/>
              </a:rPr>
              <a:t>M</a:t>
            </a:r>
            <a:r>
              <a:rPr lang="en-GB" sz="2000" dirty="0">
                <a:effectLst/>
                <a:latin typeface="Arial" panose="020B0604020202020204" pitchFamily="34" charset="0"/>
                <a:ea typeface="Calibri" panose="020F0502020204030204" pitchFamily="34" charset="0"/>
              </a:rPr>
              <a:t>echanisms in place for employers or training/education institutions to verify the competence of OSH professionals</a:t>
            </a:r>
          </a:p>
          <a:p>
            <a:pPr marL="594900" lvl="5" indent="-342900" algn="just">
              <a:spcBef>
                <a:spcPts val="0"/>
              </a:spcBef>
              <a:buFont typeface="Wingdings" panose="05000000000000000000" pitchFamily="2" charset="2"/>
              <a:buChar char="§"/>
            </a:pPr>
            <a:r>
              <a:rPr lang="en-GB" sz="2000" dirty="0">
                <a:latin typeface="Arial" panose="020B0604020202020204" pitchFamily="34" charset="0"/>
              </a:rPr>
              <a:t>Data describing the numbers and characteristics of OSH professionals available and suitably competent to provide effective OSH management to enterprises:</a:t>
            </a:r>
            <a:endParaRPr lang="fr-FR" sz="2000" dirty="0">
              <a:latin typeface="Arial" panose="020B0604020202020204" pitchFamily="34" charset="0"/>
            </a:endParaRPr>
          </a:p>
          <a:p>
            <a:pPr marL="1143000" lvl="2" indent="-228600">
              <a:spcBef>
                <a:spcPts val="300"/>
              </a:spcBef>
              <a:spcAft>
                <a:spcPts val="300"/>
              </a:spcAft>
              <a:buFont typeface="Wingdings" panose="05000000000000000000" pitchFamily="2" charset="2"/>
              <a:buChar char=""/>
            </a:pPr>
            <a:r>
              <a:rPr lang="en-GB" dirty="0">
                <a:latin typeface="Arial" panose="020B0604020202020204" pitchFamily="34" charset="0"/>
              </a:rPr>
              <a:t>Disaggregated by industries/sectors,</a:t>
            </a:r>
            <a:endParaRPr lang="fr-FR" dirty="0">
              <a:latin typeface="Arial" panose="020B0604020202020204" pitchFamily="34" charset="0"/>
            </a:endParaRPr>
          </a:p>
          <a:p>
            <a:pPr marL="1143000" lvl="2" indent="-228600">
              <a:spcBef>
                <a:spcPts val="300"/>
              </a:spcBef>
              <a:spcAft>
                <a:spcPts val="300"/>
              </a:spcAft>
              <a:buFont typeface="Wingdings" panose="05000000000000000000" pitchFamily="2" charset="2"/>
              <a:buChar char=""/>
            </a:pPr>
            <a:r>
              <a:rPr lang="en-GB" dirty="0">
                <a:latin typeface="Arial" panose="020B0604020202020204" pitchFamily="34" charset="0"/>
              </a:rPr>
              <a:t>Compared against anticipated future needs for suitably qualified and competent OSH professionals</a:t>
            </a:r>
            <a:endParaRPr lang="fr-FR" dirty="0">
              <a:latin typeface="Arial" panose="020B0604020202020204" pitchFamily="34" charset="0"/>
            </a:endParaRPr>
          </a:p>
          <a:p>
            <a:pPr marL="594900" lvl="5" indent="-342900" algn="just">
              <a:spcBef>
                <a:spcPts val="0"/>
              </a:spcBef>
              <a:buFont typeface="Wingdings" panose="05000000000000000000" pitchFamily="2" charset="2"/>
              <a:buChar char="§"/>
            </a:pPr>
            <a:endParaRPr lang="fr-CH" sz="1800" dirty="0">
              <a:solidFill>
                <a:schemeClr val="tx1"/>
              </a:solidFill>
              <a:latin typeface="Arial" panose="020B0604020202020204" pitchFamily="34" charset="0"/>
            </a:endParaRPr>
          </a:p>
          <a:p>
            <a:pPr marL="342900" lvl="3" indent="-342900" algn="just">
              <a:spcBef>
                <a:spcPts val="0"/>
              </a:spcBef>
              <a:buFont typeface="Wingdings" panose="05000000000000000000" pitchFamily="2" charset="2"/>
              <a:buChar char="§"/>
            </a:pPr>
            <a:endParaRPr lang="fr-CH" dirty="0">
              <a:latin typeface="Arial" panose="020B0604020202020204" pitchFamily="34" charset="0"/>
            </a:endParaRPr>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5111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35</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a:t>
            </a:r>
            <a:r>
              <a:rPr lang="fr-CH" sz="2400" dirty="0" err="1"/>
              <a:t>Continuous</a:t>
            </a:r>
            <a:r>
              <a:rPr lang="fr-CH" sz="2400" dirty="0"/>
              <a:t> </a:t>
            </a:r>
            <a:r>
              <a:rPr lang="fr-CH" sz="2400" dirty="0" err="1"/>
              <a:t>professional</a:t>
            </a:r>
            <a:r>
              <a:rPr lang="fr-CH" sz="2400" dirty="0"/>
              <a:t> </a:t>
            </a:r>
            <a:r>
              <a:rPr lang="fr-CH" sz="2400" dirty="0" err="1"/>
              <a:t>development</a:t>
            </a:r>
            <a:r>
              <a:rPr lang="fr-CH" sz="2400" dirty="0"/>
              <a:t> (CPD):</a:t>
            </a:r>
          </a:p>
          <a:p>
            <a:pPr marL="594900" lvl="5"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Stakeholders or organizations/institutes promoting or requiring CPD </a:t>
            </a:r>
          </a:p>
          <a:p>
            <a:pPr marL="594900" lvl="5"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Requirements for CPD </a:t>
            </a:r>
          </a:p>
          <a:p>
            <a:pPr marL="594900" lvl="5"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Main options for CPD (e.g., providers, costs, locations, medium/channels of delivery, content/topics)</a:t>
            </a:r>
            <a:endParaRPr lang="fr-FR" sz="2000" dirty="0">
              <a:latin typeface="Arial" panose="020B0604020202020204" pitchFamily="34" charset="0"/>
            </a:endParaRPr>
          </a:p>
          <a:p>
            <a:pPr marL="594900" lvl="5" indent="-342900" algn="just">
              <a:spcBef>
                <a:spcPts val="0"/>
              </a:spcBef>
              <a:spcAft>
                <a:spcPts val="300"/>
              </a:spcAft>
              <a:buFont typeface="Wingdings" panose="05000000000000000000" pitchFamily="2" charset="2"/>
              <a:buChar char="§"/>
            </a:pPr>
            <a:r>
              <a:rPr lang="en-GB" sz="2000" dirty="0">
                <a:latin typeface="Arial" panose="020B0604020202020204" pitchFamily="34" charset="0"/>
              </a:rPr>
              <a:t>Mechanisms to provide governance and assurance over the quality of the CPD of OSH professionals</a:t>
            </a:r>
            <a:endParaRPr lang="fr-FR" sz="2000" dirty="0">
              <a:latin typeface="Arial" panose="020B0604020202020204" pitchFamily="34" charset="0"/>
            </a:endParaRPr>
          </a:p>
          <a:p>
            <a:pPr lvl="2"/>
            <a:r>
              <a:rPr lang="fr-CH" sz="2400" dirty="0"/>
              <a:t> Example </a:t>
            </a:r>
            <a:r>
              <a:rPr lang="fr-CH" sz="2400" dirty="0" err="1"/>
              <a:t>from</a:t>
            </a:r>
            <a:r>
              <a:rPr lang="fr-CH" sz="2400" dirty="0"/>
              <a:t> Singapore</a:t>
            </a:r>
            <a:endParaRPr lang="fr-CH" sz="2400" dirty="0">
              <a:latin typeface="Arial" panose="020B0604020202020204" pitchFamily="34" charset="0"/>
            </a:endParaRPr>
          </a:p>
          <a:p>
            <a:pPr algn="just">
              <a:spcBef>
                <a:spcPts val="0"/>
              </a:spcBef>
            </a:pPr>
            <a:endParaRPr lang="fr-CH" sz="2000" dirty="0">
              <a:latin typeface="Arial" panose="020B0604020202020204" pitchFamily="34" charset="0"/>
            </a:endParaRPr>
          </a:p>
          <a:p>
            <a:pPr marL="594900" lvl="2" indent="-342900" algn="just">
              <a:spcBef>
                <a:spcPts val="0"/>
              </a:spcBef>
              <a:buFont typeface="Wingdings" panose="05000000000000000000" pitchFamily="2" charset="2"/>
              <a:buChar char="§"/>
            </a:pPr>
            <a:endParaRPr lang="en-GB" sz="2000" dirty="0">
              <a:latin typeface="Arial" panose="020B0604020202020204" pitchFamily="34" charset="0"/>
            </a:endParaRPr>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828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4. Education, training and qualification</a:t>
            </a: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36</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000" dirty="0"/>
          </a:p>
          <a:p>
            <a:pPr lvl="2"/>
            <a:r>
              <a:rPr lang="fr-CH" sz="2400" dirty="0"/>
              <a:t> </a:t>
            </a:r>
            <a:r>
              <a:rPr lang="fr-CH" sz="2400" dirty="0" err="1"/>
              <a:t>Ethics</a:t>
            </a:r>
            <a:r>
              <a:rPr lang="fr-CH" sz="2400" dirty="0"/>
              <a:t> and </a:t>
            </a:r>
            <a:r>
              <a:rPr lang="fr-CH" sz="2400" dirty="0" err="1"/>
              <a:t>professional</a:t>
            </a:r>
            <a:r>
              <a:rPr lang="fr-CH" sz="2400" dirty="0"/>
              <a:t> practice</a:t>
            </a:r>
          </a:p>
          <a:p>
            <a:pPr marL="594900" lvl="2" indent="-342900" algn="just">
              <a:spcBef>
                <a:spcPts val="0"/>
              </a:spcBef>
              <a:spcAft>
                <a:spcPts val="300"/>
              </a:spcAft>
              <a:buFont typeface="Wingdings" panose="05000000000000000000" pitchFamily="2" charset="2"/>
              <a:buChar char="§"/>
            </a:pPr>
            <a:r>
              <a:rPr lang="en-GB" sz="2000" dirty="0"/>
              <a:t>Recognized or widely endorsed ethical code or guideline for the OSH profession. If applicable: </a:t>
            </a:r>
          </a:p>
          <a:p>
            <a:pPr marL="1200150" lvl="2" indent="-285750">
              <a:spcBef>
                <a:spcPts val="300"/>
              </a:spcBef>
              <a:spcAft>
                <a:spcPts val="300"/>
              </a:spcAft>
            </a:pPr>
            <a:r>
              <a:rPr lang="en-GB" sz="1800" i="1" dirty="0">
                <a:effectLst/>
                <a:latin typeface="Arial" panose="020B0604020202020204" pitchFamily="34" charset="0"/>
                <a:ea typeface="Calibri" panose="020F0502020204030204" pitchFamily="34" charset="0"/>
              </a:rPr>
              <a:t>Who has oversight and management of this code?</a:t>
            </a:r>
            <a:endParaRPr lang="fr-FR" sz="1800" i="1" dirty="0">
              <a:effectLst/>
              <a:latin typeface="Arial" panose="020B0604020202020204" pitchFamily="34" charset="0"/>
              <a:ea typeface="Calibri" panose="020F0502020204030204" pitchFamily="34" charset="0"/>
            </a:endParaRPr>
          </a:p>
          <a:p>
            <a:pPr marL="1200150" lvl="2" indent="-285750">
              <a:spcBef>
                <a:spcPts val="300"/>
              </a:spcBef>
              <a:spcAft>
                <a:spcPts val="300"/>
              </a:spcAft>
            </a:pPr>
            <a:r>
              <a:rPr lang="en-GB" sz="1800" i="1" dirty="0">
                <a:effectLst/>
                <a:latin typeface="Arial" panose="020B0604020202020204" pitchFamily="34" charset="0"/>
                <a:ea typeface="Calibri" panose="020F0502020204030204" pitchFamily="34" charset="0"/>
              </a:rPr>
              <a:t>Is the code generally accepted and implemented by OSH professionals?</a:t>
            </a:r>
            <a:endParaRPr lang="fr-FR" sz="1800" i="1" dirty="0">
              <a:effectLst/>
              <a:latin typeface="Arial" panose="020B0604020202020204" pitchFamily="34" charset="0"/>
              <a:ea typeface="Calibri" panose="020F0502020204030204" pitchFamily="34" charset="0"/>
            </a:endParaRPr>
          </a:p>
          <a:p>
            <a:pPr marL="594900" lvl="2" indent="-342900" algn="just">
              <a:spcBef>
                <a:spcPts val="0"/>
              </a:spcBef>
              <a:spcAft>
                <a:spcPts val="300"/>
              </a:spcAft>
              <a:buFont typeface="Wingdings" panose="05000000000000000000" pitchFamily="2" charset="2"/>
              <a:buChar char="§"/>
            </a:pPr>
            <a:r>
              <a:rPr lang="en-GB" sz="2000" dirty="0"/>
              <a:t>Governance system (i.e., models/frameworks, stakeholders, responsibilities, requirements, etc.)</a:t>
            </a:r>
          </a:p>
          <a:p>
            <a:pPr marL="594900" lvl="2" indent="-342900" algn="just">
              <a:spcBef>
                <a:spcPts val="0"/>
              </a:spcBef>
              <a:spcAft>
                <a:spcPts val="300"/>
              </a:spcAft>
              <a:buFont typeface="Wingdings" panose="05000000000000000000" pitchFamily="2" charset="2"/>
              <a:buChar char="§"/>
            </a:pPr>
            <a:r>
              <a:rPr lang="en-GB" sz="2000" dirty="0"/>
              <a:t>Monitoring and enforcement </a:t>
            </a:r>
          </a:p>
          <a:p>
            <a:pPr marL="594900" lvl="2" indent="-342900" algn="just">
              <a:spcBef>
                <a:spcPts val="0"/>
              </a:spcBef>
              <a:spcAft>
                <a:spcPts val="300"/>
              </a:spcAft>
              <a:buFont typeface="Wingdings" panose="05000000000000000000" pitchFamily="2" charset="2"/>
              <a:buChar char="§"/>
            </a:pPr>
            <a:r>
              <a:rPr lang="en-GB" sz="2000" dirty="0"/>
              <a:t>Main ethical issues for OSH professionals (such as prosecutions of OSH professionals, national and/or local OSH practice issues/concerns)</a:t>
            </a:r>
          </a:p>
          <a:p>
            <a:pPr lvl="2"/>
            <a:endParaRPr lang="en-GB" sz="16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7304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30CC4-F843-C284-906E-9B815C99AE17}"/>
              </a:ext>
            </a:extLst>
          </p:cNvPr>
          <p:cNvSpPr>
            <a:spLocks noGrp="1"/>
          </p:cNvSpPr>
          <p:nvPr>
            <p:ph type="title"/>
          </p:nvPr>
        </p:nvSpPr>
        <p:spPr/>
        <p:txBody>
          <a:bodyPr/>
          <a:lstStyle/>
          <a:p>
            <a:r>
              <a:rPr lang="fr-CH" dirty="0"/>
              <a:t>5. Gaps in the system, </a:t>
            </a:r>
            <a:r>
              <a:rPr lang="fr-CH" dirty="0" err="1"/>
              <a:t>incentives</a:t>
            </a:r>
            <a:r>
              <a:rPr lang="fr-CH" dirty="0"/>
              <a:t> and </a:t>
            </a:r>
            <a:r>
              <a:rPr lang="fr-CH" dirty="0" err="1"/>
              <a:t>constraints</a:t>
            </a:r>
            <a:r>
              <a:rPr lang="fr-CH" dirty="0"/>
              <a:t> for </a:t>
            </a:r>
            <a:r>
              <a:rPr lang="fr-CH" dirty="0" err="1"/>
              <a:t>improvement</a:t>
            </a:r>
            <a:br>
              <a:rPr lang="fr-CH" sz="2800" dirty="0"/>
            </a:br>
            <a:br>
              <a:rPr lang="fr-CH" sz="2800" b="0" dirty="0">
                <a:solidFill>
                  <a:schemeClr val="tx1"/>
                </a:solidFill>
              </a:rPr>
            </a:br>
            <a:br>
              <a:rPr lang="fr-CH" dirty="0"/>
            </a:br>
            <a:br>
              <a:rPr lang="fr-CH" sz="2800" b="0" dirty="0">
                <a:solidFill>
                  <a:schemeClr val="tx1"/>
                </a:solidFill>
              </a:rPr>
            </a:br>
            <a:br>
              <a:rPr lang="en-GB" sz="2800" b="0" dirty="0">
                <a:solidFill>
                  <a:schemeClr val="tx1"/>
                </a:solidFill>
              </a:rPr>
            </a:br>
            <a:br>
              <a:rPr lang="en-GB" sz="2800" b="0" dirty="0">
                <a:solidFill>
                  <a:schemeClr val="tx1"/>
                </a:solidFill>
              </a:rPr>
            </a:br>
            <a:endParaRPr lang="en-GB" dirty="0"/>
          </a:p>
        </p:txBody>
      </p:sp>
      <p:sp>
        <p:nvSpPr>
          <p:cNvPr id="4" name="Date Placeholder 3">
            <a:extLst>
              <a:ext uri="{FF2B5EF4-FFF2-40B4-BE49-F238E27FC236}">
                <a16:creationId xmlns:a16="http://schemas.microsoft.com/office/drawing/2014/main" id="{A824C8F3-5321-14F7-AE63-BB49ACE1834B}"/>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8EC4A762-B62A-9EC8-BC30-4E770767BD1D}"/>
              </a:ext>
            </a:extLst>
          </p:cNvPr>
          <p:cNvSpPr>
            <a:spLocks noGrp="1"/>
          </p:cNvSpPr>
          <p:nvPr>
            <p:ph type="sldNum" sz="quarter" idx="12"/>
          </p:nvPr>
        </p:nvSpPr>
        <p:spPr/>
        <p:txBody>
          <a:bodyPr/>
          <a:lstStyle/>
          <a:p>
            <a:fld id="{856227C0-AD57-4F9B-BAE3-EEFB0D0EE427}" type="slidenum">
              <a:rPr lang="en-GB" smtClean="0"/>
              <a:t>37</a:t>
            </a:fld>
            <a:endParaRPr lang="en-GB"/>
          </a:p>
        </p:txBody>
      </p:sp>
      <p:sp>
        <p:nvSpPr>
          <p:cNvPr id="10" name="Content Placeholder 2">
            <a:extLst>
              <a:ext uri="{FF2B5EF4-FFF2-40B4-BE49-F238E27FC236}">
                <a16:creationId xmlns:a16="http://schemas.microsoft.com/office/drawing/2014/main" id="{0546607E-47E9-19F4-7681-231BF40F18A4}"/>
              </a:ext>
            </a:extLst>
          </p:cNvPr>
          <p:cNvSpPr>
            <a:spLocks noGrp="1"/>
          </p:cNvSpPr>
          <p:nvPr>
            <p:ph idx="1"/>
          </p:nvPr>
        </p:nvSpPr>
        <p:spPr>
          <a:xfrm>
            <a:off x="490537" y="1951830"/>
            <a:ext cx="10310813" cy="3482975"/>
          </a:xfrm>
        </p:spPr>
        <p:txBody>
          <a:bodyPr/>
          <a:lstStyle/>
          <a:p>
            <a:pPr lvl="2"/>
            <a:endParaRPr lang="en-GB" sz="2500" b="1" dirty="0">
              <a:latin typeface="+mj-lt"/>
              <a:ea typeface="+mj-ea"/>
              <a:cs typeface="+mj-cs"/>
            </a:endParaRPr>
          </a:p>
          <a:p>
            <a:pPr lvl="2"/>
            <a:r>
              <a:rPr lang="en-GB" sz="2000" dirty="0"/>
              <a:t>Gap analysis (gaps between current and desired situation)</a:t>
            </a:r>
          </a:p>
          <a:p>
            <a:pPr lvl="2"/>
            <a:r>
              <a:rPr lang="en-GB" sz="2000" dirty="0"/>
              <a:t>Analysis of drivers and constraints for improvement. These may include, for example, the following factors:</a:t>
            </a:r>
          </a:p>
          <a:p>
            <a:pPr marL="742950" lvl="1" indent="-285750" algn="just">
              <a:spcBef>
                <a:spcPts val="600"/>
              </a:spcBef>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political (e.g., lack of political will, lack of priority, etc.)</a:t>
            </a:r>
            <a:endParaRPr lang="fr-FR" sz="1800" dirty="0">
              <a:effectLst/>
              <a:latin typeface="Arial" panose="020B0604020202020204" pitchFamily="34" charset="0"/>
              <a:ea typeface="Calibri" panose="020F0502020204030204" pitchFamily="34" charset="0"/>
            </a:endParaRPr>
          </a:p>
          <a:p>
            <a:pPr marL="742950" lvl="1" indent="-285750" algn="jus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economic (e.g., limited capacities of companies, etc.)</a:t>
            </a:r>
            <a:endParaRPr lang="fr-FR" sz="1800" dirty="0">
              <a:effectLst/>
              <a:latin typeface="Arial" panose="020B0604020202020204" pitchFamily="34" charset="0"/>
              <a:ea typeface="Calibri" panose="020F0502020204030204" pitchFamily="34" charset="0"/>
            </a:endParaRPr>
          </a:p>
          <a:p>
            <a:pPr marL="742950" lvl="1" indent="-285750" algn="jus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organizational (e.g., lack of control, absence of sanctions in the event of non-compliance with law, etc.)</a:t>
            </a:r>
            <a:endParaRPr lang="fr-FR" sz="1800" dirty="0">
              <a:effectLst/>
              <a:latin typeface="Arial" panose="020B0604020202020204" pitchFamily="34" charset="0"/>
              <a:ea typeface="Calibri" panose="020F0502020204030204" pitchFamily="34" charset="0"/>
            </a:endParaRPr>
          </a:p>
          <a:p>
            <a:pPr marL="742950" lvl="1" indent="-285750" algn="jus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financial (e.g., non-attractiveness of OSH professions, high financial costs of training, lack of demand for the profession, etc.)</a:t>
            </a:r>
            <a:endParaRPr lang="fr-FR" sz="1800" dirty="0">
              <a:effectLst/>
              <a:latin typeface="Arial" panose="020B0604020202020204" pitchFamily="34" charset="0"/>
              <a:ea typeface="Calibri" panose="020F0502020204030204" pitchFamily="34" charset="0"/>
            </a:endParaRPr>
          </a:p>
          <a:p>
            <a:pPr marL="742950" lvl="1" indent="-285750">
              <a:spcAft>
                <a:spcPts val="60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other factors to be analysed in the national context (e.g. corruption, lobbying, resistance to change, etc.)</a:t>
            </a:r>
            <a:endParaRPr lang="fr-FR" sz="1800" dirty="0">
              <a:effectLst/>
              <a:latin typeface="Arial" panose="020B0604020202020204" pitchFamily="34" charset="0"/>
              <a:ea typeface="Calibri" panose="020F0502020204030204" pitchFamily="34" charset="0"/>
            </a:endParaRPr>
          </a:p>
          <a:p>
            <a:pPr marL="0" lvl="2" indent="0">
              <a:buNone/>
            </a:pPr>
            <a:endParaRPr lang="en-GB" sz="1600" dirty="0"/>
          </a:p>
          <a:p>
            <a:pPr marL="0" lvl="2" indent="0">
              <a:buNone/>
            </a:pPr>
            <a:endParaRPr lang="en-GB" dirty="0"/>
          </a:p>
          <a:p>
            <a:pPr lvl="1"/>
            <a:endParaRPr lang="en-GB" dirty="0"/>
          </a:p>
        </p:txBody>
      </p:sp>
      <p:pic>
        <p:nvPicPr>
          <p:cNvPr id="11" name="Picture 2">
            <a:extLst>
              <a:ext uri="{FF2B5EF4-FFF2-40B4-BE49-F238E27FC236}">
                <a16:creationId xmlns:a16="http://schemas.microsoft.com/office/drawing/2014/main" id="{8772F57B-9231-6195-8B82-1E41BB793B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194568"/>
            <a:ext cx="2886075" cy="107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7913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D7FA0-6CE3-2404-191B-08C231F82CC6}"/>
              </a:ext>
            </a:extLst>
          </p:cNvPr>
          <p:cNvSpPr>
            <a:spLocks noGrp="1"/>
          </p:cNvSpPr>
          <p:nvPr>
            <p:ph type="title"/>
          </p:nvPr>
        </p:nvSpPr>
        <p:spPr/>
        <p:txBody>
          <a:bodyPr/>
          <a:lstStyle/>
          <a:p>
            <a:r>
              <a:rPr lang="fr-FR" b="1" dirty="0" err="1">
                <a:solidFill>
                  <a:srgbClr val="002060"/>
                </a:solidFill>
              </a:rPr>
              <a:t>Useful</a:t>
            </a:r>
            <a:r>
              <a:rPr lang="fr-FR" b="1" dirty="0">
                <a:solidFill>
                  <a:srgbClr val="002060"/>
                </a:solidFill>
              </a:rPr>
              <a:t> ressources</a:t>
            </a:r>
            <a:endParaRPr lang="en-GB" dirty="0"/>
          </a:p>
        </p:txBody>
      </p:sp>
      <p:sp>
        <p:nvSpPr>
          <p:cNvPr id="4" name="Date Placeholder 3">
            <a:extLst>
              <a:ext uri="{FF2B5EF4-FFF2-40B4-BE49-F238E27FC236}">
                <a16:creationId xmlns:a16="http://schemas.microsoft.com/office/drawing/2014/main" id="{DDCC7452-2006-9E1A-6079-B1F1C6C404E2}"/>
              </a:ext>
            </a:extLst>
          </p:cNvPr>
          <p:cNvSpPr>
            <a:spLocks noGrp="1"/>
          </p:cNvSpPr>
          <p:nvPr>
            <p:ph type="dt" sz="half" idx="10"/>
          </p:nvPr>
        </p:nvSpPr>
        <p:spPr/>
        <p:txBody>
          <a:bodyPr/>
          <a:lstStyle/>
          <a:p>
            <a:r>
              <a:rPr lang="en-GB"/>
              <a:t>Date: Monday / 01 / October / 2019</a:t>
            </a:r>
          </a:p>
        </p:txBody>
      </p:sp>
      <p:sp>
        <p:nvSpPr>
          <p:cNvPr id="6" name="Slide Number Placeholder 5">
            <a:extLst>
              <a:ext uri="{FF2B5EF4-FFF2-40B4-BE49-F238E27FC236}">
                <a16:creationId xmlns:a16="http://schemas.microsoft.com/office/drawing/2014/main" id="{B3506D27-44A2-5CAD-F915-CC9E6133D57E}"/>
              </a:ext>
            </a:extLst>
          </p:cNvPr>
          <p:cNvSpPr>
            <a:spLocks noGrp="1"/>
          </p:cNvSpPr>
          <p:nvPr>
            <p:ph type="sldNum" sz="quarter" idx="12"/>
          </p:nvPr>
        </p:nvSpPr>
        <p:spPr/>
        <p:txBody>
          <a:bodyPr/>
          <a:lstStyle/>
          <a:p>
            <a:fld id="{856227C0-AD57-4F9B-BAE3-EEFB0D0EE427}" type="slidenum">
              <a:rPr lang="en-GB" smtClean="0"/>
              <a:t>38</a:t>
            </a:fld>
            <a:endParaRPr lang="en-GB"/>
          </a:p>
        </p:txBody>
      </p:sp>
      <p:pic>
        <p:nvPicPr>
          <p:cNvPr id="8" name="Content Placeholder 7" descr="Books">
            <a:extLst>
              <a:ext uri="{FF2B5EF4-FFF2-40B4-BE49-F238E27FC236}">
                <a16:creationId xmlns:a16="http://schemas.microsoft.com/office/drawing/2014/main" id="{C1591E06-FBC0-4C24-0B6E-305EB5D2B713}"/>
              </a:ext>
            </a:extLst>
          </p:cNvPr>
          <p:cNvPicPr>
            <a:picLocks noGrp="1" noChangeAspect="1"/>
          </p:cNvPicPr>
          <p:nvPr>
            <p:ph idx="1"/>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0400" y="2514600"/>
            <a:ext cx="1982788" cy="1982788"/>
          </a:xfrm>
          <a:prstGeom prst="rect">
            <a:avLst/>
          </a:prstGeom>
        </p:spPr>
      </p:pic>
      <p:sp>
        <p:nvSpPr>
          <p:cNvPr id="10" name="Content Placeholder 2">
            <a:extLst>
              <a:ext uri="{FF2B5EF4-FFF2-40B4-BE49-F238E27FC236}">
                <a16:creationId xmlns:a16="http://schemas.microsoft.com/office/drawing/2014/main" id="{6B4E3294-8CB9-A3CB-77DA-1BAC086D2628}"/>
              </a:ext>
            </a:extLst>
          </p:cNvPr>
          <p:cNvSpPr txBox="1">
            <a:spLocks/>
          </p:cNvSpPr>
          <p:nvPr/>
        </p:nvSpPr>
        <p:spPr>
          <a:xfrm>
            <a:off x="3233738" y="1951830"/>
            <a:ext cx="7767637" cy="4363245"/>
          </a:xfrm>
          <a:prstGeom prst="rect">
            <a:avLst/>
          </a:prstGeom>
        </p:spPr>
        <p:txBody>
          <a:bodyPr vert="horz" lIns="0" tIns="0" rIns="0" bIns="0" rtlCol="0">
            <a:noAutofit/>
          </a:bodyPr>
          <a:lst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endParaRPr lang="en-GB" sz="2000" dirty="0"/>
          </a:p>
          <a:p>
            <a:pPr lvl="2"/>
            <a:r>
              <a:rPr lang="fr-CH" sz="2000" dirty="0"/>
              <a:t>P</a:t>
            </a:r>
            <a:r>
              <a:rPr lang="en-GB" sz="2000" dirty="0" err="1"/>
              <a:t>ractical</a:t>
            </a:r>
            <a:r>
              <a:rPr lang="en-GB" sz="2000" dirty="0"/>
              <a:t> guide to support countries in the assessment and further improvement of their national OSH qualification system</a:t>
            </a:r>
          </a:p>
          <a:p>
            <a:pPr lvl="2"/>
            <a:r>
              <a:rPr lang="en-GB" sz="2000" dirty="0">
                <a:hlinkClick r:id="rId5"/>
              </a:rPr>
              <a:t>Occupational safety and health professionals at the workplace level : A review of qualification systems and regulatory approaches in selected countries</a:t>
            </a:r>
            <a:endParaRPr lang="en-GB" sz="2000" dirty="0"/>
          </a:p>
          <a:p>
            <a:pPr lvl="2"/>
            <a:r>
              <a:rPr lang="en-GB" sz="2000" dirty="0">
                <a:hlinkClick r:id="rId6"/>
              </a:rPr>
              <a:t>Executive Summary - Occupational safety and health professionals at the workplace level: A review of qualification systems and regulatory approaches in selected countries</a:t>
            </a:r>
            <a:endParaRPr lang="en-GB" sz="2000" dirty="0"/>
          </a:p>
          <a:p>
            <a:pPr marL="0" lvl="2" indent="0">
              <a:buNone/>
            </a:pPr>
            <a:endParaRPr lang="fr-CH" sz="2000" dirty="0"/>
          </a:p>
          <a:p>
            <a:pPr lvl="2"/>
            <a:endParaRPr lang="en-GB" sz="2000" dirty="0"/>
          </a:p>
          <a:p>
            <a:pPr lvl="2"/>
            <a:endParaRPr lang="en-GB" sz="1600" dirty="0"/>
          </a:p>
          <a:p>
            <a:pPr marL="0" lvl="2" indent="0">
              <a:buFont typeface="Wingdings 3" panose="05040102010807070707" pitchFamily="18" charset="2"/>
              <a:buNone/>
            </a:pPr>
            <a:endParaRPr lang="en-GB" dirty="0"/>
          </a:p>
          <a:p>
            <a:pPr lvl="1"/>
            <a:endParaRPr lang="en-GB" dirty="0"/>
          </a:p>
        </p:txBody>
      </p:sp>
    </p:spTree>
    <p:extLst>
      <p:ext uri="{BB962C8B-B14F-4D97-AF65-F5344CB8AC3E}">
        <p14:creationId xmlns:p14="http://schemas.microsoft.com/office/powerpoint/2010/main" val="31127986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10146982" cy="608525"/>
          </a:xfrm>
        </p:spPr>
        <p:txBody>
          <a:bodyPr/>
          <a:lstStyle/>
          <a:p>
            <a:r>
              <a:rPr lang="fr-CH" dirty="0"/>
              <a:t>Questions?</a:t>
            </a:r>
            <a:endParaRPr lang="en-GB" b="0"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39</a:t>
            </a:fld>
            <a:endParaRPr lang="en-GB"/>
          </a:p>
        </p:txBody>
      </p:sp>
      <p:pic>
        <p:nvPicPr>
          <p:cNvPr id="7" name="Picture 2">
            <a:extLst>
              <a:ext uri="{FF2B5EF4-FFF2-40B4-BE49-F238E27FC236}">
                <a16:creationId xmlns:a16="http://schemas.microsoft.com/office/drawing/2014/main" id="{E66ED7E0-6D16-46B1-1E10-DB263B446A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63" y="454674"/>
            <a:ext cx="3239482" cy="12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218136"/>
      </p:ext>
    </p:extLst>
  </p:cSld>
  <p:clrMapOvr>
    <a:masterClrMapping/>
  </p:clrMapOvr>
</p:sld>
</file>

<file path=ppt/theme/theme1.xml><?xml version="1.0" encoding="utf-8"?>
<a:theme xmlns:a="http://schemas.openxmlformats.org/drawingml/2006/main" name="ILO 2020">
  <a:themeElements>
    <a:clrScheme name="Custom 2">
      <a:dk1>
        <a:srgbClr val="230050"/>
      </a:dk1>
      <a:lt1>
        <a:sysClr val="window" lastClr="FFFFFF"/>
      </a:lt1>
      <a:dk2>
        <a:srgbClr val="000000"/>
      </a:dk2>
      <a:lt2>
        <a:srgbClr val="F8FCFE"/>
      </a:lt2>
      <a:accent1>
        <a:srgbClr val="1E2DBE"/>
      </a:accent1>
      <a:accent2>
        <a:srgbClr val="FA3C4B"/>
      </a:accent2>
      <a:accent3>
        <a:srgbClr val="FFCD2D"/>
      </a:accent3>
      <a:accent4>
        <a:srgbClr val="960A55"/>
      </a:accent4>
      <a:accent5>
        <a:srgbClr val="05D2D2"/>
      </a:accent5>
      <a:accent6>
        <a:srgbClr val="8CE164"/>
      </a:accent6>
      <a:hlink>
        <a:srgbClr val="230050"/>
      </a:hlink>
      <a:folHlink>
        <a:srgbClr val="230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LO Presentation 16x9.potx" id="{1B78B7CC-6F33-4AED-B988-F1824BC14DB2}" vid="{017B0592-C5E0-43A0-8804-D21738B90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8f9ac08-cad0-4069-9cc9-ad6597f5f3a5">
      <Terms xmlns="http://schemas.microsoft.com/office/infopath/2007/PartnerControls"/>
    </lcf76f155ced4ddcb4097134ff3c332f>
    <TaxCatchAll xmlns="2118e9f4-83e0-430e-8618-3d02343c48a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3908A712D7AA418D95BFCC0ECE245F" ma:contentTypeVersion="18" ma:contentTypeDescription="Create a new document." ma:contentTypeScope="" ma:versionID="1b5d56c4448805680f95162c6eb64448">
  <xsd:schema xmlns:xsd="http://www.w3.org/2001/XMLSchema" xmlns:xs="http://www.w3.org/2001/XMLSchema" xmlns:p="http://schemas.microsoft.com/office/2006/metadata/properties" xmlns:ns2="18f9ac08-cad0-4069-9cc9-ad6597f5f3a5" xmlns:ns3="8f68b5b3-e33a-4795-8620-9e287973ee67" xmlns:ns4="2118e9f4-83e0-430e-8618-3d02343c48a9" targetNamespace="http://schemas.microsoft.com/office/2006/metadata/properties" ma:root="true" ma:fieldsID="e96f78ebeb261c0e9e7320137fadd373" ns2:_="" ns3:_="" ns4:_="">
    <xsd:import namespace="18f9ac08-cad0-4069-9cc9-ad6597f5f3a5"/>
    <xsd:import namespace="8f68b5b3-e33a-4795-8620-9e287973ee67"/>
    <xsd:import namespace="2118e9f4-83e0-430e-8618-3d02343c48a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f9ac08-cad0-4069-9cc9-ad6597f5f3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932b82f-ee1f-4246-9d44-c1f8cdfbe54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f68b5b3-e33a-4795-8620-9e287973ee6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18e9f4-83e0-430e-8618-3d02343c48a9"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9bea5c-8ec8-4b88-9319-e51098983805}" ma:internalName="TaxCatchAll" ma:showField="CatchAllData" ma:web="8f68b5b3-e33a-4795-8620-9e287973ee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CA5A4AE-00FA-44E3-AFE4-B087451BD2CB}">
  <ds:schemaRefs>
    <ds:schemaRef ds:uri="http://schemas.microsoft.com/office/2006/metadata/properties"/>
    <ds:schemaRef ds:uri="http://schemas.microsoft.com/office/2006/documentManagement/types"/>
    <ds:schemaRef ds:uri="8f68b5b3-e33a-4795-8620-9e287973ee67"/>
    <ds:schemaRef ds:uri="http://purl.org/dc/elements/1.1/"/>
    <ds:schemaRef ds:uri="http://schemas.openxmlformats.org/package/2006/metadata/core-properties"/>
    <ds:schemaRef ds:uri="2118e9f4-83e0-430e-8618-3d02343c48a9"/>
    <ds:schemaRef ds:uri="http://schemas.microsoft.com/office/infopath/2007/PartnerControls"/>
    <ds:schemaRef ds:uri="http://purl.org/dc/terms/"/>
    <ds:schemaRef ds:uri="18f9ac08-cad0-4069-9cc9-ad6597f5f3a5"/>
    <ds:schemaRef ds:uri="http://www.w3.org/XML/1998/namespace"/>
    <ds:schemaRef ds:uri="http://purl.org/dc/dcmitype/"/>
  </ds:schemaRefs>
</ds:datastoreItem>
</file>

<file path=customXml/itemProps2.xml><?xml version="1.0" encoding="utf-8"?>
<ds:datastoreItem xmlns:ds="http://schemas.openxmlformats.org/officeDocument/2006/customXml" ds:itemID="{33AE7035-CBC4-46F5-AADE-153E7641B9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f9ac08-cad0-4069-9cc9-ad6597f5f3a5"/>
    <ds:schemaRef ds:uri="8f68b5b3-e33a-4795-8620-9e287973ee67"/>
    <ds:schemaRef ds:uri="2118e9f4-83e0-430e-8618-3d02343c48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7F800F7-A609-49F1-AA7F-9955A9F923B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5577</Words>
  <Application>Microsoft Office PowerPoint</Application>
  <PresentationFormat>Widescreen</PresentationFormat>
  <Paragraphs>517</Paragraphs>
  <Slides>39</Slides>
  <Notes>36</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50" baseType="lpstr">
      <vt:lpstr>Arial</vt:lpstr>
      <vt:lpstr>Calibri</vt:lpstr>
      <vt:lpstr>Noto Sans</vt:lpstr>
      <vt:lpstr>Noto Serif</vt:lpstr>
      <vt:lpstr>Open Sans</vt:lpstr>
      <vt:lpstr>Overpass-LightItalic</vt:lpstr>
      <vt:lpstr>Symbol</vt:lpstr>
      <vt:lpstr>Wingdings</vt:lpstr>
      <vt:lpstr>Wingdings 3</vt:lpstr>
      <vt:lpstr>ILO 2020</vt:lpstr>
      <vt:lpstr>Acrobat Document</vt:lpstr>
      <vt:lpstr>Assessment of occupational safety and health qualification systems at a national level   </vt:lpstr>
      <vt:lpstr>Context and objectives</vt:lpstr>
      <vt:lpstr>Context</vt:lpstr>
      <vt:lpstr>Guide overview</vt:lpstr>
      <vt:lpstr>Content of the guide  </vt:lpstr>
      <vt:lpstr>Training objectives</vt:lpstr>
      <vt:lpstr>Training objectives</vt:lpstr>
      <vt:lpstr>Content of the training</vt:lpstr>
      <vt:lpstr>Assessment methodology</vt:lpstr>
      <vt:lpstr>Assessment scope</vt:lpstr>
      <vt:lpstr>Step 1: Desktop review and background research  </vt:lpstr>
      <vt:lpstr>Step 2: Stakeholder consultation   </vt:lpstr>
      <vt:lpstr>Step 2: Stakeholder consultation</vt:lpstr>
      <vt:lpstr>Step 3: Analysis and report-writing  </vt:lpstr>
      <vt:lpstr>Step 4: Stakeholder consultation workshop    </vt:lpstr>
      <vt:lpstr>National OSH qualification system  Information to be collected</vt:lpstr>
      <vt:lpstr>1. National context: Socio-economic context   </vt:lpstr>
      <vt:lpstr>1. National context: Industrial/sectoral context    </vt:lpstr>
      <vt:lpstr>1. National context: Industrial/sectoral context   </vt:lpstr>
      <vt:lpstr>1. National context: Industrial/sectoral context   </vt:lpstr>
      <vt:lpstr>2. OSH context   </vt:lpstr>
      <vt:lpstr>2. OSH context   </vt:lpstr>
      <vt:lpstr>2. OSH context   </vt:lpstr>
      <vt:lpstr>2. OSH context   </vt:lpstr>
      <vt:lpstr>2. OSH context   </vt:lpstr>
      <vt:lpstr>3. Regulatory framework   </vt:lpstr>
      <vt:lpstr>3. Regulatory framework    </vt:lpstr>
      <vt:lpstr>3. Regulatory framework    </vt:lpstr>
      <vt:lpstr>3. Regulatory framework    </vt:lpstr>
      <vt:lpstr>4. Education, training and qualification    </vt:lpstr>
      <vt:lpstr>4. Education, training and qualification     </vt:lpstr>
      <vt:lpstr>4. Education, training and qualification    </vt:lpstr>
      <vt:lpstr>4. Education, training and qualification    </vt:lpstr>
      <vt:lpstr>4. Education, training and qualification    </vt:lpstr>
      <vt:lpstr>4. Education, training and qualification    </vt:lpstr>
      <vt:lpstr>4. Education, training and qualification    </vt:lpstr>
      <vt:lpstr>5. Gaps in the system, incentives and constraints for improvement      </vt:lpstr>
      <vt:lpstr>Useful ressources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title here 40pt</dc:title>
  <dc:creator>Tillier, Justine</dc:creator>
  <cp:lastModifiedBy>Charbonneau, Alizée</cp:lastModifiedBy>
  <cp:revision>19</cp:revision>
  <dcterms:created xsi:type="dcterms:W3CDTF">2022-01-27T11:13:46Z</dcterms:created>
  <dcterms:modified xsi:type="dcterms:W3CDTF">2024-05-22T13:38:21Z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0x010100B23908A712D7AA418D95BFCC0ECE245F</vt:lpwstr>
  </property>
  <property fmtid="{D5CDD505-2E9C-101B-9397-08002B2CF9AE}" pid="3" name="MediaServiceImageTags">
    <vt:lpwstr/>
  </property>
</Properties>
</file>