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63" r:id="rId2"/>
    <p:sldId id="273" r:id="rId3"/>
    <p:sldId id="326" r:id="rId4"/>
    <p:sldId id="327" r:id="rId5"/>
    <p:sldId id="322" r:id="rId6"/>
    <p:sldId id="310" r:id="rId7"/>
    <p:sldId id="328" r:id="rId8"/>
    <p:sldId id="324" r:id="rId9"/>
    <p:sldId id="340" r:id="rId10"/>
    <p:sldId id="343" r:id="rId11"/>
    <p:sldId id="34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7" d="100"/>
          <a:sy n="67" d="100"/>
        </p:scale>
        <p:origin x="60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FA1252-6BC1-4C36-8C78-E9BA9DE713E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6C95281-D165-41C4-B43C-12454BD92675}" type="pres">
      <dgm:prSet presAssocID="{D9FA1252-6BC1-4C36-8C78-E9BA9DE713EA}" presName="linear" presStyleCnt="0">
        <dgm:presLayoutVars>
          <dgm:animLvl val="lvl"/>
          <dgm:resizeHandles val="exact"/>
        </dgm:presLayoutVars>
      </dgm:prSet>
      <dgm:spPr/>
    </dgm:pt>
  </dgm:ptLst>
  <dgm:cxnLst>
    <dgm:cxn modelId="{AA73BC30-6FEC-41C3-AAC2-68DAA02FF106}" type="presOf" srcId="{D9FA1252-6BC1-4C36-8C78-E9BA9DE713EA}" destId="{06C95281-D165-41C4-B43C-12454BD92675}"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2D75249-A6AF-4C7C-905D-12F0BA57D757}" type="doc">
      <dgm:prSet loTypeId="urn:microsoft.com/office/officeart/2005/8/layout/hProcess9" loCatId="process" qsTypeId="urn:microsoft.com/office/officeart/2005/8/quickstyle/simple1" qsCatId="simple" csTypeId="urn:microsoft.com/office/officeart/2005/8/colors/accent1_2" csCatId="accent1" phldr="1"/>
      <dgm:spPr/>
    </dgm:pt>
    <dgm:pt modelId="{E8BE4419-65F2-44B4-9D23-FBD2501313DF}">
      <dgm:prSet phldrT="[Text]"/>
      <dgm:spPr/>
      <dgm:t>
        <a:bodyPr/>
        <a:lstStyle/>
        <a:p>
          <a:r>
            <a:rPr lang="fr-CH" dirty="0" err="1"/>
            <a:t>Implementation</a:t>
          </a:r>
          <a:r>
            <a:rPr lang="fr-CH" dirty="0"/>
            <a:t> (</a:t>
          </a:r>
          <a:r>
            <a:rPr lang="fr-CH" dirty="0" err="1"/>
            <a:t>policy</a:t>
          </a:r>
          <a:r>
            <a:rPr lang="fr-CH" dirty="0"/>
            <a:t> </a:t>
          </a:r>
          <a:r>
            <a:rPr lang="fr-CH" dirty="0" err="1"/>
            <a:t>review</a:t>
          </a:r>
          <a:r>
            <a:rPr lang="fr-CH" dirty="0"/>
            <a:t>, </a:t>
          </a:r>
          <a:r>
            <a:rPr lang="fr-CH" dirty="0" err="1"/>
            <a:t>technical</a:t>
          </a:r>
          <a:r>
            <a:rPr lang="fr-CH" dirty="0"/>
            <a:t> assistance, mobilisation of expertise </a:t>
          </a:r>
          <a:r>
            <a:rPr lang="fr-CH" dirty="0" err="1"/>
            <a:t>from</a:t>
          </a:r>
          <a:r>
            <a:rPr lang="fr-CH" dirty="0"/>
            <a:t> </a:t>
          </a:r>
          <a:r>
            <a:rPr lang="fr-CH" i="1" dirty="0" err="1"/>
            <a:t>Task</a:t>
          </a:r>
          <a:r>
            <a:rPr lang="fr-CH" i="1" dirty="0"/>
            <a:t> Force</a:t>
          </a:r>
          <a:r>
            <a:rPr lang="fr-CH" i="0" dirty="0"/>
            <a:t>)</a:t>
          </a:r>
          <a:endParaRPr lang="en-GB" dirty="0"/>
        </a:p>
      </dgm:t>
    </dgm:pt>
    <dgm:pt modelId="{EE47E7B9-BAB8-4BB9-807B-CEF27C02BCEE}" type="parTrans" cxnId="{5A6AE955-1772-4F04-BD37-1069A8C900F3}">
      <dgm:prSet/>
      <dgm:spPr/>
      <dgm:t>
        <a:bodyPr/>
        <a:lstStyle/>
        <a:p>
          <a:endParaRPr lang="en-GB"/>
        </a:p>
      </dgm:t>
    </dgm:pt>
    <dgm:pt modelId="{9F83C8A7-E9C7-460E-B378-FAFE747C84C6}" type="sibTrans" cxnId="{5A6AE955-1772-4F04-BD37-1069A8C900F3}">
      <dgm:prSet/>
      <dgm:spPr/>
      <dgm:t>
        <a:bodyPr/>
        <a:lstStyle/>
        <a:p>
          <a:endParaRPr lang="en-GB"/>
        </a:p>
      </dgm:t>
    </dgm:pt>
    <dgm:pt modelId="{BA09498A-BCBF-404D-B49F-03A89F6B49E8}">
      <dgm:prSet/>
      <dgm:spPr/>
      <dgm:t>
        <a:bodyPr/>
        <a:lstStyle/>
        <a:p>
          <a:r>
            <a:rPr lang="en-GB" dirty="0"/>
            <a:t>COs working on “inequalities diagnostics”, i.e. reports on contextual levels, needs, policy priorities</a:t>
          </a:r>
        </a:p>
      </dgm:t>
    </dgm:pt>
    <dgm:pt modelId="{0EC04787-6E46-4450-BF95-57787DECEFBB}" type="parTrans" cxnId="{E0108C63-8630-437E-BFC5-D15CF92B7DA3}">
      <dgm:prSet/>
      <dgm:spPr/>
      <dgm:t>
        <a:bodyPr/>
        <a:lstStyle/>
        <a:p>
          <a:endParaRPr lang="en-GB"/>
        </a:p>
      </dgm:t>
    </dgm:pt>
    <dgm:pt modelId="{813A1837-6A26-4AEC-BE95-3299826592F7}" type="sibTrans" cxnId="{E0108C63-8630-437E-BFC5-D15CF92B7DA3}">
      <dgm:prSet/>
      <dgm:spPr/>
      <dgm:t>
        <a:bodyPr/>
        <a:lstStyle/>
        <a:p>
          <a:endParaRPr lang="en-GB"/>
        </a:p>
      </dgm:t>
    </dgm:pt>
    <dgm:pt modelId="{0244BE58-DC57-4DF0-B514-4703353195FD}">
      <dgm:prSet/>
      <dgm:spPr/>
      <dgm:t>
        <a:bodyPr/>
        <a:lstStyle/>
        <a:p>
          <a:r>
            <a:rPr lang="en-GB" dirty="0"/>
            <a:t>Following finalisation of the report (including with consultations with </a:t>
          </a:r>
          <a:r>
            <a:rPr lang="en-GB" i="1" dirty="0"/>
            <a:t>Task Force</a:t>
          </a:r>
          <a:r>
            <a:rPr lang="en-GB" dirty="0"/>
            <a:t>), consultation and validation with constituents to determine an implementation roadmap</a:t>
          </a:r>
        </a:p>
      </dgm:t>
    </dgm:pt>
    <dgm:pt modelId="{F451F2B0-C765-4A2E-B24E-1208C68914FE}" type="parTrans" cxnId="{49118052-3C31-4E6D-843C-D5704CC01CF5}">
      <dgm:prSet/>
      <dgm:spPr/>
      <dgm:t>
        <a:bodyPr/>
        <a:lstStyle/>
        <a:p>
          <a:endParaRPr lang="en-GB"/>
        </a:p>
      </dgm:t>
    </dgm:pt>
    <dgm:pt modelId="{065A1045-8BE2-4137-B306-2F89E9AEE47E}" type="sibTrans" cxnId="{49118052-3C31-4E6D-843C-D5704CC01CF5}">
      <dgm:prSet/>
      <dgm:spPr/>
      <dgm:t>
        <a:bodyPr/>
        <a:lstStyle/>
        <a:p>
          <a:endParaRPr lang="en-GB"/>
        </a:p>
      </dgm:t>
    </dgm:pt>
    <dgm:pt modelId="{0DCC7794-0DB8-4515-BA08-62975AA3A6CF}" type="pres">
      <dgm:prSet presAssocID="{62D75249-A6AF-4C7C-905D-12F0BA57D757}" presName="CompostProcess" presStyleCnt="0">
        <dgm:presLayoutVars>
          <dgm:dir/>
          <dgm:resizeHandles val="exact"/>
        </dgm:presLayoutVars>
      </dgm:prSet>
      <dgm:spPr/>
    </dgm:pt>
    <dgm:pt modelId="{9A3F3076-0D41-405A-B6A6-F0EDEDD0EED3}" type="pres">
      <dgm:prSet presAssocID="{62D75249-A6AF-4C7C-905D-12F0BA57D757}" presName="arrow" presStyleLbl="bgShp" presStyleIdx="0" presStyleCnt="1"/>
      <dgm:spPr/>
    </dgm:pt>
    <dgm:pt modelId="{8454F4F8-F02C-4E3C-A9E2-3102A85084B2}" type="pres">
      <dgm:prSet presAssocID="{62D75249-A6AF-4C7C-905D-12F0BA57D757}" presName="linearProcess" presStyleCnt="0"/>
      <dgm:spPr/>
    </dgm:pt>
    <dgm:pt modelId="{DA0D7B06-8F87-4626-A6FD-E0A0F6C5322A}" type="pres">
      <dgm:prSet presAssocID="{BA09498A-BCBF-404D-B49F-03A89F6B49E8}" presName="textNode" presStyleLbl="node1" presStyleIdx="0" presStyleCnt="3">
        <dgm:presLayoutVars>
          <dgm:bulletEnabled val="1"/>
        </dgm:presLayoutVars>
      </dgm:prSet>
      <dgm:spPr/>
    </dgm:pt>
    <dgm:pt modelId="{6B1B667C-ADE0-4AC2-BB24-47AB1F26EC38}" type="pres">
      <dgm:prSet presAssocID="{813A1837-6A26-4AEC-BE95-3299826592F7}" presName="sibTrans" presStyleCnt="0"/>
      <dgm:spPr/>
    </dgm:pt>
    <dgm:pt modelId="{355E4D3F-8840-4AAB-8D02-E1DE3A9AEC34}" type="pres">
      <dgm:prSet presAssocID="{0244BE58-DC57-4DF0-B514-4703353195FD}" presName="textNode" presStyleLbl="node1" presStyleIdx="1" presStyleCnt="3">
        <dgm:presLayoutVars>
          <dgm:bulletEnabled val="1"/>
        </dgm:presLayoutVars>
      </dgm:prSet>
      <dgm:spPr/>
    </dgm:pt>
    <dgm:pt modelId="{B9EB8019-204C-4EFF-A800-76771E9EF6FF}" type="pres">
      <dgm:prSet presAssocID="{065A1045-8BE2-4137-B306-2F89E9AEE47E}" presName="sibTrans" presStyleCnt="0"/>
      <dgm:spPr/>
    </dgm:pt>
    <dgm:pt modelId="{84E2719C-86DB-4FED-9DF2-D00ECFFC5459}" type="pres">
      <dgm:prSet presAssocID="{E8BE4419-65F2-44B4-9D23-FBD2501313DF}" presName="textNode" presStyleLbl="node1" presStyleIdx="2" presStyleCnt="3">
        <dgm:presLayoutVars>
          <dgm:bulletEnabled val="1"/>
        </dgm:presLayoutVars>
      </dgm:prSet>
      <dgm:spPr/>
    </dgm:pt>
  </dgm:ptLst>
  <dgm:cxnLst>
    <dgm:cxn modelId="{07638F12-2275-4886-BDCE-43CC170F1E78}" type="presOf" srcId="{0244BE58-DC57-4DF0-B514-4703353195FD}" destId="{355E4D3F-8840-4AAB-8D02-E1DE3A9AEC34}" srcOrd="0" destOrd="0" presId="urn:microsoft.com/office/officeart/2005/8/layout/hProcess9"/>
    <dgm:cxn modelId="{E0108C63-8630-437E-BFC5-D15CF92B7DA3}" srcId="{62D75249-A6AF-4C7C-905D-12F0BA57D757}" destId="{BA09498A-BCBF-404D-B49F-03A89F6B49E8}" srcOrd="0" destOrd="0" parTransId="{0EC04787-6E46-4450-BF95-57787DECEFBB}" sibTransId="{813A1837-6A26-4AEC-BE95-3299826592F7}"/>
    <dgm:cxn modelId="{49118052-3C31-4E6D-843C-D5704CC01CF5}" srcId="{62D75249-A6AF-4C7C-905D-12F0BA57D757}" destId="{0244BE58-DC57-4DF0-B514-4703353195FD}" srcOrd="1" destOrd="0" parTransId="{F451F2B0-C765-4A2E-B24E-1208C68914FE}" sibTransId="{065A1045-8BE2-4137-B306-2F89E9AEE47E}"/>
    <dgm:cxn modelId="{8DD2A774-9E12-4AA3-B30C-7E2328439671}" type="presOf" srcId="{E8BE4419-65F2-44B4-9D23-FBD2501313DF}" destId="{84E2719C-86DB-4FED-9DF2-D00ECFFC5459}" srcOrd="0" destOrd="0" presId="urn:microsoft.com/office/officeart/2005/8/layout/hProcess9"/>
    <dgm:cxn modelId="{5A6AE955-1772-4F04-BD37-1069A8C900F3}" srcId="{62D75249-A6AF-4C7C-905D-12F0BA57D757}" destId="{E8BE4419-65F2-44B4-9D23-FBD2501313DF}" srcOrd="2" destOrd="0" parTransId="{EE47E7B9-BAB8-4BB9-807B-CEF27C02BCEE}" sibTransId="{9F83C8A7-E9C7-460E-B378-FAFE747C84C6}"/>
    <dgm:cxn modelId="{3BAA5CB7-7ED1-4C51-97D1-FA11510FE4B3}" type="presOf" srcId="{BA09498A-BCBF-404D-B49F-03A89F6B49E8}" destId="{DA0D7B06-8F87-4626-A6FD-E0A0F6C5322A}" srcOrd="0" destOrd="0" presId="urn:microsoft.com/office/officeart/2005/8/layout/hProcess9"/>
    <dgm:cxn modelId="{E120D7E9-BF8C-4A34-BA4E-0A8284A35CC9}" type="presOf" srcId="{62D75249-A6AF-4C7C-905D-12F0BA57D757}" destId="{0DCC7794-0DB8-4515-BA08-62975AA3A6CF}" srcOrd="0" destOrd="0" presId="urn:microsoft.com/office/officeart/2005/8/layout/hProcess9"/>
    <dgm:cxn modelId="{F15FFE58-878E-4CC6-B3D6-5587A3092D3E}" type="presParOf" srcId="{0DCC7794-0DB8-4515-BA08-62975AA3A6CF}" destId="{9A3F3076-0D41-405A-B6A6-F0EDEDD0EED3}" srcOrd="0" destOrd="0" presId="urn:microsoft.com/office/officeart/2005/8/layout/hProcess9"/>
    <dgm:cxn modelId="{90841F49-0099-469F-A8CA-D5EEFB015094}" type="presParOf" srcId="{0DCC7794-0DB8-4515-BA08-62975AA3A6CF}" destId="{8454F4F8-F02C-4E3C-A9E2-3102A85084B2}" srcOrd="1" destOrd="0" presId="urn:microsoft.com/office/officeart/2005/8/layout/hProcess9"/>
    <dgm:cxn modelId="{62849EDD-5F69-490E-AD59-91EF829282E9}" type="presParOf" srcId="{8454F4F8-F02C-4E3C-A9E2-3102A85084B2}" destId="{DA0D7B06-8F87-4626-A6FD-E0A0F6C5322A}" srcOrd="0" destOrd="0" presId="urn:microsoft.com/office/officeart/2005/8/layout/hProcess9"/>
    <dgm:cxn modelId="{83F51C73-04EF-49DA-8841-6073E7088D56}" type="presParOf" srcId="{8454F4F8-F02C-4E3C-A9E2-3102A85084B2}" destId="{6B1B667C-ADE0-4AC2-BB24-47AB1F26EC38}" srcOrd="1" destOrd="0" presId="urn:microsoft.com/office/officeart/2005/8/layout/hProcess9"/>
    <dgm:cxn modelId="{3B82CA00-D4AD-4D75-B3F2-CDFDAFD9D390}" type="presParOf" srcId="{8454F4F8-F02C-4E3C-A9E2-3102A85084B2}" destId="{355E4D3F-8840-4AAB-8D02-E1DE3A9AEC34}" srcOrd="2" destOrd="0" presId="urn:microsoft.com/office/officeart/2005/8/layout/hProcess9"/>
    <dgm:cxn modelId="{8178E953-F1BE-4BF4-95CB-C8775B1BBEF9}" type="presParOf" srcId="{8454F4F8-F02C-4E3C-A9E2-3102A85084B2}" destId="{B9EB8019-204C-4EFF-A800-76771E9EF6FF}" srcOrd="3" destOrd="0" presId="urn:microsoft.com/office/officeart/2005/8/layout/hProcess9"/>
    <dgm:cxn modelId="{89C55169-AF7D-4374-A7C2-7CF30A7EDBFD}" type="presParOf" srcId="{8454F4F8-F02C-4E3C-A9E2-3102A85084B2}" destId="{84E2719C-86DB-4FED-9DF2-D00ECFFC5459}"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3F3076-0D41-405A-B6A6-F0EDEDD0EED3}">
      <dsp:nvSpPr>
        <dsp:cNvPr id="0" name=""/>
        <dsp:cNvSpPr/>
      </dsp:nvSpPr>
      <dsp:spPr>
        <a:xfrm>
          <a:off x="831236" y="0"/>
          <a:ext cx="9420680" cy="2739532"/>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A0D7B06-8F87-4626-A6FD-E0A0F6C5322A}">
      <dsp:nvSpPr>
        <dsp:cNvPr id="0" name=""/>
        <dsp:cNvSpPr/>
      </dsp:nvSpPr>
      <dsp:spPr>
        <a:xfrm>
          <a:off x="375571" y="821859"/>
          <a:ext cx="3324945" cy="109581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dirty="0"/>
            <a:t>COs working on “inequalities diagnostics”, i.e. reports on contextual levels, needs, policy priorities</a:t>
          </a:r>
        </a:p>
      </dsp:txBody>
      <dsp:txXfrm>
        <a:off x="429064" y="875352"/>
        <a:ext cx="3217959" cy="988826"/>
      </dsp:txXfrm>
    </dsp:sp>
    <dsp:sp modelId="{355E4D3F-8840-4AAB-8D02-E1DE3A9AEC34}">
      <dsp:nvSpPr>
        <dsp:cNvPr id="0" name=""/>
        <dsp:cNvSpPr/>
      </dsp:nvSpPr>
      <dsp:spPr>
        <a:xfrm>
          <a:off x="3879103" y="821859"/>
          <a:ext cx="3324945" cy="109581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dirty="0"/>
            <a:t>Following finalisation of the report (including with consultations with </a:t>
          </a:r>
          <a:r>
            <a:rPr lang="en-GB" sz="1300" i="1" kern="1200" dirty="0"/>
            <a:t>Task Force</a:t>
          </a:r>
          <a:r>
            <a:rPr lang="en-GB" sz="1300" kern="1200" dirty="0"/>
            <a:t>), consultation and validation with constituents to determine an implementation roadmap</a:t>
          </a:r>
        </a:p>
      </dsp:txBody>
      <dsp:txXfrm>
        <a:off x="3932596" y="875352"/>
        <a:ext cx="3217959" cy="988826"/>
      </dsp:txXfrm>
    </dsp:sp>
    <dsp:sp modelId="{84E2719C-86DB-4FED-9DF2-D00ECFFC5459}">
      <dsp:nvSpPr>
        <dsp:cNvPr id="0" name=""/>
        <dsp:cNvSpPr/>
      </dsp:nvSpPr>
      <dsp:spPr>
        <a:xfrm>
          <a:off x="7382635" y="821859"/>
          <a:ext cx="3324945" cy="109581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r-CH" sz="1300" kern="1200" dirty="0" err="1"/>
            <a:t>Implementation</a:t>
          </a:r>
          <a:r>
            <a:rPr lang="fr-CH" sz="1300" kern="1200" dirty="0"/>
            <a:t> (</a:t>
          </a:r>
          <a:r>
            <a:rPr lang="fr-CH" sz="1300" kern="1200" dirty="0" err="1"/>
            <a:t>policy</a:t>
          </a:r>
          <a:r>
            <a:rPr lang="fr-CH" sz="1300" kern="1200" dirty="0"/>
            <a:t> </a:t>
          </a:r>
          <a:r>
            <a:rPr lang="fr-CH" sz="1300" kern="1200" dirty="0" err="1"/>
            <a:t>review</a:t>
          </a:r>
          <a:r>
            <a:rPr lang="fr-CH" sz="1300" kern="1200" dirty="0"/>
            <a:t>, </a:t>
          </a:r>
          <a:r>
            <a:rPr lang="fr-CH" sz="1300" kern="1200" dirty="0" err="1"/>
            <a:t>technical</a:t>
          </a:r>
          <a:r>
            <a:rPr lang="fr-CH" sz="1300" kern="1200" dirty="0"/>
            <a:t> assistance, mobilisation of expertise </a:t>
          </a:r>
          <a:r>
            <a:rPr lang="fr-CH" sz="1300" kern="1200" dirty="0" err="1"/>
            <a:t>from</a:t>
          </a:r>
          <a:r>
            <a:rPr lang="fr-CH" sz="1300" kern="1200" dirty="0"/>
            <a:t> </a:t>
          </a:r>
          <a:r>
            <a:rPr lang="fr-CH" sz="1300" i="1" kern="1200" dirty="0" err="1"/>
            <a:t>Task</a:t>
          </a:r>
          <a:r>
            <a:rPr lang="fr-CH" sz="1300" i="1" kern="1200" dirty="0"/>
            <a:t> Force</a:t>
          </a:r>
          <a:r>
            <a:rPr lang="fr-CH" sz="1300" i="0" kern="1200" dirty="0"/>
            <a:t>)</a:t>
          </a:r>
          <a:endParaRPr lang="en-GB" sz="1300" kern="1200" dirty="0"/>
        </a:p>
      </dsp:txBody>
      <dsp:txXfrm>
        <a:off x="7436128" y="875352"/>
        <a:ext cx="3217959" cy="98882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554F55-A19B-4C54-BE71-7958CF38EC99}" type="datetimeFigureOut">
              <a:rPr lang="en-GB" smtClean="0"/>
              <a:t>24/06/2024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832D64-1A4B-4E13-B8D7-7E9882D5EB1D}" type="slidenum">
              <a:rPr lang="en-GB" smtClean="0"/>
              <a:t>‹#›</a:t>
            </a:fld>
            <a:endParaRPr lang="en-GB"/>
          </a:p>
        </p:txBody>
      </p:sp>
    </p:spTree>
    <p:extLst>
      <p:ext uri="{BB962C8B-B14F-4D97-AF65-F5344CB8AC3E}">
        <p14:creationId xmlns:p14="http://schemas.microsoft.com/office/powerpoint/2010/main" val="3081196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latin typeface="Calibri" panose="020F0502020204030204" pitchFamily="34" charset="0"/>
                <a:ea typeface="Calibri" panose="020F0502020204030204" pitchFamily="34" charset="0"/>
              </a:rPr>
              <a:t>There are multiple reasons explaining why inequalities is an area of action for the ILO in this moment in time</a:t>
            </a:r>
          </a:p>
          <a:p>
            <a:pPr marL="171450" indent="-171450">
              <a:buFont typeface="Arial" panose="020B0604020202020204" pitchFamily="34" charset="0"/>
              <a:buChar char="•"/>
            </a:pPr>
            <a:r>
              <a:rPr lang="en-GB" dirty="0">
                <a:latin typeface="Calibri" panose="020F0502020204030204" pitchFamily="34" charset="0"/>
                <a:ea typeface="Calibri" panose="020F0502020204030204" pitchFamily="34" charset="0"/>
              </a:rPr>
              <a:t>First off, reducing inequalities is increasingly present in the agenda of development actors and in the global discourse. </a:t>
            </a:r>
          </a:p>
          <a:p>
            <a:pPr marL="171450" indent="-171450">
              <a:buFont typeface="Arial" panose="020B0604020202020204" pitchFamily="34" charset="0"/>
              <a:buChar char="•"/>
            </a:pPr>
            <a:r>
              <a:rPr lang="en-GB" dirty="0">
                <a:latin typeface="Calibri" panose="020F0502020204030204" pitchFamily="34" charset="0"/>
                <a:ea typeface="Calibri" panose="020F0502020204030204" pitchFamily="34" charset="0"/>
              </a:rPr>
              <a:t>There is growing concern on the levels of inequality world wide and, As you might know, the SDG report of 2023 highlighted how SDG 10 is lagging behind when compared to other goals.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latin typeface="Calibri" panose="020F0502020204030204" pitchFamily="34" charset="0"/>
                <a:ea typeface="Calibri" panose="020F0502020204030204" pitchFamily="34" charset="0"/>
              </a:rPr>
              <a:t>Furthermore, at the </a:t>
            </a:r>
            <a:r>
              <a:rPr lang="en-GB">
                <a:latin typeface="Calibri" panose="020F0502020204030204" pitchFamily="34" charset="0"/>
                <a:ea typeface="Calibri" panose="020F0502020204030204" pitchFamily="34" charset="0"/>
              </a:rPr>
              <a:t>HLPF of 2023, </a:t>
            </a:r>
            <a:r>
              <a:rPr lang="en-GB" dirty="0">
                <a:latin typeface="Calibri" panose="020F0502020204030204" pitchFamily="34" charset="0"/>
                <a:ea typeface="Calibri" panose="020F0502020204030204" pitchFamily="34" charset="0"/>
              </a:rPr>
              <a:t>a series of high level experts and policy makers launched a call for action to increase efforts to tackle inequalities</a:t>
            </a:r>
          </a:p>
          <a:p>
            <a:pPr marL="171450" indent="-171450">
              <a:buFont typeface="Arial" panose="020B0604020202020204" pitchFamily="34" charset="0"/>
              <a:buChar char="•"/>
            </a:pPr>
            <a:r>
              <a:rPr lang="en-GB" dirty="0">
                <a:latin typeface="Calibri" panose="020F0502020204030204" pitchFamily="34" charset="0"/>
                <a:ea typeface="Calibri" panose="020F0502020204030204" pitchFamily="34" charset="0"/>
              </a:rPr>
              <a:t>The ILO is aware of these issues, and in particularly that reducing inequalities is inherently linked to achieve social justice for all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826FEE-2901-4F80-B040-94DEDE5C3EC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6394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r-CH" b="0" dirty="0">
                <a:latin typeface="Calibri" panose="020F0502020204030204" pitchFamily="34" charset="0"/>
                <a:ea typeface="Calibri" panose="020F0502020204030204" pitchFamily="34" charset="0"/>
              </a:rPr>
              <a:t>That </a:t>
            </a:r>
            <a:r>
              <a:rPr lang="fr-CH" b="0" dirty="0" err="1">
                <a:latin typeface="Calibri" panose="020F0502020204030204" pitchFamily="34" charset="0"/>
                <a:ea typeface="Calibri" panose="020F0502020204030204" pitchFamily="34" charset="0"/>
              </a:rPr>
              <a:t>being</a:t>
            </a:r>
            <a:r>
              <a:rPr lang="fr-CH" b="0" dirty="0">
                <a:latin typeface="Calibri" panose="020F0502020204030204" pitchFamily="34" charset="0"/>
                <a:ea typeface="Calibri" panose="020F0502020204030204" pitchFamily="34" charset="0"/>
              </a:rPr>
              <a:t> </a:t>
            </a:r>
            <a:r>
              <a:rPr lang="fr-CH" b="0" dirty="0" err="1">
                <a:latin typeface="Calibri" panose="020F0502020204030204" pitchFamily="34" charset="0"/>
                <a:ea typeface="Calibri" panose="020F0502020204030204" pitchFamily="34" charset="0"/>
              </a:rPr>
              <a:t>said</a:t>
            </a:r>
            <a:r>
              <a:rPr lang="fr-CH" b="0" dirty="0">
                <a:latin typeface="Calibri" panose="020F0502020204030204" pitchFamily="34" charset="0"/>
                <a:ea typeface="Calibri" panose="020F0502020204030204" pitchFamily="34" charset="0"/>
              </a:rPr>
              <a:t>, the ILO has been </a:t>
            </a:r>
            <a:r>
              <a:rPr lang="fr-CH" b="0" dirty="0" err="1">
                <a:latin typeface="Calibri" panose="020F0502020204030204" pitchFamily="34" charset="0"/>
                <a:ea typeface="Calibri" panose="020F0502020204030204" pitchFamily="34" charset="0"/>
              </a:rPr>
              <a:t>working</a:t>
            </a:r>
            <a:r>
              <a:rPr lang="fr-CH" b="0" dirty="0">
                <a:latin typeface="Calibri" panose="020F0502020204030204" pitchFamily="34" charset="0"/>
                <a:ea typeface="Calibri" panose="020F0502020204030204" pitchFamily="34" charset="0"/>
              </a:rPr>
              <a:t> on </a:t>
            </a:r>
            <a:r>
              <a:rPr lang="fr-CH" b="0" dirty="0" err="1">
                <a:latin typeface="Calibri" panose="020F0502020204030204" pitchFamily="34" charset="0"/>
                <a:ea typeface="Calibri" panose="020F0502020204030204" pitchFamily="34" charset="0"/>
              </a:rPr>
              <a:t>reducing</a:t>
            </a:r>
            <a:r>
              <a:rPr lang="fr-CH" b="0" dirty="0">
                <a:latin typeface="Calibri" panose="020F0502020204030204" pitchFamily="34" charset="0"/>
                <a:ea typeface="Calibri" panose="020F0502020204030204" pitchFamily="34" charset="0"/>
              </a:rPr>
              <a:t> </a:t>
            </a:r>
            <a:r>
              <a:rPr lang="fr-CH" b="0" dirty="0" err="1">
                <a:latin typeface="Calibri" panose="020F0502020204030204" pitchFamily="34" charset="0"/>
                <a:ea typeface="Calibri" panose="020F0502020204030204" pitchFamily="34" charset="0"/>
              </a:rPr>
              <a:t>inequality</a:t>
            </a:r>
            <a:r>
              <a:rPr lang="fr-CH" b="0" dirty="0">
                <a:latin typeface="Calibri" panose="020F0502020204030204" pitchFamily="34" charset="0"/>
                <a:ea typeface="Calibri" panose="020F0502020204030204" pitchFamily="34" charset="0"/>
              </a:rPr>
              <a:t> and </a:t>
            </a:r>
            <a:r>
              <a:rPr lang="fr-CH" b="0" dirty="0" err="1">
                <a:latin typeface="Calibri" panose="020F0502020204030204" pitchFamily="34" charset="0"/>
                <a:ea typeface="Calibri" panose="020F0502020204030204" pitchFamily="34" charset="0"/>
              </a:rPr>
              <a:t>promoting</a:t>
            </a:r>
            <a:r>
              <a:rPr lang="fr-CH" b="0" dirty="0">
                <a:latin typeface="Calibri" panose="020F0502020204030204" pitchFamily="34" charset="0"/>
                <a:ea typeface="Calibri" panose="020F0502020204030204" pitchFamily="34" charset="0"/>
              </a:rPr>
              <a:t> </a:t>
            </a:r>
            <a:r>
              <a:rPr lang="fr-CH" b="0" dirty="0" err="1">
                <a:latin typeface="Calibri" panose="020F0502020204030204" pitchFamily="34" charset="0"/>
                <a:ea typeface="Calibri" panose="020F0502020204030204" pitchFamily="34" charset="0"/>
              </a:rPr>
              <a:t>equality</a:t>
            </a:r>
            <a:r>
              <a:rPr lang="fr-CH" b="0" dirty="0">
                <a:latin typeface="Calibri" panose="020F0502020204030204" pitchFamily="34" charset="0"/>
                <a:ea typeface="Calibri" panose="020F0502020204030204" pitchFamily="34" charset="0"/>
              </a:rPr>
              <a:t> of </a:t>
            </a:r>
            <a:r>
              <a:rPr lang="fr-CH" b="0" dirty="0" err="1">
                <a:latin typeface="Calibri" panose="020F0502020204030204" pitchFamily="34" charset="0"/>
                <a:ea typeface="Calibri" panose="020F0502020204030204" pitchFamily="34" charset="0"/>
              </a:rPr>
              <a:t>opportunity</a:t>
            </a:r>
            <a:r>
              <a:rPr lang="fr-CH" b="0" dirty="0">
                <a:latin typeface="Calibri" panose="020F0502020204030204" pitchFamily="34" charset="0"/>
                <a:ea typeface="Calibri" panose="020F0502020204030204" pitchFamily="34" charset="0"/>
              </a:rPr>
              <a:t> and </a:t>
            </a:r>
            <a:r>
              <a:rPr lang="fr-CH" b="0" dirty="0" err="1">
                <a:latin typeface="Calibri" panose="020F0502020204030204" pitchFamily="34" charset="0"/>
                <a:ea typeface="Calibri" panose="020F0502020204030204" pitchFamily="34" charset="0"/>
              </a:rPr>
              <a:t>treatment</a:t>
            </a:r>
            <a:r>
              <a:rPr lang="fr-CH" b="0" dirty="0">
                <a:latin typeface="Calibri" panose="020F0502020204030204" pitchFamily="34" charset="0"/>
                <a:ea typeface="Calibri" panose="020F0502020204030204" pitchFamily="34" charset="0"/>
              </a:rPr>
              <a:t> </a:t>
            </a:r>
            <a:r>
              <a:rPr lang="fr-CH" b="0" dirty="0" err="1">
                <a:latin typeface="Calibri" panose="020F0502020204030204" pitchFamily="34" charset="0"/>
                <a:ea typeface="Calibri" panose="020F0502020204030204" pitchFamily="34" charset="0"/>
              </a:rPr>
              <a:t>since</a:t>
            </a:r>
            <a:r>
              <a:rPr lang="fr-CH" b="0" dirty="0">
                <a:latin typeface="Calibri" panose="020F0502020204030204" pitchFamily="34" charset="0"/>
                <a:ea typeface="Calibri" panose="020F0502020204030204" pitchFamily="34" charset="0"/>
              </a:rPr>
              <a:t> </a:t>
            </a:r>
            <a:r>
              <a:rPr lang="fr-CH" b="0" dirty="0" err="1">
                <a:latin typeface="Calibri" panose="020F0502020204030204" pitchFamily="34" charset="0"/>
                <a:ea typeface="Calibri" panose="020F0502020204030204" pitchFamily="34" charset="0"/>
              </a:rPr>
              <a:t>its</a:t>
            </a:r>
            <a:r>
              <a:rPr lang="fr-CH" b="0" dirty="0">
                <a:latin typeface="Calibri" panose="020F0502020204030204" pitchFamily="34" charset="0"/>
                <a:ea typeface="Calibri" panose="020F0502020204030204" pitchFamily="34" charset="0"/>
              </a:rPr>
              <a:t> </a:t>
            </a:r>
            <a:r>
              <a:rPr lang="fr-CH" b="0" dirty="0" err="1">
                <a:latin typeface="Calibri" panose="020F0502020204030204" pitchFamily="34" charset="0"/>
                <a:ea typeface="Calibri" panose="020F0502020204030204" pitchFamily="34" charset="0"/>
              </a:rPr>
              <a:t>creation</a:t>
            </a:r>
            <a:r>
              <a:rPr lang="fr-CH" b="0" dirty="0">
                <a:latin typeface="Calibri" panose="020F0502020204030204" pitchFamily="34" charset="0"/>
                <a:ea typeface="Calibri" panose="020F0502020204030204" pitchFamily="34" charset="0"/>
              </a:rPr>
              <a:t>.</a:t>
            </a:r>
          </a:p>
          <a:p>
            <a:pPr marL="171450" indent="-171450">
              <a:buFont typeface="Arial" panose="020B0604020202020204" pitchFamily="34" charset="0"/>
              <a:buChar char="•"/>
            </a:pPr>
            <a:r>
              <a:rPr lang="fr-CH" b="0" dirty="0">
                <a:latin typeface="Calibri" panose="020F0502020204030204" pitchFamily="34" charset="0"/>
                <a:ea typeface="Calibri" panose="020F0502020204030204" pitchFamily="34" charset="0"/>
              </a:rPr>
              <a:t>The ILO Constitution of 1919 </a:t>
            </a:r>
            <a:r>
              <a:rPr lang="en-GB" sz="1200" dirty="0">
                <a:solidFill>
                  <a:schemeClr val="tx1"/>
                </a:solidFill>
              </a:rPr>
              <a:t>emphasizes that “universal and lasting peace can be established only if it is based upon social justice” and calls for, among other things, equal remuneration for work of equal value, and policies to “ensure a just share of the fruits of progress to all”</a:t>
            </a:r>
          </a:p>
          <a:p>
            <a:pPr marL="171450" indent="-171450">
              <a:buFont typeface="Arial" panose="020B0604020202020204" pitchFamily="34" charset="0"/>
              <a:buChar char="•"/>
            </a:pPr>
            <a:r>
              <a:rPr lang="en-GB" sz="1200" b="0" dirty="0">
                <a:solidFill>
                  <a:schemeClr val="tx1"/>
                </a:solidFill>
                <a:latin typeface="Calibri" panose="020F0502020204030204" pitchFamily="34" charset="0"/>
                <a:ea typeface="Calibri" panose="020F0502020204030204" pitchFamily="34" charset="0"/>
              </a:rPr>
              <a:t>The 1944 Declaration of Philadelphia and the Centenary Declaration further echo these principles, but most recently the ILO began a process of reflection with a general discussion on “inequalities and the world of work” at the 109</a:t>
            </a:r>
            <a:r>
              <a:rPr lang="en-GB" sz="1200" b="0" baseline="30000" dirty="0">
                <a:solidFill>
                  <a:schemeClr val="tx1"/>
                </a:solidFill>
                <a:latin typeface="Calibri" panose="020F0502020204030204" pitchFamily="34" charset="0"/>
                <a:ea typeface="Calibri" panose="020F0502020204030204" pitchFamily="34" charset="0"/>
              </a:rPr>
              <a:t>th</a:t>
            </a:r>
            <a:r>
              <a:rPr lang="en-GB" sz="1200" b="0" dirty="0">
                <a:solidFill>
                  <a:schemeClr val="tx1"/>
                </a:solidFill>
                <a:latin typeface="Calibri" panose="020F0502020204030204" pitchFamily="34" charset="0"/>
                <a:ea typeface="Calibri" panose="020F0502020204030204" pitchFamily="34" charset="0"/>
              </a:rPr>
              <a:t> ILC</a:t>
            </a:r>
            <a:endParaRPr lang="en-GB" b="0" dirty="0">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826FEE-2901-4F80-B040-94DEDE5C3EC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1809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lgn="just">
              <a:lnSpc>
                <a:spcPct val="150000"/>
              </a:lnSpc>
              <a:buFont typeface="Arial" panose="020B0604020202020204" pitchFamily="34" charset="0"/>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A process started in 2021 to reinforce the work of the Organisation on Inequalities</a:t>
            </a:r>
          </a:p>
          <a:p>
            <a:pPr marL="171450" lvl="0" indent="-171450" algn="just">
              <a:lnSpc>
                <a:spcPct val="150000"/>
              </a:lnSpc>
              <a:buFont typeface="Arial" panose="020B0604020202020204" pitchFamily="34" charset="0"/>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The </a:t>
            </a:r>
            <a:r>
              <a:rPr lang="en-GB" sz="1200" b="1" u="sng" dirty="0">
                <a:effectLst/>
                <a:latin typeface="Calibri" panose="020F0502020204030204" pitchFamily="34" charset="0"/>
                <a:ea typeface="Calibri" panose="020F0502020204030204" pitchFamily="34" charset="0"/>
                <a:cs typeface="Times New Roman" panose="02020603050405020304" pitchFamily="18" charset="0"/>
              </a:rPr>
              <a:t>general discussion</a:t>
            </a:r>
            <a:r>
              <a:rPr lang="en-GB" sz="1200" b="1" dirty="0">
                <a:effectLst/>
                <a:latin typeface="Calibri" panose="020F0502020204030204" pitchFamily="34" charset="0"/>
                <a:ea typeface="Calibri" panose="020F0502020204030204" pitchFamily="34" charset="0"/>
                <a:cs typeface="Times New Roman" panose="02020603050405020304" pitchFamily="18" charset="0"/>
              </a:rPr>
              <a:t> on inequalities was held at the ILC in 2021, </a:t>
            </a:r>
            <a:r>
              <a:rPr lang="en-GB" sz="1200" dirty="0">
                <a:effectLst/>
                <a:latin typeface="Calibri" panose="020F0502020204030204" pitchFamily="34" charset="0"/>
                <a:ea typeface="Calibri" panose="020F0502020204030204" pitchFamily="34" charset="0"/>
                <a:cs typeface="Times New Roman" panose="02020603050405020304" pitchFamily="18" charset="0"/>
              </a:rPr>
              <a:t>resulting in the adoption of a resolution and in a request to prepare </a:t>
            </a:r>
            <a:r>
              <a:rPr lang="en-GB" sz="1200" b="1" dirty="0">
                <a:effectLst/>
                <a:latin typeface="Calibri" panose="020F0502020204030204" pitchFamily="34" charset="0"/>
                <a:ea typeface="Calibri" panose="020F0502020204030204" pitchFamily="34" charset="0"/>
                <a:cs typeface="Times New Roman" panose="02020603050405020304" pitchFamily="18" charset="0"/>
              </a:rPr>
              <a:t>a plan of action, subsequently submitted at the GB in March 2022</a:t>
            </a:r>
            <a:r>
              <a:rPr lang="en-GB" sz="1200" dirty="0">
                <a:effectLst/>
                <a:latin typeface="Calibri" panose="020F0502020204030204" pitchFamily="34" charset="0"/>
                <a:ea typeface="Calibri" panose="020F0502020204030204" pitchFamily="34" charset="0"/>
                <a:cs typeface="Times New Roman" panose="02020603050405020304" pitchFamily="18" charset="0"/>
              </a:rPr>
              <a:t>.</a:t>
            </a:r>
          </a:p>
          <a:p>
            <a:pPr marL="171450" lvl="0" indent="-171450" algn="just">
              <a:lnSpc>
                <a:spcPct val="150000"/>
              </a:lnSpc>
              <a:spcAft>
                <a:spcPts val="800"/>
              </a:spcAft>
              <a:buFont typeface="Arial" panose="020B0604020202020204" pitchFamily="34" charset="0"/>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The plan of action also called for the</a:t>
            </a:r>
            <a:r>
              <a:rPr lang="en-GB" sz="1200" b="1" dirty="0">
                <a:effectLst/>
                <a:latin typeface="Calibri" panose="020F0502020204030204" pitchFamily="34" charset="0"/>
                <a:ea typeface="Calibri" panose="020F0502020204030204" pitchFamily="34" charset="0"/>
                <a:cs typeface="Times New Roman" panose="02020603050405020304" pitchFamily="18" charset="0"/>
              </a:rPr>
              <a:t> preparation of a comprehensive and integrated strategy to reduce and prevent inequalities in the world of work, examined and endorsed by the GB in November of 22</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F5E29B-062E-40B8-93BA-AF40F406144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5202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H" dirty="0"/>
              <a:t>The </a:t>
            </a:r>
            <a:r>
              <a:rPr lang="fr-CH" dirty="0" err="1"/>
              <a:t>strategy</a:t>
            </a:r>
            <a:r>
              <a:rPr lang="fr-CH" dirty="0"/>
              <a:t> identifies 5 goals for the Organisation</a:t>
            </a:r>
          </a:p>
          <a:p>
            <a:pPr marL="228600" indent="-228600">
              <a:buAutoNum type="arabicPeriod"/>
            </a:pPr>
            <a:r>
              <a:rPr lang="fr-CH" dirty="0"/>
              <a:t>Mainstreaming the </a:t>
            </a:r>
            <a:r>
              <a:rPr lang="fr-CH" dirty="0" err="1"/>
              <a:t>reduction</a:t>
            </a:r>
            <a:r>
              <a:rPr lang="fr-CH" dirty="0"/>
              <a:t> of </a:t>
            </a:r>
            <a:r>
              <a:rPr lang="fr-CH" dirty="0" err="1"/>
              <a:t>inequalities</a:t>
            </a:r>
            <a:r>
              <a:rPr lang="fr-CH" dirty="0"/>
              <a:t> </a:t>
            </a:r>
            <a:r>
              <a:rPr lang="fr-CH" dirty="0" err="1"/>
              <a:t>across</a:t>
            </a:r>
            <a:r>
              <a:rPr lang="fr-CH" dirty="0"/>
              <a:t> the world of </a:t>
            </a:r>
            <a:r>
              <a:rPr lang="fr-CH" dirty="0" err="1"/>
              <a:t>work</a:t>
            </a:r>
            <a:endParaRPr lang="fr-CH" dirty="0"/>
          </a:p>
          <a:p>
            <a:pPr marL="228600" indent="-228600">
              <a:buAutoNum type="arabicPeriod"/>
            </a:pPr>
            <a:r>
              <a:rPr lang="fr-CH" dirty="0"/>
              <a:t>Country Support</a:t>
            </a:r>
          </a:p>
          <a:p>
            <a:pPr marL="228600" indent="-228600">
              <a:buAutoNum type="arabicPeriod"/>
            </a:pPr>
            <a:r>
              <a:rPr lang="fr-CH" dirty="0" err="1"/>
              <a:t>External</a:t>
            </a:r>
            <a:r>
              <a:rPr lang="fr-CH" dirty="0"/>
              <a:t> relations</a:t>
            </a:r>
          </a:p>
          <a:p>
            <a:pPr marL="228600" indent="-228600">
              <a:buAutoNum type="arabicPeriod"/>
            </a:pPr>
            <a:r>
              <a:rPr lang="fr-CH" dirty="0" err="1"/>
              <a:t>Knowledge</a:t>
            </a:r>
            <a:r>
              <a:rPr lang="fr-CH" dirty="0"/>
              <a:t> </a:t>
            </a:r>
            <a:r>
              <a:rPr lang="fr-CH" dirty="0" err="1"/>
              <a:t>development</a:t>
            </a:r>
            <a:r>
              <a:rPr lang="fr-CH" dirty="0"/>
              <a:t> and </a:t>
            </a:r>
            <a:r>
              <a:rPr lang="fr-CH" dirty="0" err="1"/>
              <a:t>research</a:t>
            </a:r>
            <a:r>
              <a:rPr lang="fr-CH" dirty="0"/>
              <a:t> to </a:t>
            </a:r>
            <a:r>
              <a:rPr lang="fr-CH" dirty="0" err="1"/>
              <a:t>better</a:t>
            </a:r>
            <a:r>
              <a:rPr lang="fr-CH" dirty="0"/>
              <a:t> </a:t>
            </a:r>
            <a:r>
              <a:rPr lang="fr-CH" dirty="0" err="1"/>
              <a:t>identify</a:t>
            </a:r>
            <a:r>
              <a:rPr lang="fr-CH" dirty="0"/>
              <a:t> effective </a:t>
            </a:r>
            <a:r>
              <a:rPr lang="fr-CH" dirty="0" err="1"/>
              <a:t>policy</a:t>
            </a:r>
            <a:r>
              <a:rPr lang="fr-CH" dirty="0"/>
              <a:t> </a:t>
            </a:r>
            <a:r>
              <a:rPr lang="fr-CH" dirty="0" err="1"/>
              <a:t>responses</a:t>
            </a:r>
            <a:r>
              <a:rPr lang="fr-CH" dirty="0"/>
              <a:t> to tackle </a:t>
            </a:r>
            <a:r>
              <a:rPr lang="fr-CH" dirty="0" err="1"/>
              <a:t>inequalities</a:t>
            </a:r>
            <a:r>
              <a:rPr lang="fr-CH" dirty="0"/>
              <a:t> in the world of </a:t>
            </a:r>
            <a:r>
              <a:rPr lang="fr-CH" dirty="0" err="1"/>
              <a:t>work</a:t>
            </a:r>
            <a:endParaRPr lang="fr-CH" dirty="0"/>
          </a:p>
          <a:p>
            <a:pPr marL="228600" indent="-228600">
              <a:buAutoNum type="arabicPeriod"/>
            </a:pPr>
            <a:r>
              <a:rPr lang="fr-CH" dirty="0"/>
              <a:t>Communication, </a:t>
            </a:r>
            <a:r>
              <a:rPr lang="fr-CH" dirty="0" err="1"/>
              <a:t>which</a:t>
            </a:r>
            <a:r>
              <a:rPr lang="fr-CH" dirty="0"/>
              <a:t> </a:t>
            </a:r>
            <a:r>
              <a:rPr lang="fr-CH" dirty="0" err="1"/>
              <a:t>is</a:t>
            </a:r>
            <a:r>
              <a:rPr lang="fr-CH" dirty="0"/>
              <a:t> </a:t>
            </a:r>
            <a:r>
              <a:rPr lang="fr-CH" dirty="0" err="1"/>
              <a:t>linked</a:t>
            </a:r>
            <a:r>
              <a:rPr lang="fr-CH" dirty="0"/>
              <a:t> to the </a:t>
            </a:r>
            <a:r>
              <a:rPr lang="fr-CH" dirty="0" err="1"/>
              <a:t>other</a:t>
            </a:r>
            <a:r>
              <a:rPr lang="fr-CH" dirty="0"/>
              <a:t> four, </a:t>
            </a:r>
            <a:r>
              <a:rPr lang="fr-CH" dirty="0" err="1"/>
              <a:t>through</a:t>
            </a:r>
            <a:r>
              <a:rPr lang="fr-CH" dirty="0"/>
              <a:t> a </a:t>
            </a:r>
            <a:r>
              <a:rPr lang="fr-CH" dirty="0" err="1"/>
              <a:t>specific</a:t>
            </a:r>
            <a:r>
              <a:rPr lang="fr-CH" dirty="0"/>
              <a:t> </a:t>
            </a:r>
            <a:r>
              <a:rPr lang="fr-CH" dirty="0" err="1"/>
              <a:t>strategy</a:t>
            </a:r>
            <a:r>
              <a:rPr lang="fr-CH" dirty="0"/>
              <a:t> </a:t>
            </a:r>
            <a:r>
              <a:rPr lang="fr-CH" dirty="0" err="1"/>
              <a:t>that</a:t>
            </a:r>
            <a:r>
              <a:rPr lang="fr-CH" dirty="0"/>
              <a:t> w</a:t>
            </a:r>
            <a:r>
              <a:rPr lang="en-GB" sz="1800" b="0" i="0" u="none" strike="noStrike" baseline="0" dirty="0">
                <a:solidFill>
                  <a:srgbClr val="000000"/>
                </a:solidFill>
                <a:latin typeface="Noto Sans" panose="020B0502040504020204" pitchFamily="34" charset="0"/>
              </a:rPr>
              <a:t>ill help improve understanding of why addressing the causes of inequality in the world of work is instrumental in advancing social justice, promoting decent work and contributing to world peace. </a:t>
            </a:r>
          </a:p>
          <a:p>
            <a:pPr marL="228600" indent="-228600">
              <a:buAutoNum type="arabicPeriod"/>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826FEE-2901-4F80-B040-94DEDE5C3EC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6890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F5E29B-062E-40B8-93BA-AF40F406144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0953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F5E29B-062E-40B8-93BA-AF40F406144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4462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F5E29B-062E-40B8-93BA-AF40F406144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04467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0538" y="2873014"/>
            <a:ext cx="7200000" cy="608525"/>
          </a:xfrm>
        </p:spPr>
        <p:txBody>
          <a:bodyPr wrap="square" bIns="54000" anchor="t" anchorCtr="0">
            <a:noAutofit/>
          </a:bodyPr>
          <a:lstStyle>
            <a:lvl1pPr algn="l">
              <a:defRPr sz="4000"/>
            </a:lvl1pPr>
          </a:lstStyle>
          <a:p>
            <a:r>
              <a:rPr lang="en-US"/>
              <a:t>Click to edit Master title style</a:t>
            </a:r>
            <a:endParaRPr lang="en-GB"/>
          </a:p>
        </p:txBody>
      </p:sp>
      <p:sp>
        <p:nvSpPr>
          <p:cNvPr id="3" name="Subtitle 2"/>
          <p:cNvSpPr>
            <a:spLocks noGrp="1"/>
          </p:cNvSpPr>
          <p:nvPr>
            <p:ph type="subTitle" idx="1"/>
          </p:nvPr>
        </p:nvSpPr>
        <p:spPr>
          <a:xfrm>
            <a:off x="490538" y="3481539"/>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490538" y="6180035"/>
            <a:ext cx="2743200" cy="216000"/>
          </a:xfrm>
        </p:spPr>
        <p:txBody>
          <a:bodyPr anchor="b" anchorCtr="0">
            <a:noAutofit/>
          </a:bodyPr>
          <a:lstStyle>
            <a:lvl1pPr>
              <a:defRPr sz="1000">
                <a:solidFill>
                  <a:schemeClr val="accent1"/>
                </a:solidFill>
              </a:defRPr>
            </a:lvl1pPr>
          </a:lstStyle>
          <a:p>
            <a:r>
              <a:rPr lang="en-GB"/>
              <a:t>Date: Monday / 01 / October / 2019</a:t>
            </a:r>
          </a:p>
        </p:txBody>
      </p:sp>
      <p:sp>
        <p:nvSpPr>
          <p:cNvPr id="5" name="Footer Placeholder 4"/>
          <p:cNvSpPr>
            <a:spLocks noGrp="1"/>
          </p:cNvSpPr>
          <p:nvPr>
            <p:ph type="ftr" sz="quarter" idx="11"/>
          </p:nvPr>
        </p:nvSpPr>
        <p:spPr>
          <a:xfrm>
            <a:off x="490538" y="685800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11"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defRPr>
            </a:lvl1pPr>
          </a:lstStyle>
          <a:p>
            <a:r>
              <a:rPr lang="en-GB"/>
              <a:t>Click icon to insert picture, or leave unchanged for plain colour fill</a:t>
            </a:r>
          </a:p>
        </p:txBody>
      </p:sp>
    </p:spTree>
    <p:extLst>
      <p:ext uri="{BB962C8B-B14F-4D97-AF65-F5344CB8AC3E}">
        <p14:creationId xmlns:p14="http://schemas.microsoft.com/office/powerpoint/2010/main" val="4039921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67291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r="7834" b="41970"/>
          <a:stretch/>
        </p:blipFill>
        <p:spPr>
          <a:xfrm>
            <a:off x="4581526" y="3244430"/>
            <a:ext cx="7619999" cy="3623095"/>
          </a:xfrm>
          <a:prstGeom prst="rect">
            <a:avLst/>
          </a:prstGeom>
        </p:spPr>
      </p:pic>
      <p:sp>
        <p:nvSpPr>
          <p:cNvPr id="10" name="Text Placeholder 9"/>
          <p:cNvSpPr>
            <a:spLocks noGrp="1"/>
          </p:cNvSpPr>
          <p:nvPr>
            <p:ph type="body" sz="quarter" idx="13"/>
          </p:nvPr>
        </p:nvSpPr>
        <p:spPr>
          <a:xfrm>
            <a:off x="490538" y="4796725"/>
            <a:ext cx="3412800" cy="970829"/>
          </a:xfrm>
        </p:spPr>
        <p:txBody>
          <a:bodyPr tIns="108000">
            <a:spAutoFit/>
          </a:bodyPr>
          <a:lstStyle>
            <a:lvl1pPr marL="489600" indent="-489600">
              <a:buSzPct val="150000"/>
              <a:buFontTx/>
              <a:buBlip>
                <a:blip r:embed="rId3"/>
              </a:buBlip>
              <a:defRPr b="0">
                <a:solidFill>
                  <a:schemeClr val="tx1"/>
                </a:solidFill>
              </a:defRPr>
            </a:lvl1pPr>
            <a:lvl2pPr marL="669600" indent="-180000">
              <a:buClr>
                <a:schemeClr val="accent2"/>
              </a:buClr>
              <a:buSzPct val="80000"/>
              <a:buFont typeface="Wingdings 3" panose="05040102010807070707" pitchFamily="18" charset="2"/>
              <a:buChar char="u"/>
              <a:defRPr sz="1000"/>
            </a:lvl2pPr>
          </a:lstStyle>
          <a:p>
            <a:pPr lvl="0"/>
            <a:r>
              <a:rPr lang="en-US"/>
              <a:t>Edit Master text styles</a:t>
            </a:r>
          </a:p>
          <a:p>
            <a:pPr lvl="1"/>
            <a:r>
              <a:rPr lang="en-US"/>
              <a:t>Second level</a:t>
            </a:r>
          </a:p>
        </p:txBody>
      </p:sp>
    </p:spTree>
    <p:extLst>
      <p:ext uri="{BB962C8B-B14F-4D97-AF65-F5344CB8AC3E}">
        <p14:creationId xmlns:p14="http://schemas.microsoft.com/office/powerpoint/2010/main" val="1115317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4692650" y="2538000"/>
            <a:ext cx="7499350" cy="4320000"/>
          </a:xfrm>
          <a:custGeom>
            <a:avLst/>
            <a:gdLst>
              <a:gd name="connsiteX0" fmla="*/ 0 w 7499350"/>
              <a:gd name="connsiteY0" fmla="*/ 0 h 4320000"/>
              <a:gd name="connsiteX1" fmla="*/ 7499350 w 7499350"/>
              <a:gd name="connsiteY1" fmla="*/ 0 h 4320000"/>
              <a:gd name="connsiteX2" fmla="*/ 7499350 w 7499350"/>
              <a:gd name="connsiteY2" fmla="*/ 4320000 h 4320000"/>
              <a:gd name="connsiteX3" fmla="*/ 0 w 7499350"/>
              <a:gd name="connsiteY3" fmla="*/ 4320000 h 4320000"/>
              <a:gd name="connsiteX4" fmla="*/ 0 w 7499350"/>
              <a:gd name="connsiteY4" fmla="*/ 0 h 4320000"/>
              <a:gd name="connsiteX0" fmla="*/ 0 w 7499350"/>
              <a:gd name="connsiteY0" fmla="*/ 4320000 h 4320000"/>
              <a:gd name="connsiteX1" fmla="*/ 7499350 w 7499350"/>
              <a:gd name="connsiteY1" fmla="*/ 0 h 4320000"/>
              <a:gd name="connsiteX2" fmla="*/ 7499350 w 7499350"/>
              <a:gd name="connsiteY2" fmla="*/ 4320000 h 4320000"/>
              <a:gd name="connsiteX3" fmla="*/ 0 w 749935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7499350" h="4320000">
                <a:moveTo>
                  <a:pt x="0" y="4320000"/>
                </a:moveTo>
                <a:lnTo>
                  <a:pt x="7499350" y="0"/>
                </a:lnTo>
                <a:lnTo>
                  <a:pt x="7499350" y="4320000"/>
                </a:lnTo>
                <a:lnTo>
                  <a:pt x="0" y="4320000"/>
                </a:lnTo>
                <a:close/>
              </a:path>
            </a:pathLst>
          </a:custGeom>
        </p:spPr>
        <p:txBody>
          <a:bodyPr anchor="b" anchorCtr="0"/>
          <a:lstStyle>
            <a:lvl1pPr algn="r">
              <a:defRPr sz="1000" b="1">
                <a:solidFill>
                  <a:schemeClr val="tx1"/>
                </a:solidFill>
              </a:defRPr>
            </a:lvl1pPr>
          </a:lstStyle>
          <a:p>
            <a:r>
              <a:rPr lang="en-GB"/>
              <a:t>Click icon to insert picture</a:t>
            </a:r>
          </a:p>
        </p:txBody>
      </p: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Tree>
    <p:extLst>
      <p:ext uri="{BB962C8B-B14F-4D97-AF65-F5344CB8AC3E}">
        <p14:creationId xmlns:p14="http://schemas.microsoft.com/office/powerpoint/2010/main" val="4071670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
        <p:nvSpPr>
          <p:cNvPr id="10" name="Picture Placeholder 9"/>
          <p:cNvSpPr>
            <a:spLocks noGrp="1"/>
          </p:cNvSpPr>
          <p:nvPr>
            <p:ph type="pic" sz="quarter" idx="13" hasCustomPrompt="1"/>
          </p:nvPr>
        </p:nvSpPr>
        <p:spPr>
          <a:xfrm>
            <a:off x="8289130" y="981075"/>
            <a:ext cx="3902869" cy="587692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anchor="b" anchorCtr="0"/>
          <a:lstStyle>
            <a:lvl1pPr algn="r">
              <a:defRPr sz="1000">
                <a:solidFill>
                  <a:schemeClr val="tx1"/>
                </a:solidFill>
              </a:defRPr>
            </a:lvl1pPr>
          </a:lstStyle>
          <a:p>
            <a:r>
              <a:rPr lang="en-GB"/>
              <a:t>Click icon to insert picture</a:t>
            </a:r>
          </a:p>
        </p:txBody>
      </p:sp>
      <p:sp>
        <p:nvSpPr>
          <p:cNvPr id="12" name="Text Placeholder 11"/>
          <p:cNvSpPr>
            <a:spLocks noGrp="1"/>
          </p:cNvSpPr>
          <p:nvPr>
            <p:ph type="body" sz="quarter" idx="14"/>
          </p:nvPr>
        </p:nvSpPr>
        <p:spPr>
          <a:xfrm>
            <a:off x="8288338" y="5876925"/>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a:t>Edit Master text styles</a:t>
            </a:r>
          </a:p>
        </p:txBody>
      </p:sp>
    </p:spTree>
    <p:extLst>
      <p:ext uri="{BB962C8B-B14F-4D97-AF65-F5344CB8AC3E}">
        <p14:creationId xmlns:p14="http://schemas.microsoft.com/office/powerpoint/2010/main" val="2554414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5360400" cy="3482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41062" y="2393949"/>
            <a:ext cx="53604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4016640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8" name="Content Placeholder 3"/>
          <p:cNvSpPr>
            <a:spLocks noGrp="1"/>
          </p:cNvSpPr>
          <p:nvPr>
            <p:ph sz="half" idx="13"/>
          </p:nvPr>
        </p:nvSpPr>
        <p:spPr>
          <a:xfrm>
            <a:off x="8288662" y="2393949"/>
            <a:ext cx="34128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38845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10" name="Text Placeholder 9"/>
          <p:cNvSpPr>
            <a:spLocks noGrp="1"/>
          </p:cNvSpPr>
          <p:nvPr>
            <p:ph type="body" sz="quarter" idx="13" hasCustomPrompt="1"/>
          </p:nvPr>
        </p:nvSpPr>
        <p:spPr>
          <a:xfrm>
            <a:off x="8288662" y="2393950"/>
            <a:ext cx="3412801" cy="3482975"/>
          </a:xfrm>
        </p:spPr>
        <p:txBody>
          <a:bodyPr tIns="54000"/>
          <a:lstStyle>
            <a:lvl1pPr marL="360000" indent="-360000">
              <a:lnSpc>
                <a:spcPct val="80000"/>
              </a:lnSpc>
              <a:spcBef>
                <a:spcPts val="3200"/>
              </a:spcBef>
              <a:spcAft>
                <a:spcPts val="0"/>
              </a:spcAft>
              <a:buClr>
                <a:schemeClr val="accent2"/>
              </a:buClr>
              <a:buFontTx/>
              <a:buBlip>
                <a:blip r:embed="rId2"/>
              </a:buBlip>
              <a:defRPr sz="6000" b="0" spc="-200" baseline="0">
                <a:solidFill>
                  <a:schemeClr val="accent1"/>
                </a:solidFill>
              </a:defRPr>
            </a:lvl1pPr>
            <a:lvl2pPr marL="360000" indent="0">
              <a:lnSpc>
                <a:spcPct val="100000"/>
              </a:lnSpc>
              <a:spcBef>
                <a:spcPts val="0"/>
              </a:spcBef>
              <a:spcAft>
                <a:spcPts val="0"/>
              </a:spcAft>
              <a:buFontTx/>
              <a:buNone/>
              <a:defRPr sz="1000"/>
            </a:lvl2pPr>
          </a:lstStyle>
          <a:p>
            <a:pPr lvl="0"/>
            <a:r>
              <a:rPr lang="en-US"/>
              <a:t>00.0%</a:t>
            </a:r>
          </a:p>
          <a:p>
            <a:pPr lvl="1"/>
            <a:r>
              <a:rPr lang="en-US"/>
              <a:t>Supporting text</a:t>
            </a:r>
            <a:endParaRPr lang="en-GB"/>
          </a:p>
        </p:txBody>
      </p:sp>
    </p:spTree>
    <p:extLst>
      <p:ext uri="{BB962C8B-B14F-4D97-AF65-F5344CB8AC3E}">
        <p14:creationId xmlns:p14="http://schemas.microsoft.com/office/powerpoint/2010/main" val="4094037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
        <p:nvSpPr>
          <p:cNvPr id="6"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defRPr>
            </a:lvl1pPr>
            <a:lvl2pPr marL="489600" indent="0">
              <a:buClr>
                <a:schemeClr val="accent2"/>
              </a:buClr>
              <a:buSzPct val="80000"/>
              <a:buFont typeface="Wingdings 3" panose="05040102010807070707" pitchFamily="18" charset="2"/>
              <a:buNone/>
              <a:defRPr sz="2300" baseline="0"/>
            </a:lvl2pPr>
            <a:lvl3pPr marL="669600" indent="-180000">
              <a:spcBef>
                <a:spcPts val="1800"/>
              </a:spcBef>
              <a:defRPr sz="1000"/>
            </a:lvl3pPr>
          </a:lstStyle>
          <a:p>
            <a:pPr lvl="0"/>
            <a:r>
              <a:rPr lang="en-US"/>
              <a:t>Quote (level 1)</a:t>
            </a:r>
          </a:p>
          <a:p>
            <a:pPr lvl="1"/>
            <a:r>
              <a:rPr lang="en-US"/>
              <a:t>Continuation paras (level 2)</a:t>
            </a:r>
          </a:p>
          <a:p>
            <a:pPr lvl="2"/>
            <a:r>
              <a:rPr lang="en-GB"/>
              <a:t>Source (level 3)</a:t>
            </a:r>
          </a:p>
        </p:txBody>
      </p:sp>
      <p:sp>
        <p:nvSpPr>
          <p:cNvPr id="8" name="Picture Placeholder 7"/>
          <p:cNvSpPr>
            <a:spLocks noGrp="1"/>
          </p:cNvSpPr>
          <p:nvPr>
            <p:ph type="pic" sz="quarter" idx="14"/>
          </p:nvPr>
        </p:nvSpPr>
        <p:spPr>
          <a:xfrm>
            <a:off x="8270663" y="2447925"/>
            <a:ext cx="3430800" cy="3429000"/>
          </a:xfrm>
        </p:spPr>
        <p:txBody>
          <a:bodyPr/>
          <a:lstStyle>
            <a:lvl1pPr>
              <a:defRPr sz="1000">
                <a:solidFill>
                  <a:schemeClr val="tx1"/>
                </a:solidFill>
              </a:defRPr>
            </a:lvl1pPr>
          </a:lstStyle>
          <a:p>
            <a:r>
              <a:rPr lang="en-US"/>
              <a:t>Click icon to add picture</a:t>
            </a:r>
            <a:endParaRPr lang="en-GB"/>
          </a:p>
        </p:txBody>
      </p:sp>
    </p:spTree>
    <p:extLst>
      <p:ext uri="{BB962C8B-B14F-4D97-AF65-F5344CB8AC3E}">
        <p14:creationId xmlns:p14="http://schemas.microsoft.com/office/powerpoint/2010/main" val="620063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21088" y="6867374"/>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5529262" y="3007518"/>
            <a:ext cx="6662738" cy="38504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658290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8286750" y="4601106"/>
            <a:ext cx="3905250"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3191027" y="2238"/>
            <a:ext cx="8999022"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6931536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3478840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602" y="490538"/>
            <a:ext cx="1371472"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2103268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 t="21407" r="38481" b="40746"/>
          <a:stretch/>
        </p:blipFill>
        <p:spPr>
          <a:xfrm>
            <a:off x="-1397975" y="1085561"/>
            <a:ext cx="13604217" cy="5784889"/>
          </a:xfrm>
          <a:prstGeom prst="rect">
            <a:avLst/>
          </a:prstGeom>
        </p:spPr>
      </p:pic>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5868000" cy="648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49663"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400744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8471919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a:t>Date: Monday / 01 / October / 2019</a:t>
            </a:r>
          </a:p>
        </p:txBody>
      </p:sp>
      <p:sp>
        <p:nvSpPr>
          <p:cNvPr id="3" name="Footer Placeholder 2"/>
          <p:cNvSpPr>
            <a:spLocks noGrp="1"/>
          </p:cNvSpPr>
          <p:nvPr>
            <p:ph type="ftr" sz="quarter" idx="11"/>
          </p:nvPr>
        </p:nvSpPr>
        <p:spPr/>
        <p:txBody>
          <a:bodyPr/>
          <a:lstStyle/>
          <a:p>
            <a:r>
              <a:rPr lang="en-GB"/>
              <a:t>Advancing social justice, promoting decent work</a:t>
            </a:r>
          </a:p>
        </p:txBody>
      </p:sp>
      <p:sp>
        <p:nvSpPr>
          <p:cNvPr id="4" name="Slide Number Placeholder 3"/>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686212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0538" y="6870450"/>
            <a:ext cx="2743200" cy="216000"/>
          </a:xfrm>
          <a:prstGeom prst="rect">
            <a:avLst/>
          </a:prstGeom>
        </p:spPr>
        <p:txBody>
          <a:bodyPr vert="horz" lIns="0" tIns="0" rIns="0" bIns="0" rtlCol="0" anchor="ctr">
            <a:noAutofit/>
          </a:bodyPr>
          <a:lstStyle>
            <a:lvl1pPr algn="l">
              <a:defRPr sz="1000">
                <a:noFill/>
              </a:defRPr>
            </a:lvl1pPr>
          </a:lstStyle>
          <a:p>
            <a:r>
              <a:rPr lang="en-GB"/>
              <a:t>Date: Monday / 01 / October / 2019</a:t>
            </a:r>
          </a:p>
        </p:txBody>
      </p:sp>
      <p:sp>
        <p:nvSpPr>
          <p:cNvPr id="5" name="Footer Placeholder 4"/>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a:t>Advancing social justice, promoting decent work</a:t>
            </a:r>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defRPr>
            </a:lvl1pPr>
          </a:lstStyle>
          <a:p>
            <a:fld id="{856227C0-AD57-4F9B-BAE3-EEFB0D0EE427}" type="slidenum">
              <a:rPr lang="en-GB" smtClean="0"/>
              <a:pPr/>
              <a:t>‹#›</a:t>
            </a:fld>
            <a:endParaRPr lang="en-GB"/>
          </a:p>
        </p:txBody>
      </p:sp>
      <p:pic>
        <p:nvPicPr>
          <p:cNvPr id="8" name="Picture 7"/>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11" name="Picture 10"/>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2381" y="1519079"/>
            <a:ext cx="119513" cy="140298"/>
          </a:xfrm>
          <a:prstGeom prst="rect">
            <a:avLst/>
          </a:prstGeom>
        </p:spPr>
      </p:pic>
      <p:pic>
        <p:nvPicPr>
          <p:cNvPr id="12" name="Picture 11"/>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38405929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p:txStyles>
    <p:title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09">
          <p15:clr>
            <a:srgbClr val="F26B43"/>
          </p15:clr>
        </p15:guide>
        <p15:guide id="4" pos="7371">
          <p15:clr>
            <a:srgbClr val="F26B43"/>
          </p15:clr>
        </p15:guide>
        <p15:guide id="5" orient="horz" pos="309">
          <p15:clr>
            <a:srgbClr val="F26B43"/>
          </p15:clr>
        </p15:guide>
        <p15:guide id="6" orient="horz" pos="4011">
          <p15:clr>
            <a:srgbClr val="F26B43"/>
          </p15:clr>
        </p15:guide>
        <p15:guide id="7" orient="horz" pos="1508">
          <p15:clr>
            <a:srgbClr val="F26B43"/>
          </p15:clr>
        </p15:guide>
        <p15:guide id="8" orient="horz" pos="3702">
          <p15:clr>
            <a:srgbClr val="F26B43"/>
          </p15:clr>
        </p15:guide>
        <p15:guide id="9" orient="horz" pos="154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mailto:batazzi@ilo.or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www.ilo.org/ilc/ILCSessions/109/reports/reports-to-the-conference/WCMS_792123/lang--en/index.htm"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hyperlink" Target="https://www.ilo.org/gb/GBSessions/GB346/ins/WCMS_857745/lang--en/index.htm" TargetMode="External"/><Relationship Id="rId5" Type="http://schemas.openxmlformats.org/officeDocument/2006/relationships/diagramQuickStyle" Target="../diagrams/quickStyle1.xml"/><Relationship Id="rId10" Type="http://schemas.openxmlformats.org/officeDocument/2006/relationships/hyperlink" Target="https://www.ilo.org/gb/GBSessions/GB344/ins/WCMS_837713/lang--en/index.htm" TargetMode="External"/><Relationship Id="rId4" Type="http://schemas.openxmlformats.org/officeDocument/2006/relationships/diagramLayout" Target="../diagrams/layout1.xml"/><Relationship Id="rId9" Type="http://schemas.openxmlformats.org/officeDocument/2006/relationships/hyperlink" Target="https://www.ilo.org/wcmsp5/groups/public/---ed_norm/---relconf/documents/meetingdocument/wcms_832096.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ilo.org/beirut/publications/WCMS_916523/lang--en/index.htm"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t">
            <a:noAutofit/>
          </a:bodyPr>
          <a:lstStyle/>
          <a:p>
            <a:r>
              <a:rPr lang="en-GB" sz="3600" dirty="0"/>
              <a:t>ILO’s Comprehensive Strategy to Prevent and Reduce Inequalities in the World of Work</a:t>
            </a:r>
          </a:p>
        </p:txBody>
      </p:sp>
      <p:sp>
        <p:nvSpPr>
          <p:cNvPr id="8" name="Subtitle 7">
            <a:extLst>
              <a:ext uri="{FF2B5EF4-FFF2-40B4-BE49-F238E27FC236}">
                <a16:creationId xmlns:a16="http://schemas.microsoft.com/office/drawing/2014/main" id="{D181B847-9EE1-C292-96B8-5442324CF383}"/>
              </a:ext>
            </a:extLst>
          </p:cNvPr>
          <p:cNvSpPr>
            <a:spLocks noGrp="1"/>
          </p:cNvSpPr>
          <p:nvPr>
            <p:ph type="subTitle" idx="1"/>
          </p:nvPr>
        </p:nvSpPr>
        <p:spPr>
          <a:xfrm>
            <a:off x="4870033" y="5394575"/>
            <a:ext cx="7200000" cy="1031625"/>
          </a:xfrm>
        </p:spPr>
        <p:txBody>
          <a:bodyPr/>
          <a:lstStyle/>
          <a:p>
            <a:pPr algn="r">
              <a:spcBef>
                <a:spcPts val="0"/>
              </a:spcBef>
              <a:spcAft>
                <a:spcPts val="0"/>
              </a:spcAft>
            </a:pPr>
            <a:r>
              <a:rPr lang="en-GB" sz="1800" b="1" dirty="0">
                <a:solidFill>
                  <a:srgbClr val="1E2DBE"/>
                </a:solidFill>
                <a:effectLst/>
                <a:latin typeface="Arial" panose="020B0604020202020204" pitchFamily="34" charset="0"/>
                <a:ea typeface="Times New Roman" panose="02020603050405020304" pitchFamily="18" charset="0"/>
                <a:cs typeface="Times New Roman" panose="02020603050405020304" pitchFamily="18" charset="0"/>
              </a:rPr>
              <a:t>Alessandro Batazzi</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r">
              <a:spcBef>
                <a:spcPts val="0"/>
              </a:spcBef>
              <a:spcAft>
                <a:spcPts val="0"/>
              </a:spcAft>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Inequalities Specialist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r">
              <a:spcBef>
                <a:spcPts val="0"/>
              </a:spcBef>
              <a:spcAft>
                <a:spcPts val="0"/>
              </a:spcAft>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WORKQUALITY Department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r">
              <a:spcBef>
                <a:spcPts val="0"/>
              </a:spcBef>
              <a:spcAft>
                <a:spcPts val="0"/>
              </a:spcAft>
            </a:pPr>
            <a:r>
              <a:rPr lang="fr-CH"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Wingdings" panose="05000000000000000000" pitchFamily="2" charset="2"/>
              </a:rPr>
              <a:t></a:t>
            </a:r>
            <a:r>
              <a:rPr lang="fr-CH"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fr-CH" sz="1800" u="sng" dirty="0">
                <a:solidFill>
                  <a:srgbClr val="0563C1"/>
                </a:solidFill>
                <a:effectLst/>
                <a:latin typeface="Arial" panose="020B0604020202020204" pitchFamily="34" charset="0"/>
                <a:ea typeface="Times New Roman" panose="02020603050405020304" pitchFamily="18" charset="0"/>
                <a:cs typeface="Times New Roman" panose="02020603050405020304" pitchFamily="18" charset="0"/>
                <a:hlinkClick r:id="rId2"/>
              </a:rPr>
              <a:t>batazzi@ilo.org</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r">
              <a:spcBef>
                <a:spcPts val="0"/>
              </a:spcBef>
              <a:spcAft>
                <a:spcPts val="0"/>
              </a:spcAft>
            </a:pPr>
            <a:r>
              <a:rPr lang="fr-CH"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Wingdings" panose="05000000000000000000" pitchFamily="2" charset="2"/>
              </a:rPr>
              <a:t></a:t>
            </a:r>
            <a:r>
              <a:rPr lang="fr-CH"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+41 22 799 6575</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r">
              <a:spcBef>
                <a:spcPts val="0"/>
              </a:spcBef>
              <a:spcAft>
                <a:spcPts val="0"/>
              </a:spcAft>
            </a:pPr>
            <a:endParaRPr lang="en-GB" sz="2000" dirty="0"/>
          </a:p>
        </p:txBody>
      </p:sp>
      <p:sp>
        <p:nvSpPr>
          <p:cNvPr id="4" name="Date Placeholder 3" hidden="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2000" b="0" i="0" u="none" strike="noStrike" kern="1200" cap="none" spc="0" normalizeH="0" baseline="0" noProof="0" dirty="0">
                <a:ln>
                  <a:noFill/>
                </a:ln>
                <a:solidFill>
                  <a:srgbClr val="1E2DBE"/>
                </a:solidFill>
                <a:effectLst/>
                <a:uLnTx/>
                <a:uFillTx/>
                <a:latin typeface="Arial" panose="020B0604020202020204"/>
                <a:ea typeface="+mn-ea"/>
                <a:cs typeface="+mn-cs"/>
              </a:rPr>
              <a:t>4 April 2023</a:t>
            </a:r>
            <a:endParaRPr kumimoji="0" lang="en-GB" sz="1000" b="0" i="0" u="none" strike="noStrike" kern="1200" cap="none" spc="0" normalizeH="0" baseline="0" noProof="0">
              <a:ln>
                <a:noFill/>
              </a:ln>
              <a:solidFill>
                <a:srgbClr val="1E2DBE"/>
              </a:solidFill>
              <a:effectLst/>
              <a:uLnTx/>
              <a:uFillTx/>
              <a:latin typeface="Arial" panose="020B0604020202020204"/>
              <a:ea typeface="+mn-ea"/>
              <a:cs typeface="+mn-cs"/>
            </a:endParaRPr>
          </a:p>
        </p:txBody>
      </p:sp>
      <p:sp>
        <p:nvSpPr>
          <p:cNvPr id="15" name="Footer Placeholder 4">
            <a:extLst>
              <a:ext uri="{FF2B5EF4-FFF2-40B4-BE49-F238E27FC236}">
                <a16:creationId xmlns:a16="http://schemas.microsoft.com/office/drawing/2014/main" id="{9B3BFCB9-CCC8-609D-F0EC-6FE807D591CE}"/>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1" i="0" u="none" strike="noStrike" kern="1200" cap="none" spc="0" normalizeH="0" baseline="0" noProof="0">
                <a:ln>
                  <a:noFill/>
                </a:ln>
                <a:noFill/>
                <a:effectLst/>
                <a:uLnTx/>
                <a:uFillTx/>
                <a:latin typeface="Arial" panose="020B0604020202020204"/>
                <a:ea typeface="+mn-ea"/>
                <a:cs typeface="+mn-cs"/>
              </a:rPr>
              <a:t>Advancing social justice, promoting decent work</a:t>
            </a:r>
          </a:p>
        </p:txBody>
      </p:sp>
      <p:sp>
        <p:nvSpPr>
          <p:cNvPr id="17" name="Slide Number Placeholder 5">
            <a:extLst>
              <a:ext uri="{FF2B5EF4-FFF2-40B4-BE49-F238E27FC236}">
                <a16:creationId xmlns:a16="http://schemas.microsoft.com/office/drawing/2014/main" id="{3186AAB3-CFC0-D3BB-09F5-11988CDD162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856227C0-AD57-4F9B-BAE3-EEFB0D0EE427}" type="slidenum">
              <a:rPr kumimoji="0" lang="en-GB" sz="1800" b="0" i="0" u="none" strike="noStrike" kern="1200" cap="none" spc="0" normalizeH="0" baseline="0" noProof="0" smtClean="0">
                <a:ln>
                  <a:noFill/>
                </a:ln>
                <a:no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a:t>
            </a:fld>
            <a:endParaRPr kumimoji="0" lang="en-GB" sz="1800" b="0" i="0" u="none" strike="noStrike" kern="1200" cap="none" spc="0" normalizeH="0" baseline="0" noProof="0">
              <a:ln>
                <a:noFill/>
              </a:ln>
              <a:noFill/>
              <a:effectLst/>
              <a:uLnTx/>
              <a:uFillTx/>
              <a:latin typeface="Arial" panose="020B0604020202020204"/>
              <a:ea typeface="+mn-ea"/>
              <a:cs typeface="+mn-cs"/>
            </a:endParaRPr>
          </a:p>
        </p:txBody>
      </p:sp>
      <p:sp>
        <p:nvSpPr>
          <p:cNvPr id="9" name="Picture Placeholder 8">
            <a:extLst>
              <a:ext uri="{FF2B5EF4-FFF2-40B4-BE49-F238E27FC236}">
                <a16:creationId xmlns:a16="http://schemas.microsoft.com/office/drawing/2014/main" id="{A6583744-30E2-96F4-2E95-16899D1683AD}"/>
              </a:ext>
            </a:extLst>
          </p:cNvPr>
          <p:cNvSpPr>
            <a:spLocks noGrp="1"/>
          </p:cNvSpPr>
          <p:nvPr>
            <p:ph type="pic" sz="quarter" idx="13"/>
          </p:nvPr>
        </p:nvSpPr>
        <p:spPr/>
      </p:sp>
      <p:sp>
        <p:nvSpPr>
          <p:cNvPr id="5" name="Footer Placeholder 4"/>
          <p:cNvSpPr>
            <a:spLocks noGrp="1"/>
          </p:cNvSpPr>
          <p:nvPr>
            <p:ph type="ftr" sz="quarter" idx="4294967295"/>
          </p:nvPr>
        </p:nvSpPr>
        <p:spPr>
          <a:xfrm>
            <a:off x="502570" y="6342521"/>
            <a:ext cx="5605463" cy="179388"/>
          </a:xfrm>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1" i="0" u="none" strike="noStrike" kern="1200" cap="none" spc="0" normalizeH="0" baseline="0" noProof="0" dirty="0">
                <a:ln>
                  <a:noFill/>
                </a:ln>
                <a:solidFill>
                  <a:srgbClr val="230050"/>
                </a:solidFill>
                <a:effectLst/>
                <a:uLnTx/>
                <a:uFillTx/>
                <a:latin typeface="Arial" panose="020B0604020202020204"/>
                <a:ea typeface="+mn-ea"/>
                <a:cs typeface="+mn-cs"/>
              </a:rPr>
              <a:t>Advancing social justice, promoting decent work</a:t>
            </a:r>
          </a:p>
        </p:txBody>
      </p:sp>
      <p:sp>
        <p:nvSpPr>
          <p:cNvPr id="6" name="Slide Number Placeholder 5"/>
          <p:cNvSpPr>
            <a:spLocks noGrp="1"/>
          </p:cNvSpPr>
          <p:nvPr>
            <p:ph type="sldNum" sz="quarter" idx="4294967295"/>
          </p:nvPr>
        </p:nvSpPr>
        <p:spPr>
          <a:xfrm>
            <a:off x="11652250" y="431800"/>
            <a:ext cx="539750" cy="288925"/>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Tree>
    <p:extLst>
      <p:ext uri="{BB962C8B-B14F-4D97-AF65-F5344CB8AC3E}">
        <p14:creationId xmlns:p14="http://schemas.microsoft.com/office/powerpoint/2010/main" val="396458102"/>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93E37-F2B0-4390-A775-06298489C651}"/>
              </a:ext>
            </a:extLst>
          </p:cNvPr>
          <p:cNvSpPr>
            <a:spLocks noGrp="1"/>
          </p:cNvSpPr>
          <p:nvPr>
            <p:ph type="title"/>
          </p:nvPr>
        </p:nvSpPr>
        <p:spPr/>
        <p:txBody>
          <a:bodyPr/>
          <a:lstStyle/>
          <a:p>
            <a:r>
              <a:rPr lang="en-GB" dirty="0"/>
              <a:t>Inequalities hinder the achievement of Social Justice for All</a:t>
            </a:r>
            <a:endParaRPr lang="en-US" dirty="0"/>
          </a:p>
        </p:txBody>
      </p:sp>
      <p:sp>
        <p:nvSpPr>
          <p:cNvPr id="5" name="Footer Placeholder 4">
            <a:extLst>
              <a:ext uri="{FF2B5EF4-FFF2-40B4-BE49-F238E27FC236}">
                <a16:creationId xmlns:a16="http://schemas.microsoft.com/office/drawing/2014/main" id="{62594720-6A41-4F53-90EA-D7F5D066657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230050"/>
                </a:solidFill>
                <a:effectLst/>
                <a:uLnTx/>
                <a:uFillTx/>
                <a:latin typeface="Arial" panose="020B0604020202020204"/>
                <a:ea typeface="+mn-ea"/>
                <a:cs typeface="+mn-cs"/>
              </a:rPr>
              <a:t>Advancing social justice, promoting decent work</a:t>
            </a:r>
          </a:p>
        </p:txBody>
      </p:sp>
      <p:sp>
        <p:nvSpPr>
          <p:cNvPr id="10" name="Content Placeholder 9">
            <a:extLst>
              <a:ext uri="{FF2B5EF4-FFF2-40B4-BE49-F238E27FC236}">
                <a16:creationId xmlns:a16="http://schemas.microsoft.com/office/drawing/2014/main" id="{DBEB148D-DF8A-441A-9180-7207B02739B5}"/>
              </a:ext>
            </a:extLst>
          </p:cNvPr>
          <p:cNvSpPr>
            <a:spLocks noGrp="1"/>
          </p:cNvSpPr>
          <p:nvPr>
            <p:ph idx="1"/>
          </p:nvPr>
        </p:nvSpPr>
        <p:spPr/>
        <p:txBody>
          <a:bodyPr/>
          <a:lstStyle/>
          <a:p>
            <a:pPr marL="285750" indent="-285750">
              <a:spcBef>
                <a:spcPts val="1000"/>
              </a:spcBef>
              <a:spcAft>
                <a:spcPts val="1000"/>
              </a:spcAft>
              <a:buFont typeface="Arial" panose="020B0604020202020204" pitchFamily="34" charset="0"/>
              <a:buChar char="•"/>
            </a:pPr>
            <a:r>
              <a:rPr lang="en-GB" sz="1900" dirty="0">
                <a:solidFill>
                  <a:schemeClr val="tx1"/>
                </a:solidFill>
              </a:rPr>
              <a:t>Reducing inequalities between and within countries has become a key policy priority for many developing actors, as also reflected in SDG 10</a:t>
            </a:r>
          </a:p>
          <a:p>
            <a:pPr marL="285750" indent="-285750">
              <a:spcBef>
                <a:spcPts val="1000"/>
              </a:spcBef>
              <a:spcAft>
                <a:spcPts val="1000"/>
              </a:spcAft>
              <a:buFont typeface="Arial" panose="020B0604020202020204" pitchFamily="34" charset="0"/>
              <a:buChar char="•"/>
            </a:pPr>
            <a:r>
              <a:rPr lang="en-GB" sz="1900" dirty="0">
                <a:solidFill>
                  <a:schemeClr val="tx1"/>
                </a:solidFill>
              </a:rPr>
              <a:t>Concerns have been growing in recent decades over rising economic inequality within countries and the widening disparity between the inordinate wealth accruing to the richest one per cent of the population -- and the incomes of the rest. </a:t>
            </a:r>
            <a:r>
              <a:rPr lang="en-GB" sz="1900" dirty="0">
                <a:solidFill>
                  <a:srgbClr val="FF0000"/>
                </a:solidFill>
              </a:rPr>
              <a:t>Social justice remains elusive for too many.</a:t>
            </a:r>
          </a:p>
          <a:p>
            <a:pPr marL="285750" indent="-285750">
              <a:spcBef>
                <a:spcPts val="1000"/>
              </a:spcBef>
              <a:spcAft>
                <a:spcPts val="1000"/>
              </a:spcAft>
              <a:buFont typeface="Arial" panose="020B0604020202020204" pitchFamily="34" charset="0"/>
              <a:buChar char="•"/>
            </a:pPr>
            <a:r>
              <a:rPr lang="en-GB" sz="1900" dirty="0">
                <a:solidFill>
                  <a:srgbClr val="FF0000"/>
                </a:solidFill>
              </a:rPr>
              <a:t>Inequalities of opportunity and of outcome are both challenges that lead to lower workers’ engagement and reducing them can lead to workers being more fulfilled and better performing.</a:t>
            </a:r>
            <a:endParaRPr lang="en-US" sz="1900" dirty="0">
              <a:solidFill>
                <a:srgbClr val="FF0000"/>
              </a:solidFill>
            </a:endParaRPr>
          </a:p>
          <a:p>
            <a:endParaRPr lang="en-US" sz="1900" dirty="0"/>
          </a:p>
        </p:txBody>
      </p:sp>
    </p:spTree>
    <p:extLst>
      <p:ext uri="{BB962C8B-B14F-4D97-AF65-F5344CB8AC3E}">
        <p14:creationId xmlns:p14="http://schemas.microsoft.com/office/powerpoint/2010/main" val="2035384688"/>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93E37-F2B0-4390-A775-06298489C651}"/>
              </a:ext>
            </a:extLst>
          </p:cNvPr>
          <p:cNvSpPr>
            <a:spLocks noGrp="1"/>
          </p:cNvSpPr>
          <p:nvPr>
            <p:ph type="title"/>
          </p:nvPr>
        </p:nvSpPr>
        <p:spPr/>
        <p:txBody>
          <a:bodyPr/>
          <a:lstStyle/>
          <a:p>
            <a:r>
              <a:rPr lang="en-GB" dirty="0"/>
              <a:t>The ILO and Inequalities</a:t>
            </a:r>
            <a:endParaRPr lang="en-US" dirty="0"/>
          </a:p>
        </p:txBody>
      </p:sp>
      <p:sp>
        <p:nvSpPr>
          <p:cNvPr id="4" name="Date Placeholder 3">
            <a:extLst>
              <a:ext uri="{FF2B5EF4-FFF2-40B4-BE49-F238E27FC236}">
                <a16:creationId xmlns:a16="http://schemas.microsoft.com/office/drawing/2014/main" id="{3A287999-EDE8-4FD0-A2A0-4A953837F51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noFill/>
                <a:effectLst/>
                <a:uLnTx/>
                <a:uFillTx/>
                <a:latin typeface="Arial" panose="020B0604020202020204"/>
                <a:ea typeface="+mn-ea"/>
                <a:cs typeface="+mn-cs"/>
              </a:rPr>
              <a:t>Date: Monday / 01 / October / 2019</a:t>
            </a:r>
          </a:p>
        </p:txBody>
      </p:sp>
      <p:sp>
        <p:nvSpPr>
          <p:cNvPr id="5" name="Footer Placeholder 4">
            <a:extLst>
              <a:ext uri="{FF2B5EF4-FFF2-40B4-BE49-F238E27FC236}">
                <a16:creationId xmlns:a16="http://schemas.microsoft.com/office/drawing/2014/main" id="{62594720-6A41-4F53-90EA-D7F5D066657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230050"/>
                </a:solidFill>
                <a:effectLst/>
                <a:uLnTx/>
                <a:uFillTx/>
                <a:latin typeface="Arial" panose="020B0604020202020204"/>
                <a:ea typeface="+mn-ea"/>
                <a:cs typeface="+mn-cs"/>
              </a:rPr>
              <a:t>Advancing social justice, promoting decent work</a:t>
            </a:r>
          </a:p>
        </p:txBody>
      </p:sp>
      <p:sp>
        <p:nvSpPr>
          <p:cNvPr id="10" name="Content Placeholder 9">
            <a:extLst>
              <a:ext uri="{FF2B5EF4-FFF2-40B4-BE49-F238E27FC236}">
                <a16:creationId xmlns:a16="http://schemas.microsoft.com/office/drawing/2014/main" id="{DBEB148D-DF8A-441A-9180-7207B02739B5}"/>
              </a:ext>
            </a:extLst>
          </p:cNvPr>
          <p:cNvSpPr>
            <a:spLocks noGrp="1"/>
          </p:cNvSpPr>
          <p:nvPr>
            <p:ph idx="1"/>
          </p:nvPr>
        </p:nvSpPr>
        <p:spPr/>
        <p:txBody>
          <a:bodyPr/>
          <a:lstStyle/>
          <a:p>
            <a:pPr marL="285750" indent="-285750">
              <a:spcBef>
                <a:spcPts val="1000"/>
              </a:spcBef>
              <a:spcAft>
                <a:spcPts val="1000"/>
              </a:spcAft>
              <a:buFont typeface="Arial" panose="020B0604020202020204" pitchFamily="34" charset="0"/>
              <a:buChar char="•"/>
            </a:pPr>
            <a:r>
              <a:rPr lang="en-GB" sz="1600" dirty="0">
                <a:solidFill>
                  <a:srgbClr val="FF0000"/>
                </a:solidFill>
              </a:rPr>
              <a:t>Reducing inequalities and promoting equality of opportunity and treatment have always been inherent to the work of the ILO.</a:t>
            </a:r>
            <a:r>
              <a:rPr lang="en-GB" sz="1600" dirty="0">
                <a:solidFill>
                  <a:schemeClr val="tx1"/>
                </a:solidFill>
              </a:rPr>
              <a:t> The ILO Constitution emphasizes that “universal and lasting peace can be established only if it is based upon social justice” and calls for, among other things, equal remuneration for work of equal value, and policies to “ensure a just share of the fruits of progress to all”. The 1944 Declaration of Philadelphia also refers to the principle of equal opportunity on multiple grounds, including gender and ethnicity.</a:t>
            </a:r>
          </a:p>
          <a:p>
            <a:pPr marL="285750" indent="-285750">
              <a:spcBef>
                <a:spcPts val="1000"/>
              </a:spcBef>
              <a:spcAft>
                <a:spcPts val="1000"/>
              </a:spcAft>
              <a:buFont typeface="Arial" panose="020B0604020202020204" pitchFamily="34" charset="0"/>
              <a:buChar char="•"/>
            </a:pPr>
            <a:r>
              <a:rPr lang="en-GB" sz="1600" dirty="0">
                <a:solidFill>
                  <a:srgbClr val="FF0000"/>
                </a:solidFill>
              </a:rPr>
              <a:t>The ILO Centenary Declaration for the Future of Work (Centenary Declaration) reiterated this commitment. </a:t>
            </a:r>
            <a:r>
              <a:rPr lang="en-GB" sz="1600" dirty="0">
                <a:solidFill>
                  <a:schemeClr val="tx1"/>
                </a:solidFill>
              </a:rPr>
              <a:t>The Declaration notes that “persistent poverty, inequalities, and injustices … in many parts of the world constitute a threat to those advances [in economic and social progress] and to securing shared prosperity and decent work for all”.</a:t>
            </a:r>
          </a:p>
          <a:p>
            <a:pPr marL="285750" indent="-285750">
              <a:spcBef>
                <a:spcPts val="1000"/>
              </a:spcBef>
              <a:spcAft>
                <a:spcPts val="1000"/>
              </a:spcAft>
              <a:buFont typeface="Arial" panose="020B0604020202020204" pitchFamily="34" charset="0"/>
              <a:buChar char="•"/>
            </a:pPr>
            <a:r>
              <a:rPr lang="en-GB" sz="1600" dirty="0">
                <a:solidFill>
                  <a:srgbClr val="FF0000"/>
                </a:solidFill>
              </a:rPr>
              <a:t>At its 334th Session (October–November 2018), the Governing Body decided to place an item for a general discussion on “inequalities and the world of work” on the agenda of the 109th Session of the International Labour Conference.</a:t>
            </a:r>
            <a:endParaRPr lang="en-GB" sz="1600" dirty="0">
              <a:solidFill>
                <a:schemeClr val="tx1"/>
              </a:solidFill>
            </a:endParaRPr>
          </a:p>
        </p:txBody>
      </p:sp>
    </p:spTree>
    <p:extLst>
      <p:ext uri="{BB962C8B-B14F-4D97-AF65-F5344CB8AC3E}">
        <p14:creationId xmlns:p14="http://schemas.microsoft.com/office/powerpoint/2010/main" val="4127570834"/>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D0896-4D33-7A8A-F610-E3AE917E4C5D}"/>
              </a:ext>
            </a:extLst>
          </p:cNvPr>
          <p:cNvSpPr>
            <a:spLocks noGrp="1"/>
          </p:cNvSpPr>
          <p:nvPr>
            <p:ph type="title"/>
          </p:nvPr>
        </p:nvSpPr>
        <p:spPr>
          <a:xfrm>
            <a:off x="490538" y="1289521"/>
            <a:ext cx="11210924" cy="720000"/>
          </a:xfrm>
        </p:spPr>
        <p:txBody>
          <a:bodyPr/>
          <a:lstStyle/>
          <a:p>
            <a:r>
              <a:rPr lang="en-US" dirty="0"/>
              <a:t>Institutional Context</a:t>
            </a:r>
          </a:p>
        </p:txBody>
      </p:sp>
      <p:graphicFrame>
        <p:nvGraphicFramePr>
          <p:cNvPr id="7" name="Content Placeholder 6">
            <a:extLst>
              <a:ext uri="{FF2B5EF4-FFF2-40B4-BE49-F238E27FC236}">
                <a16:creationId xmlns:a16="http://schemas.microsoft.com/office/drawing/2014/main" id="{23533037-EFFB-507B-1B01-062B61D52C39}"/>
              </a:ext>
            </a:extLst>
          </p:cNvPr>
          <p:cNvGraphicFramePr>
            <a:graphicFrameLocks noGrp="1"/>
          </p:cNvGraphicFramePr>
          <p:nvPr>
            <p:ph idx="1"/>
          </p:nvPr>
        </p:nvGraphicFramePr>
        <p:xfrm>
          <a:off x="490538" y="2143195"/>
          <a:ext cx="11210924" cy="18300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a:extLst>
              <a:ext uri="{FF2B5EF4-FFF2-40B4-BE49-F238E27FC236}">
                <a16:creationId xmlns:a16="http://schemas.microsoft.com/office/drawing/2014/main" id="{041B01E9-903B-DC1E-6649-C2F296A82DD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5" name="Footer Placeholder 4">
            <a:extLst>
              <a:ext uri="{FF2B5EF4-FFF2-40B4-BE49-F238E27FC236}">
                <a16:creationId xmlns:a16="http://schemas.microsoft.com/office/drawing/2014/main" id="{B201B6AC-445B-5E52-0394-63AC4D208942}"/>
              </a:ext>
            </a:extLst>
          </p:cNvPr>
          <p:cNvSpPr>
            <a:spLocks noGrp="1"/>
          </p:cNvSpPr>
          <p:nvPr>
            <p:ph type="ftr" sz="quarter" idx="11"/>
          </p:nvPr>
        </p:nvSpPr>
        <p:spPr>
          <a:xfrm>
            <a:off x="490538" y="6337302"/>
            <a:ext cx="5605462" cy="1800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230050"/>
                </a:solidFill>
                <a:effectLst/>
                <a:uLnTx/>
                <a:uFillTx/>
                <a:latin typeface="Arial" panose="020B0604020202020204"/>
                <a:ea typeface="+mn-ea"/>
                <a:cs typeface="+mn-cs"/>
              </a:rPr>
              <a:t>Advancing social justice, promoting decent work</a:t>
            </a:r>
          </a:p>
        </p:txBody>
      </p:sp>
      <p:sp>
        <p:nvSpPr>
          <p:cNvPr id="3" name="TextBox 2">
            <a:extLst>
              <a:ext uri="{FF2B5EF4-FFF2-40B4-BE49-F238E27FC236}">
                <a16:creationId xmlns:a16="http://schemas.microsoft.com/office/drawing/2014/main" id="{1C4603BF-089C-611A-3495-557029C3FEDE}"/>
              </a:ext>
            </a:extLst>
          </p:cNvPr>
          <p:cNvSpPr txBox="1"/>
          <p:nvPr/>
        </p:nvSpPr>
        <p:spPr>
          <a:xfrm>
            <a:off x="564865" y="2143195"/>
            <a:ext cx="11062269" cy="2841034"/>
          </a:xfrm>
          <a:prstGeom prst="rect">
            <a:avLst/>
          </a:prstGeom>
          <a:noFill/>
        </p:spPr>
        <p:txBody>
          <a:bodyPr wrap="square">
            <a:spAutoFit/>
          </a:bodyPr>
          <a:lstStyle/>
          <a:p>
            <a:pPr marL="342900" marR="0" lvl="0" indent="-342900" algn="l" defTabSz="914400" rtl="0" eaLnBrk="1" fontAlgn="auto" latinLnBrk="0" hangingPunct="1">
              <a:lnSpc>
                <a:spcPct val="107000"/>
              </a:lnSpc>
              <a:spcBef>
                <a:spcPts val="0"/>
              </a:spcBef>
              <a:spcAft>
                <a:spcPts val="0"/>
              </a:spcAft>
              <a:buClr>
                <a:srgbClr val="0070C0"/>
              </a:buClr>
              <a:buSzTx/>
              <a:buFont typeface="Montserrat" panose="00000500000000000000" pitchFamily="2" charset="0"/>
              <a:buChar char="▶"/>
              <a:tabLst/>
              <a:defRPr/>
            </a:pPr>
            <a:r>
              <a:rPr kumimoji="0" lang="en-US" sz="2400" b="0"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rPr>
              <a:t>ILC Discussion, June 2021 – </a:t>
            </a:r>
            <a:r>
              <a:rPr kumimoji="0" lang="en-US" sz="2400" b="1"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hlinkClick r:id="rId8"/>
              </a:rPr>
              <a:t>Inequalities in the World of Work</a:t>
            </a:r>
            <a:endParaRPr kumimoji="0" lang="en-US" sz="2400" b="1"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
                <a:srgbClr val="0070C0"/>
              </a:buClr>
              <a:buSzTx/>
              <a:buFont typeface="Montserrat" panose="00000500000000000000" pitchFamily="2" charset="0"/>
              <a:buChar char="▶"/>
              <a:tabLst/>
              <a:defRPr/>
            </a:pPr>
            <a:r>
              <a:rPr kumimoji="0" lang="en-GB" sz="2400" b="0"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rPr>
              <a:t>ILC 109/Resolution XVI - </a:t>
            </a:r>
            <a:r>
              <a:rPr kumimoji="0" lang="en-GB" sz="2400" b="1"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hlinkClick r:id="rId9"/>
              </a:rPr>
              <a:t>Resolution concerning inequalities and the world of work</a:t>
            </a:r>
            <a:endParaRPr kumimoji="0" lang="en-US" sz="2400" b="1"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
                <a:srgbClr val="0070C0"/>
              </a:buClr>
              <a:buSzTx/>
              <a:buFont typeface="Montserrat" panose="00000500000000000000" pitchFamily="2" charset="0"/>
              <a:buChar char="▶"/>
              <a:tabLst/>
              <a:defRPr/>
            </a:pPr>
            <a:r>
              <a:rPr kumimoji="0" lang="en-US" sz="2400" b="0"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rPr>
              <a:t>ILO GB 344, March 2022 - </a:t>
            </a:r>
            <a:r>
              <a:rPr kumimoji="0" lang="en-US" sz="2400" b="1"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hlinkClick r:id="rId10"/>
              </a:rPr>
              <a:t>Plan of Action</a:t>
            </a:r>
            <a:endParaRPr kumimoji="0" lang="en-US" sz="2400" b="1"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
                <a:srgbClr val="0070C0"/>
              </a:buClr>
              <a:buSzTx/>
              <a:buFont typeface="Montserrat" panose="00000500000000000000" pitchFamily="2" charset="0"/>
              <a:buChar char="▶"/>
              <a:tabLst/>
              <a:defRPr/>
            </a:pPr>
            <a:r>
              <a:rPr kumimoji="0" lang="en-US" sz="2400" b="0"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rPr>
              <a:t>ILO GB 346, November 2022 - </a:t>
            </a:r>
            <a:r>
              <a:rPr kumimoji="0" lang="en-GB" sz="2400" b="1"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hlinkClick r:id="rId11"/>
              </a:rPr>
              <a:t>Comprehensive and integrated ILO strategy to reduce and prevent inequalities in the world of work</a:t>
            </a:r>
            <a:r>
              <a:rPr kumimoji="0" lang="en-US" sz="2400" b="0"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rPr>
              <a:t>  </a:t>
            </a:r>
          </a:p>
          <a:p>
            <a:pPr marL="342900" marR="0" lvl="0" indent="-342900" algn="l" defTabSz="914400" rtl="0" eaLnBrk="1" fontAlgn="auto" latinLnBrk="0" hangingPunct="1">
              <a:lnSpc>
                <a:spcPct val="107000"/>
              </a:lnSpc>
              <a:spcBef>
                <a:spcPts val="0"/>
              </a:spcBef>
              <a:spcAft>
                <a:spcPts val="0"/>
              </a:spcAft>
              <a:buClr>
                <a:srgbClr val="0070C0"/>
              </a:buClr>
              <a:buSzTx/>
              <a:buFont typeface="Montserrat" panose="00000500000000000000" pitchFamily="2" charset="0"/>
              <a:buChar char="▶"/>
              <a:tabLst/>
              <a:defRPr/>
            </a:pPr>
            <a:endParaRPr kumimoji="0" lang="en-US" sz="2400" b="0" i="0" u="none" strike="noStrike" kern="1200" cap="none" spc="0" normalizeH="0" baseline="0" noProof="0" dirty="0">
              <a:ln>
                <a:noFill/>
              </a:ln>
              <a:solidFill>
                <a:srgbClr val="23005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DD31F481-AE30-BB87-34C1-5F35AAED592E}"/>
              </a:ext>
            </a:extLst>
          </p:cNvPr>
          <p:cNvSpPr txBox="1"/>
          <p:nvPr/>
        </p:nvSpPr>
        <p:spPr>
          <a:xfrm>
            <a:off x="564865" y="5454463"/>
            <a:ext cx="11062269" cy="469616"/>
          </a:xfrm>
          <a:prstGeom prst="rect">
            <a:avLst/>
          </a:prstGeom>
          <a:noFill/>
        </p:spPr>
        <p:txBody>
          <a:bodyPr wrap="square">
            <a:spAutoFit/>
          </a:bodyPr>
          <a:lstStyle/>
          <a:p>
            <a:pPr marL="0" marR="0" lvl="0" indent="0" algn="ctr" defTabSz="914400" rtl="0" eaLnBrk="1" fontAlgn="auto" latinLnBrk="0" hangingPunct="1">
              <a:lnSpc>
                <a:spcPct val="107000"/>
              </a:lnSpc>
              <a:spcBef>
                <a:spcPts val="0"/>
              </a:spcBef>
              <a:spcAft>
                <a:spcPts val="0"/>
              </a:spcAft>
              <a:buClr>
                <a:srgbClr val="0070C0"/>
              </a:buClr>
              <a:buSzTx/>
              <a:buFontTx/>
              <a:buNone/>
              <a:tabLst/>
              <a:defRPr/>
            </a:pPr>
            <a:r>
              <a:rPr kumimoji="0" lang="fr-CH" sz="2400" b="1" i="0" u="none" strike="noStrike" kern="1200" cap="none" spc="0" normalizeH="0" baseline="0" noProof="0" dirty="0" err="1">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rPr>
              <a:t>Guiding</a:t>
            </a:r>
            <a:r>
              <a:rPr kumimoji="0" lang="fr-CH" sz="2400" b="1"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rPr>
              <a:t> Document</a:t>
            </a:r>
            <a:endParaRPr kumimoji="0" lang="en-US" sz="2400" b="1" i="0" u="none" strike="noStrike" kern="1200" cap="none" spc="0" normalizeH="0" baseline="0" noProof="0" dirty="0">
              <a:ln>
                <a:noFill/>
              </a:ln>
              <a:solidFill>
                <a:srgbClr val="23005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9" name="Arrow: Down 8">
            <a:extLst>
              <a:ext uri="{FF2B5EF4-FFF2-40B4-BE49-F238E27FC236}">
                <a16:creationId xmlns:a16="http://schemas.microsoft.com/office/drawing/2014/main" id="{5FE359B5-05A0-8AF8-E009-F4D8FC630540}"/>
              </a:ext>
            </a:extLst>
          </p:cNvPr>
          <p:cNvSpPr/>
          <p:nvPr/>
        </p:nvSpPr>
        <p:spPr>
          <a:xfrm>
            <a:off x="5812970" y="4611844"/>
            <a:ext cx="566057" cy="7331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1521838246"/>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B91A9-759E-0A2F-F351-74CC7B475901}"/>
              </a:ext>
            </a:extLst>
          </p:cNvPr>
          <p:cNvSpPr>
            <a:spLocks noGrp="1"/>
          </p:cNvSpPr>
          <p:nvPr>
            <p:ph type="title"/>
          </p:nvPr>
        </p:nvSpPr>
        <p:spPr>
          <a:xfrm>
            <a:off x="490538" y="1423195"/>
            <a:ext cx="11210924" cy="720000"/>
          </a:xfrm>
        </p:spPr>
        <p:txBody>
          <a:bodyPr anchor="t">
            <a:normAutofit/>
          </a:bodyPr>
          <a:lstStyle/>
          <a:p>
            <a:r>
              <a:rPr lang="en-GB" dirty="0"/>
              <a:t>Strategy Goals</a:t>
            </a:r>
          </a:p>
        </p:txBody>
      </p:sp>
      <p:sp>
        <p:nvSpPr>
          <p:cNvPr id="5" name="Footer Placeholder 4">
            <a:extLst>
              <a:ext uri="{FF2B5EF4-FFF2-40B4-BE49-F238E27FC236}">
                <a16:creationId xmlns:a16="http://schemas.microsoft.com/office/drawing/2014/main" id="{F03DB5BF-95FE-66E0-C595-8820EC723217}"/>
              </a:ext>
            </a:extLst>
          </p:cNvPr>
          <p:cNvSpPr>
            <a:spLocks noGrp="1"/>
          </p:cNvSpPr>
          <p:nvPr>
            <p:ph type="ftr" sz="quarter" idx="11"/>
          </p:nvPr>
        </p:nvSpPr>
        <p:spPr>
          <a:xfrm>
            <a:off x="490538" y="6337302"/>
            <a:ext cx="5605462" cy="180000"/>
          </a:xfrm>
        </p:spPr>
        <p:txBody>
          <a:bodyPr anchor="t">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1" i="0" u="none" strike="noStrike" kern="1200" cap="none" spc="0" normalizeH="0" baseline="0" noProof="0">
                <a:ln>
                  <a:noFill/>
                </a:ln>
                <a:solidFill>
                  <a:srgbClr val="230050"/>
                </a:solidFill>
                <a:effectLst/>
                <a:uLnTx/>
                <a:uFillTx/>
                <a:latin typeface="Arial" panose="020B0604020202020204"/>
                <a:ea typeface="+mn-ea"/>
                <a:cs typeface="+mn-cs"/>
              </a:rPr>
              <a:t>Advancing social justice, promoting decent work</a:t>
            </a:r>
          </a:p>
        </p:txBody>
      </p:sp>
      <p:sp>
        <p:nvSpPr>
          <p:cNvPr id="19" name="Slide Number Placeholder 4">
            <a:extLst>
              <a:ext uri="{FF2B5EF4-FFF2-40B4-BE49-F238E27FC236}">
                <a16:creationId xmlns:a16="http://schemas.microsoft.com/office/drawing/2014/main" id="{57C73DBC-F21B-8A44-0C81-3E426120C046}"/>
              </a:ext>
            </a:extLst>
          </p:cNvPr>
          <p:cNvSpPr>
            <a:spLocks noGrp="1"/>
          </p:cNvSpPr>
          <p:nvPr>
            <p:ph type="sldNum" sz="quarter" idx="12"/>
          </p:nvPr>
        </p:nvSpPr>
        <p:spPr>
          <a:xfrm>
            <a:off x="11161462" y="432000"/>
            <a:ext cx="540000" cy="288000"/>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
        <p:nvSpPr>
          <p:cNvPr id="4" name="Date Placeholder 3">
            <a:extLst>
              <a:ext uri="{FF2B5EF4-FFF2-40B4-BE49-F238E27FC236}">
                <a16:creationId xmlns:a16="http://schemas.microsoft.com/office/drawing/2014/main" id="{A83E104C-969B-DAE3-C181-1895F4692FD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3" name="Content Placeholder 2">
            <a:extLst>
              <a:ext uri="{FF2B5EF4-FFF2-40B4-BE49-F238E27FC236}">
                <a16:creationId xmlns:a16="http://schemas.microsoft.com/office/drawing/2014/main" id="{C0D5D2DE-4B9D-76E5-D7CC-ECFE8A1008AA}"/>
              </a:ext>
            </a:extLst>
          </p:cNvPr>
          <p:cNvSpPr txBox="1">
            <a:spLocks/>
          </p:cNvSpPr>
          <p:nvPr/>
        </p:nvSpPr>
        <p:spPr>
          <a:xfrm>
            <a:off x="6263130" y="513985"/>
            <a:ext cx="5168332" cy="980104"/>
          </a:xfrm>
          <a:prstGeom prst="rect">
            <a:avLst/>
          </a:prstGeom>
        </p:spPr>
        <p:txBody>
          <a:bodyPr vert="horz" lIns="0" tIns="0" rIns="0" bIns="0" rtlCol="0">
            <a:normAutofit/>
          </a:bodyPr>
          <a:lstStyle>
            <a:lvl1pPr marL="489600" indent="-489600" algn="l" defTabSz="914400" rtl="0" eaLnBrk="1" latinLnBrk="0" hangingPunct="1">
              <a:lnSpc>
                <a:spcPct val="100000"/>
              </a:lnSpc>
              <a:spcBef>
                <a:spcPts val="2400"/>
              </a:spcBef>
              <a:spcAft>
                <a:spcPts val="600"/>
              </a:spcAft>
              <a:buSzPct val="120000"/>
              <a:buFontTx/>
              <a:buBlip>
                <a:blip r:embed="rId3"/>
              </a:buBlip>
              <a:defRPr sz="2300" b="0" kern="1200">
                <a:solidFill>
                  <a:schemeClr val="tx1"/>
                </a:solidFill>
                <a:latin typeface="+mn-lt"/>
                <a:ea typeface="+mn-ea"/>
                <a:cs typeface="+mn-cs"/>
              </a:defRPr>
            </a:lvl1pPr>
            <a:lvl2pPr marL="489600" indent="0" algn="l" defTabSz="914400" rtl="0" eaLnBrk="1" latinLnBrk="0" hangingPunct="1">
              <a:lnSpc>
                <a:spcPct val="100000"/>
              </a:lnSpc>
              <a:spcBef>
                <a:spcPts val="600"/>
              </a:spcBef>
              <a:spcAft>
                <a:spcPts val="600"/>
              </a:spcAft>
              <a:buClr>
                <a:schemeClr val="accent2"/>
              </a:buClr>
              <a:buSzPct val="80000"/>
              <a:buFont typeface="Wingdings 3" panose="05040102010807070707" pitchFamily="18" charset="2"/>
              <a:buNone/>
              <a:defRPr sz="2300" kern="1200" baseline="0">
                <a:solidFill>
                  <a:schemeClr val="tx1"/>
                </a:solidFill>
                <a:latin typeface="+mn-lt"/>
                <a:ea typeface="+mn-ea"/>
                <a:cs typeface="+mn-cs"/>
              </a:defRPr>
            </a:lvl2pPr>
            <a:lvl3pPr marL="669600" indent="-180000" algn="l" defTabSz="914400" rtl="0" eaLnBrk="1" latinLnBrk="0" hangingPunct="1">
              <a:lnSpc>
                <a:spcPct val="100000"/>
              </a:lnSpc>
              <a:spcBef>
                <a:spcPts val="1800"/>
              </a:spcBef>
              <a:buClr>
                <a:schemeClr val="accent2"/>
              </a:buClr>
              <a:buSzPct val="70000"/>
              <a:buFont typeface="Wingdings 3" panose="05040102010807070707" pitchFamily="18" charset="2"/>
              <a:buChar char=""/>
              <a:defRPr sz="10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600"/>
              </a:spcAft>
              <a:buClr>
                <a:srgbClr val="0070C0"/>
              </a:buClr>
              <a:buSzTx/>
              <a:buFontTx/>
              <a:buNone/>
              <a:tabLst/>
              <a:defRPr/>
            </a:pPr>
            <a:r>
              <a:rPr kumimoji="0" lang="en-GB" sz="1400" b="0" i="0" u="none" strike="noStrike" kern="1200" cap="none" spc="0" normalizeH="0" baseline="0" noProof="0" dirty="0">
                <a:ln>
                  <a:noFill/>
                </a:ln>
                <a:solidFill>
                  <a:srgbClr val="230050"/>
                </a:solidFill>
                <a:effectLst/>
                <a:uLnTx/>
                <a:uFillTx/>
                <a:latin typeface="Noto Sans" panose="020B0502040504020204" pitchFamily="34" charset="0"/>
                <a:ea typeface="Noto Sans" panose="020B0502040504020204" pitchFamily="34" charset="0"/>
                <a:cs typeface="Noto Sans" panose="020B0502040504020204" pitchFamily="34" charset="0"/>
              </a:rPr>
              <a:t>“</a:t>
            </a:r>
            <a:r>
              <a:rPr kumimoji="0" lang="en-GB" sz="1400" b="0" i="1" u="none" strike="noStrike" kern="1200" cap="none" spc="0" normalizeH="0" baseline="0" noProof="0" dirty="0">
                <a:ln>
                  <a:noFill/>
                </a:ln>
                <a:solidFill>
                  <a:srgbClr val="230050"/>
                </a:solidFill>
                <a:effectLst/>
                <a:uLnTx/>
                <a:uFillTx/>
                <a:latin typeface="Noto Sans" panose="020B0502040504020204" pitchFamily="34" charset="0"/>
                <a:ea typeface="Noto Sans" panose="020B0502040504020204" pitchFamily="34" charset="0"/>
                <a:cs typeface="Noto Sans" panose="020B0502040504020204" pitchFamily="34" charset="0"/>
              </a:rPr>
              <a:t>The extent, pervasiveness and consequences of inequalities today require the ILO to deepen the inequality-reducing effect of its action, strengthen its influence within the multilateral system, and show the importance of </a:t>
            </a:r>
            <a:r>
              <a:rPr kumimoji="0" lang="en-GB" sz="1400" b="1" i="1" u="sng" strike="noStrike" kern="1200" cap="none" spc="0" normalizeH="0" baseline="0" noProof="0" dirty="0">
                <a:ln>
                  <a:noFill/>
                </a:ln>
                <a:solidFill>
                  <a:srgbClr val="230050"/>
                </a:solidFill>
                <a:effectLst/>
                <a:uLnTx/>
                <a:uFillTx/>
                <a:latin typeface="Noto Sans" panose="020B0502040504020204" pitchFamily="34" charset="0"/>
                <a:ea typeface="Noto Sans" panose="020B0502040504020204" pitchFamily="34" charset="0"/>
                <a:cs typeface="Noto Sans" panose="020B0502040504020204" pitchFamily="34" charset="0"/>
              </a:rPr>
              <a:t>acting upon both distribution and redistribution</a:t>
            </a:r>
            <a:r>
              <a:rPr kumimoji="0" lang="en-GB" sz="1400" b="0" i="1" u="none" strike="noStrike" kern="1200" cap="none" spc="0" normalizeH="0" baseline="0" noProof="0" dirty="0">
                <a:ln>
                  <a:noFill/>
                </a:ln>
                <a:solidFill>
                  <a:srgbClr val="230050"/>
                </a:solidFill>
                <a:effectLst/>
                <a:uLnTx/>
                <a:uFillTx/>
                <a:latin typeface="Noto Sans" panose="020B0502040504020204" pitchFamily="34" charset="0"/>
                <a:ea typeface="Noto Sans" panose="020B0502040504020204" pitchFamily="34" charset="0"/>
                <a:cs typeface="Noto Sans" panose="020B0502040504020204" pitchFamily="34" charset="0"/>
              </a:rPr>
              <a:t> levers and policies.</a:t>
            </a:r>
            <a:r>
              <a:rPr kumimoji="0" lang="en-GB" sz="1400" b="0" i="0" u="none" strike="noStrike" kern="1200" cap="none" spc="0" normalizeH="0" baseline="0" noProof="0" dirty="0">
                <a:ln>
                  <a:noFill/>
                </a:ln>
                <a:solidFill>
                  <a:srgbClr val="230050"/>
                </a:solidFill>
                <a:effectLst/>
                <a:uLnTx/>
                <a:uFillTx/>
                <a:latin typeface="Noto Sans" panose="020B0502040504020204" pitchFamily="34" charset="0"/>
                <a:ea typeface="Noto Sans" panose="020B0502040504020204" pitchFamily="34" charset="0"/>
                <a:cs typeface="Noto Sans" panose="020B0502040504020204" pitchFamily="34" charset="0"/>
              </a:rPr>
              <a:t>“</a:t>
            </a:r>
          </a:p>
        </p:txBody>
      </p:sp>
      <p:sp>
        <p:nvSpPr>
          <p:cNvPr id="6" name="Content Placeholder 2">
            <a:extLst>
              <a:ext uri="{FF2B5EF4-FFF2-40B4-BE49-F238E27FC236}">
                <a16:creationId xmlns:a16="http://schemas.microsoft.com/office/drawing/2014/main" id="{860E8760-8B27-21F8-BE8C-AB4EFF709512}"/>
              </a:ext>
            </a:extLst>
          </p:cNvPr>
          <p:cNvSpPr txBox="1">
            <a:spLocks/>
          </p:cNvSpPr>
          <p:nvPr/>
        </p:nvSpPr>
        <p:spPr>
          <a:xfrm>
            <a:off x="363766" y="2370988"/>
            <a:ext cx="11337696" cy="348297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7000"/>
              </a:lnSpc>
              <a:spcBef>
                <a:spcPts val="0"/>
              </a:spcBef>
              <a:spcAft>
                <a:spcPts val="0"/>
              </a:spcAft>
              <a:buClr>
                <a:srgbClr val="0070C0"/>
              </a:buClr>
              <a:buSzTx/>
              <a:buFont typeface="Arial" panose="020B0604020202020204" pitchFamily="34" charset="0"/>
              <a:buNone/>
              <a:tabLst/>
              <a:defRPr/>
            </a:pPr>
            <a:r>
              <a:rPr kumimoji="0" lang="en-US" sz="1600" b="1" i="0" u="sng"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rPr>
              <a:t>The Strategy Seeks to</a:t>
            </a:r>
          </a:p>
          <a:p>
            <a:pPr marL="457200" marR="0" lvl="0" indent="-457200" algn="l" defTabSz="914400" rtl="0" eaLnBrk="1" fontAlgn="auto" latinLnBrk="0" hangingPunct="1">
              <a:lnSpc>
                <a:spcPct val="107000"/>
              </a:lnSpc>
              <a:spcBef>
                <a:spcPts val="0"/>
              </a:spcBef>
              <a:spcAft>
                <a:spcPts val="0"/>
              </a:spcAft>
              <a:buClr>
                <a:srgbClr val="0070C0"/>
              </a:buClr>
              <a:buSzTx/>
              <a:buFont typeface="+mj-lt"/>
              <a:buAutoNum type="alphaLcParenR"/>
              <a:tabLst/>
              <a:defRPr/>
            </a:pPr>
            <a:r>
              <a:rPr kumimoji="0" lang="en-GB" sz="1600" b="0"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rPr>
              <a:t>position the ILO as a key actor in ongoing debates and initiatives of the multilateral system, notably in the United Nations (UN) system and international financial institutions, to counter inequalities at global and country levels; and</a:t>
            </a:r>
          </a:p>
          <a:p>
            <a:pPr marL="457200" marR="0" lvl="0" indent="-457200" algn="l" defTabSz="914400" rtl="0" eaLnBrk="1" fontAlgn="auto" latinLnBrk="0" hangingPunct="1">
              <a:lnSpc>
                <a:spcPct val="107000"/>
              </a:lnSpc>
              <a:spcBef>
                <a:spcPts val="0"/>
              </a:spcBef>
              <a:spcAft>
                <a:spcPts val="0"/>
              </a:spcAft>
              <a:buClr>
                <a:srgbClr val="0070C0"/>
              </a:buClr>
              <a:buSzTx/>
              <a:buFont typeface="+mj-lt"/>
              <a:buAutoNum type="alphaLcParenR"/>
              <a:tabLst/>
              <a:defRPr/>
            </a:pPr>
            <a:r>
              <a:rPr kumimoji="0" lang="en-GB" sz="1600" b="0"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rPr>
              <a:t>help ILO constituents to develop comprehensive and integrated policy frameworks and measures to reduce and prevent both vertical and horizontal inequalities in the world of work.</a:t>
            </a:r>
          </a:p>
          <a:p>
            <a:pPr marL="0" marR="0" lvl="0" indent="0" algn="l" defTabSz="914400" rtl="0" eaLnBrk="1" fontAlgn="auto" latinLnBrk="0" hangingPunct="1">
              <a:lnSpc>
                <a:spcPct val="107000"/>
              </a:lnSpc>
              <a:spcBef>
                <a:spcPts val="0"/>
              </a:spcBef>
              <a:spcAft>
                <a:spcPts val="0"/>
              </a:spcAft>
              <a:buClr>
                <a:srgbClr val="0070C0"/>
              </a:buClr>
              <a:buSzTx/>
              <a:buFont typeface="Arial" panose="020B0604020202020204" pitchFamily="34" charset="0"/>
              <a:buNone/>
              <a:tabLst/>
              <a:defRPr/>
            </a:pPr>
            <a:endParaRPr kumimoji="0" lang="en-GB" sz="1600" b="0"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
                <a:srgbClr val="0070C0"/>
              </a:buClr>
              <a:buSzTx/>
              <a:buFont typeface="Arial" panose="020B0604020202020204" pitchFamily="34" charset="0"/>
              <a:buNone/>
              <a:tabLst/>
              <a:defRPr/>
            </a:pPr>
            <a:r>
              <a:rPr kumimoji="0" lang="en-US" sz="1600" b="1" i="0" u="sng"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rPr>
              <a:t>The above will be achieved through:</a:t>
            </a:r>
            <a:endParaRPr kumimoji="0" lang="en-GB" sz="1600" b="0"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
                <a:srgbClr val="0070C0"/>
              </a:buClr>
              <a:buSzTx/>
              <a:buFont typeface="Montserrat" panose="00000500000000000000" pitchFamily="2" charset="0"/>
              <a:buChar char="▶"/>
              <a:tabLst/>
              <a:defRPr/>
            </a:pPr>
            <a:r>
              <a:rPr kumimoji="0" lang="en-GB" sz="1600" b="1"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rPr>
              <a:t>Mainstreaming</a:t>
            </a:r>
            <a:r>
              <a:rPr kumimoji="0" lang="en-GB" sz="1600" b="0"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rPr>
              <a:t> the reduction of inequalities across the world of work</a:t>
            </a:r>
          </a:p>
          <a:p>
            <a:pPr marL="342900" marR="0" lvl="0" indent="-342900" algn="l" defTabSz="914400" rtl="0" eaLnBrk="1" fontAlgn="auto" latinLnBrk="0" hangingPunct="1">
              <a:lnSpc>
                <a:spcPct val="107000"/>
              </a:lnSpc>
              <a:spcBef>
                <a:spcPts val="0"/>
              </a:spcBef>
              <a:spcAft>
                <a:spcPts val="0"/>
              </a:spcAft>
              <a:buClr>
                <a:srgbClr val="0070C0"/>
              </a:buClr>
              <a:buSzTx/>
              <a:buFont typeface="Montserrat" panose="00000500000000000000" pitchFamily="2" charset="0"/>
              <a:buChar char="▶"/>
              <a:tabLst/>
              <a:defRPr/>
            </a:pPr>
            <a:r>
              <a:rPr kumimoji="0" lang="en-GB" sz="1600" b="1"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rPr>
              <a:t>Country Support </a:t>
            </a:r>
            <a:r>
              <a:rPr kumimoji="0" lang="en-GB" sz="1600" b="0"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rPr>
              <a:t>- Designing and implementing </a:t>
            </a:r>
            <a:r>
              <a:rPr kumimoji="0" lang="en-GB" sz="1600" b="1"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rPr>
              <a:t>country-specific approaches</a:t>
            </a:r>
            <a:r>
              <a:rPr kumimoji="0" lang="en-GB" sz="1600" b="0"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rPr>
              <a:t> to prevent and reduce inequalities in the world of work (in selected pilot countries)</a:t>
            </a:r>
          </a:p>
          <a:p>
            <a:pPr marL="342900" marR="0" lvl="0" indent="-342900" algn="l" defTabSz="914400" rtl="0" eaLnBrk="1" fontAlgn="auto" latinLnBrk="0" hangingPunct="1">
              <a:lnSpc>
                <a:spcPct val="107000"/>
              </a:lnSpc>
              <a:spcBef>
                <a:spcPts val="0"/>
              </a:spcBef>
              <a:spcAft>
                <a:spcPts val="0"/>
              </a:spcAft>
              <a:buClr>
                <a:srgbClr val="0070C0"/>
              </a:buClr>
              <a:buSzTx/>
              <a:buFont typeface="Montserrat" panose="00000500000000000000" pitchFamily="2" charset="0"/>
              <a:buChar char="▶"/>
              <a:tabLst/>
              <a:defRPr/>
            </a:pPr>
            <a:r>
              <a:rPr kumimoji="0" lang="en-GB" sz="1600" b="0"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rPr>
              <a:t>Support the </a:t>
            </a:r>
            <a:r>
              <a:rPr kumimoji="0" lang="en-GB" sz="1600" b="1"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rPr>
              <a:t>positioning of the Office in the multilateral system </a:t>
            </a:r>
            <a:r>
              <a:rPr kumimoji="0" lang="en-GB" sz="1600" b="0"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rPr>
              <a:t>as a leading inequality actor in the multilateral system, in synergy with the Global Coalition on Social Justice</a:t>
            </a:r>
          </a:p>
          <a:p>
            <a:pPr marL="342900" marR="0" lvl="0" indent="-342900" algn="l" defTabSz="914400" rtl="0" eaLnBrk="1" fontAlgn="auto" latinLnBrk="0" hangingPunct="1">
              <a:lnSpc>
                <a:spcPct val="107000"/>
              </a:lnSpc>
              <a:spcBef>
                <a:spcPts val="0"/>
              </a:spcBef>
              <a:spcAft>
                <a:spcPts val="0"/>
              </a:spcAft>
              <a:buClr>
                <a:srgbClr val="0070C0"/>
              </a:buClr>
              <a:buSzTx/>
              <a:buFont typeface="Montserrat" panose="00000500000000000000" pitchFamily="2" charset="0"/>
              <a:buChar char="▶"/>
              <a:tabLst/>
              <a:defRPr/>
            </a:pPr>
            <a:r>
              <a:rPr kumimoji="0" lang="en-GB" sz="1600" b="1"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rPr>
              <a:t>Knowledge Development</a:t>
            </a:r>
            <a:r>
              <a:rPr kumimoji="0" lang="en-GB" sz="1600" b="0"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rPr>
              <a:t>, Research, and Tools Development</a:t>
            </a:r>
          </a:p>
          <a:p>
            <a:pPr marL="342900" marR="0" lvl="0" indent="-342900" algn="l" defTabSz="914400" rtl="0" eaLnBrk="1" fontAlgn="auto" latinLnBrk="0" hangingPunct="1">
              <a:lnSpc>
                <a:spcPct val="107000"/>
              </a:lnSpc>
              <a:spcBef>
                <a:spcPts val="0"/>
              </a:spcBef>
              <a:spcAft>
                <a:spcPts val="0"/>
              </a:spcAft>
              <a:buClr>
                <a:srgbClr val="0070C0"/>
              </a:buClr>
              <a:buSzTx/>
              <a:buFont typeface="Montserrat" panose="00000500000000000000" pitchFamily="2" charset="0"/>
              <a:buChar char="▶"/>
              <a:tabLst/>
              <a:defRPr/>
            </a:pPr>
            <a:r>
              <a:rPr kumimoji="0" lang="en-GB" sz="1600" b="1"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rPr>
              <a:t>Communication</a:t>
            </a:r>
          </a:p>
          <a:p>
            <a:pPr marL="342900" marR="0" lvl="0" indent="-342900" algn="l" defTabSz="914400" rtl="0" eaLnBrk="1" fontAlgn="auto" latinLnBrk="0" hangingPunct="1">
              <a:lnSpc>
                <a:spcPct val="107000"/>
              </a:lnSpc>
              <a:spcBef>
                <a:spcPts val="0"/>
              </a:spcBef>
              <a:spcAft>
                <a:spcPts val="0"/>
              </a:spcAft>
              <a:buClr>
                <a:srgbClr val="0070C0"/>
              </a:buClr>
              <a:buSzTx/>
              <a:buFont typeface="Montserrat" panose="00000500000000000000" pitchFamily="2" charset="0"/>
              <a:buChar char="▶"/>
              <a:tabLst/>
              <a:defRPr/>
            </a:pPr>
            <a:endParaRPr kumimoji="0" lang="en-GB" sz="1600" b="0"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
                <a:srgbClr val="0070C0"/>
              </a:buClr>
              <a:buSzTx/>
              <a:buFont typeface="Montserrat" panose="00000500000000000000" pitchFamily="2" charset="0"/>
              <a:buChar char="▶"/>
              <a:tabLst/>
              <a:defRPr/>
            </a:pPr>
            <a:endParaRPr kumimoji="0" lang="en-GB" sz="1600" b="0"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6545409"/>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B91A9-759E-0A2F-F351-74CC7B475901}"/>
              </a:ext>
            </a:extLst>
          </p:cNvPr>
          <p:cNvSpPr>
            <a:spLocks noGrp="1"/>
          </p:cNvSpPr>
          <p:nvPr>
            <p:ph type="title"/>
          </p:nvPr>
        </p:nvSpPr>
        <p:spPr/>
        <p:txBody>
          <a:bodyPr/>
          <a:lstStyle/>
          <a:p>
            <a:r>
              <a:rPr lang="en-GB" dirty="0"/>
              <a:t>Comprehensive and integrated ILO strategy to reduce and prevent inequalities in the world of work - </a:t>
            </a:r>
            <a:r>
              <a:rPr lang="fr-CH" dirty="0"/>
              <a:t>The </a:t>
            </a:r>
            <a:r>
              <a:rPr lang="fr-CH" dirty="0" err="1"/>
              <a:t>Strategy</a:t>
            </a:r>
            <a:endParaRPr lang="en-GB" dirty="0"/>
          </a:p>
        </p:txBody>
      </p:sp>
      <p:sp>
        <p:nvSpPr>
          <p:cNvPr id="3" name="Content Placeholder 2">
            <a:extLst>
              <a:ext uri="{FF2B5EF4-FFF2-40B4-BE49-F238E27FC236}">
                <a16:creationId xmlns:a16="http://schemas.microsoft.com/office/drawing/2014/main" id="{91398B91-0546-F389-4393-103148977A08}"/>
              </a:ext>
            </a:extLst>
          </p:cNvPr>
          <p:cNvSpPr>
            <a:spLocks noGrp="1"/>
          </p:cNvSpPr>
          <p:nvPr>
            <p:ph idx="1"/>
          </p:nvPr>
        </p:nvSpPr>
        <p:spPr/>
        <p:txBody>
          <a:bodyPr/>
          <a:lstStyle/>
          <a:p>
            <a:pPr marR="0" lvl="0" algn="l" defTabSz="914400" rtl="0" eaLnBrk="1" fontAlgn="auto" latinLnBrk="0" hangingPunct="1">
              <a:lnSpc>
                <a:spcPct val="107000"/>
              </a:lnSpc>
              <a:spcBef>
                <a:spcPts val="0"/>
              </a:spcBef>
              <a:spcAft>
                <a:spcPts val="0"/>
              </a:spcAft>
              <a:buClr>
                <a:srgbClr val="0070C0"/>
              </a:buClr>
              <a:buSzTx/>
              <a:tabLst/>
              <a:defRPr/>
            </a:pPr>
            <a:r>
              <a:rPr kumimoji="0" lang="en-US" sz="2400" i="0" u="sng"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rPr>
              <a:t>Thematic Areas for Priority Policy Action:</a:t>
            </a:r>
          </a:p>
          <a:p>
            <a:pPr marL="342900" marR="0" lvl="0" indent="-342900" algn="l" defTabSz="914400" rtl="0" eaLnBrk="1" fontAlgn="auto" latinLnBrk="0" hangingPunct="1">
              <a:lnSpc>
                <a:spcPct val="107000"/>
              </a:lnSpc>
              <a:spcBef>
                <a:spcPts val="0"/>
              </a:spcBef>
              <a:spcAft>
                <a:spcPts val="0"/>
              </a:spcAft>
              <a:buClr>
                <a:srgbClr val="0070C0"/>
              </a:buClr>
              <a:buSzTx/>
              <a:buFont typeface="Montserrat" panose="00000500000000000000" pitchFamily="2" charset="0"/>
              <a:buChar char="▶"/>
              <a:tabLst/>
              <a:defRPr/>
            </a:pPr>
            <a:r>
              <a:rPr kumimoji="0" lang="en-GB" sz="2400" b="0"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rPr>
              <a:t>Employment creation</a:t>
            </a:r>
          </a:p>
          <a:p>
            <a:pPr marL="342900" marR="0" lvl="0" indent="-342900" algn="l" defTabSz="914400" rtl="0" eaLnBrk="1" fontAlgn="auto" latinLnBrk="0" hangingPunct="1">
              <a:lnSpc>
                <a:spcPct val="107000"/>
              </a:lnSpc>
              <a:spcBef>
                <a:spcPts val="0"/>
              </a:spcBef>
              <a:spcAft>
                <a:spcPts val="0"/>
              </a:spcAft>
              <a:buClr>
                <a:srgbClr val="0070C0"/>
              </a:buClr>
              <a:buSzTx/>
              <a:buFont typeface="Montserrat" panose="00000500000000000000" pitchFamily="2" charset="0"/>
              <a:buChar char="▶"/>
              <a:tabLst/>
              <a:defRPr/>
            </a:pPr>
            <a:r>
              <a:rPr kumimoji="0" lang="en-GB" sz="2400" b="0"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rPr>
              <a:t>Equal access to quality education and training, including lifelong training, and quality public services from early childhood </a:t>
            </a:r>
          </a:p>
          <a:p>
            <a:pPr marL="342900" marR="0" lvl="0" indent="-342900" algn="l" defTabSz="914400" rtl="0" eaLnBrk="1" fontAlgn="auto" latinLnBrk="0" hangingPunct="1">
              <a:lnSpc>
                <a:spcPct val="107000"/>
              </a:lnSpc>
              <a:spcBef>
                <a:spcPts val="0"/>
              </a:spcBef>
              <a:spcAft>
                <a:spcPts val="0"/>
              </a:spcAft>
              <a:buClr>
                <a:srgbClr val="0070C0"/>
              </a:buClr>
              <a:buSzTx/>
              <a:buFont typeface="Montserrat" panose="00000500000000000000" pitchFamily="2" charset="0"/>
              <a:buChar char="▶"/>
              <a:tabLst/>
              <a:defRPr/>
            </a:pPr>
            <a:r>
              <a:rPr kumimoji="0" lang="en-GB" sz="2400" b="0"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rPr>
              <a:t>Adequate protection of all workers and a fair share of the fruits of growth </a:t>
            </a:r>
          </a:p>
          <a:p>
            <a:pPr marL="342900" marR="0" lvl="0" indent="-342900" algn="l" defTabSz="914400" rtl="0" eaLnBrk="1" fontAlgn="auto" latinLnBrk="0" hangingPunct="1">
              <a:lnSpc>
                <a:spcPct val="107000"/>
              </a:lnSpc>
              <a:spcBef>
                <a:spcPts val="0"/>
              </a:spcBef>
              <a:spcAft>
                <a:spcPts val="0"/>
              </a:spcAft>
              <a:buClr>
                <a:srgbClr val="0070C0"/>
              </a:buClr>
              <a:buSzTx/>
              <a:buFont typeface="Montserrat" panose="00000500000000000000" pitchFamily="2" charset="0"/>
              <a:buChar char="▶"/>
              <a:tabLst/>
              <a:defRPr/>
            </a:pPr>
            <a:r>
              <a:rPr kumimoji="0" lang="en-GB" sz="2400" b="0"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rPr>
              <a:t>Transition to the formal economy</a:t>
            </a:r>
          </a:p>
          <a:p>
            <a:pPr marL="342900" marR="0" lvl="0" indent="-342900" algn="l" defTabSz="914400" rtl="0" eaLnBrk="1" fontAlgn="auto" latinLnBrk="0" hangingPunct="1">
              <a:lnSpc>
                <a:spcPct val="107000"/>
              </a:lnSpc>
              <a:spcBef>
                <a:spcPts val="0"/>
              </a:spcBef>
              <a:spcAft>
                <a:spcPts val="0"/>
              </a:spcAft>
              <a:buClr>
                <a:srgbClr val="0070C0"/>
              </a:buClr>
              <a:buSzTx/>
              <a:buFont typeface="Montserrat" panose="00000500000000000000" pitchFamily="2" charset="0"/>
              <a:buChar char="▶"/>
              <a:tabLst/>
              <a:defRPr/>
            </a:pPr>
            <a:r>
              <a:rPr kumimoji="0" lang="en-GB" sz="2400" b="0"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rPr>
              <a:t>Gender equality and non-discrimination, equality for all, diversity and inclusion </a:t>
            </a:r>
          </a:p>
          <a:p>
            <a:pPr marL="342900" marR="0" lvl="0" indent="-342900" algn="l" defTabSz="914400" rtl="0" eaLnBrk="1" fontAlgn="auto" latinLnBrk="0" hangingPunct="1">
              <a:lnSpc>
                <a:spcPct val="107000"/>
              </a:lnSpc>
              <a:spcBef>
                <a:spcPts val="0"/>
              </a:spcBef>
              <a:spcAft>
                <a:spcPts val="0"/>
              </a:spcAft>
              <a:buClr>
                <a:srgbClr val="0070C0"/>
              </a:buClr>
              <a:buSzTx/>
              <a:buFont typeface="Montserrat" panose="00000500000000000000" pitchFamily="2" charset="0"/>
              <a:buChar char="▶"/>
              <a:tabLst/>
              <a:defRPr/>
            </a:pPr>
            <a:r>
              <a:rPr kumimoji="0" lang="en-GB" sz="2400" b="0"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rPr>
              <a:t>Trade and development for a fair globalisation and shared prosperity</a:t>
            </a:r>
          </a:p>
          <a:p>
            <a:pPr marL="342900" marR="0" lvl="0" indent="-342900" algn="l" defTabSz="914400" rtl="0" eaLnBrk="1" fontAlgn="auto" latinLnBrk="0" hangingPunct="1">
              <a:lnSpc>
                <a:spcPct val="107000"/>
              </a:lnSpc>
              <a:spcBef>
                <a:spcPts val="0"/>
              </a:spcBef>
              <a:spcAft>
                <a:spcPts val="0"/>
              </a:spcAft>
              <a:buClr>
                <a:srgbClr val="0070C0"/>
              </a:buClr>
              <a:buSzTx/>
              <a:buFont typeface="Montserrat" panose="00000500000000000000" pitchFamily="2" charset="0"/>
              <a:buChar char="▶"/>
              <a:tabLst/>
              <a:defRPr/>
            </a:pPr>
            <a:r>
              <a:rPr kumimoji="0" lang="en-GB" sz="2400" b="0" i="0" u="none" strike="noStrike" kern="1200" cap="none" spc="0" normalizeH="0" baseline="0" noProof="0" dirty="0">
                <a:ln>
                  <a:noFill/>
                </a:ln>
                <a:solidFill>
                  <a:srgbClr val="230050"/>
                </a:solidFill>
                <a:effectLst/>
                <a:uLnTx/>
                <a:uFillTx/>
                <a:latin typeface="Noto Sans" panose="020B0502040504020204" pitchFamily="34" charset="0"/>
                <a:ea typeface="Calibri" panose="020F0502020204030204" pitchFamily="34" charset="0"/>
                <a:cs typeface="Times New Roman" panose="02020603050405020304" pitchFamily="18" charset="0"/>
              </a:rPr>
              <a:t>Universal and adequate social protection</a:t>
            </a:r>
          </a:p>
        </p:txBody>
      </p:sp>
      <p:sp>
        <p:nvSpPr>
          <p:cNvPr id="4" name="Date Placeholder 3">
            <a:extLst>
              <a:ext uri="{FF2B5EF4-FFF2-40B4-BE49-F238E27FC236}">
                <a16:creationId xmlns:a16="http://schemas.microsoft.com/office/drawing/2014/main" id="{A83E104C-969B-DAE3-C181-1895F4692FD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5" name="Footer Placeholder 4">
            <a:extLst>
              <a:ext uri="{FF2B5EF4-FFF2-40B4-BE49-F238E27FC236}">
                <a16:creationId xmlns:a16="http://schemas.microsoft.com/office/drawing/2014/main" id="{F03DB5BF-95FE-66E0-C595-8820EC723217}"/>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230050"/>
                </a:solidFill>
                <a:effectLst/>
                <a:uLnTx/>
                <a:uFillTx/>
                <a:latin typeface="Arial" panose="020B0604020202020204"/>
                <a:ea typeface="+mn-ea"/>
                <a:cs typeface="+mn-cs"/>
              </a:rPr>
              <a:t>Advancing social justice, promoting decent work</a:t>
            </a:r>
          </a:p>
        </p:txBody>
      </p:sp>
      <p:sp>
        <p:nvSpPr>
          <p:cNvPr id="6" name="Slide Number Placeholder 5">
            <a:extLst>
              <a:ext uri="{FF2B5EF4-FFF2-40B4-BE49-F238E27FC236}">
                <a16:creationId xmlns:a16="http://schemas.microsoft.com/office/drawing/2014/main" id="{7842C9FF-C455-48B4-8F41-75C6D375DA4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Tree>
    <p:extLst>
      <p:ext uri="{BB962C8B-B14F-4D97-AF65-F5344CB8AC3E}">
        <p14:creationId xmlns:p14="http://schemas.microsoft.com/office/powerpoint/2010/main" val="1524353829"/>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90EDB-53E4-0B7C-FCDD-1E48336DF0F8}"/>
              </a:ext>
            </a:extLst>
          </p:cNvPr>
          <p:cNvSpPr>
            <a:spLocks noGrp="1"/>
          </p:cNvSpPr>
          <p:nvPr>
            <p:ph type="title"/>
          </p:nvPr>
        </p:nvSpPr>
        <p:spPr/>
        <p:txBody>
          <a:bodyPr/>
          <a:lstStyle/>
          <a:p>
            <a:r>
              <a:rPr lang="fr-CH" dirty="0"/>
              <a:t>Country Support</a:t>
            </a:r>
            <a:endParaRPr lang="en-GB" dirty="0"/>
          </a:p>
        </p:txBody>
      </p:sp>
      <p:sp>
        <p:nvSpPr>
          <p:cNvPr id="3" name="Content Placeholder 2">
            <a:extLst>
              <a:ext uri="{FF2B5EF4-FFF2-40B4-BE49-F238E27FC236}">
                <a16:creationId xmlns:a16="http://schemas.microsoft.com/office/drawing/2014/main" id="{95C7A190-7CD3-0AD2-D636-30B364A65E1A}"/>
              </a:ext>
            </a:extLst>
          </p:cNvPr>
          <p:cNvSpPr>
            <a:spLocks noGrp="1"/>
          </p:cNvSpPr>
          <p:nvPr>
            <p:ph idx="1"/>
          </p:nvPr>
        </p:nvSpPr>
        <p:spPr/>
        <p:txBody>
          <a:bodyPr>
            <a:noAutofit/>
          </a:bodyPr>
          <a:lstStyle/>
          <a:p>
            <a:pPr marL="342900" marR="0" lvl="0" indent="-342900" algn="l" defTabSz="914400" rtl="0" eaLnBrk="1" fontAlgn="auto" latinLnBrk="0" hangingPunct="1">
              <a:lnSpc>
                <a:spcPct val="107000"/>
              </a:lnSpc>
              <a:spcBef>
                <a:spcPts val="0"/>
              </a:spcBef>
              <a:spcAft>
                <a:spcPts val="0"/>
              </a:spcAft>
              <a:buClr>
                <a:srgbClr val="0070C0"/>
              </a:buClr>
              <a:buSzTx/>
              <a:buFont typeface="Montserrat" panose="00000500000000000000" pitchFamily="2" charset="0"/>
              <a:buChar char="▶"/>
              <a:tabLst/>
              <a:defRPr/>
            </a:pPr>
            <a:r>
              <a:rPr lang="en-GB" sz="2000" b="0" dirty="0">
                <a:solidFill>
                  <a:srgbClr val="230050"/>
                </a:solidFill>
                <a:latin typeface="Noto Sans" panose="020B0502040504020204" pitchFamily="34" charset="0"/>
                <a:cs typeface="Times New Roman" panose="02020603050405020304" pitchFamily="18" charset="0"/>
              </a:rPr>
              <a:t>C</a:t>
            </a:r>
            <a:r>
              <a:rPr lang="fr-CH" sz="2000" b="0" dirty="0" err="1">
                <a:solidFill>
                  <a:srgbClr val="230050"/>
                </a:solidFill>
                <a:latin typeface="Noto Sans" panose="020B0502040504020204" pitchFamily="34" charset="0"/>
                <a:cs typeface="Times New Roman" panose="02020603050405020304" pitchFamily="18" charset="0"/>
              </a:rPr>
              <a:t>urrent</a:t>
            </a:r>
            <a:r>
              <a:rPr lang="fr-CH" sz="2000" b="0" dirty="0">
                <a:solidFill>
                  <a:srgbClr val="230050"/>
                </a:solidFill>
                <a:latin typeface="Noto Sans" panose="020B0502040504020204" pitchFamily="34" charset="0"/>
                <a:cs typeface="Times New Roman" panose="02020603050405020304" pitchFamily="18" charset="0"/>
              </a:rPr>
              <a:t> pilot countries (</a:t>
            </a:r>
            <a:r>
              <a:rPr lang="fr-CH" sz="2000" b="0" dirty="0" err="1">
                <a:solidFill>
                  <a:srgbClr val="230050"/>
                </a:solidFill>
                <a:latin typeface="Noto Sans" panose="020B0502040504020204" pitchFamily="34" charset="0"/>
                <a:cs typeface="Times New Roman" panose="02020603050405020304" pitchFamily="18" charset="0"/>
              </a:rPr>
              <a:t>identified</a:t>
            </a:r>
            <a:r>
              <a:rPr lang="fr-CH" sz="2000" b="0" dirty="0">
                <a:solidFill>
                  <a:srgbClr val="230050"/>
                </a:solidFill>
                <a:latin typeface="Noto Sans" panose="020B0502040504020204" pitchFamily="34" charset="0"/>
                <a:cs typeface="Times New Roman" panose="02020603050405020304" pitchFamily="18" charset="0"/>
              </a:rPr>
              <a:t> by </a:t>
            </a:r>
            <a:r>
              <a:rPr lang="fr-CH" sz="2000" b="0" dirty="0" err="1">
                <a:solidFill>
                  <a:srgbClr val="230050"/>
                </a:solidFill>
                <a:latin typeface="Noto Sans" panose="020B0502040504020204" pitchFamily="34" charset="0"/>
                <a:cs typeface="Times New Roman" panose="02020603050405020304" pitchFamily="18" charset="0"/>
              </a:rPr>
              <a:t>ROs</a:t>
            </a:r>
            <a:r>
              <a:rPr lang="fr-CH" sz="2000" b="0" dirty="0">
                <a:solidFill>
                  <a:srgbClr val="230050"/>
                </a:solidFill>
                <a:latin typeface="Noto Sans" panose="020B0502040504020204" pitchFamily="34" charset="0"/>
                <a:cs typeface="Times New Roman" panose="02020603050405020304" pitchFamily="18" charset="0"/>
              </a:rPr>
              <a:t> in consultation </a:t>
            </a:r>
            <a:r>
              <a:rPr lang="fr-CH" sz="2000" b="0" dirty="0" err="1">
                <a:solidFill>
                  <a:srgbClr val="230050"/>
                </a:solidFill>
                <a:latin typeface="Noto Sans" panose="020B0502040504020204" pitchFamily="34" charset="0"/>
                <a:cs typeface="Times New Roman" panose="02020603050405020304" pitchFamily="18" charset="0"/>
              </a:rPr>
              <a:t>with</a:t>
            </a:r>
            <a:r>
              <a:rPr lang="fr-CH" sz="2000" b="0" dirty="0">
                <a:solidFill>
                  <a:srgbClr val="230050"/>
                </a:solidFill>
                <a:latin typeface="Noto Sans" panose="020B0502040504020204" pitchFamily="34" charset="0"/>
                <a:cs typeface="Times New Roman" panose="02020603050405020304" pitchFamily="18" charset="0"/>
              </a:rPr>
              <a:t> </a:t>
            </a:r>
            <a:r>
              <a:rPr lang="fr-CH" sz="2000" b="0" dirty="0" err="1">
                <a:solidFill>
                  <a:srgbClr val="230050"/>
                </a:solidFill>
                <a:latin typeface="Noto Sans" panose="020B0502040504020204" pitchFamily="34" charset="0"/>
                <a:cs typeface="Times New Roman" panose="02020603050405020304" pitchFamily="18" charset="0"/>
              </a:rPr>
              <a:t>constituents</a:t>
            </a:r>
            <a:r>
              <a:rPr lang="fr-CH" sz="2000" b="0" dirty="0">
                <a:solidFill>
                  <a:srgbClr val="230050"/>
                </a:solidFill>
                <a:latin typeface="Noto Sans" panose="020B0502040504020204" pitchFamily="34" charset="0"/>
                <a:cs typeface="Times New Roman" panose="02020603050405020304" pitchFamily="18" charset="0"/>
              </a:rPr>
              <a:t>):</a:t>
            </a:r>
          </a:p>
          <a:p>
            <a:pPr marL="594900" lvl="2" indent="-342900">
              <a:lnSpc>
                <a:spcPct val="107000"/>
              </a:lnSpc>
              <a:spcBef>
                <a:spcPts val="0"/>
              </a:spcBef>
              <a:buClr>
                <a:srgbClr val="0070C0"/>
              </a:buClr>
              <a:buFont typeface="Arial" panose="020B0604020202020204" pitchFamily="34" charset="0"/>
              <a:buChar char="•"/>
              <a:defRPr/>
            </a:pPr>
            <a:r>
              <a:rPr lang="fr-CH" sz="2000" b="0" dirty="0">
                <a:solidFill>
                  <a:srgbClr val="230050"/>
                </a:solidFill>
                <a:latin typeface="Noto Sans" panose="020B0502040504020204" pitchFamily="34" charset="0"/>
                <a:cs typeface="Times New Roman" panose="02020603050405020304" pitchFamily="18" charset="0"/>
              </a:rPr>
              <a:t>Namibia [</a:t>
            </a:r>
            <a:r>
              <a:rPr lang="fr-CH" sz="2000" b="1" dirty="0" err="1">
                <a:solidFill>
                  <a:srgbClr val="230050"/>
                </a:solidFill>
                <a:latin typeface="Noto Sans" panose="020B0502040504020204" pitchFamily="34" charset="0"/>
                <a:cs typeface="Times New Roman" panose="02020603050405020304" pitchFamily="18" charset="0"/>
              </a:rPr>
              <a:t>also</a:t>
            </a:r>
            <a:r>
              <a:rPr lang="fr-CH" sz="2000" b="1" dirty="0">
                <a:solidFill>
                  <a:srgbClr val="230050"/>
                </a:solidFill>
                <a:latin typeface="Noto Sans" panose="020B0502040504020204" pitchFamily="34" charset="0"/>
                <a:cs typeface="Times New Roman" panose="02020603050405020304" pitchFamily="18" charset="0"/>
              </a:rPr>
              <a:t> GA </a:t>
            </a:r>
            <a:r>
              <a:rPr lang="fr-CH" sz="2000" b="1" dirty="0" err="1">
                <a:solidFill>
                  <a:srgbClr val="230050"/>
                </a:solidFill>
                <a:latin typeface="Noto Sans" panose="020B0502040504020204" pitchFamily="34" charset="0"/>
                <a:cs typeface="Times New Roman" panose="02020603050405020304" pitchFamily="18" charset="0"/>
              </a:rPr>
              <a:t>Pathfinder</a:t>
            </a:r>
            <a:r>
              <a:rPr lang="fr-CH" sz="2000" b="1" dirty="0">
                <a:solidFill>
                  <a:srgbClr val="230050"/>
                </a:solidFill>
                <a:latin typeface="Noto Sans" panose="020B0502040504020204" pitchFamily="34" charset="0"/>
                <a:cs typeface="Times New Roman" panose="02020603050405020304" pitchFamily="18" charset="0"/>
              </a:rPr>
              <a:t> country</a:t>
            </a:r>
            <a:r>
              <a:rPr lang="fr-CH" sz="2000" b="0" dirty="0">
                <a:solidFill>
                  <a:srgbClr val="230050"/>
                </a:solidFill>
                <a:latin typeface="Noto Sans" panose="020B0502040504020204" pitchFamily="34" charset="0"/>
                <a:cs typeface="Times New Roman" panose="02020603050405020304" pitchFamily="18" charset="0"/>
              </a:rPr>
              <a:t>]</a:t>
            </a:r>
          </a:p>
          <a:p>
            <a:pPr marL="594900" lvl="2" indent="-342900">
              <a:lnSpc>
                <a:spcPct val="107000"/>
              </a:lnSpc>
              <a:spcBef>
                <a:spcPts val="0"/>
              </a:spcBef>
              <a:buClr>
                <a:srgbClr val="0070C0"/>
              </a:buClr>
              <a:buFont typeface="Arial" panose="020B0604020202020204" pitchFamily="34" charset="0"/>
              <a:buChar char="•"/>
              <a:defRPr/>
            </a:pPr>
            <a:r>
              <a:rPr lang="fr-CH" sz="2000" dirty="0">
                <a:solidFill>
                  <a:srgbClr val="230050"/>
                </a:solidFill>
                <a:latin typeface="Noto Sans" panose="020B0502040504020204" pitchFamily="34" charset="0"/>
                <a:cs typeface="Times New Roman" panose="02020603050405020304" pitchFamily="18" charset="0"/>
              </a:rPr>
              <a:t>Philippines </a:t>
            </a:r>
            <a:r>
              <a:rPr lang="fr-CH" sz="2000" b="0" dirty="0">
                <a:solidFill>
                  <a:srgbClr val="230050"/>
                </a:solidFill>
                <a:latin typeface="Noto Sans" panose="020B0502040504020204" pitchFamily="34" charset="0"/>
                <a:cs typeface="Times New Roman" panose="02020603050405020304" pitchFamily="18" charset="0"/>
              </a:rPr>
              <a:t>[</a:t>
            </a:r>
            <a:r>
              <a:rPr lang="fr-CH" sz="2000" b="1" dirty="0" err="1">
                <a:solidFill>
                  <a:srgbClr val="230050"/>
                </a:solidFill>
                <a:latin typeface="Noto Sans" panose="020B0502040504020204" pitchFamily="34" charset="0"/>
                <a:cs typeface="Times New Roman" panose="02020603050405020304" pitchFamily="18" charset="0"/>
              </a:rPr>
              <a:t>also</a:t>
            </a:r>
            <a:r>
              <a:rPr lang="fr-CH" sz="2000" b="1" dirty="0">
                <a:solidFill>
                  <a:srgbClr val="230050"/>
                </a:solidFill>
                <a:latin typeface="Noto Sans" panose="020B0502040504020204" pitchFamily="34" charset="0"/>
                <a:cs typeface="Times New Roman" panose="02020603050405020304" pitchFamily="18" charset="0"/>
              </a:rPr>
              <a:t> GA </a:t>
            </a:r>
            <a:r>
              <a:rPr lang="fr-CH" sz="2000" b="1" dirty="0" err="1">
                <a:solidFill>
                  <a:srgbClr val="230050"/>
                </a:solidFill>
                <a:latin typeface="Noto Sans" panose="020B0502040504020204" pitchFamily="34" charset="0"/>
                <a:cs typeface="Times New Roman" panose="02020603050405020304" pitchFamily="18" charset="0"/>
              </a:rPr>
              <a:t>Pathfinder</a:t>
            </a:r>
            <a:r>
              <a:rPr lang="fr-CH" sz="2000" b="1" dirty="0">
                <a:solidFill>
                  <a:srgbClr val="230050"/>
                </a:solidFill>
                <a:latin typeface="Noto Sans" panose="020B0502040504020204" pitchFamily="34" charset="0"/>
                <a:cs typeface="Times New Roman" panose="02020603050405020304" pitchFamily="18" charset="0"/>
              </a:rPr>
              <a:t> country</a:t>
            </a:r>
            <a:r>
              <a:rPr lang="fr-CH" sz="2000" b="0" dirty="0">
                <a:solidFill>
                  <a:srgbClr val="230050"/>
                </a:solidFill>
                <a:latin typeface="Noto Sans" panose="020B0502040504020204" pitchFamily="34" charset="0"/>
                <a:cs typeface="Times New Roman" panose="02020603050405020304" pitchFamily="18" charset="0"/>
              </a:rPr>
              <a:t>]</a:t>
            </a:r>
            <a:endParaRPr lang="fr-CH" sz="2000" dirty="0">
              <a:solidFill>
                <a:srgbClr val="230050"/>
              </a:solidFill>
              <a:latin typeface="Noto Sans" panose="020B0502040504020204" pitchFamily="34" charset="0"/>
              <a:cs typeface="Times New Roman" panose="02020603050405020304" pitchFamily="18" charset="0"/>
            </a:endParaRPr>
          </a:p>
          <a:p>
            <a:pPr marL="594900" lvl="2" indent="-342900">
              <a:lnSpc>
                <a:spcPct val="107000"/>
              </a:lnSpc>
              <a:spcBef>
                <a:spcPts val="0"/>
              </a:spcBef>
              <a:buClr>
                <a:srgbClr val="0070C0"/>
              </a:buClr>
              <a:buFont typeface="Arial" panose="020B0604020202020204" pitchFamily="34" charset="0"/>
              <a:buChar char="•"/>
              <a:defRPr/>
            </a:pPr>
            <a:r>
              <a:rPr lang="fr-CH" sz="2000" dirty="0">
                <a:solidFill>
                  <a:srgbClr val="230050"/>
                </a:solidFill>
                <a:latin typeface="Noto Sans" panose="020B0502040504020204" pitchFamily="34" charset="0"/>
                <a:cs typeface="Times New Roman" panose="02020603050405020304" pitchFamily="18" charset="0"/>
              </a:rPr>
              <a:t>Chile </a:t>
            </a:r>
          </a:p>
          <a:p>
            <a:pPr marL="594900" lvl="2" indent="-342900">
              <a:lnSpc>
                <a:spcPct val="107000"/>
              </a:lnSpc>
              <a:spcBef>
                <a:spcPts val="0"/>
              </a:spcBef>
              <a:buClr>
                <a:srgbClr val="0070C0"/>
              </a:buClr>
              <a:buFont typeface="Arial" panose="020B0604020202020204" pitchFamily="34" charset="0"/>
              <a:buChar char="•"/>
              <a:defRPr/>
            </a:pPr>
            <a:r>
              <a:rPr lang="fr-CH" sz="2000" b="0" dirty="0">
                <a:solidFill>
                  <a:srgbClr val="230050"/>
                </a:solidFill>
                <a:latin typeface="Noto Sans" panose="020B0502040504020204" pitchFamily="34" charset="0"/>
                <a:cs typeface="Times New Roman" panose="02020603050405020304" pitchFamily="18" charset="0"/>
              </a:rPr>
              <a:t>Iraq</a:t>
            </a:r>
          </a:p>
          <a:p>
            <a:pPr marL="594900" lvl="2" indent="-342900">
              <a:lnSpc>
                <a:spcPct val="107000"/>
              </a:lnSpc>
              <a:spcBef>
                <a:spcPts val="0"/>
              </a:spcBef>
              <a:buClr>
                <a:srgbClr val="0070C0"/>
              </a:buClr>
              <a:buFont typeface="Arial" panose="020B0604020202020204" pitchFamily="34" charset="0"/>
              <a:buChar char="•"/>
              <a:defRPr/>
            </a:pPr>
            <a:r>
              <a:rPr lang="en-GB" sz="2000" b="0" dirty="0">
                <a:solidFill>
                  <a:srgbClr val="230050"/>
                </a:solidFill>
                <a:latin typeface="Noto Sans" panose="020B0502040504020204" pitchFamily="34" charset="0"/>
                <a:cs typeface="Times New Roman" panose="02020603050405020304" pitchFamily="18" charset="0"/>
              </a:rPr>
              <a:t>Europe TBD</a:t>
            </a:r>
            <a:endParaRPr lang="fr-CH" sz="2000" b="0" dirty="0">
              <a:solidFill>
                <a:srgbClr val="230050"/>
              </a:solidFill>
              <a:latin typeface="Noto Sans" panose="020B050204050402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
                <a:srgbClr val="0070C0"/>
              </a:buClr>
              <a:buSzTx/>
              <a:buFont typeface="Montserrat" panose="00000500000000000000" pitchFamily="2" charset="0"/>
              <a:buChar char="▶"/>
              <a:tabLst/>
              <a:defRPr/>
            </a:pPr>
            <a:r>
              <a:rPr lang="fr-CH" sz="2000" b="0" dirty="0">
                <a:solidFill>
                  <a:srgbClr val="230050"/>
                </a:solidFill>
                <a:latin typeface="Noto Sans" panose="020B0502040504020204" pitchFamily="34" charset="0"/>
                <a:cs typeface="Times New Roman" panose="02020603050405020304" pitchFamily="18" charset="0"/>
              </a:rPr>
              <a:t>Countries </a:t>
            </a:r>
            <a:r>
              <a:rPr lang="fr-CH" sz="2000" b="0" dirty="0" err="1">
                <a:solidFill>
                  <a:srgbClr val="230050"/>
                </a:solidFill>
                <a:latin typeface="Noto Sans" panose="020B0502040504020204" pitchFamily="34" charset="0"/>
                <a:cs typeface="Times New Roman" panose="02020603050405020304" pitchFamily="18" charset="0"/>
              </a:rPr>
              <a:t>chosen</a:t>
            </a:r>
            <a:r>
              <a:rPr lang="fr-CH" sz="2000" b="0" dirty="0">
                <a:solidFill>
                  <a:srgbClr val="230050"/>
                </a:solidFill>
                <a:latin typeface="Noto Sans" panose="020B0502040504020204" pitchFamily="34" charset="0"/>
                <a:cs typeface="Times New Roman" panose="02020603050405020304" pitchFamily="18" charset="0"/>
              </a:rPr>
              <a:t> on the basis of: </a:t>
            </a:r>
            <a:r>
              <a:rPr lang="fr-CH" sz="2000" dirty="0" err="1">
                <a:solidFill>
                  <a:srgbClr val="230050"/>
                </a:solidFill>
                <a:latin typeface="Noto Sans" panose="020B0502040504020204" pitchFamily="34" charset="0"/>
                <a:cs typeface="Times New Roman" panose="02020603050405020304" pitchFamily="18" charset="0"/>
              </a:rPr>
              <a:t>Contextual</a:t>
            </a:r>
            <a:r>
              <a:rPr lang="fr-CH" sz="2000" dirty="0">
                <a:solidFill>
                  <a:srgbClr val="230050"/>
                </a:solidFill>
                <a:latin typeface="Noto Sans" panose="020B0502040504020204" pitchFamily="34" charset="0"/>
                <a:cs typeface="Times New Roman" panose="02020603050405020304" pitchFamily="18" charset="0"/>
              </a:rPr>
              <a:t> </a:t>
            </a:r>
            <a:r>
              <a:rPr lang="fr-CH" sz="2000" dirty="0" err="1">
                <a:solidFill>
                  <a:srgbClr val="230050"/>
                </a:solidFill>
                <a:latin typeface="Noto Sans" panose="020B0502040504020204" pitchFamily="34" charset="0"/>
                <a:cs typeface="Times New Roman" panose="02020603050405020304" pitchFamily="18" charset="0"/>
              </a:rPr>
              <a:t>levels</a:t>
            </a:r>
            <a:r>
              <a:rPr lang="fr-CH" sz="2000" dirty="0">
                <a:solidFill>
                  <a:srgbClr val="230050"/>
                </a:solidFill>
                <a:latin typeface="Noto Sans" panose="020B0502040504020204" pitchFamily="34" charset="0"/>
                <a:cs typeface="Times New Roman" panose="02020603050405020304" pitchFamily="18" charset="0"/>
              </a:rPr>
              <a:t> of inequalities </a:t>
            </a:r>
            <a:r>
              <a:rPr lang="fr-CH" sz="2000" dirty="0" err="1">
                <a:solidFill>
                  <a:srgbClr val="230050"/>
                </a:solidFill>
                <a:latin typeface="Noto Sans" panose="020B0502040504020204" pitchFamily="34" charset="0"/>
                <a:cs typeface="Times New Roman" panose="02020603050405020304" pitchFamily="18" charset="0"/>
              </a:rPr>
              <a:t>along</a:t>
            </a:r>
            <a:r>
              <a:rPr lang="fr-CH" sz="2000" dirty="0">
                <a:solidFill>
                  <a:srgbClr val="230050"/>
                </a:solidFill>
                <a:latin typeface="Noto Sans" panose="020B0502040504020204" pitchFamily="34" charset="0"/>
                <a:cs typeface="Times New Roman" panose="02020603050405020304" pitchFamily="18" charset="0"/>
              </a:rPr>
              <a:t> </a:t>
            </a:r>
            <a:r>
              <a:rPr lang="fr-CH" sz="2000" dirty="0" err="1">
                <a:solidFill>
                  <a:srgbClr val="230050"/>
                </a:solidFill>
                <a:latin typeface="Noto Sans" panose="020B0502040504020204" pitchFamily="34" charset="0"/>
                <a:cs typeface="Times New Roman" panose="02020603050405020304" pitchFamily="18" charset="0"/>
              </a:rPr>
              <a:t>different</a:t>
            </a:r>
            <a:r>
              <a:rPr lang="fr-CH" sz="2000" dirty="0">
                <a:solidFill>
                  <a:srgbClr val="230050"/>
                </a:solidFill>
                <a:latin typeface="Noto Sans" panose="020B0502040504020204" pitchFamily="34" charset="0"/>
                <a:cs typeface="Times New Roman" panose="02020603050405020304" pitchFamily="18" charset="0"/>
              </a:rPr>
              <a:t> dimensions; Political </a:t>
            </a:r>
            <a:r>
              <a:rPr lang="fr-CH" sz="2000" dirty="0" err="1">
                <a:solidFill>
                  <a:srgbClr val="230050"/>
                </a:solidFill>
                <a:latin typeface="Noto Sans" panose="020B0502040504020204" pitchFamily="34" charset="0"/>
                <a:cs typeface="Times New Roman" panose="02020603050405020304" pitchFamily="18" charset="0"/>
              </a:rPr>
              <a:t>will</a:t>
            </a:r>
            <a:r>
              <a:rPr lang="fr-CH" sz="2000" dirty="0">
                <a:solidFill>
                  <a:srgbClr val="230050"/>
                </a:solidFill>
                <a:latin typeface="Noto Sans" panose="020B0502040504020204" pitchFamily="34" charset="0"/>
                <a:cs typeface="Times New Roman" panose="02020603050405020304" pitchFamily="18" charset="0"/>
              </a:rPr>
              <a:t> to tackle </a:t>
            </a:r>
            <a:r>
              <a:rPr lang="fr-CH" sz="2000" dirty="0" err="1">
                <a:solidFill>
                  <a:srgbClr val="230050"/>
                </a:solidFill>
                <a:latin typeface="Noto Sans" panose="020B0502040504020204" pitchFamily="34" charset="0"/>
                <a:cs typeface="Times New Roman" panose="02020603050405020304" pitchFamily="18" charset="0"/>
              </a:rPr>
              <a:t>inequality</a:t>
            </a:r>
            <a:r>
              <a:rPr lang="fr-CH" sz="2000" dirty="0">
                <a:solidFill>
                  <a:srgbClr val="230050"/>
                </a:solidFill>
                <a:latin typeface="Noto Sans" panose="020B0502040504020204" pitchFamily="34" charset="0"/>
                <a:cs typeface="Times New Roman" panose="02020603050405020304" pitchFamily="18" charset="0"/>
              </a:rPr>
              <a:t>; </a:t>
            </a:r>
            <a:r>
              <a:rPr lang="fr-CH" sz="2000" dirty="0" err="1">
                <a:solidFill>
                  <a:srgbClr val="230050"/>
                </a:solidFill>
                <a:latin typeface="Noto Sans" panose="020B0502040504020204" pitchFamily="34" charset="0"/>
                <a:cs typeface="Times New Roman" panose="02020603050405020304" pitchFamily="18" charset="0"/>
              </a:rPr>
              <a:t>Potential</a:t>
            </a:r>
            <a:r>
              <a:rPr lang="fr-CH" sz="2000" dirty="0">
                <a:solidFill>
                  <a:srgbClr val="230050"/>
                </a:solidFill>
                <a:latin typeface="Noto Sans" panose="020B0502040504020204" pitchFamily="34" charset="0"/>
                <a:cs typeface="Times New Roman" panose="02020603050405020304" pitchFamily="18" charset="0"/>
              </a:rPr>
              <a:t> </a:t>
            </a:r>
            <a:r>
              <a:rPr lang="fr-CH" sz="2000" dirty="0" err="1">
                <a:solidFill>
                  <a:srgbClr val="230050"/>
                </a:solidFill>
                <a:latin typeface="Noto Sans" panose="020B0502040504020204" pitchFamily="34" charset="0"/>
                <a:cs typeface="Times New Roman" panose="02020603050405020304" pitchFamily="18" charset="0"/>
              </a:rPr>
              <a:t>Complementarity</a:t>
            </a:r>
            <a:r>
              <a:rPr lang="fr-CH" sz="2000" b="0" dirty="0">
                <a:solidFill>
                  <a:srgbClr val="230050"/>
                </a:solidFill>
                <a:latin typeface="Noto Sans" panose="020B0502040504020204" pitchFamily="34" charset="0"/>
                <a:cs typeface="Times New Roman" panose="02020603050405020304" pitchFamily="18" charset="0"/>
              </a:rPr>
              <a:t> </a:t>
            </a:r>
            <a:r>
              <a:rPr lang="fr-CH" sz="2000" b="0" dirty="0" err="1">
                <a:solidFill>
                  <a:srgbClr val="230050"/>
                </a:solidFill>
                <a:latin typeface="Noto Sans" panose="020B0502040504020204" pitchFamily="34" charset="0"/>
                <a:cs typeface="Times New Roman" panose="02020603050405020304" pitchFamily="18" charset="0"/>
              </a:rPr>
              <a:t>with</a:t>
            </a:r>
            <a:r>
              <a:rPr lang="fr-CH" sz="2000" b="0" dirty="0">
                <a:solidFill>
                  <a:srgbClr val="230050"/>
                </a:solidFill>
                <a:latin typeface="Noto Sans" panose="020B0502040504020204" pitchFamily="34" charset="0"/>
                <a:cs typeface="Times New Roman" panose="02020603050405020304" pitchFamily="18" charset="0"/>
              </a:rPr>
              <a:t> </a:t>
            </a:r>
            <a:r>
              <a:rPr lang="fr-CH" sz="2000" b="0" dirty="0" err="1">
                <a:solidFill>
                  <a:srgbClr val="230050"/>
                </a:solidFill>
                <a:latin typeface="Noto Sans" panose="020B0502040504020204" pitchFamily="34" charset="0"/>
                <a:cs typeface="Times New Roman" panose="02020603050405020304" pitchFamily="18" charset="0"/>
              </a:rPr>
              <a:t>ongoing</a:t>
            </a:r>
            <a:r>
              <a:rPr lang="fr-CH" sz="2000" b="0" dirty="0">
                <a:solidFill>
                  <a:srgbClr val="230050"/>
                </a:solidFill>
                <a:latin typeface="Noto Sans" panose="020B0502040504020204" pitchFamily="34" charset="0"/>
                <a:cs typeface="Times New Roman" panose="02020603050405020304" pitchFamily="18" charset="0"/>
              </a:rPr>
              <a:t> actions (and </a:t>
            </a:r>
            <a:r>
              <a:rPr lang="fr-CH" sz="2000" b="0" dirty="0" err="1">
                <a:solidFill>
                  <a:srgbClr val="230050"/>
                </a:solidFill>
                <a:latin typeface="Noto Sans" panose="020B0502040504020204" pitchFamily="34" charset="0"/>
                <a:cs typeface="Times New Roman" panose="02020603050405020304" pitchFamily="18" charset="0"/>
              </a:rPr>
              <a:t>other</a:t>
            </a:r>
            <a:r>
              <a:rPr lang="fr-CH" sz="2000" b="0" dirty="0">
                <a:solidFill>
                  <a:srgbClr val="230050"/>
                </a:solidFill>
                <a:latin typeface="Noto Sans" panose="020B0502040504020204" pitchFamily="34" charset="0"/>
                <a:cs typeface="Times New Roman" panose="02020603050405020304" pitchFamily="18" charset="0"/>
              </a:rPr>
              <a:t> </a:t>
            </a:r>
            <a:r>
              <a:rPr lang="fr-CH" sz="2000" b="0" dirty="0" err="1">
                <a:solidFill>
                  <a:srgbClr val="230050"/>
                </a:solidFill>
                <a:latin typeface="Noto Sans" panose="020B0502040504020204" pitchFamily="34" charset="0"/>
                <a:cs typeface="Times New Roman" panose="02020603050405020304" pitchFamily="18" charset="0"/>
              </a:rPr>
              <a:t>partners</a:t>
            </a:r>
            <a:r>
              <a:rPr lang="fr-CH" sz="2000" b="0" dirty="0">
                <a:solidFill>
                  <a:srgbClr val="230050"/>
                </a:solidFill>
                <a:latin typeface="Noto Sans" panose="020B0502040504020204" pitchFamily="34" charset="0"/>
                <a:cs typeface="Times New Roman" panose="02020603050405020304" pitchFamily="18" charset="0"/>
              </a:rPr>
              <a:t>) </a:t>
            </a:r>
          </a:p>
        </p:txBody>
      </p:sp>
    </p:spTree>
    <p:extLst>
      <p:ext uri="{BB962C8B-B14F-4D97-AF65-F5344CB8AC3E}">
        <p14:creationId xmlns:p14="http://schemas.microsoft.com/office/powerpoint/2010/main" val="3782025715"/>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90EDB-53E4-0B7C-FCDD-1E48336DF0F8}"/>
              </a:ext>
            </a:extLst>
          </p:cNvPr>
          <p:cNvSpPr>
            <a:spLocks noGrp="1"/>
          </p:cNvSpPr>
          <p:nvPr>
            <p:ph type="title"/>
          </p:nvPr>
        </p:nvSpPr>
        <p:spPr/>
        <p:txBody>
          <a:bodyPr/>
          <a:lstStyle/>
          <a:p>
            <a:r>
              <a:rPr lang="fr-CH" dirty="0"/>
              <a:t>Country Support</a:t>
            </a:r>
            <a:endParaRPr lang="en-GB" dirty="0"/>
          </a:p>
        </p:txBody>
      </p:sp>
      <p:sp>
        <p:nvSpPr>
          <p:cNvPr id="3" name="Content Placeholder 2">
            <a:extLst>
              <a:ext uri="{FF2B5EF4-FFF2-40B4-BE49-F238E27FC236}">
                <a16:creationId xmlns:a16="http://schemas.microsoft.com/office/drawing/2014/main" id="{95C7A190-7CD3-0AD2-D636-30B364A65E1A}"/>
              </a:ext>
            </a:extLst>
          </p:cNvPr>
          <p:cNvSpPr>
            <a:spLocks noGrp="1"/>
          </p:cNvSpPr>
          <p:nvPr>
            <p:ph idx="1"/>
          </p:nvPr>
        </p:nvSpPr>
        <p:spPr>
          <a:xfrm>
            <a:off x="490538" y="2393950"/>
            <a:ext cx="11210924" cy="1742621"/>
          </a:xfrm>
        </p:spPr>
        <p:txBody>
          <a:bodyPr>
            <a:noAutofit/>
          </a:bodyPr>
          <a:lstStyle/>
          <a:p>
            <a:pPr marL="342900" marR="0" lvl="0" indent="-342900" algn="l" defTabSz="914400" rtl="0" eaLnBrk="1" fontAlgn="auto" latinLnBrk="0" hangingPunct="1">
              <a:lnSpc>
                <a:spcPct val="107000"/>
              </a:lnSpc>
              <a:spcBef>
                <a:spcPts val="0"/>
              </a:spcBef>
              <a:spcAft>
                <a:spcPts val="0"/>
              </a:spcAft>
              <a:buClr>
                <a:srgbClr val="0070C0"/>
              </a:buClr>
              <a:buSzTx/>
              <a:buFont typeface="Montserrat" panose="00000500000000000000" pitchFamily="2" charset="0"/>
              <a:buChar char="▶"/>
              <a:tabLst/>
              <a:defRPr/>
            </a:pPr>
            <a:r>
              <a:rPr lang="en-GB" sz="2400" b="0" dirty="0">
                <a:solidFill>
                  <a:srgbClr val="230050"/>
                </a:solidFill>
                <a:latin typeface="Noto Sans" panose="020B0502040504020204" pitchFamily="34" charset="0"/>
                <a:cs typeface="Times New Roman" panose="02020603050405020304" pitchFamily="18" charset="0"/>
              </a:rPr>
              <a:t>Development of Country-specific approaches rooted in the Strategy</a:t>
            </a:r>
          </a:p>
          <a:p>
            <a:pPr marL="342900" marR="0" lvl="0" indent="-342900" algn="l" defTabSz="914400" rtl="0" eaLnBrk="1" fontAlgn="auto" latinLnBrk="0" hangingPunct="1">
              <a:lnSpc>
                <a:spcPct val="107000"/>
              </a:lnSpc>
              <a:spcBef>
                <a:spcPts val="0"/>
              </a:spcBef>
              <a:spcAft>
                <a:spcPts val="0"/>
              </a:spcAft>
              <a:buClr>
                <a:srgbClr val="0070C0"/>
              </a:buClr>
              <a:buSzTx/>
              <a:buFont typeface="Montserrat" panose="00000500000000000000" pitchFamily="2" charset="0"/>
              <a:buChar char="▶"/>
              <a:tabLst/>
              <a:defRPr/>
            </a:pPr>
            <a:r>
              <a:rPr lang="en-GB" sz="2400" b="0" dirty="0">
                <a:solidFill>
                  <a:srgbClr val="230050"/>
                </a:solidFill>
                <a:latin typeface="Noto Sans" panose="020B0502040504020204" pitchFamily="34" charset="0"/>
                <a:cs typeface="Times New Roman" panose="02020603050405020304" pitchFamily="18" charset="0"/>
              </a:rPr>
              <a:t>Application of the </a:t>
            </a:r>
            <a:r>
              <a:rPr lang="en-GB" sz="2400" b="0" i="1" dirty="0">
                <a:solidFill>
                  <a:srgbClr val="230050"/>
                </a:solidFill>
                <a:latin typeface="Noto Sans" panose="020B0502040504020204" pitchFamily="34" charset="0"/>
                <a:cs typeface="Times New Roman" panose="02020603050405020304" pitchFamily="18" charset="0"/>
              </a:rPr>
              <a:t>Guiding Principles </a:t>
            </a:r>
            <a:r>
              <a:rPr lang="en-GB" sz="2400" b="0" dirty="0">
                <a:solidFill>
                  <a:srgbClr val="230050"/>
                </a:solidFill>
                <a:latin typeface="Noto Sans" panose="020B0502040504020204" pitchFamily="34" charset="0"/>
                <a:cs typeface="Times New Roman" panose="02020603050405020304" pitchFamily="18" charset="0"/>
              </a:rPr>
              <a:t>and identification of policy mix based on the </a:t>
            </a:r>
            <a:r>
              <a:rPr lang="en-GB" sz="2400" b="0" i="1" dirty="0">
                <a:solidFill>
                  <a:srgbClr val="230050"/>
                </a:solidFill>
                <a:latin typeface="Noto Sans" panose="020B0502040504020204" pitchFamily="34" charset="0"/>
                <a:cs typeface="Times New Roman" panose="02020603050405020304" pitchFamily="18" charset="0"/>
              </a:rPr>
              <a:t>7 Thematic Areas for Priority Action</a:t>
            </a:r>
            <a:endParaRPr lang="en-GB" sz="2400" b="0" dirty="0">
              <a:solidFill>
                <a:srgbClr val="230050"/>
              </a:solidFill>
              <a:latin typeface="Noto Sans" panose="020B0502040504020204" pitchFamily="34" charset="0"/>
              <a:cs typeface="Times New Roman" panose="02020603050405020304" pitchFamily="18" charset="0"/>
            </a:endParaRPr>
          </a:p>
        </p:txBody>
      </p:sp>
      <p:graphicFrame>
        <p:nvGraphicFramePr>
          <p:cNvPr id="9" name="Diagram 8">
            <a:extLst>
              <a:ext uri="{FF2B5EF4-FFF2-40B4-BE49-F238E27FC236}">
                <a16:creationId xmlns:a16="http://schemas.microsoft.com/office/drawing/2014/main" id="{15517E0A-6249-6A94-6022-19299F997AAD}"/>
              </a:ext>
            </a:extLst>
          </p:cNvPr>
          <p:cNvGraphicFramePr/>
          <p:nvPr/>
        </p:nvGraphicFramePr>
        <p:xfrm>
          <a:off x="490538" y="3873137"/>
          <a:ext cx="11083153" cy="27395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35139657"/>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86984-1E3B-627A-55C2-13FF2E22CAA5}"/>
              </a:ext>
            </a:extLst>
          </p:cNvPr>
          <p:cNvSpPr>
            <a:spLocks noGrp="1"/>
          </p:cNvSpPr>
          <p:nvPr>
            <p:ph type="title"/>
          </p:nvPr>
        </p:nvSpPr>
        <p:spPr/>
        <p:txBody>
          <a:bodyPr/>
          <a:lstStyle/>
          <a:p>
            <a:r>
              <a:rPr lang="fr-CH" dirty="0"/>
              <a:t>Iraq</a:t>
            </a:r>
            <a:endParaRPr lang="en-GB" dirty="0"/>
          </a:p>
        </p:txBody>
      </p:sp>
      <p:sp>
        <p:nvSpPr>
          <p:cNvPr id="3" name="Content Placeholder 2">
            <a:extLst>
              <a:ext uri="{FF2B5EF4-FFF2-40B4-BE49-F238E27FC236}">
                <a16:creationId xmlns:a16="http://schemas.microsoft.com/office/drawing/2014/main" id="{2FAB2211-5C0A-4A86-F519-F89CC3858016}"/>
              </a:ext>
            </a:extLst>
          </p:cNvPr>
          <p:cNvSpPr>
            <a:spLocks noGrp="1"/>
          </p:cNvSpPr>
          <p:nvPr>
            <p:ph idx="1"/>
          </p:nvPr>
        </p:nvSpPr>
        <p:spPr>
          <a:xfrm>
            <a:off x="7277100" y="2872321"/>
            <a:ext cx="4576762" cy="3498849"/>
          </a:xfrm>
        </p:spPr>
        <p:txBody>
          <a:bodyPr>
            <a:noAutofit/>
          </a:bodyPr>
          <a:lstStyle/>
          <a:p>
            <a:pPr marL="342900" lvl="0" indent="-342900">
              <a:spcBef>
                <a:spcPts val="0"/>
              </a:spcBef>
              <a:spcAft>
                <a:spcPts val="0"/>
              </a:spcAft>
              <a:buClr>
                <a:srgbClr val="0070C0"/>
              </a:buClr>
              <a:buFont typeface="Montserrat" panose="00000500000000000000" pitchFamily="2" charset="0"/>
              <a:buChar char="▶"/>
              <a:defRPr/>
            </a:pPr>
            <a:r>
              <a:rPr lang="en-GB" sz="2000" dirty="0">
                <a:solidFill>
                  <a:schemeClr val="accent1"/>
                </a:solidFill>
                <a:latin typeface="Noto Sans" panose="020B050204050402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Iraq National Strategy to Prevent and Reduce Inequalities in the World of Work for the Years 2024-2028</a:t>
            </a:r>
            <a:r>
              <a:rPr lang="en-GB" sz="2000" b="0" dirty="0">
                <a:solidFill>
                  <a:srgbClr val="230050"/>
                </a:solidFill>
                <a:latin typeface="Noto Sans" panose="020B0502040504020204" pitchFamily="34" charset="0"/>
                <a:cs typeface="Times New Roman" panose="02020603050405020304" pitchFamily="18" charset="0"/>
              </a:rPr>
              <a:t> launched 07/03/2024 </a:t>
            </a:r>
          </a:p>
          <a:p>
            <a:pPr marL="342900" lvl="0" indent="-342900">
              <a:spcBef>
                <a:spcPts val="0"/>
              </a:spcBef>
              <a:spcAft>
                <a:spcPts val="0"/>
              </a:spcAft>
              <a:buClr>
                <a:srgbClr val="0070C0"/>
              </a:buClr>
              <a:buFont typeface="Montserrat" panose="00000500000000000000" pitchFamily="2" charset="0"/>
              <a:buChar char="▶"/>
              <a:defRPr/>
            </a:pPr>
            <a:r>
              <a:rPr lang="en-GB" sz="2000" b="0" dirty="0">
                <a:solidFill>
                  <a:srgbClr val="230050"/>
                </a:solidFill>
                <a:latin typeface="Noto Sans" panose="020B0502040504020204" pitchFamily="34" charset="0"/>
                <a:cs typeface="Times New Roman" panose="02020603050405020304" pitchFamily="18" charset="0"/>
              </a:rPr>
              <a:t>Developed over 4 months through extensive research and national consultation and collaboration; </a:t>
            </a:r>
            <a:r>
              <a:rPr lang="en-GB" sz="2000" dirty="0">
                <a:solidFill>
                  <a:srgbClr val="230050"/>
                </a:solidFill>
                <a:latin typeface="Noto Sans" panose="020B0502040504020204" pitchFamily="34" charset="0"/>
                <a:cs typeface="Times New Roman" panose="02020603050405020304" pitchFamily="18" charset="0"/>
              </a:rPr>
              <a:t>effectively embedded inequality-reduction in whole-of-govt. approach</a:t>
            </a:r>
            <a:endParaRPr lang="en-GB" sz="2000" b="0" dirty="0">
              <a:solidFill>
                <a:srgbClr val="230050"/>
              </a:solidFill>
              <a:latin typeface="Noto Sans" panose="020B0502040504020204" pitchFamily="34" charset="0"/>
              <a:cs typeface="Times New Roman" panose="02020603050405020304" pitchFamily="18" charset="0"/>
            </a:endParaRPr>
          </a:p>
          <a:p>
            <a:pPr marL="732250" lvl="1" indent="-342900">
              <a:spcBef>
                <a:spcPts val="0"/>
              </a:spcBef>
              <a:buClr>
                <a:srgbClr val="0070C0"/>
              </a:buClr>
              <a:buFont typeface="Arial" panose="020B0604020202020204" pitchFamily="34" charset="0"/>
              <a:buChar char="•"/>
              <a:defRPr/>
            </a:pPr>
            <a:endParaRPr lang="en-GB" dirty="0">
              <a:solidFill>
                <a:srgbClr val="230050"/>
              </a:solidFill>
              <a:latin typeface="Noto Sans" panose="020B050204050402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
                <a:srgbClr val="0070C0"/>
              </a:buClr>
              <a:buSzTx/>
              <a:buFont typeface="Montserrat" panose="00000500000000000000" pitchFamily="2" charset="0"/>
              <a:buChar char="▶"/>
              <a:tabLst/>
              <a:defRPr/>
            </a:pPr>
            <a:endParaRPr lang="fr-CH" sz="2000" b="0" dirty="0">
              <a:solidFill>
                <a:srgbClr val="230050"/>
              </a:solidFill>
              <a:latin typeface="Noto Sans" panose="020B0502040504020204" pitchFamily="34" charset="0"/>
              <a:cs typeface="Times New Roman" panose="02020603050405020304" pitchFamily="18" charset="0"/>
              <a:sym typeface="Wingdings" panose="05000000000000000000" pitchFamily="2" charset="2"/>
            </a:endParaRPr>
          </a:p>
        </p:txBody>
      </p:sp>
      <p:pic>
        <p:nvPicPr>
          <p:cNvPr id="1027" name="Picture 2">
            <a:extLst>
              <a:ext uri="{FF2B5EF4-FFF2-40B4-BE49-F238E27FC236}">
                <a16:creationId xmlns:a16="http://schemas.microsoft.com/office/drawing/2014/main" id="{DB36C477-1682-801E-ED28-6A83594B7A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6195" y="182730"/>
            <a:ext cx="10051505" cy="1751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D36C7672-F61E-ACB3-9D08-A241A66FE8F4}"/>
              </a:ext>
            </a:extLst>
          </p:cNvPr>
          <p:cNvPicPr>
            <a:picLocks noChangeAspect="1"/>
          </p:cNvPicPr>
          <p:nvPr/>
        </p:nvPicPr>
        <p:blipFill>
          <a:blip r:embed="rId4"/>
          <a:stretch>
            <a:fillRect/>
          </a:stretch>
        </p:blipFill>
        <p:spPr>
          <a:xfrm>
            <a:off x="0" y="2173675"/>
            <a:ext cx="7207776" cy="4714805"/>
          </a:xfrm>
          <a:prstGeom prst="rect">
            <a:avLst/>
          </a:prstGeom>
        </p:spPr>
      </p:pic>
    </p:spTree>
    <p:extLst>
      <p:ext uri="{BB962C8B-B14F-4D97-AF65-F5344CB8AC3E}">
        <p14:creationId xmlns:p14="http://schemas.microsoft.com/office/powerpoint/2010/main" val="879858914"/>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90EDB-53E4-0B7C-FCDD-1E48336DF0F8}"/>
              </a:ext>
            </a:extLst>
          </p:cNvPr>
          <p:cNvSpPr>
            <a:spLocks noGrp="1"/>
          </p:cNvSpPr>
          <p:nvPr>
            <p:ph type="title"/>
          </p:nvPr>
        </p:nvSpPr>
        <p:spPr/>
        <p:txBody>
          <a:bodyPr/>
          <a:lstStyle/>
          <a:p>
            <a:r>
              <a:rPr lang="fr-CH" dirty="0"/>
              <a:t>Namibia</a:t>
            </a:r>
            <a:endParaRPr lang="en-GB" dirty="0"/>
          </a:p>
        </p:txBody>
      </p:sp>
      <p:sp>
        <p:nvSpPr>
          <p:cNvPr id="3" name="Content Placeholder 2">
            <a:extLst>
              <a:ext uri="{FF2B5EF4-FFF2-40B4-BE49-F238E27FC236}">
                <a16:creationId xmlns:a16="http://schemas.microsoft.com/office/drawing/2014/main" id="{95C7A190-7CD3-0AD2-D636-30B364A65E1A}"/>
              </a:ext>
            </a:extLst>
          </p:cNvPr>
          <p:cNvSpPr>
            <a:spLocks noGrp="1"/>
          </p:cNvSpPr>
          <p:nvPr>
            <p:ph idx="1"/>
          </p:nvPr>
        </p:nvSpPr>
        <p:spPr/>
        <p:txBody>
          <a:bodyPr>
            <a:noAutofit/>
          </a:bodyPr>
          <a:lstStyle/>
          <a:p>
            <a:pPr marL="342900" marR="0" lvl="0" indent="-342900" algn="l" defTabSz="914400" rtl="0" eaLnBrk="1" fontAlgn="auto" latinLnBrk="0" hangingPunct="1">
              <a:lnSpc>
                <a:spcPct val="107000"/>
              </a:lnSpc>
              <a:spcBef>
                <a:spcPts val="0"/>
              </a:spcBef>
              <a:spcAft>
                <a:spcPts val="0"/>
              </a:spcAft>
              <a:buClr>
                <a:srgbClr val="0070C0"/>
              </a:buClr>
              <a:buSzTx/>
              <a:buFont typeface="Montserrat" panose="00000500000000000000" pitchFamily="2" charset="0"/>
              <a:buChar char="▶"/>
              <a:tabLst/>
              <a:defRPr/>
            </a:pPr>
            <a:r>
              <a:rPr lang="en-GB" sz="2000" b="0" dirty="0">
                <a:solidFill>
                  <a:srgbClr val="230050"/>
                </a:solidFill>
                <a:latin typeface="Noto Sans" panose="020B0502040504020204" pitchFamily="34" charset="0"/>
                <a:cs typeface="Times New Roman" panose="02020603050405020304" pitchFamily="18" charset="0"/>
              </a:rPr>
              <a:t>Inequality Diagnostic launched with </a:t>
            </a:r>
            <a:r>
              <a:rPr lang="en-GB" sz="2000" dirty="0">
                <a:solidFill>
                  <a:srgbClr val="230050"/>
                </a:solidFill>
                <a:latin typeface="Noto Sans" panose="020B0502040504020204" pitchFamily="34" charset="0"/>
                <a:cs typeface="Times New Roman" panose="02020603050405020304" pitchFamily="18" charset="0"/>
              </a:rPr>
              <a:t>University of Cape Town / African Centre of Excellence for Inequality Research</a:t>
            </a:r>
          </a:p>
          <a:p>
            <a:pPr marL="342900" marR="0" lvl="0" indent="-342900" algn="l" defTabSz="914400" rtl="0" eaLnBrk="1" fontAlgn="auto" latinLnBrk="0" hangingPunct="1">
              <a:lnSpc>
                <a:spcPct val="107000"/>
              </a:lnSpc>
              <a:spcBef>
                <a:spcPts val="0"/>
              </a:spcBef>
              <a:spcAft>
                <a:spcPts val="0"/>
              </a:spcAft>
              <a:buClr>
                <a:srgbClr val="0070C0"/>
              </a:buClr>
              <a:buSzTx/>
              <a:buFont typeface="Montserrat" panose="00000500000000000000" pitchFamily="2" charset="0"/>
              <a:buChar char="▶"/>
              <a:tabLst/>
              <a:defRPr/>
            </a:pPr>
            <a:r>
              <a:rPr lang="en-GB" sz="2000" b="0" dirty="0">
                <a:solidFill>
                  <a:srgbClr val="230050"/>
                </a:solidFill>
                <a:latin typeface="Noto Sans" panose="020B0502040504020204" pitchFamily="34" charset="0"/>
                <a:cs typeface="Times New Roman" panose="02020603050405020304" pitchFamily="18" charset="0"/>
              </a:rPr>
              <a:t>Diagnostic will contribute to the UNCT new inequality framework for the new UNSDCF</a:t>
            </a:r>
          </a:p>
          <a:p>
            <a:pPr marL="342900" marR="0" lvl="0" indent="-342900" algn="l" defTabSz="914400" rtl="0" eaLnBrk="1" fontAlgn="auto" latinLnBrk="0" hangingPunct="1">
              <a:lnSpc>
                <a:spcPct val="107000"/>
              </a:lnSpc>
              <a:spcBef>
                <a:spcPts val="0"/>
              </a:spcBef>
              <a:spcAft>
                <a:spcPts val="0"/>
              </a:spcAft>
              <a:buClr>
                <a:srgbClr val="0070C0"/>
              </a:buClr>
              <a:buSzTx/>
              <a:buFont typeface="Montserrat" panose="00000500000000000000" pitchFamily="2" charset="0"/>
              <a:buChar char="▶"/>
              <a:tabLst/>
              <a:defRPr/>
            </a:pPr>
            <a:r>
              <a:rPr lang="en-GB" sz="2000" b="0" dirty="0">
                <a:solidFill>
                  <a:srgbClr val="230050"/>
                </a:solidFill>
                <a:latin typeface="Noto Sans" panose="020B0502040504020204" pitchFamily="34" charset="0"/>
                <a:cs typeface="Times New Roman" panose="02020603050405020304" pitchFamily="18" charset="0"/>
              </a:rPr>
              <a:t>Timeline:</a:t>
            </a:r>
          </a:p>
          <a:p>
            <a:pPr marL="594900" lvl="2" indent="-342900">
              <a:lnSpc>
                <a:spcPct val="107000"/>
              </a:lnSpc>
              <a:spcBef>
                <a:spcPts val="0"/>
              </a:spcBef>
              <a:buClr>
                <a:srgbClr val="0070C0"/>
              </a:buClr>
              <a:buFont typeface="Arial" panose="020B0604020202020204" pitchFamily="34" charset="0"/>
              <a:buChar char="•"/>
              <a:defRPr/>
            </a:pPr>
            <a:r>
              <a:rPr lang="en-GB" sz="2000" dirty="0">
                <a:solidFill>
                  <a:srgbClr val="230050"/>
                </a:solidFill>
                <a:latin typeface="Noto Sans" panose="020B0502040504020204" pitchFamily="34" charset="0"/>
                <a:cs typeface="Times New Roman" panose="02020603050405020304" pitchFamily="18" charset="0"/>
              </a:rPr>
              <a:t>04/07/2024 - Inception Report</a:t>
            </a:r>
          </a:p>
          <a:p>
            <a:pPr marL="594900" lvl="2" indent="-342900">
              <a:lnSpc>
                <a:spcPct val="107000"/>
              </a:lnSpc>
              <a:spcBef>
                <a:spcPts val="0"/>
              </a:spcBef>
              <a:buClr>
                <a:srgbClr val="0070C0"/>
              </a:buClr>
              <a:buFont typeface="Arial" panose="020B0604020202020204" pitchFamily="34" charset="0"/>
              <a:buChar char="•"/>
              <a:defRPr/>
            </a:pPr>
            <a:r>
              <a:rPr lang="en-GB" sz="2000" dirty="0">
                <a:solidFill>
                  <a:srgbClr val="230050"/>
                </a:solidFill>
                <a:latin typeface="Noto Sans" panose="020B0502040504020204" pitchFamily="34" charset="0"/>
                <a:cs typeface="Times New Roman" panose="02020603050405020304" pitchFamily="18" charset="0"/>
              </a:rPr>
              <a:t>07-08/2024 – Key stakeholder interviews (link with GA)</a:t>
            </a:r>
          </a:p>
          <a:p>
            <a:pPr marL="594900" lvl="2" indent="-342900">
              <a:lnSpc>
                <a:spcPct val="107000"/>
              </a:lnSpc>
              <a:spcBef>
                <a:spcPts val="0"/>
              </a:spcBef>
              <a:buClr>
                <a:srgbClr val="0070C0"/>
              </a:buClr>
              <a:buFont typeface="Arial" panose="020B0604020202020204" pitchFamily="34" charset="0"/>
              <a:buChar char="•"/>
              <a:defRPr/>
            </a:pPr>
            <a:r>
              <a:rPr lang="en-GB" sz="2000" dirty="0">
                <a:solidFill>
                  <a:srgbClr val="230050"/>
                </a:solidFill>
                <a:latin typeface="Noto Sans" panose="020B0502040504020204" pitchFamily="34" charset="0"/>
                <a:cs typeface="Times New Roman" panose="02020603050405020304" pitchFamily="18" charset="0"/>
              </a:rPr>
              <a:t>16/09/2024 (tbc) – Consultation workshop</a:t>
            </a:r>
          </a:p>
          <a:p>
            <a:pPr marL="594900" lvl="2" indent="-342900">
              <a:lnSpc>
                <a:spcPct val="107000"/>
              </a:lnSpc>
              <a:spcBef>
                <a:spcPts val="0"/>
              </a:spcBef>
              <a:buClr>
                <a:srgbClr val="0070C0"/>
              </a:buClr>
              <a:buFont typeface="Arial" panose="020B0604020202020204" pitchFamily="34" charset="0"/>
              <a:buChar char="•"/>
              <a:defRPr/>
            </a:pPr>
            <a:r>
              <a:rPr lang="en-GB" sz="2000" dirty="0">
                <a:solidFill>
                  <a:srgbClr val="230050"/>
                </a:solidFill>
                <a:latin typeface="Noto Sans" panose="020B0502040504020204" pitchFamily="34" charset="0"/>
                <a:cs typeface="Times New Roman" panose="02020603050405020304" pitchFamily="18" charset="0"/>
              </a:rPr>
              <a:t>14/10/2024 (tbc) – Final validation workshop</a:t>
            </a:r>
          </a:p>
          <a:p>
            <a:pPr marL="342900" marR="0" lvl="0" indent="-342900" algn="l" defTabSz="914400" rtl="0" eaLnBrk="1" fontAlgn="auto" latinLnBrk="0" hangingPunct="1">
              <a:lnSpc>
                <a:spcPct val="107000"/>
              </a:lnSpc>
              <a:spcBef>
                <a:spcPts val="0"/>
              </a:spcBef>
              <a:spcAft>
                <a:spcPts val="0"/>
              </a:spcAft>
              <a:buClr>
                <a:srgbClr val="0070C0"/>
              </a:buClr>
              <a:buSzTx/>
              <a:buFont typeface="Montserrat" panose="00000500000000000000" pitchFamily="2" charset="0"/>
              <a:buChar char="▶"/>
              <a:tabLst/>
              <a:defRPr/>
            </a:pPr>
            <a:r>
              <a:rPr lang="en-GB" sz="2000" b="0" dirty="0">
                <a:solidFill>
                  <a:srgbClr val="230050"/>
                </a:solidFill>
                <a:latin typeface="Noto Sans" panose="020B0502040504020204" pitchFamily="34" charset="0"/>
                <a:cs typeface="Times New Roman" panose="02020603050405020304" pitchFamily="18" charset="0"/>
              </a:rPr>
              <a:t>Diagnostic will start identifying/building the country-specific approach, to be fully developed in Phase II</a:t>
            </a:r>
          </a:p>
        </p:txBody>
      </p:sp>
    </p:spTree>
    <p:extLst>
      <p:ext uri="{BB962C8B-B14F-4D97-AF65-F5344CB8AC3E}">
        <p14:creationId xmlns:p14="http://schemas.microsoft.com/office/powerpoint/2010/main" val="1815949329"/>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EF5320D-64B1-2936-C698-997525B4739F}"/>
              </a:ext>
            </a:extLst>
          </p:cNvPr>
          <p:cNvSpPr>
            <a:spLocks noGrp="1"/>
          </p:cNvSpPr>
          <p:nvPr>
            <p:ph type="title"/>
          </p:nvPr>
        </p:nvSpPr>
        <p:spPr/>
        <p:txBody>
          <a:bodyPr/>
          <a:lstStyle/>
          <a:p>
            <a:r>
              <a:rPr lang="fr-CH" dirty="0" err="1"/>
              <a:t>Thank</a:t>
            </a:r>
            <a:r>
              <a:rPr lang="fr-CH" dirty="0"/>
              <a:t> You</a:t>
            </a:r>
            <a:endParaRPr lang="en-GB" dirty="0"/>
          </a:p>
        </p:txBody>
      </p:sp>
      <p:sp>
        <p:nvSpPr>
          <p:cNvPr id="4" name="Date Placeholder 3">
            <a:extLst>
              <a:ext uri="{FF2B5EF4-FFF2-40B4-BE49-F238E27FC236}">
                <a16:creationId xmlns:a16="http://schemas.microsoft.com/office/drawing/2014/main" id="{6E90D2E1-351E-D8F5-5B87-5E5C806788A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5" name="Footer Placeholder 4">
            <a:extLst>
              <a:ext uri="{FF2B5EF4-FFF2-40B4-BE49-F238E27FC236}">
                <a16:creationId xmlns:a16="http://schemas.microsoft.com/office/drawing/2014/main" id="{1C4A254F-7617-4B9C-1ABA-3A604CE4AD1A}"/>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noFill/>
                <a:effectLst/>
                <a:uLnTx/>
                <a:uFillTx/>
                <a:latin typeface="Arial" panose="020B0604020202020204"/>
                <a:ea typeface="+mn-ea"/>
                <a:cs typeface="+mn-cs"/>
              </a:rPr>
              <a:t>Advancing social justice, promoting decent work</a:t>
            </a:r>
          </a:p>
        </p:txBody>
      </p:sp>
      <p:sp>
        <p:nvSpPr>
          <p:cNvPr id="6" name="Slide Number Placeholder 5">
            <a:extLst>
              <a:ext uri="{FF2B5EF4-FFF2-40B4-BE49-F238E27FC236}">
                <a16:creationId xmlns:a16="http://schemas.microsoft.com/office/drawing/2014/main" id="{DF08327C-8EC6-990B-0EA3-828069E8235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no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800" b="0" i="0" u="none" strike="noStrike" kern="1200" cap="none" spc="0" normalizeH="0" baseline="0" noProof="0">
              <a:ln>
                <a:noFill/>
              </a:ln>
              <a:noFill/>
              <a:effectLst/>
              <a:uLnTx/>
              <a:uFillTx/>
              <a:latin typeface="Arial" panose="020B0604020202020204"/>
              <a:ea typeface="+mn-ea"/>
              <a:cs typeface="+mn-cs"/>
            </a:endParaRPr>
          </a:p>
        </p:txBody>
      </p:sp>
    </p:spTree>
    <p:extLst>
      <p:ext uri="{BB962C8B-B14F-4D97-AF65-F5344CB8AC3E}">
        <p14:creationId xmlns:p14="http://schemas.microsoft.com/office/powerpoint/2010/main" val="1064445423"/>
      </p:ext>
    </p:extLst>
  </p:cSld>
  <p:clrMapOvr>
    <a:masterClrMapping/>
  </p:clrMapOvr>
</p:sld>
</file>

<file path=ppt/theme/theme1.xml><?xml version="1.0" encoding="utf-8"?>
<a:theme xmlns:a="http://schemas.openxmlformats.org/drawingml/2006/main" name="ILO 2020">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LO Presentation 16x9.potx" id="{1B78B7CC-6F33-4AED-B988-F1824BC14DB2}" vid="{017B0592-C5E0-43A0-8804-D21738B904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1510</Words>
  <Application>Microsoft Office PowerPoint</Application>
  <PresentationFormat>Widescreen</PresentationFormat>
  <Paragraphs>111</Paragraphs>
  <Slides>11</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Montserrat</vt:lpstr>
      <vt:lpstr>Noto Sans</vt:lpstr>
      <vt:lpstr>Wingdings 3</vt:lpstr>
      <vt:lpstr>ILO 2020</vt:lpstr>
      <vt:lpstr>ILO’s Comprehensive Strategy to Prevent and Reduce Inequalities in the World of Work</vt:lpstr>
      <vt:lpstr>Inequalities hinder the achievement of Social Justice for All</vt:lpstr>
      <vt:lpstr>The ILO and Inequalities</vt:lpstr>
      <vt:lpstr>Institutional Context</vt:lpstr>
      <vt:lpstr>Strategy Goals</vt:lpstr>
      <vt:lpstr>Comprehensive and integrated ILO strategy to reduce and prevent inequalities in the world of work - The Strategy</vt:lpstr>
      <vt:lpstr>Country Support</vt:lpstr>
      <vt:lpstr>Country Support</vt:lpstr>
      <vt:lpstr>Iraq</vt:lpstr>
      <vt:lpstr>Namibia</vt:lpstr>
      <vt:lpstr>Thank You</vt:lpstr>
    </vt:vector>
  </TitlesOfParts>
  <Company>ILO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ILO’s Comprehensive Strategy to Prevent and Reduce Inequalities in the World of Work</dc:title>
  <dc:creator>Batazzi, Alessandro</dc:creator>
  <cp:lastModifiedBy>Merola, Rossana</cp:lastModifiedBy>
  <cp:revision>1</cp:revision>
  <dcterms:created xsi:type="dcterms:W3CDTF">2024-06-19T12:24:31Z</dcterms:created>
  <dcterms:modified xsi:type="dcterms:W3CDTF">2024-06-24T05:48:35Z</dcterms:modified>
</cp:coreProperties>
</file>