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omments/comment1.xml" ContentType="application/vnd.openxmlformats-officedocument.presentationml.comments+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omments/comment2.xml" ContentType="application/vnd.openxmlformats-officedocument.presentationml.comments+xml"/>
  <Override PartName="/ppt/comments/comment3.xml" ContentType="application/vnd.openxmlformats-officedocument.presentationml.comments+xml"/>
  <Override PartName="/ppt/charts/chart10.xml" ContentType="application/vnd.openxmlformats-officedocument.drawingml.chart+xml"/>
  <Override PartName="/ppt/comments/comment4.xml" ContentType="application/vnd.openxmlformats-officedocument.presentationml.comments+xml"/>
  <Override PartName="/ppt/comments/comment5.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 id="2147483672" r:id="rId3"/>
  </p:sldMasterIdLst>
  <p:notesMasterIdLst>
    <p:notesMasterId r:id="rId45"/>
  </p:notesMasterIdLst>
  <p:sldIdLst>
    <p:sldId id="256" r:id="rId4"/>
    <p:sldId id="300" r:id="rId5"/>
    <p:sldId id="301" r:id="rId6"/>
    <p:sldId id="284" r:id="rId7"/>
    <p:sldId id="298" r:id="rId8"/>
    <p:sldId id="266" r:id="rId9"/>
    <p:sldId id="270" r:id="rId10"/>
    <p:sldId id="271" r:id="rId11"/>
    <p:sldId id="272" r:id="rId12"/>
    <p:sldId id="273" r:id="rId13"/>
    <p:sldId id="285" r:id="rId14"/>
    <p:sldId id="258" r:id="rId15"/>
    <p:sldId id="276" r:id="rId16"/>
    <p:sldId id="282" r:id="rId17"/>
    <p:sldId id="279" r:id="rId18"/>
    <p:sldId id="319" r:id="rId19"/>
    <p:sldId id="286" r:id="rId20"/>
    <p:sldId id="260" r:id="rId21"/>
    <p:sldId id="320" r:id="rId22"/>
    <p:sldId id="307" r:id="rId23"/>
    <p:sldId id="283" r:id="rId24"/>
    <p:sldId id="290" r:id="rId25"/>
    <p:sldId id="291" r:id="rId26"/>
    <p:sldId id="287" r:id="rId27"/>
    <p:sldId id="259" r:id="rId28"/>
    <p:sldId id="309" r:id="rId29"/>
    <p:sldId id="274" r:id="rId30"/>
    <p:sldId id="288" r:id="rId31"/>
    <p:sldId id="281" r:id="rId32"/>
    <p:sldId id="296" r:id="rId33"/>
    <p:sldId id="297" r:id="rId34"/>
    <p:sldId id="289" r:id="rId35"/>
    <p:sldId id="310" r:id="rId36"/>
    <p:sldId id="311" r:id="rId37"/>
    <p:sldId id="312" r:id="rId38"/>
    <p:sldId id="303" r:id="rId39"/>
    <p:sldId id="313" r:id="rId40"/>
    <p:sldId id="314" r:id="rId41"/>
    <p:sldId id="315" r:id="rId42"/>
    <p:sldId id="316" r:id="rId43"/>
    <p:sldId id="31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uillemette Marie Martin" initials="GMM" lastIdx="31" clrIdx="0"/>
  <p:cmAuthor id="1" name="Amélie t'Kint de Roodenbeke" initials="AtdR"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633"/>
    <a:srgbClr val="218F82"/>
    <a:srgbClr val="00BCB8"/>
    <a:srgbClr val="D965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47" autoAdjust="0"/>
    <p:restoredTop sz="94660"/>
  </p:normalViewPr>
  <p:slideViewPr>
    <p:cSldViewPr snapToGrid="0">
      <p:cViewPr varScale="1">
        <p:scale>
          <a:sx n="84" d="100"/>
          <a:sy n="84" d="100"/>
        </p:scale>
        <p:origin x="108" y="1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172.16.0.14\guillemette.martin\SOCIAL%20PROTECTION\STRATEGY\SPIAC%20B\members%20registration%20timeline%20for%20one%20year%20sp.org.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3"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guillemette.martin\Downloads\sp.org%20analysis%20%20(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guillemette.martin\Downloads\sp.org%20analysis%20%20(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172.16.0.14\guillemette.martin\SOCIAL%20PROTECTION\STRATEGY\SPIAC%20B\all%20webinars%20data%20-%2013%20webinars%20(with%20SPIAC-B).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172.16.0.14\guillemette.martin\SOCIAL%20PROTECTION\STRATEGY\WEBINAR%20analysis\all%20webinars%20data%20-%2013%20webinar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172.16.0.14\guillemette.martin\SOCIAL%20PROTECTION\STRATEGY\WEBINAR%20analysis\all%20webinars%20data%20-%2013%20webinar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172.16.0.14\guillemette.martin\SOCIAL%20PROTECTION\STRATEGY\SPIAC%20B\cumulated%20visits%20on%20sp.or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Cumulated number of </a:t>
            </a:r>
            <a:r>
              <a:rPr lang="en-US" dirty="0" smtClean="0"/>
              <a:t>registered members</a:t>
            </a:r>
            <a:endParaRPr lang="en-US" dirty="0"/>
          </a:p>
        </c:rich>
      </c:tx>
      <c:overlay val="0"/>
    </c:title>
    <c:autoTitleDeleted val="0"/>
    <c:plotArea>
      <c:layout/>
      <c:lineChart>
        <c:grouping val="standard"/>
        <c:varyColors val="0"/>
        <c:ser>
          <c:idx val="0"/>
          <c:order val="0"/>
          <c:tx>
            <c:strRef>
              <c:f>Sheet1!$H$4</c:f>
              <c:strCache>
                <c:ptCount val="1"/>
                <c:pt idx="0">
                  <c:v>cumulated nb. Of members</c:v>
                </c:pt>
              </c:strCache>
            </c:strRef>
          </c:tx>
          <c:spPr>
            <a:ln w="38100">
              <a:solidFill>
                <a:srgbClr val="218F82"/>
              </a:solidFill>
            </a:ln>
          </c:spPr>
          <c:marker>
            <c:symbol val="none"/>
          </c:marker>
          <c:cat>
            <c:strRef>
              <c:f>Sheet1!$F$8:$F$19</c:f>
              <c:strCache>
                <c:ptCount val="12"/>
                <c:pt idx="0">
                  <c:v>Sept 15</c:v>
                </c:pt>
                <c:pt idx="1">
                  <c:v>Oct 15</c:v>
                </c:pt>
                <c:pt idx="2">
                  <c:v>nov/15</c:v>
                </c:pt>
                <c:pt idx="3">
                  <c:v>Dec 15</c:v>
                </c:pt>
                <c:pt idx="4">
                  <c:v>jan/16</c:v>
                </c:pt>
                <c:pt idx="5">
                  <c:v>Feb 16</c:v>
                </c:pt>
                <c:pt idx="6">
                  <c:v>March 16</c:v>
                </c:pt>
                <c:pt idx="7">
                  <c:v>Apr 16</c:v>
                </c:pt>
                <c:pt idx="8">
                  <c:v>May 16</c:v>
                </c:pt>
                <c:pt idx="9">
                  <c:v>June 16</c:v>
                </c:pt>
                <c:pt idx="10">
                  <c:v>July 16</c:v>
                </c:pt>
                <c:pt idx="11">
                  <c:v>Aug 16</c:v>
                </c:pt>
              </c:strCache>
            </c:strRef>
          </c:cat>
          <c:val>
            <c:numRef>
              <c:f>Sheet1!$H$8:$H$19</c:f>
              <c:numCache>
                <c:formatCode>General</c:formatCode>
                <c:ptCount val="12"/>
                <c:pt idx="0">
                  <c:v>397</c:v>
                </c:pt>
                <c:pt idx="1">
                  <c:v>463</c:v>
                </c:pt>
                <c:pt idx="2">
                  <c:v>505</c:v>
                </c:pt>
                <c:pt idx="3">
                  <c:v>579</c:v>
                </c:pt>
                <c:pt idx="4">
                  <c:v>647</c:v>
                </c:pt>
                <c:pt idx="5">
                  <c:v>708</c:v>
                </c:pt>
                <c:pt idx="6">
                  <c:v>771</c:v>
                </c:pt>
                <c:pt idx="7">
                  <c:v>869</c:v>
                </c:pt>
                <c:pt idx="8">
                  <c:v>1086</c:v>
                </c:pt>
                <c:pt idx="9">
                  <c:v>1239</c:v>
                </c:pt>
                <c:pt idx="10">
                  <c:v>1336</c:v>
                </c:pt>
                <c:pt idx="11">
                  <c:v>1408</c:v>
                </c:pt>
              </c:numCache>
            </c:numRef>
          </c:val>
          <c:smooth val="0"/>
          <c:extLst xmlns:c16r2="http://schemas.microsoft.com/office/drawing/2015/06/chart">
            <c:ext xmlns:c16="http://schemas.microsoft.com/office/drawing/2014/chart" uri="{C3380CC4-5D6E-409C-BE32-E72D297353CC}">
              <c16:uniqueId val="{00000000-9F42-4964-BDBA-2716381F9879}"/>
            </c:ext>
          </c:extLst>
        </c:ser>
        <c:dLbls>
          <c:showLegendKey val="0"/>
          <c:showVal val="0"/>
          <c:showCatName val="0"/>
          <c:showSerName val="0"/>
          <c:showPercent val="0"/>
          <c:showBubbleSize val="0"/>
        </c:dLbls>
        <c:smooth val="0"/>
        <c:axId val="163735528"/>
        <c:axId val="163735912"/>
      </c:lineChart>
      <c:catAx>
        <c:axId val="163735528"/>
        <c:scaling>
          <c:orientation val="minMax"/>
        </c:scaling>
        <c:delete val="0"/>
        <c:axPos val="b"/>
        <c:numFmt formatCode="General" sourceLinked="0"/>
        <c:majorTickMark val="out"/>
        <c:minorTickMark val="none"/>
        <c:tickLblPos val="nextTo"/>
        <c:crossAx val="163735912"/>
        <c:crosses val="autoZero"/>
        <c:auto val="1"/>
        <c:lblAlgn val="ctr"/>
        <c:lblOffset val="100"/>
        <c:noMultiLvlLbl val="0"/>
      </c:catAx>
      <c:valAx>
        <c:axId val="163735912"/>
        <c:scaling>
          <c:orientation val="minMax"/>
        </c:scaling>
        <c:delete val="0"/>
        <c:axPos val="l"/>
        <c:majorGridlines/>
        <c:numFmt formatCode="General" sourceLinked="1"/>
        <c:majorTickMark val="out"/>
        <c:minorTickMark val="none"/>
        <c:tickLblPos val="nextTo"/>
        <c:crossAx val="163735528"/>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invertIfNegative val="0"/>
          <c:dPt>
            <c:idx val="0"/>
            <c:invertIfNegative val="0"/>
            <c:bubble3D val="0"/>
            <c:spPr>
              <a:solidFill>
                <a:schemeClr val="accent1">
                  <a:lumMod val="50000"/>
                </a:schemeClr>
              </a:solidFill>
            </c:spPr>
          </c:dPt>
          <c:dPt>
            <c:idx val="1"/>
            <c:invertIfNegative val="0"/>
            <c:bubble3D val="0"/>
            <c:spPr>
              <a:solidFill>
                <a:srgbClr val="218F82"/>
              </a:solidFill>
            </c:spPr>
          </c:dPt>
          <c:dPt>
            <c:idx val="2"/>
            <c:invertIfNegative val="0"/>
            <c:bubble3D val="0"/>
            <c:spPr>
              <a:solidFill>
                <a:srgbClr val="D9651D"/>
              </a:solidFill>
            </c:spPr>
          </c:dPt>
          <c:dPt>
            <c:idx val="3"/>
            <c:invertIfNegative val="0"/>
            <c:bubble3D val="0"/>
            <c:spPr>
              <a:solidFill>
                <a:schemeClr val="tx1">
                  <a:lumMod val="65000"/>
                  <a:lumOff val="35000"/>
                </a:schemeClr>
              </a:solidFill>
            </c:spPr>
          </c:dPt>
          <c:dPt>
            <c:idx val="4"/>
            <c:invertIfNegative val="0"/>
            <c:bubble3D val="0"/>
            <c:spPr>
              <a:solidFill>
                <a:schemeClr val="accent1">
                  <a:lumMod val="75000"/>
                </a:schemeClr>
              </a:solidFill>
            </c:spPr>
          </c:dPt>
          <c:dPt>
            <c:idx val="5"/>
            <c:invertIfNegative val="0"/>
            <c:bubble3D val="0"/>
            <c:spPr>
              <a:solidFill>
                <a:srgbClr val="00BCB8"/>
              </a:solidFill>
            </c:spPr>
          </c:dPt>
          <c:dPt>
            <c:idx val="6"/>
            <c:invertIfNegative val="0"/>
            <c:bubble3D val="0"/>
            <c:spPr>
              <a:solidFill>
                <a:srgbClr val="FF8633"/>
              </a:solidFill>
            </c:spPr>
          </c:dPt>
          <c:dPt>
            <c:idx val="7"/>
            <c:invertIfNegative val="0"/>
            <c:bubble3D val="0"/>
            <c:spPr>
              <a:solidFill>
                <a:schemeClr val="tx1">
                  <a:lumMod val="95000"/>
                  <a:lumOff val="5000"/>
                </a:schemeClr>
              </a:solidFill>
            </c:spPr>
          </c:dPt>
          <c:dLbls>
            <c:spPr>
              <a:noFill/>
              <a:ln>
                <a:noFill/>
              </a:ln>
              <a:effectLst/>
            </c:spPr>
            <c:txPr>
              <a:bodyPr/>
              <a:lstStyle/>
              <a:p>
                <a:pPr>
                  <a:defRPr sz="1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Sheet1!$E$6:$E$13</c:f>
              <c:strCache>
                <c:ptCount val="8"/>
                <c:pt idx="0">
                  <c:v>IO</c:v>
                </c:pt>
                <c:pt idx="1">
                  <c:v>Research Centre</c:v>
                </c:pt>
                <c:pt idx="2">
                  <c:v>Government</c:v>
                </c:pt>
                <c:pt idx="3">
                  <c:v>NA</c:v>
                </c:pt>
                <c:pt idx="4">
                  <c:v>NGO</c:v>
                </c:pt>
                <c:pt idx="5">
                  <c:v>Consulting firm</c:v>
                </c:pt>
                <c:pt idx="6">
                  <c:v>Other</c:v>
                </c:pt>
                <c:pt idx="7">
                  <c:v>Private</c:v>
                </c:pt>
              </c:strCache>
            </c:strRef>
          </c:cat>
          <c:val>
            <c:numRef>
              <c:f>Sheet1!$G$6:$G$13</c:f>
              <c:numCache>
                <c:formatCode>0%</c:formatCode>
                <c:ptCount val="8"/>
                <c:pt idx="0">
                  <c:v>0.28504043126684636</c:v>
                </c:pt>
                <c:pt idx="1">
                  <c:v>0.24191374663072776</c:v>
                </c:pt>
                <c:pt idx="2">
                  <c:v>0.2082210242587601</c:v>
                </c:pt>
                <c:pt idx="3">
                  <c:v>0.14555256064690028</c:v>
                </c:pt>
                <c:pt idx="4">
                  <c:v>8.2210242587601082E-2</c:v>
                </c:pt>
                <c:pt idx="5">
                  <c:v>1.9541778975741241E-2</c:v>
                </c:pt>
                <c:pt idx="6">
                  <c:v>1.5498652291105121E-2</c:v>
                </c:pt>
                <c:pt idx="7">
                  <c:v>2.0215633423180594E-3</c:v>
                </c:pt>
              </c:numCache>
            </c:numRef>
          </c:val>
        </c:ser>
        <c:dLbls>
          <c:showLegendKey val="0"/>
          <c:showVal val="1"/>
          <c:showCatName val="0"/>
          <c:showSerName val="0"/>
          <c:showPercent val="0"/>
          <c:showBubbleSize val="0"/>
        </c:dLbls>
        <c:gapWidth val="150"/>
        <c:overlap val="-25"/>
        <c:axId val="164019536"/>
        <c:axId val="163550136"/>
      </c:barChart>
      <c:catAx>
        <c:axId val="164019536"/>
        <c:scaling>
          <c:orientation val="minMax"/>
        </c:scaling>
        <c:delete val="0"/>
        <c:axPos val="b"/>
        <c:numFmt formatCode="General" sourceLinked="0"/>
        <c:majorTickMark val="none"/>
        <c:minorTickMark val="none"/>
        <c:tickLblPos val="nextTo"/>
        <c:txPr>
          <a:bodyPr/>
          <a:lstStyle/>
          <a:p>
            <a:pPr>
              <a:defRPr sz="1800"/>
            </a:pPr>
            <a:endParaRPr lang="en-US"/>
          </a:p>
        </c:txPr>
        <c:crossAx val="163550136"/>
        <c:crosses val="autoZero"/>
        <c:auto val="1"/>
        <c:lblAlgn val="ctr"/>
        <c:lblOffset val="100"/>
        <c:noMultiLvlLbl val="0"/>
      </c:catAx>
      <c:valAx>
        <c:axId val="163550136"/>
        <c:scaling>
          <c:orientation val="minMax"/>
        </c:scaling>
        <c:delete val="1"/>
        <c:axPos val="l"/>
        <c:numFmt formatCode="0%" sourceLinked="1"/>
        <c:majorTickMark val="out"/>
        <c:minorTickMark val="none"/>
        <c:tickLblPos val="nextTo"/>
        <c:crossAx val="164019536"/>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lumMod val="50000"/>
              </a:schemeClr>
            </a:solidFill>
            <a:ln>
              <a:solidFill>
                <a:schemeClr val="tx2">
                  <a:lumMod val="75000"/>
                </a:schemeClr>
              </a:solidFill>
            </a:ln>
            <a:effectLst/>
          </c:spPr>
          <c:invertIfNegative val="0"/>
          <c:dPt>
            <c:idx val="4"/>
            <c:invertIfNegative val="0"/>
            <c:bubble3D val="0"/>
            <c:spPr>
              <a:solidFill>
                <a:srgbClr val="218F82"/>
              </a:solidFill>
              <a:ln>
                <a:solidFill>
                  <a:srgbClr val="218F82"/>
                </a:solidFill>
              </a:ln>
              <a:effectLst/>
            </c:spPr>
            <c:extLst xmlns:c16r2="http://schemas.microsoft.com/office/drawing/2015/06/chart">
              <c:ext xmlns:c16="http://schemas.microsoft.com/office/drawing/2014/chart" uri="{C3380CC4-5D6E-409C-BE32-E72D297353CC}">
                <c16:uniqueId val="{00000001-4A5F-41F7-98C0-39A7565E9754}"/>
              </c:ext>
            </c:extLst>
          </c:dPt>
          <c:dLbls>
            <c:spPr>
              <a:noFill/>
              <a:ln>
                <a:noFill/>
              </a:ln>
              <a:effectLst/>
            </c:spPr>
            <c:txPr>
              <a:bodyPr wrap="square" lIns="38100" tIns="19050" rIns="38100" bIns="19050" anchor="ctr">
                <a:spAutoFit/>
              </a:bodyPr>
              <a:lstStyle/>
              <a:p>
                <a:pPr>
                  <a:defRPr sz="18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'most represented instotutions'!$F$7:$F$17</c:f>
              <c:strCache>
                <c:ptCount val="11"/>
                <c:pt idx="0">
                  <c:v>IPC-IG</c:v>
                </c:pt>
                <c:pt idx="1">
                  <c:v>SAVE THE CHILDREN</c:v>
                </c:pt>
                <c:pt idx="2">
                  <c:v>DFAT</c:v>
                </c:pt>
                <c:pt idx="3">
                  <c:v>ILO</c:v>
                </c:pt>
                <c:pt idx="4">
                  <c:v>MDSA</c:v>
                </c:pt>
                <c:pt idx="5">
                  <c:v>DFID</c:v>
                </c:pt>
                <c:pt idx="6">
                  <c:v>GIZ</c:v>
                </c:pt>
                <c:pt idx="7">
                  <c:v>WFP</c:v>
                </c:pt>
                <c:pt idx="8">
                  <c:v>UNDP</c:v>
                </c:pt>
                <c:pt idx="9">
                  <c:v>FAO</c:v>
                </c:pt>
                <c:pt idx="10">
                  <c:v>WB</c:v>
                </c:pt>
              </c:strCache>
            </c:strRef>
          </c:cat>
          <c:val>
            <c:numRef>
              <c:f>'most represented instotutions'!$G$7:$G$17</c:f>
              <c:numCache>
                <c:formatCode>General</c:formatCode>
                <c:ptCount val="11"/>
                <c:pt idx="0">
                  <c:v>18</c:v>
                </c:pt>
                <c:pt idx="1">
                  <c:v>18</c:v>
                </c:pt>
                <c:pt idx="2">
                  <c:v>19</c:v>
                </c:pt>
                <c:pt idx="3">
                  <c:v>19</c:v>
                </c:pt>
                <c:pt idx="4">
                  <c:v>21</c:v>
                </c:pt>
                <c:pt idx="5">
                  <c:v>23</c:v>
                </c:pt>
                <c:pt idx="6">
                  <c:v>34</c:v>
                </c:pt>
                <c:pt idx="7">
                  <c:v>35</c:v>
                </c:pt>
                <c:pt idx="8">
                  <c:v>38</c:v>
                </c:pt>
                <c:pt idx="9">
                  <c:v>40</c:v>
                </c:pt>
                <c:pt idx="10">
                  <c:v>65</c:v>
                </c:pt>
              </c:numCache>
            </c:numRef>
          </c:val>
          <c:extLst xmlns:c16r2="http://schemas.microsoft.com/office/drawing/2015/06/chart">
            <c:ext xmlns:c16="http://schemas.microsoft.com/office/drawing/2014/chart" uri="{C3380CC4-5D6E-409C-BE32-E72D297353CC}">
              <c16:uniqueId val="{00000002-4A5F-41F7-98C0-39A7565E9754}"/>
            </c:ext>
          </c:extLst>
        </c:ser>
        <c:dLbls>
          <c:showLegendKey val="0"/>
          <c:showVal val="0"/>
          <c:showCatName val="0"/>
          <c:showSerName val="0"/>
          <c:showPercent val="0"/>
          <c:showBubbleSize val="0"/>
        </c:dLbls>
        <c:gapWidth val="150"/>
        <c:axId val="163573952"/>
        <c:axId val="163576384"/>
      </c:barChart>
      <c:catAx>
        <c:axId val="163573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163576384"/>
        <c:crosses val="autoZero"/>
        <c:auto val="1"/>
        <c:lblAlgn val="ctr"/>
        <c:lblOffset val="100"/>
        <c:noMultiLvlLbl val="0"/>
      </c:catAx>
      <c:valAx>
        <c:axId val="163576384"/>
        <c:scaling>
          <c:orientation val="minMax"/>
        </c:scaling>
        <c:delete val="0"/>
        <c:axPos val="b"/>
        <c:numFmt formatCode="General" sourceLinked="1"/>
        <c:majorTickMark val="none"/>
        <c:minorTickMark val="none"/>
        <c:tickLblPos val="nextTo"/>
        <c:spPr>
          <a:noFill/>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6357395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explosion val="1"/>
          <c:dPt>
            <c:idx val="0"/>
            <c:bubble3D val="0"/>
            <c:spPr>
              <a:solidFill>
                <a:schemeClr val="accent1">
                  <a:lumMod val="50000"/>
                </a:schemeClr>
              </a:solidFill>
            </c:spPr>
            <c:extLst xmlns:c16r2="http://schemas.microsoft.com/office/drawing/2015/06/chart">
              <c:ext xmlns:c16="http://schemas.microsoft.com/office/drawing/2014/chart" uri="{C3380CC4-5D6E-409C-BE32-E72D297353CC}">
                <c16:uniqueId val="{00000001-15FA-48DE-BB19-A2D17031D281}"/>
              </c:ext>
            </c:extLst>
          </c:dPt>
          <c:dPt>
            <c:idx val="1"/>
            <c:bubble3D val="0"/>
            <c:spPr>
              <a:solidFill>
                <a:srgbClr val="218F82"/>
              </a:solidFill>
            </c:spPr>
            <c:extLst xmlns:c16r2="http://schemas.microsoft.com/office/drawing/2015/06/chart">
              <c:ext xmlns:c16="http://schemas.microsoft.com/office/drawing/2014/chart" uri="{C3380CC4-5D6E-409C-BE32-E72D297353CC}">
                <c16:uniqueId val="{00000003-15FA-48DE-BB19-A2D17031D281}"/>
              </c:ext>
            </c:extLst>
          </c:dPt>
          <c:dPt>
            <c:idx val="2"/>
            <c:bubble3D val="0"/>
            <c:spPr>
              <a:solidFill>
                <a:srgbClr val="D9651D"/>
              </a:solidFill>
            </c:spPr>
            <c:extLst xmlns:c16r2="http://schemas.microsoft.com/office/drawing/2015/06/chart">
              <c:ext xmlns:c16="http://schemas.microsoft.com/office/drawing/2014/chart" uri="{C3380CC4-5D6E-409C-BE32-E72D297353CC}">
                <c16:uniqueId val="{00000005-15FA-48DE-BB19-A2D17031D281}"/>
              </c:ext>
            </c:extLst>
          </c:dPt>
          <c:dPt>
            <c:idx val="3"/>
            <c:bubble3D val="0"/>
            <c:spPr>
              <a:solidFill>
                <a:schemeClr val="bg2">
                  <a:lumMod val="50000"/>
                </a:schemeClr>
              </a:solidFill>
            </c:spPr>
            <c:extLst xmlns:c16r2="http://schemas.microsoft.com/office/drawing/2015/06/chart">
              <c:ext xmlns:c16="http://schemas.microsoft.com/office/drawing/2014/chart" uri="{C3380CC4-5D6E-409C-BE32-E72D297353CC}">
                <c16:uniqueId val="{00000007-15FA-48DE-BB19-A2D17031D281}"/>
              </c:ext>
            </c:extLst>
          </c:dPt>
          <c:dPt>
            <c:idx val="4"/>
            <c:bubble3D val="0"/>
            <c:spPr>
              <a:solidFill>
                <a:schemeClr val="accent1">
                  <a:lumMod val="75000"/>
                </a:schemeClr>
              </a:solidFill>
            </c:spPr>
            <c:extLst xmlns:c16r2="http://schemas.microsoft.com/office/drawing/2015/06/chart">
              <c:ext xmlns:c16="http://schemas.microsoft.com/office/drawing/2014/chart" uri="{C3380CC4-5D6E-409C-BE32-E72D297353CC}">
                <c16:uniqueId val="{00000009-15FA-48DE-BB19-A2D17031D281}"/>
              </c:ext>
            </c:extLst>
          </c:dPt>
          <c:dPt>
            <c:idx val="5"/>
            <c:bubble3D val="0"/>
            <c:spPr>
              <a:solidFill>
                <a:srgbClr val="00BCB8"/>
              </a:solidFill>
            </c:spPr>
            <c:extLst xmlns:c16r2="http://schemas.microsoft.com/office/drawing/2015/06/chart">
              <c:ext xmlns:c16="http://schemas.microsoft.com/office/drawing/2014/chart" uri="{C3380CC4-5D6E-409C-BE32-E72D297353CC}">
                <c16:uniqueId val="{0000000B-15FA-48DE-BB19-A2D17031D281}"/>
              </c:ext>
            </c:extLst>
          </c:dPt>
          <c:dPt>
            <c:idx val="6"/>
            <c:bubble3D val="0"/>
            <c:spPr>
              <a:solidFill>
                <a:srgbClr val="FF8633"/>
              </a:solidFill>
            </c:spPr>
            <c:extLst xmlns:c16r2="http://schemas.microsoft.com/office/drawing/2015/06/chart">
              <c:ext xmlns:c16="http://schemas.microsoft.com/office/drawing/2014/chart" uri="{C3380CC4-5D6E-409C-BE32-E72D297353CC}">
                <c16:uniqueId val="{0000000D-15FA-48DE-BB19-A2D17031D281}"/>
              </c:ext>
            </c:extLst>
          </c:dPt>
          <c:dPt>
            <c:idx val="7"/>
            <c:bubble3D val="0"/>
            <c:spPr>
              <a:solidFill>
                <a:schemeClr val="bg1">
                  <a:lumMod val="75000"/>
                </a:schemeClr>
              </a:solidFill>
            </c:spPr>
            <c:extLst xmlns:c16r2="http://schemas.microsoft.com/office/drawing/2015/06/chart">
              <c:ext xmlns:c16="http://schemas.microsoft.com/office/drawing/2014/chart" uri="{C3380CC4-5D6E-409C-BE32-E72D297353CC}">
                <c16:uniqueId val="{0000000F-15FA-48DE-BB19-A2D17031D281}"/>
              </c:ext>
            </c:extLst>
          </c:dPt>
          <c:dPt>
            <c:idx val="8"/>
            <c:bubble3D val="0"/>
            <c:spPr>
              <a:solidFill>
                <a:schemeClr val="accent1">
                  <a:lumMod val="60000"/>
                  <a:lumOff val="40000"/>
                </a:schemeClr>
              </a:solidFill>
            </c:spPr>
            <c:extLst xmlns:c16r2="http://schemas.microsoft.com/office/drawing/2015/06/chart">
              <c:ext xmlns:c16="http://schemas.microsoft.com/office/drawing/2014/chart" uri="{C3380CC4-5D6E-409C-BE32-E72D297353CC}">
                <c16:uniqueId val="{00000011-15FA-48DE-BB19-A2D17031D281}"/>
              </c:ext>
            </c:extLst>
          </c:dPt>
          <c:dPt>
            <c:idx val="9"/>
            <c:bubble3D val="0"/>
            <c:spPr>
              <a:solidFill>
                <a:schemeClr val="tx2">
                  <a:lumMod val="75000"/>
                </a:schemeClr>
              </a:solidFill>
            </c:spPr>
            <c:extLst xmlns:c16r2="http://schemas.microsoft.com/office/drawing/2015/06/chart">
              <c:ext xmlns:c16="http://schemas.microsoft.com/office/drawing/2014/chart" uri="{C3380CC4-5D6E-409C-BE32-E72D297353CC}">
                <c16:uniqueId val="{00000013-15FA-48DE-BB19-A2D17031D281}"/>
              </c:ext>
            </c:extLst>
          </c:dPt>
          <c:dPt>
            <c:idx val="10"/>
            <c:bubble3D val="0"/>
            <c:spPr>
              <a:solidFill>
                <a:schemeClr val="accent2">
                  <a:lumMod val="40000"/>
                  <a:lumOff val="60000"/>
                </a:schemeClr>
              </a:solidFill>
            </c:spPr>
            <c:extLst xmlns:c16r2="http://schemas.microsoft.com/office/drawing/2015/06/chart">
              <c:ext xmlns:c16="http://schemas.microsoft.com/office/drawing/2014/chart" uri="{C3380CC4-5D6E-409C-BE32-E72D297353CC}">
                <c16:uniqueId val="{00000015-15FA-48DE-BB19-A2D17031D281}"/>
              </c:ext>
            </c:extLst>
          </c:dPt>
          <c:dPt>
            <c:idx val="11"/>
            <c:bubble3D val="0"/>
            <c:spPr>
              <a:solidFill>
                <a:schemeClr val="tx1">
                  <a:lumMod val="95000"/>
                  <a:lumOff val="5000"/>
                </a:schemeClr>
              </a:solidFill>
            </c:spPr>
            <c:extLst xmlns:c16r2="http://schemas.microsoft.com/office/drawing/2015/06/chart">
              <c:ext xmlns:c16="http://schemas.microsoft.com/office/drawing/2014/chart" uri="{C3380CC4-5D6E-409C-BE32-E72D297353CC}">
                <c16:uniqueId val="{00000017-15FA-48DE-BB19-A2D17031D281}"/>
              </c:ext>
            </c:extLst>
          </c:dPt>
          <c:dPt>
            <c:idx val="12"/>
            <c:bubble3D val="0"/>
            <c:spPr>
              <a:solidFill>
                <a:schemeClr val="accent6">
                  <a:lumMod val="40000"/>
                  <a:lumOff val="60000"/>
                </a:schemeClr>
              </a:solidFill>
            </c:spPr>
            <c:extLst xmlns:c16r2="http://schemas.microsoft.com/office/drawing/2015/06/chart">
              <c:ext xmlns:c16="http://schemas.microsoft.com/office/drawing/2014/chart" uri="{C3380CC4-5D6E-409C-BE32-E72D297353CC}">
                <c16:uniqueId val="{00000019-15FA-48DE-BB19-A2D17031D281}"/>
              </c:ext>
            </c:extLst>
          </c:dPt>
          <c:dLbls>
            <c:dLbl>
              <c:idx val="0"/>
              <c:layout>
                <c:manualLayout>
                  <c:x val="-5.4169642059034906E-2"/>
                  <c:y val="0.13438691892137961"/>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1"/>
              <c:layout>
                <c:manualLayout>
                  <c:x val="-7.2136464470438949E-2"/>
                  <c:y val="-7.7124775552256331E-2"/>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2"/>
              <c:layout>
                <c:manualLayout>
                  <c:x val="-1.3334534973848242E-2"/>
                  <c:y val="-0.14748337229272335"/>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3"/>
              <c:layout>
                <c:manualLayout>
                  <c:x val="6.3268302349289846E-2"/>
                  <c:y val="-0.11948844166591868"/>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4"/>
              <c:layout>
                <c:manualLayout>
                  <c:x val="7.2943345865120995E-2"/>
                  <c:y val="-5.1188902006576789E-2"/>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5"/>
              <c:layout>
                <c:manualLayout>
                  <c:x val="6.1622201833530711E-2"/>
                  <c:y val="3.0335714988191934E-2"/>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6"/>
              <c:layout>
                <c:manualLayout>
                  <c:x val="5.785926639846567E-2"/>
                  <c:y val="7.2843250978207749E-2"/>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7"/>
              <c:layout>
                <c:manualLayout>
                  <c:x val="4.1635649550546945E-2"/>
                  <c:y val="0.10900483703408168"/>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F-15FA-48DE-BB19-A2D17031D281}"/>
                </c:ext>
                <c:ext xmlns:c15="http://schemas.microsoft.com/office/drawing/2012/chart" uri="{CE6537A1-D6FC-4f65-9D91-7224C49458BB}"/>
              </c:extLst>
            </c:dLbl>
            <c:dLbl>
              <c:idx val="8"/>
              <c:layout>
                <c:manualLayout>
                  <c:x val="3.4939719078863583E-2"/>
                  <c:y val="9.3055680218922701E-2"/>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11-15FA-48DE-BB19-A2D17031D281}"/>
                </c:ext>
                <c:ext xmlns:c15="http://schemas.microsoft.com/office/drawing/2012/chart" uri="{CE6537A1-D6FC-4f65-9D91-7224C49458BB}"/>
              </c:extLst>
            </c:dLbl>
            <c:dLbl>
              <c:idx val="9"/>
              <c:layout>
                <c:manualLayout>
                  <c:x val="1.4120010998501716E-2"/>
                  <c:y val="0"/>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13-15FA-48DE-BB19-A2D17031D281}"/>
                </c:ext>
                <c:ext xmlns:c15="http://schemas.microsoft.com/office/drawing/2012/chart" uri="{CE6537A1-D6FC-4f65-9D91-7224C49458BB}"/>
              </c:extLst>
            </c:dLbl>
            <c:dLbl>
              <c:idx val="10"/>
              <c:layout>
                <c:manualLayout>
                  <c:x val="9.1283338289640682E-3"/>
                  <c:y val="1.6381840100013181E-3"/>
                </c:manualLayout>
              </c:layout>
              <c:dLblPos val="bestFi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15-15FA-48DE-BB19-A2D17031D281}"/>
                </c:ext>
                <c:ext xmlns:c15="http://schemas.microsoft.com/office/drawing/2012/chart" uri="{CE6537A1-D6FC-4f65-9D91-7224C49458BB}"/>
              </c:extLst>
            </c:dLbl>
            <c:dLbl>
              <c:idx val="11"/>
              <c:delete val="1"/>
              <c:extLst xmlns:c16r2="http://schemas.microsoft.com/office/drawing/2015/06/chart">
                <c:ext xmlns:c16="http://schemas.microsoft.com/office/drawing/2014/chart" uri="{C3380CC4-5D6E-409C-BE32-E72D297353CC}">
                  <c16:uniqueId val="{00000017-15FA-48DE-BB19-A2D17031D281}"/>
                </c:ext>
                <c:ext xmlns:c15="http://schemas.microsoft.com/office/drawing/2012/chart" uri="{CE6537A1-D6FC-4f65-9D91-7224C49458BB}"/>
              </c:extLst>
            </c:dLbl>
            <c:dLbl>
              <c:idx val="12"/>
              <c:delete val="1"/>
              <c:extLst xmlns:c16r2="http://schemas.microsoft.com/office/drawing/2015/06/chart">
                <c:ext xmlns:c16="http://schemas.microsoft.com/office/drawing/2014/chart" uri="{C3380CC4-5D6E-409C-BE32-E72D297353CC}">
                  <c16:uniqueId val="{00000019-15FA-48DE-BB19-A2D17031D281}"/>
                </c:ext>
                <c:ext xmlns:c15="http://schemas.microsoft.com/office/drawing/2012/chart" uri="{CE6537A1-D6FC-4f65-9D91-7224C49458BB}"/>
              </c:extLst>
            </c:dLbl>
            <c:spPr>
              <a:noFill/>
              <a:ln>
                <a:noFill/>
              </a:ln>
              <a:effectLst/>
            </c:spPr>
            <c:txPr>
              <a:bodyPr rot="0" vert="horz"/>
              <a:lstStyle/>
              <a:p>
                <a:pPr>
                  <a:defRPr sz="1800" b="1"/>
                </a:pPr>
                <a:endParaRPr lang="en-US"/>
              </a:p>
            </c:txPr>
            <c:dLblPos val="ct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extLst>
          </c:dLbls>
          <c:cat>
            <c:strRef>
              <c:f>position!$F$5:$F$17</c:f>
              <c:strCache>
                <c:ptCount val="13"/>
                <c:pt idx="0">
                  <c:v>specialist / expert</c:v>
                </c:pt>
                <c:pt idx="1">
                  <c:v>researcher/academic</c:v>
                </c:pt>
                <c:pt idx="2">
                  <c:v>project management</c:v>
                </c:pt>
                <c:pt idx="3">
                  <c:v>advisor</c:v>
                </c:pt>
                <c:pt idx="4">
                  <c:v>student</c:v>
                </c:pt>
                <c:pt idx="5">
                  <c:v>consultant policy prescription</c:v>
                </c:pt>
                <c:pt idx="6">
                  <c:v>analyst</c:v>
                </c:pt>
                <c:pt idx="7">
                  <c:v>evaluation and monitoring</c:v>
                </c:pt>
                <c:pt idx="8">
                  <c:v>communications</c:v>
                </c:pt>
                <c:pt idx="9">
                  <c:v>knowledge management</c:v>
                </c:pt>
                <c:pt idx="10">
                  <c:v>associate</c:v>
                </c:pt>
                <c:pt idx="11">
                  <c:v>NA</c:v>
                </c:pt>
                <c:pt idx="12">
                  <c:v>economist</c:v>
                </c:pt>
              </c:strCache>
            </c:strRef>
          </c:cat>
          <c:val>
            <c:numRef>
              <c:f>position!$G$5:$G$17</c:f>
              <c:numCache>
                <c:formatCode>General</c:formatCode>
                <c:ptCount val="13"/>
                <c:pt idx="0">
                  <c:v>320</c:v>
                </c:pt>
                <c:pt idx="1">
                  <c:v>256</c:v>
                </c:pt>
                <c:pt idx="2">
                  <c:v>227</c:v>
                </c:pt>
                <c:pt idx="3">
                  <c:v>145</c:v>
                </c:pt>
                <c:pt idx="4">
                  <c:v>112</c:v>
                </c:pt>
                <c:pt idx="5">
                  <c:v>82</c:v>
                </c:pt>
                <c:pt idx="6">
                  <c:v>73</c:v>
                </c:pt>
                <c:pt idx="7">
                  <c:v>65</c:v>
                </c:pt>
                <c:pt idx="8">
                  <c:v>54</c:v>
                </c:pt>
                <c:pt idx="9">
                  <c:v>43</c:v>
                </c:pt>
                <c:pt idx="10">
                  <c:v>29</c:v>
                </c:pt>
                <c:pt idx="11">
                  <c:v>6</c:v>
                </c:pt>
                <c:pt idx="12">
                  <c:v>1</c:v>
                </c:pt>
              </c:numCache>
            </c:numRef>
          </c:val>
          <c:extLst xmlns:c16r2="http://schemas.microsoft.com/office/drawing/2015/06/chart">
            <c:ext xmlns:c16="http://schemas.microsoft.com/office/drawing/2014/chart" uri="{C3380CC4-5D6E-409C-BE32-E72D297353CC}">
              <c16:uniqueId val="{0000001A-15FA-48DE-BB19-A2D17031D281}"/>
            </c:ext>
          </c:extLst>
        </c:ser>
        <c:dLbls>
          <c:dLblPos val="ctr"/>
          <c:showLegendKey val="0"/>
          <c:showVal val="0"/>
          <c:showCatName val="0"/>
          <c:showSerName val="0"/>
          <c:showPercent val="1"/>
          <c:showBubbleSize val="0"/>
          <c:showLeaderLines val="1"/>
        </c:dLbls>
        <c:firstSliceAng val="0"/>
      </c:pieChart>
    </c:plotArea>
    <c:legend>
      <c:legendPos val="r"/>
      <c:layout>
        <c:manualLayout>
          <c:xMode val="edge"/>
          <c:yMode val="edge"/>
          <c:x val="0.5729204246641677"/>
          <c:y val="8.6600432124983848E-2"/>
          <c:w val="0.41883216894551178"/>
          <c:h val="0.8975859064210201"/>
        </c:manualLayout>
      </c:layout>
      <c:overlay val="0"/>
      <c:txPr>
        <a:bodyPr rot="0" vert="horz"/>
        <a:lstStyle/>
        <a:p>
          <a:pPr>
            <a:defRPr sz="2000"/>
          </a:pPr>
          <a:endParaRPr lang="en-US"/>
        </a:p>
      </c:txPr>
    </c:legend>
    <c:plotVisOnly val="1"/>
    <c:dispBlanksAs val="gap"/>
    <c:showDLblsOverMax val="0"/>
  </c:chart>
  <c:txPr>
    <a:bodyPr/>
    <a:lstStyle/>
    <a:p>
      <a:pPr>
        <a:defRPr sz="12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bar"/>
        <c:grouping val="clustered"/>
        <c:varyColors val="0"/>
        <c:ser>
          <c:idx val="0"/>
          <c:order val="0"/>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Sheet2!$A$2:$A$11</c:f>
              <c:strCache>
                <c:ptCount val="10"/>
                <c:pt idx="0">
                  <c:v>ECLAC</c:v>
                </c:pt>
                <c:pt idx="1">
                  <c:v>FAO</c:v>
                </c:pt>
                <c:pt idx="2">
                  <c:v>GIZ</c:v>
                </c:pt>
                <c:pt idx="3">
                  <c:v>CIPPEC</c:v>
                </c:pt>
                <c:pt idx="4">
                  <c:v>BRAC</c:v>
                </c:pt>
                <c:pt idx="5">
                  <c:v>TNP2K</c:v>
                </c:pt>
                <c:pt idx="6">
                  <c:v>HelpAge</c:v>
                </c:pt>
                <c:pt idx="7">
                  <c:v>DFAT</c:v>
                </c:pt>
                <c:pt idx="8">
                  <c:v>IPC-IG</c:v>
                </c:pt>
                <c:pt idx="9">
                  <c:v>World Bank</c:v>
                </c:pt>
              </c:strCache>
            </c:strRef>
          </c:cat>
          <c:val>
            <c:numRef>
              <c:f>Sheet2!$B$2:$B$11</c:f>
              <c:numCache>
                <c:formatCode>General</c:formatCode>
                <c:ptCount val="10"/>
                <c:pt idx="0">
                  <c:v>9</c:v>
                </c:pt>
                <c:pt idx="1">
                  <c:v>11</c:v>
                </c:pt>
                <c:pt idx="2">
                  <c:v>11</c:v>
                </c:pt>
                <c:pt idx="3">
                  <c:v>11</c:v>
                </c:pt>
                <c:pt idx="4">
                  <c:v>23</c:v>
                </c:pt>
                <c:pt idx="5">
                  <c:v>27</c:v>
                </c:pt>
                <c:pt idx="6">
                  <c:v>42</c:v>
                </c:pt>
                <c:pt idx="7">
                  <c:v>114</c:v>
                </c:pt>
                <c:pt idx="8">
                  <c:v>179</c:v>
                </c:pt>
                <c:pt idx="9">
                  <c:v>261</c:v>
                </c:pt>
              </c:numCache>
            </c:numRef>
          </c:val>
          <c:extLst xmlns:c16r2="http://schemas.microsoft.com/office/drawing/2015/06/chart">
            <c:ext xmlns:c16="http://schemas.microsoft.com/office/drawing/2014/chart" uri="{C3380CC4-5D6E-409C-BE32-E72D297353CC}">
              <c16:uniqueId val="{00000000-3611-4F07-AE44-57EACBED3BBC}"/>
            </c:ext>
          </c:extLst>
        </c:ser>
        <c:dLbls>
          <c:showLegendKey val="0"/>
          <c:showVal val="0"/>
          <c:showCatName val="0"/>
          <c:showSerName val="0"/>
          <c:showPercent val="0"/>
          <c:showBubbleSize val="0"/>
        </c:dLbls>
        <c:gapWidth val="182"/>
        <c:axId val="163818648"/>
        <c:axId val="163819040"/>
      </c:barChart>
      <c:catAx>
        <c:axId val="163818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63819040"/>
        <c:crosses val="autoZero"/>
        <c:auto val="1"/>
        <c:lblAlgn val="ctr"/>
        <c:lblOffset val="100"/>
        <c:noMultiLvlLbl val="0"/>
      </c:catAx>
      <c:valAx>
        <c:axId val="1638190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63818648"/>
        <c:crosses val="autoZero"/>
        <c:crossBetween val="between"/>
      </c:valAx>
      <c:spPr>
        <a:noFill/>
        <a:ln>
          <a:noFill/>
        </a:ln>
        <a:effectLst/>
      </c:spPr>
    </c:plotArea>
    <c:plotVisOnly val="1"/>
    <c:dispBlanksAs val="gap"/>
    <c:showDLblsOverMax val="0"/>
  </c:chart>
  <c:spPr>
    <a:noFill/>
    <a:ln>
      <a:solidFill>
        <a:schemeClr val="accent1">
          <a:lumMod val="50000"/>
        </a:schemeClr>
      </a:solidFill>
    </a:ln>
    <a:effectLst/>
  </c:spPr>
  <c:txPr>
    <a:bodyPr/>
    <a:lstStyle/>
    <a:p>
      <a:pPr>
        <a:defRPr sz="16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'registered &amp; attendees timeline'!$A$2</c:f>
              <c:strCache>
                <c:ptCount val="1"/>
                <c:pt idx="0">
                  <c:v># Registered</c:v>
                </c:pt>
              </c:strCache>
            </c:strRef>
          </c:tx>
          <c:spPr>
            <a:ln w="38100">
              <a:solidFill>
                <a:schemeClr val="accent1">
                  <a:lumMod val="50000"/>
                </a:schemeClr>
              </a:solidFill>
            </a:ln>
          </c:spPr>
          <c:marker>
            <c:symbol val="none"/>
          </c:marker>
          <c:cat>
            <c:strRef>
              <c:f>'registered &amp; attendees timeline'!$B$1:$N$1</c:f>
              <c:strCache>
                <c:ptCount val="13"/>
                <c:pt idx="0">
                  <c:v>Webinar 1</c:v>
                </c:pt>
                <c:pt idx="1">
                  <c:v>Webinar 2</c:v>
                </c:pt>
                <c:pt idx="2">
                  <c:v>Webinar 3</c:v>
                </c:pt>
                <c:pt idx="3">
                  <c:v>Webinar 4</c:v>
                </c:pt>
                <c:pt idx="4">
                  <c:v>Webinar 5</c:v>
                </c:pt>
                <c:pt idx="5">
                  <c:v>Webinar 6</c:v>
                </c:pt>
                <c:pt idx="6">
                  <c:v>Webinar 7</c:v>
                </c:pt>
                <c:pt idx="7">
                  <c:v>Webinar 8</c:v>
                </c:pt>
                <c:pt idx="8">
                  <c:v>Webinar 9</c:v>
                </c:pt>
                <c:pt idx="9">
                  <c:v>Webinar 10</c:v>
                </c:pt>
                <c:pt idx="10">
                  <c:v>Webinar 11</c:v>
                </c:pt>
                <c:pt idx="11">
                  <c:v>Webinar 12</c:v>
                </c:pt>
                <c:pt idx="12">
                  <c:v>Webinar 13</c:v>
                </c:pt>
              </c:strCache>
            </c:strRef>
          </c:cat>
          <c:val>
            <c:numRef>
              <c:f>'registered &amp; attendees timeline'!$B$2:$N$2</c:f>
              <c:numCache>
                <c:formatCode>General</c:formatCode>
                <c:ptCount val="13"/>
                <c:pt idx="0">
                  <c:v>88</c:v>
                </c:pt>
                <c:pt idx="1">
                  <c:v>46</c:v>
                </c:pt>
                <c:pt idx="2">
                  <c:v>101</c:v>
                </c:pt>
                <c:pt idx="3">
                  <c:v>189</c:v>
                </c:pt>
                <c:pt idx="4">
                  <c:v>226</c:v>
                </c:pt>
                <c:pt idx="5">
                  <c:v>103</c:v>
                </c:pt>
                <c:pt idx="6">
                  <c:v>294</c:v>
                </c:pt>
                <c:pt idx="7">
                  <c:v>380</c:v>
                </c:pt>
                <c:pt idx="8">
                  <c:v>186</c:v>
                </c:pt>
                <c:pt idx="9">
                  <c:v>257</c:v>
                </c:pt>
                <c:pt idx="10">
                  <c:v>291</c:v>
                </c:pt>
                <c:pt idx="11">
                  <c:v>210</c:v>
                </c:pt>
                <c:pt idx="12">
                  <c:v>188</c:v>
                </c:pt>
              </c:numCache>
            </c:numRef>
          </c:val>
          <c:smooth val="0"/>
        </c:ser>
        <c:ser>
          <c:idx val="1"/>
          <c:order val="1"/>
          <c:tx>
            <c:strRef>
              <c:f>'registered &amp; attendees timeline'!$A$3</c:f>
              <c:strCache>
                <c:ptCount val="1"/>
                <c:pt idx="0">
                  <c:v>Attended</c:v>
                </c:pt>
              </c:strCache>
            </c:strRef>
          </c:tx>
          <c:spPr>
            <a:ln w="38100">
              <a:solidFill>
                <a:srgbClr val="FF8633"/>
              </a:solidFill>
            </a:ln>
          </c:spPr>
          <c:marker>
            <c:symbol val="none"/>
          </c:marker>
          <c:cat>
            <c:strRef>
              <c:f>'registered &amp; attendees timeline'!$B$1:$N$1</c:f>
              <c:strCache>
                <c:ptCount val="13"/>
                <c:pt idx="0">
                  <c:v>Webinar 1</c:v>
                </c:pt>
                <c:pt idx="1">
                  <c:v>Webinar 2</c:v>
                </c:pt>
                <c:pt idx="2">
                  <c:v>Webinar 3</c:v>
                </c:pt>
                <c:pt idx="3">
                  <c:v>Webinar 4</c:v>
                </c:pt>
                <c:pt idx="4">
                  <c:v>Webinar 5</c:v>
                </c:pt>
                <c:pt idx="5">
                  <c:v>Webinar 6</c:v>
                </c:pt>
                <c:pt idx="6">
                  <c:v>Webinar 7</c:v>
                </c:pt>
                <c:pt idx="7">
                  <c:v>Webinar 8</c:v>
                </c:pt>
                <c:pt idx="8">
                  <c:v>Webinar 9</c:v>
                </c:pt>
                <c:pt idx="9">
                  <c:v>Webinar 10</c:v>
                </c:pt>
                <c:pt idx="10">
                  <c:v>Webinar 11</c:v>
                </c:pt>
                <c:pt idx="11">
                  <c:v>Webinar 12</c:v>
                </c:pt>
                <c:pt idx="12">
                  <c:v>Webinar 13</c:v>
                </c:pt>
              </c:strCache>
            </c:strRef>
          </c:cat>
          <c:val>
            <c:numRef>
              <c:f>'registered &amp; attendees timeline'!$B$3:$N$3</c:f>
              <c:numCache>
                <c:formatCode>General</c:formatCode>
                <c:ptCount val="13"/>
                <c:pt idx="0">
                  <c:v>61</c:v>
                </c:pt>
                <c:pt idx="1">
                  <c:v>33</c:v>
                </c:pt>
                <c:pt idx="2">
                  <c:v>50</c:v>
                </c:pt>
                <c:pt idx="3">
                  <c:v>89</c:v>
                </c:pt>
                <c:pt idx="4">
                  <c:v>117</c:v>
                </c:pt>
                <c:pt idx="5">
                  <c:v>50</c:v>
                </c:pt>
                <c:pt idx="6">
                  <c:v>148</c:v>
                </c:pt>
                <c:pt idx="7">
                  <c:v>181</c:v>
                </c:pt>
                <c:pt idx="8">
                  <c:v>66</c:v>
                </c:pt>
                <c:pt idx="9">
                  <c:v>112</c:v>
                </c:pt>
                <c:pt idx="10">
                  <c:v>143</c:v>
                </c:pt>
                <c:pt idx="11">
                  <c:v>83</c:v>
                </c:pt>
                <c:pt idx="12">
                  <c:v>78</c:v>
                </c:pt>
              </c:numCache>
            </c:numRef>
          </c:val>
          <c:smooth val="0"/>
        </c:ser>
        <c:dLbls>
          <c:showLegendKey val="0"/>
          <c:showVal val="0"/>
          <c:showCatName val="0"/>
          <c:showSerName val="0"/>
          <c:showPercent val="0"/>
          <c:showBubbleSize val="0"/>
        </c:dLbls>
        <c:smooth val="0"/>
        <c:axId val="163820216"/>
        <c:axId val="163819824"/>
      </c:lineChart>
      <c:catAx>
        <c:axId val="163820216"/>
        <c:scaling>
          <c:orientation val="minMax"/>
        </c:scaling>
        <c:delete val="0"/>
        <c:axPos val="b"/>
        <c:numFmt formatCode="General" sourceLinked="0"/>
        <c:majorTickMark val="none"/>
        <c:minorTickMark val="none"/>
        <c:tickLblPos val="nextTo"/>
        <c:txPr>
          <a:bodyPr/>
          <a:lstStyle/>
          <a:p>
            <a:pPr>
              <a:defRPr sz="1800"/>
            </a:pPr>
            <a:endParaRPr lang="en-US"/>
          </a:p>
        </c:txPr>
        <c:crossAx val="163819824"/>
        <c:crosses val="autoZero"/>
        <c:auto val="1"/>
        <c:lblAlgn val="ctr"/>
        <c:lblOffset val="100"/>
        <c:noMultiLvlLbl val="0"/>
      </c:catAx>
      <c:valAx>
        <c:axId val="163819824"/>
        <c:scaling>
          <c:orientation val="minMax"/>
        </c:scaling>
        <c:delete val="0"/>
        <c:axPos val="l"/>
        <c:numFmt formatCode="General" sourceLinked="1"/>
        <c:majorTickMark val="none"/>
        <c:minorTickMark val="none"/>
        <c:tickLblPos val="nextTo"/>
        <c:txPr>
          <a:bodyPr/>
          <a:lstStyle/>
          <a:p>
            <a:pPr>
              <a:defRPr sz="1800"/>
            </a:pPr>
            <a:endParaRPr lang="en-US"/>
          </a:p>
        </c:txPr>
        <c:crossAx val="163820216"/>
        <c:crosses val="autoZero"/>
        <c:crossBetween val="between"/>
      </c:valAx>
    </c:plotArea>
    <c:legend>
      <c:legendPos val="b"/>
      <c:overlay val="0"/>
      <c:txPr>
        <a:bodyPr/>
        <a:lstStyle/>
        <a:p>
          <a:pPr>
            <a:defRPr sz="1800"/>
          </a:pPr>
          <a:endParaRPr lang="en-U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'[all webinars data - 13 webinars.xlsx]region'!$U$19</c:f>
              <c:strCache>
                <c:ptCount val="1"/>
                <c:pt idx="0">
                  <c:v>average %</c:v>
                </c:pt>
              </c:strCache>
            </c:strRef>
          </c:tx>
          <c:dPt>
            <c:idx val="0"/>
            <c:bubble3D val="0"/>
            <c:spPr>
              <a:solidFill>
                <a:schemeClr val="accent1">
                  <a:lumMod val="50000"/>
                </a:schemeClr>
              </a:solidFill>
            </c:spPr>
            <c:extLst xmlns:c16r2="http://schemas.microsoft.com/office/drawing/2015/06/chart">
              <c:ext xmlns:c16="http://schemas.microsoft.com/office/drawing/2014/chart" uri="{C3380CC4-5D6E-409C-BE32-E72D297353CC}">
                <c16:uniqueId val="{00000001-22B9-4611-9A0B-5AAD0CBB915D}"/>
              </c:ext>
            </c:extLst>
          </c:dPt>
          <c:dPt>
            <c:idx val="1"/>
            <c:bubble3D val="0"/>
            <c:spPr>
              <a:solidFill>
                <a:srgbClr val="218F82"/>
              </a:solidFill>
            </c:spPr>
            <c:extLst xmlns:c16r2="http://schemas.microsoft.com/office/drawing/2015/06/chart">
              <c:ext xmlns:c16="http://schemas.microsoft.com/office/drawing/2014/chart" uri="{C3380CC4-5D6E-409C-BE32-E72D297353CC}">
                <c16:uniqueId val="{00000003-22B9-4611-9A0B-5AAD0CBB915D}"/>
              </c:ext>
            </c:extLst>
          </c:dPt>
          <c:dPt>
            <c:idx val="2"/>
            <c:bubble3D val="0"/>
            <c:spPr>
              <a:solidFill>
                <a:srgbClr val="D9651D"/>
              </a:solidFill>
            </c:spPr>
            <c:extLst xmlns:c16r2="http://schemas.microsoft.com/office/drawing/2015/06/chart">
              <c:ext xmlns:c16="http://schemas.microsoft.com/office/drawing/2014/chart" uri="{C3380CC4-5D6E-409C-BE32-E72D297353CC}">
                <c16:uniqueId val="{00000005-22B9-4611-9A0B-5AAD0CBB915D}"/>
              </c:ext>
            </c:extLst>
          </c:dPt>
          <c:dPt>
            <c:idx val="3"/>
            <c:bubble3D val="0"/>
            <c:spPr>
              <a:solidFill>
                <a:schemeClr val="bg1">
                  <a:lumMod val="65000"/>
                </a:schemeClr>
              </a:solidFill>
            </c:spPr>
            <c:extLst xmlns:c16r2="http://schemas.microsoft.com/office/drawing/2015/06/chart">
              <c:ext xmlns:c16="http://schemas.microsoft.com/office/drawing/2014/chart" uri="{C3380CC4-5D6E-409C-BE32-E72D297353CC}">
                <c16:uniqueId val="{00000007-22B9-4611-9A0B-5AAD0CBB915D}"/>
              </c:ext>
            </c:extLst>
          </c:dPt>
          <c:dPt>
            <c:idx val="5"/>
            <c:bubble3D val="0"/>
            <c:spPr>
              <a:solidFill>
                <a:srgbClr val="00BCB8"/>
              </a:solidFill>
            </c:spPr>
            <c:extLst xmlns:c16r2="http://schemas.microsoft.com/office/drawing/2015/06/chart">
              <c:ext xmlns:c16="http://schemas.microsoft.com/office/drawing/2014/chart" uri="{C3380CC4-5D6E-409C-BE32-E72D297353CC}">
                <c16:uniqueId val="{00000009-22B9-4611-9A0B-5AAD0CBB915D}"/>
              </c:ext>
            </c:extLst>
          </c:dPt>
          <c:dLbls>
            <c:dLbl>
              <c:idx val="0"/>
              <c:layout>
                <c:manualLayout>
                  <c:x val="-6.3578674274624367E-2"/>
                  <c:y val="0.11079538215651072"/>
                </c:manualLayout>
              </c:layou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22B9-4611-9A0B-5AAD0CBB915D}"/>
                </c:ext>
                <c:ext xmlns:c15="http://schemas.microsoft.com/office/drawing/2012/chart" uri="{CE6537A1-D6FC-4f65-9D91-7224C49458BB}"/>
              </c:extLst>
            </c:dLbl>
            <c:spPr>
              <a:noFill/>
              <a:ln>
                <a:noFill/>
              </a:ln>
              <a:effectLst/>
            </c:spPr>
            <c:txPr>
              <a:bodyPr/>
              <a:lstStyle/>
              <a:p>
                <a:pPr>
                  <a:defRPr sz="1800" b="1"/>
                </a:pPr>
                <a:endParaRPr lang="en-US"/>
              </a:p>
            </c:tx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extLst>
          </c:dLbls>
          <c:cat>
            <c:strRef>
              <c:f>'[all webinars data - 13 webinars.xlsx]region'!$T$20:$T$25</c:f>
              <c:strCache>
                <c:ptCount val="6"/>
                <c:pt idx="0">
                  <c:v>Latin America &amp; the Carribean</c:v>
                </c:pt>
                <c:pt idx="1">
                  <c:v>Europe &amp; Central Asia</c:v>
                </c:pt>
                <c:pt idx="2">
                  <c:v>Africa &amp; the Middle East</c:v>
                </c:pt>
                <c:pt idx="3">
                  <c:v>North America</c:v>
                </c:pt>
                <c:pt idx="4">
                  <c:v>South, East Asia and the Pacific</c:v>
                </c:pt>
                <c:pt idx="5">
                  <c:v>NA</c:v>
                </c:pt>
              </c:strCache>
            </c:strRef>
          </c:cat>
          <c:val>
            <c:numRef>
              <c:f>'[all webinars data - 13 webinars.xlsx]region'!$U$20:$U$25</c:f>
              <c:numCache>
                <c:formatCode>0%</c:formatCode>
                <c:ptCount val="6"/>
                <c:pt idx="0">
                  <c:v>0.2723404255319149</c:v>
                </c:pt>
                <c:pt idx="1">
                  <c:v>0.25425531914893618</c:v>
                </c:pt>
                <c:pt idx="2">
                  <c:v>0.23</c:v>
                </c:pt>
                <c:pt idx="3">
                  <c:v>9.0425531914893623E-2</c:v>
                </c:pt>
                <c:pt idx="4">
                  <c:v>0.09</c:v>
                </c:pt>
                <c:pt idx="5">
                  <c:v>7.0212765957446799E-2</c:v>
                </c:pt>
              </c:numCache>
            </c:numRef>
          </c:val>
          <c:extLst xmlns:c16r2="http://schemas.microsoft.com/office/drawing/2015/06/chart">
            <c:ext xmlns:c16="http://schemas.microsoft.com/office/drawing/2014/chart" uri="{C3380CC4-5D6E-409C-BE32-E72D297353CC}">
              <c16:uniqueId val="{0000000A-22B9-4611-9A0B-5AAD0CBB915D}"/>
            </c:ext>
          </c:extLst>
        </c:ser>
        <c:dLbls>
          <c:showLegendKey val="0"/>
          <c:showVal val="0"/>
          <c:showCatName val="0"/>
          <c:showSerName val="0"/>
          <c:showPercent val="1"/>
          <c:showBubbleSize val="0"/>
          <c:showLeaderLines val="1"/>
        </c:dLbls>
        <c:firstSliceAng val="0"/>
      </c:pieChart>
    </c:plotArea>
    <c:legend>
      <c:legendPos val="r"/>
      <c:layout>
        <c:manualLayout>
          <c:xMode val="edge"/>
          <c:yMode val="edge"/>
          <c:x val="0.6949251017778586"/>
          <c:y val="0.18612683165994057"/>
          <c:w val="0.29471146823690314"/>
          <c:h val="0.5607930537286917"/>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'[all webinars data - 13 webinars.xlsx]organizations'!$X$16</c:f>
              <c:strCache>
                <c:ptCount val="1"/>
                <c:pt idx="0">
                  <c:v>Average %</c:v>
                </c:pt>
              </c:strCache>
            </c:strRef>
          </c:tx>
          <c:dPt>
            <c:idx val="0"/>
            <c:bubble3D val="0"/>
            <c:spPr>
              <a:solidFill>
                <a:schemeClr val="accent1">
                  <a:lumMod val="50000"/>
                </a:schemeClr>
              </a:solidFill>
            </c:spPr>
            <c:extLst xmlns:c16r2="http://schemas.microsoft.com/office/drawing/2015/06/chart">
              <c:ext xmlns:c16="http://schemas.microsoft.com/office/drawing/2014/chart" uri="{C3380CC4-5D6E-409C-BE32-E72D297353CC}">
                <c16:uniqueId val="{00000001-ABC8-4F42-8661-D737C49B0E4C}"/>
              </c:ext>
            </c:extLst>
          </c:dPt>
          <c:dPt>
            <c:idx val="1"/>
            <c:bubble3D val="0"/>
            <c:spPr>
              <a:solidFill>
                <a:srgbClr val="218F82"/>
              </a:solidFill>
            </c:spPr>
            <c:extLst xmlns:c16r2="http://schemas.microsoft.com/office/drawing/2015/06/chart">
              <c:ext xmlns:c16="http://schemas.microsoft.com/office/drawing/2014/chart" uri="{C3380CC4-5D6E-409C-BE32-E72D297353CC}">
                <c16:uniqueId val="{00000003-ABC8-4F42-8661-D737C49B0E4C}"/>
              </c:ext>
            </c:extLst>
          </c:dPt>
          <c:dPt>
            <c:idx val="2"/>
            <c:bubble3D val="0"/>
            <c:spPr>
              <a:solidFill>
                <a:srgbClr val="D9651D"/>
              </a:solidFill>
            </c:spPr>
            <c:extLst xmlns:c16r2="http://schemas.microsoft.com/office/drawing/2015/06/chart">
              <c:ext xmlns:c16="http://schemas.microsoft.com/office/drawing/2014/chart" uri="{C3380CC4-5D6E-409C-BE32-E72D297353CC}">
                <c16:uniqueId val="{00000005-ABC8-4F42-8661-D737C49B0E4C}"/>
              </c:ext>
            </c:extLst>
          </c:dPt>
          <c:dPt>
            <c:idx val="3"/>
            <c:bubble3D val="0"/>
            <c:spPr>
              <a:solidFill>
                <a:schemeClr val="bg1">
                  <a:lumMod val="75000"/>
                </a:schemeClr>
              </a:solidFill>
            </c:spPr>
            <c:extLst xmlns:c16r2="http://schemas.microsoft.com/office/drawing/2015/06/chart">
              <c:ext xmlns:c16="http://schemas.microsoft.com/office/drawing/2014/chart" uri="{C3380CC4-5D6E-409C-BE32-E72D297353CC}">
                <c16:uniqueId val="{00000007-ABC8-4F42-8661-D737C49B0E4C}"/>
              </c:ext>
            </c:extLst>
          </c:dPt>
          <c:dPt>
            <c:idx val="5"/>
            <c:bubble3D val="0"/>
            <c:spPr>
              <a:solidFill>
                <a:srgbClr val="00BCB8"/>
              </a:solidFill>
            </c:spPr>
            <c:extLst xmlns:c16r2="http://schemas.microsoft.com/office/drawing/2015/06/chart">
              <c:ext xmlns:c16="http://schemas.microsoft.com/office/drawing/2014/chart" uri="{C3380CC4-5D6E-409C-BE32-E72D297353CC}">
                <c16:uniqueId val="{00000009-ABC8-4F42-8661-D737C49B0E4C}"/>
              </c:ext>
            </c:extLst>
          </c:dPt>
          <c:dPt>
            <c:idx val="6"/>
            <c:bubble3D val="0"/>
            <c:spPr>
              <a:solidFill>
                <a:schemeClr val="accent2">
                  <a:lumMod val="40000"/>
                  <a:lumOff val="60000"/>
                </a:schemeClr>
              </a:solidFill>
            </c:spPr>
            <c:extLst xmlns:c16r2="http://schemas.microsoft.com/office/drawing/2015/06/chart">
              <c:ext xmlns:c16="http://schemas.microsoft.com/office/drawing/2014/chart" uri="{C3380CC4-5D6E-409C-BE32-E72D297353CC}">
                <c16:uniqueId val="{0000000B-ABC8-4F42-8661-D737C49B0E4C}"/>
              </c:ext>
            </c:extLst>
          </c:dPt>
          <c:dLbls>
            <c:spPr>
              <a:noFill/>
              <a:ln>
                <a:noFill/>
              </a:ln>
              <a:effectLst/>
            </c:spPr>
            <c:txPr>
              <a:bodyPr/>
              <a:lstStyle/>
              <a:p>
                <a:pPr>
                  <a:defRPr sz="1800" b="1"/>
                </a:pPr>
                <a:endParaRPr lang="en-US"/>
              </a:p>
            </c:tx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extLst>
          </c:dLbls>
          <c:cat>
            <c:strRef>
              <c:f>'[all webinars data - 13 webinars.xlsx]organizations'!$W$17:$W$23</c:f>
              <c:strCache>
                <c:ptCount val="7"/>
                <c:pt idx="0">
                  <c:v>International Organizations</c:v>
                </c:pt>
                <c:pt idx="1">
                  <c:v>NA</c:v>
                </c:pt>
                <c:pt idx="2">
                  <c:v>Governments</c:v>
                </c:pt>
                <c:pt idx="3">
                  <c:v>Research Centers &amp; Academias</c:v>
                </c:pt>
                <c:pt idx="4">
                  <c:v>Non-Governmental Organizations</c:v>
                </c:pt>
                <c:pt idx="5">
                  <c:v>Consulting firms, private sector</c:v>
                </c:pt>
                <c:pt idx="6">
                  <c:v>Other</c:v>
                </c:pt>
              </c:strCache>
            </c:strRef>
          </c:cat>
          <c:val>
            <c:numRef>
              <c:f>'[all webinars data - 13 webinars.xlsx]organizations'!$X$17:$X$23</c:f>
              <c:numCache>
                <c:formatCode>0%</c:formatCode>
                <c:ptCount val="7"/>
                <c:pt idx="0">
                  <c:v>0.42762613730355664</c:v>
                </c:pt>
                <c:pt idx="1">
                  <c:v>0.14722911497105046</c:v>
                </c:pt>
                <c:pt idx="2">
                  <c:v>0.13399503722084366</c:v>
                </c:pt>
                <c:pt idx="3">
                  <c:v>0.11910669975186104</c:v>
                </c:pt>
                <c:pt idx="4">
                  <c:v>9.4292803970223341E-2</c:v>
                </c:pt>
                <c:pt idx="5">
                  <c:v>4.2183622828784115E-2</c:v>
                </c:pt>
                <c:pt idx="6">
                  <c:v>3.722084367245658E-2</c:v>
                </c:pt>
              </c:numCache>
            </c:numRef>
          </c:val>
          <c:extLst xmlns:c16r2="http://schemas.microsoft.com/office/drawing/2015/06/chart">
            <c:ext xmlns:c16="http://schemas.microsoft.com/office/drawing/2014/chart" uri="{C3380CC4-5D6E-409C-BE32-E72D297353CC}">
              <c16:uniqueId val="{0000000C-ABC8-4F42-8661-D737C49B0E4C}"/>
            </c:ext>
          </c:extLst>
        </c:ser>
        <c:dLbls>
          <c:showLegendKey val="0"/>
          <c:showVal val="0"/>
          <c:showCatName val="0"/>
          <c:showSerName val="0"/>
          <c:showPercent val="1"/>
          <c:showBubbleSize val="0"/>
          <c:showLeaderLines val="1"/>
        </c:dLbls>
        <c:firstSliceAng val="0"/>
      </c:pieChart>
    </c:plotArea>
    <c:legend>
      <c:legendPos val="r"/>
      <c:overlay val="0"/>
      <c:txPr>
        <a:bodyPr/>
        <a:lstStyle/>
        <a:p>
          <a:pPr>
            <a:defRPr sz="1800"/>
          </a:pPr>
          <a:endParaRPr lang="en-US"/>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Sheet1!$F$6</c:f>
              <c:strCache>
                <c:ptCount val="1"/>
                <c:pt idx="0">
                  <c:v>average %</c:v>
                </c:pt>
              </c:strCache>
            </c:strRef>
          </c:tx>
          <c:dPt>
            <c:idx val="0"/>
            <c:bubble3D val="0"/>
            <c:spPr>
              <a:solidFill>
                <a:schemeClr val="accent1">
                  <a:lumMod val="50000"/>
                </a:schemeClr>
              </a:solidFill>
            </c:spPr>
            <c:extLst xmlns:c16r2="http://schemas.microsoft.com/office/drawing/2015/06/chart">
              <c:ext xmlns:c16="http://schemas.microsoft.com/office/drawing/2014/chart" uri="{C3380CC4-5D6E-409C-BE32-E72D297353CC}">
                <c16:uniqueId val="{00000001-A0C6-487A-ABCC-666141405516}"/>
              </c:ext>
            </c:extLst>
          </c:dPt>
          <c:dPt>
            <c:idx val="1"/>
            <c:bubble3D val="0"/>
            <c:spPr>
              <a:solidFill>
                <a:srgbClr val="218F82"/>
              </a:solidFill>
            </c:spPr>
            <c:extLst xmlns:c16r2="http://schemas.microsoft.com/office/drawing/2015/06/chart">
              <c:ext xmlns:c16="http://schemas.microsoft.com/office/drawing/2014/chart" uri="{C3380CC4-5D6E-409C-BE32-E72D297353CC}">
                <c16:uniqueId val="{00000003-A0C6-487A-ABCC-666141405516}"/>
              </c:ext>
            </c:extLst>
          </c:dPt>
          <c:dPt>
            <c:idx val="2"/>
            <c:bubble3D val="0"/>
            <c:spPr>
              <a:solidFill>
                <a:srgbClr val="D9651D"/>
              </a:solidFill>
            </c:spPr>
            <c:extLst xmlns:c16r2="http://schemas.microsoft.com/office/drawing/2015/06/chart">
              <c:ext xmlns:c16="http://schemas.microsoft.com/office/drawing/2014/chart" uri="{C3380CC4-5D6E-409C-BE32-E72D297353CC}">
                <c16:uniqueId val="{00000005-A0C6-487A-ABCC-666141405516}"/>
              </c:ext>
            </c:extLst>
          </c:dPt>
          <c:dPt>
            <c:idx val="3"/>
            <c:bubble3D val="0"/>
            <c:spPr>
              <a:solidFill>
                <a:schemeClr val="bg1">
                  <a:lumMod val="75000"/>
                </a:schemeClr>
              </a:solidFill>
            </c:spPr>
            <c:extLst xmlns:c16r2="http://schemas.microsoft.com/office/drawing/2015/06/chart">
              <c:ext xmlns:c16="http://schemas.microsoft.com/office/drawing/2014/chart" uri="{C3380CC4-5D6E-409C-BE32-E72D297353CC}">
                <c16:uniqueId val="{00000007-A0C6-487A-ABCC-666141405516}"/>
              </c:ext>
            </c:extLst>
          </c:dPt>
          <c:dPt>
            <c:idx val="5"/>
            <c:bubble3D val="0"/>
            <c:spPr>
              <a:solidFill>
                <a:srgbClr val="00BCB8"/>
              </a:solidFill>
            </c:spPr>
            <c:extLst xmlns:c16r2="http://schemas.microsoft.com/office/drawing/2015/06/chart">
              <c:ext xmlns:c16="http://schemas.microsoft.com/office/drawing/2014/chart" uri="{C3380CC4-5D6E-409C-BE32-E72D297353CC}">
                <c16:uniqueId val="{00000009-A0C6-487A-ABCC-666141405516}"/>
              </c:ext>
            </c:extLst>
          </c:dPt>
          <c:dPt>
            <c:idx val="6"/>
            <c:bubble3D val="0"/>
            <c:spPr>
              <a:solidFill>
                <a:schemeClr val="accent2">
                  <a:lumMod val="40000"/>
                  <a:lumOff val="60000"/>
                </a:schemeClr>
              </a:solidFill>
            </c:spPr>
            <c:extLst xmlns:c16r2="http://schemas.microsoft.com/office/drawing/2015/06/chart">
              <c:ext xmlns:c16="http://schemas.microsoft.com/office/drawing/2014/chart" uri="{C3380CC4-5D6E-409C-BE32-E72D297353CC}">
                <c16:uniqueId val="{0000000B-A0C6-487A-ABCC-666141405516}"/>
              </c:ext>
            </c:extLst>
          </c:dPt>
          <c:dPt>
            <c:idx val="7"/>
            <c:bubble3D val="0"/>
            <c:spPr>
              <a:solidFill>
                <a:schemeClr val="bg1">
                  <a:lumMod val="50000"/>
                </a:schemeClr>
              </a:solidFill>
            </c:spPr>
            <c:extLst xmlns:c16r2="http://schemas.microsoft.com/office/drawing/2015/06/chart">
              <c:ext xmlns:c16="http://schemas.microsoft.com/office/drawing/2014/chart" uri="{C3380CC4-5D6E-409C-BE32-E72D297353CC}">
                <c16:uniqueId val="{0000000D-A0C6-487A-ABCC-666141405516}"/>
              </c:ext>
            </c:extLst>
          </c:dPt>
          <c:dPt>
            <c:idx val="8"/>
            <c:bubble3D val="0"/>
            <c:spPr>
              <a:solidFill>
                <a:schemeClr val="accent1">
                  <a:lumMod val="40000"/>
                  <a:lumOff val="60000"/>
                </a:schemeClr>
              </a:solidFill>
            </c:spPr>
            <c:extLst xmlns:c16r2="http://schemas.microsoft.com/office/drawing/2015/06/chart">
              <c:ext xmlns:c16="http://schemas.microsoft.com/office/drawing/2014/chart" uri="{C3380CC4-5D6E-409C-BE32-E72D297353CC}">
                <c16:uniqueId val="{0000000F-A0C6-487A-ABCC-666141405516}"/>
              </c:ext>
            </c:extLst>
          </c:dPt>
          <c:dPt>
            <c:idx val="9"/>
            <c:bubble3D val="0"/>
            <c:spPr>
              <a:solidFill>
                <a:schemeClr val="accent6">
                  <a:lumMod val="40000"/>
                  <a:lumOff val="60000"/>
                </a:schemeClr>
              </a:solidFill>
            </c:spPr>
            <c:extLst xmlns:c16r2="http://schemas.microsoft.com/office/drawing/2015/06/chart">
              <c:ext xmlns:c16="http://schemas.microsoft.com/office/drawing/2014/chart" uri="{C3380CC4-5D6E-409C-BE32-E72D297353CC}">
                <c16:uniqueId val="{00000011-A0C6-487A-ABCC-666141405516}"/>
              </c:ext>
            </c:extLst>
          </c:dPt>
          <c:dPt>
            <c:idx val="10"/>
            <c:bubble3D val="0"/>
            <c:spPr>
              <a:solidFill>
                <a:schemeClr val="accent2">
                  <a:lumMod val="20000"/>
                  <a:lumOff val="80000"/>
                </a:schemeClr>
              </a:solidFill>
            </c:spPr>
            <c:extLst xmlns:c16r2="http://schemas.microsoft.com/office/drawing/2015/06/chart">
              <c:ext xmlns:c16="http://schemas.microsoft.com/office/drawing/2014/chart" uri="{C3380CC4-5D6E-409C-BE32-E72D297353CC}">
                <c16:uniqueId val="{00000013-A0C6-487A-ABCC-666141405516}"/>
              </c:ext>
            </c:extLst>
          </c:dPt>
          <c:dPt>
            <c:idx val="11"/>
            <c:bubble3D val="0"/>
            <c:spPr>
              <a:solidFill>
                <a:schemeClr val="tx1">
                  <a:lumMod val="65000"/>
                  <a:lumOff val="35000"/>
                </a:schemeClr>
              </a:solidFill>
            </c:spPr>
            <c:extLst xmlns:c16r2="http://schemas.microsoft.com/office/drawing/2015/06/chart">
              <c:ext xmlns:c16="http://schemas.microsoft.com/office/drawing/2014/chart" uri="{C3380CC4-5D6E-409C-BE32-E72D297353CC}">
                <c16:uniqueId val="{00000015-A0C6-487A-ABCC-666141405516}"/>
              </c:ext>
            </c:extLst>
          </c:dPt>
          <c:dPt>
            <c:idx val="12"/>
            <c:bubble3D val="0"/>
            <c:spPr>
              <a:solidFill>
                <a:schemeClr val="accent1">
                  <a:lumMod val="20000"/>
                  <a:lumOff val="80000"/>
                </a:schemeClr>
              </a:solidFill>
            </c:spPr>
            <c:extLst xmlns:c16r2="http://schemas.microsoft.com/office/drawing/2015/06/chart">
              <c:ext xmlns:c16="http://schemas.microsoft.com/office/drawing/2014/chart" uri="{C3380CC4-5D6E-409C-BE32-E72D297353CC}">
                <c16:uniqueId val="{00000017-A0C6-487A-ABCC-666141405516}"/>
              </c:ext>
            </c:extLst>
          </c:dPt>
          <c:dLbls>
            <c:dLbl>
              <c:idx val="14"/>
              <c:delete val="1"/>
              <c:extLst xmlns:c16r2="http://schemas.microsoft.com/office/drawing/2015/06/chart">
                <c:ext xmlns:c16="http://schemas.microsoft.com/office/drawing/2014/chart" uri="{C3380CC4-5D6E-409C-BE32-E72D297353CC}">
                  <c16:uniqueId val="{00000018-A0C6-487A-ABCC-666141405516}"/>
                </c:ext>
                <c:ext xmlns:c15="http://schemas.microsoft.com/office/drawing/2012/chart" uri="{CE6537A1-D6FC-4f65-9D91-7224C49458BB}"/>
              </c:extLst>
            </c:dLbl>
            <c:spPr>
              <a:noFill/>
              <a:ln>
                <a:noFill/>
              </a:ln>
              <a:effectLst/>
            </c:spPr>
            <c:txPr>
              <a:bodyPr/>
              <a:lstStyle/>
              <a:p>
                <a:pPr>
                  <a:defRPr sz="1800" b="1"/>
                </a:pPr>
                <a:endParaRPr lang="en-US"/>
              </a:p>
            </c:tx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extLst>
          </c:dLbls>
          <c:cat>
            <c:strRef>
              <c:f>Sheet1!$E$7:$E$21</c:f>
              <c:strCache>
                <c:ptCount val="15"/>
                <c:pt idx="0">
                  <c:v>NA</c:v>
                </c:pt>
                <c:pt idx="1">
                  <c:v>Project Management</c:v>
                </c:pt>
                <c:pt idx="2">
                  <c:v>Specialist / Expert</c:v>
                </c:pt>
                <c:pt idx="3">
                  <c:v>Student</c:v>
                </c:pt>
                <c:pt idx="4">
                  <c:v>Consultant Policy Prescriptions / Recommendations</c:v>
                </c:pt>
                <c:pt idx="5">
                  <c:v>Researcher / Academic</c:v>
                </c:pt>
                <c:pt idx="6">
                  <c:v>Other (Humanitarian webinar &amp; Empower women: policy practitioner ; webinar 13 inequality &amp; redistribution: specialist of manager)</c:v>
                </c:pt>
                <c:pt idx="7">
                  <c:v>Analyst</c:v>
                </c:pt>
                <c:pt idx="8">
                  <c:v>advisor</c:v>
                </c:pt>
                <c:pt idx="9">
                  <c:v>Evaluation &amp; Monitoring </c:v>
                </c:pt>
                <c:pt idx="10">
                  <c:v>Associate</c:v>
                </c:pt>
                <c:pt idx="11">
                  <c:v>Communications</c:v>
                </c:pt>
                <c:pt idx="12">
                  <c:v>Economist</c:v>
                </c:pt>
                <c:pt idx="13">
                  <c:v>Knowledge Management</c:v>
                </c:pt>
                <c:pt idx="14">
                  <c:v>Policy Maker</c:v>
                </c:pt>
              </c:strCache>
            </c:strRef>
          </c:cat>
          <c:val>
            <c:numRef>
              <c:f>Sheet1!$F$7:$F$21</c:f>
              <c:numCache>
                <c:formatCode>0%</c:formatCode>
                <c:ptCount val="15"/>
                <c:pt idx="0">
                  <c:v>0.18018018018018017</c:v>
                </c:pt>
                <c:pt idx="1">
                  <c:v>0.16441441441441443</c:v>
                </c:pt>
                <c:pt idx="2">
                  <c:v>0.16103603603603603</c:v>
                </c:pt>
                <c:pt idx="3">
                  <c:v>7.77027027027027E-2</c:v>
                </c:pt>
                <c:pt idx="4">
                  <c:v>7.2072072072072071E-2</c:v>
                </c:pt>
                <c:pt idx="5">
                  <c:v>6.3063063063063057E-2</c:v>
                </c:pt>
                <c:pt idx="6">
                  <c:v>6.3063063063063057E-2</c:v>
                </c:pt>
                <c:pt idx="7">
                  <c:v>5.4054054054054057E-2</c:v>
                </c:pt>
                <c:pt idx="8">
                  <c:v>5.0675675675675678E-2</c:v>
                </c:pt>
                <c:pt idx="9">
                  <c:v>3.3783783783783786E-2</c:v>
                </c:pt>
                <c:pt idx="10">
                  <c:v>3.1531531531531529E-2</c:v>
                </c:pt>
                <c:pt idx="11">
                  <c:v>2.1396396396396396E-2</c:v>
                </c:pt>
                <c:pt idx="12">
                  <c:v>1.2387387387387387E-2</c:v>
                </c:pt>
                <c:pt idx="13">
                  <c:v>7.8828828828828822E-3</c:v>
                </c:pt>
                <c:pt idx="14">
                  <c:v>2.2522522522522522E-3</c:v>
                </c:pt>
              </c:numCache>
            </c:numRef>
          </c:val>
          <c:extLst xmlns:c16r2="http://schemas.microsoft.com/office/drawing/2015/06/chart">
            <c:ext xmlns:c16="http://schemas.microsoft.com/office/drawing/2014/chart" uri="{C3380CC4-5D6E-409C-BE32-E72D297353CC}">
              <c16:uniqueId val="{00000019-A0C6-487A-ABCC-666141405516}"/>
            </c:ext>
          </c:extLst>
        </c:ser>
        <c:dLbls>
          <c:showLegendKey val="0"/>
          <c:showVal val="0"/>
          <c:showCatName val="0"/>
          <c:showSerName val="0"/>
          <c:showPercent val="1"/>
          <c:showBubbleSize val="0"/>
          <c:showLeaderLines val="1"/>
        </c:dLbls>
        <c:firstSliceAng val="0"/>
      </c:pieChart>
    </c:plotArea>
    <c:legend>
      <c:legendPos val="r"/>
      <c:legendEntry>
        <c:idx val="6"/>
        <c:delete val="1"/>
      </c:legendEntry>
      <c:layout>
        <c:manualLayout>
          <c:xMode val="edge"/>
          <c:yMode val="edge"/>
          <c:x val="0.51877321273016674"/>
          <c:y val="2.9174368155623541E-2"/>
          <c:w val="0.47144971072619768"/>
          <c:h val="0.95226197827623127"/>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Cumulative number of visits</a:t>
            </a:r>
          </a:p>
        </c:rich>
      </c:tx>
      <c:layout>
        <c:manualLayout>
          <c:xMode val="edge"/>
          <c:yMode val="edge"/>
          <c:x val="0.35061904761904761"/>
          <c:y val="1.9411584436189001E-2"/>
        </c:manualLayout>
      </c:layout>
      <c:overlay val="0"/>
    </c:title>
    <c:autoTitleDeleted val="0"/>
    <c:plotArea>
      <c:layout/>
      <c:lineChart>
        <c:grouping val="standard"/>
        <c:varyColors val="0"/>
        <c:ser>
          <c:idx val="0"/>
          <c:order val="0"/>
          <c:tx>
            <c:strRef>
              <c:f>Sheet1!$B$5</c:f>
              <c:strCache>
                <c:ptCount val="1"/>
                <c:pt idx="0">
                  <c:v>cumulated nb. of visits</c:v>
                </c:pt>
              </c:strCache>
            </c:strRef>
          </c:tx>
          <c:spPr>
            <a:ln w="38100">
              <a:solidFill>
                <a:srgbClr val="218F82"/>
              </a:solidFill>
            </a:ln>
          </c:spPr>
          <c:marker>
            <c:symbol val="none"/>
          </c:marker>
          <c:cat>
            <c:strRef>
              <c:f>Sheet1!$C$3:$O$3</c:f>
              <c:strCache>
                <c:ptCount val="13"/>
                <c:pt idx="0">
                  <c:v>Aug 15</c:v>
                </c:pt>
                <c:pt idx="1">
                  <c:v>Sept 15</c:v>
                </c:pt>
                <c:pt idx="2">
                  <c:v>Oct 15</c:v>
                </c:pt>
                <c:pt idx="3">
                  <c:v>nov/15</c:v>
                </c:pt>
                <c:pt idx="4">
                  <c:v>Dec 15</c:v>
                </c:pt>
                <c:pt idx="5">
                  <c:v>Janv 16</c:v>
                </c:pt>
                <c:pt idx="6">
                  <c:v>Feb 16</c:v>
                </c:pt>
                <c:pt idx="7">
                  <c:v>March 16</c:v>
                </c:pt>
                <c:pt idx="8">
                  <c:v>Apr 16</c:v>
                </c:pt>
                <c:pt idx="9">
                  <c:v>May 16</c:v>
                </c:pt>
                <c:pt idx="10">
                  <c:v>June 16</c:v>
                </c:pt>
                <c:pt idx="11">
                  <c:v>July 16</c:v>
                </c:pt>
                <c:pt idx="12">
                  <c:v>Aug 16</c:v>
                </c:pt>
              </c:strCache>
            </c:strRef>
          </c:cat>
          <c:val>
            <c:numRef>
              <c:f>Sheet1!$C$5:$O$5</c:f>
              <c:numCache>
                <c:formatCode>0</c:formatCode>
                <c:ptCount val="13"/>
                <c:pt idx="0">
                  <c:v>1580</c:v>
                </c:pt>
                <c:pt idx="1">
                  <c:v>4494</c:v>
                </c:pt>
                <c:pt idx="2">
                  <c:v>7228</c:v>
                </c:pt>
                <c:pt idx="3">
                  <c:v>9713</c:v>
                </c:pt>
                <c:pt idx="4">
                  <c:v>12207</c:v>
                </c:pt>
                <c:pt idx="5">
                  <c:v>15065</c:v>
                </c:pt>
                <c:pt idx="6">
                  <c:v>19110</c:v>
                </c:pt>
                <c:pt idx="7">
                  <c:v>24407</c:v>
                </c:pt>
                <c:pt idx="8">
                  <c:v>30808</c:v>
                </c:pt>
                <c:pt idx="9">
                  <c:v>39091</c:v>
                </c:pt>
                <c:pt idx="10">
                  <c:v>46674</c:v>
                </c:pt>
                <c:pt idx="11">
                  <c:v>52939</c:v>
                </c:pt>
                <c:pt idx="12">
                  <c:v>59494</c:v>
                </c:pt>
              </c:numCache>
            </c:numRef>
          </c:val>
          <c:smooth val="0"/>
          <c:extLst xmlns:c16r2="http://schemas.microsoft.com/office/drawing/2015/06/chart">
            <c:ext xmlns:c16="http://schemas.microsoft.com/office/drawing/2014/chart" uri="{C3380CC4-5D6E-409C-BE32-E72D297353CC}">
              <c16:uniqueId val="{00000000-2225-40E8-A4A6-ACF071A45B26}"/>
            </c:ext>
          </c:extLst>
        </c:ser>
        <c:dLbls>
          <c:showLegendKey val="0"/>
          <c:showVal val="0"/>
          <c:showCatName val="0"/>
          <c:showSerName val="0"/>
          <c:showPercent val="0"/>
          <c:showBubbleSize val="0"/>
        </c:dLbls>
        <c:smooth val="0"/>
        <c:axId val="163822176"/>
        <c:axId val="163822568"/>
      </c:lineChart>
      <c:catAx>
        <c:axId val="163822176"/>
        <c:scaling>
          <c:orientation val="minMax"/>
        </c:scaling>
        <c:delete val="0"/>
        <c:axPos val="b"/>
        <c:numFmt formatCode="General" sourceLinked="1"/>
        <c:majorTickMark val="none"/>
        <c:minorTickMark val="none"/>
        <c:tickLblPos val="nextTo"/>
        <c:txPr>
          <a:bodyPr/>
          <a:lstStyle/>
          <a:p>
            <a:pPr>
              <a:defRPr sz="1800"/>
            </a:pPr>
            <a:endParaRPr lang="en-US"/>
          </a:p>
        </c:txPr>
        <c:crossAx val="163822568"/>
        <c:crosses val="autoZero"/>
        <c:auto val="1"/>
        <c:lblAlgn val="ctr"/>
        <c:lblOffset val="100"/>
        <c:noMultiLvlLbl val="0"/>
      </c:catAx>
      <c:valAx>
        <c:axId val="163822568"/>
        <c:scaling>
          <c:orientation val="minMax"/>
        </c:scaling>
        <c:delete val="0"/>
        <c:axPos val="l"/>
        <c:majorGridlines/>
        <c:numFmt formatCode="0" sourceLinked="1"/>
        <c:majorTickMark val="none"/>
        <c:minorTickMark val="none"/>
        <c:tickLblPos val="nextTo"/>
        <c:txPr>
          <a:bodyPr/>
          <a:lstStyle/>
          <a:p>
            <a:pPr>
              <a:defRPr sz="1800"/>
            </a:pPr>
            <a:endParaRPr lang="en-US"/>
          </a:p>
        </c:txPr>
        <c:crossAx val="163822176"/>
        <c:crosses val="autoZero"/>
        <c:crossBetween val="between"/>
      </c:valAx>
    </c:plotArea>
    <c:plotVisOnly val="1"/>
    <c:dispBlanksAs val="gap"/>
    <c:showDLblsOverMax val="0"/>
  </c:chart>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16-09-15T17:11:37.636" idx="8">
    <p:pos x="10" y="10"/>
    <p:text>timeline of when did members upload content</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6-09-16T12:10:27.382" idx="29">
    <p:pos x="10" y="10"/>
    <p:text>Alicia</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6-09-16T14:00:58.588" idx="13">
    <p:pos x="10" y="10"/>
    <p:text>the first programme had 33 ambassadors and this one 35. Do you think the information concerning the first programme should thus be mentioned? </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6-09-16T12:10:27.382" idx="30">
    <p:pos x="10" y="10"/>
    <p:text>Alicia</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6-09-15T08:12:00.406" idx="31">
    <p:pos x="47" y="31"/>
    <p:text>amelie, tu peux m inserer 3,4 commentaires positifs sur la palteforme ici stp? ca serait bine qu il y en ai un sur les Online Communities, un sur les publications, un sur les webinaires ou un truc comme ca. 
obrigada!</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70A1E0-68AB-43D7-A15D-B10B5F14E7CE}" type="datetimeFigureOut">
              <a:rPr lang="pt-BR" smtClean="0"/>
              <a:t>23/09/2016</a:t>
            </a:fld>
            <a:endParaRPr lang="pt-B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B5C496-A6BD-4234-87D6-559C21F99E66}" type="slidenum">
              <a:rPr lang="pt-BR" smtClean="0"/>
              <a:t>‹#›</a:t>
            </a:fld>
            <a:endParaRPr lang="pt-BR"/>
          </a:p>
        </p:txBody>
      </p:sp>
    </p:spTree>
    <p:extLst>
      <p:ext uri="{BB962C8B-B14F-4D97-AF65-F5344CB8AC3E}">
        <p14:creationId xmlns:p14="http://schemas.microsoft.com/office/powerpoint/2010/main" val="791505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43A1FCA-9991-482B-97AE-49085D2C770F}" type="datetime1">
              <a:rPr lang="en-GB" smtClean="0"/>
              <a:t>23/09/2016</a:t>
            </a:fld>
            <a:endParaRPr lang="en-GB"/>
          </a:p>
        </p:txBody>
      </p:sp>
      <p:sp>
        <p:nvSpPr>
          <p:cNvPr id="5" name="Footer Placeholder 4"/>
          <p:cNvSpPr>
            <a:spLocks noGrp="1"/>
          </p:cNvSpPr>
          <p:nvPr>
            <p:ph type="ftr" sz="quarter" idx="11"/>
          </p:nvPr>
        </p:nvSpPr>
        <p:spPr/>
        <p:txBody>
          <a:bodyPr/>
          <a:lstStyle/>
          <a:p>
            <a:r>
              <a:rPr lang="en-GB" smtClean="0"/>
              <a:t>SPIAC-B – 22nd  September  2016</a:t>
            </a:r>
            <a:endParaRPr lang="en-GB"/>
          </a:p>
        </p:txBody>
      </p:sp>
      <p:sp>
        <p:nvSpPr>
          <p:cNvPr id="6" name="Slide Number Placeholder 5"/>
          <p:cNvSpPr>
            <a:spLocks noGrp="1"/>
          </p:cNvSpPr>
          <p:nvPr>
            <p:ph type="sldNum" sz="quarter" idx="12"/>
          </p:nvPr>
        </p:nvSpPr>
        <p:spPr/>
        <p:txBody>
          <a:bodyPr/>
          <a:lstStyle/>
          <a:p>
            <a:fld id="{CCD7D134-9BA8-48EE-90E4-BE40F245DB32}" type="slidenum">
              <a:rPr lang="en-GB" smtClean="0"/>
              <a:t>‹#›</a:t>
            </a:fld>
            <a:endParaRPr lang="en-GB"/>
          </a:p>
        </p:txBody>
      </p:sp>
    </p:spTree>
    <p:extLst>
      <p:ext uri="{BB962C8B-B14F-4D97-AF65-F5344CB8AC3E}">
        <p14:creationId xmlns:p14="http://schemas.microsoft.com/office/powerpoint/2010/main" val="2161454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D088C9-C376-4040-BE3C-187444100E9A}" type="datetime1">
              <a:rPr lang="en-GB" smtClean="0"/>
              <a:t>23/09/2016</a:t>
            </a:fld>
            <a:endParaRPr lang="en-GB"/>
          </a:p>
        </p:txBody>
      </p:sp>
      <p:sp>
        <p:nvSpPr>
          <p:cNvPr id="5" name="Footer Placeholder 4"/>
          <p:cNvSpPr>
            <a:spLocks noGrp="1"/>
          </p:cNvSpPr>
          <p:nvPr>
            <p:ph type="ftr" sz="quarter" idx="11"/>
          </p:nvPr>
        </p:nvSpPr>
        <p:spPr/>
        <p:txBody>
          <a:bodyPr/>
          <a:lstStyle/>
          <a:p>
            <a:r>
              <a:rPr lang="en-GB" smtClean="0"/>
              <a:t>SPIAC-B – 22nd  September  2016</a:t>
            </a:r>
            <a:endParaRPr lang="en-GB"/>
          </a:p>
        </p:txBody>
      </p:sp>
      <p:sp>
        <p:nvSpPr>
          <p:cNvPr id="6" name="Slide Number Placeholder 5"/>
          <p:cNvSpPr>
            <a:spLocks noGrp="1"/>
          </p:cNvSpPr>
          <p:nvPr>
            <p:ph type="sldNum" sz="quarter" idx="12"/>
          </p:nvPr>
        </p:nvSpPr>
        <p:spPr/>
        <p:txBody>
          <a:bodyPr/>
          <a:lstStyle/>
          <a:p>
            <a:fld id="{CCD7D134-9BA8-48EE-90E4-BE40F245DB32}" type="slidenum">
              <a:rPr lang="en-GB" smtClean="0"/>
              <a:t>‹#›</a:t>
            </a:fld>
            <a:endParaRPr lang="en-GB"/>
          </a:p>
        </p:txBody>
      </p:sp>
    </p:spTree>
    <p:extLst>
      <p:ext uri="{BB962C8B-B14F-4D97-AF65-F5344CB8AC3E}">
        <p14:creationId xmlns:p14="http://schemas.microsoft.com/office/powerpoint/2010/main" val="1613902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DB8AEE-DF9A-43F7-B8E7-46676C9C00E6}" type="datetime1">
              <a:rPr lang="en-GB" smtClean="0"/>
              <a:t>23/09/2016</a:t>
            </a:fld>
            <a:endParaRPr lang="en-GB"/>
          </a:p>
        </p:txBody>
      </p:sp>
      <p:sp>
        <p:nvSpPr>
          <p:cNvPr id="5" name="Footer Placeholder 4"/>
          <p:cNvSpPr>
            <a:spLocks noGrp="1"/>
          </p:cNvSpPr>
          <p:nvPr>
            <p:ph type="ftr" sz="quarter" idx="11"/>
          </p:nvPr>
        </p:nvSpPr>
        <p:spPr/>
        <p:txBody>
          <a:bodyPr/>
          <a:lstStyle/>
          <a:p>
            <a:r>
              <a:rPr lang="en-GB" smtClean="0"/>
              <a:t>SPIAC-B – 22nd  September  2016</a:t>
            </a:r>
            <a:endParaRPr lang="en-GB"/>
          </a:p>
        </p:txBody>
      </p:sp>
      <p:sp>
        <p:nvSpPr>
          <p:cNvPr id="6" name="Slide Number Placeholder 5"/>
          <p:cNvSpPr>
            <a:spLocks noGrp="1"/>
          </p:cNvSpPr>
          <p:nvPr>
            <p:ph type="sldNum" sz="quarter" idx="12"/>
          </p:nvPr>
        </p:nvSpPr>
        <p:spPr/>
        <p:txBody>
          <a:bodyPr/>
          <a:lstStyle/>
          <a:p>
            <a:fld id="{CCD7D134-9BA8-48EE-90E4-BE40F245DB32}" type="slidenum">
              <a:rPr lang="en-GB" smtClean="0"/>
              <a:t>‹#›</a:t>
            </a:fld>
            <a:endParaRPr lang="en-GB"/>
          </a:p>
        </p:txBody>
      </p:sp>
    </p:spTree>
    <p:extLst>
      <p:ext uri="{BB962C8B-B14F-4D97-AF65-F5344CB8AC3E}">
        <p14:creationId xmlns:p14="http://schemas.microsoft.com/office/powerpoint/2010/main" val="2199144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6FD4272-1918-40D8-B898-7076BAD56039}" type="datetime1">
              <a:rPr lang="en-GB" smtClean="0"/>
              <a:t>23/09/2016</a:t>
            </a:fld>
            <a:endParaRPr lang="en-GB"/>
          </a:p>
        </p:txBody>
      </p:sp>
      <p:sp>
        <p:nvSpPr>
          <p:cNvPr id="6" name="Footer Placeholder 5"/>
          <p:cNvSpPr>
            <a:spLocks noGrp="1"/>
          </p:cNvSpPr>
          <p:nvPr>
            <p:ph type="ftr" sz="quarter" idx="11"/>
          </p:nvPr>
        </p:nvSpPr>
        <p:spPr/>
        <p:txBody>
          <a:bodyPr/>
          <a:lstStyle/>
          <a:p>
            <a:r>
              <a:rPr lang="en-GB" smtClean="0"/>
              <a:t>SPIAC-B – 22nd  September  2016</a:t>
            </a:r>
            <a:endParaRPr lang="en-GB"/>
          </a:p>
        </p:txBody>
      </p:sp>
      <p:sp>
        <p:nvSpPr>
          <p:cNvPr id="7" name="Slide Number Placeholder 6"/>
          <p:cNvSpPr>
            <a:spLocks noGrp="1"/>
          </p:cNvSpPr>
          <p:nvPr>
            <p:ph type="sldNum" sz="quarter" idx="12"/>
          </p:nvPr>
        </p:nvSpPr>
        <p:spPr/>
        <p:txBody>
          <a:bodyPr/>
          <a:lstStyle/>
          <a:p>
            <a:fld id="{CCD7D134-9BA8-48EE-90E4-BE40F245DB32}" type="slidenum">
              <a:rPr lang="en-GB" smtClean="0"/>
              <a:t>‹#›</a:t>
            </a:fld>
            <a:endParaRPr lang="en-GB"/>
          </a:p>
        </p:txBody>
      </p:sp>
    </p:spTree>
    <p:extLst>
      <p:ext uri="{BB962C8B-B14F-4D97-AF65-F5344CB8AC3E}">
        <p14:creationId xmlns:p14="http://schemas.microsoft.com/office/powerpoint/2010/main" val="2181934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A79E962-90F5-4BA5-810B-C9547FEB7247}" type="datetime1">
              <a:rPr lang="en-GB" smtClean="0"/>
              <a:t>23/09/2016</a:t>
            </a:fld>
            <a:endParaRPr lang="en-GB"/>
          </a:p>
        </p:txBody>
      </p:sp>
      <p:sp>
        <p:nvSpPr>
          <p:cNvPr id="8" name="Footer Placeholder 7"/>
          <p:cNvSpPr>
            <a:spLocks noGrp="1"/>
          </p:cNvSpPr>
          <p:nvPr>
            <p:ph type="ftr" sz="quarter" idx="11"/>
          </p:nvPr>
        </p:nvSpPr>
        <p:spPr/>
        <p:txBody>
          <a:bodyPr/>
          <a:lstStyle/>
          <a:p>
            <a:r>
              <a:rPr lang="en-GB" smtClean="0"/>
              <a:t>SPIAC-B – 22nd  September  2016</a:t>
            </a:r>
            <a:endParaRPr lang="en-GB"/>
          </a:p>
        </p:txBody>
      </p:sp>
      <p:sp>
        <p:nvSpPr>
          <p:cNvPr id="9" name="Slide Number Placeholder 8"/>
          <p:cNvSpPr>
            <a:spLocks noGrp="1"/>
          </p:cNvSpPr>
          <p:nvPr>
            <p:ph type="sldNum" sz="quarter" idx="12"/>
          </p:nvPr>
        </p:nvSpPr>
        <p:spPr/>
        <p:txBody>
          <a:bodyPr/>
          <a:lstStyle/>
          <a:p>
            <a:fld id="{CCD7D134-9BA8-48EE-90E4-BE40F245DB32}" type="slidenum">
              <a:rPr lang="en-GB" smtClean="0"/>
              <a:t>‹#›</a:t>
            </a:fld>
            <a:endParaRPr lang="en-GB"/>
          </a:p>
        </p:txBody>
      </p:sp>
    </p:spTree>
    <p:extLst>
      <p:ext uri="{BB962C8B-B14F-4D97-AF65-F5344CB8AC3E}">
        <p14:creationId xmlns:p14="http://schemas.microsoft.com/office/powerpoint/2010/main" val="297130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460596F-A7D9-46D5-8A28-55D14A2A4A3C}" type="datetime1">
              <a:rPr lang="en-GB" smtClean="0"/>
              <a:t>23/09/2016</a:t>
            </a:fld>
            <a:endParaRPr lang="en-GB"/>
          </a:p>
        </p:txBody>
      </p:sp>
      <p:sp>
        <p:nvSpPr>
          <p:cNvPr id="4" name="Footer Placeholder 3"/>
          <p:cNvSpPr>
            <a:spLocks noGrp="1"/>
          </p:cNvSpPr>
          <p:nvPr>
            <p:ph type="ftr" sz="quarter" idx="11"/>
          </p:nvPr>
        </p:nvSpPr>
        <p:spPr/>
        <p:txBody>
          <a:bodyPr/>
          <a:lstStyle/>
          <a:p>
            <a:r>
              <a:rPr lang="en-GB" smtClean="0"/>
              <a:t>SPIAC-B – 22nd  September  2016</a:t>
            </a:r>
            <a:endParaRPr lang="en-GB"/>
          </a:p>
        </p:txBody>
      </p:sp>
      <p:sp>
        <p:nvSpPr>
          <p:cNvPr id="5" name="Slide Number Placeholder 4"/>
          <p:cNvSpPr>
            <a:spLocks noGrp="1"/>
          </p:cNvSpPr>
          <p:nvPr>
            <p:ph type="sldNum" sz="quarter" idx="12"/>
          </p:nvPr>
        </p:nvSpPr>
        <p:spPr/>
        <p:txBody>
          <a:bodyPr/>
          <a:lstStyle/>
          <a:p>
            <a:fld id="{CCD7D134-9BA8-48EE-90E4-BE40F245DB32}" type="slidenum">
              <a:rPr lang="en-GB" smtClean="0"/>
              <a:t>‹#›</a:t>
            </a:fld>
            <a:endParaRPr lang="en-GB"/>
          </a:p>
        </p:txBody>
      </p:sp>
    </p:spTree>
    <p:extLst>
      <p:ext uri="{BB962C8B-B14F-4D97-AF65-F5344CB8AC3E}">
        <p14:creationId xmlns:p14="http://schemas.microsoft.com/office/powerpoint/2010/main" val="3201475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85BAE-0E50-4356-8B90-85087E1DA972}" type="datetime1">
              <a:rPr lang="en-GB" smtClean="0"/>
              <a:t>23/09/2016</a:t>
            </a:fld>
            <a:endParaRPr lang="en-GB"/>
          </a:p>
        </p:txBody>
      </p:sp>
      <p:sp>
        <p:nvSpPr>
          <p:cNvPr id="3" name="Footer Placeholder 2"/>
          <p:cNvSpPr>
            <a:spLocks noGrp="1"/>
          </p:cNvSpPr>
          <p:nvPr>
            <p:ph type="ftr" sz="quarter" idx="11"/>
          </p:nvPr>
        </p:nvSpPr>
        <p:spPr/>
        <p:txBody>
          <a:bodyPr/>
          <a:lstStyle/>
          <a:p>
            <a:r>
              <a:rPr lang="en-GB" smtClean="0"/>
              <a:t>SPIAC-B – 22nd  September  2016</a:t>
            </a:r>
            <a:endParaRPr lang="en-GB"/>
          </a:p>
        </p:txBody>
      </p:sp>
      <p:sp>
        <p:nvSpPr>
          <p:cNvPr id="4" name="Slide Number Placeholder 3"/>
          <p:cNvSpPr>
            <a:spLocks noGrp="1"/>
          </p:cNvSpPr>
          <p:nvPr>
            <p:ph type="sldNum" sz="quarter" idx="12"/>
          </p:nvPr>
        </p:nvSpPr>
        <p:spPr/>
        <p:txBody>
          <a:bodyPr/>
          <a:lstStyle/>
          <a:p>
            <a:fld id="{CCD7D134-9BA8-48EE-90E4-BE40F245DB32}" type="slidenum">
              <a:rPr lang="en-GB" smtClean="0"/>
              <a:t>‹#›</a:t>
            </a:fld>
            <a:endParaRPr lang="en-GB"/>
          </a:p>
        </p:txBody>
      </p:sp>
    </p:spTree>
    <p:extLst>
      <p:ext uri="{BB962C8B-B14F-4D97-AF65-F5344CB8AC3E}">
        <p14:creationId xmlns:p14="http://schemas.microsoft.com/office/powerpoint/2010/main" val="663978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8BBEC5-9518-49C7-8DB8-31FF0978ED37}" type="datetime1">
              <a:rPr lang="en-GB" smtClean="0"/>
              <a:t>23/09/2016</a:t>
            </a:fld>
            <a:endParaRPr lang="en-GB"/>
          </a:p>
        </p:txBody>
      </p:sp>
      <p:sp>
        <p:nvSpPr>
          <p:cNvPr id="6" name="Footer Placeholder 5"/>
          <p:cNvSpPr>
            <a:spLocks noGrp="1"/>
          </p:cNvSpPr>
          <p:nvPr>
            <p:ph type="ftr" sz="quarter" idx="11"/>
          </p:nvPr>
        </p:nvSpPr>
        <p:spPr/>
        <p:txBody>
          <a:bodyPr/>
          <a:lstStyle/>
          <a:p>
            <a:r>
              <a:rPr lang="en-GB" smtClean="0"/>
              <a:t>SPIAC-B – 22nd  September  2016</a:t>
            </a:r>
            <a:endParaRPr lang="en-GB"/>
          </a:p>
        </p:txBody>
      </p:sp>
      <p:sp>
        <p:nvSpPr>
          <p:cNvPr id="7" name="Slide Number Placeholder 6"/>
          <p:cNvSpPr>
            <a:spLocks noGrp="1"/>
          </p:cNvSpPr>
          <p:nvPr>
            <p:ph type="sldNum" sz="quarter" idx="12"/>
          </p:nvPr>
        </p:nvSpPr>
        <p:spPr/>
        <p:txBody>
          <a:bodyPr/>
          <a:lstStyle/>
          <a:p>
            <a:fld id="{CCD7D134-9BA8-48EE-90E4-BE40F245DB32}" type="slidenum">
              <a:rPr lang="en-GB" smtClean="0"/>
              <a:t>‹#›</a:t>
            </a:fld>
            <a:endParaRPr lang="en-GB"/>
          </a:p>
        </p:txBody>
      </p:sp>
    </p:spTree>
    <p:extLst>
      <p:ext uri="{BB962C8B-B14F-4D97-AF65-F5344CB8AC3E}">
        <p14:creationId xmlns:p14="http://schemas.microsoft.com/office/powerpoint/2010/main" val="3515488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22ADB5-5598-468B-B3ED-61EB4C6952E5}" type="datetime1">
              <a:rPr lang="en-GB" smtClean="0"/>
              <a:t>23/09/2016</a:t>
            </a:fld>
            <a:endParaRPr lang="en-GB"/>
          </a:p>
        </p:txBody>
      </p:sp>
      <p:sp>
        <p:nvSpPr>
          <p:cNvPr id="6" name="Footer Placeholder 5"/>
          <p:cNvSpPr>
            <a:spLocks noGrp="1"/>
          </p:cNvSpPr>
          <p:nvPr>
            <p:ph type="ftr" sz="quarter" idx="11"/>
          </p:nvPr>
        </p:nvSpPr>
        <p:spPr/>
        <p:txBody>
          <a:bodyPr/>
          <a:lstStyle/>
          <a:p>
            <a:r>
              <a:rPr lang="en-GB" smtClean="0"/>
              <a:t>SPIAC-B – 22nd  September  2016</a:t>
            </a:r>
            <a:endParaRPr lang="en-GB"/>
          </a:p>
        </p:txBody>
      </p:sp>
      <p:sp>
        <p:nvSpPr>
          <p:cNvPr id="7" name="Slide Number Placeholder 6"/>
          <p:cNvSpPr>
            <a:spLocks noGrp="1"/>
          </p:cNvSpPr>
          <p:nvPr>
            <p:ph type="sldNum" sz="quarter" idx="12"/>
          </p:nvPr>
        </p:nvSpPr>
        <p:spPr/>
        <p:txBody>
          <a:bodyPr/>
          <a:lstStyle/>
          <a:p>
            <a:fld id="{CCD7D134-9BA8-48EE-90E4-BE40F245DB32}" type="slidenum">
              <a:rPr lang="en-GB" smtClean="0"/>
              <a:t>‹#›</a:t>
            </a:fld>
            <a:endParaRPr lang="en-GB"/>
          </a:p>
        </p:txBody>
      </p:sp>
    </p:spTree>
    <p:extLst>
      <p:ext uri="{BB962C8B-B14F-4D97-AF65-F5344CB8AC3E}">
        <p14:creationId xmlns:p14="http://schemas.microsoft.com/office/powerpoint/2010/main" val="3235522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7878256-DE70-40ED-8346-6476F244533A}" type="datetime1">
              <a:rPr lang="en-GB" smtClean="0"/>
              <a:t>23/09/2016</a:t>
            </a:fld>
            <a:endParaRPr lang="en-GB"/>
          </a:p>
        </p:txBody>
      </p:sp>
      <p:sp>
        <p:nvSpPr>
          <p:cNvPr id="5" name="Footer Placeholder 4"/>
          <p:cNvSpPr>
            <a:spLocks noGrp="1"/>
          </p:cNvSpPr>
          <p:nvPr>
            <p:ph type="ftr" sz="quarter" idx="11"/>
          </p:nvPr>
        </p:nvSpPr>
        <p:spPr/>
        <p:txBody>
          <a:bodyPr/>
          <a:lstStyle/>
          <a:p>
            <a:r>
              <a:rPr lang="en-GB" smtClean="0"/>
              <a:t>SPIAC-B – 22nd  September  2016</a:t>
            </a:r>
            <a:endParaRPr lang="en-GB"/>
          </a:p>
        </p:txBody>
      </p:sp>
      <p:sp>
        <p:nvSpPr>
          <p:cNvPr id="6" name="Slide Number Placeholder 5"/>
          <p:cNvSpPr>
            <a:spLocks noGrp="1"/>
          </p:cNvSpPr>
          <p:nvPr>
            <p:ph type="sldNum" sz="quarter" idx="12"/>
          </p:nvPr>
        </p:nvSpPr>
        <p:spPr/>
        <p:txBody>
          <a:bodyPr/>
          <a:lstStyle/>
          <a:p>
            <a:fld id="{CCD7D134-9BA8-48EE-90E4-BE40F245DB32}" type="slidenum">
              <a:rPr lang="en-GB" smtClean="0"/>
              <a:t>‹#›</a:t>
            </a:fld>
            <a:endParaRPr lang="en-GB"/>
          </a:p>
        </p:txBody>
      </p:sp>
    </p:spTree>
    <p:extLst>
      <p:ext uri="{BB962C8B-B14F-4D97-AF65-F5344CB8AC3E}">
        <p14:creationId xmlns:p14="http://schemas.microsoft.com/office/powerpoint/2010/main" val="4127331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664EA0F-FD03-4F7B-BBF2-42C456D93CAD}" type="datetime1">
              <a:rPr lang="en-GB" smtClean="0"/>
              <a:t>23/09/2016</a:t>
            </a:fld>
            <a:endParaRPr lang="en-GB"/>
          </a:p>
        </p:txBody>
      </p:sp>
      <p:sp>
        <p:nvSpPr>
          <p:cNvPr id="5" name="Footer Placeholder 4"/>
          <p:cNvSpPr>
            <a:spLocks noGrp="1"/>
          </p:cNvSpPr>
          <p:nvPr>
            <p:ph type="ftr" sz="quarter" idx="11"/>
          </p:nvPr>
        </p:nvSpPr>
        <p:spPr/>
        <p:txBody>
          <a:bodyPr/>
          <a:lstStyle/>
          <a:p>
            <a:r>
              <a:rPr lang="en-GB" smtClean="0"/>
              <a:t>SPIAC-B – 22nd  September  2016</a:t>
            </a:r>
            <a:endParaRPr lang="en-GB"/>
          </a:p>
        </p:txBody>
      </p:sp>
      <p:sp>
        <p:nvSpPr>
          <p:cNvPr id="6" name="Slide Number Placeholder 5"/>
          <p:cNvSpPr>
            <a:spLocks noGrp="1"/>
          </p:cNvSpPr>
          <p:nvPr>
            <p:ph type="sldNum" sz="quarter" idx="12"/>
          </p:nvPr>
        </p:nvSpPr>
        <p:spPr/>
        <p:txBody>
          <a:bodyPr/>
          <a:lstStyle/>
          <a:p>
            <a:fld id="{CCD7D134-9BA8-48EE-90E4-BE40F245DB32}" type="slidenum">
              <a:rPr lang="en-GB" smtClean="0"/>
              <a:t>‹#›</a:t>
            </a:fld>
            <a:endParaRPr lang="en-GB"/>
          </a:p>
        </p:txBody>
      </p:sp>
    </p:spTree>
    <p:extLst>
      <p:ext uri="{BB962C8B-B14F-4D97-AF65-F5344CB8AC3E}">
        <p14:creationId xmlns:p14="http://schemas.microsoft.com/office/powerpoint/2010/main" val="2841546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43A1FCA-9991-482B-97AE-49085D2C770F}" type="datetime1">
              <a:rPr lang="en-GB" smtClean="0">
                <a:solidFill>
                  <a:prstClr val="black">
                    <a:tint val="75000"/>
                  </a:prstClr>
                </a:solidFill>
              </a:rPr>
              <a:pPr/>
              <a:t>23/09/2016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SPIAC-B – 22nd  September  2016</a:t>
            </a:r>
          </a:p>
        </p:txBody>
      </p:sp>
      <p:sp>
        <p:nvSpPr>
          <p:cNvPr id="6" name="Slide Number Placeholder 5"/>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53721655"/>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D088C9-C376-4040-BE3C-187444100E9A}" type="datetime1">
              <a:rPr lang="en-GB" smtClean="0">
                <a:solidFill>
                  <a:prstClr val="black">
                    <a:tint val="75000"/>
                  </a:prstClr>
                </a:solidFill>
              </a:rPr>
              <a:pPr/>
              <a:t>23/09/2016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SPIAC-B – 22nd  September  2016</a:t>
            </a:r>
          </a:p>
        </p:txBody>
      </p:sp>
      <p:sp>
        <p:nvSpPr>
          <p:cNvPr id="6" name="Slide Number Placeholder 5"/>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86399846"/>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DB8AEE-DF9A-43F7-B8E7-46676C9C00E6}" type="datetime1">
              <a:rPr lang="en-GB" smtClean="0">
                <a:solidFill>
                  <a:prstClr val="black">
                    <a:tint val="75000"/>
                  </a:prstClr>
                </a:solidFill>
              </a:rPr>
              <a:pPr/>
              <a:t>23/09/2016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SPIAC-B – 22nd  September  2016</a:t>
            </a:r>
          </a:p>
        </p:txBody>
      </p:sp>
      <p:sp>
        <p:nvSpPr>
          <p:cNvPr id="6" name="Slide Number Placeholder 5"/>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57257362"/>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6FD4272-1918-40D8-B898-7076BAD56039}" type="datetime1">
              <a:rPr lang="en-GB" smtClean="0">
                <a:solidFill>
                  <a:prstClr val="black">
                    <a:tint val="75000"/>
                  </a:prstClr>
                </a:solidFill>
              </a:rPr>
              <a:pPr/>
              <a:t>23/09/2016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SPIAC-B – 22nd  September  2016</a:t>
            </a:r>
          </a:p>
        </p:txBody>
      </p:sp>
      <p:sp>
        <p:nvSpPr>
          <p:cNvPr id="7" name="Slide Number Placeholder 6"/>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21858860"/>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A79E962-90F5-4BA5-810B-C9547FEB7247}" type="datetime1">
              <a:rPr lang="en-GB" smtClean="0">
                <a:solidFill>
                  <a:prstClr val="black">
                    <a:tint val="75000"/>
                  </a:prstClr>
                </a:solidFill>
              </a:rPr>
              <a:pPr/>
              <a:t>23/09/2016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r>
              <a:rPr lang="en-GB">
                <a:solidFill>
                  <a:prstClr val="black">
                    <a:tint val="75000"/>
                  </a:prstClr>
                </a:solidFill>
              </a:rPr>
              <a:t>SPIAC-B – 22nd  September  2016</a:t>
            </a:r>
          </a:p>
        </p:txBody>
      </p:sp>
      <p:sp>
        <p:nvSpPr>
          <p:cNvPr id="9" name="Slide Number Placeholder 8"/>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32372594"/>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460596F-A7D9-46D5-8A28-55D14A2A4A3C}" type="datetime1">
              <a:rPr lang="en-GB" smtClean="0">
                <a:solidFill>
                  <a:prstClr val="black">
                    <a:tint val="75000"/>
                  </a:prstClr>
                </a:solidFill>
              </a:rPr>
              <a:pPr/>
              <a:t>23/09/2016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r>
              <a:rPr lang="en-GB">
                <a:solidFill>
                  <a:prstClr val="black">
                    <a:tint val="75000"/>
                  </a:prstClr>
                </a:solidFill>
              </a:rPr>
              <a:t>SPIAC-B – 22nd  September  2016</a:t>
            </a:r>
          </a:p>
        </p:txBody>
      </p:sp>
      <p:sp>
        <p:nvSpPr>
          <p:cNvPr id="5" name="Slide Number Placeholder 4"/>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43353877"/>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85BAE-0E50-4356-8B90-85087E1DA972}" type="datetime1">
              <a:rPr lang="en-GB" smtClean="0">
                <a:solidFill>
                  <a:prstClr val="black">
                    <a:tint val="75000"/>
                  </a:prstClr>
                </a:solidFill>
              </a:rPr>
              <a:pPr/>
              <a:t>23/09/2016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r>
              <a:rPr lang="en-GB">
                <a:solidFill>
                  <a:prstClr val="black">
                    <a:tint val="75000"/>
                  </a:prstClr>
                </a:solidFill>
              </a:rPr>
              <a:t>SPIAC-B – 22nd  September  2016</a:t>
            </a:r>
          </a:p>
        </p:txBody>
      </p:sp>
      <p:sp>
        <p:nvSpPr>
          <p:cNvPr id="4" name="Slide Number Placeholder 3"/>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86455443"/>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8BBEC5-9518-49C7-8DB8-31FF0978ED37}" type="datetime1">
              <a:rPr lang="en-GB" smtClean="0">
                <a:solidFill>
                  <a:prstClr val="black">
                    <a:tint val="75000"/>
                  </a:prstClr>
                </a:solidFill>
              </a:rPr>
              <a:pPr/>
              <a:t>23/09/2016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SPIAC-B – 22nd  September  2016</a:t>
            </a:r>
          </a:p>
        </p:txBody>
      </p:sp>
      <p:sp>
        <p:nvSpPr>
          <p:cNvPr id="7" name="Slide Number Placeholder 6"/>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6447638"/>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22ADB5-5598-468B-B3ED-61EB4C6952E5}" type="datetime1">
              <a:rPr lang="en-GB" smtClean="0">
                <a:solidFill>
                  <a:prstClr val="black">
                    <a:tint val="75000"/>
                  </a:prstClr>
                </a:solidFill>
              </a:rPr>
              <a:pPr/>
              <a:t>23/09/2016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SPIAC-B – 22nd  September  2016</a:t>
            </a:r>
          </a:p>
        </p:txBody>
      </p:sp>
      <p:sp>
        <p:nvSpPr>
          <p:cNvPr id="7" name="Slide Number Placeholder 6"/>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88032728"/>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7878256-DE70-40ED-8346-6476F244533A}" type="datetime1">
              <a:rPr lang="en-GB" smtClean="0">
                <a:solidFill>
                  <a:prstClr val="black">
                    <a:tint val="75000"/>
                  </a:prstClr>
                </a:solidFill>
              </a:rPr>
              <a:pPr/>
              <a:t>23/09/2016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SPIAC-B – 22nd  September  2016</a:t>
            </a:r>
          </a:p>
        </p:txBody>
      </p:sp>
      <p:sp>
        <p:nvSpPr>
          <p:cNvPr id="6" name="Slide Number Placeholder 5"/>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12354608"/>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664EA0F-FD03-4F7B-BBF2-42C456D93CAD}" type="datetime1">
              <a:rPr lang="en-GB" smtClean="0">
                <a:solidFill>
                  <a:prstClr val="black">
                    <a:tint val="75000"/>
                  </a:prstClr>
                </a:solidFill>
              </a:rPr>
              <a:pPr/>
              <a:t>23/09/2016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SPIAC-B – 22nd  September  2016</a:t>
            </a:r>
          </a:p>
        </p:txBody>
      </p:sp>
      <p:sp>
        <p:nvSpPr>
          <p:cNvPr id="6" name="Slide Number Placeholder 5"/>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69939384"/>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43A1FCA-9991-482B-97AE-49085D2C770F}" type="datetime1">
              <a:rPr lang="en-GB" smtClean="0">
                <a:solidFill>
                  <a:prstClr val="black">
                    <a:tint val="75000"/>
                  </a:prstClr>
                </a:solidFill>
              </a:rPr>
              <a:pPr/>
              <a:t>23/09/2016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SPIAC-B – 22nd  September  2016</a:t>
            </a:r>
          </a:p>
        </p:txBody>
      </p:sp>
      <p:sp>
        <p:nvSpPr>
          <p:cNvPr id="6" name="Slide Number Placeholder 5"/>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14675536"/>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7D088C9-C376-4040-BE3C-187444100E9A}" type="datetime1">
              <a:rPr lang="en-GB" smtClean="0">
                <a:solidFill>
                  <a:prstClr val="black">
                    <a:tint val="75000"/>
                  </a:prstClr>
                </a:solidFill>
              </a:rPr>
              <a:pPr/>
              <a:t>23/09/2016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SPIAC-B – 22nd  September  2016</a:t>
            </a:r>
          </a:p>
        </p:txBody>
      </p:sp>
      <p:sp>
        <p:nvSpPr>
          <p:cNvPr id="6" name="Slide Number Placeholder 5"/>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58491922"/>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DB8AEE-DF9A-43F7-B8E7-46676C9C00E6}" type="datetime1">
              <a:rPr lang="en-GB" smtClean="0">
                <a:solidFill>
                  <a:prstClr val="black">
                    <a:tint val="75000"/>
                  </a:prstClr>
                </a:solidFill>
              </a:rPr>
              <a:pPr/>
              <a:t>23/09/2016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SPIAC-B – 22nd  September  2016</a:t>
            </a:r>
          </a:p>
        </p:txBody>
      </p:sp>
      <p:sp>
        <p:nvSpPr>
          <p:cNvPr id="6" name="Slide Number Placeholder 5"/>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59682017"/>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6FD4272-1918-40D8-B898-7076BAD56039}" type="datetime1">
              <a:rPr lang="en-GB" smtClean="0">
                <a:solidFill>
                  <a:prstClr val="black">
                    <a:tint val="75000"/>
                  </a:prstClr>
                </a:solidFill>
              </a:rPr>
              <a:pPr/>
              <a:t>23/09/2016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SPIAC-B – 22nd  September  2016</a:t>
            </a:r>
          </a:p>
        </p:txBody>
      </p:sp>
      <p:sp>
        <p:nvSpPr>
          <p:cNvPr id="7" name="Slide Number Placeholder 6"/>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28460794"/>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A79E962-90F5-4BA5-810B-C9547FEB7247}" type="datetime1">
              <a:rPr lang="en-GB" smtClean="0">
                <a:solidFill>
                  <a:prstClr val="black">
                    <a:tint val="75000"/>
                  </a:prstClr>
                </a:solidFill>
              </a:rPr>
              <a:pPr/>
              <a:t>23/09/2016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r>
              <a:rPr lang="en-GB">
                <a:solidFill>
                  <a:prstClr val="black">
                    <a:tint val="75000"/>
                  </a:prstClr>
                </a:solidFill>
              </a:rPr>
              <a:t>SPIAC-B – 22nd  September  2016</a:t>
            </a:r>
          </a:p>
        </p:txBody>
      </p:sp>
      <p:sp>
        <p:nvSpPr>
          <p:cNvPr id="9" name="Slide Number Placeholder 8"/>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34201117"/>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460596F-A7D9-46D5-8A28-55D14A2A4A3C}" type="datetime1">
              <a:rPr lang="en-GB" smtClean="0">
                <a:solidFill>
                  <a:prstClr val="black">
                    <a:tint val="75000"/>
                  </a:prstClr>
                </a:solidFill>
              </a:rPr>
              <a:pPr/>
              <a:t>23/09/2016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r>
              <a:rPr lang="en-GB">
                <a:solidFill>
                  <a:prstClr val="black">
                    <a:tint val="75000"/>
                  </a:prstClr>
                </a:solidFill>
              </a:rPr>
              <a:t>SPIAC-B – 22nd  September  2016</a:t>
            </a:r>
          </a:p>
        </p:txBody>
      </p:sp>
      <p:sp>
        <p:nvSpPr>
          <p:cNvPr id="5" name="Slide Number Placeholder 4"/>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93959519"/>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85BAE-0E50-4356-8B90-85087E1DA972}" type="datetime1">
              <a:rPr lang="en-GB" smtClean="0">
                <a:solidFill>
                  <a:prstClr val="black">
                    <a:tint val="75000"/>
                  </a:prstClr>
                </a:solidFill>
              </a:rPr>
              <a:pPr/>
              <a:t>23/09/2016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r>
              <a:rPr lang="en-GB">
                <a:solidFill>
                  <a:prstClr val="black">
                    <a:tint val="75000"/>
                  </a:prstClr>
                </a:solidFill>
              </a:rPr>
              <a:t>SPIAC-B – 22nd  September  2016</a:t>
            </a:r>
          </a:p>
        </p:txBody>
      </p:sp>
      <p:sp>
        <p:nvSpPr>
          <p:cNvPr id="4" name="Slide Number Placeholder 3"/>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5960646"/>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8BBEC5-9518-49C7-8DB8-31FF0978ED37}" type="datetime1">
              <a:rPr lang="en-GB" smtClean="0">
                <a:solidFill>
                  <a:prstClr val="black">
                    <a:tint val="75000"/>
                  </a:prstClr>
                </a:solidFill>
              </a:rPr>
              <a:pPr/>
              <a:t>23/09/2016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SPIAC-B – 22nd  September  2016</a:t>
            </a:r>
          </a:p>
        </p:txBody>
      </p:sp>
      <p:sp>
        <p:nvSpPr>
          <p:cNvPr id="7" name="Slide Number Placeholder 6"/>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31664133"/>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22ADB5-5598-468B-B3ED-61EB4C6952E5}" type="datetime1">
              <a:rPr lang="en-GB" smtClean="0">
                <a:solidFill>
                  <a:prstClr val="black">
                    <a:tint val="75000"/>
                  </a:prstClr>
                </a:solidFill>
              </a:rPr>
              <a:pPr/>
              <a:t>23/09/2016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a:solidFill>
                  <a:prstClr val="black">
                    <a:tint val="75000"/>
                  </a:prstClr>
                </a:solidFill>
              </a:rPr>
              <a:t>SPIAC-B – 22nd  September  2016</a:t>
            </a:r>
          </a:p>
        </p:txBody>
      </p:sp>
      <p:sp>
        <p:nvSpPr>
          <p:cNvPr id="7" name="Slide Number Placeholder 6"/>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54814220"/>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7878256-DE70-40ED-8346-6476F244533A}" type="datetime1">
              <a:rPr lang="en-GB" smtClean="0">
                <a:solidFill>
                  <a:prstClr val="black">
                    <a:tint val="75000"/>
                  </a:prstClr>
                </a:solidFill>
              </a:rPr>
              <a:pPr/>
              <a:t>23/09/2016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SPIAC-B – 22nd  September  2016</a:t>
            </a:r>
          </a:p>
        </p:txBody>
      </p:sp>
      <p:sp>
        <p:nvSpPr>
          <p:cNvPr id="6" name="Slide Number Placeholder 5"/>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55936309"/>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664EA0F-FD03-4F7B-BBF2-42C456D93CAD}" type="datetime1">
              <a:rPr lang="en-GB" smtClean="0">
                <a:solidFill>
                  <a:prstClr val="black">
                    <a:tint val="75000"/>
                  </a:prstClr>
                </a:solidFill>
              </a:rPr>
              <a:pPr/>
              <a:t>23/09/2016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a:solidFill>
                  <a:prstClr val="black">
                    <a:tint val="75000"/>
                  </a:prstClr>
                </a:solidFill>
              </a:rPr>
              <a:t>SPIAC-B – 22nd  September  2016</a:t>
            </a:r>
          </a:p>
        </p:txBody>
      </p:sp>
      <p:sp>
        <p:nvSpPr>
          <p:cNvPr id="6" name="Slide Number Placeholder 5"/>
          <p:cNvSpPr>
            <a:spLocks noGrp="1"/>
          </p:cNvSpPr>
          <p:nvPr>
            <p:ph type="sldNum" sz="quarter" idx="12"/>
          </p:nvPr>
        </p:nvSpPr>
        <p:spPr/>
        <p:txBody>
          <a:body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51357648"/>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10D4DD-1082-4BC5-A911-8528542FB176}" type="datetime1">
              <a:rPr lang="en-GB" smtClean="0"/>
              <a:t>23/09/2016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SPIAC-B – 22nd  September  2016</a:t>
            </a:r>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7D134-9BA8-48EE-90E4-BE40F245DB32}" type="slidenum">
              <a:rPr lang="en-GB" smtClean="0"/>
              <a:t>‹#›</a:t>
            </a:fld>
            <a:endParaRPr lang="en-GB"/>
          </a:p>
        </p:txBody>
      </p:sp>
    </p:spTree>
    <p:extLst>
      <p:ext uri="{BB962C8B-B14F-4D97-AF65-F5344CB8AC3E}">
        <p14:creationId xmlns:p14="http://schemas.microsoft.com/office/powerpoint/2010/main" val="1578304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10D4DD-1082-4BC5-A911-8528542FB176}" type="datetime1">
              <a:rPr lang="en-GB" smtClean="0">
                <a:solidFill>
                  <a:prstClr val="black">
                    <a:tint val="75000"/>
                  </a:prstClr>
                </a:solidFill>
              </a:rPr>
              <a:pPr/>
              <a:t>23/09/2016</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solidFill>
                  <a:prstClr val="black">
                    <a:tint val="75000"/>
                  </a:prstClr>
                </a:solidFill>
              </a:rPr>
              <a:t>SPIAC-B – 22nd  September  2016</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905825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10D4DD-1082-4BC5-A911-8528542FB176}" type="datetime1">
              <a:rPr lang="en-GB" smtClean="0">
                <a:solidFill>
                  <a:prstClr val="black">
                    <a:tint val="75000"/>
                  </a:prstClr>
                </a:solidFill>
              </a:rPr>
              <a:pPr/>
              <a:t>23/09/2016</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solidFill>
                  <a:prstClr val="black">
                    <a:tint val="75000"/>
                  </a:prstClr>
                </a:solidFill>
              </a:rPr>
              <a:t>SPIAC-B – 22nd  September  2016</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7D134-9BA8-48EE-90E4-BE40F245DB3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844893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push dir="u"/>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chart" Target="../charts/chart5.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comments" Target="../comments/comment5.xml"/><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8" y="4815839"/>
            <a:ext cx="9144000" cy="1560577"/>
          </a:xfrm>
        </p:spPr>
        <p:txBody>
          <a:bodyPr>
            <a:normAutofit fontScale="90000"/>
          </a:bodyPr>
          <a:lstStyle/>
          <a:p>
            <a:pPr lvl="0">
              <a:spcBef>
                <a:spcPts val="1000"/>
              </a:spcBef>
            </a:pPr>
            <a:r>
              <a:rPr lang="en-GB" dirty="0"/>
              <a:t/>
            </a:r>
            <a:br>
              <a:rPr lang="en-GB" dirty="0"/>
            </a:br>
            <a:r>
              <a:rPr lang="en-GB" sz="2400" dirty="0" smtClean="0">
                <a:solidFill>
                  <a:prstClr val="black"/>
                </a:solidFill>
                <a:latin typeface="Calibri" panose="020F0502020204030204"/>
                <a:ea typeface="+mn-ea"/>
                <a:cs typeface="+mn-cs"/>
              </a:rPr>
              <a:t>1</a:t>
            </a:r>
            <a:r>
              <a:rPr lang="en-GB" sz="2400" baseline="30000" dirty="0" smtClean="0">
                <a:solidFill>
                  <a:prstClr val="black"/>
                </a:solidFill>
                <a:latin typeface="Calibri" panose="020F0502020204030204"/>
                <a:ea typeface="+mn-ea"/>
                <a:cs typeface="+mn-cs"/>
              </a:rPr>
              <a:t>st</a:t>
            </a:r>
            <a:r>
              <a:rPr lang="en-GB" sz="2400" dirty="0" smtClean="0">
                <a:solidFill>
                  <a:prstClr val="black"/>
                </a:solidFill>
                <a:latin typeface="Calibri" panose="020F0502020204030204"/>
                <a:ea typeface="+mn-ea"/>
                <a:cs typeface="+mn-cs"/>
              </a:rPr>
              <a:t> year Annual Report</a:t>
            </a:r>
            <a:br>
              <a:rPr lang="en-GB" sz="2400" dirty="0" smtClean="0">
                <a:solidFill>
                  <a:prstClr val="black"/>
                </a:solidFill>
                <a:latin typeface="Calibri" panose="020F0502020204030204"/>
                <a:ea typeface="+mn-ea"/>
                <a:cs typeface="+mn-cs"/>
              </a:rPr>
            </a:br>
            <a:r>
              <a:rPr lang="en-GB" sz="2400" dirty="0">
                <a:solidFill>
                  <a:prstClr val="black"/>
                </a:solidFill>
                <a:latin typeface="Calibri" panose="020F0502020204030204"/>
                <a:ea typeface="+mn-ea"/>
                <a:cs typeface="+mn-cs"/>
              </a:rPr>
              <a:t/>
            </a:r>
            <a:br>
              <a:rPr lang="en-GB" sz="2400" dirty="0">
                <a:solidFill>
                  <a:prstClr val="black"/>
                </a:solidFill>
                <a:latin typeface="Calibri" panose="020F0502020204030204"/>
                <a:ea typeface="+mn-ea"/>
                <a:cs typeface="+mn-cs"/>
              </a:rPr>
            </a:br>
            <a:r>
              <a:rPr lang="en-GB" sz="2400" dirty="0" smtClean="0">
                <a:solidFill>
                  <a:prstClr val="black"/>
                </a:solidFill>
                <a:latin typeface="Calibri" panose="020F0502020204030204"/>
                <a:ea typeface="+mn-ea"/>
                <a:cs typeface="+mn-cs"/>
              </a:rPr>
              <a:t>8</a:t>
            </a:r>
            <a:r>
              <a:rPr lang="en-GB" sz="2400" baseline="30000" dirty="0" smtClean="0">
                <a:solidFill>
                  <a:prstClr val="black"/>
                </a:solidFill>
                <a:latin typeface="Calibri" panose="020F0502020204030204"/>
                <a:ea typeface="+mn-ea"/>
                <a:cs typeface="+mn-cs"/>
              </a:rPr>
              <a:t>th</a:t>
            </a:r>
            <a:r>
              <a:rPr lang="en-GB" sz="2400" dirty="0" smtClean="0">
                <a:solidFill>
                  <a:prstClr val="black"/>
                </a:solidFill>
                <a:latin typeface="Calibri" panose="020F0502020204030204"/>
                <a:ea typeface="+mn-ea"/>
                <a:cs typeface="+mn-cs"/>
              </a:rPr>
              <a:t> SPIAC-B</a:t>
            </a:r>
            <a:br>
              <a:rPr lang="en-GB" sz="2400" dirty="0" smtClean="0">
                <a:solidFill>
                  <a:prstClr val="black"/>
                </a:solidFill>
                <a:latin typeface="Calibri" panose="020F0502020204030204"/>
                <a:ea typeface="+mn-ea"/>
                <a:cs typeface="+mn-cs"/>
              </a:rPr>
            </a:br>
            <a:r>
              <a:rPr lang="en-GB" sz="2400" dirty="0" smtClean="0">
                <a:solidFill>
                  <a:prstClr val="black"/>
                </a:solidFill>
                <a:latin typeface="Calibri" panose="020F0502020204030204"/>
                <a:ea typeface="+mn-ea"/>
                <a:cs typeface="+mn-cs"/>
              </a:rPr>
              <a:t>22</a:t>
            </a:r>
            <a:r>
              <a:rPr lang="en-GB" sz="2400" baseline="30000" dirty="0" smtClean="0">
                <a:solidFill>
                  <a:prstClr val="black"/>
                </a:solidFill>
                <a:latin typeface="Calibri" panose="020F0502020204030204"/>
                <a:ea typeface="+mn-ea"/>
                <a:cs typeface="+mn-cs"/>
              </a:rPr>
              <a:t>nd</a:t>
            </a:r>
            <a:r>
              <a:rPr lang="en-GB" sz="2400" dirty="0" smtClean="0">
                <a:solidFill>
                  <a:prstClr val="black"/>
                </a:solidFill>
                <a:latin typeface="Calibri" panose="020F0502020204030204"/>
                <a:ea typeface="+mn-ea"/>
                <a:cs typeface="+mn-cs"/>
              </a:rPr>
              <a:t> of September 2016</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zeus\Social Protection Team\SP Gateway\03 - Executing PG\07 - Communication Management\Diss Material\Hand-out material pencard\Promotional and communications materials\Logo files\logo SPorg vertical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8334" y="647454"/>
            <a:ext cx="6815328" cy="4264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1905890"/>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03" y="100209"/>
            <a:ext cx="11436263" cy="964502"/>
          </a:xfrm>
        </p:spPr>
        <p:txBody>
          <a:bodyPr/>
          <a:lstStyle/>
          <a:p>
            <a:r>
              <a:rPr lang="en-US" dirty="0" smtClean="0"/>
              <a:t>Content overview</a:t>
            </a:r>
            <a:endParaRPr lang="pt-BR"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CCD7D134-9BA8-48EE-90E4-BE40F245DB32}" type="slidenum">
              <a:rPr lang="en-GB" smtClean="0"/>
              <a:t>2</a:t>
            </a:fld>
            <a:endParaRPr lang="en-GB" dirty="0"/>
          </a:p>
        </p:txBody>
      </p:sp>
      <p:sp>
        <p:nvSpPr>
          <p:cNvPr id="7" name="Footer Placeholder 6"/>
          <p:cNvSpPr>
            <a:spLocks noGrp="1"/>
          </p:cNvSpPr>
          <p:nvPr>
            <p:ph type="ftr" sz="quarter" idx="11"/>
          </p:nvPr>
        </p:nvSpPr>
        <p:spPr/>
        <p:txBody>
          <a:bodyPr/>
          <a:lstStyle/>
          <a:p>
            <a:r>
              <a:rPr lang="en-GB" smtClean="0"/>
              <a:t>SPIAC-B – 22nd  September  2016</a:t>
            </a:r>
            <a:endParaRPr lang="en-GB"/>
          </a:p>
        </p:txBody>
      </p:sp>
      <p:sp>
        <p:nvSpPr>
          <p:cNvPr id="9" name="Content Placeholder 2"/>
          <p:cNvSpPr>
            <a:spLocks noGrp="1"/>
          </p:cNvSpPr>
          <p:nvPr>
            <p:ph idx="1"/>
          </p:nvPr>
        </p:nvSpPr>
        <p:spPr>
          <a:xfrm>
            <a:off x="212943" y="1101892"/>
            <a:ext cx="5825644" cy="4931988"/>
          </a:xfrm>
        </p:spPr>
        <p:txBody>
          <a:bodyPr>
            <a:normAutofit/>
          </a:bodyPr>
          <a:lstStyle/>
          <a:p>
            <a:pPr marL="0" indent="0">
              <a:lnSpc>
                <a:spcPct val="110000"/>
              </a:lnSpc>
              <a:buNone/>
            </a:pPr>
            <a:endParaRPr lang="en-US" sz="3200" dirty="0"/>
          </a:p>
          <a:p>
            <a:pPr>
              <a:lnSpc>
                <a:spcPct val="110000"/>
              </a:lnSpc>
              <a:buFont typeface="Wingdings" panose="05000000000000000000" pitchFamily="2" charset="2"/>
              <a:buChar char="Ø"/>
            </a:pPr>
            <a:r>
              <a:rPr lang="en-US" sz="3200" dirty="0" smtClean="0"/>
              <a:t> Members</a:t>
            </a:r>
            <a:endParaRPr lang="en-US" sz="3200" dirty="0"/>
          </a:p>
          <a:p>
            <a:pPr>
              <a:lnSpc>
                <a:spcPct val="110000"/>
              </a:lnSpc>
              <a:buFont typeface="Wingdings" panose="05000000000000000000" pitchFamily="2" charset="2"/>
              <a:buChar char="Ø"/>
            </a:pPr>
            <a:r>
              <a:rPr lang="en-US" sz="3200" dirty="0"/>
              <a:t> Publications </a:t>
            </a:r>
          </a:p>
          <a:p>
            <a:pPr>
              <a:lnSpc>
                <a:spcPct val="110000"/>
              </a:lnSpc>
              <a:buFont typeface="Wingdings" panose="05000000000000000000" pitchFamily="2" charset="2"/>
              <a:buChar char="Ø"/>
            </a:pPr>
            <a:r>
              <a:rPr lang="en-US" sz="3200" dirty="0"/>
              <a:t> </a:t>
            </a:r>
            <a:r>
              <a:rPr lang="en-US" sz="3200" dirty="0" smtClean="0"/>
              <a:t>Webinars</a:t>
            </a:r>
          </a:p>
          <a:p>
            <a:pPr lvl="0">
              <a:lnSpc>
                <a:spcPct val="110000"/>
              </a:lnSpc>
              <a:buFont typeface="Wingdings" panose="05000000000000000000" pitchFamily="2" charset="2"/>
              <a:buChar char="Ø"/>
            </a:pPr>
            <a:r>
              <a:rPr lang="en-US" sz="3200" dirty="0">
                <a:solidFill>
                  <a:prstClr val="black"/>
                </a:solidFill>
              </a:rPr>
              <a:t> Online </a:t>
            </a:r>
            <a:r>
              <a:rPr lang="en-US" sz="3200" dirty="0" smtClean="0">
                <a:solidFill>
                  <a:prstClr val="black"/>
                </a:solidFill>
              </a:rPr>
              <a:t>Communities</a:t>
            </a:r>
            <a:endParaRPr lang="en-US" sz="3200" dirty="0"/>
          </a:p>
          <a:p>
            <a:pPr indent="-285750">
              <a:lnSpc>
                <a:spcPct val="110000"/>
              </a:lnSpc>
              <a:buFont typeface="Wingdings" panose="05000000000000000000" pitchFamily="2" charset="2"/>
              <a:buChar char="Ø"/>
            </a:pPr>
            <a:r>
              <a:rPr lang="en-US" sz="3200" dirty="0"/>
              <a:t> The Ambassador </a:t>
            </a:r>
            <a:r>
              <a:rPr lang="en-US" sz="3200" dirty="0" err="1" smtClean="0"/>
              <a:t>Programme</a:t>
            </a:r>
            <a:endParaRPr lang="en-US" sz="3200" dirty="0" smtClean="0"/>
          </a:p>
          <a:p>
            <a:pPr indent="-285750">
              <a:lnSpc>
                <a:spcPct val="110000"/>
              </a:lnSpc>
              <a:buFont typeface="Wingdings" panose="05000000000000000000" pitchFamily="2" charset="2"/>
              <a:buChar char="Ø"/>
            </a:pPr>
            <a:r>
              <a:rPr lang="en-US" sz="3200" dirty="0"/>
              <a:t> </a:t>
            </a:r>
            <a:r>
              <a:rPr lang="en-US" sz="3200" dirty="0" smtClean="0"/>
              <a:t>Way forward</a:t>
            </a:r>
            <a:endParaRPr lang="en-US" sz="3200" dirty="0"/>
          </a:p>
          <a:p>
            <a:pPr>
              <a:buFont typeface="Wingdings" panose="05000000000000000000" pitchFamily="2" charset="2"/>
              <a:buChar char="Ø"/>
            </a:pPr>
            <a:endParaRPr lang="en-US" sz="2600" dirty="0"/>
          </a:p>
          <a:p>
            <a:pPr>
              <a:buFont typeface="Wingdings" panose="05000000000000000000" pitchFamily="2" charset="2"/>
              <a:buChar char="Ø"/>
            </a:pPr>
            <a:endParaRPr lang="en-US" sz="1900" dirty="0"/>
          </a:p>
          <a:p>
            <a:pPr marL="0" indent="0">
              <a:buNone/>
            </a:pPr>
            <a:endParaRPr lang="en-US" sz="1900" dirty="0"/>
          </a:p>
          <a:p>
            <a:pPr marL="457200" lvl="1" indent="0">
              <a:buNone/>
            </a:pPr>
            <a:endParaRPr lang="en-US" dirty="0"/>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cxnSp>
        <p:nvCxnSpPr>
          <p:cNvPr id="11" name="Straight Connector 10"/>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0846790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CCD7D134-9BA8-48EE-90E4-BE40F245DB32}" type="slidenum">
              <a:rPr lang="en-GB" smtClean="0"/>
              <a:t>3</a:t>
            </a:fld>
            <a:endParaRPr lang="en-GB"/>
          </a:p>
        </p:txBody>
      </p:sp>
      <p:sp>
        <p:nvSpPr>
          <p:cNvPr id="7" name="Footer Placeholder 6"/>
          <p:cNvSpPr>
            <a:spLocks noGrp="1"/>
          </p:cNvSpPr>
          <p:nvPr>
            <p:ph type="ftr" sz="quarter" idx="11"/>
          </p:nvPr>
        </p:nvSpPr>
        <p:spPr/>
        <p:txBody>
          <a:bodyPr/>
          <a:lstStyle/>
          <a:p>
            <a:r>
              <a:rPr lang="en-GB" smtClean="0"/>
              <a:t>SPIAC-B – 22nd  September  2016</a:t>
            </a:r>
            <a:endParaRPr lang="en-GB"/>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5142" y="260403"/>
            <a:ext cx="5088246" cy="1232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4565" y="1472894"/>
            <a:ext cx="5852357" cy="4947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7235067"/>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ctrTitle"/>
          </p:nvPr>
        </p:nvSpPr>
        <p:spPr>
          <a:xfrm>
            <a:off x="1736941" y="3427170"/>
            <a:ext cx="9144000" cy="1217700"/>
          </a:xfrm>
        </p:spPr>
        <p:txBody>
          <a:bodyPr/>
          <a:lstStyle/>
          <a:p>
            <a:r>
              <a:rPr lang="en-US" dirty="0" smtClean="0"/>
              <a:t>Members</a:t>
            </a:r>
            <a:endParaRPr lang="pt-BR"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8650" y="1466588"/>
            <a:ext cx="1960582" cy="1960582"/>
          </a:xfrm>
          <a:prstGeom prst="rect">
            <a:avLst/>
          </a:prstGeom>
        </p:spPr>
      </p:pic>
      <p:cxnSp>
        <p:nvCxnSpPr>
          <p:cNvPr id="10" name="Straight Connector 9"/>
          <p:cNvCxnSpPr/>
          <p:nvPr/>
        </p:nvCxnSpPr>
        <p:spPr>
          <a:xfrm>
            <a:off x="2901860" y="4922729"/>
            <a:ext cx="6638795" cy="0"/>
          </a:xfrm>
          <a:prstGeom prst="line">
            <a:avLst/>
          </a:prstGeom>
          <a:ln w="12700"/>
          <a:effectLst>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54884305"/>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4" y="87683"/>
            <a:ext cx="10515600" cy="964502"/>
          </a:xfrm>
        </p:spPr>
        <p:txBody>
          <a:bodyPr/>
          <a:lstStyle/>
          <a:p>
            <a:r>
              <a:rPr lang="en-GB" dirty="0"/>
              <a:t> </a:t>
            </a:r>
            <a:r>
              <a:rPr lang="en-GB" dirty="0" smtClean="0"/>
              <a:t>Wide </a:t>
            </a:r>
            <a:r>
              <a:rPr lang="en-GB" dirty="0"/>
              <a:t>range of members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Connector 9"/>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9" name="Content Placeholder 2"/>
          <p:cNvSpPr>
            <a:spLocks noGrp="1"/>
          </p:cNvSpPr>
          <p:nvPr>
            <p:ph idx="1"/>
          </p:nvPr>
        </p:nvSpPr>
        <p:spPr>
          <a:xfrm>
            <a:off x="212943" y="1512952"/>
            <a:ext cx="8887514" cy="491212"/>
          </a:xfrm>
          <a:ln w="19050">
            <a:solidFill>
              <a:schemeClr val="bg1"/>
            </a:solidFill>
          </a:ln>
        </p:spPr>
        <p:txBody>
          <a:bodyPr>
            <a:normAutofit fontScale="92500"/>
          </a:bodyPr>
          <a:lstStyle/>
          <a:p>
            <a:pPr>
              <a:buFont typeface="Wingdings" panose="05000000000000000000" pitchFamily="2" charset="2"/>
              <a:buChar char="Ø"/>
            </a:pPr>
            <a:r>
              <a:rPr lang="en-GB" dirty="0"/>
              <a:t>  Total number of members as of 12 September 2016: </a:t>
            </a:r>
            <a:r>
              <a:rPr lang="en-GB" b="1" dirty="0"/>
              <a:t>1,447</a:t>
            </a:r>
            <a:r>
              <a:rPr lang="en-GB" dirty="0"/>
              <a:t> </a:t>
            </a:r>
          </a:p>
        </p:txBody>
      </p:sp>
      <p:graphicFrame>
        <p:nvGraphicFramePr>
          <p:cNvPr id="12" name="Chart 11"/>
          <p:cNvGraphicFramePr>
            <a:graphicFrameLocks/>
          </p:cNvGraphicFramePr>
          <p:nvPr>
            <p:extLst>
              <p:ext uri="{D42A27DB-BD31-4B8C-83A1-F6EECF244321}">
                <p14:modId xmlns:p14="http://schemas.microsoft.com/office/powerpoint/2010/main" val="4011496108"/>
              </p:ext>
            </p:extLst>
          </p:nvPr>
        </p:nvGraphicFramePr>
        <p:xfrm>
          <a:off x="212943" y="2430049"/>
          <a:ext cx="8116865" cy="3657599"/>
        </p:xfrm>
        <a:graphic>
          <a:graphicData uri="http://schemas.openxmlformats.org/drawingml/2006/chart">
            <c:chart xmlns:c="http://schemas.openxmlformats.org/drawingml/2006/chart" xmlns:r="http://schemas.openxmlformats.org/officeDocument/2006/relationships" r:id="rId4"/>
          </a:graphicData>
        </a:graphic>
      </p:graphicFrame>
      <p:sp>
        <p:nvSpPr>
          <p:cNvPr id="5" name="Slide Number Placeholder 4"/>
          <p:cNvSpPr>
            <a:spLocks noGrp="1"/>
          </p:cNvSpPr>
          <p:nvPr>
            <p:ph type="sldNum" sz="quarter" idx="12"/>
          </p:nvPr>
        </p:nvSpPr>
        <p:spPr/>
        <p:txBody>
          <a:bodyPr/>
          <a:lstStyle/>
          <a:p>
            <a:fld id="{CCD7D134-9BA8-48EE-90E4-BE40F245DB32}" type="slidenum">
              <a:rPr lang="en-GB" smtClean="0"/>
              <a:t>5</a:t>
            </a:fld>
            <a:endParaRPr lang="en-GB"/>
          </a:p>
        </p:txBody>
      </p:sp>
      <p:sp>
        <p:nvSpPr>
          <p:cNvPr id="6" name="Footer Placeholder 5"/>
          <p:cNvSpPr>
            <a:spLocks noGrp="1"/>
          </p:cNvSpPr>
          <p:nvPr>
            <p:ph type="ftr" sz="quarter" idx="11"/>
          </p:nvPr>
        </p:nvSpPr>
        <p:spPr/>
        <p:txBody>
          <a:bodyPr/>
          <a:lstStyle/>
          <a:p>
            <a:r>
              <a:rPr lang="en-GB" smtClean="0"/>
              <a:t>SPIAC-B – 22nd  September  2016</a:t>
            </a:r>
            <a:endParaRPr lang="en-GB"/>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16826" y="1662993"/>
            <a:ext cx="1343448" cy="1343448"/>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25787" y="3940806"/>
            <a:ext cx="880083" cy="880083"/>
          </a:xfrm>
          <a:prstGeom prst="rect">
            <a:avLst/>
          </a:prstGeom>
        </p:spPr>
      </p:pic>
      <p:sp>
        <p:nvSpPr>
          <p:cNvPr id="11" name="TextBox 10"/>
          <p:cNvSpPr txBox="1"/>
          <p:nvPr/>
        </p:nvSpPr>
        <p:spPr>
          <a:xfrm>
            <a:off x="9771118" y="2800115"/>
            <a:ext cx="996363" cy="369332"/>
          </a:xfrm>
          <a:prstGeom prst="rect">
            <a:avLst/>
          </a:prstGeom>
          <a:noFill/>
        </p:spPr>
        <p:txBody>
          <a:bodyPr wrap="none" rtlCol="0">
            <a:spAutoFit/>
          </a:bodyPr>
          <a:lstStyle/>
          <a:p>
            <a:r>
              <a:rPr lang="en-US" dirty="0"/>
              <a:t>839 </a:t>
            </a:r>
            <a:r>
              <a:rPr lang="en-US" dirty="0" smtClean="0"/>
              <a:t>likes</a:t>
            </a:r>
            <a:endParaRPr lang="pt-BR" dirty="0"/>
          </a:p>
        </p:txBody>
      </p:sp>
      <p:sp>
        <p:nvSpPr>
          <p:cNvPr id="13" name="TextBox 12"/>
          <p:cNvSpPr txBox="1"/>
          <p:nvPr/>
        </p:nvSpPr>
        <p:spPr>
          <a:xfrm>
            <a:off x="9579248" y="4831420"/>
            <a:ext cx="1447256" cy="369332"/>
          </a:xfrm>
          <a:prstGeom prst="rect">
            <a:avLst/>
          </a:prstGeom>
          <a:noFill/>
        </p:spPr>
        <p:txBody>
          <a:bodyPr wrap="none" rtlCol="0">
            <a:spAutoFit/>
          </a:bodyPr>
          <a:lstStyle/>
          <a:p>
            <a:r>
              <a:rPr lang="en-US" dirty="0"/>
              <a:t>708 followers</a:t>
            </a:r>
            <a:endParaRPr lang="pt-BR" dirty="0"/>
          </a:p>
        </p:txBody>
      </p:sp>
    </p:spTree>
    <p:extLst>
      <p:ext uri="{BB962C8B-B14F-4D97-AF65-F5344CB8AC3E}">
        <p14:creationId xmlns:p14="http://schemas.microsoft.com/office/powerpoint/2010/main" val="235167202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597" y="1164918"/>
            <a:ext cx="10685250" cy="5461350"/>
          </a:xfrm>
          <a:prstGeom prst="rect">
            <a:avLst/>
          </a:prstGeom>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a:xfrm>
            <a:off x="0" y="1179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Where do </a:t>
            </a:r>
            <a:r>
              <a:rPr lang="en-US" dirty="0" smtClean="0"/>
              <a:t>members </a:t>
            </a:r>
            <a:r>
              <a:rPr lang="en-US" dirty="0"/>
              <a:t>come from?</a:t>
            </a:r>
            <a:endParaRPr lang="pt-BR" dirty="0"/>
          </a:p>
        </p:txBody>
      </p:sp>
      <p:pic>
        <p:nvPicPr>
          <p:cNvPr id="10"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CCD7D134-9BA8-48EE-90E4-BE40F245DB32}" type="slidenum">
              <a:rPr lang="en-GB" smtClean="0"/>
              <a:t>6</a:t>
            </a:fld>
            <a:endParaRPr lang="en-GB"/>
          </a:p>
        </p:txBody>
      </p:sp>
      <p:sp>
        <p:nvSpPr>
          <p:cNvPr id="3" name="Footer Placeholder 2"/>
          <p:cNvSpPr>
            <a:spLocks noGrp="1"/>
          </p:cNvSpPr>
          <p:nvPr>
            <p:ph type="ftr" sz="quarter" idx="11"/>
          </p:nvPr>
        </p:nvSpPr>
        <p:spPr/>
        <p:txBody>
          <a:bodyPr/>
          <a:lstStyle/>
          <a:p>
            <a:r>
              <a:rPr lang="en-GB" smtClean="0"/>
              <a:t>SPIAC-B – 22nd  September  2016</a:t>
            </a:r>
            <a:endParaRPr lang="en-GB"/>
          </a:p>
        </p:txBody>
      </p:sp>
      <p:cxnSp>
        <p:nvCxnSpPr>
          <p:cNvPr id="11" name="Straight Connector 10"/>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6" name="Oval 5"/>
          <p:cNvSpPr/>
          <p:nvPr/>
        </p:nvSpPr>
        <p:spPr>
          <a:xfrm>
            <a:off x="5086806" y="4102085"/>
            <a:ext cx="1465270" cy="1390391"/>
          </a:xfrm>
          <a:prstGeom prst="ellipse">
            <a:avLst/>
          </a:prstGeom>
          <a:solidFill>
            <a:schemeClr val="accent1">
              <a:lumMod val="5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27%</a:t>
            </a:r>
          </a:p>
          <a:p>
            <a:pPr algn="ctr"/>
            <a:r>
              <a:rPr lang="en-US" sz="1400" dirty="0"/>
              <a:t>(391)</a:t>
            </a:r>
            <a:endParaRPr lang="pt-BR" sz="1400" dirty="0"/>
          </a:p>
        </p:txBody>
      </p:sp>
      <p:sp>
        <p:nvSpPr>
          <p:cNvPr id="9" name="TextBox 8"/>
          <p:cNvSpPr txBox="1"/>
          <p:nvPr/>
        </p:nvSpPr>
        <p:spPr>
          <a:xfrm>
            <a:off x="4794161" y="5470650"/>
            <a:ext cx="2050561" cy="369332"/>
          </a:xfrm>
          <a:prstGeom prst="rect">
            <a:avLst/>
          </a:prstGeom>
          <a:noFill/>
        </p:spPr>
        <p:txBody>
          <a:bodyPr wrap="none" rtlCol="0">
            <a:spAutoFit/>
          </a:bodyPr>
          <a:lstStyle/>
          <a:p>
            <a:r>
              <a:rPr lang="en-US" b="1" dirty="0"/>
              <a:t>Sub- Saharan Africa</a:t>
            </a:r>
            <a:endParaRPr lang="pt-BR" b="1" dirty="0"/>
          </a:p>
        </p:txBody>
      </p:sp>
      <p:sp>
        <p:nvSpPr>
          <p:cNvPr id="14" name="TextBox 13"/>
          <p:cNvSpPr txBox="1"/>
          <p:nvPr/>
        </p:nvSpPr>
        <p:spPr>
          <a:xfrm>
            <a:off x="951978" y="5740145"/>
            <a:ext cx="3108287" cy="369332"/>
          </a:xfrm>
          <a:prstGeom prst="rect">
            <a:avLst/>
          </a:prstGeom>
          <a:noFill/>
        </p:spPr>
        <p:txBody>
          <a:bodyPr wrap="none" rtlCol="0">
            <a:spAutoFit/>
          </a:bodyPr>
          <a:lstStyle/>
          <a:p>
            <a:r>
              <a:rPr lang="en-US" b="1" dirty="0"/>
              <a:t>Latin America &amp; the Caribbean</a:t>
            </a:r>
            <a:endParaRPr lang="pt-BR" b="1" dirty="0"/>
          </a:p>
        </p:txBody>
      </p:sp>
      <p:sp>
        <p:nvSpPr>
          <p:cNvPr id="15" name="Oval 14"/>
          <p:cNvSpPr/>
          <p:nvPr/>
        </p:nvSpPr>
        <p:spPr>
          <a:xfrm>
            <a:off x="2342366" y="4590788"/>
            <a:ext cx="1077239" cy="1064528"/>
          </a:xfrm>
          <a:prstGeom prst="ellipse">
            <a:avLst/>
          </a:prstGeom>
          <a:solidFill>
            <a:srgbClr val="218F82"/>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24%</a:t>
            </a:r>
          </a:p>
          <a:p>
            <a:pPr algn="ctr"/>
            <a:r>
              <a:rPr lang="en-US" sz="1400" dirty="0"/>
              <a:t>(347)</a:t>
            </a:r>
            <a:endParaRPr lang="pt-BR" sz="1400" dirty="0"/>
          </a:p>
        </p:txBody>
      </p:sp>
      <p:sp>
        <p:nvSpPr>
          <p:cNvPr id="16" name="Oval 15"/>
          <p:cNvSpPr/>
          <p:nvPr/>
        </p:nvSpPr>
        <p:spPr>
          <a:xfrm>
            <a:off x="5893222" y="1956148"/>
            <a:ext cx="1039660" cy="945530"/>
          </a:xfrm>
          <a:prstGeom prst="ellipse">
            <a:avLst/>
          </a:prstGeom>
          <a:solidFill>
            <a:srgbClr val="D9651D"/>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22%</a:t>
            </a:r>
          </a:p>
          <a:p>
            <a:pPr algn="ctr"/>
            <a:r>
              <a:rPr lang="en-US" sz="1400" dirty="0"/>
              <a:t>(312)</a:t>
            </a:r>
            <a:endParaRPr lang="pt-BR" sz="1400" dirty="0"/>
          </a:p>
        </p:txBody>
      </p:sp>
      <p:sp>
        <p:nvSpPr>
          <p:cNvPr id="17" name="TextBox 16"/>
          <p:cNvSpPr txBox="1"/>
          <p:nvPr/>
        </p:nvSpPr>
        <p:spPr>
          <a:xfrm>
            <a:off x="5965582" y="1582827"/>
            <a:ext cx="861518" cy="369332"/>
          </a:xfrm>
          <a:prstGeom prst="rect">
            <a:avLst/>
          </a:prstGeom>
          <a:noFill/>
        </p:spPr>
        <p:txBody>
          <a:bodyPr wrap="none" rtlCol="0">
            <a:spAutoFit/>
          </a:bodyPr>
          <a:lstStyle/>
          <a:p>
            <a:r>
              <a:rPr lang="en-US" b="1" dirty="0"/>
              <a:t>Europe</a:t>
            </a:r>
            <a:endParaRPr lang="pt-BR" b="1" dirty="0"/>
          </a:p>
        </p:txBody>
      </p:sp>
      <p:sp>
        <p:nvSpPr>
          <p:cNvPr id="18" name="Oval 17"/>
          <p:cNvSpPr/>
          <p:nvPr/>
        </p:nvSpPr>
        <p:spPr>
          <a:xfrm>
            <a:off x="1466461" y="2147077"/>
            <a:ext cx="750646" cy="754601"/>
          </a:xfrm>
          <a:prstGeom prst="ellipse">
            <a:avLst/>
          </a:prstGeom>
          <a:solidFill>
            <a:schemeClr val="tx1">
              <a:lumMod val="75000"/>
              <a:lumOff val="25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9%</a:t>
            </a:r>
          </a:p>
          <a:p>
            <a:pPr algn="ctr"/>
            <a:r>
              <a:rPr lang="en-US" sz="1200" dirty="0"/>
              <a:t>(131)</a:t>
            </a:r>
            <a:endParaRPr lang="pt-BR" sz="1200" dirty="0"/>
          </a:p>
        </p:txBody>
      </p:sp>
      <p:sp>
        <p:nvSpPr>
          <p:cNvPr id="19" name="TextBox 18"/>
          <p:cNvSpPr txBox="1"/>
          <p:nvPr/>
        </p:nvSpPr>
        <p:spPr>
          <a:xfrm>
            <a:off x="2342367" y="2717012"/>
            <a:ext cx="1587550" cy="369332"/>
          </a:xfrm>
          <a:prstGeom prst="rect">
            <a:avLst/>
          </a:prstGeom>
          <a:noFill/>
        </p:spPr>
        <p:txBody>
          <a:bodyPr wrap="none" rtlCol="0">
            <a:spAutoFit/>
          </a:bodyPr>
          <a:lstStyle/>
          <a:p>
            <a:r>
              <a:rPr lang="en-US" b="1" dirty="0"/>
              <a:t>North America</a:t>
            </a:r>
            <a:endParaRPr lang="pt-BR" b="1" dirty="0"/>
          </a:p>
        </p:txBody>
      </p:sp>
      <p:sp>
        <p:nvSpPr>
          <p:cNvPr id="20" name="TextBox 19"/>
          <p:cNvSpPr txBox="1"/>
          <p:nvPr/>
        </p:nvSpPr>
        <p:spPr>
          <a:xfrm>
            <a:off x="8290236" y="2428913"/>
            <a:ext cx="2034852" cy="369332"/>
          </a:xfrm>
          <a:prstGeom prst="rect">
            <a:avLst/>
          </a:prstGeom>
          <a:noFill/>
        </p:spPr>
        <p:txBody>
          <a:bodyPr wrap="none" rtlCol="0">
            <a:spAutoFit/>
          </a:bodyPr>
          <a:lstStyle/>
          <a:p>
            <a:r>
              <a:rPr lang="en-US" b="1" dirty="0"/>
              <a:t>Asia and the Pacific</a:t>
            </a:r>
            <a:endParaRPr lang="pt-BR" b="1" dirty="0"/>
          </a:p>
        </p:txBody>
      </p:sp>
      <p:sp>
        <p:nvSpPr>
          <p:cNvPr id="21" name="Oval 20"/>
          <p:cNvSpPr/>
          <p:nvPr/>
        </p:nvSpPr>
        <p:spPr>
          <a:xfrm>
            <a:off x="8794096" y="2798245"/>
            <a:ext cx="1027133" cy="909459"/>
          </a:xfrm>
          <a:prstGeom prst="ellipse">
            <a:avLst/>
          </a:prstGeom>
          <a:solidFill>
            <a:schemeClr val="bg1"/>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a:p>
            <a:pPr algn="ctr"/>
            <a:r>
              <a:rPr lang="en-US" sz="1200" dirty="0">
                <a:solidFill>
                  <a:schemeClr val="tx1"/>
                </a:solidFill>
              </a:rPr>
              <a:t>(224)</a:t>
            </a:r>
            <a:endParaRPr lang="pt-BR" sz="1200" dirty="0">
              <a:solidFill>
                <a:schemeClr val="tx1"/>
              </a:solidFill>
            </a:endParaRPr>
          </a:p>
        </p:txBody>
      </p:sp>
      <p:sp>
        <p:nvSpPr>
          <p:cNvPr id="22" name="Oval 21"/>
          <p:cNvSpPr/>
          <p:nvPr/>
        </p:nvSpPr>
        <p:spPr>
          <a:xfrm>
            <a:off x="4706754" y="3000180"/>
            <a:ext cx="688930" cy="707524"/>
          </a:xfrm>
          <a:prstGeom prst="ellipse">
            <a:avLst/>
          </a:prstGeom>
          <a:solidFill>
            <a:schemeClr val="bg2"/>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 </a:t>
            </a:r>
            <a:r>
              <a:rPr lang="en-US" sz="1200" dirty="0">
                <a:solidFill>
                  <a:schemeClr val="tx1"/>
                </a:solidFill>
              </a:rPr>
              <a:t>(49)</a:t>
            </a:r>
            <a:endParaRPr lang="pt-BR" sz="1000" dirty="0">
              <a:solidFill>
                <a:schemeClr val="tx1"/>
              </a:solidFill>
            </a:endParaRPr>
          </a:p>
        </p:txBody>
      </p:sp>
      <p:sp>
        <p:nvSpPr>
          <p:cNvPr id="23" name="TextBox 22"/>
          <p:cNvSpPr txBox="1"/>
          <p:nvPr/>
        </p:nvSpPr>
        <p:spPr>
          <a:xfrm>
            <a:off x="5395684" y="3169276"/>
            <a:ext cx="2747355" cy="369332"/>
          </a:xfrm>
          <a:prstGeom prst="rect">
            <a:avLst/>
          </a:prstGeom>
          <a:noFill/>
        </p:spPr>
        <p:txBody>
          <a:bodyPr wrap="none" rtlCol="0">
            <a:spAutoFit/>
          </a:bodyPr>
          <a:lstStyle/>
          <a:p>
            <a:r>
              <a:rPr lang="en-US" b="1" dirty="0"/>
              <a:t>Middle East &amp; North Africa</a:t>
            </a:r>
            <a:endParaRPr lang="pt-BR" b="1" dirty="0"/>
          </a:p>
        </p:txBody>
      </p:sp>
    </p:spTree>
    <p:extLst>
      <p:ext uri="{BB962C8B-B14F-4D97-AF65-F5344CB8AC3E}">
        <p14:creationId xmlns:p14="http://schemas.microsoft.com/office/powerpoint/2010/main" val="4199725456"/>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03" y="100209"/>
            <a:ext cx="11436263" cy="964502"/>
          </a:xfrm>
        </p:spPr>
        <p:txBody>
          <a:bodyPr/>
          <a:lstStyle/>
          <a:p>
            <a:r>
              <a:rPr lang="en-US" dirty="0"/>
              <a:t>What </a:t>
            </a:r>
            <a:r>
              <a:rPr lang="en-US" dirty="0" smtClean="0"/>
              <a:t>organization type </a:t>
            </a:r>
            <a:r>
              <a:rPr lang="en-US" dirty="0"/>
              <a:t>do </a:t>
            </a:r>
            <a:r>
              <a:rPr lang="en-US" dirty="0" smtClean="0"/>
              <a:t>members </a:t>
            </a:r>
            <a:r>
              <a:rPr lang="en-US" dirty="0"/>
              <a:t>represent?</a:t>
            </a:r>
            <a:endParaRPr lang="pt-BR"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CCD7D134-9BA8-48EE-90E4-BE40F245DB32}" type="slidenum">
              <a:rPr lang="en-GB" smtClean="0"/>
              <a:t>7</a:t>
            </a:fld>
            <a:endParaRPr lang="en-GB"/>
          </a:p>
        </p:txBody>
      </p:sp>
      <p:sp>
        <p:nvSpPr>
          <p:cNvPr id="7" name="Footer Placeholder 6"/>
          <p:cNvSpPr>
            <a:spLocks noGrp="1"/>
          </p:cNvSpPr>
          <p:nvPr>
            <p:ph type="ftr" sz="quarter" idx="11"/>
          </p:nvPr>
        </p:nvSpPr>
        <p:spPr/>
        <p:txBody>
          <a:bodyPr/>
          <a:lstStyle/>
          <a:p>
            <a:r>
              <a:rPr lang="en-GB" smtClean="0"/>
              <a:t>SPIAC-B – 22nd  September  2016</a:t>
            </a:r>
            <a:endParaRPr lang="en-GB"/>
          </a:p>
        </p:txBody>
      </p:sp>
      <p:cxnSp>
        <p:nvCxnSpPr>
          <p:cNvPr id="11" name="Straight Connector 10"/>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graphicFrame>
        <p:nvGraphicFramePr>
          <p:cNvPr id="9" name="Chart 8"/>
          <p:cNvGraphicFramePr>
            <a:graphicFrameLocks/>
          </p:cNvGraphicFramePr>
          <p:nvPr>
            <p:extLst>
              <p:ext uri="{D42A27DB-BD31-4B8C-83A1-F6EECF244321}">
                <p14:modId xmlns:p14="http://schemas.microsoft.com/office/powerpoint/2010/main" val="2296383150"/>
              </p:ext>
            </p:extLst>
          </p:nvPr>
        </p:nvGraphicFramePr>
        <p:xfrm>
          <a:off x="591227" y="1353312"/>
          <a:ext cx="11009542" cy="455980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31029231"/>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54" y="90322"/>
            <a:ext cx="10515600" cy="949338"/>
          </a:xfrm>
        </p:spPr>
        <p:txBody>
          <a:bodyPr/>
          <a:lstStyle/>
          <a:p>
            <a:r>
              <a:rPr lang="en-US" dirty="0"/>
              <a:t>Which institutions are the most represented?</a:t>
            </a:r>
            <a:endParaRPr lang="pt-BR" dirty="0"/>
          </a:p>
        </p:txBody>
      </p:sp>
      <p:graphicFrame>
        <p:nvGraphicFramePr>
          <p:cNvPr id="4" name="Graphique 1"/>
          <p:cNvGraphicFramePr>
            <a:graphicFrameLocks/>
          </p:cNvGraphicFramePr>
          <p:nvPr>
            <p:extLst>
              <p:ext uri="{D42A27DB-BD31-4B8C-83A1-F6EECF244321}">
                <p14:modId xmlns:p14="http://schemas.microsoft.com/office/powerpoint/2010/main" val="3618417159"/>
              </p:ext>
            </p:extLst>
          </p:nvPr>
        </p:nvGraphicFramePr>
        <p:xfrm>
          <a:off x="250518" y="1352811"/>
          <a:ext cx="11022907" cy="4675448"/>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462866" y="3677286"/>
            <a:ext cx="263047" cy="276999"/>
          </a:xfrm>
          <a:prstGeom prst="rect">
            <a:avLst/>
          </a:prstGeom>
          <a:noFill/>
        </p:spPr>
        <p:txBody>
          <a:bodyPr wrap="square" rtlCol="0">
            <a:spAutoFit/>
          </a:bodyPr>
          <a:lstStyle/>
          <a:p>
            <a:r>
              <a:rPr lang="en-US" sz="1200" dirty="0"/>
              <a:t>*</a:t>
            </a:r>
            <a:endParaRPr lang="pt-BR" sz="1200" dirty="0"/>
          </a:p>
        </p:txBody>
      </p:sp>
      <p:sp>
        <p:nvSpPr>
          <p:cNvPr id="10" name="TextBox 9"/>
          <p:cNvSpPr txBox="1"/>
          <p:nvPr/>
        </p:nvSpPr>
        <p:spPr>
          <a:xfrm>
            <a:off x="267220" y="6288065"/>
            <a:ext cx="4031825" cy="276999"/>
          </a:xfrm>
          <a:prstGeom prst="rect">
            <a:avLst/>
          </a:prstGeom>
          <a:noFill/>
        </p:spPr>
        <p:txBody>
          <a:bodyPr wrap="square" rtlCol="0">
            <a:spAutoFit/>
          </a:bodyPr>
          <a:lstStyle/>
          <a:p>
            <a:r>
              <a:rPr lang="en-US" sz="1200" i="1" dirty="0"/>
              <a:t>* </a:t>
            </a:r>
            <a:r>
              <a:rPr lang="en-US" sz="1200" dirty="0"/>
              <a:t>Ministry of Social and Agrarian Development</a:t>
            </a:r>
            <a:endParaRPr lang="pt-BR" sz="1200" i="1" dirty="0"/>
          </a:p>
        </p:txBody>
      </p:sp>
      <p:sp>
        <p:nvSpPr>
          <p:cNvPr id="5" name="Slide Number Placeholder 4"/>
          <p:cNvSpPr>
            <a:spLocks noGrp="1"/>
          </p:cNvSpPr>
          <p:nvPr>
            <p:ph type="sldNum" sz="quarter" idx="12"/>
          </p:nvPr>
        </p:nvSpPr>
        <p:spPr/>
        <p:txBody>
          <a:bodyPr/>
          <a:lstStyle/>
          <a:p>
            <a:fld id="{CCD7D134-9BA8-48EE-90E4-BE40F245DB32}" type="slidenum">
              <a:rPr lang="en-GB" smtClean="0"/>
              <a:t>8</a:t>
            </a:fld>
            <a:endParaRPr lang="en-GB"/>
          </a:p>
        </p:txBody>
      </p:sp>
      <p:sp>
        <p:nvSpPr>
          <p:cNvPr id="7" name="Footer Placeholder 6"/>
          <p:cNvSpPr>
            <a:spLocks noGrp="1"/>
          </p:cNvSpPr>
          <p:nvPr>
            <p:ph type="ftr" sz="quarter" idx="11"/>
          </p:nvPr>
        </p:nvSpPr>
        <p:spPr/>
        <p:txBody>
          <a:bodyPr/>
          <a:lstStyle/>
          <a:p>
            <a:r>
              <a:rPr lang="en-GB" smtClean="0"/>
              <a:t>SPIAC-B – 22nd  September  2016</a:t>
            </a:r>
            <a:endParaRPr lang="en-GB"/>
          </a:p>
        </p:txBody>
      </p:sp>
      <p:cxnSp>
        <p:nvCxnSpPr>
          <p:cNvPr id="12" name="Straight Connector 11"/>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08813664"/>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02" y="90322"/>
            <a:ext cx="10515600" cy="974388"/>
          </a:xfrm>
        </p:spPr>
        <p:txBody>
          <a:bodyPr>
            <a:normAutofit fontScale="90000"/>
          </a:bodyPr>
          <a:lstStyle/>
          <a:p>
            <a:r>
              <a:rPr lang="en-US" dirty="0"/>
              <a:t>What are </a:t>
            </a:r>
            <a:r>
              <a:rPr lang="en-US" dirty="0" smtClean="0"/>
              <a:t>the members’ professional positions?</a:t>
            </a:r>
            <a:endParaRPr lang="pt-BR" dirty="0"/>
          </a:p>
        </p:txBody>
      </p:sp>
      <p:graphicFrame>
        <p:nvGraphicFramePr>
          <p:cNvPr id="5" name="Graphique 2"/>
          <p:cNvGraphicFramePr>
            <a:graphicFrameLocks/>
          </p:cNvGraphicFramePr>
          <p:nvPr>
            <p:extLst>
              <p:ext uri="{D42A27DB-BD31-4B8C-83A1-F6EECF244321}">
                <p14:modId xmlns:p14="http://schemas.microsoft.com/office/powerpoint/2010/main" val="1087207530"/>
              </p:ext>
            </p:extLst>
          </p:nvPr>
        </p:nvGraphicFramePr>
        <p:xfrm>
          <a:off x="225466" y="1540701"/>
          <a:ext cx="10885119" cy="4656986"/>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CCD7D134-9BA8-48EE-90E4-BE40F245DB32}" type="slidenum">
              <a:rPr lang="en-GB" smtClean="0"/>
              <a:t>9</a:t>
            </a:fld>
            <a:endParaRPr lang="en-GB"/>
          </a:p>
        </p:txBody>
      </p:sp>
      <p:sp>
        <p:nvSpPr>
          <p:cNvPr id="7" name="Footer Placeholder 6"/>
          <p:cNvSpPr>
            <a:spLocks noGrp="1"/>
          </p:cNvSpPr>
          <p:nvPr>
            <p:ph type="ftr" sz="quarter" idx="11"/>
          </p:nvPr>
        </p:nvSpPr>
        <p:spPr/>
        <p:txBody>
          <a:bodyPr/>
          <a:lstStyle/>
          <a:p>
            <a:r>
              <a:rPr lang="en-GB" smtClean="0"/>
              <a:t>SPIAC-B – 22nd  September  2016</a:t>
            </a:r>
            <a:endParaRPr lang="en-GB"/>
          </a:p>
        </p:txBody>
      </p:sp>
      <p:sp>
        <p:nvSpPr>
          <p:cNvPr id="9" name="TextBox 8"/>
          <p:cNvSpPr txBox="1"/>
          <p:nvPr/>
        </p:nvSpPr>
        <p:spPr>
          <a:xfrm>
            <a:off x="9262744" y="1947622"/>
            <a:ext cx="622286" cy="338554"/>
          </a:xfrm>
          <a:prstGeom prst="rect">
            <a:avLst/>
          </a:prstGeom>
          <a:noFill/>
        </p:spPr>
        <p:txBody>
          <a:bodyPr wrap="none" rtlCol="0">
            <a:spAutoFit/>
          </a:bodyPr>
          <a:lstStyle/>
          <a:p>
            <a:r>
              <a:rPr lang="en-US" sz="1600" dirty="0"/>
              <a:t>(320)</a:t>
            </a:r>
            <a:endParaRPr lang="pt-BR" sz="1600" dirty="0"/>
          </a:p>
        </p:txBody>
      </p:sp>
      <p:sp>
        <p:nvSpPr>
          <p:cNvPr id="11" name="TextBox 10"/>
          <p:cNvSpPr txBox="1"/>
          <p:nvPr/>
        </p:nvSpPr>
        <p:spPr>
          <a:xfrm>
            <a:off x="9698812" y="2286176"/>
            <a:ext cx="622286" cy="338554"/>
          </a:xfrm>
          <a:prstGeom prst="rect">
            <a:avLst/>
          </a:prstGeom>
          <a:noFill/>
        </p:spPr>
        <p:txBody>
          <a:bodyPr wrap="none" rtlCol="0">
            <a:spAutoFit/>
          </a:bodyPr>
          <a:lstStyle/>
          <a:p>
            <a:r>
              <a:rPr lang="en-US" sz="1600" dirty="0"/>
              <a:t>(256)</a:t>
            </a:r>
            <a:endParaRPr lang="pt-BR" sz="1600" dirty="0"/>
          </a:p>
        </p:txBody>
      </p:sp>
      <p:sp>
        <p:nvSpPr>
          <p:cNvPr id="12" name="TextBox 11"/>
          <p:cNvSpPr txBox="1"/>
          <p:nvPr/>
        </p:nvSpPr>
        <p:spPr>
          <a:xfrm>
            <a:off x="9698812" y="2587445"/>
            <a:ext cx="622286" cy="338554"/>
          </a:xfrm>
          <a:prstGeom prst="rect">
            <a:avLst/>
          </a:prstGeom>
          <a:noFill/>
        </p:spPr>
        <p:txBody>
          <a:bodyPr wrap="none" rtlCol="0">
            <a:spAutoFit/>
          </a:bodyPr>
          <a:lstStyle/>
          <a:p>
            <a:r>
              <a:rPr lang="en-US" sz="1600" dirty="0"/>
              <a:t>(227)</a:t>
            </a:r>
            <a:endParaRPr lang="pt-BR" sz="1600" dirty="0"/>
          </a:p>
        </p:txBody>
      </p:sp>
      <p:sp>
        <p:nvSpPr>
          <p:cNvPr id="13" name="TextBox 12"/>
          <p:cNvSpPr txBox="1"/>
          <p:nvPr/>
        </p:nvSpPr>
        <p:spPr>
          <a:xfrm>
            <a:off x="8279196" y="2894297"/>
            <a:ext cx="622286" cy="338554"/>
          </a:xfrm>
          <a:prstGeom prst="rect">
            <a:avLst/>
          </a:prstGeom>
          <a:noFill/>
        </p:spPr>
        <p:txBody>
          <a:bodyPr wrap="none" rtlCol="0">
            <a:spAutoFit/>
          </a:bodyPr>
          <a:lstStyle/>
          <a:p>
            <a:r>
              <a:rPr lang="en-US" sz="1600" dirty="0"/>
              <a:t>(145)</a:t>
            </a:r>
            <a:endParaRPr lang="pt-BR" sz="1600" dirty="0"/>
          </a:p>
        </p:txBody>
      </p:sp>
      <p:sp>
        <p:nvSpPr>
          <p:cNvPr id="14" name="TextBox 13"/>
          <p:cNvSpPr txBox="1"/>
          <p:nvPr/>
        </p:nvSpPr>
        <p:spPr>
          <a:xfrm>
            <a:off x="8290558" y="3220945"/>
            <a:ext cx="622286" cy="338554"/>
          </a:xfrm>
          <a:prstGeom prst="rect">
            <a:avLst/>
          </a:prstGeom>
          <a:noFill/>
        </p:spPr>
        <p:txBody>
          <a:bodyPr wrap="none" rtlCol="0">
            <a:spAutoFit/>
          </a:bodyPr>
          <a:lstStyle/>
          <a:p>
            <a:r>
              <a:rPr lang="en-US" sz="1600" dirty="0"/>
              <a:t>(112)</a:t>
            </a:r>
            <a:endParaRPr lang="pt-BR" sz="1600" dirty="0"/>
          </a:p>
        </p:txBody>
      </p:sp>
      <p:sp>
        <p:nvSpPr>
          <p:cNvPr id="15" name="TextBox 14"/>
          <p:cNvSpPr txBox="1"/>
          <p:nvPr/>
        </p:nvSpPr>
        <p:spPr>
          <a:xfrm>
            <a:off x="10450493" y="3542601"/>
            <a:ext cx="518091" cy="338554"/>
          </a:xfrm>
          <a:prstGeom prst="rect">
            <a:avLst/>
          </a:prstGeom>
          <a:noFill/>
        </p:spPr>
        <p:txBody>
          <a:bodyPr wrap="none" rtlCol="0">
            <a:spAutoFit/>
          </a:bodyPr>
          <a:lstStyle/>
          <a:p>
            <a:r>
              <a:rPr lang="en-US" sz="1600" dirty="0"/>
              <a:t>(82)</a:t>
            </a:r>
            <a:endParaRPr lang="pt-BR" sz="1600" dirty="0"/>
          </a:p>
        </p:txBody>
      </p:sp>
      <p:sp>
        <p:nvSpPr>
          <p:cNvPr id="16" name="TextBox 15"/>
          <p:cNvSpPr txBox="1"/>
          <p:nvPr/>
        </p:nvSpPr>
        <p:spPr>
          <a:xfrm>
            <a:off x="8279196" y="3848495"/>
            <a:ext cx="518091" cy="338554"/>
          </a:xfrm>
          <a:prstGeom prst="rect">
            <a:avLst/>
          </a:prstGeom>
          <a:noFill/>
        </p:spPr>
        <p:txBody>
          <a:bodyPr wrap="none" rtlCol="0">
            <a:spAutoFit/>
          </a:bodyPr>
          <a:lstStyle/>
          <a:p>
            <a:r>
              <a:rPr lang="en-US" sz="1600" dirty="0"/>
              <a:t>(73)</a:t>
            </a:r>
            <a:endParaRPr lang="pt-BR" sz="1600" dirty="0"/>
          </a:p>
        </p:txBody>
      </p:sp>
      <p:sp>
        <p:nvSpPr>
          <p:cNvPr id="17" name="TextBox 16"/>
          <p:cNvSpPr txBox="1"/>
          <p:nvPr/>
        </p:nvSpPr>
        <p:spPr>
          <a:xfrm>
            <a:off x="10239566" y="4162665"/>
            <a:ext cx="518091" cy="338554"/>
          </a:xfrm>
          <a:prstGeom prst="rect">
            <a:avLst/>
          </a:prstGeom>
          <a:noFill/>
        </p:spPr>
        <p:txBody>
          <a:bodyPr wrap="none" rtlCol="0">
            <a:spAutoFit/>
          </a:bodyPr>
          <a:lstStyle/>
          <a:p>
            <a:r>
              <a:rPr lang="en-US" sz="1600" dirty="0"/>
              <a:t>(65)</a:t>
            </a:r>
            <a:endParaRPr lang="pt-BR" sz="1600" dirty="0"/>
          </a:p>
        </p:txBody>
      </p:sp>
      <p:sp>
        <p:nvSpPr>
          <p:cNvPr id="18" name="TextBox 17"/>
          <p:cNvSpPr txBox="1"/>
          <p:nvPr/>
        </p:nvSpPr>
        <p:spPr>
          <a:xfrm>
            <a:off x="9168529" y="4489027"/>
            <a:ext cx="518091" cy="338554"/>
          </a:xfrm>
          <a:prstGeom prst="rect">
            <a:avLst/>
          </a:prstGeom>
          <a:noFill/>
        </p:spPr>
        <p:txBody>
          <a:bodyPr wrap="none" rtlCol="0">
            <a:spAutoFit/>
          </a:bodyPr>
          <a:lstStyle/>
          <a:p>
            <a:r>
              <a:rPr lang="en-US" sz="1600" dirty="0"/>
              <a:t>(54)</a:t>
            </a:r>
            <a:endParaRPr lang="pt-BR" sz="1600" dirty="0"/>
          </a:p>
        </p:txBody>
      </p:sp>
      <p:sp>
        <p:nvSpPr>
          <p:cNvPr id="19" name="TextBox 18"/>
          <p:cNvSpPr txBox="1"/>
          <p:nvPr/>
        </p:nvSpPr>
        <p:spPr>
          <a:xfrm>
            <a:off x="10029938" y="4822783"/>
            <a:ext cx="518091" cy="338554"/>
          </a:xfrm>
          <a:prstGeom prst="rect">
            <a:avLst/>
          </a:prstGeom>
          <a:noFill/>
        </p:spPr>
        <p:txBody>
          <a:bodyPr wrap="none" rtlCol="0">
            <a:spAutoFit/>
          </a:bodyPr>
          <a:lstStyle/>
          <a:p>
            <a:r>
              <a:rPr lang="en-US" sz="1600" dirty="0"/>
              <a:t>(43)</a:t>
            </a:r>
            <a:endParaRPr lang="pt-BR" sz="1600" dirty="0"/>
          </a:p>
        </p:txBody>
      </p:sp>
      <p:sp>
        <p:nvSpPr>
          <p:cNvPr id="20" name="TextBox 19"/>
          <p:cNvSpPr txBox="1"/>
          <p:nvPr/>
        </p:nvSpPr>
        <p:spPr>
          <a:xfrm>
            <a:off x="8477826" y="5149145"/>
            <a:ext cx="518091" cy="338554"/>
          </a:xfrm>
          <a:prstGeom prst="rect">
            <a:avLst/>
          </a:prstGeom>
          <a:noFill/>
        </p:spPr>
        <p:txBody>
          <a:bodyPr wrap="none" rtlCol="0">
            <a:spAutoFit/>
          </a:bodyPr>
          <a:lstStyle/>
          <a:p>
            <a:r>
              <a:rPr lang="en-US" sz="1600" dirty="0"/>
              <a:t>(29)</a:t>
            </a:r>
            <a:endParaRPr lang="pt-BR" sz="1600" dirty="0"/>
          </a:p>
        </p:txBody>
      </p:sp>
      <p:sp>
        <p:nvSpPr>
          <p:cNvPr id="21" name="TextBox 20"/>
          <p:cNvSpPr txBox="1"/>
          <p:nvPr/>
        </p:nvSpPr>
        <p:spPr>
          <a:xfrm>
            <a:off x="7777529" y="5470446"/>
            <a:ext cx="413896" cy="338554"/>
          </a:xfrm>
          <a:prstGeom prst="rect">
            <a:avLst/>
          </a:prstGeom>
          <a:noFill/>
        </p:spPr>
        <p:txBody>
          <a:bodyPr wrap="none" rtlCol="0">
            <a:spAutoFit/>
          </a:bodyPr>
          <a:lstStyle/>
          <a:p>
            <a:r>
              <a:rPr lang="en-US" sz="1600" dirty="0"/>
              <a:t>(6)</a:t>
            </a:r>
            <a:endParaRPr lang="pt-BR" sz="1600" dirty="0"/>
          </a:p>
        </p:txBody>
      </p:sp>
      <p:sp>
        <p:nvSpPr>
          <p:cNvPr id="22" name="TextBox 21"/>
          <p:cNvSpPr txBox="1"/>
          <p:nvPr/>
        </p:nvSpPr>
        <p:spPr>
          <a:xfrm>
            <a:off x="8551769" y="5800563"/>
            <a:ext cx="413896" cy="338554"/>
          </a:xfrm>
          <a:prstGeom prst="rect">
            <a:avLst/>
          </a:prstGeom>
          <a:noFill/>
        </p:spPr>
        <p:txBody>
          <a:bodyPr wrap="none" rtlCol="0">
            <a:spAutoFit/>
          </a:bodyPr>
          <a:lstStyle/>
          <a:p>
            <a:r>
              <a:rPr lang="en-US" sz="1600" dirty="0"/>
              <a:t>(1)</a:t>
            </a:r>
            <a:endParaRPr lang="pt-BR" sz="1600" dirty="0"/>
          </a:p>
        </p:txBody>
      </p:sp>
      <p:cxnSp>
        <p:nvCxnSpPr>
          <p:cNvPr id="23" name="Straight Connector 22"/>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99130185"/>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a:xfrm>
            <a:off x="112734" y="224130"/>
            <a:ext cx="10515600" cy="7403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10 </a:t>
            </a:r>
            <a:r>
              <a:rPr lang="en-US" dirty="0"/>
              <a:t>most proactive members</a:t>
            </a:r>
            <a:endParaRPr lang="pt-BR" dirty="0"/>
          </a:p>
        </p:txBody>
      </p:sp>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CCD7D134-9BA8-48EE-90E4-BE40F245DB32}" type="slidenum">
              <a:rPr lang="en-GB" smtClean="0"/>
              <a:t>10</a:t>
            </a:fld>
            <a:endParaRPr lang="en-GB"/>
          </a:p>
        </p:txBody>
      </p:sp>
      <p:sp>
        <p:nvSpPr>
          <p:cNvPr id="3" name="Footer Placeholder 2"/>
          <p:cNvSpPr>
            <a:spLocks noGrp="1"/>
          </p:cNvSpPr>
          <p:nvPr>
            <p:ph type="ftr" sz="quarter" idx="11"/>
          </p:nvPr>
        </p:nvSpPr>
        <p:spPr/>
        <p:txBody>
          <a:bodyPr/>
          <a:lstStyle/>
          <a:p>
            <a:r>
              <a:rPr lang="en-GB" smtClean="0"/>
              <a:t>SPIAC-B – 22nd  September  2016</a:t>
            </a:r>
            <a:endParaRPr lang="en-GB"/>
          </a:p>
        </p:txBody>
      </p:sp>
      <p:cxnSp>
        <p:nvCxnSpPr>
          <p:cNvPr id="9" name="Straight Connector 8"/>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graphicFrame>
        <p:nvGraphicFramePr>
          <p:cNvPr id="10" name="Table 3"/>
          <p:cNvGraphicFramePr>
            <a:graphicFrameLocks noGrp="1"/>
          </p:cNvGraphicFramePr>
          <p:nvPr>
            <p:extLst>
              <p:ext uri="{D42A27DB-BD31-4B8C-83A1-F6EECF244321}">
                <p14:modId xmlns:p14="http://schemas.microsoft.com/office/powerpoint/2010/main" val="1888241332"/>
              </p:ext>
            </p:extLst>
          </p:nvPr>
        </p:nvGraphicFramePr>
        <p:xfrm>
          <a:off x="328418" y="1152686"/>
          <a:ext cx="10165901" cy="5189220"/>
        </p:xfrm>
        <a:graphic>
          <a:graphicData uri="http://schemas.openxmlformats.org/drawingml/2006/table">
            <a:tbl>
              <a:tblPr>
                <a:tableStyleId>{5940675A-B579-460E-94D1-54222C63F5DA}</a:tableStyleId>
              </a:tblPr>
              <a:tblGrid>
                <a:gridCol w="2822486"/>
                <a:gridCol w="3457210"/>
                <a:gridCol w="3886205"/>
              </a:tblGrid>
              <a:tr h="362009">
                <a:tc>
                  <a:txBody>
                    <a:bodyPr/>
                    <a:lstStyle/>
                    <a:p>
                      <a:pPr algn="ctr" fontAlgn="b">
                        <a:lnSpc>
                          <a:spcPct val="150000"/>
                        </a:lnSpc>
                      </a:pPr>
                      <a:r>
                        <a:rPr lang="en-US" sz="1800" b="1" i="0" u="none" strike="noStrike" dirty="0" err="1" smtClean="0">
                          <a:solidFill>
                            <a:schemeClr val="bg1"/>
                          </a:solidFill>
                          <a:effectLst/>
                          <a:latin typeface="+mn-lt"/>
                        </a:rPr>
                        <a:t>Members’name</a:t>
                      </a:r>
                      <a:endParaRPr lang="en-US" sz="1800" b="1" i="0" u="none" strike="noStrike" dirty="0" smtClean="0">
                        <a:solidFill>
                          <a:schemeClr val="bg1"/>
                        </a:solidFill>
                        <a:effectLst/>
                        <a:latin typeface="+mn-lt"/>
                      </a:endParaRPr>
                    </a:p>
                    <a:p>
                      <a:pPr algn="ctr" fontAlgn="b">
                        <a:lnSpc>
                          <a:spcPct val="150000"/>
                        </a:lnSpc>
                      </a:pPr>
                      <a:endParaRPr lang="pt-BR" sz="1100" b="1" i="0" u="none" strike="noStrike" dirty="0">
                        <a:solidFill>
                          <a:schemeClr val="bg1"/>
                        </a:solidFill>
                        <a:effectLst/>
                        <a:latin typeface="Calibri"/>
                      </a:endParaRPr>
                    </a:p>
                  </a:txBody>
                  <a:tcPr marL="0" marR="0" marT="0" marB="0" anchor="b">
                    <a:solidFill>
                      <a:schemeClr val="tx1"/>
                    </a:solidFill>
                  </a:tcPr>
                </a:tc>
                <a:tc>
                  <a:txBody>
                    <a:bodyPr/>
                    <a:lstStyle/>
                    <a:p>
                      <a:pPr algn="ctr" fontAlgn="b">
                        <a:lnSpc>
                          <a:spcPct val="150000"/>
                        </a:lnSpc>
                      </a:pPr>
                      <a:r>
                        <a:rPr lang="pt-BR" sz="1800" b="1" u="none" strike="noStrike" dirty="0" smtClean="0">
                          <a:solidFill>
                            <a:schemeClr val="bg1"/>
                          </a:solidFill>
                          <a:effectLst/>
                        </a:rPr>
                        <a:t>Amount of publications included</a:t>
                      </a:r>
                    </a:p>
                    <a:p>
                      <a:pPr algn="ctr" fontAlgn="b">
                        <a:lnSpc>
                          <a:spcPct val="150000"/>
                        </a:lnSpc>
                      </a:pPr>
                      <a:endParaRPr lang="pt-BR" sz="1100" b="1" i="0" u="none" strike="noStrike" dirty="0">
                        <a:solidFill>
                          <a:schemeClr val="bg1"/>
                        </a:solidFill>
                        <a:effectLst/>
                        <a:latin typeface="Calibri"/>
                      </a:endParaRPr>
                    </a:p>
                  </a:txBody>
                  <a:tcPr marL="0" marR="0" marT="0" marB="0" anchor="b">
                    <a:solidFill>
                      <a:schemeClr val="tx1"/>
                    </a:solidFill>
                  </a:tcPr>
                </a:tc>
                <a:tc>
                  <a:txBody>
                    <a:bodyPr/>
                    <a:lstStyle/>
                    <a:p>
                      <a:pPr algn="ctr" fontAlgn="b">
                        <a:lnSpc>
                          <a:spcPct val="150000"/>
                        </a:lnSpc>
                      </a:pPr>
                      <a:r>
                        <a:rPr lang="en-US" sz="1800" b="1" i="0" u="none" strike="noStrike" dirty="0" smtClean="0">
                          <a:solidFill>
                            <a:schemeClr val="bg1"/>
                          </a:solidFill>
                          <a:effectLst/>
                          <a:latin typeface="Calibri"/>
                        </a:rPr>
                        <a:t>Organization</a:t>
                      </a:r>
                      <a:r>
                        <a:rPr lang="en-US" sz="1800" b="1" i="0" u="none" strike="noStrike" baseline="0" dirty="0" smtClean="0">
                          <a:solidFill>
                            <a:schemeClr val="bg1"/>
                          </a:solidFill>
                          <a:effectLst/>
                          <a:latin typeface="Calibri"/>
                        </a:rPr>
                        <a:t> represented</a:t>
                      </a:r>
                    </a:p>
                    <a:p>
                      <a:pPr algn="ctr" fontAlgn="b">
                        <a:lnSpc>
                          <a:spcPct val="150000"/>
                        </a:lnSpc>
                      </a:pPr>
                      <a:endParaRPr lang="pt-BR" sz="1100" b="1" i="0" u="none" strike="noStrike" dirty="0">
                        <a:solidFill>
                          <a:schemeClr val="bg1"/>
                        </a:solidFill>
                        <a:effectLst/>
                        <a:latin typeface="Calibri"/>
                      </a:endParaRPr>
                    </a:p>
                  </a:txBody>
                  <a:tcPr marL="0" marR="0" marT="0" marB="0" anchor="b">
                    <a:solidFill>
                      <a:schemeClr val="tx1"/>
                    </a:solidFill>
                  </a:tcPr>
                </a:tc>
              </a:tr>
              <a:tr h="172947">
                <a:tc>
                  <a:txBody>
                    <a:bodyPr/>
                    <a:lstStyle/>
                    <a:p>
                      <a:pPr algn="l" fontAlgn="ctr">
                        <a:lnSpc>
                          <a:spcPct val="150000"/>
                        </a:lnSpc>
                      </a:pPr>
                      <a:r>
                        <a:rPr lang="pt-BR" sz="1800" u="none" strike="noStrike" dirty="0" smtClean="0">
                          <a:effectLst/>
                        </a:rPr>
                        <a:t>  Raiden </a:t>
                      </a:r>
                      <a:r>
                        <a:rPr lang="pt-BR" sz="1800" u="none" strike="noStrike" dirty="0">
                          <a:effectLst/>
                        </a:rPr>
                        <a:t>Dillard</a:t>
                      </a:r>
                      <a:endParaRPr lang="pt-BR" sz="1800" b="0" i="0" u="none" strike="noStrike" dirty="0">
                        <a:solidFill>
                          <a:srgbClr val="0000FF"/>
                        </a:solidFill>
                        <a:effectLst/>
                        <a:latin typeface="Calibri"/>
                      </a:endParaRPr>
                    </a:p>
                  </a:txBody>
                  <a:tcPr marL="0" marR="0" marT="0" marB="0" anchor="ctr"/>
                </a:tc>
                <a:tc>
                  <a:txBody>
                    <a:bodyPr/>
                    <a:lstStyle/>
                    <a:p>
                      <a:pPr algn="ctr" fontAlgn="b">
                        <a:lnSpc>
                          <a:spcPct val="150000"/>
                        </a:lnSpc>
                      </a:pPr>
                      <a:r>
                        <a:rPr lang="pt-BR" sz="1800" u="none" strike="noStrike" dirty="0">
                          <a:effectLst/>
                        </a:rPr>
                        <a:t>118</a:t>
                      </a:r>
                      <a:endParaRPr lang="pt-BR" sz="1800" b="0" i="0" u="none" strike="noStrike" dirty="0">
                        <a:solidFill>
                          <a:srgbClr val="000000"/>
                        </a:solidFill>
                        <a:effectLst/>
                        <a:latin typeface="Calibri"/>
                      </a:endParaRPr>
                    </a:p>
                  </a:txBody>
                  <a:tcPr marL="0" marR="0" marT="0" marB="0" anchor="b"/>
                </a:tc>
                <a:tc>
                  <a:txBody>
                    <a:bodyPr/>
                    <a:lstStyle/>
                    <a:p>
                      <a:pPr algn="ctr" fontAlgn="b">
                        <a:lnSpc>
                          <a:spcPct val="150000"/>
                        </a:lnSpc>
                      </a:pPr>
                      <a:r>
                        <a:rPr lang="pt-BR" sz="1800" u="none" strike="noStrike" dirty="0">
                          <a:effectLst/>
                        </a:rPr>
                        <a:t>World Bank</a:t>
                      </a:r>
                      <a:endParaRPr lang="pt-BR" sz="1800" b="0" i="0" u="none" strike="noStrike" dirty="0">
                        <a:solidFill>
                          <a:srgbClr val="000000"/>
                        </a:solidFill>
                        <a:effectLst/>
                        <a:latin typeface="Calibri"/>
                      </a:endParaRPr>
                    </a:p>
                  </a:txBody>
                  <a:tcPr marL="0" marR="0" marT="0" marB="0" anchor="ctr"/>
                </a:tc>
              </a:tr>
              <a:tr h="172947">
                <a:tc>
                  <a:txBody>
                    <a:bodyPr/>
                    <a:lstStyle/>
                    <a:p>
                      <a:pPr algn="l" fontAlgn="ctr">
                        <a:lnSpc>
                          <a:spcPct val="150000"/>
                        </a:lnSpc>
                      </a:pPr>
                      <a:r>
                        <a:rPr lang="pt-BR" sz="1800" u="none" strike="noStrike" dirty="0" smtClean="0">
                          <a:effectLst/>
                        </a:rPr>
                        <a:t>  Ngoc-Dung </a:t>
                      </a:r>
                      <a:r>
                        <a:rPr lang="pt-BR" sz="1800" u="none" strike="noStrike" dirty="0">
                          <a:effectLst/>
                        </a:rPr>
                        <a:t>Tran</a:t>
                      </a:r>
                      <a:endParaRPr lang="pt-BR" sz="1800" b="0" i="0" u="none" strike="noStrike" dirty="0">
                        <a:solidFill>
                          <a:srgbClr val="0000FF"/>
                        </a:solidFill>
                        <a:effectLst/>
                        <a:latin typeface="Calibri"/>
                      </a:endParaRPr>
                    </a:p>
                  </a:txBody>
                  <a:tcPr marL="0" marR="0" marT="0" marB="0" anchor="ctr"/>
                </a:tc>
                <a:tc>
                  <a:txBody>
                    <a:bodyPr/>
                    <a:lstStyle/>
                    <a:p>
                      <a:pPr algn="ctr" fontAlgn="b">
                        <a:lnSpc>
                          <a:spcPct val="150000"/>
                        </a:lnSpc>
                      </a:pPr>
                      <a:r>
                        <a:rPr lang="pt-BR" sz="1800" u="none" strike="noStrike" dirty="0">
                          <a:effectLst/>
                        </a:rPr>
                        <a:t>108</a:t>
                      </a:r>
                      <a:endParaRPr lang="pt-BR" sz="1800" b="0" i="0" u="none" strike="noStrike" dirty="0">
                        <a:solidFill>
                          <a:srgbClr val="000000"/>
                        </a:solidFill>
                        <a:effectLst/>
                        <a:latin typeface="Calibri"/>
                      </a:endParaRPr>
                    </a:p>
                  </a:txBody>
                  <a:tcPr marL="0" marR="0" marT="0" marB="0" anchor="b"/>
                </a:tc>
                <a:tc>
                  <a:txBody>
                    <a:bodyPr/>
                    <a:lstStyle/>
                    <a:p>
                      <a:pPr algn="ctr" fontAlgn="b">
                        <a:lnSpc>
                          <a:spcPct val="150000"/>
                        </a:lnSpc>
                      </a:pPr>
                      <a:r>
                        <a:rPr lang="pt-BR" sz="1800" u="none" strike="noStrike" dirty="0">
                          <a:effectLst/>
                        </a:rPr>
                        <a:t>World Bank</a:t>
                      </a:r>
                      <a:endParaRPr lang="pt-BR" sz="1800" b="0" i="0" u="none" strike="noStrike" dirty="0">
                        <a:solidFill>
                          <a:srgbClr val="000000"/>
                        </a:solidFill>
                        <a:effectLst/>
                        <a:latin typeface="Calibri"/>
                      </a:endParaRPr>
                    </a:p>
                  </a:txBody>
                  <a:tcPr marL="0" marR="0" marT="0" marB="0" anchor="ctr"/>
                </a:tc>
              </a:tr>
              <a:tr h="172947">
                <a:tc>
                  <a:txBody>
                    <a:bodyPr/>
                    <a:lstStyle/>
                    <a:p>
                      <a:pPr algn="l" fontAlgn="ctr">
                        <a:lnSpc>
                          <a:spcPct val="150000"/>
                        </a:lnSpc>
                      </a:pPr>
                      <a:r>
                        <a:rPr lang="pt-BR" sz="1800" u="none" strike="noStrike" dirty="0" smtClean="0">
                          <a:effectLst/>
                        </a:rPr>
                        <a:t>  Triashtra </a:t>
                      </a:r>
                      <a:r>
                        <a:rPr lang="pt-BR" sz="1800" u="none" strike="noStrike" dirty="0">
                          <a:effectLst/>
                        </a:rPr>
                        <a:t>Lakshmi</a:t>
                      </a:r>
                      <a:endParaRPr lang="pt-BR" sz="1800" b="0" i="0" u="none" strike="noStrike" dirty="0">
                        <a:solidFill>
                          <a:srgbClr val="0000FF"/>
                        </a:solidFill>
                        <a:effectLst/>
                        <a:latin typeface="Calibri"/>
                      </a:endParaRPr>
                    </a:p>
                  </a:txBody>
                  <a:tcPr marL="0" marR="0" marT="0" marB="0" anchor="ctr"/>
                </a:tc>
                <a:tc>
                  <a:txBody>
                    <a:bodyPr/>
                    <a:lstStyle/>
                    <a:p>
                      <a:pPr algn="ctr" fontAlgn="b">
                        <a:lnSpc>
                          <a:spcPct val="150000"/>
                        </a:lnSpc>
                      </a:pPr>
                      <a:r>
                        <a:rPr lang="pt-BR" sz="1800" u="none" strike="noStrike" dirty="0">
                          <a:effectLst/>
                        </a:rPr>
                        <a:t>107</a:t>
                      </a:r>
                      <a:endParaRPr lang="pt-BR" sz="1800" b="0" i="0" u="none" strike="noStrike" dirty="0">
                        <a:solidFill>
                          <a:srgbClr val="000000"/>
                        </a:solidFill>
                        <a:effectLst/>
                        <a:latin typeface="Calibri"/>
                      </a:endParaRPr>
                    </a:p>
                  </a:txBody>
                  <a:tcPr marL="0" marR="0" marT="0" marB="0" anchor="b"/>
                </a:tc>
                <a:tc>
                  <a:txBody>
                    <a:bodyPr/>
                    <a:lstStyle/>
                    <a:p>
                      <a:pPr algn="ctr" fontAlgn="b">
                        <a:lnSpc>
                          <a:spcPct val="150000"/>
                        </a:lnSpc>
                      </a:pPr>
                      <a:r>
                        <a:rPr lang="pt-BR" sz="1800" b="0" i="0" u="none" strike="noStrike" dirty="0" smtClean="0">
                          <a:solidFill>
                            <a:schemeClr val="tx1"/>
                          </a:solidFill>
                          <a:effectLst/>
                          <a:latin typeface="+mn-lt"/>
                        </a:rPr>
                        <a:t>DFAT</a:t>
                      </a:r>
                      <a:endParaRPr lang="pt-BR" sz="1800" b="0" i="0" u="none" strike="noStrike" dirty="0">
                        <a:solidFill>
                          <a:srgbClr val="000000"/>
                        </a:solidFill>
                        <a:effectLst/>
                        <a:latin typeface="Calibri"/>
                      </a:endParaRPr>
                    </a:p>
                  </a:txBody>
                  <a:tcPr marL="0" marR="0" marT="0" marB="0" anchor="ctr"/>
                </a:tc>
              </a:tr>
              <a:tr h="172947">
                <a:tc>
                  <a:txBody>
                    <a:bodyPr/>
                    <a:lstStyle/>
                    <a:p>
                      <a:pPr algn="l" fontAlgn="ctr">
                        <a:lnSpc>
                          <a:spcPct val="150000"/>
                        </a:lnSpc>
                      </a:pPr>
                      <a:r>
                        <a:rPr lang="pt-BR" sz="1800" u="none" strike="noStrike" dirty="0" smtClean="0">
                          <a:effectLst/>
                        </a:rPr>
                        <a:t>  Aderonke </a:t>
                      </a:r>
                      <a:r>
                        <a:rPr lang="pt-BR" sz="1800" u="none" strike="noStrike" dirty="0">
                          <a:effectLst/>
                        </a:rPr>
                        <a:t>Gbadamosi</a:t>
                      </a:r>
                      <a:endParaRPr lang="pt-BR" sz="1800" b="0" i="0" u="none" strike="noStrike" dirty="0">
                        <a:solidFill>
                          <a:srgbClr val="0000FF"/>
                        </a:solidFill>
                        <a:effectLst/>
                        <a:latin typeface="Calibri"/>
                      </a:endParaRPr>
                    </a:p>
                  </a:txBody>
                  <a:tcPr marL="0" marR="0" marT="0" marB="0" anchor="ctr"/>
                </a:tc>
                <a:tc>
                  <a:txBody>
                    <a:bodyPr/>
                    <a:lstStyle/>
                    <a:p>
                      <a:pPr algn="ctr" fontAlgn="b">
                        <a:lnSpc>
                          <a:spcPct val="150000"/>
                        </a:lnSpc>
                      </a:pPr>
                      <a:r>
                        <a:rPr lang="pt-BR" sz="1800" u="none" strike="noStrike" dirty="0">
                          <a:effectLst/>
                        </a:rPr>
                        <a:t>42</a:t>
                      </a:r>
                      <a:endParaRPr lang="pt-BR" sz="1800" b="0" i="0" u="none" strike="noStrike" dirty="0">
                        <a:solidFill>
                          <a:srgbClr val="000000"/>
                        </a:solidFill>
                        <a:effectLst/>
                        <a:latin typeface="Calibri"/>
                      </a:endParaRPr>
                    </a:p>
                  </a:txBody>
                  <a:tcPr marL="0" marR="0" marT="0" marB="0" anchor="b"/>
                </a:tc>
                <a:tc>
                  <a:txBody>
                    <a:bodyPr/>
                    <a:lstStyle/>
                    <a:p>
                      <a:pPr algn="ctr" fontAlgn="b">
                        <a:lnSpc>
                          <a:spcPct val="150000"/>
                        </a:lnSpc>
                      </a:pPr>
                      <a:r>
                        <a:rPr lang="pt-BR" sz="1800" u="none" strike="noStrike" dirty="0" smtClean="0">
                          <a:effectLst/>
                        </a:rPr>
                        <a:t>HelpAge</a:t>
                      </a:r>
                      <a:endParaRPr lang="pt-BR" sz="1800" b="0" i="0" u="none" strike="noStrike" dirty="0">
                        <a:solidFill>
                          <a:srgbClr val="000000"/>
                        </a:solidFill>
                        <a:effectLst/>
                        <a:latin typeface="Calibri"/>
                      </a:endParaRPr>
                    </a:p>
                  </a:txBody>
                  <a:tcPr marL="0" marR="0" marT="0" marB="0" anchor="ctr"/>
                </a:tc>
              </a:tr>
              <a:tr h="172947">
                <a:tc>
                  <a:txBody>
                    <a:bodyPr/>
                    <a:lstStyle/>
                    <a:p>
                      <a:pPr algn="l" fontAlgn="ctr">
                        <a:lnSpc>
                          <a:spcPct val="150000"/>
                        </a:lnSpc>
                      </a:pPr>
                      <a:r>
                        <a:rPr lang="pt-BR" sz="1800" u="none" strike="noStrike" dirty="0" smtClean="0">
                          <a:effectLst/>
                        </a:rPr>
                        <a:t>  TNP2K Knowledge</a:t>
                      </a:r>
                      <a:r>
                        <a:rPr lang="pt-BR" sz="1800" u="none" strike="noStrike" baseline="0" dirty="0" smtClean="0">
                          <a:effectLst/>
                        </a:rPr>
                        <a:t> Unit</a:t>
                      </a:r>
                      <a:endParaRPr lang="pt-BR" sz="1800" b="0" i="0" u="none" strike="noStrike" dirty="0">
                        <a:solidFill>
                          <a:srgbClr val="0000FF"/>
                        </a:solidFill>
                        <a:effectLst/>
                        <a:latin typeface="Calibri"/>
                      </a:endParaRPr>
                    </a:p>
                  </a:txBody>
                  <a:tcPr marL="0" marR="0" marT="0" marB="0" anchor="ctr"/>
                </a:tc>
                <a:tc>
                  <a:txBody>
                    <a:bodyPr/>
                    <a:lstStyle/>
                    <a:p>
                      <a:pPr algn="ctr" fontAlgn="b">
                        <a:lnSpc>
                          <a:spcPct val="150000"/>
                        </a:lnSpc>
                      </a:pPr>
                      <a:r>
                        <a:rPr lang="pt-BR" sz="1800" u="none" strike="noStrike" dirty="0">
                          <a:effectLst/>
                        </a:rPr>
                        <a:t>27</a:t>
                      </a:r>
                      <a:endParaRPr lang="pt-BR" sz="1800" b="0" i="0" u="none" strike="noStrike" dirty="0">
                        <a:solidFill>
                          <a:srgbClr val="000000"/>
                        </a:solidFill>
                        <a:effectLst/>
                        <a:latin typeface="Calibri"/>
                      </a:endParaRPr>
                    </a:p>
                  </a:txBody>
                  <a:tcPr marL="0" marR="0" marT="0" marB="0" anchor="b"/>
                </a:tc>
                <a:tc>
                  <a:txBody>
                    <a:bodyPr/>
                    <a:lstStyle/>
                    <a:p>
                      <a:pPr algn="ctr" fontAlgn="b">
                        <a:lnSpc>
                          <a:spcPct val="150000"/>
                        </a:lnSpc>
                      </a:pPr>
                      <a:r>
                        <a:rPr lang="pt-BR" sz="1800" u="none" strike="noStrike" dirty="0" smtClean="0">
                          <a:effectLst/>
                        </a:rPr>
                        <a:t>TNP2K</a:t>
                      </a:r>
                      <a:endParaRPr lang="pt-BR" sz="1800" b="0" i="0" u="none" strike="noStrike" dirty="0">
                        <a:solidFill>
                          <a:srgbClr val="000000"/>
                        </a:solidFill>
                        <a:effectLst/>
                        <a:latin typeface="Calibri"/>
                      </a:endParaRPr>
                    </a:p>
                  </a:txBody>
                  <a:tcPr marL="0" marR="0" marT="0" marB="0" anchor="ctr"/>
                </a:tc>
              </a:tr>
              <a:tr h="172947">
                <a:tc>
                  <a:txBody>
                    <a:bodyPr/>
                    <a:lstStyle/>
                    <a:p>
                      <a:pPr algn="l" fontAlgn="ctr">
                        <a:lnSpc>
                          <a:spcPct val="150000"/>
                        </a:lnSpc>
                      </a:pPr>
                      <a:r>
                        <a:rPr lang="pt-BR" sz="1800" u="none" strike="noStrike" dirty="0" smtClean="0">
                          <a:effectLst/>
                        </a:rPr>
                        <a:t>  Tania </a:t>
                      </a:r>
                      <a:r>
                        <a:rPr lang="pt-BR" sz="1800" u="none" strike="noStrike" dirty="0">
                          <a:effectLst/>
                        </a:rPr>
                        <a:t>Tasnin</a:t>
                      </a:r>
                      <a:endParaRPr lang="pt-BR" sz="1800" b="0" i="0" u="none" strike="noStrike" dirty="0">
                        <a:solidFill>
                          <a:srgbClr val="0000FF"/>
                        </a:solidFill>
                        <a:effectLst/>
                        <a:latin typeface="Calibri"/>
                      </a:endParaRPr>
                    </a:p>
                  </a:txBody>
                  <a:tcPr marL="0" marR="0" marT="0" marB="0" anchor="ctr"/>
                </a:tc>
                <a:tc>
                  <a:txBody>
                    <a:bodyPr/>
                    <a:lstStyle/>
                    <a:p>
                      <a:pPr algn="ctr" fontAlgn="b">
                        <a:lnSpc>
                          <a:spcPct val="150000"/>
                        </a:lnSpc>
                      </a:pPr>
                      <a:r>
                        <a:rPr lang="pt-BR" sz="1800" u="none" strike="noStrike" dirty="0">
                          <a:effectLst/>
                        </a:rPr>
                        <a:t>19</a:t>
                      </a:r>
                      <a:endParaRPr lang="pt-BR" sz="1800" b="0" i="0" u="none" strike="noStrike" dirty="0">
                        <a:solidFill>
                          <a:srgbClr val="000000"/>
                        </a:solidFill>
                        <a:effectLst/>
                        <a:latin typeface="Calibri"/>
                      </a:endParaRPr>
                    </a:p>
                  </a:txBody>
                  <a:tcPr marL="0" marR="0" marT="0" marB="0" anchor="b"/>
                </a:tc>
                <a:tc>
                  <a:txBody>
                    <a:bodyPr/>
                    <a:lstStyle/>
                    <a:p>
                      <a:pPr algn="ctr" fontAlgn="b">
                        <a:lnSpc>
                          <a:spcPct val="150000"/>
                        </a:lnSpc>
                      </a:pPr>
                      <a:r>
                        <a:rPr lang="pt-BR" sz="1800" u="none" strike="noStrike" dirty="0">
                          <a:effectLst/>
                        </a:rPr>
                        <a:t>BRAC</a:t>
                      </a:r>
                      <a:endParaRPr lang="pt-BR" sz="1800" b="0" i="0" u="none" strike="noStrike" dirty="0">
                        <a:solidFill>
                          <a:srgbClr val="000000"/>
                        </a:solidFill>
                        <a:effectLst/>
                        <a:latin typeface="Calibri"/>
                      </a:endParaRPr>
                    </a:p>
                  </a:txBody>
                  <a:tcPr marL="0" marR="0" marT="0" marB="0" anchor="ctr"/>
                </a:tc>
              </a:tr>
              <a:tr h="172947">
                <a:tc>
                  <a:txBody>
                    <a:bodyPr/>
                    <a:lstStyle/>
                    <a:p>
                      <a:pPr algn="l" fontAlgn="ctr">
                        <a:lnSpc>
                          <a:spcPct val="150000"/>
                        </a:lnSpc>
                      </a:pPr>
                      <a:r>
                        <a:rPr lang="pt-BR" sz="1800" u="none" strike="noStrike" dirty="0" smtClean="0">
                          <a:effectLst/>
                        </a:rPr>
                        <a:t>  Markus </a:t>
                      </a:r>
                      <a:r>
                        <a:rPr lang="pt-BR" sz="1800" u="none" strike="noStrike" dirty="0">
                          <a:effectLst/>
                        </a:rPr>
                        <a:t>Loewe</a:t>
                      </a:r>
                      <a:endParaRPr lang="pt-BR" sz="1800" b="0" i="0" u="none" strike="noStrike" dirty="0">
                        <a:solidFill>
                          <a:srgbClr val="0000FF"/>
                        </a:solidFill>
                        <a:effectLst/>
                        <a:latin typeface="Calibri"/>
                      </a:endParaRPr>
                    </a:p>
                  </a:txBody>
                  <a:tcPr marL="0" marR="0" marT="0" marB="0" anchor="ctr"/>
                </a:tc>
                <a:tc>
                  <a:txBody>
                    <a:bodyPr/>
                    <a:lstStyle/>
                    <a:p>
                      <a:pPr algn="ctr" fontAlgn="b">
                        <a:lnSpc>
                          <a:spcPct val="150000"/>
                        </a:lnSpc>
                      </a:pPr>
                      <a:r>
                        <a:rPr lang="pt-BR" sz="1800" u="none" strike="noStrike" dirty="0">
                          <a:effectLst/>
                        </a:rPr>
                        <a:t>12</a:t>
                      </a:r>
                      <a:endParaRPr lang="pt-BR" sz="1800" b="0" i="0" u="none" strike="noStrike" dirty="0">
                        <a:solidFill>
                          <a:srgbClr val="000000"/>
                        </a:solidFill>
                        <a:effectLst/>
                        <a:latin typeface="Calibri"/>
                      </a:endParaRPr>
                    </a:p>
                  </a:txBody>
                  <a:tcPr marL="0" marR="0" marT="0" marB="0" anchor="b"/>
                </a:tc>
                <a:tc>
                  <a:txBody>
                    <a:bodyPr/>
                    <a:lstStyle/>
                    <a:p>
                      <a:pPr algn="ctr" fontAlgn="b">
                        <a:lnSpc>
                          <a:spcPct val="150000"/>
                        </a:lnSpc>
                      </a:pPr>
                      <a:r>
                        <a:rPr lang="pt-BR" sz="1800" b="0" i="0" u="none" strike="noStrike" dirty="0" smtClean="0">
                          <a:solidFill>
                            <a:schemeClr val="tx1"/>
                          </a:solidFill>
                          <a:effectLst/>
                          <a:latin typeface="+mn-lt"/>
                        </a:rPr>
                        <a:t>DIE-GDI</a:t>
                      </a:r>
                      <a:endParaRPr lang="pt-BR" sz="1800" b="0" i="0" u="none" strike="noStrike" dirty="0">
                        <a:solidFill>
                          <a:srgbClr val="000000"/>
                        </a:solidFill>
                        <a:effectLst/>
                        <a:latin typeface="Calibri"/>
                      </a:endParaRPr>
                    </a:p>
                  </a:txBody>
                  <a:tcPr marL="0" marR="0" marT="0" marB="0" anchor="ctr"/>
                </a:tc>
              </a:tr>
              <a:tr h="172947">
                <a:tc>
                  <a:txBody>
                    <a:bodyPr/>
                    <a:lstStyle/>
                    <a:p>
                      <a:pPr algn="l" fontAlgn="ctr">
                        <a:lnSpc>
                          <a:spcPct val="150000"/>
                        </a:lnSpc>
                      </a:pPr>
                      <a:r>
                        <a:rPr lang="pt-BR" sz="1800" u="none" strike="noStrike" dirty="0" smtClean="0">
                          <a:effectLst/>
                        </a:rPr>
                        <a:t>  Carolina </a:t>
                      </a:r>
                      <a:r>
                        <a:rPr lang="pt-BR" sz="1800" u="none" strike="noStrike" dirty="0">
                          <a:effectLst/>
                        </a:rPr>
                        <a:t>Aulicino</a:t>
                      </a:r>
                      <a:endParaRPr lang="pt-BR" sz="1800" b="0" i="0" u="none" strike="noStrike" dirty="0">
                        <a:solidFill>
                          <a:srgbClr val="0000FF"/>
                        </a:solidFill>
                        <a:effectLst/>
                        <a:latin typeface="Calibri"/>
                      </a:endParaRPr>
                    </a:p>
                  </a:txBody>
                  <a:tcPr marL="0" marR="0" marT="0" marB="0" anchor="ctr"/>
                </a:tc>
                <a:tc>
                  <a:txBody>
                    <a:bodyPr/>
                    <a:lstStyle/>
                    <a:p>
                      <a:pPr algn="ctr" fontAlgn="b">
                        <a:lnSpc>
                          <a:spcPct val="150000"/>
                        </a:lnSpc>
                      </a:pPr>
                      <a:r>
                        <a:rPr lang="pt-BR" sz="1800" u="none" strike="noStrike" dirty="0">
                          <a:effectLst/>
                        </a:rPr>
                        <a:t>11</a:t>
                      </a:r>
                      <a:endParaRPr lang="pt-BR" sz="1800" b="0" i="0" u="none" strike="noStrike" dirty="0">
                        <a:solidFill>
                          <a:srgbClr val="000000"/>
                        </a:solidFill>
                        <a:effectLst/>
                        <a:latin typeface="Calibri"/>
                      </a:endParaRPr>
                    </a:p>
                  </a:txBody>
                  <a:tcPr marL="0" marR="0" marT="0" marB="0" anchor="b"/>
                </a:tc>
                <a:tc>
                  <a:txBody>
                    <a:bodyPr/>
                    <a:lstStyle/>
                    <a:p>
                      <a:pPr algn="ctr" fontAlgn="b">
                        <a:lnSpc>
                          <a:spcPct val="150000"/>
                        </a:lnSpc>
                      </a:pPr>
                      <a:r>
                        <a:rPr lang="pt-BR" sz="1800" u="none" strike="noStrike" dirty="0">
                          <a:effectLst/>
                        </a:rPr>
                        <a:t>CIPPEC</a:t>
                      </a:r>
                      <a:endParaRPr lang="pt-BR" sz="1800" b="0" i="0" u="none" strike="noStrike" dirty="0">
                        <a:solidFill>
                          <a:srgbClr val="000000"/>
                        </a:solidFill>
                        <a:effectLst/>
                        <a:latin typeface="Calibri"/>
                      </a:endParaRPr>
                    </a:p>
                  </a:txBody>
                  <a:tcPr marL="0" marR="0" marT="0" marB="0" anchor="ctr"/>
                </a:tc>
              </a:tr>
              <a:tr h="172947">
                <a:tc>
                  <a:txBody>
                    <a:bodyPr/>
                    <a:lstStyle/>
                    <a:p>
                      <a:pPr algn="l" fontAlgn="ctr">
                        <a:lnSpc>
                          <a:spcPct val="150000"/>
                        </a:lnSpc>
                      </a:pPr>
                      <a:r>
                        <a:rPr lang="pt-BR" sz="1800" u="none" strike="noStrike" dirty="0" smtClean="0">
                          <a:effectLst/>
                        </a:rPr>
                        <a:t>  </a:t>
                      </a:r>
                      <a:r>
                        <a:rPr lang="pt-BR" sz="1800" u="none" strike="noStrike" dirty="0" err="1" smtClean="0">
                          <a:effectLst/>
                        </a:rPr>
                        <a:t>Massimiliano</a:t>
                      </a:r>
                      <a:r>
                        <a:rPr lang="pt-BR" sz="1800" u="none" strike="noStrike" dirty="0" smtClean="0">
                          <a:effectLst/>
                        </a:rPr>
                        <a:t> </a:t>
                      </a:r>
                      <a:r>
                        <a:rPr lang="pt-BR" sz="1800" u="none" strike="noStrike" dirty="0" err="1">
                          <a:effectLst/>
                        </a:rPr>
                        <a:t>T</a:t>
                      </a:r>
                      <a:r>
                        <a:rPr lang="pt-BR" sz="1800" u="none" strike="noStrike" dirty="0" err="1" smtClean="0">
                          <a:effectLst/>
                        </a:rPr>
                        <a:t>erzini</a:t>
                      </a:r>
                      <a:endParaRPr lang="pt-BR" sz="1800" b="0" i="0" u="none" strike="noStrike" dirty="0">
                        <a:solidFill>
                          <a:srgbClr val="0000FF"/>
                        </a:solidFill>
                        <a:effectLst/>
                        <a:latin typeface="Calibri"/>
                      </a:endParaRPr>
                    </a:p>
                  </a:txBody>
                  <a:tcPr marL="0" marR="0" marT="0" marB="0" anchor="ctr"/>
                </a:tc>
                <a:tc>
                  <a:txBody>
                    <a:bodyPr/>
                    <a:lstStyle/>
                    <a:p>
                      <a:pPr algn="ctr" fontAlgn="b">
                        <a:lnSpc>
                          <a:spcPct val="150000"/>
                        </a:lnSpc>
                      </a:pPr>
                      <a:r>
                        <a:rPr lang="pt-BR" sz="1800" u="none" strike="noStrike">
                          <a:effectLst/>
                        </a:rPr>
                        <a:t>11</a:t>
                      </a:r>
                      <a:endParaRPr lang="pt-BR" sz="1800" b="0" i="0" u="none" strike="noStrike">
                        <a:solidFill>
                          <a:srgbClr val="000000"/>
                        </a:solidFill>
                        <a:effectLst/>
                        <a:latin typeface="Calibri"/>
                      </a:endParaRPr>
                    </a:p>
                  </a:txBody>
                  <a:tcPr marL="0" marR="0" marT="0" marB="0" anchor="b"/>
                </a:tc>
                <a:tc>
                  <a:txBody>
                    <a:bodyPr/>
                    <a:lstStyle/>
                    <a:p>
                      <a:pPr algn="ctr" fontAlgn="b">
                        <a:lnSpc>
                          <a:spcPct val="150000"/>
                        </a:lnSpc>
                      </a:pPr>
                      <a:r>
                        <a:rPr lang="pt-BR" sz="1800" u="none" strike="noStrike" dirty="0">
                          <a:effectLst/>
                        </a:rPr>
                        <a:t>FAO</a:t>
                      </a:r>
                      <a:endParaRPr lang="pt-BR" sz="1800" b="0" i="0" u="none" strike="noStrike" dirty="0">
                        <a:solidFill>
                          <a:srgbClr val="000000"/>
                        </a:solidFill>
                        <a:effectLst/>
                        <a:latin typeface="Calibri"/>
                      </a:endParaRPr>
                    </a:p>
                  </a:txBody>
                  <a:tcPr marL="0" marR="0" marT="0" marB="0" anchor="ctr"/>
                </a:tc>
              </a:tr>
              <a:tr h="172947">
                <a:tc>
                  <a:txBody>
                    <a:bodyPr/>
                    <a:lstStyle/>
                    <a:p>
                      <a:pPr algn="l" fontAlgn="ctr">
                        <a:lnSpc>
                          <a:spcPct val="150000"/>
                        </a:lnSpc>
                      </a:pPr>
                      <a:r>
                        <a:rPr lang="pt-BR" sz="1800" u="none" strike="noStrike" baseline="0" dirty="0">
                          <a:effectLst/>
                        </a:rPr>
                        <a:t> </a:t>
                      </a:r>
                      <a:r>
                        <a:rPr lang="pt-BR" sz="1800" u="none" strike="noStrike" baseline="0" dirty="0" smtClean="0">
                          <a:effectLst/>
                        </a:rPr>
                        <a:t> A</a:t>
                      </a:r>
                      <a:r>
                        <a:rPr lang="pt-BR" sz="1800" u="none" strike="noStrike" dirty="0" smtClean="0">
                          <a:effectLst/>
                        </a:rPr>
                        <a:t>na </a:t>
                      </a:r>
                      <a:r>
                        <a:rPr lang="pt-BR" sz="1800" u="none" strike="noStrike" dirty="0">
                          <a:effectLst/>
                        </a:rPr>
                        <a:t>Lopez</a:t>
                      </a:r>
                      <a:endParaRPr lang="pt-BR" sz="1800" b="0" i="0" u="none" strike="noStrike" dirty="0">
                        <a:solidFill>
                          <a:srgbClr val="0000FF"/>
                        </a:solidFill>
                        <a:effectLst/>
                        <a:latin typeface="Calibri"/>
                      </a:endParaRPr>
                    </a:p>
                  </a:txBody>
                  <a:tcPr marL="0" marR="0" marT="0" marB="0" anchor="ctr"/>
                </a:tc>
                <a:tc>
                  <a:txBody>
                    <a:bodyPr/>
                    <a:lstStyle/>
                    <a:p>
                      <a:pPr algn="ctr" fontAlgn="b">
                        <a:lnSpc>
                          <a:spcPct val="150000"/>
                        </a:lnSpc>
                      </a:pPr>
                      <a:r>
                        <a:rPr lang="pt-BR" sz="1800" u="none" strike="noStrike">
                          <a:effectLst/>
                        </a:rPr>
                        <a:t>9</a:t>
                      </a:r>
                      <a:endParaRPr lang="pt-BR" sz="1800" b="0" i="0" u="none" strike="noStrike">
                        <a:solidFill>
                          <a:srgbClr val="000000"/>
                        </a:solidFill>
                        <a:effectLst/>
                        <a:latin typeface="Calibri"/>
                      </a:endParaRPr>
                    </a:p>
                  </a:txBody>
                  <a:tcPr marL="0" marR="0" marT="0" marB="0" anchor="b"/>
                </a:tc>
                <a:tc>
                  <a:txBody>
                    <a:bodyPr/>
                    <a:lstStyle/>
                    <a:p>
                      <a:pPr algn="ctr" fontAlgn="b">
                        <a:lnSpc>
                          <a:spcPct val="150000"/>
                        </a:lnSpc>
                      </a:pPr>
                      <a:r>
                        <a:rPr lang="pt-BR" sz="1800" u="none" strike="noStrike" dirty="0">
                          <a:effectLst/>
                        </a:rPr>
                        <a:t>World Bank</a:t>
                      </a:r>
                      <a:endParaRPr lang="pt-BR" sz="1800" b="0" i="0" u="none" strike="noStrike" dirty="0">
                        <a:solidFill>
                          <a:srgbClr val="000000"/>
                        </a:solidFill>
                        <a:effectLst/>
                        <a:latin typeface="Calibri"/>
                      </a:endParaRPr>
                    </a:p>
                  </a:txBody>
                  <a:tcPr marL="0" marR="0" marT="0" marB="0" anchor="ctr"/>
                </a:tc>
              </a:tr>
              <a:tr h="172947">
                <a:tc>
                  <a:txBody>
                    <a:bodyPr/>
                    <a:lstStyle/>
                    <a:p>
                      <a:pPr algn="l" fontAlgn="ctr">
                        <a:lnSpc>
                          <a:spcPct val="150000"/>
                        </a:lnSpc>
                      </a:pPr>
                      <a:r>
                        <a:rPr lang="pt-BR" sz="1800" u="none" strike="noStrike" baseline="0" dirty="0" smtClean="0">
                          <a:effectLst/>
                        </a:rPr>
                        <a:t>  Be</a:t>
                      </a:r>
                      <a:r>
                        <a:rPr lang="pt-BR" sz="1800" u="none" strike="noStrike" dirty="0" smtClean="0">
                          <a:effectLst/>
                        </a:rPr>
                        <a:t>atriz </a:t>
                      </a:r>
                      <a:r>
                        <a:rPr lang="pt-BR" sz="1800" u="none" strike="noStrike" dirty="0">
                          <a:effectLst/>
                        </a:rPr>
                        <a:t>Morales</a:t>
                      </a:r>
                      <a:endParaRPr lang="pt-BR" sz="1800" b="0" i="0" u="none" strike="noStrike" dirty="0">
                        <a:solidFill>
                          <a:srgbClr val="0000FF"/>
                        </a:solidFill>
                        <a:effectLst/>
                        <a:latin typeface="Calibri"/>
                      </a:endParaRPr>
                    </a:p>
                  </a:txBody>
                  <a:tcPr marL="0" marR="0" marT="0" marB="0" anchor="ctr"/>
                </a:tc>
                <a:tc>
                  <a:txBody>
                    <a:bodyPr/>
                    <a:lstStyle/>
                    <a:p>
                      <a:pPr algn="ctr" fontAlgn="b">
                        <a:lnSpc>
                          <a:spcPct val="150000"/>
                        </a:lnSpc>
                      </a:pPr>
                      <a:r>
                        <a:rPr lang="pt-BR" sz="1800" u="none" strike="noStrike">
                          <a:effectLst/>
                        </a:rPr>
                        <a:t>8</a:t>
                      </a:r>
                      <a:endParaRPr lang="pt-BR" sz="1800" b="0" i="0" u="none" strike="noStrike">
                        <a:solidFill>
                          <a:srgbClr val="000000"/>
                        </a:solidFill>
                        <a:effectLst/>
                        <a:latin typeface="Calibri"/>
                      </a:endParaRPr>
                    </a:p>
                  </a:txBody>
                  <a:tcPr marL="0" marR="0" marT="0" marB="0" anchor="b"/>
                </a:tc>
                <a:tc>
                  <a:txBody>
                    <a:bodyPr/>
                    <a:lstStyle/>
                    <a:p>
                      <a:pPr algn="ctr" fontAlgn="b">
                        <a:lnSpc>
                          <a:spcPct val="150000"/>
                        </a:lnSpc>
                      </a:pPr>
                      <a:r>
                        <a:rPr lang="pt-BR" sz="1800" b="0" i="0" u="none" strike="noStrike" dirty="0" smtClean="0">
                          <a:solidFill>
                            <a:schemeClr val="tx1"/>
                          </a:solidFill>
                          <a:effectLst/>
                          <a:latin typeface="+mn-lt"/>
                        </a:rPr>
                        <a:t>ECLAC</a:t>
                      </a:r>
                      <a:endParaRPr lang="pt-BR" sz="1800" b="0" i="0" u="none" strike="noStrike" dirty="0">
                        <a:solidFill>
                          <a:srgbClr val="000000"/>
                        </a:solidFill>
                        <a:effectLst/>
                        <a:latin typeface="Calibri"/>
                      </a:endParaRPr>
                    </a:p>
                  </a:txBody>
                  <a:tcPr marL="0" marR="0" marT="0" marB="0" anchor="ctr"/>
                </a:tc>
              </a:tr>
            </a:tbl>
          </a:graphicData>
        </a:graphic>
      </p:graphicFrame>
    </p:spTree>
    <p:extLst>
      <p:ext uri="{BB962C8B-B14F-4D97-AF65-F5344CB8AC3E}">
        <p14:creationId xmlns:p14="http://schemas.microsoft.com/office/powerpoint/2010/main" val="3399213872"/>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ctrTitle"/>
          </p:nvPr>
        </p:nvSpPr>
        <p:spPr>
          <a:xfrm>
            <a:off x="1736941" y="3427170"/>
            <a:ext cx="9144000" cy="1217700"/>
          </a:xfrm>
        </p:spPr>
        <p:txBody>
          <a:bodyPr/>
          <a:lstStyle/>
          <a:p>
            <a:r>
              <a:rPr lang="en-US" dirty="0"/>
              <a:t>Publications </a:t>
            </a:r>
            <a:endParaRPr lang="pt-BR" dirty="0"/>
          </a:p>
        </p:txBody>
      </p:sp>
      <p:cxnSp>
        <p:nvCxnSpPr>
          <p:cNvPr id="10" name="Straight Connector 9"/>
          <p:cNvCxnSpPr/>
          <p:nvPr/>
        </p:nvCxnSpPr>
        <p:spPr>
          <a:xfrm>
            <a:off x="2901860" y="4922729"/>
            <a:ext cx="6638795" cy="0"/>
          </a:xfrm>
          <a:prstGeom prst="line">
            <a:avLst/>
          </a:prstGeom>
          <a:ln w="12700"/>
          <a:effectLst>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0822" y="1402916"/>
            <a:ext cx="2020870" cy="2020870"/>
          </a:xfrm>
          <a:prstGeom prst="rect">
            <a:avLst/>
          </a:prstGeom>
        </p:spPr>
      </p:pic>
    </p:spTree>
    <p:extLst>
      <p:ext uri="{BB962C8B-B14F-4D97-AF65-F5344CB8AC3E}">
        <p14:creationId xmlns:p14="http://schemas.microsoft.com/office/powerpoint/2010/main" val="878895390"/>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normAutofit/>
          </a:bodyPr>
          <a:lstStyle/>
          <a:p>
            <a:r>
              <a:rPr lang="en-GB" dirty="0"/>
              <a:t> </a:t>
            </a:r>
            <a:r>
              <a:rPr lang="en-GB" dirty="0" smtClean="0"/>
              <a:t>Publications Search</a:t>
            </a:r>
            <a:endParaRPr lang="en-GB" dirty="0"/>
          </a:p>
        </p:txBody>
      </p:sp>
      <p:sp>
        <p:nvSpPr>
          <p:cNvPr id="3" name="Content Placeholder 2"/>
          <p:cNvSpPr>
            <a:spLocks noGrp="1"/>
          </p:cNvSpPr>
          <p:nvPr>
            <p:ph idx="1"/>
          </p:nvPr>
        </p:nvSpPr>
        <p:spPr>
          <a:xfrm>
            <a:off x="413359" y="1966114"/>
            <a:ext cx="11022904" cy="801665"/>
          </a:xfrm>
          <a:ln w="19050">
            <a:solidFill>
              <a:schemeClr val="bg1"/>
            </a:solidFill>
          </a:ln>
          <a:effectLst/>
        </p:spPr>
        <p:txBody>
          <a:bodyPr>
            <a:normAutofit fontScale="25000" lnSpcReduction="20000"/>
          </a:bodyPr>
          <a:lstStyle/>
          <a:p>
            <a:pPr marL="0" indent="0" algn="ctr">
              <a:lnSpc>
                <a:spcPct val="120000"/>
              </a:lnSpc>
              <a:spcBef>
                <a:spcPts val="0"/>
              </a:spcBef>
              <a:buNone/>
            </a:pPr>
            <a:r>
              <a:rPr lang="en-GB" sz="9600" dirty="0"/>
              <a:t>s</a:t>
            </a:r>
            <a:r>
              <a:rPr lang="en-GB" sz="9600" dirty="0" smtClean="0"/>
              <a:t>ocialprotection.org redirects the user to </a:t>
            </a:r>
            <a:r>
              <a:rPr lang="en-GB" sz="9600" b="1" dirty="0" smtClean="0"/>
              <a:t>2,096 </a:t>
            </a:r>
            <a:r>
              <a:rPr lang="en-GB" sz="9600" b="1" dirty="0"/>
              <a:t>publications</a:t>
            </a:r>
            <a:r>
              <a:rPr lang="en-GB" sz="9600" dirty="0"/>
              <a:t>, revised and categorized by </a:t>
            </a:r>
            <a:r>
              <a:rPr lang="en-GB" sz="9600" dirty="0" smtClean="0"/>
              <a:t>its knowledge </a:t>
            </a:r>
            <a:r>
              <a:rPr lang="en-GB" sz="9600" dirty="0"/>
              <a:t>management team </a:t>
            </a:r>
          </a:p>
          <a:p>
            <a:pPr marL="0" indent="0">
              <a:buNone/>
            </a:pPr>
            <a:r>
              <a:rPr lang="en-GB" dirty="0"/>
              <a:t> </a:t>
            </a:r>
          </a:p>
          <a:p>
            <a:endParaRPr lang="en-GB"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CD7D134-9BA8-48EE-90E4-BE40F245DB32}" type="slidenum">
              <a:rPr lang="en-GB" smtClean="0"/>
              <a:t>12</a:t>
            </a:fld>
            <a:endParaRPr lang="en-GB"/>
          </a:p>
        </p:txBody>
      </p:sp>
      <p:sp>
        <p:nvSpPr>
          <p:cNvPr id="7" name="Footer Placeholder 6"/>
          <p:cNvSpPr>
            <a:spLocks noGrp="1"/>
          </p:cNvSpPr>
          <p:nvPr>
            <p:ph type="ftr" sz="quarter" idx="11"/>
          </p:nvPr>
        </p:nvSpPr>
        <p:spPr/>
        <p:txBody>
          <a:bodyPr/>
          <a:lstStyle/>
          <a:p>
            <a:r>
              <a:rPr lang="en-GB" smtClean="0"/>
              <a:t>SPIAC-B – 22nd  September  2016</a:t>
            </a:r>
            <a:endParaRPr lang="en-GB"/>
          </a:p>
        </p:txBody>
      </p:sp>
      <p:cxnSp>
        <p:nvCxnSpPr>
          <p:cNvPr id="9" name="Straight Connector 8"/>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3" name="Content Placeholder 2"/>
          <p:cNvSpPr txBox="1">
            <a:spLocks/>
          </p:cNvSpPr>
          <p:nvPr/>
        </p:nvSpPr>
        <p:spPr>
          <a:xfrm>
            <a:off x="413359" y="4863798"/>
            <a:ext cx="11022904" cy="801665"/>
          </a:xfrm>
          <a:prstGeom prst="rect">
            <a:avLst/>
          </a:prstGeom>
          <a:ln w="19050">
            <a:solidFill>
              <a:schemeClr val="bg1"/>
            </a:solidFill>
          </a:ln>
          <a:effectLst/>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GB" sz="9600" dirty="0"/>
              <a:t>Almost </a:t>
            </a:r>
            <a:r>
              <a:rPr lang="en-GB" sz="9600" b="1" dirty="0"/>
              <a:t>30% of the content</a:t>
            </a:r>
            <a:r>
              <a:rPr lang="en-GB" sz="9600" dirty="0"/>
              <a:t> available on socialprotection.org</a:t>
            </a:r>
          </a:p>
          <a:p>
            <a:pPr marL="0" indent="0" algn="ctr">
              <a:lnSpc>
                <a:spcPct val="120000"/>
              </a:lnSpc>
              <a:spcBef>
                <a:spcPts val="0"/>
              </a:spcBef>
              <a:buNone/>
            </a:pPr>
            <a:r>
              <a:rPr lang="en-GB" sz="9600" dirty="0"/>
              <a:t>was </a:t>
            </a:r>
            <a:r>
              <a:rPr lang="en-GB" sz="9600" b="1" dirty="0" smtClean="0"/>
              <a:t>included by </a:t>
            </a:r>
            <a:r>
              <a:rPr lang="en-GB" sz="9600" b="1" dirty="0"/>
              <a:t>members </a:t>
            </a:r>
            <a:r>
              <a:rPr lang="en-GB" sz="9600" dirty="0"/>
              <a:t>themselves</a:t>
            </a:r>
          </a:p>
          <a:p>
            <a:pPr marL="0" indent="0" algn="ctr">
              <a:buFont typeface="Arial" panose="020B0604020202020204" pitchFamily="34" charset="0"/>
              <a:buNone/>
            </a:pPr>
            <a:r>
              <a:rPr lang="en-GB" dirty="0"/>
              <a:t> </a:t>
            </a:r>
          </a:p>
          <a:p>
            <a:pPr algn="ctr"/>
            <a:endParaRPr lang="en-GB" dirty="0"/>
          </a:p>
        </p:txBody>
      </p:sp>
      <p:sp>
        <p:nvSpPr>
          <p:cNvPr id="8" name="Down Arrow 7"/>
          <p:cNvSpPr/>
          <p:nvPr/>
        </p:nvSpPr>
        <p:spPr>
          <a:xfrm>
            <a:off x="5493491" y="3209027"/>
            <a:ext cx="414068" cy="1017917"/>
          </a:xfrm>
          <a:prstGeom prst="downArrow">
            <a:avLst/>
          </a:prstGeom>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Tree>
    <p:extLst>
      <p:ext uri="{BB962C8B-B14F-4D97-AF65-F5344CB8AC3E}">
        <p14:creationId xmlns:p14="http://schemas.microsoft.com/office/powerpoint/2010/main" val="40054050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childTnLst>
                          </p:cTn>
                        </p:par>
                        <p:par>
                          <p:cTn id="8" fill="hold">
                            <p:stCondLst>
                              <p:cond delay="1250"/>
                            </p:stCondLst>
                            <p:childTnLst>
                              <p:par>
                                <p:cTn id="9" presetID="10" presetClass="entr" presetSubtype="0" fill="hold" grpId="0" nodeType="afterEffect">
                                  <p:stCondLst>
                                    <p:cond delay="10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dirty="0"/>
              <a:t> </a:t>
            </a:r>
            <a:r>
              <a:rPr lang="en-US" dirty="0" smtClean="0"/>
              <a:t>Publications by </a:t>
            </a:r>
            <a:r>
              <a:rPr lang="en-US" dirty="0" err="1" smtClean="0"/>
              <a:t>programme</a:t>
            </a:r>
            <a:r>
              <a:rPr lang="en-US" dirty="0" smtClean="0"/>
              <a:t> </a:t>
            </a:r>
            <a:endParaRPr lang="pt-BR"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CCD7D134-9BA8-48EE-90E4-BE40F245DB32}" type="slidenum">
              <a:rPr lang="en-GB" smtClean="0"/>
              <a:t>13</a:t>
            </a:fld>
            <a:endParaRPr lang="en-GB"/>
          </a:p>
        </p:txBody>
      </p:sp>
      <p:sp>
        <p:nvSpPr>
          <p:cNvPr id="6" name="Footer Placeholder 5"/>
          <p:cNvSpPr>
            <a:spLocks noGrp="1"/>
          </p:cNvSpPr>
          <p:nvPr>
            <p:ph type="ftr" sz="quarter" idx="11"/>
          </p:nvPr>
        </p:nvSpPr>
        <p:spPr/>
        <p:txBody>
          <a:bodyPr/>
          <a:lstStyle/>
          <a:p>
            <a:r>
              <a:rPr lang="en-GB" smtClean="0"/>
              <a:t>SPIAC-B – 22nd  September  2016</a:t>
            </a:r>
            <a:endParaRPr lang="en-GB"/>
          </a:p>
        </p:txBody>
      </p:sp>
      <p:cxnSp>
        <p:nvCxnSpPr>
          <p:cNvPr id="10" name="Straight Connector 9"/>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graphicFrame>
        <p:nvGraphicFramePr>
          <p:cNvPr id="11" name="Table 10"/>
          <p:cNvGraphicFramePr>
            <a:graphicFrameLocks noGrp="1"/>
          </p:cNvGraphicFramePr>
          <p:nvPr>
            <p:extLst>
              <p:ext uri="{D42A27DB-BD31-4B8C-83A1-F6EECF244321}">
                <p14:modId xmlns:p14="http://schemas.microsoft.com/office/powerpoint/2010/main" val="2821517203"/>
              </p:ext>
            </p:extLst>
          </p:nvPr>
        </p:nvGraphicFramePr>
        <p:xfrm>
          <a:off x="926926" y="1696079"/>
          <a:ext cx="9594937" cy="4546987"/>
        </p:xfrm>
        <a:graphic>
          <a:graphicData uri="http://schemas.openxmlformats.org/drawingml/2006/table">
            <a:tbl>
              <a:tblPr firstRow="1" firstCol="1" bandRow="1">
                <a:tableStyleId>{073A0DAA-6AF3-43AB-8588-CEC1D06C72B9}</a:tableStyleId>
              </a:tblPr>
              <a:tblGrid>
                <a:gridCol w="7139579">
                  <a:extLst>
                    <a:ext uri="{9D8B030D-6E8A-4147-A177-3AD203B41FA5}">
                      <a16:colId xmlns="" xmlns:a16="http://schemas.microsoft.com/office/drawing/2014/main" val="20000"/>
                    </a:ext>
                  </a:extLst>
                </a:gridCol>
                <a:gridCol w="2455358">
                  <a:extLst>
                    <a:ext uri="{9D8B030D-6E8A-4147-A177-3AD203B41FA5}">
                      <a16:colId xmlns="" xmlns:a16="http://schemas.microsoft.com/office/drawing/2014/main" val="20001"/>
                    </a:ext>
                  </a:extLst>
                </a:gridCol>
              </a:tblGrid>
              <a:tr h="474097">
                <a:tc>
                  <a:txBody>
                    <a:bodyPr/>
                    <a:lstStyle/>
                    <a:p>
                      <a:pPr algn="ctr" rtl="0" fontAlgn="ctr">
                        <a:lnSpc>
                          <a:spcPct val="150000"/>
                        </a:lnSpc>
                        <a:spcAft>
                          <a:spcPts val="1200"/>
                        </a:spcAft>
                      </a:pPr>
                      <a:r>
                        <a:rPr lang="en-US" sz="1800" b="1" i="0" u="none" strike="noStrike" dirty="0" err="1">
                          <a:solidFill>
                            <a:schemeClr val="bg1"/>
                          </a:solidFill>
                          <a:effectLst/>
                          <a:latin typeface="+mn-lt"/>
                        </a:rPr>
                        <a:t>Programme</a:t>
                      </a:r>
                      <a:r>
                        <a:rPr lang="en-US" sz="1800" b="1" i="0" u="none" strike="noStrike" dirty="0">
                          <a:solidFill>
                            <a:schemeClr val="bg1"/>
                          </a:solidFill>
                          <a:effectLst/>
                          <a:latin typeface="+mn-lt"/>
                        </a:rPr>
                        <a:t> </a:t>
                      </a:r>
                      <a:endParaRPr lang="pt-BR" sz="1800" b="1" i="0" u="none" strike="noStrike" dirty="0">
                        <a:solidFill>
                          <a:schemeClr val="bg1"/>
                        </a:solidFill>
                        <a:effectLst/>
                        <a:latin typeface="+mn-lt"/>
                      </a:endParaRPr>
                    </a:p>
                  </a:txBody>
                  <a:tcPr marL="9525" marR="9525" marT="9525" marB="0">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rtl="0" fontAlgn="ctr">
                        <a:lnSpc>
                          <a:spcPct val="150000"/>
                        </a:lnSpc>
                      </a:pPr>
                      <a:r>
                        <a:rPr lang="en-US" sz="1800" b="1" i="0" u="none" strike="noStrike" dirty="0">
                          <a:solidFill>
                            <a:schemeClr val="bg1"/>
                          </a:solidFill>
                          <a:effectLst/>
                          <a:latin typeface="+mn-lt"/>
                        </a:rPr>
                        <a:t>Amount</a:t>
                      </a:r>
                      <a:r>
                        <a:rPr lang="en-US" sz="1800" b="1" i="0" u="none" strike="noStrike" baseline="0" dirty="0">
                          <a:solidFill>
                            <a:schemeClr val="bg1"/>
                          </a:solidFill>
                          <a:effectLst/>
                          <a:latin typeface="+mn-lt"/>
                        </a:rPr>
                        <a:t> of </a:t>
                      </a:r>
                      <a:r>
                        <a:rPr lang="en-US" sz="1800" b="1" i="0" u="none" strike="noStrike" baseline="0" dirty="0" smtClean="0">
                          <a:solidFill>
                            <a:schemeClr val="bg1"/>
                          </a:solidFill>
                          <a:effectLst/>
                          <a:latin typeface="+mn-lt"/>
                        </a:rPr>
                        <a:t>p</a:t>
                      </a:r>
                      <a:r>
                        <a:rPr lang="en-US" sz="1800" b="1" i="0" u="none" strike="noStrike" dirty="0" smtClean="0">
                          <a:solidFill>
                            <a:schemeClr val="bg1"/>
                          </a:solidFill>
                          <a:effectLst/>
                          <a:latin typeface="+mn-lt"/>
                        </a:rPr>
                        <a:t>ublications</a:t>
                      </a:r>
                    </a:p>
                  </a:txBody>
                  <a:tcPr marL="9525" marR="9525" marT="9525" marB="0" anchor="ctr">
                    <a:lnB w="12700" cap="flat" cmpd="sng" algn="ctr">
                      <a:solidFill>
                        <a:schemeClr val="tx1"/>
                      </a:solidFill>
                      <a:prstDash val="solid"/>
                      <a:round/>
                      <a:headEnd type="none" w="med" len="med"/>
                      <a:tailEnd type="none" w="med" len="med"/>
                    </a:lnB>
                    <a:solidFill>
                      <a:schemeClr val="accent1">
                        <a:lumMod val="50000"/>
                      </a:schemeClr>
                    </a:solidFill>
                  </a:tcPr>
                </a:tc>
              </a:tr>
              <a:tr h="195114">
                <a:tc>
                  <a:txBody>
                    <a:bodyPr/>
                    <a:lstStyle/>
                    <a:p>
                      <a:pPr algn="l" rtl="0" fontAlgn="ctr">
                        <a:lnSpc>
                          <a:spcPct val="150000"/>
                        </a:lnSpc>
                      </a:pPr>
                      <a:r>
                        <a:rPr lang="pt-BR" sz="1800" u="none" strike="noStrike" dirty="0">
                          <a:solidFill>
                            <a:schemeClr val="tx1"/>
                          </a:solidFill>
                          <a:effectLst/>
                          <a:latin typeface="+mn-lt"/>
                        </a:rPr>
                        <a:t>1/ Social Assistance</a:t>
                      </a:r>
                      <a:endParaRPr lang="pt-BR" sz="1800" b="0" i="0" u="none" strike="noStrike" dirty="0">
                        <a:solidFill>
                          <a:schemeClr val="tx1"/>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b="1" u="none" strike="noStrike" dirty="0">
                          <a:solidFill>
                            <a:schemeClr val="tx1"/>
                          </a:solidFill>
                          <a:effectLst/>
                          <a:latin typeface="+mn-lt"/>
                        </a:rPr>
                        <a:t>1,118</a:t>
                      </a:r>
                      <a:endParaRPr lang="pt-BR" sz="1800" b="1" i="0" u="none" strike="noStrike" dirty="0">
                        <a:solidFill>
                          <a:schemeClr val="tx1"/>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348798">
                <a:tc>
                  <a:txBody>
                    <a:bodyPr/>
                    <a:lstStyle/>
                    <a:p>
                      <a:pPr algn="l" rtl="0" fontAlgn="ctr">
                        <a:lnSpc>
                          <a:spcPct val="150000"/>
                        </a:lnSpc>
                        <a:buClr>
                          <a:srgbClr val="0000FF"/>
                        </a:buClr>
                        <a:buSzPts val="1100"/>
                        <a:buFont typeface="Calibri"/>
                        <a:buNone/>
                      </a:pPr>
                      <a:r>
                        <a:rPr lang="en-US" sz="1800" b="0" i="0" u="none" strike="noStrike" dirty="0">
                          <a:solidFill>
                            <a:schemeClr val="tx1"/>
                          </a:solidFill>
                          <a:effectLst/>
                          <a:latin typeface="+mn-lt"/>
                        </a:rPr>
                        <a:t>Social</a:t>
                      </a:r>
                      <a:r>
                        <a:rPr lang="en-US" sz="1800" b="0" i="0" u="none" strike="noStrike" baseline="0" dirty="0">
                          <a:solidFill>
                            <a:schemeClr val="tx1"/>
                          </a:solidFill>
                          <a:effectLst/>
                          <a:latin typeface="+mn-lt"/>
                        </a:rPr>
                        <a:t> Transfers (General, in Kind and Cash transfers)</a:t>
                      </a:r>
                      <a:endParaRPr lang="en-US" sz="1800" b="0" i="0" u="none" strike="noStrike" dirty="0">
                        <a:solidFill>
                          <a:schemeClr val="tx1"/>
                        </a:solidFill>
                        <a:effectLst/>
                        <a:latin typeface="+mn-lt"/>
                      </a:endParaRPr>
                    </a:p>
                  </a:txBody>
                  <a:tcPr marL="342900"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dirty="0">
                          <a:solidFill>
                            <a:schemeClr val="tx1"/>
                          </a:solidFill>
                          <a:effectLst/>
                          <a:latin typeface="+mn-lt"/>
                        </a:rPr>
                        <a:t>844</a:t>
                      </a:r>
                      <a:endParaRPr lang="pt-BR" sz="1800" b="0" i="0" u="none" strike="noStrike" dirty="0">
                        <a:solidFill>
                          <a:schemeClr val="tx1"/>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95114">
                <a:tc>
                  <a:txBody>
                    <a:bodyPr/>
                    <a:lstStyle/>
                    <a:p>
                      <a:pPr algn="l" fontAlgn="b">
                        <a:lnSpc>
                          <a:spcPct val="150000"/>
                        </a:lnSpc>
                      </a:pPr>
                      <a:r>
                        <a:rPr lang="pt-BR" sz="1800" b="0" i="0" u="none" strike="noStrike" kern="1200" dirty="0">
                          <a:solidFill>
                            <a:schemeClr val="tx1"/>
                          </a:solidFill>
                          <a:effectLst/>
                          <a:latin typeface="+mn-lt"/>
                          <a:ea typeface="+mn-ea"/>
                          <a:cs typeface="+mn-cs"/>
                        </a:rPr>
                        <a:t>       Subsidies</a:t>
                      </a: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u="none" strike="noStrike" dirty="0">
                          <a:solidFill>
                            <a:schemeClr val="tx1"/>
                          </a:solidFill>
                          <a:effectLst/>
                          <a:latin typeface="+mn-lt"/>
                        </a:rPr>
                        <a:t>104</a:t>
                      </a:r>
                      <a:endParaRPr lang="pt-BR" sz="1800" b="0" i="0" u="none" strike="noStrike" dirty="0">
                        <a:solidFill>
                          <a:schemeClr val="tx1"/>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95114">
                <a:tc>
                  <a:txBody>
                    <a:bodyPr/>
                    <a:lstStyle/>
                    <a:p>
                      <a:pPr algn="l" fontAlgn="b">
                        <a:lnSpc>
                          <a:spcPct val="150000"/>
                        </a:lnSpc>
                      </a:pPr>
                      <a:r>
                        <a:rPr lang="pt-BR" sz="1800" u="none" strike="noStrike" dirty="0">
                          <a:solidFill>
                            <a:schemeClr val="tx1"/>
                          </a:solidFill>
                          <a:effectLst/>
                          <a:latin typeface="+mn-lt"/>
                        </a:rPr>
                        <a:t>2/ Social Insurance</a:t>
                      </a:r>
                      <a:endParaRPr lang="pt-BR" sz="1800" b="0" i="0" u="none" strike="noStrike" dirty="0">
                        <a:solidFill>
                          <a:schemeClr val="tx1"/>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b="1" u="none" strike="noStrike" dirty="0">
                          <a:solidFill>
                            <a:schemeClr val="tx1"/>
                          </a:solidFill>
                          <a:effectLst/>
                          <a:latin typeface="+mn-lt"/>
                        </a:rPr>
                        <a:t>458</a:t>
                      </a:r>
                      <a:endParaRPr lang="pt-BR" sz="1800" b="1" i="0" u="none" strike="noStrike" dirty="0">
                        <a:solidFill>
                          <a:schemeClr val="tx1"/>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95114">
                <a:tc>
                  <a:txBody>
                    <a:bodyPr/>
                    <a:lstStyle/>
                    <a:p>
                      <a:pPr marL="0" algn="l" defTabSz="914400" rtl="0" eaLnBrk="1" fontAlgn="b" latinLnBrk="0" hangingPunct="1">
                        <a:lnSpc>
                          <a:spcPct val="150000"/>
                        </a:lnSpc>
                      </a:pPr>
                      <a:r>
                        <a:rPr lang="pt-BR" sz="1800" b="0" i="0" u="none" strike="noStrike" kern="1200" dirty="0">
                          <a:solidFill>
                            <a:schemeClr val="tx1"/>
                          </a:solidFill>
                          <a:effectLst/>
                          <a:latin typeface="+mn-lt"/>
                          <a:ea typeface="+mn-ea"/>
                          <a:cs typeface="+mn-cs"/>
                        </a:rPr>
                        <a:t>       Old age pension</a:t>
                      </a: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u="none" strike="noStrike" dirty="0">
                          <a:solidFill>
                            <a:schemeClr val="tx1"/>
                          </a:solidFill>
                          <a:effectLst/>
                          <a:latin typeface="+mn-lt"/>
                        </a:rPr>
                        <a:t>213</a:t>
                      </a:r>
                      <a:endParaRPr lang="pt-BR" sz="1800" b="0" i="0" u="none" strike="noStrike" dirty="0">
                        <a:solidFill>
                          <a:schemeClr val="tx1"/>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195114">
                <a:tc>
                  <a:txBody>
                    <a:bodyPr/>
                    <a:lstStyle/>
                    <a:p>
                      <a:pPr marL="0" algn="l" defTabSz="914400" rtl="0" eaLnBrk="1" fontAlgn="b" latinLnBrk="0" hangingPunct="1">
                        <a:lnSpc>
                          <a:spcPct val="150000"/>
                        </a:lnSpc>
                      </a:pPr>
                      <a:r>
                        <a:rPr lang="pt-BR" sz="1800" b="0" i="0" u="none" strike="noStrike" kern="1200" baseline="0" dirty="0">
                          <a:solidFill>
                            <a:schemeClr val="tx1"/>
                          </a:solidFill>
                          <a:effectLst/>
                          <a:latin typeface="+mn-lt"/>
                          <a:ea typeface="+mn-ea"/>
                          <a:cs typeface="+mn-cs"/>
                        </a:rPr>
                        <a:t>       H</a:t>
                      </a:r>
                      <a:r>
                        <a:rPr lang="pt-BR" sz="1800" b="0" i="0" u="none" strike="noStrike" kern="1200" dirty="0">
                          <a:solidFill>
                            <a:schemeClr val="tx1"/>
                          </a:solidFill>
                          <a:effectLst/>
                          <a:latin typeface="+mn-lt"/>
                          <a:ea typeface="+mn-ea"/>
                          <a:cs typeface="+mn-cs"/>
                        </a:rPr>
                        <a:t>ealth insurance</a:t>
                      </a: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u="none" strike="noStrike" dirty="0">
                          <a:solidFill>
                            <a:schemeClr val="tx1"/>
                          </a:solidFill>
                          <a:effectLst/>
                          <a:latin typeface="+mn-lt"/>
                        </a:rPr>
                        <a:t>113</a:t>
                      </a:r>
                      <a:endParaRPr lang="pt-BR" sz="1800" b="0" i="0" u="none" strike="noStrike" dirty="0">
                        <a:solidFill>
                          <a:schemeClr val="tx1"/>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333513">
                <a:tc>
                  <a:txBody>
                    <a:bodyPr/>
                    <a:lstStyle/>
                    <a:p>
                      <a:pPr algn="l" fontAlgn="b">
                        <a:lnSpc>
                          <a:spcPct val="150000"/>
                        </a:lnSpc>
                      </a:pPr>
                      <a:r>
                        <a:rPr lang="en-US" sz="1800" u="none" strike="noStrike" dirty="0">
                          <a:solidFill>
                            <a:schemeClr val="tx1"/>
                          </a:solidFill>
                          <a:effectLst/>
                          <a:latin typeface="+mn-lt"/>
                        </a:rPr>
                        <a:t>3/ Labor market programs / public work / productive inclusion</a:t>
                      </a:r>
                      <a:endParaRPr lang="en-US" sz="1800" b="0" i="0" u="none" strike="noStrike" dirty="0">
                        <a:solidFill>
                          <a:schemeClr val="tx1"/>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b="1" u="none" strike="noStrike" dirty="0">
                          <a:solidFill>
                            <a:schemeClr val="tx1"/>
                          </a:solidFill>
                          <a:effectLst/>
                          <a:latin typeface="+mn-lt"/>
                        </a:rPr>
                        <a:t>344</a:t>
                      </a:r>
                      <a:endParaRPr lang="pt-BR" sz="1800" b="1" i="0" u="none" strike="noStrike" dirty="0">
                        <a:solidFill>
                          <a:schemeClr val="tx1"/>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195114">
                <a:tc>
                  <a:txBody>
                    <a:bodyPr/>
                    <a:lstStyle/>
                    <a:p>
                      <a:pPr algn="l" fontAlgn="b">
                        <a:lnSpc>
                          <a:spcPct val="150000"/>
                        </a:lnSpc>
                      </a:pPr>
                      <a:r>
                        <a:rPr lang="pt-BR" sz="1800" b="0" i="0" u="none" strike="noStrike" kern="1200" baseline="0" dirty="0">
                          <a:solidFill>
                            <a:schemeClr val="tx1"/>
                          </a:solidFill>
                          <a:effectLst/>
                          <a:latin typeface="+mn-lt"/>
                          <a:ea typeface="+mn-ea"/>
                          <a:cs typeface="+mn-cs"/>
                        </a:rPr>
                        <a:t>       Training</a:t>
                      </a: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u="none" strike="noStrike" dirty="0">
                          <a:solidFill>
                            <a:schemeClr val="tx1"/>
                          </a:solidFill>
                          <a:effectLst/>
                          <a:latin typeface="+mn-lt"/>
                        </a:rPr>
                        <a:t>85</a:t>
                      </a:r>
                      <a:endParaRPr lang="pt-BR" sz="1800" b="0" i="0" u="none" strike="noStrike" dirty="0">
                        <a:solidFill>
                          <a:schemeClr val="tx1"/>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195114">
                <a:tc>
                  <a:txBody>
                    <a:bodyPr/>
                    <a:lstStyle/>
                    <a:p>
                      <a:pPr algn="l" fontAlgn="b">
                        <a:lnSpc>
                          <a:spcPct val="150000"/>
                        </a:lnSpc>
                      </a:pPr>
                      <a:r>
                        <a:rPr lang="pt-BR" sz="1800" b="0" i="0" u="none" strike="noStrike" kern="1200" baseline="0" dirty="0">
                          <a:solidFill>
                            <a:schemeClr val="tx1"/>
                          </a:solidFill>
                          <a:effectLst/>
                          <a:latin typeface="+mn-lt"/>
                          <a:ea typeface="+mn-ea"/>
                          <a:cs typeface="+mn-cs"/>
                        </a:rPr>
                        <a:t>       Cash for work</a:t>
                      </a:r>
                    </a:p>
                  </a:txBody>
                  <a:tcPr marL="9525" marR="9525" marT="9525" marB="0" anchor="b">
                    <a:lnT w="12700" cap="flat" cmpd="sng" algn="ctr">
                      <a:solidFill>
                        <a:schemeClr val="tx1"/>
                      </a:solidFill>
                      <a:prstDash val="solid"/>
                      <a:round/>
                      <a:headEnd type="none" w="med" len="med"/>
                      <a:tailEnd type="none" w="med" len="med"/>
                    </a:lnT>
                    <a:solidFill>
                      <a:schemeClr val="bg1"/>
                    </a:solidFill>
                  </a:tcPr>
                </a:tc>
                <a:tc>
                  <a:txBody>
                    <a:bodyPr/>
                    <a:lstStyle/>
                    <a:p>
                      <a:pPr algn="ctr" fontAlgn="b">
                        <a:lnSpc>
                          <a:spcPct val="150000"/>
                        </a:lnSpc>
                      </a:pPr>
                      <a:r>
                        <a:rPr lang="pt-BR" sz="1800" u="none" strike="noStrike" dirty="0">
                          <a:solidFill>
                            <a:schemeClr val="tx1"/>
                          </a:solidFill>
                          <a:effectLst/>
                          <a:latin typeface="+mn-lt"/>
                        </a:rPr>
                        <a:t>52</a:t>
                      </a:r>
                      <a:endParaRPr lang="pt-BR" sz="1800" b="0" i="0" u="none" strike="noStrike" dirty="0">
                        <a:solidFill>
                          <a:schemeClr val="tx1"/>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 xmlns:a16="http://schemas.microsoft.com/office/drawing/2014/main" val="10009"/>
                  </a:ext>
                </a:extLst>
              </a:tr>
              <a:tr h="195114">
                <a:tc>
                  <a:txBody>
                    <a:bodyPr/>
                    <a:lstStyle/>
                    <a:p>
                      <a:pPr algn="l" rtl="0" fontAlgn="ctr"/>
                      <a:r>
                        <a:rPr lang="en-US" sz="1800" b="1" i="0" u="none" strike="noStrike" dirty="0">
                          <a:solidFill>
                            <a:schemeClr val="bg1"/>
                          </a:solidFill>
                          <a:effectLst/>
                          <a:latin typeface="+mn-lt"/>
                        </a:rPr>
                        <a:t>Total</a:t>
                      </a:r>
                      <a:r>
                        <a:rPr lang="en-US" sz="1800" b="1" i="0" u="none" strike="noStrike" baseline="0" dirty="0">
                          <a:solidFill>
                            <a:schemeClr val="bg1"/>
                          </a:solidFill>
                          <a:effectLst/>
                          <a:latin typeface="+mn-lt"/>
                        </a:rPr>
                        <a:t> of publications categorized </a:t>
                      </a:r>
                      <a:r>
                        <a:rPr lang="en-US" sz="1800" b="1" i="0" u="none" strike="noStrike" baseline="0" dirty="0" smtClean="0">
                          <a:solidFill>
                            <a:schemeClr val="bg1"/>
                          </a:solidFill>
                          <a:effectLst/>
                          <a:latin typeface="+mn-lt"/>
                        </a:rPr>
                        <a:t>under social </a:t>
                      </a:r>
                      <a:r>
                        <a:rPr lang="en-US" sz="1800" b="1" i="0" u="none" strike="noStrike" baseline="0" dirty="0">
                          <a:solidFill>
                            <a:schemeClr val="bg1"/>
                          </a:solidFill>
                          <a:effectLst/>
                          <a:latin typeface="+mn-lt"/>
                        </a:rPr>
                        <a:t>protection programmes</a:t>
                      </a:r>
                      <a:endParaRPr lang="pt-BR" sz="1800" b="0" i="0" u="none" strike="noStrike" dirty="0">
                        <a:solidFill>
                          <a:schemeClr val="bg1"/>
                        </a:solidFill>
                        <a:effectLst/>
                        <a:latin typeface="+mn-lt"/>
                      </a:endParaRPr>
                    </a:p>
                  </a:txBody>
                  <a:tcPr marL="9525" marR="9525" marT="9525" marB="0" anchor="ctr">
                    <a:solidFill>
                      <a:schemeClr val="tx1"/>
                    </a:solidFill>
                  </a:tcPr>
                </a:tc>
                <a:tc>
                  <a:txBody>
                    <a:bodyPr/>
                    <a:lstStyle/>
                    <a:p>
                      <a:pPr algn="ctr" rtl="0" fontAlgn="ctr"/>
                      <a:r>
                        <a:rPr lang="pt-BR" sz="1800" u="none" strike="noStrike" dirty="0">
                          <a:solidFill>
                            <a:schemeClr val="bg1"/>
                          </a:solidFill>
                          <a:effectLst/>
                          <a:latin typeface="+mn-lt"/>
                        </a:rPr>
                        <a:t> 1,875</a:t>
                      </a:r>
                      <a:endParaRPr lang="pt-BR" sz="1800" b="0" i="0" u="none" strike="noStrike" dirty="0">
                        <a:solidFill>
                          <a:schemeClr val="bg1"/>
                        </a:solidFill>
                        <a:effectLst/>
                        <a:latin typeface="+mn-lt"/>
                      </a:endParaRPr>
                    </a:p>
                  </a:txBody>
                  <a:tcPr marL="9525" marR="9525" marT="9525" marB="0" anchor="ctr">
                    <a:solidFill>
                      <a:schemeClr val="tx1"/>
                    </a:solidFill>
                  </a:tcPr>
                </a:tc>
                <a:extLst>
                  <a:ext uri="{0D108BD9-81ED-4DB2-BD59-A6C34878D82A}">
                    <a16:rowId xmlns="" xmlns:a16="http://schemas.microsoft.com/office/drawing/2014/main" val="10010"/>
                  </a:ext>
                </a:extLst>
              </a:tr>
            </a:tbl>
          </a:graphicData>
        </a:graphic>
      </p:graphicFrame>
    </p:spTree>
    <p:extLst>
      <p:ext uri="{BB962C8B-B14F-4D97-AF65-F5344CB8AC3E}">
        <p14:creationId xmlns:p14="http://schemas.microsoft.com/office/powerpoint/2010/main" val="473676192"/>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dirty="0"/>
              <a:t> </a:t>
            </a:r>
            <a:r>
              <a:rPr lang="en-US" dirty="0" smtClean="0"/>
              <a:t>Publications by topic</a:t>
            </a:r>
            <a:endParaRPr lang="pt-BR"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CCD7D134-9BA8-48EE-90E4-BE40F245DB32}" type="slidenum">
              <a:rPr lang="en-GB" smtClean="0"/>
              <a:t>14</a:t>
            </a:fld>
            <a:endParaRPr lang="en-GB"/>
          </a:p>
        </p:txBody>
      </p:sp>
      <p:sp>
        <p:nvSpPr>
          <p:cNvPr id="6" name="Footer Placeholder 5"/>
          <p:cNvSpPr>
            <a:spLocks noGrp="1"/>
          </p:cNvSpPr>
          <p:nvPr>
            <p:ph type="ftr" sz="quarter" idx="11"/>
          </p:nvPr>
        </p:nvSpPr>
        <p:spPr/>
        <p:txBody>
          <a:bodyPr/>
          <a:lstStyle/>
          <a:p>
            <a:r>
              <a:rPr lang="en-GB" smtClean="0"/>
              <a:t>SPIAC-B – 22nd  September  2016</a:t>
            </a:r>
            <a:endParaRPr lang="en-GB"/>
          </a:p>
        </p:txBody>
      </p:sp>
      <p:graphicFrame>
        <p:nvGraphicFramePr>
          <p:cNvPr id="8" name="Table 7"/>
          <p:cNvGraphicFramePr>
            <a:graphicFrameLocks noGrp="1"/>
          </p:cNvGraphicFramePr>
          <p:nvPr>
            <p:extLst>
              <p:ext uri="{D42A27DB-BD31-4B8C-83A1-F6EECF244321}">
                <p14:modId xmlns:p14="http://schemas.microsoft.com/office/powerpoint/2010/main" val="2931626751"/>
              </p:ext>
            </p:extLst>
          </p:nvPr>
        </p:nvGraphicFramePr>
        <p:xfrm>
          <a:off x="996014" y="1229704"/>
          <a:ext cx="9820406" cy="5473065"/>
        </p:xfrm>
        <a:graphic>
          <a:graphicData uri="http://schemas.openxmlformats.org/drawingml/2006/table">
            <a:tbl>
              <a:tblPr firstRow="1" firstCol="1" bandRow="1">
                <a:tableStyleId>{5202B0CA-FC54-4496-8BCA-5EF66A818D29}</a:tableStyleId>
              </a:tblPr>
              <a:tblGrid>
                <a:gridCol w="6460393">
                  <a:extLst>
                    <a:ext uri="{9D8B030D-6E8A-4147-A177-3AD203B41FA5}">
                      <a16:colId xmlns="" xmlns:a16="http://schemas.microsoft.com/office/drawing/2014/main" val="20000"/>
                    </a:ext>
                  </a:extLst>
                </a:gridCol>
                <a:gridCol w="3360013">
                  <a:extLst>
                    <a:ext uri="{9D8B030D-6E8A-4147-A177-3AD203B41FA5}">
                      <a16:colId xmlns="" xmlns:a16="http://schemas.microsoft.com/office/drawing/2014/main" val="20001"/>
                    </a:ext>
                  </a:extLst>
                </a:gridCol>
              </a:tblGrid>
              <a:tr h="190500">
                <a:tc>
                  <a:txBody>
                    <a:bodyPr/>
                    <a:lstStyle/>
                    <a:p>
                      <a:pPr algn="ctr" rtl="0" fontAlgn="ctr">
                        <a:lnSpc>
                          <a:spcPct val="150000"/>
                        </a:lnSpc>
                      </a:pPr>
                      <a:r>
                        <a:rPr lang="pt-BR" sz="1800" u="none" strike="noStrike" dirty="0">
                          <a:effectLst/>
                          <a:latin typeface="+mn-lt"/>
                        </a:rPr>
                        <a:t>Topic</a:t>
                      </a:r>
                      <a:endParaRPr lang="pt-BR" sz="1800" b="1" i="0" u="none" strike="noStrike" dirty="0">
                        <a:solidFill>
                          <a:srgbClr val="FFFFFF"/>
                        </a:solidFill>
                        <a:effectLst/>
                        <a:latin typeface="+mn-lt"/>
                      </a:endParaRPr>
                    </a:p>
                  </a:txBody>
                  <a:tcPr marL="9525" marR="9525" marT="9525" marB="0" anchor="ctr">
                    <a:solidFill>
                      <a:srgbClr val="218F82"/>
                    </a:solidFill>
                  </a:tcPr>
                </a:tc>
                <a:tc>
                  <a:txBody>
                    <a:bodyPr/>
                    <a:lstStyle/>
                    <a:p>
                      <a:pPr algn="ctr" rtl="0" fontAlgn="ctr">
                        <a:lnSpc>
                          <a:spcPct val="150000"/>
                        </a:lnSpc>
                      </a:pPr>
                      <a:r>
                        <a:rPr lang="pt-BR" sz="1800" u="none" strike="noStrike" dirty="0">
                          <a:effectLst/>
                          <a:latin typeface="+mn-lt"/>
                        </a:rPr>
                        <a:t>Amount of </a:t>
                      </a:r>
                      <a:r>
                        <a:rPr lang="pt-BR" sz="1800" u="none" strike="noStrike" dirty="0" smtClean="0">
                          <a:effectLst/>
                          <a:latin typeface="+mn-lt"/>
                        </a:rPr>
                        <a:t>publications</a:t>
                      </a:r>
                    </a:p>
                  </a:txBody>
                  <a:tcPr marL="9525" marR="9525" marT="9525" marB="0" anchor="ctr">
                    <a:solidFill>
                      <a:srgbClr val="218F82"/>
                    </a:solidFill>
                  </a:tcPr>
                </a:tc>
                <a:extLst>
                  <a:ext uri="{0D108BD9-81ED-4DB2-BD59-A6C34878D82A}">
                    <a16:rowId xmlns="" xmlns:a16="http://schemas.microsoft.com/office/drawing/2014/main" val="10000"/>
                  </a:ext>
                </a:extLst>
              </a:tr>
              <a:tr h="190500">
                <a:tc>
                  <a:txBody>
                    <a:bodyPr/>
                    <a:lstStyle/>
                    <a:p>
                      <a:pPr algn="l" rtl="0" fontAlgn="ctr">
                        <a:lnSpc>
                          <a:spcPct val="150000"/>
                        </a:lnSpc>
                      </a:pPr>
                      <a:r>
                        <a:rPr lang="pt-BR" sz="1800" u="none" strike="noStrike" dirty="0">
                          <a:effectLst/>
                          <a:latin typeface="+mn-lt"/>
                        </a:rPr>
                        <a:t>Coverage</a:t>
                      </a:r>
                      <a:endParaRPr lang="pt-BR" sz="1800" b="1" i="0" u="none" strike="noStrike" dirty="0">
                        <a:solidFill>
                          <a:srgbClr val="FFFFFF"/>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a:effectLst/>
                          <a:latin typeface="+mn-lt"/>
                        </a:rPr>
                        <a:t>531</a:t>
                      </a:r>
                      <a:endParaRPr lang="pt-BR" sz="1800" b="0" i="0" u="none" strike="noStrike">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190500">
                <a:tc>
                  <a:txBody>
                    <a:bodyPr/>
                    <a:lstStyle/>
                    <a:p>
                      <a:pPr algn="l" rtl="0" fontAlgn="ctr">
                        <a:lnSpc>
                          <a:spcPct val="150000"/>
                        </a:lnSpc>
                      </a:pPr>
                      <a:r>
                        <a:rPr lang="pt-BR" sz="1800" u="none" strike="noStrike" dirty="0">
                          <a:effectLst/>
                          <a:latin typeface="+mn-lt"/>
                        </a:rPr>
                        <a:t>Financing social protection</a:t>
                      </a:r>
                      <a:endParaRPr lang="pt-BR" sz="1800" b="1" i="0" u="none" strike="noStrike" dirty="0">
                        <a:solidFill>
                          <a:srgbClr val="FFFFFF"/>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dirty="0">
                          <a:effectLst/>
                          <a:latin typeface="+mn-lt"/>
                        </a:rPr>
                        <a:t>524</a:t>
                      </a:r>
                      <a:endParaRPr lang="pt-BR" sz="18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90500">
                <a:tc>
                  <a:txBody>
                    <a:bodyPr/>
                    <a:lstStyle/>
                    <a:p>
                      <a:pPr algn="l" rtl="0" fontAlgn="ctr">
                        <a:lnSpc>
                          <a:spcPct val="150000"/>
                        </a:lnSpc>
                      </a:pPr>
                      <a:r>
                        <a:rPr lang="pt-BR" sz="1800" u="none" strike="noStrike" dirty="0">
                          <a:effectLst/>
                          <a:latin typeface="+mn-lt"/>
                        </a:rPr>
                        <a:t>Targeting</a:t>
                      </a:r>
                      <a:endParaRPr lang="pt-BR" sz="1800" b="1" i="0" u="none" strike="noStrike" dirty="0">
                        <a:solidFill>
                          <a:srgbClr val="FFFFFF"/>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a:effectLst/>
                          <a:latin typeface="+mn-lt"/>
                        </a:rPr>
                        <a:t>480</a:t>
                      </a:r>
                      <a:endParaRPr lang="pt-BR" sz="1800" b="0" i="0" u="none" strike="noStrike">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90500">
                <a:tc>
                  <a:txBody>
                    <a:bodyPr/>
                    <a:lstStyle/>
                    <a:p>
                      <a:pPr algn="l" rtl="0" fontAlgn="ctr">
                        <a:lnSpc>
                          <a:spcPct val="150000"/>
                        </a:lnSpc>
                      </a:pPr>
                      <a:r>
                        <a:rPr lang="pt-BR" sz="1800" u="none" strike="noStrike">
                          <a:effectLst/>
                          <a:latin typeface="+mn-lt"/>
                        </a:rPr>
                        <a:t>Programme design and implementation</a:t>
                      </a:r>
                      <a:endParaRPr lang="pt-BR" sz="1800" b="1" i="0" u="none" strike="noStrike">
                        <a:solidFill>
                          <a:srgbClr val="FFFFFF"/>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dirty="0">
                          <a:effectLst/>
                          <a:latin typeface="+mn-lt"/>
                        </a:rPr>
                        <a:t>478</a:t>
                      </a:r>
                      <a:endParaRPr lang="pt-BR" sz="18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90500">
                <a:tc>
                  <a:txBody>
                    <a:bodyPr/>
                    <a:lstStyle/>
                    <a:p>
                      <a:pPr algn="l" rtl="0" fontAlgn="ctr">
                        <a:lnSpc>
                          <a:spcPct val="150000"/>
                        </a:lnSpc>
                      </a:pPr>
                      <a:r>
                        <a:rPr lang="pt-BR" sz="1800" u="none" strike="noStrike" dirty="0">
                          <a:effectLst/>
                          <a:latin typeface="+mn-lt"/>
                        </a:rPr>
                        <a:t>Social protection systems </a:t>
                      </a:r>
                      <a:endParaRPr lang="pt-BR" sz="1800" b="1" i="0" u="none" strike="noStrike" dirty="0">
                        <a:solidFill>
                          <a:srgbClr val="FFFFFF"/>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a:effectLst/>
                          <a:latin typeface="+mn-lt"/>
                        </a:rPr>
                        <a:t>344</a:t>
                      </a:r>
                      <a:endParaRPr lang="pt-BR" sz="1800" b="0" i="0" u="none" strike="noStrike">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190500">
                <a:tc>
                  <a:txBody>
                    <a:bodyPr/>
                    <a:lstStyle/>
                    <a:p>
                      <a:pPr algn="l" rtl="0" fontAlgn="ctr">
                        <a:lnSpc>
                          <a:spcPct val="150000"/>
                        </a:lnSpc>
                      </a:pPr>
                      <a:r>
                        <a:rPr lang="pt-BR" sz="1800" u="none" strike="noStrike" dirty="0">
                          <a:effectLst/>
                          <a:latin typeface="+mn-lt"/>
                        </a:rPr>
                        <a:t>Monitoring and evaluation</a:t>
                      </a:r>
                      <a:endParaRPr lang="pt-BR" sz="1800" b="1" i="0" u="none" strike="noStrike" dirty="0">
                        <a:solidFill>
                          <a:srgbClr val="FFFFFF"/>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a:effectLst/>
                          <a:latin typeface="+mn-lt"/>
                        </a:rPr>
                        <a:t>294</a:t>
                      </a:r>
                      <a:endParaRPr lang="pt-BR" sz="1800" b="0" i="0" u="none" strike="noStrike">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190500">
                <a:tc>
                  <a:txBody>
                    <a:bodyPr/>
                    <a:lstStyle/>
                    <a:p>
                      <a:pPr algn="l" rtl="0" fontAlgn="ctr">
                        <a:lnSpc>
                          <a:spcPct val="150000"/>
                        </a:lnSpc>
                      </a:pPr>
                      <a:r>
                        <a:rPr lang="pt-BR" sz="1800" u="none" strike="noStrike" dirty="0">
                          <a:effectLst/>
                          <a:latin typeface="+mn-lt"/>
                        </a:rPr>
                        <a:t>Governance</a:t>
                      </a:r>
                      <a:endParaRPr lang="pt-BR" sz="1800" b="1" i="0" u="none" strike="noStrike" dirty="0">
                        <a:solidFill>
                          <a:srgbClr val="FFFFFF"/>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dirty="0">
                          <a:effectLst/>
                          <a:latin typeface="+mn-lt"/>
                        </a:rPr>
                        <a:t>293</a:t>
                      </a:r>
                      <a:endParaRPr lang="pt-BR" sz="18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190500">
                <a:tc>
                  <a:txBody>
                    <a:bodyPr/>
                    <a:lstStyle/>
                    <a:p>
                      <a:pPr algn="l" rtl="0" fontAlgn="ctr">
                        <a:lnSpc>
                          <a:spcPct val="150000"/>
                        </a:lnSpc>
                      </a:pPr>
                      <a:r>
                        <a:rPr lang="pt-BR" sz="1800" u="none" strike="noStrike" dirty="0">
                          <a:effectLst/>
                          <a:latin typeface="+mn-lt"/>
                        </a:rPr>
                        <a:t>Benefits payment/ Delivery</a:t>
                      </a:r>
                      <a:endParaRPr lang="pt-BR" sz="1800" b="1" i="0" u="none" strike="noStrike" dirty="0">
                        <a:solidFill>
                          <a:srgbClr val="FFFFFF"/>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a:effectLst/>
                          <a:latin typeface="+mn-lt"/>
                        </a:rPr>
                        <a:t>241</a:t>
                      </a:r>
                      <a:endParaRPr lang="pt-BR" sz="1800" b="0" i="0" u="none" strike="noStrike">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190500">
                <a:tc>
                  <a:txBody>
                    <a:bodyPr/>
                    <a:lstStyle/>
                    <a:p>
                      <a:pPr algn="l" rtl="0" fontAlgn="ctr">
                        <a:lnSpc>
                          <a:spcPct val="150000"/>
                        </a:lnSpc>
                      </a:pPr>
                      <a:r>
                        <a:rPr lang="en-US" sz="1800" u="none" strike="noStrike" dirty="0">
                          <a:effectLst/>
                          <a:latin typeface="+mn-lt"/>
                        </a:rPr>
                        <a:t>Social protection definition and features</a:t>
                      </a:r>
                      <a:endParaRPr lang="en-US" sz="1800" b="1" i="0" u="none" strike="noStrike" dirty="0">
                        <a:solidFill>
                          <a:srgbClr val="FFFFFF"/>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dirty="0">
                          <a:effectLst/>
                          <a:latin typeface="+mn-lt"/>
                        </a:rPr>
                        <a:t>232</a:t>
                      </a:r>
                      <a:endParaRPr lang="pt-BR" sz="18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190500">
                <a:tc>
                  <a:txBody>
                    <a:bodyPr/>
                    <a:lstStyle/>
                    <a:p>
                      <a:pPr algn="l" rtl="0" fontAlgn="ctr">
                        <a:lnSpc>
                          <a:spcPct val="150000"/>
                        </a:lnSpc>
                      </a:pPr>
                      <a:r>
                        <a:rPr lang="pt-BR" sz="1800" u="none" strike="noStrike" dirty="0">
                          <a:effectLst/>
                          <a:latin typeface="+mn-lt"/>
                        </a:rPr>
                        <a:t>Benefits level</a:t>
                      </a:r>
                      <a:endParaRPr lang="pt-BR" sz="1800" b="1" i="0" u="none" strike="noStrike" dirty="0">
                        <a:solidFill>
                          <a:srgbClr val="FFFFFF"/>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a:effectLst/>
                          <a:latin typeface="+mn-lt"/>
                        </a:rPr>
                        <a:t>197</a:t>
                      </a:r>
                      <a:endParaRPr lang="pt-BR" sz="1800" b="0" i="0" u="none" strike="noStrike">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190500">
                <a:tc>
                  <a:txBody>
                    <a:bodyPr/>
                    <a:lstStyle/>
                    <a:p>
                      <a:pPr algn="l" rtl="0" fontAlgn="ctr">
                        <a:lnSpc>
                          <a:spcPct val="150000"/>
                        </a:lnSpc>
                      </a:pPr>
                      <a:r>
                        <a:rPr lang="pt-BR" sz="1800" u="none" strike="noStrike">
                          <a:effectLst/>
                          <a:latin typeface="+mn-lt"/>
                        </a:rPr>
                        <a:t>Labour regulation</a:t>
                      </a:r>
                      <a:endParaRPr lang="pt-BR" sz="1800" b="1" i="0" u="none" strike="noStrike">
                        <a:solidFill>
                          <a:srgbClr val="FFFFFF"/>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solidFill>
                      <a:schemeClr val="bg1"/>
                    </a:solidFill>
                  </a:tcPr>
                </a:tc>
                <a:tc>
                  <a:txBody>
                    <a:bodyPr/>
                    <a:lstStyle/>
                    <a:p>
                      <a:pPr algn="ctr" rtl="0" fontAlgn="ctr">
                        <a:lnSpc>
                          <a:spcPct val="150000"/>
                        </a:lnSpc>
                      </a:pPr>
                      <a:r>
                        <a:rPr lang="pt-BR" sz="1800" u="none" strike="noStrike" dirty="0">
                          <a:effectLst/>
                          <a:latin typeface="+mn-lt"/>
                        </a:rPr>
                        <a:t>168</a:t>
                      </a:r>
                      <a:endParaRPr lang="pt-BR" sz="18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 xmlns:a16="http://schemas.microsoft.com/office/drawing/2014/main" val="10011"/>
                  </a:ext>
                </a:extLst>
              </a:tr>
              <a:tr h="190500">
                <a:tc>
                  <a:txBody>
                    <a:bodyPr/>
                    <a:lstStyle/>
                    <a:p>
                      <a:pPr algn="l" rtl="0" fontAlgn="ctr">
                        <a:lnSpc>
                          <a:spcPct val="150000"/>
                        </a:lnSpc>
                      </a:pPr>
                      <a:r>
                        <a:rPr lang="pt-BR" sz="1800" u="none" strike="noStrike" dirty="0">
                          <a:solidFill>
                            <a:schemeClr val="bg1"/>
                          </a:solidFill>
                          <a:effectLst/>
                          <a:latin typeface="+mn-lt"/>
                        </a:rPr>
                        <a:t>Total number of publications categorized</a:t>
                      </a:r>
                      <a:r>
                        <a:rPr lang="pt-BR" sz="1800" u="none" strike="noStrike" baseline="0" dirty="0">
                          <a:solidFill>
                            <a:schemeClr val="bg1"/>
                          </a:solidFill>
                          <a:effectLst/>
                          <a:latin typeface="+mn-lt"/>
                        </a:rPr>
                        <a:t> under a topic</a:t>
                      </a:r>
                      <a:endParaRPr lang="pt-BR" sz="1800" b="1" i="0" u="none" strike="noStrike" dirty="0">
                        <a:solidFill>
                          <a:schemeClr val="bg1"/>
                        </a:solidFill>
                        <a:effectLst/>
                        <a:latin typeface="+mn-lt"/>
                      </a:endParaRPr>
                    </a:p>
                  </a:txBody>
                  <a:tcPr marL="9525" marR="9525" marT="9525" marB="0" anchor="ctr">
                    <a:solidFill>
                      <a:schemeClr val="tx1"/>
                    </a:solidFill>
                  </a:tcPr>
                </a:tc>
                <a:tc>
                  <a:txBody>
                    <a:bodyPr/>
                    <a:lstStyle/>
                    <a:p>
                      <a:pPr algn="ctr" rtl="0" fontAlgn="ctr">
                        <a:lnSpc>
                          <a:spcPct val="150000"/>
                        </a:lnSpc>
                      </a:pPr>
                      <a:r>
                        <a:rPr lang="pt-BR" sz="1800" u="none" strike="noStrike" dirty="0">
                          <a:solidFill>
                            <a:schemeClr val="bg1"/>
                          </a:solidFill>
                          <a:effectLst/>
                          <a:latin typeface="+mn-lt"/>
                        </a:rPr>
                        <a:t>1698</a:t>
                      </a:r>
                      <a:endParaRPr lang="pt-BR" sz="1800" b="0" i="0" u="none" strike="noStrike" dirty="0">
                        <a:solidFill>
                          <a:schemeClr val="bg1"/>
                        </a:solidFill>
                        <a:effectLst/>
                        <a:latin typeface="+mn-lt"/>
                      </a:endParaRPr>
                    </a:p>
                  </a:txBody>
                  <a:tcPr marL="9525" marR="9525" marT="9525" marB="0" anchor="ctr">
                    <a:solidFill>
                      <a:schemeClr val="tx1"/>
                    </a:solidFill>
                  </a:tcPr>
                </a:tc>
                <a:extLst>
                  <a:ext uri="{0D108BD9-81ED-4DB2-BD59-A6C34878D82A}">
                    <a16:rowId xmlns="" xmlns:a16="http://schemas.microsoft.com/office/drawing/2014/main" val="10012"/>
                  </a:ext>
                </a:extLst>
              </a:tr>
            </a:tbl>
          </a:graphicData>
        </a:graphic>
      </p:graphicFrame>
      <p:cxnSp>
        <p:nvCxnSpPr>
          <p:cNvPr id="10" name="Straight Connector 9"/>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57592775"/>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08" y="232926"/>
            <a:ext cx="10515600" cy="731577"/>
          </a:xfrm>
        </p:spPr>
        <p:txBody>
          <a:bodyPr/>
          <a:lstStyle/>
          <a:p>
            <a:r>
              <a:rPr lang="en-US" dirty="0" smtClean="0"/>
              <a:t>Publications by cross </a:t>
            </a:r>
            <a:r>
              <a:rPr lang="en-US" dirty="0"/>
              <a:t>cutting areas</a:t>
            </a:r>
            <a:endParaRPr lang="pt-BR"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CCD7D134-9BA8-48EE-90E4-BE40F245DB32}" type="slidenum">
              <a:rPr lang="en-GB" smtClean="0"/>
              <a:t>15</a:t>
            </a:fld>
            <a:endParaRPr lang="en-GB"/>
          </a:p>
        </p:txBody>
      </p:sp>
      <p:sp>
        <p:nvSpPr>
          <p:cNvPr id="5" name="Footer Placeholder 4"/>
          <p:cNvSpPr>
            <a:spLocks noGrp="1"/>
          </p:cNvSpPr>
          <p:nvPr>
            <p:ph type="ftr" sz="quarter" idx="11"/>
          </p:nvPr>
        </p:nvSpPr>
        <p:spPr/>
        <p:txBody>
          <a:bodyPr/>
          <a:lstStyle/>
          <a:p>
            <a:r>
              <a:rPr lang="en-GB" smtClean="0"/>
              <a:t>SPIAC-B – 22nd  September  2016</a:t>
            </a:r>
            <a:endParaRPr lang="en-GB"/>
          </a:p>
        </p:txBody>
      </p:sp>
      <p:graphicFrame>
        <p:nvGraphicFramePr>
          <p:cNvPr id="6" name="Table 5"/>
          <p:cNvGraphicFramePr>
            <a:graphicFrameLocks noGrp="1"/>
          </p:cNvGraphicFramePr>
          <p:nvPr>
            <p:extLst>
              <p:ext uri="{D42A27DB-BD31-4B8C-83A1-F6EECF244321}">
                <p14:modId xmlns:p14="http://schemas.microsoft.com/office/powerpoint/2010/main" val="168277005"/>
              </p:ext>
            </p:extLst>
          </p:nvPr>
        </p:nvGraphicFramePr>
        <p:xfrm>
          <a:off x="1050886" y="1230252"/>
          <a:ext cx="9657567" cy="5052060"/>
        </p:xfrm>
        <a:graphic>
          <a:graphicData uri="http://schemas.openxmlformats.org/drawingml/2006/table">
            <a:tbl>
              <a:tblPr firstRow="1" firstCol="1" bandRow="1">
                <a:tableStyleId>{5202B0CA-FC54-4496-8BCA-5EF66A818D29}</a:tableStyleId>
              </a:tblPr>
              <a:tblGrid>
                <a:gridCol w="7010678">
                  <a:extLst>
                    <a:ext uri="{9D8B030D-6E8A-4147-A177-3AD203B41FA5}">
                      <a16:colId xmlns="" xmlns:a16="http://schemas.microsoft.com/office/drawing/2014/main" val="20000"/>
                    </a:ext>
                  </a:extLst>
                </a:gridCol>
                <a:gridCol w="2646889">
                  <a:extLst>
                    <a:ext uri="{9D8B030D-6E8A-4147-A177-3AD203B41FA5}">
                      <a16:colId xmlns="" xmlns:a16="http://schemas.microsoft.com/office/drawing/2014/main" val="20001"/>
                    </a:ext>
                  </a:extLst>
                </a:gridCol>
              </a:tblGrid>
              <a:tr h="179070">
                <a:tc>
                  <a:txBody>
                    <a:bodyPr/>
                    <a:lstStyle/>
                    <a:p>
                      <a:pPr algn="ctr" rtl="0" fontAlgn="ctr">
                        <a:lnSpc>
                          <a:spcPct val="150000"/>
                        </a:lnSpc>
                      </a:pPr>
                      <a:r>
                        <a:rPr lang="pt-BR" sz="1800" u="none" strike="noStrike" dirty="0">
                          <a:effectLst/>
                        </a:rPr>
                        <a:t>Cross Cutting Area</a:t>
                      </a:r>
                      <a:endParaRPr lang="pt-BR" sz="1800" b="1" i="0" u="none" strike="noStrike" dirty="0">
                        <a:solidFill>
                          <a:srgbClr val="FFFFFF"/>
                        </a:solidFill>
                        <a:effectLst/>
                        <a:latin typeface="Calibri"/>
                      </a:endParaRPr>
                    </a:p>
                  </a:txBody>
                  <a:tcPr marL="9525" marR="9525" marT="9525" marB="0" anchor="ctr">
                    <a:lnB w="12700" cap="flat" cmpd="sng" algn="ctr">
                      <a:solidFill>
                        <a:schemeClr val="tx1"/>
                      </a:solidFill>
                      <a:prstDash val="solid"/>
                      <a:round/>
                      <a:headEnd type="none" w="med" len="med"/>
                      <a:tailEnd type="none" w="med" len="med"/>
                    </a:lnB>
                    <a:solidFill>
                      <a:srgbClr val="D9651D"/>
                    </a:solidFill>
                  </a:tcPr>
                </a:tc>
                <a:tc>
                  <a:txBody>
                    <a:bodyPr/>
                    <a:lstStyle/>
                    <a:p>
                      <a:pPr algn="ctr" rtl="0" fontAlgn="ctr">
                        <a:lnSpc>
                          <a:spcPct val="150000"/>
                        </a:lnSpc>
                      </a:pPr>
                      <a:r>
                        <a:rPr lang="en-US" sz="1800" b="1" i="0" u="none" strike="noStrike" dirty="0">
                          <a:solidFill>
                            <a:schemeClr val="lt1"/>
                          </a:solidFill>
                          <a:effectLst/>
                          <a:latin typeface="+mn-lt"/>
                        </a:rPr>
                        <a:t>Amount</a:t>
                      </a:r>
                      <a:r>
                        <a:rPr lang="en-US" sz="1800" b="1" i="0" u="none" strike="noStrike" baseline="0" dirty="0">
                          <a:solidFill>
                            <a:schemeClr val="lt1"/>
                          </a:solidFill>
                          <a:effectLst/>
                          <a:latin typeface="+mn-lt"/>
                        </a:rPr>
                        <a:t> of </a:t>
                      </a:r>
                      <a:r>
                        <a:rPr lang="en-US" sz="1800" b="1" i="0" u="none" strike="noStrike" baseline="0" dirty="0" smtClean="0">
                          <a:solidFill>
                            <a:schemeClr val="lt1"/>
                          </a:solidFill>
                          <a:effectLst/>
                          <a:latin typeface="+mn-lt"/>
                        </a:rPr>
                        <a:t>publications</a:t>
                      </a:r>
                    </a:p>
                  </a:txBody>
                  <a:tcPr marL="9525" marR="9525" marT="9525" marB="0" anchor="ctr">
                    <a:lnB w="12700" cap="flat" cmpd="sng" algn="ctr">
                      <a:solidFill>
                        <a:schemeClr val="tx1"/>
                      </a:solidFill>
                      <a:prstDash val="solid"/>
                      <a:round/>
                      <a:headEnd type="none" w="med" len="med"/>
                      <a:tailEnd type="none" w="med" len="med"/>
                    </a:lnB>
                    <a:solidFill>
                      <a:srgbClr val="D9651D"/>
                    </a:solidFill>
                  </a:tcPr>
                </a:tc>
                <a:extLst>
                  <a:ext uri="{0D108BD9-81ED-4DB2-BD59-A6C34878D82A}">
                    <a16:rowId xmlns="" xmlns:a16="http://schemas.microsoft.com/office/drawing/2014/main" val="10000"/>
                  </a:ext>
                </a:extLst>
              </a:tr>
              <a:tr h="179070">
                <a:tc>
                  <a:txBody>
                    <a:bodyPr/>
                    <a:lstStyle/>
                    <a:p>
                      <a:pPr algn="l" rtl="0" fontAlgn="ctr">
                        <a:lnSpc>
                          <a:spcPct val="150000"/>
                        </a:lnSpc>
                      </a:pPr>
                      <a:r>
                        <a:rPr lang="pt-BR" sz="1800" b="1" u="none" strike="noStrike" dirty="0">
                          <a:effectLst/>
                        </a:rPr>
                        <a:t>Poverty</a:t>
                      </a:r>
                      <a:endParaRPr lang="pt-BR" sz="1800" b="1" i="0" u="none" strike="noStrike" dirty="0">
                        <a:solidFill>
                          <a:srgbClr val="FFFFFF"/>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a:effectLst/>
                        </a:rPr>
                        <a:t>798</a:t>
                      </a:r>
                      <a:endParaRPr lang="pt-BR" sz="1800" b="0" i="0" u="none" strike="noStrike">
                        <a:solidFill>
                          <a:srgbClr val="000000"/>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179070">
                <a:tc>
                  <a:txBody>
                    <a:bodyPr/>
                    <a:lstStyle/>
                    <a:p>
                      <a:pPr algn="l" rtl="0" fontAlgn="ctr">
                        <a:lnSpc>
                          <a:spcPct val="150000"/>
                        </a:lnSpc>
                      </a:pPr>
                      <a:r>
                        <a:rPr lang="en-US" sz="1800" b="1" u="none" strike="noStrike" dirty="0">
                          <a:effectLst/>
                        </a:rPr>
                        <a:t>Labour market </a:t>
                      </a:r>
                      <a:r>
                        <a:rPr lang="en-US" sz="1600" b="1" u="none" strike="noStrike" dirty="0">
                          <a:effectLst/>
                        </a:rPr>
                        <a:t>(child </a:t>
                      </a:r>
                      <a:r>
                        <a:rPr lang="en-US" sz="1600" b="1" u="none" strike="noStrike" dirty="0" err="1">
                          <a:effectLst/>
                        </a:rPr>
                        <a:t>labour</a:t>
                      </a:r>
                      <a:r>
                        <a:rPr lang="en-US" sz="1600" b="1" u="none" strike="noStrike" dirty="0">
                          <a:effectLst/>
                        </a:rPr>
                        <a:t>, informality, </a:t>
                      </a:r>
                      <a:r>
                        <a:rPr lang="en-US" sz="1600" b="1" u="none" strike="noStrike" dirty="0" err="1">
                          <a:effectLst/>
                        </a:rPr>
                        <a:t>labour</a:t>
                      </a:r>
                      <a:r>
                        <a:rPr lang="en-US" sz="1600" b="1" u="none" strike="noStrike" dirty="0">
                          <a:effectLst/>
                        </a:rPr>
                        <a:t> allocation, unemployment)</a:t>
                      </a:r>
                      <a:endParaRPr lang="en-US" sz="1600" b="1" i="0" u="none" strike="noStrike" dirty="0">
                        <a:solidFill>
                          <a:srgbClr val="FFFFFF"/>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dirty="0">
                          <a:effectLst/>
                        </a:rPr>
                        <a:t>511</a:t>
                      </a:r>
                      <a:endParaRPr lang="pt-BR" sz="1800" b="0" i="0" u="none" strike="noStrike" dirty="0">
                        <a:solidFill>
                          <a:srgbClr val="000000"/>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79070">
                <a:tc>
                  <a:txBody>
                    <a:bodyPr/>
                    <a:lstStyle/>
                    <a:p>
                      <a:pPr algn="l" rtl="0" fontAlgn="ctr">
                        <a:lnSpc>
                          <a:spcPct val="150000"/>
                        </a:lnSpc>
                      </a:pPr>
                      <a:r>
                        <a:rPr lang="pt-BR" sz="1800" b="1" u="none" strike="noStrike" dirty="0">
                          <a:effectLst/>
                        </a:rPr>
                        <a:t>Health (child, maternal , HIV)</a:t>
                      </a:r>
                      <a:endParaRPr lang="pt-BR" sz="1800" b="1" i="0" u="none" strike="noStrike" dirty="0">
                        <a:solidFill>
                          <a:srgbClr val="FFFFFF"/>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a:effectLst/>
                        </a:rPr>
                        <a:t>422</a:t>
                      </a:r>
                      <a:endParaRPr lang="pt-BR" sz="1800" b="0" i="0" u="none" strike="noStrike">
                        <a:solidFill>
                          <a:srgbClr val="000000"/>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79070">
                <a:tc>
                  <a:txBody>
                    <a:bodyPr/>
                    <a:lstStyle/>
                    <a:p>
                      <a:pPr algn="l" rtl="0" fontAlgn="ctr">
                        <a:lnSpc>
                          <a:spcPct val="150000"/>
                        </a:lnSpc>
                      </a:pPr>
                      <a:r>
                        <a:rPr lang="pt-BR" sz="1800" b="1" u="none" strike="noStrike" dirty="0">
                          <a:effectLst/>
                        </a:rPr>
                        <a:t>Risk and vulnerability</a:t>
                      </a:r>
                      <a:endParaRPr lang="pt-BR" sz="1800" b="1" i="0" u="none" strike="noStrike" dirty="0">
                        <a:solidFill>
                          <a:srgbClr val="FFFFFF"/>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a:effectLst/>
                        </a:rPr>
                        <a:t>384</a:t>
                      </a:r>
                      <a:endParaRPr lang="pt-BR" sz="1800" b="0" i="0" u="none" strike="noStrike">
                        <a:solidFill>
                          <a:srgbClr val="000000"/>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79070">
                <a:tc>
                  <a:txBody>
                    <a:bodyPr/>
                    <a:lstStyle/>
                    <a:p>
                      <a:pPr algn="l" rtl="0" fontAlgn="ctr">
                        <a:lnSpc>
                          <a:spcPct val="150000"/>
                        </a:lnSpc>
                      </a:pPr>
                      <a:r>
                        <a:rPr lang="pt-BR" sz="1800" b="1" u="none" strike="noStrike">
                          <a:effectLst/>
                        </a:rPr>
                        <a:t>Education</a:t>
                      </a:r>
                      <a:endParaRPr lang="pt-BR" sz="1800" b="1" i="0" u="none" strike="noStrike">
                        <a:solidFill>
                          <a:srgbClr val="FFFFFF"/>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a:effectLst/>
                        </a:rPr>
                        <a:t>346</a:t>
                      </a:r>
                      <a:endParaRPr lang="pt-BR" sz="1800" b="0" i="0" u="none" strike="noStrike">
                        <a:solidFill>
                          <a:srgbClr val="000000"/>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179070">
                <a:tc>
                  <a:txBody>
                    <a:bodyPr/>
                    <a:lstStyle/>
                    <a:p>
                      <a:pPr algn="l" rtl="0" fontAlgn="ctr">
                        <a:lnSpc>
                          <a:spcPct val="150000"/>
                        </a:lnSpc>
                      </a:pPr>
                      <a:r>
                        <a:rPr lang="pt-BR" sz="1800" b="1" u="none" strike="noStrike" dirty="0">
                          <a:effectLst/>
                        </a:rPr>
                        <a:t>Social inclusion</a:t>
                      </a:r>
                      <a:endParaRPr lang="pt-BR" sz="1800" b="1" i="0" u="none" strike="noStrike" dirty="0">
                        <a:solidFill>
                          <a:srgbClr val="FFFFFF"/>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dirty="0">
                          <a:effectLst/>
                        </a:rPr>
                        <a:t>270</a:t>
                      </a:r>
                      <a:endParaRPr lang="pt-BR" sz="1800" b="0" i="0" u="none" strike="noStrike" dirty="0">
                        <a:solidFill>
                          <a:srgbClr val="000000"/>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179070">
                <a:tc>
                  <a:txBody>
                    <a:bodyPr/>
                    <a:lstStyle/>
                    <a:p>
                      <a:pPr algn="l" rtl="0" fontAlgn="ctr">
                        <a:lnSpc>
                          <a:spcPct val="150000"/>
                        </a:lnSpc>
                      </a:pPr>
                      <a:r>
                        <a:rPr lang="pt-BR" sz="1800" b="1" u="none" strike="noStrike">
                          <a:effectLst/>
                        </a:rPr>
                        <a:t>Food security</a:t>
                      </a:r>
                      <a:endParaRPr lang="pt-BR" sz="1800" b="1" i="0" u="none" strike="noStrike">
                        <a:solidFill>
                          <a:srgbClr val="FFFFFF"/>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a:effectLst/>
                        </a:rPr>
                        <a:t>269</a:t>
                      </a:r>
                      <a:endParaRPr lang="pt-BR" sz="1800" b="0" i="0" u="none" strike="noStrike">
                        <a:solidFill>
                          <a:srgbClr val="000000"/>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179070">
                <a:tc>
                  <a:txBody>
                    <a:bodyPr/>
                    <a:lstStyle/>
                    <a:p>
                      <a:pPr algn="l" rtl="0" fontAlgn="ctr">
                        <a:lnSpc>
                          <a:spcPct val="150000"/>
                        </a:lnSpc>
                      </a:pPr>
                      <a:r>
                        <a:rPr lang="pt-BR" sz="1800" b="1" u="none" strike="noStrike">
                          <a:effectLst/>
                        </a:rPr>
                        <a:t>Gender</a:t>
                      </a:r>
                      <a:endParaRPr lang="pt-BR" sz="1800" b="1" i="0" u="none" strike="noStrike">
                        <a:solidFill>
                          <a:srgbClr val="FFFFFF"/>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dirty="0">
                          <a:effectLst/>
                        </a:rPr>
                        <a:t>254</a:t>
                      </a:r>
                      <a:endParaRPr lang="pt-BR" sz="1800" b="0" i="0" u="none" strike="noStrike" dirty="0">
                        <a:solidFill>
                          <a:srgbClr val="000000"/>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179070">
                <a:tc>
                  <a:txBody>
                    <a:bodyPr/>
                    <a:lstStyle/>
                    <a:p>
                      <a:pPr algn="l" rtl="0" fontAlgn="ctr">
                        <a:lnSpc>
                          <a:spcPct val="150000"/>
                        </a:lnSpc>
                      </a:pPr>
                      <a:r>
                        <a:rPr lang="pt-BR" sz="1800" b="1" u="none" strike="noStrike">
                          <a:effectLst/>
                        </a:rPr>
                        <a:t>Inequality</a:t>
                      </a:r>
                      <a:endParaRPr lang="pt-BR" sz="1800" b="1" i="0" u="none" strike="noStrike">
                        <a:solidFill>
                          <a:srgbClr val="FFFFFF"/>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lnSpc>
                          <a:spcPct val="150000"/>
                        </a:lnSpc>
                      </a:pPr>
                      <a:r>
                        <a:rPr lang="pt-BR" sz="1800" u="none" strike="noStrike">
                          <a:effectLst/>
                        </a:rPr>
                        <a:t>238</a:t>
                      </a:r>
                      <a:endParaRPr lang="pt-BR" sz="1800" b="0" i="0" u="none" strike="noStrike">
                        <a:solidFill>
                          <a:srgbClr val="000000"/>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179070">
                <a:tc>
                  <a:txBody>
                    <a:bodyPr/>
                    <a:lstStyle/>
                    <a:p>
                      <a:pPr algn="l" rtl="0" fontAlgn="ctr">
                        <a:lnSpc>
                          <a:spcPct val="150000"/>
                        </a:lnSpc>
                      </a:pPr>
                      <a:r>
                        <a:rPr lang="pt-BR" sz="1800" b="1" u="none" strike="noStrike" dirty="0">
                          <a:effectLst/>
                        </a:rPr>
                        <a:t>Agriculture and rural development</a:t>
                      </a:r>
                      <a:endParaRPr lang="pt-BR" sz="1800" b="1" i="0" u="none" strike="noStrike" dirty="0">
                        <a:solidFill>
                          <a:srgbClr val="FFFFFF"/>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solidFill>
                      <a:schemeClr val="bg1"/>
                    </a:solidFill>
                  </a:tcPr>
                </a:tc>
                <a:tc>
                  <a:txBody>
                    <a:bodyPr/>
                    <a:lstStyle/>
                    <a:p>
                      <a:pPr algn="ctr" rtl="0" fontAlgn="ctr">
                        <a:lnSpc>
                          <a:spcPct val="150000"/>
                        </a:lnSpc>
                      </a:pPr>
                      <a:r>
                        <a:rPr lang="pt-BR" sz="1800" u="none" strike="noStrike" dirty="0">
                          <a:effectLst/>
                        </a:rPr>
                        <a:t>178</a:t>
                      </a:r>
                      <a:endParaRPr lang="pt-BR" sz="1800" b="0" i="0" u="none" strike="noStrike" dirty="0">
                        <a:solidFill>
                          <a:srgbClr val="000000"/>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 xmlns:a16="http://schemas.microsoft.com/office/drawing/2014/main" val="10010"/>
                  </a:ext>
                </a:extLst>
              </a:tr>
              <a:tr h="179070">
                <a:tc>
                  <a:txBody>
                    <a:bodyPr/>
                    <a:lstStyle/>
                    <a:p>
                      <a:pPr algn="l" rtl="0" fontAlgn="ctr">
                        <a:lnSpc>
                          <a:spcPct val="150000"/>
                        </a:lnSpc>
                      </a:pPr>
                      <a:r>
                        <a:rPr lang="en-US" sz="1800" b="1" i="0" u="none" strike="noStrike" dirty="0">
                          <a:solidFill>
                            <a:schemeClr val="bg1"/>
                          </a:solidFill>
                          <a:effectLst/>
                          <a:latin typeface="+mn-lt"/>
                        </a:rPr>
                        <a:t>Total</a:t>
                      </a:r>
                      <a:r>
                        <a:rPr lang="en-US" sz="1800" b="1" i="0" u="none" strike="noStrike" baseline="0" dirty="0">
                          <a:solidFill>
                            <a:schemeClr val="bg1"/>
                          </a:solidFill>
                          <a:effectLst/>
                          <a:latin typeface="+mn-lt"/>
                        </a:rPr>
                        <a:t> amount of publications categorized under cross cutting areas</a:t>
                      </a:r>
                      <a:endParaRPr lang="pt-BR" sz="1800" b="1" i="0" u="none" strike="noStrike" dirty="0">
                        <a:solidFill>
                          <a:schemeClr val="bg1"/>
                        </a:solidFill>
                        <a:effectLst/>
                        <a:latin typeface="Calibri"/>
                      </a:endParaRPr>
                    </a:p>
                  </a:txBody>
                  <a:tcPr marL="9525" marR="9525" marT="9525" marB="0" anchor="ctr">
                    <a:solidFill>
                      <a:schemeClr val="tx1"/>
                    </a:solidFill>
                  </a:tcPr>
                </a:tc>
                <a:tc>
                  <a:txBody>
                    <a:bodyPr/>
                    <a:lstStyle/>
                    <a:p>
                      <a:pPr algn="ctr" rtl="0" fontAlgn="ctr">
                        <a:lnSpc>
                          <a:spcPct val="150000"/>
                        </a:lnSpc>
                      </a:pPr>
                      <a:r>
                        <a:rPr lang="pt-BR" sz="1800" u="none" strike="noStrike" dirty="0">
                          <a:solidFill>
                            <a:schemeClr val="bg1"/>
                          </a:solidFill>
                          <a:effectLst/>
                        </a:rPr>
                        <a:t>1,669</a:t>
                      </a:r>
                      <a:endParaRPr lang="pt-BR" sz="1800" b="0" i="0" u="none" strike="noStrike" dirty="0">
                        <a:solidFill>
                          <a:schemeClr val="bg1"/>
                        </a:solidFill>
                        <a:effectLst/>
                        <a:latin typeface="Calibri"/>
                      </a:endParaRPr>
                    </a:p>
                  </a:txBody>
                  <a:tcPr marL="9525" marR="9525" marT="9525" marB="0" anchor="ctr">
                    <a:solidFill>
                      <a:schemeClr val="tx1"/>
                    </a:solidFill>
                  </a:tcPr>
                </a:tc>
                <a:extLst>
                  <a:ext uri="{0D108BD9-81ED-4DB2-BD59-A6C34878D82A}">
                    <a16:rowId xmlns="" xmlns:a16="http://schemas.microsoft.com/office/drawing/2014/main" val="10011"/>
                  </a:ext>
                </a:extLst>
              </a:tr>
            </a:tbl>
          </a:graphicData>
        </a:graphic>
      </p:graphicFrame>
      <p:cxnSp>
        <p:nvCxnSpPr>
          <p:cNvPr id="11" name="Straight Connector 10"/>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90083598"/>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0"/>
            <a:ext cx="11348583" cy="1252603"/>
          </a:xfrm>
        </p:spPr>
        <p:txBody>
          <a:bodyPr>
            <a:normAutofit/>
          </a:bodyPr>
          <a:lstStyle/>
          <a:p>
            <a:r>
              <a:rPr lang="en-US" sz="3600" dirty="0"/>
              <a:t> Most proactive organizations </a:t>
            </a:r>
            <a:endParaRPr lang="pt-BR" sz="36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CD7D134-9BA8-48EE-90E4-BE40F245DB32}" type="slidenum">
              <a:rPr lang="en-GB" smtClean="0">
                <a:solidFill>
                  <a:prstClr val="black">
                    <a:tint val="75000"/>
                  </a:prstClr>
                </a:solidFill>
              </a:rPr>
              <a:pPr/>
              <a:t>16</a:t>
            </a:fld>
            <a:endParaRPr lang="en-GB">
              <a:solidFill>
                <a:prstClr val="black">
                  <a:tint val="75000"/>
                </a:prstClr>
              </a:solidFill>
            </a:endParaRPr>
          </a:p>
        </p:txBody>
      </p:sp>
      <p:sp>
        <p:nvSpPr>
          <p:cNvPr id="7" name="Footer Placeholder 6"/>
          <p:cNvSpPr>
            <a:spLocks noGrp="1"/>
          </p:cNvSpPr>
          <p:nvPr>
            <p:ph type="ftr" sz="quarter" idx="11"/>
          </p:nvPr>
        </p:nvSpPr>
        <p:spPr/>
        <p:txBody>
          <a:bodyPr/>
          <a:lstStyle/>
          <a:p>
            <a:r>
              <a:rPr lang="en-GB">
                <a:solidFill>
                  <a:prstClr val="black">
                    <a:tint val="75000"/>
                  </a:prstClr>
                </a:solidFill>
              </a:rPr>
              <a:t>SPIAC-B – 22nd  September  2016</a:t>
            </a:r>
          </a:p>
        </p:txBody>
      </p:sp>
      <p:sp>
        <p:nvSpPr>
          <p:cNvPr id="10" name="TextBox 9"/>
          <p:cNvSpPr txBox="1"/>
          <p:nvPr/>
        </p:nvSpPr>
        <p:spPr>
          <a:xfrm>
            <a:off x="212943" y="5198301"/>
            <a:ext cx="11223320" cy="1200329"/>
          </a:xfrm>
          <a:prstGeom prst="rect">
            <a:avLst/>
          </a:prstGeom>
          <a:noFill/>
        </p:spPr>
        <p:txBody>
          <a:bodyPr wrap="square" rtlCol="0">
            <a:spAutoFit/>
          </a:bodyPr>
          <a:lstStyle/>
          <a:p>
            <a:pPr algn="just"/>
            <a:r>
              <a:rPr lang="en-US" b="1" dirty="0">
                <a:solidFill>
                  <a:prstClr val="black"/>
                </a:solidFill>
              </a:rPr>
              <a:t>Other proactive institutions: </a:t>
            </a:r>
          </a:p>
          <a:p>
            <a:pPr algn="just"/>
            <a:r>
              <a:rPr lang="en-US" dirty="0">
                <a:solidFill>
                  <a:prstClr val="black"/>
                </a:solidFill>
              </a:rPr>
              <a:t>Inter-American Development Bank, Centro de </a:t>
            </a:r>
            <a:r>
              <a:rPr lang="en-US" dirty="0" err="1">
                <a:solidFill>
                  <a:prstClr val="black"/>
                </a:solidFill>
              </a:rPr>
              <a:t>Politicas</a:t>
            </a:r>
            <a:r>
              <a:rPr lang="en-US" dirty="0">
                <a:solidFill>
                  <a:prstClr val="black"/>
                </a:solidFill>
              </a:rPr>
              <a:t> </a:t>
            </a:r>
            <a:r>
              <a:rPr lang="en-US" dirty="0" err="1">
                <a:solidFill>
                  <a:prstClr val="black"/>
                </a:solidFill>
              </a:rPr>
              <a:t>Publicas</a:t>
            </a:r>
            <a:r>
              <a:rPr lang="en-US" dirty="0">
                <a:solidFill>
                  <a:prstClr val="black"/>
                </a:solidFill>
              </a:rPr>
              <a:t> del Chile, Indonesian Ministry of Social Affairs, Secretariat of Social Policies of the Trade Union Confederation of the Americas, Social Protection Human Rights, Uganda Social Protection Platform, World Solidarity (WSM Nepal) </a:t>
            </a:r>
            <a:endParaRPr lang="pt-BR" dirty="0">
              <a:solidFill>
                <a:prstClr val="black"/>
              </a:solidFill>
            </a:endParaRPr>
          </a:p>
        </p:txBody>
      </p:sp>
      <p:cxnSp>
        <p:nvCxnSpPr>
          <p:cNvPr id="12" name="Straight Connector 11"/>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graphicFrame>
        <p:nvGraphicFramePr>
          <p:cNvPr id="15" name="Chart 14"/>
          <p:cNvGraphicFramePr>
            <a:graphicFrameLocks/>
          </p:cNvGraphicFramePr>
          <p:nvPr>
            <p:extLst>
              <p:ext uri="{D42A27DB-BD31-4B8C-83A1-F6EECF244321}">
                <p14:modId xmlns:p14="http://schemas.microsoft.com/office/powerpoint/2010/main" val="906817163"/>
              </p:ext>
            </p:extLst>
          </p:nvPr>
        </p:nvGraphicFramePr>
        <p:xfrm>
          <a:off x="1108953" y="1356142"/>
          <a:ext cx="9912485" cy="344932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03843481"/>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ctrTitle"/>
          </p:nvPr>
        </p:nvSpPr>
        <p:spPr>
          <a:xfrm>
            <a:off x="1736941" y="3427170"/>
            <a:ext cx="9144000" cy="1217700"/>
          </a:xfrm>
        </p:spPr>
        <p:txBody>
          <a:bodyPr/>
          <a:lstStyle/>
          <a:p>
            <a:r>
              <a:rPr lang="en-US" dirty="0"/>
              <a:t>Webinars </a:t>
            </a:r>
            <a:endParaRPr lang="pt-BR" dirty="0"/>
          </a:p>
        </p:txBody>
      </p:sp>
      <p:cxnSp>
        <p:nvCxnSpPr>
          <p:cNvPr id="10" name="Straight Connector 9"/>
          <p:cNvCxnSpPr/>
          <p:nvPr/>
        </p:nvCxnSpPr>
        <p:spPr>
          <a:xfrm>
            <a:off x="2901860" y="4922729"/>
            <a:ext cx="6638795" cy="0"/>
          </a:xfrm>
          <a:prstGeom prst="line">
            <a:avLst/>
          </a:prstGeom>
          <a:ln w="12700"/>
          <a:effectLst>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5253" y="1370020"/>
            <a:ext cx="2012008" cy="2012008"/>
          </a:xfrm>
          <a:prstGeom prst="rect">
            <a:avLst/>
          </a:prstGeom>
        </p:spPr>
      </p:pic>
    </p:spTree>
    <p:extLst>
      <p:ext uri="{BB962C8B-B14F-4D97-AF65-F5344CB8AC3E}">
        <p14:creationId xmlns:p14="http://schemas.microsoft.com/office/powerpoint/2010/main" val="1618509880"/>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232926"/>
            <a:ext cx="10515600" cy="781681"/>
          </a:xfrm>
        </p:spPr>
        <p:txBody>
          <a:bodyPr>
            <a:normAutofit/>
          </a:bodyPr>
          <a:lstStyle/>
          <a:p>
            <a:r>
              <a:rPr lang="en-GB" sz="3600" dirty="0" smtClean="0"/>
              <a:t>Webinars by numbers  </a:t>
            </a:r>
            <a:endParaRPr lang="en-GB" sz="3600" dirty="0"/>
          </a:p>
        </p:txBody>
      </p:sp>
      <p:sp>
        <p:nvSpPr>
          <p:cNvPr id="3" name="Content Placeholder 2"/>
          <p:cNvSpPr>
            <a:spLocks noGrp="1"/>
          </p:cNvSpPr>
          <p:nvPr>
            <p:ph idx="1"/>
          </p:nvPr>
        </p:nvSpPr>
        <p:spPr>
          <a:xfrm>
            <a:off x="212943" y="5720731"/>
            <a:ext cx="10515600" cy="826718"/>
          </a:xfrm>
        </p:spPr>
        <p:txBody>
          <a:bodyPr>
            <a:normAutofit/>
          </a:bodyPr>
          <a:lstStyle/>
          <a:p>
            <a:pPr>
              <a:buFont typeface="Wingdings" panose="05000000000000000000" pitchFamily="2" charset="2"/>
              <a:buChar char="Ø"/>
            </a:pPr>
            <a:r>
              <a:rPr lang="en-GB" sz="2000" dirty="0" smtClean="0"/>
              <a:t> Webinars as an innovative knowledge exchange format</a:t>
            </a:r>
            <a:endParaRPr lang="en-GB" sz="2000" dirty="0"/>
          </a:p>
          <a:p>
            <a:pPr>
              <a:buFont typeface="Wingdings" panose="05000000000000000000" pitchFamily="2" charset="2"/>
              <a:buChar char="Ø"/>
            </a:pPr>
            <a:r>
              <a:rPr lang="en-GB" sz="2000" dirty="0" smtClean="0"/>
              <a:t> Recordings </a:t>
            </a:r>
            <a:r>
              <a:rPr lang="en-GB" sz="2000" dirty="0"/>
              <a:t>make the knowledge </a:t>
            </a:r>
            <a:r>
              <a:rPr lang="en-GB" sz="2000" dirty="0" smtClean="0"/>
              <a:t>available regardless </a:t>
            </a:r>
            <a:r>
              <a:rPr lang="en-GB" sz="2000" dirty="0"/>
              <a:t>of the time zone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417028"/>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CD7D134-9BA8-48EE-90E4-BE40F245DB32}" type="slidenum">
              <a:rPr lang="en-GB" smtClean="0"/>
              <a:t>18</a:t>
            </a:fld>
            <a:endParaRPr lang="en-GB"/>
          </a:p>
        </p:txBody>
      </p:sp>
      <p:sp>
        <p:nvSpPr>
          <p:cNvPr id="7" name="Footer Placeholder 6"/>
          <p:cNvSpPr>
            <a:spLocks noGrp="1"/>
          </p:cNvSpPr>
          <p:nvPr>
            <p:ph type="ftr" sz="quarter" idx="11"/>
          </p:nvPr>
        </p:nvSpPr>
        <p:spPr/>
        <p:txBody>
          <a:bodyPr/>
          <a:lstStyle/>
          <a:p>
            <a:r>
              <a:rPr lang="en-GB" smtClean="0"/>
              <a:t>SPIAC-B – 22nd  September  2016</a:t>
            </a:r>
            <a:endParaRPr lang="en-GB"/>
          </a:p>
        </p:txBody>
      </p:sp>
      <p:graphicFrame>
        <p:nvGraphicFramePr>
          <p:cNvPr id="11" name="Table 10"/>
          <p:cNvGraphicFramePr>
            <a:graphicFrameLocks noGrp="1"/>
          </p:cNvGraphicFramePr>
          <p:nvPr>
            <p:extLst>
              <p:ext uri="{D42A27DB-BD31-4B8C-83A1-F6EECF244321}">
                <p14:modId xmlns:p14="http://schemas.microsoft.com/office/powerpoint/2010/main" val="2660008549"/>
              </p:ext>
            </p:extLst>
          </p:nvPr>
        </p:nvGraphicFramePr>
        <p:xfrm>
          <a:off x="1479424" y="1233747"/>
          <a:ext cx="8019676" cy="4210050"/>
        </p:xfrm>
        <a:graphic>
          <a:graphicData uri="http://schemas.openxmlformats.org/drawingml/2006/table">
            <a:tbl>
              <a:tblPr firstRow="1" bandRow="1">
                <a:tableStyleId>{8EC20E35-A176-4012-BC5E-935CFFF8708E}</a:tableStyleId>
              </a:tblPr>
              <a:tblGrid>
                <a:gridCol w="4009838">
                  <a:extLst>
                    <a:ext uri="{9D8B030D-6E8A-4147-A177-3AD203B41FA5}">
                      <a16:colId xmlns="" xmlns:a16="http://schemas.microsoft.com/office/drawing/2014/main" val="20000"/>
                    </a:ext>
                  </a:extLst>
                </a:gridCol>
                <a:gridCol w="4009838">
                  <a:extLst>
                    <a:ext uri="{9D8B030D-6E8A-4147-A177-3AD203B41FA5}">
                      <a16:colId xmlns="" xmlns:a16="http://schemas.microsoft.com/office/drawing/2014/main" val="20001"/>
                    </a:ext>
                  </a:extLst>
                </a:gridCol>
              </a:tblGrid>
              <a:tr h="394762">
                <a:tc>
                  <a:txBody>
                    <a:bodyPr/>
                    <a:lstStyle/>
                    <a:p>
                      <a:pPr algn="ctr" fontAlgn="b">
                        <a:lnSpc>
                          <a:spcPct val="150000"/>
                        </a:lnSpc>
                      </a:pPr>
                      <a:r>
                        <a:rPr lang="pt-BR" sz="1800" u="none" strike="noStrike" dirty="0">
                          <a:effectLst/>
                        </a:rPr>
                        <a:t>General Indicators</a:t>
                      </a:r>
                      <a:endParaRPr lang="pt-BR" sz="1800" b="0" i="0" u="none" strike="noStrike" dirty="0">
                        <a:solidFill>
                          <a:srgbClr val="000000"/>
                        </a:solidFill>
                        <a:effectLst/>
                        <a:latin typeface="Calibri"/>
                      </a:endParaRPr>
                    </a:p>
                  </a:txBody>
                  <a:tcPr marL="9525" marR="9525" marT="9525" marB="0" anchor="b"/>
                </a:tc>
                <a:tc>
                  <a:txBody>
                    <a:bodyPr/>
                    <a:lstStyle/>
                    <a:p>
                      <a:pPr algn="ctr" fontAlgn="b">
                        <a:lnSpc>
                          <a:spcPct val="150000"/>
                        </a:lnSpc>
                      </a:pPr>
                      <a:r>
                        <a:rPr lang="pt-BR" sz="1800" u="none" strike="noStrike" dirty="0">
                          <a:effectLst/>
                        </a:rPr>
                        <a:t>Average </a:t>
                      </a:r>
                      <a:endParaRPr lang="pt-BR" sz="1800" b="0" i="0" u="none" strike="noStrike" dirty="0">
                        <a:solidFill>
                          <a:srgbClr val="000000"/>
                        </a:solidFill>
                        <a:effectLst/>
                        <a:latin typeface="Calibri"/>
                      </a:endParaRPr>
                    </a:p>
                  </a:txBody>
                  <a:tcPr marL="9525" marR="9525" marT="9525" marB="0" anchor="b"/>
                </a:tc>
                <a:extLst>
                  <a:ext uri="{0D108BD9-81ED-4DB2-BD59-A6C34878D82A}">
                    <a16:rowId xmlns="" xmlns:a16="http://schemas.microsoft.com/office/drawing/2014/main" val="10000"/>
                  </a:ext>
                </a:extLst>
              </a:tr>
              <a:tr h="394762">
                <a:tc>
                  <a:txBody>
                    <a:bodyPr/>
                    <a:lstStyle/>
                    <a:p>
                      <a:pPr algn="l" fontAlgn="b">
                        <a:lnSpc>
                          <a:spcPct val="150000"/>
                        </a:lnSpc>
                      </a:pPr>
                      <a:r>
                        <a:rPr lang="pt-BR" sz="1800" u="none" strike="noStrike" dirty="0">
                          <a:effectLst/>
                        </a:rPr>
                        <a:t> Actual Duration (minutes)</a:t>
                      </a:r>
                      <a:endParaRPr lang="pt-BR" sz="1800" b="1" i="0" u="none" strike="noStrike" dirty="0">
                        <a:solidFill>
                          <a:srgbClr val="000000"/>
                        </a:solidFill>
                        <a:effectLst/>
                        <a:latin typeface="Calibri"/>
                      </a:endParaRPr>
                    </a:p>
                  </a:txBody>
                  <a:tcPr marL="9525" marR="9525" marT="9525" marB="0" anchor="b">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u="none" strike="noStrike" dirty="0">
                          <a:effectLst/>
                        </a:rPr>
                        <a:t>124</a:t>
                      </a:r>
                      <a:endParaRPr lang="pt-BR" sz="1800" b="0" i="0" u="none" strike="noStrike" dirty="0">
                        <a:solidFill>
                          <a:srgbClr val="000000"/>
                        </a:solidFill>
                        <a:effectLst/>
                        <a:latin typeface="Calibri"/>
                      </a:endParaRPr>
                    </a:p>
                  </a:txBody>
                  <a:tcPr marL="9525" marR="9525" marT="9525" marB="0" anchor="b">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394762">
                <a:tc>
                  <a:txBody>
                    <a:bodyPr/>
                    <a:lstStyle/>
                    <a:p>
                      <a:pPr algn="l" fontAlgn="b">
                        <a:lnSpc>
                          <a:spcPct val="150000"/>
                        </a:lnSpc>
                      </a:pPr>
                      <a:r>
                        <a:rPr lang="pt-BR" sz="1800" u="none" strike="noStrike" dirty="0">
                          <a:effectLst/>
                        </a:rPr>
                        <a:t> </a:t>
                      </a:r>
                      <a:r>
                        <a:rPr lang="pt-BR" sz="1800" u="none" strike="noStrike" dirty="0" smtClean="0">
                          <a:effectLst/>
                        </a:rPr>
                        <a:t>Registrants</a:t>
                      </a:r>
                      <a:endParaRPr lang="pt-BR" sz="1800" b="1"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u="none" strike="noStrike" dirty="0">
                          <a:effectLst/>
                        </a:rPr>
                        <a:t>197</a:t>
                      </a:r>
                      <a:endParaRPr lang="pt-BR" sz="1800" b="0"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394762">
                <a:tc>
                  <a:txBody>
                    <a:bodyPr/>
                    <a:lstStyle/>
                    <a:p>
                      <a:pPr algn="l" fontAlgn="b">
                        <a:lnSpc>
                          <a:spcPct val="150000"/>
                        </a:lnSpc>
                      </a:pPr>
                      <a:r>
                        <a:rPr lang="pt-BR" sz="1800" u="none" strike="noStrike" dirty="0">
                          <a:effectLst/>
                        </a:rPr>
                        <a:t> </a:t>
                      </a:r>
                      <a:r>
                        <a:rPr lang="pt-BR" sz="1800" u="none" strike="noStrike" dirty="0" smtClean="0">
                          <a:effectLst/>
                        </a:rPr>
                        <a:t>Attendees</a:t>
                      </a:r>
                      <a:endParaRPr lang="pt-BR" sz="1800" b="1"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u="none" strike="noStrike">
                          <a:effectLst/>
                        </a:rPr>
                        <a:t>93</a:t>
                      </a:r>
                      <a:endParaRPr lang="pt-BR" sz="1800" b="0" i="0" u="none" strike="noStrike">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394762">
                <a:tc>
                  <a:txBody>
                    <a:bodyPr/>
                    <a:lstStyle/>
                    <a:p>
                      <a:pPr algn="l" fontAlgn="b">
                        <a:lnSpc>
                          <a:spcPct val="150000"/>
                        </a:lnSpc>
                      </a:pPr>
                      <a:r>
                        <a:rPr lang="pt-BR" sz="1800" u="none" strike="noStrike" dirty="0">
                          <a:effectLst/>
                        </a:rPr>
                        <a:t> Attendance Rate (%)</a:t>
                      </a:r>
                      <a:endParaRPr lang="pt-BR" sz="1800" b="1"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u="none" strike="noStrike">
                          <a:effectLst/>
                        </a:rPr>
                        <a:t>49,23%</a:t>
                      </a:r>
                      <a:endParaRPr lang="pt-BR" sz="1800" b="0" i="0" u="none" strike="noStrike">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394762">
                <a:tc>
                  <a:txBody>
                    <a:bodyPr/>
                    <a:lstStyle/>
                    <a:p>
                      <a:pPr algn="l" fontAlgn="b">
                        <a:lnSpc>
                          <a:spcPct val="150000"/>
                        </a:lnSpc>
                      </a:pPr>
                      <a:r>
                        <a:rPr lang="pt-BR" sz="1800" u="none" strike="noStrike" dirty="0">
                          <a:effectLst/>
                        </a:rPr>
                        <a:t> Average Attendance Interest Rating</a:t>
                      </a:r>
                      <a:endParaRPr lang="pt-BR" sz="1800" b="1"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u="none" strike="noStrike">
                          <a:effectLst/>
                        </a:rPr>
                        <a:t>52,18%</a:t>
                      </a:r>
                      <a:endParaRPr lang="pt-BR" sz="1800" b="0" i="0" u="none" strike="noStrike">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394762">
                <a:tc>
                  <a:txBody>
                    <a:bodyPr/>
                    <a:lstStyle/>
                    <a:p>
                      <a:pPr algn="l" fontAlgn="b">
                        <a:lnSpc>
                          <a:spcPct val="150000"/>
                        </a:lnSpc>
                      </a:pPr>
                      <a:r>
                        <a:rPr lang="en-US" sz="1800" u="none" strike="noStrike" dirty="0">
                          <a:effectLst/>
                        </a:rPr>
                        <a:t> Total amount of questions and comments</a:t>
                      </a:r>
                      <a:endParaRPr lang="en-US" sz="1800" b="1"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u="none" strike="noStrike">
                          <a:effectLst/>
                        </a:rPr>
                        <a:t>42,8</a:t>
                      </a:r>
                      <a:endParaRPr lang="pt-BR" sz="1800" b="0" i="0" u="none" strike="noStrike">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394762">
                <a:tc>
                  <a:txBody>
                    <a:bodyPr/>
                    <a:lstStyle/>
                    <a:p>
                      <a:pPr algn="l" fontAlgn="b">
                        <a:lnSpc>
                          <a:spcPct val="150000"/>
                        </a:lnSpc>
                      </a:pPr>
                      <a:r>
                        <a:rPr lang="pt-BR" sz="1800" u="none" strike="noStrike" dirty="0">
                          <a:effectLst/>
                        </a:rPr>
                        <a:t> Questions only</a:t>
                      </a:r>
                      <a:endParaRPr lang="pt-BR" sz="1800" b="1"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u="none" strike="noStrike">
                          <a:effectLst/>
                        </a:rPr>
                        <a:t>22,7</a:t>
                      </a:r>
                      <a:endParaRPr lang="pt-BR" sz="1800" b="0" i="0" u="none" strike="noStrike">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420592">
                <a:tc>
                  <a:txBody>
                    <a:bodyPr/>
                    <a:lstStyle/>
                    <a:p>
                      <a:pPr algn="l" fontAlgn="b">
                        <a:lnSpc>
                          <a:spcPct val="150000"/>
                        </a:lnSpc>
                      </a:pPr>
                      <a:r>
                        <a:rPr lang="pt-BR" sz="1800" u="none" strike="noStrike" dirty="0">
                          <a:effectLst/>
                        </a:rPr>
                        <a:t> Number of Surveys Submitted </a:t>
                      </a:r>
                      <a:endParaRPr lang="pt-BR" sz="1800" b="1"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lnSpc>
                          <a:spcPct val="150000"/>
                        </a:lnSpc>
                      </a:pPr>
                      <a:r>
                        <a:rPr lang="pt-BR" sz="1800" u="none" strike="noStrike">
                          <a:effectLst/>
                        </a:rPr>
                        <a:t>30,5</a:t>
                      </a:r>
                      <a:endParaRPr lang="pt-BR" sz="1800" b="0" i="0" u="none" strike="noStrike">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394762">
                <a:tc>
                  <a:txBody>
                    <a:bodyPr/>
                    <a:lstStyle/>
                    <a:p>
                      <a:pPr algn="l" fontAlgn="b">
                        <a:lnSpc>
                          <a:spcPct val="150000"/>
                        </a:lnSpc>
                      </a:pPr>
                      <a:r>
                        <a:rPr lang="en-US" sz="1800" b="1" i="0" u="none" strike="noStrike" dirty="0">
                          <a:solidFill>
                            <a:srgbClr val="000000"/>
                          </a:solidFill>
                          <a:effectLst/>
                          <a:latin typeface="Calibri"/>
                        </a:rPr>
                        <a:t> </a:t>
                      </a:r>
                      <a:r>
                        <a:rPr lang="en-US" sz="1800" b="0" i="0" u="none" strike="noStrike" dirty="0">
                          <a:solidFill>
                            <a:srgbClr val="000000"/>
                          </a:solidFill>
                          <a:effectLst/>
                          <a:latin typeface="Calibri"/>
                        </a:rPr>
                        <a:t>Number of YouTube </a:t>
                      </a:r>
                      <a:r>
                        <a:rPr lang="en-US" sz="1800" b="0" i="0" u="none" strike="noStrike" dirty="0" smtClean="0">
                          <a:solidFill>
                            <a:srgbClr val="000000"/>
                          </a:solidFill>
                          <a:effectLst/>
                          <a:latin typeface="Calibri"/>
                        </a:rPr>
                        <a:t>views </a:t>
                      </a:r>
                      <a:endParaRPr lang="pt-BR" sz="1800" b="0" i="0" u="none" strike="noStrike" dirty="0">
                        <a:solidFill>
                          <a:srgbClr val="000000"/>
                        </a:solidFill>
                        <a:effectLst/>
                        <a:latin typeface="Calibri"/>
                      </a:endParaRPr>
                    </a:p>
                  </a:txBody>
                  <a:tcPr marL="9525" marR="9525" marT="9525" marB="0" anchor="ctr">
                    <a:lnT w="12700" cap="flat" cmpd="sng" algn="ctr">
                      <a:solidFill>
                        <a:schemeClr val="tx1"/>
                      </a:solidFill>
                      <a:prstDash val="solid"/>
                      <a:round/>
                      <a:headEnd type="none" w="med" len="med"/>
                      <a:tailEnd type="none" w="med" len="med"/>
                    </a:lnT>
                    <a:solidFill>
                      <a:schemeClr val="bg1"/>
                    </a:solidFill>
                  </a:tcPr>
                </a:tc>
                <a:tc>
                  <a:txBody>
                    <a:bodyPr/>
                    <a:lstStyle/>
                    <a:p>
                      <a:pPr algn="ctr" fontAlgn="b">
                        <a:lnSpc>
                          <a:spcPct val="150000"/>
                        </a:lnSpc>
                      </a:pPr>
                      <a:r>
                        <a:rPr lang="pt-BR" sz="1800" b="0" i="0" u="none" strike="noStrike" dirty="0" smtClean="0">
                          <a:solidFill>
                            <a:srgbClr val="000000"/>
                          </a:solidFill>
                          <a:effectLst/>
                          <a:latin typeface="+mn-lt"/>
                        </a:rPr>
                        <a:t>125</a:t>
                      </a:r>
                      <a:endParaRPr lang="pt-BR" sz="18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 xmlns:a16="http://schemas.microsoft.com/office/drawing/2014/main" val="10009"/>
                  </a:ext>
                </a:extLst>
              </a:tr>
            </a:tbl>
          </a:graphicData>
        </a:graphic>
      </p:graphicFrame>
      <p:cxnSp>
        <p:nvCxnSpPr>
          <p:cNvPr id="12" name="Straight Connector 11"/>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290418"/>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943" y="182821"/>
            <a:ext cx="10515600" cy="781681"/>
          </a:xfrm>
        </p:spPr>
        <p:txBody>
          <a:bodyPr>
            <a:normAutofit/>
          </a:bodyPr>
          <a:lstStyle/>
          <a:p>
            <a:r>
              <a:rPr lang="en-GB" sz="3600" dirty="0" smtClean="0"/>
              <a:t>A total of 13 realized Webinars</a:t>
            </a:r>
            <a:endParaRPr lang="en-GB" sz="36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417028"/>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CD7D134-9BA8-48EE-90E4-BE40F245DB32}" type="slidenum">
              <a:rPr lang="en-GB" smtClean="0">
                <a:solidFill>
                  <a:prstClr val="black">
                    <a:tint val="75000"/>
                  </a:prstClr>
                </a:solidFill>
              </a:rPr>
              <a:pPr/>
              <a:t>19</a:t>
            </a:fld>
            <a:endParaRPr lang="en-GB">
              <a:solidFill>
                <a:prstClr val="black">
                  <a:tint val="75000"/>
                </a:prstClr>
              </a:solidFill>
            </a:endParaRPr>
          </a:p>
        </p:txBody>
      </p:sp>
      <p:sp>
        <p:nvSpPr>
          <p:cNvPr id="7" name="Footer Placeholder 6"/>
          <p:cNvSpPr>
            <a:spLocks noGrp="1"/>
          </p:cNvSpPr>
          <p:nvPr>
            <p:ph type="ftr" sz="quarter" idx="11"/>
          </p:nvPr>
        </p:nvSpPr>
        <p:spPr/>
        <p:txBody>
          <a:bodyPr/>
          <a:lstStyle/>
          <a:p>
            <a:r>
              <a:rPr lang="en-GB">
                <a:solidFill>
                  <a:prstClr val="black">
                    <a:tint val="75000"/>
                  </a:prstClr>
                </a:solidFill>
              </a:rPr>
              <a:t>SPIAC-B – 22nd  September  2016</a:t>
            </a:r>
          </a:p>
        </p:txBody>
      </p:sp>
      <p:cxnSp>
        <p:nvCxnSpPr>
          <p:cNvPr id="12" name="Straight Connector 11"/>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graphicFrame>
        <p:nvGraphicFramePr>
          <p:cNvPr id="9" name="Table 2"/>
          <p:cNvGraphicFramePr>
            <a:graphicFrameLocks noGrp="1"/>
          </p:cNvGraphicFramePr>
          <p:nvPr>
            <p:extLst>
              <p:ext uri="{D42A27DB-BD31-4B8C-83A1-F6EECF244321}">
                <p14:modId xmlns:p14="http://schemas.microsoft.com/office/powerpoint/2010/main" val="1674355582"/>
              </p:ext>
            </p:extLst>
          </p:nvPr>
        </p:nvGraphicFramePr>
        <p:xfrm>
          <a:off x="235085" y="1062258"/>
          <a:ext cx="11399196" cy="5761834"/>
        </p:xfrm>
        <a:graphic>
          <a:graphicData uri="http://schemas.openxmlformats.org/drawingml/2006/table">
            <a:tbl>
              <a:tblPr firstRow="1" firstCol="1" bandRow="1">
                <a:tableStyleId>{7E9639D4-E3E2-4D34-9284-5A2195B3D0D7}</a:tableStyleId>
              </a:tblPr>
              <a:tblGrid>
                <a:gridCol w="241570">
                  <a:extLst>
                    <a:ext uri="{9D8B030D-6E8A-4147-A177-3AD203B41FA5}">
                      <a16:colId xmlns:a16="http://schemas.microsoft.com/office/drawing/2014/main" xmlns="" val="1467677604"/>
                    </a:ext>
                  </a:extLst>
                </a:gridCol>
                <a:gridCol w="4776281">
                  <a:extLst>
                    <a:ext uri="{9D8B030D-6E8A-4147-A177-3AD203B41FA5}">
                      <a16:colId xmlns:a16="http://schemas.microsoft.com/office/drawing/2014/main" xmlns="" val="1593188146"/>
                    </a:ext>
                  </a:extLst>
                </a:gridCol>
                <a:gridCol w="5418307">
                  <a:extLst>
                    <a:ext uri="{9D8B030D-6E8A-4147-A177-3AD203B41FA5}">
                      <a16:colId xmlns:a16="http://schemas.microsoft.com/office/drawing/2014/main" xmlns="" val="1685363261"/>
                    </a:ext>
                  </a:extLst>
                </a:gridCol>
                <a:gridCol w="963038">
                  <a:extLst>
                    <a:ext uri="{9D8B030D-6E8A-4147-A177-3AD203B41FA5}">
                      <a16:colId xmlns:a16="http://schemas.microsoft.com/office/drawing/2014/main" xmlns="" val="4247507355"/>
                    </a:ext>
                  </a:extLst>
                </a:gridCol>
              </a:tblGrid>
              <a:tr h="176380">
                <a:tc>
                  <a:txBody>
                    <a:bodyPr/>
                    <a:lstStyle/>
                    <a:p>
                      <a:pPr>
                        <a:lnSpc>
                          <a:spcPct val="100000"/>
                        </a:lnSpc>
                        <a:spcAft>
                          <a:spcPts val="0"/>
                        </a:spcAft>
                      </a:pPr>
                      <a:r>
                        <a:rPr lang="pt-BR" sz="1600" dirty="0">
                          <a:effectLst/>
                          <a:latin typeface="Calibri" panose="020F0502020204030204" pitchFamily="34" charset="0"/>
                        </a:rPr>
                        <a:t> </a:t>
                      </a: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pt-BR" sz="1600" dirty="0" err="1">
                          <a:effectLst/>
                          <a:latin typeface="Calibri" panose="020F0502020204030204" pitchFamily="34" charset="0"/>
                        </a:rPr>
                        <a:t>Webinar</a:t>
                      </a:r>
                      <a:r>
                        <a:rPr lang="pt-BR" sz="1600" dirty="0">
                          <a:effectLst/>
                          <a:latin typeface="Calibri" panose="020F0502020204030204" pitchFamily="34" charset="0"/>
                        </a:rPr>
                        <a:t> </a:t>
                      </a:r>
                      <a:r>
                        <a:rPr lang="pt-BR" sz="1600" dirty="0" err="1">
                          <a:effectLst/>
                          <a:latin typeface="Calibri" panose="020F0502020204030204" pitchFamily="34" charset="0"/>
                        </a:rPr>
                        <a:t>title</a:t>
                      </a: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pt-BR" sz="1600" dirty="0" err="1">
                          <a:effectLst/>
                          <a:latin typeface="Calibri" panose="020F0502020204030204" pitchFamily="34" charset="0"/>
                        </a:rPr>
                        <a:t>Organisers</a:t>
                      </a: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pt-BR" sz="1600" dirty="0" err="1">
                          <a:effectLst/>
                          <a:latin typeface="Calibri" panose="020F0502020204030204" pitchFamily="34" charset="0"/>
                        </a:rPr>
                        <a:t>Attendees</a:t>
                      </a: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939002465"/>
                  </a:ext>
                </a:extLst>
              </a:tr>
              <a:tr h="303657">
                <a:tc>
                  <a:txBody>
                    <a:bodyPr/>
                    <a:lstStyle/>
                    <a:p>
                      <a:pPr algn="ctr">
                        <a:lnSpc>
                          <a:spcPct val="100000"/>
                        </a:lnSpc>
                        <a:spcAft>
                          <a:spcPts val="0"/>
                        </a:spcAft>
                      </a:pPr>
                      <a:r>
                        <a:rPr lang="en-US" sz="1200">
                          <a:effectLst/>
                          <a:latin typeface="Calibri" panose="020F0502020204030204" pitchFamily="34" charset="0"/>
                        </a:rPr>
                        <a:t>1</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en-US" sz="1400" b="1" dirty="0">
                          <a:effectLst/>
                          <a:latin typeface="Calibri" panose="020F0502020204030204" pitchFamily="34" charset="0"/>
                        </a:rPr>
                        <a:t>Child Allowance Webinar Series (3 webinars)</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en-US" sz="1200" dirty="0">
                          <a:effectLst/>
                          <a:latin typeface="Calibri" panose="020F0502020204030204" pitchFamily="34" charset="0"/>
                        </a:rPr>
                        <a:t>United Nations Children's Fund (UNICEF) and the International Policy Centre for Inclusive Growth (IPC-IG)</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gn="ctr">
                        <a:lnSpc>
                          <a:spcPct val="100000"/>
                        </a:lnSpc>
                        <a:spcAft>
                          <a:spcPts val="0"/>
                        </a:spcAft>
                      </a:pPr>
                      <a:r>
                        <a:rPr lang="en-US" sz="1200" dirty="0">
                          <a:effectLst/>
                          <a:latin typeface="Calibri" panose="020F0502020204030204" pitchFamily="34" charset="0"/>
                        </a:rPr>
                        <a:t> 144</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525318170"/>
                  </a:ext>
                </a:extLst>
              </a:tr>
              <a:tr h="526733">
                <a:tc>
                  <a:txBody>
                    <a:bodyPr/>
                    <a:lstStyle/>
                    <a:p>
                      <a:pPr algn="ctr">
                        <a:lnSpc>
                          <a:spcPct val="100000"/>
                        </a:lnSpc>
                        <a:spcAft>
                          <a:spcPts val="0"/>
                        </a:spcAft>
                      </a:pPr>
                      <a:r>
                        <a:rPr lang="en-US" sz="1200">
                          <a:effectLst/>
                          <a:latin typeface="Calibri" panose="020F0502020204030204" pitchFamily="34" charset="0"/>
                        </a:rPr>
                        <a:t>2</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en-US" sz="1400" b="1">
                          <a:effectLst/>
                          <a:latin typeface="Calibri" panose="020F0502020204030204" pitchFamily="34" charset="0"/>
                        </a:rPr>
                        <a:t>Towards universal social protection: Latin American pathways and policy tools</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en-US" sz="1200">
                          <a:effectLst/>
                          <a:latin typeface="Calibri" panose="020F0502020204030204" pitchFamily="34" charset="0"/>
                        </a:rPr>
                        <a:t>Economic Commission for Latin America and the Caribbean (ECLAC)</a:t>
                      </a:r>
                      <a:br>
                        <a:rPr lang="en-US" sz="1200">
                          <a:effectLst/>
                          <a:latin typeface="Calibri" panose="020F0502020204030204" pitchFamily="34" charset="0"/>
                        </a:rPr>
                      </a:br>
                      <a:r>
                        <a:rPr lang="en-US" sz="1200">
                          <a:effectLst/>
                          <a:latin typeface="Calibri" panose="020F0502020204030204" pitchFamily="34" charset="0"/>
                        </a:rPr>
                        <a:t>Institute for Applied Economic Research (IPEA)</a:t>
                      </a:r>
                      <a:br>
                        <a:rPr lang="en-US" sz="1200">
                          <a:effectLst/>
                          <a:latin typeface="Calibri" panose="020F0502020204030204" pitchFamily="34" charset="0"/>
                        </a:rPr>
                      </a:br>
                      <a:r>
                        <a:rPr lang="en-US" sz="1200">
                          <a:effectLst/>
                          <a:latin typeface="Calibri" panose="020F0502020204030204" pitchFamily="34" charset="0"/>
                        </a:rPr>
                        <a:t>International Policy Centre for Inclusive Growth (IPC-IG)</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gn="ctr">
                        <a:lnSpc>
                          <a:spcPct val="100000"/>
                        </a:lnSpc>
                        <a:spcAft>
                          <a:spcPts val="0"/>
                        </a:spcAft>
                      </a:pPr>
                      <a:r>
                        <a:rPr lang="pt-BR" sz="1200">
                          <a:effectLst/>
                          <a:latin typeface="Calibri" panose="020F0502020204030204" pitchFamily="34" charset="0"/>
                        </a:rPr>
                        <a:t>89</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1420086865"/>
                  </a:ext>
                </a:extLst>
              </a:tr>
              <a:tr h="339172">
                <a:tc>
                  <a:txBody>
                    <a:bodyPr/>
                    <a:lstStyle/>
                    <a:p>
                      <a:pPr algn="ctr">
                        <a:lnSpc>
                          <a:spcPct val="100000"/>
                        </a:lnSpc>
                        <a:spcAft>
                          <a:spcPts val="0"/>
                        </a:spcAft>
                      </a:pPr>
                      <a:r>
                        <a:rPr lang="en-US" sz="1200" dirty="0">
                          <a:effectLst/>
                          <a:latin typeface="Calibri" panose="020F0502020204030204" pitchFamily="34" charset="0"/>
                        </a:rPr>
                        <a:t>3</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en-US" sz="1400" b="1">
                          <a:effectLst/>
                          <a:latin typeface="Calibri" panose="020F0502020204030204" pitchFamily="34" charset="0"/>
                        </a:rPr>
                        <a:t>Kenya’s Single Registry for Social Protection</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en-US" sz="1200">
                          <a:effectLst/>
                          <a:latin typeface="Calibri" panose="020F0502020204030204" pitchFamily="34" charset="0"/>
                        </a:rPr>
                        <a:t>Australian Department of Foreign Affairs and Trade (DFAT), Oxford Policy Management and Development Pathways</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gn="ctr">
                        <a:lnSpc>
                          <a:spcPct val="100000"/>
                        </a:lnSpc>
                        <a:spcAft>
                          <a:spcPts val="0"/>
                        </a:spcAft>
                      </a:pPr>
                      <a:r>
                        <a:rPr lang="en-US" sz="1200">
                          <a:effectLst/>
                          <a:latin typeface="Calibri" panose="020F0502020204030204" pitchFamily="34" charset="0"/>
                        </a:rPr>
                        <a:t>117</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4144153236"/>
                  </a:ext>
                </a:extLst>
              </a:tr>
              <a:tr h="351556">
                <a:tc>
                  <a:txBody>
                    <a:bodyPr/>
                    <a:lstStyle/>
                    <a:p>
                      <a:pPr algn="ctr">
                        <a:lnSpc>
                          <a:spcPct val="100000"/>
                        </a:lnSpc>
                        <a:spcAft>
                          <a:spcPts val="0"/>
                        </a:spcAft>
                      </a:pPr>
                      <a:r>
                        <a:rPr lang="es-AR" sz="1200">
                          <a:effectLst/>
                          <a:latin typeface="Calibri" panose="020F0502020204030204" pitchFamily="34" charset="0"/>
                        </a:rPr>
                        <a:t>4</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es-AR" sz="1400" b="1">
                          <a:effectLst/>
                          <a:latin typeface="Calibri" panose="020F0502020204030204" pitchFamily="34" charset="0"/>
                        </a:rPr>
                        <a:t>La política fiscal como mecanismo para combatir la desigualdad: análisis en Brasil y Guatemala</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en-US" sz="1200">
                          <a:effectLst/>
                          <a:latin typeface="Calibri" panose="020F0502020204030204" pitchFamily="34" charset="0"/>
                        </a:rPr>
                        <a:t>Organization of American States (OAS), through its Inter-American Social Protection Network (RIPSO)</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gn="ctr">
                        <a:lnSpc>
                          <a:spcPct val="100000"/>
                        </a:lnSpc>
                        <a:spcAft>
                          <a:spcPts val="0"/>
                        </a:spcAft>
                      </a:pPr>
                      <a:r>
                        <a:rPr lang="en-US" sz="1200">
                          <a:effectLst/>
                          <a:latin typeface="Calibri" panose="020F0502020204030204" pitchFamily="34" charset="0"/>
                        </a:rPr>
                        <a:t>50</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419597285"/>
                  </a:ext>
                </a:extLst>
              </a:tr>
              <a:tr h="339172">
                <a:tc>
                  <a:txBody>
                    <a:bodyPr/>
                    <a:lstStyle/>
                    <a:p>
                      <a:pPr algn="ctr">
                        <a:lnSpc>
                          <a:spcPct val="100000"/>
                        </a:lnSpc>
                        <a:spcAft>
                          <a:spcPts val="0"/>
                        </a:spcAft>
                      </a:pPr>
                      <a:r>
                        <a:rPr lang="en-US" sz="1200">
                          <a:effectLst/>
                          <a:latin typeface="Calibri" panose="020F0502020204030204" pitchFamily="34" charset="0"/>
                        </a:rPr>
                        <a:t>5</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en-US" sz="1400" b="1">
                          <a:effectLst/>
                          <a:latin typeface="Calibri" panose="020F0502020204030204" pitchFamily="34" charset="0"/>
                        </a:rPr>
                        <a:t>Gender and Social Protection: Current Issues and Policy Trends</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en-US" sz="1200">
                          <a:effectLst/>
                          <a:latin typeface="Calibri" panose="020F0502020204030204" pitchFamily="34" charset="0"/>
                        </a:rPr>
                        <a:t>International Policy Centre for Inclusive Growth (IPC-IG) and Food and Agriculture Organization of the United Nations (FAO)</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gn="ctr">
                        <a:lnSpc>
                          <a:spcPct val="100000"/>
                        </a:lnSpc>
                        <a:spcAft>
                          <a:spcPts val="0"/>
                        </a:spcAft>
                      </a:pPr>
                      <a:r>
                        <a:rPr lang="pt-BR" sz="1200">
                          <a:effectLst/>
                          <a:latin typeface="Calibri" panose="020F0502020204030204" pitchFamily="34" charset="0"/>
                        </a:rPr>
                        <a:t>148</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2891474769"/>
                  </a:ext>
                </a:extLst>
              </a:tr>
              <a:tr h="351556">
                <a:tc>
                  <a:txBody>
                    <a:bodyPr/>
                    <a:lstStyle/>
                    <a:p>
                      <a:pPr algn="ctr">
                        <a:lnSpc>
                          <a:spcPct val="100000"/>
                        </a:lnSpc>
                        <a:spcAft>
                          <a:spcPts val="0"/>
                        </a:spcAft>
                      </a:pPr>
                      <a:r>
                        <a:rPr lang="en-US" sz="1200">
                          <a:effectLst/>
                          <a:latin typeface="Calibri" panose="020F0502020204030204" pitchFamily="34" charset="0"/>
                        </a:rPr>
                        <a:t>6</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en-US" sz="1400" b="1">
                          <a:effectLst/>
                          <a:latin typeface="Calibri" panose="020F0502020204030204" pitchFamily="34" charset="0"/>
                        </a:rPr>
                        <a:t>A Framework and Practical Guidance on Linking Humanitarian Cash Transfers with Long-Term Social Safety Nets</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en-US" sz="1200">
                          <a:effectLst/>
                          <a:latin typeface="Calibri" panose="020F0502020204030204" pitchFamily="34" charset="0"/>
                        </a:rPr>
                        <a:t>The Cash Learning Partnership (CaLP) and Oxford Policy Management (OPM)</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gn="ctr">
                        <a:lnSpc>
                          <a:spcPct val="100000"/>
                        </a:lnSpc>
                        <a:spcAft>
                          <a:spcPts val="0"/>
                        </a:spcAft>
                      </a:pPr>
                      <a:r>
                        <a:rPr lang="pt-BR" sz="1200">
                          <a:effectLst/>
                          <a:latin typeface="Calibri" panose="020F0502020204030204" pitchFamily="34" charset="0"/>
                        </a:rPr>
                        <a:t>181</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3133172441"/>
                  </a:ext>
                </a:extLst>
              </a:tr>
              <a:tr h="339172">
                <a:tc>
                  <a:txBody>
                    <a:bodyPr/>
                    <a:lstStyle/>
                    <a:p>
                      <a:pPr algn="ctr">
                        <a:lnSpc>
                          <a:spcPct val="100000"/>
                        </a:lnSpc>
                        <a:spcAft>
                          <a:spcPts val="0"/>
                        </a:spcAft>
                      </a:pPr>
                      <a:r>
                        <a:rPr lang="en-US" sz="1200">
                          <a:effectLst/>
                          <a:latin typeface="Calibri" panose="020F0502020204030204" pitchFamily="34" charset="0"/>
                        </a:rPr>
                        <a:t>7</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en-US" sz="1400" b="1">
                          <a:effectLst/>
                          <a:latin typeface="Calibri" panose="020F0502020204030204" pitchFamily="34" charset="0"/>
                        </a:rPr>
                        <a:t>Turkey’s Integrated Social Assistance Services System Webinar</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en-US" sz="1200">
                          <a:effectLst/>
                          <a:latin typeface="Calibri" panose="020F0502020204030204" pitchFamily="34" charset="0"/>
                        </a:rPr>
                        <a:t>Australian Department of Foreign Affairs and Trade (DFAT), Oxford Policy Management and Development Pathways</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gn="ctr">
                        <a:lnSpc>
                          <a:spcPct val="100000"/>
                        </a:lnSpc>
                        <a:spcAft>
                          <a:spcPts val="0"/>
                        </a:spcAft>
                      </a:pPr>
                      <a:r>
                        <a:rPr lang="pt-BR" sz="1200">
                          <a:effectLst/>
                          <a:latin typeface="Calibri" panose="020F0502020204030204" pitchFamily="34" charset="0"/>
                        </a:rPr>
                        <a:t>66</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1894918682"/>
                  </a:ext>
                </a:extLst>
              </a:tr>
              <a:tr h="339172">
                <a:tc>
                  <a:txBody>
                    <a:bodyPr/>
                    <a:lstStyle/>
                    <a:p>
                      <a:pPr algn="ctr">
                        <a:lnSpc>
                          <a:spcPct val="100000"/>
                        </a:lnSpc>
                        <a:spcAft>
                          <a:spcPts val="0"/>
                        </a:spcAft>
                      </a:pPr>
                      <a:r>
                        <a:rPr lang="en-US" sz="1200">
                          <a:effectLst/>
                          <a:latin typeface="Calibri" panose="020F0502020204030204" pitchFamily="34" charset="0"/>
                        </a:rPr>
                        <a:t>8</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en-US" sz="1400" b="1">
                          <a:effectLst/>
                          <a:latin typeface="Calibri" panose="020F0502020204030204" pitchFamily="34" charset="0"/>
                        </a:rPr>
                        <a:t>Social protection and the empowerment of rural women in Africa</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en-US" sz="1200">
                          <a:effectLst/>
                          <a:latin typeface="Calibri" panose="020F0502020204030204" pitchFamily="34" charset="0"/>
                        </a:rPr>
                        <a:t>International Policy Centre for Inclusive Growth (IPC-IG) and Food and Agriculture Organization of the United Nations (FAO)</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gn="ctr">
                        <a:lnSpc>
                          <a:spcPct val="100000"/>
                        </a:lnSpc>
                        <a:spcAft>
                          <a:spcPts val="0"/>
                        </a:spcAft>
                      </a:pPr>
                      <a:r>
                        <a:rPr lang="pt-BR" sz="1200">
                          <a:effectLst/>
                          <a:latin typeface="Calibri" panose="020F0502020204030204" pitchFamily="34" charset="0"/>
                        </a:rPr>
                        <a:t>112</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153140413"/>
                  </a:ext>
                </a:extLst>
              </a:tr>
              <a:tr h="339172">
                <a:tc>
                  <a:txBody>
                    <a:bodyPr/>
                    <a:lstStyle/>
                    <a:p>
                      <a:pPr algn="ctr">
                        <a:lnSpc>
                          <a:spcPct val="100000"/>
                        </a:lnSpc>
                        <a:spcAft>
                          <a:spcPts val="0"/>
                        </a:spcAft>
                      </a:pPr>
                      <a:r>
                        <a:rPr lang="en-US" sz="1200">
                          <a:effectLst/>
                          <a:latin typeface="Calibri" panose="020F0502020204030204" pitchFamily="34" charset="0"/>
                        </a:rPr>
                        <a:t>9</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en-US" sz="1400" b="1">
                          <a:effectLst/>
                          <a:latin typeface="Calibri" panose="020F0502020204030204" pitchFamily="34" charset="0"/>
                        </a:rPr>
                        <a:t>The Bolsa Familia Programme: Access to and Dissemination of Information</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en-US" sz="1200">
                          <a:effectLst/>
                          <a:latin typeface="Calibri" panose="020F0502020204030204" pitchFamily="34" charset="0"/>
                        </a:rPr>
                        <a:t>Brazil Learning Initiative for a World Without Poverty (WWP)</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gn="ctr">
                        <a:lnSpc>
                          <a:spcPct val="100000"/>
                        </a:lnSpc>
                        <a:spcAft>
                          <a:spcPts val="0"/>
                        </a:spcAft>
                      </a:pPr>
                      <a:r>
                        <a:rPr lang="pt-BR" sz="1200">
                          <a:effectLst/>
                          <a:latin typeface="Calibri" panose="020F0502020204030204" pitchFamily="34" charset="0"/>
                        </a:rPr>
                        <a:t>143</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2065785192"/>
                  </a:ext>
                </a:extLst>
              </a:tr>
              <a:tr h="325557">
                <a:tc>
                  <a:txBody>
                    <a:bodyPr/>
                    <a:lstStyle/>
                    <a:p>
                      <a:pPr algn="ctr">
                        <a:lnSpc>
                          <a:spcPct val="100000"/>
                        </a:lnSpc>
                        <a:spcAft>
                          <a:spcPts val="0"/>
                        </a:spcAft>
                      </a:pPr>
                      <a:r>
                        <a:rPr lang="en-US" sz="1200">
                          <a:effectLst/>
                          <a:latin typeface="Calibri" panose="020F0502020204030204" pitchFamily="34" charset="0"/>
                        </a:rPr>
                        <a:t>10</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en-US" sz="1400" b="1">
                          <a:effectLst/>
                          <a:latin typeface="Calibri" panose="020F0502020204030204" pitchFamily="34" charset="0"/>
                        </a:rPr>
                        <a:t>Fiscal Space for Social Protection: Inequality and Redistribution: Taxes and Transfers</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en-US" sz="1200">
                          <a:effectLst/>
                          <a:latin typeface="Calibri" panose="020F0502020204030204" pitchFamily="34" charset="0"/>
                        </a:rPr>
                        <a:t>HelpAge International and the International Policy Centre for Inclusive Growth (IPC-IG)</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gn="ctr">
                        <a:lnSpc>
                          <a:spcPct val="100000"/>
                        </a:lnSpc>
                        <a:spcAft>
                          <a:spcPts val="0"/>
                        </a:spcAft>
                      </a:pPr>
                      <a:r>
                        <a:rPr lang="pt-BR" sz="1200">
                          <a:effectLst/>
                          <a:latin typeface="Calibri" panose="020F0502020204030204" pitchFamily="34" charset="0"/>
                        </a:rPr>
                        <a:t>83</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1176136824"/>
                  </a:ext>
                </a:extLst>
              </a:tr>
              <a:tr h="313719">
                <a:tc>
                  <a:txBody>
                    <a:bodyPr/>
                    <a:lstStyle/>
                    <a:p>
                      <a:pPr algn="ctr">
                        <a:lnSpc>
                          <a:spcPct val="100000"/>
                        </a:lnSpc>
                        <a:spcAft>
                          <a:spcPts val="0"/>
                        </a:spcAft>
                      </a:pPr>
                      <a:r>
                        <a:rPr lang="en-US" sz="1200">
                          <a:effectLst/>
                          <a:latin typeface="Calibri" panose="020F0502020204030204" pitchFamily="34" charset="0"/>
                        </a:rPr>
                        <a:t>11</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en-US" sz="1400" b="1">
                          <a:effectLst/>
                          <a:latin typeface="Calibri" panose="020F0502020204030204" pitchFamily="34" charset="0"/>
                        </a:rPr>
                        <a:t>Shock-responsive social protection in practice: perspectives from Kenya and Mozambique</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en-US" sz="1200">
                          <a:effectLst/>
                          <a:latin typeface="Calibri" panose="020F0502020204030204" pitchFamily="34" charset="0"/>
                        </a:rPr>
                        <a:t>Oxford Policy Management (OPM) in partnership with the Hunger Safety Net Programme (HSNP), Kenya</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gn="ctr">
                        <a:lnSpc>
                          <a:spcPct val="100000"/>
                        </a:lnSpc>
                        <a:spcAft>
                          <a:spcPts val="0"/>
                        </a:spcAft>
                      </a:pPr>
                      <a:r>
                        <a:rPr lang="pt-BR" sz="1200" dirty="0">
                          <a:effectLst/>
                          <a:latin typeface="Calibri" panose="020F0502020204030204" pitchFamily="34" charset="0"/>
                        </a:rPr>
                        <a:t>131</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1877234296"/>
                  </a:ext>
                </a:extLst>
              </a:tr>
              <a:tr h="301882">
                <a:tc>
                  <a:txBody>
                    <a:bodyPr/>
                    <a:lstStyle/>
                    <a:p>
                      <a:pPr algn="ctr">
                        <a:lnSpc>
                          <a:spcPct val="100000"/>
                        </a:lnSpc>
                        <a:spcAft>
                          <a:spcPts val="0"/>
                        </a:spcAft>
                      </a:pPr>
                      <a:r>
                        <a:rPr lang="en-US" sz="1200">
                          <a:effectLst/>
                          <a:latin typeface="Calibri" panose="020F0502020204030204" pitchFamily="34" charset="0"/>
                        </a:rPr>
                        <a:t>12</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en-US" sz="1400" b="1">
                          <a:effectLst/>
                          <a:latin typeface="Calibri" panose="020F0502020204030204" pitchFamily="34" charset="0"/>
                        </a:rPr>
                        <a:t>The ISPA Tool: Assessing the Quality of Social Protection Payment Delivery Mechanisms</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en-US" sz="1200">
                          <a:effectLst/>
                          <a:latin typeface="Calibri" panose="020F0502020204030204" pitchFamily="34" charset="0"/>
                        </a:rPr>
                        <a:t>Inter Agency Social Protection Assessments (ISPA) - Coordination Team</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gn="ctr">
                        <a:lnSpc>
                          <a:spcPct val="100000"/>
                        </a:lnSpc>
                        <a:spcAft>
                          <a:spcPts val="0"/>
                        </a:spcAft>
                      </a:pPr>
                      <a:r>
                        <a:rPr lang="pt-BR" sz="1200">
                          <a:effectLst/>
                          <a:latin typeface="Calibri" panose="020F0502020204030204" pitchFamily="34" charset="0"/>
                        </a:rPr>
                        <a:t>103</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2852113607"/>
                  </a:ext>
                </a:extLst>
              </a:tr>
              <a:tr h="351556">
                <a:tc>
                  <a:txBody>
                    <a:bodyPr/>
                    <a:lstStyle/>
                    <a:p>
                      <a:pPr algn="ctr">
                        <a:lnSpc>
                          <a:spcPct val="100000"/>
                        </a:lnSpc>
                        <a:spcAft>
                          <a:spcPts val="0"/>
                        </a:spcAft>
                      </a:pPr>
                      <a:r>
                        <a:rPr lang="en-US" sz="1200">
                          <a:effectLst/>
                          <a:latin typeface="Calibri" panose="020F0502020204030204" pitchFamily="34" charset="0"/>
                        </a:rPr>
                        <a:t>13</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0000"/>
                        </a:lnSpc>
                        <a:spcAft>
                          <a:spcPts val="0"/>
                        </a:spcAft>
                      </a:pPr>
                      <a:r>
                        <a:rPr lang="en-US" sz="1400" b="1" dirty="0">
                          <a:effectLst/>
                          <a:latin typeface="Calibri" panose="020F0502020204030204" pitchFamily="34" charset="0"/>
                        </a:rPr>
                        <a:t>Fiscal Space for Social Protection: Harmonization of Contributory and Non-Contributory </a:t>
                      </a:r>
                      <a:r>
                        <a:rPr lang="en-US" sz="1400" b="1" dirty="0" err="1">
                          <a:effectLst/>
                          <a:latin typeface="Calibri" panose="020F0502020204030204" pitchFamily="34" charset="0"/>
                        </a:rPr>
                        <a:t>Programmes</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nSpc>
                          <a:spcPct val="100000"/>
                        </a:lnSpc>
                        <a:spcAft>
                          <a:spcPts val="0"/>
                        </a:spcAft>
                      </a:pPr>
                      <a:r>
                        <a:rPr lang="en-US" sz="1200" dirty="0" err="1">
                          <a:effectLst/>
                          <a:latin typeface="Calibri" panose="020F0502020204030204" pitchFamily="34" charset="0"/>
                        </a:rPr>
                        <a:t>HelpAge</a:t>
                      </a:r>
                      <a:r>
                        <a:rPr lang="en-US" sz="1200" dirty="0">
                          <a:effectLst/>
                          <a:latin typeface="Calibri" panose="020F0502020204030204" pitchFamily="34" charset="0"/>
                        </a:rPr>
                        <a:t> International and the International Policy Centre for Inclusive Growth (IPC-IG)</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tc>
                  <a:txBody>
                    <a:bodyPr/>
                    <a:lstStyle/>
                    <a:p>
                      <a:pPr algn="ctr">
                        <a:lnSpc>
                          <a:spcPct val="100000"/>
                        </a:lnSpc>
                        <a:spcAft>
                          <a:spcPts val="0"/>
                        </a:spcAft>
                      </a:pPr>
                      <a:r>
                        <a:rPr lang="pt-BR" sz="1200" dirty="0">
                          <a:effectLst/>
                          <a:latin typeface="Calibri" panose="020F0502020204030204" pitchFamily="34" charset="0"/>
                        </a:rPr>
                        <a:t>78</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121" marR="25121" marT="6611" marB="0" anchor="b"/>
                </a:tc>
                <a:extLst>
                  <a:ext uri="{0D108BD9-81ED-4DB2-BD59-A6C34878D82A}">
                    <a16:rowId xmlns:a16="http://schemas.microsoft.com/office/drawing/2014/main" xmlns="" val="3998437130"/>
                  </a:ext>
                </a:extLst>
              </a:tr>
            </a:tbl>
          </a:graphicData>
        </a:graphic>
      </p:graphicFrame>
    </p:spTree>
    <p:extLst>
      <p:ext uri="{BB962C8B-B14F-4D97-AF65-F5344CB8AC3E}">
        <p14:creationId xmlns:p14="http://schemas.microsoft.com/office/powerpoint/2010/main" val="903284512"/>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0247" y="182821"/>
            <a:ext cx="10515600" cy="781681"/>
          </a:xfrm>
        </p:spPr>
        <p:txBody>
          <a:bodyPr>
            <a:normAutofit/>
          </a:bodyPr>
          <a:lstStyle/>
          <a:p>
            <a:r>
              <a:rPr lang="en-GB" sz="3600" dirty="0" smtClean="0"/>
              <a:t>Registrants and Attendees</a:t>
            </a:r>
            <a:endParaRPr lang="en-GB" sz="36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417028"/>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CD7D134-9BA8-48EE-90E4-BE40F245DB32}" type="slidenum">
              <a:rPr lang="en-GB" smtClean="0"/>
              <a:t>20</a:t>
            </a:fld>
            <a:endParaRPr lang="en-GB"/>
          </a:p>
        </p:txBody>
      </p:sp>
      <p:sp>
        <p:nvSpPr>
          <p:cNvPr id="7" name="Footer Placeholder 6"/>
          <p:cNvSpPr>
            <a:spLocks noGrp="1"/>
          </p:cNvSpPr>
          <p:nvPr>
            <p:ph type="ftr" sz="quarter" idx="11"/>
          </p:nvPr>
        </p:nvSpPr>
        <p:spPr/>
        <p:txBody>
          <a:bodyPr/>
          <a:lstStyle/>
          <a:p>
            <a:r>
              <a:rPr lang="en-GB" smtClean="0"/>
              <a:t>SPIAC-B – 22nd  September  2016</a:t>
            </a:r>
            <a:endParaRPr lang="en-GB"/>
          </a:p>
        </p:txBody>
      </p:sp>
      <p:cxnSp>
        <p:nvCxnSpPr>
          <p:cNvPr id="12" name="Straight Connector 11"/>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graphicFrame>
        <p:nvGraphicFramePr>
          <p:cNvPr id="10" name="Chart 9"/>
          <p:cNvGraphicFramePr>
            <a:graphicFrameLocks/>
          </p:cNvGraphicFramePr>
          <p:nvPr>
            <p:extLst>
              <p:ext uri="{D42A27DB-BD31-4B8C-83A1-F6EECF244321}">
                <p14:modId xmlns:p14="http://schemas.microsoft.com/office/powerpoint/2010/main" val="4086017423"/>
              </p:ext>
            </p:extLst>
          </p:nvPr>
        </p:nvGraphicFramePr>
        <p:xfrm>
          <a:off x="512064" y="1316736"/>
          <a:ext cx="10723783" cy="47670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55245886"/>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232926"/>
            <a:ext cx="10515600" cy="781681"/>
          </a:xfrm>
        </p:spPr>
        <p:txBody>
          <a:bodyPr>
            <a:normAutofit/>
          </a:bodyPr>
          <a:lstStyle/>
          <a:p>
            <a:r>
              <a:rPr lang="en-GB" sz="3600" dirty="0" smtClean="0"/>
              <a:t>Webinar </a:t>
            </a:r>
            <a:r>
              <a:rPr lang="en-GB" sz="3600" dirty="0"/>
              <a:t>audience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417028"/>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CD7D134-9BA8-48EE-90E4-BE40F245DB32}" type="slidenum">
              <a:rPr lang="en-GB" smtClean="0"/>
              <a:t>21</a:t>
            </a:fld>
            <a:endParaRPr lang="en-GB"/>
          </a:p>
        </p:txBody>
      </p:sp>
      <p:sp>
        <p:nvSpPr>
          <p:cNvPr id="7" name="Footer Placeholder 6"/>
          <p:cNvSpPr>
            <a:spLocks noGrp="1"/>
          </p:cNvSpPr>
          <p:nvPr>
            <p:ph type="ftr" sz="quarter" idx="11"/>
          </p:nvPr>
        </p:nvSpPr>
        <p:spPr/>
        <p:txBody>
          <a:bodyPr/>
          <a:lstStyle/>
          <a:p>
            <a:r>
              <a:rPr lang="en-GB" smtClean="0"/>
              <a:t>SPIAC-B – 22nd  September  2016</a:t>
            </a:r>
            <a:endParaRPr lang="en-GB"/>
          </a:p>
        </p:txBody>
      </p:sp>
      <p:cxnSp>
        <p:nvCxnSpPr>
          <p:cNvPr id="12" name="Straight Connector 11"/>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graphicFrame>
        <p:nvGraphicFramePr>
          <p:cNvPr id="14" name="Chart 13"/>
          <p:cNvGraphicFramePr>
            <a:graphicFrameLocks/>
          </p:cNvGraphicFramePr>
          <p:nvPr>
            <p:extLst>
              <p:ext uri="{D42A27DB-BD31-4B8C-83A1-F6EECF244321}">
                <p14:modId xmlns:p14="http://schemas.microsoft.com/office/powerpoint/2010/main" val="2576819739"/>
              </p:ext>
            </p:extLst>
          </p:nvPr>
        </p:nvGraphicFramePr>
        <p:xfrm>
          <a:off x="361619" y="1966586"/>
          <a:ext cx="10874228" cy="4552428"/>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212943" y="1402915"/>
            <a:ext cx="7693773" cy="461665"/>
          </a:xfrm>
          <a:prstGeom prst="rect">
            <a:avLst/>
          </a:prstGeom>
          <a:noFill/>
        </p:spPr>
        <p:txBody>
          <a:bodyPr wrap="none" rtlCol="0">
            <a:spAutoFit/>
          </a:bodyPr>
          <a:lstStyle/>
          <a:p>
            <a:pPr marL="285750" indent="-285750">
              <a:buFont typeface="Wingdings" panose="05000000000000000000" pitchFamily="2" charset="2"/>
              <a:buChar char="Ø"/>
            </a:pPr>
            <a:r>
              <a:rPr lang="en-US" sz="2400" dirty="0"/>
              <a:t> In total, </a:t>
            </a:r>
            <a:r>
              <a:rPr lang="en-US" sz="2400" b="1" dirty="0"/>
              <a:t>101 countries </a:t>
            </a:r>
            <a:r>
              <a:rPr lang="en-US" sz="2400" dirty="0"/>
              <a:t>were represented by </a:t>
            </a:r>
            <a:r>
              <a:rPr lang="en-US" sz="2400" dirty="0" smtClean="0"/>
              <a:t>the attendees</a:t>
            </a:r>
            <a:endParaRPr lang="pt-BR" sz="2400" dirty="0"/>
          </a:p>
        </p:txBody>
      </p:sp>
    </p:spTree>
    <p:extLst>
      <p:ext uri="{BB962C8B-B14F-4D97-AF65-F5344CB8AC3E}">
        <p14:creationId xmlns:p14="http://schemas.microsoft.com/office/powerpoint/2010/main" val="394201473"/>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732" y="232926"/>
            <a:ext cx="10515600" cy="781681"/>
          </a:xfrm>
        </p:spPr>
        <p:txBody>
          <a:bodyPr>
            <a:normAutofit/>
          </a:bodyPr>
          <a:lstStyle/>
          <a:p>
            <a:r>
              <a:rPr lang="en-GB" sz="3600" dirty="0"/>
              <a:t>Types of institutions attending the webinars</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417028"/>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CD7D134-9BA8-48EE-90E4-BE40F245DB32}" type="slidenum">
              <a:rPr lang="en-GB" smtClean="0"/>
              <a:t>22</a:t>
            </a:fld>
            <a:endParaRPr lang="en-GB"/>
          </a:p>
        </p:txBody>
      </p:sp>
      <p:sp>
        <p:nvSpPr>
          <p:cNvPr id="7" name="Footer Placeholder 6"/>
          <p:cNvSpPr>
            <a:spLocks noGrp="1"/>
          </p:cNvSpPr>
          <p:nvPr>
            <p:ph type="ftr" sz="quarter" idx="11"/>
          </p:nvPr>
        </p:nvSpPr>
        <p:spPr/>
        <p:txBody>
          <a:bodyPr/>
          <a:lstStyle/>
          <a:p>
            <a:r>
              <a:rPr lang="en-GB" smtClean="0"/>
              <a:t>SPIAC-B – 22nd  September  2016</a:t>
            </a:r>
            <a:endParaRPr lang="en-GB"/>
          </a:p>
        </p:txBody>
      </p:sp>
      <p:cxnSp>
        <p:nvCxnSpPr>
          <p:cNvPr id="12" name="Straight Connector 11"/>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graphicFrame>
        <p:nvGraphicFramePr>
          <p:cNvPr id="10" name="Chart 9"/>
          <p:cNvGraphicFramePr>
            <a:graphicFrameLocks/>
          </p:cNvGraphicFramePr>
          <p:nvPr>
            <p:extLst>
              <p:ext uri="{D42A27DB-BD31-4B8C-83A1-F6EECF244321}">
                <p14:modId xmlns:p14="http://schemas.microsoft.com/office/powerpoint/2010/main" val="2951104471"/>
              </p:ext>
            </p:extLst>
          </p:nvPr>
        </p:nvGraphicFramePr>
        <p:xfrm>
          <a:off x="300625" y="1327660"/>
          <a:ext cx="11135637" cy="494787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20895429"/>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2732" y="232926"/>
            <a:ext cx="10515600" cy="781681"/>
          </a:xfrm>
        </p:spPr>
        <p:txBody>
          <a:bodyPr>
            <a:normAutofit/>
          </a:bodyPr>
          <a:lstStyle/>
          <a:p>
            <a:r>
              <a:rPr lang="en-GB" sz="3600" dirty="0"/>
              <a:t>Types of experts attending the webinars</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417028"/>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CD7D134-9BA8-48EE-90E4-BE40F245DB32}" type="slidenum">
              <a:rPr lang="en-GB" smtClean="0"/>
              <a:t>23</a:t>
            </a:fld>
            <a:endParaRPr lang="en-GB"/>
          </a:p>
        </p:txBody>
      </p:sp>
      <p:sp>
        <p:nvSpPr>
          <p:cNvPr id="7" name="Footer Placeholder 6"/>
          <p:cNvSpPr>
            <a:spLocks noGrp="1"/>
          </p:cNvSpPr>
          <p:nvPr>
            <p:ph type="ftr" sz="quarter" idx="11"/>
          </p:nvPr>
        </p:nvSpPr>
        <p:spPr/>
        <p:txBody>
          <a:bodyPr/>
          <a:lstStyle/>
          <a:p>
            <a:r>
              <a:rPr lang="en-GB" smtClean="0"/>
              <a:t>SPIAC-B – 22nd  September  2016</a:t>
            </a:r>
            <a:endParaRPr lang="en-GB"/>
          </a:p>
        </p:txBody>
      </p:sp>
      <p:cxnSp>
        <p:nvCxnSpPr>
          <p:cNvPr id="12" name="Straight Connector 11"/>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graphicFrame>
        <p:nvGraphicFramePr>
          <p:cNvPr id="9" name="Chart 8"/>
          <p:cNvGraphicFramePr>
            <a:graphicFrameLocks/>
          </p:cNvGraphicFramePr>
          <p:nvPr>
            <p:extLst>
              <p:ext uri="{D42A27DB-BD31-4B8C-83A1-F6EECF244321}">
                <p14:modId xmlns:p14="http://schemas.microsoft.com/office/powerpoint/2010/main" val="3930711632"/>
              </p:ext>
            </p:extLst>
          </p:nvPr>
        </p:nvGraphicFramePr>
        <p:xfrm>
          <a:off x="212943" y="1526120"/>
          <a:ext cx="11841270" cy="47577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0179225"/>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ctrTitle"/>
          </p:nvPr>
        </p:nvSpPr>
        <p:spPr>
          <a:xfrm>
            <a:off x="1736941" y="3427170"/>
            <a:ext cx="9144000" cy="1217700"/>
          </a:xfrm>
        </p:spPr>
        <p:txBody>
          <a:bodyPr/>
          <a:lstStyle/>
          <a:p>
            <a:r>
              <a:rPr lang="en-US" dirty="0"/>
              <a:t>Online Communities </a:t>
            </a:r>
            <a:endParaRPr lang="pt-BR" dirty="0"/>
          </a:p>
        </p:txBody>
      </p:sp>
      <p:cxnSp>
        <p:nvCxnSpPr>
          <p:cNvPr id="10" name="Straight Connector 9"/>
          <p:cNvCxnSpPr/>
          <p:nvPr/>
        </p:nvCxnSpPr>
        <p:spPr>
          <a:xfrm>
            <a:off x="2901860" y="4922729"/>
            <a:ext cx="6638795" cy="0"/>
          </a:xfrm>
          <a:prstGeom prst="line">
            <a:avLst/>
          </a:prstGeom>
          <a:ln w="12700"/>
          <a:effectLst>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01116" y="1654479"/>
            <a:ext cx="1840282" cy="1840282"/>
          </a:xfrm>
          <a:prstGeom prst="rect">
            <a:avLst/>
          </a:prstGeom>
        </p:spPr>
      </p:pic>
    </p:spTree>
    <p:extLst>
      <p:ext uri="{BB962C8B-B14F-4D97-AF65-F5344CB8AC3E}">
        <p14:creationId xmlns:p14="http://schemas.microsoft.com/office/powerpoint/2010/main" val="650695076"/>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82" y="0"/>
            <a:ext cx="10515600" cy="1325563"/>
          </a:xfrm>
        </p:spPr>
        <p:txBody>
          <a:bodyPr/>
          <a:lstStyle/>
          <a:p>
            <a:r>
              <a:rPr lang="en-GB" dirty="0"/>
              <a:t>A total of 26 </a:t>
            </a:r>
            <a:r>
              <a:rPr lang="en-GB" dirty="0" smtClean="0"/>
              <a:t>Online </a:t>
            </a:r>
            <a:r>
              <a:rPr lang="en-GB" dirty="0"/>
              <a:t>Communities </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CCD7D134-9BA8-48EE-90E4-BE40F245DB32}" type="slidenum">
              <a:rPr lang="en-GB" smtClean="0"/>
              <a:t>25</a:t>
            </a:fld>
            <a:endParaRPr lang="en-GB"/>
          </a:p>
        </p:txBody>
      </p:sp>
      <p:sp>
        <p:nvSpPr>
          <p:cNvPr id="8" name="Footer Placeholder 7"/>
          <p:cNvSpPr>
            <a:spLocks noGrp="1"/>
          </p:cNvSpPr>
          <p:nvPr>
            <p:ph type="ftr" sz="quarter" idx="11"/>
          </p:nvPr>
        </p:nvSpPr>
        <p:spPr/>
        <p:txBody>
          <a:bodyPr/>
          <a:lstStyle/>
          <a:p>
            <a:r>
              <a:rPr lang="en-GB" smtClean="0"/>
              <a:t>SPIAC-B – 22nd  September  2016</a:t>
            </a:r>
            <a:endParaRPr lang="en-GB"/>
          </a:p>
        </p:txBody>
      </p:sp>
      <p:cxnSp>
        <p:nvCxnSpPr>
          <p:cNvPr id="10" name="Straight Connector 9"/>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graphicFrame>
        <p:nvGraphicFramePr>
          <p:cNvPr id="11" name="Table 10"/>
          <p:cNvGraphicFramePr>
            <a:graphicFrameLocks noGrp="1"/>
          </p:cNvGraphicFramePr>
          <p:nvPr>
            <p:extLst>
              <p:ext uri="{D42A27DB-BD31-4B8C-83A1-F6EECF244321}">
                <p14:modId xmlns:p14="http://schemas.microsoft.com/office/powerpoint/2010/main" val="726278439"/>
              </p:ext>
            </p:extLst>
          </p:nvPr>
        </p:nvGraphicFramePr>
        <p:xfrm>
          <a:off x="212943" y="1052185"/>
          <a:ext cx="11448789" cy="5606536"/>
        </p:xfrm>
        <a:graphic>
          <a:graphicData uri="http://schemas.openxmlformats.org/drawingml/2006/table">
            <a:tbl>
              <a:tblPr>
                <a:tableStyleId>{5C22544A-7EE6-4342-B048-85BDC9FD1C3A}</a:tableStyleId>
              </a:tblPr>
              <a:tblGrid>
                <a:gridCol w="7252570">
                  <a:extLst>
                    <a:ext uri="{9D8B030D-6E8A-4147-A177-3AD203B41FA5}">
                      <a16:colId xmlns="" xmlns:a16="http://schemas.microsoft.com/office/drawing/2014/main" val="20000"/>
                    </a:ext>
                  </a:extLst>
                </a:gridCol>
                <a:gridCol w="1302707">
                  <a:extLst>
                    <a:ext uri="{9D8B030D-6E8A-4147-A177-3AD203B41FA5}">
                      <a16:colId xmlns="" xmlns:a16="http://schemas.microsoft.com/office/drawing/2014/main" val="20001"/>
                    </a:ext>
                  </a:extLst>
                </a:gridCol>
                <a:gridCol w="2079320">
                  <a:extLst>
                    <a:ext uri="{9D8B030D-6E8A-4147-A177-3AD203B41FA5}">
                      <a16:colId xmlns="" xmlns:a16="http://schemas.microsoft.com/office/drawing/2014/main" val="20002"/>
                    </a:ext>
                  </a:extLst>
                </a:gridCol>
                <a:gridCol w="814192">
                  <a:extLst>
                    <a:ext uri="{9D8B030D-6E8A-4147-A177-3AD203B41FA5}">
                      <a16:colId xmlns="" xmlns:a16="http://schemas.microsoft.com/office/drawing/2014/main" val="20003"/>
                    </a:ext>
                  </a:extLst>
                </a:gridCol>
              </a:tblGrid>
              <a:tr h="117986">
                <a:tc>
                  <a:txBody>
                    <a:bodyPr/>
                    <a:lstStyle/>
                    <a:p>
                      <a:pPr algn="l" fontAlgn="b"/>
                      <a:r>
                        <a:rPr lang="pt-BR" sz="1400" u="none" strike="noStrike" dirty="0">
                          <a:solidFill>
                            <a:schemeClr val="bg1"/>
                          </a:solidFill>
                          <a:effectLst/>
                        </a:rPr>
                        <a:t>Online Community Title</a:t>
                      </a:r>
                      <a:endParaRPr lang="pt-BR" sz="1400" b="1" i="0" u="none" strike="noStrike" dirty="0">
                        <a:solidFill>
                          <a:schemeClr val="bg1"/>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pt-BR" sz="1400" u="none" strike="noStrike" dirty="0">
                          <a:solidFill>
                            <a:schemeClr val="bg1"/>
                          </a:solidFill>
                          <a:effectLst/>
                        </a:rPr>
                        <a:t>Institutions</a:t>
                      </a:r>
                      <a:endParaRPr lang="pt-BR" sz="1400" b="1" i="0" u="none" strike="noStrike" dirty="0">
                        <a:solidFill>
                          <a:schemeClr val="bg1"/>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pt-BR" sz="1400" u="none" strike="noStrike" dirty="0">
                          <a:solidFill>
                            <a:schemeClr val="bg1"/>
                          </a:solidFill>
                          <a:effectLst/>
                        </a:rPr>
                        <a:t>Type</a:t>
                      </a:r>
                      <a:endParaRPr lang="pt-BR" sz="1400" b="1" i="0" u="none" strike="noStrike" dirty="0">
                        <a:solidFill>
                          <a:schemeClr val="bg1"/>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pt-BR" sz="1400" u="none" strike="noStrike" dirty="0">
                          <a:solidFill>
                            <a:schemeClr val="bg1"/>
                          </a:solidFill>
                          <a:effectLst/>
                        </a:rPr>
                        <a:t># members</a:t>
                      </a:r>
                      <a:endParaRPr lang="pt-BR" sz="1400" b="1" i="0" u="none" strike="noStrike" dirty="0">
                        <a:solidFill>
                          <a:schemeClr val="bg1"/>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 xmlns:a16="http://schemas.microsoft.com/office/drawing/2014/main" val="10000"/>
                  </a:ext>
                </a:extLst>
              </a:tr>
              <a:tr h="207656">
                <a:tc>
                  <a:txBody>
                    <a:bodyPr/>
                    <a:lstStyle/>
                    <a:p>
                      <a:pPr algn="l" fontAlgn="b"/>
                      <a:r>
                        <a:rPr lang="en-US" sz="1200" u="none" strike="noStrike" dirty="0">
                          <a:effectLst/>
                        </a:rPr>
                        <a:t>Social Registries and Integrated MISs for Social Protection</a:t>
                      </a:r>
                      <a:endParaRPr lang="en-US" sz="1200" b="0" i="0" u="none" strike="noStrike" dirty="0">
                        <a:solidFill>
                          <a:srgbClr val="0000FF"/>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DFAT, OPM</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200" u="none" strike="noStrike">
                          <a:effectLst/>
                        </a:rPr>
                        <a:t>Webinar series, Event follow up</a:t>
                      </a:r>
                      <a:endParaRPr lang="en-US"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100</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117986">
                <a:tc>
                  <a:txBody>
                    <a:bodyPr/>
                    <a:lstStyle/>
                    <a:p>
                      <a:pPr algn="l" fontAlgn="ctr"/>
                      <a:r>
                        <a:rPr lang="pt-BR" sz="1200" u="none" strike="noStrike" dirty="0">
                          <a:effectLst/>
                        </a:rPr>
                        <a:t>Brazil-Africa Social Protection Community</a:t>
                      </a:r>
                      <a:endParaRPr lang="pt-BR"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IPC</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t-BR" sz="1200" u="none" strike="noStrike">
                          <a:effectLst/>
                        </a:rPr>
                        <a:t>DFID project</a:t>
                      </a:r>
                      <a:endParaRPr lang="pt-BR" sz="12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80</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r h="207656">
                <a:tc>
                  <a:txBody>
                    <a:bodyPr/>
                    <a:lstStyle/>
                    <a:p>
                      <a:pPr algn="l" fontAlgn="b"/>
                      <a:r>
                        <a:rPr lang="fr-FR" sz="1200" u="none" strike="noStrike" dirty="0" err="1">
                          <a:effectLst/>
                        </a:rPr>
                        <a:t>Community</a:t>
                      </a:r>
                      <a:r>
                        <a:rPr lang="fr-FR" sz="1200" u="none" strike="noStrike" dirty="0">
                          <a:effectLst/>
                        </a:rPr>
                        <a:t> of Practice on Cash Transfer in </a:t>
                      </a:r>
                      <a:r>
                        <a:rPr lang="fr-FR" sz="1200" u="none" strike="noStrike" dirty="0" err="1">
                          <a:effectLst/>
                        </a:rPr>
                        <a:t>Africa</a:t>
                      </a:r>
                      <a:r>
                        <a:rPr lang="fr-FR" sz="1200" u="none" strike="noStrike" dirty="0">
                          <a:effectLst/>
                        </a:rPr>
                        <a:t> / Communauté de Pratique sur les Transferts Sociaux Monétaires en Afrique</a:t>
                      </a:r>
                      <a:endParaRPr lang="fr-FR" sz="1200" b="0" i="0" u="none" strike="noStrike" dirty="0">
                        <a:solidFill>
                          <a:srgbClr val="0000FF"/>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t-BR" sz="1200" u="none" strike="noStrike">
                          <a:effectLst/>
                        </a:rPr>
                        <a:t>CoP</a:t>
                      </a:r>
                      <a:endParaRPr lang="pt-BR" sz="12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t-BR" sz="1200" u="none" strike="noStrike" dirty="0">
                          <a:effectLst/>
                        </a:rPr>
                        <a:t>Event follow up (COP)</a:t>
                      </a:r>
                      <a:endParaRPr lang="pt-BR" sz="12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58</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3"/>
                  </a:ext>
                </a:extLst>
              </a:tr>
              <a:tr h="117986">
                <a:tc>
                  <a:txBody>
                    <a:bodyPr/>
                    <a:lstStyle/>
                    <a:p>
                      <a:pPr algn="l" fontAlgn="ctr"/>
                      <a:r>
                        <a:rPr lang="en-US" sz="1200" u="none" strike="noStrike" dirty="0">
                          <a:effectLst/>
                        </a:rPr>
                        <a:t>The Child Allowance Online Community</a:t>
                      </a:r>
                      <a:endParaRPr lang="en-US"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IPC</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Webinar series</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57</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4"/>
                  </a:ext>
                </a:extLst>
              </a:tr>
              <a:tr h="117986">
                <a:tc>
                  <a:txBody>
                    <a:bodyPr/>
                    <a:lstStyle/>
                    <a:p>
                      <a:pPr algn="l" fontAlgn="b"/>
                      <a:r>
                        <a:rPr lang="en-US" sz="1200" u="none" strike="noStrike" dirty="0">
                          <a:effectLst/>
                        </a:rPr>
                        <a:t>Social Protection for Employment – Community (SPEC)</a:t>
                      </a:r>
                      <a:endParaRPr lang="en-US" sz="1200" b="0" i="0" u="none" strike="noStrike" dirty="0">
                        <a:solidFill>
                          <a:srgbClr val="0000FF"/>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DFAT</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Event follow up</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56</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5"/>
                  </a:ext>
                </a:extLst>
              </a:tr>
              <a:tr h="117986">
                <a:tc>
                  <a:txBody>
                    <a:bodyPr/>
                    <a:lstStyle/>
                    <a:p>
                      <a:pPr algn="l" fontAlgn="ctr"/>
                      <a:r>
                        <a:rPr lang="pt-BR" sz="1200" u="none" strike="noStrike" dirty="0">
                          <a:effectLst/>
                        </a:rPr>
                        <a:t>Gender-Sensitive Social Protection</a:t>
                      </a:r>
                      <a:endParaRPr lang="pt-BR"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IPC, FAO</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Webinar series</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52</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6"/>
                  </a:ext>
                </a:extLst>
              </a:tr>
              <a:tr h="117986">
                <a:tc>
                  <a:txBody>
                    <a:bodyPr/>
                    <a:lstStyle/>
                    <a:p>
                      <a:pPr algn="l" fontAlgn="ctr"/>
                      <a:r>
                        <a:rPr lang="pt-BR" sz="1200" u="none" strike="noStrike" dirty="0">
                          <a:effectLst/>
                        </a:rPr>
                        <a:t>Cooperação Sul-Sul em Proteção Social e Segurança Alimentar</a:t>
                      </a:r>
                      <a:endParaRPr lang="pt-BR"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IPC</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t-BR" sz="1200" u="none" strike="noStrike">
                          <a:effectLst/>
                        </a:rPr>
                        <a:t>DFID project</a:t>
                      </a:r>
                      <a:endParaRPr lang="pt-BR" sz="12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43</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7"/>
                  </a:ext>
                </a:extLst>
              </a:tr>
              <a:tr h="207656">
                <a:tc>
                  <a:txBody>
                    <a:bodyPr/>
                    <a:lstStyle/>
                    <a:p>
                      <a:pPr algn="l" fontAlgn="b"/>
                      <a:r>
                        <a:rPr lang="pt-BR" sz="1200" u="none" strike="noStrike" dirty="0">
                          <a:effectLst/>
                        </a:rPr>
                        <a:t>NutriSSAN: N4G Global Network / Rede Global de Ensino, Pesquisa e Extensão em Nutrição e SSAN</a:t>
                      </a:r>
                      <a:endParaRPr lang="pt-BR" sz="1200" b="0" i="0" u="none" strike="noStrike" dirty="0">
                        <a:solidFill>
                          <a:srgbClr val="0000FF"/>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MCTI</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effectLst/>
                        </a:rPr>
                        <a:t>Event follow up, Int. Network</a:t>
                      </a:r>
                      <a:endParaRPr lang="en-US" sz="12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40</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8"/>
                  </a:ext>
                </a:extLst>
              </a:tr>
              <a:tr h="207656">
                <a:tc>
                  <a:txBody>
                    <a:bodyPr/>
                    <a:lstStyle/>
                    <a:p>
                      <a:pPr algn="l" fontAlgn="ctr"/>
                      <a:r>
                        <a:rPr lang="pt-BR" sz="1200" u="none" strike="noStrike" dirty="0">
                          <a:effectLst/>
                        </a:rPr>
                        <a:t>Ambassador Programme Online Community</a:t>
                      </a:r>
                      <a:endParaRPr lang="pt-BR"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IPC</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Private working group</a:t>
                      </a:r>
                      <a:endParaRPr lang="pt-BR" sz="1200" b="0" i="0" u="none" strike="noStrike">
                        <a:solidFill>
                          <a:srgbClr val="FF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38</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9"/>
                  </a:ext>
                </a:extLst>
              </a:tr>
              <a:tr h="207656">
                <a:tc>
                  <a:txBody>
                    <a:bodyPr/>
                    <a:lstStyle/>
                    <a:p>
                      <a:pPr algn="l" fontAlgn="b"/>
                      <a:r>
                        <a:rPr lang="fr-FR" sz="1200" u="none" strike="noStrike" dirty="0">
                          <a:effectLst/>
                        </a:rPr>
                        <a:t>Social Protection in </a:t>
                      </a:r>
                      <a:r>
                        <a:rPr lang="fr-FR" sz="1200" u="none" strike="noStrike" dirty="0" err="1">
                          <a:effectLst/>
                        </a:rPr>
                        <a:t>humanitarian</a:t>
                      </a:r>
                      <a:r>
                        <a:rPr lang="fr-FR" sz="1200" u="none" strike="noStrike" dirty="0">
                          <a:effectLst/>
                        </a:rPr>
                        <a:t>, fragile and </a:t>
                      </a:r>
                      <a:r>
                        <a:rPr lang="fr-FR" sz="1200" u="none" strike="noStrike" dirty="0" err="1">
                          <a:effectLst/>
                        </a:rPr>
                        <a:t>risk-prone</a:t>
                      </a:r>
                      <a:r>
                        <a:rPr lang="fr-FR" sz="1200" u="none" strike="noStrike" dirty="0">
                          <a:effectLst/>
                        </a:rPr>
                        <a:t> </a:t>
                      </a:r>
                      <a:r>
                        <a:rPr lang="fr-FR" sz="1200" u="none" strike="noStrike" dirty="0" err="1">
                          <a:effectLst/>
                        </a:rPr>
                        <a:t>contexts</a:t>
                      </a:r>
                      <a:r>
                        <a:rPr lang="fr-FR" sz="1200" u="none" strike="noStrike" dirty="0">
                          <a:effectLst/>
                        </a:rPr>
                        <a:t>/La Protection Sociale dans les contextes de crise humanitaire et situations de risque</a:t>
                      </a:r>
                      <a:endParaRPr lang="fr-FR" sz="1200" b="0" i="0" u="none" strike="noStrike" dirty="0">
                        <a:solidFill>
                          <a:srgbClr val="0000FF"/>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t-BR" sz="1200" u="none" strike="noStrike">
                          <a:effectLst/>
                        </a:rPr>
                        <a:t>Unicef</a:t>
                      </a:r>
                      <a:endParaRPr lang="pt-BR" sz="12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t-BR" sz="1200" u="none" strike="noStrike" dirty="0">
                          <a:effectLst/>
                        </a:rPr>
                        <a:t>Webinar series</a:t>
                      </a:r>
                      <a:endParaRPr lang="pt-BR" sz="12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36</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10"/>
                  </a:ext>
                </a:extLst>
              </a:tr>
              <a:tr h="117986">
                <a:tc>
                  <a:txBody>
                    <a:bodyPr/>
                    <a:lstStyle/>
                    <a:p>
                      <a:pPr algn="l" fontAlgn="b"/>
                      <a:r>
                        <a:rPr lang="pt-BR" sz="1200" u="none" strike="noStrike" dirty="0">
                          <a:effectLst/>
                        </a:rPr>
                        <a:t>Curso Monitoria e Avaliação - CAP Universidade Eduardo Mondlanne / IPC-IG</a:t>
                      </a:r>
                      <a:endParaRPr lang="pt-BR" sz="1200" b="0" i="0" u="none" strike="noStrike" dirty="0">
                        <a:solidFill>
                          <a:srgbClr val="0000FF"/>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IPC</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t-BR" sz="1200" u="none" strike="noStrike" dirty="0">
                          <a:effectLst/>
                        </a:rPr>
                        <a:t>DFID project</a:t>
                      </a:r>
                      <a:endParaRPr lang="pt-BR" sz="12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35</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11"/>
                  </a:ext>
                </a:extLst>
              </a:tr>
              <a:tr h="117986">
                <a:tc>
                  <a:txBody>
                    <a:bodyPr/>
                    <a:lstStyle/>
                    <a:p>
                      <a:pPr algn="l" fontAlgn="ctr"/>
                      <a:r>
                        <a:rPr lang="en-US" sz="1200" u="none" strike="noStrike" dirty="0">
                          <a:effectLst/>
                        </a:rPr>
                        <a:t>Fiscal space for social protection: knowledge sharing initiative</a:t>
                      </a:r>
                      <a:endParaRPr lang="en-US"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IPC, HelpAge</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Webinar series</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32</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12"/>
                  </a:ext>
                </a:extLst>
              </a:tr>
              <a:tr h="207656">
                <a:tc>
                  <a:txBody>
                    <a:bodyPr/>
                    <a:lstStyle/>
                    <a:p>
                      <a:pPr algn="l" fontAlgn="ctr"/>
                      <a:r>
                        <a:rPr lang="pt-BR" sz="1200" u="none" strike="noStrike" dirty="0">
                          <a:effectLst/>
                        </a:rPr>
                        <a:t>ISPA Website Launch</a:t>
                      </a:r>
                      <a:endParaRPr lang="pt-BR"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ISPA</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Private working group</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29</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13"/>
                  </a:ext>
                </a:extLst>
              </a:tr>
              <a:tr h="117986">
                <a:tc>
                  <a:txBody>
                    <a:bodyPr/>
                    <a:lstStyle/>
                    <a:p>
                      <a:pPr algn="l" fontAlgn="b"/>
                      <a:r>
                        <a:rPr lang="en-US" sz="1200" u="none" strike="noStrike" dirty="0">
                          <a:effectLst/>
                        </a:rPr>
                        <a:t>The Brazilian experience of Social Protection </a:t>
                      </a:r>
                      <a:r>
                        <a:rPr lang="en-US" sz="1200" u="none" strike="noStrike" dirty="0" err="1">
                          <a:effectLst/>
                        </a:rPr>
                        <a:t>Programmes</a:t>
                      </a:r>
                      <a:endParaRPr lang="en-US" sz="1200" b="0" i="0" u="none" strike="noStrike" dirty="0">
                        <a:solidFill>
                          <a:srgbClr val="0000FF"/>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t-BR" sz="1200" u="none" strike="noStrike">
                          <a:effectLst/>
                        </a:rPr>
                        <a:t>WWP</a:t>
                      </a:r>
                      <a:endParaRPr lang="pt-BR" sz="12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t-BR" sz="1200" u="none" strike="noStrike">
                          <a:effectLst/>
                        </a:rPr>
                        <a:t>Webinar series</a:t>
                      </a:r>
                      <a:endParaRPr lang="pt-BR" sz="12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23</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14"/>
                  </a:ext>
                </a:extLst>
              </a:tr>
              <a:tr h="207656">
                <a:tc>
                  <a:txBody>
                    <a:bodyPr/>
                    <a:lstStyle/>
                    <a:p>
                      <a:pPr algn="l" fontAlgn="ctr"/>
                      <a:r>
                        <a:rPr lang="en-US" sz="1200" u="none" strike="noStrike" dirty="0">
                          <a:effectLst/>
                        </a:rPr>
                        <a:t>SPIAC-B Informal Working Group on Social Protection Capacity Strengthening</a:t>
                      </a:r>
                      <a:endParaRPr lang="en-US"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SPIAC-B</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Private working group</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23</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15"/>
                  </a:ext>
                </a:extLst>
              </a:tr>
              <a:tr h="207656">
                <a:tc>
                  <a:txBody>
                    <a:bodyPr/>
                    <a:lstStyle/>
                    <a:p>
                      <a:pPr algn="l" fontAlgn="ctr"/>
                      <a:r>
                        <a:rPr lang="en-US" sz="1200" u="none" strike="noStrike" dirty="0">
                          <a:effectLst/>
                        </a:rPr>
                        <a:t>Working Group: Food Security and Nutrition-Specific Inter-Agency Social Protection Assessment Tool (FSN-ISPA)</a:t>
                      </a:r>
                      <a:endParaRPr lang="en-US"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FAO</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Private working group</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18</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16"/>
                  </a:ext>
                </a:extLst>
              </a:tr>
              <a:tr h="207656">
                <a:tc>
                  <a:txBody>
                    <a:bodyPr/>
                    <a:lstStyle/>
                    <a:p>
                      <a:pPr algn="l" fontAlgn="ctr"/>
                      <a:r>
                        <a:rPr lang="en-US" sz="1200" u="none" strike="noStrike" dirty="0">
                          <a:effectLst/>
                        </a:rPr>
                        <a:t>Evaluating National Integrated Cash Transfer Programs</a:t>
                      </a:r>
                      <a:endParaRPr lang="en-US"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Transfer Project</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Event follow up</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17</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17"/>
                  </a:ext>
                </a:extLst>
              </a:tr>
              <a:tr h="117986">
                <a:tc>
                  <a:txBody>
                    <a:bodyPr/>
                    <a:lstStyle/>
                    <a:p>
                      <a:pPr algn="l" fontAlgn="ctr"/>
                      <a:r>
                        <a:rPr lang="pt-BR" sz="1200" u="none" strike="noStrike" dirty="0">
                          <a:effectLst/>
                        </a:rPr>
                        <a:t>ISPA Social Protection Payment Delivery</a:t>
                      </a:r>
                      <a:endParaRPr lang="pt-BR"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ISPA</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Webinar series</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11</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18"/>
                  </a:ext>
                </a:extLst>
              </a:tr>
              <a:tr h="207656">
                <a:tc>
                  <a:txBody>
                    <a:bodyPr/>
                    <a:lstStyle/>
                    <a:p>
                      <a:pPr algn="l" fontAlgn="ctr"/>
                      <a:r>
                        <a:rPr lang="en-US" sz="1200" u="none" strike="noStrike" dirty="0">
                          <a:effectLst/>
                        </a:rPr>
                        <a:t>Working Group of the Asia Pacific Report on Social Protection</a:t>
                      </a:r>
                      <a:endParaRPr lang="en-US"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DFAT</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Private working group</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10</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19"/>
                  </a:ext>
                </a:extLst>
              </a:tr>
              <a:tr h="207656">
                <a:tc>
                  <a:txBody>
                    <a:bodyPr/>
                    <a:lstStyle/>
                    <a:p>
                      <a:pPr algn="l" fontAlgn="b"/>
                      <a:r>
                        <a:rPr lang="fr-FR" sz="1200" u="none" strike="noStrike" dirty="0">
                          <a:effectLst/>
                        </a:rPr>
                        <a:t>CoP francophone - </a:t>
                      </a:r>
                      <a:r>
                        <a:rPr lang="fr-FR" sz="1200" u="none" strike="noStrike" dirty="0" err="1">
                          <a:effectLst/>
                        </a:rPr>
                        <a:t>elaboration</a:t>
                      </a:r>
                      <a:r>
                        <a:rPr lang="fr-FR" sz="1200" u="none" strike="noStrike" dirty="0">
                          <a:effectLst/>
                        </a:rPr>
                        <a:t> du rapport sur la rencontre annuelle</a:t>
                      </a:r>
                      <a:endParaRPr lang="fr-FR" sz="1200" b="0" i="0" u="none" strike="noStrike" dirty="0">
                        <a:solidFill>
                          <a:srgbClr val="0000FF"/>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t-BR" sz="1200" u="none" strike="noStrike">
                          <a:effectLst/>
                        </a:rPr>
                        <a:t>CoP</a:t>
                      </a:r>
                      <a:endParaRPr lang="pt-BR" sz="12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pt-BR" sz="1200" u="none" strike="noStrike">
                          <a:effectLst/>
                        </a:rPr>
                        <a:t>Event follow up (COP)</a:t>
                      </a:r>
                      <a:endParaRPr lang="pt-BR" sz="1200" b="0" i="0" u="none" strike="noStrike">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9</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20"/>
                  </a:ext>
                </a:extLst>
              </a:tr>
              <a:tr h="117986">
                <a:tc>
                  <a:txBody>
                    <a:bodyPr/>
                    <a:lstStyle/>
                    <a:p>
                      <a:pPr algn="l" fontAlgn="b"/>
                      <a:r>
                        <a:rPr lang="en-US" sz="1200" u="none" strike="noStrike" dirty="0">
                          <a:effectLst/>
                        </a:rPr>
                        <a:t>Berlin Global Learning Forum 2015</a:t>
                      </a:r>
                      <a:endParaRPr lang="en-US" sz="1200" b="0" i="0" u="none" strike="noStrike" dirty="0">
                        <a:solidFill>
                          <a:srgbClr val="0000FF"/>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GIZ</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Event follow up</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6</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21"/>
                  </a:ext>
                </a:extLst>
              </a:tr>
              <a:tr h="207656">
                <a:tc>
                  <a:txBody>
                    <a:bodyPr/>
                    <a:lstStyle/>
                    <a:p>
                      <a:pPr algn="l" fontAlgn="b"/>
                      <a:r>
                        <a:rPr lang="en-US" sz="1200" u="none" strike="noStrike" dirty="0">
                          <a:effectLst/>
                        </a:rPr>
                        <a:t>SPIAC-B informal group: Social Protection in humanitarian, fragile and risk-prone contexts</a:t>
                      </a:r>
                      <a:endParaRPr lang="en-US" sz="1200" b="0" i="0" u="none" strike="noStrike" dirty="0">
                        <a:solidFill>
                          <a:srgbClr val="0000FF"/>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UNICEF, OPM</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Private working group</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5</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22"/>
                  </a:ext>
                </a:extLst>
              </a:tr>
              <a:tr h="207656">
                <a:tc>
                  <a:txBody>
                    <a:bodyPr/>
                    <a:lstStyle/>
                    <a:p>
                      <a:pPr algn="l" fontAlgn="ctr"/>
                      <a:r>
                        <a:rPr lang="en-US" sz="1200" u="none" strike="noStrike" dirty="0">
                          <a:effectLst/>
                        </a:rPr>
                        <a:t>Graduation Program Community of Practice</a:t>
                      </a:r>
                      <a:endParaRPr lang="en-US"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World Bank</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Private working group</a:t>
                      </a:r>
                      <a:endParaRPr lang="pt-BR" sz="1200" b="0" i="0" u="none" strike="noStrike">
                        <a:solidFill>
                          <a:srgbClr val="FF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3</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23"/>
                  </a:ext>
                </a:extLst>
              </a:tr>
              <a:tr h="117986">
                <a:tc>
                  <a:txBody>
                    <a:bodyPr/>
                    <a:lstStyle/>
                    <a:p>
                      <a:pPr algn="l" fontAlgn="ctr"/>
                      <a:r>
                        <a:rPr lang="en-US" sz="1200" u="none" strike="noStrike" dirty="0">
                          <a:effectLst/>
                        </a:rPr>
                        <a:t>Regional Conference on Social Development in Latin America and the Caribbean</a:t>
                      </a:r>
                      <a:endParaRPr lang="en-US"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ECLAC</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Event follow up</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2</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24"/>
                  </a:ext>
                </a:extLst>
              </a:tr>
              <a:tr h="117986">
                <a:tc>
                  <a:txBody>
                    <a:bodyPr/>
                    <a:lstStyle/>
                    <a:p>
                      <a:pPr algn="l" fontAlgn="ctr"/>
                      <a:r>
                        <a:rPr lang="en-US" sz="1200" u="none" strike="noStrike" dirty="0">
                          <a:effectLst/>
                        </a:rPr>
                        <a:t>International Seminar - Early Childhood Development</a:t>
                      </a:r>
                      <a:endParaRPr lang="en-US"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MDS</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 </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 </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25"/>
                  </a:ext>
                </a:extLst>
              </a:tr>
              <a:tr h="117986">
                <a:tc>
                  <a:txBody>
                    <a:bodyPr/>
                    <a:lstStyle/>
                    <a:p>
                      <a:pPr algn="l" fontAlgn="ctr"/>
                      <a:r>
                        <a:rPr lang="pt-BR" sz="1200" u="none" strike="noStrike" dirty="0">
                          <a:effectLst/>
                        </a:rPr>
                        <a:t>Social Protection Systems Window</a:t>
                      </a:r>
                      <a:endParaRPr lang="pt-BR" sz="1200" b="0" i="0" u="none" strike="noStrike" dirty="0">
                        <a:solidFill>
                          <a:srgbClr val="0000FF"/>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UNICEF</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a:effectLst/>
                        </a:rPr>
                        <a:t> </a:t>
                      </a:r>
                      <a:endParaRPr lang="pt-BR"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pt-BR" sz="1200" u="none" strike="noStrike" dirty="0">
                          <a:effectLst/>
                        </a:rPr>
                        <a:t> </a:t>
                      </a:r>
                      <a:endParaRPr lang="pt-BR"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26"/>
                  </a:ext>
                </a:extLst>
              </a:tr>
            </a:tbl>
          </a:graphicData>
        </a:graphic>
      </p:graphicFrame>
    </p:spTree>
    <p:extLst>
      <p:ext uri="{BB962C8B-B14F-4D97-AF65-F5344CB8AC3E}">
        <p14:creationId xmlns:p14="http://schemas.microsoft.com/office/powerpoint/2010/main" val="71865192"/>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02" y="508499"/>
            <a:ext cx="10515600" cy="756628"/>
          </a:xfrm>
        </p:spPr>
        <p:txBody>
          <a:bodyPr>
            <a:normAutofit fontScale="90000"/>
          </a:bodyPr>
          <a:lstStyle/>
          <a:p>
            <a:r>
              <a:rPr lang="en-US" dirty="0" smtClean="0"/>
              <a:t>Added value of </a:t>
            </a:r>
            <a:r>
              <a:rPr lang="en-US" smtClean="0"/>
              <a:t>Online Communities</a:t>
            </a:r>
            <a:r>
              <a:rPr lang="en-US" b="1" dirty="0"/>
              <a:t/>
            </a:r>
            <a:br>
              <a:rPr lang="en-US" b="1" dirty="0"/>
            </a:br>
            <a:endParaRPr lang="pt-BR" dirty="0"/>
          </a:p>
        </p:txBody>
      </p:sp>
      <p:sp>
        <p:nvSpPr>
          <p:cNvPr id="4" name="Content Placeholder 3"/>
          <p:cNvSpPr>
            <a:spLocks noGrp="1"/>
          </p:cNvSpPr>
          <p:nvPr>
            <p:ph idx="1"/>
          </p:nvPr>
        </p:nvSpPr>
        <p:spPr>
          <a:xfrm>
            <a:off x="-2" y="1079111"/>
            <a:ext cx="11022904" cy="4872103"/>
          </a:xfrm>
          <a:prstGeom prst="rect">
            <a:avLst/>
          </a:prstGeom>
        </p:spPr>
        <p:txBody>
          <a:bodyPr wrap="square">
            <a:spAutoFit/>
          </a:bodyPr>
          <a:lstStyle/>
          <a:p>
            <a:pPr lvl="1">
              <a:lnSpc>
                <a:spcPct val="120000"/>
              </a:lnSpc>
              <a:spcBef>
                <a:spcPts val="300"/>
              </a:spcBef>
              <a:buFont typeface="Wingdings" panose="05000000000000000000" pitchFamily="2" charset="2"/>
              <a:buChar char="Ø"/>
            </a:pPr>
            <a:r>
              <a:rPr lang="en-US" dirty="0" smtClean="0"/>
              <a:t> One-stop shop </a:t>
            </a:r>
          </a:p>
          <a:p>
            <a:pPr lvl="2">
              <a:lnSpc>
                <a:spcPct val="120000"/>
              </a:lnSpc>
              <a:spcBef>
                <a:spcPts val="300"/>
              </a:spcBef>
              <a:buFont typeface="Wingdings" panose="05000000000000000000" pitchFamily="2" charset="2"/>
              <a:buChar char="Ø"/>
            </a:pPr>
            <a:r>
              <a:rPr lang="en-US" sz="1800" dirty="0" smtClean="0"/>
              <a:t>Gather </a:t>
            </a:r>
            <a:r>
              <a:rPr lang="en-US" sz="1800" dirty="0"/>
              <a:t>all the relevant and qualitative information </a:t>
            </a:r>
            <a:r>
              <a:rPr lang="en-US" sz="1800" dirty="0" smtClean="0"/>
              <a:t>concerning </a:t>
            </a:r>
            <a:r>
              <a:rPr lang="en-US" sz="1800" dirty="0"/>
              <a:t>one specific topic (ex: MIS</a:t>
            </a:r>
            <a:r>
              <a:rPr lang="en-US" sz="1800" dirty="0" smtClean="0"/>
              <a:t>)</a:t>
            </a:r>
          </a:p>
          <a:p>
            <a:pPr lvl="2">
              <a:lnSpc>
                <a:spcPct val="120000"/>
              </a:lnSpc>
              <a:spcBef>
                <a:spcPts val="300"/>
              </a:spcBef>
              <a:buFont typeface="Wingdings" panose="05000000000000000000" pitchFamily="2" charset="2"/>
              <a:buChar char="Ø"/>
            </a:pPr>
            <a:r>
              <a:rPr lang="en-US" sz="1800" dirty="0" smtClean="0"/>
              <a:t>Facilitate </a:t>
            </a:r>
            <a:r>
              <a:rPr lang="en-US" sz="1800" dirty="0"/>
              <a:t>group work (ex: report redaction for the COP</a:t>
            </a:r>
            <a:r>
              <a:rPr lang="en-US" sz="1800" dirty="0" smtClean="0"/>
              <a:t>)</a:t>
            </a:r>
            <a:endParaRPr lang="en-US" sz="1800" dirty="0"/>
          </a:p>
          <a:p>
            <a:pPr lvl="1">
              <a:lnSpc>
                <a:spcPct val="120000"/>
              </a:lnSpc>
              <a:spcBef>
                <a:spcPts val="300"/>
              </a:spcBef>
              <a:buFont typeface="Wingdings" panose="05000000000000000000" pitchFamily="2" charset="2"/>
              <a:buChar char="Ø"/>
            </a:pPr>
            <a:r>
              <a:rPr lang="en-US" dirty="0" smtClean="0"/>
              <a:t> Networking</a:t>
            </a:r>
            <a:endParaRPr lang="en-US" sz="1800" dirty="0" smtClean="0"/>
          </a:p>
          <a:p>
            <a:pPr lvl="2">
              <a:lnSpc>
                <a:spcPct val="120000"/>
              </a:lnSpc>
              <a:spcBef>
                <a:spcPts val="300"/>
              </a:spcBef>
              <a:buFont typeface="Wingdings" panose="05000000000000000000" pitchFamily="2" charset="2"/>
              <a:buChar char="Ø"/>
            </a:pPr>
            <a:r>
              <a:rPr lang="en-US" sz="1800" dirty="0"/>
              <a:t>N</a:t>
            </a:r>
            <a:r>
              <a:rPr lang="en-US" sz="1800" dirty="0" smtClean="0"/>
              <a:t>etwork </a:t>
            </a:r>
            <a:r>
              <a:rPr lang="en-US" sz="1800" dirty="0"/>
              <a:t>with people </a:t>
            </a:r>
            <a:r>
              <a:rPr lang="en-US" sz="1800" dirty="0" smtClean="0"/>
              <a:t>interested </a:t>
            </a:r>
            <a:r>
              <a:rPr lang="en-US" sz="1800" dirty="0"/>
              <a:t>in similar </a:t>
            </a:r>
            <a:r>
              <a:rPr lang="en-US" sz="1800" dirty="0" smtClean="0"/>
              <a:t>topics, </a:t>
            </a:r>
            <a:r>
              <a:rPr lang="en-US" sz="1800" dirty="0"/>
              <a:t>even outside of the </a:t>
            </a:r>
            <a:r>
              <a:rPr lang="en-US" sz="1800" dirty="0" smtClean="0"/>
              <a:t>OC</a:t>
            </a:r>
          </a:p>
          <a:p>
            <a:pPr lvl="2">
              <a:lnSpc>
                <a:spcPct val="120000"/>
              </a:lnSpc>
              <a:spcBef>
                <a:spcPts val="300"/>
              </a:spcBef>
              <a:buFont typeface="Wingdings" panose="05000000000000000000" pitchFamily="2" charset="2"/>
              <a:buChar char="Ø"/>
            </a:pPr>
            <a:r>
              <a:rPr lang="en-US" sz="1800" dirty="0" smtClean="0"/>
              <a:t>Can </a:t>
            </a:r>
            <a:r>
              <a:rPr lang="en-US" sz="1800" dirty="0"/>
              <a:t>facilitate exchanges between groups not speaking the same language (COP anglophone and francophone) </a:t>
            </a:r>
          </a:p>
          <a:p>
            <a:pPr lvl="2">
              <a:lnSpc>
                <a:spcPct val="120000"/>
              </a:lnSpc>
              <a:spcBef>
                <a:spcPts val="300"/>
              </a:spcBef>
              <a:buFont typeface="Wingdings" panose="05000000000000000000" pitchFamily="2" charset="2"/>
              <a:buChar char="Ø"/>
            </a:pPr>
            <a:r>
              <a:rPr lang="en-US" sz="1800" dirty="0" smtClean="0"/>
              <a:t>Follow </a:t>
            </a:r>
            <a:r>
              <a:rPr lang="en-US" sz="1800" dirty="0"/>
              <a:t>up on </a:t>
            </a:r>
            <a:r>
              <a:rPr lang="en-US" sz="1800" dirty="0" smtClean="0"/>
              <a:t>webinars</a:t>
            </a:r>
          </a:p>
          <a:p>
            <a:pPr lvl="1">
              <a:lnSpc>
                <a:spcPct val="120000"/>
              </a:lnSpc>
              <a:spcBef>
                <a:spcPts val="300"/>
              </a:spcBef>
              <a:buFont typeface="Wingdings" panose="05000000000000000000" pitchFamily="2" charset="2"/>
              <a:buChar char="Ø"/>
            </a:pPr>
            <a:r>
              <a:rPr lang="pt-BR" sz="2800" dirty="0" smtClean="0"/>
              <a:t> </a:t>
            </a:r>
            <a:r>
              <a:rPr lang="pt-BR" dirty="0" smtClean="0"/>
              <a:t>Knowledge Sharing and Production</a:t>
            </a:r>
            <a:endParaRPr lang="pt-BR" dirty="0"/>
          </a:p>
          <a:p>
            <a:pPr lvl="2">
              <a:lnSpc>
                <a:spcPct val="120000"/>
              </a:lnSpc>
              <a:spcBef>
                <a:spcPts val="300"/>
              </a:spcBef>
              <a:buFont typeface="Wingdings" panose="05000000000000000000" pitchFamily="2" charset="2"/>
              <a:buChar char="Ø"/>
            </a:pPr>
            <a:r>
              <a:rPr lang="en-US" sz="1800" dirty="0" smtClean="0"/>
              <a:t>Learn </a:t>
            </a:r>
            <a:r>
              <a:rPr lang="en-US" sz="1800" dirty="0"/>
              <a:t>from each other’s experiences and good practices for successful project implementation</a:t>
            </a:r>
          </a:p>
          <a:p>
            <a:pPr lvl="2">
              <a:lnSpc>
                <a:spcPct val="120000"/>
              </a:lnSpc>
              <a:spcBef>
                <a:spcPts val="300"/>
              </a:spcBef>
              <a:buFont typeface="Wingdings" panose="05000000000000000000" pitchFamily="2" charset="2"/>
              <a:buChar char="Ø"/>
            </a:pPr>
            <a:r>
              <a:rPr lang="en-US" sz="1800" dirty="0" smtClean="0"/>
              <a:t>Work </a:t>
            </a:r>
            <a:r>
              <a:rPr lang="en-US" sz="1800" dirty="0"/>
              <a:t>with external experts and partners for regional and sector-specific information </a:t>
            </a:r>
            <a:r>
              <a:rPr lang="en-US" sz="1800" dirty="0" smtClean="0"/>
              <a:t>exchange</a:t>
            </a:r>
          </a:p>
          <a:p>
            <a:pPr lvl="2">
              <a:lnSpc>
                <a:spcPct val="120000"/>
              </a:lnSpc>
              <a:spcBef>
                <a:spcPts val="300"/>
              </a:spcBef>
              <a:buFont typeface="Wingdings" panose="05000000000000000000" pitchFamily="2" charset="2"/>
              <a:buChar char="Ø"/>
            </a:pPr>
            <a:r>
              <a:rPr lang="en-US" sz="1800" dirty="0" smtClean="0"/>
              <a:t>Research collaboration on specific topics</a:t>
            </a:r>
            <a:endParaRPr lang="pt-BR" sz="1800"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CCD7D134-9BA8-48EE-90E4-BE40F245DB32}" type="slidenum">
              <a:rPr lang="en-GB" smtClean="0"/>
              <a:t>26</a:t>
            </a:fld>
            <a:endParaRPr lang="en-GB"/>
          </a:p>
        </p:txBody>
      </p:sp>
      <p:sp>
        <p:nvSpPr>
          <p:cNvPr id="6" name="Footer Placeholder 5"/>
          <p:cNvSpPr>
            <a:spLocks noGrp="1"/>
          </p:cNvSpPr>
          <p:nvPr>
            <p:ph type="ftr" sz="quarter" idx="11"/>
          </p:nvPr>
        </p:nvSpPr>
        <p:spPr/>
        <p:txBody>
          <a:bodyPr/>
          <a:lstStyle/>
          <a:p>
            <a:r>
              <a:rPr lang="en-GB" dirty="0" smtClean="0"/>
              <a:t>SPIAC-B sept 2016</a:t>
            </a:r>
            <a:endParaRPr lang="en-GB" dirty="0"/>
          </a:p>
        </p:txBody>
      </p:sp>
      <p:cxnSp>
        <p:nvCxnSpPr>
          <p:cNvPr id="10" name="Straight Connector 9"/>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15458282"/>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dirty="0"/>
              <a:t> </a:t>
            </a:r>
            <a:r>
              <a:rPr lang="en-US" dirty="0" smtClean="0"/>
              <a:t>Concrete Example</a:t>
            </a:r>
            <a:endParaRPr lang="pt-B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CD7D134-9BA8-48EE-90E4-BE40F245DB32}" type="slidenum">
              <a:rPr lang="en-GB" smtClean="0"/>
              <a:t>27</a:t>
            </a:fld>
            <a:endParaRPr lang="en-GB"/>
          </a:p>
        </p:txBody>
      </p:sp>
      <p:sp>
        <p:nvSpPr>
          <p:cNvPr id="7" name="Footer Placeholder 6"/>
          <p:cNvSpPr>
            <a:spLocks noGrp="1"/>
          </p:cNvSpPr>
          <p:nvPr>
            <p:ph type="ftr" sz="quarter" idx="11"/>
          </p:nvPr>
        </p:nvSpPr>
        <p:spPr/>
        <p:txBody>
          <a:bodyPr/>
          <a:lstStyle/>
          <a:p>
            <a:r>
              <a:rPr lang="en-GB" smtClean="0"/>
              <a:t>SPIAC-B – 22nd  September  2016</a:t>
            </a:r>
            <a:endParaRPr lang="en-GB"/>
          </a:p>
        </p:txBody>
      </p:sp>
      <p:cxnSp>
        <p:nvCxnSpPr>
          <p:cNvPr id="9" name="Straight Connector 8"/>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pic>
        <p:nvPicPr>
          <p:cNvPr id="10" name="Inhaltsplatzhalter 9"/>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1767840" y="1052680"/>
            <a:ext cx="7888223" cy="5373953"/>
          </a:xfrm>
        </p:spPr>
      </p:pic>
    </p:spTree>
    <p:extLst>
      <p:ext uri="{BB962C8B-B14F-4D97-AF65-F5344CB8AC3E}">
        <p14:creationId xmlns:p14="http://schemas.microsoft.com/office/powerpoint/2010/main" val="4197974536"/>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ctrTitle"/>
          </p:nvPr>
        </p:nvSpPr>
        <p:spPr>
          <a:xfrm>
            <a:off x="1736941" y="3427170"/>
            <a:ext cx="9144000" cy="1217700"/>
          </a:xfrm>
        </p:spPr>
        <p:txBody>
          <a:bodyPr/>
          <a:lstStyle/>
          <a:p>
            <a:r>
              <a:rPr lang="en-US" dirty="0"/>
              <a:t>The Ambassador Programme</a:t>
            </a:r>
            <a:endParaRPr lang="pt-BR" dirty="0"/>
          </a:p>
        </p:txBody>
      </p:sp>
      <p:cxnSp>
        <p:nvCxnSpPr>
          <p:cNvPr id="10" name="Straight Connector 9"/>
          <p:cNvCxnSpPr/>
          <p:nvPr/>
        </p:nvCxnSpPr>
        <p:spPr>
          <a:xfrm>
            <a:off x="2901860" y="4922729"/>
            <a:ext cx="6638795" cy="0"/>
          </a:xfrm>
          <a:prstGeom prst="line">
            <a:avLst/>
          </a:prstGeom>
          <a:ln w="12700"/>
          <a:effectLst>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7028" y="1308970"/>
            <a:ext cx="2617940" cy="2617940"/>
          </a:xfrm>
          <a:prstGeom prst="rect">
            <a:avLst/>
          </a:prstGeom>
        </p:spPr>
      </p:pic>
    </p:spTree>
    <p:extLst>
      <p:ext uri="{BB962C8B-B14F-4D97-AF65-F5344CB8AC3E}">
        <p14:creationId xmlns:p14="http://schemas.microsoft.com/office/powerpoint/2010/main" val="3562607222"/>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0"/>
            <a:ext cx="10515600" cy="1325563"/>
          </a:xfrm>
        </p:spPr>
        <p:txBody>
          <a:bodyPr/>
          <a:lstStyle/>
          <a:p>
            <a:r>
              <a:rPr lang="en-US" dirty="0"/>
              <a:t>The Ambassador Programme</a:t>
            </a:r>
            <a:endParaRPr lang="pt-BR" dirty="0"/>
          </a:p>
        </p:txBody>
      </p:sp>
      <p:sp>
        <p:nvSpPr>
          <p:cNvPr id="3" name="Content Placeholder 2"/>
          <p:cNvSpPr>
            <a:spLocks noGrp="1"/>
          </p:cNvSpPr>
          <p:nvPr>
            <p:ph idx="1"/>
          </p:nvPr>
        </p:nvSpPr>
        <p:spPr>
          <a:xfrm>
            <a:off x="212943" y="1057027"/>
            <a:ext cx="11223320" cy="4976009"/>
          </a:xfrm>
        </p:spPr>
        <p:txBody>
          <a:bodyPr>
            <a:noAutofit/>
          </a:bodyPr>
          <a:lstStyle/>
          <a:p>
            <a:pPr marL="0" indent="0" algn="ctr">
              <a:buNone/>
            </a:pPr>
            <a:r>
              <a:rPr lang="en-US" sz="2000" b="1" dirty="0"/>
              <a:t>We have recently launched the second </a:t>
            </a:r>
            <a:r>
              <a:rPr lang="en-US" sz="2000" b="1" dirty="0" smtClean="0"/>
              <a:t>edition of </a:t>
            </a:r>
            <a:r>
              <a:rPr lang="en-US" sz="2000" b="1" dirty="0"/>
              <a:t>the Ambassador Programme:</a:t>
            </a:r>
          </a:p>
          <a:p>
            <a:pPr marL="0" indent="0" algn="ctr">
              <a:buNone/>
            </a:pPr>
            <a:r>
              <a:rPr lang="en-US" sz="2000" b="1" dirty="0"/>
              <a:t>35 Ambassadors were selected via the United Nations Volunteer website for a period of six </a:t>
            </a:r>
            <a:r>
              <a:rPr lang="en-US" sz="2000" b="1" dirty="0" smtClean="0"/>
              <a:t>months </a:t>
            </a:r>
            <a:endParaRPr lang="en-US" sz="2000" b="1" dirty="0"/>
          </a:p>
          <a:p>
            <a:pPr marL="0" indent="0">
              <a:buNone/>
            </a:pPr>
            <a:endParaRPr lang="en-US" sz="1050" dirty="0"/>
          </a:p>
          <a:p>
            <a:pPr>
              <a:buFont typeface="Wingdings" panose="05000000000000000000" pitchFamily="2" charset="2"/>
              <a:buChar char="Ø"/>
            </a:pPr>
            <a:r>
              <a:rPr lang="en-US" sz="2200" dirty="0"/>
              <a:t>Regions covered</a:t>
            </a:r>
          </a:p>
          <a:p>
            <a:pPr lvl="1">
              <a:buFont typeface="Wingdings" panose="05000000000000000000" pitchFamily="2" charset="2"/>
              <a:buChar char="Ø"/>
            </a:pPr>
            <a:r>
              <a:rPr lang="pt-BR" sz="1600" dirty="0"/>
              <a:t>Europe &amp; Central Asia, </a:t>
            </a:r>
            <a:r>
              <a:rPr lang="en-US" sz="1600" dirty="0"/>
              <a:t>Latin America &amp; Caribbean</a:t>
            </a:r>
            <a:r>
              <a:rPr lang="pt-BR" sz="1600" dirty="0"/>
              <a:t>, </a:t>
            </a:r>
            <a:r>
              <a:rPr lang="en-US" sz="1600" dirty="0"/>
              <a:t>Middle East &amp; North Africa</a:t>
            </a:r>
            <a:r>
              <a:rPr lang="pt-BR" sz="1600" dirty="0"/>
              <a:t>, </a:t>
            </a:r>
            <a:r>
              <a:rPr lang="en-US" sz="1600" dirty="0"/>
              <a:t>North America</a:t>
            </a:r>
            <a:r>
              <a:rPr lang="pt-BR" sz="1600" dirty="0"/>
              <a:t>, </a:t>
            </a:r>
            <a:r>
              <a:rPr lang="en-US" sz="1600" dirty="0"/>
              <a:t>South Asia</a:t>
            </a:r>
            <a:r>
              <a:rPr lang="pt-BR" sz="1600" dirty="0"/>
              <a:t>, </a:t>
            </a:r>
            <a:r>
              <a:rPr lang="en-US" sz="1600" dirty="0"/>
              <a:t>Sub-Saharan Africa</a:t>
            </a:r>
          </a:p>
          <a:p>
            <a:pPr marL="0" indent="0">
              <a:buNone/>
            </a:pPr>
            <a:endParaRPr lang="en-US" sz="1050" dirty="0"/>
          </a:p>
          <a:p>
            <a:pPr>
              <a:buFont typeface="Wingdings" panose="05000000000000000000" pitchFamily="2" charset="2"/>
              <a:buChar char="Ø"/>
            </a:pPr>
            <a:r>
              <a:rPr lang="en-US" sz="2200" dirty="0"/>
              <a:t>Activity Areas</a:t>
            </a:r>
          </a:p>
          <a:p>
            <a:pPr lvl="1">
              <a:buFont typeface="Wingdings" panose="05000000000000000000" pitchFamily="2" charset="2"/>
              <a:buChar char="Ø"/>
            </a:pPr>
            <a:r>
              <a:rPr lang="en-US" sz="2000" dirty="0"/>
              <a:t>Content sourcing and upload</a:t>
            </a:r>
          </a:p>
          <a:p>
            <a:pPr lvl="1">
              <a:buFont typeface="Wingdings" panose="05000000000000000000" pitchFamily="2" charset="2"/>
              <a:buChar char="Ø"/>
            </a:pPr>
            <a:r>
              <a:rPr lang="en-US" sz="2000" dirty="0"/>
              <a:t>Knowledge Exchange and Networking</a:t>
            </a:r>
          </a:p>
          <a:p>
            <a:pPr lvl="1">
              <a:buFont typeface="Wingdings" panose="05000000000000000000" pitchFamily="2" charset="2"/>
              <a:buChar char="Ø"/>
            </a:pPr>
            <a:r>
              <a:rPr lang="en-US" sz="2000" dirty="0"/>
              <a:t>Promotion</a:t>
            </a:r>
          </a:p>
          <a:p>
            <a:pPr marL="457200" lvl="1" indent="0">
              <a:buNone/>
            </a:pPr>
            <a:endParaRPr lang="en-US" sz="1050" dirty="0"/>
          </a:p>
          <a:p>
            <a:pPr>
              <a:buFont typeface="Wingdings" panose="05000000000000000000" pitchFamily="2" charset="2"/>
              <a:buChar char="Ø"/>
            </a:pPr>
            <a:r>
              <a:rPr lang="en-US" sz="2200" dirty="0"/>
              <a:t>Objective</a:t>
            </a:r>
            <a:endParaRPr lang="en-US" sz="2000" dirty="0"/>
          </a:p>
          <a:p>
            <a:pPr lvl="1">
              <a:buFont typeface="Wingdings" panose="05000000000000000000" pitchFamily="2" charset="2"/>
              <a:buChar char="Ø"/>
            </a:pPr>
            <a:r>
              <a:rPr lang="en-US" sz="2000" dirty="0"/>
              <a:t>Ensure up-to-date and relevant content concerning the Ambassador’s regional and thematic interests is available on the site.</a:t>
            </a:r>
          </a:p>
          <a:p>
            <a:pPr lvl="1">
              <a:buFont typeface="Wingdings" panose="05000000000000000000" pitchFamily="2" charset="2"/>
              <a:buChar char="Ø"/>
            </a:pPr>
            <a:r>
              <a:rPr lang="en-US" sz="2000" dirty="0"/>
              <a:t>Promote and provide opportunities for engagement with </a:t>
            </a:r>
            <a:r>
              <a:rPr lang="en-US" sz="2000" dirty="0" smtClean="0"/>
              <a:t>socialprotection.org </a:t>
            </a:r>
            <a:r>
              <a:rPr lang="en-US" sz="2000" dirty="0"/>
              <a:t>interactive features.</a:t>
            </a:r>
          </a:p>
          <a:p>
            <a:pPr lvl="1">
              <a:buFont typeface="Wingdings" panose="05000000000000000000" pitchFamily="2" charset="2"/>
              <a:buChar char="Ø"/>
            </a:pPr>
            <a:r>
              <a:rPr lang="en-US" sz="2000" dirty="0"/>
              <a:t>Increase the visibility of socialprotection.org, especially in developing countries</a:t>
            </a:r>
            <a:endParaRPr lang="pt-BR" sz="20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CD7D134-9BA8-48EE-90E4-BE40F245DB32}" type="slidenum">
              <a:rPr lang="en-GB" smtClean="0"/>
              <a:t>29</a:t>
            </a:fld>
            <a:endParaRPr lang="en-GB"/>
          </a:p>
        </p:txBody>
      </p:sp>
      <p:sp>
        <p:nvSpPr>
          <p:cNvPr id="7" name="Footer Placeholder 6"/>
          <p:cNvSpPr>
            <a:spLocks noGrp="1"/>
          </p:cNvSpPr>
          <p:nvPr>
            <p:ph type="ftr" sz="quarter" idx="11"/>
          </p:nvPr>
        </p:nvSpPr>
        <p:spPr/>
        <p:txBody>
          <a:bodyPr/>
          <a:lstStyle/>
          <a:p>
            <a:r>
              <a:rPr lang="en-GB" smtClean="0"/>
              <a:t>SPIAC-B – 22nd  September  2016</a:t>
            </a:r>
            <a:endParaRPr lang="en-GB"/>
          </a:p>
        </p:txBody>
      </p:sp>
      <p:cxnSp>
        <p:nvCxnSpPr>
          <p:cNvPr id="9" name="Straight Connector 8"/>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1979394"/>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ctrTitle"/>
          </p:nvPr>
        </p:nvSpPr>
        <p:spPr>
          <a:xfrm>
            <a:off x="1649257" y="3432133"/>
            <a:ext cx="9144000" cy="1217700"/>
          </a:xfrm>
        </p:spPr>
        <p:txBody>
          <a:bodyPr/>
          <a:lstStyle/>
          <a:p>
            <a:r>
              <a:rPr lang="en-US" dirty="0"/>
              <a:t>Traffic on the platform</a:t>
            </a:r>
            <a:endParaRPr lang="pt-BR" dirty="0"/>
          </a:p>
        </p:txBody>
      </p:sp>
      <p:cxnSp>
        <p:nvCxnSpPr>
          <p:cNvPr id="10" name="Straight Connector 9"/>
          <p:cNvCxnSpPr/>
          <p:nvPr/>
        </p:nvCxnSpPr>
        <p:spPr>
          <a:xfrm>
            <a:off x="2901860" y="4922729"/>
            <a:ext cx="6638795" cy="0"/>
          </a:xfrm>
          <a:prstGeom prst="line">
            <a:avLst/>
          </a:prstGeom>
          <a:ln w="12700"/>
          <a:effectLst>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7416" y="2204451"/>
            <a:ext cx="1227682" cy="1227682"/>
          </a:xfrm>
          <a:prstGeom prst="rect">
            <a:avLst/>
          </a:prstGeom>
        </p:spPr>
      </p:pic>
    </p:spTree>
    <p:extLst>
      <p:ext uri="{BB962C8B-B14F-4D97-AF65-F5344CB8AC3E}">
        <p14:creationId xmlns:p14="http://schemas.microsoft.com/office/powerpoint/2010/main" val="3446477039"/>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12943" y="182822"/>
            <a:ext cx="10515600" cy="848040"/>
          </a:xfrm>
        </p:spPr>
        <p:txBody>
          <a:bodyPr/>
          <a:lstStyle/>
          <a:p>
            <a:r>
              <a:rPr lang="en-US" dirty="0"/>
              <a:t>A constant increase in visitors</a:t>
            </a:r>
            <a:endParaRPr lang="pt-BR"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2" name="Table 11"/>
          <p:cNvGraphicFramePr>
            <a:graphicFrameLocks noGrp="1"/>
          </p:cNvGraphicFramePr>
          <p:nvPr>
            <p:extLst>
              <p:ext uri="{D42A27DB-BD31-4B8C-83A1-F6EECF244321}">
                <p14:modId xmlns:p14="http://schemas.microsoft.com/office/powerpoint/2010/main" val="815276995"/>
              </p:ext>
            </p:extLst>
          </p:nvPr>
        </p:nvGraphicFramePr>
        <p:xfrm>
          <a:off x="7966553" y="2349908"/>
          <a:ext cx="3845490" cy="1831948"/>
        </p:xfrm>
        <a:graphic>
          <a:graphicData uri="http://schemas.openxmlformats.org/drawingml/2006/table">
            <a:tbl>
              <a:tblPr firstRow="1" bandRow="1">
                <a:tableStyleId>{793D81CF-94F2-401A-BA57-92F5A7B2D0C5}</a:tableStyleId>
              </a:tblPr>
              <a:tblGrid>
                <a:gridCol w="1518520">
                  <a:extLst>
                    <a:ext uri="{9D8B030D-6E8A-4147-A177-3AD203B41FA5}">
                      <a16:colId xmlns="" xmlns:a16="http://schemas.microsoft.com/office/drawing/2014/main" val="20000"/>
                    </a:ext>
                  </a:extLst>
                </a:gridCol>
                <a:gridCol w="2326970">
                  <a:extLst>
                    <a:ext uri="{9D8B030D-6E8A-4147-A177-3AD203B41FA5}">
                      <a16:colId xmlns="" xmlns:a16="http://schemas.microsoft.com/office/drawing/2014/main" val="20001"/>
                    </a:ext>
                  </a:extLst>
                </a:gridCol>
              </a:tblGrid>
              <a:tr h="660373">
                <a:tc>
                  <a:txBody>
                    <a:bodyPr/>
                    <a:lstStyle/>
                    <a:p>
                      <a:pPr algn="ctr"/>
                      <a:r>
                        <a:rPr lang="en-US" sz="1800" dirty="0"/>
                        <a:t>Region</a:t>
                      </a:r>
                      <a:endParaRPr lang="pt-BR" sz="1800" dirty="0"/>
                    </a:p>
                  </a:txBody>
                  <a:tcPr/>
                </a:tc>
                <a:tc>
                  <a:txBody>
                    <a:bodyPr/>
                    <a:lstStyle/>
                    <a:p>
                      <a:pPr algn="ctr"/>
                      <a:r>
                        <a:rPr lang="en-US" sz="1800" dirty="0"/>
                        <a:t>Amount</a:t>
                      </a:r>
                      <a:r>
                        <a:rPr lang="en-US" sz="1800" baseline="0" dirty="0"/>
                        <a:t> of</a:t>
                      </a:r>
                      <a:r>
                        <a:rPr lang="en-US" sz="1800" dirty="0"/>
                        <a:t> new sessions</a:t>
                      </a:r>
                      <a:endParaRPr lang="pt-BR" sz="1800" dirty="0"/>
                    </a:p>
                  </a:txBody>
                  <a:tcPr/>
                </a:tc>
                <a:extLst>
                  <a:ext uri="{0D108BD9-81ED-4DB2-BD59-A6C34878D82A}">
                    <a16:rowId xmlns="" xmlns:a16="http://schemas.microsoft.com/office/drawing/2014/main" val="10000"/>
                  </a:ext>
                </a:extLst>
              </a:tr>
              <a:tr h="390525">
                <a:tc>
                  <a:txBody>
                    <a:bodyPr/>
                    <a:lstStyle/>
                    <a:p>
                      <a:r>
                        <a:rPr lang="en-US" sz="1800" dirty="0"/>
                        <a:t>Latin America</a:t>
                      </a:r>
                      <a:endParaRPr lang="pt-BR" sz="1800" dirty="0"/>
                    </a:p>
                  </a:txBody>
                  <a:tcPr>
                    <a:solidFill>
                      <a:schemeClr val="bg1"/>
                    </a:solidFill>
                  </a:tcPr>
                </a:tc>
                <a:tc>
                  <a:txBody>
                    <a:bodyPr/>
                    <a:lstStyle/>
                    <a:p>
                      <a:pPr algn="ctr"/>
                      <a:r>
                        <a:rPr lang="en-US" sz="1800" dirty="0"/>
                        <a:t>13,740</a:t>
                      </a:r>
                      <a:endParaRPr lang="pt-BR" sz="1800" dirty="0"/>
                    </a:p>
                  </a:txBody>
                  <a:tcPr>
                    <a:solidFill>
                      <a:schemeClr val="bg1"/>
                    </a:solidFill>
                  </a:tcPr>
                </a:tc>
                <a:extLst>
                  <a:ext uri="{0D108BD9-81ED-4DB2-BD59-A6C34878D82A}">
                    <a16:rowId xmlns="" xmlns:a16="http://schemas.microsoft.com/office/drawing/2014/main" val="10001"/>
                  </a:ext>
                </a:extLst>
              </a:tr>
              <a:tr h="390525">
                <a:tc>
                  <a:txBody>
                    <a:bodyPr/>
                    <a:lstStyle/>
                    <a:p>
                      <a:r>
                        <a:rPr lang="en-US" sz="1800" dirty="0"/>
                        <a:t>Africa</a:t>
                      </a:r>
                      <a:endParaRPr lang="pt-BR" sz="1800" dirty="0"/>
                    </a:p>
                  </a:txBody>
                  <a:tcPr>
                    <a:solidFill>
                      <a:schemeClr val="bg1"/>
                    </a:solidFill>
                  </a:tcPr>
                </a:tc>
                <a:tc>
                  <a:txBody>
                    <a:bodyPr/>
                    <a:lstStyle/>
                    <a:p>
                      <a:pPr algn="ctr"/>
                      <a:r>
                        <a:rPr lang="en-US" sz="1800" dirty="0"/>
                        <a:t>7,649</a:t>
                      </a:r>
                      <a:endParaRPr lang="pt-BR" sz="1800" dirty="0"/>
                    </a:p>
                  </a:txBody>
                  <a:tcPr>
                    <a:solidFill>
                      <a:schemeClr val="bg1"/>
                    </a:solidFill>
                  </a:tcPr>
                </a:tc>
                <a:extLst>
                  <a:ext uri="{0D108BD9-81ED-4DB2-BD59-A6C34878D82A}">
                    <a16:rowId xmlns="" xmlns:a16="http://schemas.microsoft.com/office/drawing/2014/main" val="10002"/>
                  </a:ext>
                </a:extLst>
              </a:tr>
              <a:tr h="390525">
                <a:tc>
                  <a:txBody>
                    <a:bodyPr/>
                    <a:lstStyle/>
                    <a:p>
                      <a:r>
                        <a:rPr lang="en-US" sz="1800" dirty="0"/>
                        <a:t>Asia</a:t>
                      </a:r>
                      <a:endParaRPr lang="pt-BR" sz="1800" dirty="0"/>
                    </a:p>
                  </a:txBody>
                  <a:tcPr>
                    <a:solidFill>
                      <a:schemeClr val="bg1"/>
                    </a:solidFill>
                  </a:tcPr>
                </a:tc>
                <a:tc>
                  <a:txBody>
                    <a:bodyPr/>
                    <a:lstStyle/>
                    <a:p>
                      <a:pPr algn="ctr"/>
                      <a:r>
                        <a:rPr lang="en-US" sz="1800" dirty="0"/>
                        <a:t>5,810</a:t>
                      </a:r>
                      <a:endParaRPr lang="pt-BR" sz="1800" dirty="0"/>
                    </a:p>
                  </a:txBody>
                  <a:tcPr>
                    <a:solidFill>
                      <a:schemeClr val="bg1"/>
                    </a:solidFill>
                  </a:tcPr>
                </a:tc>
                <a:extLst>
                  <a:ext uri="{0D108BD9-81ED-4DB2-BD59-A6C34878D82A}">
                    <a16:rowId xmlns="" xmlns:a16="http://schemas.microsoft.com/office/drawing/2014/main" val="10003"/>
                  </a:ext>
                </a:extLst>
              </a:tr>
            </a:tbl>
          </a:graphicData>
        </a:graphic>
      </p:graphicFrame>
      <p:sp>
        <p:nvSpPr>
          <p:cNvPr id="13" name="TextBox 12"/>
          <p:cNvSpPr txBox="1"/>
          <p:nvPr/>
        </p:nvSpPr>
        <p:spPr>
          <a:xfrm>
            <a:off x="7966551" y="1540821"/>
            <a:ext cx="3995803" cy="646331"/>
          </a:xfrm>
          <a:prstGeom prst="rect">
            <a:avLst/>
          </a:prstGeom>
          <a:noFill/>
        </p:spPr>
        <p:txBody>
          <a:bodyPr wrap="square" rtlCol="0">
            <a:spAutoFit/>
          </a:bodyPr>
          <a:lstStyle/>
          <a:p>
            <a:r>
              <a:rPr lang="en-US" dirty="0"/>
              <a:t>New sessions per subcontinent from September 2015 to September 2016</a:t>
            </a:r>
            <a:endParaRPr lang="pt-BR" dirty="0"/>
          </a:p>
        </p:txBody>
      </p:sp>
      <p:graphicFrame>
        <p:nvGraphicFramePr>
          <p:cNvPr id="14" name="Chart 13"/>
          <p:cNvGraphicFramePr>
            <a:graphicFrameLocks/>
          </p:cNvGraphicFramePr>
          <p:nvPr>
            <p:extLst>
              <p:ext uri="{D42A27DB-BD31-4B8C-83A1-F6EECF244321}">
                <p14:modId xmlns:p14="http://schemas.microsoft.com/office/powerpoint/2010/main" val="4042799855"/>
              </p:ext>
            </p:extLst>
          </p:nvPr>
        </p:nvGraphicFramePr>
        <p:xfrm>
          <a:off x="338203" y="1441202"/>
          <a:ext cx="7465512" cy="3769625"/>
        </p:xfrm>
        <a:graphic>
          <a:graphicData uri="http://schemas.openxmlformats.org/drawingml/2006/chart">
            <c:chart xmlns:c="http://schemas.openxmlformats.org/drawingml/2006/chart" xmlns:r="http://schemas.openxmlformats.org/officeDocument/2006/relationships" r:id="rId4"/>
          </a:graphicData>
        </a:graphic>
      </p:graphicFrame>
      <p:sp>
        <p:nvSpPr>
          <p:cNvPr id="8" name="Slide Number Placeholder 7"/>
          <p:cNvSpPr>
            <a:spLocks noGrp="1"/>
          </p:cNvSpPr>
          <p:nvPr>
            <p:ph type="sldNum" sz="quarter" idx="12"/>
          </p:nvPr>
        </p:nvSpPr>
        <p:spPr/>
        <p:txBody>
          <a:bodyPr/>
          <a:lstStyle/>
          <a:p>
            <a:fld id="{CCD7D134-9BA8-48EE-90E4-BE40F245DB32}" type="slidenum">
              <a:rPr lang="en-GB" smtClean="0"/>
              <a:t>31</a:t>
            </a:fld>
            <a:endParaRPr lang="en-GB"/>
          </a:p>
        </p:txBody>
      </p:sp>
      <p:sp>
        <p:nvSpPr>
          <p:cNvPr id="10" name="Footer Placeholder 9"/>
          <p:cNvSpPr>
            <a:spLocks noGrp="1"/>
          </p:cNvSpPr>
          <p:nvPr>
            <p:ph type="ftr" sz="quarter" idx="11"/>
          </p:nvPr>
        </p:nvSpPr>
        <p:spPr/>
        <p:txBody>
          <a:bodyPr/>
          <a:lstStyle/>
          <a:p>
            <a:r>
              <a:rPr lang="en-GB" smtClean="0"/>
              <a:t>SPIAC-B – 22nd  September  2016</a:t>
            </a:r>
            <a:endParaRPr lang="en-GB"/>
          </a:p>
        </p:txBody>
      </p:sp>
      <p:cxnSp>
        <p:nvCxnSpPr>
          <p:cNvPr id="16" name="Straight Connector 15"/>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68019842"/>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ctrTitle"/>
          </p:nvPr>
        </p:nvSpPr>
        <p:spPr>
          <a:xfrm>
            <a:off x="1736941" y="3427170"/>
            <a:ext cx="9144000" cy="1217700"/>
          </a:xfrm>
        </p:spPr>
        <p:txBody>
          <a:bodyPr/>
          <a:lstStyle/>
          <a:p>
            <a:r>
              <a:rPr lang="en-US" dirty="0" smtClean="0"/>
              <a:t>Way forward</a:t>
            </a:r>
            <a:endParaRPr lang="pt-BR" dirty="0"/>
          </a:p>
        </p:txBody>
      </p:sp>
      <p:cxnSp>
        <p:nvCxnSpPr>
          <p:cNvPr id="10" name="Straight Connector 9"/>
          <p:cNvCxnSpPr/>
          <p:nvPr/>
        </p:nvCxnSpPr>
        <p:spPr>
          <a:xfrm>
            <a:off x="2901860" y="4922729"/>
            <a:ext cx="6638795" cy="0"/>
          </a:xfrm>
          <a:prstGeom prst="line">
            <a:avLst/>
          </a:prstGeom>
          <a:ln w="12700"/>
          <a:effectLst>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3329" y="1656276"/>
            <a:ext cx="1775855" cy="1775855"/>
          </a:xfrm>
          <a:prstGeom prst="rect">
            <a:avLst/>
          </a:prstGeom>
        </p:spPr>
      </p:pic>
    </p:spTree>
    <p:extLst>
      <p:ext uri="{BB962C8B-B14F-4D97-AF65-F5344CB8AC3E}">
        <p14:creationId xmlns:p14="http://schemas.microsoft.com/office/powerpoint/2010/main" val="3106449039"/>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128" y="232926"/>
            <a:ext cx="10515600" cy="756628"/>
          </a:xfrm>
        </p:spPr>
        <p:txBody>
          <a:bodyPr>
            <a:normAutofit/>
          </a:bodyPr>
          <a:lstStyle/>
          <a:p>
            <a:r>
              <a:rPr lang="en-US" dirty="0" smtClean="0"/>
              <a:t>Services of the socialprotection.org Team</a:t>
            </a:r>
            <a:endParaRPr lang="pt-BR" dirty="0"/>
          </a:p>
        </p:txBody>
      </p:sp>
      <p:sp>
        <p:nvSpPr>
          <p:cNvPr id="4" name="Content Placeholder 3"/>
          <p:cNvSpPr>
            <a:spLocks noGrp="1"/>
          </p:cNvSpPr>
          <p:nvPr>
            <p:ph idx="1"/>
          </p:nvPr>
        </p:nvSpPr>
        <p:spPr>
          <a:xfrm>
            <a:off x="-2" y="1079111"/>
            <a:ext cx="11022904" cy="4909036"/>
          </a:xfrm>
          <a:prstGeom prst="rect">
            <a:avLst/>
          </a:prstGeom>
        </p:spPr>
        <p:txBody>
          <a:bodyPr wrap="square">
            <a:spAutoFit/>
          </a:bodyPr>
          <a:lstStyle/>
          <a:p>
            <a:pPr lvl="1">
              <a:lnSpc>
                <a:spcPct val="150000"/>
              </a:lnSpc>
              <a:buFont typeface="Wingdings" panose="05000000000000000000" pitchFamily="2" charset="2"/>
              <a:buChar char="Ø"/>
            </a:pPr>
            <a:r>
              <a:rPr lang="en-US" dirty="0" smtClean="0"/>
              <a:t> Help desk for usage of all features of the platform</a:t>
            </a:r>
          </a:p>
          <a:p>
            <a:pPr lvl="1">
              <a:lnSpc>
                <a:spcPct val="150000"/>
              </a:lnSpc>
              <a:buFont typeface="Wingdings" panose="05000000000000000000" pitchFamily="2" charset="2"/>
              <a:buChar char="Ø"/>
            </a:pPr>
            <a:r>
              <a:rPr lang="en-US" dirty="0"/>
              <a:t> </a:t>
            </a:r>
            <a:r>
              <a:rPr lang="en-US" dirty="0" smtClean="0"/>
              <a:t>Content-related research support</a:t>
            </a:r>
          </a:p>
          <a:p>
            <a:pPr lvl="1">
              <a:lnSpc>
                <a:spcPct val="150000"/>
              </a:lnSpc>
              <a:buFont typeface="Wingdings" panose="05000000000000000000" pitchFamily="2" charset="2"/>
              <a:buChar char="Ø"/>
            </a:pPr>
            <a:r>
              <a:rPr lang="en-US" dirty="0" smtClean="0"/>
              <a:t> </a:t>
            </a:r>
            <a:r>
              <a:rPr lang="en-US" dirty="0"/>
              <a:t>O</a:t>
            </a:r>
            <a:r>
              <a:rPr lang="en-US" dirty="0" smtClean="0"/>
              <a:t>rganization, realization and impact analysis of Webinars</a:t>
            </a:r>
          </a:p>
          <a:p>
            <a:pPr lvl="1">
              <a:lnSpc>
                <a:spcPct val="150000"/>
              </a:lnSpc>
              <a:buFont typeface="Wingdings" panose="05000000000000000000" pitchFamily="2" charset="2"/>
              <a:buChar char="Ø"/>
            </a:pPr>
            <a:r>
              <a:rPr lang="en-US" dirty="0"/>
              <a:t> </a:t>
            </a:r>
            <a:r>
              <a:rPr lang="en-US" dirty="0" smtClean="0"/>
              <a:t>Structuring of content and layout of Online Communities</a:t>
            </a:r>
          </a:p>
          <a:p>
            <a:pPr lvl="1">
              <a:lnSpc>
                <a:spcPct val="150000"/>
              </a:lnSpc>
              <a:buFont typeface="Wingdings" panose="05000000000000000000" pitchFamily="2" charset="2"/>
              <a:buChar char="Ø"/>
            </a:pPr>
            <a:r>
              <a:rPr lang="en-US" dirty="0"/>
              <a:t> </a:t>
            </a:r>
            <a:r>
              <a:rPr lang="en-US" dirty="0" smtClean="0"/>
              <a:t>Elaboration of communications strategy for Webinars, Webinar Series und Online Communities</a:t>
            </a:r>
          </a:p>
          <a:p>
            <a:pPr lvl="1">
              <a:lnSpc>
                <a:spcPct val="150000"/>
              </a:lnSpc>
              <a:buFont typeface="Wingdings" panose="05000000000000000000" pitchFamily="2" charset="2"/>
              <a:buChar char="Ø"/>
            </a:pPr>
            <a:r>
              <a:rPr lang="en-US" dirty="0" smtClean="0"/>
              <a:t> Establishment of linkages between members</a:t>
            </a:r>
          </a:p>
          <a:p>
            <a:pPr lvl="1">
              <a:lnSpc>
                <a:spcPct val="150000"/>
              </a:lnSpc>
              <a:buFont typeface="Wingdings" panose="05000000000000000000" pitchFamily="2" charset="2"/>
              <a:buChar char="Ø"/>
            </a:pPr>
            <a:r>
              <a:rPr lang="en-US" sz="1800" dirty="0"/>
              <a:t> </a:t>
            </a:r>
            <a:r>
              <a:rPr lang="en-US" dirty="0"/>
              <a:t>Campaigning of events, news etc. on demand in Social Media and Newsletter</a:t>
            </a:r>
            <a:endParaRPr lang="pt-BR"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CCD7D134-9BA8-48EE-90E4-BE40F245DB32}" type="slidenum">
              <a:rPr lang="en-GB" smtClean="0"/>
              <a:t>33</a:t>
            </a:fld>
            <a:endParaRPr lang="en-GB"/>
          </a:p>
        </p:txBody>
      </p:sp>
      <p:sp>
        <p:nvSpPr>
          <p:cNvPr id="6" name="Footer Placeholder 5"/>
          <p:cNvSpPr>
            <a:spLocks noGrp="1"/>
          </p:cNvSpPr>
          <p:nvPr>
            <p:ph type="ftr" sz="quarter" idx="11"/>
          </p:nvPr>
        </p:nvSpPr>
        <p:spPr/>
        <p:txBody>
          <a:bodyPr/>
          <a:lstStyle/>
          <a:p>
            <a:r>
              <a:rPr lang="en-GB" dirty="0" smtClean="0"/>
              <a:t>SPIAC-B sept 2016</a:t>
            </a:r>
            <a:endParaRPr lang="en-GB" dirty="0"/>
          </a:p>
        </p:txBody>
      </p:sp>
      <p:cxnSp>
        <p:nvCxnSpPr>
          <p:cNvPr id="10" name="Straight Connector 9"/>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73959068"/>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943" y="116464"/>
            <a:ext cx="10515600" cy="1161192"/>
          </a:xfrm>
        </p:spPr>
        <p:txBody>
          <a:bodyPr/>
          <a:lstStyle/>
          <a:p>
            <a:r>
              <a:rPr lang="en-GB" dirty="0" smtClean="0"/>
              <a:t>Improving and expanding</a:t>
            </a:r>
            <a:endParaRPr lang="en-GB" dirty="0"/>
          </a:p>
        </p:txBody>
      </p:sp>
      <p:sp>
        <p:nvSpPr>
          <p:cNvPr id="3" name="Content Placeholder 2"/>
          <p:cNvSpPr>
            <a:spLocks noGrp="1"/>
          </p:cNvSpPr>
          <p:nvPr>
            <p:ph idx="1"/>
          </p:nvPr>
        </p:nvSpPr>
        <p:spPr>
          <a:xfrm>
            <a:off x="265176" y="1207008"/>
            <a:ext cx="10515600" cy="5023104"/>
          </a:xfrm>
        </p:spPr>
        <p:txBody>
          <a:bodyPr>
            <a:noAutofit/>
          </a:bodyPr>
          <a:lstStyle/>
          <a:p>
            <a:pPr marL="0" indent="0">
              <a:lnSpc>
                <a:spcPct val="150000"/>
              </a:lnSpc>
              <a:buNone/>
            </a:pPr>
            <a:r>
              <a:rPr lang="en-GB" sz="2400" dirty="0" smtClean="0"/>
              <a:t>Technical development (2</a:t>
            </a:r>
            <a:r>
              <a:rPr lang="en-GB" sz="2400" baseline="30000" dirty="0" smtClean="0"/>
              <a:t>nd</a:t>
            </a:r>
            <a:r>
              <a:rPr lang="en-GB" sz="2400" dirty="0" smtClean="0"/>
              <a:t> phase) </a:t>
            </a:r>
          </a:p>
          <a:p>
            <a:pPr lvl="1">
              <a:lnSpc>
                <a:spcPct val="150000"/>
              </a:lnSpc>
              <a:buFont typeface="Wingdings" panose="05000000000000000000" pitchFamily="2" charset="2"/>
              <a:buChar char="Ø"/>
            </a:pPr>
            <a:r>
              <a:rPr lang="en-GB" sz="2000" dirty="0" smtClean="0"/>
              <a:t> Provide </a:t>
            </a:r>
            <a:r>
              <a:rPr lang="en-GB" sz="2000" dirty="0"/>
              <a:t>the platform in French and Spanish </a:t>
            </a:r>
          </a:p>
          <a:p>
            <a:pPr lvl="1">
              <a:lnSpc>
                <a:spcPct val="150000"/>
              </a:lnSpc>
              <a:buFont typeface="Wingdings" panose="05000000000000000000" pitchFamily="2" charset="2"/>
              <a:buChar char="Ø"/>
            </a:pPr>
            <a:r>
              <a:rPr lang="en-GB" sz="2000" dirty="0" smtClean="0"/>
              <a:t> Expand the </a:t>
            </a:r>
            <a:r>
              <a:rPr lang="en-GB" sz="2000" dirty="0"/>
              <a:t>Virtual Campus </a:t>
            </a:r>
            <a:r>
              <a:rPr lang="en-GB" sz="2000" dirty="0" smtClean="0"/>
              <a:t>feature (LMS) – self paced courses </a:t>
            </a:r>
            <a:endParaRPr lang="en-GB" sz="2000" dirty="0"/>
          </a:p>
          <a:p>
            <a:pPr lvl="1">
              <a:lnSpc>
                <a:spcPct val="150000"/>
              </a:lnSpc>
              <a:buFont typeface="Wingdings" panose="05000000000000000000" pitchFamily="2" charset="2"/>
              <a:buChar char="Ø"/>
            </a:pPr>
            <a:r>
              <a:rPr lang="en-GB" sz="2000" dirty="0" smtClean="0"/>
              <a:t> New </a:t>
            </a:r>
            <a:r>
              <a:rPr lang="en-GB" sz="2000" dirty="0"/>
              <a:t>functionalities </a:t>
            </a:r>
            <a:r>
              <a:rPr lang="en-GB" sz="2000" dirty="0" smtClean="0"/>
              <a:t>for </a:t>
            </a:r>
            <a:r>
              <a:rPr lang="en-GB" sz="2000" dirty="0"/>
              <a:t>the Online Communities</a:t>
            </a:r>
          </a:p>
          <a:p>
            <a:pPr lvl="1">
              <a:lnSpc>
                <a:spcPct val="150000"/>
              </a:lnSpc>
              <a:buFont typeface="Wingdings" panose="05000000000000000000" pitchFamily="2" charset="2"/>
              <a:buChar char="Ø"/>
            </a:pPr>
            <a:r>
              <a:rPr lang="en-US" sz="2000" dirty="0" smtClean="0"/>
              <a:t> Implement notification </a:t>
            </a:r>
            <a:r>
              <a:rPr lang="en-US" sz="2000" dirty="0"/>
              <a:t>system</a:t>
            </a:r>
          </a:p>
          <a:p>
            <a:pPr marL="0" indent="0">
              <a:lnSpc>
                <a:spcPct val="150000"/>
              </a:lnSpc>
              <a:buNone/>
            </a:pPr>
            <a:r>
              <a:rPr lang="en-GB" sz="2400" dirty="0" smtClean="0"/>
              <a:t>Outreach</a:t>
            </a:r>
          </a:p>
          <a:p>
            <a:pPr lvl="1">
              <a:lnSpc>
                <a:spcPct val="150000"/>
              </a:lnSpc>
              <a:buFont typeface="Wingdings" panose="05000000000000000000" pitchFamily="2" charset="2"/>
              <a:buChar char="Ø"/>
            </a:pPr>
            <a:r>
              <a:rPr lang="en-GB" sz="1600" dirty="0" smtClean="0"/>
              <a:t> </a:t>
            </a:r>
            <a:r>
              <a:rPr lang="en-GB" sz="2000" dirty="0" smtClean="0"/>
              <a:t>Increase </a:t>
            </a:r>
            <a:r>
              <a:rPr lang="en-GB" sz="2000" dirty="0"/>
              <a:t>engagement with developing countries</a:t>
            </a:r>
          </a:p>
          <a:p>
            <a:pPr lvl="1">
              <a:lnSpc>
                <a:spcPct val="150000"/>
              </a:lnSpc>
              <a:buFont typeface="Wingdings" panose="05000000000000000000" pitchFamily="2" charset="2"/>
              <a:buChar char="Ø"/>
            </a:pPr>
            <a:r>
              <a:rPr lang="en-GB" sz="2000" dirty="0" smtClean="0"/>
              <a:t> Increase </a:t>
            </a:r>
            <a:r>
              <a:rPr lang="en-GB" sz="2000" dirty="0"/>
              <a:t>the presence of members and content from </a:t>
            </a:r>
            <a:r>
              <a:rPr lang="en-GB" sz="2000" dirty="0" smtClean="0"/>
              <a:t>Asia</a:t>
            </a:r>
          </a:p>
          <a:p>
            <a:pPr lvl="1">
              <a:lnSpc>
                <a:spcPct val="150000"/>
              </a:lnSpc>
              <a:buFont typeface="Wingdings" panose="05000000000000000000" pitchFamily="2" charset="2"/>
              <a:buChar char="Ø"/>
            </a:pPr>
            <a:r>
              <a:rPr lang="en-GB" sz="2000" dirty="0" smtClean="0"/>
              <a:t> Keep </a:t>
            </a:r>
            <a:r>
              <a:rPr lang="en-GB" sz="2000" dirty="0"/>
              <a:t>content updated aligned to ongoing </a:t>
            </a:r>
            <a:r>
              <a:rPr lang="en-GB" sz="2000" dirty="0" smtClean="0"/>
              <a:t>discussions</a:t>
            </a:r>
            <a:endParaRPr lang="en-GB" sz="20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CD7D134-9BA8-48EE-90E4-BE40F245DB32}" type="slidenum">
              <a:rPr lang="en-GB" smtClean="0"/>
              <a:t>34</a:t>
            </a:fld>
            <a:endParaRPr lang="en-GB" dirty="0"/>
          </a:p>
        </p:txBody>
      </p:sp>
      <p:sp>
        <p:nvSpPr>
          <p:cNvPr id="7" name="Footer Placeholder 6"/>
          <p:cNvSpPr>
            <a:spLocks noGrp="1"/>
          </p:cNvSpPr>
          <p:nvPr>
            <p:ph type="ftr" sz="quarter" idx="11"/>
          </p:nvPr>
        </p:nvSpPr>
        <p:spPr/>
        <p:txBody>
          <a:bodyPr/>
          <a:lstStyle/>
          <a:p>
            <a:r>
              <a:rPr lang="en-GB" dirty="0" smtClean="0"/>
              <a:t>SPIAC-B – 22nd  September  2016</a:t>
            </a:r>
            <a:endParaRPr lang="en-GB" dirty="0"/>
          </a:p>
        </p:txBody>
      </p:sp>
      <p:cxnSp>
        <p:nvCxnSpPr>
          <p:cNvPr id="10" name="Straight Connector 9"/>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37195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943" y="116464"/>
            <a:ext cx="10515600" cy="1161192"/>
          </a:xfrm>
        </p:spPr>
        <p:txBody>
          <a:bodyPr/>
          <a:lstStyle/>
          <a:p>
            <a:r>
              <a:rPr lang="en-GB" dirty="0" smtClean="0"/>
              <a:t>Desired improvements</a:t>
            </a:r>
            <a:endParaRPr lang="en-GB" dirty="0"/>
          </a:p>
        </p:txBody>
      </p:sp>
      <p:sp>
        <p:nvSpPr>
          <p:cNvPr id="3" name="Content Placeholder 2"/>
          <p:cNvSpPr>
            <a:spLocks noGrp="1"/>
          </p:cNvSpPr>
          <p:nvPr>
            <p:ph idx="1"/>
          </p:nvPr>
        </p:nvSpPr>
        <p:spPr>
          <a:xfrm>
            <a:off x="326136" y="1341120"/>
            <a:ext cx="10515600" cy="4543235"/>
          </a:xfrm>
        </p:spPr>
        <p:txBody>
          <a:bodyPr>
            <a:normAutofit fontScale="92500" lnSpcReduction="10000"/>
          </a:bodyPr>
          <a:lstStyle/>
          <a:p>
            <a:pPr marL="0" indent="0">
              <a:lnSpc>
                <a:spcPct val="150000"/>
              </a:lnSpc>
              <a:buNone/>
            </a:pPr>
            <a:r>
              <a:rPr lang="en-GB" sz="2400" dirty="0" smtClean="0"/>
              <a:t>Technical development (3</a:t>
            </a:r>
            <a:r>
              <a:rPr lang="en-GB" sz="2400" baseline="30000" dirty="0" smtClean="0"/>
              <a:t>rd</a:t>
            </a:r>
            <a:r>
              <a:rPr lang="en-GB" sz="2400" dirty="0" smtClean="0"/>
              <a:t> phase)</a:t>
            </a:r>
          </a:p>
          <a:p>
            <a:pPr lvl="1">
              <a:lnSpc>
                <a:spcPct val="150000"/>
              </a:lnSpc>
              <a:buFont typeface="Wingdings" panose="05000000000000000000" pitchFamily="2" charset="2"/>
              <a:buChar char="Ø"/>
            </a:pPr>
            <a:r>
              <a:rPr lang="en-GB" sz="2000" dirty="0" smtClean="0"/>
              <a:t> Expand the </a:t>
            </a:r>
            <a:r>
              <a:rPr lang="en-GB" sz="2000" dirty="0"/>
              <a:t>Virtual Campus </a:t>
            </a:r>
            <a:r>
              <a:rPr lang="en-GB" sz="2000" dirty="0" smtClean="0"/>
              <a:t>feature (LMS) – tutorial and video courses</a:t>
            </a:r>
            <a:endParaRPr lang="en-GB" sz="2000" dirty="0"/>
          </a:p>
          <a:p>
            <a:pPr lvl="1">
              <a:lnSpc>
                <a:spcPct val="150000"/>
              </a:lnSpc>
              <a:buFont typeface="Wingdings" panose="05000000000000000000" pitchFamily="2" charset="2"/>
              <a:buChar char="Ø"/>
            </a:pPr>
            <a:r>
              <a:rPr lang="en-GB" sz="2000" dirty="0" smtClean="0"/>
              <a:t> Integrate the webinar tool into the platform</a:t>
            </a:r>
            <a:endParaRPr lang="en-GB" sz="2000" dirty="0"/>
          </a:p>
          <a:p>
            <a:pPr lvl="1">
              <a:lnSpc>
                <a:spcPct val="150000"/>
              </a:lnSpc>
              <a:buFont typeface="Wingdings" panose="05000000000000000000" pitchFamily="2" charset="2"/>
              <a:buChar char="Ø"/>
            </a:pPr>
            <a:r>
              <a:rPr lang="en-GB" sz="2000" dirty="0"/>
              <a:t> </a:t>
            </a:r>
            <a:r>
              <a:rPr lang="en-GB" sz="2000" dirty="0" smtClean="0"/>
              <a:t>Create and maintain a blog</a:t>
            </a:r>
            <a:endParaRPr lang="en-GB" sz="2000" dirty="0"/>
          </a:p>
          <a:p>
            <a:pPr lvl="1">
              <a:lnSpc>
                <a:spcPct val="150000"/>
              </a:lnSpc>
              <a:buFont typeface="Wingdings" panose="05000000000000000000" pitchFamily="2" charset="2"/>
              <a:buChar char="Ø"/>
            </a:pPr>
            <a:r>
              <a:rPr lang="en-GB" sz="2000" dirty="0" smtClean="0"/>
              <a:t> Automated analytical reports</a:t>
            </a:r>
          </a:p>
          <a:p>
            <a:pPr lvl="1">
              <a:lnSpc>
                <a:spcPct val="150000"/>
              </a:lnSpc>
              <a:buFont typeface="Wingdings" panose="05000000000000000000" pitchFamily="2" charset="2"/>
              <a:buChar char="Ø"/>
            </a:pPr>
            <a:r>
              <a:rPr lang="en-GB" sz="2000" dirty="0"/>
              <a:t> </a:t>
            </a:r>
            <a:r>
              <a:rPr lang="en-GB" sz="2000" dirty="0" smtClean="0"/>
              <a:t>Provide platform in all UN languages</a:t>
            </a:r>
          </a:p>
          <a:p>
            <a:pPr lvl="1">
              <a:lnSpc>
                <a:spcPct val="150000"/>
              </a:lnSpc>
              <a:buFont typeface="Wingdings" panose="05000000000000000000" pitchFamily="2" charset="2"/>
              <a:buChar char="Ø"/>
            </a:pPr>
            <a:r>
              <a:rPr lang="en-GB" sz="2000" dirty="0"/>
              <a:t> </a:t>
            </a:r>
            <a:r>
              <a:rPr lang="en-GB" sz="2000" dirty="0" smtClean="0"/>
              <a:t>Upgraded social space and mobile app</a:t>
            </a:r>
            <a:endParaRPr lang="en-GB" sz="2000" dirty="0"/>
          </a:p>
          <a:p>
            <a:pPr marL="0" indent="0">
              <a:lnSpc>
                <a:spcPct val="150000"/>
              </a:lnSpc>
              <a:buNone/>
            </a:pPr>
            <a:r>
              <a:rPr lang="en-GB" sz="2400" dirty="0" smtClean="0"/>
              <a:t>Outreach</a:t>
            </a:r>
          </a:p>
          <a:p>
            <a:pPr lvl="1">
              <a:lnSpc>
                <a:spcPct val="150000"/>
              </a:lnSpc>
              <a:buFont typeface="Wingdings" panose="05000000000000000000" pitchFamily="2" charset="2"/>
              <a:buChar char="Ø"/>
            </a:pPr>
            <a:r>
              <a:rPr lang="en-GB" sz="2400" dirty="0" smtClean="0"/>
              <a:t> </a:t>
            </a:r>
            <a:r>
              <a:rPr lang="en-GB" sz="2000" dirty="0"/>
              <a:t>Expand Human Resources to attend all </a:t>
            </a:r>
            <a:r>
              <a:rPr lang="en-GB" sz="2000" dirty="0" smtClean="0"/>
              <a:t>demands</a:t>
            </a:r>
            <a:endParaRPr lang="en-GB" sz="20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CCD7D134-9BA8-48EE-90E4-BE40F245DB32}" type="slidenum">
              <a:rPr lang="en-GB" smtClean="0"/>
              <a:t>35</a:t>
            </a:fld>
            <a:endParaRPr lang="en-GB" dirty="0"/>
          </a:p>
        </p:txBody>
      </p:sp>
      <p:sp>
        <p:nvSpPr>
          <p:cNvPr id="7" name="Footer Placeholder 6"/>
          <p:cNvSpPr>
            <a:spLocks noGrp="1"/>
          </p:cNvSpPr>
          <p:nvPr>
            <p:ph type="ftr" sz="quarter" idx="11"/>
          </p:nvPr>
        </p:nvSpPr>
        <p:spPr/>
        <p:txBody>
          <a:bodyPr/>
          <a:lstStyle/>
          <a:p>
            <a:r>
              <a:rPr lang="en-GB" dirty="0" smtClean="0"/>
              <a:t>SPIAC-B – 22nd  September  2016</a:t>
            </a:r>
            <a:endParaRPr lang="en-GB" dirty="0"/>
          </a:p>
        </p:txBody>
      </p:sp>
      <p:cxnSp>
        <p:nvCxnSpPr>
          <p:cNvPr id="10" name="Straight Connector 9"/>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83212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ctrTitle"/>
          </p:nvPr>
        </p:nvSpPr>
        <p:spPr>
          <a:xfrm>
            <a:off x="1523998" y="499872"/>
            <a:ext cx="9144000" cy="4840223"/>
          </a:xfrm>
        </p:spPr>
        <p:txBody>
          <a:bodyPr>
            <a:noAutofit/>
          </a:bodyPr>
          <a:lstStyle/>
          <a:p>
            <a:r>
              <a:rPr lang="en-US" dirty="0" smtClean="0"/>
              <a:t>All this is only possible with your engagement and financial support</a:t>
            </a:r>
            <a:r>
              <a:rPr lang="en-US" dirty="0"/>
              <a:t/>
            </a:r>
            <a:br>
              <a:rPr lang="en-US" dirty="0"/>
            </a:br>
            <a:r>
              <a:rPr lang="en-US" sz="5400" b="1" dirty="0" smtClean="0"/>
              <a:t/>
            </a:r>
            <a:br>
              <a:rPr lang="en-US" sz="5400" b="1" dirty="0" smtClean="0"/>
            </a:br>
            <a:r>
              <a:rPr lang="en-US" sz="5400" b="1" dirty="0" smtClean="0"/>
              <a:t>THANK YOU!</a:t>
            </a:r>
            <a:endParaRPr lang="pt-BR" sz="5400" b="1" dirty="0"/>
          </a:p>
        </p:txBody>
      </p:sp>
      <p:cxnSp>
        <p:nvCxnSpPr>
          <p:cNvPr id="10" name="Straight Connector 9"/>
          <p:cNvCxnSpPr/>
          <p:nvPr/>
        </p:nvCxnSpPr>
        <p:spPr>
          <a:xfrm>
            <a:off x="2901858" y="5661764"/>
            <a:ext cx="6638795" cy="0"/>
          </a:xfrm>
          <a:prstGeom prst="line">
            <a:avLst/>
          </a:prstGeom>
          <a:ln w="12700"/>
          <a:effectLst>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95453796"/>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08" y="62631"/>
            <a:ext cx="10515600" cy="964501"/>
          </a:xfrm>
        </p:spPr>
        <p:txBody>
          <a:bodyPr/>
          <a:lstStyle/>
          <a:p>
            <a:r>
              <a:rPr lang="en-US" dirty="0"/>
              <a:t>Statements from </a:t>
            </a:r>
            <a:r>
              <a:rPr lang="en-US" dirty="0" smtClean="0"/>
              <a:t>members </a:t>
            </a:r>
            <a:endParaRPr lang="pt-B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CCD7D134-9BA8-48EE-90E4-BE40F245DB32}" type="slidenum">
              <a:rPr lang="en-GB" smtClean="0"/>
              <a:t>37</a:t>
            </a:fld>
            <a:endParaRPr lang="en-GB" dirty="0"/>
          </a:p>
        </p:txBody>
      </p:sp>
      <p:sp>
        <p:nvSpPr>
          <p:cNvPr id="5" name="Footer Placeholder 4"/>
          <p:cNvSpPr>
            <a:spLocks noGrp="1"/>
          </p:cNvSpPr>
          <p:nvPr>
            <p:ph type="ftr" sz="quarter" idx="11"/>
          </p:nvPr>
        </p:nvSpPr>
        <p:spPr/>
        <p:txBody>
          <a:bodyPr/>
          <a:lstStyle/>
          <a:p>
            <a:r>
              <a:rPr lang="en-GB" dirty="0" smtClean="0"/>
              <a:t>SPIAC-B – 22nd  September  2016</a:t>
            </a:r>
            <a:endParaRPr lang="en-GB" dirty="0"/>
          </a:p>
        </p:txBody>
      </p:sp>
      <p:cxnSp>
        <p:nvCxnSpPr>
          <p:cNvPr id="12" name="Straight Connector 11"/>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pic>
        <p:nvPicPr>
          <p:cNvPr id="11" name="Content Placeholder 7"/>
          <p:cNvPicPr>
            <a:picLocks noGrp="1" noChangeAspect="1"/>
          </p:cNvPicPr>
          <p:nvPr>
            <p:ph idx="1"/>
          </p:nvPr>
        </p:nvPicPr>
        <p:blipFill>
          <a:blip r:embed="rId4"/>
          <a:stretch>
            <a:fillRect/>
          </a:stretch>
        </p:blipFill>
        <p:spPr>
          <a:xfrm>
            <a:off x="1286004" y="1318058"/>
            <a:ext cx="9619987" cy="4809994"/>
          </a:xfrm>
          <a:prstGeom prst="rect">
            <a:avLst/>
          </a:prstGeom>
        </p:spPr>
      </p:pic>
    </p:spTree>
    <p:extLst>
      <p:ext uri="{BB962C8B-B14F-4D97-AF65-F5344CB8AC3E}">
        <p14:creationId xmlns:p14="http://schemas.microsoft.com/office/powerpoint/2010/main" val="351986268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0"/>
                                        <p:tgtEl>
                                          <p:spTgt spid="11"/>
                                        </p:tgtEl>
                                      </p:cBhvr>
                                    </p:animEffect>
                                    <p:anim calcmode="lin" valueType="num">
                                      <p:cBhvr>
                                        <p:cTn id="8" dur="3000" fill="hold"/>
                                        <p:tgtEl>
                                          <p:spTgt spid="11"/>
                                        </p:tgtEl>
                                        <p:attrNameLst>
                                          <p:attrName>ppt_x</p:attrName>
                                        </p:attrNameLst>
                                      </p:cBhvr>
                                      <p:tavLst>
                                        <p:tav tm="0">
                                          <p:val>
                                            <p:strVal val="#ppt_x"/>
                                          </p:val>
                                        </p:tav>
                                        <p:tav tm="100000">
                                          <p:val>
                                            <p:strVal val="#ppt_x"/>
                                          </p:val>
                                        </p:tav>
                                      </p:tavLst>
                                    </p:anim>
                                    <p:anim calcmode="lin" valueType="num">
                                      <p:cBhvr>
                                        <p:cTn id="9" dur="3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08" y="62631"/>
            <a:ext cx="10515600" cy="964501"/>
          </a:xfrm>
        </p:spPr>
        <p:txBody>
          <a:bodyPr/>
          <a:lstStyle/>
          <a:p>
            <a:r>
              <a:rPr lang="en-US" dirty="0"/>
              <a:t>Statements from </a:t>
            </a:r>
            <a:r>
              <a:rPr lang="en-US" dirty="0" smtClean="0"/>
              <a:t>members </a:t>
            </a:r>
            <a:endParaRPr lang="pt-B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CCD7D134-9BA8-48EE-90E4-BE40F245DB32}" type="slidenum">
              <a:rPr lang="en-GB" smtClean="0"/>
              <a:t>38</a:t>
            </a:fld>
            <a:endParaRPr lang="en-GB" dirty="0"/>
          </a:p>
        </p:txBody>
      </p:sp>
      <p:sp>
        <p:nvSpPr>
          <p:cNvPr id="5" name="Footer Placeholder 4"/>
          <p:cNvSpPr>
            <a:spLocks noGrp="1"/>
          </p:cNvSpPr>
          <p:nvPr>
            <p:ph type="ftr" sz="quarter" idx="11"/>
          </p:nvPr>
        </p:nvSpPr>
        <p:spPr/>
        <p:txBody>
          <a:bodyPr/>
          <a:lstStyle/>
          <a:p>
            <a:r>
              <a:rPr lang="en-GB" dirty="0" smtClean="0"/>
              <a:t>SPIAC-B – 22nd  September  2016</a:t>
            </a:r>
            <a:endParaRPr lang="en-GB" dirty="0"/>
          </a:p>
        </p:txBody>
      </p:sp>
      <p:cxnSp>
        <p:nvCxnSpPr>
          <p:cNvPr id="12" name="Straight Connector 11"/>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20" name="Rounded Rectangular Callout 19"/>
          <p:cNvSpPr/>
          <p:nvPr/>
        </p:nvSpPr>
        <p:spPr>
          <a:xfrm>
            <a:off x="1302706" y="1528176"/>
            <a:ext cx="9244209" cy="3671526"/>
          </a:xfrm>
          <a:prstGeom prst="wedgeRoundRectCallout">
            <a:avLst>
              <a:gd name="adj1" fmla="val -35587"/>
              <a:gd name="adj2" fmla="val 60056"/>
              <a:gd name="adj3" fmla="val 16667"/>
            </a:avLst>
          </a:prstGeom>
          <a:solidFill>
            <a:schemeClr val="bg1"/>
          </a:solidFill>
          <a:ln w="25400" cap="flat" cmpd="sng" algn="ctr">
            <a:solidFill>
              <a:srgbClr val="218F82"/>
            </a:solidFill>
            <a:prstDash val="solid"/>
          </a:ln>
          <a:effectLst/>
        </p:spPr>
        <p:txBody>
          <a:bodyPr rtlCol="0" anchor="ctr"/>
          <a:lstStyle/>
          <a:p>
            <a:pPr lvl="0" algn="just"/>
            <a:r>
              <a:rPr lang="en-US" sz="2000" kern="0" dirty="0">
                <a:solidFill>
                  <a:prstClr val="black"/>
                </a:solidFill>
                <a:latin typeface="Times New Roman" panose="02020603050405020304" pitchFamily="18" charset="0"/>
                <a:cs typeface="Times New Roman" panose="02020603050405020304" pitchFamily="18" charset="0"/>
              </a:rPr>
              <a:t>We from the </a:t>
            </a:r>
            <a:r>
              <a:rPr lang="en-US" sz="2000" kern="0" dirty="0" err="1">
                <a:solidFill>
                  <a:prstClr val="black"/>
                </a:solidFill>
                <a:latin typeface="Times New Roman" panose="02020603050405020304" pitchFamily="18" charset="0"/>
                <a:cs typeface="Times New Roman" panose="02020603050405020304" pitchFamily="18" charset="0"/>
              </a:rPr>
              <a:t>Rede</a:t>
            </a:r>
            <a:r>
              <a:rPr lang="en-US" sz="2000" kern="0" dirty="0">
                <a:solidFill>
                  <a:prstClr val="black"/>
                </a:solidFill>
                <a:latin typeface="Times New Roman" panose="02020603050405020304" pitchFamily="18" charset="0"/>
                <a:cs typeface="Times New Roman" panose="02020603050405020304" pitchFamily="18" charset="0"/>
              </a:rPr>
              <a:t> Global </a:t>
            </a:r>
            <a:r>
              <a:rPr lang="en-US" sz="2000" kern="0" dirty="0" err="1">
                <a:solidFill>
                  <a:prstClr val="black"/>
                </a:solidFill>
                <a:latin typeface="Times New Roman" panose="02020603050405020304" pitchFamily="18" charset="0"/>
                <a:cs typeface="Times New Roman" panose="02020603050405020304" pitchFamily="18" charset="0"/>
              </a:rPr>
              <a:t>NutriSSAN</a:t>
            </a:r>
            <a:r>
              <a:rPr lang="en-US" sz="2000" kern="0" dirty="0">
                <a:solidFill>
                  <a:prstClr val="black"/>
                </a:solidFill>
                <a:latin typeface="Times New Roman" panose="02020603050405020304" pitchFamily="18" charset="0"/>
                <a:cs typeface="Times New Roman" panose="02020603050405020304" pitchFamily="18" charset="0"/>
              </a:rPr>
              <a:t> would like to express our gratitude to this platform which has been crucial in providing the </a:t>
            </a:r>
            <a:r>
              <a:rPr lang="en-US" sz="2000" kern="0" dirty="0" err="1">
                <a:solidFill>
                  <a:prstClr val="black"/>
                </a:solidFill>
                <a:latin typeface="Times New Roman" panose="02020603050405020304" pitchFamily="18" charset="0"/>
                <a:cs typeface="Times New Roman" panose="02020603050405020304" pitchFamily="18" charset="0"/>
              </a:rPr>
              <a:t>Rede</a:t>
            </a:r>
            <a:r>
              <a:rPr lang="en-US" sz="2000" kern="0" dirty="0">
                <a:solidFill>
                  <a:prstClr val="black"/>
                </a:solidFill>
                <a:latin typeface="Times New Roman" panose="02020603050405020304" pitchFamily="18" charset="0"/>
                <a:cs typeface="Times New Roman" panose="02020603050405020304" pitchFamily="18" charset="0"/>
              </a:rPr>
              <a:t> with </a:t>
            </a:r>
            <a:r>
              <a:rPr lang="en-US" sz="2000" b="1" kern="0" dirty="0">
                <a:solidFill>
                  <a:prstClr val="black"/>
                </a:solidFill>
                <a:latin typeface="Times New Roman" panose="02020603050405020304" pitchFamily="18" charset="0"/>
                <a:cs typeface="Times New Roman" panose="02020603050405020304" pitchFamily="18" charset="0"/>
              </a:rPr>
              <a:t>visibility</a:t>
            </a:r>
            <a:r>
              <a:rPr lang="en-US" sz="2000" kern="0" dirty="0">
                <a:solidFill>
                  <a:prstClr val="black"/>
                </a:solidFill>
                <a:latin typeface="Times New Roman" panose="02020603050405020304" pitchFamily="18" charset="0"/>
                <a:cs typeface="Times New Roman" panose="02020603050405020304" pitchFamily="18" charset="0"/>
              </a:rPr>
              <a:t> in its objectives of </a:t>
            </a:r>
            <a:r>
              <a:rPr lang="en-US" sz="2000" b="1" kern="0" dirty="0">
                <a:solidFill>
                  <a:prstClr val="black"/>
                </a:solidFill>
                <a:latin typeface="Times New Roman" panose="02020603050405020304" pitchFamily="18" charset="0"/>
                <a:cs typeface="Times New Roman" panose="02020603050405020304" pitchFamily="18" charset="0"/>
              </a:rPr>
              <a:t>disseminating, sharing and propagating</a:t>
            </a:r>
            <a:r>
              <a:rPr lang="en-US" sz="2000" kern="0" dirty="0">
                <a:solidFill>
                  <a:prstClr val="black"/>
                </a:solidFill>
                <a:latin typeface="Times New Roman" panose="02020603050405020304" pitchFamily="18" charset="0"/>
                <a:cs typeface="Times New Roman" panose="02020603050405020304" pitchFamily="18" charset="0"/>
              </a:rPr>
              <a:t> the scientific and traditional knowledge, techniques and technology, on food and nutrition security.</a:t>
            </a:r>
          </a:p>
          <a:p>
            <a:pPr lvl="0" algn="just"/>
            <a:r>
              <a:rPr lang="en-US" sz="2000" kern="0" dirty="0">
                <a:solidFill>
                  <a:prstClr val="black"/>
                </a:solidFill>
                <a:latin typeface="Times New Roman" panose="02020603050405020304" pitchFamily="18" charset="0"/>
                <a:cs typeface="Times New Roman" panose="02020603050405020304" pitchFamily="18" charset="0"/>
              </a:rPr>
              <a:t>			</a:t>
            </a:r>
          </a:p>
          <a:p>
            <a:pPr lvl="0" algn="just"/>
            <a:endParaRPr lang="en-US" sz="2000" kern="0" dirty="0">
              <a:solidFill>
                <a:prstClr val="black"/>
              </a:solidFill>
              <a:latin typeface="Times New Roman" panose="02020603050405020304" pitchFamily="18" charset="0"/>
              <a:cs typeface="Times New Roman" panose="02020603050405020304" pitchFamily="18" charset="0"/>
            </a:endParaRPr>
          </a:p>
          <a:p>
            <a:pPr lvl="0" algn="r"/>
            <a:r>
              <a:rPr lang="en-US" sz="2000" kern="0" dirty="0">
                <a:solidFill>
                  <a:prstClr val="black"/>
                </a:solidFill>
                <a:latin typeface="Times New Roman" panose="02020603050405020304" pitchFamily="18" charset="0"/>
                <a:cs typeface="Times New Roman" panose="02020603050405020304" pitchFamily="18" charset="0"/>
              </a:rPr>
              <a:t>			</a:t>
            </a:r>
            <a:r>
              <a:rPr lang="en-US" sz="2000" kern="0" dirty="0" err="1">
                <a:solidFill>
                  <a:prstClr val="black"/>
                </a:solidFill>
                <a:latin typeface="Times New Roman" panose="02020603050405020304" pitchFamily="18" charset="0"/>
                <a:cs typeface="Times New Roman" panose="02020603050405020304" pitchFamily="18" charset="0"/>
              </a:rPr>
              <a:t>Rede</a:t>
            </a:r>
            <a:r>
              <a:rPr lang="en-US" sz="2000" kern="0" dirty="0">
                <a:solidFill>
                  <a:prstClr val="black"/>
                </a:solidFill>
                <a:latin typeface="Times New Roman" panose="02020603050405020304" pitchFamily="18" charset="0"/>
                <a:cs typeface="Times New Roman" panose="02020603050405020304" pitchFamily="18" charset="0"/>
              </a:rPr>
              <a:t> Global </a:t>
            </a:r>
            <a:r>
              <a:rPr lang="en-US" sz="2000" kern="0" dirty="0" err="1">
                <a:solidFill>
                  <a:prstClr val="black"/>
                </a:solidFill>
                <a:latin typeface="Times New Roman" panose="02020603050405020304" pitchFamily="18" charset="0"/>
                <a:cs typeface="Times New Roman" panose="02020603050405020304" pitchFamily="18" charset="0"/>
              </a:rPr>
              <a:t>NutriSSAN</a:t>
            </a:r>
            <a:endParaRPr lang="en-US" sz="2000" kern="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512074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000"/>
                                        <p:tgtEl>
                                          <p:spTgt spid="20"/>
                                        </p:tgtEl>
                                      </p:cBhvr>
                                    </p:animEffect>
                                    <p:anim calcmode="lin" valueType="num">
                                      <p:cBhvr>
                                        <p:cTn id="8" dur="3000" fill="hold"/>
                                        <p:tgtEl>
                                          <p:spTgt spid="20"/>
                                        </p:tgtEl>
                                        <p:attrNameLst>
                                          <p:attrName>ppt_x</p:attrName>
                                        </p:attrNameLst>
                                      </p:cBhvr>
                                      <p:tavLst>
                                        <p:tav tm="0">
                                          <p:val>
                                            <p:strVal val="#ppt_x"/>
                                          </p:val>
                                        </p:tav>
                                        <p:tav tm="100000">
                                          <p:val>
                                            <p:strVal val="#ppt_x"/>
                                          </p:val>
                                        </p:tav>
                                      </p:tavLst>
                                    </p:anim>
                                    <p:anim calcmode="lin" valueType="num">
                                      <p:cBhvr>
                                        <p:cTn id="9" dur="3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08" y="62631"/>
            <a:ext cx="10515600" cy="964501"/>
          </a:xfrm>
        </p:spPr>
        <p:txBody>
          <a:bodyPr/>
          <a:lstStyle/>
          <a:p>
            <a:r>
              <a:rPr lang="en-US" dirty="0"/>
              <a:t>Statements </a:t>
            </a:r>
            <a:r>
              <a:rPr lang="en-US" dirty="0" smtClean="0"/>
              <a:t>from </a:t>
            </a:r>
            <a:r>
              <a:rPr lang="en-US" dirty="0"/>
              <a:t>members </a:t>
            </a:r>
            <a:endParaRPr lang="pt-B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ounded Rectangular Callout 17"/>
          <p:cNvSpPr/>
          <p:nvPr/>
        </p:nvSpPr>
        <p:spPr>
          <a:xfrm>
            <a:off x="1327759" y="1340285"/>
            <a:ext cx="8931057" cy="4471791"/>
          </a:xfrm>
          <a:prstGeom prst="wedgeRoundRectCallout">
            <a:avLst>
              <a:gd name="adj1" fmla="val -35587"/>
              <a:gd name="adj2" fmla="val 60056"/>
              <a:gd name="adj3" fmla="val 16667"/>
            </a:avLst>
          </a:prstGeom>
          <a:solidFill>
            <a:sysClr val="window" lastClr="FFFFFF"/>
          </a:solidFill>
          <a:ln w="25400" cap="flat" cmpd="sng" algn="ctr">
            <a:solidFill>
              <a:schemeClr val="tx1"/>
            </a:solidFill>
            <a:prstDash val="solid"/>
          </a:ln>
          <a:effectLst/>
        </p:spPr>
        <p:txBody>
          <a:bodyPr rtlCol="0" anchor="ctr"/>
          <a:lstStyle/>
          <a:p>
            <a:pPr lvl="0" algn="just"/>
            <a:r>
              <a:rPr lang="en-US" sz="2000" kern="0" dirty="0">
                <a:solidFill>
                  <a:prstClr val="black"/>
                </a:solidFill>
                <a:latin typeface="Times New Roman" panose="02020603050405020304" pitchFamily="18" charset="0"/>
                <a:cs typeface="Times New Roman" panose="02020603050405020304" pitchFamily="18" charset="0"/>
              </a:rPr>
              <a:t>The celebration of the first year of Socialprotection.org is a great chance to highlight the usefulness of this web-based platform devoted to one of the </a:t>
            </a:r>
            <a:r>
              <a:rPr lang="en-US" sz="2000" b="1" kern="0" dirty="0">
                <a:solidFill>
                  <a:prstClr val="black"/>
                </a:solidFill>
                <a:latin typeface="Times New Roman" panose="02020603050405020304" pitchFamily="18" charset="0"/>
                <a:cs typeface="Times New Roman" panose="02020603050405020304" pitchFamily="18" charset="0"/>
              </a:rPr>
              <a:t>key development issues for the 21st century.</a:t>
            </a:r>
            <a:r>
              <a:rPr lang="en-US" sz="2000" kern="0" dirty="0">
                <a:solidFill>
                  <a:prstClr val="black"/>
                </a:solidFill>
                <a:latin typeface="Times New Roman" panose="02020603050405020304" pitchFamily="18" charset="0"/>
                <a:cs typeface="Times New Roman" panose="02020603050405020304" pitchFamily="18" charset="0"/>
              </a:rPr>
              <a:t> Here at the Economic Commission for Latin America and the Caribbean (ECLAC), we are grateful to the Socialpotection.org team for sharing our research and initiatives to a broader audience and also for giving us a chance to keep up-to-date on new and emerging social protection topics brought about by academia, think tanks, governments and international organizations. </a:t>
            </a:r>
          </a:p>
          <a:p>
            <a:pPr lvl="0" algn="r"/>
            <a:r>
              <a:rPr lang="en-US" sz="2000" kern="0" dirty="0">
                <a:solidFill>
                  <a:prstClr val="black"/>
                </a:solidFill>
                <a:latin typeface="Times New Roman" panose="02020603050405020304" pitchFamily="18" charset="0"/>
                <a:cs typeface="Times New Roman" panose="02020603050405020304" pitchFamily="18" charset="0"/>
              </a:rPr>
              <a:t/>
            </a:r>
            <a:br>
              <a:rPr lang="en-US" sz="2000" kern="0" dirty="0">
                <a:solidFill>
                  <a:prstClr val="black"/>
                </a:solidFill>
                <a:latin typeface="Times New Roman" panose="02020603050405020304" pitchFamily="18" charset="0"/>
                <a:cs typeface="Times New Roman" panose="02020603050405020304" pitchFamily="18" charset="0"/>
              </a:rPr>
            </a:br>
            <a:r>
              <a:rPr lang="en-US" sz="2000" kern="0" dirty="0">
                <a:solidFill>
                  <a:prstClr val="black"/>
                </a:solidFill>
                <a:latin typeface="Times New Roman" panose="02020603050405020304" pitchFamily="18" charset="0"/>
                <a:cs typeface="Times New Roman" panose="02020603050405020304" pitchFamily="18" charset="0"/>
              </a:rPr>
              <a:t>	</a:t>
            </a:r>
            <a:r>
              <a:rPr lang="en-US" sz="2000" i="1" kern="0" dirty="0">
                <a:solidFill>
                  <a:prstClr val="black"/>
                </a:solidFill>
                <a:latin typeface="Times New Roman" panose="02020603050405020304" pitchFamily="18" charset="0"/>
                <a:cs typeface="Times New Roman" panose="02020603050405020304" pitchFamily="18" charset="0"/>
              </a:rPr>
              <a:t>          Simone </a:t>
            </a:r>
            <a:r>
              <a:rPr lang="en-US" sz="2000" i="1" kern="0" dirty="0" err="1">
                <a:solidFill>
                  <a:prstClr val="black"/>
                </a:solidFill>
                <a:latin typeface="Times New Roman" panose="02020603050405020304" pitchFamily="18" charset="0"/>
                <a:cs typeface="Times New Roman" panose="02020603050405020304" pitchFamily="18" charset="0"/>
              </a:rPr>
              <a:t>Cecchini</a:t>
            </a:r>
            <a:r>
              <a:rPr lang="en-US" sz="2000" kern="0" dirty="0">
                <a:solidFill>
                  <a:prstClr val="black"/>
                </a:solidFill>
                <a:latin typeface="Times New Roman" panose="02020603050405020304" pitchFamily="18" charset="0"/>
                <a:cs typeface="Times New Roman" panose="02020603050405020304" pitchFamily="18" charset="0"/>
              </a:rPr>
              <a:t>, Social Development Division, </a:t>
            </a:r>
            <a:r>
              <a:rPr lang="en-US" sz="2000" kern="0" dirty="0" smtClean="0">
                <a:solidFill>
                  <a:prstClr val="black"/>
                </a:solidFill>
                <a:latin typeface="Times New Roman" panose="02020603050405020304" pitchFamily="18" charset="0"/>
                <a:cs typeface="Times New Roman" panose="02020603050405020304" pitchFamily="18" charset="0"/>
              </a:rPr>
              <a:t>ECLAC</a:t>
            </a:r>
            <a:endParaRPr lang="en-US" sz="2000" kern="0" dirty="0">
              <a:solidFill>
                <a:prstClr val="black"/>
              </a:solidFill>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CCD7D134-9BA8-48EE-90E4-BE40F245DB32}" type="slidenum">
              <a:rPr lang="en-GB" smtClean="0"/>
              <a:t>39</a:t>
            </a:fld>
            <a:endParaRPr lang="en-GB"/>
          </a:p>
        </p:txBody>
      </p:sp>
      <p:sp>
        <p:nvSpPr>
          <p:cNvPr id="5" name="Footer Placeholder 4"/>
          <p:cNvSpPr>
            <a:spLocks noGrp="1"/>
          </p:cNvSpPr>
          <p:nvPr>
            <p:ph type="ftr" sz="quarter" idx="11"/>
          </p:nvPr>
        </p:nvSpPr>
        <p:spPr/>
        <p:txBody>
          <a:bodyPr/>
          <a:lstStyle/>
          <a:p>
            <a:r>
              <a:rPr lang="en-GB" smtClean="0"/>
              <a:t>SPIAC-B – 22nd  September  2016</a:t>
            </a:r>
            <a:endParaRPr lang="en-GB"/>
          </a:p>
        </p:txBody>
      </p:sp>
      <p:cxnSp>
        <p:nvCxnSpPr>
          <p:cNvPr id="12" name="Straight Connector 11"/>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2598050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0"/>
                                        <p:tgtEl>
                                          <p:spTgt spid="18"/>
                                        </p:tgtEl>
                                      </p:cBhvr>
                                    </p:animEffect>
                                    <p:anim calcmode="lin" valueType="num">
                                      <p:cBhvr>
                                        <p:cTn id="8" dur="3000" fill="hold"/>
                                        <p:tgtEl>
                                          <p:spTgt spid="18"/>
                                        </p:tgtEl>
                                        <p:attrNameLst>
                                          <p:attrName>ppt_x</p:attrName>
                                        </p:attrNameLst>
                                      </p:cBhvr>
                                      <p:tavLst>
                                        <p:tav tm="0">
                                          <p:val>
                                            <p:strVal val="#ppt_x"/>
                                          </p:val>
                                        </p:tav>
                                        <p:tav tm="100000">
                                          <p:val>
                                            <p:strVal val="#ppt_x"/>
                                          </p:val>
                                        </p:tav>
                                      </p:tavLst>
                                    </p:anim>
                                    <p:anim calcmode="lin" valueType="num">
                                      <p:cBhvr>
                                        <p:cTn id="9" dur="3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08" y="62631"/>
            <a:ext cx="10515600" cy="964501"/>
          </a:xfrm>
        </p:spPr>
        <p:txBody>
          <a:bodyPr/>
          <a:lstStyle/>
          <a:p>
            <a:r>
              <a:rPr lang="en-US" dirty="0"/>
              <a:t>Statements from </a:t>
            </a:r>
            <a:r>
              <a:rPr lang="en-US" dirty="0" smtClean="0"/>
              <a:t>members </a:t>
            </a:r>
            <a:endParaRPr lang="pt-B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CCD7D134-9BA8-48EE-90E4-BE40F245DB32}" type="slidenum">
              <a:rPr lang="en-GB" smtClean="0"/>
              <a:t>40</a:t>
            </a:fld>
            <a:endParaRPr lang="en-GB"/>
          </a:p>
        </p:txBody>
      </p:sp>
      <p:sp>
        <p:nvSpPr>
          <p:cNvPr id="5" name="Footer Placeholder 4"/>
          <p:cNvSpPr>
            <a:spLocks noGrp="1"/>
          </p:cNvSpPr>
          <p:nvPr>
            <p:ph type="ftr" sz="quarter" idx="11"/>
          </p:nvPr>
        </p:nvSpPr>
        <p:spPr/>
        <p:txBody>
          <a:bodyPr/>
          <a:lstStyle/>
          <a:p>
            <a:r>
              <a:rPr lang="en-GB" smtClean="0"/>
              <a:t>SPIAC-B – 22nd  September  2016</a:t>
            </a:r>
            <a:endParaRPr lang="en-GB"/>
          </a:p>
        </p:txBody>
      </p:sp>
      <p:cxnSp>
        <p:nvCxnSpPr>
          <p:cNvPr id="12" name="Straight Connector 11"/>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9" name="Rounded Rectangular Callout 18"/>
          <p:cNvSpPr/>
          <p:nvPr/>
        </p:nvSpPr>
        <p:spPr>
          <a:xfrm>
            <a:off x="1653436" y="1478072"/>
            <a:ext cx="8492645" cy="4124236"/>
          </a:xfrm>
          <a:prstGeom prst="wedgeRoundRectCallout">
            <a:avLst>
              <a:gd name="adj1" fmla="val -35587"/>
              <a:gd name="adj2" fmla="val 60056"/>
              <a:gd name="adj3" fmla="val 16667"/>
            </a:avLst>
          </a:prstGeom>
          <a:solidFill>
            <a:sysClr val="window" lastClr="FFFFFF"/>
          </a:solidFill>
          <a:ln w="25400" cap="flat" cmpd="sng" algn="ctr">
            <a:solidFill>
              <a:srgbClr val="F79646">
                <a:lumMod val="75000"/>
              </a:srgbClr>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Never before had the community of practitioners working in this field had the opportunity to </a:t>
            </a:r>
            <a:r>
              <a:rPr kumimoji="0" lang="en-US" sz="2000" b="1"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share their knowledge to this extent</a:t>
            </a:r>
            <a:r>
              <a:rPr kumimoji="0" lang="en-US" sz="20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and </a:t>
            </a:r>
            <a:r>
              <a:rPr kumimoji="0" lang="en-US" sz="2000" b="1"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the impacts in terms of changing practice are already tangible</a:t>
            </a:r>
            <a:r>
              <a:rPr kumimoji="0" lang="en-US" sz="20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The tailored search function of content, the outreach granted by the online communities, the incredible webinar platform and above all the </a:t>
            </a:r>
            <a:r>
              <a:rPr kumimoji="0" lang="en-US" sz="2000" b="1"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flexibility</a:t>
            </a:r>
            <a:r>
              <a:rPr kumimoji="0" lang="en-US" sz="20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and </a:t>
            </a:r>
            <a:r>
              <a:rPr kumimoji="0" lang="en-US" sz="2000" b="1"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availability</a:t>
            </a:r>
            <a:r>
              <a:rPr kumimoji="0" lang="en-US" sz="20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of the socialprotection.org staff. 	</a:t>
            </a:r>
          </a:p>
          <a:p>
            <a:pPr marL="0" marR="0" lvl="0" indent="0" algn="just" defTabSz="914400" eaLnBrk="1" fontAlgn="auto" latinLnBrk="0" hangingPunct="1">
              <a:lnSpc>
                <a:spcPct val="100000"/>
              </a:lnSpc>
              <a:spcBef>
                <a:spcPts val="0"/>
              </a:spcBef>
              <a:spcAft>
                <a:spcPts val="0"/>
              </a:spcAft>
              <a:buClrTx/>
              <a:buSzTx/>
              <a:buFontTx/>
              <a:buNone/>
              <a:tabLst/>
              <a:defRPr/>
            </a:pPr>
            <a:endParaRPr lang="en-US" sz="2000" kern="0" dirty="0">
              <a:solidFill>
                <a:prstClr val="black"/>
              </a:solidFill>
              <a:latin typeface="Times New Roman" panose="02020603050405020304" pitchFamily="18" charset="0"/>
              <a:cs typeface="Times New Roman" panose="02020603050405020304" pitchFamily="18" charset="0"/>
            </a:endParaRP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1"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Valentina Barca</a:t>
            </a:r>
            <a:r>
              <a:rPr kumimoji="0" lang="en-US" sz="2000" b="0"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Consultant at Oxford Policy Management</a:t>
            </a:r>
          </a:p>
        </p:txBody>
      </p:sp>
    </p:spTree>
    <p:extLst>
      <p:ext uri="{BB962C8B-B14F-4D97-AF65-F5344CB8AC3E}">
        <p14:creationId xmlns:p14="http://schemas.microsoft.com/office/powerpoint/2010/main" val="118128082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000"/>
                                        <p:tgtEl>
                                          <p:spTgt spid="19"/>
                                        </p:tgtEl>
                                      </p:cBhvr>
                                    </p:animEffect>
                                    <p:anim calcmode="lin" valueType="num">
                                      <p:cBhvr>
                                        <p:cTn id="8" dur="3000" fill="hold"/>
                                        <p:tgtEl>
                                          <p:spTgt spid="19"/>
                                        </p:tgtEl>
                                        <p:attrNameLst>
                                          <p:attrName>ppt_x</p:attrName>
                                        </p:attrNameLst>
                                      </p:cBhvr>
                                      <p:tavLst>
                                        <p:tav tm="0">
                                          <p:val>
                                            <p:strVal val="#ppt_x"/>
                                          </p:val>
                                        </p:tav>
                                        <p:tav tm="100000">
                                          <p:val>
                                            <p:strVal val="#ppt_x"/>
                                          </p:val>
                                        </p:tav>
                                      </p:tavLst>
                                    </p:anim>
                                    <p:anim calcmode="lin" valueType="num">
                                      <p:cBhvr>
                                        <p:cTn id="9" dur="3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208" y="62631"/>
            <a:ext cx="10515600" cy="964501"/>
          </a:xfrm>
        </p:spPr>
        <p:txBody>
          <a:bodyPr/>
          <a:lstStyle/>
          <a:p>
            <a:r>
              <a:rPr lang="en-US" dirty="0"/>
              <a:t>Statements from </a:t>
            </a:r>
            <a:r>
              <a:rPr lang="en-US" dirty="0" smtClean="0"/>
              <a:t>members </a:t>
            </a:r>
            <a:endParaRPr lang="pt-B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23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5719"/>
          <a:stretch/>
        </p:blipFill>
        <p:spPr bwMode="auto">
          <a:xfrm>
            <a:off x="11436263" y="366924"/>
            <a:ext cx="617950" cy="597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CCD7D134-9BA8-48EE-90E4-BE40F245DB32}" type="slidenum">
              <a:rPr lang="en-GB" smtClean="0"/>
              <a:t>41</a:t>
            </a:fld>
            <a:endParaRPr lang="en-GB"/>
          </a:p>
        </p:txBody>
      </p:sp>
      <p:sp>
        <p:nvSpPr>
          <p:cNvPr id="5" name="Footer Placeholder 4"/>
          <p:cNvSpPr>
            <a:spLocks noGrp="1"/>
          </p:cNvSpPr>
          <p:nvPr>
            <p:ph type="ftr" sz="quarter" idx="11"/>
          </p:nvPr>
        </p:nvSpPr>
        <p:spPr/>
        <p:txBody>
          <a:bodyPr/>
          <a:lstStyle/>
          <a:p>
            <a:r>
              <a:rPr lang="en-GB" smtClean="0"/>
              <a:t>SPIAC-B – 22nd  September  2016</a:t>
            </a:r>
            <a:endParaRPr lang="en-GB"/>
          </a:p>
        </p:txBody>
      </p:sp>
      <p:cxnSp>
        <p:nvCxnSpPr>
          <p:cNvPr id="12" name="Straight Connector 11"/>
          <p:cNvCxnSpPr/>
          <p:nvPr/>
        </p:nvCxnSpPr>
        <p:spPr>
          <a:xfrm>
            <a:off x="212943" y="964502"/>
            <a:ext cx="11022904" cy="1"/>
          </a:xfrm>
          <a:prstGeom prst="line">
            <a:avLst/>
          </a:prstGeom>
          <a:ln w="19050"/>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9" name="Rounded Rectangular Callout 8"/>
          <p:cNvSpPr/>
          <p:nvPr/>
        </p:nvSpPr>
        <p:spPr>
          <a:xfrm>
            <a:off x="1310185" y="1419367"/>
            <a:ext cx="8966579" cy="4408227"/>
          </a:xfrm>
          <a:prstGeom prst="wedgeRoundRectCallout">
            <a:avLst>
              <a:gd name="adj1" fmla="val -35587"/>
              <a:gd name="adj2" fmla="val 60056"/>
              <a:gd name="adj3"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just"/>
            <a:r>
              <a:rPr lang="en-US" sz="1600" dirty="0">
                <a:solidFill>
                  <a:schemeClr val="tx1"/>
                </a:solidFill>
                <a:latin typeface="Times New Roman" panose="02020603050405020304" pitchFamily="18" charset="0"/>
                <a:cs typeface="Times New Roman" panose="02020603050405020304" pitchFamily="18" charset="0"/>
              </a:rPr>
              <a:t>Congratulations to the socialprotection.org team on your one year anniversary! The platform has made remarkable achievements in its first year by offering access to over </a:t>
            </a:r>
            <a:r>
              <a:rPr lang="en-US" sz="1600" dirty="0" smtClean="0">
                <a:solidFill>
                  <a:schemeClr val="tx1"/>
                </a:solidFill>
                <a:latin typeface="Times New Roman" panose="02020603050405020304" pitchFamily="18" charset="0"/>
                <a:cs typeface="Times New Roman" panose="02020603050405020304" pitchFamily="18" charset="0"/>
              </a:rPr>
              <a:t>2,000 </a:t>
            </a:r>
            <a:r>
              <a:rPr lang="en-US" sz="1600" dirty="0">
                <a:solidFill>
                  <a:schemeClr val="tx1"/>
                </a:solidFill>
                <a:latin typeface="Times New Roman" panose="02020603050405020304" pitchFamily="18" charset="0"/>
                <a:cs typeface="Times New Roman" panose="02020603050405020304" pitchFamily="18" charset="0"/>
              </a:rPr>
              <a:t>recent publications and hosting useful webinars and online communities. DFAT’s Social Protection Hub is proud to be part of the journey of socialprotection.org. We have benefited immensely from being able to use the platform to conduct online communities, namely the Social Registries and Integrated MISs for Social Protection Community and the Social Protection for Employment-Community (SPEC). DFAT is using these communities to share and increase knowledge on these important topics, and keep our stakeholders learning long after the workshops have ended. There is huge potential for these communities to make an even bigger contribution to global social protection learning and the improvement of systems.</a:t>
            </a:r>
          </a:p>
          <a:p>
            <a:pPr algn="just"/>
            <a:r>
              <a:rPr lang="en-US" sz="1600" dirty="0">
                <a:solidFill>
                  <a:schemeClr val="tx1"/>
                </a:solidFill>
                <a:latin typeface="Times New Roman" panose="02020603050405020304" pitchFamily="18" charset="0"/>
                <a:cs typeface="Times New Roman" panose="02020603050405020304" pitchFamily="18" charset="0"/>
              </a:rPr>
              <a:t>			</a:t>
            </a:r>
          </a:p>
          <a:p>
            <a:pPr algn="r"/>
            <a:r>
              <a:rPr lang="en-US" sz="1600" dirty="0">
                <a:solidFill>
                  <a:schemeClr val="tx1"/>
                </a:solidFill>
                <a:latin typeface="Times New Roman" panose="02020603050405020304" pitchFamily="18" charset="0"/>
                <a:cs typeface="Times New Roman" panose="02020603050405020304" pitchFamily="18" charset="0"/>
              </a:rPr>
              <a:t>	          </a:t>
            </a:r>
            <a:r>
              <a:rPr lang="en-US" sz="1600" i="1" dirty="0" smtClean="0">
                <a:solidFill>
                  <a:schemeClr val="tx1"/>
                </a:solidFill>
                <a:latin typeface="Times New Roman" panose="02020603050405020304" pitchFamily="18" charset="0"/>
                <a:cs typeface="Times New Roman" panose="02020603050405020304" pitchFamily="18" charset="0"/>
              </a:rPr>
              <a:t>Hannah </a:t>
            </a:r>
            <a:r>
              <a:rPr lang="en-US" sz="1600" i="1" dirty="0">
                <a:solidFill>
                  <a:schemeClr val="tx1"/>
                </a:solidFill>
                <a:latin typeface="Times New Roman" panose="02020603050405020304" pitchFamily="18" charset="0"/>
                <a:cs typeface="Times New Roman" panose="02020603050405020304" pitchFamily="18" charset="0"/>
              </a:rPr>
              <a:t>Derwent</a:t>
            </a:r>
            <a:r>
              <a:rPr lang="en-US" sz="1600" dirty="0">
                <a:solidFill>
                  <a:schemeClr val="tx1"/>
                </a:solidFill>
                <a:latin typeface="Times New Roman" panose="02020603050405020304" pitchFamily="18" charset="0"/>
                <a:cs typeface="Times New Roman" panose="02020603050405020304" pitchFamily="18" charset="0"/>
              </a:rPr>
              <a:t>, Assistant Director, Social Protection-Australian</a:t>
            </a:r>
          </a:p>
          <a:p>
            <a:pPr algn="r"/>
            <a:r>
              <a:rPr lang="en-US" sz="1600" dirty="0" smtClean="0">
                <a:solidFill>
                  <a:schemeClr val="tx1"/>
                </a:solidFill>
                <a:latin typeface="Times New Roman" panose="02020603050405020304" pitchFamily="18" charset="0"/>
                <a:cs typeface="Times New Roman" panose="02020603050405020304" pitchFamily="18" charset="0"/>
              </a:rPr>
              <a:t>DFAT</a:t>
            </a:r>
            <a:endParaRPr lang="en-US" sz="1600" dirty="0">
              <a:solidFill>
                <a:schemeClr val="tx1"/>
              </a:solidFill>
              <a:latin typeface="Times New Roman" panose="02020603050405020304" pitchFamily="18" charset="0"/>
              <a:cs typeface="Times New Roman" panose="02020603050405020304" pitchFamily="18" charset="0"/>
            </a:endParaRPr>
          </a:p>
          <a:p>
            <a:pPr algn="r"/>
            <a:r>
              <a:rPr lang="en-US" sz="1600" dirty="0">
                <a:solidFill>
                  <a:schemeClr val="tx1"/>
                </a:solidFill>
                <a:latin typeface="Times New Roman" panose="02020603050405020304" pitchFamily="18" charset="0"/>
                <a:cs typeface="Times New Roman" panose="02020603050405020304" pitchFamily="18" charset="0"/>
              </a:rPr>
              <a:t>	</a:t>
            </a:r>
            <a:r>
              <a:rPr lang="en-US" sz="1600" i="1" dirty="0" err="1">
                <a:solidFill>
                  <a:schemeClr val="tx1"/>
                </a:solidFill>
                <a:latin typeface="Times New Roman" panose="02020603050405020304" pitchFamily="18" charset="0"/>
                <a:cs typeface="Times New Roman" panose="02020603050405020304" pitchFamily="18" charset="0"/>
              </a:rPr>
              <a:t>Fazley</a:t>
            </a:r>
            <a:r>
              <a:rPr lang="en-US" sz="1600" i="1" dirty="0">
                <a:solidFill>
                  <a:schemeClr val="tx1"/>
                </a:solidFill>
                <a:latin typeface="Times New Roman" panose="02020603050405020304" pitchFamily="18" charset="0"/>
                <a:cs typeface="Times New Roman" panose="02020603050405020304" pitchFamily="18" charset="0"/>
              </a:rPr>
              <a:t> Mahmud</a:t>
            </a:r>
            <a:r>
              <a:rPr lang="en-US" sz="1600" dirty="0">
                <a:solidFill>
                  <a:schemeClr val="tx1"/>
                </a:solidFill>
                <a:latin typeface="Times New Roman" panose="02020603050405020304" pitchFamily="18" charset="0"/>
                <a:cs typeface="Times New Roman" panose="02020603050405020304" pitchFamily="18" charset="0"/>
              </a:rPr>
              <a:t>, Social Protection Specialist at Social Protection </a:t>
            </a:r>
            <a:r>
              <a:rPr lang="en-US" sz="1600" dirty="0" smtClean="0">
                <a:solidFill>
                  <a:schemeClr val="tx1"/>
                </a:solidFill>
                <a:latin typeface="Times New Roman" panose="02020603050405020304" pitchFamily="18" charset="0"/>
                <a:cs typeface="Times New Roman" panose="02020603050405020304" pitchFamily="18" charset="0"/>
              </a:rPr>
              <a:t>Hub </a:t>
            </a:r>
            <a:endParaRPr lang="en-US" sz="1600" dirty="0">
              <a:solidFill>
                <a:schemeClr val="tx1"/>
              </a:solidFill>
              <a:latin typeface="Times New Roman" panose="02020603050405020304" pitchFamily="18" charset="0"/>
              <a:cs typeface="Times New Roman" panose="02020603050405020304" pitchFamily="18" charset="0"/>
            </a:endParaRPr>
          </a:p>
          <a:p>
            <a:pPr algn="r"/>
            <a:r>
              <a:rPr lang="en-US" sz="1600" dirty="0">
                <a:solidFill>
                  <a:schemeClr val="tx1"/>
                </a:solidFill>
                <a:latin typeface="Times New Roman" panose="02020603050405020304" pitchFamily="18" charset="0"/>
                <a:cs typeface="Times New Roman" panose="02020603050405020304" pitchFamily="18" charset="0"/>
              </a:rPr>
              <a:t>DFAT initiative</a:t>
            </a:r>
          </a:p>
        </p:txBody>
      </p:sp>
    </p:spTree>
    <p:extLst>
      <p:ext uri="{BB962C8B-B14F-4D97-AF65-F5344CB8AC3E}">
        <p14:creationId xmlns:p14="http://schemas.microsoft.com/office/powerpoint/2010/main" val="197682960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000"/>
                                        <p:tgtEl>
                                          <p:spTgt spid="9"/>
                                        </p:tgtEl>
                                      </p:cBhvr>
                                    </p:animEffect>
                                    <p:anim calcmode="lin" valueType="num">
                                      <p:cBhvr>
                                        <p:cTn id="8" dur="3000" fill="hold"/>
                                        <p:tgtEl>
                                          <p:spTgt spid="9"/>
                                        </p:tgtEl>
                                        <p:attrNameLst>
                                          <p:attrName>ppt_x</p:attrName>
                                        </p:attrNameLst>
                                      </p:cBhvr>
                                      <p:tavLst>
                                        <p:tav tm="0">
                                          <p:val>
                                            <p:strVal val="#ppt_x"/>
                                          </p:val>
                                        </p:tav>
                                        <p:tav tm="100000">
                                          <p:val>
                                            <p:strVal val="#ppt_x"/>
                                          </p:val>
                                        </p:tav>
                                      </p:tavLst>
                                    </p:anim>
                                    <p:anim calcmode="lin" valueType="num">
                                      <p:cBhvr>
                                        <p:cTn id="9" dur="3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2402</Words>
  <Application>Microsoft Office PowerPoint</Application>
  <PresentationFormat>Widescreen</PresentationFormat>
  <Paragraphs>529</Paragraphs>
  <Slides>41</Slides>
  <Notes>0</Notes>
  <HiddenSlides>5</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41</vt:i4>
      </vt:variant>
    </vt:vector>
  </HeadingPairs>
  <TitlesOfParts>
    <vt:vector size="49" baseType="lpstr">
      <vt:lpstr>Arial</vt:lpstr>
      <vt:lpstr>Calibri</vt:lpstr>
      <vt:lpstr>Calibri Light</vt:lpstr>
      <vt:lpstr>Times New Roman</vt:lpstr>
      <vt:lpstr>Wingdings</vt:lpstr>
      <vt:lpstr>Office Theme</vt:lpstr>
      <vt:lpstr>1_Office Theme</vt:lpstr>
      <vt:lpstr>2_Office Theme</vt:lpstr>
      <vt:lpstr> 1st year Annual Report  8th SPIAC-B 22nd of September 2016</vt:lpstr>
      <vt:lpstr>Content overview</vt:lpstr>
      <vt:lpstr>PowerPoint Presentation</vt:lpstr>
      <vt:lpstr>Members</vt:lpstr>
      <vt:lpstr> Wide range of members </vt:lpstr>
      <vt:lpstr>PowerPoint Presentation</vt:lpstr>
      <vt:lpstr>What organization type do members represent?</vt:lpstr>
      <vt:lpstr>Which institutions are the most represented?</vt:lpstr>
      <vt:lpstr>What are the members’ professional positions?</vt:lpstr>
      <vt:lpstr>PowerPoint Presentation</vt:lpstr>
      <vt:lpstr>Publications </vt:lpstr>
      <vt:lpstr> Publications Search</vt:lpstr>
      <vt:lpstr> Publications by programme </vt:lpstr>
      <vt:lpstr> Publications by topic</vt:lpstr>
      <vt:lpstr>Publications by cross cutting areas</vt:lpstr>
      <vt:lpstr> Most proactive organizations </vt:lpstr>
      <vt:lpstr>Webinars </vt:lpstr>
      <vt:lpstr>Webinars by numbers  </vt:lpstr>
      <vt:lpstr>A total of 13 realized Webinars</vt:lpstr>
      <vt:lpstr>Registrants and Attendees</vt:lpstr>
      <vt:lpstr>Webinar audience </vt:lpstr>
      <vt:lpstr>Types of institutions attending the webinars</vt:lpstr>
      <vt:lpstr>Types of experts attending the webinars</vt:lpstr>
      <vt:lpstr>Online Communities </vt:lpstr>
      <vt:lpstr>A total of 26 Online Communities </vt:lpstr>
      <vt:lpstr>Added value of Online Communities </vt:lpstr>
      <vt:lpstr> Concrete Example</vt:lpstr>
      <vt:lpstr>The Ambassador Programme</vt:lpstr>
      <vt:lpstr>The Ambassador Programme</vt:lpstr>
      <vt:lpstr>Traffic on the platform</vt:lpstr>
      <vt:lpstr>A constant increase in visitors</vt:lpstr>
      <vt:lpstr>Way forward</vt:lpstr>
      <vt:lpstr>Services of the socialprotection.org Team</vt:lpstr>
      <vt:lpstr>Improving and expanding</vt:lpstr>
      <vt:lpstr>Desired improvements</vt:lpstr>
      <vt:lpstr>All this is only possible with your engagement and financial support  THANK YOU!</vt:lpstr>
      <vt:lpstr>Statements from members </vt:lpstr>
      <vt:lpstr>Statements from members </vt:lpstr>
      <vt:lpstr>Statements from members </vt:lpstr>
      <vt:lpstr>Statements from members </vt:lpstr>
      <vt:lpstr>Statements from members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SPIAC-B</dc:title>
  <dc:creator>Guillemette Marie Martin</dc:creator>
  <cp:lastModifiedBy>ricaurte</cp:lastModifiedBy>
  <cp:revision>121</cp:revision>
  <dcterms:created xsi:type="dcterms:W3CDTF">2016-08-10T20:24:41Z</dcterms:created>
  <dcterms:modified xsi:type="dcterms:W3CDTF">2016-09-23T15:03:34Z</dcterms:modified>
</cp:coreProperties>
</file>