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57" r:id="rId2"/>
    <p:sldId id="270" r:id="rId3"/>
    <p:sldId id="272" r:id="rId4"/>
    <p:sldId id="279" r:id="rId5"/>
    <p:sldId id="273" r:id="rId6"/>
    <p:sldId id="275" r:id="rId7"/>
    <p:sldId id="276" r:id="rId8"/>
    <p:sldId id="280" r:id="rId9"/>
    <p:sldId id="281" r:id="rId10"/>
    <p:sldId id="282" r:id="rId11"/>
    <p:sldId id="284" r:id="rId12"/>
    <p:sldId id="287" r:id="rId13"/>
    <p:sldId id="285" r:id="rId14"/>
    <p:sldId id="286" r:id="rId15"/>
    <p:sldId id="262" r:id="rId16"/>
  </p:sldIdLst>
  <p:sldSz cx="9144000" cy="6858000" type="screen4x3"/>
  <p:notesSz cx="9926638" cy="67976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399BB"/>
    <a:srgbClr val="629232"/>
    <a:srgbClr val="BC290A"/>
    <a:srgbClr val="9D9D9C"/>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162" autoAdjust="0"/>
  </p:normalViewPr>
  <p:slideViewPr>
    <p:cSldViewPr>
      <p:cViewPr>
        <p:scale>
          <a:sx n="96" d="100"/>
          <a:sy n="96" d="100"/>
        </p:scale>
        <p:origin x="-414" y="-21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26926E-12CD-4659-AE74-86C0BDCD3DD7}"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US"/>
        </a:p>
      </dgm:t>
    </dgm:pt>
    <dgm:pt modelId="{9B43B3E2-4B89-4E97-B03A-97330E131AEC}">
      <dgm:prSet phldrT="[Text]" custT="1">
        <dgm:style>
          <a:lnRef idx="2">
            <a:schemeClr val="accent4">
              <a:shade val="50000"/>
            </a:schemeClr>
          </a:lnRef>
          <a:fillRef idx="1">
            <a:schemeClr val="accent4"/>
          </a:fillRef>
          <a:effectRef idx="0">
            <a:schemeClr val="accent4"/>
          </a:effectRef>
          <a:fontRef idx="minor">
            <a:schemeClr val="lt1"/>
          </a:fontRef>
        </dgm:style>
      </dgm:prSet>
      <dgm:spPr>
        <a:solidFill>
          <a:srgbClr val="BC290A"/>
        </a:solidFill>
        <a:ln>
          <a:solidFill>
            <a:srgbClr val="629232"/>
          </a:solidFill>
        </a:ln>
      </dgm:spPr>
      <dgm:t>
        <a:bodyPr/>
        <a:lstStyle/>
        <a:p>
          <a:r>
            <a:rPr lang="en-US" sz="1600" spc="-100" baseline="0" dirty="0" smtClean="0">
              <a:solidFill>
                <a:schemeClr val="bg1"/>
              </a:solidFill>
              <a:latin typeface="Arial Rounded MT Bold" pitchFamily="34" charset="0"/>
            </a:rPr>
            <a:t>Economic Elements</a:t>
          </a:r>
          <a:endParaRPr lang="en-US" sz="1600" spc="-100" baseline="0" dirty="0">
            <a:solidFill>
              <a:schemeClr val="bg1"/>
            </a:solidFill>
            <a:latin typeface="Arial Rounded MT Bold" pitchFamily="34" charset="0"/>
          </a:endParaRPr>
        </a:p>
      </dgm:t>
    </dgm:pt>
    <dgm:pt modelId="{07B90CFD-0B97-4227-B51D-E9C50CE7CFE6}" type="sibTrans" cxnId="{429351F1-5A3F-4922-BA1B-780900B33E64}">
      <dgm:prSet/>
      <dgm:spPr/>
      <dgm:t>
        <a:bodyPr/>
        <a:lstStyle/>
        <a:p>
          <a:endParaRPr lang="en-US" sz="2600"/>
        </a:p>
      </dgm:t>
    </dgm:pt>
    <dgm:pt modelId="{9A0CEA87-D4ED-4BFB-9D13-5707418E21D2}" type="parTrans" cxnId="{429351F1-5A3F-4922-BA1B-780900B33E64}">
      <dgm:prSet/>
      <dgm:spPr>
        <a:ln>
          <a:solidFill>
            <a:srgbClr val="629232"/>
          </a:solidFill>
        </a:ln>
      </dgm:spPr>
      <dgm:t>
        <a:bodyPr/>
        <a:lstStyle/>
        <a:p>
          <a:endParaRPr lang="en-US" sz="2600" dirty="0"/>
        </a:p>
      </dgm:t>
    </dgm:pt>
    <dgm:pt modelId="{F2E811AE-A004-4931-8666-DBCA77C4D983}">
      <dgm:prSet phldrT="[Text]" custT="1"/>
      <dgm:spPr>
        <a:noFill/>
        <a:ln>
          <a:noFill/>
        </a:ln>
      </dgm:spPr>
      <dgm:t>
        <a:bodyPr/>
        <a:lstStyle/>
        <a:p>
          <a:r>
            <a:rPr lang="en-US" sz="2600" dirty="0" smtClean="0"/>
            <a:t> </a:t>
          </a:r>
          <a:endParaRPr lang="en-US" sz="2600" dirty="0"/>
        </a:p>
      </dgm:t>
    </dgm:pt>
    <dgm:pt modelId="{F6369711-8A7A-4505-8757-4049DF14A9DB}" type="sibTrans" cxnId="{CFA716A8-E735-4266-8DFA-C2F5F971D8F3}">
      <dgm:prSet/>
      <dgm:spPr/>
      <dgm:t>
        <a:bodyPr/>
        <a:lstStyle/>
        <a:p>
          <a:endParaRPr lang="en-US" sz="2600"/>
        </a:p>
      </dgm:t>
    </dgm:pt>
    <dgm:pt modelId="{E2ECDC94-F788-4547-A014-28F5C29E3F68}" type="parTrans" cxnId="{CFA716A8-E735-4266-8DFA-C2F5F971D8F3}">
      <dgm:prSet/>
      <dgm:spPr/>
      <dgm:t>
        <a:bodyPr/>
        <a:lstStyle/>
        <a:p>
          <a:endParaRPr lang="en-US" sz="2600"/>
        </a:p>
      </dgm:t>
    </dgm:pt>
    <dgm:pt modelId="{12AB068B-1DDD-4BB2-8A5A-0C9B3C0B7448}">
      <dgm:prSet phldrT="[Text]" custT="1"/>
      <dgm:spPr>
        <a:ln>
          <a:solidFill>
            <a:srgbClr val="629232"/>
          </a:solidFill>
        </a:ln>
      </dgm:spPr>
      <dgm:t>
        <a:bodyPr/>
        <a:lstStyle/>
        <a:p>
          <a:r>
            <a:rPr lang="en-US" sz="1600" spc="-100" baseline="0" dirty="0" smtClean="0">
              <a:solidFill>
                <a:schemeClr val="bg1">
                  <a:lumMod val="50000"/>
                </a:schemeClr>
              </a:solidFill>
              <a:latin typeface="Arial Rounded MT Bold" pitchFamily="34" charset="0"/>
            </a:rPr>
            <a:t>Political Elements</a:t>
          </a:r>
          <a:endParaRPr lang="en-US" sz="1600" spc="-100" baseline="0" dirty="0">
            <a:solidFill>
              <a:schemeClr val="bg1">
                <a:lumMod val="50000"/>
              </a:schemeClr>
            </a:solidFill>
            <a:latin typeface="Arial Rounded MT Bold" pitchFamily="34" charset="0"/>
          </a:endParaRPr>
        </a:p>
      </dgm:t>
    </dgm:pt>
    <dgm:pt modelId="{CB4BD5C7-C4F7-4485-ACF6-561543A162C7}" type="parTrans" cxnId="{5C1A8A55-98B3-4695-8D6F-8ABEC6302859}">
      <dgm:prSet/>
      <dgm:spPr>
        <a:ln>
          <a:solidFill>
            <a:srgbClr val="629232"/>
          </a:solidFill>
        </a:ln>
      </dgm:spPr>
      <dgm:t>
        <a:bodyPr/>
        <a:lstStyle/>
        <a:p>
          <a:endParaRPr lang="en-US" sz="2600" dirty="0"/>
        </a:p>
      </dgm:t>
    </dgm:pt>
    <dgm:pt modelId="{48521D3D-40E4-435D-BE32-760FF2434CF0}" type="sibTrans" cxnId="{5C1A8A55-98B3-4695-8D6F-8ABEC6302859}">
      <dgm:prSet/>
      <dgm:spPr/>
      <dgm:t>
        <a:bodyPr/>
        <a:lstStyle/>
        <a:p>
          <a:endParaRPr lang="en-US" sz="2600"/>
        </a:p>
      </dgm:t>
    </dgm:pt>
    <dgm:pt modelId="{B2F217B3-AF21-40E3-A91D-CBBD5149F48F}">
      <dgm:prSet phldrT="[Text]" custT="1"/>
      <dgm:spPr>
        <a:ln>
          <a:solidFill>
            <a:srgbClr val="629232"/>
          </a:solidFill>
        </a:ln>
      </dgm:spPr>
      <dgm:t>
        <a:bodyPr/>
        <a:lstStyle/>
        <a:p>
          <a:r>
            <a:rPr lang="en-US" sz="1600" spc="-100" baseline="0" dirty="0" smtClean="0">
              <a:solidFill>
                <a:schemeClr val="bg1">
                  <a:lumMod val="50000"/>
                </a:schemeClr>
              </a:solidFill>
              <a:latin typeface="Arial Rounded MT Bold" pitchFamily="34" charset="0"/>
            </a:rPr>
            <a:t>Social Elements</a:t>
          </a:r>
          <a:endParaRPr lang="en-US" sz="1600" spc="-100" baseline="0" dirty="0">
            <a:solidFill>
              <a:schemeClr val="bg1">
                <a:lumMod val="50000"/>
              </a:schemeClr>
            </a:solidFill>
            <a:latin typeface="Arial Rounded MT Bold" pitchFamily="34" charset="0"/>
          </a:endParaRPr>
        </a:p>
      </dgm:t>
    </dgm:pt>
    <dgm:pt modelId="{3672727C-A7D2-49E6-9458-9DF84E30CA79}" type="parTrans" cxnId="{3581AE87-8C8F-4D0D-B7CE-A9EA9CF99933}">
      <dgm:prSet/>
      <dgm:spPr>
        <a:ln>
          <a:solidFill>
            <a:srgbClr val="629232"/>
          </a:solidFill>
        </a:ln>
      </dgm:spPr>
      <dgm:t>
        <a:bodyPr/>
        <a:lstStyle/>
        <a:p>
          <a:endParaRPr lang="en-US" sz="2600" dirty="0"/>
        </a:p>
      </dgm:t>
    </dgm:pt>
    <dgm:pt modelId="{7A101677-4A8C-496D-8569-ECDA467C8B30}" type="sibTrans" cxnId="{3581AE87-8C8F-4D0D-B7CE-A9EA9CF99933}">
      <dgm:prSet/>
      <dgm:spPr/>
      <dgm:t>
        <a:bodyPr/>
        <a:lstStyle/>
        <a:p>
          <a:endParaRPr lang="en-US" sz="2600"/>
        </a:p>
      </dgm:t>
    </dgm:pt>
    <dgm:pt modelId="{4458267A-39BB-449A-9FC4-CD9E2F00ED4D}">
      <dgm:prSet phldrT="[Text]" custT="1"/>
      <dgm:spPr>
        <a:ln>
          <a:solidFill>
            <a:srgbClr val="629232"/>
          </a:solidFill>
        </a:ln>
      </dgm:spPr>
      <dgm:t>
        <a:bodyPr/>
        <a:lstStyle/>
        <a:p>
          <a:r>
            <a:rPr lang="en-US" sz="1600" spc="-100" baseline="0" dirty="0" smtClean="0">
              <a:solidFill>
                <a:schemeClr val="bg1">
                  <a:lumMod val="50000"/>
                </a:schemeClr>
              </a:solidFill>
              <a:latin typeface="Arial Rounded MT Bold" pitchFamily="34" charset="0"/>
            </a:rPr>
            <a:t>Environmental Elements</a:t>
          </a:r>
          <a:endParaRPr lang="en-US" sz="1600" spc="-100" baseline="0" dirty="0">
            <a:solidFill>
              <a:schemeClr val="bg1">
                <a:lumMod val="50000"/>
              </a:schemeClr>
            </a:solidFill>
            <a:latin typeface="Arial Rounded MT Bold" pitchFamily="34" charset="0"/>
          </a:endParaRPr>
        </a:p>
      </dgm:t>
    </dgm:pt>
    <dgm:pt modelId="{0B3A632E-368E-446F-A770-B824B06BB08C}" type="parTrans" cxnId="{97749F0A-075C-4FF5-A8E8-7009A456CF17}">
      <dgm:prSet/>
      <dgm:spPr>
        <a:ln>
          <a:solidFill>
            <a:srgbClr val="629232"/>
          </a:solidFill>
        </a:ln>
      </dgm:spPr>
      <dgm:t>
        <a:bodyPr/>
        <a:lstStyle/>
        <a:p>
          <a:endParaRPr lang="en-US" sz="2600" dirty="0"/>
        </a:p>
      </dgm:t>
    </dgm:pt>
    <dgm:pt modelId="{07395EA1-5DE4-488F-92FC-10263523AE63}" type="sibTrans" cxnId="{97749F0A-075C-4FF5-A8E8-7009A456CF17}">
      <dgm:prSet/>
      <dgm:spPr/>
      <dgm:t>
        <a:bodyPr/>
        <a:lstStyle/>
        <a:p>
          <a:endParaRPr lang="en-US" sz="2600"/>
        </a:p>
      </dgm:t>
    </dgm:pt>
    <dgm:pt modelId="{A795F467-0FC3-463C-928E-D31D33AA3679}" type="pres">
      <dgm:prSet presAssocID="{3726926E-12CD-4659-AE74-86C0BDCD3DD7}" presName="diagram" presStyleCnt="0">
        <dgm:presLayoutVars>
          <dgm:chPref val="1"/>
          <dgm:dir/>
          <dgm:animOne val="branch"/>
          <dgm:animLvl val="lvl"/>
          <dgm:resizeHandles/>
        </dgm:presLayoutVars>
      </dgm:prSet>
      <dgm:spPr/>
      <dgm:t>
        <a:bodyPr/>
        <a:lstStyle/>
        <a:p>
          <a:endParaRPr lang="en-US"/>
        </a:p>
      </dgm:t>
    </dgm:pt>
    <dgm:pt modelId="{A8CA0766-1FDF-4EE7-8F4A-24F811BF7630}" type="pres">
      <dgm:prSet presAssocID="{F2E811AE-A004-4931-8666-DBCA77C4D983}" presName="root" presStyleCnt="0"/>
      <dgm:spPr/>
    </dgm:pt>
    <dgm:pt modelId="{B4B59225-85CF-45FC-8662-783BA8368877}" type="pres">
      <dgm:prSet presAssocID="{F2E811AE-A004-4931-8666-DBCA77C4D983}" presName="rootComposite" presStyleCnt="0"/>
      <dgm:spPr/>
    </dgm:pt>
    <dgm:pt modelId="{25051EAE-E2D0-4CC8-A095-9B88DC27DA9F}" type="pres">
      <dgm:prSet presAssocID="{F2E811AE-A004-4931-8666-DBCA77C4D983}" presName="rootText" presStyleLbl="node1" presStyleIdx="0" presStyleCnt="1" custFlipVert="1" custScaleY="2745"/>
      <dgm:spPr/>
      <dgm:t>
        <a:bodyPr/>
        <a:lstStyle/>
        <a:p>
          <a:endParaRPr lang="en-US"/>
        </a:p>
      </dgm:t>
    </dgm:pt>
    <dgm:pt modelId="{87E2B791-1BAB-4CA9-869D-EDC528D23AB5}" type="pres">
      <dgm:prSet presAssocID="{F2E811AE-A004-4931-8666-DBCA77C4D983}" presName="rootConnector" presStyleLbl="node1" presStyleIdx="0" presStyleCnt="1"/>
      <dgm:spPr/>
      <dgm:t>
        <a:bodyPr/>
        <a:lstStyle/>
        <a:p>
          <a:endParaRPr lang="en-US"/>
        </a:p>
      </dgm:t>
    </dgm:pt>
    <dgm:pt modelId="{BF590D2C-07A8-45A4-A0DE-5DC062079B65}" type="pres">
      <dgm:prSet presAssocID="{F2E811AE-A004-4931-8666-DBCA77C4D983}" presName="childShape" presStyleCnt="0"/>
      <dgm:spPr/>
    </dgm:pt>
    <dgm:pt modelId="{6496BF42-B67C-475D-87E7-4744841D420B}" type="pres">
      <dgm:prSet presAssocID="{9A0CEA87-D4ED-4BFB-9D13-5707418E21D2}" presName="Name13" presStyleLbl="parChTrans1D2" presStyleIdx="0" presStyleCnt="4"/>
      <dgm:spPr/>
      <dgm:t>
        <a:bodyPr/>
        <a:lstStyle/>
        <a:p>
          <a:endParaRPr lang="en-US"/>
        </a:p>
      </dgm:t>
    </dgm:pt>
    <dgm:pt modelId="{907F4633-1B19-4737-B205-7B9589E9F6EB}" type="pres">
      <dgm:prSet presAssocID="{9B43B3E2-4B89-4E97-B03A-97330E131AEC}" presName="childText" presStyleLbl="bgAcc1" presStyleIdx="0" presStyleCnt="4" custScaleX="67916" custScaleY="55763">
        <dgm:presLayoutVars>
          <dgm:bulletEnabled val="1"/>
        </dgm:presLayoutVars>
      </dgm:prSet>
      <dgm:spPr/>
      <dgm:t>
        <a:bodyPr/>
        <a:lstStyle/>
        <a:p>
          <a:endParaRPr lang="en-US"/>
        </a:p>
      </dgm:t>
    </dgm:pt>
    <dgm:pt modelId="{69172AAE-1A0F-4272-8EDD-3AD6EB27676C}" type="pres">
      <dgm:prSet presAssocID="{CB4BD5C7-C4F7-4485-ACF6-561543A162C7}" presName="Name13" presStyleLbl="parChTrans1D2" presStyleIdx="1" presStyleCnt="4"/>
      <dgm:spPr/>
      <dgm:t>
        <a:bodyPr/>
        <a:lstStyle/>
        <a:p>
          <a:endParaRPr lang="en-US"/>
        </a:p>
      </dgm:t>
    </dgm:pt>
    <dgm:pt modelId="{A6847BC4-F923-422A-8089-E92AFF937F00}" type="pres">
      <dgm:prSet presAssocID="{12AB068B-1DDD-4BB2-8A5A-0C9B3C0B7448}" presName="childText" presStyleLbl="bgAcc1" presStyleIdx="1" presStyleCnt="4" custScaleX="67916" custScaleY="55814">
        <dgm:presLayoutVars>
          <dgm:bulletEnabled val="1"/>
        </dgm:presLayoutVars>
      </dgm:prSet>
      <dgm:spPr/>
      <dgm:t>
        <a:bodyPr/>
        <a:lstStyle/>
        <a:p>
          <a:endParaRPr lang="en-US"/>
        </a:p>
      </dgm:t>
    </dgm:pt>
    <dgm:pt modelId="{E2FAF558-4E21-436C-B3E4-F6EA5084FA3D}" type="pres">
      <dgm:prSet presAssocID="{3672727C-A7D2-49E6-9458-9DF84E30CA79}" presName="Name13" presStyleLbl="parChTrans1D2" presStyleIdx="2" presStyleCnt="4"/>
      <dgm:spPr/>
      <dgm:t>
        <a:bodyPr/>
        <a:lstStyle/>
        <a:p>
          <a:endParaRPr lang="en-US"/>
        </a:p>
      </dgm:t>
    </dgm:pt>
    <dgm:pt modelId="{AA836B96-9841-422A-BDFB-3C897BB23798}" type="pres">
      <dgm:prSet presAssocID="{B2F217B3-AF21-40E3-A91D-CBBD5149F48F}" presName="childText" presStyleLbl="bgAcc1" presStyleIdx="2" presStyleCnt="4" custScaleX="67916" custScaleY="54689">
        <dgm:presLayoutVars>
          <dgm:bulletEnabled val="1"/>
        </dgm:presLayoutVars>
      </dgm:prSet>
      <dgm:spPr/>
      <dgm:t>
        <a:bodyPr/>
        <a:lstStyle/>
        <a:p>
          <a:endParaRPr lang="en-US"/>
        </a:p>
      </dgm:t>
    </dgm:pt>
    <dgm:pt modelId="{B8E00D45-CE01-450A-A3C9-06319F0C9FBB}" type="pres">
      <dgm:prSet presAssocID="{0B3A632E-368E-446F-A770-B824B06BB08C}" presName="Name13" presStyleLbl="parChTrans1D2" presStyleIdx="3" presStyleCnt="4"/>
      <dgm:spPr/>
      <dgm:t>
        <a:bodyPr/>
        <a:lstStyle/>
        <a:p>
          <a:endParaRPr lang="en-US"/>
        </a:p>
      </dgm:t>
    </dgm:pt>
    <dgm:pt modelId="{923B6FC6-011D-4A7F-BDD5-FA6D03B1EE28}" type="pres">
      <dgm:prSet presAssocID="{4458267A-39BB-449A-9FC4-CD9E2F00ED4D}" presName="childText" presStyleLbl="bgAcc1" presStyleIdx="3" presStyleCnt="4" custScaleX="67916" custScaleY="54689">
        <dgm:presLayoutVars>
          <dgm:bulletEnabled val="1"/>
        </dgm:presLayoutVars>
      </dgm:prSet>
      <dgm:spPr/>
      <dgm:t>
        <a:bodyPr/>
        <a:lstStyle/>
        <a:p>
          <a:endParaRPr lang="en-US"/>
        </a:p>
      </dgm:t>
    </dgm:pt>
  </dgm:ptLst>
  <dgm:cxnLst>
    <dgm:cxn modelId="{12B879A9-E013-4581-B755-1B4404386930}" type="presOf" srcId="{4458267A-39BB-449A-9FC4-CD9E2F00ED4D}" destId="{923B6FC6-011D-4A7F-BDD5-FA6D03B1EE28}" srcOrd="0" destOrd="0" presId="urn:microsoft.com/office/officeart/2005/8/layout/hierarchy3"/>
    <dgm:cxn modelId="{3581AE87-8C8F-4D0D-B7CE-A9EA9CF99933}" srcId="{F2E811AE-A004-4931-8666-DBCA77C4D983}" destId="{B2F217B3-AF21-40E3-A91D-CBBD5149F48F}" srcOrd="2" destOrd="0" parTransId="{3672727C-A7D2-49E6-9458-9DF84E30CA79}" sibTransId="{7A101677-4A8C-496D-8569-ECDA467C8B30}"/>
    <dgm:cxn modelId="{8923F579-61B0-42F2-8528-B1A3A5956F78}" type="presOf" srcId="{12AB068B-1DDD-4BB2-8A5A-0C9B3C0B7448}" destId="{A6847BC4-F923-422A-8089-E92AFF937F00}" srcOrd="0" destOrd="0" presId="urn:microsoft.com/office/officeart/2005/8/layout/hierarchy3"/>
    <dgm:cxn modelId="{429351F1-5A3F-4922-BA1B-780900B33E64}" srcId="{F2E811AE-A004-4931-8666-DBCA77C4D983}" destId="{9B43B3E2-4B89-4E97-B03A-97330E131AEC}" srcOrd="0" destOrd="0" parTransId="{9A0CEA87-D4ED-4BFB-9D13-5707418E21D2}" sibTransId="{07B90CFD-0B97-4227-B51D-E9C50CE7CFE6}"/>
    <dgm:cxn modelId="{D3CE7D5D-382F-4943-8E67-47EB953B4B7B}" type="presOf" srcId="{9B43B3E2-4B89-4E97-B03A-97330E131AEC}" destId="{907F4633-1B19-4737-B205-7B9589E9F6EB}" srcOrd="0" destOrd="0" presId="urn:microsoft.com/office/officeart/2005/8/layout/hierarchy3"/>
    <dgm:cxn modelId="{D797C96F-B336-4177-B57E-6D58AEA9C75D}" type="presOf" srcId="{B2F217B3-AF21-40E3-A91D-CBBD5149F48F}" destId="{AA836B96-9841-422A-BDFB-3C897BB23798}" srcOrd="0" destOrd="0" presId="urn:microsoft.com/office/officeart/2005/8/layout/hierarchy3"/>
    <dgm:cxn modelId="{2101D8E9-D5DD-4765-B87B-FB7D00CFCE08}" type="presOf" srcId="{3726926E-12CD-4659-AE74-86C0BDCD3DD7}" destId="{A795F467-0FC3-463C-928E-D31D33AA3679}" srcOrd="0" destOrd="0" presId="urn:microsoft.com/office/officeart/2005/8/layout/hierarchy3"/>
    <dgm:cxn modelId="{5F2D3310-4E82-4F42-8BE4-F0C0D92AD8E7}" type="presOf" srcId="{CB4BD5C7-C4F7-4485-ACF6-561543A162C7}" destId="{69172AAE-1A0F-4272-8EDD-3AD6EB27676C}" srcOrd="0" destOrd="0" presId="urn:microsoft.com/office/officeart/2005/8/layout/hierarchy3"/>
    <dgm:cxn modelId="{97749F0A-075C-4FF5-A8E8-7009A456CF17}" srcId="{F2E811AE-A004-4931-8666-DBCA77C4D983}" destId="{4458267A-39BB-449A-9FC4-CD9E2F00ED4D}" srcOrd="3" destOrd="0" parTransId="{0B3A632E-368E-446F-A770-B824B06BB08C}" sibTransId="{07395EA1-5DE4-488F-92FC-10263523AE63}"/>
    <dgm:cxn modelId="{0473ACCA-22A9-48E9-980C-03CF6791E38A}" type="presOf" srcId="{F2E811AE-A004-4931-8666-DBCA77C4D983}" destId="{87E2B791-1BAB-4CA9-869D-EDC528D23AB5}" srcOrd="1" destOrd="0" presId="urn:microsoft.com/office/officeart/2005/8/layout/hierarchy3"/>
    <dgm:cxn modelId="{AB10E19A-1DC1-4A9A-8E19-87AA0F35AF81}" type="presOf" srcId="{F2E811AE-A004-4931-8666-DBCA77C4D983}" destId="{25051EAE-E2D0-4CC8-A095-9B88DC27DA9F}" srcOrd="0" destOrd="0" presId="urn:microsoft.com/office/officeart/2005/8/layout/hierarchy3"/>
    <dgm:cxn modelId="{5C1A8A55-98B3-4695-8D6F-8ABEC6302859}" srcId="{F2E811AE-A004-4931-8666-DBCA77C4D983}" destId="{12AB068B-1DDD-4BB2-8A5A-0C9B3C0B7448}" srcOrd="1" destOrd="0" parTransId="{CB4BD5C7-C4F7-4485-ACF6-561543A162C7}" sibTransId="{48521D3D-40E4-435D-BE32-760FF2434CF0}"/>
    <dgm:cxn modelId="{156CB689-2DDD-4AA1-A07F-5785349A31AA}" type="presOf" srcId="{9A0CEA87-D4ED-4BFB-9D13-5707418E21D2}" destId="{6496BF42-B67C-475D-87E7-4744841D420B}" srcOrd="0" destOrd="0" presId="urn:microsoft.com/office/officeart/2005/8/layout/hierarchy3"/>
    <dgm:cxn modelId="{CFA716A8-E735-4266-8DFA-C2F5F971D8F3}" srcId="{3726926E-12CD-4659-AE74-86C0BDCD3DD7}" destId="{F2E811AE-A004-4931-8666-DBCA77C4D983}" srcOrd="0" destOrd="0" parTransId="{E2ECDC94-F788-4547-A014-28F5C29E3F68}" sibTransId="{F6369711-8A7A-4505-8757-4049DF14A9DB}"/>
    <dgm:cxn modelId="{FBAA57FC-4649-4A66-AFD6-B2E463CEF8B8}" type="presOf" srcId="{0B3A632E-368E-446F-A770-B824B06BB08C}" destId="{B8E00D45-CE01-450A-A3C9-06319F0C9FBB}" srcOrd="0" destOrd="0" presId="urn:microsoft.com/office/officeart/2005/8/layout/hierarchy3"/>
    <dgm:cxn modelId="{3806004F-3B8B-41C5-8BA9-A860677CBF26}" type="presOf" srcId="{3672727C-A7D2-49E6-9458-9DF84E30CA79}" destId="{E2FAF558-4E21-436C-B3E4-F6EA5084FA3D}" srcOrd="0" destOrd="0" presId="urn:microsoft.com/office/officeart/2005/8/layout/hierarchy3"/>
    <dgm:cxn modelId="{9BFA67E9-7CA2-4621-8A2C-43C72D27F4F0}" type="presParOf" srcId="{A795F467-0FC3-463C-928E-D31D33AA3679}" destId="{A8CA0766-1FDF-4EE7-8F4A-24F811BF7630}" srcOrd="0" destOrd="0" presId="urn:microsoft.com/office/officeart/2005/8/layout/hierarchy3"/>
    <dgm:cxn modelId="{074D1F5B-F13B-48C3-AA60-F1EF0FBC9716}" type="presParOf" srcId="{A8CA0766-1FDF-4EE7-8F4A-24F811BF7630}" destId="{B4B59225-85CF-45FC-8662-783BA8368877}" srcOrd="0" destOrd="0" presId="urn:microsoft.com/office/officeart/2005/8/layout/hierarchy3"/>
    <dgm:cxn modelId="{4D6AC581-EE94-416C-A814-24DC9AB9D86F}" type="presParOf" srcId="{B4B59225-85CF-45FC-8662-783BA8368877}" destId="{25051EAE-E2D0-4CC8-A095-9B88DC27DA9F}" srcOrd="0" destOrd="0" presId="urn:microsoft.com/office/officeart/2005/8/layout/hierarchy3"/>
    <dgm:cxn modelId="{AC4F2BC0-8B40-4183-BAA4-5DC72CB7A503}" type="presParOf" srcId="{B4B59225-85CF-45FC-8662-783BA8368877}" destId="{87E2B791-1BAB-4CA9-869D-EDC528D23AB5}" srcOrd="1" destOrd="0" presId="urn:microsoft.com/office/officeart/2005/8/layout/hierarchy3"/>
    <dgm:cxn modelId="{7BDF26F1-99D9-4EE0-B352-2E24BF793E00}" type="presParOf" srcId="{A8CA0766-1FDF-4EE7-8F4A-24F811BF7630}" destId="{BF590D2C-07A8-45A4-A0DE-5DC062079B65}" srcOrd="1" destOrd="0" presId="urn:microsoft.com/office/officeart/2005/8/layout/hierarchy3"/>
    <dgm:cxn modelId="{097DB2EF-853D-413A-8D19-FAEE81BFC280}" type="presParOf" srcId="{BF590D2C-07A8-45A4-A0DE-5DC062079B65}" destId="{6496BF42-B67C-475D-87E7-4744841D420B}" srcOrd="0" destOrd="0" presId="urn:microsoft.com/office/officeart/2005/8/layout/hierarchy3"/>
    <dgm:cxn modelId="{39A905CB-5178-4E13-A992-9C1EF21CC7EB}" type="presParOf" srcId="{BF590D2C-07A8-45A4-A0DE-5DC062079B65}" destId="{907F4633-1B19-4737-B205-7B9589E9F6EB}" srcOrd="1" destOrd="0" presId="urn:microsoft.com/office/officeart/2005/8/layout/hierarchy3"/>
    <dgm:cxn modelId="{A2FD1759-6E02-4231-B7FD-07C955B5ECA3}" type="presParOf" srcId="{BF590D2C-07A8-45A4-A0DE-5DC062079B65}" destId="{69172AAE-1A0F-4272-8EDD-3AD6EB27676C}" srcOrd="2" destOrd="0" presId="urn:microsoft.com/office/officeart/2005/8/layout/hierarchy3"/>
    <dgm:cxn modelId="{DDDC8B72-19B8-4ECC-AF4F-C72758D66421}" type="presParOf" srcId="{BF590D2C-07A8-45A4-A0DE-5DC062079B65}" destId="{A6847BC4-F923-422A-8089-E92AFF937F00}" srcOrd="3" destOrd="0" presId="urn:microsoft.com/office/officeart/2005/8/layout/hierarchy3"/>
    <dgm:cxn modelId="{FD5CCD57-7792-46FB-A06F-D2DF09DC4F25}" type="presParOf" srcId="{BF590D2C-07A8-45A4-A0DE-5DC062079B65}" destId="{E2FAF558-4E21-436C-B3E4-F6EA5084FA3D}" srcOrd="4" destOrd="0" presId="urn:microsoft.com/office/officeart/2005/8/layout/hierarchy3"/>
    <dgm:cxn modelId="{AE8F7E78-4D50-4267-97D2-E2D18505DEBC}" type="presParOf" srcId="{BF590D2C-07A8-45A4-A0DE-5DC062079B65}" destId="{AA836B96-9841-422A-BDFB-3C897BB23798}" srcOrd="5" destOrd="0" presId="urn:microsoft.com/office/officeart/2005/8/layout/hierarchy3"/>
    <dgm:cxn modelId="{6F79B629-9188-43E2-A186-F6BAA9A79EAB}" type="presParOf" srcId="{BF590D2C-07A8-45A4-A0DE-5DC062079B65}" destId="{B8E00D45-CE01-450A-A3C9-06319F0C9FBB}" srcOrd="6" destOrd="0" presId="urn:microsoft.com/office/officeart/2005/8/layout/hierarchy3"/>
    <dgm:cxn modelId="{AFBCE614-2B02-419F-93B7-949E4399F064}" type="presParOf" srcId="{BF590D2C-07A8-45A4-A0DE-5DC062079B65}" destId="{923B6FC6-011D-4A7F-BDD5-FA6D03B1EE28}" srcOrd="7"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726926E-12CD-4659-AE74-86C0BDCD3DD7}"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US"/>
        </a:p>
      </dgm:t>
    </dgm:pt>
    <dgm:pt modelId="{9B43B3E2-4B89-4E97-B03A-97330E131AEC}">
      <dgm:prSet phldrT="[Text]" custT="1">
        <dgm:style>
          <a:lnRef idx="2">
            <a:schemeClr val="accent4">
              <a:shade val="50000"/>
            </a:schemeClr>
          </a:lnRef>
          <a:fillRef idx="1">
            <a:schemeClr val="accent4"/>
          </a:fillRef>
          <a:effectRef idx="0">
            <a:schemeClr val="accent4"/>
          </a:effectRef>
          <a:fontRef idx="minor">
            <a:schemeClr val="lt1"/>
          </a:fontRef>
        </dgm:style>
      </dgm:prSet>
      <dgm:spPr>
        <a:solidFill>
          <a:schemeClr val="bg1"/>
        </a:solidFill>
        <a:ln>
          <a:solidFill>
            <a:srgbClr val="629232"/>
          </a:solidFill>
        </a:ln>
      </dgm:spPr>
      <dgm:t>
        <a:bodyPr/>
        <a:lstStyle/>
        <a:p>
          <a:r>
            <a:rPr lang="en-US" sz="1600" spc="-100" baseline="0" dirty="0" smtClean="0">
              <a:solidFill>
                <a:schemeClr val="bg1">
                  <a:lumMod val="50000"/>
                </a:schemeClr>
              </a:solidFill>
              <a:latin typeface="Arial Rounded MT Bold" pitchFamily="34" charset="0"/>
            </a:rPr>
            <a:t>Economic Elements</a:t>
          </a:r>
          <a:endParaRPr lang="en-US" sz="1600" spc="-100" baseline="0" dirty="0">
            <a:solidFill>
              <a:schemeClr val="bg1">
                <a:lumMod val="50000"/>
              </a:schemeClr>
            </a:solidFill>
            <a:latin typeface="Arial Rounded MT Bold" pitchFamily="34" charset="0"/>
          </a:endParaRPr>
        </a:p>
      </dgm:t>
    </dgm:pt>
    <dgm:pt modelId="{07B90CFD-0B97-4227-B51D-E9C50CE7CFE6}" type="sibTrans" cxnId="{429351F1-5A3F-4922-BA1B-780900B33E64}">
      <dgm:prSet/>
      <dgm:spPr/>
      <dgm:t>
        <a:bodyPr/>
        <a:lstStyle/>
        <a:p>
          <a:endParaRPr lang="en-US" sz="2600"/>
        </a:p>
      </dgm:t>
    </dgm:pt>
    <dgm:pt modelId="{9A0CEA87-D4ED-4BFB-9D13-5707418E21D2}" type="parTrans" cxnId="{429351F1-5A3F-4922-BA1B-780900B33E64}">
      <dgm:prSet/>
      <dgm:spPr>
        <a:ln>
          <a:solidFill>
            <a:srgbClr val="629232"/>
          </a:solidFill>
        </a:ln>
      </dgm:spPr>
      <dgm:t>
        <a:bodyPr/>
        <a:lstStyle/>
        <a:p>
          <a:endParaRPr lang="en-US" sz="2600" dirty="0"/>
        </a:p>
      </dgm:t>
    </dgm:pt>
    <dgm:pt modelId="{F2E811AE-A004-4931-8666-DBCA77C4D983}">
      <dgm:prSet phldrT="[Text]" custT="1"/>
      <dgm:spPr>
        <a:noFill/>
        <a:ln>
          <a:noFill/>
        </a:ln>
      </dgm:spPr>
      <dgm:t>
        <a:bodyPr/>
        <a:lstStyle/>
        <a:p>
          <a:r>
            <a:rPr lang="en-US" sz="2600" dirty="0" smtClean="0"/>
            <a:t> </a:t>
          </a:r>
          <a:endParaRPr lang="en-US" sz="2600" dirty="0"/>
        </a:p>
      </dgm:t>
    </dgm:pt>
    <dgm:pt modelId="{F6369711-8A7A-4505-8757-4049DF14A9DB}" type="sibTrans" cxnId="{CFA716A8-E735-4266-8DFA-C2F5F971D8F3}">
      <dgm:prSet/>
      <dgm:spPr/>
      <dgm:t>
        <a:bodyPr/>
        <a:lstStyle/>
        <a:p>
          <a:endParaRPr lang="en-US" sz="2600"/>
        </a:p>
      </dgm:t>
    </dgm:pt>
    <dgm:pt modelId="{E2ECDC94-F788-4547-A014-28F5C29E3F68}" type="parTrans" cxnId="{CFA716A8-E735-4266-8DFA-C2F5F971D8F3}">
      <dgm:prSet/>
      <dgm:spPr/>
      <dgm:t>
        <a:bodyPr/>
        <a:lstStyle/>
        <a:p>
          <a:endParaRPr lang="en-US" sz="2600"/>
        </a:p>
      </dgm:t>
    </dgm:pt>
    <dgm:pt modelId="{12AB068B-1DDD-4BB2-8A5A-0C9B3C0B7448}">
      <dgm:prSet phldrT="[Text]" custT="1"/>
      <dgm:spPr>
        <a:solidFill>
          <a:srgbClr val="1399BB">
            <a:alpha val="89804"/>
          </a:srgbClr>
        </a:solidFill>
        <a:ln>
          <a:solidFill>
            <a:srgbClr val="629232"/>
          </a:solidFill>
        </a:ln>
      </dgm:spPr>
      <dgm:t>
        <a:bodyPr/>
        <a:lstStyle/>
        <a:p>
          <a:r>
            <a:rPr lang="en-US" sz="1600" spc="-100" baseline="0" dirty="0" smtClean="0">
              <a:solidFill>
                <a:schemeClr val="bg1"/>
              </a:solidFill>
              <a:latin typeface="Arial Rounded MT Bold" pitchFamily="34" charset="0"/>
            </a:rPr>
            <a:t>Political Elements</a:t>
          </a:r>
          <a:endParaRPr lang="en-US" sz="1600" spc="-100" baseline="0" dirty="0">
            <a:solidFill>
              <a:schemeClr val="bg1"/>
            </a:solidFill>
            <a:latin typeface="Arial Rounded MT Bold" pitchFamily="34" charset="0"/>
          </a:endParaRPr>
        </a:p>
      </dgm:t>
    </dgm:pt>
    <dgm:pt modelId="{CB4BD5C7-C4F7-4485-ACF6-561543A162C7}" type="parTrans" cxnId="{5C1A8A55-98B3-4695-8D6F-8ABEC6302859}">
      <dgm:prSet/>
      <dgm:spPr>
        <a:ln>
          <a:solidFill>
            <a:srgbClr val="629232"/>
          </a:solidFill>
        </a:ln>
      </dgm:spPr>
      <dgm:t>
        <a:bodyPr/>
        <a:lstStyle/>
        <a:p>
          <a:endParaRPr lang="en-US" sz="2600" dirty="0"/>
        </a:p>
      </dgm:t>
    </dgm:pt>
    <dgm:pt modelId="{48521D3D-40E4-435D-BE32-760FF2434CF0}" type="sibTrans" cxnId="{5C1A8A55-98B3-4695-8D6F-8ABEC6302859}">
      <dgm:prSet/>
      <dgm:spPr/>
      <dgm:t>
        <a:bodyPr/>
        <a:lstStyle/>
        <a:p>
          <a:endParaRPr lang="en-US" sz="2600"/>
        </a:p>
      </dgm:t>
    </dgm:pt>
    <dgm:pt modelId="{B2F217B3-AF21-40E3-A91D-CBBD5149F48F}">
      <dgm:prSet phldrT="[Text]" custT="1"/>
      <dgm:spPr>
        <a:ln>
          <a:solidFill>
            <a:srgbClr val="629232"/>
          </a:solidFill>
        </a:ln>
      </dgm:spPr>
      <dgm:t>
        <a:bodyPr/>
        <a:lstStyle/>
        <a:p>
          <a:r>
            <a:rPr lang="en-US" sz="1600" spc="-100" baseline="0" dirty="0" smtClean="0">
              <a:solidFill>
                <a:schemeClr val="bg1">
                  <a:lumMod val="50000"/>
                </a:schemeClr>
              </a:solidFill>
              <a:latin typeface="Arial Rounded MT Bold" pitchFamily="34" charset="0"/>
            </a:rPr>
            <a:t>Social Elements</a:t>
          </a:r>
          <a:endParaRPr lang="en-US" sz="1600" spc="-100" baseline="0" dirty="0">
            <a:solidFill>
              <a:schemeClr val="bg1">
                <a:lumMod val="50000"/>
              </a:schemeClr>
            </a:solidFill>
            <a:latin typeface="Arial Rounded MT Bold" pitchFamily="34" charset="0"/>
          </a:endParaRPr>
        </a:p>
      </dgm:t>
    </dgm:pt>
    <dgm:pt modelId="{3672727C-A7D2-49E6-9458-9DF84E30CA79}" type="parTrans" cxnId="{3581AE87-8C8F-4D0D-B7CE-A9EA9CF99933}">
      <dgm:prSet/>
      <dgm:spPr>
        <a:ln>
          <a:solidFill>
            <a:srgbClr val="629232"/>
          </a:solidFill>
        </a:ln>
      </dgm:spPr>
      <dgm:t>
        <a:bodyPr/>
        <a:lstStyle/>
        <a:p>
          <a:endParaRPr lang="en-US" sz="2600" dirty="0"/>
        </a:p>
      </dgm:t>
    </dgm:pt>
    <dgm:pt modelId="{7A101677-4A8C-496D-8569-ECDA467C8B30}" type="sibTrans" cxnId="{3581AE87-8C8F-4D0D-B7CE-A9EA9CF99933}">
      <dgm:prSet/>
      <dgm:spPr/>
      <dgm:t>
        <a:bodyPr/>
        <a:lstStyle/>
        <a:p>
          <a:endParaRPr lang="en-US" sz="2600"/>
        </a:p>
      </dgm:t>
    </dgm:pt>
    <dgm:pt modelId="{4458267A-39BB-449A-9FC4-CD9E2F00ED4D}">
      <dgm:prSet phldrT="[Text]" custT="1"/>
      <dgm:spPr>
        <a:ln>
          <a:solidFill>
            <a:srgbClr val="629232"/>
          </a:solidFill>
        </a:ln>
      </dgm:spPr>
      <dgm:t>
        <a:bodyPr/>
        <a:lstStyle/>
        <a:p>
          <a:r>
            <a:rPr lang="en-US" sz="1600" spc="-100" baseline="0" dirty="0" smtClean="0">
              <a:solidFill>
                <a:schemeClr val="bg1">
                  <a:lumMod val="50000"/>
                </a:schemeClr>
              </a:solidFill>
              <a:latin typeface="Arial Rounded MT Bold" pitchFamily="34" charset="0"/>
            </a:rPr>
            <a:t>Environmental Elements</a:t>
          </a:r>
          <a:endParaRPr lang="en-US" sz="1600" spc="-100" baseline="0" dirty="0">
            <a:solidFill>
              <a:schemeClr val="bg1">
                <a:lumMod val="50000"/>
              </a:schemeClr>
            </a:solidFill>
            <a:latin typeface="Arial Rounded MT Bold" pitchFamily="34" charset="0"/>
          </a:endParaRPr>
        </a:p>
      </dgm:t>
    </dgm:pt>
    <dgm:pt modelId="{0B3A632E-368E-446F-A770-B824B06BB08C}" type="parTrans" cxnId="{97749F0A-075C-4FF5-A8E8-7009A456CF17}">
      <dgm:prSet/>
      <dgm:spPr>
        <a:ln>
          <a:solidFill>
            <a:srgbClr val="629232"/>
          </a:solidFill>
        </a:ln>
      </dgm:spPr>
      <dgm:t>
        <a:bodyPr/>
        <a:lstStyle/>
        <a:p>
          <a:endParaRPr lang="en-US" sz="2600" dirty="0"/>
        </a:p>
      </dgm:t>
    </dgm:pt>
    <dgm:pt modelId="{07395EA1-5DE4-488F-92FC-10263523AE63}" type="sibTrans" cxnId="{97749F0A-075C-4FF5-A8E8-7009A456CF17}">
      <dgm:prSet/>
      <dgm:spPr/>
      <dgm:t>
        <a:bodyPr/>
        <a:lstStyle/>
        <a:p>
          <a:endParaRPr lang="en-US" sz="2600"/>
        </a:p>
      </dgm:t>
    </dgm:pt>
    <dgm:pt modelId="{A795F467-0FC3-463C-928E-D31D33AA3679}" type="pres">
      <dgm:prSet presAssocID="{3726926E-12CD-4659-AE74-86C0BDCD3DD7}" presName="diagram" presStyleCnt="0">
        <dgm:presLayoutVars>
          <dgm:chPref val="1"/>
          <dgm:dir/>
          <dgm:animOne val="branch"/>
          <dgm:animLvl val="lvl"/>
          <dgm:resizeHandles/>
        </dgm:presLayoutVars>
      </dgm:prSet>
      <dgm:spPr/>
      <dgm:t>
        <a:bodyPr/>
        <a:lstStyle/>
        <a:p>
          <a:endParaRPr lang="en-US"/>
        </a:p>
      </dgm:t>
    </dgm:pt>
    <dgm:pt modelId="{A8CA0766-1FDF-4EE7-8F4A-24F811BF7630}" type="pres">
      <dgm:prSet presAssocID="{F2E811AE-A004-4931-8666-DBCA77C4D983}" presName="root" presStyleCnt="0"/>
      <dgm:spPr/>
    </dgm:pt>
    <dgm:pt modelId="{B4B59225-85CF-45FC-8662-783BA8368877}" type="pres">
      <dgm:prSet presAssocID="{F2E811AE-A004-4931-8666-DBCA77C4D983}" presName="rootComposite" presStyleCnt="0"/>
      <dgm:spPr/>
    </dgm:pt>
    <dgm:pt modelId="{25051EAE-E2D0-4CC8-A095-9B88DC27DA9F}" type="pres">
      <dgm:prSet presAssocID="{F2E811AE-A004-4931-8666-DBCA77C4D983}" presName="rootText" presStyleLbl="node1" presStyleIdx="0" presStyleCnt="1" custFlipVert="1" custScaleY="2745"/>
      <dgm:spPr/>
      <dgm:t>
        <a:bodyPr/>
        <a:lstStyle/>
        <a:p>
          <a:endParaRPr lang="en-US"/>
        </a:p>
      </dgm:t>
    </dgm:pt>
    <dgm:pt modelId="{87E2B791-1BAB-4CA9-869D-EDC528D23AB5}" type="pres">
      <dgm:prSet presAssocID="{F2E811AE-A004-4931-8666-DBCA77C4D983}" presName="rootConnector" presStyleLbl="node1" presStyleIdx="0" presStyleCnt="1"/>
      <dgm:spPr/>
      <dgm:t>
        <a:bodyPr/>
        <a:lstStyle/>
        <a:p>
          <a:endParaRPr lang="en-US"/>
        </a:p>
      </dgm:t>
    </dgm:pt>
    <dgm:pt modelId="{BF590D2C-07A8-45A4-A0DE-5DC062079B65}" type="pres">
      <dgm:prSet presAssocID="{F2E811AE-A004-4931-8666-DBCA77C4D983}" presName="childShape" presStyleCnt="0"/>
      <dgm:spPr/>
    </dgm:pt>
    <dgm:pt modelId="{6496BF42-B67C-475D-87E7-4744841D420B}" type="pres">
      <dgm:prSet presAssocID="{9A0CEA87-D4ED-4BFB-9D13-5707418E21D2}" presName="Name13" presStyleLbl="parChTrans1D2" presStyleIdx="0" presStyleCnt="4"/>
      <dgm:spPr/>
      <dgm:t>
        <a:bodyPr/>
        <a:lstStyle/>
        <a:p>
          <a:endParaRPr lang="en-US"/>
        </a:p>
      </dgm:t>
    </dgm:pt>
    <dgm:pt modelId="{907F4633-1B19-4737-B205-7B9589E9F6EB}" type="pres">
      <dgm:prSet presAssocID="{9B43B3E2-4B89-4E97-B03A-97330E131AEC}" presName="childText" presStyleLbl="bgAcc1" presStyleIdx="0" presStyleCnt="4" custScaleX="67916" custScaleY="55763">
        <dgm:presLayoutVars>
          <dgm:bulletEnabled val="1"/>
        </dgm:presLayoutVars>
      </dgm:prSet>
      <dgm:spPr/>
      <dgm:t>
        <a:bodyPr/>
        <a:lstStyle/>
        <a:p>
          <a:endParaRPr lang="en-US"/>
        </a:p>
      </dgm:t>
    </dgm:pt>
    <dgm:pt modelId="{69172AAE-1A0F-4272-8EDD-3AD6EB27676C}" type="pres">
      <dgm:prSet presAssocID="{CB4BD5C7-C4F7-4485-ACF6-561543A162C7}" presName="Name13" presStyleLbl="parChTrans1D2" presStyleIdx="1" presStyleCnt="4"/>
      <dgm:spPr/>
      <dgm:t>
        <a:bodyPr/>
        <a:lstStyle/>
        <a:p>
          <a:endParaRPr lang="en-US"/>
        </a:p>
      </dgm:t>
    </dgm:pt>
    <dgm:pt modelId="{A6847BC4-F923-422A-8089-E92AFF937F00}" type="pres">
      <dgm:prSet presAssocID="{12AB068B-1DDD-4BB2-8A5A-0C9B3C0B7448}" presName="childText" presStyleLbl="bgAcc1" presStyleIdx="1" presStyleCnt="4" custScaleX="67916" custScaleY="55814">
        <dgm:presLayoutVars>
          <dgm:bulletEnabled val="1"/>
        </dgm:presLayoutVars>
      </dgm:prSet>
      <dgm:spPr/>
      <dgm:t>
        <a:bodyPr/>
        <a:lstStyle/>
        <a:p>
          <a:endParaRPr lang="en-US"/>
        </a:p>
      </dgm:t>
    </dgm:pt>
    <dgm:pt modelId="{E2FAF558-4E21-436C-B3E4-F6EA5084FA3D}" type="pres">
      <dgm:prSet presAssocID="{3672727C-A7D2-49E6-9458-9DF84E30CA79}" presName="Name13" presStyleLbl="parChTrans1D2" presStyleIdx="2" presStyleCnt="4"/>
      <dgm:spPr/>
      <dgm:t>
        <a:bodyPr/>
        <a:lstStyle/>
        <a:p>
          <a:endParaRPr lang="en-US"/>
        </a:p>
      </dgm:t>
    </dgm:pt>
    <dgm:pt modelId="{AA836B96-9841-422A-BDFB-3C897BB23798}" type="pres">
      <dgm:prSet presAssocID="{B2F217B3-AF21-40E3-A91D-CBBD5149F48F}" presName="childText" presStyleLbl="bgAcc1" presStyleIdx="2" presStyleCnt="4" custScaleX="67916" custScaleY="54689">
        <dgm:presLayoutVars>
          <dgm:bulletEnabled val="1"/>
        </dgm:presLayoutVars>
      </dgm:prSet>
      <dgm:spPr/>
      <dgm:t>
        <a:bodyPr/>
        <a:lstStyle/>
        <a:p>
          <a:endParaRPr lang="en-US"/>
        </a:p>
      </dgm:t>
    </dgm:pt>
    <dgm:pt modelId="{B8E00D45-CE01-450A-A3C9-06319F0C9FBB}" type="pres">
      <dgm:prSet presAssocID="{0B3A632E-368E-446F-A770-B824B06BB08C}" presName="Name13" presStyleLbl="parChTrans1D2" presStyleIdx="3" presStyleCnt="4"/>
      <dgm:spPr/>
      <dgm:t>
        <a:bodyPr/>
        <a:lstStyle/>
        <a:p>
          <a:endParaRPr lang="en-US"/>
        </a:p>
      </dgm:t>
    </dgm:pt>
    <dgm:pt modelId="{923B6FC6-011D-4A7F-BDD5-FA6D03B1EE28}" type="pres">
      <dgm:prSet presAssocID="{4458267A-39BB-449A-9FC4-CD9E2F00ED4D}" presName="childText" presStyleLbl="bgAcc1" presStyleIdx="3" presStyleCnt="4" custScaleX="67916" custScaleY="54689">
        <dgm:presLayoutVars>
          <dgm:bulletEnabled val="1"/>
        </dgm:presLayoutVars>
      </dgm:prSet>
      <dgm:spPr/>
      <dgm:t>
        <a:bodyPr/>
        <a:lstStyle/>
        <a:p>
          <a:endParaRPr lang="en-US"/>
        </a:p>
      </dgm:t>
    </dgm:pt>
  </dgm:ptLst>
  <dgm:cxnLst>
    <dgm:cxn modelId="{F35A9725-797A-48AA-B213-A06DA7A00D26}" type="presOf" srcId="{4458267A-39BB-449A-9FC4-CD9E2F00ED4D}" destId="{923B6FC6-011D-4A7F-BDD5-FA6D03B1EE28}" srcOrd="0" destOrd="0" presId="urn:microsoft.com/office/officeart/2005/8/layout/hierarchy3"/>
    <dgm:cxn modelId="{94D82ABD-4764-4EB7-8B5C-E093A72C10FA}" type="presOf" srcId="{3726926E-12CD-4659-AE74-86C0BDCD3DD7}" destId="{A795F467-0FC3-463C-928E-D31D33AA3679}" srcOrd="0" destOrd="0" presId="urn:microsoft.com/office/officeart/2005/8/layout/hierarchy3"/>
    <dgm:cxn modelId="{16641802-8723-4200-A253-1EE220A728CC}" type="presOf" srcId="{9B43B3E2-4B89-4E97-B03A-97330E131AEC}" destId="{907F4633-1B19-4737-B205-7B9589E9F6EB}" srcOrd="0" destOrd="0" presId="urn:microsoft.com/office/officeart/2005/8/layout/hierarchy3"/>
    <dgm:cxn modelId="{EA677166-CF4C-4E52-84F9-06BEC02DDA49}" type="presOf" srcId="{F2E811AE-A004-4931-8666-DBCA77C4D983}" destId="{25051EAE-E2D0-4CC8-A095-9B88DC27DA9F}" srcOrd="0" destOrd="0" presId="urn:microsoft.com/office/officeart/2005/8/layout/hierarchy3"/>
    <dgm:cxn modelId="{85A05784-AED3-4FEC-8682-2466086E96D0}" type="presOf" srcId="{9A0CEA87-D4ED-4BFB-9D13-5707418E21D2}" destId="{6496BF42-B67C-475D-87E7-4744841D420B}" srcOrd="0" destOrd="0" presId="urn:microsoft.com/office/officeart/2005/8/layout/hierarchy3"/>
    <dgm:cxn modelId="{3581AE87-8C8F-4D0D-B7CE-A9EA9CF99933}" srcId="{F2E811AE-A004-4931-8666-DBCA77C4D983}" destId="{B2F217B3-AF21-40E3-A91D-CBBD5149F48F}" srcOrd="2" destOrd="0" parTransId="{3672727C-A7D2-49E6-9458-9DF84E30CA79}" sibTransId="{7A101677-4A8C-496D-8569-ECDA467C8B30}"/>
    <dgm:cxn modelId="{429351F1-5A3F-4922-BA1B-780900B33E64}" srcId="{F2E811AE-A004-4931-8666-DBCA77C4D983}" destId="{9B43B3E2-4B89-4E97-B03A-97330E131AEC}" srcOrd="0" destOrd="0" parTransId="{9A0CEA87-D4ED-4BFB-9D13-5707418E21D2}" sibTransId="{07B90CFD-0B97-4227-B51D-E9C50CE7CFE6}"/>
    <dgm:cxn modelId="{60C8CFDE-E9CF-49D2-9C24-B2D3D3BDC5D3}" type="presOf" srcId="{12AB068B-1DDD-4BB2-8A5A-0C9B3C0B7448}" destId="{A6847BC4-F923-422A-8089-E92AFF937F00}" srcOrd="0" destOrd="0" presId="urn:microsoft.com/office/officeart/2005/8/layout/hierarchy3"/>
    <dgm:cxn modelId="{C7DE6FD6-93E8-4CBE-BD09-B0FC24F09700}" type="presOf" srcId="{B2F217B3-AF21-40E3-A91D-CBBD5149F48F}" destId="{AA836B96-9841-422A-BDFB-3C897BB23798}" srcOrd="0" destOrd="0" presId="urn:microsoft.com/office/officeart/2005/8/layout/hierarchy3"/>
    <dgm:cxn modelId="{97749F0A-075C-4FF5-A8E8-7009A456CF17}" srcId="{F2E811AE-A004-4931-8666-DBCA77C4D983}" destId="{4458267A-39BB-449A-9FC4-CD9E2F00ED4D}" srcOrd="3" destOrd="0" parTransId="{0B3A632E-368E-446F-A770-B824B06BB08C}" sibTransId="{07395EA1-5DE4-488F-92FC-10263523AE63}"/>
    <dgm:cxn modelId="{23F8C898-35AD-4337-9870-66DF1C1D1BC7}" type="presOf" srcId="{0B3A632E-368E-446F-A770-B824B06BB08C}" destId="{B8E00D45-CE01-450A-A3C9-06319F0C9FBB}" srcOrd="0" destOrd="0" presId="urn:microsoft.com/office/officeart/2005/8/layout/hierarchy3"/>
    <dgm:cxn modelId="{EDFFE21E-42F4-49C0-AC14-56E7037C1B9F}" type="presOf" srcId="{CB4BD5C7-C4F7-4485-ACF6-561543A162C7}" destId="{69172AAE-1A0F-4272-8EDD-3AD6EB27676C}" srcOrd="0" destOrd="0" presId="urn:microsoft.com/office/officeart/2005/8/layout/hierarchy3"/>
    <dgm:cxn modelId="{99958AFB-E8C7-4BA5-BE45-DA7D377EFE8C}" type="presOf" srcId="{3672727C-A7D2-49E6-9458-9DF84E30CA79}" destId="{E2FAF558-4E21-436C-B3E4-F6EA5084FA3D}" srcOrd="0" destOrd="0" presId="urn:microsoft.com/office/officeart/2005/8/layout/hierarchy3"/>
    <dgm:cxn modelId="{5C1A8A55-98B3-4695-8D6F-8ABEC6302859}" srcId="{F2E811AE-A004-4931-8666-DBCA77C4D983}" destId="{12AB068B-1DDD-4BB2-8A5A-0C9B3C0B7448}" srcOrd="1" destOrd="0" parTransId="{CB4BD5C7-C4F7-4485-ACF6-561543A162C7}" sibTransId="{48521D3D-40E4-435D-BE32-760FF2434CF0}"/>
    <dgm:cxn modelId="{CFA716A8-E735-4266-8DFA-C2F5F971D8F3}" srcId="{3726926E-12CD-4659-AE74-86C0BDCD3DD7}" destId="{F2E811AE-A004-4931-8666-DBCA77C4D983}" srcOrd="0" destOrd="0" parTransId="{E2ECDC94-F788-4547-A014-28F5C29E3F68}" sibTransId="{F6369711-8A7A-4505-8757-4049DF14A9DB}"/>
    <dgm:cxn modelId="{F61BA2CC-B44C-4FD8-B7AD-2B1AA8095328}" type="presOf" srcId="{F2E811AE-A004-4931-8666-DBCA77C4D983}" destId="{87E2B791-1BAB-4CA9-869D-EDC528D23AB5}" srcOrd="1" destOrd="0" presId="urn:microsoft.com/office/officeart/2005/8/layout/hierarchy3"/>
    <dgm:cxn modelId="{63EC49C8-95F9-46BC-902C-B3F5B621A91A}" type="presParOf" srcId="{A795F467-0FC3-463C-928E-D31D33AA3679}" destId="{A8CA0766-1FDF-4EE7-8F4A-24F811BF7630}" srcOrd="0" destOrd="0" presId="urn:microsoft.com/office/officeart/2005/8/layout/hierarchy3"/>
    <dgm:cxn modelId="{4396D3BC-2F88-4EFB-89AA-818D80939B5D}" type="presParOf" srcId="{A8CA0766-1FDF-4EE7-8F4A-24F811BF7630}" destId="{B4B59225-85CF-45FC-8662-783BA8368877}" srcOrd="0" destOrd="0" presId="urn:microsoft.com/office/officeart/2005/8/layout/hierarchy3"/>
    <dgm:cxn modelId="{70285D6A-3AC9-49D6-B482-793389F4D429}" type="presParOf" srcId="{B4B59225-85CF-45FC-8662-783BA8368877}" destId="{25051EAE-E2D0-4CC8-A095-9B88DC27DA9F}" srcOrd="0" destOrd="0" presId="urn:microsoft.com/office/officeart/2005/8/layout/hierarchy3"/>
    <dgm:cxn modelId="{167F7735-83E0-4F50-8BD6-13E08E88BD8E}" type="presParOf" srcId="{B4B59225-85CF-45FC-8662-783BA8368877}" destId="{87E2B791-1BAB-4CA9-869D-EDC528D23AB5}" srcOrd="1" destOrd="0" presId="urn:microsoft.com/office/officeart/2005/8/layout/hierarchy3"/>
    <dgm:cxn modelId="{376A1310-1C05-4B6A-A713-C958AA2B181B}" type="presParOf" srcId="{A8CA0766-1FDF-4EE7-8F4A-24F811BF7630}" destId="{BF590D2C-07A8-45A4-A0DE-5DC062079B65}" srcOrd="1" destOrd="0" presId="urn:microsoft.com/office/officeart/2005/8/layout/hierarchy3"/>
    <dgm:cxn modelId="{54DDC8AE-33AF-4C2A-B65F-B442D38DD667}" type="presParOf" srcId="{BF590D2C-07A8-45A4-A0DE-5DC062079B65}" destId="{6496BF42-B67C-475D-87E7-4744841D420B}" srcOrd="0" destOrd="0" presId="urn:microsoft.com/office/officeart/2005/8/layout/hierarchy3"/>
    <dgm:cxn modelId="{100BA80C-A202-4D4C-B3DE-963801238509}" type="presParOf" srcId="{BF590D2C-07A8-45A4-A0DE-5DC062079B65}" destId="{907F4633-1B19-4737-B205-7B9589E9F6EB}" srcOrd="1" destOrd="0" presId="urn:microsoft.com/office/officeart/2005/8/layout/hierarchy3"/>
    <dgm:cxn modelId="{6EB5EC1C-E500-4A3A-BC9E-E92328C88CE8}" type="presParOf" srcId="{BF590D2C-07A8-45A4-A0DE-5DC062079B65}" destId="{69172AAE-1A0F-4272-8EDD-3AD6EB27676C}" srcOrd="2" destOrd="0" presId="urn:microsoft.com/office/officeart/2005/8/layout/hierarchy3"/>
    <dgm:cxn modelId="{4975F608-1123-47CE-B7F9-CA303B4CC370}" type="presParOf" srcId="{BF590D2C-07A8-45A4-A0DE-5DC062079B65}" destId="{A6847BC4-F923-422A-8089-E92AFF937F00}" srcOrd="3" destOrd="0" presId="urn:microsoft.com/office/officeart/2005/8/layout/hierarchy3"/>
    <dgm:cxn modelId="{E4EE450A-B2A9-4BBC-8A78-8DDD7FAD5AA7}" type="presParOf" srcId="{BF590D2C-07A8-45A4-A0DE-5DC062079B65}" destId="{E2FAF558-4E21-436C-B3E4-F6EA5084FA3D}" srcOrd="4" destOrd="0" presId="urn:microsoft.com/office/officeart/2005/8/layout/hierarchy3"/>
    <dgm:cxn modelId="{66520D7C-5A7E-45C1-98B0-F5E0693188D8}" type="presParOf" srcId="{BF590D2C-07A8-45A4-A0DE-5DC062079B65}" destId="{AA836B96-9841-422A-BDFB-3C897BB23798}" srcOrd="5" destOrd="0" presId="urn:microsoft.com/office/officeart/2005/8/layout/hierarchy3"/>
    <dgm:cxn modelId="{4A261EA6-2ABE-4E43-9C4B-9BBF940CC10C}" type="presParOf" srcId="{BF590D2C-07A8-45A4-A0DE-5DC062079B65}" destId="{B8E00D45-CE01-450A-A3C9-06319F0C9FBB}" srcOrd="6" destOrd="0" presId="urn:microsoft.com/office/officeart/2005/8/layout/hierarchy3"/>
    <dgm:cxn modelId="{B3C4DBD7-CC97-48D1-9861-CEF973D06EAF}" type="presParOf" srcId="{BF590D2C-07A8-45A4-A0DE-5DC062079B65}" destId="{923B6FC6-011D-4A7F-BDD5-FA6D03B1EE28}" srcOrd="7" destOrd="0" presId="urn:microsoft.com/office/officeart/2005/8/layout/hierarchy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726926E-12CD-4659-AE74-86C0BDCD3DD7}"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US"/>
        </a:p>
      </dgm:t>
    </dgm:pt>
    <dgm:pt modelId="{9B43B3E2-4B89-4E97-B03A-97330E131AEC}">
      <dgm:prSet phldrT="[Text]" custT="1">
        <dgm:style>
          <a:lnRef idx="2">
            <a:schemeClr val="accent4">
              <a:shade val="50000"/>
            </a:schemeClr>
          </a:lnRef>
          <a:fillRef idx="1">
            <a:schemeClr val="accent4"/>
          </a:fillRef>
          <a:effectRef idx="0">
            <a:schemeClr val="accent4"/>
          </a:effectRef>
          <a:fontRef idx="minor">
            <a:schemeClr val="lt1"/>
          </a:fontRef>
        </dgm:style>
      </dgm:prSet>
      <dgm:spPr>
        <a:solidFill>
          <a:schemeClr val="bg1"/>
        </a:solidFill>
        <a:ln>
          <a:solidFill>
            <a:srgbClr val="629232"/>
          </a:solidFill>
        </a:ln>
      </dgm:spPr>
      <dgm:t>
        <a:bodyPr/>
        <a:lstStyle/>
        <a:p>
          <a:r>
            <a:rPr lang="en-US" sz="1600" spc="-100" baseline="0" dirty="0" smtClean="0">
              <a:solidFill>
                <a:schemeClr val="bg1">
                  <a:lumMod val="50000"/>
                </a:schemeClr>
              </a:solidFill>
              <a:latin typeface="Arial Rounded MT Bold" pitchFamily="34" charset="0"/>
            </a:rPr>
            <a:t>Economic Elements</a:t>
          </a:r>
          <a:endParaRPr lang="en-US" sz="1600" spc="-100" baseline="0" dirty="0">
            <a:solidFill>
              <a:schemeClr val="bg1">
                <a:lumMod val="50000"/>
              </a:schemeClr>
            </a:solidFill>
            <a:latin typeface="Arial Rounded MT Bold" pitchFamily="34" charset="0"/>
          </a:endParaRPr>
        </a:p>
      </dgm:t>
    </dgm:pt>
    <dgm:pt modelId="{07B90CFD-0B97-4227-B51D-E9C50CE7CFE6}" type="sibTrans" cxnId="{429351F1-5A3F-4922-BA1B-780900B33E64}">
      <dgm:prSet/>
      <dgm:spPr/>
      <dgm:t>
        <a:bodyPr/>
        <a:lstStyle/>
        <a:p>
          <a:endParaRPr lang="en-US" sz="2600"/>
        </a:p>
      </dgm:t>
    </dgm:pt>
    <dgm:pt modelId="{9A0CEA87-D4ED-4BFB-9D13-5707418E21D2}" type="parTrans" cxnId="{429351F1-5A3F-4922-BA1B-780900B33E64}">
      <dgm:prSet/>
      <dgm:spPr>
        <a:ln>
          <a:solidFill>
            <a:srgbClr val="629232"/>
          </a:solidFill>
        </a:ln>
      </dgm:spPr>
      <dgm:t>
        <a:bodyPr/>
        <a:lstStyle/>
        <a:p>
          <a:endParaRPr lang="en-US" sz="2600" dirty="0"/>
        </a:p>
      </dgm:t>
    </dgm:pt>
    <dgm:pt modelId="{F2E811AE-A004-4931-8666-DBCA77C4D983}">
      <dgm:prSet phldrT="[Text]" custT="1"/>
      <dgm:spPr>
        <a:noFill/>
        <a:ln>
          <a:noFill/>
        </a:ln>
      </dgm:spPr>
      <dgm:t>
        <a:bodyPr/>
        <a:lstStyle/>
        <a:p>
          <a:r>
            <a:rPr lang="en-US" sz="2600" dirty="0" smtClean="0"/>
            <a:t> </a:t>
          </a:r>
          <a:endParaRPr lang="en-US" sz="2600" dirty="0"/>
        </a:p>
      </dgm:t>
    </dgm:pt>
    <dgm:pt modelId="{F6369711-8A7A-4505-8757-4049DF14A9DB}" type="sibTrans" cxnId="{CFA716A8-E735-4266-8DFA-C2F5F971D8F3}">
      <dgm:prSet/>
      <dgm:spPr/>
      <dgm:t>
        <a:bodyPr/>
        <a:lstStyle/>
        <a:p>
          <a:endParaRPr lang="en-US" sz="2600"/>
        </a:p>
      </dgm:t>
    </dgm:pt>
    <dgm:pt modelId="{E2ECDC94-F788-4547-A014-28F5C29E3F68}" type="parTrans" cxnId="{CFA716A8-E735-4266-8DFA-C2F5F971D8F3}">
      <dgm:prSet/>
      <dgm:spPr/>
      <dgm:t>
        <a:bodyPr/>
        <a:lstStyle/>
        <a:p>
          <a:endParaRPr lang="en-US" sz="2600"/>
        </a:p>
      </dgm:t>
    </dgm:pt>
    <dgm:pt modelId="{12AB068B-1DDD-4BB2-8A5A-0C9B3C0B7448}">
      <dgm:prSet phldrT="[Text]" custT="1"/>
      <dgm:spPr>
        <a:solidFill>
          <a:schemeClr val="bg1">
            <a:alpha val="90000"/>
          </a:schemeClr>
        </a:solidFill>
        <a:ln>
          <a:solidFill>
            <a:srgbClr val="629232"/>
          </a:solidFill>
        </a:ln>
      </dgm:spPr>
      <dgm:t>
        <a:bodyPr/>
        <a:lstStyle/>
        <a:p>
          <a:r>
            <a:rPr lang="en-US" sz="1600" spc="-100" baseline="0" dirty="0" smtClean="0">
              <a:solidFill>
                <a:schemeClr val="bg1">
                  <a:lumMod val="50000"/>
                </a:schemeClr>
              </a:solidFill>
              <a:latin typeface="Arial Rounded MT Bold" pitchFamily="34" charset="0"/>
            </a:rPr>
            <a:t>Political Elements</a:t>
          </a:r>
          <a:endParaRPr lang="en-US" sz="1600" spc="-100" baseline="0" dirty="0">
            <a:solidFill>
              <a:schemeClr val="bg1">
                <a:lumMod val="50000"/>
              </a:schemeClr>
            </a:solidFill>
            <a:latin typeface="Arial Rounded MT Bold" pitchFamily="34" charset="0"/>
          </a:endParaRPr>
        </a:p>
      </dgm:t>
    </dgm:pt>
    <dgm:pt modelId="{CB4BD5C7-C4F7-4485-ACF6-561543A162C7}" type="parTrans" cxnId="{5C1A8A55-98B3-4695-8D6F-8ABEC6302859}">
      <dgm:prSet/>
      <dgm:spPr>
        <a:ln>
          <a:solidFill>
            <a:srgbClr val="629232"/>
          </a:solidFill>
        </a:ln>
      </dgm:spPr>
      <dgm:t>
        <a:bodyPr/>
        <a:lstStyle/>
        <a:p>
          <a:endParaRPr lang="en-US" sz="2600" dirty="0"/>
        </a:p>
      </dgm:t>
    </dgm:pt>
    <dgm:pt modelId="{48521D3D-40E4-435D-BE32-760FF2434CF0}" type="sibTrans" cxnId="{5C1A8A55-98B3-4695-8D6F-8ABEC6302859}">
      <dgm:prSet/>
      <dgm:spPr/>
      <dgm:t>
        <a:bodyPr/>
        <a:lstStyle/>
        <a:p>
          <a:endParaRPr lang="en-US" sz="2600"/>
        </a:p>
      </dgm:t>
    </dgm:pt>
    <dgm:pt modelId="{B2F217B3-AF21-40E3-A91D-CBBD5149F48F}">
      <dgm:prSet phldrT="[Text]" custT="1"/>
      <dgm:spPr>
        <a:solidFill>
          <a:srgbClr val="9D9D9C">
            <a:alpha val="89804"/>
          </a:srgbClr>
        </a:solidFill>
        <a:ln>
          <a:solidFill>
            <a:srgbClr val="629232"/>
          </a:solidFill>
        </a:ln>
      </dgm:spPr>
      <dgm:t>
        <a:bodyPr/>
        <a:lstStyle/>
        <a:p>
          <a:r>
            <a:rPr lang="en-US" sz="1600" spc="-100" baseline="0" dirty="0" smtClean="0">
              <a:solidFill>
                <a:schemeClr val="bg1"/>
              </a:solidFill>
              <a:latin typeface="Arial Rounded MT Bold" pitchFamily="34" charset="0"/>
            </a:rPr>
            <a:t>Social Elements</a:t>
          </a:r>
          <a:endParaRPr lang="en-US" sz="1600" spc="-100" baseline="0" dirty="0">
            <a:solidFill>
              <a:schemeClr val="bg1"/>
            </a:solidFill>
            <a:latin typeface="Arial Rounded MT Bold" pitchFamily="34" charset="0"/>
          </a:endParaRPr>
        </a:p>
      </dgm:t>
    </dgm:pt>
    <dgm:pt modelId="{3672727C-A7D2-49E6-9458-9DF84E30CA79}" type="parTrans" cxnId="{3581AE87-8C8F-4D0D-B7CE-A9EA9CF99933}">
      <dgm:prSet/>
      <dgm:spPr>
        <a:ln>
          <a:solidFill>
            <a:srgbClr val="629232"/>
          </a:solidFill>
        </a:ln>
      </dgm:spPr>
      <dgm:t>
        <a:bodyPr/>
        <a:lstStyle/>
        <a:p>
          <a:endParaRPr lang="en-US" sz="2600" dirty="0"/>
        </a:p>
      </dgm:t>
    </dgm:pt>
    <dgm:pt modelId="{7A101677-4A8C-496D-8569-ECDA467C8B30}" type="sibTrans" cxnId="{3581AE87-8C8F-4D0D-B7CE-A9EA9CF99933}">
      <dgm:prSet/>
      <dgm:spPr/>
      <dgm:t>
        <a:bodyPr/>
        <a:lstStyle/>
        <a:p>
          <a:endParaRPr lang="en-US" sz="2600"/>
        </a:p>
      </dgm:t>
    </dgm:pt>
    <dgm:pt modelId="{4458267A-39BB-449A-9FC4-CD9E2F00ED4D}">
      <dgm:prSet phldrT="[Text]" custT="1"/>
      <dgm:spPr>
        <a:ln>
          <a:solidFill>
            <a:srgbClr val="629232"/>
          </a:solidFill>
        </a:ln>
      </dgm:spPr>
      <dgm:t>
        <a:bodyPr/>
        <a:lstStyle/>
        <a:p>
          <a:r>
            <a:rPr lang="en-US" sz="1600" spc="-100" baseline="0" dirty="0" smtClean="0">
              <a:solidFill>
                <a:schemeClr val="bg1">
                  <a:lumMod val="50000"/>
                </a:schemeClr>
              </a:solidFill>
              <a:latin typeface="Arial Rounded MT Bold" pitchFamily="34" charset="0"/>
            </a:rPr>
            <a:t>Environmental Elements</a:t>
          </a:r>
          <a:endParaRPr lang="en-US" sz="1600" spc="-100" baseline="0" dirty="0">
            <a:solidFill>
              <a:schemeClr val="bg1">
                <a:lumMod val="50000"/>
              </a:schemeClr>
            </a:solidFill>
            <a:latin typeface="Arial Rounded MT Bold" pitchFamily="34" charset="0"/>
          </a:endParaRPr>
        </a:p>
      </dgm:t>
    </dgm:pt>
    <dgm:pt modelId="{0B3A632E-368E-446F-A770-B824B06BB08C}" type="parTrans" cxnId="{97749F0A-075C-4FF5-A8E8-7009A456CF17}">
      <dgm:prSet/>
      <dgm:spPr>
        <a:ln>
          <a:solidFill>
            <a:srgbClr val="629232"/>
          </a:solidFill>
        </a:ln>
      </dgm:spPr>
      <dgm:t>
        <a:bodyPr/>
        <a:lstStyle/>
        <a:p>
          <a:endParaRPr lang="en-US" sz="2600" dirty="0"/>
        </a:p>
      </dgm:t>
    </dgm:pt>
    <dgm:pt modelId="{07395EA1-5DE4-488F-92FC-10263523AE63}" type="sibTrans" cxnId="{97749F0A-075C-4FF5-A8E8-7009A456CF17}">
      <dgm:prSet/>
      <dgm:spPr/>
      <dgm:t>
        <a:bodyPr/>
        <a:lstStyle/>
        <a:p>
          <a:endParaRPr lang="en-US" sz="2600"/>
        </a:p>
      </dgm:t>
    </dgm:pt>
    <dgm:pt modelId="{A795F467-0FC3-463C-928E-D31D33AA3679}" type="pres">
      <dgm:prSet presAssocID="{3726926E-12CD-4659-AE74-86C0BDCD3DD7}" presName="diagram" presStyleCnt="0">
        <dgm:presLayoutVars>
          <dgm:chPref val="1"/>
          <dgm:dir/>
          <dgm:animOne val="branch"/>
          <dgm:animLvl val="lvl"/>
          <dgm:resizeHandles/>
        </dgm:presLayoutVars>
      </dgm:prSet>
      <dgm:spPr/>
      <dgm:t>
        <a:bodyPr/>
        <a:lstStyle/>
        <a:p>
          <a:endParaRPr lang="en-US"/>
        </a:p>
      </dgm:t>
    </dgm:pt>
    <dgm:pt modelId="{A8CA0766-1FDF-4EE7-8F4A-24F811BF7630}" type="pres">
      <dgm:prSet presAssocID="{F2E811AE-A004-4931-8666-DBCA77C4D983}" presName="root" presStyleCnt="0"/>
      <dgm:spPr/>
    </dgm:pt>
    <dgm:pt modelId="{B4B59225-85CF-45FC-8662-783BA8368877}" type="pres">
      <dgm:prSet presAssocID="{F2E811AE-A004-4931-8666-DBCA77C4D983}" presName="rootComposite" presStyleCnt="0"/>
      <dgm:spPr/>
    </dgm:pt>
    <dgm:pt modelId="{25051EAE-E2D0-4CC8-A095-9B88DC27DA9F}" type="pres">
      <dgm:prSet presAssocID="{F2E811AE-A004-4931-8666-DBCA77C4D983}" presName="rootText" presStyleLbl="node1" presStyleIdx="0" presStyleCnt="1" custFlipVert="1" custScaleY="2745"/>
      <dgm:spPr/>
      <dgm:t>
        <a:bodyPr/>
        <a:lstStyle/>
        <a:p>
          <a:endParaRPr lang="en-US"/>
        </a:p>
      </dgm:t>
    </dgm:pt>
    <dgm:pt modelId="{87E2B791-1BAB-4CA9-869D-EDC528D23AB5}" type="pres">
      <dgm:prSet presAssocID="{F2E811AE-A004-4931-8666-DBCA77C4D983}" presName="rootConnector" presStyleLbl="node1" presStyleIdx="0" presStyleCnt="1"/>
      <dgm:spPr/>
      <dgm:t>
        <a:bodyPr/>
        <a:lstStyle/>
        <a:p>
          <a:endParaRPr lang="en-US"/>
        </a:p>
      </dgm:t>
    </dgm:pt>
    <dgm:pt modelId="{BF590D2C-07A8-45A4-A0DE-5DC062079B65}" type="pres">
      <dgm:prSet presAssocID="{F2E811AE-A004-4931-8666-DBCA77C4D983}" presName="childShape" presStyleCnt="0"/>
      <dgm:spPr/>
    </dgm:pt>
    <dgm:pt modelId="{6496BF42-B67C-475D-87E7-4744841D420B}" type="pres">
      <dgm:prSet presAssocID="{9A0CEA87-D4ED-4BFB-9D13-5707418E21D2}" presName="Name13" presStyleLbl="parChTrans1D2" presStyleIdx="0" presStyleCnt="4"/>
      <dgm:spPr/>
      <dgm:t>
        <a:bodyPr/>
        <a:lstStyle/>
        <a:p>
          <a:endParaRPr lang="en-US"/>
        </a:p>
      </dgm:t>
    </dgm:pt>
    <dgm:pt modelId="{907F4633-1B19-4737-B205-7B9589E9F6EB}" type="pres">
      <dgm:prSet presAssocID="{9B43B3E2-4B89-4E97-B03A-97330E131AEC}" presName="childText" presStyleLbl="bgAcc1" presStyleIdx="0" presStyleCnt="4" custScaleX="67916" custScaleY="55763">
        <dgm:presLayoutVars>
          <dgm:bulletEnabled val="1"/>
        </dgm:presLayoutVars>
      </dgm:prSet>
      <dgm:spPr/>
      <dgm:t>
        <a:bodyPr/>
        <a:lstStyle/>
        <a:p>
          <a:endParaRPr lang="en-US"/>
        </a:p>
      </dgm:t>
    </dgm:pt>
    <dgm:pt modelId="{69172AAE-1A0F-4272-8EDD-3AD6EB27676C}" type="pres">
      <dgm:prSet presAssocID="{CB4BD5C7-C4F7-4485-ACF6-561543A162C7}" presName="Name13" presStyleLbl="parChTrans1D2" presStyleIdx="1" presStyleCnt="4"/>
      <dgm:spPr/>
      <dgm:t>
        <a:bodyPr/>
        <a:lstStyle/>
        <a:p>
          <a:endParaRPr lang="en-US"/>
        </a:p>
      </dgm:t>
    </dgm:pt>
    <dgm:pt modelId="{A6847BC4-F923-422A-8089-E92AFF937F00}" type="pres">
      <dgm:prSet presAssocID="{12AB068B-1DDD-4BB2-8A5A-0C9B3C0B7448}" presName="childText" presStyleLbl="bgAcc1" presStyleIdx="1" presStyleCnt="4" custScaleX="67916" custScaleY="55814">
        <dgm:presLayoutVars>
          <dgm:bulletEnabled val="1"/>
        </dgm:presLayoutVars>
      </dgm:prSet>
      <dgm:spPr/>
      <dgm:t>
        <a:bodyPr/>
        <a:lstStyle/>
        <a:p>
          <a:endParaRPr lang="en-US"/>
        </a:p>
      </dgm:t>
    </dgm:pt>
    <dgm:pt modelId="{E2FAF558-4E21-436C-B3E4-F6EA5084FA3D}" type="pres">
      <dgm:prSet presAssocID="{3672727C-A7D2-49E6-9458-9DF84E30CA79}" presName="Name13" presStyleLbl="parChTrans1D2" presStyleIdx="2" presStyleCnt="4"/>
      <dgm:spPr/>
      <dgm:t>
        <a:bodyPr/>
        <a:lstStyle/>
        <a:p>
          <a:endParaRPr lang="en-US"/>
        </a:p>
      </dgm:t>
    </dgm:pt>
    <dgm:pt modelId="{AA836B96-9841-422A-BDFB-3C897BB23798}" type="pres">
      <dgm:prSet presAssocID="{B2F217B3-AF21-40E3-A91D-CBBD5149F48F}" presName="childText" presStyleLbl="bgAcc1" presStyleIdx="2" presStyleCnt="4" custScaleX="67916" custScaleY="54689">
        <dgm:presLayoutVars>
          <dgm:bulletEnabled val="1"/>
        </dgm:presLayoutVars>
      </dgm:prSet>
      <dgm:spPr/>
      <dgm:t>
        <a:bodyPr/>
        <a:lstStyle/>
        <a:p>
          <a:endParaRPr lang="en-US"/>
        </a:p>
      </dgm:t>
    </dgm:pt>
    <dgm:pt modelId="{B8E00D45-CE01-450A-A3C9-06319F0C9FBB}" type="pres">
      <dgm:prSet presAssocID="{0B3A632E-368E-446F-A770-B824B06BB08C}" presName="Name13" presStyleLbl="parChTrans1D2" presStyleIdx="3" presStyleCnt="4"/>
      <dgm:spPr/>
      <dgm:t>
        <a:bodyPr/>
        <a:lstStyle/>
        <a:p>
          <a:endParaRPr lang="en-US"/>
        </a:p>
      </dgm:t>
    </dgm:pt>
    <dgm:pt modelId="{923B6FC6-011D-4A7F-BDD5-FA6D03B1EE28}" type="pres">
      <dgm:prSet presAssocID="{4458267A-39BB-449A-9FC4-CD9E2F00ED4D}" presName="childText" presStyleLbl="bgAcc1" presStyleIdx="3" presStyleCnt="4" custScaleX="67916" custScaleY="54689">
        <dgm:presLayoutVars>
          <dgm:bulletEnabled val="1"/>
        </dgm:presLayoutVars>
      </dgm:prSet>
      <dgm:spPr/>
      <dgm:t>
        <a:bodyPr/>
        <a:lstStyle/>
        <a:p>
          <a:endParaRPr lang="en-US"/>
        </a:p>
      </dgm:t>
    </dgm:pt>
  </dgm:ptLst>
  <dgm:cxnLst>
    <dgm:cxn modelId="{E37DA437-F5EB-4E8F-A534-D96DC92BD9CE}" type="presOf" srcId="{9A0CEA87-D4ED-4BFB-9D13-5707418E21D2}" destId="{6496BF42-B67C-475D-87E7-4744841D420B}" srcOrd="0" destOrd="0" presId="urn:microsoft.com/office/officeart/2005/8/layout/hierarchy3"/>
    <dgm:cxn modelId="{E9A77B74-DA5A-4D9F-98C3-8CAD004FB436}" type="presOf" srcId="{4458267A-39BB-449A-9FC4-CD9E2F00ED4D}" destId="{923B6FC6-011D-4A7F-BDD5-FA6D03B1EE28}" srcOrd="0" destOrd="0" presId="urn:microsoft.com/office/officeart/2005/8/layout/hierarchy3"/>
    <dgm:cxn modelId="{3581AE87-8C8F-4D0D-B7CE-A9EA9CF99933}" srcId="{F2E811AE-A004-4931-8666-DBCA77C4D983}" destId="{B2F217B3-AF21-40E3-A91D-CBBD5149F48F}" srcOrd="2" destOrd="0" parTransId="{3672727C-A7D2-49E6-9458-9DF84E30CA79}" sibTransId="{7A101677-4A8C-496D-8569-ECDA467C8B30}"/>
    <dgm:cxn modelId="{429351F1-5A3F-4922-BA1B-780900B33E64}" srcId="{F2E811AE-A004-4931-8666-DBCA77C4D983}" destId="{9B43B3E2-4B89-4E97-B03A-97330E131AEC}" srcOrd="0" destOrd="0" parTransId="{9A0CEA87-D4ED-4BFB-9D13-5707418E21D2}" sibTransId="{07B90CFD-0B97-4227-B51D-E9C50CE7CFE6}"/>
    <dgm:cxn modelId="{F6FB6087-8E54-4933-AC4C-655FE5AA0517}" type="presOf" srcId="{12AB068B-1DDD-4BB2-8A5A-0C9B3C0B7448}" destId="{A6847BC4-F923-422A-8089-E92AFF937F00}" srcOrd="0" destOrd="0" presId="urn:microsoft.com/office/officeart/2005/8/layout/hierarchy3"/>
    <dgm:cxn modelId="{3F824C9B-409A-4FED-8A20-78C69A83B417}" type="presOf" srcId="{F2E811AE-A004-4931-8666-DBCA77C4D983}" destId="{25051EAE-E2D0-4CC8-A095-9B88DC27DA9F}" srcOrd="0" destOrd="0" presId="urn:microsoft.com/office/officeart/2005/8/layout/hierarchy3"/>
    <dgm:cxn modelId="{13EB7F01-F3D7-4B80-9CE6-050B011A4F70}" type="presOf" srcId="{F2E811AE-A004-4931-8666-DBCA77C4D983}" destId="{87E2B791-1BAB-4CA9-869D-EDC528D23AB5}" srcOrd="1" destOrd="0" presId="urn:microsoft.com/office/officeart/2005/8/layout/hierarchy3"/>
    <dgm:cxn modelId="{97749F0A-075C-4FF5-A8E8-7009A456CF17}" srcId="{F2E811AE-A004-4931-8666-DBCA77C4D983}" destId="{4458267A-39BB-449A-9FC4-CD9E2F00ED4D}" srcOrd="3" destOrd="0" parTransId="{0B3A632E-368E-446F-A770-B824B06BB08C}" sibTransId="{07395EA1-5DE4-488F-92FC-10263523AE63}"/>
    <dgm:cxn modelId="{1378D67D-94D6-4F10-96C7-352420CAEFFE}" type="presOf" srcId="{9B43B3E2-4B89-4E97-B03A-97330E131AEC}" destId="{907F4633-1B19-4737-B205-7B9589E9F6EB}" srcOrd="0" destOrd="0" presId="urn:microsoft.com/office/officeart/2005/8/layout/hierarchy3"/>
    <dgm:cxn modelId="{C7E40448-344C-4449-B78F-DA3C578137E2}" type="presOf" srcId="{0B3A632E-368E-446F-A770-B824B06BB08C}" destId="{B8E00D45-CE01-450A-A3C9-06319F0C9FBB}" srcOrd="0" destOrd="0" presId="urn:microsoft.com/office/officeart/2005/8/layout/hierarchy3"/>
    <dgm:cxn modelId="{4621B050-D219-44EE-B9F1-D538124DCBEB}" type="presOf" srcId="{B2F217B3-AF21-40E3-A91D-CBBD5149F48F}" destId="{AA836B96-9841-422A-BDFB-3C897BB23798}" srcOrd="0" destOrd="0" presId="urn:microsoft.com/office/officeart/2005/8/layout/hierarchy3"/>
    <dgm:cxn modelId="{92EA29AD-4748-4121-9D6B-8F6C48475608}" type="presOf" srcId="{CB4BD5C7-C4F7-4485-ACF6-561543A162C7}" destId="{69172AAE-1A0F-4272-8EDD-3AD6EB27676C}" srcOrd="0" destOrd="0" presId="urn:microsoft.com/office/officeart/2005/8/layout/hierarchy3"/>
    <dgm:cxn modelId="{E3B416E4-0905-4C3C-978D-7D51DCDD5280}" type="presOf" srcId="{3672727C-A7D2-49E6-9458-9DF84E30CA79}" destId="{E2FAF558-4E21-436C-B3E4-F6EA5084FA3D}" srcOrd="0" destOrd="0" presId="urn:microsoft.com/office/officeart/2005/8/layout/hierarchy3"/>
    <dgm:cxn modelId="{37625C09-5CA3-4DDD-85D9-6D5FB64CBA06}" type="presOf" srcId="{3726926E-12CD-4659-AE74-86C0BDCD3DD7}" destId="{A795F467-0FC3-463C-928E-D31D33AA3679}" srcOrd="0" destOrd="0" presId="urn:microsoft.com/office/officeart/2005/8/layout/hierarchy3"/>
    <dgm:cxn modelId="{5C1A8A55-98B3-4695-8D6F-8ABEC6302859}" srcId="{F2E811AE-A004-4931-8666-DBCA77C4D983}" destId="{12AB068B-1DDD-4BB2-8A5A-0C9B3C0B7448}" srcOrd="1" destOrd="0" parTransId="{CB4BD5C7-C4F7-4485-ACF6-561543A162C7}" sibTransId="{48521D3D-40E4-435D-BE32-760FF2434CF0}"/>
    <dgm:cxn modelId="{CFA716A8-E735-4266-8DFA-C2F5F971D8F3}" srcId="{3726926E-12CD-4659-AE74-86C0BDCD3DD7}" destId="{F2E811AE-A004-4931-8666-DBCA77C4D983}" srcOrd="0" destOrd="0" parTransId="{E2ECDC94-F788-4547-A014-28F5C29E3F68}" sibTransId="{F6369711-8A7A-4505-8757-4049DF14A9DB}"/>
    <dgm:cxn modelId="{C73A7A42-E015-4556-98A9-CAE6B995066B}" type="presParOf" srcId="{A795F467-0FC3-463C-928E-D31D33AA3679}" destId="{A8CA0766-1FDF-4EE7-8F4A-24F811BF7630}" srcOrd="0" destOrd="0" presId="urn:microsoft.com/office/officeart/2005/8/layout/hierarchy3"/>
    <dgm:cxn modelId="{C6AF71BC-61C7-4684-973C-3AD9135DC0BB}" type="presParOf" srcId="{A8CA0766-1FDF-4EE7-8F4A-24F811BF7630}" destId="{B4B59225-85CF-45FC-8662-783BA8368877}" srcOrd="0" destOrd="0" presId="urn:microsoft.com/office/officeart/2005/8/layout/hierarchy3"/>
    <dgm:cxn modelId="{85ED63D7-E344-4398-9787-E55B2CC87799}" type="presParOf" srcId="{B4B59225-85CF-45FC-8662-783BA8368877}" destId="{25051EAE-E2D0-4CC8-A095-9B88DC27DA9F}" srcOrd="0" destOrd="0" presId="urn:microsoft.com/office/officeart/2005/8/layout/hierarchy3"/>
    <dgm:cxn modelId="{AB5BC86C-3C8E-4FB2-83D7-FD47176AC0A4}" type="presParOf" srcId="{B4B59225-85CF-45FC-8662-783BA8368877}" destId="{87E2B791-1BAB-4CA9-869D-EDC528D23AB5}" srcOrd="1" destOrd="0" presId="urn:microsoft.com/office/officeart/2005/8/layout/hierarchy3"/>
    <dgm:cxn modelId="{59032AB2-A40A-4790-9D28-6B17ACC5C677}" type="presParOf" srcId="{A8CA0766-1FDF-4EE7-8F4A-24F811BF7630}" destId="{BF590D2C-07A8-45A4-A0DE-5DC062079B65}" srcOrd="1" destOrd="0" presId="urn:microsoft.com/office/officeart/2005/8/layout/hierarchy3"/>
    <dgm:cxn modelId="{D81766F2-FD42-4290-BD58-F9062E975AEB}" type="presParOf" srcId="{BF590D2C-07A8-45A4-A0DE-5DC062079B65}" destId="{6496BF42-B67C-475D-87E7-4744841D420B}" srcOrd="0" destOrd="0" presId="urn:microsoft.com/office/officeart/2005/8/layout/hierarchy3"/>
    <dgm:cxn modelId="{4523DF96-A5BC-4085-A18F-6B393B9EF686}" type="presParOf" srcId="{BF590D2C-07A8-45A4-A0DE-5DC062079B65}" destId="{907F4633-1B19-4737-B205-7B9589E9F6EB}" srcOrd="1" destOrd="0" presId="urn:microsoft.com/office/officeart/2005/8/layout/hierarchy3"/>
    <dgm:cxn modelId="{667EE7AD-9A37-4B55-8CB3-2A578401514E}" type="presParOf" srcId="{BF590D2C-07A8-45A4-A0DE-5DC062079B65}" destId="{69172AAE-1A0F-4272-8EDD-3AD6EB27676C}" srcOrd="2" destOrd="0" presId="urn:microsoft.com/office/officeart/2005/8/layout/hierarchy3"/>
    <dgm:cxn modelId="{B53FE236-6121-4B41-AF45-98C2FDAD5915}" type="presParOf" srcId="{BF590D2C-07A8-45A4-A0DE-5DC062079B65}" destId="{A6847BC4-F923-422A-8089-E92AFF937F00}" srcOrd="3" destOrd="0" presId="urn:microsoft.com/office/officeart/2005/8/layout/hierarchy3"/>
    <dgm:cxn modelId="{1CC66068-31CC-46DC-BE72-01A034FFAD43}" type="presParOf" srcId="{BF590D2C-07A8-45A4-A0DE-5DC062079B65}" destId="{E2FAF558-4E21-436C-B3E4-F6EA5084FA3D}" srcOrd="4" destOrd="0" presId="urn:microsoft.com/office/officeart/2005/8/layout/hierarchy3"/>
    <dgm:cxn modelId="{B9EAF269-920C-439A-9843-E51ED84F2BA3}" type="presParOf" srcId="{BF590D2C-07A8-45A4-A0DE-5DC062079B65}" destId="{AA836B96-9841-422A-BDFB-3C897BB23798}" srcOrd="5" destOrd="0" presId="urn:microsoft.com/office/officeart/2005/8/layout/hierarchy3"/>
    <dgm:cxn modelId="{752BC1AD-6E87-4E08-94CA-2081724A7906}" type="presParOf" srcId="{BF590D2C-07A8-45A4-A0DE-5DC062079B65}" destId="{B8E00D45-CE01-450A-A3C9-06319F0C9FBB}" srcOrd="6" destOrd="0" presId="urn:microsoft.com/office/officeart/2005/8/layout/hierarchy3"/>
    <dgm:cxn modelId="{F063CB76-1302-4F74-A42B-E9D4477AA30A}" type="presParOf" srcId="{BF590D2C-07A8-45A4-A0DE-5DC062079B65}" destId="{923B6FC6-011D-4A7F-BDD5-FA6D03B1EE28}" srcOrd="7" destOrd="0" presId="urn:microsoft.com/office/officeart/2005/8/layout/hierarchy3"/>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726926E-12CD-4659-AE74-86C0BDCD3DD7}"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US"/>
        </a:p>
      </dgm:t>
    </dgm:pt>
    <dgm:pt modelId="{9B43B3E2-4B89-4E97-B03A-97330E131AEC}">
      <dgm:prSet phldrT="[Text]" custT="1">
        <dgm:style>
          <a:lnRef idx="2">
            <a:schemeClr val="accent4">
              <a:shade val="50000"/>
            </a:schemeClr>
          </a:lnRef>
          <a:fillRef idx="1">
            <a:schemeClr val="accent4"/>
          </a:fillRef>
          <a:effectRef idx="0">
            <a:schemeClr val="accent4"/>
          </a:effectRef>
          <a:fontRef idx="minor">
            <a:schemeClr val="lt1"/>
          </a:fontRef>
        </dgm:style>
      </dgm:prSet>
      <dgm:spPr>
        <a:solidFill>
          <a:schemeClr val="bg1"/>
        </a:solidFill>
        <a:ln>
          <a:solidFill>
            <a:srgbClr val="629232"/>
          </a:solidFill>
        </a:ln>
      </dgm:spPr>
      <dgm:t>
        <a:bodyPr/>
        <a:lstStyle/>
        <a:p>
          <a:r>
            <a:rPr lang="en-US" sz="1600" spc="-100" baseline="0" dirty="0" smtClean="0">
              <a:solidFill>
                <a:schemeClr val="bg1">
                  <a:lumMod val="50000"/>
                </a:schemeClr>
              </a:solidFill>
              <a:latin typeface="Arial Rounded MT Bold" pitchFamily="34" charset="0"/>
            </a:rPr>
            <a:t>Economic Elements</a:t>
          </a:r>
          <a:endParaRPr lang="en-US" sz="1600" spc="-100" baseline="0" dirty="0">
            <a:solidFill>
              <a:schemeClr val="bg1">
                <a:lumMod val="50000"/>
              </a:schemeClr>
            </a:solidFill>
            <a:latin typeface="Arial Rounded MT Bold" pitchFamily="34" charset="0"/>
          </a:endParaRPr>
        </a:p>
      </dgm:t>
    </dgm:pt>
    <dgm:pt modelId="{07B90CFD-0B97-4227-B51D-E9C50CE7CFE6}" type="sibTrans" cxnId="{429351F1-5A3F-4922-BA1B-780900B33E64}">
      <dgm:prSet/>
      <dgm:spPr/>
      <dgm:t>
        <a:bodyPr/>
        <a:lstStyle/>
        <a:p>
          <a:endParaRPr lang="en-US" sz="2600"/>
        </a:p>
      </dgm:t>
    </dgm:pt>
    <dgm:pt modelId="{9A0CEA87-D4ED-4BFB-9D13-5707418E21D2}" type="parTrans" cxnId="{429351F1-5A3F-4922-BA1B-780900B33E64}">
      <dgm:prSet/>
      <dgm:spPr>
        <a:ln>
          <a:solidFill>
            <a:srgbClr val="629232"/>
          </a:solidFill>
        </a:ln>
      </dgm:spPr>
      <dgm:t>
        <a:bodyPr/>
        <a:lstStyle/>
        <a:p>
          <a:endParaRPr lang="en-US" sz="2600" dirty="0"/>
        </a:p>
      </dgm:t>
    </dgm:pt>
    <dgm:pt modelId="{F2E811AE-A004-4931-8666-DBCA77C4D983}">
      <dgm:prSet phldrT="[Text]" custT="1"/>
      <dgm:spPr>
        <a:noFill/>
        <a:ln>
          <a:noFill/>
        </a:ln>
      </dgm:spPr>
      <dgm:t>
        <a:bodyPr/>
        <a:lstStyle/>
        <a:p>
          <a:r>
            <a:rPr lang="en-US" sz="2600" dirty="0" smtClean="0"/>
            <a:t> </a:t>
          </a:r>
          <a:endParaRPr lang="en-US" sz="2600" dirty="0"/>
        </a:p>
      </dgm:t>
    </dgm:pt>
    <dgm:pt modelId="{F6369711-8A7A-4505-8757-4049DF14A9DB}" type="sibTrans" cxnId="{CFA716A8-E735-4266-8DFA-C2F5F971D8F3}">
      <dgm:prSet/>
      <dgm:spPr/>
      <dgm:t>
        <a:bodyPr/>
        <a:lstStyle/>
        <a:p>
          <a:endParaRPr lang="en-US" sz="2600"/>
        </a:p>
      </dgm:t>
    </dgm:pt>
    <dgm:pt modelId="{E2ECDC94-F788-4547-A014-28F5C29E3F68}" type="parTrans" cxnId="{CFA716A8-E735-4266-8DFA-C2F5F971D8F3}">
      <dgm:prSet/>
      <dgm:spPr/>
      <dgm:t>
        <a:bodyPr/>
        <a:lstStyle/>
        <a:p>
          <a:endParaRPr lang="en-US" sz="2600"/>
        </a:p>
      </dgm:t>
    </dgm:pt>
    <dgm:pt modelId="{12AB068B-1DDD-4BB2-8A5A-0C9B3C0B7448}">
      <dgm:prSet phldrT="[Text]" custT="1"/>
      <dgm:spPr>
        <a:solidFill>
          <a:schemeClr val="bg1">
            <a:alpha val="90000"/>
          </a:schemeClr>
        </a:solidFill>
        <a:ln>
          <a:solidFill>
            <a:srgbClr val="629232"/>
          </a:solidFill>
        </a:ln>
      </dgm:spPr>
      <dgm:t>
        <a:bodyPr/>
        <a:lstStyle/>
        <a:p>
          <a:r>
            <a:rPr lang="en-US" sz="1600" spc="-100" baseline="0" dirty="0" smtClean="0">
              <a:solidFill>
                <a:schemeClr val="bg1">
                  <a:lumMod val="50000"/>
                </a:schemeClr>
              </a:solidFill>
              <a:latin typeface="Arial Rounded MT Bold" pitchFamily="34" charset="0"/>
            </a:rPr>
            <a:t>Political Elements</a:t>
          </a:r>
          <a:endParaRPr lang="en-US" sz="1600" spc="-100" baseline="0" dirty="0">
            <a:solidFill>
              <a:schemeClr val="bg1">
                <a:lumMod val="50000"/>
              </a:schemeClr>
            </a:solidFill>
            <a:latin typeface="Arial Rounded MT Bold" pitchFamily="34" charset="0"/>
          </a:endParaRPr>
        </a:p>
      </dgm:t>
    </dgm:pt>
    <dgm:pt modelId="{CB4BD5C7-C4F7-4485-ACF6-561543A162C7}" type="parTrans" cxnId="{5C1A8A55-98B3-4695-8D6F-8ABEC6302859}">
      <dgm:prSet/>
      <dgm:spPr>
        <a:ln>
          <a:solidFill>
            <a:srgbClr val="629232"/>
          </a:solidFill>
        </a:ln>
      </dgm:spPr>
      <dgm:t>
        <a:bodyPr/>
        <a:lstStyle/>
        <a:p>
          <a:endParaRPr lang="en-US" sz="2600" dirty="0"/>
        </a:p>
      </dgm:t>
    </dgm:pt>
    <dgm:pt modelId="{48521D3D-40E4-435D-BE32-760FF2434CF0}" type="sibTrans" cxnId="{5C1A8A55-98B3-4695-8D6F-8ABEC6302859}">
      <dgm:prSet/>
      <dgm:spPr/>
      <dgm:t>
        <a:bodyPr/>
        <a:lstStyle/>
        <a:p>
          <a:endParaRPr lang="en-US" sz="2600"/>
        </a:p>
      </dgm:t>
    </dgm:pt>
    <dgm:pt modelId="{4458267A-39BB-449A-9FC4-CD9E2F00ED4D}">
      <dgm:prSet phldrT="[Text]" custT="1"/>
      <dgm:spPr>
        <a:solidFill>
          <a:srgbClr val="629232">
            <a:alpha val="89804"/>
          </a:srgbClr>
        </a:solidFill>
        <a:ln>
          <a:solidFill>
            <a:srgbClr val="629232"/>
          </a:solidFill>
        </a:ln>
      </dgm:spPr>
      <dgm:t>
        <a:bodyPr/>
        <a:lstStyle/>
        <a:p>
          <a:r>
            <a:rPr lang="en-US" sz="1600" spc="-100" baseline="0" dirty="0" smtClean="0">
              <a:solidFill>
                <a:schemeClr val="bg1"/>
              </a:solidFill>
              <a:latin typeface="Arial Rounded MT Bold" pitchFamily="34" charset="0"/>
            </a:rPr>
            <a:t>Environmental Elements</a:t>
          </a:r>
          <a:endParaRPr lang="en-US" sz="1600" spc="-100" baseline="0" dirty="0">
            <a:solidFill>
              <a:schemeClr val="bg1"/>
            </a:solidFill>
            <a:latin typeface="Arial Rounded MT Bold" pitchFamily="34" charset="0"/>
          </a:endParaRPr>
        </a:p>
      </dgm:t>
    </dgm:pt>
    <dgm:pt modelId="{0B3A632E-368E-446F-A770-B824B06BB08C}" type="parTrans" cxnId="{97749F0A-075C-4FF5-A8E8-7009A456CF17}">
      <dgm:prSet/>
      <dgm:spPr>
        <a:ln>
          <a:solidFill>
            <a:srgbClr val="629232"/>
          </a:solidFill>
        </a:ln>
      </dgm:spPr>
      <dgm:t>
        <a:bodyPr/>
        <a:lstStyle/>
        <a:p>
          <a:endParaRPr lang="en-US" sz="2600" dirty="0"/>
        </a:p>
      </dgm:t>
    </dgm:pt>
    <dgm:pt modelId="{07395EA1-5DE4-488F-92FC-10263523AE63}" type="sibTrans" cxnId="{97749F0A-075C-4FF5-A8E8-7009A456CF17}">
      <dgm:prSet/>
      <dgm:spPr/>
      <dgm:t>
        <a:bodyPr/>
        <a:lstStyle/>
        <a:p>
          <a:endParaRPr lang="en-US" sz="2600"/>
        </a:p>
      </dgm:t>
    </dgm:pt>
    <dgm:pt modelId="{B2F217B3-AF21-40E3-A91D-CBBD5149F48F}">
      <dgm:prSet phldrT="[Text]" custT="1"/>
      <dgm:spPr>
        <a:solidFill>
          <a:schemeClr val="bg1">
            <a:alpha val="90000"/>
          </a:schemeClr>
        </a:solidFill>
        <a:ln>
          <a:solidFill>
            <a:srgbClr val="629232"/>
          </a:solidFill>
        </a:ln>
      </dgm:spPr>
      <dgm:t>
        <a:bodyPr/>
        <a:lstStyle/>
        <a:p>
          <a:r>
            <a:rPr lang="en-US" sz="1600" spc="-100" baseline="0" dirty="0" smtClean="0">
              <a:solidFill>
                <a:schemeClr val="bg1">
                  <a:lumMod val="50000"/>
                </a:schemeClr>
              </a:solidFill>
              <a:latin typeface="Arial Rounded MT Bold" pitchFamily="34" charset="0"/>
            </a:rPr>
            <a:t>Social Elements</a:t>
          </a:r>
          <a:endParaRPr lang="en-US" sz="1600" spc="-100" baseline="0" dirty="0">
            <a:solidFill>
              <a:schemeClr val="bg1">
                <a:lumMod val="50000"/>
              </a:schemeClr>
            </a:solidFill>
            <a:latin typeface="Arial Rounded MT Bold" pitchFamily="34" charset="0"/>
          </a:endParaRPr>
        </a:p>
      </dgm:t>
    </dgm:pt>
    <dgm:pt modelId="{7A101677-4A8C-496D-8569-ECDA467C8B30}" type="sibTrans" cxnId="{3581AE87-8C8F-4D0D-B7CE-A9EA9CF99933}">
      <dgm:prSet/>
      <dgm:spPr/>
      <dgm:t>
        <a:bodyPr/>
        <a:lstStyle/>
        <a:p>
          <a:endParaRPr lang="en-US" sz="2600"/>
        </a:p>
      </dgm:t>
    </dgm:pt>
    <dgm:pt modelId="{3672727C-A7D2-49E6-9458-9DF84E30CA79}" type="parTrans" cxnId="{3581AE87-8C8F-4D0D-B7CE-A9EA9CF99933}">
      <dgm:prSet/>
      <dgm:spPr>
        <a:ln>
          <a:solidFill>
            <a:srgbClr val="629232"/>
          </a:solidFill>
        </a:ln>
      </dgm:spPr>
      <dgm:t>
        <a:bodyPr/>
        <a:lstStyle/>
        <a:p>
          <a:endParaRPr lang="en-US" sz="2600" dirty="0"/>
        </a:p>
      </dgm:t>
    </dgm:pt>
    <dgm:pt modelId="{A795F467-0FC3-463C-928E-D31D33AA3679}" type="pres">
      <dgm:prSet presAssocID="{3726926E-12CD-4659-AE74-86C0BDCD3DD7}" presName="diagram" presStyleCnt="0">
        <dgm:presLayoutVars>
          <dgm:chPref val="1"/>
          <dgm:dir/>
          <dgm:animOne val="branch"/>
          <dgm:animLvl val="lvl"/>
          <dgm:resizeHandles/>
        </dgm:presLayoutVars>
      </dgm:prSet>
      <dgm:spPr/>
      <dgm:t>
        <a:bodyPr/>
        <a:lstStyle/>
        <a:p>
          <a:endParaRPr lang="en-US"/>
        </a:p>
      </dgm:t>
    </dgm:pt>
    <dgm:pt modelId="{A8CA0766-1FDF-4EE7-8F4A-24F811BF7630}" type="pres">
      <dgm:prSet presAssocID="{F2E811AE-A004-4931-8666-DBCA77C4D983}" presName="root" presStyleCnt="0"/>
      <dgm:spPr/>
    </dgm:pt>
    <dgm:pt modelId="{B4B59225-85CF-45FC-8662-783BA8368877}" type="pres">
      <dgm:prSet presAssocID="{F2E811AE-A004-4931-8666-DBCA77C4D983}" presName="rootComposite" presStyleCnt="0"/>
      <dgm:spPr/>
    </dgm:pt>
    <dgm:pt modelId="{25051EAE-E2D0-4CC8-A095-9B88DC27DA9F}" type="pres">
      <dgm:prSet presAssocID="{F2E811AE-A004-4931-8666-DBCA77C4D983}" presName="rootText" presStyleLbl="node1" presStyleIdx="0" presStyleCnt="1" custFlipVert="1" custScaleY="2745"/>
      <dgm:spPr/>
      <dgm:t>
        <a:bodyPr/>
        <a:lstStyle/>
        <a:p>
          <a:endParaRPr lang="en-US"/>
        </a:p>
      </dgm:t>
    </dgm:pt>
    <dgm:pt modelId="{87E2B791-1BAB-4CA9-869D-EDC528D23AB5}" type="pres">
      <dgm:prSet presAssocID="{F2E811AE-A004-4931-8666-DBCA77C4D983}" presName="rootConnector" presStyleLbl="node1" presStyleIdx="0" presStyleCnt="1"/>
      <dgm:spPr/>
      <dgm:t>
        <a:bodyPr/>
        <a:lstStyle/>
        <a:p>
          <a:endParaRPr lang="en-US"/>
        </a:p>
      </dgm:t>
    </dgm:pt>
    <dgm:pt modelId="{BF590D2C-07A8-45A4-A0DE-5DC062079B65}" type="pres">
      <dgm:prSet presAssocID="{F2E811AE-A004-4931-8666-DBCA77C4D983}" presName="childShape" presStyleCnt="0"/>
      <dgm:spPr/>
    </dgm:pt>
    <dgm:pt modelId="{6496BF42-B67C-475D-87E7-4744841D420B}" type="pres">
      <dgm:prSet presAssocID="{9A0CEA87-D4ED-4BFB-9D13-5707418E21D2}" presName="Name13" presStyleLbl="parChTrans1D2" presStyleIdx="0" presStyleCnt="4"/>
      <dgm:spPr/>
      <dgm:t>
        <a:bodyPr/>
        <a:lstStyle/>
        <a:p>
          <a:endParaRPr lang="en-US"/>
        </a:p>
      </dgm:t>
    </dgm:pt>
    <dgm:pt modelId="{907F4633-1B19-4737-B205-7B9589E9F6EB}" type="pres">
      <dgm:prSet presAssocID="{9B43B3E2-4B89-4E97-B03A-97330E131AEC}" presName="childText" presStyleLbl="bgAcc1" presStyleIdx="0" presStyleCnt="4" custScaleX="67916" custScaleY="55763">
        <dgm:presLayoutVars>
          <dgm:bulletEnabled val="1"/>
        </dgm:presLayoutVars>
      </dgm:prSet>
      <dgm:spPr/>
      <dgm:t>
        <a:bodyPr/>
        <a:lstStyle/>
        <a:p>
          <a:endParaRPr lang="en-US"/>
        </a:p>
      </dgm:t>
    </dgm:pt>
    <dgm:pt modelId="{69172AAE-1A0F-4272-8EDD-3AD6EB27676C}" type="pres">
      <dgm:prSet presAssocID="{CB4BD5C7-C4F7-4485-ACF6-561543A162C7}" presName="Name13" presStyleLbl="parChTrans1D2" presStyleIdx="1" presStyleCnt="4"/>
      <dgm:spPr/>
      <dgm:t>
        <a:bodyPr/>
        <a:lstStyle/>
        <a:p>
          <a:endParaRPr lang="en-US"/>
        </a:p>
      </dgm:t>
    </dgm:pt>
    <dgm:pt modelId="{A6847BC4-F923-422A-8089-E92AFF937F00}" type="pres">
      <dgm:prSet presAssocID="{12AB068B-1DDD-4BB2-8A5A-0C9B3C0B7448}" presName="childText" presStyleLbl="bgAcc1" presStyleIdx="1" presStyleCnt="4" custScaleX="67916" custScaleY="55814">
        <dgm:presLayoutVars>
          <dgm:bulletEnabled val="1"/>
        </dgm:presLayoutVars>
      </dgm:prSet>
      <dgm:spPr/>
      <dgm:t>
        <a:bodyPr/>
        <a:lstStyle/>
        <a:p>
          <a:endParaRPr lang="en-US"/>
        </a:p>
      </dgm:t>
    </dgm:pt>
    <dgm:pt modelId="{E2FAF558-4E21-436C-B3E4-F6EA5084FA3D}" type="pres">
      <dgm:prSet presAssocID="{3672727C-A7D2-49E6-9458-9DF84E30CA79}" presName="Name13" presStyleLbl="parChTrans1D2" presStyleIdx="2" presStyleCnt="4"/>
      <dgm:spPr/>
      <dgm:t>
        <a:bodyPr/>
        <a:lstStyle/>
        <a:p>
          <a:endParaRPr lang="en-US"/>
        </a:p>
      </dgm:t>
    </dgm:pt>
    <dgm:pt modelId="{AA836B96-9841-422A-BDFB-3C897BB23798}" type="pres">
      <dgm:prSet presAssocID="{B2F217B3-AF21-40E3-A91D-CBBD5149F48F}" presName="childText" presStyleLbl="bgAcc1" presStyleIdx="2" presStyleCnt="4" custScaleX="67916" custScaleY="54689">
        <dgm:presLayoutVars>
          <dgm:bulletEnabled val="1"/>
        </dgm:presLayoutVars>
      </dgm:prSet>
      <dgm:spPr/>
      <dgm:t>
        <a:bodyPr/>
        <a:lstStyle/>
        <a:p>
          <a:endParaRPr lang="en-US"/>
        </a:p>
      </dgm:t>
    </dgm:pt>
    <dgm:pt modelId="{B8E00D45-CE01-450A-A3C9-06319F0C9FBB}" type="pres">
      <dgm:prSet presAssocID="{0B3A632E-368E-446F-A770-B824B06BB08C}" presName="Name13" presStyleLbl="parChTrans1D2" presStyleIdx="3" presStyleCnt="4"/>
      <dgm:spPr/>
      <dgm:t>
        <a:bodyPr/>
        <a:lstStyle/>
        <a:p>
          <a:endParaRPr lang="en-US"/>
        </a:p>
      </dgm:t>
    </dgm:pt>
    <dgm:pt modelId="{923B6FC6-011D-4A7F-BDD5-FA6D03B1EE28}" type="pres">
      <dgm:prSet presAssocID="{4458267A-39BB-449A-9FC4-CD9E2F00ED4D}" presName="childText" presStyleLbl="bgAcc1" presStyleIdx="3" presStyleCnt="4" custScaleX="67916" custScaleY="54689">
        <dgm:presLayoutVars>
          <dgm:bulletEnabled val="1"/>
        </dgm:presLayoutVars>
      </dgm:prSet>
      <dgm:spPr/>
      <dgm:t>
        <a:bodyPr/>
        <a:lstStyle/>
        <a:p>
          <a:endParaRPr lang="en-US"/>
        </a:p>
      </dgm:t>
    </dgm:pt>
  </dgm:ptLst>
  <dgm:cxnLst>
    <dgm:cxn modelId="{4773C6A1-B11E-4FE2-B34B-54F7CA997CA6}" type="presOf" srcId="{12AB068B-1DDD-4BB2-8A5A-0C9B3C0B7448}" destId="{A6847BC4-F923-422A-8089-E92AFF937F00}" srcOrd="0" destOrd="0" presId="urn:microsoft.com/office/officeart/2005/8/layout/hierarchy3"/>
    <dgm:cxn modelId="{AA990928-F710-4B14-B803-15FFE4C4F5FE}" type="presOf" srcId="{9A0CEA87-D4ED-4BFB-9D13-5707418E21D2}" destId="{6496BF42-B67C-475D-87E7-4744841D420B}" srcOrd="0" destOrd="0" presId="urn:microsoft.com/office/officeart/2005/8/layout/hierarchy3"/>
    <dgm:cxn modelId="{C642AD51-3169-476C-80D2-5C2BD7A8DBC0}" type="presOf" srcId="{4458267A-39BB-449A-9FC4-CD9E2F00ED4D}" destId="{923B6FC6-011D-4A7F-BDD5-FA6D03B1EE28}" srcOrd="0" destOrd="0" presId="urn:microsoft.com/office/officeart/2005/8/layout/hierarchy3"/>
    <dgm:cxn modelId="{AAD1A730-DA7D-4DB3-8762-76BF7DF69AF7}" type="presOf" srcId="{B2F217B3-AF21-40E3-A91D-CBBD5149F48F}" destId="{AA836B96-9841-422A-BDFB-3C897BB23798}" srcOrd="0" destOrd="0" presId="urn:microsoft.com/office/officeart/2005/8/layout/hierarchy3"/>
    <dgm:cxn modelId="{3581AE87-8C8F-4D0D-B7CE-A9EA9CF99933}" srcId="{F2E811AE-A004-4931-8666-DBCA77C4D983}" destId="{B2F217B3-AF21-40E3-A91D-CBBD5149F48F}" srcOrd="2" destOrd="0" parTransId="{3672727C-A7D2-49E6-9458-9DF84E30CA79}" sibTransId="{7A101677-4A8C-496D-8569-ECDA467C8B30}"/>
    <dgm:cxn modelId="{F6990759-45B2-4C66-BF25-7F2586237494}" type="presOf" srcId="{F2E811AE-A004-4931-8666-DBCA77C4D983}" destId="{87E2B791-1BAB-4CA9-869D-EDC528D23AB5}" srcOrd="1" destOrd="0" presId="urn:microsoft.com/office/officeart/2005/8/layout/hierarchy3"/>
    <dgm:cxn modelId="{D3F7DCCC-748B-4718-9171-256C05E03C63}" type="presOf" srcId="{3672727C-A7D2-49E6-9458-9DF84E30CA79}" destId="{E2FAF558-4E21-436C-B3E4-F6EA5084FA3D}" srcOrd="0" destOrd="0" presId="urn:microsoft.com/office/officeart/2005/8/layout/hierarchy3"/>
    <dgm:cxn modelId="{429351F1-5A3F-4922-BA1B-780900B33E64}" srcId="{F2E811AE-A004-4931-8666-DBCA77C4D983}" destId="{9B43B3E2-4B89-4E97-B03A-97330E131AEC}" srcOrd="0" destOrd="0" parTransId="{9A0CEA87-D4ED-4BFB-9D13-5707418E21D2}" sibTransId="{07B90CFD-0B97-4227-B51D-E9C50CE7CFE6}"/>
    <dgm:cxn modelId="{666E0C18-E151-42FA-936A-3A70FFBF5F9B}" type="presOf" srcId="{3726926E-12CD-4659-AE74-86C0BDCD3DD7}" destId="{A795F467-0FC3-463C-928E-D31D33AA3679}" srcOrd="0" destOrd="0" presId="urn:microsoft.com/office/officeart/2005/8/layout/hierarchy3"/>
    <dgm:cxn modelId="{75DD841E-469D-4B18-BDFD-D56063F1FB90}" type="presOf" srcId="{9B43B3E2-4B89-4E97-B03A-97330E131AEC}" destId="{907F4633-1B19-4737-B205-7B9589E9F6EB}" srcOrd="0" destOrd="0" presId="urn:microsoft.com/office/officeart/2005/8/layout/hierarchy3"/>
    <dgm:cxn modelId="{E17C9119-D4AD-47FA-9646-7A53784AC007}" type="presOf" srcId="{0B3A632E-368E-446F-A770-B824B06BB08C}" destId="{B8E00D45-CE01-450A-A3C9-06319F0C9FBB}" srcOrd="0" destOrd="0" presId="urn:microsoft.com/office/officeart/2005/8/layout/hierarchy3"/>
    <dgm:cxn modelId="{97749F0A-075C-4FF5-A8E8-7009A456CF17}" srcId="{F2E811AE-A004-4931-8666-DBCA77C4D983}" destId="{4458267A-39BB-449A-9FC4-CD9E2F00ED4D}" srcOrd="3" destOrd="0" parTransId="{0B3A632E-368E-446F-A770-B824B06BB08C}" sibTransId="{07395EA1-5DE4-488F-92FC-10263523AE63}"/>
    <dgm:cxn modelId="{C9F5D90B-222C-42C3-9B6F-9263CDF26626}" type="presOf" srcId="{F2E811AE-A004-4931-8666-DBCA77C4D983}" destId="{25051EAE-E2D0-4CC8-A095-9B88DC27DA9F}" srcOrd="0" destOrd="0" presId="urn:microsoft.com/office/officeart/2005/8/layout/hierarchy3"/>
    <dgm:cxn modelId="{C0AF88C6-3AEF-440C-A28A-BE38B9300A7A}" type="presOf" srcId="{CB4BD5C7-C4F7-4485-ACF6-561543A162C7}" destId="{69172AAE-1A0F-4272-8EDD-3AD6EB27676C}" srcOrd="0" destOrd="0" presId="urn:microsoft.com/office/officeart/2005/8/layout/hierarchy3"/>
    <dgm:cxn modelId="{5C1A8A55-98B3-4695-8D6F-8ABEC6302859}" srcId="{F2E811AE-A004-4931-8666-DBCA77C4D983}" destId="{12AB068B-1DDD-4BB2-8A5A-0C9B3C0B7448}" srcOrd="1" destOrd="0" parTransId="{CB4BD5C7-C4F7-4485-ACF6-561543A162C7}" sibTransId="{48521D3D-40E4-435D-BE32-760FF2434CF0}"/>
    <dgm:cxn modelId="{CFA716A8-E735-4266-8DFA-C2F5F971D8F3}" srcId="{3726926E-12CD-4659-AE74-86C0BDCD3DD7}" destId="{F2E811AE-A004-4931-8666-DBCA77C4D983}" srcOrd="0" destOrd="0" parTransId="{E2ECDC94-F788-4547-A014-28F5C29E3F68}" sibTransId="{F6369711-8A7A-4505-8757-4049DF14A9DB}"/>
    <dgm:cxn modelId="{8315E1F2-2621-4945-9177-56A6600D8535}" type="presParOf" srcId="{A795F467-0FC3-463C-928E-D31D33AA3679}" destId="{A8CA0766-1FDF-4EE7-8F4A-24F811BF7630}" srcOrd="0" destOrd="0" presId="urn:microsoft.com/office/officeart/2005/8/layout/hierarchy3"/>
    <dgm:cxn modelId="{A53AB4E6-8FB9-486B-8124-04274816D2D5}" type="presParOf" srcId="{A8CA0766-1FDF-4EE7-8F4A-24F811BF7630}" destId="{B4B59225-85CF-45FC-8662-783BA8368877}" srcOrd="0" destOrd="0" presId="urn:microsoft.com/office/officeart/2005/8/layout/hierarchy3"/>
    <dgm:cxn modelId="{6E0EEAC6-9EA3-4826-9AAF-E7DDD95570D7}" type="presParOf" srcId="{B4B59225-85CF-45FC-8662-783BA8368877}" destId="{25051EAE-E2D0-4CC8-A095-9B88DC27DA9F}" srcOrd="0" destOrd="0" presId="urn:microsoft.com/office/officeart/2005/8/layout/hierarchy3"/>
    <dgm:cxn modelId="{DB4B668F-4B4C-48B7-A610-ADEFEDD4A786}" type="presParOf" srcId="{B4B59225-85CF-45FC-8662-783BA8368877}" destId="{87E2B791-1BAB-4CA9-869D-EDC528D23AB5}" srcOrd="1" destOrd="0" presId="urn:microsoft.com/office/officeart/2005/8/layout/hierarchy3"/>
    <dgm:cxn modelId="{B492035D-6099-471B-B0E5-4755600FCD9E}" type="presParOf" srcId="{A8CA0766-1FDF-4EE7-8F4A-24F811BF7630}" destId="{BF590D2C-07A8-45A4-A0DE-5DC062079B65}" srcOrd="1" destOrd="0" presId="urn:microsoft.com/office/officeart/2005/8/layout/hierarchy3"/>
    <dgm:cxn modelId="{49325E5C-16C8-4C50-B9A3-193BAB56BC8F}" type="presParOf" srcId="{BF590D2C-07A8-45A4-A0DE-5DC062079B65}" destId="{6496BF42-B67C-475D-87E7-4744841D420B}" srcOrd="0" destOrd="0" presId="urn:microsoft.com/office/officeart/2005/8/layout/hierarchy3"/>
    <dgm:cxn modelId="{A951E589-DBC0-440E-9F19-BE511F7BC483}" type="presParOf" srcId="{BF590D2C-07A8-45A4-A0DE-5DC062079B65}" destId="{907F4633-1B19-4737-B205-7B9589E9F6EB}" srcOrd="1" destOrd="0" presId="urn:microsoft.com/office/officeart/2005/8/layout/hierarchy3"/>
    <dgm:cxn modelId="{2E691643-0024-44DA-B7AA-0B7D71BCBC18}" type="presParOf" srcId="{BF590D2C-07A8-45A4-A0DE-5DC062079B65}" destId="{69172AAE-1A0F-4272-8EDD-3AD6EB27676C}" srcOrd="2" destOrd="0" presId="urn:microsoft.com/office/officeart/2005/8/layout/hierarchy3"/>
    <dgm:cxn modelId="{7ABC8B13-C030-4115-8990-E1118930E08A}" type="presParOf" srcId="{BF590D2C-07A8-45A4-A0DE-5DC062079B65}" destId="{A6847BC4-F923-422A-8089-E92AFF937F00}" srcOrd="3" destOrd="0" presId="urn:microsoft.com/office/officeart/2005/8/layout/hierarchy3"/>
    <dgm:cxn modelId="{7AAAB9CE-023B-4E5E-A9EB-C3E5D72CC0DD}" type="presParOf" srcId="{BF590D2C-07A8-45A4-A0DE-5DC062079B65}" destId="{E2FAF558-4E21-436C-B3E4-F6EA5084FA3D}" srcOrd="4" destOrd="0" presId="urn:microsoft.com/office/officeart/2005/8/layout/hierarchy3"/>
    <dgm:cxn modelId="{0454469D-C94E-47CF-BA77-86818FE5B97D}" type="presParOf" srcId="{BF590D2C-07A8-45A4-A0DE-5DC062079B65}" destId="{AA836B96-9841-422A-BDFB-3C897BB23798}" srcOrd="5" destOrd="0" presId="urn:microsoft.com/office/officeart/2005/8/layout/hierarchy3"/>
    <dgm:cxn modelId="{3118FBFF-EB0F-4668-939F-058797D81953}" type="presParOf" srcId="{BF590D2C-07A8-45A4-A0DE-5DC062079B65}" destId="{B8E00D45-CE01-450A-A3C9-06319F0C9FBB}" srcOrd="6" destOrd="0" presId="urn:microsoft.com/office/officeart/2005/8/layout/hierarchy3"/>
    <dgm:cxn modelId="{5DD4498C-2D9B-48DA-AFD1-45B61814EAF5}" type="presParOf" srcId="{BF590D2C-07A8-45A4-A0DE-5DC062079B65}" destId="{923B6FC6-011D-4A7F-BDD5-FA6D03B1EE28}" srcOrd="7" destOrd="0" presId="urn:microsoft.com/office/officeart/2005/8/layout/hierarchy3"/>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051EAE-E2D0-4CC8-A095-9B88DC27DA9F}">
      <dsp:nvSpPr>
        <dsp:cNvPr id="0" name=""/>
        <dsp:cNvSpPr/>
      </dsp:nvSpPr>
      <dsp:spPr>
        <a:xfrm flipV="1">
          <a:off x="1230" y="302715"/>
          <a:ext cx="2517818" cy="34557"/>
        </a:xfrm>
        <a:prstGeom prst="roundRect">
          <a:avLst>
            <a:gd name="adj" fmla="val 10000"/>
          </a:avLst>
        </a:prstGeom>
        <a:no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33020" rIns="49530" bIns="33020" numCol="1" spcCol="1270" anchor="ctr" anchorCtr="0">
          <a:noAutofit/>
        </a:bodyPr>
        <a:lstStyle/>
        <a:p>
          <a:pPr lvl="0" algn="ctr" defTabSz="1155700">
            <a:lnSpc>
              <a:spcPct val="90000"/>
            </a:lnSpc>
            <a:spcBef>
              <a:spcPct val="0"/>
            </a:spcBef>
            <a:spcAft>
              <a:spcPct val="35000"/>
            </a:spcAft>
          </a:pPr>
          <a:r>
            <a:rPr lang="en-US" sz="2600" kern="1200" dirty="0" smtClean="0"/>
            <a:t> </a:t>
          </a:r>
          <a:endParaRPr lang="en-US" sz="2600" kern="1200" dirty="0"/>
        </a:p>
      </dsp:txBody>
      <dsp:txXfrm rot="10800000">
        <a:off x="2242" y="303727"/>
        <a:ext cx="2515794" cy="32533"/>
      </dsp:txXfrm>
    </dsp:sp>
    <dsp:sp modelId="{6496BF42-B67C-475D-87E7-4744841D420B}">
      <dsp:nvSpPr>
        <dsp:cNvPr id="0" name=""/>
        <dsp:cNvSpPr/>
      </dsp:nvSpPr>
      <dsp:spPr>
        <a:xfrm>
          <a:off x="253012" y="337272"/>
          <a:ext cx="251781" cy="665730"/>
        </a:xfrm>
        <a:custGeom>
          <a:avLst/>
          <a:gdLst/>
          <a:ahLst/>
          <a:cxnLst/>
          <a:rect l="0" t="0" r="0" b="0"/>
          <a:pathLst>
            <a:path>
              <a:moveTo>
                <a:pt x="0" y="0"/>
              </a:moveTo>
              <a:lnTo>
                <a:pt x="0" y="665730"/>
              </a:lnTo>
              <a:lnTo>
                <a:pt x="251781" y="665730"/>
              </a:lnTo>
            </a:path>
          </a:pathLst>
        </a:custGeom>
        <a:noFill/>
        <a:ln w="25400" cap="flat" cmpd="sng" algn="ctr">
          <a:solidFill>
            <a:srgbClr val="629232"/>
          </a:solidFill>
          <a:prstDash val="solid"/>
        </a:ln>
        <a:effectLst/>
      </dsp:spPr>
      <dsp:style>
        <a:lnRef idx="2">
          <a:scrgbClr r="0" g="0" b="0"/>
        </a:lnRef>
        <a:fillRef idx="0">
          <a:scrgbClr r="0" g="0" b="0"/>
        </a:fillRef>
        <a:effectRef idx="0">
          <a:scrgbClr r="0" g="0" b="0"/>
        </a:effectRef>
        <a:fontRef idx="minor"/>
      </dsp:style>
    </dsp:sp>
    <dsp:sp modelId="{907F4633-1B19-4737-B205-7B9589E9F6EB}">
      <dsp:nvSpPr>
        <dsp:cNvPr id="0" name=""/>
        <dsp:cNvSpPr/>
      </dsp:nvSpPr>
      <dsp:spPr>
        <a:xfrm>
          <a:off x="504794" y="651999"/>
          <a:ext cx="1368001" cy="702005"/>
        </a:xfrm>
        <a:prstGeom prst="roundRect">
          <a:avLst>
            <a:gd name="adj" fmla="val 10000"/>
          </a:avLst>
        </a:prstGeom>
        <a:solidFill>
          <a:srgbClr val="BC290A"/>
        </a:solidFill>
        <a:ln w="25400" cap="flat" cmpd="sng" algn="ctr">
          <a:solidFill>
            <a:srgbClr val="629232"/>
          </a:solidFill>
          <a:prstDash val="solid"/>
        </a:ln>
        <a:effectLst/>
      </dsp:spPr>
      <dsp:style>
        <a:lnRef idx="2">
          <a:schemeClr val="accent4">
            <a:shade val="50000"/>
          </a:schemeClr>
        </a:lnRef>
        <a:fillRef idx="1">
          <a:schemeClr val="accent4"/>
        </a:fillRef>
        <a:effectRef idx="0">
          <a:schemeClr val="accent4"/>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spc="-100" baseline="0" dirty="0" smtClean="0">
              <a:solidFill>
                <a:schemeClr val="bg1"/>
              </a:solidFill>
              <a:latin typeface="Arial Rounded MT Bold" pitchFamily="34" charset="0"/>
            </a:rPr>
            <a:t>Economic Elements</a:t>
          </a:r>
          <a:endParaRPr lang="en-US" sz="1600" kern="1200" spc="-100" baseline="0" dirty="0">
            <a:solidFill>
              <a:schemeClr val="bg1"/>
            </a:solidFill>
            <a:latin typeface="Arial Rounded MT Bold" pitchFamily="34" charset="0"/>
          </a:endParaRPr>
        </a:p>
      </dsp:txBody>
      <dsp:txXfrm>
        <a:off x="525355" y="672560"/>
        <a:ext cx="1326879" cy="660883"/>
      </dsp:txXfrm>
    </dsp:sp>
    <dsp:sp modelId="{69172AAE-1A0F-4272-8EDD-3AD6EB27676C}">
      <dsp:nvSpPr>
        <dsp:cNvPr id="0" name=""/>
        <dsp:cNvSpPr/>
      </dsp:nvSpPr>
      <dsp:spPr>
        <a:xfrm>
          <a:off x="253012" y="337272"/>
          <a:ext cx="251781" cy="1682784"/>
        </a:xfrm>
        <a:custGeom>
          <a:avLst/>
          <a:gdLst/>
          <a:ahLst/>
          <a:cxnLst/>
          <a:rect l="0" t="0" r="0" b="0"/>
          <a:pathLst>
            <a:path>
              <a:moveTo>
                <a:pt x="0" y="0"/>
              </a:moveTo>
              <a:lnTo>
                <a:pt x="0" y="1682784"/>
              </a:lnTo>
              <a:lnTo>
                <a:pt x="251781" y="1682784"/>
              </a:lnTo>
            </a:path>
          </a:pathLst>
        </a:custGeom>
        <a:noFill/>
        <a:ln w="25400" cap="flat" cmpd="sng" algn="ctr">
          <a:solidFill>
            <a:srgbClr val="629232"/>
          </a:solidFill>
          <a:prstDash val="solid"/>
        </a:ln>
        <a:effectLst/>
      </dsp:spPr>
      <dsp:style>
        <a:lnRef idx="2">
          <a:scrgbClr r="0" g="0" b="0"/>
        </a:lnRef>
        <a:fillRef idx="0">
          <a:scrgbClr r="0" g="0" b="0"/>
        </a:fillRef>
        <a:effectRef idx="0">
          <a:scrgbClr r="0" g="0" b="0"/>
        </a:effectRef>
        <a:fontRef idx="minor"/>
      </dsp:style>
    </dsp:sp>
    <dsp:sp modelId="{A6847BC4-F923-422A-8089-E92AFF937F00}">
      <dsp:nvSpPr>
        <dsp:cNvPr id="0" name=""/>
        <dsp:cNvSpPr/>
      </dsp:nvSpPr>
      <dsp:spPr>
        <a:xfrm>
          <a:off x="504794" y="1668732"/>
          <a:ext cx="1368001" cy="702647"/>
        </a:xfrm>
        <a:prstGeom prst="roundRect">
          <a:avLst>
            <a:gd name="adj" fmla="val 10000"/>
          </a:avLst>
        </a:prstGeom>
        <a:solidFill>
          <a:schemeClr val="lt1">
            <a:alpha val="90000"/>
            <a:hueOff val="0"/>
            <a:satOff val="0"/>
            <a:lumOff val="0"/>
            <a:alphaOff val="0"/>
          </a:schemeClr>
        </a:solidFill>
        <a:ln w="25400" cap="flat" cmpd="sng" algn="ctr">
          <a:solidFill>
            <a:srgbClr val="629232"/>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spc="-100" baseline="0" dirty="0" smtClean="0">
              <a:solidFill>
                <a:schemeClr val="bg1">
                  <a:lumMod val="50000"/>
                </a:schemeClr>
              </a:solidFill>
              <a:latin typeface="Arial Rounded MT Bold" pitchFamily="34" charset="0"/>
            </a:rPr>
            <a:t>Political Elements</a:t>
          </a:r>
          <a:endParaRPr lang="en-US" sz="1600" kern="1200" spc="-100" baseline="0" dirty="0">
            <a:solidFill>
              <a:schemeClr val="bg1">
                <a:lumMod val="50000"/>
              </a:schemeClr>
            </a:solidFill>
            <a:latin typeface="Arial Rounded MT Bold" pitchFamily="34" charset="0"/>
          </a:endParaRPr>
        </a:p>
      </dsp:txBody>
      <dsp:txXfrm>
        <a:off x="525374" y="1689312"/>
        <a:ext cx="1326841" cy="661487"/>
      </dsp:txXfrm>
    </dsp:sp>
    <dsp:sp modelId="{E2FAF558-4E21-436C-B3E4-F6EA5084FA3D}">
      <dsp:nvSpPr>
        <dsp:cNvPr id="0" name=""/>
        <dsp:cNvSpPr/>
      </dsp:nvSpPr>
      <dsp:spPr>
        <a:xfrm>
          <a:off x="253012" y="337272"/>
          <a:ext cx="251781" cy="2693077"/>
        </a:xfrm>
        <a:custGeom>
          <a:avLst/>
          <a:gdLst/>
          <a:ahLst/>
          <a:cxnLst/>
          <a:rect l="0" t="0" r="0" b="0"/>
          <a:pathLst>
            <a:path>
              <a:moveTo>
                <a:pt x="0" y="0"/>
              </a:moveTo>
              <a:lnTo>
                <a:pt x="0" y="2693077"/>
              </a:lnTo>
              <a:lnTo>
                <a:pt x="251781" y="2693077"/>
              </a:lnTo>
            </a:path>
          </a:pathLst>
        </a:custGeom>
        <a:noFill/>
        <a:ln w="25400" cap="flat" cmpd="sng" algn="ctr">
          <a:solidFill>
            <a:srgbClr val="629232"/>
          </a:solidFill>
          <a:prstDash val="solid"/>
        </a:ln>
        <a:effectLst/>
      </dsp:spPr>
      <dsp:style>
        <a:lnRef idx="2">
          <a:scrgbClr r="0" g="0" b="0"/>
        </a:lnRef>
        <a:fillRef idx="0">
          <a:scrgbClr r="0" g="0" b="0"/>
        </a:fillRef>
        <a:effectRef idx="0">
          <a:scrgbClr r="0" g="0" b="0"/>
        </a:effectRef>
        <a:fontRef idx="minor"/>
      </dsp:style>
    </dsp:sp>
    <dsp:sp modelId="{AA836B96-9841-422A-BDFB-3C897BB23798}">
      <dsp:nvSpPr>
        <dsp:cNvPr id="0" name=""/>
        <dsp:cNvSpPr/>
      </dsp:nvSpPr>
      <dsp:spPr>
        <a:xfrm>
          <a:off x="504794" y="2686107"/>
          <a:ext cx="1368001" cy="688484"/>
        </a:xfrm>
        <a:prstGeom prst="roundRect">
          <a:avLst>
            <a:gd name="adj" fmla="val 10000"/>
          </a:avLst>
        </a:prstGeom>
        <a:solidFill>
          <a:schemeClr val="lt1">
            <a:alpha val="90000"/>
            <a:hueOff val="0"/>
            <a:satOff val="0"/>
            <a:lumOff val="0"/>
            <a:alphaOff val="0"/>
          </a:schemeClr>
        </a:solidFill>
        <a:ln w="25400" cap="flat" cmpd="sng" algn="ctr">
          <a:solidFill>
            <a:srgbClr val="629232"/>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spc="-100" baseline="0" dirty="0" smtClean="0">
              <a:solidFill>
                <a:schemeClr val="bg1">
                  <a:lumMod val="50000"/>
                </a:schemeClr>
              </a:solidFill>
              <a:latin typeface="Arial Rounded MT Bold" pitchFamily="34" charset="0"/>
            </a:rPr>
            <a:t>Social Elements</a:t>
          </a:r>
          <a:endParaRPr lang="en-US" sz="1600" kern="1200" spc="-100" baseline="0" dirty="0">
            <a:solidFill>
              <a:schemeClr val="bg1">
                <a:lumMod val="50000"/>
              </a:schemeClr>
            </a:solidFill>
            <a:latin typeface="Arial Rounded MT Bold" pitchFamily="34" charset="0"/>
          </a:endParaRPr>
        </a:p>
      </dsp:txBody>
      <dsp:txXfrm>
        <a:off x="524959" y="2706272"/>
        <a:ext cx="1327671" cy="648154"/>
      </dsp:txXfrm>
    </dsp:sp>
    <dsp:sp modelId="{B8E00D45-CE01-450A-A3C9-06319F0C9FBB}">
      <dsp:nvSpPr>
        <dsp:cNvPr id="0" name=""/>
        <dsp:cNvSpPr/>
      </dsp:nvSpPr>
      <dsp:spPr>
        <a:xfrm>
          <a:off x="253012" y="337272"/>
          <a:ext cx="251781" cy="3696290"/>
        </a:xfrm>
        <a:custGeom>
          <a:avLst/>
          <a:gdLst/>
          <a:ahLst/>
          <a:cxnLst/>
          <a:rect l="0" t="0" r="0" b="0"/>
          <a:pathLst>
            <a:path>
              <a:moveTo>
                <a:pt x="0" y="0"/>
              </a:moveTo>
              <a:lnTo>
                <a:pt x="0" y="3696290"/>
              </a:lnTo>
              <a:lnTo>
                <a:pt x="251781" y="3696290"/>
              </a:lnTo>
            </a:path>
          </a:pathLst>
        </a:custGeom>
        <a:noFill/>
        <a:ln w="25400" cap="flat" cmpd="sng" algn="ctr">
          <a:solidFill>
            <a:srgbClr val="629232"/>
          </a:solidFill>
          <a:prstDash val="solid"/>
        </a:ln>
        <a:effectLst/>
      </dsp:spPr>
      <dsp:style>
        <a:lnRef idx="2">
          <a:scrgbClr r="0" g="0" b="0"/>
        </a:lnRef>
        <a:fillRef idx="0">
          <a:scrgbClr r="0" g="0" b="0"/>
        </a:fillRef>
        <a:effectRef idx="0">
          <a:scrgbClr r="0" g="0" b="0"/>
        </a:effectRef>
        <a:fontRef idx="minor"/>
      </dsp:style>
    </dsp:sp>
    <dsp:sp modelId="{923B6FC6-011D-4A7F-BDD5-FA6D03B1EE28}">
      <dsp:nvSpPr>
        <dsp:cNvPr id="0" name=""/>
        <dsp:cNvSpPr/>
      </dsp:nvSpPr>
      <dsp:spPr>
        <a:xfrm>
          <a:off x="504794" y="3689319"/>
          <a:ext cx="1368001" cy="688484"/>
        </a:xfrm>
        <a:prstGeom prst="roundRect">
          <a:avLst>
            <a:gd name="adj" fmla="val 10000"/>
          </a:avLst>
        </a:prstGeom>
        <a:solidFill>
          <a:schemeClr val="lt1">
            <a:alpha val="90000"/>
            <a:hueOff val="0"/>
            <a:satOff val="0"/>
            <a:lumOff val="0"/>
            <a:alphaOff val="0"/>
          </a:schemeClr>
        </a:solidFill>
        <a:ln w="25400" cap="flat" cmpd="sng" algn="ctr">
          <a:solidFill>
            <a:srgbClr val="629232"/>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spc="-100" baseline="0" dirty="0" smtClean="0">
              <a:solidFill>
                <a:schemeClr val="bg1">
                  <a:lumMod val="50000"/>
                </a:schemeClr>
              </a:solidFill>
              <a:latin typeface="Arial Rounded MT Bold" pitchFamily="34" charset="0"/>
            </a:rPr>
            <a:t>Environmental Elements</a:t>
          </a:r>
          <a:endParaRPr lang="en-US" sz="1600" kern="1200" spc="-100" baseline="0" dirty="0">
            <a:solidFill>
              <a:schemeClr val="bg1">
                <a:lumMod val="50000"/>
              </a:schemeClr>
            </a:solidFill>
            <a:latin typeface="Arial Rounded MT Bold" pitchFamily="34" charset="0"/>
          </a:endParaRPr>
        </a:p>
      </dsp:txBody>
      <dsp:txXfrm>
        <a:off x="524959" y="3709484"/>
        <a:ext cx="1327671" cy="6481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051EAE-E2D0-4CC8-A095-9B88DC27DA9F}">
      <dsp:nvSpPr>
        <dsp:cNvPr id="0" name=""/>
        <dsp:cNvSpPr/>
      </dsp:nvSpPr>
      <dsp:spPr>
        <a:xfrm flipV="1">
          <a:off x="1230" y="302715"/>
          <a:ext cx="2517818" cy="34557"/>
        </a:xfrm>
        <a:prstGeom prst="roundRect">
          <a:avLst>
            <a:gd name="adj" fmla="val 10000"/>
          </a:avLst>
        </a:prstGeom>
        <a:no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33020" rIns="49530" bIns="33020" numCol="1" spcCol="1270" anchor="ctr" anchorCtr="0">
          <a:noAutofit/>
        </a:bodyPr>
        <a:lstStyle/>
        <a:p>
          <a:pPr lvl="0" algn="ctr" defTabSz="1155700">
            <a:lnSpc>
              <a:spcPct val="90000"/>
            </a:lnSpc>
            <a:spcBef>
              <a:spcPct val="0"/>
            </a:spcBef>
            <a:spcAft>
              <a:spcPct val="35000"/>
            </a:spcAft>
          </a:pPr>
          <a:r>
            <a:rPr lang="en-US" sz="2600" kern="1200" dirty="0" smtClean="0"/>
            <a:t> </a:t>
          </a:r>
          <a:endParaRPr lang="en-US" sz="2600" kern="1200" dirty="0"/>
        </a:p>
      </dsp:txBody>
      <dsp:txXfrm rot="10800000">
        <a:off x="2242" y="303727"/>
        <a:ext cx="2515794" cy="32533"/>
      </dsp:txXfrm>
    </dsp:sp>
    <dsp:sp modelId="{6496BF42-B67C-475D-87E7-4744841D420B}">
      <dsp:nvSpPr>
        <dsp:cNvPr id="0" name=""/>
        <dsp:cNvSpPr/>
      </dsp:nvSpPr>
      <dsp:spPr>
        <a:xfrm>
          <a:off x="253012" y="337272"/>
          <a:ext cx="251781" cy="665730"/>
        </a:xfrm>
        <a:custGeom>
          <a:avLst/>
          <a:gdLst/>
          <a:ahLst/>
          <a:cxnLst/>
          <a:rect l="0" t="0" r="0" b="0"/>
          <a:pathLst>
            <a:path>
              <a:moveTo>
                <a:pt x="0" y="0"/>
              </a:moveTo>
              <a:lnTo>
                <a:pt x="0" y="665730"/>
              </a:lnTo>
              <a:lnTo>
                <a:pt x="251781" y="665730"/>
              </a:lnTo>
            </a:path>
          </a:pathLst>
        </a:custGeom>
        <a:noFill/>
        <a:ln w="25400" cap="flat" cmpd="sng" algn="ctr">
          <a:solidFill>
            <a:srgbClr val="629232"/>
          </a:solidFill>
          <a:prstDash val="solid"/>
        </a:ln>
        <a:effectLst/>
      </dsp:spPr>
      <dsp:style>
        <a:lnRef idx="2">
          <a:scrgbClr r="0" g="0" b="0"/>
        </a:lnRef>
        <a:fillRef idx="0">
          <a:scrgbClr r="0" g="0" b="0"/>
        </a:fillRef>
        <a:effectRef idx="0">
          <a:scrgbClr r="0" g="0" b="0"/>
        </a:effectRef>
        <a:fontRef idx="minor"/>
      </dsp:style>
    </dsp:sp>
    <dsp:sp modelId="{907F4633-1B19-4737-B205-7B9589E9F6EB}">
      <dsp:nvSpPr>
        <dsp:cNvPr id="0" name=""/>
        <dsp:cNvSpPr/>
      </dsp:nvSpPr>
      <dsp:spPr>
        <a:xfrm>
          <a:off x="504794" y="651999"/>
          <a:ext cx="1368001" cy="702005"/>
        </a:xfrm>
        <a:prstGeom prst="roundRect">
          <a:avLst>
            <a:gd name="adj" fmla="val 10000"/>
          </a:avLst>
        </a:prstGeom>
        <a:solidFill>
          <a:schemeClr val="bg1"/>
        </a:solidFill>
        <a:ln w="25400" cap="flat" cmpd="sng" algn="ctr">
          <a:solidFill>
            <a:srgbClr val="629232"/>
          </a:solidFill>
          <a:prstDash val="solid"/>
        </a:ln>
        <a:effectLst/>
      </dsp:spPr>
      <dsp:style>
        <a:lnRef idx="2">
          <a:schemeClr val="accent4">
            <a:shade val="50000"/>
          </a:schemeClr>
        </a:lnRef>
        <a:fillRef idx="1">
          <a:schemeClr val="accent4"/>
        </a:fillRef>
        <a:effectRef idx="0">
          <a:schemeClr val="accent4"/>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spc="-100" baseline="0" dirty="0" smtClean="0">
              <a:solidFill>
                <a:schemeClr val="bg1">
                  <a:lumMod val="50000"/>
                </a:schemeClr>
              </a:solidFill>
              <a:latin typeface="Arial Rounded MT Bold" pitchFamily="34" charset="0"/>
            </a:rPr>
            <a:t>Economic Elements</a:t>
          </a:r>
          <a:endParaRPr lang="en-US" sz="1600" kern="1200" spc="-100" baseline="0" dirty="0">
            <a:solidFill>
              <a:schemeClr val="bg1">
                <a:lumMod val="50000"/>
              </a:schemeClr>
            </a:solidFill>
            <a:latin typeface="Arial Rounded MT Bold" pitchFamily="34" charset="0"/>
          </a:endParaRPr>
        </a:p>
      </dsp:txBody>
      <dsp:txXfrm>
        <a:off x="525355" y="672560"/>
        <a:ext cx="1326879" cy="660883"/>
      </dsp:txXfrm>
    </dsp:sp>
    <dsp:sp modelId="{69172AAE-1A0F-4272-8EDD-3AD6EB27676C}">
      <dsp:nvSpPr>
        <dsp:cNvPr id="0" name=""/>
        <dsp:cNvSpPr/>
      </dsp:nvSpPr>
      <dsp:spPr>
        <a:xfrm>
          <a:off x="253012" y="337272"/>
          <a:ext cx="251781" cy="1682784"/>
        </a:xfrm>
        <a:custGeom>
          <a:avLst/>
          <a:gdLst/>
          <a:ahLst/>
          <a:cxnLst/>
          <a:rect l="0" t="0" r="0" b="0"/>
          <a:pathLst>
            <a:path>
              <a:moveTo>
                <a:pt x="0" y="0"/>
              </a:moveTo>
              <a:lnTo>
                <a:pt x="0" y="1682784"/>
              </a:lnTo>
              <a:lnTo>
                <a:pt x="251781" y="1682784"/>
              </a:lnTo>
            </a:path>
          </a:pathLst>
        </a:custGeom>
        <a:noFill/>
        <a:ln w="25400" cap="flat" cmpd="sng" algn="ctr">
          <a:solidFill>
            <a:srgbClr val="629232"/>
          </a:solidFill>
          <a:prstDash val="solid"/>
        </a:ln>
        <a:effectLst/>
      </dsp:spPr>
      <dsp:style>
        <a:lnRef idx="2">
          <a:scrgbClr r="0" g="0" b="0"/>
        </a:lnRef>
        <a:fillRef idx="0">
          <a:scrgbClr r="0" g="0" b="0"/>
        </a:fillRef>
        <a:effectRef idx="0">
          <a:scrgbClr r="0" g="0" b="0"/>
        </a:effectRef>
        <a:fontRef idx="minor"/>
      </dsp:style>
    </dsp:sp>
    <dsp:sp modelId="{A6847BC4-F923-422A-8089-E92AFF937F00}">
      <dsp:nvSpPr>
        <dsp:cNvPr id="0" name=""/>
        <dsp:cNvSpPr/>
      </dsp:nvSpPr>
      <dsp:spPr>
        <a:xfrm>
          <a:off x="504794" y="1668732"/>
          <a:ext cx="1368001" cy="702647"/>
        </a:xfrm>
        <a:prstGeom prst="roundRect">
          <a:avLst>
            <a:gd name="adj" fmla="val 10000"/>
          </a:avLst>
        </a:prstGeom>
        <a:solidFill>
          <a:srgbClr val="1399BB">
            <a:alpha val="89804"/>
          </a:srgbClr>
        </a:solidFill>
        <a:ln w="25400" cap="flat" cmpd="sng" algn="ctr">
          <a:solidFill>
            <a:srgbClr val="629232"/>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spc="-100" baseline="0" dirty="0" smtClean="0">
              <a:solidFill>
                <a:schemeClr val="bg1"/>
              </a:solidFill>
              <a:latin typeface="Arial Rounded MT Bold" pitchFamily="34" charset="0"/>
            </a:rPr>
            <a:t>Political Elements</a:t>
          </a:r>
          <a:endParaRPr lang="en-US" sz="1600" kern="1200" spc="-100" baseline="0" dirty="0">
            <a:solidFill>
              <a:schemeClr val="bg1"/>
            </a:solidFill>
            <a:latin typeface="Arial Rounded MT Bold" pitchFamily="34" charset="0"/>
          </a:endParaRPr>
        </a:p>
      </dsp:txBody>
      <dsp:txXfrm>
        <a:off x="525374" y="1689312"/>
        <a:ext cx="1326841" cy="661487"/>
      </dsp:txXfrm>
    </dsp:sp>
    <dsp:sp modelId="{E2FAF558-4E21-436C-B3E4-F6EA5084FA3D}">
      <dsp:nvSpPr>
        <dsp:cNvPr id="0" name=""/>
        <dsp:cNvSpPr/>
      </dsp:nvSpPr>
      <dsp:spPr>
        <a:xfrm>
          <a:off x="253012" y="337272"/>
          <a:ext cx="251781" cy="2693077"/>
        </a:xfrm>
        <a:custGeom>
          <a:avLst/>
          <a:gdLst/>
          <a:ahLst/>
          <a:cxnLst/>
          <a:rect l="0" t="0" r="0" b="0"/>
          <a:pathLst>
            <a:path>
              <a:moveTo>
                <a:pt x="0" y="0"/>
              </a:moveTo>
              <a:lnTo>
                <a:pt x="0" y="2693077"/>
              </a:lnTo>
              <a:lnTo>
                <a:pt x="251781" y="2693077"/>
              </a:lnTo>
            </a:path>
          </a:pathLst>
        </a:custGeom>
        <a:noFill/>
        <a:ln w="25400" cap="flat" cmpd="sng" algn="ctr">
          <a:solidFill>
            <a:srgbClr val="629232"/>
          </a:solidFill>
          <a:prstDash val="solid"/>
        </a:ln>
        <a:effectLst/>
      </dsp:spPr>
      <dsp:style>
        <a:lnRef idx="2">
          <a:scrgbClr r="0" g="0" b="0"/>
        </a:lnRef>
        <a:fillRef idx="0">
          <a:scrgbClr r="0" g="0" b="0"/>
        </a:fillRef>
        <a:effectRef idx="0">
          <a:scrgbClr r="0" g="0" b="0"/>
        </a:effectRef>
        <a:fontRef idx="minor"/>
      </dsp:style>
    </dsp:sp>
    <dsp:sp modelId="{AA836B96-9841-422A-BDFB-3C897BB23798}">
      <dsp:nvSpPr>
        <dsp:cNvPr id="0" name=""/>
        <dsp:cNvSpPr/>
      </dsp:nvSpPr>
      <dsp:spPr>
        <a:xfrm>
          <a:off x="504794" y="2686107"/>
          <a:ext cx="1368001" cy="688484"/>
        </a:xfrm>
        <a:prstGeom prst="roundRect">
          <a:avLst>
            <a:gd name="adj" fmla="val 10000"/>
          </a:avLst>
        </a:prstGeom>
        <a:solidFill>
          <a:schemeClr val="lt1">
            <a:alpha val="90000"/>
            <a:hueOff val="0"/>
            <a:satOff val="0"/>
            <a:lumOff val="0"/>
            <a:alphaOff val="0"/>
          </a:schemeClr>
        </a:solidFill>
        <a:ln w="25400" cap="flat" cmpd="sng" algn="ctr">
          <a:solidFill>
            <a:srgbClr val="629232"/>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spc="-100" baseline="0" dirty="0" smtClean="0">
              <a:solidFill>
                <a:schemeClr val="bg1">
                  <a:lumMod val="50000"/>
                </a:schemeClr>
              </a:solidFill>
              <a:latin typeface="Arial Rounded MT Bold" pitchFamily="34" charset="0"/>
            </a:rPr>
            <a:t>Social Elements</a:t>
          </a:r>
          <a:endParaRPr lang="en-US" sz="1600" kern="1200" spc="-100" baseline="0" dirty="0">
            <a:solidFill>
              <a:schemeClr val="bg1">
                <a:lumMod val="50000"/>
              </a:schemeClr>
            </a:solidFill>
            <a:latin typeface="Arial Rounded MT Bold" pitchFamily="34" charset="0"/>
          </a:endParaRPr>
        </a:p>
      </dsp:txBody>
      <dsp:txXfrm>
        <a:off x="524959" y="2706272"/>
        <a:ext cx="1327671" cy="648154"/>
      </dsp:txXfrm>
    </dsp:sp>
    <dsp:sp modelId="{B8E00D45-CE01-450A-A3C9-06319F0C9FBB}">
      <dsp:nvSpPr>
        <dsp:cNvPr id="0" name=""/>
        <dsp:cNvSpPr/>
      </dsp:nvSpPr>
      <dsp:spPr>
        <a:xfrm>
          <a:off x="253012" y="337272"/>
          <a:ext cx="251781" cy="3696290"/>
        </a:xfrm>
        <a:custGeom>
          <a:avLst/>
          <a:gdLst/>
          <a:ahLst/>
          <a:cxnLst/>
          <a:rect l="0" t="0" r="0" b="0"/>
          <a:pathLst>
            <a:path>
              <a:moveTo>
                <a:pt x="0" y="0"/>
              </a:moveTo>
              <a:lnTo>
                <a:pt x="0" y="3696290"/>
              </a:lnTo>
              <a:lnTo>
                <a:pt x="251781" y="3696290"/>
              </a:lnTo>
            </a:path>
          </a:pathLst>
        </a:custGeom>
        <a:noFill/>
        <a:ln w="25400" cap="flat" cmpd="sng" algn="ctr">
          <a:solidFill>
            <a:srgbClr val="629232"/>
          </a:solidFill>
          <a:prstDash val="solid"/>
        </a:ln>
        <a:effectLst/>
      </dsp:spPr>
      <dsp:style>
        <a:lnRef idx="2">
          <a:scrgbClr r="0" g="0" b="0"/>
        </a:lnRef>
        <a:fillRef idx="0">
          <a:scrgbClr r="0" g="0" b="0"/>
        </a:fillRef>
        <a:effectRef idx="0">
          <a:scrgbClr r="0" g="0" b="0"/>
        </a:effectRef>
        <a:fontRef idx="minor"/>
      </dsp:style>
    </dsp:sp>
    <dsp:sp modelId="{923B6FC6-011D-4A7F-BDD5-FA6D03B1EE28}">
      <dsp:nvSpPr>
        <dsp:cNvPr id="0" name=""/>
        <dsp:cNvSpPr/>
      </dsp:nvSpPr>
      <dsp:spPr>
        <a:xfrm>
          <a:off x="504794" y="3689319"/>
          <a:ext cx="1368001" cy="688484"/>
        </a:xfrm>
        <a:prstGeom prst="roundRect">
          <a:avLst>
            <a:gd name="adj" fmla="val 10000"/>
          </a:avLst>
        </a:prstGeom>
        <a:solidFill>
          <a:schemeClr val="lt1">
            <a:alpha val="90000"/>
            <a:hueOff val="0"/>
            <a:satOff val="0"/>
            <a:lumOff val="0"/>
            <a:alphaOff val="0"/>
          </a:schemeClr>
        </a:solidFill>
        <a:ln w="25400" cap="flat" cmpd="sng" algn="ctr">
          <a:solidFill>
            <a:srgbClr val="629232"/>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spc="-100" baseline="0" dirty="0" smtClean="0">
              <a:solidFill>
                <a:schemeClr val="bg1">
                  <a:lumMod val="50000"/>
                </a:schemeClr>
              </a:solidFill>
              <a:latin typeface="Arial Rounded MT Bold" pitchFamily="34" charset="0"/>
            </a:rPr>
            <a:t>Environmental Elements</a:t>
          </a:r>
          <a:endParaRPr lang="en-US" sz="1600" kern="1200" spc="-100" baseline="0" dirty="0">
            <a:solidFill>
              <a:schemeClr val="bg1">
                <a:lumMod val="50000"/>
              </a:schemeClr>
            </a:solidFill>
            <a:latin typeface="Arial Rounded MT Bold" pitchFamily="34" charset="0"/>
          </a:endParaRPr>
        </a:p>
      </dsp:txBody>
      <dsp:txXfrm>
        <a:off x="524959" y="3709484"/>
        <a:ext cx="1327671" cy="64815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051EAE-E2D0-4CC8-A095-9B88DC27DA9F}">
      <dsp:nvSpPr>
        <dsp:cNvPr id="0" name=""/>
        <dsp:cNvSpPr/>
      </dsp:nvSpPr>
      <dsp:spPr>
        <a:xfrm flipV="1">
          <a:off x="1230" y="302715"/>
          <a:ext cx="2517818" cy="34557"/>
        </a:xfrm>
        <a:prstGeom prst="roundRect">
          <a:avLst>
            <a:gd name="adj" fmla="val 10000"/>
          </a:avLst>
        </a:prstGeom>
        <a:no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33020" rIns="49530" bIns="33020" numCol="1" spcCol="1270" anchor="ctr" anchorCtr="0">
          <a:noAutofit/>
        </a:bodyPr>
        <a:lstStyle/>
        <a:p>
          <a:pPr lvl="0" algn="ctr" defTabSz="1155700">
            <a:lnSpc>
              <a:spcPct val="90000"/>
            </a:lnSpc>
            <a:spcBef>
              <a:spcPct val="0"/>
            </a:spcBef>
            <a:spcAft>
              <a:spcPct val="35000"/>
            </a:spcAft>
          </a:pPr>
          <a:r>
            <a:rPr lang="en-US" sz="2600" kern="1200" dirty="0" smtClean="0"/>
            <a:t> </a:t>
          </a:r>
          <a:endParaRPr lang="en-US" sz="2600" kern="1200" dirty="0"/>
        </a:p>
      </dsp:txBody>
      <dsp:txXfrm rot="10800000">
        <a:off x="2242" y="303727"/>
        <a:ext cx="2515794" cy="32533"/>
      </dsp:txXfrm>
    </dsp:sp>
    <dsp:sp modelId="{6496BF42-B67C-475D-87E7-4744841D420B}">
      <dsp:nvSpPr>
        <dsp:cNvPr id="0" name=""/>
        <dsp:cNvSpPr/>
      </dsp:nvSpPr>
      <dsp:spPr>
        <a:xfrm>
          <a:off x="253012" y="337272"/>
          <a:ext cx="251781" cy="665730"/>
        </a:xfrm>
        <a:custGeom>
          <a:avLst/>
          <a:gdLst/>
          <a:ahLst/>
          <a:cxnLst/>
          <a:rect l="0" t="0" r="0" b="0"/>
          <a:pathLst>
            <a:path>
              <a:moveTo>
                <a:pt x="0" y="0"/>
              </a:moveTo>
              <a:lnTo>
                <a:pt x="0" y="665730"/>
              </a:lnTo>
              <a:lnTo>
                <a:pt x="251781" y="665730"/>
              </a:lnTo>
            </a:path>
          </a:pathLst>
        </a:custGeom>
        <a:noFill/>
        <a:ln w="25400" cap="flat" cmpd="sng" algn="ctr">
          <a:solidFill>
            <a:srgbClr val="629232"/>
          </a:solidFill>
          <a:prstDash val="solid"/>
        </a:ln>
        <a:effectLst/>
      </dsp:spPr>
      <dsp:style>
        <a:lnRef idx="2">
          <a:scrgbClr r="0" g="0" b="0"/>
        </a:lnRef>
        <a:fillRef idx="0">
          <a:scrgbClr r="0" g="0" b="0"/>
        </a:fillRef>
        <a:effectRef idx="0">
          <a:scrgbClr r="0" g="0" b="0"/>
        </a:effectRef>
        <a:fontRef idx="minor"/>
      </dsp:style>
    </dsp:sp>
    <dsp:sp modelId="{907F4633-1B19-4737-B205-7B9589E9F6EB}">
      <dsp:nvSpPr>
        <dsp:cNvPr id="0" name=""/>
        <dsp:cNvSpPr/>
      </dsp:nvSpPr>
      <dsp:spPr>
        <a:xfrm>
          <a:off x="504794" y="651999"/>
          <a:ext cx="1368001" cy="702005"/>
        </a:xfrm>
        <a:prstGeom prst="roundRect">
          <a:avLst>
            <a:gd name="adj" fmla="val 10000"/>
          </a:avLst>
        </a:prstGeom>
        <a:solidFill>
          <a:schemeClr val="bg1"/>
        </a:solidFill>
        <a:ln w="25400" cap="flat" cmpd="sng" algn="ctr">
          <a:solidFill>
            <a:srgbClr val="629232"/>
          </a:solidFill>
          <a:prstDash val="solid"/>
        </a:ln>
        <a:effectLst/>
      </dsp:spPr>
      <dsp:style>
        <a:lnRef idx="2">
          <a:schemeClr val="accent4">
            <a:shade val="50000"/>
          </a:schemeClr>
        </a:lnRef>
        <a:fillRef idx="1">
          <a:schemeClr val="accent4"/>
        </a:fillRef>
        <a:effectRef idx="0">
          <a:schemeClr val="accent4"/>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spc="-100" baseline="0" dirty="0" smtClean="0">
              <a:solidFill>
                <a:schemeClr val="bg1">
                  <a:lumMod val="50000"/>
                </a:schemeClr>
              </a:solidFill>
              <a:latin typeface="Arial Rounded MT Bold" pitchFamily="34" charset="0"/>
            </a:rPr>
            <a:t>Economic Elements</a:t>
          </a:r>
          <a:endParaRPr lang="en-US" sz="1600" kern="1200" spc="-100" baseline="0" dirty="0">
            <a:solidFill>
              <a:schemeClr val="bg1">
                <a:lumMod val="50000"/>
              </a:schemeClr>
            </a:solidFill>
            <a:latin typeface="Arial Rounded MT Bold" pitchFamily="34" charset="0"/>
          </a:endParaRPr>
        </a:p>
      </dsp:txBody>
      <dsp:txXfrm>
        <a:off x="525355" y="672560"/>
        <a:ext cx="1326879" cy="660883"/>
      </dsp:txXfrm>
    </dsp:sp>
    <dsp:sp modelId="{69172AAE-1A0F-4272-8EDD-3AD6EB27676C}">
      <dsp:nvSpPr>
        <dsp:cNvPr id="0" name=""/>
        <dsp:cNvSpPr/>
      </dsp:nvSpPr>
      <dsp:spPr>
        <a:xfrm>
          <a:off x="253012" y="337272"/>
          <a:ext cx="251781" cy="1682784"/>
        </a:xfrm>
        <a:custGeom>
          <a:avLst/>
          <a:gdLst/>
          <a:ahLst/>
          <a:cxnLst/>
          <a:rect l="0" t="0" r="0" b="0"/>
          <a:pathLst>
            <a:path>
              <a:moveTo>
                <a:pt x="0" y="0"/>
              </a:moveTo>
              <a:lnTo>
                <a:pt x="0" y="1682784"/>
              </a:lnTo>
              <a:lnTo>
                <a:pt x="251781" y="1682784"/>
              </a:lnTo>
            </a:path>
          </a:pathLst>
        </a:custGeom>
        <a:noFill/>
        <a:ln w="25400" cap="flat" cmpd="sng" algn="ctr">
          <a:solidFill>
            <a:srgbClr val="629232"/>
          </a:solidFill>
          <a:prstDash val="solid"/>
        </a:ln>
        <a:effectLst/>
      </dsp:spPr>
      <dsp:style>
        <a:lnRef idx="2">
          <a:scrgbClr r="0" g="0" b="0"/>
        </a:lnRef>
        <a:fillRef idx="0">
          <a:scrgbClr r="0" g="0" b="0"/>
        </a:fillRef>
        <a:effectRef idx="0">
          <a:scrgbClr r="0" g="0" b="0"/>
        </a:effectRef>
        <a:fontRef idx="minor"/>
      </dsp:style>
    </dsp:sp>
    <dsp:sp modelId="{A6847BC4-F923-422A-8089-E92AFF937F00}">
      <dsp:nvSpPr>
        <dsp:cNvPr id="0" name=""/>
        <dsp:cNvSpPr/>
      </dsp:nvSpPr>
      <dsp:spPr>
        <a:xfrm>
          <a:off x="504794" y="1668732"/>
          <a:ext cx="1368001" cy="702647"/>
        </a:xfrm>
        <a:prstGeom prst="roundRect">
          <a:avLst>
            <a:gd name="adj" fmla="val 10000"/>
          </a:avLst>
        </a:prstGeom>
        <a:solidFill>
          <a:schemeClr val="bg1">
            <a:alpha val="90000"/>
          </a:schemeClr>
        </a:solidFill>
        <a:ln w="25400" cap="flat" cmpd="sng" algn="ctr">
          <a:solidFill>
            <a:srgbClr val="629232"/>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spc="-100" baseline="0" dirty="0" smtClean="0">
              <a:solidFill>
                <a:schemeClr val="bg1">
                  <a:lumMod val="50000"/>
                </a:schemeClr>
              </a:solidFill>
              <a:latin typeface="Arial Rounded MT Bold" pitchFamily="34" charset="0"/>
            </a:rPr>
            <a:t>Political Elements</a:t>
          </a:r>
          <a:endParaRPr lang="en-US" sz="1600" kern="1200" spc="-100" baseline="0" dirty="0">
            <a:solidFill>
              <a:schemeClr val="bg1">
                <a:lumMod val="50000"/>
              </a:schemeClr>
            </a:solidFill>
            <a:latin typeface="Arial Rounded MT Bold" pitchFamily="34" charset="0"/>
          </a:endParaRPr>
        </a:p>
      </dsp:txBody>
      <dsp:txXfrm>
        <a:off x="525374" y="1689312"/>
        <a:ext cx="1326841" cy="661487"/>
      </dsp:txXfrm>
    </dsp:sp>
    <dsp:sp modelId="{E2FAF558-4E21-436C-B3E4-F6EA5084FA3D}">
      <dsp:nvSpPr>
        <dsp:cNvPr id="0" name=""/>
        <dsp:cNvSpPr/>
      </dsp:nvSpPr>
      <dsp:spPr>
        <a:xfrm>
          <a:off x="253012" y="337272"/>
          <a:ext cx="251781" cy="2693077"/>
        </a:xfrm>
        <a:custGeom>
          <a:avLst/>
          <a:gdLst/>
          <a:ahLst/>
          <a:cxnLst/>
          <a:rect l="0" t="0" r="0" b="0"/>
          <a:pathLst>
            <a:path>
              <a:moveTo>
                <a:pt x="0" y="0"/>
              </a:moveTo>
              <a:lnTo>
                <a:pt x="0" y="2693077"/>
              </a:lnTo>
              <a:lnTo>
                <a:pt x="251781" y="2693077"/>
              </a:lnTo>
            </a:path>
          </a:pathLst>
        </a:custGeom>
        <a:noFill/>
        <a:ln w="25400" cap="flat" cmpd="sng" algn="ctr">
          <a:solidFill>
            <a:srgbClr val="629232"/>
          </a:solidFill>
          <a:prstDash val="solid"/>
        </a:ln>
        <a:effectLst/>
      </dsp:spPr>
      <dsp:style>
        <a:lnRef idx="2">
          <a:scrgbClr r="0" g="0" b="0"/>
        </a:lnRef>
        <a:fillRef idx="0">
          <a:scrgbClr r="0" g="0" b="0"/>
        </a:fillRef>
        <a:effectRef idx="0">
          <a:scrgbClr r="0" g="0" b="0"/>
        </a:effectRef>
        <a:fontRef idx="minor"/>
      </dsp:style>
    </dsp:sp>
    <dsp:sp modelId="{AA836B96-9841-422A-BDFB-3C897BB23798}">
      <dsp:nvSpPr>
        <dsp:cNvPr id="0" name=""/>
        <dsp:cNvSpPr/>
      </dsp:nvSpPr>
      <dsp:spPr>
        <a:xfrm>
          <a:off x="504794" y="2686107"/>
          <a:ext cx="1368001" cy="688484"/>
        </a:xfrm>
        <a:prstGeom prst="roundRect">
          <a:avLst>
            <a:gd name="adj" fmla="val 10000"/>
          </a:avLst>
        </a:prstGeom>
        <a:solidFill>
          <a:srgbClr val="9D9D9C">
            <a:alpha val="89804"/>
          </a:srgbClr>
        </a:solidFill>
        <a:ln w="25400" cap="flat" cmpd="sng" algn="ctr">
          <a:solidFill>
            <a:srgbClr val="629232"/>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spc="-100" baseline="0" dirty="0" smtClean="0">
              <a:solidFill>
                <a:schemeClr val="bg1"/>
              </a:solidFill>
              <a:latin typeface="Arial Rounded MT Bold" pitchFamily="34" charset="0"/>
            </a:rPr>
            <a:t>Social Elements</a:t>
          </a:r>
          <a:endParaRPr lang="en-US" sz="1600" kern="1200" spc="-100" baseline="0" dirty="0">
            <a:solidFill>
              <a:schemeClr val="bg1"/>
            </a:solidFill>
            <a:latin typeface="Arial Rounded MT Bold" pitchFamily="34" charset="0"/>
          </a:endParaRPr>
        </a:p>
      </dsp:txBody>
      <dsp:txXfrm>
        <a:off x="524959" y="2706272"/>
        <a:ext cx="1327671" cy="648154"/>
      </dsp:txXfrm>
    </dsp:sp>
    <dsp:sp modelId="{B8E00D45-CE01-450A-A3C9-06319F0C9FBB}">
      <dsp:nvSpPr>
        <dsp:cNvPr id="0" name=""/>
        <dsp:cNvSpPr/>
      </dsp:nvSpPr>
      <dsp:spPr>
        <a:xfrm>
          <a:off x="253012" y="337272"/>
          <a:ext cx="251781" cy="3696290"/>
        </a:xfrm>
        <a:custGeom>
          <a:avLst/>
          <a:gdLst/>
          <a:ahLst/>
          <a:cxnLst/>
          <a:rect l="0" t="0" r="0" b="0"/>
          <a:pathLst>
            <a:path>
              <a:moveTo>
                <a:pt x="0" y="0"/>
              </a:moveTo>
              <a:lnTo>
                <a:pt x="0" y="3696290"/>
              </a:lnTo>
              <a:lnTo>
                <a:pt x="251781" y="3696290"/>
              </a:lnTo>
            </a:path>
          </a:pathLst>
        </a:custGeom>
        <a:noFill/>
        <a:ln w="25400" cap="flat" cmpd="sng" algn="ctr">
          <a:solidFill>
            <a:srgbClr val="629232"/>
          </a:solidFill>
          <a:prstDash val="solid"/>
        </a:ln>
        <a:effectLst/>
      </dsp:spPr>
      <dsp:style>
        <a:lnRef idx="2">
          <a:scrgbClr r="0" g="0" b="0"/>
        </a:lnRef>
        <a:fillRef idx="0">
          <a:scrgbClr r="0" g="0" b="0"/>
        </a:fillRef>
        <a:effectRef idx="0">
          <a:scrgbClr r="0" g="0" b="0"/>
        </a:effectRef>
        <a:fontRef idx="minor"/>
      </dsp:style>
    </dsp:sp>
    <dsp:sp modelId="{923B6FC6-011D-4A7F-BDD5-FA6D03B1EE28}">
      <dsp:nvSpPr>
        <dsp:cNvPr id="0" name=""/>
        <dsp:cNvSpPr/>
      </dsp:nvSpPr>
      <dsp:spPr>
        <a:xfrm>
          <a:off x="504794" y="3689319"/>
          <a:ext cx="1368001" cy="688484"/>
        </a:xfrm>
        <a:prstGeom prst="roundRect">
          <a:avLst>
            <a:gd name="adj" fmla="val 10000"/>
          </a:avLst>
        </a:prstGeom>
        <a:solidFill>
          <a:schemeClr val="lt1">
            <a:alpha val="90000"/>
            <a:hueOff val="0"/>
            <a:satOff val="0"/>
            <a:lumOff val="0"/>
            <a:alphaOff val="0"/>
          </a:schemeClr>
        </a:solidFill>
        <a:ln w="25400" cap="flat" cmpd="sng" algn="ctr">
          <a:solidFill>
            <a:srgbClr val="629232"/>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spc="-100" baseline="0" dirty="0" smtClean="0">
              <a:solidFill>
                <a:schemeClr val="bg1">
                  <a:lumMod val="50000"/>
                </a:schemeClr>
              </a:solidFill>
              <a:latin typeface="Arial Rounded MT Bold" pitchFamily="34" charset="0"/>
            </a:rPr>
            <a:t>Environmental Elements</a:t>
          </a:r>
          <a:endParaRPr lang="en-US" sz="1600" kern="1200" spc="-100" baseline="0" dirty="0">
            <a:solidFill>
              <a:schemeClr val="bg1">
                <a:lumMod val="50000"/>
              </a:schemeClr>
            </a:solidFill>
            <a:latin typeface="Arial Rounded MT Bold" pitchFamily="34" charset="0"/>
          </a:endParaRPr>
        </a:p>
      </dsp:txBody>
      <dsp:txXfrm>
        <a:off x="524959" y="3709484"/>
        <a:ext cx="1327671" cy="64815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051EAE-E2D0-4CC8-A095-9B88DC27DA9F}">
      <dsp:nvSpPr>
        <dsp:cNvPr id="0" name=""/>
        <dsp:cNvSpPr/>
      </dsp:nvSpPr>
      <dsp:spPr>
        <a:xfrm flipV="1">
          <a:off x="1230" y="302715"/>
          <a:ext cx="2517818" cy="34557"/>
        </a:xfrm>
        <a:prstGeom prst="roundRect">
          <a:avLst>
            <a:gd name="adj" fmla="val 10000"/>
          </a:avLst>
        </a:prstGeom>
        <a:no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33020" rIns="49530" bIns="33020" numCol="1" spcCol="1270" anchor="ctr" anchorCtr="0">
          <a:noAutofit/>
        </a:bodyPr>
        <a:lstStyle/>
        <a:p>
          <a:pPr lvl="0" algn="ctr" defTabSz="1155700">
            <a:lnSpc>
              <a:spcPct val="90000"/>
            </a:lnSpc>
            <a:spcBef>
              <a:spcPct val="0"/>
            </a:spcBef>
            <a:spcAft>
              <a:spcPct val="35000"/>
            </a:spcAft>
          </a:pPr>
          <a:r>
            <a:rPr lang="en-US" sz="2600" kern="1200" dirty="0" smtClean="0"/>
            <a:t> </a:t>
          </a:r>
          <a:endParaRPr lang="en-US" sz="2600" kern="1200" dirty="0"/>
        </a:p>
      </dsp:txBody>
      <dsp:txXfrm rot="10800000">
        <a:off x="2242" y="303727"/>
        <a:ext cx="2515794" cy="32533"/>
      </dsp:txXfrm>
    </dsp:sp>
    <dsp:sp modelId="{6496BF42-B67C-475D-87E7-4744841D420B}">
      <dsp:nvSpPr>
        <dsp:cNvPr id="0" name=""/>
        <dsp:cNvSpPr/>
      </dsp:nvSpPr>
      <dsp:spPr>
        <a:xfrm>
          <a:off x="253012" y="337272"/>
          <a:ext cx="251781" cy="665730"/>
        </a:xfrm>
        <a:custGeom>
          <a:avLst/>
          <a:gdLst/>
          <a:ahLst/>
          <a:cxnLst/>
          <a:rect l="0" t="0" r="0" b="0"/>
          <a:pathLst>
            <a:path>
              <a:moveTo>
                <a:pt x="0" y="0"/>
              </a:moveTo>
              <a:lnTo>
                <a:pt x="0" y="665730"/>
              </a:lnTo>
              <a:lnTo>
                <a:pt x="251781" y="665730"/>
              </a:lnTo>
            </a:path>
          </a:pathLst>
        </a:custGeom>
        <a:noFill/>
        <a:ln w="25400" cap="flat" cmpd="sng" algn="ctr">
          <a:solidFill>
            <a:srgbClr val="629232"/>
          </a:solidFill>
          <a:prstDash val="solid"/>
        </a:ln>
        <a:effectLst/>
      </dsp:spPr>
      <dsp:style>
        <a:lnRef idx="2">
          <a:scrgbClr r="0" g="0" b="0"/>
        </a:lnRef>
        <a:fillRef idx="0">
          <a:scrgbClr r="0" g="0" b="0"/>
        </a:fillRef>
        <a:effectRef idx="0">
          <a:scrgbClr r="0" g="0" b="0"/>
        </a:effectRef>
        <a:fontRef idx="minor"/>
      </dsp:style>
    </dsp:sp>
    <dsp:sp modelId="{907F4633-1B19-4737-B205-7B9589E9F6EB}">
      <dsp:nvSpPr>
        <dsp:cNvPr id="0" name=""/>
        <dsp:cNvSpPr/>
      </dsp:nvSpPr>
      <dsp:spPr>
        <a:xfrm>
          <a:off x="504794" y="651999"/>
          <a:ext cx="1368001" cy="702005"/>
        </a:xfrm>
        <a:prstGeom prst="roundRect">
          <a:avLst>
            <a:gd name="adj" fmla="val 10000"/>
          </a:avLst>
        </a:prstGeom>
        <a:solidFill>
          <a:schemeClr val="bg1"/>
        </a:solidFill>
        <a:ln w="25400" cap="flat" cmpd="sng" algn="ctr">
          <a:solidFill>
            <a:srgbClr val="629232"/>
          </a:solidFill>
          <a:prstDash val="solid"/>
        </a:ln>
        <a:effectLst/>
      </dsp:spPr>
      <dsp:style>
        <a:lnRef idx="2">
          <a:schemeClr val="accent4">
            <a:shade val="50000"/>
          </a:schemeClr>
        </a:lnRef>
        <a:fillRef idx="1">
          <a:schemeClr val="accent4"/>
        </a:fillRef>
        <a:effectRef idx="0">
          <a:schemeClr val="accent4"/>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spc="-100" baseline="0" dirty="0" smtClean="0">
              <a:solidFill>
                <a:schemeClr val="bg1">
                  <a:lumMod val="50000"/>
                </a:schemeClr>
              </a:solidFill>
              <a:latin typeface="Arial Rounded MT Bold" pitchFamily="34" charset="0"/>
            </a:rPr>
            <a:t>Economic Elements</a:t>
          </a:r>
          <a:endParaRPr lang="en-US" sz="1600" kern="1200" spc="-100" baseline="0" dirty="0">
            <a:solidFill>
              <a:schemeClr val="bg1">
                <a:lumMod val="50000"/>
              </a:schemeClr>
            </a:solidFill>
            <a:latin typeface="Arial Rounded MT Bold" pitchFamily="34" charset="0"/>
          </a:endParaRPr>
        </a:p>
      </dsp:txBody>
      <dsp:txXfrm>
        <a:off x="525355" y="672560"/>
        <a:ext cx="1326879" cy="660883"/>
      </dsp:txXfrm>
    </dsp:sp>
    <dsp:sp modelId="{69172AAE-1A0F-4272-8EDD-3AD6EB27676C}">
      <dsp:nvSpPr>
        <dsp:cNvPr id="0" name=""/>
        <dsp:cNvSpPr/>
      </dsp:nvSpPr>
      <dsp:spPr>
        <a:xfrm>
          <a:off x="253012" y="337272"/>
          <a:ext cx="251781" cy="1682784"/>
        </a:xfrm>
        <a:custGeom>
          <a:avLst/>
          <a:gdLst/>
          <a:ahLst/>
          <a:cxnLst/>
          <a:rect l="0" t="0" r="0" b="0"/>
          <a:pathLst>
            <a:path>
              <a:moveTo>
                <a:pt x="0" y="0"/>
              </a:moveTo>
              <a:lnTo>
                <a:pt x="0" y="1682784"/>
              </a:lnTo>
              <a:lnTo>
                <a:pt x="251781" y="1682784"/>
              </a:lnTo>
            </a:path>
          </a:pathLst>
        </a:custGeom>
        <a:noFill/>
        <a:ln w="25400" cap="flat" cmpd="sng" algn="ctr">
          <a:solidFill>
            <a:srgbClr val="629232"/>
          </a:solidFill>
          <a:prstDash val="solid"/>
        </a:ln>
        <a:effectLst/>
      </dsp:spPr>
      <dsp:style>
        <a:lnRef idx="2">
          <a:scrgbClr r="0" g="0" b="0"/>
        </a:lnRef>
        <a:fillRef idx="0">
          <a:scrgbClr r="0" g="0" b="0"/>
        </a:fillRef>
        <a:effectRef idx="0">
          <a:scrgbClr r="0" g="0" b="0"/>
        </a:effectRef>
        <a:fontRef idx="minor"/>
      </dsp:style>
    </dsp:sp>
    <dsp:sp modelId="{A6847BC4-F923-422A-8089-E92AFF937F00}">
      <dsp:nvSpPr>
        <dsp:cNvPr id="0" name=""/>
        <dsp:cNvSpPr/>
      </dsp:nvSpPr>
      <dsp:spPr>
        <a:xfrm>
          <a:off x="504794" y="1668732"/>
          <a:ext cx="1368001" cy="702647"/>
        </a:xfrm>
        <a:prstGeom prst="roundRect">
          <a:avLst>
            <a:gd name="adj" fmla="val 10000"/>
          </a:avLst>
        </a:prstGeom>
        <a:solidFill>
          <a:schemeClr val="bg1">
            <a:alpha val="90000"/>
          </a:schemeClr>
        </a:solidFill>
        <a:ln w="25400" cap="flat" cmpd="sng" algn="ctr">
          <a:solidFill>
            <a:srgbClr val="629232"/>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spc="-100" baseline="0" dirty="0" smtClean="0">
              <a:solidFill>
                <a:schemeClr val="bg1">
                  <a:lumMod val="50000"/>
                </a:schemeClr>
              </a:solidFill>
              <a:latin typeface="Arial Rounded MT Bold" pitchFamily="34" charset="0"/>
            </a:rPr>
            <a:t>Political Elements</a:t>
          </a:r>
          <a:endParaRPr lang="en-US" sz="1600" kern="1200" spc="-100" baseline="0" dirty="0">
            <a:solidFill>
              <a:schemeClr val="bg1">
                <a:lumMod val="50000"/>
              </a:schemeClr>
            </a:solidFill>
            <a:latin typeface="Arial Rounded MT Bold" pitchFamily="34" charset="0"/>
          </a:endParaRPr>
        </a:p>
      </dsp:txBody>
      <dsp:txXfrm>
        <a:off x="525374" y="1689312"/>
        <a:ext cx="1326841" cy="661487"/>
      </dsp:txXfrm>
    </dsp:sp>
    <dsp:sp modelId="{E2FAF558-4E21-436C-B3E4-F6EA5084FA3D}">
      <dsp:nvSpPr>
        <dsp:cNvPr id="0" name=""/>
        <dsp:cNvSpPr/>
      </dsp:nvSpPr>
      <dsp:spPr>
        <a:xfrm>
          <a:off x="253012" y="337272"/>
          <a:ext cx="251781" cy="2693077"/>
        </a:xfrm>
        <a:custGeom>
          <a:avLst/>
          <a:gdLst/>
          <a:ahLst/>
          <a:cxnLst/>
          <a:rect l="0" t="0" r="0" b="0"/>
          <a:pathLst>
            <a:path>
              <a:moveTo>
                <a:pt x="0" y="0"/>
              </a:moveTo>
              <a:lnTo>
                <a:pt x="0" y="2693077"/>
              </a:lnTo>
              <a:lnTo>
                <a:pt x="251781" y="2693077"/>
              </a:lnTo>
            </a:path>
          </a:pathLst>
        </a:custGeom>
        <a:noFill/>
        <a:ln w="25400" cap="flat" cmpd="sng" algn="ctr">
          <a:solidFill>
            <a:srgbClr val="629232"/>
          </a:solidFill>
          <a:prstDash val="solid"/>
        </a:ln>
        <a:effectLst/>
      </dsp:spPr>
      <dsp:style>
        <a:lnRef idx="2">
          <a:scrgbClr r="0" g="0" b="0"/>
        </a:lnRef>
        <a:fillRef idx="0">
          <a:scrgbClr r="0" g="0" b="0"/>
        </a:fillRef>
        <a:effectRef idx="0">
          <a:scrgbClr r="0" g="0" b="0"/>
        </a:effectRef>
        <a:fontRef idx="minor"/>
      </dsp:style>
    </dsp:sp>
    <dsp:sp modelId="{AA836B96-9841-422A-BDFB-3C897BB23798}">
      <dsp:nvSpPr>
        <dsp:cNvPr id="0" name=""/>
        <dsp:cNvSpPr/>
      </dsp:nvSpPr>
      <dsp:spPr>
        <a:xfrm>
          <a:off x="504794" y="2686107"/>
          <a:ext cx="1368001" cy="688484"/>
        </a:xfrm>
        <a:prstGeom prst="roundRect">
          <a:avLst>
            <a:gd name="adj" fmla="val 10000"/>
          </a:avLst>
        </a:prstGeom>
        <a:solidFill>
          <a:schemeClr val="bg1">
            <a:alpha val="90000"/>
          </a:schemeClr>
        </a:solidFill>
        <a:ln w="25400" cap="flat" cmpd="sng" algn="ctr">
          <a:solidFill>
            <a:srgbClr val="629232"/>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spc="-100" baseline="0" dirty="0" smtClean="0">
              <a:solidFill>
                <a:schemeClr val="bg1">
                  <a:lumMod val="50000"/>
                </a:schemeClr>
              </a:solidFill>
              <a:latin typeface="Arial Rounded MT Bold" pitchFamily="34" charset="0"/>
            </a:rPr>
            <a:t>Social Elements</a:t>
          </a:r>
          <a:endParaRPr lang="en-US" sz="1600" kern="1200" spc="-100" baseline="0" dirty="0">
            <a:solidFill>
              <a:schemeClr val="bg1">
                <a:lumMod val="50000"/>
              </a:schemeClr>
            </a:solidFill>
            <a:latin typeface="Arial Rounded MT Bold" pitchFamily="34" charset="0"/>
          </a:endParaRPr>
        </a:p>
      </dsp:txBody>
      <dsp:txXfrm>
        <a:off x="524959" y="2706272"/>
        <a:ext cx="1327671" cy="648154"/>
      </dsp:txXfrm>
    </dsp:sp>
    <dsp:sp modelId="{B8E00D45-CE01-450A-A3C9-06319F0C9FBB}">
      <dsp:nvSpPr>
        <dsp:cNvPr id="0" name=""/>
        <dsp:cNvSpPr/>
      </dsp:nvSpPr>
      <dsp:spPr>
        <a:xfrm>
          <a:off x="253012" y="337272"/>
          <a:ext cx="251781" cy="3696290"/>
        </a:xfrm>
        <a:custGeom>
          <a:avLst/>
          <a:gdLst/>
          <a:ahLst/>
          <a:cxnLst/>
          <a:rect l="0" t="0" r="0" b="0"/>
          <a:pathLst>
            <a:path>
              <a:moveTo>
                <a:pt x="0" y="0"/>
              </a:moveTo>
              <a:lnTo>
                <a:pt x="0" y="3696290"/>
              </a:lnTo>
              <a:lnTo>
                <a:pt x="251781" y="3696290"/>
              </a:lnTo>
            </a:path>
          </a:pathLst>
        </a:custGeom>
        <a:noFill/>
        <a:ln w="25400" cap="flat" cmpd="sng" algn="ctr">
          <a:solidFill>
            <a:srgbClr val="629232"/>
          </a:solidFill>
          <a:prstDash val="solid"/>
        </a:ln>
        <a:effectLst/>
      </dsp:spPr>
      <dsp:style>
        <a:lnRef idx="2">
          <a:scrgbClr r="0" g="0" b="0"/>
        </a:lnRef>
        <a:fillRef idx="0">
          <a:scrgbClr r="0" g="0" b="0"/>
        </a:fillRef>
        <a:effectRef idx="0">
          <a:scrgbClr r="0" g="0" b="0"/>
        </a:effectRef>
        <a:fontRef idx="minor"/>
      </dsp:style>
    </dsp:sp>
    <dsp:sp modelId="{923B6FC6-011D-4A7F-BDD5-FA6D03B1EE28}">
      <dsp:nvSpPr>
        <dsp:cNvPr id="0" name=""/>
        <dsp:cNvSpPr/>
      </dsp:nvSpPr>
      <dsp:spPr>
        <a:xfrm>
          <a:off x="504794" y="3689319"/>
          <a:ext cx="1368001" cy="688484"/>
        </a:xfrm>
        <a:prstGeom prst="roundRect">
          <a:avLst>
            <a:gd name="adj" fmla="val 10000"/>
          </a:avLst>
        </a:prstGeom>
        <a:solidFill>
          <a:srgbClr val="629232">
            <a:alpha val="89804"/>
          </a:srgbClr>
        </a:solidFill>
        <a:ln w="25400" cap="flat" cmpd="sng" algn="ctr">
          <a:solidFill>
            <a:srgbClr val="629232"/>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spc="-100" baseline="0" dirty="0" smtClean="0">
              <a:solidFill>
                <a:schemeClr val="bg1"/>
              </a:solidFill>
              <a:latin typeface="Arial Rounded MT Bold" pitchFamily="34" charset="0"/>
            </a:rPr>
            <a:t>Environmental Elements</a:t>
          </a:r>
          <a:endParaRPr lang="en-US" sz="1600" kern="1200" spc="-100" baseline="0" dirty="0">
            <a:solidFill>
              <a:schemeClr val="bg1"/>
            </a:solidFill>
            <a:latin typeface="Arial Rounded MT Bold" pitchFamily="34" charset="0"/>
          </a:endParaRPr>
        </a:p>
      </dsp:txBody>
      <dsp:txXfrm>
        <a:off x="524959" y="3709484"/>
        <a:ext cx="1327671" cy="64815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1543" cy="3398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622798" y="0"/>
            <a:ext cx="4301543" cy="339884"/>
          </a:xfrm>
          <a:prstGeom prst="rect">
            <a:avLst/>
          </a:prstGeom>
        </p:spPr>
        <p:txBody>
          <a:bodyPr vert="horz" lIns="91440" tIns="45720" rIns="91440" bIns="45720" rtlCol="0"/>
          <a:lstStyle>
            <a:lvl1pPr algn="r">
              <a:defRPr sz="1200"/>
            </a:lvl1pPr>
          </a:lstStyle>
          <a:p>
            <a:fld id="{8E450DCA-F7AC-48A8-89C9-00F8546767D3}" type="datetimeFigureOut">
              <a:rPr lang="en-US" smtClean="0"/>
              <a:t>1/30/2014</a:t>
            </a:fld>
            <a:endParaRPr lang="en-US"/>
          </a:p>
        </p:txBody>
      </p:sp>
      <p:sp>
        <p:nvSpPr>
          <p:cNvPr id="4" name="Footer Placeholder 3"/>
          <p:cNvSpPr>
            <a:spLocks noGrp="1"/>
          </p:cNvSpPr>
          <p:nvPr>
            <p:ph type="ftr" sz="quarter" idx="2"/>
          </p:nvPr>
        </p:nvSpPr>
        <p:spPr>
          <a:xfrm>
            <a:off x="0" y="6456612"/>
            <a:ext cx="4301543" cy="33988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622798" y="6456612"/>
            <a:ext cx="4301543" cy="339884"/>
          </a:xfrm>
          <a:prstGeom prst="rect">
            <a:avLst/>
          </a:prstGeom>
        </p:spPr>
        <p:txBody>
          <a:bodyPr vert="horz" lIns="91440" tIns="45720" rIns="91440" bIns="45720" rtlCol="0" anchor="b"/>
          <a:lstStyle>
            <a:lvl1pPr algn="r">
              <a:defRPr sz="1200"/>
            </a:lvl1pPr>
          </a:lstStyle>
          <a:p>
            <a:fld id="{54235D1F-8ECA-4CA4-A55D-90A22255785D}" type="slidenum">
              <a:rPr lang="en-US" smtClean="0"/>
              <a:t>‹#›</a:t>
            </a:fld>
            <a:endParaRPr lang="en-US"/>
          </a:p>
        </p:txBody>
      </p:sp>
    </p:spTree>
    <p:extLst>
      <p:ext uri="{BB962C8B-B14F-4D97-AF65-F5344CB8AC3E}">
        <p14:creationId xmlns:p14="http://schemas.microsoft.com/office/powerpoint/2010/main" val="34391680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1543" cy="3398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622798" y="0"/>
            <a:ext cx="4301543" cy="339884"/>
          </a:xfrm>
          <a:prstGeom prst="rect">
            <a:avLst/>
          </a:prstGeom>
        </p:spPr>
        <p:txBody>
          <a:bodyPr vert="horz" lIns="91440" tIns="45720" rIns="91440" bIns="45720" rtlCol="0"/>
          <a:lstStyle>
            <a:lvl1pPr algn="r">
              <a:defRPr sz="1200"/>
            </a:lvl1pPr>
          </a:lstStyle>
          <a:p>
            <a:fld id="{F861ECBD-A611-4F13-92E0-5EC3E3B352EF}" type="datetimeFigureOut">
              <a:rPr lang="en-US" smtClean="0"/>
              <a:t>1/30/2014</a:t>
            </a:fld>
            <a:endParaRPr lang="en-US"/>
          </a:p>
        </p:txBody>
      </p:sp>
      <p:sp>
        <p:nvSpPr>
          <p:cNvPr id="4" name="Slide Image Placeholder 3"/>
          <p:cNvSpPr>
            <a:spLocks noGrp="1" noRot="1" noChangeAspect="1"/>
          </p:cNvSpPr>
          <p:nvPr>
            <p:ph type="sldImg" idx="2"/>
          </p:nvPr>
        </p:nvSpPr>
        <p:spPr>
          <a:xfrm>
            <a:off x="3263900" y="509588"/>
            <a:ext cx="3398838" cy="25495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92664" y="3228895"/>
            <a:ext cx="7941310" cy="305895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456612"/>
            <a:ext cx="4301543" cy="33988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622798" y="6456612"/>
            <a:ext cx="4301543" cy="339884"/>
          </a:xfrm>
          <a:prstGeom prst="rect">
            <a:avLst/>
          </a:prstGeom>
        </p:spPr>
        <p:txBody>
          <a:bodyPr vert="horz" lIns="91440" tIns="45720" rIns="91440" bIns="45720" rtlCol="0" anchor="b"/>
          <a:lstStyle>
            <a:lvl1pPr algn="r">
              <a:defRPr sz="1200"/>
            </a:lvl1pPr>
          </a:lstStyle>
          <a:p>
            <a:fld id="{B0F1C443-8799-4268-A575-3092B72687AD}" type="slidenum">
              <a:rPr lang="en-US" smtClean="0"/>
              <a:t>‹#›</a:t>
            </a:fld>
            <a:endParaRPr lang="en-US"/>
          </a:p>
        </p:txBody>
      </p:sp>
    </p:spTree>
    <p:extLst>
      <p:ext uri="{BB962C8B-B14F-4D97-AF65-F5344CB8AC3E}">
        <p14:creationId xmlns:p14="http://schemas.microsoft.com/office/powerpoint/2010/main" val="39007231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bwMode="auto">
          <a:noFill/>
        </p:spPr>
        <p:txBody>
          <a:bodyPr/>
          <a:lstStyle/>
          <a:p>
            <a:pPr eaLnBrk="1" hangingPunct="1">
              <a:spcBef>
                <a:spcPct val="0"/>
              </a:spcBef>
            </a:pPr>
            <a:endParaRPr lang="en-GB" dirty="0" smtClean="0"/>
          </a:p>
        </p:txBody>
      </p:sp>
      <p:sp>
        <p:nvSpPr>
          <p:cNvPr id="31748" name="Slide Number Placeholder 3"/>
          <p:cNvSpPr>
            <a:spLocks noGrp="1"/>
          </p:cNvSpPr>
          <p:nvPr>
            <p:ph type="sldNum" sz="quarter" idx="5"/>
          </p:nvPr>
        </p:nvSpPr>
        <p:spPr bwMode="auto">
          <a:ln>
            <a:miter lim="800000"/>
            <a:headEnd/>
            <a:tailEnd/>
          </a:ln>
        </p:spPr>
        <p:txBody>
          <a:bodyPr/>
          <a:lstStyle/>
          <a:p>
            <a:fld id="{DC3BD0AD-B6F3-4280-9B77-8D8C3B05B744}" type="slidenum">
              <a:rPr lang="en-GB"/>
              <a:pPr/>
              <a:t>6</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6.png"/><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8" name="Picture 7"/>
          <p:cNvPicPr>
            <a:picLocks/>
          </p:cNvPicPr>
          <p:nvPr userDrawn="1"/>
        </p:nvPicPr>
        <p:blipFill>
          <a:blip r:embed="rId2" cstate="print">
            <a:duotone>
              <a:schemeClr val="bg2">
                <a:shade val="45000"/>
                <a:satMod val="135000"/>
              </a:schemeClr>
              <a:prstClr val="white"/>
            </a:duotone>
            <a:extLst>
              <a:ext uri="{BEBA8EAE-BF5A-486C-A8C5-ECC9F3942E4B}">
                <a14:imgProps xmlns:a14="http://schemas.microsoft.com/office/drawing/2010/main">
                  <a14:imgLayer r:embed="rId3">
                    <a14:imgEffect>
                      <a14:sharpenSoften amount="-25000"/>
                    </a14:imgEffect>
                    <a14:imgEffect>
                      <a14:saturation sat="0"/>
                    </a14:imgEffect>
                  </a14:imgLayer>
                </a14:imgProps>
              </a:ext>
              <a:ext uri="{28A0092B-C50C-407E-A947-70E740481C1C}">
                <a14:useLocalDpi xmlns:a14="http://schemas.microsoft.com/office/drawing/2010/main" val="0"/>
              </a:ext>
            </a:extLst>
          </a:blip>
          <a:stretch>
            <a:fillRect/>
          </a:stretch>
        </p:blipFill>
        <p:spPr>
          <a:xfrm>
            <a:off x="0" y="0"/>
            <a:ext cx="9162000" cy="6868800"/>
          </a:xfrm>
          <a:prstGeom prst="rect">
            <a:avLst/>
          </a:prstGeom>
        </p:spPr>
      </p:pic>
      <p:sp>
        <p:nvSpPr>
          <p:cNvPr id="7" name="Rectangle 6"/>
          <p:cNvSpPr/>
          <p:nvPr userDrawn="1"/>
        </p:nvSpPr>
        <p:spPr>
          <a:xfrm>
            <a:off x="0" y="0"/>
            <a:ext cx="9162000" cy="6868800"/>
          </a:xfrm>
          <a:prstGeom prst="rect">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16346" y="3645024"/>
            <a:ext cx="8329308" cy="858696"/>
          </a:xfrm>
        </p:spPr>
        <p:txBody>
          <a:bodyPr>
            <a:normAutofit/>
          </a:bodyPr>
          <a:lstStyle>
            <a:lvl1pPr>
              <a:defRPr lang="en-US" sz="2400" b="1" dirty="0">
                <a:solidFill>
                  <a:schemeClr val="bg1">
                    <a:lumMod val="50000"/>
                  </a:schemeClr>
                </a:solidFill>
                <a:latin typeface="Arial Rounded MT Bold" pitchFamily="34" charset="0"/>
                <a:ea typeface="+mn-ea"/>
                <a:cs typeface="+mn-cs"/>
              </a:defRPr>
            </a:lvl1pPr>
          </a:lstStyle>
          <a:p>
            <a:r>
              <a:rPr lang="en-US" dirty="0" smtClean="0"/>
              <a:t>Click to edit Master title style</a:t>
            </a:r>
            <a:endParaRPr lang="en-US" dirty="0"/>
          </a:p>
        </p:txBody>
      </p:sp>
      <p:sp>
        <p:nvSpPr>
          <p:cNvPr id="3" name="Subtitle 2"/>
          <p:cNvSpPr>
            <a:spLocks noGrp="1"/>
          </p:cNvSpPr>
          <p:nvPr>
            <p:ph type="subTitle" idx="1" hasCustomPrompt="1"/>
          </p:nvPr>
        </p:nvSpPr>
        <p:spPr>
          <a:xfrm>
            <a:off x="5868144" y="4753953"/>
            <a:ext cx="2736304" cy="864096"/>
          </a:xfrm>
        </p:spPr>
        <p:txBody>
          <a:bodyPr>
            <a:normAutofit/>
          </a:bodyPr>
          <a:lstStyle>
            <a:lvl1pPr marL="0" indent="0" algn="l">
              <a:buNone/>
              <a:defRPr lang="en-US" sz="1800" kern="1200" spc="-100" dirty="0">
                <a:solidFill>
                  <a:schemeClr val="bg1">
                    <a:lumMod val="50000"/>
                  </a:schemeClr>
                </a:solidFill>
                <a:latin typeface="Arial Rounded MT Bold" pitchFamily="34" charset="0"/>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 + </a:t>
            </a:r>
            <a:r>
              <a:rPr lang="en-GB" dirty="0" smtClean="0"/>
              <a:t>Date</a:t>
            </a:r>
            <a:endParaRPr lang="en-US" dirty="0"/>
          </a:p>
        </p:txBody>
      </p:sp>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86477" y="565325"/>
            <a:ext cx="6989046" cy="2772661"/>
          </a:xfrm>
          <a:prstGeom prst="rect">
            <a:avLst/>
          </a:prstGeom>
        </p:spPr>
      </p:pic>
      <p:pic>
        <p:nvPicPr>
          <p:cNvPr id="10" name="Picture 9"/>
          <p:cNvPicPr>
            <a:picLocks noChangeAspect="1"/>
          </p:cNvPicPr>
          <p:nvPr userDrawn="1"/>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t="76187"/>
          <a:stretch>
            <a:fillRect/>
          </a:stretch>
        </p:blipFill>
        <p:spPr>
          <a:xfrm>
            <a:off x="7243948" y="6567055"/>
            <a:ext cx="1900052" cy="282877"/>
          </a:xfrm>
          <a:prstGeom prst="rect">
            <a:avLst/>
          </a:prstGeom>
        </p:spPr>
      </p:pic>
      <p:pic>
        <p:nvPicPr>
          <p:cNvPr id="11" name="Picture 2"/>
          <p:cNvPicPr>
            <a:picLocks noChangeAspect="1" noChangeArrowheads="1"/>
          </p:cNvPicPr>
          <p:nvPr userDrawn="1"/>
        </p:nvPicPr>
        <p:blipFill>
          <a:blip r:embed="rId6" cstate="print">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433925" y="5618049"/>
            <a:ext cx="1021328" cy="968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6741805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6B92390-C683-4B2C-833B-82284D6C4481}" type="datetimeFigureOut">
              <a:rPr lang="en-US" smtClean="0"/>
              <a:t>1/30/2014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B203BAB-DC55-4F1C-9217-7457BB83BE4C}" type="slidenum">
              <a:rPr lang="en-US" smtClean="0"/>
              <a:t>‹#›</a:t>
            </a:fld>
            <a:endParaRPr lang="en-US" dirty="0"/>
          </a:p>
        </p:txBody>
      </p:sp>
    </p:spTree>
    <p:extLst>
      <p:ext uri="{BB962C8B-B14F-4D97-AF65-F5344CB8AC3E}">
        <p14:creationId xmlns:p14="http://schemas.microsoft.com/office/powerpoint/2010/main" val="200864145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46B92390-C683-4B2C-833B-82284D6C4481}" type="datetimeFigureOut">
              <a:rPr lang="en-US" smtClean="0"/>
              <a:t>1/30/2014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B203BAB-DC55-4F1C-9217-7457BB83BE4C}" type="slidenum">
              <a:rPr lang="en-US" smtClean="0"/>
              <a:t>‹#›</a:t>
            </a:fld>
            <a:endParaRPr lang="en-US" dirty="0"/>
          </a:p>
        </p:txBody>
      </p:sp>
    </p:spTree>
    <p:extLst>
      <p:ext uri="{BB962C8B-B14F-4D97-AF65-F5344CB8AC3E}">
        <p14:creationId xmlns:p14="http://schemas.microsoft.com/office/powerpoint/2010/main" val="39797437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6B92390-C683-4B2C-833B-82284D6C4481}" type="datetimeFigureOut">
              <a:rPr lang="en-US" smtClean="0"/>
              <a:t>1/30/2014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B203BAB-DC55-4F1C-9217-7457BB83BE4C}" type="slidenum">
              <a:rPr lang="en-US" smtClean="0"/>
              <a:t>‹#›</a:t>
            </a:fld>
            <a:endParaRPr lang="en-US" dirty="0"/>
          </a:p>
        </p:txBody>
      </p:sp>
    </p:spTree>
    <p:extLst>
      <p:ext uri="{BB962C8B-B14F-4D97-AF65-F5344CB8AC3E}">
        <p14:creationId xmlns:p14="http://schemas.microsoft.com/office/powerpoint/2010/main" val="2852358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6B92390-C683-4B2C-833B-82284D6C4481}" type="datetimeFigureOut">
              <a:rPr lang="en-US" smtClean="0"/>
              <a:t>1/30/2014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B203BAB-DC55-4F1C-9217-7457BB83BE4C}" type="slidenum">
              <a:rPr lang="en-US" smtClean="0"/>
              <a:t>‹#›</a:t>
            </a:fld>
            <a:endParaRPr lang="en-US" dirty="0"/>
          </a:p>
        </p:txBody>
      </p:sp>
    </p:spTree>
    <p:extLst>
      <p:ext uri="{BB962C8B-B14F-4D97-AF65-F5344CB8AC3E}">
        <p14:creationId xmlns:p14="http://schemas.microsoft.com/office/powerpoint/2010/main" val="439093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6B92390-C683-4B2C-833B-82284D6C4481}" type="datetimeFigureOut">
              <a:rPr lang="en-US" smtClean="0"/>
              <a:t>1/30/2014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B203BAB-DC55-4F1C-9217-7457BB83BE4C}" type="slidenum">
              <a:rPr lang="en-US" smtClean="0"/>
              <a:t>‹#›</a:t>
            </a:fld>
            <a:endParaRPr lang="en-US" dirty="0"/>
          </a:p>
        </p:txBody>
      </p:sp>
    </p:spTree>
    <p:extLst>
      <p:ext uri="{BB962C8B-B14F-4D97-AF65-F5344CB8AC3E}">
        <p14:creationId xmlns:p14="http://schemas.microsoft.com/office/powerpoint/2010/main" val="35997879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hank you slide">
    <p:spTree>
      <p:nvGrpSpPr>
        <p:cNvPr id="1" name=""/>
        <p:cNvGrpSpPr/>
        <p:nvPr/>
      </p:nvGrpSpPr>
      <p:grpSpPr>
        <a:xfrm>
          <a:off x="0" y="0"/>
          <a:ext cx="0" cy="0"/>
          <a:chOff x="0" y="0"/>
          <a:chExt cx="0" cy="0"/>
        </a:xfrm>
      </p:grpSpPr>
      <p:pic>
        <p:nvPicPr>
          <p:cNvPr id="7" name="Picture 6"/>
          <p:cNvPicPr>
            <a:picLocks/>
          </p:cNvPicPr>
          <p:nvPr userDrawn="1"/>
        </p:nvPicPr>
        <p:blipFill>
          <a:blip r:embed="rId2" cstate="print">
            <a:duotone>
              <a:schemeClr val="bg2">
                <a:shade val="45000"/>
                <a:satMod val="135000"/>
              </a:schemeClr>
              <a:prstClr val="white"/>
            </a:duotone>
            <a:extLst>
              <a:ext uri="{BEBA8EAE-BF5A-486C-A8C5-ECC9F3942E4B}">
                <a14:imgProps xmlns:a14="http://schemas.microsoft.com/office/drawing/2010/main">
                  <a14:imgLayer r:embed="rId3">
                    <a14:imgEffect>
                      <a14:sharpenSoften amount="-25000"/>
                    </a14:imgEffect>
                    <a14:imgEffect>
                      <a14:saturation sat="0"/>
                    </a14:imgEffect>
                  </a14:imgLayer>
                </a14:imgProps>
              </a:ext>
              <a:ext uri="{28A0092B-C50C-407E-A947-70E740481C1C}">
                <a14:useLocalDpi xmlns:a14="http://schemas.microsoft.com/office/drawing/2010/main" val="0"/>
              </a:ext>
            </a:extLst>
          </a:blip>
          <a:stretch>
            <a:fillRect/>
          </a:stretch>
        </p:blipFill>
        <p:spPr>
          <a:xfrm>
            <a:off x="0" y="0"/>
            <a:ext cx="9162000" cy="6868800"/>
          </a:xfrm>
          <a:prstGeom prst="rect">
            <a:avLst/>
          </a:prstGeom>
        </p:spPr>
      </p:pic>
      <p:sp>
        <p:nvSpPr>
          <p:cNvPr id="6" name="Rectangle 5"/>
          <p:cNvSpPr/>
          <p:nvPr userDrawn="1"/>
        </p:nvSpPr>
        <p:spPr>
          <a:xfrm>
            <a:off x="0" y="0"/>
            <a:ext cx="9162000" cy="6868800"/>
          </a:xfrm>
          <a:prstGeom prst="rect">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57200" y="3212976"/>
            <a:ext cx="8229600" cy="1143000"/>
          </a:xfrm>
        </p:spPr>
        <p:txBody>
          <a:bodyPr/>
          <a:lstStyle>
            <a:lvl1pPr>
              <a:defRPr sz="4000">
                <a:solidFill>
                  <a:schemeClr val="accent1"/>
                </a:solidFill>
                <a:latin typeface="Arial Rounded MT Bold" pitchFamily="34" charset="0"/>
              </a:defRPr>
            </a:lvl1pPr>
          </a:lstStyle>
          <a:p>
            <a:r>
              <a:rPr lang="en-US" dirty="0" smtClean="0"/>
              <a:t>Click to edit Master title style</a:t>
            </a:r>
            <a:endParaRPr lang="en-US" dirty="0"/>
          </a:p>
        </p:txBody>
      </p:sp>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0014" y="376826"/>
            <a:ext cx="5450768" cy="2162403"/>
          </a:xfrm>
          <a:prstGeom prst="rect">
            <a:avLst/>
          </a:prstGeom>
        </p:spPr>
      </p:pic>
      <p:pic>
        <p:nvPicPr>
          <p:cNvPr id="9" name="Picture 2"/>
          <p:cNvPicPr>
            <a:picLocks noChangeAspect="1" noChangeArrowheads="1"/>
          </p:cNvPicPr>
          <p:nvPr userDrawn="1"/>
        </p:nvPicPr>
        <p:blipFill>
          <a:blip r:embed="rId5" cstate="print">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433925" y="5618049"/>
            <a:ext cx="1021328" cy="968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7"/>
          <p:cNvPicPr>
            <a:picLocks noChangeAspect="1"/>
          </p:cNvPicPr>
          <p:nvPr userDrawn="1"/>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t="76187"/>
          <a:stretch>
            <a:fillRect/>
          </a:stretch>
        </p:blipFill>
        <p:spPr>
          <a:xfrm>
            <a:off x="7243948" y="6567055"/>
            <a:ext cx="1900052" cy="282877"/>
          </a:xfrm>
          <a:prstGeom prst="rect">
            <a:avLst/>
          </a:prstGeom>
        </p:spPr>
      </p:pic>
    </p:spTree>
    <p:extLst>
      <p:ext uri="{BB962C8B-B14F-4D97-AF65-F5344CB8AC3E}">
        <p14:creationId xmlns:p14="http://schemas.microsoft.com/office/powerpoint/2010/main" val="32189268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6B92390-C683-4B2C-833B-82284D6C4481}" type="datetimeFigureOut">
              <a:rPr lang="en-US" smtClean="0"/>
              <a:t>1/30/2014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B203BAB-DC55-4F1C-9217-7457BB83BE4C}" type="slidenum">
              <a:rPr lang="en-US" smtClean="0"/>
              <a:t>‹#›</a:t>
            </a:fld>
            <a:endParaRPr lang="en-US" dirty="0"/>
          </a:p>
        </p:txBody>
      </p:sp>
    </p:spTree>
    <p:extLst>
      <p:ext uri="{BB962C8B-B14F-4D97-AF65-F5344CB8AC3E}">
        <p14:creationId xmlns:p14="http://schemas.microsoft.com/office/powerpoint/2010/main" val="1104434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B92390-C683-4B2C-833B-82284D6C4481}" type="datetimeFigureOut">
              <a:rPr lang="en-US" smtClean="0"/>
              <a:t>1/30/2014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B203BAB-DC55-4F1C-9217-7457BB83BE4C}" type="slidenum">
              <a:rPr lang="en-US" smtClean="0"/>
              <a:t>‹#›</a:t>
            </a:fld>
            <a:endParaRPr lang="en-US" dirty="0"/>
          </a:p>
        </p:txBody>
      </p:sp>
    </p:spTree>
    <p:extLst>
      <p:ext uri="{BB962C8B-B14F-4D97-AF65-F5344CB8AC3E}">
        <p14:creationId xmlns:p14="http://schemas.microsoft.com/office/powerpoint/2010/main" val="2390452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B92390-C683-4B2C-833B-82284D6C4481}" type="datetimeFigureOut">
              <a:rPr lang="en-US" smtClean="0"/>
              <a:t>1/30/2014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B203BAB-DC55-4F1C-9217-7457BB83BE4C}" type="slidenum">
              <a:rPr lang="en-US" smtClean="0"/>
              <a:t>‹#›</a:t>
            </a:fld>
            <a:endParaRPr lang="en-US" dirty="0"/>
          </a:p>
        </p:txBody>
      </p:sp>
    </p:spTree>
    <p:extLst>
      <p:ext uri="{BB962C8B-B14F-4D97-AF65-F5344CB8AC3E}">
        <p14:creationId xmlns:p14="http://schemas.microsoft.com/office/powerpoint/2010/main" val="28508715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B92390-C683-4B2C-833B-82284D6C4481}" type="datetimeFigureOut">
              <a:rPr lang="en-US" smtClean="0"/>
              <a:t>1/30/2014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B203BAB-DC55-4F1C-9217-7457BB83BE4C}" type="slidenum">
              <a:rPr lang="en-US" smtClean="0"/>
              <a:t>‹#›</a:t>
            </a:fld>
            <a:endParaRPr lang="en-US" dirty="0"/>
          </a:p>
        </p:txBody>
      </p:sp>
    </p:spTree>
    <p:extLst>
      <p:ext uri="{BB962C8B-B14F-4D97-AF65-F5344CB8AC3E}">
        <p14:creationId xmlns:p14="http://schemas.microsoft.com/office/powerpoint/2010/main" val="7798727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B92390-C683-4B2C-833B-82284D6C4481}" type="datetimeFigureOut">
              <a:rPr lang="en-US" smtClean="0"/>
              <a:t>1/30/2014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B203BAB-DC55-4F1C-9217-7457BB83BE4C}" type="slidenum">
              <a:rPr lang="en-US" smtClean="0"/>
              <a:t>‹#›</a:t>
            </a:fld>
            <a:endParaRPr lang="en-US" dirty="0"/>
          </a:p>
        </p:txBody>
      </p:sp>
    </p:spTree>
    <p:extLst>
      <p:ext uri="{BB962C8B-B14F-4D97-AF65-F5344CB8AC3E}">
        <p14:creationId xmlns:p14="http://schemas.microsoft.com/office/powerpoint/2010/main" val="21442299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B92390-C683-4B2C-833B-82284D6C4481}" type="datetimeFigureOut">
              <a:rPr lang="en-US" smtClean="0"/>
              <a:t>1/30/2014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B203BAB-DC55-4F1C-9217-7457BB83BE4C}" type="slidenum">
              <a:rPr lang="en-US" smtClean="0"/>
              <a:t>‹#›</a:t>
            </a:fld>
            <a:endParaRPr lang="en-US" dirty="0"/>
          </a:p>
        </p:txBody>
      </p:sp>
    </p:spTree>
    <p:extLst>
      <p:ext uri="{BB962C8B-B14F-4D97-AF65-F5344CB8AC3E}">
        <p14:creationId xmlns:p14="http://schemas.microsoft.com/office/powerpoint/2010/main" val="2547773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15" cstate="print">
            <a:extLst>
              <a:ext uri="{28A0092B-C50C-407E-A947-70E740481C1C}">
                <a14:useLocalDpi xmlns:a14="http://schemas.microsoft.com/office/drawing/2010/main" val="0"/>
              </a:ext>
            </a:extLst>
          </a:blip>
          <a:srcRect r="74601" b="29429"/>
          <a:stretch/>
        </p:blipFill>
        <p:spPr>
          <a:xfrm>
            <a:off x="6412674" y="4329986"/>
            <a:ext cx="2731325" cy="2528014"/>
          </a:xfrm>
          <a:prstGeom prst="rect">
            <a:avLst/>
          </a:prstGeom>
        </p:spPr>
      </p:pic>
      <p:sp>
        <p:nvSpPr>
          <p:cNvPr id="2" name="Title Placeholder 1"/>
          <p:cNvSpPr>
            <a:spLocks noGrp="1"/>
          </p:cNvSpPr>
          <p:nvPr>
            <p:ph type="title"/>
          </p:nvPr>
        </p:nvSpPr>
        <p:spPr>
          <a:xfrm>
            <a:off x="3203848" y="274638"/>
            <a:ext cx="5482952" cy="72272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899592" y="1600200"/>
            <a:ext cx="7787208" cy="4925144"/>
          </a:xfrm>
          <a:prstGeom prst="rect">
            <a:avLst/>
          </a:prstGeom>
        </p:spPr>
        <p:txBody>
          <a:bodyPr vert="horz" lIns="91440" tIns="45720" rIns="91440" bIns="45720" rtlCol="0">
            <a:normAutofit/>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B92390-C683-4B2C-833B-82284D6C4481}" type="datetimeFigureOut">
              <a:rPr lang="en-US" smtClean="0"/>
              <a:t>1/30/2014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203BAB-DC55-4F1C-9217-7457BB83BE4C}" type="slidenum">
              <a:rPr lang="en-US" smtClean="0"/>
              <a:t>‹#›</a:t>
            </a:fld>
            <a:endParaRPr lang="en-US" dirty="0"/>
          </a:p>
        </p:txBody>
      </p:sp>
      <p:pic>
        <p:nvPicPr>
          <p:cNvPr id="7" name="Picture 6"/>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142502" y="130625"/>
            <a:ext cx="2601869" cy="866736"/>
          </a:xfrm>
          <a:prstGeom prst="rect">
            <a:avLst/>
          </a:prstGeom>
        </p:spPr>
      </p:pic>
      <p:sp>
        <p:nvSpPr>
          <p:cNvPr id="8" name="Rectangle 7"/>
          <p:cNvSpPr/>
          <p:nvPr userDrawn="1"/>
        </p:nvSpPr>
        <p:spPr>
          <a:xfrm>
            <a:off x="997527" y="1079255"/>
            <a:ext cx="7716570" cy="72000"/>
          </a:xfrm>
          <a:prstGeom prst="rect">
            <a:avLst/>
          </a:prstGeom>
          <a:gradFill flip="none" rotWithShape="1">
            <a:gsLst>
              <a:gs pos="36000">
                <a:srgbClr val="BC290A"/>
              </a:gs>
              <a:gs pos="100000">
                <a:schemeClr val="bg1">
                  <a:lumMod val="0"/>
                  <a:lumOff val="100000"/>
                </a:schemeClr>
              </a:gs>
              <a:gs pos="100000">
                <a:schemeClr val="accent1">
                  <a:shade val="100000"/>
                  <a:satMod val="11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1149927" y="1184155"/>
            <a:ext cx="7716570" cy="72000"/>
          </a:xfrm>
          <a:prstGeom prst="rect">
            <a:avLst/>
          </a:prstGeom>
          <a:gradFill flip="none" rotWithShape="1">
            <a:gsLst>
              <a:gs pos="49000">
                <a:srgbClr val="1399BB"/>
              </a:gs>
              <a:gs pos="100000">
                <a:schemeClr val="bg1">
                  <a:lumMod val="0"/>
                  <a:lumOff val="100000"/>
                </a:schemeClr>
              </a:gs>
              <a:gs pos="100000">
                <a:schemeClr val="accent1">
                  <a:shade val="100000"/>
                  <a:satMod val="11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1302327" y="1289055"/>
            <a:ext cx="7716570" cy="72000"/>
          </a:xfrm>
          <a:prstGeom prst="rect">
            <a:avLst/>
          </a:prstGeom>
          <a:gradFill flip="none" rotWithShape="1">
            <a:gsLst>
              <a:gs pos="54000">
                <a:srgbClr val="A8C38D"/>
              </a:gs>
              <a:gs pos="0">
                <a:srgbClr val="629232"/>
              </a:gs>
              <a:gs pos="100000">
                <a:schemeClr val="bg1">
                  <a:lumMod val="0"/>
                  <a:lumOff val="100000"/>
                </a:schemeClr>
              </a:gs>
              <a:gs pos="100000">
                <a:schemeClr val="accent1">
                  <a:shade val="100000"/>
                  <a:satMod val="11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6329547" y="4062791"/>
            <a:ext cx="2814453" cy="2795209"/>
          </a:xfrm>
          <a:prstGeom prst="rect">
            <a:avLst/>
          </a:prstGeom>
          <a:solidFill>
            <a:schemeClr val="bg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69129250"/>
      </p:ext>
    </p:extLst>
  </p:cSld>
  <p:clrMap bg1="lt1" tx1="dk1" bg2="lt2" tx2="dk2" accent1="accent1" accent2="accent2" accent3="accent3" accent4="accent4" accent5="accent5" accent6="accent6" hlink="hlink" folHlink="folHlink"/>
  <p:sldLayoutIdLst>
    <p:sldLayoutId id="2147483672" r:id="rId1"/>
    <p:sldLayoutId id="2147483649" r:id="rId2"/>
    <p:sldLayoutId id="2147483650" r:id="rId3"/>
    <p:sldLayoutId id="2147483651" r:id="rId4"/>
    <p:sldLayoutId id="2147483652" r:id="rId5"/>
    <p:sldLayoutId id="2147483653" r:id="rId6"/>
    <p:sldLayoutId id="2147483685" r:id="rId7"/>
    <p:sldLayoutId id="2147483654" r:id="rId8"/>
    <p:sldLayoutId id="2147483655" r:id="rId9"/>
    <p:sldLayoutId id="2147483656" r:id="rId10"/>
    <p:sldLayoutId id="2147483657" r:id="rId11"/>
    <p:sldLayoutId id="2147483658" r:id="rId12"/>
    <p:sldLayoutId id="2147483659" r:id="rId13"/>
  </p:sldLayoutIdLst>
  <p:timing>
    <p:tnLst>
      <p:par>
        <p:cTn id="1" dur="indefinite" restart="never" nodeType="tmRoot"/>
      </p:par>
    </p:tnLst>
  </p:timing>
  <p:txStyles>
    <p:titleStyle>
      <a:lvl1pPr algn="ctr" defTabSz="914400" rtl="0" eaLnBrk="1" latinLnBrk="0" hangingPunct="1">
        <a:spcBef>
          <a:spcPct val="0"/>
        </a:spcBef>
        <a:buNone/>
        <a:defRPr lang="en-US" sz="2400" kern="1000" spc="-80" dirty="0">
          <a:solidFill>
            <a:srgbClr val="BC290A"/>
          </a:solidFill>
          <a:latin typeface="Arial Rounded MT Bold" pitchFamily="34" charset="0"/>
          <a:ea typeface="+mn-ea"/>
          <a:cs typeface="Arial" charset="0"/>
        </a:defRPr>
      </a:lvl1pPr>
    </p:titleStyle>
    <p:bodyStyle>
      <a:lvl1pPr marL="342900" indent="-342900" algn="l" defTabSz="914400" rtl="0" eaLnBrk="1" latinLnBrk="0" hangingPunct="1">
        <a:spcBef>
          <a:spcPct val="20000"/>
        </a:spcBef>
        <a:buFont typeface="Wingdings" pitchFamily="2" charset="2"/>
        <a:buChar char="§"/>
        <a:defRPr lang="en-US" sz="1600" kern="1200" spc="-100" dirty="0" smtClean="0">
          <a:solidFill>
            <a:srgbClr val="9D9D9C"/>
          </a:solidFill>
          <a:latin typeface="Arial Rounded MT Bold" pitchFamily="34" charset="0"/>
          <a:ea typeface="+mn-ea"/>
          <a:cs typeface="Arial" charset="0"/>
        </a:defRPr>
      </a:lvl1pPr>
      <a:lvl2pPr marL="742950" indent="-285750" algn="l" defTabSz="914400" rtl="0" eaLnBrk="1" latinLnBrk="0" hangingPunct="1">
        <a:spcBef>
          <a:spcPct val="20000"/>
        </a:spcBef>
        <a:buFont typeface="Wingdings" pitchFamily="2" charset="2"/>
        <a:buChar char="§"/>
        <a:defRPr lang="en-US" sz="1600" kern="1200" spc="-100" dirty="0" smtClean="0">
          <a:solidFill>
            <a:srgbClr val="9D9D9C"/>
          </a:solidFill>
          <a:latin typeface="Arial Rounded MT Bold" pitchFamily="34" charset="0"/>
          <a:ea typeface="+mn-ea"/>
          <a:cs typeface="Arial" charset="0"/>
        </a:defRPr>
      </a:lvl2pPr>
      <a:lvl3pPr marL="1143000" indent="-228600" algn="l" defTabSz="914400" rtl="0" eaLnBrk="1" latinLnBrk="0" hangingPunct="1">
        <a:spcBef>
          <a:spcPct val="20000"/>
        </a:spcBef>
        <a:buFont typeface="Wingdings" pitchFamily="2" charset="2"/>
        <a:buChar char="§"/>
        <a:defRPr lang="en-US" sz="1600" kern="1200" spc="-100" dirty="0" smtClean="0">
          <a:solidFill>
            <a:srgbClr val="9D9D9C"/>
          </a:solidFill>
          <a:latin typeface="Arial Rounded MT Bold" pitchFamily="34" charset="0"/>
          <a:ea typeface="+mn-ea"/>
          <a:cs typeface="Arial" charset="0"/>
        </a:defRPr>
      </a:lvl3pPr>
      <a:lvl4pPr marL="1600200" indent="-228600" algn="l" defTabSz="914400" rtl="0" eaLnBrk="1" latinLnBrk="0" hangingPunct="1">
        <a:spcBef>
          <a:spcPct val="20000"/>
        </a:spcBef>
        <a:buFont typeface="Wingdings" pitchFamily="2" charset="2"/>
        <a:buChar char="§"/>
        <a:defRPr lang="en-US" sz="1600" kern="1200" spc="-100" dirty="0" smtClean="0">
          <a:solidFill>
            <a:srgbClr val="9D9D9C"/>
          </a:solidFill>
          <a:latin typeface="Arial Rounded MT Bold" pitchFamily="34" charset="0"/>
          <a:ea typeface="+mn-ea"/>
          <a:cs typeface="Arial" charset="0"/>
        </a:defRPr>
      </a:lvl4pPr>
      <a:lvl5pPr marL="2057400" indent="-228600" algn="l" defTabSz="914400" rtl="0" eaLnBrk="1" latinLnBrk="0" hangingPunct="1">
        <a:spcBef>
          <a:spcPct val="20000"/>
        </a:spcBef>
        <a:buFont typeface="Wingdings" pitchFamily="2" charset="2"/>
        <a:buChar char="§"/>
        <a:defRPr lang="en-US" sz="1600" kern="1200" spc="-100" dirty="0">
          <a:solidFill>
            <a:srgbClr val="9D9D9C"/>
          </a:solidFill>
          <a:latin typeface="Arial Rounded MT Bold" pitchFamily="34" charset="0"/>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diagramLayout" Target="../diagrams/layout3.xml"/><Relationship Id="rId18" Type="http://schemas.openxmlformats.org/officeDocument/2006/relationships/diagramLayout" Target="../diagrams/layout4.xml"/><Relationship Id="rId3" Type="http://schemas.openxmlformats.org/officeDocument/2006/relationships/diagramLayout" Target="../diagrams/layout1.xml"/><Relationship Id="rId21" Type="http://schemas.microsoft.com/office/2007/relationships/diagramDrawing" Target="../diagrams/drawing4.xml"/><Relationship Id="rId7" Type="http://schemas.openxmlformats.org/officeDocument/2006/relationships/diagramData" Target="../diagrams/data2.xml"/><Relationship Id="rId12" Type="http://schemas.openxmlformats.org/officeDocument/2006/relationships/diagramData" Target="../diagrams/data3.xml"/><Relationship Id="rId17" Type="http://schemas.openxmlformats.org/officeDocument/2006/relationships/diagramData" Target="../diagrams/data4.xml"/><Relationship Id="rId2" Type="http://schemas.openxmlformats.org/officeDocument/2006/relationships/diagramData" Target="../diagrams/data1.xml"/><Relationship Id="rId16" Type="http://schemas.microsoft.com/office/2007/relationships/diagramDrawing" Target="../diagrams/drawing3.xml"/><Relationship Id="rId20" Type="http://schemas.openxmlformats.org/officeDocument/2006/relationships/diagramColors" Target="../diagrams/colors4.xml"/><Relationship Id="rId1" Type="http://schemas.openxmlformats.org/officeDocument/2006/relationships/slideLayout" Target="../slideLayouts/slideLayout3.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5" Type="http://schemas.openxmlformats.org/officeDocument/2006/relationships/diagramColors" Target="../diagrams/colors3.xml"/><Relationship Id="rId10" Type="http://schemas.openxmlformats.org/officeDocument/2006/relationships/diagramColors" Target="../diagrams/colors2.xml"/><Relationship Id="rId19" Type="http://schemas.openxmlformats.org/officeDocument/2006/relationships/diagramQuickStyle" Target="../diagrams/quickStyle4.xml"/><Relationship Id="rId4" Type="http://schemas.openxmlformats.org/officeDocument/2006/relationships/diagramQuickStyle" Target="../diagrams/quickStyle1.xml"/><Relationship Id="rId9" Type="http://schemas.openxmlformats.org/officeDocument/2006/relationships/diagramQuickStyle" Target="../diagrams/quickStyle2.xml"/><Relationship Id="rId14" Type="http://schemas.openxmlformats.org/officeDocument/2006/relationships/diagramQuickStyle" Target="../diagrams/quickStyle3.xml"/><Relationship Id="rId22"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8.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 Id="rId5" Type="http://schemas.openxmlformats.org/officeDocument/2006/relationships/image" Target="../media/image12.emf"/><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dirty="0" smtClean="0"/>
              <a:t>Enabling Environment for Sustainable Enterprises:</a:t>
            </a:r>
            <a:br>
              <a:rPr lang="en-GB" dirty="0" smtClean="0"/>
            </a:br>
            <a:r>
              <a:rPr lang="en-GB" dirty="0" smtClean="0"/>
              <a:t>The ILO approach</a:t>
            </a:r>
            <a:endParaRPr lang="en-GB" dirty="0"/>
          </a:p>
        </p:txBody>
      </p:sp>
      <p:sp>
        <p:nvSpPr>
          <p:cNvPr id="3" name="Subtitle 2"/>
          <p:cNvSpPr>
            <a:spLocks noGrp="1"/>
          </p:cNvSpPr>
          <p:nvPr>
            <p:ph type="subTitle" idx="1"/>
          </p:nvPr>
        </p:nvSpPr>
        <p:spPr/>
        <p:txBody>
          <a:bodyPr/>
          <a:lstStyle/>
          <a:p>
            <a:pPr>
              <a:lnSpc>
                <a:spcPct val="80000"/>
              </a:lnSpc>
            </a:pPr>
            <a:endParaRPr lang="en-GB" b="1" dirty="0"/>
          </a:p>
        </p:txBody>
      </p:sp>
    </p:spTree>
    <p:extLst>
      <p:ext uri="{BB962C8B-B14F-4D97-AF65-F5344CB8AC3E}">
        <p14:creationId xmlns:p14="http://schemas.microsoft.com/office/powerpoint/2010/main" val="1850833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Outline</a:t>
            </a:r>
            <a:endParaRPr lang="en-GB" dirty="0"/>
          </a:p>
        </p:txBody>
      </p:sp>
      <p:sp>
        <p:nvSpPr>
          <p:cNvPr id="3" name="Content Placeholder 2"/>
          <p:cNvSpPr>
            <a:spLocks noGrp="1"/>
          </p:cNvSpPr>
          <p:nvPr>
            <p:ph idx="1"/>
          </p:nvPr>
        </p:nvSpPr>
        <p:spPr>
          <a:xfrm>
            <a:off x="971600" y="1600200"/>
            <a:ext cx="7715200" cy="4925144"/>
          </a:xfrm>
        </p:spPr>
        <p:txBody>
          <a:bodyPr>
            <a:normAutofit/>
          </a:bodyPr>
          <a:lstStyle/>
          <a:p>
            <a:pPr marL="1543050" lvl="3">
              <a:buClr>
                <a:srgbClr val="BC290A"/>
              </a:buClr>
            </a:pPr>
            <a:endParaRPr lang="en-GB" sz="2000" dirty="0" smtClean="0"/>
          </a:p>
          <a:p>
            <a:pPr marL="1543050" lvl="3">
              <a:buClr>
                <a:srgbClr val="BC290A"/>
              </a:buClr>
            </a:pPr>
            <a:endParaRPr lang="en-GB" sz="2000" dirty="0" smtClean="0"/>
          </a:p>
          <a:p>
            <a:pPr marL="0" indent="0" algn="ctr">
              <a:buClr>
                <a:srgbClr val="C00000"/>
              </a:buClr>
              <a:buNone/>
            </a:pPr>
            <a:r>
              <a:rPr lang="en-GB" sz="2000" dirty="0" smtClean="0"/>
              <a:t>Rationale</a:t>
            </a:r>
          </a:p>
          <a:p>
            <a:pPr marL="0" indent="0" algn="ctr">
              <a:buClr>
                <a:srgbClr val="BC290A"/>
              </a:buClr>
              <a:buNone/>
            </a:pPr>
            <a:endParaRPr lang="en-GB" sz="2000" dirty="0" smtClean="0"/>
          </a:p>
          <a:p>
            <a:pPr marL="0" indent="0" algn="ctr">
              <a:buClr>
                <a:srgbClr val="1399BB"/>
              </a:buClr>
              <a:buNone/>
            </a:pPr>
            <a:r>
              <a:rPr lang="en-GB" sz="2000" dirty="0" smtClean="0"/>
              <a:t>Methodology</a:t>
            </a:r>
          </a:p>
          <a:p>
            <a:pPr marL="0" indent="0" algn="ctr">
              <a:buClr>
                <a:srgbClr val="1399BB"/>
              </a:buClr>
              <a:buNone/>
            </a:pPr>
            <a:endParaRPr lang="en-GB" sz="2000" dirty="0" smtClean="0"/>
          </a:p>
          <a:p>
            <a:pPr marL="0" indent="0" algn="ctr">
              <a:buClr>
                <a:srgbClr val="629232"/>
              </a:buClr>
              <a:buNone/>
            </a:pPr>
            <a:r>
              <a:rPr lang="en-GB" sz="2000" dirty="0" smtClean="0"/>
              <a:t>Strengths</a:t>
            </a:r>
          </a:p>
          <a:p>
            <a:pPr marL="0" indent="0" algn="ctr">
              <a:buClr>
                <a:srgbClr val="629232"/>
              </a:buClr>
              <a:buNone/>
            </a:pPr>
            <a:endParaRPr lang="en-GB" sz="2000" dirty="0" smtClean="0"/>
          </a:p>
          <a:p>
            <a:pPr marL="0" indent="0" algn="ctr">
              <a:buClr>
                <a:srgbClr val="9D9D9C"/>
              </a:buClr>
              <a:buNone/>
            </a:pPr>
            <a:r>
              <a:rPr lang="en-GB" sz="2000" dirty="0" smtClean="0"/>
              <a:t>Results</a:t>
            </a:r>
            <a:endParaRPr lang="en-GB" sz="2000" dirty="0"/>
          </a:p>
        </p:txBody>
      </p:sp>
      <p:cxnSp>
        <p:nvCxnSpPr>
          <p:cNvPr id="5" name="Straight Connector 4"/>
          <p:cNvCxnSpPr/>
          <p:nvPr/>
        </p:nvCxnSpPr>
        <p:spPr>
          <a:xfrm>
            <a:off x="4314969" y="2680342"/>
            <a:ext cx="1044000" cy="0"/>
          </a:xfrm>
          <a:prstGeom prst="line">
            <a:avLst/>
          </a:prstGeom>
          <a:ln w="28575">
            <a:solidFill>
              <a:srgbClr val="BC290A"/>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4105368" y="3429000"/>
            <a:ext cx="1458000" cy="0"/>
          </a:xfrm>
          <a:prstGeom prst="line">
            <a:avLst/>
          </a:prstGeom>
          <a:ln w="28575">
            <a:solidFill>
              <a:srgbClr val="1399BB"/>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287876" y="4163369"/>
            <a:ext cx="1098000" cy="0"/>
          </a:xfrm>
          <a:prstGeom prst="line">
            <a:avLst/>
          </a:prstGeom>
          <a:ln w="28575">
            <a:solidFill>
              <a:srgbClr val="9D9D9C"/>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422919" y="4869160"/>
            <a:ext cx="828000" cy="0"/>
          </a:xfrm>
          <a:prstGeom prst="line">
            <a:avLst/>
          </a:prstGeom>
          <a:ln w="28575">
            <a:solidFill>
              <a:srgbClr val="62923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8149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up)">
                                      <p:cBhvr>
                                        <p:cTn id="7" dur="500"/>
                                        <p:tgtEl>
                                          <p:spTgt spid="3">
                                            <p:txEl>
                                              <p:pRg st="2" end="2"/>
                                            </p:txEl>
                                          </p:spTgt>
                                        </p:tgtEl>
                                      </p:cBhvr>
                                    </p:animEffect>
                                  </p:childTnLst>
                                </p:cTn>
                              </p:par>
                              <p:par>
                                <p:cTn id="8" presetID="22" presetClass="entr" presetSubtype="8" fill="hold" nodeType="withEffect">
                                  <p:stCondLst>
                                    <p:cond delay="50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wipe(up)">
                                      <p:cBhvr>
                                        <p:cTn id="15" dur="500"/>
                                        <p:tgtEl>
                                          <p:spTgt spid="3">
                                            <p:txEl>
                                              <p:pRg st="4" end="4"/>
                                            </p:txEl>
                                          </p:spTgt>
                                        </p:tgtEl>
                                      </p:cBhvr>
                                    </p:animEffect>
                                  </p:childTnLst>
                                </p:cTn>
                              </p:par>
                              <p:par>
                                <p:cTn id="16" presetID="22" presetClass="entr" presetSubtype="8" fill="hold" nodeType="withEffect">
                                  <p:stCondLst>
                                    <p:cond delay="50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wipe(up)">
                                      <p:cBhvr>
                                        <p:cTn id="23" dur="500"/>
                                        <p:tgtEl>
                                          <p:spTgt spid="3">
                                            <p:txEl>
                                              <p:pRg st="6" end="6"/>
                                            </p:txEl>
                                          </p:spTgt>
                                        </p:tgtEl>
                                      </p:cBhvr>
                                    </p:animEffect>
                                  </p:childTnLst>
                                </p:cTn>
                              </p:par>
                              <p:par>
                                <p:cTn id="24" presetID="22" presetClass="entr" presetSubtype="8" fill="hold" nodeType="withEffect">
                                  <p:stCondLst>
                                    <p:cond delay="50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wipe(up)">
                                      <p:cBhvr>
                                        <p:cTn id="31" dur="500"/>
                                        <p:tgtEl>
                                          <p:spTgt spid="3">
                                            <p:txEl>
                                              <p:pRg st="8" end="8"/>
                                            </p:txEl>
                                          </p:spTgt>
                                        </p:tgtEl>
                                      </p:cBhvr>
                                    </p:animEffect>
                                  </p:childTnLst>
                                </p:cTn>
                              </p:par>
                              <p:par>
                                <p:cTn id="32" presetID="22" presetClass="entr" presetSubtype="8" fill="hold" nodeType="withEffect">
                                  <p:stCondLst>
                                    <p:cond delay="50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Rationale</a:t>
            </a:r>
            <a:endParaRPr lang="en-GB" dirty="0"/>
          </a:p>
        </p:txBody>
      </p:sp>
      <p:grpSp>
        <p:nvGrpSpPr>
          <p:cNvPr id="3" name="Group 2"/>
          <p:cNvGrpSpPr/>
          <p:nvPr/>
        </p:nvGrpSpPr>
        <p:grpSpPr>
          <a:xfrm>
            <a:off x="2328353" y="3190270"/>
            <a:ext cx="4487295" cy="2050882"/>
            <a:chOff x="2113053" y="2480976"/>
            <a:chExt cx="4487295" cy="2050882"/>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5140" r="10546"/>
            <a:stretch/>
          </p:blipFill>
          <p:spPr>
            <a:xfrm>
              <a:off x="2113053" y="2480976"/>
              <a:ext cx="4487295" cy="1758516"/>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47141" t="56490" r="36341"/>
            <a:stretch/>
          </p:blipFill>
          <p:spPr>
            <a:xfrm>
              <a:off x="4270398" y="3478984"/>
              <a:ext cx="1209734" cy="1052874"/>
            </a:xfrm>
            <a:prstGeom prst="rect">
              <a:avLst/>
            </a:prstGeom>
          </p:spPr>
        </p:pic>
      </p:grpSp>
      <p:cxnSp>
        <p:nvCxnSpPr>
          <p:cNvPr id="6" name="Straight Connector 5"/>
          <p:cNvCxnSpPr/>
          <p:nvPr/>
        </p:nvCxnSpPr>
        <p:spPr>
          <a:xfrm>
            <a:off x="4664859" y="4375499"/>
            <a:ext cx="828000" cy="0"/>
          </a:xfrm>
          <a:prstGeom prst="line">
            <a:avLst/>
          </a:prstGeom>
          <a:ln w="19050">
            <a:solidFill>
              <a:srgbClr val="BC290A"/>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662884" y="4599149"/>
            <a:ext cx="828000" cy="0"/>
          </a:xfrm>
          <a:prstGeom prst="line">
            <a:avLst/>
          </a:prstGeom>
          <a:ln w="19050">
            <a:solidFill>
              <a:srgbClr val="1399BB"/>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672784" y="4834674"/>
            <a:ext cx="828000" cy="0"/>
          </a:xfrm>
          <a:prstGeom prst="line">
            <a:avLst/>
          </a:prstGeom>
          <a:ln w="19050">
            <a:solidFill>
              <a:srgbClr val="629232"/>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4682684" y="5058324"/>
            <a:ext cx="828000" cy="0"/>
          </a:xfrm>
          <a:prstGeom prst="line">
            <a:avLst/>
          </a:prstGeom>
          <a:ln w="19050">
            <a:solidFill>
              <a:srgbClr val="9D9D9C"/>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328353" y="5143479"/>
            <a:ext cx="4487295" cy="1478353"/>
          </a:xfrm>
          <a:prstGeom prst="rect">
            <a:avLst/>
          </a:prstGeom>
          <a:noFill/>
        </p:spPr>
        <p:txBody>
          <a:bodyPr wrap="square" lIns="128016" tIns="64008" rIns="128016" bIns="64008" rtlCol="0">
            <a:spAutoFit/>
          </a:bodyPr>
          <a:lstStyle/>
          <a:p>
            <a:pPr algn="ctr"/>
            <a:r>
              <a:rPr lang="en-GB" sz="2000" spc="-100" dirty="0" smtClean="0">
                <a:solidFill>
                  <a:srgbClr val="1399BB"/>
                </a:solidFill>
                <a:latin typeface="Arial Rounded MT Bold" pitchFamily="34" charset="0"/>
              </a:rPr>
              <a:t>Advocate</a:t>
            </a:r>
          </a:p>
          <a:p>
            <a:endParaRPr lang="en-GB" sz="1000" spc="-100" dirty="0" smtClean="0">
              <a:solidFill>
                <a:srgbClr val="00B0F0"/>
              </a:solidFill>
              <a:latin typeface="Arial Rounded MT Bold" pitchFamily="34" charset="0"/>
            </a:endParaRPr>
          </a:p>
          <a:p>
            <a:pPr algn="just">
              <a:spcAft>
                <a:spcPts val="200"/>
              </a:spcAft>
            </a:pPr>
            <a:r>
              <a:rPr lang="en-GB" sz="1400" spc="-100" dirty="0" smtClean="0">
                <a:solidFill>
                  <a:srgbClr val="9D9D9C"/>
                </a:solidFill>
                <a:latin typeface="Arial Rounded MT Bold" pitchFamily="34" charset="0"/>
              </a:rPr>
              <a:t>Social Partners develop informed policy positions and structured advocacy efforts.</a:t>
            </a:r>
          </a:p>
          <a:p>
            <a:pPr algn="just">
              <a:spcAft>
                <a:spcPts val="200"/>
              </a:spcAft>
            </a:pPr>
            <a:r>
              <a:rPr lang="en-GB" sz="1400" spc="-100" dirty="0" smtClean="0">
                <a:solidFill>
                  <a:srgbClr val="9D9D9C"/>
                </a:solidFill>
                <a:latin typeface="Arial Rounded MT Bold" pitchFamily="34" charset="0"/>
              </a:rPr>
              <a:t>They aim at influencing Government to address the priorities identified by the assessment </a:t>
            </a:r>
            <a:r>
              <a:rPr lang="en-GB" sz="1400" spc="-100" dirty="0" smtClean="0">
                <a:solidFill>
                  <a:srgbClr val="9D9D9C"/>
                </a:solidFill>
                <a:latin typeface="Arial Rounded MT Bold" pitchFamily="34" charset="0"/>
              </a:rPr>
              <a:t>report. </a:t>
            </a:r>
            <a:endParaRPr lang="en-GB" sz="1400" spc="-100" dirty="0">
              <a:solidFill>
                <a:srgbClr val="9D9D9C"/>
              </a:solidFill>
              <a:latin typeface="Arial Rounded MT Bold" pitchFamily="34" charset="0"/>
            </a:endParaRPr>
          </a:p>
        </p:txBody>
      </p:sp>
      <p:sp>
        <p:nvSpPr>
          <p:cNvPr id="13" name="TextBox 12"/>
          <p:cNvSpPr txBox="1"/>
          <p:nvPr/>
        </p:nvSpPr>
        <p:spPr>
          <a:xfrm>
            <a:off x="2328353" y="1412776"/>
            <a:ext cx="4487295" cy="1668149"/>
          </a:xfrm>
          <a:prstGeom prst="rect">
            <a:avLst/>
          </a:prstGeom>
          <a:noFill/>
        </p:spPr>
        <p:txBody>
          <a:bodyPr wrap="square" lIns="128016" tIns="64008" rIns="128016" bIns="64008" rtlCol="0">
            <a:spAutoFit/>
          </a:bodyPr>
          <a:lstStyle/>
          <a:p>
            <a:pPr algn="ctr"/>
            <a:r>
              <a:rPr lang="en-GB" sz="2000" spc="-100" dirty="0" smtClean="0">
                <a:solidFill>
                  <a:srgbClr val="1399BB"/>
                </a:solidFill>
                <a:latin typeface="Arial Rounded MT Bold" pitchFamily="34" charset="0"/>
              </a:rPr>
              <a:t>How ILO helps</a:t>
            </a:r>
          </a:p>
          <a:p>
            <a:endParaRPr lang="en-GB" sz="1000" spc="-100" dirty="0" smtClean="0">
              <a:solidFill>
                <a:srgbClr val="00B0F0"/>
              </a:solidFill>
              <a:latin typeface="Arial Rounded MT Bold" pitchFamily="34" charset="0"/>
            </a:endParaRPr>
          </a:p>
          <a:p>
            <a:pPr algn="just"/>
            <a:r>
              <a:rPr lang="en-GB" sz="1400" spc="-100" dirty="0" smtClean="0">
                <a:solidFill>
                  <a:srgbClr val="9D9D9C"/>
                </a:solidFill>
                <a:latin typeface="Arial Rounded MT Bold" pitchFamily="34" charset="0"/>
              </a:rPr>
              <a:t>The International Labour </a:t>
            </a:r>
            <a:r>
              <a:rPr lang="en-GB" sz="1400" spc="-100" dirty="0">
                <a:solidFill>
                  <a:srgbClr val="9D9D9C"/>
                </a:solidFill>
                <a:latin typeface="Arial Rounded MT Bold" pitchFamily="34" charset="0"/>
              </a:rPr>
              <a:t>Office </a:t>
            </a:r>
            <a:r>
              <a:rPr lang="en-GB" sz="1400" spc="-100" dirty="0" smtClean="0">
                <a:solidFill>
                  <a:srgbClr val="9D9D9C"/>
                </a:solidFill>
                <a:latin typeface="Arial Rounded MT Bold" pitchFamily="34" charset="0"/>
              </a:rPr>
              <a:t>develops the capacity of Social Partners to:</a:t>
            </a:r>
          </a:p>
          <a:p>
            <a:pPr marL="144000" indent="-144000" algn="just">
              <a:buFont typeface="Wingdings" panose="05000000000000000000" pitchFamily="2" charset="2"/>
              <a:buChar char="§"/>
            </a:pPr>
            <a:r>
              <a:rPr lang="en-GB" sz="1400" spc="-100" dirty="0">
                <a:solidFill>
                  <a:srgbClr val="9D9D9C"/>
                </a:solidFill>
                <a:latin typeface="Arial Rounded MT Bold" pitchFamily="34" charset="0"/>
              </a:rPr>
              <a:t>conduct further </a:t>
            </a:r>
            <a:r>
              <a:rPr lang="en-GB" sz="1400" spc="-100" dirty="0" smtClean="0">
                <a:solidFill>
                  <a:srgbClr val="9D9D9C"/>
                </a:solidFill>
                <a:latin typeface="Arial Rounded MT Bold" pitchFamily="34" charset="0"/>
              </a:rPr>
              <a:t>research,</a:t>
            </a:r>
          </a:p>
          <a:p>
            <a:pPr marL="144000" indent="-144000" algn="just">
              <a:buFont typeface="Wingdings" panose="05000000000000000000" pitchFamily="2" charset="2"/>
              <a:buChar char="§"/>
            </a:pPr>
            <a:r>
              <a:rPr lang="en-GB" sz="1400" spc="-100" dirty="0" smtClean="0">
                <a:solidFill>
                  <a:srgbClr val="9D9D9C"/>
                </a:solidFill>
                <a:latin typeface="Arial Rounded MT Bold" pitchFamily="34" charset="0"/>
              </a:rPr>
              <a:t>draft </a:t>
            </a:r>
            <a:r>
              <a:rPr lang="en-GB" sz="1400" spc="-100" dirty="0">
                <a:solidFill>
                  <a:srgbClr val="9D9D9C"/>
                </a:solidFill>
                <a:latin typeface="Arial Rounded MT Bold" pitchFamily="34" charset="0"/>
              </a:rPr>
              <a:t>policy papers, </a:t>
            </a:r>
            <a:r>
              <a:rPr lang="en-GB" sz="1400" spc="-100" dirty="0" smtClean="0">
                <a:solidFill>
                  <a:srgbClr val="9D9D9C"/>
                </a:solidFill>
                <a:latin typeface="Arial Rounded MT Bold" pitchFamily="34" charset="0"/>
              </a:rPr>
              <a:t>and</a:t>
            </a:r>
          </a:p>
          <a:p>
            <a:pPr marL="144000" indent="-144000" algn="just">
              <a:buFont typeface="Wingdings" panose="05000000000000000000" pitchFamily="2" charset="2"/>
              <a:buChar char="§"/>
            </a:pPr>
            <a:r>
              <a:rPr lang="en-GB" sz="1400" spc="-100" dirty="0" smtClean="0">
                <a:solidFill>
                  <a:srgbClr val="9D9D9C"/>
                </a:solidFill>
                <a:latin typeface="Arial Rounded MT Bold" pitchFamily="34" charset="0"/>
              </a:rPr>
              <a:t>carry </a:t>
            </a:r>
            <a:r>
              <a:rPr lang="en-GB" sz="1400" spc="-100" dirty="0">
                <a:solidFill>
                  <a:srgbClr val="9D9D9C"/>
                </a:solidFill>
                <a:latin typeface="Arial Rounded MT Bold" pitchFamily="34" charset="0"/>
              </a:rPr>
              <a:t>out an </a:t>
            </a:r>
            <a:r>
              <a:rPr lang="en-GB" sz="1400" spc="-100" dirty="0" smtClean="0">
                <a:solidFill>
                  <a:srgbClr val="9D9D9C"/>
                </a:solidFill>
                <a:latin typeface="Arial Rounded MT Bold" pitchFamily="34" charset="0"/>
              </a:rPr>
              <a:t>advocacy campaign. </a:t>
            </a:r>
            <a:endParaRPr lang="en-GB" sz="1400" spc="-100" dirty="0">
              <a:solidFill>
                <a:srgbClr val="9D9D9C"/>
              </a:solidFill>
              <a:latin typeface="Arial Rounded MT Bold" pitchFamily="34" charset="0"/>
            </a:endParaRPr>
          </a:p>
        </p:txBody>
      </p:sp>
      <p:sp>
        <p:nvSpPr>
          <p:cNvPr id="11" name="TextBox 10"/>
          <p:cNvSpPr txBox="1"/>
          <p:nvPr/>
        </p:nvSpPr>
        <p:spPr>
          <a:xfrm>
            <a:off x="193744" y="2567258"/>
            <a:ext cx="2204440" cy="2099036"/>
          </a:xfrm>
          <a:prstGeom prst="rect">
            <a:avLst/>
          </a:prstGeom>
          <a:solidFill>
            <a:schemeClr val="bg1"/>
          </a:solidFill>
        </p:spPr>
        <p:txBody>
          <a:bodyPr wrap="square" lIns="128016" tIns="64008" rIns="128016" bIns="64008" rtlCol="0">
            <a:spAutoFit/>
          </a:bodyPr>
          <a:lstStyle/>
          <a:p>
            <a:pPr algn="ctr"/>
            <a:r>
              <a:rPr lang="en-GB" sz="2000" spc="-100" dirty="0" smtClean="0">
                <a:solidFill>
                  <a:srgbClr val="BC290A"/>
                </a:solidFill>
                <a:latin typeface="Arial Rounded MT Bold" pitchFamily="34" charset="0"/>
              </a:rPr>
              <a:t>How ILO helps</a:t>
            </a:r>
            <a:endParaRPr lang="en-GB" sz="1700" spc="-100" dirty="0" smtClean="0">
              <a:solidFill>
                <a:srgbClr val="BC290A"/>
              </a:solidFill>
              <a:latin typeface="Arial Rounded MT Bold" pitchFamily="34" charset="0"/>
            </a:endParaRPr>
          </a:p>
          <a:p>
            <a:pPr algn="just"/>
            <a:endParaRPr lang="en-GB" sz="1000" dirty="0" smtClean="0"/>
          </a:p>
          <a:p>
            <a:pPr algn="just"/>
            <a:r>
              <a:rPr lang="en-GB" sz="1400" spc="-100" dirty="0" smtClean="0">
                <a:solidFill>
                  <a:srgbClr val="9D9D9C"/>
                </a:solidFill>
                <a:latin typeface="Arial Rounded MT Bold" pitchFamily="34" charset="0"/>
              </a:rPr>
              <a:t>The International Labour Office </a:t>
            </a:r>
            <a:r>
              <a:rPr lang="en-GB" sz="1400" spc="-100" dirty="0">
                <a:solidFill>
                  <a:srgbClr val="9D9D9C"/>
                </a:solidFill>
                <a:latin typeface="Arial Rounded MT Bold" pitchFamily="34" charset="0"/>
              </a:rPr>
              <a:t>assesses </a:t>
            </a:r>
            <a:r>
              <a:rPr lang="en-GB" sz="1400" spc="-100" dirty="0" smtClean="0">
                <a:solidFill>
                  <a:srgbClr val="9D9D9C"/>
                </a:solidFill>
                <a:latin typeface="Arial Rounded MT Bold" pitchFamily="34" charset="0"/>
              </a:rPr>
              <a:t>and, if necessary, builds the </a:t>
            </a:r>
            <a:r>
              <a:rPr lang="en-GB" sz="1400" spc="-100" dirty="0">
                <a:solidFill>
                  <a:srgbClr val="9D9D9C"/>
                </a:solidFill>
                <a:latin typeface="Arial Rounded MT Bold" pitchFamily="34" charset="0"/>
              </a:rPr>
              <a:t>capacity of Social </a:t>
            </a:r>
            <a:r>
              <a:rPr lang="en-GB" sz="1400" spc="-100" dirty="0" smtClean="0">
                <a:solidFill>
                  <a:srgbClr val="9D9D9C"/>
                </a:solidFill>
                <a:latin typeface="Arial Rounded MT Bold" pitchFamily="34" charset="0"/>
              </a:rPr>
              <a:t>Partners </a:t>
            </a:r>
            <a:r>
              <a:rPr lang="en-GB" sz="1400" spc="-100" dirty="0">
                <a:solidFill>
                  <a:srgbClr val="9D9D9C"/>
                </a:solidFill>
                <a:latin typeface="Arial Rounded MT Bold" pitchFamily="34" charset="0"/>
              </a:rPr>
              <a:t>to </a:t>
            </a:r>
            <a:r>
              <a:rPr lang="en-GB" sz="1400" spc="-100" dirty="0" smtClean="0">
                <a:solidFill>
                  <a:srgbClr val="9D9D9C"/>
                </a:solidFill>
                <a:latin typeface="Arial Rounded MT Bold" pitchFamily="34" charset="0"/>
              </a:rPr>
              <a:t>engage in assessment and advocacy work.</a:t>
            </a:r>
          </a:p>
        </p:txBody>
      </p:sp>
      <p:sp>
        <p:nvSpPr>
          <p:cNvPr id="14" name="TextBox 13"/>
          <p:cNvSpPr txBox="1"/>
          <p:nvPr/>
        </p:nvSpPr>
        <p:spPr>
          <a:xfrm>
            <a:off x="214825" y="2567258"/>
            <a:ext cx="2173185" cy="2745367"/>
          </a:xfrm>
          <a:prstGeom prst="rect">
            <a:avLst/>
          </a:prstGeom>
          <a:solidFill>
            <a:schemeClr val="bg1"/>
          </a:solidFill>
        </p:spPr>
        <p:txBody>
          <a:bodyPr wrap="square" lIns="128016" tIns="64008" rIns="128016" bIns="64008" rtlCol="0">
            <a:spAutoFit/>
          </a:bodyPr>
          <a:lstStyle/>
          <a:p>
            <a:pPr algn="ctr"/>
            <a:r>
              <a:rPr lang="en-GB" sz="2000" spc="-100" dirty="0" smtClean="0">
                <a:solidFill>
                  <a:srgbClr val="629232"/>
                </a:solidFill>
                <a:latin typeface="Arial Rounded MT Bold" pitchFamily="34" charset="0"/>
              </a:rPr>
              <a:t>Reform</a:t>
            </a:r>
            <a:endParaRPr lang="en-GB" sz="2800" spc="-100" dirty="0" smtClean="0">
              <a:solidFill>
                <a:srgbClr val="629232"/>
              </a:solidFill>
              <a:latin typeface="Arial Rounded MT Bold" pitchFamily="34" charset="0"/>
            </a:endParaRPr>
          </a:p>
          <a:p>
            <a:endParaRPr lang="en-GB" sz="1000" b="1" spc="-100" dirty="0" smtClean="0">
              <a:solidFill>
                <a:schemeClr val="bg1">
                  <a:lumMod val="65000"/>
                </a:schemeClr>
              </a:solidFill>
              <a:latin typeface="Arial Rounded MT Bold" pitchFamily="34" charset="0"/>
            </a:endParaRPr>
          </a:p>
          <a:p>
            <a:pPr algn="just">
              <a:spcAft>
                <a:spcPts val="200"/>
              </a:spcAft>
            </a:pPr>
            <a:r>
              <a:rPr lang="en-GB" sz="1400" spc="-100" dirty="0" smtClean="0">
                <a:solidFill>
                  <a:srgbClr val="9D9D9C"/>
                </a:solidFill>
                <a:latin typeface="Arial Rounded MT Bold" pitchFamily="34" charset="0"/>
              </a:rPr>
              <a:t>Government engages </a:t>
            </a:r>
            <a:r>
              <a:rPr lang="en-GB" sz="1400" spc="-100" dirty="0">
                <a:solidFill>
                  <a:srgbClr val="9D9D9C"/>
                </a:solidFill>
                <a:latin typeface="Arial Rounded MT Bold" pitchFamily="34" charset="0"/>
              </a:rPr>
              <a:t>in consultations with </a:t>
            </a:r>
            <a:r>
              <a:rPr lang="en-GB" sz="1400" spc="-100" dirty="0" smtClean="0">
                <a:solidFill>
                  <a:srgbClr val="9D9D9C"/>
                </a:solidFill>
                <a:latin typeface="Arial Rounded MT Bold" pitchFamily="34" charset="0"/>
              </a:rPr>
              <a:t>the other Social Partners to weigh different reform responses.</a:t>
            </a:r>
          </a:p>
          <a:p>
            <a:pPr algn="just">
              <a:spcAft>
                <a:spcPts val="200"/>
              </a:spcAft>
            </a:pPr>
            <a:r>
              <a:rPr lang="en-GB" sz="1400" spc="-100" dirty="0" smtClean="0">
                <a:solidFill>
                  <a:srgbClr val="9D9D9C"/>
                </a:solidFill>
                <a:latin typeface="Arial Rounded MT Bold" pitchFamily="34" charset="0"/>
              </a:rPr>
              <a:t>Measures that contribute </a:t>
            </a:r>
            <a:r>
              <a:rPr lang="en-GB" sz="1400" spc="-100" dirty="0">
                <a:solidFill>
                  <a:srgbClr val="9D9D9C"/>
                </a:solidFill>
                <a:latin typeface="Arial Rounded MT Bold" pitchFamily="34" charset="0"/>
              </a:rPr>
              <a:t>to </a:t>
            </a:r>
            <a:r>
              <a:rPr lang="en-GB" sz="1400" spc="-100" dirty="0" smtClean="0">
                <a:solidFill>
                  <a:srgbClr val="9D9D9C"/>
                </a:solidFill>
                <a:latin typeface="Arial Rounded MT Bold" pitchFamily="34" charset="0"/>
              </a:rPr>
              <a:t>a more conducive enabling environment for sustainable enterprises are adopted.</a:t>
            </a:r>
            <a:endParaRPr lang="en-GB" sz="2000" spc="-100" dirty="0">
              <a:solidFill>
                <a:srgbClr val="9D9D9C"/>
              </a:solidFill>
              <a:latin typeface="Arial Rounded MT Bold" pitchFamily="34" charset="0"/>
            </a:endParaRPr>
          </a:p>
        </p:txBody>
      </p:sp>
      <p:sp>
        <p:nvSpPr>
          <p:cNvPr id="10" name="TextBox 9"/>
          <p:cNvSpPr txBox="1"/>
          <p:nvPr/>
        </p:nvSpPr>
        <p:spPr>
          <a:xfrm>
            <a:off x="6688040" y="2567258"/>
            <a:ext cx="2204440" cy="3304494"/>
          </a:xfrm>
          <a:prstGeom prst="rect">
            <a:avLst/>
          </a:prstGeom>
          <a:noFill/>
        </p:spPr>
        <p:txBody>
          <a:bodyPr wrap="square" lIns="128016" tIns="64008" rIns="128016" bIns="64008" rtlCol="0">
            <a:spAutoFit/>
          </a:bodyPr>
          <a:lstStyle/>
          <a:p>
            <a:pPr algn="ctr"/>
            <a:r>
              <a:rPr lang="en-GB" sz="2000" spc="-100" dirty="0" smtClean="0">
                <a:solidFill>
                  <a:srgbClr val="BC290A"/>
                </a:solidFill>
                <a:latin typeface="Arial Rounded MT Bold" pitchFamily="34" charset="0"/>
              </a:rPr>
              <a:t>Assess</a:t>
            </a:r>
            <a:endParaRPr lang="en-GB" sz="1700" spc="-100" dirty="0" smtClean="0">
              <a:solidFill>
                <a:srgbClr val="BC290A"/>
              </a:solidFill>
              <a:latin typeface="Arial Rounded MT Bold" pitchFamily="34" charset="0"/>
            </a:endParaRPr>
          </a:p>
          <a:p>
            <a:pPr algn="just"/>
            <a:endParaRPr lang="en-GB" sz="1000" dirty="0" smtClean="0"/>
          </a:p>
          <a:p>
            <a:pPr algn="just">
              <a:spcAft>
                <a:spcPts val="200"/>
              </a:spcAft>
            </a:pPr>
            <a:r>
              <a:rPr lang="en-GB" sz="1400" spc="-100" dirty="0" smtClean="0">
                <a:solidFill>
                  <a:srgbClr val="9D9D9C"/>
                </a:solidFill>
                <a:latin typeface="Arial Rounded MT Bold" pitchFamily="34" charset="0"/>
              </a:rPr>
              <a:t>Social Partners assess the prevailing economic, political, social </a:t>
            </a:r>
            <a:r>
              <a:rPr lang="en-GB" sz="1400" spc="-100" dirty="0" smtClean="0">
                <a:solidFill>
                  <a:srgbClr val="9D9D9C"/>
                </a:solidFill>
                <a:latin typeface="Arial Rounded MT Bold" pitchFamily="34" charset="0"/>
              </a:rPr>
              <a:t>and </a:t>
            </a:r>
            <a:r>
              <a:rPr lang="en-GB" sz="1400" spc="-100" dirty="0" smtClean="0">
                <a:solidFill>
                  <a:srgbClr val="9D9D9C"/>
                </a:solidFill>
                <a:latin typeface="Arial Rounded MT Bold" pitchFamily="34" charset="0"/>
              </a:rPr>
              <a:t>environmental conditions under which enterprises operate.</a:t>
            </a:r>
          </a:p>
          <a:p>
            <a:pPr algn="just"/>
            <a:r>
              <a:rPr lang="en-GB" sz="1400" spc="-100" dirty="0" smtClean="0">
                <a:solidFill>
                  <a:srgbClr val="9D9D9C"/>
                </a:solidFill>
                <a:latin typeface="Arial Rounded MT Bold" pitchFamily="34" charset="0"/>
              </a:rPr>
              <a:t>A report outlines the main:</a:t>
            </a:r>
          </a:p>
          <a:p>
            <a:pPr marL="144000" indent="-144000" algn="just">
              <a:buFont typeface="Wingdings" panose="05000000000000000000" pitchFamily="2" charset="2"/>
              <a:buChar char="§"/>
            </a:pPr>
            <a:r>
              <a:rPr lang="en-GB" sz="1400" spc="-100" dirty="0" smtClean="0">
                <a:solidFill>
                  <a:srgbClr val="9D9D9C"/>
                </a:solidFill>
                <a:latin typeface="Arial Rounded MT Bold" pitchFamily="34" charset="0"/>
              </a:rPr>
              <a:t>legal,</a:t>
            </a:r>
          </a:p>
          <a:p>
            <a:pPr marL="144000" indent="-144000" algn="just">
              <a:buFont typeface="Wingdings" panose="05000000000000000000" pitchFamily="2" charset="2"/>
              <a:buChar char="§"/>
            </a:pPr>
            <a:r>
              <a:rPr lang="en-GB" sz="1400" spc="-100" dirty="0" smtClean="0">
                <a:solidFill>
                  <a:srgbClr val="9D9D9C"/>
                </a:solidFill>
                <a:latin typeface="Arial Rounded MT Bold" pitchFamily="34" charset="0"/>
              </a:rPr>
              <a:t>institutional, and</a:t>
            </a:r>
          </a:p>
          <a:p>
            <a:pPr marL="144000" indent="-144000" algn="just">
              <a:spcAft>
                <a:spcPts val="200"/>
              </a:spcAft>
              <a:buFont typeface="Wingdings" panose="05000000000000000000" pitchFamily="2" charset="2"/>
              <a:buChar char="§"/>
            </a:pPr>
            <a:r>
              <a:rPr lang="en-GB" sz="1400" spc="-100" dirty="0" smtClean="0">
                <a:solidFill>
                  <a:srgbClr val="9D9D9C"/>
                </a:solidFill>
                <a:latin typeface="Arial Rounded MT Bold" pitchFamily="34" charset="0"/>
              </a:rPr>
              <a:t>regulatory constraints.</a:t>
            </a:r>
          </a:p>
          <a:p>
            <a:pPr algn="just">
              <a:spcAft>
                <a:spcPts val="200"/>
              </a:spcAft>
            </a:pPr>
            <a:r>
              <a:rPr lang="en-GB" sz="1400" spc="-100" dirty="0" smtClean="0">
                <a:solidFill>
                  <a:srgbClr val="9D9D9C"/>
                </a:solidFill>
                <a:latin typeface="Arial Rounded MT Bold" pitchFamily="34" charset="0"/>
              </a:rPr>
              <a:t>Social Partners agree on priorities for reform. </a:t>
            </a:r>
            <a:endParaRPr lang="en-GB" sz="1400" spc="-100" dirty="0">
              <a:solidFill>
                <a:srgbClr val="9D9D9C"/>
              </a:solidFill>
              <a:latin typeface="Arial Rounded MT Bold" pitchFamily="34" charset="0"/>
            </a:endParaRPr>
          </a:p>
        </p:txBody>
      </p:sp>
      <p:sp>
        <p:nvSpPr>
          <p:cNvPr id="15" name="TextBox 14"/>
          <p:cNvSpPr txBox="1"/>
          <p:nvPr/>
        </p:nvSpPr>
        <p:spPr>
          <a:xfrm>
            <a:off x="6695545" y="2576779"/>
            <a:ext cx="2173185" cy="2555571"/>
          </a:xfrm>
          <a:prstGeom prst="rect">
            <a:avLst/>
          </a:prstGeom>
          <a:noFill/>
        </p:spPr>
        <p:txBody>
          <a:bodyPr wrap="square" lIns="128016" tIns="64008" rIns="128016" bIns="64008" rtlCol="0">
            <a:spAutoFit/>
          </a:bodyPr>
          <a:lstStyle/>
          <a:p>
            <a:pPr algn="ctr"/>
            <a:r>
              <a:rPr lang="en-GB" sz="2000" spc="-100" dirty="0" smtClean="0">
                <a:solidFill>
                  <a:srgbClr val="629232"/>
                </a:solidFill>
                <a:latin typeface="Arial Rounded MT Bold" pitchFamily="34" charset="0"/>
              </a:rPr>
              <a:t>How ILO helps</a:t>
            </a:r>
            <a:endParaRPr lang="en-GB" sz="2800" spc="-100" dirty="0" smtClean="0">
              <a:solidFill>
                <a:srgbClr val="629232"/>
              </a:solidFill>
              <a:latin typeface="Arial Rounded MT Bold" pitchFamily="34" charset="0"/>
            </a:endParaRPr>
          </a:p>
          <a:p>
            <a:endParaRPr lang="en-GB" sz="1000" b="1" spc="-100" dirty="0" smtClean="0">
              <a:solidFill>
                <a:schemeClr val="bg1">
                  <a:lumMod val="65000"/>
                </a:schemeClr>
              </a:solidFill>
              <a:latin typeface="Arial Rounded MT Bold" pitchFamily="34" charset="0"/>
            </a:endParaRPr>
          </a:p>
          <a:p>
            <a:pPr algn="just">
              <a:spcAft>
                <a:spcPts val="200"/>
              </a:spcAft>
            </a:pPr>
            <a:r>
              <a:rPr lang="en-GB" sz="1400" spc="-100" dirty="0" smtClean="0">
                <a:solidFill>
                  <a:srgbClr val="9D9D9C"/>
                </a:solidFill>
                <a:latin typeface="Arial Rounded MT Bold" pitchFamily="34" charset="0"/>
              </a:rPr>
              <a:t>The International Labour Office supports Government by organising a national policy dialogue to facilitate consultations.</a:t>
            </a:r>
          </a:p>
          <a:p>
            <a:pPr algn="just">
              <a:spcAft>
                <a:spcPts val="200"/>
              </a:spcAft>
            </a:pPr>
            <a:r>
              <a:rPr lang="en-GB" sz="1400" spc="-100" dirty="0" smtClean="0">
                <a:solidFill>
                  <a:srgbClr val="9D9D9C"/>
                </a:solidFill>
                <a:latin typeface="Arial Rounded MT Bold" pitchFamily="34" charset="0"/>
              </a:rPr>
              <a:t>It also helps Government draft and implement reforms.</a:t>
            </a:r>
            <a:endParaRPr lang="en-GB" sz="2000" spc="-100" dirty="0">
              <a:solidFill>
                <a:srgbClr val="9D9D9C"/>
              </a:solidFill>
              <a:latin typeface="Arial Rounded MT Bold" pitchFamily="34" charset="0"/>
            </a:endParaRPr>
          </a:p>
        </p:txBody>
      </p:sp>
      <p:sp>
        <p:nvSpPr>
          <p:cNvPr id="17" name="TextBox 16"/>
          <p:cNvSpPr txBox="1"/>
          <p:nvPr/>
        </p:nvSpPr>
        <p:spPr>
          <a:xfrm>
            <a:off x="2248591" y="1373741"/>
            <a:ext cx="4646819" cy="1755352"/>
          </a:xfrm>
          <a:prstGeom prst="rect">
            <a:avLst/>
          </a:prstGeom>
          <a:noFill/>
        </p:spPr>
        <p:txBody>
          <a:bodyPr wrap="square" lIns="128016" tIns="64008" rIns="128016" bIns="64008" rtlCol="0">
            <a:spAutoFit/>
          </a:bodyPr>
          <a:lstStyle/>
          <a:p>
            <a:pPr algn="ctr"/>
            <a:r>
              <a:rPr lang="fr-CH" sz="2000" spc="-100" dirty="0" smtClean="0">
                <a:solidFill>
                  <a:srgbClr val="9D9D9C"/>
                </a:solidFill>
                <a:latin typeface="Arial Rounded MT Bold" pitchFamily="34" charset="0"/>
              </a:rPr>
              <a:t>Grow</a:t>
            </a:r>
            <a:endParaRPr lang="fr-CH" sz="1700" spc="-100" dirty="0">
              <a:solidFill>
                <a:srgbClr val="9D9D9C"/>
              </a:solidFill>
              <a:latin typeface="Arial Rounded MT Bold" pitchFamily="34" charset="0"/>
            </a:endParaRPr>
          </a:p>
          <a:p>
            <a:pPr algn="just">
              <a:spcAft>
                <a:spcPts val="200"/>
              </a:spcAft>
            </a:pPr>
            <a:r>
              <a:rPr lang="en-GB" sz="1400" spc="-100" dirty="0">
                <a:solidFill>
                  <a:srgbClr val="9D9D9C"/>
                </a:solidFill>
                <a:latin typeface="Arial Rounded MT Bold" pitchFamily="34" charset="0"/>
              </a:rPr>
              <a:t>Reforms reduce business costs, reduce risks and increase competitive pressures on </a:t>
            </a:r>
            <a:r>
              <a:rPr lang="en-GB" sz="1400" spc="-100" dirty="0" smtClean="0">
                <a:solidFill>
                  <a:srgbClr val="9D9D9C"/>
                </a:solidFill>
                <a:latin typeface="Arial Rounded MT Bold" pitchFamily="34" charset="0"/>
              </a:rPr>
              <a:t>markets.</a:t>
            </a:r>
          </a:p>
          <a:p>
            <a:pPr algn="just">
              <a:spcAft>
                <a:spcPts val="200"/>
              </a:spcAft>
            </a:pPr>
            <a:r>
              <a:rPr lang="en-GB" sz="1400" spc="-100" dirty="0" smtClean="0">
                <a:solidFill>
                  <a:srgbClr val="9D9D9C"/>
                </a:solidFill>
                <a:latin typeface="Arial Rounded MT Bold" pitchFamily="34" charset="0"/>
              </a:rPr>
              <a:t>Enterprises </a:t>
            </a:r>
            <a:r>
              <a:rPr lang="en-GB" sz="1400" spc="-100" dirty="0">
                <a:solidFill>
                  <a:srgbClr val="9D9D9C"/>
                </a:solidFill>
                <a:latin typeface="Arial Rounded MT Bold" pitchFamily="34" charset="0"/>
              </a:rPr>
              <a:t>are able to change their behaviours in ways that lead </a:t>
            </a:r>
            <a:r>
              <a:rPr lang="en-GB" sz="1400" spc="-100" dirty="0" smtClean="0">
                <a:solidFill>
                  <a:srgbClr val="9D9D9C"/>
                </a:solidFill>
                <a:latin typeface="Arial Rounded MT Bold" pitchFamily="34" charset="0"/>
              </a:rPr>
              <a:t>to: </a:t>
            </a:r>
            <a:r>
              <a:rPr lang="en-GB" sz="1400" spc="-100" dirty="0" err="1" smtClean="0">
                <a:solidFill>
                  <a:srgbClr val="9D9D9C"/>
                </a:solidFill>
                <a:latin typeface="Arial Rounded MT Bold" pitchFamily="34" charset="0"/>
              </a:rPr>
              <a:t>i</a:t>
            </a:r>
            <a:r>
              <a:rPr lang="en-GB" sz="1400" spc="-100" dirty="0" smtClean="0">
                <a:solidFill>
                  <a:srgbClr val="9D9D9C"/>
                </a:solidFill>
                <a:latin typeface="Arial Rounded MT Bold" pitchFamily="34" charset="0"/>
              </a:rPr>
              <a:t>) increased </a:t>
            </a:r>
            <a:r>
              <a:rPr lang="en-GB" sz="1400" spc="-100" dirty="0">
                <a:solidFill>
                  <a:srgbClr val="9D9D9C"/>
                </a:solidFill>
                <a:latin typeface="Arial Rounded MT Bold" pitchFamily="34" charset="0"/>
              </a:rPr>
              <a:t>levels of investments and </a:t>
            </a:r>
            <a:r>
              <a:rPr lang="en-GB" sz="1400" spc="-100" dirty="0" smtClean="0">
                <a:solidFill>
                  <a:srgbClr val="9D9D9C"/>
                </a:solidFill>
                <a:latin typeface="Arial Rounded MT Bold" pitchFamily="34" charset="0"/>
              </a:rPr>
              <a:t>innovation, ii) growth </a:t>
            </a:r>
            <a:r>
              <a:rPr lang="en-GB" sz="1400" spc="-100" dirty="0">
                <a:solidFill>
                  <a:srgbClr val="9D9D9C"/>
                </a:solidFill>
                <a:latin typeface="Arial Rounded MT Bold" pitchFamily="34" charset="0"/>
              </a:rPr>
              <a:t>of the </a:t>
            </a:r>
            <a:r>
              <a:rPr lang="en-GB" sz="1400" spc="-100" dirty="0" smtClean="0">
                <a:solidFill>
                  <a:srgbClr val="9D9D9C"/>
                </a:solidFill>
                <a:latin typeface="Arial Rounded MT Bold" pitchFamily="34" charset="0"/>
              </a:rPr>
              <a:t>economy, iii) creation </a:t>
            </a:r>
            <a:r>
              <a:rPr lang="en-GB" sz="1400" spc="-100" dirty="0">
                <a:solidFill>
                  <a:srgbClr val="9D9D9C"/>
                </a:solidFill>
                <a:latin typeface="Arial Rounded MT Bold" pitchFamily="34" charset="0"/>
              </a:rPr>
              <a:t>of more and better </a:t>
            </a:r>
            <a:r>
              <a:rPr lang="en-GB" sz="1400" spc="-100" dirty="0" smtClean="0">
                <a:solidFill>
                  <a:srgbClr val="9D9D9C"/>
                </a:solidFill>
                <a:latin typeface="Arial Rounded MT Bold" pitchFamily="34" charset="0"/>
              </a:rPr>
              <a:t>jobs, and eventually iv) reduced poverty.</a:t>
            </a:r>
            <a:endParaRPr lang="en-US" sz="1400" spc="-100" dirty="0">
              <a:solidFill>
                <a:srgbClr val="9D9D9C"/>
              </a:solidFill>
              <a:latin typeface="Arial Rounded MT Bold" pitchFamily="34" charset="0"/>
            </a:endParaRPr>
          </a:p>
        </p:txBody>
      </p:sp>
    </p:spTree>
    <p:extLst>
      <p:ext uri="{BB962C8B-B14F-4D97-AF65-F5344CB8AC3E}">
        <p14:creationId xmlns:p14="http://schemas.microsoft.com/office/powerpoint/2010/main" val="194850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250"/>
                                        <p:tgtEl>
                                          <p:spTgt spid="6"/>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25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25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nodeType="clickEffect">
                                  <p:stCondLst>
                                    <p:cond delay="0"/>
                                  </p:stCondLst>
                                  <p:childTnLst>
                                    <p:set>
                                      <p:cBhvr>
                                        <p:cTn id="19" dur="1" fill="hold">
                                          <p:stCondLst>
                                            <p:cond delay="0"/>
                                          </p:stCondLst>
                                        </p:cTn>
                                        <p:tgtEl>
                                          <p:spTgt spid="6"/>
                                        </p:tgtEl>
                                        <p:attrNameLst>
                                          <p:attrName>style.visibility</p:attrName>
                                        </p:attrNameLst>
                                      </p:cBhvr>
                                      <p:to>
                                        <p:strVal val="hidden"/>
                                      </p:to>
                                    </p:set>
                                  </p:childTnLst>
                                </p:cTn>
                              </p:par>
                              <p:par>
                                <p:cTn id="20" presetID="1" presetClass="exit" presetSubtype="0" fill="hold" grpId="1" nodeType="withEffect">
                                  <p:stCondLst>
                                    <p:cond delay="0"/>
                                  </p:stCondLst>
                                  <p:childTnLst>
                                    <p:set>
                                      <p:cBhvr>
                                        <p:cTn id="21" dur="1" fill="hold">
                                          <p:stCondLst>
                                            <p:cond delay="0"/>
                                          </p:stCondLst>
                                        </p:cTn>
                                        <p:tgtEl>
                                          <p:spTgt spid="10"/>
                                        </p:tgtEl>
                                        <p:attrNameLst>
                                          <p:attrName>style.visibility</p:attrName>
                                        </p:attrNameLst>
                                      </p:cBhvr>
                                      <p:to>
                                        <p:strVal val="hidden"/>
                                      </p:to>
                                    </p:set>
                                  </p:childTnLst>
                                </p:cTn>
                              </p:par>
                              <p:par>
                                <p:cTn id="22" presetID="1" presetClass="exit" presetSubtype="0" fill="hold" grpId="1" nodeType="withEffect">
                                  <p:stCondLst>
                                    <p:cond delay="0"/>
                                  </p:stCondLst>
                                  <p:childTnLst>
                                    <p:set>
                                      <p:cBhvr>
                                        <p:cTn id="23" dur="1" fill="hold">
                                          <p:stCondLst>
                                            <p:cond delay="0"/>
                                          </p:stCondLst>
                                        </p:cTn>
                                        <p:tgtEl>
                                          <p:spTgt spid="11"/>
                                        </p:tgtEl>
                                        <p:attrNameLst>
                                          <p:attrName>style.visibility</p:attrName>
                                        </p:attrNameLst>
                                      </p:cBhvr>
                                      <p:to>
                                        <p:strVal val="hidden"/>
                                      </p:to>
                                    </p:set>
                                  </p:childTnLst>
                                </p:cTn>
                              </p:par>
                              <p:par>
                                <p:cTn id="24" presetID="22" presetClass="entr" presetSubtype="8"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250"/>
                                        <p:tgtEl>
                                          <p:spTgt spid="7"/>
                                        </p:tgtEl>
                                      </p:cBhvr>
                                    </p:animEffect>
                                  </p:childTnLst>
                                </p:cTn>
                              </p:par>
                              <p:par>
                                <p:cTn id="27" presetID="10" presetClass="entr" presetSubtype="0" fill="hold" grpId="0" nodeType="withEffect">
                                  <p:stCondLst>
                                    <p:cond delay="50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25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25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nodeType="clickEffect">
                                  <p:stCondLst>
                                    <p:cond delay="0"/>
                                  </p:stCondLst>
                                  <p:childTnLst>
                                    <p:set>
                                      <p:cBhvr>
                                        <p:cTn id="38" dur="1" fill="hold">
                                          <p:stCondLst>
                                            <p:cond delay="0"/>
                                          </p:stCondLst>
                                        </p:cTn>
                                        <p:tgtEl>
                                          <p:spTgt spid="7"/>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12"/>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13"/>
                                        </p:tgtEl>
                                        <p:attrNameLst>
                                          <p:attrName>style.visibility</p:attrName>
                                        </p:attrNameLst>
                                      </p:cBhvr>
                                      <p:to>
                                        <p:strVal val="hidden"/>
                                      </p:to>
                                    </p:set>
                                  </p:childTnLst>
                                </p:cTn>
                              </p:par>
                              <p:par>
                                <p:cTn id="43" presetID="22" presetClass="entr" presetSubtype="8" fill="hold" nodeType="with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wipe(left)">
                                      <p:cBhvr>
                                        <p:cTn id="45" dur="250"/>
                                        <p:tgtEl>
                                          <p:spTgt spid="8"/>
                                        </p:tgtEl>
                                      </p:cBhvr>
                                    </p:animEffect>
                                  </p:childTnLst>
                                </p:cTn>
                              </p:par>
                              <p:par>
                                <p:cTn id="46" presetID="10" presetClass="entr" presetSubtype="0" fill="hold" grpId="0" nodeType="withEffect">
                                  <p:stCondLst>
                                    <p:cond delay="50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250"/>
                                        <p:tgtEl>
                                          <p:spTgt spid="14"/>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250"/>
                                        <p:tgtEl>
                                          <p:spTgt spid="15"/>
                                        </p:tgtEl>
                                      </p:cBhvr>
                                    </p:animEffect>
                                  </p:childTnLst>
                                </p:cTn>
                              </p:par>
                            </p:childTnLst>
                          </p:cTn>
                        </p:par>
                      </p:childTnLst>
                    </p:cTn>
                  </p:par>
                  <p:par>
                    <p:cTn id="54" fill="hold">
                      <p:stCondLst>
                        <p:cond delay="indefinite"/>
                      </p:stCondLst>
                      <p:childTnLst>
                        <p:par>
                          <p:cTn id="55" fill="hold">
                            <p:stCondLst>
                              <p:cond delay="0"/>
                            </p:stCondLst>
                            <p:childTnLst>
                              <p:par>
                                <p:cTn id="56" presetID="1" presetClass="exit" presetSubtype="0" fill="hold" nodeType="clickEffect">
                                  <p:stCondLst>
                                    <p:cond delay="0"/>
                                  </p:stCondLst>
                                  <p:childTnLst>
                                    <p:set>
                                      <p:cBhvr>
                                        <p:cTn id="57" dur="1" fill="hold">
                                          <p:stCondLst>
                                            <p:cond delay="0"/>
                                          </p:stCondLst>
                                        </p:cTn>
                                        <p:tgtEl>
                                          <p:spTgt spid="8"/>
                                        </p:tgtEl>
                                        <p:attrNameLst>
                                          <p:attrName>style.visibility</p:attrName>
                                        </p:attrNameLst>
                                      </p:cBhvr>
                                      <p:to>
                                        <p:strVal val="hidden"/>
                                      </p:to>
                                    </p:set>
                                  </p:childTnLst>
                                </p:cTn>
                              </p:par>
                              <p:par>
                                <p:cTn id="58" presetID="1" presetClass="exit" presetSubtype="0" fill="hold" grpId="1" nodeType="withEffect">
                                  <p:stCondLst>
                                    <p:cond delay="0"/>
                                  </p:stCondLst>
                                  <p:childTnLst>
                                    <p:set>
                                      <p:cBhvr>
                                        <p:cTn id="59" dur="1" fill="hold">
                                          <p:stCondLst>
                                            <p:cond delay="0"/>
                                          </p:stCondLst>
                                        </p:cTn>
                                        <p:tgtEl>
                                          <p:spTgt spid="14"/>
                                        </p:tgtEl>
                                        <p:attrNameLst>
                                          <p:attrName>style.visibility</p:attrName>
                                        </p:attrNameLst>
                                      </p:cBhvr>
                                      <p:to>
                                        <p:strVal val="hidden"/>
                                      </p:to>
                                    </p:set>
                                  </p:childTnLst>
                                </p:cTn>
                              </p:par>
                              <p:par>
                                <p:cTn id="60" presetID="1" presetClass="exit" presetSubtype="0" fill="hold" grpId="1" nodeType="withEffect">
                                  <p:stCondLst>
                                    <p:cond delay="0"/>
                                  </p:stCondLst>
                                  <p:childTnLst>
                                    <p:set>
                                      <p:cBhvr>
                                        <p:cTn id="61" dur="1" fill="hold">
                                          <p:stCondLst>
                                            <p:cond delay="0"/>
                                          </p:stCondLst>
                                        </p:cTn>
                                        <p:tgtEl>
                                          <p:spTgt spid="15"/>
                                        </p:tgtEl>
                                        <p:attrNameLst>
                                          <p:attrName>style.visibility</p:attrName>
                                        </p:attrNameLst>
                                      </p:cBhvr>
                                      <p:to>
                                        <p:strVal val="hidden"/>
                                      </p:to>
                                    </p:set>
                                  </p:childTnLst>
                                </p:cTn>
                              </p:par>
                              <p:par>
                                <p:cTn id="62" presetID="22" presetClass="entr" presetSubtype="8" fill="hold" nodeType="with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wipe(left)">
                                      <p:cBhvr>
                                        <p:cTn id="64" dur="250"/>
                                        <p:tgtEl>
                                          <p:spTgt spid="9"/>
                                        </p:tgtEl>
                                      </p:cBhvr>
                                    </p:animEffect>
                                  </p:childTnLst>
                                </p:cTn>
                              </p:par>
                              <p:par>
                                <p:cTn id="65" presetID="10" presetClass="entr" presetSubtype="0" fill="hold" grpId="0" nodeType="withEffect">
                                  <p:stCondLst>
                                    <p:cond delay="50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2" grpId="1"/>
      <p:bldP spid="13" grpId="0"/>
      <p:bldP spid="13" grpId="1"/>
      <p:bldP spid="11" grpId="0" animBg="1"/>
      <p:bldP spid="11" grpId="1" animBg="1"/>
      <p:bldP spid="14" grpId="0" animBg="1"/>
      <p:bldP spid="14" grpId="1" animBg="1"/>
      <p:bldP spid="10" grpId="0"/>
      <p:bldP spid="10" grpId="1"/>
      <p:bldP spid="15" grpId="0"/>
      <p:bldP spid="15" grpId="1"/>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Methodology</a:t>
            </a:r>
            <a:endParaRPr lang="en-GB" dirty="0"/>
          </a:p>
        </p:txBody>
      </p:sp>
      <p:sp>
        <p:nvSpPr>
          <p:cNvPr id="4" name="Title 1"/>
          <p:cNvSpPr txBox="1">
            <a:spLocks/>
          </p:cNvSpPr>
          <p:nvPr/>
        </p:nvSpPr>
        <p:spPr>
          <a:xfrm>
            <a:off x="685800" y="1988840"/>
            <a:ext cx="7772400" cy="14700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lang="en-US" sz="2400" kern="1000" spc="-80" dirty="0">
                <a:solidFill>
                  <a:srgbClr val="BC290A"/>
                </a:solidFill>
                <a:latin typeface="Arial Rounded MT Bold" pitchFamily="34" charset="0"/>
                <a:ea typeface="+mn-ea"/>
                <a:cs typeface="Arial" charset="0"/>
              </a:defRPr>
            </a:lvl1pPr>
          </a:lstStyle>
          <a:p>
            <a:r>
              <a:rPr lang="en-GB" sz="3000" dirty="0" smtClean="0"/>
              <a:t>STEP 1:</a:t>
            </a:r>
            <a:br>
              <a:rPr lang="en-GB" sz="3000" dirty="0" smtClean="0"/>
            </a:br>
            <a:r>
              <a:rPr lang="en-GB" sz="3000" dirty="0" smtClean="0"/>
              <a:t>Assessment of the Business Environment</a:t>
            </a:r>
            <a:endParaRPr lang="en-GB" sz="3000" dirty="0"/>
          </a:p>
        </p:txBody>
      </p:sp>
      <p:grpSp>
        <p:nvGrpSpPr>
          <p:cNvPr id="5" name="Group 4"/>
          <p:cNvGrpSpPr/>
          <p:nvPr/>
        </p:nvGrpSpPr>
        <p:grpSpPr>
          <a:xfrm>
            <a:off x="1164207" y="3520698"/>
            <a:ext cx="2242017" cy="1132438"/>
            <a:chOff x="1149927" y="2266237"/>
            <a:chExt cx="2242017" cy="1132438"/>
          </a:xfrm>
        </p:grpSpPr>
        <p:pic>
          <p:nvPicPr>
            <p:cNvPr id="6"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4045460">
              <a:off x="2178153" y="2184883"/>
              <a:ext cx="1132438" cy="1295145"/>
            </a:xfrm>
            <a:prstGeom prst="snip2DiagRect">
              <a:avLst>
                <a:gd name="adj1" fmla="val 28524"/>
                <a:gd name="adj2" fmla="val 16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1149927" y="2572692"/>
              <a:ext cx="1842654" cy="369332"/>
            </a:xfrm>
            <a:prstGeom prst="rect">
              <a:avLst/>
            </a:prstGeom>
            <a:solidFill>
              <a:schemeClr val="bg1"/>
            </a:solidFill>
          </p:spPr>
          <p:txBody>
            <a:bodyPr wrap="square" rtlCol="0">
              <a:spAutoFit/>
            </a:bodyPr>
            <a:lstStyle/>
            <a:p>
              <a:pPr algn="r"/>
              <a:r>
                <a:rPr lang="fr-CH" spc="-100" dirty="0">
                  <a:solidFill>
                    <a:srgbClr val="629232"/>
                  </a:solidFill>
                  <a:latin typeface="Arial Rounded MT Bold" pitchFamily="34" charset="0"/>
                </a:rPr>
                <a:t>s</a:t>
              </a:r>
              <a:r>
                <a:rPr lang="fr-CH" spc="-100" dirty="0" smtClean="0">
                  <a:solidFill>
                    <a:srgbClr val="629232"/>
                  </a:solidFill>
                  <a:latin typeface="Arial Rounded MT Bold" pitchFamily="34" charset="0"/>
                </a:rPr>
                <a:t>econdary data</a:t>
              </a:r>
              <a:endParaRPr lang="en-US" spc="-100" dirty="0">
                <a:solidFill>
                  <a:srgbClr val="629232"/>
                </a:solidFill>
                <a:latin typeface="Arial Rounded MT Bold" pitchFamily="34" charset="0"/>
              </a:endParaRPr>
            </a:p>
          </p:txBody>
        </p:sp>
      </p:grpSp>
      <p:grpSp>
        <p:nvGrpSpPr>
          <p:cNvPr id="8" name="Group 7"/>
          <p:cNvGrpSpPr/>
          <p:nvPr/>
        </p:nvGrpSpPr>
        <p:grpSpPr>
          <a:xfrm>
            <a:off x="3603856" y="3386051"/>
            <a:ext cx="2192280" cy="1180286"/>
            <a:chOff x="2414641" y="3827456"/>
            <a:chExt cx="2192280" cy="1180286"/>
          </a:xfrm>
        </p:grpSpPr>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4646349">
              <a:off x="3495959" y="3896780"/>
              <a:ext cx="1180286" cy="1041638"/>
            </a:xfrm>
            <a:prstGeom prst="snip2DiagRect">
              <a:avLst>
                <a:gd name="adj1" fmla="val 8637"/>
                <a:gd name="adj2" fmla="val 16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2414641" y="4280433"/>
              <a:ext cx="1935679" cy="369332"/>
            </a:xfrm>
            <a:prstGeom prst="rect">
              <a:avLst/>
            </a:prstGeom>
            <a:solidFill>
              <a:schemeClr val="bg1"/>
            </a:solidFill>
          </p:spPr>
          <p:txBody>
            <a:bodyPr wrap="square" rtlCol="0">
              <a:spAutoFit/>
            </a:bodyPr>
            <a:lstStyle/>
            <a:p>
              <a:pPr algn="r"/>
              <a:r>
                <a:rPr lang="fr-CH" spc="-100" dirty="0" smtClean="0">
                  <a:solidFill>
                    <a:srgbClr val="1399BB"/>
                  </a:solidFill>
                  <a:latin typeface="Arial Rounded MT Bold" pitchFamily="34" charset="0"/>
                </a:rPr>
                <a:t>enterprise survey</a:t>
              </a:r>
              <a:endParaRPr lang="en-US" spc="-100" dirty="0">
                <a:solidFill>
                  <a:srgbClr val="1399BB"/>
                </a:solidFill>
                <a:latin typeface="Arial Rounded MT Bold" pitchFamily="34" charset="0"/>
              </a:endParaRPr>
            </a:p>
          </p:txBody>
        </p:sp>
      </p:grpSp>
      <p:grpSp>
        <p:nvGrpSpPr>
          <p:cNvPr id="11" name="Group 10"/>
          <p:cNvGrpSpPr/>
          <p:nvPr/>
        </p:nvGrpSpPr>
        <p:grpSpPr>
          <a:xfrm>
            <a:off x="6149473" y="3480769"/>
            <a:ext cx="1830320" cy="1085850"/>
            <a:chOff x="3929800" y="2258086"/>
            <a:chExt cx="1830320" cy="1085850"/>
          </a:xfrm>
        </p:grpSpPr>
        <p:pic>
          <p:nvPicPr>
            <p:cNvPr id="12"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17120" y="2258086"/>
              <a:ext cx="1143000" cy="108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3929800" y="2624799"/>
              <a:ext cx="1520070" cy="369332"/>
            </a:xfrm>
            <a:prstGeom prst="rect">
              <a:avLst/>
            </a:prstGeom>
            <a:solidFill>
              <a:schemeClr val="bg1"/>
            </a:solidFill>
          </p:spPr>
          <p:txBody>
            <a:bodyPr wrap="square" rtlCol="0">
              <a:spAutoFit/>
            </a:bodyPr>
            <a:lstStyle/>
            <a:p>
              <a:pPr algn="r"/>
              <a:r>
                <a:rPr lang="fr-CH" spc="-100" dirty="0">
                  <a:solidFill>
                    <a:srgbClr val="BC290A"/>
                  </a:solidFill>
                  <a:latin typeface="Arial Rounded MT Bold" pitchFamily="34" charset="0"/>
                </a:rPr>
                <a:t>f</a:t>
              </a:r>
              <a:r>
                <a:rPr lang="fr-CH" spc="-100" dirty="0" smtClean="0">
                  <a:solidFill>
                    <a:srgbClr val="BC290A"/>
                  </a:solidFill>
                  <a:latin typeface="Arial Rounded MT Bold" pitchFamily="34" charset="0"/>
                </a:rPr>
                <a:t>ocus groups</a:t>
              </a:r>
              <a:endParaRPr lang="en-US" spc="-100" dirty="0">
                <a:solidFill>
                  <a:srgbClr val="BC290A"/>
                </a:solidFill>
                <a:latin typeface="Arial Rounded MT Bold" pitchFamily="34" charset="0"/>
              </a:endParaRPr>
            </a:p>
          </p:txBody>
        </p:sp>
      </p:grpSp>
    </p:spTree>
    <p:extLst>
      <p:ext uri="{BB962C8B-B14F-4D97-AF65-F5344CB8AC3E}">
        <p14:creationId xmlns:p14="http://schemas.microsoft.com/office/powerpoint/2010/main" val="16693652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75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75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2"/>
          <p:cNvSpPr txBox="1">
            <a:spLocks/>
          </p:cNvSpPr>
          <p:nvPr/>
        </p:nvSpPr>
        <p:spPr bwMode="auto">
          <a:xfrm>
            <a:off x="2758652" y="2895468"/>
            <a:ext cx="5400483" cy="2368191"/>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pPr marL="742950" lvl="1" indent="-285750" algn="l">
              <a:spcBef>
                <a:spcPts val="0"/>
              </a:spcBef>
              <a:buClr>
                <a:srgbClr val="BC290A"/>
              </a:buClr>
              <a:buFont typeface="Wingdings" panose="05000000000000000000" pitchFamily="2" charset="2"/>
              <a:buChar char="§"/>
            </a:pPr>
            <a:r>
              <a:rPr lang="en-GB" sz="1600" spc="-100" dirty="0" smtClean="0">
                <a:solidFill>
                  <a:srgbClr val="9D9D9C"/>
                </a:solidFill>
                <a:latin typeface="Arial Rounded MT Bold" pitchFamily="34" charset="0"/>
              </a:rPr>
              <a:t>sound and stable macroeconomic policy and good management of the economy</a:t>
            </a:r>
          </a:p>
          <a:p>
            <a:pPr marL="742950" lvl="1" indent="-285750" algn="l">
              <a:spcBef>
                <a:spcPts val="0"/>
              </a:spcBef>
              <a:buClr>
                <a:srgbClr val="BC290A"/>
              </a:buClr>
              <a:buFont typeface="Wingdings" panose="05000000000000000000" pitchFamily="2" charset="2"/>
              <a:buChar char="§"/>
            </a:pPr>
            <a:r>
              <a:rPr lang="en-GB" sz="1600" spc="-100" dirty="0" smtClean="0">
                <a:solidFill>
                  <a:srgbClr val="9D9D9C"/>
                </a:solidFill>
                <a:latin typeface="Arial Rounded MT Bold" pitchFamily="34" charset="0"/>
              </a:rPr>
              <a:t>trade and sustainable economic integration</a:t>
            </a:r>
          </a:p>
          <a:p>
            <a:pPr marL="742950" lvl="1" indent="-285750" algn="l">
              <a:spcBef>
                <a:spcPts val="0"/>
              </a:spcBef>
              <a:buClr>
                <a:srgbClr val="BC290A"/>
              </a:buClr>
              <a:buFont typeface="Wingdings" panose="05000000000000000000" pitchFamily="2" charset="2"/>
              <a:buChar char="§"/>
            </a:pPr>
            <a:r>
              <a:rPr lang="en-GB" sz="1600" spc="-100" dirty="0" smtClean="0">
                <a:solidFill>
                  <a:srgbClr val="9D9D9C"/>
                </a:solidFill>
                <a:latin typeface="Arial Rounded MT Bold" pitchFamily="34" charset="0"/>
              </a:rPr>
              <a:t>enabling legal and regulatory environment</a:t>
            </a:r>
          </a:p>
          <a:p>
            <a:pPr marL="742950" lvl="1" indent="-285750" algn="l">
              <a:spcBef>
                <a:spcPts val="0"/>
              </a:spcBef>
              <a:buClr>
                <a:srgbClr val="BC290A"/>
              </a:buClr>
              <a:buFont typeface="Wingdings" panose="05000000000000000000" pitchFamily="2" charset="2"/>
              <a:buChar char="§"/>
            </a:pPr>
            <a:r>
              <a:rPr lang="en-GB" sz="1600" spc="-100" dirty="0" smtClean="0">
                <a:solidFill>
                  <a:srgbClr val="9D9D9C"/>
                </a:solidFill>
                <a:latin typeface="Arial Rounded MT Bold" pitchFamily="34" charset="0"/>
              </a:rPr>
              <a:t>rule of law and secure property rights</a:t>
            </a:r>
          </a:p>
          <a:p>
            <a:pPr marL="742950" lvl="1" indent="-285750" algn="l">
              <a:spcBef>
                <a:spcPts val="0"/>
              </a:spcBef>
              <a:buClr>
                <a:srgbClr val="BC290A"/>
              </a:buClr>
              <a:buFont typeface="Wingdings" panose="05000000000000000000" pitchFamily="2" charset="2"/>
              <a:buChar char="§"/>
            </a:pPr>
            <a:r>
              <a:rPr lang="en-GB" sz="1600" spc="-100" dirty="0" smtClean="0">
                <a:solidFill>
                  <a:srgbClr val="9D9D9C"/>
                </a:solidFill>
                <a:latin typeface="Arial Rounded MT Bold" pitchFamily="34" charset="0"/>
              </a:rPr>
              <a:t>fair competition</a:t>
            </a:r>
          </a:p>
          <a:p>
            <a:pPr marL="742950" lvl="1" indent="-285750" algn="l">
              <a:spcBef>
                <a:spcPts val="0"/>
              </a:spcBef>
              <a:buClr>
                <a:srgbClr val="BC290A"/>
              </a:buClr>
              <a:buFont typeface="Wingdings" panose="05000000000000000000" pitchFamily="2" charset="2"/>
              <a:buChar char="§"/>
            </a:pPr>
            <a:r>
              <a:rPr lang="en-GB" sz="1600" spc="-100" dirty="0" smtClean="0">
                <a:solidFill>
                  <a:srgbClr val="9D9D9C"/>
                </a:solidFill>
                <a:latin typeface="Arial Rounded MT Bold" pitchFamily="34" charset="0"/>
              </a:rPr>
              <a:t>access to financial services</a:t>
            </a:r>
          </a:p>
          <a:p>
            <a:pPr marL="742950" lvl="1" indent="-285750" algn="l">
              <a:spcBef>
                <a:spcPts val="0"/>
              </a:spcBef>
              <a:buClr>
                <a:srgbClr val="BC290A"/>
              </a:buClr>
              <a:buFont typeface="Wingdings" panose="05000000000000000000" pitchFamily="2" charset="2"/>
              <a:buChar char="§"/>
            </a:pPr>
            <a:r>
              <a:rPr lang="en-GB" sz="1600" spc="-100" dirty="0" smtClean="0">
                <a:solidFill>
                  <a:srgbClr val="9D9D9C"/>
                </a:solidFill>
                <a:latin typeface="Arial Rounded MT Bold" pitchFamily="34" charset="0"/>
              </a:rPr>
              <a:t>physical infrastructure</a:t>
            </a:r>
          </a:p>
          <a:p>
            <a:pPr marL="742950" lvl="1" indent="-285750" algn="l">
              <a:spcBef>
                <a:spcPts val="0"/>
              </a:spcBef>
              <a:buClr>
                <a:srgbClr val="BC290A"/>
              </a:buClr>
              <a:buFont typeface="Wingdings" panose="05000000000000000000" pitchFamily="2" charset="2"/>
              <a:buChar char="§"/>
            </a:pPr>
            <a:r>
              <a:rPr lang="en-GB" sz="1600" spc="-100" dirty="0" smtClean="0">
                <a:solidFill>
                  <a:srgbClr val="9D9D9C"/>
                </a:solidFill>
                <a:latin typeface="Arial Rounded MT Bold" pitchFamily="34" charset="0"/>
              </a:rPr>
              <a:t>information and communication technologies</a:t>
            </a:r>
            <a:endParaRPr lang="en-GB" sz="1600" spc="-100" dirty="0">
              <a:solidFill>
                <a:srgbClr val="9D9D9C"/>
              </a:solidFill>
              <a:latin typeface="Arial Rounded MT Bold" pitchFamily="34" charset="0"/>
            </a:endParaRPr>
          </a:p>
        </p:txBody>
      </p:sp>
      <p:graphicFrame>
        <p:nvGraphicFramePr>
          <p:cNvPr id="15" name="Diagram 14"/>
          <p:cNvGraphicFramePr/>
          <p:nvPr>
            <p:extLst>
              <p:ext uri="{D42A27DB-BD31-4B8C-83A1-F6EECF244321}">
                <p14:modId xmlns:p14="http://schemas.microsoft.com/office/powerpoint/2010/main" val="935836530"/>
              </p:ext>
            </p:extLst>
          </p:nvPr>
        </p:nvGraphicFramePr>
        <p:xfrm>
          <a:off x="1115616" y="2348880"/>
          <a:ext cx="252028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3" name="Diagram 22"/>
          <p:cNvGraphicFramePr/>
          <p:nvPr>
            <p:extLst>
              <p:ext uri="{D42A27DB-BD31-4B8C-83A1-F6EECF244321}">
                <p14:modId xmlns:p14="http://schemas.microsoft.com/office/powerpoint/2010/main" val="534514536"/>
              </p:ext>
            </p:extLst>
          </p:nvPr>
        </p:nvGraphicFramePr>
        <p:xfrm>
          <a:off x="1115616" y="2348880"/>
          <a:ext cx="2520280" cy="468052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25" name="Diagram 24"/>
          <p:cNvGraphicFramePr/>
          <p:nvPr>
            <p:extLst>
              <p:ext uri="{D42A27DB-BD31-4B8C-83A1-F6EECF244321}">
                <p14:modId xmlns:p14="http://schemas.microsoft.com/office/powerpoint/2010/main" val="2754553784"/>
              </p:ext>
            </p:extLst>
          </p:nvPr>
        </p:nvGraphicFramePr>
        <p:xfrm>
          <a:off x="1115616" y="2348880"/>
          <a:ext cx="2520280" cy="468052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27" name="Diagram 26"/>
          <p:cNvGraphicFramePr/>
          <p:nvPr>
            <p:extLst>
              <p:ext uri="{D42A27DB-BD31-4B8C-83A1-F6EECF244321}">
                <p14:modId xmlns:p14="http://schemas.microsoft.com/office/powerpoint/2010/main" val="4104258472"/>
              </p:ext>
            </p:extLst>
          </p:nvPr>
        </p:nvGraphicFramePr>
        <p:xfrm>
          <a:off x="1115616" y="2348880"/>
          <a:ext cx="2520280" cy="4680520"/>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
        <p:nvSpPr>
          <p:cNvPr id="2" name="Title 1"/>
          <p:cNvSpPr>
            <a:spLocks noGrp="1"/>
          </p:cNvSpPr>
          <p:nvPr>
            <p:ph type="title"/>
          </p:nvPr>
        </p:nvSpPr>
        <p:spPr/>
        <p:txBody>
          <a:bodyPr/>
          <a:lstStyle/>
          <a:p>
            <a:r>
              <a:rPr lang="en-GB" dirty="0"/>
              <a:t>Methodology: </a:t>
            </a:r>
            <a:r>
              <a:rPr lang="en-GB" dirty="0" smtClean="0"/>
              <a:t>ASSESSMENT</a:t>
            </a:r>
            <a:endParaRPr lang="en-GB" dirty="0"/>
          </a:p>
        </p:txBody>
      </p:sp>
      <p:grpSp>
        <p:nvGrpSpPr>
          <p:cNvPr id="4" name="Group 3"/>
          <p:cNvGrpSpPr/>
          <p:nvPr/>
        </p:nvGrpSpPr>
        <p:grpSpPr>
          <a:xfrm>
            <a:off x="1164207" y="1578772"/>
            <a:ext cx="2242017" cy="1132438"/>
            <a:chOff x="1149927" y="2266237"/>
            <a:chExt cx="2242017" cy="1132438"/>
          </a:xfrm>
        </p:grpSpPr>
        <p:pic>
          <p:nvPicPr>
            <p:cNvPr id="5" name="Picture 3"/>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rot="14045460">
              <a:off x="2178153" y="2184883"/>
              <a:ext cx="1132438" cy="1295145"/>
            </a:xfrm>
            <a:prstGeom prst="snip2DiagRect">
              <a:avLst>
                <a:gd name="adj1" fmla="val 28524"/>
                <a:gd name="adj2" fmla="val 16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1149927" y="2572692"/>
              <a:ext cx="1842654" cy="369332"/>
            </a:xfrm>
            <a:prstGeom prst="rect">
              <a:avLst/>
            </a:prstGeom>
            <a:solidFill>
              <a:schemeClr val="bg1"/>
            </a:solidFill>
          </p:spPr>
          <p:txBody>
            <a:bodyPr wrap="square" rtlCol="0">
              <a:spAutoFit/>
            </a:bodyPr>
            <a:lstStyle/>
            <a:p>
              <a:pPr algn="r"/>
              <a:r>
                <a:rPr lang="fr-CH" spc="-100" dirty="0">
                  <a:solidFill>
                    <a:srgbClr val="629232"/>
                  </a:solidFill>
                  <a:latin typeface="Arial Rounded MT Bold" pitchFamily="34" charset="0"/>
                </a:rPr>
                <a:t>s</a:t>
              </a:r>
              <a:r>
                <a:rPr lang="fr-CH" spc="-100" dirty="0" smtClean="0">
                  <a:solidFill>
                    <a:srgbClr val="629232"/>
                  </a:solidFill>
                  <a:latin typeface="Arial Rounded MT Bold" pitchFamily="34" charset="0"/>
                </a:rPr>
                <a:t>econdary data</a:t>
              </a:r>
              <a:endParaRPr lang="en-US" spc="-100" dirty="0">
                <a:solidFill>
                  <a:srgbClr val="629232"/>
                </a:solidFill>
                <a:latin typeface="Arial Rounded MT Bold" pitchFamily="34" charset="0"/>
              </a:endParaRPr>
            </a:p>
          </p:txBody>
        </p:sp>
      </p:grpSp>
      <p:sp>
        <p:nvSpPr>
          <p:cNvPr id="20" name="Content Placeholder 2"/>
          <p:cNvSpPr txBox="1">
            <a:spLocks/>
          </p:cNvSpPr>
          <p:nvPr/>
        </p:nvSpPr>
        <p:spPr bwMode="auto">
          <a:xfrm>
            <a:off x="2761284" y="4931440"/>
            <a:ext cx="5400483" cy="1288071"/>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pPr marL="742950" lvl="1" indent="-285750" algn="l">
              <a:spcBef>
                <a:spcPts val="0"/>
              </a:spcBef>
              <a:buClr>
                <a:srgbClr val="9D9D9C"/>
              </a:buClr>
              <a:buFont typeface="Wingdings" panose="05000000000000000000" pitchFamily="2" charset="2"/>
              <a:buChar char="§"/>
            </a:pPr>
            <a:r>
              <a:rPr lang="en-US" sz="1600" spc="-100" dirty="0" smtClean="0">
                <a:solidFill>
                  <a:srgbClr val="9D9D9C"/>
                </a:solidFill>
                <a:latin typeface="Arial Rounded MT Bold" pitchFamily="34" charset="0"/>
              </a:rPr>
              <a:t>entrepreneurial culture</a:t>
            </a:r>
            <a:endParaRPr lang="en-US" sz="1600" spc="-100" dirty="0">
              <a:solidFill>
                <a:srgbClr val="9D9D9C"/>
              </a:solidFill>
              <a:latin typeface="Arial Rounded MT Bold" pitchFamily="34" charset="0"/>
            </a:endParaRPr>
          </a:p>
          <a:p>
            <a:pPr marL="742950" lvl="1" indent="-285750" algn="l">
              <a:spcBef>
                <a:spcPts val="0"/>
              </a:spcBef>
              <a:buClr>
                <a:srgbClr val="9D9D9C"/>
              </a:buClr>
              <a:buFont typeface="Wingdings" panose="05000000000000000000" pitchFamily="2" charset="2"/>
              <a:buChar char="§"/>
            </a:pPr>
            <a:r>
              <a:rPr lang="en-US" sz="1600" spc="-100" dirty="0" smtClean="0">
                <a:solidFill>
                  <a:srgbClr val="9D9D9C"/>
                </a:solidFill>
                <a:latin typeface="Arial Rounded MT Bold" pitchFamily="34" charset="0"/>
              </a:rPr>
              <a:t>education</a:t>
            </a:r>
            <a:r>
              <a:rPr lang="en-US" sz="1600" spc="-100" dirty="0">
                <a:solidFill>
                  <a:srgbClr val="9D9D9C"/>
                </a:solidFill>
                <a:latin typeface="Arial Rounded MT Bold" pitchFamily="34" charset="0"/>
              </a:rPr>
              <a:t>, training and lifelong </a:t>
            </a:r>
            <a:r>
              <a:rPr lang="en-US" sz="1600" spc="-100" dirty="0" smtClean="0">
                <a:solidFill>
                  <a:srgbClr val="9D9D9C"/>
                </a:solidFill>
                <a:latin typeface="Arial Rounded MT Bold" pitchFamily="34" charset="0"/>
              </a:rPr>
              <a:t>learning</a:t>
            </a:r>
            <a:endParaRPr lang="en-US" sz="1600" spc="-100" dirty="0">
              <a:solidFill>
                <a:srgbClr val="9D9D9C"/>
              </a:solidFill>
              <a:latin typeface="Arial Rounded MT Bold" pitchFamily="34" charset="0"/>
            </a:endParaRPr>
          </a:p>
          <a:p>
            <a:pPr marL="742950" lvl="1" indent="-285750" algn="l">
              <a:spcBef>
                <a:spcPts val="0"/>
              </a:spcBef>
              <a:buClr>
                <a:srgbClr val="9D9D9C"/>
              </a:buClr>
              <a:buFont typeface="Wingdings" panose="05000000000000000000" pitchFamily="2" charset="2"/>
              <a:buChar char="§"/>
            </a:pPr>
            <a:r>
              <a:rPr lang="en-US" sz="1600" spc="-100" dirty="0" smtClean="0">
                <a:solidFill>
                  <a:srgbClr val="9D9D9C"/>
                </a:solidFill>
                <a:latin typeface="Arial Rounded MT Bold" pitchFamily="34" charset="0"/>
              </a:rPr>
              <a:t>social </a:t>
            </a:r>
            <a:r>
              <a:rPr lang="en-US" sz="1600" spc="-100" dirty="0">
                <a:solidFill>
                  <a:srgbClr val="9D9D9C"/>
                </a:solidFill>
                <a:latin typeface="Arial Rounded MT Bold" pitchFamily="34" charset="0"/>
              </a:rPr>
              <a:t>justice and social </a:t>
            </a:r>
            <a:r>
              <a:rPr lang="en-US" sz="1600" spc="-100" dirty="0" smtClean="0">
                <a:solidFill>
                  <a:srgbClr val="9D9D9C"/>
                </a:solidFill>
                <a:latin typeface="Arial Rounded MT Bold" pitchFamily="34" charset="0"/>
              </a:rPr>
              <a:t>inclusion</a:t>
            </a:r>
            <a:endParaRPr lang="en-US" sz="1600" spc="-100" dirty="0">
              <a:solidFill>
                <a:srgbClr val="9D9D9C"/>
              </a:solidFill>
              <a:latin typeface="Arial Rounded MT Bold" pitchFamily="34" charset="0"/>
            </a:endParaRPr>
          </a:p>
          <a:p>
            <a:pPr marL="742950" lvl="1" indent="-285750" algn="l">
              <a:spcBef>
                <a:spcPts val="0"/>
              </a:spcBef>
              <a:buClr>
                <a:srgbClr val="9D9D9C"/>
              </a:buClr>
              <a:buFont typeface="Wingdings" panose="05000000000000000000" pitchFamily="2" charset="2"/>
              <a:buChar char="§"/>
            </a:pPr>
            <a:r>
              <a:rPr lang="en-US" sz="1600" spc="-100" dirty="0" smtClean="0">
                <a:solidFill>
                  <a:srgbClr val="9D9D9C"/>
                </a:solidFill>
                <a:latin typeface="Arial Rounded MT Bold" pitchFamily="34" charset="0"/>
              </a:rPr>
              <a:t>adequate </a:t>
            </a:r>
            <a:r>
              <a:rPr lang="en-US" sz="1600" spc="-100" dirty="0">
                <a:solidFill>
                  <a:srgbClr val="9D9D9C"/>
                </a:solidFill>
                <a:latin typeface="Arial Rounded MT Bold" pitchFamily="34" charset="0"/>
              </a:rPr>
              <a:t>social protection</a:t>
            </a:r>
          </a:p>
        </p:txBody>
      </p:sp>
      <p:sp>
        <p:nvSpPr>
          <p:cNvPr id="26" name="Content Placeholder 2"/>
          <p:cNvSpPr txBox="1">
            <a:spLocks/>
          </p:cNvSpPr>
          <p:nvPr/>
        </p:nvSpPr>
        <p:spPr bwMode="auto">
          <a:xfrm>
            <a:off x="2758651" y="3924025"/>
            <a:ext cx="5400483" cy="1400551"/>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pPr marL="742950" lvl="1" indent="-285750" algn="l">
              <a:spcBef>
                <a:spcPts val="0"/>
              </a:spcBef>
              <a:buClr>
                <a:srgbClr val="1399BB"/>
              </a:buClr>
              <a:buFont typeface="Wingdings" panose="05000000000000000000" pitchFamily="2" charset="2"/>
              <a:buChar char="§"/>
            </a:pPr>
            <a:r>
              <a:rPr lang="en-GB" sz="1600" spc="-100" dirty="0" smtClean="0">
                <a:solidFill>
                  <a:srgbClr val="9D9D9C"/>
                </a:solidFill>
                <a:latin typeface="Arial Rounded MT Bold" pitchFamily="34" charset="0"/>
              </a:rPr>
              <a:t>peace and political stability</a:t>
            </a:r>
          </a:p>
          <a:p>
            <a:pPr marL="742950" lvl="1" indent="-285750" algn="l">
              <a:spcBef>
                <a:spcPts val="0"/>
              </a:spcBef>
              <a:buClr>
                <a:srgbClr val="1399BB"/>
              </a:buClr>
              <a:buFont typeface="Wingdings" panose="05000000000000000000" pitchFamily="2" charset="2"/>
              <a:buChar char="§"/>
            </a:pPr>
            <a:r>
              <a:rPr lang="en-GB" sz="1600" spc="-100" dirty="0" smtClean="0">
                <a:solidFill>
                  <a:srgbClr val="9D9D9C"/>
                </a:solidFill>
                <a:latin typeface="Arial Rounded MT Bold" pitchFamily="34" charset="0"/>
              </a:rPr>
              <a:t>good governance</a:t>
            </a:r>
          </a:p>
          <a:p>
            <a:pPr marL="742950" lvl="1" indent="-285750" algn="l">
              <a:spcBef>
                <a:spcPts val="0"/>
              </a:spcBef>
              <a:buClr>
                <a:srgbClr val="1399BB"/>
              </a:buClr>
              <a:buFont typeface="Wingdings" panose="05000000000000000000" pitchFamily="2" charset="2"/>
              <a:buChar char="§"/>
            </a:pPr>
            <a:r>
              <a:rPr lang="en-GB" sz="1600" spc="-100" dirty="0" smtClean="0">
                <a:solidFill>
                  <a:srgbClr val="9D9D9C"/>
                </a:solidFill>
                <a:latin typeface="Arial Rounded MT Bold" pitchFamily="34" charset="0"/>
              </a:rPr>
              <a:t>social dialogue</a:t>
            </a:r>
          </a:p>
          <a:p>
            <a:pPr marL="742950" lvl="1" indent="-285750" algn="l">
              <a:spcBef>
                <a:spcPts val="0"/>
              </a:spcBef>
              <a:buClr>
                <a:srgbClr val="1399BB"/>
              </a:buClr>
              <a:buFont typeface="Wingdings" panose="05000000000000000000" pitchFamily="2" charset="2"/>
              <a:buChar char="§"/>
            </a:pPr>
            <a:r>
              <a:rPr lang="en-GB" sz="1600" spc="-100" dirty="0" smtClean="0">
                <a:solidFill>
                  <a:srgbClr val="9D9D9C"/>
                </a:solidFill>
                <a:latin typeface="Arial Rounded MT Bold" pitchFamily="34" charset="0"/>
              </a:rPr>
              <a:t>respect for universal human rights and international labour standards</a:t>
            </a:r>
            <a:endParaRPr lang="en-GB" sz="1600" spc="-100" dirty="0">
              <a:solidFill>
                <a:srgbClr val="9D9D9C"/>
              </a:solidFill>
              <a:latin typeface="Arial Rounded MT Bold" pitchFamily="34" charset="0"/>
            </a:endParaRPr>
          </a:p>
        </p:txBody>
      </p:sp>
      <p:sp>
        <p:nvSpPr>
          <p:cNvPr id="28" name="Content Placeholder 2"/>
          <p:cNvSpPr txBox="1">
            <a:spLocks/>
          </p:cNvSpPr>
          <p:nvPr/>
        </p:nvSpPr>
        <p:spPr bwMode="auto">
          <a:xfrm>
            <a:off x="2761284" y="5938647"/>
            <a:ext cx="5400483" cy="3798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pPr marL="742950" lvl="1" indent="-285750" algn="l">
              <a:spcBef>
                <a:spcPts val="0"/>
              </a:spcBef>
              <a:buClr>
                <a:srgbClr val="629232"/>
              </a:buClr>
              <a:buFont typeface="Wingdings" panose="05000000000000000000" pitchFamily="2" charset="2"/>
              <a:buChar char="§"/>
            </a:pPr>
            <a:r>
              <a:rPr lang="en-US" sz="1600" spc="-100" dirty="0" smtClean="0">
                <a:solidFill>
                  <a:srgbClr val="9D9D9C"/>
                </a:solidFill>
                <a:latin typeface="Arial Rounded MT Bold" pitchFamily="34" charset="0"/>
              </a:rPr>
              <a:t>responsible </a:t>
            </a:r>
            <a:r>
              <a:rPr lang="en-US" sz="1600" spc="-100" dirty="0">
                <a:solidFill>
                  <a:srgbClr val="9D9D9C"/>
                </a:solidFill>
                <a:latin typeface="Arial Rounded MT Bold" pitchFamily="34" charset="0"/>
              </a:rPr>
              <a:t>stewardship of the environment</a:t>
            </a:r>
          </a:p>
        </p:txBody>
      </p:sp>
    </p:spTree>
    <p:extLst>
      <p:ext uri="{BB962C8B-B14F-4D97-AF65-F5344CB8AC3E}">
        <p14:creationId xmlns:p14="http://schemas.microsoft.com/office/powerpoint/2010/main" val="2237592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75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grpId="1" nodeType="clickEffect">
                                  <p:stCondLst>
                                    <p:cond delay="0"/>
                                  </p:stCondLst>
                                  <p:childTnLst>
                                    <p:set>
                                      <p:cBhvr>
                                        <p:cTn id="19" dur="1" fill="hold">
                                          <p:stCondLst>
                                            <p:cond delay="0"/>
                                          </p:stCondLst>
                                        </p:cTn>
                                        <p:tgtEl>
                                          <p:spTgt spid="15"/>
                                        </p:tgtEl>
                                        <p:attrNameLst>
                                          <p:attrName>style.visibility</p:attrName>
                                        </p:attrNameLst>
                                      </p:cBhvr>
                                      <p:to>
                                        <p:strVal val="hidden"/>
                                      </p:to>
                                    </p:set>
                                  </p:childTnLst>
                                </p:cTn>
                              </p:par>
                              <p:par>
                                <p:cTn id="20" presetID="10" presetClass="exit" presetSubtype="0" fill="hold" grpId="1" nodeType="withEffect">
                                  <p:stCondLst>
                                    <p:cond delay="0"/>
                                  </p:stCondLst>
                                  <p:childTnLst>
                                    <p:animEffect transition="out" filter="fade">
                                      <p:cBhvr>
                                        <p:cTn id="21" dur="10"/>
                                        <p:tgtEl>
                                          <p:spTgt spid="14"/>
                                        </p:tgtEl>
                                      </p:cBhvr>
                                    </p:animEffect>
                                    <p:set>
                                      <p:cBhvr>
                                        <p:cTn id="22" dur="1" fill="hold">
                                          <p:stCondLst>
                                            <p:cond delay="9"/>
                                          </p:stCondLst>
                                        </p:cTn>
                                        <p:tgtEl>
                                          <p:spTgt spid="14"/>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0" presetClass="entr" presetSubtype="0"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500"/>
                                        <p:tgtEl>
                                          <p:spTgt spid="26"/>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grpId="1" nodeType="clickEffect">
                                  <p:stCondLst>
                                    <p:cond delay="0"/>
                                  </p:stCondLst>
                                  <p:childTnLst>
                                    <p:set>
                                      <p:cBhvr>
                                        <p:cTn id="31" dur="1" fill="hold">
                                          <p:stCondLst>
                                            <p:cond delay="0"/>
                                          </p:stCondLst>
                                        </p:cTn>
                                        <p:tgtEl>
                                          <p:spTgt spid="23"/>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10"/>
                                        <p:tgtEl>
                                          <p:spTgt spid="26"/>
                                        </p:tgtEl>
                                      </p:cBhvr>
                                    </p:animEffect>
                                    <p:set>
                                      <p:cBhvr>
                                        <p:cTn id="34" dur="1" fill="hold">
                                          <p:stCondLst>
                                            <p:cond delay="9"/>
                                          </p:stCondLst>
                                        </p:cTn>
                                        <p:tgtEl>
                                          <p:spTgt spid="26"/>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par>
                                <p:cTn id="37" presetID="10"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xit" presetSubtype="0" fill="hold" grpId="1" nodeType="clickEffect">
                                  <p:stCondLst>
                                    <p:cond delay="0"/>
                                  </p:stCondLst>
                                  <p:childTnLst>
                                    <p:set>
                                      <p:cBhvr>
                                        <p:cTn id="43" dur="1" fill="hold">
                                          <p:stCondLst>
                                            <p:cond delay="0"/>
                                          </p:stCondLst>
                                        </p:cTn>
                                        <p:tgtEl>
                                          <p:spTgt spid="25"/>
                                        </p:tgtEl>
                                        <p:attrNameLst>
                                          <p:attrName>style.visibility</p:attrName>
                                        </p:attrNameLst>
                                      </p:cBhvr>
                                      <p:to>
                                        <p:strVal val="hidden"/>
                                      </p:to>
                                    </p:set>
                                  </p:childTnLst>
                                </p:cTn>
                              </p:par>
                              <p:par>
                                <p:cTn id="44" presetID="10" presetClass="exit" presetSubtype="0" fill="hold" grpId="1" nodeType="withEffect">
                                  <p:stCondLst>
                                    <p:cond delay="0"/>
                                  </p:stCondLst>
                                  <p:childTnLst>
                                    <p:animEffect transition="out" filter="fade">
                                      <p:cBhvr>
                                        <p:cTn id="45" dur="10"/>
                                        <p:tgtEl>
                                          <p:spTgt spid="20"/>
                                        </p:tgtEl>
                                      </p:cBhvr>
                                    </p:animEffect>
                                    <p:set>
                                      <p:cBhvr>
                                        <p:cTn id="46" dur="1" fill="hold">
                                          <p:stCondLst>
                                            <p:cond delay="9"/>
                                          </p:stCondLst>
                                        </p:cTn>
                                        <p:tgtEl>
                                          <p:spTgt spid="20"/>
                                        </p:tgtEl>
                                        <p:attrNameLst>
                                          <p:attrName>style.visibility</p:attrName>
                                        </p:attrNameLst>
                                      </p:cBhvr>
                                      <p:to>
                                        <p:strVal val="hidden"/>
                                      </p:to>
                                    </p:set>
                                  </p:childTnLst>
                                </p:cTn>
                              </p:par>
                              <p:par>
                                <p:cTn id="47" presetID="1" presetClass="entr" presetSubtype="0"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childTnLst>
                                </p:cTn>
                              </p:par>
                              <p:par>
                                <p:cTn id="49" presetID="10" presetClass="entr" presetSubtype="0" fill="hold" grpId="0" nodeType="with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Graphic spid="15" grpId="0">
        <p:bldAsOne/>
      </p:bldGraphic>
      <p:bldGraphic spid="15" grpId="1">
        <p:bldAsOne/>
      </p:bldGraphic>
      <p:bldGraphic spid="23" grpId="0">
        <p:bldAsOne/>
      </p:bldGraphic>
      <p:bldGraphic spid="23" grpId="1">
        <p:bldAsOne/>
      </p:bldGraphic>
      <p:bldGraphic spid="25" grpId="0">
        <p:bldAsOne/>
      </p:bldGraphic>
      <p:bldGraphic spid="25" grpId="1">
        <p:bldAsOne/>
      </p:bldGraphic>
      <p:bldGraphic spid="27" grpId="0">
        <p:bldAsOne/>
      </p:bldGraphic>
      <p:bldP spid="20" grpId="0"/>
      <p:bldP spid="20" grpId="1"/>
      <p:bldP spid="26" grpId="0"/>
      <p:bldP spid="26" grpId="1"/>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a:grpSpLocks/>
          </p:cNvGrpSpPr>
          <p:nvPr/>
        </p:nvGrpSpPr>
        <p:grpSpPr>
          <a:xfrm>
            <a:off x="812195" y="2843208"/>
            <a:ext cx="3635720" cy="3960000"/>
            <a:chOff x="2774804" y="1482440"/>
            <a:chExt cx="5035910" cy="5470282"/>
          </a:xfrm>
        </p:grpSpPr>
        <p:sp>
          <p:nvSpPr>
            <p:cNvPr id="13" name="Rounded Rectangle 12"/>
            <p:cNvSpPr/>
            <p:nvPr/>
          </p:nvSpPr>
          <p:spPr>
            <a:xfrm>
              <a:off x="2774804" y="1482440"/>
              <a:ext cx="4986434" cy="5470282"/>
            </a:xfrm>
            <a:prstGeom prst="roundRect">
              <a:avLst/>
            </a:prstGeom>
            <a:solidFill>
              <a:schemeClr val="bg1"/>
            </a:solidFill>
            <a:ln w="76200">
              <a:solidFill>
                <a:srgbClr val="BC290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3238714" y="1513373"/>
              <a:ext cx="4572000" cy="5412472"/>
            </a:xfrm>
            <a:prstGeom prst="rect">
              <a:avLst/>
            </a:prstGeom>
          </p:spPr>
          <p:txBody>
            <a:bodyPr>
              <a:spAutoFit/>
            </a:bodyPr>
            <a:lstStyle/>
            <a:p>
              <a:r>
                <a:rPr lang="en-GB" sz="1200" u="sng" spc="-100" dirty="0">
                  <a:solidFill>
                    <a:srgbClr val="9D9D9C"/>
                  </a:solidFill>
                  <a:latin typeface="Arial Rounded MT Bold" pitchFamily="34" charset="0"/>
                </a:rPr>
                <a:t>Sound and Stable Macroeconomic Policy </a:t>
              </a:r>
              <a:r>
                <a:rPr lang="en-GB" sz="1200" u="sng" spc="-100" dirty="0" smtClean="0">
                  <a:solidFill>
                    <a:srgbClr val="9D9D9C"/>
                  </a:solidFill>
                  <a:latin typeface="Arial Rounded MT Bold" pitchFamily="34" charset="0"/>
                </a:rPr>
                <a:t>and</a:t>
              </a:r>
            </a:p>
            <a:p>
              <a:r>
                <a:rPr lang="en-GB" sz="1200" u="sng" spc="-100" dirty="0" smtClean="0">
                  <a:solidFill>
                    <a:srgbClr val="9D9D9C"/>
                  </a:solidFill>
                  <a:latin typeface="Arial Rounded MT Bold" pitchFamily="34" charset="0"/>
                </a:rPr>
                <a:t>Good </a:t>
              </a:r>
              <a:r>
                <a:rPr lang="en-GB" sz="1200" u="sng" spc="-100" dirty="0">
                  <a:solidFill>
                    <a:srgbClr val="9D9D9C"/>
                  </a:solidFill>
                  <a:latin typeface="Arial Rounded MT Bold" pitchFamily="34" charset="0"/>
                </a:rPr>
                <a:t>Management of the Economy</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GDP Growth Rate (%)</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Labour Force Participation Rate</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Current Account Balance (% of GDP)</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Gross Capital Formation (% of GDP)</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Gross Domestic Savings (% of GDP)</a:t>
              </a:r>
              <a:endParaRPr lang="en-US" sz="1200" spc="-100" dirty="0">
                <a:solidFill>
                  <a:srgbClr val="9D9D9C"/>
                </a:solidFill>
                <a:latin typeface="Arial Rounded MT Bold" pitchFamily="34" charset="0"/>
              </a:endParaRPr>
            </a:p>
            <a:p>
              <a:r>
                <a:rPr lang="en-GB" sz="1200" u="sng" spc="-100" dirty="0" smtClean="0">
                  <a:solidFill>
                    <a:srgbClr val="9D9D9C"/>
                  </a:solidFill>
                  <a:latin typeface="Arial Rounded MT Bold" pitchFamily="34" charset="0"/>
                </a:rPr>
                <a:t>Trade </a:t>
              </a:r>
              <a:r>
                <a:rPr lang="en-GB" sz="1200" u="sng" spc="-100" dirty="0">
                  <a:solidFill>
                    <a:srgbClr val="9D9D9C"/>
                  </a:solidFill>
                  <a:latin typeface="Arial Rounded MT Bold" pitchFamily="34" charset="0"/>
                </a:rPr>
                <a:t>and Sustainable Economic Integration</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Trade (% of GDP)</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Enabling Trade Index (ETI)</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FDI Net Inflow (% of GDP)</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Trading Across Borders</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Export Propensity Index</a:t>
              </a:r>
              <a:endParaRPr lang="en-US" sz="1200" spc="-100" dirty="0">
                <a:solidFill>
                  <a:srgbClr val="9D9D9C"/>
                </a:solidFill>
                <a:latin typeface="Arial Rounded MT Bold" pitchFamily="34" charset="0"/>
              </a:endParaRPr>
            </a:p>
            <a:p>
              <a:r>
                <a:rPr lang="en-GB" sz="1200" u="sng" spc="-100" dirty="0" smtClean="0">
                  <a:solidFill>
                    <a:srgbClr val="9D9D9C"/>
                  </a:solidFill>
                  <a:latin typeface="Arial Rounded MT Bold" pitchFamily="34" charset="0"/>
                </a:rPr>
                <a:t>Enabling </a:t>
              </a:r>
              <a:r>
                <a:rPr lang="en-GB" sz="1200" u="sng" spc="-100" dirty="0">
                  <a:solidFill>
                    <a:srgbClr val="9D9D9C"/>
                  </a:solidFill>
                  <a:latin typeface="Arial Rounded MT Bold" pitchFamily="34" charset="0"/>
                </a:rPr>
                <a:t>Legal and Regulatory Environment</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Regulatory Quality Index</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Ease of Doing Business Rank</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Starting a Business Rank</a:t>
              </a:r>
              <a:endParaRPr lang="en-US" sz="1200" spc="-100" dirty="0">
                <a:solidFill>
                  <a:srgbClr val="9D9D9C"/>
                </a:solidFill>
                <a:latin typeface="Arial Rounded MT Bold" pitchFamily="34" charset="0"/>
              </a:endParaRPr>
            </a:p>
            <a:p>
              <a:r>
                <a:rPr lang="en-GB" sz="1200" u="sng" spc="-100" dirty="0" smtClean="0">
                  <a:solidFill>
                    <a:srgbClr val="9D9D9C"/>
                  </a:solidFill>
                  <a:latin typeface="Arial Rounded MT Bold" pitchFamily="34" charset="0"/>
                </a:rPr>
                <a:t>Rule </a:t>
              </a:r>
              <a:r>
                <a:rPr lang="en-GB" sz="1200" u="sng" spc="-100" dirty="0">
                  <a:solidFill>
                    <a:srgbClr val="9D9D9C"/>
                  </a:solidFill>
                  <a:latin typeface="Arial Rounded MT Bold" pitchFamily="34" charset="0"/>
                </a:rPr>
                <a:t>of Law and Secure Property Rights</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Rule of Law Index</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Property Rights</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Intellectual Property </a:t>
              </a:r>
              <a:r>
                <a:rPr lang="en-GB" sz="1200" spc="-100" dirty="0" smtClean="0">
                  <a:solidFill>
                    <a:srgbClr val="9D9D9C"/>
                  </a:solidFill>
                  <a:latin typeface="Arial Rounded MT Bold" pitchFamily="34" charset="0"/>
                </a:rPr>
                <a:t>Protection</a:t>
              </a:r>
              <a:endParaRPr lang="en-US" sz="1200" spc="-100" dirty="0">
                <a:solidFill>
                  <a:srgbClr val="9D9D9C"/>
                </a:solidFill>
                <a:latin typeface="Arial Rounded MT Bold" pitchFamily="34" charset="0"/>
              </a:endParaRPr>
            </a:p>
          </p:txBody>
        </p:sp>
      </p:grpSp>
      <p:grpSp>
        <p:nvGrpSpPr>
          <p:cNvPr id="7" name="Group 19"/>
          <p:cNvGrpSpPr>
            <a:grpSpLocks noChangeAspect="1"/>
          </p:cNvGrpSpPr>
          <p:nvPr/>
        </p:nvGrpSpPr>
        <p:grpSpPr>
          <a:xfrm>
            <a:off x="858876" y="2864322"/>
            <a:ext cx="3857140" cy="3900422"/>
            <a:chOff x="998362" y="1493052"/>
            <a:chExt cx="5039961" cy="6307821"/>
          </a:xfrm>
        </p:grpSpPr>
        <p:sp>
          <p:nvSpPr>
            <p:cNvPr id="22" name="Rounded Rectangle 21"/>
            <p:cNvSpPr/>
            <p:nvPr/>
          </p:nvSpPr>
          <p:spPr>
            <a:xfrm>
              <a:off x="998362" y="1513141"/>
              <a:ext cx="4586368" cy="6287732"/>
            </a:xfrm>
            <a:prstGeom prst="roundRect">
              <a:avLst>
                <a:gd name="adj" fmla="val 160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1350762" y="1493052"/>
              <a:ext cx="4687561" cy="5357064"/>
            </a:xfrm>
            <a:prstGeom prst="rect">
              <a:avLst/>
            </a:prstGeom>
          </p:spPr>
          <p:txBody>
            <a:bodyPr wrap="square">
              <a:spAutoFit/>
            </a:bodyPr>
            <a:lstStyle/>
            <a:p>
              <a:r>
                <a:rPr lang="en-GB" sz="1200" u="sng" spc="-100" dirty="0" smtClean="0">
                  <a:solidFill>
                    <a:srgbClr val="9D9D9C"/>
                  </a:solidFill>
                  <a:latin typeface="Arial Rounded MT Bold" pitchFamily="34" charset="0"/>
                </a:rPr>
                <a:t>Fair </a:t>
              </a:r>
              <a:r>
                <a:rPr lang="en-GB" sz="1200" u="sng" spc="-100" dirty="0">
                  <a:solidFill>
                    <a:srgbClr val="9D9D9C"/>
                  </a:solidFill>
                  <a:latin typeface="Arial Rounded MT Bold" pitchFamily="34" charset="0"/>
                </a:rPr>
                <a:t>Competition</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New Business Density</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Intensity of Local Competition</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Effectiveness of Anti-monopoly Policies</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Extent of Market Dominance</a:t>
              </a:r>
              <a:endParaRPr lang="en-US" sz="1200" spc="-100" dirty="0">
                <a:solidFill>
                  <a:srgbClr val="9D9D9C"/>
                </a:solidFill>
                <a:latin typeface="Arial Rounded MT Bold" pitchFamily="34" charset="0"/>
              </a:endParaRPr>
            </a:p>
            <a:p>
              <a:r>
                <a:rPr lang="en-GB" sz="1200" spc="-100" dirty="0" smtClean="0">
                  <a:solidFill>
                    <a:srgbClr val="9D9D9C"/>
                  </a:solidFill>
                  <a:latin typeface="Arial Rounded MT Bold" pitchFamily="34" charset="0"/>
                </a:rPr>
                <a:t>Port Infrastructure</a:t>
              </a:r>
            </a:p>
            <a:p>
              <a:r>
                <a:rPr lang="en-GB" sz="1200" u="sng" spc="-100" dirty="0" smtClean="0">
                  <a:solidFill>
                    <a:srgbClr val="9D9D9C"/>
                  </a:solidFill>
                  <a:latin typeface="Arial Rounded MT Bold" pitchFamily="34" charset="0"/>
                </a:rPr>
                <a:t>Information </a:t>
              </a:r>
              <a:r>
                <a:rPr lang="en-GB" sz="1200" u="sng" spc="-100" dirty="0">
                  <a:solidFill>
                    <a:srgbClr val="9D9D9C"/>
                  </a:solidFill>
                  <a:latin typeface="Arial Rounded MT Bold" pitchFamily="34" charset="0"/>
                </a:rPr>
                <a:t>and Communication Technologies</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ICT Development Index (IDI)</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Network Readiness Index</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Internet </a:t>
              </a:r>
              <a:r>
                <a:rPr lang="en-GB" sz="1200" spc="-100" dirty="0" smtClean="0">
                  <a:solidFill>
                    <a:srgbClr val="9D9D9C"/>
                  </a:solidFill>
                  <a:latin typeface="Arial Rounded MT Bold" pitchFamily="34" charset="0"/>
                </a:rPr>
                <a:t>Users and broadband </a:t>
              </a:r>
              <a:r>
                <a:rPr lang="en-GB" sz="1200" spc="-100" dirty="0">
                  <a:solidFill>
                    <a:srgbClr val="9D9D9C"/>
                  </a:solidFill>
                  <a:latin typeface="Arial Rounded MT Bold" pitchFamily="34" charset="0"/>
                </a:rPr>
                <a:t>subscribers </a:t>
              </a:r>
              <a:endParaRPr lang="en-US" sz="1200" spc="-100" dirty="0">
                <a:solidFill>
                  <a:srgbClr val="9D9D9C"/>
                </a:solidFill>
                <a:latin typeface="Arial Rounded MT Bold" pitchFamily="34" charset="0"/>
              </a:endParaRPr>
            </a:p>
            <a:p>
              <a:r>
                <a:rPr lang="en-GB" sz="1200" spc="-100" dirty="0" smtClean="0">
                  <a:solidFill>
                    <a:srgbClr val="9D9D9C"/>
                  </a:solidFill>
                  <a:latin typeface="Arial Rounded MT Bold" pitchFamily="34" charset="0"/>
                </a:rPr>
                <a:t>Fixed </a:t>
              </a:r>
              <a:r>
                <a:rPr lang="en-GB" sz="1200" spc="-100" dirty="0">
                  <a:solidFill>
                    <a:srgbClr val="9D9D9C"/>
                  </a:solidFill>
                  <a:latin typeface="Arial Rounded MT Bold" pitchFamily="34" charset="0"/>
                </a:rPr>
                <a:t>Line </a:t>
              </a:r>
              <a:r>
                <a:rPr lang="en-GB" sz="1200" spc="-100" dirty="0" smtClean="0">
                  <a:solidFill>
                    <a:srgbClr val="9D9D9C"/>
                  </a:solidFill>
                  <a:latin typeface="Arial Rounded MT Bold" pitchFamily="34" charset="0"/>
                </a:rPr>
                <a:t> and </a:t>
              </a:r>
              <a:r>
                <a:rPr lang="en-GB" sz="1200" spc="-100" dirty="0">
                  <a:solidFill>
                    <a:srgbClr val="9D9D9C"/>
                  </a:solidFill>
                  <a:latin typeface="Arial Rounded MT Bold" pitchFamily="34" charset="0"/>
                </a:rPr>
                <a:t>Cellular </a:t>
              </a:r>
              <a:r>
                <a:rPr lang="en-GB" sz="1200" spc="-100" dirty="0" smtClean="0">
                  <a:solidFill>
                    <a:srgbClr val="9D9D9C"/>
                  </a:solidFill>
                  <a:latin typeface="Arial Rounded MT Bold" pitchFamily="34" charset="0"/>
                </a:rPr>
                <a:t>Subscriptions</a:t>
              </a:r>
              <a:endParaRPr lang="en-US" sz="1200" spc="-100" dirty="0">
                <a:solidFill>
                  <a:srgbClr val="9D9D9C"/>
                </a:solidFill>
                <a:latin typeface="Arial Rounded MT Bold" pitchFamily="34" charset="0"/>
              </a:endParaRPr>
            </a:p>
            <a:p>
              <a:r>
                <a:rPr lang="en-GB" sz="1200" u="sng" spc="-100" dirty="0" smtClean="0">
                  <a:solidFill>
                    <a:srgbClr val="9D9D9C"/>
                  </a:solidFill>
                  <a:latin typeface="Arial Rounded MT Bold" pitchFamily="34" charset="0"/>
                </a:rPr>
                <a:t>Access </a:t>
              </a:r>
              <a:r>
                <a:rPr lang="en-GB" sz="1200" u="sng" spc="-100" dirty="0">
                  <a:solidFill>
                    <a:srgbClr val="9D9D9C"/>
                  </a:solidFill>
                  <a:latin typeface="Arial Rounded MT Bold" pitchFamily="34" charset="0"/>
                </a:rPr>
                <a:t>to Financial Services</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Credit to Private Sector (% of GDP)</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Credit Information Index</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Interest Rate Spread</a:t>
              </a:r>
              <a:endParaRPr lang="en-US" sz="1200" spc="-100" dirty="0">
                <a:solidFill>
                  <a:srgbClr val="9D9D9C"/>
                </a:solidFill>
                <a:latin typeface="Arial Rounded MT Bold" pitchFamily="34" charset="0"/>
              </a:endParaRPr>
            </a:p>
            <a:p>
              <a:r>
                <a:rPr lang="en-GB" sz="1200" u="sng" spc="-100" dirty="0">
                  <a:solidFill>
                    <a:srgbClr val="9D9D9C"/>
                  </a:solidFill>
                  <a:latin typeface="Arial Rounded MT Bold" pitchFamily="34" charset="0"/>
                </a:rPr>
                <a:t>Physical Infrastructure</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Electric Power Consumption (kWh per capita)</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Roads, paved (% of total roads)</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Improved Water </a:t>
              </a:r>
              <a:r>
                <a:rPr lang="en-GB" sz="1200" spc="-100" dirty="0" smtClean="0">
                  <a:solidFill>
                    <a:srgbClr val="9D9D9C"/>
                  </a:solidFill>
                  <a:latin typeface="Arial Rounded MT Bold" pitchFamily="34" charset="0"/>
                </a:rPr>
                <a:t>Source</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Quality of Overall Infrastructure Index</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Quality of Port </a:t>
              </a:r>
              <a:r>
                <a:rPr lang="en-GB" sz="1200" spc="-100" dirty="0" smtClean="0">
                  <a:solidFill>
                    <a:srgbClr val="9D9D9C"/>
                  </a:solidFill>
                  <a:latin typeface="Arial Rounded MT Bold" pitchFamily="34" charset="0"/>
                </a:rPr>
                <a:t>Infrastructure</a:t>
              </a:r>
              <a:endParaRPr lang="en-US" sz="1200" spc="-100" dirty="0">
                <a:solidFill>
                  <a:srgbClr val="9D9D9C"/>
                </a:solidFill>
                <a:latin typeface="Arial Rounded MT Bold" pitchFamily="34" charset="0"/>
              </a:endParaRPr>
            </a:p>
          </p:txBody>
        </p:sp>
      </p:grpSp>
      <p:grpSp>
        <p:nvGrpSpPr>
          <p:cNvPr id="2" name="Group 6"/>
          <p:cNvGrpSpPr>
            <a:grpSpLocks/>
          </p:cNvGrpSpPr>
          <p:nvPr/>
        </p:nvGrpSpPr>
        <p:grpSpPr>
          <a:xfrm>
            <a:off x="2051720" y="2840941"/>
            <a:ext cx="3600000" cy="3960000"/>
            <a:chOff x="21779" y="1484416"/>
            <a:chExt cx="4986434" cy="5373584"/>
          </a:xfrm>
        </p:grpSpPr>
        <p:sp>
          <p:nvSpPr>
            <p:cNvPr id="3" name="Rounded Rectangle 2"/>
            <p:cNvSpPr/>
            <p:nvPr/>
          </p:nvSpPr>
          <p:spPr>
            <a:xfrm>
              <a:off x="21779" y="1484416"/>
              <a:ext cx="4986434" cy="5373584"/>
            </a:xfrm>
            <a:prstGeom prst="roundRect">
              <a:avLst/>
            </a:prstGeom>
            <a:solidFill>
              <a:schemeClr val="bg1"/>
            </a:solidFill>
            <a:ln w="76200">
              <a:solidFill>
                <a:srgbClr val="1399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312258" y="1611606"/>
              <a:ext cx="4683034" cy="5091754"/>
            </a:xfrm>
            <a:prstGeom prst="rect">
              <a:avLst/>
            </a:prstGeom>
          </p:spPr>
          <p:txBody>
            <a:bodyPr wrap="square">
              <a:spAutoFit/>
            </a:bodyPr>
            <a:lstStyle/>
            <a:p>
              <a:r>
                <a:rPr lang="en-GB" sz="1200" u="sng" spc="-100" dirty="0">
                  <a:solidFill>
                    <a:srgbClr val="9D9D9C"/>
                  </a:solidFill>
                  <a:latin typeface="Arial Rounded MT Bold" pitchFamily="34" charset="0"/>
                </a:rPr>
                <a:t>Peace and political stability</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Political Stability and Absence of Violence/Terrorism</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 </a:t>
              </a:r>
              <a:endParaRPr lang="en-US" sz="1200" spc="-100" dirty="0">
                <a:solidFill>
                  <a:srgbClr val="9D9D9C"/>
                </a:solidFill>
                <a:latin typeface="Arial Rounded MT Bold" pitchFamily="34" charset="0"/>
              </a:endParaRPr>
            </a:p>
            <a:p>
              <a:r>
                <a:rPr lang="en-GB" sz="1200" u="sng" spc="-100" dirty="0">
                  <a:solidFill>
                    <a:srgbClr val="9D9D9C"/>
                  </a:solidFill>
                  <a:latin typeface="Arial Rounded MT Bold" pitchFamily="34" charset="0"/>
                </a:rPr>
                <a:t>Good Governance</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Control of Corruption</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Corruption Perception Index</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Voice and Accountability</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Government Effectiveness</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Political Rights Index</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Civil Liberties Index</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 </a:t>
              </a:r>
              <a:endParaRPr lang="en-US" sz="1200" spc="-100" dirty="0">
                <a:solidFill>
                  <a:srgbClr val="9D9D9C"/>
                </a:solidFill>
                <a:latin typeface="Arial Rounded MT Bold" pitchFamily="34" charset="0"/>
              </a:endParaRPr>
            </a:p>
            <a:p>
              <a:r>
                <a:rPr lang="en-GB" sz="1200" u="sng" spc="-100" dirty="0">
                  <a:solidFill>
                    <a:srgbClr val="9D9D9C"/>
                  </a:solidFill>
                  <a:latin typeface="Arial Rounded MT Bold" pitchFamily="34" charset="0"/>
                </a:rPr>
                <a:t>Social Dialogue</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Cooperation in Labour-Employer Relations</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 </a:t>
              </a:r>
              <a:endParaRPr lang="en-US" sz="1200" spc="-100" dirty="0">
                <a:solidFill>
                  <a:srgbClr val="9D9D9C"/>
                </a:solidFill>
                <a:latin typeface="Arial Rounded MT Bold" pitchFamily="34" charset="0"/>
              </a:endParaRPr>
            </a:p>
            <a:p>
              <a:r>
                <a:rPr lang="en-GB" sz="1200" u="sng" spc="-100" dirty="0">
                  <a:solidFill>
                    <a:srgbClr val="9D9D9C"/>
                  </a:solidFill>
                  <a:latin typeface="Arial Rounded MT Bold" pitchFamily="34" charset="0"/>
                </a:rPr>
                <a:t>Respect for Universal Human Rights and International Labour Standards</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Ratification of Human Rights Conventions</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Ratification of Fundamental ILO Conventions</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Political Rights Index</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Civil Liberties </a:t>
              </a:r>
              <a:r>
                <a:rPr lang="en-GB" sz="1200" spc="-100" dirty="0" smtClean="0">
                  <a:solidFill>
                    <a:srgbClr val="9D9D9C"/>
                  </a:solidFill>
                  <a:latin typeface="Arial Rounded MT Bold" pitchFamily="34" charset="0"/>
                </a:rPr>
                <a:t>Index</a:t>
              </a:r>
              <a:endParaRPr lang="en-US" sz="1200" spc="-100" dirty="0">
                <a:solidFill>
                  <a:srgbClr val="9D9D9C"/>
                </a:solidFill>
                <a:latin typeface="Arial Rounded MT Bold" pitchFamily="34" charset="0"/>
              </a:endParaRPr>
            </a:p>
          </p:txBody>
        </p:sp>
      </p:grpSp>
      <p:grpSp>
        <p:nvGrpSpPr>
          <p:cNvPr id="8" name="Group 10"/>
          <p:cNvGrpSpPr>
            <a:grpSpLocks/>
          </p:cNvGrpSpPr>
          <p:nvPr/>
        </p:nvGrpSpPr>
        <p:grpSpPr>
          <a:xfrm>
            <a:off x="3420272" y="2843648"/>
            <a:ext cx="3600000" cy="3960000"/>
            <a:chOff x="1680329" y="1480466"/>
            <a:chExt cx="4660218" cy="5373584"/>
          </a:xfrm>
        </p:grpSpPr>
        <p:sp>
          <p:nvSpPr>
            <p:cNvPr id="28" name="Rounded Rectangle 27"/>
            <p:cNvSpPr/>
            <p:nvPr/>
          </p:nvSpPr>
          <p:spPr>
            <a:xfrm>
              <a:off x="1680329" y="1480466"/>
              <a:ext cx="4660218" cy="5373584"/>
            </a:xfrm>
            <a:prstGeom prst="roundRect">
              <a:avLst/>
            </a:prstGeom>
            <a:solidFill>
              <a:schemeClr val="bg1"/>
            </a:solidFill>
            <a:ln w="76200">
              <a:solidFill>
                <a:srgbClr val="9D9D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p:cNvSpPr/>
            <p:nvPr/>
          </p:nvSpPr>
          <p:spPr>
            <a:xfrm>
              <a:off x="2007731" y="1538274"/>
              <a:ext cx="4181822" cy="5262292"/>
            </a:xfrm>
            <a:prstGeom prst="rect">
              <a:avLst/>
            </a:prstGeom>
          </p:spPr>
          <p:txBody>
            <a:bodyPr wrap="square">
              <a:spAutoFit/>
            </a:bodyPr>
            <a:lstStyle/>
            <a:p>
              <a:r>
                <a:rPr lang="en-US" sz="1200" u="sng" spc="-100" dirty="0" smtClean="0">
                  <a:solidFill>
                    <a:srgbClr val="9D9D9C"/>
                  </a:solidFill>
                  <a:latin typeface="Arial Rounded MT Bold" pitchFamily="34" charset="0"/>
                </a:rPr>
                <a:t>Entrepreneurial </a:t>
              </a:r>
              <a:r>
                <a:rPr lang="en-US" sz="1200" u="sng" spc="-100" dirty="0">
                  <a:solidFill>
                    <a:srgbClr val="9D9D9C"/>
                  </a:solidFill>
                  <a:latin typeface="Arial Rounded MT Bold" pitchFamily="34" charset="0"/>
                </a:rPr>
                <a:t>Culture</a:t>
              </a:r>
            </a:p>
            <a:p>
              <a:r>
                <a:rPr lang="en-US" sz="1200" spc="-100" dirty="0">
                  <a:solidFill>
                    <a:srgbClr val="9D9D9C"/>
                  </a:solidFill>
                  <a:latin typeface="Arial Rounded MT Bold" pitchFamily="34" charset="0"/>
                </a:rPr>
                <a:t>New Business Density</a:t>
              </a:r>
            </a:p>
            <a:p>
              <a:endParaRPr lang="en-US" sz="600" u="sng" spc="-100" dirty="0" smtClean="0">
                <a:solidFill>
                  <a:srgbClr val="9D9D9C"/>
                </a:solidFill>
                <a:latin typeface="Arial Rounded MT Bold" pitchFamily="34" charset="0"/>
              </a:endParaRPr>
            </a:p>
            <a:p>
              <a:r>
                <a:rPr lang="en-US" sz="1200" u="sng" spc="-100" dirty="0" smtClean="0">
                  <a:solidFill>
                    <a:srgbClr val="9D9D9C"/>
                  </a:solidFill>
                  <a:latin typeface="Arial Rounded MT Bold" pitchFamily="34" charset="0"/>
                </a:rPr>
                <a:t>Education</a:t>
              </a:r>
              <a:r>
                <a:rPr lang="en-US" sz="1200" u="sng" spc="-100" dirty="0">
                  <a:solidFill>
                    <a:srgbClr val="9D9D9C"/>
                  </a:solidFill>
                  <a:latin typeface="Arial Rounded MT Bold" pitchFamily="34" charset="0"/>
                </a:rPr>
                <a:t>, Training and Lifelong Learning</a:t>
              </a:r>
            </a:p>
            <a:p>
              <a:r>
                <a:rPr lang="en-US" sz="1200" spc="-100" dirty="0">
                  <a:solidFill>
                    <a:srgbClr val="9D9D9C"/>
                  </a:solidFill>
                  <a:latin typeface="Arial Rounded MT Bold" pitchFamily="34" charset="0"/>
                </a:rPr>
                <a:t>Public Spending on </a:t>
              </a:r>
              <a:r>
                <a:rPr lang="en-US" sz="1200" spc="-100" dirty="0" smtClean="0">
                  <a:solidFill>
                    <a:srgbClr val="9D9D9C"/>
                  </a:solidFill>
                  <a:latin typeface="Arial Rounded MT Bold" pitchFamily="34" charset="0"/>
                </a:rPr>
                <a:t>Education</a:t>
              </a:r>
              <a:r>
                <a:rPr lang="en-US" sz="1200" spc="-100" dirty="0">
                  <a:solidFill>
                    <a:srgbClr val="9D9D9C"/>
                  </a:solidFill>
                  <a:latin typeface="Arial Rounded MT Bold" pitchFamily="34" charset="0"/>
                </a:rPr>
                <a:t> </a:t>
              </a:r>
              <a:r>
                <a:rPr lang="en-US" sz="1200" spc="-100" dirty="0" smtClean="0">
                  <a:solidFill>
                    <a:srgbClr val="9D9D9C"/>
                  </a:solidFill>
                  <a:latin typeface="Arial Rounded MT Bold" pitchFamily="34" charset="0"/>
                </a:rPr>
                <a:t>(% </a:t>
              </a:r>
              <a:r>
                <a:rPr lang="en-US" sz="1200" spc="-100" dirty="0">
                  <a:solidFill>
                    <a:srgbClr val="9D9D9C"/>
                  </a:solidFill>
                  <a:latin typeface="Arial Rounded MT Bold" pitchFamily="34" charset="0"/>
                </a:rPr>
                <a:t>of GDP)</a:t>
              </a:r>
            </a:p>
            <a:p>
              <a:r>
                <a:rPr lang="en-US" sz="1200" spc="-100" dirty="0">
                  <a:solidFill>
                    <a:srgbClr val="9D9D9C"/>
                  </a:solidFill>
                  <a:latin typeface="Arial Rounded MT Bold" pitchFamily="34" charset="0"/>
                </a:rPr>
                <a:t>Education Index</a:t>
              </a:r>
            </a:p>
            <a:p>
              <a:r>
                <a:rPr lang="en-US" sz="1200" spc="-100" dirty="0">
                  <a:solidFill>
                    <a:srgbClr val="9D9D9C"/>
                  </a:solidFill>
                  <a:latin typeface="Arial Rounded MT Bold" pitchFamily="34" charset="0"/>
                </a:rPr>
                <a:t>Firms Offering Formal Training (% of firms)</a:t>
              </a:r>
            </a:p>
            <a:p>
              <a:r>
                <a:rPr lang="en-US" sz="1200" spc="-100" dirty="0">
                  <a:solidFill>
                    <a:srgbClr val="9D9D9C"/>
                  </a:solidFill>
                  <a:latin typeface="Arial Rounded MT Bold" pitchFamily="34" charset="0"/>
                </a:rPr>
                <a:t>Extent of Staff Training</a:t>
              </a:r>
            </a:p>
            <a:p>
              <a:r>
                <a:rPr lang="en-US" sz="1200" spc="-100" dirty="0">
                  <a:solidFill>
                    <a:srgbClr val="9D9D9C"/>
                  </a:solidFill>
                  <a:latin typeface="Arial Rounded MT Bold" pitchFamily="34" charset="0"/>
                </a:rPr>
                <a:t>Literacy Rate, youth </a:t>
              </a:r>
              <a:r>
                <a:rPr lang="en-US" sz="1200" spc="-100" dirty="0" smtClean="0">
                  <a:solidFill>
                    <a:srgbClr val="9D9D9C"/>
                  </a:solidFill>
                  <a:latin typeface="Arial Rounded MT Bold" pitchFamily="34" charset="0"/>
                </a:rPr>
                <a:t>total </a:t>
              </a:r>
              <a:endParaRPr lang="en-US" sz="1200" spc="-100" dirty="0">
                <a:solidFill>
                  <a:srgbClr val="9D9D9C"/>
                </a:solidFill>
                <a:latin typeface="Arial Rounded MT Bold" pitchFamily="34" charset="0"/>
              </a:endParaRPr>
            </a:p>
            <a:p>
              <a:endParaRPr lang="en-US" sz="600" u="sng" spc="-100" dirty="0" smtClean="0">
                <a:solidFill>
                  <a:srgbClr val="9D9D9C"/>
                </a:solidFill>
                <a:latin typeface="Arial Rounded MT Bold" pitchFamily="34" charset="0"/>
              </a:endParaRPr>
            </a:p>
            <a:p>
              <a:r>
                <a:rPr lang="en-US" sz="1200" u="sng" spc="-100" dirty="0" smtClean="0">
                  <a:solidFill>
                    <a:srgbClr val="9D9D9C"/>
                  </a:solidFill>
                  <a:latin typeface="Arial Rounded MT Bold" pitchFamily="34" charset="0"/>
                </a:rPr>
                <a:t>Social </a:t>
              </a:r>
              <a:r>
                <a:rPr lang="en-US" sz="1200" u="sng" spc="-100" dirty="0">
                  <a:solidFill>
                    <a:srgbClr val="9D9D9C"/>
                  </a:solidFill>
                  <a:latin typeface="Arial Rounded MT Bold" pitchFamily="34" charset="0"/>
                </a:rPr>
                <a:t>Justice and Social Inclusion</a:t>
              </a:r>
            </a:p>
            <a:p>
              <a:r>
                <a:rPr lang="en-US" sz="1200" spc="-100" dirty="0">
                  <a:solidFill>
                    <a:srgbClr val="9D9D9C"/>
                  </a:solidFill>
                  <a:latin typeface="Arial Rounded MT Bold" pitchFamily="34" charset="0"/>
                </a:rPr>
                <a:t>GINI Coefficient</a:t>
              </a:r>
            </a:p>
            <a:p>
              <a:r>
                <a:rPr lang="en-GB" sz="1200" spc="-100" dirty="0" smtClean="0">
                  <a:solidFill>
                    <a:srgbClr val="9D9D9C"/>
                  </a:solidFill>
                  <a:latin typeface="Arial Rounded MT Bold" pitchFamily="34" charset="0"/>
                </a:rPr>
                <a:t>Labour Force Participation Rate</a:t>
              </a:r>
            </a:p>
            <a:p>
              <a:r>
                <a:rPr lang="en-US" sz="1200" spc="-100" dirty="0" smtClean="0">
                  <a:solidFill>
                    <a:srgbClr val="9D9D9C"/>
                  </a:solidFill>
                  <a:latin typeface="Arial Rounded MT Bold" pitchFamily="34" charset="0"/>
                </a:rPr>
                <a:t>Gender-related </a:t>
              </a:r>
              <a:r>
                <a:rPr lang="en-US" sz="1200" spc="-100" dirty="0">
                  <a:solidFill>
                    <a:srgbClr val="9D9D9C"/>
                  </a:solidFill>
                  <a:latin typeface="Arial Rounded MT Bold" pitchFamily="34" charset="0"/>
                </a:rPr>
                <a:t>Development Index (GDI)</a:t>
              </a:r>
            </a:p>
            <a:p>
              <a:r>
                <a:rPr lang="en-US" sz="1200" spc="-100" dirty="0">
                  <a:solidFill>
                    <a:srgbClr val="9D9D9C"/>
                  </a:solidFill>
                  <a:latin typeface="Arial Rounded MT Bold" pitchFamily="34" charset="0"/>
                </a:rPr>
                <a:t>Gender Empowerment Measure (GEM)</a:t>
              </a:r>
            </a:p>
            <a:p>
              <a:r>
                <a:rPr lang="en-US" sz="1200" spc="-100" dirty="0">
                  <a:solidFill>
                    <a:srgbClr val="9D9D9C"/>
                  </a:solidFill>
                  <a:latin typeface="Arial Rounded MT Bold" pitchFamily="34" charset="0"/>
                </a:rPr>
                <a:t>Gender Inequality Index (GII)</a:t>
              </a:r>
            </a:p>
            <a:p>
              <a:r>
                <a:rPr lang="en-US" sz="1200" spc="-100" dirty="0">
                  <a:solidFill>
                    <a:srgbClr val="9D9D9C"/>
                  </a:solidFill>
                  <a:latin typeface="Arial Rounded MT Bold" pitchFamily="34" charset="0"/>
                </a:rPr>
                <a:t>Female Economic Activity</a:t>
              </a:r>
            </a:p>
            <a:p>
              <a:endParaRPr lang="en-US" sz="600" u="sng" spc="-100" dirty="0" smtClean="0">
                <a:solidFill>
                  <a:srgbClr val="9D9D9C"/>
                </a:solidFill>
                <a:latin typeface="Arial Rounded MT Bold" pitchFamily="34" charset="0"/>
              </a:endParaRPr>
            </a:p>
            <a:p>
              <a:r>
                <a:rPr lang="en-US" sz="1200" u="sng" spc="-100" dirty="0" smtClean="0">
                  <a:solidFill>
                    <a:srgbClr val="9D9D9C"/>
                  </a:solidFill>
                  <a:latin typeface="Arial Rounded MT Bold" pitchFamily="34" charset="0"/>
                </a:rPr>
                <a:t>Adequate </a:t>
              </a:r>
              <a:r>
                <a:rPr lang="en-US" sz="1200" u="sng" spc="-100" dirty="0">
                  <a:solidFill>
                    <a:srgbClr val="9D9D9C"/>
                  </a:solidFill>
                  <a:latin typeface="Arial Rounded MT Bold" pitchFamily="34" charset="0"/>
                </a:rPr>
                <a:t>Social Protection</a:t>
              </a:r>
            </a:p>
            <a:p>
              <a:r>
                <a:rPr lang="en-US" sz="1200" spc="-100" dirty="0">
                  <a:solidFill>
                    <a:srgbClr val="9D9D9C"/>
                  </a:solidFill>
                  <a:latin typeface="Arial Rounded MT Bold" pitchFamily="34" charset="0"/>
                </a:rPr>
                <a:t>Old Age Expenditure (% of GDP)</a:t>
              </a:r>
            </a:p>
            <a:p>
              <a:r>
                <a:rPr lang="en-US" sz="1200" spc="-100" dirty="0">
                  <a:solidFill>
                    <a:srgbClr val="9D9D9C"/>
                  </a:solidFill>
                  <a:latin typeface="Arial Rounded MT Bold" pitchFamily="34" charset="0"/>
                </a:rPr>
                <a:t>Public Expenditure on Health (% of GDP)</a:t>
              </a:r>
            </a:p>
            <a:p>
              <a:r>
                <a:rPr lang="en-US" sz="1200" spc="-100" dirty="0">
                  <a:solidFill>
                    <a:srgbClr val="9D9D9C"/>
                  </a:solidFill>
                  <a:latin typeface="Arial Rounded MT Bold" pitchFamily="34" charset="0"/>
                </a:rPr>
                <a:t>Coverage by Health </a:t>
              </a:r>
              <a:r>
                <a:rPr lang="en-US" sz="1200" spc="-100" dirty="0" smtClean="0">
                  <a:solidFill>
                    <a:srgbClr val="9D9D9C"/>
                  </a:solidFill>
                  <a:latin typeface="Arial Rounded MT Bold" pitchFamily="34" charset="0"/>
                </a:rPr>
                <a:t>Care (% of total health care)</a:t>
              </a:r>
              <a:endParaRPr lang="en-US" sz="1200" spc="-100" dirty="0">
                <a:solidFill>
                  <a:srgbClr val="9D9D9C"/>
                </a:solidFill>
                <a:latin typeface="Arial Rounded MT Bold" pitchFamily="34" charset="0"/>
              </a:endParaRPr>
            </a:p>
          </p:txBody>
        </p:sp>
      </p:grpSp>
      <p:grpSp>
        <p:nvGrpSpPr>
          <p:cNvPr id="9" name="Group 36"/>
          <p:cNvGrpSpPr>
            <a:grpSpLocks/>
          </p:cNvGrpSpPr>
          <p:nvPr/>
        </p:nvGrpSpPr>
        <p:grpSpPr>
          <a:xfrm>
            <a:off x="4788423" y="2840181"/>
            <a:ext cx="3600001" cy="3960000"/>
            <a:chOff x="4065229" y="1502241"/>
            <a:chExt cx="4686148" cy="5373584"/>
          </a:xfrm>
        </p:grpSpPr>
        <p:sp>
          <p:nvSpPr>
            <p:cNvPr id="31" name="Rounded Rectangle 30"/>
            <p:cNvSpPr/>
            <p:nvPr/>
          </p:nvSpPr>
          <p:spPr>
            <a:xfrm>
              <a:off x="4065229" y="1502241"/>
              <a:ext cx="4686148" cy="5373584"/>
            </a:xfrm>
            <a:prstGeom prst="roundRect">
              <a:avLst/>
            </a:prstGeom>
            <a:solidFill>
              <a:schemeClr val="bg1"/>
            </a:solidFill>
            <a:ln w="76200">
              <a:solidFill>
                <a:srgbClr val="6292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p:cNvSpPr/>
            <p:nvPr/>
          </p:nvSpPr>
          <p:spPr>
            <a:xfrm>
              <a:off x="4291074" y="1688573"/>
              <a:ext cx="4363939" cy="2129975"/>
            </a:xfrm>
            <a:prstGeom prst="rect">
              <a:avLst/>
            </a:prstGeom>
          </p:spPr>
          <p:txBody>
            <a:bodyPr wrap="square">
              <a:spAutoFit/>
            </a:bodyPr>
            <a:lstStyle/>
            <a:p>
              <a:r>
                <a:rPr lang="en-GB" sz="1200" u="sng" spc="-100" dirty="0">
                  <a:solidFill>
                    <a:srgbClr val="9D9D9C"/>
                  </a:solidFill>
                  <a:latin typeface="Arial Rounded MT Bold" pitchFamily="34" charset="0"/>
                </a:rPr>
                <a:t>Responsible Stewardship of the Environment</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Environmental Sustainability Index (ESI)</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Total Ecological Footprint (EPI) (global hectares per capita)</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Environmental Performance Index (EPI)</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CO2 Emissions</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Forest Area (% of land area)</a:t>
              </a:r>
              <a:endParaRPr lang="en-US" sz="1200" spc="-100" dirty="0">
                <a:solidFill>
                  <a:srgbClr val="9D9D9C"/>
                </a:solidFill>
                <a:latin typeface="Arial Rounded MT Bold" pitchFamily="34" charset="0"/>
              </a:endParaRPr>
            </a:p>
            <a:p>
              <a:r>
                <a:rPr lang="en-GB" sz="1200" spc="-100" dirty="0">
                  <a:solidFill>
                    <a:srgbClr val="9D9D9C"/>
                  </a:solidFill>
                  <a:latin typeface="Arial Rounded MT Bold" pitchFamily="34" charset="0"/>
                </a:rPr>
                <a:t>Urban Pollution (micrograms per cubic metre</a:t>
              </a:r>
              <a:r>
                <a:rPr lang="en-GB" sz="1200" spc="-100" dirty="0" smtClean="0">
                  <a:solidFill>
                    <a:srgbClr val="9D9D9C"/>
                  </a:solidFill>
                  <a:latin typeface="Arial Rounded MT Bold" pitchFamily="34" charset="0"/>
                </a:rPr>
                <a:t>)</a:t>
              </a:r>
            </a:p>
          </p:txBody>
        </p:sp>
      </p:grpSp>
      <p:sp>
        <p:nvSpPr>
          <p:cNvPr id="19" name="Title 1"/>
          <p:cNvSpPr txBox="1">
            <a:spLocks/>
          </p:cNvSpPr>
          <p:nvPr/>
        </p:nvSpPr>
        <p:spPr>
          <a:xfrm>
            <a:off x="3203848" y="274638"/>
            <a:ext cx="5482952" cy="72272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lang="en-US" sz="2400" kern="1000" spc="-80" dirty="0">
                <a:solidFill>
                  <a:srgbClr val="BC290A"/>
                </a:solidFill>
                <a:latin typeface="Arial Rounded MT Bold" pitchFamily="34" charset="0"/>
                <a:ea typeface="+mn-ea"/>
                <a:cs typeface="Arial" charset="0"/>
              </a:defRPr>
            </a:lvl1pPr>
          </a:lstStyle>
          <a:p>
            <a:r>
              <a:rPr lang="en-GB" dirty="0"/>
              <a:t>Methodology: ASSESSMENT</a:t>
            </a:r>
          </a:p>
        </p:txBody>
      </p:sp>
      <p:grpSp>
        <p:nvGrpSpPr>
          <p:cNvPr id="15" name="Group 14"/>
          <p:cNvGrpSpPr/>
          <p:nvPr/>
        </p:nvGrpSpPr>
        <p:grpSpPr>
          <a:xfrm>
            <a:off x="1164207" y="1578772"/>
            <a:ext cx="2242017" cy="1132438"/>
            <a:chOff x="1164207" y="1578772"/>
            <a:chExt cx="2242017" cy="1132438"/>
          </a:xfrm>
        </p:grpSpPr>
        <p:pic>
          <p:nvPicPr>
            <p:cNvPr id="20"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4045460">
              <a:off x="2192433" y="1497418"/>
              <a:ext cx="1132438" cy="1295145"/>
            </a:xfrm>
            <a:prstGeom prst="snip2DiagRect">
              <a:avLst>
                <a:gd name="adj1" fmla="val 28524"/>
                <a:gd name="adj2" fmla="val 16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TextBox 20"/>
            <p:cNvSpPr txBox="1"/>
            <p:nvPr/>
          </p:nvSpPr>
          <p:spPr>
            <a:xfrm>
              <a:off x="1164207" y="1885227"/>
              <a:ext cx="1842654" cy="369332"/>
            </a:xfrm>
            <a:prstGeom prst="rect">
              <a:avLst/>
            </a:prstGeom>
            <a:solidFill>
              <a:schemeClr val="bg1"/>
            </a:solidFill>
          </p:spPr>
          <p:txBody>
            <a:bodyPr wrap="square" rtlCol="0">
              <a:spAutoFit/>
            </a:bodyPr>
            <a:lstStyle/>
            <a:p>
              <a:pPr algn="r"/>
              <a:r>
                <a:rPr lang="fr-CH" spc="-100" dirty="0">
                  <a:solidFill>
                    <a:srgbClr val="629232"/>
                  </a:solidFill>
                  <a:latin typeface="Arial Rounded MT Bold" pitchFamily="34" charset="0"/>
                </a:rPr>
                <a:t>s</a:t>
              </a:r>
              <a:r>
                <a:rPr lang="fr-CH" spc="-100" dirty="0" smtClean="0">
                  <a:solidFill>
                    <a:srgbClr val="629232"/>
                  </a:solidFill>
                  <a:latin typeface="Arial Rounded MT Bold" pitchFamily="34" charset="0"/>
                </a:rPr>
                <a:t>econdary data</a:t>
              </a:r>
              <a:endParaRPr lang="en-US" spc="-100" dirty="0">
                <a:solidFill>
                  <a:srgbClr val="629232"/>
                </a:solidFill>
                <a:latin typeface="Arial Rounded MT Bold" pitchFamily="34" charset="0"/>
              </a:endParaRPr>
            </a:p>
          </p:txBody>
        </p:sp>
      </p:grpSp>
      <p:grpSp>
        <p:nvGrpSpPr>
          <p:cNvPr id="16" name="Group 15"/>
          <p:cNvGrpSpPr/>
          <p:nvPr/>
        </p:nvGrpSpPr>
        <p:grpSpPr>
          <a:xfrm>
            <a:off x="3573616" y="1885227"/>
            <a:ext cx="1726761" cy="369332"/>
            <a:chOff x="3573616" y="1885227"/>
            <a:chExt cx="1726761" cy="369332"/>
          </a:xfrm>
        </p:grpSpPr>
        <p:sp>
          <p:nvSpPr>
            <p:cNvPr id="24" name="TextBox 23"/>
            <p:cNvSpPr txBox="1"/>
            <p:nvPr/>
          </p:nvSpPr>
          <p:spPr>
            <a:xfrm>
              <a:off x="3954310" y="1885227"/>
              <a:ext cx="1346067" cy="369332"/>
            </a:xfrm>
            <a:prstGeom prst="rect">
              <a:avLst/>
            </a:prstGeom>
            <a:solidFill>
              <a:schemeClr val="bg1"/>
            </a:solidFill>
          </p:spPr>
          <p:txBody>
            <a:bodyPr wrap="square" rtlCol="0">
              <a:spAutoFit/>
            </a:bodyPr>
            <a:lstStyle/>
            <a:p>
              <a:pPr algn="r"/>
              <a:r>
                <a:rPr lang="en-GB" spc="-100" dirty="0" smtClean="0">
                  <a:solidFill>
                    <a:srgbClr val="629232"/>
                  </a:solidFill>
                  <a:latin typeface="Arial Rounded MT Bold" pitchFamily="34" charset="0"/>
                </a:rPr>
                <a:t>indicators</a:t>
              </a:r>
              <a:endParaRPr lang="en-GB" spc="-100" dirty="0">
                <a:solidFill>
                  <a:srgbClr val="629232"/>
                </a:solidFill>
                <a:latin typeface="Arial Rounded MT Bold" pitchFamily="34" charset="0"/>
              </a:endParaRPr>
            </a:p>
          </p:txBody>
        </p:sp>
        <p:sp>
          <p:nvSpPr>
            <p:cNvPr id="11" name="Right Arrow 10"/>
            <p:cNvSpPr/>
            <p:nvPr/>
          </p:nvSpPr>
          <p:spPr>
            <a:xfrm>
              <a:off x="3573616" y="2032345"/>
              <a:ext cx="380695" cy="75097"/>
            </a:xfrm>
            <a:prstGeom prst="rightArrow">
              <a:avLst/>
            </a:prstGeom>
            <a:solidFill>
              <a:srgbClr val="629232"/>
            </a:solidFill>
            <a:ln>
              <a:solidFill>
                <a:srgbClr val="6292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94801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0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1+#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37"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outVertical)">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1+#ppt_w/2"/>
                                          </p:val>
                                        </p:tav>
                                        <p:tav tm="100000">
                                          <p:val>
                                            <p:strVal val="#ppt_x"/>
                                          </p:val>
                                        </p:tav>
                                      </p:tavLst>
                                    </p:anim>
                                    <p:anim calcmode="lin" valueType="num">
                                      <p:cBhvr additive="base">
                                        <p:cTn id="24"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1+#ppt_w/2"/>
                                          </p:val>
                                        </p:tav>
                                        <p:tav tm="100000">
                                          <p:val>
                                            <p:strVal val="#ppt_x"/>
                                          </p:val>
                                        </p:tav>
                                      </p:tavLst>
                                    </p:anim>
                                    <p:anim calcmode="lin" valueType="num">
                                      <p:cBhvr additive="base">
                                        <p:cTn id="30"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1+#ppt_w/2"/>
                                          </p:val>
                                        </p:tav>
                                        <p:tav tm="100000">
                                          <p:val>
                                            <p:strVal val="#ppt_x"/>
                                          </p:val>
                                        </p:tav>
                                      </p:tavLst>
                                    </p:anim>
                                    <p:anim calcmode="lin" valueType="num">
                                      <p:cBhvr additive="base">
                                        <p:cTn id="3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35"/>
          <p:cNvGrpSpPr/>
          <p:nvPr/>
        </p:nvGrpSpPr>
        <p:grpSpPr>
          <a:xfrm>
            <a:off x="3783600" y="2757046"/>
            <a:ext cx="4388800" cy="3408258"/>
            <a:chOff x="3783600" y="2757046"/>
            <a:chExt cx="4388800" cy="3408258"/>
          </a:xfrm>
          <a:noFill/>
        </p:grpSpPr>
        <p:sp>
          <p:nvSpPr>
            <p:cNvPr id="13" name="Content Placeholder 2"/>
            <p:cNvSpPr txBox="1">
              <a:spLocks/>
            </p:cNvSpPr>
            <p:nvPr/>
          </p:nvSpPr>
          <p:spPr bwMode="auto">
            <a:xfrm>
              <a:off x="4176635" y="3104272"/>
              <a:ext cx="3995765" cy="3061032"/>
            </a:xfrm>
            <a:prstGeom prst="rect">
              <a:avLst/>
            </a:prstGeom>
            <a:grp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pPr marL="285750" indent="-285750" algn="l">
                <a:spcBef>
                  <a:spcPts val="0"/>
                </a:spcBef>
                <a:buClr>
                  <a:srgbClr val="BC290A"/>
                </a:buClr>
                <a:buFont typeface="Wingdings" panose="05000000000000000000" pitchFamily="2" charset="2"/>
                <a:buChar char="§"/>
              </a:pPr>
              <a:r>
                <a:rPr lang="en-US" sz="1600" spc="-100" dirty="0">
                  <a:solidFill>
                    <a:srgbClr val="9D9D9C"/>
                  </a:solidFill>
                  <a:latin typeface="Arial Rounded MT Bold" pitchFamily="34" charset="0"/>
                </a:rPr>
                <a:t>I</a:t>
              </a:r>
              <a:r>
                <a:rPr lang="en-US" sz="1600" spc="-100" dirty="0" smtClean="0">
                  <a:solidFill>
                    <a:srgbClr val="9D9D9C"/>
                  </a:solidFill>
                  <a:latin typeface="Arial Rounded MT Bold" pitchFamily="34" charset="0"/>
                </a:rPr>
                <a:t>dentifying the areas that require further research</a:t>
              </a:r>
            </a:p>
            <a:p>
              <a:pPr marL="285750" indent="-285750" algn="l">
                <a:spcBef>
                  <a:spcPts val="0"/>
                </a:spcBef>
                <a:buClr>
                  <a:schemeClr val="accent5">
                    <a:lumMod val="75000"/>
                  </a:schemeClr>
                </a:buClr>
                <a:buFont typeface="Wingdings" panose="05000000000000000000" pitchFamily="2" charset="2"/>
                <a:buChar char="§"/>
              </a:pPr>
              <a:r>
                <a:rPr lang="en-US" sz="1600" spc="-100" dirty="0" smtClean="0">
                  <a:solidFill>
                    <a:srgbClr val="9D9D9C"/>
                  </a:solidFill>
                  <a:latin typeface="Arial Rounded MT Bold" pitchFamily="34" charset="0"/>
                </a:rPr>
                <a:t>Deriving a statistically representative sample</a:t>
              </a:r>
            </a:p>
            <a:p>
              <a:pPr marL="285750" indent="-285750" algn="l">
                <a:spcBef>
                  <a:spcPts val="0"/>
                </a:spcBef>
                <a:buClr>
                  <a:srgbClr val="9D9D9C"/>
                </a:buClr>
                <a:buFont typeface="Wingdings" panose="05000000000000000000" pitchFamily="2" charset="2"/>
                <a:buChar char="§"/>
              </a:pPr>
              <a:r>
                <a:rPr lang="en-US" sz="1600" spc="-100" dirty="0">
                  <a:solidFill>
                    <a:srgbClr val="9D9D9C"/>
                  </a:solidFill>
                  <a:latin typeface="Arial Rounded MT Bold" pitchFamily="34" charset="0"/>
                </a:rPr>
                <a:t>D</a:t>
              </a:r>
              <a:r>
                <a:rPr lang="en-US" sz="1600" spc="-100" dirty="0" smtClean="0">
                  <a:solidFill>
                    <a:srgbClr val="9D9D9C"/>
                  </a:solidFill>
                  <a:latin typeface="Arial Rounded MT Bold" pitchFamily="34" charset="0"/>
                </a:rPr>
                <a:t>rafting the questionnaire</a:t>
              </a:r>
            </a:p>
            <a:p>
              <a:pPr marL="285750" indent="-285750" algn="l">
                <a:spcBef>
                  <a:spcPts val="0"/>
                </a:spcBef>
                <a:buClr>
                  <a:srgbClr val="629232"/>
                </a:buClr>
                <a:buFont typeface="Wingdings" panose="05000000000000000000" pitchFamily="2" charset="2"/>
                <a:buChar char="§"/>
              </a:pPr>
              <a:r>
                <a:rPr lang="en-US" sz="1600" spc="-100" dirty="0">
                  <a:solidFill>
                    <a:srgbClr val="9D9D9C"/>
                  </a:solidFill>
                  <a:latin typeface="Arial Rounded MT Bold" pitchFamily="34" charset="0"/>
                </a:rPr>
                <a:t>C</a:t>
              </a:r>
              <a:r>
                <a:rPr lang="en-US" sz="1600" spc="-100" dirty="0" smtClean="0">
                  <a:solidFill>
                    <a:srgbClr val="9D9D9C"/>
                  </a:solidFill>
                  <a:latin typeface="Arial Rounded MT Bold" pitchFamily="34" charset="0"/>
                </a:rPr>
                <a:t>hoosing and contracting a research partner</a:t>
              </a:r>
            </a:p>
            <a:p>
              <a:pPr marL="285750" indent="-285750" algn="l">
                <a:spcBef>
                  <a:spcPts val="0"/>
                </a:spcBef>
                <a:buClr>
                  <a:srgbClr val="BC290A"/>
                </a:buClr>
                <a:buFont typeface="Wingdings" panose="05000000000000000000" pitchFamily="2" charset="2"/>
                <a:buChar char="§"/>
              </a:pPr>
              <a:r>
                <a:rPr lang="en-US" sz="1600" spc="-100" dirty="0">
                  <a:solidFill>
                    <a:srgbClr val="9D9D9C"/>
                  </a:solidFill>
                  <a:latin typeface="Arial Rounded MT Bold" pitchFamily="34" charset="0"/>
                </a:rPr>
                <a:t>T</a:t>
              </a:r>
              <a:r>
                <a:rPr lang="en-US" sz="1600" spc="-100" dirty="0" smtClean="0">
                  <a:solidFill>
                    <a:srgbClr val="9D9D9C"/>
                  </a:solidFill>
                  <a:latin typeface="Arial Rounded MT Bold" pitchFamily="34" charset="0"/>
                </a:rPr>
                <a:t>raining interviewers</a:t>
              </a:r>
            </a:p>
            <a:p>
              <a:pPr marL="285750" indent="-285750" algn="l">
                <a:spcBef>
                  <a:spcPts val="0"/>
                </a:spcBef>
                <a:buClr>
                  <a:schemeClr val="accent5">
                    <a:lumMod val="75000"/>
                  </a:schemeClr>
                </a:buClr>
                <a:buFont typeface="Wingdings" panose="05000000000000000000" pitchFamily="2" charset="2"/>
                <a:buChar char="§"/>
              </a:pPr>
              <a:r>
                <a:rPr lang="en-US" sz="1600" spc="-100" dirty="0">
                  <a:solidFill>
                    <a:srgbClr val="9D9D9C"/>
                  </a:solidFill>
                  <a:latin typeface="Arial Rounded MT Bold" pitchFamily="34" charset="0"/>
                </a:rPr>
                <a:t>S</a:t>
              </a:r>
              <a:r>
                <a:rPr lang="en-US" sz="1600" spc="-100" dirty="0" smtClean="0">
                  <a:solidFill>
                    <a:srgbClr val="9D9D9C"/>
                  </a:solidFill>
                  <a:latin typeface="Arial Rounded MT Bold" pitchFamily="34" charset="0"/>
                </a:rPr>
                <a:t>urveying entrepreneurs and workers </a:t>
              </a:r>
            </a:p>
          </p:txBody>
        </p:sp>
        <p:grpSp>
          <p:nvGrpSpPr>
            <p:cNvPr id="25" name="Group 24"/>
            <p:cNvGrpSpPr/>
            <p:nvPr/>
          </p:nvGrpSpPr>
          <p:grpSpPr>
            <a:xfrm>
              <a:off x="3783600" y="2757046"/>
              <a:ext cx="154800" cy="2688178"/>
              <a:chOff x="3769952" y="2757046"/>
              <a:chExt cx="154800" cy="2688178"/>
            </a:xfrm>
            <a:grpFill/>
          </p:grpSpPr>
          <p:cxnSp>
            <p:nvCxnSpPr>
              <p:cNvPr id="16" name="Straight Connector 15"/>
              <p:cNvCxnSpPr/>
              <p:nvPr/>
            </p:nvCxnSpPr>
            <p:spPr>
              <a:xfrm>
                <a:off x="3779912" y="2757046"/>
                <a:ext cx="0" cy="2688178"/>
              </a:xfrm>
              <a:prstGeom prst="line">
                <a:avLst/>
              </a:prstGeom>
              <a:grpFill/>
              <a:ln w="25400">
                <a:solidFill>
                  <a:srgbClr val="1399BB"/>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769952" y="5433612"/>
                <a:ext cx="154800" cy="0"/>
              </a:xfrm>
              <a:prstGeom prst="line">
                <a:avLst/>
              </a:prstGeom>
              <a:grpFill/>
              <a:ln w="25400">
                <a:solidFill>
                  <a:srgbClr val="1399BB"/>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779912" y="3068960"/>
                <a:ext cx="144000" cy="0"/>
              </a:xfrm>
              <a:prstGeom prst="line">
                <a:avLst/>
              </a:prstGeom>
              <a:grpFill/>
              <a:ln w="25400">
                <a:solidFill>
                  <a:srgbClr val="1399BB"/>
                </a:solidFill>
              </a:ln>
            </p:spPr>
            <p:style>
              <a:lnRef idx="1">
                <a:schemeClr val="accent1"/>
              </a:lnRef>
              <a:fillRef idx="0">
                <a:schemeClr val="accent1"/>
              </a:fillRef>
              <a:effectRef idx="0">
                <a:schemeClr val="accent1"/>
              </a:effectRef>
              <a:fontRef idx="minor">
                <a:schemeClr val="tx1"/>
              </a:fontRef>
            </p:style>
          </p:cxnSp>
        </p:grpSp>
      </p:grpSp>
      <p:grpSp>
        <p:nvGrpSpPr>
          <p:cNvPr id="37" name="Group 36"/>
          <p:cNvGrpSpPr/>
          <p:nvPr/>
        </p:nvGrpSpPr>
        <p:grpSpPr>
          <a:xfrm>
            <a:off x="3419872" y="2757046"/>
            <a:ext cx="4392488" cy="3408258"/>
            <a:chOff x="3419872" y="2757046"/>
            <a:chExt cx="4392488" cy="3408258"/>
          </a:xfrm>
          <a:noFill/>
        </p:grpSpPr>
        <p:grpSp>
          <p:nvGrpSpPr>
            <p:cNvPr id="38" name="Group 37"/>
            <p:cNvGrpSpPr/>
            <p:nvPr/>
          </p:nvGrpSpPr>
          <p:grpSpPr>
            <a:xfrm>
              <a:off x="7657560" y="2757046"/>
              <a:ext cx="154800" cy="2904202"/>
              <a:chOff x="3643212" y="2757046"/>
              <a:chExt cx="154800" cy="2904202"/>
            </a:xfrm>
            <a:grpFill/>
          </p:grpSpPr>
          <p:cxnSp>
            <p:nvCxnSpPr>
              <p:cNvPr id="40" name="Straight Connector 39"/>
              <p:cNvCxnSpPr/>
              <p:nvPr/>
            </p:nvCxnSpPr>
            <p:spPr>
              <a:xfrm>
                <a:off x="3789872" y="2757046"/>
                <a:ext cx="8140" cy="2904202"/>
              </a:xfrm>
              <a:prstGeom prst="line">
                <a:avLst/>
              </a:prstGeom>
              <a:grpFill/>
              <a:ln w="25400">
                <a:solidFill>
                  <a:srgbClr val="BC290A"/>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3643212" y="5650974"/>
                <a:ext cx="154800" cy="0"/>
              </a:xfrm>
              <a:prstGeom prst="line">
                <a:avLst/>
              </a:prstGeom>
              <a:grpFill/>
              <a:ln w="25400">
                <a:solidFill>
                  <a:srgbClr val="BC290A"/>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643212" y="3068960"/>
                <a:ext cx="144000" cy="0"/>
              </a:xfrm>
              <a:prstGeom prst="line">
                <a:avLst/>
              </a:prstGeom>
              <a:grpFill/>
              <a:ln w="25400">
                <a:solidFill>
                  <a:srgbClr val="BC290A"/>
                </a:solidFill>
              </a:ln>
            </p:spPr>
            <p:style>
              <a:lnRef idx="1">
                <a:schemeClr val="accent1"/>
              </a:lnRef>
              <a:fillRef idx="0">
                <a:schemeClr val="accent1"/>
              </a:fillRef>
              <a:effectRef idx="0">
                <a:schemeClr val="accent1"/>
              </a:effectRef>
              <a:fontRef idx="minor">
                <a:schemeClr val="tx1"/>
              </a:fontRef>
            </p:style>
          </p:cxnSp>
        </p:grpSp>
        <p:sp>
          <p:nvSpPr>
            <p:cNvPr id="39" name="Content Placeholder 2"/>
            <p:cNvSpPr txBox="1">
              <a:spLocks/>
            </p:cNvSpPr>
            <p:nvPr/>
          </p:nvSpPr>
          <p:spPr bwMode="auto">
            <a:xfrm>
              <a:off x="3419872" y="3104272"/>
              <a:ext cx="3995765" cy="3061032"/>
            </a:xfrm>
            <a:prstGeom prst="rect">
              <a:avLst/>
            </a:prstGeom>
            <a:grp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pPr marL="285750" indent="-285750" algn="l">
                <a:spcBef>
                  <a:spcPts val="0"/>
                </a:spcBef>
                <a:buClr>
                  <a:srgbClr val="BC290A"/>
                </a:buClr>
                <a:buFont typeface="Wingdings" panose="05000000000000000000" pitchFamily="2" charset="2"/>
                <a:buChar char="§"/>
              </a:pPr>
              <a:r>
                <a:rPr lang="en-US" sz="1600" spc="-100" dirty="0">
                  <a:solidFill>
                    <a:srgbClr val="9D9D9C"/>
                  </a:solidFill>
                  <a:latin typeface="Arial Rounded MT Bold" pitchFamily="34" charset="0"/>
                </a:rPr>
                <a:t>I</a:t>
              </a:r>
              <a:r>
                <a:rPr lang="en-US" sz="1600" spc="-100" dirty="0" smtClean="0">
                  <a:solidFill>
                    <a:srgbClr val="9D9D9C"/>
                  </a:solidFill>
                  <a:latin typeface="Arial Rounded MT Bold" pitchFamily="34" charset="0"/>
                </a:rPr>
                <a:t>dentifying the areas that require further research</a:t>
              </a:r>
            </a:p>
            <a:p>
              <a:pPr marL="285750" indent="-285750" algn="l">
                <a:spcBef>
                  <a:spcPts val="0"/>
                </a:spcBef>
                <a:buClr>
                  <a:schemeClr val="accent5">
                    <a:lumMod val="75000"/>
                  </a:schemeClr>
                </a:buClr>
                <a:buFont typeface="Wingdings" panose="05000000000000000000" pitchFamily="2" charset="2"/>
                <a:buChar char="§"/>
              </a:pPr>
              <a:r>
                <a:rPr lang="en-US" sz="1600" spc="-100" dirty="0" smtClean="0">
                  <a:solidFill>
                    <a:srgbClr val="9D9D9C"/>
                  </a:solidFill>
                  <a:latin typeface="Arial Rounded MT Bold" pitchFamily="34" charset="0"/>
                </a:rPr>
                <a:t>Deciding on the kind of participants (representatives of all Social Partners or only some)</a:t>
              </a:r>
            </a:p>
            <a:p>
              <a:pPr marL="285750" indent="-285750" algn="l">
                <a:spcBef>
                  <a:spcPts val="0"/>
                </a:spcBef>
                <a:buClr>
                  <a:srgbClr val="9D9D9C"/>
                </a:buClr>
                <a:buFont typeface="Wingdings" panose="05000000000000000000" pitchFamily="2" charset="2"/>
                <a:buChar char="§"/>
              </a:pPr>
              <a:r>
                <a:rPr lang="en-US" sz="1600" spc="-100" dirty="0">
                  <a:solidFill>
                    <a:srgbClr val="9D9D9C"/>
                  </a:solidFill>
                  <a:latin typeface="Arial Rounded MT Bold" pitchFamily="34" charset="0"/>
                </a:rPr>
                <a:t>C</a:t>
              </a:r>
              <a:r>
                <a:rPr lang="en-US" sz="1600" spc="-100" dirty="0" smtClean="0">
                  <a:solidFill>
                    <a:srgbClr val="9D9D9C"/>
                  </a:solidFill>
                  <a:latin typeface="Arial Rounded MT Bold" pitchFamily="34" charset="0"/>
                </a:rPr>
                <a:t>ontacting and obtaining Social </a:t>
              </a:r>
              <a:r>
                <a:rPr lang="en-US" sz="1600" spc="-100" dirty="0">
                  <a:solidFill>
                    <a:srgbClr val="9D9D9C"/>
                  </a:solidFill>
                  <a:latin typeface="Arial Rounded MT Bold" pitchFamily="34" charset="0"/>
                </a:rPr>
                <a:t>P</a:t>
              </a:r>
              <a:r>
                <a:rPr lang="en-US" sz="1600" spc="-100" dirty="0" smtClean="0">
                  <a:solidFill>
                    <a:srgbClr val="9D9D9C"/>
                  </a:solidFill>
                  <a:latin typeface="Arial Rounded MT Bold" pitchFamily="34" charset="0"/>
                </a:rPr>
                <a:t>artners’ acceptance of participation</a:t>
              </a:r>
            </a:p>
            <a:p>
              <a:pPr marL="285750" indent="-285750" algn="l">
                <a:spcBef>
                  <a:spcPts val="0"/>
                </a:spcBef>
                <a:buClr>
                  <a:srgbClr val="629232"/>
                </a:buClr>
                <a:buFont typeface="Wingdings" panose="05000000000000000000" pitchFamily="2" charset="2"/>
                <a:buChar char="§"/>
              </a:pPr>
              <a:r>
                <a:rPr lang="en-US" sz="1600" spc="-100" dirty="0" smtClean="0">
                  <a:solidFill>
                    <a:srgbClr val="9D9D9C"/>
                  </a:solidFill>
                  <a:latin typeface="Arial Rounded MT Bold" pitchFamily="34" charset="0"/>
                </a:rPr>
                <a:t>Arranging </a:t>
              </a:r>
              <a:r>
                <a:rPr lang="en-US" sz="1600" spc="-100" dirty="0">
                  <a:solidFill>
                    <a:srgbClr val="9D9D9C"/>
                  </a:solidFill>
                  <a:latin typeface="Arial Rounded MT Bold" pitchFamily="34" charset="0"/>
                </a:rPr>
                <a:t>an appropriate </a:t>
              </a:r>
              <a:r>
                <a:rPr lang="en-US" sz="1600" spc="-100" dirty="0" smtClean="0">
                  <a:solidFill>
                    <a:srgbClr val="9D9D9C"/>
                  </a:solidFill>
                  <a:latin typeface="Arial Rounded MT Bold" pitchFamily="34" charset="0"/>
                </a:rPr>
                <a:t>venue</a:t>
              </a:r>
            </a:p>
            <a:p>
              <a:pPr marL="285750" indent="-285750" algn="l">
                <a:spcBef>
                  <a:spcPts val="0"/>
                </a:spcBef>
                <a:buClr>
                  <a:srgbClr val="BC290A"/>
                </a:buClr>
                <a:buFont typeface="Wingdings" panose="05000000000000000000" pitchFamily="2" charset="2"/>
                <a:buChar char="§"/>
              </a:pPr>
              <a:r>
                <a:rPr lang="en-US" sz="1600" spc="-100" dirty="0">
                  <a:solidFill>
                    <a:srgbClr val="9D9D9C"/>
                  </a:solidFill>
                  <a:latin typeface="Arial Rounded MT Bold" pitchFamily="34" charset="0"/>
                </a:rPr>
                <a:t>T</a:t>
              </a:r>
              <a:r>
                <a:rPr lang="en-US" sz="1600" spc="-100" dirty="0" smtClean="0">
                  <a:solidFill>
                    <a:srgbClr val="9D9D9C"/>
                  </a:solidFill>
                  <a:latin typeface="Arial Rounded MT Bold" pitchFamily="34" charset="0"/>
                </a:rPr>
                <a:t>raining facilitators</a:t>
              </a:r>
            </a:p>
            <a:p>
              <a:pPr marL="285750" indent="-285750" algn="l">
                <a:spcBef>
                  <a:spcPts val="0"/>
                </a:spcBef>
                <a:buClr>
                  <a:schemeClr val="accent5">
                    <a:lumMod val="75000"/>
                  </a:schemeClr>
                </a:buClr>
                <a:buFont typeface="Wingdings" panose="05000000000000000000" pitchFamily="2" charset="2"/>
                <a:buChar char="§"/>
              </a:pPr>
              <a:r>
                <a:rPr lang="en-US" sz="1600" spc="-100" dirty="0">
                  <a:solidFill>
                    <a:srgbClr val="9D9D9C"/>
                  </a:solidFill>
                  <a:latin typeface="Arial Rounded MT Bold" pitchFamily="34" charset="0"/>
                </a:rPr>
                <a:t>I</a:t>
              </a:r>
              <a:r>
                <a:rPr lang="en-US" sz="1600" spc="-100" dirty="0" smtClean="0">
                  <a:solidFill>
                    <a:srgbClr val="9D9D9C"/>
                  </a:solidFill>
                  <a:latin typeface="Arial Rounded MT Bold" pitchFamily="34" charset="0"/>
                </a:rPr>
                <a:t>nterviewing social partners</a:t>
              </a:r>
            </a:p>
          </p:txBody>
        </p:sp>
      </p:grpSp>
      <p:sp>
        <p:nvSpPr>
          <p:cNvPr id="2" name="Title 1"/>
          <p:cNvSpPr>
            <a:spLocks noGrp="1"/>
          </p:cNvSpPr>
          <p:nvPr>
            <p:ph type="title"/>
          </p:nvPr>
        </p:nvSpPr>
        <p:spPr/>
        <p:txBody>
          <a:bodyPr/>
          <a:lstStyle/>
          <a:p>
            <a:r>
              <a:rPr lang="en-GB" dirty="0"/>
              <a:t>Methodology: ASSESSMENT</a:t>
            </a:r>
          </a:p>
        </p:txBody>
      </p:sp>
      <p:grpSp>
        <p:nvGrpSpPr>
          <p:cNvPr id="3" name="Group 2"/>
          <p:cNvGrpSpPr/>
          <p:nvPr/>
        </p:nvGrpSpPr>
        <p:grpSpPr>
          <a:xfrm>
            <a:off x="1164207" y="1578772"/>
            <a:ext cx="2242017" cy="1132438"/>
            <a:chOff x="1149927" y="2266237"/>
            <a:chExt cx="2242017" cy="1132438"/>
          </a:xfrm>
        </p:grpSpPr>
        <p:pic>
          <p:nvPicPr>
            <p:cNvPr id="4"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4045460">
              <a:off x="2178153" y="2184883"/>
              <a:ext cx="1132438" cy="1295145"/>
            </a:xfrm>
            <a:prstGeom prst="snip2DiagRect">
              <a:avLst>
                <a:gd name="adj1" fmla="val 28524"/>
                <a:gd name="adj2" fmla="val 16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149927" y="2572692"/>
              <a:ext cx="1842654" cy="369332"/>
            </a:xfrm>
            <a:prstGeom prst="rect">
              <a:avLst/>
            </a:prstGeom>
            <a:solidFill>
              <a:schemeClr val="bg1"/>
            </a:solidFill>
          </p:spPr>
          <p:txBody>
            <a:bodyPr wrap="square" rtlCol="0">
              <a:spAutoFit/>
            </a:bodyPr>
            <a:lstStyle/>
            <a:p>
              <a:pPr algn="r"/>
              <a:r>
                <a:rPr lang="fr-CH" spc="-100" dirty="0">
                  <a:solidFill>
                    <a:srgbClr val="629232"/>
                  </a:solidFill>
                  <a:latin typeface="Arial Rounded MT Bold" pitchFamily="34" charset="0"/>
                </a:rPr>
                <a:t>s</a:t>
              </a:r>
              <a:r>
                <a:rPr lang="fr-CH" spc="-100" dirty="0" smtClean="0">
                  <a:solidFill>
                    <a:srgbClr val="629232"/>
                  </a:solidFill>
                  <a:latin typeface="Arial Rounded MT Bold" pitchFamily="34" charset="0"/>
                </a:rPr>
                <a:t>econdary data</a:t>
              </a:r>
              <a:endParaRPr lang="en-US" spc="-100" dirty="0">
                <a:solidFill>
                  <a:srgbClr val="629232"/>
                </a:solidFill>
                <a:latin typeface="Arial Rounded MT Bold" pitchFamily="34" charset="0"/>
              </a:endParaRPr>
            </a:p>
          </p:txBody>
        </p:sp>
      </p:grpSp>
      <p:grpSp>
        <p:nvGrpSpPr>
          <p:cNvPr id="6" name="Group 5"/>
          <p:cNvGrpSpPr/>
          <p:nvPr/>
        </p:nvGrpSpPr>
        <p:grpSpPr>
          <a:xfrm>
            <a:off x="3635896" y="1444125"/>
            <a:ext cx="2192280" cy="1180286"/>
            <a:chOff x="2414641" y="3827456"/>
            <a:chExt cx="2192280" cy="1180286"/>
          </a:xfrm>
        </p:grpSpPr>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4646349">
              <a:off x="3495959" y="3896780"/>
              <a:ext cx="1180286" cy="1041638"/>
            </a:xfrm>
            <a:prstGeom prst="snip2DiagRect">
              <a:avLst>
                <a:gd name="adj1" fmla="val 8637"/>
                <a:gd name="adj2" fmla="val 16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2414641" y="4280433"/>
              <a:ext cx="1935679" cy="369332"/>
            </a:xfrm>
            <a:prstGeom prst="rect">
              <a:avLst/>
            </a:prstGeom>
            <a:solidFill>
              <a:schemeClr val="bg1"/>
            </a:solidFill>
          </p:spPr>
          <p:txBody>
            <a:bodyPr wrap="square" rtlCol="0">
              <a:spAutoFit/>
            </a:bodyPr>
            <a:lstStyle/>
            <a:p>
              <a:pPr algn="r"/>
              <a:r>
                <a:rPr lang="fr-CH" spc="-100" dirty="0" smtClean="0">
                  <a:solidFill>
                    <a:srgbClr val="1399BB"/>
                  </a:solidFill>
                  <a:latin typeface="Arial Rounded MT Bold" pitchFamily="34" charset="0"/>
                </a:rPr>
                <a:t>enterprise survey</a:t>
              </a:r>
              <a:endParaRPr lang="en-US" spc="-100" dirty="0">
                <a:solidFill>
                  <a:srgbClr val="1399BB"/>
                </a:solidFill>
                <a:latin typeface="Arial Rounded MT Bold" pitchFamily="34" charset="0"/>
              </a:endParaRPr>
            </a:p>
          </p:txBody>
        </p:sp>
      </p:grpSp>
      <p:grpSp>
        <p:nvGrpSpPr>
          <p:cNvPr id="9" name="Group 8"/>
          <p:cNvGrpSpPr/>
          <p:nvPr/>
        </p:nvGrpSpPr>
        <p:grpSpPr>
          <a:xfrm>
            <a:off x="6149473" y="1538843"/>
            <a:ext cx="1830320" cy="1085850"/>
            <a:chOff x="3929800" y="2258086"/>
            <a:chExt cx="1830320" cy="1085850"/>
          </a:xfrm>
        </p:grpSpPr>
        <p:pic>
          <p:nvPicPr>
            <p:cNvPr id="10"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17120" y="2258086"/>
              <a:ext cx="1143000" cy="108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3929800" y="2624799"/>
              <a:ext cx="1520070" cy="369332"/>
            </a:xfrm>
            <a:prstGeom prst="rect">
              <a:avLst/>
            </a:prstGeom>
            <a:solidFill>
              <a:schemeClr val="bg1"/>
            </a:solidFill>
          </p:spPr>
          <p:txBody>
            <a:bodyPr wrap="square" rtlCol="0">
              <a:spAutoFit/>
            </a:bodyPr>
            <a:lstStyle/>
            <a:p>
              <a:pPr algn="r"/>
              <a:r>
                <a:rPr lang="fr-CH" spc="-100" dirty="0">
                  <a:solidFill>
                    <a:srgbClr val="BC290A"/>
                  </a:solidFill>
                  <a:latin typeface="Arial Rounded MT Bold" pitchFamily="34" charset="0"/>
                </a:rPr>
                <a:t>f</a:t>
              </a:r>
              <a:r>
                <a:rPr lang="fr-CH" spc="-100" dirty="0" smtClean="0">
                  <a:solidFill>
                    <a:srgbClr val="BC290A"/>
                  </a:solidFill>
                  <a:latin typeface="Arial Rounded MT Bold" pitchFamily="34" charset="0"/>
                </a:rPr>
                <a:t>ocus groups</a:t>
              </a:r>
              <a:endParaRPr lang="en-US" spc="-100" dirty="0">
                <a:solidFill>
                  <a:srgbClr val="BC290A"/>
                </a:solidFill>
                <a:latin typeface="Arial Rounded MT Bold" pitchFamily="34" charset="0"/>
              </a:endParaRPr>
            </a:p>
          </p:txBody>
        </p:sp>
      </p:grpSp>
    </p:spTree>
    <p:extLst>
      <p:ext uri="{BB962C8B-B14F-4D97-AF65-F5344CB8AC3E}">
        <p14:creationId xmlns:p14="http://schemas.microsoft.com/office/powerpoint/2010/main" val="3251669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75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250"/>
                                        <p:tgtEl>
                                          <p:spTgt spid="36"/>
                                        </p:tgtEl>
                                      </p:cBhvr>
                                    </p:animEffect>
                                    <p:set>
                                      <p:cBhvr>
                                        <p:cTn id="17" dur="1" fill="hold">
                                          <p:stCondLst>
                                            <p:cond delay="249"/>
                                          </p:stCondLst>
                                        </p:cTn>
                                        <p:tgtEl>
                                          <p:spTgt spid="36"/>
                                        </p:tgtEl>
                                        <p:attrNameLst>
                                          <p:attrName>style.visibility</p:attrName>
                                        </p:attrNameLst>
                                      </p:cBhvr>
                                      <p:to>
                                        <p:strVal val="hidden"/>
                                      </p:to>
                                    </p:set>
                                  </p:childTnLst>
                                </p:cTn>
                              </p:par>
                              <p:par>
                                <p:cTn id="18" presetID="22" presetClass="entr" presetSubtype="8"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750"/>
                                        <p:tgtEl>
                                          <p:spTgt spid="9"/>
                                        </p:tgtEl>
                                      </p:cBhvr>
                                    </p:animEffect>
                                  </p:childTnLst>
                                </p:cTn>
                              </p:par>
                              <p:par>
                                <p:cTn id="21" presetID="10" presetClass="entr" presetSubtype="0" fill="hold" nodeType="withEffect">
                                  <p:stCondLst>
                                    <p:cond delay="75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Methodology</a:t>
            </a:r>
            <a:endParaRPr lang="en-GB" dirty="0"/>
          </a:p>
        </p:txBody>
      </p:sp>
      <p:sp>
        <p:nvSpPr>
          <p:cNvPr id="4" name="Title 1"/>
          <p:cNvSpPr txBox="1">
            <a:spLocks/>
          </p:cNvSpPr>
          <p:nvPr/>
        </p:nvSpPr>
        <p:spPr>
          <a:xfrm>
            <a:off x="685800" y="1988840"/>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lang="en-US" sz="2400" kern="1000" spc="-80" dirty="0">
                <a:solidFill>
                  <a:srgbClr val="BC290A"/>
                </a:solidFill>
                <a:latin typeface="Arial Rounded MT Bold" pitchFamily="34" charset="0"/>
                <a:ea typeface="+mn-ea"/>
                <a:cs typeface="Arial" charset="0"/>
              </a:defRPr>
            </a:lvl1pPr>
          </a:lstStyle>
          <a:p>
            <a:r>
              <a:rPr lang="en-GB" sz="3000" dirty="0" smtClean="0"/>
              <a:t>STEP 2:</a:t>
            </a:r>
            <a:br>
              <a:rPr lang="en-GB" sz="3000" dirty="0" smtClean="0"/>
            </a:br>
            <a:r>
              <a:rPr lang="en-GB" sz="3000" dirty="0" smtClean="0"/>
              <a:t>Advocacy in Action</a:t>
            </a:r>
            <a:endParaRPr lang="en-GB" sz="3000" dirty="0"/>
          </a:p>
        </p:txBody>
      </p:sp>
      <p:grpSp>
        <p:nvGrpSpPr>
          <p:cNvPr id="5" name="Group 4"/>
          <p:cNvGrpSpPr/>
          <p:nvPr/>
        </p:nvGrpSpPr>
        <p:grpSpPr>
          <a:xfrm>
            <a:off x="1433202" y="3520698"/>
            <a:ext cx="1924431" cy="1132438"/>
            <a:chOff x="1467513" y="2266237"/>
            <a:chExt cx="1924431" cy="1132438"/>
          </a:xfrm>
        </p:grpSpPr>
        <p:pic>
          <p:nvPicPr>
            <p:cNvPr id="6"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4045460">
              <a:off x="2178153" y="2184883"/>
              <a:ext cx="1132438" cy="1295145"/>
            </a:xfrm>
            <a:prstGeom prst="snip2DiagRect">
              <a:avLst>
                <a:gd name="adj1" fmla="val 28524"/>
                <a:gd name="adj2" fmla="val 16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1467513" y="2572692"/>
              <a:ext cx="1410606" cy="369332"/>
            </a:xfrm>
            <a:prstGeom prst="rect">
              <a:avLst/>
            </a:prstGeom>
            <a:solidFill>
              <a:schemeClr val="bg1"/>
            </a:solidFill>
          </p:spPr>
          <p:txBody>
            <a:bodyPr wrap="square" rtlCol="0">
              <a:spAutoFit/>
            </a:bodyPr>
            <a:lstStyle/>
            <a:p>
              <a:pPr algn="r"/>
              <a:r>
                <a:rPr lang="en-GB" spc="-100" dirty="0" smtClean="0">
                  <a:solidFill>
                    <a:srgbClr val="629232"/>
                  </a:solidFill>
                  <a:latin typeface="Arial Rounded MT Bold" pitchFamily="34" charset="0"/>
                </a:rPr>
                <a:t>consensus</a:t>
              </a:r>
              <a:endParaRPr lang="en-GB" spc="-100" dirty="0">
                <a:solidFill>
                  <a:srgbClr val="629232"/>
                </a:solidFill>
                <a:latin typeface="Arial Rounded MT Bold" pitchFamily="34" charset="0"/>
              </a:endParaRPr>
            </a:p>
          </p:txBody>
        </p:sp>
      </p:grpSp>
      <p:grpSp>
        <p:nvGrpSpPr>
          <p:cNvPr id="8" name="Group 7"/>
          <p:cNvGrpSpPr/>
          <p:nvPr/>
        </p:nvGrpSpPr>
        <p:grpSpPr>
          <a:xfrm>
            <a:off x="3839802" y="3386051"/>
            <a:ext cx="1412310" cy="1180286"/>
            <a:chOff x="3194611" y="3827456"/>
            <a:chExt cx="1412310" cy="1180286"/>
          </a:xfrm>
        </p:grpSpPr>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4646349">
              <a:off x="3495959" y="3896780"/>
              <a:ext cx="1180286" cy="1041638"/>
            </a:xfrm>
            <a:prstGeom prst="snip2DiagRect">
              <a:avLst>
                <a:gd name="adj1" fmla="val 8637"/>
                <a:gd name="adj2" fmla="val 16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3194611" y="4280433"/>
              <a:ext cx="1020230" cy="369332"/>
            </a:xfrm>
            <a:prstGeom prst="rect">
              <a:avLst/>
            </a:prstGeom>
            <a:solidFill>
              <a:schemeClr val="bg1"/>
            </a:solidFill>
          </p:spPr>
          <p:txBody>
            <a:bodyPr wrap="square" rtlCol="0">
              <a:spAutoFit/>
            </a:bodyPr>
            <a:lstStyle/>
            <a:p>
              <a:pPr algn="r"/>
              <a:r>
                <a:rPr lang="en-GB" spc="-100" dirty="0" smtClean="0">
                  <a:solidFill>
                    <a:srgbClr val="1399BB"/>
                  </a:solidFill>
                  <a:latin typeface="Arial Rounded MT Bold" pitchFamily="34" charset="0"/>
                </a:rPr>
                <a:t>reforms</a:t>
              </a:r>
              <a:endParaRPr lang="en-GB" spc="-100" dirty="0">
                <a:solidFill>
                  <a:srgbClr val="1399BB"/>
                </a:solidFill>
                <a:latin typeface="Arial Rounded MT Bold" pitchFamily="34" charset="0"/>
              </a:endParaRPr>
            </a:p>
          </p:txBody>
        </p:sp>
      </p:grpSp>
      <p:grpSp>
        <p:nvGrpSpPr>
          <p:cNvPr id="11" name="Group 10"/>
          <p:cNvGrpSpPr/>
          <p:nvPr/>
        </p:nvGrpSpPr>
        <p:grpSpPr>
          <a:xfrm>
            <a:off x="5394943" y="3480769"/>
            <a:ext cx="2705449" cy="1085850"/>
            <a:chOff x="3054671" y="2258086"/>
            <a:chExt cx="2705449" cy="1085850"/>
          </a:xfrm>
          <a:noFill/>
        </p:grpSpPr>
        <p:pic>
          <p:nvPicPr>
            <p:cNvPr id="12"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17120" y="2258086"/>
              <a:ext cx="1143000" cy="1085850"/>
            </a:xfrm>
            <a:prstGeom prst="snip2SameRect">
              <a:avLst>
                <a:gd name="adj1" fmla="val 0"/>
                <a:gd name="adj2" fmla="val 10750"/>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3054671" y="2624799"/>
              <a:ext cx="2449471" cy="369332"/>
            </a:xfrm>
            <a:prstGeom prst="rect">
              <a:avLst/>
            </a:prstGeom>
            <a:solidFill>
              <a:schemeClr val="bg1"/>
            </a:solidFill>
          </p:spPr>
          <p:txBody>
            <a:bodyPr wrap="square" rtlCol="0">
              <a:spAutoFit/>
            </a:bodyPr>
            <a:lstStyle/>
            <a:p>
              <a:pPr algn="r"/>
              <a:r>
                <a:rPr lang="en-GB" spc="-100" dirty="0" smtClean="0">
                  <a:solidFill>
                    <a:srgbClr val="BC290A"/>
                  </a:solidFill>
                  <a:latin typeface="Arial Rounded MT Bold" pitchFamily="34" charset="0"/>
                </a:rPr>
                <a:t>monitoring framework</a:t>
              </a:r>
              <a:endParaRPr lang="en-GB" spc="-100" dirty="0">
                <a:solidFill>
                  <a:srgbClr val="BC290A"/>
                </a:solidFill>
                <a:latin typeface="Arial Rounded MT Bold" pitchFamily="34" charset="0"/>
              </a:endParaRPr>
            </a:p>
          </p:txBody>
        </p:sp>
      </p:grpSp>
    </p:spTree>
    <p:extLst>
      <p:ext uri="{BB962C8B-B14F-4D97-AF65-F5344CB8AC3E}">
        <p14:creationId xmlns:p14="http://schemas.microsoft.com/office/powerpoint/2010/main" val="37845624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75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75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Methodology: </a:t>
            </a:r>
            <a:r>
              <a:rPr lang="en-GB" dirty="0" smtClean="0"/>
              <a:t>ADVOCACY</a:t>
            </a:r>
            <a:endParaRPr lang="en-GB" dirty="0"/>
          </a:p>
        </p:txBody>
      </p:sp>
      <p:sp>
        <p:nvSpPr>
          <p:cNvPr id="3" name="Content Placeholder 2"/>
          <p:cNvSpPr>
            <a:spLocks noGrp="1"/>
          </p:cNvSpPr>
          <p:nvPr>
            <p:ph idx="1"/>
          </p:nvPr>
        </p:nvSpPr>
        <p:spPr>
          <a:xfrm>
            <a:off x="1853472" y="2852936"/>
            <a:ext cx="6833328" cy="1800200"/>
          </a:xfrm>
        </p:spPr>
        <p:txBody>
          <a:bodyPr>
            <a:normAutofit/>
          </a:bodyPr>
          <a:lstStyle/>
          <a:p>
            <a:pPr marL="0" indent="0">
              <a:spcAft>
                <a:spcPts val="600"/>
              </a:spcAft>
              <a:buNone/>
            </a:pPr>
            <a:r>
              <a:rPr lang="en-GB" sz="1800" dirty="0"/>
              <a:t>One or more </a:t>
            </a:r>
            <a:r>
              <a:rPr lang="en-GB" sz="1800" u="heavy" spc="0" dirty="0"/>
              <a:t>workshops</a:t>
            </a:r>
            <a:r>
              <a:rPr lang="en-GB" sz="1800" dirty="0"/>
              <a:t> with Social Partners are organised to:</a:t>
            </a:r>
          </a:p>
          <a:p>
            <a:pPr lvl="0">
              <a:buClr>
                <a:srgbClr val="629232"/>
              </a:buClr>
            </a:pPr>
            <a:r>
              <a:rPr lang="en-GB" sz="1800" dirty="0"/>
              <a:t>validate the priorities identified by the assessment report,</a:t>
            </a:r>
          </a:p>
          <a:p>
            <a:pPr lvl="0">
              <a:buClr>
                <a:srgbClr val="629232"/>
              </a:buClr>
            </a:pPr>
            <a:r>
              <a:rPr lang="en-GB" sz="1800" dirty="0"/>
              <a:t>agree on policy positions</a:t>
            </a:r>
            <a:r>
              <a:rPr lang="en-GB" sz="1800" dirty="0" smtClean="0"/>
              <a:t>,</a:t>
            </a:r>
            <a:endParaRPr lang="en-GB" sz="1800" dirty="0"/>
          </a:p>
          <a:p>
            <a:pPr lvl="0">
              <a:buClr>
                <a:srgbClr val="1399BB"/>
              </a:buClr>
            </a:pPr>
            <a:r>
              <a:rPr lang="en-GB" sz="1800" dirty="0"/>
              <a:t>define a reform action plan</a:t>
            </a:r>
            <a:r>
              <a:rPr lang="en-GB" sz="1800" dirty="0" smtClean="0"/>
              <a:t>.</a:t>
            </a:r>
          </a:p>
          <a:p>
            <a:pPr marL="0" lvl="0" indent="0">
              <a:buClr>
                <a:srgbClr val="1399BB"/>
              </a:buClr>
              <a:buNone/>
            </a:pPr>
            <a:r>
              <a:rPr lang="fr-CH" sz="1800" dirty="0" smtClean="0"/>
              <a:t>How?</a:t>
            </a:r>
            <a:endParaRPr lang="en-GB" sz="1800" dirty="0" smtClean="0"/>
          </a:p>
        </p:txBody>
      </p:sp>
      <p:grpSp>
        <p:nvGrpSpPr>
          <p:cNvPr id="4" name="Group 3"/>
          <p:cNvGrpSpPr/>
          <p:nvPr/>
        </p:nvGrpSpPr>
        <p:grpSpPr>
          <a:xfrm>
            <a:off x="1433202" y="1576482"/>
            <a:ext cx="1924431" cy="1132438"/>
            <a:chOff x="1467513" y="2266237"/>
            <a:chExt cx="1924431" cy="1132438"/>
          </a:xfrm>
        </p:grpSpPr>
        <p:pic>
          <p:nvPicPr>
            <p:cNvPr id="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4045460">
              <a:off x="2178153" y="2184883"/>
              <a:ext cx="1132438" cy="1295145"/>
            </a:xfrm>
            <a:prstGeom prst="snip2DiagRect">
              <a:avLst>
                <a:gd name="adj1" fmla="val 28524"/>
                <a:gd name="adj2" fmla="val 16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1467513" y="2572692"/>
              <a:ext cx="1410606" cy="369332"/>
            </a:xfrm>
            <a:prstGeom prst="rect">
              <a:avLst/>
            </a:prstGeom>
            <a:solidFill>
              <a:schemeClr val="bg1"/>
            </a:solidFill>
          </p:spPr>
          <p:txBody>
            <a:bodyPr wrap="square" rtlCol="0">
              <a:spAutoFit/>
            </a:bodyPr>
            <a:lstStyle/>
            <a:p>
              <a:pPr algn="r"/>
              <a:r>
                <a:rPr lang="en-GB" spc="-100" dirty="0" smtClean="0">
                  <a:solidFill>
                    <a:srgbClr val="629232"/>
                  </a:solidFill>
                  <a:latin typeface="Arial Rounded MT Bold" pitchFamily="34" charset="0"/>
                </a:rPr>
                <a:t>consensus</a:t>
              </a:r>
              <a:endParaRPr lang="en-GB" spc="-100" dirty="0">
                <a:solidFill>
                  <a:srgbClr val="629232"/>
                </a:solidFill>
                <a:latin typeface="Arial Rounded MT Bold" pitchFamily="34" charset="0"/>
              </a:endParaRPr>
            </a:p>
          </p:txBody>
        </p:sp>
      </p:grpSp>
      <p:sp>
        <p:nvSpPr>
          <p:cNvPr id="11" name="Content Placeholder 2"/>
          <p:cNvSpPr txBox="1">
            <a:spLocks/>
          </p:cNvSpPr>
          <p:nvPr/>
        </p:nvSpPr>
        <p:spPr bwMode="auto">
          <a:xfrm>
            <a:off x="2154550" y="4631212"/>
            <a:ext cx="5441786" cy="136815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pPr marL="285750" indent="-285750" algn="l">
              <a:spcBef>
                <a:spcPts val="0"/>
              </a:spcBef>
              <a:buClr>
                <a:srgbClr val="BC290A"/>
              </a:buClr>
              <a:buFont typeface="Wingdings" panose="05000000000000000000" pitchFamily="2" charset="2"/>
              <a:buChar char="§"/>
            </a:pPr>
            <a:r>
              <a:rPr lang="en-US" sz="1600" spc="-100" dirty="0" smtClean="0">
                <a:solidFill>
                  <a:srgbClr val="9D9D9C"/>
                </a:solidFill>
                <a:latin typeface="Arial Rounded MT Bold" pitchFamily="34" charset="0"/>
              </a:rPr>
              <a:t>Inviting Social Partners</a:t>
            </a:r>
          </a:p>
          <a:p>
            <a:pPr marL="285750" indent="-285750" algn="l">
              <a:spcBef>
                <a:spcPts val="0"/>
              </a:spcBef>
              <a:buClr>
                <a:schemeClr val="accent5">
                  <a:lumMod val="75000"/>
                </a:schemeClr>
              </a:buClr>
              <a:buFont typeface="Wingdings" panose="05000000000000000000" pitchFamily="2" charset="2"/>
              <a:buChar char="§"/>
            </a:pPr>
            <a:r>
              <a:rPr lang="en-US" sz="1600" spc="-100" dirty="0" smtClean="0">
                <a:solidFill>
                  <a:srgbClr val="9D9D9C"/>
                </a:solidFill>
                <a:latin typeface="Arial Rounded MT Bold" pitchFamily="34" charset="0"/>
              </a:rPr>
              <a:t>Arrange </a:t>
            </a:r>
            <a:r>
              <a:rPr lang="en-US" sz="1600" spc="-100" dirty="0">
                <a:solidFill>
                  <a:srgbClr val="9D9D9C"/>
                </a:solidFill>
                <a:latin typeface="Arial Rounded MT Bold" pitchFamily="34" charset="0"/>
              </a:rPr>
              <a:t>an appropriate venue</a:t>
            </a:r>
            <a:endParaRPr lang="en-US" sz="1600" spc="-100" dirty="0" smtClean="0">
              <a:solidFill>
                <a:srgbClr val="9D9D9C"/>
              </a:solidFill>
              <a:latin typeface="Arial Rounded MT Bold" pitchFamily="34" charset="0"/>
            </a:endParaRPr>
          </a:p>
          <a:p>
            <a:pPr marL="285750" indent="-285750" algn="l">
              <a:spcBef>
                <a:spcPts val="0"/>
              </a:spcBef>
              <a:buClr>
                <a:srgbClr val="9D9D9C"/>
              </a:buClr>
              <a:buFont typeface="Wingdings" panose="05000000000000000000" pitchFamily="2" charset="2"/>
              <a:buChar char="§"/>
            </a:pPr>
            <a:r>
              <a:rPr lang="en-GB" sz="1600" spc="-100" dirty="0">
                <a:solidFill>
                  <a:srgbClr val="9D9D9C"/>
                </a:solidFill>
                <a:latin typeface="Arial Rounded MT Bold" pitchFamily="34" charset="0"/>
              </a:rPr>
              <a:t>P</a:t>
            </a:r>
            <a:r>
              <a:rPr lang="en-GB" sz="1600" spc="-100" dirty="0" smtClean="0">
                <a:solidFill>
                  <a:srgbClr val="9D9D9C"/>
                </a:solidFill>
                <a:latin typeface="Arial Rounded MT Bold" pitchFamily="34" charset="0"/>
              </a:rPr>
              <a:t>reparing </a:t>
            </a:r>
            <a:r>
              <a:rPr lang="en-GB" sz="1600" spc="-100" dirty="0">
                <a:solidFill>
                  <a:srgbClr val="9D9D9C"/>
                </a:solidFill>
                <a:latin typeface="Arial Rounded MT Bold" pitchFamily="34" charset="0"/>
              </a:rPr>
              <a:t>facilitation (the facilitator needs to be expert at policy making)</a:t>
            </a:r>
            <a:endParaRPr lang="en-US" sz="1600" spc="-100" dirty="0" smtClean="0">
              <a:solidFill>
                <a:srgbClr val="9D9D9C"/>
              </a:solidFill>
              <a:latin typeface="Arial Rounded MT Bold" pitchFamily="34" charset="0"/>
            </a:endParaRPr>
          </a:p>
          <a:p>
            <a:pPr marL="285750" indent="-285750" algn="l">
              <a:spcBef>
                <a:spcPts val="0"/>
              </a:spcBef>
              <a:buClr>
                <a:srgbClr val="629232"/>
              </a:buClr>
              <a:buFont typeface="Wingdings" panose="05000000000000000000" pitchFamily="2" charset="2"/>
              <a:buChar char="§"/>
            </a:pPr>
            <a:r>
              <a:rPr lang="en-US" sz="1600" spc="-100" dirty="0">
                <a:solidFill>
                  <a:srgbClr val="9D9D9C"/>
                </a:solidFill>
                <a:latin typeface="Arial Rounded MT Bold" pitchFamily="34" charset="0"/>
              </a:rPr>
              <a:t>H</a:t>
            </a:r>
            <a:r>
              <a:rPr lang="en-US" sz="1600" spc="-100" dirty="0" smtClean="0">
                <a:solidFill>
                  <a:srgbClr val="9D9D9C"/>
                </a:solidFill>
                <a:latin typeface="Arial Rounded MT Bold" pitchFamily="34" charset="0"/>
              </a:rPr>
              <a:t>olding </a:t>
            </a:r>
            <a:r>
              <a:rPr lang="en-US" sz="1600" spc="-100" dirty="0">
                <a:solidFill>
                  <a:srgbClr val="9D9D9C"/>
                </a:solidFill>
                <a:latin typeface="Arial Rounded MT Bold" pitchFamily="34" charset="0"/>
              </a:rPr>
              <a:t>the </a:t>
            </a:r>
            <a:r>
              <a:rPr lang="en-US" sz="1600" spc="-100" dirty="0" smtClean="0">
                <a:solidFill>
                  <a:srgbClr val="9D9D9C"/>
                </a:solidFill>
                <a:latin typeface="Arial Rounded MT Bold" pitchFamily="34" charset="0"/>
              </a:rPr>
              <a:t>workshop</a:t>
            </a:r>
          </a:p>
        </p:txBody>
      </p:sp>
      <p:grpSp>
        <p:nvGrpSpPr>
          <p:cNvPr id="23" name="Group 22"/>
          <p:cNvGrpSpPr/>
          <p:nvPr/>
        </p:nvGrpSpPr>
        <p:grpSpPr>
          <a:xfrm>
            <a:off x="3839802" y="1441835"/>
            <a:ext cx="1412310" cy="1180286"/>
            <a:chOff x="3194611" y="3827456"/>
            <a:chExt cx="1412310" cy="1180286"/>
          </a:xfrm>
        </p:grpSpPr>
        <p:pic>
          <p:nvPicPr>
            <p:cNvPr id="2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4646349">
              <a:off x="3495959" y="3896780"/>
              <a:ext cx="1180286" cy="1041638"/>
            </a:xfrm>
            <a:prstGeom prst="snip2DiagRect">
              <a:avLst>
                <a:gd name="adj1" fmla="val 8637"/>
                <a:gd name="adj2" fmla="val 16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TextBox 24"/>
            <p:cNvSpPr txBox="1"/>
            <p:nvPr/>
          </p:nvSpPr>
          <p:spPr>
            <a:xfrm>
              <a:off x="3194611" y="4280433"/>
              <a:ext cx="1020230" cy="369332"/>
            </a:xfrm>
            <a:prstGeom prst="rect">
              <a:avLst/>
            </a:prstGeom>
            <a:solidFill>
              <a:schemeClr val="bg1"/>
            </a:solidFill>
          </p:spPr>
          <p:txBody>
            <a:bodyPr wrap="square" rtlCol="0">
              <a:spAutoFit/>
            </a:bodyPr>
            <a:lstStyle/>
            <a:p>
              <a:pPr algn="r"/>
              <a:r>
                <a:rPr lang="en-GB" spc="-100" dirty="0" smtClean="0">
                  <a:solidFill>
                    <a:srgbClr val="1399BB"/>
                  </a:solidFill>
                  <a:latin typeface="Arial Rounded MT Bold" pitchFamily="34" charset="0"/>
                </a:rPr>
                <a:t>reforms</a:t>
              </a:r>
              <a:endParaRPr lang="en-GB" spc="-100" dirty="0">
                <a:solidFill>
                  <a:srgbClr val="1399BB"/>
                </a:solidFill>
                <a:latin typeface="Arial Rounded MT Bold" pitchFamily="34" charset="0"/>
              </a:endParaRPr>
            </a:p>
          </p:txBody>
        </p:sp>
      </p:grpSp>
      <p:grpSp>
        <p:nvGrpSpPr>
          <p:cNvPr id="40" name="Group 39"/>
          <p:cNvGrpSpPr/>
          <p:nvPr/>
        </p:nvGrpSpPr>
        <p:grpSpPr>
          <a:xfrm>
            <a:off x="1681632" y="2757046"/>
            <a:ext cx="319250" cy="1896090"/>
            <a:chOff x="1681632" y="2757046"/>
            <a:chExt cx="319250" cy="1896090"/>
          </a:xfrm>
        </p:grpSpPr>
        <p:cxnSp>
          <p:nvCxnSpPr>
            <p:cNvPr id="26" name="Straight Connector 25"/>
            <p:cNvCxnSpPr/>
            <p:nvPr/>
          </p:nvCxnSpPr>
          <p:spPr>
            <a:xfrm>
              <a:off x="1691592" y="2757046"/>
              <a:ext cx="0" cy="1896090"/>
            </a:xfrm>
            <a:prstGeom prst="line">
              <a:avLst/>
            </a:prstGeom>
            <a:ln w="25400">
              <a:gradFill flip="none" rotWithShape="1">
                <a:gsLst>
                  <a:gs pos="0">
                    <a:srgbClr val="629232">
                      <a:lumMod val="95000"/>
                      <a:lumOff val="5000"/>
                    </a:srgbClr>
                  </a:gs>
                  <a:gs pos="100000">
                    <a:srgbClr val="1399BB">
                      <a:lumMod val="95000"/>
                      <a:lumOff val="5000"/>
                    </a:srgbClr>
                  </a:gs>
                </a:gsLst>
                <a:path path="circle">
                  <a:fillToRect l="100000" b="100000"/>
                </a:path>
                <a:tileRect t="-100000" r="-100000"/>
              </a:gra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1681632" y="4640608"/>
              <a:ext cx="319250" cy="0"/>
            </a:xfrm>
            <a:prstGeom prst="line">
              <a:avLst/>
            </a:prstGeom>
            <a:ln w="25400">
              <a:gradFill flip="none" rotWithShape="1">
                <a:gsLst>
                  <a:gs pos="0">
                    <a:srgbClr val="629232">
                      <a:lumMod val="95000"/>
                      <a:lumOff val="5000"/>
                    </a:srgbClr>
                  </a:gs>
                  <a:gs pos="100000">
                    <a:srgbClr val="1399BB">
                      <a:lumMod val="95000"/>
                      <a:lumOff val="5000"/>
                    </a:srgbClr>
                  </a:gs>
                </a:gsLst>
                <a:path path="circle">
                  <a:fillToRect l="100000" b="100000"/>
                </a:path>
                <a:tileRect t="-100000" r="-100000"/>
              </a:gradFill>
            </a:ln>
          </p:spPr>
          <p:style>
            <a:lnRef idx="1">
              <a:schemeClr val="accent1"/>
            </a:lnRef>
            <a:fillRef idx="0">
              <a:schemeClr val="accent1"/>
            </a:fillRef>
            <a:effectRef idx="0">
              <a:schemeClr val="accent1"/>
            </a:effectRef>
            <a:fontRef idx="minor">
              <a:schemeClr val="tx1"/>
            </a:fontRef>
          </p:style>
        </p:cxnSp>
      </p:grpSp>
      <p:grpSp>
        <p:nvGrpSpPr>
          <p:cNvPr id="41" name="Group 40"/>
          <p:cNvGrpSpPr/>
          <p:nvPr/>
        </p:nvGrpSpPr>
        <p:grpSpPr>
          <a:xfrm>
            <a:off x="1834032" y="4649676"/>
            <a:ext cx="166866" cy="1273660"/>
            <a:chOff x="1834032" y="4454530"/>
            <a:chExt cx="166866" cy="1273660"/>
          </a:xfrm>
        </p:grpSpPr>
        <p:cxnSp>
          <p:nvCxnSpPr>
            <p:cNvPr id="34" name="Straight Connector 33"/>
            <p:cNvCxnSpPr/>
            <p:nvPr/>
          </p:nvCxnSpPr>
          <p:spPr>
            <a:xfrm flipH="1">
              <a:off x="1845019" y="4454530"/>
              <a:ext cx="1080" cy="1273660"/>
            </a:xfrm>
            <a:prstGeom prst="line">
              <a:avLst/>
            </a:prstGeom>
            <a:ln w="25400">
              <a:gradFill flip="none" rotWithShape="1">
                <a:gsLst>
                  <a:gs pos="0">
                    <a:srgbClr val="629232">
                      <a:lumMod val="95000"/>
                      <a:lumOff val="5000"/>
                    </a:srgbClr>
                  </a:gs>
                  <a:gs pos="100000">
                    <a:srgbClr val="1399BB">
                      <a:lumMod val="95000"/>
                      <a:lumOff val="5000"/>
                    </a:srgbClr>
                  </a:gs>
                </a:gsLst>
                <a:path path="circle">
                  <a:fillToRect t="100000" r="100000"/>
                </a:path>
                <a:tileRect l="-100000" b="-100000"/>
              </a:gra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1834032" y="5719037"/>
              <a:ext cx="166866" cy="0"/>
            </a:xfrm>
            <a:prstGeom prst="line">
              <a:avLst/>
            </a:prstGeom>
            <a:ln w="25400">
              <a:gradFill flip="none" rotWithShape="1">
                <a:gsLst>
                  <a:gs pos="0">
                    <a:srgbClr val="629232">
                      <a:lumMod val="95000"/>
                      <a:lumOff val="5000"/>
                    </a:srgbClr>
                  </a:gs>
                  <a:gs pos="100000">
                    <a:srgbClr val="1399BB">
                      <a:lumMod val="95000"/>
                      <a:lumOff val="5000"/>
                    </a:srgbClr>
                  </a:gs>
                </a:gsLst>
                <a:path path="circle">
                  <a:fillToRect t="100000" r="100000"/>
                </a:path>
                <a:tileRect l="-100000" b="-100000"/>
              </a:gra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73340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750"/>
                                        <p:tgtEl>
                                          <p:spTgt spid="4"/>
                                        </p:tgtEl>
                                      </p:cBhvr>
                                    </p:animEffect>
                                  </p:childTnLst>
                                </p:cTn>
                              </p:par>
                              <p:par>
                                <p:cTn id="16" presetID="10" presetClass="entr" presetSubtype="0" fill="hold" grpId="0" nodeType="withEffect">
                                  <p:stCondLst>
                                    <p:cond delay="25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wipe(left)">
                                      <p:cBhvr>
                                        <p:cTn id="28" dur="750"/>
                                        <p:tgtEl>
                                          <p:spTgt spid="23"/>
                                        </p:tgtEl>
                                      </p:cBhvr>
                                    </p:animEffect>
                                  </p:childTnLst>
                                </p:cTn>
                              </p:par>
                              <p:par>
                                <p:cTn id="29" presetID="10" presetClass="entr" presetSubtype="0" fill="hold" grpId="0" nodeType="withEffect">
                                  <p:stCondLst>
                                    <p:cond delay="25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500"/>
                                        <p:tgtEl>
                                          <p:spTgt spid="3">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250"/>
                                  </p:stCondLst>
                                  <p:childTnLst>
                                    <p:set>
                                      <p:cBhvr>
                                        <p:cTn id="35" dur="1" fill="hold">
                                          <p:stCondLst>
                                            <p:cond delay="0"/>
                                          </p:stCondLst>
                                        </p:cTn>
                                        <p:tgtEl>
                                          <p:spTgt spid="3">
                                            <p:txEl>
                                              <p:pRg st="4" end="4"/>
                                            </p:txEl>
                                          </p:spTgt>
                                        </p:tgtEl>
                                        <p:attrNameLst>
                                          <p:attrName>style.visibility</p:attrName>
                                        </p:attrNameLst>
                                      </p:cBhvr>
                                      <p:to>
                                        <p:strVal val="visible"/>
                                      </p:to>
                                    </p:set>
                                    <p:animEffect transition="in" filter="fade">
                                      <p:cBhvr>
                                        <p:cTn id="36" dur="500"/>
                                        <p:tgtEl>
                                          <p:spTgt spid="3">
                                            <p:txEl>
                                              <p:pRg st="4" end="4"/>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500"/>
                                        <p:tgtEl>
                                          <p:spTgt spid="41"/>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Methodology: </a:t>
            </a:r>
            <a:r>
              <a:rPr lang="en-GB" dirty="0" smtClean="0"/>
              <a:t>ADVOCACY</a:t>
            </a:r>
            <a:endParaRPr lang="en-GB" dirty="0"/>
          </a:p>
        </p:txBody>
      </p:sp>
      <p:sp>
        <p:nvSpPr>
          <p:cNvPr id="3" name="Content Placeholder 2"/>
          <p:cNvSpPr>
            <a:spLocks noGrp="1"/>
          </p:cNvSpPr>
          <p:nvPr>
            <p:ph idx="1"/>
          </p:nvPr>
        </p:nvSpPr>
        <p:spPr>
          <a:xfrm>
            <a:off x="1043608" y="2996952"/>
            <a:ext cx="6696744" cy="3600400"/>
          </a:xfrm>
        </p:spPr>
        <p:txBody>
          <a:bodyPr>
            <a:normAutofit/>
          </a:bodyPr>
          <a:lstStyle/>
          <a:p>
            <a:pPr>
              <a:buClr>
                <a:srgbClr val="BC290A"/>
              </a:buClr>
            </a:pPr>
            <a:r>
              <a:rPr lang="en-GB" sz="1800" dirty="0"/>
              <a:t>When reforms are designed, they are always based on imperfect information and understanding.</a:t>
            </a:r>
          </a:p>
          <a:p>
            <a:pPr>
              <a:buClr>
                <a:srgbClr val="BC290A"/>
              </a:buClr>
            </a:pPr>
            <a:r>
              <a:rPr lang="en-GB" sz="1800" dirty="0"/>
              <a:t>To verify </a:t>
            </a:r>
            <a:r>
              <a:rPr lang="en-GB" sz="1800" dirty="0" smtClean="0"/>
              <a:t>that reforms </a:t>
            </a:r>
            <a:r>
              <a:rPr lang="en-GB" sz="1800" dirty="0"/>
              <a:t>generate the expected </a:t>
            </a:r>
            <a:r>
              <a:rPr lang="en-GB" sz="1800" dirty="0" smtClean="0"/>
              <a:t>results, </a:t>
            </a:r>
            <a:r>
              <a:rPr lang="en-GB" sz="1800" dirty="0"/>
              <a:t>a </a:t>
            </a:r>
            <a:r>
              <a:rPr lang="en-GB" sz="1800" u="heavy" spc="0" dirty="0"/>
              <a:t>monitoring and result measurement framework</a:t>
            </a:r>
            <a:r>
              <a:rPr lang="en-GB" sz="1800" dirty="0"/>
              <a:t> needs to be set up.</a:t>
            </a:r>
          </a:p>
          <a:p>
            <a:pPr>
              <a:buClr>
                <a:srgbClr val="BC290A"/>
              </a:buClr>
            </a:pPr>
            <a:r>
              <a:rPr lang="en-GB" sz="1800" dirty="0"/>
              <a:t>The standard developed by the </a:t>
            </a:r>
            <a:r>
              <a:rPr lang="en-GB" sz="1800" dirty="0" smtClean="0"/>
              <a:t>Donor Committee for Enterprise Development (DCED) is </a:t>
            </a:r>
            <a:r>
              <a:rPr lang="en-GB" sz="1800" dirty="0"/>
              <a:t>adopted</a:t>
            </a:r>
            <a:r>
              <a:rPr lang="en-GB" sz="1800" dirty="0" smtClean="0"/>
              <a:t>.</a:t>
            </a:r>
            <a:endParaRPr lang="en-GB" sz="1800" dirty="0"/>
          </a:p>
        </p:txBody>
      </p:sp>
      <p:grpSp>
        <p:nvGrpSpPr>
          <p:cNvPr id="4" name="Group 3"/>
          <p:cNvGrpSpPr/>
          <p:nvPr/>
        </p:nvGrpSpPr>
        <p:grpSpPr>
          <a:xfrm>
            <a:off x="1433202" y="1576482"/>
            <a:ext cx="1924431" cy="1132438"/>
            <a:chOff x="1467513" y="2266237"/>
            <a:chExt cx="1924431" cy="1132438"/>
          </a:xfrm>
        </p:grpSpPr>
        <p:pic>
          <p:nvPicPr>
            <p:cNvPr id="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4045460">
              <a:off x="2178153" y="2184883"/>
              <a:ext cx="1132438" cy="1295145"/>
            </a:xfrm>
            <a:prstGeom prst="snip2DiagRect">
              <a:avLst>
                <a:gd name="adj1" fmla="val 28524"/>
                <a:gd name="adj2" fmla="val 16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1467513" y="2572692"/>
              <a:ext cx="1410606" cy="369332"/>
            </a:xfrm>
            <a:prstGeom prst="rect">
              <a:avLst/>
            </a:prstGeom>
            <a:solidFill>
              <a:schemeClr val="bg1"/>
            </a:solidFill>
          </p:spPr>
          <p:txBody>
            <a:bodyPr wrap="square" rtlCol="0">
              <a:spAutoFit/>
            </a:bodyPr>
            <a:lstStyle/>
            <a:p>
              <a:pPr algn="r"/>
              <a:r>
                <a:rPr lang="en-GB" spc="-100" dirty="0" smtClean="0">
                  <a:solidFill>
                    <a:srgbClr val="629232"/>
                  </a:solidFill>
                  <a:latin typeface="Arial Rounded MT Bold" pitchFamily="34" charset="0"/>
                </a:rPr>
                <a:t>consensus</a:t>
              </a:r>
              <a:endParaRPr lang="en-GB" spc="-100" dirty="0">
                <a:solidFill>
                  <a:srgbClr val="629232"/>
                </a:solidFill>
                <a:latin typeface="Arial Rounded MT Bold" pitchFamily="34" charset="0"/>
              </a:endParaRPr>
            </a:p>
          </p:txBody>
        </p:sp>
      </p:grpSp>
      <p:grpSp>
        <p:nvGrpSpPr>
          <p:cNvPr id="7" name="Group 6"/>
          <p:cNvGrpSpPr/>
          <p:nvPr/>
        </p:nvGrpSpPr>
        <p:grpSpPr>
          <a:xfrm>
            <a:off x="3839802" y="1441835"/>
            <a:ext cx="1412310" cy="1180286"/>
            <a:chOff x="3194611" y="3827456"/>
            <a:chExt cx="1412310" cy="1180286"/>
          </a:xfrm>
        </p:grpSpPr>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4646349">
              <a:off x="3495959" y="3896780"/>
              <a:ext cx="1180286" cy="1041638"/>
            </a:xfrm>
            <a:prstGeom prst="snip2DiagRect">
              <a:avLst>
                <a:gd name="adj1" fmla="val 8637"/>
                <a:gd name="adj2" fmla="val 16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3194611" y="4280433"/>
              <a:ext cx="1020230" cy="369332"/>
            </a:xfrm>
            <a:prstGeom prst="rect">
              <a:avLst/>
            </a:prstGeom>
            <a:solidFill>
              <a:schemeClr val="bg1"/>
            </a:solidFill>
          </p:spPr>
          <p:txBody>
            <a:bodyPr wrap="square" rtlCol="0">
              <a:spAutoFit/>
            </a:bodyPr>
            <a:lstStyle/>
            <a:p>
              <a:pPr algn="r"/>
              <a:r>
                <a:rPr lang="en-GB" spc="-100" dirty="0" smtClean="0">
                  <a:solidFill>
                    <a:srgbClr val="1399BB"/>
                  </a:solidFill>
                  <a:latin typeface="Arial Rounded MT Bold" pitchFamily="34" charset="0"/>
                </a:rPr>
                <a:t>reforms</a:t>
              </a:r>
              <a:endParaRPr lang="en-GB" spc="-100" dirty="0">
                <a:solidFill>
                  <a:srgbClr val="1399BB"/>
                </a:solidFill>
                <a:latin typeface="Arial Rounded MT Bold" pitchFamily="34" charset="0"/>
              </a:endParaRPr>
            </a:p>
          </p:txBody>
        </p:sp>
      </p:grpSp>
      <p:grpSp>
        <p:nvGrpSpPr>
          <p:cNvPr id="10" name="Group 9"/>
          <p:cNvGrpSpPr/>
          <p:nvPr/>
        </p:nvGrpSpPr>
        <p:grpSpPr>
          <a:xfrm>
            <a:off x="5394943" y="1536553"/>
            <a:ext cx="2705449" cy="1085850"/>
            <a:chOff x="3054671" y="2258086"/>
            <a:chExt cx="2705449" cy="1085850"/>
          </a:xfrm>
          <a:noFill/>
        </p:grpSpPr>
        <p:pic>
          <p:nvPicPr>
            <p:cNvPr id="11"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17120" y="2258086"/>
              <a:ext cx="1143000" cy="1085850"/>
            </a:xfrm>
            <a:prstGeom prst="snip2SameRect">
              <a:avLst>
                <a:gd name="adj1" fmla="val 0"/>
                <a:gd name="adj2" fmla="val 10750"/>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3054671" y="2624799"/>
              <a:ext cx="2449471" cy="369332"/>
            </a:xfrm>
            <a:prstGeom prst="rect">
              <a:avLst/>
            </a:prstGeom>
            <a:solidFill>
              <a:schemeClr val="bg1"/>
            </a:solidFill>
          </p:spPr>
          <p:txBody>
            <a:bodyPr wrap="square" rtlCol="0">
              <a:spAutoFit/>
            </a:bodyPr>
            <a:lstStyle/>
            <a:p>
              <a:pPr algn="r"/>
              <a:r>
                <a:rPr lang="en-GB" spc="-100" dirty="0" smtClean="0">
                  <a:solidFill>
                    <a:srgbClr val="BC290A"/>
                  </a:solidFill>
                  <a:latin typeface="Arial Rounded MT Bold" pitchFamily="34" charset="0"/>
                </a:rPr>
                <a:t>monitoring framework</a:t>
              </a:r>
              <a:endParaRPr lang="en-GB" spc="-100" dirty="0">
                <a:solidFill>
                  <a:srgbClr val="BC290A"/>
                </a:solidFill>
                <a:latin typeface="Arial Rounded MT Bold" pitchFamily="34" charset="0"/>
              </a:endParaRPr>
            </a:p>
          </p:txBody>
        </p:sp>
      </p:grpSp>
      <p:grpSp>
        <p:nvGrpSpPr>
          <p:cNvPr id="19" name="Group 18"/>
          <p:cNvGrpSpPr/>
          <p:nvPr/>
        </p:nvGrpSpPr>
        <p:grpSpPr>
          <a:xfrm>
            <a:off x="7801576" y="2757046"/>
            <a:ext cx="154800" cy="3624282"/>
            <a:chOff x="7801576" y="2757046"/>
            <a:chExt cx="154800" cy="3624282"/>
          </a:xfrm>
        </p:grpSpPr>
        <p:cxnSp>
          <p:nvCxnSpPr>
            <p:cNvPr id="15" name="Straight Connector 14"/>
            <p:cNvCxnSpPr/>
            <p:nvPr/>
          </p:nvCxnSpPr>
          <p:spPr>
            <a:xfrm>
              <a:off x="7948236" y="2757046"/>
              <a:ext cx="8140" cy="3624282"/>
            </a:xfrm>
            <a:prstGeom prst="line">
              <a:avLst/>
            </a:prstGeom>
            <a:noFill/>
            <a:ln w="25400">
              <a:solidFill>
                <a:srgbClr val="BC290A"/>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7801576" y="6368800"/>
              <a:ext cx="154800" cy="0"/>
            </a:xfrm>
            <a:prstGeom prst="line">
              <a:avLst/>
            </a:prstGeom>
            <a:noFill/>
            <a:ln w="25400">
              <a:solidFill>
                <a:srgbClr val="BC290A"/>
              </a:solidFill>
            </a:ln>
          </p:spPr>
          <p:style>
            <a:lnRef idx="1">
              <a:schemeClr val="accent1"/>
            </a:lnRef>
            <a:fillRef idx="0">
              <a:schemeClr val="accent1"/>
            </a:fillRef>
            <a:effectRef idx="0">
              <a:schemeClr val="accent1"/>
            </a:effectRef>
            <a:fontRef idx="minor">
              <a:schemeClr val="tx1"/>
            </a:fontRef>
          </p:style>
        </p:cxnSp>
      </p:grpSp>
      <p:pic>
        <p:nvPicPr>
          <p:cNvPr id="18" name="Picture 5"/>
          <p:cNvPicPr>
            <a:picLocks noChangeAspect="1" noChangeArrowheads="1"/>
          </p:cNvPicPr>
          <p:nvPr/>
        </p:nvPicPr>
        <p:blipFill>
          <a:blip r:embed="rId5" cstate="print"/>
          <a:srcRect/>
          <a:stretch>
            <a:fillRect/>
          </a:stretch>
        </p:blipFill>
        <p:spPr bwMode="auto">
          <a:xfrm>
            <a:off x="3088448" y="5175715"/>
            <a:ext cx="2607065" cy="11050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3745187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7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5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500"/>
                                        <p:tgtEl>
                                          <p:spTgt spid="3">
                                            <p:txEl>
                                              <p:pRg st="2" end="2"/>
                                            </p:txEl>
                                          </p:spTgt>
                                        </p:tgtEl>
                                      </p:cBhvr>
                                    </p:animEffect>
                                  </p:childTnLst>
                                </p:cTn>
                              </p:par>
                              <p:par>
                                <p:cTn id="26" presetID="6" presetClass="entr" presetSubtype="16" fill="hold" nodeType="withEffect">
                                  <p:stCondLst>
                                    <p:cond delay="250"/>
                                  </p:stCondLst>
                                  <p:childTnLst>
                                    <p:set>
                                      <p:cBhvr>
                                        <p:cTn id="27" dur="1" fill="hold">
                                          <p:stCondLst>
                                            <p:cond delay="0"/>
                                          </p:stCondLst>
                                        </p:cTn>
                                        <p:tgtEl>
                                          <p:spTgt spid="18"/>
                                        </p:tgtEl>
                                        <p:attrNameLst>
                                          <p:attrName>style.visibility</p:attrName>
                                        </p:attrNameLst>
                                      </p:cBhvr>
                                      <p:to>
                                        <p:strVal val="visible"/>
                                      </p:to>
                                    </p:set>
                                    <p:animEffect transition="in" filter="circle(in)">
                                      <p:cBhvr>
                                        <p:cTn id="28"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Methodology: </a:t>
            </a:r>
            <a:r>
              <a:rPr lang="en-GB" dirty="0" smtClean="0"/>
              <a:t>ADVOCACY</a:t>
            </a:r>
            <a:endParaRPr lang="en-GB" dirty="0"/>
          </a:p>
        </p:txBody>
      </p:sp>
      <p:sp>
        <p:nvSpPr>
          <p:cNvPr id="3" name="Content Placeholder 2"/>
          <p:cNvSpPr>
            <a:spLocks noGrp="1"/>
          </p:cNvSpPr>
          <p:nvPr>
            <p:ph idx="1"/>
          </p:nvPr>
        </p:nvSpPr>
        <p:spPr>
          <a:xfrm>
            <a:off x="1043608" y="2996952"/>
            <a:ext cx="6696744" cy="1440160"/>
          </a:xfrm>
        </p:spPr>
        <p:txBody>
          <a:bodyPr>
            <a:normAutofit/>
          </a:bodyPr>
          <a:lstStyle/>
          <a:p>
            <a:pPr marL="0" indent="0">
              <a:buClr>
                <a:srgbClr val="BC290A"/>
              </a:buClr>
              <a:buNone/>
            </a:pPr>
            <a:r>
              <a:rPr lang="en-GB" dirty="0" smtClean="0"/>
              <a:t>The DCED </a:t>
            </a:r>
            <a:r>
              <a:rPr lang="en-GB" dirty="0"/>
              <a:t>standard helps practitioners to</a:t>
            </a:r>
            <a:r>
              <a:rPr lang="en-GB" dirty="0" smtClean="0"/>
              <a:t>:</a:t>
            </a:r>
          </a:p>
          <a:p>
            <a:pPr>
              <a:buClr>
                <a:srgbClr val="BC290A"/>
              </a:buClr>
              <a:buFont typeface="Wingdings" panose="05000000000000000000" pitchFamily="2" charset="2"/>
              <a:buChar char="ü"/>
            </a:pPr>
            <a:r>
              <a:rPr lang="en-GB" dirty="0"/>
              <a:t>clearly articulate the expected results chain (i.e. the logic of the work), </a:t>
            </a:r>
            <a:endParaRPr lang="en-GB" dirty="0" smtClean="0"/>
          </a:p>
          <a:p>
            <a:pPr>
              <a:buClr>
                <a:srgbClr val="BC290A"/>
              </a:buClr>
              <a:buFont typeface="Wingdings" panose="05000000000000000000" pitchFamily="2" charset="2"/>
              <a:buChar char="ü"/>
            </a:pPr>
            <a:r>
              <a:rPr lang="en-GB" dirty="0"/>
              <a:t>to systematically set and monitor indicators which generate approximate numbers for impact that have </a:t>
            </a:r>
            <a:r>
              <a:rPr lang="en-GB" dirty="0" smtClean="0"/>
              <a:t>credibility.</a:t>
            </a:r>
          </a:p>
        </p:txBody>
      </p:sp>
      <p:grpSp>
        <p:nvGrpSpPr>
          <p:cNvPr id="4" name="Group 3"/>
          <p:cNvGrpSpPr/>
          <p:nvPr/>
        </p:nvGrpSpPr>
        <p:grpSpPr>
          <a:xfrm>
            <a:off x="1433202" y="1576482"/>
            <a:ext cx="1924431" cy="1132438"/>
            <a:chOff x="1467513" y="2266237"/>
            <a:chExt cx="1924431" cy="1132438"/>
          </a:xfrm>
        </p:grpSpPr>
        <p:pic>
          <p:nvPicPr>
            <p:cNvPr id="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4045460">
              <a:off x="2178153" y="2184883"/>
              <a:ext cx="1132438" cy="1295145"/>
            </a:xfrm>
            <a:prstGeom prst="snip2DiagRect">
              <a:avLst>
                <a:gd name="adj1" fmla="val 28524"/>
                <a:gd name="adj2" fmla="val 16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1467513" y="2572692"/>
              <a:ext cx="1410606" cy="369332"/>
            </a:xfrm>
            <a:prstGeom prst="rect">
              <a:avLst/>
            </a:prstGeom>
            <a:solidFill>
              <a:schemeClr val="bg1"/>
            </a:solidFill>
          </p:spPr>
          <p:txBody>
            <a:bodyPr wrap="square" rtlCol="0">
              <a:spAutoFit/>
            </a:bodyPr>
            <a:lstStyle/>
            <a:p>
              <a:pPr algn="r"/>
              <a:r>
                <a:rPr lang="en-GB" spc="-100" dirty="0" smtClean="0">
                  <a:solidFill>
                    <a:srgbClr val="629232"/>
                  </a:solidFill>
                  <a:latin typeface="Arial Rounded MT Bold" pitchFamily="34" charset="0"/>
                </a:rPr>
                <a:t>consensus</a:t>
              </a:r>
              <a:endParaRPr lang="en-GB" spc="-100" dirty="0">
                <a:solidFill>
                  <a:srgbClr val="629232"/>
                </a:solidFill>
                <a:latin typeface="Arial Rounded MT Bold" pitchFamily="34" charset="0"/>
              </a:endParaRPr>
            </a:p>
          </p:txBody>
        </p:sp>
      </p:grpSp>
      <p:grpSp>
        <p:nvGrpSpPr>
          <p:cNvPr id="7" name="Group 6"/>
          <p:cNvGrpSpPr/>
          <p:nvPr/>
        </p:nvGrpSpPr>
        <p:grpSpPr>
          <a:xfrm>
            <a:off x="3839802" y="1441835"/>
            <a:ext cx="1412310" cy="1180286"/>
            <a:chOff x="3194611" y="3827456"/>
            <a:chExt cx="1412310" cy="1180286"/>
          </a:xfrm>
        </p:grpSpPr>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4646349">
              <a:off x="3495959" y="3896780"/>
              <a:ext cx="1180286" cy="1041638"/>
            </a:xfrm>
            <a:prstGeom prst="snip2DiagRect">
              <a:avLst>
                <a:gd name="adj1" fmla="val 8637"/>
                <a:gd name="adj2" fmla="val 16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3194611" y="4280433"/>
              <a:ext cx="1020230" cy="369332"/>
            </a:xfrm>
            <a:prstGeom prst="rect">
              <a:avLst/>
            </a:prstGeom>
            <a:solidFill>
              <a:schemeClr val="bg1"/>
            </a:solidFill>
          </p:spPr>
          <p:txBody>
            <a:bodyPr wrap="square" rtlCol="0">
              <a:spAutoFit/>
            </a:bodyPr>
            <a:lstStyle/>
            <a:p>
              <a:pPr algn="r"/>
              <a:r>
                <a:rPr lang="en-GB" spc="-100" dirty="0" smtClean="0">
                  <a:solidFill>
                    <a:srgbClr val="1399BB"/>
                  </a:solidFill>
                  <a:latin typeface="Arial Rounded MT Bold" pitchFamily="34" charset="0"/>
                </a:rPr>
                <a:t>reforms</a:t>
              </a:r>
              <a:endParaRPr lang="en-GB" spc="-100" dirty="0">
                <a:solidFill>
                  <a:srgbClr val="1399BB"/>
                </a:solidFill>
                <a:latin typeface="Arial Rounded MT Bold" pitchFamily="34" charset="0"/>
              </a:endParaRPr>
            </a:p>
          </p:txBody>
        </p:sp>
      </p:grpSp>
      <p:grpSp>
        <p:nvGrpSpPr>
          <p:cNvPr id="10" name="Group 9"/>
          <p:cNvGrpSpPr/>
          <p:nvPr/>
        </p:nvGrpSpPr>
        <p:grpSpPr>
          <a:xfrm>
            <a:off x="5394943" y="1536553"/>
            <a:ext cx="2705449" cy="1085850"/>
            <a:chOff x="3054671" y="2258086"/>
            <a:chExt cx="2705449" cy="1085850"/>
          </a:xfrm>
          <a:noFill/>
        </p:grpSpPr>
        <p:pic>
          <p:nvPicPr>
            <p:cNvPr id="11"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17120" y="2258086"/>
              <a:ext cx="1143000" cy="1085850"/>
            </a:xfrm>
            <a:prstGeom prst="snip2SameRect">
              <a:avLst>
                <a:gd name="adj1" fmla="val 0"/>
                <a:gd name="adj2" fmla="val 10750"/>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3054671" y="2624799"/>
              <a:ext cx="2449471" cy="369332"/>
            </a:xfrm>
            <a:prstGeom prst="rect">
              <a:avLst/>
            </a:prstGeom>
            <a:solidFill>
              <a:schemeClr val="bg1"/>
            </a:solidFill>
          </p:spPr>
          <p:txBody>
            <a:bodyPr wrap="square" rtlCol="0">
              <a:spAutoFit/>
            </a:bodyPr>
            <a:lstStyle/>
            <a:p>
              <a:pPr algn="r"/>
              <a:r>
                <a:rPr lang="en-GB" spc="-100" dirty="0" smtClean="0">
                  <a:solidFill>
                    <a:srgbClr val="BC290A"/>
                  </a:solidFill>
                  <a:latin typeface="Arial Rounded MT Bold" pitchFamily="34" charset="0"/>
                </a:rPr>
                <a:t>monitoring framework</a:t>
              </a:r>
              <a:endParaRPr lang="en-GB" spc="-100" dirty="0">
                <a:solidFill>
                  <a:srgbClr val="BC290A"/>
                </a:solidFill>
                <a:latin typeface="Arial Rounded MT Bold" pitchFamily="34" charset="0"/>
              </a:endParaRPr>
            </a:p>
          </p:txBody>
        </p:sp>
      </p:grpSp>
      <p:sp>
        <p:nvSpPr>
          <p:cNvPr id="20" name="Content Placeholder 2"/>
          <p:cNvSpPr txBox="1">
            <a:spLocks/>
          </p:cNvSpPr>
          <p:nvPr/>
        </p:nvSpPr>
        <p:spPr bwMode="auto">
          <a:xfrm>
            <a:off x="1396028" y="4231632"/>
            <a:ext cx="5832648" cy="136815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pPr algn="l">
              <a:spcBef>
                <a:spcPts val="0"/>
              </a:spcBef>
              <a:buClr>
                <a:srgbClr val="BC290A"/>
              </a:buClr>
            </a:pPr>
            <a:r>
              <a:rPr lang="en-GB" sz="1500" spc="-100" dirty="0" smtClean="0">
                <a:solidFill>
                  <a:srgbClr val="9D9D9C"/>
                </a:solidFill>
                <a:latin typeface="Arial Rounded MT Bold" pitchFamily="34" charset="0"/>
              </a:rPr>
              <a:t>Indicators are classified depending on the fact that they measure:</a:t>
            </a:r>
            <a:endParaRPr lang="en-US" sz="1500" spc="-100" dirty="0" smtClean="0">
              <a:solidFill>
                <a:srgbClr val="9D9D9C"/>
              </a:solidFill>
              <a:latin typeface="Arial Rounded MT Bold" pitchFamily="34" charset="0"/>
            </a:endParaRPr>
          </a:p>
          <a:p>
            <a:pPr marL="285750" indent="-285750" algn="l">
              <a:spcBef>
                <a:spcPts val="0"/>
              </a:spcBef>
              <a:buClr>
                <a:srgbClr val="BC290A"/>
              </a:buClr>
              <a:buFont typeface="Wingdings" panose="05000000000000000000" pitchFamily="2" charset="2"/>
              <a:buChar char="§"/>
            </a:pPr>
            <a:r>
              <a:rPr lang="en-GB" sz="1500" spc="-100" dirty="0" smtClean="0">
                <a:solidFill>
                  <a:srgbClr val="9D9D9C"/>
                </a:solidFill>
                <a:latin typeface="Arial Rounded MT Bold" pitchFamily="34" charset="0"/>
              </a:rPr>
              <a:t>end </a:t>
            </a:r>
            <a:r>
              <a:rPr lang="en-GB" sz="1500" spc="-100" dirty="0">
                <a:solidFill>
                  <a:srgbClr val="9D9D9C"/>
                </a:solidFill>
                <a:latin typeface="Arial Rounded MT Bold" pitchFamily="34" charset="0"/>
              </a:rPr>
              <a:t>impacts on the economy, on the poor, or on the firms,</a:t>
            </a:r>
            <a:endParaRPr lang="en-US" sz="1500" spc="-100" dirty="0" smtClean="0">
              <a:solidFill>
                <a:srgbClr val="9D9D9C"/>
              </a:solidFill>
              <a:latin typeface="Arial Rounded MT Bold" pitchFamily="34" charset="0"/>
            </a:endParaRPr>
          </a:p>
          <a:p>
            <a:pPr marL="285750" indent="-285750" algn="l">
              <a:spcBef>
                <a:spcPts val="0"/>
              </a:spcBef>
              <a:buClr>
                <a:schemeClr val="accent5">
                  <a:lumMod val="75000"/>
                </a:schemeClr>
              </a:buClr>
              <a:buFont typeface="Wingdings" panose="05000000000000000000" pitchFamily="2" charset="2"/>
              <a:buChar char="§"/>
            </a:pPr>
            <a:r>
              <a:rPr lang="en-GB" sz="1500" spc="-100" dirty="0">
                <a:solidFill>
                  <a:srgbClr val="9D9D9C"/>
                </a:solidFill>
                <a:latin typeface="Arial Rounded MT Bold" pitchFamily="34" charset="0"/>
              </a:rPr>
              <a:t>intermediate outcomes of overall reforms,</a:t>
            </a:r>
            <a:endParaRPr lang="en-US" sz="1500" spc="-100" dirty="0" smtClean="0">
              <a:solidFill>
                <a:srgbClr val="9D9D9C"/>
              </a:solidFill>
              <a:latin typeface="Arial Rounded MT Bold" pitchFamily="34" charset="0"/>
            </a:endParaRPr>
          </a:p>
          <a:p>
            <a:pPr marL="285750" indent="-285750" algn="l">
              <a:spcBef>
                <a:spcPts val="0"/>
              </a:spcBef>
              <a:buClr>
                <a:srgbClr val="9D9D9C"/>
              </a:buClr>
              <a:buFont typeface="Wingdings" panose="05000000000000000000" pitchFamily="2" charset="2"/>
              <a:buChar char="§"/>
            </a:pPr>
            <a:r>
              <a:rPr lang="en-GB" sz="1500" spc="-100" dirty="0">
                <a:solidFill>
                  <a:srgbClr val="9D9D9C"/>
                </a:solidFill>
                <a:latin typeface="Arial Rounded MT Bold" pitchFamily="34" charset="0"/>
              </a:rPr>
              <a:t>results of reforms within specific domains (e.g. business registration and licensing</a:t>
            </a:r>
            <a:r>
              <a:rPr lang="en-GB" sz="1500" spc="-100" dirty="0" smtClean="0">
                <a:solidFill>
                  <a:srgbClr val="9D9D9C"/>
                </a:solidFill>
                <a:latin typeface="Arial Rounded MT Bold" pitchFamily="34" charset="0"/>
              </a:rPr>
              <a:t>).</a:t>
            </a:r>
          </a:p>
        </p:txBody>
      </p:sp>
      <p:graphicFrame>
        <p:nvGraphicFramePr>
          <p:cNvPr id="14" name="Table 13"/>
          <p:cNvGraphicFramePr>
            <a:graphicFrameLocks noGrp="1"/>
          </p:cNvGraphicFramePr>
          <p:nvPr>
            <p:extLst>
              <p:ext uri="{D42A27DB-BD31-4B8C-83A1-F6EECF244321}">
                <p14:modId xmlns:p14="http://schemas.microsoft.com/office/powerpoint/2010/main" val="4205889058"/>
              </p:ext>
            </p:extLst>
          </p:nvPr>
        </p:nvGraphicFramePr>
        <p:xfrm>
          <a:off x="2316715" y="5525888"/>
          <a:ext cx="5192721" cy="731520"/>
        </p:xfrm>
        <a:graphic>
          <a:graphicData uri="http://schemas.openxmlformats.org/drawingml/2006/table">
            <a:tbl>
              <a:tblPr firstRow="1" bandRow="1">
                <a:tableStyleId>{0E3FDE45-AF77-4B5C-9715-49D594BDF05E}</a:tableStyleId>
              </a:tblPr>
              <a:tblGrid>
                <a:gridCol w="1730907"/>
                <a:gridCol w="1730907"/>
                <a:gridCol w="1730907"/>
              </a:tblGrid>
              <a:tr h="268442">
                <a:tc>
                  <a:txBody>
                    <a:bodyPr/>
                    <a:lstStyle/>
                    <a:p>
                      <a:r>
                        <a:rPr lang="en-GB" sz="1200" b="1" kern="1200" spc="0" baseline="0" noProof="0" dirty="0" smtClean="0">
                          <a:solidFill>
                            <a:srgbClr val="9D9D9C"/>
                          </a:solidFill>
                          <a:latin typeface="Arial Rounded MT Bold" pitchFamily="34" charset="0"/>
                          <a:ea typeface="+mn-ea"/>
                          <a:cs typeface="+mn-cs"/>
                        </a:rPr>
                        <a:t>End impact on firms</a:t>
                      </a:r>
                      <a:endParaRPr lang="en-GB" sz="1200" b="1" kern="1200" spc="0" baseline="0" noProof="0" dirty="0">
                        <a:solidFill>
                          <a:srgbClr val="9D9D9C"/>
                        </a:solidFill>
                        <a:latin typeface="Arial Rounded MT Bold" pitchFamily="34" charset="0"/>
                        <a:ea typeface="+mn-ea"/>
                        <a:cs typeface="+mn-cs"/>
                      </a:endParaRPr>
                    </a:p>
                  </a:txBody>
                  <a:tcPr/>
                </a:tc>
                <a:tc>
                  <a:txBody>
                    <a:bodyPr/>
                    <a:lstStyle/>
                    <a:p>
                      <a:r>
                        <a:rPr lang="en-GB" sz="1200" b="1" kern="1200" spc="0" baseline="0" noProof="0" dirty="0" smtClean="0">
                          <a:solidFill>
                            <a:srgbClr val="9D9D9C"/>
                          </a:solidFill>
                          <a:latin typeface="Arial Rounded MT Bold" pitchFamily="34" charset="0"/>
                          <a:ea typeface="+mn-ea"/>
                          <a:cs typeface="+mn-cs"/>
                        </a:rPr>
                        <a:t>Indicators</a:t>
                      </a:r>
                      <a:endParaRPr lang="en-GB" sz="1200" b="1" kern="1200" spc="0" baseline="0" noProof="0" dirty="0">
                        <a:solidFill>
                          <a:srgbClr val="9D9D9C"/>
                        </a:solidFill>
                        <a:latin typeface="Arial Rounded MT Bold" pitchFamily="34" charset="0"/>
                        <a:ea typeface="+mn-ea"/>
                        <a:cs typeface="+mn-cs"/>
                      </a:endParaRPr>
                    </a:p>
                  </a:txBody>
                  <a:tcPr/>
                </a:tc>
                <a:tc>
                  <a:txBody>
                    <a:bodyPr/>
                    <a:lstStyle/>
                    <a:p>
                      <a:r>
                        <a:rPr lang="en-GB" sz="1200" b="1" kern="1200" spc="0" baseline="0" noProof="0" dirty="0" smtClean="0">
                          <a:solidFill>
                            <a:srgbClr val="9D9D9C"/>
                          </a:solidFill>
                          <a:latin typeface="Arial Rounded MT Bold" pitchFamily="34" charset="0"/>
                          <a:ea typeface="+mn-ea"/>
                          <a:cs typeface="+mn-cs"/>
                        </a:rPr>
                        <a:t>Means of verification</a:t>
                      </a:r>
                      <a:endParaRPr lang="en-GB" sz="1200" b="1" kern="1200" spc="0" baseline="0" noProof="0" dirty="0">
                        <a:solidFill>
                          <a:srgbClr val="9D9D9C"/>
                        </a:solidFill>
                        <a:latin typeface="Arial Rounded MT Bold" pitchFamily="34" charset="0"/>
                        <a:ea typeface="+mn-ea"/>
                        <a:cs typeface="+mn-cs"/>
                      </a:endParaRPr>
                    </a:p>
                  </a:txBody>
                  <a:tcPr/>
                </a:tc>
              </a:tr>
              <a:tr h="447404">
                <a:tc>
                  <a:txBody>
                    <a:bodyPr/>
                    <a:lstStyle/>
                    <a:p>
                      <a:r>
                        <a:rPr lang="en-GB" sz="1200" kern="1200" spc="-100" noProof="0" dirty="0" smtClean="0">
                          <a:solidFill>
                            <a:srgbClr val="9D9D9C"/>
                          </a:solidFill>
                          <a:latin typeface="Arial Rounded MT Bold" pitchFamily="34" charset="0"/>
                          <a:ea typeface="+mn-ea"/>
                          <a:cs typeface="+mn-cs"/>
                        </a:rPr>
                        <a:t>Increase</a:t>
                      </a:r>
                      <a:r>
                        <a:rPr lang="en-GB" sz="1200" kern="1200" spc="-100" baseline="0" noProof="0" dirty="0" smtClean="0">
                          <a:solidFill>
                            <a:srgbClr val="9D9D9C"/>
                          </a:solidFill>
                          <a:latin typeface="Arial Rounded MT Bold" pitchFamily="34" charset="0"/>
                          <a:ea typeface="+mn-ea"/>
                          <a:cs typeface="+mn-cs"/>
                        </a:rPr>
                        <a:t> in the number of </a:t>
                      </a:r>
                      <a:r>
                        <a:rPr lang="en-GB" sz="1200" kern="1200" spc="-100" noProof="0" dirty="0" smtClean="0">
                          <a:solidFill>
                            <a:srgbClr val="9D9D9C"/>
                          </a:solidFill>
                          <a:latin typeface="Arial Rounded MT Bold" pitchFamily="34" charset="0"/>
                          <a:ea typeface="+mn-ea"/>
                          <a:cs typeface="+mn-cs"/>
                        </a:rPr>
                        <a:t>firms established</a:t>
                      </a:r>
                      <a:endParaRPr lang="en-GB" sz="1200" kern="1200" spc="-100" noProof="0" dirty="0">
                        <a:solidFill>
                          <a:srgbClr val="9D9D9C"/>
                        </a:solidFill>
                        <a:latin typeface="Arial Rounded MT Bold" pitchFamily="34" charset="0"/>
                        <a:ea typeface="+mn-ea"/>
                        <a:cs typeface="+mn-cs"/>
                      </a:endParaRPr>
                    </a:p>
                  </a:txBody>
                  <a:tcPr/>
                </a:tc>
                <a:tc>
                  <a:txBody>
                    <a:bodyPr/>
                    <a:lstStyle/>
                    <a:p>
                      <a:r>
                        <a:rPr lang="en-GB" sz="1200" kern="1200" spc="-100" noProof="0" dirty="0" smtClean="0">
                          <a:solidFill>
                            <a:srgbClr val="9D9D9C"/>
                          </a:solidFill>
                          <a:latin typeface="Arial Rounded MT Bold" pitchFamily="34" charset="0"/>
                          <a:ea typeface="+mn-ea"/>
                          <a:cs typeface="+mn-cs"/>
                        </a:rPr>
                        <a:t>Number of firms</a:t>
                      </a:r>
                      <a:r>
                        <a:rPr lang="en-GB" sz="1200" kern="1200" spc="-100" baseline="0" noProof="0" dirty="0" smtClean="0">
                          <a:solidFill>
                            <a:srgbClr val="9D9D9C"/>
                          </a:solidFill>
                          <a:latin typeface="Arial Rounded MT Bold" pitchFamily="34" charset="0"/>
                          <a:ea typeface="+mn-ea"/>
                          <a:cs typeface="+mn-cs"/>
                        </a:rPr>
                        <a:t> registering</a:t>
                      </a:r>
                      <a:endParaRPr lang="en-GB" sz="1200" kern="1200" spc="-100" noProof="0" dirty="0">
                        <a:solidFill>
                          <a:srgbClr val="9D9D9C"/>
                        </a:solidFill>
                        <a:latin typeface="Arial Rounded MT Bold" pitchFamily="34" charset="0"/>
                        <a:ea typeface="+mn-ea"/>
                        <a:cs typeface="+mn-cs"/>
                      </a:endParaRPr>
                    </a:p>
                  </a:txBody>
                  <a:tcPr/>
                </a:tc>
                <a:tc>
                  <a:txBody>
                    <a:bodyPr/>
                    <a:lstStyle/>
                    <a:p>
                      <a:r>
                        <a:rPr lang="en-GB" sz="1200" kern="1200" spc="-100" noProof="0" dirty="0" smtClean="0">
                          <a:solidFill>
                            <a:srgbClr val="9D9D9C"/>
                          </a:solidFill>
                          <a:latin typeface="Arial Rounded MT Bold" pitchFamily="34" charset="0"/>
                          <a:ea typeface="+mn-ea"/>
                          <a:cs typeface="+mn-cs"/>
                        </a:rPr>
                        <a:t>Number of registered firms</a:t>
                      </a:r>
                      <a:endParaRPr lang="en-GB" sz="1200" kern="1200" spc="-100" noProof="0" dirty="0">
                        <a:solidFill>
                          <a:srgbClr val="9D9D9C"/>
                        </a:solidFill>
                        <a:latin typeface="Arial Rounded MT Bold" pitchFamily="34" charset="0"/>
                        <a:ea typeface="+mn-ea"/>
                        <a:cs typeface="+mn-cs"/>
                      </a:endParaRPr>
                    </a:p>
                  </a:txBody>
                  <a:tcPr/>
                </a:tc>
              </a:tr>
            </a:tbl>
          </a:graphicData>
        </a:graphic>
      </p:graphicFrame>
      <p:sp>
        <p:nvSpPr>
          <p:cNvPr id="21" name="Content Placeholder 2"/>
          <p:cNvSpPr txBox="1">
            <a:spLocks/>
          </p:cNvSpPr>
          <p:nvPr/>
        </p:nvSpPr>
        <p:spPr bwMode="auto">
          <a:xfrm>
            <a:off x="1399353" y="5452340"/>
            <a:ext cx="1000492" cy="2880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pPr algn="l">
              <a:spcBef>
                <a:spcPts val="0"/>
              </a:spcBef>
              <a:buClr>
                <a:srgbClr val="BC290A"/>
              </a:buClr>
            </a:pPr>
            <a:r>
              <a:rPr lang="en-GB" sz="1500" spc="-100" dirty="0" smtClean="0">
                <a:solidFill>
                  <a:srgbClr val="9D9D9C"/>
                </a:solidFill>
                <a:latin typeface="Arial Rounded MT Bold" pitchFamily="34" charset="0"/>
              </a:rPr>
              <a:t>Example:</a:t>
            </a:r>
          </a:p>
        </p:txBody>
      </p:sp>
      <p:grpSp>
        <p:nvGrpSpPr>
          <p:cNvPr id="23" name="Group 22"/>
          <p:cNvGrpSpPr/>
          <p:nvPr/>
        </p:nvGrpSpPr>
        <p:grpSpPr>
          <a:xfrm>
            <a:off x="7801576" y="2757046"/>
            <a:ext cx="154800" cy="3624282"/>
            <a:chOff x="7801576" y="2757046"/>
            <a:chExt cx="154800" cy="3624282"/>
          </a:xfrm>
        </p:grpSpPr>
        <p:cxnSp>
          <p:nvCxnSpPr>
            <p:cNvPr id="24" name="Straight Connector 23"/>
            <p:cNvCxnSpPr/>
            <p:nvPr/>
          </p:nvCxnSpPr>
          <p:spPr>
            <a:xfrm>
              <a:off x="7948236" y="2757046"/>
              <a:ext cx="8140" cy="3624282"/>
            </a:xfrm>
            <a:prstGeom prst="line">
              <a:avLst/>
            </a:prstGeom>
            <a:noFill/>
            <a:ln w="25400">
              <a:solidFill>
                <a:srgbClr val="BC290A"/>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7801576" y="6368800"/>
              <a:ext cx="154800" cy="0"/>
            </a:xfrm>
            <a:prstGeom prst="line">
              <a:avLst/>
            </a:prstGeom>
            <a:noFill/>
            <a:ln w="25400">
              <a:solidFill>
                <a:srgbClr val="BC290A"/>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3640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
                                            <p:txEl>
                                              <p:pRg st="0" end="0"/>
                                            </p:txEl>
                                          </p:spTgt>
                                        </p:tgtEl>
                                        <p:attrNameLst>
                                          <p:attrName>style.visibility</p:attrName>
                                        </p:attrNameLst>
                                      </p:cBhvr>
                                      <p:to>
                                        <p:strVal val="visible"/>
                                      </p:to>
                                    </p:set>
                                    <p:animEffect transition="in" filter="fade">
                                      <p:cBhvr>
                                        <p:cTn id="22" dur="500"/>
                                        <p:tgtEl>
                                          <p:spTgt spid="20">
                                            <p:txEl>
                                              <p:pRg st="0" end="0"/>
                                            </p:txEl>
                                          </p:spTgt>
                                        </p:tgtEl>
                                      </p:cBhvr>
                                    </p:animEffect>
                                  </p:childTnLst>
                                </p:cTn>
                              </p:par>
                              <p:par>
                                <p:cTn id="23" presetID="10" presetClass="entr" presetSubtype="0" fill="hold" nodeType="withEffect">
                                  <p:stCondLst>
                                    <p:cond delay="500"/>
                                  </p:stCondLst>
                                  <p:childTnLst>
                                    <p:set>
                                      <p:cBhvr>
                                        <p:cTn id="24" dur="1" fill="hold">
                                          <p:stCondLst>
                                            <p:cond delay="0"/>
                                          </p:stCondLst>
                                        </p:cTn>
                                        <p:tgtEl>
                                          <p:spTgt spid="20">
                                            <p:txEl>
                                              <p:pRg st="1" end="1"/>
                                            </p:txEl>
                                          </p:spTgt>
                                        </p:tgtEl>
                                        <p:attrNameLst>
                                          <p:attrName>style.visibility</p:attrName>
                                        </p:attrNameLst>
                                      </p:cBhvr>
                                      <p:to>
                                        <p:strVal val="visible"/>
                                      </p:to>
                                    </p:set>
                                    <p:animEffect transition="in" filter="fade">
                                      <p:cBhvr>
                                        <p:cTn id="25" dur="500"/>
                                        <p:tgtEl>
                                          <p:spTgt spid="20">
                                            <p:txEl>
                                              <p:pRg st="1" end="1"/>
                                            </p:txEl>
                                          </p:spTgt>
                                        </p:tgtEl>
                                      </p:cBhvr>
                                    </p:animEffect>
                                  </p:childTnLst>
                                </p:cTn>
                              </p:par>
                              <p:par>
                                <p:cTn id="26" presetID="10" presetClass="entr" presetSubtype="0" fill="hold" nodeType="withEffect">
                                  <p:stCondLst>
                                    <p:cond delay="1000"/>
                                  </p:stCondLst>
                                  <p:childTnLst>
                                    <p:set>
                                      <p:cBhvr>
                                        <p:cTn id="27" dur="1" fill="hold">
                                          <p:stCondLst>
                                            <p:cond delay="0"/>
                                          </p:stCondLst>
                                        </p:cTn>
                                        <p:tgtEl>
                                          <p:spTgt spid="20">
                                            <p:txEl>
                                              <p:pRg st="2" end="2"/>
                                            </p:txEl>
                                          </p:spTgt>
                                        </p:tgtEl>
                                        <p:attrNameLst>
                                          <p:attrName>style.visibility</p:attrName>
                                        </p:attrNameLst>
                                      </p:cBhvr>
                                      <p:to>
                                        <p:strVal val="visible"/>
                                      </p:to>
                                    </p:set>
                                    <p:animEffect transition="in" filter="fade">
                                      <p:cBhvr>
                                        <p:cTn id="28" dur="500"/>
                                        <p:tgtEl>
                                          <p:spTgt spid="20">
                                            <p:txEl>
                                              <p:pRg st="2" end="2"/>
                                            </p:txEl>
                                          </p:spTgt>
                                        </p:tgtEl>
                                      </p:cBhvr>
                                    </p:animEffect>
                                  </p:childTnLst>
                                </p:cTn>
                              </p:par>
                              <p:par>
                                <p:cTn id="29" presetID="10" presetClass="entr" presetSubtype="0" fill="hold" nodeType="withEffect">
                                  <p:stCondLst>
                                    <p:cond delay="1500"/>
                                  </p:stCondLst>
                                  <p:childTnLst>
                                    <p:set>
                                      <p:cBhvr>
                                        <p:cTn id="30" dur="1" fill="hold">
                                          <p:stCondLst>
                                            <p:cond delay="0"/>
                                          </p:stCondLst>
                                        </p:cTn>
                                        <p:tgtEl>
                                          <p:spTgt spid="20">
                                            <p:txEl>
                                              <p:pRg st="3" end="3"/>
                                            </p:txEl>
                                          </p:spTgt>
                                        </p:tgtEl>
                                        <p:attrNameLst>
                                          <p:attrName>style.visibility</p:attrName>
                                        </p:attrNameLst>
                                      </p:cBhvr>
                                      <p:to>
                                        <p:strVal val="visible"/>
                                      </p:to>
                                    </p:set>
                                    <p:animEffect transition="in" filter="fade">
                                      <p:cBhvr>
                                        <p:cTn id="31" dur="500"/>
                                        <p:tgtEl>
                                          <p:spTgt spid="20">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par>
                                <p:cTn id="37" presetID="10" presetClass="entr" presetSubtype="0"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Strengths</a:t>
            </a:r>
            <a:endParaRPr lang="en-GB" dirty="0"/>
          </a:p>
        </p:txBody>
      </p:sp>
      <p:sp>
        <p:nvSpPr>
          <p:cNvPr id="3" name="Content Placeholder 2"/>
          <p:cNvSpPr>
            <a:spLocks noGrp="1"/>
          </p:cNvSpPr>
          <p:nvPr>
            <p:ph idx="1"/>
          </p:nvPr>
        </p:nvSpPr>
        <p:spPr>
          <a:xfrm>
            <a:off x="2199995" y="1707064"/>
            <a:ext cx="6624736" cy="1368152"/>
          </a:xfrm>
        </p:spPr>
        <p:txBody>
          <a:bodyPr>
            <a:normAutofit/>
          </a:bodyPr>
          <a:lstStyle/>
          <a:p>
            <a:pPr marL="0" indent="0">
              <a:buNone/>
            </a:pPr>
            <a:r>
              <a:rPr lang="en-US" dirty="0" smtClean="0">
                <a:solidFill>
                  <a:srgbClr val="1399BB"/>
                </a:solidFill>
              </a:rPr>
              <a:t>METHODOLOGY: </a:t>
            </a:r>
            <a:r>
              <a:rPr lang="en-US" dirty="0" smtClean="0"/>
              <a:t>EESE combines </a:t>
            </a:r>
            <a:r>
              <a:rPr lang="en-US" dirty="0"/>
              <a:t>a variety of data collection and diagnostic </a:t>
            </a:r>
            <a:r>
              <a:rPr lang="en-US" dirty="0" smtClean="0"/>
              <a:t>techniques, </a:t>
            </a:r>
            <a:r>
              <a:rPr lang="en-US" dirty="0"/>
              <a:t>including </a:t>
            </a:r>
            <a:r>
              <a:rPr lang="en-US" dirty="0" smtClean="0"/>
              <a:t>a literature review, </a:t>
            </a:r>
            <a:r>
              <a:rPr lang="en-US" dirty="0"/>
              <a:t>enterprise </a:t>
            </a:r>
            <a:r>
              <a:rPr lang="en-US" dirty="0" smtClean="0"/>
              <a:t>surveys, </a:t>
            </a:r>
            <a:r>
              <a:rPr lang="en-US" dirty="0"/>
              <a:t>focus </a:t>
            </a:r>
            <a:r>
              <a:rPr lang="en-US" dirty="0" smtClean="0"/>
              <a:t>groups, statistical analysis </a:t>
            </a:r>
            <a:r>
              <a:rPr lang="en-US" dirty="0"/>
              <a:t>of </a:t>
            </a:r>
            <a:r>
              <a:rPr lang="en-US" dirty="0" smtClean="0"/>
              <a:t>primary and secondary </a:t>
            </a:r>
            <a:r>
              <a:rPr lang="en-US" dirty="0"/>
              <a:t>data</a:t>
            </a:r>
            <a:r>
              <a:rPr lang="en-US" dirty="0" smtClean="0"/>
              <a:t>, </a:t>
            </a:r>
            <a:r>
              <a:rPr lang="en-US" dirty="0"/>
              <a:t>and </a:t>
            </a:r>
            <a:r>
              <a:rPr lang="en-US" dirty="0" smtClean="0"/>
              <a:t>consultations with expert s. </a:t>
            </a:r>
            <a:r>
              <a:rPr lang="en-US" dirty="0"/>
              <a:t>The </a:t>
            </a:r>
            <a:r>
              <a:rPr lang="en-US" dirty="0" smtClean="0"/>
              <a:t>perceptions survey </a:t>
            </a:r>
            <a:r>
              <a:rPr lang="en-US" dirty="0"/>
              <a:t>includes </a:t>
            </a:r>
            <a:r>
              <a:rPr lang="en-US" dirty="0" smtClean="0"/>
              <a:t>both employers </a:t>
            </a:r>
            <a:r>
              <a:rPr lang="en-US" dirty="0"/>
              <a:t>and workers as </a:t>
            </a:r>
            <a:r>
              <a:rPr lang="en-US" dirty="0" smtClean="0"/>
              <a:t>respondents.</a:t>
            </a:r>
            <a:endParaRPr lang="en-US" dirty="0"/>
          </a:p>
        </p:txBody>
      </p:sp>
      <p:sp>
        <p:nvSpPr>
          <p:cNvPr id="4" name="Content Placeholder 2"/>
          <p:cNvSpPr txBox="1">
            <a:spLocks/>
          </p:cNvSpPr>
          <p:nvPr/>
        </p:nvSpPr>
        <p:spPr>
          <a:xfrm>
            <a:off x="5076056" y="4725145"/>
            <a:ext cx="3528392" cy="187220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Wingdings" pitchFamily="2" charset="2"/>
              <a:buChar char="§"/>
              <a:defRPr lang="en-US" sz="1600" kern="1200" spc="-100" dirty="0" smtClean="0">
                <a:solidFill>
                  <a:srgbClr val="9D9D9C"/>
                </a:solidFill>
                <a:latin typeface="Arial Rounded MT Bold" pitchFamily="34" charset="0"/>
                <a:ea typeface="+mn-ea"/>
                <a:cs typeface="Arial" charset="0"/>
              </a:defRPr>
            </a:lvl1pPr>
            <a:lvl2pPr marL="742950" indent="-285750" algn="l" defTabSz="914400" rtl="0" eaLnBrk="1" latinLnBrk="0" hangingPunct="1">
              <a:spcBef>
                <a:spcPct val="20000"/>
              </a:spcBef>
              <a:buFont typeface="Wingdings" pitchFamily="2" charset="2"/>
              <a:buChar char="§"/>
              <a:defRPr lang="en-US" sz="1600" kern="1200" spc="-100" dirty="0" smtClean="0">
                <a:solidFill>
                  <a:srgbClr val="9D9D9C"/>
                </a:solidFill>
                <a:latin typeface="Arial Rounded MT Bold" pitchFamily="34" charset="0"/>
                <a:ea typeface="+mn-ea"/>
                <a:cs typeface="Arial" charset="0"/>
              </a:defRPr>
            </a:lvl2pPr>
            <a:lvl3pPr marL="1143000" indent="-228600" algn="l" defTabSz="914400" rtl="0" eaLnBrk="1" latinLnBrk="0" hangingPunct="1">
              <a:spcBef>
                <a:spcPct val="20000"/>
              </a:spcBef>
              <a:buFont typeface="Wingdings" pitchFamily="2" charset="2"/>
              <a:buChar char="§"/>
              <a:defRPr lang="en-US" sz="1600" kern="1200" spc="-100" dirty="0" smtClean="0">
                <a:solidFill>
                  <a:srgbClr val="9D9D9C"/>
                </a:solidFill>
                <a:latin typeface="Arial Rounded MT Bold" pitchFamily="34" charset="0"/>
                <a:ea typeface="+mn-ea"/>
                <a:cs typeface="Arial" charset="0"/>
              </a:defRPr>
            </a:lvl3pPr>
            <a:lvl4pPr marL="1600200" indent="-228600" algn="l" defTabSz="914400" rtl="0" eaLnBrk="1" latinLnBrk="0" hangingPunct="1">
              <a:spcBef>
                <a:spcPct val="20000"/>
              </a:spcBef>
              <a:buFont typeface="Wingdings" pitchFamily="2" charset="2"/>
              <a:buChar char="§"/>
              <a:defRPr lang="en-US" sz="1600" kern="1200" spc="-100" dirty="0" smtClean="0">
                <a:solidFill>
                  <a:srgbClr val="9D9D9C"/>
                </a:solidFill>
                <a:latin typeface="Arial Rounded MT Bold" pitchFamily="34" charset="0"/>
                <a:ea typeface="+mn-ea"/>
                <a:cs typeface="Arial" charset="0"/>
              </a:defRPr>
            </a:lvl4pPr>
            <a:lvl5pPr marL="2057400" indent="-228600" algn="l" defTabSz="914400" rtl="0" eaLnBrk="1" latinLnBrk="0" hangingPunct="1">
              <a:spcBef>
                <a:spcPct val="20000"/>
              </a:spcBef>
              <a:buFont typeface="Wingdings" pitchFamily="2" charset="2"/>
              <a:buChar char="§"/>
              <a:defRPr lang="en-US" sz="1600" kern="1200" spc="-100" dirty="0">
                <a:solidFill>
                  <a:srgbClr val="9D9D9C"/>
                </a:solidFill>
                <a:latin typeface="Arial Rounded MT Bold" pitchFamily="34" charset="0"/>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dirty="0" smtClean="0">
                <a:solidFill>
                  <a:srgbClr val="BC290A"/>
                </a:solidFill>
              </a:rPr>
              <a:t>SCOPE:</a:t>
            </a:r>
            <a:r>
              <a:rPr lang="en-GB" dirty="0" smtClean="0"/>
              <a:t> The assessment based on 17 criteria goes far beyond the scope of other assessments, and attempts to provide an accurate and comprehensive picture of the issues affecting the performance and sustainability of enterprises.</a:t>
            </a:r>
          </a:p>
        </p:txBody>
      </p:sp>
      <p:sp>
        <p:nvSpPr>
          <p:cNvPr id="5" name="Content Placeholder 2"/>
          <p:cNvSpPr txBox="1">
            <a:spLocks/>
          </p:cNvSpPr>
          <p:nvPr/>
        </p:nvSpPr>
        <p:spPr>
          <a:xfrm>
            <a:off x="755576" y="4077072"/>
            <a:ext cx="2308515" cy="194421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Wingdings" pitchFamily="2" charset="2"/>
              <a:buChar char="§"/>
              <a:defRPr lang="en-US" sz="1600" kern="1200" spc="-100" dirty="0" smtClean="0">
                <a:solidFill>
                  <a:srgbClr val="9D9D9C"/>
                </a:solidFill>
                <a:latin typeface="Arial Rounded MT Bold" pitchFamily="34" charset="0"/>
                <a:ea typeface="+mn-ea"/>
                <a:cs typeface="Arial" charset="0"/>
              </a:defRPr>
            </a:lvl1pPr>
            <a:lvl2pPr marL="742950" indent="-285750" algn="l" defTabSz="914400" rtl="0" eaLnBrk="1" latinLnBrk="0" hangingPunct="1">
              <a:spcBef>
                <a:spcPct val="20000"/>
              </a:spcBef>
              <a:buFont typeface="Wingdings" pitchFamily="2" charset="2"/>
              <a:buChar char="§"/>
              <a:defRPr lang="en-US" sz="1600" kern="1200" spc="-100" dirty="0" smtClean="0">
                <a:solidFill>
                  <a:srgbClr val="9D9D9C"/>
                </a:solidFill>
                <a:latin typeface="Arial Rounded MT Bold" pitchFamily="34" charset="0"/>
                <a:ea typeface="+mn-ea"/>
                <a:cs typeface="Arial" charset="0"/>
              </a:defRPr>
            </a:lvl2pPr>
            <a:lvl3pPr marL="1143000" indent="-228600" algn="l" defTabSz="914400" rtl="0" eaLnBrk="1" latinLnBrk="0" hangingPunct="1">
              <a:spcBef>
                <a:spcPct val="20000"/>
              </a:spcBef>
              <a:buFont typeface="Wingdings" pitchFamily="2" charset="2"/>
              <a:buChar char="§"/>
              <a:defRPr lang="en-US" sz="1600" kern="1200" spc="-100" dirty="0" smtClean="0">
                <a:solidFill>
                  <a:srgbClr val="9D9D9C"/>
                </a:solidFill>
                <a:latin typeface="Arial Rounded MT Bold" pitchFamily="34" charset="0"/>
                <a:ea typeface="+mn-ea"/>
                <a:cs typeface="Arial" charset="0"/>
              </a:defRPr>
            </a:lvl3pPr>
            <a:lvl4pPr marL="1600200" indent="-228600" algn="l" defTabSz="914400" rtl="0" eaLnBrk="1" latinLnBrk="0" hangingPunct="1">
              <a:spcBef>
                <a:spcPct val="20000"/>
              </a:spcBef>
              <a:buFont typeface="Wingdings" pitchFamily="2" charset="2"/>
              <a:buChar char="§"/>
              <a:defRPr lang="en-US" sz="1600" kern="1200" spc="-100" dirty="0" smtClean="0">
                <a:solidFill>
                  <a:srgbClr val="9D9D9C"/>
                </a:solidFill>
                <a:latin typeface="Arial Rounded MT Bold" pitchFamily="34" charset="0"/>
                <a:ea typeface="+mn-ea"/>
                <a:cs typeface="Arial" charset="0"/>
              </a:defRPr>
            </a:lvl4pPr>
            <a:lvl5pPr marL="2057400" indent="-228600" algn="l" defTabSz="914400" rtl="0" eaLnBrk="1" latinLnBrk="0" hangingPunct="1">
              <a:spcBef>
                <a:spcPct val="20000"/>
              </a:spcBef>
              <a:buFont typeface="Wingdings" pitchFamily="2" charset="2"/>
              <a:buChar char="§"/>
              <a:defRPr lang="en-US" sz="1600" kern="1200" spc="-100" dirty="0">
                <a:solidFill>
                  <a:srgbClr val="9D9D9C"/>
                </a:solidFill>
                <a:latin typeface="Arial Rounded MT Bold" pitchFamily="34" charset="0"/>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dirty="0" smtClean="0">
                <a:solidFill>
                  <a:srgbClr val="629232"/>
                </a:solidFill>
              </a:rPr>
              <a:t>DIALOGUE:</a:t>
            </a:r>
            <a:r>
              <a:rPr lang="en-GB" dirty="0" smtClean="0"/>
              <a:t> The formulation of policy recommendations is grounded on consensus between workers, employers and government.</a:t>
            </a:r>
            <a:endParaRPr lang="en-GB" dirty="0"/>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1947" t="3570" r="69010" b="10079"/>
          <a:stretch/>
        </p:blipFill>
        <p:spPr>
          <a:xfrm>
            <a:off x="2914683" y="3147223"/>
            <a:ext cx="2165632" cy="2144893"/>
          </a:xfrm>
          <a:prstGeom prst="rect">
            <a:avLst/>
          </a:prstGeom>
        </p:spPr>
      </p:pic>
      <p:sp>
        <p:nvSpPr>
          <p:cNvPr id="8" name="Freeform 7"/>
          <p:cNvSpPr>
            <a:spLocks noChangeAspect="1"/>
          </p:cNvSpPr>
          <p:nvPr/>
        </p:nvSpPr>
        <p:spPr>
          <a:xfrm>
            <a:off x="3616536" y="3130168"/>
            <a:ext cx="1518740" cy="1316676"/>
          </a:xfrm>
          <a:custGeom>
            <a:avLst/>
            <a:gdLst>
              <a:gd name="connsiteX0" fmla="*/ 1828800 w 2196446"/>
              <a:gd name="connsiteY0" fmla="*/ 961534 h 1904215"/>
              <a:gd name="connsiteX1" fmla="*/ 1725105 w 2196446"/>
              <a:gd name="connsiteY1" fmla="*/ 1578990 h 1904215"/>
              <a:gd name="connsiteX2" fmla="*/ 1729819 w 2196446"/>
              <a:gd name="connsiteY2" fmla="*/ 1616697 h 1904215"/>
              <a:gd name="connsiteX3" fmla="*/ 1838227 w 2196446"/>
              <a:gd name="connsiteY3" fmla="*/ 1682685 h 1904215"/>
              <a:gd name="connsiteX4" fmla="*/ 1927782 w 2196446"/>
              <a:gd name="connsiteY4" fmla="*/ 1602557 h 1904215"/>
              <a:gd name="connsiteX5" fmla="*/ 2196446 w 2196446"/>
              <a:gd name="connsiteY5" fmla="*/ 608029 h 1904215"/>
              <a:gd name="connsiteX6" fmla="*/ 1998483 w 2196446"/>
              <a:gd name="connsiteY6" fmla="*/ 254524 h 1904215"/>
              <a:gd name="connsiteX7" fmla="*/ 810705 w 2196446"/>
              <a:gd name="connsiteY7" fmla="*/ 23567 h 1904215"/>
              <a:gd name="connsiteX8" fmla="*/ 518475 w 2196446"/>
              <a:gd name="connsiteY8" fmla="*/ 0 h 1904215"/>
              <a:gd name="connsiteX9" fmla="*/ 325225 w 2196446"/>
              <a:gd name="connsiteY9" fmla="*/ 113122 h 1904215"/>
              <a:gd name="connsiteX10" fmla="*/ 221530 w 2196446"/>
              <a:gd name="connsiteY10" fmla="*/ 334652 h 1904215"/>
              <a:gd name="connsiteX11" fmla="*/ 197963 w 2196446"/>
              <a:gd name="connsiteY11" fmla="*/ 721151 h 1904215"/>
              <a:gd name="connsiteX12" fmla="*/ 164969 w 2196446"/>
              <a:gd name="connsiteY12" fmla="*/ 867266 h 1904215"/>
              <a:gd name="connsiteX13" fmla="*/ 0 w 2196446"/>
              <a:gd name="connsiteY13" fmla="*/ 1522429 h 1904215"/>
              <a:gd name="connsiteX14" fmla="*/ 80128 w 2196446"/>
              <a:gd name="connsiteY14" fmla="*/ 1809947 h 1904215"/>
              <a:gd name="connsiteX15" fmla="*/ 278091 w 2196446"/>
              <a:gd name="connsiteY15" fmla="*/ 1880648 h 1904215"/>
              <a:gd name="connsiteX16" fmla="*/ 414780 w 2196446"/>
              <a:gd name="connsiteY16" fmla="*/ 1904215 h 1904215"/>
              <a:gd name="connsiteX17" fmla="*/ 476054 w 2196446"/>
              <a:gd name="connsiteY17" fmla="*/ 1875934 h 1904215"/>
              <a:gd name="connsiteX18" fmla="*/ 485481 w 2196446"/>
              <a:gd name="connsiteY18" fmla="*/ 1833514 h 1904215"/>
              <a:gd name="connsiteX19" fmla="*/ 353505 w 2196446"/>
              <a:gd name="connsiteY19" fmla="*/ 1772240 h 1904215"/>
              <a:gd name="connsiteX20" fmla="*/ 193250 w 2196446"/>
              <a:gd name="connsiteY20" fmla="*/ 1673258 h 1904215"/>
              <a:gd name="connsiteX21" fmla="*/ 179110 w 2196446"/>
              <a:gd name="connsiteY21" fmla="*/ 1470582 h 1904215"/>
              <a:gd name="connsiteX22" fmla="*/ 249811 w 2196446"/>
              <a:gd name="connsiteY22" fmla="*/ 999242 h 1904215"/>
              <a:gd name="connsiteX23" fmla="*/ 249811 w 2196446"/>
              <a:gd name="connsiteY23" fmla="*/ 838986 h 1904215"/>
              <a:gd name="connsiteX24" fmla="*/ 273378 w 2196446"/>
              <a:gd name="connsiteY24" fmla="*/ 754145 h 1904215"/>
              <a:gd name="connsiteX25" fmla="*/ 391213 w 2196446"/>
              <a:gd name="connsiteY25" fmla="*/ 362932 h 1904215"/>
              <a:gd name="connsiteX26" fmla="*/ 593889 w 2196446"/>
              <a:gd name="connsiteY26" fmla="*/ 240384 h 1904215"/>
              <a:gd name="connsiteX27" fmla="*/ 1168924 w 2196446"/>
              <a:gd name="connsiteY27" fmla="*/ 386499 h 1904215"/>
              <a:gd name="connsiteX28" fmla="*/ 1649691 w 2196446"/>
              <a:gd name="connsiteY28" fmla="*/ 565609 h 1904215"/>
              <a:gd name="connsiteX29" fmla="*/ 1776953 w 2196446"/>
              <a:gd name="connsiteY29" fmla="*/ 697584 h 1904215"/>
              <a:gd name="connsiteX30" fmla="*/ 1828800 w 2196446"/>
              <a:gd name="connsiteY30" fmla="*/ 961534 h 1904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196446" h="1904215">
                <a:moveTo>
                  <a:pt x="1828800" y="961534"/>
                </a:moveTo>
                <a:lnTo>
                  <a:pt x="1725105" y="1578990"/>
                </a:lnTo>
                <a:lnTo>
                  <a:pt x="1729819" y="1616697"/>
                </a:lnTo>
                <a:lnTo>
                  <a:pt x="1838227" y="1682685"/>
                </a:lnTo>
                <a:lnTo>
                  <a:pt x="1927782" y="1602557"/>
                </a:lnTo>
                <a:lnTo>
                  <a:pt x="2196446" y="608029"/>
                </a:lnTo>
                <a:lnTo>
                  <a:pt x="1998483" y="254524"/>
                </a:lnTo>
                <a:lnTo>
                  <a:pt x="810705" y="23567"/>
                </a:lnTo>
                <a:lnTo>
                  <a:pt x="518475" y="0"/>
                </a:lnTo>
                <a:lnTo>
                  <a:pt x="325225" y="113122"/>
                </a:lnTo>
                <a:lnTo>
                  <a:pt x="221530" y="334652"/>
                </a:lnTo>
                <a:lnTo>
                  <a:pt x="197963" y="721151"/>
                </a:lnTo>
                <a:lnTo>
                  <a:pt x="164969" y="867266"/>
                </a:lnTo>
                <a:lnTo>
                  <a:pt x="0" y="1522429"/>
                </a:lnTo>
                <a:lnTo>
                  <a:pt x="80128" y="1809947"/>
                </a:lnTo>
                <a:lnTo>
                  <a:pt x="278091" y="1880648"/>
                </a:lnTo>
                <a:lnTo>
                  <a:pt x="414780" y="1904215"/>
                </a:lnTo>
                <a:lnTo>
                  <a:pt x="476054" y="1875934"/>
                </a:lnTo>
                <a:lnTo>
                  <a:pt x="485481" y="1833514"/>
                </a:lnTo>
                <a:lnTo>
                  <a:pt x="353505" y="1772240"/>
                </a:lnTo>
                <a:lnTo>
                  <a:pt x="193250" y="1673258"/>
                </a:lnTo>
                <a:lnTo>
                  <a:pt x="179110" y="1470582"/>
                </a:lnTo>
                <a:lnTo>
                  <a:pt x="249811" y="999242"/>
                </a:lnTo>
                <a:lnTo>
                  <a:pt x="249811" y="838986"/>
                </a:lnTo>
                <a:lnTo>
                  <a:pt x="273378" y="754145"/>
                </a:lnTo>
                <a:lnTo>
                  <a:pt x="391213" y="362932"/>
                </a:lnTo>
                <a:lnTo>
                  <a:pt x="593889" y="240384"/>
                </a:lnTo>
                <a:lnTo>
                  <a:pt x="1168924" y="386499"/>
                </a:lnTo>
                <a:lnTo>
                  <a:pt x="1649691" y="565609"/>
                </a:lnTo>
                <a:lnTo>
                  <a:pt x="1776953" y="697584"/>
                </a:lnTo>
                <a:lnTo>
                  <a:pt x="1828800" y="96153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Freeform 11"/>
          <p:cNvSpPr/>
          <p:nvPr/>
        </p:nvSpPr>
        <p:spPr>
          <a:xfrm>
            <a:off x="2931835" y="3504134"/>
            <a:ext cx="1208543" cy="1397178"/>
          </a:xfrm>
          <a:custGeom>
            <a:avLst/>
            <a:gdLst>
              <a:gd name="connsiteX0" fmla="*/ 831273 w 1208543"/>
              <a:gd name="connsiteY0" fmla="*/ 1128613 h 1397178"/>
              <a:gd name="connsiteX1" fmla="*/ 927189 w 1208543"/>
              <a:gd name="connsiteY1" fmla="*/ 1067866 h 1397178"/>
              <a:gd name="connsiteX2" fmla="*/ 1029499 w 1208543"/>
              <a:gd name="connsiteY2" fmla="*/ 943175 h 1397178"/>
              <a:gd name="connsiteX3" fmla="*/ 1090246 w 1208543"/>
              <a:gd name="connsiteY3" fmla="*/ 863245 h 1397178"/>
              <a:gd name="connsiteX4" fmla="*/ 1154190 w 1208543"/>
              <a:gd name="connsiteY4" fmla="*/ 773723 h 1397178"/>
              <a:gd name="connsiteX5" fmla="*/ 1189359 w 1208543"/>
              <a:gd name="connsiteY5" fmla="*/ 748146 h 1397178"/>
              <a:gd name="connsiteX6" fmla="*/ 1205345 w 1208543"/>
              <a:gd name="connsiteY6" fmla="*/ 770526 h 1397178"/>
              <a:gd name="connsiteX7" fmla="*/ 1208543 w 1208543"/>
              <a:gd name="connsiteY7" fmla="*/ 799301 h 1397178"/>
              <a:gd name="connsiteX8" fmla="*/ 1205345 w 1208543"/>
              <a:gd name="connsiteY8" fmla="*/ 856851 h 1397178"/>
              <a:gd name="connsiteX9" fmla="*/ 1128613 w 1208543"/>
              <a:gd name="connsiteY9" fmla="*/ 991133 h 1397178"/>
              <a:gd name="connsiteX10" fmla="*/ 1016710 w 1208543"/>
              <a:gd name="connsiteY10" fmla="*/ 1131810 h 1397178"/>
              <a:gd name="connsiteX11" fmla="*/ 904808 w 1208543"/>
              <a:gd name="connsiteY11" fmla="*/ 1307656 h 1397178"/>
              <a:gd name="connsiteX12" fmla="*/ 876034 w 1208543"/>
              <a:gd name="connsiteY12" fmla="*/ 1310853 h 1397178"/>
              <a:gd name="connsiteX13" fmla="*/ 866442 w 1208543"/>
              <a:gd name="connsiteY13" fmla="*/ 1330037 h 1397178"/>
              <a:gd name="connsiteX14" fmla="*/ 853653 w 1208543"/>
              <a:gd name="connsiteY14" fmla="*/ 1362009 h 1397178"/>
              <a:gd name="connsiteX15" fmla="*/ 773723 w 1208543"/>
              <a:gd name="connsiteY15" fmla="*/ 1397178 h 1397178"/>
              <a:gd name="connsiteX16" fmla="*/ 700187 w 1208543"/>
              <a:gd name="connsiteY16" fmla="*/ 1397178 h 1397178"/>
              <a:gd name="connsiteX17" fmla="*/ 588285 w 1208543"/>
              <a:gd name="connsiteY17" fmla="*/ 1368403 h 1397178"/>
              <a:gd name="connsiteX18" fmla="*/ 438017 w 1208543"/>
              <a:gd name="connsiteY18" fmla="*/ 1243712 h 1397178"/>
              <a:gd name="connsiteX19" fmla="*/ 31972 w 1208543"/>
              <a:gd name="connsiteY19" fmla="*/ 914400 h 1397178"/>
              <a:gd name="connsiteX20" fmla="*/ 0 w 1208543"/>
              <a:gd name="connsiteY20" fmla="*/ 786512 h 1397178"/>
              <a:gd name="connsiteX21" fmla="*/ 15986 w 1208543"/>
              <a:gd name="connsiteY21" fmla="*/ 645835 h 1397178"/>
              <a:gd name="connsiteX22" fmla="*/ 105508 w 1208543"/>
              <a:gd name="connsiteY22" fmla="*/ 521144 h 1397178"/>
              <a:gd name="connsiteX23" fmla="*/ 422031 w 1208543"/>
              <a:gd name="connsiteY23" fmla="*/ 134283 h 1397178"/>
              <a:gd name="connsiteX24" fmla="*/ 549919 w 1208543"/>
              <a:gd name="connsiteY24" fmla="*/ 31972 h 1397178"/>
              <a:gd name="connsiteX25" fmla="*/ 604271 w 1208543"/>
              <a:gd name="connsiteY25" fmla="*/ 0 h 1397178"/>
              <a:gd name="connsiteX26" fmla="*/ 780117 w 1208543"/>
              <a:gd name="connsiteY26" fmla="*/ 67142 h 1397178"/>
              <a:gd name="connsiteX27" fmla="*/ 802498 w 1208543"/>
              <a:gd name="connsiteY27" fmla="*/ 108705 h 1397178"/>
              <a:gd name="connsiteX28" fmla="*/ 799301 w 1208543"/>
              <a:gd name="connsiteY28" fmla="*/ 121494 h 1397178"/>
              <a:gd name="connsiteX29" fmla="*/ 792906 w 1208543"/>
              <a:gd name="connsiteY29" fmla="*/ 105508 h 1397178"/>
              <a:gd name="connsiteX30" fmla="*/ 904808 w 1208543"/>
              <a:gd name="connsiteY30" fmla="*/ 211016 h 1397178"/>
              <a:gd name="connsiteX31" fmla="*/ 1122218 w 1208543"/>
              <a:gd name="connsiteY31" fmla="*/ 390059 h 1397178"/>
              <a:gd name="connsiteX32" fmla="*/ 1135007 w 1208543"/>
              <a:gd name="connsiteY32" fmla="*/ 422031 h 1397178"/>
              <a:gd name="connsiteX33" fmla="*/ 1106232 w 1208543"/>
              <a:gd name="connsiteY33" fmla="*/ 425228 h 1397178"/>
              <a:gd name="connsiteX34" fmla="*/ 840864 w 1208543"/>
              <a:gd name="connsiteY34" fmla="*/ 175846 h 1397178"/>
              <a:gd name="connsiteX35" fmla="*/ 805695 w 1208543"/>
              <a:gd name="connsiteY35" fmla="*/ 166255 h 1397178"/>
              <a:gd name="connsiteX36" fmla="*/ 773723 w 1208543"/>
              <a:gd name="connsiteY36" fmla="*/ 175846 h 1397178"/>
              <a:gd name="connsiteX37" fmla="*/ 690596 w 1208543"/>
              <a:gd name="connsiteY37" fmla="*/ 179044 h 1397178"/>
              <a:gd name="connsiteX38" fmla="*/ 604271 w 1208543"/>
              <a:gd name="connsiteY38" fmla="*/ 198227 h 1397178"/>
              <a:gd name="connsiteX39" fmla="*/ 476383 w 1208543"/>
              <a:gd name="connsiteY39" fmla="*/ 310129 h 1397178"/>
              <a:gd name="connsiteX40" fmla="*/ 377270 w 1208543"/>
              <a:gd name="connsiteY40" fmla="*/ 444411 h 1397178"/>
              <a:gd name="connsiteX41" fmla="*/ 332509 w 1208543"/>
              <a:gd name="connsiteY41" fmla="*/ 514750 h 1397178"/>
              <a:gd name="connsiteX42" fmla="*/ 274959 w 1208543"/>
              <a:gd name="connsiteY42" fmla="*/ 569102 h 1397178"/>
              <a:gd name="connsiteX43" fmla="*/ 230199 w 1208543"/>
              <a:gd name="connsiteY43" fmla="*/ 661821 h 1397178"/>
              <a:gd name="connsiteX44" fmla="*/ 249382 w 1208543"/>
              <a:gd name="connsiteY44" fmla="*/ 764132 h 1397178"/>
              <a:gd name="connsiteX45" fmla="*/ 300537 w 1208543"/>
              <a:gd name="connsiteY45" fmla="*/ 840865 h 1397178"/>
              <a:gd name="connsiteX46" fmla="*/ 399650 w 1208543"/>
              <a:gd name="connsiteY46" fmla="*/ 917597 h 1397178"/>
              <a:gd name="connsiteX47" fmla="*/ 639441 w 1208543"/>
              <a:gd name="connsiteY47" fmla="*/ 1106232 h 1397178"/>
              <a:gd name="connsiteX48" fmla="*/ 831273 w 1208543"/>
              <a:gd name="connsiteY48" fmla="*/ 1128613 h 139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208543" h="1397178">
                <a:moveTo>
                  <a:pt x="831273" y="1128613"/>
                </a:moveTo>
                <a:lnTo>
                  <a:pt x="927189" y="1067866"/>
                </a:lnTo>
                <a:lnTo>
                  <a:pt x="1029499" y="943175"/>
                </a:lnTo>
                <a:lnTo>
                  <a:pt x="1090246" y="863245"/>
                </a:lnTo>
                <a:lnTo>
                  <a:pt x="1154190" y="773723"/>
                </a:lnTo>
                <a:lnTo>
                  <a:pt x="1189359" y="748146"/>
                </a:lnTo>
                <a:lnTo>
                  <a:pt x="1205345" y="770526"/>
                </a:lnTo>
                <a:lnTo>
                  <a:pt x="1208543" y="799301"/>
                </a:lnTo>
                <a:lnTo>
                  <a:pt x="1205345" y="856851"/>
                </a:lnTo>
                <a:lnTo>
                  <a:pt x="1128613" y="991133"/>
                </a:lnTo>
                <a:lnTo>
                  <a:pt x="1016710" y="1131810"/>
                </a:lnTo>
                <a:lnTo>
                  <a:pt x="904808" y="1307656"/>
                </a:lnTo>
                <a:lnTo>
                  <a:pt x="876034" y="1310853"/>
                </a:lnTo>
                <a:lnTo>
                  <a:pt x="866442" y="1330037"/>
                </a:lnTo>
                <a:lnTo>
                  <a:pt x="853653" y="1362009"/>
                </a:lnTo>
                <a:lnTo>
                  <a:pt x="773723" y="1397178"/>
                </a:lnTo>
                <a:lnTo>
                  <a:pt x="700187" y="1397178"/>
                </a:lnTo>
                <a:lnTo>
                  <a:pt x="588285" y="1368403"/>
                </a:lnTo>
                <a:lnTo>
                  <a:pt x="438017" y="1243712"/>
                </a:lnTo>
                <a:lnTo>
                  <a:pt x="31972" y="914400"/>
                </a:lnTo>
                <a:lnTo>
                  <a:pt x="0" y="786512"/>
                </a:lnTo>
                <a:lnTo>
                  <a:pt x="15986" y="645835"/>
                </a:lnTo>
                <a:lnTo>
                  <a:pt x="105508" y="521144"/>
                </a:lnTo>
                <a:lnTo>
                  <a:pt x="422031" y="134283"/>
                </a:lnTo>
                <a:lnTo>
                  <a:pt x="549919" y="31972"/>
                </a:lnTo>
                <a:lnTo>
                  <a:pt x="604271" y="0"/>
                </a:lnTo>
                <a:lnTo>
                  <a:pt x="780117" y="67142"/>
                </a:lnTo>
                <a:lnTo>
                  <a:pt x="802498" y="108705"/>
                </a:lnTo>
                <a:lnTo>
                  <a:pt x="799301" y="121494"/>
                </a:lnTo>
                <a:lnTo>
                  <a:pt x="792906" y="105508"/>
                </a:lnTo>
                <a:lnTo>
                  <a:pt x="904808" y="211016"/>
                </a:lnTo>
                <a:lnTo>
                  <a:pt x="1122218" y="390059"/>
                </a:lnTo>
                <a:lnTo>
                  <a:pt x="1135007" y="422031"/>
                </a:lnTo>
                <a:lnTo>
                  <a:pt x="1106232" y="425228"/>
                </a:lnTo>
                <a:lnTo>
                  <a:pt x="840864" y="175846"/>
                </a:lnTo>
                <a:lnTo>
                  <a:pt x="805695" y="166255"/>
                </a:lnTo>
                <a:lnTo>
                  <a:pt x="773723" y="175846"/>
                </a:lnTo>
                <a:lnTo>
                  <a:pt x="690596" y="179044"/>
                </a:lnTo>
                <a:lnTo>
                  <a:pt x="604271" y="198227"/>
                </a:lnTo>
                <a:lnTo>
                  <a:pt x="476383" y="310129"/>
                </a:lnTo>
                <a:lnTo>
                  <a:pt x="377270" y="444411"/>
                </a:lnTo>
                <a:lnTo>
                  <a:pt x="332509" y="514750"/>
                </a:lnTo>
                <a:lnTo>
                  <a:pt x="274959" y="569102"/>
                </a:lnTo>
                <a:lnTo>
                  <a:pt x="230199" y="661821"/>
                </a:lnTo>
                <a:lnTo>
                  <a:pt x="249382" y="764132"/>
                </a:lnTo>
                <a:lnTo>
                  <a:pt x="300537" y="840865"/>
                </a:lnTo>
                <a:lnTo>
                  <a:pt x="399650" y="917597"/>
                </a:lnTo>
                <a:lnTo>
                  <a:pt x="639441" y="1106232"/>
                </a:lnTo>
                <a:lnTo>
                  <a:pt x="831273" y="1128613"/>
                </a:lnTo>
                <a:close/>
              </a:path>
            </a:pathLst>
          </a:custGeom>
          <a:solidFill>
            <a:schemeClr val="bg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813490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750"/>
                                        <p:tgtEl>
                                          <p:spTgt spid="4">
                                            <p:txEl>
                                              <p:pRg st="0" end="0"/>
                                            </p:txEl>
                                          </p:spTgt>
                                        </p:tgtEl>
                                      </p:cBhvr>
                                    </p:animEffect>
                                    <p:anim calcmode="lin" valueType="num">
                                      <p:cBhvr>
                                        <p:cTn id="8" dur="75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75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750"/>
                                        <p:tgtEl>
                                          <p:spTgt spid="3">
                                            <p:txEl>
                                              <p:pRg st="0" end="0"/>
                                            </p:txEl>
                                          </p:spTgt>
                                        </p:tgtEl>
                                      </p:cBhvr>
                                    </p:animEffect>
                                    <p:anim calcmode="lin" valueType="num">
                                      <p:cBhvr>
                                        <p:cTn id="18" dur="75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9" dur="750" fill="hold"/>
                                        <p:tgtEl>
                                          <p:spTgt spid="3">
                                            <p:txEl>
                                              <p:pRg st="0" end="0"/>
                                            </p:txEl>
                                          </p:spTgt>
                                        </p:tgtEl>
                                        <p:attrNameLst>
                                          <p:attrName>ppt_y</p:attrName>
                                        </p:attrNameLst>
                                      </p:cBhvr>
                                      <p:tavLst>
                                        <p:tav tm="0">
                                          <p:val>
                                            <p:strVal val="#ppt_y+.1"/>
                                          </p:val>
                                        </p:tav>
                                        <p:tav tm="100000">
                                          <p:val>
                                            <p:strVal val="#ppt_y"/>
                                          </p:val>
                                        </p:tav>
                                      </p:tavLst>
                                    </p:anim>
                                  </p:childTnLst>
                                </p:cTn>
                              </p:par>
                              <p:par>
                                <p:cTn id="20" presetID="10" presetClass="exit" presetSubtype="0" fill="hold" grpId="0" nodeType="withEffect">
                                  <p:stCondLst>
                                    <p:cond delay="0"/>
                                  </p:stCondLst>
                                  <p:childTnLst>
                                    <p:animEffect transition="out" filter="fade">
                                      <p:cBhvr>
                                        <p:cTn id="21" dur="500"/>
                                        <p:tgtEl>
                                          <p:spTgt spid="8"/>
                                        </p:tgtEl>
                                      </p:cBhvr>
                                    </p:animEffect>
                                    <p:set>
                                      <p:cBhvr>
                                        <p:cTn id="22" dur="1" fill="hold">
                                          <p:stCondLst>
                                            <p:cond delay="499"/>
                                          </p:stCondLst>
                                        </p:cTn>
                                        <p:tgtEl>
                                          <p:spTgt spid="8"/>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animEffect transition="in" filter="fade">
                                      <p:cBhvr>
                                        <p:cTn id="27" dur="750"/>
                                        <p:tgtEl>
                                          <p:spTgt spid="5">
                                            <p:txEl>
                                              <p:pRg st="0" end="0"/>
                                            </p:txEl>
                                          </p:spTgt>
                                        </p:tgtEl>
                                      </p:cBhvr>
                                    </p:animEffect>
                                    <p:anim calcmode="lin" valueType="num">
                                      <p:cBhvr>
                                        <p:cTn id="28" dur="75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9" dur="750" fill="hold"/>
                                        <p:tgtEl>
                                          <p:spTgt spid="5">
                                            <p:txEl>
                                              <p:pRg st="0" end="0"/>
                                            </p:txEl>
                                          </p:spTgt>
                                        </p:tgtEl>
                                        <p:attrNameLst>
                                          <p:attrName>ppt_y</p:attrName>
                                        </p:attrNameLst>
                                      </p:cBhvr>
                                      <p:tavLst>
                                        <p:tav tm="0">
                                          <p:val>
                                            <p:strVal val="#ppt_y+.1"/>
                                          </p:val>
                                        </p:tav>
                                        <p:tav tm="100000">
                                          <p:val>
                                            <p:strVal val="#ppt_y"/>
                                          </p:val>
                                        </p:tav>
                                      </p:tavLst>
                                    </p:anim>
                                  </p:childTnLst>
                                </p:cTn>
                              </p:par>
                              <p:par>
                                <p:cTn id="30" presetID="10" presetClass="exit" presetSubtype="0" fill="hold" grpId="0" nodeType="withEffect">
                                  <p:stCondLst>
                                    <p:cond delay="0"/>
                                  </p:stCondLst>
                                  <p:childTnLst>
                                    <p:animEffect transition="out" filter="fad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5" grpId="0" build="p"/>
      <p:bldP spid="8" grpId="0" animBg="1"/>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Results</a:t>
            </a:r>
            <a:endParaRPr lang="en-GB" dirty="0"/>
          </a:p>
        </p:txBody>
      </p:sp>
      <p:sp>
        <p:nvSpPr>
          <p:cNvPr id="6" name="Content Placeholder 2"/>
          <p:cNvSpPr>
            <a:spLocks noGrp="1"/>
          </p:cNvSpPr>
          <p:nvPr>
            <p:ph idx="1"/>
          </p:nvPr>
        </p:nvSpPr>
        <p:spPr>
          <a:xfrm>
            <a:off x="899592" y="1600200"/>
            <a:ext cx="7787208" cy="4925144"/>
          </a:xfrm>
        </p:spPr>
        <p:txBody>
          <a:bodyPr>
            <a:normAutofit/>
          </a:bodyPr>
          <a:lstStyle/>
          <a:p>
            <a:r>
              <a:rPr lang="en-US" sz="1800" dirty="0" smtClean="0">
                <a:solidFill>
                  <a:srgbClr val="BC290A"/>
                </a:solidFill>
              </a:rPr>
              <a:t>AFRICA, Malawi:</a:t>
            </a:r>
          </a:p>
          <a:p>
            <a:endParaRPr lang="en-US" sz="1700" dirty="0">
              <a:solidFill>
                <a:srgbClr val="BC290A"/>
              </a:solidFill>
            </a:endParaRPr>
          </a:p>
          <a:p>
            <a:endParaRPr lang="en-US" sz="1700" dirty="0" smtClean="0">
              <a:solidFill>
                <a:srgbClr val="BC290A"/>
              </a:solidFill>
            </a:endParaRPr>
          </a:p>
          <a:p>
            <a:endParaRPr lang="en-US" sz="1700" dirty="0" smtClean="0">
              <a:solidFill>
                <a:srgbClr val="BC290A"/>
              </a:solidFill>
            </a:endParaRPr>
          </a:p>
          <a:p>
            <a:endParaRPr lang="en-US" sz="1700" dirty="0" smtClean="0">
              <a:solidFill>
                <a:srgbClr val="BC290A"/>
              </a:solidFill>
            </a:endParaRPr>
          </a:p>
          <a:p>
            <a:endParaRPr lang="en-US" sz="1700" dirty="0" smtClean="0"/>
          </a:p>
          <a:p>
            <a:endParaRPr lang="en-US" sz="1700" dirty="0" smtClean="0"/>
          </a:p>
          <a:p>
            <a:r>
              <a:rPr lang="en-US" sz="1800" dirty="0" smtClean="0">
                <a:solidFill>
                  <a:srgbClr val="1399BB"/>
                </a:solidFill>
              </a:rPr>
              <a:t>EUROPE, Montenegro:</a:t>
            </a:r>
          </a:p>
        </p:txBody>
      </p:sp>
      <p:graphicFrame>
        <p:nvGraphicFramePr>
          <p:cNvPr id="7" name="Table 6"/>
          <p:cNvGraphicFramePr>
            <a:graphicFrameLocks noGrp="1"/>
          </p:cNvGraphicFramePr>
          <p:nvPr>
            <p:extLst>
              <p:ext uri="{D42A27DB-BD31-4B8C-83A1-F6EECF244321}">
                <p14:modId xmlns:p14="http://schemas.microsoft.com/office/powerpoint/2010/main" val="2521813237"/>
              </p:ext>
            </p:extLst>
          </p:nvPr>
        </p:nvGraphicFramePr>
        <p:xfrm>
          <a:off x="1341688" y="2180656"/>
          <a:ext cx="6864423" cy="1280160"/>
        </p:xfrm>
        <a:graphic>
          <a:graphicData uri="http://schemas.openxmlformats.org/drawingml/2006/table">
            <a:tbl>
              <a:tblPr firstRow="1" bandRow="1">
                <a:tableStyleId>{0E3FDE45-AF77-4B5C-9715-49D594BDF05E}</a:tableStyleId>
              </a:tblPr>
              <a:tblGrid>
                <a:gridCol w="2288141"/>
                <a:gridCol w="2288141"/>
                <a:gridCol w="2288141"/>
              </a:tblGrid>
              <a:tr h="0">
                <a:tc>
                  <a:txBody>
                    <a:bodyPr/>
                    <a:lstStyle/>
                    <a:p>
                      <a:pPr>
                        <a:lnSpc>
                          <a:spcPct val="115000"/>
                        </a:lnSpc>
                        <a:spcAft>
                          <a:spcPts val="0"/>
                        </a:spcAft>
                      </a:pPr>
                      <a:r>
                        <a:rPr lang="en-GB" sz="1200" b="1" kern="1200" spc="0" baseline="0" dirty="0">
                          <a:solidFill>
                            <a:srgbClr val="9D9D9C"/>
                          </a:solidFill>
                          <a:latin typeface="Arial Rounded MT Bold" pitchFamily="34" charset="0"/>
                          <a:ea typeface="+mn-ea"/>
                          <a:cs typeface="+mn-cs"/>
                        </a:rPr>
                        <a:t>Social Partners involved</a:t>
                      </a:r>
                    </a:p>
                  </a:txBody>
                  <a:tcPr marL="68580" marR="68580" marT="0" marB="0" anchor="ctr"/>
                </a:tc>
                <a:tc>
                  <a:txBody>
                    <a:bodyPr/>
                    <a:lstStyle/>
                    <a:p>
                      <a:r>
                        <a:rPr lang="en-GB" sz="1200" b="1" kern="1200" spc="0" baseline="0" dirty="0" smtClean="0">
                          <a:solidFill>
                            <a:srgbClr val="9D9D9C"/>
                          </a:solidFill>
                          <a:latin typeface="Arial Rounded MT Bold" pitchFamily="34" charset="0"/>
                          <a:ea typeface="+mn-ea"/>
                          <a:cs typeface="+mn-cs"/>
                        </a:rPr>
                        <a:t>Achievements</a:t>
                      </a:r>
                      <a:endParaRPr lang="en-GB" sz="1200" b="1" kern="1200" spc="0" baseline="0" dirty="0">
                        <a:solidFill>
                          <a:srgbClr val="9D9D9C"/>
                        </a:solidFill>
                        <a:latin typeface="Arial Rounded MT Bold" pitchFamily="34" charset="0"/>
                        <a:ea typeface="+mn-ea"/>
                        <a:cs typeface="+mn-cs"/>
                      </a:endParaRPr>
                    </a:p>
                  </a:txBody>
                  <a:tcPr anchor="ctr"/>
                </a:tc>
                <a:tc>
                  <a:txBody>
                    <a:bodyPr/>
                    <a:lstStyle/>
                    <a:p>
                      <a:pPr>
                        <a:lnSpc>
                          <a:spcPct val="115000"/>
                        </a:lnSpc>
                        <a:spcAft>
                          <a:spcPts val="0"/>
                        </a:spcAft>
                      </a:pPr>
                      <a:r>
                        <a:rPr lang="en-GB" sz="1200" b="1" kern="1200" spc="0" baseline="0" dirty="0">
                          <a:solidFill>
                            <a:srgbClr val="9D9D9C"/>
                          </a:solidFill>
                          <a:latin typeface="Arial Rounded MT Bold" pitchFamily="34" charset="0"/>
                          <a:ea typeface="+mn-ea"/>
                          <a:cs typeface="+mn-cs"/>
                        </a:rPr>
                        <a:t>Priorities identified</a:t>
                      </a:r>
                    </a:p>
                  </a:txBody>
                  <a:tcPr marL="68580" marR="68580" marT="0" marB="0" anchor="ctr"/>
                </a:tc>
              </a:tr>
              <a:tr h="370840">
                <a:tc>
                  <a:txBody>
                    <a:bodyPr/>
                    <a:lstStyle/>
                    <a:p>
                      <a:pPr marL="108000" lvl="0" indent="-108000">
                        <a:buFont typeface="Wingdings" panose="05000000000000000000" pitchFamily="2" charset="2"/>
                        <a:buChar char="§"/>
                      </a:pPr>
                      <a:r>
                        <a:rPr lang="en-GB" sz="1200" kern="1200" spc="-100" baseline="0" dirty="0" smtClean="0">
                          <a:solidFill>
                            <a:srgbClr val="9D9D9C"/>
                          </a:solidFill>
                          <a:latin typeface="Arial Rounded MT Bold" pitchFamily="34" charset="0"/>
                          <a:ea typeface="+mn-ea"/>
                          <a:cs typeface="+mn-cs"/>
                        </a:rPr>
                        <a:t>Employers’ Consultative Association of Malawi (ECAM)</a:t>
                      </a:r>
                    </a:p>
                    <a:p>
                      <a:pPr marL="108000" lvl="0" indent="-108000">
                        <a:buFont typeface="Wingdings" panose="05000000000000000000" pitchFamily="2" charset="2"/>
                        <a:buChar char="§"/>
                      </a:pPr>
                      <a:r>
                        <a:rPr lang="en-GB" sz="1200" kern="1200" spc="-100" baseline="0" dirty="0" smtClean="0">
                          <a:solidFill>
                            <a:srgbClr val="9D9D9C"/>
                          </a:solidFill>
                          <a:latin typeface="Arial Rounded MT Bold" pitchFamily="34" charset="0"/>
                          <a:ea typeface="+mn-ea"/>
                          <a:cs typeface="+mn-cs"/>
                        </a:rPr>
                        <a:t>Malawi Congress of Trade Unions (MCTU)</a:t>
                      </a:r>
                    </a:p>
                    <a:p>
                      <a:pPr marL="108000" indent="-108000">
                        <a:buFont typeface="Wingdings" panose="05000000000000000000" pitchFamily="2" charset="2"/>
                        <a:buChar char="§"/>
                      </a:pPr>
                      <a:r>
                        <a:rPr lang="en-GB" sz="1200" kern="1200" spc="-100" baseline="0" dirty="0" smtClean="0">
                          <a:solidFill>
                            <a:srgbClr val="9D9D9C"/>
                          </a:solidFill>
                          <a:latin typeface="Arial Rounded MT Bold" pitchFamily="34" charset="0"/>
                          <a:ea typeface="+mn-ea"/>
                          <a:cs typeface="+mn-cs"/>
                        </a:rPr>
                        <a:t>Ministry of Industry and Trade</a:t>
                      </a:r>
                      <a:endParaRPr lang="en-GB" sz="1200" kern="1200" spc="-100" baseline="0" dirty="0">
                        <a:solidFill>
                          <a:srgbClr val="9D9D9C"/>
                        </a:solidFill>
                        <a:latin typeface="Arial Rounded MT Bold" pitchFamily="34" charset="0"/>
                        <a:ea typeface="+mn-ea"/>
                        <a:cs typeface="+mn-cs"/>
                      </a:endParaRPr>
                    </a:p>
                  </a:txBody>
                  <a:tcPr/>
                </a:tc>
                <a:tc>
                  <a:txBody>
                    <a:bodyPr/>
                    <a:lstStyle/>
                    <a:p>
                      <a:pPr>
                        <a:lnSpc>
                          <a:spcPct val="115000"/>
                        </a:lnSpc>
                        <a:spcAft>
                          <a:spcPts val="0"/>
                        </a:spcAft>
                      </a:pPr>
                      <a:r>
                        <a:rPr lang="en-GB" sz="1200" kern="1200" spc="-100" baseline="0" dirty="0">
                          <a:solidFill>
                            <a:srgbClr val="9D9D9C"/>
                          </a:solidFill>
                          <a:latin typeface="Arial Rounded MT Bold" pitchFamily="34" charset="0"/>
                          <a:ea typeface="+mn-ea"/>
                          <a:cs typeface="+mn-cs"/>
                        </a:rPr>
                        <a:t>an action plan has been developed </a:t>
                      </a:r>
                      <a:r>
                        <a:rPr lang="en-GB" sz="1200" strike="noStrike" kern="1200" spc="-100" baseline="0" dirty="0">
                          <a:solidFill>
                            <a:srgbClr val="9D9D9C"/>
                          </a:solidFill>
                          <a:latin typeface="Arial Rounded MT Bold" pitchFamily="34" charset="0"/>
                          <a:ea typeface="+mn-ea"/>
                          <a:cs typeface="+mn-cs"/>
                        </a:rPr>
                        <a:t>and is being implemented</a:t>
                      </a:r>
                    </a:p>
                  </a:txBody>
                  <a:tcPr marL="68580" marR="68580" marT="0" marB="0"/>
                </a:tc>
                <a:tc>
                  <a:txBody>
                    <a:bodyPr/>
                    <a:lstStyle/>
                    <a:p>
                      <a:pPr marL="108000" lvl="0" indent="-108000">
                        <a:buFont typeface="Wingdings" panose="05000000000000000000" pitchFamily="2" charset="2"/>
                        <a:buChar char="§"/>
                      </a:pPr>
                      <a:r>
                        <a:rPr lang="en-GB" sz="1200" kern="1200" spc="-100" baseline="0" dirty="0" smtClean="0">
                          <a:solidFill>
                            <a:srgbClr val="9D9D9C"/>
                          </a:solidFill>
                          <a:latin typeface="Arial Rounded MT Bold" pitchFamily="34" charset="0"/>
                          <a:ea typeface="+mn-ea"/>
                          <a:cs typeface="+mn-cs"/>
                        </a:rPr>
                        <a:t>entrepreneurial culture</a:t>
                      </a:r>
                    </a:p>
                    <a:p>
                      <a:pPr marL="108000" indent="-108000">
                        <a:buFont typeface="Wingdings" panose="05000000000000000000" pitchFamily="2" charset="2"/>
                        <a:buChar char="§"/>
                      </a:pPr>
                      <a:r>
                        <a:rPr lang="en-GB" sz="1200" kern="1200" spc="-100" baseline="0" dirty="0" smtClean="0">
                          <a:solidFill>
                            <a:srgbClr val="9D9D9C"/>
                          </a:solidFill>
                          <a:latin typeface="Arial Rounded MT Bold" pitchFamily="34" charset="0"/>
                          <a:ea typeface="+mn-ea"/>
                          <a:cs typeface="+mn-cs"/>
                        </a:rPr>
                        <a:t>legal framework, specifically for MSMEs</a:t>
                      </a:r>
                      <a:endParaRPr lang="en-GB" sz="1200" kern="1200" spc="-100" baseline="0" dirty="0">
                        <a:solidFill>
                          <a:srgbClr val="9D9D9C"/>
                        </a:solidFill>
                        <a:latin typeface="Arial Rounded MT Bold" pitchFamily="34" charset="0"/>
                        <a:ea typeface="+mn-ea"/>
                        <a:cs typeface="+mn-cs"/>
                      </a:endParaRPr>
                    </a:p>
                  </a:txBody>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2025070600"/>
              </p:ext>
            </p:extLst>
          </p:nvPr>
        </p:nvGraphicFramePr>
        <p:xfrm>
          <a:off x="1341688" y="4375368"/>
          <a:ext cx="6864423" cy="1645920"/>
        </p:xfrm>
        <a:graphic>
          <a:graphicData uri="http://schemas.openxmlformats.org/drawingml/2006/table">
            <a:tbl>
              <a:tblPr firstRow="1" bandRow="1">
                <a:tableStyleId>{3B4B98B0-60AC-42C2-AFA5-B58CD77FA1E5}</a:tableStyleId>
              </a:tblPr>
              <a:tblGrid>
                <a:gridCol w="2288141"/>
                <a:gridCol w="2288141"/>
                <a:gridCol w="2288141"/>
              </a:tblGrid>
              <a:tr h="0">
                <a:tc>
                  <a:txBody>
                    <a:bodyPr/>
                    <a:lstStyle/>
                    <a:p>
                      <a:pPr>
                        <a:lnSpc>
                          <a:spcPct val="115000"/>
                        </a:lnSpc>
                        <a:spcAft>
                          <a:spcPts val="0"/>
                        </a:spcAft>
                      </a:pPr>
                      <a:r>
                        <a:rPr lang="en-GB" sz="1200" b="1" kern="1200" spc="0" baseline="0" dirty="0">
                          <a:solidFill>
                            <a:srgbClr val="9D9D9C"/>
                          </a:solidFill>
                          <a:latin typeface="Arial Rounded MT Bold" pitchFamily="34" charset="0"/>
                          <a:ea typeface="+mn-ea"/>
                          <a:cs typeface="+mn-cs"/>
                        </a:rPr>
                        <a:t>Social Partners involved</a:t>
                      </a:r>
                    </a:p>
                  </a:txBody>
                  <a:tcPr marL="68580" marR="68580" marT="0" marB="0" anchor="ctr"/>
                </a:tc>
                <a:tc>
                  <a:txBody>
                    <a:bodyPr/>
                    <a:lstStyle/>
                    <a:p>
                      <a:r>
                        <a:rPr lang="en-GB" sz="1200" b="1" kern="1200" spc="0" baseline="0" dirty="0" smtClean="0">
                          <a:solidFill>
                            <a:srgbClr val="9D9D9C"/>
                          </a:solidFill>
                          <a:latin typeface="Arial Rounded MT Bold" pitchFamily="34" charset="0"/>
                          <a:ea typeface="+mn-ea"/>
                          <a:cs typeface="+mn-cs"/>
                        </a:rPr>
                        <a:t>Achievements</a:t>
                      </a:r>
                      <a:endParaRPr lang="en-GB" sz="1200" b="1" kern="1200" spc="0" baseline="0" dirty="0">
                        <a:solidFill>
                          <a:srgbClr val="9D9D9C"/>
                        </a:solidFill>
                        <a:latin typeface="Arial Rounded MT Bold" pitchFamily="34" charset="0"/>
                        <a:ea typeface="+mn-ea"/>
                        <a:cs typeface="+mn-cs"/>
                      </a:endParaRPr>
                    </a:p>
                  </a:txBody>
                  <a:tcPr anchor="ctr"/>
                </a:tc>
                <a:tc>
                  <a:txBody>
                    <a:bodyPr/>
                    <a:lstStyle/>
                    <a:p>
                      <a:pPr>
                        <a:lnSpc>
                          <a:spcPct val="115000"/>
                        </a:lnSpc>
                        <a:spcAft>
                          <a:spcPts val="0"/>
                        </a:spcAft>
                      </a:pPr>
                      <a:r>
                        <a:rPr lang="en-GB" sz="1200" b="1" kern="1200" spc="0" baseline="0" dirty="0">
                          <a:solidFill>
                            <a:srgbClr val="9D9D9C"/>
                          </a:solidFill>
                          <a:latin typeface="Arial Rounded MT Bold" pitchFamily="34" charset="0"/>
                          <a:ea typeface="+mn-ea"/>
                          <a:cs typeface="+mn-cs"/>
                        </a:rPr>
                        <a:t>Priorities identified</a:t>
                      </a:r>
                    </a:p>
                  </a:txBody>
                  <a:tcPr marL="68580" marR="68580" marT="0" marB="0" anchor="ctr"/>
                </a:tc>
              </a:tr>
              <a:tr h="370840">
                <a:tc>
                  <a:txBody>
                    <a:bodyPr/>
                    <a:lstStyle/>
                    <a:p>
                      <a:r>
                        <a:rPr lang="en-GB" sz="1200" kern="1200" spc="-100" baseline="0" dirty="0" smtClean="0">
                          <a:solidFill>
                            <a:srgbClr val="9D9D9C"/>
                          </a:solidFill>
                          <a:latin typeface="Arial Rounded MT Bold" pitchFamily="34" charset="0"/>
                          <a:ea typeface="+mn-ea"/>
                          <a:cs typeface="+mn-cs"/>
                        </a:rPr>
                        <a:t>Montenegrin Employers Federation (MEF)</a:t>
                      </a:r>
                      <a:endParaRPr lang="en-GB" sz="1200" kern="1200" spc="-100" baseline="0" dirty="0">
                        <a:solidFill>
                          <a:srgbClr val="9D9D9C"/>
                        </a:solidFill>
                        <a:latin typeface="Arial Rounded MT Bold" pitchFamily="34" charset="0"/>
                        <a:ea typeface="+mn-ea"/>
                        <a:cs typeface="+mn-cs"/>
                      </a:endParaRPr>
                    </a:p>
                  </a:txBody>
                  <a:tcPr/>
                </a:tc>
                <a:tc>
                  <a:txBody>
                    <a:bodyPr/>
                    <a:lstStyle/>
                    <a:p>
                      <a:r>
                        <a:rPr lang="en-GB" sz="1200" kern="1200" spc="-100" baseline="0" dirty="0" smtClean="0">
                          <a:solidFill>
                            <a:srgbClr val="9D9D9C"/>
                          </a:solidFill>
                          <a:latin typeface="Arial Rounded MT Bold" pitchFamily="34" charset="0"/>
                          <a:ea typeface="+mn-ea"/>
                          <a:cs typeface="+mn-cs"/>
                        </a:rPr>
                        <a:t>a Business Advocacy Agenda and Strategy (“The Five Business Killers in Montenegro”) has been developed</a:t>
                      </a:r>
                      <a:endParaRPr lang="en-GB" sz="1200" kern="1200" spc="-100" baseline="0" dirty="0">
                        <a:solidFill>
                          <a:srgbClr val="9D9D9C"/>
                        </a:solidFill>
                        <a:latin typeface="Arial Rounded MT Bold" pitchFamily="34" charset="0"/>
                        <a:ea typeface="+mn-ea"/>
                        <a:cs typeface="+mn-cs"/>
                      </a:endParaRPr>
                    </a:p>
                  </a:txBody>
                  <a:tcPr/>
                </a:tc>
                <a:tc>
                  <a:txBody>
                    <a:bodyPr/>
                    <a:lstStyle/>
                    <a:p>
                      <a:pPr marL="108000" lvl="0" indent="-108000">
                        <a:buFont typeface="Wingdings" panose="05000000000000000000" pitchFamily="2" charset="2"/>
                        <a:buChar char="§"/>
                      </a:pPr>
                      <a:r>
                        <a:rPr lang="en-GB" sz="1200" kern="1200" spc="-100" baseline="0" dirty="0" smtClean="0">
                          <a:solidFill>
                            <a:srgbClr val="9D9D9C"/>
                          </a:solidFill>
                          <a:latin typeface="Arial Rounded MT Bold" pitchFamily="34" charset="0"/>
                          <a:ea typeface="+mn-ea"/>
                          <a:cs typeface="+mn-cs"/>
                        </a:rPr>
                        <a:t>inadequate regulatory framework</a:t>
                      </a:r>
                    </a:p>
                    <a:p>
                      <a:pPr marL="108000" lvl="0" indent="-108000">
                        <a:buFont typeface="Wingdings" panose="05000000000000000000" pitchFamily="2" charset="2"/>
                        <a:buChar char="§"/>
                      </a:pPr>
                      <a:r>
                        <a:rPr lang="en-GB" sz="1200" kern="1200" spc="-100" baseline="0" dirty="0" smtClean="0">
                          <a:solidFill>
                            <a:srgbClr val="9D9D9C"/>
                          </a:solidFill>
                          <a:latin typeface="Arial Rounded MT Bold" pitchFamily="34" charset="0"/>
                          <a:ea typeface="+mn-ea"/>
                          <a:cs typeface="+mn-cs"/>
                        </a:rPr>
                        <a:t>access to finance</a:t>
                      </a:r>
                    </a:p>
                    <a:p>
                      <a:pPr marL="108000" lvl="0" indent="-108000">
                        <a:buFont typeface="Wingdings" panose="05000000000000000000" pitchFamily="2" charset="2"/>
                        <a:buChar char="§"/>
                      </a:pPr>
                      <a:r>
                        <a:rPr lang="en-GB" sz="1200" kern="1200" spc="-100" baseline="0" dirty="0" smtClean="0">
                          <a:solidFill>
                            <a:srgbClr val="9D9D9C"/>
                          </a:solidFill>
                          <a:latin typeface="Arial Rounded MT Bold" pitchFamily="34" charset="0"/>
                          <a:ea typeface="+mn-ea"/>
                          <a:cs typeface="+mn-cs"/>
                        </a:rPr>
                        <a:t>informal economy</a:t>
                      </a:r>
                    </a:p>
                    <a:p>
                      <a:pPr marL="108000" lvl="0" indent="-108000">
                        <a:buFont typeface="Wingdings" panose="05000000000000000000" pitchFamily="2" charset="2"/>
                        <a:buChar char="§"/>
                      </a:pPr>
                      <a:r>
                        <a:rPr lang="en-GB" sz="1200" kern="1200" spc="-100" baseline="0" dirty="0" smtClean="0">
                          <a:solidFill>
                            <a:srgbClr val="9D9D9C"/>
                          </a:solidFill>
                          <a:latin typeface="Arial Rounded MT Bold" pitchFamily="34" charset="0"/>
                          <a:ea typeface="+mn-ea"/>
                          <a:cs typeface="+mn-cs"/>
                        </a:rPr>
                        <a:t>corruption</a:t>
                      </a:r>
                    </a:p>
                    <a:p>
                      <a:pPr marL="108000" indent="-108000">
                        <a:buFont typeface="Wingdings" panose="05000000000000000000" pitchFamily="2" charset="2"/>
                        <a:buChar char="§"/>
                      </a:pPr>
                      <a:r>
                        <a:rPr lang="en-GB" sz="1200" kern="1200" spc="-100" baseline="0" dirty="0" smtClean="0">
                          <a:solidFill>
                            <a:srgbClr val="9D9D9C"/>
                          </a:solidFill>
                          <a:latin typeface="Arial Rounded MT Bold" pitchFamily="34" charset="0"/>
                          <a:ea typeface="+mn-ea"/>
                          <a:cs typeface="+mn-cs"/>
                        </a:rPr>
                        <a:t>skills mismatch on the labour market</a:t>
                      </a:r>
                      <a:endParaRPr lang="en-GB" sz="1200" kern="1200" spc="-100" baseline="0" dirty="0">
                        <a:solidFill>
                          <a:srgbClr val="9D9D9C"/>
                        </a:solidFill>
                        <a:latin typeface="Arial Rounded MT Bold" pitchFamily="34" charset="0"/>
                        <a:ea typeface="+mn-ea"/>
                        <a:cs typeface="+mn-cs"/>
                      </a:endParaRPr>
                    </a:p>
                  </a:txBody>
                  <a:tcPr/>
                </a:tc>
              </a:tr>
            </a:tbl>
          </a:graphicData>
        </a:graphic>
      </p:graphicFrame>
    </p:spTree>
    <p:extLst>
      <p:ext uri="{BB962C8B-B14F-4D97-AF65-F5344CB8AC3E}">
        <p14:creationId xmlns:p14="http://schemas.microsoft.com/office/powerpoint/2010/main" val="224793020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xEl>
                                              <p:pRg st="7" end="7"/>
                                            </p:txEl>
                                          </p:spTgt>
                                        </p:tgtEl>
                                        <p:attrNameLst>
                                          <p:attrName>style.visibility</p:attrName>
                                        </p:attrNameLst>
                                      </p:cBhvr>
                                      <p:to>
                                        <p:strVal val="visible"/>
                                      </p:to>
                                    </p:set>
                                    <p:animEffect transition="in" filter="fade">
                                      <p:cBhvr>
                                        <p:cTn id="19" dur="1000"/>
                                        <p:tgtEl>
                                          <p:spTgt spid="6">
                                            <p:txEl>
                                              <p:pRg st="7" end="7"/>
                                            </p:txEl>
                                          </p:spTgt>
                                        </p:tgtEl>
                                      </p:cBhvr>
                                    </p:animEffect>
                                    <p:anim calcmode="lin" valueType="num">
                                      <p:cBhvr>
                                        <p:cTn id="20"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7" end="7"/>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Results</a:t>
            </a:r>
          </a:p>
        </p:txBody>
      </p:sp>
      <p:sp>
        <p:nvSpPr>
          <p:cNvPr id="3" name="Content Placeholder 2"/>
          <p:cNvSpPr txBox="1">
            <a:spLocks/>
          </p:cNvSpPr>
          <p:nvPr/>
        </p:nvSpPr>
        <p:spPr>
          <a:xfrm>
            <a:off x="899592" y="1600200"/>
            <a:ext cx="7787208" cy="4925144"/>
          </a:xfrm>
          <a:prstGeom prst="rect">
            <a:avLst/>
          </a:prstGeom>
        </p:spPr>
        <p:txBody>
          <a:bodyPr>
            <a:normAutofit/>
          </a:bodyPr>
          <a:lstStyle>
            <a:lvl1pPr marL="342900" indent="-342900" algn="l" defTabSz="914400" rtl="0" eaLnBrk="1" latinLnBrk="0" hangingPunct="1">
              <a:spcBef>
                <a:spcPct val="20000"/>
              </a:spcBef>
              <a:buFont typeface="Wingdings" pitchFamily="2" charset="2"/>
              <a:buChar char="§"/>
              <a:defRPr lang="en-US" sz="1600" kern="1200" spc="-100" dirty="0" smtClean="0">
                <a:solidFill>
                  <a:srgbClr val="9D9D9C"/>
                </a:solidFill>
                <a:latin typeface="Arial Rounded MT Bold" pitchFamily="34" charset="0"/>
                <a:ea typeface="+mn-ea"/>
                <a:cs typeface="Arial" charset="0"/>
              </a:defRPr>
            </a:lvl1pPr>
            <a:lvl2pPr marL="742950" indent="-285750" algn="l" defTabSz="914400" rtl="0" eaLnBrk="1" latinLnBrk="0" hangingPunct="1">
              <a:spcBef>
                <a:spcPct val="20000"/>
              </a:spcBef>
              <a:buFont typeface="Wingdings" pitchFamily="2" charset="2"/>
              <a:buChar char="§"/>
              <a:defRPr lang="en-US" sz="1600" kern="1200" spc="-100" dirty="0" smtClean="0">
                <a:solidFill>
                  <a:srgbClr val="9D9D9C"/>
                </a:solidFill>
                <a:latin typeface="Arial Rounded MT Bold" pitchFamily="34" charset="0"/>
                <a:ea typeface="+mn-ea"/>
                <a:cs typeface="Arial" charset="0"/>
              </a:defRPr>
            </a:lvl2pPr>
            <a:lvl3pPr marL="1143000" indent="-228600" algn="l" defTabSz="914400" rtl="0" eaLnBrk="1" latinLnBrk="0" hangingPunct="1">
              <a:spcBef>
                <a:spcPct val="20000"/>
              </a:spcBef>
              <a:buFont typeface="Wingdings" pitchFamily="2" charset="2"/>
              <a:buChar char="§"/>
              <a:defRPr lang="en-US" sz="1600" kern="1200" spc="-100" dirty="0" smtClean="0">
                <a:solidFill>
                  <a:srgbClr val="9D9D9C"/>
                </a:solidFill>
                <a:latin typeface="Arial Rounded MT Bold" pitchFamily="34" charset="0"/>
                <a:ea typeface="+mn-ea"/>
                <a:cs typeface="Arial" charset="0"/>
              </a:defRPr>
            </a:lvl3pPr>
            <a:lvl4pPr marL="1600200" indent="-228600" algn="l" defTabSz="914400" rtl="0" eaLnBrk="1" latinLnBrk="0" hangingPunct="1">
              <a:spcBef>
                <a:spcPct val="20000"/>
              </a:spcBef>
              <a:buFont typeface="Wingdings" pitchFamily="2" charset="2"/>
              <a:buChar char="§"/>
              <a:defRPr lang="en-US" sz="1600" kern="1200" spc="-100" dirty="0" smtClean="0">
                <a:solidFill>
                  <a:srgbClr val="9D9D9C"/>
                </a:solidFill>
                <a:latin typeface="Arial Rounded MT Bold" pitchFamily="34" charset="0"/>
                <a:ea typeface="+mn-ea"/>
                <a:cs typeface="Arial" charset="0"/>
              </a:defRPr>
            </a:lvl4pPr>
            <a:lvl5pPr marL="2057400" indent="-228600" algn="l" defTabSz="914400" rtl="0" eaLnBrk="1" latinLnBrk="0" hangingPunct="1">
              <a:spcBef>
                <a:spcPct val="20000"/>
              </a:spcBef>
              <a:buFont typeface="Wingdings" pitchFamily="2" charset="2"/>
              <a:buChar char="§"/>
              <a:defRPr lang="en-US" sz="1600" kern="1200" spc="-100" dirty="0">
                <a:solidFill>
                  <a:srgbClr val="9D9D9C"/>
                </a:solidFill>
                <a:latin typeface="Arial Rounded MT Bold" pitchFamily="34" charset="0"/>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1800" dirty="0" smtClean="0"/>
              <a:t>LATIN AMERICA, Honduras: </a:t>
            </a:r>
          </a:p>
          <a:p>
            <a:endParaRPr lang="en-GB" sz="1700" dirty="0" smtClean="0"/>
          </a:p>
          <a:p>
            <a:endParaRPr lang="en-GB" sz="1700" dirty="0" smtClean="0"/>
          </a:p>
          <a:p>
            <a:endParaRPr lang="fr-CH" sz="1700" dirty="0" smtClean="0"/>
          </a:p>
          <a:p>
            <a:endParaRPr lang="fr-CH" sz="1700" dirty="0"/>
          </a:p>
          <a:p>
            <a:endParaRPr lang="fr-CH" sz="1700" dirty="0" smtClean="0"/>
          </a:p>
          <a:p>
            <a:endParaRPr lang="fr-CH" sz="1700" dirty="0" smtClean="0"/>
          </a:p>
          <a:p>
            <a:r>
              <a:rPr lang="en-GB" sz="1800" dirty="0" smtClean="0">
                <a:solidFill>
                  <a:srgbClr val="629232"/>
                </a:solidFill>
              </a:rPr>
              <a:t>ASIA, Cambodia:</a:t>
            </a:r>
            <a:endParaRPr lang="en-GB" sz="1800" dirty="0"/>
          </a:p>
        </p:txBody>
      </p:sp>
      <p:graphicFrame>
        <p:nvGraphicFramePr>
          <p:cNvPr id="4" name="Table 3"/>
          <p:cNvGraphicFramePr>
            <a:graphicFrameLocks noGrp="1"/>
          </p:cNvGraphicFramePr>
          <p:nvPr>
            <p:extLst>
              <p:ext uri="{D42A27DB-BD31-4B8C-83A1-F6EECF244321}">
                <p14:modId xmlns:p14="http://schemas.microsoft.com/office/powerpoint/2010/main" val="32717161"/>
              </p:ext>
            </p:extLst>
          </p:nvPr>
        </p:nvGraphicFramePr>
        <p:xfrm>
          <a:off x="1341688" y="2174720"/>
          <a:ext cx="6864423" cy="1097280"/>
        </p:xfrm>
        <a:graphic>
          <a:graphicData uri="http://schemas.openxmlformats.org/drawingml/2006/table">
            <a:tbl>
              <a:tblPr firstRow="1" bandRow="1">
                <a:tableStyleId>{9D7B26C5-4107-4FEC-AEDC-1716B250A1EF}</a:tableStyleId>
              </a:tblPr>
              <a:tblGrid>
                <a:gridCol w="2288141"/>
                <a:gridCol w="2288141"/>
                <a:gridCol w="2288141"/>
              </a:tblGrid>
              <a:tr h="0">
                <a:tc>
                  <a:txBody>
                    <a:bodyPr/>
                    <a:lstStyle/>
                    <a:p>
                      <a:pPr>
                        <a:lnSpc>
                          <a:spcPct val="115000"/>
                        </a:lnSpc>
                        <a:spcAft>
                          <a:spcPts val="0"/>
                        </a:spcAft>
                      </a:pPr>
                      <a:r>
                        <a:rPr lang="en-GB" sz="1200" b="1" kern="1200" spc="0" baseline="0" dirty="0">
                          <a:solidFill>
                            <a:srgbClr val="9D9D9C"/>
                          </a:solidFill>
                          <a:latin typeface="Arial Rounded MT Bold" pitchFamily="34" charset="0"/>
                          <a:ea typeface="+mn-ea"/>
                          <a:cs typeface="+mn-cs"/>
                        </a:rPr>
                        <a:t>Social Partners involved</a:t>
                      </a:r>
                    </a:p>
                  </a:txBody>
                  <a:tcPr marL="68580" marR="68580" marT="0" marB="0" anchor="ctr"/>
                </a:tc>
                <a:tc>
                  <a:txBody>
                    <a:bodyPr/>
                    <a:lstStyle/>
                    <a:p>
                      <a:r>
                        <a:rPr lang="en-GB" sz="1200" b="1" kern="1200" spc="0" baseline="0" dirty="0" smtClean="0">
                          <a:solidFill>
                            <a:srgbClr val="9D9D9C"/>
                          </a:solidFill>
                          <a:latin typeface="Arial Rounded MT Bold" pitchFamily="34" charset="0"/>
                          <a:ea typeface="+mn-ea"/>
                          <a:cs typeface="+mn-cs"/>
                        </a:rPr>
                        <a:t>Achievements</a:t>
                      </a:r>
                      <a:endParaRPr lang="en-GB" sz="1200" b="1" kern="1200" spc="0" baseline="0" dirty="0">
                        <a:solidFill>
                          <a:srgbClr val="9D9D9C"/>
                        </a:solidFill>
                        <a:latin typeface="Arial Rounded MT Bold" pitchFamily="34" charset="0"/>
                        <a:ea typeface="+mn-ea"/>
                        <a:cs typeface="+mn-cs"/>
                      </a:endParaRPr>
                    </a:p>
                  </a:txBody>
                  <a:tcPr anchor="ctr"/>
                </a:tc>
                <a:tc>
                  <a:txBody>
                    <a:bodyPr/>
                    <a:lstStyle/>
                    <a:p>
                      <a:pPr>
                        <a:lnSpc>
                          <a:spcPct val="115000"/>
                        </a:lnSpc>
                        <a:spcAft>
                          <a:spcPts val="0"/>
                        </a:spcAft>
                      </a:pPr>
                      <a:r>
                        <a:rPr lang="en-GB" sz="1200" b="1" kern="1200" spc="0" baseline="0" dirty="0">
                          <a:solidFill>
                            <a:srgbClr val="9D9D9C"/>
                          </a:solidFill>
                          <a:latin typeface="Arial Rounded MT Bold" pitchFamily="34" charset="0"/>
                          <a:ea typeface="+mn-ea"/>
                          <a:cs typeface="+mn-cs"/>
                        </a:rPr>
                        <a:t>Priorities identified</a:t>
                      </a:r>
                    </a:p>
                  </a:txBody>
                  <a:tcPr marL="68580" marR="68580" marT="0" marB="0" anchor="ctr"/>
                </a:tc>
              </a:tr>
              <a:tr h="370840">
                <a:tc>
                  <a:txBody>
                    <a:bodyPr/>
                    <a:lstStyle/>
                    <a:p>
                      <a:r>
                        <a:rPr lang="en-GB" sz="1200" kern="1200" spc="-100" baseline="0" dirty="0" smtClean="0">
                          <a:solidFill>
                            <a:srgbClr val="9D9D9C"/>
                          </a:solidFill>
                          <a:latin typeface="Arial Rounded MT Bold" pitchFamily="34" charset="0"/>
                          <a:ea typeface="+mn-ea"/>
                          <a:cs typeface="+mn-cs"/>
                        </a:rPr>
                        <a:t>National Business Council of Honduras (COHEP)</a:t>
                      </a:r>
                      <a:endParaRPr lang="en-GB" sz="1200" kern="1200" spc="-100" baseline="0" dirty="0">
                        <a:solidFill>
                          <a:srgbClr val="9D9D9C"/>
                        </a:solidFill>
                        <a:latin typeface="Arial Rounded MT Bold" pitchFamily="34" charset="0"/>
                        <a:ea typeface="+mn-ea"/>
                        <a:cs typeface="+mn-cs"/>
                      </a:endParaRPr>
                    </a:p>
                  </a:txBody>
                  <a:tcPr/>
                </a:tc>
                <a:tc>
                  <a:txBody>
                    <a:bodyPr/>
                    <a:lstStyle/>
                    <a:p>
                      <a:r>
                        <a:rPr lang="en-GB" sz="1200" kern="1200" spc="-100" baseline="0" dirty="0" smtClean="0">
                          <a:solidFill>
                            <a:srgbClr val="9D9D9C"/>
                          </a:solidFill>
                          <a:latin typeface="Arial Rounded MT Bold" pitchFamily="34" charset="0"/>
                          <a:ea typeface="+mn-ea"/>
                          <a:cs typeface="+mn-cs"/>
                        </a:rPr>
                        <a:t>a reform programme and action plan presented on October 2nd, 2013 at the National Enterprise Convention (ENAE)</a:t>
                      </a:r>
                      <a:endParaRPr lang="en-GB" sz="1200" kern="1200" spc="-100" baseline="0" dirty="0">
                        <a:solidFill>
                          <a:srgbClr val="9D9D9C"/>
                        </a:solidFill>
                        <a:latin typeface="Arial Rounded MT Bold" pitchFamily="34" charset="0"/>
                        <a:ea typeface="+mn-ea"/>
                        <a:cs typeface="+mn-cs"/>
                      </a:endParaRPr>
                    </a:p>
                  </a:txBody>
                  <a:tcPr/>
                </a:tc>
                <a:tc>
                  <a:txBody>
                    <a:bodyPr/>
                    <a:lstStyle/>
                    <a:p>
                      <a:endParaRPr lang="en-GB" dirty="0"/>
                    </a:p>
                  </a:txBody>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649463040"/>
              </p:ext>
            </p:extLst>
          </p:nvPr>
        </p:nvGraphicFramePr>
        <p:xfrm>
          <a:off x="1341688" y="4376760"/>
          <a:ext cx="6864423" cy="914400"/>
        </p:xfrm>
        <a:graphic>
          <a:graphicData uri="http://schemas.openxmlformats.org/drawingml/2006/table">
            <a:tbl>
              <a:tblPr firstRow="1" bandRow="1">
                <a:tableStyleId>{C083E6E3-FA7D-4D7B-A595-EF9225AFEA82}</a:tableStyleId>
              </a:tblPr>
              <a:tblGrid>
                <a:gridCol w="2288141"/>
                <a:gridCol w="2288141"/>
                <a:gridCol w="2288141"/>
              </a:tblGrid>
              <a:tr h="0">
                <a:tc>
                  <a:txBody>
                    <a:bodyPr/>
                    <a:lstStyle/>
                    <a:p>
                      <a:pPr>
                        <a:lnSpc>
                          <a:spcPct val="115000"/>
                        </a:lnSpc>
                        <a:spcAft>
                          <a:spcPts val="0"/>
                        </a:spcAft>
                      </a:pPr>
                      <a:r>
                        <a:rPr lang="en-GB" sz="1200" b="1" kern="1200" spc="0" baseline="0" dirty="0">
                          <a:solidFill>
                            <a:srgbClr val="9D9D9C"/>
                          </a:solidFill>
                          <a:latin typeface="Arial Rounded MT Bold" pitchFamily="34" charset="0"/>
                          <a:ea typeface="+mn-ea"/>
                          <a:cs typeface="+mn-cs"/>
                        </a:rPr>
                        <a:t>Social Partners involved</a:t>
                      </a:r>
                    </a:p>
                  </a:txBody>
                  <a:tcPr marL="68580" marR="68580" marT="0" marB="0" anchor="ctr"/>
                </a:tc>
                <a:tc>
                  <a:txBody>
                    <a:bodyPr/>
                    <a:lstStyle/>
                    <a:p>
                      <a:r>
                        <a:rPr lang="en-GB" sz="1200" b="1" kern="1200" spc="0" baseline="0" dirty="0" smtClean="0">
                          <a:solidFill>
                            <a:srgbClr val="9D9D9C"/>
                          </a:solidFill>
                          <a:latin typeface="Arial Rounded MT Bold" pitchFamily="34" charset="0"/>
                          <a:ea typeface="+mn-ea"/>
                          <a:cs typeface="+mn-cs"/>
                        </a:rPr>
                        <a:t>Achievements</a:t>
                      </a:r>
                      <a:endParaRPr lang="en-GB" sz="1200" b="1" kern="1200" spc="0" baseline="0" dirty="0">
                        <a:solidFill>
                          <a:srgbClr val="9D9D9C"/>
                        </a:solidFill>
                        <a:latin typeface="Arial Rounded MT Bold" pitchFamily="34" charset="0"/>
                        <a:ea typeface="+mn-ea"/>
                        <a:cs typeface="+mn-cs"/>
                      </a:endParaRPr>
                    </a:p>
                  </a:txBody>
                  <a:tcPr anchor="ctr"/>
                </a:tc>
                <a:tc>
                  <a:txBody>
                    <a:bodyPr/>
                    <a:lstStyle/>
                    <a:p>
                      <a:pPr>
                        <a:lnSpc>
                          <a:spcPct val="115000"/>
                        </a:lnSpc>
                        <a:spcAft>
                          <a:spcPts val="0"/>
                        </a:spcAft>
                      </a:pPr>
                      <a:r>
                        <a:rPr lang="en-GB" sz="1200" b="1" kern="1200" spc="0" baseline="0" dirty="0">
                          <a:solidFill>
                            <a:srgbClr val="9D9D9C"/>
                          </a:solidFill>
                          <a:latin typeface="Arial Rounded MT Bold" pitchFamily="34" charset="0"/>
                          <a:ea typeface="+mn-ea"/>
                          <a:cs typeface="+mn-cs"/>
                        </a:rPr>
                        <a:t>Priorities identified</a:t>
                      </a:r>
                    </a:p>
                  </a:txBody>
                  <a:tcPr marL="68580" marR="68580" marT="0" marB="0" anchor="ctr"/>
                </a:tc>
              </a:tr>
              <a:tr h="370840">
                <a:tc>
                  <a:txBody>
                    <a:bodyPr/>
                    <a:lstStyle/>
                    <a:p>
                      <a:r>
                        <a:rPr lang="en-GB" sz="1200" kern="1200" spc="-100" baseline="0" dirty="0" smtClean="0">
                          <a:solidFill>
                            <a:srgbClr val="9D9D9C"/>
                          </a:solidFill>
                          <a:latin typeface="Arial Rounded MT Bold" pitchFamily="34" charset="0"/>
                          <a:ea typeface="+mn-ea"/>
                          <a:cs typeface="+mn-cs"/>
                        </a:rPr>
                        <a:t>Cambodian Federation of Employers and Business Associations (CAMFEBA)</a:t>
                      </a:r>
                      <a:endParaRPr lang="en-GB" sz="1200" kern="1200" spc="-100" baseline="0" dirty="0">
                        <a:solidFill>
                          <a:srgbClr val="9D9D9C"/>
                        </a:solidFill>
                        <a:latin typeface="Arial Rounded MT Bold" pitchFamily="34" charset="0"/>
                        <a:ea typeface="+mn-ea"/>
                        <a:cs typeface="+mn-cs"/>
                      </a:endParaRPr>
                    </a:p>
                  </a:txBody>
                  <a:tcPr/>
                </a:tc>
                <a:tc>
                  <a:txBody>
                    <a:bodyPr/>
                    <a:lstStyle/>
                    <a:p>
                      <a:r>
                        <a:rPr lang="en-GB" sz="1200" kern="1200" spc="-100" baseline="0" dirty="0" smtClean="0">
                          <a:solidFill>
                            <a:srgbClr val="9D9D9C"/>
                          </a:solidFill>
                          <a:latin typeface="Arial Rounded MT Bold" pitchFamily="34" charset="0"/>
                          <a:ea typeface="+mn-ea"/>
                          <a:cs typeface="+mn-cs"/>
                        </a:rPr>
                        <a:t>four policy papers have been drafted</a:t>
                      </a:r>
                      <a:endParaRPr lang="en-GB" sz="1200" kern="1200" spc="-100" baseline="0" dirty="0">
                        <a:solidFill>
                          <a:srgbClr val="9D9D9C"/>
                        </a:solidFill>
                        <a:latin typeface="Arial Rounded MT Bold" pitchFamily="34" charset="0"/>
                        <a:ea typeface="+mn-ea"/>
                        <a:cs typeface="+mn-cs"/>
                      </a:endParaRPr>
                    </a:p>
                  </a:txBody>
                  <a:tcPr/>
                </a:tc>
                <a:tc>
                  <a:txBody>
                    <a:bodyPr/>
                    <a:lstStyle/>
                    <a:p>
                      <a:pPr marL="108000" lvl="0" indent="-108000">
                        <a:buFont typeface="Wingdings" panose="05000000000000000000" pitchFamily="2" charset="2"/>
                        <a:buChar char="§"/>
                      </a:pPr>
                      <a:r>
                        <a:rPr lang="en-GB" sz="1200" kern="1200" spc="-100" baseline="0" dirty="0" smtClean="0">
                          <a:solidFill>
                            <a:srgbClr val="9D9D9C"/>
                          </a:solidFill>
                          <a:latin typeface="Arial Rounded MT Bold" pitchFamily="34" charset="0"/>
                          <a:ea typeface="+mn-ea"/>
                          <a:cs typeface="+mn-cs"/>
                        </a:rPr>
                        <a:t>corruption</a:t>
                      </a:r>
                    </a:p>
                    <a:p>
                      <a:pPr marL="108000" lvl="0" indent="-108000">
                        <a:buFont typeface="Wingdings" panose="05000000000000000000" pitchFamily="2" charset="2"/>
                        <a:buChar char="§"/>
                      </a:pPr>
                      <a:r>
                        <a:rPr lang="en-GB" sz="1200" kern="1200" spc="-100" baseline="0" dirty="0" smtClean="0">
                          <a:solidFill>
                            <a:srgbClr val="9D9D9C"/>
                          </a:solidFill>
                          <a:latin typeface="Arial Rounded MT Bold" pitchFamily="34" charset="0"/>
                          <a:ea typeface="+mn-ea"/>
                          <a:cs typeface="+mn-cs"/>
                        </a:rPr>
                        <a:t>social security</a:t>
                      </a:r>
                    </a:p>
                    <a:p>
                      <a:pPr marL="108000" indent="-108000">
                        <a:buFont typeface="Wingdings" panose="05000000000000000000" pitchFamily="2" charset="2"/>
                        <a:buChar char="§"/>
                      </a:pPr>
                      <a:r>
                        <a:rPr lang="en-GB" sz="1200" kern="1200" spc="-100" baseline="0" dirty="0" smtClean="0">
                          <a:solidFill>
                            <a:srgbClr val="9D9D9C"/>
                          </a:solidFill>
                          <a:latin typeface="Arial Rounded MT Bold" pitchFamily="34" charset="0"/>
                          <a:ea typeface="+mn-ea"/>
                          <a:cs typeface="+mn-cs"/>
                        </a:rPr>
                        <a:t>social dialogue</a:t>
                      </a:r>
                      <a:endParaRPr lang="en-GB" sz="1200" kern="1200" spc="-100" baseline="0" dirty="0">
                        <a:solidFill>
                          <a:srgbClr val="9D9D9C"/>
                        </a:solidFill>
                        <a:latin typeface="Arial Rounded MT Bold" pitchFamily="34" charset="0"/>
                        <a:ea typeface="+mn-ea"/>
                        <a:cs typeface="+mn-cs"/>
                      </a:endParaRPr>
                    </a:p>
                  </a:txBody>
                  <a:tcPr/>
                </a:tc>
              </a:tr>
            </a:tbl>
          </a:graphicData>
        </a:graphic>
      </p:graphicFrame>
    </p:spTree>
    <p:extLst>
      <p:ext uri="{BB962C8B-B14F-4D97-AF65-F5344CB8AC3E}">
        <p14:creationId xmlns:p14="http://schemas.microsoft.com/office/powerpoint/2010/main" val="3466206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Effect transition="in" filter="fade">
                                      <p:cBhvr>
                                        <p:cTn id="19" dur="1000"/>
                                        <p:tgtEl>
                                          <p:spTgt spid="3">
                                            <p:txEl>
                                              <p:pRg st="7" end="7"/>
                                            </p:txEl>
                                          </p:spTgt>
                                        </p:tgtEl>
                                      </p:cBhvr>
                                    </p:animEffect>
                                    <p:anim calcmode="lin" valueType="num">
                                      <p:cBhvr>
                                        <p:cTn id="2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7" end="7"/>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solidFill>
                  <a:schemeClr val="accent5"/>
                </a:solidFill>
              </a:rPr>
              <a:t>Thank you!</a:t>
            </a:r>
            <a:endParaRPr lang="en-US" sz="4400" dirty="0">
              <a:solidFill>
                <a:schemeClr val="accent5"/>
              </a:solidFill>
            </a:endParaRPr>
          </a:p>
        </p:txBody>
      </p:sp>
    </p:spTree>
    <p:extLst>
      <p:ext uri="{BB962C8B-B14F-4D97-AF65-F5344CB8AC3E}">
        <p14:creationId xmlns:p14="http://schemas.microsoft.com/office/powerpoint/2010/main" val="392683751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4088</TotalTime>
  <Words>1337</Words>
  <Application>Microsoft Office PowerPoint</Application>
  <PresentationFormat>On-screen Show (4:3)</PresentationFormat>
  <Paragraphs>295</Paragraphs>
  <Slides>15</Slides>
  <Notes>1</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Enabling Environment for Sustainable Enterprises: The ILO approach</vt:lpstr>
      <vt:lpstr>Outline</vt:lpstr>
      <vt:lpstr>Rationale</vt:lpstr>
      <vt:lpstr>Methodology</vt:lpstr>
      <vt:lpstr>Methodology: ASSESSMENT</vt:lpstr>
      <vt:lpstr>PowerPoint Presentation</vt:lpstr>
      <vt:lpstr>Methodology: ASSESSMENT</vt:lpstr>
      <vt:lpstr>Methodology</vt:lpstr>
      <vt:lpstr>Methodology: ADVOCACY</vt:lpstr>
      <vt:lpstr>Methodology: ADVOCACY</vt:lpstr>
      <vt:lpstr>Methodology: ADVOCACY</vt:lpstr>
      <vt:lpstr>Strengths</vt:lpstr>
      <vt:lpstr>Results</vt:lpstr>
      <vt:lpstr>Results</vt:lpstr>
      <vt:lpstr>Thank you!</vt:lpstr>
    </vt:vector>
  </TitlesOfParts>
  <Company>ILO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Claudio Cerabino</dc:creator>
  <cp:lastModifiedBy>Claudio Cerabino</cp:lastModifiedBy>
  <cp:revision>186</cp:revision>
  <cp:lastPrinted>2013-09-10T09:08:16Z</cp:lastPrinted>
  <dcterms:created xsi:type="dcterms:W3CDTF">2013-09-02T15:54:30Z</dcterms:created>
  <dcterms:modified xsi:type="dcterms:W3CDTF">2014-01-30T16:08:02Z</dcterms:modified>
</cp:coreProperties>
</file>