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handoutMasterIdLst>
    <p:handoutMasterId r:id="rId55"/>
  </p:handoutMasterIdLst>
  <p:sldIdLst>
    <p:sldId id="256" r:id="rId2"/>
    <p:sldId id="322" r:id="rId3"/>
    <p:sldId id="258" r:id="rId4"/>
    <p:sldId id="259" r:id="rId5"/>
    <p:sldId id="281" r:id="rId6"/>
    <p:sldId id="260" r:id="rId7"/>
    <p:sldId id="261" r:id="rId8"/>
    <p:sldId id="262" r:id="rId9"/>
    <p:sldId id="311" r:id="rId10"/>
    <p:sldId id="264" r:id="rId11"/>
    <p:sldId id="267" r:id="rId12"/>
    <p:sldId id="315" r:id="rId13"/>
    <p:sldId id="265" r:id="rId14"/>
    <p:sldId id="268" r:id="rId15"/>
    <p:sldId id="269" r:id="rId16"/>
    <p:sldId id="270" r:id="rId17"/>
    <p:sldId id="313" r:id="rId18"/>
    <p:sldId id="272" r:id="rId19"/>
    <p:sldId id="278" r:id="rId20"/>
    <p:sldId id="273" r:id="rId21"/>
    <p:sldId id="274" r:id="rId22"/>
    <p:sldId id="275" r:id="rId23"/>
    <p:sldId id="276" r:id="rId24"/>
    <p:sldId id="314" r:id="rId25"/>
    <p:sldId id="316" r:id="rId26"/>
    <p:sldId id="280" r:id="rId27"/>
    <p:sldId id="317" r:id="rId28"/>
    <p:sldId id="283" r:id="rId29"/>
    <p:sldId id="286" r:id="rId30"/>
    <p:sldId id="288" r:id="rId31"/>
    <p:sldId id="289" r:id="rId32"/>
    <p:sldId id="290" r:id="rId33"/>
    <p:sldId id="292" r:id="rId34"/>
    <p:sldId id="291" r:id="rId35"/>
    <p:sldId id="318" r:id="rId36"/>
    <p:sldId id="319" r:id="rId37"/>
    <p:sldId id="294" r:id="rId38"/>
    <p:sldId id="320" r:id="rId39"/>
    <p:sldId id="297" r:id="rId40"/>
    <p:sldId id="303" r:id="rId41"/>
    <p:sldId id="304" r:id="rId42"/>
    <p:sldId id="305" r:id="rId43"/>
    <p:sldId id="321" r:id="rId44"/>
    <p:sldId id="306" r:id="rId45"/>
    <p:sldId id="307" r:id="rId46"/>
    <p:sldId id="323" r:id="rId47"/>
    <p:sldId id="324" r:id="rId48"/>
    <p:sldId id="298" r:id="rId49"/>
    <p:sldId id="326" r:id="rId50"/>
    <p:sldId id="309" r:id="rId51"/>
    <p:sldId id="300" r:id="rId52"/>
    <p:sldId id="325" r:id="rId53"/>
    <p:sldId id="310" r:id="rId5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84" d="100"/>
          <a:sy n="84" d="100"/>
        </p:scale>
        <p:origin x="4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8DB7BE-D78D-4F96-8AC3-E6380B6563E9}" type="doc">
      <dgm:prSet loTypeId="urn:microsoft.com/office/officeart/2005/8/layout/hList1" loCatId="list" qsTypeId="urn:microsoft.com/office/officeart/2005/8/quickstyle/simple5" qsCatId="simple" csTypeId="urn:microsoft.com/office/officeart/2005/8/colors/accent1_2" csCatId="accent1"/>
      <dgm:spPr/>
      <dgm:t>
        <a:bodyPr/>
        <a:lstStyle/>
        <a:p>
          <a:endParaRPr lang="en-US"/>
        </a:p>
      </dgm:t>
    </dgm:pt>
    <dgm:pt modelId="{667FB54C-BC09-4102-B7A9-F852BC05EDA1}">
      <dgm:prSet/>
      <dgm:spPr/>
      <dgm:t>
        <a:bodyPr/>
        <a:lstStyle/>
        <a:p>
          <a:r>
            <a:rPr lang="en-GB" b="1" dirty="0"/>
            <a:t>Elements of definition</a:t>
          </a:r>
          <a:endParaRPr lang="en-US" b="1" dirty="0"/>
        </a:p>
      </dgm:t>
    </dgm:pt>
    <dgm:pt modelId="{98172B0B-2306-42EB-AD91-0A1AD67A9508}" type="parTrans" cxnId="{AE611829-6055-47AB-B1F2-6BA1F1B9B6A7}">
      <dgm:prSet/>
      <dgm:spPr/>
      <dgm:t>
        <a:bodyPr/>
        <a:lstStyle/>
        <a:p>
          <a:endParaRPr lang="en-US"/>
        </a:p>
      </dgm:t>
    </dgm:pt>
    <dgm:pt modelId="{06BB8A24-BF5A-4B83-891E-D246B00C18E4}" type="sibTrans" cxnId="{AE611829-6055-47AB-B1F2-6BA1F1B9B6A7}">
      <dgm:prSet/>
      <dgm:spPr/>
      <dgm:t>
        <a:bodyPr/>
        <a:lstStyle/>
        <a:p>
          <a:endParaRPr lang="en-US"/>
        </a:p>
      </dgm:t>
    </dgm:pt>
    <dgm:pt modelId="{0CF7CA34-553D-4BB2-8370-414D882F3498}">
      <dgm:prSet/>
      <dgm:spPr/>
      <dgm:t>
        <a:bodyPr/>
        <a:lstStyle/>
        <a:p>
          <a:r>
            <a:rPr lang="en-GB"/>
            <a:t>The anticipation, recognition, evaluation and control of </a:t>
          </a:r>
          <a:r>
            <a:rPr lang="en-GB" u="sng"/>
            <a:t>risks</a:t>
          </a:r>
          <a:r>
            <a:rPr lang="en-GB"/>
            <a:t> </a:t>
          </a:r>
          <a:endParaRPr lang="en-US"/>
        </a:p>
      </dgm:t>
    </dgm:pt>
    <dgm:pt modelId="{65C82A82-4627-4B1B-A442-EB457701903A}" type="parTrans" cxnId="{2DF1B1AF-92E2-4714-B8BC-1DBF2E83651B}">
      <dgm:prSet/>
      <dgm:spPr/>
      <dgm:t>
        <a:bodyPr/>
        <a:lstStyle/>
        <a:p>
          <a:endParaRPr lang="en-US"/>
        </a:p>
      </dgm:t>
    </dgm:pt>
    <dgm:pt modelId="{999447EA-9BFC-4A82-8E88-AAD19D7CE283}" type="sibTrans" cxnId="{2DF1B1AF-92E2-4714-B8BC-1DBF2E83651B}">
      <dgm:prSet/>
      <dgm:spPr/>
      <dgm:t>
        <a:bodyPr/>
        <a:lstStyle/>
        <a:p>
          <a:endParaRPr lang="en-US"/>
        </a:p>
      </dgm:t>
    </dgm:pt>
    <dgm:pt modelId="{91249E66-704B-4135-8D0C-A7CDEA5DF13F}">
      <dgm:prSet/>
      <dgm:spPr/>
      <dgm:t>
        <a:bodyPr/>
        <a:lstStyle/>
        <a:p>
          <a:r>
            <a:rPr lang="en-GB"/>
            <a:t>arising in or from the </a:t>
          </a:r>
          <a:r>
            <a:rPr lang="en-GB" u="sng"/>
            <a:t>workplace</a:t>
          </a:r>
          <a:r>
            <a:rPr lang="en-GB"/>
            <a:t> </a:t>
          </a:r>
          <a:endParaRPr lang="en-US"/>
        </a:p>
      </dgm:t>
    </dgm:pt>
    <dgm:pt modelId="{3829855E-6A22-44A4-9ADC-16E6DC32D6A9}" type="parTrans" cxnId="{7F64C712-50BE-4D5C-B2DD-228BCEC6D134}">
      <dgm:prSet/>
      <dgm:spPr/>
      <dgm:t>
        <a:bodyPr/>
        <a:lstStyle/>
        <a:p>
          <a:endParaRPr lang="en-US"/>
        </a:p>
      </dgm:t>
    </dgm:pt>
    <dgm:pt modelId="{F5F67DB2-C2BD-41E9-81FE-76B320A78C27}" type="sibTrans" cxnId="{7F64C712-50BE-4D5C-B2DD-228BCEC6D134}">
      <dgm:prSet/>
      <dgm:spPr/>
      <dgm:t>
        <a:bodyPr/>
        <a:lstStyle/>
        <a:p>
          <a:endParaRPr lang="en-US"/>
        </a:p>
      </dgm:t>
    </dgm:pt>
    <dgm:pt modelId="{B65D7118-9E48-4CFE-86AC-7AE80A491D3B}">
      <dgm:prSet/>
      <dgm:spPr/>
      <dgm:t>
        <a:bodyPr/>
        <a:lstStyle/>
        <a:p>
          <a:r>
            <a:rPr lang="en-GB"/>
            <a:t>that could impair the </a:t>
          </a:r>
          <a:r>
            <a:rPr lang="en-GB" u="sng"/>
            <a:t>health and well-being</a:t>
          </a:r>
          <a:r>
            <a:rPr lang="en-GB"/>
            <a:t> of workers,</a:t>
          </a:r>
          <a:endParaRPr lang="en-US"/>
        </a:p>
      </dgm:t>
    </dgm:pt>
    <dgm:pt modelId="{09976879-EAB1-4764-ADD6-E8D3D6D41471}" type="parTrans" cxnId="{04B4706B-822A-46F9-B552-013498DC47BB}">
      <dgm:prSet/>
      <dgm:spPr/>
      <dgm:t>
        <a:bodyPr/>
        <a:lstStyle/>
        <a:p>
          <a:endParaRPr lang="en-US"/>
        </a:p>
      </dgm:t>
    </dgm:pt>
    <dgm:pt modelId="{6304D9B4-63AD-4F39-A255-57A17F31962D}" type="sibTrans" cxnId="{04B4706B-822A-46F9-B552-013498DC47BB}">
      <dgm:prSet/>
      <dgm:spPr/>
      <dgm:t>
        <a:bodyPr/>
        <a:lstStyle/>
        <a:p>
          <a:endParaRPr lang="en-US"/>
        </a:p>
      </dgm:t>
    </dgm:pt>
    <dgm:pt modelId="{3C4DE7F4-6FC8-4A37-B2DF-21FB6AEEFBFB}">
      <dgm:prSet/>
      <dgm:spPr/>
      <dgm:t>
        <a:bodyPr/>
        <a:lstStyle/>
        <a:p>
          <a:r>
            <a:rPr lang="en-GB"/>
            <a:t>taking into account the possible impact on the </a:t>
          </a:r>
          <a:r>
            <a:rPr lang="en-GB" u="sng"/>
            <a:t>surrounding communities and the general environment</a:t>
          </a:r>
          <a:endParaRPr lang="en-US"/>
        </a:p>
      </dgm:t>
    </dgm:pt>
    <dgm:pt modelId="{022A2F00-1CC2-453C-A068-1F0DC83BDE0F}" type="parTrans" cxnId="{58BD5350-6BF1-4A4A-859F-69EA64E1493C}">
      <dgm:prSet/>
      <dgm:spPr/>
      <dgm:t>
        <a:bodyPr/>
        <a:lstStyle/>
        <a:p>
          <a:endParaRPr lang="en-US"/>
        </a:p>
      </dgm:t>
    </dgm:pt>
    <dgm:pt modelId="{1763F51A-86C3-4BA3-AC0C-F2884A8764CA}" type="sibTrans" cxnId="{58BD5350-6BF1-4A4A-859F-69EA64E1493C}">
      <dgm:prSet/>
      <dgm:spPr/>
      <dgm:t>
        <a:bodyPr/>
        <a:lstStyle/>
        <a:p>
          <a:endParaRPr lang="en-US"/>
        </a:p>
      </dgm:t>
    </dgm:pt>
    <dgm:pt modelId="{9A267EDE-8C5A-403F-978C-5CFA349E4DF8}">
      <dgm:prSet/>
      <dgm:spPr/>
      <dgm:t>
        <a:bodyPr/>
        <a:lstStyle/>
        <a:p>
          <a:r>
            <a:rPr lang="fr-CH" b="1" dirty="0"/>
            <a:t>Global </a:t>
          </a:r>
          <a:r>
            <a:rPr lang="fr-CH" b="1" dirty="0" err="1"/>
            <a:t>estimates</a:t>
          </a:r>
          <a:endParaRPr lang="en-US" b="1" dirty="0"/>
        </a:p>
      </dgm:t>
    </dgm:pt>
    <dgm:pt modelId="{69692470-1C50-4EDD-A460-F9CE057DE5C8}" type="parTrans" cxnId="{ADF6DDA2-200F-486A-BB87-F7C9E2C383FF}">
      <dgm:prSet/>
      <dgm:spPr/>
      <dgm:t>
        <a:bodyPr/>
        <a:lstStyle/>
        <a:p>
          <a:endParaRPr lang="en-US"/>
        </a:p>
      </dgm:t>
    </dgm:pt>
    <dgm:pt modelId="{DFD87930-871B-479E-89DA-EA5CA3E6F94C}" type="sibTrans" cxnId="{ADF6DDA2-200F-486A-BB87-F7C9E2C383FF}">
      <dgm:prSet/>
      <dgm:spPr/>
      <dgm:t>
        <a:bodyPr/>
        <a:lstStyle/>
        <a:p>
          <a:endParaRPr lang="en-US"/>
        </a:p>
      </dgm:t>
    </dgm:pt>
    <dgm:pt modelId="{D678A6A2-4993-4195-BD56-68CCC000A551}">
      <dgm:prSet/>
      <dgm:spPr/>
      <dgm:t>
        <a:bodyPr/>
        <a:lstStyle/>
        <a:p>
          <a:r>
            <a:rPr lang="fr-CH"/>
            <a:t>2.3 million deaths annually from work.related injuuries and diseases</a:t>
          </a:r>
          <a:endParaRPr lang="en-US"/>
        </a:p>
      </dgm:t>
    </dgm:pt>
    <dgm:pt modelId="{298BBC19-2EE0-4B67-9F7F-21F2C05CEE05}" type="parTrans" cxnId="{B485ABFD-1B6A-4694-B00A-081A2D115A99}">
      <dgm:prSet/>
      <dgm:spPr/>
      <dgm:t>
        <a:bodyPr/>
        <a:lstStyle/>
        <a:p>
          <a:endParaRPr lang="en-US"/>
        </a:p>
      </dgm:t>
    </dgm:pt>
    <dgm:pt modelId="{E575649A-BA2E-4D46-9BA9-2A0CA9DEE5B9}" type="sibTrans" cxnId="{B485ABFD-1B6A-4694-B00A-081A2D115A99}">
      <dgm:prSet/>
      <dgm:spPr/>
      <dgm:t>
        <a:bodyPr/>
        <a:lstStyle/>
        <a:p>
          <a:endParaRPr lang="en-US"/>
        </a:p>
      </dgm:t>
    </dgm:pt>
    <dgm:pt modelId="{DAF0D56D-B5DA-4B2B-8A57-14E032360F5F}">
      <dgm:prSet/>
      <dgm:spPr/>
      <dgm:t>
        <a:bodyPr/>
        <a:lstStyle/>
        <a:p>
          <a:r>
            <a:rPr lang="fr-CH"/>
            <a:t>Almost 2 million out of those 2.3 million death are from work-related diseases</a:t>
          </a:r>
          <a:endParaRPr lang="en-US"/>
        </a:p>
      </dgm:t>
    </dgm:pt>
    <dgm:pt modelId="{42E24CCD-D7FF-4B0A-ACBB-F5B96EF36826}" type="parTrans" cxnId="{BD5C62DE-41D2-44D7-8B87-F545C6EC2C57}">
      <dgm:prSet/>
      <dgm:spPr/>
      <dgm:t>
        <a:bodyPr/>
        <a:lstStyle/>
        <a:p>
          <a:endParaRPr lang="en-US"/>
        </a:p>
      </dgm:t>
    </dgm:pt>
    <dgm:pt modelId="{AF41D938-EDFB-4B8C-A9A1-D4E5E58C3F51}" type="sibTrans" cxnId="{BD5C62DE-41D2-44D7-8B87-F545C6EC2C57}">
      <dgm:prSet/>
      <dgm:spPr/>
      <dgm:t>
        <a:bodyPr/>
        <a:lstStyle/>
        <a:p>
          <a:endParaRPr lang="en-US"/>
        </a:p>
      </dgm:t>
    </dgm:pt>
    <dgm:pt modelId="{1C55737A-681F-4B7F-B191-82ECB6A3D1EA}">
      <dgm:prSet/>
      <dgm:spPr/>
      <dgm:t>
        <a:bodyPr/>
        <a:lstStyle/>
        <a:p>
          <a:r>
            <a:rPr lang="fr-CH"/>
            <a:t>And this is only a small part of the overall costs in human suffering, lost work days and productivity – with over 300 million non-fatal work-related injuries and illnesses.</a:t>
          </a:r>
          <a:endParaRPr lang="en-US"/>
        </a:p>
      </dgm:t>
    </dgm:pt>
    <dgm:pt modelId="{ED81EA95-7A4C-45E8-AA44-942DD4A9302E}" type="parTrans" cxnId="{43FB089A-2506-4736-9FE6-023EC676FD1C}">
      <dgm:prSet/>
      <dgm:spPr/>
      <dgm:t>
        <a:bodyPr/>
        <a:lstStyle/>
        <a:p>
          <a:endParaRPr lang="en-US"/>
        </a:p>
      </dgm:t>
    </dgm:pt>
    <dgm:pt modelId="{2A6FC44E-9262-4B25-8371-2D8603A79C9D}" type="sibTrans" cxnId="{43FB089A-2506-4736-9FE6-023EC676FD1C}">
      <dgm:prSet/>
      <dgm:spPr/>
      <dgm:t>
        <a:bodyPr/>
        <a:lstStyle/>
        <a:p>
          <a:endParaRPr lang="en-US"/>
        </a:p>
      </dgm:t>
    </dgm:pt>
    <dgm:pt modelId="{3F3C3412-F399-4E85-94F5-4201DB86AD58}">
      <dgm:prSet/>
      <dgm:spPr/>
      <dgm:t>
        <a:bodyPr/>
        <a:lstStyle/>
        <a:p>
          <a:r>
            <a:rPr lang="fr-CH" b="1" dirty="0"/>
            <a:t>ILO instruments </a:t>
          </a:r>
          <a:r>
            <a:rPr lang="fr-CH" b="1" dirty="0" err="1"/>
            <a:t>address</a:t>
          </a:r>
          <a:r>
            <a:rPr lang="fr-CH" b="1" dirty="0"/>
            <a:t> OSH </a:t>
          </a:r>
          <a:r>
            <a:rPr lang="fr-CH" b="1" dirty="0" err="1"/>
            <a:t>through</a:t>
          </a:r>
          <a:r>
            <a:rPr lang="fr-CH" b="1" dirty="0"/>
            <a:t> over 40 Conventions, </a:t>
          </a:r>
          <a:r>
            <a:rPr lang="fr-CH" b="1" dirty="0" err="1"/>
            <a:t>Protocols</a:t>
          </a:r>
          <a:r>
            <a:rPr lang="fr-CH" b="1" dirty="0"/>
            <a:t> and </a:t>
          </a:r>
          <a:r>
            <a:rPr lang="fr-CH" b="1" dirty="0" err="1"/>
            <a:t>Recommendations</a:t>
          </a:r>
          <a:r>
            <a:rPr lang="fr-CH" b="1" dirty="0"/>
            <a:t>, </a:t>
          </a:r>
          <a:r>
            <a:rPr lang="fr-CH" b="1" dirty="0" err="1"/>
            <a:t>including</a:t>
          </a:r>
          <a:r>
            <a:rPr lang="fr-CH" b="1" dirty="0"/>
            <a:t>:</a:t>
          </a:r>
          <a:endParaRPr lang="en-US" b="1" dirty="0"/>
        </a:p>
      </dgm:t>
    </dgm:pt>
    <dgm:pt modelId="{12389701-E483-45B3-920E-EF4EF55E318E}" type="parTrans" cxnId="{811D23CE-AC75-4228-A241-A0C50BB0F85D}">
      <dgm:prSet/>
      <dgm:spPr/>
      <dgm:t>
        <a:bodyPr/>
        <a:lstStyle/>
        <a:p>
          <a:endParaRPr lang="en-US"/>
        </a:p>
      </dgm:t>
    </dgm:pt>
    <dgm:pt modelId="{3F18CC3F-D82A-49A1-912E-F2AA06CAFFAD}" type="sibTrans" cxnId="{811D23CE-AC75-4228-A241-A0C50BB0F85D}">
      <dgm:prSet/>
      <dgm:spPr/>
      <dgm:t>
        <a:bodyPr/>
        <a:lstStyle/>
        <a:p>
          <a:endParaRPr lang="en-US"/>
        </a:p>
      </dgm:t>
    </dgm:pt>
    <dgm:pt modelId="{7C831628-92CA-4B64-8118-CCEEFE1FCCF9}">
      <dgm:prSet/>
      <dgm:spPr/>
      <dgm:t>
        <a:bodyPr/>
        <a:lstStyle/>
        <a:p>
          <a:r>
            <a:rPr lang="en-GB"/>
            <a:t>Occupational Safety and Health Convention, 1981 (No. 155)  and its Protocol of 2002  </a:t>
          </a:r>
          <a:endParaRPr lang="en-US"/>
        </a:p>
      </dgm:t>
    </dgm:pt>
    <dgm:pt modelId="{4C240320-817F-4712-9066-CCCB6FF43369}" type="parTrans" cxnId="{D8238893-82F0-460C-AB10-8DCC865C45BA}">
      <dgm:prSet/>
      <dgm:spPr/>
      <dgm:t>
        <a:bodyPr/>
        <a:lstStyle/>
        <a:p>
          <a:endParaRPr lang="en-US"/>
        </a:p>
      </dgm:t>
    </dgm:pt>
    <dgm:pt modelId="{A190E97F-5DF6-4D74-9C04-995150D25704}" type="sibTrans" cxnId="{D8238893-82F0-460C-AB10-8DCC865C45BA}">
      <dgm:prSet/>
      <dgm:spPr/>
      <dgm:t>
        <a:bodyPr/>
        <a:lstStyle/>
        <a:p>
          <a:endParaRPr lang="en-US"/>
        </a:p>
      </dgm:t>
    </dgm:pt>
    <dgm:pt modelId="{28728781-D72D-4851-8605-EC0B9D04BF7B}">
      <dgm:prSet/>
      <dgm:spPr/>
      <dgm:t>
        <a:bodyPr/>
        <a:lstStyle/>
        <a:p>
          <a:r>
            <a:rPr lang="en-GB"/>
            <a:t>Occupational Health Services Convention, 1985 (No. 161)</a:t>
          </a:r>
          <a:endParaRPr lang="en-US"/>
        </a:p>
      </dgm:t>
    </dgm:pt>
    <dgm:pt modelId="{8751ABE9-8236-45BE-BB70-664C89BD0F35}" type="parTrans" cxnId="{B6A583D7-2C61-4302-A57F-EDA7CB7120BD}">
      <dgm:prSet/>
      <dgm:spPr/>
      <dgm:t>
        <a:bodyPr/>
        <a:lstStyle/>
        <a:p>
          <a:endParaRPr lang="en-US"/>
        </a:p>
      </dgm:t>
    </dgm:pt>
    <dgm:pt modelId="{FB01A82F-9D6B-49A2-8200-D4658F0353D6}" type="sibTrans" cxnId="{B6A583D7-2C61-4302-A57F-EDA7CB7120BD}">
      <dgm:prSet/>
      <dgm:spPr/>
      <dgm:t>
        <a:bodyPr/>
        <a:lstStyle/>
        <a:p>
          <a:endParaRPr lang="en-US"/>
        </a:p>
      </dgm:t>
    </dgm:pt>
    <dgm:pt modelId="{23402443-9741-4859-8D71-C37A7CDAFAA1}">
      <dgm:prSet/>
      <dgm:spPr/>
      <dgm:t>
        <a:bodyPr/>
        <a:lstStyle/>
        <a:p>
          <a:r>
            <a:rPr lang="en-GB"/>
            <a:t>Promotional Framework for Occupational Safety and Health Convention, 2006 (No. 187) </a:t>
          </a:r>
          <a:endParaRPr lang="en-US"/>
        </a:p>
      </dgm:t>
    </dgm:pt>
    <dgm:pt modelId="{8DDD6A99-A3A6-4814-AEE6-0AE947BD6168}" type="parTrans" cxnId="{8785A680-02F6-44FD-9095-FB575B1D4F5B}">
      <dgm:prSet/>
      <dgm:spPr/>
      <dgm:t>
        <a:bodyPr/>
        <a:lstStyle/>
        <a:p>
          <a:endParaRPr lang="en-US"/>
        </a:p>
      </dgm:t>
    </dgm:pt>
    <dgm:pt modelId="{4C719F10-48F8-4CC4-ACAC-4210DDD137A5}" type="sibTrans" cxnId="{8785A680-02F6-44FD-9095-FB575B1D4F5B}">
      <dgm:prSet/>
      <dgm:spPr/>
      <dgm:t>
        <a:bodyPr/>
        <a:lstStyle/>
        <a:p>
          <a:endParaRPr lang="en-US"/>
        </a:p>
      </dgm:t>
    </dgm:pt>
    <dgm:pt modelId="{E91748E7-F9C8-4E33-B72A-121D965E42DD}" type="pres">
      <dgm:prSet presAssocID="{E88DB7BE-D78D-4F96-8AC3-E6380B6563E9}" presName="Name0" presStyleCnt="0">
        <dgm:presLayoutVars>
          <dgm:dir/>
          <dgm:animLvl val="lvl"/>
          <dgm:resizeHandles val="exact"/>
        </dgm:presLayoutVars>
      </dgm:prSet>
      <dgm:spPr/>
    </dgm:pt>
    <dgm:pt modelId="{C6AA636D-2857-42FC-B5A4-557B1BEC3E9F}" type="pres">
      <dgm:prSet presAssocID="{667FB54C-BC09-4102-B7A9-F852BC05EDA1}" presName="composite" presStyleCnt="0"/>
      <dgm:spPr/>
    </dgm:pt>
    <dgm:pt modelId="{B162BB97-CC8F-486E-A6C2-8E288E0553C4}" type="pres">
      <dgm:prSet presAssocID="{667FB54C-BC09-4102-B7A9-F852BC05EDA1}" presName="parTx" presStyleLbl="alignNode1" presStyleIdx="0" presStyleCnt="3">
        <dgm:presLayoutVars>
          <dgm:chMax val="0"/>
          <dgm:chPref val="0"/>
          <dgm:bulletEnabled val="1"/>
        </dgm:presLayoutVars>
      </dgm:prSet>
      <dgm:spPr/>
    </dgm:pt>
    <dgm:pt modelId="{7A0C3835-A5B8-4D5F-857D-2B64455B42AD}" type="pres">
      <dgm:prSet presAssocID="{667FB54C-BC09-4102-B7A9-F852BC05EDA1}" presName="desTx" presStyleLbl="alignAccFollowNode1" presStyleIdx="0" presStyleCnt="3">
        <dgm:presLayoutVars>
          <dgm:bulletEnabled val="1"/>
        </dgm:presLayoutVars>
      </dgm:prSet>
      <dgm:spPr/>
    </dgm:pt>
    <dgm:pt modelId="{7AB643DD-7463-4358-8B1E-F0D020D33FB3}" type="pres">
      <dgm:prSet presAssocID="{06BB8A24-BF5A-4B83-891E-D246B00C18E4}" presName="space" presStyleCnt="0"/>
      <dgm:spPr/>
    </dgm:pt>
    <dgm:pt modelId="{0A2A92D1-CA86-464B-A5BF-5D55C242E82C}" type="pres">
      <dgm:prSet presAssocID="{9A267EDE-8C5A-403F-978C-5CFA349E4DF8}" presName="composite" presStyleCnt="0"/>
      <dgm:spPr/>
    </dgm:pt>
    <dgm:pt modelId="{829130CB-DD4C-416B-A33A-EFA369DFE399}" type="pres">
      <dgm:prSet presAssocID="{9A267EDE-8C5A-403F-978C-5CFA349E4DF8}" presName="parTx" presStyleLbl="alignNode1" presStyleIdx="1" presStyleCnt="3">
        <dgm:presLayoutVars>
          <dgm:chMax val="0"/>
          <dgm:chPref val="0"/>
          <dgm:bulletEnabled val="1"/>
        </dgm:presLayoutVars>
      </dgm:prSet>
      <dgm:spPr/>
    </dgm:pt>
    <dgm:pt modelId="{39EF0DC4-37C4-4C34-9971-C1ECF66C18ED}" type="pres">
      <dgm:prSet presAssocID="{9A267EDE-8C5A-403F-978C-5CFA349E4DF8}" presName="desTx" presStyleLbl="alignAccFollowNode1" presStyleIdx="1" presStyleCnt="3">
        <dgm:presLayoutVars>
          <dgm:bulletEnabled val="1"/>
        </dgm:presLayoutVars>
      </dgm:prSet>
      <dgm:spPr/>
    </dgm:pt>
    <dgm:pt modelId="{E742F75D-C4BC-4472-80AE-6DB6C30948B6}" type="pres">
      <dgm:prSet presAssocID="{DFD87930-871B-479E-89DA-EA5CA3E6F94C}" presName="space" presStyleCnt="0"/>
      <dgm:spPr/>
    </dgm:pt>
    <dgm:pt modelId="{F19C75B9-F229-4F41-AD3C-70F7714D2E7F}" type="pres">
      <dgm:prSet presAssocID="{3F3C3412-F399-4E85-94F5-4201DB86AD58}" presName="composite" presStyleCnt="0"/>
      <dgm:spPr/>
    </dgm:pt>
    <dgm:pt modelId="{AF22D80D-140D-4594-87EF-8AEFD72FC03F}" type="pres">
      <dgm:prSet presAssocID="{3F3C3412-F399-4E85-94F5-4201DB86AD58}" presName="parTx" presStyleLbl="alignNode1" presStyleIdx="2" presStyleCnt="3">
        <dgm:presLayoutVars>
          <dgm:chMax val="0"/>
          <dgm:chPref val="0"/>
          <dgm:bulletEnabled val="1"/>
        </dgm:presLayoutVars>
      </dgm:prSet>
      <dgm:spPr/>
    </dgm:pt>
    <dgm:pt modelId="{5EC07D0F-FD90-4582-83C3-62831B101319}" type="pres">
      <dgm:prSet presAssocID="{3F3C3412-F399-4E85-94F5-4201DB86AD58}" presName="desTx" presStyleLbl="alignAccFollowNode1" presStyleIdx="2" presStyleCnt="3">
        <dgm:presLayoutVars>
          <dgm:bulletEnabled val="1"/>
        </dgm:presLayoutVars>
      </dgm:prSet>
      <dgm:spPr/>
    </dgm:pt>
  </dgm:ptLst>
  <dgm:cxnLst>
    <dgm:cxn modelId="{7F64C712-50BE-4D5C-B2DD-228BCEC6D134}" srcId="{667FB54C-BC09-4102-B7A9-F852BC05EDA1}" destId="{91249E66-704B-4135-8D0C-A7CDEA5DF13F}" srcOrd="1" destOrd="0" parTransId="{3829855E-6A22-44A4-9ADC-16E6DC32D6A9}" sibTransId="{F5F67DB2-C2BD-41E9-81FE-76B320A78C27}"/>
    <dgm:cxn modelId="{DB255E17-90A1-4F38-BADA-B28B58327ABA}" type="presOf" srcId="{E88DB7BE-D78D-4F96-8AC3-E6380B6563E9}" destId="{E91748E7-F9C8-4E33-B72A-121D965E42DD}" srcOrd="0" destOrd="0" presId="urn:microsoft.com/office/officeart/2005/8/layout/hList1"/>
    <dgm:cxn modelId="{AE611829-6055-47AB-B1F2-6BA1F1B9B6A7}" srcId="{E88DB7BE-D78D-4F96-8AC3-E6380B6563E9}" destId="{667FB54C-BC09-4102-B7A9-F852BC05EDA1}" srcOrd="0" destOrd="0" parTransId="{98172B0B-2306-42EB-AD91-0A1AD67A9508}" sibTransId="{06BB8A24-BF5A-4B83-891E-D246B00C18E4}"/>
    <dgm:cxn modelId="{279A3A3C-9699-4296-B1EA-E3985E369C04}" type="presOf" srcId="{9A267EDE-8C5A-403F-978C-5CFA349E4DF8}" destId="{829130CB-DD4C-416B-A33A-EFA369DFE399}" srcOrd="0" destOrd="0" presId="urn:microsoft.com/office/officeart/2005/8/layout/hList1"/>
    <dgm:cxn modelId="{26C03B3E-DB17-4DEA-948E-63796C2F4296}" type="presOf" srcId="{DAF0D56D-B5DA-4B2B-8A57-14E032360F5F}" destId="{39EF0DC4-37C4-4C34-9971-C1ECF66C18ED}" srcOrd="0" destOrd="1" presId="urn:microsoft.com/office/officeart/2005/8/layout/hList1"/>
    <dgm:cxn modelId="{1D91553F-3D8B-4F8C-B462-C065D578EFB1}" type="presOf" srcId="{1C55737A-681F-4B7F-B191-82ECB6A3D1EA}" destId="{39EF0DC4-37C4-4C34-9971-C1ECF66C18ED}" srcOrd="0" destOrd="2" presId="urn:microsoft.com/office/officeart/2005/8/layout/hList1"/>
    <dgm:cxn modelId="{6E27B66A-5DAA-4B12-ACC8-703A11B07AA6}" type="presOf" srcId="{28728781-D72D-4851-8605-EC0B9D04BF7B}" destId="{5EC07D0F-FD90-4582-83C3-62831B101319}" srcOrd="0" destOrd="1" presId="urn:microsoft.com/office/officeart/2005/8/layout/hList1"/>
    <dgm:cxn modelId="{04B4706B-822A-46F9-B552-013498DC47BB}" srcId="{667FB54C-BC09-4102-B7A9-F852BC05EDA1}" destId="{B65D7118-9E48-4CFE-86AC-7AE80A491D3B}" srcOrd="2" destOrd="0" parTransId="{09976879-EAB1-4764-ADD6-E8D3D6D41471}" sibTransId="{6304D9B4-63AD-4F39-A255-57A17F31962D}"/>
    <dgm:cxn modelId="{58BD5350-6BF1-4A4A-859F-69EA64E1493C}" srcId="{667FB54C-BC09-4102-B7A9-F852BC05EDA1}" destId="{3C4DE7F4-6FC8-4A37-B2DF-21FB6AEEFBFB}" srcOrd="3" destOrd="0" parTransId="{022A2F00-1CC2-453C-A068-1F0DC83BDE0F}" sibTransId="{1763F51A-86C3-4BA3-AC0C-F2884A8764CA}"/>
    <dgm:cxn modelId="{5851A777-3198-4BD4-B079-A6F43EDED616}" type="presOf" srcId="{3C4DE7F4-6FC8-4A37-B2DF-21FB6AEEFBFB}" destId="{7A0C3835-A5B8-4D5F-857D-2B64455B42AD}" srcOrd="0" destOrd="3" presId="urn:microsoft.com/office/officeart/2005/8/layout/hList1"/>
    <dgm:cxn modelId="{7E5FB677-ED8E-49A9-ADB2-FD574D5E5B0A}" type="presOf" srcId="{3F3C3412-F399-4E85-94F5-4201DB86AD58}" destId="{AF22D80D-140D-4594-87EF-8AEFD72FC03F}" srcOrd="0" destOrd="0" presId="urn:microsoft.com/office/officeart/2005/8/layout/hList1"/>
    <dgm:cxn modelId="{B2BEC97F-6219-4154-89EE-388B06AC3E87}" type="presOf" srcId="{91249E66-704B-4135-8D0C-A7CDEA5DF13F}" destId="{7A0C3835-A5B8-4D5F-857D-2B64455B42AD}" srcOrd="0" destOrd="1" presId="urn:microsoft.com/office/officeart/2005/8/layout/hList1"/>
    <dgm:cxn modelId="{8785A680-02F6-44FD-9095-FB575B1D4F5B}" srcId="{3F3C3412-F399-4E85-94F5-4201DB86AD58}" destId="{23402443-9741-4859-8D71-C37A7CDAFAA1}" srcOrd="2" destOrd="0" parTransId="{8DDD6A99-A3A6-4814-AEE6-0AE947BD6168}" sibTransId="{4C719F10-48F8-4CC4-ACAC-4210DDD137A5}"/>
    <dgm:cxn modelId="{D8238893-82F0-460C-AB10-8DCC865C45BA}" srcId="{3F3C3412-F399-4E85-94F5-4201DB86AD58}" destId="{7C831628-92CA-4B64-8118-CCEEFE1FCCF9}" srcOrd="0" destOrd="0" parTransId="{4C240320-817F-4712-9066-CCCB6FF43369}" sibTransId="{A190E97F-5DF6-4D74-9C04-995150D25704}"/>
    <dgm:cxn modelId="{43FB089A-2506-4736-9FE6-023EC676FD1C}" srcId="{9A267EDE-8C5A-403F-978C-5CFA349E4DF8}" destId="{1C55737A-681F-4B7F-B191-82ECB6A3D1EA}" srcOrd="2" destOrd="0" parTransId="{ED81EA95-7A4C-45E8-AA44-942DD4A9302E}" sibTransId="{2A6FC44E-9262-4B25-8371-2D8603A79C9D}"/>
    <dgm:cxn modelId="{26D0679B-E15F-4578-9E45-417D48EF2CEA}" type="presOf" srcId="{B65D7118-9E48-4CFE-86AC-7AE80A491D3B}" destId="{7A0C3835-A5B8-4D5F-857D-2B64455B42AD}" srcOrd="0" destOrd="2" presId="urn:microsoft.com/office/officeart/2005/8/layout/hList1"/>
    <dgm:cxn modelId="{ADF6DDA2-200F-486A-BB87-F7C9E2C383FF}" srcId="{E88DB7BE-D78D-4F96-8AC3-E6380B6563E9}" destId="{9A267EDE-8C5A-403F-978C-5CFA349E4DF8}" srcOrd="1" destOrd="0" parTransId="{69692470-1C50-4EDD-A460-F9CE057DE5C8}" sibTransId="{DFD87930-871B-479E-89DA-EA5CA3E6F94C}"/>
    <dgm:cxn modelId="{F8F5F0A2-D7F2-4661-B13A-4272F57B8AF3}" type="presOf" srcId="{667FB54C-BC09-4102-B7A9-F852BC05EDA1}" destId="{B162BB97-CC8F-486E-A6C2-8E288E0553C4}" srcOrd="0" destOrd="0" presId="urn:microsoft.com/office/officeart/2005/8/layout/hList1"/>
    <dgm:cxn modelId="{2DF1B1AF-92E2-4714-B8BC-1DBF2E83651B}" srcId="{667FB54C-BC09-4102-B7A9-F852BC05EDA1}" destId="{0CF7CA34-553D-4BB2-8370-414D882F3498}" srcOrd="0" destOrd="0" parTransId="{65C82A82-4627-4B1B-A442-EB457701903A}" sibTransId="{999447EA-9BFC-4A82-8E88-AAD19D7CE283}"/>
    <dgm:cxn modelId="{F090C3B3-A531-461B-A6F5-9B62F8A42AB0}" type="presOf" srcId="{D678A6A2-4993-4195-BD56-68CCC000A551}" destId="{39EF0DC4-37C4-4C34-9971-C1ECF66C18ED}" srcOrd="0" destOrd="0" presId="urn:microsoft.com/office/officeart/2005/8/layout/hList1"/>
    <dgm:cxn modelId="{811D23CE-AC75-4228-A241-A0C50BB0F85D}" srcId="{E88DB7BE-D78D-4F96-8AC3-E6380B6563E9}" destId="{3F3C3412-F399-4E85-94F5-4201DB86AD58}" srcOrd="2" destOrd="0" parTransId="{12389701-E483-45B3-920E-EF4EF55E318E}" sibTransId="{3F18CC3F-D82A-49A1-912E-F2AA06CAFFAD}"/>
    <dgm:cxn modelId="{B6A583D7-2C61-4302-A57F-EDA7CB7120BD}" srcId="{3F3C3412-F399-4E85-94F5-4201DB86AD58}" destId="{28728781-D72D-4851-8605-EC0B9D04BF7B}" srcOrd="1" destOrd="0" parTransId="{8751ABE9-8236-45BE-BB70-664C89BD0F35}" sibTransId="{FB01A82F-9D6B-49A2-8200-D4658F0353D6}"/>
    <dgm:cxn modelId="{DE5D11DB-6278-4505-8D27-511C3FF92432}" type="presOf" srcId="{0CF7CA34-553D-4BB2-8370-414D882F3498}" destId="{7A0C3835-A5B8-4D5F-857D-2B64455B42AD}" srcOrd="0" destOrd="0" presId="urn:microsoft.com/office/officeart/2005/8/layout/hList1"/>
    <dgm:cxn modelId="{BD5C62DE-41D2-44D7-8B87-F545C6EC2C57}" srcId="{9A267EDE-8C5A-403F-978C-5CFA349E4DF8}" destId="{DAF0D56D-B5DA-4B2B-8A57-14E032360F5F}" srcOrd="1" destOrd="0" parTransId="{42E24CCD-D7FF-4B0A-ACBB-F5B96EF36826}" sibTransId="{AF41D938-EDFB-4B8C-A9A1-D4E5E58C3F51}"/>
    <dgm:cxn modelId="{1BD876E4-E2B9-45DD-9ECC-893CF2A09857}" type="presOf" srcId="{23402443-9741-4859-8D71-C37A7CDAFAA1}" destId="{5EC07D0F-FD90-4582-83C3-62831B101319}" srcOrd="0" destOrd="2" presId="urn:microsoft.com/office/officeart/2005/8/layout/hList1"/>
    <dgm:cxn modelId="{0B79FFEB-5367-471C-9FE5-4A5EC6ECDC68}" type="presOf" srcId="{7C831628-92CA-4B64-8118-CCEEFE1FCCF9}" destId="{5EC07D0F-FD90-4582-83C3-62831B101319}" srcOrd="0" destOrd="0" presId="urn:microsoft.com/office/officeart/2005/8/layout/hList1"/>
    <dgm:cxn modelId="{B485ABFD-1B6A-4694-B00A-081A2D115A99}" srcId="{9A267EDE-8C5A-403F-978C-5CFA349E4DF8}" destId="{D678A6A2-4993-4195-BD56-68CCC000A551}" srcOrd="0" destOrd="0" parTransId="{298BBC19-2EE0-4B67-9F7F-21F2C05CEE05}" sibTransId="{E575649A-BA2E-4D46-9BA9-2A0CA9DEE5B9}"/>
    <dgm:cxn modelId="{944A3198-734C-4C8F-BEE7-5CEE2BE53808}" type="presParOf" srcId="{E91748E7-F9C8-4E33-B72A-121D965E42DD}" destId="{C6AA636D-2857-42FC-B5A4-557B1BEC3E9F}" srcOrd="0" destOrd="0" presId="urn:microsoft.com/office/officeart/2005/8/layout/hList1"/>
    <dgm:cxn modelId="{A918B2AE-EDAA-4914-87A6-5618093D8F93}" type="presParOf" srcId="{C6AA636D-2857-42FC-B5A4-557B1BEC3E9F}" destId="{B162BB97-CC8F-486E-A6C2-8E288E0553C4}" srcOrd="0" destOrd="0" presId="urn:microsoft.com/office/officeart/2005/8/layout/hList1"/>
    <dgm:cxn modelId="{25B591C8-8657-4436-873E-3D5E3866CAB6}" type="presParOf" srcId="{C6AA636D-2857-42FC-B5A4-557B1BEC3E9F}" destId="{7A0C3835-A5B8-4D5F-857D-2B64455B42AD}" srcOrd="1" destOrd="0" presId="urn:microsoft.com/office/officeart/2005/8/layout/hList1"/>
    <dgm:cxn modelId="{D848EB85-F172-45F0-8EEF-07FAEA2ED851}" type="presParOf" srcId="{E91748E7-F9C8-4E33-B72A-121D965E42DD}" destId="{7AB643DD-7463-4358-8B1E-F0D020D33FB3}" srcOrd="1" destOrd="0" presId="urn:microsoft.com/office/officeart/2005/8/layout/hList1"/>
    <dgm:cxn modelId="{82606FB4-0046-44CE-A5D0-0ED93FD040CE}" type="presParOf" srcId="{E91748E7-F9C8-4E33-B72A-121D965E42DD}" destId="{0A2A92D1-CA86-464B-A5BF-5D55C242E82C}" srcOrd="2" destOrd="0" presId="urn:microsoft.com/office/officeart/2005/8/layout/hList1"/>
    <dgm:cxn modelId="{3A41A310-5C2F-469A-99A4-A0DA618878EC}" type="presParOf" srcId="{0A2A92D1-CA86-464B-A5BF-5D55C242E82C}" destId="{829130CB-DD4C-416B-A33A-EFA369DFE399}" srcOrd="0" destOrd="0" presId="urn:microsoft.com/office/officeart/2005/8/layout/hList1"/>
    <dgm:cxn modelId="{DD89F3C6-A667-4B3B-8CD6-F2182630F966}" type="presParOf" srcId="{0A2A92D1-CA86-464B-A5BF-5D55C242E82C}" destId="{39EF0DC4-37C4-4C34-9971-C1ECF66C18ED}" srcOrd="1" destOrd="0" presId="urn:microsoft.com/office/officeart/2005/8/layout/hList1"/>
    <dgm:cxn modelId="{5587048D-84B6-429D-9440-2370E7A6E8A3}" type="presParOf" srcId="{E91748E7-F9C8-4E33-B72A-121D965E42DD}" destId="{E742F75D-C4BC-4472-80AE-6DB6C30948B6}" srcOrd="3" destOrd="0" presId="urn:microsoft.com/office/officeart/2005/8/layout/hList1"/>
    <dgm:cxn modelId="{037CE61C-A89A-46BD-8C48-8E52FFDCB0C9}" type="presParOf" srcId="{E91748E7-F9C8-4E33-B72A-121D965E42DD}" destId="{F19C75B9-F229-4F41-AD3C-70F7714D2E7F}" srcOrd="4" destOrd="0" presId="urn:microsoft.com/office/officeart/2005/8/layout/hList1"/>
    <dgm:cxn modelId="{8760110F-C8C5-4D9F-8FB6-DF252C1C763C}" type="presParOf" srcId="{F19C75B9-F229-4F41-AD3C-70F7714D2E7F}" destId="{AF22D80D-140D-4594-87EF-8AEFD72FC03F}" srcOrd="0" destOrd="0" presId="urn:microsoft.com/office/officeart/2005/8/layout/hList1"/>
    <dgm:cxn modelId="{076275FD-DF45-4A79-9A2A-32175E556FAE}" type="presParOf" srcId="{F19C75B9-F229-4F41-AD3C-70F7714D2E7F}" destId="{5EC07D0F-FD90-4582-83C3-62831B101319}"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BBFF3E-E9E5-42D1-9E09-43EEDA7DF840}" type="doc">
      <dgm:prSet loTypeId="urn:microsoft.com/office/officeart/2005/8/layout/hList1" loCatId="list" qsTypeId="urn:microsoft.com/office/officeart/2005/8/quickstyle/simple2" qsCatId="simple" csTypeId="urn:microsoft.com/office/officeart/2005/8/colors/accent1_2" csCatId="accent1" phldr="1"/>
      <dgm:spPr/>
      <dgm:t>
        <a:bodyPr/>
        <a:lstStyle/>
        <a:p>
          <a:endParaRPr lang="en-US"/>
        </a:p>
      </dgm:t>
    </dgm:pt>
    <dgm:pt modelId="{1DD2E879-F385-44BF-935E-A137DD8FBF13}">
      <dgm:prSet/>
      <dgm:spPr/>
      <dgm:t>
        <a:bodyPr/>
        <a:lstStyle/>
        <a:p>
          <a:r>
            <a:rPr lang="en-GB" b="1" dirty="0"/>
            <a:t>Safety and health: the entry point to harness the power of global supply chains towards improved working conditions in sourcing countries</a:t>
          </a:r>
          <a:endParaRPr lang="en-US" b="1" dirty="0"/>
        </a:p>
      </dgm:t>
    </dgm:pt>
    <dgm:pt modelId="{28C39FF8-747B-4E5B-8432-D0BFBC033C58}" type="parTrans" cxnId="{76704A15-18CC-497E-A4D3-527BDEA9441F}">
      <dgm:prSet/>
      <dgm:spPr/>
      <dgm:t>
        <a:bodyPr/>
        <a:lstStyle/>
        <a:p>
          <a:endParaRPr lang="en-US"/>
        </a:p>
      </dgm:t>
    </dgm:pt>
    <dgm:pt modelId="{5E1DA744-D4C4-4460-81AD-AC6818E59F8F}" type="sibTrans" cxnId="{76704A15-18CC-497E-A4D3-527BDEA9441F}">
      <dgm:prSet/>
      <dgm:spPr/>
      <dgm:t>
        <a:bodyPr/>
        <a:lstStyle/>
        <a:p>
          <a:endParaRPr lang="en-US"/>
        </a:p>
      </dgm:t>
    </dgm:pt>
    <dgm:pt modelId="{0ED6B464-F45C-4C72-9C99-DD059E0FE82E}">
      <dgm:prSet/>
      <dgm:spPr/>
      <dgm:t>
        <a:bodyPr/>
        <a:lstStyle/>
        <a:p>
          <a:r>
            <a:rPr lang="en-GB"/>
            <a:t>The very basis of decent working conditions.</a:t>
          </a:r>
          <a:endParaRPr lang="en-US"/>
        </a:p>
      </dgm:t>
    </dgm:pt>
    <dgm:pt modelId="{851520FC-C6F8-4FA0-A5D8-55FA39FC9749}" type="parTrans" cxnId="{96E4BDB3-3D01-4963-ACCB-B2A9F29DDD4C}">
      <dgm:prSet/>
      <dgm:spPr/>
      <dgm:t>
        <a:bodyPr/>
        <a:lstStyle/>
        <a:p>
          <a:endParaRPr lang="en-US"/>
        </a:p>
      </dgm:t>
    </dgm:pt>
    <dgm:pt modelId="{06F41796-3404-4C4C-8044-F22ED6784832}" type="sibTrans" cxnId="{96E4BDB3-3D01-4963-ACCB-B2A9F29DDD4C}">
      <dgm:prSet/>
      <dgm:spPr/>
      <dgm:t>
        <a:bodyPr/>
        <a:lstStyle/>
        <a:p>
          <a:endParaRPr lang="en-US"/>
        </a:p>
      </dgm:t>
    </dgm:pt>
    <dgm:pt modelId="{6DA9BD53-1571-49B8-AFEF-73207E4D85F6}">
      <dgm:prSet/>
      <dgm:spPr/>
      <dgm:t>
        <a:bodyPr/>
        <a:lstStyle/>
        <a:p>
          <a:r>
            <a:rPr lang="en-GB"/>
            <a:t>A collaborative topic bringing stakeholders together.</a:t>
          </a:r>
          <a:endParaRPr lang="en-US"/>
        </a:p>
      </dgm:t>
    </dgm:pt>
    <dgm:pt modelId="{15D97C21-7B75-49F6-A3C1-17DE6EB43869}" type="parTrans" cxnId="{09AAD537-F4FB-4B00-9AC7-22F9A61770C8}">
      <dgm:prSet/>
      <dgm:spPr/>
      <dgm:t>
        <a:bodyPr/>
        <a:lstStyle/>
        <a:p>
          <a:endParaRPr lang="en-US"/>
        </a:p>
      </dgm:t>
    </dgm:pt>
    <dgm:pt modelId="{2B6EA407-6C63-4541-92E5-CB862568B709}" type="sibTrans" cxnId="{09AAD537-F4FB-4B00-9AC7-22F9A61770C8}">
      <dgm:prSet/>
      <dgm:spPr/>
      <dgm:t>
        <a:bodyPr/>
        <a:lstStyle/>
        <a:p>
          <a:endParaRPr lang="en-US"/>
        </a:p>
      </dgm:t>
    </dgm:pt>
    <dgm:pt modelId="{F7926B3B-9A37-4C38-B904-F37BC1CDD2B3}">
      <dgm:prSet/>
      <dgm:spPr/>
      <dgm:t>
        <a:bodyPr/>
        <a:lstStyle/>
        <a:p>
          <a:r>
            <a:rPr lang="en-GB"/>
            <a:t>A topic for which there is a business case.</a:t>
          </a:r>
          <a:endParaRPr lang="en-US"/>
        </a:p>
      </dgm:t>
    </dgm:pt>
    <dgm:pt modelId="{8A27316F-2538-4BA1-A04F-7542F553B2BE}" type="parTrans" cxnId="{A757AD6F-CD3D-49A2-946A-5CDF4716138A}">
      <dgm:prSet/>
      <dgm:spPr/>
      <dgm:t>
        <a:bodyPr/>
        <a:lstStyle/>
        <a:p>
          <a:endParaRPr lang="en-US"/>
        </a:p>
      </dgm:t>
    </dgm:pt>
    <dgm:pt modelId="{C01BBD26-5D37-412D-A349-0A6F23A76496}" type="sibTrans" cxnId="{A757AD6F-CD3D-49A2-946A-5CDF4716138A}">
      <dgm:prSet/>
      <dgm:spPr/>
      <dgm:t>
        <a:bodyPr/>
        <a:lstStyle/>
        <a:p>
          <a:endParaRPr lang="en-US"/>
        </a:p>
      </dgm:t>
    </dgm:pt>
    <dgm:pt modelId="{0936E49F-C2FC-4B06-BC5F-6D61D2DB890E}">
      <dgm:prSet/>
      <dgm:spPr/>
      <dgm:t>
        <a:bodyPr/>
        <a:lstStyle/>
        <a:p>
          <a:r>
            <a:rPr lang="en-GB"/>
            <a:t>Strong synergies with environmental improvements.</a:t>
          </a:r>
          <a:endParaRPr lang="en-US"/>
        </a:p>
      </dgm:t>
    </dgm:pt>
    <dgm:pt modelId="{09D2A302-F4E5-43FF-8E10-68CAA61FD000}" type="parTrans" cxnId="{4D779FED-CA50-4A52-9D16-C9289F6FF0E7}">
      <dgm:prSet/>
      <dgm:spPr/>
      <dgm:t>
        <a:bodyPr/>
        <a:lstStyle/>
        <a:p>
          <a:endParaRPr lang="en-US"/>
        </a:p>
      </dgm:t>
    </dgm:pt>
    <dgm:pt modelId="{51B31AD8-E739-49C1-8E04-936851E0B03D}" type="sibTrans" cxnId="{4D779FED-CA50-4A52-9D16-C9289F6FF0E7}">
      <dgm:prSet/>
      <dgm:spPr/>
      <dgm:t>
        <a:bodyPr/>
        <a:lstStyle/>
        <a:p>
          <a:endParaRPr lang="en-US"/>
        </a:p>
      </dgm:t>
    </dgm:pt>
    <dgm:pt modelId="{78FC87E1-CD90-4A6B-AF0F-D31FEE71DEA6}">
      <dgm:prSet/>
      <dgm:spPr/>
      <dgm:t>
        <a:bodyPr/>
        <a:lstStyle/>
        <a:p>
          <a:r>
            <a:rPr lang="fr-CH" b="1" dirty="0" err="1"/>
            <a:t>Safety</a:t>
          </a:r>
          <a:r>
            <a:rPr lang="fr-CH" b="1" dirty="0"/>
            <a:t> and </a:t>
          </a:r>
          <a:r>
            <a:rPr lang="fr-CH" b="1" dirty="0" err="1"/>
            <a:t>health</a:t>
          </a:r>
          <a:r>
            <a:rPr lang="fr-CH" b="1" dirty="0"/>
            <a:t>: a factor </a:t>
          </a:r>
          <a:r>
            <a:rPr lang="fr-CH" b="1" dirty="0" err="1"/>
            <a:t>affecting</a:t>
          </a:r>
          <a:r>
            <a:rPr lang="fr-CH" b="1" dirty="0"/>
            <a:t> </a:t>
          </a:r>
          <a:r>
            <a:rPr lang="fr-CH" b="1" dirty="0" err="1"/>
            <a:t>competitiveness</a:t>
          </a:r>
          <a:endParaRPr lang="en-US" b="1" dirty="0"/>
        </a:p>
      </dgm:t>
    </dgm:pt>
    <dgm:pt modelId="{694D2515-9DDF-44EF-A6CF-DDF097D1A035}" type="parTrans" cxnId="{8BE3C7DB-A934-47D5-9840-46101FFF8AFD}">
      <dgm:prSet/>
      <dgm:spPr/>
      <dgm:t>
        <a:bodyPr/>
        <a:lstStyle/>
        <a:p>
          <a:endParaRPr lang="en-US"/>
        </a:p>
      </dgm:t>
    </dgm:pt>
    <dgm:pt modelId="{86E92381-354F-4EB6-838F-1E088AC2DC28}" type="sibTrans" cxnId="{8BE3C7DB-A934-47D5-9840-46101FFF8AFD}">
      <dgm:prSet/>
      <dgm:spPr/>
      <dgm:t>
        <a:bodyPr/>
        <a:lstStyle/>
        <a:p>
          <a:endParaRPr lang="en-US"/>
        </a:p>
      </dgm:t>
    </dgm:pt>
    <dgm:pt modelId="{CDCE3609-C5A2-4103-9009-5A95DA908319}">
      <dgm:prSet/>
      <dgm:spPr/>
      <dgm:t>
        <a:bodyPr/>
        <a:lstStyle/>
        <a:p>
          <a:r>
            <a:rPr lang="fr-CH"/>
            <a:t>Costs and impact on productivity and development.</a:t>
          </a:r>
          <a:endParaRPr lang="en-US"/>
        </a:p>
      </dgm:t>
    </dgm:pt>
    <dgm:pt modelId="{1768DD13-BBD5-4E73-B7BA-CB7C30966A64}" type="parTrans" cxnId="{56A6805E-EDCF-46D1-AA07-238821A7865A}">
      <dgm:prSet/>
      <dgm:spPr/>
      <dgm:t>
        <a:bodyPr/>
        <a:lstStyle/>
        <a:p>
          <a:endParaRPr lang="en-US"/>
        </a:p>
      </dgm:t>
    </dgm:pt>
    <dgm:pt modelId="{A0ED14AB-F339-4C0E-9146-F81AC1A362E8}" type="sibTrans" cxnId="{56A6805E-EDCF-46D1-AA07-238821A7865A}">
      <dgm:prSet/>
      <dgm:spPr/>
      <dgm:t>
        <a:bodyPr/>
        <a:lstStyle/>
        <a:p>
          <a:endParaRPr lang="en-US"/>
        </a:p>
      </dgm:t>
    </dgm:pt>
    <dgm:pt modelId="{87F65E94-31D4-4866-8906-059AE5A79403}">
      <dgm:prSet/>
      <dgm:spPr/>
      <dgm:t>
        <a:bodyPr/>
        <a:lstStyle/>
        <a:p>
          <a:r>
            <a:rPr lang="fr-CH"/>
            <a:t>A new requirement within trade agreements</a:t>
          </a:r>
          <a:endParaRPr lang="en-US"/>
        </a:p>
      </dgm:t>
    </dgm:pt>
    <dgm:pt modelId="{5945ACB9-5A8D-4068-ACFE-30EF0CCD2D6C}" type="parTrans" cxnId="{DBAFA1F9-F8DA-4AE7-9165-D51CA0EFCC2D}">
      <dgm:prSet/>
      <dgm:spPr/>
      <dgm:t>
        <a:bodyPr/>
        <a:lstStyle/>
        <a:p>
          <a:endParaRPr lang="en-US"/>
        </a:p>
      </dgm:t>
    </dgm:pt>
    <dgm:pt modelId="{1A2C0052-0439-4890-A287-88DED389BFE0}" type="sibTrans" cxnId="{DBAFA1F9-F8DA-4AE7-9165-D51CA0EFCC2D}">
      <dgm:prSet/>
      <dgm:spPr/>
      <dgm:t>
        <a:bodyPr/>
        <a:lstStyle/>
        <a:p>
          <a:endParaRPr lang="en-US"/>
        </a:p>
      </dgm:t>
    </dgm:pt>
    <dgm:pt modelId="{3F2344F6-1529-4F6B-BFB6-AB7039C381B2}">
      <dgm:prSet/>
      <dgm:spPr/>
      <dgm:t>
        <a:bodyPr/>
        <a:lstStyle/>
        <a:p>
          <a:r>
            <a:rPr lang="fr-CH"/>
            <a:t>A topic that relates to a number of SDGs – especially 3, 8 and 12.</a:t>
          </a:r>
          <a:endParaRPr lang="en-US"/>
        </a:p>
      </dgm:t>
    </dgm:pt>
    <dgm:pt modelId="{DE99A7C9-0621-4A21-934E-E612D242871B}" type="parTrans" cxnId="{57CB3514-A406-43C8-ABE9-7EF231FB7C0F}">
      <dgm:prSet/>
      <dgm:spPr/>
      <dgm:t>
        <a:bodyPr/>
        <a:lstStyle/>
        <a:p>
          <a:endParaRPr lang="en-US"/>
        </a:p>
      </dgm:t>
    </dgm:pt>
    <dgm:pt modelId="{6DAF7D5C-5852-41C6-83FA-9D88CA18AD89}" type="sibTrans" cxnId="{57CB3514-A406-43C8-ABE9-7EF231FB7C0F}">
      <dgm:prSet/>
      <dgm:spPr/>
      <dgm:t>
        <a:bodyPr/>
        <a:lstStyle/>
        <a:p>
          <a:endParaRPr lang="en-US"/>
        </a:p>
      </dgm:t>
    </dgm:pt>
    <dgm:pt modelId="{C19C8623-2FE7-4A07-AEB2-4800BF19CE18}">
      <dgm:prSet/>
      <dgm:spPr/>
      <dgm:t>
        <a:bodyPr/>
        <a:lstStyle/>
        <a:p>
          <a:r>
            <a:rPr lang="fr-CH" b="1" dirty="0"/>
            <a:t>A </a:t>
          </a:r>
          <a:r>
            <a:rPr lang="fr-CH" b="1" dirty="0" err="1"/>
            <a:t>core</a:t>
          </a:r>
          <a:r>
            <a:rPr lang="fr-CH" b="1" dirty="0"/>
            <a:t> part of the ILO mandate</a:t>
          </a:r>
          <a:endParaRPr lang="en-US" b="1" dirty="0"/>
        </a:p>
      </dgm:t>
    </dgm:pt>
    <dgm:pt modelId="{C100FE07-53AE-4510-94FA-B93A50AF6B34}" type="parTrans" cxnId="{FD76A58A-65AD-43A7-8F24-18A23AC029E0}">
      <dgm:prSet/>
      <dgm:spPr/>
      <dgm:t>
        <a:bodyPr/>
        <a:lstStyle/>
        <a:p>
          <a:endParaRPr lang="en-US"/>
        </a:p>
      </dgm:t>
    </dgm:pt>
    <dgm:pt modelId="{777781A2-4E00-4AF3-AB63-CB2FC2F77E94}" type="sibTrans" cxnId="{FD76A58A-65AD-43A7-8F24-18A23AC029E0}">
      <dgm:prSet/>
      <dgm:spPr/>
      <dgm:t>
        <a:bodyPr/>
        <a:lstStyle/>
        <a:p>
          <a:endParaRPr lang="en-US"/>
        </a:p>
      </dgm:t>
    </dgm:pt>
    <dgm:pt modelId="{F56BA29B-3F4A-4029-9633-F1F01F69D6B5}">
      <dgm:prSet/>
      <dgm:spPr/>
      <dgm:t>
        <a:bodyPr/>
        <a:lstStyle/>
        <a:p>
          <a:r>
            <a:rPr lang="fr-CH" dirty="0"/>
            <a:t>OSH </a:t>
          </a:r>
          <a:r>
            <a:rPr lang="fr-CH" dirty="0" err="1"/>
            <a:t>menzioned</a:t>
          </a:r>
          <a:r>
            <a:rPr lang="fr-CH" dirty="0"/>
            <a:t> as a </a:t>
          </a:r>
          <a:r>
            <a:rPr lang="fr-CH" dirty="0" err="1"/>
            <a:t>priority</a:t>
          </a:r>
          <a:r>
            <a:rPr lang="fr-CH" dirty="0"/>
            <a:t> </a:t>
          </a:r>
          <a:r>
            <a:rPr lang="fr-CH" dirty="0" err="1"/>
            <a:t>within</a:t>
          </a:r>
          <a:r>
            <a:rPr lang="fr-CH" dirty="0"/>
            <a:t> the </a:t>
          </a:r>
          <a:r>
            <a:rPr lang="fr-CH" dirty="0" err="1"/>
            <a:t>work</a:t>
          </a:r>
          <a:r>
            <a:rPr lang="fr-CH" dirty="0"/>
            <a:t> to </a:t>
          </a:r>
          <a:r>
            <a:rPr lang="fr-CH" dirty="0" err="1"/>
            <a:t>be</a:t>
          </a:r>
          <a:r>
            <a:rPr lang="fr-CH" dirty="0"/>
            <a:t> </a:t>
          </a:r>
          <a:r>
            <a:rPr lang="fr-CH" dirty="0" err="1"/>
            <a:t>done</a:t>
          </a:r>
          <a:r>
            <a:rPr lang="fr-CH" dirty="0"/>
            <a:t> on Global </a:t>
          </a:r>
          <a:r>
            <a:rPr lang="fr-CH" dirty="0" err="1"/>
            <a:t>Supply</a:t>
          </a:r>
          <a:r>
            <a:rPr lang="fr-CH" dirty="0"/>
            <a:t> </a:t>
          </a:r>
          <a:r>
            <a:rPr lang="fr-CH" dirty="0" err="1"/>
            <a:t>Chains</a:t>
          </a:r>
          <a:r>
            <a:rPr lang="fr-CH" dirty="0"/>
            <a:t> </a:t>
          </a:r>
          <a:r>
            <a:rPr lang="fr-CH" dirty="0" err="1"/>
            <a:t>during</a:t>
          </a:r>
          <a:r>
            <a:rPr lang="fr-CH" dirty="0"/>
            <a:t> the ILC 2016 discussion.</a:t>
          </a:r>
          <a:endParaRPr lang="en-US" dirty="0"/>
        </a:p>
      </dgm:t>
    </dgm:pt>
    <dgm:pt modelId="{5D3F1DA1-4258-4801-876E-15BA77DD95C0}" type="parTrans" cxnId="{A7AD373A-673B-43AB-B699-152EFE5FA348}">
      <dgm:prSet/>
      <dgm:spPr/>
      <dgm:t>
        <a:bodyPr/>
        <a:lstStyle/>
        <a:p>
          <a:endParaRPr lang="en-US"/>
        </a:p>
      </dgm:t>
    </dgm:pt>
    <dgm:pt modelId="{3623D29B-4545-4BA6-80C4-E03EBF3ADA6A}" type="sibTrans" cxnId="{A7AD373A-673B-43AB-B699-152EFE5FA348}">
      <dgm:prSet/>
      <dgm:spPr/>
      <dgm:t>
        <a:bodyPr/>
        <a:lstStyle/>
        <a:p>
          <a:endParaRPr lang="en-US"/>
        </a:p>
      </dgm:t>
    </dgm:pt>
    <dgm:pt modelId="{E3E05025-94F3-43B8-A039-788ECEBF7201}">
      <dgm:prSet/>
      <dgm:spPr/>
      <dgm:t>
        <a:bodyPr/>
        <a:lstStyle/>
        <a:p>
          <a:r>
            <a:rPr lang="fr-CH"/>
            <a:t>OSH part of the ILO work plan on GSCs.</a:t>
          </a:r>
          <a:endParaRPr lang="en-US"/>
        </a:p>
      </dgm:t>
    </dgm:pt>
    <dgm:pt modelId="{C60433A7-3304-40B0-A6E2-6961026854EB}" type="parTrans" cxnId="{D15908D7-A1D1-42CB-9B2C-5ACCC4A195FE}">
      <dgm:prSet/>
      <dgm:spPr/>
      <dgm:t>
        <a:bodyPr/>
        <a:lstStyle/>
        <a:p>
          <a:endParaRPr lang="en-US"/>
        </a:p>
      </dgm:t>
    </dgm:pt>
    <dgm:pt modelId="{F24AA447-F0C3-40A4-A777-CDB118604F40}" type="sibTrans" cxnId="{D15908D7-A1D1-42CB-9B2C-5ACCC4A195FE}">
      <dgm:prSet/>
      <dgm:spPr/>
      <dgm:t>
        <a:bodyPr/>
        <a:lstStyle/>
        <a:p>
          <a:endParaRPr lang="en-US"/>
        </a:p>
      </dgm:t>
    </dgm:pt>
    <dgm:pt modelId="{D4122961-F823-4FC1-A8AC-901993288E73}" type="pres">
      <dgm:prSet presAssocID="{9CBBFF3E-E9E5-42D1-9E09-43EEDA7DF840}" presName="Name0" presStyleCnt="0">
        <dgm:presLayoutVars>
          <dgm:dir/>
          <dgm:animLvl val="lvl"/>
          <dgm:resizeHandles val="exact"/>
        </dgm:presLayoutVars>
      </dgm:prSet>
      <dgm:spPr/>
    </dgm:pt>
    <dgm:pt modelId="{429EE5E1-087D-46AB-8EB4-14BCB1D799F6}" type="pres">
      <dgm:prSet presAssocID="{1DD2E879-F385-44BF-935E-A137DD8FBF13}" presName="composite" presStyleCnt="0"/>
      <dgm:spPr/>
    </dgm:pt>
    <dgm:pt modelId="{0CAC1359-7389-41BE-A578-7B1867CC4A41}" type="pres">
      <dgm:prSet presAssocID="{1DD2E879-F385-44BF-935E-A137DD8FBF13}" presName="parTx" presStyleLbl="alignNode1" presStyleIdx="0" presStyleCnt="3">
        <dgm:presLayoutVars>
          <dgm:chMax val="0"/>
          <dgm:chPref val="0"/>
          <dgm:bulletEnabled val="1"/>
        </dgm:presLayoutVars>
      </dgm:prSet>
      <dgm:spPr/>
    </dgm:pt>
    <dgm:pt modelId="{0FC40934-E1CB-49F5-B821-319048CD195B}" type="pres">
      <dgm:prSet presAssocID="{1DD2E879-F385-44BF-935E-A137DD8FBF13}" presName="desTx" presStyleLbl="alignAccFollowNode1" presStyleIdx="0" presStyleCnt="3">
        <dgm:presLayoutVars>
          <dgm:bulletEnabled val="1"/>
        </dgm:presLayoutVars>
      </dgm:prSet>
      <dgm:spPr/>
    </dgm:pt>
    <dgm:pt modelId="{98B57D00-3469-4855-AA9E-2725C57B99C2}" type="pres">
      <dgm:prSet presAssocID="{5E1DA744-D4C4-4460-81AD-AC6818E59F8F}" presName="space" presStyleCnt="0"/>
      <dgm:spPr/>
    </dgm:pt>
    <dgm:pt modelId="{9F227A71-4F3B-47DB-A852-97E33A1B5409}" type="pres">
      <dgm:prSet presAssocID="{78FC87E1-CD90-4A6B-AF0F-D31FEE71DEA6}" presName="composite" presStyleCnt="0"/>
      <dgm:spPr/>
    </dgm:pt>
    <dgm:pt modelId="{0E6CC1C1-8E27-4AA6-88E0-A9CFC3122A7F}" type="pres">
      <dgm:prSet presAssocID="{78FC87E1-CD90-4A6B-AF0F-D31FEE71DEA6}" presName="parTx" presStyleLbl="alignNode1" presStyleIdx="1" presStyleCnt="3">
        <dgm:presLayoutVars>
          <dgm:chMax val="0"/>
          <dgm:chPref val="0"/>
          <dgm:bulletEnabled val="1"/>
        </dgm:presLayoutVars>
      </dgm:prSet>
      <dgm:spPr/>
    </dgm:pt>
    <dgm:pt modelId="{2416EFF5-D3F0-4772-AB61-F286D6DEA4E2}" type="pres">
      <dgm:prSet presAssocID="{78FC87E1-CD90-4A6B-AF0F-D31FEE71DEA6}" presName="desTx" presStyleLbl="alignAccFollowNode1" presStyleIdx="1" presStyleCnt="3">
        <dgm:presLayoutVars>
          <dgm:bulletEnabled val="1"/>
        </dgm:presLayoutVars>
      </dgm:prSet>
      <dgm:spPr/>
    </dgm:pt>
    <dgm:pt modelId="{51E7EB53-6ECC-444D-8123-BBDDD261E870}" type="pres">
      <dgm:prSet presAssocID="{86E92381-354F-4EB6-838F-1E088AC2DC28}" presName="space" presStyleCnt="0"/>
      <dgm:spPr/>
    </dgm:pt>
    <dgm:pt modelId="{DFCAB031-C988-4D47-B68D-A257D22CD081}" type="pres">
      <dgm:prSet presAssocID="{C19C8623-2FE7-4A07-AEB2-4800BF19CE18}" presName="composite" presStyleCnt="0"/>
      <dgm:spPr/>
    </dgm:pt>
    <dgm:pt modelId="{8D154D76-B139-4795-9866-F62095B27DD0}" type="pres">
      <dgm:prSet presAssocID="{C19C8623-2FE7-4A07-AEB2-4800BF19CE18}" presName="parTx" presStyleLbl="alignNode1" presStyleIdx="2" presStyleCnt="3">
        <dgm:presLayoutVars>
          <dgm:chMax val="0"/>
          <dgm:chPref val="0"/>
          <dgm:bulletEnabled val="1"/>
        </dgm:presLayoutVars>
      </dgm:prSet>
      <dgm:spPr/>
    </dgm:pt>
    <dgm:pt modelId="{56E8A43F-DDA4-4168-969D-663DCA8506F2}" type="pres">
      <dgm:prSet presAssocID="{C19C8623-2FE7-4A07-AEB2-4800BF19CE18}" presName="desTx" presStyleLbl="alignAccFollowNode1" presStyleIdx="2" presStyleCnt="3">
        <dgm:presLayoutVars>
          <dgm:bulletEnabled val="1"/>
        </dgm:presLayoutVars>
      </dgm:prSet>
      <dgm:spPr/>
    </dgm:pt>
  </dgm:ptLst>
  <dgm:cxnLst>
    <dgm:cxn modelId="{ADD9E90C-035C-490C-8C59-97D6B9DCAD38}" type="presOf" srcId="{9CBBFF3E-E9E5-42D1-9E09-43EEDA7DF840}" destId="{D4122961-F823-4FC1-A8AC-901993288E73}" srcOrd="0" destOrd="0" presId="urn:microsoft.com/office/officeart/2005/8/layout/hList1"/>
    <dgm:cxn modelId="{7C304712-1890-4274-BEBC-209DA6D20019}" type="presOf" srcId="{3F2344F6-1529-4F6B-BFB6-AB7039C381B2}" destId="{2416EFF5-D3F0-4772-AB61-F286D6DEA4E2}" srcOrd="0" destOrd="2" presId="urn:microsoft.com/office/officeart/2005/8/layout/hList1"/>
    <dgm:cxn modelId="{57CB3514-A406-43C8-ABE9-7EF231FB7C0F}" srcId="{78FC87E1-CD90-4A6B-AF0F-D31FEE71DEA6}" destId="{3F2344F6-1529-4F6B-BFB6-AB7039C381B2}" srcOrd="2" destOrd="0" parTransId="{DE99A7C9-0621-4A21-934E-E612D242871B}" sibTransId="{6DAF7D5C-5852-41C6-83FA-9D88CA18AD89}"/>
    <dgm:cxn modelId="{76704A15-18CC-497E-A4D3-527BDEA9441F}" srcId="{9CBBFF3E-E9E5-42D1-9E09-43EEDA7DF840}" destId="{1DD2E879-F385-44BF-935E-A137DD8FBF13}" srcOrd="0" destOrd="0" parTransId="{28C39FF8-747B-4E5B-8432-D0BFBC033C58}" sibTransId="{5E1DA744-D4C4-4460-81AD-AC6818E59F8F}"/>
    <dgm:cxn modelId="{09AAD537-F4FB-4B00-9AC7-22F9A61770C8}" srcId="{1DD2E879-F385-44BF-935E-A137DD8FBF13}" destId="{6DA9BD53-1571-49B8-AFEF-73207E4D85F6}" srcOrd="1" destOrd="0" parTransId="{15D97C21-7B75-49F6-A3C1-17DE6EB43869}" sibTransId="{2B6EA407-6C63-4541-92E5-CB862568B709}"/>
    <dgm:cxn modelId="{A7AD373A-673B-43AB-B699-152EFE5FA348}" srcId="{C19C8623-2FE7-4A07-AEB2-4800BF19CE18}" destId="{F56BA29B-3F4A-4029-9633-F1F01F69D6B5}" srcOrd="0" destOrd="0" parTransId="{5D3F1DA1-4258-4801-876E-15BA77DD95C0}" sibTransId="{3623D29B-4545-4BA6-80C4-E03EBF3ADA6A}"/>
    <dgm:cxn modelId="{56A6805E-EDCF-46D1-AA07-238821A7865A}" srcId="{78FC87E1-CD90-4A6B-AF0F-D31FEE71DEA6}" destId="{CDCE3609-C5A2-4103-9009-5A95DA908319}" srcOrd="0" destOrd="0" parTransId="{1768DD13-BBD5-4E73-B7BA-CB7C30966A64}" sibTransId="{A0ED14AB-F339-4C0E-9146-F81AC1A362E8}"/>
    <dgm:cxn modelId="{58733745-0B48-49BB-8078-568D5E8CA64A}" type="presOf" srcId="{F56BA29B-3F4A-4029-9633-F1F01F69D6B5}" destId="{56E8A43F-DDA4-4168-969D-663DCA8506F2}" srcOrd="0" destOrd="0" presId="urn:microsoft.com/office/officeart/2005/8/layout/hList1"/>
    <dgm:cxn modelId="{722EA745-51FB-429A-BEE6-61C3F66CBABD}" type="presOf" srcId="{E3E05025-94F3-43B8-A039-788ECEBF7201}" destId="{56E8A43F-DDA4-4168-969D-663DCA8506F2}" srcOrd="0" destOrd="1" presId="urn:microsoft.com/office/officeart/2005/8/layout/hList1"/>
    <dgm:cxn modelId="{BF218547-17F8-42E6-8618-4159FB7FE983}" type="presOf" srcId="{0ED6B464-F45C-4C72-9C99-DD059E0FE82E}" destId="{0FC40934-E1CB-49F5-B821-319048CD195B}" srcOrd="0" destOrd="0" presId="urn:microsoft.com/office/officeart/2005/8/layout/hList1"/>
    <dgm:cxn modelId="{A1C08748-8653-4CF1-9C29-E1B16E39C8D2}" type="presOf" srcId="{87F65E94-31D4-4866-8906-059AE5A79403}" destId="{2416EFF5-D3F0-4772-AB61-F286D6DEA4E2}" srcOrd="0" destOrd="1" presId="urn:microsoft.com/office/officeart/2005/8/layout/hList1"/>
    <dgm:cxn modelId="{A757AD6F-CD3D-49A2-946A-5CDF4716138A}" srcId="{1DD2E879-F385-44BF-935E-A137DD8FBF13}" destId="{F7926B3B-9A37-4C38-B904-F37BC1CDD2B3}" srcOrd="2" destOrd="0" parTransId="{8A27316F-2538-4BA1-A04F-7542F553B2BE}" sibTransId="{C01BBD26-5D37-412D-A349-0A6F23A76496}"/>
    <dgm:cxn modelId="{EA242B78-17B3-41BC-B073-321639A0B32E}" type="presOf" srcId="{0936E49F-C2FC-4B06-BC5F-6D61D2DB890E}" destId="{0FC40934-E1CB-49F5-B821-319048CD195B}" srcOrd="0" destOrd="3" presId="urn:microsoft.com/office/officeart/2005/8/layout/hList1"/>
    <dgm:cxn modelId="{391E3682-3108-4163-ACDF-0DFF70605827}" type="presOf" srcId="{1DD2E879-F385-44BF-935E-A137DD8FBF13}" destId="{0CAC1359-7389-41BE-A578-7B1867CC4A41}" srcOrd="0" destOrd="0" presId="urn:microsoft.com/office/officeart/2005/8/layout/hList1"/>
    <dgm:cxn modelId="{92FB2B89-20ED-482E-B38D-8E98F30E54F6}" type="presOf" srcId="{78FC87E1-CD90-4A6B-AF0F-D31FEE71DEA6}" destId="{0E6CC1C1-8E27-4AA6-88E0-A9CFC3122A7F}" srcOrd="0" destOrd="0" presId="urn:microsoft.com/office/officeart/2005/8/layout/hList1"/>
    <dgm:cxn modelId="{FD76A58A-65AD-43A7-8F24-18A23AC029E0}" srcId="{9CBBFF3E-E9E5-42D1-9E09-43EEDA7DF840}" destId="{C19C8623-2FE7-4A07-AEB2-4800BF19CE18}" srcOrd="2" destOrd="0" parTransId="{C100FE07-53AE-4510-94FA-B93A50AF6B34}" sibTransId="{777781A2-4E00-4AF3-AB63-CB2FC2F77E94}"/>
    <dgm:cxn modelId="{4D7696A5-7136-4442-8FF7-7195AE7D509C}" type="presOf" srcId="{F7926B3B-9A37-4C38-B904-F37BC1CDD2B3}" destId="{0FC40934-E1CB-49F5-B821-319048CD195B}" srcOrd="0" destOrd="2" presId="urn:microsoft.com/office/officeart/2005/8/layout/hList1"/>
    <dgm:cxn modelId="{3B1789AE-F74F-4839-AD03-AEF8EEC63AA9}" type="presOf" srcId="{C19C8623-2FE7-4A07-AEB2-4800BF19CE18}" destId="{8D154D76-B139-4795-9866-F62095B27DD0}" srcOrd="0" destOrd="0" presId="urn:microsoft.com/office/officeart/2005/8/layout/hList1"/>
    <dgm:cxn modelId="{96E4BDB3-3D01-4963-ACCB-B2A9F29DDD4C}" srcId="{1DD2E879-F385-44BF-935E-A137DD8FBF13}" destId="{0ED6B464-F45C-4C72-9C99-DD059E0FE82E}" srcOrd="0" destOrd="0" parTransId="{851520FC-C6F8-4FA0-A5D8-55FA39FC9749}" sibTransId="{06F41796-3404-4C4C-8044-F22ED6784832}"/>
    <dgm:cxn modelId="{5A9E63B5-A7E8-45C9-AD15-6B267E32A72F}" type="presOf" srcId="{6DA9BD53-1571-49B8-AFEF-73207E4D85F6}" destId="{0FC40934-E1CB-49F5-B821-319048CD195B}" srcOrd="0" destOrd="1" presId="urn:microsoft.com/office/officeart/2005/8/layout/hList1"/>
    <dgm:cxn modelId="{D15908D7-A1D1-42CB-9B2C-5ACCC4A195FE}" srcId="{C19C8623-2FE7-4A07-AEB2-4800BF19CE18}" destId="{E3E05025-94F3-43B8-A039-788ECEBF7201}" srcOrd="1" destOrd="0" parTransId="{C60433A7-3304-40B0-A6E2-6961026854EB}" sibTransId="{F24AA447-F0C3-40A4-A777-CDB118604F40}"/>
    <dgm:cxn modelId="{8BE3C7DB-A934-47D5-9840-46101FFF8AFD}" srcId="{9CBBFF3E-E9E5-42D1-9E09-43EEDA7DF840}" destId="{78FC87E1-CD90-4A6B-AF0F-D31FEE71DEA6}" srcOrd="1" destOrd="0" parTransId="{694D2515-9DDF-44EF-A6CF-DDF097D1A035}" sibTransId="{86E92381-354F-4EB6-838F-1E088AC2DC28}"/>
    <dgm:cxn modelId="{4D779FED-CA50-4A52-9D16-C9289F6FF0E7}" srcId="{1DD2E879-F385-44BF-935E-A137DD8FBF13}" destId="{0936E49F-C2FC-4B06-BC5F-6D61D2DB890E}" srcOrd="3" destOrd="0" parTransId="{09D2A302-F4E5-43FF-8E10-68CAA61FD000}" sibTransId="{51B31AD8-E739-49C1-8E04-936851E0B03D}"/>
    <dgm:cxn modelId="{DBAFA1F9-F8DA-4AE7-9165-D51CA0EFCC2D}" srcId="{78FC87E1-CD90-4A6B-AF0F-D31FEE71DEA6}" destId="{87F65E94-31D4-4866-8906-059AE5A79403}" srcOrd="1" destOrd="0" parTransId="{5945ACB9-5A8D-4068-ACFE-30EF0CCD2D6C}" sibTransId="{1A2C0052-0439-4890-A287-88DED389BFE0}"/>
    <dgm:cxn modelId="{65475EFE-D862-4904-B3A9-5BD196873C78}" type="presOf" srcId="{CDCE3609-C5A2-4103-9009-5A95DA908319}" destId="{2416EFF5-D3F0-4772-AB61-F286D6DEA4E2}" srcOrd="0" destOrd="0" presId="urn:microsoft.com/office/officeart/2005/8/layout/hList1"/>
    <dgm:cxn modelId="{735FD3C7-626A-49DE-B3F8-847F32259285}" type="presParOf" srcId="{D4122961-F823-4FC1-A8AC-901993288E73}" destId="{429EE5E1-087D-46AB-8EB4-14BCB1D799F6}" srcOrd="0" destOrd="0" presId="urn:microsoft.com/office/officeart/2005/8/layout/hList1"/>
    <dgm:cxn modelId="{47A9138C-4617-4C3D-923E-C5A44FA51425}" type="presParOf" srcId="{429EE5E1-087D-46AB-8EB4-14BCB1D799F6}" destId="{0CAC1359-7389-41BE-A578-7B1867CC4A41}" srcOrd="0" destOrd="0" presId="urn:microsoft.com/office/officeart/2005/8/layout/hList1"/>
    <dgm:cxn modelId="{7413B77C-FA08-41D5-BCA1-594E1631F5BE}" type="presParOf" srcId="{429EE5E1-087D-46AB-8EB4-14BCB1D799F6}" destId="{0FC40934-E1CB-49F5-B821-319048CD195B}" srcOrd="1" destOrd="0" presId="urn:microsoft.com/office/officeart/2005/8/layout/hList1"/>
    <dgm:cxn modelId="{6CB96590-4062-49A5-B67F-7A093F2F63D6}" type="presParOf" srcId="{D4122961-F823-4FC1-A8AC-901993288E73}" destId="{98B57D00-3469-4855-AA9E-2725C57B99C2}" srcOrd="1" destOrd="0" presId="urn:microsoft.com/office/officeart/2005/8/layout/hList1"/>
    <dgm:cxn modelId="{974C500F-A910-4EA1-A604-C317EA5A14E1}" type="presParOf" srcId="{D4122961-F823-4FC1-A8AC-901993288E73}" destId="{9F227A71-4F3B-47DB-A852-97E33A1B5409}" srcOrd="2" destOrd="0" presId="urn:microsoft.com/office/officeart/2005/8/layout/hList1"/>
    <dgm:cxn modelId="{E8E0B49E-3CBB-4A7E-B166-449F3D50B604}" type="presParOf" srcId="{9F227A71-4F3B-47DB-A852-97E33A1B5409}" destId="{0E6CC1C1-8E27-4AA6-88E0-A9CFC3122A7F}" srcOrd="0" destOrd="0" presId="urn:microsoft.com/office/officeart/2005/8/layout/hList1"/>
    <dgm:cxn modelId="{EB9A46C0-2CD1-45B4-B7C2-9E496423D29C}" type="presParOf" srcId="{9F227A71-4F3B-47DB-A852-97E33A1B5409}" destId="{2416EFF5-D3F0-4772-AB61-F286D6DEA4E2}" srcOrd="1" destOrd="0" presId="urn:microsoft.com/office/officeart/2005/8/layout/hList1"/>
    <dgm:cxn modelId="{86F27032-F114-43AD-A0C8-D92357DB06AE}" type="presParOf" srcId="{D4122961-F823-4FC1-A8AC-901993288E73}" destId="{51E7EB53-6ECC-444D-8123-BBDDD261E870}" srcOrd="3" destOrd="0" presId="urn:microsoft.com/office/officeart/2005/8/layout/hList1"/>
    <dgm:cxn modelId="{D656FB1C-D779-451C-8F8D-1B280A197938}" type="presParOf" srcId="{D4122961-F823-4FC1-A8AC-901993288E73}" destId="{DFCAB031-C988-4D47-B68D-A257D22CD081}" srcOrd="4" destOrd="0" presId="urn:microsoft.com/office/officeart/2005/8/layout/hList1"/>
    <dgm:cxn modelId="{C312FFDC-2223-4455-A0BD-A0F17A0C7254}" type="presParOf" srcId="{DFCAB031-C988-4D47-B68D-A257D22CD081}" destId="{8D154D76-B139-4795-9866-F62095B27DD0}" srcOrd="0" destOrd="0" presId="urn:microsoft.com/office/officeart/2005/8/layout/hList1"/>
    <dgm:cxn modelId="{1D28D3F5-3E09-4C83-942D-EE89EE900EEE}" type="presParOf" srcId="{DFCAB031-C988-4D47-B68D-A257D22CD081}" destId="{56E8A43F-DDA4-4168-969D-663DCA8506F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15EE35-A05A-4432-AF55-FEEF466C9796}" type="doc">
      <dgm:prSet loTypeId="urn:microsoft.com/office/officeart/2005/8/layout/list1" loCatId="list" qsTypeId="urn:microsoft.com/office/officeart/2005/8/quickstyle/simple3" qsCatId="simple" csTypeId="urn:microsoft.com/office/officeart/2005/8/colors/accent1_2" csCatId="accent1"/>
      <dgm:spPr/>
      <dgm:t>
        <a:bodyPr/>
        <a:lstStyle/>
        <a:p>
          <a:endParaRPr lang="en-US"/>
        </a:p>
      </dgm:t>
    </dgm:pt>
    <dgm:pt modelId="{066B567A-E842-4B8F-A713-8024ACCE6A34}">
      <dgm:prSet/>
      <dgm:spPr/>
      <dgm:t>
        <a:bodyPr/>
        <a:lstStyle/>
        <a:p>
          <a:r>
            <a:rPr lang="fr-CH" b="1" dirty="0" err="1"/>
            <a:t>Existing</a:t>
          </a:r>
          <a:r>
            <a:rPr lang="fr-CH" b="1" dirty="0"/>
            <a:t> </a:t>
          </a:r>
          <a:r>
            <a:rPr lang="fr-CH" b="1" dirty="0" err="1"/>
            <a:t>evidence</a:t>
          </a:r>
          <a:endParaRPr lang="en-US" dirty="0"/>
        </a:p>
      </dgm:t>
    </dgm:pt>
    <dgm:pt modelId="{40FC02B3-1F12-4172-AF5E-3712DBEA5FAD}" type="parTrans" cxnId="{4AC67E15-4CDC-48CC-90ED-ACCE22E1FA0D}">
      <dgm:prSet/>
      <dgm:spPr/>
      <dgm:t>
        <a:bodyPr/>
        <a:lstStyle/>
        <a:p>
          <a:endParaRPr lang="en-US"/>
        </a:p>
      </dgm:t>
    </dgm:pt>
    <dgm:pt modelId="{F4821B7D-9082-4B01-954C-E8BD6B0FB6F1}" type="sibTrans" cxnId="{4AC67E15-4CDC-48CC-90ED-ACCE22E1FA0D}">
      <dgm:prSet/>
      <dgm:spPr/>
      <dgm:t>
        <a:bodyPr/>
        <a:lstStyle/>
        <a:p>
          <a:endParaRPr lang="en-US"/>
        </a:p>
      </dgm:t>
    </dgm:pt>
    <dgm:pt modelId="{63AF7C7B-3D11-4B6F-91FE-8D327EA950A6}">
      <dgm:prSet/>
      <dgm:spPr/>
      <dgm:t>
        <a:bodyPr/>
        <a:lstStyle/>
        <a:p>
          <a:r>
            <a:rPr lang="en-GB"/>
            <a:t>Only a small part of the literature on Global Supply Chains addresses specific decent work issues such as OSH.</a:t>
          </a:r>
          <a:endParaRPr lang="en-US"/>
        </a:p>
      </dgm:t>
    </dgm:pt>
    <dgm:pt modelId="{82CDF786-8F85-4743-AAA2-4EBDB3592F48}" type="parTrans" cxnId="{D28C36E4-A359-4B17-B02A-A6FB1F4F900B}">
      <dgm:prSet/>
      <dgm:spPr/>
      <dgm:t>
        <a:bodyPr/>
        <a:lstStyle/>
        <a:p>
          <a:endParaRPr lang="en-US"/>
        </a:p>
      </dgm:t>
    </dgm:pt>
    <dgm:pt modelId="{C4F4609D-8018-4B44-9C77-BD3FAC9BE6FD}" type="sibTrans" cxnId="{D28C36E4-A359-4B17-B02A-A6FB1F4F900B}">
      <dgm:prSet/>
      <dgm:spPr/>
      <dgm:t>
        <a:bodyPr/>
        <a:lstStyle/>
        <a:p>
          <a:endParaRPr lang="en-US"/>
        </a:p>
      </dgm:t>
    </dgm:pt>
    <dgm:pt modelId="{9766F1F0-0E9C-4D28-AD9A-94643F726E7B}">
      <dgm:prSet/>
      <dgm:spPr/>
      <dgm:t>
        <a:bodyPr/>
        <a:lstStyle/>
        <a:p>
          <a:r>
            <a:rPr lang="en-GB" dirty="0"/>
            <a:t>A top-down approach is prevalent and does not allow to gather substantial information on suppliers, especially below tier 1. </a:t>
          </a:r>
          <a:endParaRPr lang="en-US" dirty="0"/>
        </a:p>
      </dgm:t>
    </dgm:pt>
    <dgm:pt modelId="{E1522A11-3376-4DA1-AC40-667FA0C12584}" type="parTrans" cxnId="{594A8F55-C5DF-418F-B388-1660C8D7E8E8}">
      <dgm:prSet/>
      <dgm:spPr/>
      <dgm:t>
        <a:bodyPr/>
        <a:lstStyle/>
        <a:p>
          <a:endParaRPr lang="en-US"/>
        </a:p>
      </dgm:t>
    </dgm:pt>
    <dgm:pt modelId="{E16A2363-9CC5-4CDB-B294-6F5BA974C18A}" type="sibTrans" cxnId="{594A8F55-C5DF-418F-B388-1660C8D7E8E8}">
      <dgm:prSet/>
      <dgm:spPr/>
      <dgm:t>
        <a:bodyPr/>
        <a:lstStyle/>
        <a:p>
          <a:endParaRPr lang="en-US"/>
        </a:p>
      </dgm:t>
    </dgm:pt>
    <dgm:pt modelId="{A647FD90-7CA6-420B-B3F8-4FF242701EAC}">
      <dgm:prSet/>
      <dgm:spPr/>
      <dgm:t>
        <a:bodyPr/>
        <a:lstStyle/>
        <a:p>
          <a:r>
            <a:rPr lang="en-GB" dirty="0"/>
            <a:t>Strong focus is placed on manufacturing (especially garment / electronics) and sub-contracting of labour (especially construction and services provided on-site). </a:t>
          </a:r>
          <a:endParaRPr lang="en-US" dirty="0"/>
        </a:p>
      </dgm:t>
    </dgm:pt>
    <dgm:pt modelId="{C54D8FD0-DE6F-4932-8873-E9669842878F}" type="parTrans" cxnId="{D8513582-F130-4432-A41D-AE767CF6AA97}">
      <dgm:prSet/>
      <dgm:spPr/>
      <dgm:t>
        <a:bodyPr/>
        <a:lstStyle/>
        <a:p>
          <a:endParaRPr lang="en-US"/>
        </a:p>
      </dgm:t>
    </dgm:pt>
    <dgm:pt modelId="{1DFD521D-8F7D-4922-BB70-9440D021CC61}" type="sibTrans" cxnId="{D8513582-F130-4432-A41D-AE767CF6AA97}">
      <dgm:prSet/>
      <dgm:spPr/>
      <dgm:t>
        <a:bodyPr/>
        <a:lstStyle/>
        <a:p>
          <a:endParaRPr lang="en-US"/>
        </a:p>
      </dgm:t>
    </dgm:pt>
    <dgm:pt modelId="{3B2DFFCB-93C0-4B9E-B0A7-0F31C45895F6}">
      <dgm:prSet/>
      <dgm:spPr/>
      <dgm:t>
        <a:bodyPr/>
        <a:lstStyle/>
        <a:p>
          <a:r>
            <a:rPr lang="fr-CH" dirty="0" err="1"/>
            <a:t>Research</a:t>
          </a:r>
          <a:r>
            <a:rPr lang="fr-CH" dirty="0"/>
            <a:t> on the impact of global </a:t>
          </a:r>
          <a:r>
            <a:rPr lang="fr-CH" dirty="0" err="1"/>
            <a:t>suppy</a:t>
          </a:r>
          <a:r>
            <a:rPr lang="fr-CH" dirty="0"/>
            <a:t> </a:t>
          </a:r>
          <a:r>
            <a:rPr lang="fr-CH" dirty="0" err="1"/>
            <a:t>chains</a:t>
          </a:r>
          <a:r>
            <a:rPr lang="fr-CH" dirty="0"/>
            <a:t> and </a:t>
          </a:r>
          <a:r>
            <a:rPr lang="fr-CH" dirty="0" err="1"/>
            <a:t>sub-contracting</a:t>
          </a:r>
          <a:r>
            <a:rPr lang="fr-CH" dirty="0"/>
            <a:t> arrangements </a:t>
          </a:r>
          <a:r>
            <a:rPr lang="fr-CH" dirty="0" err="1"/>
            <a:t>indicate</a:t>
          </a:r>
          <a:r>
            <a:rPr lang="fr-CH" dirty="0"/>
            <a:t> a double and </a:t>
          </a:r>
          <a:r>
            <a:rPr lang="fr-CH" dirty="0" err="1"/>
            <a:t>somewhat</a:t>
          </a:r>
          <a:r>
            <a:rPr lang="fr-CH" dirty="0"/>
            <a:t> </a:t>
          </a:r>
          <a:r>
            <a:rPr lang="fr-CH" dirty="0" err="1"/>
            <a:t>contradictory</a:t>
          </a:r>
          <a:r>
            <a:rPr lang="fr-CH" dirty="0"/>
            <a:t> impact on OSH </a:t>
          </a:r>
          <a:r>
            <a:rPr lang="fr-CH" dirty="0" err="1"/>
            <a:t>outcomes</a:t>
          </a:r>
          <a:r>
            <a:rPr lang="fr-CH" dirty="0"/>
            <a:t> down the </a:t>
          </a:r>
          <a:r>
            <a:rPr lang="fr-CH" dirty="0" err="1"/>
            <a:t>chain</a:t>
          </a:r>
          <a:r>
            <a:rPr lang="fr-CH" dirty="0"/>
            <a:t>:</a:t>
          </a:r>
          <a:endParaRPr lang="en-US" dirty="0"/>
        </a:p>
      </dgm:t>
    </dgm:pt>
    <dgm:pt modelId="{C14DA5DD-885A-4BD1-8979-FE09726CAAB7}" type="parTrans" cxnId="{24E01110-FBA7-4B1C-A221-C37E7DB3A1E6}">
      <dgm:prSet/>
      <dgm:spPr/>
      <dgm:t>
        <a:bodyPr/>
        <a:lstStyle/>
        <a:p>
          <a:endParaRPr lang="en-US"/>
        </a:p>
      </dgm:t>
    </dgm:pt>
    <dgm:pt modelId="{E7107177-A305-4F0B-ABB7-52881292F2BB}" type="sibTrans" cxnId="{24E01110-FBA7-4B1C-A221-C37E7DB3A1E6}">
      <dgm:prSet/>
      <dgm:spPr/>
      <dgm:t>
        <a:bodyPr/>
        <a:lstStyle/>
        <a:p>
          <a:endParaRPr lang="en-US"/>
        </a:p>
      </dgm:t>
    </dgm:pt>
    <dgm:pt modelId="{9CFA7AAB-D55C-4935-9A31-3512D1DC2B69}">
      <dgm:prSet/>
      <dgm:spPr/>
      <dgm:t>
        <a:bodyPr/>
        <a:lstStyle/>
        <a:p>
          <a:pPr>
            <a:buFont typeface="Wingdings" panose="05000000000000000000" pitchFamily="2" charset="2"/>
            <a:buChar char="ü"/>
          </a:pPr>
          <a:r>
            <a:rPr lang="fr-CH" dirty="0"/>
            <a:t>Outsourcing and </a:t>
          </a:r>
          <a:r>
            <a:rPr lang="fr-CH" dirty="0" err="1"/>
            <a:t>sub-contracting</a:t>
          </a:r>
          <a:r>
            <a:rPr lang="fr-CH" dirty="0"/>
            <a:t> tend to </a:t>
          </a:r>
          <a:r>
            <a:rPr lang="fr-CH" dirty="0" err="1"/>
            <a:t>create</a:t>
          </a:r>
          <a:r>
            <a:rPr lang="fr-CH" dirty="0"/>
            <a:t> </a:t>
          </a:r>
          <a:r>
            <a:rPr lang="fr-CH" dirty="0" err="1"/>
            <a:t>uncertainties</a:t>
          </a:r>
          <a:r>
            <a:rPr lang="fr-CH" dirty="0"/>
            <a:t> on the </a:t>
          </a:r>
          <a:r>
            <a:rPr lang="fr-CH" dirty="0" err="1"/>
            <a:t>requirements</a:t>
          </a:r>
          <a:r>
            <a:rPr lang="fr-CH" dirty="0"/>
            <a:t>, </a:t>
          </a:r>
          <a:r>
            <a:rPr lang="fr-CH" dirty="0" err="1"/>
            <a:t>responsibilities</a:t>
          </a:r>
          <a:r>
            <a:rPr lang="fr-CH" dirty="0"/>
            <a:t> and arrangements for </a:t>
          </a:r>
          <a:r>
            <a:rPr lang="fr-CH" dirty="0" err="1"/>
            <a:t>safety</a:t>
          </a:r>
          <a:r>
            <a:rPr lang="fr-CH" dirty="0"/>
            <a:t> and </a:t>
          </a:r>
          <a:r>
            <a:rPr lang="fr-CH" dirty="0" err="1"/>
            <a:t>health</a:t>
          </a:r>
          <a:r>
            <a:rPr lang="fr-CH" dirty="0"/>
            <a:t> at the </a:t>
          </a:r>
          <a:r>
            <a:rPr lang="fr-CH" dirty="0" err="1"/>
            <a:t>workplace</a:t>
          </a:r>
          <a:r>
            <a:rPr lang="fr-CH" dirty="0"/>
            <a:t>.</a:t>
          </a:r>
          <a:endParaRPr lang="en-US" dirty="0"/>
        </a:p>
      </dgm:t>
    </dgm:pt>
    <dgm:pt modelId="{C044BAC1-BC4B-4D0F-A245-8A57F8AB8855}" type="parTrans" cxnId="{2F39365F-C3FB-402C-807C-7ADAEBAF3069}">
      <dgm:prSet/>
      <dgm:spPr/>
      <dgm:t>
        <a:bodyPr/>
        <a:lstStyle/>
        <a:p>
          <a:endParaRPr lang="en-US"/>
        </a:p>
      </dgm:t>
    </dgm:pt>
    <dgm:pt modelId="{79594E11-01CF-4C1C-8163-0EE015831B4C}" type="sibTrans" cxnId="{2F39365F-C3FB-402C-807C-7ADAEBAF3069}">
      <dgm:prSet/>
      <dgm:spPr/>
      <dgm:t>
        <a:bodyPr/>
        <a:lstStyle/>
        <a:p>
          <a:endParaRPr lang="en-US"/>
        </a:p>
      </dgm:t>
    </dgm:pt>
    <dgm:pt modelId="{04672A62-E486-4D29-8B6E-E8CAF23EEB8F}">
      <dgm:prSet/>
      <dgm:spPr/>
      <dgm:t>
        <a:bodyPr/>
        <a:lstStyle/>
        <a:p>
          <a:pPr>
            <a:buFont typeface="Wingdings" panose="05000000000000000000" pitchFamily="2" charset="2"/>
            <a:buChar char="ü"/>
          </a:pPr>
          <a:r>
            <a:rPr lang="fr-CH" dirty="0"/>
            <a:t>At the </a:t>
          </a:r>
          <a:r>
            <a:rPr lang="fr-CH" dirty="0" err="1"/>
            <a:t>same</a:t>
          </a:r>
          <a:r>
            <a:rPr lang="fr-CH" dirty="0"/>
            <a:t> time, global </a:t>
          </a:r>
          <a:r>
            <a:rPr lang="fr-CH" dirty="0" err="1"/>
            <a:t>supply</a:t>
          </a:r>
          <a:r>
            <a:rPr lang="fr-CH" dirty="0"/>
            <a:t> </a:t>
          </a:r>
          <a:r>
            <a:rPr lang="fr-CH" dirty="0" err="1"/>
            <a:t>chains</a:t>
          </a:r>
          <a:r>
            <a:rPr lang="fr-CH" dirty="0"/>
            <a:t> </a:t>
          </a:r>
          <a:r>
            <a:rPr lang="fr-CH" dirty="0" err="1"/>
            <a:t>usually</a:t>
          </a:r>
          <a:r>
            <a:rPr lang="fr-CH" dirty="0"/>
            <a:t> have more </a:t>
          </a:r>
          <a:r>
            <a:rPr lang="fr-CH" dirty="0" err="1"/>
            <a:t>internal</a:t>
          </a:r>
          <a:r>
            <a:rPr lang="fr-CH" dirty="0"/>
            <a:t> </a:t>
          </a:r>
          <a:r>
            <a:rPr lang="fr-CH" dirty="0" err="1"/>
            <a:t>resources</a:t>
          </a:r>
          <a:r>
            <a:rPr lang="fr-CH" dirty="0"/>
            <a:t> (</a:t>
          </a:r>
          <a:r>
            <a:rPr lang="fr-CH" dirty="0" err="1"/>
            <a:t>both</a:t>
          </a:r>
          <a:r>
            <a:rPr lang="fr-CH" dirty="0"/>
            <a:t> </a:t>
          </a:r>
          <a:r>
            <a:rPr lang="fr-CH" dirty="0" err="1"/>
            <a:t>financial</a:t>
          </a:r>
          <a:r>
            <a:rPr lang="fr-CH" dirty="0"/>
            <a:t> and in </a:t>
          </a:r>
          <a:r>
            <a:rPr lang="fr-CH" dirty="0" err="1"/>
            <a:t>terms</a:t>
          </a:r>
          <a:r>
            <a:rPr lang="fr-CH" dirty="0"/>
            <a:t> of </a:t>
          </a:r>
          <a:r>
            <a:rPr lang="fr-CH" dirty="0" err="1"/>
            <a:t>capacities</a:t>
          </a:r>
          <a:r>
            <a:rPr lang="fr-CH" dirty="0"/>
            <a:t>) and </a:t>
          </a:r>
          <a:r>
            <a:rPr lang="fr-CH" dirty="0" err="1"/>
            <a:t>create</a:t>
          </a:r>
          <a:r>
            <a:rPr lang="fr-CH" dirty="0"/>
            <a:t> </a:t>
          </a:r>
          <a:r>
            <a:rPr lang="fr-CH" dirty="0" err="1"/>
            <a:t>requirements</a:t>
          </a:r>
          <a:r>
            <a:rPr lang="fr-CH" dirty="0"/>
            <a:t> for OSH </a:t>
          </a:r>
          <a:r>
            <a:rPr lang="fr-CH" dirty="0" err="1"/>
            <a:t>that</a:t>
          </a:r>
          <a:r>
            <a:rPr lang="fr-CH" dirty="0"/>
            <a:t> </a:t>
          </a:r>
          <a:r>
            <a:rPr lang="fr-CH" dirty="0" err="1"/>
            <a:t>may</a:t>
          </a:r>
          <a:r>
            <a:rPr lang="fr-CH" dirty="0"/>
            <a:t> </a:t>
          </a:r>
          <a:r>
            <a:rPr lang="fr-CH" dirty="0" err="1"/>
            <a:t>be</a:t>
          </a:r>
          <a:r>
            <a:rPr lang="fr-CH" dirty="0"/>
            <a:t> </a:t>
          </a:r>
          <a:r>
            <a:rPr lang="fr-CH" dirty="0" err="1"/>
            <a:t>higher</a:t>
          </a:r>
          <a:r>
            <a:rPr lang="fr-CH" dirty="0"/>
            <a:t> </a:t>
          </a:r>
          <a:r>
            <a:rPr lang="fr-CH" dirty="0" err="1"/>
            <a:t>than</a:t>
          </a:r>
          <a:r>
            <a:rPr lang="fr-CH" dirty="0"/>
            <a:t> local </a:t>
          </a:r>
          <a:r>
            <a:rPr lang="fr-CH" dirty="0" err="1"/>
            <a:t>legislation</a:t>
          </a:r>
          <a:r>
            <a:rPr lang="fr-CH" dirty="0"/>
            <a:t> in </a:t>
          </a:r>
          <a:r>
            <a:rPr lang="fr-CH" dirty="0" err="1"/>
            <a:t>sourcing</a:t>
          </a:r>
          <a:r>
            <a:rPr lang="fr-CH" dirty="0"/>
            <a:t> countries.</a:t>
          </a:r>
          <a:endParaRPr lang="en-US" dirty="0"/>
        </a:p>
      </dgm:t>
    </dgm:pt>
    <dgm:pt modelId="{C9608FAB-138B-47BF-93D4-48FFA22F69A2}" type="parTrans" cxnId="{73B10B5F-14A9-4511-B722-351784A1B161}">
      <dgm:prSet/>
      <dgm:spPr/>
      <dgm:t>
        <a:bodyPr/>
        <a:lstStyle/>
        <a:p>
          <a:endParaRPr lang="en-US"/>
        </a:p>
      </dgm:t>
    </dgm:pt>
    <dgm:pt modelId="{BD73ED77-2117-46B7-8BFE-9E605C4F3B5A}" type="sibTrans" cxnId="{73B10B5F-14A9-4511-B722-351784A1B161}">
      <dgm:prSet/>
      <dgm:spPr/>
      <dgm:t>
        <a:bodyPr/>
        <a:lstStyle/>
        <a:p>
          <a:endParaRPr lang="en-US"/>
        </a:p>
      </dgm:t>
    </dgm:pt>
    <dgm:pt modelId="{84FE53A1-4BA2-4BF3-94FC-9A4CD84A51EA}">
      <dgm:prSet/>
      <dgm:spPr/>
      <dgm:t>
        <a:bodyPr/>
        <a:lstStyle/>
        <a:p>
          <a:r>
            <a:rPr lang="fr-CH" b="1"/>
            <a:t>Research gaps</a:t>
          </a:r>
          <a:endParaRPr lang="en-US"/>
        </a:p>
      </dgm:t>
    </dgm:pt>
    <dgm:pt modelId="{68ACB5DF-2C3D-462A-B1AD-866A06FBE7C7}" type="parTrans" cxnId="{C6CE9D0B-84DF-4658-A02B-CB0F17473AC3}">
      <dgm:prSet/>
      <dgm:spPr/>
      <dgm:t>
        <a:bodyPr/>
        <a:lstStyle/>
        <a:p>
          <a:endParaRPr lang="en-US"/>
        </a:p>
      </dgm:t>
    </dgm:pt>
    <dgm:pt modelId="{8AD5198B-67C8-4D58-81AC-1B4EF75D23E7}" type="sibTrans" cxnId="{C6CE9D0B-84DF-4658-A02B-CB0F17473AC3}">
      <dgm:prSet/>
      <dgm:spPr/>
      <dgm:t>
        <a:bodyPr/>
        <a:lstStyle/>
        <a:p>
          <a:endParaRPr lang="en-US"/>
        </a:p>
      </dgm:t>
    </dgm:pt>
    <dgm:pt modelId="{41703CBF-6EB4-4AF5-AFD8-CE4D48DEA0E5}">
      <dgm:prSet/>
      <dgm:spPr/>
      <dgm:t>
        <a:bodyPr/>
        <a:lstStyle/>
        <a:p>
          <a:r>
            <a:rPr lang="fr-CH"/>
            <a:t>Outside of manufacturing.</a:t>
          </a:r>
          <a:endParaRPr lang="en-US"/>
        </a:p>
      </dgm:t>
    </dgm:pt>
    <dgm:pt modelId="{F854908B-327B-4967-8044-B944E522CA6F}" type="parTrans" cxnId="{C8382867-DB3F-47DA-A1A4-F6A4E56EF720}">
      <dgm:prSet/>
      <dgm:spPr/>
      <dgm:t>
        <a:bodyPr/>
        <a:lstStyle/>
        <a:p>
          <a:endParaRPr lang="en-US"/>
        </a:p>
      </dgm:t>
    </dgm:pt>
    <dgm:pt modelId="{E03EE917-9407-4DFB-B866-E6A8C38E6A19}" type="sibTrans" cxnId="{C8382867-DB3F-47DA-A1A4-F6A4E56EF720}">
      <dgm:prSet/>
      <dgm:spPr/>
      <dgm:t>
        <a:bodyPr/>
        <a:lstStyle/>
        <a:p>
          <a:endParaRPr lang="en-US"/>
        </a:p>
      </dgm:t>
    </dgm:pt>
    <dgm:pt modelId="{C9EFE340-18C2-4F50-8DF0-9E2C7DDD6FD3}">
      <dgm:prSet/>
      <dgm:spPr/>
      <dgm:t>
        <a:bodyPr/>
        <a:lstStyle/>
        <a:p>
          <a:r>
            <a:rPr lang="fr-CH"/>
            <a:t>Below tier one.</a:t>
          </a:r>
          <a:endParaRPr lang="en-US"/>
        </a:p>
      </dgm:t>
    </dgm:pt>
    <dgm:pt modelId="{850991A6-C6BB-4953-9FF0-EF9F6FF2A54C}" type="parTrans" cxnId="{B5ECCABC-01DC-4DA0-86AC-FBD6A41B53AB}">
      <dgm:prSet/>
      <dgm:spPr/>
      <dgm:t>
        <a:bodyPr/>
        <a:lstStyle/>
        <a:p>
          <a:endParaRPr lang="en-US"/>
        </a:p>
      </dgm:t>
    </dgm:pt>
    <dgm:pt modelId="{F3555DDC-85E4-49BA-BFD3-6384DA1F7E05}" type="sibTrans" cxnId="{B5ECCABC-01DC-4DA0-86AC-FBD6A41B53AB}">
      <dgm:prSet/>
      <dgm:spPr/>
      <dgm:t>
        <a:bodyPr/>
        <a:lstStyle/>
        <a:p>
          <a:endParaRPr lang="en-US"/>
        </a:p>
      </dgm:t>
    </dgm:pt>
    <dgm:pt modelId="{DB33AA3E-F8DB-45DC-8552-CC79E9880A87}" type="pres">
      <dgm:prSet presAssocID="{3615EE35-A05A-4432-AF55-FEEF466C9796}" presName="linear" presStyleCnt="0">
        <dgm:presLayoutVars>
          <dgm:dir/>
          <dgm:animLvl val="lvl"/>
          <dgm:resizeHandles val="exact"/>
        </dgm:presLayoutVars>
      </dgm:prSet>
      <dgm:spPr/>
    </dgm:pt>
    <dgm:pt modelId="{874B7838-C058-492B-8955-8251AAC12EBC}" type="pres">
      <dgm:prSet presAssocID="{066B567A-E842-4B8F-A713-8024ACCE6A34}" presName="parentLin" presStyleCnt="0"/>
      <dgm:spPr/>
    </dgm:pt>
    <dgm:pt modelId="{2C665BA0-7664-4F28-8393-4EC344E97BBA}" type="pres">
      <dgm:prSet presAssocID="{066B567A-E842-4B8F-A713-8024ACCE6A34}" presName="parentLeftMargin" presStyleLbl="node1" presStyleIdx="0" presStyleCnt="2"/>
      <dgm:spPr/>
    </dgm:pt>
    <dgm:pt modelId="{2057F1A9-5C06-461B-B9DC-535D8052A7A8}" type="pres">
      <dgm:prSet presAssocID="{066B567A-E842-4B8F-A713-8024ACCE6A34}" presName="parentText" presStyleLbl="node1" presStyleIdx="0" presStyleCnt="2">
        <dgm:presLayoutVars>
          <dgm:chMax val="0"/>
          <dgm:bulletEnabled val="1"/>
        </dgm:presLayoutVars>
      </dgm:prSet>
      <dgm:spPr/>
    </dgm:pt>
    <dgm:pt modelId="{AAC976C5-3DCD-4BF5-99D2-399B71E3B6D2}" type="pres">
      <dgm:prSet presAssocID="{066B567A-E842-4B8F-A713-8024ACCE6A34}" presName="negativeSpace" presStyleCnt="0"/>
      <dgm:spPr/>
    </dgm:pt>
    <dgm:pt modelId="{78CBC214-2B41-409E-BC15-C5C7F45BDDC7}" type="pres">
      <dgm:prSet presAssocID="{066B567A-E842-4B8F-A713-8024ACCE6A34}" presName="childText" presStyleLbl="conFgAcc1" presStyleIdx="0" presStyleCnt="2">
        <dgm:presLayoutVars>
          <dgm:bulletEnabled val="1"/>
        </dgm:presLayoutVars>
      </dgm:prSet>
      <dgm:spPr/>
    </dgm:pt>
    <dgm:pt modelId="{B639A52B-90B5-46B7-A7D1-CA05A992CDFA}" type="pres">
      <dgm:prSet presAssocID="{F4821B7D-9082-4B01-954C-E8BD6B0FB6F1}" presName="spaceBetweenRectangles" presStyleCnt="0"/>
      <dgm:spPr/>
    </dgm:pt>
    <dgm:pt modelId="{BE2A0479-5166-4C27-98D3-8BBE085697E3}" type="pres">
      <dgm:prSet presAssocID="{84FE53A1-4BA2-4BF3-94FC-9A4CD84A51EA}" presName="parentLin" presStyleCnt="0"/>
      <dgm:spPr/>
    </dgm:pt>
    <dgm:pt modelId="{D4F007D7-9582-4209-8E20-1B14967637FD}" type="pres">
      <dgm:prSet presAssocID="{84FE53A1-4BA2-4BF3-94FC-9A4CD84A51EA}" presName="parentLeftMargin" presStyleLbl="node1" presStyleIdx="0" presStyleCnt="2"/>
      <dgm:spPr/>
    </dgm:pt>
    <dgm:pt modelId="{C3F571DE-F50E-4461-93C4-18478DE77160}" type="pres">
      <dgm:prSet presAssocID="{84FE53A1-4BA2-4BF3-94FC-9A4CD84A51EA}" presName="parentText" presStyleLbl="node1" presStyleIdx="1" presStyleCnt="2">
        <dgm:presLayoutVars>
          <dgm:chMax val="0"/>
          <dgm:bulletEnabled val="1"/>
        </dgm:presLayoutVars>
      </dgm:prSet>
      <dgm:spPr/>
    </dgm:pt>
    <dgm:pt modelId="{DB6B7723-6DDB-4289-BD9E-EAB6F591D590}" type="pres">
      <dgm:prSet presAssocID="{84FE53A1-4BA2-4BF3-94FC-9A4CD84A51EA}" presName="negativeSpace" presStyleCnt="0"/>
      <dgm:spPr/>
    </dgm:pt>
    <dgm:pt modelId="{EFF91C52-1CC5-448E-A116-0DD4DB7581ED}" type="pres">
      <dgm:prSet presAssocID="{84FE53A1-4BA2-4BF3-94FC-9A4CD84A51EA}" presName="childText" presStyleLbl="conFgAcc1" presStyleIdx="1" presStyleCnt="2">
        <dgm:presLayoutVars>
          <dgm:bulletEnabled val="1"/>
        </dgm:presLayoutVars>
      </dgm:prSet>
      <dgm:spPr/>
    </dgm:pt>
  </dgm:ptLst>
  <dgm:cxnLst>
    <dgm:cxn modelId="{C6CE9D0B-84DF-4658-A02B-CB0F17473AC3}" srcId="{3615EE35-A05A-4432-AF55-FEEF466C9796}" destId="{84FE53A1-4BA2-4BF3-94FC-9A4CD84A51EA}" srcOrd="1" destOrd="0" parTransId="{68ACB5DF-2C3D-462A-B1AD-866A06FBE7C7}" sibTransId="{8AD5198B-67C8-4D58-81AC-1B4EF75D23E7}"/>
    <dgm:cxn modelId="{D5D9620D-D1CE-4CB8-8513-75AF9DA09EB0}" type="presOf" srcId="{63AF7C7B-3D11-4B6F-91FE-8D327EA950A6}" destId="{78CBC214-2B41-409E-BC15-C5C7F45BDDC7}" srcOrd="0" destOrd="0" presId="urn:microsoft.com/office/officeart/2005/8/layout/list1"/>
    <dgm:cxn modelId="{24E01110-FBA7-4B1C-A221-C37E7DB3A1E6}" srcId="{066B567A-E842-4B8F-A713-8024ACCE6A34}" destId="{3B2DFFCB-93C0-4B9E-B0A7-0F31C45895F6}" srcOrd="3" destOrd="0" parTransId="{C14DA5DD-885A-4BD1-8979-FE09726CAAB7}" sibTransId="{E7107177-A305-4F0B-ABB7-52881292F2BB}"/>
    <dgm:cxn modelId="{4AC67E15-4CDC-48CC-90ED-ACCE22E1FA0D}" srcId="{3615EE35-A05A-4432-AF55-FEEF466C9796}" destId="{066B567A-E842-4B8F-A713-8024ACCE6A34}" srcOrd="0" destOrd="0" parTransId="{40FC02B3-1F12-4172-AF5E-3712DBEA5FAD}" sibTransId="{F4821B7D-9082-4B01-954C-E8BD6B0FB6F1}"/>
    <dgm:cxn modelId="{FEEE5137-2E20-4A7A-A451-C242931A19C4}" type="presOf" srcId="{C9EFE340-18C2-4F50-8DF0-9E2C7DDD6FD3}" destId="{EFF91C52-1CC5-448E-A116-0DD4DB7581ED}" srcOrd="0" destOrd="1" presId="urn:microsoft.com/office/officeart/2005/8/layout/list1"/>
    <dgm:cxn modelId="{73B10B5F-14A9-4511-B722-351784A1B161}" srcId="{3B2DFFCB-93C0-4B9E-B0A7-0F31C45895F6}" destId="{04672A62-E486-4D29-8B6E-E8CAF23EEB8F}" srcOrd="1" destOrd="0" parTransId="{C9608FAB-138B-47BF-93D4-48FFA22F69A2}" sibTransId="{BD73ED77-2117-46B7-8BFE-9E605C4F3B5A}"/>
    <dgm:cxn modelId="{2F39365F-C3FB-402C-807C-7ADAEBAF3069}" srcId="{3B2DFFCB-93C0-4B9E-B0A7-0F31C45895F6}" destId="{9CFA7AAB-D55C-4935-9A31-3512D1DC2B69}" srcOrd="0" destOrd="0" parTransId="{C044BAC1-BC4B-4D0F-A245-8A57F8AB8855}" sibTransId="{79594E11-01CF-4C1C-8163-0EE015831B4C}"/>
    <dgm:cxn modelId="{1D477245-7E55-4219-8330-F7EB335246AF}" type="presOf" srcId="{066B567A-E842-4B8F-A713-8024ACCE6A34}" destId="{2C665BA0-7664-4F28-8393-4EC344E97BBA}" srcOrd="0" destOrd="0" presId="urn:microsoft.com/office/officeart/2005/8/layout/list1"/>
    <dgm:cxn modelId="{C8382867-DB3F-47DA-A1A4-F6A4E56EF720}" srcId="{84FE53A1-4BA2-4BF3-94FC-9A4CD84A51EA}" destId="{41703CBF-6EB4-4AF5-AFD8-CE4D48DEA0E5}" srcOrd="0" destOrd="0" parTransId="{F854908B-327B-4967-8044-B944E522CA6F}" sibTransId="{E03EE917-9407-4DFB-B866-E6A8C38E6A19}"/>
    <dgm:cxn modelId="{925E416C-6C5B-4798-97F0-1767E97F76FE}" type="presOf" srcId="{9766F1F0-0E9C-4D28-AD9A-94643F726E7B}" destId="{78CBC214-2B41-409E-BC15-C5C7F45BDDC7}" srcOrd="0" destOrd="1" presId="urn:microsoft.com/office/officeart/2005/8/layout/list1"/>
    <dgm:cxn modelId="{594A8F55-C5DF-418F-B388-1660C8D7E8E8}" srcId="{066B567A-E842-4B8F-A713-8024ACCE6A34}" destId="{9766F1F0-0E9C-4D28-AD9A-94643F726E7B}" srcOrd="1" destOrd="0" parTransId="{E1522A11-3376-4DA1-AC40-667FA0C12584}" sibTransId="{E16A2363-9CC5-4CDB-B294-6F5BA974C18A}"/>
    <dgm:cxn modelId="{623F6E58-5F84-44F3-A9FF-3A4934BD74EC}" type="presOf" srcId="{3615EE35-A05A-4432-AF55-FEEF466C9796}" destId="{DB33AA3E-F8DB-45DC-8552-CC79E9880A87}" srcOrd="0" destOrd="0" presId="urn:microsoft.com/office/officeart/2005/8/layout/list1"/>
    <dgm:cxn modelId="{9C50737A-DCB0-45D0-AE95-D43F137557FF}" type="presOf" srcId="{9CFA7AAB-D55C-4935-9A31-3512D1DC2B69}" destId="{78CBC214-2B41-409E-BC15-C5C7F45BDDC7}" srcOrd="0" destOrd="4" presId="urn:microsoft.com/office/officeart/2005/8/layout/list1"/>
    <dgm:cxn modelId="{D8513582-F130-4432-A41D-AE767CF6AA97}" srcId="{066B567A-E842-4B8F-A713-8024ACCE6A34}" destId="{A647FD90-7CA6-420B-B3F8-4FF242701EAC}" srcOrd="2" destOrd="0" parTransId="{C54D8FD0-DE6F-4932-8873-E9669842878F}" sibTransId="{1DFD521D-8F7D-4922-BB70-9440D021CC61}"/>
    <dgm:cxn modelId="{5E28CC9A-BCC1-4E5F-A524-1142888952BA}" type="presOf" srcId="{066B567A-E842-4B8F-A713-8024ACCE6A34}" destId="{2057F1A9-5C06-461B-B9DC-535D8052A7A8}" srcOrd="1" destOrd="0" presId="urn:microsoft.com/office/officeart/2005/8/layout/list1"/>
    <dgm:cxn modelId="{7073949B-EF69-465D-82B6-C3C1FC5D06B2}" type="presOf" srcId="{A647FD90-7CA6-420B-B3F8-4FF242701EAC}" destId="{78CBC214-2B41-409E-BC15-C5C7F45BDDC7}" srcOrd="0" destOrd="2" presId="urn:microsoft.com/office/officeart/2005/8/layout/list1"/>
    <dgm:cxn modelId="{C0047DB1-0613-438D-A0E9-7A2BA2334965}" type="presOf" srcId="{04672A62-E486-4D29-8B6E-E8CAF23EEB8F}" destId="{78CBC214-2B41-409E-BC15-C5C7F45BDDC7}" srcOrd="0" destOrd="5" presId="urn:microsoft.com/office/officeart/2005/8/layout/list1"/>
    <dgm:cxn modelId="{B5ECCABC-01DC-4DA0-86AC-FBD6A41B53AB}" srcId="{84FE53A1-4BA2-4BF3-94FC-9A4CD84A51EA}" destId="{C9EFE340-18C2-4F50-8DF0-9E2C7DDD6FD3}" srcOrd="1" destOrd="0" parTransId="{850991A6-C6BB-4953-9FF0-EF9F6FF2A54C}" sibTransId="{F3555DDC-85E4-49BA-BFD3-6384DA1F7E05}"/>
    <dgm:cxn modelId="{260179BE-AD10-45CF-8676-9D5BC8A7764A}" type="presOf" srcId="{84FE53A1-4BA2-4BF3-94FC-9A4CD84A51EA}" destId="{D4F007D7-9582-4209-8E20-1B14967637FD}" srcOrd="0" destOrd="0" presId="urn:microsoft.com/office/officeart/2005/8/layout/list1"/>
    <dgm:cxn modelId="{CFE427D2-5795-4946-A2F7-756DA94C4505}" type="presOf" srcId="{84FE53A1-4BA2-4BF3-94FC-9A4CD84A51EA}" destId="{C3F571DE-F50E-4461-93C4-18478DE77160}" srcOrd="1" destOrd="0" presId="urn:microsoft.com/office/officeart/2005/8/layout/list1"/>
    <dgm:cxn modelId="{D6F55FDA-9455-4278-A417-D91CE73BD046}" type="presOf" srcId="{3B2DFFCB-93C0-4B9E-B0A7-0F31C45895F6}" destId="{78CBC214-2B41-409E-BC15-C5C7F45BDDC7}" srcOrd="0" destOrd="3" presId="urn:microsoft.com/office/officeart/2005/8/layout/list1"/>
    <dgm:cxn modelId="{D28C36E4-A359-4B17-B02A-A6FB1F4F900B}" srcId="{066B567A-E842-4B8F-A713-8024ACCE6A34}" destId="{63AF7C7B-3D11-4B6F-91FE-8D327EA950A6}" srcOrd="0" destOrd="0" parTransId="{82CDF786-8F85-4743-AAA2-4EBDB3592F48}" sibTransId="{C4F4609D-8018-4B44-9C77-BD3FAC9BE6FD}"/>
    <dgm:cxn modelId="{C605E0E4-4627-4580-8FA6-C4676929C031}" type="presOf" srcId="{41703CBF-6EB4-4AF5-AFD8-CE4D48DEA0E5}" destId="{EFF91C52-1CC5-448E-A116-0DD4DB7581ED}" srcOrd="0" destOrd="0" presId="urn:microsoft.com/office/officeart/2005/8/layout/list1"/>
    <dgm:cxn modelId="{5CE163FA-76CC-4B05-B2B9-A0A7FA5D7C34}" type="presParOf" srcId="{DB33AA3E-F8DB-45DC-8552-CC79E9880A87}" destId="{874B7838-C058-492B-8955-8251AAC12EBC}" srcOrd="0" destOrd="0" presId="urn:microsoft.com/office/officeart/2005/8/layout/list1"/>
    <dgm:cxn modelId="{52581D72-49D5-4EFD-9BDD-BC4CD7B122CD}" type="presParOf" srcId="{874B7838-C058-492B-8955-8251AAC12EBC}" destId="{2C665BA0-7664-4F28-8393-4EC344E97BBA}" srcOrd="0" destOrd="0" presId="urn:microsoft.com/office/officeart/2005/8/layout/list1"/>
    <dgm:cxn modelId="{3CA6B371-25FD-4FC7-B54E-640B9A8724D4}" type="presParOf" srcId="{874B7838-C058-492B-8955-8251AAC12EBC}" destId="{2057F1A9-5C06-461B-B9DC-535D8052A7A8}" srcOrd="1" destOrd="0" presId="urn:microsoft.com/office/officeart/2005/8/layout/list1"/>
    <dgm:cxn modelId="{221A228D-6273-4535-A638-6A92DB1C0067}" type="presParOf" srcId="{DB33AA3E-F8DB-45DC-8552-CC79E9880A87}" destId="{AAC976C5-3DCD-4BF5-99D2-399B71E3B6D2}" srcOrd="1" destOrd="0" presId="urn:microsoft.com/office/officeart/2005/8/layout/list1"/>
    <dgm:cxn modelId="{CEF90CC8-463C-48A0-922D-D9C3A7001A5F}" type="presParOf" srcId="{DB33AA3E-F8DB-45DC-8552-CC79E9880A87}" destId="{78CBC214-2B41-409E-BC15-C5C7F45BDDC7}" srcOrd="2" destOrd="0" presId="urn:microsoft.com/office/officeart/2005/8/layout/list1"/>
    <dgm:cxn modelId="{7D54D3AE-F04E-40FE-B27C-B5B40EF4E355}" type="presParOf" srcId="{DB33AA3E-F8DB-45DC-8552-CC79E9880A87}" destId="{B639A52B-90B5-46B7-A7D1-CA05A992CDFA}" srcOrd="3" destOrd="0" presId="urn:microsoft.com/office/officeart/2005/8/layout/list1"/>
    <dgm:cxn modelId="{5DF28007-B926-46CA-BD1D-3721467CFF7F}" type="presParOf" srcId="{DB33AA3E-F8DB-45DC-8552-CC79E9880A87}" destId="{BE2A0479-5166-4C27-98D3-8BBE085697E3}" srcOrd="4" destOrd="0" presId="urn:microsoft.com/office/officeart/2005/8/layout/list1"/>
    <dgm:cxn modelId="{050C2A23-AD50-4F78-87CF-F6B297667EB0}" type="presParOf" srcId="{BE2A0479-5166-4C27-98D3-8BBE085697E3}" destId="{D4F007D7-9582-4209-8E20-1B14967637FD}" srcOrd="0" destOrd="0" presId="urn:microsoft.com/office/officeart/2005/8/layout/list1"/>
    <dgm:cxn modelId="{77E33948-93BB-4C69-83BD-F106580E7C2E}" type="presParOf" srcId="{BE2A0479-5166-4C27-98D3-8BBE085697E3}" destId="{C3F571DE-F50E-4461-93C4-18478DE77160}" srcOrd="1" destOrd="0" presId="urn:microsoft.com/office/officeart/2005/8/layout/list1"/>
    <dgm:cxn modelId="{D4FFBD45-2AF4-478B-ADE9-0FF5056257F6}" type="presParOf" srcId="{DB33AA3E-F8DB-45DC-8552-CC79E9880A87}" destId="{DB6B7723-6DDB-4289-BD9E-EAB6F591D590}" srcOrd="5" destOrd="0" presId="urn:microsoft.com/office/officeart/2005/8/layout/list1"/>
    <dgm:cxn modelId="{5ADD2E06-F2AD-48F6-8C60-F8CCE45E7F14}" type="presParOf" srcId="{DB33AA3E-F8DB-45DC-8552-CC79E9880A87}" destId="{EFF91C52-1CC5-448E-A116-0DD4DB7581E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D808D6-D1CD-4E3A-B5F7-3CBDDA5EE6D0}" type="doc">
      <dgm:prSet loTypeId="urn:microsoft.com/office/officeart/2005/8/layout/process1" loCatId="process" qsTypeId="urn:microsoft.com/office/officeart/2005/8/quickstyle/simple1" qsCatId="simple" csTypeId="urn:microsoft.com/office/officeart/2005/8/colors/accent1_2" csCatId="accent1" phldr="1"/>
      <dgm:spPr/>
    </dgm:pt>
    <dgm:pt modelId="{694628D7-C5FA-41D0-B37C-C72C02E04318}">
      <dgm:prSet phldrT="[Text]"/>
      <dgm:spPr/>
      <dgm:t>
        <a:bodyPr/>
        <a:lstStyle/>
        <a:p>
          <a:r>
            <a:rPr lang="en-US" b="1">
              <a:solidFill>
                <a:schemeClr val="bg1"/>
              </a:solidFill>
            </a:rPr>
            <a:t>Step 1 </a:t>
          </a:r>
        </a:p>
        <a:p>
          <a:r>
            <a:rPr lang="en-US" b="1">
              <a:solidFill>
                <a:schemeClr val="accent1">
                  <a:lumMod val="50000"/>
                </a:schemeClr>
              </a:solidFill>
            </a:rPr>
            <a:t>Value Chain Selection</a:t>
          </a:r>
        </a:p>
      </dgm:t>
    </dgm:pt>
    <dgm:pt modelId="{5BF5E7F3-8CDC-428E-932B-FB4619717085}" type="parTrans" cxnId="{ACDD9271-0382-491A-AD94-35F22A98266F}">
      <dgm:prSet/>
      <dgm:spPr/>
      <dgm:t>
        <a:bodyPr/>
        <a:lstStyle/>
        <a:p>
          <a:endParaRPr lang="en-US"/>
        </a:p>
      </dgm:t>
    </dgm:pt>
    <dgm:pt modelId="{5603916E-1A3E-46C1-9E50-EA350D514F62}" type="sibTrans" cxnId="{ACDD9271-0382-491A-AD94-35F22A98266F}">
      <dgm:prSet/>
      <dgm:spPr/>
      <dgm:t>
        <a:bodyPr/>
        <a:lstStyle/>
        <a:p>
          <a:endParaRPr lang="en-US"/>
        </a:p>
      </dgm:t>
    </dgm:pt>
    <dgm:pt modelId="{2CED6BAD-4FC2-44F8-9913-C5D27F92BB33}">
      <dgm:prSet phldrT="[Text]"/>
      <dgm:spPr/>
      <dgm:t>
        <a:bodyPr/>
        <a:lstStyle/>
        <a:p>
          <a:r>
            <a:rPr lang="en-US">
              <a:solidFill>
                <a:schemeClr val="bg1"/>
              </a:solidFill>
            </a:rPr>
            <a:t>Step 2</a:t>
          </a:r>
        </a:p>
        <a:p>
          <a:r>
            <a:rPr lang="en-US" b="1">
              <a:solidFill>
                <a:schemeClr val="accent1">
                  <a:lumMod val="50000"/>
                </a:schemeClr>
              </a:solidFill>
            </a:rPr>
            <a:t>Value Chain Mapping</a:t>
          </a:r>
        </a:p>
      </dgm:t>
    </dgm:pt>
    <dgm:pt modelId="{BFC22B17-A0D3-495E-B7CC-0F58387D50CA}" type="parTrans" cxnId="{28AB82A8-0AAF-40BD-97F2-0B2192967045}">
      <dgm:prSet/>
      <dgm:spPr/>
      <dgm:t>
        <a:bodyPr/>
        <a:lstStyle/>
        <a:p>
          <a:endParaRPr lang="en-US"/>
        </a:p>
      </dgm:t>
    </dgm:pt>
    <dgm:pt modelId="{75321201-AFC8-4BF5-A50E-07566B34C8BE}" type="sibTrans" cxnId="{28AB82A8-0AAF-40BD-97F2-0B2192967045}">
      <dgm:prSet/>
      <dgm:spPr/>
      <dgm:t>
        <a:bodyPr/>
        <a:lstStyle/>
        <a:p>
          <a:endParaRPr lang="en-US"/>
        </a:p>
      </dgm:t>
    </dgm:pt>
    <dgm:pt modelId="{9F1D2583-2436-4A24-9E00-DAAE50E3ED0D}">
      <dgm:prSet phldrT="[Text]"/>
      <dgm:spPr/>
      <dgm:t>
        <a:bodyPr/>
        <a:lstStyle/>
        <a:p>
          <a:r>
            <a:rPr lang="en-US" b="1" dirty="0">
              <a:solidFill>
                <a:schemeClr val="bg1"/>
              </a:solidFill>
            </a:rPr>
            <a:t>Step 3 </a:t>
          </a:r>
        </a:p>
        <a:p>
          <a:r>
            <a:rPr lang="en-US" b="1" dirty="0">
              <a:solidFill>
                <a:schemeClr val="accent1">
                  <a:lumMod val="50000"/>
                </a:schemeClr>
              </a:solidFill>
            </a:rPr>
            <a:t>Value Chain Analysis: assessment of drivers and constraints for OSH improvement</a:t>
          </a:r>
          <a:endParaRPr lang="en-US" dirty="0">
            <a:solidFill>
              <a:schemeClr val="accent1">
                <a:lumMod val="50000"/>
              </a:schemeClr>
            </a:solidFill>
          </a:endParaRPr>
        </a:p>
      </dgm:t>
    </dgm:pt>
    <dgm:pt modelId="{706F5898-446E-4F28-9882-862ECBDA814B}" type="parTrans" cxnId="{8AF7DB11-4125-4CAE-AFBB-01BAAD563AD3}">
      <dgm:prSet/>
      <dgm:spPr/>
      <dgm:t>
        <a:bodyPr/>
        <a:lstStyle/>
        <a:p>
          <a:endParaRPr lang="en-US"/>
        </a:p>
      </dgm:t>
    </dgm:pt>
    <dgm:pt modelId="{BB232B6A-185D-4EEC-9CC1-E03EEE3F2DA6}" type="sibTrans" cxnId="{8AF7DB11-4125-4CAE-AFBB-01BAAD563AD3}">
      <dgm:prSet/>
      <dgm:spPr/>
      <dgm:t>
        <a:bodyPr/>
        <a:lstStyle/>
        <a:p>
          <a:endParaRPr lang="en-US"/>
        </a:p>
      </dgm:t>
    </dgm:pt>
    <dgm:pt modelId="{9C7C71F3-88E8-457E-8129-E2249BCEDE7F}">
      <dgm:prSet phldrT="[Text]"/>
      <dgm:spPr/>
      <dgm:t>
        <a:bodyPr/>
        <a:lstStyle/>
        <a:p>
          <a:r>
            <a:rPr lang="en-US" b="1">
              <a:solidFill>
                <a:schemeClr val="bg1"/>
              </a:solidFill>
            </a:rPr>
            <a:t>Step 4 </a:t>
          </a:r>
          <a:r>
            <a:rPr lang="en-US" b="1">
              <a:solidFill>
                <a:schemeClr val="accent1">
                  <a:lumMod val="50000"/>
                </a:schemeClr>
              </a:solidFill>
            </a:rPr>
            <a:t> Intervention Design</a:t>
          </a:r>
        </a:p>
      </dgm:t>
    </dgm:pt>
    <dgm:pt modelId="{45F2FC02-8DEF-4271-9E08-8AA136EC3A16}" type="parTrans" cxnId="{416A35EE-05D7-415A-9495-CA865964A90A}">
      <dgm:prSet/>
      <dgm:spPr/>
      <dgm:t>
        <a:bodyPr/>
        <a:lstStyle/>
        <a:p>
          <a:endParaRPr lang="en-US"/>
        </a:p>
      </dgm:t>
    </dgm:pt>
    <dgm:pt modelId="{8683D270-5F0E-4D86-ADA8-BAB19475F876}" type="sibTrans" cxnId="{416A35EE-05D7-415A-9495-CA865964A90A}">
      <dgm:prSet/>
      <dgm:spPr/>
      <dgm:t>
        <a:bodyPr/>
        <a:lstStyle/>
        <a:p>
          <a:endParaRPr lang="en-US"/>
        </a:p>
      </dgm:t>
    </dgm:pt>
    <dgm:pt modelId="{1A1E5E26-BB91-4E8F-8DB9-FE06FCD580BE}" type="pres">
      <dgm:prSet presAssocID="{07D808D6-D1CD-4E3A-B5F7-3CBDDA5EE6D0}" presName="Name0" presStyleCnt="0">
        <dgm:presLayoutVars>
          <dgm:dir/>
          <dgm:resizeHandles val="exact"/>
        </dgm:presLayoutVars>
      </dgm:prSet>
      <dgm:spPr/>
    </dgm:pt>
    <dgm:pt modelId="{05378F34-C671-4C77-AD91-5C36715C3DCC}" type="pres">
      <dgm:prSet presAssocID="{694628D7-C5FA-41D0-B37C-C72C02E04318}" presName="node" presStyleLbl="node1" presStyleIdx="0" presStyleCnt="4">
        <dgm:presLayoutVars>
          <dgm:bulletEnabled val="1"/>
        </dgm:presLayoutVars>
      </dgm:prSet>
      <dgm:spPr/>
    </dgm:pt>
    <dgm:pt modelId="{E77BA53F-4D76-4F65-B3C9-5E0ED036E0C2}" type="pres">
      <dgm:prSet presAssocID="{5603916E-1A3E-46C1-9E50-EA350D514F62}" presName="sibTrans" presStyleLbl="sibTrans2D1" presStyleIdx="0" presStyleCnt="3"/>
      <dgm:spPr/>
    </dgm:pt>
    <dgm:pt modelId="{42C5CE1D-E473-4B31-98C8-924DB80CEC75}" type="pres">
      <dgm:prSet presAssocID="{5603916E-1A3E-46C1-9E50-EA350D514F62}" presName="connectorText" presStyleLbl="sibTrans2D1" presStyleIdx="0" presStyleCnt="3"/>
      <dgm:spPr/>
    </dgm:pt>
    <dgm:pt modelId="{134F662D-F57B-46D1-8C0C-2CC4CB40A231}" type="pres">
      <dgm:prSet presAssocID="{2CED6BAD-4FC2-44F8-9913-C5D27F92BB33}" presName="node" presStyleLbl="node1" presStyleIdx="1" presStyleCnt="4">
        <dgm:presLayoutVars>
          <dgm:bulletEnabled val="1"/>
        </dgm:presLayoutVars>
      </dgm:prSet>
      <dgm:spPr/>
    </dgm:pt>
    <dgm:pt modelId="{E1906C5C-C763-45A1-A401-EEE851D85008}" type="pres">
      <dgm:prSet presAssocID="{75321201-AFC8-4BF5-A50E-07566B34C8BE}" presName="sibTrans" presStyleLbl="sibTrans2D1" presStyleIdx="1" presStyleCnt="3"/>
      <dgm:spPr/>
    </dgm:pt>
    <dgm:pt modelId="{E1B2C608-BE51-42E2-9B10-F2CF2CB41088}" type="pres">
      <dgm:prSet presAssocID="{75321201-AFC8-4BF5-A50E-07566B34C8BE}" presName="connectorText" presStyleLbl="sibTrans2D1" presStyleIdx="1" presStyleCnt="3"/>
      <dgm:spPr/>
    </dgm:pt>
    <dgm:pt modelId="{F4DACB31-AE7D-493B-8E5E-401DED5D4124}" type="pres">
      <dgm:prSet presAssocID="{9F1D2583-2436-4A24-9E00-DAAE50E3ED0D}" presName="node" presStyleLbl="node1" presStyleIdx="2" presStyleCnt="4">
        <dgm:presLayoutVars>
          <dgm:bulletEnabled val="1"/>
        </dgm:presLayoutVars>
      </dgm:prSet>
      <dgm:spPr/>
    </dgm:pt>
    <dgm:pt modelId="{9D6B72FA-5001-4E6A-8CA7-3DA7FB4EC2DC}" type="pres">
      <dgm:prSet presAssocID="{BB232B6A-185D-4EEC-9CC1-E03EEE3F2DA6}" presName="sibTrans" presStyleLbl="sibTrans2D1" presStyleIdx="2" presStyleCnt="3"/>
      <dgm:spPr/>
    </dgm:pt>
    <dgm:pt modelId="{1C1D9F8A-799B-4D87-9E18-416D3759FF42}" type="pres">
      <dgm:prSet presAssocID="{BB232B6A-185D-4EEC-9CC1-E03EEE3F2DA6}" presName="connectorText" presStyleLbl="sibTrans2D1" presStyleIdx="2" presStyleCnt="3"/>
      <dgm:spPr/>
    </dgm:pt>
    <dgm:pt modelId="{B9A4D684-06BA-4C2A-B752-CC39BBE5E31A}" type="pres">
      <dgm:prSet presAssocID="{9C7C71F3-88E8-457E-8129-E2249BCEDE7F}" presName="node" presStyleLbl="node1" presStyleIdx="3" presStyleCnt="4">
        <dgm:presLayoutVars>
          <dgm:bulletEnabled val="1"/>
        </dgm:presLayoutVars>
      </dgm:prSet>
      <dgm:spPr/>
    </dgm:pt>
  </dgm:ptLst>
  <dgm:cxnLst>
    <dgm:cxn modelId="{8AF7DB11-4125-4CAE-AFBB-01BAAD563AD3}" srcId="{07D808D6-D1CD-4E3A-B5F7-3CBDDA5EE6D0}" destId="{9F1D2583-2436-4A24-9E00-DAAE50E3ED0D}" srcOrd="2" destOrd="0" parTransId="{706F5898-446E-4F28-9882-862ECBDA814B}" sibTransId="{BB232B6A-185D-4EEC-9CC1-E03EEE3F2DA6}"/>
    <dgm:cxn modelId="{1559002D-14D0-4DBA-A7A9-D8534C0853EF}" type="presOf" srcId="{07D808D6-D1CD-4E3A-B5F7-3CBDDA5EE6D0}" destId="{1A1E5E26-BB91-4E8F-8DB9-FE06FCD580BE}" srcOrd="0" destOrd="0" presId="urn:microsoft.com/office/officeart/2005/8/layout/process1"/>
    <dgm:cxn modelId="{BB21DA5D-2A41-4E73-9CDC-586E0EBF1A6E}" type="presOf" srcId="{75321201-AFC8-4BF5-A50E-07566B34C8BE}" destId="{E1B2C608-BE51-42E2-9B10-F2CF2CB41088}" srcOrd="1" destOrd="0" presId="urn:microsoft.com/office/officeart/2005/8/layout/process1"/>
    <dgm:cxn modelId="{D2BE444F-C290-4D40-A49D-82398BB35FC0}" type="presOf" srcId="{2CED6BAD-4FC2-44F8-9913-C5D27F92BB33}" destId="{134F662D-F57B-46D1-8C0C-2CC4CB40A231}" srcOrd="0" destOrd="0" presId="urn:microsoft.com/office/officeart/2005/8/layout/process1"/>
    <dgm:cxn modelId="{ACDD9271-0382-491A-AD94-35F22A98266F}" srcId="{07D808D6-D1CD-4E3A-B5F7-3CBDDA5EE6D0}" destId="{694628D7-C5FA-41D0-B37C-C72C02E04318}" srcOrd="0" destOrd="0" parTransId="{5BF5E7F3-8CDC-428E-932B-FB4619717085}" sibTransId="{5603916E-1A3E-46C1-9E50-EA350D514F62}"/>
    <dgm:cxn modelId="{CD889054-D6F8-450E-A7CA-81472BE9BC16}" type="presOf" srcId="{9C7C71F3-88E8-457E-8129-E2249BCEDE7F}" destId="{B9A4D684-06BA-4C2A-B752-CC39BBE5E31A}" srcOrd="0" destOrd="0" presId="urn:microsoft.com/office/officeart/2005/8/layout/process1"/>
    <dgm:cxn modelId="{4FAD1C8A-854B-4C08-B040-4B0F35CB9E35}" type="presOf" srcId="{9F1D2583-2436-4A24-9E00-DAAE50E3ED0D}" destId="{F4DACB31-AE7D-493B-8E5E-401DED5D4124}" srcOrd="0" destOrd="0" presId="urn:microsoft.com/office/officeart/2005/8/layout/process1"/>
    <dgm:cxn modelId="{1BD7999C-9349-4F0E-892D-0E882529AAD5}" type="presOf" srcId="{75321201-AFC8-4BF5-A50E-07566B34C8BE}" destId="{E1906C5C-C763-45A1-A401-EEE851D85008}" srcOrd="0" destOrd="0" presId="urn:microsoft.com/office/officeart/2005/8/layout/process1"/>
    <dgm:cxn modelId="{28AB82A8-0AAF-40BD-97F2-0B2192967045}" srcId="{07D808D6-D1CD-4E3A-B5F7-3CBDDA5EE6D0}" destId="{2CED6BAD-4FC2-44F8-9913-C5D27F92BB33}" srcOrd="1" destOrd="0" parTransId="{BFC22B17-A0D3-495E-B7CC-0F58387D50CA}" sibTransId="{75321201-AFC8-4BF5-A50E-07566B34C8BE}"/>
    <dgm:cxn modelId="{264E30B0-B9FA-44D1-86EF-388EA6A4D194}" type="presOf" srcId="{5603916E-1A3E-46C1-9E50-EA350D514F62}" destId="{42C5CE1D-E473-4B31-98C8-924DB80CEC75}" srcOrd="1" destOrd="0" presId="urn:microsoft.com/office/officeart/2005/8/layout/process1"/>
    <dgm:cxn modelId="{03D38DD8-C43C-4928-96E3-6F71D137752A}" type="presOf" srcId="{5603916E-1A3E-46C1-9E50-EA350D514F62}" destId="{E77BA53F-4D76-4F65-B3C9-5E0ED036E0C2}" srcOrd="0" destOrd="0" presId="urn:microsoft.com/office/officeart/2005/8/layout/process1"/>
    <dgm:cxn modelId="{06467CE5-30AC-4F8B-A9C4-FF6C217E87D6}" type="presOf" srcId="{BB232B6A-185D-4EEC-9CC1-E03EEE3F2DA6}" destId="{1C1D9F8A-799B-4D87-9E18-416D3759FF42}" srcOrd="1" destOrd="0" presId="urn:microsoft.com/office/officeart/2005/8/layout/process1"/>
    <dgm:cxn modelId="{EBA1BEE8-458D-4BE8-8616-969D99019F2B}" type="presOf" srcId="{694628D7-C5FA-41D0-B37C-C72C02E04318}" destId="{05378F34-C671-4C77-AD91-5C36715C3DCC}" srcOrd="0" destOrd="0" presId="urn:microsoft.com/office/officeart/2005/8/layout/process1"/>
    <dgm:cxn modelId="{416A35EE-05D7-415A-9495-CA865964A90A}" srcId="{07D808D6-D1CD-4E3A-B5F7-3CBDDA5EE6D0}" destId="{9C7C71F3-88E8-457E-8129-E2249BCEDE7F}" srcOrd="3" destOrd="0" parTransId="{45F2FC02-8DEF-4271-9E08-8AA136EC3A16}" sibTransId="{8683D270-5F0E-4D86-ADA8-BAB19475F876}"/>
    <dgm:cxn modelId="{1A2014F4-2BF4-4C18-A0C8-A1757A417371}" type="presOf" srcId="{BB232B6A-185D-4EEC-9CC1-E03EEE3F2DA6}" destId="{9D6B72FA-5001-4E6A-8CA7-3DA7FB4EC2DC}" srcOrd="0" destOrd="0" presId="urn:microsoft.com/office/officeart/2005/8/layout/process1"/>
    <dgm:cxn modelId="{B08BDC1E-210F-4778-9754-E2397B6CC72B}" type="presParOf" srcId="{1A1E5E26-BB91-4E8F-8DB9-FE06FCD580BE}" destId="{05378F34-C671-4C77-AD91-5C36715C3DCC}" srcOrd="0" destOrd="0" presId="urn:microsoft.com/office/officeart/2005/8/layout/process1"/>
    <dgm:cxn modelId="{ED465CFF-BFED-4A67-92C2-2ABC690431ED}" type="presParOf" srcId="{1A1E5E26-BB91-4E8F-8DB9-FE06FCD580BE}" destId="{E77BA53F-4D76-4F65-B3C9-5E0ED036E0C2}" srcOrd="1" destOrd="0" presId="urn:microsoft.com/office/officeart/2005/8/layout/process1"/>
    <dgm:cxn modelId="{E0A1D803-15C8-4228-A914-EDA9122B9585}" type="presParOf" srcId="{E77BA53F-4D76-4F65-B3C9-5E0ED036E0C2}" destId="{42C5CE1D-E473-4B31-98C8-924DB80CEC75}" srcOrd="0" destOrd="0" presId="urn:microsoft.com/office/officeart/2005/8/layout/process1"/>
    <dgm:cxn modelId="{A0F51429-B9F2-4ACE-AA30-74EDB0778E80}" type="presParOf" srcId="{1A1E5E26-BB91-4E8F-8DB9-FE06FCD580BE}" destId="{134F662D-F57B-46D1-8C0C-2CC4CB40A231}" srcOrd="2" destOrd="0" presId="urn:microsoft.com/office/officeart/2005/8/layout/process1"/>
    <dgm:cxn modelId="{87E19873-920B-4DB6-94A5-AEDB0C69F0A3}" type="presParOf" srcId="{1A1E5E26-BB91-4E8F-8DB9-FE06FCD580BE}" destId="{E1906C5C-C763-45A1-A401-EEE851D85008}" srcOrd="3" destOrd="0" presId="urn:microsoft.com/office/officeart/2005/8/layout/process1"/>
    <dgm:cxn modelId="{7AA3DA77-AACF-434E-A70D-C9DEA4A2A376}" type="presParOf" srcId="{E1906C5C-C763-45A1-A401-EEE851D85008}" destId="{E1B2C608-BE51-42E2-9B10-F2CF2CB41088}" srcOrd="0" destOrd="0" presId="urn:microsoft.com/office/officeart/2005/8/layout/process1"/>
    <dgm:cxn modelId="{41B7AEDC-D4D2-4268-B894-BA11B24F9467}" type="presParOf" srcId="{1A1E5E26-BB91-4E8F-8DB9-FE06FCD580BE}" destId="{F4DACB31-AE7D-493B-8E5E-401DED5D4124}" srcOrd="4" destOrd="0" presId="urn:microsoft.com/office/officeart/2005/8/layout/process1"/>
    <dgm:cxn modelId="{6E61ABD5-6403-4F6D-9A5B-E0F59EA00094}" type="presParOf" srcId="{1A1E5E26-BB91-4E8F-8DB9-FE06FCD580BE}" destId="{9D6B72FA-5001-4E6A-8CA7-3DA7FB4EC2DC}" srcOrd="5" destOrd="0" presId="urn:microsoft.com/office/officeart/2005/8/layout/process1"/>
    <dgm:cxn modelId="{2C3C3D24-9F22-4A92-9982-2D15EF2484DE}" type="presParOf" srcId="{9D6B72FA-5001-4E6A-8CA7-3DA7FB4EC2DC}" destId="{1C1D9F8A-799B-4D87-9E18-416D3759FF42}" srcOrd="0" destOrd="0" presId="urn:microsoft.com/office/officeart/2005/8/layout/process1"/>
    <dgm:cxn modelId="{E9C8D830-0333-45AB-B407-38C745B37C1A}" type="presParOf" srcId="{1A1E5E26-BB91-4E8F-8DB9-FE06FCD580BE}" destId="{B9A4D684-06BA-4C2A-B752-CC39BBE5E31A}"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385E05F-ACDC-4CAD-81EC-F214E9B76EBE}"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E622AB30-782B-49CE-9648-2A577CD700B0}">
      <dgm:prSet/>
      <dgm:spPr/>
      <dgm:t>
        <a:bodyPr/>
        <a:lstStyle/>
        <a:p>
          <a:r>
            <a:rPr lang="en-GB" b="1" dirty="0"/>
            <a:t>Identification of the production stages and processes</a:t>
          </a:r>
          <a:endParaRPr lang="en-US" b="1" dirty="0"/>
        </a:p>
      </dgm:t>
    </dgm:pt>
    <dgm:pt modelId="{E952BCD1-3CDC-442D-B945-7AC7E9590294}" type="parTrans" cxnId="{6A8D7BE2-99FC-4E8F-B5CE-D556F6579DDE}">
      <dgm:prSet/>
      <dgm:spPr/>
      <dgm:t>
        <a:bodyPr/>
        <a:lstStyle/>
        <a:p>
          <a:endParaRPr lang="en-US"/>
        </a:p>
      </dgm:t>
    </dgm:pt>
    <dgm:pt modelId="{9B883458-F68B-46BE-A184-65F95CC37371}" type="sibTrans" cxnId="{6A8D7BE2-99FC-4E8F-B5CE-D556F6579DDE}">
      <dgm:prSet/>
      <dgm:spPr/>
      <dgm:t>
        <a:bodyPr/>
        <a:lstStyle/>
        <a:p>
          <a:endParaRPr lang="en-US"/>
        </a:p>
      </dgm:t>
    </dgm:pt>
    <dgm:pt modelId="{4E486157-78EC-4130-BA86-7DD1C2BC26D5}">
      <dgm:prSet/>
      <dgm:spPr/>
      <dgm:t>
        <a:bodyPr/>
        <a:lstStyle/>
        <a:p>
          <a:r>
            <a:rPr lang="en-GB" dirty="0"/>
            <a:t>Input provision</a:t>
          </a:r>
          <a:endParaRPr lang="en-US" dirty="0"/>
        </a:p>
      </dgm:t>
    </dgm:pt>
    <dgm:pt modelId="{42EF811A-B929-48C7-ACD4-679A5BBD561C}" type="parTrans" cxnId="{449B8133-C9F5-4302-B349-8A8B32FB7FED}">
      <dgm:prSet/>
      <dgm:spPr/>
      <dgm:t>
        <a:bodyPr/>
        <a:lstStyle/>
        <a:p>
          <a:endParaRPr lang="en-US"/>
        </a:p>
      </dgm:t>
    </dgm:pt>
    <dgm:pt modelId="{5B9575DA-0330-4E04-BE8E-F1C94CD11CFA}" type="sibTrans" cxnId="{449B8133-C9F5-4302-B349-8A8B32FB7FED}">
      <dgm:prSet/>
      <dgm:spPr/>
      <dgm:t>
        <a:bodyPr/>
        <a:lstStyle/>
        <a:p>
          <a:endParaRPr lang="en-US"/>
        </a:p>
      </dgm:t>
    </dgm:pt>
    <dgm:pt modelId="{195F7B57-59FB-4842-B9E0-E3EABE0E8B00}">
      <dgm:prSet/>
      <dgm:spPr/>
      <dgm:t>
        <a:bodyPr/>
        <a:lstStyle/>
        <a:p>
          <a:r>
            <a:rPr lang="en-GB"/>
            <a:t>Production</a:t>
          </a:r>
          <a:endParaRPr lang="en-US"/>
        </a:p>
      </dgm:t>
    </dgm:pt>
    <dgm:pt modelId="{300BB754-ECFA-499A-97C2-C2B03CFBD0E6}" type="parTrans" cxnId="{33CC9AD8-9851-48BE-A050-D9C1FDC574CA}">
      <dgm:prSet/>
      <dgm:spPr/>
      <dgm:t>
        <a:bodyPr/>
        <a:lstStyle/>
        <a:p>
          <a:endParaRPr lang="en-US"/>
        </a:p>
      </dgm:t>
    </dgm:pt>
    <dgm:pt modelId="{E5887FAF-5EA3-472B-A4AE-276B1FCA6B42}" type="sibTrans" cxnId="{33CC9AD8-9851-48BE-A050-D9C1FDC574CA}">
      <dgm:prSet/>
      <dgm:spPr/>
      <dgm:t>
        <a:bodyPr/>
        <a:lstStyle/>
        <a:p>
          <a:endParaRPr lang="en-US"/>
        </a:p>
      </dgm:t>
    </dgm:pt>
    <dgm:pt modelId="{2F01E49C-9F9C-4B8C-9A78-44058E372621}">
      <dgm:prSet/>
      <dgm:spPr/>
      <dgm:t>
        <a:bodyPr/>
        <a:lstStyle/>
        <a:p>
          <a:r>
            <a:rPr lang="en-GB" dirty="0"/>
            <a:t>Collection, transport intermediaries</a:t>
          </a:r>
          <a:endParaRPr lang="en-US" dirty="0"/>
        </a:p>
      </dgm:t>
    </dgm:pt>
    <dgm:pt modelId="{C2797EDE-6CB9-43BD-89BE-10831EB3BCE1}" type="parTrans" cxnId="{49112D83-A50E-4F11-BCB1-28EDD73E8616}">
      <dgm:prSet/>
      <dgm:spPr/>
      <dgm:t>
        <a:bodyPr/>
        <a:lstStyle/>
        <a:p>
          <a:endParaRPr lang="en-US"/>
        </a:p>
      </dgm:t>
    </dgm:pt>
    <dgm:pt modelId="{4C7E1653-A712-4E4B-B1EF-23A6F16DAA46}" type="sibTrans" cxnId="{49112D83-A50E-4F11-BCB1-28EDD73E8616}">
      <dgm:prSet/>
      <dgm:spPr/>
      <dgm:t>
        <a:bodyPr/>
        <a:lstStyle/>
        <a:p>
          <a:endParaRPr lang="en-US"/>
        </a:p>
      </dgm:t>
    </dgm:pt>
    <dgm:pt modelId="{B4FEBFB4-F25F-4AFE-849F-221FB7040945}">
      <dgm:prSet/>
      <dgm:spPr/>
      <dgm:t>
        <a:bodyPr/>
        <a:lstStyle/>
        <a:p>
          <a:r>
            <a:rPr lang="en-GB" dirty="0"/>
            <a:t>Transformation</a:t>
          </a:r>
          <a:endParaRPr lang="en-US" dirty="0"/>
        </a:p>
      </dgm:t>
    </dgm:pt>
    <dgm:pt modelId="{6F2D0C18-FD5E-4854-95CC-B067681CB0FD}" type="parTrans" cxnId="{3CF01562-56F5-4604-964C-1FFEE613B8F4}">
      <dgm:prSet/>
      <dgm:spPr/>
      <dgm:t>
        <a:bodyPr/>
        <a:lstStyle/>
        <a:p>
          <a:endParaRPr lang="en-US"/>
        </a:p>
      </dgm:t>
    </dgm:pt>
    <dgm:pt modelId="{C9039643-2A07-4C24-BE78-C0242933FB8F}" type="sibTrans" cxnId="{3CF01562-56F5-4604-964C-1FFEE613B8F4}">
      <dgm:prSet/>
      <dgm:spPr/>
      <dgm:t>
        <a:bodyPr/>
        <a:lstStyle/>
        <a:p>
          <a:endParaRPr lang="en-US"/>
        </a:p>
      </dgm:t>
    </dgm:pt>
    <dgm:pt modelId="{030B5F62-92D3-41E3-9E05-5B89D1245C72}">
      <dgm:prSet/>
      <dgm:spPr/>
      <dgm:t>
        <a:bodyPr/>
        <a:lstStyle/>
        <a:p>
          <a:r>
            <a:rPr lang="en-GB" dirty="0"/>
            <a:t>Export and import</a:t>
          </a:r>
          <a:endParaRPr lang="en-US" dirty="0"/>
        </a:p>
      </dgm:t>
    </dgm:pt>
    <dgm:pt modelId="{D155B520-6CD4-4FF8-B677-7494C531F140}" type="parTrans" cxnId="{8E1B4AAD-7309-4558-9E9F-AF10A666D5B2}">
      <dgm:prSet/>
      <dgm:spPr/>
      <dgm:t>
        <a:bodyPr/>
        <a:lstStyle/>
        <a:p>
          <a:endParaRPr lang="en-US"/>
        </a:p>
      </dgm:t>
    </dgm:pt>
    <dgm:pt modelId="{627E1B92-DA41-45A5-A84A-CBA2A2034DF4}" type="sibTrans" cxnId="{8E1B4AAD-7309-4558-9E9F-AF10A666D5B2}">
      <dgm:prSet/>
      <dgm:spPr/>
      <dgm:t>
        <a:bodyPr/>
        <a:lstStyle/>
        <a:p>
          <a:endParaRPr lang="en-US"/>
        </a:p>
      </dgm:t>
    </dgm:pt>
    <dgm:pt modelId="{398D8FA0-1DCF-4DBB-8FD4-BE2DA028318A}">
      <dgm:prSet/>
      <dgm:spPr/>
      <dgm:t>
        <a:bodyPr/>
        <a:lstStyle/>
        <a:p>
          <a:r>
            <a:rPr lang="en-GB"/>
            <a:t>Commercialisation and distribution.</a:t>
          </a:r>
          <a:endParaRPr lang="en-US"/>
        </a:p>
      </dgm:t>
    </dgm:pt>
    <dgm:pt modelId="{2237B19E-503D-42F4-A257-B6D840760AC7}" type="parTrans" cxnId="{0F9F210A-E839-455E-9C52-9DE476643983}">
      <dgm:prSet/>
      <dgm:spPr/>
      <dgm:t>
        <a:bodyPr/>
        <a:lstStyle/>
        <a:p>
          <a:endParaRPr lang="en-US"/>
        </a:p>
      </dgm:t>
    </dgm:pt>
    <dgm:pt modelId="{C028C7BB-60FD-48F7-925D-1EB05489D3CE}" type="sibTrans" cxnId="{0F9F210A-E839-455E-9C52-9DE476643983}">
      <dgm:prSet/>
      <dgm:spPr/>
      <dgm:t>
        <a:bodyPr/>
        <a:lstStyle/>
        <a:p>
          <a:endParaRPr lang="en-US"/>
        </a:p>
      </dgm:t>
    </dgm:pt>
    <dgm:pt modelId="{4FF36B0C-24F1-4362-88FA-2639F53ADE97}">
      <dgm:prSet/>
      <dgm:spPr/>
      <dgm:t>
        <a:bodyPr/>
        <a:lstStyle/>
        <a:p>
          <a:r>
            <a:rPr lang="en-GB" b="1" dirty="0"/>
            <a:t>Quantification of the value chain</a:t>
          </a:r>
          <a:endParaRPr lang="en-US" b="1" dirty="0"/>
        </a:p>
      </dgm:t>
    </dgm:pt>
    <dgm:pt modelId="{5D9FF18F-F351-45EF-B9C6-5C4F3A5A7F22}" type="parTrans" cxnId="{8AB5231E-2B6C-4ED7-8035-D07D9D3F917D}">
      <dgm:prSet/>
      <dgm:spPr/>
      <dgm:t>
        <a:bodyPr/>
        <a:lstStyle/>
        <a:p>
          <a:endParaRPr lang="en-US"/>
        </a:p>
      </dgm:t>
    </dgm:pt>
    <dgm:pt modelId="{A9A13EEB-7EAF-46AF-AFB2-4DCEBF3A85F2}" type="sibTrans" cxnId="{8AB5231E-2B6C-4ED7-8035-D07D9D3F917D}">
      <dgm:prSet/>
      <dgm:spPr/>
      <dgm:t>
        <a:bodyPr/>
        <a:lstStyle/>
        <a:p>
          <a:endParaRPr lang="en-US"/>
        </a:p>
      </dgm:t>
    </dgm:pt>
    <dgm:pt modelId="{C73219FC-16E8-446F-BFD0-378767396971}">
      <dgm:prSet/>
      <dgm:spPr/>
      <dgm:t>
        <a:bodyPr/>
        <a:lstStyle/>
        <a:p>
          <a:r>
            <a:rPr lang="en-GB" dirty="0"/>
            <a:t>Size and scale of main actors (small, medium, big companies)</a:t>
          </a:r>
          <a:endParaRPr lang="en-US" dirty="0"/>
        </a:p>
      </dgm:t>
    </dgm:pt>
    <dgm:pt modelId="{5FF6D243-4954-4599-A637-CED89746A72E}" type="parTrans" cxnId="{7B9541A8-91AA-402F-A658-41F3C6A67E4B}">
      <dgm:prSet/>
      <dgm:spPr/>
      <dgm:t>
        <a:bodyPr/>
        <a:lstStyle/>
        <a:p>
          <a:endParaRPr lang="en-US"/>
        </a:p>
      </dgm:t>
    </dgm:pt>
    <dgm:pt modelId="{835BFE96-66AE-47CB-B9D7-37FD8A6DCEBD}" type="sibTrans" cxnId="{7B9541A8-91AA-402F-A658-41F3C6A67E4B}">
      <dgm:prSet/>
      <dgm:spPr/>
      <dgm:t>
        <a:bodyPr/>
        <a:lstStyle/>
        <a:p>
          <a:endParaRPr lang="en-US"/>
        </a:p>
      </dgm:t>
    </dgm:pt>
    <dgm:pt modelId="{F0CF5829-996D-4C2A-AC88-1B5E92EA7E81}">
      <dgm:prSet/>
      <dgm:spPr/>
      <dgm:t>
        <a:bodyPr/>
        <a:lstStyle/>
        <a:p>
          <a:r>
            <a:rPr lang="en-GB"/>
            <a:t>Production volume</a:t>
          </a:r>
          <a:endParaRPr lang="en-US"/>
        </a:p>
      </dgm:t>
    </dgm:pt>
    <dgm:pt modelId="{E3968D0C-6A7D-4F2B-928C-AFF4E2E039B9}" type="parTrans" cxnId="{E3EA420D-176D-4B7A-93F4-B5EE80A03525}">
      <dgm:prSet/>
      <dgm:spPr/>
      <dgm:t>
        <a:bodyPr/>
        <a:lstStyle/>
        <a:p>
          <a:endParaRPr lang="en-US"/>
        </a:p>
      </dgm:t>
    </dgm:pt>
    <dgm:pt modelId="{A0C6AB5B-DFA2-4527-87AD-F99723F308C3}" type="sibTrans" cxnId="{E3EA420D-176D-4B7A-93F4-B5EE80A03525}">
      <dgm:prSet/>
      <dgm:spPr/>
      <dgm:t>
        <a:bodyPr/>
        <a:lstStyle/>
        <a:p>
          <a:endParaRPr lang="en-US"/>
        </a:p>
      </dgm:t>
    </dgm:pt>
    <dgm:pt modelId="{5C9EE4DD-C22F-4A4E-998D-1DFE17FFAFCC}">
      <dgm:prSet/>
      <dgm:spPr/>
      <dgm:t>
        <a:bodyPr/>
        <a:lstStyle/>
        <a:p>
          <a:r>
            <a:rPr lang="en-GB"/>
            <a:t>Number of jobs</a:t>
          </a:r>
          <a:endParaRPr lang="en-US"/>
        </a:p>
      </dgm:t>
    </dgm:pt>
    <dgm:pt modelId="{6CD46D26-CD27-4254-BE9B-315D99A2ACA7}" type="parTrans" cxnId="{89C5B9C5-D4B1-4A09-876D-CD8D74824286}">
      <dgm:prSet/>
      <dgm:spPr/>
      <dgm:t>
        <a:bodyPr/>
        <a:lstStyle/>
        <a:p>
          <a:endParaRPr lang="en-US"/>
        </a:p>
      </dgm:t>
    </dgm:pt>
    <dgm:pt modelId="{A70C480D-19CB-4DFC-99E0-19949097E2AD}" type="sibTrans" cxnId="{89C5B9C5-D4B1-4A09-876D-CD8D74824286}">
      <dgm:prSet/>
      <dgm:spPr/>
      <dgm:t>
        <a:bodyPr/>
        <a:lstStyle/>
        <a:p>
          <a:endParaRPr lang="en-US"/>
        </a:p>
      </dgm:t>
    </dgm:pt>
    <dgm:pt modelId="{30B1DD60-E075-402D-9715-DE0BDF0CD81B}">
      <dgm:prSet/>
      <dgm:spPr/>
      <dgm:t>
        <a:bodyPr/>
        <a:lstStyle/>
        <a:p>
          <a:r>
            <a:rPr lang="en-GB"/>
            <a:t>Sales and export destination and concentration</a:t>
          </a:r>
          <a:endParaRPr lang="en-US"/>
        </a:p>
      </dgm:t>
    </dgm:pt>
    <dgm:pt modelId="{B83D1F00-AECD-48C3-9CB9-09754EED82CD}" type="parTrans" cxnId="{0A3079AB-198A-458E-A316-8109777411D1}">
      <dgm:prSet/>
      <dgm:spPr/>
      <dgm:t>
        <a:bodyPr/>
        <a:lstStyle/>
        <a:p>
          <a:endParaRPr lang="en-US"/>
        </a:p>
      </dgm:t>
    </dgm:pt>
    <dgm:pt modelId="{AE177430-FA00-4B2B-9C64-C7B61AFF8CD8}" type="sibTrans" cxnId="{0A3079AB-198A-458E-A316-8109777411D1}">
      <dgm:prSet/>
      <dgm:spPr/>
      <dgm:t>
        <a:bodyPr/>
        <a:lstStyle/>
        <a:p>
          <a:endParaRPr lang="en-US"/>
        </a:p>
      </dgm:t>
    </dgm:pt>
    <dgm:pt modelId="{0EA4D27D-908C-43D3-88EE-AF917CD824E9}">
      <dgm:prSet/>
      <dgm:spPr/>
      <dgm:t>
        <a:bodyPr/>
        <a:lstStyle/>
        <a:p>
          <a:r>
            <a:rPr lang="en-GB" dirty="0"/>
            <a:t>Geographical distribution.</a:t>
          </a:r>
          <a:endParaRPr lang="en-US" dirty="0"/>
        </a:p>
      </dgm:t>
    </dgm:pt>
    <dgm:pt modelId="{B746B105-B298-44F4-A62A-48B205DE7E42}" type="parTrans" cxnId="{83A3022C-BD80-44BB-80D8-584ED7185D26}">
      <dgm:prSet/>
      <dgm:spPr/>
      <dgm:t>
        <a:bodyPr/>
        <a:lstStyle/>
        <a:p>
          <a:endParaRPr lang="en-US"/>
        </a:p>
      </dgm:t>
    </dgm:pt>
    <dgm:pt modelId="{B3C55C3D-8D9B-48E2-924B-6F88B294D804}" type="sibTrans" cxnId="{83A3022C-BD80-44BB-80D8-584ED7185D26}">
      <dgm:prSet/>
      <dgm:spPr/>
      <dgm:t>
        <a:bodyPr/>
        <a:lstStyle/>
        <a:p>
          <a:endParaRPr lang="en-US"/>
        </a:p>
      </dgm:t>
    </dgm:pt>
    <dgm:pt modelId="{48743B24-773C-4594-902F-EB843FDB2E80}">
      <dgm:prSet/>
      <dgm:spPr/>
      <dgm:t>
        <a:bodyPr/>
        <a:lstStyle/>
        <a:p>
          <a:r>
            <a:rPr lang="en-GB" b="1" dirty="0"/>
            <a:t>Preliminary review of common occupational risks and hazards at each production stage</a:t>
          </a:r>
          <a:endParaRPr lang="en-US" b="1" dirty="0"/>
        </a:p>
      </dgm:t>
    </dgm:pt>
    <dgm:pt modelId="{835F38B8-2F14-46CC-B24E-5D8D5A6E4918}" type="parTrans" cxnId="{54163C16-266F-4341-9F59-8D5B91A4E802}">
      <dgm:prSet/>
      <dgm:spPr/>
      <dgm:t>
        <a:bodyPr/>
        <a:lstStyle/>
        <a:p>
          <a:endParaRPr lang="en-US"/>
        </a:p>
      </dgm:t>
    </dgm:pt>
    <dgm:pt modelId="{B06BCF31-9A88-43FB-814C-0A9A07125FC1}" type="sibTrans" cxnId="{54163C16-266F-4341-9F59-8D5B91A4E802}">
      <dgm:prSet/>
      <dgm:spPr/>
      <dgm:t>
        <a:bodyPr/>
        <a:lstStyle/>
        <a:p>
          <a:endParaRPr lang="en-US"/>
        </a:p>
      </dgm:t>
    </dgm:pt>
    <dgm:pt modelId="{23A09C11-4D47-401D-BC7A-F88B217A1D86}">
      <dgm:prSet/>
      <dgm:spPr/>
      <dgm:t>
        <a:bodyPr/>
        <a:lstStyle/>
        <a:p>
          <a:r>
            <a:rPr lang="en-GB" dirty="0"/>
            <a:t>This information can be found via different sources:</a:t>
          </a:r>
          <a:endParaRPr lang="en-US" dirty="0"/>
        </a:p>
      </dgm:t>
    </dgm:pt>
    <dgm:pt modelId="{BEC464BF-6518-4C9B-BFFC-6EA331075CA7}" type="parTrans" cxnId="{3DEE4CD2-276F-4F52-B374-7B14E43D1C23}">
      <dgm:prSet/>
      <dgm:spPr/>
      <dgm:t>
        <a:bodyPr/>
        <a:lstStyle/>
        <a:p>
          <a:endParaRPr lang="en-US"/>
        </a:p>
      </dgm:t>
    </dgm:pt>
    <dgm:pt modelId="{F9F38538-319D-48A2-A1DA-AB5E4DBDF98C}" type="sibTrans" cxnId="{3DEE4CD2-276F-4F52-B374-7B14E43D1C23}">
      <dgm:prSet/>
      <dgm:spPr/>
      <dgm:t>
        <a:bodyPr/>
        <a:lstStyle/>
        <a:p>
          <a:endParaRPr lang="en-US"/>
        </a:p>
      </dgm:t>
    </dgm:pt>
    <dgm:pt modelId="{7A09A72A-37BD-42AF-B61D-DDD3FA937577}">
      <dgm:prSet/>
      <dgm:spPr/>
      <dgm:t>
        <a:bodyPr/>
        <a:lstStyle/>
        <a:p>
          <a:r>
            <a:rPr lang="en-GB"/>
            <a:t>Existing workplace risk assessments or risk mappings</a:t>
          </a:r>
          <a:endParaRPr lang="en-US"/>
        </a:p>
      </dgm:t>
    </dgm:pt>
    <dgm:pt modelId="{2CED8BD4-DD56-4B8E-835F-71BD91979125}" type="parTrans" cxnId="{7B8B4F5B-F4BC-4090-B027-074F7E47624D}">
      <dgm:prSet/>
      <dgm:spPr/>
      <dgm:t>
        <a:bodyPr/>
        <a:lstStyle/>
        <a:p>
          <a:endParaRPr lang="en-US"/>
        </a:p>
      </dgm:t>
    </dgm:pt>
    <dgm:pt modelId="{43712319-0917-4BBA-A332-5AF9610C3C61}" type="sibTrans" cxnId="{7B8B4F5B-F4BC-4090-B027-074F7E47624D}">
      <dgm:prSet/>
      <dgm:spPr/>
      <dgm:t>
        <a:bodyPr/>
        <a:lstStyle/>
        <a:p>
          <a:endParaRPr lang="en-US"/>
        </a:p>
      </dgm:t>
    </dgm:pt>
    <dgm:pt modelId="{5A222D24-AC17-440D-BCB9-5C72B050CB97}">
      <dgm:prSet/>
      <dgm:spPr/>
      <dgm:t>
        <a:bodyPr/>
        <a:lstStyle/>
        <a:p>
          <a:r>
            <a:rPr lang="en-GB"/>
            <a:t>Existing awareness raising material from Occupational Health Services or prevention institutions</a:t>
          </a:r>
          <a:endParaRPr lang="en-US"/>
        </a:p>
      </dgm:t>
    </dgm:pt>
    <dgm:pt modelId="{9DF94531-85D4-4FCE-895D-7EBF22EA2B5D}" type="parTrans" cxnId="{BA5015C3-7407-4588-B8C8-DF48B1ED0E88}">
      <dgm:prSet/>
      <dgm:spPr/>
      <dgm:t>
        <a:bodyPr/>
        <a:lstStyle/>
        <a:p>
          <a:endParaRPr lang="en-US"/>
        </a:p>
      </dgm:t>
    </dgm:pt>
    <dgm:pt modelId="{A38B26F8-0A3D-4319-8C6A-369735A46DFC}" type="sibTrans" cxnId="{BA5015C3-7407-4588-B8C8-DF48B1ED0E88}">
      <dgm:prSet/>
      <dgm:spPr/>
      <dgm:t>
        <a:bodyPr/>
        <a:lstStyle/>
        <a:p>
          <a:endParaRPr lang="en-US"/>
        </a:p>
      </dgm:t>
    </dgm:pt>
    <dgm:pt modelId="{525D724C-941D-4ABD-8B9E-BCA6A4841DDC}">
      <dgm:prSet/>
      <dgm:spPr/>
      <dgm:t>
        <a:bodyPr/>
        <a:lstStyle/>
        <a:p>
          <a:r>
            <a:rPr lang="en-GB"/>
            <a:t>Existing videos or workers’ testimony on occupational risks</a:t>
          </a:r>
          <a:endParaRPr lang="en-US"/>
        </a:p>
      </dgm:t>
    </dgm:pt>
    <dgm:pt modelId="{CBD74668-13DA-48D4-83D5-1B27D8748F98}" type="parTrans" cxnId="{B1355EF5-B34A-4D17-81CF-4B07755253FA}">
      <dgm:prSet/>
      <dgm:spPr/>
      <dgm:t>
        <a:bodyPr/>
        <a:lstStyle/>
        <a:p>
          <a:endParaRPr lang="en-US"/>
        </a:p>
      </dgm:t>
    </dgm:pt>
    <dgm:pt modelId="{D0FAC2DE-2065-4A03-9482-1DCBDCD1062F}" type="sibTrans" cxnId="{B1355EF5-B34A-4D17-81CF-4B07755253FA}">
      <dgm:prSet/>
      <dgm:spPr/>
      <dgm:t>
        <a:bodyPr/>
        <a:lstStyle/>
        <a:p>
          <a:endParaRPr lang="en-US"/>
        </a:p>
      </dgm:t>
    </dgm:pt>
    <dgm:pt modelId="{52643933-386A-4214-B77D-7AA8763565D0}">
      <dgm:prSet/>
      <dgm:spPr/>
      <dgm:t>
        <a:bodyPr/>
        <a:lstStyle/>
        <a:p>
          <a:r>
            <a:rPr lang="en-GB"/>
            <a:t>Existing data on the causes of accidents and diseases.</a:t>
          </a:r>
          <a:endParaRPr lang="en-US"/>
        </a:p>
      </dgm:t>
    </dgm:pt>
    <dgm:pt modelId="{ECF3EFCB-82E3-4C09-8E56-7C117220CF6F}" type="parTrans" cxnId="{78E73261-5FC9-462A-854B-45358DF3603F}">
      <dgm:prSet/>
      <dgm:spPr/>
      <dgm:t>
        <a:bodyPr/>
        <a:lstStyle/>
        <a:p>
          <a:endParaRPr lang="en-US"/>
        </a:p>
      </dgm:t>
    </dgm:pt>
    <dgm:pt modelId="{6A47CBAF-D832-47BF-A957-FE31AF0E49CE}" type="sibTrans" cxnId="{78E73261-5FC9-462A-854B-45358DF3603F}">
      <dgm:prSet/>
      <dgm:spPr/>
      <dgm:t>
        <a:bodyPr/>
        <a:lstStyle/>
        <a:p>
          <a:endParaRPr lang="en-US"/>
        </a:p>
      </dgm:t>
    </dgm:pt>
    <dgm:pt modelId="{CF4829CC-3482-4750-818D-C4179207ACF3}">
      <dgm:prSet/>
      <dgm:spPr/>
      <dgm:t>
        <a:bodyPr/>
        <a:lstStyle/>
        <a:p>
          <a:endParaRPr lang="en-US" dirty="0"/>
        </a:p>
      </dgm:t>
    </dgm:pt>
    <dgm:pt modelId="{0B6EA7B0-C5A8-471E-AD4D-F71E5379D6CB}" type="parTrans" cxnId="{75563492-C9B7-4F10-8420-36B761B67CE3}">
      <dgm:prSet/>
      <dgm:spPr/>
      <dgm:t>
        <a:bodyPr/>
        <a:lstStyle/>
        <a:p>
          <a:endParaRPr lang="en-GB"/>
        </a:p>
      </dgm:t>
    </dgm:pt>
    <dgm:pt modelId="{31654D81-8B61-4ECE-8044-44F4739B3887}" type="sibTrans" cxnId="{75563492-C9B7-4F10-8420-36B761B67CE3}">
      <dgm:prSet/>
      <dgm:spPr/>
      <dgm:t>
        <a:bodyPr/>
        <a:lstStyle/>
        <a:p>
          <a:endParaRPr lang="en-GB"/>
        </a:p>
      </dgm:t>
    </dgm:pt>
    <dgm:pt modelId="{0BA387A8-80A2-476E-8ADB-2A2D41EBBBCB}">
      <dgm:prSet/>
      <dgm:spPr/>
      <dgm:t>
        <a:bodyPr/>
        <a:lstStyle/>
        <a:p>
          <a:endParaRPr lang="en-US" dirty="0"/>
        </a:p>
      </dgm:t>
    </dgm:pt>
    <dgm:pt modelId="{F007EAC9-E853-4509-B1C2-B920F7C47162}" type="parTrans" cxnId="{B66C7E03-ACA3-429E-A183-AFFBE83F712F}">
      <dgm:prSet/>
      <dgm:spPr/>
      <dgm:t>
        <a:bodyPr/>
        <a:lstStyle/>
        <a:p>
          <a:endParaRPr lang="en-GB"/>
        </a:p>
      </dgm:t>
    </dgm:pt>
    <dgm:pt modelId="{673EF061-0136-4FD8-B0AC-0265AD7F33D7}" type="sibTrans" cxnId="{B66C7E03-ACA3-429E-A183-AFFBE83F712F}">
      <dgm:prSet/>
      <dgm:spPr/>
      <dgm:t>
        <a:bodyPr/>
        <a:lstStyle/>
        <a:p>
          <a:endParaRPr lang="en-GB"/>
        </a:p>
      </dgm:t>
    </dgm:pt>
    <dgm:pt modelId="{388AE83A-AE34-4A2F-B5EC-24757A4A79C2}">
      <dgm:prSet/>
      <dgm:spPr/>
      <dgm:t>
        <a:bodyPr/>
        <a:lstStyle/>
        <a:p>
          <a:endParaRPr lang="en-US" dirty="0"/>
        </a:p>
      </dgm:t>
    </dgm:pt>
    <dgm:pt modelId="{6076E663-2FE1-41A6-B461-AE598E4F4B2F}" type="parTrans" cxnId="{7D982DBF-42EC-44CF-806E-24A4809ED2A4}">
      <dgm:prSet/>
      <dgm:spPr/>
      <dgm:t>
        <a:bodyPr/>
        <a:lstStyle/>
        <a:p>
          <a:endParaRPr lang="en-GB"/>
        </a:p>
      </dgm:t>
    </dgm:pt>
    <dgm:pt modelId="{D285AE7E-7850-484D-B410-ABA853CBCB0D}" type="sibTrans" cxnId="{7D982DBF-42EC-44CF-806E-24A4809ED2A4}">
      <dgm:prSet/>
      <dgm:spPr/>
      <dgm:t>
        <a:bodyPr/>
        <a:lstStyle/>
        <a:p>
          <a:endParaRPr lang="en-GB"/>
        </a:p>
      </dgm:t>
    </dgm:pt>
    <dgm:pt modelId="{04D2247B-717F-4D16-9791-5DB23B6A4307}" type="pres">
      <dgm:prSet presAssocID="{0385E05F-ACDC-4CAD-81EC-F214E9B76EBE}" presName="linear" presStyleCnt="0">
        <dgm:presLayoutVars>
          <dgm:animLvl val="lvl"/>
          <dgm:resizeHandles val="exact"/>
        </dgm:presLayoutVars>
      </dgm:prSet>
      <dgm:spPr/>
    </dgm:pt>
    <dgm:pt modelId="{F0ABAF6C-AFE8-4A1C-9174-C341B53BB950}" type="pres">
      <dgm:prSet presAssocID="{E622AB30-782B-49CE-9648-2A577CD700B0}" presName="parentText" presStyleLbl="node1" presStyleIdx="0" presStyleCnt="3">
        <dgm:presLayoutVars>
          <dgm:chMax val="0"/>
          <dgm:bulletEnabled val="1"/>
        </dgm:presLayoutVars>
      </dgm:prSet>
      <dgm:spPr/>
    </dgm:pt>
    <dgm:pt modelId="{AF1B6E11-9721-41A0-9231-43CBA03986F4}" type="pres">
      <dgm:prSet presAssocID="{E622AB30-782B-49CE-9648-2A577CD700B0}" presName="childText" presStyleLbl="revTx" presStyleIdx="0" presStyleCnt="3">
        <dgm:presLayoutVars>
          <dgm:bulletEnabled val="1"/>
        </dgm:presLayoutVars>
      </dgm:prSet>
      <dgm:spPr/>
    </dgm:pt>
    <dgm:pt modelId="{F99AF97D-1476-4268-9C76-A6660B7EB24E}" type="pres">
      <dgm:prSet presAssocID="{4FF36B0C-24F1-4362-88FA-2639F53ADE97}" presName="parentText" presStyleLbl="node1" presStyleIdx="1" presStyleCnt="3">
        <dgm:presLayoutVars>
          <dgm:chMax val="0"/>
          <dgm:bulletEnabled val="1"/>
        </dgm:presLayoutVars>
      </dgm:prSet>
      <dgm:spPr/>
    </dgm:pt>
    <dgm:pt modelId="{9222CA20-9CE7-477F-BE7A-BC3B202CFC89}" type="pres">
      <dgm:prSet presAssocID="{4FF36B0C-24F1-4362-88FA-2639F53ADE97}" presName="childText" presStyleLbl="revTx" presStyleIdx="1" presStyleCnt="3">
        <dgm:presLayoutVars>
          <dgm:bulletEnabled val="1"/>
        </dgm:presLayoutVars>
      </dgm:prSet>
      <dgm:spPr/>
    </dgm:pt>
    <dgm:pt modelId="{AC6313EE-9F89-4040-A851-03702B17064A}" type="pres">
      <dgm:prSet presAssocID="{48743B24-773C-4594-902F-EB843FDB2E80}" presName="parentText" presStyleLbl="node1" presStyleIdx="2" presStyleCnt="3">
        <dgm:presLayoutVars>
          <dgm:chMax val="0"/>
          <dgm:bulletEnabled val="1"/>
        </dgm:presLayoutVars>
      </dgm:prSet>
      <dgm:spPr/>
    </dgm:pt>
    <dgm:pt modelId="{17D2EEBA-C39E-4B68-BCBF-13B058AA4BEA}" type="pres">
      <dgm:prSet presAssocID="{48743B24-773C-4594-902F-EB843FDB2E80}" presName="childText" presStyleLbl="revTx" presStyleIdx="2" presStyleCnt="3">
        <dgm:presLayoutVars>
          <dgm:bulletEnabled val="1"/>
        </dgm:presLayoutVars>
      </dgm:prSet>
      <dgm:spPr/>
    </dgm:pt>
  </dgm:ptLst>
  <dgm:cxnLst>
    <dgm:cxn modelId="{B66C7E03-ACA3-429E-A183-AFFBE83F712F}" srcId="{E622AB30-782B-49CE-9648-2A577CD700B0}" destId="{0BA387A8-80A2-476E-8ADB-2A2D41EBBBCB}" srcOrd="0" destOrd="0" parTransId="{F007EAC9-E853-4509-B1C2-B920F7C47162}" sibTransId="{673EF061-0136-4FD8-B0AC-0265AD7F33D7}"/>
    <dgm:cxn modelId="{AACE9D03-1C3E-4866-93A7-75ED462C3B48}" type="presOf" srcId="{5C9EE4DD-C22F-4A4E-998D-1DFE17FFAFCC}" destId="{9222CA20-9CE7-477F-BE7A-BC3B202CFC89}" srcOrd="0" destOrd="3" presId="urn:microsoft.com/office/officeart/2005/8/layout/vList2"/>
    <dgm:cxn modelId="{0F9F210A-E839-455E-9C52-9DE476643983}" srcId="{E622AB30-782B-49CE-9648-2A577CD700B0}" destId="{398D8FA0-1DCF-4DBB-8FD4-BE2DA028318A}" srcOrd="6" destOrd="0" parTransId="{2237B19E-503D-42F4-A257-B6D840760AC7}" sibTransId="{C028C7BB-60FD-48F7-925D-1EB05489D3CE}"/>
    <dgm:cxn modelId="{E3EA420D-176D-4B7A-93F4-B5EE80A03525}" srcId="{4FF36B0C-24F1-4362-88FA-2639F53ADE97}" destId="{F0CF5829-996D-4C2A-AC88-1B5E92EA7E81}" srcOrd="2" destOrd="0" parTransId="{E3968D0C-6A7D-4F2B-928C-AFF4E2E039B9}" sibTransId="{A0C6AB5B-DFA2-4527-87AD-F99723F308C3}"/>
    <dgm:cxn modelId="{54163C16-266F-4341-9F59-8D5B91A4E802}" srcId="{0385E05F-ACDC-4CAD-81EC-F214E9B76EBE}" destId="{48743B24-773C-4594-902F-EB843FDB2E80}" srcOrd="2" destOrd="0" parTransId="{835F38B8-2F14-46CC-B24E-5D8D5A6E4918}" sibTransId="{B06BCF31-9A88-43FB-814C-0A9A07125FC1}"/>
    <dgm:cxn modelId="{8AB5231E-2B6C-4ED7-8035-D07D9D3F917D}" srcId="{0385E05F-ACDC-4CAD-81EC-F214E9B76EBE}" destId="{4FF36B0C-24F1-4362-88FA-2639F53ADE97}" srcOrd="1" destOrd="0" parTransId="{5D9FF18F-F351-45EF-B9C6-5C4F3A5A7F22}" sibTransId="{A9A13EEB-7EAF-46AF-AFB2-4DCEBF3A85F2}"/>
    <dgm:cxn modelId="{638FDA21-10DE-4609-9663-63BB9EC683E4}" type="presOf" srcId="{0385E05F-ACDC-4CAD-81EC-F214E9B76EBE}" destId="{04D2247B-717F-4D16-9791-5DB23B6A4307}" srcOrd="0" destOrd="0" presId="urn:microsoft.com/office/officeart/2005/8/layout/vList2"/>
    <dgm:cxn modelId="{83A3022C-BD80-44BB-80D8-584ED7185D26}" srcId="{4FF36B0C-24F1-4362-88FA-2639F53ADE97}" destId="{0EA4D27D-908C-43D3-88EE-AF917CD824E9}" srcOrd="5" destOrd="0" parTransId="{B746B105-B298-44F4-A62A-48B205DE7E42}" sibTransId="{B3C55C3D-8D9B-48E2-924B-6F88B294D804}"/>
    <dgm:cxn modelId="{449B8133-C9F5-4302-B349-8A8B32FB7FED}" srcId="{E622AB30-782B-49CE-9648-2A577CD700B0}" destId="{4E486157-78EC-4130-BA86-7DD1C2BC26D5}" srcOrd="1" destOrd="0" parTransId="{42EF811A-B929-48C7-ACD4-679A5BBD561C}" sibTransId="{5B9575DA-0330-4E04-BE8E-F1C94CD11CFA}"/>
    <dgm:cxn modelId="{DCB44438-5BE1-4FFF-96AA-EFB9678CA5E8}" type="presOf" srcId="{030B5F62-92D3-41E3-9E05-5B89D1245C72}" destId="{AF1B6E11-9721-41A0-9231-43CBA03986F4}" srcOrd="0" destOrd="5" presId="urn:microsoft.com/office/officeart/2005/8/layout/vList2"/>
    <dgm:cxn modelId="{7B8B4F5B-F4BC-4090-B027-074F7E47624D}" srcId="{23A09C11-4D47-401D-BC7A-F88B217A1D86}" destId="{7A09A72A-37BD-42AF-B61D-DDD3FA937577}" srcOrd="0" destOrd="0" parTransId="{2CED8BD4-DD56-4B8E-835F-71BD91979125}" sibTransId="{43712319-0917-4BBA-A332-5AF9610C3C61}"/>
    <dgm:cxn modelId="{CFFF8760-C6B1-4E7E-BACE-4A2587290576}" type="presOf" srcId="{CF4829CC-3482-4750-818D-C4179207ACF3}" destId="{9222CA20-9CE7-477F-BE7A-BC3B202CFC89}" srcOrd="0" destOrd="0" presId="urn:microsoft.com/office/officeart/2005/8/layout/vList2"/>
    <dgm:cxn modelId="{78E73261-5FC9-462A-854B-45358DF3603F}" srcId="{23A09C11-4D47-401D-BC7A-F88B217A1D86}" destId="{52643933-386A-4214-B77D-7AA8763565D0}" srcOrd="3" destOrd="0" parTransId="{ECF3EFCB-82E3-4C09-8E56-7C117220CF6F}" sibTransId="{6A47CBAF-D832-47BF-A957-FE31AF0E49CE}"/>
    <dgm:cxn modelId="{3CF01562-56F5-4604-964C-1FFEE613B8F4}" srcId="{E622AB30-782B-49CE-9648-2A577CD700B0}" destId="{B4FEBFB4-F25F-4AFE-849F-221FB7040945}" srcOrd="4" destOrd="0" parTransId="{6F2D0C18-FD5E-4854-95CC-B067681CB0FD}" sibTransId="{C9039643-2A07-4C24-BE78-C0242933FB8F}"/>
    <dgm:cxn modelId="{6A56576B-CD1E-4282-8111-C060453C7204}" type="presOf" srcId="{E622AB30-782B-49CE-9648-2A577CD700B0}" destId="{F0ABAF6C-AFE8-4A1C-9174-C341B53BB950}" srcOrd="0" destOrd="0" presId="urn:microsoft.com/office/officeart/2005/8/layout/vList2"/>
    <dgm:cxn modelId="{D806314C-BC0F-4D3A-A536-C631E3BB4215}" type="presOf" srcId="{0BA387A8-80A2-476E-8ADB-2A2D41EBBBCB}" destId="{AF1B6E11-9721-41A0-9231-43CBA03986F4}" srcOrd="0" destOrd="0" presId="urn:microsoft.com/office/officeart/2005/8/layout/vList2"/>
    <dgm:cxn modelId="{F7111E6D-F8FE-49F4-90E5-8A701F8FC5C7}" type="presOf" srcId="{48743B24-773C-4594-902F-EB843FDB2E80}" destId="{AC6313EE-9F89-4040-A851-03702B17064A}" srcOrd="0" destOrd="0" presId="urn:microsoft.com/office/officeart/2005/8/layout/vList2"/>
    <dgm:cxn modelId="{A2168E72-0974-422D-898A-067508E59D72}" type="presOf" srcId="{4FF36B0C-24F1-4362-88FA-2639F53ADE97}" destId="{F99AF97D-1476-4268-9C76-A6660B7EB24E}" srcOrd="0" destOrd="0" presId="urn:microsoft.com/office/officeart/2005/8/layout/vList2"/>
    <dgm:cxn modelId="{165B9D52-8148-446B-A8B4-E2BE857736D4}" type="presOf" srcId="{195F7B57-59FB-4842-B9E0-E3EABE0E8B00}" destId="{AF1B6E11-9721-41A0-9231-43CBA03986F4}" srcOrd="0" destOrd="2" presId="urn:microsoft.com/office/officeart/2005/8/layout/vList2"/>
    <dgm:cxn modelId="{997C6474-3379-410E-82FA-D8B4FCD6CCC6}" type="presOf" srcId="{525D724C-941D-4ABD-8B9E-BCA6A4841DDC}" destId="{17D2EEBA-C39E-4B68-BCBF-13B058AA4BEA}" srcOrd="0" destOrd="4" presId="urn:microsoft.com/office/officeart/2005/8/layout/vList2"/>
    <dgm:cxn modelId="{46830A75-FB7C-43E6-B81A-FA02F1030402}" type="presOf" srcId="{0EA4D27D-908C-43D3-88EE-AF917CD824E9}" destId="{9222CA20-9CE7-477F-BE7A-BC3B202CFC89}" srcOrd="0" destOrd="5" presId="urn:microsoft.com/office/officeart/2005/8/layout/vList2"/>
    <dgm:cxn modelId="{EFC8617E-8AE2-48D5-ACC2-05BAB7E1070A}" type="presOf" srcId="{C73219FC-16E8-446F-BFD0-378767396971}" destId="{9222CA20-9CE7-477F-BE7A-BC3B202CFC89}" srcOrd="0" destOrd="1" presId="urn:microsoft.com/office/officeart/2005/8/layout/vList2"/>
    <dgm:cxn modelId="{49112D83-A50E-4F11-BCB1-28EDD73E8616}" srcId="{E622AB30-782B-49CE-9648-2A577CD700B0}" destId="{2F01E49C-9F9C-4B8C-9A78-44058E372621}" srcOrd="3" destOrd="0" parTransId="{C2797EDE-6CB9-43BD-89BE-10831EB3BCE1}" sibTransId="{4C7E1653-A712-4E4B-B1EF-23A6F16DAA46}"/>
    <dgm:cxn modelId="{75563492-C9B7-4F10-8420-36B761B67CE3}" srcId="{4FF36B0C-24F1-4362-88FA-2639F53ADE97}" destId="{CF4829CC-3482-4750-818D-C4179207ACF3}" srcOrd="0" destOrd="0" parTransId="{0B6EA7B0-C5A8-471E-AD4D-F71E5379D6CB}" sibTransId="{31654D81-8B61-4ECE-8044-44F4739B3887}"/>
    <dgm:cxn modelId="{F66C0195-2F65-41A2-9BEB-9482969FBBEA}" type="presOf" srcId="{F0CF5829-996D-4C2A-AC88-1B5E92EA7E81}" destId="{9222CA20-9CE7-477F-BE7A-BC3B202CFC89}" srcOrd="0" destOrd="2" presId="urn:microsoft.com/office/officeart/2005/8/layout/vList2"/>
    <dgm:cxn modelId="{36BEFCA3-FFB2-4043-AACF-752C1089063B}" type="presOf" srcId="{5A222D24-AC17-440D-BCB9-5C72B050CB97}" destId="{17D2EEBA-C39E-4B68-BCBF-13B058AA4BEA}" srcOrd="0" destOrd="3" presId="urn:microsoft.com/office/officeart/2005/8/layout/vList2"/>
    <dgm:cxn modelId="{77E5ABA6-CC9F-44EB-820F-3CCA251D1C6E}" type="presOf" srcId="{388AE83A-AE34-4A2F-B5EC-24757A4A79C2}" destId="{17D2EEBA-C39E-4B68-BCBF-13B058AA4BEA}" srcOrd="0" destOrd="0" presId="urn:microsoft.com/office/officeart/2005/8/layout/vList2"/>
    <dgm:cxn modelId="{7B9541A8-91AA-402F-A658-41F3C6A67E4B}" srcId="{4FF36B0C-24F1-4362-88FA-2639F53ADE97}" destId="{C73219FC-16E8-446F-BFD0-378767396971}" srcOrd="1" destOrd="0" parTransId="{5FF6D243-4954-4599-A637-CED89746A72E}" sibTransId="{835BFE96-66AE-47CB-B9D7-37FD8A6DCEBD}"/>
    <dgm:cxn modelId="{0A3079AB-198A-458E-A316-8109777411D1}" srcId="{4FF36B0C-24F1-4362-88FA-2639F53ADE97}" destId="{30B1DD60-E075-402D-9715-DE0BDF0CD81B}" srcOrd="4" destOrd="0" parTransId="{B83D1F00-AECD-48C3-9CB9-09754EED82CD}" sibTransId="{AE177430-FA00-4B2B-9C64-C7B61AFF8CD8}"/>
    <dgm:cxn modelId="{8E1B4AAD-7309-4558-9E9F-AF10A666D5B2}" srcId="{E622AB30-782B-49CE-9648-2A577CD700B0}" destId="{030B5F62-92D3-41E3-9E05-5B89D1245C72}" srcOrd="5" destOrd="0" parTransId="{D155B520-6CD4-4FF8-B677-7494C531F140}" sibTransId="{627E1B92-DA41-45A5-A84A-CBA2A2034DF4}"/>
    <dgm:cxn modelId="{7D982DBF-42EC-44CF-806E-24A4809ED2A4}" srcId="{48743B24-773C-4594-902F-EB843FDB2E80}" destId="{388AE83A-AE34-4A2F-B5EC-24757A4A79C2}" srcOrd="0" destOrd="0" parTransId="{6076E663-2FE1-41A6-B461-AE598E4F4B2F}" sibTransId="{D285AE7E-7850-484D-B410-ABA853CBCB0D}"/>
    <dgm:cxn modelId="{BA5015C3-7407-4588-B8C8-DF48B1ED0E88}" srcId="{23A09C11-4D47-401D-BC7A-F88B217A1D86}" destId="{5A222D24-AC17-440D-BCB9-5C72B050CB97}" srcOrd="1" destOrd="0" parTransId="{9DF94531-85D4-4FCE-895D-7EBF22EA2B5D}" sibTransId="{A38B26F8-0A3D-4319-8C6A-369735A46DFC}"/>
    <dgm:cxn modelId="{041918C4-51E8-41BF-9FF4-C1CD82EF322C}" type="presOf" srcId="{30B1DD60-E075-402D-9715-DE0BDF0CD81B}" destId="{9222CA20-9CE7-477F-BE7A-BC3B202CFC89}" srcOrd="0" destOrd="4" presId="urn:microsoft.com/office/officeart/2005/8/layout/vList2"/>
    <dgm:cxn modelId="{89C5B9C5-D4B1-4A09-876D-CD8D74824286}" srcId="{4FF36B0C-24F1-4362-88FA-2639F53ADE97}" destId="{5C9EE4DD-C22F-4A4E-998D-1DFE17FFAFCC}" srcOrd="3" destOrd="0" parTransId="{6CD46D26-CD27-4254-BE9B-315D99A2ACA7}" sibTransId="{A70C480D-19CB-4DFC-99E0-19949097E2AD}"/>
    <dgm:cxn modelId="{FF027ECC-A729-4B6A-A92E-BA80DA63C0BE}" type="presOf" srcId="{B4FEBFB4-F25F-4AFE-849F-221FB7040945}" destId="{AF1B6E11-9721-41A0-9231-43CBA03986F4}" srcOrd="0" destOrd="4" presId="urn:microsoft.com/office/officeart/2005/8/layout/vList2"/>
    <dgm:cxn modelId="{401201CF-CCEF-414F-A388-A0FDD68462C9}" type="presOf" srcId="{52643933-386A-4214-B77D-7AA8763565D0}" destId="{17D2EEBA-C39E-4B68-BCBF-13B058AA4BEA}" srcOrd="0" destOrd="5" presId="urn:microsoft.com/office/officeart/2005/8/layout/vList2"/>
    <dgm:cxn modelId="{3DEE4CD2-276F-4F52-B374-7B14E43D1C23}" srcId="{48743B24-773C-4594-902F-EB843FDB2E80}" destId="{23A09C11-4D47-401D-BC7A-F88B217A1D86}" srcOrd="1" destOrd="0" parTransId="{BEC464BF-6518-4C9B-BFFC-6EA331075CA7}" sibTransId="{F9F38538-319D-48A2-A1DA-AB5E4DBDF98C}"/>
    <dgm:cxn modelId="{97B976D3-AABF-4961-A2B3-62AA7637D648}" type="presOf" srcId="{398D8FA0-1DCF-4DBB-8FD4-BE2DA028318A}" destId="{AF1B6E11-9721-41A0-9231-43CBA03986F4}" srcOrd="0" destOrd="6" presId="urn:microsoft.com/office/officeart/2005/8/layout/vList2"/>
    <dgm:cxn modelId="{33BEAED7-A505-432F-B445-736886CFA344}" type="presOf" srcId="{23A09C11-4D47-401D-BC7A-F88B217A1D86}" destId="{17D2EEBA-C39E-4B68-BCBF-13B058AA4BEA}" srcOrd="0" destOrd="1" presId="urn:microsoft.com/office/officeart/2005/8/layout/vList2"/>
    <dgm:cxn modelId="{33CC9AD8-9851-48BE-A050-D9C1FDC574CA}" srcId="{E622AB30-782B-49CE-9648-2A577CD700B0}" destId="{195F7B57-59FB-4842-B9E0-E3EABE0E8B00}" srcOrd="2" destOrd="0" parTransId="{300BB754-ECFA-499A-97C2-C2B03CFBD0E6}" sibTransId="{E5887FAF-5EA3-472B-A4AE-276B1FCA6B42}"/>
    <dgm:cxn modelId="{39DEE3D9-1B58-4815-BD0D-99CE56AA2334}" type="presOf" srcId="{4E486157-78EC-4130-BA86-7DD1C2BC26D5}" destId="{AF1B6E11-9721-41A0-9231-43CBA03986F4}" srcOrd="0" destOrd="1" presId="urn:microsoft.com/office/officeart/2005/8/layout/vList2"/>
    <dgm:cxn modelId="{6A8D7BE2-99FC-4E8F-B5CE-D556F6579DDE}" srcId="{0385E05F-ACDC-4CAD-81EC-F214E9B76EBE}" destId="{E622AB30-782B-49CE-9648-2A577CD700B0}" srcOrd="0" destOrd="0" parTransId="{E952BCD1-3CDC-442D-B945-7AC7E9590294}" sibTransId="{9B883458-F68B-46BE-A184-65F95CC37371}"/>
    <dgm:cxn modelId="{18C285E7-C089-426D-AB78-740D798461B0}" type="presOf" srcId="{7A09A72A-37BD-42AF-B61D-DDD3FA937577}" destId="{17D2EEBA-C39E-4B68-BCBF-13B058AA4BEA}" srcOrd="0" destOrd="2" presId="urn:microsoft.com/office/officeart/2005/8/layout/vList2"/>
    <dgm:cxn modelId="{B5280FEC-163F-4B8D-9F12-C1E50B0FD97A}" type="presOf" srcId="{2F01E49C-9F9C-4B8C-9A78-44058E372621}" destId="{AF1B6E11-9721-41A0-9231-43CBA03986F4}" srcOrd="0" destOrd="3" presId="urn:microsoft.com/office/officeart/2005/8/layout/vList2"/>
    <dgm:cxn modelId="{B1355EF5-B34A-4D17-81CF-4B07755253FA}" srcId="{23A09C11-4D47-401D-BC7A-F88B217A1D86}" destId="{525D724C-941D-4ABD-8B9E-BCA6A4841DDC}" srcOrd="2" destOrd="0" parTransId="{CBD74668-13DA-48D4-83D5-1B27D8748F98}" sibTransId="{D0FAC2DE-2065-4A03-9482-1DCBDCD1062F}"/>
    <dgm:cxn modelId="{7CD85984-E3B8-4D07-AF5E-94CD1BC22411}" type="presParOf" srcId="{04D2247B-717F-4D16-9791-5DB23B6A4307}" destId="{F0ABAF6C-AFE8-4A1C-9174-C341B53BB950}" srcOrd="0" destOrd="0" presId="urn:microsoft.com/office/officeart/2005/8/layout/vList2"/>
    <dgm:cxn modelId="{7CD536EF-4E14-4613-81F1-65E723DD5FD4}" type="presParOf" srcId="{04D2247B-717F-4D16-9791-5DB23B6A4307}" destId="{AF1B6E11-9721-41A0-9231-43CBA03986F4}" srcOrd="1" destOrd="0" presId="urn:microsoft.com/office/officeart/2005/8/layout/vList2"/>
    <dgm:cxn modelId="{03855C4B-AE83-403C-8504-799754C22ADF}" type="presParOf" srcId="{04D2247B-717F-4D16-9791-5DB23B6A4307}" destId="{F99AF97D-1476-4268-9C76-A6660B7EB24E}" srcOrd="2" destOrd="0" presId="urn:microsoft.com/office/officeart/2005/8/layout/vList2"/>
    <dgm:cxn modelId="{188E9569-537D-45F7-AB18-410442C95B17}" type="presParOf" srcId="{04D2247B-717F-4D16-9791-5DB23B6A4307}" destId="{9222CA20-9CE7-477F-BE7A-BC3B202CFC89}" srcOrd="3" destOrd="0" presId="urn:microsoft.com/office/officeart/2005/8/layout/vList2"/>
    <dgm:cxn modelId="{3FB56816-3931-45D1-B7FA-F5240F773934}" type="presParOf" srcId="{04D2247B-717F-4D16-9791-5DB23B6A4307}" destId="{AC6313EE-9F89-4040-A851-03702B17064A}" srcOrd="4" destOrd="0" presId="urn:microsoft.com/office/officeart/2005/8/layout/vList2"/>
    <dgm:cxn modelId="{CECBC4B9-8A61-498E-9332-6863A1F07F98}" type="presParOf" srcId="{04D2247B-717F-4D16-9791-5DB23B6A4307}" destId="{17D2EEBA-C39E-4B68-BCBF-13B058AA4BEA}" srcOrd="5"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7C0A6EB-AA43-4FB9-BD8A-F788B0AE5FFE}" type="doc">
      <dgm:prSet loTypeId="urn:microsoft.com/office/officeart/2005/8/layout/vList2" loCatId="list" qsTypeId="urn:microsoft.com/office/officeart/2005/8/quickstyle/simple3" qsCatId="simple" csTypeId="urn:microsoft.com/office/officeart/2005/8/colors/accent1_3" csCatId="accent1"/>
      <dgm:spPr/>
      <dgm:t>
        <a:bodyPr/>
        <a:lstStyle/>
        <a:p>
          <a:endParaRPr lang="en-US"/>
        </a:p>
      </dgm:t>
    </dgm:pt>
    <dgm:pt modelId="{7A7FB306-9829-4222-8E74-F2E599859645}">
      <dgm:prSet/>
      <dgm:spPr/>
      <dgm:t>
        <a:bodyPr/>
        <a:lstStyle/>
        <a:p>
          <a:r>
            <a:rPr lang="en-GB"/>
            <a:t>Supporting industries</a:t>
          </a:r>
          <a:endParaRPr lang="en-US"/>
        </a:p>
      </dgm:t>
    </dgm:pt>
    <dgm:pt modelId="{FBCDBE2A-9AD7-417B-9AD4-103F1340258F}" type="parTrans" cxnId="{D0C0EB57-699D-4AE1-AEF1-F733D1536B06}">
      <dgm:prSet/>
      <dgm:spPr/>
      <dgm:t>
        <a:bodyPr/>
        <a:lstStyle/>
        <a:p>
          <a:endParaRPr lang="en-US"/>
        </a:p>
      </dgm:t>
    </dgm:pt>
    <dgm:pt modelId="{79B72DA3-E6E9-4EC8-8F3F-59B764AF2084}" type="sibTrans" cxnId="{D0C0EB57-699D-4AE1-AEF1-F733D1536B06}">
      <dgm:prSet/>
      <dgm:spPr/>
      <dgm:t>
        <a:bodyPr/>
        <a:lstStyle/>
        <a:p>
          <a:endParaRPr lang="en-US"/>
        </a:p>
      </dgm:t>
    </dgm:pt>
    <dgm:pt modelId="{6F1F4718-5225-48DB-B912-BE4002347DD7}">
      <dgm:prSet/>
      <dgm:spPr/>
      <dgm:t>
        <a:bodyPr/>
        <a:lstStyle/>
        <a:p>
          <a:r>
            <a:rPr lang="en-GB"/>
            <a:t>Responsible authorities for the implementation of the regulatory environment </a:t>
          </a:r>
          <a:endParaRPr lang="en-US"/>
        </a:p>
      </dgm:t>
    </dgm:pt>
    <dgm:pt modelId="{134808CD-B255-4525-B772-8E44F8AC0EBD}" type="parTrans" cxnId="{49B13D6A-9323-4FB2-9F19-3C4A9B363B24}">
      <dgm:prSet/>
      <dgm:spPr/>
      <dgm:t>
        <a:bodyPr/>
        <a:lstStyle/>
        <a:p>
          <a:endParaRPr lang="en-US"/>
        </a:p>
      </dgm:t>
    </dgm:pt>
    <dgm:pt modelId="{56645A01-8F9B-4F7F-925C-322C6897B723}" type="sibTrans" cxnId="{49B13D6A-9323-4FB2-9F19-3C4A9B363B24}">
      <dgm:prSet/>
      <dgm:spPr/>
      <dgm:t>
        <a:bodyPr/>
        <a:lstStyle/>
        <a:p>
          <a:endParaRPr lang="en-US"/>
        </a:p>
      </dgm:t>
    </dgm:pt>
    <dgm:pt modelId="{78CE4D3D-78C8-4375-8B4E-5D2EB6F1BEEE}">
      <dgm:prSet/>
      <dgm:spPr/>
      <dgm:t>
        <a:bodyPr/>
        <a:lstStyle/>
        <a:p>
          <a:r>
            <a:rPr lang="en-GB"/>
            <a:t>Responsible authorities for prevention, promotion and protection and compensation</a:t>
          </a:r>
          <a:endParaRPr lang="en-US"/>
        </a:p>
      </dgm:t>
    </dgm:pt>
    <dgm:pt modelId="{31B9F8B4-47CF-4922-AADB-43E05C748597}" type="parTrans" cxnId="{D5B1E41B-4443-45C4-8A42-2C2A686D6C1B}">
      <dgm:prSet/>
      <dgm:spPr/>
      <dgm:t>
        <a:bodyPr/>
        <a:lstStyle/>
        <a:p>
          <a:endParaRPr lang="en-US"/>
        </a:p>
      </dgm:t>
    </dgm:pt>
    <dgm:pt modelId="{BD14E380-A929-437B-8C99-E7966F83221B}" type="sibTrans" cxnId="{D5B1E41B-4443-45C4-8A42-2C2A686D6C1B}">
      <dgm:prSet/>
      <dgm:spPr/>
      <dgm:t>
        <a:bodyPr/>
        <a:lstStyle/>
        <a:p>
          <a:endParaRPr lang="en-US"/>
        </a:p>
      </dgm:t>
    </dgm:pt>
    <dgm:pt modelId="{10BF0743-B86C-4326-B76A-3F4B00BB9362}">
      <dgm:prSet/>
      <dgm:spPr/>
      <dgm:t>
        <a:bodyPr/>
        <a:lstStyle/>
        <a:p>
          <a:r>
            <a:rPr lang="en-GB"/>
            <a:t>Providers of services related to employment and skills (public or private).</a:t>
          </a:r>
          <a:endParaRPr lang="en-US"/>
        </a:p>
      </dgm:t>
    </dgm:pt>
    <dgm:pt modelId="{EBE89FF4-C2CA-4DB6-B201-EEAED1339B1B}" type="parTrans" cxnId="{AB7A580E-4281-4683-9244-DA38208F86DC}">
      <dgm:prSet/>
      <dgm:spPr/>
      <dgm:t>
        <a:bodyPr/>
        <a:lstStyle/>
        <a:p>
          <a:endParaRPr lang="en-US"/>
        </a:p>
      </dgm:t>
    </dgm:pt>
    <dgm:pt modelId="{CD770DF9-AE47-4431-9E78-3E780E4724AC}" type="sibTrans" cxnId="{AB7A580E-4281-4683-9244-DA38208F86DC}">
      <dgm:prSet/>
      <dgm:spPr/>
      <dgm:t>
        <a:bodyPr/>
        <a:lstStyle/>
        <a:p>
          <a:endParaRPr lang="en-US"/>
        </a:p>
      </dgm:t>
    </dgm:pt>
    <dgm:pt modelId="{BBD73183-43F6-4B96-867D-2B05D22CDDF7}">
      <dgm:prSet/>
      <dgm:spPr/>
      <dgm:t>
        <a:bodyPr/>
        <a:lstStyle/>
        <a:p>
          <a:r>
            <a:rPr lang="en-GB"/>
            <a:t>Social partners and collective bargaining institutions</a:t>
          </a:r>
          <a:endParaRPr lang="en-US"/>
        </a:p>
      </dgm:t>
    </dgm:pt>
    <dgm:pt modelId="{B6C637A0-6335-4BC1-B899-0C33DCA62DC2}" type="parTrans" cxnId="{D591F240-368E-4B08-9333-853B6E1CF37F}">
      <dgm:prSet/>
      <dgm:spPr/>
      <dgm:t>
        <a:bodyPr/>
        <a:lstStyle/>
        <a:p>
          <a:endParaRPr lang="en-US"/>
        </a:p>
      </dgm:t>
    </dgm:pt>
    <dgm:pt modelId="{4AF418A1-39E7-4CA8-897D-8FAB1D98700C}" type="sibTrans" cxnId="{D591F240-368E-4B08-9333-853B6E1CF37F}">
      <dgm:prSet/>
      <dgm:spPr/>
      <dgm:t>
        <a:bodyPr/>
        <a:lstStyle/>
        <a:p>
          <a:endParaRPr lang="en-US"/>
        </a:p>
      </dgm:t>
    </dgm:pt>
    <dgm:pt modelId="{90FCA47D-3877-4649-87DE-882C755E267A}">
      <dgm:prSet/>
      <dgm:spPr/>
      <dgm:t>
        <a:bodyPr/>
        <a:lstStyle/>
        <a:p>
          <a:r>
            <a:rPr lang="en-GB"/>
            <a:t>Private compliance initiatives and certifications.</a:t>
          </a:r>
          <a:endParaRPr lang="en-US"/>
        </a:p>
      </dgm:t>
    </dgm:pt>
    <dgm:pt modelId="{B76262FA-5948-4433-A206-BA955592AB03}" type="parTrans" cxnId="{001BC496-0E2E-4A94-A3D9-9EB54D65D689}">
      <dgm:prSet/>
      <dgm:spPr/>
      <dgm:t>
        <a:bodyPr/>
        <a:lstStyle/>
        <a:p>
          <a:endParaRPr lang="en-US"/>
        </a:p>
      </dgm:t>
    </dgm:pt>
    <dgm:pt modelId="{7D4240BD-110A-4C54-8066-8258A6C89C40}" type="sibTrans" cxnId="{001BC496-0E2E-4A94-A3D9-9EB54D65D689}">
      <dgm:prSet/>
      <dgm:spPr/>
      <dgm:t>
        <a:bodyPr/>
        <a:lstStyle/>
        <a:p>
          <a:endParaRPr lang="en-US"/>
        </a:p>
      </dgm:t>
    </dgm:pt>
    <dgm:pt modelId="{D02E95CA-C3F6-43AD-B1C1-490C4AA7DB7A}" type="pres">
      <dgm:prSet presAssocID="{67C0A6EB-AA43-4FB9-BD8A-F788B0AE5FFE}" presName="linear" presStyleCnt="0">
        <dgm:presLayoutVars>
          <dgm:animLvl val="lvl"/>
          <dgm:resizeHandles val="exact"/>
        </dgm:presLayoutVars>
      </dgm:prSet>
      <dgm:spPr/>
    </dgm:pt>
    <dgm:pt modelId="{7DE8FFEE-6A8F-40D1-9938-1C67EB325705}" type="pres">
      <dgm:prSet presAssocID="{7A7FB306-9829-4222-8E74-F2E599859645}" presName="parentText" presStyleLbl="node1" presStyleIdx="0" presStyleCnt="6">
        <dgm:presLayoutVars>
          <dgm:chMax val="0"/>
          <dgm:bulletEnabled val="1"/>
        </dgm:presLayoutVars>
      </dgm:prSet>
      <dgm:spPr/>
    </dgm:pt>
    <dgm:pt modelId="{DECDD482-1F30-4644-9C91-7A3AA48547EE}" type="pres">
      <dgm:prSet presAssocID="{79B72DA3-E6E9-4EC8-8F3F-59B764AF2084}" presName="spacer" presStyleCnt="0"/>
      <dgm:spPr/>
    </dgm:pt>
    <dgm:pt modelId="{C8E6B2DA-6305-450B-8077-95E82EB0B4C7}" type="pres">
      <dgm:prSet presAssocID="{6F1F4718-5225-48DB-B912-BE4002347DD7}" presName="parentText" presStyleLbl="node1" presStyleIdx="1" presStyleCnt="6">
        <dgm:presLayoutVars>
          <dgm:chMax val="0"/>
          <dgm:bulletEnabled val="1"/>
        </dgm:presLayoutVars>
      </dgm:prSet>
      <dgm:spPr/>
    </dgm:pt>
    <dgm:pt modelId="{33367D33-0A81-4EDE-A1E2-A9F3FE910D60}" type="pres">
      <dgm:prSet presAssocID="{56645A01-8F9B-4F7F-925C-322C6897B723}" presName="spacer" presStyleCnt="0"/>
      <dgm:spPr/>
    </dgm:pt>
    <dgm:pt modelId="{5FE2228C-6145-49EA-97B3-00DB1F6E88F1}" type="pres">
      <dgm:prSet presAssocID="{78CE4D3D-78C8-4375-8B4E-5D2EB6F1BEEE}" presName="parentText" presStyleLbl="node1" presStyleIdx="2" presStyleCnt="6">
        <dgm:presLayoutVars>
          <dgm:chMax val="0"/>
          <dgm:bulletEnabled val="1"/>
        </dgm:presLayoutVars>
      </dgm:prSet>
      <dgm:spPr/>
    </dgm:pt>
    <dgm:pt modelId="{966F8EB8-9A47-4B6C-9108-257C8E6E8E83}" type="pres">
      <dgm:prSet presAssocID="{BD14E380-A929-437B-8C99-E7966F83221B}" presName="spacer" presStyleCnt="0"/>
      <dgm:spPr/>
    </dgm:pt>
    <dgm:pt modelId="{1051D0EB-2B0D-40AF-BC94-B97A863B8816}" type="pres">
      <dgm:prSet presAssocID="{10BF0743-B86C-4326-B76A-3F4B00BB9362}" presName="parentText" presStyleLbl="node1" presStyleIdx="3" presStyleCnt="6">
        <dgm:presLayoutVars>
          <dgm:chMax val="0"/>
          <dgm:bulletEnabled val="1"/>
        </dgm:presLayoutVars>
      </dgm:prSet>
      <dgm:spPr/>
    </dgm:pt>
    <dgm:pt modelId="{55B8024E-75A2-4715-B8B4-A269EB286980}" type="pres">
      <dgm:prSet presAssocID="{CD770DF9-AE47-4431-9E78-3E780E4724AC}" presName="spacer" presStyleCnt="0"/>
      <dgm:spPr/>
    </dgm:pt>
    <dgm:pt modelId="{AD97A284-0252-4461-B913-11D6A4AE192C}" type="pres">
      <dgm:prSet presAssocID="{BBD73183-43F6-4B96-867D-2B05D22CDDF7}" presName="parentText" presStyleLbl="node1" presStyleIdx="4" presStyleCnt="6">
        <dgm:presLayoutVars>
          <dgm:chMax val="0"/>
          <dgm:bulletEnabled val="1"/>
        </dgm:presLayoutVars>
      </dgm:prSet>
      <dgm:spPr/>
    </dgm:pt>
    <dgm:pt modelId="{5A5913F4-BB2D-4C67-BF60-919B2A74F680}" type="pres">
      <dgm:prSet presAssocID="{4AF418A1-39E7-4CA8-897D-8FAB1D98700C}" presName="spacer" presStyleCnt="0"/>
      <dgm:spPr/>
    </dgm:pt>
    <dgm:pt modelId="{5E446498-D0A4-4183-8E2D-964F61782EF3}" type="pres">
      <dgm:prSet presAssocID="{90FCA47D-3877-4649-87DE-882C755E267A}" presName="parentText" presStyleLbl="node1" presStyleIdx="5" presStyleCnt="6">
        <dgm:presLayoutVars>
          <dgm:chMax val="0"/>
          <dgm:bulletEnabled val="1"/>
        </dgm:presLayoutVars>
      </dgm:prSet>
      <dgm:spPr/>
    </dgm:pt>
  </dgm:ptLst>
  <dgm:cxnLst>
    <dgm:cxn modelId="{AB7A580E-4281-4683-9244-DA38208F86DC}" srcId="{67C0A6EB-AA43-4FB9-BD8A-F788B0AE5FFE}" destId="{10BF0743-B86C-4326-B76A-3F4B00BB9362}" srcOrd="3" destOrd="0" parTransId="{EBE89FF4-C2CA-4DB6-B201-EEAED1339B1B}" sibTransId="{CD770DF9-AE47-4431-9E78-3E780E4724AC}"/>
    <dgm:cxn modelId="{D5B1E41B-4443-45C4-8A42-2C2A686D6C1B}" srcId="{67C0A6EB-AA43-4FB9-BD8A-F788B0AE5FFE}" destId="{78CE4D3D-78C8-4375-8B4E-5D2EB6F1BEEE}" srcOrd="2" destOrd="0" parTransId="{31B9F8B4-47CF-4922-AADB-43E05C748597}" sibTransId="{BD14E380-A929-437B-8C99-E7966F83221B}"/>
    <dgm:cxn modelId="{8B842A39-C399-46B7-B76D-3A87E48A2273}" type="presOf" srcId="{6F1F4718-5225-48DB-B912-BE4002347DD7}" destId="{C8E6B2DA-6305-450B-8077-95E82EB0B4C7}" srcOrd="0" destOrd="0" presId="urn:microsoft.com/office/officeart/2005/8/layout/vList2"/>
    <dgm:cxn modelId="{4381A739-8FB8-4FFC-A50A-99FA1EA410C3}" type="presOf" srcId="{10BF0743-B86C-4326-B76A-3F4B00BB9362}" destId="{1051D0EB-2B0D-40AF-BC94-B97A863B8816}" srcOrd="0" destOrd="0" presId="urn:microsoft.com/office/officeart/2005/8/layout/vList2"/>
    <dgm:cxn modelId="{D591F240-368E-4B08-9333-853B6E1CF37F}" srcId="{67C0A6EB-AA43-4FB9-BD8A-F788B0AE5FFE}" destId="{BBD73183-43F6-4B96-867D-2B05D22CDDF7}" srcOrd="4" destOrd="0" parTransId="{B6C637A0-6335-4BC1-B899-0C33DCA62DC2}" sibTransId="{4AF418A1-39E7-4CA8-897D-8FAB1D98700C}"/>
    <dgm:cxn modelId="{49B13D6A-9323-4FB2-9F19-3C4A9B363B24}" srcId="{67C0A6EB-AA43-4FB9-BD8A-F788B0AE5FFE}" destId="{6F1F4718-5225-48DB-B912-BE4002347DD7}" srcOrd="1" destOrd="0" parTransId="{134808CD-B255-4525-B772-8E44F8AC0EBD}" sibTransId="{56645A01-8F9B-4F7F-925C-322C6897B723}"/>
    <dgm:cxn modelId="{D0C0EB57-699D-4AE1-AEF1-F733D1536B06}" srcId="{67C0A6EB-AA43-4FB9-BD8A-F788B0AE5FFE}" destId="{7A7FB306-9829-4222-8E74-F2E599859645}" srcOrd="0" destOrd="0" parTransId="{FBCDBE2A-9AD7-417B-9AD4-103F1340258F}" sibTransId="{79B72DA3-E6E9-4EC8-8F3F-59B764AF2084}"/>
    <dgm:cxn modelId="{001BC496-0E2E-4A94-A3D9-9EB54D65D689}" srcId="{67C0A6EB-AA43-4FB9-BD8A-F788B0AE5FFE}" destId="{90FCA47D-3877-4649-87DE-882C755E267A}" srcOrd="5" destOrd="0" parTransId="{B76262FA-5948-4433-A206-BA955592AB03}" sibTransId="{7D4240BD-110A-4C54-8066-8258A6C89C40}"/>
    <dgm:cxn modelId="{B1A429B0-E4CD-4553-83B5-004C2CD0EF04}" type="presOf" srcId="{90FCA47D-3877-4649-87DE-882C755E267A}" destId="{5E446498-D0A4-4183-8E2D-964F61782EF3}" srcOrd="0" destOrd="0" presId="urn:microsoft.com/office/officeart/2005/8/layout/vList2"/>
    <dgm:cxn modelId="{0D7C7AC8-E994-4E99-B0B5-C97AEFB5C1D6}" type="presOf" srcId="{78CE4D3D-78C8-4375-8B4E-5D2EB6F1BEEE}" destId="{5FE2228C-6145-49EA-97B3-00DB1F6E88F1}" srcOrd="0" destOrd="0" presId="urn:microsoft.com/office/officeart/2005/8/layout/vList2"/>
    <dgm:cxn modelId="{35ECFCC9-2DB7-42CE-8FB4-34BD6099F6F8}" type="presOf" srcId="{67C0A6EB-AA43-4FB9-BD8A-F788B0AE5FFE}" destId="{D02E95CA-C3F6-43AD-B1C1-490C4AA7DB7A}" srcOrd="0" destOrd="0" presId="urn:microsoft.com/office/officeart/2005/8/layout/vList2"/>
    <dgm:cxn modelId="{378C13D6-0608-46DA-9A5F-70637FD85FD8}" type="presOf" srcId="{7A7FB306-9829-4222-8E74-F2E599859645}" destId="{7DE8FFEE-6A8F-40D1-9938-1C67EB325705}" srcOrd="0" destOrd="0" presId="urn:microsoft.com/office/officeart/2005/8/layout/vList2"/>
    <dgm:cxn modelId="{B6102AF8-4177-4520-AEF3-26EC3AB5D9A3}" type="presOf" srcId="{BBD73183-43F6-4B96-867D-2B05D22CDDF7}" destId="{AD97A284-0252-4461-B913-11D6A4AE192C}" srcOrd="0" destOrd="0" presId="urn:microsoft.com/office/officeart/2005/8/layout/vList2"/>
    <dgm:cxn modelId="{0E360E8F-7002-4371-951B-73CE46FBCC1D}" type="presParOf" srcId="{D02E95CA-C3F6-43AD-B1C1-490C4AA7DB7A}" destId="{7DE8FFEE-6A8F-40D1-9938-1C67EB325705}" srcOrd="0" destOrd="0" presId="urn:microsoft.com/office/officeart/2005/8/layout/vList2"/>
    <dgm:cxn modelId="{122D5887-45A4-4051-A628-CB27046688B9}" type="presParOf" srcId="{D02E95CA-C3F6-43AD-B1C1-490C4AA7DB7A}" destId="{DECDD482-1F30-4644-9C91-7A3AA48547EE}" srcOrd="1" destOrd="0" presId="urn:microsoft.com/office/officeart/2005/8/layout/vList2"/>
    <dgm:cxn modelId="{234AAF39-AD1C-4239-A6CA-40A348E44A9F}" type="presParOf" srcId="{D02E95CA-C3F6-43AD-B1C1-490C4AA7DB7A}" destId="{C8E6B2DA-6305-450B-8077-95E82EB0B4C7}" srcOrd="2" destOrd="0" presId="urn:microsoft.com/office/officeart/2005/8/layout/vList2"/>
    <dgm:cxn modelId="{955332D0-D08F-4D59-8B55-AD4119C72F5A}" type="presParOf" srcId="{D02E95CA-C3F6-43AD-B1C1-490C4AA7DB7A}" destId="{33367D33-0A81-4EDE-A1E2-A9F3FE910D60}" srcOrd="3" destOrd="0" presId="urn:microsoft.com/office/officeart/2005/8/layout/vList2"/>
    <dgm:cxn modelId="{4470F142-7A09-405B-A6D9-154E6334D6DC}" type="presParOf" srcId="{D02E95CA-C3F6-43AD-B1C1-490C4AA7DB7A}" destId="{5FE2228C-6145-49EA-97B3-00DB1F6E88F1}" srcOrd="4" destOrd="0" presId="urn:microsoft.com/office/officeart/2005/8/layout/vList2"/>
    <dgm:cxn modelId="{4E662820-B64C-4283-B680-12388A248531}" type="presParOf" srcId="{D02E95CA-C3F6-43AD-B1C1-490C4AA7DB7A}" destId="{966F8EB8-9A47-4B6C-9108-257C8E6E8E83}" srcOrd="5" destOrd="0" presId="urn:microsoft.com/office/officeart/2005/8/layout/vList2"/>
    <dgm:cxn modelId="{8D7DB989-0BBF-4FFB-B4B5-FA9CAB008CA5}" type="presParOf" srcId="{D02E95CA-C3F6-43AD-B1C1-490C4AA7DB7A}" destId="{1051D0EB-2B0D-40AF-BC94-B97A863B8816}" srcOrd="6" destOrd="0" presId="urn:microsoft.com/office/officeart/2005/8/layout/vList2"/>
    <dgm:cxn modelId="{56871790-12F7-482F-9680-D2A75796DE7F}" type="presParOf" srcId="{D02E95CA-C3F6-43AD-B1C1-490C4AA7DB7A}" destId="{55B8024E-75A2-4715-B8B4-A269EB286980}" srcOrd="7" destOrd="0" presId="urn:microsoft.com/office/officeart/2005/8/layout/vList2"/>
    <dgm:cxn modelId="{1A74F025-7F67-452D-AD0E-0D00E4919D6A}" type="presParOf" srcId="{D02E95CA-C3F6-43AD-B1C1-490C4AA7DB7A}" destId="{AD97A284-0252-4461-B913-11D6A4AE192C}" srcOrd="8" destOrd="0" presId="urn:microsoft.com/office/officeart/2005/8/layout/vList2"/>
    <dgm:cxn modelId="{CF254389-719B-4705-A7A4-F861E293E1B7}" type="presParOf" srcId="{D02E95CA-C3F6-43AD-B1C1-490C4AA7DB7A}" destId="{5A5913F4-BB2D-4C67-BF60-919B2A74F680}" srcOrd="9" destOrd="0" presId="urn:microsoft.com/office/officeart/2005/8/layout/vList2"/>
    <dgm:cxn modelId="{4C53C579-890C-4131-B281-8F053191CA21}" type="presParOf" srcId="{D02E95CA-C3F6-43AD-B1C1-490C4AA7DB7A}" destId="{5E446498-D0A4-4183-8E2D-964F61782EF3}"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2BB97-CC8F-486E-A6C2-8E288E0553C4}">
      <dsp:nvSpPr>
        <dsp:cNvPr id="0" name=""/>
        <dsp:cNvSpPr/>
      </dsp:nvSpPr>
      <dsp:spPr>
        <a:xfrm>
          <a:off x="3286" y="7181"/>
          <a:ext cx="3203971" cy="110834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1" kern="1200" dirty="0"/>
            <a:t>Elements of definition</a:t>
          </a:r>
          <a:endParaRPr lang="en-US" sz="1700" b="1" kern="1200" dirty="0"/>
        </a:p>
      </dsp:txBody>
      <dsp:txXfrm>
        <a:off x="3286" y="7181"/>
        <a:ext cx="3203971" cy="1108341"/>
      </dsp:txXfrm>
    </dsp:sp>
    <dsp:sp modelId="{7A0C3835-A5B8-4D5F-857D-2B64455B42AD}">
      <dsp:nvSpPr>
        <dsp:cNvPr id="0" name=""/>
        <dsp:cNvSpPr/>
      </dsp:nvSpPr>
      <dsp:spPr>
        <a:xfrm>
          <a:off x="3286" y="1115522"/>
          <a:ext cx="3203971" cy="322863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a:t>The anticipation, recognition, evaluation and control of </a:t>
          </a:r>
          <a:r>
            <a:rPr lang="en-GB" sz="1700" u="sng" kern="1200"/>
            <a:t>risks</a:t>
          </a:r>
          <a:r>
            <a:rPr lang="en-GB" sz="1700" kern="1200"/>
            <a:t> </a:t>
          </a:r>
          <a:endParaRPr lang="en-US" sz="1700" kern="1200"/>
        </a:p>
        <a:p>
          <a:pPr marL="171450" lvl="1" indent="-171450" algn="l" defTabSz="755650">
            <a:lnSpc>
              <a:spcPct val="90000"/>
            </a:lnSpc>
            <a:spcBef>
              <a:spcPct val="0"/>
            </a:spcBef>
            <a:spcAft>
              <a:spcPct val="15000"/>
            </a:spcAft>
            <a:buChar char="•"/>
          </a:pPr>
          <a:r>
            <a:rPr lang="en-GB" sz="1700" kern="1200"/>
            <a:t>arising in or from the </a:t>
          </a:r>
          <a:r>
            <a:rPr lang="en-GB" sz="1700" u="sng" kern="1200"/>
            <a:t>workplace</a:t>
          </a:r>
          <a:r>
            <a:rPr lang="en-GB" sz="1700" kern="1200"/>
            <a:t> </a:t>
          </a:r>
          <a:endParaRPr lang="en-US" sz="1700" kern="1200"/>
        </a:p>
        <a:p>
          <a:pPr marL="171450" lvl="1" indent="-171450" algn="l" defTabSz="755650">
            <a:lnSpc>
              <a:spcPct val="90000"/>
            </a:lnSpc>
            <a:spcBef>
              <a:spcPct val="0"/>
            </a:spcBef>
            <a:spcAft>
              <a:spcPct val="15000"/>
            </a:spcAft>
            <a:buChar char="•"/>
          </a:pPr>
          <a:r>
            <a:rPr lang="en-GB" sz="1700" kern="1200"/>
            <a:t>that could impair the </a:t>
          </a:r>
          <a:r>
            <a:rPr lang="en-GB" sz="1700" u="sng" kern="1200"/>
            <a:t>health and well-being</a:t>
          </a:r>
          <a:r>
            <a:rPr lang="en-GB" sz="1700" kern="1200"/>
            <a:t> of workers,</a:t>
          </a:r>
          <a:endParaRPr lang="en-US" sz="1700" kern="1200"/>
        </a:p>
        <a:p>
          <a:pPr marL="171450" lvl="1" indent="-171450" algn="l" defTabSz="755650">
            <a:lnSpc>
              <a:spcPct val="90000"/>
            </a:lnSpc>
            <a:spcBef>
              <a:spcPct val="0"/>
            </a:spcBef>
            <a:spcAft>
              <a:spcPct val="15000"/>
            </a:spcAft>
            <a:buChar char="•"/>
          </a:pPr>
          <a:r>
            <a:rPr lang="en-GB" sz="1700" kern="1200"/>
            <a:t>taking into account the possible impact on the </a:t>
          </a:r>
          <a:r>
            <a:rPr lang="en-GB" sz="1700" u="sng" kern="1200"/>
            <a:t>surrounding communities and the general environment</a:t>
          </a:r>
          <a:endParaRPr lang="en-US" sz="1700" kern="1200"/>
        </a:p>
      </dsp:txBody>
      <dsp:txXfrm>
        <a:off x="3286" y="1115522"/>
        <a:ext cx="3203971" cy="3228634"/>
      </dsp:txXfrm>
    </dsp:sp>
    <dsp:sp modelId="{829130CB-DD4C-416B-A33A-EFA369DFE399}">
      <dsp:nvSpPr>
        <dsp:cNvPr id="0" name=""/>
        <dsp:cNvSpPr/>
      </dsp:nvSpPr>
      <dsp:spPr>
        <a:xfrm>
          <a:off x="3655814" y="7181"/>
          <a:ext cx="3203971" cy="110834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fr-CH" sz="1700" b="1" kern="1200" dirty="0"/>
            <a:t>Global </a:t>
          </a:r>
          <a:r>
            <a:rPr lang="fr-CH" sz="1700" b="1" kern="1200" dirty="0" err="1"/>
            <a:t>estimates</a:t>
          </a:r>
          <a:endParaRPr lang="en-US" sz="1700" b="1" kern="1200" dirty="0"/>
        </a:p>
      </dsp:txBody>
      <dsp:txXfrm>
        <a:off x="3655814" y="7181"/>
        <a:ext cx="3203971" cy="1108341"/>
      </dsp:txXfrm>
    </dsp:sp>
    <dsp:sp modelId="{39EF0DC4-37C4-4C34-9971-C1ECF66C18ED}">
      <dsp:nvSpPr>
        <dsp:cNvPr id="0" name=""/>
        <dsp:cNvSpPr/>
      </dsp:nvSpPr>
      <dsp:spPr>
        <a:xfrm>
          <a:off x="3655814" y="1115522"/>
          <a:ext cx="3203971" cy="322863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fr-CH" sz="1700" kern="1200"/>
            <a:t>2.3 million deaths annually from work.related injuuries and diseases</a:t>
          </a:r>
          <a:endParaRPr lang="en-US" sz="1700" kern="1200"/>
        </a:p>
        <a:p>
          <a:pPr marL="171450" lvl="1" indent="-171450" algn="l" defTabSz="755650">
            <a:lnSpc>
              <a:spcPct val="90000"/>
            </a:lnSpc>
            <a:spcBef>
              <a:spcPct val="0"/>
            </a:spcBef>
            <a:spcAft>
              <a:spcPct val="15000"/>
            </a:spcAft>
            <a:buChar char="•"/>
          </a:pPr>
          <a:r>
            <a:rPr lang="fr-CH" sz="1700" kern="1200"/>
            <a:t>Almost 2 million out of those 2.3 million death are from work-related diseases</a:t>
          </a:r>
          <a:endParaRPr lang="en-US" sz="1700" kern="1200"/>
        </a:p>
        <a:p>
          <a:pPr marL="171450" lvl="1" indent="-171450" algn="l" defTabSz="755650">
            <a:lnSpc>
              <a:spcPct val="90000"/>
            </a:lnSpc>
            <a:spcBef>
              <a:spcPct val="0"/>
            </a:spcBef>
            <a:spcAft>
              <a:spcPct val="15000"/>
            </a:spcAft>
            <a:buChar char="•"/>
          </a:pPr>
          <a:r>
            <a:rPr lang="fr-CH" sz="1700" kern="1200"/>
            <a:t>And this is only a small part of the overall costs in human suffering, lost work days and productivity – with over 300 million non-fatal work-related injuries and illnesses.</a:t>
          </a:r>
          <a:endParaRPr lang="en-US" sz="1700" kern="1200"/>
        </a:p>
      </dsp:txBody>
      <dsp:txXfrm>
        <a:off x="3655814" y="1115522"/>
        <a:ext cx="3203971" cy="3228634"/>
      </dsp:txXfrm>
    </dsp:sp>
    <dsp:sp modelId="{AF22D80D-140D-4594-87EF-8AEFD72FC03F}">
      <dsp:nvSpPr>
        <dsp:cNvPr id="0" name=""/>
        <dsp:cNvSpPr/>
      </dsp:nvSpPr>
      <dsp:spPr>
        <a:xfrm>
          <a:off x="7308342" y="7181"/>
          <a:ext cx="3203971" cy="110834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fr-CH" sz="1700" b="1" kern="1200" dirty="0"/>
            <a:t>ILO instruments </a:t>
          </a:r>
          <a:r>
            <a:rPr lang="fr-CH" sz="1700" b="1" kern="1200" dirty="0" err="1"/>
            <a:t>address</a:t>
          </a:r>
          <a:r>
            <a:rPr lang="fr-CH" sz="1700" b="1" kern="1200" dirty="0"/>
            <a:t> OSH </a:t>
          </a:r>
          <a:r>
            <a:rPr lang="fr-CH" sz="1700" b="1" kern="1200" dirty="0" err="1"/>
            <a:t>through</a:t>
          </a:r>
          <a:r>
            <a:rPr lang="fr-CH" sz="1700" b="1" kern="1200" dirty="0"/>
            <a:t> over 40 Conventions, </a:t>
          </a:r>
          <a:r>
            <a:rPr lang="fr-CH" sz="1700" b="1" kern="1200" dirty="0" err="1"/>
            <a:t>Protocols</a:t>
          </a:r>
          <a:r>
            <a:rPr lang="fr-CH" sz="1700" b="1" kern="1200" dirty="0"/>
            <a:t> and </a:t>
          </a:r>
          <a:r>
            <a:rPr lang="fr-CH" sz="1700" b="1" kern="1200" dirty="0" err="1"/>
            <a:t>Recommendations</a:t>
          </a:r>
          <a:r>
            <a:rPr lang="fr-CH" sz="1700" b="1" kern="1200" dirty="0"/>
            <a:t>, </a:t>
          </a:r>
          <a:r>
            <a:rPr lang="fr-CH" sz="1700" b="1" kern="1200" dirty="0" err="1"/>
            <a:t>including</a:t>
          </a:r>
          <a:r>
            <a:rPr lang="fr-CH" sz="1700" b="1" kern="1200" dirty="0"/>
            <a:t>:</a:t>
          </a:r>
          <a:endParaRPr lang="en-US" sz="1700" b="1" kern="1200" dirty="0"/>
        </a:p>
      </dsp:txBody>
      <dsp:txXfrm>
        <a:off x="7308342" y="7181"/>
        <a:ext cx="3203971" cy="1108341"/>
      </dsp:txXfrm>
    </dsp:sp>
    <dsp:sp modelId="{5EC07D0F-FD90-4582-83C3-62831B101319}">
      <dsp:nvSpPr>
        <dsp:cNvPr id="0" name=""/>
        <dsp:cNvSpPr/>
      </dsp:nvSpPr>
      <dsp:spPr>
        <a:xfrm>
          <a:off x="7308342" y="1115522"/>
          <a:ext cx="3203971" cy="322863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Char char="•"/>
          </a:pPr>
          <a:r>
            <a:rPr lang="en-GB" sz="1700" kern="1200"/>
            <a:t>Occupational Safety and Health Convention, 1981 (No. 155)  and its Protocol of 2002  </a:t>
          </a:r>
          <a:endParaRPr lang="en-US" sz="1700" kern="1200"/>
        </a:p>
        <a:p>
          <a:pPr marL="171450" lvl="1" indent="-171450" algn="l" defTabSz="755650">
            <a:lnSpc>
              <a:spcPct val="90000"/>
            </a:lnSpc>
            <a:spcBef>
              <a:spcPct val="0"/>
            </a:spcBef>
            <a:spcAft>
              <a:spcPct val="15000"/>
            </a:spcAft>
            <a:buChar char="•"/>
          </a:pPr>
          <a:r>
            <a:rPr lang="en-GB" sz="1700" kern="1200"/>
            <a:t>Occupational Health Services Convention, 1985 (No. 161)</a:t>
          </a:r>
          <a:endParaRPr lang="en-US" sz="1700" kern="1200"/>
        </a:p>
        <a:p>
          <a:pPr marL="171450" lvl="1" indent="-171450" algn="l" defTabSz="755650">
            <a:lnSpc>
              <a:spcPct val="90000"/>
            </a:lnSpc>
            <a:spcBef>
              <a:spcPct val="0"/>
            </a:spcBef>
            <a:spcAft>
              <a:spcPct val="15000"/>
            </a:spcAft>
            <a:buChar char="•"/>
          </a:pPr>
          <a:r>
            <a:rPr lang="en-GB" sz="1700" kern="1200"/>
            <a:t>Promotional Framework for Occupational Safety and Health Convention, 2006 (No. 187) </a:t>
          </a:r>
          <a:endParaRPr lang="en-US" sz="1700" kern="1200"/>
        </a:p>
      </dsp:txBody>
      <dsp:txXfrm>
        <a:off x="7308342" y="1115522"/>
        <a:ext cx="3203971" cy="32286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AC1359-7389-41BE-A578-7B1867CC4A41}">
      <dsp:nvSpPr>
        <dsp:cNvPr id="0" name=""/>
        <dsp:cNvSpPr/>
      </dsp:nvSpPr>
      <dsp:spPr>
        <a:xfrm>
          <a:off x="3286" y="471659"/>
          <a:ext cx="3203971" cy="125593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b="1" kern="1200" dirty="0"/>
            <a:t>Safety and health: the entry point to harness the power of global supply chains towards improved working conditions in sourcing countries</a:t>
          </a:r>
          <a:endParaRPr lang="en-US" sz="1600" b="1" kern="1200" dirty="0"/>
        </a:p>
      </dsp:txBody>
      <dsp:txXfrm>
        <a:off x="3286" y="471659"/>
        <a:ext cx="3203971" cy="1255939"/>
      </dsp:txXfrm>
    </dsp:sp>
    <dsp:sp modelId="{0FC40934-E1CB-49F5-B821-319048CD195B}">
      <dsp:nvSpPr>
        <dsp:cNvPr id="0" name=""/>
        <dsp:cNvSpPr/>
      </dsp:nvSpPr>
      <dsp:spPr>
        <a:xfrm>
          <a:off x="3286" y="1727598"/>
          <a:ext cx="3203971" cy="21520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kern="1200"/>
            <a:t>The very basis of decent working conditions.</a:t>
          </a:r>
          <a:endParaRPr lang="en-US" sz="1600" kern="1200"/>
        </a:p>
        <a:p>
          <a:pPr marL="171450" lvl="1" indent="-171450" algn="l" defTabSz="711200">
            <a:lnSpc>
              <a:spcPct val="90000"/>
            </a:lnSpc>
            <a:spcBef>
              <a:spcPct val="0"/>
            </a:spcBef>
            <a:spcAft>
              <a:spcPct val="15000"/>
            </a:spcAft>
            <a:buChar char="•"/>
          </a:pPr>
          <a:r>
            <a:rPr lang="en-GB" sz="1600" kern="1200"/>
            <a:t>A collaborative topic bringing stakeholders together.</a:t>
          </a:r>
          <a:endParaRPr lang="en-US" sz="1600" kern="1200"/>
        </a:p>
        <a:p>
          <a:pPr marL="171450" lvl="1" indent="-171450" algn="l" defTabSz="711200">
            <a:lnSpc>
              <a:spcPct val="90000"/>
            </a:lnSpc>
            <a:spcBef>
              <a:spcPct val="0"/>
            </a:spcBef>
            <a:spcAft>
              <a:spcPct val="15000"/>
            </a:spcAft>
            <a:buChar char="•"/>
          </a:pPr>
          <a:r>
            <a:rPr lang="en-GB" sz="1600" kern="1200"/>
            <a:t>A topic for which there is a business case.</a:t>
          </a:r>
          <a:endParaRPr lang="en-US" sz="1600" kern="1200"/>
        </a:p>
        <a:p>
          <a:pPr marL="171450" lvl="1" indent="-171450" algn="l" defTabSz="711200">
            <a:lnSpc>
              <a:spcPct val="90000"/>
            </a:lnSpc>
            <a:spcBef>
              <a:spcPct val="0"/>
            </a:spcBef>
            <a:spcAft>
              <a:spcPct val="15000"/>
            </a:spcAft>
            <a:buChar char="•"/>
          </a:pPr>
          <a:r>
            <a:rPr lang="en-GB" sz="1600" kern="1200"/>
            <a:t>Strong synergies with environmental improvements.</a:t>
          </a:r>
          <a:endParaRPr lang="en-US" sz="1600" kern="1200"/>
        </a:p>
      </dsp:txBody>
      <dsp:txXfrm>
        <a:off x="3286" y="1727598"/>
        <a:ext cx="3203971" cy="2152080"/>
      </dsp:txXfrm>
    </dsp:sp>
    <dsp:sp modelId="{0E6CC1C1-8E27-4AA6-88E0-A9CFC3122A7F}">
      <dsp:nvSpPr>
        <dsp:cNvPr id="0" name=""/>
        <dsp:cNvSpPr/>
      </dsp:nvSpPr>
      <dsp:spPr>
        <a:xfrm>
          <a:off x="3655814" y="471659"/>
          <a:ext cx="3203971" cy="125593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fr-CH" sz="1600" b="1" kern="1200" dirty="0" err="1"/>
            <a:t>Safety</a:t>
          </a:r>
          <a:r>
            <a:rPr lang="fr-CH" sz="1600" b="1" kern="1200" dirty="0"/>
            <a:t> and </a:t>
          </a:r>
          <a:r>
            <a:rPr lang="fr-CH" sz="1600" b="1" kern="1200" dirty="0" err="1"/>
            <a:t>health</a:t>
          </a:r>
          <a:r>
            <a:rPr lang="fr-CH" sz="1600" b="1" kern="1200" dirty="0"/>
            <a:t>: a factor </a:t>
          </a:r>
          <a:r>
            <a:rPr lang="fr-CH" sz="1600" b="1" kern="1200" dirty="0" err="1"/>
            <a:t>affecting</a:t>
          </a:r>
          <a:r>
            <a:rPr lang="fr-CH" sz="1600" b="1" kern="1200" dirty="0"/>
            <a:t> </a:t>
          </a:r>
          <a:r>
            <a:rPr lang="fr-CH" sz="1600" b="1" kern="1200" dirty="0" err="1"/>
            <a:t>competitiveness</a:t>
          </a:r>
          <a:endParaRPr lang="en-US" sz="1600" b="1" kern="1200" dirty="0"/>
        </a:p>
      </dsp:txBody>
      <dsp:txXfrm>
        <a:off x="3655814" y="471659"/>
        <a:ext cx="3203971" cy="1255939"/>
      </dsp:txXfrm>
    </dsp:sp>
    <dsp:sp modelId="{2416EFF5-D3F0-4772-AB61-F286D6DEA4E2}">
      <dsp:nvSpPr>
        <dsp:cNvPr id="0" name=""/>
        <dsp:cNvSpPr/>
      </dsp:nvSpPr>
      <dsp:spPr>
        <a:xfrm>
          <a:off x="3655814" y="1727598"/>
          <a:ext cx="3203971" cy="21520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fr-CH" sz="1600" kern="1200"/>
            <a:t>Costs and impact on productivity and development.</a:t>
          </a:r>
          <a:endParaRPr lang="en-US" sz="1600" kern="1200"/>
        </a:p>
        <a:p>
          <a:pPr marL="171450" lvl="1" indent="-171450" algn="l" defTabSz="711200">
            <a:lnSpc>
              <a:spcPct val="90000"/>
            </a:lnSpc>
            <a:spcBef>
              <a:spcPct val="0"/>
            </a:spcBef>
            <a:spcAft>
              <a:spcPct val="15000"/>
            </a:spcAft>
            <a:buChar char="•"/>
          </a:pPr>
          <a:r>
            <a:rPr lang="fr-CH" sz="1600" kern="1200"/>
            <a:t>A new requirement within trade agreements</a:t>
          </a:r>
          <a:endParaRPr lang="en-US" sz="1600" kern="1200"/>
        </a:p>
        <a:p>
          <a:pPr marL="171450" lvl="1" indent="-171450" algn="l" defTabSz="711200">
            <a:lnSpc>
              <a:spcPct val="90000"/>
            </a:lnSpc>
            <a:spcBef>
              <a:spcPct val="0"/>
            </a:spcBef>
            <a:spcAft>
              <a:spcPct val="15000"/>
            </a:spcAft>
            <a:buChar char="•"/>
          </a:pPr>
          <a:r>
            <a:rPr lang="fr-CH" sz="1600" kern="1200"/>
            <a:t>A topic that relates to a number of SDGs – especially 3, 8 and 12.</a:t>
          </a:r>
          <a:endParaRPr lang="en-US" sz="1600" kern="1200"/>
        </a:p>
      </dsp:txBody>
      <dsp:txXfrm>
        <a:off x="3655814" y="1727598"/>
        <a:ext cx="3203971" cy="2152080"/>
      </dsp:txXfrm>
    </dsp:sp>
    <dsp:sp modelId="{8D154D76-B139-4795-9866-F62095B27DD0}">
      <dsp:nvSpPr>
        <dsp:cNvPr id="0" name=""/>
        <dsp:cNvSpPr/>
      </dsp:nvSpPr>
      <dsp:spPr>
        <a:xfrm>
          <a:off x="7308342" y="471659"/>
          <a:ext cx="3203971" cy="125593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fr-CH" sz="1600" b="1" kern="1200" dirty="0"/>
            <a:t>A </a:t>
          </a:r>
          <a:r>
            <a:rPr lang="fr-CH" sz="1600" b="1" kern="1200" dirty="0" err="1"/>
            <a:t>core</a:t>
          </a:r>
          <a:r>
            <a:rPr lang="fr-CH" sz="1600" b="1" kern="1200" dirty="0"/>
            <a:t> part of the ILO mandate</a:t>
          </a:r>
          <a:endParaRPr lang="en-US" sz="1600" b="1" kern="1200" dirty="0"/>
        </a:p>
      </dsp:txBody>
      <dsp:txXfrm>
        <a:off x="7308342" y="471659"/>
        <a:ext cx="3203971" cy="1255939"/>
      </dsp:txXfrm>
    </dsp:sp>
    <dsp:sp modelId="{56E8A43F-DDA4-4168-969D-663DCA8506F2}">
      <dsp:nvSpPr>
        <dsp:cNvPr id="0" name=""/>
        <dsp:cNvSpPr/>
      </dsp:nvSpPr>
      <dsp:spPr>
        <a:xfrm>
          <a:off x="7308342" y="1727598"/>
          <a:ext cx="3203971" cy="21520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fr-CH" sz="1600" kern="1200" dirty="0"/>
            <a:t>OSH </a:t>
          </a:r>
          <a:r>
            <a:rPr lang="fr-CH" sz="1600" kern="1200" dirty="0" err="1"/>
            <a:t>menzioned</a:t>
          </a:r>
          <a:r>
            <a:rPr lang="fr-CH" sz="1600" kern="1200" dirty="0"/>
            <a:t> as a </a:t>
          </a:r>
          <a:r>
            <a:rPr lang="fr-CH" sz="1600" kern="1200" dirty="0" err="1"/>
            <a:t>priority</a:t>
          </a:r>
          <a:r>
            <a:rPr lang="fr-CH" sz="1600" kern="1200" dirty="0"/>
            <a:t> </a:t>
          </a:r>
          <a:r>
            <a:rPr lang="fr-CH" sz="1600" kern="1200" dirty="0" err="1"/>
            <a:t>within</a:t>
          </a:r>
          <a:r>
            <a:rPr lang="fr-CH" sz="1600" kern="1200" dirty="0"/>
            <a:t> the </a:t>
          </a:r>
          <a:r>
            <a:rPr lang="fr-CH" sz="1600" kern="1200" dirty="0" err="1"/>
            <a:t>work</a:t>
          </a:r>
          <a:r>
            <a:rPr lang="fr-CH" sz="1600" kern="1200" dirty="0"/>
            <a:t> to </a:t>
          </a:r>
          <a:r>
            <a:rPr lang="fr-CH" sz="1600" kern="1200" dirty="0" err="1"/>
            <a:t>be</a:t>
          </a:r>
          <a:r>
            <a:rPr lang="fr-CH" sz="1600" kern="1200" dirty="0"/>
            <a:t> </a:t>
          </a:r>
          <a:r>
            <a:rPr lang="fr-CH" sz="1600" kern="1200" dirty="0" err="1"/>
            <a:t>done</a:t>
          </a:r>
          <a:r>
            <a:rPr lang="fr-CH" sz="1600" kern="1200" dirty="0"/>
            <a:t> on Global </a:t>
          </a:r>
          <a:r>
            <a:rPr lang="fr-CH" sz="1600" kern="1200" dirty="0" err="1"/>
            <a:t>Supply</a:t>
          </a:r>
          <a:r>
            <a:rPr lang="fr-CH" sz="1600" kern="1200" dirty="0"/>
            <a:t> </a:t>
          </a:r>
          <a:r>
            <a:rPr lang="fr-CH" sz="1600" kern="1200" dirty="0" err="1"/>
            <a:t>Chains</a:t>
          </a:r>
          <a:r>
            <a:rPr lang="fr-CH" sz="1600" kern="1200" dirty="0"/>
            <a:t> </a:t>
          </a:r>
          <a:r>
            <a:rPr lang="fr-CH" sz="1600" kern="1200" dirty="0" err="1"/>
            <a:t>during</a:t>
          </a:r>
          <a:r>
            <a:rPr lang="fr-CH" sz="1600" kern="1200" dirty="0"/>
            <a:t> the ILC 2016 discussion.</a:t>
          </a:r>
          <a:endParaRPr lang="en-US" sz="1600" kern="1200" dirty="0"/>
        </a:p>
        <a:p>
          <a:pPr marL="171450" lvl="1" indent="-171450" algn="l" defTabSz="711200">
            <a:lnSpc>
              <a:spcPct val="90000"/>
            </a:lnSpc>
            <a:spcBef>
              <a:spcPct val="0"/>
            </a:spcBef>
            <a:spcAft>
              <a:spcPct val="15000"/>
            </a:spcAft>
            <a:buChar char="•"/>
          </a:pPr>
          <a:r>
            <a:rPr lang="fr-CH" sz="1600" kern="1200"/>
            <a:t>OSH part of the ILO work plan on GSCs.</a:t>
          </a:r>
          <a:endParaRPr lang="en-US" sz="1600" kern="1200"/>
        </a:p>
      </dsp:txBody>
      <dsp:txXfrm>
        <a:off x="7308342" y="1727598"/>
        <a:ext cx="3203971" cy="21520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CBC214-2B41-409E-BC15-C5C7F45BDDC7}">
      <dsp:nvSpPr>
        <dsp:cNvPr id="0" name=""/>
        <dsp:cNvSpPr/>
      </dsp:nvSpPr>
      <dsp:spPr>
        <a:xfrm>
          <a:off x="0" y="233356"/>
          <a:ext cx="10515600" cy="29295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r>
            <a:rPr lang="en-GB" sz="1500" kern="1200"/>
            <a:t>Only a small part of the literature on Global Supply Chains addresses specific decent work issues such as OSH.</a:t>
          </a:r>
          <a:endParaRPr lang="en-US" sz="1500" kern="1200"/>
        </a:p>
        <a:p>
          <a:pPr marL="114300" lvl="1" indent="-114300" algn="l" defTabSz="666750">
            <a:lnSpc>
              <a:spcPct val="90000"/>
            </a:lnSpc>
            <a:spcBef>
              <a:spcPct val="0"/>
            </a:spcBef>
            <a:spcAft>
              <a:spcPct val="15000"/>
            </a:spcAft>
            <a:buChar char="•"/>
          </a:pPr>
          <a:r>
            <a:rPr lang="en-GB" sz="1500" kern="1200" dirty="0"/>
            <a:t>A top-down approach is prevalent and does not allow to gather substantial information on suppliers, especially below tier 1. </a:t>
          </a:r>
          <a:endParaRPr lang="en-US" sz="1500" kern="1200" dirty="0"/>
        </a:p>
        <a:p>
          <a:pPr marL="114300" lvl="1" indent="-114300" algn="l" defTabSz="666750">
            <a:lnSpc>
              <a:spcPct val="90000"/>
            </a:lnSpc>
            <a:spcBef>
              <a:spcPct val="0"/>
            </a:spcBef>
            <a:spcAft>
              <a:spcPct val="15000"/>
            </a:spcAft>
            <a:buChar char="•"/>
          </a:pPr>
          <a:r>
            <a:rPr lang="en-GB" sz="1500" kern="1200" dirty="0"/>
            <a:t>Strong focus is placed on manufacturing (especially garment / electronics) and sub-contracting of labour (especially construction and services provided on-site). </a:t>
          </a:r>
          <a:endParaRPr lang="en-US" sz="1500" kern="1200" dirty="0"/>
        </a:p>
        <a:p>
          <a:pPr marL="114300" lvl="1" indent="-114300" algn="l" defTabSz="666750">
            <a:lnSpc>
              <a:spcPct val="90000"/>
            </a:lnSpc>
            <a:spcBef>
              <a:spcPct val="0"/>
            </a:spcBef>
            <a:spcAft>
              <a:spcPct val="15000"/>
            </a:spcAft>
            <a:buChar char="•"/>
          </a:pPr>
          <a:r>
            <a:rPr lang="fr-CH" sz="1500" kern="1200" dirty="0" err="1"/>
            <a:t>Research</a:t>
          </a:r>
          <a:r>
            <a:rPr lang="fr-CH" sz="1500" kern="1200" dirty="0"/>
            <a:t> on the impact of global </a:t>
          </a:r>
          <a:r>
            <a:rPr lang="fr-CH" sz="1500" kern="1200" dirty="0" err="1"/>
            <a:t>suppy</a:t>
          </a:r>
          <a:r>
            <a:rPr lang="fr-CH" sz="1500" kern="1200" dirty="0"/>
            <a:t> </a:t>
          </a:r>
          <a:r>
            <a:rPr lang="fr-CH" sz="1500" kern="1200" dirty="0" err="1"/>
            <a:t>chains</a:t>
          </a:r>
          <a:r>
            <a:rPr lang="fr-CH" sz="1500" kern="1200" dirty="0"/>
            <a:t> and </a:t>
          </a:r>
          <a:r>
            <a:rPr lang="fr-CH" sz="1500" kern="1200" dirty="0" err="1"/>
            <a:t>sub-contracting</a:t>
          </a:r>
          <a:r>
            <a:rPr lang="fr-CH" sz="1500" kern="1200" dirty="0"/>
            <a:t> arrangements </a:t>
          </a:r>
          <a:r>
            <a:rPr lang="fr-CH" sz="1500" kern="1200" dirty="0" err="1"/>
            <a:t>indicate</a:t>
          </a:r>
          <a:r>
            <a:rPr lang="fr-CH" sz="1500" kern="1200" dirty="0"/>
            <a:t> a double and </a:t>
          </a:r>
          <a:r>
            <a:rPr lang="fr-CH" sz="1500" kern="1200" dirty="0" err="1"/>
            <a:t>somewhat</a:t>
          </a:r>
          <a:r>
            <a:rPr lang="fr-CH" sz="1500" kern="1200" dirty="0"/>
            <a:t> </a:t>
          </a:r>
          <a:r>
            <a:rPr lang="fr-CH" sz="1500" kern="1200" dirty="0" err="1"/>
            <a:t>contradictory</a:t>
          </a:r>
          <a:r>
            <a:rPr lang="fr-CH" sz="1500" kern="1200" dirty="0"/>
            <a:t> impact on OSH </a:t>
          </a:r>
          <a:r>
            <a:rPr lang="fr-CH" sz="1500" kern="1200" dirty="0" err="1"/>
            <a:t>outcomes</a:t>
          </a:r>
          <a:r>
            <a:rPr lang="fr-CH" sz="1500" kern="1200" dirty="0"/>
            <a:t> down the </a:t>
          </a:r>
          <a:r>
            <a:rPr lang="fr-CH" sz="1500" kern="1200" dirty="0" err="1"/>
            <a:t>chain</a:t>
          </a:r>
          <a:r>
            <a:rPr lang="fr-CH" sz="1500" kern="1200" dirty="0"/>
            <a:t>:</a:t>
          </a:r>
          <a:endParaRPr lang="en-US" sz="1500" kern="1200" dirty="0"/>
        </a:p>
        <a:p>
          <a:pPr marL="228600" lvl="2" indent="-114300" algn="l" defTabSz="666750">
            <a:lnSpc>
              <a:spcPct val="90000"/>
            </a:lnSpc>
            <a:spcBef>
              <a:spcPct val="0"/>
            </a:spcBef>
            <a:spcAft>
              <a:spcPct val="15000"/>
            </a:spcAft>
            <a:buFont typeface="Wingdings" panose="05000000000000000000" pitchFamily="2" charset="2"/>
            <a:buChar char="ü"/>
          </a:pPr>
          <a:r>
            <a:rPr lang="fr-CH" sz="1500" kern="1200" dirty="0"/>
            <a:t>Outsourcing and </a:t>
          </a:r>
          <a:r>
            <a:rPr lang="fr-CH" sz="1500" kern="1200" dirty="0" err="1"/>
            <a:t>sub-contracting</a:t>
          </a:r>
          <a:r>
            <a:rPr lang="fr-CH" sz="1500" kern="1200" dirty="0"/>
            <a:t> tend to </a:t>
          </a:r>
          <a:r>
            <a:rPr lang="fr-CH" sz="1500" kern="1200" dirty="0" err="1"/>
            <a:t>create</a:t>
          </a:r>
          <a:r>
            <a:rPr lang="fr-CH" sz="1500" kern="1200" dirty="0"/>
            <a:t> </a:t>
          </a:r>
          <a:r>
            <a:rPr lang="fr-CH" sz="1500" kern="1200" dirty="0" err="1"/>
            <a:t>uncertainties</a:t>
          </a:r>
          <a:r>
            <a:rPr lang="fr-CH" sz="1500" kern="1200" dirty="0"/>
            <a:t> on the </a:t>
          </a:r>
          <a:r>
            <a:rPr lang="fr-CH" sz="1500" kern="1200" dirty="0" err="1"/>
            <a:t>requirements</a:t>
          </a:r>
          <a:r>
            <a:rPr lang="fr-CH" sz="1500" kern="1200" dirty="0"/>
            <a:t>, </a:t>
          </a:r>
          <a:r>
            <a:rPr lang="fr-CH" sz="1500" kern="1200" dirty="0" err="1"/>
            <a:t>responsibilities</a:t>
          </a:r>
          <a:r>
            <a:rPr lang="fr-CH" sz="1500" kern="1200" dirty="0"/>
            <a:t> and arrangements for </a:t>
          </a:r>
          <a:r>
            <a:rPr lang="fr-CH" sz="1500" kern="1200" dirty="0" err="1"/>
            <a:t>safety</a:t>
          </a:r>
          <a:r>
            <a:rPr lang="fr-CH" sz="1500" kern="1200" dirty="0"/>
            <a:t> and </a:t>
          </a:r>
          <a:r>
            <a:rPr lang="fr-CH" sz="1500" kern="1200" dirty="0" err="1"/>
            <a:t>health</a:t>
          </a:r>
          <a:r>
            <a:rPr lang="fr-CH" sz="1500" kern="1200" dirty="0"/>
            <a:t> at the </a:t>
          </a:r>
          <a:r>
            <a:rPr lang="fr-CH" sz="1500" kern="1200" dirty="0" err="1"/>
            <a:t>workplace</a:t>
          </a:r>
          <a:r>
            <a:rPr lang="fr-CH" sz="1500" kern="1200" dirty="0"/>
            <a:t>.</a:t>
          </a:r>
          <a:endParaRPr lang="en-US" sz="1500" kern="1200" dirty="0"/>
        </a:p>
        <a:p>
          <a:pPr marL="228600" lvl="2" indent="-114300" algn="l" defTabSz="666750">
            <a:lnSpc>
              <a:spcPct val="90000"/>
            </a:lnSpc>
            <a:spcBef>
              <a:spcPct val="0"/>
            </a:spcBef>
            <a:spcAft>
              <a:spcPct val="15000"/>
            </a:spcAft>
            <a:buFont typeface="Wingdings" panose="05000000000000000000" pitchFamily="2" charset="2"/>
            <a:buChar char="ü"/>
          </a:pPr>
          <a:r>
            <a:rPr lang="fr-CH" sz="1500" kern="1200" dirty="0"/>
            <a:t>At the </a:t>
          </a:r>
          <a:r>
            <a:rPr lang="fr-CH" sz="1500" kern="1200" dirty="0" err="1"/>
            <a:t>same</a:t>
          </a:r>
          <a:r>
            <a:rPr lang="fr-CH" sz="1500" kern="1200" dirty="0"/>
            <a:t> time, global </a:t>
          </a:r>
          <a:r>
            <a:rPr lang="fr-CH" sz="1500" kern="1200" dirty="0" err="1"/>
            <a:t>supply</a:t>
          </a:r>
          <a:r>
            <a:rPr lang="fr-CH" sz="1500" kern="1200" dirty="0"/>
            <a:t> </a:t>
          </a:r>
          <a:r>
            <a:rPr lang="fr-CH" sz="1500" kern="1200" dirty="0" err="1"/>
            <a:t>chains</a:t>
          </a:r>
          <a:r>
            <a:rPr lang="fr-CH" sz="1500" kern="1200" dirty="0"/>
            <a:t> </a:t>
          </a:r>
          <a:r>
            <a:rPr lang="fr-CH" sz="1500" kern="1200" dirty="0" err="1"/>
            <a:t>usually</a:t>
          </a:r>
          <a:r>
            <a:rPr lang="fr-CH" sz="1500" kern="1200" dirty="0"/>
            <a:t> have more </a:t>
          </a:r>
          <a:r>
            <a:rPr lang="fr-CH" sz="1500" kern="1200" dirty="0" err="1"/>
            <a:t>internal</a:t>
          </a:r>
          <a:r>
            <a:rPr lang="fr-CH" sz="1500" kern="1200" dirty="0"/>
            <a:t> </a:t>
          </a:r>
          <a:r>
            <a:rPr lang="fr-CH" sz="1500" kern="1200" dirty="0" err="1"/>
            <a:t>resources</a:t>
          </a:r>
          <a:r>
            <a:rPr lang="fr-CH" sz="1500" kern="1200" dirty="0"/>
            <a:t> (</a:t>
          </a:r>
          <a:r>
            <a:rPr lang="fr-CH" sz="1500" kern="1200" dirty="0" err="1"/>
            <a:t>both</a:t>
          </a:r>
          <a:r>
            <a:rPr lang="fr-CH" sz="1500" kern="1200" dirty="0"/>
            <a:t> </a:t>
          </a:r>
          <a:r>
            <a:rPr lang="fr-CH" sz="1500" kern="1200" dirty="0" err="1"/>
            <a:t>financial</a:t>
          </a:r>
          <a:r>
            <a:rPr lang="fr-CH" sz="1500" kern="1200" dirty="0"/>
            <a:t> and in </a:t>
          </a:r>
          <a:r>
            <a:rPr lang="fr-CH" sz="1500" kern="1200" dirty="0" err="1"/>
            <a:t>terms</a:t>
          </a:r>
          <a:r>
            <a:rPr lang="fr-CH" sz="1500" kern="1200" dirty="0"/>
            <a:t> of </a:t>
          </a:r>
          <a:r>
            <a:rPr lang="fr-CH" sz="1500" kern="1200" dirty="0" err="1"/>
            <a:t>capacities</a:t>
          </a:r>
          <a:r>
            <a:rPr lang="fr-CH" sz="1500" kern="1200" dirty="0"/>
            <a:t>) and </a:t>
          </a:r>
          <a:r>
            <a:rPr lang="fr-CH" sz="1500" kern="1200" dirty="0" err="1"/>
            <a:t>create</a:t>
          </a:r>
          <a:r>
            <a:rPr lang="fr-CH" sz="1500" kern="1200" dirty="0"/>
            <a:t> </a:t>
          </a:r>
          <a:r>
            <a:rPr lang="fr-CH" sz="1500" kern="1200" dirty="0" err="1"/>
            <a:t>requirements</a:t>
          </a:r>
          <a:r>
            <a:rPr lang="fr-CH" sz="1500" kern="1200" dirty="0"/>
            <a:t> for OSH </a:t>
          </a:r>
          <a:r>
            <a:rPr lang="fr-CH" sz="1500" kern="1200" dirty="0" err="1"/>
            <a:t>that</a:t>
          </a:r>
          <a:r>
            <a:rPr lang="fr-CH" sz="1500" kern="1200" dirty="0"/>
            <a:t> </a:t>
          </a:r>
          <a:r>
            <a:rPr lang="fr-CH" sz="1500" kern="1200" dirty="0" err="1"/>
            <a:t>may</a:t>
          </a:r>
          <a:r>
            <a:rPr lang="fr-CH" sz="1500" kern="1200" dirty="0"/>
            <a:t> </a:t>
          </a:r>
          <a:r>
            <a:rPr lang="fr-CH" sz="1500" kern="1200" dirty="0" err="1"/>
            <a:t>be</a:t>
          </a:r>
          <a:r>
            <a:rPr lang="fr-CH" sz="1500" kern="1200" dirty="0"/>
            <a:t> </a:t>
          </a:r>
          <a:r>
            <a:rPr lang="fr-CH" sz="1500" kern="1200" dirty="0" err="1"/>
            <a:t>higher</a:t>
          </a:r>
          <a:r>
            <a:rPr lang="fr-CH" sz="1500" kern="1200" dirty="0"/>
            <a:t> </a:t>
          </a:r>
          <a:r>
            <a:rPr lang="fr-CH" sz="1500" kern="1200" dirty="0" err="1"/>
            <a:t>than</a:t>
          </a:r>
          <a:r>
            <a:rPr lang="fr-CH" sz="1500" kern="1200" dirty="0"/>
            <a:t> local </a:t>
          </a:r>
          <a:r>
            <a:rPr lang="fr-CH" sz="1500" kern="1200" dirty="0" err="1"/>
            <a:t>legislation</a:t>
          </a:r>
          <a:r>
            <a:rPr lang="fr-CH" sz="1500" kern="1200" dirty="0"/>
            <a:t> in </a:t>
          </a:r>
          <a:r>
            <a:rPr lang="fr-CH" sz="1500" kern="1200" dirty="0" err="1"/>
            <a:t>sourcing</a:t>
          </a:r>
          <a:r>
            <a:rPr lang="fr-CH" sz="1500" kern="1200" dirty="0"/>
            <a:t> countries.</a:t>
          </a:r>
          <a:endParaRPr lang="en-US" sz="1500" kern="1200" dirty="0"/>
        </a:p>
      </dsp:txBody>
      <dsp:txXfrm>
        <a:off x="0" y="233356"/>
        <a:ext cx="10515600" cy="2929500"/>
      </dsp:txXfrm>
    </dsp:sp>
    <dsp:sp modelId="{2057F1A9-5C06-461B-B9DC-535D8052A7A8}">
      <dsp:nvSpPr>
        <dsp:cNvPr id="0" name=""/>
        <dsp:cNvSpPr/>
      </dsp:nvSpPr>
      <dsp:spPr>
        <a:xfrm>
          <a:off x="525780" y="11956"/>
          <a:ext cx="7360920" cy="4428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l" defTabSz="666750">
            <a:lnSpc>
              <a:spcPct val="90000"/>
            </a:lnSpc>
            <a:spcBef>
              <a:spcPct val="0"/>
            </a:spcBef>
            <a:spcAft>
              <a:spcPct val="35000"/>
            </a:spcAft>
            <a:buNone/>
          </a:pPr>
          <a:r>
            <a:rPr lang="fr-CH" sz="1500" b="1" kern="1200" dirty="0" err="1"/>
            <a:t>Existing</a:t>
          </a:r>
          <a:r>
            <a:rPr lang="fr-CH" sz="1500" b="1" kern="1200" dirty="0"/>
            <a:t> </a:t>
          </a:r>
          <a:r>
            <a:rPr lang="fr-CH" sz="1500" b="1" kern="1200" dirty="0" err="1"/>
            <a:t>evidence</a:t>
          </a:r>
          <a:endParaRPr lang="en-US" sz="1500" kern="1200" dirty="0"/>
        </a:p>
      </dsp:txBody>
      <dsp:txXfrm>
        <a:off x="547396" y="33572"/>
        <a:ext cx="7317688" cy="399568"/>
      </dsp:txXfrm>
    </dsp:sp>
    <dsp:sp modelId="{EFF91C52-1CC5-448E-A116-0DD4DB7581ED}">
      <dsp:nvSpPr>
        <dsp:cNvPr id="0" name=""/>
        <dsp:cNvSpPr/>
      </dsp:nvSpPr>
      <dsp:spPr>
        <a:xfrm>
          <a:off x="0" y="3465256"/>
          <a:ext cx="10515600" cy="87412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312420" rIns="816127" bIns="106680" numCol="1" spcCol="1270" anchor="t" anchorCtr="0">
          <a:noAutofit/>
        </a:bodyPr>
        <a:lstStyle/>
        <a:p>
          <a:pPr marL="114300" lvl="1" indent="-114300" algn="l" defTabSz="666750">
            <a:lnSpc>
              <a:spcPct val="90000"/>
            </a:lnSpc>
            <a:spcBef>
              <a:spcPct val="0"/>
            </a:spcBef>
            <a:spcAft>
              <a:spcPct val="15000"/>
            </a:spcAft>
            <a:buChar char="•"/>
          </a:pPr>
          <a:r>
            <a:rPr lang="fr-CH" sz="1500" kern="1200"/>
            <a:t>Outside of manufacturing.</a:t>
          </a:r>
          <a:endParaRPr lang="en-US" sz="1500" kern="1200"/>
        </a:p>
        <a:p>
          <a:pPr marL="114300" lvl="1" indent="-114300" algn="l" defTabSz="666750">
            <a:lnSpc>
              <a:spcPct val="90000"/>
            </a:lnSpc>
            <a:spcBef>
              <a:spcPct val="0"/>
            </a:spcBef>
            <a:spcAft>
              <a:spcPct val="15000"/>
            </a:spcAft>
            <a:buChar char="•"/>
          </a:pPr>
          <a:r>
            <a:rPr lang="fr-CH" sz="1500" kern="1200"/>
            <a:t>Below tier one.</a:t>
          </a:r>
          <a:endParaRPr lang="en-US" sz="1500" kern="1200"/>
        </a:p>
      </dsp:txBody>
      <dsp:txXfrm>
        <a:off x="0" y="3465256"/>
        <a:ext cx="10515600" cy="874125"/>
      </dsp:txXfrm>
    </dsp:sp>
    <dsp:sp modelId="{C3F571DE-F50E-4461-93C4-18478DE77160}">
      <dsp:nvSpPr>
        <dsp:cNvPr id="0" name=""/>
        <dsp:cNvSpPr/>
      </dsp:nvSpPr>
      <dsp:spPr>
        <a:xfrm>
          <a:off x="525780" y="3243856"/>
          <a:ext cx="7360920" cy="4428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l" defTabSz="666750">
            <a:lnSpc>
              <a:spcPct val="90000"/>
            </a:lnSpc>
            <a:spcBef>
              <a:spcPct val="0"/>
            </a:spcBef>
            <a:spcAft>
              <a:spcPct val="35000"/>
            </a:spcAft>
            <a:buNone/>
          </a:pPr>
          <a:r>
            <a:rPr lang="fr-CH" sz="1500" b="1" kern="1200"/>
            <a:t>Research gaps</a:t>
          </a:r>
          <a:endParaRPr lang="en-US" sz="1500" kern="1200"/>
        </a:p>
      </dsp:txBody>
      <dsp:txXfrm>
        <a:off x="547396" y="3265472"/>
        <a:ext cx="7317688" cy="3995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378F34-C671-4C77-AD91-5C36715C3DCC}">
      <dsp:nvSpPr>
        <dsp:cNvPr id="0" name=""/>
        <dsp:cNvSpPr/>
      </dsp:nvSpPr>
      <dsp:spPr>
        <a:xfrm>
          <a:off x="4621" y="1114930"/>
          <a:ext cx="2020453" cy="21214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bg1"/>
              </a:solidFill>
            </a:rPr>
            <a:t>Step 1 </a:t>
          </a:r>
        </a:p>
        <a:p>
          <a:pPr marL="0" lvl="0" indent="0" algn="ctr" defTabSz="800100">
            <a:lnSpc>
              <a:spcPct val="90000"/>
            </a:lnSpc>
            <a:spcBef>
              <a:spcPct val="0"/>
            </a:spcBef>
            <a:spcAft>
              <a:spcPct val="35000"/>
            </a:spcAft>
            <a:buNone/>
          </a:pPr>
          <a:r>
            <a:rPr lang="en-US" sz="1800" b="1" kern="1200">
              <a:solidFill>
                <a:schemeClr val="accent1">
                  <a:lumMod val="50000"/>
                </a:schemeClr>
              </a:solidFill>
            </a:rPr>
            <a:t>Value Chain Selection</a:t>
          </a:r>
        </a:p>
      </dsp:txBody>
      <dsp:txXfrm>
        <a:off x="63798" y="1174107"/>
        <a:ext cx="1902099" cy="2003122"/>
      </dsp:txXfrm>
    </dsp:sp>
    <dsp:sp modelId="{E77BA53F-4D76-4F65-B3C9-5E0ED036E0C2}">
      <dsp:nvSpPr>
        <dsp:cNvPr id="0" name=""/>
        <dsp:cNvSpPr/>
      </dsp:nvSpPr>
      <dsp:spPr>
        <a:xfrm>
          <a:off x="2227119" y="1925132"/>
          <a:ext cx="428336" cy="5010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227119" y="2025346"/>
        <a:ext cx="299835" cy="300644"/>
      </dsp:txXfrm>
    </dsp:sp>
    <dsp:sp modelId="{134F662D-F57B-46D1-8C0C-2CC4CB40A231}">
      <dsp:nvSpPr>
        <dsp:cNvPr id="0" name=""/>
        <dsp:cNvSpPr/>
      </dsp:nvSpPr>
      <dsp:spPr>
        <a:xfrm>
          <a:off x="2833255" y="1114930"/>
          <a:ext cx="2020453" cy="21214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bg1"/>
              </a:solidFill>
            </a:rPr>
            <a:t>Step 2</a:t>
          </a:r>
        </a:p>
        <a:p>
          <a:pPr marL="0" lvl="0" indent="0" algn="ctr" defTabSz="800100">
            <a:lnSpc>
              <a:spcPct val="90000"/>
            </a:lnSpc>
            <a:spcBef>
              <a:spcPct val="0"/>
            </a:spcBef>
            <a:spcAft>
              <a:spcPct val="35000"/>
            </a:spcAft>
            <a:buNone/>
          </a:pPr>
          <a:r>
            <a:rPr lang="en-US" sz="1800" b="1" kern="1200">
              <a:solidFill>
                <a:schemeClr val="accent1">
                  <a:lumMod val="50000"/>
                </a:schemeClr>
              </a:solidFill>
            </a:rPr>
            <a:t>Value Chain Mapping</a:t>
          </a:r>
        </a:p>
      </dsp:txBody>
      <dsp:txXfrm>
        <a:off x="2892432" y="1174107"/>
        <a:ext cx="1902099" cy="2003122"/>
      </dsp:txXfrm>
    </dsp:sp>
    <dsp:sp modelId="{E1906C5C-C763-45A1-A401-EEE851D85008}">
      <dsp:nvSpPr>
        <dsp:cNvPr id="0" name=""/>
        <dsp:cNvSpPr/>
      </dsp:nvSpPr>
      <dsp:spPr>
        <a:xfrm>
          <a:off x="5055754" y="1925132"/>
          <a:ext cx="428336" cy="5010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055754" y="2025346"/>
        <a:ext cx="299835" cy="300644"/>
      </dsp:txXfrm>
    </dsp:sp>
    <dsp:sp modelId="{F4DACB31-AE7D-493B-8E5E-401DED5D4124}">
      <dsp:nvSpPr>
        <dsp:cNvPr id="0" name=""/>
        <dsp:cNvSpPr/>
      </dsp:nvSpPr>
      <dsp:spPr>
        <a:xfrm>
          <a:off x="5661890" y="1114930"/>
          <a:ext cx="2020453" cy="21214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rPr>
            <a:t>Step 3 </a:t>
          </a:r>
        </a:p>
        <a:p>
          <a:pPr marL="0" lvl="0" indent="0" algn="ctr" defTabSz="800100">
            <a:lnSpc>
              <a:spcPct val="90000"/>
            </a:lnSpc>
            <a:spcBef>
              <a:spcPct val="0"/>
            </a:spcBef>
            <a:spcAft>
              <a:spcPct val="35000"/>
            </a:spcAft>
            <a:buNone/>
          </a:pPr>
          <a:r>
            <a:rPr lang="en-US" sz="1800" b="1" kern="1200" dirty="0">
              <a:solidFill>
                <a:schemeClr val="accent1">
                  <a:lumMod val="50000"/>
                </a:schemeClr>
              </a:solidFill>
            </a:rPr>
            <a:t>Value Chain Analysis: assessment of drivers and constraints for OSH improvement</a:t>
          </a:r>
          <a:endParaRPr lang="en-US" sz="1800" kern="1200" dirty="0">
            <a:solidFill>
              <a:schemeClr val="accent1">
                <a:lumMod val="50000"/>
              </a:schemeClr>
            </a:solidFill>
          </a:endParaRPr>
        </a:p>
      </dsp:txBody>
      <dsp:txXfrm>
        <a:off x="5721067" y="1174107"/>
        <a:ext cx="1902099" cy="2003122"/>
      </dsp:txXfrm>
    </dsp:sp>
    <dsp:sp modelId="{9D6B72FA-5001-4E6A-8CA7-3DA7FB4EC2DC}">
      <dsp:nvSpPr>
        <dsp:cNvPr id="0" name=""/>
        <dsp:cNvSpPr/>
      </dsp:nvSpPr>
      <dsp:spPr>
        <a:xfrm>
          <a:off x="7884389" y="1925132"/>
          <a:ext cx="428336" cy="50107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884389" y="2025346"/>
        <a:ext cx="299835" cy="300644"/>
      </dsp:txXfrm>
    </dsp:sp>
    <dsp:sp modelId="{B9A4D684-06BA-4C2A-B752-CC39BBE5E31A}">
      <dsp:nvSpPr>
        <dsp:cNvPr id="0" name=""/>
        <dsp:cNvSpPr/>
      </dsp:nvSpPr>
      <dsp:spPr>
        <a:xfrm>
          <a:off x="8490525" y="1114930"/>
          <a:ext cx="2020453" cy="21214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a:solidFill>
                <a:schemeClr val="bg1"/>
              </a:solidFill>
            </a:rPr>
            <a:t>Step 4 </a:t>
          </a:r>
          <a:r>
            <a:rPr lang="en-US" sz="1800" b="1" kern="1200">
              <a:solidFill>
                <a:schemeClr val="accent1">
                  <a:lumMod val="50000"/>
                </a:schemeClr>
              </a:solidFill>
            </a:rPr>
            <a:t> Intervention Design</a:t>
          </a:r>
        </a:p>
      </dsp:txBody>
      <dsp:txXfrm>
        <a:off x="8549702" y="1174107"/>
        <a:ext cx="1902099" cy="20031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BAF6C-AFE8-4A1C-9174-C341B53BB950}">
      <dsp:nvSpPr>
        <dsp:cNvPr id="0" name=""/>
        <dsp:cNvSpPr/>
      </dsp:nvSpPr>
      <dsp:spPr>
        <a:xfrm>
          <a:off x="0" y="167134"/>
          <a:ext cx="10515600" cy="33579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Identification of the production stages and processes</a:t>
          </a:r>
          <a:endParaRPr lang="en-US" sz="1400" b="1" kern="1200" dirty="0"/>
        </a:p>
      </dsp:txBody>
      <dsp:txXfrm>
        <a:off x="16392" y="183526"/>
        <a:ext cx="10482816" cy="303006"/>
      </dsp:txXfrm>
    </dsp:sp>
    <dsp:sp modelId="{AF1B6E11-9721-41A0-9231-43CBA03986F4}">
      <dsp:nvSpPr>
        <dsp:cNvPr id="0" name=""/>
        <dsp:cNvSpPr/>
      </dsp:nvSpPr>
      <dsp:spPr>
        <a:xfrm>
          <a:off x="0" y="502924"/>
          <a:ext cx="10515600" cy="1333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17780" rIns="99568" bIns="17780" numCol="1" spcCol="1270" anchor="t" anchorCtr="0">
          <a:noAutofit/>
        </a:bodyPr>
        <a:lstStyle/>
        <a:p>
          <a:pPr marL="57150" lvl="1" indent="-57150" algn="l" defTabSz="488950">
            <a:lnSpc>
              <a:spcPct val="90000"/>
            </a:lnSpc>
            <a:spcBef>
              <a:spcPct val="0"/>
            </a:spcBef>
            <a:spcAft>
              <a:spcPct val="20000"/>
            </a:spcAft>
            <a:buChar char="•"/>
          </a:pPr>
          <a:endParaRPr lang="en-US" sz="1100" kern="1200" dirty="0"/>
        </a:p>
        <a:p>
          <a:pPr marL="57150" lvl="1" indent="-57150" algn="l" defTabSz="488950">
            <a:lnSpc>
              <a:spcPct val="90000"/>
            </a:lnSpc>
            <a:spcBef>
              <a:spcPct val="0"/>
            </a:spcBef>
            <a:spcAft>
              <a:spcPct val="20000"/>
            </a:spcAft>
            <a:buChar char="•"/>
          </a:pPr>
          <a:r>
            <a:rPr lang="en-GB" sz="1100" kern="1200" dirty="0"/>
            <a:t>Input provision</a:t>
          </a:r>
          <a:endParaRPr lang="en-US" sz="1100" kern="1200" dirty="0"/>
        </a:p>
        <a:p>
          <a:pPr marL="57150" lvl="1" indent="-57150" algn="l" defTabSz="488950">
            <a:lnSpc>
              <a:spcPct val="90000"/>
            </a:lnSpc>
            <a:spcBef>
              <a:spcPct val="0"/>
            </a:spcBef>
            <a:spcAft>
              <a:spcPct val="20000"/>
            </a:spcAft>
            <a:buChar char="•"/>
          </a:pPr>
          <a:r>
            <a:rPr lang="en-GB" sz="1100" kern="1200"/>
            <a:t>Production</a:t>
          </a:r>
          <a:endParaRPr lang="en-US" sz="1100" kern="1200"/>
        </a:p>
        <a:p>
          <a:pPr marL="57150" lvl="1" indent="-57150" algn="l" defTabSz="488950">
            <a:lnSpc>
              <a:spcPct val="90000"/>
            </a:lnSpc>
            <a:spcBef>
              <a:spcPct val="0"/>
            </a:spcBef>
            <a:spcAft>
              <a:spcPct val="20000"/>
            </a:spcAft>
            <a:buChar char="•"/>
          </a:pPr>
          <a:r>
            <a:rPr lang="en-GB" sz="1100" kern="1200" dirty="0"/>
            <a:t>Collection, transport intermediaries</a:t>
          </a:r>
          <a:endParaRPr lang="en-US" sz="1100" kern="1200" dirty="0"/>
        </a:p>
        <a:p>
          <a:pPr marL="57150" lvl="1" indent="-57150" algn="l" defTabSz="488950">
            <a:lnSpc>
              <a:spcPct val="90000"/>
            </a:lnSpc>
            <a:spcBef>
              <a:spcPct val="0"/>
            </a:spcBef>
            <a:spcAft>
              <a:spcPct val="20000"/>
            </a:spcAft>
            <a:buChar char="•"/>
          </a:pPr>
          <a:r>
            <a:rPr lang="en-GB" sz="1100" kern="1200" dirty="0"/>
            <a:t>Transformation</a:t>
          </a:r>
          <a:endParaRPr lang="en-US" sz="1100" kern="1200" dirty="0"/>
        </a:p>
        <a:p>
          <a:pPr marL="57150" lvl="1" indent="-57150" algn="l" defTabSz="488950">
            <a:lnSpc>
              <a:spcPct val="90000"/>
            </a:lnSpc>
            <a:spcBef>
              <a:spcPct val="0"/>
            </a:spcBef>
            <a:spcAft>
              <a:spcPct val="20000"/>
            </a:spcAft>
            <a:buChar char="•"/>
          </a:pPr>
          <a:r>
            <a:rPr lang="en-GB" sz="1100" kern="1200" dirty="0"/>
            <a:t>Export and import</a:t>
          </a:r>
          <a:endParaRPr lang="en-US" sz="1100" kern="1200" dirty="0"/>
        </a:p>
        <a:p>
          <a:pPr marL="57150" lvl="1" indent="-57150" algn="l" defTabSz="488950">
            <a:lnSpc>
              <a:spcPct val="90000"/>
            </a:lnSpc>
            <a:spcBef>
              <a:spcPct val="0"/>
            </a:spcBef>
            <a:spcAft>
              <a:spcPct val="20000"/>
            </a:spcAft>
            <a:buChar char="•"/>
          </a:pPr>
          <a:r>
            <a:rPr lang="en-GB" sz="1100" kern="1200"/>
            <a:t>Commercialisation and distribution.</a:t>
          </a:r>
          <a:endParaRPr lang="en-US" sz="1100" kern="1200"/>
        </a:p>
      </dsp:txBody>
      <dsp:txXfrm>
        <a:off x="0" y="502924"/>
        <a:ext cx="10515600" cy="1333080"/>
      </dsp:txXfrm>
    </dsp:sp>
    <dsp:sp modelId="{F99AF97D-1476-4268-9C76-A6660B7EB24E}">
      <dsp:nvSpPr>
        <dsp:cNvPr id="0" name=""/>
        <dsp:cNvSpPr/>
      </dsp:nvSpPr>
      <dsp:spPr>
        <a:xfrm>
          <a:off x="0" y="1836004"/>
          <a:ext cx="10515600" cy="33579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Quantification of the value chain</a:t>
          </a:r>
          <a:endParaRPr lang="en-US" sz="1400" b="1" kern="1200" dirty="0"/>
        </a:p>
      </dsp:txBody>
      <dsp:txXfrm>
        <a:off x="16392" y="1852396"/>
        <a:ext cx="10482816" cy="303006"/>
      </dsp:txXfrm>
    </dsp:sp>
    <dsp:sp modelId="{9222CA20-9CE7-477F-BE7A-BC3B202CFC89}">
      <dsp:nvSpPr>
        <dsp:cNvPr id="0" name=""/>
        <dsp:cNvSpPr/>
      </dsp:nvSpPr>
      <dsp:spPr>
        <a:xfrm>
          <a:off x="0" y="2171794"/>
          <a:ext cx="10515600" cy="1130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17780" rIns="99568" bIns="17780" numCol="1" spcCol="1270" anchor="t" anchorCtr="0">
          <a:noAutofit/>
        </a:bodyPr>
        <a:lstStyle/>
        <a:p>
          <a:pPr marL="57150" lvl="1" indent="-57150" algn="l" defTabSz="488950">
            <a:lnSpc>
              <a:spcPct val="90000"/>
            </a:lnSpc>
            <a:spcBef>
              <a:spcPct val="0"/>
            </a:spcBef>
            <a:spcAft>
              <a:spcPct val="20000"/>
            </a:spcAft>
            <a:buChar char="•"/>
          </a:pPr>
          <a:endParaRPr lang="en-US" sz="1100" kern="1200" dirty="0"/>
        </a:p>
        <a:p>
          <a:pPr marL="57150" lvl="1" indent="-57150" algn="l" defTabSz="488950">
            <a:lnSpc>
              <a:spcPct val="90000"/>
            </a:lnSpc>
            <a:spcBef>
              <a:spcPct val="0"/>
            </a:spcBef>
            <a:spcAft>
              <a:spcPct val="20000"/>
            </a:spcAft>
            <a:buChar char="•"/>
          </a:pPr>
          <a:r>
            <a:rPr lang="en-GB" sz="1100" kern="1200" dirty="0"/>
            <a:t>Size and scale of main actors (small, medium, big companies)</a:t>
          </a:r>
          <a:endParaRPr lang="en-US" sz="1100" kern="1200" dirty="0"/>
        </a:p>
        <a:p>
          <a:pPr marL="57150" lvl="1" indent="-57150" algn="l" defTabSz="488950">
            <a:lnSpc>
              <a:spcPct val="90000"/>
            </a:lnSpc>
            <a:spcBef>
              <a:spcPct val="0"/>
            </a:spcBef>
            <a:spcAft>
              <a:spcPct val="20000"/>
            </a:spcAft>
            <a:buChar char="•"/>
          </a:pPr>
          <a:r>
            <a:rPr lang="en-GB" sz="1100" kern="1200"/>
            <a:t>Production volume</a:t>
          </a:r>
          <a:endParaRPr lang="en-US" sz="1100" kern="1200"/>
        </a:p>
        <a:p>
          <a:pPr marL="57150" lvl="1" indent="-57150" algn="l" defTabSz="488950">
            <a:lnSpc>
              <a:spcPct val="90000"/>
            </a:lnSpc>
            <a:spcBef>
              <a:spcPct val="0"/>
            </a:spcBef>
            <a:spcAft>
              <a:spcPct val="20000"/>
            </a:spcAft>
            <a:buChar char="•"/>
          </a:pPr>
          <a:r>
            <a:rPr lang="en-GB" sz="1100" kern="1200"/>
            <a:t>Number of jobs</a:t>
          </a:r>
          <a:endParaRPr lang="en-US" sz="1100" kern="1200"/>
        </a:p>
        <a:p>
          <a:pPr marL="57150" lvl="1" indent="-57150" algn="l" defTabSz="488950">
            <a:lnSpc>
              <a:spcPct val="90000"/>
            </a:lnSpc>
            <a:spcBef>
              <a:spcPct val="0"/>
            </a:spcBef>
            <a:spcAft>
              <a:spcPct val="20000"/>
            </a:spcAft>
            <a:buChar char="•"/>
          </a:pPr>
          <a:r>
            <a:rPr lang="en-GB" sz="1100" kern="1200"/>
            <a:t>Sales and export destination and concentration</a:t>
          </a:r>
          <a:endParaRPr lang="en-US" sz="1100" kern="1200"/>
        </a:p>
        <a:p>
          <a:pPr marL="57150" lvl="1" indent="-57150" algn="l" defTabSz="488950">
            <a:lnSpc>
              <a:spcPct val="90000"/>
            </a:lnSpc>
            <a:spcBef>
              <a:spcPct val="0"/>
            </a:spcBef>
            <a:spcAft>
              <a:spcPct val="20000"/>
            </a:spcAft>
            <a:buChar char="•"/>
          </a:pPr>
          <a:r>
            <a:rPr lang="en-GB" sz="1100" kern="1200" dirty="0"/>
            <a:t>Geographical distribution.</a:t>
          </a:r>
          <a:endParaRPr lang="en-US" sz="1100" kern="1200" dirty="0"/>
        </a:p>
      </dsp:txBody>
      <dsp:txXfrm>
        <a:off x="0" y="2171794"/>
        <a:ext cx="10515600" cy="1130220"/>
      </dsp:txXfrm>
    </dsp:sp>
    <dsp:sp modelId="{AC6313EE-9F89-4040-A851-03702B17064A}">
      <dsp:nvSpPr>
        <dsp:cNvPr id="0" name=""/>
        <dsp:cNvSpPr/>
      </dsp:nvSpPr>
      <dsp:spPr>
        <a:xfrm>
          <a:off x="0" y="3302014"/>
          <a:ext cx="10515600" cy="33579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t>Preliminary review of common occupational risks and hazards at each production stage</a:t>
          </a:r>
          <a:endParaRPr lang="en-US" sz="1400" b="1" kern="1200" dirty="0"/>
        </a:p>
      </dsp:txBody>
      <dsp:txXfrm>
        <a:off x="16392" y="3318406"/>
        <a:ext cx="10482816" cy="303006"/>
      </dsp:txXfrm>
    </dsp:sp>
    <dsp:sp modelId="{17D2EEBA-C39E-4B68-BCBF-13B058AA4BEA}">
      <dsp:nvSpPr>
        <dsp:cNvPr id="0" name=""/>
        <dsp:cNvSpPr/>
      </dsp:nvSpPr>
      <dsp:spPr>
        <a:xfrm>
          <a:off x="0" y="3637804"/>
          <a:ext cx="10515600" cy="1130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17780" rIns="99568" bIns="17780" numCol="1" spcCol="1270" anchor="t" anchorCtr="0">
          <a:noAutofit/>
        </a:bodyPr>
        <a:lstStyle/>
        <a:p>
          <a:pPr marL="57150" lvl="1" indent="-57150" algn="l" defTabSz="488950">
            <a:lnSpc>
              <a:spcPct val="90000"/>
            </a:lnSpc>
            <a:spcBef>
              <a:spcPct val="0"/>
            </a:spcBef>
            <a:spcAft>
              <a:spcPct val="20000"/>
            </a:spcAft>
            <a:buChar char="•"/>
          </a:pPr>
          <a:endParaRPr lang="en-US" sz="1100" kern="1200" dirty="0"/>
        </a:p>
        <a:p>
          <a:pPr marL="57150" lvl="1" indent="-57150" algn="l" defTabSz="488950">
            <a:lnSpc>
              <a:spcPct val="90000"/>
            </a:lnSpc>
            <a:spcBef>
              <a:spcPct val="0"/>
            </a:spcBef>
            <a:spcAft>
              <a:spcPct val="20000"/>
            </a:spcAft>
            <a:buChar char="•"/>
          </a:pPr>
          <a:r>
            <a:rPr lang="en-GB" sz="1100" kern="1200" dirty="0"/>
            <a:t>This information can be found via different sources:</a:t>
          </a:r>
          <a:endParaRPr lang="en-US" sz="1100" kern="1200" dirty="0"/>
        </a:p>
        <a:p>
          <a:pPr marL="114300" lvl="2" indent="-57150" algn="l" defTabSz="488950">
            <a:lnSpc>
              <a:spcPct val="90000"/>
            </a:lnSpc>
            <a:spcBef>
              <a:spcPct val="0"/>
            </a:spcBef>
            <a:spcAft>
              <a:spcPct val="20000"/>
            </a:spcAft>
            <a:buChar char="•"/>
          </a:pPr>
          <a:r>
            <a:rPr lang="en-GB" sz="1100" kern="1200"/>
            <a:t>Existing workplace risk assessments or risk mappings</a:t>
          </a:r>
          <a:endParaRPr lang="en-US" sz="1100" kern="1200"/>
        </a:p>
        <a:p>
          <a:pPr marL="114300" lvl="2" indent="-57150" algn="l" defTabSz="488950">
            <a:lnSpc>
              <a:spcPct val="90000"/>
            </a:lnSpc>
            <a:spcBef>
              <a:spcPct val="0"/>
            </a:spcBef>
            <a:spcAft>
              <a:spcPct val="20000"/>
            </a:spcAft>
            <a:buChar char="•"/>
          </a:pPr>
          <a:r>
            <a:rPr lang="en-GB" sz="1100" kern="1200"/>
            <a:t>Existing awareness raising material from Occupational Health Services or prevention institutions</a:t>
          </a:r>
          <a:endParaRPr lang="en-US" sz="1100" kern="1200"/>
        </a:p>
        <a:p>
          <a:pPr marL="114300" lvl="2" indent="-57150" algn="l" defTabSz="488950">
            <a:lnSpc>
              <a:spcPct val="90000"/>
            </a:lnSpc>
            <a:spcBef>
              <a:spcPct val="0"/>
            </a:spcBef>
            <a:spcAft>
              <a:spcPct val="20000"/>
            </a:spcAft>
            <a:buChar char="•"/>
          </a:pPr>
          <a:r>
            <a:rPr lang="en-GB" sz="1100" kern="1200"/>
            <a:t>Existing videos or workers’ testimony on occupational risks</a:t>
          </a:r>
          <a:endParaRPr lang="en-US" sz="1100" kern="1200"/>
        </a:p>
        <a:p>
          <a:pPr marL="114300" lvl="2" indent="-57150" algn="l" defTabSz="488950">
            <a:lnSpc>
              <a:spcPct val="90000"/>
            </a:lnSpc>
            <a:spcBef>
              <a:spcPct val="0"/>
            </a:spcBef>
            <a:spcAft>
              <a:spcPct val="20000"/>
            </a:spcAft>
            <a:buChar char="•"/>
          </a:pPr>
          <a:r>
            <a:rPr lang="en-GB" sz="1100" kern="1200"/>
            <a:t>Existing data on the causes of accidents and diseases.</a:t>
          </a:r>
          <a:endParaRPr lang="en-US" sz="1100" kern="1200"/>
        </a:p>
      </dsp:txBody>
      <dsp:txXfrm>
        <a:off x="0" y="3637804"/>
        <a:ext cx="10515600" cy="11302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8FFEE-6A8F-40D1-9938-1C67EB325705}">
      <dsp:nvSpPr>
        <dsp:cNvPr id="0" name=""/>
        <dsp:cNvSpPr/>
      </dsp:nvSpPr>
      <dsp:spPr>
        <a:xfrm>
          <a:off x="0" y="355103"/>
          <a:ext cx="10515600" cy="551655"/>
        </a:xfrm>
        <a:prstGeom prst="round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Supporting industries</a:t>
          </a:r>
          <a:endParaRPr lang="en-US" sz="2300" kern="1200"/>
        </a:p>
      </dsp:txBody>
      <dsp:txXfrm>
        <a:off x="26930" y="382033"/>
        <a:ext cx="10461740" cy="497795"/>
      </dsp:txXfrm>
    </dsp:sp>
    <dsp:sp modelId="{C8E6B2DA-6305-450B-8077-95E82EB0B4C7}">
      <dsp:nvSpPr>
        <dsp:cNvPr id="0" name=""/>
        <dsp:cNvSpPr/>
      </dsp:nvSpPr>
      <dsp:spPr>
        <a:xfrm>
          <a:off x="0" y="972998"/>
          <a:ext cx="10515600" cy="551655"/>
        </a:xfrm>
        <a:prstGeom prst="roundRect">
          <a:avLst/>
        </a:prstGeom>
        <a:gradFill rotWithShape="0">
          <a:gsLst>
            <a:gs pos="0">
              <a:schemeClr val="accent1">
                <a:shade val="80000"/>
                <a:hueOff val="54253"/>
                <a:satOff val="1035"/>
                <a:lumOff val="4571"/>
                <a:alphaOff val="0"/>
                <a:lumMod val="110000"/>
                <a:satMod val="105000"/>
                <a:tint val="67000"/>
              </a:schemeClr>
            </a:gs>
            <a:gs pos="50000">
              <a:schemeClr val="accent1">
                <a:shade val="80000"/>
                <a:hueOff val="54253"/>
                <a:satOff val="1035"/>
                <a:lumOff val="4571"/>
                <a:alphaOff val="0"/>
                <a:lumMod val="105000"/>
                <a:satMod val="103000"/>
                <a:tint val="73000"/>
              </a:schemeClr>
            </a:gs>
            <a:gs pos="100000">
              <a:schemeClr val="accent1">
                <a:shade val="80000"/>
                <a:hueOff val="54253"/>
                <a:satOff val="1035"/>
                <a:lumOff val="457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Responsible authorities for the implementation of the regulatory environment </a:t>
          </a:r>
          <a:endParaRPr lang="en-US" sz="2300" kern="1200"/>
        </a:p>
      </dsp:txBody>
      <dsp:txXfrm>
        <a:off x="26930" y="999928"/>
        <a:ext cx="10461740" cy="497795"/>
      </dsp:txXfrm>
    </dsp:sp>
    <dsp:sp modelId="{5FE2228C-6145-49EA-97B3-00DB1F6E88F1}">
      <dsp:nvSpPr>
        <dsp:cNvPr id="0" name=""/>
        <dsp:cNvSpPr/>
      </dsp:nvSpPr>
      <dsp:spPr>
        <a:xfrm>
          <a:off x="0" y="1590893"/>
          <a:ext cx="10515600" cy="551655"/>
        </a:xfrm>
        <a:prstGeom prst="roundRect">
          <a:avLst/>
        </a:prstGeom>
        <a:gradFill rotWithShape="0">
          <a:gsLst>
            <a:gs pos="0">
              <a:schemeClr val="accent1">
                <a:shade val="80000"/>
                <a:hueOff val="108505"/>
                <a:satOff val="2070"/>
                <a:lumOff val="9142"/>
                <a:alphaOff val="0"/>
                <a:lumMod val="110000"/>
                <a:satMod val="105000"/>
                <a:tint val="67000"/>
              </a:schemeClr>
            </a:gs>
            <a:gs pos="50000">
              <a:schemeClr val="accent1">
                <a:shade val="80000"/>
                <a:hueOff val="108505"/>
                <a:satOff val="2070"/>
                <a:lumOff val="9142"/>
                <a:alphaOff val="0"/>
                <a:lumMod val="105000"/>
                <a:satMod val="103000"/>
                <a:tint val="73000"/>
              </a:schemeClr>
            </a:gs>
            <a:gs pos="100000">
              <a:schemeClr val="accent1">
                <a:shade val="80000"/>
                <a:hueOff val="108505"/>
                <a:satOff val="2070"/>
                <a:lumOff val="914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Responsible authorities for prevention, promotion and protection and compensation</a:t>
          </a:r>
          <a:endParaRPr lang="en-US" sz="2300" kern="1200"/>
        </a:p>
      </dsp:txBody>
      <dsp:txXfrm>
        <a:off x="26930" y="1617823"/>
        <a:ext cx="10461740" cy="497795"/>
      </dsp:txXfrm>
    </dsp:sp>
    <dsp:sp modelId="{1051D0EB-2B0D-40AF-BC94-B97A863B8816}">
      <dsp:nvSpPr>
        <dsp:cNvPr id="0" name=""/>
        <dsp:cNvSpPr/>
      </dsp:nvSpPr>
      <dsp:spPr>
        <a:xfrm>
          <a:off x="0" y="2208789"/>
          <a:ext cx="10515600" cy="551655"/>
        </a:xfrm>
        <a:prstGeom prst="roundRect">
          <a:avLst/>
        </a:prstGeom>
        <a:gradFill rotWithShape="0">
          <a:gsLst>
            <a:gs pos="0">
              <a:schemeClr val="accent1">
                <a:shade val="80000"/>
                <a:hueOff val="162758"/>
                <a:satOff val="3105"/>
                <a:lumOff val="13713"/>
                <a:alphaOff val="0"/>
                <a:lumMod val="110000"/>
                <a:satMod val="105000"/>
                <a:tint val="67000"/>
              </a:schemeClr>
            </a:gs>
            <a:gs pos="50000">
              <a:schemeClr val="accent1">
                <a:shade val="80000"/>
                <a:hueOff val="162758"/>
                <a:satOff val="3105"/>
                <a:lumOff val="13713"/>
                <a:alphaOff val="0"/>
                <a:lumMod val="105000"/>
                <a:satMod val="103000"/>
                <a:tint val="73000"/>
              </a:schemeClr>
            </a:gs>
            <a:gs pos="100000">
              <a:schemeClr val="accent1">
                <a:shade val="80000"/>
                <a:hueOff val="162758"/>
                <a:satOff val="3105"/>
                <a:lumOff val="1371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Providers of services related to employment and skills (public or private).</a:t>
          </a:r>
          <a:endParaRPr lang="en-US" sz="2300" kern="1200"/>
        </a:p>
      </dsp:txBody>
      <dsp:txXfrm>
        <a:off x="26930" y="2235719"/>
        <a:ext cx="10461740" cy="497795"/>
      </dsp:txXfrm>
    </dsp:sp>
    <dsp:sp modelId="{AD97A284-0252-4461-B913-11D6A4AE192C}">
      <dsp:nvSpPr>
        <dsp:cNvPr id="0" name=""/>
        <dsp:cNvSpPr/>
      </dsp:nvSpPr>
      <dsp:spPr>
        <a:xfrm>
          <a:off x="0" y="2826684"/>
          <a:ext cx="10515600" cy="551655"/>
        </a:xfrm>
        <a:prstGeom prst="roundRect">
          <a:avLst/>
        </a:prstGeom>
        <a:gradFill rotWithShape="0">
          <a:gsLst>
            <a:gs pos="0">
              <a:schemeClr val="accent1">
                <a:shade val="80000"/>
                <a:hueOff val="217011"/>
                <a:satOff val="4140"/>
                <a:lumOff val="18284"/>
                <a:alphaOff val="0"/>
                <a:lumMod val="110000"/>
                <a:satMod val="105000"/>
                <a:tint val="67000"/>
              </a:schemeClr>
            </a:gs>
            <a:gs pos="50000">
              <a:schemeClr val="accent1">
                <a:shade val="80000"/>
                <a:hueOff val="217011"/>
                <a:satOff val="4140"/>
                <a:lumOff val="18284"/>
                <a:alphaOff val="0"/>
                <a:lumMod val="105000"/>
                <a:satMod val="103000"/>
                <a:tint val="73000"/>
              </a:schemeClr>
            </a:gs>
            <a:gs pos="100000">
              <a:schemeClr val="accent1">
                <a:shade val="80000"/>
                <a:hueOff val="217011"/>
                <a:satOff val="4140"/>
                <a:lumOff val="1828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Social partners and collective bargaining institutions</a:t>
          </a:r>
          <a:endParaRPr lang="en-US" sz="2300" kern="1200"/>
        </a:p>
      </dsp:txBody>
      <dsp:txXfrm>
        <a:off x="26930" y="2853614"/>
        <a:ext cx="10461740" cy="497795"/>
      </dsp:txXfrm>
    </dsp:sp>
    <dsp:sp modelId="{5E446498-D0A4-4183-8E2D-964F61782EF3}">
      <dsp:nvSpPr>
        <dsp:cNvPr id="0" name=""/>
        <dsp:cNvSpPr/>
      </dsp:nvSpPr>
      <dsp:spPr>
        <a:xfrm>
          <a:off x="0" y="3444579"/>
          <a:ext cx="10515600" cy="551655"/>
        </a:xfrm>
        <a:prstGeom prst="roundRect">
          <a:avLst/>
        </a:prstGeom>
        <a:gradFill rotWithShape="0">
          <a:gsLst>
            <a:gs pos="0">
              <a:schemeClr val="accent1">
                <a:shade val="80000"/>
                <a:hueOff val="271263"/>
                <a:satOff val="5175"/>
                <a:lumOff val="22855"/>
                <a:alphaOff val="0"/>
                <a:lumMod val="110000"/>
                <a:satMod val="105000"/>
                <a:tint val="67000"/>
              </a:schemeClr>
            </a:gs>
            <a:gs pos="50000">
              <a:schemeClr val="accent1">
                <a:shade val="80000"/>
                <a:hueOff val="271263"/>
                <a:satOff val="5175"/>
                <a:lumOff val="22855"/>
                <a:alphaOff val="0"/>
                <a:lumMod val="105000"/>
                <a:satMod val="103000"/>
                <a:tint val="73000"/>
              </a:schemeClr>
            </a:gs>
            <a:gs pos="100000">
              <a:schemeClr val="accent1">
                <a:shade val="80000"/>
                <a:hueOff val="271263"/>
                <a:satOff val="5175"/>
                <a:lumOff val="2285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Private compliance initiatives and certifications.</a:t>
          </a:r>
          <a:endParaRPr lang="en-US" sz="2300" kern="1200"/>
        </a:p>
      </dsp:txBody>
      <dsp:txXfrm>
        <a:off x="26930" y="3471509"/>
        <a:ext cx="10461740" cy="49779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7897DDD3-3FEA-43CA-AC48-8EEFB34F7778}" type="datetimeFigureOut">
              <a:rPr lang="en-GB" smtClean="0"/>
              <a:t>04/07/2018</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A4C76626-08CE-4E3D-9212-9AB2A4CE8253}" type="slidenum">
              <a:rPr lang="en-GB" smtClean="0"/>
              <a:t>‹#›</a:t>
            </a:fld>
            <a:endParaRPr lang="en-GB"/>
          </a:p>
        </p:txBody>
      </p:sp>
    </p:spTree>
    <p:extLst>
      <p:ext uri="{BB962C8B-B14F-4D97-AF65-F5344CB8AC3E}">
        <p14:creationId xmlns:p14="http://schemas.microsoft.com/office/powerpoint/2010/main" val="391510475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D5E319B-2327-4165-AEB0-4B243BF8A948}"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2288087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D5E319B-2327-4165-AEB0-4B243BF8A948}"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3105502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5E319B-2327-4165-AEB0-4B243BF8A948}"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140802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D5E319B-2327-4165-AEB0-4B243BF8A948}" type="datetimeFigureOut">
              <a:rPr lang="en-GB" smtClean="0"/>
              <a:t>04/07/2018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1888142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D5E319B-2327-4165-AEB0-4B243BF8A948}" type="datetimeFigureOut">
              <a:rPr lang="en-GB" smtClean="0"/>
              <a:t>04/07/2018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3719868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D5E319B-2327-4165-AEB0-4B243BF8A948}" type="datetimeFigureOut">
              <a:rPr lang="en-GB" smtClean="0"/>
              <a:t>04/07/2018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324844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5E319B-2327-4165-AEB0-4B243BF8A948}" type="datetimeFigureOut">
              <a:rPr lang="en-GB" smtClean="0"/>
              <a:t>04/07/2018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2338762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5E319B-2327-4165-AEB0-4B243BF8A948}" type="datetimeFigureOut">
              <a:rPr lang="en-GB" smtClean="0"/>
              <a:t>04/07/2018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1187214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5E319B-2327-4165-AEB0-4B243BF8A948}" type="datetimeFigureOut">
              <a:rPr lang="en-GB" smtClean="0"/>
              <a:t>04/07/2018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2550142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D5E319B-2327-4165-AEB0-4B243BF8A948}"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3501005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D5E319B-2327-4165-AEB0-4B243BF8A948}"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2D8F47-A75A-4AA0-BB1F-E5DD480A6F69}" type="slidenum">
              <a:rPr lang="en-GB" smtClean="0"/>
              <a:t>‹#›</a:t>
            </a:fld>
            <a:endParaRPr lang="en-GB"/>
          </a:p>
        </p:txBody>
      </p:sp>
    </p:spTree>
    <p:extLst>
      <p:ext uri="{BB962C8B-B14F-4D97-AF65-F5344CB8AC3E}">
        <p14:creationId xmlns:p14="http://schemas.microsoft.com/office/powerpoint/2010/main" val="701433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5E319B-2327-4165-AEB0-4B243BF8A948}" type="datetimeFigureOut">
              <a:rPr lang="en-GB" smtClean="0"/>
              <a:t>04/07/2018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2D8F47-A75A-4AA0-BB1F-E5DD480A6F69}" type="slidenum">
              <a:rPr lang="en-GB" smtClean="0"/>
              <a:t>‹#›</a:t>
            </a:fld>
            <a:endParaRPr lang="en-GB"/>
          </a:p>
        </p:txBody>
      </p:sp>
    </p:spTree>
    <p:extLst>
      <p:ext uri="{BB962C8B-B14F-4D97-AF65-F5344CB8AC3E}">
        <p14:creationId xmlns:p14="http://schemas.microsoft.com/office/powerpoint/2010/main" val="11904696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ilo.org/safework/projects/WCMS_593288/lang--en/index.ht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emf"/><Relationship Id="rId1" Type="http://schemas.openxmlformats.org/officeDocument/2006/relationships/slideLayout" Target="../slideLayouts/slideLayout2.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 Id="rId9"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7.emf"/><Relationship Id="rId1" Type="http://schemas.openxmlformats.org/officeDocument/2006/relationships/slideLayout" Target="../slideLayouts/slideLayout2.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 Id="rId9"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ilo.org/wcmsp5/groups/public/---ed_emp/---emp_ent/documents/instructionalmaterial/wcms_416392.pdf"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svg"/><Relationship Id="rId7" Type="http://schemas.openxmlformats.org/officeDocument/2006/relationships/diagramColors" Target="../diagrams/colors5.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0.svg"/><Relationship Id="rId7" Type="http://schemas.openxmlformats.org/officeDocument/2006/relationships/diagramColors" Target="../diagrams/colors6.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ilo.org/wcmsp5/groups/public/---ed_emp/---emp_ent/---ifp_seed/documents/instructionalmaterial/wcms_434363.pdf"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1158240" y="1122363"/>
            <a:ext cx="6339840" cy="2387600"/>
          </a:xfrm>
        </p:spPr>
        <p:txBody>
          <a:bodyPr>
            <a:normAutofit/>
          </a:bodyPr>
          <a:lstStyle/>
          <a:p>
            <a:pPr algn="l"/>
            <a:r>
              <a:rPr lang="fr-CH" sz="4100" b="1" dirty="0">
                <a:solidFill>
                  <a:srgbClr val="002060"/>
                </a:solidFill>
              </a:rPr>
              <a:t>Training module</a:t>
            </a:r>
            <a:br>
              <a:rPr lang="fr-CH" sz="4100" dirty="0">
                <a:solidFill>
                  <a:schemeClr val="tx1">
                    <a:lumMod val="85000"/>
                    <a:lumOff val="15000"/>
                  </a:schemeClr>
                </a:solidFill>
              </a:rPr>
            </a:br>
            <a:br>
              <a:rPr lang="fr-CH" sz="4100" dirty="0">
                <a:solidFill>
                  <a:schemeClr val="tx1">
                    <a:lumMod val="85000"/>
                    <a:lumOff val="15000"/>
                  </a:schemeClr>
                </a:solidFill>
              </a:rPr>
            </a:br>
            <a:r>
              <a:rPr lang="fr-CH" sz="4100" dirty="0">
                <a:solidFill>
                  <a:srgbClr val="002060"/>
                </a:solidFill>
              </a:rPr>
              <a:t>OSH in Global </a:t>
            </a:r>
            <a:r>
              <a:rPr lang="fr-CH" sz="4100" dirty="0" err="1">
                <a:solidFill>
                  <a:srgbClr val="002060"/>
                </a:solidFill>
              </a:rPr>
              <a:t>Supply</a:t>
            </a:r>
            <a:r>
              <a:rPr lang="fr-CH" sz="4100" dirty="0">
                <a:solidFill>
                  <a:srgbClr val="002060"/>
                </a:solidFill>
              </a:rPr>
              <a:t> Chain </a:t>
            </a:r>
            <a:r>
              <a:rPr lang="fr-CH" sz="4100" b="1" dirty="0" err="1">
                <a:solidFill>
                  <a:srgbClr val="002060"/>
                </a:solidFill>
              </a:rPr>
              <a:t>Starterkit</a:t>
            </a:r>
            <a:endParaRPr lang="en-GB" sz="4100" b="1" dirty="0">
              <a:solidFill>
                <a:srgbClr val="002060"/>
              </a:solidFill>
            </a:endParaRPr>
          </a:p>
        </p:txBody>
      </p:sp>
      <p:sp>
        <p:nvSpPr>
          <p:cNvPr id="3" name="Subtitle 2"/>
          <p:cNvSpPr>
            <a:spLocks noGrp="1"/>
          </p:cNvSpPr>
          <p:nvPr>
            <p:ph type="subTitle" idx="1"/>
          </p:nvPr>
        </p:nvSpPr>
        <p:spPr>
          <a:xfrm>
            <a:off x="1158240" y="4700588"/>
            <a:ext cx="5252288" cy="1655762"/>
          </a:xfrm>
        </p:spPr>
        <p:txBody>
          <a:bodyPr>
            <a:normAutofit/>
          </a:bodyPr>
          <a:lstStyle/>
          <a:p>
            <a:pPr algn="l"/>
            <a:r>
              <a:rPr lang="fr-CH" i="1" dirty="0">
                <a:solidFill>
                  <a:schemeClr val="tx1">
                    <a:lumMod val="85000"/>
                    <a:lumOff val="15000"/>
                  </a:schemeClr>
                </a:solidFill>
              </a:rPr>
              <a:t>This module </a:t>
            </a:r>
            <a:r>
              <a:rPr lang="fr-CH" i="1" dirty="0" err="1">
                <a:solidFill>
                  <a:schemeClr val="tx1">
                    <a:lumMod val="85000"/>
                    <a:lumOff val="15000"/>
                  </a:schemeClr>
                </a:solidFill>
              </a:rPr>
              <a:t>is</a:t>
            </a:r>
            <a:r>
              <a:rPr lang="fr-CH" i="1" dirty="0">
                <a:solidFill>
                  <a:schemeClr val="tx1">
                    <a:lumMod val="85000"/>
                    <a:lumOff val="15000"/>
                  </a:schemeClr>
                </a:solidFill>
              </a:rPr>
              <a:t> a basis to </a:t>
            </a:r>
            <a:r>
              <a:rPr lang="fr-CH" i="1" dirty="0" err="1">
                <a:solidFill>
                  <a:schemeClr val="tx1">
                    <a:lumMod val="85000"/>
                    <a:lumOff val="15000"/>
                  </a:schemeClr>
                </a:solidFill>
              </a:rPr>
              <a:t>be</a:t>
            </a:r>
            <a:r>
              <a:rPr lang="fr-CH" i="1" dirty="0">
                <a:solidFill>
                  <a:schemeClr val="tx1">
                    <a:lumMod val="85000"/>
                    <a:lumOff val="15000"/>
                  </a:schemeClr>
                </a:solidFill>
              </a:rPr>
              <a:t> </a:t>
            </a:r>
            <a:r>
              <a:rPr lang="fr-CH" i="1" dirty="0" err="1">
                <a:solidFill>
                  <a:schemeClr val="tx1">
                    <a:lumMod val="85000"/>
                    <a:lumOff val="15000"/>
                  </a:schemeClr>
                </a:solidFill>
              </a:rPr>
              <a:t>adapted</a:t>
            </a:r>
            <a:r>
              <a:rPr lang="fr-CH" i="1" dirty="0">
                <a:solidFill>
                  <a:schemeClr val="tx1">
                    <a:lumMod val="85000"/>
                    <a:lumOff val="15000"/>
                  </a:schemeClr>
                </a:solidFill>
              </a:rPr>
              <a:t> to </a:t>
            </a:r>
            <a:r>
              <a:rPr lang="fr-CH" i="1" dirty="0" err="1">
                <a:solidFill>
                  <a:schemeClr val="tx1">
                    <a:lumMod val="85000"/>
                    <a:lumOff val="15000"/>
                  </a:schemeClr>
                </a:solidFill>
              </a:rPr>
              <a:t>your</a:t>
            </a:r>
            <a:r>
              <a:rPr lang="fr-CH" i="1" dirty="0">
                <a:solidFill>
                  <a:schemeClr val="tx1">
                    <a:lumMod val="85000"/>
                    <a:lumOff val="15000"/>
                  </a:schemeClr>
                </a:solidFill>
              </a:rPr>
              <a:t> country and </a:t>
            </a:r>
            <a:r>
              <a:rPr lang="fr-CH" i="1" dirty="0" err="1">
                <a:solidFill>
                  <a:schemeClr val="tx1">
                    <a:lumMod val="85000"/>
                    <a:lumOff val="15000"/>
                  </a:schemeClr>
                </a:solidFill>
              </a:rPr>
              <a:t>project</a:t>
            </a:r>
            <a:r>
              <a:rPr lang="fr-CH" i="1" dirty="0">
                <a:solidFill>
                  <a:schemeClr val="tx1">
                    <a:lumMod val="85000"/>
                    <a:lumOff val="15000"/>
                  </a:schemeClr>
                </a:solidFill>
              </a:rPr>
              <a:t> </a:t>
            </a:r>
            <a:r>
              <a:rPr lang="fr-CH" i="1" dirty="0" err="1">
                <a:solidFill>
                  <a:schemeClr val="tx1">
                    <a:lumMod val="85000"/>
                    <a:lumOff val="15000"/>
                  </a:schemeClr>
                </a:solidFill>
              </a:rPr>
              <a:t>context</a:t>
            </a:r>
            <a:endParaRPr lang="en-GB" i="1" dirty="0">
              <a:solidFill>
                <a:schemeClr val="tx1">
                  <a:lumMod val="85000"/>
                  <a:lumOff val="15000"/>
                </a:schemeClr>
              </a:solidFill>
            </a:endParaRPr>
          </a:p>
        </p:txBody>
      </p:sp>
      <p:cxnSp>
        <p:nvCxnSpPr>
          <p:cNvPr id="27" name="Straight Connector 26">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32899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err="1">
                <a:solidFill>
                  <a:srgbClr val="002060"/>
                </a:solidFill>
              </a:rPr>
              <a:t>Overview</a:t>
            </a:r>
            <a:endParaRPr lang="en-GB" b="1" dirty="0">
              <a:solidFill>
                <a:srgbClr val="002060"/>
              </a:solidFill>
            </a:endParaRPr>
          </a:p>
        </p:txBody>
      </p:sp>
      <p:sp>
        <p:nvSpPr>
          <p:cNvPr id="5" name="Content Placeholder 2">
            <a:extLst>
              <a:ext uri="{FF2B5EF4-FFF2-40B4-BE49-F238E27FC236}">
                <a16:creationId xmlns:a16="http://schemas.microsoft.com/office/drawing/2014/main" id="{559EE67A-E7E5-465A-B1BA-07B328A305C5}"/>
              </a:ext>
            </a:extLst>
          </p:cNvPr>
          <p:cNvSpPr>
            <a:spLocks noGrp="1"/>
          </p:cNvSpPr>
          <p:nvPr>
            <p:ph idx="1"/>
          </p:nvPr>
        </p:nvSpPr>
        <p:spPr>
          <a:xfrm>
            <a:off x="4976031" y="963877"/>
            <a:ext cx="6377769" cy="4930246"/>
          </a:xfrm>
        </p:spPr>
        <p:txBody>
          <a:bodyPr anchor="ctr">
            <a:normAutofit/>
          </a:bodyPr>
          <a:lstStyle/>
          <a:p>
            <a:pPr>
              <a:buClr>
                <a:schemeClr val="accent1">
                  <a:lumMod val="50000"/>
                </a:schemeClr>
              </a:buClr>
              <a:buFont typeface="Courier New" panose="02070309020205020404" pitchFamily="49" charset="0"/>
              <a:buChar char="o"/>
            </a:pPr>
            <a:r>
              <a:rPr lang="fr-CH" sz="2400" dirty="0"/>
              <a:t>Background</a:t>
            </a:r>
          </a:p>
          <a:p>
            <a:pPr>
              <a:buClr>
                <a:schemeClr val="accent1">
                  <a:lumMod val="50000"/>
                </a:schemeClr>
              </a:buClr>
              <a:buFont typeface="Courier New" panose="02070309020205020404" pitchFamily="49" charset="0"/>
              <a:buChar char="o"/>
            </a:pPr>
            <a:r>
              <a:rPr lang="fr-CH" sz="2400" dirty="0"/>
              <a:t>Learning objectives and </a:t>
            </a:r>
            <a:r>
              <a:rPr lang="fr-CH" sz="2400" dirty="0" err="1"/>
              <a:t>steps</a:t>
            </a:r>
            <a:endParaRPr lang="fr-CH" sz="2400" dirty="0"/>
          </a:p>
          <a:p>
            <a:pPr>
              <a:buClr>
                <a:schemeClr val="accent1">
                  <a:lumMod val="50000"/>
                </a:schemeClr>
              </a:buClr>
              <a:buFont typeface="Courier New" panose="02070309020205020404" pitchFamily="49" charset="0"/>
              <a:buChar char="o"/>
            </a:pPr>
            <a:r>
              <a:rPr lang="fr-CH" sz="2400" b="1" dirty="0" err="1"/>
              <a:t>Step</a:t>
            </a:r>
            <a:r>
              <a:rPr lang="fr-CH" sz="2400" b="1" dirty="0"/>
              <a:t> 1</a:t>
            </a:r>
            <a:r>
              <a:rPr lang="fr-CH" sz="2400" dirty="0"/>
              <a:t>: Value </a:t>
            </a:r>
            <a:r>
              <a:rPr lang="fr-CH" sz="2400" dirty="0" err="1"/>
              <a:t>chain</a:t>
            </a:r>
            <a:r>
              <a:rPr lang="fr-CH" sz="2400" dirty="0"/>
              <a:t> </a:t>
            </a:r>
            <a:r>
              <a:rPr lang="fr-CH" sz="2400" dirty="0" err="1"/>
              <a:t>selection</a:t>
            </a:r>
            <a:endParaRPr lang="fr-CH" sz="2400" dirty="0"/>
          </a:p>
          <a:p>
            <a:pPr>
              <a:buClr>
                <a:schemeClr val="accent1">
                  <a:lumMod val="50000"/>
                </a:schemeClr>
              </a:buClr>
              <a:buFont typeface="Courier New" panose="02070309020205020404" pitchFamily="49" charset="0"/>
              <a:buChar char="o"/>
            </a:pPr>
            <a:r>
              <a:rPr lang="fr-CH" sz="2400" b="1" dirty="0" err="1"/>
              <a:t>Step</a:t>
            </a:r>
            <a:r>
              <a:rPr lang="fr-CH" sz="2400" b="1" dirty="0"/>
              <a:t> 2</a:t>
            </a:r>
            <a:r>
              <a:rPr lang="fr-CH" sz="2400" dirty="0"/>
              <a:t>: Value </a:t>
            </a:r>
            <a:r>
              <a:rPr lang="fr-CH" sz="2400" dirty="0" err="1"/>
              <a:t>chain</a:t>
            </a:r>
            <a:r>
              <a:rPr lang="fr-CH" sz="2400" dirty="0"/>
              <a:t> mapping</a:t>
            </a:r>
          </a:p>
          <a:p>
            <a:pPr>
              <a:buClr>
                <a:schemeClr val="accent1">
                  <a:lumMod val="50000"/>
                </a:schemeClr>
              </a:buClr>
              <a:buFont typeface="Courier New" panose="02070309020205020404" pitchFamily="49" charset="0"/>
              <a:buChar char="o"/>
            </a:pPr>
            <a:r>
              <a:rPr lang="fr-CH" sz="2400" b="1" dirty="0" err="1"/>
              <a:t>Step</a:t>
            </a:r>
            <a:r>
              <a:rPr lang="fr-CH" sz="2400" b="1" dirty="0"/>
              <a:t> 3</a:t>
            </a:r>
            <a:r>
              <a:rPr lang="fr-CH" sz="2400" dirty="0"/>
              <a:t>: Value </a:t>
            </a:r>
            <a:r>
              <a:rPr lang="fr-CH" sz="2400" dirty="0" err="1"/>
              <a:t>chain</a:t>
            </a:r>
            <a:r>
              <a:rPr lang="fr-CH" sz="2400" dirty="0"/>
              <a:t> </a:t>
            </a:r>
            <a:r>
              <a:rPr lang="fr-CH" sz="2400" dirty="0" err="1"/>
              <a:t>analysis</a:t>
            </a:r>
            <a:r>
              <a:rPr lang="fr-CH" sz="2400" dirty="0"/>
              <a:t>: drivers and </a:t>
            </a:r>
            <a:r>
              <a:rPr lang="fr-CH" sz="2400" dirty="0" err="1"/>
              <a:t>constraints</a:t>
            </a:r>
            <a:r>
              <a:rPr lang="fr-CH" sz="2400" dirty="0"/>
              <a:t> for OSH </a:t>
            </a:r>
            <a:r>
              <a:rPr lang="fr-CH" sz="2400" dirty="0" err="1"/>
              <a:t>improvement</a:t>
            </a:r>
            <a:endParaRPr lang="fr-CH" sz="2400" dirty="0"/>
          </a:p>
          <a:p>
            <a:pPr>
              <a:buClr>
                <a:schemeClr val="accent1">
                  <a:lumMod val="50000"/>
                </a:schemeClr>
              </a:buClr>
              <a:buFont typeface="Courier New" panose="02070309020205020404" pitchFamily="49" charset="0"/>
              <a:buChar char="o"/>
            </a:pPr>
            <a:r>
              <a:rPr lang="fr-CH" sz="2400" b="1" dirty="0" err="1"/>
              <a:t>Step</a:t>
            </a:r>
            <a:r>
              <a:rPr lang="fr-CH" sz="2400" b="1" dirty="0"/>
              <a:t> 4</a:t>
            </a:r>
            <a:r>
              <a:rPr lang="fr-CH" sz="2400" dirty="0"/>
              <a:t>: Intervention design</a:t>
            </a:r>
          </a:p>
        </p:txBody>
      </p:sp>
      <p:pic>
        <p:nvPicPr>
          <p:cNvPr id="6" name="Graphic 5" descr="Magnifying glass">
            <a:extLst>
              <a:ext uri="{FF2B5EF4-FFF2-40B4-BE49-F238E27FC236}">
                <a16:creationId xmlns:a16="http://schemas.microsoft.com/office/drawing/2014/main" id="{DF018DCA-ABEF-4D2E-8C0A-ABEB7545797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066192"/>
            <a:ext cx="1271016" cy="1271016"/>
          </a:xfrm>
          <a:prstGeom prst="rect">
            <a:avLst/>
          </a:prstGeom>
        </p:spPr>
      </p:pic>
    </p:spTree>
    <p:extLst>
      <p:ext uri="{BB962C8B-B14F-4D97-AF65-F5344CB8AC3E}">
        <p14:creationId xmlns:p14="http://schemas.microsoft.com/office/powerpoint/2010/main" val="3603686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58240" y="1122363"/>
            <a:ext cx="6339840" cy="2387600"/>
          </a:xfrm>
        </p:spPr>
        <p:txBody>
          <a:bodyPr vert="horz" lIns="91440" tIns="45720" rIns="91440" bIns="45720" rtlCol="0" anchor="b">
            <a:normAutofit/>
          </a:bodyPr>
          <a:lstStyle/>
          <a:p>
            <a:r>
              <a:rPr lang="en-US" sz="6600" kern="1200" dirty="0">
                <a:solidFill>
                  <a:srgbClr val="002060"/>
                </a:solidFill>
                <a:latin typeface="+mj-lt"/>
                <a:ea typeface="+mj-ea"/>
                <a:cs typeface="+mj-cs"/>
              </a:rPr>
              <a:t>Background</a:t>
            </a:r>
          </a:p>
        </p:txBody>
      </p:sp>
      <p:cxnSp>
        <p:nvCxnSpPr>
          <p:cNvPr id="11" name="Straight Connector 10">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130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fr-CH" b="1" dirty="0" err="1">
                <a:solidFill>
                  <a:srgbClr val="002060"/>
                </a:solidFill>
              </a:rPr>
              <a:t>Occupational</a:t>
            </a:r>
            <a:r>
              <a:rPr lang="fr-CH" b="1" dirty="0">
                <a:solidFill>
                  <a:srgbClr val="002060"/>
                </a:solidFill>
              </a:rPr>
              <a:t> </a:t>
            </a:r>
            <a:r>
              <a:rPr lang="fr-CH" b="1" dirty="0" err="1">
                <a:solidFill>
                  <a:srgbClr val="002060"/>
                </a:solidFill>
              </a:rPr>
              <a:t>safety</a:t>
            </a:r>
            <a:r>
              <a:rPr lang="fr-CH" b="1" dirty="0">
                <a:solidFill>
                  <a:srgbClr val="002060"/>
                </a:solidFill>
              </a:rPr>
              <a:t> and </a:t>
            </a:r>
            <a:r>
              <a:rPr lang="fr-CH" b="1" dirty="0" err="1">
                <a:solidFill>
                  <a:srgbClr val="002060"/>
                </a:solidFill>
              </a:rPr>
              <a:t>health</a:t>
            </a:r>
            <a:br>
              <a:rPr lang="fr-CH" dirty="0">
                <a:solidFill>
                  <a:srgbClr val="002060"/>
                </a:solidFill>
              </a:rPr>
            </a:br>
            <a:r>
              <a:rPr lang="fr-CH" i="1" dirty="0">
                <a:solidFill>
                  <a:srgbClr val="002060"/>
                </a:solidFill>
              </a:rPr>
              <a:t>A global challenge </a:t>
            </a:r>
            <a:endParaRPr lang="en-GB" i="1" dirty="0">
              <a:solidFill>
                <a:srgbClr val="002060"/>
              </a:solidFill>
            </a:endParaRPr>
          </a:p>
        </p:txBody>
      </p:sp>
      <p:graphicFrame>
        <p:nvGraphicFramePr>
          <p:cNvPr id="5" name="Content Placeholder 2">
            <a:extLst>
              <a:ext uri="{FF2B5EF4-FFF2-40B4-BE49-F238E27FC236}">
                <a16:creationId xmlns:a16="http://schemas.microsoft.com/office/drawing/2014/main" id="{40BD9BF2-44F8-4D89-9AB5-F015F88E7283}"/>
              </a:ext>
            </a:extLst>
          </p:cNvPr>
          <p:cNvGraphicFramePr>
            <a:graphicFrameLocks noGrp="1"/>
          </p:cNvGraphicFramePr>
          <p:nvPr>
            <p:ph idx="1"/>
            <p:extLst>
              <p:ext uri="{D42A27DB-BD31-4B8C-83A1-F6EECF244321}">
                <p14:modId xmlns:p14="http://schemas.microsoft.com/office/powerpoint/2010/main" val="22337690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7681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screenshot of a cell phone&#10;&#10;Description generated with very high confidence"/>
          <p:cNvPicPr>
            <a:picLocks noChangeAspect="1"/>
          </p:cNvPicPr>
          <p:nvPr/>
        </p:nvPicPr>
        <p:blipFill>
          <a:blip r:embed="rId2"/>
          <a:stretch>
            <a:fillRect/>
          </a:stretch>
        </p:blipFill>
        <p:spPr>
          <a:xfrm>
            <a:off x="6708531" y="2568086"/>
            <a:ext cx="5451467" cy="2866416"/>
          </a:xfrm>
          <a:prstGeom prst="rect">
            <a:avLst/>
          </a:prstGeom>
          <a:effectLst/>
        </p:spPr>
      </p:pic>
      <p:sp>
        <p:nvSpPr>
          <p:cNvPr id="2" name="Title 1"/>
          <p:cNvSpPr>
            <a:spLocks noGrp="1"/>
          </p:cNvSpPr>
          <p:nvPr>
            <p:ph type="title"/>
          </p:nvPr>
        </p:nvSpPr>
        <p:spPr>
          <a:xfrm>
            <a:off x="838200" y="365125"/>
            <a:ext cx="10881946" cy="1325563"/>
          </a:xfrm>
        </p:spPr>
        <p:txBody>
          <a:bodyPr>
            <a:normAutofit fontScale="90000"/>
          </a:bodyPr>
          <a:lstStyle/>
          <a:p>
            <a:r>
              <a:rPr lang="fr-CH" dirty="0" err="1">
                <a:solidFill>
                  <a:srgbClr val="002060"/>
                </a:solidFill>
              </a:rPr>
              <a:t>Occupational</a:t>
            </a:r>
            <a:r>
              <a:rPr lang="fr-CH" dirty="0">
                <a:solidFill>
                  <a:srgbClr val="002060"/>
                </a:solidFill>
              </a:rPr>
              <a:t> </a:t>
            </a:r>
            <a:r>
              <a:rPr lang="fr-CH" dirty="0" err="1">
                <a:solidFill>
                  <a:srgbClr val="002060"/>
                </a:solidFill>
              </a:rPr>
              <a:t>Safety</a:t>
            </a:r>
            <a:r>
              <a:rPr lang="fr-CH" dirty="0">
                <a:solidFill>
                  <a:srgbClr val="002060"/>
                </a:solidFill>
              </a:rPr>
              <a:t> and </a:t>
            </a:r>
            <a:r>
              <a:rPr lang="fr-CH" dirty="0" err="1">
                <a:solidFill>
                  <a:srgbClr val="002060"/>
                </a:solidFill>
              </a:rPr>
              <a:t>Health</a:t>
            </a:r>
            <a:br>
              <a:rPr lang="fr-CH" dirty="0">
                <a:solidFill>
                  <a:srgbClr val="002060"/>
                </a:solidFill>
              </a:rPr>
            </a:br>
            <a:r>
              <a:rPr lang="fr-CH" i="1" dirty="0">
                <a:solidFill>
                  <a:srgbClr val="002060"/>
                </a:solidFill>
              </a:rPr>
              <a:t>At the </a:t>
            </a:r>
            <a:r>
              <a:rPr lang="fr-CH" i="1" dirty="0" err="1">
                <a:solidFill>
                  <a:srgbClr val="002060"/>
                </a:solidFill>
              </a:rPr>
              <a:t>core</a:t>
            </a:r>
            <a:r>
              <a:rPr lang="fr-CH" i="1" dirty="0">
                <a:solidFill>
                  <a:srgbClr val="002060"/>
                </a:solidFill>
              </a:rPr>
              <a:t> of the </a:t>
            </a:r>
            <a:r>
              <a:rPr lang="fr-CH" i="1" dirty="0" err="1">
                <a:solidFill>
                  <a:srgbClr val="002060"/>
                </a:solidFill>
              </a:rPr>
              <a:t>sustainable</a:t>
            </a:r>
            <a:r>
              <a:rPr lang="fr-CH" i="1" dirty="0">
                <a:solidFill>
                  <a:srgbClr val="002060"/>
                </a:solidFill>
              </a:rPr>
              <a:t> </a:t>
            </a:r>
            <a:r>
              <a:rPr lang="fr-CH" i="1" dirty="0" err="1">
                <a:solidFill>
                  <a:srgbClr val="002060"/>
                </a:solidFill>
              </a:rPr>
              <a:t>development</a:t>
            </a:r>
            <a:r>
              <a:rPr lang="fr-CH" i="1" dirty="0">
                <a:solidFill>
                  <a:srgbClr val="002060"/>
                </a:solidFill>
              </a:rPr>
              <a:t> agenda</a:t>
            </a:r>
            <a:endParaRPr lang="en-GB" i="1" dirty="0">
              <a:solidFill>
                <a:srgbClr val="002060"/>
              </a:solidFill>
            </a:endParaRPr>
          </a:p>
        </p:txBody>
      </p:sp>
      <p:sp>
        <p:nvSpPr>
          <p:cNvPr id="3" name="Content Placeholder 2"/>
          <p:cNvSpPr>
            <a:spLocks noGrp="1"/>
          </p:cNvSpPr>
          <p:nvPr>
            <p:ph idx="1"/>
          </p:nvPr>
        </p:nvSpPr>
        <p:spPr>
          <a:xfrm>
            <a:off x="838200" y="1825625"/>
            <a:ext cx="5870331" cy="4351338"/>
          </a:xfrm>
        </p:spPr>
        <p:txBody>
          <a:bodyPr>
            <a:normAutofit fontScale="62500" lnSpcReduction="20000"/>
          </a:bodyPr>
          <a:lstStyle/>
          <a:p>
            <a:pPr marL="0" indent="0">
              <a:buNone/>
            </a:pPr>
            <a:r>
              <a:rPr lang="fr-CH" b="1" dirty="0">
                <a:solidFill>
                  <a:srgbClr val="002060"/>
                </a:solidFill>
              </a:rPr>
              <a:t>Target 8.8 </a:t>
            </a:r>
          </a:p>
          <a:p>
            <a:r>
              <a:rPr lang="fr-CH" dirty="0"/>
              <a:t>«</a:t>
            </a:r>
            <a:r>
              <a:rPr lang="fr-CH" dirty="0" err="1"/>
              <a:t>Protect</a:t>
            </a:r>
            <a:r>
              <a:rPr lang="fr-CH" dirty="0"/>
              <a:t> labour </a:t>
            </a:r>
            <a:r>
              <a:rPr lang="fr-CH" dirty="0" err="1"/>
              <a:t>rights</a:t>
            </a:r>
            <a:r>
              <a:rPr lang="fr-CH" dirty="0"/>
              <a:t> and </a:t>
            </a:r>
            <a:r>
              <a:rPr lang="fr-CH" dirty="0" err="1"/>
              <a:t>promote</a:t>
            </a:r>
            <a:r>
              <a:rPr lang="fr-CH" dirty="0"/>
              <a:t> </a:t>
            </a:r>
            <a:r>
              <a:rPr lang="fr-CH" dirty="0" err="1"/>
              <a:t>safe</a:t>
            </a:r>
            <a:r>
              <a:rPr lang="fr-CH" dirty="0"/>
              <a:t> and </a:t>
            </a:r>
            <a:r>
              <a:rPr lang="fr-CH" dirty="0" err="1"/>
              <a:t>secure</a:t>
            </a:r>
            <a:r>
              <a:rPr lang="fr-CH" dirty="0"/>
              <a:t> </a:t>
            </a:r>
            <a:r>
              <a:rPr lang="fr-CH" dirty="0" err="1"/>
              <a:t>working</a:t>
            </a:r>
            <a:r>
              <a:rPr lang="fr-CH" dirty="0"/>
              <a:t> </a:t>
            </a:r>
            <a:r>
              <a:rPr lang="fr-CH" dirty="0" err="1"/>
              <a:t>environments</a:t>
            </a:r>
            <a:r>
              <a:rPr lang="fr-CH" dirty="0"/>
              <a:t> for all </a:t>
            </a:r>
            <a:r>
              <a:rPr lang="fr-CH" dirty="0" err="1"/>
              <a:t>workers</a:t>
            </a:r>
            <a:r>
              <a:rPr lang="fr-CH" dirty="0"/>
              <a:t>, </a:t>
            </a:r>
            <a:r>
              <a:rPr lang="fr-CH" dirty="0" err="1"/>
              <a:t>including</a:t>
            </a:r>
            <a:r>
              <a:rPr lang="fr-CH" dirty="0"/>
              <a:t> migrant </a:t>
            </a:r>
            <a:r>
              <a:rPr lang="fr-CH" dirty="0" err="1"/>
              <a:t>workers</a:t>
            </a:r>
            <a:r>
              <a:rPr lang="fr-CH" dirty="0"/>
              <a:t>, </a:t>
            </a:r>
            <a:r>
              <a:rPr lang="fr-CH" dirty="0" err="1"/>
              <a:t>particularly</a:t>
            </a:r>
            <a:r>
              <a:rPr lang="fr-CH" dirty="0"/>
              <a:t> </a:t>
            </a:r>
            <a:r>
              <a:rPr lang="fr-CH" dirty="0" err="1"/>
              <a:t>women</a:t>
            </a:r>
            <a:r>
              <a:rPr lang="fr-CH" dirty="0"/>
              <a:t> migrants, and </a:t>
            </a:r>
            <a:r>
              <a:rPr lang="fr-CH" dirty="0" err="1"/>
              <a:t>those</a:t>
            </a:r>
            <a:r>
              <a:rPr lang="fr-CH" dirty="0"/>
              <a:t> in </a:t>
            </a:r>
            <a:r>
              <a:rPr lang="fr-CH" dirty="0" err="1"/>
              <a:t>precarious</a:t>
            </a:r>
            <a:r>
              <a:rPr lang="fr-CH" dirty="0"/>
              <a:t> </a:t>
            </a:r>
            <a:r>
              <a:rPr lang="fr-CH" dirty="0" err="1"/>
              <a:t>employment</a:t>
            </a:r>
            <a:r>
              <a:rPr lang="fr-CH" dirty="0"/>
              <a:t>».</a:t>
            </a:r>
          </a:p>
          <a:p>
            <a:pPr marL="0" indent="0">
              <a:buNone/>
            </a:pPr>
            <a:endParaRPr lang="fr-CH" dirty="0"/>
          </a:p>
          <a:p>
            <a:pPr marL="0" indent="0">
              <a:buNone/>
            </a:pPr>
            <a:r>
              <a:rPr lang="fr-CH" b="1" dirty="0">
                <a:solidFill>
                  <a:srgbClr val="002060"/>
                </a:solidFill>
              </a:rPr>
              <a:t>Target 3.9 </a:t>
            </a:r>
          </a:p>
          <a:p>
            <a:r>
              <a:rPr lang="fr-CH" dirty="0"/>
              <a:t>«By 2030 </a:t>
            </a:r>
            <a:r>
              <a:rPr lang="fr-CH" dirty="0" err="1"/>
              <a:t>substancially</a:t>
            </a:r>
            <a:r>
              <a:rPr lang="fr-CH" dirty="0"/>
              <a:t> </a:t>
            </a:r>
            <a:r>
              <a:rPr lang="fr-CH" dirty="0" err="1"/>
              <a:t>reduce</a:t>
            </a:r>
            <a:r>
              <a:rPr lang="fr-CH" dirty="0"/>
              <a:t> the </a:t>
            </a:r>
            <a:r>
              <a:rPr lang="fr-CH" dirty="0" err="1"/>
              <a:t>number</a:t>
            </a:r>
            <a:r>
              <a:rPr lang="fr-CH" dirty="0"/>
              <a:t> of </a:t>
            </a:r>
            <a:r>
              <a:rPr lang="fr-CH" dirty="0" err="1"/>
              <a:t>deaths</a:t>
            </a:r>
            <a:r>
              <a:rPr lang="fr-CH" dirty="0"/>
              <a:t> and </a:t>
            </a:r>
            <a:r>
              <a:rPr lang="fr-CH" dirty="0" err="1"/>
              <a:t>illnesses</a:t>
            </a:r>
            <a:r>
              <a:rPr lang="fr-CH" dirty="0"/>
              <a:t> </a:t>
            </a:r>
            <a:r>
              <a:rPr lang="fr-CH" dirty="0" err="1"/>
              <a:t>from</a:t>
            </a:r>
            <a:r>
              <a:rPr lang="fr-CH" dirty="0"/>
              <a:t> </a:t>
            </a:r>
            <a:r>
              <a:rPr lang="fr-CH" dirty="0" err="1"/>
              <a:t>hazardous</a:t>
            </a:r>
            <a:r>
              <a:rPr lang="fr-CH" dirty="0"/>
              <a:t> </a:t>
            </a:r>
            <a:r>
              <a:rPr lang="fr-CH" dirty="0" err="1"/>
              <a:t>chemicals</a:t>
            </a:r>
            <a:r>
              <a:rPr lang="fr-CH" dirty="0"/>
              <a:t> and air, water, and </a:t>
            </a:r>
            <a:r>
              <a:rPr lang="fr-CH" dirty="0" err="1"/>
              <a:t>soil</a:t>
            </a:r>
            <a:r>
              <a:rPr lang="fr-CH" dirty="0"/>
              <a:t> pollution and contamination».</a:t>
            </a:r>
          </a:p>
          <a:p>
            <a:pPr marL="0" indent="0">
              <a:buNone/>
            </a:pPr>
            <a:endParaRPr lang="fr-CH" dirty="0"/>
          </a:p>
          <a:p>
            <a:pPr marL="0" indent="0">
              <a:buNone/>
            </a:pPr>
            <a:r>
              <a:rPr lang="fr-CH" b="1" dirty="0">
                <a:solidFill>
                  <a:srgbClr val="002060"/>
                </a:solidFill>
              </a:rPr>
              <a:t>Target 3.4 </a:t>
            </a:r>
          </a:p>
          <a:p>
            <a:r>
              <a:rPr lang="fr-CH" dirty="0"/>
              <a:t>«By 2030 </a:t>
            </a:r>
            <a:r>
              <a:rPr lang="fr-CH" dirty="0" err="1"/>
              <a:t>reduce</a:t>
            </a:r>
            <a:r>
              <a:rPr lang="fr-CH" dirty="0"/>
              <a:t> by one-</a:t>
            </a:r>
            <a:r>
              <a:rPr lang="fr-CH" dirty="0" err="1"/>
              <a:t>third</a:t>
            </a:r>
            <a:r>
              <a:rPr lang="fr-CH" dirty="0"/>
              <a:t> </a:t>
            </a:r>
            <a:r>
              <a:rPr lang="fr-CH" dirty="0" err="1"/>
              <a:t>pre-mature</a:t>
            </a:r>
            <a:r>
              <a:rPr lang="fr-CH" dirty="0"/>
              <a:t> </a:t>
            </a:r>
            <a:r>
              <a:rPr lang="fr-CH" dirty="0" err="1"/>
              <a:t>mortality</a:t>
            </a:r>
            <a:r>
              <a:rPr lang="fr-CH" dirty="0"/>
              <a:t> </a:t>
            </a:r>
            <a:r>
              <a:rPr lang="fr-CH" dirty="0" err="1"/>
              <a:t>from</a:t>
            </a:r>
            <a:r>
              <a:rPr lang="fr-CH" dirty="0"/>
              <a:t> non-communicable </a:t>
            </a:r>
            <a:r>
              <a:rPr lang="fr-CH" dirty="0" err="1"/>
              <a:t>deseases</a:t>
            </a:r>
            <a:r>
              <a:rPr lang="fr-CH" dirty="0"/>
              <a:t> </a:t>
            </a:r>
            <a:r>
              <a:rPr lang="fr-CH" dirty="0" err="1"/>
              <a:t>through</a:t>
            </a:r>
            <a:r>
              <a:rPr lang="fr-CH" dirty="0"/>
              <a:t> </a:t>
            </a:r>
            <a:r>
              <a:rPr lang="fr-CH" dirty="0" err="1"/>
              <a:t>prevention</a:t>
            </a:r>
            <a:r>
              <a:rPr lang="fr-CH" dirty="0"/>
              <a:t> and </a:t>
            </a:r>
            <a:r>
              <a:rPr lang="fr-CH" dirty="0" err="1"/>
              <a:t>treatment</a:t>
            </a:r>
            <a:r>
              <a:rPr lang="fr-CH" dirty="0"/>
              <a:t>, and </a:t>
            </a:r>
            <a:r>
              <a:rPr lang="fr-CH" dirty="0" err="1"/>
              <a:t>promote</a:t>
            </a:r>
            <a:r>
              <a:rPr lang="fr-CH" dirty="0"/>
              <a:t> mental </a:t>
            </a:r>
            <a:r>
              <a:rPr lang="fr-CH" dirty="0" err="1"/>
              <a:t>health</a:t>
            </a:r>
            <a:r>
              <a:rPr lang="fr-CH" dirty="0"/>
              <a:t> and </a:t>
            </a:r>
            <a:r>
              <a:rPr lang="fr-CH" dirty="0" err="1"/>
              <a:t>well-being</a:t>
            </a:r>
            <a:r>
              <a:rPr lang="fr-CH" dirty="0"/>
              <a:t>».</a:t>
            </a:r>
          </a:p>
          <a:p>
            <a:endParaRPr lang="en-GB" dirty="0"/>
          </a:p>
        </p:txBody>
      </p:sp>
    </p:spTree>
    <p:extLst>
      <p:ext uri="{BB962C8B-B14F-4D97-AF65-F5344CB8AC3E}">
        <p14:creationId xmlns:p14="http://schemas.microsoft.com/office/powerpoint/2010/main" val="1855322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fr-CH" sz="3200" b="1" dirty="0" err="1">
                <a:solidFill>
                  <a:srgbClr val="002060"/>
                </a:solidFill>
              </a:rPr>
              <a:t>Why</a:t>
            </a:r>
            <a:r>
              <a:rPr lang="fr-CH" sz="3200" b="1" dirty="0">
                <a:solidFill>
                  <a:srgbClr val="002060"/>
                </a:solidFill>
              </a:rPr>
              <a:t> </a:t>
            </a:r>
            <a:r>
              <a:rPr lang="fr-CH" sz="3200" b="1" dirty="0" err="1">
                <a:solidFill>
                  <a:srgbClr val="002060"/>
                </a:solidFill>
              </a:rPr>
              <a:t>is</a:t>
            </a:r>
            <a:r>
              <a:rPr lang="fr-CH" sz="3200" b="1" dirty="0">
                <a:solidFill>
                  <a:srgbClr val="002060"/>
                </a:solidFill>
              </a:rPr>
              <a:t> </a:t>
            </a:r>
            <a:r>
              <a:rPr lang="fr-CH" sz="3200" b="1" dirty="0" err="1">
                <a:solidFill>
                  <a:srgbClr val="002060"/>
                </a:solidFill>
              </a:rPr>
              <a:t>it</a:t>
            </a:r>
            <a:r>
              <a:rPr lang="fr-CH" sz="3200" b="1" dirty="0">
                <a:solidFill>
                  <a:srgbClr val="002060"/>
                </a:solidFill>
              </a:rPr>
              <a:t> </a:t>
            </a:r>
            <a:r>
              <a:rPr lang="fr-CH" sz="3200" b="1" dirty="0" err="1">
                <a:solidFill>
                  <a:srgbClr val="002060"/>
                </a:solidFill>
              </a:rPr>
              <a:t>interesting</a:t>
            </a:r>
            <a:r>
              <a:rPr lang="fr-CH" sz="3200" b="1" dirty="0">
                <a:solidFill>
                  <a:srgbClr val="002060"/>
                </a:solidFill>
              </a:rPr>
              <a:t> to look at OSH in Global </a:t>
            </a:r>
            <a:r>
              <a:rPr lang="fr-CH" sz="3200" b="1" dirty="0" err="1">
                <a:solidFill>
                  <a:srgbClr val="002060"/>
                </a:solidFill>
              </a:rPr>
              <a:t>supply</a:t>
            </a:r>
            <a:r>
              <a:rPr lang="fr-CH" sz="3200" b="1" dirty="0">
                <a:solidFill>
                  <a:srgbClr val="002060"/>
                </a:solidFill>
              </a:rPr>
              <a:t> </a:t>
            </a:r>
            <a:r>
              <a:rPr lang="fr-CH" sz="3200" b="1" dirty="0" err="1">
                <a:solidFill>
                  <a:srgbClr val="002060"/>
                </a:solidFill>
              </a:rPr>
              <a:t>chains</a:t>
            </a:r>
            <a:r>
              <a:rPr lang="fr-CH" sz="3200" b="1" dirty="0">
                <a:solidFill>
                  <a:srgbClr val="002060"/>
                </a:solidFill>
              </a:rPr>
              <a:t>?</a:t>
            </a:r>
            <a:endParaRPr lang="en-GB" sz="3200" b="1" dirty="0">
              <a:solidFill>
                <a:srgbClr val="002060"/>
              </a:solidFill>
            </a:endParaRPr>
          </a:p>
        </p:txBody>
      </p:sp>
      <p:graphicFrame>
        <p:nvGraphicFramePr>
          <p:cNvPr id="16" name="Content Placeholder 2">
            <a:extLst>
              <a:ext uri="{FF2B5EF4-FFF2-40B4-BE49-F238E27FC236}">
                <a16:creationId xmlns:a16="http://schemas.microsoft.com/office/drawing/2014/main" id="{907371C3-0945-4F5C-BFBD-4D61DC2E2E56}"/>
              </a:ext>
            </a:extLst>
          </p:cNvPr>
          <p:cNvGraphicFramePr>
            <a:graphicFrameLocks noGrp="1"/>
          </p:cNvGraphicFramePr>
          <p:nvPr>
            <p:ph idx="1"/>
            <p:extLst>
              <p:ext uri="{D42A27DB-BD31-4B8C-83A1-F6EECF244321}">
                <p14:modId xmlns:p14="http://schemas.microsoft.com/office/powerpoint/2010/main" val="3952916729"/>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7368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fr-CH" sz="4000" b="1" dirty="0" err="1">
                <a:solidFill>
                  <a:srgbClr val="002060"/>
                </a:solidFill>
              </a:rPr>
              <a:t>What</a:t>
            </a:r>
            <a:r>
              <a:rPr lang="fr-CH" sz="4000" b="1" dirty="0">
                <a:solidFill>
                  <a:srgbClr val="002060"/>
                </a:solidFill>
              </a:rPr>
              <a:t> </a:t>
            </a:r>
            <a:r>
              <a:rPr lang="fr-CH" sz="4000" b="1" dirty="0" err="1">
                <a:solidFill>
                  <a:srgbClr val="002060"/>
                </a:solidFill>
              </a:rPr>
              <a:t>does</a:t>
            </a:r>
            <a:r>
              <a:rPr lang="fr-CH" sz="4000" b="1" dirty="0">
                <a:solidFill>
                  <a:srgbClr val="002060"/>
                </a:solidFill>
              </a:rPr>
              <a:t> the </a:t>
            </a:r>
            <a:r>
              <a:rPr lang="fr-CH" sz="4000" b="1" dirty="0" err="1">
                <a:solidFill>
                  <a:srgbClr val="002060"/>
                </a:solidFill>
              </a:rPr>
              <a:t>existing</a:t>
            </a:r>
            <a:r>
              <a:rPr lang="fr-CH" sz="4000" b="1" dirty="0">
                <a:solidFill>
                  <a:srgbClr val="002060"/>
                </a:solidFill>
              </a:rPr>
              <a:t> </a:t>
            </a:r>
            <a:r>
              <a:rPr lang="fr-CH" sz="4000" b="1" dirty="0" err="1">
                <a:solidFill>
                  <a:srgbClr val="002060"/>
                </a:solidFill>
              </a:rPr>
              <a:t>research</a:t>
            </a:r>
            <a:r>
              <a:rPr lang="fr-CH" sz="4000" b="1" dirty="0">
                <a:solidFill>
                  <a:srgbClr val="002060"/>
                </a:solidFill>
              </a:rPr>
              <a:t> </a:t>
            </a:r>
            <a:r>
              <a:rPr lang="fr-CH" sz="4000" b="1" dirty="0" err="1">
                <a:solidFill>
                  <a:srgbClr val="002060"/>
                </a:solidFill>
              </a:rPr>
              <a:t>say</a:t>
            </a:r>
            <a:r>
              <a:rPr lang="fr-CH" sz="4000" b="1" dirty="0">
                <a:solidFill>
                  <a:srgbClr val="002060"/>
                </a:solidFill>
              </a:rPr>
              <a:t>?</a:t>
            </a:r>
            <a:endParaRPr lang="en-GB" sz="4000" b="1" dirty="0">
              <a:solidFill>
                <a:srgbClr val="002060"/>
              </a:solidFill>
            </a:endParaRPr>
          </a:p>
        </p:txBody>
      </p:sp>
      <p:graphicFrame>
        <p:nvGraphicFramePr>
          <p:cNvPr id="16" name="Content Placeholder 2">
            <a:extLst>
              <a:ext uri="{FF2B5EF4-FFF2-40B4-BE49-F238E27FC236}">
                <a16:creationId xmlns:a16="http://schemas.microsoft.com/office/drawing/2014/main" id="{9FBEFCEB-43A2-4199-8641-F6EE01D87F45}"/>
              </a:ext>
            </a:extLst>
          </p:cNvPr>
          <p:cNvGraphicFramePr>
            <a:graphicFrameLocks noGrp="1"/>
          </p:cNvGraphicFramePr>
          <p:nvPr>
            <p:ph idx="1"/>
            <p:extLst>
              <p:ext uri="{D42A27DB-BD31-4B8C-83A1-F6EECF244321}">
                <p14:modId xmlns:p14="http://schemas.microsoft.com/office/powerpoint/2010/main" val="73450221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67726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8929" y="629266"/>
            <a:ext cx="6586491" cy="1676603"/>
          </a:xfrm>
        </p:spPr>
        <p:txBody>
          <a:bodyPr>
            <a:normAutofit/>
          </a:bodyPr>
          <a:lstStyle/>
          <a:p>
            <a:r>
              <a:rPr lang="fr-CH" sz="3400" b="1" dirty="0" err="1">
                <a:solidFill>
                  <a:srgbClr val="002060"/>
                </a:solidFill>
              </a:rPr>
              <a:t>What</a:t>
            </a:r>
            <a:r>
              <a:rPr lang="fr-CH" sz="3400" b="1" dirty="0">
                <a:solidFill>
                  <a:srgbClr val="002060"/>
                </a:solidFill>
              </a:rPr>
              <a:t> </a:t>
            </a:r>
            <a:r>
              <a:rPr lang="fr-CH" sz="3400" b="1" dirty="0" err="1">
                <a:solidFill>
                  <a:srgbClr val="002060"/>
                </a:solidFill>
              </a:rPr>
              <a:t>does</a:t>
            </a:r>
            <a:r>
              <a:rPr lang="fr-CH" sz="3400" b="1" dirty="0">
                <a:solidFill>
                  <a:srgbClr val="002060"/>
                </a:solidFill>
              </a:rPr>
              <a:t> the </a:t>
            </a:r>
            <a:r>
              <a:rPr lang="fr-CH" sz="3400" b="1" dirty="0" err="1">
                <a:solidFill>
                  <a:srgbClr val="002060"/>
                </a:solidFill>
              </a:rPr>
              <a:t>existing</a:t>
            </a:r>
            <a:r>
              <a:rPr lang="fr-CH" sz="3400" b="1" dirty="0">
                <a:solidFill>
                  <a:srgbClr val="002060"/>
                </a:solidFill>
              </a:rPr>
              <a:t> </a:t>
            </a:r>
            <a:r>
              <a:rPr lang="fr-CH" sz="3400" b="1" dirty="0" err="1">
                <a:solidFill>
                  <a:srgbClr val="002060"/>
                </a:solidFill>
              </a:rPr>
              <a:t>research</a:t>
            </a:r>
            <a:r>
              <a:rPr lang="fr-CH" sz="3400" b="1" dirty="0">
                <a:solidFill>
                  <a:srgbClr val="002060"/>
                </a:solidFill>
              </a:rPr>
              <a:t> </a:t>
            </a:r>
            <a:r>
              <a:rPr lang="fr-CH" sz="3400" b="1" dirty="0" err="1">
                <a:solidFill>
                  <a:srgbClr val="002060"/>
                </a:solidFill>
              </a:rPr>
              <a:t>say</a:t>
            </a:r>
            <a:r>
              <a:rPr lang="fr-CH" sz="3400" b="1" dirty="0">
                <a:solidFill>
                  <a:srgbClr val="002060"/>
                </a:solidFill>
              </a:rPr>
              <a:t>?</a:t>
            </a:r>
            <a:br>
              <a:rPr lang="en-GB" sz="3400" b="1" dirty="0">
                <a:solidFill>
                  <a:srgbClr val="002060"/>
                </a:solidFill>
              </a:rPr>
            </a:br>
            <a:r>
              <a:rPr lang="en-GB" sz="3400" i="1" dirty="0"/>
              <a:t>Summary of findings – Joint ILO-EU project on OSH in GSCs</a:t>
            </a:r>
          </a:p>
        </p:txBody>
      </p:sp>
      <p:sp>
        <p:nvSpPr>
          <p:cNvPr id="3" name="Content Placeholder 2"/>
          <p:cNvSpPr>
            <a:spLocks noGrp="1"/>
          </p:cNvSpPr>
          <p:nvPr>
            <p:ph idx="1"/>
          </p:nvPr>
        </p:nvSpPr>
        <p:spPr>
          <a:xfrm>
            <a:off x="415250" y="2438400"/>
            <a:ext cx="7407950" cy="3942080"/>
          </a:xfrm>
        </p:spPr>
        <p:txBody>
          <a:bodyPr>
            <a:normAutofit/>
          </a:bodyPr>
          <a:lstStyle/>
          <a:p>
            <a:pPr>
              <a:spcAft>
                <a:spcPts val="600"/>
              </a:spcAft>
            </a:pPr>
            <a:r>
              <a:rPr lang="en-GB" sz="1500" b="1" dirty="0"/>
              <a:t>Invisible workers bear alone the consequences of low-visibility risks</a:t>
            </a:r>
            <a:r>
              <a:rPr lang="en-GB" sz="1500" dirty="0"/>
              <a:t>. Casual workers at the bottom supply chains benefit from little protection and are exposed to occupational risks related to chemical handling or ergonomic risk factors often aggravated by climatic factors (tropical countries with high levels of heat and humidity). Those can have chronic health consequences that are less visible than catastrophic accidents where resources tend to be concentrated. </a:t>
            </a:r>
          </a:p>
          <a:p>
            <a:pPr>
              <a:spcAft>
                <a:spcPts val="600"/>
              </a:spcAft>
            </a:pPr>
            <a:r>
              <a:rPr lang="en-GB" sz="1500" b="1" dirty="0"/>
              <a:t>Women and youth’s specific needs are often overlooked</a:t>
            </a:r>
            <a:r>
              <a:rPr lang="en-GB" sz="1500" dirty="0"/>
              <a:t>. Women and youth are predominantly employed on a temporary basis with little visibility in GSCs. They are subsequently less organized and their specific needs in terms of safety and health are often not properly addressed, in particular for pregnant or lactating women.</a:t>
            </a:r>
          </a:p>
          <a:p>
            <a:pPr>
              <a:spcAft>
                <a:spcPts val="600"/>
              </a:spcAft>
            </a:pPr>
            <a:r>
              <a:rPr lang="en-GB" sz="1500" b="1" dirty="0"/>
              <a:t>High seasonality and low product differentiation </a:t>
            </a:r>
            <a:r>
              <a:rPr lang="en-GB" sz="1500" dirty="0"/>
              <a:t>are barriers to organization (employers, producers, workers) and subsequent OSH awareness. Seasonality encourages non-standard employment patterns that increase workers’ vulnerability to occupational risks and their consequences.</a:t>
            </a:r>
          </a:p>
          <a:p>
            <a:endParaRPr lang="en-GB" sz="1500" dirty="0"/>
          </a:p>
        </p:txBody>
      </p:sp>
      <p:pic>
        <p:nvPicPr>
          <p:cNvPr id="5" name="Picture 4"/>
          <p:cNvPicPr>
            <a:picLocks noChangeAspect="1"/>
          </p:cNvPicPr>
          <p:nvPr/>
        </p:nvPicPr>
        <p:blipFill rotWithShape="1">
          <a:blip r:embed="rId2">
            <a:extLst/>
          </a:blip>
          <a:srcRect t="4382" r="2" b="2"/>
          <a:stretch/>
        </p:blipFill>
        <p:spPr>
          <a:xfrm>
            <a:off x="7952649" y="645982"/>
            <a:ext cx="3995928" cy="5577837"/>
          </a:xfrm>
          <a:prstGeom prst="rect">
            <a:avLst/>
          </a:prstGeom>
          <a:effectLst/>
        </p:spPr>
      </p:pic>
    </p:spTree>
    <p:extLst>
      <p:ext uri="{BB962C8B-B14F-4D97-AF65-F5344CB8AC3E}">
        <p14:creationId xmlns:p14="http://schemas.microsoft.com/office/powerpoint/2010/main" val="2715993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D1B34C16-87D7-456B-899B-2572F7AA1396}"/>
              </a:ext>
            </a:extLst>
          </p:cNvPr>
          <p:cNvSpPr txBox="1">
            <a:spLocks/>
          </p:cNvSpPr>
          <p:nvPr/>
        </p:nvSpPr>
        <p:spPr>
          <a:xfrm>
            <a:off x="1063178" y="2759134"/>
            <a:ext cx="10515599" cy="3662363"/>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lvl="1" indent="-171450">
              <a:spcAft>
                <a:spcPts val="600"/>
              </a:spcAft>
            </a:pPr>
            <a:r>
              <a:rPr lang="en-GB" sz="1400" dirty="0">
                <a:solidFill>
                  <a:srgbClr val="44546A">
                    <a:lumMod val="50000"/>
                  </a:srgbClr>
                </a:solidFill>
              </a:rPr>
              <a:t>In supply chains where relationships between buyers and suppliers are highly transactional and product differentiation and visibility is low, there is typically more time pressure and less stability of orders for suppliers down the chain. This can result in </a:t>
            </a:r>
            <a:r>
              <a:rPr lang="en-GB" sz="1400" b="1" dirty="0">
                <a:solidFill>
                  <a:srgbClr val="44546A">
                    <a:lumMod val="50000"/>
                  </a:srgbClr>
                </a:solidFill>
              </a:rPr>
              <a:t>higher probability of work accidents and diseases</a:t>
            </a:r>
            <a:r>
              <a:rPr lang="en-GB" sz="1400" dirty="0">
                <a:solidFill>
                  <a:srgbClr val="44546A">
                    <a:lumMod val="50000"/>
                  </a:srgbClr>
                </a:solidFill>
              </a:rPr>
              <a:t>.</a:t>
            </a:r>
          </a:p>
          <a:p>
            <a:pPr marL="171450" lvl="1" indent="-171450">
              <a:spcAft>
                <a:spcPts val="600"/>
              </a:spcAft>
            </a:pPr>
            <a:r>
              <a:rPr lang="en-GB" sz="1400" dirty="0">
                <a:solidFill>
                  <a:srgbClr val="44546A">
                    <a:lumMod val="50000"/>
                  </a:srgbClr>
                </a:solidFill>
              </a:rPr>
              <a:t>Integration in the global economy can result in functional upgrading. This is often accompanied by the apparition of </a:t>
            </a:r>
            <a:r>
              <a:rPr lang="en-GB" sz="1400" b="1" dirty="0">
                <a:solidFill>
                  <a:srgbClr val="44546A">
                    <a:lumMod val="50000"/>
                  </a:srgbClr>
                </a:solidFill>
              </a:rPr>
              <a:t>new risks in evolving workplaces</a:t>
            </a:r>
            <a:r>
              <a:rPr lang="en-GB" sz="1400" dirty="0">
                <a:solidFill>
                  <a:srgbClr val="44546A">
                    <a:lumMod val="50000"/>
                  </a:srgbClr>
                </a:solidFill>
              </a:rPr>
              <a:t>.</a:t>
            </a:r>
          </a:p>
          <a:p>
            <a:pPr marL="171450" lvl="1" indent="-171450">
              <a:spcAft>
                <a:spcPts val="600"/>
              </a:spcAft>
            </a:pPr>
            <a:r>
              <a:rPr lang="en-GB" sz="1400" dirty="0">
                <a:solidFill>
                  <a:srgbClr val="44546A">
                    <a:lumMod val="50000"/>
                  </a:srgbClr>
                </a:solidFill>
              </a:rPr>
              <a:t>In supply chains where high importance is put on product quality and global buyers’ image, new </a:t>
            </a:r>
            <a:r>
              <a:rPr lang="en-GB" sz="1400" b="1" dirty="0">
                <a:solidFill>
                  <a:srgbClr val="44546A">
                    <a:lumMod val="50000"/>
                  </a:srgbClr>
                </a:solidFill>
              </a:rPr>
              <a:t>demands for risk management systems</a:t>
            </a:r>
            <a:r>
              <a:rPr lang="en-GB" sz="1400" dirty="0">
                <a:solidFill>
                  <a:srgbClr val="44546A">
                    <a:lumMod val="50000"/>
                  </a:srgbClr>
                </a:solidFill>
              </a:rPr>
              <a:t> throughout the supply chain appear.</a:t>
            </a:r>
          </a:p>
          <a:p>
            <a:pPr marL="171450" lvl="1" indent="-171450">
              <a:spcAft>
                <a:spcPts val="600"/>
              </a:spcAft>
            </a:pPr>
            <a:r>
              <a:rPr lang="en-GB" sz="1400" dirty="0">
                <a:solidFill>
                  <a:srgbClr val="44546A">
                    <a:lumMod val="50000"/>
                  </a:srgbClr>
                </a:solidFill>
              </a:rPr>
              <a:t>In supply chains where relationships between buyers and suppliers are collaborative, there are </a:t>
            </a:r>
            <a:r>
              <a:rPr lang="en-GB" sz="1400" b="1" dirty="0">
                <a:solidFill>
                  <a:srgbClr val="44546A">
                    <a:lumMod val="50000"/>
                  </a:srgbClr>
                </a:solidFill>
              </a:rPr>
              <a:t>transfers of knowledge and technology to better manage occupational risks </a:t>
            </a:r>
            <a:r>
              <a:rPr lang="en-GB" sz="1400" dirty="0">
                <a:solidFill>
                  <a:srgbClr val="44546A">
                    <a:lumMod val="50000"/>
                  </a:srgbClr>
                </a:solidFill>
              </a:rPr>
              <a:t>and improve productivity. This is often the case when global buyers are highly dependent on their suppliers for the provision of relatively scarce products.</a:t>
            </a:r>
          </a:p>
          <a:p>
            <a:pPr marL="171450" lvl="1" indent="-171450">
              <a:spcAft>
                <a:spcPts val="600"/>
              </a:spcAft>
            </a:pPr>
            <a:r>
              <a:rPr lang="en-GB" sz="1400" dirty="0">
                <a:solidFill>
                  <a:srgbClr val="44546A">
                    <a:lumMod val="50000"/>
                  </a:srgbClr>
                </a:solidFill>
              </a:rPr>
              <a:t>When good practices on safety and health exist in a global supply chain, these are not necessarily widely adopted at sourcing country level. </a:t>
            </a:r>
            <a:r>
              <a:rPr lang="en-GB" sz="1400" b="1" dirty="0">
                <a:solidFill>
                  <a:srgbClr val="44546A">
                    <a:lumMod val="50000"/>
                  </a:srgbClr>
                </a:solidFill>
              </a:rPr>
              <a:t>Good practices spread to non-GSC workplaces </a:t>
            </a:r>
            <a:r>
              <a:rPr lang="en-GB" sz="1400" dirty="0">
                <a:solidFill>
                  <a:srgbClr val="44546A">
                    <a:lumMod val="50000"/>
                  </a:srgbClr>
                </a:solidFill>
              </a:rPr>
              <a:t>only where relevant institutions actively take this mandate forward.</a:t>
            </a:r>
          </a:p>
          <a:p>
            <a:pPr marL="171450" lvl="1" indent="-171450">
              <a:spcAft>
                <a:spcPts val="600"/>
              </a:spcAft>
            </a:pPr>
            <a:r>
              <a:rPr lang="en-GB" sz="1400" dirty="0">
                <a:solidFill>
                  <a:srgbClr val="44546A">
                    <a:lumMod val="50000"/>
                  </a:srgbClr>
                </a:solidFill>
              </a:rPr>
              <a:t>In many GSCs, increasing demands for environmental management and the adoption of </a:t>
            </a:r>
            <a:r>
              <a:rPr lang="en-GB" sz="1400" b="1" dirty="0">
                <a:solidFill>
                  <a:srgbClr val="44546A">
                    <a:lumMod val="50000"/>
                  </a:srgbClr>
                </a:solidFill>
              </a:rPr>
              <a:t>greener practices contribute to the elimination or reduction of risks </a:t>
            </a:r>
            <a:r>
              <a:rPr lang="en-GB" sz="1400" dirty="0">
                <a:solidFill>
                  <a:srgbClr val="44546A">
                    <a:lumMod val="50000"/>
                  </a:srgbClr>
                </a:solidFill>
              </a:rPr>
              <a:t>to workers and their communities</a:t>
            </a:r>
            <a:endParaRPr lang="en-GB" sz="1400" dirty="0"/>
          </a:p>
        </p:txBody>
      </p:sp>
      <p:sp>
        <p:nvSpPr>
          <p:cNvPr id="11" name="Rectangle 10">
            <a:extLst>
              <a:ext uri="{FF2B5EF4-FFF2-40B4-BE49-F238E27FC236}">
                <a16:creationId xmlns:a16="http://schemas.microsoft.com/office/drawing/2014/main" id="{23F2125B-DD26-4B07-BD51-146E61BA083B}"/>
              </a:ext>
            </a:extLst>
          </p:cNvPr>
          <p:cNvSpPr/>
          <p:nvPr/>
        </p:nvSpPr>
        <p:spPr>
          <a:xfrm>
            <a:off x="1063178" y="1481649"/>
            <a:ext cx="10767005" cy="685316"/>
          </a:xfrm>
          <a:prstGeom prst="rect">
            <a:avLst/>
          </a:prstGeom>
          <a:ln>
            <a:noFill/>
          </a:ln>
        </p:spPr>
        <p:txBody>
          <a:bodyPr wrap="square">
            <a:spAutoFit/>
          </a:bodyPr>
          <a:lstStyle/>
          <a:p>
            <a:pPr marL="171450" indent="-171450">
              <a:lnSpc>
                <a:spcPct val="90000"/>
              </a:lnSpc>
              <a:spcBef>
                <a:spcPts val="1000"/>
              </a:spcBef>
              <a:spcAft>
                <a:spcPts val="600"/>
              </a:spcAft>
              <a:buClr>
                <a:srgbClr val="0070C0"/>
              </a:buClr>
              <a:buFont typeface="Wingdings" panose="05000000000000000000" pitchFamily="2" charset="2"/>
              <a:buChar char="ü"/>
            </a:pPr>
            <a:r>
              <a:rPr lang="en-GB" sz="1400" b="1" dirty="0">
                <a:solidFill>
                  <a:srgbClr val="002060"/>
                </a:solidFill>
              </a:rPr>
              <a:t>Impacts are highly dependent on context and include both drivers and constraints for OSH improvement.</a:t>
            </a:r>
          </a:p>
          <a:p>
            <a:pPr marL="171450" indent="-171450">
              <a:lnSpc>
                <a:spcPct val="90000"/>
              </a:lnSpc>
              <a:spcBef>
                <a:spcPts val="1000"/>
              </a:spcBef>
              <a:spcAft>
                <a:spcPts val="600"/>
              </a:spcAft>
              <a:buClr>
                <a:srgbClr val="0070C0"/>
              </a:buClr>
              <a:buFont typeface="Wingdings" panose="05000000000000000000" pitchFamily="2" charset="2"/>
              <a:buChar char="ü"/>
            </a:pPr>
            <a:r>
              <a:rPr lang="en-GB" sz="1400" b="1" dirty="0">
                <a:solidFill>
                  <a:srgbClr val="002060"/>
                </a:solidFill>
              </a:rPr>
              <a:t>Impacts are often indirect and multi-layered.</a:t>
            </a:r>
          </a:p>
        </p:txBody>
      </p:sp>
      <p:sp>
        <p:nvSpPr>
          <p:cNvPr id="13" name="Rectangle 12">
            <a:extLst>
              <a:ext uri="{FF2B5EF4-FFF2-40B4-BE49-F238E27FC236}">
                <a16:creationId xmlns:a16="http://schemas.microsoft.com/office/drawing/2014/main" id="{8B587110-A537-409E-BCC7-20AFB29609D8}"/>
              </a:ext>
            </a:extLst>
          </p:cNvPr>
          <p:cNvSpPr/>
          <p:nvPr/>
        </p:nvSpPr>
        <p:spPr>
          <a:xfrm>
            <a:off x="1169994" y="2430820"/>
            <a:ext cx="1466780" cy="338554"/>
          </a:xfrm>
          <a:prstGeom prst="rect">
            <a:avLst/>
          </a:prstGeom>
        </p:spPr>
        <p:txBody>
          <a:bodyPr wrap="square">
            <a:spAutoFit/>
          </a:bodyPr>
          <a:lstStyle/>
          <a:p>
            <a:r>
              <a:rPr lang="fr-CH" sz="1600" b="1" dirty="0" err="1">
                <a:solidFill>
                  <a:schemeClr val="accent5"/>
                </a:solidFill>
              </a:rPr>
              <a:t>Examples</a:t>
            </a:r>
            <a:endParaRPr lang="en-GB" sz="1600" b="1" dirty="0">
              <a:solidFill>
                <a:schemeClr val="accent5"/>
              </a:solidFill>
            </a:endParaRPr>
          </a:p>
        </p:txBody>
      </p:sp>
      <p:sp>
        <p:nvSpPr>
          <p:cNvPr id="14" name="Title 1">
            <a:extLst>
              <a:ext uri="{FF2B5EF4-FFF2-40B4-BE49-F238E27FC236}">
                <a16:creationId xmlns:a16="http://schemas.microsoft.com/office/drawing/2014/main" id="{37C790B6-BDB3-4981-91E9-E4C9E6421719}"/>
              </a:ext>
            </a:extLst>
          </p:cNvPr>
          <p:cNvSpPr txBox="1">
            <a:spLocks/>
          </p:cNvSpPr>
          <p:nvPr/>
        </p:nvSpPr>
        <p:spPr>
          <a:xfrm>
            <a:off x="838200" y="365125"/>
            <a:ext cx="10515600" cy="85266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CH" sz="3200" b="1" dirty="0" err="1">
                <a:solidFill>
                  <a:srgbClr val="002060"/>
                </a:solidFill>
              </a:rPr>
              <a:t>What</a:t>
            </a:r>
            <a:r>
              <a:rPr lang="fr-CH" sz="3200" b="1" dirty="0">
                <a:solidFill>
                  <a:srgbClr val="002060"/>
                </a:solidFill>
              </a:rPr>
              <a:t> </a:t>
            </a:r>
            <a:r>
              <a:rPr lang="fr-CH" sz="3200" b="1" dirty="0" err="1">
                <a:solidFill>
                  <a:srgbClr val="002060"/>
                </a:solidFill>
              </a:rPr>
              <a:t>does</a:t>
            </a:r>
            <a:r>
              <a:rPr lang="fr-CH" sz="3200" b="1" dirty="0">
                <a:solidFill>
                  <a:srgbClr val="002060"/>
                </a:solidFill>
              </a:rPr>
              <a:t> the </a:t>
            </a:r>
            <a:r>
              <a:rPr lang="fr-CH" sz="3200" b="1" dirty="0" err="1">
                <a:solidFill>
                  <a:srgbClr val="002060"/>
                </a:solidFill>
              </a:rPr>
              <a:t>existing</a:t>
            </a:r>
            <a:r>
              <a:rPr lang="fr-CH" sz="3200" b="1" dirty="0">
                <a:solidFill>
                  <a:srgbClr val="002060"/>
                </a:solidFill>
              </a:rPr>
              <a:t> </a:t>
            </a:r>
            <a:r>
              <a:rPr lang="fr-CH" sz="3200" b="1" dirty="0" err="1">
                <a:solidFill>
                  <a:srgbClr val="002060"/>
                </a:solidFill>
              </a:rPr>
              <a:t>research</a:t>
            </a:r>
            <a:r>
              <a:rPr lang="fr-CH" sz="3200" b="1" dirty="0">
                <a:solidFill>
                  <a:srgbClr val="002060"/>
                </a:solidFill>
              </a:rPr>
              <a:t> </a:t>
            </a:r>
            <a:r>
              <a:rPr lang="fr-CH" sz="3200" b="1" dirty="0" err="1">
                <a:solidFill>
                  <a:srgbClr val="002060"/>
                </a:solidFill>
              </a:rPr>
              <a:t>say</a:t>
            </a:r>
            <a:r>
              <a:rPr lang="fr-CH" sz="3200" b="1" dirty="0">
                <a:solidFill>
                  <a:srgbClr val="002060"/>
                </a:solidFill>
              </a:rPr>
              <a:t>?</a:t>
            </a:r>
            <a:br>
              <a:rPr lang="en-GB" sz="3200" b="1" dirty="0">
                <a:solidFill>
                  <a:srgbClr val="002060"/>
                </a:solidFill>
              </a:rPr>
            </a:br>
            <a:r>
              <a:rPr lang="en-GB" sz="2700" i="1" dirty="0">
                <a:solidFill>
                  <a:srgbClr val="002060"/>
                </a:solidFill>
              </a:rPr>
              <a:t>Summary of findings – Joint ILO-EU project on OSH in GSCs</a:t>
            </a:r>
          </a:p>
        </p:txBody>
      </p:sp>
    </p:spTree>
    <p:extLst>
      <p:ext uri="{BB962C8B-B14F-4D97-AF65-F5344CB8AC3E}">
        <p14:creationId xmlns:p14="http://schemas.microsoft.com/office/powerpoint/2010/main" val="4173045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307" y="325287"/>
            <a:ext cx="9088762" cy="739775"/>
          </a:xfrm>
        </p:spPr>
        <p:txBody>
          <a:bodyPr>
            <a:noAutofit/>
          </a:bodyPr>
          <a:lstStyle/>
          <a:p>
            <a:r>
              <a:rPr lang="fr-CH" sz="2800" b="1" dirty="0" err="1">
                <a:solidFill>
                  <a:srgbClr val="002060"/>
                </a:solidFill>
              </a:rPr>
              <a:t>Lessons</a:t>
            </a:r>
            <a:r>
              <a:rPr lang="fr-CH" sz="2800" b="1" dirty="0">
                <a:solidFill>
                  <a:srgbClr val="002060"/>
                </a:solidFill>
              </a:rPr>
              <a:t> </a:t>
            </a:r>
            <a:r>
              <a:rPr lang="fr-CH" sz="2800" b="1" dirty="0" err="1">
                <a:solidFill>
                  <a:srgbClr val="002060"/>
                </a:solidFill>
              </a:rPr>
              <a:t>learned</a:t>
            </a:r>
            <a:br>
              <a:rPr lang="en-GB" sz="2400" b="1" dirty="0">
                <a:solidFill>
                  <a:srgbClr val="002060"/>
                </a:solidFill>
              </a:rPr>
            </a:br>
            <a:r>
              <a:rPr lang="en-GB" sz="2800" i="1" dirty="0">
                <a:solidFill>
                  <a:srgbClr val="002060"/>
                </a:solidFill>
              </a:rPr>
              <a:t>Summary of findings – Joint ILO-EU project on OSH in GSCs</a:t>
            </a:r>
            <a:endParaRPr lang="en-GB" sz="2800" b="1" dirty="0">
              <a:solidFill>
                <a:srgbClr val="002060"/>
              </a:solidFill>
            </a:endParaRPr>
          </a:p>
        </p:txBody>
      </p:sp>
      <p:sp>
        <p:nvSpPr>
          <p:cNvPr id="8" name="TextBox 7"/>
          <p:cNvSpPr txBox="1"/>
          <p:nvPr/>
        </p:nvSpPr>
        <p:spPr>
          <a:xfrm>
            <a:off x="1137506" y="1366897"/>
            <a:ext cx="2095500" cy="2062103"/>
          </a:xfrm>
          <a:prstGeom prst="rect">
            <a:avLst/>
          </a:prstGeom>
          <a:noFill/>
        </p:spPr>
        <p:txBody>
          <a:bodyPr wrap="square" rtlCol="0">
            <a:spAutoFit/>
          </a:bodyPr>
          <a:lstStyle/>
          <a:p>
            <a:pPr algn="ctr"/>
            <a:r>
              <a:rPr lang="en-GB" sz="1600" b="1" dirty="0">
                <a:latin typeface="+mj-lt"/>
              </a:rPr>
              <a:t>OSH practices and outcomes are strongly dependent on the supply chain internal processes, commercial practices and business and institutional environment.</a:t>
            </a:r>
          </a:p>
        </p:txBody>
      </p:sp>
      <p:sp>
        <p:nvSpPr>
          <p:cNvPr id="9" name="TextBox 8"/>
          <p:cNvSpPr txBox="1"/>
          <p:nvPr/>
        </p:nvSpPr>
        <p:spPr>
          <a:xfrm>
            <a:off x="4565681" y="2104824"/>
            <a:ext cx="2005013" cy="1323439"/>
          </a:xfrm>
          <a:prstGeom prst="rect">
            <a:avLst/>
          </a:prstGeom>
          <a:noFill/>
        </p:spPr>
        <p:txBody>
          <a:bodyPr wrap="square" rtlCol="0">
            <a:spAutoFit/>
          </a:bodyPr>
          <a:lstStyle/>
          <a:p>
            <a:pPr algn="ctr"/>
            <a:r>
              <a:rPr lang="en-GB" sz="1600" b="1" dirty="0">
                <a:latin typeface="+mj-lt"/>
              </a:rPr>
              <a:t>No single intervention or player can improve compliance and OSH outcome on their own.</a:t>
            </a:r>
          </a:p>
        </p:txBody>
      </p:sp>
      <p:sp>
        <p:nvSpPr>
          <p:cNvPr id="10" name="TextBox 9"/>
          <p:cNvSpPr txBox="1"/>
          <p:nvPr/>
        </p:nvSpPr>
        <p:spPr>
          <a:xfrm>
            <a:off x="7862890" y="1311857"/>
            <a:ext cx="2438400" cy="2062103"/>
          </a:xfrm>
          <a:prstGeom prst="rect">
            <a:avLst/>
          </a:prstGeom>
          <a:noFill/>
        </p:spPr>
        <p:txBody>
          <a:bodyPr wrap="square" rtlCol="0">
            <a:spAutoFit/>
          </a:bodyPr>
          <a:lstStyle/>
          <a:p>
            <a:pPr algn="ctr"/>
            <a:r>
              <a:rPr lang="en-GB" sz="1600" b="1" dirty="0">
                <a:latin typeface="+mj-lt"/>
              </a:rPr>
              <a:t>It is necessary to understand how the supply chain works, identify safety and health hazards and risks, assess vulnerabilities and identify their root causes and who can influence them positively.</a:t>
            </a:r>
          </a:p>
        </p:txBody>
      </p:sp>
      <p:sp>
        <p:nvSpPr>
          <p:cNvPr id="11" name="Rectangle 10"/>
          <p:cNvSpPr/>
          <p:nvPr/>
        </p:nvSpPr>
        <p:spPr>
          <a:xfrm>
            <a:off x="1242282" y="4295777"/>
            <a:ext cx="1885951" cy="1815882"/>
          </a:xfrm>
          <a:prstGeom prst="rect">
            <a:avLst/>
          </a:prstGeom>
        </p:spPr>
        <p:txBody>
          <a:bodyPr wrap="square">
            <a:spAutoFit/>
          </a:bodyPr>
          <a:lstStyle/>
          <a:p>
            <a:pPr algn="ctr"/>
            <a:r>
              <a:rPr lang="en-GB" sz="1600" b="1" dirty="0">
                <a:solidFill>
                  <a:srgbClr val="0070C0"/>
                </a:solidFill>
                <a:latin typeface="+mj-lt"/>
              </a:rPr>
              <a:t>For OSH policies to meet their aim of improving OSH outcomes, an understanding of the supply chain is paramount.</a:t>
            </a:r>
          </a:p>
        </p:txBody>
      </p:sp>
      <p:sp>
        <p:nvSpPr>
          <p:cNvPr id="12" name="Rectangle 11"/>
          <p:cNvSpPr/>
          <p:nvPr/>
        </p:nvSpPr>
        <p:spPr>
          <a:xfrm>
            <a:off x="4529963" y="4295777"/>
            <a:ext cx="2076451" cy="1569660"/>
          </a:xfrm>
          <a:prstGeom prst="rect">
            <a:avLst/>
          </a:prstGeom>
        </p:spPr>
        <p:txBody>
          <a:bodyPr wrap="square">
            <a:spAutoFit/>
          </a:bodyPr>
          <a:lstStyle/>
          <a:p>
            <a:pPr algn="ctr"/>
            <a:r>
              <a:rPr lang="en-GB" sz="1600" b="1" dirty="0">
                <a:solidFill>
                  <a:srgbClr val="0070C0"/>
                </a:solidFill>
                <a:latin typeface="+mj-lt"/>
              </a:rPr>
              <a:t>A mix of market and policy interventions is necessary.</a:t>
            </a:r>
          </a:p>
          <a:p>
            <a:pPr algn="ctr"/>
            <a:r>
              <a:rPr lang="fr-CH" sz="1600" b="1" dirty="0" err="1">
                <a:solidFill>
                  <a:srgbClr val="0070C0"/>
                </a:solidFill>
                <a:latin typeface="+mj-lt"/>
              </a:rPr>
              <a:t>Some</a:t>
            </a:r>
            <a:r>
              <a:rPr lang="fr-CH" sz="1600" b="1" dirty="0">
                <a:solidFill>
                  <a:srgbClr val="0070C0"/>
                </a:solidFill>
                <a:latin typeface="+mj-lt"/>
              </a:rPr>
              <a:t> indirect interventions </a:t>
            </a:r>
            <a:r>
              <a:rPr lang="fr-CH" sz="1600" b="1" dirty="0" err="1">
                <a:solidFill>
                  <a:srgbClr val="0070C0"/>
                </a:solidFill>
                <a:latin typeface="+mj-lt"/>
              </a:rPr>
              <a:t>may</a:t>
            </a:r>
            <a:r>
              <a:rPr lang="fr-CH" sz="1600" b="1" dirty="0">
                <a:solidFill>
                  <a:srgbClr val="0070C0"/>
                </a:solidFill>
                <a:latin typeface="+mj-lt"/>
              </a:rPr>
              <a:t> </a:t>
            </a:r>
            <a:r>
              <a:rPr lang="fr-CH" sz="1600" b="1" dirty="0" err="1">
                <a:solidFill>
                  <a:srgbClr val="0070C0"/>
                </a:solidFill>
                <a:latin typeface="+mj-lt"/>
              </a:rPr>
              <a:t>be</a:t>
            </a:r>
            <a:r>
              <a:rPr lang="fr-CH" sz="1600" b="1" dirty="0">
                <a:solidFill>
                  <a:srgbClr val="0070C0"/>
                </a:solidFill>
                <a:latin typeface="+mj-lt"/>
              </a:rPr>
              <a:t> </a:t>
            </a:r>
            <a:r>
              <a:rPr lang="fr-CH" sz="1600" b="1" dirty="0" err="1">
                <a:solidFill>
                  <a:srgbClr val="0070C0"/>
                </a:solidFill>
                <a:latin typeface="+mj-lt"/>
              </a:rPr>
              <a:t>necessary</a:t>
            </a:r>
            <a:r>
              <a:rPr lang="fr-CH" sz="1600" b="1" dirty="0">
                <a:solidFill>
                  <a:srgbClr val="0070C0"/>
                </a:solidFill>
                <a:latin typeface="+mj-lt"/>
              </a:rPr>
              <a:t>.</a:t>
            </a:r>
            <a:endParaRPr lang="en-GB" sz="1600" b="1" dirty="0">
              <a:solidFill>
                <a:srgbClr val="0070C0"/>
              </a:solidFill>
              <a:latin typeface="+mj-lt"/>
            </a:endParaRPr>
          </a:p>
        </p:txBody>
      </p:sp>
      <p:sp>
        <p:nvSpPr>
          <p:cNvPr id="13" name="Rectangle 12"/>
          <p:cNvSpPr/>
          <p:nvPr/>
        </p:nvSpPr>
        <p:spPr>
          <a:xfrm>
            <a:off x="7862890" y="4541998"/>
            <a:ext cx="2619375" cy="584775"/>
          </a:xfrm>
          <a:prstGeom prst="rect">
            <a:avLst/>
          </a:prstGeom>
        </p:spPr>
        <p:txBody>
          <a:bodyPr wrap="square">
            <a:spAutoFit/>
          </a:bodyPr>
          <a:lstStyle/>
          <a:p>
            <a:pPr algn="ctr"/>
            <a:r>
              <a:rPr lang="en-GB" sz="1600" b="1" dirty="0">
                <a:solidFill>
                  <a:srgbClr val="0070C0"/>
                </a:solidFill>
                <a:latin typeface="+mj-lt"/>
              </a:rPr>
              <a:t>Need for tailored intervention models, no “one-size-fits-all”</a:t>
            </a:r>
          </a:p>
        </p:txBody>
      </p:sp>
      <p:sp>
        <p:nvSpPr>
          <p:cNvPr id="15" name="Right Arrow 14"/>
          <p:cNvSpPr/>
          <p:nvPr/>
        </p:nvSpPr>
        <p:spPr>
          <a:xfrm>
            <a:off x="3701562" y="4520043"/>
            <a:ext cx="370375" cy="36195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6" name="Right Arrow 15"/>
          <p:cNvSpPr/>
          <p:nvPr/>
        </p:nvSpPr>
        <p:spPr>
          <a:xfrm>
            <a:off x="7064440" y="4520042"/>
            <a:ext cx="404813" cy="36195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7" name="Right Arrow 16"/>
          <p:cNvSpPr/>
          <p:nvPr/>
        </p:nvSpPr>
        <p:spPr>
          <a:xfrm rot="5400000">
            <a:off x="5365783" y="3610588"/>
            <a:ext cx="404813" cy="36195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8" name="Right Arrow 17"/>
          <p:cNvSpPr/>
          <p:nvPr/>
        </p:nvSpPr>
        <p:spPr>
          <a:xfrm rot="5400000">
            <a:off x="8889209" y="3642187"/>
            <a:ext cx="404813" cy="36195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9" name="Right Arrow 18"/>
          <p:cNvSpPr/>
          <p:nvPr/>
        </p:nvSpPr>
        <p:spPr>
          <a:xfrm rot="5400000">
            <a:off x="1982850" y="3642187"/>
            <a:ext cx="404813" cy="36195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14519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5590" y="180858"/>
            <a:ext cx="9750686" cy="1676603"/>
          </a:xfrm>
        </p:spPr>
        <p:txBody>
          <a:bodyPr>
            <a:normAutofit/>
          </a:bodyPr>
          <a:lstStyle/>
          <a:p>
            <a:r>
              <a:rPr lang="fr-CH" sz="3100" b="1" dirty="0" err="1">
                <a:solidFill>
                  <a:srgbClr val="002060"/>
                </a:solidFill>
              </a:rPr>
              <a:t>Approaching</a:t>
            </a:r>
            <a:r>
              <a:rPr lang="fr-CH" sz="3100" b="1" dirty="0">
                <a:solidFill>
                  <a:srgbClr val="002060"/>
                </a:solidFill>
              </a:rPr>
              <a:t> OSH in global </a:t>
            </a:r>
            <a:r>
              <a:rPr lang="fr-CH" sz="3100" b="1" dirty="0" err="1">
                <a:solidFill>
                  <a:srgbClr val="002060"/>
                </a:solidFill>
              </a:rPr>
              <a:t>supply</a:t>
            </a:r>
            <a:r>
              <a:rPr lang="fr-CH" sz="3100" b="1" dirty="0">
                <a:solidFill>
                  <a:srgbClr val="002060"/>
                </a:solidFill>
              </a:rPr>
              <a:t> </a:t>
            </a:r>
            <a:r>
              <a:rPr lang="fr-CH" sz="3100" b="1" dirty="0" err="1">
                <a:solidFill>
                  <a:srgbClr val="002060"/>
                </a:solidFill>
              </a:rPr>
              <a:t>chains</a:t>
            </a:r>
            <a:br>
              <a:rPr lang="en-GB" sz="3100" dirty="0"/>
            </a:br>
            <a:r>
              <a:rPr lang="en-GB" sz="3100" i="1" dirty="0">
                <a:solidFill>
                  <a:srgbClr val="002060"/>
                </a:solidFill>
              </a:rPr>
              <a:t>Summary of findings – Joint ILO-EU project on OSH in GSCs</a:t>
            </a:r>
            <a:endParaRPr lang="en-GB" sz="3100" dirty="0">
              <a:solidFill>
                <a:srgbClr val="002060"/>
              </a:solidFill>
            </a:endParaRPr>
          </a:p>
        </p:txBody>
      </p:sp>
      <p:pic>
        <p:nvPicPr>
          <p:cNvPr id="4" name="Picture 3" descr="A picture containing clothing&#10;&#10;Description generated with high confidence"/>
          <p:cNvPicPr>
            <a:picLocks noChangeAspect="1"/>
          </p:cNvPicPr>
          <p:nvPr/>
        </p:nvPicPr>
        <p:blipFill rotWithShape="1">
          <a:blip r:embed="rId2">
            <a:extLst/>
          </a:blip>
          <a:srcRect r="1323"/>
          <a:stretch/>
        </p:blipFill>
        <p:spPr>
          <a:xfrm>
            <a:off x="225731" y="1814311"/>
            <a:ext cx="2772429" cy="4101607"/>
          </a:xfrm>
          <a:prstGeom prst="rect">
            <a:avLst/>
          </a:prstGeom>
          <a:effectLst/>
        </p:spPr>
      </p:pic>
      <p:sp>
        <p:nvSpPr>
          <p:cNvPr id="3" name="Content Placeholder 2"/>
          <p:cNvSpPr>
            <a:spLocks noGrp="1"/>
          </p:cNvSpPr>
          <p:nvPr>
            <p:ph idx="1"/>
          </p:nvPr>
        </p:nvSpPr>
        <p:spPr>
          <a:xfrm>
            <a:off x="3446585" y="1972406"/>
            <a:ext cx="8105335" cy="3785419"/>
          </a:xfrm>
        </p:spPr>
        <p:txBody>
          <a:bodyPr>
            <a:normAutofit/>
          </a:bodyPr>
          <a:lstStyle/>
          <a:p>
            <a:pPr marL="0" indent="0">
              <a:buNone/>
            </a:pPr>
            <a:r>
              <a:rPr lang="en-GB" sz="1700" dirty="0"/>
              <a:t>The joint ILO-EU project developed a methodology for developing interventions on OSH in a global value chain, based on the ILO Market Systems for Decent Work approach. It is a tool to scope interventions that would effectively improve OSH within GVCs and beyond. Indeed, the methodology allows to identify: </a:t>
            </a:r>
          </a:p>
          <a:p>
            <a:endParaRPr lang="en-GB" sz="1700" dirty="0"/>
          </a:p>
          <a:p>
            <a:pPr lvl="1">
              <a:buClr>
                <a:schemeClr val="accent1">
                  <a:lumMod val="75000"/>
                </a:schemeClr>
              </a:buClr>
              <a:buFont typeface="Courier New" panose="02070309020205020404" pitchFamily="49" charset="0"/>
              <a:buChar char="o"/>
            </a:pPr>
            <a:r>
              <a:rPr lang="en-GB" sz="1700" dirty="0"/>
              <a:t>Main OSH risks and hazards as well as vulnerable groups at different tiers of value chains;</a:t>
            </a:r>
          </a:p>
          <a:p>
            <a:pPr lvl="1">
              <a:buClr>
                <a:schemeClr val="accent1">
                  <a:lumMod val="75000"/>
                </a:schemeClr>
              </a:buClr>
              <a:buFont typeface="Courier New" panose="02070309020205020404" pitchFamily="49" charset="0"/>
              <a:buChar char="o"/>
            </a:pPr>
            <a:r>
              <a:rPr lang="en-GB" sz="1700" dirty="0"/>
              <a:t>Commercial practices and institutional gaps in which vulnerabilities are rooted;</a:t>
            </a:r>
          </a:p>
          <a:p>
            <a:pPr lvl="1">
              <a:buClr>
                <a:schemeClr val="accent1">
                  <a:lumMod val="75000"/>
                </a:schemeClr>
              </a:buClr>
              <a:buFont typeface="Courier New" panose="02070309020205020404" pitchFamily="49" charset="0"/>
              <a:buChar char="o"/>
            </a:pPr>
            <a:r>
              <a:rPr lang="en-GB" sz="1700" dirty="0"/>
              <a:t>Actors, incentives and capacities to contribute to OSH improvement;</a:t>
            </a:r>
          </a:p>
          <a:p>
            <a:pPr lvl="1">
              <a:buClr>
                <a:schemeClr val="accent1">
                  <a:lumMod val="75000"/>
                </a:schemeClr>
              </a:buClr>
              <a:buFont typeface="Courier New" panose="02070309020205020404" pitchFamily="49" charset="0"/>
              <a:buChar char="o"/>
            </a:pPr>
            <a:r>
              <a:rPr lang="en-GB" sz="1700" dirty="0"/>
              <a:t>A mix of public and private interventions that can improve OSH outcomes in a systemic manner.</a:t>
            </a:r>
          </a:p>
          <a:p>
            <a:endParaRPr lang="en-GB" sz="1700" dirty="0"/>
          </a:p>
        </p:txBody>
      </p:sp>
    </p:spTree>
    <p:extLst>
      <p:ext uri="{BB962C8B-B14F-4D97-AF65-F5344CB8AC3E}">
        <p14:creationId xmlns:p14="http://schemas.microsoft.com/office/powerpoint/2010/main" val="26775685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err="1">
                <a:solidFill>
                  <a:srgbClr val="002060"/>
                </a:solidFill>
              </a:rPr>
              <a:t>Useful</a:t>
            </a:r>
            <a:r>
              <a:rPr lang="fr-CH" b="1" dirty="0">
                <a:solidFill>
                  <a:srgbClr val="002060"/>
                </a:solidFill>
              </a:rPr>
              <a:t> </a:t>
            </a:r>
            <a:r>
              <a:rPr lang="fr-CH" b="1" dirty="0" err="1">
                <a:solidFill>
                  <a:srgbClr val="002060"/>
                </a:solidFill>
              </a:rPr>
              <a:t>Resources</a:t>
            </a:r>
            <a:endParaRPr lang="en-GB" b="1" dirty="0">
              <a:solidFill>
                <a:srgbClr val="002060"/>
              </a:solidFill>
            </a:endParaRPr>
          </a:p>
        </p:txBody>
      </p:sp>
      <p:pic>
        <p:nvPicPr>
          <p:cNvPr id="4" name="Graphic 3" descr="Books">
            <a:extLst>
              <a:ext uri="{FF2B5EF4-FFF2-40B4-BE49-F238E27FC236}">
                <a16:creationId xmlns:a16="http://schemas.microsoft.com/office/drawing/2014/main" id="{7A7C9378-AC52-4A20-BC2D-F277F05134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039816"/>
            <a:ext cx="1271016" cy="1271016"/>
          </a:xfrm>
          <a:prstGeom prst="rect">
            <a:avLst/>
          </a:prstGeom>
        </p:spPr>
      </p:pic>
      <p:sp>
        <p:nvSpPr>
          <p:cNvPr id="11" name="Rectangle 10">
            <a:extLst>
              <a:ext uri="{FF2B5EF4-FFF2-40B4-BE49-F238E27FC236}">
                <a16:creationId xmlns:a16="http://schemas.microsoft.com/office/drawing/2014/main" id="{474E853C-D591-453C-B368-15018920D860}"/>
              </a:ext>
            </a:extLst>
          </p:cNvPr>
          <p:cNvSpPr/>
          <p:nvPr/>
        </p:nvSpPr>
        <p:spPr>
          <a:xfrm>
            <a:off x="4357613" y="1104902"/>
            <a:ext cx="6982655" cy="4648196"/>
          </a:xfrm>
          <a:prstGeom prst="rect">
            <a:avLst/>
          </a:prstGeom>
        </p:spPr>
        <p:txBody>
          <a:bodyPr wrap="square">
            <a:spAutoFit/>
          </a:bodyPr>
          <a:lstStyle/>
          <a:p>
            <a:pPr>
              <a:lnSpc>
                <a:spcPct val="107000"/>
              </a:lnSpc>
              <a:spcAft>
                <a:spcPts val="800"/>
              </a:spcAft>
            </a:pPr>
            <a:r>
              <a:rPr lang="en-GB" sz="1600" b="1" dirty="0">
                <a:latin typeface="Calibri" panose="020F0502020204030204" pitchFamily="34" charset="0"/>
                <a:ea typeface="Times New Roman" panose="02020603050405020304" pitchFamily="18" charset="0"/>
                <a:cs typeface="Times New Roman" panose="02020603050405020304" pitchFamily="18" charset="0"/>
              </a:rPr>
              <a:t>Findings of the Joint ILO-EU project on OSH in GSCs</a:t>
            </a:r>
            <a:endParaRPr lang="en-GB"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1600" b="1" dirty="0">
                <a:latin typeface="Calibri" panose="020F0502020204030204" pitchFamily="34" charset="0"/>
                <a:ea typeface="Times New Roman" panose="02020603050405020304" pitchFamily="18" charset="0"/>
                <a:cs typeface="Times New Roman" panose="02020603050405020304" pitchFamily="18" charset="0"/>
              </a:rPr>
              <a:t>Summary of findings</a:t>
            </a:r>
            <a:r>
              <a:rPr lang="en-GB" sz="1600" dirty="0">
                <a:latin typeface="Calibri" panose="020F0502020204030204" pitchFamily="34" charset="0"/>
                <a:ea typeface="Times New Roman" panose="02020603050405020304" pitchFamily="18" charset="0"/>
                <a:cs typeface="Times New Roman" panose="02020603050405020304" pitchFamily="18" charset="0"/>
              </a:rPr>
              <a:t>. Available at: http://www.ilo.org/safework/projects/WCMS_522931/lang--en/index.htm</a:t>
            </a:r>
          </a:p>
          <a:p>
            <a:pPr marL="342900" lvl="0" indent="-342900">
              <a:lnSpc>
                <a:spcPct val="107000"/>
              </a:lnSpc>
              <a:spcAft>
                <a:spcPts val="800"/>
              </a:spcAft>
              <a:buFont typeface="Symbol" panose="05050102010706020507" pitchFamily="18" charset="2"/>
              <a:buChar char=""/>
            </a:pPr>
            <a:r>
              <a:rPr lang="en-GB" sz="1600" b="1" dirty="0">
                <a:latin typeface="Calibri" panose="020F0502020204030204" pitchFamily="34" charset="0"/>
                <a:ea typeface="Times New Roman" panose="02020603050405020304" pitchFamily="18" charset="0"/>
                <a:cs typeface="Times New Roman" panose="02020603050405020304" pitchFamily="18" charset="0"/>
              </a:rPr>
              <a:t>Perspective from relevant research areas</a:t>
            </a:r>
            <a:r>
              <a:rPr lang="en-GB" sz="1600" dirty="0">
                <a:latin typeface="Calibri" panose="020F0502020204030204" pitchFamily="34" charset="0"/>
                <a:ea typeface="Times New Roman" panose="02020603050405020304" pitchFamily="18" charset="0"/>
                <a:cs typeface="Times New Roman" panose="02020603050405020304" pitchFamily="18" charset="0"/>
              </a:rPr>
              <a:t>. Available at: http://www.ilo.org/safework/projects/WCMS_593280/lang--en/index.htm</a:t>
            </a:r>
          </a:p>
          <a:p>
            <a:pPr marL="342900" lvl="0" indent="-342900">
              <a:lnSpc>
                <a:spcPct val="107000"/>
              </a:lnSpc>
              <a:spcAft>
                <a:spcPts val="800"/>
              </a:spcAft>
              <a:buFont typeface="Symbol" panose="05050102010706020507" pitchFamily="18" charset="2"/>
              <a:buChar char=""/>
            </a:pPr>
            <a:r>
              <a:rPr lang="en-GB" sz="1600" b="1" dirty="0">
                <a:latin typeface="Calibri" panose="020F0502020204030204" pitchFamily="34" charset="0"/>
                <a:ea typeface="Times New Roman" panose="02020603050405020304" pitchFamily="18" charset="0"/>
                <a:cs typeface="Times New Roman" panose="02020603050405020304" pitchFamily="18" charset="0"/>
              </a:rPr>
              <a:t>Key research findings</a:t>
            </a:r>
            <a:r>
              <a:rPr lang="en-GB" sz="1600" dirty="0">
                <a:latin typeface="Calibri" panose="020F0502020204030204" pitchFamily="34" charset="0"/>
                <a:ea typeface="Times New Roman" panose="02020603050405020304" pitchFamily="18" charset="0"/>
                <a:cs typeface="Times New Roman" panose="02020603050405020304" pitchFamily="18" charset="0"/>
              </a:rPr>
              <a:t>. Available at: http://www.ilo.org/safework/projects/WCMS_554169/lang--en/index.htm</a:t>
            </a:r>
          </a:p>
          <a:p>
            <a:pPr marL="342900" lvl="0" indent="-342900">
              <a:lnSpc>
                <a:spcPct val="107000"/>
              </a:lnSpc>
              <a:spcAft>
                <a:spcPts val="800"/>
              </a:spcAft>
              <a:buFont typeface="Symbol" panose="05050102010706020507" pitchFamily="18" charset="2"/>
              <a:buChar char=""/>
            </a:pPr>
            <a:r>
              <a:rPr lang="en-GB" sz="1600" b="1" dirty="0">
                <a:latin typeface="Calibri" panose="020F0502020204030204" pitchFamily="34" charset="0"/>
                <a:ea typeface="Times New Roman" panose="02020603050405020304" pitchFamily="18" charset="0"/>
                <a:cs typeface="Times New Roman" panose="02020603050405020304" pitchFamily="18" charset="0"/>
              </a:rPr>
              <a:t>Case studies of drivers and constraints for OSH improvement in three global value chains from Colombia, Indonesia and Madagascar</a:t>
            </a:r>
            <a:r>
              <a:rPr lang="en-GB" sz="1600" dirty="0">
                <a:latin typeface="Calibri" panose="020F0502020204030204" pitchFamily="34" charset="0"/>
                <a:ea typeface="Times New Roman" panose="02020603050405020304" pitchFamily="18" charset="0"/>
                <a:cs typeface="Times New Roman" panose="02020603050405020304" pitchFamily="18" charset="0"/>
              </a:rPr>
              <a:t>. Available at: http://www.ilo.org/wcmsp5/groups/public/---ed_dialogue/---lab_admin/documents/publication/wcms_593288.pdf</a:t>
            </a:r>
          </a:p>
          <a:p>
            <a:pPr marL="342900" lvl="0" indent="-342900">
              <a:lnSpc>
                <a:spcPct val="107000"/>
              </a:lnSpc>
              <a:spcAft>
                <a:spcPts val="800"/>
              </a:spcAft>
              <a:buFont typeface="Symbol" panose="05050102010706020507" pitchFamily="18" charset="2"/>
              <a:buChar char=""/>
            </a:pPr>
            <a:r>
              <a:rPr lang="en-GB" sz="1600" b="1" dirty="0">
                <a:latin typeface="Calibri" panose="020F0502020204030204" pitchFamily="34" charset="0"/>
                <a:ea typeface="Times New Roman" panose="02020603050405020304" pitchFamily="18" charset="0"/>
                <a:cs typeface="Times New Roman" panose="02020603050405020304" pitchFamily="18" charset="0"/>
              </a:rPr>
              <a:t>Executive Summary of the case studies</a:t>
            </a:r>
            <a:r>
              <a:rPr lang="en-GB" sz="1600" dirty="0">
                <a:latin typeface="Calibri" panose="020F0502020204030204" pitchFamily="34" charset="0"/>
                <a:ea typeface="Times New Roman" panose="02020603050405020304" pitchFamily="18" charset="0"/>
                <a:cs typeface="Times New Roman" panose="02020603050405020304" pitchFamily="18" charset="0"/>
              </a:rPr>
              <a:t>. Available at: http://www.ilo.org/safework/projects/WCMS_588089/lang--en/index.htm</a:t>
            </a:r>
          </a:p>
          <a:p>
            <a:pPr marL="342900" lvl="0" indent="-342900">
              <a:lnSpc>
                <a:spcPct val="107000"/>
              </a:lnSpc>
              <a:spcAft>
                <a:spcPts val="800"/>
              </a:spcAft>
              <a:buFont typeface="Symbol" panose="05050102010706020507" pitchFamily="18" charset="2"/>
              <a:buChar char=""/>
            </a:pPr>
            <a:r>
              <a:rPr lang="en-GB" sz="1600" b="1" dirty="0">
                <a:latin typeface="Calibri" panose="020F0502020204030204" pitchFamily="34" charset="0"/>
                <a:ea typeface="Times New Roman" panose="02020603050405020304" pitchFamily="18" charset="0"/>
                <a:cs typeface="Times New Roman" panose="02020603050405020304" pitchFamily="18" charset="0"/>
              </a:rPr>
              <a:t>Case studies in English</a:t>
            </a:r>
            <a:r>
              <a:rPr lang="en-GB" sz="1600" dirty="0">
                <a:latin typeface="Calibri" panose="020F0502020204030204" pitchFamily="34" charset="0"/>
                <a:ea typeface="Times New Roman" panose="02020603050405020304" pitchFamily="18" charset="0"/>
                <a:cs typeface="Times New Roman" panose="02020603050405020304" pitchFamily="18" charset="0"/>
              </a:rPr>
              <a:t>. Available at: </a:t>
            </a:r>
            <a:r>
              <a:rPr lang="en-GB" sz="1600" u="sng" dirty="0">
                <a:latin typeface="Calibri" panose="020F0502020204030204" pitchFamily="34" charset="0"/>
                <a:ea typeface="Times New Roman" panose="02020603050405020304" pitchFamily="18" charset="0"/>
                <a:cs typeface="Times New Roman" panose="02020603050405020304" pitchFamily="18" charset="0"/>
                <a:hlinkClick r:id="rId4"/>
              </a:rPr>
              <a:t>http://www.ilo.org/safework/projects/WCMS_593288/lang--en/index.htm</a:t>
            </a:r>
            <a:endParaRPr lang="en-GB" sz="1600"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9185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58240" y="1122363"/>
            <a:ext cx="6339840" cy="2387600"/>
          </a:xfrm>
        </p:spPr>
        <p:txBody>
          <a:bodyPr vert="horz" lIns="91440" tIns="45720" rIns="91440" bIns="45720" rtlCol="0" anchor="b">
            <a:normAutofit/>
          </a:bodyPr>
          <a:lstStyle/>
          <a:p>
            <a:r>
              <a:rPr lang="en-US" sz="6100" kern="1200" dirty="0">
                <a:solidFill>
                  <a:schemeClr val="tx1">
                    <a:lumMod val="85000"/>
                    <a:lumOff val="15000"/>
                  </a:schemeClr>
                </a:solidFill>
                <a:latin typeface="+mj-lt"/>
                <a:ea typeface="+mj-ea"/>
                <a:cs typeface="+mj-cs"/>
              </a:rPr>
              <a:t>Learning objectives and steps</a:t>
            </a:r>
          </a:p>
        </p:txBody>
      </p:sp>
      <p:cxnSp>
        <p:nvCxnSpPr>
          <p:cNvPr id="11" name="Straight Connector 10">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6656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a:solidFill>
                  <a:srgbClr val="002060"/>
                </a:solidFill>
              </a:rPr>
              <a:t>Learning objectives</a:t>
            </a:r>
            <a:endParaRPr lang="en-GB" b="1" dirty="0">
              <a:solidFill>
                <a:srgbClr val="002060"/>
              </a:solidFill>
            </a:endParaRPr>
          </a:p>
        </p:txBody>
      </p:sp>
      <p:sp>
        <p:nvSpPr>
          <p:cNvPr id="5" name="Content Placeholder 4"/>
          <p:cNvSpPr>
            <a:spLocks noGrp="1"/>
          </p:cNvSpPr>
          <p:nvPr>
            <p:ph idx="1"/>
          </p:nvPr>
        </p:nvSpPr>
        <p:spPr>
          <a:xfrm>
            <a:off x="3630506" y="643467"/>
            <a:ext cx="7723293" cy="5533496"/>
          </a:xfrm>
        </p:spPr>
        <p:txBody>
          <a:bodyPr anchor="ctr">
            <a:noAutofit/>
          </a:bodyPr>
          <a:lstStyle/>
          <a:p>
            <a:pPr marL="0" indent="0">
              <a:spcBef>
                <a:spcPts val="0"/>
              </a:spcBef>
              <a:spcAft>
                <a:spcPts val="600"/>
              </a:spcAft>
              <a:buNone/>
            </a:pPr>
            <a:r>
              <a:rPr lang="en-GB" sz="1400" b="1" dirty="0"/>
              <a:t>Expected outcome</a:t>
            </a:r>
          </a:p>
          <a:p>
            <a:pPr>
              <a:spcBef>
                <a:spcPts val="0"/>
              </a:spcBef>
              <a:spcAft>
                <a:spcPts val="600"/>
              </a:spcAft>
            </a:pPr>
            <a:r>
              <a:rPr lang="en-GB" sz="1400" dirty="0"/>
              <a:t>The main outcome is the design of tailored, evidence-based interventions that can effectively prevent occupational accidents and diseases in a given global supply chain.</a:t>
            </a:r>
          </a:p>
          <a:p>
            <a:pPr>
              <a:spcBef>
                <a:spcPts val="0"/>
              </a:spcBef>
              <a:spcAft>
                <a:spcPts val="600"/>
              </a:spcAft>
            </a:pPr>
            <a:endParaRPr lang="en-GB" sz="1400" dirty="0"/>
          </a:p>
          <a:p>
            <a:pPr marL="0" indent="0">
              <a:spcBef>
                <a:spcPts val="0"/>
              </a:spcBef>
              <a:spcAft>
                <a:spcPts val="600"/>
              </a:spcAft>
              <a:buNone/>
            </a:pPr>
            <a:r>
              <a:rPr lang="en-GB" sz="1400" b="1" dirty="0"/>
              <a:t>Expected outputs</a:t>
            </a:r>
          </a:p>
          <a:p>
            <a:pPr>
              <a:spcBef>
                <a:spcPts val="0"/>
              </a:spcBef>
              <a:spcAft>
                <a:spcPts val="600"/>
              </a:spcAft>
            </a:pPr>
            <a:r>
              <a:rPr lang="en-GB" sz="1400" dirty="0"/>
              <a:t>The outputs that can be expected from the application of the starter kit are:</a:t>
            </a:r>
          </a:p>
          <a:p>
            <a:pPr>
              <a:spcBef>
                <a:spcPts val="0"/>
              </a:spcBef>
              <a:spcAft>
                <a:spcPts val="600"/>
              </a:spcAft>
            </a:pPr>
            <a:r>
              <a:rPr lang="en-GB" sz="1400" dirty="0"/>
              <a:t>A holistic understanding of a given value chain, its institutional environment, its decent work deficits, its drivers and constraints and how those affect the nature, severity, probability of occupational risks and their impact on various groups of workers in the value chain</a:t>
            </a:r>
          </a:p>
          <a:p>
            <a:pPr>
              <a:spcBef>
                <a:spcPts val="0"/>
              </a:spcBef>
              <a:spcAft>
                <a:spcPts val="600"/>
              </a:spcAft>
            </a:pPr>
            <a:r>
              <a:rPr lang="en-GB" sz="1400" dirty="0"/>
              <a:t>An identification of strategic entry points for improvement, which may be different from traditional interventions on OSH as they may be multi-layered and indirect, or related to other inter-linked working conditions</a:t>
            </a:r>
          </a:p>
          <a:p>
            <a:pPr>
              <a:spcBef>
                <a:spcPts val="0"/>
              </a:spcBef>
              <a:spcAft>
                <a:spcPts val="600"/>
              </a:spcAft>
            </a:pPr>
            <a:r>
              <a:rPr lang="en-GB" sz="1400" dirty="0"/>
              <a:t>A basis for project development, planning and implementation steaming from the designed intervention models.</a:t>
            </a:r>
          </a:p>
          <a:p>
            <a:pPr>
              <a:spcBef>
                <a:spcPts val="0"/>
              </a:spcBef>
              <a:spcAft>
                <a:spcPts val="600"/>
              </a:spcAft>
            </a:pPr>
            <a:endParaRPr lang="en-GB" sz="1400" dirty="0"/>
          </a:p>
          <a:p>
            <a:pPr marL="0" indent="0">
              <a:spcBef>
                <a:spcPts val="0"/>
              </a:spcBef>
              <a:spcAft>
                <a:spcPts val="600"/>
              </a:spcAft>
              <a:buNone/>
            </a:pPr>
            <a:r>
              <a:rPr lang="en-GB" sz="1400" b="1" dirty="0"/>
              <a:t>Target audience</a:t>
            </a:r>
          </a:p>
          <a:p>
            <a:pPr>
              <a:spcBef>
                <a:spcPts val="0"/>
              </a:spcBef>
              <a:spcAft>
                <a:spcPts val="600"/>
              </a:spcAft>
            </a:pPr>
            <a:r>
              <a:rPr lang="en-GB" sz="1400" dirty="0"/>
              <a:t>The present toolkit is designed to guide development professionals in charge of projects aiming at preventing accidents and diseases in global supply chains to:</a:t>
            </a:r>
          </a:p>
          <a:p>
            <a:pPr>
              <a:spcBef>
                <a:spcPts val="0"/>
              </a:spcBef>
              <a:spcAft>
                <a:spcPts val="600"/>
              </a:spcAft>
            </a:pPr>
            <a:r>
              <a:rPr lang="en-GB" sz="1400" dirty="0"/>
              <a:t>Select a value chain with potential for OSH improvement and replication</a:t>
            </a:r>
          </a:p>
          <a:p>
            <a:pPr>
              <a:spcBef>
                <a:spcPts val="0"/>
              </a:spcBef>
              <a:spcAft>
                <a:spcPts val="600"/>
              </a:spcAft>
            </a:pPr>
            <a:r>
              <a:rPr lang="en-GB" sz="1400" dirty="0"/>
              <a:t>Analyse the value chain to understand how it works and what are the influences at play that impact OSH outcomes</a:t>
            </a:r>
          </a:p>
          <a:p>
            <a:pPr>
              <a:spcBef>
                <a:spcPts val="0"/>
              </a:spcBef>
              <a:spcAft>
                <a:spcPts val="600"/>
              </a:spcAft>
            </a:pPr>
            <a:r>
              <a:rPr lang="en-GB" sz="1400" dirty="0"/>
              <a:t>Tailor intervention models that can effectively foster prevention of accidents and diseases and position their organisation within this intervention model. </a:t>
            </a:r>
          </a:p>
          <a:p>
            <a:pPr>
              <a:spcBef>
                <a:spcPts val="0"/>
              </a:spcBef>
              <a:spcAft>
                <a:spcPts val="600"/>
              </a:spcAft>
            </a:pPr>
            <a:r>
              <a:rPr lang="en-GB" sz="1400" dirty="0"/>
              <a:t>In the present guide, a focus is put on positioning the ILO within intervention models, as the primary target audience of this guide is composed of persons implementing ILO projects.</a:t>
            </a:r>
          </a:p>
        </p:txBody>
      </p:sp>
      <p:pic>
        <p:nvPicPr>
          <p:cNvPr id="6" name="Graphic 5" descr="Bullseye">
            <a:extLst>
              <a:ext uri="{FF2B5EF4-FFF2-40B4-BE49-F238E27FC236}">
                <a16:creationId xmlns:a16="http://schemas.microsoft.com/office/drawing/2014/main" id="{8393E039-21CC-48BD-BA99-EC4FA5DEF1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7000" y="2272294"/>
            <a:ext cx="1270001" cy="1270001"/>
          </a:xfrm>
          <a:prstGeom prst="rect">
            <a:avLst/>
          </a:prstGeom>
        </p:spPr>
      </p:pic>
    </p:spTree>
    <p:extLst>
      <p:ext uri="{BB962C8B-B14F-4D97-AF65-F5344CB8AC3E}">
        <p14:creationId xmlns:p14="http://schemas.microsoft.com/office/powerpoint/2010/main" val="21892072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err="1">
                <a:solidFill>
                  <a:srgbClr val="002060"/>
                </a:solidFill>
              </a:rPr>
              <a:t>Steps</a:t>
            </a:r>
            <a:endParaRPr lang="en-GB" b="1" dirty="0">
              <a:solidFill>
                <a:srgbClr val="00206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9075780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838200" y="1558344"/>
            <a:ext cx="10515600" cy="646331"/>
          </a:xfrm>
          <a:prstGeom prst="rect">
            <a:avLst/>
          </a:prstGeom>
          <a:noFill/>
        </p:spPr>
        <p:txBody>
          <a:bodyPr wrap="square" rtlCol="0">
            <a:spAutoFit/>
          </a:bodyPr>
          <a:lstStyle/>
          <a:p>
            <a:r>
              <a:rPr lang="fr-CH" i="1" dirty="0">
                <a:solidFill>
                  <a:schemeClr val="bg1">
                    <a:lumMod val="50000"/>
                  </a:schemeClr>
                </a:solidFill>
              </a:rPr>
              <a:t>The </a:t>
            </a:r>
            <a:r>
              <a:rPr lang="fr-CH" i="1" dirty="0" err="1">
                <a:solidFill>
                  <a:schemeClr val="bg1">
                    <a:lumMod val="50000"/>
                  </a:schemeClr>
                </a:solidFill>
              </a:rPr>
              <a:t>Steps</a:t>
            </a:r>
            <a:r>
              <a:rPr lang="fr-CH" i="1" dirty="0">
                <a:solidFill>
                  <a:schemeClr val="bg1">
                    <a:lumMod val="50000"/>
                  </a:schemeClr>
                </a:solidFill>
              </a:rPr>
              <a:t> </a:t>
            </a:r>
            <a:r>
              <a:rPr lang="fr-CH" i="1" dirty="0" err="1">
                <a:solidFill>
                  <a:schemeClr val="bg1">
                    <a:lumMod val="50000"/>
                  </a:schemeClr>
                </a:solidFill>
              </a:rPr>
              <a:t>described</a:t>
            </a:r>
            <a:r>
              <a:rPr lang="fr-CH" i="1" dirty="0">
                <a:solidFill>
                  <a:schemeClr val="bg1">
                    <a:lumMod val="50000"/>
                  </a:schemeClr>
                </a:solidFill>
              </a:rPr>
              <a:t> </a:t>
            </a:r>
            <a:r>
              <a:rPr lang="fr-CH" i="1" dirty="0" err="1">
                <a:solidFill>
                  <a:schemeClr val="bg1">
                    <a:lumMod val="50000"/>
                  </a:schemeClr>
                </a:solidFill>
              </a:rPr>
              <a:t>here</a:t>
            </a:r>
            <a:r>
              <a:rPr lang="fr-CH" i="1" dirty="0">
                <a:solidFill>
                  <a:schemeClr val="bg1">
                    <a:lumMod val="50000"/>
                  </a:schemeClr>
                </a:solidFill>
              </a:rPr>
              <a:t> </a:t>
            </a:r>
            <a:r>
              <a:rPr lang="fr-CH" i="1" dirty="0" err="1">
                <a:solidFill>
                  <a:schemeClr val="bg1">
                    <a:lumMod val="50000"/>
                  </a:schemeClr>
                </a:solidFill>
              </a:rPr>
              <a:t>follow</a:t>
            </a:r>
            <a:r>
              <a:rPr lang="fr-CH" i="1" dirty="0">
                <a:solidFill>
                  <a:schemeClr val="bg1">
                    <a:lumMod val="50000"/>
                  </a:schemeClr>
                </a:solidFill>
              </a:rPr>
              <a:t> the Guide and </a:t>
            </a:r>
            <a:r>
              <a:rPr lang="fr-CH" i="1" dirty="0" err="1">
                <a:solidFill>
                  <a:schemeClr val="bg1">
                    <a:lumMod val="50000"/>
                  </a:schemeClr>
                </a:solidFill>
              </a:rPr>
              <a:t>Toolkit</a:t>
            </a:r>
            <a:r>
              <a:rPr lang="fr-CH" i="1" dirty="0">
                <a:solidFill>
                  <a:schemeClr val="bg1">
                    <a:lumMod val="50000"/>
                  </a:schemeClr>
                </a:solidFill>
              </a:rPr>
              <a:t> of the </a:t>
            </a:r>
            <a:r>
              <a:rPr lang="fr-CH" i="1" dirty="0" err="1">
                <a:solidFill>
                  <a:schemeClr val="bg1">
                    <a:lumMod val="50000"/>
                  </a:schemeClr>
                </a:solidFill>
              </a:rPr>
              <a:t>Starterkit</a:t>
            </a:r>
            <a:r>
              <a:rPr lang="fr-CH" i="1" dirty="0">
                <a:solidFill>
                  <a:schemeClr val="bg1">
                    <a:lumMod val="50000"/>
                  </a:schemeClr>
                </a:solidFill>
              </a:rPr>
              <a:t>.</a:t>
            </a:r>
          </a:p>
          <a:p>
            <a:r>
              <a:rPr lang="fr-CH" i="1" dirty="0" err="1">
                <a:solidFill>
                  <a:schemeClr val="bg1">
                    <a:lumMod val="50000"/>
                  </a:schemeClr>
                </a:solidFill>
              </a:rPr>
              <a:t>Definitions</a:t>
            </a:r>
            <a:r>
              <a:rPr lang="fr-CH" i="1" dirty="0">
                <a:solidFill>
                  <a:schemeClr val="bg1">
                    <a:lumMod val="50000"/>
                  </a:schemeClr>
                </a:solidFill>
              </a:rPr>
              <a:t> </a:t>
            </a:r>
            <a:r>
              <a:rPr lang="fr-CH" i="1" dirty="0" err="1">
                <a:solidFill>
                  <a:schemeClr val="bg1">
                    <a:lumMod val="50000"/>
                  </a:schemeClr>
                </a:solidFill>
              </a:rPr>
              <a:t>used</a:t>
            </a:r>
            <a:r>
              <a:rPr lang="fr-CH" i="1" dirty="0">
                <a:solidFill>
                  <a:schemeClr val="bg1">
                    <a:lumMod val="50000"/>
                  </a:schemeClr>
                </a:solidFill>
              </a:rPr>
              <a:t> for the </a:t>
            </a:r>
            <a:r>
              <a:rPr lang="fr-CH" i="1" dirty="0" err="1">
                <a:solidFill>
                  <a:schemeClr val="bg1">
                    <a:lumMod val="50000"/>
                  </a:schemeClr>
                </a:solidFill>
              </a:rPr>
              <a:t>purpose</a:t>
            </a:r>
            <a:r>
              <a:rPr lang="fr-CH" i="1" dirty="0">
                <a:solidFill>
                  <a:schemeClr val="bg1">
                    <a:lumMod val="50000"/>
                  </a:schemeClr>
                </a:solidFill>
              </a:rPr>
              <a:t> of </a:t>
            </a:r>
            <a:r>
              <a:rPr lang="fr-CH" i="1" dirty="0" err="1">
                <a:solidFill>
                  <a:schemeClr val="bg1">
                    <a:lumMod val="50000"/>
                  </a:schemeClr>
                </a:solidFill>
              </a:rPr>
              <a:t>this</a:t>
            </a:r>
            <a:r>
              <a:rPr lang="fr-CH" i="1" dirty="0">
                <a:solidFill>
                  <a:schemeClr val="bg1">
                    <a:lumMod val="50000"/>
                  </a:schemeClr>
                </a:solidFill>
              </a:rPr>
              <a:t> training are </a:t>
            </a:r>
            <a:r>
              <a:rPr lang="fr-CH" i="1" dirty="0" err="1">
                <a:solidFill>
                  <a:schemeClr val="bg1">
                    <a:lumMod val="50000"/>
                  </a:schemeClr>
                </a:solidFill>
              </a:rPr>
              <a:t>available</a:t>
            </a:r>
            <a:r>
              <a:rPr lang="fr-CH" i="1" dirty="0">
                <a:solidFill>
                  <a:schemeClr val="bg1">
                    <a:lumMod val="50000"/>
                  </a:schemeClr>
                </a:solidFill>
              </a:rPr>
              <a:t> in the </a:t>
            </a:r>
            <a:r>
              <a:rPr lang="fr-CH" i="1" dirty="0" err="1">
                <a:solidFill>
                  <a:schemeClr val="bg1">
                    <a:lumMod val="50000"/>
                  </a:schemeClr>
                </a:solidFill>
              </a:rPr>
              <a:t>Glossary</a:t>
            </a:r>
            <a:r>
              <a:rPr lang="fr-CH" i="1" dirty="0">
                <a:solidFill>
                  <a:schemeClr val="bg1">
                    <a:lumMod val="50000"/>
                  </a:schemeClr>
                </a:solidFill>
              </a:rPr>
              <a:t> of the Guide.</a:t>
            </a:r>
            <a:endParaRPr lang="en-GB" i="1" dirty="0">
              <a:solidFill>
                <a:schemeClr val="bg1">
                  <a:lumMod val="50000"/>
                </a:schemeClr>
              </a:solidFill>
            </a:endParaRPr>
          </a:p>
        </p:txBody>
      </p:sp>
    </p:spTree>
    <p:extLst>
      <p:ext uri="{BB962C8B-B14F-4D97-AF65-F5344CB8AC3E}">
        <p14:creationId xmlns:p14="http://schemas.microsoft.com/office/powerpoint/2010/main" val="1780193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58240" y="1122363"/>
            <a:ext cx="6976108" cy="2387600"/>
          </a:xfrm>
        </p:spPr>
        <p:txBody>
          <a:bodyPr vert="horz" lIns="91440" tIns="45720" rIns="91440" bIns="45720" rtlCol="0" anchor="b">
            <a:normAutofit fontScale="90000"/>
          </a:bodyPr>
          <a:lstStyle/>
          <a:p>
            <a:r>
              <a:rPr lang="en-US" sz="6600" kern="1200" dirty="0">
                <a:solidFill>
                  <a:schemeClr val="tx1">
                    <a:lumMod val="85000"/>
                    <a:lumOff val="15000"/>
                  </a:schemeClr>
                </a:solidFill>
                <a:latin typeface="+mj-lt"/>
                <a:ea typeface="+mj-ea"/>
                <a:cs typeface="+mj-cs"/>
              </a:rPr>
              <a:t>Step 1</a:t>
            </a:r>
            <a:br>
              <a:rPr lang="en-US" sz="6600" kern="1200" dirty="0">
                <a:solidFill>
                  <a:schemeClr val="tx1">
                    <a:lumMod val="85000"/>
                    <a:lumOff val="15000"/>
                  </a:schemeClr>
                </a:solidFill>
                <a:latin typeface="+mj-lt"/>
                <a:ea typeface="+mj-ea"/>
                <a:cs typeface="+mj-cs"/>
              </a:rPr>
            </a:br>
            <a:r>
              <a:rPr lang="en-US" sz="6600" kern="1200" dirty="0">
                <a:solidFill>
                  <a:schemeClr val="tx1">
                    <a:lumMod val="85000"/>
                    <a:lumOff val="15000"/>
                  </a:schemeClr>
                </a:solidFill>
                <a:latin typeface="+mj-lt"/>
                <a:ea typeface="+mj-ea"/>
                <a:cs typeface="+mj-cs"/>
              </a:rPr>
              <a:t>Value chain selection</a:t>
            </a:r>
          </a:p>
        </p:txBody>
      </p:sp>
      <p:cxnSp>
        <p:nvCxnSpPr>
          <p:cNvPr id="11" name="Straight Connector 10">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6936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a:solidFill>
                  <a:srgbClr val="002060"/>
                </a:solidFill>
              </a:rPr>
              <a:t>Objectives</a:t>
            </a:r>
            <a:endParaRPr lang="en-GB" b="1" dirty="0">
              <a:solidFill>
                <a:srgbClr val="002060"/>
              </a:solidFill>
            </a:endParaRPr>
          </a:p>
        </p:txBody>
      </p:sp>
      <p:sp>
        <p:nvSpPr>
          <p:cNvPr id="5" name="Content Placeholder 4"/>
          <p:cNvSpPr>
            <a:spLocks noGrp="1"/>
          </p:cNvSpPr>
          <p:nvPr>
            <p:ph idx="1"/>
          </p:nvPr>
        </p:nvSpPr>
        <p:spPr>
          <a:xfrm>
            <a:off x="3630506" y="643467"/>
            <a:ext cx="7723293" cy="5533496"/>
          </a:xfrm>
        </p:spPr>
        <p:txBody>
          <a:bodyPr anchor="ctr">
            <a:noAutofit/>
          </a:bodyPr>
          <a:lstStyle/>
          <a:p>
            <a:pPr marL="0" indent="0" algn="just">
              <a:buNone/>
            </a:pPr>
            <a:r>
              <a:rPr lang="en-GB" sz="2000" dirty="0"/>
              <a:t>This step is the starting point of the project. The value chains assessment and selection will serve to further research drivers and bottlenecks for OSH improvement in the selected value chain. The thorough desk review and assessment of three (3) to five (5) global value chains operating in the country will allow an in-depth analysis of the most relevant value chain to select for the entirety of the project.</a:t>
            </a:r>
          </a:p>
          <a:p>
            <a:pPr marL="0" indent="0">
              <a:buNone/>
            </a:pPr>
            <a:r>
              <a:rPr lang="en-GB" sz="2000" dirty="0"/>
              <a:t> </a:t>
            </a:r>
          </a:p>
          <a:p>
            <a:pPr marL="0" indent="0">
              <a:buNone/>
            </a:pPr>
            <a:r>
              <a:rPr lang="en-GB" sz="2000" b="1" dirty="0"/>
              <a:t>The expected outputs for this step are:</a:t>
            </a:r>
          </a:p>
          <a:p>
            <a:pPr lvl="1"/>
            <a:r>
              <a:rPr lang="en-GB" sz="2000" dirty="0"/>
              <a:t>A report on the selection process</a:t>
            </a:r>
          </a:p>
          <a:p>
            <a:pPr lvl="1"/>
            <a:r>
              <a:rPr lang="en-GB" sz="2000" dirty="0"/>
              <a:t>A completed selection matrix supporting your choice</a:t>
            </a:r>
          </a:p>
          <a:p>
            <a:pPr lvl="1"/>
            <a:r>
              <a:rPr lang="en-GB" sz="2000" dirty="0"/>
              <a:t>Selected global supply chain(s) based on a scoring template in order to focus the mapping, analysis and intervention model.</a:t>
            </a:r>
          </a:p>
          <a:p>
            <a:endParaRPr lang="en-GB" sz="2000" dirty="0"/>
          </a:p>
          <a:p>
            <a:pPr marL="0" indent="0">
              <a:spcBef>
                <a:spcPts val="0"/>
              </a:spcBef>
              <a:spcAft>
                <a:spcPts val="600"/>
              </a:spcAft>
              <a:buNone/>
            </a:pPr>
            <a:endParaRPr lang="en-GB" sz="1400" dirty="0"/>
          </a:p>
        </p:txBody>
      </p:sp>
      <p:pic>
        <p:nvPicPr>
          <p:cNvPr id="6" name="Graphic 5" descr="Bullseye">
            <a:extLst>
              <a:ext uri="{FF2B5EF4-FFF2-40B4-BE49-F238E27FC236}">
                <a16:creationId xmlns:a16="http://schemas.microsoft.com/office/drawing/2014/main" id="{8393E039-21CC-48BD-BA99-EC4FA5DEF1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7000" y="2272294"/>
            <a:ext cx="1270001" cy="1270001"/>
          </a:xfrm>
          <a:prstGeom prst="rect">
            <a:avLst/>
          </a:prstGeom>
        </p:spPr>
      </p:pic>
    </p:spTree>
    <p:extLst>
      <p:ext uri="{BB962C8B-B14F-4D97-AF65-F5344CB8AC3E}">
        <p14:creationId xmlns:p14="http://schemas.microsoft.com/office/powerpoint/2010/main" val="1626322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FC047-71D3-42EA-84B8-135091344587}"/>
              </a:ext>
            </a:extLst>
          </p:cNvPr>
          <p:cNvSpPr>
            <a:spLocks noGrp="1"/>
          </p:cNvSpPr>
          <p:nvPr>
            <p:ph type="title"/>
          </p:nvPr>
        </p:nvSpPr>
        <p:spPr/>
        <p:txBody>
          <a:bodyPr/>
          <a:lstStyle/>
          <a:p>
            <a:r>
              <a:rPr lang="en-US" b="1" dirty="0">
                <a:solidFill>
                  <a:srgbClr val="002060"/>
                </a:solidFill>
              </a:rPr>
              <a:t>Value Chain Selection Process</a:t>
            </a:r>
            <a:endParaRPr lang="en-GB" b="1" dirty="0">
              <a:solidFill>
                <a:srgbClr val="002060"/>
              </a:solidFill>
            </a:endParaRPr>
          </a:p>
        </p:txBody>
      </p:sp>
      <p:sp>
        <p:nvSpPr>
          <p:cNvPr id="3" name="Content Placeholder 2">
            <a:extLst>
              <a:ext uri="{FF2B5EF4-FFF2-40B4-BE49-F238E27FC236}">
                <a16:creationId xmlns:a16="http://schemas.microsoft.com/office/drawing/2014/main" id="{756EFFA0-35A8-40B6-A3AA-B588D2D2FC6F}"/>
              </a:ext>
            </a:extLst>
          </p:cNvPr>
          <p:cNvSpPr>
            <a:spLocks noGrp="1"/>
          </p:cNvSpPr>
          <p:nvPr>
            <p:ph idx="1"/>
          </p:nvPr>
        </p:nvSpPr>
        <p:spPr>
          <a:xfrm>
            <a:off x="838199" y="1520825"/>
            <a:ext cx="10515600" cy="4789823"/>
          </a:xfrm>
        </p:spPr>
        <p:txBody>
          <a:bodyPr>
            <a:noAutofit/>
          </a:bodyPr>
          <a:lstStyle/>
          <a:p>
            <a:pPr marL="0" indent="0" algn="just">
              <a:buNone/>
            </a:pPr>
            <a:r>
              <a:rPr lang="en-GB" sz="2000" dirty="0"/>
              <a:t>1.	Choose three to five value chains to include in the selection process. Choose them in function of their importance regarding lead exports of the country and in consultation with respective ILO Country Offices.</a:t>
            </a:r>
          </a:p>
          <a:p>
            <a:pPr marL="0" indent="0" algn="just">
              <a:buNone/>
            </a:pPr>
            <a:r>
              <a:rPr lang="en-GB" sz="2000" dirty="0"/>
              <a:t>2.	Assess and analyse the selected value chains based on a desk review. The information compiled will serve to score each criterion in order to select the most appropriate value chain for the project.</a:t>
            </a:r>
          </a:p>
          <a:p>
            <a:pPr marL="457200" lvl="1" indent="0" algn="just">
              <a:buNone/>
            </a:pPr>
            <a:r>
              <a:rPr lang="en-GB" sz="1600" dirty="0" err="1"/>
              <a:t>i</a:t>
            </a:r>
            <a:r>
              <a:rPr lang="en-GB" sz="1600" dirty="0"/>
              <a:t>.	Topics: The desk review of each value chain is organised around defined topics which contain a number of criteria.</a:t>
            </a:r>
          </a:p>
          <a:p>
            <a:pPr marL="457200" lvl="1" indent="0" algn="just">
              <a:buNone/>
            </a:pPr>
            <a:r>
              <a:rPr lang="en-GB" sz="1600" dirty="0"/>
              <a:t>ii.	Criterion: Each topic contains various criterion to consider during the desk review in order to obtain an overview of the value chain and its environment.</a:t>
            </a:r>
          </a:p>
          <a:p>
            <a:pPr marL="457200" lvl="1" indent="0" algn="just">
              <a:buNone/>
            </a:pPr>
            <a:r>
              <a:rPr lang="en-GB" sz="1600" dirty="0"/>
              <a:t>iii.	Indicators: Each criterion has a set of indicators to consider in order to efficiently guide the desk review. </a:t>
            </a:r>
          </a:p>
          <a:p>
            <a:pPr marL="457200" lvl="1" indent="0" algn="just">
              <a:buNone/>
            </a:pPr>
            <a:r>
              <a:rPr lang="en-GB" sz="1600" dirty="0"/>
              <a:t>iv.	Sources: In order to collect relevant information for each topic, criterion and indicator, relevant sources are provided for the desk review. </a:t>
            </a:r>
            <a:endParaRPr lang="en-GB" sz="2000" dirty="0"/>
          </a:p>
          <a:p>
            <a:pPr marL="0" indent="0" algn="just">
              <a:buNone/>
            </a:pPr>
            <a:r>
              <a:rPr lang="en-GB" sz="2000" dirty="0"/>
              <a:t>3.	Based on the data and information collected, use the scoring and selection matrices, to select the most appropriate value chain.</a:t>
            </a:r>
          </a:p>
        </p:txBody>
      </p:sp>
      <p:sp>
        <p:nvSpPr>
          <p:cNvPr id="56" name="Rectangle 55"/>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5" name="Graphic 4" descr="Computer">
            <a:extLst>
              <a:ext uri="{FF2B5EF4-FFF2-40B4-BE49-F238E27FC236}">
                <a16:creationId xmlns:a16="http://schemas.microsoft.com/office/drawing/2014/main" id="{FFD72C35-1ECA-45BF-92EE-815032A6A0F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3421590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469" y="382590"/>
            <a:ext cx="10515600" cy="1325563"/>
          </a:xfrm>
        </p:spPr>
        <p:txBody>
          <a:bodyPr/>
          <a:lstStyle/>
          <a:p>
            <a:r>
              <a:rPr lang="fr-CH" b="1" dirty="0">
                <a:solidFill>
                  <a:srgbClr val="002060"/>
                </a:solidFill>
              </a:rPr>
              <a:t>Value </a:t>
            </a:r>
            <a:r>
              <a:rPr lang="fr-CH" b="1" dirty="0" err="1">
                <a:solidFill>
                  <a:srgbClr val="002060"/>
                </a:solidFill>
              </a:rPr>
              <a:t>chain</a:t>
            </a:r>
            <a:r>
              <a:rPr lang="fr-CH" b="1" dirty="0">
                <a:solidFill>
                  <a:srgbClr val="002060"/>
                </a:solidFill>
              </a:rPr>
              <a:t> </a:t>
            </a:r>
            <a:r>
              <a:rPr lang="fr-CH" b="1" dirty="0" err="1">
                <a:solidFill>
                  <a:srgbClr val="002060"/>
                </a:solidFill>
              </a:rPr>
              <a:t>selection</a:t>
            </a:r>
            <a:r>
              <a:rPr lang="fr-CH" b="1" dirty="0">
                <a:solidFill>
                  <a:srgbClr val="002060"/>
                </a:solidFill>
              </a:rPr>
              <a:t> </a:t>
            </a:r>
            <a:r>
              <a:rPr lang="fr-CH" b="1" dirty="0" err="1">
                <a:solidFill>
                  <a:srgbClr val="002060"/>
                </a:solidFill>
              </a:rPr>
              <a:t>process</a:t>
            </a:r>
            <a:endParaRPr lang="en-GB" b="1" dirty="0">
              <a:solidFill>
                <a:srgbClr val="002060"/>
              </a:solidFill>
            </a:endParaRPr>
          </a:p>
        </p:txBody>
      </p:sp>
      <p:sp>
        <p:nvSpPr>
          <p:cNvPr id="49" name="Rounded Rectangle 48"/>
          <p:cNvSpPr/>
          <p:nvPr/>
        </p:nvSpPr>
        <p:spPr>
          <a:xfrm>
            <a:off x="177800" y="2171700"/>
            <a:ext cx="4492884" cy="66040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CH" dirty="0" err="1"/>
              <a:t>Selection</a:t>
            </a:r>
            <a:r>
              <a:rPr lang="fr-CH" dirty="0"/>
              <a:t> </a:t>
            </a:r>
            <a:r>
              <a:rPr lang="fr-CH" dirty="0" err="1"/>
              <a:t>criteria</a:t>
            </a:r>
            <a:r>
              <a:rPr lang="fr-CH" dirty="0"/>
              <a:t> by </a:t>
            </a:r>
            <a:r>
              <a:rPr lang="fr-CH" dirty="0" err="1"/>
              <a:t>topic</a:t>
            </a:r>
            <a:endParaRPr lang="en-GB" dirty="0"/>
          </a:p>
        </p:txBody>
      </p:sp>
      <p:sp>
        <p:nvSpPr>
          <p:cNvPr id="50" name="Rounded Rectangle 49"/>
          <p:cNvSpPr/>
          <p:nvPr/>
        </p:nvSpPr>
        <p:spPr>
          <a:xfrm>
            <a:off x="5143500" y="2146300"/>
            <a:ext cx="2105284" cy="660400"/>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fr-CH" dirty="0"/>
              <a:t>Source</a:t>
            </a:r>
            <a:endParaRPr lang="en-GB" dirty="0"/>
          </a:p>
        </p:txBody>
      </p:sp>
      <p:sp>
        <p:nvSpPr>
          <p:cNvPr id="51" name="Rounded Rectangle 50"/>
          <p:cNvSpPr/>
          <p:nvPr/>
        </p:nvSpPr>
        <p:spPr>
          <a:xfrm>
            <a:off x="7705984" y="2146300"/>
            <a:ext cx="4130416" cy="660400"/>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fr-CH" dirty="0" err="1"/>
              <a:t>Scoring</a:t>
            </a:r>
            <a:endParaRPr lang="en-GB" dirty="0"/>
          </a:p>
        </p:txBody>
      </p:sp>
      <p:sp>
        <p:nvSpPr>
          <p:cNvPr id="52" name="Right Arrow 51"/>
          <p:cNvSpPr/>
          <p:nvPr/>
        </p:nvSpPr>
        <p:spPr>
          <a:xfrm>
            <a:off x="4762500" y="2352742"/>
            <a:ext cx="330200" cy="326958"/>
          </a:xfrm>
          <a:prstGeom prst="rightArrow">
            <a:avLst/>
          </a:prstGeom>
          <a:solidFill>
            <a:schemeClr val="accent2"/>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GB"/>
          </a:p>
        </p:txBody>
      </p:sp>
      <p:sp>
        <p:nvSpPr>
          <p:cNvPr id="53" name="Right Arrow 52"/>
          <p:cNvSpPr/>
          <p:nvPr/>
        </p:nvSpPr>
        <p:spPr>
          <a:xfrm>
            <a:off x="7340600" y="2352742"/>
            <a:ext cx="273568" cy="326958"/>
          </a:xfrm>
          <a:prstGeom prst="rightArrow">
            <a:avLst/>
          </a:prstGeom>
          <a:solidFill>
            <a:schemeClr val="accent4"/>
          </a:solidFill>
        </p:spPr>
        <p:style>
          <a:lnRef idx="0">
            <a:schemeClr val="accent1"/>
          </a:lnRef>
          <a:fillRef idx="3">
            <a:schemeClr val="accent1"/>
          </a:fillRef>
          <a:effectRef idx="3">
            <a:schemeClr val="accent1"/>
          </a:effectRef>
          <a:fontRef idx="minor">
            <a:schemeClr val="lt1"/>
          </a:fontRef>
        </p:style>
        <p:txBody>
          <a:bodyPr rtlCol="0" anchor="ctr"/>
          <a:lstStyle/>
          <a:p>
            <a:pPr algn="ctr"/>
            <a:endParaRPr lang="en-GB"/>
          </a:p>
        </p:txBody>
      </p:sp>
      <p:sp>
        <p:nvSpPr>
          <p:cNvPr id="54" name="Rectangle 53"/>
          <p:cNvSpPr/>
          <p:nvPr/>
        </p:nvSpPr>
        <p:spPr>
          <a:xfrm>
            <a:off x="177800" y="2974601"/>
            <a:ext cx="2298700" cy="1381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400" dirty="0" err="1"/>
              <a:t>Market</a:t>
            </a:r>
            <a:r>
              <a:rPr lang="fr-CH" sz="1400" dirty="0"/>
              <a:t> position</a:t>
            </a:r>
          </a:p>
          <a:p>
            <a:pPr marL="285750" indent="-285750">
              <a:buFontTx/>
              <a:buChar char="-"/>
            </a:pPr>
            <a:r>
              <a:rPr lang="fr-CH" sz="1400" dirty="0"/>
              <a:t>International </a:t>
            </a:r>
            <a:r>
              <a:rPr lang="fr-CH" sz="1400" dirty="0" err="1"/>
              <a:t>integration</a:t>
            </a:r>
            <a:endParaRPr lang="fr-CH" sz="1400" dirty="0"/>
          </a:p>
          <a:p>
            <a:pPr marL="285750" indent="-285750">
              <a:buFontTx/>
              <a:buChar char="-"/>
            </a:pPr>
            <a:r>
              <a:rPr lang="fr-CH" sz="1400" dirty="0" err="1"/>
              <a:t>Demand</a:t>
            </a:r>
            <a:endParaRPr lang="fr-CH" sz="1400" dirty="0"/>
          </a:p>
          <a:p>
            <a:pPr marL="285750" indent="-285750">
              <a:buFontTx/>
              <a:buChar char="-"/>
            </a:pPr>
            <a:r>
              <a:rPr lang="fr-CH" sz="1400" dirty="0" err="1"/>
              <a:t>Competitiveness</a:t>
            </a:r>
            <a:endParaRPr lang="en-GB" sz="1400" dirty="0"/>
          </a:p>
        </p:txBody>
      </p:sp>
      <p:sp>
        <p:nvSpPr>
          <p:cNvPr id="55" name="Rectangle 54"/>
          <p:cNvSpPr/>
          <p:nvPr/>
        </p:nvSpPr>
        <p:spPr>
          <a:xfrm>
            <a:off x="177800" y="4476002"/>
            <a:ext cx="2298700" cy="19910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400" dirty="0" err="1"/>
              <a:t>Employment</a:t>
            </a:r>
            <a:r>
              <a:rPr lang="fr-CH" sz="1400" dirty="0"/>
              <a:t> and </a:t>
            </a:r>
            <a:r>
              <a:rPr lang="fr-CH" sz="1400" dirty="0" err="1"/>
              <a:t>working</a:t>
            </a:r>
            <a:r>
              <a:rPr lang="fr-CH" sz="1400" dirty="0"/>
              <a:t> conditions</a:t>
            </a:r>
          </a:p>
          <a:p>
            <a:pPr marL="285750" indent="-285750">
              <a:buFontTx/>
              <a:buChar char="-"/>
            </a:pPr>
            <a:r>
              <a:rPr lang="fr-CH" sz="1400" dirty="0" err="1"/>
              <a:t>Employment</a:t>
            </a:r>
            <a:endParaRPr lang="fr-CH" sz="1400" dirty="0"/>
          </a:p>
          <a:p>
            <a:pPr marL="285750" indent="-285750">
              <a:buFontTx/>
              <a:buChar char="-"/>
            </a:pPr>
            <a:r>
              <a:rPr lang="fr-CH" sz="1400" dirty="0" err="1"/>
              <a:t>Working</a:t>
            </a:r>
            <a:r>
              <a:rPr lang="fr-CH" sz="1400" dirty="0"/>
              <a:t> conditions</a:t>
            </a:r>
          </a:p>
          <a:p>
            <a:pPr marL="285750" indent="-285750">
              <a:buFontTx/>
              <a:buChar char="-"/>
            </a:pPr>
            <a:r>
              <a:rPr lang="fr-CH" sz="1400" dirty="0" err="1"/>
              <a:t>Occupational</a:t>
            </a:r>
            <a:r>
              <a:rPr lang="fr-CH" sz="1400" dirty="0"/>
              <a:t> </a:t>
            </a:r>
            <a:r>
              <a:rPr lang="fr-CH" sz="1400" dirty="0" err="1"/>
              <a:t>Safety</a:t>
            </a:r>
            <a:r>
              <a:rPr lang="fr-CH" sz="1400" dirty="0"/>
              <a:t> and </a:t>
            </a:r>
            <a:r>
              <a:rPr lang="fr-CH" sz="1400" dirty="0" err="1"/>
              <a:t>Health</a:t>
            </a:r>
            <a:endParaRPr lang="en-GB" sz="1400" dirty="0"/>
          </a:p>
        </p:txBody>
      </p:sp>
      <p:sp>
        <p:nvSpPr>
          <p:cNvPr id="56" name="Rectangle 55"/>
          <p:cNvSpPr/>
          <p:nvPr/>
        </p:nvSpPr>
        <p:spPr>
          <a:xfrm>
            <a:off x="2590800" y="2974601"/>
            <a:ext cx="2298700" cy="1381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400" dirty="0" err="1"/>
              <a:t>Environmental</a:t>
            </a:r>
            <a:r>
              <a:rPr lang="fr-CH" sz="1400" dirty="0"/>
              <a:t> and social dimensions</a:t>
            </a:r>
          </a:p>
          <a:p>
            <a:pPr marL="285750" indent="-285750">
              <a:buFontTx/>
              <a:buChar char="-"/>
            </a:pPr>
            <a:r>
              <a:rPr lang="fr-CH" sz="1400" dirty="0" err="1"/>
              <a:t>Inclusiveness</a:t>
            </a:r>
            <a:endParaRPr lang="fr-CH" sz="1400" dirty="0"/>
          </a:p>
          <a:p>
            <a:pPr marL="285750" indent="-285750">
              <a:buFontTx/>
              <a:buChar char="-"/>
            </a:pPr>
            <a:r>
              <a:rPr lang="fr-CH" sz="1400" dirty="0" err="1"/>
              <a:t>Environmental</a:t>
            </a:r>
            <a:r>
              <a:rPr lang="fr-CH" sz="1400" dirty="0"/>
              <a:t> </a:t>
            </a:r>
            <a:r>
              <a:rPr lang="fr-CH" sz="1400" dirty="0" err="1"/>
              <a:t>footprint</a:t>
            </a:r>
            <a:endParaRPr lang="fr-CH" sz="1400" dirty="0"/>
          </a:p>
          <a:p>
            <a:pPr marL="285750" indent="-285750">
              <a:buFontTx/>
              <a:buChar char="-"/>
            </a:pPr>
            <a:r>
              <a:rPr lang="fr-CH" sz="1400" dirty="0" err="1"/>
              <a:t>Vulnerability</a:t>
            </a:r>
            <a:r>
              <a:rPr lang="fr-CH" sz="1400" dirty="0"/>
              <a:t> to </a:t>
            </a:r>
            <a:r>
              <a:rPr lang="fr-CH" sz="1400" dirty="0" err="1"/>
              <a:t>climate</a:t>
            </a:r>
            <a:r>
              <a:rPr lang="fr-CH" sz="1400" dirty="0"/>
              <a:t> change</a:t>
            </a:r>
            <a:endParaRPr lang="en-GB" sz="1400" dirty="0"/>
          </a:p>
        </p:txBody>
      </p:sp>
      <p:sp>
        <p:nvSpPr>
          <p:cNvPr id="57" name="Rectangle 56"/>
          <p:cNvSpPr/>
          <p:nvPr/>
        </p:nvSpPr>
        <p:spPr>
          <a:xfrm>
            <a:off x="2590800" y="4476001"/>
            <a:ext cx="2298700" cy="19910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400" dirty="0" err="1"/>
              <a:t>Sector</a:t>
            </a:r>
            <a:r>
              <a:rPr lang="fr-CH" sz="1400" dirty="0"/>
              <a:t> </a:t>
            </a:r>
            <a:r>
              <a:rPr lang="fr-CH" sz="1400" dirty="0" err="1"/>
              <a:t>organization</a:t>
            </a:r>
            <a:r>
              <a:rPr lang="fr-CH" sz="1400" dirty="0"/>
              <a:t> and </a:t>
            </a:r>
            <a:r>
              <a:rPr lang="fr-CH" sz="1400" dirty="0" err="1"/>
              <a:t>regulation</a:t>
            </a:r>
            <a:endParaRPr lang="fr-CH" sz="1400" dirty="0"/>
          </a:p>
          <a:p>
            <a:pPr marL="285750" indent="-285750">
              <a:buFontTx/>
              <a:buChar char="-"/>
            </a:pPr>
            <a:r>
              <a:rPr lang="fr-CH" sz="1400" dirty="0"/>
              <a:t>Composition</a:t>
            </a:r>
          </a:p>
          <a:p>
            <a:pPr marL="285750" indent="-285750">
              <a:buFontTx/>
              <a:buChar char="-"/>
            </a:pPr>
            <a:r>
              <a:rPr lang="fr-CH" sz="1400" dirty="0" err="1"/>
              <a:t>Organization</a:t>
            </a:r>
            <a:r>
              <a:rPr lang="fr-CH" sz="1400" dirty="0"/>
              <a:t> and collaboration</a:t>
            </a:r>
          </a:p>
          <a:p>
            <a:pPr marL="285750" indent="-285750">
              <a:buFontTx/>
              <a:buChar char="-"/>
            </a:pPr>
            <a:r>
              <a:rPr lang="fr-CH" sz="1400" dirty="0" err="1"/>
              <a:t>Investment</a:t>
            </a:r>
            <a:r>
              <a:rPr lang="fr-CH" sz="1400" dirty="0"/>
              <a:t> and </a:t>
            </a:r>
            <a:r>
              <a:rPr lang="fr-CH" sz="1400" dirty="0" err="1"/>
              <a:t>institutional</a:t>
            </a:r>
            <a:r>
              <a:rPr lang="fr-CH" sz="1400" dirty="0"/>
              <a:t> </a:t>
            </a:r>
            <a:r>
              <a:rPr lang="fr-CH" sz="1400" dirty="0" err="1"/>
              <a:t>capacity</a:t>
            </a:r>
            <a:endParaRPr lang="fr-CH" sz="1400" dirty="0"/>
          </a:p>
          <a:p>
            <a:pPr marL="285750" indent="-285750">
              <a:buFontTx/>
              <a:buChar char="-"/>
            </a:pPr>
            <a:r>
              <a:rPr lang="fr-CH" sz="1400" dirty="0" err="1"/>
              <a:t>Regulation</a:t>
            </a:r>
            <a:r>
              <a:rPr lang="fr-CH" sz="1400" dirty="0"/>
              <a:t> and </a:t>
            </a:r>
            <a:r>
              <a:rPr lang="fr-CH" sz="1400" dirty="0" err="1"/>
              <a:t>enforcement</a:t>
            </a:r>
            <a:endParaRPr lang="en-GB" sz="1400" dirty="0"/>
          </a:p>
        </p:txBody>
      </p:sp>
      <p:sp>
        <p:nvSpPr>
          <p:cNvPr id="58" name="Rectangle 57"/>
          <p:cNvSpPr/>
          <p:nvPr/>
        </p:nvSpPr>
        <p:spPr>
          <a:xfrm>
            <a:off x="5143500" y="2974600"/>
            <a:ext cx="2105284" cy="34924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H" sz="1400" u="sng" dirty="0"/>
              <a:t>Desk </a:t>
            </a:r>
            <a:r>
              <a:rPr lang="fr-CH" sz="1400" u="sng" dirty="0" err="1"/>
              <a:t>work</a:t>
            </a:r>
            <a:endParaRPr lang="fr-CH" sz="1400" u="sng" dirty="0"/>
          </a:p>
          <a:p>
            <a:pPr marL="285750" indent="-285750">
              <a:buFont typeface="Arial" panose="020B0604020202020204" pitchFamily="34" charset="0"/>
              <a:buChar char="•"/>
            </a:pPr>
            <a:r>
              <a:rPr lang="fr-CH" sz="1400" dirty="0"/>
              <a:t>Global </a:t>
            </a:r>
            <a:r>
              <a:rPr lang="fr-CH" sz="1400" dirty="0" err="1"/>
              <a:t>databases</a:t>
            </a:r>
            <a:endParaRPr lang="fr-CH" sz="1400" dirty="0"/>
          </a:p>
          <a:p>
            <a:pPr marL="285750" indent="-285750">
              <a:buFont typeface="Arial" panose="020B0604020202020204" pitchFamily="34" charset="0"/>
              <a:buChar char="•"/>
            </a:pPr>
            <a:r>
              <a:rPr lang="fr-CH" sz="1400" dirty="0"/>
              <a:t>National </a:t>
            </a:r>
            <a:r>
              <a:rPr lang="fr-CH" sz="1400" dirty="0" err="1"/>
              <a:t>statistical</a:t>
            </a:r>
            <a:r>
              <a:rPr lang="fr-CH" sz="1400" dirty="0"/>
              <a:t> institutions / relevant </a:t>
            </a:r>
            <a:r>
              <a:rPr lang="fr-CH" sz="1400" dirty="0" err="1"/>
              <a:t>minitries</a:t>
            </a:r>
            <a:r>
              <a:rPr lang="fr-CH" sz="1400" dirty="0"/>
              <a:t>’ public information</a:t>
            </a:r>
          </a:p>
          <a:p>
            <a:pPr marL="285750" indent="-285750">
              <a:buFont typeface="Arial" panose="020B0604020202020204" pitchFamily="34" charset="0"/>
              <a:buChar char="•"/>
            </a:pPr>
            <a:r>
              <a:rPr lang="fr-CH" sz="1400" dirty="0" err="1"/>
              <a:t>Scientific</a:t>
            </a:r>
            <a:r>
              <a:rPr lang="fr-CH" sz="1400" dirty="0"/>
              <a:t> </a:t>
            </a:r>
            <a:r>
              <a:rPr lang="fr-CH" sz="1400" dirty="0" err="1"/>
              <a:t>literature</a:t>
            </a:r>
            <a:endParaRPr lang="fr-CH" sz="1400" dirty="0"/>
          </a:p>
          <a:p>
            <a:pPr marL="285750" indent="-285750">
              <a:buFont typeface="Arial" panose="020B0604020202020204" pitchFamily="34" charset="0"/>
              <a:buChar char="•"/>
            </a:pPr>
            <a:r>
              <a:rPr lang="fr-CH" sz="1400" dirty="0" err="1"/>
              <a:t>Other</a:t>
            </a:r>
            <a:r>
              <a:rPr lang="fr-CH" sz="1400" dirty="0"/>
              <a:t> </a:t>
            </a:r>
            <a:r>
              <a:rPr lang="fr-CH" sz="1400" dirty="0" err="1"/>
              <a:t>agencies</a:t>
            </a:r>
            <a:r>
              <a:rPr lang="fr-CH" sz="1400" dirty="0"/>
              <a:t> </a:t>
            </a:r>
            <a:r>
              <a:rPr lang="fr-CH" sz="1400" dirty="0" err="1"/>
              <a:t>assessments</a:t>
            </a:r>
            <a:r>
              <a:rPr lang="fr-CH" sz="1400" dirty="0"/>
              <a:t> and reports</a:t>
            </a:r>
          </a:p>
          <a:p>
            <a:pPr marL="285750" indent="-285750">
              <a:buFont typeface="Arial" panose="020B0604020202020204" pitchFamily="34" charset="0"/>
              <a:buChar char="•"/>
            </a:pPr>
            <a:r>
              <a:rPr lang="fr-CH" sz="1400" dirty="0" err="1"/>
              <a:t>Internal</a:t>
            </a:r>
            <a:r>
              <a:rPr lang="fr-CH" sz="1400" dirty="0"/>
              <a:t> consultations</a:t>
            </a:r>
          </a:p>
          <a:p>
            <a:pPr marL="285750" indent="-285750">
              <a:buFont typeface="Arial" panose="020B0604020202020204" pitchFamily="34" charset="0"/>
              <a:buChar char="•"/>
            </a:pPr>
            <a:r>
              <a:rPr lang="fr-CH" sz="1400" dirty="0"/>
              <a:t>Interviews of </a:t>
            </a:r>
            <a:r>
              <a:rPr lang="fr-CH" sz="1400" dirty="0" err="1"/>
              <a:t>specialists</a:t>
            </a:r>
            <a:endParaRPr lang="en-GB" sz="1400" dirty="0"/>
          </a:p>
        </p:txBody>
      </p:sp>
      <p:graphicFrame>
        <p:nvGraphicFramePr>
          <p:cNvPr id="59" name="Table 58"/>
          <p:cNvGraphicFramePr>
            <a:graphicFrameLocks noGrp="1"/>
          </p:cNvGraphicFramePr>
          <p:nvPr>
            <p:extLst>
              <p:ext uri="{D42A27DB-BD31-4B8C-83A1-F6EECF244321}">
                <p14:modId xmlns:p14="http://schemas.microsoft.com/office/powerpoint/2010/main" val="585685388"/>
              </p:ext>
            </p:extLst>
          </p:nvPr>
        </p:nvGraphicFramePr>
        <p:xfrm>
          <a:off x="7705984" y="2977399"/>
          <a:ext cx="4130416" cy="3489700"/>
        </p:xfrm>
        <a:graphic>
          <a:graphicData uri="http://schemas.openxmlformats.org/drawingml/2006/table">
            <a:tbl>
              <a:tblPr firstRow="1" firstCol="1" bandRow="1">
                <a:tableStyleId>{00A15C55-8517-42AA-B614-E9B94910E393}</a:tableStyleId>
              </a:tblPr>
              <a:tblGrid>
                <a:gridCol w="1332688">
                  <a:extLst>
                    <a:ext uri="{9D8B030D-6E8A-4147-A177-3AD203B41FA5}">
                      <a16:colId xmlns:a16="http://schemas.microsoft.com/office/drawing/2014/main" val="20000"/>
                    </a:ext>
                  </a:extLst>
                </a:gridCol>
                <a:gridCol w="822966">
                  <a:extLst>
                    <a:ext uri="{9D8B030D-6E8A-4147-A177-3AD203B41FA5}">
                      <a16:colId xmlns:a16="http://schemas.microsoft.com/office/drawing/2014/main" val="20001"/>
                    </a:ext>
                  </a:extLst>
                </a:gridCol>
                <a:gridCol w="987381">
                  <a:extLst>
                    <a:ext uri="{9D8B030D-6E8A-4147-A177-3AD203B41FA5}">
                      <a16:colId xmlns:a16="http://schemas.microsoft.com/office/drawing/2014/main" val="20002"/>
                    </a:ext>
                  </a:extLst>
                </a:gridCol>
                <a:gridCol w="987381">
                  <a:extLst>
                    <a:ext uri="{9D8B030D-6E8A-4147-A177-3AD203B41FA5}">
                      <a16:colId xmlns:a16="http://schemas.microsoft.com/office/drawing/2014/main" val="20003"/>
                    </a:ext>
                  </a:extLst>
                </a:gridCol>
              </a:tblGrid>
              <a:tr h="386983">
                <a:tc>
                  <a:txBody>
                    <a:bodyPr/>
                    <a:lstStyle/>
                    <a:p>
                      <a:pPr algn="ctr">
                        <a:lnSpc>
                          <a:spcPct val="107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a:effectLst/>
                        </a:rPr>
                        <a:t>Supply chain no.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a:effectLst/>
                        </a:rPr>
                        <a:t>Supply chain no.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a:effectLst/>
                        </a:rPr>
                        <a:t>Supply chain no.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84451">
                <a:tc>
                  <a:txBody>
                    <a:bodyPr/>
                    <a:lstStyle/>
                    <a:p>
                      <a:pPr>
                        <a:lnSpc>
                          <a:spcPct val="107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7">
                  <a:txBody>
                    <a:bodyPr/>
                    <a:lstStyle/>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rowSpan="7">
                  <a:txBody>
                    <a:bodyPr/>
                    <a:lstStyle/>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tc rowSpan="7">
                  <a:txBody>
                    <a:bodyPr/>
                    <a:lstStyle/>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tc>
                <a:extLst>
                  <a:ext uri="{0D108BD9-81ED-4DB2-BD59-A6C34878D82A}">
                    <a16:rowId xmlns:a16="http://schemas.microsoft.com/office/drawing/2014/main" val="10001"/>
                  </a:ext>
                </a:extLst>
              </a:tr>
              <a:tr h="383351">
                <a:tc>
                  <a:txBody>
                    <a:bodyPr/>
                    <a:lstStyle/>
                    <a:p>
                      <a:pPr marL="0" lvl="0" indent="0">
                        <a:lnSpc>
                          <a:spcPct val="107000"/>
                        </a:lnSpc>
                        <a:spcAft>
                          <a:spcPts val="0"/>
                        </a:spcAft>
                        <a:buFont typeface="+mj-lt"/>
                        <a:buNone/>
                      </a:pPr>
                      <a:r>
                        <a:rPr lang="en-GB" sz="1100">
                          <a:effectLst/>
                        </a:rPr>
                        <a:t>Market position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86983">
                <a:tc>
                  <a:txBody>
                    <a:bodyPr/>
                    <a:lstStyle/>
                    <a:p>
                      <a:pPr marL="0" lvl="0" indent="0">
                        <a:lnSpc>
                          <a:spcPct val="107000"/>
                        </a:lnSpc>
                        <a:spcAft>
                          <a:spcPts val="0"/>
                        </a:spcAft>
                        <a:buFont typeface="+mj-lt"/>
                        <a:buNone/>
                      </a:pPr>
                      <a:r>
                        <a:rPr lang="en-GB" sz="1100">
                          <a:effectLst/>
                        </a:rPr>
                        <a:t>Employment and working conditions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86983">
                <a:tc>
                  <a:txBody>
                    <a:bodyPr/>
                    <a:lstStyle/>
                    <a:p>
                      <a:pPr marL="0" lvl="0" indent="0">
                        <a:lnSpc>
                          <a:spcPct val="107000"/>
                        </a:lnSpc>
                        <a:spcAft>
                          <a:spcPts val="0"/>
                        </a:spcAft>
                        <a:buFont typeface="+mj-lt"/>
                        <a:buNone/>
                      </a:pPr>
                      <a:r>
                        <a:rPr lang="en-GB" sz="1100">
                          <a:effectLst/>
                        </a:rPr>
                        <a:t>Environmental and social dimensions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86983">
                <a:tc>
                  <a:txBody>
                    <a:bodyPr/>
                    <a:lstStyle/>
                    <a:p>
                      <a:pPr marL="0" lvl="0" indent="0">
                        <a:lnSpc>
                          <a:spcPct val="107000"/>
                        </a:lnSpc>
                        <a:spcAft>
                          <a:spcPts val="0"/>
                        </a:spcAft>
                        <a:buFont typeface="+mj-lt"/>
                        <a:buNone/>
                      </a:pPr>
                      <a:r>
                        <a:rPr lang="en-GB" sz="1100">
                          <a:effectLst/>
                        </a:rPr>
                        <a:t>Sector organization and regulation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86983">
                <a:tc>
                  <a:txBody>
                    <a:bodyPr/>
                    <a:lstStyle/>
                    <a:p>
                      <a:pPr marL="0" lvl="0" indent="0">
                        <a:lnSpc>
                          <a:spcPct val="107000"/>
                        </a:lnSpc>
                        <a:spcAft>
                          <a:spcPts val="0"/>
                        </a:spcAft>
                        <a:buFont typeface="+mj-lt"/>
                        <a:buNone/>
                      </a:pPr>
                      <a:r>
                        <a:rPr lang="en-GB" sz="1100" dirty="0">
                          <a:effectLst/>
                        </a:rPr>
                        <a:t>Potential for transferability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386983">
                <a:tc>
                  <a:txBody>
                    <a:bodyPr/>
                    <a:lstStyle/>
                    <a:p>
                      <a:pPr>
                        <a:lnSpc>
                          <a:spcPct val="107000"/>
                        </a:lnSpc>
                        <a:spcAft>
                          <a:spcPts val="0"/>
                        </a:spcAft>
                      </a:pPr>
                      <a:r>
                        <a:rPr lang="en-GB" sz="1100" dirty="0">
                          <a:effectLst/>
                        </a:rPr>
                        <a:t>Total (weighted I+II+III+IV+V)</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bl>
          </a:graphicData>
        </a:graphic>
      </p:graphicFrame>
      <p:sp>
        <p:nvSpPr>
          <p:cNvPr id="16" name="Rectangle 15">
            <a:extLst>
              <a:ext uri="{FF2B5EF4-FFF2-40B4-BE49-F238E27FC236}">
                <a16:creationId xmlns:a16="http://schemas.microsoft.com/office/drawing/2014/main" id="{BA0EF46F-013B-46D1-A7F7-781DF303BABC}"/>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17" name="Graphic 16" descr="Computer">
            <a:extLst>
              <a:ext uri="{FF2B5EF4-FFF2-40B4-BE49-F238E27FC236}">
                <a16:creationId xmlns:a16="http://schemas.microsoft.com/office/drawing/2014/main" id="{A356298D-0F03-43AF-8075-AAE90872E75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2380481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96708-2488-4065-9AF9-7DC889079343}"/>
              </a:ext>
            </a:extLst>
          </p:cNvPr>
          <p:cNvSpPr>
            <a:spLocks noGrp="1"/>
          </p:cNvSpPr>
          <p:nvPr>
            <p:ph type="title"/>
          </p:nvPr>
        </p:nvSpPr>
        <p:spPr>
          <a:xfrm>
            <a:off x="838200" y="365126"/>
            <a:ext cx="10515600" cy="991116"/>
          </a:xfrm>
        </p:spPr>
        <p:txBody>
          <a:bodyPr/>
          <a:lstStyle/>
          <a:p>
            <a:r>
              <a:rPr lang="en-US" b="1" dirty="0">
                <a:solidFill>
                  <a:srgbClr val="002060"/>
                </a:solidFill>
              </a:rPr>
              <a:t>Value Chain Selection Process</a:t>
            </a:r>
            <a:endParaRPr lang="en-GB" b="1" dirty="0"/>
          </a:p>
        </p:txBody>
      </p:sp>
      <p:graphicFrame>
        <p:nvGraphicFramePr>
          <p:cNvPr id="4" name="Table 3">
            <a:extLst>
              <a:ext uri="{FF2B5EF4-FFF2-40B4-BE49-F238E27FC236}">
                <a16:creationId xmlns:a16="http://schemas.microsoft.com/office/drawing/2014/main" id="{52CE7E1E-A39A-459B-B117-38607E220448}"/>
              </a:ext>
            </a:extLst>
          </p:cNvPr>
          <p:cNvGraphicFramePr>
            <a:graphicFrameLocks noGrp="1"/>
          </p:cNvGraphicFramePr>
          <p:nvPr>
            <p:extLst>
              <p:ext uri="{D42A27DB-BD31-4B8C-83A1-F6EECF244321}">
                <p14:modId xmlns:p14="http://schemas.microsoft.com/office/powerpoint/2010/main" val="1006642108"/>
              </p:ext>
            </p:extLst>
          </p:nvPr>
        </p:nvGraphicFramePr>
        <p:xfrm>
          <a:off x="838200" y="3736731"/>
          <a:ext cx="10624038" cy="2908378"/>
        </p:xfrm>
        <a:graphic>
          <a:graphicData uri="http://schemas.openxmlformats.org/drawingml/2006/table">
            <a:tbl>
              <a:tblPr firstRow="1" firstCol="1" bandRow="1">
                <a:tableStyleId>{5C22544A-7EE6-4342-B048-85BDC9FD1C3A}</a:tableStyleId>
              </a:tblPr>
              <a:tblGrid>
                <a:gridCol w="2028212">
                  <a:extLst>
                    <a:ext uri="{9D8B030D-6E8A-4147-A177-3AD203B41FA5}">
                      <a16:colId xmlns:a16="http://schemas.microsoft.com/office/drawing/2014/main" val="3500408469"/>
                    </a:ext>
                  </a:extLst>
                </a:gridCol>
                <a:gridCol w="7628123">
                  <a:extLst>
                    <a:ext uri="{9D8B030D-6E8A-4147-A177-3AD203B41FA5}">
                      <a16:colId xmlns:a16="http://schemas.microsoft.com/office/drawing/2014/main" val="712480746"/>
                    </a:ext>
                  </a:extLst>
                </a:gridCol>
                <a:gridCol w="967703">
                  <a:extLst>
                    <a:ext uri="{9D8B030D-6E8A-4147-A177-3AD203B41FA5}">
                      <a16:colId xmlns:a16="http://schemas.microsoft.com/office/drawing/2014/main" val="1725733535"/>
                    </a:ext>
                  </a:extLst>
                </a:gridCol>
              </a:tblGrid>
              <a:tr h="256832">
                <a:tc>
                  <a:txBody>
                    <a:bodyPr/>
                    <a:lstStyle/>
                    <a:p>
                      <a:pPr marL="0" marR="0" algn="ctr">
                        <a:lnSpc>
                          <a:spcPct val="107000"/>
                        </a:lnSpc>
                        <a:spcBef>
                          <a:spcPts val="0"/>
                        </a:spcBef>
                        <a:spcAft>
                          <a:spcPts val="0"/>
                        </a:spcAft>
                      </a:pPr>
                      <a:r>
                        <a:rPr lang="en-GB" sz="1100" dirty="0">
                          <a:effectLst/>
                        </a:rPr>
                        <a:t>Criteria</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GB" sz="1100" dirty="0">
                          <a:effectLst/>
                        </a:rPr>
                        <a:t>Description of information found</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GB" sz="1100" dirty="0">
                          <a:effectLst/>
                        </a:rPr>
                        <a:t>Score</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67764050"/>
                  </a:ext>
                </a:extLst>
              </a:tr>
              <a:tr h="1062998">
                <a:tc>
                  <a:txBody>
                    <a:bodyPr/>
                    <a:lstStyle/>
                    <a:p>
                      <a:pPr marL="0" marR="0">
                        <a:lnSpc>
                          <a:spcPct val="107000"/>
                        </a:lnSpc>
                        <a:spcBef>
                          <a:spcPts val="0"/>
                        </a:spcBef>
                        <a:spcAft>
                          <a:spcPts val="0"/>
                        </a:spcAft>
                      </a:pPr>
                      <a:r>
                        <a:rPr lang="en-GB" sz="1100" dirty="0">
                          <a:effectLst/>
                        </a:rPr>
                        <a:t>Importance of the sector for the local economy</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GB" sz="1100" dirty="0">
                          <a:effectLst/>
                        </a:rPr>
                        <a:t> </a:t>
                      </a:r>
                    </a:p>
                    <a:p>
                      <a:pPr marL="0" marR="0">
                        <a:lnSpc>
                          <a:spcPct val="107000"/>
                        </a:lnSpc>
                        <a:spcBef>
                          <a:spcPts val="0"/>
                        </a:spcBef>
                        <a:spcAft>
                          <a:spcPts val="0"/>
                        </a:spcAft>
                      </a:pPr>
                      <a:r>
                        <a:rPr lang="en-GB" sz="11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GB" sz="11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90543617"/>
                  </a:ext>
                </a:extLst>
              </a:tr>
              <a:tr h="794274">
                <a:tc>
                  <a:txBody>
                    <a:bodyPr/>
                    <a:lstStyle/>
                    <a:p>
                      <a:pPr marL="0" marR="0">
                        <a:lnSpc>
                          <a:spcPct val="107000"/>
                        </a:lnSpc>
                        <a:spcBef>
                          <a:spcPts val="0"/>
                        </a:spcBef>
                        <a:spcAft>
                          <a:spcPts val="0"/>
                        </a:spcAft>
                      </a:pPr>
                      <a:r>
                        <a:rPr lang="en-GB" sz="1100" dirty="0">
                          <a:effectLst/>
                        </a:rPr>
                        <a:t>Prospects for growth in demand</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GB" sz="11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GB" sz="11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32571697"/>
                  </a:ext>
                </a:extLst>
              </a:tr>
              <a:tr h="794274">
                <a:tc>
                  <a:txBody>
                    <a:bodyPr/>
                    <a:lstStyle/>
                    <a:p>
                      <a:pPr marL="0" marR="0">
                        <a:lnSpc>
                          <a:spcPct val="107000"/>
                        </a:lnSpc>
                        <a:spcBef>
                          <a:spcPts val="0"/>
                        </a:spcBef>
                        <a:spcAft>
                          <a:spcPts val="0"/>
                        </a:spcAft>
                      </a:pPr>
                      <a:r>
                        <a:rPr lang="en-GB" sz="1100" dirty="0">
                          <a:effectLst/>
                        </a:rPr>
                        <a:t>Competitiveness and profitability</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GB" sz="11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a:lnSpc>
                          <a:spcPct val="107000"/>
                        </a:lnSpc>
                        <a:spcBef>
                          <a:spcPts val="0"/>
                        </a:spcBef>
                        <a:spcAft>
                          <a:spcPts val="0"/>
                        </a:spcAft>
                      </a:pPr>
                      <a:r>
                        <a:rPr lang="en-GB" sz="1100" dirty="0">
                          <a:effectLst/>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8223216"/>
                  </a:ext>
                </a:extLst>
              </a:tr>
            </a:tbl>
          </a:graphicData>
        </a:graphic>
      </p:graphicFrame>
      <p:sp>
        <p:nvSpPr>
          <p:cNvPr id="5" name="TextBox 4">
            <a:extLst>
              <a:ext uri="{FF2B5EF4-FFF2-40B4-BE49-F238E27FC236}">
                <a16:creationId xmlns:a16="http://schemas.microsoft.com/office/drawing/2014/main" id="{4FD1E377-6CCC-411A-B80E-23530B8E57B6}"/>
              </a:ext>
            </a:extLst>
          </p:cNvPr>
          <p:cNvSpPr txBox="1"/>
          <p:nvPr/>
        </p:nvSpPr>
        <p:spPr>
          <a:xfrm>
            <a:off x="838200" y="1327228"/>
            <a:ext cx="5070231" cy="2031325"/>
          </a:xfrm>
          <a:prstGeom prst="rect">
            <a:avLst/>
          </a:prstGeom>
          <a:noFill/>
          <a:ln w="3175">
            <a:solidFill>
              <a:schemeClr val="accent1"/>
            </a:solidFill>
          </a:ln>
        </p:spPr>
        <p:txBody>
          <a:bodyPr wrap="square" rtlCol="0">
            <a:spAutoFit/>
          </a:bodyPr>
          <a:lstStyle/>
          <a:p>
            <a:pPr algn="just"/>
            <a:r>
              <a:rPr lang="en-US" sz="2100" dirty="0">
                <a:solidFill>
                  <a:srgbClr val="002060"/>
                </a:solidFill>
              </a:rPr>
              <a:t>Collect information, analyze and score each value chain for each topic. Topics, criterion and their indicators can be adapted depending on country context and project objectives.</a:t>
            </a:r>
          </a:p>
          <a:p>
            <a:pPr algn="just"/>
            <a:endParaRPr lang="en-US" sz="2100" dirty="0"/>
          </a:p>
        </p:txBody>
      </p:sp>
      <p:sp>
        <p:nvSpPr>
          <p:cNvPr id="6" name="Rectangle 5"/>
          <p:cNvSpPr/>
          <p:nvPr/>
        </p:nvSpPr>
        <p:spPr>
          <a:xfrm>
            <a:off x="6814723" y="1327228"/>
            <a:ext cx="4647515" cy="203132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dirty="0">
                <a:solidFill>
                  <a:srgbClr val="002060"/>
                </a:solidFill>
              </a:rPr>
              <a:t>Topics: </a:t>
            </a:r>
          </a:p>
          <a:p>
            <a:pPr marL="285750" indent="-285750">
              <a:buFont typeface="Arial" panose="020B0604020202020204" pitchFamily="34" charset="0"/>
              <a:buChar char="•"/>
            </a:pPr>
            <a:r>
              <a:rPr lang="en-US" b="1" dirty="0"/>
              <a:t>Market Position</a:t>
            </a:r>
          </a:p>
          <a:p>
            <a:pPr marL="285750" indent="-285750">
              <a:buFont typeface="Arial" panose="020B0604020202020204" pitchFamily="34" charset="0"/>
              <a:buChar char="•"/>
            </a:pPr>
            <a:r>
              <a:rPr lang="en-US" dirty="0"/>
              <a:t>Employment and Working Conditions</a:t>
            </a:r>
          </a:p>
          <a:p>
            <a:pPr marL="285750" indent="-285750">
              <a:buFont typeface="Arial" panose="020B0604020202020204" pitchFamily="34" charset="0"/>
              <a:buChar char="•"/>
            </a:pPr>
            <a:r>
              <a:rPr lang="en-US" dirty="0"/>
              <a:t>Identification of the Risk Factors</a:t>
            </a:r>
          </a:p>
          <a:p>
            <a:pPr marL="285750" indent="-285750">
              <a:buFont typeface="Arial" panose="020B0604020202020204" pitchFamily="34" charset="0"/>
              <a:buChar char="•"/>
            </a:pPr>
            <a:r>
              <a:rPr lang="en-US" dirty="0"/>
              <a:t>Environmental and Social Dimensions</a:t>
            </a:r>
          </a:p>
          <a:p>
            <a:pPr marL="285750" indent="-285750">
              <a:buFont typeface="Arial" panose="020B0604020202020204" pitchFamily="34" charset="0"/>
              <a:buChar char="•"/>
            </a:pPr>
            <a:r>
              <a:rPr lang="en-US" dirty="0"/>
              <a:t>Sector Organization and Regulations</a:t>
            </a:r>
          </a:p>
          <a:p>
            <a:pPr marL="285750" indent="-285750">
              <a:buFont typeface="Arial" panose="020B0604020202020204" pitchFamily="34" charset="0"/>
              <a:buChar char="•"/>
            </a:pPr>
            <a:r>
              <a:rPr lang="en-US" dirty="0"/>
              <a:t>Potential for Transferability.</a:t>
            </a:r>
          </a:p>
        </p:txBody>
      </p:sp>
      <p:sp>
        <p:nvSpPr>
          <p:cNvPr id="10" name="Rectangle 9">
            <a:extLst>
              <a:ext uri="{FF2B5EF4-FFF2-40B4-BE49-F238E27FC236}">
                <a16:creationId xmlns:a16="http://schemas.microsoft.com/office/drawing/2014/main" id="{514FBC54-C585-40BC-B973-6D601F59AA08}"/>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11" name="Graphic 10" descr="Computer">
            <a:extLst>
              <a:ext uri="{FF2B5EF4-FFF2-40B4-BE49-F238E27FC236}">
                <a16:creationId xmlns:a16="http://schemas.microsoft.com/office/drawing/2014/main" id="{2E47DBF1-4F58-42B4-A7C9-B935A81CAD4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
        <p:nvSpPr>
          <p:cNvPr id="3" name="Rectangle 2">
            <a:extLst>
              <a:ext uri="{FF2B5EF4-FFF2-40B4-BE49-F238E27FC236}">
                <a16:creationId xmlns:a16="http://schemas.microsoft.com/office/drawing/2014/main" id="{0099B78A-0C64-4FCB-B939-8B6D4E71A4A6}"/>
              </a:ext>
            </a:extLst>
          </p:cNvPr>
          <p:cNvSpPr/>
          <p:nvPr/>
        </p:nvSpPr>
        <p:spPr>
          <a:xfrm>
            <a:off x="792159" y="3406236"/>
            <a:ext cx="2581156" cy="369332"/>
          </a:xfrm>
          <a:prstGeom prst="rect">
            <a:avLst/>
          </a:prstGeom>
        </p:spPr>
        <p:txBody>
          <a:bodyPr wrap="none">
            <a:spAutoFit/>
          </a:bodyPr>
          <a:lstStyle/>
          <a:p>
            <a:pPr algn="just"/>
            <a:r>
              <a:rPr lang="en-US" dirty="0"/>
              <a:t>Example: Market position</a:t>
            </a:r>
            <a:endParaRPr lang="en-GB" dirty="0"/>
          </a:p>
        </p:txBody>
      </p:sp>
    </p:spTree>
    <p:extLst>
      <p:ext uri="{BB962C8B-B14F-4D97-AF65-F5344CB8AC3E}">
        <p14:creationId xmlns:p14="http://schemas.microsoft.com/office/powerpoint/2010/main" val="34169093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8DDA9-0EC3-4DD1-9A27-DE5CEA569A69}"/>
              </a:ext>
            </a:extLst>
          </p:cNvPr>
          <p:cNvSpPr>
            <a:spLocks noGrp="1"/>
          </p:cNvSpPr>
          <p:nvPr>
            <p:ph type="title"/>
          </p:nvPr>
        </p:nvSpPr>
        <p:spPr/>
        <p:txBody>
          <a:bodyPr/>
          <a:lstStyle/>
          <a:p>
            <a:r>
              <a:rPr lang="en-US" b="1" dirty="0">
                <a:solidFill>
                  <a:srgbClr val="002060"/>
                </a:solidFill>
              </a:rPr>
              <a:t>Value Chain Selection Process</a:t>
            </a:r>
            <a:endParaRPr lang="en-GB" b="1" dirty="0"/>
          </a:p>
        </p:txBody>
      </p:sp>
      <p:graphicFrame>
        <p:nvGraphicFramePr>
          <p:cNvPr id="4" name="Content Placeholder 3">
            <a:extLst>
              <a:ext uri="{FF2B5EF4-FFF2-40B4-BE49-F238E27FC236}">
                <a16:creationId xmlns:a16="http://schemas.microsoft.com/office/drawing/2014/main" id="{0DDB2304-EE46-44E6-87D8-EF1B0EF15005}"/>
              </a:ext>
            </a:extLst>
          </p:cNvPr>
          <p:cNvGraphicFramePr>
            <a:graphicFrameLocks noGrp="1"/>
          </p:cNvGraphicFramePr>
          <p:nvPr>
            <p:ph idx="1"/>
            <p:extLst/>
          </p:nvPr>
        </p:nvGraphicFramePr>
        <p:xfrm>
          <a:off x="1459992" y="2299668"/>
          <a:ext cx="9272016" cy="4014216"/>
        </p:xfrm>
        <a:graphic>
          <a:graphicData uri="http://schemas.openxmlformats.org/drawingml/2006/table">
            <a:tbl>
              <a:tblPr firstRow="1" firstCol="1" bandRow="1">
                <a:tableStyleId>{5C22544A-7EE6-4342-B048-85BDC9FD1C3A}</a:tableStyleId>
              </a:tblPr>
              <a:tblGrid>
                <a:gridCol w="1811273">
                  <a:extLst>
                    <a:ext uri="{9D8B030D-6E8A-4147-A177-3AD203B41FA5}">
                      <a16:colId xmlns:a16="http://schemas.microsoft.com/office/drawing/2014/main" val="3560479624"/>
                    </a:ext>
                  </a:extLst>
                </a:gridCol>
                <a:gridCol w="6616190">
                  <a:extLst>
                    <a:ext uri="{9D8B030D-6E8A-4147-A177-3AD203B41FA5}">
                      <a16:colId xmlns:a16="http://schemas.microsoft.com/office/drawing/2014/main" val="1281205009"/>
                    </a:ext>
                  </a:extLst>
                </a:gridCol>
                <a:gridCol w="844553">
                  <a:extLst>
                    <a:ext uri="{9D8B030D-6E8A-4147-A177-3AD203B41FA5}">
                      <a16:colId xmlns:a16="http://schemas.microsoft.com/office/drawing/2014/main" val="2258757171"/>
                    </a:ext>
                  </a:extLst>
                </a:gridCol>
              </a:tblGrid>
              <a:tr h="484938">
                <a:tc>
                  <a:txBody>
                    <a:bodyPr/>
                    <a:lstStyle/>
                    <a:p>
                      <a:pPr marL="0" marR="0" algn="ctr">
                        <a:lnSpc>
                          <a:spcPct val="107000"/>
                        </a:lnSpc>
                        <a:spcBef>
                          <a:spcPts val="0"/>
                        </a:spcBef>
                        <a:spcAft>
                          <a:spcPts val="0"/>
                        </a:spcAft>
                      </a:pPr>
                      <a:r>
                        <a:rPr lang="en-GB" sz="1600" dirty="0">
                          <a:effectLst/>
                        </a:rPr>
                        <a:t>Criteria</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GB" sz="1600" dirty="0">
                          <a:effectLst/>
                        </a:rPr>
                        <a:t>Description of </a:t>
                      </a:r>
                      <a:r>
                        <a:rPr lang="en-GB" sz="1600" b="1" kern="1200" dirty="0">
                          <a:solidFill>
                            <a:schemeClr val="lt1"/>
                          </a:solidFill>
                          <a:effectLst/>
                          <a:latin typeface="+mn-lt"/>
                          <a:ea typeface="+mn-ea"/>
                          <a:cs typeface="+mn-cs"/>
                        </a:rPr>
                        <a:t>information</a:t>
                      </a:r>
                      <a:r>
                        <a:rPr lang="en-GB" sz="1600" dirty="0">
                          <a:effectLst/>
                        </a:rPr>
                        <a:t> found</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GB" sz="1600" dirty="0">
                          <a:effectLst/>
                        </a:rPr>
                        <a:t>Score</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7142967"/>
                  </a:ext>
                </a:extLst>
              </a:tr>
              <a:tr h="3529278">
                <a:tc>
                  <a:txBody>
                    <a:bodyPr/>
                    <a:lstStyle/>
                    <a:p>
                      <a:pPr marL="0" marR="0">
                        <a:lnSpc>
                          <a:spcPct val="107000"/>
                        </a:lnSpc>
                        <a:spcBef>
                          <a:spcPts val="0"/>
                        </a:spcBef>
                        <a:spcAft>
                          <a:spcPts val="0"/>
                        </a:spcAft>
                      </a:pPr>
                      <a:r>
                        <a:rPr lang="en-GB" sz="1600" dirty="0">
                          <a:effectLst/>
                        </a:rPr>
                        <a:t>Importance of the sector for the local economy</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342900" marR="0" indent="-342900" algn="l">
                        <a:lnSpc>
                          <a:spcPct val="107000"/>
                        </a:lnSpc>
                        <a:spcBef>
                          <a:spcPts val="0"/>
                        </a:spcBef>
                        <a:spcAft>
                          <a:spcPts val="0"/>
                        </a:spcAft>
                        <a:buFont typeface="Arial" panose="020B0604020202020204" pitchFamily="34" charset="0"/>
                        <a:buChar char="•"/>
                      </a:pPr>
                      <a:r>
                        <a:rPr lang="en-GB" sz="2000" dirty="0">
                          <a:effectLst/>
                        </a:rPr>
                        <a:t>Colombia is the world fourth exporter of bananas. </a:t>
                      </a:r>
                    </a:p>
                    <a:p>
                      <a:pPr marL="342900" marR="0" indent="-342900" algn="l">
                        <a:lnSpc>
                          <a:spcPct val="107000"/>
                        </a:lnSpc>
                        <a:spcBef>
                          <a:spcPts val="0"/>
                        </a:spcBef>
                        <a:spcAft>
                          <a:spcPts val="0"/>
                        </a:spcAft>
                        <a:buFont typeface="Arial" panose="020B0604020202020204" pitchFamily="34" charset="0"/>
                        <a:buChar char="•"/>
                      </a:pPr>
                      <a:r>
                        <a:rPr lang="en-GB" sz="2000" dirty="0">
                          <a:effectLst/>
                        </a:rPr>
                        <a:t>The value of those exports is affected by fluctuant exchange rates with the dollar, as banana exports are paid in dollars, not Colombian pesos. </a:t>
                      </a:r>
                    </a:p>
                    <a:p>
                      <a:pPr marL="342900" marR="0" indent="-342900" algn="l">
                        <a:lnSpc>
                          <a:spcPct val="107000"/>
                        </a:lnSpc>
                        <a:spcBef>
                          <a:spcPts val="0"/>
                        </a:spcBef>
                        <a:spcAft>
                          <a:spcPts val="0"/>
                        </a:spcAft>
                        <a:buFont typeface="Arial" panose="020B0604020202020204" pitchFamily="34" charset="0"/>
                        <a:buChar char="•"/>
                      </a:pPr>
                      <a:r>
                        <a:rPr lang="en-GB" sz="2000" dirty="0">
                          <a:effectLst/>
                        </a:rPr>
                        <a:t>Banana exports represented 0.4% of GDP in 2014 (i.e. 961 million USD in 2014). It is the third agricultural export of the country.</a:t>
                      </a:r>
                    </a:p>
                    <a:p>
                      <a:pPr marL="342900" marR="0" indent="-342900" algn="l">
                        <a:lnSpc>
                          <a:spcPct val="107000"/>
                        </a:lnSpc>
                        <a:spcBef>
                          <a:spcPts val="0"/>
                        </a:spcBef>
                        <a:spcAft>
                          <a:spcPts val="0"/>
                        </a:spcAft>
                        <a:buFont typeface="Arial" panose="020B0604020202020204" pitchFamily="34" charset="0"/>
                        <a:buChar char="•"/>
                      </a:pPr>
                      <a:r>
                        <a:rPr lang="en-GB" sz="2000" dirty="0">
                          <a:effectLst/>
                        </a:rPr>
                        <a:t>Exports represent about 5% of the local production of banana</a:t>
                      </a:r>
                      <a:r>
                        <a:rPr lang="en-GB" sz="1100" dirty="0">
                          <a:effectLst/>
                        </a:rPr>
                        <a:t>.</a:t>
                      </a:r>
                    </a:p>
                  </a:txBody>
                  <a:tcPr marL="68580" marR="68580" marT="0" marB="0"/>
                </a:tc>
                <a:tc>
                  <a:txBody>
                    <a:bodyPr/>
                    <a:lstStyle/>
                    <a:p>
                      <a:pPr marL="0" marR="0" algn="r">
                        <a:lnSpc>
                          <a:spcPct val="107000"/>
                        </a:lnSpc>
                        <a:spcBef>
                          <a:spcPts val="0"/>
                        </a:spcBef>
                        <a:spcAft>
                          <a:spcPts val="0"/>
                        </a:spcAft>
                      </a:pPr>
                      <a:r>
                        <a:rPr lang="en-GB" sz="3200" dirty="0">
                          <a:effectLst/>
                        </a:rPr>
                        <a:t>4</a:t>
                      </a:r>
                      <a:endParaRPr lang="en-GB" sz="3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78277554"/>
                  </a:ext>
                </a:extLst>
              </a:tr>
            </a:tbl>
          </a:graphicData>
        </a:graphic>
      </p:graphicFrame>
      <p:sp>
        <p:nvSpPr>
          <p:cNvPr id="5" name="Rectangle 1">
            <a:extLst>
              <a:ext uri="{FF2B5EF4-FFF2-40B4-BE49-F238E27FC236}">
                <a16:creationId xmlns:a16="http://schemas.microsoft.com/office/drawing/2014/main" id="{7FF40E8C-FDA4-4BA4-A3FD-D22D5FFC8400}"/>
              </a:ext>
            </a:extLst>
          </p:cNvPr>
          <p:cNvSpPr>
            <a:spLocks noChangeArrowheads="1"/>
          </p:cNvSpPr>
          <p:nvPr/>
        </p:nvSpPr>
        <p:spPr bwMode="auto">
          <a:xfrm>
            <a:off x="2949320" y="2580307"/>
            <a:ext cx="1772924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3" name="TextBox 2">
            <a:extLst>
              <a:ext uri="{FF2B5EF4-FFF2-40B4-BE49-F238E27FC236}">
                <a16:creationId xmlns:a16="http://schemas.microsoft.com/office/drawing/2014/main" id="{37939A7E-F143-47A6-BD01-1BDE0558AF32}"/>
              </a:ext>
            </a:extLst>
          </p:cNvPr>
          <p:cNvSpPr txBox="1"/>
          <p:nvPr/>
        </p:nvSpPr>
        <p:spPr>
          <a:xfrm>
            <a:off x="1459992" y="1810512"/>
            <a:ext cx="6121099" cy="369332"/>
          </a:xfrm>
          <a:prstGeom prst="rect">
            <a:avLst/>
          </a:prstGeom>
          <a:noFill/>
        </p:spPr>
        <p:txBody>
          <a:bodyPr wrap="none" rtlCol="0">
            <a:spAutoFit/>
          </a:bodyPr>
          <a:lstStyle/>
          <a:p>
            <a:r>
              <a:rPr lang="en-US" dirty="0"/>
              <a:t>Example: Collected information for the </a:t>
            </a:r>
            <a:r>
              <a:rPr lang="en-US" b="1" dirty="0"/>
              <a:t>Banana</a:t>
            </a:r>
            <a:r>
              <a:rPr lang="en-US" dirty="0"/>
              <a:t> Market Position</a:t>
            </a:r>
            <a:endParaRPr lang="en-GB" dirty="0"/>
          </a:p>
        </p:txBody>
      </p:sp>
      <p:sp>
        <p:nvSpPr>
          <p:cNvPr id="8" name="Rectangle 7">
            <a:extLst>
              <a:ext uri="{FF2B5EF4-FFF2-40B4-BE49-F238E27FC236}">
                <a16:creationId xmlns:a16="http://schemas.microsoft.com/office/drawing/2014/main" id="{BDBBB8B8-A480-43EE-BADA-C0633C2F9C58}"/>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9" name="Graphic 8" descr="Computer">
            <a:extLst>
              <a:ext uri="{FF2B5EF4-FFF2-40B4-BE49-F238E27FC236}">
                <a16:creationId xmlns:a16="http://schemas.microsoft.com/office/drawing/2014/main" id="{83199855-9FBB-43A5-822F-4B3A861AF8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8019896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17700-7337-402C-BE25-E7A35FCE7302}"/>
              </a:ext>
            </a:extLst>
          </p:cNvPr>
          <p:cNvSpPr>
            <a:spLocks noGrp="1"/>
          </p:cNvSpPr>
          <p:nvPr>
            <p:ph type="title"/>
          </p:nvPr>
        </p:nvSpPr>
        <p:spPr>
          <a:xfrm>
            <a:off x="838200" y="365125"/>
            <a:ext cx="10515600" cy="1325563"/>
          </a:xfrm>
        </p:spPr>
        <p:txBody>
          <a:bodyPr/>
          <a:lstStyle/>
          <a:p>
            <a:r>
              <a:rPr lang="en-US" b="1" dirty="0">
                <a:solidFill>
                  <a:srgbClr val="002060"/>
                </a:solidFill>
              </a:rPr>
              <a:t>Value Chain Selection Scoring</a:t>
            </a:r>
            <a:endParaRPr lang="en-GB" b="1" dirty="0">
              <a:solidFill>
                <a:srgbClr val="002060"/>
              </a:solidFill>
            </a:endParaRPr>
          </a:p>
        </p:txBody>
      </p:sp>
      <p:pic>
        <p:nvPicPr>
          <p:cNvPr id="13" name="Content Placeholder 12">
            <a:extLst>
              <a:ext uri="{FF2B5EF4-FFF2-40B4-BE49-F238E27FC236}">
                <a16:creationId xmlns:a16="http://schemas.microsoft.com/office/drawing/2014/main" id="{B00C2E08-9C8D-4CE7-9AA3-AE3DBFA85F97}"/>
              </a:ext>
            </a:extLst>
          </p:cNvPr>
          <p:cNvPicPr>
            <a:picLocks noGrp="1" noChangeAspect="1"/>
          </p:cNvPicPr>
          <p:nvPr>
            <p:ph idx="1"/>
          </p:nvPr>
        </p:nvPicPr>
        <p:blipFill>
          <a:blip r:embed="rId2"/>
          <a:stretch>
            <a:fillRect/>
          </a:stretch>
        </p:blipFill>
        <p:spPr>
          <a:xfrm>
            <a:off x="313352" y="4096668"/>
            <a:ext cx="11878648" cy="2070816"/>
          </a:xfrm>
          <a:prstGeom prst="rect">
            <a:avLst/>
          </a:prstGeom>
        </p:spPr>
      </p:pic>
      <p:pic>
        <p:nvPicPr>
          <p:cNvPr id="14" name="Graphic 13" descr="Flower">
            <a:extLst>
              <a:ext uri="{FF2B5EF4-FFF2-40B4-BE49-F238E27FC236}">
                <a16:creationId xmlns:a16="http://schemas.microsoft.com/office/drawing/2014/main" id="{7F1D4665-DE3C-427F-8B9E-0EC87B071A1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84071" y="3403453"/>
            <a:ext cx="548640" cy="548640"/>
          </a:xfrm>
          <a:prstGeom prst="rect">
            <a:avLst/>
          </a:prstGeom>
        </p:spPr>
      </p:pic>
      <p:pic>
        <p:nvPicPr>
          <p:cNvPr id="15" name="Graphic 14" descr="Coffee">
            <a:extLst>
              <a:ext uri="{FF2B5EF4-FFF2-40B4-BE49-F238E27FC236}">
                <a16:creationId xmlns:a16="http://schemas.microsoft.com/office/drawing/2014/main" id="{C148B387-219A-4213-BEBA-BCD7272C18F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84625" y="3404756"/>
            <a:ext cx="548640" cy="548640"/>
          </a:xfrm>
          <a:prstGeom prst="rect">
            <a:avLst/>
          </a:prstGeom>
        </p:spPr>
      </p:pic>
      <p:pic>
        <p:nvPicPr>
          <p:cNvPr id="16" name="Picture 2" descr="Résultat de recherche d'images pour &quot;banana icon&quot;">
            <a:extLst>
              <a:ext uri="{FF2B5EF4-FFF2-40B4-BE49-F238E27FC236}">
                <a16:creationId xmlns:a16="http://schemas.microsoft.com/office/drawing/2014/main" id="{73B633A7-A629-433F-8275-D6B17145C289}"/>
              </a:ext>
            </a:extLst>
          </p:cNvPr>
          <p:cNvPicPr>
            <a:picLocks noChangeAspect="1" noChangeArrowheads="1"/>
          </p:cNvPicPr>
          <p:nvPr/>
        </p:nvPicPr>
        <p:blipFill>
          <a:blip r:embed="rId7"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07017" y="3403453"/>
            <a:ext cx="549943" cy="549943"/>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a:extLst>
              <a:ext uri="{FF2B5EF4-FFF2-40B4-BE49-F238E27FC236}">
                <a16:creationId xmlns:a16="http://schemas.microsoft.com/office/drawing/2014/main" id="{AE10F009-705D-41CA-9B16-185CEB0D7BF6}"/>
              </a:ext>
            </a:extLst>
          </p:cNvPr>
          <p:cNvSpPr/>
          <p:nvPr/>
        </p:nvSpPr>
        <p:spPr>
          <a:xfrm>
            <a:off x="935114" y="1400361"/>
            <a:ext cx="10908543" cy="1779333"/>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GB" dirty="0">
                <a:latin typeface="Calibri" panose="020F0502020204030204" pitchFamily="34" charset="0"/>
                <a:ea typeface="Times New Roman" panose="02020603050405020304" pitchFamily="18" charset="0"/>
                <a:cs typeface="Times New Roman" panose="02020603050405020304" pitchFamily="18" charset="0"/>
              </a:rPr>
              <a:t>Scoring the value chain on the sub criteria is done by using scores between 1 and 5. </a:t>
            </a:r>
          </a:p>
          <a:p>
            <a:pPr marL="285750" indent="-285750" algn="just">
              <a:lnSpc>
                <a:spcPct val="107000"/>
              </a:lnSpc>
              <a:spcAft>
                <a:spcPts val="800"/>
              </a:spcAft>
              <a:buFont typeface="Arial" panose="020B0604020202020204" pitchFamily="34" charset="0"/>
              <a:buChar char="•"/>
            </a:pPr>
            <a:r>
              <a:rPr lang="en-GB" dirty="0">
                <a:latin typeface="Calibri" panose="020F0502020204030204" pitchFamily="34" charset="0"/>
                <a:ea typeface="Times New Roman" panose="02020603050405020304" pitchFamily="18" charset="0"/>
                <a:cs typeface="Times New Roman" panose="02020603050405020304" pitchFamily="18" charset="0"/>
              </a:rPr>
              <a:t>The scores are given based on the current state of the subsector itself and, for some criteria that cover trends or growth potential, on prospects. </a:t>
            </a:r>
          </a:p>
          <a:p>
            <a:pPr marL="285750" indent="-285750" algn="just">
              <a:lnSpc>
                <a:spcPct val="107000"/>
              </a:lnSpc>
              <a:spcAft>
                <a:spcPts val="800"/>
              </a:spcAft>
              <a:buFont typeface="Arial" panose="020B0604020202020204" pitchFamily="34" charset="0"/>
              <a:buChar char="•"/>
            </a:pPr>
            <a:r>
              <a:rPr lang="en-GB" dirty="0">
                <a:latin typeface="Calibri" panose="020F0502020204030204" pitchFamily="34" charset="0"/>
                <a:ea typeface="Times New Roman" panose="02020603050405020304" pitchFamily="18" charset="0"/>
                <a:cs typeface="Times New Roman" panose="02020603050405020304" pitchFamily="18" charset="0"/>
              </a:rPr>
              <a:t>The score is as much as possible based on data and figures that are available from your own observations and experiences, secondary data, previous analyses and trade and market statistics. </a:t>
            </a:r>
          </a:p>
        </p:txBody>
      </p:sp>
      <p:sp>
        <p:nvSpPr>
          <p:cNvPr id="3" name="TextBox 2">
            <a:extLst>
              <a:ext uri="{FF2B5EF4-FFF2-40B4-BE49-F238E27FC236}">
                <a16:creationId xmlns:a16="http://schemas.microsoft.com/office/drawing/2014/main" id="{3DECE175-5A82-46BD-ABCF-203FB5AC6FCE}"/>
              </a:ext>
            </a:extLst>
          </p:cNvPr>
          <p:cNvSpPr txBox="1"/>
          <p:nvPr/>
        </p:nvSpPr>
        <p:spPr>
          <a:xfrm>
            <a:off x="239982" y="3655049"/>
            <a:ext cx="2573333" cy="369332"/>
          </a:xfrm>
          <a:prstGeom prst="rect">
            <a:avLst/>
          </a:prstGeom>
          <a:noFill/>
        </p:spPr>
        <p:txBody>
          <a:bodyPr wrap="none" rtlCol="0">
            <a:spAutoFit/>
          </a:bodyPr>
          <a:lstStyle/>
          <a:p>
            <a:r>
              <a:rPr lang="en-US" dirty="0"/>
              <a:t>Example: Market Position</a:t>
            </a:r>
            <a:endParaRPr lang="en-GB" dirty="0"/>
          </a:p>
        </p:txBody>
      </p:sp>
      <p:sp>
        <p:nvSpPr>
          <p:cNvPr id="4" name="Oval 3">
            <a:extLst>
              <a:ext uri="{FF2B5EF4-FFF2-40B4-BE49-F238E27FC236}">
                <a16:creationId xmlns:a16="http://schemas.microsoft.com/office/drawing/2014/main" id="{B0BB4E49-F8A5-45F9-B496-651A57063C1B}"/>
              </a:ext>
            </a:extLst>
          </p:cNvPr>
          <p:cNvSpPr/>
          <p:nvPr/>
        </p:nvSpPr>
        <p:spPr>
          <a:xfrm>
            <a:off x="5104660" y="5007006"/>
            <a:ext cx="408372" cy="443883"/>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EE658525-1AF3-4A27-B858-280202ACB738}"/>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18" name="Graphic 17" descr="Computer">
            <a:extLst>
              <a:ext uri="{FF2B5EF4-FFF2-40B4-BE49-F238E27FC236}">
                <a16:creationId xmlns:a16="http://schemas.microsoft.com/office/drawing/2014/main" id="{F961FE38-DA9D-455F-8DD5-B3D83522D12B}"/>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3260806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F29E0-6E85-4FCF-90DA-2CB78BFBA30B}"/>
              </a:ext>
            </a:extLst>
          </p:cNvPr>
          <p:cNvSpPr>
            <a:spLocks noGrp="1"/>
          </p:cNvSpPr>
          <p:nvPr>
            <p:ph type="title"/>
          </p:nvPr>
        </p:nvSpPr>
        <p:spPr>
          <a:xfrm>
            <a:off x="875778" y="340073"/>
            <a:ext cx="10515600" cy="1325563"/>
          </a:xfrm>
        </p:spPr>
        <p:txBody>
          <a:bodyPr/>
          <a:lstStyle/>
          <a:p>
            <a:r>
              <a:rPr lang="en-US" b="1" dirty="0">
                <a:solidFill>
                  <a:srgbClr val="002060"/>
                </a:solidFill>
              </a:rPr>
              <a:t>Value Chain Selection Scoring</a:t>
            </a:r>
            <a:endParaRPr lang="en-GB" b="1" dirty="0">
              <a:solidFill>
                <a:srgbClr val="002060"/>
              </a:solidFill>
            </a:endParaRPr>
          </a:p>
        </p:txBody>
      </p:sp>
      <p:pic>
        <p:nvPicPr>
          <p:cNvPr id="5" name="Content Placeholder 4">
            <a:extLst>
              <a:ext uri="{FF2B5EF4-FFF2-40B4-BE49-F238E27FC236}">
                <a16:creationId xmlns:a16="http://schemas.microsoft.com/office/drawing/2014/main" id="{83C16275-C448-443E-89B9-9C12F9BAA82B}"/>
              </a:ext>
            </a:extLst>
          </p:cNvPr>
          <p:cNvPicPr>
            <a:picLocks noGrp="1" noChangeAspect="1"/>
          </p:cNvPicPr>
          <p:nvPr>
            <p:ph idx="1"/>
          </p:nvPr>
        </p:nvPicPr>
        <p:blipFill>
          <a:blip r:embed="rId2"/>
          <a:stretch>
            <a:fillRect/>
          </a:stretch>
        </p:blipFill>
        <p:spPr>
          <a:xfrm>
            <a:off x="400637" y="3154763"/>
            <a:ext cx="11465881" cy="2267361"/>
          </a:xfrm>
          <a:prstGeom prst="rect">
            <a:avLst/>
          </a:prstGeom>
        </p:spPr>
      </p:pic>
      <p:pic>
        <p:nvPicPr>
          <p:cNvPr id="6" name="Graphic 5" descr="Flower">
            <a:extLst>
              <a:ext uri="{FF2B5EF4-FFF2-40B4-BE49-F238E27FC236}">
                <a16:creationId xmlns:a16="http://schemas.microsoft.com/office/drawing/2014/main" id="{09A0A2C0-385B-4D0D-BD17-96093E5C14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403363" y="2454895"/>
            <a:ext cx="548640" cy="548640"/>
          </a:xfrm>
          <a:prstGeom prst="rect">
            <a:avLst/>
          </a:prstGeom>
        </p:spPr>
      </p:pic>
      <p:pic>
        <p:nvPicPr>
          <p:cNvPr id="7" name="Graphic 6" descr="Coffee">
            <a:extLst>
              <a:ext uri="{FF2B5EF4-FFF2-40B4-BE49-F238E27FC236}">
                <a16:creationId xmlns:a16="http://schemas.microsoft.com/office/drawing/2014/main" id="{DB42C7CF-8C38-4DEC-BF63-C94404E514B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937524" y="2454895"/>
            <a:ext cx="548640" cy="548640"/>
          </a:xfrm>
          <a:prstGeom prst="rect">
            <a:avLst/>
          </a:prstGeom>
        </p:spPr>
      </p:pic>
      <p:pic>
        <p:nvPicPr>
          <p:cNvPr id="8" name="Picture 2" descr="Résultat de recherche d'images pour &quot;banana icon&quot;">
            <a:extLst>
              <a:ext uri="{FF2B5EF4-FFF2-40B4-BE49-F238E27FC236}">
                <a16:creationId xmlns:a16="http://schemas.microsoft.com/office/drawing/2014/main" id="{C231E7CA-0C69-4681-8FFB-B5BD5EA52866}"/>
              </a:ext>
            </a:extLst>
          </p:cNvPr>
          <p:cNvPicPr>
            <a:picLocks noChangeAspect="1" noChangeArrowheads="1"/>
          </p:cNvPicPr>
          <p:nvPr/>
        </p:nvPicPr>
        <p:blipFill>
          <a:blip r:embed="rId7"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71685" y="2454896"/>
            <a:ext cx="548640" cy="548640"/>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a:extLst>
              <a:ext uri="{FF2B5EF4-FFF2-40B4-BE49-F238E27FC236}">
                <a16:creationId xmlns:a16="http://schemas.microsoft.com/office/drawing/2014/main" id="{EB5FCCE1-814B-4581-87B6-19F26FC33682}"/>
              </a:ext>
            </a:extLst>
          </p:cNvPr>
          <p:cNvSpPr/>
          <p:nvPr/>
        </p:nvSpPr>
        <p:spPr>
          <a:xfrm>
            <a:off x="8868792" y="4996303"/>
            <a:ext cx="585926" cy="57704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E37E842E-93A2-4240-B0BA-D16F70A85D23}"/>
              </a:ext>
            </a:extLst>
          </p:cNvPr>
          <p:cNvSpPr/>
          <p:nvPr/>
        </p:nvSpPr>
        <p:spPr>
          <a:xfrm>
            <a:off x="875778" y="1403653"/>
            <a:ext cx="10515600" cy="646331"/>
          </a:xfrm>
          <a:prstGeom prst="rect">
            <a:avLst/>
          </a:prstGeom>
        </p:spPr>
        <p:txBody>
          <a:bodyPr wrap="square">
            <a:spAutoFit/>
          </a:bodyPr>
          <a:lstStyle/>
          <a:p>
            <a:pPr marL="285750" indent="-285750">
              <a:buFont typeface="Arial" panose="020B0604020202020204" pitchFamily="34" charset="0"/>
              <a:buChar char="•"/>
            </a:pPr>
            <a:r>
              <a:rPr lang="en-GB" dirty="0">
                <a:latin typeface="Calibri" panose="020F0502020204030204" pitchFamily="34" charset="0"/>
                <a:ea typeface="Times New Roman" panose="02020603050405020304" pitchFamily="18" charset="0"/>
                <a:cs typeface="Times New Roman" panose="02020603050405020304" pitchFamily="18" charset="0"/>
              </a:rPr>
              <a:t>The criteria are selected to reflect value chain performance both in economic, institutional, social and environmental sense. </a:t>
            </a:r>
            <a:endParaRPr lang="en-GB" dirty="0"/>
          </a:p>
        </p:txBody>
      </p:sp>
      <p:sp>
        <p:nvSpPr>
          <p:cNvPr id="13" name="Rectangle 12">
            <a:extLst>
              <a:ext uri="{FF2B5EF4-FFF2-40B4-BE49-F238E27FC236}">
                <a16:creationId xmlns:a16="http://schemas.microsoft.com/office/drawing/2014/main" id="{09E82224-88ED-4FE2-9DDA-747C9B1A1AD3}"/>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14" name="Graphic 13" descr="Computer">
            <a:extLst>
              <a:ext uri="{FF2B5EF4-FFF2-40B4-BE49-F238E27FC236}">
                <a16:creationId xmlns:a16="http://schemas.microsoft.com/office/drawing/2014/main" id="{283BD21C-C66C-4D47-894B-F968D2E8891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12924482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Group Exercice</a:t>
            </a:r>
            <a:endParaRPr lang="en-GB" sz="4000" b="1" dirty="0">
              <a:solidFill>
                <a:srgbClr val="002060"/>
              </a:solidFill>
            </a:endParaRPr>
          </a:p>
        </p:txBody>
      </p:sp>
      <p:sp>
        <p:nvSpPr>
          <p:cNvPr id="5" name="Content Placeholder 4"/>
          <p:cNvSpPr>
            <a:spLocks noGrp="1"/>
          </p:cNvSpPr>
          <p:nvPr>
            <p:ph idx="1"/>
          </p:nvPr>
        </p:nvSpPr>
        <p:spPr>
          <a:xfrm>
            <a:off x="3630506" y="643467"/>
            <a:ext cx="7723293" cy="5533496"/>
          </a:xfrm>
        </p:spPr>
        <p:txBody>
          <a:bodyPr anchor="ctr">
            <a:noAutofit/>
          </a:bodyPr>
          <a:lstStyle/>
          <a:p>
            <a:pPr marL="0" indent="0">
              <a:buNone/>
            </a:pPr>
            <a:r>
              <a:rPr lang="en-US" sz="2400" b="1" dirty="0">
                <a:solidFill>
                  <a:srgbClr val="002060"/>
                </a:solidFill>
              </a:rPr>
              <a:t>STEP 1 - TRAINING MATERIAL NO. 3 - Selection Exercise</a:t>
            </a:r>
            <a:endParaRPr lang="fr-CH" sz="2400" dirty="0"/>
          </a:p>
          <a:p>
            <a:r>
              <a:rPr lang="en-GB" sz="2400" dirty="0"/>
              <a:t>A desk review was conducted on two value chains from Indonesia integrated in global supply chains. Below you will find the synthesis of the information encountered during the desk review. On this basis:</a:t>
            </a:r>
          </a:p>
          <a:p>
            <a:pPr marL="0" indent="0">
              <a:buNone/>
            </a:pPr>
            <a:endParaRPr lang="en-GB" sz="2400" dirty="0"/>
          </a:p>
          <a:p>
            <a:pPr lvl="1"/>
            <a:r>
              <a:rPr lang="en-GB" dirty="0"/>
              <a:t>Read carefully the information for each topic and criterion;</a:t>
            </a:r>
          </a:p>
          <a:p>
            <a:pPr lvl="1"/>
            <a:r>
              <a:rPr lang="en-GB" dirty="0"/>
              <a:t>Score each criterion and compile the result for each topic;</a:t>
            </a:r>
          </a:p>
          <a:p>
            <a:pPr lvl="1"/>
            <a:r>
              <a:rPr lang="en-GB" dirty="0"/>
              <a:t>Report all the topics’ score in the selection matrix;</a:t>
            </a:r>
          </a:p>
          <a:p>
            <a:pPr lvl="1"/>
            <a:r>
              <a:rPr lang="en-GB" dirty="0"/>
              <a:t>Select the most appropriate value chain;</a:t>
            </a:r>
          </a:p>
          <a:p>
            <a:pPr lvl="1"/>
            <a:r>
              <a:rPr lang="en-GB" dirty="0"/>
              <a:t>Write a conclusion justifying your decision.</a:t>
            </a:r>
          </a:p>
          <a:p>
            <a:pPr marL="0" indent="0">
              <a:buNone/>
            </a:pPr>
            <a:endParaRPr lang="en-GB" sz="2400" dirty="0"/>
          </a:p>
        </p:txBody>
      </p:sp>
      <p:pic>
        <p:nvPicPr>
          <p:cNvPr id="4" name="Graphic 3" descr="Meeting">
            <a:extLst>
              <a:ext uri="{FF2B5EF4-FFF2-40B4-BE49-F238E27FC236}">
                <a16:creationId xmlns:a16="http://schemas.microsoft.com/office/drawing/2014/main" id="{4023C015-73BD-40C2-B20A-4EC5C46118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162747"/>
            <a:ext cx="1271016" cy="1271016"/>
          </a:xfrm>
          <a:prstGeom prst="rect">
            <a:avLst/>
          </a:prstGeom>
        </p:spPr>
      </p:pic>
    </p:spTree>
    <p:extLst>
      <p:ext uri="{BB962C8B-B14F-4D97-AF65-F5344CB8AC3E}">
        <p14:creationId xmlns:p14="http://schemas.microsoft.com/office/powerpoint/2010/main" val="3464479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err="1">
                <a:solidFill>
                  <a:srgbClr val="002060"/>
                </a:solidFill>
              </a:rPr>
              <a:t>Useful</a:t>
            </a:r>
            <a:r>
              <a:rPr lang="fr-CH" b="1" dirty="0">
                <a:solidFill>
                  <a:srgbClr val="002060"/>
                </a:solidFill>
              </a:rPr>
              <a:t> </a:t>
            </a:r>
            <a:r>
              <a:rPr lang="fr-CH" b="1" dirty="0" err="1">
                <a:solidFill>
                  <a:srgbClr val="002060"/>
                </a:solidFill>
              </a:rPr>
              <a:t>Resources</a:t>
            </a:r>
            <a:endParaRPr lang="en-GB" b="1" dirty="0">
              <a:solidFill>
                <a:srgbClr val="002060"/>
              </a:solidFill>
            </a:endParaRPr>
          </a:p>
        </p:txBody>
      </p:sp>
      <p:pic>
        <p:nvPicPr>
          <p:cNvPr id="4" name="Graphic 3" descr="Books">
            <a:extLst>
              <a:ext uri="{FF2B5EF4-FFF2-40B4-BE49-F238E27FC236}">
                <a16:creationId xmlns:a16="http://schemas.microsoft.com/office/drawing/2014/main" id="{7A7C9378-AC52-4A20-BC2D-F277F05134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039816"/>
            <a:ext cx="1271016" cy="1271016"/>
          </a:xfrm>
          <a:prstGeom prst="rect">
            <a:avLst/>
          </a:prstGeom>
        </p:spPr>
      </p:pic>
      <p:sp>
        <p:nvSpPr>
          <p:cNvPr id="5" name="Rectangle 4">
            <a:extLst>
              <a:ext uri="{FF2B5EF4-FFF2-40B4-BE49-F238E27FC236}">
                <a16:creationId xmlns:a16="http://schemas.microsoft.com/office/drawing/2014/main" id="{6E777A6A-BBF9-4363-A4B8-1DE51CF74837}"/>
              </a:ext>
            </a:extLst>
          </p:cNvPr>
          <p:cNvSpPr/>
          <p:nvPr/>
        </p:nvSpPr>
        <p:spPr>
          <a:xfrm>
            <a:off x="3862754" y="1043731"/>
            <a:ext cx="7408985" cy="6001643"/>
          </a:xfrm>
          <a:prstGeom prst="rect">
            <a:avLst/>
          </a:prstGeom>
        </p:spPr>
        <p:txBody>
          <a:bodyPr wrap="square">
            <a:spAutoFit/>
          </a:bodyPr>
          <a:lstStyle/>
          <a:p>
            <a:r>
              <a:rPr lang="fr-CH" sz="1600" b="1" dirty="0">
                <a:solidFill>
                  <a:srgbClr val="002060"/>
                </a:solidFill>
              </a:rPr>
              <a:t>Publication</a:t>
            </a:r>
            <a:endParaRPr lang="en-GB" sz="1600" dirty="0"/>
          </a:p>
          <a:p>
            <a:r>
              <a:rPr lang="en-GB" sz="1600" dirty="0"/>
              <a:t>This selection tool was adapted from the ILO-GIZ Guidelines for Value Chain Selection, where additional sources and insights can be found. </a:t>
            </a:r>
          </a:p>
          <a:p>
            <a:endParaRPr lang="en-GB" sz="1600" dirty="0"/>
          </a:p>
          <a:p>
            <a:r>
              <a:rPr lang="en-GB" sz="1600" dirty="0"/>
              <a:t>Deutsche </a:t>
            </a:r>
            <a:r>
              <a:rPr lang="en-GB" sz="1600" dirty="0" err="1"/>
              <a:t>Gesellschaft</a:t>
            </a:r>
            <a:r>
              <a:rPr lang="en-GB" sz="1600" dirty="0"/>
              <a:t> </a:t>
            </a:r>
            <a:r>
              <a:rPr lang="en-GB" sz="1600" dirty="0" err="1"/>
              <a:t>für</a:t>
            </a:r>
            <a:r>
              <a:rPr lang="en-GB" sz="1600" dirty="0"/>
              <a:t> </a:t>
            </a:r>
            <a:r>
              <a:rPr lang="en-GB" sz="1600" dirty="0" err="1"/>
              <a:t>Internationale</a:t>
            </a:r>
            <a:r>
              <a:rPr lang="en-GB" sz="1600" dirty="0"/>
              <a:t> </a:t>
            </a:r>
            <a:r>
              <a:rPr lang="en-GB" sz="1600" dirty="0" err="1"/>
              <a:t>Zusammenarbeit</a:t>
            </a:r>
            <a:r>
              <a:rPr lang="en-GB" sz="1600" dirty="0"/>
              <a:t> (GIZ) GmbH &amp; ILO. 2015. Guidelines for Value Chain Selection: Integrating economic, environmental, social and institutional criteria. Available at: </a:t>
            </a:r>
            <a:r>
              <a:rPr lang="en-GB" sz="1600" dirty="0">
                <a:hlinkClick r:id="rId4"/>
              </a:rPr>
              <a:t>http://www.ilo.org/wcmsp5/groups/public/---ed_emp/---emp_ent/documents/instructionalmaterial/wcms_416392.pdf</a:t>
            </a:r>
            <a:r>
              <a:rPr lang="en-GB" sz="1600" dirty="0"/>
              <a:t> </a:t>
            </a:r>
          </a:p>
          <a:p>
            <a:endParaRPr lang="fr-CH" sz="1600" dirty="0"/>
          </a:p>
          <a:p>
            <a:endParaRPr lang="en-US" sz="1600" dirty="0"/>
          </a:p>
          <a:p>
            <a:endParaRPr lang="en-GB" sz="1600" dirty="0"/>
          </a:p>
          <a:p>
            <a:r>
              <a:rPr lang="en-GB" sz="1600" b="1" dirty="0">
                <a:solidFill>
                  <a:srgbClr val="002060"/>
                </a:solidFill>
              </a:rPr>
              <a:t>Tools from the toolbox</a:t>
            </a:r>
            <a:endParaRPr lang="en-GB" sz="1600" dirty="0"/>
          </a:p>
          <a:p>
            <a:pPr marL="285750" indent="-285750">
              <a:buClr>
                <a:schemeClr val="accent1">
                  <a:lumMod val="50000"/>
                </a:schemeClr>
              </a:buClr>
              <a:buFont typeface="Courier New" panose="02070309020205020404" pitchFamily="49" charset="0"/>
              <a:buChar char="o"/>
            </a:pPr>
            <a:r>
              <a:rPr lang="en-US" sz="1600" dirty="0"/>
              <a:t>STEP 1 - CASE STUDY NO. 2 - The roll-out of STEP ONE in the coffee value chain of Colombia</a:t>
            </a:r>
          </a:p>
          <a:p>
            <a:pPr marL="285750" indent="-285750">
              <a:buClr>
                <a:schemeClr val="accent1">
                  <a:lumMod val="50000"/>
                </a:schemeClr>
              </a:buClr>
              <a:buFont typeface="Courier New" panose="02070309020205020404" pitchFamily="49" charset="0"/>
              <a:buChar char="o"/>
            </a:pPr>
            <a:r>
              <a:rPr lang="en-US" sz="1600" dirty="0"/>
              <a:t>STEP 1 - RESEARCH TOOL NO. 1 - Sources for Value Chain Selection</a:t>
            </a:r>
          </a:p>
          <a:p>
            <a:pPr marL="285750" indent="-285750">
              <a:buClr>
                <a:schemeClr val="accent1">
                  <a:lumMod val="50000"/>
                </a:schemeClr>
              </a:buClr>
              <a:buFont typeface="Courier New" panose="02070309020205020404" pitchFamily="49" charset="0"/>
              <a:buChar char="o"/>
            </a:pPr>
            <a:r>
              <a:rPr lang="en-US" sz="1600" dirty="0"/>
              <a:t>STEP 1 - RESEARCH TOOL NO. 2 - Scoring Sheet Value Chain Selection</a:t>
            </a:r>
          </a:p>
          <a:p>
            <a:pPr marL="285750" indent="-285750">
              <a:buClr>
                <a:schemeClr val="accent1">
                  <a:lumMod val="50000"/>
                </a:schemeClr>
              </a:buClr>
              <a:buFont typeface="Courier New" panose="02070309020205020404" pitchFamily="49" charset="0"/>
              <a:buChar char="o"/>
            </a:pPr>
            <a:r>
              <a:rPr lang="en-US" sz="1600" dirty="0"/>
              <a:t>STEP 1 - TEMPLATE NO. 2 - Supply Chain Selection Report</a:t>
            </a:r>
          </a:p>
          <a:p>
            <a:pPr marL="285750" indent="-285750">
              <a:buClr>
                <a:schemeClr val="accent1">
                  <a:lumMod val="50000"/>
                </a:schemeClr>
              </a:buClr>
              <a:buFont typeface="Courier New" panose="02070309020205020404" pitchFamily="49" charset="0"/>
              <a:buChar char="o"/>
            </a:pPr>
            <a:r>
              <a:rPr lang="en-US" sz="1600" dirty="0"/>
              <a:t>STEP 1 - TEMPLATE NO. 3 - Project Factsheet</a:t>
            </a:r>
          </a:p>
          <a:p>
            <a:pPr marL="285750" indent="-285750">
              <a:buClr>
                <a:schemeClr val="accent1">
                  <a:lumMod val="50000"/>
                </a:schemeClr>
              </a:buClr>
              <a:buFont typeface="Courier New" panose="02070309020205020404" pitchFamily="49" charset="0"/>
              <a:buChar char="o"/>
            </a:pPr>
            <a:r>
              <a:rPr lang="en-US" sz="1600" dirty="0"/>
              <a:t>STEP 1 - TOR NO. 1 - Terms of Reference for the Value Chain Selection</a:t>
            </a:r>
          </a:p>
          <a:p>
            <a:pPr marL="285750" indent="-285750">
              <a:buClr>
                <a:schemeClr val="accent1">
                  <a:lumMod val="50000"/>
                </a:schemeClr>
              </a:buClr>
              <a:buFont typeface="Courier New" panose="02070309020205020404" pitchFamily="49" charset="0"/>
              <a:buChar char="o"/>
            </a:pPr>
            <a:r>
              <a:rPr lang="en-US" sz="1600" dirty="0"/>
              <a:t>STEP 1 - TRAINING MATERIAL NO. 3 - Selection Exercise</a:t>
            </a:r>
          </a:p>
          <a:p>
            <a:pPr marL="285750" indent="-285750">
              <a:buClr>
                <a:schemeClr val="accent1">
                  <a:lumMod val="50000"/>
                </a:schemeClr>
              </a:buClr>
              <a:buFont typeface="Courier New" panose="02070309020205020404" pitchFamily="49" charset="0"/>
              <a:buChar char="o"/>
            </a:pPr>
            <a:r>
              <a:rPr lang="en-US" sz="1600" dirty="0"/>
              <a:t>STEP 1 - TRAINING MATERIAL NO. 4 - Presentation of Step 1</a:t>
            </a:r>
          </a:p>
          <a:p>
            <a:pPr marL="285750" indent="-285750">
              <a:buClr>
                <a:schemeClr val="accent1">
                  <a:lumMod val="50000"/>
                </a:schemeClr>
              </a:buClr>
              <a:buFont typeface="Courier New" panose="02070309020205020404" pitchFamily="49" charset="0"/>
              <a:buChar char="o"/>
            </a:pPr>
            <a:endParaRPr lang="en-US" sz="1600" dirty="0"/>
          </a:p>
          <a:p>
            <a:endParaRPr lang="en-GB" sz="1600" dirty="0"/>
          </a:p>
          <a:p>
            <a:endParaRPr lang="en-GB" sz="1600" dirty="0"/>
          </a:p>
        </p:txBody>
      </p:sp>
      <p:sp>
        <p:nvSpPr>
          <p:cNvPr id="3" name="Rectangle 2">
            <a:extLst>
              <a:ext uri="{FF2B5EF4-FFF2-40B4-BE49-F238E27FC236}">
                <a16:creationId xmlns:a16="http://schemas.microsoft.com/office/drawing/2014/main" id="{1D4A68BB-A01E-46C0-AD22-AFB132721AB3}"/>
              </a:ext>
            </a:extLst>
          </p:cNvPr>
          <p:cNvSpPr/>
          <p:nvPr/>
        </p:nvSpPr>
        <p:spPr>
          <a:xfrm>
            <a:off x="3919904" y="2039816"/>
            <a:ext cx="7294684" cy="12710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220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58240" y="1122363"/>
            <a:ext cx="6685280" cy="2387600"/>
          </a:xfrm>
        </p:spPr>
        <p:txBody>
          <a:bodyPr vert="horz" lIns="91440" tIns="45720" rIns="91440" bIns="45720" rtlCol="0" anchor="b">
            <a:normAutofit fontScale="90000"/>
          </a:bodyPr>
          <a:lstStyle/>
          <a:p>
            <a:r>
              <a:rPr lang="en-US" sz="6600" kern="1200" dirty="0">
                <a:solidFill>
                  <a:schemeClr val="tx1">
                    <a:lumMod val="85000"/>
                    <a:lumOff val="15000"/>
                  </a:schemeClr>
                </a:solidFill>
                <a:latin typeface="+mj-lt"/>
                <a:ea typeface="+mj-ea"/>
                <a:cs typeface="+mj-cs"/>
              </a:rPr>
              <a:t>Step 2 </a:t>
            </a:r>
            <a:br>
              <a:rPr lang="en-US" sz="6600" kern="1200" dirty="0">
                <a:solidFill>
                  <a:schemeClr val="tx1">
                    <a:lumMod val="85000"/>
                    <a:lumOff val="15000"/>
                  </a:schemeClr>
                </a:solidFill>
                <a:latin typeface="+mj-lt"/>
                <a:ea typeface="+mj-ea"/>
                <a:cs typeface="+mj-cs"/>
              </a:rPr>
            </a:br>
            <a:r>
              <a:rPr lang="en-US" sz="6600" kern="1200" dirty="0">
                <a:solidFill>
                  <a:schemeClr val="tx1">
                    <a:lumMod val="85000"/>
                    <a:lumOff val="15000"/>
                  </a:schemeClr>
                </a:solidFill>
                <a:latin typeface="+mj-lt"/>
                <a:ea typeface="+mj-ea"/>
                <a:cs typeface="+mj-cs"/>
              </a:rPr>
              <a:t>Value chain mapping</a:t>
            </a:r>
          </a:p>
        </p:txBody>
      </p:sp>
      <p:cxnSp>
        <p:nvCxnSpPr>
          <p:cNvPr id="11" name="Straight Connector 10">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16879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Objectives</a:t>
            </a:r>
            <a:endParaRPr lang="en-GB" sz="4000" b="1" dirty="0">
              <a:solidFill>
                <a:srgbClr val="002060"/>
              </a:solidFill>
            </a:endParaRPr>
          </a:p>
        </p:txBody>
      </p:sp>
      <p:pic>
        <p:nvPicPr>
          <p:cNvPr id="6" name="Graphic 5" descr="Bullseye">
            <a:extLst>
              <a:ext uri="{FF2B5EF4-FFF2-40B4-BE49-F238E27FC236}">
                <a16:creationId xmlns:a16="http://schemas.microsoft.com/office/drawing/2014/main" id="{8393E039-21CC-48BD-BA99-EC4FA5DEF1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7000" y="2272294"/>
            <a:ext cx="1270001" cy="1270001"/>
          </a:xfrm>
          <a:prstGeom prst="rect">
            <a:avLst/>
          </a:prstGeom>
        </p:spPr>
      </p:pic>
      <p:sp>
        <p:nvSpPr>
          <p:cNvPr id="7" name="Content Placeholder 2">
            <a:extLst>
              <a:ext uri="{FF2B5EF4-FFF2-40B4-BE49-F238E27FC236}">
                <a16:creationId xmlns:a16="http://schemas.microsoft.com/office/drawing/2014/main" id="{0FF50C28-2DC7-43D8-B997-2BC9A2507CB1}"/>
              </a:ext>
            </a:extLst>
          </p:cNvPr>
          <p:cNvSpPr>
            <a:spLocks noGrp="1"/>
          </p:cNvSpPr>
          <p:nvPr>
            <p:ph idx="1"/>
          </p:nvPr>
        </p:nvSpPr>
        <p:spPr>
          <a:xfrm>
            <a:off x="3615852" y="681037"/>
            <a:ext cx="8250115" cy="5495926"/>
          </a:xfrm>
        </p:spPr>
        <p:txBody>
          <a:bodyPr>
            <a:noAutofit/>
          </a:bodyPr>
          <a:lstStyle/>
          <a:p>
            <a:r>
              <a:rPr lang="en-GB" sz="2000" dirty="0"/>
              <a:t>The </a:t>
            </a:r>
            <a:r>
              <a:rPr lang="en-GB" sz="2000" b="1" dirty="0"/>
              <a:t>main objective </a:t>
            </a:r>
            <a:r>
              <a:rPr lang="en-GB" sz="2000" dirty="0"/>
              <a:t>of this Step is to gather information and conduct a mapping of the selected value chain and its supporting functions, which will be used for the selection of key informants and workplaces for primary data collection in the next step (Step 3).</a:t>
            </a:r>
          </a:p>
          <a:p>
            <a:pPr marL="0" indent="0">
              <a:buNone/>
            </a:pPr>
            <a:endParaRPr lang="en-GB" sz="2000" dirty="0"/>
          </a:p>
          <a:p>
            <a:r>
              <a:rPr lang="en-GB" sz="2000" dirty="0"/>
              <a:t>It is essential to map the selected global value chain from the first production stages to the end consumer in order to fully understand the role of each actors and to be able to select the right set of informants to interview and workplaces to observe in the next step. </a:t>
            </a:r>
          </a:p>
          <a:p>
            <a:pPr marL="0" indent="0">
              <a:buNone/>
            </a:pPr>
            <a:endParaRPr lang="en-GB" sz="2000" dirty="0"/>
          </a:p>
          <a:p>
            <a:pPr lvl="0"/>
            <a:r>
              <a:rPr lang="en-GB" sz="2000" dirty="0"/>
              <a:t>On the basis of a desk review, create a rapid overview of the market system in which the value chain evolves:</a:t>
            </a:r>
          </a:p>
          <a:p>
            <a:pPr lvl="1"/>
            <a:r>
              <a:rPr lang="en-GB" sz="2000" dirty="0"/>
              <a:t>Provide a detailed typology of actors, production processes and describe the structure and flow of the chain in logical clusters</a:t>
            </a:r>
          </a:p>
          <a:p>
            <a:pPr lvl="1"/>
            <a:r>
              <a:rPr lang="en-GB" sz="2000" dirty="0"/>
              <a:t>Identify the supporting functions and provides a general overview of the market and institutional system in which the value chain is operating</a:t>
            </a:r>
          </a:p>
          <a:p>
            <a:pPr lvl="1"/>
            <a:r>
              <a:rPr lang="en-GB" sz="2000" dirty="0"/>
              <a:t>Identify the information gaps to address in the next step</a:t>
            </a:r>
          </a:p>
          <a:p>
            <a:endParaRPr lang="en-GB" sz="2000" dirty="0"/>
          </a:p>
        </p:txBody>
      </p:sp>
    </p:spTree>
    <p:extLst>
      <p:ext uri="{BB962C8B-B14F-4D97-AF65-F5344CB8AC3E}">
        <p14:creationId xmlns:p14="http://schemas.microsoft.com/office/powerpoint/2010/main" val="862780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fr-CH" b="1" dirty="0">
                <a:solidFill>
                  <a:srgbClr val="002060"/>
                </a:solidFill>
              </a:rPr>
              <a:t>Mapping process</a:t>
            </a:r>
            <a:endParaRPr lang="en-GB" b="1" dirty="0">
              <a:solidFill>
                <a:srgbClr val="002060"/>
              </a:solidFill>
            </a:endParaRPr>
          </a:p>
        </p:txBody>
      </p:sp>
      <p:sp>
        <p:nvSpPr>
          <p:cNvPr id="3" name="Content Placeholder 2"/>
          <p:cNvSpPr>
            <a:spLocks noGrp="1"/>
          </p:cNvSpPr>
          <p:nvPr>
            <p:ph idx="1"/>
          </p:nvPr>
        </p:nvSpPr>
        <p:spPr>
          <a:xfrm>
            <a:off x="838200" y="1825625"/>
            <a:ext cx="10515600" cy="4351338"/>
          </a:xfrm>
        </p:spPr>
        <p:txBody>
          <a:bodyPr>
            <a:normAutofit fontScale="92500" lnSpcReduction="10000"/>
          </a:bodyPr>
          <a:lstStyle/>
          <a:p>
            <a:r>
              <a:rPr lang="en-GB"/>
              <a:t>To perform an effective value chain mapping, an efficient desk study and possible complementary interviews with key players are necessary. Map the gathered information about the value chain and its market and institutional environment, as per the visual representation below and identify the information gaps.  </a:t>
            </a:r>
          </a:p>
          <a:p>
            <a:pPr marL="0" indent="0">
              <a:buNone/>
            </a:pPr>
            <a:endParaRPr lang="en-GB"/>
          </a:p>
          <a:p>
            <a:r>
              <a:rPr lang="en-GB"/>
              <a:t>The value chain mapping provides a detailed typology of actors, a vision of the scale of the value chain as well as an identification of the supporting functions. The mapping process should answer the following questions: </a:t>
            </a:r>
          </a:p>
          <a:p>
            <a:pPr lvl="1"/>
            <a:r>
              <a:rPr lang="en-GB"/>
              <a:t>What are the production stages and respective production processes?</a:t>
            </a:r>
          </a:p>
          <a:p>
            <a:pPr lvl="1"/>
            <a:r>
              <a:rPr lang="en-GB"/>
              <a:t>What are the different types of actors involved in the value chain?</a:t>
            </a:r>
          </a:p>
          <a:p>
            <a:pPr lvl="1"/>
            <a:r>
              <a:rPr lang="en-GB"/>
              <a:t>What are the supporting functions? </a:t>
            </a:r>
          </a:p>
          <a:p>
            <a:endParaRPr lang="en-GB" dirty="0"/>
          </a:p>
        </p:txBody>
      </p:sp>
      <p:sp>
        <p:nvSpPr>
          <p:cNvPr id="6" name="Rectangle 5">
            <a:extLst>
              <a:ext uri="{FF2B5EF4-FFF2-40B4-BE49-F238E27FC236}">
                <a16:creationId xmlns:a16="http://schemas.microsoft.com/office/drawing/2014/main" id="{3BA79A84-79C3-4858-B444-83B61941038B}"/>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a:solidFill>
                  <a:srgbClr val="002060"/>
                </a:solidFill>
              </a:rPr>
              <a:t>Desk work</a:t>
            </a:r>
            <a:endParaRPr lang="en-GB" sz="1400" b="1" dirty="0">
              <a:solidFill>
                <a:srgbClr val="002060"/>
              </a:solidFill>
            </a:endParaRPr>
          </a:p>
        </p:txBody>
      </p:sp>
      <p:pic>
        <p:nvPicPr>
          <p:cNvPr id="7" name="Graphic 6" descr="Computer">
            <a:extLst>
              <a:ext uri="{FF2B5EF4-FFF2-40B4-BE49-F238E27FC236}">
                <a16:creationId xmlns:a16="http://schemas.microsoft.com/office/drawing/2014/main" id="{EACE0912-2E57-405B-BB6F-38A8EB8E2E6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40526708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err="1"/>
              <a:t>Mapping</a:t>
            </a:r>
            <a:r>
              <a:rPr lang="fr-CH" dirty="0"/>
              <a:t> </a:t>
            </a:r>
            <a:r>
              <a:rPr lang="fr-CH" dirty="0" err="1"/>
              <a:t>visual</a:t>
            </a:r>
            <a:r>
              <a:rPr lang="fr-CH" dirty="0"/>
              <a:t> </a:t>
            </a:r>
            <a:r>
              <a:rPr lang="fr-CH" dirty="0" err="1"/>
              <a:t>representation</a:t>
            </a:r>
            <a:endParaRPr lang="en-GB" dirty="0"/>
          </a:p>
        </p:txBody>
      </p:sp>
      <p:sp>
        <p:nvSpPr>
          <p:cNvPr id="4" name="Rectangle 101"/>
          <p:cNvSpPr>
            <a:spLocks noChangeArrowheads="1"/>
          </p:cNvSpPr>
          <p:nvPr/>
        </p:nvSpPr>
        <p:spPr bwMode="auto">
          <a:xfrm>
            <a:off x="3078051" y="1690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5" name="Rectangle 152"/>
          <p:cNvSpPr>
            <a:spLocks noChangeArrowheads="1"/>
          </p:cNvSpPr>
          <p:nvPr/>
        </p:nvSpPr>
        <p:spPr bwMode="auto">
          <a:xfrm>
            <a:off x="3078051" y="74374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6" name="Rectangle 105"/>
          <p:cNvSpPr/>
          <p:nvPr/>
        </p:nvSpPr>
        <p:spPr>
          <a:xfrm>
            <a:off x="2528317" y="3303774"/>
            <a:ext cx="1402643" cy="610463"/>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1" dirty="0">
                <a:solidFill>
                  <a:prstClr val="white"/>
                </a:solidFill>
              </a:rPr>
              <a:t>Producer / Plantations</a:t>
            </a:r>
            <a:endParaRPr lang="en-GB" sz="1351" dirty="0">
              <a:solidFill>
                <a:prstClr val="white"/>
              </a:solidFill>
            </a:endParaRPr>
          </a:p>
        </p:txBody>
      </p:sp>
      <p:sp>
        <p:nvSpPr>
          <p:cNvPr id="107" name="Rectangle 106"/>
          <p:cNvSpPr/>
          <p:nvPr/>
        </p:nvSpPr>
        <p:spPr>
          <a:xfrm>
            <a:off x="4366642" y="3303774"/>
            <a:ext cx="1402643" cy="610463"/>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1" dirty="0">
                <a:solidFill>
                  <a:prstClr val="white"/>
                </a:solidFill>
              </a:rPr>
              <a:t>Transformation / exporter</a:t>
            </a:r>
            <a:endParaRPr lang="en-GB" sz="1351" dirty="0">
              <a:solidFill>
                <a:prstClr val="white"/>
              </a:solidFill>
            </a:endParaRPr>
          </a:p>
        </p:txBody>
      </p:sp>
      <p:sp>
        <p:nvSpPr>
          <p:cNvPr id="108" name="Rectangle 107"/>
          <p:cNvSpPr/>
          <p:nvPr/>
        </p:nvSpPr>
        <p:spPr>
          <a:xfrm>
            <a:off x="6204967" y="3303774"/>
            <a:ext cx="1402643" cy="610463"/>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1" dirty="0">
                <a:solidFill>
                  <a:prstClr val="white"/>
                </a:solidFill>
              </a:rPr>
              <a:t>Importer / traders</a:t>
            </a:r>
            <a:endParaRPr lang="en-GB" sz="1351" dirty="0">
              <a:solidFill>
                <a:prstClr val="white"/>
              </a:solidFill>
            </a:endParaRPr>
          </a:p>
        </p:txBody>
      </p:sp>
      <p:sp>
        <p:nvSpPr>
          <p:cNvPr id="109" name="Rectangle 108"/>
          <p:cNvSpPr/>
          <p:nvPr/>
        </p:nvSpPr>
        <p:spPr>
          <a:xfrm>
            <a:off x="8043291" y="3303774"/>
            <a:ext cx="1402643" cy="610463"/>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1" dirty="0">
                <a:solidFill>
                  <a:prstClr val="white"/>
                </a:solidFill>
              </a:rPr>
              <a:t>Global </a:t>
            </a:r>
            <a:r>
              <a:rPr lang="fr-CH" sz="1351" dirty="0" err="1">
                <a:solidFill>
                  <a:prstClr val="white"/>
                </a:solidFill>
              </a:rPr>
              <a:t>buyers</a:t>
            </a:r>
            <a:r>
              <a:rPr lang="fr-CH" sz="1351" dirty="0">
                <a:solidFill>
                  <a:prstClr val="white"/>
                </a:solidFill>
              </a:rPr>
              <a:t> / </a:t>
            </a:r>
            <a:r>
              <a:rPr lang="fr-CH" sz="1351" dirty="0" err="1">
                <a:solidFill>
                  <a:prstClr val="white"/>
                </a:solidFill>
              </a:rPr>
              <a:t>retailers</a:t>
            </a:r>
            <a:endParaRPr lang="en-GB" sz="1351" dirty="0">
              <a:solidFill>
                <a:prstClr val="white"/>
              </a:solidFill>
            </a:endParaRPr>
          </a:p>
        </p:txBody>
      </p:sp>
      <p:sp>
        <p:nvSpPr>
          <p:cNvPr id="110" name="Right Arrow 109"/>
          <p:cNvSpPr/>
          <p:nvPr/>
        </p:nvSpPr>
        <p:spPr>
          <a:xfrm>
            <a:off x="3976115" y="3500225"/>
            <a:ext cx="298435" cy="19077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351">
              <a:solidFill>
                <a:prstClr val="white"/>
              </a:solidFill>
            </a:endParaRPr>
          </a:p>
        </p:txBody>
      </p:sp>
      <p:sp>
        <p:nvSpPr>
          <p:cNvPr id="111" name="Right Arrow 110"/>
          <p:cNvSpPr/>
          <p:nvPr/>
        </p:nvSpPr>
        <p:spPr>
          <a:xfrm>
            <a:off x="5814441" y="3500225"/>
            <a:ext cx="298435" cy="19077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351">
              <a:solidFill>
                <a:prstClr val="white"/>
              </a:solidFill>
            </a:endParaRPr>
          </a:p>
        </p:txBody>
      </p:sp>
      <p:sp>
        <p:nvSpPr>
          <p:cNvPr id="112" name="Right Arrow 111"/>
          <p:cNvSpPr/>
          <p:nvPr/>
        </p:nvSpPr>
        <p:spPr>
          <a:xfrm>
            <a:off x="7652766" y="3500225"/>
            <a:ext cx="298435" cy="190771"/>
          </a:xfrm>
          <a:prstGeom prs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351">
              <a:solidFill>
                <a:prstClr val="white"/>
              </a:solidFill>
            </a:endParaRPr>
          </a:p>
        </p:txBody>
      </p:sp>
      <p:sp>
        <p:nvSpPr>
          <p:cNvPr id="113" name="Block Arc 112"/>
          <p:cNvSpPr/>
          <p:nvPr/>
        </p:nvSpPr>
        <p:spPr>
          <a:xfrm>
            <a:off x="2528311" y="1581437"/>
            <a:ext cx="6917620" cy="2739451"/>
          </a:xfrm>
          <a:prstGeom prst="blockArc">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black"/>
              </a:solidFill>
            </a:endParaRPr>
          </a:p>
        </p:txBody>
      </p:sp>
      <p:sp>
        <p:nvSpPr>
          <p:cNvPr id="114" name="Block Arc 113"/>
          <p:cNvSpPr/>
          <p:nvPr/>
        </p:nvSpPr>
        <p:spPr>
          <a:xfrm rot="10800000">
            <a:off x="2528316" y="3054569"/>
            <a:ext cx="6917617" cy="3021139"/>
          </a:xfrm>
          <a:prstGeom prst="blockArc">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black"/>
              </a:solidFill>
            </a:endParaRPr>
          </a:p>
        </p:txBody>
      </p:sp>
      <p:sp>
        <p:nvSpPr>
          <p:cNvPr id="115" name="Rectangle 114"/>
          <p:cNvSpPr/>
          <p:nvPr/>
        </p:nvSpPr>
        <p:spPr>
          <a:xfrm>
            <a:off x="7175268" y="5142981"/>
            <a:ext cx="1337535"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Line </a:t>
            </a:r>
            <a:r>
              <a:rPr lang="fr-CH" sz="900" b="1" dirty="0" err="1">
                <a:solidFill>
                  <a:prstClr val="white"/>
                </a:solidFill>
              </a:rPr>
              <a:t>Ministries</a:t>
            </a:r>
            <a:endParaRPr lang="en-GB" sz="900" b="1" dirty="0">
              <a:solidFill>
                <a:prstClr val="white"/>
              </a:solidFill>
            </a:endParaRPr>
          </a:p>
        </p:txBody>
      </p:sp>
      <p:sp>
        <p:nvSpPr>
          <p:cNvPr id="116" name="Rectangle 115"/>
          <p:cNvSpPr/>
          <p:nvPr/>
        </p:nvSpPr>
        <p:spPr>
          <a:xfrm>
            <a:off x="5336943" y="5356512"/>
            <a:ext cx="1253427"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Certification </a:t>
            </a:r>
            <a:r>
              <a:rPr lang="fr-CH" sz="900" b="1" dirty="0" err="1">
                <a:solidFill>
                  <a:prstClr val="white"/>
                </a:solidFill>
              </a:rPr>
              <a:t>schemes</a:t>
            </a:r>
            <a:endParaRPr lang="fr-CH" sz="900" b="1" dirty="0">
              <a:solidFill>
                <a:prstClr val="white"/>
              </a:solidFill>
            </a:endParaRPr>
          </a:p>
          <a:p>
            <a:pPr algn="ctr"/>
            <a:r>
              <a:rPr lang="fr-CH" sz="900" b="1" dirty="0">
                <a:solidFill>
                  <a:prstClr val="white"/>
                </a:solidFill>
              </a:rPr>
              <a:t>multi-</a:t>
            </a:r>
            <a:r>
              <a:rPr lang="fr-CH" sz="900" b="1" dirty="0" err="1">
                <a:solidFill>
                  <a:prstClr val="white"/>
                </a:solidFill>
              </a:rPr>
              <a:t>stakeholder</a:t>
            </a:r>
            <a:r>
              <a:rPr lang="fr-CH" sz="900" b="1" dirty="0">
                <a:solidFill>
                  <a:prstClr val="white"/>
                </a:solidFill>
              </a:rPr>
              <a:t> </a:t>
            </a:r>
            <a:r>
              <a:rPr lang="fr-CH" sz="900" b="1" dirty="0" err="1">
                <a:solidFill>
                  <a:prstClr val="white"/>
                </a:solidFill>
              </a:rPr>
              <a:t>platforms</a:t>
            </a:r>
            <a:endParaRPr lang="fr-CH" sz="900" b="1" dirty="0">
              <a:solidFill>
                <a:prstClr val="white"/>
              </a:solidFill>
            </a:endParaRPr>
          </a:p>
        </p:txBody>
      </p:sp>
      <p:sp>
        <p:nvSpPr>
          <p:cNvPr id="117" name="Rectangle 116"/>
          <p:cNvSpPr/>
          <p:nvPr/>
        </p:nvSpPr>
        <p:spPr>
          <a:xfrm>
            <a:off x="3486173" y="1841092"/>
            <a:ext cx="1253427"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Service providers</a:t>
            </a:r>
            <a:endParaRPr lang="en-GB" sz="900" b="1" dirty="0">
              <a:solidFill>
                <a:prstClr val="white"/>
              </a:solidFill>
            </a:endParaRPr>
          </a:p>
        </p:txBody>
      </p:sp>
      <p:sp>
        <p:nvSpPr>
          <p:cNvPr id="118" name="Rectangle 117"/>
          <p:cNvSpPr/>
          <p:nvPr/>
        </p:nvSpPr>
        <p:spPr>
          <a:xfrm>
            <a:off x="5292946" y="1603561"/>
            <a:ext cx="1253427"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Inputs and machines providers</a:t>
            </a:r>
            <a:endParaRPr lang="en-GB" sz="900" b="1" dirty="0">
              <a:solidFill>
                <a:prstClr val="white"/>
              </a:solidFill>
            </a:endParaRPr>
          </a:p>
        </p:txBody>
      </p:sp>
      <p:sp>
        <p:nvSpPr>
          <p:cNvPr id="119" name="Rectangle 118"/>
          <p:cNvSpPr/>
          <p:nvPr/>
        </p:nvSpPr>
        <p:spPr>
          <a:xfrm>
            <a:off x="7064595" y="1851805"/>
            <a:ext cx="1253427"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Labour providers</a:t>
            </a:r>
            <a:endParaRPr lang="en-GB" sz="900" b="1" dirty="0">
              <a:solidFill>
                <a:prstClr val="white"/>
              </a:solidFill>
            </a:endParaRPr>
          </a:p>
        </p:txBody>
      </p:sp>
      <p:sp>
        <p:nvSpPr>
          <p:cNvPr id="120" name="Rectangle 119"/>
          <p:cNvSpPr/>
          <p:nvPr/>
        </p:nvSpPr>
        <p:spPr>
          <a:xfrm>
            <a:off x="3462558" y="5058910"/>
            <a:ext cx="1253427"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Social </a:t>
            </a:r>
            <a:r>
              <a:rPr lang="fr-CH" sz="900" b="1" dirty="0" err="1">
                <a:solidFill>
                  <a:prstClr val="white"/>
                </a:solidFill>
              </a:rPr>
              <a:t>partners</a:t>
            </a:r>
            <a:endParaRPr lang="en-GB" sz="900" b="1" dirty="0">
              <a:solidFill>
                <a:prstClr val="white"/>
              </a:solidFill>
            </a:endParaRPr>
          </a:p>
        </p:txBody>
      </p:sp>
      <p:sp>
        <p:nvSpPr>
          <p:cNvPr id="121" name="Down Arrow 120"/>
          <p:cNvSpPr/>
          <p:nvPr/>
        </p:nvSpPr>
        <p:spPr>
          <a:xfrm>
            <a:off x="3976118" y="2501885"/>
            <a:ext cx="226313" cy="364372"/>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white"/>
              </a:solidFill>
            </a:endParaRPr>
          </a:p>
        </p:txBody>
      </p:sp>
      <p:sp>
        <p:nvSpPr>
          <p:cNvPr id="122" name="Down Arrow 121"/>
          <p:cNvSpPr/>
          <p:nvPr/>
        </p:nvSpPr>
        <p:spPr>
          <a:xfrm>
            <a:off x="5765926" y="2483132"/>
            <a:ext cx="226313" cy="364372"/>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white"/>
              </a:solidFill>
            </a:endParaRPr>
          </a:p>
        </p:txBody>
      </p:sp>
      <p:sp>
        <p:nvSpPr>
          <p:cNvPr id="123" name="Down Arrow 122"/>
          <p:cNvSpPr/>
          <p:nvPr/>
        </p:nvSpPr>
        <p:spPr>
          <a:xfrm>
            <a:off x="7547992" y="2501885"/>
            <a:ext cx="226313" cy="364372"/>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white"/>
              </a:solidFill>
            </a:endParaRPr>
          </a:p>
        </p:txBody>
      </p:sp>
      <p:sp>
        <p:nvSpPr>
          <p:cNvPr id="124" name="Down Arrow 123"/>
          <p:cNvSpPr/>
          <p:nvPr/>
        </p:nvSpPr>
        <p:spPr>
          <a:xfrm rot="10800000">
            <a:off x="3976118" y="4205894"/>
            <a:ext cx="226313" cy="364372"/>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white"/>
              </a:solidFill>
            </a:endParaRPr>
          </a:p>
        </p:txBody>
      </p:sp>
      <p:sp>
        <p:nvSpPr>
          <p:cNvPr id="125" name="Down Arrow 124"/>
          <p:cNvSpPr/>
          <p:nvPr/>
        </p:nvSpPr>
        <p:spPr>
          <a:xfrm rot="10800000">
            <a:off x="5765926" y="4205894"/>
            <a:ext cx="226313" cy="364372"/>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white"/>
              </a:solidFill>
            </a:endParaRPr>
          </a:p>
        </p:txBody>
      </p:sp>
      <p:sp>
        <p:nvSpPr>
          <p:cNvPr id="126" name="Down Arrow 125"/>
          <p:cNvSpPr/>
          <p:nvPr/>
        </p:nvSpPr>
        <p:spPr>
          <a:xfrm rot="10800000">
            <a:off x="7547992" y="4205894"/>
            <a:ext cx="226313" cy="364372"/>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1">
              <a:solidFill>
                <a:prstClr val="white"/>
              </a:solidFill>
            </a:endParaRPr>
          </a:p>
        </p:txBody>
      </p:sp>
      <p:sp>
        <p:nvSpPr>
          <p:cNvPr id="127" name="Rectangle 126"/>
          <p:cNvSpPr/>
          <p:nvPr/>
        </p:nvSpPr>
        <p:spPr>
          <a:xfrm>
            <a:off x="1060119" y="4968810"/>
            <a:ext cx="1468192" cy="584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dirty="0" err="1">
                <a:solidFill>
                  <a:schemeClr val="accent2"/>
                </a:solidFill>
              </a:rPr>
              <a:t>Market</a:t>
            </a:r>
            <a:r>
              <a:rPr lang="fr-CH" sz="1400" dirty="0">
                <a:solidFill>
                  <a:schemeClr val="accent2"/>
                </a:solidFill>
              </a:rPr>
              <a:t> and </a:t>
            </a:r>
            <a:r>
              <a:rPr lang="fr-CH" sz="1400" dirty="0" err="1">
                <a:solidFill>
                  <a:schemeClr val="accent2"/>
                </a:solidFill>
              </a:rPr>
              <a:t>institutionnal</a:t>
            </a:r>
            <a:r>
              <a:rPr lang="fr-CH" sz="1400" dirty="0">
                <a:solidFill>
                  <a:schemeClr val="accent2"/>
                </a:solidFill>
              </a:rPr>
              <a:t> </a:t>
            </a:r>
            <a:r>
              <a:rPr lang="fr-CH" sz="1400" dirty="0" err="1">
                <a:solidFill>
                  <a:schemeClr val="accent2"/>
                </a:solidFill>
              </a:rPr>
              <a:t>environment</a:t>
            </a:r>
            <a:endParaRPr lang="en-GB" sz="1400" dirty="0">
              <a:solidFill>
                <a:schemeClr val="accent2"/>
              </a:solidFill>
            </a:endParaRPr>
          </a:p>
        </p:txBody>
      </p:sp>
      <p:sp>
        <p:nvSpPr>
          <p:cNvPr id="128" name="Rectangle 127"/>
          <p:cNvSpPr/>
          <p:nvPr/>
        </p:nvSpPr>
        <p:spPr>
          <a:xfrm>
            <a:off x="326431" y="3329749"/>
            <a:ext cx="1468192" cy="584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dirty="0">
                <a:solidFill>
                  <a:schemeClr val="accent1"/>
                </a:solidFill>
              </a:rPr>
              <a:t>Value </a:t>
            </a:r>
            <a:r>
              <a:rPr lang="fr-CH" sz="1400" dirty="0" err="1">
                <a:solidFill>
                  <a:schemeClr val="accent1"/>
                </a:solidFill>
              </a:rPr>
              <a:t>chain</a:t>
            </a:r>
            <a:r>
              <a:rPr lang="fr-CH" sz="1400" dirty="0">
                <a:solidFill>
                  <a:schemeClr val="accent1"/>
                </a:solidFill>
              </a:rPr>
              <a:t> </a:t>
            </a:r>
            <a:r>
              <a:rPr lang="fr-CH" sz="1400" dirty="0" err="1">
                <a:solidFill>
                  <a:schemeClr val="accent1"/>
                </a:solidFill>
              </a:rPr>
              <a:t>actors</a:t>
            </a:r>
            <a:endParaRPr lang="en-GB" sz="1400" dirty="0">
              <a:solidFill>
                <a:schemeClr val="accent1"/>
              </a:solidFill>
            </a:endParaRPr>
          </a:p>
        </p:txBody>
      </p:sp>
      <p:sp>
        <p:nvSpPr>
          <p:cNvPr id="129" name="Rectangle 128"/>
          <p:cNvSpPr/>
          <p:nvPr/>
        </p:nvSpPr>
        <p:spPr>
          <a:xfrm>
            <a:off x="1118315" y="2004205"/>
            <a:ext cx="1468192" cy="584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dirty="0" err="1">
                <a:solidFill>
                  <a:schemeClr val="accent2"/>
                </a:solidFill>
              </a:rPr>
              <a:t>Market</a:t>
            </a:r>
            <a:r>
              <a:rPr lang="fr-CH" sz="1400" dirty="0">
                <a:solidFill>
                  <a:schemeClr val="accent2"/>
                </a:solidFill>
              </a:rPr>
              <a:t> and </a:t>
            </a:r>
            <a:r>
              <a:rPr lang="fr-CH" sz="1400" dirty="0" err="1">
                <a:solidFill>
                  <a:schemeClr val="accent2"/>
                </a:solidFill>
              </a:rPr>
              <a:t>institutionnal</a:t>
            </a:r>
            <a:r>
              <a:rPr lang="fr-CH" sz="1400" dirty="0">
                <a:solidFill>
                  <a:schemeClr val="accent2"/>
                </a:solidFill>
              </a:rPr>
              <a:t> </a:t>
            </a:r>
            <a:r>
              <a:rPr lang="fr-CH" sz="1400" dirty="0" err="1">
                <a:solidFill>
                  <a:schemeClr val="accent2"/>
                </a:solidFill>
              </a:rPr>
              <a:t>environment</a:t>
            </a:r>
            <a:endParaRPr lang="en-GB" sz="1400" dirty="0">
              <a:solidFill>
                <a:schemeClr val="accent2"/>
              </a:solidFill>
            </a:endParaRPr>
          </a:p>
        </p:txBody>
      </p:sp>
      <p:sp>
        <p:nvSpPr>
          <p:cNvPr id="31" name="Rectangle 30">
            <a:extLst>
              <a:ext uri="{FF2B5EF4-FFF2-40B4-BE49-F238E27FC236}">
                <a16:creationId xmlns:a16="http://schemas.microsoft.com/office/drawing/2014/main" id="{793C78BF-23C0-4C74-8249-58E3F61D0535}"/>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32" name="Graphic 31" descr="Computer">
            <a:extLst>
              <a:ext uri="{FF2B5EF4-FFF2-40B4-BE49-F238E27FC236}">
                <a16:creationId xmlns:a16="http://schemas.microsoft.com/office/drawing/2014/main" id="{E22A884A-FE06-4EDF-8653-42FD9DC27D7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2402901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lock Arc 10"/>
          <p:cNvSpPr/>
          <p:nvPr/>
        </p:nvSpPr>
        <p:spPr>
          <a:xfrm>
            <a:off x="3121409" y="112267"/>
            <a:ext cx="6917620" cy="2611685"/>
          </a:xfrm>
          <a:prstGeom prst="blockArc">
            <a:avLst/>
          </a:prstGeom>
          <a:solidFill>
            <a:schemeClr val="accent2"/>
          </a:solidFill>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0">
              <a:solidFill>
                <a:prstClr val="black"/>
              </a:solidFill>
            </a:endParaRPr>
          </a:p>
        </p:txBody>
      </p:sp>
      <p:sp>
        <p:nvSpPr>
          <p:cNvPr id="15" name="Rectangle 14"/>
          <p:cNvSpPr/>
          <p:nvPr/>
        </p:nvSpPr>
        <p:spPr>
          <a:xfrm>
            <a:off x="6108995" y="202171"/>
            <a:ext cx="1253426" cy="56744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Service providers</a:t>
            </a:r>
            <a:endParaRPr lang="en-GB" sz="900" b="1" dirty="0">
              <a:solidFill>
                <a:prstClr val="white"/>
              </a:solidFill>
            </a:endParaRPr>
          </a:p>
        </p:txBody>
      </p:sp>
      <p:sp>
        <p:nvSpPr>
          <p:cNvPr id="16" name="Rectangle 15"/>
          <p:cNvSpPr/>
          <p:nvPr/>
        </p:nvSpPr>
        <p:spPr>
          <a:xfrm>
            <a:off x="3839904" y="355398"/>
            <a:ext cx="1253426" cy="56744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Certification </a:t>
            </a:r>
            <a:r>
              <a:rPr lang="fr-CH" sz="900" b="1" dirty="0" err="1">
                <a:solidFill>
                  <a:prstClr val="white"/>
                </a:solidFill>
              </a:rPr>
              <a:t>schemes</a:t>
            </a:r>
            <a:endParaRPr lang="en-GB" sz="900" b="1" dirty="0">
              <a:solidFill>
                <a:prstClr val="white"/>
              </a:solidFill>
            </a:endParaRPr>
          </a:p>
        </p:txBody>
      </p:sp>
      <p:sp>
        <p:nvSpPr>
          <p:cNvPr id="17" name="Rectangle 16"/>
          <p:cNvSpPr/>
          <p:nvPr/>
        </p:nvSpPr>
        <p:spPr>
          <a:xfrm>
            <a:off x="8038694" y="406347"/>
            <a:ext cx="1253426" cy="56744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Inputs and machine providers</a:t>
            </a:r>
            <a:endParaRPr lang="en-GB" sz="900" b="1" dirty="0">
              <a:solidFill>
                <a:prstClr val="white"/>
              </a:solidFill>
            </a:endParaRPr>
          </a:p>
        </p:txBody>
      </p:sp>
      <p:sp>
        <p:nvSpPr>
          <p:cNvPr id="12" name="Block Arc 11"/>
          <p:cNvSpPr/>
          <p:nvPr/>
        </p:nvSpPr>
        <p:spPr>
          <a:xfrm rot="10800000">
            <a:off x="3140463" y="3798760"/>
            <a:ext cx="6917617" cy="3021139"/>
          </a:xfrm>
          <a:prstGeom prst="blockArc">
            <a:avLst/>
          </a:prstGeom>
          <a:solidFill>
            <a:schemeClr val="accent2"/>
          </a:solidFill>
        </p:spPr>
        <p:style>
          <a:lnRef idx="3">
            <a:schemeClr val="lt1"/>
          </a:lnRef>
          <a:fillRef idx="1">
            <a:schemeClr val="accent2"/>
          </a:fillRef>
          <a:effectRef idx="1">
            <a:schemeClr val="accent2"/>
          </a:effectRef>
          <a:fontRef idx="minor">
            <a:schemeClr val="lt1"/>
          </a:fontRef>
        </p:style>
        <p:txBody>
          <a:bodyPr rtlCol="0" anchor="ctr"/>
          <a:lstStyle/>
          <a:p>
            <a:pPr algn="ctr"/>
            <a:endParaRPr lang="en-GB" sz="1350">
              <a:solidFill>
                <a:prstClr val="black"/>
              </a:solidFill>
            </a:endParaRPr>
          </a:p>
        </p:txBody>
      </p:sp>
      <p:sp>
        <p:nvSpPr>
          <p:cNvPr id="13" name="Rectangle 12"/>
          <p:cNvSpPr/>
          <p:nvPr/>
        </p:nvSpPr>
        <p:spPr>
          <a:xfrm>
            <a:off x="7787416" y="5916355"/>
            <a:ext cx="1337534"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err="1">
                <a:solidFill>
                  <a:prstClr val="white"/>
                </a:solidFill>
              </a:rPr>
              <a:t>Ministry</a:t>
            </a:r>
            <a:r>
              <a:rPr lang="fr-CH" sz="900" b="1" dirty="0">
                <a:solidFill>
                  <a:prstClr val="white"/>
                </a:solidFill>
              </a:rPr>
              <a:t> of Labour</a:t>
            </a:r>
          </a:p>
          <a:p>
            <a:pPr algn="ctr"/>
            <a:r>
              <a:rPr lang="fr-CH" sz="900" b="1" dirty="0" err="1">
                <a:solidFill>
                  <a:prstClr val="white"/>
                </a:solidFill>
              </a:rPr>
              <a:t>Ministry</a:t>
            </a:r>
            <a:r>
              <a:rPr lang="fr-CH" sz="900" b="1" dirty="0">
                <a:solidFill>
                  <a:prstClr val="white"/>
                </a:solidFill>
              </a:rPr>
              <a:t> of Agriculture</a:t>
            </a:r>
          </a:p>
          <a:p>
            <a:pPr algn="ctr"/>
            <a:r>
              <a:rPr lang="fr-CH" sz="900" b="1" dirty="0" err="1">
                <a:solidFill>
                  <a:prstClr val="white"/>
                </a:solidFill>
              </a:rPr>
              <a:t>Ministry</a:t>
            </a:r>
            <a:r>
              <a:rPr lang="fr-CH" sz="900" b="1" dirty="0">
                <a:solidFill>
                  <a:prstClr val="white"/>
                </a:solidFill>
              </a:rPr>
              <a:t> of </a:t>
            </a:r>
            <a:r>
              <a:rPr lang="fr-CH" sz="900" b="1" dirty="0" err="1">
                <a:solidFill>
                  <a:prstClr val="white"/>
                </a:solidFill>
              </a:rPr>
              <a:t>Health</a:t>
            </a:r>
            <a:r>
              <a:rPr lang="fr-CH" sz="900" b="1" dirty="0">
                <a:solidFill>
                  <a:prstClr val="white"/>
                </a:solidFill>
              </a:rPr>
              <a:t> </a:t>
            </a:r>
          </a:p>
          <a:p>
            <a:pPr algn="ctr"/>
            <a:r>
              <a:rPr lang="fr-CH" sz="900" b="1" dirty="0" err="1">
                <a:solidFill>
                  <a:prstClr val="white"/>
                </a:solidFill>
              </a:rPr>
              <a:t>Ministry</a:t>
            </a:r>
            <a:r>
              <a:rPr lang="fr-CH" sz="900" b="1" dirty="0">
                <a:solidFill>
                  <a:prstClr val="white"/>
                </a:solidFill>
              </a:rPr>
              <a:t> of Trade</a:t>
            </a:r>
            <a:endParaRPr lang="en-GB" sz="900" b="1" dirty="0">
              <a:solidFill>
                <a:prstClr val="white"/>
              </a:solidFill>
            </a:endParaRPr>
          </a:p>
        </p:txBody>
      </p:sp>
      <p:sp>
        <p:nvSpPr>
          <p:cNvPr id="14" name="Rectangle 13"/>
          <p:cNvSpPr/>
          <p:nvPr/>
        </p:nvSpPr>
        <p:spPr>
          <a:xfrm>
            <a:off x="5949091" y="6129886"/>
            <a:ext cx="1253426"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err="1">
                <a:solidFill>
                  <a:prstClr val="white"/>
                </a:solidFill>
              </a:rPr>
              <a:t>Development</a:t>
            </a:r>
            <a:r>
              <a:rPr lang="fr-CH" sz="900" b="1" dirty="0">
                <a:solidFill>
                  <a:prstClr val="white"/>
                </a:solidFill>
              </a:rPr>
              <a:t> </a:t>
            </a:r>
            <a:r>
              <a:rPr lang="fr-CH" sz="900" b="1" dirty="0" err="1">
                <a:solidFill>
                  <a:prstClr val="white"/>
                </a:solidFill>
              </a:rPr>
              <a:t>partners</a:t>
            </a:r>
            <a:endParaRPr lang="fr-CH" sz="900" b="1" dirty="0">
              <a:solidFill>
                <a:prstClr val="white"/>
              </a:solidFill>
            </a:endParaRPr>
          </a:p>
        </p:txBody>
      </p:sp>
      <p:sp>
        <p:nvSpPr>
          <p:cNvPr id="19" name="Rectangle 18"/>
          <p:cNvSpPr/>
          <p:nvPr/>
        </p:nvSpPr>
        <p:spPr>
          <a:xfrm>
            <a:off x="4074706" y="5832285"/>
            <a:ext cx="1253426" cy="595201"/>
          </a:xfrm>
          <a:prstGeom prst="rect">
            <a:avLst/>
          </a:prstGeom>
          <a:noFill/>
          <a:ln>
            <a:noFill/>
          </a:ln>
        </p:spPr>
        <p:style>
          <a:lnRef idx="3">
            <a:schemeClr val="lt1"/>
          </a:lnRef>
          <a:fillRef idx="1">
            <a:schemeClr val="accent2"/>
          </a:fillRef>
          <a:effectRef idx="1">
            <a:schemeClr val="accent2"/>
          </a:effectRef>
          <a:fontRef idx="minor">
            <a:schemeClr val="lt1"/>
          </a:fontRef>
        </p:style>
        <p:txBody>
          <a:bodyPr rtlCol="0" anchor="ctr"/>
          <a:lstStyle/>
          <a:p>
            <a:pPr algn="ctr"/>
            <a:r>
              <a:rPr lang="fr-CH" sz="900" b="1" dirty="0">
                <a:solidFill>
                  <a:prstClr val="white"/>
                </a:solidFill>
              </a:rPr>
              <a:t>Social </a:t>
            </a:r>
            <a:r>
              <a:rPr lang="fr-CH" sz="900" b="1" dirty="0" err="1">
                <a:solidFill>
                  <a:prstClr val="white"/>
                </a:solidFill>
              </a:rPr>
              <a:t>partners</a:t>
            </a:r>
            <a:endParaRPr lang="en-GB" sz="900" b="1" dirty="0">
              <a:solidFill>
                <a:prstClr val="white"/>
              </a:solidFill>
            </a:endParaRPr>
          </a:p>
        </p:txBody>
      </p:sp>
      <p:sp>
        <p:nvSpPr>
          <p:cNvPr id="93" name="Rectangle 92"/>
          <p:cNvSpPr/>
          <p:nvPr/>
        </p:nvSpPr>
        <p:spPr>
          <a:xfrm>
            <a:off x="2457651" y="3113558"/>
            <a:ext cx="1395812" cy="4193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Est. 45,000 </a:t>
            </a:r>
            <a:r>
              <a:rPr lang="fr-CH" sz="1000" dirty="0" err="1">
                <a:solidFill>
                  <a:srgbClr val="4472C4"/>
                </a:solidFill>
              </a:rPr>
              <a:t>workers</a:t>
            </a:r>
            <a:endParaRPr lang="en-GB" sz="1000" dirty="0">
              <a:solidFill>
                <a:srgbClr val="4472C4"/>
              </a:solidFill>
            </a:endParaRPr>
          </a:p>
        </p:txBody>
      </p:sp>
      <p:sp>
        <p:nvSpPr>
          <p:cNvPr id="94" name="Rectangle 93"/>
          <p:cNvSpPr/>
          <p:nvPr/>
        </p:nvSpPr>
        <p:spPr>
          <a:xfrm>
            <a:off x="4219947" y="3113558"/>
            <a:ext cx="1221798" cy="4193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Est. 4,000 </a:t>
            </a:r>
            <a:r>
              <a:rPr lang="fr-CH" sz="1000" dirty="0" err="1">
                <a:solidFill>
                  <a:srgbClr val="4472C4"/>
                </a:solidFill>
              </a:rPr>
              <a:t>workers</a:t>
            </a:r>
            <a:endParaRPr lang="en-GB" sz="1000" dirty="0">
              <a:solidFill>
                <a:srgbClr val="4472C4"/>
              </a:solidFill>
            </a:endParaRPr>
          </a:p>
        </p:txBody>
      </p:sp>
      <p:sp>
        <p:nvSpPr>
          <p:cNvPr id="95" name="Rectangle 94"/>
          <p:cNvSpPr/>
          <p:nvPr/>
        </p:nvSpPr>
        <p:spPr>
          <a:xfrm>
            <a:off x="5854860" y="3113558"/>
            <a:ext cx="1221798" cy="4193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29 </a:t>
            </a:r>
            <a:r>
              <a:rPr lang="fr-CH" sz="1000" dirty="0" err="1">
                <a:solidFill>
                  <a:srgbClr val="4472C4"/>
                </a:solidFill>
              </a:rPr>
              <a:t>companies</a:t>
            </a:r>
            <a:endParaRPr lang="fr-CH" sz="1000" dirty="0">
              <a:solidFill>
                <a:srgbClr val="4472C4"/>
              </a:solidFill>
            </a:endParaRPr>
          </a:p>
          <a:p>
            <a:r>
              <a:rPr lang="fr-CH" sz="1000" dirty="0">
                <a:solidFill>
                  <a:srgbClr val="4472C4"/>
                </a:solidFill>
              </a:rPr>
              <a:t>Est. 25,000 </a:t>
            </a:r>
            <a:r>
              <a:rPr lang="fr-CH" sz="1000" dirty="0" err="1">
                <a:solidFill>
                  <a:srgbClr val="4472C4"/>
                </a:solidFill>
              </a:rPr>
              <a:t>workers</a:t>
            </a:r>
            <a:endParaRPr lang="en-GB" sz="1000" dirty="0">
              <a:solidFill>
                <a:srgbClr val="4472C4"/>
              </a:solidFill>
            </a:endParaRPr>
          </a:p>
        </p:txBody>
      </p:sp>
      <p:sp>
        <p:nvSpPr>
          <p:cNvPr id="97" name="Rectangle 96"/>
          <p:cNvSpPr/>
          <p:nvPr/>
        </p:nvSpPr>
        <p:spPr>
          <a:xfrm>
            <a:off x="7591797" y="3113559"/>
            <a:ext cx="1221798" cy="435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err="1">
                <a:solidFill>
                  <a:srgbClr val="4472C4"/>
                </a:solidFill>
              </a:rPr>
              <a:t>Less</a:t>
            </a:r>
            <a:r>
              <a:rPr lang="fr-CH" sz="1000" dirty="0">
                <a:solidFill>
                  <a:srgbClr val="4472C4"/>
                </a:solidFill>
              </a:rPr>
              <a:t> </a:t>
            </a:r>
            <a:r>
              <a:rPr lang="fr-CH" sz="1000" dirty="0" err="1">
                <a:solidFill>
                  <a:srgbClr val="4472C4"/>
                </a:solidFill>
              </a:rPr>
              <a:t>than</a:t>
            </a:r>
            <a:r>
              <a:rPr lang="fr-CH" sz="1000" dirty="0">
                <a:solidFill>
                  <a:srgbClr val="4472C4"/>
                </a:solidFill>
              </a:rPr>
              <a:t> 10 </a:t>
            </a:r>
            <a:r>
              <a:rPr lang="fr-CH" sz="1000" dirty="0" err="1">
                <a:solidFill>
                  <a:srgbClr val="4472C4"/>
                </a:solidFill>
              </a:rPr>
              <a:t>actors</a:t>
            </a:r>
            <a:endParaRPr lang="fr-CH" sz="1000" dirty="0">
              <a:solidFill>
                <a:srgbClr val="4472C4"/>
              </a:solidFill>
            </a:endParaRPr>
          </a:p>
        </p:txBody>
      </p:sp>
      <p:sp>
        <p:nvSpPr>
          <p:cNvPr id="37" name="Rectangle 36"/>
          <p:cNvSpPr/>
          <p:nvPr/>
        </p:nvSpPr>
        <p:spPr>
          <a:xfrm>
            <a:off x="1525554" y="3113558"/>
            <a:ext cx="857843" cy="4193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Size and </a:t>
            </a:r>
            <a:r>
              <a:rPr lang="fr-CH" sz="1000" dirty="0" err="1">
                <a:solidFill>
                  <a:srgbClr val="4472C4"/>
                </a:solidFill>
              </a:rPr>
              <a:t>employment</a:t>
            </a:r>
            <a:endParaRPr lang="en-GB" sz="1000" dirty="0">
              <a:solidFill>
                <a:srgbClr val="4472C4"/>
              </a:solidFill>
            </a:endParaRPr>
          </a:p>
        </p:txBody>
      </p:sp>
      <p:sp>
        <p:nvSpPr>
          <p:cNvPr id="38" name="Rectangle 37"/>
          <p:cNvSpPr/>
          <p:nvPr/>
        </p:nvSpPr>
        <p:spPr>
          <a:xfrm>
            <a:off x="1532789" y="3618939"/>
            <a:ext cx="954991" cy="36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err="1">
                <a:solidFill>
                  <a:srgbClr val="4472C4"/>
                </a:solidFill>
              </a:rPr>
              <a:t>Average</a:t>
            </a:r>
            <a:r>
              <a:rPr lang="fr-CH" sz="1000" dirty="0">
                <a:solidFill>
                  <a:srgbClr val="4472C4"/>
                </a:solidFill>
              </a:rPr>
              <a:t> </a:t>
            </a:r>
            <a:r>
              <a:rPr lang="fr-CH" sz="1000" dirty="0" err="1">
                <a:solidFill>
                  <a:srgbClr val="4472C4"/>
                </a:solidFill>
              </a:rPr>
              <a:t>selling</a:t>
            </a:r>
            <a:r>
              <a:rPr lang="fr-CH" sz="1000" dirty="0">
                <a:solidFill>
                  <a:srgbClr val="4472C4"/>
                </a:solidFill>
              </a:rPr>
              <a:t> </a:t>
            </a:r>
            <a:r>
              <a:rPr lang="fr-CH" sz="1000" dirty="0" err="1">
                <a:solidFill>
                  <a:srgbClr val="4472C4"/>
                </a:solidFill>
              </a:rPr>
              <a:t>price</a:t>
            </a:r>
            <a:r>
              <a:rPr lang="fr-CH" sz="1000" dirty="0">
                <a:solidFill>
                  <a:srgbClr val="4472C4"/>
                </a:solidFill>
              </a:rPr>
              <a:t> per kilo 2016</a:t>
            </a:r>
            <a:endParaRPr lang="en-GB" sz="1000" dirty="0">
              <a:solidFill>
                <a:srgbClr val="4472C4"/>
              </a:solidFill>
            </a:endParaRPr>
          </a:p>
        </p:txBody>
      </p:sp>
      <p:sp>
        <p:nvSpPr>
          <p:cNvPr id="42" name="Rectangle 41"/>
          <p:cNvSpPr/>
          <p:nvPr/>
        </p:nvSpPr>
        <p:spPr>
          <a:xfrm>
            <a:off x="1525554" y="4158183"/>
            <a:ext cx="954991" cy="36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Operations</a:t>
            </a:r>
            <a:endParaRPr lang="en-GB" sz="1000" dirty="0">
              <a:solidFill>
                <a:srgbClr val="4472C4"/>
              </a:solidFill>
            </a:endParaRPr>
          </a:p>
        </p:txBody>
      </p:sp>
      <p:sp>
        <p:nvSpPr>
          <p:cNvPr id="43" name="Rectangle 42"/>
          <p:cNvSpPr/>
          <p:nvPr/>
        </p:nvSpPr>
        <p:spPr>
          <a:xfrm>
            <a:off x="2457652" y="3618939"/>
            <a:ext cx="1402643" cy="36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Up to 0.22 €</a:t>
            </a:r>
            <a:endParaRPr lang="en-GB" sz="1000" dirty="0">
              <a:solidFill>
                <a:srgbClr val="4472C4"/>
              </a:solidFill>
            </a:endParaRPr>
          </a:p>
        </p:txBody>
      </p:sp>
      <p:sp>
        <p:nvSpPr>
          <p:cNvPr id="44" name="Rectangle 43"/>
          <p:cNvSpPr/>
          <p:nvPr/>
        </p:nvSpPr>
        <p:spPr>
          <a:xfrm>
            <a:off x="4219947" y="3618939"/>
            <a:ext cx="1200110" cy="36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On </a:t>
            </a:r>
            <a:r>
              <a:rPr lang="fr-CH" sz="1000" dirty="0" err="1">
                <a:solidFill>
                  <a:srgbClr val="4472C4"/>
                </a:solidFill>
              </a:rPr>
              <a:t>average</a:t>
            </a:r>
            <a:r>
              <a:rPr lang="fr-CH" sz="1000" dirty="0">
                <a:solidFill>
                  <a:srgbClr val="4472C4"/>
                </a:solidFill>
              </a:rPr>
              <a:t> 0.22 €</a:t>
            </a:r>
            <a:endParaRPr lang="en-GB" sz="1000" dirty="0">
              <a:solidFill>
                <a:srgbClr val="4472C4"/>
              </a:solidFill>
            </a:endParaRPr>
          </a:p>
        </p:txBody>
      </p:sp>
      <p:sp>
        <p:nvSpPr>
          <p:cNvPr id="45" name="Rectangle 44"/>
          <p:cNvSpPr/>
          <p:nvPr/>
        </p:nvSpPr>
        <p:spPr>
          <a:xfrm>
            <a:off x="5854861" y="3618939"/>
            <a:ext cx="954991" cy="3662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1.15 €</a:t>
            </a:r>
            <a:endParaRPr lang="en-GB" sz="1000" dirty="0">
              <a:solidFill>
                <a:srgbClr val="4472C4"/>
              </a:solidFill>
            </a:endParaRPr>
          </a:p>
        </p:txBody>
      </p:sp>
      <p:sp>
        <p:nvSpPr>
          <p:cNvPr id="46" name="Rectangle 45"/>
          <p:cNvSpPr/>
          <p:nvPr/>
        </p:nvSpPr>
        <p:spPr>
          <a:xfrm>
            <a:off x="7591798" y="3618940"/>
            <a:ext cx="954991" cy="3805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2.10 €</a:t>
            </a:r>
          </a:p>
        </p:txBody>
      </p:sp>
      <p:sp>
        <p:nvSpPr>
          <p:cNvPr id="47" name="Rectangle 46"/>
          <p:cNvSpPr/>
          <p:nvPr/>
        </p:nvSpPr>
        <p:spPr>
          <a:xfrm>
            <a:off x="5854860" y="4158184"/>
            <a:ext cx="1613113" cy="111691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t"/>
          <a:lstStyle/>
          <a:p>
            <a:r>
              <a:rPr lang="en-GB" sz="1000" dirty="0">
                <a:solidFill>
                  <a:schemeClr val="accent5"/>
                </a:solidFill>
              </a:rPr>
              <a:t>Weighting and grading</a:t>
            </a:r>
          </a:p>
          <a:p>
            <a:r>
              <a:rPr lang="fr-CH" sz="1000" dirty="0" err="1">
                <a:solidFill>
                  <a:schemeClr val="accent5"/>
                </a:solidFill>
              </a:rPr>
              <a:t>Treating</a:t>
            </a:r>
            <a:r>
              <a:rPr lang="fr-CH" sz="1000" dirty="0">
                <a:solidFill>
                  <a:schemeClr val="accent5"/>
                </a:solidFill>
              </a:rPr>
              <a:t> (</a:t>
            </a:r>
            <a:r>
              <a:rPr lang="fr-CH" sz="1000" dirty="0" err="1">
                <a:solidFill>
                  <a:schemeClr val="accent5"/>
                </a:solidFill>
              </a:rPr>
              <a:t>sulphur</a:t>
            </a:r>
            <a:r>
              <a:rPr lang="fr-CH" sz="1000" dirty="0">
                <a:solidFill>
                  <a:schemeClr val="accent5"/>
                </a:solidFill>
              </a:rPr>
              <a:t>) / peeling</a:t>
            </a:r>
            <a:endParaRPr lang="en-GB" sz="1000" dirty="0">
              <a:solidFill>
                <a:schemeClr val="accent5"/>
              </a:solidFill>
            </a:endParaRPr>
          </a:p>
          <a:p>
            <a:r>
              <a:rPr lang="en-GB" sz="1000" dirty="0">
                <a:solidFill>
                  <a:schemeClr val="accent5"/>
                </a:solidFill>
              </a:rPr>
              <a:t>Sorting, p</a:t>
            </a:r>
            <a:r>
              <a:rPr lang="fr-CH" sz="1000" dirty="0" err="1">
                <a:solidFill>
                  <a:schemeClr val="accent5"/>
                </a:solidFill>
              </a:rPr>
              <a:t>acking</a:t>
            </a:r>
            <a:r>
              <a:rPr lang="fr-CH" sz="1000" dirty="0">
                <a:solidFill>
                  <a:schemeClr val="accent5"/>
                </a:solidFill>
              </a:rPr>
              <a:t> /</a:t>
            </a:r>
            <a:r>
              <a:rPr lang="fr-CH" sz="1000" dirty="0" err="1">
                <a:solidFill>
                  <a:schemeClr val="accent5"/>
                </a:solidFill>
              </a:rPr>
              <a:t>canning</a:t>
            </a:r>
            <a:endParaRPr lang="en-GB" sz="1000" dirty="0">
              <a:solidFill>
                <a:schemeClr val="accent5"/>
              </a:solidFill>
            </a:endParaRPr>
          </a:p>
          <a:p>
            <a:r>
              <a:rPr lang="fr-CH" sz="1000" dirty="0" err="1">
                <a:solidFill>
                  <a:schemeClr val="accent5"/>
                </a:solidFill>
              </a:rPr>
              <a:t>Freezing</a:t>
            </a:r>
            <a:endParaRPr lang="en-GB" sz="1000" dirty="0">
              <a:solidFill>
                <a:schemeClr val="accent5"/>
              </a:solidFill>
            </a:endParaRPr>
          </a:p>
          <a:p>
            <a:r>
              <a:rPr lang="fr-CH" sz="1000" dirty="0" err="1">
                <a:solidFill>
                  <a:schemeClr val="accent5"/>
                </a:solidFill>
              </a:rPr>
              <a:t>Loading</a:t>
            </a:r>
            <a:r>
              <a:rPr lang="fr-CH" sz="1000" dirty="0">
                <a:solidFill>
                  <a:schemeClr val="accent5"/>
                </a:solidFill>
              </a:rPr>
              <a:t> / </a:t>
            </a:r>
            <a:r>
              <a:rPr lang="fr-CH" sz="1000" dirty="0" err="1">
                <a:solidFill>
                  <a:schemeClr val="accent5"/>
                </a:solidFill>
              </a:rPr>
              <a:t>unloading</a:t>
            </a:r>
            <a:endParaRPr lang="fr-CH" sz="1000" dirty="0">
              <a:solidFill>
                <a:schemeClr val="accent5"/>
              </a:solidFill>
            </a:endParaRPr>
          </a:p>
          <a:p>
            <a:r>
              <a:rPr lang="fr-CH" sz="1000" dirty="0" err="1">
                <a:solidFill>
                  <a:schemeClr val="accent5"/>
                </a:solidFill>
              </a:rPr>
              <a:t>Transporting</a:t>
            </a:r>
            <a:endParaRPr lang="fr-CH" sz="1000" dirty="0">
              <a:solidFill>
                <a:schemeClr val="accent5"/>
              </a:solidFill>
            </a:endParaRPr>
          </a:p>
        </p:txBody>
      </p:sp>
      <p:sp>
        <p:nvSpPr>
          <p:cNvPr id="48" name="Rectangle 47"/>
          <p:cNvSpPr/>
          <p:nvPr/>
        </p:nvSpPr>
        <p:spPr>
          <a:xfrm>
            <a:off x="4219948" y="4158183"/>
            <a:ext cx="1391301" cy="81017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t"/>
          <a:lstStyle/>
          <a:p>
            <a:r>
              <a:rPr lang="fr-CH" sz="1000" dirty="0" err="1">
                <a:solidFill>
                  <a:schemeClr val="accent5"/>
                </a:solidFill>
              </a:rPr>
              <a:t>Loading</a:t>
            </a:r>
            <a:endParaRPr lang="fr-CH" sz="1000" dirty="0">
              <a:solidFill>
                <a:schemeClr val="accent5"/>
              </a:solidFill>
            </a:endParaRPr>
          </a:p>
          <a:p>
            <a:r>
              <a:rPr lang="fr-CH" sz="1000" dirty="0" err="1">
                <a:solidFill>
                  <a:schemeClr val="accent5"/>
                </a:solidFill>
              </a:rPr>
              <a:t>Transporting</a:t>
            </a:r>
            <a:endParaRPr lang="fr-CH" sz="1000" dirty="0">
              <a:solidFill>
                <a:schemeClr val="accent5"/>
              </a:solidFill>
            </a:endParaRPr>
          </a:p>
          <a:p>
            <a:r>
              <a:rPr lang="fr-CH" sz="1000" dirty="0" err="1">
                <a:solidFill>
                  <a:schemeClr val="accent5"/>
                </a:solidFill>
              </a:rPr>
              <a:t>Unloading</a:t>
            </a:r>
            <a:endParaRPr lang="en-GB" sz="1000" dirty="0">
              <a:solidFill>
                <a:schemeClr val="accent5"/>
              </a:solidFill>
            </a:endParaRPr>
          </a:p>
        </p:txBody>
      </p:sp>
      <p:sp>
        <p:nvSpPr>
          <p:cNvPr id="49" name="Rectangle 48"/>
          <p:cNvSpPr/>
          <p:nvPr/>
        </p:nvSpPr>
        <p:spPr>
          <a:xfrm>
            <a:off x="2457651" y="4158184"/>
            <a:ext cx="1327516" cy="79700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t"/>
          <a:lstStyle/>
          <a:p>
            <a:r>
              <a:rPr lang="en-GB" sz="1000" dirty="0">
                <a:solidFill>
                  <a:schemeClr val="accent5"/>
                </a:solidFill>
              </a:rPr>
              <a:t>Planting </a:t>
            </a:r>
          </a:p>
          <a:p>
            <a:r>
              <a:rPr lang="en-GB" sz="1000" dirty="0">
                <a:solidFill>
                  <a:schemeClr val="accent5"/>
                </a:solidFill>
              </a:rPr>
              <a:t>Pruning </a:t>
            </a:r>
          </a:p>
          <a:p>
            <a:r>
              <a:rPr lang="en-GB" sz="1000" dirty="0">
                <a:solidFill>
                  <a:schemeClr val="accent5"/>
                </a:solidFill>
              </a:rPr>
              <a:t>Harvesting / Picking</a:t>
            </a:r>
          </a:p>
          <a:p>
            <a:r>
              <a:rPr lang="en-GB" sz="1000" dirty="0">
                <a:solidFill>
                  <a:schemeClr val="accent5"/>
                </a:solidFill>
              </a:rPr>
              <a:t>Packing</a:t>
            </a:r>
          </a:p>
          <a:p>
            <a:r>
              <a:rPr lang="fr-CH" sz="1000" dirty="0" err="1">
                <a:solidFill>
                  <a:schemeClr val="accent5"/>
                </a:solidFill>
              </a:rPr>
              <a:t>Loading</a:t>
            </a:r>
            <a:endParaRPr lang="en-GB" sz="1000" dirty="0">
              <a:solidFill>
                <a:schemeClr val="accent5"/>
              </a:solidFill>
            </a:endParaRPr>
          </a:p>
          <a:p>
            <a:endParaRPr lang="en-GB" sz="1000" dirty="0">
              <a:solidFill>
                <a:schemeClr val="accent5"/>
              </a:solidFill>
            </a:endParaRPr>
          </a:p>
        </p:txBody>
      </p:sp>
      <p:sp>
        <p:nvSpPr>
          <p:cNvPr id="50" name="Rectangle 49"/>
          <p:cNvSpPr/>
          <p:nvPr/>
        </p:nvSpPr>
        <p:spPr>
          <a:xfrm>
            <a:off x="7591797" y="4158183"/>
            <a:ext cx="1435460" cy="90427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t"/>
          <a:lstStyle/>
          <a:p>
            <a:r>
              <a:rPr lang="fr-CH" sz="1000" dirty="0" err="1">
                <a:solidFill>
                  <a:schemeClr val="accent5"/>
                </a:solidFill>
              </a:rPr>
              <a:t>Transporting</a:t>
            </a:r>
            <a:endParaRPr lang="fr-CH" sz="1000" dirty="0">
              <a:solidFill>
                <a:schemeClr val="accent5"/>
              </a:solidFill>
            </a:endParaRPr>
          </a:p>
          <a:p>
            <a:r>
              <a:rPr lang="fr-CH" sz="1000" dirty="0" err="1">
                <a:solidFill>
                  <a:schemeClr val="accent5"/>
                </a:solidFill>
              </a:rPr>
              <a:t>Transforming</a:t>
            </a:r>
            <a:r>
              <a:rPr lang="fr-CH" sz="1000" dirty="0">
                <a:solidFill>
                  <a:schemeClr val="accent5"/>
                </a:solidFill>
              </a:rPr>
              <a:t> and </a:t>
            </a:r>
            <a:r>
              <a:rPr lang="fr-CH" sz="1000" dirty="0" err="1">
                <a:solidFill>
                  <a:schemeClr val="accent5"/>
                </a:solidFill>
              </a:rPr>
              <a:t>packing</a:t>
            </a:r>
            <a:r>
              <a:rPr lang="fr-CH" sz="1000" dirty="0">
                <a:solidFill>
                  <a:schemeClr val="accent5"/>
                </a:solidFill>
              </a:rPr>
              <a:t> (</a:t>
            </a:r>
            <a:r>
              <a:rPr lang="fr-CH" sz="1000" dirty="0" err="1">
                <a:solidFill>
                  <a:schemeClr val="accent5"/>
                </a:solidFill>
              </a:rPr>
              <a:t>juice</a:t>
            </a:r>
            <a:r>
              <a:rPr lang="fr-CH" sz="1000" dirty="0">
                <a:solidFill>
                  <a:schemeClr val="accent5"/>
                </a:solidFill>
              </a:rPr>
              <a:t> </a:t>
            </a:r>
            <a:r>
              <a:rPr lang="fr-CH" sz="1000" dirty="0" err="1">
                <a:solidFill>
                  <a:schemeClr val="accent5"/>
                </a:solidFill>
              </a:rPr>
              <a:t>only</a:t>
            </a:r>
            <a:r>
              <a:rPr lang="fr-CH" sz="1000" dirty="0">
                <a:solidFill>
                  <a:schemeClr val="accent5"/>
                </a:solidFill>
              </a:rPr>
              <a:t>)</a:t>
            </a:r>
          </a:p>
          <a:p>
            <a:r>
              <a:rPr lang="fr-CH" sz="1000" dirty="0">
                <a:solidFill>
                  <a:schemeClr val="accent5"/>
                </a:solidFill>
              </a:rPr>
              <a:t>Marketing / trading</a:t>
            </a:r>
          </a:p>
        </p:txBody>
      </p:sp>
      <p:sp>
        <p:nvSpPr>
          <p:cNvPr id="51" name="Rectangle 50"/>
          <p:cNvSpPr/>
          <p:nvPr/>
        </p:nvSpPr>
        <p:spPr>
          <a:xfrm>
            <a:off x="9353577" y="4158183"/>
            <a:ext cx="1292585" cy="8102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t"/>
          <a:lstStyle/>
          <a:p>
            <a:r>
              <a:rPr lang="fr-CH" sz="1000" dirty="0" err="1">
                <a:solidFill>
                  <a:schemeClr val="accent5"/>
                </a:solidFill>
              </a:rPr>
              <a:t>Transporting</a:t>
            </a:r>
            <a:r>
              <a:rPr lang="fr-CH" sz="1000" dirty="0">
                <a:solidFill>
                  <a:schemeClr val="accent5"/>
                </a:solidFill>
              </a:rPr>
              <a:t> </a:t>
            </a:r>
          </a:p>
          <a:p>
            <a:r>
              <a:rPr lang="fr-CH" sz="1000" dirty="0" err="1">
                <a:solidFill>
                  <a:schemeClr val="accent5"/>
                </a:solidFill>
              </a:rPr>
              <a:t>Loading</a:t>
            </a:r>
            <a:r>
              <a:rPr lang="fr-CH" sz="1000" dirty="0">
                <a:solidFill>
                  <a:schemeClr val="accent5"/>
                </a:solidFill>
              </a:rPr>
              <a:t> / </a:t>
            </a:r>
            <a:r>
              <a:rPr lang="fr-CH" sz="1000" dirty="0" err="1">
                <a:solidFill>
                  <a:schemeClr val="accent5"/>
                </a:solidFill>
              </a:rPr>
              <a:t>unloading</a:t>
            </a:r>
            <a:r>
              <a:rPr lang="fr-CH" sz="1000" dirty="0">
                <a:solidFill>
                  <a:schemeClr val="accent5"/>
                </a:solidFill>
              </a:rPr>
              <a:t> </a:t>
            </a:r>
          </a:p>
          <a:p>
            <a:r>
              <a:rPr lang="fr-CH" sz="1000" dirty="0" err="1">
                <a:solidFill>
                  <a:schemeClr val="accent5"/>
                </a:solidFill>
              </a:rPr>
              <a:t>Storing</a:t>
            </a:r>
            <a:endParaRPr lang="fr-CH" sz="1000" dirty="0">
              <a:solidFill>
                <a:schemeClr val="accent5"/>
              </a:solidFill>
            </a:endParaRPr>
          </a:p>
          <a:p>
            <a:r>
              <a:rPr lang="fr-CH" sz="1000" dirty="0" err="1">
                <a:solidFill>
                  <a:schemeClr val="accent5"/>
                </a:solidFill>
              </a:rPr>
              <a:t>Selling</a:t>
            </a:r>
            <a:endParaRPr lang="fr-CH" sz="1000" dirty="0">
              <a:solidFill>
                <a:schemeClr val="accent5"/>
              </a:solidFill>
            </a:endParaRPr>
          </a:p>
        </p:txBody>
      </p:sp>
      <p:sp>
        <p:nvSpPr>
          <p:cNvPr id="52" name="Rectangle 51"/>
          <p:cNvSpPr/>
          <p:nvPr/>
        </p:nvSpPr>
        <p:spPr>
          <a:xfrm>
            <a:off x="7591797" y="2479689"/>
            <a:ext cx="1638614" cy="539073"/>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rtlCol="0" anchor="t"/>
          <a:lstStyle/>
          <a:p>
            <a:r>
              <a:rPr lang="fr-CH" sz="1000" dirty="0" err="1">
                <a:solidFill>
                  <a:schemeClr val="accent5"/>
                </a:solidFill>
              </a:rPr>
              <a:t>Treated</a:t>
            </a:r>
            <a:r>
              <a:rPr lang="fr-CH" sz="1000" dirty="0">
                <a:solidFill>
                  <a:schemeClr val="accent5"/>
                </a:solidFill>
              </a:rPr>
              <a:t> </a:t>
            </a:r>
            <a:r>
              <a:rPr lang="fr-CH" sz="1000" dirty="0" err="1">
                <a:solidFill>
                  <a:schemeClr val="accent5"/>
                </a:solidFill>
              </a:rPr>
              <a:t>packed</a:t>
            </a:r>
            <a:r>
              <a:rPr lang="fr-CH" sz="1000" dirty="0">
                <a:solidFill>
                  <a:schemeClr val="accent5"/>
                </a:solidFill>
              </a:rPr>
              <a:t> </a:t>
            </a:r>
            <a:r>
              <a:rPr lang="fr-CH" sz="1000" dirty="0" err="1">
                <a:solidFill>
                  <a:schemeClr val="accent5"/>
                </a:solidFill>
              </a:rPr>
              <a:t>fresh</a:t>
            </a:r>
            <a:r>
              <a:rPr lang="fr-CH" sz="1000" dirty="0">
                <a:solidFill>
                  <a:schemeClr val="accent5"/>
                </a:solidFill>
              </a:rPr>
              <a:t> lychee</a:t>
            </a:r>
          </a:p>
          <a:p>
            <a:r>
              <a:rPr lang="fr-CH" sz="1000" dirty="0">
                <a:solidFill>
                  <a:schemeClr val="accent5"/>
                </a:solidFill>
              </a:rPr>
              <a:t>Lychee </a:t>
            </a:r>
            <a:r>
              <a:rPr lang="fr-CH" sz="1000" dirty="0" err="1">
                <a:solidFill>
                  <a:schemeClr val="accent5"/>
                </a:solidFill>
              </a:rPr>
              <a:t>juice</a:t>
            </a:r>
            <a:endParaRPr lang="fr-CH" sz="1000" dirty="0">
              <a:solidFill>
                <a:schemeClr val="accent5"/>
              </a:solidFill>
            </a:endParaRPr>
          </a:p>
        </p:txBody>
      </p:sp>
      <p:sp>
        <p:nvSpPr>
          <p:cNvPr id="53" name="Rectangle 52"/>
          <p:cNvSpPr/>
          <p:nvPr/>
        </p:nvSpPr>
        <p:spPr>
          <a:xfrm>
            <a:off x="5854860" y="2479688"/>
            <a:ext cx="1669890" cy="360000"/>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rtlCol="0" anchor="t"/>
          <a:lstStyle/>
          <a:p>
            <a:r>
              <a:rPr lang="fr-CH" sz="1000" dirty="0" err="1">
                <a:solidFill>
                  <a:schemeClr val="accent5"/>
                </a:solidFill>
              </a:rPr>
              <a:t>Treated</a:t>
            </a:r>
            <a:r>
              <a:rPr lang="fr-CH" sz="1000" dirty="0">
                <a:solidFill>
                  <a:schemeClr val="accent5"/>
                </a:solidFill>
              </a:rPr>
              <a:t> </a:t>
            </a:r>
            <a:r>
              <a:rPr lang="fr-CH" sz="1000" dirty="0" err="1">
                <a:solidFill>
                  <a:schemeClr val="accent5"/>
                </a:solidFill>
              </a:rPr>
              <a:t>packed</a:t>
            </a:r>
            <a:r>
              <a:rPr lang="fr-CH" sz="1000" dirty="0">
                <a:solidFill>
                  <a:schemeClr val="accent5"/>
                </a:solidFill>
              </a:rPr>
              <a:t> </a:t>
            </a:r>
            <a:r>
              <a:rPr lang="fr-CH" sz="1000" dirty="0" err="1">
                <a:solidFill>
                  <a:schemeClr val="accent5"/>
                </a:solidFill>
              </a:rPr>
              <a:t>fresh</a:t>
            </a:r>
            <a:r>
              <a:rPr lang="fr-CH" sz="1000" dirty="0">
                <a:solidFill>
                  <a:schemeClr val="accent5"/>
                </a:solidFill>
              </a:rPr>
              <a:t> lychee</a:t>
            </a:r>
          </a:p>
          <a:p>
            <a:r>
              <a:rPr lang="fr-CH" sz="1000" dirty="0" err="1">
                <a:solidFill>
                  <a:schemeClr val="accent5"/>
                </a:solidFill>
              </a:rPr>
              <a:t>Canned</a:t>
            </a:r>
            <a:r>
              <a:rPr lang="fr-CH" sz="1000" dirty="0">
                <a:solidFill>
                  <a:schemeClr val="accent5"/>
                </a:solidFill>
              </a:rPr>
              <a:t> lychee</a:t>
            </a:r>
          </a:p>
          <a:p>
            <a:r>
              <a:rPr lang="fr-CH" sz="1000" dirty="0" err="1">
                <a:solidFill>
                  <a:schemeClr val="accent5"/>
                </a:solidFill>
              </a:rPr>
              <a:t>Frozen</a:t>
            </a:r>
            <a:r>
              <a:rPr lang="fr-CH" sz="1000" dirty="0">
                <a:solidFill>
                  <a:schemeClr val="accent5"/>
                </a:solidFill>
              </a:rPr>
              <a:t> lychee </a:t>
            </a:r>
            <a:r>
              <a:rPr lang="fr-CH" sz="1000" dirty="0" err="1">
                <a:solidFill>
                  <a:schemeClr val="accent5"/>
                </a:solidFill>
              </a:rPr>
              <a:t>pulp</a:t>
            </a:r>
            <a:endParaRPr lang="en-GB" sz="1000" dirty="0">
              <a:solidFill>
                <a:schemeClr val="accent5"/>
              </a:solidFill>
            </a:endParaRPr>
          </a:p>
        </p:txBody>
      </p:sp>
      <p:sp>
        <p:nvSpPr>
          <p:cNvPr id="54" name="Rectangle 53"/>
          <p:cNvSpPr/>
          <p:nvPr/>
        </p:nvSpPr>
        <p:spPr>
          <a:xfrm>
            <a:off x="4219947" y="2479688"/>
            <a:ext cx="1391300" cy="360000"/>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rtlCol="0" anchor="t"/>
          <a:lstStyle/>
          <a:p>
            <a:r>
              <a:rPr lang="fr-CH" sz="1000" dirty="0" err="1">
                <a:solidFill>
                  <a:schemeClr val="accent5"/>
                </a:solidFill>
              </a:rPr>
              <a:t>Fresh</a:t>
            </a:r>
            <a:r>
              <a:rPr lang="fr-CH" sz="1000" dirty="0">
                <a:solidFill>
                  <a:schemeClr val="accent5"/>
                </a:solidFill>
              </a:rPr>
              <a:t> lychee</a:t>
            </a:r>
            <a:endParaRPr lang="en-GB" sz="1000" dirty="0">
              <a:solidFill>
                <a:schemeClr val="accent5"/>
              </a:solidFill>
            </a:endParaRPr>
          </a:p>
        </p:txBody>
      </p:sp>
      <p:sp>
        <p:nvSpPr>
          <p:cNvPr id="55" name="Rectangle 54"/>
          <p:cNvSpPr/>
          <p:nvPr/>
        </p:nvSpPr>
        <p:spPr>
          <a:xfrm>
            <a:off x="2457651" y="2479688"/>
            <a:ext cx="1327516" cy="360000"/>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rtlCol="0" anchor="t"/>
          <a:lstStyle/>
          <a:p>
            <a:r>
              <a:rPr lang="fr-CH" sz="1000" dirty="0" err="1">
                <a:solidFill>
                  <a:schemeClr val="accent5"/>
                </a:solidFill>
              </a:rPr>
              <a:t>Fresh</a:t>
            </a:r>
            <a:r>
              <a:rPr lang="fr-CH" sz="1000" dirty="0">
                <a:solidFill>
                  <a:schemeClr val="accent5"/>
                </a:solidFill>
              </a:rPr>
              <a:t> lychee</a:t>
            </a:r>
            <a:endParaRPr lang="en-GB" sz="1000" dirty="0">
              <a:solidFill>
                <a:schemeClr val="accent5"/>
              </a:solidFill>
            </a:endParaRPr>
          </a:p>
        </p:txBody>
      </p:sp>
      <p:sp>
        <p:nvSpPr>
          <p:cNvPr id="56" name="Rectangle 55"/>
          <p:cNvSpPr/>
          <p:nvPr/>
        </p:nvSpPr>
        <p:spPr>
          <a:xfrm>
            <a:off x="1525554" y="2479688"/>
            <a:ext cx="857843" cy="360000"/>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rtlCol="0" anchor="t"/>
          <a:lstStyle/>
          <a:p>
            <a:r>
              <a:rPr lang="fr-CH" sz="1000" dirty="0">
                <a:solidFill>
                  <a:schemeClr val="accent5"/>
                </a:solidFill>
              </a:rPr>
              <a:t>Product</a:t>
            </a:r>
            <a:endParaRPr lang="en-GB" sz="1000" dirty="0">
              <a:solidFill>
                <a:schemeClr val="accent5"/>
              </a:solidFill>
            </a:endParaRPr>
          </a:p>
        </p:txBody>
      </p:sp>
      <p:sp>
        <p:nvSpPr>
          <p:cNvPr id="58" name="Rectangle 57"/>
          <p:cNvSpPr/>
          <p:nvPr/>
        </p:nvSpPr>
        <p:spPr>
          <a:xfrm>
            <a:off x="9353576" y="2479688"/>
            <a:ext cx="1224000" cy="360000"/>
          </a:xfrm>
          <a:prstGeom prst="rect">
            <a:avLst/>
          </a:prstGeom>
          <a:ln>
            <a:noFill/>
          </a:ln>
        </p:spPr>
        <p:style>
          <a:lnRef idx="2">
            <a:schemeClr val="accent1"/>
          </a:lnRef>
          <a:fillRef idx="1">
            <a:schemeClr val="lt1"/>
          </a:fillRef>
          <a:effectRef idx="0">
            <a:schemeClr val="accent1"/>
          </a:effectRef>
          <a:fontRef idx="minor">
            <a:schemeClr val="dk1"/>
          </a:fontRef>
        </p:style>
        <p:txBody>
          <a:bodyPr vert="horz" rtlCol="0" anchor="t"/>
          <a:lstStyle/>
          <a:p>
            <a:r>
              <a:rPr lang="fr-CH" sz="1000" dirty="0" err="1">
                <a:solidFill>
                  <a:schemeClr val="accent5"/>
                </a:solidFill>
              </a:rPr>
              <a:t>Fresh</a:t>
            </a:r>
            <a:r>
              <a:rPr lang="fr-CH" sz="1000" dirty="0">
                <a:solidFill>
                  <a:schemeClr val="accent5"/>
                </a:solidFill>
              </a:rPr>
              <a:t> lychee</a:t>
            </a:r>
          </a:p>
          <a:p>
            <a:r>
              <a:rPr lang="fr-CH" sz="1000" dirty="0" err="1">
                <a:solidFill>
                  <a:schemeClr val="accent5"/>
                </a:solidFill>
              </a:rPr>
              <a:t>Canned</a:t>
            </a:r>
            <a:r>
              <a:rPr lang="fr-CH" sz="1000" dirty="0">
                <a:solidFill>
                  <a:schemeClr val="accent5"/>
                </a:solidFill>
              </a:rPr>
              <a:t> lychee</a:t>
            </a:r>
          </a:p>
          <a:p>
            <a:r>
              <a:rPr lang="fr-CH" sz="1000" dirty="0">
                <a:solidFill>
                  <a:schemeClr val="accent5"/>
                </a:solidFill>
              </a:rPr>
              <a:t>Lychee </a:t>
            </a:r>
            <a:r>
              <a:rPr lang="fr-CH" sz="1000" dirty="0" err="1">
                <a:solidFill>
                  <a:schemeClr val="accent5"/>
                </a:solidFill>
              </a:rPr>
              <a:t>juice</a:t>
            </a:r>
            <a:endParaRPr lang="en-GB" sz="1000" dirty="0">
              <a:solidFill>
                <a:schemeClr val="accent5"/>
              </a:solidFill>
            </a:endParaRPr>
          </a:p>
        </p:txBody>
      </p:sp>
      <p:sp>
        <p:nvSpPr>
          <p:cNvPr id="59" name="Rectangle 58"/>
          <p:cNvSpPr/>
          <p:nvPr/>
        </p:nvSpPr>
        <p:spPr>
          <a:xfrm>
            <a:off x="9353576" y="3113559"/>
            <a:ext cx="1221798" cy="435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a:t>
            </a:r>
          </a:p>
        </p:txBody>
      </p:sp>
      <p:sp>
        <p:nvSpPr>
          <p:cNvPr id="60" name="Rectangle 59"/>
          <p:cNvSpPr/>
          <p:nvPr/>
        </p:nvSpPr>
        <p:spPr>
          <a:xfrm>
            <a:off x="9353577" y="3618940"/>
            <a:ext cx="954991" cy="3805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000" dirty="0">
                <a:solidFill>
                  <a:srgbClr val="4472C4"/>
                </a:solidFill>
              </a:rPr>
              <a:t>-</a:t>
            </a:r>
          </a:p>
        </p:txBody>
      </p:sp>
      <p:cxnSp>
        <p:nvCxnSpPr>
          <p:cNvPr id="24" name="Straight Connector 23"/>
          <p:cNvCxnSpPr/>
          <p:nvPr/>
        </p:nvCxnSpPr>
        <p:spPr>
          <a:xfrm>
            <a:off x="1524000" y="3050145"/>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1524000" y="3564495"/>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1504950" y="416457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65" name="Rectangle 64"/>
          <p:cNvSpPr/>
          <p:nvPr/>
        </p:nvSpPr>
        <p:spPr>
          <a:xfrm>
            <a:off x="1520431" y="-8712"/>
            <a:ext cx="9144000" cy="1504137"/>
          </a:xfrm>
          <a:prstGeom prst="rect">
            <a:avLst/>
          </a:prstGeom>
          <a:solidFill>
            <a:schemeClr val="accent2">
              <a:alpha val="20000"/>
            </a:schemeClr>
          </a:solidFill>
          <a:ln>
            <a:noFill/>
          </a:ln>
        </p:spPr>
        <p:style>
          <a:lnRef idx="1">
            <a:schemeClr val="accent5"/>
          </a:lnRef>
          <a:fillRef idx="3">
            <a:schemeClr val="accent5"/>
          </a:fillRef>
          <a:effectRef idx="2">
            <a:schemeClr val="accent5"/>
          </a:effectRef>
          <a:fontRef idx="minor">
            <a:schemeClr val="lt1"/>
          </a:fontRef>
        </p:style>
        <p:txBody>
          <a:bodyPr rtlCol="0" anchor="t"/>
          <a:lstStyle/>
          <a:p>
            <a:r>
              <a:rPr lang="fr-CH" sz="1350" dirty="0" err="1">
                <a:solidFill>
                  <a:srgbClr val="ED7D31"/>
                </a:solidFill>
              </a:rPr>
              <a:t>Market</a:t>
            </a:r>
            <a:r>
              <a:rPr lang="fr-CH" sz="1350" dirty="0">
                <a:solidFill>
                  <a:srgbClr val="ED7D31"/>
                </a:solidFill>
              </a:rPr>
              <a:t> and </a:t>
            </a:r>
            <a:r>
              <a:rPr lang="fr-CH" sz="1350" dirty="0" err="1">
                <a:solidFill>
                  <a:srgbClr val="ED7D31"/>
                </a:solidFill>
              </a:rPr>
              <a:t>institutionnal</a:t>
            </a:r>
            <a:r>
              <a:rPr lang="fr-CH" sz="1350" dirty="0">
                <a:solidFill>
                  <a:srgbClr val="ED7D31"/>
                </a:solidFill>
              </a:rPr>
              <a:t> </a:t>
            </a:r>
            <a:r>
              <a:rPr lang="fr-CH" sz="1350" dirty="0" err="1">
                <a:solidFill>
                  <a:srgbClr val="ED7D31"/>
                </a:solidFill>
              </a:rPr>
              <a:t>environment</a:t>
            </a:r>
            <a:endParaRPr lang="en-GB" sz="1350" dirty="0">
              <a:solidFill>
                <a:srgbClr val="ED7D31"/>
              </a:solidFill>
            </a:endParaRPr>
          </a:p>
        </p:txBody>
      </p:sp>
      <p:sp>
        <p:nvSpPr>
          <p:cNvPr id="66" name="Rectangle 65"/>
          <p:cNvSpPr/>
          <p:nvPr/>
        </p:nvSpPr>
        <p:spPr>
          <a:xfrm>
            <a:off x="1504951" y="6392426"/>
            <a:ext cx="2407909" cy="457847"/>
          </a:xfrm>
          <a:prstGeom prst="rect">
            <a:avLst/>
          </a:prstGeom>
          <a:noFill/>
          <a:ln>
            <a:noFill/>
          </a:ln>
        </p:spPr>
        <p:style>
          <a:lnRef idx="1">
            <a:schemeClr val="accent5"/>
          </a:lnRef>
          <a:fillRef idx="3">
            <a:schemeClr val="accent5"/>
          </a:fillRef>
          <a:effectRef idx="2">
            <a:schemeClr val="accent5"/>
          </a:effectRef>
          <a:fontRef idx="minor">
            <a:schemeClr val="lt1"/>
          </a:fontRef>
        </p:style>
        <p:txBody>
          <a:bodyPr rtlCol="0" anchor="ctr"/>
          <a:lstStyle/>
          <a:p>
            <a:r>
              <a:rPr lang="fr-CH" sz="1350" dirty="0" err="1">
                <a:solidFill>
                  <a:srgbClr val="ED7D31"/>
                </a:solidFill>
              </a:rPr>
              <a:t>Market</a:t>
            </a:r>
            <a:r>
              <a:rPr lang="fr-CH" sz="1350" dirty="0">
                <a:solidFill>
                  <a:srgbClr val="ED7D31"/>
                </a:solidFill>
              </a:rPr>
              <a:t> and </a:t>
            </a:r>
            <a:r>
              <a:rPr lang="fr-CH" sz="1350" dirty="0" err="1">
                <a:solidFill>
                  <a:srgbClr val="ED7D31"/>
                </a:solidFill>
              </a:rPr>
              <a:t>institutionnal</a:t>
            </a:r>
            <a:r>
              <a:rPr lang="fr-CH" sz="1350" dirty="0">
                <a:solidFill>
                  <a:srgbClr val="ED7D31"/>
                </a:solidFill>
              </a:rPr>
              <a:t> </a:t>
            </a:r>
            <a:r>
              <a:rPr lang="fr-CH" sz="1350" dirty="0" err="1">
                <a:solidFill>
                  <a:srgbClr val="ED7D31"/>
                </a:solidFill>
              </a:rPr>
              <a:t>environment</a:t>
            </a:r>
            <a:endParaRPr lang="en-GB" sz="1350" dirty="0">
              <a:solidFill>
                <a:srgbClr val="ED7D31"/>
              </a:solidFill>
            </a:endParaRPr>
          </a:p>
        </p:txBody>
      </p:sp>
      <p:sp>
        <p:nvSpPr>
          <p:cNvPr id="64" name="Rectangle 63"/>
          <p:cNvSpPr/>
          <p:nvPr/>
        </p:nvSpPr>
        <p:spPr>
          <a:xfrm>
            <a:off x="1521212" y="1495426"/>
            <a:ext cx="9144000" cy="3723715"/>
          </a:xfrm>
          <a:prstGeom prst="rect">
            <a:avLst/>
          </a:prstGeom>
          <a:solidFill>
            <a:schemeClr val="accent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CH" sz="1350" dirty="0">
                <a:solidFill>
                  <a:srgbClr val="4472C4"/>
                </a:solidFill>
              </a:rPr>
              <a:t>Lychee value </a:t>
            </a:r>
            <a:r>
              <a:rPr lang="fr-CH" sz="1350" dirty="0" err="1">
                <a:solidFill>
                  <a:srgbClr val="4472C4"/>
                </a:solidFill>
              </a:rPr>
              <a:t>chain</a:t>
            </a:r>
            <a:endParaRPr lang="en-GB" sz="1350" dirty="0">
              <a:solidFill>
                <a:srgbClr val="4472C4"/>
              </a:solidFill>
            </a:endParaRPr>
          </a:p>
        </p:txBody>
      </p:sp>
      <p:sp>
        <p:nvSpPr>
          <p:cNvPr id="4" name="Rectangle 3"/>
          <p:cNvSpPr/>
          <p:nvPr/>
        </p:nvSpPr>
        <p:spPr>
          <a:xfrm>
            <a:off x="2473714" y="1840186"/>
            <a:ext cx="1402643" cy="610463"/>
          </a:xfrm>
          <a:prstGeom prst="rect">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0" dirty="0" err="1">
                <a:solidFill>
                  <a:prstClr val="white"/>
                </a:solidFill>
              </a:rPr>
              <a:t>Producers</a:t>
            </a:r>
            <a:r>
              <a:rPr lang="fr-CH" sz="1350" dirty="0">
                <a:solidFill>
                  <a:prstClr val="white"/>
                </a:solidFill>
              </a:rPr>
              <a:t> </a:t>
            </a:r>
          </a:p>
          <a:p>
            <a:pPr algn="ctr"/>
            <a:r>
              <a:rPr lang="fr-CH" sz="1050" dirty="0" err="1">
                <a:solidFill>
                  <a:prstClr val="white"/>
                </a:solidFill>
              </a:rPr>
              <a:t>Smallholders</a:t>
            </a:r>
            <a:r>
              <a:rPr lang="fr-CH" sz="1050" dirty="0">
                <a:solidFill>
                  <a:prstClr val="white"/>
                </a:solidFill>
              </a:rPr>
              <a:t> / Plantations</a:t>
            </a:r>
            <a:endParaRPr lang="en-GB" sz="1050" dirty="0">
              <a:solidFill>
                <a:prstClr val="white"/>
              </a:solidFill>
            </a:endParaRPr>
          </a:p>
        </p:txBody>
      </p:sp>
      <p:sp>
        <p:nvSpPr>
          <p:cNvPr id="5" name="Rectangle 4"/>
          <p:cNvSpPr/>
          <p:nvPr/>
        </p:nvSpPr>
        <p:spPr>
          <a:xfrm>
            <a:off x="5864614" y="1840186"/>
            <a:ext cx="1402643" cy="610463"/>
          </a:xfrm>
          <a:prstGeom prst="rect">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0" dirty="0">
                <a:solidFill>
                  <a:prstClr val="white"/>
                </a:solidFill>
              </a:rPr>
              <a:t>Transformation / exporter</a:t>
            </a:r>
            <a:endParaRPr lang="en-GB" sz="1350" dirty="0">
              <a:solidFill>
                <a:prstClr val="white"/>
              </a:solidFill>
            </a:endParaRPr>
          </a:p>
        </p:txBody>
      </p:sp>
      <p:sp>
        <p:nvSpPr>
          <p:cNvPr id="6" name="Rectangle 5"/>
          <p:cNvSpPr/>
          <p:nvPr/>
        </p:nvSpPr>
        <p:spPr>
          <a:xfrm>
            <a:off x="7626739" y="1840186"/>
            <a:ext cx="1402643" cy="610463"/>
          </a:xfrm>
          <a:prstGeom prst="rect">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0" dirty="0">
                <a:solidFill>
                  <a:prstClr val="white"/>
                </a:solidFill>
              </a:rPr>
              <a:t>Importer / traders</a:t>
            </a:r>
            <a:endParaRPr lang="en-GB" sz="1350" dirty="0">
              <a:solidFill>
                <a:prstClr val="white"/>
              </a:solidFill>
            </a:endParaRPr>
          </a:p>
        </p:txBody>
      </p:sp>
      <p:sp>
        <p:nvSpPr>
          <p:cNvPr id="7" name="Rectangle 6"/>
          <p:cNvSpPr/>
          <p:nvPr/>
        </p:nvSpPr>
        <p:spPr>
          <a:xfrm>
            <a:off x="9436489" y="1840186"/>
            <a:ext cx="1209673" cy="610463"/>
          </a:xfrm>
          <a:prstGeom prst="rect">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350" dirty="0">
                <a:solidFill>
                  <a:prstClr val="white"/>
                </a:solidFill>
              </a:rPr>
              <a:t>Global </a:t>
            </a:r>
            <a:r>
              <a:rPr lang="fr-CH" sz="1350" dirty="0" err="1">
                <a:solidFill>
                  <a:prstClr val="white"/>
                </a:solidFill>
              </a:rPr>
              <a:t>buyers</a:t>
            </a:r>
            <a:r>
              <a:rPr lang="fr-CH" sz="1350" dirty="0">
                <a:solidFill>
                  <a:prstClr val="white"/>
                </a:solidFill>
              </a:rPr>
              <a:t> / </a:t>
            </a:r>
            <a:r>
              <a:rPr lang="fr-CH" sz="1350" dirty="0" err="1">
                <a:solidFill>
                  <a:prstClr val="white"/>
                </a:solidFill>
              </a:rPr>
              <a:t>retailers</a:t>
            </a:r>
            <a:endParaRPr lang="en-GB" sz="1350" dirty="0">
              <a:solidFill>
                <a:prstClr val="white"/>
              </a:solidFill>
            </a:endParaRPr>
          </a:p>
        </p:txBody>
      </p:sp>
      <p:sp>
        <p:nvSpPr>
          <p:cNvPr id="8" name="Right Arrow 7"/>
          <p:cNvSpPr/>
          <p:nvPr/>
        </p:nvSpPr>
        <p:spPr>
          <a:xfrm>
            <a:off x="3921513" y="2036639"/>
            <a:ext cx="298435" cy="190770"/>
          </a:xfrm>
          <a:prstGeom prst="rightArrow">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350">
              <a:solidFill>
                <a:prstClr val="white"/>
              </a:solidFill>
            </a:endParaRPr>
          </a:p>
        </p:txBody>
      </p:sp>
      <p:sp>
        <p:nvSpPr>
          <p:cNvPr id="9" name="Right Arrow 8"/>
          <p:cNvSpPr/>
          <p:nvPr/>
        </p:nvSpPr>
        <p:spPr>
          <a:xfrm>
            <a:off x="7293363" y="2036639"/>
            <a:ext cx="298435" cy="190770"/>
          </a:xfrm>
          <a:prstGeom prst="rightArrow">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350">
              <a:solidFill>
                <a:prstClr val="white"/>
              </a:solidFill>
            </a:endParaRPr>
          </a:p>
        </p:txBody>
      </p:sp>
      <p:sp>
        <p:nvSpPr>
          <p:cNvPr id="10" name="Right Arrow 9"/>
          <p:cNvSpPr/>
          <p:nvPr/>
        </p:nvSpPr>
        <p:spPr>
          <a:xfrm>
            <a:off x="9074538" y="2036639"/>
            <a:ext cx="298435" cy="190770"/>
          </a:xfrm>
          <a:prstGeom prst="rightArrow">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350">
              <a:solidFill>
                <a:prstClr val="white"/>
              </a:solidFill>
            </a:endParaRPr>
          </a:p>
        </p:txBody>
      </p:sp>
      <p:sp>
        <p:nvSpPr>
          <p:cNvPr id="39" name="Rectangle 38"/>
          <p:cNvSpPr/>
          <p:nvPr/>
        </p:nvSpPr>
        <p:spPr>
          <a:xfrm>
            <a:off x="4264413" y="1840185"/>
            <a:ext cx="1209674" cy="600662"/>
          </a:xfrm>
          <a:prstGeom prst="rect">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r>
              <a:rPr lang="fr-CH" sz="1200" dirty="0" err="1">
                <a:solidFill>
                  <a:prstClr val="white"/>
                </a:solidFill>
              </a:rPr>
              <a:t>Collector</a:t>
            </a:r>
            <a:r>
              <a:rPr lang="fr-CH" sz="1200" dirty="0">
                <a:solidFill>
                  <a:prstClr val="white"/>
                </a:solidFill>
              </a:rPr>
              <a:t> / Transporter</a:t>
            </a:r>
            <a:endParaRPr lang="en-GB" sz="1200" dirty="0">
              <a:solidFill>
                <a:prstClr val="white"/>
              </a:solidFill>
            </a:endParaRPr>
          </a:p>
        </p:txBody>
      </p:sp>
      <p:sp>
        <p:nvSpPr>
          <p:cNvPr id="40" name="Right Arrow 39"/>
          <p:cNvSpPr/>
          <p:nvPr/>
        </p:nvSpPr>
        <p:spPr>
          <a:xfrm>
            <a:off x="5521713" y="2042231"/>
            <a:ext cx="298435" cy="185179"/>
          </a:xfrm>
          <a:prstGeom prst="rightArrow">
            <a:avLst/>
          </a:prstGeom>
          <a:solidFill>
            <a:schemeClr val="accent5">
              <a:lumMod val="60000"/>
              <a:lumOff val="40000"/>
            </a:schemeClr>
          </a:solidFill>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sz="1200">
              <a:solidFill>
                <a:prstClr val="white"/>
              </a:solidFill>
            </a:endParaRPr>
          </a:p>
        </p:txBody>
      </p:sp>
      <p:sp>
        <p:nvSpPr>
          <p:cNvPr id="67" name="Rectangle 66"/>
          <p:cNvSpPr/>
          <p:nvPr/>
        </p:nvSpPr>
        <p:spPr>
          <a:xfrm>
            <a:off x="1520431" y="5211245"/>
            <a:ext cx="9144000" cy="1656000"/>
          </a:xfrm>
          <a:prstGeom prst="rect">
            <a:avLst/>
          </a:prstGeom>
          <a:solidFill>
            <a:schemeClr val="accent2">
              <a:alpha val="20000"/>
            </a:schemeClr>
          </a:solidFill>
          <a:ln>
            <a:noFill/>
          </a:ln>
        </p:spPr>
        <p:style>
          <a:lnRef idx="1">
            <a:schemeClr val="accent5"/>
          </a:lnRef>
          <a:fillRef idx="3">
            <a:schemeClr val="accent5"/>
          </a:fillRef>
          <a:effectRef idx="2">
            <a:schemeClr val="accent5"/>
          </a:effectRef>
          <a:fontRef idx="minor">
            <a:schemeClr val="lt1"/>
          </a:fontRef>
        </p:style>
        <p:txBody>
          <a:bodyPr rtlCol="0" anchor="t"/>
          <a:lstStyle/>
          <a:p>
            <a:endParaRPr lang="en-GB" sz="1350" dirty="0">
              <a:solidFill>
                <a:srgbClr val="ED7D31"/>
              </a:solidFill>
            </a:endParaRPr>
          </a:p>
        </p:txBody>
      </p:sp>
      <p:sp>
        <p:nvSpPr>
          <p:cNvPr id="2" name="Rectangle 1"/>
          <p:cNvSpPr/>
          <p:nvPr/>
        </p:nvSpPr>
        <p:spPr>
          <a:xfrm>
            <a:off x="0" y="-8712"/>
            <a:ext cx="1504950" cy="51098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r-CH" dirty="0" err="1">
                <a:solidFill>
                  <a:schemeClr val="tx1"/>
                </a:solidFill>
              </a:rPr>
              <a:t>Example</a:t>
            </a:r>
            <a:endParaRPr lang="en-GB" dirty="0">
              <a:solidFill>
                <a:schemeClr val="tx1"/>
              </a:solidFill>
            </a:endParaRPr>
          </a:p>
        </p:txBody>
      </p:sp>
      <p:sp>
        <p:nvSpPr>
          <p:cNvPr id="57" name="Rectangle 56">
            <a:extLst>
              <a:ext uri="{FF2B5EF4-FFF2-40B4-BE49-F238E27FC236}">
                <a16:creationId xmlns:a16="http://schemas.microsoft.com/office/drawing/2014/main" id="{F532169D-FE3C-49B0-9F04-A4B1D7E24AE8}"/>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63" name="Graphic 62" descr="Computer">
            <a:extLst>
              <a:ext uri="{FF2B5EF4-FFF2-40B4-BE49-F238E27FC236}">
                <a16:creationId xmlns:a16="http://schemas.microsoft.com/office/drawing/2014/main" id="{58F22E32-87ED-4B72-A9BE-76099B08526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19160202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B229C-2137-498A-A5E1-466AD7138353}"/>
              </a:ext>
            </a:extLst>
          </p:cNvPr>
          <p:cNvSpPr>
            <a:spLocks noGrp="1"/>
          </p:cNvSpPr>
          <p:nvPr>
            <p:ph type="title"/>
          </p:nvPr>
        </p:nvSpPr>
        <p:spPr>
          <a:xfrm>
            <a:off x="838200" y="365125"/>
            <a:ext cx="10515600" cy="1325563"/>
          </a:xfrm>
        </p:spPr>
        <p:txBody>
          <a:bodyPr>
            <a:normAutofit fontScale="90000"/>
          </a:bodyPr>
          <a:lstStyle/>
          <a:p>
            <a:r>
              <a:rPr lang="en-GB" b="1" dirty="0">
                <a:solidFill>
                  <a:srgbClr val="002060"/>
                </a:solidFill>
              </a:rPr>
              <a:t>Mapping Process</a:t>
            </a:r>
            <a:br>
              <a:rPr lang="en-GB" b="1" dirty="0">
                <a:solidFill>
                  <a:srgbClr val="002060"/>
                </a:solidFill>
              </a:rPr>
            </a:br>
            <a:r>
              <a:rPr lang="en-GB" i="1" dirty="0">
                <a:solidFill>
                  <a:srgbClr val="002060"/>
                </a:solidFill>
              </a:rPr>
              <a:t>Value chain actors</a:t>
            </a:r>
            <a:br>
              <a:rPr lang="en-GB" b="1" dirty="0">
                <a:solidFill>
                  <a:srgbClr val="002060"/>
                </a:solidFill>
              </a:rPr>
            </a:br>
            <a:endParaRPr lang="en-GB" dirty="0">
              <a:solidFill>
                <a:srgbClr val="002060"/>
              </a:solidFill>
            </a:endParaRPr>
          </a:p>
        </p:txBody>
      </p:sp>
      <p:sp>
        <p:nvSpPr>
          <p:cNvPr id="6" name="Rectangle 5">
            <a:extLst>
              <a:ext uri="{FF2B5EF4-FFF2-40B4-BE49-F238E27FC236}">
                <a16:creationId xmlns:a16="http://schemas.microsoft.com/office/drawing/2014/main" id="{57743E4B-47D3-4D56-8A58-134596D39160}"/>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fr-CH" sz="1400" b="1">
                <a:solidFill>
                  <a:srgbClr val="002060"/>
                </a:solidFill>
              </a:rPr>
              <a:t>Desk work</a:t>
            </a:r>
            <a:endParaRPr lang="en-GB" sz="1400" b="1">
              <a:solidFill>
                <a:srgbClr val="002060"/>
              </a:solidFill>
            </a:endParaRPr>
          </a:p>
        </p:txBody>
      </p:sp>
      <p:pic>
        <p:nvPicPr>
          <p:cNvPr id="7" name="Graphic 6" descr="Computer">
            <a:extLst>
              <a:ext uri="{FF2B5EF4-FFF2-40B4-BE49-F238E27FC236}">
                <a16:creationId xmlns:a16="http://schemas.microsoft.com/office/drawing/2014/main" id="{79B9ED3D-12F7-481B-AE67-0C5A8040CA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graphicFrame>
        <p:nvGraphicFramePr>
          <p:cNvPr id="20" name="Content Placeholder 2">
            <a:extLst>
              <a:ext uri="{FF2B5EF4-FFF2-40B4-BE49-F238E27FC236}">
                <a16:creationId xmlns:a16="http://schemas.microsoft.com/office/drawing/2014/main" id="{08D77958-3C73-4AF3-B520-B90AB8706833}"/>
              </a:ext>
            </a:extLst>
          </p:cNvPr>
          <p:cNvGraphicFramePr>
            <a:graphicFrameLocks noGrp="1"/>
          </p:cNvGraphicFramePr>
          <p:nvPr>
            <p:ph idx="1"/>
            <p:extLst>
              <p:ext uri="{D42A27DB-BD31-4B8C-83A1-F6EECF244321}">
                <p14:modId xmlns:p14="http://schemas.microsoft.com/office/powerpoint/2010/main" val="1477099657"/>
              </p:ext>
            </p:extLst>
          </p:nvPr>
        </p:nvGraphicFramePr>
        <p:xfrm>
          <a:off x="838200" y="1557716"/>
          <a:ext cx="10515600" cy="493515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676108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FD8A6-5C85-4CF4-8B24-366BC1821782}"/>
              </a:ext>
            </a:extLst>
          </p:cNvPr>
          <p:cNvSpPr>
            <a:spLocks noGrp="1"/>
          </p:cNvSpPr>
          <p:nvPr>
            <p:ph type="title"/>
          </p:nvPr>
        </p:nvSpPr>
        <p:spPr>
          <a:xfrm>
            <a:off x="838200" y="365125"/>
            <a:ext cx="10515600" cy="1325563"/>
          </a:xfrm>
        </p:spPr>
        <p:txBody>
          <a:bodyPr>
            <a:normAutofit/>
          </a:bodyPr>
          <a:lstStyle/>
          <a:p>
            <a:r>
              <a:rPr lang="en-US" b="1" dirty="0">
                <a:solidFill>
                  <a:srgbClr val="002060"/>
                </a:solidFill>
              </a:rPr>
              <a:t>Mapping Process</a:t>
            </a:r>
            <a:br>
              <a:rPr lang="en-US" dirty="0">
                <a:solidFill>
                  <a:srgbClr val="002060"/>
                </a:solidFill>
              </a:rPr>
            </a:br>
            <a:r>
              <a:rPr lang="en-US" i="1" dirty="0">
                <a:solidFill>
                  <a:srgbClr val="002060"/>
                </a:solidFill>
              </a:rPr>
              <a:t>Supporting Functions</a:t>
            </a:r>
            <a:endParaRPr lang="en-GB" i="1" dirty="0">
              <a:solidFill>
                <a:srgbClr val="002060"/>
              </a:solidFill>
            </a:endParaRPr>
          </a:p>
        </p:txBody>
      </p:sp>
      <p:sp>
        <p:nvSpPr>
          <p:cNvPr id="6" name="Rectangle 5">
            <a:extLst>
              <a:ext uri="{FF2B5EF4-FFF2-40B4-BE49-F238E27FC236}">
                <a16:creationId xmlns:a16="http://schemas.microsoft.com/office/drawing/2014/main" id="{EAE0B1C3-0AA4-45E2-9433-5364B145CD5A}"/>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fr-CH" sz="1400" b="1" dirty="0">
                <a:solidFill>
                  <a:srgbClr val="002060"/>
                </a:solidFill>
              </a:rPr>
              <a:t>Desk </a:t>
            </a:r>
            <a:r>
              <a:rPr lang="fr-CH" sz="1400" b="1" dirty="0" err="1">
                <a:solidFill>
                  <a:srgbClr val="002060"/>
                </a:solidFill>
              </a:rPr>
              <a:t>work</a:t>
            </a:r>
            <a:endParaRPr lang="en-GB" sz="1400" b="1">
              <a:solidFill>
                <a:srgbClr val="002060"/>
              </a:solidFill>
            </a:endParaRPr>
          </a:p>
        </p:txBody>
      </p:sp>
      <p:pic>
        <p:nvPicPr>
          <p:cNvPr id="7" name="Graphic 6" descr="Computer">
            <a:extLst>
              <a:ext uri="{FF2B5EF4-FFF2-40B4-BE49-F238E27FC236}">
                <a16:creationId xmlns:a16="http://schemas.microsoft.com/office/drawing/2014/main" id="{8095B94A-9EA7-455E-8D8F-32836E91FE1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graphicFrame>
        <p:nvGraphicFramePr>
          <p:cNvPr id="9" name="Content Placeholder 2">
            <a:extLst>
              <a:ext uri="{FF2B5EF4-FFF2-40B4-BE49-F238E27FC236}">
                <a16:creationId xmlns:a16="http://schemas.microsoft.com/office/drawing/2014/main" id="{2D763CFC-E894-45C8-9EAB-79E705E03DF1}"/>
              </a:ext>
            </a:extLst>
          </p:cNvPr>
          <p:cNvGraphicFramePr>
            <a:graphicFrameLocks noGrp="1"/>
          </p:cNvGraphicFramePr>
          <p:nvPr>
            <p:ph idx="1"/>
            <p:extLst>
              <p:ext uri="{D42A27DB-BD31-4B8C-83A1-F6EECF244321}">
                <p14:modId xmlns:p14="http://schemas.microsoft.com/office/powerpoint/2010/main" val="22265546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550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46244"/>
          </a:xfrm>
        </p:spPr>
        <p:txBody>
          <a:bodyPr>
            <a:normAutofit fontScale="90000"/>
          </a:bodyPr>
          <a:lstStyle/>
          <a:p>
            <a:r>
              <a:rPr lang="fr-CH" dirty="0" err="1"/>
              <a:t>Mapping</a:t>
            </a:r>
            <a:r>
              <a:rPr lang="fr-CH" dirty="0"/>
              <a:t> </a:t>
            </a:r>
            <a:r>
              <a:rPr lang="fr-CH" dirty="0" err="1"/>
              <a:t>process</a:t>
            </a:r>
            <a:r>
              <a:rPr lang="fr-CH" dirty="0"/>
              <a:t> – </a:t>
            </a:r>
            <a:r>
              <a:rPr lang="fr-CH" dirty="0" err="1"/>
              <a:t>useful</a:t>
            </a:r>
            <a:r>
              <a:rPr lang="fr-CH" dirty="0"/>
              <a:t> matrix</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742741"/>
              </p:ext>
            </p:extLst>
          </p:nvPr>
        </p:nvGraphicFramePr>
        <p:xfrm>
          <a:off x="838200" y="965914"/>
          <a:ext cx="10058399" cy="5743978"/>
        </p:xfrm>
        <a:graphic>
          <a:graphicData uri="http://schemas.openxmlformats.org/drawingml/2006/table">
            <a:tbl>
              <a:tblPr firstRow="1" firstCol="1" bandRow="1">
                <a:tableStyleId>{5C22544A-7EE6-4342-B048-85BDC9FD1C3A}</a:tableStyleId>
              </a:tblPr>
              <a:tblGrid>
                <a:gridCol w="890449">
                  <a:extLst>
                    <a:ext uri="{9D8B030D-6E8A-4147-A177-3AD203B41FA5}">
                      <a16:colId xmlns:a16="http://schemas.microsoft.com/office/drawing/2014/main" val="20000"/>
                    </a:ext>
                  </a:extLst>
                </a:gridCol>
                <a:gridCol w="1720088">
                  <a:extLst>
                    <a:ext uri="{9D8B030D-6E8A-4147-A177-3AD203B41FA5}">
                      <a16:colId xmlns:a16="http://schemas.microsoft.com/office/drawing/2014/main" val="20001"/>
                    </a:ext>
                  </a:extLst>
                </a:gridCol>
                <a:gridCol w="1819304">
                  <a:extLst>
                    <a:ext uri="{9D8B030D-6E8A-4147-A177-3AD203B41FA5}">
                      <a16:colId xmlns:a16="http://schemas.microsoft.com/office/drawing/2014/main" val="20002"/>
                    </a:ext>
                  </a:extLst>
                </a:gridCol>
                <a:gridCol w="1546410">
                  <a:extLst>
                    <a:ext uri="{9D8B030D-6E8A-4147-A177-3AD203B41FA5}">
                      <a16:colId xmlns:a16="http://schemas.microsoft.com/office/drawing/2014/main" val="20003"/>
                    </a:ext>
                  </a:extLst>
                </a:gridCol>
                <a:gridCol w="1728337">
                  <a:extLst>
                    <a:ext uri="{9D8B030D-6E8A-4147-A177-3AD203B41FA5}">
                      <a16:colId xmlns:a16="http://schemas.microsoft.com/office/drawing/2014/main" val="20004"/>
                    </a:ext>
                  </a:extLst>
                </a:gridCol>
                <a:gridCol w="2183163">
                  <a:extLst>
                    <a:ext uri="{9D8B030D-6E8A-4147-A177-3AD203B41FA5}">
                      <a16:colId xmlns:a16="http://schemas.microsoft.com/office/drawing/2014/main" val="20005"/>
                    </a:ext>
                  </a:extLst>
                </a:gridCol>
                <a:gridCol w="170648">
                  <a:extLst>
                    <a:ext uri="{9D8B030D-6E8A-4147-A177-3AD203B41FA5}">
                      <a16:colId xmlns:a16="http://schemas.microsoft.com/office/drawing/2014/main" val="20006"/>
                    </a:ext>
                  </a:extLst>
                </a:gridCol>
              </a:tblGrid>
              <a:tr h="1099757">
                <a:tc>
                  <a:txBody>
                    <a:bodyPr/>
                    <a:lstStyle/>
                    <a:p>
                      <a:pPr marL="71755" marR="71755" algn="ctr">
                        <a:lnSpc>
                          <a:spcPct val="107000"/>
                        </a:lnSpc>
                        <a:spcAft>
                          <a:spcPts val="0"/>
                        </a:spcAft>
                      </a:pPr>
                      <a:r>
                        <a:rPr lang="en-US" sz="1100" dirty="0">
                          <a:effectLst/>
                        </a:rPr>
                        <a:t>Transformation process</a:t>
                      </a:r>
                      <a:endParaRPr lang="en-GB" sz="14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ctr">
                        <a:lnSpc>
                          <a:spcPct val="107000"/>
                        </a:lnSpc>
                        <a:spcAft>
                          <a:spcPts val="0"/>
                        </a:spcAft>
                      </a:pPr>
                      <a:r>
                        <a:rPr lang="en-US" sz="600" cap="all">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nchor="ctr"/>
                </a:tc>
                <a:tc>
                  <a:txBody>
                    <a:bodyPr/>
                    <a:lstStyle/>
                    <a:p>
                      <a:pPr algn="ctr">
                        <a:lnSpc>
                          <a:spcPct val="107000"/>
                        </a:lnSpc>
                        <a:spcAft>
                          <a:spcPts val="0"/>
                        </a:spcAft>
                      </a:pPr>
                      <a:r>
                        <a:rPr lang="en-US" sz="600" cap="all">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nchor="ctr"/>
                </a:tc>
                <a:tc>
                  <a:txBody>
                    <a:bodyPr/>
                    <a:lstStyle/>
                    <a:p>
                      <a:pPr algn="ctr">
                        <a:lnSpc>
                          <a:spcPct val="107000"/>
                        </a:lnSpc>
                        <a:spcAft>
                          <a:spcPts val="0"/>
                        </a:spcAft>
                      </a:pPr>
                      <a:r>
                        <a:rPr lang="en-US" sz="600" cap="all" dirty="0">
                          <a:effectLst/>
                        </a:rPr>
                        <a:t> </a:t>
                      </a:r>
                      <a:endParaRPr lang="en-GB" sz="8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nchor="ctr"/>
                </a:tc>
                <a:tc>
                  <a:txBody>
                    <a:bodyPr/>
                    <a:lstStyle/>
                    <a:p>
                      <a:pPr algn="ctr">
                        <a:lnSpc>
                          <a:spcPct val="107000"/>
                        </a:lnSpc>
                        <a:spcAft>
                          <a:spcPts val="0"/>
                        </a:spcAft>
                      </a:pPr>
                      <a:r>
                        <a:rPr lang="en-US" sz="600" cap="all">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nchor="ctr"/>
                </a:tc>
                <a:tc gridSpan="2">
                  <a:txBody>
                    <a:bodyPr/>
                    <a:lstStyle/>
                    <a:p>
                      <a:pPr algn="ctr">
                        <a:lnSpc>
                          <a:spcPct val="107000"/>
                        </a:lnSpc>
                        <a:spcAft>
                          <a:spcPts val="0"/>
                        </a:spcAft>
                      </a:pPr>
                      <a:r>
                        <a:rPr lang="en-US" sz="600" cap="all">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nchor="ctr"/>
                </a:tc>
                <a:tc hMerge="1">
                  <a:txBody>
                    <a:bodyPr/>
                    <a:lstStyle/>
                    <a:p>
                      <a:endParaRPr lang="en-GB"/>
                    </a:p>
                  </a:txBody>
                  <a:tcPr/>
                </a:tc>
                <a:extLst>
                  <a:ext uri="{0D108BD9-81ED-4DB2-BD59-A6C34878D82A}">
                    <a16:rowId xmlns:a16="http://schemas.microsoft.com/office/drawing/2014/main" val="10000"/>
                  </a:ext>
                </a:extLst>
              </a:tr>
              <a:tr h="643469">
                <a:tc>
                  <a:txBody>
                    <a:bodyPr/>
                    <a:lstStyle/>
                    <a:p>
                      <a:pPr marL="71755" marR="71755" algn="ctr">
                        <a:lnSpc>
                          <a:spcPct val="107000"/>
                        </a:lnSpc>
                        <a:spcAft>
                          <a:spcPts val="0"/>
                        </a:spcAft>
                      </a:pPr>
                      <a:r>
                        <a:rPr lang="en-US" sz="1050" dirty="0">
                          <a:effectLst/>
                        </a:rPr>
                        <a:t>Products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gridSpan="2">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hMerge="1">
                  <a:txBody>
                    <a:bodyPr/>
                    <a:lstStyle/>
                    <a:p>
                      <a:endParaRPr lang="en-GB"/>
                    </a:p>
                  </a:txBody>
                  <a:tcPr/>
                </a:tc>
                <a:extLst>
                  <a:ext uri="{0D108BD9-81ED-4DB2-BD59-A6C34878D82A}">
                    <a16:rowId xmlns:a16="http://schemas.microsoft.com/office/drawing/2014/main" val="10001"/>
                  </a:ext>
                </a:extLst>
              </a:tr>
              <a:tr h="643469">
                <a:tc>
                  <a:txBody>
                    <a:bodyPr/>
                    <a:lstStyle/>
                    <a:p>
                      <a:pPr marL="71755" marR="71755" algn="ctr">
                        <a:lnSpc>
                          <a:spcPct val="107000"/>
                        </a:lnSpc>
                        <a:spcAft>
                          <a:spcPts val="0"/>
                        </a:spcAft>
                      </a:pPr>
                      <a:r>
                        <a:rPr lang="en-US" sz="1050" dirty="0">
                          <a:effectLst/>
                        </a:rPr>
                        <a:t>Size and types of actors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gridSpan="2">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hMerge="1">
                  <a:txBody>
                    <a:bodyPr/>
                    <a:lstStyle/>
                    <a:p>
                      <a:endParaRPr lang="en-GB"/>
                    </a:p>
                  </a:txBody>
                  <a:tcPr/>
                </a:tc>
                <a:extLst>
                  <a:ext uri="{0D108BD9-81ED-4DB2-BD59-A6C34878D82A}">
                    <a16:rowId xmlns:a16="http://schemas.microsoft.com/office/drawing/2014/main" val="10002"/>
                  </a:ext>
                </a:extLst>
              </a:tr>
              <a:tr h="643469">
                <a:tc>
                  <a:txBody>
                    <a:bodyPr/>
                    <a:lstStyle/>
                    <a:p>
                      <a:pPr marL="71755" marR="71755" algn="ctr">
                        <a:lnSpc>
                          <a:spcPct val="107000"/>
                        </a:lnSpc>
                        <a:spcAft>
                          <a:spcPts val="0"/>
                        </a:spcAft>
                      </a:pPr>
                      <a:r>
                        <a:rPr lang="en-US" sz="1050" dirty="0">
                          <a:effectLst/>
                        </a:rPr>
                        <a:t>Type of actors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gridSpan="2">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hMerge="1">
                  <a:txBody>
                    <a:bodyPr/>
                    <a:lstStyle/>
                    <a:p>
                      <a:endParaRPr lang="en-GB"/>
                    </a:p>
                  </a:txBody>
                  <a:tcPr/>
                </a:tc>
                <a:extLst>
                  <a:ext uri="{0D108BD9-81ED-4DB2-BD59-A6C34878D82A}">
                    <a16:rowId xmlns:a16="http://schemas.microsoft.com/office/drawing/2014/main" val="10003"/>
                  </a:ext>
                </a:extLst>
              </a:tr>
              <a:tr h="643469">
                <a:tc>
                  <a:txBody>
                    <a:bodyPr/>
                    <a:lstStyle/>
                    <a:p>
                      <a:pPr marL="71755" marR="71755" algn="ctr">
                        <a:lnSpc>
                          <a:spcPct val="107000"/>
                        </a:lnSpc>
                        <a:spcAft>
                          <a:spcPts val="0"/>
                        </a:spcAft>
                      </a:pPr>
                      <a:r>
                        <a:rPr lang="en-US" sz="1050" dirty="0">
                          <a:effectLst/>
                        </a:rPr>
                        <a:t>Operations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gridSpan="2">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hMerge="1">
                  <a:txBody>
                    <a:bodyPr/>
                    <a:lstStyle/>
                    <a:p>
                      <a:endParaRPr lang="en-GB"/>
                    </a:p>
                  </a:txBody>
                  <a:tcPr/>
                </a:tc>
                <a:extLst>
                  <a:ext uri="{0D108BD9-81ED-4DB2-BD59-A6C34878D82A}">
                    <a16:rowId xmlns:a16="http://schemas.microsoft.com/office/drawing/2014/main" val="10004"/>
                  </a:ext>
                </a:extLst>
              </a:tr>
              <a:tr h="643469">
                <a:tc>
                  <a:txBody>
                    <a:bodyPr/>
                    <a:lstStyle/>
                    <a:p>
                      <a:pPr marL="71755" marR="71755" algn="ctr">
                        <a:lnSpc>
                          <a:spcPct val="107000"/>
                        </a:lnSpc>
                        <a:spcAft>
                          <a:spcPts val="0"/>
                        </a:spcAft>
                      </a:pPr>
                      <a:r>
                        <a:rPr lang="en-US" sz="1050" dirty="0">
                          <a:effectLst/>
                        </a:rPr>
                        <a:t>Main risk factors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gridSpan="2">
                  <a:txBody>
                    <a:bodyPr/>
                    <a:lstStyle/>
                    <a:p>
                      <a:pPr algn="l">
                        <a:lnSpc>
                          <a:spcPct val="107000"/>
                        </a:lnSpc>
                        <a:spcAft>
                          <a:spcPts val="0"/>
                        </a:spcAft>
                      </a:pPr>
                      <a:r>
                        <a:rPr lang="en-US" sz="600">
                          <a:effectLst/>
                        </a:rPr>
                        <a:t> </a:t>
                      </a:r>
                      <a:endParaRPr lang="en-GB" sz="800">
                        <a:effectLst/>
                      </a:endParaRPr>
                    </a:p>
                    <a:p>
                      <a:pPr algn="l">
                        <a:lnSpc>
                          <a:spcPct val="107000"/>
                        </a:lnSpc>
                        <a:spcAft>
                          <a:spcPts val="0"/>
                        </a:spcAft>
                      </a:pPr>
                      <a:r>
                        <a:rPr lang="en-US" sz="600">
                          <a:effectLst/>
                        </a:rPr>
                        <a:t> </a:t>
                      </a:r>
                      <a:endParaRPr lang="en-GB" sz="800">
                        <a:effectLst/>
                      </a:endParaRPr>
                    </a:p>
                    <a:p>
                      <a:pPr algn="l">
                        <a:lnSpc>
                          <a:spcPct val="107000"/>
                        </a:lnSpc>
                        <a:spcAft>
                          <a:spcPts val="0"/>
                        </a:spcAft>
                      </a:pPr>
                      <a:r>
                        <a:rPr lang="en-US" sz="600">
                          <a:effectLst/>
                        </a:rPr>
                        <a:t> </a:t>
                      </a:r>
                      <a:endParaRPr lang="en-GB" sz="800">
                        <a:effectLst/>
                      </a:endParaRPr>
                    </a:p>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hMerge="1">
                  <a:txBody>
                    <a:bodyPr/>
                    <a:lstStyle/>
                    <a:p>
                      <a:endParaRPr lang="en-GB"/>
                    </a:p>
                  </a:txBody>
                  <a:tcPr/>
                </a:tc>
                <a:extLst>
                  <a:ext uri="{0D108BD9-81ED-4DB2-BD59-A6C34878D82A}">
                    <a16:rowId xmlns:a16="http://schemas.microsoft.com/office/drawing/2014/main" val="10005"/>
                  </a:ext>
                </a:extLst>
              </a:tr>
              <a:tr h="713438">
                <a:tc>
                  <a:txBody>
                    <a:bodyPr/>
                    <a:lstStyle/>
                    <a:p>
                      <a:pPr marL="71755" marR="71755" algn="ctr">
                        <a:lnSpc>
                          <a:spcPct val="107000"/>
                        </a:lnSpc>
                        <a:spcAft>
                          <a:spcPts val="0"/>
                        </a:spcAft>
                      </a:pPr>
                      <a:r>
                        <a:rPr lang="en-US" sz="1050" dirty="0">
                          <a:effectLst/>
                        </a:rPr>
                        <a:t>Supporting industries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GB" sz="8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6"/>
                  </a:ext>
                </a:extLst>
              </a:tr>
              <a:tr h="713438">
                <a:tc>
                  <a:txBody>
                    <a:bodyPr/>
                    <a:lstStyle/>
                    <a:p>
                      <a:pPr marL="71755" marR="71755" algn="ctr">
                        <a:lnSpc>
                          <a:spcPct val="107000"/>
                        </a:lnSpc>
                        <a:spcAft>
                          <a:spcPts val="0"/>
                        </a:spcAft>
                      </a:pPr>
                      <a:r>
                        <a:rPr lang="en-US" sz="1050" dirty="0">
                          <a:effectLst/>
                        </a:rPr>
                        <a:t>Supporting functions</a:t>
                      </a:r>
                      <a:endParaRPr lang="en-GB" sz="1200" dirty="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vert="vert270" anchor="ctr"/>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endParaRPr>
                    </a:p>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US" sz="600">
                          <a:effectLst/>
                        </a:rPr>
                        <a:t> </a:t>
                      </a:r>
                      <a:endParaRPr lang="en-GB" sz="800">
                        <a:effectLst/>
                        <a:latin typeface="Calibri" panose="020F0502020204030204" pitchFamily="34" charset="0"/>
                        <a:ea typeface="Calibri" panose="020F0502020204030204" pitchFamily="34" charset="0"/>
                        <a:cs typeface="Arial" panose="020B0604020202020204" pitchFamily="34" charset="0"/>
                      </a:endParaRPr>
                    </a:p>
                  </a:txBody>
                  <a:tcPr marL="48927" marR="48927" marT="0" marB="0"/>
                </a:tc>
                <a:tc>
                  <a:txBody>
                    <a:bodyPr/>
                    <a:lstStyle/>
                    <a:p>
                      <a:pPr algn="l">
                        <a:lnSpc>
                          <a:spcPct val="107000"/>
                        </a:lnSpc>
                        <a:spcAft>
                          <a:spcPts val="0"/>
                        </a:spcAft>
                      </a:pPr>
                      <a:r>
                        <a:rPr lang="en-GB" sz="800" dirty="0">
                          <a:effectLst/>
                        </a:rPr>
                        <a:t> </a:t>
                      </a:r>
                      <a:endParaRPr lang="en-GB" sz="800" dirty="0">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0007"/>
                  </a:ext>
                </a:extLst>
              </a:tr>
            </a:tbl>
          </a:graphicData>
        </a:graphic>
      </p:graphicFrame>
      <p:sp>
        <p:nvSpPr>
          <p:cNvPr id="7" name="Rectangle 6">
            <a:extLst>
              <a:ext uri="{FF2B5EF4-FFF2-40B4-BE49-F238E27FC236}">
                <a16:creationId xmlns:a16="http://schemas.microsoft.com/office/drawing/2014/main" id="{6B58CBF6-ACD9-41A0-90A3-5A4E4465EA3E}"/>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8" name="Graphic 7" descr="Computer">
            <a:extLst>
              <a:ext uri="{FF2B5EF4-FFF2-40B4-BE49-F238E27FC236}">
                <a16:creationId xmlns:a16="http://schemas.microsoft.com/office/drawing/2014/main" id="{BFD6EDBF-F27F-4556-808B-D35C80FE6F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21881873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30538903"/>
              </p:ext>
            </p:extLst>
          </p:nvPr>
        </p:nvGraphicFramePr>
        <p:xfrm>
          <a:off x="583841" y="811370"/>
          <a:ext cx="11024318" cy="5666704"/>
        </p:xfrm>
        <a:graphic>
          <a:graphicData uri="http://schemas.openxmlformats.org/drawingml/2006/table">
            <a:tbl>
              <a:tblPr firstRow="1" firstCol="1" bandRow="1">
                <a:tableStyleId>{5C22544A-7EE6-4342-B048-85BDC9FD1C3A}</a:tableStyleId>
              </a:tblPr>
              <a:tblGrid>
                <a:gridCol w="967533">
                  <a:extLst>
                    <a:ext uri="{9D8B030D-6E8A-4147-A177-3AD203B41FA5}">
                      <a16:colId xmlns:a16="http://schemas.microsoft.com/office/drawing/2014/main" val="20000"/>
                    </a:ext>
                  </a:extLst>
                </a:gridCol>
                <a:gridCol w="1916584">
                  <a:extLst>
                    <a:ext uri="{9D8B030D-6E8A-4147-A177-3AD203B41FA5}">
                      <a16:colId xmlns:a16="http://schemas.microsoft.com/office/drawing/2014/main" val="20001"/>
                    </a:ext>
                  </a:extLst>
                </a:gridCol>
                <a:gridCol w="1976799">
                  <a:extLst>
                    <a:ext uri="{9D8B030D-6E8A-4147-A177-3AD203B41FA5}">
                      <a16:colId xmlns:a16="http://schemas.microsoft.com/office/drawing/2014/main" val="20002"/>
                    </a:ext>
                  </a:extLst>
                </a:gridCol>
                <a:gridCol w="1680277">
                  <a:extLst>
                    <a:ext uri="{9D8B030D-6E8A-4147-A177-3AD203B41FA5}">
                      <a16:colId xmlns:a16="http://schemas.microsoft.com/office/drawing/2014/main" val="20003"/>
                    </a:ext>
                  </a:extLst>
                </a:gridCol>
                <a:gridCol w="1877960">
                  <a:extLst>
                    <a:ext uri="{9D8B030D-6E8A-4147-A177-3AD203B41FA5}">
                      <a16:colId xmlns:a16="http://schemas.microsoft.com/office/drawing/2014/main" val="20004"/>
                    </a:ext>
                  </a:extLst>
                </a:gridCol>
                <a:gridCol w="2372156">
                  <a:extLst>
                    <a:ext uri="{9D8B030D-6E8A-4147-A177-3AD203B41FA5}">
                      <a16:colId xmlns:a16="http://schemas.microsoft.com/office/drawing/2014/main" val="20005"/>
                    </a:ext>
                  </a:extLst>
                </a:gridCol>
                <a:gridCol w="233009">
                  <a:extLst>
                    <a:ext uri="{9D8B030D-6E8A-4147-A177-3AD203B41FA5}">
                      <a16:colId xmlns:a16="http://schemas.microsoft.com/office/drawing/2014/main" val="20006"/>
                    </a:ext>
                  </a:extLst>
                </a:gridCol>
              </a:tblGrid>
              <a:tr h="473271">
                <a:tc>
                  <a:txBody>
                    <a:bodyPr/>
                    <a:lstStyle/>
                    <a:p>
                      <a:pPr marL="71755" marR="71755" algn="ctr">
                        <a:lnSpc>
                          <a:spcPct val="107000"/>
                        </a:lnSpc>
                        <a:spcAft>
                          <a:spcPts val="0"/>
                        </a:spcAft>
                      </a:pPr>
                      <a:r>
                        <a:rPr lang="en-GB" sz="1200" dirty="0">
                          <a:effectLst/>
                        </a:rPr>
                        <a:t>Transformation process</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ctr">
                        <a:lnSpc>
                          <a:spcPct val="107000"/>
                        </a:lnSpc>
                        <a:spcAft>
                          <a:spcPts val="0"/>
                        </a:spcAft>
                      </a:pPr>
                      <a:r>
                        <a:rPr lang="en-GB" sz="1050" dirty="0">
                          <a:effectLst/>
                        </a:rPr>
                        <a:t>Agriculture</a:t>
                      </a:r>
                      <a:endParaRPr lang="en-GB" sz="10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nchor="ctr"/>
                </a:tc>
                <a:tc>
                  <a:txBody>
                    <a:bodyPr/>
                    <a:lstStyle/>
                    <a:p>
                      <a:pPr algn="ctr">
                        <a:lnSpc>
                          <a:spcPct val="107000"/>
                        </a:lnSpc>
                        <a:spcAft>
                          <a:spcPts val="0"/>
                        </a:spcAft>
                      </a:pPr>
                      <a:r>
                        <a:rPr lang="en-GB" sz="1050">
                          <a:effectLst/>
                        </a:rPr>
                        <a:t>Drying and ginning</a:t>
                      </a:r>
                      <a:endParaRPr lang="en-GB" sz="105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nchor="ctr"/>
                </a:tc>
                <a:tc>
                  <a:txBody>
                    <a:bodyPr/>
                    <a:lstStyle/>
                    <a:p>
                      <a:pPr algn="ctr">
                        <a:lnSpc>
                          <a:spcPct val="107000"/>
                        </a:lnSpc>
                        <a:spcAft>
                          <a:spcPts val="0"/>
                        </a:spcAft>
                      </a:pPr>
                      <a:r>
                        <a:rPr lang="en-GB" sz="1050" dirty="0">
                          <a:effectLst/>
                        </a:rPr>
                        <a:t>Spinning and other transformations</a:t>
                      </a:r>
                      <a:endParaRPr lang="en-GB" sz="10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nchor="ctr"/>
                </a:tc>
                <a:tc>
                  <a:txBody>
                    <a:bodyPr/>
                    <a:lstStyle/>
                    <a:p>
                      <a:pPr algn="ctr">
                        <a:lnSpc>
                          <a:spcPct val="107000"/>
                        </a:lnSpc>
                        <a:spcAft>
                          <a:spcPts val="0"/>
                        </a:spcAft>
                      </a:pPr>
                      <a:r>
                        <a:rPr lang="en-GB" sz="1050">
                          <a:effectLst/>
                        </a:rPr>
                        <a:t>Manufacture of fabric</a:t>
                      </a:r>
                      <a:endParaRPr lang="en-GB" sz="105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nchor="ctr"/>
                </a:tc>
                <a:tc gridSpan="2">
                  <a:txBody>
                    <a:bodyPr/>
                    <a:lstStyle/>
                    <a:p>
                      <a:pPr algn="ctr">
                        <a:lnSpc>
                          <a:spcPct val="107000"/>
                        </a:lnSpc>
                        <a:spcAft>
                          <a:spcPts val="0"/>
                        </a:spcAft>
                      </a:pPr>
                      <a:r>
                        <a:rPr lang="en-GB" sz="1050" dirty="0">
                          <a:effectLst/>
                        </a:rPr>
                        <a:t>Confection</a:t>
                      </a:r>
                      <a:endParaRPr lang="en-GB" sz="105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nchor="ctr"/>
                </a:tc>
                <a:tc hMerge="1">
                  <a:txBody>
                    <a:bodyPr/>
                    <a:lstStyle/>
                    <a:p>
                      <a:endParaRPr lang="en-GB"/>
                    </a:p>
                  </a:txBody>
                  <a:tcPr/>
                </a:tc>
                <a:extLst>
                  <a:ext uri="{0D108BD9-81ED-4DB2-BD59-A6C34878D82A}">
                    <a16:rowId xmlns:a16="http://schemas.microsoft.com/office/drawing/2014/main" val="10000"/>
                  </a:ext>
                </a:extLst>
              </a:tr>
              <a:tr h="383529">
                <a:tc>
                  <a:txBody>
                    <a:bodyPr/>
                    <a:lstStyle/>
                    <a:p>
                      <a:pPr marL="71755" marR="71755" algn="ctr">
                        <a:lnSpc>
                          <a:spcPct val="107000"/>
                        </a:lnSpc>
                        <a:spcAft>
                          <a:spcPts val="0"/>
                        </a:spcAft>
                      </a:pPr>
                      <a:r>
                        <a:rPr lang="en-GB" sz="1000">
                          <a:effectLst/>
                        </a:rPr>
                        <a:t>Products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dirty="0">
                          <a:effectLst/>
                        </a:rPr>
                        <a:t>4,892 Tons of Cotton Seeds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Cotton fibres</a:t>
                      </a:r>
                    </a:p>
                    <a:p>
                      <a:pPr algn="l">
                        <a:lnSpc>
                          <a:spcPct val="107000"/>
                        </a:lnSpc>
                        <a:spcAft>
                          <a:spcPts val="0"/>
                        </a:spcAft>
                      </a:pPr>
                      <a:r>
                        <a:rPr lang="en-GB" sz="700">
                          <a:effectLst/>
                        </a:rPr>
                        <a:t>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Cotton yarn</a:t>
                      </a:r>
                    </a:p>
                    <a:p>
                      <a:pPr algn="l">
                        <a:lnSpc>
                          <a:spcPct val="107000"/>
                        </a:lnSpc>
                        <a:spcAft>
                          <a:spcPts val="0"/>
                        </a:spcAft>
                      </a:pPr>
                      <a:r>
                        <a:rPr lang="en-GB" sz="700">
                          <a:effectLst/>
                        </a:rPr>
                        <a:t>Hydrophilic Cotton, Carded Cotton, Candle Wick</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Cotton fabrics</a:t>
                      </a:r>
                    </a:p>
                    <a:p>
                      <a:pPr algn="l">
                        <a:lnSpc>
                          <a:spcPct val="107000"/>
                        </a:lnSpc>
                        <a:spcAft>
                          <a:spcPts val="0"/>
                        </a:spcAft>
                      </a:pPr>
                      <a:r>
                        <a:rPr lang="en-GB" sz="700">
                          <a:effectLst/>
                        </a:rPr>
                        <a:t>Hydrophilic gauze</a:t>
                      </a:r>
                    </a:p>
                    <a:p>
                      <a:pPr algn="l">
                        <a:lnSpc>
                          <a:spcPct val="107000"/>
                        </a:lnSpc>
                        <a:spcAft>
                          <a:spcPts val="0"/>
                        </a:spcAft>
                      </a:pPr>
                      <a:r>
                        <a:rPr lang="en-GB" sz="700">
                          <a:effectLst/>
                        </a:rPr>
                        <a:t>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gridSpan="2">
                  <a:txBody>
                    <a:bodyPr/>
                    <a:lstStyle/>
                    <a:p>
                      <a:pPr algn="l">
                        <a:lnSpc>
                          <a:spcPct val="107000"/>
                        </a:lnSpc>
                        <a:spcAft>
                          <a:spcPts val="0"/>
                        </a:spcAft>
                      </a:pPr>
                      <a:r>
                        <a:rPr lang="en-GB" sz="700">
                          <a:effectLst/>
                        </a:rPr>
                        <a:t>Cotton, linen and synthetic products: Sweaters, suits, T-shirts, shirts, trousers, etc.</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hMerge="1">
                  <a:txBody>
                    <a:bodyPr/>
                    <a:lstStyle/>
                    <a:p>
                      <a:endParaRPr lang="en-GB"/>
                    </a:p>
                  </a:txBody>
                  <a:tcPr/>
                </a:tc>
                <a:extLst>
                  <a:ext uri="{0D108BD9-81ED-4DB2-BD59-A6C34878D82A}">
                    <a16:rowId xmlns:a16="http://schemas.microsoft.com/office/drawing/2014/main" val="10001"/>
                  </a:ext>
                </a:extLst>
              </a:tr>
              <a:tr h="513267">
                <a:tc>
                  <a:txBody>
                    <a:bodyPr/>
                    <a:lstStyle/>
                    <a:p>
                      <a:pPr marL="71755" marR="71755" algn="ctr">
                        <a:lnSpc>
                          <a:spcPct val="107000"/>
                        </a:lnSpc>
                        <a:spcAft>
                          <a:spcPts val="0"/>
                        </a:spcAft>
                      </a:pPr>
                      <a:r>
                        <a:rPr lang="en-GB" sz="1000">
                          <a:effectLst/>
                        </a:rPr>
                        <a:t>Size and types of actors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dirty="0">
                          <a:effectLst/>
                        </a:rPr>
                        <a:t>7,495 Producers affiliated to 4 Approved operators: MSG, INDOSUMA, TIANLI and KFBMH</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4 Approved operators: MSG, INDOSUMA, TIANLI and KFBMH</a:t>
                      </a:r>
                    </a:p>
                    <a:p>
                      <a:pPr algn="l">
                        <a:lnSpc>
                          <a:spcPct val="107000"/>
                        </a:lnSpc>
                        <a:spcAft>
                          <a:spcPts val="0"/>
                        </a:spcAft>
                      </a:pPr>
                      <a:r>
                        <a:rPr lang="en-GB" sz="700" dirty="0">
                          <a:effectLst/>
                        </a:rPr>
                        <a:t>93% for export</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SOMACOU with 400 employees (280 on permanent contracts and 120 on fixed term contracts)</a:t>
                      </a:r>
                    </a:p>
                    <a:p>
                      <a:pPr algn="l">
                        <a:lnSpc>
                          <a:spcPct val="107000"/>
                        </a:lnSpc>
                        <a:spcAft>
                          <a:spcPts val="0"/>
                        </a:spcAft>
                      </a:pPr>
                      <a:r>
                        <a:rPr lang="en-GB" sz="700" dirty="0">
                          <a:effectLst/>
                        </a:rPr>
                        <a:t> </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SOMACOU with 400 employees (280 on permanent contracts and 120 on fixed term contracts)</a:t>
                      </a:r>
                    </a:p>
                    <a:p>
                      <a:pPr algn="l">
                        <a:lnSpc>
                          <a:spcPct val="107000"/>
                        </a:lnSpc>
                        <a:spcAft>
                          <a:spcPts val="0"/>
                        </a:spcAft>
                      </a:pPr>
                      <a:r>
                        <a:rPr lang="en-GB" sz="700">
                          <a:effectLst/>
                        </a:rPr>
                        <a:t>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gridSpan="2">
                  <a:txBody>
                    <a:bodyPr/>
                    <a:lstStyle/>
                    <a:p>
                      <a:pPr algn="l">
                        <a:lnSpc>
                          <a:spcPct val="107000"/>
                        </a:lnSpc>
                        <a:spcAft>
                          <a:spcPts val="0"/>
                        </a:spcAft>
                      </a:pPr>
                      <a:r>
                        <a:rPr lang="en-GB" sz="700">
                          <a:effectLst/>
                        </a:rPr>
                        <a:t>Free textile enterprises. 102 companies with more than 100,000 employees.</a:t>
                      </a:r>
                    </a:p>
                    <a:p>
                      <a:pPr algn="l">
                        <a:lnSpc>
                          <a:spcPct val="107000"/>
                        </a:lnSpc>
                        <a:spcAft>
                          <a:spcPts val="0"/>
                        </a:spcAft>
                      </a:pPr>
                      <a:r>
                        <a:rPr lang="en-GB" sz="700">
                          <a:effectLst/>
                        </a:rPr>
                        <a:t>Subcontractors (no information available on their number / size).</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hMerge="1">
                  <a:txBody>
                    <a:bodyPr/>
                    <a:lstStyle/>
                    <a:p>
                      <a:endParaRPr lang="en-GB"/>
                    </a:p>
                  </a:txBody>
                  <a:tcPr/>
                </a:tc>
                <a:extLst>
                  <a:ext uri="{0D108BD9-81ED-4DB2-BD59-A6C34878D82A}">
                    <a16:rowId xmlns:a16="http://schemas.microsoft.com/office/drawing/2014/main" val="10002"/>
                  </a:ext>
                </a:extLst>
              </a:tr>
              <a:tr h="383529">
                <a:tc>
                  <a:txBody>
                    <a:bodyPr/>
                    <a:lstStyle/>
                    <a:p>
                      <a:pPr marL="71755" marR="71755" algn="ctr">
                        <a:lnSpc>
                          <a:spcPct val="107000"/>
                        </a:lnSpc>
                        <a:spcAft>
                          <a:spcPts val="0"/>
                        </a:spcAft>
                      </a:pPr>
                      <a:r>
                        <a:rPr lang="en-GB" sz="1000">
                          <a:effectLst/>
                        </a:rPr>
                        <a:t>Type of actors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a:effectLst/>
                        </a:rPr>
                        <a:t>Farmers,</a:t>
                      </a:r>
                    </a:p>
                    <a:p>
                      <a:pPr algn="l">
                        <a:lnSpc>
                          <a:spcPct val="107000"/>
                        </a:lnSpc>
                        <a:spcAft>
                          <a:spcPts val="0"/>
                        </a:spcAft>
                      </a:pPr>
                      <a:r>
                        <a:rPr lang="en-GB" sz="700">
                          <a:effectLst/>
                        </a:rPr>
                        <a:t>Agricultural workers,</a:t>
                      </a:r>
                    </a:p>
                    <a:p>
                      <a:pPr algn="l">
                        <a:lnSpc>
                          <a:spcPct val="107000"/>
                        </a:lnSpc>
                        <a:spcAft>
                          <a:spcPts val="0"/>
                        </a:spcAft>
                      </a:pPr>
                      <a:r>
                        <a:rPr lang="en-GB" sz="700">
                          <a:effectLst/>
                        </a:rPr>
                        <a:t>Traders.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Employers / managers,</a:t>
                      </a:r>
                    </a:p>
                    <a:p>
                      <a:pPr algn="l">
                        <a:lnSpc>
                          <a:spcPct val="107000"/>
                        </a:lnSpc>
                        <a:spcAft>
                          <a:spcPts val="0"/>
                        </a:spcAft>
                      </a:pPr>
                      <a:r>
                        <a:rPr lang="en-GB" sz="700">
                          <a:effectLst/>
                        </a:rPr>
                        <a:t>Workers,</a:t>
                      </a:r>
                    </a:p>
                    <a:p>
                      <a:pPr algn="l">
                        <a:lnSpc>
                          <a:spcPct val="107000"/>
                        </a:lnSpc>
                        <a:spcAft>
                          <a:spcPts val="0"/>
                        </a:spcAft>
                      </a:pPr>
                      <a:r>
                        <a:rPr lang="en-GB" sz="700">
                          <a:effectLst/>
                        </a:rPr>
                        <a:t>Traders.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Employers / managers,</a:t>
                      </a:r>
                    </a:p>
                    <a:p>
                      <a:pPr algn="l">
                        <a:lnSpc>
                          <a:spcPct val="107000"/>
                        </a:lnSpc>
                        <a:spcAft>
                          <a:spcPts val="0"/>
                        </a:spcAft>
                      </a:pPr>
                      <a:r>
                        <a:rPr lang="en-GB" sz="700" dirty="0">
                          <a:effectLst/>
                        </a:rPr>
                        <a:t>Workers,</a:t>
                      </a:r>
                    </a:p>
                    <a:p>
                      <a:pPr algn="l">
                        <a:lnSpc>
                          <a:spcPct val="107000"/>
                        </a:lnSpc>
                        <a:spcAft>
                          <a:spcPts val="0"/>
                        </a:spcAft>
                      </a:pPr>
                      <a:r>
                        <a:rPr lang="en-GB" sz="700" dirty="0">
                          <a:effectLst/>
                        </a:rPr>
                        <a:t>Traders.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Employers / managers,</a:t>
                      </a:r>
                    </a:p>
                    <a:p>
                      <a:pPr algn="l">
                        <a:lnSpc>
                          <a:spcPct val="107000"/>
                        </a:lnSpc>
                        <a:spcAft>
                          <a:spcPts val="0"/>
                        </a:spcAft>
                      </a:pPr>
                      <a:r>
                        <a:rPr lang="en-GB" sz="700">
                          <a:effectLst/>
                        </a:rPr>
                        <a:t>Workers,</a:t>
                      </a:r>
                    </a:p>
                    <a:p>
                      <a:pPr algn="l">
                        <a:lnSpc>
                          <a:spcPct val="107000"/>
                        </a:lnSpc>
                        <a:spcAft>
                          <a:spcPts val="0"/>
                        </a:spcAft>
                      </a:pPr>
                      <a:r>
                        <a:rPr lang="en-GB" sz="700">
                          <a:effectLst/>
                        </a:rPr>
                        <a:t>Traders.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gridSpan="2">
                  <a:txBody>
                    <a:bodyPr/>
                    <a:lstStyle/>
                    <a:p>
                      <a:pPr algn="l">
                        <a:lnSpc>
                          <a:spcPct val="107000"/>
                        </a:lnSpc>
                        <a:spcAft>
                          <a:spcPts val="0"/>
                        </a:spcAft>
                      </a:pPr>
                      <a:r>
                        <a:rPr lang="en-GB" sz="700">
                          <a:effectLst/>
                        </a:rPr>
                        <a:t>Employers / managers,</a:t>
                      </a:r>
                    </a:p>
                    <a:p>
                      <a:pPr algn="l">
                        <a:lnSpc>
                          <a:spcPct val="107000"/>
                        </a:lnSpc>
                        <a:spcAft>
                          <a:spcPts val="0"/>
                        </a:spcAft>
                      </a:pPr>
                      <a:r>
                        <a:rPr lang="en-GB" sz="700">
                          <a:effectLst/>
                        </a:rPr>
                        <a:t>Workers,</a:t>
                      </a:r>
                    </a:p>
                    <a:p>
                      <a:pPr algn="l">
                        <a:lnSpc>
                          <a:spcPct val="107000"/>
                        </a:lnSpc>
                        <a:spcAft>
                          <a:spcPts val="0"/>
                        </a:spcAft>
                      </a:pPr>
                      <a:r>
                        <a:rPr lang="en-GB" sz="700">
                          <a:effectLst/>
                        </a:rPr>
                        <a:t>Traders.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hMerge="1">
                  <a:txBody>
                    <a:bodyPr/>
                    <a:lstStyle/>
                    <a:p>
                      <a:endParaRPr lang="en-GB"/>
                    </a:p>
                  </a:txBody>
                  <a:tcPr/>
                </a:tc>
                <a:extLst>
                  <a:ext uri="{0D108BD9-81ED-4DB2-BD59-A6C34878D82A}">
                    <a16:rowId xmlns:a16="http://schemas.microsoft.com/office/drawing/2014/main" val="10003"/>
                  </a:ext>
                </a:extLst>
              </a:tr>
              <a:tr h="643005">
                <a:tc>
                  <a:txBody>
                    <a:bodyPr/>
                    <a:lstStyle/>
                    <a:p>
                      <a:pPr marL="71755" marR="71755" algn="ctr">
                        <a:lnSpc>
                          <a:spcPct val="107000"/>
                        </a:lnSpc>
                        <a:spcAft>
                          <a:spcPts val="0"/>
                        </a:spcAft>
                      </a:pPr>
                      <a:r>
                        <a:rPr lang="en-GB" sz="1000">
                          <a:effectLst/>
                        </a:rPr>
                        <a:t>Operations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a:effectLst/>
                        </a:rPr>
                        <a:t>Soils preparation,</a:t>
                      </a:r>
                    </a:p>
                    <a:p>
                      <a:pPr algn="l">
                        <a:lnSpc>
                          <a:spcPct val="107000"/>
                        </a:lnSpc>
                        <a:spcAft>
                          <a:spcPts val="0"/>
                        </a:spcAft>
                      </a:pPr>
                      <a:r>
                        <a:rPr lang="en-GB" sz="700">
                          <a:effectLst/>
                        </a:rPr>
                        <a:t>Culture,</a:t>
                      </a:r>
                    </a:p>
                    <a:p>
                      <a:pPr algn="l">
                        <a:lnSpc>
                          <a:spcPct val="107000"/>
                        </a:lnSpc>
                        <a:spcAft>
                          <a:spcPts val="0"/>
                        </a:spcAft>
                      </a:pPr>
                      <a:r>
                        <a:rPr lang="en-GB" sz="700">
                          <a:effectLst/>
                        </a:rPr>
                        <a:t>Interview,</a:t>
                      </a:r>
                    </a:p>
                    <a:p>
                      <a:pPr algn="l">
                        <a:lnSpc>
                          <a:spcPct val="107000"/>
                        </a:lnSpc>
                        <a:spcAft>
                          <a:spcPts val="0"/>
                        </a:spcAft>
                      </a:pPr>
                      <a:r>
                        <a:rPr lang="en-GB" sz="700">
                          <a:effectLst/>
                        </a:rPr>
                        <a:t>Harvest,</a:t>
                      </a:r>
                    </a:p>
                    <a:p>
                      <a:pPr algn="l">
                        <a:lnSpc>
                          <a:spcPct val="107000"/>
                        </a:lnSpc>
                        <a:spcAft>
                          <a:spcPts val="0"/>
                        </a:spcAft>
                      </a:pPr>
                      <a:r>
                        <a:rPr lang="en-GB" sz="700">
                          <a:effectLst/>
                        </a:rPr>
                        <a:t>Transport.</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Drying</a:t>
                      </a:r>
                    </a:p>
                    <a:p>
                      <a:pPr algn="l">
                        <a:lnSpc>
                          <a:spcPct val="107000"/>
                        </a:lnSpc>
                        <a:spcAft>
                          <a:spcPts val="0"/>
                        </a:spcAft>
                      </a:pPr>
                      <a:r>
                        <a:rPr lang="en-GB" sz="700">
                          <a:effectLst/>
                        </a:rPr>
                        <a:t>Separation of cotton fibres from seeds, (ginning)</a:t>
                      </a:r>
                    </a:p>
                    <a:p>
                      <a:pPr algn="l">
                        <a:lnSpc>
                          <a:spcPct val="107000"/>
                        </a:lnSpc>
                        <a:spcAft>
                          <a:spcPts val="0"/>
                        </a:spcAft>
                      </a:pPr>
                      <a:r>
                        <a:rPr lang="en-GB" sz="700">
                          <a:effectLst/>
                        </a:rPr>
                        <a:t>Additional cleaning</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Threshing, Carding, Drawing,</a:t>
                      </a:r>
                    </a:p>
                    <a:p>
                      <a:pPr algn="l">
                        <a:lnSpc>
                          <a:spcPct val="107000"/>
                        </a:lnSpc>
                        <a:spcAft>
                          <a:spcPts val="0"/>
                        </a:spcAft>
                      </a:pPr>
                      <a:r>
                        <a:rPr lang="en-GB" sz="700" dirty="0">
                          <a:effectLst/>
                        </a:rPr>
                        <a:t>Torsion, </a:t>
                      </a:r>
                      <a:r>
                        <a:rPr lang="en-GB" sz="700" dirty="0" err="1">
                          <a:effectLst/>
                        </a:rPr>
                        <a:t>Envidage</a:t>
                      </a:r>
                      <a:r>
                        <a:rPr lang="en-GB" sz="700" dirty="0">
                          <a:effectLst/>
                        </a:rPr>
                        <a:t>, Dyeing and Coiling</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Weaving, treatment and dyeing</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gridSpan="2">
                  <a:txBody>
                    <a:bodyPr/>
                    <a:lstStyle/>
                    <a:p>
                      <a:pPr algn="l">
                        <a:lnSpc>
                          <a:spcPct val="107000"/>
                        </a:lnSpc>
                        <a:spcAft>
                          <a:spcPts val="0"/>
                        </a:spcAft>
                      </a:pPr>
                      <a:r>
                        <a:rPr lang="en-GB" sz="700">
                          <a:effectLst/>
                        </a:rPr>
                        <a:t>Folding, small hands, finishing, pointer, machinist, pressing, knitting, stitching, looping, embroidery, storekeeper, machinist mechanic, chain manager, sampling</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hMerge="1">
                  <a:txBody>
                    <a:bodyPr/>
                    <a:lstStyle/>
                    <a:p>
                      <a:endParaRPr lang="en-GB"/>
                    </a:p>
                  </a:txBody>
                  <a:tcPr/>
                </a:tc>
                <a:extLst>
                  <a:ext uri="{0D108BD9-81ED-4DB2-BD59-A6C34878D82A}">
                    <a16:rowId xmlns:a16="http://schemas.microsoft.com/office/drawing/2014/main" val="10004"/>
                  </a:ext>
                </a:extLst>
              </a:tr>
              <a:tr h="902481">
                <a:tc>
                  <a:txBody>
                    <a:bodyPr/>
                    <a:lstStyle/>
                    <a:p>
                      <a:pPr marL="71755" marR="71755" algn="ctr">
                        <a:lnSpc>
                          <a:spcPct val="107000"/>
                        </a:lnSpc>
                        <a:spcAft>
                          <a:spcPts val="0"/>
                        </a:spcAft>
                      </a:pPr>
                      <a:r>
                        <a:rPr lang="en-GB" sz="1000">
                          <a:effectLst/>
                        </a:rPr>
                        <a:t>Main risk factors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a:effectLst/>
                        </a:rPr>
                        <a:t>Heavy loads,</a:t>
                      </a:r>
                    </a:p>
                    <a:p>
                      <a:pPr algn="l">
                        <a:lnSpc>
                          <a:spcPct val="107000"/>
                        </a:lnSpc>
                        <a:spcAft>
                          <a:spcPts val="0"/>
                        </a:spcAft>
                      </a:pPr>
                      <a:r>
                        <a:rPr lang="en-GB" sz="700">
                          <a:effectLst/>
                        </a:rPr>
                        <a:t>Exposure to heat, Exposure to chemicals (fertilizers, pesticides)</a:t>
                      </a:r>
                    </a:p>
                    <a:p>
                      <a:pPr algn="l">
                        <a:lnSpc>
                          <a:spcPct val="107000"/>
                        </a:lnSpc>
                        <a:spcAft>
                          <a:spcPts val="0"/>
                        </a:spcAft>
                      </a:pPr>
                      <a:r>
                        <a:rPr lang="en-GB" sz="700">
                          <a:effectLst/>
                        </a:rPr>
                        <a:t>Biological and ergonomic risks to evaluate.</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Handling of industrial machinery, Exposure to dust</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Manipulation of industrial machinery, exposure to dust and chemicals (dyes), fire caused by metal debris in cottons and electrical infrastructure</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Handling of industrial machinery, exposure to chemicals (shades)</a:t>
                      </a:r>
                    </a:p>
                    <a:p>
                      <a:pPr algn="l">
                        <a:lnSpc>
                          <a:spcPct val="107000"/>
                        </a:lnSpc>
                        <a:spcAft>
                          <a:spcPts val="0"/>
                        </a:spcAft>
                      </a:pPr>
                      <a:r>
                        <a:rPr lang="en-GB" sz="700" dirty="0">
                          <a:effectLst/>
                        </a:rPr>
                        <a:t>Old electrical infrastructures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gridSpan="2">
                  <a:txBody>
                    <a:bodyPr/>
                    <a:lstStyle/>
                    <a:p>
                      <a:pPr algn="l">
                        <a:lnSpc>
                          <a:spcPct val="107000"/>
                        </a:lnSpc>
                        <a:spcAft>
                          <a:spcPts val="0"/>
                        </a:spcAft>
                      </a:pPr>
                      <a:r>
                        <a:rPr lang="en-GB" sz="700">
                          <a:effectLst/>
                        </a:rPr>
                        <a:t>Handling of industrial machinery, heavy loads, exposure to chemicals (shades)</a:t>
                      </a:r>
                    </a:p>
                    <a:p>
                      <a:pPr algn="l">
                        <a:lnSpc>
                          <a:spcPct val="107000"/>
                        </a:lnSpc>
                        <a:spcAft>
                          <a:spcPts val="0"/>
                        </a:spcAft>
                      </a:pPr>
                      <a:r>
                        <a:rPr lang="en-GB" sz="700">
                          <a:effectLst/>
                        </a:rPr>
                        <a:t>Old electrical infrastructures</a:t>
                      </a:r>
                    </a:p>
                    <a:p>
                      <a:pPr algn="l">
                        <a:lnSpc>
                          <a:spcPct val="107000"/>
                        </a:lnSpc>
                        <a:spcAft>
                          <a:spcPts val="0"/>
                        </a:spcAft>
                      </a:pPr>
                      <a:r>
                        <a:rPr lang="en-GB" sz="700">
                          <a:effectLst/>
                        </a:rPr>
                        <a:t> </a:t>
                      </a:r>
                    </a:p>
                    <a:p>
                      <a:pPr algn="l">
                        <a:lnSpc>
                          <a:spcPct val="107000"/>
                        </a:lnSpc>
                        <a:spcAft>
                          <a:spcPts val="0"/>
                        </a:spcAft>
                      </a:pPr>
                      <a:r>
                        <a:rPr lang="en-GB" sz="700">
                          <a:effectLst/>
                        </a:rPr>
                        <a:t> </a:t>
                      </a:r>
                    </a:p>
                    <a:p>
                      <a:pPr algn="l">
                        <a:lnSpc>
                          <a:spcPct val="107000"/>
                        </a:lnSpc>
                        <a:spcAft>
                          <a:spcPts val="0"/>
                        </a:spcAft>
                      </a:pPr>
                      <a:r>
                        <a:rPr lang="en-GB" sz="700">
                          <a:effectLst/>
                        </a:rPr>
                        <a:t> </a:t>
                      </a:r>
                    </a:p>
                    <a:p>
                      <a:pPr algn="l">
                        <a:lnSpc>
                          <a:spcPct val="107000"/>
                        </a:lnSpc>
                        <a:spcAft>
                          <a:spcPts val="0"/>
                        </a:spcAft>
                      </a:pPr>
                      <a:r>
                        <a:rPr lang="en-GB" sz="700">
                          <a:effectLst/>
                        </a:rPr>
                        <a:t>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hMerge="1">
                  <a:txBody>
                    <a:bodyPr/>
                    <a:lstStyle/>
                    <a:p>
                      <a:endParaRPr lang="en-GB"/>
                    </a:p>
                  </a:txBody>
                  <a:tcPr/>
                </a:tc>
                <a:extLst>
                  <a:ext uri="{0D108BD9-81ED-4DB2-BD59-A6C34878D82A}">
                    <a16:rowId xmlns:a16="http://schemas.microsoft.com/office/drawing/2014/main" val="10005"/>
                  </a:ext>
                </a:extLst>
              </a:tr>
              <a:tr h="816451">
                <a:tc>
                  <a:txBody>
                    <a:bodyPr/>
                    <a:lstStyle/>
                    <a:p>
                      <a:pPr marL="71755" marR="71755" algn="ctr">
                        <a:lnSpc>
                          <a:spcPct val="107000"/>
                        </a:lnSpc>
                        <a:spcAft>
                          <a:spcPts val="0"/>
                        </a:spcAft>
                      </a:pPr>
                      <a:r>
                        <a:rPr lang="en-GB" sz="1000">
                          <a:effectLst/>
                        </a:rPr>
                        <a:t>Supporting industries</a:t>
                      </a:r>
                      <a:endParaRPr lang="en-GB" sz="10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dirty="0">
                          <a:effectLst/>
                        </a:rPr>
                        <a:t>Input suppliers, machinery suppliers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Machinery Suppliers, Transportation Companies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Machinery Suppliers, Transportation Companies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Machinery Suppliers, Transportation Companies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Machinery suppliers, transport companies, import / export companies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endParaRPr lang="en-GB" sz="3200" dirty="0"/>
                    </a:p>
                  </a:txBody>
                  <a:tcPr marL="0" marR="0" marT="0" marB="0" anchor="ctr"/>
                </a:tc>
                <a:extLst>
                  <a:ext uri="{0D108BD9-81ED-4DB2-BD59-A6C34878D82A}">
                    <a16:rowId xmlns:a16="http://schemas.microsoft.com/office/drawing/2014/main" val="10006"/>
                  </a:ext>
                </a:extLst>
              </a:tr>
              <a:tr h="1551171">
                <a:tc>
                  <a:txBody>
                    <a:bodyPr/>
                    <a:lstStyle/>
                    <a:p>
                      <a:pPr marL="71755" marR="71755" algn="ctr">
                        <a:lnSpc>
                          <a:spcPct val="107000"/>
                        </a:lnSpc>
                        <a:spcAft>
                          <a:spcPts val="0"/>
                        </a:spcAft>
                      </a:pPr>
                      <a:r>
                        <a:rPr lang="en-GB" sz="1000" dirty="0">
                          <a:effectLst/>
                        </a:rPr>
                        <a:t>Supporting functions</a:t>
                      </a:r>
                      <a:endParaRPr lang="en-GB" sz="1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vert="vert270" anchor="ctr"/>
                </a:tc>
                <a:tc>
                  <a:txBody>
                    <a:bodyPr/>
                    <a:lstStyle/>
                    <a:p>
                      <a:pPr algn="l">
                        <a:lnSpc>
                          <a:spcPct val="107000"/>
                        </a:lnSpc>
                        <a:spcAft>
                          <a:spcPts val="0"/>
                        </a:spcAft>
                      </a:pPr>
                      <a:r>
                        <a:rPr lang="en-GB" sz="700" dirty="0" err="1">
                          <a:effectLst/>
                        </a:rPr>
                        <a:t>Interministerial</a:t>
                      </a:r>
                      <a:r>
                        <a:rPr lang="en-GB" sz="700" dirty="0">
                          <a:effectLst/>
                        </a:rPr>
                        <a:t> Committee of Cotton</a:t>
                      </a:r>
                    </a:p>
                    <a:p>
                      <a:pPr algn="l">
                        <a:lnSpc>
                          <a:spcPct val="107000"/>
                        </a:lnSpc>
                        <a:spcAft>
                          <a:spcPts val="0"/>
                        </a:spcAft>
                      </a:pPr>
                      <a:r>
                        <a:rPr lang="en-GB" sz="700" dirty="0">
                          <a:effectLst/>
                        </a:rPr>
                        <a:t>Inter-professional Cotton Council of </a:t>
                      </a:r>
                      <a:r>
                        <a:rPr lang="en-GB" sz="700" dirty="0" err="1">
                          <a:effectLst/>
                        </a:rPr>
                        <a:t>Atsimo</a:t>
                      </a:r>
                      <a:r>
                        <a:rPr lang="en-GB" sz="700" dirty="0">
                          <a:effectLst/>
                        </a:rPr>
                        <a:t> </a:t>
                      </a:r>
                      <a:r>
                        <a:rPr lang="en-GB" sz="700" dirty="0" err="1">
                          <a:effectLst/>
                        </a:rPr>
                        <a:t>Andrefana</a:t>
                      </a:r>
                      <a:r>
                        <a:rPr lang="en-GB" sz="700" dirty="0">
                          <a:effectLst/>
                        </a:rPr>
                        <a:t> (CIC)</a:t>
                      </a:r>
                    </a:p>
                    <a:p>
                      <a:pPr algn="l">
                        <a:lnSpc>
                          <a:spcPct val="107000"/>
                        </a:lnSpc>
                        <a:spcAft>
                          <a:spcPts val="0"/>
                        </a:spcAft>
                      </a:pPr>
                      <a:r>
                        <a:rPr lang="en-GB" sz="700" dirty="0">
                          <a:effectLst/>
                        </a:rPr>
                        <a:t>The Minister of Agriculture</a:t>
                      </a:r>
                    </a:p>
                    <a:p>
                      <a:pPr algn="l">
                        <a:lnSpc>
                          <a:spcPct val="107000"/>
                        </a:lnSpc>
                        <a:spcAft>
                          <a:spcPts val="0"/>
                        </a:spcAft>
                      </a:pPr>
                      <a:r>
                        <a:rPr lang="en-GB" sz="700" dirty="0">
                          <a:effectLst/>
                        </a:rPr>
                        <a:t>Ministry of Industry and Private Sector Development</a:t>
                      </a:r>
                    </a:p>
                    <a:p>
                      <a:pPr algn="l">
                        <a:lnSpc>
                          <a:spcPct val="107000"/>
                        </a:lnSpc>
                        <a:spcAft>
                          <a:spcPts val="0"/>
                        </a:spcAft>
                      </a:pPr>
                      <a:r>
                        <a:rPr lang="en-GB" sz="700" dirty="0">
                          <a:effectLst/>
                        </a:rPr>
                        <a:t>World Bank through the PIC Project</a:t>
                      </a:r>
                    </a:p>
                    <a:p>
                      <a:pPr algn="l">
                        <a:lnSpc>
                          <a:spcPct val="107000"/>
                        </a:lnSpc>
                        <a:spcAft>
                          <a:spcPts val="0"/>
                        </a:spcAft>
                      </a:pPr>
                      <a:r>
                        <a:rPr lang="en-GB" sz="700">
                          <a:effectLst/>
                        </a:rPr>
                        <a:t>Auditors / Certifications</a:t>
                      </a:r>
                    </a:p>
                    <a:p>
                      <a:pPr algn="l">
                        <a:lnSpc>
                          <a:spcPct val="107000"/>
                        </a:lnSpc>
                        <a:spcAft>
                          <a:spcPts val="0"/>
                        </a:spcAft>
                      </a:pPr>
                      <a:r>
                        <a:rPr lang="en-GB" sz="700" dirty="0">
                          <a:effectLst/>
                        </a:rPr>
                        <a:t>cooperatives</a:t>
                      </a:r>
                    </a:p>
                    <a:p>
                      <a:pPr algn="l">
                        <a:lnSpc>
                          <a:spcPct val="107000"/>
                        </a:lnSpc>
                        <a:spcAft>
                          <a:spcPts val="0"/>
                        </a:spcAft>
                      </a:pPr>
                      <a:r>
                        <a:rPr lang="en-GB" sz="700" dirty="0">
                          <a:effectLst/>
                        </a:rPr>
                        <a:t>Farmers associations</a:t>
                      </a:r>
                    </a:p>
                    <a:p>
                      <a:pPr algn="l">
                        <a:lnSpc>
                          <a:spcPct val="107000"/>
                        </a:lnSpc>
                        <a:spcAft>
                          <a:spcPts val="0"/>
                        </a:spcAft>
                      </a:pPr>
                      <a:r>
                        <a:rPr lang="en-GB" sz="700" dirty="0">
                          <a:effectLst/>
                        </a:rPr>
                        <a:t>Associations of agricultural workers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Interministerial Committee of Cotton</a:t>
                      </a:r>
                    </a:p>
                    <a:p>
                      <a:pPr algn="l">
                        <a:lnSpc>
                          <a:spcPct val="107000"/>
                        </a:lnSpc>
                        <a:spcAft>
                          <a:spcPts val="0"/>
                        </a:spcAft>
                      </a:pPr>
                      <a:r>
                        <a:rPr lang="en-GB" sz="700">
                          <a:effectLst/>
                        </a:rPr>
                        <a:t>Inter-professional Cotton Council of Atsimo Andrefana (CIC)</a:t>
                      </a:r>
                    </a:p>
                    <a:p>
                      <a:pPr algn="l">
                        <a:lnSpc>
                          <a:spcPct val="107000"/>
                        </a:lnSpc>
                        <a:spcAft>
                          <a:spcPts val="0"/>
                        </a:spcAft>
                      </a:pPr>
                      <a:r>
                        <a:rPr lang="en-GB" sz="700">
                          <a:effectLst/>
                        </a:rPr>
                        <a:t>The Minister of Agriculture</a:t>
                      </a:r>
                    </a:p>
                    <a:p>
                      <a:pPr algn="l">
                        <a:lnSpc>
                          <a:spcPct val="107000"/>
                        </a:lnSpc>
                        <a:spcAft>
                          <a:spcPts val="0"/>
                        </a:spcAft>
                      </a:pPr>
                      <a:r>
                        <a:rPr lang="en-GB" sz="700">
                          <a:effectLst/>
                        </a:rPr>
                        <a:t>Ministry of Industry and Private Sector Development</a:t>
                      </a:r>
                    </a:p>
                    <a:p>
                      <a:pPr algn="l">
                        <a:lnSpc>
                          <a:spcPct val="107000"/>
                        </a:lnSpc>
                        <a:spcAft>
                          <a:spcPts val="0"/>
                        </a:spcAft>
                      </a:pPr>
                      <a:r>
                        <a:rPr lang="en-GB" sz="700">
                          <a:effectLst/>
                        </a:rPr>
                        <a:t>World Bank through the PIC Project</a:t>
                      </a:r>
                    </a:p>
                    <a:p>
                      <a:pPr algn="l">
                        <a:lnSpc>
                          <a:spcPct val="107000"/>
                        </a:lnSpc>
                        <a:spcAft>
                          <a:spcPts val="0"/>
                        </a:spcAft>
                      </a:pPr>
                      <a:r>
                        <a:rPr lang="en-GB" sz="700">
                          <a:effectLst/>
                        </a:rPr>
                        <a:t>Ministry of Labour</a:t>
                      </a:r>
                    </a:p>
                    <a:p>
                      <a:pPr algn="l">
                        <a:lnSpc>
                          <a:spcPct val="107000"/>
                        </a:lnSpc>
                        <a:spcAft>
                          <a:spcPts val="0"/>
                        </a:spcAft>
                      </a:pPr>
                      <a:r>
                        <a:rPr lang="en-GB" sz="700">
                          <a:effectLst/>
                        </a:rPr>
                        <a:t>Work inspection</a:t>
                      </a:r>
                    </a:p>
                    <a:p>
                      <a:pPr algn="l">
                        <a:lnSpc>
                          <a:spcPct val="107000"/>
                        </a:lnSpc>
                        <a:spcAft>
                          <a:spcPts val="0"/>
                        </a:spcAft>
                      </a:pPr>
                      <a:r>
                        <a:rPr lang="en-GB" sz="700">
                          <a:effectLst/>
                        </a:rPr>
                        <a:t>SMIE</a:t>
                      </a:r>
                    </a:p>
                    <a:p>
                      <a:pPr algn="l">
                        <a:lnSpc>
                          <a:spcPct val="107000"/>
                        </a:lnSpc>
                        <a:spcAft>
                          <a:spcPts val="0"/>
                        </a:spcAft>
                      </a:pPr>
                      <a:r>
                        <a:rPr lang="en-GB" sz="700">
                          <a:effectLst/>
                        </a:rPr>
                        <a:t>CNAPS</a:t>
                      </a:r>
                    </a:p>
                    <a:p>
                      <a:pPr algn="l">
                        <a:lnSpc>
                          <a:spcPct val="107000"/>
                        </a:lnSpc>
                        <a:spcAft>
                          <a:spcPts val="0"/>
                        </a:spcAft>
                      </a:pPr>
                      <a:r>
                        <a:rPr lang="en-GB" sz="700">
                          <a:effectLst/>
                        </a:rPr>
                        <a:t>Workers' unions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Ministry of Industry and Private Sector Development</a:t>
                      </a:r>
                    </a:p>
                    <a:p>
                      <a:pPr algn="l">
                        <a:lnSpc>
                          <a:spcPct val="107000"/>
                        </a:lnSpc>
                        <a:spcAft>
                          <a:spcPts val="0"/>
                        </a:spcAft>
                      </a:pPr>
                      <a:r>
                        <a:rPr lang="en-GB" sz="700" dirty="0">
                          <a:effectLst/>
                        </a:rPr>
                        <a:t> </a:t>
                      </a:r>
                    </a:p>
                    <a:p>
                      <a:pPr algn="l">
                        <a:lnSpc>
                          <a:spcPct val="107000"/>
                        </a:lnSpc>
                        <a:spcAft>
                          <a:spcPts val="0"/>
                        </a:spcAft>
                      </a:pPr>
                      <a:r>
                        <a:rPr lang="en-GB" sz="700" dirty="0">
                          <a:effectLst/>
                        </a:rPr>
                        <a:t>Business Grouping (SIM)</a:t>
                      </a:r>
                    </a:p>
                    <a:p>
                      <a:pPr algn="l">
                        <a:lnSpc>
                          <a:spcPct val="107000"/>
                        </a:lnSpc>
                        <a:spcAft>
                          <a:spcPts val="0"/>
                        </a:spcAft>
                      </a:pPr>
                      <a:r>
                        <a:rPr lang="en-GB" sz="700" dirty="0">
                          <a:effectLst/>
                        </a:rPr>
                        <a:t> </a:t>
                      </a:r>
                    </a:p>
                    <a:p>
                      <a:pPr algn="l">
                        <a:lnSpc>
                          <a:spcPct val="107000"/>
                        </a:lnSpc>
                        <a:spcAft>
                          <a:spcPts val="0"/>
                        </a:spcAft>
                      </a:pPr>
                      <a:r>
                        <a:rPr lang="en-GB" sz="700" dirty="0">
                          <a:effectLst/>
                        </a:rPr>
                        <a:t>Trade unions / workers union federations</a:t>
                      </a:r>
                    </a:p>
                    <a:p>
                      <a:pPr algn="l">
                        <a:lnSpc>
                          <a:spcPct val="107000"/>
                        </a:lnSpc>
                        <a:spcAft>
                          <a:spcPts val="0"/>
                        </a:spcAft>
                      </a:pPr>
                      <a:r>
                        <a:rPr lang="en-GB" sz="700" dirty="0">
                          <a:effectLst/>
                        </a:rPr>
                        <a:t>Ministry of Labour</a:t>
                      </a:r>
                    </a:p>
                    <a:p>
                      <a:pPr algn="l">
                        <a:lnSpc>
                          <a:spcPct val="107000"/>
                        </a:lnSpc>
                        <a:spcAft>
                          <a:spcPts val="0"/>
                        </a:spcAft>
                      </a:pPr>
                      <a:r>
                        <a:rPr lang="en-GB" sz="700" dirty="0">
                          <a:effectLst/>
                        </a:rPr>
                        <a:t>Work inspection</a:t>
                      </a:r>
                    </a:p>
                    <a:p>
                      <a:pPr algn="l">
                        <a:lnSpc>
                          <a:spcPct val="107000"/>
                        </a:lnSpc>
                        <a:spcAft>
                          <a:spcPts val="0"/>
                        </a:spcAft>
                      </a:pPr>
                      <a:r>
                        <a:rPr lang="en-GB" sz="700" dirty="0">
                          <a:effectLst/>
                        </a:rPr>
                        <a:t>SMIE</a:t>
                      </a:r>
                    </a:p>
                    <a:p>
                      <a:pPr algn="l">
                        <a:lnSpc>
                          <a:spcPct val="107000"/>
                        </a:lnSpc>
                        <a:spcAft>
                          <a:spcPts val="0"/>
                        </a:spcAft>
                      </a:pPr>
                      <a:r>
                        <a:rPr lang="en-GB" sz="700" dirty="0">
                          <a:effectLst/>
                        </a:rPr>
                        <a:t>CNAPS</a:t>
                      </a:r>
                    </a:p>
                    <a:p>
                      <a:pPr algn="l">
                        <a:lnSpc>
                          <a:spcPct val="107000"/>
                        </a:lnSpc>
                        <a:spcAft>
                          <a:spcPts val="0"/>
                        </a:spcAft>
                      </a:pPr>
                      <a:r>
                        <a:rPr lang="en-GB" sz="700" dirty="0">
                          <a:effectLst/>
                        </a:rPr>
                        <a:t>Auditors / Certifications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a:effectLst/>
                        </a:rPr>
                        <a:t>Ministry of Industry and Private Sector Development</a:t>
                      </a:r>
                    </a:p>
                    <a:p>
                      <a:pPr algn="l">
                        <a:lnSpc>
                          <a:spcPct val="107000"/>
                        </a:lnSpc>
                        <a:spcAft>
                          <a:spcPts val="0"/>
                        </a:spcAft>
                      </a:pPr>
                      <a:r>
                        <a:rPr lang="en-GB" sz="700">
                          <a:effectLst/>
                        </a:rPr>
                        <a:t> </a:t>
                      </a:r>
                    </a:p>
                    <a:p>
                      <a:pPr algn="l">
                        <a:lnSpc>
                          <a:spcPct val="107000"/>
                        </a:lnSpc>
                        <a:spcAft>
                          <a:spcPts val="0"/>
                        </a:spcAft>
                      </a:pPr>
                      <a:r>
                        <a:rPr lang="en-GB" sz="700">
                          <a:effectLst/>
                        </a:rPr>
                        <a:t>Business Grouping (SIM)</a:t>
                      </a:r>
                    </a:p>
                    <a:p>
                      <a:pPr algn="l">
                        <a:lnSpc>
                          <a:spcPct val="107000"/>
                        </a:lnSpc>
                        <a:spcAft>
                          <a:spcPts val="0"/>
                        </a:spcAft>
                      </a:pPr>
                      <a:r>
                        <a:rPr lang="en-GB" sz="700">
                          <a:effectLst/>
                        </a:rPr>
                        <a:t> </a:t>
                      </a:r>
                    </a:p>
                    <a:p>
                      <a:pPr algn="l">
                        <a:lnSpc>
                          <a:spcPct val="107000"/>
                        </a:lnSpc>
                        <a:spcAft>
                          <a:spcPts val="0"/>
                        </a:spcAft>
                      </a:pPr>
                      <a:r>
                        <a:rPr lang="en-GB" sz="700">
                          <a:effectLst/>
                        </a:rPr>
                        <a:t>Trade unions / workers union federations</a:t>
                      </a:r>
                    </a:p>
                    <a:p>
                      <a:pPr algn="l">
                        <a:lnSpc>
                          <a:spcPct val="107000"/>
                        </a:lnSpc>
                        <a:spcAft>
                          <a:spcPts val="0"/>
                        </a:spcAft>
                      </a:pPr>
                      <a:r>
                        <a:rPr lang="en-GB" sz="700">
                          <a:effectLst/>
                        </a:rPr>
                        <a:t>Ministry of Labour</a:t>
                      </a:r>
                    </a:p>
                    <a:p>
                      <a:pPr algn="l">
                        <a:lnSpc>
                          <a:spcPct val="107000"/>
                        </a:lnSpc>
                        <a:spcAft>
                          <a:spcPts val="0"/>
                        </a:spcAft>
                      </a:pPr>
                      <a:r>
                        <a:rPr lang="en-GB" sz="700">
                          <a:effectLst/>
                        </a:rPr>
                        <a:t>Work inspection</a:t>
                      </a:r>
                    </a:p>
                    <a:p>
                      <a:pPr algn="l">
                        <a:lnSpc>
                          <a:spcPct val="107000"/>
                        </a:lnSpc>
                        <a:spcAft>
                          <a:spcPts val="0"/>
                        </a:spcAft>
                      </a:pPr>
                      <a:r>
                        <a:rPr lang="en-GB" sz="700">
                          <a:effectLst/>
                        </a:rPr>
                        <a:t>SMIE</a:t>
                      </a:r>
                    </a:p>
                    <a:p>
                      <a:pPr algn="l">
                        <a:lnSpc>
                          <a:spcPct val="107000"/>
                        </a:lnSpc>
                        <a:spcAft>
                          <a:spcPts val="0"/>
                        </a:spcAft>
                      </a:pPr>
                      <a:r>
                        <a:rPr lang="en-GB" sz="700">
                          <a:effectLst/>
                        </a:rPr>
                        <a:t>CNAPS</a:t>
                      </a:r>
                    </a:p>
                    <a:p>
                      <a:pPr algn="l">
                        <a:lnSpc>
                          <a:spcPct val="107000"/>
                        </a:lnSpc>
                        <a:spcAft>
                          <a:spcPts val="0"/>
                        </a:spcAft>
                      </a:pPr>
                      <a:r>
                        <a:rPr lang="en-GB" sz="700">
                          <a:effectLst/>
                        </a:rPr>
                        <a:t>Auditors / Certifications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pPr algn="l">
                        <a:lnSpc>
                          <a:spcPct val="107000"/>
                        </a:lnSpc>
                        <a:spcAft>
                          <a:spcPts val="0"/>
                        </a:spcAft>
                      </a:pPr>
                      <a:r>
                        <a:rPr lang="en-GB" sz="700" dirty="0">
                          <a:effectLst/>
                        </a:rPr>
                        <a:t>Ministry of Industry and Private Sector Development</a:t>
                      </a:r>
                    </a:p>
                    <a:p>
                      <a:pPr algn="l">
                        <a:lnSpc>
                          <a:spcPct val="107000"/>
                        </a:lnSpc>
                        <a:spcAft>
                          <a:spcPts val="0"/>
                        </a:spcAft>
                      </a:pPr>
                      <a:r>
                        <a:rPr lang="en-GB" sz="700" dirty="0">
                          <a:effectLst/>
                        </a:rPr>
                        <a:t> </a:t>
                      </a:r>
                    </a:p>
                    <a:p>
                      <a:pPr algn="l">
                        <a:lnSpc>
                          <a:spcPct val="107000"/>
                        </a:lnSpc>
                        <a:spcAft>
                          <a:spcPts val="0"/>
                        </a:spcAft>
                      </a:pPr>
                      <a:r>
                        <a:rPr lang="en-GB" sz="700" dirty="0">
                          <a:effectLst/>
                        </a:rPr>
                        <a:t>Ministry of Commerce and Consumer Affairs</a:t>
                      </a:r>
                    </a:p>
                    <a:p>
                      <a:pPr algn="l">
                        <a:lnSpc>
                          <a:spcPct val="107000"/>
                        </a:lnSpc>
                        <a:spcAft>
                          <a:spcPts val="0"/>
                        </a:spcAft>
                      </a:pPr>
                      <a:r>
                        <a:rPr lang="en-GB" sz="700" dirty="0">
                          <a:effectLst/>
                        </a:rPr>
                        <a:t> </a:t>
                      </a:r>
                    </a:p>
                    <a:p>
                      <a:pPr algn="l">
                        <a:lnSpc>
                          <a:spcPct val="107000"/>
                        </a:lnSpc>
                        <a:spcAft>
                          <a:spcPts val="0"/>
                        </a:spcAft>
                      </a:pPr>
                      <a:r>
                        <a:rPr lang="en-GB" sz="700" dirty="0">
                          <a:effectLst/>
                        </a:rPr>
                        <a:t>Grouping of companies (GEFP, SIM, GEM, etc.)</a:t>
                      </a:r>
                    </a:p>
                    <a:p>
                      <a:pPr algn="l">
                        <a:lnSpc>
                          <a:spcPct val="107000"/>
                        </a:lnSpc>
                        <a:spcAft>
                          <a:spcPts val="0"/>
                        </a:spcAft>
                      </a:pPr>
                      <a:r>
                        <a:rPr lang="en-GB" sz="700" dirty="0">
                          <a:effectLst/>
                        </a:rPr>
                        <a:t> </a:t>
                      </a:r>
                    </a:p>
                    <a:p>
                      <a:pPr algn="l">
                        <a:lnSpc>
                          <a:spcPct val="107000"/>
                        </a:lnSpc>
                        <a:spcAft>
                          <a:spcPts val="0"/>
                        </a:spcAft>
                      </a:pPr>
                      <a:r>
                        <a:rPr lang="en-GB" sz="700" dirty="0">
                          <a:effectLst/>
                        </a:rPr>
                        <a:t>Economic Development Board of Madagascar</a:t>
                      </a:r>
                    </a:p>
                    <a:p>
                      <a:pPr algn="l">
                        <a:lnSpc>
                          <a:spcPct val="107000"/>
                        </a:lnSpc>
                        <a:spcAft>
                          <a:spcPts val="0"/>
                        </a:spcAft>
                      </a:pPr>
                      <a:r>
                        <a:rPr lang="en-GB" sz="700" dirty="0">
                          <a:effectLst/>
                        </a:rPr>
                        <a:t>Ministry of Labour</a:t>
                      </a:r>
                    </a:p>
                    <a:p>
                      <a:pPr algn="l">
                        <a:lnSpc>
                          <a:spcPct val="107000"/>
                        </a:lnSpc>
                        <a:spcAft>
                          <a:spcPts val="0"/>
                        </a:spcAft>
                      </a:pPr>
                      <a:r>
                        <a:rPr lang="en-GB" sz="700" dirty="0">
                          <a:effectLst/>
                        </a:rPr>
                        <a:t>Work inspection</a:t>
                      </a:r>
                    </a:p>
                    <a:p>
                      <a:pPr algn="l">
                        <a:lnSpc>
                          <a:spcPct val="107000"/>
                        </a:lnSpc>
                        <a:spcAft>
                          <a:spcPts val="0"/>
                        </a:spcAft>
                      </a:pPr>
                      <a:r>
                        <a:rPr lang="en-GB" sz="700" dirty="0">
                          <a:effectLst/>
                        </a:rPr>
                        <a:t>SMIE</a:t>
                      </a:r>
                    </a:p>
                    <a:p>
                      <a:pPr algn="l">
                        <a:lnSpc>
                          <a:spcPct val="107000"/>
                        </a:lnSpc>
                        <a:spcAft>
                          <a:spcPts val="0"/>
                        </a:spcAft>
                      </a:pPr>
                      <a:r>
                        <a:rPr lang="en-GB" sz="700" dirty="0">
                          <a:effectLst/>
                        </a:rPr>
                        <a:t>CNAPS</a:t>
                      </a:r>
                    </a:p>
                    <a:p>
                      <a:pPr algn="l">
                        <a:lnSpc>
                          <a:spcPct val="107000"/>
                        </a:lnSpc>
                        <a:spcAft>
                          <a:spcPts val="0"/>
                        </a:spcAft>
                      </a:pPr>
                      <a:r>
                        <a:rPr lang="en-GB" sz="700" dirty="0">
                          <a:effectLst/>
                        </a:rPr>
                        <a:t>Auditors / Certifications</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942" marR="27942" marT="0" marB="0"/>
                </a:tc>
                <a:tc>
                  <a:txBody>
                    <a:bodyPr/>
                    <a:lstStyle/>
                    <a:p>
                      <a:endParaRPr lang="en-GB" sz="3200" dirty="0"/>
                    </a:p>
                  </a:txBody>
                  <a:tcPr marL="0" marR="0" marT="0" marB="0" anchor="ctr"/>
                </a:tc>
                <a:extLst>
                  <a:ext uri="{0D108BD9-81ED-4DB2-BD59-A6C34878D82A}">
                    <a16:rowId xmlns:a16="http://schemas.microsoft.com/office/drawing/2014/main" val="10007"/>
                  </a:ext>
                </a:extLst>
              </a:tr>
            </a:tbl>
          </a:graphicData>
        </a:graphic>
      </p:graphicFrame>
      <p:sp>
        <p:nvSpPr>
          <p:cNvPr id="6" name="Rectangle 5"/>
          <p:cNvSpPr/>
          <p:nvPr/>
        </p:nvSpPr>
        <p:spPr>
          <a:xfrm>
            <a:off x="0" y="-8712"/>
            <a:ext cx="1504950" cy="51098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r-CH" dirty="0">
                <a:solidFill>
                  <a:schemeClr val="tx1"/>
                </a:solidFill>
              </a:rPr>
              <a:t>Example</a:t>
            </a:r>
            <a:endParaRPr lang="en-GB" dirty="0">
              <a:solidFill>
                <a:schemeClr val="tx1"/>
              </a:solidFill>
            </a:endParaRPr>
          </a:p>
        </p:txBody>
      </p:sp>
    </p:spTree>
    <p:extLst>
      <p:ext uri="{BB962C8B-B14F-4D97-AF65-F5344CB8AC3E}">
        <p14:creationId xmlns:p14="http://schemas.microsoft.com/office/powerpoint/2010/main" val="427798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Group Exercice</a:t>
            </a:r>
            <a:endParaRPr lang="en-GB" sz="4000" b="1" dirty="0">
              <a:solidFill>
                <a:srgbClr val="002060"/>
              </a:solidFill>
            </a:endParaRPr>
          </a:p>
        </p:txBody>
      </p:sp>
      <p:pic>
        <p:nvPicPr>
          <p:cNvPr id="4" name="Graphic 3" descr="Meeting">
            <a:extLst>
              <a:ext uri="{FF2B5EF4-FFF2-40B4-BE49-F238E27FC236}">
                <a16:creationId xmlns:a16="http://schemas.microsoft.com/office/drawing/2014/main" id="{4023C015-73BD-40C2-B20A-4EC5C46118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162747"/>
            <a:ext cx="1271016" cy="1271016"/>
          </a:xfrm>
          <a:prstGeom prst="rect">
            <a:avLst/>
          </a:prstGeom>
        </p:spPr>
      </p:pic>
      <p:sp>
        <p:nvSpPr>
          <p:cNvPr id="6" name="Content Placeholder 2">
            <a:extLst>
              <a:ext uri="{FF2B5EF4-FFF2-40B4-BE49-F238E27FC236}">
                <a16:creationId xmlns:a16="http://schemas.microsoft.com/office/drawing/2014/main" id="{545D754B-BB7B-4D07-9F6B-8ED2F542733B}"/>
              </a:ext>
            </a:extLst>
          </p:cNvPr>
          <p:cNvSpPr>
            <a:spLocks noGrp="1"/>
          </p:cNvSpPr>
          <p:nvPr>
            <p:ph idx="1"/>
          </p:nvPr>
        </p:nvSpPr>
        <p:spPr>
          <a:xfrm>
            <a:off x="3630613" y="642938"/>
            <a:ext cx="7723187" cy="5534025"/>
          </a:xfrm>
        </p:spPr>
        <p:txBody>
          <a:bodyPr>
            <a:normAutofit/>
          </a:bodyPr>
          <a:lstStyle/>
          <a:p>
            <a:pPr marL="0" indent="0">
              <a:buNone/>
            </a:pPr>
            <a:r>
              <a:rPr lang="en-US" b="1" dirty="0">
                <a:solidFill>
                  <a:srgbClr val="002060"/>
                </a:solidFill>
              </a:rPr>
              <a:t>STEP 2 - TRAINING MATERIAL NO. 5 - Value Chain Mapping Exercise</a:t>
            </a:r>
            <a:endParaRPr lang="fr-CH" dirty="0"/>
          </a:p>
          <a:p>
            <a:pPr lvl="0"/>
            <a:r>
              <a:rPr lang="en-US" dirty="0"/>
              <a:t>Read carefully the information provided;</a:t>
            </a:r>
            <a:endParaRPr lang="en-GB" dirty="0"/>
          </a:p>
          <a:p>
            <a:pPr lvl="0"/>
            <a:r>
              <a:rPr lang="en-US" dirty="0"/>
              <a:t>Perform an effective value chain mapping considering the information included in the case study below. </a:t>
            </a:r>
            <a:endParaRPr lang="en-GB" dirty="0"/>
          </a:p>
          <a:p>
            <a:pPr lvl="0"/>
            <a:r>
              <a:rPr lang="en-US" dirty="0"/>
              <a:t>Map the actors, the supporting functions and the enabling environment. Provide and adapt the methodology used to map the selected value chain. Please adapt the map to the case study context and include all relevant information. </a:t>
            </a:r>
            <a:endParaRPr lang="en-GB" dirty="0"/>
          </a:p>
          <a:p>
            <a:pPr lvl="0"/>
            <a:r>
              <a:rPr lang="en-US" dirty="0"/>
              <a:t>Fill the mapping table template below accordingly. </a:t>
            </a:r>
            <a:endParaRPr lang="en-GB" dirty="0"/>
          </a:p>
          <a:p>
            <a:pPr marL="0" indent="0">
              <a:buNone/>
            </a:pPr>
            <a:endParaRPr lang="en-GB" dirty="0"/>
          </a:p>
        </p:txBody>
      </p:sp>
    </p:spTree>
    <p:extLst>
      <p:ext uri="{BB962C8B-B14F-4D97-AF65-F5344CB8AC3E}">
        <p14:creationId xmlns:p14="http://schemas.microsoft.com/office/powerpoint/2010/main" val="129642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err="1">
                <a:solidFill>
                  <a:srgbClr val="002060"/>
                </a:solidFill>
              </a:rPr>
              <a:t>Useful</a:t>
            </a:r>
            <a:r>
              <a:rPr lang="fr-CH" b="1" dirty="0">
                <a:solidFill>
                  <a:srgbClr val="002060"/>
                </a:solidFill>
              </a:rPr>
              <a:t> </a:t>
            </a:r>
            <a:r>
              <a:rPr lang="fr-CH" b="1" dirty="0" err="1">
                <a:solidFill>
                  <a:srgbClr val="002060"/>
                </a:solidFill>
              </a:rPr>
              <a:t>Resources</a:t>
            </a:r>
            <a:endParaRPr lang="en-GB" b="1" dirty="0">
              <a:solidFill>
                <a:srgbClr val="002060"/>
              </a:solidFill>
            </a:endParaRPr>
          </a:p>
        </p:txBody>
      </p:sp>
      <p:pic>
        <p:nvPicPr>
          <p:cNvPr id="4" name="Graphic 3" descr="Books">
            <a:extLst>
              <a:ext uri="{FF2B5EF4-FFF2-40B4-BE49-F238E27FC236}">
                <a16:creationId xmlns:a16="http://schemas.microsoft.com/office/drawing/2014/main" id="{7A7C9378-AC52-4A20-BC2D-F277F05134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039816"/>
            <a:ext cx="1271016" cy="1271016"/>
          </a:xfrm>
          <a:prstGeom prst="rect">
            <a:avLst/>
          </a:prstGeom>
        </p:spPr>
      </p:pic>
      <p:sp>
        <p:nvSpPr>
          <p:cNvPr id="6" name="Rectangle 5">
            <a:extLst>
              <a:ext uri="{FF2B5EF4-FFF2-40B4-BE49-F238E27FC236}">
                <a16:creationId xmlns:a16="http://schemas.microsoft.com/office/drawing/2014/main" id="{3B316699-A7B5-4506-B246-E93D611F3DE0}"/>
              </a:ext>
            </a:extLst>
          </p:cNvPr>
          <p:cNvSpPr/>
          <p:nvPr/>
        </p:nvSpPr>
        <p:spPr>
          <a:xfrm>
            <a:off x="3630508" y="792747"/>
            <a:ext cx="7723294" cy="5262979"/>
          </a:xfrm>
          <a:prstGeom prst="rect">
            <a:avLst/>
          </a:prstGeom>
        </p:spPr>
        <p:txBody>
          <a:bodyPr wrap="square">
            <a:spAutoFit/>
          </a:bodyPr>
          <a:lstStyle/>
          <a:p>
            <a:r>
              <a:rPr lang="fr-CH" sz="1600" b="1" dirty="0">
                <a:solidFill>
                  <a:srgbClr val="002060"/>
                </a:solidFill>
              </a:rPr>
              <a:t>Publication</a:t>
            </a:r>
            <a:endParaRPr lang="en-GB" sz="1600" dirty="0"/>
          </a:p>
          <a:p>
            <a:r>
              <a:rPr lang="en-GB" sz="1600" dirty="0"/>
              <a:t>This mapping tool was adapted from the ILO Market Systems for Decent Work approach and more specifically the Guide “Value Chain Development for Decent Work”, where additional sources and insights can be found. </a:t>
            </a:r>
          </a:p>
          <a:p>
            <a:endParaRPr lang="en-GB" sz="1600" dirty="0"/>
          </a:p>
          <a:p>
            <a:r>
              <a:rPr lang="en-GB" sz="1600" dirty="0"/>
              <a:t>ILO. 2015. Value chain development for decent work: how to create employment and improve working conditions in targeted sectors. International Labour Office. - 2nd ed. - Geneva: ILO, 2015. Available at: </a:t>
            </a:r>
            <a:r>
              <a:rPr lang="en-GB" sz="1600" dirty="0">
                <a:hlinkClick r:id="rId4"/>
              </a:rPr>
              <a:t>http://www.ilo.org/wcmsp5/groups/public/---ed_emp/---emp_ent/---ifp_seed/documents/instructionalmaterial/wcms_434363.pdf</a:t>
            </a:r>
            <a:r>
              <a:rPr lang="en-GB" sz="1600" dirty="0"/>
              <a:t> </a:t>
            </a:r>
          </a:p>
          <a:p>
            <a:endParaRPr lang="fr-CH" sz="1600" dirty="0"/>
          </a:p>
          <a:p>
            <a:endParaRPr lang="en-GB" sz="1600" dirty="0"/>
          </a:p>
          <a:p>
            <a:endParaRPr lang="en-GB" sz="1600" b="1" dirty="0">
              <a:solidFill>
                <a:srgbClr val="002060"/>
              </a:solidFill>
            </a:endParaRPr>
          </a:p>
          <a:p>
            <a:r>
              <a:rPr lang="en-GB" sz="1600" b="1" dirty="0">
                <a:solidFill>
                  <a:srgbClr val="002060"/>
                </a:solidFill>
              </a:rPr>
              <a:t>Tools from the toolbox</a:t>
            </a:r>
            <a:endParaRPr lang="en-GB" sz="1600" dirty="0"/>
          </a:p>
          <a:p>
            <a:pPr marL="285750" lvl="0" indent="-285750">
              <a:buClr>
                <a:srgbClr val="5B9BD5">
                  <a:lumMod val="75000"/>
                </a:srgbClr>
              </a:buClr>
              <a:buFont typeface="Courier New" panose="02070309020205020404" pitchFamily="49" charset="0"/>
              <a:buChar char="o"/>
              <a:defRPr/>
            </a:pPr>
            <a:r>
              <a:rPr lang="en-US" sz="1600" dirty="0">
                <a:solidFill>
                  <a:prstClr val="black"/>
                </a:solidFill>
              </a:rPr>
              <a:t>STEP 2 - CASE STUDY NO. 3 - The roll-out of STEP 2 in the coffee value chain of Colombia</a:t>
            </a:r>
          </a:p>
          <a:p>
            <a:pPr marL="285750" lvl="0" indent="-285750">
              <a:buClr>
                <a:srgbClr val="5B9BD5">
                  <a:lumMod val="75000"/>
                </a:srgbClr>
              </a:buClr>
              <a:buFont typeface="Courier New" panose="02070309020205020404" pitchFamily="49" charset="0"/>
              <a:buChar char="o"/>
              <a:defRPr/>
            </a:pPr>
            <a:r>
              <a:rPr lang="en-US" sz="1600" dirty="0">
                <a:solidFill>
                  <a:prstClr val="black"/>
                </a:solidFill>
              </a:rPr>
              <a:t>STEP 2 - TEMPLATE NO. 4 - Report for the Value Chain Mapping</a:t>
            </a:r>
          </a:p>
          <a:p>
            <a:pPr marL="285750" lvl="0" indent="-285750">
              <a:buClr>
                <a:srgbClr val="5B9BD5">
                  <a:lumMod val="75000"/>
                </a:srgbClr>
              </a:buClr>
              <a:buFont typeface="Courier New" panose="02070309020205020404" pitchFamily="49" charset="0"/>
              <a:buChar char="o"/>
              <a:defRPr/>
            </a:pPr>
            <a:r>
              <a:rPr lang="en-US" sz="1600" dirty="0">
                <a:solidFill>
                  <a:prstClr val="black"/>
                </a:solidFill>
              </a:rPr>
              <a:t>STEP 2 - TOR NO. 2 - Terms of Reference for the Value Chain Mapping</a:t>
            </a:r>
          </a:p>
          <a:p>
            <a:pPr marL="285750" lvl="0" indent="-285750">
              <a:buClr>
                <a:srgbClr val="5B9BD5">
                  <a:lumMod val="75000"/>
                </a:srgbClr>
              </a:buClr>
              <a:buFont typeface="Courier New" panose="02070309020205020404" pitchFamily="49" charset="0"/>
              <a:buChar char="o"/>
              <a:defRPr/>
            </a:pPr>
            <a:r>
              <a:rPr lang="en-US" sz="1600" dirty="0">
                <a:solidFill>
                  <a:prstClr val="black"/>
                </a:solidFill>
              </a:rPr>
              <a:t>STEP 2 - TRAINING MATERIAL NO. 5 - Value Chain Mapping Exercise</a:t>
            </a:r>
          </a:p>
          <a:p>
            <a:pPr marL="285750" lvl="0" indent="-285750">
              <a:buClr>
                <a:srgbClr val="5B9BD5">
                  <a:lumMod val="75000"/>
                </a:srgbClr>
              </a:buClr>
              <a:buFont typeface="Courier New" panose="02070309020205020404" pitchFamily="49" charset="0"/>
              <a:buChar char="o"/>
              <a:defRPr/>
            </a:pPr>
            <a:r>
              <a:rPr lang="en-US" sz="1600" dirty="0">
                <a:solidFill>
                  <a:prstClr val="black"/>
                </a:solidFill>
              </a:rPr>
              <a:t>STEP 2 - TRAINING MATERIAL NO. 6 - Presentation of Step 2</a:t>
            </a:r>
          </a:p>
          <a:p>
            <a:pPr marL="285750" indent="-285750">
              <a:buClr>
                <a:schemeClr val="accent2"/>
              </a:buClr>
              <a:buFont typeface="Courier New" panose="02070309020205020404" pitchFamily="49" charset="0"/>
              <a:buChar char="o"/>
            </a:pPr>
            <a:endParaRPr lang="en-GB" sz="1600" dirty="0"/>
          </a:p>
          <a:p>
            <a:pPr marL="285750" indent="-285750">
              <a:buClr>
                <a:schemeClr val="accent2"/>
              </a:buClr>
              <a:buFont typeface="Courier New" panose="02070309020205020404" pitchFamily="49" charset="0"/>
              <a:buChar char="o"/>
            </a:pPr>
            <a:endParaRPr lang="en-GB" sz="1600" dirty="0"/>
          </a:p>
          <a:p>
            <a:endParaRPr lang="en-GB" sz="1600" dirty="0"/>
          </a:p>
        </p:txBody>
      </p:sp>
      <p:sp>
        <p:nvSpPr>
          <p:cNvPr id="7" name="Rectangle 6">
            <a:extLst>
              <a:ext uri="{FF2B5EF4-FFF2-40B4-BE49-F238E27FC236}">
                <a16:creationId xmlns:a16="http://schemas.microsoft.com/office/drawing/2014/main" id="{B672E629-7B6F-4538-BE2D-715368B95BEC}"/>
              </a:ext>
            </a:extLst>
          </p:cNvPr>
          <p:cNvSpPr/>
          <p:nvPr/>
        </p:nvSpPr>
        <p:spPr>
          <a:xfrm>
            <a:off x="3630508" y="1868894"/>
            <a:ext cx="7508630" cy="1450731"/>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393250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17600" y="1534157"/>
            <a:ext cx="6888480" cy="2387600"/>
          </a:xfrm>
        </p:spPr>
        <p:txBody>
          <a:bodyPr vert="horz" lIns="91440" tIns="45720" rIns="91440" bIns="45720" rtlCol="0" anchor="b">
            <a:normAutofit fontScale="90000"/>
          </a:bodyPr>
          <a:lstStyle/>
          <a:p>
            <a:r>
              <a:rPr lang="en-US" sz="4100" kern="1200" dirty="0">
                <a:solidFill>
                  <a:schemeClr val="tx1">
                    <a:lumMod val="85000"/>
                    <a:lumOff val="15000"/>
                  </a:schemeClr>
                </a:solidFill>
                <a:latin typeface="+mj-lt"/>
                <a:ea typeface="+mj-ea"/>
                <a:cs typeface="+mj-cs"/>
              </a:rPr>
              <a:t>Step 3 </a:t>
            </a:r>
            <a:br>
              <a:rPr lang="en-US" sz="4100" kern="1200" dirty="0">
                <a:solidFill>
                  <a:schemeClr val="tx1">
                    <a:lumMod val="85000"/>
                    <a:lumOff val="15000"/>
                  </a:schemeClr>
                </a:solidFill>
                <a:latin typeface="+mj-lt"/>
                <a:ea typeface="+mj-ea"/>
                <a:cs typeface="+mj-cs"/>
              </a:rPr>
            </a:br>
            <a:r>
              <a:rPr lang="en-US" sz="4100" kern="1200" dirty="0">
                <a:solidFill>
                  <a:schemeClr val="tx1">
                    <a:lumMod val="85000"/>
                    <a:lumOff val="15000"/>
                  </a:schemeClr>
                </a:solidFill>
                <a:latin typeface="+mj-lt"/>
                <a:ea typeface="+mj-ea"/>
                <a:cs typeface="+mj-cs"/>
              </a:rPr>
              <a:t>Value chain analysis: assessment of drivers and constraints for OSH improvement</a:t>
            </a:r>
          </a:p>
        </p:txBody>
      </p:sp>
      <p:cxnSp>
        <p:nvCxnSpPr>
          <p:cNvPr id="11" name="Straight Connector 10">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54961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Objectives</a:t>
            </a:r>
            <a:endParaRPr lang="en-GB" sz="4000" b="1" dirty="0">
              <a:solidFill>
                <a:srgbClr val="002060"/>
              </a:solidFill>
            </a:endParaRPr>
          </a:p>
        </p:txBody>
      </p:sp>
      <p:pic>
        <p:nvPicPr>
          <p:cNvPr id="6" name="Graphic 5" descr="Bullseye">
            <a:extLst>
              <a:ext uri="{FF2B5EF4-FFF2-40B4-BE49-F238E27FC236}">
                <a16:creationId xmlns:a16="http://schemas.microsoft.com/office/drawing/2014/main" id="{8393E039-21CC-48BD-BA99-EC4FA5DEF1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7000" y="2272294"/>
            <a:ext cx="1270001" cy="1270001"/>
          </a:xfrm>
          <a:prstGeom prst="rect">
            <a:avLst/>
          </a:prstGeom>
        </p:spPr>
      </p:pic>
      <p:sp>
        <p:nvSpPr>
          <p:cNvPr id="8" name="Content Placeholder 2">
            <a:extLst>
              <a:ext uri="{FF2B5EF4-FFF2-40B4-BE49-F238E27FC236}">
                <a16:creationId xmlns:a16="http://schemas.microsoft.com/office/drawing/2014/main" id="{44BF9626-C8C3-4378-BC2E-3308F17EB482}"/>
              </a:ext>
            </a:extLst>
          </p:cNvPr>
          <p:cNvSpPr>
            <a:spLocks noGrp="1"/>
          </p:cNvSpPr>
          <p:nvPr>
            <p:ph idx="1"/>
          </p:nvPr>
        </p:nvSpPr>
        <p:spPr>
          <a:xfrm>
            <a:off x="4237436" y="902372"/>
            <a:ext cx="6904892" cy="4926928"/>
          </a:xfrm>
        </p:spPr>
        <p:txBody>
          <a:bodyPr>
            <a:normAutofit fontScale="85000" lnSpcReduction="20000"/>
          </a:bodyPr>
          <a:lstStyle/>
          <a:p>
            <a:r>
              <a:rPr lang="fr-CH" dirty="0"/>
              <a:t>This </a:t>
            </a:r>
            <a:r>
              <a:rPr lang="fr-CH" dirty="0" err="1"/>
              <a:t>step</a:t>
            </a:r>
            <a:r>
              <a:rPr lang="fr-CH" dirty="0"/>
              <a:t> </a:t>
            </a:r>
            <a:r>
              <a:rPr lang="fr-CH" dirty="0" err="1"/>
              <a:t>completes</a:t>
            </a:r>
            <a:r>
              <a:rPr lang="fr-CH" dirty="0"/>
              <a:t> </a:t>
            </a:r>
            <a:r>
              <a:rPr lang="fr-CH" dirty="0" err="1"/>
              <a:t>step</a:t>
            </a:r>
            <a:r>
              <a:rPr lang="fr-CH" dirty="0"/>
              <a:t> 2 </a:t>
            </a:r>
            <a:r>
              <a:rPr lang="fr-CH" dirty="0" err="1"/>
              <a:t>with</a:t>
            </a:r>
            <a:r>
              <a:rPr lang="fr-CH" dirty="0"/>
              <a:t> an </a:t>
            </a:r>
            <a:r>
              <a:rPr lang="fr-CH" dirty="0" err="1"/>
              <a:t>analytical</a:t>
            </a:r>
            <a:r>
              <a:rPr lang="fr-CH" dirty="0"/>
              <a:t> </a:t>
            </a:r>
            <a:r>
              <a:rPr lang="fr-CH" dirty="0" err="1"/>
              <a:t>answer</a:t>
            </a:r>
            <a:r>
              <a:rPr lang="fr-CH" dirty="0"/>
              <a:t> to the question: </a:t>
            </a:r>
            <a:r>
              <a:rPr lang="fr-CH" dirty="0" err="1"/>
              <a:t>What</a:t>
            </a:r>
            <a:r>
              <a:rPr lang="fr-CH" dirty="0"/>
              <a:t> are the drivers and </a:t>
            </a:r>
            <a:r>
              <a:rPr lang="fr-CH" dirty="0" err="1"/>
              <a:t>constraints</a:t>
            </a:r>
            <a:r>
              <a:rPr lang="fr-CH" dirty="0"/>
              <a:t> for OSH </a:t>
            </a:r>
            <a:r>
              <a:rPr lang="fr-CH" dirty="0" err="1"/>
              <a:t>improvement</a:t>
            </a:r>
            <a:r>
              <a:rPr lang="fr-CH" dirty="0"/>
              <a:t> in the value </a:t>
            </a:r>
            <a:r>
              <a:rPr lang="fr-CH" dirty="0" err="1"/>
              <a:t>chain</a:t>
            </a:r>
            <a:r>
              <a:rPr lang="fr-CH" dirty="0"/>
              <a:t>?</a:t>
            </a:r>
          </a:p>
          <a:p>
            <a:endParaRPr lang="en-GB" dirty="0"/>
          </a:p>
          <a:p>
            <a:r>
              <a:rPr lang="en-GB" dirty="0"/>
              <a:t>The analysis identifies:</a:t>
            </a:r>
          </a:p>
          <a:p>
            <a:pPr lvl="1"/>
            <a:r>
              <a:rPr lang="en-GB" dirty="0"/>
              <a:t>The main occupational hazards and risks at each stage of the value chain in the country of production and the way in which they are managed;</a:t>
            </a:r>
          </a:p>
          <a:p>
            <a:pPr lvl="1"/>
            <a:r>
              <a:rPr lang="fr-CH" dirty="0"/>
              <a:t>The groups of </a:t>
            </a:r>
            <a:r>
              <a:rPr lang="fr-CH" dirty="0" err="1"/>
              <a:t>workers</a:t>
            </a:r>
            <a:r>
              <a:rPr lang="fr-CH" dirty="0"/>
              <a:t> </a:t>
            </a:r>
            <a:r>
              <a:rPr lang="fr-CH" dirty="0" err="1"/>
              <a:t>that</a:t>
            </a:r>
            <a:r>
              <a:rPr lang="fr-CH" dirty="0"/>
              <a:t> </a:t>
            </a:r>
            <a:r>
              <a:rPr lang="fr-CH" dirty="0" err="1"/>
              <a:t>may</a:t>
            </a:r>
            <a:r>
              <a:rPr lang="fr-CH" dirty="0"/>
              <a:t> </a:t>
            </a:r>
            <a:r>
              <a:rPr lang="fr-CH" dirty="0" err="1"/>
              <a:t>be</a:t>
            </a:r>
            <a:r>
              <a:rPr lang="fr-CH" dirty="0"/>
              <a:t> </a:t>
            </a:r>
            <a:r>
              <a:rPr lang="fr-CH" dirty="0" err="1"/>
              <a:t>particularly</a:t>
            </a:r>
            <a:r>
              <a:rPr lang="fr-CH" dirty="0"/>
              <a:t> </a:t>
            </a:r>
            <a:r>
              <a:rPr lang="fr-CH" dirty="0" err="1"/>
              <a:t>vulnerable</a:t>
            </a:r>
            <a:r>
              <a:rPr lang="fr-CH" dirty="0"/>
              <a:t>;</a:t>
            </a:r>
            <a:endParaRPr lang="en-GB" dirty="0"/>
          </a:p>
          <a:p>
            <a:pPr lvl="1"/>
            <a:r>
              <a:rPr lang="en-GB" dirty="0"/>
              <a:t>The determinants and root causes of identified OSH practices and outcomes as well as vulnerable groups, may they lie in market practices or policy and institutional gaps;</a:t>
            </a:r>
          </a:p>
          <a:p>
            <a:pPr lvl="1"/>
            <a:r>
              <a:rPr lang="en-GB" dirty="0"/>
              <a:t>The stakeholders of the value chain and its institutional and market environment as well as the inter-actions and power play between them.</a:t>
            </a:r>
          </a:p>
          <a:p>
            <a:endParaRPr lang="en-GB" dirty="0"/>
          </a:p>
        </p:txBody>
      </p:sp>
    </p:spTree>
    <p:extLst>
      <p:ext uri="{BB962C8B-B14F-4D97-AF65-F5344CB8AC3E}">
        <p14:creationId xmlns:p14="http://schemas.microsoft.com/office/powerpoint/2010/main" val="38576361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45489"/>
          </a:xfrm>
        </p:spPr>
        <p:txBody>
          <a:bodyPr>
            <a:normAutofit fontScale="90000"/>
          </a:bodyPr>
          <a:lstStyle/>
          <a:p>
            <a:r>
              <a:rPr lang="fr-CH" b="1" dirty="0">
                <a:solidFill>
                  <a:srgbClr val="002060"/>
                </a:solidFill>
              </a:rPr>
              <a:t>Process</a:t>
            </a:r>
            <a:br>
              <a:rPr lang="fr-CH" dirty="0"/>
            </a:br>
            <a:r>
              <a:rPr lang="fr-CH" i="1" dirty="0" err="1">
                <a:solidFill>
                  <a:srgbClr val="002060"/>
                </a:solidFill>
              </a:rPr>
              <a:t>Overview</a:t>
            </a:r>
            <a:endParaRPr lang="en-GB" i="1" dirty="0">
              <a:solidFill>
                <a:srgbClr val="002060"/>
              </a:solidFill>
            </a:endParaRPr>
          </a:p>
        </p:txBody>
      </p:sp>
      <p:sp>
        <p:nvSpPr>
          <p:cNvPr id="3" name="Content Placeholder 2"/>
          <p:cNvSpPr>
            <a:spLocks noGrp="1"/>
          </p:cNvSpPr>
          <p:nvPr>
            <p:ph idx="1"/>
          </p:nvPr>
        </p:nvSpPr>
        <p:spPr>
          <a:xfrm>
            <a:off x="838200" y="1571223"/>
            <a:ext cx="10225826" cy="4971245"/>
          </a:xfrm>
        </p:spPr>
        <p:txBody>
          <a:bodyPr>
            <a:noAutofit/>
          </a:bodyPr>
          <a:lstStyle/>
          <a:p>
            <a:r>
              <a:rPr lang="en-GB" sz="1600" dirty="0"/>
              <a:t>The following sources of information need to be gathered for each stage of the value chain and each type of actors/function:</a:t>
            </a:r>
          </a:p>
          <a:p>
            <a:pPr lvl="1">
              <a:spcBef>
                <a:spcPts val="0"/>
              </a:spcBef>
            </a:pPr>
            <a:r>
              <a:rPr lang="en-GB" sz="1400" dirty="0"/>
              <a:t>Perception and practice from management;</a:t>
            </a:r>
          </a:p>
          <a:p>
            <a:pPr lvl="1">
              <a:spcBef>
                <a:spcPts val="0"/>
              </a:spcBef>
            </a:pPr>
            <a:r>
              <a:rPr lang="en-GB" sz="1400" dirty="0"/>
              <a:t>Perception and practice from workers;</a:t>
            </a:r>
          </a:p>
          <a:p>
            <a:pPr lvl="1">
              <a:spcBef>
                <a:spcPts val="0"/>
              </a:spcBef>
            </a:pPr>
            <a:r>
              <a:rPr lang="en-GB" sz="1400" dirty="0"/>
              <a:t>Workplace practices;</a:t>
            </a:r>
          </a:p>
          <a:p>
            <a:pPr lvl="1">
              <a:spcBef>
                <a:spcPts val="0"/>
              </a:spcBef>
            </a:pPr>
            <a:r>
              <a:rPr lang="en-GB" sz="1400" dirty="0"/>
              <a:t>Perception, practice and data from institutional supporting functions (in particular OH services, labour inspection and social security institutions as relevant) and social partners as well as other stakeholders as relevant (i.e. certification schemes, training institutions, rural extension services, etc.).</a:t>
            </a:r>
          </a:p>
          <a:p>
            <a:r>
              <a:rPr lang="en-GB" sz="1600" dirty="0"/>
              <a:t>In order to gather this information, a list or sample of key informants representative of the different categories of actors need to be developed and four types of research tools need to be developed and implemented:</a:t>
            </a:r>
          </a:p>
          <a:p>
            <a:pPr lvl="1"/>
            <a:r>
              <a:rPr lang="en-GB" sz="1400" dirty="0"/>
              <a:t>Interview guide for semi-structured interviews with management;</a:t>
            </a:r>
          </a:p>
          <a:p>
            <a:pPr lvl="1"/>
            <a:r>
              <a:rPr lang="en-GB" sz="1400" dirty="0"/>
              <a:t>Focus group guide for semi-structured focus groups with workers;</a:t>
            </a:r>
          </a:p>
          <a:p>
            <a:pPr lvl="1"/>
            <a:r>
              <a:rPr lang="en-GB" sz="1400" dirty="0"/>
              <a:t>Observation guide for observation by the researcher(s) of OSH workplace practices;</a:t>
            </a:r>
          </a:p>
          <a:p>
            <a:pPr lvl="1"/>
            <a:r>
              <a:rPr lang="en-GB" sz="1400" dirty="0"/>
              <a:t>Interview guide for semi-structured interviews with institutional supporting functions and social partners.</a:t>
            </a:r>
          </a:p>
          <a:p>
            <a:r>
              <a:rPr lang="en-GB" sz="1600" dirty="0"/>
              <a:t>In addition to interviews and observations, the precise identification of some hazards and risks may require desk review work prior or post-interview / observation. For example, if you find out during observations and interviews that chemicals are being used, in which case it will be necessary to collect their names / brands and do some research to find out more on their acceptable levels of exposure, effects on health, appropriate controls, etc.</a:t>
            </a:r>
          </a:p>
        </p:txBody>
      </p:sp>
      <p:sp>
        <p:nvSpPr>
          <p:cNvPr id="4" name="Rectangle 3"/>
          <p:cNvSpPr/>
          <p:nvPr/>
        </p:nvSpPr>
        <p:spPr>
          <a:xfrm>
            <a:off x="10986371" y="954675"/>
            <a:ext cx="1069710" cy="117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Field</a:t>
            </a:r>
            <a:r>
              <a:rPr lang="fr-CH" sz="1051" b="1" dirty="0">
                <a:solidFill>
                  <a:schemeClr val="tx1"/>
                </a:solidFill>
              </a:rPr>
              <a:t> </a:t>
            </a:r>
            <a:r>
              <a:rPr lang="fr-CH" sz="1400" b="1" dirty="0" err="1">
                <a:solidFill>
                  <a:srgbClr val="002060"/>
                </a:solidFill>
              </a:rPr>
              <a:t>work</a:t>
            </a:r>
            <a:endParaRPr lang="en-GB" sz="1400" b="1" dirty="0">
              <a:solidFill>
                <a:srgbClr val="002060"/>
              </a:solidFill>
            </a:endParaRPr>
          </a:p>
        </p:txBody>
      </p:sp>
      <p:pic>
        <p:nvPicPr>
          <p:cNvPr id="7" name="Graphic 6" descr="Map with pin">
            <a:extLst>
              <a:ext uri="{FF2B5EF4-FFF2-40B4-BE49-F238E27FC236}">
                <a16:creationId xmlns:a16="http://schemas.microsoft.com/office/drawing/2014/main" id="{2A596A75-275E-411D-A443-5D027B62BDF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64026" y="40275"/>
            <a:ext cx="914400" cy="914400"/>
          </a:xfrm>
          <a:prstGeom prst="rect">
            <a:avLst/>
          </a:prstGeom>
        </p:spPr>
      </p:pic>
    </p:spTree>
    <p:extLst>
      <p:ext uri="{BB962C8B-B14F-4D97-AF65-F5344CB8AC3E}">
        <p14:creationId xmlns:p14="http://schemas.microsoft.com/office/powerpoint/2010/main" val="1131303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a:solidFill>
                  <a:srgbClr val="002060"/>
                </a:solidFill>
              </a:rPr>
              <a:t>Process</a:t>
            </a:r>
            <a:br>
              <a:rPr lang="fr-CH" dirty="0">
                <a:solidFill>
                  <a:srgbClr val="002060"/>
                </a:solidFill>
              </a:rPr>
            </a:br>
            <a:r>
              <a:rPr lang="fr-CH" i="1" dirty="0" err="1">
                <a:solidFill>
                  <a:srgbClr val="002060"/>
                </a:solidFill>
              </a:rPr>
              <a:t>Selecting</a:t>
            </a:r>
            <a:r>
              <a:rPr lang="fr-CH" i="1" dirty="0">
                <a:solidFill>
                  <a:srgbClr val="002060"/>
                </a:solidFill>
              </a:rPr>
              <a:t> key </a:t>
            </a:r>
            <a:r>
              <a:rPr lang="fr-CH" i="1" dirty="0" err="1">
                <a:solidFill>
                  <a:srgbClr val="002060"/>
                </a:solidFill>
              </a:rPr>
              <a:t>informants</a:t>
            </a:r>
            <a:r>
              <a:rPr lang="fr-CH" i="1" dirty="0">
                <a:solidFill>
                  <a:srgbClr val="002060"/>
                </a:solidFill>
              </a:rPr>
              <a:t> and </a:t>
            </a:r>
            <a:r>
              <a:rPr lang="fr-CH" i="1" dirty="0" err="1">
                <a:solidFill>
                  <a:srgbClr val="002060"/>
                </a:solidFill>
              </a:rPr>
              <a:t>workplaces</a:t>
            </a:r>
            <a:endParaRPr lang="en-GB" i="1" dirty="0">
              <a:solidFill>
                <a:srgbClr val="002060"/>
              </a:solidFill>
            </a:endParaRPr>
          </a:p>
        </p:txBody>
      </p:sp>
      <p:sp>
        <p:nvSpPr>
          <p:cNvPr id="3" name="Content Placeholder 2"/>
          <p:cNvSpPr>
            <a:spLocks noGrp="1"/>
          </p:cNvSpPr>
          <p:nvPr>
            <p:ph idx="1"/>
          </p:nvPr>
        </p:nvSpPr>
        <p:spPr/>
        <p:txBody>
          <a:bodyPr>
            <a:noAutofit/>
          </a:bodyPr>
          <a:lstStyle/>
          <a:p>
            <a:pPr marL="0" indent="0">
              <a:buNone/>
            </a:pPr>
            <a:r>
              <a:rPr lang="en-GB" sz="1600" dirty="0"/>
              <a:t>Once the basic structure of the value chain is mapped and you have an understanding of how the different stages of the value chain connect to one another within Step 2, it is time to select the key informants and actors to be interviewed and observed.</a:t>
            </a:r>
          </a:p>
          <a:p>
            <a:pPr marL="0" indent="0">
              <a:buNone/>
            </a:pPr>
            <a:r>
              <a:rPr lang="en-GB" sz="1600" dirty="0"/>
              <a:t>To establish a sample of actors to be interviewed and workplaces to be observed, the sample must be:</a:t>
            </a:r>
          </a:p>
          <a:p>
            <a:pPr lvl="0"/>
            <a:r>
              <a:rPr lang="en-GB" sz="1600" dirty="0"/>
              <a:t>Representative of each type of market actor and possible geographical differences: a minimum number of interviewees must be included for each type of actor to ensure triangulation of information;</a:t>
            </a:r>
          </a:p>
          <a:p>
            <a:pPr lvl="0"/>
            <a:r>
              <a:rPr lang="en-GB" sz="1600" dirty="0"/>
              <a:t>Include each identified support function.</a:t>
            </a:r>
          </a:p>
          <a:p>
            <a:pPr marL="0" indent="0">
              <a:buNone/>
            </a:pPr>
            <a:r>
              <a:rPr lang="en-GB" sz="1600" dirty="0"/>
              <a:t>You need to ensure that the sample encompasses front line supervisory/management staff, as well as a selection of workers undertaking tasks that were typical of the range of OSH exposures potentially occurring. Outside the worksite, a selection needs to be made of key informants among the institutional actors in the local and regional environment such as those identified previously. You need to bear in mind that it is not numerical power. Instead it is an assurance that sufficient key informants have been included to adequately explore the nature and effects of the processes that are under investigation. </a:t>
            </a:r>
          </a:p>
          <a:p>
            <a:pPr marL="0" indent="0">
              <a:buNone/>
            </a:pPr>
            <a:r>
              <a:rPr lang="en-GB" sz="1600" dirty="0"/>
              <a:t>In order to build the list of key informants and workplaces to observe, you have to take the mapping completed in Step 2 and ensure that each category or sub-category of actor is represented and that the number of interviews and observations is sufficient to allow for triangulation. </a:t>
            </a:r>
          </a:p>
          <a:p>
            <a:pPr marL="0" indent="0">
              <a:buNone/>
            </a:pPr>
            <a:r>
              <a:rPr lang="en-GB" sz="1600" dirty="0"/>
              <a:t>Typically, “categories” for segmentation / stratification correspond first to production stages, then they can be type of ownership (local, FDI, etc.), size of the company (small, medium, large), type of market (high-end / low-end), certified or non-certified workplace (ISO, SA 8000, etc.) or product (Fairtrade, Organic, etc.), etc.</a:t>
            </a:r>
          </a:p>
        </p:txBody>
      </p:sp>
      <p:sp>
        <p:nvSpPr>
          <p:cNvPr id="6" name="Rectangle 5">
            <a:extLst>
              <a:ext uri="{FF2B5EF4-FFF2-40B4-BE49-F238E27FC236}">
                <a16:creationId xmlns:a16="http://schemas.microsoft.com/office/drawing/2014/main" id="{1E5B0D2F-0E6C-4F65-AF39-8ED814B265F9}"/>
              </a:ext>
            </a:extLst>
          </p:cNvPr>
          <p:cNvSpPr/>
          <p:nvPr/>
        </p:nvSpPr>
        <p:spPr>
          <a:xfrm>
            <a:off x="10986371" y="954675"/>
            <a:ext cx="1069710" cy="1179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Field</a:t>
            </a:r>
            <a:r>
              <a:rPr lang="fr-CH" sz="1051" b="1" dirty="0">
                <a:solidFill>
                  <a:schemeClr val="tx1"/>
                </a:solidFill>
              </a:rPr>
              <a:t> </a:t>
            </a:r>
            <a:r>
              <a:rPr lang="fr-CH" sz="1400" b="1" dirty="0" err="1">
                <a:solidFill>
                  <a:srgbClr val="002060"/>
                </a:solidFill>
              </a:rPr>
              <a:t>work</a:t>
            </a:r>
            <a:endParaRPr lang="en-GB" sz="1400" b="1" dirty="0">
              <a:solidFill>
                <a:srgbClr val="002060"/>
              </a:solidFill>
            </a:endParaRPr>
          </a:p>
        </p:txBody>
      </p:sp>
      <p:pic>
        <p:nvPicPr>
          <p:cNvPr id="7" name="Graphic 6" descr="Map with pin">
            <a:extLst>
              <a:ext uri="{FF2B5EF4-FFF2-40B4-BE49-F238E27FC236}">
                <a16:creationId xmlns:a16="http://schemas.microsoft.com/office/drawing/2014/main" id="{F9411901-5C2E-4C53-B2CC-A23F2EC1F37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64026" y="40275"/>
            <a:ext cx="914400" cy="914400"/>
          </a:xfrm>
          <a:prstGeom prst="rect">
            <a:avLst/>
          </a:prstGeom>
        </p:spPr>
      </p:pic>
    </p:spTree>
    <p:extLst>
      <p:ext uri="{BB962C8B-B14F-4D97-AF65-F5344CB8AC3E}">
        <p14:creationId xmlns:p14="http://schemas.microsoft.com/office/powerpoint/2010/main" val="31266840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a:solidFill>
                  <a:srgbClr val="002060"/>
                </a:solidFill>
              </a:rPr>
              <a:t>Process</a:t>
            </a:r>
            <a:r>
              <a:rPr lang="fr-CH" dirty="0">
                <a:solidFill>
                  <a:srgbClr val="002060"/>
                </a:solidFill>
              </a:rPr>
              <a:t> </a:t>
            </a:r>
            <a:br>
              <a:rPr lang="fr-CH" dirty="0">
                <a:solidFill>
                  <a:srgbClr val="002060"/>
                </a:solidFill>
              </a:rPr>
            </a:br>
            <a:r>
              <a:rPr lang="fr-CH" i="1" dirty="0" err="1">
                <a:solidFill>
                  <a:srgbClr val="002060"/>
                </a:solidFill>
              </a:rPr>
              <a:t>Adapting</a:t>
            </a:r>
            <a:r>
              <a:rPr lang="fr-CH" i="1" dirty="0">
                <a:solidFill>
                  <a:srgbClr val="002060"/>
                </a:solidFill>
              </a:rPr>
              <a:t> the </a:t>
            </a:r>
            <a:r>
              <a:rPr lang="fr-CH" i="1" dirty="0" err="1">
                <a:solidFill>
                  <a:srgbClr val="002060"/>
                </a:solidFill>
              </a:rPr>
              <a:t>research</a:t>
            </a:r>
            <a:r>
              <a:rPr lang="fr-CH" i="1" dirty="0">
                <a:solidFill>
                  <a:srgbClr val="002060"/>
                </a:solidFill>
              </a:rPr>
              <a:t> </a:t>
            </a:r>
            <a:r>
              <a:rPr lang="fr-CH" i="1" dirty="0" err="1">
                <a:solidFill>
                  <a:srgbClr val="002060"/>
                </a:solidFill>
              </a:rPr>
              <a:t>tools</a:t>
            </a:r>
            <a:endParaRPr lang="en-GB" i="1" dirty="0">
              <a:solidFill>
                <a:srgbClr val="002060"/>
              </a:solidFill>
            </a:endParaRPr>
          </a:p>
        </p:txBody>
      </p:sp>
      <p:sp>
        <p:nvSpPr>
          <p:cNvPr id="3" name="Content Placeholder 2"/>
          <p:cNvSpPr>
            <a:spLocks noGrp="1"/>
          </p:cNvSpPr>
          <p:nvPr>
            <p:ph idx="1"/>
          </p:nvPr>
        </p:nvSpPr>
        <p:spPr>
          <a:xfrm>
            <a:off x="838200" y="1690688"/>
            <a:ext cx="10515600" cy="4486275"/>
          </a:xfrm>
        </p:spPr>
        <p:txBody>
          <a:bodyPr>
            <a:normAutofit fontScale="62500" lnSpcReduction="20000"/>
          </a:bodyPr>
          <a:lstStyle/>
          <a:p>
            <a:r>
              <a:rPr lang="en-GB" dirty="0"/>
              <a:t>The research methods used at this stage are of different types:</a:t>
            </a:r>
          </a:p>
          <a:p>
            <a:pPr lvl="1"/>
            <a:r>
              <a:rPr lang="en-GB" b="1" dirty="0"/>
              <a:t>Key Informants Interviews (KII): </a:t>
            </a:r>
            <a:r>
              <a:rPr lang="en-GB" dirty="0"/>
              <a:t>Key informants consisted of value chain players, workers, and representatives of trade unions, industry associations, certification bodies, government agencies, and development programs. Interview guidance and schedules are available for adaptation. </a:t>
            </a:r>
          </a:p>
          <a:p>
            <a:pPr lvl="1"/>
            <a:r>
              <a:rPr lang="en-GB" b="1" dirty="0"/>
              <a:t>Focus Group Discussions (FGDs):  </a:t>
            </a:r>
            <a:r>
              <a:rPr lang="en-GB" dirty="0"/>
              <a:t>Focus group discussions can be conducted with trade unions, workers, employers, and certification bodies. FGDs are effective in generating broad overviews of issues of concerns to the groups or subgroups represented and, in the triangulation and/or vetting of information obtained from the KII.</a:t>
            </a:r>
          </a:p>
          <a:p>
            <a:pPr lvl="1"/>
            <a:r>
              <a:rPr lang="en-GB" b="1" dirty="0"/>
              <a:t>Workplace Observation (WO): </a:t>
            </a:r>
            <a:r>
              <a:rPr lang="en-GB" dirty="0"/>
              <a:t>observation of work processes in the workplace by the researcher(s), provides an “objective” assessment of the OSH risks, hazards and their controls that allows for a nuanced analysis of the information collected with workers and management.</a:t>
            </a:r>
          </a:p>
          <a:p>
            <a:pPr lvl="1"/>
            <a:r>
              <a:rPr lang="en-GB" b="1" dirty="0"/>
              <a:t>Desk Review: </a:t>
            </a:r>
            <a:r>
              <a:rPr lang="en-GB" dirty="0"/>
              <a:t>Prior to field work and continuing through the report preparation, perform secondary research on specific aspects that may come up during interviews and observations that may require some additional information (hazard-specific for instance).</a:t>
            </a:r>
          </a:p>
          <a:p>
            <a:pPr lvl="1"/>
            <a:r>
              <a:rPr lang="en-GB" b="1" dirty="0"/>
              <a:t>Data Analysis and Interview Synthesis and Report Preparation: </a:t>
            </a:r>
            <a:r>
              <a:rPr lang="en-GB" dirty="0"/>
              <a:t>This method involved the synthesis of interviews, desk researches, and focus group discussions to characterize the value chain and identify drivers of OSH and decent work. </a:t>
            </a:r>
          </a:p>
          <a:p>
            <a:pPr lvl="1"/>
            <a:endParaRPr lang="en-GB" dirty="0"/>
          </a:p>
          <a:p>
            <a:r>
              <a:rPr lang="fr-CH" b="1" dirty="0"/>
              <a:t>Guides for </a:t>
            </a:r>
            <a:r>
              <a:rPr lang="fr-CH" b="1" dirty="0" err="1"/>
              <a:t>conducting</a:t>
            </a:r>
            <a:r>
              <a:rPr lang="fr-CH" b="1" dirty="0"/>
              <a:t> KII, FDG and WO must </a:t>
            </a:r>
            <a:r>
              <a:rPr lang="fr-CH" b="1" dirty="0" err="1"/>
              <a:t>be</a:t>
            </a:r>
            <a:r>
              <a:rPr lang="fr-CH" b="1" dirty="0"/>
              <a:t> </a:t>
            </a:r>
            <a:r>
              <a:rPr lang="fr-CH" b="1" dirty="0" err="1"/>
              <a:t>prepared</a:t>
            </a:r>
            <a:r>
              <a:rPr lang="fr-CH" b="1" dirty="0"/>
              <a:t> in </a:t>
            </a:r>
            <a:r>
              <a:rPr lang="fr-CH" b="1" dirty="0" err="1"/>
              <a:t>advance</a:t>
            </a:r>
            <a:r>
              <a:rPr lang="fr-CH" b="1" dirty="0"/>
              <a:t> of the </a:t>
            </a:r>
            <a:r>
              <a:rPr lang="fr-CH" b="1" dirty="0" err="1"/>
              <a:t>field</a:t>
            </a:r>
            <a:r>
              <a:rPr lang="fr-CH" b="1" dirty="0"/>
              <a:t> </a:t>
            </a:r>
            <a:r>
              <a:rPr lang="fr-CH" b="1" dirty="0" err="1"/>
              <a:t>research</a:t>
            </a:r>
            <a:r>
              <a:rPr lang="fr-CH" b="1" dirty="0"/>
              <a:t> and </a:t>
            </a:r>
            <a:r>
              <a:rPr lang="fr-CH" b="1" dirty="0" err="1"/>
              <a:t>adapted</a:t>
            </a:r>
            <a:r>
              <a:rPr lang="fr-CH" b="1" dirty="0"/>
              <a:t> to the country and </a:t>
            </a:r>
            <a:r>
              <a:rPr lang="fr-CH" b="1" dirty="0" err="1"/>
              <a:t>industry</a:t>
            </a:r>
            <a:r>
              <a:rPr lang="fr-CH" b="1" dirty="0"/>
              <a:t> </a:t>
            </a:r>
            <a:r>
              <a:rPr lang="fr-CH" b="1" dirty="0" err="1"/>
              <a:t>context</a:t>
            </a:r>
            <a:r>
              <a:rPr lang="fr-CH" b="1" dirty="0"/>
              <a:t>.</a:t>
            </a:r>
            <a:r>
              <a:rPr lang="fr-CH" dirty="0"/>
              <a:t> In the </a:t>
            </a:r>
            <a:r>
              <a:rPr lang="fr-CH" dirty="0" err="1"/>
              <a:t>Toolbox</a:t>
            </a:r>
            <a:r>
              <a:rPr lang="fr-CH" dirty="0"/>
              <a:t> </a:t>
            </a:r>
            <a:r>
              <a:rPr lang="fr-CH" dirty="0" err="1"/>
              <a:t>you</a:t>
            </a:r>
            <a:r>
              <a:rPr lang="fr-CH" dirty="0"/>
              <a:t> </a:t>
            </a:r>
            <a:r>
              <a:rPr lang="fr-CH" dirty="0" err="1"/>
              <a:t>will</a:t>
            </a:r>
            <a:r>
              <a:rPr lang="fr-CH" dirty="0"/>
              <a:t> </a:t>
            </a:r>
            <a:r>
              <a:rPr lang="fr-CH" dirty="0" err="1"/>
              <a:t>find</a:t>
            </a:r>
            <a:r>
              <a:rPr lang="fr-CH" dirty="0"/>
              <a:t> </a:t>
            </a:r>
            <a:r>
              <a:rPr lang="fr-CH" dirty="0" err="1"/>
              <a:t>examples</a:t>
            </a:r>
            <a:r>
              <a:rPr lang="fr-CH" dirty="0"/>
              <a:t> of </a:t>
            </a:r>
            <a:r>
              <a:rPr lang="fr-CH" dirty="0" err="1"/>
              <a:t>contextualized</a:t>
            </a:r>
            <a:r>
              <a:rPr lang="fr-CH" dirty="0"/>
              <a:t> </a:t>
            </a:r>
            <a:r>
              <a:rPr lang="fr-CH" dirty="0" err="1"/>
              <a:t>research</a:t>
            </a:r>
            <a:r>
              <a:rPr lang="fr-CH" dirty="0"/>
              <a:t> </a:t>
            </a:r>
            <a:r>
              <a:rPr lang="fr-CH" dirty="0" err="1"/>
              <a:t>tools</a:t>
            </a:r>
            <a:r>
              <a:rPr lang="fr-CH" dirty="0"/>
              <a:t>:</a:t>
            </a:r>
          </a:p>
          <a:p>
            <a:pPr lvl="1"/>
            <a:r>
              <a:rPr lang="fr-CH" dirty="0" err="1"/>
              <a:t>Examples</a:t>
            </a:r>
            <a:r>
              <a:rPr lang="fr-CH" dirty="0"/>
              <a:t> of observation guides for </a:t>
            </a:r>
            <a:r>
              <a:rPr lang="fr-CH" dirty="0" err="1"/>
              <a:t>both</a:t>
            </a:r>
            <a:r>
              <a:rPr lang="fr-CH" dirty="0"/>
              <a:t> </a:t>
            </a:r>
            <a:r>
              <a:rPr lang="fr-CH" dirty="0" err="1"/>
              <a:t>manufacturing</a:t>
            </a:r>
            <a:r>
              <a:rPr lang="fr-CH" dirty="0"/>
              <a:t> and agricultural </a:t>
            </a:r>
            <a:r>
              <a:rPr lang="fr-CH" dirty="0" err="1"/>
              <a:t>worksites</a:t>
            </a:r>
            <a:r>
              <a:rPr lang="fr-CH" dirty="0"/>
              <a:t>;</a:t>
            </a:r>
          </a:p>
          <a:p>
            <a:pPr lvl="1"/>
            <a:r>
              <a:rPr lang="fr-CH" dirty="0" err="1"/>
              <a:t>Examples</a:t>
            </a:r>
            <a:r>
              <a:rPr lang="fr-CH" dirty="0"/>
              <a:t> of interview and focus group guides for management, </a:t>
            </a:r>
            <a:r>
              <a:rPr lang="fr-CH" dirty="0" err="1"/>
              <a:t>workers</a:t>
            </a:r>
            <a:r>
              <a:rPr lang="fr-CH" dirty="0"/>
              <a:t>, </a:t>
            </a:r>
            <a:r>
              <a:rPr lang="fr-CH" dirty="0" err="1"/>
              <a:t>farmers</a:t>
            </a:r>
            <a:r>
              <a:rPr lang="fr-CH" dirty="0"/>
              <a:t> and </a:t>
            </a:r>
            <a:r>
              <a:rPr lang="fr-CH" dirty="0" err="1"/>
              <a:t>supporting</a:t>
            </a:r>
            <a:r>
              <a:rPr lang="fr-CH" dirty="0"/>
              <a:t> </a:t>
            </a:r>
            <a:r>
              <a:rPr lang="fr-CH" dirty="0" err="1"/>
              <a:t>functions</a:t>
            </a:r>
            <a:r>
              <a:rPr lang="fr-CH" dirty="0"/>
              <a:t> for OSH.</a:t>
            </a:r>
          </a:p>
          <a:p>
            <a:endParaRPr lang="en-GB" dirty="0"/>
          </a:p>
        </p:txBody>
      </p:sp>
    </p:spTree>
    <p:extLst>
      <p:ext uri="{BB962C8B-B14F-4D97-AF65-F5344CB8AC3E}">
        <p14:creationId xmlns:p14="http://schemas.microsoft.com/office/powerpoint/2010/main" val="19462175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a:solidFill>
                  <a:srgbClr val="002060"/>
                </a:solidFill>
              </a:rPr>
              <a:t>Process</a:t>
            </a:r>
            <a:br>
              <a:rPr lang="fr-CH" dirty="0">
                <a:solidFill>
                  <a:srgbClr val="002060"/>
                </a:solidFill>
              </a:rPr>
            </a:br>
            <a:r>
              <a:rPr lang="fr-CH" i="1" dirty="0">
                <a:solidFill>
                  <a:srgbClr val="002060"/>
                </a:solidFill>
              </a:rPr>
              <a:t>Transcription of the </a:t>
            </a:r>
            <a:r>
              <a:rPr lang="fr-CH" i="1" dirty="0" err="1">
                <a:solidFill>
                  <a:srgbClr val="002060"/>
                </a:solidFill>
              </a:rPr>
              <a:t>results</a:t>
            </a:r>
            <a:endParaRPr lang="en-GB" i="1" dirty="0">
              <a:solidFill>
                <a:srgbClr val="002060"/>
              </a:solidFill>
            </a:endParaRPr>
          </a:p>
        </p:txBody>
      </p:sp>
      <p:sp>
        <p:nvSpPr>
          <p:cNvPr id="3" name="Content Placeholder 2"/>
          <p:cNvSpPr>
            <a:spLocks noGrp="1"/>
          </p:cNvSpPr>
          <p:nvPr>
            <p:ph idx="1"/>
          </p:nvPr>
        </p:nvSpPr>
        <p:spPr>
          <a:xfrm>
            <a:off x="838200" y="1825624"/>
            <a:ext cx="10515600" cy="4849495"/>
          </a:xfrm>
        </p:spPr>
        <p:txBody>
          <a:bodyPr>
            <a:normAutofit fontScale="62500" lnSpcReduction="20000"/>
          </a:bodyPr>
          <a:lstStyle/>
          <a:p>
            <a:pPr marL="0" indent="0">
              <a:buNone/>
            </a:pPr>
            <a:r>
              <a:rPr lang="en-GB" dirty="0"/>
              <a:t>A large amount of information is collected throughout the research process. It is useful to build the templates to organize the information in advance of the start of data collection as it allows for:</a:t>
            </a:r>
          </a:p>
          <a:p>
            <a:pPr lvl="1"/>
            <a:r>
              <a:rPr lang="en-GB" dirty="0"/>
              <a:t>Having a clear picture of what information will be collected and how it will be further analysed.</a:t>
            </a:r>
          </a:p>
          <a:p>
            <a:pPr lvl="1"/>
            <a:r>
              <a:rPr lang="en-GB" dirty="0"/>
              <a:t>Organize the field work in a way that allows time to report information in the data collection templates on a regular basis.</a:t>
            </a:r>
          </a:p>
          <a:p>
            <a:pPr marL="0" indent="0">
              <a:buNone/>
            </a:pPr>
            <a:endParaRPr lang="en-GB" dirty="0"/>
          </a:p>
          <a:p>
            <a:pPr marL="0" indent="0">
              <a:buNone/>
            </a:pPr>
            <a:r>
              <a:rPr lang="en-GB" dirty="0"/>
              <a:t>In the countries in which this approach was adopted, the following tools were developed and proved useful in compiling the information collected in a way that later facilitates its interpretation, analysis and report writing:</a:t>
            </a:r>
          </a:p>
          <a:p>
            <a:pPr marL="514350" indent="-514350">
              <a:buAutoNum type="alphaLcParenR"/>
            </a:pPr>
            <a:r>
              <a:rPr lang="en-GB" u="sng" dirty="0"/>
              <a:t>Template for recording and scoring qualitative observation</a:t>
            </a:r>
            <a:r>
              <a:rPr lang="en-GB" dirty="0"/>
              <a:t>: The objective of this tool is for the researcher(s) to be able to record in an easily comparable format the observations for each workplace visited along the various categories of observations laid out in the observation guide. 	</a:t>
            </a:r>
          </a:p>
          <a:p>
            <a:pPr marL="0" indent="0">
              <a:buNone/>
            </a:pPr>
            <a:endParaRPr lang="en-GB" dirty="0"/>
          </a:p>
          <a:p>
            <a:pPr marL="514350" indent="-514350">
              <a:buAutoNum type="alphaLcParenR" startAt="2"/>
            </a:pPr>
            <a:r>
              <a:rPr lang="en-GB" u="sng" dirty="0"/>
              <a:t>Template for recording interview and focus group notes</a:t>
            </a:r>
            <a:r>
              <a:rPr lang="en-GB" dirty="0"/>
              <a:t>: The objective of this tool is for the researcher(s) to be able to record in an easily comparable format interview responses against the various questions laid out in the interview and focus group guide.	</a:t>
            </a:r>
          </a:p>
          <a:p>
            <a:pPr marL="514350" indent="-514350">
              <a:buAutoNum type="alphaLcParenR" startAt="2"/>
            </a:pPr>
            <a:endParaRPr lang="en-GB" sz="2900" dirty="0"/>
          </a:p>
          <a:p>
            <a:pPr marL="514350" indent="-514350">
              <a:buAutoNum type="alphaLcParenR" startAt="2"/>
            </a:pPr>
            <a:r>
              <a:rPr lang="en-GB" sz="2900" u="sng" dirty="0"/>
              <a:t>Template for building global buyer profiles</a:t>
            </a:r>
            <a:r>
              <a:rPr lang="en-GB" sz="2900" dirty="0"/>
              <a:t>: The objective of this tool is to record in an easily comparable manner information gathered on the end global buyers of the value chain through both desk review and interviews as per the interview guide for global buyers. 	</a:t>
            </a:r>
          </a:p>
          <a:p>
            <a:endParaRPr lang="en-GB" dirty="0"/>
          </a:p>
          <a:p>
            <a:endParaRPr lang="en-GB" dirty="0"/>
          </a:p>
        </p:txBody>
      </p:sp>
      <p:sp>
        <p:nvSpPr>
          <p:cNvPr id="5" name="Rectangle 4">
            <a:extLst>
              <a:ext uri="{FF2B5EF4-FFF2-40B4-BE49-F238E27FC236}">
                <a16:creationId xmlns:a16="http://schemas.microsoft.com/office/drawing/2014/main" id="{D20816D1-7D8D-4F59-87ED-216007DD9370}"/>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6" name="Graphic 5" descr="Computer">
            <a:extLst>
              <a:ext uri="{FF2B5EF4-FFF2-40B4-BE49-F238E27FC236}">
                <a16:creationId xmlns:a16="http://schemas.microsoft.com/office/drawing/2014/main" id="{5AD4B9CB-9B70-41D3-BCCC-D7AA3B8D11F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40220877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Group Exercice</a:t>
            </a:r>
            <a:endParaRPr lang="en-GB" sz="4000" b="1" dirty="0">
              <a:solidFill>
                <a:srgbClr val="002060"/>
              </a:solidFill>
            </a:endParaRPr>
          </a:p>
        </p:txBody>
      </p:sp>
      <p:pic>
        <p:nvPicPr>
          <p:cNvPr id="4" name="Graphic 3" descr="Meeting">
            <a:extLst>
              <a:ext uri="{FF2B5EF4-FFF2-40B4-BE49-F238E27FC236}">
                <a16:creationId xmlns:a16="http://schemas.microsoft.com/office/drawing/2014/main" id="{4023C015-73BD-40C2-B20A-4EC5C46118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162747"/>
            <a:ext cx="1271016" cy="1271016"/>
          </a:xfrm>
          <a:prstGeom prst="rect">
            <a:avLst/>
          </a:prstGeom>
        </p:spPr>
      </p:pic>
      <p:sp>
        <p:nvSpPr>
          <p:cNvPr id="5" name="Content Placeholder 2">
            <a:extLst>
              <a:ext uri="{FF2B5EF4-FFF2-40B4-BE49-F238E27FC236}">
                <a16:creationId xmlns:a16="http://schemas.microsoft.com/office/drawing/2014/main" id="{9031C861-E0A1-4B5D-A691-68295E9EC55A}"/>
              </a:ext>
            </a:extLst>
          </p:cNvPr>
          <p:cNvSpPr>
            <a:spLocks noGrp="1"/>
          </p:cNvSpPr>
          <p:nvPr>
            <p:ph idx="1"/>
          </p:nvPr>
        </p:nvSpPr>
        <p:spPr>
          <a:xfrm>
            <a:off x="3868615" y="643787"/>
            <a:ext cx="7458808" cy="4351338"/>
          </a:xfrm>
        </p:spPr>
        <p:txBody>
          <a:bodyPr>
            <a:normAutofit/>
          </a:bodyPr>
          <a:lstStyle/>
          <a:p>
            <a:pPr marL="0" indent="0">
              <a:buNone/>
            </a:pPr>
            <a:r>
              <a:rPr lang="en-US" sz="2000" b="1" dirty="0">
                <a:solidFill>
                  <a:srgbClr val="002060"/>
                </a:solidFill>
              </a:rPr>
              <a:t>STEP 3 - TRAINING MATERIAL NO. 9 - Observation exercise</a:t>
            </a:r>
            <a:endParaRPr lang="fr-CH" sz="2000" dirty="0"/>
          </a:p>
          <a:p>
            <a:pPr marL="0" indent="0">
              <a:buNone/>
            </a:pPr>
            <a:r>
              <a:rPr lang="en-GB" sz="2000" dirty="0"/>
              <a:t>This exercise is intended to familiarize yourself with workplace observation from an OSH perspective.</a:t>
            </a:r>
          </a:p>
          <a:p>
            <a:pPr lvl="1"/>
            <a:r>
              <a:rPr lang="en-GB" sz="1800" dirty="0"/>
              <a:t>You will be presented with a number of pictures of workplaces, sometimes with explanations, sometimes without.</a:t>
            </a:r>
          </a:p>
          <a:p>
            <a:pPr lvl="1"/>
            <a:r>
              <a:rPr lang="en-GB" sz="1800" dirty="0"/>
              <a:t>For each picture / explanation, you will need to score your observation from a scale of 0 to 3 as per the table below.</a:t>
            </a:r>
          </a:p>
          <a:p>
            <a:pPr lvl="1"/>
            <a:r>
              <a:rPr lang="en-GB" sz="1800" dirty="0"/>
              <a:t>Then, you will need to provide a justification for your choice.</a:t>
            </a:r>
          </a:p>
          <a:p>
            <a:pPr marL="0" indent="0">
              <a:buNone/>
            </a:pPr>
            <a:endParaRPr lang="en-GB" sz="2000" dirty="0"/>
          </a:p>
        </p:txBody>
      </p:sp>
      <p:pic>
        <p:nvPicPr>
          <p:cNvPr id="7" name="Picture 6">
            <a:extLst>
              <a:ext uri="{FF2B5EF4-FFF2-40B4-BE49-F238E27FC236}">
                <a16:creationId xmlns:a16="http://schemas.microsoft.com/office/drawing/2014/main" id="{754B6885-0A0A-43E9-AAAC-7BBF7FEB1AC6}"/>
              </a:ext>
            </a:extLst>
          </p:cNvPr>
          <p:cNvPicPr>
            <a:picLocks noChangeAspect="1"/>
          </p:cNvPicPr>
          <p:nvPr/>
        </p:nvPicPr>
        <p:blipFill>
          <a:blip r:embed="rId4"/>
          <a:stretch>
            <a:fillRect/>
          </a:stretch>
        </p:blipFill>
        <p:spPr>
          <a:xfrm>
            <a:off x="4526362" y="3921324"/>
            <a:ext cx="7665638" cy="2779418"/>
          </a:xfrm>
          <a:prstGeom prst="rect">
            <a:avLst/>
          </a:prstGeom>
        </p:spPr>
      </p:pic>
    </p:spTree>
    <p:extLst>
      <p:ext uri="{BB962C8B-B14F-4D97-AF65-F5344CB8AC3E}">
        <p14:creationId xmlns:p14="http://schemas.microsoft.com/office/powerpoint/2010/main" val="40117407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a:solidFill>
                  <a:srgbClr val="002060"/>
                </a:solidFill>
              </a:rPr>
              <a:t>Process</a:t>
            </a:r>
            <a:br>
              <a:rPr lang="fr-CH" dirty="0">
                <a:solidFill>
                  <a:srgbClr val="002060"/>
                </a:solidFill>
              </a:rPr>
            </a:br>
            <a:r>
              <a:rPr lang="fr-CH" i="1" dirty="0" err="1">
                <a:solidFill>
                  <a:srgbClr val="002060"/>
                </a:solidFill>
              </a:rPr>
              <a:t>Analysis</a:t>
            </a:r>
            <a:endParaRPr lang="en-GB" i="1" dirty="0">
              <a:solidFill>
                <a:srgbClr val="002060"/>
              </a:solidFill>
            </a:endParaRPr>
          </a:p>
        </p:txBody>
      </p:sp>
      <p:sp>
        <p:nvSpPr>
          <p:cNvPr id="3" name="Content Placeholder 2"/>
          <p:cNvSpPr>
            <a:spLocks noGrp="1"/>
          </p:cNvSpPr>
          <p:nvPr>
            <p:ph idx="1"/>
          </p:nvPr>
        </p:nvSpPr>
        <p:spPr>
          <a:xfrm>
            <a:off x="838200" y="1825625"/>
            <a:ext cx="10515600" cy="4667250"/>
          </a:xfrm>
        </p:spPr>
        <p:txBody>
          <a:bodyPr>
            <a:normAutofit fontScale="70000" lnSpcReduction="20000"/>
          </a:bodyPr>
          <a:lstStyle/>
          <a:p>
            <a:r>
              <a:rPr lang="en-GB" dirty="0"/>
              <a:t>The assessment of drivers and constraints includes:</a:t>
            </a:r>
          </a:p>
          <a:p>
            <a:pPr lvl="1"/>
            <a:r>
              <a:rPr lang="en-GB" dirty="0"/>
              <a:t>Assessment of the impact on OSH of the rules governing the business model of the different categories of actors in the value chain and their interplay.</a:t>
            </a:r>
          </a:p>
          <a:p>
            <a:pPr lvl="1"/>
            <a:r>
              <a:rPr lang="en-GB" dirty="0"/>
              <a:t>Assessment of the legal framework and the public and private entities responsible for OSH promotion, prevention, protection and compensation, including the type of scheme and the overall enforcement system.</a:t>
            </a:r>
          </a:p>
          <a:p>
            <a:pPr lvl="1"/>
            <a:r>
              <a:rPr lang="en-GB" dirty="0"/>
              <a:t>Assessment of the other actors that may assume a supporting role affecting OSH awareness, practices and outcomes.</a:t>
            </a:r>
          </a:p>
          <a:p>
            <a:pPr marL="457200" lvl="1" indent="0">
              <a:buNone/>
            </a:pPr>
            <a:endParaRPr lang="en-GB" dirty="0"/>
          </a:p>
          <a:p>
            <a:r>
              <a:rPr lang="fr-CH" sz="3100" dirty="0"/>
              <a:t>The identification of </a:t>
            </a:r>
            <a:r>
              <a:rPr lang="fr-CH" sz="3100" dirty="0" err="1"/>
              <a:t>vulnerable</a:t>
            </a:r>
            <a:r>
              <a:rPr lang="fr-CH" sz="3100" dirty="0"/>
              <a:t> groups </a:t>
            </a:r>
            <a:r>
              <a:rPr lang="fr-CH" sz="3100" dirty="0" err="1"/>
              <a:t>includes</a:t>
            </a:r>
            <a:r>
              <a:rPr lang="fr-CH" sz="3100" dirty="0"/>
              <a:t> </a:t>
            </a:r>
            <a:r>
              <a:rPr lang="fr-CH" sz="3100" dirty="0" err="1"/>
              <a:t>specific</a:t>
            </a:r>
            <a:r>
              <a:rPr lang="fr-CH" sz="3100" dirty="0"/>
              <a:t> </a:t>
            </a:r>
            <a:r>
              <a:rPr lang="fr-CH" sz="3100" dirty="0" err="1"/>
              <a:t>caracteristics</a:t>
            </a:r>
            <a:r>
              <a:rPr lang="fr-CH" sz="3100" dirty="0"/>
              <a:t> of groups </a:t>
            </a:r>
            <a:r>
              <a:rPr lang="fr-CH" sz="3100" dirty="0" err="1"/>
              <a:t>whose</a:t>
            </a:r>
            <a:r>
              <a:rPr lang="fr-CH" sz="3100" dirty="0"/>
              <a:t> </a:t>
            </a:r>
            <a:r>
              <a:rPr lang="fr-CH" sz="3100" dirty="0" err="1"/>
              <a:t>needs</a:t>
            </a:r>
            <a:r>
              <a:rPr lang="fr-CH" sz="3100" dirty="0"/>
              <a:t> in </a:t>
            </a:r>
            <a:r>
              <a:rPr lang="fr-CH" sz="3100" dirty="0" err="1"/>
              <a:t>terms</a:t>
            </a:r>
            <a:r>
              <a:rPr lang="fr-CH" sz="3100" dirty="0"/>
              <a:t> of </a:t>
            </a:r>
            <a:r>
              <a:rPr lang="fr-CH" sz="3100" dirty="0" err="1"/>
              <a:t>safety</a:t>
            </a:r>
            <a:r>
              <a:rPr lang="fr-CH" sz="3100" dirty="0"/>
              <a:t> and </a:t>
            </a:r>
            <a:r>
              <a:rPr lang="fr-CH" sz="3100" dirty="0" err="1"/>
              <a:t>health</a:t>
            </a:r>
            <a:r>
              <a:rPr lang="fr-CH" sz="3100" dirty="0"/>
              <a:t> in the </a:t>
            </a:r>
            <a:r>
              <a:rPr lang="fr-CH" sz="3100" dirty="0" err="1"/>
              <a:t>workplace</a:t>
            </a:r>
            <a:r>
              <a:rPr lang="fr-CH" sz="3100" dirty="0"/>
              <a:t> </a:t>
            </a:r>
            <a:r>
              <a:rPr lang="fr-CH" sz="3100" dirty="0" err="1"/>
              <a:t>should</a:t>
            </a:r>
            <a:r>
              <a:rPr lang="fr-CH" sz="3100" dirty="0"/>
              <a:t> </a:t>
            </a:r>
            <a:r>
              <a:rPr lang="fr-CH" sz="3100" dirty="0" err="1"/>
              <a:t>be</a:t>
            </a:r>
            <a:r>
              <a:rPr lang="fr-CH" sz="3100" dirty="0"/>
              <a:t> </a:t>
            </a:r>
            <a:r>
              <a:rPr lang="fr-CH" sz="3100" dirty="0" err="1"/>
              <a:t>addressed</a:t>
            </a:r>
            <a:r>
              <a:rPr lang="fr-CH" sz="3100" dirty="0"/>
              <a:t> as a </a:t>
            </a:r>
            <a:r>
              <a:rPr lang="fr-CH" sz="3100" dirty="0" err="1"/>
              <a:t>priority</a:t>
            </a:r>
            <a:r>
              <a:rPr lang="fr-CH" sz="3100" dirty="0"/>
              <a:t>, </a:t>
            </a:r>
            <a:r>
              <a:rPr lang="fr-CH" sz="3100" dirty="0" err="1"/>
              <a:t>because</a:t>
            </a:r>
            <a:r>
              <a:rPr lang="fr-CH" sz="3100" dirty="0"/>
              <a:t>:</a:t>
            </a:r>
          </a:p>
          <a:p>
            <a:pPr lvl="1"/>
            <a:r>
              <a:rPr lang="fr-CH" sz="2300" dirty="0" err="1"/>
              <a:t>they</a:t>
            </a:r>
            <a:r>
              <a:rPr lang="fr-CH" sz="2300" dirty="0"/>
              <a:t> are </a:t>
            </a:r>
            <a:r>
              <a:rPr lang="fr-CH" sz="2300" dirty="0" err="1"/>
              <a:t>particularly</a:t>
            </a:r>
            <a:r>
              <a:rPr lang="fr-CH" sz="2300" dirty="0"/>
              <a:t> </a:t>
            </a:r>
            <a:r>
              <a:rPr lang="fr-CH" sz="2300" dirty="0" err="1"/>
              <a:t>exposed</a:t>
            </a:r>
            <a:r>
              <a:rPr lang="fr-CH" sz="2300" dirty="0"/>
              <a:t> to </a:t>
            </a:r>
            <a:r>
              <a:rPr lang="fr-CH" sz="2300" dirty="0" err="1"/>
              <a:t>occupational</a:t>
            </a:r>
            <a:r>
              <a:rPr lang="fr-CH" sz="2300" dirty="0"/>
              <a:t> </a:t>
            </a:r>
            <a:r>
              <a:rPr lang="fr-CH" sz="2300" dirty="0" err="1"/>
              <a:t>hazards</a:t>
            </a:r>
            <a:r>
              <a:rPr lang="fr-CH" sz="2300" dirty="0"/>
              <a:t> and </a:t>
            </a:r>
            <a:r>
              <a:rPr lang="fr-CH" sz="2300" dirty="0" err="1"/>
              <a:t>risks</a:t>
            </a:r>
            <a:r>
              <a:rPr lang="fr-CH" sz="2300" dirty="0"/>
              <a:t>, and / or </a:t>
            </a:r>
          </a:p>
          <a:p>
            <a:pPr lvl="1"/>
            <a:r>
              <a:rPr lang="fr-CH" sz="2300" dirty="0" err="1"/>
              <a:t>they</a:t>
            </a:r>
            <a:r>
              <a:rPr lang="fr-CH" sz="2300" dirty="0"/>
              <a:t> are not </a:t>
            </a:r>
            <a:r>
              <a:rPr lang="fr-CH" sz="2300" dirty="0" err="1"/>
              <a:t>covered</a:t>
            </a:r>
            <a:r>
              <a:rPr lang="fr-CH" sz="2300" dirty="0"/>
              <a:t> by / do not have </a:t>
            </a:r>
            <a:r>
              <a:rPr lang="fr-CH" sz="2300" dirty="0" err="1"/>
              <a:t>access</a:t>
            </a:r>
            <a:r>
              <a:rPr lang="fr-CH" sz="2300" dirty="0"/>
              <a:t> to </a:t>
            </a:r>
            <a:r>
              <a:rPr lang="fr-CH" sz="2300" dirty="0" err="1"/>
              <a:t>prevention</a:t>
            </a:r>
            <a:r>
              <a:rPr lang="fr-CH" sz="2300" dirty="0"/>
              <a:t>, promotion or protection services, and / or </a:t>
            </a:r>
          </a:p>
          <a:p>
            <a:pPr lvl="1"/>
            <a:r>
              <a:rPr lang="fr-CH" sz="2300" dirty="0" err="1"/>
              <a:t>they</a:t>
            </a:r>
            <a:r>
              <a:rPr lang="fr-CH" sz="2300" dirty="0"/>
              <a:t> are </a:t>
            </a:r>
            <a:r>
              <a:rPr lang="fr-CH" sz="2300" dirty="0" err="1"/>
              <a:t>disprotected</a:t>
            </a:r>
            <a:r>
              <a:rPr lang="fr-CH" sz="2300" dirty="0"/>
              <a:t> </a:t>
            </a:r>
            <a:r>
              <a:rPr lang="fr-CH" sz="2300" dirty="0" err="1"/>
              <a:t>from</a:t>
            </a:r>
            <a:r>
              <a:rPr lang="fr-CH" sz="2300" dirty="0"/>
              <a:t> the </a:t>
            </a:r>
            <a:r>
              <a:rPr lang="fr-CH" sz="2300" dirty="0" err="1"/>
              <a:t>consequences</a:t>
            </a:r>
            <a:r>
              <a:rPr lang="fr-CH" sz="2300" dirty="0"/>
              <a:t> of a </a:t>
            </a:r>
            <a:r>
              <a:rPr lang="fr-CH" sz="2300" dirty="0" err="1"/>
              <a:t>work</a:t>
            </a:r>
            <a:r>
              <a:rPr lang="fr-CH" sz="2300" dirty="0"/>
              <a:t> accident or </a:t>
            </a:r>
            <a:r>
              <a:rPr lang="fr-CH" sz="2300" dirty="0" err="1"/>
              <a:t>diseases</a:t>
            </a:r>
            <a:r>
              <a:rPr lang="fr-CH" sz="2300" dirty="0"/>
              <a:t> (absence of </a:t>
            </a:r>
            <a:r>
              <a:rPr lang="fr-CH" sz="2300" dirty="0" err="1"/>
              <a:t>access</a:t>
            </a:r>
            <a:r>
              <a:rPr lang="fr-CH" sz="2300" dirty="0"/>
              <a:t> to </a:t>
            </a:r>
            <a:r>
              <a:rPr lang="fr-CH" sz="2300" dirty="0" err="1"/>
              <a:t>appropriate</a:t>
            </a:r>
            <a:r>
              <a:rPr lang="fr-CH" sz="2300" dirty="0"/>
              <a:t> </a:t>
            </a:r>
            <a:r>
              <a:rPr lang="fr-CH" sz="2300" dirty="0" err="1"/>
              <a:t>medical</a:t>
            </a:r>
            <a:r>
              <a:rPr lang="fr-CH" sz="2300" dirty="0"/>
              <a:t> care, compensation and </a:t>
            </a:r>
            <a:r>
              <a:rPr lang="fr-CH" sz="2300" dirty="0" err="1"/>
              <a:t>rehabilitation</a:t>
            </a:r>
            <a:r>
              <a:rPr lang="fr-CH" sz="2300" dirty="0"/>
              <a:t> services).</a:t>
            </a:r>
          </a:p>
          <a:p>
            <a:pPr marL="457200" lvl="1" indent="0">
              <a:buNone/>
            </a:pPr>
            <a:endParaRPr lang="fr-CH" sz="2300" dirty="0"/>
          </a:p>
          <a:p>
            <a:r>
              <a:rPr lang="fr-CH" sz="3100" dirty="0"/>
              <a:t>This </a:t>
            </a:r>
            <a:r>
              <a:rPr lang="fr-CH" sz="3100" dirty="0" err="1"/>
              <a:t>process</a:t>
            </a:r>
            <a:r>
              <a:rPr lang="fr-CH" sz="3100" dirty="0"/>
              <a:t> </a:t>
            </a:r>
            <a:r>
              <a:rPr lang="fr-CH" sz="3100" dirty="0" err="1"/>
              <a:t>helps</a:t>
            </a:r>
            <a:r>
              <a:rPr lang="fr-CH" sz="3100" dirty="0"/>
              <a:t> not </a:t>
            </a:r>
            <a:r>
              <a:rPr lang="fr-CH" sz="3100" dirty="0" err="1"/>
              <a:t>only</a:t>
            </a:r>
            <a:r>
              <a:rPr lang="fr-CH" sz="3100" dirty="0"/>
              <a:t> setting </a:t>
            </a:r>
            <a:r>
              <a:rPr lang="fr-CH" sz="3100" dirty="0" err="1"/>
              <a:t>priorities</a:t>
            </a:r>
            <a:r>
              <a:rPr lang="fr-CH" sz="3100" dirty="0"/>
              <a:t> for </a:t>
            </a:r>
            <a:r>
              <a:rPr lang="fr-CH" sz="3100" dirty="0" err="1"/>
              <a:t>project</a:t>
            </a:r>
            <a:r>
              <a:rPr lang="fr-CH" sz="3100" dirty="0"/>
              <a:t> interventions but </a:t>
            </a:r>
            <a:r>
              <a:rPr lang="fr-CH" sz="3100" dirty="0" err="1"/>
              <a:t>also</a:t>
            </a:r>
            <a:r>
              <a:rPr lang="fr-CH" sz="3100" dirty="0"/>
              <a:t> </a:t>
            </a:r>
            <a:r>
              <a:rPr lang="fr-CH" sz="3100" dirty="0" err="1"/>
              <a:t>tailoring</a:t>
            </a:r>
            <a:r>
              <a:rPr lang="fr-CH" sz="3100" dirty="0"/>
              <a:t> </a:t>
            </a:r>
            <a:r>
              <a:rPr lang="fr-CH" sz="3100" dirty="0" err="1"/>
              <a:t>them</a:t>
            </a:r>
            <a:r>
              <a:rPr lang="fr-CH" sz="3100" dirty="0"/>
              <a:t> </a:t>
            </a:r>
            <a:r>
              <a:rPr lang="fr-CH" sz="3100" dirty="0" err="1"/>
              <a:t>better</a:t>
            </a:r>
            <a:r>
              <a:rPr lang="fr-CH" sz="3100" dirty="0"/>
              <a:t> to </a:t>
            </a:r>
            <a:r>
              <a:rPr lang="fr-CH" sz="3100" dirty="0" err="1"/>
              <a:t>their</a:t>
            </a:r>
            <a:r>
              <a:rPr lang="fr-CH" sz="3100" dirty="0"/>
              <a:t> </a:t>
            </a:r>
            <a:r>
              <a:rPr lang="fr-CH" sz="3100" dirty="0" err="1"/>
              <a:t>target</a:t>
            </a:r>
            <a:r>
              <a:rPr lang="fr-CH" sz="3100" dirty="0"/>
              <a:t> </a:t>
            </a:r>
            <a:r>
              <a:rPr lang="fr-CH" sz="3100" dirty="0" err="1"/>
              <a:t>beneficiaries</a:t>
            </a:r>
            <a:r>
              <a:rPr lang="fr-CH" sz="3100" dirty="0"/>
              <a:t>.</a:t>
            </a:r>
            <a:endParaRPr lang="en-GB" sz="3100" dirty="0"/>
          </a:p>
        </p:txBody>
      </p:sp>
      <p:sp>
        <p:nvSpPr>
          <p:cNvPr id="5" name="Rectangle 4">
            <a:extLst>
              <a:ext uri="{FF2B5EF4-FFF2-40B4-BE49-F238E27FC236}">
                <a16:creationId xmlns:a16="http://schemas.microsoft.com/office/drawing/2014/main" id="{29B8EB87-521E-49B5-8D13-AE72586E67C5}"/>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6" name="Graphic 5" descr="Computer">
            <a:extLst>
              <a:ext uri="{FF2B5EF4-FFF2-40B4-BE49-F238E27FC236}">
                <a16:creationId xmlns:a16="http://schemas.microsoft.com/office/drawing/2014/main" id="{37AB48A0-EC31-49FB-9A17-7D490DCD18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13707648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569" y="1036096"/>
            <a:ext cx="11110175" cy="534870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07000"/>
              </a:lnSpc>
              <a:spcAft>
                <a:spcPts val="0"/>
              </a:spcAft>
            </a:pPr>
            <a:r>
              <a:rPr lang="fr-CH" sz="1600" b="1" dirty="0" err="1">
                <a:solidFill>
                  <a:srgbClr val="002060"/>
                </a:solidFill>
                <a:latin typeface="Calibri" panose="020F0502020204030204" pitchFamily="34" charset="0"/>
                <a:ea typeface="Times New Roman" panose="02020603050405020304" pitchFamily="18" charset="0"/>
                <a:cs typeface="Times New Roman" panose="02020603050405020304" pitchFamily="18" charset="0"/>
              </a:rPr>
              <a:t>Identified</a:t>
            </a:r>
            <a:r>
              <a:rPr lang="fr-CH" sz="16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fr-CH" sz="1600" b="1" dirty="0" err="1">
                <a:solidFill>
                  <a:srgbClr val="002060"/>
                </a:solidFill>
                <a:latin typeface="Calibri" panose="020F0502020204030204" pitchFamily="34" charset="0"/>
                <a:ea typeface="Times New Roman" panose="02020603050405020304" pitchFamily="18" charset="0"/>
                <a:cs typeface="Times New Roman" panose="02020603050405020304" pitchFamily="18" charset="0"/>
              </a:rPr>
              <a:t>v</a:t>
            </a:r>
            <a:r>
              <a:rPr lang="fr-CH" sz="1600" b="1" dirty="0" err="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ulnerability</a:t>
            </a:r>
            <a:r>
              <a:rPr lang="fr-CH" sz="16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profile</a:t>
            </a:r>
            <a:endParaRPr lang="en-GB" sz="16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Chemical risk exposure in palm oil plantations in Indonesia is gender-specific and rooted in sub-contracting practices. Because women are overly represented in those temporary jobs, they are more exposed to risks that relate to temporary tasks (i.e. fertilizing, applying herbicides and pesticides) that are more easily outsourced. Because they are temporary and outsourced they </a:t>
            </a:r>
            <a:r>
              <a:rPr lang="en-GB" sz="1600" dirty="0" err="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i</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do not benefit from the infrastructure and OSH management system of the main company, and ii) benefit from less legal protection and often are not affiliated to social security, reducing their access to health surveillance and compensation in case of injury or disease. Because they are temporary workers and outsourced (i.e. working for different plantations), it is more difficult for them to organize and they are seldom unionized, which also means they have less access to information on their rights to protection and have little channels to voice their needs in terms of safety and health which may be specific (i.e. when lactating or pregnant, in terms of childcare, working hours, etc.)</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b="1"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Entry points for intervention: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Modify the labour code section on sub-contracting, </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Reinforce the capacity of the labour inspection to enforce this more restrictive legislation through strategic compliance planning,</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Work with private compliance initiatives to include provisions on sub-contracting in their referential,</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Promote unionization among female workers and workers</a:t>
            </a: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peer sensitization,</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0"/>
              </a:spcAft>
            </a:pP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Work with the occupational health division of the Ministry of Health to reinforce local health centres</a:t>
            </a: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capacity to identify pathologies related to chemical exposure, </a:t>
            </a:r>
          </a:p>
          <a:p>
            <a:pPr algn="just">
              <a:lnSpc>
                <a:spcPct val="107000"/>
              </a:lnSpc>
              <a:spcAft>
                <a:spcPts val="0"/>
              </a:spcAft>
            </a:pP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Work with the employers</a:t>
            </a: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organization of plantations on a charter of conduct ensuring that all workers present in the plantation get access to the companies</a:t>
            </a:r>
            <a:r>
              <a:rPr lang="en-GB"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facilities (medical, sanitary, etc.) irrespective of their contractual status.</a:t>
            </a:r>
            <a:endParaRPr lang="en-GB"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2C5174B1-1AE8-4AF6-97BE-A509394A313D}"/>
              </a:ext>
            </a:extLst>
          </p:cNvPr>
          <p:cNvSpPr/>
          <p:nvPr/>
        </p:nvSpPr>
        <p:spPr>
          <a:xfrm>
            <a:off x="506569" y="288530"/>
            <a:ext cx="6096000" cy="523220"/>
          </a:xfrm>
          <a:prstGeom prst="rect">
            <a:avLst/>
          </a:prstGeom>
        </p:spPr>
        <p:txBody>
          <a:bodyPr>
            <a:spAutoFit/>
          </a:bodyPr>
          <a:lstStyle/>
          <a:p>
            <a:r>
              <a:rPr lang="fr-CH" sz="2800" b="1" dirty="0">
                <a:solidFill>
                  <a:srgbClr val="002060"/>
                </a:solidFill>
              </a:rPr>
              <a:t>Example</a:t>
            </a:r>
            <a:endParaRPr lang="en-GB" sz="2800" dirty="0"/>
          </a:p>
        </p:txBody>
      </p:sp>
    </p:spTree>
    <p:extLst>
      <p:ext uri="{BB962C8B-B14F-4D97-AF65-F5344CB8AC3E}">
        <p14:creationId xmlns:p14="http://schemas.microsoft.com/office/powerpoint/2010/main" val="9402775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Group Exercice</a:t>
            </a:r>
            <a:endParaRPr lang="en-GB" sz="4000" b="1" dirty="0">
              <a:solidFill>
                <a:srgbClr val="002060"/>
              </a:solidFill>
            </a:endParaRPr>
          </a:p>
        </p:txBody>
      </p:sp>
      <p:pic>
        <p:nvPicPr>
          <p:cNvPr id="4" name="Graphic 3" descr="Meeting">
            <a:extLst>
              <a:ext uri="{FF2B5EF4-FFF2-40B4-BE49-F238E27FC236}">
                <a16:creationId xmlns:a16="http://schemas.microsoft.com/office/drawing/2014/main" id="{4023C015-73BD-40C2-B20A-4EC5C46118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162747"/>
            <a:ext cx="1271016" cy="1271016"/>
          </a:xfrm>
          <a:prstGeom prst="rect">
            <a:avLst/>
          </a:prstGeom>
        </p:spPr>
      </p:pic>
      <p:sp>
        <p:nvSpPr>
          <p:cNvPr id="8" name="Content Placeholder 2">
            <a:extLst>
              <a:ext uri="{FF2B5EF4-FFF2-40B4-BE49-F238E27FC236}">
                <a16:creationId xmlns:a16="http://schemas.microsoft.com/office/drawing/2014/main" id="{6E9C71DC-8F1D-4E33-B6FB-5750B57E02C4}"/>
              </a:ext>
            </a:extLst>
          </p:cNvPr>
          <p:cNvSpPr>
            <a:spLocks noGrp="1"/>
          </p:cNvSpPr>
          <p:nvPr>
            <p:ph idx="1"/>
          </p:nvPr>
        </p:nvSpPr>
        <p:spPr>
          <a:xfrm>
            <a:off x="5775826" y="253206"/>
            <a:ext cx="6139962" cy="629094"/>
          </a:xfrm>
        </p:spPr>
        <p:txBody>
          <a:bodyPr>
            <a:normAutofit/>
          </a:bodyPr>
          <a:lstStyle/>
          <a:p>
            <a:pPr marL="0" indent="0">
              <a:buNone/>
            </a:pPr>
            <a:r>
              <a:rPr lang="en-US" sz="2000" b="1" dirty="0">
                <a:solidFill>
                  <a:srgbClr val="002060"/>
                </a:solidFill>
              </a:rPr>
              <a:t>STEP 3 - TRAINING MATERIAL NO. 8 - Analysis Exercise</a:t>
            </a:r>
            <a:endParaRPr lang="en-GB" sz="2000" b="1" dirty="0">
              <a:solidFill>
                <a:srgbClr val="002060"/>
              </a:solidFill>
            </a:endParaRPr>
          </a:p>
        </p:txBody>
      </p:sp>
      <p:pic>
        <p:nvPicPr>
          <p:cNvPr id="9" name="Picture 8">
            <a:extLst>
              <a:ext uri="{FF2B5EF4-FFF2-40B4-BE49-F238E27FC236}">
                <a16:creationId xmlns:a16="http://schemas.microsoft.com/office/drawing/2014/main" id="{4575DFE3-64BE-47AC-8FC2-D17463D6CE67}"/>
              </a:ext>
            </a:extLst>
          </p:cNvPr>
          <p:cNvPicPr>
            <a:picLocks noChangeAspect="1"/>
          </p:cNvPicPr>
          <p:nvPr/>
        </p:nvPicPr>
        <p:blipFill>
          <a:blip r:embed="rId4"/>
          <a:stretch>
            <a:fillRect/>
          </a:stretch>
        </p:blipFill>
        <p:spPr>
          <a:xfrm>
            <a:off x="4149185" y="829346"/>
            <a:ext cx="1268229" cy="1460009"/>
          </a:xfrm>
          <a:prstGeom prst="rect">
            <a:avLst/>
          </a:prstGeom>
        </p:spPr>
      </p:pic>
      <p:sp>
        <p:nvSpPr>
          <p:cNvPr id="10" name="Rectangle 9">
            <a:extLst>
              <a:ext uri="{FF2B5EF4-FFF2-40B4-BE49-F238E27FC236}">
                <a16:creationId xmlns:a16="http://schemas.microsoft.com/office/drawing/2014/main" id="{FD806DE2-7F06-4CDB-9193-1DF4C6B03C63}"/>
              </a:ext>
            </a:extLst>
          </p:cNvPr>
          <p:cNvSpPr/>
          <p:nvPr/>
        </p:nvSpPr>
        <p:spPr>
          <a:xfrm>
            <a:off x="5281364" y="940977"/>
            <a:ext cx="2791876" cy="1236749"/>
          </a:xfrm>
          <a:prstGeom prst="rect">
            <a:avLst/>
          </a:prstGeom>
        </p:spPr>
        <p:txBody>
          <a:bodyPr wrap="square">
            <a:spAutoFit/>
          </a:bodyPr>
          <a:lstStyle/>
          <a:p>
            <a:pPr lvl="1">
              <a:lnSpc>
                <a:spcPct val="90000"/>
              </a:lnSpc>
              <a:spcBef>
                <a:spcPts val="500"/>
              </a:spcBef>
              <a:buClr>
                <a:srgbClr val="4472C4"/>
              </a:buClr>
            </a:pPr>
            <a:r>
              <a:rPr lang="en-GB" sz="2000" dirty="0">
                <a:solidFill>
                  <a:prstClr val="black"/>
                </a:solidFill>
              </a:rPr>
              <a:t>1. Map the chain and its institutional environment</a:t>
            </a:r>
          </a:p>
          <a:p>
            <a:pPr marL="1143000" lvl="2" indent="-228600">
              <a:lnSpc>
                <a:spcPct val="90000"/>
              </a:lnSpc>
              <a:spcBef>
                <a:spcPts val="500"/>
              </a:spcBef>
              <a:buFont typeface="Arial" panose="020B0604020202020204" pitchFamily="34" charset="0"/>
              <a:buChar char="•"/>
            </a:pPr>
            <a:r>
              <a:rPr lang="fr-CH" dirty="0" err="1">
                <a:solidFill>
                  <a:prstClr val="black"/>
                </a:solidFill>
              </a:rPr>
              <a:t>Map</a:t>
            </a:r>
            <a:endParaRPr lang="fr-CH" dirty="0">
              <a:solidFill>
                <a:prstClr val="black"/>
              </a:solidFill>
            </a:endParaRPr>
          </a:p>
        </p:txBody>
      </p:sp>
      <p:sp>
        <p:nvSpPr>
          <p:cNvPr id="11" name="Rectangle 10">
            <a:extLst>
              <a:ext uri="{FF2B5EF4-FFF2-40B4-BE49-F238E27FC236}">
                <a16:creationId xmlns:a16="http://schemas.microsoft.com/office/drawing/2014/main" id="{130D49F4-4745-40E0-943A-3C1D7617307E}"/>
              </a:ext>
            </a:extLst>
          </p:cNvPr>
          <p:cNvSpPr/>
          <p:nvPr/>
        </p:nvSpPr>
        <p:spPr>
          <a:xfrm>
            <a:off x="276212" y="829346"/>
            <a:ext cx="3306883" cy="885371"/>
          </a:xfrm>
          <a:prstGeom prst="rect">
            <a:avLst/>
          </a:prstGeom>
        </p:spPr>
        <p:txBody>
          <a:bodyPr wrap="square">
            <a:spAutoFit/>
          </a:bodyPr>
          <a:lstStyle/>
          <a:p>
            <a:pPr marL="228600" lvl="0" indent="-228600">
              <a:lnSpc>
                <a:spcPct val="90000"/>
              </a:lnSpc>
              <a:spcBef>
                <a:spcPts val="1000"/>
              </a:spcBef>
              <a:buClr>
                <a:srgbClr val="4472C4"/>
              </a:buClr>
              <a:buFont typeface="Arial" panose="020B0604020202020204" pitchFamily="34" charset="0"/>
              <a:buChar char="•"/>
            </a:pPr>
            <a:r>
              <a:rPr lang="fr-CH" sz="2400" dirty="0">
                <a:solidFill>
                  <a:prstClr val="black"/>
                </a:solidFill>
              </a:rPr>
              <a:t>You have 50 minutes. </a:t>
            </a:r>
          </a:p>
          <a:p>
            <a:pPr marL="228600" lvl="0" indent="-228600">
              <a:lnSpc>
                <a:spcPct val="90000"/>
              </a:lnSpc>
              <a:spcBef>
                <a:spcPts val="1000"/>
              </a:spcBef>
              <a:buClr>
                <a:srgbClr val="4472C4"/>
              </a:buClr>
              <a:buFont typeface="Arial" panose="020B0604020202020204" pitchFamily="34" charset="0"/>
              <a:buChar char="•"/>
            </a:pPr>
            <a:r>
              <a:rPr lang="fr-CH" sz="2400" dirty="0" err="1">
                <a:solidFill>
                  <a:prstClr val="black"/>
                </a:solidFill>
              </a:rPr>
              <a:t>Get</a:t>
            </a:r>
            <a:r>
              <a:rPr lang="fr-CH" sz="2400" dirty="0">
                <a:solidFill>
                  <a:prstClr val="black"/>
                </a:solidFill>
              </a:rPr>
              <a:t> </a:t>
            </a:r>
            <a:r>
              <a:rPr lang="fr-CH" sz="2400" dirty="0" err="1">
                <a:solidFill>
                  <a:prstClr val="black"/>
                </a:solidFill>
              </a:rPr>
              <a:t>ready</a:t>
            </a:r>
            <a:r>
              <a:rPr lang="fr-CH" sz="2400" dirty="0">
                <a:solidFill>
                  <a:prstClr val="black"/>
                </a:solidFill>
              </a:rPr>
              <a:t> to </a:t>
            </a:r>
            <a:r>
              <a:rPr lang="fr-CH" sz="2400" dirty="0" err="1">
                <a:solidFill>
                  <a:prstClr val="black"/>
                </a:solidFill>
              </a:rPr>
              <a:t>present</a:t>
            </a:r>
            <a:r>
              <a:rPr lang="fr-CH" sz="2400" dirty="0">
                <a:solidFill>
                  <a:prstClr val="black"/>
                </a:solidFill>
              </a:rPr>
              <a:t>!</a:t>
            </a:r>
            <a:endParaRPr lang="en-GB" sz="2400" dirty="0">
              <a:solidFill>
                <a:prstClr val="black"/>
              </a:solidFill>
            </a:endParaRPr>
          </a:p>
        </p:txBody>
      </p:sp>
      <p:sp>
        <p:nvSpPr>
          <p:cNvPr id="12" name="Rectangle 11">
            <a:extLst>
              <a:ext uri="{FF2B5EF4-FFF2-40B4-BE49-F238E27FC236}">
                <a16:creationId xmlns:a16="http://schemas.microsoft.com/office/drawing/2014/main" id="{EA89A480-02B6-4B8D-8849-B4883E646FD4}"/>
              </a:ext>
            </a:extLst>
          </p:cNvPr>
          <p:cNvSpPr/>
          <p:nvPr/>
        </p:nvSpPr>
        <p:spPr>
          <a:xfrm>
            <a:off x="5111561" y="4094487"/>
            <a:ext cx="2791876" cy="1236749"/>
          </a:xfrm>
          <a:prstGeom prst="rect">
            <a:avLst/>
          </a:prstGeom>
        </p:spPr>
        <p:txBody>
          <a:bodyPr wrap="square">
            <a:spAutoFit/>
          </a:bodyPr>
          <a:lstStyle/>
          <a:p>
            <a:pPr lvl="1">
              <a:lnSpc>
                <a:spcPct val="90000"/>
              </a:lnSpc>
              <a:spcBef>
                <a:spcPts val="500"/>
              </a:spcBef>
              <a:buClr>
                <a:srgbClr val="4472C4"/>
              </a:buClr>
            </a:pPr>
            <a:r>
              <a:rPr lang="en-GB" sz="2000" dirty="0">
                <a:solidFill>
                  <a:prstClr val="black"/>
                </a:solidFill>
              </a:rPr>
              <a:t>3. Build intervention models that foster systemic change</a:t>
            </a:r>
          </a:p>
          <a:p>
            <a:pPr marL="1143000" lvl="2" indent="-228600">
              <a:lnSpc>
                <a:spcPct val="90000"/>
              </a:lnSpc>
              <a:spcBef>
                <a:spcPts val="500"/>
              </a:spcBef>
              <a:buFont typeface="Arial" panose="020B0604020202020204" pitchFamily="34" charset="0"/>
              <a:buChar char="•"/>
            </a:pPr>
            <a:r>
              <a:rPr lang="fr-CH" dirty="0">
                <a:solidFill>
                  <a:prstClr val="black"/>
                </a:solidFill>
              </a:rPr>
              <a:t>Table</a:t>
            </a:r>
            <a:endParaRPr lang="en-GB" dirty="0">
              <a:solidFill>
                <a:prstClr val="black"/>
              </a:solidFill>
            </a:endParaRPr>
          </a:p>
        </p:txBody>
      </p:sp>
      <p:sp>
        <p:nvSpPr>
          <p:cNvPr id="13" name="Rectangle 12">
            <a:extLst>
              <a:ext uri="{FF2B5EF4-FFF2-40B4-BE49-F238E27FC236}">
                <a16:creationId xmlns:a16="http://schemas.microsoft.com/office/drawing/2014/main" id="{B0C56D79-09A8-49BF-93DF-B3C8FFFD3623}"/>
              </a:ext>
            </a:extLst>
          </p:cNvPr>
          <p:cNvSpPr/>
          <p:nvPr/>
        </p:nvSpPr>
        <p:spPr>
          <a:xfrm>
            <a:off x="5169016" y="2402580"/>
            <a:ext cx="2791876" cy="1236749"/>
          </a:xfrm>
          <a:prstGeom prst="rect">
            <a:avLst/>
          </a:prstGeom>
        </p:spPr>
        <p:txBody>
          <a:bodyPr wrap="square">
            <a:spAutoFit/>
          </a:bodyPr>
          <a:lstStyle/>
          <a:p>
            <a:pPr lvl="1">
              <a:lnSpc>
                <a:spcPct val="90000"/>
              </a:lnSpc>
              <a:spcBef>
                <a:spcPts val="500"/>
              </a:spcBef>
              <a:buClr>
                <a:srgbClr val="4472C4"/>
              </a:buClr>
            </a:pPr>
            <a:r>
              <a:rPr lang="en-GB" sz="2000" dirty="0">
                <a:solidFill>
                  <a:prstClr val="black"/>
                </a:solidFill>
              </a:rPr>
              <a:t>2. Identify risks, vulnerabilities and their root causes</a:t>
            </a:r>
          </a:p>
          <a:p>
            <a:pPr marL="1143000" lvl="2" indent="-228600">
              <a:lnSpc>
                <a:spcPct val="90000"/>
              </a:lnSpc>
              <a:spcBef>
                <a:spcPts val="500"/>
              </a:spcBef>
              <a:buFont typeface="Arial" panose="020B0604020202020204" pitchFamily="34" charset="0"/>
              <a:buChar char="•"/>
            </a:pPr>
            <a:r>
              <a:rPr lang="fr-CH" dirty="0">
                <a:solidFill>
                  <a:prstClr val="black"/>
                </a:solidFill>
              </a:rPr>
              <a:t>3D </a:t>
            </a:r>
            <a:r>
              <a:rPr lang="fr-CH" dirty="0" err="1">
                <a:solidFill>
                  <a:prstClr val="black"/>
                </a:solidFill>
              </a:rPr>
              <a:t>mapping</a:t>
            </a:r>
            <a:endParaRPr lang="en-GB" dirty="0">
              <a:solidFill>
                <a:prstClr val="black"/>
              </a:solidFill>
            </a:endParaRPr>
          </a:p>
        </p:txBody>
      </p:sp>
      <p:pic>
        <p:nvPicPr>
          <p:cNvPr id="14" name="Picture 13">
            <a:extLst>
              <a:ext uri="{FF2B5EF4-FFF2-40B4-BE49-F238E27FC236}">
                <a16:creationId xmlns:a16="http://schemas.microsoft.com/office/drawing/2014/main" id="{574B552B-372E-4E46-BC67-35291D11282B}"/>
              </a:ext>
            </a:extLst>
          </p:cNvPr>
          <p:cNvPicPr>
            <a:picLocks noChangeAspect="1"/>
          </p:cNvPicPr>
          <p:nvPr/>
        </p:nvPicPr>
        <p:blipFill>
          <a:blip r:embed="rId5"/>
          <a:stretch>
            <a:fillRect/>
          </a:stretch>
        </p:blipFill>
        <p:spPr>
          <a:xfrm>
            <a:off x="8251764" y="2289355"/>
            <a:ext cx="1480344" cy="1575872"/>
          </a:xfrm>
          <a:prstGeom prst="rect">
            <a:avLst/>
          </a:prstGeom>
        </p:spPr>
      </p:pic>
      <p:graphicFrame>
        <p:nvGraphicFramePr>
          <p:cNvPr id="15" name="Table 14">
            <a:extLst>
              <a:ext uri="{FF2B5EF4-FFF2-40B4-BE49-F238E27FC236}">
                <a16:creationId xmlns:a16="http://schemas.microsoft.com/office/drawing/2014/main" id="{96F72B11-DB4A-4687-9ADB-1B75DB97AAE5}"/>
              </a:ext>
            </a:extLst>
          </p:cNvPr>
          <p:cNvGraphicFramePr>
            <a:graphicFrameLocks noGrp="1"/>
          </p:cNvGraphicFramePr>
          <p:nvPr>
            <p:extLst>
              <p:ext uri="{D42A27DB-BD31-4B8C-83A1-F6EECF244321}">
                <p14:modId xmlns:p14="http://schemas.microsoft.com/office/powerpoint/2010/main" val="2700316238"/>
              </p:ext>
            </p:extLst>
          </p:nvPr>
        </p:nvGraphicFramePr>
        <p:xfrm>
          <a:off x="3148454" y="4620931"/>
          <a:ext cx="2268960" cy="1647060"/>
        </p:xfrm>
        <a:graphic>
          <a:graphicData uri="http://schemas.openxmlformats.org/drawingml/2006/table">
            <a:tbl>
              <a:tblPr firstRow="1" bandRow="1">
                <a:tableStyleId>{5C22544A-7EE6-4342-B048-85BDC9FD1C3A}</a:tableStyleId>
              </a:tblPr>
              <a:tblGrid>
                <a:gridCol w="567240">
                  <a:extLst>
                    <a:ext uri="{9D8B030D-6E8A-4147-A177-3AD203B41FA5}">
                      <a16:colId xmlns:a16="http://schemas.microsoft.com/office/drawing/2014/main" val="20000"/>
                    </a:ext>
                  </a:extLst>
                </a:gridCol>
                <a:gridCol w="567240">
                  <a:extLst>
                    <a:ext uri="{9D8B030D-6E8A-4147-A177-3AD203B41FA5}">
                      <a16:colId xmlns:a16="http://schemas.microsoft.com/office/drawing/2014/main" val="20001"/>
                    </a:ext>
                  </a:extLst>
                </a:gridCol>
                <a:gridCol w="567240">
                  <a:extLst>
                    <a:ext uri="{9D8B030D-6E8A-4147-A177-3AD203B41FA5}">
                      <a16:colId xmlns:a16="http://schemas.microsoft.com/office/drawing/2014/main" val="20002"/>
                    </a:ext>
                  </a:extLst>
                </a:gridCol>
                <a:gridCol w="567240">
                  <a:extLst>
                    <a:ext uri="{9D8B030D-6E8A-4147-A177-3AD203B41FA5}">
                      <a16:colId xmlns:a16="http://schemas.microsoft.com/office/drawing/2014/main" val="20003"/>
                    </a:ext>
                  </a:extLst>
                </a:gridCol>
              </a:tblGrid>
              <a:tr h="456603">
                <a:tc>
                  <a:txBody>
                    <a:bodyPr/>
                    <a:lstStyle/>
                    <a:p>
                      <a:r>
                        <a:rPr lang="fr-CH" sz="1000" dirty="0" err="1"/>
                        <a:t>Level</a:t>
                      </a:r>
                      <a:r>
                        <a:rPr lang="fr-CH" sz="1000" dirty="0"/>
                        <a:t> of intervention</a:t>
                      </a:r>
                      <a:endParaRPr lang="en-GB" sz="1000" dirty="0"/>
                    </a:p>
                  </a:txBody>
                  <a:tcPr/>
                </a:tc>
                <a:tc>
                  <a:txBody>
                    <a:bodyPr/>
                    <a:lstStyle/>
                    <a:p>
                      <a:r>
                        <a:rPr lang="fr-CH" sz="1000" dirty="0" err="1"/>
                        <a:t>Intended</a:t>
                      </a:r>
                      <a:r>
                        <a:rPr lang="fr-CH" sz="1000" dirty="0"/>
                        <a:t> OSH impact</a:t>
                      </a:r>
                      <a:endParaRPr lang="en-GB" sz="1000" dirty="0"/>
                    </a:p>
                  </a:txBody>
                  <a:tcPr/>
                </a:tc>
                <a:tc>
                  <a:txBody>
                    <a:bodyPr/>
                    <a:lstStyle/>
                    <a:p>
                      <a:r>
                        <a:rPr lang="fr-CH" sz="1000" dirty="0"/>
                        <a:t>Description of interventions</a:t>
                      </a:r>
                      <a:endParaRPr lang="en-GB" sz="1000" dirty="0"/>
                    </a:p>
                  </a:txBody>
                  <a:tcPr/>
                </a:tc>
                <a:tc>
                  <a:txBody>
                    <a:bodyPr/>
                    <a:lstStyle/>
                    <a:p>
                      <a:r>
                        <a:rPr lang="fr-CH" sz="1000" dirty="0" err="1"/>
                        <a:t>Stakeholders</a:t>
                      </a:r>
                      <a:r>
                        <a:rPr lang="fr-CH" sz="1000" dirty="0"/>
                        <a:t> </a:t>
                      </a:r>
                      <a:r>
                        <a:rPr lang="fr-CH" sz="1000" dirty="0" err="1"/>
                        <a:t>involved</a:t>
                      </a:r>
                      <a:endParaRPr lang="en-GB" sz="1000" dirty="0"/>
                    </a:p>
                  </a:txBody>
                  <a:tcPr/>
                </a:tc>
                <a:extLst>
                  <a:ext uri="{0D108BD9-81ED-4DB2-BD59-A6C34878D82A}">
                    <a16:rowId xmlns:a16="http://schemas.microsoft.com/office/drawing/2014/main" val="10000"/>
                  </a:ext>
                </a:extLst>
              </a:tr>
              <a:tr h="264540">
                <a:tc>
                  <a:txBody>
                    <a:bodyPr/>
                    <a:lstStyle/>
                    <a:p>
                      <a:endParaRPr lang="en-GB" sz="1000" dirty="0"/>
                    </a:p>
                  </a:txBody>
                  <a:tcPr/>
                </a:tc>
                <a:tc>
                  <a:txBody>
                    <a:bodyPr/>
                    <a:lstStyle/>
                    <a:p>
                      <a:endParaRPr lang="en-GB" sz="1000"/>
                    </a:p>
                  </a:txBody>
                  <a:tcPr/>
                </a:tc>
                <a:tc>
                  <a:txBody>
                    <a:bodyPr/>
                    <a:lstStyle/>
                    <a:p>
                      <a:endParaRPr lang="en-GB" sz="1000"/>
                    </a:p>
                  </a:txBody>
                  <a:tcPr/>
                </a:tc>
                <a:tc>
                  <a:txBody>
                    <a:bodyPr/>
                    <a:lstStyle/>
                    <a:p>
                      <a:endParaRPr lang="en-GB" sz="1000"/>
                    </a:p>
                  </a:txBody>
                  <a:tcPr/>
                </a:tc>
                <a:extLst>
                  <a:ext uri="{0D108BD9-81ED-4DB2-BD59-A6C34878D82A}">
                    <a16:rowId xmlns:a16="http://schemas.microsoft.com/office/drawing/2014/main" val="10001"/>
                  </a:ext>
                </a:extLst>
              </a:tr>
              <a:tr h="264540">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dirty="0"/>
                    </a:p>
                  </a:txBody>
                  <a:tcPr/>
                </a:tc>
                <a:extLst>
                  <a:ext uri="{0D108BD9-81ED-4DB2-BD59-A6C34878D82A}">
                    <a16:rowId xmlns:a16="http://schemas.microsoft.com/office/drawing/2014/main" val="10002"/>
                  </a:ext>
                </a:extLst>
              </a:tr>
              <a:tr h="264540">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310078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err="1">
                <a:solidFill>
                  <a:srgbClr val="002060"/>
                </a:solidFill>
              </a:rPr>
              <a:t>Useful</a:t>
            </a:r>
            <a:r>
              <a:rPr lang="fr-CH" b="1" dirty="0">
                <a:solidFill>
                  <a:srgbClr val="002060"/>
                </a:solidFill>
              </a:rPr>
              <a:t> </a:t>
            </a:r>
            <a:r>
              <a:rPr lang="fr-CH" b="1" dirty="0" err="1">
                <a:solidFill>
                  <a:srgbClr val="002060"/>
                </a:solidFill>
              </a:rPr>
              <a:t>Resources</a:t>
            </a:r>
            <a:endParaRPr lang="en-GB" b="1" dirty="0">
              <a:solidFill>
                <a:srgbClr val="002060"/>
              </a:solidFill>
            </a:endParaRPr>
          </a:p>
        </p:txBody>
      </p:sp>
      <p:pic>
        <p:nvPicPr>
          <p:cNvPr id="4" name="Graphic 3" descr="Books">
            <a:extLst>
              <a:ext uri="{FF2B5EF4-FFF2-40B4-BE49-F238E27FC236}">
                <a16:creationId xmlns:a16="http://schemas.microsoft.com/office/drawing/2014/main" id="{7A7C9378-AC52-4A20-BC2D-F277F05134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039816"/>
            <a:ext cx="1271016" cy="1271016"/>
          </a:xfrm>
          <a:prstGeom prst="rect">
            <a:avLst/>
          </a:prstGeom>
        </p:spPr>
      </p:pic>
      <p:sp>
        <p:nvSpPr>
          <p:cNvPr id="8" name="Rectangle 7">
            <a:extLst>
              <a:ext uri="{FF2B5EF4-FFF2-40B4-BE49-F238E27FC236}">
                <a16:creationId xmlns:a16="http://schemas.microsoft.com/office/drawing/2014/main" id="{D5DF2A78-6C78-44BD-9A3B-3719A007A677}"/>
              </a:ext>
            </a:extLst>
          </p:cNvPr>
          <p:cNvSpPr/>
          <p:nvPr/>
        </p:nvSpPr>
        <p:spPr>
          <a:xfrm>
            <a:off x="3774831" y="1048674"/>
            <a:ext cx="7687614" cy="4524315"/>
          </a:xfrm>
          <a:prstGeom prst="rect">
            <a:avLst/>
          </a:prstGeom>
        </p:spPr>
        <p:txBody>
          <a:bodyPr wrap="square">
            <a:spAutoFit/>
          </a:bodyPr>
          <a:lstStyle/>
          <a:p>
            <a:r>
              <a:rPr lang="fr-CH" sz="1600" dirty="0"/>
              <a:t>For a full </a:t>
            </a:r>
            <a:r>
              <a:rPr lang="fr-CH" sz="1600" dirty="0" err="1"/>
              <a:t>list</a:t>
            </a:r>
            <a:r>
              <a:rPr lang="fr-CH" sz="1600" dirty="0"/>
              <a:t> of publications, </a:t>
            </a:r>
            <a:r>
              <a:rPr lang="fr-CH" sz="1600" dirty="0" err="1"/>
              <a:t>please</a:t>
            </a:r>
            <a:r>
              <a:rPr lang="fr-CH" sz="1600" dirty="0"/>
              <a:t> </a:t>
            </a:r>
            <a:r>
              <a:rPr lang="fr-CH" sz="1600" dirty="0" err="1"/>
              <a:t>consult</a:t>
            </a:r>
            <a:r>
              <a:rPr lang="fr-CH" sz="1600" dirty="0"/>
              <a:t> the Resource section of the Guide.</a:t>
            </a:r>
          </a:p>
          <a:p>
            <a:endParaRPr lang="en-GB" sz="1600" dirty="0"/>
          </a:p>
          <a:p>
            <a:r>
              <a:rPr lang="en-GB" sz="1600" dirty="0"/>
              <a:t>Tools from the toolbox:</a:t>
            </a:r>
          </a:p>
          <a:p>
            <a:pPr marL="171450" indent="-171450">
              <a:buClr>
                <a:srgbClr val="00B0F0"/>
              </a:buClr>
              <a:buFont typeface="Courier New" panose="02070309020205020404" pitchFamily="49" charset="0"/>
              <a:buChar char="o"/>
            </a:pPr>
            <a:r>
              <a:rPr lang="en-GB" sz="1400" dirty="0"/>
              <a:t>STEP 3 - RESEARCH TOOL NO. 3 - Research tools used in the Indonesian palm oil value chain</a:t>
            </a:r>
          </a:p>
          <a:p>
            <a:pPr marL="171450" indent="-171450">
              <a:buClr>
                <a:srgbClr val="00B0F0"/>
              </a:buClr>
              <a:buFont typeface="Courier New" panose="02070309020205020404" pitchFamily="49" charset="0"/>
              <a:buChar char="o"/>
            </a:pPr>
            <a:r>
              <a:rPr lang="en-GB" sz="1400" dirty="0"/>
              <a:t>STEP 3 - RESEARCH TOOL NO. 4 - Research tools used in the </a:t>
            </a:r>
            <a:r>
              <a:rPr lang="en-GB" sz="1400" dirty="0" err="1"/>
              <a:t>Malagashy</a:t>
            </a:r>
            <a:r>
              <a:rPr lang="en-GB" sz="1400" dirty="0"/>
              <a:t> textile value chain</a:t>
            </a:r>
          </a:p>
          <a:p>
            <a:pPr marL="171450" indent="-171450">
              <a:buClr>
                <a:srgbClr val="00B0F0"/>
              </a:buClr>
              <a:buFont typeface="Courier New" panose="02070309020205020404" pitchFamily="49" charset="0"/>
              <a:buChar char="o"/>
            </a:pPr>
            <a:r>
              <a:rPr lang="en-GB" sz="1400" dirty="0"/>
              <a:t>STEP 3 - TEMPLATE NO. 5 - Step 3 Analysis Report</a:t>
            </a:r>
          </a:p>
          <a:p>
            <a:pPr marL="171450" indent="-171450">
              <a:buClr>
                <a:srgbClr val="00B0F0"/>
              </a:buClr>
              <a:buFont typeface="Courier New" panose="02070309020205020404" pitchFamily="49" charset="0"/>
              <a:buChar char="o"/>
            </a:pPr>
            <a:r>
              <a:rPr lang="en-GB" sz="1400" dirty="0"/>
              <a:t>STEP 3 - TEMPLATE NO. 6 - Letter of Request to Access Companies</a:t>
            </a:r>
          </a:p>
          <a:p>
            <a:pPr marL="171450" indent="-171450">
              <a:buClr>
                <a:srgbClr val="00B0F0"/>
              </a:buClr>
              <a:buFont typeface="Courier New" panose="02070309020205020404" pitchFamily="49" charset="0"/>
              <a:buChar char="o"/>
            </a:pPr>
            <a:r>
              <a:rPr lang="en-GB" sz="1400" dirty="0"/>
              <a:t>STEP 3 - TEMPLATE NO. 7 - Template of global buyer profile</a:t>
            </a:r>
          </a:p>
          <a:p>
            <a:pPr marL="171450" indent="-171450">
              <a:buClr>
                <a:srgbClr val="00B0F0"/>
              </a:buClr>
              <a:buFont typeface="Courier New" panose="02070309020205020404" pitchFamily="49" charset="0"/>
              <a:buChar char="o"/>
            </a:pPr>
            <a:r>
              <a:rPr lang="en-GB" sz="1400" dirty="0"/>
              <a:t>STEP 3 - TEMPLATE NO. 8 - Template for recording farm interviews and focus group discussions</a:t>
            </a:r>
          </a:p>
          <a:p>
            <a:pPr marL="171450" indent="-171450">
              <a:buClr>
                <a:srgbClr val="00B0F0"/>
              </a:buClr>
              <a:buFont typeface="Courier New" panose="02070309020205020404" pitchFamily="49" charset="0"/>
              <a:buChar char="o"/>
            </a:pPr>
            <a:r>
              <a:rPr lang="en-GB" sz="1400" dirty="0"/>
              <a:t>STEP 3 - TEMPLATE NO. 9 - Template for recording observations in farms plantations</a:t>
            </a:r>
          </a:p>
          <a:p>
            <a:pPr marL="171450" indent="-171450">
              <a:buClr>
                <a:srgbClr val="00B0F0"/>
              </a:buClr>
              <a:buFont typeface="Courier New" panose="02070309020205020404" pitchFamily="49" charset="0"/>
              <a:buChar char="o"/>
            </a:pPr>
            <a:r>
              <a:rPr lang="en-GB" sz="1400" dirty="0"/>
              <a:t>STEP 3 - TEMPLATE NO. 10 - Template for recording Interviews in management manufacturing</a:t>
            </a:r>
          </a:p>
          <a:p>
            <a:pPr marL="171450" indent="-171450">
              <a:buClr>
                <a:srgbClr val="00B0F0"/>
              </a:buClr>
              <a:buFont typeface="Courier New" panose="02070309020205020404" pitchFamily="49" charset="0"/>
              <a:buChar char="o"/>
            </a:pPr>
            <a:r>
              <a:rPr lang="en-GB" sz="1400" dirty="0"/>
              <a:t>STEP 3 - TEMPLATE NO. 11 - Template for recording of observations in manufacturing</a:t>
            </a:r>
          </a:p>
          <a:p>
            <a:pPr marL="171450" indent="-171450">
              <a:buClr>
                <a:srgbClr val="00B0F0"/>
              </a:buClr>
              <a:buFont typeface="Courier New" panose="02070309020205020404" pitchFamily="49" charset="0"/>
              <a:buChar char="o"/>
            </a:pPr>
            <a:r>
              <a:rPr lang="en-GB" sz="1400" dirty="0"/>
              <a:t>STEP 3 - TEMPLATE NO. 12 - Template for recording interviews and focus group discussions with workers in manufacture</a:t>
            </a:r>
          </a:p>
          <a:p>
            <a:pPr marL="171450" indent="-171450">
              <a:buClr>
                <a:srgbClr val="00B0F0"/>
              </a:buClr>
              <a:buFont typeface="Courier New" panose="02070309020205020404" pitchFamily="49" charset="0"/>
              <a:buChar char="o"/>
            </a:pPr>
            <a:r>
              <a:rPr lang="en-GB" sz="1400" dirty="0"/>
              <a:t>STEP 3 - TOR NO. 3 - </a:t>
            </a:r>
            <a:r>
              <a:rPr lang="en-GB" sz="1400" dirty="0" err="1"/>
              <a:t>ToR</a:t>
            </a:r>
            <a:r>
              <a:rPr lang="en-GB" sz="1400" dirty="0"/>
              <a:t> for the Field Research and Analysis</a:t>
            </a:r>
          </a:p>
          <a:p>
            <a:pPr marL="171450" indent="-171450">
              <a:buClr>
                <a:srgbClr val="00B0F0"/>
              </a:buClr>
              <a:buFont typeface="Courier New" panose="02070309020205020404" pitchFamily="49" charset="0"/>
              <a:buChar char="o"/>
            </a:pPr>
            <a:r>
              <a:rPr lang="en-GB" sz="1400" dirty="0"/>
              <a:t>STEP 3 - CASE STUDY NO. 4 - The roll-out of STEP 3 in the coffee value chain of Colombia</a:t>
            </a:r>
          </a:p>
          <a:p>
            <a:pPr marL="171450" indent="-171450">
              <a:buClr>
                <a:srgbClr val="00B0F0"/>
              </a:buClr>
              <a:buFont typeface="Courier New" panose="02070309020205020404" pitchFamily="49" charset="0"/>
              <a:buChar char="o"/>
            </a:pPr>
            <a:r>
              <a:rPr lang="en-GB" sz="1400" dirty="0"/>
              <a:t>STEP 3 - TRAINING MATERIAL NO. 7 - Presentation of Step 3</a:t>
            </a:r>
          </a:p>
          <a:p>
            <a:pPr marL="171450" indent="-171450">
              <a:buClr>
                <a:srgbClr val="00B0F0"/>
              </a:buClr>
              <a:buFont typeface="Courier New" panose="02070309020205020404" pitchFamily="49" charset="0"/>
              <a:buChar char="o"/>
            </a:pPr>
            <a:r>
              <a:rPr lang="en-GB" sz="1400" dirty="0"/>
              <a:t>STEP 3 - TRAINING MATERIAL NO. 8 - Analysis Exercise</a:t>
            </a:r>
          </a:p>
          <a:p>
            <a:pPr marL="171450" indent="-171450">
              <a:buClr>
                <a:srgbClr val="00B0F0"/>
              </a:buClr>
              <a:buFont typeface="Courier New" panose="02070309020205020404" pitchFamily="49" charset="0"/>
              <a:buChar char="o"/>
            </a:pPr>
            <a:r>
              <a:rPr lang="en-GB" sz="1400" dirty="0"/>
              <a:t>STEP 3 - TRAINING MATERIAL NO. 9 - Observation exercise</a:t>
            </a:r>
          </a:p>
          <a:p>
            <a:pPr>
              <a:buClr>
                <a:schemeClr val="accent2"/>
              </a:buClr>
            </a:pPr>
            <a:endParaRPr lang="en-GB" sz="1600" dirty="0"/>
          </a:p>
        </p:txBody>
      </p:sp>
    </p:spTree>
    <p:extLst>
      <p:ext uri="{BB962C8B-B14F-4D97-AF65-F5344CB8AC3E}">
        <p14:creationId xmlns:p14="http://schemas.microsoft.com/office/powerpoint/2010/main" val="18885395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482A7D0-DB09-4EBA-8D52-E6A5934B6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A3688C8-DFCE-4CCD-BCF0-5FB239E50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158240" y="1122363"/>
            <a:ext cx="6339840" cy="2387600"/>
          </a:xfrm>
        </p:spPr>
        <p:txBody>
          <a:bodyPr vert="horz" lIns="91440" tIns="45720" rIns="91440" bIns="45720" rtlCol="0" anchor="b">
            <a:normAutofit/>
          </a:bodyPr>
          <a:lstStyle/>
          <a:p>
            <a:r>
              <a:rPr lang="en-US" sz="6100" kern="1200" dirty="0">
                <a:solidFill>
                  <a:schemeClr val="tx1">
                    <a:lumMod val="85000"/>
                    <a:lumOff val="15000"/>
                  </a:schemeClr>
                </a:solidFill>
                <a:latin typeface="+mj-lt"/>
                <a:ea typeface="+mj-ea"/>
                <a:cs typeface="+mj-cs"/>
              </a:rPr>
              <a:t>Step </a:t>
            </a:r>
            <a:r>
              <a:rPr lang="en-US" sz="6100" kern="1200">
                <a:solidFill>
                  <a:schemeClr val="tx1">
                    <a:lumMod val="85000"/>
                    <a:lumOff val="15000"/>
                  </a:schemeClr>
                </a:solidFill>
                <a:latin typeface="+mj-lt"/>
                <a:ea typeface="+mj-ea"/>
                <a:cs typeface="+mj-cs"/>
              </a:rPr>
              <a:t>4 Intervention </a:t>
            </a:r>
            <a:r>
              <a:rPr lang="en-US" sz="6100" kern="1200" dirty="0">
                <a:solidFill>
                  <a:schemeClr val="tx1">
                    <a:lumMod val="85000"/>
                    <a:lumOff val="15000"/>
                  </a:schemeClr>
                </a:solidFill>
                <a:latin typeface="+mj-lt"/>
                <a:ea typeface="+mj-ea"/>
                <a:cs typeface="+mj-cs"/>
              </a:rPr>
              <a:t>design</a:t>
            </a:r>
          </a:p>
        </p:txBody>
      </p:sp>
      <p:cxnSp>
        <p:nvCxnSpPr>
          <p:cNvPr id="11" name="Straight Connector 10">
            <a:extLst>
              <a:ext uri="{FF2B5EF4-FFF2-40B4-BE49-F238E27FC236}">
                <a16:creationId xmlns:a16="http://schemas.microsoft.com/office/drawing/2014/main" id="{D598FBE3-48D2-40A2-B7E6-F485834C82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8482FDCF-45F3-40F1-8751-19B7AFB3C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100583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34294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sz="4000" b="1" dirty="0">
                <a:solidFill>
                  <a:srgbClr val="002060"/>
                </a:solidFill>
              </a:rPr>
              <a:t>Objectives</a:t>
            </a:r>
            <a:endParaRPr lang="en-GB" sz="4000" b="1" dirty="0">
              <a:solidFill>
                <a:srgbClr val="002060"/>
              </a:solidFill>
            </a:endParaRPr>
          </a:p>
        </p:txBody>
      </p:sp>
      <p:pic>
        <p:nvPicPr>
          <p:cNvPr id="6" name="Graphic 5" descr="Bullseye">
            <a:extLst>
              <a:ext uri="{FF2B5EF4-FFF2-40B4-BE49-F238E27FC236}">
                <a16:creationId xmlns:a16="http://schemas.microsoft.com/office/drawing/2014/main" id="{8393E039-21CC-48BD-BA99-EC4FA5DEF1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7000" y="2272294"/>
            <a:ext cx="1270001" cy="1270001"/>
          </a:xfrm>
          <a:prstGeom prst="rect">
            <a:avLst/>
          </a:prstGeom>
        </p:spPr>
      </p:pic>
      <p:sp>
        <p:nvSpPr>
          <p:cNvPr id="7" name="Content Placeholder 2">
            <a:extLst>
              <a:ext uri="{FF2B5EF4-FFF2-40B4-BE49-F238E27FC236}">
                <a16:creationId xmlns:a16="http://schemas.microsoft.com/office/drawing/2014/main" id="{42D7822E-0004-41A9-8B41-E3DECDE95FA8}"/>
              </a:ext>
            </a:extLst>
          </p:cNvPr>
          <p:cNvSpPr txBox="1">
            <a:spLocks/>
          </p:cNvSpPr>
          <p:nvPr/>
        </p:nvSpPr>
        <p:spPr>
          <a:xfrm>
            <a:off x="4299439" y="1253331"/>
            <a:ext cx="7233138" cy="435133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CH" dirty="0"/>
              <a:t>The objective </a:t>
            </a:r>
            <a:r>
              <a:rPr lang="fr-CH" dirty="0" err="1"/>
              <a:t>is</a:t>
            </a:r>
            <a:r>
              <a:rPr lang="fr-CH" dirty="0"/>
              <a:t> to use the information </a:t>
            </a:r>
            <a:r>
              <a:rPr lang="fr-CH" dirty="0" err="1"/>
              <a:t>collected</a:t>
            </a:r>
            <a:r>
              <a:rPr lang="fr-CH" dirty="0"/>
              <a:t> and </a:t>
            </a:r>
            <a:r>
              <a:rPr lang="fr-CH" dirty="0" err="1"/>
              <a:t>analyzed</a:t>
            </a:r>
            <a:r>
              <a:rPr lang="fr-CH" dirty="0"/>
              <a:t> </a:t>
            </a:r>
            <a:r>
              <a:rPr lang="fr-CH" dirty="0" err="1"/>
              <a:t>during</a:t>
            </a:r>
            <a:r>
              <a:rPr lang="fr-CH" dirty="0"/>
              <a:t> </a:t>
            </a:r>
            <a:r>
              <a:rPr lang="fr-CH" dirty="0" err="1"/>
              <a:t>steps</a:t>
            </a:r>
            <a:r>
              <a:rPr lang="fr-CH" dirty="0"/>
              <a:t> 1, 2 and 3 to </a:t>
            </a:r>
            <a:r>
              <a:rPr lang="fr-CH" dirty="0" err="1"/>
              <a:t>co-construct</a:t>
            </a:r>
            <a:r>
              <a:rPr lang="fr-CH" dirty="0"/>
              <a:t> </a:t>
            </a:r>
            <a:r>
              <a:rPr lang="fr-CH" dirty="0" err="1"/>
              <a:t>with</a:t>
            </a:r>
            <a:r>
              <a:rPr lang="fr-CH" dirty="0"/>
              <a:t> stakeholders interventions </a:t>
            </a:r>
            <a:r>
              <a:rPr lang="fr-CH" dirty="0" err="1"/>
              <a:t>that</a:t>
            </a:r>
            <a:r>
              <a:rPr lang="fr-CH" dirty="0"/>
              <a:t> can </a:t>
            </a:r>
            <a:r>
              <a:rPr lang="fr-CH" dirty="0" err="1"/>
              <a:t>effectively</a:t>
            </a:r>
            <a:r>
              <a:rPr lang="fr-CH" dirty="0"/>
              <a:t> </a:t>
            </a:r>
            <a:r>
              <a:rPr lang="fr-CH" dirty="0" err="1"/>
              <a:t>improve</a:t>
            </a:r>
            <a:r>
              <a:rPr lang="fr-CH" dirty="0"/>
              <a:t> OSH in the value </a:t>
            </a:r>
            <a:r>
              <a:rPr lang="fr-CH" dirty="0" err="1"/>
              <a:t>chain</a:t>
            </a:r>
            <a:r>
              <a:rPr lang="fr-CH" dirty="0"/>
              <a:t>.</a:t>
            </a:r>
          </a:p>
          <a:p>
            <a:pPr marL="0" indent="0">
              <a:buNone/>
            </a:pPr>
            <a:endParaRPr lang="fr-CH" dirty="0"/>
          </a:p>
          <a:p>
            <a:r>
              <a:rPr lang="en-GB" dirty="0"/>
              <a:t>The interventions should: </a:t>
            </a:r>
          </a:p>
          <a:p>
            <a:pPr lvl="1"/>
            <a:r>
              <a:rPr lang="en-GB" dirty="0"/>
              <a:t>Enhance and exploit catalysts for OSH improvement;</a:t>
            </a:r>
          </a:p>
          <a:p>
            <a:pPr lvl="1"/>
            <a:r>
              <a:rPr lang="en-GB" dirty="0"/>
              <a:t>Be realistic in terms of stakeholders’ engagement and resources necessary to implement the proposed interventions;</a:t>
            </a:r>
          </a:p>
          <a:p>
            <a:pPr lvl="1"/>
            <a:r>
              <a:rPr lang="en-GB" dirty="0"/>
              <a:t>Support good practice sharing, partnership and dissemination.</a:t>
            </a:r>
          </a:p>
          <a:p>
            <a:endParaRPr lang="en-GB" dirty="0"/>
          </a:p>
        </p:txBody>
      </p:sp>
    </p:spTree>
    <p:extLst>
      <p:ext uri="{BB962C8B-B14F-4D97-AF65-F5344CB8AC3E}">
        <p14:creationId xmlns:p14="http://schemas.microsoft.com/office/powerpoint/2010/main" val="14579125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a:solidFill>
                  <a:srgbClr val="002060"/>
                </a:solidFill>
              </a:rPr>
              <a:t>Process</a:t>
            </a:r>
            <a:br>
              <a:rPr lang="fr-CH" dirty="0">
                <a:solidFill>
                  <a:srgbClr val="002060"/>
                </a:solidFill>
              </a:rPr>
            </a:br>
            <a:r>
              <a:rPr lang="fr-CH" i="1" dirty="0">
                <a:solidFill>
                  <a:srgbClr val="002060"/>
                </a:solidFill>
              </a:rPr>
              <a:t>Stakeholders</a:t>
            </a:r>
            <a:endParaRPr lang="en-GB" i="1" dirty="0">
              <a:solidFill>
                <a:srgbClr val="002060"/>
              </a:solidFill>
            </a:endParaRPr>
          </a:p>
        </p:txBody>
      </p:sp>
      <p:sp>
        <p:nvSpPr>
          <p:cNvPr id="3" name="Content Placeholder 2"/>
          <p:cNvSpPr>
            <a:spLocks noGrp="1"/>
          </p:cNvSpPr>
          <p:nvPr>
            <p:ph idx="1"/>
          </p:nvPr>
        </p:nvSpPr>
        <p:spPr>
          <a:xfrm>
            <a:off x="838200" y="1825625"/>
            <a:ext cx="6824730" cy="4351338"/>
          </a:xfrm>
        </p:spPr>
        <p:txBody>
          <a:bodyPr>
            <a:normAutofit fontScale="92500" lnSpcReduction="20000"/>
          </a:bodyPr>
          <a:lstStyle/>
          <a:p>
            <a:r>
              <a:rPr lang="en-GB" dirty="0"/>
              <a:t>The stakeholders are the ones identified in Steps 2 and 3. They necessarily include all of the participating actors to the field research conducted in Step 3.</a:t>
            </a:r>
          </a:p>
          <a:p>
            <a:r>
              <a:rPr lang="en-GB" dirty="0"/>
              <a:t>The main objectives of the consultations are:</a:t>
            </a:r>
          </a:p>
          <a:p>
            <a:pPr lvl="1"/>
            <a:r>
              <a:rPr lang="en-GB" dirty="0"/>
              <a:t>To share the research findings and gather stakeholders’ feedback on those findings that will support the formulation of concrete recommendations;</a:t>
            </a:r>
          </a:p>
          <a:p>
            <a:pPr lvl="1"/>
            <a:r>
              <a:rPr lang="en-GB" dirty="0"/>
              <a:t>To co-construct consensual interventions with the stakeholders.</a:t>
            </a:r>
          </a:p>
          <a:p>
            <a:r>
              <a:rPr lang="fr-CH" dirty="0" err="1"/>
              <a:t>During</a:t>
            </a:r>
            <a:r>
              <a:rPr lang="fr-CH" dirty="0"/>
              <a:t> the consultation, the </a:t>
            </a:r>
            <a:r>
              <a:rPr lang="fr-CH" dirty="0" err="1"/>
              <a:t>willigness</a:t>
            </a:r>
            <a:r>
              <a:rPr lang="fr-CH" dirty="0"/>
              <a:t> and </a:t>
            </a:r>
            <a:r>
              <a:rPr lang="fr-CH" dirty="0" err="1"/>
              <a:t>capacities</a:t>
            </a:r>
            <a:r>
              <a:rPr lang="fr-CH" dirty="0"/>
              <a:t> of </a:t>
            </a:r>
            <a:r>
              <a:rPr lang="fr-CH" dirty="0" err="1"/>
              <a:t>stakeholders</a:t>
            </a:r>
            <a:r>
              <a:rPr lang="fr-CH" dirty="0"/>
              <a:t> to </a:t>
            </a:r>
            <a:r>
              <a:rPr lang="fr-CH" dirty="0" err="1"/>
              <a:t>contribute</a:t>
            </a:r>
            <a:r>
              <a:rPr lang="fr-CH" dirty="0"/>
              <a:t> to interventions </a:t>
            </a:r>
            <a:r>
              <a:rPr lang="fr-CH" dirty="0" err="1"/>
              <a:t>should</a:t>
            </a:r>
            <a:r>
              <a:rPr lang="fr-CH" dirty="0"/>
              <a:t> </a:t>
            </a:r>
            <a:r>
              <a:rPr lang="fr-CH" dirty="0" err="1"/>
              <a:t>be</a:t>
            </a:r>
            <a:r>
              <a:rPr lang="fr-CH" dirty="0"/>
              <a:t> </a:t>
            </a:r>
            <a:r>
              <a:rPr lang="fr-CH" dirty="0" err="1"/>
              <a:t>assessed</a:t>
            </a:r>
            <a:r>
              <a:rPr lang="fr-CH" dirty="0"/>
              <a:t>.</a:t>
            </a:r>
            <a:endParaRPr lang="en-GB" dirty="0"/>
          </a:p>
        </p:txBody>
      </p:sp>
      <p:pic>
        <p:nvPicPr>
          <p:cNvPr id="4" name="Picture 3"/>
          <p:cNvPicPr>
            <a:picLocks noChangeAspect="1"/>
          </p:cNvPicPr>
          <p:nvPr/>
        </p:nvPicPr>
        <p:blipFill rotWithShape="1">
          <a:blip r:embed="rId2"/>
          <a:srcRect l="54695"/>
          <a:stretch/>
        </p:blipFill>
        <p:spPr>
          <a:xfrm>
            <a:off x="7662930" y="1925313"/>
            <a:ext cx="4056845" cy="3831537"/>
          </a:xfrm>
          <a:prstGeom prst="rect">
            <a:avLst/>
          </a:prstGeom>
        </p:spPr>
      </p:pic>
      <p:pic>
        <p:nvPicPr>
          <p:cNvPr id="7" name="Graphic 6" descr="Handshake">
            <a:extLst>
              <a:ext uri="{FF2B5EF4-FFF2-40B4-BE49-F238E27FC236}">
                <a16:creationId xmlns:a16="http://schemas.microsoft.com/office/drawing/2014/main" id="{F49459EC-934F-4752-813F-BF1210F4C2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896600" y="130500"/>
            <a:ext cx="914400" cy="914400"/>
          </a:xfrm>
          <a:prstGeom prst="rect">
            <a:avLst/>
          </a:prstGeom>
        </p:spPr>
      </p:pic>
      <p:sp>
        <p:nvSpPr>
          <p:cNvPr id="8" name="Rectangle 7">
            <a:extLst>
              <a:ext uri="{FF2B5EF4-FFF2-40B4-BE49-F238E27FC236}">
                <a16:creationId xmlns:a16="http://schemas.microsoft.com/office/drawing/2014/main" id="{4624CD34-58AD-4B07-BF98-1F14F0A8B2F2}"/>
              </a:ext>
            </a:extLst>
          </p:cNvPr>
          <p:cNvSpPr/>
          <p:nvPr/>
        </p:nvSpPr>
        <p:spPr>
          <a:xfrm>
            <a:off x="10719838" y="880797"/>
            <a:ext cx="1267924" cy="1641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Consultations</a:t>
            </a:r>
            <a:endParaRPr lang="en-GB" sz="1400" b="1" dirty="0">
              <a:solidFill>
                <a:srgbClr val="002060"/>
              </a:solidFill>
            </a:endParaRPr>
          </a:p>
        </p:txBody>
      </p:sp>
    </p:spTree>
    <p:extLst>
      <p:ext uri="{BB962C8B-B14F-4D97-AF65-F5344CB8AC3E}">
        <p14:creationId xmlns:p14="http://schemas.microsoft.com/office/powerpoint/2010/main" val="29170667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00036"/>
          </a:xfrm>
        </p:spPr>
        <p:txBody>
          <a:bodyPr>
            <a:normAutofit fontScale="90000"/>
          </a:bodyPr>
          <a:lstStyle/>
          <a:p>
            <a:r>
              <a:rPr lang="fr-CH" b="1" dirty="0">
                <a:solidFill>
                  <a:srgbClr val="002060"/>
                </a:solidFill>
              </a:rPr>
              <a:t>Process</a:t>
            </a:r>
            <a:br>
              <a:rPr lang="fr-CH" dirty="0">
                <a:solidFill>
                  <a:srgbClr val="002060"/>
                </a:solidFill>
              </a:rPr>
            </a:br>
            <a:r>
              <a:rPr lang="fr-CH" i="1" dirty="0" err="1">
                <a:solidFill>
                  <a:srgbClr val="002060"/>
                </a:solidFill>
              </a:rPr>
              <a:t>Priority</a:t>
            </a:r>
            <a:r>
              <a:rPr lang="fr-CH" i="1" dirty="0">
                <a:solidFill>
                  <a:srgbClr val="002060"/>
                </a:solidFill>
              </a:rPr>
              <a:t> setting</a:t>
            </a:r>
            <a:endParaRPr lang="en-GB" i="1" dirty="0">
              <a:solidFill>
                <a:srgbClr val="002060"/>
              </a:solidFill>
            </a:endParaRPr>
          </a:p>
        </p:txBody>
      </p:sp>
      <p:sp>
        <p:nvSpPr>
          <p:cNvPr id="3" name="Content Placeholder 2"/>
          <p:cNvSpPr>
            <a:spLocks noGrp="1"/>
          </p:cNvSpPr>
          <p:nvPr>
            <p:ph idx="1"/>
          </p:nvPr>
        </p:nvSpPr>
        <p:spPr>
          <a:xfrm>
            <a:off x="838200" y="1481070"/>
            <a:ext cx="10515600" cy="2923505"/>
          </a:xfrm>
        </p:spPr>
        <p:txBody>
          <a:bodyPr>
            <a:normAutofit fontScale="85000" lnSpcReduction="20000"/>
          </a:bodyPr>
          <a:lstStyle/>
          <a:p>
            <a:r>
              <a:rPr lang="en-GB" dirty="0"/>
              <a:t>Once the possible interventions to address hazards and risks identified in the value chain and specific vulnerable groups are detailed, a priority setting exercise needs to be performed.</a:t>
            </a:r>
          </a:p>
          <a:p>
            <a:endParaRPr lang="en-GB" dirty="0"/>
          </a:p>
          <a:p>
            <a:r>
              <a:rPr lang="fr-CH" dirty="0" err="1"/>
              <a:t>Priority</a:t>
            </a:r>
            <a:r>
              <a:rPr lang="fr-CH" dirty="0"/>
              <a:t> setting </a:t>
            </a:r>
            <a:r>
              <a:rPr lang="fr-CH" dirty="0" err="1"/>
              <a:t>should</a:t>
            </a:r>
            <a:r>
              <a:rPr lang="fr-CH" dirty="0"/>
              <a:t> </a:t>
            </a:r>
            <a:r>
              <a:rPr lang="fr-CH" dirty="0" err="1"/>
              <a:t>be</a:t>
            </a:r>
            <a:r>
              <a:rPr lang="fr-CH" dirty="0"/>
              <a:t> </a:t>
            </a:r>
            <a:r>
              <a:rPr lang="fr-CH" dirty="0" err="1"/>
              <a:t>guided</a:t>
            </a:r>
            <a:r>
              <a:rPr lang="fr-CH" dirty="0"/>
              <a:t> by the </a:t>
            </a:r>
            <a:r>
              <a:rPr lang="fr-CH" dirty="0" err="1"/>
              <a:t>following</a:t>
            </a:r>
            <a:r>
              <a:rPr lang="fr-CH" dirty="0"/>
              <a:t> :</a:t>
            </a:r>
          </a:p>
          <a:p>
            <a:pPr lvl="1"/>
            <a:r>
              <a:rPr lang="en-GB" dirty="0"/>
              <a:t>Intervention models should be guided by the </a:t>
            </a:r>
            <a:r>
              <a:rPr lang="en-GB" i="1" dirty="0"/>
              <a:t>Pyramid of control</a:t>
            </a:r>
            <a:r>
              <a:rPr lang="en-GB" dirty="0"/>
              <a:t> approach and always prioritize the elimination of hazards and risks before envisaging risk reduction strategies (collective or individual) and compensation.</a:t>
            </a:r>
            <a:endParaRPr lang="fr-CH" dirty="0"/>
          </a:p>
          <a:p>
            <a:pPr lvl="1"/>
            <a:r>
              <a:rPr lang="fr-CH" dirty="0"/>
              <a:t>The </a:t>
            </a:r>
            <a:r>
              <a:rPr lang="fr-CH" dirty="0" err="1"/>
              <a:t>willigness</a:t>
            </a:r>
            <a:r>
              <a:rPr lang="fr-CH" dirty="0"/>
              <a:t> and </a:t>
            </a:r>
            <a:r>
              <a:rPr lang="fr-CH" dirty="0" err="1"/>
              <a:t>capacities</a:t>
            </a:r>
            <a:r>
              <a:rPr lang="fr-CH" dirty="0"/>
              <a:t> of </a:t>
            </a:r>
            <a:r>
              <a:rPr lang="fr-CH" dirty="0" err="1"/>
              <a:t>stakeholders</a:t>
            </a:r>
            <a:r>
              <a:rPr lang="fr-CH" dirty="0"/>
              <a:t> to </a:t>
            </a:r>
            <a:r>
              <a:rPr lang="fr-CH" dirty="0" err="1"/>
              <a:t>implement</a:t>
            </a:r>
            <a:r>
              <a:rPr lang="fr-CH" dirty="0"/>
              <a:t> interventions, as per the matrix </a:t>
            </a:r>
            <a:r>
              <a:rPr lang="fr-CH" dirty="0" err="1"/>
              <a:t>showed</a:t>
            </a:r>
            <a:r>
              <a:rPr lang="fr-CH" dirty="0"/>
              <a:t> in the </a:t>
            </a:r>
            <a:r>
              <a:rPr lang="fr-CH" dirty="0" err="1"/>
              <a:t>previous</a:t>
            </a:r>
            <a:r>
              <a:rPr lang="fr-CH" dirty="0"/>
              <a:t> slide.</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278995977"/>
              </p:ext>
            </p:extLst>
          </p:nvPr>
        </p:nvGraphicFramePr>
        <p:xfrm>
          <a:off x="1166870" y="4545951"/>
          <a:ext cx="9780172" cy="1932122"/>
        </p:xfrm>
        <a:graphic>
          <a:graphicData uri="http://schemas.openxmlformats.org/drawingml/2006/table">
            <a:tbl>
              <a:tblPr firstRow="1" firstCol="1" bandRow="1">
                <a:tableStyleId>{5C22544A-7EE6-4342-B048-85BDC9FD1C3A}</a:tableStyleId>
              </a:tblPr>
              <a:tblGrid>
                <a:gridCol w="2019040">
                  <a:extLst>
                    <a:ext uri="{9D8B030D-6E8A-4147-A177-3AD203B41FA5}">
                      <a16:colId xmlns:a16="http://schemas.microsoft.com/office/drawing/2014/main" val="20000"/>
                    </a:ext>
                  </a:extLst>
                </a:gridCol>
                <a:gridCol w="2117230">
                  <a:extLst>
                    <a:ext uri="{9D8B030D-6E8A-4147-A177-3AD203B41FA5}">
                      <a16:colId xmlns:a16="http://schemas.microsoft.com/office/drawing/2014/main" val="20001"/>
                    </a:ext>
                  </a:extLst>
                </a:gridCol>
                <a:gridCol w="2235877">
                  <a:extLst>
                    <a:ext uri="{9D8B030D-6E8A-4147-A177-3AD203B41FA5}">
                      <a16:colId xmlns:a16="http://schemas.microsoft.com/office/drawing/2014/main" val="20002"/>
                    </a:ext>
                  </a:extLst>
                </a:gridCol>
                <a:gridCol w="2202124">
                  <a:extLst>
                    <a:ext uri="{9D8B030D-6E8A-4147-A177-3AD203B41FA5}">
                      <a16:colId xmlns:a16="http://schemas.microsoft.com/office/drawing/2014/main" val="20003"/>
                    </a:ext>
                  </a:extLst>
                </a:gridCol>
                <a:gridCol w="1205901">
                  <a:extLst>
                    <a:ext uri="{9D8B030D-6E8A-4147-A177-3AD203B41FA5}">
                      <a16:colId xmlns:a16="http://schemas.microsoft.com/office/drawing/2014/main" val="20004"/>
                    </a:ext>
                  </a:extLst>
                </a:gridCol>
              </a:tblGrid>
              <a:tr h="639220">
                <a:tc>
                  <a:txBody>
                    <a:bodyPr/>
                    <a:lstStyle/>
                    <a:p>
                      <a:pPr algn="ctr">
                        <a:lnSpc>
                          <a:spcPct val="107000"/>
                        </a:lnSpc>
                        <a:spcAft>
                          <a:spcPts val="0"/>
                        </a:spcAft>
                      </a:pPr>
                      <a:r>
                        <a:rPr lang="en-GB" sz="1100" dirty="0">
                          <a:effectLst/>
                        </a:rPr>
                        <a:t>Value chain production stage</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dirty="0">
                          <a:effectLst/>
                        </a:rPr>
                        <a:t>Expected impact on OSH</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dirty="0">
                          <a:effectLst/>
                        </a:rPr>
                        <a:t>Possible intervention</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a:effectLst/>
                        </a:rPr>
                        <a:t>Stakeholders involved</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100">
                          <a:effectLst/>
                        </a:rPr>
                        <a:t>Priority</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292902">
                <a:tc>
                  <a:txBody>
                    <a:bodyPr/>
                    <a:lstStyle/>
                    <a:p>
                      <a:pPr>
                        <a:lnSpc>
                          <a:spcPct val="107000"/>
                        </a:lnSpc>
                        <a:spcAft>
                          <a:spcPts val="0"/>
                        </a:spcAft>
                      </a:pPr>
                      <a:r>
                        <a:rPr lang="en-GB" sz="1100">
                          <a:effectLst/>
                        </a:rPr>
                        <a:t>Production stage and type of actor</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Hazard or vulnerability pattern you want to address</a:t>
                      </a:r>
                    </a:p>
                    <a:p>
                      <a:pPr>
                        <a:lnSpc>
                          <a:spcPct val="107000"/>
                        </a:lnSpc>
                        <a:spcAft>
                          <a:spcPts val="0"/>
                        </a:spcAft>
                      </a:pPr>
                      <a:r>
                        <a:rPr lang="en-GB" sz="1100">
                          <a:effectLst/>
                        </a:rPr>
                        <a:t> </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What needs to be done and how</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Who will implement the intervention? Will and skills?</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dirty="0">
                          <a:effectLst/>
                        </a:rPr>
                        <a:t>Rank</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bl>
          </a:graphicData>
        </a:graphic>
      </p:graphicFrame>
      <p:sp>
        <p:nvSpPr>
          <p:cNvPr id="6" name="Rectangle 5">
            <a:extLst>
              <a:ext uri="{FF2B5EF4-FFF2-40B4-BE49-F238E27FC236}">
                <a16:creationId xmlns:a16="http://schemas.microsoft.com/office/drawing/2014/main" id="{4471128F-D8D6-4204-A365-5006ADBE3CE7}"/>
              </a:ext>
            </a:extLst>
          </p:cNvPr>
          <p:cNvSpPr/>
          <p:nvPr/>
        </p:nvSpPr>
        <p:spPr>
          <a:xfrm>
            <a:off x="10827359" y="880797"/>
            <a:ext cx="1052880" cy="1612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1400" b="1" dirty="0">
                <a:solidFill>
                  <a:srgbClr val="002060"/>
                </a:solidFill>
              </a:rPr>
              <a:t>Desk </a:t>
            </a:r>
            <a:r>
              <a:rPr lang="fr-CH" sz="1400" b="1" dirty="0" err="1">
                <a:solidFill>
                  <a:srgbClr val="002060"/>
                </a:solidFill>
              </a:rPr>
              <a:t>work</a:t>
            </a:r>
            <a:endParaRPr lang="en-GB" sz="1400" b="1" dirty="0">
              <a:solidFill>
                <a:srgbClr val="002060"/>
              </a:solidFill>
            </a:endParaRPr>
          </a:p>
        </p:txBody>
      </p:sp>
      <p:pic>
        <p:nvPicPr>
          <p:cNvPr id="7" name="Graphic 6" descr="Computer">
            <a:extLst>
              <a:ext uri="{FF2B5EF4-FFF2-40B4-BE49-F238E27FC236}">
                <a16:creationId xmlns:a16="http://schemas.microsoft.com/office/drawing/2014/main" id="{7EE6B561-563C-4B42-A8ED-ACF4276262F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599" y="47021"/>
            <a:ext cx="914400" cy="914400"/>
          </a:xfrm>
          <a:prstGeom prst="rect">
            <a:avLst/>
          </a:prstGeom>
        </p:spPr>
      </p:pic>
    </p:spTree>
    <p:extLst>
      <p:ext uri="{BB962C8B-B14F-4D97-AF65-F5344CB8AC3E}">
        <p14:creationId xmlns:p14="http://schemas.microsoft.com/office/powerpoint/2010/main" val="5829726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95" y="3433763"/>
            <a:ext cx="3197013" cy="2743200"/>
          </a:xfrm>
        </p:spPr>
        <p:txBody>
          <a:bodyPr anchor="t">
            <a:normAutofit/>
          </a:bodyPr>
          <a:lstStyle/>
          <a:p>
            <a:pPr algn="ctr"/>
            <a:r>
              <a:rPr lang="fr-CH" b="1" dirty="0" err="1">
                <a:solidFill>
                  <a:srgbClr val="002060"/>
                </a:solidFill>
              </a:rPr>
              <a:t>Useful</a:t>
            </a:r>
            <a:r>
              <a:rPr lang="fr-CH" b="1" dirty="0">
                <a:solidFill>
                  <a:srgbClr val="002060"/>
                </a:solidFill>
              </a:rPr>
              <a:t> </a:t>
            </a:r>
            <a:r>
              <a:rPr lang="fr-CH" b="1" dirty="0" err="1">
                <a:solidFill>
                  <a:srgbClr val="002060"/>
                </a:solidFill>
              </a:rPr>
              <a:t>Resources</a:t>
            </a:r>
            <a:endParaRPr lang="en-GB" b="1" dirty="0">
              <a:solidFill>
                <a:srgbClr val="002060"/>
              </a:solidFill>
            </a:endParaRPr>
          </a:p>
        </p:txBody>
      </p:sp>
      <p:pic>
        <p:nvPicPr>
          <p:cNvPr id="4" name="Graphic 3" descr="Books">
            <a:extLst>
              <a:ext uri="{FF2B5EF4-FFF2-40B4-BE49-F238E27FC236}">
                <a16:creationId xmlns:a16="http://schemas.microsoft.com/office/drawing/2014/main" id="{7A7C9378-AC52-4A20-BC2D-F277F05134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6493" y="2039816"/>
            <a:ext cx="1271016" cy="1271016"/>
          </a:xfrm>
          <a:prstGeom prst="rect">
            <a:avLst/>
          </a:prstGeom>
        </p:spPr>
      </p:pic>
      <p:sp>
        <p:nvSpPr>
          <p:cNvPr id="5" name="Rectangle 4">
            <a:extLst>
              <a:ext uri="{FF2B5EF4-FFF2-40B4-BE49-F238E27FC236}">
                <a16:creationId xmlns:a16="http://schemas.microsoft.com/office/drawing/2014/main" id="{52BB566A-8778-4F2F-B499-2662AE9BFC1E}"/>
              </a:ext>
            </a:extLst>
          </p:cNvPr>
          <p:cNvSpPr/>
          <p:nvPr/>
        </p:nvSpPr>
        <p:spPr>
          <a:xfrm>
            <a:off x="3630508" y="1781997"/>
            <a:ext cx="10971727" cy="3785652"/>
          </a:xfrm>
          <a:prstGeom prst="rect">
            <a:avLst/>
          </a:prstGeom>
        </p:spPr>
        <p:txBody>
          <a:bodyPr wrap="square">
            <a:spAutoFit/>
          </a:bodyPr>
          <a:lstStyle/>
          <a:p>
            <a:r>
              <a:rPr lang="fr-CH" sz="1600" dirty="0"/>
              <a:t>For a full </a:t>
            </a:r>
            <a:r>
              <a:rPr lang="fr-CH" sz="1600" dirty="0" err="1"/>
              <a:t>list</a:t>
            </a:r>
            <a:r>
              <a:rPr lang="fr-CH" sz="1600" dirty="0"/>
              <a:t> of publications, </a:t>
            </a:r>
            <a:r>
              <a:rPr lang="fr-CH" sz="1600" dirty="0" err="1"/>
              <a:t>please</a:t>
            </a:r>
            <a:r>
              <a:rPr lang="fr-CH" sz="1600" dirty="0"/>
              <a:t> </a:t>
            </a:r>
            <a:r>
              <a:rPr lang="fr-CH" sz="1600" dirty="0" err="1"/>
              <a:t>consult</a:t>
            </a:r>
            <a:r>
              <a:rPr lang="fr-CH" sz="1600" dirty="0"/>
              <a:t> the Resource section of the Guide.</a:t>
            </a:r>
          </a:p>
          <a:p>
            <a:endParaRPr lang="en-GB" sz="1600" dirty="0"/>
          </a:p>
          <a:p>
            <a:r>
              <a:rPr lang="en-GB" sz="1600" dirty="0"/>
              <a:t>Tools from the toolbox:</a:t>
            </a:r>
          </a:p>
          <a:p>
            <a:pPr marL="285750" indent="-285750">
              <a:buClr>
                <a:schemeClr val="accent2"/>
              </a:buClr>
              <a:buFont typeface="Courier New" panose="02070309020205020404" pitchFamily="49" charset="0"/>
              <a:buChar char="o"/>
            </a:pPr>
            <a:endParaRPr lang="en-GB" sz="1600" dirty="0"/>
          </a:p>
          <a:p>
            <a:pPr marL="285750" indent="-285750">
              <a:buClr>
                <a:srgbClr val="00B0F0"/>
              </a:buClr>
              <a:buFont typeface="Courier New" panose="02070309020205020404" pitchFamily="49" charset="0"/>
              <a:buChar char="o"/>
            </a:pPr>
            <a:r>
              <a:rPr lang="en-US" sz="1600" dirty="0"/>
              <a:t>STEP 4 - CASE STUDY NO. 5 - The roll-out of STEP 4 in the coffee value chain of Colombia</a:t>
            </a:r>
          </a:p>
          <a:p>
            <a:pPr marL="285750" indent="-285750">
              <a:buClr>
                <a:srgbClr val="00B0F0"/>
              </a:buClr>
              <a:buFont typeface="Courier New" panose="02070309020205020404" pitchFamily="49" charset="0"/>
              <a:buChar char="o"/>
            </a:pPr>
            <a:r>
              <a:rPr lang="en-US" sz="1600" dirty="0"/>
              <a:t>STEP 4 - CASE STUDY NO. 6 - Examples from Colombia</a:t>
            </a:r>
          </a:p>
          <a:p>
            <a:pPr marL="285750" indent="-285750">
              <a:buClr>
                <a:srgbClr val="00B0F0"/>
              </a:buClr>
              <a:buFont typeface="Courier New" panose="02070309020205020404" pitchFamily="49" charset="0"/>
              <a:buChar char="o"/>
            </a:pPr>
            <a:r>
              <a:rPr lang="en-US" sz="1600" dirty="0"/>
              <a:t>STEP 4 - TOR NO. 4 - </a:t>
            </a:r>
            <a:r>
              <a:rPr lang="en-US" sz="1600" dirty="0" err="1"/>
              <a:t>ToR</a:t>
            </a:r>
            <a:r>
              <a:rPr lang="en-US" sz="1600" dirty="0"/>
              <a:t> Stakeholder Consultations</a:t>
            </a:r>
          </a:p>
          <a:p>
            <a:pPr marL="285750" indent="-285750">
              <a:buClr>
                <a:srgbClr val="00B0F0"/>
              </a:buClr>
              <a:buFont typeface="Courier New" panose="02070309020205020404" pitchFamily="49" charset="0"/>
              <a:buChar char="o"/>
            </a:pPr>
            <a:r>
              <a:rPr lang="en-US" sz="1600" dirty="0"/>
              <a:t>STEP 4 - TEMPLATE NO. 13 - Consultation Invitation Letter</a:t>
            </a:r>
          </a:p>
          <a:p>
            <a:pPr marL="285750" indent="-285750">
              <a:buClr>
                <a:srgbClr val="00B0F0"/>
              </a:buClr>
              <a:buFont typeface="Courier New" panose="02070309020205020404" pitchFamily="49" charset="0"/>
              <a:buChar char="o"/>
            </a:pPr>
            <a:r>
              <a:rPr lang="en-US" sz="1600" dirty="0"/>
              <a:t>STEP 4 - TEMPLATE NO. 14 - Conclusions of Consultations</a:t>
            </a:r>
          </a:p>
          <a:p>
            <a:pPr marL="285750" indent="-285750">
              <a:buClr>
                <a:srgbClr val="00B0F0"/>
              </a:buClr>
              <a:buFont typeface="Courier New" panose="02070309020205020404" pitchFamily="49" charset="0"/>
              <a:buChar char="o"/>
            </a:pPr>
            <a:r>
              <a:rPr lang="en-US" sz="1600" dirty="0"/>
              <a:t>STEP 4 - TEMPLATE NO. 15 - Project Factsheet</a:t>
            </a:r>
          </a:p>
          <a:p>
            <a:pPr marL="285750" indent="-285750">
              <a:buClr>
                <a:srgbClr val="00B0F0"/>
              </a:buClr>
              <a:buFont typeface="Courier New" panose="02070309020205020404" pitchFamily="49" charset="0"/>
              <a:buChar char="o"/>
            </a:pPr>
            <a:r>
              <a:rPr lang="en-US" sz="1600" dirty="0"/>
              <a:t>STEP 4 - TRAINING MATERIAL NO. 10 - Presentation of Step 4</a:t>
            </a:r>
          </a:p>
          <a:p>
            <a:pPr marL="285750" indent="-285750">
              <a:buClr>
                <a:schemeClr val="accent2"/>
              </a:buClr>
              <a:buFont typeface="Courier New" panose="02070309020205020404" pitchFamily="49" charset="0"/>
              <a:buChar char="o"/>
            </a:pPr>
            <a:endParaRPr lang="en-GB" sz="1600" dirty="0"/>
          </a:p>
          <a:p>
            <a:pPr marL="285750" indent="-285750">
              <a:buClr>
                <a:schemeClr val="accent2"/>
              </a:buClr>
              <a:buFont typeface="Courier New" panose="02070309020205020404" pitchFamily="49" charset="0"/>
              <a:buChar char="o"/>
            </a:pPr>
            <a:endParaRPr lang="en-GB" sz="1600" dirty="0"/>
          </a:p>
          <a:p>
            <a:pPr marL="285750" indent="-285750">
              <a:buClr>
                <a:schemeClr val="accent2"/>
              </a:buClr>
              <a:buFont typeface="Courier New" panose="02070309020205020404" pitchFamily="49" charset="0"/>
              <a:buChar char="o"/>
            </a:pPr>
            <a:endParaRPr lang="en-GB" sz="1600" dirty="0"/>
          </a:p>
          <a:p>
            <a:endParaRPr lang="en-GB" sz="1600" dirty="0"/>
          </a:p>
        </p:txBody>
      </p:sp>
    </p:spTree>
    <p:extLst>
      <p:ext uri="{BB962C8B-B14F-4D97-AF65-F5344CB8AC3E}">
        <p14:creationId xmlns:p14="http://schemas.microsoft.com/office/powerpoint/2010/main" val="131709853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55984" y="2550636"/>
            <a:ext cx="7280032" cy="13136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4400" dirty="0" err="1">
                <a:solidFill>
                  <a:schemeClr val="accent5"/>
                </a:solidFill>
              </a:rPr>
              <a:t>Thank</a:t>
            </a:r>
            <a:r>
              <a:rPr lang="fr-CH" sz="4400" dirty="0">
                <a:solidFill>
                  <a:schemeClr val="accent5"/>
                </a:solidFill>
              </a:rPr>
              <a:t> </a:t>
            </a:r>
            <a:r>
              <a:rPr lang="fr-CH" sz="4400" dirty="0" err="1">
                <a:solidFill>
                  <a:schemeClr val="accent5"/>
                </a:solidFill>
              </a:rPr>
              <a:t>you</a:t>
            </a:r>
            <a:r>
              <a:rPr lang="fr-CH" sz="4400" dirty="0">
                <a:solidFill>
                  <a:schemeClr val="accent5"/>
                </a:solidFill>
              </a:rPr>
              <a:t> for </a:t>
            </a:r>
            <a:r>
              <a:rPr lang="fr-CH" sz="4400" dirty="0" err="1">
                <a:solidFill>
                  <a:schemeClr val="accent5"/>
                </a:solidFill>
              </a:rPr>
              <a:t>your</a:t>
            </a:r>
            <a:r>
              <a:rPr lang="fr-CH" sz="4400" dirty="0">
                <a:solidFill>
                  <a:schemeClr val="accent5"/>
                </a:solidFill>
              </a:rPr>
              <a:t> attention</a:t>
            </a:r>
            <a:endParaRPr lang="en-GB" sz="4400" dirty="0">
              <a:solidFill>
                <a:schemeClr val="accent5"/>
              </a:solidFill>
            </a:endParaRPr>
          </a:p>
        </p:txBody>
      </p:sp>
    </p:spTree>
    <p:extLst>
      <p:ext uri="{BB962C8B-B14F-4D97-AF65-F5344CB8AC3E}">
        <p14:creationId xmlns:p14="http://schemas.microsoft.com/office/powerpoint/2010/main" val="2931612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2842</TotalTime>
  <Words>6564</Words>
  <Application>Microsoft Office PowerPoint</Application>
  <PresentationFormat>Widescreen</PresentationFormat>
  <Paragraphs>750</Paragraphs>
  <Slides>53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Courier New</vt:lpstr>
      <vt:lpstr>Symbol</vt:lpstr>
      <vt:lpstr>Times New Roman</vt:lpstr>
      <vt:lpstr>Wingdings</vt:lpstr>
      <vt:lpstr>Office Theme</vt:lpstr>
      <vt:lpstr>Training module  OSH in Global Supply Chain Starterkit</vt:lpstr>
      <vt:lpstr>Overview</vt:lpstr>
      <vt:lpstr>Background</vt:lpstr>
      <vt:lpstr>Occupational safety and health A global challenge </vt:lpstr>
      <vt:lpstr>Occupational Safety and Health At the core of the sustainable development agenda</vt:lpstr>
      <vt:lpstr>Why is it interesting to look at OSH in Global supply chains?</vt:lpstr>
      <vt:lpstr>What does the existing research say?</vt:lpstr>
      <vt:lpstr>What does the existing research say? Summary of findings – Joint ILO-EU project on OSH in GSCs</vt:lpstr>
      <vt:lpstr>PowerPoint Presentation</vt:lpstr>
      <vt:lpstr>Lessons learned Summary of findings – Joint ILO-EU project on OSH in GSCs</vt:lpstr>
      <vt:lpstr>Approaching OSH in global supply chains Summary of findings – Joint ILO-EU project on OSH in GSCs</vt:lpstr>
      <vt:lpstr>Useful Resources</vt:lpstr>
      <vt:lpstr>Learning objectives and steps</vt:lpstr>
      <vt:lpstr>Learning objectives</vt:lpstr>
      <vt:lpstr>Steps</vt:lpstr>
      <vt:lpstr>Step 1 Value chain selection</vt:lpstr>
      <vt:lpstr>Objectives</vt:lpstr>
      <vt:lpstr>Value Chain Selection Process</vt:lpstr>
      <vt:lpstr>Value chain selection process</vt:lpstr>
      <vt:lpstr>Value Chain Selection Process</vt:lpstr>
      <vt:lpstr>Value Chain Selection Process</vt:lpstr>
      <vt:lpstr>Value Chain Selection Scoring</vt:lpstr>
      <vt:lpstr>Value Chain Selection Scoring</vt:lpstr>
      <vt:lpstr>Group Exercice</vt:lpstr>
      <vt:lpstr>Useful Resources</vt:lpstr>
      <vt:lpstr>Step 2  Value chain mapping</vt:lpstr>
      <vt:lpstr>Objectives</vt:lpstr>
      <vt:lpstr>Mapping process</vt:lpstr>
      <vt:lpstr>Mapping visual representation</vt:lpstr>
      <vt:lpstr>PowerPoint Presentation</vt:lpstr>
      <vt:lpstr>Mapping Process Value chain actors </vt:lpstr>
      <vt:lpstr>Mapping Process Supporting Functions</vt:lpstr>
      <vt:lpstr>Mapping process – useful matrix</vt:lpstr>
      <vt:lpstr>PowerPoint Presentation</vt:lpstr>
      <vt:lpstr>Group Exercice</vt:lpstr>
      <vt:lpstr>Useful Resources</vt:lpstr>
      <vt:lpstr>Step 3  Value chain analysis: assessment of drivers and constraints for OSH improvement</vt:lpstr>
      <vt:lpstr>Objectives</vt:lpstr>
      <vt:lpstr>Process Overview</vt:lpstr>
      <vt:lpstr>Process Selecting key informants and workplaces</vt:lpstr>
      <vt:lpstr>Process  Adapting the research tools</vt:lpstr>
      <vt:lpstr>Process Transcription of the results</vt:lpstr>
      <vt:lpstr>Group Exercice</vt:lpstr>
      <vt:lpstr>Process Analysis</vt:lpstr>
      <vt:lpstr>PowerPoint Presentation</vt:lpstr>
      <vt:lpstr>Group Exercice</vt:lpstr>
      <vt:lpstr>Useful Resources</vt:lpstr>
      <vt:lpstr>Step 4 Intervention design</vt:lpstr>
      <vt:lpstr>Objectives</vt:lpstr>
      <vt:lpstr>Process Stakeholders</vt:lpstr>
      <vt:lpstr>Process Priority setting</vt:lpstr>
      <vt:lpstr>Useful Resources</vt:lpstr>
      <vt:lpstr>PowerPoint Presentation</vt:lpstr>
    </vt:vector>
  </TitlesOfParts>
  <Company>ILO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module  OSH in Global Supply Chain Starterkit</dc:title>
  <dc:creator>Tessier, Lou</dc:creator>
  <cp:lastModifiedBy>Cassandre Guibord Cyr</cp:lastModifiedBy>
  <cp:revision>58</cp:revision>
  <cp:lastPrinted>2018-06-22T07:44:31Z</cp:lastPrinted>
  <dcterms:created xsi:type="dcterms:W3CDTF">2018-06-21T09:23:20Z</dcterms:created>
  <dcterms:modified xsi:type="dcterms:W3CDTF">2018-07-05T12:01:30Z</dcterms:modified>
</cp:coreProperties>
</file>