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17" r:id="rId2"/>
    <p:sldId id="318" r:id="rId3"/>
    <p:sldId id="319" r:id="rId4"/>
    <p:sldId id="320" r:id="rId5"/>
    <p:sldId id="321" r:id="rId6"/>
    <p:sldId id="322" r:id="rId7"/>
    <p:sldId id="323" r:id="rId8"/>
    <p:sldId id="324" r:id="rId9"/>
    <p:sldId id="325" r:id="rId10"/>
    <p:sldId id="32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528"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D5E319B-2327-4165-AEB0-4B243BF8A948}" type="datetimeFigureOut">
              <a:rPr lang="en-GB" smtClean="0"/>
              <a:t>04/07/2018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2D8F47-A75A-4AA0-BB1F-E5DD480A6F69}" type="slidenum">
              <a:rPr lang="en-GB" smtClean="0"/>
              <a:t>‹#›</a:t>
            </a:fld>
            <a:endParaRPr lang="en-GB"/>
          </a:p>
        </p:txBody>
      </p:sp>
    </p:spTree>
    <p:extLst>
      <p:ext uri="{BB962C8B-B14F-4D97-AF65-F5344CB8AC3E}">
        <p14:creationId xmlns:p14="http://schemas.microsoft.com/office/powerpoint/2010/main" val="3931375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D5E319B-2327-4165-AEB0-4B243BF8A948}" type="datetimeFigureOut">
              <a:rPr lang="en-GB" smtClean="0"/>
              <a:t>04/07/2018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2D8F47-A75A-4AA0-BB1F-E5DD480A6F69}" type="slidenum">
              <a:rPr lang="en-GB" smtClean="0"/>
              <a:t>‹#›</a:t>
            </a:fld>
            <a:endParaRPr lang="en-GB"/>
          </a:p>
        </p:txBody>
      </p:sp>
    </p:spTree>
    <p:extLst>
      <p:ext uri="{BB962C8B-B14F-4D97-AF65-F5344CB8AC3E}">
        <p14:creationId xmlns:p14="http://schemas.microsoft.com/office/powerpoint/2010/main" val="4252332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5E319B-2327-4165-AEB0-4B243BF8A948}" type="datetimeFigureOut">
              <a:rPr lang="en-GB" smtClean="0"/>
              <a:t>04/07/2018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2D8F47-A75A-4AA0-BB1F-E5DD480A6F69}" type="slidenum">
              <a:rPr lang="en-GB" smtClean="0"/>
              <a:t>‹#›</a:t>
            </a:fld>
            <a:endParaRPr lang="en-GB"/>
          </a:p>
        </p:txBody>
      </p:sp>
    </p:spTree>
    <p:extLst>
      <p:ext uri="{BB962C8B-B14F-4D97-AF65-F5344CB8AC3E}">
        <p14:creationId xmlns:p14="http://schemas.microsoft.com/office/powerpoint/2010/main" val="260798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D5E319B-2327-4165-AEB0-4B243BF8A948}" type="datetimeFigureOut">
              <a:rPr lang="en-GB" smtClean="0"/>
              <a:t>04/07/2018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12D8F47-A75A-4AA0-BB1F-E5DD480A6F69}" type="slidenum">
              <a:rPr lang="en-GB" smtClean="0"/>
              <a:t>‹#›</a:t>
            </a:fld>
            <a:endParaRPr lang="en-GB"/>
          </a:p>
        </p:txBody>
      </p:sp>
    </p:spTree>
    <p:extLst>
      <p:ext uri="{BB962C8B-B14F-4D97-AF65-F5344CB8AC3E}">
        <p14:creationId xmlns:p14="http://schemas.microsoft.com/office/powerpoint/2010/main" val="2491357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D5E319B-2327-4165-AEB0-4B243BF8A948}" type="datetimeFigureOut">
              <a:rPr lang="en-GB" smtClean="0"/>
              <a:t>04/07/2018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12D8F47-A75A-4AA0-BB1F-E5DD480A6F69}" type="slidenum">
              <a:rPr lang="en-GB" smtClean="0"/>
              <a:t>‹#›</a:t>
            </a:fld>
            <a:endParaRPr lang="en-GB"/>
          </a:p>
        </p:txBody>
      </p:sp>
    </p:spTree>
    <p:extLst>
      <p:ext uri="{BB962C8B-B14F-4D97-AF65-F5344CB8AC3E}">
        <p14:creationId xmlns:p14="http://schemas.microsoft.com/office/powerpoint/2010/main" val="2649226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D5E319B-2327-4165-AEB0-4B243BF8A948}" type="datetimeFigureOut">
              <a:rPr lang="en-GB" smtClean="0"/>
              <a:t>04/07/2018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12D8F47-A75A-4AA0-BB1F-E5DD480A6F69}" type="slidenum">
              <a:rPr lang="en-GB" smtClean="0"/>
              <a:t>‹#›</a:t>
            </a:fld>
            <a:endParaRPr lang="en-GB"/>
          </a:p>
        </p:txBody>
      </p:sp>
    </p:spTree>
    <p:extLst>
      <p:ext uri="{BB962C8B-B14F-4D97-AF65-F5344CB8AC3E}">
        <p14:creationId xmlns:p14="http://schemas.microsoft.com/office/powerpoint/2010/main" val="407938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5E319B-2327-4165-AEB0-4B243BF8A948}" type="datetimeFigureOut">
              <a:rPr lang="en-GB" smtClean="0"/>
              <a:t>04/07/2018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12D8F47-A75A-4AA0-BB1F-E5DD480A6F69}" type="slidenum">
              <a:rPr lang="en-GB" smtClean="0"/>
              <a:t>‹#›</a:t>
            </a:fld>
            <a:endParaRPr lang="en-GB"/>
          </a:p>
        </p:txBody>
      </p:sp>
    </p:spTree>
    <p:extLst>
      <p:ext uri="{BB962C8B-B14F-4D97-AF65-F5344CB8AC3E}">
        <p14:creationId xmlns:p14="http://schemas.microsoft.com/office/powerpoint/2010/main" val="2705849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5E319B-2327-4165-AEB0-4B243BF8A948}" type="datetimeFigureOut">
              <a:rPr lang="en-GB" smtClean="0"/>
              <a:t>04/07/2018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12D8F47-A75A-4AA0-BB1F-E5DD480A6F69}" type="slidenum">
              <a:rPr lang="en-GB" smtClean="0"/>
              <a:t>‹#›</a:t>
            </a:fld>
            <a:endParaRPr lang="en-GB"/>
          </a:p>
        </p:txBody>
      </p:sp>
    </p:spTree>
    <p:extLst>
      <p:ext uri="{BB962C8B-B14F-4D97-AF65-F5344CB8AC3E}">
        <p14:creationId xmlns:p14="http://schemas.microsoft.com/office/powerpoint/2010/main" val="3330550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5E319B-2327-4165-AEB0-4B243BF8A948}" type="datetimeFigureOut">
              <a:rPr lang="en-GB" smtClean="0"/>
              <a:t>04/07/2018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12D8F47-A75A-4AA0-BB1F-E5DD480A6F69}" type="slidenum">
              <a:rPr lang="en-GB" smtClean="0"/>
              <a:t>‹#›</a:t>
            </a:fld>
            <a:endParaRPr lang="en-GB"/>
          </a:p>
        </p:txBody>
      </p:sp>
    </p:spTree>
    <p:extLst>
      <p:ext uri="{BB962C8B-B14F-4D97-AF65-F5344CB8AC3E}">
        <p14:creationId xmlns:p14="http://schemas.microsoft.com/office/powerpoint/2010/main" val="3129948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D5E319B-2327-4165-AEB0-4B243BF8A948}" type="datetimeFigureOut">
              <a:rPr lang="en-GB" smtClean="0"/>
              <a:t>04/07/2018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2D8F47-A75A-4AA0-BB1F-E5DD480A6F69}" type="slidenum">
              <a:rPr lang="en-GB" smtClean="0"/>
              <a:t>‹#›</a:t>
            </a:fld>
            <a:endParaRPr lang="en-GB"/>
          </a:p>
        </p:txBody>
      </p:sp>
    </p:spTree>
    <p:extLst>
      <p:ext uri="{BB962C8B-B14F-4D97-AF65-F5344CB8AC3E}">
        <p14:creationId xmlns:p14="http://schemas.microsoft.com/office/powerpoint/2010/main" val="4105275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D5E319B-2327-4165-AEB0-4B243BF8A948}" type="datetimeFigureOut">
              <a:rPr lang="en-GB" smtClean="0"/>
              <a:t>04/07/2018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2D8F47-A75A-4AA0-BB1F-E5DD480A6F69}" type="slidenum">
              <a:rPr lang="en-GB" smtClean="0"/>
              <a:t>‹#›</a:t>
            </a:fld>
            <a:endParaRPr lang="en-GB"/>
          </a:p>
        </p:txBody>
      </p:sp>
    </p:spTree>
    <p:extLst>
      <p:ext uri="{BB962C8B-B14F-4D97-AF65-F5344CB8AC3E}">
        <p14:creationId xmlns:p14="http://schemas.microsoft.com/office/powerpoint/2010/main" val="2432026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5E319B-2327-4165-AEB0-4B243BF8A948}" type="datetimeFigureOut">
              <a:rPr lang="en-GB" smtClean="0"/>
              <a:t>04/07/2018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2D8F47-A75A-4AA0-BB1F-E5DD480A6F69}" type="slidenum">
              <a:rPr lang="en-GB" smtClean="0"/>
              <a:t>‹#›</a:t>
            </a:fld>
            <a:endParaRPr lang="en-GB"/>
          </a:p>
        </p:txBody>
      </p:sp>
    </p:spTree>
    <p:extLst>
      <p:ext uri="{BB962C8B-B14F-4D97-AF65-F5344CB8AC3E}">
        <p14:creationId xmlns:p14="http://schemas.microsoft.com/office/powerpoint/2010/main" val="31405704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emf"/><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 Id="rId9" Type="http://schemas.openxmlformats.org/officeDocument/2006/relationships/image" Target="../media/image4.svg"/></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11.emf"/><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 Id="rId9" Type="http://schemas.openxmlformats.org/officeDocument/2006/relationships/image" Target="../media/image4.svg"/></Relationships>
</file>

<file path=ppt/slides/_rels/slide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hyperlink" Target="http://www.ilo.org/wcmsp5/groups/public/---ed_emp/---emp_ent/documents/instructionalmaterial/wcms_416392.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0482A7D0-DB09-4EBA-8D52-E6A5934B6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1A3688C8-DFCE-4CCD-BCF0-5FB239E50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30410"/>
            <a:ext cx="7005134" cy="4827590"/>
          </a:xfrm>
          <a:custGeom>
            <a:avLst/>
            <a:gdLst>
              <a:gd name="connsiteX0" fmla="*/ 1974535 w 7005134"/>
              <a:gd name="connsiteY0" fmla="*/ 0 h 4827590"/>
              <a:gd name="connsiteX1" fmla="*/ 7003848 w 7005134"/>
              <a:gd name="connsiteY1" fmla="*/ 4776721 h 4827590"/>
              <a:gd name="connsiteX2" fmla="*/ 7005134 w 7005134"/>
              <a:gd name="connsiteY2" fmla="*/ 4827590 h 4827590"/>
              <a:gd name="connsiteX3" fmla="*/ 0 w 7005134"/>
              <a:gd name="connsiteY3" fmla="*/ 4827590 h 4827590"/>
              <a:gd name="connsiteX4" fmla="*/ 0 w 7005134"/>
              <a:gd name="connsiteY4" fmla="*/ 402231 h 4827590"/>
              <a:gd name="connsiteX5" fmla="*/ 14349 w 7005134"/>
              <a:gd name="connsiteY5" fmla="*/ 395744 h 4827590"/>
              <a:gd name="connsiteX6" fmla="*/ 1974535 w 7005134"/>
              <a:gd name="connsiteY6" fmla="*/ 0 h 482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05134" h="4827590">
                <a:moveTo>
                  <a:pt x="1974535" y="0"/>
                </a:moveTo>
                <a:cubicBezTo>
                  <a:pt x="4668853" y="0"/>
                  <a:pt x="6868971" y="2115921"/>
                  <a:pt x="7003848" y="4776721"/>
                </a:cubicBezTo>
                <a:lnTo>
                  <a:pt x="7005134" y="4827590"/>
                </a:lnTo>
                <a:lnTo>
                  <a:pt x="0" y="4827590"/>
                </a:lnTo>
                <a:lnTo>
                  <a:pt x="0" y="402231"/>
                </a:lnTo>
                <a:lnTo>
                  <a:pt x="14349" y="395744"/>
                </a:lnTo>
                <a:cubicBezTo>
                  <a:pt x="616832" y="140915"/>
                  <a:pt x="1279227" y="0"/>
                  <a:pt x="1974535" y="0"/>
                </a:cubicBezTo>
                <a:close/>
              </a:path>
            </a:pathLst>
          </a:cu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1158240" y="1122363"/>
            <a:ext cx="6976108" cy="2387600"/>
          </a:xfrm>
        </p:spPr>
        <p:txBody>
          <a:bodyPr vert="horz" lIns="91440" tIns="45720" rIns="91440" bIns="45720" rtlCol="0" anchor="b">
            <a:normAutofit fontScale="90000"/>
          </a:bodyPr>
          <a:lstStyle/>
          <a:p>
            <a:r>
              <a:rPr lang="en-US" sz="6600" kern="1200" dirty="0">
                <a:solidFill>
                  <a:schemeClr val="tx1">
                    <a:lumMod val="85000"/>
                    <a:lumOff val="15000"/>
                  </a:schemeClr>
                </a:solidFill>
                <a:latin typeface="+mj-lt"/>
                <a:ea typeface="+mj-ea"/>
                <a:cs typeface="+mj-cs"/>
              </a:rPr>
              <a:t>Step 1</a:t>
            </a:r>
            <a:br>
              <a:rPr lang="en-US" sz="6600" kern="1200" dirty="0">
                <a:solidFill>
                  <a:schemeClr val="tx1">
                    <a:lumMod val="85000"/>
                    <a:lumOff val="15000"/>
                  </a:schemeClr>
                </a:solidFill>
                <a:latin typeface="+mj-lt"/>
                <a:ea typeface="+mj-ea"/>
                <a:cs typeface="+mj-cs"/>
              </a:rPr>
            </a:br>
            <a:r>
              <a:rPr lang="en-US" sz="6600" kern="1200" dirty="0">
                <a:solidFill>
                  <a:schemeClr val="tx1">
                    <a:lumMod val="85000"/>
                    <a:lumOff val="15000"/>
                  </a:schemeClr>
                </a:solidFill>
                <a:latin typeface="+mj-lt"/>
                <a:ea typeface="+mj-ea"/>
                <a:cs typeface="+mj-cs"/>
              </a:rPr>
              <a:t>Value chain selection</a:t>
            </a:r>
          </a:p>
        </p:txBody>
      </p:sp>
      <p:cxnSp>
        <p:nvCxnSpPr>
          <p:cNvPr id="11" name="Straight Connector 10">
            <a:extLst>
              <a:ext uri="{FF2B5EF4-FFF2-40B4-BE49-F238E27FC236}">
                <a16:creationId xmlns:a16="http://schemas.microsoft.com/office/drawing/2014/main" id="{D598FBE3-48D2-40A2-B7E6-F485834C82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72540" y="4450080"/>
            <a:ext cx="1234440" cy="0"/>
          </a:xfrm>
          <a:prstGeom prst="line">
            <a:avLst/>
          </a:prstGeom>
          <a:ln w="508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8482FDCF-45F3-40F1-8751-19B7AFB3C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348" y="1005839"/>
            <a:ext cx="3444236" cy="3444236"/>
          </a:xfrm>
          <a:prstGeom prst="ellips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5628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495" y="3433763"/>
            <a:ext cx="3197013" cy="2743200"/>
          </a:xfrm>
        </p:spPr>
        <p:txBody>
          <a:bodyPr anchor="t">
            <a:normAutofit/>
          </a:bodyPr>
          <a:lstStyle/>
          <a:p>
            <a:pPr algn="ctr"/>
            <a:r>
              <a:rPr lang="fr-CH" b="1" dirty="0">
                <a:solidFill>
                  <a:srgbClr val="002060"/>
                </a:solidFill>
              </a:rPr>
              <a:t>Objectives</a:t>
            </a:r>
            <a:endParaRPr lang="en-GB" b="1" dirty="0">
              <a:solidFill>
                <a:srgbClr val="002060"/>
              </a:solidFill>
            </a:endParaRPr>
          </a:p>
        </p:txBody>
      </p:sp>
      <p:sp>
        <p:nvSpPr>
          <p:cNvPr id="5" name="Content Placeholder 4"/>
          <p:cNvSpPr>
            <a:spLocks noGrp="1"/>
          </p:cNvSpPr>
          <p:nvPr>
            <p:ph idx="1"/>
          </p:nvPr>
        </p:nvSpPr>
        <p:spPr>
          <a:xfrm>
            <a:off x="3630506" y="643467"/>
            <a:ext cx="7723293" cy="5533496"/>
          </a:xfrm>
        </p:spPr>
        <p:txBody>
          <a:bodyPr anchor="ctr">
            <a:noAutofit/>
          </a:bodyPr>
          <a:lstStyle/>
          <a:p>
            <a:pPr marL="0" indent="0" algn="just">
              <a:buNone/>
            </a:pPr>
            <a:r>
              <a:rPr lang="en-GB" sz="2000" dirty="0"/>
              <a:t>This step is the starting point of the project. The value chains assessment and selection will serve to further research drivers and bottlenecks for OSH improvement in the selected value chain. The thorough desk review and assessment of three (3) to five (5) global value chains operating in the country will allow an in-depth analysis of the most relevant value chain to select for the entirety of the project.</a:t>
            </a:r>
          </a:p>
          <a:p>
            <a:pPr marL="0" indent="0">
              <a:buNone/>
            </a:pPr>
            <a:r>
              <a:rPr lang="en-GB" sz="2000" dirty="0"/>
              <a:t> </a:t>
            </a:r>
          </a:p>
          <a:p>
            <a:pPr marL="0" indent="0">
              <a:buNone/>
            </a:pPr>
            <a:r>
              <a:rPr lang="en-GB" sz="2000" b="1" dirty="0"/>
              <a:t>The expected outputs for this step are:</a:t>
            </a:r>
          </a:p>
          <a:p>
            <a:pPr lvl="1"/>
            <a:r>
              <a:rPr lang="en-GB" sz="2000" dirty="0"/>
              <a:t>A report on the selection process</a:t>
            </a:r>
          </a:p>
          <a:p>
            <a:pPr lvl="1"/>
            <a:r>
              <a:rPr lang="en-GB" sz="2000" dirty="0"/>
              <a:t>A completed selection matrix supporting your choice</a:t>
            </a:r>
          </a:p>
          <a:p>
            <a:pPr lvl="1"/>
            <a:r>
              <a:rPr lang="en-GB" sz="2000" dirty="0"/>
              <a:t>Selected global supply chain(s) based on a scoring template in order to focus the mapping, analysis and intervention model.</a:t>
            </a:r>
          </a:p>
          <a:p>
            <a:endParaRPr lang="en-GB" sz="2000" dirty="0"/>
          </a:p>
          <a:p>
            <a:pPr marL="0" indent="0">
              <a:spcBef>
                <a:spcPts val="0"/>
              </a:spcBef>
              <a:spcAft>
                <a:spcPts val="600"/>
              </a:spcAft>
              <a:buNone/>
            </a:pPr>
            <a:endParaRPr lang="en-GB" sz="1400" dirty="0"/>
          </a:p>
        </p:txBody>
      </p:sp>
      <p:pic>
        <p:nvPicPr>
          <p:cNvPr id="6" name="Graphic 5" descr="Bullseye">
            <a:extLst>
              <a:ext uri="{FF2B5EF4-FFF2-40B4-BE49-F238E27FC236}">
                <a16:creationId xmlns:a16="http://schemas.microsoft.com/office/drawing/2014/main" id="{8393E039-21CC-48BD-BA99-EC4FA5DEF10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97000" y="2272294"/>
            <a:ext cx="1270001" cy="1270001"/>
          </a:xfrm>
          <a:prstGeom prst="rect">
            <a:avLst/>
          </a:prstGeom>
        </p:spPr>
      </p:pic>
    </p:spTree>
    <p:extLst>
      <p:ext uri="{BB962C8B-B14F-4D97-AF65-F5344CB8AC3E}">
        <p14:creationId xmlns:p14="http://schemas.microsoft.com/office/powerpoint/2010/main" val="2268227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FC047-71D3-42EA-84B8-135091344587}"/>
              </a:ext>
            </a:extLst>
          </p:cNvPr>
          <p:cNvSpPr>
            <a:spLocks noGrp="1"/>
          </p:cNvSpPr>
          <p:nvPr>
            <p:ph type="title"/>
          </p:nvPr>
        </p:nvSpPr>
        <p:spPr/>
        <p:txBody>
          <a:bodyPr/>
          <a:lstStyle/>
          <a:p>
            <a:r>
              <a:rPr lang="en-US" b="1" dirty="0">
                <a:solidFill>
                  <a:srgbClr val="002060"/>
                </a:solidFill>
              </a:rPr>
              <a:t>Value Chain Selection Process</a:t>
            </a:r>
            <a:endParaRPr lang="en-GB" b="1" dirty="0">
              <a:solidFill>
                <a:srgbClr val="002060"/>
              </a:solidFill>
            </a:endParaRPr>
          </a:p>
        </p:txBody>
      </p:sp>
      <p:sp>
        <p:nvSpPr>
          <p:cNvPr id="3" name="Content Placeholder 2">
            <a:extLst>
              <a:ext uri="{FF2B5EF4-FFF2-40B4-BE49-F238E27FC236}">
                <a16:creationId xmlns:a16="http://schemas.microsoft.com/office/drawing/2014/main" id="{756EFFA0-35A8-40B6-A3AA-B588D2D2FC6F}"/>
              </a:ext>
            </a:extLst>
          </p:cNvPr>
          <p:cNvSpPr>
            <a:spLocks noGrp="1"/>
          </p:cNvSpPr>
          <p:nvPr>
            <p:ph idx="1"/>
          </p:nvPr>
        </p:nvSpPr>
        <p:spPr>
          <a:xfrm>
            <a:off x="838199" y="1520825"/>
            <a:ext cx="10515600" cy="4789823"/>
          </a:xfrm>
        </p:spPr>
        <p:txBody>
          <a:bodyPr>
            <a:noAutofit/>
          </a:bodyPr>
          <a:lstStyle/>
          <a:p>
            <a:pPr marL="0" indent="0" algn="just">
              <a:buNone/>
            </a:pPr>
            <a:r>
              <a:rPr lang="en-GB" sz="2000" dirty="0"/>
              <a:t>1.	Choose three to five value chains to include in the selection process. Choose them in function of their importance regarding lead exports of the country and in consultation with respective ILO Country Offices.</a:t>
            </a:r>
          </a:p>
          <a:p>
            <a:pPr marL="0" indent="0" algn="just">
              <a:buNone/>
            </a:pPr>
            <a:r>
              <a:rPr lang="en-GB" sz="2000" dirty="0"/>
              <a:t>2.	Assess and analyse the selected value chains based on a desk review. The information compiled will serve to score each criterion in order to select the most appropriate value chain for the project.</a:t>
            </a:r>
          </a:p>
          <a:p>
            <a:pPr marL="457200" lvl="1" indent="0" algn="just">
              <a:buNone/>
            </a:pPr>
            <a:r>
              <a:rPr lang="en-GB" sz="1600" dirty="0" err="1"/>
              <a:t>i</a:t>
            </a:r>
            <a:r>
              <a:rPr lang="en-GB" sz="1600" dirty="0"/>
              <a:t>.	Topics: The desk review of each value chain is organised around defined topics which contain a number of criteria.</a:t>
            </a:r>
          </a:p>
          <a:p>
            <a:pPr marL="457200" lvl="1" indent="0" algn="just">
              <a:buNone/>
            </a:pPr>
            <a:r>
              <a:rPr lang="en-GB" sz="1600" dirty="0"/>
              <a:t>ii.	Criterion: Each topic contains various criterion to consider during the desk review in order to obtain an overview of the value chain and its environment.</a:t>
            </a:r>
          </a:p>
          <a:p>
            <a:pPr marL="457200" lvl="1" indent="0" algn="just">
              <a:buNone/>
            </a:pPr>
            <a:r>
              <a:rPr lang="en-GB" sz="1600" dirty="0"/>
              <a:t>iii.	Indicators: Each criterion has a set of indicators to consider in order to efficiently guide the desk review. </a:t>
            </a:r>
          </a:p>
          <a:p>
            <a:pPr marL="457200" lvl="1" indent="0" algn="just">
              <a:buNone/>
            </a:pPr>
            <a:r>
              <a:rPr lang="en-GB" sz="1600" dirty="0"/>
              <a:t>iv.	Sources: In order to collect relevant information for each topic, criterion and indicator, relevant sources are provided for the desk review. </a:t>
            </a:r>
            <a:endParaRPr lang="en-GB" sz="2000" dirty="0"/>
          </a:p>
          <a:p>
            <a:pPr marL="0" indent="0" algn="just">
              <a:buNone/>
            </a:pPr>
            <a:r>
              <a:rPr lang="en-GB" sz="2000" dirty="0"/>
              <a:t>3.	Based on the data and information collected, use the scoring and selection matrices, to select the most appropriate value chain.</a:t>
            </a:r>
          </a:p>
        </p:txBody>
      </p:sp>
      <p:sp>
        <p:nvSpPr>
          <p:cNvPr id="56" name="Rectangle 55"/>
          <p:cNvSpPr/>
          <p:nvPr/>
        </p:nvSpPr>
        <p:spPr>
          <a:xfrm>
            <a:off x="10827359" y="880797"/>
            <a:ext cx="1052880" cy="161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1" i="0" u="none" strike="noStrike" kern="1200" cap="none" spc="0" normalizeH="0" baseline="0" noProof="0" dirty="0">
                <a:ln>
                  <a:noFill/>
                </a:ln>
                <a:solidFill>
                  <a:srgbClr val="002060"/>
                </a:solidFill>
                <a:effectLst/>
                <a:uLnTx/>
                <a:uFillTx/>
                <a:latin typeface="Calibri" panose="020F0502020204030204"/>
                <a:ea typeface="+mn-ea"/>
                <a:cs typeface="+mn-cs"/>
              </a:rPr>
              <a:t>Desk </a:t>
            </a:r>
            <a:r>
              <a:rPr kumimoji="0" lang="fr-CH" sz="1400" b="1" i="0" u="none" strike="noStrike" kern="1200" cap="none" spc="0" normalizeH="0" baseline="0" noProof="0" dirty="0" err="1">
                <a:ln>
                  <a:noFill/>
                </a:ln>
                <a:solidFill>
                  <a:srgbClr val="002060"/>
                </a:solidFill>
                <a:effectLst/>
                <a:uLnTx/>
                <a:uFillTx/>
                <a:latin typeface="Calibri" panose="020F0502020204030204"/>
                <a:ea typeface="+mn-ea"/>
                <a:cs typeface="+mn-cs"/>
              </a:rPr>
              <a:t>work</a:t>
            </a:r>
            <a:endParaRPr kumimoji="0" lang="en-GB" sz="1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pic>
        <p:nvPicPr>
          <p:cNvPr id="5" name="Graphic 4" descr="Computer">
            <a:extLst>
              <a:ext uri="{FF2B5EF4-FFF2-40B4-BE49-F238E27FC236}">
                <a16:creationId xmlns:a16="http://schemas.microsoft.com/office/drawing/2014/main" id="{FFD72C35-1ECA-45BF-92EE-815032A6A0F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96599" y="47021"/>
            <a:ext cx="914400" cy="914400"/>
          </a:xfrm>
          <a:prstGeom prst="rect">
            <a:avLst/>
          </a:prstGeom>
        </p:spPr>
      </p:pic>
    </p:spTree>
    <p:extLst>
      <p:ext uri="{BB962C8B-B14F-4D97-AF65-F5344CB8AC3E}">
        <p14:creationId xmlns:p14="http://schemas.microsoft.com/office/powerpoint/2010/main" val="1729164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469" y="382590"/>
            <a:ext cx="10515600" cy="1325563"/>
          </a:xfrm>
        </p:spPr>
        <p:txBody>
          <a:bodyPr/>
          <a:lstStyle/>
          <a:p>
            <a:r>
              <a:rPr lang="fr-CH" b="1" dirty="0">
                <a:solidFill>
                  <a:srgbClr val="002060"/>
                </a:solidFill>
              </a:rPr>
              <a:t>Value </a:t>
            </a:r>
            <a:r>
              <a:rPr lang="fr-CH" b="1" dirty="0" err="1">
                <a:solidFill>
                  <a:srgbClr val="002060"/>
                </a:solidFill>
              </a:rPr>
              <a:t>chain</a:t>
            </a:r>
            <a:r>
              <a:rPr lang="fr-CH" b="1" dirty="0">
                <a:solidFill>
                  <a:srgbClr val="002060"/>
                </a:solidFill>
              </a:rPr>
              <a:t> </a:t>
            </a:r>
            <a:r>
              <a:rPr lang="fr-CH" b="1" dirty="0" err="1">
                <a:solidFill>
                  <a:srgbClr val="002060"/>
                </a:solidFill>
              </a:rPr>
              <a:t>selection</a:t>
            </a:r>
            <a:r>
              <a:rPr lang="fr-CH" b="1" dirty="0">
                <a:solidFill>
                  <a:srgbClr val="002060"/>
                </a:solidFill>
              </a:rPr>
              <a:t> </a:t>
            </a:r>
            <a:r>
              <a:rPr lang="fr-CH" b="1" dirty="0" err="1">
                <a:solidFill>
                  <a:srgbClr val="002060"/>
                </a:solidFill>
              </a:rPr>
              <a:t>process</a:t>
            </a:r>
            <a:endParaRPr lang="en-GB" b="1" dirty="0">
              <a:solidFill>
                <a:srgbClr val="002060"/>
              </a:solidFill>
            </a:endParaRPr>
          </a:p>
        </p:txBody>
      </p:sp>
      <p:sp>
        <p:nvSpPr>
          <p:cNvPr id="49" name="Rounded Rectangle 48"/>
          <p:cNvSpPr/>
          <p:nvPr/>
        </p:nvSpPr>
        <p:spPr>
          <a:xfrm>
            <a:off x="177800" y="2171700"/>
            <a:ext cx="4492884" cy="6604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800" b="0" i="0" u="none" strike="noStrike" kern="1200" cap="none" spc="0" normalizeH="0" baseline="0" noProof="0" dirty="0" err="1">
                <a:ln>
                  <a:noFill/>
                </a:ln>
                <a:solidFill>
                  <a:prstClr val="white"/>
                </a:solidFill>
                <a:effectLst/>
                <a:uLnTx/>
                <a:uFillTx/>
                <a:latin typeface="Calibri" panose="020F0502020204030204"/>
                <a:ea typeface="+mn-ea"/>
                <a:cs typeface="+mn-cs"/>
              </a:rPr>
              <a:t>Selection</a:t>
            </a:r>
            <a:r>
              <a:rPr kumimoji="0" lang="fr-CH" sz="18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fr-CH" sz="1800" b="0" i="0" u="none" strike="noStrike" kern="1200" cap="none" spc="0" normalizeH="0" baseline="0" noProof="0" dirty="0" err="1">
                <a:ln>
                  <a:noFill/>
                </a:ln>
                <a:solidFill>
                  <a:prstClr val="white"/>
                </a:solidFill>
                <a:effectLst/>
                <a:uLnTx/>
                <a:uFillTx/>
                <a:latin typeface="Calibri" panose="020F0502020204030204"/>
                <a:ea typeface="+mn-ea"/>
                <a:cs typeface="+mn-cs"/>
              </a:rPr>
              <a:t>criteria</a:t>
            </a:r>
            <a:r>
              <a:rPr kumimoji="0" lang="fr-CH" sz="1800" b="0" i="0" u="none" strike="noStrike" kern="1200" cap="none" spc="0" normalizeH="0" baseline="0" noProof="0" dirty="0">
                <a:ln>
                  <a:noFill/>
                </a:ln>
                <a:solidFill>
                  <a:prstClr val="white"/>
                </a:solidFill>
                <a:effectLst/>
                <a:uLnTx/>
                <a:uFillTx/>
                <a:latin typeface="Calibri" panose="020F0502020204030204"/>
                <a:ea typeface="+mn-ea"/>
                <a:cs typeface="+mn-cs"/>
              </a:rPr>
              <a:t> by </a:t>
            </a:r>
            <a:r>
              <a:rPr kumimoji="0" lang="fr-CH" sz="1800" b="0" i="0" u="none" strike="noStrike" kern="1200" cap="none" spc="0" normalizeH="0" baseline="0" noProof="0" dirty="0" err="1">
                <a:ln>
                  <a:noFill/>
                </a:ln>
                <a:solidFill>
                  <a:prstClr val="white"/>
                </a:solidFill>
                <a:effectLst/>
                <a:uLnTx/>
                <a:uFillTx/>
                <a:latin typeface="Calibri" panose="020F0502020204030204"/>
                <a:ea typeface="+mn-ea"/>
                <a:cs typeface="+mn-cs"/>
              </a:rPr>
              <a:t>topic</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Rounded Rectangle 49"/>
          <p:cNvSpPr/>
          <p:nvPr/>
        </p:nvSpPr>
        <p:spPr>
          <a:xfrm>
            <a:off x="5143500" y="2146300"/>
            <a:ext cx="2105284" cy="6604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800" b="0" i="0" u="none" strike="noStrike" kern="1200" cap="none" spc="0" normalizeH="0" baseline="0" noProof="0" dirty="0">
                <a:ln>
                  <a:noFill/>
                </a:ln>
                <a:solidFill>
                  <a:prstClr val="white"/>
                </a:solidFill>
                <a:effectLst/>
                <a:uLnTx/>
                <a:uFillTx/>
                <a:latin typeface="Calibri" panose="020F0502020204030204"/>
                <a:ea typeface="+mn-ea"/>
                <a:cs typeface="+mn-cs"/>
              </a:rPr>
              <a:t>Source</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1" name="Rounded Rectangle 50"/>
          <p:cNvSpPr/>
          <p:nvPr/>
        </p:nvSpPr>
        <p:spPr>
          <a:xfrm>
            <a:off x="7705984" y="2146300"/>
            <a:ext cx="4130416" cy="660400"/>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800" b="0" i="0" u="none" strike="noStrike" kern="1200" cap="none" spc="0" normalizeH="0" baseline="0" noProof="0" dirty="0" err="1">
                <a:ln>
                  <a:noFill/>
                </a:ln>
                <a:solidFill>
                  <a:prstClr val="white"/>
                </a:solidFill>
                <a:effectLst/>
                <a:uLnTx/>
                <a:uFillTx/>
                <a:latin typeface="Calibri" panose="020F0502020204030204"/>
                <a:ea typeface="+mn-ea"/>
                <a:cs typeface="+mn-cs"/>
              </a:rPr>
              <a:t>Scoring</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2" name="Right Arrow 51"/>
          <p:cNvSpPr/>
          <p:nvPr/>
        </p:nvSpPr>
        <p:spPr>
          <a:xfrm>
            <a:off x="4762500" y="2352742"/>
            <a:ext cx="330200" cy="326958"/>
          </a:xfrm>
          <a:prstGeom prst="rightArrow">
            <a:avLst/>
          </a:prstGeom>
          <a:solidFill>
            <a:schemeClr val="accent2"/>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Right Arrow 52"/>
          <p:cNvSpPr/>
          <p:nvPr/>
        </p:nvSpPr>
        <p:spPr>
          <a:xfrm>
            <a:off x="7340600" y="2352742"/>
            <a:ext cx="273568" cy="326958"/>
          </a:xfrm>
          <a:prstGeom prst="rightArrow">
            <a:avLst/>
          </a:prstGeom>
          <a:solidFill>
            <a:schemeClr val="accent4"/>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Rectangle 53"/>
          <p:cNvSpPr/>
          <p:nvPr/>
        </p:nvSpPr>
        <p:spPr>
          <a:xfrm>
            <a:off x="177800" y="2974601"/>
            <a:ext cx="2298700" cy="1381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Market</a:t>
            </a: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 position</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International </a:t>
            </a: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integration</a:t>
            </a:r>
            <a:endPar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Demand</a:t>
            </a:r>
            <a:endPar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Competitiveness</a:t>
            </a:r>
            <a:endPar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Rectangle 54"/>
          <p:cNvSpPr/>
          <p:nvPr/>
        </p:nvSpPr>
        <p:spPr>
          <a:xfrm>
            <a:off x="177800" y="4476002"/>
            <a:ext cx="2298700" cy="19910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Employment</a:t>
            </a: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 and </a:t>
            </a: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working</a:t>
            </a: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 conditions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Employment</a:t>
            </a:r>
            <a:endPar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Working</a:t>
            </a: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 conditions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Occupational</a:t>
            </a: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Safety</a:t>
            </a: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 and </a:t>
            </a: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Health</a:t>
            </a:r>
            <a:endPar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Rectangle 55"/>
          <p:cNvSpPr/>
          <p:nvPr/>
        </p:nvSpPr>
        <p:spPr>
          <a:xfrm>
            <a:off x="2590800" y="2974601"/>
            <a:ext cx="2298700" cy="1381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Environmental</a:t>
            </a: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 and social dimensions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Inclusiveness</a:t>
            </a:r>
            <a:endPar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Environmental</a:t>
            </a: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footprint</a:t>
            </a:r>
            <a:endPar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Vulnerability</a:t>
            </a: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 to </a:t>
            </a: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climate</a:t>
            </a: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 change</a:t>
            </a:r>
            <a:endPar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Rectangle 56"/>
          <p:cNvSpPr/>
          <p:nvPr/>
        </p:nvSpPr>
        <p:spPr>
          <a:xfrm>
            <a:off x="2590800" y="4476001"/>
            <a:ext cx="2298700" cy="19910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Sector</a:t>
            </a: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organization</a:t>
            </a: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 and </a:t>
            </a: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regulation</a:t>
            </a:r>
            <a:endPar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Composition</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Organization</a:t>
            </a: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 and collaboration</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Investment</a:t>
            </a: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 and </a:t>
            </a: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institutional</a:t>
            </a: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capacity</a:t>
            </a:r>
            <a:endPar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Regulation</a:t>
            </a: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 and </a:t>
            </a: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enforcement</a:t>
            </a:r>
            <a:endPar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8" name="Rectangle 57"/>
          <p:cNvSpPr/>
          <p:nvPr/>
        </p:nvSpPr>
        <p:spPr>
          <a:xfrm>
            <a:off x="5143500" y="2974600"/>
            <a:ext cx="2105284" cy="34924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400" b="0" i="0" u="sng" strike="noStrike" kern="1200" cap="none" spc="0" normalizeH="0" baseline="0" noProof="0" dirty="0">
                <a:ln>
                  <a:noFill/>
                </a:ln>
                <a:solidFill>
                  <a:prstClr val="white"/>
                </a:solidFill>
                <a:effectLst/>
                <a:uLnTx/>
                <a:uFillTx/>
                <a:latin typeface="Calibri" panose="020F0502020204030204"/>
                <a:ea typeface="+mn-ea"/>
                <a:cs typeface="+mn-cs"/>
              </a:rPr>
              <a:t>Desk </a:t>
            </a:r>
            <a:r>
              <a:rPr kumimoji="0" lang="fr-CH" sz="1400" b="0" i="0" u="sng" strike="noStrike" kern="1200" cap="none" spc="0" normalizeH="0" baseline="0" noProof="0" dirty="0" err="1">
                <a:ln>
                  <a:noFill/>
                </a:ln>
                <a:solidFill>
                  <a:prstClr val="white"/>
                </a:solidFill>
                <a:effectLst/>
                <a:uLnTx/>
                <a:uFillTx/>
                <a:latin typeface="Calibri" panose="020F0502020204030204"/>
                <a:ea typeface="+mn-ea"/>
                <a:cs typeface="+mn-cs"/>
              </a:rPr>
              <a:t>work</a:t>
            </a:r>
            <a:endParaRPr kumimoji="0" lang="fr-CH" sz="1400" b="0" i="0" u="sng"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Global </a:t>
            </a: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databases</a:t>
            </a:r>
            <a:endPar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National </a:t>
            </a: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statistical</a:t>
            </a: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 institutions / relevant </a:t>
            </a: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minitries</a:t>
            </a: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 public information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Scientific</a:t>
            </a: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literature</a:t>
            </a:r>
            <a:endPar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Other</a:t>
            </a: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agencies</a:t>
            </a: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assessments</a:t>
            </a: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 and reports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Internal</a:t>
            </a: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 consultations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CH" sz="1400" b="0" i="0" u="none" strike="noStrike" kern="1200" cap="none" spc="0" normalizeH="0" baseline="0" noProof="0" dirty="0">
                <a:ln>
                  <a:noFill/>
                </a:ln>
                <a:solidFill>
                  <a:prstClr val="white"/>
                </a:solidFill>
                <a:effectLst/>
                <a:uLnTx/>
                <a:uFillTx/>
                <a:latin typeface="Calibri" panose="020F0502020204030204"/>
                <a:ea typeface="+mn-ea"/>
                <a:cs typeface="+mn-cs"/>
              </a:rPr>
              <a:t>Interviews of </a:t>
            </a:r>
            <a:r>
              <a:rPr kumimoji="0" lang="fr-CH" sz="1400" b="0" i="0" u="none" strike="noStrike" kern="1200" cap="none" spc="0" normalizeH="0" baseline="0" noProof="0" dirty="0" err="1">
                <a:ln>
                  <a:noFill/>
                </a:ln>
                <a:solidFill>
                  <a:prstClr val="white"/>
                </a:solidFill>
                <a:effectLst/>
                <a:uLnTx/>
                <a:uFillTx/>
                <a:latin typeface="Calibri" panose="020F0502020204030204"/>
                <a:ea typeface="+mn-ea"/>
                <a:cs typeface="+mn-cs"/>
              </a:rPr>
              <a:t>specialists</a:t>
            </a:r>
            <a:endPar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59" name="Table 58"/>
          <p:cNvGraphicFramePr>
            <a:graphicFrameLocks noGrp="1"/>
          </p:cNvGraphicFramePr>
          <p:nvPr>
            <p:extLst/>
          </p:nvPr>
        </p:nvGraphicFramePr>
        <p:xfrm>
          <a:off x="7705984" y="2977399"/>
          <a:ext cx="4130416" cy="3489700"/>
        </p:xfrm>
        <a:graphic>
          <a:graphicData uri="http://schemas.openxmlformats.org/drawingml/2006/table">
            <a:tbl>
              <a:tblPr firstRow="1" firstCol="1" bandRow="1">
                <a:tableStyleId>{00A15C55-8517-42AA-B614-E9B94910E393}</a:tableStyleId>
              </a:tblPr>
              <a:tblGrid>
                <a:gridCol w="1332688">
                  <a:extLst>
                    <a:ext uri="{9D8B030D-6E8A-4147-A177-3AD203B41FA5}">
                      <a16:colId xmlns:a16="http://schemas.microsoft.com/office/drawing/2014/main" val="20000"/>
                    </a:ext>
                  </a:extLst>
                </a:gridCol>
                <a:gridCol w="822966">
                  <a:extLst>
                    <a:ext uri="{9D8B030D-6E8A-4147-A177-3AD203B41FA5}">
                      <a16:colId xmlns:a16="http://schemas.microsoft.com/office/drawing/2014/main" val="20001"/>
                    </a:ext>
                  </a:extLst>
                </a:gridCol>
                <a:gridCol w="987381">
                  <a:extLst>
                    <a:ext uri="{9D8B030D-6E8A-4147-A177-3AD203B41FA5}">
                      <a16:colId xmlns:a16="http://schemas.microsoft.com/office/drawing/2014/main" val="20002"/>
                    </a:ext>
                  </a:extLst>
                </a:gridCol>
                <a:gridCol w="987381">
                  <a:extLst>
                    <a:ext uri="{9D8B030D-6E8A-4147-A177-3AD203B41FA5}">
                      <a16:colId xmlns:a16="http://schemas.microsoft.com/office/drawing/2014/main" val="20003"/>
                    </a:ext>
                  </a:extLst>
                </a:gridCol>
              </a:tblGrid>
              <a:tr h="386983">
                <a:tc>
                  <a:txBody>
                    <a:bodyPr/>
                    <a:lstStyle/>
                    <a:p>
                      <a:pPr algn="ctr">
                        <a:lnSpc>
                          <a:spcPct val="107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a:effectLst/>
                        </a:rPr>
                        <a:t>Supply chain no. 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a:effectLst/>
                        </a:rPr>
                        <a:t>Supply chain no. 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1100">
                          <a:effectLst/>
                        </a:rPr>
                        <a:t>Supply chain no. 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784451">
                <a:tc>
                  <a:txBody>
                    <a:bodyPr/>
                    <a:lstStyle/>
                    <a:p>
                      <a:pPr>
                        <a:lnSpc>
                          <a:spcPct val="107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7">
                  <a:txBody>
                    <a:bodyPr/>
                    <a:lstStyle/>
                    <a:p>
                      <a:pP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tc>
                <a:tc rowSpan="7">
                  <a:txBody>
                    <a:bodyPr/>
                    <a:lstStyle/>
                    <a:p>
                      <a:pP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tc>
                <a:tc rowSpan="7">
                  <a:txBody>
                    <a:bodyPr/>
                    <a:lstStyle/>
                    <a:p>
                      <a:pP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tc>
                <a:extLst>
                  <a:ext uri="{0D108BD9-81ED-4DB2-BD59-A6C34878D82A}">
                    <a16:rowId xmlns:a16="http://schemas.microsoft.com/office/drawing/2014/main" val="10001"/>
                  </a:ext>
                </a:extLst>
              </a:tr>
              <a:tr h="383351">
                <a:tc>
                  <a:txBody>
                    <a:bodyPr/>
                    <a:lstStyle/>
                    <a:p>
                      <a:pPr marL="0" lvl="0" indent="0">
                        <a:lnSpc>
                          <a:spcPct val="107000"/>
                        </a:lnSpc>
                        <a:spcAft>
                          <a:spcPts val="0"/>
                        </a:spcAft>
                        <a:buFont typeface="+mj-lt"/>
                        <a:buNone/>
                      </a:pPr>
                      <a:r>
                        <a:rPr lang="en-GB" sz="1100">
                          <a:effectLst/>
                        </a:rPr>
                        <a:t>Market position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7000"/>
                        </a:lnSpc>
                        <a:spcAft>
                          <a:spcPts val="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7000"/>
                        </a:lnSpc>
                        <a:spcAft>
                          <a:spcPts val="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7000"/>
                        </a:lnSpc>
                        <a:spcAft>
                          <a:spcPts val="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386983">
                <a:tc>
                  <a:txBody>
                    <a:bodyPr/>
                    <a:lstStyle/>
                    <a:p>
                      <a:pPr marL="0" lvl="0" indent="0">
                        <a:lnSpc>
                          <a:spcPct val="107000"/>
                        </a:lnSpc>
                        <a:spcAft>
                          <a:spcPts val="0"/>
                        </a:spcAft>
                        <a:buFont typeface="+mj-lt"/>
                        <a:buNone/>
                      </a:pPr>
                      <a:r>
                        <a:rPr lang="en-GB" sz="1100">
                          <a:effectLst/>
                        </a:rPr>
                        <a:t>Employment and working conditions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7000"/>
                        </a:lnSpc>
                        <a:spcAft>
                          <a:spcPts val="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7000"/>
                        </a:lnSpc>
                        <a:spcAft>
                          <a:spcPts val="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7000"/>
                        </a:lnSpc>
                        <a:spcAft>
                          <a:spcPts val="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386983">
                <a:tc>
                  <a:txBody>
                    <a:bodyPr/>
                    <a:lstStyle/>
                    <a:p>
                      <a:pPr marL="0" lvl="0" indent="0">
                        <a:lnSpc>
                          <a:spcPct val="107000"/>
                        </a:lnSpc>
                        <a:spcAft>
                          <a:spcPts val="0"/>
                        </a:spcAft>
                        <a:buFont typeface="+mj-lt"/>
                        <a:buNone/>
                      </a:pPr>
                      <a:r>
                        <a:rPr lang="en-GB" sz="1100">
                          <a:effectLst/>
                        </a:rPr>
                        <a:t>Environmental and social dimensions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7000"/>
                        </a:lnSpc>
                        <a:spcAft>
                          <a:spcPts val="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7000"/>
                        </a:lnSpc>
                        <a:spcAft>
                          <a:spcPts val="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7000"/>
                        </a:lnSpc>
                        <a:spcAft>
                          <a:spcPts val="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386983">
                <a:tc>
                  <a:txBody>
                    <a:bodyPr/>
                    <a:lstStyle/>
                    <a:p>
                      <a:pPr marL="0" lvl="0" indent="0">
                        <a:lnSpc>
                          <a:spcPct val="107000"/>
                        </a:lnSpc>
                        <a:spcAft>
                          <a:spcPts val="0"/>
                        </a:spcAft>
                        <a:buFont typeface="+mj-lt"/>
                        <a:buNone/>
                      </a:pPr>
                      <a:r>
                        <a:rPr lang="en-GB" sz="1100">
                          <a:effectLst/>
                        </a:rPr>
                        <a:t>Sector organization and regulation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7000"/>
                        </a:lnSpc>
                        <a:spcAft>
                          <a:spcPts val="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7000"/>
                        </a:lnSpc>
                        <a:spcAft>
                          <a:spcPts val="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7000"/>
                        </a:lnSpc>
                        <a:spcAft>
                          <a:spcPts val="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386983">
                <a:tc>
                  <a:txBody>
                    <a:bodyPr/>
                    <a:lstStyle/>
                    <a:p>
                      <a:pPr marL="0" lvl="0" indent="0">
                        <a:lnSpc>
                          <a:spcPct val="107000"/>
                        </a:lnSpc>
                        <a:spcAft>
                          <a:spcPts val="0"/>
                        </a:spcAft>
                        <a:buFont typeface="+mj-lt"/>
                        <a:buNone/>
                      </a:pPr>
                      <a:r>
                        <a:rPr lang="en-GB" sz="1100" dirty="0">
                          <a:effectLst/>
                        </a:rPr>
                        <a:t>Potential for transferability</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7000"/>
                        </a:lnSpc>
                        <a:spcAft>
                          <a:spcPts val="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7000"/>
                        </a:lnSpc>
                        <a:spcAft>
                          <a:spcPts val="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7000"/>
                        </a:lnSpc>
                        <a:spcAft>
                          <a:spcPts val="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386983">
                <a:tc>
                  <a:txBody>
                    <a:bodyPr/>
                    <a:lstStyle/>
                    <a:p>
                      <a:pPr>
                        <a:lnSpc>
                          <a:spcPct val="107000"/>
                        </a:lnSpc>
                        <a:spcAft>
                          <a:spcPts val="0"/>
                        </a:spcAft>
                      </a:pPr>
                      <a:r>
                        <a:rPr lang="en-GB" sz="1100" dirty="0">
                          <a:effectLst/>
                        </a:rPr>
                        <a:t>Total (weighted I+II+III+IV+V)</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pPr>
                        <a:lnSpc>
                          <a:spcPct val="107000"/>
                        </a:lnSpc>
                        <a:spcAft>
                          <a:spcPts val="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bl>
          </a:graphicData>
        </a:graphic>
      </p:graphicFrame>
      <p:sp>
        <p:nvSpPr>
          <p:cNvPr id="16" name="Rectangle 15">
            <a:extLst>
              <a:ext uri="{FF2B5EF4-FFF2-40B4-BE49-F238E27FC236}">
                <a16:creationId xmlns:a16="http://schemas.microsoft.com/office/drawing/2014/main" id="{BA0EF46F-013B-46D1-A7F7-781DF303BABC}"/>
              </a:ext>
            </a:extLst>
          </p:cNvPr>
          <p:cNvSpPr/>
          <p:nvPr/>
        </p:nvSpPr>
        <p:spPr>
          <a:xfrm>
            <a:off x="10827359" y="880797"/>
            <a:ext cx="1052880" cy="161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1" i="0" u="none" strike="noStrike" kern="1200" cap="none" spc="0" normalizeH="0" baseline="0" noProof="0" dirty="0">
                <a:ln>
                  <a:noFill/>
                </a:ln>
                <a:solidFill>
                  <a:srgbClr val="002060"/>
                </a:solidFill>
                <a:effectLst/>
                <a:uLnTx/>
                <a:uFillTx/>
                <a:latin typeface="Calibri" panose="020F0502020204030204"/>
                <a:ea typeface="+mn-ea"/>
                <a:cs typeface="+mn-cs"/>
              </a:rPr>
              <a:t>Desk </a:t>
            </a:r>
            <a:r>
              <a:rPr kumimoji="0" lang="fr-CH" sz="1400" b="1" i="0" u="none" strike="noStrike" kern="1200" cap="none" spc="0" normalizeH="0" baseline="0" noProof="0" dirty="0" err="1">
                <a:ln>
                  <a:noFill/>
                </a:ln>
                <a:solidFill>
                  <a:srgbClr val="002060"/>
                </a:solidFill>
                <a:effectLst/>
                <a:uLnTx/>
                <a:uFillTx/>
                <a:latin typeface="Calibri" panose="020F0502020204030204"/>
                <a:ea typeface="+mn-ea"/>
                <a:cs typeface="+mn-cs"/>
              </a:rPr>
              <a:t>work</a:t>
            </a:r>
            <a:endParaRPr kumimoji="0" lang="en-GB" sz="1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pic>
        <p:nvPicPr>
          <p:cNvPr id="17" name="Graphic 16" descr="Computer">
            <a:extLst>
              <a:ext uri="{FF2B5EF4-FFF2-40B4-BE49-F238E27FC236}">
                <a16:creationId xmlns:a16="http://schemas.microsoft.com/office/drawing/2014/main" id="{A356298D-0F03-43AF-8075-AAE90872E75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96599" y="47021"/>
            <a:ext cx="914400" cy="914400"/>
          </a:xfrm>
          <a:prstGeom prst="rect">
            <a:avLst/>
          </a:prstGeom>
        </p:spPr>
      </p:pic>
    </p:spTree>
    <p:extLst>
      <p:ext uri="{BB962C8B-B14F-4D97-AF65-F5344CB8AC3E}">
        <p14:creationId xmlns:p14="http://schemas.microsoft.com/office/powerpoint/2010/main" val="3705618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96708-2488-4065-9AF9-7DC889079343}"/>
              </a:ext>
            </a:extLst>
          </p:cNvPr>
          <p:cNvSpPr>
            <a:spLocks noGrp="1"/>
          </p:cNvSpPr>
          <p:nvPr>
            <p:ph type="title"/>
          </p:nvPr>
        </p:nvSpPr>
        <p:spPr>
          <a:xfrm>
            <a:off x="838200" y="365126"/>
            <a:ext cx="10515600" cy="991116"/>
          </a:xfrm>
        </p:spPr>
        <p:txBody>
          <a:bodyPr/>
          <a:lstStyle/>
          <a:p>
            <a:r>
              <a:rPr lang="en-US" b="1" dirty="0">
                <a:solidFill>
                  <a:srgbClr val="002060"/>
                </a:solidFill>
              </a:rPr>
              <a:t>Value Chain Selection Process</a:t>
            </a:r>
            <a:endParaRPr lang="en-GB" b="1" dirty="0"/>
          </a:p>
        </p:txBody>
      </p:sp>
      <p:graphicFrame>
        <p:nvGraphicFramePr>
          <p:cNvPr id="4" name="Table 3">
            <a:extLst>
              <a:ext uri="{FF2B5EF4-FFF2-40B4-BE49-F238E27FC236}">
                <a16:creationId xmlns:a16="http://schemas.microsoft.com/office/drawing/2014/main" id="{52CE7E1E-A39A-459B-B117-38607E220448}"/>
              </a:ext>
            </a:extLst>
          </p:cNvPr>
          <p:cNvGraphicFramePr>
            <a:graphicFrameLocks noGrp="1"/>
          </p:cNvGraphicFramePr>
          <p:nvPr>
            <p:extLst/>
          </p:nvPr>
        </p:nvGraphicFramePr>
        <p:xfrm>
          <a:off x="838200" y="3736731"/>
          <a:ext cx="10624038" cy="2908378"/>
        </p:xfrm>
        <a:graphic>
          <a:graphicData uri="http://schemas.openxmlformats.org/drawingml/2006/table">
            <a:tbl>
              <a:tblPr firstRow="1" firstCol="1" bandRow="1">
                <a:tableStyleId>{5C22544A-7EE6-4342-B048-85BDC9FD1C3A}</a:tableStyleId>
              </a:tblPr>
              <a:tblGrid>
                <a:gridCol w="2028212">
                  <a:extLst>
                    <a:ext uri="{9D8B030D-6E8A-4147-A177-3AD203B41FA5}">
                      <a16:colId xmlns:a16="http://schemas.microsoft.com/office/drawing/2014/main" val="3500408469"/>
                    </a:ext>
                  </a:extLst>
                </a:gridCol>
                <a:gridCol w="7628123">
                  <a:extLst>
                    <a:ext uri="{9D8B030D-6E8A-4147-A177-3AD203B41FA5}">
                      <a16:colId xmlns:a16="http://schemas.microsoft.com/office/drawing/2014/main" val="712480746"/>
                    </a:ext>
                  </a:extLst>
                </a:gridCol>
                <a:gridCol w="967703">
                  <a:extLst>
                    <a:ext uri="{9D8B030D-6E8A-4147-A177-3AD203B41FA5}">
                      <a16:colId xmlns:a16="http://schemas.microsoft.com/office/drawing/2014/main" val="1725733535"/>
                    </a:ext>
                  </a:extLst>
                </a:gridCol>
              </a:tblGrid>
              <a:tr h="256832">
                <a:tc>
                  <a:txBody>
                    <a:bodyPr/>
                    <a:lstStyle/>
                    <a:p>
                      <a:pPr marL="0" marR="0" algn="ctr">
                        <a:lnSpc>
                          <a:spcPct val="107000"/>
                        </a:lnSpc>
                        <a:spcBef>
                          <a:spcPts val="0"/>
                        </a:spcBef>
                        <a:spcAft>
                          <a:spcPts val="0"/>
                        </a:spcAft>
                      </a:pPr>
                      <a:r>
                        <a:rPr lang="en-GB" sz="1100" dirty="0">
                          <a:effectLst/>
                        </a:rPr>
                        <a:t>Criteria</a:t>
                      </a:r>
                      <a:endParaRPr lang="en-GB"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dirty="0">
                          <a:effectLst/>
                        </a:rPr>
                        <a:t>Description of information found</a:t>
                      </a:r>
                      <a:endParaRPr lang="en-GB"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dirty="0">
                          <a:effectLst/>
                        </a:rPr>
                        <a:t>Score</a:t>
                      </a:r>
                      <a:endParaRPr lang="en-GB"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67764050"/>
                  </a:ext>
                </a:extLst>
              </a:tr>
              <a:tr h="1062998">
                <a:tc>
                  <a:txBody>
                    <a:bodyPr/>
                    <a:lstStyle/>
                    <a:p>
                      <a:pPr marL="0" marR="0">
                        <a:lnSpc>
                          <a:spcPct val="107000"/>
                        </a:lnSpc>
                        <a:spcBef>
                          <a:spcPts val="0"/>
                        </a:spcBef>
                        <a:spcAft>
                          <a:spcPts val="0"/>
                        </a:spcAft>
                      </a:pPr>
                      <a:r>
                        <a:rPr lang="en-GB" sz="1100" dirty="0">
                          <a:effectLst/>
                        </a:rPr>
                        <a:t>Importance of the sector for the local economy</a:t>
                      </a:r>
                      <a:endParaRPr lang="en-GB"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100" dirty="0">
                          <a:effectLst/>
                        </a:rPr>
                        <a:t> </a:t>
                      </a:r>
                    </a:p>
                    <a:p>
                      <a:pPr marL="0" marR="0">
                        <a:lnSpc>
                          <a:spcPct val="107000"/>
                        </a:lnSpc>
                        <a:spcBef>
                          <a:spcPts val="0"/>
                        </a:spcBef>
                        <a:spcAft>
                          <a:spcPts val="0"/>
                        </a:spcAft>
                      </a:pPr>
                      <a:r>
                        <a:rPr lang="en-GB" sz="1100" dirty="0">
                          <a:effectLst/>
                        </a:rPr>
                        <a:t> </a:t>
                      </a:r>
                      <a:endParaRPr lang="en-GB"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1100" dirty="0">
                          <a:effectLst/>
                        </a:rPr>
                        <a:t> </a:t>
                      </a:r>
                      <a:endParaRPr lang="en-GB"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790543617"/>
                  </a:ext>
                </a:extLst>
              </a:tr>
              <a:tr h="794274">
                <a:tc>
                  <a:txBody>
                    <a:bodyPr/>
                    <a:lstStyle/>
                    <a:p>
                      <a:pPr marL="0" marR="0">
                        <a:lnSpc>
                          <a:spcPct val="107000"/>
                        </a:lnSpc>
                        <a:spcBef>
                          <a:spcPts val="0"/>
                        </a:spcBef>
                        <a:spcAft>
                          <a:spcPts val="0"/>
                        </a:spcAft>
                      </a:pPr>
                      <a:r>
                        <a:rPr lang="en-GB" sz="1100" dirty="0">
                          <a:effectLst/>
                        </a:rPr>
                        <a:t>Prospects for growth in demand</a:t>
                      </a:r>
                      <a:endParaRPr lang="en-GB"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100" dirty="0">
                          <a:effectLst/>
                        </a:rPr>
                        <a:t> </a:t>
                      </a:r>
                      <a:endParaRPr lang="en-GB"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1100" dirty="0">
                          <a:effectLst/>
                        </a:rPr>
                        <a:t> </a:t>
                      </a:r>
                      <a:endParaRPr lang="en-GB"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932571697"/>
                  </a:ext>
                </a:extLst>
              </a:tr>
              <a:tr h="794274">
                <a:tc>
                  <a:txBody>
                    <a:bodyPr/>
                    <a:lstStyle/>
                    <a:p>
                      <a:pPr marL="0" marR="0">
                        <a:lnSpc>
                          <a:spcPct val="107000"/>
                        </a:lnSpc>
                        <a:spcBef>
                          <a:spcPts val="0"/>
                        </a:spcBef>
                        <a:spcAft>
                          <a:spcPts val="0"/>
                        </a:spcAft>
                      </a:pPr>
                      <a:r>
                        <a:rPr lang="en-GB" sz="1100" dirty="0">
                          <a:effectLst/>
                        </a:rPr>
                        <a:t>Competitiveness and profitability</a:t>
                      </a:r>
                      <a:endParaRPr lang="en-GB"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GB" sz="1100" dirty="0">
                          <a:effectLst/>
                        </a:rPr>
                        <a:t> </a:t>
                      </a:r>
                      <a:endParaRPr lang="en-GB"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GB" sz="1100" dirty="0">
                          <a:effectLst/>
                        </a:rPr>
                        <a:t> </a:t>
                      </a:r>
                      <a:endParaRPr lang="en-GB"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548223216"/>
                  </a:ext>
                </a:extLst>
              </a:tr>
            </a:tbl>
          </a:graphicData>
        </a:graphic>
      </p:graphicFrame>
      <p:sp>
        <p:nvSpPr>
          <p:cNvPr id="5" name="TextBox 4">
            <a:extLst>
              <a:ext uri="{FF2B5EF4-FFF2-40B4-BE49-F238E27FC236}">
                <a16:creationId xmlns:a16="http://schemas.microsoft.com/office/drawing/2014/main" id="{4FD1E377-6CCC-411A-B80E-23530B8E57B6}"/>
              </a:ext>
            </a:extLst>
          </p:cNvPr>
          <p:cNvSpPr txBox="1"/>
          <p:nvPr/>
        </p:nvSpPr>
        <p:spPr>
          <a:xfrm>
            <a:off x="838200" y="1327228"/>
            <a:ext cx="5070231" cy="2031325"/>
          </a:xfrm>
          <a:prstGeom prst="rect">
            <a:avLst/>
          </a:prstGeom>
          <a:noFill/>
          <a:ln w="3175">
            <a:solidFill>
              <a:schemeClr val="accent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srgbClr val="002060"/>
                </a:solidFill>
                <a:effectLst/>
                <a:uLnTx/>
                <a:uFillTx/>
                <a:latin typeface="Calibri" panose="020F0502020204030204"/>
                <a:ea typeface="+mn-ea"/>
                <a:cs typeface="+mn-cs"/>
              </a:rPr>
              <a:t>Collect information, analyze and score each value chain for each topic. Topics, criterion and their indicators can be adapted depending on country context and project objectives.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ectangle 5"/>
          <p:cNvSpPr/>
          <p:nvPr/>
        </p:nvSpPr>
        <p:spPr>
          <a:xfrm>
            <a:off x="6814723" y="1327228"/>
            <a:ext cx="4647515" cy="203132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060"/>
                </a:solidFill>
                <a:effectLst/>
                <a:uLnTx/>
                <a:uFillTx/>
                <a:latin typeface="Calibri" panose="020F0502020204030204"/>
                <a:ea typeface="+mn-ea"/>
                <a:cs typeface="+mn-cs"/>
              </a:rPr>
              <a:t>Topics: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Market Position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Employment and Working Conditions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Identification of the Risk Factors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Environmental and Social Dimensions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Sector Organization and Regulations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Potential for Transferability.</a:t>
            </a:r>
          </a:p>
        </p:txBody>
      </p:sp>
      <p:sp>
        <p:nvSpPr>
          <p:cNvPr id="10" name="Rectangle 9">
            <a:extLst>
              <a:ext uri="{FF2B5EF4-FFF2-40B4-BE49-F238E27FC236}">
                <a16:creationId xmlns:a16="http://schemas.microsoft.com/office/drawing/2014/main" id="{514FBC54-C585-40BC-B973-6D601F59AA08}"/>
              </a:ext>
            </a:extLst>
          </p:cNvPr>
          <p:cNvSpPr/>
          <p:nvPr/>
        </p:nvSpPr>
        <p:spPr>
          <a:xfrm>
            <a:off x="10827359" y="880797"/>
            <a:ext cx="1052880" cy="161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1" i="0" u="none" strike="noStrike" kern="1200" cap="none" spc="0" normalizeH="0" baseline="0" noProof="0" dirty="0">
                <a:ln>
                  <a:noFill/>
                </a:ln>
                <a:solidFill>
                  <a:srgbClr val="002060"/>
                </a:solidFill>
                <a:effectLst/>
                <a:uLnTx/>
                <a:uFillTx/>
                <a:latin typeface="Calibri" panose="020F0502020204030204"/>
                <a:ea typeface="+mn-ea"/>
                <a:cs typeface="+mn-cs"/>
              </a:rPr>
              <a:t>Desk </a:t>
            </a:r>
            <a:r>
              <a:rPr kumimoji="0" lang="fr-CH" sz="1400" b="1" i="0" u="none" strike="noStrike" kern="1200" cap="none" spc="0" normalizeH="0" baseline="0" noProof="0" dirty="0" err="1">
                <a:ln>
                  <a:noFill/>
                </a:ln>
                <a:solidFill>
                  <a:srgbClr val="002060"/>
                </a:solidFill>
                <a:effectLst/>
                <a:uLnTx/>
                <a:uFillTx/>
                <a:latin typeface="Calibri" panose="020F0502020204030204"/>
                <a:ea typeface="+mn-ea"/>
                <a:cs typeface="+mn-cs"/>
              </a:rPr>
              <a:t>work</a:t>
            </a:r>
            <a:endParaRPr kumimoji="0" lang="en-GB" sz="1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pic>
        <p:nvPicPr>
          <p:cNvPr id="11" name="Graphic 10" descr="Computer">
            <a:extLst>
              <a:ext uri="{FF2B5EF4-FFF2-40B4-BE49-F238E27FC236}">
                <a16:creationId xmlns:a16="http://schemas.microsoft.com/office/drawing/2014/main" id="{2E47DBF1-4F58-42B4-A7C9-B935A81CAD4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96599" y="47021"/>
            <a:ext cx="914400" cy="914400"/>
          </a:xfrm>
          <a:prstGeom prst="rect">
            <a:avLst/>
          </a:prstGeom>
        </p:spPr>
      </p:pic>
      <p:sp>
        <p:nvSpPr>
          <p:cNvPr id="3" name="Rectangle 2">
            <a:extLst>
              <a:ext uri="{FF2B5EF4-FFF2-40B4-BE49-F238E27FC236}">
                <a16:creationId xmlns:a16="http://schemas.microsoft.com/office/drawing/2014/main" id="{0099B78A-0C64-4FCB-B939-8B6D4E71A4A6}"/>
              </a:ext>
            </a:extLst>
          </p:cNvPr>
          <p:cNvSpPr/>
          <p:nvPr/>
        </p:nvSpPr>
        <p:spPr>
          <a:xfrm>
            <a:off x="792159" y="3406236"/>
            <a:ext cx="2581156" cy="369332"/>
          </a:xfrm>
          <a:prstGeom prst="rect">
            <a:avLst/>
          </a:prstGeom>
        </p:spPr>
        <p:txBody>
          <a:bodyPr wrap="non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Example: Market position</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6885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8DDA9-0EC3-4DD1-9A27-DE5CEA569A69}"/>
              </a:ext>
            </a:extLst>
          </p:cNvPr>
          <p:cNvSpPr>
            <a:spLocks noGrp="1"/>
          </p:cNvSpPr>
          <p:nvPr>
            <p:ph type="title"/>
          </p:nvPr>
        </p:nvSpPr>
        <p:spPr/>
        <p:txBody>
          <a:bodyPr/>
          <a:lstStyle/>
          <a:p>
            <a:r>
              <a:rPr lang="en-US" b="1" dirty="0">
                <a:solidFill>
                  <a:srgbClr val="002060"/>
                </a:solidFill>
              </a:rPr>
              <a:t>Value Chain Selection Process</a:t>
            </a:r>
            <a:endParaRPr lang="en-GB" b="1" dirty="0"/>
          </a:p>
        </p:txBody>
      </p:sp>
      <p:graphicFrame>
        <p:nvGraphicFramePr>
          <p:cNvPr id="4" name="Content Placeholder 3">
            <a:extLst>
              <a:ext uri="{FF2B5EF4-FFF2-40B4-BE49-F238E27FC236}">
                <a16:creationId xmlns:a16="http://schemas.microsoft.com/office/drawing/2014/main" id="{0DDB2304-EE46-44E6-87D8-EF1B0EF15005}"/>
              </a:ext>
            </a:extLst>
          </p:cNvPr>
          <p:cNvGraphicFramePr>
            <a:graphicFrameLocks noGrp="1"/>
          </p:cNvGraphicFramePr>
          <p:nvPr>
            <p:ph idx="1"/>
            <p:extLst/>
          </p:nvPr>
        </p:nvGraphicFramePr>
        <p:xfrm>
          <a:off x="1459992" y="2299668"/>
          <a:ext cx="9272016" cy="4014216"/>
        </p:xfrm>
        <a:graphic>
          <a:graphicData uri="http://schemas.openxmlformats.org/drawingml/2006/table">
            <a:tbl>
              <a:tblPr firstRow="1" firstCol="1" bandRow="1">
                <a:tableStyleId>{5C22544A-7EE6-4342-B048-85BDC9FD1C3A}</a:tableStyleId>
              </a:tblPr>
              <a:tblGrid>
                <a:gridCol w="1811273">
                  <a:extLst>
                    <a:ext uri="{9D8B030D-6E8A-4147-A177-3AD203B41FA5}">
                      <a16:colId xmlns:a16="http://schemas.microsoft.com/office/drawing/2014/main" val="3560479624"/>
                    </a:ext>
                  </a:extLst>
                </a:gridCol>
                <a:gridCol w="6616190">
                  <a:extLst>
                    <a:ext uri="{9D8B030D-6E8A-4147-A177-3AD203B41FA5}">
                      <a16:colId xmlns:a16="http://schemas.microsoft.com/office/drawing/2014/main" val="1281205009"/>
                    </a:ext>
                  </a:extLst>
                </a:gridCol>
                <a:gridCol w="844553">
                  <a:extLst>
                    <a:ext uri="{9D8B030D-6E8A-4147-A177-3AD203B41FA5}">
                      <a16:colId xmlns:a16="http://schemas.microsoft.com/office/drawing/2014/main" val="2258757171"/>
                    </a:ext>
                  </a:extLst>
                </a:gridCol>
              </a:tblGrid>
              <a:tr h="484938">
                <a:tc>
                  <a:txBody>
                    <a:bodyPr/>
                    <a:lstStyle/>
                    <a:p>
                      <a:pPr marL="0" marR="0" algn="ctr">
                        <a:lnSpc>
                          <a:spcPct val="107000"/>
                        </a:lnSpc>
                        <a:spcBef>
                          <a:spcPts val="0"/>
                        </a:spcBef>
                        <a:spcAft>
                          <a:spcPts val="0"/>
                        </a:spcAft>
                      </a:pPr>
                      <a:r>
                        <a:rPr lang="en-GB" sz="1600" dirty="0">
                          <a:effectLst/>
                        </a:rPr>
                        <a:t>Criteria</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600" dirty="0">
                          <a:effectLst/>
                        </a:rPr>
                        <a:t>Description of </a:t>
                      </a:r>
                      <a:r>
                        <a:rPr lang="en-GB" sz="1600" b="1" kern="1200" dirty="0">
                          <a:solidFill>
                            <a:schemeClr val="lt1"/>
                          </a:solidFill>
                          <a:effectLst/>
                          <a:latin typeface="+mn-lt"/>
                          <a:ea typeface="+mn-ea"/>
                          <a:cs typeface="+mn-cs"/>
                        </a:rPr>
                        <a:t>information</a:t>
                      </a:r>
                      <a:r>
                        <a:rPr lang="en-GB" sz="1600" dirty="0">
                          <a:effectLst/>
                        </a:rPr>
                        <a:t> found</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600" dirty="0">
                          <a:effectLst/>
                        </a:rPr>
                        <a:t>Score</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7142967"/>
                  </a:ext>
                </a:extLst>
              </a:tr>
              <a:tr h="3529278">
                <a:tc>
                  <a:txBody>
                    <a:bodyPr/>
                    <a:lstStyle/>
                    <a:p>
                      <a:pPr marL="0" marR="0">
                        <a:lnSpc>
                          <a:spcPct val="107000"/>
                        </a:lnSpc>
                        <a:spcBef>
                          <a:spcPts val="0"/>
                        </a:spcBef>
                        <a:spcAft>
                          <a:spcPts val="0"/>
                        </a:spcAft>
                      </a:pPr>
                      <a:r>
                        <a:rPr lang="en-GB" sz="1600" dirty="0">
                          <a:effectLst/>
                        </a:rPr>
                        <a:t>Importance of the sector for the local economy</a:t>
                      </a: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342900" marR="0" indent="-342900" algn="l">
                        <a:lnSpc>
                          <a:spcPct val="107000"/>
                        </a:lnSpc>
                        <a:spcBef>
                          <a:spcPts val="0"/>
                        </a:spcBef>
                        <a:spcAft>
                          <a:spcPts val="0"/>
                        </a:spcAft>
                        <a:buFont typeface="Arial" panose="020B0604020202020204" pitchFamily="34" charset="0"/>
                        <a:buChar char="•"/>
                      </a:pPr>
                      <a:r>
                        <a:rPr lang="en-GB" sz="2000" dirty="0">
                          <a:effectLst/>
                        </a:rPr>
                        <a:t>Colombia is the world fourth exporter of bananas. </a:t>
                      </a:r>
                    </a:p>
                    <a:p>
                      <a:pPr marL="342900" marR="0" indent="-342900" algn="l">
                        <a:lnSpc>
                          <a:spcPct val="107000"/>
                        </a:lnSpc>
                        <a:spcBef>
                          <a:spcPts val="0"/>
                        </a:spcBef>
                        <a:spcAft>
                          <a:spcPts val="0"/>
                        </a:spcAft>
                        <a:buFont typeface="Arial" panose="020B0604020202020204" pitchFamily="34" charset="0"/>
                        <a:buChar char="•"/>
                      </a:pPr>
                      <a:r>
                        <a:rPr lang="en-GB" sz="2000" dirty="0">
                          <a:effectLst/>
                        </a:rPr>
                        <a:t>The value of those exports is affected by fluctuant exchange rates with the dollar, as banana exports are paid in dollars, not Colombian pesos. </a:t>
                      </a:r>
                    </a:p>
                    <a:p>
                      <a:pPr marL="342900" marR="0" indent="-342900" algn="l">
                        <a:lnSpc>
                          <a:spcPct val="107000"/>
                        </a:lnSpc>
                        <a:spcBef>
                          <a:spcPts val="0"/>
                        </a:spcBef>
                        <a:spcAft>
                          <a:spcPts val="0"/>
                        </a:spcAft>
                        <a:buFont typeface="Arial" panose="020B0604020202020204" pitchFamily="34" charset="0"/>
                        <a:buChar char="•"/>
                      </a:pPr>
                      <a:r>
                        <a:rPr lang="en-GB" sz="2000" dirty="0">
                          <a:effectLst/>
                        </a:rPr>
                        <a:t>Banana exports represented 0.4% of GDP in 2014 (i.e. 961 million USD in 2014). It is the third agricultural export of the country.</a:t>
                      </a:r>
                    </a:p>
                    <a:p>
                      <a:pPr marL="342900" marR="0" indent="-342900" algn="l">
                        <a:lnSpc>
                          <a:spcPct val="107000"/>
                        </a:lnSpc>
                        <a:spcBef>
                          <a:spcPts val="0"/>
                        </a:spcBef>
                        <a:spcAft>
                          <a:spcPts val="0"/>
                        </a:spcAft>
                        <a:buFont typeface="Arial" panose="020B0604020202020204" pitchFamily="34" charset="0"/>
                        <a:buChar char="•"/>
                      </a:pPr>
                      <a:r>
                        <a:rPr lang="en-GB" sz="2000" dirty="0">
                          <a:effectLst/>
                        </a:rPr>
                        <a:t>Exports represent about 5% of the local production of banana</a:t>
                      </a:r>
                      <a:r>
                        <a:rPr lang="en-GB" sz="1100" dirty="0">
                          <a:effectLst/>
                        </a:rPr>
                        <a:t>.</a:t>
                      </a:r>
                    </a:p>
                  </a:txBody>
                  <a:tcPr marL="68580" marR="68580" marT="0" marB="0"/>
                </a:tc>
                <a:tc>
                  <a:txBody>
                    <a:bodyPr/>
                    <a:lstStyle/>
                    <a:p>
                      <a:pPr marL="0" marR="0" algn="r">
                        <a:lnSpc>
                          <a:spcPct val="107000"/>
                        </a:lnSpc>
                        <a:spcBef>
                          <a:spcPts val="0"/>
                        </a:spcBef>
                        <a:spcAft>
                          <a:spcPts val="0"/>
                        </a:spcAft>
                      </a:pPr>
                      <a:r>
                        <a:rPr lang="en-GB" sz="3200" dirty="0">
                          <a:effectLst/>
                        </a:rPr>
                        <a:t>4</a:t>
                      </a:r>
                      <a:endParaRPr lang="en-GB" sz="3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78277554"/>
                  </a:ext>
                </a:extLst>
              </a:tr>
            </a:tbl>
          </a:graphicData>
        </a:graphic>
      </p:graphicFrame>
      <p:sp>
        <p:nvSpPr>
          <p:cNvPr id="5" name="Rectangle 1">
            <a:extLst>
              <a:ext uri="{FF2B5EF4-FFF2-40B4-BE49-F238E27FC236}">
                <a16:creationId xmlns:a16="http://schemas.microsoft.com/office/drawing/2014/main" id="{7FF40E8C-FDA4-4BA4-A3FD-D22D5FFC8400}"/>
              </a:ext>
            </a:extLst>
          </p:cNvPr>
          <p:cNvSpPr>
            <a:spLocks noChangeArrowheads="1"/>
          </p:cNvSpPr>
          <p:nvPr/>
        </p:nvSpPr>
        <p:spPr bwMode="auto">
          <a:xfrm>
            <a:off x="2949320" y="2580307"/>
            <a:ext cx="1772924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n-GB"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br>
            <a:endParaRPr kumimoji="0" lang="en-GB"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 name="TextBox 2">
            <a:extLst>
              <a:ext uri="{FF2B5EF4-FFF2-40B4-BE49-F238E27FC236}">
                <a16:creationId xmlns:a16="http://schemas.microsoft.com/office/drawing/2014/main" id="{37939A7E-F143-47A6-BD01-1BDE0558AF32}"/>
              </a:ext>
            </a:extLst>
          </p:cNvPr>
          <p:cNvSpPr txBox="1"/>
          <p:nvPr/>
        </p:nvSpPr>
        <p:spPr>
          <a:xfrm>
            <a:off x="1459992" y="1810512"/>
            <a:ext cx="612109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Example: Collected information for the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Banana</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Market Position</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BDBBB8B8-A480-43EE-BADA-C0633C2F9C58}"/>
              </a:ext>
            </a:extLst>
          </p:cNvPr>
          <p:cNvSpPr/>
          <p:nvPr/>
        </p:nvSpPr>
        <p:spPr>
          <a:xfrm>
            <a:off x="10827359" y="880797"/>
            <a:ext cx="1052880" cy="161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1" i="0" u="none" strike="noStrike" kern="1200" cap="none" spc="0" normalizeH="0" baseline="0" noProof="0" dirty="0">
                <a:ln>
                  <a:noFill/>
                </a:ln>
                <a:solidFill>
                  <a:srgbClr val="002060"/>
                </a:solidFill>
                <a:effectLst/>
                <a:uLnTx/>
                <a:uFillTx/>
                <a:latin typeface="Calibri" panose="020F0502020204030204"/>
                <a:ea typeface="+mn-ea"/>
                <a:cs typeface="+mn-cs"/>
              </a:rPr>
              <a:t>Desk </a:t>
            </a:r>
            <a:r>
              <a:rPr kumimoji="0" lang="fr-CH" sz="1400" b="1" i="0" u="none" strike="noStrike" kern="1200" cap="none" spc="0" normalizeH="0" baseline="0" noProof="0" dirty="0" err="1">
                <a:ln>
                  <a:noFill/>
                </a:ln>
                <a:solidFill>
                  <a:srgbClr val="002060"/>
                </a:solidFill>
                <a:effectLst/>
                <a:uLnTx/>
                <a:uFillTx/>
                <a:latin typeface="Calibri" panose="020F0502020204030204"/>
                <a:ea typeface="+mn-ea"/>
                <a:cs typeface="+mn-cs"/>
              </a:rPr>
              <a:t>work</a:t>
            </a:r>
            <a:endParaRPr kumimoji="0" lang="en-GB" sz="1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pic>
        <p:nvPicPr>
          <p:cNvPr id="9" name="Graphic 8" descr="Computer">
            <a:extLst>
              <a:ext uri="{FF2B5EF4-FFF2-40B4-BE49-F238E27FC236}">
                <a16:creationId xmlns:a16="http://schemas.microsoft.com/office/drawing/2014/main" id="{83199855-9FBB-43A5-822F-4B3A861AF81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96599" y="47021"/>
            <a:ext cx="914400" cy="914400"/>
          </a:xfrm>
          <a:prstGeom prst="rect">
            <a:avLst/>
          </a:prstGeom>
        </p:spPr>
      </p:pic>
    </p:spTree>
    <p:extLst>
      <p:ext uri="{BB962C8B-B14F-4D97-AF65-F5344CB8AC3E}">
        <p14:creationId xmlns:p14="http://schemas.microsoft.com/office/powerpoint/2010/main" val="727311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17700-7337-402C-BE25-E7A35FCE7302}"/>
              </a:ext>
            </a:extLst>
          </p:cNvPr>
          <p:cNvSpPr>
            <a:spLocks noGrp="1"/>
          </p:cNvSpPr>
          <p:nvPr>
            <p:ph type="title"/>
          </p:nvPr>
        </p:nvSpPr>
        <p:spPr>
          <a:xfrm>
            <a:off x="838200" y="365125"/>
            <a:ext cx="10515600" cy="1325563"/>
          </a:xfrm>
        </p:spPr>
        <p:txBody>
          <a:bodyPr/>
          <a:lstStyle/>
          <a:p>
            <a:r>
              <a:rPr lang="en-US" b="1" dirty="0">
                <a:solidFill>
                  <a:srgbClr val="002060"/>
                </a:solidFill>
              </a:rPr>
              <a:t>Value Chain Selection Scoring</a:t>
            </a:r>
            <a:endParaRPr lang="en-GB" b="1" dirty="0">
              <a:solidFill>
                <a:srgbClr val="002060"/>
              </a:solidFill>
            </a:endParaRPr>
          </a:p>
        </p:txBody>
      </p:sp>
      <p:pic>
        <p:nvPicPr>
          <p:cNvPr id="13" name="Content Placeholder 12">
            <a:extLst>
              <a:ext uri="{FF2B5EF4-FFF2-40B4-BE49-F238E27FC236}">
                <a16:creationId xmlns:a16="http://schemas.microsoft.com/office/drawing/2014/main" id="{B00C2E08-9C8D-4CE7-9AA3-AE3DBFA85F97}"/>
              </a:ext>
            </a:extLst>
          </p:cNvPr>
          <p:cNvPicPr>
            <a:picLocks noGrp="1" noChangeAspect="1"/>
          </p:cNvPicPr>
          <p:nvPr>
            <p:ph idx="1"/>
          </p:nvPr>
        </p:nvPicPr>
        <p:blipFill>
          <a:blip r:embed="rId2"/>
          <a:stretch>
            <a:fillRect/>
          </a:stretch>
        </p:blipFill>
        <p:spPr>
          <a:xfrm>
            <a:off x="313352" y="4096668"/>
            <a:ext cx="11878648" cy="2070816"/>
          </a:xfrm>
          <a:prstGeom prst="rect">
            <a:avLst/>
          </a:prstGeom>
        </p:spPr>
      </p:pic>
      <p:pic>
        <p:nvPicPr>
          <p:cNvPr id="14" name="Graphic 13" descr="Flower">
            <a:extLst>
              <a:ext uri="{FF2B5EF4-FFF2-40B4-BE49-F238E27FC236}">
                <a16:creationId xmlns:a16="http://schemas.microsoft.com/office/drawing/2014/main" id="{7F1D4665-DE3C-427F-8B9E-0EC87B071A1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84071" y="3403453"/>
            <a:ext cx="548640" cy="548640"/>
          </a:xfrm>
          <a:prstGeom prst="rect">
            <a:avLst/>
          </a:prstGeom>
        </p:spPr>
      </p:pic>
      <p:pic>
        <p:nvPicPr>
          <p:cNvPr id="15" name="Graphic 14" descr="Coffee">
            <a:extLst>
              <a:ext uri="{FF2B5EF4-FFF2-40B4-BE49-F238E27FC236}">
                <a16:creationId xmlns:a16="http://schemas.microsoft.com/office/drawing/2014/main" id="{C148B387-219A-4213-BEBA-BCD7272C18F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084625" y="3404756"/>
            <a:ext cx="548640" cy="548640"/>
          </a:xfrm>
          <a:prstGeom prst="rect">
            <a:avLst/>
          </a:prstGeom>
        </p:spPr>
      </p:pic>
      <p:pic>
        <p:nvPicPr>
          <p:cNvPr id="16" name="Picture 2" descr="Résultat de recherche d'images pour &quot;banana icon&quot;">
            <a:extLst>
              <a:ext uri="{FF2B5EF4-FFF2-40B4-BE49-F238E27FC236}">
                <a16:creationId xmlns:a16="http://schemas.microsoft.com/office/drawing/2014/main" id="{73B633A7-A629-433F-8275-D6B17145C289}"/>
              </a:ext>
            </a:extLst>
          </p:cNvPr>
          <p:cNvPicPr>
            <a:picLocks noChangeAspect="1" noChangeArrowheads="1"/>
          </p:cNvPicPr>
          <p:nvPr/>
        </p:nvPicPr>
        <p:blipFill>
          <a:blip r:embed="rId7"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607017" y="3403453"/>
            <a:ext cx="549943" cy="549943"/>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AE10F009-705D-41CA-9B16-185CEB0D7BF6}"/>
              </a:ext>
            </a:extLst>
          </p:cNvPr>
          <p:cNvSpPr/>
          <p:nvPr/>
        </p:nvSpPr>
        <p:spPr>
          <a:xfrm>
            <a:off x="935114" y="1400361"/>
            <a:ext cx="10908543" cy="1779333"/>
          </a:xfrm>
          <a:prstGeom prst="rect">
            <a:avLst/>
          </a:prstGeom>
        </p:spPr>
        <p:txBody>
          <a:bodyPr wrap="square">
            <a:spAutoFit/>
          </a:bodyPr>
          <a:lstStyle/>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Scoring the value chain on the sub criteria is done by using scores between 1 and 5. </a:t>
            </a:r>
          </a:p>
          <a:p>
            <a:pPr marL="285750" marR="0" lvl="0" indent="-285750" algn="just"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The scores are given based on the current state of the subsector itself and, for some criteria that cover trends or growth potential, on prospects. </a:t>
            </a:r>
          </a:p>
          <a:p>
            <a:pPr marL="285750" marR="0" lvl="0" indent="-285750" algn="just"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The score is as much as possible based on data and figures that are available from your own observations and experiences, secondary data, previous analyses and trade and market statistics. </a:t>
            </a:r>
          </a:p>
        </p:txBody>
      </p:sp>
      <p:sp>
        <p:nvSpPr>
          <p:cNvPr id="3" name="TextBox 2">
            <a:extLst>
              <a:ext uri="{FF2B5EF4-FFF2-40B4-BE49-F238E27FC236}">
                <a16:creationId xmlns:a16="http://schemas.microsoft.com/office/drawing/2014/main" id="{3DECE175-5A82-46BD-ABCF-203FB5AC6FCE}"/>
              </a:ext>
            </a:extLst>
          </p:cNvPr>
          <p:cNvSpPr txBox="1"/>
          <p:nvPr/>
        </p:nvSpPr>
        <p:spPr>
          <a:xfrm>
            <a:off x="239982" y="3655049"/>
            <a:ext cx="257333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Example: Market Position</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Oval 3">
            <a:extLst>
              <a:ext uri="{FF2B5EF4-FFF2-40B4-BE49-F238E27FC236}">
                <a16:creationId xmlns:a16="http://schemas.microsoft.com/office/drawing/2014/main" id="{B0BB4E49-F8A5-45F9-B496-651A57063C1B}"/>
              </a:ext>
            </a:extLst>
          </p:cNvPr>
          <p:cNvSpPr/>
          <p:nvPr/>
        </p:nvSpPr>
        <p:spPr>
          <a:xfrm>
            <a:off x="5104660" y="5007006"/>
            <a:ext cx="408372" cy="443883"/>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E658525-1AF3-4A27-B858-280202ACB738}"/>
              </a:ext>
            </a:extLst>
          </p:cNvPr>
          <p:cNvSpPr/>
          <p:nvPr/>
        </p:nvSpPr>
        <p:spPr>
          <a:xfrm>
            <a:off x="10827359" y="880797"/>
            <a:ext cx="1052880" cy="161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1" i="0" u="none" strike="noStrike" kern="1200" cap="none" spc="0" normalizeH="0" baseline="0" noProof="0" dirty="0">
                <a:ln>
                  <a:noFill/>
                </a:ln>
                <a:solidFill>
                  <a:srgbClr val="002060"/>
                </a:solidFill>
                <a:effectLst/>
                <a:uLnTx/>
                <a:uFillTx/>
                <a:latin typeface="Calibri" panose="020F0502020204030204"/>
                <a:ea typeface="+mn-ea"/>
                <a:cs typeface="+mn-cs"/>
              </a:rPr>
              <a:t>Desk </a:t>
            </a:r>
            <a:r>
              <a:rPr kumimoji="0" lang="fr-CH" sz="1400" b="1" i="0" u="none" strike="noStrike" kern="1200" cap="none" spc="0" normalizeH="0" baseline="0" noProof="0" dirty="0" err="1">
                <a:ln>
                  <a:noFill/>
                </a:ln>
                <a:solidFill>
                  <a:srgbClr val="002060"/>
                </a:solidFill>
                <a:effectLst/>
                <a:uLnTx/>
                <a:uFillTx/>
                <a:latin typeface="Calibri" panose="020F0502020204030204"/>
                <a:ea typeface="+mn-ea"/>
                <a:cs typeface="+mn-cs"/>
              </a:rPr>
              <a:t>work</a:t>
            </a:r>
            <a:endParaRPr kumimoji="0" lang="en-GB" sz="1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pic>
        <p:nvPicPr>
          <p:cNvPr id="18" name="Graphic 17" descr="Computer">
            <a:extLst>
              <a:ext uri="{FF2B5EF4-FFF2-40B4-BE49-F238E27FC236}">
                <a16:creationId xmlns:a16="http://schemas.microsoft.com/office/drawing/2014/main" id="{F961FE38-DA9D-455F-8DD5-B3D83522D12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896599" y="47021"/>
            <a:ext cx="914400" cy="914400"/>
          </a:xfrm>
          <a:prstGeom prst="rect">
            <a:avLst/>
          </a:prstGeom>
        </p:spPr>
      </p:pic>
    </p:spTree>
    <p:extLst>
      <p:ext uri="{BB962C8B-B14F-4D97-AF65-F5344CB8AC3E}">
        <p14:creationId xmlns:p14="http://schemas.microsoft.com/office/powerpoint/2010/main" val="2537150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F29E0-6E85-4FCF-90DA-2CB78BFBA30B}"/>
              </a:ext>
            </a:extLst>
          </p:cNvPr>
          <p:cNvSpPr>
            <a:spLocks noGrp="1"/>
          </p:cNvSpPr>
          <p:nvPr>
            <p:ph type="title"/>
          </p:nvPr>
        </p:nvSpPr>
        <p:spPr>
          <a:xfrm>
            <a:off x="875778" y="340073"/>
            <a:ext cx="10515600" cy="1325563"/>
          </a:xfrm>
        </p:spPr>
        <p:txBody>
          <a:bodyPr/>
          <a:lstStyle/>
          <a:p>
            <a:r>
              <a:rPr lang="en-US" b="1" dirty="0">
                <a:solidFill>
                  <a:srgbClr val="002060"/>
                </a:solidFill>
              </a:rPr>
              <a:t>Value Chain Selection Scoring</a:t>
            </a:r>
            <a:endParaRPr lang="en-GB" b="1" dirty="0">
              <a:solidFill>
                <a:srgbClr val="002060"/>
              </a:solidFill>
            </a:endParaRPr>
          </a:p>
        </p:txBody>
      </p:sp>
      <p:pic>
        <p:nvPicPr>
          <p:cNvPr id="5" name="Content Placeholder 4">
            <a:extLst>
              <a:ext uri="{FF2B5EF4-FFF2-40B4-BE49-F238E27FC236}">
                <a16:creationId xmlns:a16="http://schemas.microsoft.com/office/drawing/2014/main" id="{83C16275-C448-443E-89B9-9C12F9BAA82B}"/>
              </a:ext>
            </a:extLst>
          </p:cNvPr>
          <p:cNvPicPr>
            <a:picLocks noGrp="1" noChangeAspect="1"/>
          </p:cNvPicPr>
          <p:nvPr>
            <p:ph idx="1"/>
          </p:nvPr>
        </p:nvPicPr>
        <p:blipFill>
          <a:blip r:embed="rId2"/>
          <a:stretch>
            <a:fillRect/>
          </a:stretch>
        </p:blipFill>
        <p:spPr>
          <a:xfrm>
            <a:off x="400637" y="3154763"/>
            <a:ext cx="11465881" cy="2267361"/>
          </a:xfrm>
          <a:prstGeom prst="rect">
            <a:avLst/>
          </a:prstGeom>
        </p:spPr>
      </p:pic>
      <p:pic>
        <p:nvPicPr>
          <p:cNvPr id="6" name="Graphic 5" descr="Flower">
            <a:extLst>
              <a:ext uri="{FF2B5EF4-FFF2-40B4-BE49-F238E27FC236}">
                <a16:creationId xmlns:a16="http://schemas.microsoft.com/office/drawing/2014/main" id="{09A0A2C0-385B-4D0D-BD17-96093E5C144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03363" y="2454895"/>
            <a:ext cx="548640" cy="548640"/>
          </a:xfrm>
          <a:prstGeom prst="rect">
            <a:avLst/>
          </a:prstGeom>
        </p:spPr>
      </p:pic>
      <p:pic>
        <p:nvPicPr>
          <p:cNvPr id="7" name="Graphic 6" descr="Coffee">
            <a:extLst>
              <a:ext uri="{FF2B5EF4-FFF2-40B4-BE49-F238E27FC236}">
                <a16:creationId xmlns:a16="http://schemas.microsoft.com/office/drawing/2014/main" id="{DB42C7CF-8C38-4DEC-BF63-C94404E514B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37524" y="2454895"/>
            <a:ext cx="548640" cy="548640"/>
          </a:xfrm>
          <a:prstGeom prst="rect">
            <a:avLst/>
          </a:prstGeom>
        </p:spPr>
      </p:pic>
      <p:pic>
        <p:nvPicPr>
          <p:cNvPr id="8" name="Picture 2" descr="Résultat de recherche d'images pour &quot;banana icon&quot;">
            <a:extLst>
              <a:ext uri="{FF2B5EF4-FFF2-40B4-BE49-F238E27FC236}">
                <a16:creationId xmlns:a16="http://schemas.microsoft.com/office/drawing/2014/main" id="{C231E7CA-0C69-4681-8FFB-B5BD5EA52866}"/>
              </a:ext>
            </a:extLst>
          </p:cNvPr>
          <p:cNvPicPr>
            <a:picLocks noChangeAspect="1" noChangeArrowheads="1"/>
          </p:cNvPicPr>
          <p:nvPr/>
        </p:nvPicPr>
        <p:blipFill>
          <a:blip r:embed="rId7"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471685" y="2454896"/>
            <a:ext cx="548640" cy="548640"/>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a:extLst>
              <a:ext uri="{FF2B5EF4-FFF2-40B4-BE49-F238E27FC236}">
                <a16:creationId xmlns:a16="http://schemas.microsoft.com/office/drawing/2014/main" id="{EB5FCCE1-814B-4581-87B6-19F26FC33682}"/>
              </a:ext>
            </a:extLst>
          </p:cNvPr>
          <p:cNvSpPr/>
          <p:nvPr/>
        </p:nvSpPr>
        <p:spPr>
          <a:xfrm>
            <a:off x="8868792" y="4996303"/>
            <a:ext cx="585926" cy="57704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37E842E-93A2-4240-B0BA-D16F70A85D23}"/>
              </a:ext>
            </a:extLst>
          </p:cNvPr>
          <p:cNvSpPr/>
          <p:nvPr/>
        </p:nvSpPr>
        <p:spPr>
          <a:xfrm>
            <a:off x="875778" y="1403653"/>
            <a:ext cx="10515600" cy="646331"/>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The criteria are selected to reflect value chain performance both in economic, institutional, social and environmental sense. </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9E82224-88ED-4FE2-9DDA-747C9B1A1AD3}"/>
              </a:ext>
            </a:extLst>
          </p:cNvPr>
          <p:cNvSpPr/>
          <p:nvPr/>
        </p:nvSpPr>
        <p:spPr>
          <a:xfrm>
            <a:off x="10827359" y="880797"/>
            <a:ext cx="1052880" cy="161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1" i="0" u="none" strike="noStrike" kern="1200" cap="none" spc="0" normalizeH="0" baseline="0" noProof="0" dirty="0">
                <a:ln>
                  <a:noFill/>
                </a:ln>
                <a:solidFill>
                  <a:srgbClr val="002060"/>
                </a:solidFill>
                <a:effectLst/>
                <a:uLnTx/>
                <a:uFillTx/>
                <a:latin typeface="Calibri" panose="020F0502020204030204"/>
                <a:ea typeface="+mn-ea"/>
                <a:cs typeface="+mn-cs"/>
              </a:rPr>
              <a:t>Desk </a:t>
            </a:r>
            <a:r>
              <a:rPr kumimoji="0" lang="fr-CH" sz="1400" b="1" i="0" u="none" strike="noStrike" kern="1200" cap="none" spc="0" normalizeH="0" baseline="0" noProof="0" dirty="0" err="1">
                <a:ln>
                  <a:noFill/>
                </a:ln>
                <a:solidFill>
                  <a:srgbClr val="002060"/>
                </a:solidFill>
                <a:effectLst/>
                <a:uLnTx/>
                <a:uFillTx/>
                <a:latin typeface="Calibri" panose="020F0502020204030204"/>
                <a:ea typeface="+mn-ea"/>
                <a:cs typeface="+mn-cs"/>
              </a:rPr>
              <a:t>work</a:t>
            </a:r>
            <a:endParaRPr kumimoji="0" lang="en-GB" sz="1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pic>
        <p:nvPicPr>
          <p:cNvPr id="14" name="Graphic 13" descr="Computer">
            <a:extLst>
              <a:ext uri="{FF2B5EF4-FFF2-40B4-BE49-F238E27FC236}">
                <a16:creationId xmlns:a16="http://schemas.microsoft.com/office/drawing/2014/main" id="{283BD21C-C66C-4D47-894B-F968D2E8891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896599" y="47021"/>
            <a:ext cx="914400" cy="914400"/>
          </a:xfrm>
          <a:prstGeom prst="rect">
            <a:avLst/>
          </a:prstGeom>
        </p:spPr>
      </p:pic>
    </p:spTree>
    <p:extLst>
      <p:ext uri="{BB962C8B-B14F-4D97-AF65-F5344CB8AC3E}">
        <p14:creationId xmlns:p14="http://schemas.microsoft.com/office/powerpoint/2010/main" val="973056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495" y="3433763"/>
            <a:ext cx="3197013" cy="2743200"/>
          </a:xfrm>
        </p:spPr>
        <p:txBody>
          <a:bodyPr anchor="t">
            <a:normAutofit/>
          </a:bodyPr>
          <a:lstStyle/>
          <a:p>
            <a:pPr algn="ctr"/>
            <a:r>
              <a:rPr lang="fr-CH" sz="4000" b="1" dirty="0">
                <a:solidFill>
                  <a:srgbClr val="002060"/>
                </a:solidFill>
              </a:rPr>
              <a:t>Group Exercice</a:t>
            </a:r>
            <a:endParaRPr lang="en-GB" sz="4000" b="1" dirty="0">
              <a:solidFill>
                <a:srgbClr val="002060"/>
              </a:solidFill>
            </a:endParaRPr>
          </a:p>
        </p:txBody>
      </p:sp>
      <p:sp>
        <p:nvSpPr>
          <p:cNvPr id="5" name="Content Placeholder 4"/>
          <p:cNvSpPr>
            <a:spLocks noGrp="1"/>
          </p:cNvSpPr>
          <p:nvPr>
            <p:ph idx="1"/>
          </p:nvPr>
        </p:nvSpPr>
        <p:spPr>
          <a:xfrm>
            <a:off x="3630506" y="643467"/>
            <a:ext cx="7723293" cy="5533496"/>
          </a:xfrm>
        </p:spPr>
        <p:txBody>
          <a:bodyPr anchor="ctr">
            <a:noAutofit/>
          </a:bodyPr>
          <a:lstStyle/>
          <a:p>
            <a:pPr marL="0" indent="0">
              <a:buNone/>
            </a:pPr>
            <a:r>
              <a:rPr lang="en-US" sz="2400" b="1" dirty="0">
                <a:solidFill>
                  <a:srgbClr val="002060"/>
                </a:solidFill>
              </a:rPr>
              <a:t>STEP 1 - TRAINING MATERIAL NO. 3 - Selection Exercise</a:t>
            </a:r>
          </a:p>
          <a:p>
            <a:pPr marL="0" indent="0">
              <a:buNone/>
            </a:pPr>
            <a:endParaRPr lang="fr-CH" sz="2400" dirty="0"/>
          </a:p>
          <a:p>
            <a:r>
              <a:rPr lang="en-GB" sz="2400" dirty="0"/>
              <a:t>A desk review was conducted on two value chains from Indonesia integrated in global supply chains. Below you will find the synthesis of the information encountered during the desk review. On this basis:</a:t>
            </a:r>
          </a:p>
          <a:p>
            <a:pPr marL="0" indent="0">
              <a:buNone/>
            </a:pPr>
            <a:endParaRPr lang="en-GB" sz="2400" dirty="0"/>
          </a:p>
          <a:p>
            <a:pPr lvl="1"/>
            <a:r>
              <a:rPr lang="en-GB" dirty="0"/>
              <a:t>Read carefully the information for each topic and criterion;</a:t>
            </a:r>
          </a:p>
          <a:p>
            <a:pPr lvl="1"/>
            <a:r>
              <a:rPr lang="en-GB" dirty="0"/>
              <a:t>Score each criterion and compile the result for each topic;</a:t>
            </a:r>
          </a:p>
          <a:p>
            <a:pPr lvl="1"/>
            <a:r>
              <a:rPr lang="en-GB" dirty="0"/>
              <a:t>Report all the topics’ score in the selection matrix;</a:t>
            </a:r>
          </a:p>
          <a:p>
            <a:pPr lvl="1"/>
            <a:r>
              <a:rPr lang="en-GB" dirty="0"/>
              <a:t>Select the most appropriate value chain;</a:t>
            </a:r>
          </a:p>
          <a:p>
            <a:pPr lvl="1"/>
            <a:r>
              <a:rPr lang="en-GB" dirty="0"/>
              <a:t>Write a conclusion justifying your decision.</a:t>
            </a:r>
          </a:p>
          <a:p>
            <a:pPr marL="0" indent="0">
              <a:buNone/>
            </a:pPr>
            <a:endParaRPr lang="en-GB" sz="2400" dirty="0"/>
          </a:p>
        </p:txBody>
      </p:sp>
      <p:pic>
        <p:nvPicPr>
          <p:cNvPr id="4" name="Graphic 3" descr="Meeting">
            <a:extLst>
              <a:ext uri="{FF2B5EF4-FFF2-40B4-BE49-F238E27FC236}">
                <a16:creationId xmlns:a16="http://schemas.microsoft.com/office/drawing/2014/main" id="{4023C015-73BD-40C2-B20A-4EC5C461181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96493" y="2162747"/>
            <a:ext cx="1271016" cy="1271016"/>
          </a:xfrm>
          <a:prstGeom prst="rect">
            <a:avLst/>
          </a:prstGeom>
        </p:spPr>
      </p:pic>
    </p:spTree>
    <p:extLst>
      <p:ext uri="{BB962C8B-B14F-4D97-AF65-F5344CB8AC3E}">
        <p14:creationId xmlns:p14="http://schemas.microsoft.com/office/powerpoint/2010/main" val="2184472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495" y="3433763"/>
            <a:ext cx="3197013" cy="2743200"/>
          </a:xfrm>
        </p:spPr>
        <p:txBody>
          <a:bodyPr anchor="t">
            <a:normAutofit/>
          </a:bodyPr>
          <a:lstStyle/>
          <a:p>
            <a:pPr algn="ctr"/>
            <a:r>
              <a:rPr lang="fr-CH" b="1" dirty="0" err="1">
                <a:solidFill>
                  <a:srgbClr val="002060"/>
                </a:solidFill>
              </a:rPr>
              <a:t>Useful</a:t>
            </a:r>
            <a:r>
              <a:rPr lang="fr-CH" b="1" dirty="0">
                <a:solidFill>
                  <a:srgbClr val="002060"/>
                </a:solidFill>
              </a:rPr>
              <a:t> </a:t>
            </a:r>
            <a:r>
              <a:rPr lang="fr-CH" b="1" dirty="0" err="1">
                <a:solidFill>
                  <a:srgbClr val="002060"/>
                </a:solidFill>
              </a:rPr>
              <a:t>Resources</a:t>
            </a:r>
            <a:endParaRPr lang="en-GB" b="1" dirty="0">
              <a:solidFill>
                <a:srgbClr val="002060"/>
              </a:solidFill>
            </a:endParaRPr>
          </a:p>
        </p:txBody>
      </p:sp>
      <p:pic>
        <p:nvPicPr>
          <p:cNvPr id="4" name="Graphic 3" descr="Books">
            <a:extLst>
              <a:ext uri="{FF2B5EF4-FFF2-40B4-BE49-F238E27FC236}">
                <a16:creationId xmlns:a16="http://schemas.microsoft.com/office/drawing/2014/main" id="{7A7C9378-AC52-4A20-BC2D-F277F051345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96493" y="2039816"/>
            <a:ext cx="1271016" cy="1271016"/>
          </a:xfrm>
          <a:prstGeom prst="rect">
            <a:avLst/>
          </a:prstGeom>
        </p:spPr>
      </p:pic>
      <p:sp>
        <p:nvSpPr>
          <p:cNvPr id="5" name="Rectangle 4">
            <a:extLst>
              <a:ext uri="{FF2B5EF4-FFF2-40B4-BE49-F238E27FC236}">
                <a16:creationId xmlns:a16="http://schemas.microsoft.com/office/drawing/2014/main" id="{6E777A6A-BBF9-4363-A4B8-1DE51CF74837}"/>
              </a:ext>
            </a:extLst>
          </p:cNvPr>
          <p:cNvSpPr/>
          <p:nvPr/>
        </p:nvSpPr>
        <p:spPr>
          <a:xfrm>
            <a:off x="3862754" y="1043731"/>
            <a:ext cx="7408985" cy="55092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600" b="1" i="0" u="none" strike="noStrike" kern="1200" cap="none" spc="0" normalizeH="0" baseline="0" noProof="0" dirty="0">
                <a:ln>
                  <a:noFill/>
                </a:ln>
                <a:solidFill>
                  <a:srgbClr val="002060"/>
                </a:solidFill>
                <a:effectLst/>
                <a:uLnTx/>
                <a:uFillTx/>
                <a:latin typeface="Calibri" panose="020F0502020204030204"/>
                <a:ea typeface="+mn-ea"/>
                <a:cs typeface="+mn-cs"/>
              </a:rPr>
              <a:t>Publication</a:t>
            </a: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This selection tool was adapted from the ILO-GIZ Guidelines for Value Chain Selection, where additional sources and insights can be found.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Deutsche </a:t>
            </a:r>
            <a:r>
              <a:rPr kumimoji="0" lang="en-GB" sz="1600" b="0" i="0" u="none" strike="noStrike" kern="1200" cap="none" spc="0" normalizeH="0" baseline="0" noProof="0" dirty="0" err="1">
                <a:ln>
                  <a:noFill/>
                </a:ln>
                <a:solidFill>
                  <a:prstClr val="black"/>
                </a:solidFill>
                <a:effectLst/>
                <a:uLnTx/>
                <a:uFillTx/>
                <a:latin typeface="Calibri" panose="020F0502020204030204"/>
                <a:ea typeface="+mn-ea"/>
                <a:cs typeface="+mn-cs"/>
              </a:rPr>
              <a:t>Gesellschaft</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600" b="0" i="0" u="none" strike="noStrike" kern="1200" cap="none" spc="0" normalizeH="0" baseline="0" noProof="0" dirty="0" err="1">
                <a:ln>
                  <a:noFill/>
                </a:ln>
                <a:solidFill>
                  <a:prstClr val="black"/>
                </a:solidFill>
                <a:effectLst/>
                <a:uLnTx/>
                <a:uFillTx/>
                <a:latin typeface="Calibri" panose="020F0502020204030204"/>
                <a:ea typeface="+mn-ea"/>
                <a:cs typeface="+mn-cs"/>
              </a:rPr>
              <a:t>für</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600" b="0" i="0" u="none" strike="noStrike" kern="1200" cap="none" spc="0" normalizeH="0" baseline="0" noProof="0" dirty="0" err="1">
                <a:ln>
                  <a:noFill/>
                </a:ln>
                <a:solidFill>
                  <a:prstClr val="black"/>
                </a:solidFill>
                <a:effectLst/>
                <a:uLnTx/>
                <a:uFillTx/>
                <a:latin typeface="Calibri" panose="020F0502020204030204"/>
                <a:ea typeface="+mn-ea"/>
                <a:cs typeface="+mn-cs"/>
              </a:rPr>
              <a:t>Internationale</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600" b="0" i="0" u="none" strike="noStrike" kern="1200" cap="none" spc="0" normalizeH="0" baseline="0" noProof="0" dirty="0" err="1">
                <a:ln>
                  <a:noFill/>
                </a:ln>
                <a:solidFill>
                  <a:prstClr val="black"/>
                </a:solidFill>
                <a:effectLst/>
                <a:uLnTx/>
                <a:uFillTx/>
                <a:latin typeface="Calibri" panose="020F0502020204030204"/>
                <a:ea typeface="+mn-ea"/>
                <a:cs typeface="+mn-cs"/>
              </a:rPr>
              <a:t>Zusammenarbeit</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 (GIZ) GmbH &amp; ILO. 2015. Guidelines for Value Chain Selection: Integrating economic, environmental, social and institutional criteria. Available at: </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http://www.ilo.org/wcmsp5/groups/public/---ed_emp/---emp_ent/documents/instructionalmaterial/wcms_416392.pdf</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2060"/>
                </a:solidFill>
                <a:effectLst/>
                <a:uLnTx/>
                <a:uFillTx/>
                <a:latin typeface="Calibri" panose="020F0502020204030204"/>
                <a:ea typeface="+mn-ea"/>
                <a:cs typeface="+mn-cs"/>
              </a:rPr>
              <a:t>Tools from the toolbox</a:t>
            </a: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indent="-285750">
              <a:buClr>
                <a:schemeClr val="accent1">
                  <a:lumMod val="50000"/>
                </a:schemeClr>
              </a:buClr>
              <a:buFont typeface="Courier New" panose="02070309020205020404" pitchFamily="49" charset="0"/>
              <a:buChar char="o"/>
            </a:pPr>
            <a:r>
              <a:rPr lang="en-US" sz="1600" dirty="0"/>
              <a:t>STEP 1 - CASE STUDY NO. 2 - The roll-out of STEP ONE in the coffee value chain of Colombia</a:t>
            </a:r>
          </a:p>
          <a:p>
            <a:pPr marL="285750" indent="-285750">
              <a:buClr>
                <a:schemeClr val="accent1">
                  <a:lumMod val="50000"/>
                </a:schemeClr>
              </a:buClr>
              <a:buFont typeface="Courier New" panose="02070309020205020404" pitchFamily="49" charset="0"/>
              <a:buChar char="o"/>
            </a:pPr>
            <a:r>
              <a:rPr lang="en-US" sz="1600" dirty="0"/>
              <a:t>STEP 1 - RESEARCH TOOL NO. 1 - Sources for Value Chain Selection</a:t>
            </a:r>
          </a:p>
          <a:p>
            <a:pPr marL="285750" indent="-285750">
              <a:buClr>
                <a:schemeClr val="accent1">
                  <a:lumMod val="50000"/>
                </a:schemeClr>
              </a:buClr>
              <a:buFont typeface="Courier New" panose="02070309020205020404" pitchFamily="49" charset="0"/>
              <a:buChar char="o"/>
            </a:pPr>
            <a:r>
              <a:rPr lang="en-US" sz="1600" dirty="0"/>
              <a:t>STEP 1 - RESEARCH TOOL NO. 2 - Scoring Sheet Value Chain Selection</a:t>
            </a:r>
          </a:p>
          <a:p>
            <a:pPr marL="285750" indent="-285750">
              <a:buClr>
                <a:schemeClr val="accent1">
                  <a:lumMod val="50000"/>
                </a:schemeClr>
              </a:buClr>
              <a:buFont typeface="Courier New" panose="02070309020205020404" pitchFamily="49" charset="0"/>
              <a:buChar char="o"/>
            </a:pPr>
            <a:r>
              <a:rPr lang="en-US" sz="1600" dirty="0"/>
              <a:t>STEP 1 - TEMPLATE NO. 2 - Supply Chain Selection Report</a:t>
            </a:r>
          </a:p>
          <a:p>
            <a:pPr marL="285750" indent="-285750">
              <a:buClr>
                <a:schemeClr val="accent1">
                  <a:lumMod val="50000"/>
                </a:schemeClr>
              </a:buClr>
              <a:buFont typeface="Courier New" panose="02070309020205020404" pitchFamily="49" charset="0"/>
              <a:buChar char="o"/>
            </a:pPr>
            <a:r>
              <a:rPr lang="en-US" sz="1600" dirty="0"/>
              <a:t>STEP 1 - TEMPLATE NO. 3 - Project Factsheet</a:t>
            </a:r>
          </a:p>
          <a:p>
            <a:pPr marL="285750" indent="-285750">
              <a:buClr>
                <a:schemeClr val="accent1">
                  <a:lumMod val="50000"/>
                </a:schemeClr>
              </a:buClr>
              <a:buFont typeface="Courier New" panose="02070309020205020404" pitchFamily="49" charset="0"/>
              <a:buChar char="o"/>
            </a:pPr>
            <a:r>
              <a:rPr lang="en-US" sz="1600" dirty="0"/>
              <a:t>STEP 1 - TOR NO. 1 - Terms of Reference for the Value Chain Selection</a:t>
            </a:r>
          </a:p>
          <a:p>
            <a:pPr marL="285750" indent="-285750">
              <a:buClr>
                <a:schemeClr val="accent1">
                  <a:lumMod val="50000"/>
                </a:schemeClr>
              </a:buClr>
              <a:buFont typeface="Courier New" panose="02070309020205020404" pitchFamily="49" charset="0"/>
              <a:buChar char="o"/>
            </a:pPr>
            <a:r>
              <a:rPr lang="en-US" sz="1600" dirty="0"/>
              <a:t>STEP 1 - TRAINING MATERIAL NO. 3 - Selection Exercise</a:t>
            </a:r>
          </a:p>
          <a:p>
            <a:pPr marL="285750" indent="-285750">
              <a:buClr>
                <a:schemeClr val="accent1">
                  <a:lumMod val="50000"/>
                </a:schemeClr>
              </a:buClr>
              <a:buFont typeface="Courier New" panose="02070309020205020404" pitchFamily="49" charset="0"/>
              <a:buChar char="o"/>
            </a:pPr>
            <a:r>
              <a:rPr lang="en-US" sz="1600" dirty="0"/>
              <a:t>STEP 1 - TRAINING MATERIAL NO. 4 - Presentation of Step 1</a:t>
            </a: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1D4A68BB-A01E-46C0-AD22-AFB132721AB3}"/>
              </a:ext>
            </a:extLst>
          </p:cNvPr>
          <p:cNvSpPr/>
          <p:nvPr/>
        </p:nvSpPr>
        <p:spPr>
          <a:xfrm>
            <a:off x="3919904" y="2039816"/>
            <a:ext cx="7294684" cy="12710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438898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868</Words>
  <Application>Microsoft Office PowerPoint</Application>
  <PresentationFormat>Widescreen</PresentationFormat>
  <Paragraphs>130</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Courier New</vt:lpstr>
      <vt:lpstr>Times New Roman</vt:lpstr>
      <vt:lpstr>1_Office Theme</vt:lpstr>
      <vt:lpstr>Step 1 Value chain selection</vt:lpstr>
      <vt:lpstr>Objectives</vt:lpstr>
      <vt:lpstr>Value Chain Selection Process</vt:lpstr>
      <vt:lpstr>Value chain selection process</vt:lpstr>
      <vt:lpstr>Value Chain Selection Process</vt:lpstr>
      <vt:lpstr>Value Chain Selection Process</vt:lpstr>
      <vt:lpstr>Value Chain Selection Scoring</vt:lpstr>
      <vt:lpstr>Value Chain Selection Scoring</vt:lpstr>
      <vt:lpstr>Group Exercice</vt:lpstr>
      <vt:lpstr>Useful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Step 1 Value chain selection</dc:title>
  <dc:creator>Cassandre Guibord Cyr</dc:creator>
  <cp:lastModifiedBy>Cassandre Guibord Cyr</cp:lastModifiedBy>
  <cp:revision>2</cp:revision>
  <dcterms:created xsi:type="dcterms:W3CDTF">2018-07-04T12:03:07Z</dcterms:created>
  <dcterms:modified xsi:type="dcterms:W3CDTF">2018-07-04T16:48:29Z</dcterms:modified>
</cp:coreProperties>
</file>