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0" r:id="rId2"/>
    <p:sldId id="317" r:id="rId3"/>
    <p:sldId id="283" r:id="rId4"/>
    <p:sldId id="286" r:id="rId5"/>
    <p:sldId id="288" r:id="rId6"/>
    <p:sldId id="289" r:id="rId7"/>
    <p:sldId id="290" r:id="rId8"/>
    <p:sldId id="292" r:id="rId9"/>
    <p:sldId id="291" r:id="rId10"/>
    <p:sldId id="318" r:id="rId11"/>
    <p:sldId id="31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7" d="100"/>
          <a:sy n="87" d="100"/>
        </p:scale>
        <p:origin x="52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85E05F-ACDC-4CAD-81EC-F214E9B76EBE}"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E622AB30-782B-49CE-9648-2A577CD700B0}">
      <dgm:prSet/>
      <dgm:spPr/>
      <dgm:t>
        <a:bodyPr/>
        <a:lstStyle/>
        <a:p>
          <a:r>
            <a:rPr lang="en-GB" b="1" dirty="0"/>
            <a:t>Identification of the production stages and processes</a:t>
          </a:r>
          <a:endParaRPr lang="en-US" b="1" dirty="0"/>
        </a:p>
      </dgm:t>
    </dgm:pt>
    <dgm:pt modelId="{E952BCD1-3CDC-442D-B945-7AC7E9590294}" type="parTrans" cxnId="{6A8D7BE2-99FC-4E8F-B5CE-D556F6579DDE}">
      <dgm:prSet/>
      <dgm:spPr/>
      <dgm:t>
        <a:bodyPr/>
        <a:lstStyle/>
        <a:p>
          <a:endParaRPr lang="en-US"/>
        </a:p>
      </dgm:t>
    </dgm:pt>
    <dgm:pt modelId="{9B883458-F68B-46BE-A184-65F95CC37371}" type="sibTrans" cxnId="{6A8D7BE2-99FC-4E8F-B5CE-D556F6579DDE}">
      <dgm:prSet/>
      <dgm:spPr/>
      <dgm:t>
        <a:bodyPr/>
        <a:lstStyle/>
        <a:p>
          <a:endParaRPr lang="en-US"/>
        </a:p>
      </dgm:t>
    </dgm:pt>
    <dgm:pt modelId="{4E486157-78EC-4130-BA86-7DD1C2BC26D5}">
      <dgm:prSet/>
      <dgm:spPr/>
      <dgm:t>
        <a:bodyPr/>
        <a:lstStyle/>
        <a:p>
          <a:r>
            <a:rPr lang="en-GB" dirty="0"/>
            <a:t>Input provision</a:t>
          </a:r>
          <a:endParaRPr lang="en-US" dirty="0"/>
        </a:p>
      </dgm:t>
    </dgm:pt>
    <dgm:pt modelId="{42EF811A-B929-48C7-ACD4-679A5BBD561C}" type="parTrans" cxnId="{449B8133-C9F5-4302-B349-8A8B32FB7FED}">
      <dgm:prSet/>
      <dgm:spPr/>
      <dgm:t>
        <a:bodyPr/>
        <a:lstStyle/>
        <a:p>
          <a:endParaRPr lang="en-US"/>
        </a:p>
      </dgm:t>
    </dgm:pt>
    <dgm:pt modelId="{5B9575DA-0330-4E04-BE8E-F1C94CD11CFA}" type="sibTrans" cxnId="{449B8133-C9F5-4302-B349-8A8B32FB7FED}">
      <dgm:prSet/>
      <dgm:spPr/>
      <dgm:t>
        <a:bodyPr/>
        <a:lstStyle/>
        <a:p>
          <a:endParaRPr lang="en-US"/>
        </a:p>
      </dgm:t>
    </dgm:pt>
    <dgm:pt modelId="{195F7B57-59FB-4842-B9E0-E3EABE0E8B00}">
      <dgm:prSet/>
      <dgm:spPr/>
      <dgm:t>
        <a:bodyPr/>
        <a:lstStyle/>
        <a:p>
          <a:r>
            <a:rPr lang="en-GB"/>
            <a:t>Production</a:t>
          </a:r>
          <a:endParaRPr lang="en-US"/>
        </a:p>
      </dgm:t>
    </dgm:pt>
    <dgm:pt modelId="{300BB754-ECFA-499A-97C2-C2B03CFBD0E6}" type="parTrans" cxnId="{33CC9AD8-9851-48BE-A050-D9C1FDC574CA}">
      <dgm:prSet/>
      <dgm:spPr/>
      <dgm:t>
        <a:bodyPr/>
        <a:lstStyle/>
        <a:p>
          <a:endParaRPr lang="en-US"/>
        </a:p>
      </dgm:t>
    </dgm:pt>
    <dgm:pt modelId="{E5887FAF-5EA3-472B-A4AE-276B1FCA6B42}" type="sibTrans" cxnId="{33CC9AD8-9851-48BE-A050-D9C1FDC574CA}">
      <dgm:prSet/>
      <dgm:spPr/>
      <dgm:t>
        <a:bodyPr/>
        <a:lstStyle/>
        <a:p>
          <a:endParaRPr lang="en-US"/>
        </a:p>
      </dgm:t>
    </dgm:pt>
    <dgm:pt modelId="{2F01E49C-9F9C-4B8C-9A78-44058E372621}">
      <dgm:prSet/>
      <dgm:spPr/>
      <dgm:t>
        <a:bodyPr/>
        <a:lstStyle/>
        <a:p>
          <a:r>
            <a:rPr lang="en-GB" dirty="0"/>
            <a:t>Collection, transport intermediaries</a:t>
          </a:r>
          <a:endParaRPr lang="en-US" dirty="0"/>
        </a:p>
      </dgm:t>
    </dgm:pt>
    <dgm:pt modelId="{C2797EDE-6CB9-43BD-89BE-10831EB3BCE1}" type="parTrans" cxnId="{49112D83-A50E-4F11-BCB1-28EDD73E8616}">
      <dgm:prSet/>
      <dgm:spPr/>
      <dgm:t>
        <a:bodyPr/>
        <a:lstStyle/>
        <a:p>
          <a:endParaRPr lang="en-US"/>
        </a:p>
      </dgm:t>
    </dgm:pt>
    <dgm:pt modelId="{4C7E1653-A712-4E4B-B1EF-23A6F16DAA46}" type="sibTrans" cxnId="{49112D83-A50E-4F11-BCB1-28EDD73E8616}">
      <dgm:prSet/>
      <dgm:spPr/>
      <dgm:t>
        <a:bodyPr/>
        <a:lstStyle/>
        <a:p>
          <a:endParaRPr lang="en-US"/>
        </a:p>
      </dgm:t>
    </dgm:pt>
    <dgm:pt modelId="{B4FEBFB4-F25F-4AFE-849F-221FB7040945}">
      <dgm:prSet/>
      <dgm:spPr/>
      <dgm:t>
        <a:bodyPr/>
        <a:lstStyle/>
        <a:p>
          <a:r>
            <a:rPr lang="en-GB" dirty="0"/>
            <a:t>Transformation</a:t>
          </a:r>
          <a:endParaRPr lang="en-US" dirty="0"/>
        </a:p>
      </dgm:t>
    </dgm:pt>
    <dgm:pt modelId="{6F2D0C18-FD5E-4854-95CC-B067681CB0FD}" type="parTrans" cxnId="{3CF01562-56F5-4604-964C-1FFEE613B8F4}">
      <dgm:prSet/>
      <dgm:spPr/>
      <dgm:t>
        <a:bodyPr/>
        <a:lstStyle/>
        <a:p>
          <a:endParaRPr lang="en-US"/>
        </a:p>
      </dgm:t>
    </dgm:pt>
    <dgm:pt modelId="{C9039643-2A07-4C24-BE78-C0242933FB8F}" type="sibTrans" cxnId="{3CF01562-56F5-4604-964C-1FFEE613B8F4}">
      <dgm:prSet/>
      <dgm:spPr/>
      <dgm:t>
        <a:bodyPr/>
        <a:lstStyle/>
        <a:p>
          <a:endParaRPr lang="en-US"/>
        </a:p>
      </dgm:t>
    </dgm:pt>
    <dgm:pt modelId="{030B5F62-92D3-41E3-9E05-5B89D1245C72}">
      <dgm:prSet/>
      <dgm:spPr/>
      <dgm:t>
        <a:bodyPr/>
        <a:lstStyle/>
        <a:p>
          <a:r>
            <a:rPr lang="en-GB" dirty="0"/>
            <a:t>Export and import</a:t>
          </a:r>
          <a:endParaRPr lang="en-US" dirty="0"/>
        </a:p>
      </dgm:t>
    </dgm:pt>
    <dgm:pt modelId="{D155B520-6CD4-4FF8-B677-7494C531F140}" type="parTrans" cxnId="{8E1B4AAD-7309-4558-9E9F-AF10A666D5B2}">
      <dgm:prSet/>
      <dgm:spPr/>
      <dgm:t>
        <a:bodyPr/>
        <a:lstStyle/>
        <a:p>
          <a:endParaRPr lang="en-US"/>
        </a:p>
      </dgm:t>
    </dgm:pt>
    <dgm:pt modelId="{627E1B92-DA41-45A5-A84A-CBA2A2034DF4}" type="sibTrans" cxnId="{8E1B4AAD-7309-4558-9E9F-AF10A666D5B2}">
      <dgm:prSet/>
      <dgm:spPr/>
      <dgm:t>
        <a:bodyPr/>
        <a:lstStyle/>
        <a:p>
          <a:endParaRPr lang="en-US"/>
        </a:p>
      </dgm:t>
    </dgm:pt>
    <dgm:pt modelId="{398D8FA0-1DCF-4DBB-8FD4-BE2DA028318A}">
      <dgm:prSet/>
      <dgm:spPr/>
      <dgm:t>
        <a:bodyPr/>
        <a:lstStyle/>
        <a:p>
          <a:r>
            <a:rPr lang="en-GB"/>
            <a:t>Commercialisation and distribution.</a:t>
          </a:r>
          <a:endParaRPr lang="en-US"/>
        </a:p>
      </dgm:t>
    </dgm:pt>
    <dgm:pt modelId="{2237B19E-503D-42F4-A257-B6D840760AC7}" type="parTrans" cxnId="{0F9F210A-E839-455E-9C52-9DE476643983}">
      <dgm:prSet/>
      <dgm:spPr/>
      <dgm:t>
        <a:bodyPr/>
        <a:lstStyle/>
        <a:p>
          <a:endParaRPr lang="en-US"/>
        </a:p>
      </dgm:t>
    </dgm:pt>
    <dgm:pt modelId="{C028C7BB-60FD-48F7-925D-1EB05489D3CE}" type="sibTrans" cxnId="{0F9F210A-E839-455E-9C52-9DE476643983}">
      <dgm:prSet/>
      <dgm:spPr/>
      <dgm:t>
        <a:bodyPr/>
        <a:lstStyle/>
        <a:p>
          <a:endParaRPr lang="en-US"/>
        </a:p>
      </dgm:t>
    </dgm:pt>
    <dgm:pt modelId="{4FF36B0C-24F1-4362-88FA-2639F53ADE97}">
      <dgm:prSet/>
      <dgm:spPr/>
      <dgm:t>
        <a:bodyPr/>
        <a:lstStyle/>
        <a:p>
          <a:r>
            <a:rPr lang="en-GB" b="1" dirty="0"/>
            <a:t>Quantification of the value chain</a:t>
          </a:r>
          <a:endParaRPr lang="en-US" b="1" dirty="0"/>
        </a:p>
      </dgm:t>
    </dgm:pt>
    <dgm:pt modelId="{5D9FF18F-F351-45EF-B9C6-5C4F3A5A7F22}" type="parTrans" cxnId="{8AB5231E-2B6C-4ED7-8035-D07D9D3F917D}">
      <dgm:prSet/>
      <dgm:spPr/>
      <dgm:t>
        <a:bodyPr/>
        <a:lstStyle/>
        <a:p>
          <a:endParaRPr lang="en-US"/>
        </a:p>
      </dgm:t>
    </dgm:pt>
    <dgm:pt modelId="{A9A13EEB-7EAF-46AF-AFB2-4DCEBF3A85F2}" type="sibTrans" cxnId="{8AB5231E-2B6C-4ED7-8035-D07D9D3F917D}">
      <dgm:prSet/>
      <dgm:spPr/>
      <dgm:t>
        <a:bodyPr/>
        <a:lstStyle/>
        <a:p>
          <a:endParaRPr lang="en-US"/>
        </a:p>
      </dgm:t>
    </dgm:pt>
    <dgm:pt modelId="{C73219FC-16E8-446F-BFD0-378767396971}">
      <dgm:prSet/>
      <dgm:spPr/>
      <dgm:t>
        <a:bodyPr/>
        <a:lstStyle/>
        <a:p>
          <a:r>
            <a:rPr lang="en-GB" dirty="0"/>
            <a:t>Size and scale of main actors (small, medium, big companies)</a:t>
          </a:r>
          <a:endParaRPr lang="en-US" dirty="0"/>
        </a:p>
      </dgm:t>
    </dgm:pt>
    <dgm:pt modelId="{5FF6D243-4954-4599-A637-CED89746A72E}" type="parTrans" cxnId="{7B9541A8-91AA-402F-A658-41F3C6A67E4B}">
      <dgm:prSet/>
      <dgm:spPr/>
      <dgm:t>
        <a:bodyPr/>
        <a:lstStyle/>
        <a:p>
          <a:endParaRPr lang="en-US"/>
        </a:p>
      </dgm:t>
    </dgm:pt>
    <dgm:pt modelId="{835BFE96-66AE-47CB-B9D7-37FD8A6DCEBD}" type="sibTrans" cxnId="{7B9541A8-91AA-402F-A658-41F3C6A67E4B}">
      <dgm:prSet/>
      <dgm:spPr/>
      <dgm:t>
        <a:bodyPr/>
        <a:lstStyle/>
        <a:p>
          <a:endParaRPr lang="en-US"/>
        </a:p>
      </dgm:t>
    </dgm:pt>
    <dgm:pt modelId="{F0CF5829-996D-4C2A-AC88-1B5E92EA7E81}">
      <dgm:prSet/>
      <dgm:spPr/>
      <dgm:t>
        <a:bodyPr/>
        <a:lstStyle/>
        <a:p>
          <a:r>
            <a:rPr lang="en-GB"/>
            <a:t>Production volume</a:t>
          </a:r>
          <a:endParaRPr lang="en-US"/>
        </a:p>
      </dgm:t>
    </dgm:pt>
    <dgm:pt modelId="{E3968D0C-6A7D-4F2B-928C-AFF4E2E039B9}" type="parTrans" cxnId="{E3EA420D-176D-4B7A-93F4-B5EE80A03525}">
      <dgm:prSet/>
      <dgm:spPr/>
      <dgm:t>
        <a:bodyPr/>
        <a:lstStyle/>
        <a:p>
          <a:endParaRPr lang="en-US"/>
        </a:p>
      </dgm:t>
    </dgm:pt>
    <dgm:pt modelId="{A0C6AB5B-DFA2-4527-87AD-F99723F308C3}" type="sibTrans" cxnId="{E3EA420D-176D-4B7A-93F4-B5EE80A03525}">
      <dgm:prSet/>
      <dgm:spPr/>
      <dgm:t>
        <a:bodyPr/>
        <a:lstStyle/>
        <a:p>
          <a:endParaRPr lang="en-US"/>
        </a:p>
      </dgm:t>
    </dgm:pt>
    <dgm:pt modelId="{5C9EE4DD-C22F-4A4E-998D-1DFE17FFAFCC}">
      <dgm:prSet/>
      <dgm:spPr/>
      <dgm:t>
        <a:bodyPr/>
        <a:lstStyle/>
        <a:p>
          <a:r>
            <a:rPr lang="en-GB"/>
            <a:t>Number of jobs</a:t>
          </a:r>
          <a:endParaRPr lang="en-US"/>
        </a:p>
      </dgm:t>
    </dgm:pt>
    <dgm:pt modelId="{6CD46D26-CD27-4254-BE9B-315D99A2ACA7}" type="parTrans" cxnId="{89C5B9C5-D4B1-4A09-876D-CD8D74824286}">
      <dgm:prSet/>
      <dgm:spPr/>
      <dgm:t>
        <a:bodyPr/>
        <a:lstStyle/>
        <a:p>
          <a:endParaRPr lang="en-US"/>
        </a:p>
      </dgm:t>
    </dgm:pt>
    <dgm:pt modelId="{A70C480D-19CB-4DFC-99E0-19949097E2AD}" type="sibTrans" cxnId="{89C5B9C5-D4B1-4A09-876D-CD8D74824286}">
      <dgm:prSet/>
      <dgm:spPr/>
      <dgm:t>
        <a:bodyPr/>
        <a:lstStyle/>
        <a:p>
          <a:endParaRPr lang="en-US"/>
        </a:p>
      </dgm:t>
    </dgm:pt>
    <dgm:pt modelId="{30B1DD60-E075-402D-9715-DE0BDF0CD81B}">
      <dgm:prSet/>
      <dgm:spPr/>
      <dgm:t>
        <a:bodyPr/>
        <a:lstStyle/>
        <a:p>
          <a:r>
            <a:rPr lang="en-GB"/>
            <a:t>Sales and export destination and concentration</a:t>
          </a:r>
          <a:endParaRPr lang="en-US"/>
        </a:p>
      </dgm:t>
    </dgm:pt>
    <dgm:pt modelId="{B83D1F00-AECD-48C3-9CB9-09754EED82CD}" type="parTrans" cxnId="{0A3079AB-198A-458E-A316-8109777411D1}">
      <dgm:prSet/>
      <dgm:spPr/>
      <dgm:t>
        <a:bodyPr/>
        <a:lstStyle/>
        <a:p>
          <a:endParaRPr lang="en-US"/>
        </a:p>
      </dgm:t>
    </dgm:pt>
    <dgm:pt modelId="{AE177430-FA00-4B2B-9C64-C7B61AFF8CD8}" type="sibTrans" cxnId="{0A3079AB-198A-458E-A316-8109777411D1}">
      <dgm:prSet/>
      <dgm:spPr/>
      <dgm:t>
        <a:bodyPr/>
        <a:lstStyle/>
        <a:p>
          <a:endParaRPr lang="en-US"/>
        </a:p>
      </dgm:t>
    </dgm:pt>
    <dgm:pt modelId="{0EA4D27D-908C-43D3-88EE-AF917CD824E9}">
      <dgm:prSet/>
      <dgm:spPr/>
      <dgm:t>
        <a:bodyPr/>
        <a:lstStyle/>
        <a:p>
          <a:r>
            <a:rPr lang="en-GB" dirty="0"/>
            <a:t>Geographical distribution.</a:t>
          </a:r>
          <a:endParaRPr lang="en-US" dirty="0"/>
        </a:p>
      </dgm:t>
    </dgm:pt>
    <dgm:pt modelId="{B746B105-B298-44F4-A62A-48B205DE7E42}" type="parTrans" cxnId="{83A3022C-BD80-44BB-80D8-584ED7185D26}">
      <dgm:prSet/>
      <dgm:spPr/>
      <dgm:t>
        <a:bodyPr/>
        <a:lstStyle/>
        <a:p>
          <a:endParaRPr lang="en-US"/>
        </a:p>
      </dgm:t>
    </dgm:pt>
    <dgm:pt modelId="{B3C55C3D-8D9B-48E2-924B-6F88B294D804}" type="sibTrans" cxnId="{83A3022C-BD80-44BB-80D8-584ED7185D26}">
      <dgm:prSet/>
      <dgm:spPr/>
      <dgm:t>
        <a:bodyPr/>
        <a:lstStyle/>
        <a:p>
          <a:endParaRPr lang="en-US"/>
        </a:p>
      </dgm:t>
    </dgm:pt>
    <dgm:pt modelId="{48743B24-773C-4594-902F-EB843FDB2E80}">
      <dgm:prSet/>
      <dgm:spPr/>
      <dgm:t>
        <a:bodyPr/>
        <a:lstStyle/>
        <a:p>
          <a:r>
            <a:rPr lang="en-GB" b="1" dirty="0"/>
            <a:t>Preliminary review of common occupational risks and hazards at each production stage</a:t>
          </a:r>
          <a:endParaRPr lang="en-US" b="1" dirty="0"/>
        </a:p>
      </dgm:t>
    </dgm:pt>
    <dgm:pt modelId="{835F38B8-2F14-46CC-B24E-5D8D5A6E4918}" type="parTrans" cxnId="{54163C16-266F-4341-9F59-8D5B91A4E802}">
      <dgm:prSet/>
      <dgm:spPr/>
      <dgm:t>
        <a:bodyPr/>
        <a:lstStyle/>
        <a:p>
          <a:endParaRPr lang="en-US"/>
        </a:p>
      </dgm:t>
    </dgm:pt>
    <dgm:pt modelId="{B06BCF31-9A88-43FB-814C-0A9A07125FC1}" type="sibTrans" cxnId="{54163C16-266F-4341-9F59-8D5B91A4E802}">
      <dgm:prSet/>
      <dgm:spPr/>
      <dgm:t>
        <a:bodyPr/>
        <a:lstStyle/>
        <a:p>
          <a:endParaRPr lang="en-US"/>
        </a:p>
      </dgm:t>
    </dgm:pt>
    <dgm:pt modelId="{23A09C11-4D47-401D-BC7A-F88B217A1D86}">
      <dgm:prSet/>
      <dgm:spPr/>
      <dgm:t>
        <a:bodyPr/>
        <a:lstStyle/>
        <a:p>
          <a:r>
            <a:rPr lang="en-GB" dirty="0"/>
            <a:t>This information can be found via different sources:</a:t>
          </a:r>
          <a:endParaRPr lang="en-US" dirty="0"/>
        </a:p>
      </dgm:t>
    </dgm:pt>
    <dgm:pt modelId="{BEC464BF-6518-4C9B-BFFC-6EA331075CA7}" type="parTrans" cxnId="{3DEE4CD2-276F-4F52-B374-7B14E43D1C23}">
      <dgm:prSet/>
      <dgm:spPr/>
      <dgm:t>
        <a:bodyPr/>
        <a:lstStyle/>
        <a:p>
          <a:endParaRPr lang="en-US"/>
        </a:p>
      </dgm:t>
    </dgm:pt>
    <dgm:pt modelId="{F9F38538-319D-48A2-A1DA-AB5E4DBDF98C}" type="sibTrans" cxnId="{3DEE4CD2-276F-4F52-B374-7B14E43D1C23}">
      <dgm:prSet/>
      <dgm:spPr/>
      <dgm:t>
        <a:bodyPr/>
        <a:lstStyle/>
        <a:p>
          <a:endParaRPr lang="en-US"/>
        </a:p>
      </dgm:t>
    </dgm:pt>
    <dgm:pt modelId="{7A09A72A-37BD-42AF-B61D-DDD3FA937577}">
      <dgm:prSet/>
      <dgm:spPr/>
      <dgm:t>
        <a:bodyPr/>
        <a:lstStyle/>
        <a:p>
          <a:r>
            <a:rPr lang="en-GB"/>
            <a:t>Existing workplace risk assessments or risk mappings</a:t>
          </a:r>
          <a:endParaRPr lang="en-US"/>
        </a:p>
      </dgm:t>
    </dgm:pt>
    <dgm:pt modelId="{2CED8BD4-DD56-4B8E-835F-71BD91979125}" type="parTrans" cxnId="{7B8B4F5B-F4BC-4090-B027-074F7E47624D}">
      <dgm:prSet/>
      <dgm:spPr/>
      <dgm:t>
        <a:bodyPr/>
        <a:lstStyle/>
        <a:p>
          <a:endParaRPr lang="en-US"/>
        </a:p>
      </dgm:t>
    </dgm:pt>
    <dgm:pt modelId="{43712319-0917-4BBA-A332-5AF9610C3C61}" type="sibTrans" cxnId="{7B8B4F5B-F4BC-4090-B027-074F7E47624D}">
      <dgm:prSet/>
      <dgm:spPr/>
      <dgm:t>
        <a:bodyPr/>
        <a:lstStyle/>
        <a:p>
          <a:endParaRPr lang="en-US"/>
        </a:p>
      </dgm:t>
    </dgm:pt>
    <dgm:pt modelId="{5A222D24-AC17-440D-BCB9-5C72B050CB97}">
      <dgm:prSet/>
      <dgm:spPr/>
      <dgm:t>
        <a:bodyPr/>
        <a:lstStyle/>
        <a:p>
          <a:r>
            <a:rPr lang="en-GB"/>
            <a:t>Existing awareness raising material from Occupational Health Services or prevention institutions</a:t>
          </a:r>
          <a:endParaRPr lang="en-US"/>
        </a:p>
      </dgm:t>
    </dgm:pt>
    <dgm:pt modelId="{9DF94531-85D4-4FCE-895D-7EBF22EA2B5D}" type="parTrans" cxnId="{BA5015C3-7407-4588-B8C8-DF48B1ED0E88}">
      <dgm:prSet/>
      <dgm:spPr/>
      <dgm:t>
        <a:bodyPr/>
        <a:lstStyle/>
        <a:p>
          <a:endParaRPr lang="en-US"/>
        </a:p>
      </dgm:t>
    </dgm:pt>
    <dgm:pt modelId="{A38B26F8-0A3D-4319-8C6A-369735A46DFC}" type="sibTrans" cxnId="{BA5015C3-7407-4588-B8C8-DF48B1ED0E88}">
      <dgm:prSet/>
      <dgm:spPr/>
      <dgm:t>
        <a:bodyPr/>
        <a:lstStyle/>
        <a:p>
          <a:endParaRPr lang="en-US"/>
        </a:p>
      </dgm:t>
    </dgm:pt>
    <dgm:pt modelId="{525D724C-941D-4ABD-8B9E-BCA6A4841DDC}">
      <dgm:prSet/>
      <dgm:spPr/>
      <dgm:t>
        <a:bodyPr/>
        <a:lstStyle/>
        <a:p>
          <a:r>
            <a:rPr lang="en-GB"/>
            <a:t>Existing videos or workers’ testimony on occupational risks</a:t>
          </a:r>
          <a:endParaRPr lang="en-US"/>
        </a:p>
      </dgm:t>
    </dgm:pt>
    <dgm:pt modelId="{CBD74668-13DA-48D4-83D5-1B27D8748F98}" type="parTrans" cxnId="{B1355EF5-B34A-4D17-81CF-4B07755253FA}">
      <dgm:prSet/>
      <dgm:spPr/>
      <dgm:t>
        <a:bodyPr/>
        <a:lstStyle/>
        <a:p>
          <a:endParaRPr lang="en-US"/>
        </a:p>
      </dgm:t>
    </dgm:pt>
    <dgm:pt modelId="{D0FAC2DE-2065-4A03-9482-1DCBDCD1062F}" type="sibTrans" cxnId="{B1355EF5-B34A-4D17-81CF-4B07755253FA}">
      <dgm:prSet/>
      <dgm:spPr/>
      <dgm:t>
        <a:bodyPr/>
        <a:lstStyle/>
        <a:p>
          <a:endParaRPr lang="en-US"/>
        </a:p>
      </dgm:t>
    </dgm:pt>
    <dgm:pt modelId="{52643933-386A-4214-B77D-7AA8763565D0}">
      <dgm:prSet/>
      <dgm:spPr/>
      <dgm:t>
        <a:bodyPr/>
        <a:lstStyle/>
        <a:p>
          <a:r>
            <a:rPr lang="en-GB"/>
            <a:t>Existing data on the causes of accidents and diseases.</a:t>
          </a:r>
          <a:endParaRPr lang="en-US"/>
        </a:p>
      </dgm:t>
    </dgm:pt>
    <dgm:pt modelId="{ECF3EFCB-82E3-4C09-8E56-7C117220CF6F}" type="parTrans" cxnId="{78E73261-5FC9-462A-854B-45358DF3603F}">
      <dgm:prSet/>
      <dgm:spPr/>
      <dgm:t>
        <a:bodyPr/>
        <a:lstStyle/>
        <a:p>
          <a:endParaRPr lang="en-US"/>
        </a:p>
      </dgm:t>
    </dgm:pt>
    <dgm:pt modelId="{6A47CBAF-D832-47BF-A957-FE31AF0E49CE}" type="sibTrans" cxnId="{78E73261-5FC9-462A-854B-45358DF3603F}">
      <dgm:prSet/>
      <dgm:spPr/>
      <dgm:t>
        <a:bodyPr/>
        <a:lstStyle/>
        <a:p>
          <a:endParaRPr lang="en-US"/>
        </a:p>
      </dgm:t>
    </dgm:pt>
    <dgm:pt modelId="{CF4829CC-3482-4750-818D-C4179207ACF3}">
      <dgm:prSet/>
      <dgm:spPr/>
      <dgm:t>
        <a:bodyPr/>
        <a:lstStyle/>
        <a:p>
          <a:endParaRPr lang="en-US" dirty="0"/>
        </a:p>
      </dgm:t>
    </dgm:pt>
    <dgm:pt modelId="{0B6EA7B0-C5A8-471E-AD4D-F71E5379D6CB}" type="parTrans" cxnId="{75563492-C9B7-4F10-8420-36B761B67CE3}">
      <dgm:prSet/>
      <dgm:spPr/>
      <dgm:t>
        <a:bodyPr/>
        <a:lstStyle/>
        <a:p>
          <a:endParaRPr lang="en-GB"/>
        </a:p>
      </dgm:t>
    </dgm:pt>
    <dgm:pt modelId="{31654D81-8B61-4ECE-8044-44F4739B3887}" type="sibTrans" cxnId="{75563492-C9B7-4F10-8420-36B761B67CE3}">
      <dgm:prSet/>
      <dgm:spPr/>
      <dgm:t>
        <a:bodyPr/>
        <a:lstStyle/>
        <a:p>
          <a:endParaRPr lang="en-GB"/>
        </a:p>
      </dgm:t>
    </dgm:pt>
    <dgm:pt modelId="{0BA387A8-80A2-476E-8ADB-2A2D41EBBBCB}">
      <dgm:prSet/>
      <dgm:spPr/>
      <dgm:t>
        <a:bodyPr/>
        <a:lstStyle/>
        <a:p>
          <a:endParaRPr lang="en-US" dirty="0"/>
        </a:p>
      </dgm:t>
    </dgm:pt>
    <dgm:pt modelId="{F007EAC9-E853-4509-B1C2-B920F7C47162}" type="parTrans" cxnId="{B66C7E03-ACA3-429E-A183-AFFBE83F712F}">
      <dgm:prSet/>
      <dgm:spPr/>
      <dgm:t>
        <a:bodyPr/>
        <a:lstStyle/>
        <a:p>
          <a:endParaRPr lang="en-GB"/>
        </a:p>
      </dgm:t>
    </dgm:pt>
    <dgm:pt modelId="{673EF061-0136-4FD8-B0AC-0265AD7F33D7}" type="sibTrans" cxnId="{B66C7E03-ACA3-429E-A183-AFFBE83F712F}">
      <dgm:prSet/>
      <dgm:spPr/>
      <dgm:t>
        <a:bodyPr/>
        <a:lstStyle/>
        <a:p>
          <a:endParaRPr lang="en-GB"/>
        </a:p>
      </dgm:t>
    </dgm:pt>
    <dgm:pt modelId="{388AE83A-AE34-4A2F-B5EC-24757A4A79C2}">
      <dgm:prSet/>
      <dgm:spPr/>
      <dgm:t>
        <a:bodyPr/>
        <a:lstStyle/>
        <a:p>
          <a:endParaRPr lang="en-US" dirty="0"/>
        </a:p>
      </dgm:t>
    </dgm:pt>
    <dgm:pt modelId="{6076E663-2FE1-41A6-B461-AE598E4F4B2F}" type="parTrans" cxnId="{7D982DBF-42EC-44CF-806E-24A4809ED2A4}">
      <dgm:prSet/>
      <dgm:spPr/>
      <dgm:t>
        <a:bodyPr/>
        <a:lstStyle/>
        <a:p>
          <a:endParaRPr lang="en-GB"/>
        </a:p>
      </dgm:t>
    </dgm:pt>
    <dgm:pt modelId="{D285AE7E-7850-484D-B410-ABA853CBCB0D}" type="sibTrans" cxnId="{7D982DBF-42EC-44CF-806E-24A4809ED2A4}">
      <dgm:prSet/>
      <dgm:spPr/>
      <dgm:t>
        <a:bodyPr/>
        <a:lstStyle/>
        <a:p>
          <a:endParaRPr lang="en-GB"/>
        </a:p>
      </dgm:t>
    </dgm:pt>
    <dgm:pt modelId="{04D2247B-717F-4D16-9791-5DB23B6A4307}" type="pres">
      <dgm:prSet presAssocID="{0385E05F-ACDC-4CAD-81EC-F214E9B76EBE}" presName="linear" presStyleCnt="0">
        <dgm:presLayoutVars>
          <dgm:animLvl val="lvl"/>
          <dgm:resizeHandles val="exact"/>
        </dgm:presLayoutVars>
      </dgm:prSet>
      <dgm:spPr/>
    </dgm:pt>
    <dgm:pt modelId="{F0ABAF6C-AFE8-4A1C-9174-C341B53BB950}" type="pres">
      <dgm:prSet presAssocID="{E622AB30-782B-49CE-9648-2A577CD700B0}" presName="parentText" presStyleLbl="node1" presStyleIdx="0" presStyleCnt="3">
        <dgm:presLayoutVars>
          <dgm:chMax val="0"/>
          <dgm:bulletEnabled val="1"/>
        </dgm:presLayoutVars>
      </dgm:prSet>
      <dgm:spPr/>
    </dgm:pt>
    <dgm:pt modelId="{AF1B6E11-9721-41A0-9231-43CBA03986F4}" type="pres">
      <dgm:prSet presAssocID="{E622AB30-782B-49CE-9648-2A577CD700B0}" presName="childText" presStyleLbl="revTx" presStyleIdx="0" presStyleCnt="3">
        <dgm:presLayoutVars>
          <dgm:bulletEnabled val="1"/>
        </dgm:presLayoutVars>
      </dgm:prSet>
      <dgm:spPr/>
    </dgm:pt>
    <dgm:pt modelId="{F99AF97D-1476-4268-9C76-A6660B7EB24E}" type="pres">
      <dgm:prSet presAssocID="{4FF36B0C-24F1-4362-88FA-2639F53ADE97}" presName="parentText" presStyleLbl="node1" presStyleIdx="1" presStyleCnt="3">
        <dgm:presLayoutVars>
          <dgm:chMax val="0"/>
          <dgm:bulletEnabled val="1"/>
        </dgm:presLayoutVars>
      </dgm:prSet>
      <dgm:spPr/>
    </dgm:pt>
    <dgm:pt modelId="{9222CA20-9CE7-477F-BE7A-BC3B202CFC89}" type="pres">
      <dgm:prSet presAssocID="{4FF36B0C-24F1-4362-88FA-2639F53ADE97}" presName="childText" presStyleLbl="revTx" presStyleIdx="1" presStyleCnt="3">
        <dgm:presLayoutVars>
          <dgm:bulletEnabled val="1"/>
        </dgm:presLayoutVars>
      </dgm:prSet>
      <dgm:spPr/>
    </dgm:pt>
    <dgm:pt modelId="{AC6313EE-9F89-4040-A851-03702B17064A}" type="pres">
      <dgm:prSet presAssocID="{48743B24-773C-4594-902F-EB843FDB2E80}" presName="parentText" presStyleLbl="node1" presStyleIdx="2" presStyleCnt="3">
        <dgm:presLayoutVars>
          <dgm:chMax val="0"/>
          <dgm:bulletEnabled val="1"/>
        </dgm:presLayoutVars>
      </dgm:prSet>
      <dgm:spPr/>
    </dgm:pt>
    <dgm:pt modelId="{17D2EEBA-C39E-4B68-BCBF-13B058AA4BEA}" type="pres">
      <dgm:prSet presAssocID="{48743B24-773C-4594-902F-EB843FDB2E80}" presName="childText" presStyleLbl="revTx" presStyleIdx="2" presStyleCnt="3">
        <dgm:presLayoutVars>
          <dgm:bulletEnabled val="1"/>
        </dgm:presLayoutVars>
      </dgm:prSet>
      <dgm:spPr/>
    </dgm:pt>
  </dgm:ptLst>
  <dgm:cxnLst>
    <dgm:cxn modelId="{B66C7E03-ACA3-429E-A183-AFFBE83F712F}" srcId="{E622AB30-782B-49CE-9648-2A577CD700B0}" destId="{0BA387A8-80A2-476E-8ADB-2A2D41EBBBCB}" srcOrd="0" destOrd="0" parTransId="{F007EAC9-E853-4509-B1C2-B920F7C47162}" sibTransId="{673EF061-0136-4FD8-B0AC-0265AD7F33D7}"/>
    <dgm:cxn modelId="{AACE9D03-1C3E-4866-93A7-75ED462C3B48}" type="presOf" srcId="{5C9EE4DD-C22F-4A4E-998D-1DFE17FFAFCC}" destId="{9222CA20-9CE7-477F-BE7A-BC3B202CFC89}" srcOrd="0" destOrd="3" presId="urn:microsoft.com/office/officeart/2005/8/layout/vList2"/>
    <dgm:cxn modelId="{0F9F210A-E839-455E-9C52-9DE476643983}" srcId="{E622AB30-782B-49CE-9648-2A577CD700B0}" destId="{398D8FA0-1DCF-4DBB-8FD4-BE2DA028318A}" srcOrd="6" destOrd="0" parTransId="{2237B19E-503D-42F4-A257-B6D840760AC7}" sibTransId="{C028C7BB-60FD-48F7-925D-1EB05489D3CE}"/>
    <dgm:cxn modelId="{E3EA420D-176D-4B7A-93F4-B5EE80A03525}" srcId="{4FF36B0C-24F1-4362-88FA-2639F53ADE97}" destId="{F0CF5829-996D-4C2A-AC88-1B5E92EA7E81}" srcOrd="2" destOrd="0" parTransId="{E3968D0C-6A7D-4F2B-928C-AFF4E2E039B9}" sibTransId="{A0C6AB5B-DFA2-4527-87AD-F99723F308C3}"/>
    <dgm:cxn modelId="{54163C16-266F-4341-9F59-8D5B91A4E802}" srcId="{0385E05F-ACDC-4CAD-81EC-F214E9B76EBE}" destId="{48743B24-773C-4594-902F-EB843FDB2E80}" srcOrd="2" destOrd="0" parTransId="{835F38B8-2F14-46CC-B24E-5D8D5A6E4918}" sibTransId="{B06BCF31-9A88-43FB-814C-0A9A07125FC1}"/>
    <dgm:cxn modelId="{8AB5231E-2B6C-4ED7-8035-D07D9D3F917D}" srcId="{0385E05F-ACDC-4CAD-81EC-F214E9B76EBE}" destId="{4FF36B0C-24F1-4362-88FA-2639F53ADE97}" srcOrd="1" destOrd="0" parTransId="{5D9FF18F-F351-45EF-B9C6-5C4F3A5A7F22}" sibTransId="{A9A13EEB-7EAF-46AF-AFB2-4DCEBF3A85F2}"/>
    <dgm:cxn modelId="{638FDA21-10DE-4609-9663-63BB9EC683E4}" type="presOf" srcId="{0385E05F-ACDC-4CAD-81EC-F214E9B76EBE}" destId="{04D2247B-717F-4D16-9791-5DB23B6A4307}" srcOrd="0" destOrd="0" presId="urn:microsoft.com/office/officeart/2005/8/layout/vList2"/>
    <dgm:cxn modelId="{83A3022C-BD80-44BB-80D8-584ED7185D26}" srcId="{4FF36B0C-24F1-4362-88FA-2639F53ADE97}" destId="{0EA4D27D-908C-43D3-88EE-AF917CD824E9}" srcOrd="5" destOrd="0" parTransId="{B746B105-B298-44F4-A62A-48B205DE7E42}" sibTransId="{B3C55C3D-8D9B-48E2-924B-6F88B294D804}"/>
    <dgm:cxn modelId="{449B8133-C9F5-4302-B349-8A8B32FB7FED}" srcId="{E622AB30-782B-49CE-9648-2A577CD700B0}" destId="{4E486157-78EC-4130-BA86-7DD1C2BC26D5}" srcOrd="1" destOrd="0" parTransId="{42EF811A-B929-48C7-ACD4-679A5BBD561C}" sibTransId="{5B9575DA-0330-4E04-BE8E-F1C94CD11CFA}"/>
    <dgm:cxn modelId="{DCB44438-5BE1-4FFF-96AA-EFB9678CA5E8}" type="presOf" srcId="{030B5F62-92D3-41E3-9E05-5B89D1245C72}" destId="{AF1B6E11-9721-41A0-9231-43CBA03986F4}" srcOrd="0" destOrd="5" presId="urn:microsoft.com/office/officeart/2005/8/layout/vList2"/>
    <dgm:cxn modelId="{7B8B4F5B-F4BC-4090-B027-074F7E47624D}" srcId="{23A09C11-4D47-401D-BC7A-F88B217A1D86}" destId="{7A09A72A-37BD-42AF-B61D-DDD3FA937577}" srcOrd="0" destOrd="0" parTransId="{2CED8BD4-DD56-4B8E-835F-71BD91979125}" sibTransId="{43712319-0917-4BBA-A332-5AF9610C3C61}"/>
    <dgm:cxn modelId="{CFFF8760-C6B1-4E7E-BACE-4A2587290576}" type="presOf" srcId="{CF4829CC-3482-4750-818D-C4179207ACF3}" destId="{9222CA20-9CE7-477F-BE7A-BC3B202CFC89}" srcOrd="0" destOrd="0" presId="urn:microsoft.com/office/officeart/2005/8/layout/vList2"/>
    <dgm:cxn modelId="{78E73261-5FC9-462A-854B-45358DF3603F}" srcId="{23A09C11-4D47-401D-BC7A-F88B217A1D86}" destId="{52643933-386A-4214-B77D-7AA8763565D0}" srcOrd="3" destOrd="0" parTransId="{ECF3EFCB-82E3-4C09-8E56-7C117220CF6F}" sibTransId="{6A47CBAF-D832-47BF-A957-FE31AF0E49CE}"/>
    <dgm:cxn modelId="{3CF01562-56F5-4604-964C-1FFEE613B8F4}" srcId="{E622AB30-782B-49CE-9648-2A577CD700B0}" destId="{B4FEBFB4-F25F-4AFE-849F-221FB7040945}" srcOrd="4" destOrd="0" parTransId="{6F2D0C18-FD5E-4854-95CC-B067681CB0FD}" sibTransId="{C9039643-2A07-4C24-BE78-C0242933FB8F}"/>
    <dgm:cxn modelId="{6A56576B-CD1E-4282-8111-C060453C7204}" type="presOf" srcId="{E622AB30-782B-49CE-9648-2A577CD700B0}" destId="{F0ABAF6C-AFE8-4A1C-9174-C341B53BB950}" srcOrd="0" destOrd="0" presId="urn:microsoft.com/office/officeart/2005/8/layout/vList2"/>
    <dgm:cxn modelId="{D806314C-BC0F-4D3A-A536-C631E3BB4215}" type="presOf" srcId="{0BA387A8-80A2-476E-8ADB-2A2D41EBBBCB}" destId="{AF1B6E11-9721-41A0-9231-43CBA03986F4}" srcOrd="0" destOrd="0" presId="urn:microsoft.com/office/officeart/2005/8/layout/vList2"/>
    <dgm:cxn modelId="{F7111E6D-F8FE-49F4-90E5-8A701F8FC5C7}" type="presOf" srcId="{48743B24-773C-4594-902F-EB843FDB2E80}" destId="{AC6313EE-9F89-4040-A851-03702B17064A}" srcOrd="0" destOrd="0" presId="urn:microsoft.com/office/officeart/2005/8/layout/vList2"/>
    <dgm:cxn modelId="{A2168E72-0974-422D-898A-067508E59D72}" type="presOf" srcId="{4FF36B0C-24F1-4362-88FA-2639F53ADE97}" destId="{F99AF97D-1476-4268-9C76-A6660B7EB24E}" srcOrd="0" destOrd="0" presId="urn:microsoft.com/office/officeart/2005/8/layout/vList2"/>
    <dgm:cxn modelId="{165B9D52-8148-446B-A8B4-E2BE857736D4}" type="presOf" srcId="{195F7B57-59FB-4842-B9E0-E3EABE0E8B00}" destId="{AF1B6E11-9721-41A0-9231-43CBA03986F4}" srcOrd="0" destOrd="2" presId="urn:microsoft.com/office/officeart/2005/8/layout/vList2"/>
    <dgm:cxn modelId="{997C6474-3379-410E-82FA-D8B4FCD6CCC6}" type="presOf" srcId="{525D724C-941D-4ABD-8B9E-BCA6A4841DDC}" destId="{17D2EEBA-C39E-4B68-BCBF-13B058AA4BEA}" srcOrd="0" destOrd="4" presId="urn:microsoft.com/office/officeart/2005/8/layout/vList2"/>
    <dgm:cxn modelId="{46830A75-FB7C-43E6-B81A-FA02F1030402}" type="presOf" srcId="{0EA4D27D-908C-43D3-88EE-AF917CD824E9}" destId="{9222CA20-9CE7-477F-BE7A-BC3B202CFC89}" srcOrd="0" destOrd="5" presId="urn:microsoft.com/office/officeart/2005/8/layout/vList2"/>
    <dgm:cxn modelId="{EFC8617E-8AE2-48D5-ACC2-05BAB7E1070A}" type="presOf" srcId="{C73219FC-16E8-446F-BFD0-378767396971}" destId="{9222CA20-9CE7-477F-BE7A-BC3B202CFC89}" srcOrd="0" destOrd="1" presId="urn:microsoft.com/office/officeart/2005/8/layout/vList2"/>
    <dgm:cxn modelId="{49112D83-A50E-4F11-BCB1-28EDD73E8616}" srcId="{E622AB30-782B-49CE-9648-2A577CD700B0}" destId="{2F01E49C-9F9C-4B8C-9A78-44058E372621}" srcOrd="3" destOrd="0" parTransId="{C2797EDE-6CB9-43BD-89BE-10831EB3BCE1}" sibTransId="{4C7E1653-A712-4E4B-B1EF-23A6F16DAA46}"/>
    <dgm:cxn modelId="{75563492-C9B7-4F10-8420-36B761B67CE3}" srcId="{4FF36B0C-24F1-4362-88FA-2639F53ADE97}" destId="{CF4829CC-3482-4750-818D-C4179207ACF3}" srcOrd="0" destOrd="0" parTransId="{0B6EA7B0-C5A8-471E-AD4D-F71E5379D6CB}" sibTransId="{31654D81-8B61-4ECE-8044-44F4739B3887}"/>
    <dgm:cxn modelId="{F66C0195-2F65-41A2-9BEB-9482969FBBEA}" type="presOf" srcId="{F0CF5829-996D-4C2A-AC88-1B5E92EA7E81}" destId="{9222CA20-9CE7-477F-BE7A-BC3B202CFC89}" srcOrd="0" destOrd="2" presId="urn:microsoft.com/office/officeart/2005/8/layout/vList2"/>
    <dgm:cxn modelId="{36BEFCA3-FFB2-4043-AACF-752C1089063B}" type="presOf" srcId="{5A222D24-AC17-440D-BCB9-5C72B050CB97}" destId="{17D2EEBA-C39E-4B68-BCBF-13B058AA4BEA}" srcOrd="0" destOrd="3" presId="urn:microsoft.com/office/officeart/2005/8/layout/vList2"/>
    <dgm:cxn modelId="{77E5ABA6-CC9F-44EB-820F-3CCA251D1C6E}" type="presOf" srcId="{388AE83A-AE34-4A2F-B5EC-24757A4A79C2}" destId="{17D2EEBA-C39E-4B68-BCBF-13B058AA4BEA}" srcOrd="0" destOrd="0" presId="urn:microsoft.com/office/officeart/2005/8/layout/vList2"/>
    <dgm:cxn modelId="{7B9541A8-91AA-402F-A658-41F3C6A67E4B}" srcId="{4FF36B0C-24F1-4362-88FA-2639F53ADE97}" destId="{C73219FC-16E8-446F-BFD0-378767396971}" srcOrd="1" destOrd="0" parTransId="{5FF6D243-4954-4599-A637-CED89746A72E}" sibTransId="{835BFE96-66AE-47CB-B9D7-37FD8A6DCEBD}"/>
    <dgm:cxn modelId="{0A3079AB-198A-458E-A316-8109777411D1}" srcId="{4FF36B0C-24F1-4362-88FA-2639F53ADE97}" destId="{30B1DD60-E075-402D-9715-DE0BDF0CD81B}" srcOrd="4" destOrd="0" parTransId="{B83D1F00-AECD-48C3-9CB9-09754EED82CD}" sibTransId="{AE177430-FA00-4B2B-9C64-C7B61AFF8CD8}"/>
    <dgm:cxn modelId="{8E1B4AAD-7309-4558-9E9F-AF10A666D5B2}" srcId="{E622AB30-782B-49CE-9648-2A577CD700B0}" destId="{030B5F62-92D3-41E3-9E05-5B89D1245C72}" srcOrd="5" destOrd="0" parTransId="{D155B520-6CD4-4FF8-B677-7494C531F140}" sibTransId="{627E1B92-DA41-45A5-A84A-CBA2A2034DF4}"/>
    <dgm:cxn modelId="{7D982DBF-42EC-44CF-806E-24A4809ED2A4}" srcId="{48743B24-773C-4594-902F-EB843FDB2E80}" destId="{388AE83A-AE34-4A2F-B5EC-24757A4A79C2}" srcOrd="0" destOrd="0" parTransId="{6076E663-2FE1-41A6-B461-AE598E4F4B2F}" sibTransId="{D285AE7E-7850-484D-B410-ABA853CBCB0D}"/>
    <dgm:cxn modelId="{BA5015C3-7407-4588-B8C8-DF48B1ED0E88}" srcId="{23A09C11-4D47-401D-BC7A-F88B217A1D86}" destId="{5A222D24-AC17-440D-BCB9-5C72B050CB97}" srcOrd="1" destOrd="0" parTransId="{9DF94531-85D4-4FCE-895D-7EBF22EA2B5D}" sibTransId="{A38B26F8-0A3D-4319-8C6A-369735A46DFC}"/>
    <dgm:cxn modelId="{041918C4-51E8-41BF-9FF4-C1CD82EF322C}" type="presOf" srcId="{30B1DD60-E075-402D-9715-DE0BDF0CD81B}" destId="{9222CA20-9CE7-477F-BE7A-BC3B202CFC89}" srcOrd="0" destOrd="4" presId="urn:microsoft.com/office/officeart/2005/8/layout/vList2"/>
    <dgm:cxn modelId="{89C5B9C5-D4B1-4A09-876D-CD8D74824286}" srcId="{4FF36B0C-24F1-4362-88FA-2639F53ADE97}" destId="{5C9EE4DD-C22F-4A4E-998D-1DFE17FFAFCC}" srcOrd="3" destOrd="0" parTransId="{6CD46D26-CD27-4254-BE9B-315D99A2ACA7}" sibTransId="{A70C480D-19CB-4DFC-99E0-19949097E2AD}"/>
    <dgm:cxn modelId="{FF027ECC-A729-4B6A-A92E-BA80DA63C0BE}" type="presOf" srcId="{B4FEBFB4-F25F-4AFE-849F-221FB7040945}" destId="{AF1B6E11-9721-41A0-9231-43CBA03986F4}" srcOrd="0" destOrd="4" presId="urn:microsoft.com/office/officeart/2005/8/layout/vList2"/>
    <dgm:cxn modelId="{401201CF-CCEF-414F-A388-A0FDD68462C9}" type="presOf" srcId="{52643933-386A-4214-B77D-7AA8763565D0}" destId="{17D2EEBA-C39E-4B68-BCBF-13B058AA4BEA}" srcOrd="0" destOrd="5" presId="urn:microsoft.com/office/officeart/2005/8/layout/vList2"/>
    <dgm:cxn modelId="{3DEE4CD2-276F-4F52-B374-7B14E43D1C23}" srcId="{48743B24-773C-4594-902F-EB843FDB2E80}" destId="{23A09C11-4D47-401D-BC7A-F88B217A1D86}" srcOrd="1" destOrd="0" parTransId="{BEC464BF-6518-4C9B-BFFC-6EA331075CA7}" sibTransId="{F9F38538-319D-48A2-A1DA-AB5E4DBDF98C}"/>
    <dgm:cxn modelId="{97B976D3-AABF-4961-A2B3-62AA7637D648}" type="presOf" srcId="{398D8FA0-1DCF-4DBB-8FD4-BE2DA028318A}" destId="{AF1B6E11-9721-41A0-9231-43CBA03986F4}" srcOrd="0" destOrd="6" presId="urn:microsoft.com/office/officeart/2005/8/layout/vList2"/>
    <dgm:cxn modelId="{33BEAED7-A505-432F-B445-736886CFA344}" type="presOf" srcId="{23A09C11-4D47-401D-BC7A-F88B217A1D86}" destId="{17D2EEBA-C39E-4B68-BCBF-13B058AA4BEA}" srcOrd="0" destOrd="1" presId="urn:microsoft.com/office/officeart/2005/8/layout/vList2"/>
    <dgm:cxn modelId="{33CC9AD8-9851-48BE-A050-D9C1FDC574CA}" srcId="{E622AB30-782B-49CE-9648-2A577CD700B0}" destId="{195F7B57-59FB-4842-B9E0-E3EABE0E8B00}" srcOrd="2" destOrd="0" parTransId="{300BB754-ECFA-499A-97C2-C2B03CFBD0E6}" sibTransId="{E5887FAF-5EA3-472B-A4AE-276B1FCA6B42}"/>
    <dgm:cxn modelId="{39DEE3D9-1B58-4815-BD0D-99CE56AA2334}" type="presOf" srcId="{4E486157-78EC-4130-BA86-7DD1C2BC26D5}" destId="{AF1B6E11-9721-41A0-9231-43CBA03986F4}" srcOrd="0" destOrd="1" presId="urn:microsoft.com/office/officeart/2005/8/layout/vList2"/>
    <dgm:cxn modelId="{6A8D7BE2-99FC-4E8F-B5CE-D556F6579DDE}" srcId="{0385E05F-ACDC-4CAD-81EC-F214E9B76EBE}" destId="{E622AB30-782B-49CE-9648-2A577CD700B0}" srcOrd="0" destOrd="0" parTransId="{E952BCD1-3CDC-442D-B945-7AC7E9590294}" sibTransId="{9B883458-F68B-46BE-A184-65F95CC37371}"/>
    <dgm:cxn modelId="{18C285E7-C089-426D-AB78-740D798461B0}" type="presOf" srcId="{7A09A72A-37BD-42AF-B61D-DDD3FA937577}" destId="{17D2EEBA-C39E-4B68-BCBF-13B058AA4BEA}" srcOrd="0" destOrd="2" presId="urn:microsoft.com/office/officeart/2005/8/layout/vList2"/>
    <dgm:cxn modelId="{B5280FEC-163F-4B8D-9F12-C1E50B0FD97A}" type="presOf" srcId="{2F01E49C-9F9C-4B8C-9A78-44058E372621}" destId="{AF1B6E11-9721-41A0-9231-43CBA03986F4}" srcOrd="0" destOrd="3" presId="urn:microsoft.com/office/officeart/2005/8/layout/vList2"/>
    <dgm:cxn modelId="{B1355EF5-B34A-4D17-81CF-4B07755253FA}" srcId="{23A09C11-4D47-401D-BC7A-F88B217A1D86}" destId="{525D724C-941D-4ABD-8B9E-BCA6A4841DDC}" srcOrd="2" destOrd="0" parTransId="{CBD74668-13DA-48D4-83D5-1B27D8748F98}" sibTransId="{D0FAC2DE-2065-4A03-9482-1DCBDCD1062F}"/>
    <dgm:cxn modelId="{7CD85984-E3B8-4D07-AF5E-94CD1BC22411}" type="presParOf" srcId="{04D2247B-717F-4D16-9791-5DB23B6A4307}" destId="{F0ABAF6C-AFE8-4A1C-9174-C341B53BB950}" srcOrd="0" destOrd="0" presId="urn:microsoft.com/office/officeart/2005/8/layout/vList2"/>
    <dgm:cxn modelId="{7CD536EF-4E14-4613-81F1-65E723DD5FD4}" type="presParOf" srcId="{04D2247B-717F-4D16-9791-5DB23B6A4307}" destId="{AF1B6E11-9721-41A0-9231-43CBA03986F4}" srcOrd="1" destOrd="0" presId="urn:microsoft.com/office/officeart/2005/8/layout/vList2"/>
    <dgm:cxn modelId="{03855C4B-AE83-403C-8504-799754C22ADF}" type="presParOf" srcId="{04D2247B-717F-4D16-9791-5DB23B6A4307}" destId="{F99AF97D-1476-4268-9C76-A6660B7EB24E}" srcOrd="2" destOrd="0" presId="urn:microsoft.com/office/officeart/2005/8/layout/vList2"/>
    <dgm:cxn modelId="{188E9569-537D-45F7-AB18-410442C95B17}" type="presParOf" srcId="{04D2247B-717F-4D16-9791-5DB23B6A4307}" destId="{9222CA20-9CE7-477F-BE7A-BC3B202CFC89}" srcOrd="3" destOrd="0" presId="urn:microsoft.com/office/officeart/2005/8/layout/vList2"/>
    <dgm:cxn modelId="{3FB56816-3931-45D1-B7FA-F5240F773934}" type="presParOf" srcId="{04D2247B-717F-4D16-9791-5DB23B6A4307}" destId="{AC6313EE-9F89-4040-A851-03702B17064A}" srcOrd="4" destOrd="0" presId="urn:microsoft.com/office/officeart/2005/8/layout/vList2"/>
    <dgm:cxn modelId="{CECBC4B9-8A61-498E-9332-6863A1F07F98}" type="presParOf" srcId="{04D2247B-717F-4D16-9791-5DB23B6A4307}" destId="{17D2EEBA-C39E-4B68-BCBF-13B058AA4BEA}"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C0A6EB-AA43-4FB9-BD8A-F788B0AE5FFE}" type="doc">
      <dgm:prSet loTypeId="urn:microsoft.com/office/officeart/2005/8/layout/vList2" loCatId="list" qsTypeId="urn:microsoft.com/office/officeart/2005/8/quickstyle/simple3" qsCatId="simple" csTypeId="urn:microsoft.com/office/officeart/2005/8/colors/accent1_3" csCatId="accent1"/>
      <dgm:spPr/>
      <dgm:t>
        <a:bodyPr/>
        <a:lstStyle/>
        <a:p>
          <a:endParaRPr lang="en-US"/>
        </a:p>
      </dgm:t>
    </dgm:pt>
    <dgm:pt modelId="{7A7FB306-9829-4222-8E74-F2E599859645}">
      <dgm:prSet/>
      <dgm:spPr/>
      <dgm:t>
        <a:bodyPr/>
        <a:lstStyle/>
        <a:p>
          <a:r>
            <a:rPr lang="en-GB"/>
            <a:t>Supporting industries</a:t>
          </a:r>
          <a:endParaRPr lang="en-US"/>
        </a:p>
      </dgm:t>
    </dgm:pt>
    <dgm:pt modelId="{FBCDBE2A-9AD7-417B-9AD4-103F1340258F}" type="parTrans" cxnId="{D0C0EB57-699D-4AE1-AEF1-F733D1536B06}">
      <dgm:prSet/>
      <dgm:spPr/>
      <dgm:t>
        <a:bodyPr/>
        <a:lstStyle/>
        <a:p>
          <a:endParaRPr lang="en-US"/>
        </a:p>
      </dgm:t>
    </dgm:pt>
    <dgm:pt modelId="{79B72DA3-E6E9-4EC8-8F3F-59B764AF2084}" type="sibTrans" cxnId="{D0C0EB57-699D-4AE1-AEF1-F733D1536B06}">
      <dgm:prSet/>
      <dgm:spPr/>
      <dgm:t>
        <a:bodyPr/>
        <a:lstStyle/>
        <a:p>
          <a:endParaRPr lang="en-US"/>
        </a:p>
      </dgm:t>
    </dgm:pt>
    <dgm:pt modelId="{6F1F4718-5225-48DB-B912-BE4002347DD7}">
      <dgm:prSet/>
      <dgm:spPr/>
      <dgm:t>
        <a:bodyPr/>
        <a:lstStyle/>
        <a:p>
          <a:r>
            <a:rPr lang="en-GB"/>
            <a:t>Responsible authorities for the implementation of the regulatory environment </a:t>
          </a:r>
          <a:endParaRPr lang="en-US"/>
        </a:p>
      </dgm:t>
    </dgm:pt>
    <dgm:pt modelId="{134808CD-B255-4525-B772-8E44F8AC0EBD}" type="parTrans" cxnId="{49B13D6A-9323-4FB2-9F19-3C4A9B363B24}">
      <dgm:prSet/>
      <dgm:spPr/>
      <dgm:t>
        <a:bodyPr/>
        <a:lstStyle/>
        <a:p>
          <a:endParaRPr lang="en-US"/>
        </a:p>
      </dgm:t>
    </dgm:pt>
    <dgm:pt modelId="{56645A01-8F9B-4F7F-925C-322C6897B723}" type="sibTrans" cxnId="{49B13D6A-9323-4FB2-9F19-3C4A9B363B24}">
      <dgm:prSet/>
      <dgm:spPr/>
      <dgm:t>
        <a:bodyPr/>
        <a:lstStyle/>
        <a:p>
          <a:endParaRPr lang="en-US"/>
        </a:p>
      </dgm:t>
    </dgm:pt>
    <dgm:pt modelId="{78CE4D3D-78C8-4375-8B4E-5D2EB6F1BEEE}">
      <dgm:prSet/>
      <dgm:spPr/>
      <dgm:t>
        <a:bodyPr/>
        <a:lstStyle/>
        <a:p>
          <a:r>
            <a:rPr lang="en-GB"/>
            <a:t>Responsible authorities for prevention, promotion and protection and compensation</a:t>
          </a:r>
          <a:endParaRPr lang="en-US"/>
        </a:p>
      </dgm:t>
    </dgm:pt>
    <dgm:pt modelId="{31B9F8B4-47CF-4922-AADB-43E05C748597}" type="parTrans" cxnId="{D5B1E41B-4443-45C4-8A42-2C2A686D6C1B}">
      <dgm:prSet/>
      <dgm:spPr/>
      <dgm:t>
        <a:bodyPr/>
        <a:lstStyle/>
        <a:p>
          <a:endParaRPr lang="en-US"/>
        </a:p>
      </dgm:t>
    </dgm:pt>
    <dgm:pt modelId="{BD14E380-A929-437B-8C99-E7966F83221B}" type="sibTrans" cxnId="{D5B1E41B-4443-45C4-8A42-2C2A686D6C1B}">
      <dgm:prSet/>
      <dgm:spPr/>
      <dgm:t>
        <a:bodyPr/>
        <a:lstStyle/>
        <a:p>
          <a:endParaRPr lang="en-US"/>
        </a:p>
      </dgm:t>
    </dgm:pt>
    <dgm:pt modelId="{10BF0743-B86C-4326-B76A-3F4B00BB9362}">
      <dgm:prSet/>
      <dgm:spPr/>
      <dgm:t>
        <a:bodyPr/>
        <a:lstStyle/>
        <a:p>
          <a:r>
            <a:rPr lang="en-GB"/>
            <a:t>Providers of services related to employment and skills (public or private).</a:t>
          </a:r>
          <a:endParaRPr lang="en-US"/>
        </a:p>
      </dgm:t>
    </dgm:pt>
    <dgm:pt modelId="{EBE89FF4-C2CA-4DB6-B201-EEAED1339B1B}" type="parTrans" cxnId="{AB7A580E-4281-4683-9244-DA38208F86DC}">
      <dgm:prSet/>
      <dgm:spPr/>
      <dgm:t>
        <a:bodyPr/>
        <a:lstStyle/>
        <a:p>
          <a:endParaRPr lang="en-US"/>
        </a:p>
      </dgm:t>
    </dgm:pt>
    <dgm:pt modelId="{CD770DF9-AE47-4431-9E78-3E780E4724AC}" type="sibTrans" cxnId="{AB7A580E-4281-4683-9244-DA38208F86DC}">
      <dgm:prSet/>
      <dgm:spPr/>
      <dgm:t>
        <a:bodyPr/>
        <a:lstStyle/>
        <a:p>
          <a:endParaRPr lang="en-US"/>
        </a:p>
      </dgm:t>
    </dgm:pt>
    <dgm:pt modelId="{BBD73183-43F6-4B96-867D-2B05D22CDDF7}">
      <dgm:prSet/>
      <dgm:spPr/>
      <dgm:t>
        <a:bodyPr/>
        <a:lstStyle/>
        <a:p>
          <a:r>
            <a:rPr lang="en-GB"/>
            <a:t>Social partners and collective bargaining institutions</a:t>
          </a:r>
          <a:endParaRPr lang="en-US"/>
        </a:p>
      </dgm:t>
    </dgm:pt>
    <dgm:pt modelId="{B6C637A0-6335-4BC1-B899-0C33DCA62DC2}" type="parTrans" cxnId="{D591F240-368E-4B08-9333-853B6E1CF37F}">
      <dgm:prSet/>
      <dgm:spPr/>
      <dgm:t>
        <a:bodyPr/>
        <a:lstStyle/>
        <a:p>
          <a:endParaRPr lang="en-US"/>
        </a:p>
      </dgm:t>
    </dgm:pt>
    <dgm:pt modelId="{4AF418A1-39E7-4CA8-897D-8FAB1D98700C}" type="sibTrans" cxnId="{D591F240-368E-4B08-9333-853B6E1CF37F}">
      <dgm:prSet/>
      <dgm:spPr/>
      <dgm:t>
        <a:bodyPr/>
        <a:lstStyle/>
        <a:p>
          <a:endParaRPr lang="en-US"/>
        </a:p>
      </dgm:t>
    </dgm:pt>
    <dgm:pt modelId="{90FCA47D-3877-4649-87DE-882C755E267A}">
      <dgm:prSet/>
      <dgm:spPr/>
      <dgm:t>
        <a:bodyPr/>
        <a:lstStyle/>
        <a:p>
          <a:r>
            <a:rPr lang="en-GB"/>
            <a:t>Private compliance initiatives and certifications.</a:t>
          </a:r>
          <a:endParaRPr lang="en-US"/>
        </a:p>
      </dgm:t>
    </dgm:pt>
    <dgm:pt modelId="{B76262FA-5948-4433-A206-BA955592AB03}" type="parTrans" cxnId="{001BC496-0E2E-4A94-A3D9-9EB54D65D689}">
      <dgm:prSet/>
      <dgm:spPr/>
      <dgm:t>
        <a:bodyPr/>
        <a:lstStyle/>
        <a:p>
          <a:endParaRPr lang="en-US"/>
        </a:p>
      </dgm:t>
    </dgm:pt>
    <dgm:pt modelId="{7D4240BD-110A-4C54-8066-8258A6C89C40}" type="sibTrans" cxnId="{001BC496-0E2E-4A94-A3D9-9EB54D65D689}">
      <dgm:prSet/>
      <dgm:spPr/>
      <dgm:t>
        <a:bodyPr/>
        <a:lstStyle/>
        <a:p>
          <a:endParaRPr lang="en-US"/>
        </a:p>
      </dgm:t>
    </dgm:pt>
    <dgm:pt modelId="{D02E95CA-C3F6-43AD-B1C1-490C4AA7DB7A}" type="pres">
      <dgm:prSet presAssocID="{67C0A6EB-AA43-4FB9-BD8A-F788B0AE5FFE}" presName="linear" presStyleCnt="0">
        <dgm:presLayoutVars>
          <dgm:animLvl val="lvl"/>
          <dgm:resizeHandles val="exact"/>
        </dgm:presLayoutVars>
      </dgm:prSet>
      <dgm:spPr/>
    </dgm:pt>
    <dgm:pt modelId="{7DE8FFEE-6A8F-40D1-9938-1C67EB325705}" type="pres">
      <dgm:prSet presAssocID="{7A7FB306-9829-4222-8E74-F2E599859645}" presName="parentText" presStyleLbl="node1" presStyleIdx="0" presStyleCnt="6">
        <dgm:presLayoutVars>
          <dgm:chMax val="0"/>
          <dgm:bulletEnabled val="1"/>
        </dgm:presLayoutVars>
      </dgm:prSet>
      <dgm:spPr/>
    </dgm:pt>
    <dgm:pt modelId="{DECDD482-1F30-4644-9C91-7A3AA48547EE}" type="pres">
      <dgm:prSet presAssocID="{79B72DA3-E6E9-4EC8-8F3F-59B764AF2084}" presName="spacer" presStyleCnt="0"/>
      <dgm:spPr/>
    </dgm:pt>
    <dgm:pt modelId="{C8E6B2DA-6305-450B-8077-95E82EB0B4C7}" type="pres">
      <dgm:prSet presAssocID="{6F1F4718-5225-48DB-B912-BE4002347DD7}" presName="parentText" presStyleLbl="node1" presStyleIdx="1" presStyleCnt="6">
        <dgm:presLayoutVars>
          <dgm:chMax val="0"/>
          <dgm:bulletEnabled val="1"/>
        </dgm:presLayoutVars>
      </dgm:prSet>
      <dgm:spPr/>
    </dgm:pt>
    <dgm:pt modelId="{33367D33-0A81-4EDE-A1E2-A9F3FE910D60}" type="pres">
      <dgm:prSet presAssocID="{56645A01-8F9B-4F7F-925C-322C6897B723}" presName="spacer" presStyleCnt="0"/>
      <dgm:spPr/>
    </dgm:pt>
    <dgm:pt modelId="{5FE2228C-6145-49EA-97B3-00DB1F6E88F1}" type="pres">
      <dgm:prSet presAssocID="{78CE4D3D-78C8-4375-8B4E-5D2EB6F1BEEE}" presName="parentText" presStyleLbl="node1" presStyleIdx="2" presStyleCnt="6">
        <dgm:presLayoutVars>
          <dgm:chMax val="0"/>
          <dgm:bulletEnabled val="1"/>
        </dgm:presLayoutVars>
      </dgm:prSet>
      <dgm:spPr/>
    </dgm:pt>
    <dgm:pt modelId="{966F8EB8-9A47-4B6C-9108-257C8E6E8E83}" type="pres">
      <dgm:prSet presAssocID="{BD14E380-A929-437B-8C99-E7966F83221B}" presName="spacer" presStyleCnt="0"/>
      <dgm:spPr/>
    </dgm:pt>
    <dgm:pt modelId="{1051D0EB-2B0D-40AF-BC94-B97A863B8816}" type="pres">
      <dgm:prSet presAssocID="{10BF0743-B86C-4326-B76A-3F4B00BB9362}" presName="parentText" presStyleLbl="node1" presStyleIdx="3" presStyleCnt="6">
        <dgm:presLayoutVars>
          <dgm:chMax val="0"/>
          <dgm:bulletEnabled val="1"/>
        </dgm:presLayoutVars>
      </dgm:prSet>
      <dgm:spPr/>
    </dgm:pt>
    <dgm:pt modelId="{55B8024E-75A2-4715-B8B4-A269EB286980}" type="pres">
      <dgm:prSet presAssocID="{CD770DF9-AE47-4431-9E78-3E780E4724AC}" presName="spacer" presStyleCnt="0"/>
      <dgm:spPr/>
    </dgm:pt>
    <dgm:pt modelId="{AD97A284-0252-4461-B913-11D6A4AE192C}" type="pres">
      <dgm:prSet presAssocID="{BBD73183-43F6-4B96-867D-2B05D22CDDF7}" presName="parentText" presStyleLbl="node1" presStyleIdx="4" presStyleCnt="6">
        <dgm:presLayoutVars>
          <dgm:chMax val="0"/>
          <dgm:bulletEnabled val="1"/>
        </dgm:presLayoutVars>
      </dgm:prSet>
      <dgm:spPr/>
    </dgm:pt>
    <dgm:pt modelId="{5A5913F4-BB2D-4C67-BF60-919B2A74F680}" type="pres">
      <dgm:prSet presAssocID="{4AF418A1-39E7-4CA8-897D-8FAB1D98700C}" presName="spacer" presStyleCnt="0"/>
      <dgm:spPr/>
    </dgm:pt>
    <dgm:pt modelId="{5E446498-D0A4-4183-8E2D-964F61782EF3}" type="pres">
      <dgm:prSet presAssocID="{90FCA47D-3877-4649-87DE-882C755E267A}" presName="parentText" presStyleLbl="node1" presStyleIdx="5" presStyleCnt="6">
        <dgm:presLayoutVars>
          <dgm:chMax val="0"/>
          <dgm:bulletEnabled val="1"/>
        </dgm:presLayoutVars>
      </dgm:prSet>
      <dgm:spPr/>
    </dgm:pt>
  </dgm:ptLst>
  <dgm:cxnLst>
    <dgm:cxn modelId="{AB7A580E-4281-4683-9244-DA38208F86DC}" srcId="{67C0A6EB-AA43-4FB9-BD8A-F788B0AE5FFE}" destId="{10BF0743-B86C-4326-B76A-3F4B00BB9362}" srcOrd="3" destOrd="0" parTransId="{EBE89FF4-C2CA-4DB6-B201-EEAED1339B1B}" sibTransId="{CD770DF9-AE47-4431-9E78-3E780E4724AC}"/>
    <dgm:cxn modelId="{D5B1E41B-4443-45C4-8A42-2C2A686D6C1B}" srcId="{67C0A6EB-AA43-4FB9-BD8A-F788B0AE5FFE}" destId="{78CE4D3D-78C8-4375-8B4E-5D2EB6F1BEEE}" srcOrd="2" destOrd="0" parTransId="{31B9F8B4-47CF-4922-AADB-43E05C748597}" sibTransId="{BD14E380-A929-437B-8C99-E7966F83221B}"/>
    <dgm:cxn modelId="{8B842A39-C399-46B7-B76D-3A87E48A2273}" type="presOf" srcId="{6F1F4718-5225-48DB-B912-BE4002347DD7}" destId="{C8E6B2DA-6305-450B-8077-95E82EB0B4C7}" srcOrd="0" destOrd="0" presId="urn:microsoft.com/office/officeart/2005/8/layout/vList2"/>
    <dgm:cxn modelId="{4381A739-8FB8-4FFC-A50A-99FA1EA410C3}" type="presOf" srcId="{10BF0743-B86C-4326-B76A-3F4B00BB9362}" destId="{1051D0EB-2B0D-40AF-BC94-B97A863B8816}" srcOrd="0" destOrd="0" presId="urn:microsoft.com/office/officeart/2005/8/layout/vList2"/>
    <dgm:cxn modelId="{D591F240-368E-4B08-9333-853B6E1CF37F}" srcId="{67C0A6EB-AA43-4FB9-BD8A-F788B0AE5FFE}" destId="{BBD73183-43F6-4B96-867D-2B05D22CDDF7}" srcOrd="4" destOrd="0" parTransId="{B6C637A0-6335-4BC1-B899-0C33DCA62DC2}" sibTransId="{4AF418A1-39E7-4CA8-897D-8FAB1D98700C}"/>
    <dgm:cxn modelId="{49B13D6A-9323-4FB2-9F19-3C4A9B363B24}" srcId="{67C0A6EB-AA43-4FB9-BD8A-F788B0AE5FFE}" destId="{6F1F4718-5225-48DB-B912-BE4002347DD7}" srcOrd="1" destOrd="0" parTransId="{134808CD-B255-4525-B772-8E44F8AC0EBD}" sibTransId="{56645A01-8F9B-4F7F-925C-322C6897B723}"/>
    <dgm:cxn modelId="{D0C0EB57-699D-4AE1-AEF1-F733D1536B06}" srcId="{67C0A6EB-AA43-4FB9-BD8A-F788B0AE5FFE}" destId="{7A7FB306-9829-4222-8E74-F2E599859645}" srcOrd="0" destOrd="0" parTransId="{FBCDBE2A-9AD7-417B-9AD4-103F1340258F}" sibTransId="{79B72DA3-E6E9-4EC8-8F3F-59B764AF2084}"/>
    <dgm:cxn modelId="{001BC496-0E2E-4A94-A3D9-9EB54D65D689}" srcId="{67C0A6EB-AA43-4FB9-BD8A-F788B0AE5FFE}" destId="{90FCA47D-3877-4649-87DE-882C755E267A}" srcOrd="5" destOrd="0" parTransId="{B76262FA-5948-4433-A206-BA955592AB03}" sibTransId="{7D4240BD-110A-4C54-8066-8258A6C89C40}"/>
    <dgm:cxn modelId="{B1A429B0-E4CD-4553-83B5-004C2CD0EF04}" type="presOf" srcId="{90FCA47D-3877-4649-87DE-882C755E267A}" destId="{5E446498-D0A4-4183-8E2D-964F61782EF3}" srcOrd="0" destOrd="0" presId="urn:microsoft.com/office/officeart/2005/8/layout/vList2"/>
    <dgm:cxn modelId="{0D7C7AC8-E994-4E99-B0B5-C97AEFB5C1D6}" type="presOf" srcId="{78CE4D3D-78C8-4375-8B4E-5D2EB6F1BEEE}" destId="{5FE2228C-6145-49EA-97B3-00DB1F6E88F1}" srcOrd="0" destOrd="0" presId="urn:microsoft.com/office/officeart/2005/8/layout/vList2"/>
    <dgm:cxn modelId="{35ECFCC9-2DB7-42CE-8FB4-34BD6099F6F8}" type="presOf" srcId="{67C0A6EB-AA43-4FB9-BD8A-F788B0AE5FFE}" destId="{D02E95CA-C3F6-43AD-B1C1-490C4AA7DB7A}" srcOrd="0" destOrd="0" presId="urn:microsoft.com/office/officeart/2005/8/layout/vList2"/>
    <dgm:cxn modelId="{378C13D6-0608-46DA-9A5F-70637FD85FD8}" type="presOf" srcId="{7A7FB306-9829-4222-8E74-F2E599859645}" destId="{7DE8FFEE-6A8F-40D1-9938-1C67EB325705}" srcOrd="0" destOrd="0" presId="urn:microsoft.com/office/officeart/2005/8/layout/vList2"/>
    <dgm:cxn modelId="{B6102AF8-4177-4520-AEF3-26EC3AB5D9A3}" type="presOf" srcId="{BBD73183-43F6-4B96-867D-2B05D22CDDF7}" destId="{AD97A284-0252-4461-B913-11D6A4AE192C}" srcOrd="0" destOrd="0" presId="urn:microsoft.com/office/officeart/2005/8/layout/vList2"/>
    <dgm:cxn modelId="{0E360E8F-7002-4371-951B-73CE46FBCC1D}" type="presParOf" srcId="{D02E95CA-C3F6-43AD-B1C1-490C4AA7DB7A}" destId="{7DE8FFEE-6A8F-40D1-9938-1C67EB325705}" srcOrd="0" destOrd="0" presId="urn:microsoft.com/office/officeart/2005/8/layout/vList2"/>
    <dgm:cxn modelId="{122D5887-45A4-4051-A628-CB27046688B9}" type="presParOf" srcId="{D02E95CA-C3F6-43AD-B1C1-490C4AA7DB7A}" destId="{DECDD482-1F30-4644-9C91-7A3AA48547EE}" srcOrd="1" destOrd="0" presId="urn:microsoft.com/office/officeart/2005/8/layout/vList2"/>
    <dgm:cxn modelId="{234AAF39-AD1C-4239-A6CA-40A348E44A9F}" type="presParOf" srcId="{D02E95CA-C3F6-43AD-B1C1-490C4AA7DB7A}" destId="{C8E6B2DA-6305-450B-8077-95E82EB0B4C7}" srcOrd="2" destOrd="0" presId="urn:microsoft.com/office/officeart/2005/8/layout/vList2"/>
    <dgm:cxn modelId="{955332D0-D08F-4D59-8B55-AD4119C72F5A}" type="presParOf" srcId="{D02E95CA-C3F6-43AD-B1C1-490C4AA7DB7A}" destId="{33367D33-0A81-4EDE-A1E2-A9F3FE910D60}" srcOrd="3" destOrd="0" presId="urn:microsoft.com/office/officeart/2005/8/layout/vList2"/>
    <dgm:cxn modelId="{4470F142-7A09-405B-A6D9-154E6334D6DC}" type="presParOf" srcId="{D02E95CA-C3F6-43AD-B1C1-490C4AA7DB7A}" destId="{5FE2228C-6145-49EA-97B3-00DB1F6E88F1}" srcOrd="4" destOrd="0" presId="urn:microsoft.com/office/officeart/2005/8/layout/vList2"/>
    <dgm:cxn modelId="{4E662820-B64C-4283-B680-12388A248531}" type="presParOf" srcId="{D02E95CA-C3F6-43AD-B1C1-490C4AA7DB7A}" destId="{966F8EB8-9A47-4B6C-9108-257C8E6E8E83}" srcOrd="5" destOrd="0" presId="urn:microsoft.com/office/officeart/2005/8/layout/vList2"/>
    <dgm:cxn modelId="{8D7DB989-0BBF-4FFB-B4B5-FA9CAB008CA5}" type="presParOf" srcId="{D02E95CA-C3F6-43AD-B1C1-490C4AA7DB7A}" destId="{1051D0EB-2B0D-40AF-BC94-B97A863B8816}" srcOrd="6" destOrd="0" presId="urn:microsoft.com/office/officeart/2005/8/layout/vList2"/>
    <dgm:cxn modelId="{56871790-12F7-482F-9680-D2A75796DE7F}" type="presParOf" srcId="{D02E95CA-C3F6-43AD-B1C1-490C4AA7DB7A}" destId="{55B8024E-75A2-4715-B8B4-A269EB286980}" srcOrd="7" destOrd="0" presId="urn:microsoft.com/office/officeart/2005/8/layout/vList2"/>
    <dgm:cxn modelId="{1A74F025-7F67-452D-AD0E-0D00E4919D6A}" type="presParOf" srcId="{D02E95CA-C3F6-43AD-B1C1-490C4AA7DB7A}" destId="{AD97A284-0252-4461-B913-11D6A4AE192C}" srcOrd="8" destOrd="0" presId="urn:microsoft.com/office/officeart/2005/8/layout/vList2"/>
    <dgm:cxn modelId="{CF254389-719B-4705-A7A4-F861E293E1B7}" type="presParOf" srcId="{D02E95CA-C3F6-43AD-B1C1-490C4AA7DB7A}" destId="{5A5913F4-BB2D-4C67-BF60-919B2A74F680}" srcOrd="9" destOrd="0" presId="urn:microsoft.com/office/officeart/2005/8/layout/vList2"/>
    <dgm:cxn modelId="{4C53C579-890C-4131-B281-8F053191CA21}" type="presParOf" srcId="{D02E95CA-C3F6-43AD-B1C1-490C4AA7DB7A}" destId="{5E446498-D0A4-4183-8E2D-964F61782EF3}"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ABAF6C-AFE8-4A1C-9174-C341B53BB950}">
      <dsp:nvSpPr>
        <dsp:cNvPr id="0" name=""/>
        <dsp:cNvSpPr/>
      </dsp:nvSpPr>
      <dsp:spPr>
        <a:xfrm>
          <a:off x="0" y="167134"/>
          <a:ext cx="10515600" cy="33579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Identification of the production stages and processes</a:t>
          </a:r>
          <a:endParaRPr lang="en-US" sz="1400" b="1" kern="1200" dirty="0"/>
        </a:p>
      </dsp:txBody>
      <dsp:txXfrm>
        <a:off x="16392" y="183526"/>
        <a:ext cx="10482816" cy="303006"/>
      </dsp:txXfrm>
    </dsp:sp>
    <dsp:sp modelId="{AF1B6E11-9721-41A0-9231-43CBA03986F4}">
      <dsp:nvSpPr>
        <dsp:cNvPr id="0" name=""/>
        <dsp:cNvSpPr/>
      </dsp:nvSpPr>
      <dsp:spPr>
        <a:xfrm>
          <a:off x="0" y="502924"/>
          <a:ext cx="10515600" cy="1333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17780" rIns="99568" bIns="17780" numCol="1" spcCol="1270" anchor="t" anchorCtr="0">
          <a:noAutofit/>
        </a:bodyPr>
        <a:lstStyle/>
        <a:p>
          <a:pPr marL="57150" lvl="1" indent="-57150" algn="l" defTabSz="488950">
            <a:lnSpc>
              <a:spcPct val="90000"/>
            </a:lnSpc>
            <a:spcBef>
              <a:spcPct val="0"/>
            </a:spcBef>
            <a:spcAft>
              <a:spcPct val="20000"/>
            </a:spcAft>
            <a:buChar char="•"/>
          </a:pPr>
          <a:endParaRPr lang="en-US" sz="1100" kern="1200" dirty="0"/>
        </a:p>
        <a:p>
          <a:pPr marL="57150" lvl="1" indent="-57150" algn="l" defTabSz="488950">
            <a:lnSpc>
              <a:spcPct val="90000"/>
            </a:lnSpc>
            <a:spcBef>
              <a:spcPct val="0"/>
            </a:spcBef>
            <a:spcAft>
              <a:spcPct val="20000"/>
            </a:spcAft>
            <a:buChar char="•"/>
          </a:pPr>
          <a:r>
            <a:rPr lang="en-GB" sz="1100" kern="1200" dirty="0"/>
            <a:t>Input provision</a:t>
          </a:r>
          <a:endParaRPr lang="en-US" sz="1100" kern="1200" dirty="0"/>
        </a:p>
        <a:p>
          <a:pPr marL="57150" lvl="1" indent="-57150" algn="l" defTabSz="488950">
            <a:lnSpc>
              <a:spcPct val="90000"/>
            </a:lnSpc>
            <a:spcBef>
              <a:spcPct val="0"/>
            </a:spcBef>
            <a:spcAft>
              <a:spcPct val="20000"/>
            </a:spcAft>
            <a:buChar char="•"/>
          </a:pPr>
          <a:r>
            <a:rPr lang="en-GB" sz="1100" kern="1200"/>
            <a:t>Production</a:t>
          </a:r>
          <a:endParaRPr lang="en-US" sz="1100" kern="1200"/>
        </a:p>
        <a:p>
          <a:pPr marL="57150" lvl="1" indent="-57150" algn="l" defTabSz="488950">
            <a:lnSpc>
              <a:spcPct val="90000"/>
            </a:lnSpc>
            <a:spcBef>
              <a:spcPct val="0"/>
            </a:spcBef>
            <a:spcAft>
              <a:spcPct val="20000"/>
            </a:spcAft>
            <a:buChar char="•"/>
          </a:pPr>
          <a:r>
            <a:rPr lang="en-GB" sz="1100" kern="1200" dirty="0"/>
            <a:t>Collection, transport intermediaries</a:t>
          </a:r>
          <a:endParaRPr lang="en-US" sz="1100" kern="1200" dirty="0"/>
        </a:p>
        <a:p>
          <a:pPr marL="57150" lvl="1" indent="-57150" algn="l" defTabSz="488950">
            <a:lnSpc>
              <a:spcPct val="90000"/>
            </a:lnSpc>
            <a:spcBef>
              <a:spcPct val="0"/>
            </a:spcBef>
            <a:spcAft>
              <a:spcPct val="20000"/>
            </a:spcAft>
            <a:buChar char="•"/>
          </a:pPr>
          <a:r>
            <a:rPr lang="en-GB" sz="1100" kern="1200" dirty="0"/>
            <a:t>Transformation</a:t>
          </a:r>
          <a:endParaRPr lang="en-US" sz="1100" kern="1200" dirty="0"/>
        </a:p>
        <a:p>
          <a:pPr marL="57150" lvl="1" indent="-57150" algn="l" defTabSz="488950">
            <a:lnSpc>
              <a:spcPct val="90000"/>
            </a:lnSpc>
            <a:spcBef>
              <a:spcPct val="0"/>
            </a:spcBef>
            <a:spcAft>
              <a:spcPct val="20000"/>
            </a:spcAft>
            <a:buChar char="•"/>
          </a:pPr>
          <a:r>
            <a:rPr lang="en-GB" sz="1100" kern="1200" dirty="0"/>
            <a:t>Export and import</a:t>
          </a:r>
          <a:endParaRPr lang="en-US" sz="1100" kern="1200" dirty="0"/>
        </a:p>
        <a:p>
          <a:pPr marL="57150" lvl="1" indent="-57150" algn="l" defTabSz="488950">
            <a:lnSpc>
              <a:spcPct val="90000"/>
            </a:lnSpc>
            <a:spcBef>
              <a:spcPct val="0"/>
            </a:spcBef>
            <a:spcAft>
              <a:spcPct val="20000"/>
            </a:spcAft>
            <a:buChar char="•"/>
          </a:pPr>
          <a:r>
            <a:rPr lang="en-GB" sz="1100" kern="1200"/>
            <a:t>Commercialisation and distribution.</a:t>
          </a:r>
          <a:endParaRPr lang="en-US" sz="1100" kern="1200"/>
        </a:p>
      </dsp:txBody>
      <dsp:txXfrm>
        <a:off x="0" y="502924"/>
        <a:ext cx="10515600" cy="1333080"/>
      </dsp:txXfrm>
    </dsp:sp>
    <dsp:sp modelId="{F99AF97D-1476-4268-9C76-A6660B7EB24E}">
      <dsp:nvSpPr>
        <dsp:cNvPr id="0" name=""/>
        <dsp:cNvSpPr/>
      </dsp:nvSpPr>
      <dsp:spPr>
        <a:xfrm>
          <a:off x="0" y="1836004"/>
          <a:ext cx="10515600" cy="33579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Quantification of the value chain</a:t>
          </a:r>
          <a:endParaRPr lang="en-US" sz="1400" b="1" kern="1200" dirty="0"/>
        </a:p>
      </dsp:txBody>
      <dsp:txXfrm>
        <a:off x="16392" y="1852396"/>
        <a:ext cx="10482816" cy="303006"/>
      </dsp:txXfrm>
    </dsp:sp>
    <dsp:sp modelId="{9222CA20-9CE7-477F-BE7A-BC3B202CFC89}">
      <dsp:nvSpPr>
        <dsp:cNvPr id="0" name=""/>
        <dsp:cNvSpPr/>
      </dsp:nvSpPr>
      <dsp:spPr>
        <a:xfrm>
          <a:off x="0" y="2171794"/>
          <a:ext cx="10515600"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17780" rIns="99568" bIns="17780" numCol="1" spcCol="1270" anchor="t" anchorCtr="0">
          <a:noAutofit/>
        </a:bodyPr>
        <a:lstStyle/>
        <a:p>
          <a:pPr marL="57150" lvl="1" indent="-57150" algn="l" defTabSz="488950">
            <a:lnSpc>
              <a:spcPct val="90000"/>
            </a:lnSpc>
            <a:spcBef>
              <a:spcPct val="0"/>
            </a:spcBef>
            <a:spcAft>
              <a:spcPct val="20000"/>
            </a:spcAft>
            <a:buChar char="•"/>
          </a:pPr>
          <a:endParaRPr lang="en-US" sz="1100" kern="1200" dirty="0"/>
        </a:p>
        <a:p>
          <a:pPr marL="57150" lvl="1" indent="-57150" algn="l" defTabSz="488950">
            <a:lnSpc>
              <a:spcPct val="90000"/>
            </a:lnSpc>
            <a:spcBef>
              <a:spcPct val="0"/>
            </a:spcBef>
            <a:spcAft>
              <a:spcPct val="20000"/>
            </a:spcAft>
            <a:buChar char="•"/>
          </a:pPr>
          <a:r>
            <a:rPr lang="en-GB" sz="1100" kern="1200" dirty="0"/>
            <a:t>Size and scale of main actors (small, medium, big companies)</a:t>
          </a:r>
          <a:endParaRPr lang="en-US" sz="1100" kern="1200" dirty="0"/>
        </a:p>
        <a:p>
          <a:pPr marL="57150" lvl="1" indent="-57150" algn="l" defTabSz="488950">
            <a:lnSpc>
              <a:spcPct val="90000"/>
            </a:lnSpc>
            <a:spcBef>
              <a:spcPct val="0"/>
            </a:spcBef>
            <a:spcAft>
              <a:spcPct val="20000"/>
            </a:spcAft>
            <a:buChar char="•"/>
          </a:pPr>
          <a:r>
            <a:rPr lang="en-GB" sz="1100" kern="1200"/>
            <a:t>Production volume</a:t>
          </a:r>
          <a:endParaRPr lang="en-US" sz="1100" kern="1200"/>
        </a:p>
        <a:p>
          <a:pPr marL="57150" lvl="1" indent="-57150" algn="l" defTabSz="488950">
            <a:lnSpc>
              <a:spcPct val="90000"/>
            </a:lnSpc>
            <a:spcBef>
              <a:spcPct val="0"/>
            </a:spcBef>
            <a:spcAft>
              <a:spcPct val="20000"/>
            </a:spcAft>
            <a:buChar char="•"/>
          </a:pPr>
          <a:r>
            <a:rPr lang="en-GB" sz="1100" kern="1200"/>
            <a:t>Number of jobs</a:t>
          </a:r>
          <a:endParaRPr lang="en-US" sz="1100" kern="1200"/>
        </a:p>
        <a:p>
          <a:pPr marL="57150" lvl="1" indent="-57150" algn="l" defTabSz="488950">
            <a:lnSpc>
              <a:spcPct val="90000"/>
            </a:lnSpc>
            <a:spcBef>
              <a:spcPct val="0"/>
            </a:spcBef>
            <a:spcAft>
              <a:spcPct val="20000"/>
            </a:spcAft>
            <a:buChar char="•"/>
          </a:pPr>
          <a:r>
            <a:rPr lang="en-GB" sz="1100" kern="1200"/>
            <a:t>Sales and export destination and concentration</a:t>
          </a:r>
          <a:endParaRPr lang="en-US" sz="1100" kern="1200"/>
        </a:p>
        <a:p>
          <a:pPr marL="57150" lvl="1" indent="-57150" algn="l" defTabSz="488950">
            <a:lnSpc>
              <a:spcPct val="90000"/>
            </a:lnSpc>
            <a:spcBef>
              <a:spcPct val="0"/>
            </a:spcBef>
            <a:spcAft>
              <a:spcPct val="20000"/>
            </a:spcAft>
            <a:buChar char="•"/>
          </a:pPr>
          <a:r>
            <a:rPr lang="en-GB" sz="1100" kern="1200" dirty="0"/>
            <a:t>Geographical distribution.</a:t>
          </a:r>
          <a:endParaRPr lang="en-US" sz="1100" kern="1200" dirty="0"/>
        </a:p>
      </dsp:txBody>
      <dsp:txXfrm>
        <a:off x="0" y="2171794"/>
        <a:ext cx="10515600" cy="1130220"/>
      </dsp:txXfrm>
    </dsp:sp>
    <dsp:sp modelId="{AC6313EE-9F89-4040-A851-03702B17064A}">
      <dsp:nvSpPr>
        <dsp:cNvPr id="0" name=""/>
        <dsp:cNvSpPr/>
      </dsp:nvSpPr>
      <dsp:spPr>
        <a:xfrm>
          <a:off x="0" y="3302014"/>
          <a:ext cx="10515600" cy="335790"/>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GB" sz="1400" b="1" kern="1200" dirty="0"/>
            <a:t>Preliminary review of common occupational risks and hazards at each production stage</a:t>
          </a:r>
          <a:endParaRPr lang="en-US" sz="1400" b="1" kern="1200" dirty="0"/>
        </a:p>
      </dsp:txBody>
      <dsp:txXfrm>
        <a:off x="16392" y="3318406"/>
        <a:ext cx="10482816" cy="303006"/>
      </dsp:txXfrm>
    </dsp:sp>
    <dsp:sp modelId="{17D2EEBA-C39E-4B68-BCBF-13B058AA4BEA}">
      <dsp:nvSpPr>
        <dsp:cNvPr id="0" name=""/>
        <dsp:cNvSpPr/>
      </dsp:nvSpPr>
      <dsp:spPr>
        <a:xfrm>
          <a:off x="0" y="3637804"/>
          <a:ext cx="10515600" cy="11302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17780" rIns="99568" bIns="17780" numCol="1" spcCol="1270" anchor="t" anchorCtr="0">
          <a:noAutofit/>
        </a:bodyPr>
        <a:lstStyle/>
        <a:p>
          <a:pPr marL="57150" lvl="1" indent="-57150" algn="l" defTabSz="488950">
            <a:lnSpc>
              <a:spcPct val="90000"/>
            </a:lnSpc>
            <a:spcBef>
              <a:spcPct val="0"/>
            </a:spcBef>
            <a:spcAft>
              <a:spcPct val="20000"/>
            </a:spcAft>
            <a:buChar char="•"/>
          </a:pPr>
          <a:endParaRPr lang="en-US" sz="1100" kern="1200" dirty="0"/>
        </a:p>
        <a:p>
          <a:pPr marL="57150" lvl="1" indent="-57150" algn="l" defTabSz="488950">
            <a:lnSpc>
              <a:spcPct val="90000"/>
            </a:lnSpc>
            <a:spcBef>
              <a:spcPct val="0"/>
            </a:spcBef>
            <a:spcAft>
              <a:spcPct val="20000"/>
            </a:spcAft>
            <a:buChar char="•"/>
          </a:pPr>
          <a:r>
            <a:rPr lang="en-GB" sz="1100" kern="1200" dirty="0"/>
            <a:t>This information can be found via different sources:</a:t>
          </a:r>
          <a:endParaRPr lang="en-US" sz="1100" kern="1200" dirty="0"/>
        </a:p>
        <a:p>
          <a:pPr marL="114300" lvl="2" indent="-57150" algn="l" defTabSz="488950">
            <a:lnSpc>
              <a:spcPct val="90000"/>
            </a:lnSpc>
            <a:spcBef>
              <a:spcPct val="0"/>
            </a:spcBef>
            <a:spcAft>
              <a:spcPct val="20000"/>
            </a:spcAft>
            <a:buChar char="•"/>
          </a:pPr>
          <a:r>
            <a:rPr lang="en-GB" sz="1100" kern="1200"/>
            <a:t>Existing workplace risk assessments or risk mappings</a:t>
          </a:r>
          <a:endParaRPr lang="en-US" sz="1100" kern="1200"/>
        </a:p>
        <a:p>
          <a:pPr marL="114300" lvl="2" indent="-57150" algn="l" defTabSz="488950">
            <a:lnSpc>
              <a:spcPct val="90000"/>
            </a:lnSpc>
            <a:spcBef>
              <a:spcPct val="0"/>
            </a:spcBef>
            <a:spcAft>
              <a:spcPct val="20000"/>
            </a:spcAft>
            <a:buChar char="•"/>
          </a:pPr>
          <a:r>
            <a:rPr lang="en-GB" sz="1100" kern="1200"/>
            <a:t>Existing awareness raising material from Occupational Health Services or prevention institutions</a:t>
          </a:r>
          <a:endParaRPr lang="en-US" sz="1100" kern="1200"/>
        </a:p>
        <a:p>
          <a:pPr marL="114300" lvl="2" indent="-57150" algn="l" defTabSz="488950">
            <a:lnSpc>
              <a:spcPct val="90000"/>
            </a:lnSpc>
            <a:spcBef>
              <a:spcPct val="0"/>
            </a:spcBef>
            <a:spcAft>
              <a:spcPct val="20000"/>
            </a:spcAft>
            <a:buChar char="•"/>
          </a:pPr>
          <a:r>
            <a:rPr lang="en-GB" sz="1100" kern="1200"/>
            <a:t>Existing videos or workers’ testimony on occupational risks</a:t>
          </a:r>
          <a:endParaRPr lang="en-US" sz="1100" kern="1200"/>
        </a:p>
        <a:p>
          <a:pPr marL="114300" lvl="2" indent="-57150" algn="l" defTabSz="488950">
            <a:lnSpc>
              <a:spcPct val="90000"/>
            </a:lnSpc>
            <a:spcBef>
              <a:spcPct val="0"/>
            </a:spcBef>
            <a:spcAft>
              <a:spcPct val="20000"/>
            </a:spcAft>
            <a:buChar char="•"/>
          </a:pPr>
          <a:r>
            <a:rPr lang="en-GB" sz="1100" kern="1200"/>
            <a:t>Existing data on the causes of accidents and diseases.</a:t>
          </a:r>
          <a:endParaRPr lang="en-US" sz="1100" kern="1200"/>
        </a:p>
      </dsp:txBody>
      <dsp:txXfrm>
        <a:off x="0" y="3637804"/>
        <a:ext cx="10515600" cy="11302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E8FFEE-6A8F-40D1-9938-1C67EB325705}">
      <dsp:nvSpPr>
        <dsp:cNvPr id="0" name=""/>
        <dsp:cNvSpPr/>
      </dsp:nvSpPr>
      <dsp:spPr>
        <a:xfrm>
          <a:off x="0" y="355103"/>
          <a:ext cx="10515600" cy="551655"/>
        </a:xfrm>
        <a:prstGeom prst="roundRect">
          <a:avLst/>
        </a:prstGeom>
        <a:gradFill rotWithShape="0">
          <a:gsLst>
            <a:gs pos="0">
              <a:schemeClr val="accent1">
                <a:shade val="80000"/>
                <a:hueOff val="0"/>
                <a:satOff val="0"/>
                <a:lumOff val="0"/>
                <a:alphaOff val="0"/>
                <a:lumMod val="110000"/>
                <a:satMod val="105000"/>
                <a:tint val="67000"/>
              </a:schemeClr>
            </a:gs>
            <a:gs pos="50000">
              <a:schemeClr val="accent1">
                <a:shade val="80000"/>
                <a:hueOff val="0"/>
                <a:satOff val="0"/>
                <a:lumOff val="0"/>
                <a:alphaOff val="0"/>
                <a:lumMod val="105000"/>
                <a:satMod val="103000"/>
                <a:tint val="73000"/>
              </a:schemeClr>
            </a:gs>
            <a:gs pos="100000">
              <a:schemeClr val="accent1">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Supporting industries</a:t>
          </a:r>
          <a:endParaRPr lang="en-US" sz="2300" kern="1200"/>
        </a:p>
      </dsp:txBody>
      <dsp:txXfrm>
        <a:off x="26930" y="382033"/>
        <a:ext cx="10461740" cy="497795"/>
      </dsp:txXfrm>
    </dsp:sp>
    <dsp:sp modelId="{C8E6B2DA-6305-450B-8077-95E82EB0B4C7}">
      <dsp:nvSpPr>
        <dsp:cNvPr id="0" name=""/>
        <dsp:cNvSpPr/>
      </dsp:nvSpPr>
      <dsp:spPr>
        <a:xfrm>
          <a:off x="0" y="972998"/>
          <a:ext cx="10515600" cy="551655"/>
        </a:xfrm>
        <a:prstGeom prst="roundRect">
          <a:avLst/>
        </a:prstGeom>
        <a:gradFill rotWithShape="0">
          <a:gsLst>
            <a:gs pos="0">
              <a:schemeClr val="accent1">
                <a:shade val="80000"/>
                <a:hueOff val="54253"/>
                <a:satOff val="1035"/>
                <a:lumOff val="4571"/>
                <a:alphaOff val="0"/>
                <a:lumMod val="110000"/>
                <a:satMod val="105000"/>
                <a:tint val="67000"/>
              </a:schemeClr>
            </a:gs>
            <a:gs pos="50000">
              <a:schemeClr val="accent1">
                <a:shade val="80000"/>
                <a:hueOff val="54253"/>
                <a:satOff val="1035"/>
                <a:lumOff val="4571"/>
                <a:alphaOff val="0"/>
                <a:lumMod val="105000"/>
                <a:satMod val="103000"/>
                <a:tint val="73000"/>
              </a:schemeClr>
            </a:gs>
            <a:gs pos="100000">
              <a:schemeClr val="accent1">
                <a:shade val="80000"/>
                <a:hueOff val="54253"/>
                <a:satOff val="1035"/>
                <a:lumOff val="457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Responsible authorities for the implementation of the regulatory environment </a:t>
          </a:r>
          <a:endParaRPr lang="en-US" sz="2300" kern="1200"/>
        </a:p>
      </dsp:txBody>
      <dsp:txXfrm>
        <a:off x="26930" y="999928"/>
        <a:ext cx="10461740" cy="497795"/>
      </dsp:txXfrm>
    </dsp:sp>
    <dsp:sp modelId="{5FE2228C-6145-49EA-97B3-00DB1F6E88F1}">
      <dsp:nvSpPr>
        <dsp:cNvPr id="0" name=""/>
        <dsp:cNvSpPr/>
      </dsp:nvSpPr>
      <dsp:spPr>
        <a:xfrm>
          <a:off x="0" y="1590893"/>
          <a:ext cx="10515600" cy="551655"/>
        </a:xfrm>
        <a:prstGeom prst="roundRect">
          <a:avLst/>
        </a:prstGeom>
        <a:gradFill rotWithShape="0">
          <a:gsLst>
            <a:gs pos="0">
              <a:schemeClr val="accent1">
                <a:shade val="80000"/>
                <a:hueOff val="108505"/>
                <a:satOff val="2070"/>
                <a:lumOff val="9142"/>
                <a:alphaOff val="0"/>
                <a:lumMod val="110000"/>
                <a:satMod val="105000"/>
                <a:tint val="67000"/>
              </a:schemeClr>
            </a:gs>
            <a:gs pos="50000">
              <a:schemeClr val="accent1">
                <a:shade val="80000"/>
                <a:hueOff val="108505"/>
                <a:satOff val="2070"/>
                <a:lumOff val="9142"/>
                <a:alphaOff val="0"/>
                <a:lumMod val="105000"/>
                <a:satMod val="103000"/>
                <a:tint val="73000"/>
              </a:schemeClr>
            </a:gs>
            <a:gs pos="100000">
              <a:schemeClr val="accent1">
                <a:shade val="80000"/>
                <a:hueOff val="108505"/>
                <a:satOff val="2070"/>
                <a:lumOff val="914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Responsible authorities for prevention, promotion and protection and compensation</a:t>
          </a:r>
          <a:endParaRPr lang="en-US" sz="2300" kern="1200"/>
        </a:p>
      </dsp:txBody>
      <dsp:txXfrm>
        <a:off x="26930" y="1617823"/>
        <a:ext cx="10461740" cy="497795"/>
      </dsp:txXfrm>
    </dsp:sp>
    <dsp:sp modelId="{1051D0EB-2B0D-40AF-BC94-B97A863B8816}">
      <dsp:nvSpPr>
        <dsp:cNvPr id="0" name=""/>
        <dsp:cNvSpPr/>
      </dsp:nvSpPr>
      <dsp:spPr>
        <a:xfrm>
          <a:off x="0" y="2208789"/>
          <a:ext cx="10515600" cy="551655"/>
        </a:xfrm>
        <a:prstGeom prst="roundRect">
          <a:avLst/>
        </a:prstGeom>
        <a:gradFill rotWithShape="0">
          <a:gsLst>
            <a:gs pos="0">
              <a:schemeClr val="accent1">
                <a:shade val="80000"/>
                <a:hueOff val="162758"/>
                <a:satOff val="3105"/>
                <a:lumOff val="13713"/>
                <a:alphaOff val="0"/>
                <a:lumMod val="110000"/>
                <a:satMod val="105000"/>
                <a:tint val="67000"/>
              </a:schemeClr>
            </a:gs>
            <a:gs pos="50000">
              <a:schemeClr val="accent1">
                <a:shade val="80000"/>
                <a:hueOff val="162758"/>
                <a:satOff val="3105"/>
                <a:lumOff val="13713"/>
                <a:alphaOff val="0"/>
                <a:lumMod val="105000"/>
                <a:satMod val="103000"/>
                <a:tint val="73000"/>
              </a:schemeClr>
            </a:gs>
            <a:gs pos="100000">
              <a:schemeClr val="accent1">
                <a:shade val="80000"/>
                <a:hueOff val="162758"/>
                <a:satOff val="3105"/>
                <a:lumOff val="1371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Providers of services related to employment and skills (public or private).</a:t>
          </a:r>
          <a:endParaRPr lang="en-US" sz="2300" kern="1200"/>
        </a:p>
      </dsp:txBody>
      <dsp:txXfrm>
        <a:off x="26930" y="2235719"/>
        <a:ext cx="10461740" cy="497795"/>
      </dsp:txXfrm>
    </dsp:sp>
    <dsp:sp modelId="{AD97A284-0252-4461-B913-11D6A4AE192C}">
      <dsp:nvSpPr>
        <dsp:cNvPr id="0" name=""/>
        <dsp:cNvSpPr/>
      </dsp:nvSpPr>
      <dsp:spPr>
        <a:xfrm>
          <a:off x="0" y="2826684"/>
          <a:ext cx="10515600" cy="551655"/>
        </a:xfrm>
        <a:prstGeom prst="roundRect">
          <a:avLst/>
        </a:prstGeom>
        <a:gradFill rotWithShape="0">
          <a:gsLst>
            <a:gs pos="0">
              <a:schemeClr val="accent1">
                <a:shade val="80000"/>
                <a:hueOff val="217011"/>
                <a:satOff val="4140"/>
                <a:lumOff val="18284"/>
                <a:alphaOff val="0"/>
                <a:lumMod val="110000"/>
                <a:satMod val="105000"/>
                <a:tint val="67000"/>
              </a:schemeClr>
            </a:gs>
            <a:gs pos="50000">
              <a:schemeClr val="accent1">
                <a:shade val="80000"/>
                <a:hueOff val="217011"/>
                <a:satOff val="4140"/>
                <a:lumOff val="18284"/>
                <a:alphaOff val="0"/>
                <a:lumMod val="105000"/>
                <a:satMod val="103000"/>
                <a:tint val="73000"/>
              </a:schemeClr>
            </a:gs>
            <a:gs pos="100000">
              <a:schemeClr val="accent1">
                <a:shade val="80000"/>
                <a:hueOff val="217011"/>
                <a:satOff val="4140"/>
                <a:lumOff val="1828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Social partners and collective bargaining institutions</a:t>
          </a:r>
          <a:endParaRPr lang="en-US" sz="2300" kern="1200"/>
        </a:p>
      </dsp:txBody>
      <dsp:txXfrm>
        <a:off x="26930" y="2853614"/>
        <a:ext cx="10461740" cy="497795"/>
      </dsp:txXfrm>
    </dsp:sp>
    <dsp:sp modelId="{5E446498-D0A4-4183-8E2D-964F61782EF3}">
      <dsp:nvSpPr>
        <dsp:cNvPr id="0" name=""/>
        <dsp:cNvSpPr/>
      </dsp:nvSpPr>
      <dsp:spPr>
        <a:xfrm>
          <a:off x="0" y="3444579"/>
          <a:ext cx="10515600" cy="551655"/>
        </a:xfrm>
        <a:prstGeom prst="roundRect">
          <a:avLst/>
        </a:prstGeom>
        <a:gradFill rotWithShape="0">
          <a:gsLst>
            <a:gs pos="0">
              <a:schemeClr val="accent1">
                <a:shade val="80000"/>
                <a:hueOff val="271263"/>
                <a:satOff val="5175"/>
                <a:lumOff val="22855"/>
                <a:alphaOff val="0"/>
                <a:lumMod val="110000"/>
                <a:satMod val="105000"/>
                <a:tint val="67000"/>
              </a:schemeClr>
            </a:gs>
            <a:gs pos="50000">
              <a:schemeClr val="accent1">
                <a:shade val="80000"/>
                <a:hueOff val="271263"/>
                <a:satOff val="5175"/>
                <a:lumOff val="22855"/>
                <a:alphaOff val="0"/>
                <a:lumMod val="105000"/>
                <a:satMod val="103000"/>
                <a:tint val="73000"/>
              </a:schemeClr>
            </a:gs>
            <a:gs pos="100000">
              <a:schemeClr val="accent1">
                <a:shade val="80000"/>
                <a:hueOff val="271263"/>
                <a:satOff val="5175"/>
                <a:lumOff val="2285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GB" sz="2300" kern="1200"/>
            <a:t>Private compliance initiatives and certifications.</a:t>
          </a:r>
          <a:endParaRPr lang="en-US" sz="2300" kern="1200"/>
        </a:p>
      </dsp:txBody>
      <dsp:txXfrm>
        <a:off x="26930" y="3471509"/>
        <a:ext cx="10461740" cy="49779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3963362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187204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0799918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D5E319B-2327-4165-AEB0-4B243BF8A948}" type="datetimeFigureOut">
              <a:rPr lang="en-GB" smtClean="0"/>
              <a:t>04/07/2018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1873847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D5E319B-2327-4165-AEB0-4B243BF8A948}" type="datetimeFigureOut">
              <a:rPr lang="en-GB" smtClean="0"/>
              <a:t>04/07/2018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860620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D5E319B-2327-4165-AEB0-4B243BF8A948}" type="datetimeFigureOut">
              <a:rPr lang="en-GB" smtClean="0"/>
              <a:t>04/07/2018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44869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5E319B-2327-4165-AEB0-4B243BF8A948}" type="datetimeFigureOut">
              <a:rPr lang="en-GB" smtClean="0"/>
              <a:t>04/07/2018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2042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E319B-2327-4165-AEB0-4B243BF8A948}" type="datetimeFigureOut">
              <a:rPr lang="en-GB" smtClean="0"/>
              <a:t>04/07/2018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404108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D5E319B-2327-4165-AEB0-4B243BF8A948}" type="datetimeFigureOut">
              <a:rPr lang="en-GB" smtClean="0"/>
              <a:t>04/07/2018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654529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3331516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D5E319B-2327-4165-AEB0-4B243BF8A948}" type="datetimeFigureOut">
              <a:rPr lang="en-GB" smtClean="0"/>
              <a:t>04/07/2018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12D8F47-A75A-4AA0-BB1F-E5DD480A6F69}" type="slidenum">
              <a:rPr lang="en-GB" smtClean="0"/>
              <a:t>‹#›</a:t>
            </a:fld>
            <a:endParaRPr lang="en-GB"/>
          </a:p>
        </p:txBody>
      </p:sp>
    </p:spTree>
    <p:extLst>
      <p:ext uri="{BB962C8B-B14F-4D97-AF65-F5344CB8AC3E}">
        <p14:creationId xmlns:p14="http://schemas.microsoft.com/office/powerpoint/2010/main" val="2417642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E319B-2327-4165-AEB0-4B243BF8A948}" type="datetimeFigureOut">
              <a:rPr lang="en-GB" smtClean="0"/>
              <a:t>04/07/2018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2D8F47-A75A-4AA0-BB1F-E5DD480A6F69}" type="slidenum">
              <a:rPr lang="en-GB" smtClean="0"/>
              <a:t>‹#›</a:t>
            </a:fld>
            <a:endParaRPr lang="en-GB"/>
          </a:p>
        </p:txBody>
      </p:sp>
    </p:spTree>
    <p:extLst>
      <p:ext uri="{BB962C8B-B14F-4D97-AF65-F5344CB8AC3E}">
        <p14:creationId xmlns:p14="http://schemas.microsoft.com/office/powerpoint/2010/main" val="42939648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sv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svg"/><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hyperlink" Target="http://www.ilo.org/wcmsp5/groups/public/---ed_emp/---emp_ent/---ifp_seed/documents/instructionalmaterial/wcms_434363.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0482A7D0-DB09-4EBA-8D52-E6A5934B66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Freeform: Shape 8">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1158240" y="1122363"/>
            <a:ext cx="6685280" cy="2387600"/>
          </a:xfrm>
        </p:spPr>
        <p:txBody>
          <a:bodyPr vert="horz" lIns="91440" tIns="45720" rIns="91440" bIns="45720" rtlCol="0" anchor="b">
            <a:normAutofit fontScale="90000"/>
          </a:bodyPr>
          <a:lstStyle/>
          <a:p>
            <a:r>
              <a:rPr lang="en-US" sz="6600" kern="1200" dirty="0">
                <a:solidFill>
                  <a:schemeClr val="tx1">
                    <a:lumMod val="85000"/>
                    <a:lumOff val="15000"/>
                  </a:schemeClr>
                </a:solidFill>
                <a:latin typeface="+mj-lt"/>
                <a:ea typeface="+mj-ea"/>
                <a:cs typeface="+mj-cs"/>
              </a:rPr>
              <a:t>Step 2 </a:t>
            </a:r>
            <a:br>
              <a:rPr lang="en-US" sz="6600" kern="1200" dirty="0">
                <a:solidFill>
                  <a:schemeClr val="tx1">
                    <a:lumMod val="85000"/>
                    <a:lumOff val="15000"/>
                  </a:schemeClr>
                </a:solidFill>
                <a:latin typeface="+mj-lt"/>
                <a:ea typeface="+mj-ea"/>
                <a:cs typeface="+mj-cs"/>
              </a:rPr>
            </a:br>
            <a:r>
              <a:rPr lang="en-US" sz="6600" kern="1200" dirty="0">
                <a:solidFill>
                  <a:schemeClr val="tx1">
                    <a:lumMod val="85000"/>
                    <a:lumOff val="15000"/>
                  </a:schemeClr>
                </a:solidFill>
                <a:latin typeface="+mj-lt"/>
                <a:ea typeface="+mj-ea"/>
                <a:cs typeface="+mj-cs"/>
              </a:rPr>
              <a:t>Value chain mapping</a:t>
            </a:r>
          </a:p>
        </p:txBody>
      </p:sp>
      <p:cxnSp>
        <p:nvCxnSpPr>
          <p:cNvPr id="11" name="Straight Connector 10">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8482FDCF-45F3-40F1-8751-19B7AFB3C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4348" y="1005839"/>
            <a:ext cx="3444236" cy="3444236"/>
          </a:xfrm>
          <a:prstGeom prst="ellipse">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1687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95" y="3433763"/>
            <a:ext cx="3197013" cy="2743200"/>
          </a:xfrm>
        </p:spPr>
        <p:txBody>
          <a:bodyPr anchor="t">
            <a:normAutofit/>
          </a:bodyPr>
          <a:lstStyle/>
          <a:p>
            <a:pPr algn="ctr"/>
            <a:r>
              <a:rPr lang="fr-CH" sz="4000" b="1" dirty="0">
                <a:solidFill>
                  <a:srgbClr val="002060"/>
                </a:solidFill>
              </a:rPr>
              <a:t>Objectives</a:t>
            </a:r>
            <a:endParaRPr lang="en-GB" sz="4000" b="1" dirty="0">
              <a:solidFill>
                <a:srgbClr val="002060"/>
              </a:solidFill>
            </a:endParaRPr>
          </a:p>
        </p:txBody>
      </p:sp>
      <p:pic>
        <p:nvPicPr>
          <p:cNvPr id="6" name="Graphic 5" descr="Bullseye">
            <a:extLst>
              <a:ext uri="{FF2B5EF4-FFF2-40B4-BE49-F238E27FC236}">
                <a16:creationId xmlns:a16="http://schemas.microsoft.com/office/drawing/2014/main" id="{8393E039-21CC-48BD-BA99-EC4FA5DEF10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7000" y="2272294"/>
            <a:ext cx="1270001" cy="1270001"/>
          </a:xfrm>
          <a:prstGeom prst="rect">
            <a:avLst/>
          </a:prstGeom>
        </p:spPr>
      </p:pic>
      <p:sp>
        <p:nvSpPr>
          <p:cNvPr id="7" name="Content Placeholder 2">
            <a:extLst>
              <a:ext uri="{FF2B5EF4-FFF2-40B4-BE49-F238E27FC236}">
                <a16:creationId xmlns:a16="http://schemas.microsoft.com/office/drawing/2014/main" id="{0FF50C28-2DC7-43D8-B997-2BC9A2507CB1}"/>
              </a:ext>
            </a:extLst>
          </p:cNvPr>
          <p:cNvSpPr>
            <a:spLocks noGrp="1"/>
          </p:cNvSpPr>
          <p:nvPr>
            <p:ph idx="1"/>
          </p:nvPr>
        </p:nvSpPr>
        <p:spPr>
          <a:xfrm>
            <a:off x="3615852" y="681037"/>
            <a:ext cx="8250115" cy="5495926"/>
          </a:xfrm>
        </p:spPr>
        <p:txBody>
          <a:bodyPr>
            <a:noAutofit/>
          </a:bodyPr>
          <a:lstStyle/>
          <a:p>
            <a:r>
              <a:rPr lang="en-GB" sz="2000" dirty="0"/>
              <a:t>The </a:t>
            </a:r>
            <a:r>
              <a:rPr lang="en-GB" sz="2000" b="1" dirty="0"/>
              <a:t>main objective </a:t>
            </a:r>
            <a:r>
              <a:rPr lang="en-GB" sz="2000" dirty="0"/>
              <a:t>of this Step is to gather information and conduct a mapping of the selected value chain and its supporting functions, which will be used for the selection of key informants and workplaces for primary data collection in the next step (Step 3).</a:t>
            </a:r>
          </a:p>
          <a:p>
            <a:pPr marL="0" indent="0">
              <a:buNone/>
            </a:pPr>
            <a:endParaRPr lang="en-GB" sz="2000" dirty="0"/>
          </a:p>
          <a:p>
            <a:r>
              <a:rPr lang="en-GB" sz="2000" dirty="0"/>
              <a:t>It is essential to map the selected global value chain from the first production stages to the end consumer in order to fully understand the role of each actors and to be able to select the right set of informants to interview and workplaces to observe in the next step. </a:t>
            </a:r>
          </a:p>
          <a:p>
            <a:pPr marL="0" indent="0">
              <a:buNone/>
            </a:pPr>
            <a:endParaRPr lang="en-GB" sz="2000" dirty="0"/>
          </a:p>
          <a:p>
            <a:pPr lvl="0"/>
            <a:r>
              <a:rPr lang="en-GB" sz="2000" dirty="0"/>
              <a:t>On the basis of a desk review, create a rapid overview of the market system in which the value chain evolves:</a:t>
            </a:r>
          </a:p>
          <a:p>
            <a:pPr lvl="1"/>
            <a:r>
              <a:rPr lang="en-GB" sz="2000" dirty="0"/>
              <a:t>Provide a detailed typology of actors, production processes and describe the structure and flow of the chain in logical clusters</a:t>
            </a:r>
          </a:p>
          <a:p>
            <a:pPr lvl="1"/>
            <a:r>
              <a:rPr lang="en-GB" sz="2000" dirty="0"/>
              <a:t>Identify the supporting functions and provides a general overview of the market and institutional system in which the value chain is operating</a:t>
            </a:r>
          </a:p>
          <a:p>
            <a:pPr lvl="1"/>
            <a:r>
              <a:rPr lang="en-GB" sz="2000" dirty="0"/>
              <a:t>Identify the information gaps to address in the next step</a:t>
            </a:r>
          </a:p>
          <a:p>
            <a:endParaRPr lang="en-GB" sz="2000" dirty="0"/>
          </a:p>
        </p:txBody>
      </p:sp>
    </p:spTree>
    <p:extLst>
      <p:ext uri="{BB962C8B-B14F-4D97-AF65-F5344CB8AC3E}">
        <p14:creationId xmlns:p14="http://schemas.microsoft.com/office/powerpoint/2010/main" val="8627803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a:lstStyle/>
          <a:p>
            <a:r>
              <a:rPr lang="fr-CH" b="1" dirty="0">
                <a:solidFill>
                  <a:srgbClr val="002060"/>
                </a:solidFill>
              </a:rPr>
              <a:t>Mapping process</a:t>
            </a:r>
            <a:endParaRPr lang="en-GB" b="1" dirty="0">
              <a:solidFill>
                <a:srgbClr val="002060"/>
              </a:solidFill>
            </a:endParaRPr>
          </a:p>
        </p:txBody>
      </p:sp>
      <p:sp>
        <p:nvSpPr>
          <p:cNvPr id="3" name="Content Placeholder 2"/>
          <p:cNvSpPr>
            <a:spLocks noGrp="1"/>
          </p:cNvSpPr>
          <p:nvPr>
            <p:ph idx="1"/>
          </p:nvPr>
        </p:nvSpPr>
        <p:spPr>
          <a:xfrm>
            <a:off x="838200" y="1825625"/>
            <a:ext cx="10515600" cy="4351338"/>
          </a:xfrm>
        </p:spPr>
        <p:txBody>
          <a:bodyPr>
            <a:normAutofit fontScale="92500" lnSpcReduction="10000"/>
          </a:bodyPr>
          <a:lstStyle/>
          <a:p>
            <a:r>
              <a:rPr lang="en-GB"/>
              <a:t>To perform an effective value chain mapping, an efficient desk study and possible complementary interviews with key players are necessary. Map the gathered information about the value chain and its market and institutional environment, as per the visual representation below and identify the information gaps.  </a:t>
            </a:r>
          </a:p>
          <a:p>
            <a:pPr marL="0" indent="0">
              <a:buNone/>
            </a:pPr>
            <a:endParaRPr lang="en-GB"/>
          </a:p>
          <a:p>
            <a:r>
              <a:rPr lang="en-GB"/>
              <a:t>The value chain mapping provides a detailed typology of actors, a vision of the scale of the value chain as well as an identification of the supporting functions. The mapping process should answer the following questions: </a:t>
            </a:r>
          </a:p>
          <a:p>
            <a:pPr lvl="1"/>
            <a:r>
              <a:rPr lang="en-GB"/>
              <a:t>What are the production stages and respective production processes?</a:t>
            </a:r>
          </a:p>
          <a:p>
            <a:pPr lvl="1"/>
            <a:r>
              <a:rPr lang="en-GB"/>
              <a:t>What are the different types of actors involved in the value chain?</a:t>
            </a:r>
          </a:p>
          <a:p>
            <a:pPr lvl="1"/>
            <a:r>
              <a:rPr lang="en-GB"/>
              <a:t>What are the supporting functions? </a:t>
            </a:r>
          </a:p>
          <a:p>
            <a:endParaRPr lang="en-GB" dirty="0"/>
          </a:p>
        </p:txBody>
      </p:sp>
      <p:sp>
        <p:nvSpPr>
          <p:cNvPr id="6" name="Rectangle 5">
            <a:extLst>
              <a:ext uri="{FF2B5EF4-FFF2-40B4-BE49-F238E27FC236}">
                <a16:creationId xmlns:a16="http://schemas.microsoft.com/office/drawing/2014/main" id="{3BA79A84-79C3-4858-B444-83B61941038B}"/>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a:ln>
                  <a:noFill/>
                </a:ln>
                <a:solidFill>
                  <a:srgbClr val="002060"/>
                </a:solidFill>
                <a:effectLst/>
                <a:uLnTx/>
                <a:uFillTx/>
                <a:latin typeface="Calibri" panose="020F0502020204030204"/>
                <a:ea typeface="+mn-ea"/>
                <a:cs typeface="+mn-cs"/>
              </a:rPr>
              <a:t>Desk 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7" name="Graphic 6" descr="Computer">
            <a:extLst>
              <a:ext uri="{FF2B5EF4-FFF2-40B4-BE49-F238E27FC236}">
                <a16:creationId xmlns:a16="http://schemas.microsoft.com/office/drawing/2014/main" id="{EACE0912-2E57-405B-BB6F-38A8EB8E2E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4052670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Mapping</a:t>
            </a:r>
            <a:r>
              <a:rPr lang="fr-CH" dirty="0"/>
              <a:t> </a:t>
            </a:r>
            <a:r>
              <a:rPr lang="fr-CH" dirty="0" err="1"/>
              <a:t>visual</a:t>
            </a:r>
            <a:r>
              <a:rPr lang="fr-CH" dirty="0"/>
              <a:t> </a:t>
            </a:r>
            <a:r>
              <a:rPr lang="fr-CH" dirty="0" err="1"/>
              <a:t>representation</a:t>
            </a:r>
            <a:endParaRPr lang="en-GB" dirty="0"/>
          </a:p>
        </p:txBody>
      </p:sp>
      <p:sp>
        <p:nvSpPr>
          <p:cNvPr id="4" name="Rectangle 101"/>
          <p:cNvSpPr>
            <a:spLocks noChangeArrowheads="1"/>
          </p:cNvSpPr>
          <p:nvPr/>
        </p:nvSpPr>
        <p:spPr bwMode="auto">
          <a:xfrm>
            <a:off x="3078051" y="1690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ctangle 152"/>
          <p:cNvSpPr>
            <a:spLocks noChangeArrowheads="1"/>
          </p:cNvSpPr>
          <p:nvPr/>
        </p:nvSpPr>
        <p:spPr bwMode="auto">
          <a:xfrm>
            <a:off x="3078051" y="7437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Rectangle 105"/>
          <p:cNvSpPr/>
          <p:nvPr/>
        </p:nvSpPr>
        <p:spPr>
          <a:xfrm>
            <a:off x="2528317" y="3303774"/>
            <a:ext cx="1402643" cy="61046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1" b="0" i="0" u="none" strike="noStrike" kern="1200" cap="none" spc="0" normalizeH="0" baseline="0" noProof="0" dirty="0">
                <a:ln>
                  <a:noFill/>
                </a:ln>
                <a:solidFill>
                  <a:prstClr val="white"/>
                </a:solidFill>
                <a:effectLst/>
                <a:uLnTx/>
                <a:uFillTx/>
                <a:latin typeface="Calibri" panose="020F0502020204030204"/>
                <a:ea typeface="+mn-ea"/>
                <a:cs typeface="+mn-cs"/>
              </a:rPr>
              <a:t>Producer / Plantations</a:t>
            </a:r>
            <a:endParaRPr kumimoji="0" lang="en-GB"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7" name="Rectangle 106"/>
          <p:cNvSpPr/>
          <p:nvPr/>
        </p:nvSpPr>
        <p:spPr>
          <a:xfrm>
            <a:off x="4366642" y="3303774"/>
            <a:ext cx="1402643" cy="61046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1" b="0" i="0" u="none" strike="noStrike" kern="1200" cap="none" spc="0" normalizeH="0" baseline="0" noProof="0" dirty="0">
                <a:ln>
                  <a:noFill/>
                </a:ln>
                <a:solidFill>
                  <a:prstClr val="white"/>
                </a:solidFill>
                <a:effectLst/>
                <a:uLnTx/>
                <a:uFillTx/>
                <a:latin typeface="Calibri" panose="020F0502020204030204"/>
                <a:ea typeface="+mn-ea"/>
                <a:cs typeface="+mn-cs"/>
              </a:rPr>
              <a:t>Transformation / exporter</a:t>
            </a:r>
            <a:endParaRPr kumimoji="0" lang="en-GB"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6204967" y="3303774"/>
            <a:ext cx="1402643" cy="61046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1" b="0" i="0" u="none" strike="noStrike" kern="1200" cap="none" spc="0" normalizeH="0" baseline="0" noProof="0" dirty="0">
                <a:ln>
                  <a:noFill/>
                </a:ln>
                <a:solidFill>
                  <a:prstClr val="white"/>
                </a:solidFill>
                <a:effectLst/>
                <a:uLnTx/>
                <a:uFillTx/>
                <a:latin typeface="Calibri" panose="020F0502020204030204"/>
                <a:ea typeface="+mn-ea"/>
                <a:cs typeface="+mn-cs"/>
              </a:rPr>
              <a:t>Importer / traders</a:t>
            </a:r>
            <a:endParaRPr kumimoji="0" lang="en-GB"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8043291" y="3303774"/>
            <a:ext cx="1402643" cy="610463"/>
          </a:xfrm>
          <a:prstGeom prst="rect">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1" b="0" i="0" u="none" strike="noStrike" kern="1200" cap="none" spc="0" normalizeH="0" baseline="0" noProof="0" dirty="0">
                <a:ln>
                  <a:noFill/>
                </a:ln>
                <a:solidFill>
                  <a:prstClr val="white"/>
                </a:solidFill>
                <a:effectLst/>
                <a:uLnTx/>
                <a:uFillTx/>
                <a:latin typeface="Calibri" panose="020F0502020204030204"/>
                <a:ea typeface="+mn-ea"/>
                <a:cs typeface="+mn-cs"/>
              </a:rPr>
              <a:t>Global </a:t>
            </a:r>
            <a:r>
              <a:rPr kumimoji="0" lang="fr-CH" sz="1351" b="0" i="0" u="none" strike="noStrike" kern="1200" cap="none" spc="0" normalizeH="0" baseline="0" noProof="0" dirty="0" err="1">
                <a:ln>
                  <a:noFill/>
                </a:ln>
                <a:solidFill>
                  <a:prstClr val="white"/>
                </a:solidFill>
                <a:effectLst/>
                <a:uLnTx/>
                <a:uFillTx/>
                <a:latin typeface="Calibri" panose="020F0502020204030204"/>
                <a:ea typeface="+mn-ea"/>
                <a:cs typeface="+mn-cs"/>
              </a:rPr>
              <a:t>buyers</a:t>
            </a:r>
            <a:r>
              <a:rPr kumimoji="0" lang="fr-CH" sz="1351" b="0"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fr-CH" sz="1351" b="0" i="0" u="none" strike="noStrike" kern="1200" cap="none" spc="0" normalizeH="0" baseline="0" noProof="0" dirty="0" err="1">
                <a:ln>
                  <a:noFill/>
                </a:ln>
                <a:solidFill>
                  <a:prstClr val="white"/>
                </a:solidFill>
                <a:effectLst/>
                <a:uLnTx/>
                <a:uFillTx/>
                <a:latin typeface="Calibri" panose="020F0502020204030204"/>
                <a:ea typeface="+mn-ea"/>
                <a:cs typeface="+mn-cs"/>
              </a:rPr>
              <a:t>retailers</a:t>
            </a:r>
            <a:endParaRPr kumimoji="0" lang="en-GB" sz="1351"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0" name="Right Arrow 109"/>
          <p:cNvSpPr/>
          <p:nvPr/>
        </p:nvSpPr>
        <p:spPr>
          <a:xfrm>
            <a:off x="3976115" y="3500225"/>
            <a:ext cx="298435" cy="190771"/>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Right Arrow 110"/>
          <p:cNvSpPr/>
          <p:nvPr/>
        </p:nvSpPr>
        <p:spPr>
          <a:xfrm>
            <a:off x="5814441" y="3500225"/>
            <a:ext cx="298435" cy="190771"/>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Right Arrow 111"/>
          <p:cNvSpPr/>
          <p:nvPr/>
        </p:nvSpPr>
        <p:spPr>
          <a:xfrm>
            <a:off x="7652766" y="3500225"/>
            <a:ext cx="298435" cy="190771"/>
          </a:xfrm>
          <a:prstGeom prst="rightArrow">
            <a:avLst/>
          </a:prstGeom>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Block Arc 112"/>
          <p:cNvSpPr/>
          <p:nvPr/>
        </p:nvSpPr>
        <p:spPr>
          <a:xfrm>
            <a:off x="2528311" y="1581437"/>
            <a:ext cx="6917620" cy="2739451"/>
          </a:xfrm>
          <a:prstGeom prst="blockArc">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Block Arc 113"/>
          <p:cNvSpPr/>
          <p:nvPr/>
        </p:nvSpPr>
        <p:spPr>
          <a:xfrm rot="10800000">
            <a:off x="2528316" y="3054569"/>
            <a:ext cx="6917617" cy="3021139"/>
          </a:xfrm>
          <a:prstGeom prst="blockArc">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Rectangle 114"/>
          <p:cNvSpPr/>
          <p:nvPr/>
        </p:nvSpPr>
        <p:spPr>
          <a:xfrm>
            <a:off x="7175268" y="5142981"/>
            <a:ext cx="1337535"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Line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Ministries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115"/>
          <p:cNvSpPr/>
          <p:nvPr/>
        </p:nvSpPr>
        <p:spPr>
          <a:xfrm>
            <a:off x="5336943" y="5356512"/>
            <a:ext cx="1253427"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Certification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schemes</a:t>
            </a:r>
            <a:endPar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multi-</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stakeholder</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platforms</a:t>
            </a:r>
            <a:endPar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116"/>
          <p:cNvSpPr/>
          <p:nvPr/>
        </p:nvSpPr>
        <p:spPr>
          <a:xfrm>
            <a:off x="3486173" y="1841092"/>
            <a:ext cx="1253427"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Service providers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8" name="Rectangle 117"/>
          <p:cNvSpPr/>
          <p:nvPr/>
        </p:nvSpPr>
        <p:spPr>
          <a:xfrm>
            <a:off x="5292946" y="1603561"/>
            <a:ext cx="1253427"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Inputs and machines providers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9" name="Rectangle 118"/>
          <p:cNvSpPr/>
          <p:nvPr/>
        </p:nvSpPr>
        <p:spPr>
          <a:xfrm>
            <a:off x="7064595" y="1851805"/>
            <a:ext cx="1253427"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Labour providers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0" name="Rectangle 119"/>
          <p:cNvSpPr/>
          <p:nvPr/>
        </p:nvSpPr>
        <p:spPr>
          <a:xfrm>
            <a:off x="3462558" y="5058910"/>
            <a:ext cx="1253427"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Social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partners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1" name="Down Arrow 120"/>
          <p:cNvSpPr/>
          <p:nvPr/>
        </p:nvSpPr>
        <p:spPr>
          <a:xfrm>
            <a:off x="3976118" y="2501885"/>
            <a:ext cx="226313" cy="3643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Down Arrow 121"/>
          <p:cNvSpPr/>
          <p:nvPr/>
        </p:nvSpPr>
        <p:spPr>
          <a:xfrm>
            <a:off x="5765926" y="2483132"/>
            <a:ext cx="226313" cy="3643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Down Arrow 122"/>
          <p:cNvSpPr/>
          <p:nvPr/>
        </p:nvSpPr>
        <p:spPr>
          <a:xfrm>
            <a:off x="7547992" y="2501885"/>
            <a:ext cx="226313" cy="3643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Down Arrow 123"/>
          <p:cNvSpPr/>
          <p:nvPr/>
        </p:nvSpPr>
        <p:spPr>
          <a:xfrm rot="10800000">
            <a:off x="3976118" y="4205894"/>
            <a:ext cx="226313" cy="3643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Down Arrow 124"/>
          <p:cNvSpPr/>
          <p:nvPr/>
        </p:nvSpPr>
        <p:spPr>
          <a:xfrm rot="10800000">
            <a:off x="5765926" y="4205894"/>
            <a:ext cx="226313" cy="3643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Down Arrow 125"/>
          <p:cNvSpPr/>
          <p:nvPr/>
        </p:nvSpPr>
        <p:spPr>
          <a:xfrm rot="10800000">
            <a:off x="7547992" y="4205894"/>
            <a:ext cx="226313" cy="364372"/>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p:cNvSpPr/>
          <p:nvPr/>
        </p:nvSpPr>
        <p:spPr>
          <a:xfrm>
            <a:off x="1060119" y="4968810"/>
            <a:ext cx="1468192" cy="584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srgbClr val="ED7D31"/>
                </a:solidFill>
                <a:effectLst/>
                <a:uLnTx/>
                <a:uFillTx/>
                <a:latin typeface="Calibri" panose="020F0502020204030204"/>
                <a:ea typeface="+mn-ea"/>
                <a:cs typeface="+mn-cs"/>
              </a:rPr>
              <a:t>Market</a:t>
            </a:r>
            <a:r>
              <a:rPr kumimoji="0" lang="fr-CH" sz="1400" b="0" i="0" u="none" strike="noStrike" kern="1200" cap="none" spc="0" normalizeH="0" baseline="0" noProof="0" dirty="0">
                <a:ln>
                  <a:noFill/>
                </a:ln>
                <a:solidFill>
                  <a:srgbClr val="ED7D31"/>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srgbClr val="ED7D31"/>
                </a:solidFill>
                <a:effectLst/>
                <a:uLnTx/>
                <a:uFillTx/>
                <a:latin typeface="Calibri" panose="020F0502020204030204"/>
                <a:ea typeface="+mn-ea"/>
                <a:cs typeface="+mn-cs"/>
              </a:rPr>
              <a:t>institutionnal</a:t>
            </a:r>
            <a:r>
              <a:rPr kumimoji="0" lang="fr-CH" sz="1400" b="0" i="0" u="none" strike="noStrike" kern="1200" cap="none" spc="0" normalizeH="0" baseline="0" noProof="0" dirty="0">
                <a:ln>
                  <a:noFill/>
                </a:ln>
                <a:solidFill>
                  <a:srgbClr val="ED7D31"/>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srgbClr val="ED7D31"/>
                </a:solidFill>
                <a:effectLst/>
                <a:uLnTx/>
                <a:uFillTx/>
                <a:latin typeface="Calibri" panose="020F0502020204030204"/>
                <a:ea typeface="+mn-ea"/>
                <a:cs typeface="+mn-cs"/>
              </a:rPr>
              <a:t>environment</a:t>
            </a:r>
            <a:endParaRPr kumimoji="0" lang="en-GB" sz="14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128" name="Rectangle 127"/>
          <p:cNvSpPr/>
          <p:nvPr/>
        </p:nvSpPr>
        <p:spPr>
          <a:xfrm>
            <a:off x="326431" y="3329749"/>
            <a:ext cx="1468192" cy="584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a:ln>
                  <a:noFill/>
                </a:ln>
                <a:solidFill>
                  <a:srgbClr val="5B9BD5"/>
                </a:solidFill>
                <a:effectLst/>
                <a:uLnTx/>
                <a:uFillTx/>
                <a:latin typeface="Calibri" panose="020F0502020204030204"/>
                <a:ea typeface="+mn-ea"/>
                <a:cs typeface="+mn-cs"/>
              </a:rPr>
              <a:t>Value </a:t>
            </a:r>
            <a:r>
              <a:rPr kumimoji="0" lang="fr-CH" sz="1400" b="0" i="0" u="none" strike="noStrike" kern="1200" cap="none" spc="0" normalizeH="0" baseline="0" noProof="0" dirty="0" err="1">
                <a:ln>
                  <a:noFill/>
                </a:ln>
                <a:solidFill>
                  <a:srgbClr val="5B9BD5"/>
                </a:solidFill>
                <a:effectLst/>
                <a:uLnTx/>
                <a:uFillTx/>
                <a:latin typeface="Calibri" panose="020F0502020204030204"/>
                <a:ea typeface="+mn-ea"/>
                <a:cs typeface="+mn-cs"/>
              </a:rPr>
              <a:t>chain</a:t>
            </a:r>
            <a:r>
              <a:rPr kumimoji="0" lang="fr-CH" sz="1400" b="0" i="0" u="none" strike="noStrike" kern="1200" cap="none" spc="0" normalizeH="0" baseline="0" noProof="0" dirty="0">
                <a:ln>
                  <a:noFill/>
                </a:ln>
                <a:solidFill>
                  <a:srgbClr val="5B9BD5"/>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srgbClr val="5B9BD5"/>
                </a:solidFill>
                <a:effectLst/>
                <a:uLnTx/>
                <a:uFillTx/>
                <a:latin typeface="Calibri" panose="020F0502020204030204"/>
                <a:ea typeface="+mn-ea"/>
                <a:cs typeface="+mn-cs"/>
              </a:rPr>
              <a:t>actors</a:t>
            </a:r>
            <a:endParaRPr kumimoji="0" lang="en-GB" sz="1400" b="0" i="0"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
        <p:nvSpPr>
          <p:cNvPr id="129" name="Rectangle 128"/>
          <p:cNvSpPr/>
          <p:nvPr/>
        </p:nvSpPr>
        <p:spPr>
          <a:xfrm>
            <a:off x="1118315" y="2004205"/>
            <a:ext cx="1468192" cy="584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0" i="0" u="none" strike="noStrike" kern="1200" cap="none" spc="0" normalizeH="0" baseline="0" noProof="0" dirty="0" err="1">
                <a:ln>
                  <a:noFill/>
                </a:ln>
                <a:solidFill>
                  <a:srgbClr val="ED7D31"/>
                </a:solidFill>
                <a:effectLst/>
                <a:uLnTx/>
                <a:uFillTx/>
                <a:latin typeface="Calibri" panose="020F0502020204030204"/>
                <a:ea typeface="+mn-ea"/>
                <a:cs typeface="+mn-cs"/>
              </a:rPr>
              <a:t>Market</a:t>
            </a:r>
            <a:r>
              <a:rPr kumimoji="0" lang="fr-CH" sz="1400" b="0" i="0" u="none" strike="noStrike" kern="1200" cap="none" spc="0" normalizeH="0" baseline="0" noProof="0" dirty="0">
                <a:ln>
                  <a:noFill/>
                </a:ln>
                <a:solidFill>
                  <a:srgbClr val="ED7D31"/>
                </a:solidFill>
                <a:effectLst/>
                <a:uLnTx/>
                <a:uFillTx/>
                <a:latin typeface="Calibri" panose="020F0502020204030204"/>
                <a:ea typeface="+mn-ea"/>
                <a:cs typeface="+mn-cs"/>
              </a:rPr>
              <a:t> and </a:t>
            </a:r>
            <a:r>
              <a:rPr kumimoji="0" lang="fr-CH" sz="1400" b="0" i="0" u="none" strike="noStrike" kern="1200" cap="none" spc="0" normalizeH="0" baseline="0" noProof="0" dirty="0" err="1">
                <a:ln>
                  <a:noFill/>
                </a:ln>
                <a:solidFill>
                  <a:srgbClr val="ED7D31"/>
                </a:solidFill>
                <a:effectLst/>
                <a:uLnTx/>
                <a:uFillTx/>
                <a:latin typeface="Calibri" panose="020F0502020204030204"/>
                <a:ea typeface="+mn-ea"/>
                <a:cs typeface="+mn-cs"/>
              </a:rPr>
              <a:t>institutionnal</a:t>
            </a:r>
            <a:r>
              <a:rPr kumimoji="0" lang="fr-CH" sz="1400" b="0" i="0" u="none" strike="noStrike" kern="1200" cap="none" spc="0" normalizeH="0" baseline="0" noProof="0" dirty="0">
                <a:ln>
                  <a:noFill/>
                </a:ln>
                <a:solidFill>
                  <a:srgbClr val="ED7D31"/>
                </a:solidFill>
                <a:effectLst/>
                <a:uLnTx/>
                <a:uFillTx/>
                <a:latin typeface="Calibri" panose="020F0502020204030204"/>
                <a:ea typeface="+mn-ea"/>
                <a:cs typeface="+mn-cs"/>
              </a:rPr>
              <a:t> </a:t>
            </a:r>
            <a:r>
              <a:rPr kumimoji="0" lang="fr-CH" sz="1400" b="0" i="0" u="none" strike="noStrike" kern="1200" cap="none" spc="0" normalizeH="0" baseline="0" noProof="0" dirty="0" err="1">
                <a:ln>
                  <a:noFill/>
                </a:ln>
                <a:solidFill>
                  <a:srgbClr val="ED7D31"/>
                </a:solidFill>
                <a:effectLst/>
                <a:uLnTx/>
                <a:uFillTx/>
                <a:latin typeface="Calibri" panose="020F0502020204030204"/>
                <a:ea typeface="+mn-ea"/>
                <a:cs typeface="+mn-cs"/>
              </a:rPr>
              <a:t>environment</a:t>
            </a:r>
            <a:endParaRPr kumimoji="0" lang="en-GB" sz="140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93C78BF-23C0-4C74-8249-58E3F61D0535}"/>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32" name="Graphic 31" descr="Computer">
            <a:extLst>
              <a:ext uri="{FF2B5EF4-FFF2-40B4-BE49-F238E27FC236}">
                <a16:creationId xmlns:a16="http://schemas.microsoft.com/office/drawing/2014/main" id="{E22A884A-FE06-4EDF-8653-42FD9DC27D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240290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Block Arc 10"/>
          <p:cNvSpPr/>
          <p:nvPr/>
        </p:nvSpPr>
        <p:spPr>
          <a:xfrm>
            <a:off x="3121409" y="112267"/>
            <a:ext cx="6917620" cy="2611685"/>
          </a:xfrm>
          <a:prstGeom prst="blockArc">
            <a:avLst/>
          </a:prstGeom>
          <a:solidFill>
            <a:schemeClr val="accent2"/>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ectangle 14"/>
          <p:cNvSpPr/>
          <p:nvPr/>
        </p:nvSpPr>
        <p:spPr>
          <a:xfrm>
            <a:off x="6108995" y="202171"/>
            <a:ext cx="1253426" cy="56744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Service providers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p:cNvSpPr/>
          <p:nvPr/>
        </p:nvSpPr>
        <p:spPr>
          <a:xfrm>
            <a:off x="3839904" y="355398"/>
            <a:ext cx="1253426" cy="56744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Certification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schemes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p:cNvSpPr/>
          <p:nvPr/>
        </p:nvSpPr>
        <p:spPr>
          <a:xfrm>
            <a:off x="8038694" y="406347"/>
            <a:ext cx="1253426" cy="56744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Inputs and machine providers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Block Arc 11"/>
          <p:cNvSpPr/>
          <p:nvPr/>
        </p:nvSpPr>
        <p:spPr>
          <a:xfrm rot="10800000">
            <a:off x="3140463" y="3798760"/>
            <a:ext cx="6917617" cy="3021139"/>
          </a:xfrm>
          <a:prstGeom prst="blockArc">
            <a:avLst/>
          </a:prstGeom>
          <a:solidFill>
            <a:schemeClr val="accent2"/>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Rectangle 12"/>
          <p:cNvSpPr/>
          <p:nvPr/>
        </p:nvSpPr>
        <p:spPr>
          <a:xfrm>
            <a:off x="7787416" y="5916355"/>
            <a:ext cx="1337534"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Ministry</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of Labour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Ministry</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of Agriculture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Ministry</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of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Health</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Ministry</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of Trade</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p:cNvSpPr/>
          <p:nvPr/>
        </p:nvSpPr>
        <p:spPr>
          <a:xfrm>
            <a:off x="5949091" y="6129886"/>
            <a:ext cx="1253426"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Development</a:t>
            </a: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partners</a:t>
            </a:r>
            <a:endPar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p:cNvSpPr/>
          <p:nvPr/>
        </p:nvSpPr>
        <p:spPr>
          <a:xfrm>
            <a:off x="4074706" y="5832285"/>
            <a:ext cx="1253426" cy="595201"/>
          </a:xfrm>
          <a:prstGeom prst="rect">
            <a:avLst/>
          </a:prstGeom>
          <a:noFill/>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900" b="1" i="0" u="none" strike="noStrike" kern="1200" cap="none" spc="0" normalizeH="0" baseline="0" noProof="0" dirty="0">
                <a:ln>
                  <a:noFill/>
                </a:ln>
                <a:solidFill>
                  <a:prstClr val="white"/>
                </a:solidFill>
                <a:effectLst/>
                <a:uLnTx/>
                <a:uFillTx/>
                <a:latin typeface="Calibri" panose="020F0502020204030204"/>
                <a:ea typeface="+mn-ea"/>
                <a:cs typeface="+mn-cs"/>
              </a:rPr>
              <a:t>Social </a:t>
            </a:r>
            <a:r>
              <a:rPr kumimoji="0" lang="fr-CH" sz="900" b="1" i="0" u="none" strike="noStrike" kern="1200" cap="none" spc="0" normalizeH="0" baseline="0" noProof="0" dirty="0" err="1">
                <a:ln>
                  <a:noFill/>
                </a:ln>
                <a:solidFill>
                  <a:prstClr val="white"/>
                </a:solidFill>
                <a:effectLst/>
                <a:uLnTx/>
                <a:uFillTx/>
                <a:latin typeface="Calibri" panose="020F0502020204030204"/>
                <a:ea typeface="+mn-ea"/>
                <a:cs typeface="+mn-cs"/>
              </a:rPr>
              <a:t>partners</a:t>
            </a:r>
            <a:endParaRPr kumimoji="0" lang="en-GB" sz="9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3" name="Rectangle 92"/>
          <p:cNvSpPr/>
          <p:nvPr/>
        </p:nvSpPr>
        <p:spPr>
          <a:xfrm>
            <a:off x="2457651" y="3113558"/>
            <a:ext cx="1395812" cy="419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Est. 45,000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workers</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94" name="Rectangle 93"/>
          <p:cNvSpPr/>
          <p:nvPr/>
        </p:nvSpPr>
        <p:spPr>
          <a:xfrm>
            <a:off x="4219947" y="3113558"/>
            <a:ext cx="1221798" cy="419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Est. 4,000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workers</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95" name="Rectangle 94"/>
          <p:cNvSpPr/>
          <p:nvPr/>
        </p:nvSpPr>
        <p:spPr>
          <a:xfrm>
            <a:off x="5854860" y="3113558"/>
            <a:ext cx="1221798" cy="419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29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companies</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Est. 25,000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workers</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97" name="Rectangle 96"/>
          <p:cNvSpPr/>
          <p:nvPr/>
        </p:nvSpPr>
        <p:spPr>
          <a:xfrm>
            <a:off x="7591797" y="3113559"/>
            <a:ext cx="1221798" cy="435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Less</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than</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10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actors</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37" name="Rectangle 36"/>
          <p:cNvSpPr/>
          <p:nvPr/>
        </p:nvSpPr>
        <p:spPr>
          <a:xfrm>
            <a:off x="1525554" y="3113558"/>
            <a:ext cx="857843" cy="4193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Size and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employment</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38" name="Rectangle 37"/>
          <p:cNvSpPr/>
          <p:nvPr/>
        </p:nvSpPr>
        <p:spPr>
          <a:xfrm>
            <a:off x="1532789" y="3618939"/>
            <a:ext cx="954991" cy="366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Average</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selling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price</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per kilo 2016</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2" name="Rectangle 41"/>
          <p:cNvSpPr/>
          <p:nvPr/>
        </p:nvSpPr>
        <p:spPr>
          <a:xfrm>
            <a:off x="1525554" y="4158183"/>
            <a:ext cx="954991" cy="366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Operations</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3" name="Rectangle 42"/>
          <p:cNvSpPr/>
          <p:nvPr/>
        </p:nvSpPr>
        <p:spPr>
          <a:xfrm>
            <a:off x="2457652" y="3618939"/>
            <a:ext cx="1402643" cy="366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Up to 0.22 €</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4" name="Rectangle 43"/>
          <p:cNvSpPr/>
          <p:nvPr/>
        </p:nvSpPr>
        <p:spPr>
          <a:xfrm>
            <a:off x="4219947" y="3618939"/>
            <a:ext cx="1200110" cy="366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On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average</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0.22 €</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5" name="Rectangle 44"/>
          <p:cNvSpPr/>
          <p:nvPr/>
        </p:nvSpPr>
        <p:spPr>
          <a:xfrm>
            <a:off x="5854861" y="3618939"/>
            <a:ext cx="954991" cy="366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1.15 €</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6" name="Rectangle 45"/>
          <p:cNvSpPr/>
          <p:nvPr/>
        </p:nvSpPr>
        <p:spPr>
          <a:xfrm>
            <a:off x="7591798" y="3618940"/>
            <a:ext cx="954991" cy="380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2.10 €</a:t>
            </a:r>
          </a:p>
        </p:txBody>
      </p:sp>
      <p:sp>
        <p:nvSpPr>
          <p:cNvPr id="47" name="Rectangle 46"/>
          <p:cNvSpPr/>
          <p:nvPr/>
        </p:nvSpPr>
        <p:spPr>
          <a:xfrm>
            <a:off x="5854860" y="4158184"/>
            <a:ext cx="1613113" cy="1116917"/>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rPr>
              <a:t>Weighting and grading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Treating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sulphur</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 peeling</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rPr>
              <a:t>Sorting, p</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acking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canning</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Freezing</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Loading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unloading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Transporting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8" name="Rectangle 47"/>
          <p:cNvSpPr/>
          <p:nvPr/>
        </p:nvSpPr>
        <p:spPr>
          <a:xfrm>
            <a:off x="4219948" y="4158183"/>
            <a:ext cx="1391301" cy="81017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Loading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Transporting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Unloading</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9" name="Rectangle 48"/>
          <p:cNvSpPr/>
          <p:nvPr/>
        </p:nvSpPr>
        <p:spPr>
          <a:xfrm>
            <a:off x="2457651" y="4158184"/>
            <a:ext cx="1327516" cy="797007"/>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rPr>
              <a:t>Planting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rPr>
              <a:t>Pruning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rPr>
              <a:t>Harvesting / Picking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rPr>
              <a:t>Packing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Loading</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0" name="Rectangle 49"/>
          <p:cNvSpPr/>
          <p:nvPr/>
        </p:nvSpPr>
        <p:spPr>
          <a:xfrm>
            <a:off x="7591797" y="4158183"/>
            <a:ext cx="1435460" cy="90427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Transporting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Transforming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and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packing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juice</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only</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Marketing / trading</a:t>
            </a:r>
          </a:p>
        </p:txBody>
      </p:sp>
      <p:sp>
        <p:nvSpPr>
          <p:cNvPr id="51" name="Rectangle 50"/>
          <p:cNvSpPr/>
          <p:nvPr/>
        </p:nvSpPr>
        <p:spPr>
          <a:xfrm>
            <a:off x="9353577" y="4158183"/>
            <a:ext cx="1292585" cy="8102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Transporting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Loading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unloading</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Storing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Selling</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2" name="Rectangle 51"/>
          <p:cNvSpPr/>
          <p:nvPr/>
        </p:nvSpPr>
        <p:spPr>
          <a:xfrm>
            <a:off x="7591797" y="2479689"/>
            <a:ext cx="1638614" cy="539073"/>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Treated</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packed</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fresh</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Lychee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juice</a:t>
            </a:r>
            <a:endPar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3" name="Rectangle 52"/>
          <p:cNvSpPr/>
          <p:nvPr/>
        </p:nvSpPr>
        <p:spPr>
          <a:xfrm>
            <a:off x="5854860" y="2479688"/>
            <a:ext cx="1669890" cy="360000"/>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Treated</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packed</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fresh</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Canned</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Frozen</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pulp</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4" name="Rectangle 53"/>
          <p:cNvSpPr/>
          <p:nvPr/>
        </p:nvSpPr>
        <p:spPr>
          <a:xfrm>
            <a:off x="4219947" y="2479688"/>
            <a:ext cx="1391300" cy="360000"/>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Fresh</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5" name="Rectangle 54"/>
          <p:cNvSpPr/>
          <p:nvPr/>
        </p:nvSpPr>
        <p:spPr>
          <a:xfrm>
            <a:off x="2457651" y="2479688"/>
            <a:ext cx="1327516" cy="360000"/>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Fresh</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6" name="Rectangle 55"/>
          <p:cNvSpPr/>
          <p:nvPr/>
        </p:nvSpPr>
        <p:spPr>
          <a:xfrm>
            <a:off x="1525554" y="2479688"/>
            <a:ext cx="857843" cy="360000"/>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Product</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8" name="Rectangle 57"/>
          <p:cNvSpPr/>
          <p:nvPr/>
        </p:nvSpPr>
        <p:spPr>
          <a:xfrm>
            <a:off x="9353576" y="2479688"/>
            <a:ext cx="1224000" cy="360000"/>
          </a:xfrm>
          <a:prstGeom prst="rect">
            <a:avLst/>
          </a:prstGeom>
          <a:ln>
            <a:noFill/>
          </a:ln>
        </p:spPr>
        <p:style>
          <a:lnRef idx="2">
            <a:schemeClr val="accent1"/>
          </a:lnRef>
          <a:fillRef idx="1">
            <a:schemeClr val="lt1"/>
          </a:fillRef>
          <a:effectRef idx="0">
            <a:schemeClr val="accent1"/>
          </a:effectRef>
          <a:fontRef idx="minor">
            <a:schemeClr val="dk1"/>
          </a:fontRef>
        </p:style>
        <p:txBody>
          <a:bodyPr vert="horz"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Fresh</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Canned</a:t>
            </a: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 lychee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Lychee </a:t>
            </a:r>
            <a:r>
              <a:rPr kumimoji="0" lang="fr-CH" sz="1000" b="0" i="0" u="none" strike="noStrike" kern="1200" cap="none" spc="0" normalizeH="0" baseline="0" noProof="0" dirty="0" err="1">
                <a:ln>
                  <a:noFill/>
                </a:ln>
                <a:solidFill>
                  <a:srgbClr val="4472C4"/>
                </a:solidFill>
                <a:effectLst/>
                <a:uLnTx/>
                <a:uFillTx/>
                <a:latin typeface="Calibri" panose="020F0502020204030204"/>
                <a:ea typeface="+mn-ea"/>
                <a:cs typeface="+mn-cs"/>
              </a:rPr>
              <a:t>juice</a:t>
            </a:r>
            <a:endParaRPr kumimoji="0" lang="en-GB" sz="10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59" name="Rectangle 58"/>
          <p:cNvSpPr/>
          <p:nvPr/>
        </p:nvSpPr>
        <p:spPr>
          <a:xfrm>
            <a:off x="9353576" y="3113559"/>
            <a:ext cx="1221798" cy="435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sp>
        <p:nvSpPr>
          <p:cNvPr id="60" name="Rectangle 59"/>
          <p:cNvSpPr/>
          <p:nvPr/>
        </p:nvSpPr>
        <p:spPr>
          <a:xfrm>
            <a:off x="9353577" y="3618940"/>
            <a:ext cx="954991" cy="380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00" b="0" i="0" u="none" strike="noStrike" kern="1200" cap="none" spc="0" normalizeH="0" baseline="0" noProof="0" dirty="0">
                <a:ln>
                  <a:noFill/>
                </a:ln>
                <a:solidFill>
                  <a:srgbClr val="4472C4"/>
                </a:solidFill>
                <a:effectLst/>
                <a:uLnTx/>
                <a:uFillTx/>
                <a:latin typeface="Calibri" panose="020F0502020204030204"/>
                <a:ea typeface="+mn-ea"/>
                <a:cs typeface="+mn-cs"/>
              </a:rPr>
              <a:t>-</a:t>
            </a:r>
          </a:p>
        </p:txBody>
      </p:sp>
      <p:cxnSp>
        <p:nvCxnSpPr>
          <p:cNvPr id="24" name="Straight Connector 23"/>
          <p:cNvCxnSpPr/>
          <p:nvPr/>
        </p:nvCxnSpPr>
        <p:spPr>
          <a:xfrm>
            <a:off x="1524000" y="3050145"/>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1524000" y="3564495"/>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1504950" y="4164570"/>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5" name="Rectangle 64"/>
          <p:cNvSpPr/>
          <p:nvPr/>
        </p:nvSpPr>
        <p:spPr>
          <a:xfrm>
            <a:off x="1520431" y="-8712"/>
            <a:ext cx="9144000" cy="1504137"/>
          </a:xfrm>
          <a:prstGeom prst="rect">
            <a:avLst/>
          </a:prstGeom>
          <a:solidFill>
            <a:schemeClr val="accent2">
              <a:alpha val="20000"/>
            </a:schemeClr>
          </a:solidFill>
          <a:ln>
            <a:noFill/>
          </a:ln>
        </p:spPr>
        <p:style>
          <a:lnRef idx="1">
            <a:schemeClr val="accent5"/>
          </a:lnRef>
          <a:fillRef idx="3">
            <a:schemeClr val="accent5"/>
          </a:fillRef>
          <a:effectRef idx="2">
            <a:schemeClr val="accent5"/>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err="1">
                <a:ln>
                  <a:noFill/>
                </a:ln>
                <a:solidFill>
                  <a:srgbClr val="ED7D31"/>
                </a:solidFill>
                <a:effectLst/>
                <a:uLnTx/>
                <a:uFillTx/>
                <a:latin typeface="Calibri" panose="020F0502020204030204"/>
                <a:ea typeface="+mn-ea"/>
                <a:cs typeface="+mn-cs"/>
              </a:rPr>
              <a:t>Market</a:t>
            </a:r>
            <a:r>
              <a:rPr kumimoji="0" lang="fr-CH" sz="1350" b="0" i="0" u="none" strike="noStrike" kern="1200" cap="none" spc="0" normalizeH="0" baseline="0" noProof="0" dirty="0">
                <a:ln>
                  <a:noFill/>
                </a:ln>
                <a:solidFill>
                  <a:srgbClr val="ED7D31"/>
                </a:solidFill>
                <a:effectLst/>
                <a:uLnTx/>
                <a:uFillTx/>
                <a:latin typeface="Calibri" panose="020F0502020204030204"/>
                <a:ea typeface="+mn-ea"/>
                <a:cs typeface="+mn-cs"/>
              </a:rPr>
              <a:t> and </a:t>
            </a:r>
            <a:r>
              <a:rPr kumimoji="0" lang="fr-CH" sz="1350" b="0" i="0" u="none" strike="noStrike" kern="1200" cap="none" spc="0" normalizeH="0" baseline="0" noProof="0" dirty="0" err="1">
                <a:ln>
                  <a:noFill/>
                </a:ln>
                <a:solidFill>
                  <a:srgbClr val="ED7D31"/>
                </a:solidFill>
                <a:effectLst/>
                <a:uLnTx/>
                <a:uFillTx/>
                <a:latin typeface="Calibri" panose="020F0502020204030204"/>
                <a:ea typeface="+mn-ea"/>
                <a:cs typeface="+mn-cs"/>
              </a:rPr>
              <a:t>institutionnal</a:t>
            </a:r>
            <a:r>
              <a:rPr kumimoji="0" lang="fr-CH" sz="1350" b="0" i="0" u="none" strike="noStrike" kern="1200" cap="none" spc="0" normalizeH="0" baseline="0" noProof="0" dirty="0">
                <a:ln>
                  <a:noFill/>
                </a:ln>
                <a:solidFill>
                  <a:srgbClr val="ED7D31"/>
                </a:solidFill>
                <a:effectLst/>
                <a:uLnTx/>
                <a:uFillTx/>
                <a:latin typeface="Calibri" panose="020F0502020204030204"/>
                <a:ea typeface="+mn-ea"/>
                <a:cs typeface="+mn-cs"/>
              </a:rPr>
              <a:t> </a:t>
            </a:r>
            <a:r>
              <a:rPr kumimoji="0" lang="fr-CH" sz="1350" b="0" i="0" u="none" strike="noStrike" kern="1200" cap="none" spc="0" normalizeH="0" baseline="0" noProof="0" dirty="0" err="1">
                <a:ln>
                  <a:noFill/>
                </a:ln>
                <a:solidFill>
                  <a:srgbClr val="ED7D31"/>
                </a:solidFill>
                <a:effectLst/>
                <a:uLnTx/>
                <a:uFillTx/>
                <a:latin typeface="Calibri" panose="020F0502020204030204"/>
                <a:ea typeface="+mn-ea"/>
                <a:cs typeface="+mn-cs"/>
              </a:rPr>
              <a:t>environment</a:t>
            </a:r>
            <a:endParaRPr kumimoji="0" lang="en-GB" sz="135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66" name="Rectangle 65"/>
          <p:cNvSpPr/>
          <p:nvPr/>
        </p:nvSpPr>
        <p:spPr>
          <a:xfrm>
            <a:off x="1504951" y="6392426"/>
            <a:ext cx="2407909" cy="457847"/>
          </a:xfrm>
          <a:prstGeom prst="rect">
            <a:avLst/>
          </a:prstGeom>
          <a:noFill/>
          <a:ln>
            <a:no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err="1">
                <a:ln>
                  <a:noFill/>
                </a:ln>
                <a:solidFill>
                  <a:srgbClr val="ED7D31"/>
                </a:solidFill>
                <a:effectLst/>
                <a:uLnTx/>
                <a:uFillTx/>
                <a:latin typeface="Calibri" panose="020F0502020204030204"/>
                <a:ea typeface="+mn-ea"/>
                <a:cs typeface="+mn-cs"/>
              </a:rPr>
              <a:t>Market</a:t>
            </a:r>
            <a:r>
              <a:rPr kumimoji="0" lang="fr-CH" sz="1350" b="0" i="0" u="none" strike="noStrike" kern="1200" cap="none" spc="0" normalizeH="0" baseline="0" noProof="0" dirty="0">
                <a:ln>
                  <a:noFill/>
                </a:ln>
                <a:solidFill>
                  <a:srgbClr val="ED7D31"/>
                </a:solidFill>
                <a:effectLst/>
                <a:uLnTx/>
                <a:uFillTx/>
                <a:latin typeface="Calibri" panose="020F0502020204030204"/>
                <a:ea typeface="+mn-ea"/>
                <a:cs typeface="+mn-cs"/>
              </a:rPr>
              <a:t> and </a:t>
            </a:r>
            <a:r>
              <a:rPr kumimoji="0" lang="fr-CH" sz="1350" b="0" i="0" u="none" strike="noStrike" kern="1200" cap="none" spc="0" normalizeH="0" baseline="0" noProof="0" dirty="0" err="1">
                <a:ln>
                  <a:noFill/>
                </a:ln>
                <a:solidFill>
                  <a:srgbClr val="ED7D31"/>
                </a:solidFill>
                <a:effectLst/>
                <a:uLnTx/>
                <a:uFillTx/>
                <a:latin typeface="Calibri" panose="020F0502020204030204"/>
                <a:ea typeface="+mn-ea"/>
                <a:cs typeface="+mn-cs"/>
              </a:rPr>
              <a:t>institutionnal</a:t>
            </a:r>
            <a:r>
              <a:rPr kumimoji="0" lang="fr-CH" sz="1350" b="0" i="0" u="none" strike="noStrike" kern="1200" cap="none" spc="0" normalizeH="0" baseline="0" noProof="0" dirty="0">
                <a:ln>
                  <a:noFill/>
                </a:ln>
                <a:solidFill>
                  <a:srgbClr val="ED7D31"/>
                </a:solidFill>
                <a:effectLst/>
                <a:uLnTx/>
                <a:uFillTx/>
                <a:latin typeface="Calibri" panose="020F0502020204030204"/>
                <a:ea typeface="+mn-ea"/>
                <a:cs typeface="+mn-cs"/>
              </a:rPr>
              <a:t> </a:t>
            </a:r>
            <a:r>
              <a:rPr kumimoji="0" lang="fr-CH" sz="1350" b="0" i="0" u="none" strike="noStrike" kern="1200" cap="none" spc="0" normalizeH="0" baseline="0" noProof="0" dirty="0" err="1">
                <a:ln>
                  <a:noFill/>
                </a:ln>
                <a:solidFill>
                  <a:srgbClr val="ED7D31"/>
                </a:solidFill>
                <a:effectLst/>
                <a:uLnTx/>
                <a:uFillTx/>
                <a:latin typeface="Calibri" panose="020F0502020204030204"/>
                <a:ea typeface="+mn-ea"/>
                <a:cs typeface="+mn-cs"/>
              </a:rPr>
              <a:t>environment</a:t>
            </a:r>
            <a:endParaRPr kumimoji="0" lang="en-GB" sz="135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64" name="Rectangle 63"/>
          <p:cNvSpPr/>
          <p:nvPr/>
        </p:nvSpPr>
        <p:spPr>
          <a:xfrm>
            <a:off x="1521212" y="1495426"/>
            <a:ext cx="9144000" cy="3723715"/>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a:ln>
                  <a:noFill/>
                </a:ln>
                <a:solidFill>
                  <a:srgbClr val="4472C4"/>
                </a:solidFill>
                <a:effectLst/>
                <a:uLnTx/>
                <a:uFillTx/>
                <a:latin typeface="Calibri" panose="020F0502020204030204"/>
                <a:ea typeface="+mn-ea"/>
                <a:cs typeface="+mn-cs"/>
              </a:rPr>
              <a:t>Lychee value </a:t>
            </a:r>
            <a:r>
              <a:rPr kumimoji="0" lang="fr-CH" sz="1350" b="0" i="0" u="none" strike="noStrike" kern="1200" cap="none" spc="0" normalizeH="0" baseline="0" noProof="0" dirty="0" err="1">
                <a:ln>
                  <a:noFill/>
                </a:ln>
                <a:solidFill>
                  <a:srgbClr val="4472C4"/>
                </a:solidFill>
                <a:effectLst/>
                <a:uLnTx/>
                <a:uFillTx/>
                <a:latin typeface="Calibri" panose="020F0502020204030204"/>
                <a:ea typeface="+mn-ea"/>
                <a:cs typeface="+mn-cs"/>
              </a:rPr>
              <a:t>chain</a:t>
            </a:r>
            <a:endParaRPr kumimoji="0" lang="en-GB" sz="135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Rectangle 3"/>
          <p:cNvSpPr/>
          <p:nvPr/>
        </p:nvSpPr>
        <p:spPr>
          <a:xfrm>
            <a:off x="2473714" y="1840186"/>
            <a:ext cx="1402643" cy="610463"/>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err="1">
                <a:ln>
                  <a:noFill/>
                </a:ln>
                <a:solidFill>
                  <a:prstClr val="white"/>
                </a:solidFill>
                <a:effectLst/>
                <a:uLnTx/>
                <a:uFillTx/>
                <a:latin typeface="Calibri" panose="020F0502020204030204"/>
                <a:ea typeface="+mn-ea"/>
                <a:cs typeface="+mn-cs"/>
              </a:rPr>
              <a:t>Producers</a:t>
            </a:r>
            <a:r>
              <a:rPr kumimoji="0" lang="fr-CH" sz="1350" b="0" i="0" u="none" strike="noStrike" kern="1200" cap="none" spc="0" normalizeH="0" baseline="0" noProof="0" dirty="0">
                <a:ln>
                  <a:noFill/>
                </a:ln>
                <a:solidFill>
                  <a:prstClr val="white"/>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050" b="0" i="0" u="none" strike="noStrike" kern="1200" cap="none" spc="0" normalizeH="0" baseline="0" noProof="0" dirty="0" err="1">
                <a:ln>
                  <a:noFill/>
                </a:ln>
                <a:solidFill>
                  <a:prstClr val="white"/>
                </a:solidFill>
                <a:effectLst/>
                <a:uLnTx/>
                <a:uFillTx/>
                <a:latin typeface="Calibri" panose="020F0502020204030204"/>
                <a:ea typeface="+mn-ea"/>
                <a:cs typeface="+mn-cs"/>
              </a:rPr>
              <a:t>Smallholders</a:t>
            </a:r>
            <a:r>
              <a:rPr kumimoji="0" lang="fr-CH" sz="1050" b="0" i="0" u="none" strike="noStrike" kern="1200" cap="none" spc="0" normalizeH="0" baseline="0" noProof="0" dirty="0">
                <a:ln>
                  <a:noFill/>
                </a:ln>
                <a:solidFill>
                  <a:prstClr val="white"/>
                </a:solidFill>
                <a:effectLst/>
                <a:uLnTx/>
                <a:uFillTx/>
                <a:latin typeface="Calibri" panose="020F0502020204030204"/>
                <a:ea typeface="+mn-ea"/>
                <a:cs typeface="+mn-cs"/>
              </a:rPr>
              <a:t> / Plantations</a:t>
            </a:r>
            <a:endParaRPr kumimoji="0" lang="en-GB" sz="10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p:cNvSpPr/>
          <p:nvPr/>
        </p:nvSpPr>
        <p:spPr>
          <a:xfrm>
            <a:off x="5864614" y="1840186"/>
            <a:ext cx="1402643" cy="610463"/>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a:ln>
                  <a:noFill/>
                </a:ln>
                <a:solidFill>
                  <a:prstClr val="white"/>
                </a:solidFill>
                <a:effectLst/>
                <a:uLnTx/>
                <a:uFillTx/>
                <a:latin typeface="Calibri" panose="020F0502020204030204"/>
                <a:ea typeface="+mn-ea"/>
                <a:cs typeface="+mn-cs"/>
              </a:rPr>
              <a:t>Transformation / exporter</a:t>
            </a:r>
            <a:endParaRPr kumimoji="0" lang="en-GB"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7626739" y="1840186"/>
            <a:ext cx="1402643" cy="610463"/>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a:ln>
                  <a:noFill/>
                </a:ln>
                <a:solidFill>
                  <a:prstClr val="white"/>
                </a:solidFill>
                <a:effectLst/>
                <a:uLnTx/>
                <a:uFillTx/>
                <a:latin typeface="Calibri" panose="020F0502020204030204"/>
                <a:ea typeface="+mn-ea"/>
                <a:cs typeface="+mn-cs"/>
              </a:rPr>
              <a:t>Importer / traders</a:t>
            </a:r>
            <a:endParaRPr kumimoji="0" lang="en-GB"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9436489" y="1840186"/>
            <a:ext cx="1209673" cy="610463"/>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350" b="0" i="0" u="none" strike="noStrike" kern="1200" cap="none" spc="0" normalizeH="0" baseline="0" noProof="0" dirty="0">
                <a:ln>
                  <a:noFill/>
                </a:ln>
                <a:solidFill>
                  <a:prstClr val="white"/>
                </a:solidFill>
                <a:effectLst/>
                <a:uLnTx/>
                <a:uFillTx/>
                <a:latin typeface="Calibri" panose="020F0502020204030204"/>
                <a:ea typeface="+mn-ea"/>
                <a:cs typeface="+mn-cs"/>
              </a:rPr>
              <a:t>Global </a:t>
            </a:r>
            <a:r>
              <a:rPr kumimoji="0" lang="fr-CH" sz="1350" b="0" i="0" u="none" strike="noStrike" kern="1200" cap="none" spc="0" normalizeH="0" baseline="0" noProof="0" dirty="0" err="1">
                <a:ln>
                  <a:noFill/>
                </a:ln>
                <a:solidFill>
                  <a:prstClr val="white"/>
                </a:solidFill>
                <a:effectLst/>
                <a:uLnTx/>
                <a:uFillTx/>
                <a:latin typeface="Calibri" panose="020F0502020204030204"/>
                <a:ea typeface="+mn-ea"/>
                <a:cs typeface="+mn-cs"/>
              </a:rPr>
              <a:t>buyers</a:t>
            </a:r>
            <a:r>
              <a:rPr kumimoji="0" lang="fr-CH" sz="1350" b="0"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fr-CH" sz="1350" b="0" i="0" u="none" strike="noStrike" kern="1200" cap="none" spc="0" normalizeH="0" baseline="0" noProof="0" dirty="0" err="1">
                <a:ln>
                  <a:noFill/>
                </a:ln>
                <a:solidFill>
                  <a:prstClr val="white"/>
                </a:solidFill>
                <a:effectLst/>
                <a:uLnTx/>
                <a:uFillTx/>
                <a:latin typeface="Calibri" panose="020F0502020204030204"/>
                <a:ea typeface="+mn-ea"/>
                <a:cs typeface="+mn-cs"/>
              </a:rPr>
              <a:t>retailers</a:t>
            </a:r>
            <a:endParaRPr kumimoji="0" lang="en-GB"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ight Arrow 7"/>
          <p:cNvSpPr/>
          <p:nvPr/>
        </p:nvSpPr>
        <p:spPr>
          <a:xfrm>
            <a:off x="3921513" y="2036639"/>
            <a:ext cx="298435" cy="190770"/>
          </a:xfrm>
          <a:prstGeom prst="rightArrow">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ight Arrow 8"/>
          <p:cNvSpPr/>
          <p:nvPr/>
        </p:nvSpPr>
        <p:spPr>
          <a:xfrm>
            <a:off x="7293363" y="2036639"/>
            <a:ext cx="298435" cy="190770"/>
          </a:xfrm>
          <a:prstGeom prst="rightArrow">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ight Arrow 9"/>
          <p:cNvSpPr/>
          <p:nvPr/>
        </p:nvSpPr>
        <p:spPr>
          <a:xfrm>
            <a:off x="9074538" y="2036639"/>
            <a:ext cx="298435" cy="190770"/>
          </a:xfrm>
          <a:prstGeom prst="rightArrow">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Rectangle 38"/>
          <p:cNvSpPr/>
          <p:nvPr/>
        </p:nvSpPr>
        <p:spPr>
          <a:xfrm>
            <a:off x="4264413" y="1840185"/>
            <a:ext cx="1209674" cy="600662"/>
          </a:xfrm>
          <a:prstGeom prst="rect">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200" b="0" i="0" u="none" strike="noStrike" kern="1200" cap="none" spc="0" normalizeH="0" baseline="0" noProof="0" dirty="0" err="1">
                <a:ln>
                  <a:noFill/>
                </a:ln>
                <a:solidFill>
                  <a:prstClr val="white"/>
                </a:solidFill>
                <a:effectLst/>
                <a:uLnTx/>
                <a:uFillTx/>
                <a:latin typeface="Calibri" panose="020F0502020204030204"/>
                <a:ea typeface="+mn-ea"/>
                <a:cs typeface="+mn-cs"/>
              </a:rPr>
              <a:t>Collector</a:t>
            </a:r>
            <a:r>
              <a:rPr kumimoji="0" lang="fr-CH" sz="1200" b="0" i="0" u="none" strike="noStrike" kern="1200" cap="none" spc="0" normalizeH="0" baseline="0" noProof="0" dirty="0">
                <a:ln>
                  <a:noFill/>
                </a:ln>
                <a:solidFill>
                  <a:prstClr val="white"/>
                </a:solidFill>
                <a:effectLst/>
                <a:uLnTx/>
                <a:uFillTx/>
                <a:latin typeface="Calibri" panose="020F0502020204030204"/>
                <a:ea typeface="+mn-ea"/>
                <a:cs typeface="+mn-cs"/>
              </a:rPr>
              <a:t> / Transporter</a:t>
            </a:r>
            <a:endParaRPr kumimoji="0" lang="en-GB"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0" name="Right Arrow 39"/>
          <p:cNvSpPr/>
          <p:nvPr/>
        </p:nvSpPr>
        <p:spPr>
          <a:xfrm>
            <a:off x="5521713" y="2042231"/>
            <a:ext cx="298435" cy="185179"/>
          </a:xfrm>
          <a:prstGeom prst="rightArrow">
            <a:avLst/>
          </a:prstGeom>
          <a:solidFill>
            <a:schemeClr val="accent5">
              <a:lumMod val="60000"/>
              <a:lumOff val="40000"/>
            </a:schemeClr>
          </a:solidFill>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Rectangle 66"/>
          <p:cNvSpPr/>
          <p:nvPr/>
        </p:nvSpPr>
        <p:spPr>
          <a:xfrm>
            <a:off x="1520431" y="5211245"/>
            <a:ext cx="9144000" cy="1656000"/>
          </a:xfrm>
          <a:prstGeom prst="rect">
            <a:avLst/>
          </a:prstGeom>
          <a:solidFill>
            <a:schemeClr val="accent2">
              <a:alpha val="20000"/>
            </a:schemeClr>
          </a:solidFill>
          <a:ln>
            <a:noFill/>
          </a:ln>
        </p:spPr>
        <p:style>
          <a:lnRef idx="1">
            <a:schemeClr val="accent5"/>
          </a:lnRef>
          <a:fillRef idx="3">
            <a:schemeClr val="accent5"/>
          </a:fillRef>
          <a:effectRef idx="2">
            <a:schemeClr val="accent5"/>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srgbClr val="ED7D31"/>
              </a:solidFill>
              <a:effectLst/>
              <a:uLnTx/>
              <a:uFillTx/>
              <a:latin typeface="Calibri" panose="020F0502020204030204"/>
              <a:ea typeface="+mn-ea"/>
              <a:cs typeface="+mn-cs"/>
            </a:endParaRPr>
          </a:p>
        </p:txBody>
      </p:sp>
      <p:sp>
        <p:nvSpPr>
          <p:cNvPr id="2" name="Rectangle 1"/>
          <p:cNvSpPr/>
          <p:nvPr/>
        </p:nvSpPr>
        <p:spPr>
          <a:xfrm>
            <a:off x="0" y="-8712"/>
            <a:ext cx="1504950" cy="5109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err="1">
                <a:ln>
                  <a:noFill/>
                </a:ln>
                <a:solidFill>
                  <a:prstClr val="black"/>
                </a:solidFill>
                <a:effectLst/>
                <a:uLnTx/>
                <a:uFillTx/>
                <a:latin typeface="Calibri" panose="020F0502020204030204"/>
                <a:ea typeface="+mn-ea"/>
                <a:cs typeface="+mn-cs"/>
              </a:rPr>
              <a:t>Example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F532169D-FE3C-49B0-9F04-A4B1D7E24AE8}"/>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63" name="Graphic 62" descr="Computer">
            <a:extLst>
              <a:ext uri="{FF2B5EF4-FFF2-40B4-BE49-F238E27FC236}">
                <a16:creationId xmlns:a16="http://schemas.microsoft.com/office/drawing/2014/main" id="{58F22E32-87ED-4B72-A9BE-76099B08526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1916020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229C-2137-498A-A5E1-466AD7138353}"/>
              </a:ext>
            </a:extLst>
          </p:cNvPr>
          <p:cNvSpPr>
            <a:spLocks noGrp="1"/>
          </p:cNvSpPr>
          <p:nvPr>
            <p:ph type="title"/>
          </p:nvPr>
        </p:nvSpPr>
        <p:spPr>
          <a:xfrm>
            <a:off x="838200" y="365125"/>
            <a:ext cx="10515600" cy="1325563"/>
          </a:xfrm>
        </p:spPr>
        <p:txBody>
          <a:bodyPr>
            <a:normAutofit fontScale="90000"/>
          </a:bodyPr>
          <a:lstStyle/>
          <a:p>
            <a:r>
              <a:rPr lang="en-GB" b="1" dirty="0">
                <a:solidFill>
                  <a:srgbClr val="002060"/>
                </a:solidFill>
              </a:rPr>
              <a:t>Mapping Process</a:t>
            </a:r>
            <a:br>
              <a:rPr lang="en-GB" b="1" dirty="0">
                <a:solidFill>
                  <a:srgbClr val="002060"/>
                </a:solidFill>
              </a:rPr>
            </a:br>
            <a:r>
              <a:rPr lang="en-GB" i="1" dirty="0">
                <a:solidFill>
                  <a:srgbClr val="002060"/>
                </a:solidFill>
              </a:rPr>
              <a:t>Value chain actors</a:t>
            </a:r>
            <a:br>
              <a:rPr lang="en-GB" b="1" dirty="0">
                <a:solidFill>
                  <a:srgbClr val="002060"/>
                </a:solidFill>
              </a:rPr>
            </a:br>
            <a:endParaRPr lang="en-GB" dirty="0">
              <a:solidFill>
                <a:srgbClr val="002060"/>
              </a:solidFill>
            </a:endParaRPr>
          </a:p>
        </p:txBody>
      </p:sp>
      <p:sp>
        <p:nvSpPr>
          <p:cNvPr id="6" name="Rectangle 5">
            <a:extLst>
              <a:ext uri="{FF2B5EF4-FFF2-40B4-BE49-F238E27FC236}">
                <a16:creationId xmlns:a16="http://schemas.microsoft.com/office/drawing/2014/main" id="{57743E4B-47D3-4D56-8A58-134596D39160}"/>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CH" sz="1400" b="1" i="0" u="none" strike="noStrike" kern="1200" cap="none" spc="0" normalizeH="0" baseline="0" noProof="0">
                <a:ln>
                  <a:noFill/>
                </a:ln>
                <a:solidFill>
                  <a:srgbClr val="002060"/>
                </a:solidFill>
                <a:effectLst/>
                <a:uLnTx/>
                <a:uFillTx/>
                <a:latin typeface="Calibri" panose="020F0502020204030204"/>
                <a:ea typeface="+mn-ea"/>
                <a:cs typeface="+mn-cs"/>
              </a:rPr>
              <a:t>Desk work</a:t>
            </a:r>
            <a:endParaRPr kumimoji="0" lang="en-GB" sz="1400" b="1" i="0" u="none" strike="noStrike" kern="1200" cap="none" spc="0" normalizeH="0" baseline="0" noProof="0">
              <a:ln>
                <a:noFill/>
              </a:ln>
              <a:solidFill>
                <a:srgbClr val="002060"/>
              </a:solidFill>
              <a:effectLst/>
              <a:uLnTx/>
              <a:uFillTx/>
              <a:latin typeface="Calibri" panose="020F0502020204030204"/>
              <a:ea typeface="+mn-ea"/>
              <a:cs typeface="+mn-cs"/>
            </a:endParaRPr>
          </a:p>
        </p:txBody>
      </p:sp>
      <p:pic>
        <p:nvPicPr>
          <p:cNvPr id="7" name="Graphic 6" descr="Computer">
            <a:extLst>
              <a:ext uri="{FF2B5EF4-FFF2-40B4-BE49-F238E27FC236}">
                <a16:creationId xmlns:a16="http://schemas.microsoft.com/office/drawing/2014/main" id="{79B9ED3D-12F7-481B-AE67-0C5A8040CA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graphicFrame>
        <p:nvGraphicFramePr>
          <p:cNvPr id="20" name="Content Placeholder 2">
            <a:extLst>
              <a:ext uri="{FF2B5EF4-FFF2-40B4-BE49-F238E27FC236}">
                <a16:creationId xmlns:a16="http://schemas.microsoft.com/office/drawing/2014/main" id="{08D77958-3C73-4AF3-B520-B90AB8706833}"/>
              </a:ext>
            </a:extLst>
          </p:cNvPr>
          <p:cNvGraphicFramePr>
            <a:graphicFrameLocks noGrp="1"/>
          </p:cNvGraphicFramePr>
          <p:nvPr>
            <p:ph idx="1"/>
            <p:extLst/>
          </p:nvPr>
        </p:nvGraphicFramePr>
        <p:xfrm>
          <a:off x="838200" y="1557716"/>
          <a:ext cx="10515600" cy="49351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67610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FD8A6-5C85-4CF4-8B24-366BC1821782}"/>
              </a:ext>
            </a:extLst>
          </p:cNvPr>
          <p:cNvSpPr>
            <a:spLocks noGrp="1"/>
          </p:cNvSpPr>
          <p:nvPr>
            <p:ph type="title"/>
          </p:nvPr>
        </p:nvSpPr>
        <p:spPr>
          <a:xfrm>
            <a:off x="838200" y="365125"/>
            <a:ext cx="10515600" cy="1325563"/>
          </a:xfrm>
        </p:spPr>
        <p:txBody>
          <a:bodyPr>
            <a:normAutofit/>
          </a:bodyPr>
          <a:lstStyle/>
          <a:p>
            <a:r>
              <a:rPr lang="en-US" b="1" dirty="0">
                <a:solidFill>
                  <a:srgbClr val="002060"/>
                </a:solidFill>
              </a:rPr>
              <a:t>Mapping Process</a:t>
            </a:r>
            <a:br>
              <a:rPr lang="en-US" dirty="0">
                <a:solidFill>
                  <a:srgbClr val="002060"/>
                </a:solidFill>
              </a:rPr>
            </a:br>
            <a:r>
              <a:rPr lang="en-US" i="1" dirty="0">
                <a:solidFill>
                  <a:srgbClr val="002060"/>
                </a:solidFill>
              </a:rPr>
              <a:t>Supporting Functions</a:t>
            </a:r>
            <a:endParaRPr lang="en-GB" i="1" dirty="0">
              <a:solidFill>
                <a:srgbClr val="002060"/>
              </a:solidFill>
            </a:endParaRPr>
          </a:p>
        </p:txBody>
      </p:sp>
      <p:sp>
        <p:nvSpPr>
          <p:cNvPr id="6" name="Rectangle 5">
            <a:extLst>
              <a:ext uri="{FF2B5EF4-FFF2-40B4-BE49-F238E27FC236}">
                <a16:creationId xmlns:a16="http://schemas.microsoft.com/office/drawing/2014/main" id="{EAE0B1C3-0AA4-45E2-9433-5364B145CD5A}"/>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a:ln>
                <a:noFill/>
              </a:ln>
              <a:solidFill>
                <a:srgbClr val="002060"/>
              </a:solidFill>
              <a:effectLst/>
              <a:uLnTx/>
              <a:uFillTx/>
              <a:latin typeface="Calibri" panose="020F0502020204030204"/>
              <a:ea typeface="+mn-ea"/>
              <a:cs typeface="+mn-cs"/>
            </a:endParaRPr>
          </a:p>
        </p:txBody>
      </p:sp>
      <p:pic>
        <p:nvPicPr>
          <p:cNvPr id="7" name="Graphic 6" descr="Computer">
            <a:extLst>
              <a:ext uri="{FF2B5EF4-FFF2-40B4-BE49-F238E27FC236}">
                <a16:creationId xmlns:a16="http://schemas.microsoft.com/office/drawing/2014/main" id="{8095B94A-9EA7-455E-8D8F-32836E91FE1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graphicFrame>
        <p:nvGraphicFramePr>
          <p:cNvPr id="9" name="Content Placeholder 2">
            <a:extLst>
              <a:ext uri="{FF2B5EF4-FFF2-40B4-BE49-F238E27FC236}">
                <a16:creationId xmlns:a16="http://schemas.microsoft.com/office/drawing/2014/main" id="{2D763CFC-E894-45C8-9EAB-79E705E03DF1}"/>
              </a:ext>
            </a:extLst>
          </p:cNvPr>
          <p:cNvGraphicFramePr>
            <a:graphicFrameLocks noGrp="1"/>
          </p:cNvGraphicFramePr>
          <p:nvPr>
            <p:ph idx="1"/>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550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46244"/>
          </a:xfrm>
        </p:spPr>
        <p:txBody>
          <a:bodyPr>
            <a:normAutofit fontScale="90000"/>
          </a:bodyPr>
          <a:lstStyle/>
          <a:p>
            <a:r>
              <a:rPr lang="fr-CH" dirty="0" err="1"/>
              <a:t>Mapping</a:t>
            </a:r>
            <a:r>
              <a:rPr lang="fr-CH" dirty="0"/>
              <a:t> </a:t>
            </a:r>
            <a:r>
              <a:rPr lang="fr-CH" dirty="0" err="1"/>
              <a:t>process</a:t>
            </a:r>
            <a:r>
              <a:rPr lang="fr-CH" dirty="0"/>
              <a:t> – </a:t>
            </a:r>
            <a:r>
              <a:rPr lang="fr-CH" dirty="0" err="1"/>
              <a:t>useful</a:t>
            </a:r>
            <a:r>
              <a:rPr lang="fr-CH" dirty="0"/>
              <a:t> matrix</a:t>
            </a:r>
            <a:endParaRPr lang="en-GB" dirty="0"/>
          </a:p>
        </p:txBody>
      </p:sp>
      <p:graphicFrame>
        <p:nvGraphicFramePr>
          <p:cNvPr id="4" name="Content Placeholder 3"/>
          <p:cNvGraphicFramePr>
            <a:graphicFrameLocks noGrp="1"/>
          </p:cNvGraphicFramePr>
          <p:nvPr>
            <p:ph idx="1"/>
            <p:extLst/>
          </p:nvPr>
        </p:nvGraphicFramePr>
        <p:xfrm>
          <a:off x="838200" y="965914"/>
          <a:ext cx="10058399" cy="5743978"/>
        </p:xfrm>
        <a:graphic>
          <a:graphicData uri="http://schemas.openxmlformats.org/drawingml/2006/table">
            <a:tbl>
              <a:tblPr firstRow="1" firstCol="1" bandRow="1">
                <a:tableStyleId>{5C22544A-7EE6-4342-B048-85BDC9FD1C3A}</a:tableStyleId>
              </a:tblPr>
              <a:tblGrid>
                <a:gridCol w="890449">
                  <a:extLst>
                    <a:ext uri="{9D8B030D-6E8A-4147-A177-3AD203B41FA5}">
                      <a16:colId xmlns:a16="http://schemas.microsoft.com/office/drawing/2014/main" val="20000"/>
                    </a:ext>
                  </a:extLst>
                </a:gridCol>
                <a:gridCol w="1720088">
                  <a:extLst>
                    <a:ext uri="{9D8B030D-6E8A-4147-A177-3AD203B41FA5}">
                      <a16:colId xmlns:a16="http://schemas.microsoft.com/office/drawing/2014/main" val="20001"/>
                    </a:ext>
                  </a:extLst>
                </a:gridCol>
                <a:gridCol w="1819304">
                  <a:extLst>
                    <a:ext uri="{9D8B030D-6E8A-4147-A177-3AD203B41FA5}">
                      <a16:colId xmlns:a16="http://schemas.microsoft.com/office/drawing/2014/main" val="20002"/>
                    </a:ext>
                  </a:extLst>
                </a:gridCol>
                <a:gridCol w="1546410">
                  <a:extLst>
                    <a:ext uri="{9D8B030D-6E8A-4147-A177-3AD203B41FA5}">
                      <a16:colId xmlns:a16="http://schemas.microsoft.com/office/drawing/2014/main" val="20003"/>
                    </a:ext>
                  </a:extLst>
                </a:gridCol>
                <a:gridCol w="1728337">
                  <a:extLst>
                    <a:ext uri="{9D8B030D-6E8A-4147-A177-3AD203B41FA5}">
                      <a16:colId xmlns:a16="http://schemas.microsoft.com/office/drawing/2014/main" val="20004"/>
                    </a:ext>
                  </a:extLst>
                </a:gridCol>
                <a:gridCol w="2183163">
                  <a:extLst>
                    <a:ext uri="{9D8B030D-6E8A-4147-A177-3AD203B41FA5}">
                      <a16:colId xmlns:a16="http://schemas.microsoft.com/office/drawing/2014/main" val="20005"/>
                    </a:ext>
                  </a:extLst>
                </a:gridCol>
                <a:gridCol w="170648">
                  <a:extLst>
                    <a:ext uri="{9D8B030D-6E8A-4147-A177-3AD203B41FA5}">
                      <a16:colId xmlns:a16="http://schemas.microsoft.com/office/drawing/2014/main" val="20006"/>
                    </a:ext>
                  </a:extLst>
                </a:gridCol>
              </a:tblGrid>
              <a:tr h="1099757">
                <a:tc>
                  <a:txBody>
                    <a:bodyPr/>
                    <a:lstStyle/>
                    <a:p>
                      <a:pPr marL="71755" marR="71755" algn="ctr">
                        <a:lnSpc>
                          <a:spcPct val="107000"/>
                        </a:lnSpc>
                        <a:spcAft>
                          <a:spcPts val="0"/>
                        </a:spcAft>
                      </a:pPr>
                      <a:r>
                        <a:rPr lang="en-US" sz="1100" dirty="0">
                          <a:effectLst/>
                        </a:rPr>
                        <a:t>Transformation process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ctr">
                        <a:lnSpc>
                          <a:spcPct val="107000"/>
                        </a:lnSpc>
                        <a:spcAft>
                          <a:spcPts val="0"/>
                        </a:spcAft>
                      </a:pPr>
                      <a:r>
                        <a:rPr lang="en-US" sz="600" cap="all">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nchor="ctr"/>
                </a:tc>
                <a:tc>
                  <a:txBody>
                    <a:bodyPr/>
                    <a:lstStyle/>
                    <a:p>
                      <a:pPr algn="ctr">
                        <a:lnSpc>
                          <a:spcPct val="107000"/>
                        </a:lnSpc>
                        <a:spcAft>
                          <a:spcPts val="0"/>
                        </a:spcAft>
                      </a:pPr>
                      <a:r>
                        <a:rPr lang="en-US" sz="600" cap="all">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nchor="ctr"/>
                </a:tc>
                <a:tc>
                  <a:txBody>
                    <a:bodyPr/>
                    <a:lstStyle/>
                    <a:p>
                      <a:pPr algn="ctr">
                        <a:lnSpc>
                          <a:spcPct val="107000"/>
                        </a:lnSpc>
                        <a:spcAft>
                          <a:spcPts val="0"/>
                        </a:spcAft>
                      </a:pPr>
                      <a:r>
                        <a:rPr lang="en-US" sz="600" cap="all" dirty="0">
                          <a:effectLst/>
                        </a:rPr>
                        <a:t> </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nchor="ctr"/>
                </a:tc>
                <a:tc>
                  <a:txBody>
                    <a:bodyPr/>
                    <a:lstStyle/>
                    <a:p>
                      <a:pPr algn="ctr">
                        <a:lnSpc>
                          <a:spcPct val="107000"/>
                        </a:lnSpc>
                        <a:spcAft>
                          <a:spcPts val="0"/>
                        </a:spcAft>
                      </a:pPr>
                      <a:r>
                        <a:rPr lang="en-US" sz="600" cap="all">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nchor="ctr"/>
                </a:tc>
                <a:tc gridSpan="2">
                  <a:txBody>
                    <a:bodyPr/>
                    <a:lstStyle/>
                    <a:p>
                      <a:pPr algn="ctr">
                        <a:lnSpc>
                          <a:spcPct val="107000"/>
                        </a:lnSpc>
                        <a:spcAft>
                          <a:spcPts val="0"/>
                        </a:spcAft>
                      </a:pPr>
                      <a:r>
                        <a:rPr lang="en-US" sz="600" cap="all">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nchor="ctr"/>
                </a:tc>
                <a:tc hMerge="1">
                  <a:txBody>
                    <a:bodyPr/>
                    <a:lstStyle/>
                    <a:p>
                      <a:endParaRPr lang="en-GB"/>
                    </a:p>
                  </a:txBody>
                  <a:tcPr/>
                </a:tc>
                <a:extLst>
                  <a:ext uri="{0D108BD9-81ED-4DB2-BD59-A6C34878D82A}">
                    <a16:rowId xmlns:a16="http://schemas.microsoft.com/office/drawing/2014/main" val="10000"/>
                  </a:ext>
                </a:extLst>
              </a:tr>
              <a:tr h="643469">
                <a:tc>
                  <a:txBody>
                    <a:bodyPr/>
                    <a:lstStyle/>
                    <a:p>
                      <a:pPr marL="71755" marR="71755" algn="ctr">
                        <a:lnSpc>
                          <a:spcPct val="107000"/>
                        </a:lnSpc>
                        <a:spcAft>
                          <a:spcPts val="0"/>
                        </a:spcAft>
                      </a:pPr>
                      <a:r>
                        <a:rPr lang="en-US" sz="1050" dirty="0">
                          <a:effectLst/>
                        </a:rPr>
                        <a:t>Products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gridSpan="2">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hMerge="1">
                  <a:txBody>
                    <a:bodyPr/>
                    <a:lstStyle/>
                    <a:p>
                      <a:endParaRPr lang="en-GB"/>
                    </a:p>
                  </a:txBody>
                  <a:tcPr/>
                </a:tc>
                <a:extLst>
                  <a:ext uri="{0D108BD9-81ED-4DB2-BD59-A6C34878D82A}">
                    <a16:rowId xmlns:a16="http://schemas.microsoft.com/office/drawing/2014/main" val="10001"/>
                  </a:ext>
                </a:extLst>
              </a:tr>
              <a:tr h="643469">
                <a:tc>
                  <a:txBody>
                    <a:bodyPr/>
                    <a:lstStyle/>
                    <a:p>
                      <a:pPr marL="71755" marR="71755" algn="ctr">
                        <a:lnSpc>
                          <a:spcPct val="107000"/>
                        </a:lnSpc>
                        <a:spcAft>
                          <a:spcPts val="0"/>
                        </a:spcAft>
                      </a:pPr>
                      <a:r>
                        <a:rPr lang="en-US" sz="1050" dirty="0">
                          <a:effectLst/>
                        </a:rPr>
                        <a:t>Size and types of actors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gridSpan="2">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hMerge="1">
                  <a:txBody>
                    <a:bodyPr/>
                    <a:lstStyle/>
                    <a:p>
                      <a:endParaRPr lang="en-GB"/>
                    </a:p>
                  </a:txBody>
                  <a:tcPr/>
                </a:tc>
                <a:extLst>
                  <a:ext uri="{0D108BD9-81ED-4DB2-BD59-A6C34878D82A}">
                    <a16:rowId xmlns:a16="http://schemas.microsoft.com/office/drawing/2014/main" val="10002"/>
                  </a:ext>
                </a:extLst>
              </a:tr>
              <a:tr h="643469">
                <a:tc>
                  <a:txBody>
                    <a:bodyPr/>
                    <a:lstStyle/>
                    <a:p>
                      <a:pPr marL="71755" marR="71755" algn="ctr">
                        <a:lnSpc>
                          <a:spcPct val="107000"/>
                        </a:lnSpc>
                        <a:spcAft>
                          <a:spcPts val="0"/>
                        </a:spcAft>
                      </a:pPr>
                      <a:r>
                        <a:rPr lang="en-US" sz="1050" dirty="0">
                          <a:effectLst/>
                        </a:rPr>
                        <a:t>Type of actors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gridSpan="2">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hMerge="1">
                  <a:txBody>
                    <a:bodyPr/>
                    <a:lstStyle/>
                    <a:p>
                      <a:endParaRPr lang="en-GB"/>
                    </a:p>
                  </a:txBody>
                  <a:tcPr/>
                </a:tc>
                <a:extLst>
                  <a:ext uri="{0D108BD9-81ED-4DB2-BD59-A6C34878D82A}">
                    <a16:rowId xmlns:a16="http://schemas.microsoft.com/office/drawing/2014/main" val="10003"/>
                  </a:ext>
                </a:extLst>
              </a:tr>
              <a:tr h="643469">
                <a:tc>
                  <a:txBody>
                    <a:bodyPr/>
                    <a:lstStyle/>
                    <a:p>
                      <a:pPr marL="71755" marR="71755" algn="ctr">
                        <a:lnSpc>
                          <a:spcPct val="107000"/>
                        </a:lnSpc>
                        <a:spcAft>
                          <a:spcPts val="0"/>
                        </a:spcAft>
                      </a:pPr>
                      <a:r>
                        <a:rPr lang="en-US" sz="1050" dirty="0">
                          <a:effectLst/>
                        </a:rPr>
                        <a:t>Operations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gridSpan="2">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hMerge="1">
                  <a:txBody>
                    <a:bodyPr/>
                    <a:lstStyle/>
                    <a:p>
                      <a:endParaRPr lang="en-GB"/>
                    </a:p>
                  </a:txBody>
                  <a:tcPr/>
                </a:tc>
                <a:extLst>
                  <a:ext uri="{0D108BD9-81ED-4DB2-BD59-A6C34878D82A}">
                    <a16:rowId xmlns:a16="http://schemas.microsoft.com/office/drawing/2014/main" val="10004"/>
                  </a:ext>
                </a:extLst>
              </a:tr>
              <a:tr h="643469">
                <a:tc>
                  <a:txBody>
                    <a:bodyPr/>
                    <a:lstStyle/>
                    <a:p>
                      <a:pPr marL="71755" marR="71755" algn="ctr">
                        <a:lnSpc>
                          <a:spcPct val="107000"/>
                        </a:lnSpc>
                        <a:spcAft>
                          <a:spcPts val="0"/>
                        </a:spcAft>
                      </a:pPr>
                      <a:r>
                        <a:rPr lang="en-US" sz="1050" dirty="0">
                          <a:effectLst/>
                        </a:rPr>
                        <a:t>Main risk factors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gridSpan="2">
                  <a:txBody>
                    <a:bodyPr/>
                    <a:lstStyle/>
                    <a:p>
                      <a:pPr algn="l">
                        <a:lnSpc>
                          <a:spcPct val="107000"/>
                        </a:lnSpc>
                        <a:spcAft>
                          <a:spcPts val="0"/>
                        </a:spcAft>
                      </a:pPr>
                      <a:r>
                        <a:rPr lang="en-US" sz="600">
                          <a:effectLst/>
                        </a:rPr>
                        <a:t> </a:t>
                      </a:r>
                      <a:endParaRPr lang="en-GB" sz="800">
                        <a:effectLst/>
                      </a:endParaRPr>
                    </a:p>
                    <a:p>
                      <a:pPr algn="l">
                        <a:lnSpc>
                          <a:spcPct val="107000"/>
                        </a:lnSpc>
                        <a:spcAft>
                          <a:spcPts val="0"/>
                        </a:spcAft>
                      </a:pPr>
                      <a:r>
                        <a:rPr lang="en-US" sz="600">
                          <a:effectLst/>
                        </a:rPr>
                        <a:t> </a:t>
                      </a:r>
                      <a:endParaRPr lang="en-GB" sz="800">
                        <a:effectLst/>
                      </a:endParaRPr>
                    </a:p>
                    <a:p>
                      <a:pPr algn="l">
                        <a:lnSpc>
                          <a:spcPct val="107000"/>
                        </a:lnSpc>
                        <a:spcAft>
                          <a:spcPts val="0"/>
                        </a:spcAft>
                      </a:pPr>
                      <a:r>
                        <a:rPr lang="en-US" sz="600">
                          <a:effectLst/>
                        </a:rPr>
                        <a:t> </a:t>
                      </a:r>
                      <a:endParaRPr lang="en-GB" sz="800">
                        <a:effectLst/>
                      </a:endParaRPr>
                    </a:p>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hMerge="1">
                  <a:txBody>
                    <a:bodyPr/>
                    <a:lstStyle/>
                    <a:p>
                      <a:endParaRPr lang="en-GB"/>
                    </a:p>
                  </a:txBody>
                  <a:tcPr/>
                </a:tc>
                <a:extLst>
                  <a:ext uri="{0D108BD9-81ED-4DB2-BD59-A6C34878D82A}">
                    <a16:rowId xmlns:a16="http://schemas.microsoft.com/office/drawing/2014/main" val="10005"/>
                  </a:ext>
                </a:extLst>
              </a:tr>
              <a:tr h="713438">
                <a:tc>
                  <a:txBody>
                    <a:bodyPr/>
                    <a:lstStyle/>
                    <a:p>
                      <a:pPr marL="71755" marR="71755" algn="ctr">
                        <a:lnSpc>
                          <a:spcPct val="107000"/>
                        </a:lnSpc>
                        <a:spcAft>
                          <a:spcPts val="0"/>
                        </a:spcAft>
                      </a:pPr>
                      <a:r>
                        <a:rPr lang="en-US" sz="1050" dirty="0">
                          <a:effectLst/>
                        </a:rPr>
                        <a:t>Supporting industries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GB" sz="8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6"/>
                  </a:ext>
                </a:extLst>
              </a:tr>
              <a:tr h="713438">
                <a:tc>
                  <a:txBody>
                    <a:bodyPr/>
                    <a:lstStyle/>
                    <a:p>
                      <a:pPr marL="71755" marR="71755" algn="ctr">
                        <a:lnSpc>
                          <a:spcPct val="107000"/>
                        </a:lnSpc>
                        <a:spcAft>
                          <a:spcPts val="0"/>
                        </a:spcAft>
                      </a:pPr>
                      <a:r>
                        <a:rPr lang="en-US" sz="1050" dirty="0">
                          <a:effectLst/>
                        </a:rPr>
                        <a:t>Supporting functions</a:t>
                      </a: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vert="vert270" anchor="ctr"/>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endParaRPr>
                    </a:p>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US" sz="600">
                          <a:effectLst/>
                        </a:rPr>
                        <a:t> </a:t>
                      </a:r>
                      <a:endParaRPr lang="en-GB" sz="800">
                        <a:effectLst/>
                        <a:latin typeface="Calibri" panose="020F0502020204030204" pitchFamily="34" charset="0"/>
                        <a:ea typeface="Calibri" panose="020F0502020204030204" pitchFamily="34" charset="0"/>
                        <a:cs typeface="Arial" panose="020B0604020202020204" pitchFamily="34" charset="0"/>
                      </a:endParaRPr>
                    </a:p>
                  </a:txBody>
                  <a:tcPr marL="48927" marR="48927" marT="0" marB="0"/>
                </a:tc>
                <a:tc>
                  <a:txBody>
                    <a:bodyPr/>
                    <a:lstStyle/>
                    <a:p>
                      <a:pPr algn="l">
                        <a:lnSpc>
                          <a:spcPct val="107000"/>
                        </a:lnSpc>
                        <a:spcAft>
                          <a:spcPts val="0"/>
                        </a:spcAft>
                      </a:pPr>
                      <a:r>
                        <a:rPr lang="en-GB" sz="800" dirty="0">
                          <a:effectLst/>
                        </a:rPr>
                        <a:t> </a:t>
                      </a:r>
                      <a:endParaRPr lang="en-GB" sz="800" dirty="0">
                        <a:effectLst/>
                        <a:latin typeface="Calibri" panose="020F0502020204030204" pitchFamily="34" charset="0"/>
                        <a:ea typeface="Calibri" panose="020F050202020403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7"/>
                  </a:ext>
                </a:extLst>
              </a:tr>
            </a:tbl>
          </a:graphicData>
        </a:graphic>
      </p:graphicFrame>
      <p:sp>
        <p:nvSpPr>
          <p:cNvPr id="7" name="Rectangle 6">
            <a:extLst>
              <a:ext uri="{FF2B5EF4-FFF2-40B4-BE49-F238E27FC236}">
                <a16:creationId xmlns:a16="http://schemas.microsoft.com/office/drawing/2014/main" id="{6B58CBF6-ACD9-41A0-90A3-5A4E4465EA3E}"/>
              </a:ext>
            </a:extLst>
          </p:cNvPr>
          <p:cNvSpPr/>
          <p:nvPr/>
        </p:nvSpPr>
        <p:spPr>
          <a:xfrm>
            <a:off x="10827359" y="880797"/>
            <a:ext cx="1052880" cy="161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400" b="1" i="0" u="none" strike="noStrike" kern="1200" cap="none" spc="0" normalizeH="0" baseline="0" noProof="0" dirty="0">
                <a:ln>
                  <a:noFill/>
                </a:ln>
                <a:solidFill>
                  <a:srgbClr val="002060"/>
                </a:solidFill>
                <a:effectLst/>
                <a:uLnTx/>
                <a:uFillTx/>
                <a:latin typeface="Calibri" panose="020F0502020204030204"/>
                <a:ea typeface="+mn-ea"/>
                <a:cs typeface="+mn-cs"/>
              </a:rPr>
              <a:t>Desk </a:t>
            </a:r>
            <a:r>
              <a:rPr kumimoji="0" lang="fr-CH" sz="1400" b="1" i="0" u="none" strike="noStrike" kern="1200" cap="none" spc="0" normalizeH="0" baseline="0" noProof="0" dirty="0" err="1">
                <a:ln>
                  <a:noFill/>
                </a:ln>
                <a:solidFill>
                  <a:srgbClr val="002060"/>
                </a:solidFill>
                <a:effectLst/>
                <a:uLnTx/>
                <a:uFillTx/>
                <a:latin typeface="Calibri" panose="020F0502020204030204"/>
                <a:ea typeface="+mn-ea"/>
                <a:cs typeface="+mn-cs"/>
              </a:rPr>
              <a:t>work</a:t>
            </a:r>
            <a:endParaRPr kumimoji="0" lang="en-GB" sz="1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pic>
        <p:nvPicPr>
          <p:cNvPr id="8" name="Graphic 7" descr="Computer">
            <a:extLst>
              <a:ext uri="{FF2B5EF4-FFF2-40B4-BE49-F238E27FC236}">
                <a16:creationId xmlns:a16="http://schemas.microsoft.com/office/drawing/2014/main" id="{BFD6EDBF-F27F-4556-808B-D35C80FE6F5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896599" y="47021"/>
            <a:ext cx="914400" cy="914400"/>
          </a:xfrm>
          <a:prstGeom prst="rect">
            <a:avLst/>
          </a:prstGeom>
        </p:spPr>
      </p:pic>
    </p:spTree>
    <p:extLst>
      <p:ext uri="{BB962C8B-B14F-4D97-AF65-F5344CB8AC3E}">
        <p14:creationId xmlns:p14="http://schemas.microsoft.com/office/powerpoint/2010/main" val="2188187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nvPr>
        </p:nvGraphicFramePr>
        <p:xfrm>
          <a:off x="583841" y="811370"/>
          <a:ext cx="11024318" cy="5666704"/>
        </p:xfrm>
        <a:graphic>
          <a:graphicData uri="http://schemas.openxmlformats.org/drawingml/2006/table">
            <a:tbl>
              <a:tblPr firstRow="1" firstCol="1" bandRow="1">
                <a:tableStyleId>{5C22544A-7EE6-4342-B048-85BDC9FD1C3A}</a:tableStyleId>
              </a:tblPr>
              <a:tblGrid>
                <a:gridCol w="967533">
                  <a:extLst>
                    <a:ext uri="{9D8B030D-6E8A-4147-A177-3AD203B41FA5}">
                      <a16:colId xmlns:a16="http://schemas.microsoft.com/office/drawing/2014/main" val="20000"/>
                    </a:ext>
                  </a:extLst>
                </a:gridCol>
                <a:gridCol w="1916584">
                  <a:extLst>
                    <a:ext uri="{9D8B030D-6E8A-4147-A177-3AD203B41FA5}">
                      <a16:colId xmlns:a16="http://schemas.microsoft.com/office/drawing/2014/main" val="20001"/>
                    </a:ext>
                  </a:extLst>
                </a:gridCol>
                <a:gridCol w="1976799">
                  <a:extLst>
                    <a:ext uri="{9D8B030D-6E8A-4147-A177-3AD203B41FA5}">
                      <a16:colId xmlns:a16="http://schemas.microsoft.com/office/drawing/2014/main" val="20002"/>
                    </a:ext>
                  </a:extLst>
                </a:gridCol>
                <a:gridCol w="1680277">
                  <a:extLst>
                    <a:ext uri="{9D8B030D-6E8A-4147-A177-3AD203B41FA5}">
                      <a16:colId xmlns:a16="http://schemas.microsoft.com/office/drawing/2014/main" val="20003"/>
                    </a:ext>
                  </a:extLst>
                </a:gridCol>
                <a:gridCol w="1877960">
                  <a:extLst>
                    <a:ext uri="{9D8B030D-6E8A-4147-A177-3AD203B41FA5}">
                      <a16:colId xmlns:a16="http://schemas.microsoft.com/office/drawing/2014/main" val="20004"/>
                    </a:ext>
                  </a:extLst>
                </a:gridCol>
                <a:gridCol w="2372156">
                  <a:extLst>
                    <a:ext uri="{9D8B030D-6E8A-4147-A177-3AD203B41FA5}">
                      <a16:colId xmlns:a16="http://schemas.microsoft.com/office/drawing/2014/main" val="20005"/>
                    </a:ext>
                  </a:extLst>
                </a:gridCol>
                <a:gridCol w="233009">
                  <a:extLst>
                    <a:ext uri="{9D8B030D-6E8A-4147-A177-3AD203B41FA5}">
                      <a16:colId xmlns:a16="http://schemas.microsoft.com/office/drawing/2014/main" val="20006"/>
                    </a:ext>
                  </a:extLst>
                </a:gridCol>
              </a:tblGrid>
              <a:tr h="473271">
                <a:tc>
                  <a:txBody>
                    <a:bodyPr/>
                    <a:lstStyle/>
                    <a:p>
                      <a:pPr marL="71755" marR="71755" algn="ctr">
                        <a:lnSpc>
                          <a:spcPct val="107000"/>
                        </a:lnSpc>
                        <a:spcAft>
                          <a:spcPts val="0"/>
                        </a:spcAft>
                      </a:pPr>
                      <a:r>
                        <a:rPr lang="en-GB" sz="1200" dirty="0">
                          <a:effectLst/>
                        </a:rPr>
                        <a:t>Transformation process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ctr">
                        <a:lnSpc>
                          <a:spcPct val="107000"/>
                        </a:lnSpc>
                        <a:spcAft>
                          <a:spcPts val="0"/>
                        </a:spcAft>
                      </a:pPr>
                      <a:r>
                        <a:rPr lang="en-GB" sz="1050" dirty="0">
                          <a:effectLst/>
                        </a:rPr>
                        <a:t>Agriculture</a:t>
                      </a:r>
                      <a:endParaRPr lang="en-GB"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nchor="ctr"/>
                </a:tc>
                <a:tc>
                  <a:txBody>
                    <a:bodyPr/>
                    <a:lstStyle/>
                    <a:p>
                      <a:pPr algn="ctr">
                        <a:lnSpc>
                          <a:spcPct val="107000"/>
                        </a:lnSpc>
                        <a:spcAft>
                          <a:spcPts val="0"/>
                        </a:spcAft>
                      </a:pPr>
                      <a:r>
                        <a:rPr lang="en-GB" sz="1050">
                          <a:effectLst/>
                        </a:rPr>
                        <a:t>Drying and ginning</a:t>
                      </a:r>
                      <a:endParaRPr lang="en-GB" sz="105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nchor="ctr"/>
                </a:tc>
                <a:tc>
                  <a:txBody>
                    <a:bodyPr/>
                    <a:lstStyle/>
                    <a:p>
                      <a:pPr algn="ctr">
                        <a:lnSpc>
                          <a:spcPct val="107000"/>
                        </a:lnSpc>
                        <a:spcAft>
                          <a:spcPts val="0"/>
                        </a:spcAft>
                      </a:pPr>
                      <a:r>
                        <a:rPr lang="en-GB" sz="1050" dirty="0">
                          <a:effectLst/>
                        </a:rPr>
                        <a:t>Spinning and other transformations</a:t>
                      </a:r>
                      <a:endParaRPr lang="en-GB"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nchor="ctr"/>
                </a:tc>
                <a:tc>
                  <a:txBody>
                    <a:bodyPr/>
                    <a:lstStyle/>
                    <a:p>
                      <a:pPr algn="ctr">
                        <a:lnSpc>
                          <a:spcPct val="107000"/>
                        </a:lnSpc>
                        <a:spcAft>
                          <a:spcPts val="0"/>
                        </a:spcAft>
                      </a:pPr>
                      <a:r>
                        <a:rPr lang="en-GB" sz="1050">
                          <a:effectLst/>
                        </a:rPr>
                        <a:t>Manufacture of fabric</a:t>
                      </a:r>
                      <a:endParaRPr lang="en-GB" sz="105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nchor="ctr"/>
                </a:tc>
                <a:tc gridSpan="2">
                  <a:txBody>
                    <a:bodyPr/>
                    <a:lstStyle/>
                    <a:p>
                      <a:pPr algn="ctr">
                        <a:lnSpc>
                          <a:spcPct val="107000"/>
                        </a:lnSpc>
                        <a:spcAft>
                          <a:spcPts val="0"/>
                        </a:spcAft>
                      </a:pPr>
                      <a:r>
                        <a:rPr lang="en-GB" sz="1050" dirty="0">
                          <a:effectLst/>
                        </a:rPr>
                        <a:t>Confection</a:t>
                      </a:r>
                      <a:endParaRPr lang="en-GB" sz="105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nchor="ctr"/>
                </a:tc>
                <a:tc hMerge="1">
                  <a:txBody>
                    <a:bodyPr/>
                    <a:lstStyle/>
                    <a:p>
                      <a:endParaRPr lang="en-GB"/>
                    </a:p>
                  </a:txBody>
                  <a:tcPr/>
                </a:tc>
                <a:extLst>
                  <a:ext uri="{0D108BD9-81ED-4DB2-BD59-A6C34878D82A}">
                    <a16:rowId xmlns:a16="http://schemas.microsoft.com/office/drawing/2014/main" val="10000"/>
                  </a:ext>
                </a:extLst>
              </a:tr>
              <a:tr h="383529">
                <a:tc>
                  <a:txBody>
                    <a:bodyPr/>
                    <a:lstStyle/>
                    <a:p>
                      <a:pPr marL="71755" marR="71755" algn="ctr">
                        <a:lnSpc>
                          <a:spcPct val="107000"/>
                        </a:lnSpc>
                        <a:spcAft>
                          <a:spcPts val="0"/>
                        </a:spcAft>
                      </a:pPr>
                      <a:r>
                        <a:rPr lang="en-GB" sz="1000">
                          <a:effectLst/>
                        </a:rPr>
                        <a:t>Products</a:t>
                      </a:r>
                      <a:endParaRPr lang="en-GB"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dirty="0">
                          <a:effectLst/>
                        </a:rPr>
                        <a:t>4,892 Tons of Cotton Seeds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Cotton fibres</a:t>
                      </a:r>
                    </a:p>
                    <a:p>
                      <a:pPr algn="l">
                        <a:lnSpc>
                          <a:spcPct val="107000"/>
                        </a:lnSpc>
                        <a:spcAft>
                          <a:spcPts val="0"/>
                        </a:spcAft>
                      </a:pPr>
                      <a:r>
                        <a:rPr lang="en-GB" sz="700">
                          <a:effectLst/>
                        </a:rPr>
                        <a:t> </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Cotton yarn</a:t>
                      </a:r>
                    </a:p>
                    <a:p>
                      <a:pPr algn="l">
                        <a:lnSpc>
                          <a:spcPct val="107000"/>
                        </a:lnSpc>
                        <a:spcAft>
                          <a:spcPts val="0"/>
                        </a:spcAft>
                      </a:pPr>
                      <a:r>
                        <a:rPr lang="en-GB" sz="700">
                          <a:effectLst/>
                        </a:rPr>
                        <a:t>Hydrophilic Cotton, Carded Cotton, Candle Wick</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Cotton fabrics</a:t>
                      </a:r>
                    </a:p>
                    <a:p>
                      <a:pPr algn="l">
                        <a:lnSpc>
                          <a:spcPct val="107000"/>
                        </a:lnSpc>
                        <a:spcAft>
                          <a:spcPts val="0"/>
                        </a:spcAft>
                      </a:pPr>
                      <a:r>
                        <a:rPr lang="en-GB" sz="700">
                          <a:effectLst/>
                        </a:rPr>
                        <a:t>Hydrophilic gauze</a:t>
                      </a:r>
                    </a:p>
                    <a:p>
                      <a:pPr algn="l">
                        <a:lnSpc>
                          <a:spcPct val="107000"/>
                        </a:lnSpc>
                        <a:spcAft>
                          <a:spcPts val="0"/>
                        </a:spcAft>
                      </a:pPr>
                      <a:r>
                        <a:rPr lang="en-GB" sz="700">
                          <a:effectLst/>
                        </a:rPr>
                        <a:t> </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gridSpan="2">
                  <a:txBody>
                    <a:bodyPr/>
                    <a:lstStyle/>
                    <a:p>
                      <a:pPr algn="l">
                        <a:lnSpc>
                          <a:spcPct val="107000"/>
                        </a:lnSpc>
                        <a:spcAft>
                          <a:spcPts val="0"/>
                        </a:spcAft>
                      </a:pPr>
                      <a:r>
                        <a:rPr lang="en-GB" sz="700">
                          <a:effectLst/>
                        </a:rPr>
                        <a:t>Cotton, linen and synthetic products: Sweaters, suits, T-shirts, shirts, trousers, etc.</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hMerge="1">
                  <a:txBody>
                    <a:bodyPr/>
                    <a:lstStyle/>
                    <a:p>
                      <a:endParaRPr lang="en-GB"/>
                    </a:p>
                  </a:txBody>
                  <a:tcPr/>
                </a:tc>
                <a:extLst>
                  <a:ext uri="{0D108BD9-81ED-4DB2-BD59-A6C34878D82A}">
                    <a16:rowId xmlns:a16="http://schemas.microsoft.com/office/drawing/2014/main" val="10001"/>
                  </a:ext>
                </a:extLst>
              </a:tr>
              <a:tr h="513267">
                <a:tc>
                  <a:txBody>
                    <a:bodyPr/>
                    <a:lstStyle/>
                    <a:p>
                      <a:pPr marL="71755" marR="71755" algn="ctr">
                        <a:lnSpc>
                          <a:spcPct val="107000"/>
                        </a:lnSpc>
                        <a:spcAft>
                          <a:spcPts val="0"/>
                        </a:spcAft>
                      </a:pPr>
                      <a:r>
                        <a:rPr lang="en-GB" sz="1000">
                          <a:effectLst/>
                        </a:rPr>
                        <a:t>Size and types of actors</a:t>
                      </a:r>
                      <a:endParaRPr lang="en-GB"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dirty="0">
                          <a:effectLst/>
                        </a:rPr>
                        <a:t>7,495 Producers affiliated to 4 Approved operators: MSG, INDOSUMA, TIANLI and KFBMH</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4 Approved operators: MSG, INDOSUMA, TIANLI and KFBMH</a:t>
                      </a:r>
                    </a:p>
                    <a:p>
                      <a:pPr algn="l">
                        <a:lnSpc>
                          <a:spcPct val="107000"/>
                        </a:lnSpc>
                        <a:spcAft>
                          <a:spcPts val="0"/>
                        </a:spcAft>
                      </a:pPr>
                      <a:r>
                        <a:rPr lang="en-GB" sz="700" dirty="0">
                          <a:effectLst/>
                        </a:rPr>
                        <a:t>93% for export</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SOMACOU with 400 employees (280 on permanent contracts and 120 on fixed term contracts)</a:t>
                      </a:r>
                    </a:p>
                    <a:p>
                      <a:pPr algn="l">
                        <a:lnSpc>
                          <a:spcPct val="107000"/>
                        </a:lnSpc>
                        <a:spcAft>
                          <a:spcPts val="0"/>
                        </a:spcAft>
                      </a:pPr>
                      <a:r>
                        <a:rPr lang="en-GB" sz="700" dirty="0">
                          <a:effectLst/>
                        </a:rPr>
                        <a:t> </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SOMACOU with 400 employees (280 on permanent contracts and 120 on fixed term contracts)</a:t>
                      </a:r>
                    </a:p>
                    <a:p>
                      <a:pPr algn="l">
                        <a:lnSpc>
                          <a:spcPct val="107000"/>
                        </a:lnSpc>
                        <a:spcAft>
                          <a:spcPts val="0"/>
                        </a:spcAft>
                      </a:pPr>
                      <a:r>
                        <a:rPr lang="en-GB" sz="700">
                          <a:effectLst/>
                        </a:rPr>
                        <a:t> </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gridSpan="2">
                  <a:txBody>
                    <a:bodyPr/>
                    <a:lstStyle/>
                    <a:p>
                      <a:pPr algn="l">
                        <a:lnSpc>
                          <a:spcPct val="107000"/>
                        </a:lnSpc>
                        <a:spcAft>
                          <a:spcPts val="0"/>
                        </a:spcAft>
                      </a:pPr>
                      <a:r>
                        <a:rPr lang="en-GB" sz="700">
                          <a:effectLst/>
                        </a:rPr>
                        <a:t>Free textile enterprises. 102 companies with more than 100,000 employees.</a:t>
                      </a:r>
                    </a:p>
                    <a:p>
                      <a:pPr algn="l">
                        <a:lnSpc>
                          <a:spcPct val="107000"/>
                        </a:lnSpc>
                        <a:spcAft>
                          <a:spcPts val="0"/>
                        </a:spcAft>
                      </a:pPr>
                      <a:r>
                        <a:rPr lang="en-GB" sz="700">
                          <a:effectLst/>
                        </a:rPr>
                        <a:t>Subcontractors (no information available on their number / size).</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hMerge="1">
                  <a:txBody>
                    <a:bodyPr/>
                    <a:lstStyle/>
                    <a:p>
                      <a:endParaRPr lang="en-GB"/>
                    </a:p>
                  </a:txBody>
                  <a:tcPr/>
                </a:tc>
                <a:extLst>
                  <a:ext uri="{0D108BD9-81ED-4DB2-BD59-A6C34878D82A}">
                    <a16:rowId xmlns:a16="http://schemas.microsoft.com/office/drawing/2014/main" val="10002"/>
                  </a:ext>
                </a:extLst>
              </a:tr>
              <a:tr h="383529">
                <a:tc>
                  <a:txBody>
                    <a:bodyPr/>
                    <a:lstStyle/>
                    <a:p>
                      <a:pPr marL="71755" marR="71755" algn="ctr">
                        <a:lnSpc>
                          <a:spcPct val="107000"/>
                        </a:lnSpc>
                        <a:spcAft>
                          <a:spcPts val="0"/>
                        </a:spcAft>
                      </a:pPr>
                      <a:r>
                        <a:rPr lang="en-GB" sz="1000">
                          <a:effectLst/>
                        </a:rPr>
                        <a:t>Type of actors</a:t>
                      </a:r>
                      <a:endParaRPr lang="en-GB"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a:effectLst/>
                        </a:rPr>
                        <a:t>Farmers,</a:t>
                      </a:r>
                    </a:p>
                    <a:p>
                      <a:pPr algn="l">
                        <a:lnSpc>
                          <a:spcPct val="107000"/>
                        </a:lnSpc>
                        <a:spcAft>
                          <a:spcPts val="0"/>
                        </a:spcAft>
                      </a:pPr>
                      <a:r>
                        <a:rPr lang="en-GB" sz="700">
                          <a:effectLst/>
                        </a:rPr>
                        <a:t>Agricultural workers,</a:t>
                      </a:r>
                    </a:p>
                    <a:p>
                      <a:pPr algn="l">
                        <a:lnSpc>
                          <a:spcPct val="107000"/>
                        </a:lnSpc>
                        <a:spcAft>
                          <a:spcPts val="0"/>
                        </a:spcAft>
                      </a:pPr>
                      <a:r>
                        <a:rPr lang="en-GB" sz="700">
                          <a:effectLst/>
                        </a:rPr>
                        <a:t>Traders.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Employers / managers,</a:t>
                      </a:r>
                    </a:p>
                    <a:p>
                      <a:pPr algn="l">
                        <a:lnSpc>
                          <a:spcPct val="107000"/>
                        </a:lnSpc>
                        <a:spcAft>
                          <a:spcPts val="0"/>
                        </a:spcAft>
                      </a:pPr>
                      <a:r>
                        <a:rPr lang="en-GB" sz="700">
                          <a:effectLst/>
                        </a:rPr>
                        <a:t>Workers,</a:t>
                      </a:r>
                    </a:p>
                    <a:p>
                      <a:pPr algn="l">
                        <a:lnSpc>
                          <a:spcPct val="107000"/>
                        </a:lnSpc>
                        <a:spcAft>
                          <a:spcPts val="0"/>
                        </a:spcAft>
                      </a:pPr>
                      <a:r>
                        <a:rPr lang="en-GB" sz="700">
                          <a:effectLst/>
                        </a:rPr>
                        <a:t>Traders. </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Employers / managers,</a:t>
                      </a:r>
                    </a:p>
                    <a:p>
                      <a:pPr algn="l">
                        <a:lnSpc>
                          <a:spcPct val="107000"/>
                        </a:lnSpc>
                        <a:spcAft>
                          <a:spcPts val="0"/>
                        </a:spcAft>
                      </a:pPr>
                      <a:r>
                        <a:rPr lang="en-GB" sz="700" dirty="0">
                          <a:effectLst/>
                        </a:rPr>
                        <a:t>Workers,</a:t>
                      </a:r>
                    </a:p>
                    <a:p>
                      <a:pPr algn="l">
                        <a:lnSpc>
                          <a:spcPct val="107000"/>
                        </a:lnSpc>
                        <a:spcAft>
                          <a:spcPts val="0"/>
                        </a:spcAft>
                      </a:pPr>
                      <a:r>
                        <a:rPr lang="en-GB" sz="700" dirty="0">
                          <a:effectLst/>
                        </a:rPr>
                        <a:t>Traders.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Employers / managers,</a:t>
                      </a:r>
                    </a:p>
                    <a:p>
                      <a:pPr algn="l">
                        <a:lnSpc>
                          <a:spcPct val="107000"/>
                        </a:lnSpc>
                        <a:spcAft>
                          <a:spcPts val="0"/>
                        </a:spcAft>
                      </a:pPr>
                      <a:r>
                        <a:rPr lang="en-GB" sz="700">
                          <a:effectLst/>
                        </a:rPr>
                        <a:t>Workers,</a:t>
                      </a:r>
                    </a:p>
                    <a:p>
                      <a:pPr algn="l">
                        <a:lnSpc>
                          <a:spcPct val="107000"/>
                        </a:lnSpc>
                        <a:spcAft>
                          <a:spcPts val="0"/>
                        </a:spcAft>
                      </a:pPr>
                      <a:r>
                        <a:rPr lang="en-GB" sz="700">
                          <a:effectLst/>
                        </a:rPr>
                        <a:t>Traders.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gridSpan="2">
                  <a:txBody>
                    <a:bodyPr/>
                    <a:lstStyle/>
                    <a:p>
                      <a:pPr algn="l">
                        <a:lnSpc>
                          <a:spcPct val="107000"/>
                        </a:lnSpc>
                        <a:spcAft>
                          <a:spcPts val="0"/>
                        </a:spcAft>
                      </a:pPr>
                      <a:r>
                        <a:rPr lang="en-GB" sz="700">
                          <a:effectLst/>
                        </a:rPr>
                        <a:t>Employers / managers,</a:t>
                      </a:r>
                    </a:p>
                    <a:p>
                      <a:pPr algn="l">
                        <a:lnSpc>
                          <a:spcPct val="107000"/>
                        </a:lnSpc>
                        <a:spcAft>
                          <a:spcPts val="0"/>
                        </a:spcAft>
                      </a:pPr>
                      <a:r>
                        <a:rPr lang="en-GB" sz="700">
                          <a:effectLst/>
                        </a:rPr>
                        <a:t>Workers,</a:t>
                      </a:r>
                    </a:p>
                    <a:p>
                      <a:pPr algn="l">
                        <a:lnSpc>
                          <a:spcPct val="107000"/>
                        </a:lnSpc>
                        <a:spcAft>
                          <a:spcPts val="0"/>
                        </a:spcAft>
                      </a:pPr>
                      <a:r>
                        <a:rPr lang="en-GB" sz="700">
                          <a:effectLst/>
                        </a:rPr>
                        <a:t>Traders.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hMerge="1">
                  <a:txBody>
                    <a:bodyPr/>
                    <a:lstStyle/>
                    <a:p>
                      <a:endParaRPr lang="en-GB"/>
                    </a:p>
                  </a:txBody>
                  <a:tcPr/>
                </a:tc>
                <a:extLst>
                  <a:ext uri="{0D108BD9-81ED-4DB2-BD59-A6C34878D82A}">
                    <a16:rowId xmlns:a16="http://schemas.microsoft.com/office/drawing/2014/main" val="10003"/>
                  </a:ext>
                </a:extLst>
              </a:tr>
              <a:tr h="643005">
                <a:tc>
                  <a:txBody>
                    <a:bodyPr/>
                    <a:lstStyle/>
                    <a:p>
                      <a:pPr marL="71755" marR="71755" algn="ctr">
                        <a:lnSpc>
                          <a:spcPct val="107000"/>
                        </a:lnSpc>
                        <a:spcAft>
                          <a:spcPts val="0"/>
                        </a:spcAft>
                      </a:pPr>
                      <a:r>
                        <a:rPr lang="en-GB" sz="1000">
                          <a:effectLst/>
                        </a:rPr>
                        <a:t>Operations</a:t>
                      </a:r>
                      <a:endParaRPr lang="en-GB"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a:effectLst/>
                        </a:rPr>
                        <a:t>Soils preparation,</a:t>
                      </a:r>
                    </a:p>
                    <a:p>
                      <a:pPr algn="l">
                        <a:lnSpc>
                          <a:spcPct val="107000"/>
                        </a:lnSpc>
                        <a:spcAft>
                          <a:spcPts val="0"/>
                        </a:spcAft>
                      </a:pPr>
                      <a:r>
                        <a:rPr lang="en-GB" sz="700">
                          <a:effectLst/>
                        </a:rPr>
                        <a:t>Culture,</a:t>
                      </a:r>
                    </a:p>
                    <a:p>
                      <a:pPr algn="l">
                        <a:lnSpc>
                          <a:spcPct val="107000"/>
                        </a:lnSpc>
                        <a:spcAft>
                          <a:spcPts val="0"/>
                        </a:spcAft>
                      </a:pPr>
                      <a:r>
                        <a:rPr lang="en-GB" sz="700">
                          <a:effectLst/>
                        </a:rPr>
                        <a:t>Interview,</a:t>
                      </a:r>
                    </a:p>
                    <a:p>
                      <a:pPr algn="l">
                        <a:lnSpc>
                          <a:spcPct val="107000"/>
                        </a:lnSpc>
                        <a:spcAft>
                          <a:spcPts val="0"/>
                        </a:spcAft>
                      </a:pPr>
                      <a:r>
                        <a:rPr lang="en-GB" sz="700">
                          <a:effectLst/>
                        </a:rPr>
                        <a:t>Harvest,</a:t>
                      </a:r>
                    </a:p>
                    <a:p>
                      <a:pPr algn="l">
                        <a:lnSpc>
                          <a:spcPct val="107000"/>
                        </a:lnSpc>
                        <a:spcAft>
                          <a:spcPts val="0"/>
                        </a:spcAft>
                      </a:pPr>
                      <a:r>
                        <a:rPr lang="en-GB" sz="700">
                          <a:effectLst/>
                        </a:rPr>
                        <a:t>Transport.</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Drying</a:t>
                      </a:r>
                    </a:p>
                    <a:p>
                      <a:pPr algn="l">
                        <a:lnSpc>
                          <a:spcPct val="107000"/>
                        </a:lnSpc>
                        <a:spcAft>
                          <a:spcPts val="0"/>
                        </a:spcAft>
                      </a:pPr>
                      <a:r>
                        <a:rPr lang="en-GB" sz="700">
                          <a:effectLst/>
                        </a:rPr>
                        <a:t>Separation of cotton fibres from seeds, (ginning)</a:t>
                      </a:r>
                    </a:p>
                    <a:p>
                      <a:pPr algn="l">
                        <a:lnSpc>
                          <a:spcPct val="107000"/>
                        </a:lnSpc>
                        <a:spcAft>
                          <a:spcPts val="0"/>
                        </a:spcAft>
                      </a:pPr>
                      <a:r>
                        <a:rPr lang="en-GB" sz="700">
                          <a:effectLst/>
                        </a:rPr>
                        <a:t>Additional cleaning</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Threshing, Carding, Drawing,</a:t>
                      </a:r>
                    </a:p>
                    <a:p>
                      <a:pPr algn="l">
                        <a:lnSpc>
                          <a:spcPct val="107000"/>
                        </a:lnSpc>
                        <a:spcAft>
                          <a:spcPts val="0"/>
                        </a:spcAft>
                      </a:pPr>
                      <a:r>
                        <a:rPr lang="en-GB" sz="700" dirty="0">
                          <a:effectLst/>
                        </a:rPr>
                        <a:t>Torsion, </a:t>
                      </a:r>
                      <a:r>
                        <a:rPr lang="en-GB" sz="700" dirty="0" err="1">
                          <a:effectLst/>
                        </a:rPr>
                        <a:t>Envidage</a:t>
                      </a:r>
                      <a:r>
                        <a:rPr lang="en-GB" sz="700" dirty="0">
                          <a:effectLst/>
                        </a:rPr>
                        <a:t>, Dyeing and Coiling</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Weaving, treatment and dyeing</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gridSpan="2">
                  <a:txBody>
                    <a:bodyPr/>
                    <a:lstStyle/>
                    <a:p>
                      <a:pPr algn="l">
                        <a:lnSpc>
                          <a:spcPct val="107000"/>
                        </a:lnSpc>
                        <a:spcAft>
                          <a:spcPts val="0"/>
                        </a:spcAft>
                      </a:pPr>
                      <a:r>
                        <a:rPr lang="en-GB" sz="700">
                          <a:effectLst/>
                        </a:rPr>
                        <a:t>Folding, small hands, finishing, pointer, machinist, pressing, knitting, stitching, looping, embroidery, storekeeper, machinist mechanic, chain manager, sampling</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hMerge="1">
                  <a:txBody>
                    <a:bodyPr/>
                    <a:lstStyle/>
                    <a:p>
                      <a:endParaRPr lang="en-GB"/>
                    </a:p>
                  </a:txBody>
                  <a:tcPr/>
                </a:tc>
                <a:extLst>
                  <a:ext uri="{0D108BD9-81ED-4DB2-BD59-A6C34878D82A}">
                    <a16:rowId xmlns:a16="http://schemas.microsoft.com/office/drawing/2014/main" val="10004"/>
                  </a:ext>
                </a:extLst>
              </a:tr>
              <a:tr h="902481">
                <a:tc>
                  <a:txBody>
                    <a:bodyPr/>
                    <a:lstStyle/>
                    <a:p>
                      <a:pPr marL="71755" marR="71755" algn="ctr">
                        <a:lnSpc>
                          <a:spcPct val="107000"/>
                        </a:lnSpc>
                        <a:spcAft>
                          <a:spcPts val="0"/>
                        </a:spcAft>
                      </a:pPr>
                      <a:r>
                        <a:rPr lang="en-GB" sz="1000">
                          <a:effectLst/>
                        </a:rPr>
                        <a:t>Main risk factors</a:t>
                      </a:r>
                      <a:endParaRPr lang="en-GB"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a:effectLst/>
                        </a:rPr>
                        <a:t>Heavy loads,</a:t>
                      </a:r>
                    </a:p>
                    <a:p>
                      <a:pPr algn="l">
                        <a:lnSpc>
                          <a:spcPct val="107000"/>
                        </a:lnSpc>
                        <a:spcAft>
                          <a:spcPts val="0"/>
                        </a:spcAft>
                      </a:pPr>
                      <a:r>
                        <a:rPr lang="en-GB" sz="700">
                          <a:effectLst/>
                        </a:rPr>
                        <a:t>Exposure to heat, Exposure to chemicals (fertilizers, pesticides)</a:t>
                      </a:r>
                    </a:p>
                    <a:p>
                      <a:pPr algn="l">
                        <a:lnSpc>
                          <a:spcPct val="107000"/>
                        </a:lnSpc>
                        <a:spcAft>
                          <a:spcPts val="0"/>
                        </a:spcAft>
                      </a:pPr>
                      <a:r>
                        <a:rPr lang="en-GB" sz="700">
                          <a:effectLst/>
                        </a:rPr>
                        <a:t>Biological and ergonomic risks to evaluate.</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Handling of industrial machinery, Exposure to dust</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Manipulation of industrial machinery, exposure to dust and chemicals (dyes), fire caused by metal debris in cottons and electrical infrastructure</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Handling of industrial machinery, exposure to chemicals (shades)</a:t>
                      </a:r>
                    </a:p>
                    <a:p>
                      <a:pPr algn="l">
                        <a:lnSpc>
                          <a:spcPct val="107000"/>
                        </a:lnSpc>
                        <a:spcAft>
                          <a:spcPts val="0"/>
                        </a:spcAft>
                      </a:pPr>
                      <a:r>
                        <a:rPr lang="en-GB" sz="700" dirty="0">
                          <a:effectLst/>
                        </a:rPr>
                        <a:t>Old electrical infrastructures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gridSpan="2">
                  <a:txBody>
                    <a:bodyPr/>
                    <a:lstStyle/>
                    <a:p>
                      <a:pPr algn="l">
                        <a:lnSpc>
                          <a:spcPct val="107000"/>
                        </a:lnSpc>
                        <a:spcAft>
                          <a:spcPts val="0"/>
                        </a:spcAft>
                      </a:pPr>
                      <a:r>
                        <a:rPr lang="en-GB" sz="700">
                          <a:effectLst/>
                        </a:rPr>
                        <a:t>Handling of industrial machinery, heavy loads, exposure to chemicals (shades)</a:t>
                      </a:r>
                    </a:p>
                    <a:p>
                      <a:pPr algn="l">
                        <a:lnSpc>
                          <a:spcPct val="107000"/>
                        </a:lnSpc>
                        <a:spcAft>
                          <a:spcPts val="0"/>
                        </a:spcAft>
                      </a:pPr>
                      <a:r>
                        <a:rPr lang="en-GB" sz="700">
                          <a:effectLst/>
                        </a:rPr>
                        <a:t>Old electrical infrastructures</a:t>
                      </a:r>
                    </a:p>
                    <a:p>
                      <a:pPr algn="l">
                        <a:lnSpc>
                          <a:spcPct val="107000"/>
                        </a:lnSpc>
                        <a:spcAft>
                          <a:spcPts val="0"/>
                        </a:spcAft>
                      </a:pPr>
                      <a:r>
                        <a:rPr lang="en-GB" sz="700">
                          <a:effectLst/>
                        </a:rPr>
                        <a:t> </a:t>
                      </a:r>
                    </a:p>
                    <a:p>
                      <a:pPr algn="l">
                        <a:lnSpc>
                          <a:spcPct val="107000"/>
                        </a:lnSpc>
                        <a:spcAft>
                          <a:spcPts val="0"/>
                        </a:spcAft>
                      </a:pPr>
                      <a:r>
                        <a:rPr lang="en-GB" sz="700">
                          <a:effectLst/>
                        </a:rPr>
                        <a:t> </a:t>
                      </a:r>
                    </a:p>
                    <a:p>
                      <a:pPr algn="l">
                        <a:lnSpc>
                          <a:spcPct val="107000"/>
                        </a:lnSpc>
                        <a:spcAft>
                          <a:spcPts val="0"/>
                        </a:spcAft>
                      </a:pPr>
                      <a:r>
                        <a:rPr lang="en-GB" sz="700">
                          <a:effectLst/>
                        </a:rPr>
                        <a:t> </a:t>
                      </a:r>
                    </a:p>
                    <a:p>
                      <a:pPr algn="l">
                        <a:lnSpc>
                          <a:spcPct val="107000"/>
                        </a:lnSpc>
                        <a:spcAft>
                          <a:spcPts val="0"/>
                        </a:spcAft>
                      </a:pPr>
                      <a:r>
                        <a:rPr lang="en-GB" sz="700">
                          <a:effectLst/>
                        </a:rPr>
                        <a:t> </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hMerge="1">
                  <a:txBody>
                    <a:bodyPr/>
                    <a:lstStyle/>
                    <a:p>
                      <a:endParaRPr lang="en-GB"/>
                    </a:p>
                  </a:txBody>
                  <a:tcPr/>
                </a:tc>
                <a:extLst>
                  <a:ext uri="{0D108BD9-81ED-4DB2-BD59-A6C34878D82A}">
                    <a16:rowId xmlns:a16="http://schemas.microsoft.com/office/drawing/2014/main" val="10005"/>
                  </a:ext>
                </a:extLst>
              </a:tr>
              <a:tr h="816451">
                <a:tc>
                  <a:txBody>
                    <a:bodyPr/>
                    <a:lstStyle/>
                    <a:p>
                      <a:pPr marL="71755" marR="71755" algn="ctr">
                        <a:lnSpc>
                          <a:spcPct val="107000"/>
                        </a:lnSpc>
                        <a:spcAft>
                          <a:spcPts val="0"/>
                        </a:spcAft>
                      </a:pPr>
                      <a:r>
                        <a:rPr lang="en-GB" sz="1000">
                          <a:effectLst/>
                        </a:rPr>
                        <a:t>Supporting industries</a:t>
                      </a:r>
                      <a:endParaRPr lang="en-GB"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dirty="0">
                          <a:effectLst/>
                        </a:rPr>
                        <a:t>Input suppliers, machinery suppliers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Machinery Suppliers, Transportation Companies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Machinery Suppliers, Transportation Companies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Machinery Suppliers, Transportation Companies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Machinery suppliers, transport companies, import / export companies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endParaRPr lang="en-GB" sz="3200" dirty="0"/>
                    </a:p>
                  </a:txBody>
                  <a:tcPr marL="0" marR="0" marT="0" marB="0" anchor="ctr"/>
                </a:tc>
                <a:extLst>
                  <a:ext uri="{0D108BD9-81ED-4DB2-BD59-A6C34878D82A}">
                    <a16:rowId xmlns:a16="http://schemas.microsoft.com/office/drawing/2014/main" val="10006"/>
                  </a:ext>
                </a:extLst>
              </a:tr>
              <a:tr h="1551171">
                <a:tc>
                  <a:txBody>
                    <a:bodyPr/>
                    <a:lstStyle/>
                    <a:p>
                      <a:pPr marL="71755" marR="71755" algn="ctr">
                        <a:lnSpc>
                          <a:spcPct val="107000"/>
                        </a:lnSpc>
                        <a:spcAft>
                          <a:spcPts val="0"/>
                        </a:spcAft>
                      </a:pPr>
                      <a:r>
                        <a:rPr lang="en-GB" sz="1000" dirty="0">
                          <a:effectLst/>
                        </a:rPr>
                        <a:t>Supporting functions</a:t>
                      </a:r>
                      <a:endParaRPr lang="en-GB"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vert="vert270" anchor="ctr"/>
                </a:tc>
                <a:tc>
                  <a:txBody>
                    <a:bodyPr/>
                    <a:lstStyle/>
                    <a:p>
                      <a:pPr algn="l">
                        <a:lnSpc>
                          <a:spcPct val="107000"/>
                        </a:lnSpc>
                        <a:spcAft>
                          <a:spcPts val="0"/>
                        </a:spcAft>
                      </a:pPr>
                      <a:r>
                        <a:rPr lang="en-GB" sz="700" dirty="0" err="1">
                          <a:effectLst/>
                        </a:rPr>
                        <a:t>Interministerial</a:t>
                      </a:r>
                      <a:r>
                        <a:rPr lang="en-GB" sz="700" dirty="0">
                          <a:effectLst/>
                        </a:rPr>
                        <a:t> Committee of Cotton</a:t>
                      </a:r>
                    </a:p>
                    <a:p>
                      <a:pPr algn="l">
                        <a:lnSpc>
                          <a:spcPct val="107000"/>
                        </a:lnSpc>
                        <a:spcAft>
                          <a:spcPts val="0"/>
                        </a:spcAft>
                      </a:pPr>
                      <a:r>
                        <a:rPr lang="en-GB" sz="700" dirty="0">
                          <a:effectLst/>
                        </a:rPr>
                        <a:t>Inter-professional Cotton Council of </a:t>
                      </a:r>
                      <a:r>
                        <a:rPr lang="en-GB" sz="700" dirty="0" err="1">
                          <a:effectLst/>
                        </a:rPr>
                        <a:t>Atsimo</a:t>
                      </a:r>
                      <a:r>
                        <a:rPr lang="en-GB" sz="700" dirty="0">
                          <a:effectLst/>
                        </a:rPr>
                        <a:t> </a:t>
                      </a:r>
                      <a:r>
                        <a:rPr lang="en-GB" sz="700" dirty="0" err="1">
                          <a:effectLst/>
                        </a:rPr>
                        <a:t>Andrefana</a:t>
                      </a:r>
                      <a:r>
                        <a:rPr lang="en-GB" sz="700" dirty="0">
                          <a:effectLst/>
                        </a:rPr>
                        <a:t> (CIC)</a:t>
                      </a:r>
                    </a:p>
                    <a:p>
                      <a:pPr algn="l">
                        <a:lnSpc>
                          <a:spcPct val="107000"/>
                        </a:lnSpc>
                        <a:spcAft>
                          <a:spcPts val="0"/>
                        </a:spcAft>
                      </a:pPr>
                      <a:r>
                        <a:rPr lang="en-GB" sz="700" dirty="0">
                          <a:effectLst/>
                        </a:rPr>
                        <a:t>The Minister of Agriculture</a:t>
                      </a:r>
                    </a:p>
                    <a:p>
                      <a:pPr algn="l">
                        <a:lnSpc>
                          <a:spcPct val="107000"/>
                        </a:lnSpc>
                        <a:spcAft>
                          <a:spcPts val="0"/>
                        </a:spcAft>
                      </a:pPr>
                      <a:r>
                        <a:rPr lang="en-GB" sz="700" dirty="0">
                          <a:effectLst/>
                        </a:rPr>
                        <a:t>Ministry of Industry and Private Sector Development</a:t>
                      </a:r>
                    </a:p>
                    <a:p>
                      <a:pPr algn="l">
                        <a:lnSpc>
                          <a:spcPct val="107000"/>
                        </a:lnSpc>
                        <a:spcAft>
                          <a:spcPts val="0"/>
                        </a:spcAft>
                      </a:pPr>
                      <a:r>
                        <a:rPr lang="en-GB" sz="700" dirty="0">
                          <a:effectLst/>
                        </a:rPr>
                        <a:t>World Bank through the PIC Project</a:t>
                      </a:r>
                    </a:p>
                    <a:p>
                      <a:pPr algn="l">
                        <a:lnSpc>
                          <a:spcPct val="107000"/>
                        </a:lnSpc>
                        <a:spcAft>
                          <a:spcPts val="0"/>
                        </a:spcAft>
                      </a:pPr>
                      <a:r>
                        <a:rPr lang="en-GB" sz="700">
                          <a:effectLst/>
                        </a:rPr>
                        <a:t>Auditors / Certifications</a:t>
                      </a:r>
                    </a:p>
                    <a:p>
                      <a:pPr algn="l">
                        <a:lnSpc>
                          <a:spcPct val="107000"/>
                        </a:lnSpc>
                        <a:spcAft>
                          <a:spcPts val="0"/>
                        </a:spcAft>
                      </a:pPr>
                      <a:r>
                        <a:rPr lang="en-GB" sz="700" dirty="0">
                          <a:effectLst/>
                        </a:rPr>
                        <a:t>cooperatives</a:t>
                      </a:r>
                    </a:p>
                    <a:p>
                      <a:pPr algn="l">
                        <a:lnSpc>
                          <a:spcPct val="107000"/>
                        </a:lnSpc>
                        <a:spcAft>
                          <a:spcPts val="0"/>
                        </a:spcAft>
                      </a:pPr>
                      <a:r>
                        <a:rPr lang="en-GB" sz="700" dirty="0">
                          <a:effectLst/>
                        </a:rPr>
                        <a:t>Farmers associations</a:t>
                      </a:r>
                    </a:p>
                    <a:p>
                      <a:pPr algn="l">
                        <a:lnSpc>
                          <a:spcPct val="107000"/>
                        </a:lnSpc>
                        <a:spcAft>
                          <a:spcPts val="0"/>
                        </a:spcAft>
                      </a:pPr>
                      <a:r>
                        <a:rPr lang="en-GB" sz="700" dirty="0">
                          <a:effectLst/>
                        </a:rPr>
                        <a:t>Associations of agricultural workers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Interministerial Committee of Cotton</a:t>
                      </a:r>
                    </a:p>
                    <a:p>
                      <a:pPr algn="l">
                        <a:lnSpc>
                          <a:spcPct val="107000"/>
                        </a:lnSpc>
                        <a:spcAft>
                          <a:spcPts val="0"/>
                        </a:spcAft>
                      </a:pPr>
                      <a:r>
                        <a:rPr lang="en-GB" sz="700">
                          <a:effectLst/>
                        </a:rPr>
                        <a:t>Inter-professional Cotton Council of Atsimo Andrefana (CIC)</a:t>
                      </a:r>
                    </a:p>
                    <a:p>
                      <a:pPr algn="l">
                        <a:lnSpc>
                          <a:spcPct val="107000"/>
                        </a:lnSpc>
                        <a:spcAft>
                          <a:spcPts val="0"/>
                        </a:spcAft>
                      </a:pPr>
                      <a:r>
                        <a:rPr lang="en-GB" sz="700">
                          <a:effectLst/>
                        </a:rPr>
                        <a:t>The Minister of Agriculture</a:t>
                      </a:r>
                    </a:p>
                    <a:p>
                      <a:pPr algn="l">
                        <a:lnSpc>
                          <a:spcPct val="107000"/>
                        </a:lnSpc>
                        <a:spcAft>
                          <a:spcPts val="0"/>
                        </a:spcAft>
                      </a:pPr>
                      <a:r>
                        <a:rPr lang="en-GB" sz="700">
                          <a:effectLst/>
                        </a:rPr>
                        <a:t>Ministry of Industry and Private Sector Development</a:t>
                      </a:r>
                    </a:p>
                    <a:p>
                      <a:pPr algn="l">
                        <a:lnSpc>
                          <a:spcPct val="107000"/>
                        </a:lnSpc>
                        <a:spcAft>
                          <a:spcPts val="0"/>
                        </a:spcAft>
                      </a:pPr>
                      <a:r>
                        <a:rPr lang="en-GB" sz="700">
                          <a:effectLst/>
                        </a:rPr>
                        <a:t>World Bank through the PIC Project</a:t>
                      </a:r>
                    </a:p>
                    <a:p>
                      <a:pPr algn="l">
                        <a:lnSpc>
                          <a:spcPct val="107000"/>
                        </a:lnSpc>
                        <a:spcAft>
                          <a:spcPts val="0"/>
                        </a:spcAft>
                      </a:pPr>
                      <a:r>
                        <a:rPr lang="en-GB" sz="700">
                          <a:effectLst/>
                        </a:rPr>
                        <a:t>Ministry of Labour</a:t>
                      </a:r>
                    </a:p>
                    <a:p>
                      <a:pPr algn="l">
                        <a:lnSpc>
                          <a:spcPct val="107000"/>
                        </a:lnSpc>
                        <a:spcAft>
                          <a:spcPts val="0"/>
                        </a:spcAft>
                      </a:pPr>
                      <a:r>
                        <a:rPr lang="en-GB" sz="700">
                          <a:effectLst/>
                        </a:rPr>
                        <a:t>Work inspection</a:t>
                      </a:r>
                    </a:p>
                    <a:p>
                      <a:pPr algn="l">
                        <a:lnSpc>
                          <a:spcPct val="107000"/>
                        </a:lnSpc>
                        <a:spcAft>
                          <a:spcPts val="0"/>
                        </a:spcAft>
                      </a:pPr>
                      <a:r>
                        <a:rPr lang="en-GB" sz="700">
                          <a:effectLst/>
                        </a:rPr>
                        <a:t>SMIE</a:t>
                      </a:r>
                    </a:p>
                    <a:p>
                      <a:pPr algn="l">
                        <a:lnSpc>
                          <a:spcPct val="107000"/>
                        </a:lnSpc>
                        <a:spcAft>
                          <a:spcPts val="0"/>
                        </a:spcAft>
                      </a:pPr>
                      <a:r>
                        <a:rPr lang="en-GB" sz="700">
                          <a:effectLst/>
                        </a:rPr>
                        <a:t>CNAPS</a:t>
                      </a:r>
                    </a:p>
                    <a:p>
                      <a:pPr algn="l">
                        <a:lnSpc>
                          <a:spcPct val="107000"/>
                        </a:lnSpc>
                        <a:spcAft>
                          <a:spcPts val="0"/>
                        </a:spcAft>
                      </a:pPr>
                      <a:r>
                        <a:rPr lang="en-GB" sz="700">
                          <a:effectLst/>
                        </a:rPr>
                        <a:t>Workers' unions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Ministry of Industry and Private Sector Development</a:t>
                      </a:r>
                    </a:p>
                    <a:p>
                      <a:pPr algn="l">
                        <a:lnSpc>
                          <a:spcPct val="107000"/>
                        </a:lnSpc>
                        <a:spcAft>
                          <a:spcPts val="0"/>
                        </a:spcAft>
                      </a:pPr>
                      <a:r>
                        <a:rPr lang="en-GB" sz="700" dirty="0">
                          <a:effectLst/>
                        </a:rPr>
                        <a:t> </a:t>
                      </a:r>
                    </a:p>
                    <a:p>
                      <a:pPr algn="l">
                        <a:lnSpc>
                          <a:spcPct val="107000"/>
                        </a:lnSpc>
                        <a:spcAft>
                          <a:spcPts val="0"/>
                        </a:spcAft>
                      </a:pPr>
                      <a:r>
                        <a:rPr lang="en-GB" sz="700" dirty="0">
                          <a:effectLst/>
                        </a:rPr>
                        <a:t>Business Grouping (SIM)</a:t>
                      </a:r>
                    </a:p>
                    <a:p>
                      <a:pPr algn="l">
                        <a:lnSpc>
                          <a:spcPct val="107000"/>
                        </a:lnSpc>
                        <a:spcAft>
                          <a:spcPts val="0"/>
                        </a:spcAft>
                      </a:pPr>
                      <a:r>
                        <a:rPr lang="en-GB" sz="700" dirty="0">
                          <a:effectLst/>
                        </a:rPr>
                        <a:t> </a:t>
                      </a:r>
                    </a:p>
                    <a:p>
                      <a:pPr algn="l">
                        <a:lnSpc>
                          <a:spcPct val="107000"/>
                        </a:lnSpc>
                        <a:spcAft>
                          <a:spcPts val="0"/>
                        </a:spcAft>
                      </a:pPr>
                      <a:r>
                        <a:rPr lang="en-GB" sz="700" dirty="0">
                          <a:effectLst/>
                        </a:rPr>
                        <a:t>Trade unions / workers union federations</a:t>
                      </a:r>
                    </a:p>
                    <a:p>
                      <a:pPr algn="l">
                        <a:lnSpc>
                          <a:spcPct val="107000"/>
                        </a:lnSpc>
                        <a:spcAft>
                          <a:spcPts val="0"/>
                        </a:spcAft>
                      </a:pPr>
                      <a:r>
                        <a:rPr lang="en-GB" sz="700" dirty="0">
                          <a:effectLst/>
                        </a:rPr>
                        <a:t>Ministry of Labour</a:t>
                      </a:r>
                    </a:p>
                    <a:p>
                      <a:pPr algn="l">
                        <a:lnSpc>
                          <a:spcPct val="107000"/>
                        </a:lnSpc>
                        <a:spcAft>
                          <a:spcPts val="0"/>
                        </a:spcAft>
                      </a:pPr>
                      <a:r>
                        <a:rPr lang="en-GB" sz="700" dirty="0">
                          <a:effectLst/>
                        </a:rPr>
                        <a:t>Work inspection</a:t>
                      </a:r>
                    </a:p>
                    <a:p>
                      <a:pPr algn="l">
                        <a:lnSpc>
                          <a:spcPct val="107000"/>
                        </a:lnSpc>
                        <a:spcAft>
                          <a:spcPts val="0"/>
                        </a:spcAft>
                      </a:pPr>
                      <a:r>
                        <a:rPr lang="en-GB" sz="700" dirty="0">
                          <a:effectLst/>
                        </a:rPr>
                        <a:t>SMIE</a:t>
                      </a:r>
                    </a:p>
                    <a:p>
                      <a:pPr algn="l">
                        <a:lnSpc>
                          <a:spcPct val="107000"/>
                        </a:lnSpc>
                        <a:spcAft>
                          <a:spcPts val="0"/>
                        </a:spcAft>
                      </a:pPr>
                      <a:r>
                        <a:rPr lang="en-GB" sz="700" dirty="0">
                          <a:effectLst/>
                        </a:rPr>
                        <a:t>CNAPS</a:t>
                      </a:r>
                    </a:p>
                    <a:p>
                      <a:pPr algn="l">
                        <a:lnSpc>
                          <a:spcPct val="107000"/>
                        </a:lnSpc>
                        <a:spcAft>
                          <a:spcPts val="0"/>
                        </a:spcAft>
                      </a:pPr>
                      <a:r>
                        <a:rPr lang="en-GB" sz="700" dirty="0">
                          <a:effectLst/>
                        </a:rPr>
                        <a:t>Auditors / Certifications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a:effectLst/>
                        </a:rPr>
                        <a:t>Ministry of Industry and Private Sector Development</a:t>
                      </a:r>
                    </a:p>
                    <a:p>
                      <a:pPr algn="l">
                        <a:lnSpc>
                          <a:spcPct val="107000"/>
                        </a:lnSpc>
                        <a:spcAft>
                          <a:spcPts val="0"/>
                        </a:spcAft>
                      </a:pPr>
                      <a:r>
                        <a:rPr lang="en-GB" sz="700">
                          <a:effectLst/>
                        </a:rPr>
                        <a:t> </a:t>
                      </a:r>
                    </a:p>
                    <a:p>
                      <a:pPr algn="l">
                        <a:lnSpc>
                          <a:spcPct val="107000"/>
                        </a:lnSpc>
                        <a:spcAft>
                          <a:spcPts val="0"/>
                        </a:spcAft>
                      </a:pPr>
                      <a:r>
                        <a:rPr lang="en-GB" sz="700">
                          <a:effectLst/>
                        </a:rPr>
                        <a:t>Business Grouping (SIM)</a:t>
                      </a:r>
                    </a:p>
                    <a:p>
                      <a:pPr algn="l">
                        <a:lnSpc>
                          <a:spcPct val="107000"/>
                        </a:lnSpc>
                        <a:spcAft>
                          <a:spcPts val="0"/>
                        </a:spcAft>
                      </a:pPr>
                      <a:r>
                        <a:rPr lang="en-GB" sz="700">
                          <a:effectLst/>
                        </a:rPr>
                        <a:t> </a:t>
                      </a:r>
                    </a:p>
                    <a:p>
                      <a:pPr algn="l">
                        <a:lnSpc>
                          <a:spcPct val="107000"/>
                        </a:lnSpc>
                        <a:spcAft>
                          <a:spcPts val="0"/>
                        </a:spcAft>
                      </a:pPr>
                      <a:r>
                        <a:rPr lang="en-GB" sz="700">
                          <a:effectLst/>
                        </a:rPr>
                        <a:t>Trade unions / workers union federations</a:t>
                      </a:r>
                    </a:p>
                    <a:p>
                      <a:pPr algn="l">
                        <a:lnSpc>
                          <a:spcPct val="107000"/>
                        </a:lnSpc>
                        <a:spcAft>
                          <a:spcPts val="0"/>
                        </a:spcAft>
                      </a:pPr>
                      <a:r>
                        <a:rPr lang="en-GB" sz="700">
                          <a:effectLst/>
                        </a:rPr>
                        <a:t>Ministry of Labour</a:t>
                      </a:r>
                    </a:p>
                    <a:p>
                      <a:pPr algn="l">
                        <a:lnSpc>
                          <a:spcPct val="107000"/>
                        </a:lnSpc>
                        <a:spcAft>
                          <a:spcPts val="0"/>
                        </a:spcAft>
                      </a:pPr>
                      <a:r>
                        <a:rPr lang="en-GB" sz="700">
                          <a:effectLst/>
                        </a:rPr>
                        <a:t>Work inspection</a:t>
                      </a:r>
                    </a:p>
                    <a:p>
                      <a:pPr algn="l">
                        <a:lnSpc>
                          <a:spcPct val="107000"/>
                        </a:lnSpc>
                        <a:spcAft>
                          <a:spcPts val="0"/>
                        </a:spcAft>
                      </a:pPr>
                      <a:r>
                        <a:rPr lang="en-GB" sz="700">
                          <a:effectLst/>
                        </a:rPr>
                        <a:t>SMIE</a:t>
                      </a:r>
                    </a:p>
                    <a:p>
                      <a:pPr algn="l">
                        <a:lnSpc>
                          <a:spcPct val="107000"/>
                        </a:lnSpc>
                        <a:spcAft>
                          <a:spcPts val="0"/>
                        </a:spcAft>
                      </a:pPr>
                      <a:r>
                        <a:rPr lang="en-GB" sz="700">
                          <a:effectLst/>
                        </a:rPr>
                        <a:t>CNAPS</a:t>
                      </a:r>
                    </a:p>
                    <a:p>
                      <a:pPr algn="l">
                        <a:lnSpc>
                          <a:spcPct val="107000"/>
                        </a:lnSpc>
                        <a:spcAft>
                          <a:spcPts val="0"/>
                        </a:spcAft>
                      </a:pPr>
                      <a:r>
                        <a:rPr lang="en-GB" sz="700">
                          <a:effectLst/>
                        </a:rPr>
                        <a:t>Auditors / Certifications</a:t>
                      </a:r>
                      <a:endParaRPr lang="en-GB"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pPr algn="l">
                        <a:lnSpc>
                          <a:spcPct val="107000"/>
                        </a:lnSpc>
                        <a:spcAft>
                          <a:spcPts val="0"/>
                        </a:spcAft>
                      </a:pPr>
                      <a:r>
                        <a:rPr lang="en-GB" sz="700" dirty="0">
                          <a:effectLst/>
                        </a:rPr>
                        <a:t>Ministry of Industry and Private Sector Development</a:t>
                      </a:r>
                    </a:p>
                    <a:p>
                      <a:pPr algn="l">
                        <a:lnSpc>
                          <a:spcPct val="107000"/>
                        </a:lnSpc>
                        <a:spcAft>
                          <a:spcPts val="0"/>
                        </a:spcAft>
                      </a:pPr>
                      <a:r>
                        <a:rPr lang="en-GB" sz="700" dirty="0">
                          <a:effectLst/>
                        </a:rPr>
                        <a:t> </a:t>
                      </a:r>
                    </a:p>
                    <a:p>
                      <a:pPr algn="l">
                        <a:lnSpc>
                          <a:spcPct val="107000"/>
                        </a:lnSpc>
                        <a:spcAft>
                          <a:spcPts val="0"/>
                        </a:spcAft>
                      </a:pPr>
                      <a:r>
                        <a:rPr lang="en-GB" sz="700" dirty="0">
                          <a:effectLst/>
                        </a:rPr>
                        <a:t>Ministry of Commerce and Consumer Affairs</a:t>
                      </a:r>
                    </a:p>
                    <a:p>
                      <a:pPr algn="l">
                        <a:lnSpc>
                          <a:spcPct val="107000"/>
                        </a:lnSpc>
                        <a:spcAft>
                          <a:spcPts val="0"/>
                        </a:spcAft>
                      </a:pPr>
                      <a:r>
                        <a:rPr lang="en-GB" sz="700" dirty="0">
                          <a:effectLst/>
                        </a:rPr>
                        <a:t> </a:t>
                      </a:r>
                    </a:p>
                    <a:p>
                      <a:pPr algn="l">
                        <a:lnSpc>
                          <a:spcPct val="107000"/>
                        </a:lnSpc>
                        <a:spcAft>
                          <a:spcPts val="0"/>
                        </a:spcAft>
                      </a:pPr>
                      <a:r>
                        <a:rPr lang="en-GB" sz="700" dirty="0">
                          <a:effectLst/>
                        </a:rPr>
                        <a:t>Grouping of companies (GEFP, SIM, GEM, etc.)</a:t>
                      </a:r>
                    </a:p>
                    <a:p>
                      <a:pPr algn="l">
                        <a:lnSpc>
                          <a:spcPct val="107000"/>
                        </a:lnSpc>
                        <a:spcAft>
                          <a:spcPts val="0"/>
                        </a:spcAft>
                      </a:pPr>
                      <a:r>
                        <a:rPr lang="en-GB" sz="700" dirty="0">
                          <a:effectLst/>
                        </a:rPr>
                        <a:t> </a:t>
                      </a:r>
                    </a:p>
                    <a:p>
                      <a:pPr algn="l">
                        <a:lnSpc>
                          <a:spcPct val="107000"/>
                        </a:lnSpc>
                        <a:spcAft>
                          <a:spcPts val="0"/>
                        </a:spcAft>
                      </a:pPr>
                      <a:r>
                        <a:rPr lang="en-GB" sz="700" dirty="0">
                          <a:effectLst/>
                        </a:rPr>
                        <a:t>Economic Development Board of Madagascar</a:t>
                      </a:r>
                    </a:p>
                    <a:p>
                      <a:pPr algn="l">
                        <a:lnSpc>
                          <a:spcPct val="107000"/>
                        </a:lnSpc>
                        <a:spcAft>
                          <a:spcPts val="0"/>
                        </a:spcAft>
                      </a:pPr>
                      <a:r>
                        <a:rPr lang="en-GB" sz="700" dirty="0">
                          <a:effectLst/>
                        </a:rPr>
                        <a:t>Ministry of Labour</a:t>
                      </a:r>
                    </a:p>
                    <a:p>
                      <a:pPr algn="l">
                        <a:lnSpc>
                          <a:spcPct val="107000"/>
                        </a:lnSpc>
                        <a:spcAft>
                          <a:spcPts val="0"/>
                        </a:spcAft>
                      </a:pPr>
                      <a:r>
                        <a:rPr lang="en-GB" sz="700" dirty="0">
                          <a:effectLst/>
                        </a:rPr>
                        <a:t>Work inspection</a:t>
                      </a:r>
                    </a:p>
                    <a:p>
                      <a:pPr algn="l">
                        <a:lnSpc>
                          <a:spcPct val="107000"/>
                        </a:lnSpc>
                        <a:spcAft>
                          <a:spcPts val="0"/>
                        </a:spcAft>
                      </a:pPr>
                      <a:r>
                        <a:rPr lang="en-GB" sz="700" dirty="0">
                          <a:effectLst/>
                        </a:rPr>
                        <a:t>SMIE</a:t>
                      </a:r>
                    </a:p>
                    <a:p>
                      <a:pPr algn="l">
                        <a:lnSpc>
                          <a:spcPct val="107000"/>
                        </a:lnSpc>
                        <a:spcAft>
                          <a:spcPts val="0"/>
                        </a:spcAft>
                      </a:pPr>
                      <a:r>
                        <a:rPr lang="en-GB" sz="700" dirty="0">
                          <a:effectLst/>
                        </a:rPr>
                        <a:t>CNAPS</a:t>
                      </a:r>
                    </a:p>
                    <a:p>
                      <a:pPr algn="l">
                        <a:lnSpc>
                          <a:spcPct val="107000"/>
                        </a:lnSpc>
                        <a:spcAft>
                          <a:spcPts val="0"/>
                        </a:spcAft>
                      </a:pPr>
                      <a:r>
                        <a:rPr lang="en-GB" sz="700" dirty="0">
                          <a:effectLst/>
                        </a:rPr>
                        <a:t>Auditors / Certifications</a:t>
                      </a:r>
                      <a:endParaRPr lang="en-GB"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7942" marR="27942" marT="0" marB="0"/>
                </a:tc>
                <a:tc>
                  <a:txBody>
                    <a:bodyPr/>
                    <a:lstStyle/>
                    <a:p>
                      <a:endParaRPr lang="en-GB" sz="3200" dirty="0"/>
                    </a:p>
                  </a:txBody>
                  <a:tcPr marL="0" marR="0" marT="0" marB="0" anchor="ctr"/>
                </a:tc>
                <a:extLst>
                  <a:ext uri="{0D108BD9-81ED-4DB2-BD59-A6C34878D82A}">
                    <a16:rowId xmlns:a16="http://schemas.microsoft.com/office/drawing/2014/main" val="10007"/>
                  </a:ext>
                </a:extLst>
              </a:tr>
            </a:tbl>
          </a:graphicData>
        </a:graphic>
      </p:graphicFrame>
      <p:sp>
        <p:nvSpPr>
          <p:cNvPr id="6" name="Rectangle 5"/>
          <p:cNvSpPr/>
          <p:nvPr/>
        </p:nvSpPr>
        <p:spPr>
          <a:xfrm>
            <a:off x="0" y="-8712"/>
            <a:ext cx="1504950" cy="510988"/>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1800" b="0" i="0" u="none" strike="noStrike" kern="1200" cap="none" spc="0" normalizeH="0" baseline="0" noProof="0" dirty="0">
                <a:ln>
                  <a:noFill/>
                </a:ln>
                <a:solidFill>
                  <a:prstClr val="black"/>
                </a:solidFill>
                <a:effectLst/>
                <a:uLnTx/>
                <a:uFillTx/>
                <a:latin typeface="Calibri" panose="020F0502020204030204"/>
                <a:ea typeface="+mn-ea"/>
                <a:cs typeface="+mn-cs"/>
              </a:rPr>
              <a:t>Example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98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95" y="3433763"/>
            <a:ext cx="3197013" cy="2743200"/>
          </a:xfrm>
        </p:spPr>
        <p:txBody>
          <a:bodyPr anchor="t">
            <a:normAutofit/>
          </a:bodyPr>
          <a:lstStyle/>
          <a:p>
            <a:pPr algn="ctr"/>
            <a:r>
              <a:rPr lang="fr-CH" sz="4000" b="1" dirty="0">
                <a:solidFill>
                  <a:srgbClr val="002060"/>
                </a:solidFill>
              </a:rPr>
              <a:t>Group Exercice</a:t>
            </a:r>
            <a:endParaRPr lang="en-GB" sz="4000" b="1" dirty="0">
              <a:solidFill>
                <a:srgbClr val="002060"/>
              </a:solidFill>
            </a:endParaRPr>
          </a:p>
        </p:txBody>
      </p:sp>
      <p:pic>
        <p:nvPicPr>
          <p:cNvPr id="4" name="Graphic 3" descr="Meeting">
            <a:extLst>
              <a:ext uri="{FF2B5EF4-FFF2-40B4-BE49-F238E27FC236}">
                <a16:creationId xmlns:a16="http://schemas.microsoft.com/office/drawing/2014/main" id="{4023C015-73BD-40C2-B20A-4EC5C46118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6493" y="2162747"/>
            <a:ext cx="1271016" cy="1271016"/>
          </a:xfrm>
          <a:prstGeom prst="rect">
            <a:avLst/>
          </a:prstGeom>
        </p:spPr>
      </p:pic>
      <p:sp>
        <p:nvSpPr>
          <p:cNvPr id="6" name="Content Placeholder 2">
            <a:extLst>
              <a:ext uri="{FF2B5EF4-FFF2-40B4-BE49-F238E27FC236}">
                <a16:creationId xmlns:a16="http://schemas.microsoft.com/office/drawing/2014/main" id="{545D754B-BB7B-4D07-9F6B-8ED2F542733B}"/>
              </a:ext>
            </a:extLst>
          </p:cNvPr>
          <p:cNvSpPr>
            <a:spLocks noGrp="1"/>
          </p:cNvSpPr>
          <p:nvPr>
            <p:ph idx="1"/>
          </p:nvPr>
        </p:nvSpPr>
        <p:spPr>
          <a:xfrm>
            <a:off x="3630613" y="642938"/>
            <a:ext cx="7723187" cy="5534025"/>
          </a:xfrm>
        </p:spPr>
        <p:txBody>
          <a:bodyPr>
            <a:normAutofit lnSpcReduction="10000"/>
          </a:bodyPr>
          <a:lstStyle/>
          <a:p>
            <a:pPr marL="0" indent="0">
              <a:buNone/>
            </a:pPr>
            <a:r>
              <a:rPr lang="en-US" b="1" dirty="0">
                <a:solidFill>
                  <a:srgbClr val="002060"/>
                </a:solidFill>
              </a:rPr>
              <a:t>STEP 2 - TRAINING MATERIAL NO. 5 - Value Chain Mapping Exercise</a:t>
            </a:r>
          </a:p>
          <a:p>
            <a:pPr marL="0" indent="0">
              <a:buNone/>
            </a:pPr>
            <a:endParaRPr lang="fr-CH" dirty="0"/>
          </a:p>
          <a:p>
            <a:pPr lvl="0"/>
            <a:r>
              <a:rPr lang="en-US" dirty="0"/>
              <a:t>Read carefully the information provided;</a:t>
            </a:r>
            <a:endParaRPr lang="en-GB" dirty="0"/>
          </a:p>
          <a:p>
            <a:pPr lvl="0"/>
            <a:r>
              <a:rPr lang="en-US" dirty="0"/>
              <a:t>Perform an effective value chain mapping considering the information included in the case study below. </a:t>
            </a:r>
            <a:endParaRPr lang="en-GB" dirty="0"/>
          </a:p>
          <a:p>
            <a:pPr lvl="0"/>
            <a:r>
              <a:rPr lang="en-US" dirty="0"/>
              <a:t>Map the actors, the supporting functions and the enabling environment. Provide and adapt the methodology used to map the selected value chain. Please adapt the map to the case study context and include all relevant information. </a:t>
            </a:r>
            <a:endParaRPr lang="en-GB" dirty="0"/>
          </a:p>
          <a:p>
            <a:pPr lvl="0"/>
            <a:r>
              <a:rPr lang="en-US" dirty="0"/>
              <a:t>Fill the mapping table template below accordingly. </a:t>
            </a:r>
            <a:endParaRPr lang="en-GB" dirty="0"/>
          </a:p>
          <a:p>
            <a:pPr marL="0" indent="0">
              <a:buNone/>
            </a:pPr>
            <a:endParaRPr lang="en-GB" dirty="0"/>
          </a:p>
        </p:txBody>
      </p:sp>
    </p:spTree>
    <p:extLst>
      <p:ext uri="{BB962C8B-B14F-4D97-AF65-F5344CB8AC3E}">
        <p14:creationId xmlns:p14="http://schemas.microsoft.com/office/powerpoint/2010/main" val="129642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495" y="3433763"/>
            <a:ext cx="3197013" cy="2743200"/>
          </a:xfrm>
        </p:spPr>
        <p:txBody>
          <a:bodyPr anchor="t">
            <a:normAutofit/>
          </a:bodyPr>
          <a:lstStyle/>
          <a:p>
            <a:pPr algn="ctr"/>
            <a:r>
              <a:rPr lang="fr-CH" b="1" dirty="0" err="1">
                <a:solidFill>
                  <a:srgbClr val="002060"/>
                </a:solidFill>
              </a:rPr>
              <a:t>Useful</a:t>
            </a:r>
            <a:r>
              <a:rPr lang="fr-CH" b="1" dirty="0">
                <a:solidFill>
                  <a:srgbClr val="002060"/>
                </a:solidFill>
              </a:rPr>
              <a:t> </a:t>
            </a:r>
            <a:r>
              <a:rPr lang="fr-CH" b="1" dirty="0" err="1">
                <a:solidFill>
                  <a:srgbClr val="002060"/>
                </a:solidFill>
              </a:rPr>
              <a:t>Resources</a:t>
            </a:r>
            <a:endParaRPr lang="en-GB" b="1" dirty="0">
              <a:solidFill>
                <a:srgbClr val="002060"/>
              </a:solidFill>
            </a:endParaRPr>
          </a:p>
        </p:txBody>
      </p:sp>
      <p:pic>
        <p:nvPicPr>
          <p:cNvPr id="4" name="Graphic 3" descr="Books">
            <a:extLst>
              <a:ext uri="{FF2B5EF4-FFF2-40B4-BE49-F238E27FC236}">
                <a16:creationId xmlns:a16="http://schemas.microsoft.com/office/drawing/2014/main" id="{7A7C9378-AC52-4A20-BC2D-F277F05134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96493" y="2039816"/>
            <a:ext cx="1271016" cy="1271016"/>
          </a:xfrm>
          <a:prstGeom prst="rect">
            <a:avLst/>
          </a:prstGeom>
        </p:spPr>
      </p:pic>
      <p:sp>
        <p:nvSpPr>
          <p:cNvPr id="6" name="Rectangle 5">
            <a:extLst>
              <a:ext uri="{FF2B5EF4-FFF2-40B4-BE49-F238E27FC236}">
                <a16:creationId xmlns:a16="http://schemas.microsoft.com/office/drawing/2014/main" id="{3B316699-A7B5-4506-B246-E93D611F3DE0}"/>
              </a:ext>
            </a:extLst>
          </p:cNvPr>
          <p:cNvSpPr/>
          <p:nvPr/>
        </p:nvSpPr>
        <p:spPr>
          <a:xfrm>
            <a:off x="3630508" y="792747"/>
            <a:ext cx="7723294" cy="60016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600" b="1" i="0" u="none" strike="noStrike" kern="1200" cap="none" spc="0" normalizeH="0" baseline="0" noProof="0" dirty="0">
                <a:ln>
                  <a:noFill/>
                </a:ln>
                <a:solidFill>
                  <a:srgbClr val="002060"/>
                </a:solidFill>
                <a:effectLst/>
                <a:uLnTx/>
                <a:uFillTx/>
                <a:latin typeface="Calibri" panose="020F0502020204030204"/>
                <a:ea typeface="+mn-ea"/>
                <a:cs typeface="+mn-cs"/>
              </a:rPr>
              <a:t>Publication</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This mapping tool was adapted from the ILO Market Systems for Decent Work approach and more specifically the Guide “Value Chain Development for Decent Work”, where additional sources and insights can be found.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ILO. 2015. Value chain development for decent work: how to create employment and improve working conditions in targeted sectors. International Labour Office. - 2nd ed. - Geneva: ILO, 2015. Available at: </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http://www.ilo.org/wcmsp5/groups/public/---ed_emp/---emp_ent/---ifp_seed/documents/instructionalmaterial/wcms_434363.pdf</a:t>
            </a: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H"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2060"/>
                </a:solidFill>
                <a:effectLst/>
                <a:uLnTx/>
                <a:uFillTx/>
                <a:latin typeface="Calibri" panose="020F0502020204030204"/>
                <a:ea typeface="+mn-ea"/>
                <a:cs typeface="+mn-cs"/>
              </a:rPr>
              <a:t>Tools from the toolbox</a:t>
            </a: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Clr>
                <a:srgbClr val="5B9BD5">
                  <a:lumMod val="75000"/>
                </a:srgbClr>
              </a:buClr>
              <a:buFont typeface="Courier New" panose="02070309020205020404" pitchFamily="49" charset="0"/>
              <a:buChar char="o"/>
              <a:defRPr/>
            </a:pPr>
            <a:r>
              <a:rPr lang="en-US" sz="1600" dirty="0">
                <a:solidFill>
                  <a:prstClr val="black"/>
                </a:solidFill>
              </a:rPr>
              <a:t>STEP 2 - CASE STUDY NO. 3 - The roll-out of STEP 2 in the coffee value chain of Colombia</a:t>
            </a:r>
          </a:p>
          <a:p>
            <a:pPr marL="285750" lvl="0" indent="-285750">
              <a:buClr>
                <a:srgbClr val="5B9BD5">
                  <a:lumMod val="75000"/>
                </a:srgbClr>
              </a:buClr>
              <a:buFont typeface="Courier New" panose="02070309020205020404" pitchFamily="49" charset="0"/>
              <a:buChar char="o"/>
              <a:defRPr/>
            </a:pPr>
            <a:r>
              <a:rPr lang="en-US" sz="1600" dirty="0">
                <a:solidFill>
                  <a:prstClr val="black"/>
                </a:solidFill>
              </a:rPr>
              <a:t>STEP 2 - TEMPLATE NO. 4 - Report for the Value Chain Mapping</a:t>
            </a:r>
          </a:p>
          <a:p>
            <a:pPr marL="285750" lvl="0" indent="-285750">
              <a:buClr>
                <a:srgbClr val="5B9BD5">
                  <a:lumMod val="75000"/>
                </a:srgbClr>
              </a:buClr>
              <a:buFont typeface="Courier New" panose="02070309020205020404" pitchFamily="49" charset="0"/>
              <a:buChar char="o"/>
              <a:defRPr/>
            </a:pPr>
            <a:r>
              <a:rPr lang="en-US" sz="1600" dirty="0">
                <a:solidFill>
                  <a:prstClr val="black"/>
                </a:solidFill>
              </a:rPr>
              <a:t>STEP 2 - TOR NO. 2 - Terms of Reference for the Value Chain Mapping</a:t>
            </a:r>
          </a:p>
          <a:p>
            <a:pPr marL="285750" lvl="0" indent="-285750">
              <a:buClr>
                <a:srgbClr val="5B9BD5">
                  <a:lumMod val="75000"/>
                </a:srgbClr>
              </a:buClr>
              <a:buFont typeface="Courier New" panose="02070309020205020404" pitchFamily="49" charset="0"/>
              <a:buChar char="o"/>
              <a:defRPr/>
            </a:pPr>
            <a:r>
              <a:rPr lang="en-US" sz="1600" dirty="0">
                <a:solidFill>
                  <a:prstClr val="black"/>
                </a:solidFill>
              </a:rPr>
              <a:t>STEP 2 - TRAINING MATERIAL NO. 5 - Value Chain Mapping Exercise</a:t>
            </a:r>
          </a:p>
          <a:p>
            <a:pPr marL="285750" lvl="0" indent="-285750">
              <a:buClr>
                <a:srgbClr val="5B9BD5">
                  <a:lumMod val="75000"/>
                </a:srgbClr>
              </a:buClr>
              <a:buFont typeface="Courier New" panose="02070309020205020404" pitchFamily="49" charset="0"/>
              <a:buChar char="o"/>
              <a:defRPr/>
            </a:pPr>
            <a:r>
              <a:rPr lang="en-US" sz="1600" dirty="0">
                <a:solidFill>
                  <a:prstClr val="black"/>
                </a:solidFill>
              </a:rPr>
              <a:t>STEP 2 - TRAINING MATERIAL NO. 6 - Presentation of Step 2</a:t>
            </a:r>
          </a:p>
          <a:p>
            <a:pPr marL="285750" lvl="0" indent="-285750">
              <a:buClr>
                <a:srgbClr val="5B9BD5">
                  <a:lumMod val="75000"/>
                </a:srgbClr>
              </a:buClr>
              <a:buFont typeface="Courier New" panose="02070309020205020404" pitchFamily="49" charset="0"/>
              <a:buChar char="o"/>
              <a:defRPr/>
            </a:pPr>
            <a:endParaRPr lang="en-US" sz="1600" dirty="0">
              <a:solidFill>
                <a:prstClr val="black"/>
              </a:solidFill>
            </a:endParaRPr>
          </a:p>
          <a:p>
            <a:pPr marL="285750" lvl="0" indent="-285750">
              <a:buClr>
                <a:srgbClr val="5B9BD5">
                  <a:lumMod val="75000"/>
                </a:srgbClr>
              </a:buClr>
              <a:buFont typeface="Courier New" panose="02070309020205020404" pitchFamily="49" charset="0"/>
              <a:buChar char="o"/>
              <a:defRPr/>
            </a:pPr>
            <a:endParaRPr lang="en-US" sz="1600" dirty="0">
              <a:solidFill>
                <a:prstClr val="black"/>
              </a:solidFill>
            </a:endParaRPr>
          </a:p>
          <a:p>
            <a:pPr marL="285750" lvl="0" indent="-285750">
              <a:buClr>
                <a:srgbClr val="5B9BD5">
                  <a:lumMod val="75000"/>
                </a:srgbClr>
              </a:buClr>
              <a:buFont typeface="Courier New" panose="02070309020205020404" pitchFamily="49" charset="0"/>
              <a:buChar char="o"/>
              <a:defRPr/>
            </a:pPr>
            <a:endParaRPr lang="en-US" sz="1600" dirty="0">
              <a:solidFill>
                <a:prstClr val="black"/>
              </a:solidFill>
            </a:endParaRPr>
          </a:p>
          <a:p>
            <a:pPr marL="285750" marR="0" lvl="0" indent="-285750" algn="l" defTabSz="914400" rtl="0" eaLnBrk="1" fontAlgn="auto" latinLnBrk="0" hangingPunct="1">
              <a:lnSpc>
                <a:spcPct val="100000"/>
              </a:lnSpc>
              <a:spcBef>
                <a:spcPts val="0"/>
              </a:spcBef>
              <a:spcAft>
                <a:spcPts val="0"/>
              </a:spcAft>
              <a:buClr>
                <a:srgbClr val="ED7D31"/>
              </a:buClr>
              <a:buSzTx/>
              <a:buFont typeface="Courier New" panose="02070309020205020404" pitchFamily="49" charset="0"/>
              <a:buChar char="o"/>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ED7D31"/>
              </a:buClr>
              <a:buSzTx/>
              <a:buFont typeface="Courier New" panose="02070309020205020404" pitchFamily="49" charset="0"/>
              <a:buChar char="o"/>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B672E629-7B6F-4538-BE2D-715368B95BEC}"/>
              </a:ext>
            </a:extLst>
          </p:cNvPr>
          <p:cNvSpPr/>
          <p:nvPr/>
        </p:nvSpPr>
        <p:spPr>
          <a:xfrm>
            <a:off x="3630508" y="1868894"/>
            <a:ext cx="7508630" cy="14507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932506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1472</Words>
  <Application>Microsoft Office PowerPoint</Application>
  <PresentationFormat>Widescreen</PresentationFormat>
  <Paragraphs>338</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Calibri Light</vt:lpstr>
      <vt:lpstr>Courier New</vt:lpstr>
      <vt:lpstr>Times New Roman</vt:lpstr>
      <vt:lpstr>1_Office Theme</vt:lpstr>
      <vt:lpstr>Step 2  Value chain mapping</vt:lpstr>
      <vt:lpstr>Objectives</vt:lpstr>
      <vt:lpstr>Mapping process</vt:lpstr>
      <vt:lpstr>Mapping visual representation</vt:lpstr>
      <vt:lpstr>PowerPoint Presentation</vt:lpstr>
      <vt:lpstr>Mapping Process Value chain actors </vt:lpstr>
      <vt:lpstr>Mapping Process Supporting Functions</vt:lpstr>
      <vt:lpstr>Mapping process – useful matrix</vt:lpstr>
      <vt:lpstr>PowerPoint Presentation</vt:lpstr>
      <vt:lpstr>Group Exercice</vt:lpstr>
      <vt:lpstr>Useful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Cassandre Guibord Cyr</dc:creator>
  <cp:lastModifiedBy>Cassandre Guibord Cyr</cp:lastModifiedBy>
  <cp:revision>6</cp:revision>
  <dcterms:created xsi:type="dcterms:W3CDTF">2018-07-04T12:19:17Z</dcterms:created>
  <dcterms:modified xsi:type="dcterms:W3CDTF">2018-07-04T16:49:22Z</dcterms:modified>
</cp:coreProperties>
</file>