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4" r:id="rId2"/>
    <p:sldId id="320" r:id="rId3"/>
    <p:sldId id="297" r:id="rId4"/>
    <p:sldId id="303" r:id="rId5"/>
    <p:sldId id="304" r:id="rId6"/>
    <p:sldId id="305" r:id="rId7"/>
    <p:sldId id="321" r:id="rId8"/>
    <p:sldId id="306" r:id="rId9"/>
    <p:sldId id="307" r:id="rId10"/>
    <p:sldId id="323" r:id="rId11"/>
    <p:sldId id="324"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0" d="100"/>
          <a:sy n="80" d="100"/>
        </p:scale>
        <p:origin x="58" y="2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D5E319B-2327-4165-AEB0-4B243BF8A948}" type="datetimeFigureOut">
              <a:rPr lang="en-GB" smtClean="0"/>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1585117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5E319B-2327-4165-AEB0-4B243BF8A948}" type="datetimeFigureOut">
              <a:rPr lang="en-GB" smtClean="0"/>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12727070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5E319B-2327-4165-AEB0-4B243BF8A948}" type="datetimeFigureOut">
              <a:rPr lang="en-GB" smtClean="0"/>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562229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D5E319B-2327-4165-AEB0-4B243BF8A948}" type="datetimeFigureOut">
              <a:rPr lang="en-GB" smtClean="0"/>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506580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D5E319B-2327-4165-AEB0-4B243BF8A948}" type="datetimeFigureOut">
              <a:rPr lang="en-GB" smtClean="0"/>
              <a:t>05/07/2018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393470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D5E319B-2327-4165-AEB0-4B243BF8A948}" type="datetimeFigureOut">
              <a:rPr lang="en-GB" smtClean="0"/>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702001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D5E319B-2327-4165-AEB0-4B243BF8A948}" type="datetimeFigureOut">
              <a:rPr lang="en-GB" smtClean="0"/>
              <a:t>05/07/2018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75573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D5E319B-2327-4165-AEB0-4B243BF8A948}" type="datetimeFigureOut">
              <a:rPr lang="en-GB" smtClean="0"/>
              <a:t>05/07/2018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742253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D5E319B-2327-4165-AEB0-4B243BF8A948}" type="datetimeFigureOut">
              <a:rPr lang="en-GB" smtClean="0"/>
              <a:t>05/07/2018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6531597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5E319B-2327-4165-AEB0-4B243BF8A948}" type="datetimeFigureOut">
              <a:rPr lang="en-GB" smtClean="0"/>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3543439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D5E319B-2327-4165-AEB0-4B243BF8A948}" type="datetimeFigureOut">
              <a:rPr lang="en-GB" smtClean="0"/>
              <a:t>05/07/2018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12D8F47-A75A-4AA0-BB1F-E5DD480A6F69}" type="slidenum">
              <a:rPr lang="en-GB" smtClean="0"/>
              <a:t>‹#›</a:t>
            </a:fld>
            <a:endParaRPr lang="en-GB"/>
          </a:p>
        </p:txBody>
      </p:sp>
    </p:spTree>
    <p:extLst>
      <p:ext uri="{BB962C8B-B14F-4D97-AF65-F5344CB8AC3E}">
        <p14:creationId xmlns:p14="http://schemas.microsoft.com/office/powerpoint/2010/main" val="1471168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5E319B-2327-4165-AEB0-4B243BF8A948}" type="datetimeFigureOut">
              <a:rPr lang="en-GB" smtClean="0"/>
              <a:t>05/07/2018</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2D8F47-A75A-4AA0-BB1F-E5DD480A6F69}" type="slidenum">
              <a:rPr lang="en-GB" smtClean="0"/>
              <a:t>‹#›</a:t>
            </a:fld>
            <a:endParaRPr lang="en-GB"/>
          </a:p>
        </p:txBody>
      </p:sp>
    </p:spTree>
    <p:extLst>
      <p:ext uri="{BB962C8B-B14F-4D97-AF65-F5344CB8AC3E}">
        <p14:creationId xmlns:p14="http://schemas.microsoft.com/office/powerpoint/2010/main" val="37818731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482A7D0-DB09-4EBA-8D52-E6A5934B66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Freeform: Shape 8">
            <a:extLst>
              <a:ext uri="{FF2B5EF4-FFF2-40B4-BE49-F238E27FC236}">
                <a16:creationId xmlns:a16="http://schemas.microsoft.com/office/drawing/2014/main" id="{1A3688C8-DFCE-4CCD-BCF0-5FB239E50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30410"/>
            <a:ext cx="7005134" cy="4827590"/>
          </a:xfrm>
          <a:custGeom>
            <a:avLst/>
            <a:gdLst>
              <a:gd name="connsiteX0" fmla="*/ 1974535 w 7005134"/>
              <a:gd name="connsiteY0" fmla="*/ 0 h 4827590"/>
              <a:gd name="connsiteX1" fmla="*/ 7003848 w 7005134"/>
              <a:gd name="connsiteY1" fmla="*/ 4776721 h 4827590"/>
              <a:gd name="connsiteX2" fmla="*/ 7005134 w 7005134"/>
              <a:gd name="connsiteY2" fmla="*/ 4827590 h 4827590"/>
              <a:gd name="connsiteX3" fmla="*/ 0 w 7005134"/>
              <a:gd name="connsiteY3" fmla="*/ 4827590 h 4827590"/>
              <a:gd name="connsiteX4" fmla="*/ 0 w 7005134"/>
              <a:gd name="connsiteY4" fmla="*/ 402231 h 4827590"/>
              <a:gd name="connsiteX5" fmla="*/ 14349 w 7005134"/>
              <a:gd name="connsiteY5" fmla="*/ 395744 h 4827590"/>
              <a:gd name="connsiteX6" fmla="*/ 1974535 w 7005134"/>
              <a:gd name="connsiteY6" fmla="*/ 0 h 48275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05134" h="4827590">
                <a:moveTo>
                  <a:pt x="1974535" y="0"/>
                </a:moveTo>
                <a:cubicBezTo>
                  <a:pt x="4668853" y="0"/>
                  <a:pt x="6868971" y="2115921"/>
                  <a:pt x="7003848" y="4776721"/>
                </a:cubicBezTo>
                <a:lnTo>
                  <a:pt x="7005134" y="4827590"/>
                </a:lnTo>
                <a:lnTo>
                  <a:pt x="0" y="4827590"/>
                </a:lnTo>
                <a:lnTo>
                  <a:pt x="0" y="402231"/>
                </a:lnTo>
                <a:lnTo>
                  <a:pt x="14349" y="395744"/>
                </a:lnTo>
                <a:cubicBezTo>
                  <a:pt x="616832" y="140915"/>
                  <a:pt x="1279227" y="0"/>
                  <a:pt x="1974535" y="0"/>
                </a:cubicBezTo>
                <a:close/>
              </a:path>
            </a:pathLst>
          </a:custGeom>
          <a:solidFill>
            <a:schemeClr val="accent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1117600" y="1534157"/>
            <a:ext cx="6888480" cy="2387600"/>
          </a:xfrm>
        </p:spPr>
        <p:txBody>
          <a:bodyPr vert="horz" lIns="91440" tIns="45720" rIns="91440" bIns="45720" rtlCol="0" anchor="b">
            <a:normAutofit fontScale="90000"/>
          </a:bodyPr>
          <a:lstStyle/>
          <a:p>
            <a:r>
              <a:rPr lang="en-US" sz="4100" kern="1200" dirty="0">
                <a:solidFill>
                  <a:schemeClr val="tx1">
                    <a:lumMod val="85000"/>
                    <a:lumOff val="15000"/>
                  </a:schemeClr>
                </a:solidFill>
                <a:latin typeface="+mj-lt"/>
                <a:ea typeface="+mj-ea"/>
                <a:cs typeface="+mj-cs"/>
              </a:rPr>
              <a:t>Step 3 </a:t>
            </a:r>
            <a:br>
              <a:rPr lang="en-US" sz="4100" kern="1200" dirty="0">
                <a:solidFill>
                  <a:schemeClr val="tx1">
                    <a:lumMod val="85000"/>
                    <a:lumOff val="15000"/>
                  </a:schemeClr>
                </a:solidFill>
                <a:latin typeface="+mj-lt"/>
                <a:ea typeface="+mj-ea"/>
                <a:cs typeface="+mj-cs"/>
              </a:rPr>
            </a:br>
            <a:r>
              <a:rPr lang="en-US" sz="4100" kern="1200" dirty="0">
                <a:solidFill>
                  <a:schemeClr val="tx1">
                    <a:lumMod val="85000"/>
                    <a:lumOff val="15000"/>
                  </a:schemeClr>
                </a:solidFill>
                <a:latin typeface="+mj-lt"/>
                <a:ea typeface="+mj-ea"/>
                <a:cs typeface="+mj-cs"/>
              </a:rPr>
              <a:t>Value chain analysis: assessment of drivers and constraints for OSH improvement</a:t>
            </a:r>
          </a:p>
        </p:txBody>
      </p:sp>
      <p:cxnSp>
        <p:nvCxnSpPr>
          <p:cNvPr id="11" name="Straight Connector 10">
            <a:extLst>
              <a:ext uri="{FF2B5EF4-FFF2-40B4-BE49-F238E27FC236}">
                <a16:creationId xmlns:a16="http://schemas.microsoft.com/office/drawing/2014/main" id="{D598FBE3-48D2-40A2-B7E6-F485834C821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72540" y="4450080"/>
            <a:ext cx="1234440" cy="0"/>
          </a:xfrm>
          <a:prstGeom prst="line">
            <a:avLst/>
          </a:prstGeom>
          <a:ln w="508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8482FDCF-45F3-40F1-8751-19B7AFB3CF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34348" y="1005839"/>
            <a:ext cx="3444236" cy="3444236"/>
          </a:xfrm>
          <a:prstGeom prst="ellipse">
            <a:avLst/>
          </a:pr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5496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95" y="3433763"/>
            <a:ext cx="3197013" cy="2743200"/>
          </a:xfrm>
        </p:spPr>
        <p:txBody>
          <a:bodyPr anchor="t">
            <a:normAutofit/>
          </a:bodyPr>
          <a:lstStyle/>
          <a:p>
            <a:pPr algn="ctr"/>
            <a:r>
              <a:rPr lang="fr-CH" sz="4000" b="1" dirty="0">
                <a:solidFill>
                  <a:srgbClr val="002060"/>
                </a:solidFill>
              </a:rPr>
              <a:t>Group Exercice</a:t>
            </a:r>
            <a:endParaRPr lang="en-GB" sz="4000" b="1" dirty="0">
              <a:solidFill>
                <a:srgbClr val="002060"/>
              </a:solidFill>
            </a:endParaRPr>
          </a:p>
        </p:txBody>
      </p:sp>
      <p:pic>
        <p:nvPicPr>
          <p:cNvPr id="4" name="Graphic 3" descr="Meeting">
            <a:extLst>
              <a:ext uri="{FF2B5EF4-FFF2-40B4-BE49-F238E27FC236}">
                <a16:creationId xmlns:a16="http://schemas.microsoft.com/office/drawing/2014/main" id="{4023C015-73BD-40C2-B20A-4EC5C46118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6493" y="2162747"/>
            <a:ext cx="1271016" cy="1271016"/>
          </a:xfrm>
          <a:prstGeom prst="rect">
            <a:avLst/>
          </a:prstGeom>
        </p:spPr>
      </p:pic>
      <p:sp>
        <p:nvSpPr>
          <p:cNvPr id="8" name="Content Placeholder 2">
            <a:extLst>
              <a:ext uri="{FF2B5EF4-FFF2-40B4-BE49-F238E27FC236}">
                <a16:creationId xmlns:a16="http://schemas.microsoft.com/office/drawing/2014/main" id="{6E9C71DC-8F1D-4E33-B6FB-5750B57E02C4}"/>
              </a:ext>
            </a:extLst>
          </p:cNvPr>
          <p:cNvSpPr>
            <a:spLocks noGrp="1"/>
          </p:cNvSpPr>
          <p:nvPr>
            <p:ph idx="1"/>
          </p:nvPr>
        </p:nvSpPr>
        <p:spPr>
          <a:xfrm>
            <a:off x="3663461" y="300087"/>
            <a:ext cx="8528539" cy="629094"/>
          </a:xfrm>
        </p:spPr>
        <p:txBody>
          <a:bodyPr>
            <a:normAutofit/>
          </a:bodyPr>
          <a:lstStyle/>
          <a:p>
            <a:pPr marL="0" indent="0">
              <a:buNone/>
            </a:pPr>
            <a:r>
              <a:rPr lang="en-US" sz="2000" b="1" dirty="0">
                <a:solidFill>
                  <a:srgbClr val="002060"/>
                </a:solidFill>
              </a:rPr>
              <a:t>STEP 3 - TRAINING MATERIAL NO. 8 - Analysis Exercise</a:t>
            </a:r>
            <a:endParaRPr lang="en-GB" sz="2000" dirty="0"/>
          </a:p>
        </p:txBody>
      </p:sp>
      <p:pic>
        <p:nvPicPr>
          <p:cNvPr id="9" name="Picture 8">
            <a:extLst>
              <a:ext uri="{FF2B5EF4-FFF2-40B4-BE49-F238E27FC236}">
                <a16:creationId xmlns:a16="http://schemas.microsoft.com/office/drawing/2014/main" id="{4575DFE3-64BE-47AC-8FC2-D17463D6CE67}"/>
              </a:ext>
            </a:extLst>
          </p:cNvPr>
          <p:cNvPicPr>
            <a:picLocks noChangeAspect="1"/>
          </p:cNvPicPr>
          <p:nvPr/>
        </p:nvPicPr>
        <p:blipFill>
          <a:blip r:embed="rId4"/>
          <a:stretch>
            <a:fillRect/>
          </a:stretch>
        </p:blipFill>
        <p:spPr>
          <a:xfrm>
            <a:off x="4149185" y="829346"/>
            <a:ext cx="1268229" cy="1460009"/>
          </a:xfrm>
          <a:prstGeom prst="rect">
            <a:avLst/>
          </a:prstGeom>
        </p:spPr>
      </p:pic>
      <p:sp>
        <p:nvSpPr>
          <p:cNvPr id="10" name="Rectangle 9">
            <a:extLst>
              <a:ext uri="{FF2B5EF4-FFF2-40B4-BE49-F238E27FC236}">
                <a16:creationId xmlns:a16="http://schemas.microsoft.com/office/drawing/2014/main" id="{FD806DE2-7F06-4CDB-9193-1DF4C6B03C63}"/>
              </a:ext>
            </a:extLst>
          </p:cNvPr>
          <p:cNvSpPr/>
          <p:nvPr/>
        </p:nvSpPr>
        <p:spPr>
          <a:xfrm>
            <a:off x="5281364" y="940977"/>
            <a:ext cx="2791876" cy="1236749"/>
          </a:xfrm>
          <a:prstGeom prst="rect">
            <a:avLst/>
          </a:prstGeom>
        </p:spPr>
        <p:txBody>
          <a:bodyPr wrap="square">
            <a:spAutoFit/>
          </a:bodyPr>
          <a:lstStyle/>
          <a:p>
            <a:pPr marL="457200" marR="0" lvl="1" indent="0" algn="l" defTabSz="914400" rtl="0" eaLnBrk="1" fontAlgn="auto" latinLnBrk="0" hangingPunct="1">
              <a:lnSpc>
                <a:spcPct val="90000"/>
              </a:lnSpc>
              <a:spcBef>
                <a:spcPts val="500"/>
              </a:spcBef>
              <a:spcAft>
                <a:spcPts val="0"/>
              </a:spcAft>
              <a:buClr>
                <a:srgbClr val="4472C4"/>
              </a:buClr>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1. Map the chain and its institutional environment</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CH" sz="1800" b="0" i="0" u="none" strike="noStrike" kern="1200" cap="none" spc="0" normalizeH="0" baseline="0" noProof="0" dirty="0" err="1">
                <a:ln>
                  <a:noFill/>
                </a:ln>
                <a:solidFill>
                  <a:prstClr val="black"/>
                </a:solidFill>
                <a:effectLst/>
                <a:uLnTx/>
                <a:uFillTx/>
                <a:latin typeface="Calibri" panose="020F0502020204030204"/>
                <a:ea typeface="+mn-ea"/>
                <a:cs typeface="+mn-cs"/>
              </a:rPr>
              <a:t>Map</a:t>
            </a:r>
            <a:endParaRPr kumimoji="0" lang="fr-CH"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130D49F4-4745-40E0-943A-3C1D7617307E}"/>
              </a:ext>
            </a:extLst>
          </p:cNvPr>
          <p:cNvSpPr/>
          <p:nvPr/>
        </p:nvSpPr>
        <p:spPr>
          <a:xfrm>
            <a:off x="356578" y="154097"/>
            <a:ext cx="2791876" cy="1550168"/>
          </a:xfrm>
          <a:prstGeom prst="rect">
            <a:avLst/>
          </a:prstGeom>
        </p:spPr>
        <p:txBody>
          <a:bodyPr wrap="square">
            <a:spAutoFit/>
          </a:bodyPr>
          <a:lstStyle/>
          <a:p>
            <a:pPr marL="228600" marR="0" lvl="0" indent="-228600" algn="l" defTabSz="914400" rtl="0" eaLnBrk="1" fontAlgn="auto" latinLnBrk="0" hangingPunct="1">
              <a:lnSpc>
                <a:spcPct val="90000"/>
              </a:lnSpc>
              <a:spcBef>
                <a:spcPts val="1000"/>
              </a:spcBef>
              <a:spcAft>
                <a:spcPts val="0"/>
              </a:spcAft>
              <a:buClr>
                <a:srgbClr val="4472C4"/>
              </a:buClr>
              <a:buSzTx/>
              <a:buFont typeface="Arial" panose="020B0604020202020204" pitchFamily="34" charset="0"/>
              <a:buChar char="•"/>
              <a:tabLst/>
              <a:defRPr/>
            </a:pPr>
            <a:r>
              <a:rPr kumimoji="0" lang="fr-CH" sz="2400" b="0" i="0" u="none" strike="noStrike" kern="1200" cap="none" spc="0" normalizeH="0" baseline="0" noProof="0" dirty="0">
                <a:ln>
                  <a:noFill/>
                </a:ln>
                <a:solidFill>
                  <a:prstClr val="black"/>
                </a:solidFill>
                <a:effectLst/>
                <a:uLnTx/>
                <a:uFillTx/>
                <a:latin typeface="Calibri" panose="020F0502020204030204"/>
                <a:ea typeface="+mn-ea"/>
                <a:cs typeface="+mn-cs"/>
              </a:rPr>
              <a:t>You have 50 minutes.</a:t>
            </a:r>
          </a:p>
          <a:p>
            <a:pPr marL="228600" marR="0" lvl="0" indent="-228600" algn="l" defTabSz="914400" rtl="0" eaLnBrk="1" fontAlgn="auto" latinLnBrk="0" hangingPunct="1">
              <a:lnSpc>
                <a:spcPct val="90000"/>
              </a:lnSpc>
              <a:spcBef>
                <a:spcPts val="1000"/>
              </a:spcBef>
              <a:spcAft>
                <a:spcPts val="0"/>
              </a:spcAft>
              <a:buClr>
                <a:srgbClr val="4472C4"/>
              </a:buClr>
              <a:buSzTx/>
              <a:buFont typeface="Arial" panose="020B0604020202020204" pitchFamily="34" charset="0"/>
              <a:buChar char="•"/>
              <a:tabLst/>
              <a:defRPr/>
            </a:pPr>
            <a:r>
              <a:rPr kumimoji="0" lang="fr-CH" sz="2400" b="0" i="0" u="none" strike="noStrike" kern="1200" cap="none" spc="0" normalizeH="0" baseline="0" noProof="0" dirty="0" err="1">
                <a:ln>
                  <a:noFill/>
                </a:ln>
                <a:solidFill>
                  <a:prstClr val="black"/>
                </a:solidFill>
                <a:effectLst/>
                <a:uLnTx/>
                <a:uFillTx/>
                <a:latin typeface="Calibri" panose="020F0502020204030204"/>
                <a:ea typeface="+mn-ea"/>
                <a:cs typeface="+mn-cs"/>
              </a:rPr>
              <a:t>Get</a:t>
            </a:r>
            <a:r>
              <a:rPr kumimoji="0" lang="fr-CH" sz="24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H" sz="2400" b="0" i="0" u="none" strike="noStrike" kern="1200" cap="none" spc="0" normalizeH="0" baseline="0" noProof="0" dirty="0" err="1">
                <a:ln>
                  <a:noFill/>
                </a:ln>
                <a:solidFill>
                  <a:prstClr val="black"/>
                </a:solidFill>
                <a:effectLst/>
                <a:uLnTx/>
                <a:uFillTx/>
                <a:latin typeface="Calibri" panose="020F0502020204030204"/>
                <a:ea typeface="+mn-ea"/>
                <a:cs typeface="+mn-cs"/>
              </a:rPr>
              <a:t>ready</a:t>
            </a:r>
            <a:r>
              <a:rPr kumimoji="0" lang="fr-CH" sz="24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fr-CH" sz="2400" b="0" i="0" u="none" strike="noStrike" kern="1200" cap="none" spc="0" normalizeH="0" baseline="0" noProof="0" dirty="0" err="1">
                <a:ln>
                  <a:noFill/>
                </a:ln>
                <a:solidFill>
                  <a:prstClr val="black"/>
                </a:solidFill>
                <a:effectLst/>
                <a:uLnTx/>
                <a:uFillTx/>
                <a:latin typeface="Calibri" panose="020F0502020204030204"/>
                <a:ea typeface="+mn-ea"/>
                <a:cs typeface="+mn-cs"/>
              </a:rPr>
              <a:t>present</a:t>
            </a:r>
            <a:r>
              <a:rPr kumimoji="0" lang="fr-CH" sz="2400" b="0" i="0" u="none" strike="noStrike" kern="1200" cap="none" spc="0" normalizeH="0" baseline="0" noProof="0" dirty="0">
                <a:ln>
                  <a:noFill/>
                </a:ln>
                <a:solidFill>
                  <a:prstClr val="black"/>
                </a:solidFill>
                <a:effectLst/>
                <a:uLnTx/>
                <a:uFillTx/>
                <a:latin typeface="Calibri" panose="020F0502020204030204"/>
                <a:ea typeface="+mn-ea"/>
                <a:cs typeface="+mn-cs"/>
              </a:rPr>
              <a:t>!</a:t>
            </a:r>
            <a:endParaRPr kumimoji="0" lang="en-GB"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EA89A480-02B6-4B8D-8849-B4883E646FD4}"/>
              </a:ext>
            </a:extLst>
          </p:cNvPr>
          <p:cNvSpPr/>
          <p:nvPr/>
        </p:nvSpPr>
        <p:spPr>
          <a:xfrm>
            <a:off x="5111561" y="4094487"/>
            <a:ext cx="2791876" cy="1236749"/>
          </a:xfrm>
          <a:prstGeom prst="rect">
            <a:avLst/>
          </a:prstGeom>
        </p:spPr>
        <p:txBody>
          <a:bodyPr wrap="square">
            <a:spAutoFit/>
          </a:bodyPr>
          <a:lstStyle/>
          <a:p>
            <a:pPr marL="457200" marR="0" lvl="1" indent="0" algn="l" defTabSz="914400" rtl="0" eaLnBrk="1" fontAlgn="auto" latinLnBrk="0" hangingPunct="1">
              <a:lnSpc>
                <a:spcPct val="90000"/>
              </a:lnSpc>
              <a:spcBef>
                <a:spcPts val="500"/>
              </a:spcBef>
              <a:spcAft>
                <a:spcPts val="0"/>
              </a:spcAft>
              <a:buClr>
                <a:srgbClr val="4472C4"/>
              </a:buClr>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3. Build intervention models that foster systemic change</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CH" sz="1800" b="0" i="0" u="none" strike="noStrike" kern="1200" cap="none" spc="0" normalizeH="0" baseline="0" noProof="0" dirty="0">
                <a:ln>
                  <a:noFill/>
                </a:ln>
                <a:solidFill>
                  <a:prstClr val="black"/>
                </a:solidFill>
                <a:effectLst/>
                <a:uLnTx/>
                <a:uFillTx/>
                <a:latin typeface="Calibri" panose="020F0502020204030204"/>
                <a:ea typeface="+mn-ea"/>
                <a:cs typeface="+mn-cs"/>
              </a:rPr>
              <a:t>Table</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B0C56D79-09A8-49BF-93DF-B3C8FFFD3623}"/>
              </a:ext>
            </a:extLst>
          </p:cNvPr>
          <p:cNvSpPr/>
          <p:nvPr/>
        </p:nvSpPr>
        <p:spPr>
          <a:xfrm>
            <a:off x="5169016" y="2402580"/>
            <a:ext cx="2791876" cy="1236749"/>
          </a:xfrm>
          <a:prstGeom prst="rect">
            <a:avLst/>
          </a:prstGeom>
        </p:spPr>
        <p:txBody>
          <a:bodyPr wrap="square">
            <a:spAutoFit/>
          </a:bodyPr>
          <a:lstStyle/>
          <a:p>
            <a:pPr marL="457200" marR="0" lvl="1" indent="0" algn="l" defTabSz="914400" rtl="0" eaLnBrk="1" fontAlgn="auto" latinLnBrk="0" hangingPunct="1">
              <a:lnSpc>
                <a:spcPct val="90000"/>
              </a:lnSpc>
              <a:spcBef>
                <a:spcPts val="500"/>
              </a:spcBef>
              <a:spcAft>
                <a:spcPts val="0"/>
              </a:spcAft>
              <a:buClr>
                <a:srgbClr val="4472C4"/>
              </a:buClr>
              <a:buSzTx/>
              <a:buFontTx/>
              <a:buNone/>
              <a:tabLst/>
              <a:defRPr/>
            </a:pPr>
            <a:r>
              <a:rPr kumimoji="0" lang="en-GB" sz="2000" b="0" i="0" u="none" strike="noStrike" kern="1200" cap="none" spc="0" normalizeH="0" baseline="0" noProof="0" dirty="0">
                <a:ln>
                  <a:noFill/>
                </a:ln>
                <a:solidFill>
                  <a:prstClr val="black"/>
                </a:solidFill>
                <a:effectLst/>
                <a:uLnTx/>
                <a:uFillTx/>
                <a:latin typeface="Calibri" panose="020F0502020204030204"/>
                <a:ea typeface="+mn-ea"/>
                <a:cs typeface="+mn-cs"/>
              </a:rPr>
              <a:t>2. Identify risks, vulnerabilities and their root causes</a:t>
            </a:r>
          </a:p>
          <a:p>
            <a:pPr marL="1143000" marR="0" lvl="2"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fr-CH" sz="1800" b="0" i="0" u="none" strike="noStrike" kern="1200" cap="none" spc="0" normalizeH="0" baseline="0" noProof="0" dirty="0">
                <a:ln>
                  <a:noFill/>
                </a:ln>
                <a:solidFill>
                  <a:prstClr val="black"/>
                </a:solidFill>
                <a:effectLst/>
                <a:uLnTx/>
                <a:uFillTx/>
                <a:latin typeface="Calibri" panose="020F0502020204030204"/>
                <a:ea typeface="+mn-ea"/>
                <a:cs typeface="+mn-cs"/>
              </a:rPr>
              <a:t>3D </a:t>
            </a:r>
            <a:r>
              <a:rPr kumimoji="0" lang="fr-CH" sz="1800" b="0" i="0" u="none" strike="noStrike" kern="1200" cap="none" spc="0" normalizeH="0" baseline="0" noProof="0" dirty="0" err="1">
                <a:ln>
                  <a:noFill/>
                </a:ln>
                <a:solidFill>
                  <a:prstClr val="black"/>
                </a:solidFill>
                <a:effectLst/>
                <a:uLnTx/>
                <a:uFillTx/>
                <a:latin typeface="Calibri" panose="020F0502020204030204"/>
                <a:ea typeface="+mn-ea"/>
                <a:cs typeface="+mn-cs"/>
              </a:rPr>
              <a:t>mapping</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4" name="Picture 13">
            <a:extLst>
              <a:ext uri="{FF2B5EF4-FFF2-40B4-BE49-F238E27FC236}">
                <a16:creationId xmlns:a16="http://schemas.microsoft.com/office/drawing/2014/main" id="{574B552B-372E-4E46-BC67-35291D11282B}"/>
              </a:ext>
            </a:extLst>
          </p:cNvPr>
          <p:cNvPicPr>
            <a:picLocks noChangeAspect="1"/>
          </p:cNvPicPr>
          <p:nvPr/>
        </p:nvPicPr>
        <p:blipFill>
          <a:blip r:embed="rId5"/>
          <a:stretch>
            <a:fillRect/>
          </a:stretch>
        </p:blipFill>
        <p:spPr>
          <a:xfrm>
            <a:off x="8251764" y="2289355"/>
            <a:ext cx="1480344" cy="1575872"/>
          </a:xfrm>
          <a:prstGeom prst="rect">
            <a:avLst/>
          </a:prstGeom>
        </p:spPr>
      </p:pic>
      <p:graphicFrame>
        <p:nvGraphicFramePr>
          <p:cNvPr id="15" name="Table 14">
            <a:extLst>
              <a:ext uri="{FF2B5EF4-FFF2-40B4-BE49-F238E27FC236}">
                <a16:creationId xmlns:a16="http://schemas.microsoft.com/office/drawing/2014/main" id="{96F72B11-DB4A-4687-9ADB-1B75DB97AAE5}"/>
              </a:ext>
            </a:extLst>
          </p:cNvPr>
          <p:cNvGraphicFramePr>
            <a:graphicFrameLocks noGrp="1"/>
          </p:cNvGraphicFramePr>
          <p:nvPr>
            <p:extLst/>
          </p:nvPr>
        </p:nvGraphicFramePr>
        <p:xfrm>
          <a:off x="3148454" y="4620931"/>
          <a:ext cx="2268960" cy="1647060"/>
        </p:xfrm>
        <a:graphic>
          <a:graphicData uri="http://schemas.openxmlformats.org/drawingml/2006/table">
            <a:tbl>
              <a:tblPr firstRow="1" bandRow="1">
                <a:tableStyleId>{5C22544A-7EE6-4342-B048-85BDC9FD1C3A}</a:tableStyleId>
              </a:tblPr>
              <a:tblGrid>
                <a:gridCol w="567240">
                  <a:extLst>
                    <a:ext uri="{9D8B030D-6E8A-4147-A177-3AD203B41FA5}">
                      <a16:colId xmlns:a16="http://schemas.microsoft.com/office/drawing/2014/main" val="20000"/>
                    </a:ext>
                  </a:extLst>
                </a:gridCol>
                <a:gridCol w="567240">
                  <a:extLst>
                    <a:ext uri="{9D8B030D-6E8A-4147-A177-3AD203B41FA5}">
                      <a16:colId xmlns:a16="http://schemas.microsoft.com/office/drawing/2014/main" val="20001"/>
                    </a:ext>
                  </a:extLst>
                </a:gridCol>
                <a:gridCol w="567240">
                  <a:extLst>
                    <a:ext uri="{9D8B030D-6E8A-4147-A177-3AD203B41FA5}">
                      <a16:colId xmlns:a16="http://schemas.microsoft.com/office/drawing/2014/main" val="20002"/>
                    </a:ext>
                  </a:extLst>
                </a:gridCol>
                <a:gridCol w="567240">
                  <a:extLst>
                    <a:ext uri="{9D8B030D-6E8A-4147-A177-3AD203B41FA5}">
                      <a16:colId xmlns:a16="http://schemas.microsoft.com/office/drawing/2014/main" val="20003"/>
                    </a:ext>
                  </a:extLst>
                </a:gridCol>
              </a:tblGrid>
              <a:tr h="456603">
                <a:tc>
                  <a:txBody>
                    <a:bodyPr/>
                    <a:lstStyle/>
                    <a:p>
                      <a:r>
                        <a:rPr lang="fr-CH" sz="1000" dirty="0" err="1"/>
                        <a:t>Level</a:t>
                      </a:r>
                      <a:r>
                        <a:rPr lang="fr-CH" sz="1000" dirty="0"/>
                        <a:t> of intervention</a:t>
                      </a:r>
                      <a:endParaRPr lang="en-GB" sz="1000" dirty="0"/>
                    </a:p>
                  </a:txBody>
                  <a:tcPr/>
                </a:tc>
                <a:tc>
                  <a:txBody>
                    <a:bodyPr/>
                    <a:lstStyle/>
                    <a:p>
                      <a:r>
                        <a:rPr lang="fr-CH" sz="1000" dirty="0" err="1"/>
                        <a:t>Intended</a:t>
                      </a:r>
                      <a:r>
                        <a:rPr lang="fr-CH" sz="1000" dirty="0"/>
                        <a:t> OSH impact</a:t>
                      </a:r>
                      <a:endParaRPr lang="en-GB" sz="1000" dirty="0"/>
                    </a:p>
                  </a:txBody>
                  <a:tcPr/>
                </a:tc>
                <a:tc>
                  <a:txBody>
                    <a:bodyPr/>
                    <a:lstStyle/>
                    <a:p>
                      <a:r>
                        <a:rPr lang="fr-CH" sz="1000" dirty="0"/>
                        <a:t>Description of interventions</a:t>
                      </a:r>
                      <a:endParaRPr lang="en-GB" sz="1000" dirty="0"/>
                    </a:p>
                  </a:txBody>
                  <a:tcPr/>
                </a:tc>
                <a:tc>
                  <a:txBody>
                    <a:bodyPr/>
                    <a:lstStyle/>
                    <a:p>
                      <a:r>
                        <a:rPr lang="fr-CH" sz="1000" dirty="0" err="1"/>
                        <a:t>Stakeholders</a:t>
                      </a:r>
                      <a:r>
                        <a:rPr lang="fr-CH" sz="1000" dirty="0"/>
                        <a:t> </a:t>
                      </a:r>
                      <a:r>
                        <a:rPr lang="fr-CH" sz="1000" dirty="0" err="1"/>
                        <a:t>involved</a:t>
                      </a:r>
                      <a:endParaRPr lang="en-GB" sz="1000" dirty="0"/>
                    </a:p>
                  </a:txBody>
                  <a:tcPr/>
                </a:tc>
                <a:extLst>
                  <a:ext uri="{0D108BD9-81ED-4DB2-BD59-A6C34878D82A}">
                    <a16:rowId xmlns:a16="http://schemas.microsoft.com/office/drawing/2014/main" val="10000"/>
                  </a:ext>
                </a:extLst>
              </a:tr>
              <a:tr h="264540">
                <a:tc>
                  <a:txBody>
                    <a:bodyPr/>
                    <a:lstStyle/>
                    <a:p>
                      <a:endParaRPr lang="en-GB" sz="1000" dirty="0"/>
                    </a:p>
                  </a:txBody>
                  <a:tcPr/>
                </a:tc>
                <a:tc>
                  <a:txBody>
                    <a:bodyPr/>
                    <a:lstStyle/>
                    <a:p>
                      <a:endParaRPr lang="en-GB" sz="1000"/>
                    </a:p>
                  </a:txBody>
                  <a:tcPr/>
                </a:tc>
                <a:tc>
                  <a:txBody>
                    <a:bodyPr/>
                    <a:lstStyle/>
                    <a:p>
                      <a:endParaRPr lang="en-GB" sz="1000"/>
                    </a:p>
                  </a:txBody>
                  <a:tcPr/>
                </a:tc>
                <a:tc>
                  <a:txBody>
                    <a:bodyPr/>
                    <a:lstStyle/>
                    <a:p>
                      <a:endParaRPr lang="en-GB" sz="1000"/>
                    </a:p>
                  </a:txBody>
                  <a:tcPr/>
                </a:tc>
                <a:extLst>
                  <a:ext uri="{0D108BD9-81ED-4DB2-BD59-A6C34878D82A}">
                    <a16:rowId xmlns:a16="http://schemas.microsoft.com/office/drawing/2014/main" val="10001"/>
                  </a:ext>
                </a:extLst>
              </a:tr>
              <a:tr h="264540">
                <a:tc>
                  <a:txBody>
                    <a:bodyPr/>
                    <a:lstStyle/>
                    <a:p>
                      <a:endParaRPr lang="en-GB" sz="1000"/>
                    </a:p>
                  </a:txBody>
                  <a:tcPr/>
                </a:tc>
                <a:tc>
                  <a:txBody>
                    <a:bodyPr/>
                    <a:lstStyle/>
                    <a:p>
                      <a:endParaRPr lang="en-GB" sz="1000"/>
                    </a:p>
                  </a:txBody>
                  <a:tcPr/>
                </a:tc>
                <a:tc>
                  <a:txBody>
                    <a:bodyPr/>
                    <a:lstStyle/>
                    <a:p>
                      <a:endParaRPr lang="en-GB" sz="1000"/>
                    </a:p>
                  </a:txBody>
                  <a:tcPr/>
                </a:tc>
                <a:tc>
                  <a:txBody>
                    <a:bodyPr/>
                    <a:lstStyle/>
                    <a:p>
                      <a:endParaRPr lang="en-GB" sz="1000" dirty="0"/>
                    </a:p>
                  </a:txBody>
                  <a:tcPr/>
                </a:tc>
                <a:extLst>
                  <a:ext uri="{0D108BD9-81ED-4DB2-BD59-A6C34878D82A}">
                    <a16:rowId xmlns:a16="http://schemas.microsoft.com/office/drawing/2014/main" val="10002"/>
                  </a:ext>
                </a:extLst>
              </a:tr>
              <a:tr h="264540">
                <a:tc>
                  <a:txBody>
                    <a:bodyPr/>
                    <a:lstStyle/>
                    <a:p>
                      <a:endParaRPr lang="en-GB" sz="1000"/>
                    </a:p>
                  </a:txBody>
                  <a:tcPr/>
                </a:tc>
                <a:tc>
                  <a:txBody>
                    <a:bodyPr/>
                    <a:lstStyle/>
                    <a:p>
                      <a:endParaRPr lang="en-GB" sz="1000"/>
                    </a:p>
                  </a:txBody>
                  <a:tcPr/>
                </a:tc>
                <a:tc>
                  <a:txBody>
                    <a:bodyPr/>
                    <a:lstStyle/>
                    <a:p>
                      <a:endParaRPr lang="en-GB" sz="1000"/>
                    </a:p>
                  </a:txBody>
                  <a:tcPr/>
                </a:tc>
                <a:tc>
                  <a:txBody>
                    <a:bodyPr/>
                    <a:lstStyle/>
                    <a:p>
                      <a:endParaRPr lang="en-GB" sz="10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310078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95" y="3433763"/>
            <a:ext cx="3197013" cy="2743200"/>
          </a:xfrm>
        </p:spPr>
        <p:txBody>
          <a:bodyPr anchor="t">
            <a:normAutofit/>
          </a:bodyPr>
          <a:lstStyle/>
          <a:p>
            <a:pPr algn="ctr"/>
            <a:r>
              <a:rPr lang="fr-CH" b="1" dirty="0" err="1">
                <a:solidFill>
                  <a:srgbClr val="002060"/>
                </a:solidFill>
              </a:rPr>
              <a:t>Useful</a:t>
            </a:r>
            <a:r>
              <a:rPr lang="fr-CH" b="1" dirty="0">
                <a:solidFill>
                  <a:srgbClr val="002060"/>
                </a:solidFill>
              </a:rPr>
              <a:t> </a:t>
            </a:r>
            <a:r>
              <a:rPr lang="fr-CH" b="1" dirty="0" err="1">
                <a:solidFill>
                  <a:srgbClr val="002060"/>
                </a:solidFill>
              </a:rPr>
              <a:t>Resources</a:t>
            </a:r>
            <a:endParaRPr lang="en-GB" b="1" dirty="0">
              <a:solidFill>
                <a:srgbClr val="002060"/>
              </a:solidFill>
            </a:endParaRPr>
          </a:p>
        </p:txBody>
      </p:sp>
      <p:pic>
        <p:nvPicPr>
          <p:cNvPr id="4" name="Graphic 3" descr="Books">
            <a:extLst>
              <a:ext uri="{FF2B5EF4-FFF2-40B4-BE49-F238E27FC236}">
                <a16:creationId xmlns:a16="http://schemas.microsoft.com/office/drawing/2014/main" id="{7A7C9378-AC52-4A20-BC2D-F277F051345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6493" y="2039816"/>
            <a:ext cx="1271016" cy="1271016"/>
          </a:xfrm>
          <a:prstGeom prst="rect">
            <a:avLst/>
          </a:prstGeom>
        </p:spPr>
      </p:pic>
      <p:sp>
        <p:nvSpPr>
          <p:cNvPr id="8" name="Rectangle 7">
            <a:extLst>
              <a:ext uri="{FF2B5EF4-FFF2-40B4-BE49-F238E27FC236}">
                <a16:creationId xmlns:a16="http://schemas.microsoft.com/office/drawing/2014/main" id="{D5DF2A78-6C78-44BD-9A3B-3719A007A677}"/>
              </a:ext>
            </a:extLst>
          </p:cNvPr>
          <p:cNvSpPr/>
          <p:nvPr/>
        </p:nvSpPr>
        <p:spPr>
          <a:xfrm>
            <a:off x="3793881" y="533610"/>
            <a:ext cx="7687614" cy="600164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1600" b="0" i="0" u="none" strike="noStrike" kern="1200" cap="none" spc="0" normalizeH="0" baseline="0" noProof="0" dirty="0">
                <a:ln>
                  <a:noFill/>
                </a:ln>
                <a:solidFill>
                  <a:prstClr val="black"/>
                </a:solidFill>
                <a:effectLst/>
                <a:uLnTx/>
                <a:uFillTx/>
                <a:latin typeface="Calibri" panose="020F0502020204030204"/>
                <a:ea typeface="+mn-ea"/>
                <a:cs typeface="+mn-cs"/>
              </a:rPr>
              <a:t>For a full </a:t>
            </a:r>
            <a:r>
              <a:rPr kumimoji="0" lang="fr-CH" sz="1600" b="0" i="0" u="none" strike="noStrike" kern="1200" cap="none" spc="0" normalizeH="0" baseline="0" noProof="0" dirty="0" err="1">
                <a:ln>
                  <a:noFill/>
                </a:ln>
                <a:solidFill>
                  <a:prstClr val="black"/>
                </a:solidFill>
                <a:effectLst/>
                <a:uLnTx/>
                <a:uFillTx/>
                <a:latin typeface="Calibri" panose="020F0502020204030204"/>
                <a:ea typeface="+mn-ea"/>
                <a:cs typeface="+mn-cs"/>
              </a:rPr>
              <a:t>list</a:t>
            </a:r>
            <a:r>
              <a:rPr kumimoji="0" lang="fr-CH" sz="1600" b="0" i="0" u="none" strike="noStrike" kern="1200" cap="none" spc="0" normalizeH="0" baseline="0" noProof="0" dirty="0">
                <a:ln>
                  <a:noFill/>
                </a:ln>
                <a:solidFill>
                  <a:prstClr val="black"/>
                </a:solidFill>
                <a:effectLst/>
                <a:uLnTx/>
                <a:uFillTx/>
                <a:latin typeface="Calibri" panose="020F0502020204030204"/>
                <a:ea typeface="+mn-ea"/>
                <a:cs typeface="+mn-cs"/>
              </a:rPr>
              <a:t> of publications, </a:t>
            </a:r>
            <a:r>
              <a:rPr kumimoji="0" lang="fr-CH" sz="1600" b="0" i="0" u="none" strike="noStrike" kern="1200" cap="none" spc="0" normalizeH="0" baseline="0" noProof="0" dirty="0" err="1">
                <a:ln>
                  <a:noFill/>
                </a:ln>
                <a:solidFill>
                  <a:prstClr val="black"/>
                </a:solidFill>
                <a:effectLst/>
                <a:uLnTx/>
                <a:uFillTx/>
                <a:latin typeface="Calibri" panose="020F0502020204030204"/>
                <a:ea typeface="+mn-ea"/>
                <a:cs typeface="+mn-cs"/>
              </a:rPr>
              <a:t>please</a:t>
            </a:r>
            <a:r>
              <a:rPr kumimoji="0" lang="fr-CH" sz="16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H" sz="1600" b="0" i="0" u="none" strike="noStrike" kern="1200" cap="none" spc="0" normalizeH="0" baseline="0" noProof="0" dirty="0" err="1">
                <a:ln>
                  <a:noFill/>
                </a:ln>
                <a:solidFill>
                  <a:prstClr val="black"/>
                </a:solidFill>
                <a:effectLst/>
                <a:uLnTx/>
                <a:uFillTx/>
                <a:latin typeface="Calibri" panose="020F0502020204030204"/>
                <a:ea typeface="+mn-ea"/>
                <a:cs typeface="+mn-cs"/>
              </a:rPr>
              <a:t>consult</a:t>
            </a:r>
            <a:r>
              <a:rPr kumimoji="0" lang="fr-CH" sz="1600" b="0" i="0" u="none" strike="noStrike" kern="1200" cap="none" spc="0" normalizeH="0" baseline="0" noProof="0" dirty="0">
                <a:ln>
                  <a:noFill/>
                </a:ln>
                <a:solidFill>
                  <a:prstClr val="black"/>
                </a:solidFill>
                <a:effectLst/>
                <a:uLnTx/>
                <a:uFillTx/>
                <a:latin typeface="Calibri" panose="020F0502020204030204"/>
                <a:ea typeface="+mn-ea"/>
                <a:cs typeface="+mn-cs"/>
              </a:rPr>
              <a:t> the Resource section of the Guide.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rPr>
              <a:t>Tools from the toolbox:</a:t>
            </a:r>
          </a:p>
          <a:p>
            <a:pPr marL="285750" marR="0" lvl="0" indent="-285750" algn="l" defTabSz="914400" rtl="0" eaLnBrk="1" fontAlgn="auto" latinLnBrk="0" hangingPunct="1">
              <a:lnSpc>
                <a:spcPct val="100000"/>
              </a:lnSpc>
              <a:spcBef>
                <a:spcPts val="0"/>
              </a:spcBef>
              <a:spcAft>
                <a:spcPts val="0"/>
              </a:spcAft>
              <a:buClr>
                <a:schemeClr val="accent1">
                  <a:lumMod val="75000"/>
                </a:schemeClr>
              </a:buClr>
              <a:buSzTx/>
              <a:buFont typeface="Courier New" panose="02070309020205020404" pitchFamily="49" charset="0"/>
              <a:buChar char="o"/>
              <a:tabLst/>
              <a:defRPr/>
            </a:pPr>
            <a:endParaRPr kumimoji="0" lang="en-GB" sz="16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indent="-171450">
              <a:buClr>
                <a:srgbClr val="00B0F0"/>
              </a:buClr>
              <a:buFont typeface="Courier New" panose="02070309020205020404" pitchFamily="49" charset="0"/>
              <a:buChar char="o"/>
            </a:pPr>
            <a:r>
              <a:rPr lang="en-GB" sz="1600" dirty="0"/>
              <a:t>STEP 3 - RESEARCH TOOL NO. 3 - Research tools used in the Indonesian palm oil value chain</a:t>
            </a:r>
          </a:p>
          <a:p>
            <a:pPr marL="171450" indent="-171450">
              <a:buClr>
                <a:srgbClr val="00B0F0"/>
              </a:buClr>
              <a:buFont typeface="Courier New" panose="02070309020205020404" pitchFamily="49" charset="0"/>
              <a:buChar char="o"/>
            </a:pPr>
            <a:r>
              <a:rPr lang="en-GB" sz="1600" dirty="0"/>
              <a:t>STEP 3 - RESEARCH TOOL NO. 4 - Research tools used in the </a:t>
            </a:r>
            <a:r>
              <a:rPr lang="en-GB" sz="1600" dirty="0" err="1"/>
              <a:t>Malagashy</a:t>
            </a:r>
            <a:r>
              <a:rPr lang="en-GB" sz="1600" dirty="0"/>
              <a:t> textile value chain</a:t>
            </a:r>
          </a:p>
          <a:p>
            <a:pPr marL="171450" indent="-171450">
              <a:buClr>
                <a:srgbClr val="00B0F0"/>
              </a:buClr>
              <a:buFont typeface="Courier New" panose="02070309020205020404" pitchFamily="49" charset="0"/>
              <a:buChar char="o"/>
            </a:pPr>
            <a:r>
              <a:rPr lang="en-GB" sz="1600" dirty="0"/>
              <a:t>STEP 3 - TEMPLATE NO. 5 - Step 3 Analysis Report</a:t>
            </a:r>
          </a:p>
          <a:p>
            <a:pPr marL="171450" indent="-171450">
              <a:buClr>
                <a:srgbClr val="00B0F0"/>
              </a:buClr>
              <a:buFont typeface="Courier New" panose="02070309020205020404" pitchFamily="49" charset="0"/>
              <a:buChar char="o"/>
            </a:pPr>
            <a:r>
              <a:rPr lang="en-GB" sz="1600" dirty="0"/>
              <a:t>STEP 3 - TEMPLATE NO. 6 - Letter of Request to Access Companies</a:t>
            </a:r>
          </a:p>
          <a:p>
            <a:pPr marL="171450" indent="-171450">
              <a:buClr>
                <a:srgbClr val="00B0F0"/>
              </a:buClr>
              <a:buFont typeface="Courier New" panose="02070309020205020404" pitchFamily="49" charset="0"/>
              <a:buChar char="o"/>
            </a:pPr>
            <a:r>
              <a:rPr lang="en-GB" sz="1600" dirty="0"/>
              <a:t>STEP 3 - TEMPLATE NO. 7 - Template of global buyer profile</a:t>
            </a:r>
          </a:p>
          <a:p>
            <a:pPr marL="171450" indent="-171450">
              <a:buClr>
                <a:srgbClr val="00B0F0"/>
              </a:buClr>
              <a:buFont typeface="Courier New" panose="02070309020205020404" pitchFamily="49" charset="0"/>
              <a:buChar char="o"/>
            </a:pPr>
            <a:r>
              <a:rPr lang="en-GB" sz="1600" dirty="0"/>
              <a:t>STEP 3 - TEMPLATE NO. 8 - Template for recording farm interviews and focus group discussions</a:t>
            </a:r>
          </a:p>
          <a:p>
            <a:pPr marL="171450" indent="-171450">
              <a:buClr>
                <a:srgbClr val="00B0F0"/>
              </a:buClr>
              <a:buFont typeface="Courier New" panose="02070309020205020404" pitchFamily="49" charset="0"/>
              <a:buChar char="o"/>
            </a:pPr>
            <a:r>
              <a:rPr lang="en-GB" sz="1600" dirty="0"/>
              <a:t>STEP 3 - TEMPLATE NO. 9 - Template for recording observations in farms plantations</a:t>
            </a:r>
          </a:p>
          <a:p>
            <a:pPr marL="171450" indent="-171450">
              <a:buClr>
                <a:srgbClr val="00B0F0"/>
              </a:buClr>
              <a:buFont typeface="Courier New" panose="02070309020205020404" pitchFamily="49" charset="0"/>
              <a:buChar char="o"/>
            </a:pPr>
            <a:r>
              <a:rPr lang="en-GB" sz="1600" dirty="0"/>
              <a:t>STEP 3 - TEMPLATE NO. 10 - Template for recording Interviews in management manufacturing</a:t>
            </a:r>
          </a:p>
          <a:p>
            <a:pPr marL="171450" indent="-171450">
              <a:buClr>
                <a:srgbClr val="00B0F0"/>
              </a:buClr>
              <a:buFont typeface="Courier New" panose="02070309020205020404" pitchFamily="49" charset="0"/>
              <a:buChar char="o"/>
            </a:pPr>
            <a:r>
              <a:rPr lang="en-GB" sz="1600" dirty="0"/>
              <a:t>STEP 3 - TEMPLATE NO. 11 - Template for recording of observations in manufacturing</a:t>
            </a:r>
          </a:p>
          <a:p>
            <a:pPr marL="171450" indent="-171450">
              <a:buClr>
                <a:srgbClr val="00B0F0"/>
              </a:buClr>
              <a:buFont typeface="Courier New" panose="02070309020205020404" pitchFamily="49" charset="0"/>
              <a:buChar char="o"/>
            </a:pPr>
            <a:r>
              <a:rPr lang="en-GB" sz="1600" dirty="0"/>
              <a:t>STEP 3 - TEMPLATE NO. 12 - Template for recording interviews and focus group discussions with workers in manufacture</a:t>
            </a:r>
          </a:p>
          <a:p>
            <a:pPr marL="171450" indent="-171450">
              <a:buClr>
                <a:srgbClr val="00B0F0"/>
              </a:buClr>
              <a:buFont typeface="Courier New" panose="02070309020205020404" pitchFamily="49" charset="0"/>
              <a:buChar char="o"/>
            </a:pPr>
            <a:r>
              <a:rPr lang="en-GB" sz="1600" dirty="0"/>
              <a:t>STEP 3 - TOR NO. 3 - </a:t>
            </a:r>
            <a:r>
              <a:rPr lang="en-GB" sz="1600" dirty="0" err="1"/>
              <a:t>ToR</a:t>
            </a:r>
            <a:r>
              <a:rPr lang="en-GB" sz="1600" dirty="0"/>
              <a:t> for the Field Research and Analysis</a:t>
            </a:r>
          </a:p>
          <a:p>
            <a:pPr marL="171450" indent="-171450">
              <a:buClr>
                <a:srgbClr val="00B0F0"/>
              </a:buClr>
              <a:buFont typeface="Courier New" panose="02070309020205020404" pitchFamily="49" charset="0"/>
              <a:buChar char="o"/>
            </a:pPr>
            <a:r>
              <a:rPr lang="en-GB" sz="1600" dirty="0"/>
              <a:t>STEP 3 - CASE STUDY NO. 4 - The roll-out of STEP 3 in the coffee value chain of Colombia</a:t>
            </a:r>
          </a:p>
          <a:p>
            <a:pPr marL="171450" indent="-171450">
              <a:buClr>
                <a:srgbClr val="00B0F0"/>
              </a:buClr>
              <a:buFont typeface="Courier New" panose="02070309020205020404" pitchFamily="49" charset="0"/>
              <a:buChar char="o"/>
            </a:pPr>
            <a:r>
              <a:rPr lang="en-GB" sz="1600" dirty="0"/>
              <a:t>STEP 3 - TRAINING MATERIAL NO. 7 - Presentation of Step 3</a:t>
            </a:r>
          </a:p>
          <a:p>
            <a:pPr marL="171450" indent="-171450">
              <a:buClr>
                <a:srgbClr val="00B0F0"/>
              </a:buClr>
              <a:buFont typeface="Courier New" panose="02070309020205020404" pitchFamily="49" charset="0"/>
              <a:buChar char="o"/>
            </a:pPr>
            <a:r>
              <a:rPr lang="en-GB" sz="1600" dirty="0"/>
              <a:t>STEP 3 - TRAINING MATERIAL NO. 8 - Analysis Exercise</a:t>
            </a:r>
          </a:p>
          <a:p>
            <a:pPr marL="171450" indent="-171450">
              <a:buClr>
                <a:srgbClr val="00B0F0"/>
              </a:buClr>
              <a:buFont typeface="Courier New" panose="02070309020205020404" pitchFamily="49" charset="0"/>
              <a:buChar char="o"/>
            </a:pPr>
            <a:r>
              <a:rPr lang="en-GB" sz="1600" dirty="0"/>
              <a:t>STEP 3 - TRAINING MATERIAL NO. 9 - Observation exercise</a:t>
            </a:r>
          </a:p>
        </p:txBody>
      </p:sp>
    </p:spTree>
    <p:extLst>
      <p:ext uri="{BB962C8B-B14F-4D97-AF65-F5344CB8AC3E}">
        <p14:creationId xmlns:p14="http://schemas.microsoft.com/office/powerpoint/2010/main" val="18885395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95" y="3433763"/>
            <a:ext cx="3197013" cy="2743200"/>
          </a:xfrm>
        </p:spPr>
        <p:txBody>
          <a:bodyPr anchor="t">
            <a:normAutofit/>
          </a:bodyPr>
          <a:lstStyle/>
          <a:p>
            <a:pPr algn="ctr"/>
            <a:r>
              <a:rPr lang="fr-CH" sz="4000" b="1" dirty="0">
                <a:solidFill>
                  <a:srgbClr val="002060"/>
                </a:solidFill>
              </a:rPr>
              <a:t>Objectives</a:t>
            </a:r>
            <a:endParaRPr lang="en-GB" sz="4000" b="1" dirty="0">
              <a:solidFill>
                <a:srgbClr val="002060"/>
              </a:solidFill>
            </a:endParaRPr>
          </a:p>
        </p:txBody>
      </p:sp>
      <p:pic>
        <p:nvPicPr>
          <p:cNvPr id="6" name="Graphic 5" descr="Bullseye">
            <a:extLst>
              <a:ext uri="{FF2B5EF4-FFF2-40B4-BE49-F238E27FC236}">
                <a16:creationId xmlns:a16="http://schemas.microsoft.com/office/drawing/2014/main" id="{8393E039-21CC-48BD-BA99-EC4FA5DEF1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7000" y="2272294"/>
            <a:ext cx="1270001" cy="1270001"/>
          </a:xfrm>
          <a:prstGeom prst="rect">
            <a:avLst/>
          </a:prstGeom>
        </p:spPr>
      </p:pic>
      <p:sp>
        <p:nvSpPr>
          <p:cNvPr id="8" name="Content Placeholder 2">
            <a:extLst>
              <a:ext uri="{FF2B5EF4-FFF2-40B4-BE49-F238E27FC236}">
                <a16:creationId xmlns:a16="http://schemas.microsoft.com/office/drawing/2014/main" id="{44BF9626-C8C3-4378-BC2E-3308F17EB482}"/>
              </a:ext>
            </a:extLst>
          </p:cNvPr>
          <p:cNvSpPr>
            <a:spLocks noGrp="1"/>
          </p:cNvSpPr>
          <p:nvPr>
            <p:ph idx="1"/>
          </p:nvPr>
        </p:nvSpPr>
        <p:spPr>
          <a:xfrm>
            <a:off x="4237436" y="902372"/>
            <a:ext cx="6904892" cy="4926928"/>
          </a:xfrm>
        </p:spPr>
        <p:txBody>
          <a:bodyPr>
            <a:normAutofit fontScale="85000" lnSpcReduction="20000"/>
          </a:bodyPr>
          <a:lstStyle/>
          <a:p>
            <a:r>
              <a:rPr lang="fr-CH" dirty="0"/>
              <a:t>This </a:t>
            </a:r>
            <a:r>
              <a:rPr lang="fr-CH" dirty="0" err="1"/>
              <a:t>step</a:t>
            </a:r>
            <a:r>
              <a:rPr lang="fr-CH" dirty="0"/>
              <a:t> </a:t>
            </a:r>
            <a:r>
              <a:rPr lang="fr-CH" dirty="0" err="1"/>
              <a:t>completes</a:t>
            </a:r>
            <a:r>
              <a:rPr lang="fr-CH" dirty="0"/>
              <a:t> </a:t>
            </a:r>
            <a:r>
              <a:rPr lang="fr-CH" dirty="0" err="1"/>
              <a:t>step</a:t>
            </a:r>
            <a:r>
              <a:rPr lang="fr-CH" dirty="0"/>
              <a:t> 2 </a:t>
            </a:r>
            <a:r>
              <a:rPr lang="fr-CH" dirty="0" err="1"/>
              <a:t>with</a:t>
            </a:r>
            <a:r>
              <a:rPr lang="fr-CH" dirty="0"/>
              <a:t> an </a:t>
            </a:r>
            <a:r>
              <a:rPr lang="fr-CH" dirty="0" err="1"/>
              <a:t>analytical</a:t>
            </a:r>
            <a:r>
              <a:rPr lang="fr-CH" dirty="0"/>
              <a:t> </a:t>
            </a:r>
            <a:r>
              <a:rPr lang="fr-CH" dirty="0" err="1"/>
              <a:t>answer</a:t>
            </a:r>
            <a:r>
              <a:rPr lang="fr-CH" dirty="0"/>
              <a:t> to the question: </a:t>
            </a:r>
            <a:r>
              <a:rPr lang="fr-CH" dirty="0" err="1"/>
              <a:t>What</a:t>
            </a:r>
            <a:r>
              <a:rPr lang="fr-CH" dirty="0"/>
              <a:t> are the drivers and </a:t>
            </a:r>
            <a:r>
              <a:rPr lang="fr-CH" dirty="0" err="1"/>
              <a:t>constraints</a:t>
            </a:r>
            <a:r>
              <a:rPr lang="fr-CH" dirty="0"/>
              <a:t> for OSH </a:t>
            </a:r>
            <a:r>
              <a:rPr lang="fr-CH" dirty="0" err="1"/>
              <a:t>improvement</a:t>
            </a:r>
            <a:r>
              <a:rPr lang="fr-CH" dirty="0"/>
              <a:t> in the value </a:t>
            </a:r>
            <a:r>
              <a:rPr lang="fr-CH" dirty="0" err="1"/>
              <a:t>chain</a:t>
            </a:r>
            <a:r>
              <a:rPr lang="fr-CH" dirty="0"/>
              <a:t>?</a:t>
            </a:r>
          </a:p>
          <a:p>
            <a:endParaRPr lang="en-GB" dirty="0"/>
          </a:p>
          <a:p>
            <a:r>
              <a:rPr lang="en-GB" dirty="0"/>
              <a:t>The analysis identifies:</a:t>
            </a:r>
          </a:p>
          <a:p>
            <a:pPr lvl="1"/>
            <a:r>
              <a:rPr lang="en-GB" dirty="0"/>
              <a:t>The main occupational hazards and risks at each stage of the value chain in the country of production and the way in which they are managed;</a:t>
            </a:r>
          </a:p>
          <a:p>
            <a:pPr lvl="1"/>
            <a:r>
              <a:rPr lang="fr-CH" dirty="0"/>
              <a:t>The groups of </a:t>
            </a:r>
            <a:r>
              <a:rPr lang="fr-CH" dirty="0" err="1"/>
              <a:t>workers</a:t>
            </a:r>
            <a:r>
              <a:rPr lang="fr-CH" dirty="0"/>
              <a:t> </a:t>
            </a:r>
            <a:r>
              <a:rPr lang="fr-CH" dirty="0" err="1"/>
              <a:t>that</a:t>
            </a:r>
            <a:r>
              <a:rPr lang="fr-CH" dirty="0"/>
              <a:t> </a:t>
            </a:r>
            <a:r>
              <a:rPr lang="fr-CH" dirty="0" err="1"/>
              <a:t>may</a:t>
            </a:r>
            <a:r>
              <a:rPr lang="fr-CH" dirty="0"/>
              <a:t> </a:t>
            </a:r>
            <a:r>
              <a:rPr lang="fr-CH" dirty="0" err="1"/>
              <a:t>be</a:t>
            </a:r>
            <a:r>
              <a:rPr lang="fr-CH" dirty="0"/>
              <a:t> </a:t>
            </a:r>
            <a:r>
              <a:rPr lang="fr-CH" dirty="0" err="1"/>
              <a:t>particularly</a:t>
            </a:r>
            <a:r>
              <a:rPr lang="fr-CH" dirty="0"/>
              <a:t> </a:t>
            </a:r>
            <a:r>
              <a:rPr lang="fr-CH" dirty="0" err="1"/>
              <a:t>vulnerable</a:t>
            </a:r>
            <a:r>
              <a:rPr lang="fr-CH" dirty="0"/>
              <a:t>;</a:t>
            </a:r>
            <a:endParaRPr lang="en-GB" dirty="0"/>
          </a:p>
          <a:p>
            <a:pPr lvl="1"/>
            <a:r>
              <a:rPr lang="en-GB" dirty="0"/>
              <a:t>The determinants and root causes of identified OSH practices and outcomes as well as vulnerable groups, may they lie in market practices or policy and institutional gaps;</a:t>
            </a:r>
          </a:p>
          <a:p>
            <a:pPr lvl="1"/>
            <a:r>
              <a:rPr lang="en-GB" dirty="0"/>
              <a:t>The stakeholders of the value chain and its institutional and market environment as well as the inter-actions and power play between them.</a:t>
            </a:r>
          </a:p>
          <a:p>
            <a:endParaRPr lang="en-GB" dirty="0"/>
          </a:p>
        </p:txBody>
      </p:sp>
    </p:spTree>
    <p:extLst>
      <p:ext uri="{BB962C8B-B14F-4D97-AF65-F5344CB8AC3E}">
        <p14:creationId xmlns:p14="http://schemas.microsoft.com/office/powerpoint/2010/main" val="3857636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45489"/>
          </a:xfrm>
        </p:spPr>
        <p:txBody>
          <a:bodyPr>
            <a:normAutofit fontScale="90000"/>
          </a:bodyPr>
          <a:lstStyle/>
          <a:p>
            <a:r>
              <a:rPr lang="fr-CH" b="1" dirty="0">
                <a:solidFill>
                  <a:srgbClr val="002060"/>
                </a:solidFill>
              </a:rPr>
              <a:t>Process</a:t>
            </a:r>
            <a:br>
              <a:rPr lang="fr-CH" dirty="0"/>
            </a:br>
            <a:r>
              <a:rPr lang="fr-CH" i="1" dirty="0" err="1">
                <a:solidFill>
                  <a:srgbClr val="002060"/>
                </a:solidFill>
              </a:rPr>
              <a:t>Overview</a:t>
            </a:r>
            <a:endParaRPr lang="en-GB" i="1" dirty="0">
              <a:solidFill>
                <a:srgbClr val="002060"/>
              </a:solidFill>
            </a:endParaRPr>
          </a:p>
        </p:txBody>
      </p:sp>
      <p:sp>
        <p:nvSpPr>
          <p:cNvPr id="3" name="Content Placeholder 2"/>
          <p:cNvSpPr>
            <a:spLocks noGrp="1"/>
          </p:cNvSpPr>
          <p:nvPr>
            <p:ph idx="1"/>
          </p:nvPr>
        </p:nvSpPr>
        <p:spPr>
          <a:xfrm>
            <a:off x="838200" y="1571223"/>
            <a:ext cx="10225826" cy="4971245"/>
          </a:xfrm>
        </p:spPr>
        <p:txBody>
          <a:bodyPr>
            <a:noAutofit/>
          </a:bodyPr>
          <a:lstStyle/>
          <a:p>
            <a:r>
              <a:rPr lang="en-GB" sz="1600" dirty="0"/>
              <a:t>The following sources of information need to be gathered for each stage of the value chain and each type of actors/function:</a:t>
            </a:r>
          </a:p>
          <a:p>
            <a:pPr lvl="1">
              <a:spcBef>
                <a:spcPts val="0"/>
              </a:spcBef>
            </a:pPr>
            <a:r>
              <a:rPr lang="en-GB" sz="1400" dirty="0"/>
              <a:t>Perception and practice from management;</a:t>
            </a:r>
          </a:p>
          <a:p>
            <a:pPr lvl="1">
              <a:spcBef>
                <a:spcPts val="0"/>
              </a:spcBef>
            </a:pPr>
            <a:r>
              <a:rPr lang="en-GB" sz="1400" dirty="0"/>
              <a:t>Perception and practice from workers;</a:t>
            </a:r>
          </a:p>
          <a:p>
            <a:pPr lvl="1">
              <a:spcBef>
                <a:spcPts val="0"/>
              </a:spcBef>
            </a:pPr>
            <a:r>
              <a:rPr lang="en-GB" sz="1400" dirty="0"/>
              <a:t>Workplace practices;</a:t>
            </a:r>
          </a:p>
          <a:p>
            <a:pPr lvl="1">
              <a:spcBef>
                <a:spcPts val="0"/>
              </a:spcBef>
            </a:pPr>
            <a:r>
              <a:rPr lang="en-GB" sz="1400" dirty="0"/>
              <a:t>Perception, practice and data from institutional supporting functions (in particular OH services, labour inspection and social security institutions as relevant) and social partners as well as other stakeholders as relevant (i.e. certification schemes, training institutions, rural extension services, etc.).</a:t>
            </a:r>
          </a:p>
          <a:p>
            <a:r>
              <a:rPr lang="en-GB" sz="1600" dirty="0"/>
              <a:t>In order to gather this information, a list or sample of key informants representative of the different categories of actors need to be developed and four types of research tools need to be developed and implemented:</a:t>
            </a:r>
          </a:p>
          <a:p>
            <a:pPr lvl="1"/>
            <a:r>
              <a:rPr lang="en-GB" sz="1400" dirty="0"/>
              <a:t>Interview guide for semi-structured interviews with management;</a:t>
            </a:r>
          </a:p>
          <a:p>
            <a:pPr lvl="1"/>
            <a:r>
              <a:rPr lang="en-GB" sz="1400" dirty="0"/>
              <a:t>Focus group guide for semi-structured focus groups with workers;</a:t>
            </a:r>
          </a:p>
          <a:p>
            <a:pPr lvl="1"/>
            <a:r>
              <a:rPr lang="en-GB" sz="1400" dirty="0"/>
              <a:t>Observation guide for observation by the researcher(s) of OSH workplace practices;</a:t>
            </a:r>
          </a:p>
          <a:p>
            <a:pPr lvl="1"/>
            <a:r>
              <a:rPr lang="en-GB" sz="1400" dirty="0"/>
              <a:t>Interview guide for semi-structured interviews with institutional supporting functions and social partners.</a:t>
            </a:r>
          </a:p>
          <a:p>
            <a:r>
              <a:rPr lang="en-GB" sz="1600" dirty="0"/>
              <a:t>In addition to interviews and observations, the precise identification of some hazards and risks may require desk review work prior or post-interview / observation. For example, if you find out during observations and interviews that chemicals are being used, in which case it will be necessary to collect their names / brands and do some research to find out more on their acceptable levels of exposure, effects on health, appropriate controls, etc.</a:t>
            </a:r>
          </a:p>
        </p:txBody>
      </p:sp>
      <p:sp>
        <p:nvSpPr>
          <p:cNvPr id="4" name="Rectangle 3"/>
          <p:cNvSpPr/>
          <p:nvPr/>
        </p:nvSpPr>
        <p:spPr>
          <a:xfrm>
            <a:off x="10986371" y="954675"/>
            <a:ext cx="1069710" cy="117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dirty="0">
                <a:ln>
                  <a:noFill/>
                </a:ln>
                <a:solidFill>
                  <a:srgbClr val="002060"/>
                </a:solidFill>
                <a:effectLst/>
                <a:uLnTx/>
                <a:uFillTx/>
                <a:latin typeface="Calibri" panose="020F0502020204030204"/>
                <a:ea typeface="+mn-ea"/>
                <a:cs typeface="+mn-cs"/>
              </a:rPr>
              <a:t>Field</a:t>
            </a:r>
            <a:r>
              <a:rPr kumimoji="0" lang="fr-CH" sz="1051"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H" sz="1400" b="1" i="0" u="none" strike="noStrike" kern="1200" cap="none" spc="0" normalizeH="0" baseline="0" noProof="0" dirty="0" err="1">
                <a:ln>
                  <a:noFill/>
                </a:ln>
                <a:solidFill>
                  <a:srgbClr val="002060"/>
                </a:solidFill>
                <a:effectLst/>
                <a:uLnTx/>
                <a:uFillTx/>
                <a:latin typeface="Calibri" panose="020F0502020204030204"/>
                <a:ea typeface="+mn-ea"/>
                <a:cs typeface="+mn-cs"/>
              </a:rPr>
              <a:t>work</a:t>
            </a:r>
            <a:endPar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7" name="Graphic 6" descr="Map with pin">
            <a:extLst>
              <a:ext uri="{FF2B5EF4-FFF2-40B4-BE49-F238E27FC236}">
                <a16:creationId xmlns:a16="http://schemas.microsoft.com/office/drawing/2014/main" id="{2A596A75-275E-411D-A443-5D027B62BDF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64026" y="40275"/>
            <a:ext cx="914400" cy="914400"/>
          </a:xfrm>
          <a:prstGeom prst="rect">
            <a:avLst/>
          </a:prstGeom>
        </p:spPr>
      </p:pic>
    </p:spTree>
    <p:extLst>
      <p:ext uri="{BB962C8B-B14F-4D97-AF65-F5344CB8AC3E}">
        <p14:creationId xmlns:p14="http://schemas.microsoft.com/office/powerpoint/2010/main" val="1131303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1" dirty="0">
                <a:solidFill>
                  <a:srgbClr val="002060"/>
                </a:solidFill>
              </a:rPr>
              <a:t>Process</a:t>
            </a:r>
            <a:br>
              <a:rPr lang="fr-CH" dirty="0">
                <a:solidFill>
                  <a:srgbClr val="002060"/>
                </a:solidFill>
              </a:rPr>
            </a:br>
            <a:r>
              <a:rPr lang="fr-CH" i="1" dirty="0" err="1">
                <a:solidFill>
                  <a:srgbClr val="002060"/>
                </a:solidFill>
              </a:rPr>
              <a:t>Selecting</a:t>
            </a:r>
            <a:r>
              <a:rPr lang="fr-CH" i="1" dirty="0">
                <a:solidFill>
                  <a:srgbClr val="002060"/>
                </a:solidFill>
              </a:rPr>
              <a:t> key </a:t>
            </a:r>
            <a:r>
              <a:rPr lang="fr-CH" i="1" dirty="0" err="1">
                <a:solidFill>
                  <a:srgbClr val="002060"/>
                </a:solidFill>
              </a:rPr>
              <a:t>informants</a:t>
            </a:r>
            <a:r>
              <a:rPr lang="fr-CH" i="1" dirty="0">
                <a:solidFill>
                  <a:srgbClr val="002060"/>
                </a:solidFill>
              </a:rPr>
              <a:t> and </a:t>
            </a:r>
            <a:r>
              <a:rPr lang="fr-CH" i="1" dirty="0" err="1">
                <a:solidFill>
                  <a:srgbClr val="002060"/>
                </a:solidFill>
              </a:rPr>
              <a:t>workplaces</a:t>
            </a:r>
            <a:endParaRPr lang="en-GB" i="1" dirty="0">
              <a:solidFill>
                <a:srgbClr val="002060"/>
              </a:solidFill>
            </a:endParaRPr>
          </a:p>
        </p:txBody>
      </p:sp>
      <p:sp>
        <p:nvSpPr>
          <p:cNvPr id="3" name="Content Placeholder 2"/>
          <p:cNvSpPr>
            <a:spLocks noGrp="1"/>
          </p:cNvSpPr>
          <p:nvPr>
            <p:ph idx="1"/>
          </p:nvPr>
        </p:nvSpPr>
        <p:spPr/>
        <p:txBody>
          <a:bodyPr>
            <a:noAutofit/>
          </a:bodyPr>
          <a:lstStyle/>
          <a:p>
            <a:pPr marL="0" indent="0">
              <a:buNone/>
            </a:pPr>
            <a:r>
              <a:rPr lang="en-GB" sz="1600" dirty="0"/>
              <a:t>Once the basic structure of the value chain is mapped and you have an understanding of how the different stages of the value chain connect to one another within Step 2, it is time to select the key informants and actors to be interviewed and observed.</a:t>
            </a:r>
          </a:p>
          <a:p>
            <a:pPr marL="0" indent="0">
              <a:buNone/>
            </a:pPr>
            <a:r>
              <a:rPr lang="en-GB" sz="1600" dirty="0"/>
              <a:t>To establish a sample of actors to be interviewed and workplaces to be observed, the sample must be:</a:t>
            </a:r>
          </a:p>
          <a:p>
            <a:pPr lvl="0"/>
            <a:r>
              <a:rPr lang="en-GB" sz="1600" dirty="0"/>
              <a:t>Representative of each type of market actor and possible geographical differences: a minimum number of interviewees must be included for each type of actor to ensure triangulation of information;</a:t>
            </a:r>
          </a:p>
          <a:p>
            <a:pPr lvl="0"/>
            <a:r>
              <a:rPr lang="en-GB" sz="1600" dirty="0"/>
              <a:t>Include each identified support function.</a:t>
            </a:r>
          </a:p>
          <a:p>
            <a:pPr marL="0" indent="0">
              <a:buNone/>
            </a:pPr>
            <a:r>
              <a:rPr lang="en-GB" sz="1600" dirty="0"/>
              <a:t>You need to ensure that the sample encompasses front line supervisory/management staff, as well as a selection of workers undertaking tasks that were typical of the range of OSH exposures potentially occurring. Outside the worksite, a selection needs to be made of key informants among the institutional actors in the local and regional environment such as those identified previously. You need to bear in mind that it is not numerical power. Instead it is an assurance that sufficient key informants have been included to adequately explore the nature and effects of the processes that are under investigation. </a:t>
            </a:r>
          </a:p>
          <a:p>
            <a:pPr marL="0" indent="0">
              <a:buNone/>
            </a:pPr>
            <a:r>
              <a:rPr lang="en-GB" sz="1600" dirty="0"/>
              <a:t>In order to build the list of key informants and workplaces to observe, you have to take the mapping completed in Step 2 and ensure that each category or sub-category of actor is represented and that the number of interviews and observations is sufficient to allow for triangulation. </a:t>
            </a:r>
          </a:p>
          <a:p>
            <a:pPr marL="0" indent="0">
              <a:buNone/>
            </a:pPr>
            <a:r>
              <a:rPr lang="en-GB" sz="1600" dirty="0"/>
              <a:t>Typically, “categories” for segmentation / stratification correspond first to production stages, then they can be type of ownership (local, FDI, etc.), size of the company (small, medium, large), type of market (high-end / low-end), certified or non-certified workplace (ISO, SA 8000, etc.) or product (Fairtrade, Organic, etc.), etc.</a:t>
            </a:r>
          </a:p>
        </p:txBody>
      </p:sp>
      <p:sp>
        <p:nvSpPr>
          <p:cNvPr id="6" name="Rectangle 5">
            <a:extLst>
              <a:ext uri="{FF2B5EF4-FFF2-40B4-BE49-F238E27FC236}">
                <a16:creationId xmlns:a16="http://schemas.microsoft.com/office/drawing/2014/main" id="{1E5B0D2F-0E6C-4F65-AF39-8ED814B265F9}"/>
              </a:ext>
            </a:extLst>
          </p:cNvPr>
          <p:cNvSpPr/>
          <p:nvPr/>
        </p:nvSpPr>
        <p:spPr>
          <a:xfrm>
            <a:off x="10986371" y="954675"/>
            <a:ext cx="1069710" cy="1179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dirty="0">
                <a:ln>
                  <a:noFill/>
                </a:ln>
                <a:solidFill>
                  <a:srgbClr val="002060"/>
                </a:solidFill>
                <a:effectLst/>
                <a:uLnTx/>
                <a:uFillTx/>
                <a:latin typeface="Calibri" panose="020F0502020204030204"/>
                <a:ea typeface="+mn-ea"/>
                <a:cs typeface="+mn-cs"/>
              </a:rPr>
              <a:t>Field</a:t>
            </a:r>
            <a:r>
              <a:rPr kumimoji="0" lang="fr-CH" sz="1051" b="1"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H" sz="1400" b="1" i="0" u="none" strike="noStrike" kern="1200" cap="none" spc="0" normalizeH="0" baseline="0" noProof="0" dirty="0" err="1">
                <a:ln>
                  <a:noFill/>
                </a:ln>
                <a:solidFill>
                  <a:srgbClr val="002060"/>
                </a:solidFill>
                <a:effectLst/>
                <a:uLnTx/>
                <a:uFillTx/>
                <a:latin typeface="Calibri" panose="020F0502020204030204"/>
                <a:ea typeface="+mn-ea"/>
                <a:cs typeface="+mn-cs"/>
              </a:rPr>
              <a:t>work</a:t>
            </a:r>
            <a:endPar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7" name="Graphic 6" descr="Map with pin">
            <a:extLst>
              <a:ext uri="{FF2B5EF4-FFF2-40B4-BE49-F238E27FC236}">
                <a16:creationId xmlns:a16="http://schemas.microsoft.com/office/drawing/2014/main" id="{F9411901-5C2E-4C53-B2CC-A23F2EC1F37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064026" y="40275"/>
            <a:ext cx="914400" cy="914400"/>
          </a:xfrm>
          <a:prstGeom prst="rect">
            <a:avLst/>
          </a:prstGeom>
        </p:spPr>
      </p:pic>
    </p:spTree>
    <p:extLst>
      <p:ext uri="{BB962C8B-B14F-4D97-AF65-F5344CB8AC3E}">
        <p14:creationId xmlns:p14="http://schemas.microsoft.com/office/powerpoint/2010/main" val="3126684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1" dirty="0">
                <a:solidFill>
                  <a:srgbClr val="002060"/>
                </a:solidFill>
              </a:rPr>
              <a:t>Process</a:t>
            </a:r>
            <a:r>
              <a:rPr lang="fr-CH" dirty="0">
                <a:solidFill>
                  <a:srgbClr val="002060"/>
                </a:solidFill>
              </a:rPr>
              <a:t> </a:t>
            </a:r>
            <a:br>
              <a:rPr lang="fr-CH" dirty="0">
                <a:solidFill>
                  <a:srgbClr val="002060"/>
                </a:solidFill>
              </a:rPr>
            </a:br>
            <a:r>
              <a:rPr lang="fr-CH" i="1" dirty="0" err="1">
                <a:solidFill>
                  <a:srgbClr val="002060"/>
                </a:solidFill>
              </a:rPr>
              <a:t>Adapting</a:t>
            </a:r>
            <a:r>
              <a:rPr lang="fr-CH" i="1" dirty="0">
                <a:solidFill>
                  <a:srgbClr val="002060"/>
                </a:solidFill>
              </a:rPr>
              <a:t> the </a:t>
            </a:r>
            <a:r>
              <a:rPr lang="fr-CH" i="1" dirty="0" err="1">
                <a:solidFill>
                  <a:srgbClr val="002060"/>
                </a:solidFill>
              </a:rPr>
              <a:t>research</a:t>
            </a:r>
            <a:r>
              <a:rPr lang="fr-CH" i="1" dirty="0">
                <a:solidFill>
                  <a:srgbClr val="002060"/>
                </a:solidFill>
              </a:rPr>
              <a:t> </a:t>
            </a:r>
            <a:r>
              <a:rPr lang="fr-CH" i="1" dirty="0" err="1">
                <a:solidFill>
                  <a:srgbClr val="002060"/>
                </a:solidFill>
              </a:rPr>
              <a:t>tools</a:t>
            </a:r>
            <a:endParaRPr lang="en-GB" i="1" dirty="0">
              <a:solidFill>
                <a:srgbClr val="002060"/>
              </a:solidFill>
            </a:endParaRPr>
          </a:p>
        </p:txBody>
      </p:sp>
      <p:sp>
        <p:nvSpPr>
          <p:cNvPr id="3" name="Content Placeholder 2"/>
          <p:cNvSpPr>
            <a:spLocks noGrp="1"/>
          </p:cNvSpPr>
          <p:nvPr>
            <p:ph idx="1"/>
          </p:nvPr>
        </p:nvSpPr>
        <p:spPr>
          <a:xfrm>
            <a:off x="838200" y="1690688"/>
            <a:ext cx="10515600" cy="4486275"/>
          </a:xfrm>
        </p:spPr>
        <p:txBody>
          <a:bodyPr>
            <a:normAutofit fontScale="62500" lnSpcReduction="20000"/>
          </a:bodyPr>
          <a:lstStyle/>
          <a:p>
            <a:r>
              <a:rPr lang="en-GB" dirty="0"/>
              <a:t>The research methods used at this stage are of different types:</a:t>
            </a:r>
          </a:p>
          <a:p>
            <a:pPr lvl="1"/>
            <a:r>
              <a:rPr lang="en-GB" b="1" dirty="0"/>
              <a:t>Key Informants Interviews (KII): </a:t>
            </a:r>
            <a:r>
              <a:rPr lang="en-GB" dirty="0"/>
              <a:t>Key informants consisted of value chain players, workers, and representatives of trade unions, industry associations, certification bodies, government agencies, and development programs. Interview guidance and schedules are available for adaptation. </a:t>
            </a:r>
          </a:p>
          <a:p>
            <a:pPr lvl="1"/>
            <a:r>
              <a:rPr lang="en-GB" b="1" dirty="0"/>
              <a:t>Focus Group Discussions (FGDs):  </a:t>
            </a:r>
            <a:r>
              <a:rPr lang="en-GB" dirty="0"/>
              <a:t>Focus group discussions can be conducted with trade unions, workers, employers, and certification bodies. FGDs are effective in generating broad overviews of issues of concerns to the groups or subgroups represented and, in the triangulation and/or vetting of information obtained from the KII.</a:t>
            </a:r>
          </a:p>
          <a:p>
            <a:pPr lvl="1"/>
            <a:r>
              <a:rPr lang="en-GB" b="1" dirty="0"/>
              <a:t>Workplace Observation (WO): </a:t>
            </a:r>
            <a:r>
              <a:rPr lang="en-GB" dirty="0"/>
              <a:t>observation of work processes in the workplace by the researcher(s), provides an “objective” assessment of the OSH risks, hazards and their controls that allows for a nuanced analysis of the information collected with workers and management.</a:t>
            </a:r>
          </a:p>
          <a:p>
            <a:pPr lvl="1"/>
            <a:r>
              <a:rPr lang="en-GB" b="1" dirty="0"/>
              <a:t>Desk Review: </a:t>
            </a:r>
            <a:r>
              <a:rPr lang="en-GB" dirty="0"/>
              <a:t>Prior to field work and continuing through the report preparation, perform secondary research on specific aspects that may come up during interviews and observations that may require some additional information (hazard-specific for instance).</a:t>
            </a:r>
          </a:p>
          <a:p>
            <a:pPr lvl="1"/>
            <a:r>
              <a:rPr lang="en-GB" b="1" dirty="0"/>
              <a:t>Data Analysis and Interview Synthesis and Report Preparation: </a:t>
            </a:r>
            <a:r>
              <a:rPr lang="en-GB" dirty="0"/>
              <a:t>This method involved the synthesis of interviews, desk researches, and focus group discussions to characterize the value chain and identify drivers of OSH and decent work. </a:t>
            </a:r>
          </a:p>
          <a:p>
            <a:pPr lvl="1"/>
            <a:endParaRPr lang="en-GB" dirty="0"/>
          </a:p>
          <a:p>
            <a:r>
              <a:rPr lang="fr-CH" b="1" dirty="0"/>
              <a:t>Guides for </a:t>
            </a:r>
            <a:r>
              <a:rPr lang="fr-CH" b="1" dirty="0" err="1"/>
              <a:t>conducting</a:t>
            </a:r>
            <a:r>
              <a:rPr lang="fr-CH" b="1" dirty="0"/>
              <a:t> KII, FDG and WO must </a:t>
            </a:r>
            <a:r>
              <a:rPr lang="fr-CH" b="1" dirty="0" err="1"/>
              <a:t>be</a:t>
            </a:r>
            <a:r>
              <a:rPr lang="fr-CH" b="1" dirty="0"/>
              <a:t> </a:t>
            </a:r>
            <a:r>
              <a:rPr lang="fr-CH" b="1" dirty="0" err="1"/>
              <a:t>prepared</a:t>
            </a:r>
            <a:r>
              <a:rPr lang="fr-CH" b="1" dirty="0"/>
              <a:t> in </a:t>
            </a:r>
            <a:r>
              <a:rPr lang="fr-CH" b="1" dirty="0" err="1"/>
              <a:t>advance</a:t>
            </a:r>
            <a:r>
              <a:rPr lang="fr-CH" b="1" dirty="0"/>
              <a:t> of the </a:t>
            </a:r>
            <a:r>
              <a:rPr lang="fr-CH" b="1" dirty="0" err="1"/>
              <a:t>field</a:t>
            </a:r>
            <a:r>
              <a:rPr lang="fr-CH" b="1" dirty="0"/>
              <a:t> </a:t>
            </a:r>
            <a:r>
              <a:rPr lang="fr-CH" b="1" dirty="0" err="1"/>
              <a:t>research</a:t>
            </a:r>
            <a:r>
              <a:rPr lang="fr-CH" b="1" dirty="0"/>
              <a:t> and </a:t>
            </a:r>
            <a:r>
              <a:rPr lang="fr-CH" b="1" dirty="0" err="1"/>
              <a:t>adapted</a:t>
            </a:r>
            <a:r>
              <a:rPr lang="fr-CH" b="1" dirty="0"/>
              <a:t> to the country and </a:t>
            </a:r>
            <a:r>
              <a:rPr lang="fr-CH" b="1" dirty="0" err="1"/>
              <a:t>industry</a:t>
            </a:r>
            <a:r>
              <a:rPr lang="fr-CH" b="1" dirty="0"/>
              <a:t> </a:t>
            </a:r>
            <a:r>
              <a:rPr lang="fr-CH" b="1" dirty="0" err="1"/>
              <a:t>context</a:t>
            </a:r>
            <a:r>
              <a:rPr lang="fr-CH" b="1" dirty="0"/>
              <a:t>.</a:t>
            </a:r>
            <a:r>
              <a:rPr lang="fr-CH" dirty="0"/>
              <a:t> In the </a:t>
            </a:r>
            <a:r>
              <a:rPr lang="fr-CH" dirty="0" err="1"/>
              <a:t>Toolbox</a:t>
            </a:r>
            <a:r>
              <a:rPr lang="fr-CH" dirty="0"/>
              <a:t> </a:t>
            </a:r>
            <a:r>
              <a:rPr lang="fr-CH" dirty="0" err="1"/>
              <a:t>you</a:t>
            </a:r>
            <a:r>
              <a:rPr lang="fr-CH" dirty="0"/>
              <a:t> </a:t>
            </a:r>
            <a:r>
              <a:rPr lang="fr-CH" dirty="0" err="1"/>
              <a:t>will</a:t>
            </a:r>
            <a:r>
              <a:rPr lang="fr-CH" dirty="0"/>
              <a:t> </a:t>
            </a:r>
            <a:r>
              <a:rPr lang="fr-CH" dirty="0" err="1"/>
              <a:t>find</a:t>
            </a:r>
            <a:r>
              <a:rPr lang="fr-CH" dirty="0"/>
              <a:t> </a:t>
            </a:r>
            <a:r>
              <a:rPr lang="fr-CH" dirty="0" err="1"/>
              <a:t>examples</a:t>
            </a:r>
            <a:r>
              <a:rPr lang="fr-CH" dirty="0"/>
              <a:t> of </a:t>
            </a:r>
            <a:r>
              <a:rPr lang="fr-CH" dirty="0" err="1"/>
              <a:t>contextualized</a:t>
            </a:r>
            <a:r>
              <a:rPr lang="fr-CH" dirty="0"/>
              <a:t> </a:t>
            </a:r>
            <a:r>
              <a:rPr lang="fr-CH" dirty="0" err="1"/>
              <a:t>research</a:t>
            </a:r>
            <a:r>
              <a:rPr lang="fr-CH" dirty="0"/>
              <a:t> </a:t>
            </a:r>
            <a:r>
              <a:rPr lang="fr-CH" dirty="0" err="1"/>
              <a:t>tools</a:t>
            </a:r>
            <a:r>
              <a:rPr lang="fr-CH" dirty="0"/>
              <a:t>:</a:t>
            </a:r>
          </a:p>
          <a:p>
            <a:pPr lvl="1"/>
            <a:r>
              <a:rPr lang="fr-CH" dirty="0" err="1"/>
              <a:t>Examples</a:t>
            </a:r>
            <a:r>
              <a:rPr lang="fr-CH" dirty="0"/>
              <a:t> of observation guides for </a:t>
            </a:r>
            <a:r>
              <a:rPr lang="fr-CH" dirty="0" err="1"/>
              <a:t>both</a:t>
            </a:r>
            <a:r>
              <a:rPr lang="fr-CH" dirty="0"/>
              <a:t> </a:t>
            </a:r>
            <a:r>
              <a:rPr lang="fr-CH" dirty="0" err="1"/>
              <a:t>manufacturing</a:t>
            </a:r>
            <a:r>
              <a:rPr lang="fr-CH" dirty="0"/>
              <a:t> and agricultural </a:t>
            </a:r>
            <a:r>
              <a:rPr lang="fr-CH" dirty="0" err="1"/>
              <a:t>worksites</a:t>
            </a:r>
            <a:r>
              <a:rPr lang="fr-CH" dirty="0"/>
              <a:t>;</a:t>
            </a:r>
          </a:p>
          <a:p>
            <a:pPr lvl="1"/>
            <a:r>
              <a:rPr lang="fr-CH" dirty="0" err="1"/>
              <a:t>Examples</a:t>
            </a:r>
            <a:r>
              <a:rPr lang="fr-CH" dirty="0"/>
              <a:t> of interview and focus group guides for management, </a:t>
            </a:r>
            <a:r>
              <a:rPr lang="fr-CH" dirty="0" err="1"/>
              <a:t>workers</a:t>
            </a:r>
            <a:r>
              <a:rPr lang="fr-CH" dirty="0"/>
              <a:t>, </a:t>
            </a:r>
            <a:r>
              <a:rPr lang="fr-CH" dirty="0" err="1"/>
              <a:t>farmers</a:t>
            </a:r>
            <a:r>
              <a:rPr lang="fr-CH" dirty="0"/>
              <a:t> and </a:t>
            </a:r>
            <a:r>
              <a:rPr lang="fr-CH" dirty="0" err="1"/>
              <a:t>supporting</a:t>
            </a:r>
            <a:r>
              <a:rPr lang="fr-CH" dirty="0"/>
              <a:t> </a:t>
            </a:r>
            <a:r>
              <a:rPr lang="fr-CH" dirty="0" err="1"/>
              <a:t>functions</a:t>
            </a:r>
            <a:r>
              <a:rPr lang="fr-CH" dirty="0"/>
              <a:t> for OSH.</a:t>
            </a:r>
          </a:p>
          <a:p>
            <a:endParaRPr lang="en-GB" dirty="0"/>
          </a:p>
        </p:txBody>
      </p:sp>
      <p:sp>
        <p:nvSpPr>
          <p:cNvPr id="4" name="Rectangle 3">
            <a:extLst>
              <a:ext uri="{FF2B5EF4-FFF2-40B4-BE49-F238E27FC236}">
                <a16:creationId xmlns:a16="http://schemas.microsoft.com/office/drawing/2014/main" id="{B7341BF5-39BE-4C49-8ABF-4BDC598C899F}"/>
              </a:ext>
            </a:extLst>
          </p:cNvPr>
          <p:cNvSpPr/>
          <p:nvPr/>
        </p:nvSpPr>
        <p:spPr>
          <a:xfrm>
            <a:off x="10827359" y="880797"/>
            <a:ext cx="1052880" cy="161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dirty="0">
                <a:ln>
                  <a:noFill/>
                </a:ln>
                <a:solidFill>
                  <a:srgbClr val="002060"/>
                </a:solidFill>
                <a:effectLst/>
                <a:uLnTx/>
                <a:uFillTx/>
                <a:latin typeface="Calibri" panose="020F0502020204030204"/>
                <a:ea typeface="+mn-ea"/>
                <a:cs typeface="+mn-cs"/>
              </a:rPr>
              <a:t>Desk </a:t>
            </a:r>
            <a:r>
              <a:rPr kumimoji="0" lang="fr-CH" sz="1400" b="1" i="0" u="none" strike="noStrike" kern="1200" cap="none" spc="0" normalizeH="0" baseline="0" noProof="0" dirty="0" err="1">
                <a:ln>
                  <a:noFill/>
                </a:ln>
                <a:solidFill>
                  <a:srgbClr val="002060"/>
                </a:solidFill>
                <a:effectLst/>
                <a:uLnTx/>
                <a:uFillTx/>
                <a:latin typeface="Calibri" panose="020F0502020204030204"/>
                <a:ea typeface="+mn-ea"/>
                <a:cs typeface="+mn-cs"/>
              </a:rPr>
              <a:t>work</a:t>
            </a:r>
            <a:endPar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5" name="Graphic 4" descr="Computer">
            <a:extLst>
              <a:ext uri="{FF2B5EF4-FFF2-40B4-BE49-F238E27FC236}">
                <a16:creationId xmlns:a16="http://schemas.microsoft.com/office/drawing/2014/main" id="{9612D0AC-F8EB-4EBA-B08A-1C83B68ECB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599" y="47021"/>
            <a:ext cx="914400" cy="914400"/>
          </a:xfrm>
          <a:prstGeom prst="rect">
            <a:avLst/>
          </a:prstGeom>
        </p:spPr>
      </p:pic>
    </p:spTree>
    <p:extLst>
      <p:ext uri="{BB962C8B-B14F-4D97-AF65-F5344CB8AC3E}">
        <p14:creationId xmlns:p14="http://schemas.microsoft.com/office/powerpoint/2010/main" val="19462175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1" dirty="0">
                <a:solidFill>
                  <a:srgbClr val="002060"/>
                </a:solidFill>
              </a:rPr>
              <a:t>Process</a:t>
            </a:r>
            <a:br>
              <a:rPr lang="fr-CH" dirty="0">
                <a:solidFill>
                  <a:srgbClr val="002060"/>
                </a:solidFill>
              </a:rPr>
            </a:br>
            <a:r>
              <a:rPr lang="fr-CH" i="1" dirty="0">
                <a:solidFill>
                  <a:srgbClr val="002060"/>
                </a:solidFill>
              </a:rPr>
              <a:t>Transcription of the </a:t>
            </a:r>
            <a:r>
              <a:rPr lang="fr-CH" i="1" dirty="0" err="1">
                <a:solidFill>
                  <a:srgbClr val="002060"/>
                </a:solidFill>
              </a:rPr>
              <a:t>results</a:t>
            </a:r>
            <a:endParaRPr lang="en-GB" i="1" dirty="0">
              <a:solidFill>
                <a:srgbClr val="002060"/>
              </a:solidFill>
            </a:endParaRPr>
          </a:p>
        </p:txBody>
      </p:sp>
      <p:sp>
        <p:nvSpPr>
          <p:cNvPr id="3" name="Content Placeholder 2"/>
          <p:cNvSpPr>
            <a:spLocks noGrp="1"/>
          </p:cNvSpPr>
          <p:nvPr>
            <p:ph idx="1"/>
          </p:nvPr>
        </p:nvSpPr>
        <p:spPr>
          <a:xfrm>
            <a:off x="838200" y="1825624"/>
            <a:ext cx="10515600" cy="4849495"/>
          </a:xfrm>
        </p:spPr>
        <p:txBody>
          <a:bodyPr>
            <a:normAutofit fontScale="62500" lnSpcReduction="20000"/>
          </a:bodyPr>
          <a:lstStyle/>
          <a:p>
            <a:pPr marL="0" indent="0">
              <a:buNone/>
            </a:pPr>
            <a:r>
              <a:rPr lang="en-GB" dirty="0"/>
              <a:t>A large amount of information is collected throughout the research process. It is useful to build the templates to organize the information in advance of the start of data collection as it allows for:</a:t>
            </a:r>
          </a:p>
          <a:p>
            <a:pPr lvl="1"/>
            <a:r>
              <a:rPr lang="en-GB" dirty="0"/>
              <a:t>Having a clear picture of what information will be collected and how it will be further analysed.</a:t>
            </a:r>
          </a:p>
          <a:p>
            <a:pPr lvl="1"/>
            <a:r>
              <a:rPr lang="en-GB" dirty="0"/>
              <a:t>Organize the field work in a way that allows time to report information in the data collection templates on a regular basis.</a:t>
            </a:r>
          </a:p>
          <a:p>
            <a:pPr marL="0" indent="0">
              <a:buNone/>
            </a:pPr>
            <a:endParaRPr lang="en-GB" dirty="0"/>
          </a:p>
          <a:p>
            <a:pPr marL="0" indent="0">
              <a:buNone/>
            </a:pPr>
            <a:r>
              <a:rPr lang="en-GB" dirty="0"/>
              <a:t>In the countries in which this approach was adopted, the following tools were developed and proved useful in compiling the information collected in a way that later facilitates its interpretation, analysis and report writing:</a:t>
            </a:r>
          </a:p>
          <a:p>
            <a:pPr marL="514350" indent="-514350">
              <a:buAutoNum type="alphaLcParenR"/>
            </a:pPr>
            <a:r>
              <a:rPr lang="en-GB" u="sng" dirty="0"/>
              <a:t>Template for recording and scoring qualitative observation</a:t>
            </a:r>
            <a:r>
              <a:rPr lang="en-GB" dirty="0"/>
              <a:t>: The objective of this tool is for the researcher(s) to be able to record in an easily comparable format the observations for each workplace visited along the various categories of observations laid out in the observation guide. 	</a:t>
            </a:r>
          </a:p>
          <a:p>
            <a:pPr marL="0" indent="0">
              <a:buNone/>
            </a:pPr>
            <a:endParaRPr lang="en-GB" dirty="0"/>
          </a:p>
          <a:p>
            <a:pPr marL="514350" indent="-514350">
              <a:buAutoNum type="alphaLcParenR" startAt="2"/>
            </a:pPr>
            <a:r>
              <a:rPr lang="en-GB" u="sng" dirty="0"/>
              <a:t>Template for recording interview and focus group notes</a:t>
            </a:r>
            <a:r>
              <a:rPr lang="en-GB" dirty="0"/>
              <a:t>: The objective of this tool is for the researcher(s) to be able to record in an easily comparable format interview responses against the various questions laid out in the interview and focus group guide.	</a:t>
            </a:r>
          </a:p>
          <a:p>
            <a:pPr marL="514350" indent="-514350">
              <a:buAutoNum type="alphaLcParenR" startAt="2"/>
            </a:pPr>
            <a:endParaRPr lang="en-GB" sz="2900" dirty="0"/>
          </a:p>
          <a:p>
            <a:pPr marL="514350" indent="-514350">
              <a:buAutoNum type="alphaLcParenR" startAt="2"/>
            </a:pPr>
            <a:r>
              <a:rPr lang="en-GB" sz="2900" u="sng" dirty="0"/>
              <a:t>Template for building global buyer profiles</a:t>
            </a:r>
            <a:r>
              <a:rPr lang="en-GB" sz="2900" dirty="0"/>
              <a:t>: The objective of this tool is to record in an easily comparable manner information gathered on the end global buyers of the value chain through both desk review and interviews as per the interview guide for global buyers. 	</a:t>
            </a:r>
          </a:p>
          <a:p>
            <a:endParaRPr lang="en-GB" dirty="0"/>
          </a:p>
          <a:p>
            <a:endParaRPr lang="en-GB" dirty="0"/>
          </a:p>
        </p:txBody>
      </p:sp>
      <p:sp>
        <p:nvSpPr>
          <p:cNvPr id="5" name="Rectangle 4">
            <a:extLst>
              <a:ext uri="{FF2B5EF4-FFF2-40B4-BE49-F238E27FC236}">
                <a16:creationId xmlns:a16="http://schemas.microsoft.com/office/drawing/2014/main" id="{D20816D1-7D8D-4F59-87ED-216007DD9370}"/>
              </a:ext>
            </a:extLst>
          </p:cNvPr>
          <p:cNvSpPr/>
          <p:nvPr/>
        </p:nvSpPr>
        <p:spPr>
          <a:xfrm>
            <a:off x="10827359" y="880797"/>
            <a:ext cx="1052880" cy="161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dirty="0">
                <a:ln>
                  <a:noFill/>
                </a:ln>
                <a:solidFill>
                  <a:srgbClr val="002060"/>
                </a:solidFill>
                <a:effectLst/>
                <a:uLnTx/>
                <a:uFillTx/>
                <a:latin typeface="Calibri" panose="020F0502020204030204"/>
                <a:ea typeface="+mn-ea"/>
                <a:cs typeface="+mn-cs"/>
              </a:rPr>
              <a:t>Desk </a:t>
            </a:r>
            <a:r>
              <a:rPr kumimoji="0" lang="fr-CH" sz="1400" b="1" i="0" u="none" strike="noStrike" kern="1200" cap="none" spc="0" normalizeH="0" baseline="0" noProof="0" dirty="0" err="1">
                <a:ln>
                  <a:noFill/>
                </a:ln>
                <a:solidFill>
                  <a:srgbClr val="002060"/>
                </a:solidFill>
                <a:effectLst/>
                <a:uLnTx/>
                <a:uFillTx/>
                <a:latin typeface="Calibri" panose="020F0502020204030204"/>
                <a:ea typeface="+mn-ea"/>
                <a:cs typeface="+mn-cs"/>
              </a:rPr>
              <a:t>work</a:t>
            </a:r>
            <a:endPar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6" name="Graphic 5" descr="Computer">
            <a:extLst>
              <a:ext uri="{FF2B5EF4-FFF2-40B4-BE49-F238E27FC236}">
                <a16:creationId xmlns:a16="http://schemas.microsoft.com/office/drawing/2014/main" id="{5AD4B9CB-9B70-41D3-BCCC-D7AA3B8D11F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599" y="47021"/>
            <a:ext cx="914400" cy="914400"/>
          </a:xfrm>
          <a:prstGeom prst="rect">
            <a:avLst/>
          </a:prstGeom>
        </p:spPr>
      </p:pic>
    </p:spTree>
    <p:extLst>
      <p:ext uri="{BB962C8B-B14F-4D97-AF65-F5344CB8AC3E}">
        <p14:creationId xmlns:p14="http://schemas.microsoft.com/office/powerpoint/2010/main" val="4022087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3495" y="3433763"/>
            <a:ext cx="3197013" cy="2743200"/>
          </a:xfrm>
        </p:spPr>
        <p:txBody>
          <a:bodyPr anchor="t">
            <a:normAutofit/>
          </a:bodyPr>
          <a:lstStyle/>
          <a:p>
            <a:pPr algn="ctr"/>
            <a:r>
              <a:rPr lang="fr-CH" sz="4000" b="1" dirty="0">
                <a:solidFill>
                  <a:srgbClr val="002060"/>
                </a:solidFill>
              </a:rPr>
              <a:t>Group Exercice</a:t>
            </a:r>
            <a:endParaRPr lang="en-GB" sz="4000" b="1" dirty="0">
              <a:solidFill>
                <a:srgbClr val="002060"/>
              </a:solidFill>
            </a:endParaRPr>
          </a:p>
        </p:txBody>
      </p:sp>
      <p:pic>
        <p:nvPicPr>
          <p:cNvPr id="4" name="Graphic 3" descr="Meeting">
            <a:extLst>
              <a:ext uri="{FF2B5EF4-FFF2-40B4-BE49-F238E27FC236}">
                <a16:creationId xmlns:a16="http://schemas.microsoft.com/office/drawing/2014/main" id="{4023C015-73BD-40C2-B20A-4EC5C461181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396493" y="2162747"/>
            <a:ext cx="1271016" cy="1271016"/>
          </a:xfrm>
          <a:prstGeom prst="rect">
            <a:avLst/>
          </a:prstGeom>
        </p:spPr>
      </p:pic>
      <p:sp>
        <p:nvSpPr>
          <p:cNvPr id="5" name="Content Placeholder 2">
            <a:extLst>
              <a:ext uri="{FF2B5EF4-FFF2-40B4-BE49-F238E27FC236}">
                <a16:creationId xmlns:a16="http://schemas.microsoft.com/office/drawing/2014/main" id="{9031C861-E0A1-4B5D-A691-68295E9EC55A}"/>
              </a:ext>
            </a:extLst>
          </p:cNvPr>
          <p:cNvSpPr>
            <a:spLocks noGrp="1"/>
          </p:cNvSpPr>
          <p:nvPr>
            <p:ph idx="1"/>
          </p:nvPr>
        </p:nvSpPr>
        <p:spPr>
          <a:xfrm>
            <a:off x="3868615" y="643787"/>
            <a:ext cx="7458808" cy="4351338"/>
          </a:xfrm>
        </p:spPr>
        <p:txBody>
          <a:bodyPr>
            <a:normAutofit/>
          </a:bodyPr>
          <a:lstStyle/>
          <a:p>
            <a:pPr marL="0" indent="0">
              <a:buNone/>
            </a:pPr>
            <a:r>
              <a:rPr lang="en-US" sz="2000" b="1" dirty="0">
                <a:solidFill>
                  <a:srgbClr val="002060"/>
                </a:solidFill>
              </a:rPr>
              <a:t>STEP 3 - TRAINING MATERIAL NO. 9 - Observation exercise</a:t>
            </a:r>
            <a:endParaRPr lang="fr-CH" sz="2000" dirty="0"/>
          </a:p>
          <a:p>
            <a:pPr marL="0" indent="0">
              <a:buNone/>
            </a:pPr>
            <a:r>
              <a:rPr lang="en-GB" sz="2000" dirty="0"/>
              <a:t>This exercise is intended to familiarize yourself with workplace observation from an OSH perspective.</a:t>
            </a:r>
          </a:p>
          <a:p>
            <a:pPr lvl="1"/>
            <a:r>
              <a:rPr lang="en-GB" sz="1800" dirty="0"/>
              <a:t>You will be presented with a number of pictures of workplaces, sometimes with explanations, sometimes without.</a:t>
            </a:r>
          </a:p>
          <a:p>
            <a:pPr lvl="1"/>
            <a:r>
              <a:rPr lang="en-GB" sz="1800" dirty="0"/>
              <a:t>For each picture / explanation, you will need to score your observation from a scale of 0 to 3 as per the table below.</a:t>
            </a:r>
          </a:p>
          <a:p>
            <a:pPr lvl="1"/>
            <a:r>
              <a:rPr lang="en-GB" sz="1800" dirty="0"/>
              <a:t>Then, you will need to provide a justification for your choice.</a:t>
            </a:r>
          </a:p>
          <a:p>
            <a:pPr marL="0" indent="0">
              <a:buNone/>
            </a:pPr>
            <a:endParaRPr lang="en-GB" sz="2000" dirty="0"/>
          </a:p>
        </p:txBody>
      </p:sp>
      <p:pic>
        <p:nvPicPr>
          <p:cNvPr id="7" name="Picture 6">
            <a:extLst>
              <a:ext uri="{FF2B5EF4-FFF2-40B4-BE49-F238E27FC236}">
                <a16:creationId xmlns:a16="http://schemas.microsoft.com/office/drawing/2014/main" id="{754B6885-0A0A-43E9-AAAC-7BBF7FEB1AC6}"/>
              </a:ext>
            </a:extLst>
          </p:cNvPr>
          <p:cNvPicPr>
            <a:picLocks noChangeAspect="1"/>
          </p:cNvPicPr>
          <p:nvPr/>
        </p:nvPicPr>
        <p:blipFill>
          <a:blip r:embed="rId4"/>
          <a:stretch>
            <a:fillRect/>
          </a:stretch>
        </p:blipFill>
        <p:spPr>
          <a:xfrm>
            <a:off x="4526362" y="3921324"/>
            <a:ext cx="7665638" cy="2779418"/>
          </a:xfrm>
          <a:prstGeom prst="rect">
            <a:avLst/>
          </a:prstGeom>
        </p:spPr>
      </p:pic>
    </p:spTree>
    <p:extLst>
      <p:ext uri="{BB962C8B-B14F-4D97-AF65-F5344CB8AC3E}">
        <p14:creationId xmlns:p14="http://schemas.microsoft.com/office/powerpoint/2010/main" val="40117407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b="1" dirty="0">
                <a:solidFill>
                  <a:srgbClr val="002060"/>
                </a:solidFill>
              </a:rPr>
              <a:t>Process</a:t>
            </a:r>
            <a:br>
              <a:rPr lang="fr-CH" dirty="0">
                <a:solidFill>
                  <a:srgbClr val="002060"/>
                </a:solidFill>
              </a:rPr>
            </a:br>
            <a:r>
              <a:rPr lang="fr-CH" i="1" dirty="0" err="1">
                <a:solidFill>
                  <a:srgbClr val="002060"/>
                </a:solidFill>
              </a:rPr>
              <a:t>Analysis</a:t>
            </a:r>
            <a:endParaRPr lang="en-GB" i="1" dirty="0">
              <a:solidFill>
                <a:srgbClr val="002060"/>
              </a:solidFill>
            </a:endParaRPr>
          </a:p>
        </p:txBody>
      </p:sp>
      <p:sp>
        <p:nvSpPr>
          <p:cNvPr id="3" name="Content Placeholder 2"/>
          <p:cNvSpPr>
            <a:spLocks noGrp="1"/>
          </p:cNvSpPr>
          <p:nvPr>
            <p:ph idx="1"/>
          </p:nvPr>
        </p:nvSpPr>
        <p:spPr>
          <a:xfrm>
            <a:off x="838200" y="1825625"/>
            <a:ext cx="10515600" cy="4667250"/>
          </a:xfrm>
        </p:spPr>
        <p:txBody>
          <a:bodyPr>
            <a:normAutofit fontScale="70000" lnSpcReduction="20000"/>
          </a:bodyPr>
          <a:lstStyle/>
          <a:p>
            <a:r>
              <a:rPr lang="en-GB" dirty="0"/>
              <a:t>The assessment of drivers and constraints includes:</a:t>
            </a:r>
          </a:p>
          <a:p>
            <a:pPr lvl="1"/>
            <a:r>
              <a:rPr lang="en-GB" dirty="0"/>
              <a:t>Assessment of the impact on OSH of the rules governing the business model of the different categories of actors in the value chain and their interplay.</a:t>
            </a:r>
          </a:p>
          <a:p>
            <a:pPr lvl="1"/>
            <a:r>
              <a:rPr lang="en-GB" dirty="0"/>
              <a:t>Assessment of the legal framework and the public and private entities responsible for OSH promotion, prevention, protection and compensation, including the type of scheme and the overall enforcement system.</a:t>
            </a:r>
          </a:p>
          <a:p>
            <a:pPr lvl="1"/>
            <a:r>
              <a:rPr lang="en-GB" dirty="0"/>
              <a:t>Assessment of the other actors that may assume a supporting role affecting OSH awareness, practices and outcomes.</a:t>
            </a:r>
          </a:p>
          <a:p>
            <a:pPr marL="457200" lvl="1" indent="0">
              <a:buNone/>
            </a:pPr>
            <a:endParaRPr lang="en-GB" dirty="0"/>
          </a:p>
          <a:p>
            <a:r>
              <a:rPr lang="fr-CH" sz="3100" dirty="0"/>
              <a:t>The identification of </a:t>
            </a:r>
            <a:r>
              <a:rPr lang="fr-CH" sz="3100" dirty="0" err="1"/>
              <a:t>vulnerable</a:t>
            </a:r>
            <a:r>
              <a:rPr lang="fr-CH" sz="3100" dirty="0"/>
              <a:t> groups </a:t>
            </a:r>
            <a:r>
              <a:rPr lang="fr-CH" sz="3100" dirty="0" err="1"/>
              <a:t>includes</a:t>
            </a:r>
            <a:r>
              <a:rPr lang="fr-CH" sz="3100" dirty="0"/>
              <a:t> </a:t>
            </a:r>
            <a:r>
              <a:rPr lang="fr-CH" sz="3100" dirty="0" err="1"/>
              <a:t>specific</a:t>
            </a:r>
            <a:r>
              <a:rPr lang="fr-CH" sz="3100" dirty="0"/>
              <a:t> </a:t>
            </a:r>
            <a:r>
              <a:rPr lang="fr-CH" sz="3100" dirty="0" err="1"/>
              <a:t>caracteristics</a:t>
            </a:r>
            <a:r>
              <a:rPr lang="fr-CH" sz="3100" dirty="0"/>
              <a:t> of groups </a:t>
            </a:r>
            <a:r>
              <a:rPr lang="fr-CH" sz="3100" dirty="0" err="1"/>
              <a:t>whose</a:t>
            </a:r>
            <a:r>
              <a:rPr lang="fr-CH" sz="3100" dirty="0"/>
              <a:t> </a:t>
            </a:r>
            <a:r>
              <a:rPr lang="fr-CH" sz="3100" dirty="0" err="1"/>
              <a:t>needs</a:t>
            </a:r>
            <a:r>
              <a:rPr lang="fr-CH" sz="3100" dirty="0"/>
              <a:t> in </a:t>
            </a:r>
            <a:r>
              <a:rPr lang="fr-CH" sz="3100" dirty="0" err="1"/>
              <a:t>terms</a:t>
            </a:r>
            <a:r>
              <a:rPr lang="fr-CH" sz="3100" dirty="0"/>
              <a:t> of </a:t>
            </a:r>
            <a:r>
              <a:rPr lang="fr-CH" sz="3100" dirty="0" err="1"/>
              <a:t>safety</a:t>
            </a:r>
            <a:r>
              <a:rPr lang="fr-CH" sz="3100" dirty="0"/>
              <a:t> and </a:t>
            </a:r>
            <a:r>
              <a:rPr lang="fr-CH" sz="3100" dirty="0" err="1"/>
              <a:t>health</a:t>
            </a:r>
            <a:r>
              <a:rPr lang="fr-CH" sz="3100" dirty="0"/>
              <a:t> in the </a:t>
            </a:r>
            <a:r>
              <a:rPr lang="fr-CH" sz="3100" dirty="0" err="1"/>
              <a:t>workplace</a:t>
            </a:r>
            <a:r>
              <a:rPr lang="fr-CH" sz="3100" dirty="0"/>
              <a:t> </a:t>
            </a:r>
            <a:r>
              <a:rPr lang="fr-CH" sz="3100" dirty="0" err="1"/>
              <a:t>should</a:t>
            </a:r>
            <a:r>
              <a:rPr lang="fr-CH" sz="3100" dirty="0"/>
              <a:t> </a:t>
            </a:r>
            <a:r>
              <a:rPr lang="fr-CH" sz="3100" dirty="0" err="1"/>
              <a:t>be</a:t>
            </a:r>
            <a:r>
              <a:rPr lang="fr-CH" sz="3100" dirty="0"/>
              <a:t> </a:t>
            </a:r>
            <a:r>
              <a:rPr lang="fr-CH" sz="3100" dirty="0" err="1"/>
              <a:t>addressed</a:t>
            </a:r>
            <a:r>
              <a:rPr lang="fr-CH" sz="3100" dirty="0"/>
              <a:t> as a </a:t>
            </a:r>
            <a:r>
              <a:rPr lang="fr-CH" sz="3100" dirty="0" err="1"/>
              <a:t>priority</a:t>
            </a:r>
            <a:r>
              <a:rPr lang="fr-CH" sz="3100" dirty="0"/>
              <a:t>, </a:t>
            </a:r>
            <a:r>
              <a:rPr lang="fr-CH" sz="3100" dirty="0" err="1"/>
              <a:t>because</a:t>
            </a:r>
            <a:r>
              <a:rPr lang="fr-CH" sz="3100" dirty="0"/>
              <a:t>:</a:t>
            </a:r>
          </a:p>
          <a:p>
            <a:pPr lvl="1"/>
            <a:r>
              <a:rPr lang="fr-CH" sz="2300" dirty="0" err="1"/>
              <a:t>they</a:t>
            </a:r>
            <a:r>
              <a:rPr lang="fr-CH" sz="2300" dirty="0"/>
              <a:t> are </a:t>
            </a:r>
            <a:r>
              <a:rPr lang="fr-CH" sz="2300" dirty="0" err="1"/>
              <a:t>particularly</a:t>
            </a:r>
            <a:r>
              <a:rPr lang="fr-CH" sz="2300" dirty="0"/>
              <a:t> </a:t>
            </a:r>
            <a:r>
              <a:rPr lang="fr-CH" sz="2300" dirty="0" err="1"/>
              <a:t>exposed</a:t>
            </a:r>
            <a:r>
              <a:rPr lang="fr-CH" sz="2300" dirty="0"/>
              <a:t> to </a:t>
            </a:r>
            <a:r>
              <a:rPr lang="fr-CH" sz="2300" dirty="0" err="1"/>
              <a:t>occupational</a:t>
            </a:r>
            <a:r>
              <a:rPr lang="fr-CH" sz="2300" dirty="0"/>
              <a:t> </a:t>
            </a:r>
            <a:r>
              <a:rPr lang="fr-CH" sz="2300" dirty="0" err="1"/>
              <a:t>hazards</a:t>
            </a:r>
            <a:r>
              <a:rPr lang="fr-CH" sz="2300" dirty="0"/>
              <a:t> and </a:t>
            </a:r>
            <a:r>
              <a:rPr lang="fr-CH" sz="2300" dirty="0" err="1"/>
              <a:t>risks</a:t>
            </a:r>
            <a:r>
              <a:rPr lang="fr-CH" sz="2300" dirty="0"/>
              <a:t>, and / or </a:t>
            </a:r>
          </a:p>
          <a:p>
            <a:pPr lvl="1"/>
            <a:r>
              <a:rPr lang="fr-CH" sz="2300" dirty="0" err="1"/>
              <a:t>they</a:t>
            </a:r>
            <a:r>
              <a:rPr lang="fr-CH" sz="2300" dirty="0"/>
              <a:t> are not </a:t>
            </a:r>
            <a:r>
              <a:rPr lang="fr-CH" sz="2300" dirty="0" err="1"/>
              <a:t>covered</a:t>
            </a:r>
            <a:r>
              <a:rPr lang="fr-CH" sz="2300" dirty="0"/>
              <a:t> by / do not have </a:t>
            </a:r>
            <a:r>
              <a:rPr lang="fr-CH" sz="2300" dirty="0" err="1"/>
              <a:t>access</a:t>
            </a:r>
            <a:r>
              <a:rPr lang="fr-CH" sz="2300" dirty="0"/>
              <a:t> to </a:t>
            </a:r>
            <a:r>
              <a:rPr lang="fr-CH" sz="2300" dirty="0" err="1"/>
              <a:t>prevention</a:t>
            </a:r>
            <a:r>
              <a:rPr lang="fr-CH" sz="2300" dirty="0"/>
              <a:t>, promotion or protection services, and / or </a:t>
            </a:r>
          </a:p>
          <a:p>
            <a:pPr lvl="1"/>
            <a:r>
              <a:rPr lang="fr-CH" sz="2300" dirty="0" err="1"/>
              <a:t>they</a:t>
            </a:r>
            <a:r>
              <a:rPr lang="fr-CH" sz="2300" dirty="0"/>
              <a:t> are </a:t>
            </a:r>
            <a:r>
              <a:rPr lang="fr-CH" sz="2300" dirty="0" err="1"/>
              <a:t>disprotected</a:t>
            </a:r>
            <a:r>
              <a:rPr lang="fr-CH" sz="2300" dirty="0"/>
              <a:t> </a:t>
            </a:r>
            <a:r>
              <a:rPr lang="fr-CH" sz="2300" dirty="0" err="1"/>
              <a:t>from</a:t>
            </a:r>
            <a:r>
              <a:rPr lang="fr-CH" sz="2300" dirty="0"/>
              <a:t> the </a:t>
            </a:r>
            <a:r>
              <a:rPr lang="fr-CH" sz="2300" dirty="0" err="1"/>
              <a:t>consequences</a:t>
            </a:r>
            <a:r>
              <a:rPr lang="fr-CH" sz="2300" dirty="0"/>
              <a:t> of a </a:t>
            </a:r>
            <a:r>
              <a:rPr lang="fr-CH" sz="2300" dirty="0" err="1"/>
              <a:t>work</a:t>
            </a:r>
            <a:r>
              <a:rPr lang="fr-CH" sz="2300" dirty="0"/>
              <a:t> accident or </a:t>
            </a:r>
            <a:r>
              <a:rPr lang="fr-CH" sz="2300" dirty="0" err="1"/>
              <a:t>diseases</a:t>
            </a:r>
            <a:r>
              <a:rPr lang="fr-CH" sz="2300" dirty="0"/>
              <a:t> (absence of </a:t>
            </a:r>
            <a:r>
              <a:rPr lang="fr-CH" sz="2300" dirty="0" err="1"/>
              <a:t>access</a:t>
            </a:r>
            <a:r>
              <a:rPr lang="fr-CH" sz="2300" dirty="0"/>
              <a:t> to </a:t>
            </a:r>
            <a:r>
              <a:rPr lang="fr-CH" sz="2300" dirty="0" err="1"/>
              <a:t>appropriate</a:t>
            </a:r>
            <a:r>
              <a:rPr lang="fr-CH" sz="2300" dirty="0"/>
              <a:t> </a:t>
            </a:r>
            <a:r>
              <a:rPr lang="fr-CH" sz="2300" dirty="0" err="1"/>
              <a:t>medical</a:t>
            </a:r>
            <a:r>
              <a:rPr lang="fr-CH" sz="2300" dirty="0"/>
              <a:t> care, compensation and </a:t>
            </a:r>
            <a:r>
              <a:rPr lang="fr-CH" sz="2300" dirty="0" err="1"/>
              <a:t>rehabilitation</a:t>
            </a:r>
            <a:r>
              <a:rPr lang="fr-CH" sz="2300" dirty="0"/>
              <a:t> services).</a:t>
            </a:r>
          </a:p>
          <a:p>
            <a:pPr marL="457200" lvl="1" indent="0">
              <a:buNone/>
            </a:pPr>
            <a:endParaRPr lang="fr-CH" sz="2300" dirty="0"/>
          </a:p>
          <a:p>
            <a:r>
              <a:rPr lang="fr-CH" sz="3100" dirty="0"/>
              <a:t>This </a:t>
            </a:r>
            <a:r>
              <a:rPr lang="fr-CH" sz="3100" dirty="0" err="1"/>
              <a:t>process</a:t>
            </a:r>
            <a:r>
              <a:rPr lang="fr-CH" sz="3100" dirty="0"/>
              <a:t> </a:t>
            </a:r>
            <a:r>
              <a:rPr lang="fr-CH" sz="3100" dirty="0" err="1"/>
              <a:t>helps</a:t>
            </a:r>
            <a:r>
              <a:rPr lang="fr-CH" sz="3100" dirty="0"/>
              <a:t> not </a:t>
            </a:r>
            <a:r>
              <a:rPr lang="fr-CH" sz="3100" dirty="0" err="1"/>
              <a:t>only</a:t>
            </a:r>
            <a:r>
              <a:rPr lang="fr-CH" sz="3100" dirty="0"/>
              <a:t> setting </a:t>
            </a:r>
            <a:r>
              <a:rPr lang="fr-CH" sz="3100" dirty="0" err="1"/>
              <a:t>priorities</a:t>
            </a:r>
            <a:r>
              <a:rPr lang="fr-CH" sz="3100" dirty="0"/>
              <a:t> for </a:t>
            </a:r>
            <a:r>
              <a:rPr lang="fr-CH" sz="3100" dirty="0" err="1"/>
              <a:t>project</a:t>
            </a:r>
            <a:r>
              <a:rPr lang="fr-CH" sz="3100" dirty="0"/>
              <a:t> interventions but </a:t>
            </a:r>
            <a:r>
              <a:rPr lang="fr-CH" sz="3100" dirty="0" err="1"/>
              <a:t>also</a:t>
            </a:r>
            <a:r>
              <a:rPr lang="fr-CH" sz="3100" dirty="0"/>
              <a:t> </a:t>
            </a:r>
            <a:r>
              <a:rPr lang="fr-CH" sz="3100" dirty="0" err="1"/>
              <a:t>tailoring</a:t>
            </a:r>
            <a:r>
              <a:rPr lang="fr-CH" sz="3100" dirty="0"/>
              <a:t> </a:t>
            </a:r>
            <a:r>
              <a:rPr lang="fr-CH" sz="3100" dirty="0" err="1"/>
              <a:t>them</a:t>
            </a:r>
            <a:r>
              <a:rPr lang="fr-CH" sz="3100" dirty="0"/>
              <a:t> </a:t>
            </a:r>
            <a:r>
              <a:rPr lang="fr-CH" sz="3100" dirty="0" err="1"/>
              <a:t>better</a:t>
            </a:r>
            <a:r>
              <a:rPr lang="fr-CH" sz="3100" dirty="0"/>
              <a:t> to </a:t>
            </a:r>
            <a:r>
              <a:rPr lang="fr-CH" sz="3100" dirty="0" err="1"/>
              <a:t>their</a:t>
            </a:r>
            <a:r>
              <a:rPr lang="fr-CH" sz="3100" dirty="0"/>
              <a:t> </a:t>
            </a:r>
            <a:r>
              <a:rPr lang="fr-CH" sz="3100" dirty="0" err="1"/>
              <a:t>target</a:t>
            </a:r>
            <a:r>
              <a:rPr lang="fr-CH" sz="3100" dirty="0"/>
              <a:t> </a:t>
            </a:r>
            <a:r>
              <a:rPr lang="fr-CH" sz="3100" dirty="0" err="1"/>
              <a:t>beneficiaries</a:t>
            </a:r>
            <a:r>
              <a:rPr lang="fr-CH" sz="3100" dirty="0"/>
              <a:t>.</a:t>
            </a:r>
            <a:endParaRPr lang="en-GB" sz="3100" dirty="0"/>
          </a:p>
        </p:txBody>
      </p:sp>
      <p:sp>
        <p:nvSpPr>
          <p:cNvPr id="5" name="Rectangle 4">
            <a:extLst>
              <a:ext uri="{FF2B5EF4-FFF2-40B4-BE49-F238E27FC236}">
                <a16:creationId xmlns:a16="http://schemas.microsoft.com/office/drawing/2014/main" id="{29B8EB87-521E-49B5-8D13-AE72586E67C5}"/>
              </a:ext>
            </a:extLst>
          </p:cNvPr>
          <p:cNvSpPr/>
          <p:nvPr/>
        </p:nvSpPr>
        <p:spPr>
          <a:xfrm>
            <a:off x="10827359" y="880797"/>
            <a:ext cx="1052880" cy="1612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H" sz="1400" b="1" i="0" u="none" strike="noStrike" kern="1200" cap="none" spc="0" normalizeH="0" baseline="0" noProof="0" dirty="0">
                <a:ln>
                  <a:noFill/>
                </a:ln>
                <a:solidFill>
                  <a:srgbClr val="002060"/>
                </a:solidFill>
                <a:effectLst/>
                <a:uLnTx/>
                <a:uFillTx/>
                <a:latin typeface="Calibri" panose="020F0502020204030204"/>
                <a:ea typeface="+mn-ea"/>
                <a:cs typeface="+mn-cs"/>
              </a:rPr>
              <a:t>Desk </a:t>
            </a:r>
            <a:r>
              <a:rPr kumimoji="0" lang="fr-CH" sz="1400" b="1" i="0" u="none" strike="noStrike" kern="1200" cap="none" spc="0" normalizeH="0" baseline="0" noProof="0" dirty="0" err="1">
                <a:ln>
                  <a:noFill/>
                </a:ln>
                <a:solidFill>
                  <a:srgbClr val="002060"/>
                </a:solidFill>
                <a:effectLst/>
                <a:uLnTx/>
                <a:uFillTx/>
                <a:latin typeface="Calibri" panose="020F0502020204030204"/>
                <a:ea typeface="+mn-ea"/>
                <a:cs typeface="+mn-cs"/>
              </a:rPr>
              <a:t>work</a:t>
            </a:r>
            <a:endParaRPr kumimoji="0" lang="en-GB" sz="1400" b="1"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pic>
        <p:nvPicPr>
          <p:cNvPr id="6" name="Graphic 5" descr="Computer">
            <a:extLst>
              <a:ext uri="{FF2B5EF4-FFF2-40B4-BE49-F238E27FC236}">
                <a16:creationId xmlns:a16="http://schemas.microsoft.com/office/drawing/2014/main" id="{37AB48A0-EC31-49FB-9A17-7D490DCD186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6599" y="47021"/>
            <a:ext cx="914400" cy="914400"/>
          </a:xfrm>
          <a:prstGeom prst="rect">
            <a:avLst/>
          </a:prstGeom>
        </p:spPr>
      </p:pic>
    </p:spTree>
    <p:extLst>
      <p:ext uri="{BB962C8B-B14F-4D97-AF65-F5344CB8AC3E}">
        <p14:creationId xmlns:p14="http://schemas.microsoft.com/office/powerpoint/2010/main" val="1370764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6569" y="1036096"/>
            <a:ext cx="11110175" cy="534870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just" defTabSz="914400" rtl="0" eaLnBrk="1" fontAlgn="auto" latinLnBrk="0" hangingPunct="1">
              <a:lnSpc>
                <a:spcPct val="107000"/>
              </a:lnSpc>
              <a:spcBef>
                <a:spcPts val="0"/>
              </a:spcBef>
              <a:spcAft>
                <a:spcPts val="0"/>
              </a:spcAft>
              <a:buClrTx/>
              <a:buSzTx/>
              <a:buFontTx/>
              <a:buNone/>
              <a:tabLst/>
              <a:defRPr/>
            </a:pPr>
            <a:r>
              <a:rPr kumimoji="0" lang="fr-CH" sz="1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Identified</a:t>
            </a:r>
            <a:r>
              <a:rPr kumimoji="0" lang="fr-CH" sz="1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r>
              <a:rPr kumimoji="0" lang="fr-CH" sz="1600" b="1"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vulnerability</a:t>
            </a:r>
            <a:r>
              <a:rPr kumimoji="0" lang="fr-CH" sz="1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profile</a:t>
            </a:r>
            <a:endParaRPr kumimoji="0" lang="en-GB" sz="1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Chemical risk exposure in palm oil plantations in Indonesia is gender-specific and rooted in sub-contracting practices. Because women are overly represented in those temporary jobs, they are more exposed to risks that relate to temporary tasks (i.e. fertilizing, applying herbicides and pesticides) that are more easily outsourced. Because they are temporary and outsourced they </a:t>
            </a:r>
            <a:r>
              <a:rPr kumimoji="0" lang="en-GB" sz="1600" b="0" i="0" u="none" strike="noStrike" kern="1200" cap="none" spc="0" normalizeH="0" baseline="0" noProof="0" dirty="0" err="1">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i</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do not benefit from the infrastructure and OSH management system of the main company, and ii) benefit from less legal protection and often are not affiliated to social security, reducing their access to health surveillance and compensation in case of injury or disease. Because they are temporary workers and outsourced (i.e. working for different plantations), it is more difficult for them to organize and they are seldom unionized, which also means they have less access to information on their rights to protection and have little channels to voice their needs in terms of safety and health which may be specific (i.e. when lactating or pregnant, in terms of childcare, working hours, etc.)</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Calibri" panose="020F0502020204030204" pitchFamily="34" charset="0"/>
              </a:rPr>
              <a:t>Entry points for intervention: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Modify the labour code section on sub-contracting, </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Reinforce the capacity of the labour inspection to enforce this more restrictive legislation through strategic compliance planning,</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Work with private compliance initiatives to include provisions on sub-contracting in their referential,</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Promote unionization among female workers and workers</a:t>
            </a: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peer sensitization,</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Work with the occupational health division of the Ministry of Health to reinforce local health centres</a:t>
            </a: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capacity to identify pathologies related to chemical exposure, </a:t>
            </a:r>
          </a:p>
          <a:p>
            <a:pPr marL="0" marR="0" lvl="0" indent="0" algn="just" defTabSz="914400" rtl="0" eaLnBrk="1" fontAlgn="auto" latinLnBrk="0" hangingPunct="1">
              <a:lnSpc>
                <a:spcPct val="107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Work with the employers</a:t>
            </a: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organization of plantations on a charter of conduct ensuring that all workers present in the plantation get access to the companies</a:t>
            </a:r>
            <a:r>
              <a:rPr kumimoji="0" lang="en-GB" sz="1600" b="0" i="0" u="none" strike="noStrike" kern="1200" cap="none" spc="0" normalizeH="0" baseline="0" noProof="0" dirty="0">
                <a:ln>
                  <a:noFill/>
                </a:ln>
                <a:solidFill>
                  <a:srgbClr val="002060"/>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r>
              <a:rPr kumimoji="0" lang="en-GB" sz="1600" b="0" i="0" u="none" strike="noStrike" kern="1200" cap="none" spc="0" normalizeH="0" baseline="0" noProof="0" dirty="0">
                <a:ln>
                  <a:noFill/>
                </a:ln>
                <a:solidFill>
                  <a:srgbClr val="002060"/>
                </a:solidFill>
                <a:effectLst/>
                <a:uLnTx/>
                <a:uFillTx/>
                <a:latin typeface="Calibri" panose="020F0502020204030204" pitchFamily="34" charset="0"/>
                <a:ea typeface="Times New Roman" panose="02020603050405020304" pitchFamily="18" charset="0"/>
                <a:cs typeface="Times New Roman" panose="02020603050405020304" pitchFamily="18" charset="0"/>
              </a:rPr>
              <a:t> facilities (medical, sanitary, etc.) irrespective of their contractual status.</a:t>
            </a:r>
            <a:endParaRPr kumimoji="0" lang="en-GB" sz="1600" b="0" i="0" u="none" strike="noStrike" kern="1200" cap="none" spc="0" normalizeH="0" baseline="0" noProof="0" dirty="0">
              <a:ln>
                <a:noFill/>
              </a:ln>
              <a:solidFill>
                <a:prstClr val="black"/>
              </a:solidFill>
              <a:effectLst/>
              <a:uLnTx/>
              <a:uFillTx/>
              <a:latin typeface="Calibri" panose="020F0502020204030204" pitchFamily="34" charset="0"/>
              <a:ea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2C5174B1-1AE8-4AF6-97BE-A509394A313D}"/>
              </a:ext>
            </a:extLst>
          </p:cNvPr>
          <p:cNvSpPr/>
          <p:nvPr/>
        </p:nvSpPr>
        <p:spPr>
          <a:xfrm>
            <a:off x="506569" y="288530"/>
            <a:ext cx="6096000" cy="523220"/>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H" sz="2800" b="1" i="0" u="none" strike="noStrike" kern="1200" cap="none" spc="0" normalizeH="0" baseline="0" noProof="0" dirty="0">
                <a:ln>
                  <a:noFill/>
                </a:ln>
                <a:solidFill>
                  <a:srgbClr val="002060"/>
                </a:solidFill>
                <a:effectLst/>
                <a:uLnTx/>
                <a:uFillTx/>
                <a:latin typeface="Calibri" panose="020F0502020204030204"/>
                <a:ea typeface="+mn-ea"/>
                <a:cs typeface="+mn-cs"/>
              </a:rPr>
              <a:t>Example</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027752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1992</Words>
  <Application>Microsoft Office PowerPoint</Application>
  <PresentationFormat>Widescreen</PresentationFormat>
  <Paragraphs>119</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Courier New</vt:lpstr>
      <vt:lpstr>Times New Roman</vt:lpstr>
      <vt:lpstr>1_Office Theme</vt:lpstr>
      <vt:lpstr>Step 3  Value chain analysis: assessment of drivers and constraints for OSH improvement</vt:lpstr>
      <vt:lpstr>Objectives</vt:lpstr>
      <vt:lpstr>Process Overview</vt:lpstr>
      <vt:lpstr>Process Selecting key informants and workplaces</vt:lpstr>
      <vt:lpstr>Process  Adapting the research tools</vt:lpstr>
      <vt:lpstr>Process Transcription of the results</vt:lpstr>
      <vt:lpstr>Group Exercice</vt:lpstr>
      <vt:lpstr>Process Analysis</vt:lpstr>
      <vt:lpstr>PowerPoint Presentation</vt:lpstr>
      <vt:lpstr>Group Exercice</vt:lpstr>
      <vt:lpstr>Useful Resources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Cassandre Guibord Cyr</dc:creator>
  <cp:lastModifiedBy>Cassandre Guibord Cyr</cp:lastModifiedBy>
  <cp:revision>4</cp:revision>
  <dcterms:created xsi:type="dcterms:W3CDTF">2018-07-04T12:20:24Z</dcterms:created>
  <dcterms:modified xsi:type="dcterms:W3CDTF">2018-07-05T11:25:15Z</dcterms:modified>
</cp:coreProperties>
</file>