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8" r:id="rId2"/>
    <p:sldId id="326" r:id="rId3"/>
    <p:sldId id="309" r:id="rId4"/>
    <p:sldId id="300" r:id="rId5"/>
    <p:sldId id="325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4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E319B-2327-4165-AEB0-4B243BF8A948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D8F47-A75A-4AA0-BB1F-E5DD480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098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E319B-2327-4165-AEB0-4B243BF8A948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D8F47-A75A-4AA0-BB1F-E5DD480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37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E319B-2327-4165-AEB0-4B243BF8A948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D8F47-A75A-4AA0-BB1F-E5DD480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800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E319B-2327-4165-AEB0-4B243BF8A948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D8F47-A75A-4AA0-BB1F-E5DD480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579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E319B-2327-4165-AEB0-4B243BF8A948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D8F47-A75A-4AA0-BB1F-E5DD480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125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E319B-2327-4165-AEB0-4B243BF8A948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D8F47-A75A-4AA0-BB1F-E5DD480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192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E319B-2327-4165-AEB0-4B243BF8A948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D8F47-A75A-4AA0-BB1F-E5DD480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308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E319B-2327-4165-AEB0-4B243BF8A948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D8F47-A75A-4AA0-BB1F-E5DD480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436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E319B-2327-4165-AEB0-4B243BF8A948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D8F47-A75A-4AA0-BB1F-E5DD480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820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E319B-2327-4165-AEB0-4B243BF8A948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D8F47-A75A-4AA0-BB1F-E5DD480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044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E319B-2327-4165-AEB0-4B243BF8A948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D8F47-A75A-4AA0-BB1F-E5DD480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608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5E319B-2327-4165-AEB0-4B243BF8A948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D8F47-A75A-4AA0-BB1F-E5DD480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691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0482A7D0-DB09-4EBA-8D52-E6A5934B66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A3688C8-DFCE-4CCD-BCF0-5FB239E507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30410"/>
            <a:ext cx="7005134" cy="4827590"/>
          </a:xfrm>
          <a:custGeom>
            <a:avLst/>
            <a:gdLst>
              <a:gd name="connsiteX0" fmla="*/ 1974535 w 7005134"/>
              <a:gd name="connsiteY0" fmla="*/ 0 h 4827590"/>
              <a:gd name="connsiteX1" fmla="*/ 7003848 w 7005134"/>
              <a:gd name="connsiteY1" fmla="*/ 4776721 h 4827590"/>
              <a:gd name="connsiteX2" fmla="*/ 7005134 w 7005134"/>
              <a:gd name="connsiteY2" fmla="*/ 4827590 h 4827590"/>
              <a:gd name="connsiteX3" fmla="*/ 0 w 7005134"/>
              <a:gd name="connsiteY3" fmla="*/ 4827590 h 4827590"/>
              <a:gd name="connsiteX4" fmla="*/ 0 w 7005134"/>
              <a:gd name="connsiteY4" fmla="*/ 402231 h 4827590"/>
              <a:gd name="connsiteX5" fmla="*/ 14349 w 7005134"/>
              <a:gd name="connsiteY5" fmla="*/ 395744 h 4827590"/>
              <a:gd name="connsiteX6" fmla="*/ 1974535 w 7005134"/>
              <a:gd name="connsiteY6" fmla="*/ 0 h 4827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005134" h="4827590">
                <a:moveTo>
                  <a:pt x="1974535" y="0"/>
                </a:moveTo>
                <a:cubicBezTo>
                  <a:pt x="4668853" y="0"/>
                  <a:pt x="6868971" y="2115921"/>
                  <a:pt x="7003848" y="4776721"/>
                </a:cubicBezTo>
                <a:lnTo>
                  <a:pt x="7005134" y="4827590"/>
                </a:lnTo>
                <a:lnTo>
                  <a:pt x="0" y="4827590"/>
                </a:lnTo>
                <a:lnTo>
                  <a:pt x="0" y="402231"/>
                </a:lnTo>
                <a:lnTo>
                  <a:pt x="14349" y="395744"/>
                </a:lnTo>
                <a:cubicBezTo>
                  <a:pt x="616832" y="140915"/>
                  <a:pt x="1279227" y="0"/>
                  <a:pt x="1974535" y="0"/>
                </a:cubicBez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8240" y="1122363"/>
            <a:ext cx="6339840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1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Step </a:t>
            </a:r>
            <a:r>
              <a:rPr lang="en-US" sz="61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4 Intervention </a:t>
            </a:r>
            <a:r>
              <a:rPr lang="en-US" sz="61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design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598FBE3-48D2-40A2-B7E6-F485834C8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72540" y="4450080"/>
            <a:ext cx="1234440" cy="0"/>
          </a:xfrm>
          <a:prstGeom prst="line">
            <a:avLst/>
          </a:prstGeom>
          <a:ln w="508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8482FDCF-45F3-40F1-8751-19B7AFB3CF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4348" y="1005839"/>
            <a:ext cx="3444236" cy="3444236"/>
          </a:xfrm>
          <a:prstGeom prst="ellipse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3429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495" y="3433763"/>
            <a:ext cx="3197013" cy="2743200"/>
          </a:xfrm>
        </p:spPr>
        <p:txBody>
          <a:bodyPr anchor="t">
            <a:normAutofit/>
          </a:bodyPr>
          <a:lstStyle/>
          <a:p>
            <a:pPr algn="ctr"/>
            <a:r>
              <a:rPr lang="fr-CH" sz="4000" b="1" dirty="0">
                <a:solidFill>
                  <a:srgbClr val="002060"/>
                </a:solidFill>
              </a:rPr>
              <a:t>Objectives</a:t>
            </a:r>
            <a:endParaRPr lang="en-GB" sz="4000" b="1" dirty="0">
              <a:solidFill>
                <a:srgbClr val="002060"/>
              </a:solidFill>
            </a:endParaRPr>
          </a:p>
        </p:txBody>
      </p:sp>
      <p:pic>
        <p:nvPicPr>
          <p:cNvPr id="6" name="Graphic 5" descr="Bullseye">
            <a:extLst>
              <a:ext uri="{FF2B5EF4-FFF2-40B4-BE49-F238E27FC236}">
                <a16:creationId xmlns:a16="http://schemas.microsoft.com/office/drawing/2014/main" id="{8393E039-21CC-48BD-BA99-EC4FA5DEF1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97000" y="2272294"/>
            <a:ext cx="1270001" cy="1270001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2D7822E-0004-41A9-8B41-E3DECDE95FA8}"/>
              </a:ext>
            </a:extLst>
          </p:cNvPr>
          <p:cNvSpPr txBox="1">
            <a:spLocks/>
          </p:cNvSpPr>
          <p:nvPr/>
        </p:nvSpPr>
        <p:spPr>
          <a:xfrm>
            <a:off x="4299439" y="1253331"/>
            <a:ext cx="7233138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CH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objective </a:t>
            </a:r>
            <a:r>
              <a:rPr kumimoji="0" lang="fr-CH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is</a:t>
            </a:r>
            <a:r>
              <a:rPr kumimoji="0" lang="fr-CH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to use the information </a:t>
            </a:r>
            <a:r>
              <a:rPr kumimoji="0" lang="fr-CH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collected</a:t>
            </a:r>
            <a:r>
              <a:rPr kumimoji="0" lang="fr-CH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and </a:t>
            </a:r>
            <a:r>
              <a:rPr kumimoji="0" lang="fr-CH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analyzed</a:t>
            </a:r>
            <a:r>
              <a:rPr kumimoji="0" lang="fr-CH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fr-CH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during</a:t>
            </a:r>
            <a:r>
              <a:rPr kumimoji="0" lang="fr-CH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fr-CH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steps</a:t>
            </a:r>
            <a:r>
              <a:rPr kumimoji="0" lang="fr-CH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1, 2 and 3 to </a:t>
            </a:r>
            <a:r>
              <a:rPr kumimoji="0" lang="fr-CH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co-construct</a:t>
            </a:r>
            <a:r>
              <a:rPr kumimoji="0" lang="fr-CH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fr-CH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with</a:t>
            </a:r>
            <a:r>
              <a:rPr kumimoji="0" lang="fr-CH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stakeholders interventions </a:t>
            </a:r>
            <a:r>
              <a:rPr kumimoji="0" lang="fr-CH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that</a:t>
            </a:r>
            <a:r>
              <a:rPr kumimoji="0" lang="fr-CH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can </a:t>
            </a:r>
            <a:r>
              <a:rPr kumimoji="0" lang="fr-CH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effectively</a:t>
            </a:r>
            <a:r>
              <a:rPr kumimoji="0" lang="fr-CH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fr-CH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improve</a:t>
            </a:r>
            <a:r>
              <a:rPr kumimoji="0" lang="fr-CH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OSH in the value </a:t>
            </a:r>
            <a:r>
              <a:rPr kumimoji="0" lang="fr-CH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chain</a:t>
            </a:r>
            <a:r>
              <a:rPr kumimoji="0" lang="fr-CH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CH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interventions should: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Enhance and exploit catalysts for OSH improvement;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 realistic in terms of stakeholders’ engagement and resources necessary to implement the proposed interventions;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Support good practice sharing, partnership and dissemination.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7912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b="1" dirty="0">
                <a:solidFill>
                  <a:srgbClr val="002060"/>
                </a:solidFill>
              </a:rPr>
              <a:t>Process</a:t>
            </a:r>
            <a:br>
              <a:rPr lang="fr-CH" dirty="0">
                <a:solidFill>
                  <a:srgbClr val="002060"/>
                </a:solidFill>
              </a:rPr>
            </a:br>
            <a:r>
              <a:rPr lang="fr-CH" i="1" dirty="0">
                <a:solidFill>
                  <a:srgbClr val="002060"/>
                </a:solidFill>
              </a:rPr>
              <a:t>Stakeholders</a:t>
            </a:r>
            <a:endParaRPr lang="en-GB" i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82473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The stakeholders are the ones identified in Steps 2 and 3. They necessarily include all of the participating actors to the field research conducted in Step 3.</a:t>
            </a:r>
          </a:p>
          <a:p>
            <a:r>
              <a:rPr lang="en-GB" dirty="0"/>
              <a:t>The main objectives of the consultations are:</a:t>
            </a:r>
          </a:p>
          <a:p>
            <a:pPr lvl="1"/>
            <a:r>
              <a:rPr lang="en-GB" dirty="0"/>
              <a:t>To share the research findings and gather stakeholders’ feedback on those findings that will support the formulation of concrete recommendations;</a:t>
            </a:r>
          </a:p>
          <a:p>
            <a:pPr lvl="1"/>
            <a:r>
              <a:rPr lang="en-GB" dirty="0"/>
              <a:t>To co-construct consensual interventions with the stakeholders.</a:t>
            </a:r>
          </a:p>
          <a:p>
            <a:r>
              <a:rPr lang="fr-CH" dirty="0" err="1"/>
              <a:t>During</a:t>
            </a:r>
            <a:r>
              <a:rPr lang="fr-CH" dirty="0"/>
              <a:t> the consultation, the </a:t>
            </a:r>
            <a:r>
              <a:rPr lang="fr-CH" dirty="0" err="1"/>
              <a:t>willigness</a:t>
            </a:r>
            <a:r>
              <a:rPr lang="fr-CH" dirty="0"/>
              <a:t> and </a:t>
            </a:r>
            <a:r>
              <a:rPr lang="fr-CH" dirty="0" err="1"/>
              <a:t>capacities</a:t>
            </a:r>
            <a:r>
              <a:rPr lang="fr-CH" dirty="0"/>
              <a:t> of </a:t>
            </a:r>
            <a:r>
              <a:rPr lang="fr-CH" dirty="0" err="1"/>
              <a:t>stakeholders</a:t>
            </a:r>
            <a:r>
              <a:rPr lang="fr-CH" dirty="0"/>
              <a:t> to </a:t>
            </a:r>
            <a:r>
              <a:rPr lang="fr-CH" dirty="0" err="1"/>
              <a:t>contribute</a:t>
            </a:r>
            <a:r>
              <a:rPr lang="fr-CH" dirty="0"/>
              <a:t> to interventions </a:t>
            </a:r>
            <a:r>
              <a:rPr lang="fr-CH" dirty="0" err="1"/>
              <a:t>should</a:t>
            </a:r>
            <a:r>
              <a:rPr lang="fr-CH" dirty="0"/>
              <a:t> </a:t>
            </a:r>
            <a:r>
              <a:rPr lang="fr-CH" dirty="0" err="1"/>
              <a:t>be</a:t>
            </a:r>
            <a:r>
              <a:rPr lang="fr-CH" dirty="0"/>
              <a:t> </a:t>
            </a:r>
            <a:r>
              <a:rPr lang="fr-CH" dirty="0" err="1"/>
              <a:t>assessed</a:t>
            </a:r>
            <a:r>
              <a:rPr lang="fr-CH" dirty="0"/>
              <a:t>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4695"/>
          <a:stretch/>
        </p:blipFill>
        <p:spPr>
          <a:xfrm>
            <a:off x="7662930" y="1925313"/>
            <a:ext cx="4056845" cy="3831537"/>
          </a:xfrm>
          <a:prstGeom prst="rect">
            <a:avLst/>
          </a:prstGeom>
        </p:spPr>
      </p:pic>
      <p:pic>
        <p:nvPicPr>
          <p:cNvPr id="7" name="Graphic 6" descr="Handshake">
            <a:extLst>
              <a:ext uri="{FF2B5EF4-FFF2-40B4-BE49-F238E27FC236}">
                <a16:creationId xmlns:a16="http://schemas.microsoft.com/office/drawing/2014/main" id="{F49459EC-934F-4752-813F-BF1210F4C2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896600" y="130500"/>
            <a:ext cx="914400" cy="9144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624CD34-58AD-4B07-BF98-1F14F0A8B2F2}"/>
              </a:ext>
            </a:extLst>
          </p:cNvPr>
          <p:cNvSpPr/>
          <p:nvPr/>
        </p:nvSpPr>
        <p:spPr>
          <a:xfrm>
            <a:off x="10719838" y="880797"/>
            <a:ext cx="1267924" cy="1641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CH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Consultations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7066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00036"/>
          </a:xfrm>
        </p:spPr>
        <p:txBody>
          <a:bodyPr>
            <a:normAutofit fontScale="90000"/>
          </a:bodyPr>
          <a:lstStyle/>
          <a:p>
            <a:r>
              <a:rPr lang="fr-CH" b="1" dirty="0">
                <a:solidFill>
                  <a:srgbClr val="002060"/>
                </a:solidFill>
              </a:rPr>
              <a:t>Process</a:t>
            </a:r>
            <a:br>
              <a:rPr lang="fr-CH" dirty="0">
                <a:solidFill>
                  <a:srgbClr val="002060"/>
                </a:solidFill>
              </a:rPr>
            </a:br>
            <a:r>
              <a:rPr lang="fr-CH" i="1" dirty="0" err="1">
                <a:solidFill>
                  <a:srgbClr val="002060"/>
                </a:solidFill>
              </a:rPr>
              <a:t>Priority</a:t>
            </a:r>
            <a:r>
              <a:rPr lang="fr-CH" i="1" dirty="0">
                <a:solidFill>
                  <a:srgbClr val="002060"/>
                </a:solidFill>
              </a:rPr>
              <a:t> setting</a:t>
            </a:r>
            <a:endParaRPr lang="en-GB" i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81070"/>
            <a:ext cx="10515600" cy="2923505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Once the possible interventions to address hazards and risks identified in the value chain and specific vulnerable groups are detailed, a priority setting exercise needs to be performed.</a:t>
            </a:r>
          </a:p>
          <a:p>
            <a:endParaRPr lang="en-GB" dirty="0"/>
          </a:p>
          <a:p>
            <a:r>
              <a:rPr lang="fr-CH" dirty="0" err="1"/>
              <a:t>Priority</a:t>
            </a:r>
            <a:r>
              <a:rPr lang="fr-CH" dirty="0"/>
              <a:t> setting </a:t>
            </a:r>
            <a:r>
              <a:rPr lang="fr-CH" dirty="0" err="1"/>
              <a:t>should</a:t>
            </a:r>
            <a:r>
              <a:rPr lang="fr-CH" dirty="0"/>
              <a:t> </a:t>
            </a:r>
            <a:r>
              <a:rPr lang="fr-CH" dirty="0" err="1"/>
              <a:t>be</a:t>
            </a:r>
            <a:r>
              <a:rPr lang="fr-CH" dirty="0"/>
              <a:t> </a:t>
            </a:r>
            <a:r>
              <a:rPr lang="fr-CH" dirty="0" err="1"/>
              <a:t>guided</a:t>
            </a:r>
            <a:r>
              <a:rPr lang="fr-CH" dirty="0"/>
              <a:t> by the </a:t>
            </a:r>
            <a:r>
              <a:rPr lang="fr-CH" dirty="0" err="1"/>
              <a:t>following</a:t>
            </a:r>
            <a:r>
              <a:rPr lang="fr-CH" dirty="0"/>
              <a:t> :</a:t>
            </a:r>
          </a:p>
          <a:p>
            <a:pPr lvl="1"/>
            <a:r>
              <a:rPr lang="en-GB" dirty="0"/>
              <a:t>Intervention models should be guided by the </a:t>
            </a:r>
            <a:r>
              <a:rPr lang="en-GB" i="1" dirty="0"/>
              <a:t>Pyramid of control</a:t>
            </a:r>
            <a:r>
              <a:rPr lang="en-GB" dirty="0"/>
              <a:t> approach and always prioritize the elimination of hazards and risks before envisaging risk reduction strategies (collective or individual) and compensation.</a:t>
            </a:r>
            <a:endParaRPr lang="fr-CH" dirty="0"/>
          </a:p>
          <a:p>
            <a:pPr lvl="1"/>
            <a:r>
              <a:rPr lang="fr-CH" dirty="0"/>
              <a:t>The </a:t>
            </a:r>
            <a:r>
              <a:rPr lang="fr-CH" dirty="0" err="1"/>
              <a:t>willigness</a:t>
            </a:r>
            <a:r>
              <a:rPr lang="fr-CH" dirty="0"/>
              <a:t> and </a:t>
            </a:r>
            <a:r>
              <a:rPr lang="fr-CH" dirty="0" err="1"/>
              <a:t>capacities</a:t>
            </a:r>
            <a:r>
              <a:rPr lang="fr-CH" dirty="0"/>
              <a:t> of </a:t>
            </a:r>
            <a:r>
              <a:rPr lang="fr-CH" dirty="0" err="1"/>
              <a:t>stakeholders</a:t>
            </a:r>
            <a:r>
              <a:rPr lang="fr-CH" dirty="0"/>
              <a:t> to </a:t>
            </a:r>
            <a:r>
              <a:rPr lang="fr-CH" dirty="0" err="1"/>
              <a:t>implement</a:t>
            </a:r>
            <a:r>
              <a:rPr lang="fr-CH" dirty="0"/>
              <a:t> interventions, as per the matrix </a:t>
            </a:r>
            <a:r>
              <a:rPr lang="fr-CH" dirty="0" err="1"/>
              <a:t>showed</a:t>
            </a:r>
            <a:r>
              <a:rPr lang="fr-CH" dirty="0"/>
              <a:t> in the </a:t>
            </a:r>
            <a:r>
              <a:rPr lang="fr-CH" dirty="0" err="1"/>
              <a:t>previous</a:t>
            </a:r>
            <a:r>
              <a:rPr lang="fr-CH" dirty="0"/>
              <a:t> slide.</a:t>
            </a:r>
          </a:p>
          <a:p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166870" y="4545951"/>
          <a:ext cx="9780172" cy="19321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19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72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58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021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059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392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Value chain production stage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Expected impact on OSH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Possible intervention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Stakeholders involved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Priority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929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Production stage and type of actor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Hazard or vulnerability pattern you want to address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What needs to be done and how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Who will implement the intervention? Will and skills?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Rank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471128F-D8D6-4204-A365-5006ADBE3CE7}"/>
              </a:ext>
            </a:extLst>
          </p:cNvPr>
          <p:cNvSpPr/>
          <p:nvPr/>
        </p:nvSpPr>
        <p:spPr>
          <a:xfrm>
            <a:off x="10827359" y="880797"/>
            <a:ext cx="1052880" cy="1612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CH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Desk </a:t>
            </a:r>
            <a:r>
              <a:rPr kumimoji="0" lang="fr-C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6" descr="Computer">
            <a:extLst>
              <a:ext uri="{FF2B5EF4-FFF2-40B4-BE49-F238E27FC236}">
                <a16:creationId xmlns:a16="http://schemas.microsoft.com/office/drawing/2014/main" id="{7EE6B561-563C-4B42-A8ED-ACF4276262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896599" y="47021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972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495" y="3433763"/>
            <a:ext cx="3197013" cy="2743200"/>
          </a:xfrm>
        </p:spPr>
        <p:txBody>
          <a:bodyPr anchor="t">
            <a:normAutofit/>
          </a:bodyPr>
          <a:lstStyle/>
          <a:p>
            <a:pPr algn="ctr"/>
            <a:r>
              <a:rPr lang="fr-CH" b="1" dirty="0" err="1">
                <a:solidFill>
                  <a:srgbClr val="002060"/>
                </a:solidFill>
              </a:rPr>
              <a:t>Useful</a:t>
            </a:r>
            <a:r>
              <a:rPr lang="fr-CH" b="1" dirty="0">
                <a:solidFill>
                  <a:srgbClr val="002060"/>
                </a:solidFill>
              </a:rPr>
              <a:t> </a:t>
            </a:r>
            <a:r>
              <a:rPr lang="fr-CH" b="1" dirty="0" err="1">
                <a:solidFill>
                  <a:srgbClr val="002060"/>
                </a:solidFill>
              </a:rPr>
              <a:t>Resources</a:t>
            </a:r>
            <a:endParaRPr lang="en-GB" b="1" dirty="0">
              <a:solidFill>
                <a:srgbClr val="002060"/>
              </a:solidFill>
            </a:endParaRPr>
          </a:p>
        </p:txBody>
      </p:sp>
      <p:pic>
        <p:nvPicPr>
          <p:cNvPr id="4" name="Graphic 3" descr="Books">
            <a:extLst>
              <a:ext uri="{FF2B5EF4-FFF2-40B4-BE49-F238E27FC236}">
                <a16:creationId xmlns:a16="http://schemas.microsoft.com/office/drawing/2014/main" id="{7A7C9378-AC52-4A20-BC2D-F277F05134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96493" y="2039816"/>
            <a:ext cx="1271016" cy="127101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2BB566A-8778-4F2F-B499-2662AE9BFC1E}"/>
              </a:ext>
            </a:extLst>
          </p:cNvPr>
          <p:cNvSpPr/>
          <p:nvPr/>
        </p:nvSpPr>
        <p:spPr>
          <a:xfrm>
            <a:off x="3566500" y="1928301"/>
            <a:ext cx="1097172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C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a full </a:t>
            </a:r>
            <a:r>
              <a:rPr kumimoji="0" lang="fr-CH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list</a:t>
            </a:r>
            <a:r>
              <a:rPr kumimoji="0" lang="fr-C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publications, </a:t>
            </a:r>
            <a:r>
              <a:rPr kumimoji="0" lang="fr-CH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please</a:t>
            </a:r>
            <a:r>
              <a:rPr kumimoji="0" lang="fr-C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fr-CH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consult</a:t>
            </a:r>
            <a:r>
              <a:rPr kumimoji="0" lang="fr-C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Resource section of the Guide.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Tools from the toolbox: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indent="-285750">
              <a:buClr>
                <a:srgbClr val="00B0F0"/>
              </a:buClr>
              <a:buFont typeface="Courier New" panose="02070309020205020404" pitchFamily="49" charset="0"/>
              <a:buChar char="o"/>
            </a:pPr>
            <a:r>
              <a:rPr lang="en-US" sz="1600" dirty="0"/>
              <a:t>STEP 4 - CASE STUDY NO. 5 - The roll-out of STEP 4 in the coffee value chain of Colombia</a:t>
            </a:r>
          </a:p>
          <a:p>
            <a:pPr marL="285750" indent="-285750">
              <a:buClr>
                <a:srgbClr val="00B0F0"/>
              </a:buClr>
              <a:buFont typeface="Courier New" panose="02070309020205020404" pitchFamily="49" charset="0"/>
              <a:buChar char="o"/>
            </a:pPr>
            <a:r>
              <a:rPr lang="en-US" sz="1600" dirty="0"/>
              <a:t>STEP 4 - CASE STUDY NO. 6 - Examples from Colombia</a:t>
            </a:r>
          </a:p>
          <a:p>
            <a:pPr marL="285750" indent="-285750">
              <a:buClr>
                <a:srgbClr val="00B0F0"/>
              </a:buClr>
              <a:buFont typeface="Courier New" panose="02070309020205020404" pitchFamily="49" charset="0"/>
              <a:buChar char="o"/>
            </a:pPr>
            <a:r>
              <a:rPr lang="en-US" sz="1600" dirty="0"/>
              <a:t>STEP 4 - TOR NO. 4 - </a:t>
            </a:r>
            <a:r>
              <a:rPr lang="en-US" sz="1600" dirty="0" err="1"/>
              <a:t>ToR</a:t>
            </a:r>
            <a:r>
              <a:rPr lang="en-US" sz="1600" dirty="0"/>
              <a:t> Stakeholder Consultations</a:t>
            </a:r>
          </a:p>
          <a:p>
            <a:pPr marL="285750" indent="-285750">
              <a:buClr>
                <a:srgbClr val="00B0F0"/>
              </a:buClr>
              <a:buFont typeface="Courier New" panose="02070309020205020404" pitchFamily="49" charset="0"/>
              <a:buChar char="o"/>
            </a:pPr>
            <a:r>
              <a:rPr lang="en-US" sz="1600" dirty="0"/>
              <a:t>STEP 4 - TEMPLATE NO. 13 - Consultation Invitation Letter</a:t>
            </a:r>
          </a:p>
          <a:p>
            <a:pPr marL="285750" indent="-285750">
              <a:buClr>
                <a:srgbClr val="00B0F0"/>
              </a:buClr>
              <a:buFont typeface="Courier New" panose="02070309020205020404" pitchFamily="49" charset="0"/>
              <a:buChar char="o"/>
            </a:pPr>
            <a:r>
              <a:rPr lang="en-US" sz="1600" dirty="0"/>
              <a:t>STEP 4 - TEMPLATE NO. 14 - Conclusions of Consultations</a:t>
            </a:r>
          </a:p>
          <a:p>
            <a:pPr marL="285750" indent="-285750">
              <a:buClr>
                <a:srgbClr val="00B0F0"/>
              </a:buClr>
              <a:buFont typeface="Courier New" panose="02070309020205020404" pitchFamily="49" charset="0"/>
              <a:buChar char="o"/>
            </a:pPr>
            <a:r>
              <a:rPr lang="en-US" sz="1600" dirty="0"/>
              <a:t>STEP 4 - TEMPLATE NO. 15 - Project Factsheet</a:t>
            </a:r>
          </a:p>
          <a:p>
            <a:pPr marL="285750" indent="-285750">
              <a:buClr>
                <a:srgbClr val="00B0F0"/>
              </a:buClr>
              <a:buFont typeface="Courier New" panose="02070309020205020404" pitchFamily="49" charset="0"/>
              <a:buChar char="o"/>
            </a:pPr>
            <a:r>
              <a:rPr lang="en-US" sz="1600" dirty="0"/>
              <a:t>STEP 4 - TRAINING MATERIAL NO. 10 - Presentation of Step 4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709853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414</Words>
  <Application>Microsoft Office PowerPoint</Application>
  <PresentationFormat>Widescreen</PresentationFormat>
  <Paragraphs>48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Courier New</vt:lpstr>
      <vt:lpstr>Times New Roman</vt:lpstr>
      <vt:lpstr>1_Office Theme</vt:lpstr>
      <vt:lpstr>Step 4 Intervention design</vt:lpstr>
      <vt:lpstr>Objectives</vt:lpstr>
      <vt:lpstr>Process Stakeholders</vt:lpstr>
      <vt:lpstr>Process Priority setting</vt:lpstr>
      <vt:lpstr>Useful 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Step 4 Intervention design</dc:title>
  <dc:creator>Cassandre Guibord Cyr</dc:creator>
  <cp:lastModifiedBy>Cassandre Guibord Cyr</cp:lastModifiedBy>
  <cp:revision>3</cp:revision>
  <dcterms:created xsi:type="dcterms:W3CDTF">2018-07-04T12:21:05Z</dcterms:created>
  <dcterms:modified xsi:type="dcterms:W3CDTF">2018-07-05T12:01:37Z</dcterms:modified>
</cp:coreProperties>
</file>