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49"/>
  </p:notesMasterIdLst>
  <p:sldIdLst>
    <p:sldId id="256" r:id="rId2"/>
    <p:sldId id="277" r:id="rId3"/>
    <p:sldId id="278" r:id="rId4"/>
    <p:sldId id="258" r:id="rId5"/>
    <p:sldId id="259" r:id="rId6"/>
    <p:sldId id="290" r:id="rId7"/>
    <p:sldId id="294" r:id="rId8"/>
    <p:sldId id="279" r:id="rId9"/>
    <p:sldId id="260" r:id="rId10"/>
    <p:sldId id="281" r:id="rId11"/>
    <p:sldId id="261" r:id="rId12"/>
    <p:sldId id="280" r:id="rId13"/>
    <p:sldId id="292" r:id="rId14"/>
    <p:sldId id="302" r:id="rId15"/>
    <p:sldId id="295" r:id="rId16"/>
    <p:sldId id="266" r:id="rId17"/>
    <p:sldId id="262" r:id="rId18"/>
    <p:sldId id="282" r:id="rId19"/>
    <p:sldId id="264" r:id="rId20"/>
    <p:sldId id="291" r:id="rId21"/>
    <p:sldId id="283" r:id="rId22"/>
    <p:sldId id="303" r:id="rId23"/>
    <p:sldId id="305" r:id="rId24"/>
    <p:sldId id="306" r:id="rId25"/>
    <p:sldId id="265" r:id="rId26"/>
    <p:sldId id="267" r:id="rId27"/>
    <p:sldId id="284" r:id="rId28"/>
    <p:sldId id="268" r:id="rId29"/>
    <p:sldId id="285" r:id="rId30"/>
    <p:sldId id="269" r:id="rId31"/>
    <p:sldId id="270" r:id="rId32"/>
    <p:sldId id="286" r:id="rId33"/>
    <p:sldId id="271" r:id="rId34"/>
    <p:sldId id="287" r:id="rId35"/>
    <p:sldId id="296" r:id="rId36"/>
    <p:sldId id="298" r:id="rId37"/>
    <p:sldId id="272" r:id="rId38"/>
    <p:sldId id="304" r:id="rId39"/>
    <p:sldId id="273" r:id="rId40"/>
    <p:sldId id="299" r:id="rId41"/>
    <p:sldId id="300" r:id="rId42"/>
    <p:sldId id="301" r:id="rId43"/>
    <p:sldId id="297" r:id="rId44"/>
    <p:sldId id="288" r:id="rId45"/>
    <p:sldId id="275" r:id="rId46"/>
    <p:sldId id="276" r:id="rId47"/>
    <p:sldId id="293" r:id="rId48"/>
  </p:sldIdLst>
  <p:sldSz cx="12192000" cy="6858000"/>
  <p:notesSz cx="6858000" cy="9144000"/>
  <p:embeddedFontLst>
    <p:embeddedFont>
      <p:font typeface="Wingdings 3" panose="05040102010807070707" pitchFamily="18" charset="2"/>
      <p:regular r:id="rId50"/>
    </p:embeddedFont>
    <p:embeddedFont>
      <p:font typeface="Calibri" panose="020F0502020204030204" pitchFamily="34" charset="0"/>
      <p:regular r:id="rId51"/>
      <p:bold r:id="rId52"/>
      <p:italic r:id="rId53"/>
      <p:boldItalic r:id="rId54"/>
    </p:embeddedFont>
    <p:embeddedFont>
      <p:font typeface="Berlin Sans FB" panose="020E0602020502020306" pitchFamily="34" charset="0"/>
      <p:regular r:id="rId55"/>
      <p:bold r:id="rId56"/>
    </p:embeddedFont>
    <p:embeddedFont>
      <p:font typeface="Mangal" panose="02040503050203030202" pitchFamily="18" charset="0"/>
      <p:regular r:id="rId57"/>
      <p:bold r:id="rId58"/>
    </p:embeddedFont>
    <p:embeddedFont>
      <p:font typeface="Century Gothic" panose="020B050202020202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344D"/>
    <a:srgbClr val="F4D2F5"/>
    <a:srgbClr val="121967"/>
    <a:srgbClr val="A8408F"/>
    <a:srgbClr val="88216A"/>
    <a:srgbClr val="5B0A4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139" autoAdjust="0"/>
    <p:restoredTop sz="88540"/>
  </p:normalViewPr>
  <p:slideViewPr>
    <p:cSldViewPr snapToGrid="0" snapToObjects="1">
      <p:cViewPr varScale="1">
        <p:scale>
          <a:sx n="65" d="100"/>
          <a:sy n="65" d="100"/>
        </p:scale>
        <p:origin x="66" y="111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5.fntdata"/><Relationship Id="rId62"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font" Target="fonts/font9.fntdata"/><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font" Target="fonts/font8.fntdata"/><Relationship Id="rId61"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font" Target="fonts/font11.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E935C9-0001-CC4B-B73E-47A80AB21E89}" type="datetimeFigureOut">
              <a:rPr lang="en-US" smtClean="0"/>
              <a:t>1/23/2018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955058-F1DA-A44D-94FA-4B59B888B5A0}" type="slidenum">
              <a:rPr lang="en-US" smtClean="0"/>
              <a:t>‹#›</a:t>
            </a:fld>
            <a:endParaRPr lang="en-US"/>
          </a:p>
        </p:txBody>
      </p:sp>
    </p:spTree>
    <p:extLst>
      <p:ext uri="{BB962C8B-B14F-4D97-AF65-F5344CB8AC3E}">
        <p14:creationId xmlns:p14="http://schemas.microsoft.com/office/powerpoint/2010/main" val="1698785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 FPRW</a:t>
            </a:r>
          </a:p>
          <a:p>
            <a:r>
              <a:rPr lang="en-US" dirty="0" smtClean="0"/>
              <a:t>And introduce what ILO does on child </a:t>
            </a:r>
            <a:r>
              <a:rPr lang="en-US" dirty="0" err="1" smtClean="0"/>
              <a:t>labour</a:t>
            </a:r>
            <a:r>
              <a:rPr lang="en-US" dirty="0" smtClean="0"/>
              <a:t>, IPEC: partnership</a:t>
            </a:r>
            <a:r>
              <a:rPr lang="en-US" baseline="0" dirty="0" smtClean="0"/>
              <a:t> to eliminate child </a:t>
            </a:r>
            <a:r>
              <a:rPr lang="en-US" baseline="0" dirty="0" err="1" smtClean="0"/>
              <a:t>labour</a:t>
            </a:r>
            <a:r>
              <a:rPr lang="en-US" baseline="0" dirty="0" smtClean="0"/>
              <a:t>, in particular its worst forms</a:t>
            </a:r>
            <a:endParaRPr lang="en-US" dirty="0"/>
          </a:p>
        </p:txBody>
      </p:sp>
      <p:sp>
        <p:nvSpPr>
          <p:cNvPr id="4" name="Slide Number Placeholder 3"/>
          <p:cNvSpPr>
            <a:spLocks noGrp="1"/>
          </p:cNvSpPr>
          <p:nvPr>
            <p:ph type="sldNum" sz="quarter" idx="10"/>
          </p:nvPr>
        </p:nvSpPr>
        <p:spPr/>
        <p:txBody>
          <a:bodyPr/>
          <a:lstStyle/>
          <a:p>
            <a:fld id="{5D955058-F1DA-A44D-94FA-4B59B888B5A0}" type="slidenum">
              <a:rPr lang="en-US" smtClean="0"/>
              <a:t>6</a:t>
            </a:fld>
            <a:endParaRPr lang="en-US"/>
          </a:p>
        </p:txBody>
      </p:sp>
    </p:spTree>
    <p:extLst>
      <p:ext uri="{BB962C8B-B14F-4D97-AF65-F5344CB8AC3E}">
        <p14:creationId xmlns:p14="http://schemas.microsoft.com/office/powerpoint/2010/main" val="693786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Create handout for participants summarizing estimate</a:t>
            </a:r>
            <a:r>
              <a:rPr lang="en-GB" baseline="0" dirty="0" smtClean="0"/>
              <a:t> per regional, gender and age breakdown</a:t>
            </a:r>
            <a:endParaRPr lang="en-GB" dirty="0"/>
          </a:p>
        </p:txBody>
      </p:sp>
      <p:sp>
        <p:nvSpPr>
          <p:cNvPr id="4" name="Slide Number Placeholder 3"/>
          <p:cNvSpPr>
            <a:spLocks noGrp="1"/>
          </p:cNvSpPr>
          <p:nvPr>
            <p:ph type="sldNum" sz="quarter" idx="10"/>
          </p:nvPr>
        </p:nvSpPr>
        <p:spPr/>
        <p:txBody>
          <a:bodyPr/>
          <a:lstStyle/>
          <a:p>
            <a:fld id="{5D955058-F1DA-A44D-94FA-4B59B888B5A0}" type="slidenum">
              <a:rPr lang="en-US" smtClean="0"/>
              <a:t>19</a:t>
            </a:fld>
            <a:endParaRPr lang="en-US"/>
          </a:p>
        </p:txBody>
      </p:sp>
    </p:spTree>
    <p:extLst>
      <p:ext uri="{BB962C8B-B14F-4D97-AF65-F5344CB8AC3E}">
        <p14:creationId xmlns:p14="http://schemas.microsoft.com/office/powerpoint/2010/main" val="366749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Handout: map of Myanmar outline but with international</a:t>
            </a:r>
            <a:r>
              <a:rPr lang="en-GB" baseline="0" dirty="0" smtClean="0"/>
              <a:t> borders identified with Thailand, Bangladesh</a:t>
            </a:r>
            <a:endParaRPr lang="en-GB" dirty="0"/>
          </a:p>
        </p:txBody>
      </p:sp>
      <p:sp>
        <p:nvSpPr>
          <p:cNvPr id="4" name="Slide Number Placeholder 3"/>
          <p:cNvSpPr>
            <a:spLocks noGrp="1"/>
          </p:cNvSpPr>
          <p:nvPr>
            <p:ph type="sldNum" sz="quarter" idx="10"/>
          </p:nvPr>
        </p:nvSpPr>
        <p:spPr/>
        <p:txBody>
          <a:bodyPr/>
          <a:lstStyle/>
          <a:p>
            <a:fld id="{5D955058-F1DA-A44D-94FA-4B59B888B5A0}" type="slidenum">
              <a:rPr lang="en-US" smtClean="0"/>
              <a:t>26</a:t>
            </a:fld>
            <a:endParaRPr lang="en-US"/>
          </a:p>
        </p:txBody>
      </p:sp>
    </p:spTree>
    <p:extLst>
      <p:ext uri="{BB962C8B-B14F-4D97-AF65-F5344CB8AC3E}">
        <p14:creationId xmlns:p14="http://schemas.microsoft.com/office/powerpoint/2010/main" val="2120235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ILO Myanmar Title Slid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gradFill>
            <a:gsLst>
              <a:gs pos="0">
                <a:schemeClr val="bg2">
                  <a:lumMod val="75000"/>
                </a:schemeClr>
              </a:gs>
              <a:gs pos="47000">
                <a:schemeClr val="accent6">
                  <a:lumMod val="75000"/>
                </a:schemeClr>
              </a:gs>
              <a:gs pos="95000">
                <a:srgbClr val="0F344D"/>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11"/>
            <a:ext cx="10281920" cy="6860611"/>
          </a:xfrm>
          <a:prstGeom prst="rect">
            <a:avLst/>
          </a:prstGeom>
        </p:spPr>
      </p:pic>
      <p:sp>
        <p:nvSpPr>
          <p:cNvPr id="2" name="Title 1"/>
          <p:cNvSpPr>
            <a:spLocks noGrp="1"/>
          </p:cNvSpPr>
          <p:nvPr>
            <p:ph type="ctrTitle"/>
          </p:nvPr>
        </p:nvSpPr>
        <p:spPr>
          <a:xfrm>
            <a:off x="1154955" y="2099733"/>
            <a:ext cx="8825658" cy="2677648"/>
          </a:xfrm>
        </p:spPr>
        <p:txBody>
          <a:bodyPr anchor="b"/>
          <a:lstStyle>
            <a:lvl1pPr>
              <a:defRPr sz="7200" b="0" baseline="0">
                <a:solidFill>
                  <a:schemeClr val="bg1"/>
                </a:solidFill>
                <a:latin typeface="Berlin Sans FB" panose="020E0602020502020306" pitchFamily="34" charset="0"/>
              </a:defRPr>
            </a:lvl1pPr>
          </a:lstStyle>
          <a:p>
            <a:endParaRPr lang="en-US" dirty="0"/>
          </a:p>
        </p:txBody>
      </p:sp>
      <p:sp>
        <p:nvSpPr>
          <p:cNvPr id="3" name="Subtitle 2"/>
          <p:cNvSpPr>
            <a:spLocks noGrp="1"/>
          </p:cNvSpPr>
          <p:nvPr>
            <p:ph type="subTitle" idx="1" hasCustomPrompt="1"/>
          </p:nvPr>
        </p:nvSpPr>
        <p:spPr bwMode="gray">
          <a:xfrm>
            <a:off x="1154955" y="4777380"/>
            <a:ext cx="8825658" cy="861420"/>
          </a:xfrm>
        </p:spPr>
        <p:txBody>
          <a:bodyPr anchor="t"/>
          <a:lstStyle>
            <a:lvl1pPr marL="0" marR="0" indent="0" algn="l" defTabSz="457200" rtl="0" eaLnBrk="1" fontAlgn="auto" latinLnBrk="0" hangingPunct="1">
              <a:lnSpc>
                <a:spcPct val="100000"/>
              </a:lnSpc>
              <a:spcBef>
                <a:spcPts val="1000"/>
              </a:spcBef>
              <a:spcAft>
                <a:spcPts val="0"/>
              </a:spcAft>
              <a:buClr>
                <a:schemeClr val="accent1"/>
              </a:buClr>
              <a:buSzPct val="80000"/>
              <a:buFont typeface="Wingdings 3" charset="2"/>
              <a:buNone/>
              <a:tabLst/>
              <a:defRPr cap="all">
                <a:solidFill>
                  <a:srgbClr val="F4D2F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457200" rtl="0" eaLnBrk="1" fontAlgn="auto" latinLnBrk="0" hangingPunct="1">
              <a:lnSpc>
                <a:spcPct val="100000"/>
              </a:lnSpc>
              <a:spcBef>
                <a:spcPts val="1000"/>
              </a:spcBef>
              <a:spcAft>
                <a:spcPts val="0"/>
              </a:spcAft>
              <a:buClr>
                <a:schemeClr val="accent1"/>
              </a:buClr>
              <a:buSzPct val="80000"/>
              <a:buFont typeface="Wingdings 3" charset="2"/>
              <a:buNone/>
              <a:tabLst/>
              <a:defRPr/>
            </a:pPr>
            <a:r>
              <a:rPr lang="en-US" dirty="0" smtClean="0"/>
              <a:t>Click </a:t>
            </a:r>
            <a:r>
              <a:rPr lang="en-US" dirty="0" err="1" smtClean="0"/>
              <a:t>tClick</a:t>
            </a:r>
            <a:r>
              <a:rPr lang="en-US" dirty="0" smtClean="0"/>
              <a:t> to edit Master title style</a:t>
            </a:r>
          </a:p>
          <a:p>
            <a:r>
              <a:rPr lang="en-US" dirty="0" smtClean="0"/>
              <a:t>o edit Master subtitle style</a:t>
            </a:r>
            <a:endParaRPr lang="en-US" dirty="0"/>
          </a:p>
        </p:txBody>
      </p:sp>
    </p:spTree>
    <p:extLst>
      <p:ext uri="{BB962C8B-B14F-4D97-AF65-F5344CB8AC3E}">
        <p14:creationId xmlns:p14="http://schemas.microsoft.com/office/powerpoint/2010/main" val="5097177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ILO Myanmar Title Slide">
    <p:spTree>
      <p:nvGrpSpPr>
        <p:cNvPr id="1" name=""/>
        <p:cNvGrpSpPr/>
        <p:nvPr/>
      </p:nvGrpSpPr>
      <p:grpSpPr>
        <a:xfrm>
          <a:off x="0" y="0"/>
          <a:ext cx="0" cy="0"/>
          <a:chOff x="0" y="0"/>
          <a:chExt cx="0" cy="0"/>
        </a:xfrm>
      </p:grpSpPr>
      <p:sp>
        <p:nvSpPr>
          <p:cNvPr id="9" name="Rectangle 8"/>
          <p:cNvSpPr/>
          <p:nvPr userDrawn="1"/>
        </p:nvSpPr>
        <p:spPr>
          <a:xfrm>
            <a:off x="0" y="0"/>
            <a:ext cx="12192000" cy="6858000"/>
          </a:xfrm>
          <a:prstGeom prst="rect">
            <a:avLst/>
          </a:prstGeom>
          <a:gradFill>
            <a:gsLst>
              <a:gs pos="0">
                <a:schemeClr val="bg2">
                  <a:lumMod val="75000"/>
                </a:schemeClr>
              </a:gs>
              <a:gs pos="47000">
                <a:schemeClr val="accent6">
                  <a:lumMod val="75000"/>
                </a:schemeClr>
              </a:gs>
              <a:gs pos="95000">
                <a:srgbClr val="0F344D"/>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54955" y="2099733"/>
            <a:ext cx="8825658" cy="2677648"/>
          </a:xfrm>
        </p:spPr>
        <p:txBody>
          <a:bodyPr anchor="b"/>
          <a:lstStyle>
            <a:lvl1pPr>
              <a:defRPr sz="7200" b="0">
                <a:solidFill>
                  <a:schemeClr val="bg1"/>
                </a:solidFill>
                <a:latin typeface="Berlin Sans FB" panose="020E0602020502020306"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rgbClr val="F4D2F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5083549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LO Myanmar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40080"/>
            <a:ext cx="8761413" cy="706964"/>
          </a:xfrm>
        </p:spPr>
        <p:txBody>
          <a:bodyPr/>
          <a:lstStyle>
            <a:lvl1pPr>
              <a:defRPr sz="4800" baseline="0">
                <a:solidFill>
                  <a:srgbClr val="757575"/>
                </a:solidFill>
                <a:latin typeface="Berlin Sans FB" panose="020E0602020502020306"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862515"/>
            <a:ext cx="8825659" cy="3416300"/>
          </a:xfrm>
        </p:spPr>
        <p:txBody>
          <a:bodyPr/>
          <a:lstStyle>
            <a:lvl1pPr>
              <a:defRPr baseline="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0168276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Labour Inspectors Exercise">
    <p:spTree>
      <p:nvGrpSpPr>
        <p:cNvPr id="1" name=""/>
        <p:cNvGrpSpPr/>
        <p:nvPr/>
      </p:nvGrpSpPr>
      <p:grpSpPr>
        <a:xfrm>
          <a:off x="0" y="0"/>
          <a:ext cx="0" cy="0"/>
          <a:chOff x="0" y="0"/>
          <a:chExt cx="0" cy="0"/>
        </a:xfrm>
      </p:grpSpPr>
      <p:sp>
        <p:nvSpPr>
          <p:cNvPr id="2" name="Title 1"/>
          <p:cNvSpPr>
            <a:spLocks noGrp="1"/>
          </p:cNvSpPr>
          <p:nvPr>
            <p:ph type="title"/>
          </p:nvPr>
        </p:nvSpPr>
        <p:spPr>
          <a:xfrm>
            <a:off x="914400" y="640080"/>
            <a:ext cx="8761413" cy="706964"/>
          </a:xfrm>
        </p:spPr>
        <p:txBody>
          <a:bodyPr/>
          <a:lstStyle>
            <a:lvl1pPr>
              <a:defRPr sz="4800" baseline="0">
                <a:solidFill>
                  <a:srgbClr val="757575"/>
                </a:solidFill>
                <a:latin typeface="Berlin Sans FB" panose="020E0602020502020306"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883698"/>
            <a:ext cx="8825659" cy="3416300"/>
          </a:xfrm>
        </p:spPr>
        <p:txBody>
          <a:bodyPr/>
          <a:lstStyle>
            <a:lvl1pPr>
              <a:defRPr baseline="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a:p>
        </p:txBody>
      </p:sp>
      <p:grpSp>
        <p:nvGrpSpPr>
          <p:cNvPr id="6" name="Group 5"/>
          <p:cNvGrpSpPr/>
          <p:nvPr userDrawn="1"/>
        </p:nvGrpSpPr>
        <p:grpSpPr>
          <a:xfrm>
            <a:off x="10814179" y="223937"/>
            <a:ext cx="1623527" cy="1366935"/>
            <a:chOff x="10814179" y="223937"/>
            <a:chExt cx="1623527" cy="1366935"/>
          </a:xfrm>
        </p:grpSpPr>
        <p:sp>
          <p:nvSpPr>
            <p:cNvPr id="7" name="Rectangle 6"/>
            <p:cNvSpPr/>
            <p:nvPr/>
          </p:nvSpPr>
          <p:spPr>
            <a:xfrm>
              <a:off x="10814179" y="223937"/>
              <a:ext cx="1623527" cy="136693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4808" y="320036"/>
              <a:ext cx="1087543" cy="1174735"/>
            </a:xfrm>
            <a:prstGeom prst="rect">
              <a:avLst/>
            </a:prstGeom>
          </p:spPr>
        </p:pic>
      </p:grpSp>
    </p:spTree>
    <p:extLst>
      <p:ext uri="{BB962C8B-B14F-4D97-AF65-F5344CB8AC3E}">
        <p14:creationId xmlns:p14="http://schemas.microsoft.com/office/powerpoint/2010/main" val="1030850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Labour Inspectors Q&amp;A">
    <p:spTree>
      <p:nvGrpSpPr>
        <p:cNvPr id="1" name=""/>
        <p:cNvGrpSpPr/>
        <p:nvPr/>
      </p:nvGrpSpPr>
      <p:grpSpPr>
        <a:xfrm>
          <a:off x="0" y="0"/>
          <a:ext cx="0" cy="0"/>
          <a:chOff x="0" y="0"/>
          <a:chExt cx="0" cy="0"/>
        </a:xfrm>
      </p:grpSpPr>
      <p:sp>
        <p:nvSpPr>
          <p:cNvPr id="2" name="Title 1"/>
          <p:cNvSpPr>
            <a:spLocks noGrp="1"/>
          </p:cNvSpPr>
          <p:nvPr>
            <p:ph type="title"/>
          </p:nvPr>
        </p:nvSpPr>
        <p:spPr>
          <a:xfrm>
            <a:off x="914400" y="640080"/>
            <a:ext cx="8761413" cy="706964"/>
          </a:xfrm>
        </p:spPr>
        <p:txBody>
          <a:bodyPr/>
          <a:lstStyle>
            <a:lvl1pPr>
              <a:defRPr sz="4800" baseline="0">
                <a:solidFill>
                  <a:srgbClr val="757575"/>
                </a:solidFill>
                <a:latin typeface="Berlin Sans FB" panose="020E0602020502020306"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841212"/>
            <a:ext cx="8825659" cy="3416300"/>
          </a:xfrm>
        </p:spPr>
        <p:txBody>
          <a:bodyPr/>
          <a:lstStyle>
            <a:lvl1pPr>
              <a:defRPr baseline="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a:p>
        </p:txBody>
      </p:sp>
      <p:grpSp>
        <p:nvGrpSpPr>
          <p:cNvPr id="6" name="Group 5"/>
          <p:cNvGrpSpPr/>
          <p:nvPr userDrawn="1"/>
        </p:nvGrpSpPr>
        <p:grpSpPr>
          <a:xfrm>
            <a:off x="10814179" y="223937"/>
            <a:ext cx="1623527" cy="1366935"/>
            <a:chOff x="10814179" y="223937"/>
            <a:chExt cx="1623527" cy="1366935"/>
          </a:xfrm>
        </p:grpSpPr>
        <p:sp>
          <p:nvSpPr>
            <p:cNvPr id="7" name="Rectangle 6"/>
            <p:cNvSpPr/>
            <p:nvPr/>
          </p:nvSpPr>
          <p:spPr>
            <a:xfrm>
              <a:off x="10814179" y="223937"/>
              <a:ext cx="1623527" cy="1366935"/>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4159" y="379799"/>
              <a:ext cx="1178636" cy="1055210"/>
            </a:xfrm>
            <a:prstGeom prst="rect">
              <a:avLst/>
            </a:prstGeom>
          </p:spPr>
        </p:pic>
      </p:grpSp>
    </p:spTree>
    <p:extLst>
      <p:ext uri="{BB962C8B-B14F-4D97-AF65-F5344CB8AC3E}">
        <p14:creationId xmlns:p14="http://schemas.microsoft.com/office/powerpoint/2010/main" val="3925481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Labour Inspectors Handout">
    <p:spTree>
      <p:nvGrpSpPr>
        <p:cNvPr id="1" name=""/>
        <p:cNvGrpSpPr/>
        <p:nvPr/>
      </p:nvGrpSpPr>
      <p:grpSpPr>
        <a:xfrm>
          <a:off x="0" y="0"/>
          <a:ext cx="0" cy="0"/>
          <a:chOff x="0" y="0"/>
          <a:chExt cx="0" cy="0"/>
        </a:xfrm>
      </p:grpSpPr>
      <p:sp>
        <p:nvSpPr>
          <p:cNvPr id="2" name="Title 1"/>
          <p:cNvSpPr>
            <a:spLocks noGrp="1"/>
          </p:cNvSpPr>
          <p:nvPr>
            <p:ph type="title"/>
          </p:nvPr>
        </p:nvSpPr>
        <p:spPr>
          <a:xfrm>
            <a:off x="914400" y="640080"/>
            <a:ext cx="8761413" cy="706964"/>
          </a:xfrm>
        </p:spPr>
        <p:txBody>
          <a:bodyPr/>
          <a:lstStyle>
            <a:lvl1pPr>
              <a:defRPr sz="4800" baseline="0">
                <a:solidFill>
                  <a:srgbClr val="757575"/>
                </a:solidFill>
                <a:latin typeface="Berlin Sans FB" panose="020E0602020502020306"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835157"/>
            <a:ext cx="8825659" cy="3416300"/>
          </a:xfrm>
        </p:spPr>
        <p:txBody>
          <a:bodyPr/>
          <a:lstStyle>
            <a:lvl1pPr>
              <a:defRPr baseline="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descr="C:\Users\julie\AppData\Local\Microsoft\Windows\INetCache\Content.Word\handoutsIcon.png"/>
          <p:cNvPicPr/>
          <p:nvPr userDrawn="1"/>
        </p:nvPicPr>
        <p:blipFill>
          <a:blip r:embed="rId2"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2316" y="5504543"/>
            <a:ext cx="867196" cy="1156608"/>
          </a:xfrm>
          <a:prstGeom prst="rect">
            <a:avLst/>
          </a:prstGeom>
          <a:noFill/>
          <a:ln>
            <a:noFill/>
          </a:ln>
        </p:spPr>
      </p:pic>
    </p:spTree>
    <p:extLst>
      <p:ext uri="{BB962C8B-B14F-4D97-AF65-F5344CB8AC3E}">
        <p14:creationId xmlns:p14="http://schemas.microsoft.com/office/powerpoint/2010/main" val="152900100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ILO Myanmar Quote with Caption">
    <p:spTree>
      <p:nvGrpSpPr>
        <p:cNvPr id="1" name=""/>
        <p:cNvGrpSpPr/>
        <p:nvPr/>
      </p:nvGrpSpPr>
      <p:grpSpPr>
        <a:xfrm>
          <a:off x="0" y="0"/>
          <a:ext cx="0" cy="0"/>
          <a:chOff x="0" y="0"/>
          <a:chExt cx="0" cy="0"/>
        </a:xfrm>
      </p:grpSpPr>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baseline="0">
                <a:solidFill>
                  <a:srgbClr val="757575"/>
                </a:solidFill>
              </a:defRPr>
            </a:lvl1pPr>
          </a:lstStyle>
          <a:p>
            <a:r>
              <a:rPr lang="en-US" dirty="0"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61762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ILO Myanmar 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4800">
                <a:latin typeface="Berlin Sans FB" panose="020E0602020502020306"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baseline="0">
                <a:solidFill>
                  <a:srgbClr val="0F344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6" name="Text Placeholder 3"/>
          <p:cNvSpPr>
            <a:spLocks noGrp="1"/>
          </p:cNvSpPr>
          <p:nvPr>
            <p:ph type="body" sz="half" idx="15"/>
          </p:nvPr>
        </p:nvSpPr>
        <p:spPr>
          <a:xfrm>
            <a:off x="1154953" y="3179764"/>
            <a:ext cx="3141879" cy="2847293"/>
          </a:xfrm>
          <a:solidFill>
            <a:srgbClr val="0F344D"/>
          </a:solidFill>
        </p:spPr>
        <p:txBody>
          <a:bodyPr anchor="t">
            <a:normAutofit/>
          </a:bodyPr>
          <a:lstStyle>
            <a:lvl1pPr marL="0" indent="0">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6">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9" name="Text Placeholder 3"/>
          <p:cNvSpPr>
            <a:spLocks noGrp="1"/>
          </p:cNvSpPr>
          <p:nvPr>
            <p:ph type="body" sz="half" idx="16"/>
          </p:nvPr>
        </p:nvSpPr>
        <p:spPr>
          <a:xfrm>
            <a:off x="4512721" y="3179763"/>
            <a:ext cx="3147009" cy="2847293"/>
          </a:xfrm>
          <a:solidFill>
            <a:schemeClr val="accent6">
              <a:lumMod val="75000"/>
            </a:schemeClr>
          </a:solidFill>
        </p:spPr>
        <p:txBody>
          <a:bodyPr anchor="t">
            <a:normAutofit/>
          </a:bodyPr>
          <a:lstStyle>
            <a:lvl1pPr marL="0" indent="0">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bg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0" name="Text Placeholder 3"/>
          <p:cNvSpPr>
            <a:spLocks noGrp="1"/>
          </p:cNvSpPr>
          <p:nvPr>
            <p:ph type="body" sz="half" idx="17"/>
          </p:nvPr>
        </p:nvSpPr>
        <p:spPr>
          <a:xfrm>
            <a:off x="7888329" y="3179762"/>
            <a:ext cx="3145536" cy="2847293"/>
          </a:xfrm>
          <a:solidFill>
            <a:schemeClr val="bg2">
              <a:lumMod val="75000"/>
            </a:schemeClr>
          </a:solidFill>
        </p:spPr>
        <p:txBody>
          <a:bodyPr anchor="t">
            <a:normAutofit/>
          </a:bodyPr>
          <a:lstStyle>
            <a:lvl1pPr marL="0" indent="0">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68100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ILO Myanmar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1507877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ILO Myanmar 2 Column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042420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ILO Myanmar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768220"/>
            <a:ext cx="8884785" cy="832439"/>
          </a:xfrm>
        </p:spPr>
        <p:txBody>
          <a:bodyPr anchor="b"/>
          <a:lstStyle>
            <a:lvl1pPr algn="l">
              <a:defRPr sz="3600" b="0"/>
            </a:lvl1pPr>
          </a:lstStyle>
          <a:p>
            <a:r>
              <a:rPr lang="en-US" dirty="0" smtClean="0"/>
              <a:t>Click to edit Master title style</a:t>
            </a:r>
            <a:endParaRPr lang="en-US" dirty="0"/>
          </a:p>
        </p:txBody>
      </p:sp>
      <p:sp>
        <p:nvSpPr>
          <p:cNvPr id="3" name="Content Placeholder 2"/>
          <p:cNvSpPr>
            <a:spLocks noGrp="1"/>
          </p:cNvSpPr>
          <p:nvPr>
            <p:ph idx="1"/>
          </p:nvPr>
        </p:nvSpPr>
        <p:spPr>
          <a:xfrm>
            <a:off x="5781146" y="2448145"/>
            <a:ext cx="5190066" cy="3021148"/>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2448145"/>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8493919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LO Myanmar Landscape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2128917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LO Myanmar 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8" name="Footer Placeholder 7"/>
          <p:cNvSpPr>
            <a:spLocks noGrp="1"/>
          </p:cNvSpPr>
          <p:nvPr>
            <p:ph type="ftr" sz="quarter" idx="11"/>
          </p:nvPr>
        </p:nvSpPr>
        <p:spPr>
          <a:xfrm>
            <a:off x="561111" y="6391838"/>
            <a:ext cx="3644282" cy="304801"/>
          </a:xfrm>
        </p:spPr>
        <p:txBody>
          <a:bodyPr/>
          <a:lstStyle/>
          <a:p>
            <a:endParaRPr lang="en-US"/>
          </a:p>
        </p:txBody>
      </p:sp>
    </p:spTree>
    <p:extLst>
      <p:ext uri="{BB962C8B-B14F-4D97-AF65-F5344CB8AC3E}">
        <p14:creationId xmlns:p14="http://schemas.microsoft.com/office/powerpoint/2010/main" val="112571900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914400" y="640080"/>
            <a:ext cx="8761413" cy="706964"/>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14399" y="1894487"/>
            <a:ext cx="8761413" cy="34163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Tree>
    <p:extLst>
      <p:ext uri="{BB962C8B-B14F-4D97-AF65-F5344CB8AC3E}">
        <p14:creationId xmlns:p14="http://schemas.microsoft.com/office/powerpoint/2010/main" val="3047245904"/>
      </p:ext>
    </p:extLst>
  </p:cSld>
  <p:clrMap bg1="lt1" tx1="dk1" bg2="lt2" tx2="dk2" accent1="accent1" accent2="accent2" accent3="accent3" accent4="accent4" accent5="accent5" accent6="accent6" hlink="hlink" folHlink="folHlink"/>
  <p:sldLayoutIdLst>
    <p:sldLayoutId id="2147483679" r:id="rId1"/>
    <p:sldLayoutId id="2147483661" r:id="rId2"/>
    <p:sldLayoutId id="2147483662" r:id="rId3"/>
    <p:sldLayoutId id="2147483676" r:id="rId4"/>
    <p:sldLayoutId id="2147483677" r:id="rId5"/>
    <p:sldLayoutId id="2147483678" r:id="rId6"/>
    <p:sldLayoutId id="2147483672" r:id="rId7"/>
    <p:sldLayoutId id="2147483674" r:id="rId8"/>
    <p:sldLayoutId id="2147483663" r:id="rId9"/>
    <p:sldLayoutId id="2147483665" r:id="rId10"/>
    <p:sldLayoutId id="2147483668" r:id="rId11"/>
    <p:sldLayoutId id="2147483670" r:id="rId12"/>
    <p:sldLayoutId id="2147483675" r:id="rId1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l" defTabSz="457200" rtl="0" eaLnBrk="1" latinLnBrk="0" hangingPunct="1">
        <a:spcBef>
          <a:spcPct val="0"/>
        </a:spcBef>
        <a:buNone/>
        <a:defRPr sz="4800" b="0" i="0" kern="1200" baseline="0">
          <a:solidFill>
            <a:schemeClr val="bg2">
              <a:lumMod val="50000"/>
            </a:schemeClr>
          </a:solidFill>
          <a:latin typeface="Berlin Sans FB" panose="020E0602020502020306"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121967"/>
        </a:buClr>
        <a:buSzPct val="100000"/>
        <a:buFont typeface="Wingdings" panose="05000000000000000000" pitchFamily="2"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086" y="4180352"/>
            <a:ext cx="9722984" cy="2677648"/>
          </a:xfrm>
        </p:spPr>
        <p:txBody>
          <a:bodyPr>
            <a:normAutofit/>
          </a:bodyPr>
          <a:lstStyle/>
          <a:p>
            <a:pPr algn="l"/>
            <a:r>
              <a:rPr lang="en-GB" sz="5400" smtClean="0"/>
              <a:t>Combating child </a:t>
            </a:r>
            <a:r>
              <a:rPr lang="en-GB" sz="5400"/>
              <a:t>l</a:t>
            </a:r>
            <a:r>
              <a:rPr lang="en-GB" sz="5400" smtClean="0"/>
              <a:t>abour in Myanmar: A course for Labour Inspectors</a:t>
            </a:r>
            <a:endParaRPr lang="en-GB" sz="5400" dirty="0"/>
          </a:p>
        </p:txBody>
      </p:sp>
      <p:pic>
        <p:nvPicPr>
          <p:cNvPr id="5" name="Picture 4" descr="http://isfwatchkeeper.com/wp-content/uploads/ilo-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0344" y="116341"/>
            <a:ext cx="2494914" cy="22941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77952"/>
          <a:stretch/>
        </p:blipFill>
        <p:spPr>
          <a:xfrm>
            <a:off x="10816154" y="5799058"/>
            <a:ext cx="863293" cy="803000"/>
          </a:xfrm>
          <a:prstGeom prst="rect">
            <a:avLst/>
          </a:prstGeom>
        </p:spPr>
      </p:pic>
    </p:spTree>
    <p:extLst>
      <p:ext uri="{BB962C8B-B14F-4D97-AF65-F5344CB8AC3E}">
        <p14:creationId xmlns:p14="http://schemas.microsoft.com/office/powerpoint/2010/main" val="132377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672353" y="603553"/>
            <a:ext cx="8825659" cy="706964"/>
          </a:xfrm>
        </p:spPr>
        <p:txBody>
          <a:bodyPr/>
          <a:lstStyle/>
          <a:p>
            <a:r>
              <a:rPr lang="en-US" dirty="0" smtClean="0"/>
              <a:t>Course Objectives</a:t>
            </a:r>
            <a:endParaRPr lang="en-US" dirty="0"/>
          </a:p>
        </p:txBody>
      </p:sp>
      <p:sp>
        <p:nvSpPr>
          <p:cNvPr id="3" name="Content Placeholder 2"/>
          <p:cNvSpPr>
            <a:spLocks noGrp="1"/>
          </p:cNvSpPr>
          <p:nvPr>
            <p:ph type="body" idx="1"/>
          </p:nvPr>
        </p:nvSpPr>
        <p:spPr/>
        <p:txBody>
          <a:bodyPr/>
          <a:lstStyle/>
          <a:p>
            <a:r>
              <a:rPr lang="en-US" dirty="0" smtClean="0"/>
              <a:t>1. </a:t>
            </a:r>
            <a:endParaRPr lang="en-US" dirty="0"/>
          </a:p>
        </p:txBody>
      </p:sp>
      <p:sp>
        <p:nvSpPr>
          <p:cNvPr id="11" name="Text Placeholder 10"/>
          <p:cNvSpPr>
            <a:spLocks noGrp="1"/>
          </p:cNvSpPr>
          <p:nvPr>
            <p:ph type="body" sz="half" idx="15"/>
          </p:nvPr>
        </p:nvSpPr>
        <p:spPr/>
        <p:txBody>
          <a:bodyPr>
            <a:normAutofit/>
          </a:bodyPr>
          <a:lstStyle/>
          <a:p>
            <a:r>
              <a:rPr lang="en-US" sz="1600" dirty="0" smtClean="0"/>
              <a:t>To </a:t>
            </a:r>
            <a:r>
              <a:rPr lang="en-US" sz="1600" dirty="0"/>
              <a:t>raise </a:t>
            </a:r>
            <a:r>
              <a:rPr lang="en-US" sz="1600" dirty="0" smtClean="0"/>
              <a:t>the awareness of </a:t>
            </a:r>
            <a:r>
              <a:rPr lang="en-US" dirty="0" err="1" smtClean="0"/>
              <a:t>labour</a:t>
            </a:r>
            <a:r>
              <a:rPr lang="en-US" dirty="0" smtClean="0"/>
              <a:t> inspectors</a:t>
            </a:r>
            <a:r>
              <a:rPr lang="en-US" sz="1600" dirty="0" smtClean="0"/>
              <a:t> about child </a:t>
            </a:r>
            <a:r>
              <a:rPr lang="en-US" sz="1600" dirty="0" err="1" smtClean="0"/>
              <a:t>labour</a:t>
            </a:r>
            <a:r>
              <a:rPr lang="en-US" sz="1600" dirty="0" smtClean="0"/>
              <a:t> in Myanmar</a:t>
            </a:r>
            <a:endParaRPr lang="en-US" sz="1600" dirty="0"/>
          </a:p>
        </p:txBody>
      </p:sp>
      <p:sp>
        <p:nvSpPr>
          <p:cNvPr id="9" name="Text Placeholder 8"/>
          <p:cNvSpPr>
            <a:spLocks noGrp="1"/>
          </p:cNvSpPr>
          <p:nvPr>
            <p:ph type="body" sz="quarter" idx="3"/>
          </p:nvPr>
        </p:nvSpPr>
        <p:spPr/>
        <p:txBody>
          <a:bodyPr/>
          <a:lstStyle/>
          <a:p>
            <a:r>
              <a:rPr lang="en-US" dirty="0" smtClean="0">
                <a:solidFill>
                  <a:srgbClr val="0F344D"/>
                </a:solidFill>
              </a:rPr>
              <a:t>2. </a:t>
            </a:r>
            <a:endParaRPr lang="en-US" dirty="0">
              <a:solidFill>
                <a:srgbClr val="0F344D"/>
              </a:solidFill>
            </a:endParaRPr>
          </a:p>
        </p:txBody>
      </p:sp>
      <p:sp>
        <p:nvSpPr>
          <p:cNvPr id="12" name="Text Placeholder 11"/>
          <p:cNvSpPr>
            <a:spLocks noGrp="1"/>
          </p:cNvSpPr>
          <p:nvPr>
            <p:ph type="body" sz="half" idx="16"/>
          </p:nvPr>
        </p:nvSpPr>
        <p:spPr/>
        <p:txBody>
          <a:bodyPr/>
          <a:lstStyle/>
          <a:p>
            <a:r>
              <a:rPr lang="en-US" dirty="0"/>
              <a:t>To enhance their capacity to identify and address child </a:t>
            </a:r>
            <a:r>
              <a:rPr lang="en-US" dirty="0" err="1"/>
              <a:t>labour</a:t>
            </a:r>
            <a:r>
              <a:rPr lang="en-US" dirty="0"/>
              <a:t> in the </a:t>
            </a:r>
            <a:r>
              <a:rPr lang="en-US" dirty="0" smtClean="0"/>
              <a:t>workplace</a:t>
            </a:r>
            <a:endParaRPr lang="en-US" dirty="0"/>
          </a:p>
        </p:txBody>
      </p:sp>
      <p:sp>
        <p:nvSpPr>
          <p:cNvPr id="10" name="Text Placeholder 9"/>
          <p:cNvSpPr>
            <a:spLocks noGrp="1"/>
          </p:cNvSpPr>
          <p:nvPr>
            <p:ph type="body" sz="quarter" idx="13"/>
          </p:nvPr>
        </p:nvSpPr>
        <p:spPr/>
        <p:txBody>
          <a:bodyPr/>
          <a:lstStyle/>
          <a:p>
            <a:r>
              <a:rPr lang="en-US" dirty="0" smtClean="0">
                <a:solidFill>
                  <a:srgbClr val="0F344D"/>
                </a:solidFill>
              </a:rPr>
              <a:t>3. </a:t>
            </a:r>
            <a:endParaRPr lang="en-US" dirty="0">
              <a:solidFill>
                <a:srgbClr val="0F344D"/>
              </a:solidFill>
            </a:endParaRPr>
          </a:p>
        </p:txBody>
      </p:sp>
      <p:sp>
        <p:nvSpPr>
          <p:cNvPr id="13" name="Text Placeholder 12"/>
          <p:cNvSpPr>
            <a:spLocks noGrp="1"/>
          </p:cNvSpPr>
          <p:nvPr>
            <p:ph type="body" sz="half" idx="17"/>
          </p:nvPr>
        </p:nvSpPr>
        <p:spPr/>
        <p:txBody>
          <a:bodyPr/>
          <a:lstStyle/>
          <a:p>
            <a:r>
              <a:rPr lang="en-US" dirty="0"/>
              <a:t>To encourage a leadership role among </a:t>
            </a:r>
            <a:r>
              <a:rPr lang="en-US" dirty="0" err="1"/>
              <a:t>labour</a:t>
            </a:r>
            <a:r>
              <a:rPr lang="en-US" dirty="0"/>
              <a:t> inspectors to support the elimination of child </a:t>
            </a:r>
            <a:r>
              <a:rPr lang="en-US" dirty="0" err="1"/>
              <a:t>labour</a:t>
            </a:r>
            <a:r>
              <a:rPr lang="en-US" dirty="0"/>
              <a:t> in Myanmar</a:t>
            </a:r>
          </a:p>
          <a:p>
            <a:endParaRPr lang="en-US" dirty="0"/>
          </a:p>
        </p:txBody>
      </p:sp>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3922" y="4523439"/>
            <a:ext cx="1910199" cy="1629822"/>
          </a:xfrm>
          <a:prstGeom prst="rect">
            <a:avLst/>
          </a:prstGeom>
        </p:spPr>
      </p:pic>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3694" y="4435404"/>
            <a:ext cx="1800171" cy="1717857"/>
          </a:xfrm>
          <a:prstGeom prst="rect">
            <a:avLst/>
          </a:prstGeom>
        </p:spPr>
      </p:pic>
      <p:pic>
        <p:nvPicPr>
          <p:cNvPr id="21" name="Picture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V="1">
            <a:off x="5900106" y="4671759"/>
            <a:ext cx="1903137" cy="1355298"/>
          </a:xfrm>
          <a:prstGeom prst="rect">
            <a:avLst/>
          </a:prstGeom>
        </p:spPr>
      </p:pic>
    </p:spTree>
    <p:extLst>
      <p:ext uri="{BB962C8B-B14F-4D97-AF65-F5344CB8AC3E}">
        <p14:creationId xmlns:p14="http://schemas.microsoft.com/office/powerpoint/2010/main" val="36580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11">
                                            <p:bg/>
                                          </p:spTgt>
                                        </p:tgtEl>
                                        <p:attrNameLst>
                                          <p:attrName>style.visibility</p:attrName>
                                        </p:attrNameLst>
                                      </p:cBhvr>
                                      <p:to>
                                        <p:strVal val="visible"/>
                                      </p:to>
                                    </p:set>
                                    <p:animEffect transition="in" filter="fade">
                                      <p:cBhvr>
                                        <p:cTn id="13" dur="500"/>
                                        <p:tgtEl>
                                          <p:spTgt spid="11">
                                            <p:bg/>
                                          </p:spTgt>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1">
                                            <p:txEl>
                                              <p:pRg st="0" end="0"/>
                                            </p:txEl>
                                          </p:spTgt>
                                        </p:tgtEl>
                                        <p:attrNameLst>
                                          <p:attrName>style.visibility</p:attrName>
                                        </p:attrNameLst>
                                      </p:cBhvr>
                                      <p:to>
                                        <p:strVal val="visible"/>
                                      </p:to>
                                    </p:set>
                                    <p:animEffect transition="in" filter="fade">
                                      <p:cBhvr>
                                        <p:cTn id="16" dur="500"/>
                                        <p:tgtEl>
                                          <p:spTgt spid="11">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fade">
                                      <p:cBhvr>
                                        <p:cTn id="21" dur="500"/>
                                        <p:tgtEl>
                                          <p:spTgt spid="9">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bg/>
                                          </p:spTgt>
                                        </p:tgtEl>
                                        <p:attrNameLst>
                                          <p:attrName>style.visibility</p:attrName>
                                        </p:attrNameLst>
                                      </p:cBhvr>
                                      <p:to>
                                        <p:strVal val="visible"/>
                                      </p:to>
                                    </p:set>
                                    <p:animEffect transition="in" filter="fade">
                                      <p:cBhvr>
                                        <p:cTn id="24" dur="500"/>
                                        <p:tgtEl>
                                          <p:spTgt spid="12">
                                            <p:bg/>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500"/>
                                        <p:tgtEl>
                                          <p:spTgt spid="1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xEl>
                                              <p:pRg st="0" end="0"/>
                                            </p:txEl>
                                          </p:spTgt>
                                        </p:tgtEl>
                                        <p:attrNameLst>
                                          <p:attrName>style.visibility</p:attrName>
                                        </p:attrNameLst>
                                      </p:cBhvr>
                                      <p:to>
                                        <p:strVal val="visible"/>
                                      </p:to>
                                    </p:set>
                                    <p:animEffect transition="in" filter="fade">
                                      <p:cBhvr>
                                        <p:cTn id="32" dur="500"/>
                                        <p:tgtEl>
                                          <p:spTgt spid="10">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bg/>
                                          </p:spTgt>
                                        </p:tgtEl>
                                        <p:attrNameLst>
                                          <p:attrName>style.visibility</p:attrName>
                                        </p:attrNameLst>
                                      </p:cBhvr>
                                      <p:to>
                                        <p:strVal val="visible"/>
                                      </p:to>
                                    </p:set>
                                    <p:animEffect transition="in" filter="fade">
                                      <p:cBhvr>
                                        <p:cTn id="35" dur="500"/>
                                        <p:tgtEl>
                                          <p:spTgt spid="13">
                                            <p:bg/>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
                                            <p:txEl>
                                              <p:pRg st="0" end="0"/>
                                            </p:txEl>
                                          </p:spTgt>
                                        </p:tgtEl>
                                        <p:attrNameLst>
                                          <p:attrName>style.visibility</p:attrName>
                                        </p:attrNameLst>
                                      </p:cBhvr>
                                      <p:to>
                                        <p:strVal val="visible"/>
                                      </p:to>
                                    </p:set>
                                    <p:animEffect transition="in" filter="fade">
                                      <p:cBhvr>
                                        <p:cTn id="38"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11" grpId="0" build="p" animBg="1"/>
      <p:bldP spid="9" grpId="0" build="p"/>
      <p:bldP spid="12" grpId="0" build="p" animBg="1"/>
      <p:bldP spid="10" grpId="0" build="p"/>
      <p:bldP spid="13"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Structure</a:t>
            </a:r>
            <a:endParaRPr lang="en-US" dirty="0"/>
          </a:p>
        </p:txBody>
      </p:sp>
      <p:sp>
        <p:nvSpPr>
          <p:cNvPr id="3" name="Content Placeholder 2"/>
          <p:cNvSpPr>
            <a:spLocks noGrp="1"/>
          </p:cNvSpPr>
          <p:nvPr>
            <p:ph idx="1"/>
          </p:nvPr>
        </p:nvSpPr>
        <p:spPr>
          <a:xfrm>
            <a:off x="675982" y="2295071"/>
            <a:ext cx="6190726" cy="3416300"/>
          </a:xfrm>
        </p:spPr>
        <p:txBody>
          <a:bodyPr>
            <a:normAutofit lnSpcReduction="10000"/>
          </a:bodyPr>
          <a:lstStyle/>
          <a:p>
            <a:pPr marL="514350" indent="-514350">
              <a:buFont typeface="+mj-lt"/>
              <a:buAutoNum type="arabicPeriod"/>
            </a:pPr>
            <a:r>
              <a:rPr lang="en-US" dirty="0" smtClean="0"/>
              <a:t>Introducing </a:t>
            </a:r>
            <a:r>
              <a:rPr lang="en-US" dirty="0"/>
              <a:t>the ILO</a:t>
            </a:r>
          </a:p>
          <a:p>
            <a:pPr marL="514350" indent="-514350">
              <a:buFont typeface="+mj-lt"/>
              <a:buAutoNum type="arabicPeriod"/>
            </a:pPr>
            <a:r>
              <a:rPr lang="en-US" dirty="0" smtClean="0"/>
              <a:t>Session </a:t>
            </a:r>
            <a:r>
              <a:rPr lang="en-US" dirty="0"/>
              <a:t>1: Defining </a:t>
            </a:r>
            <a:r>
              <a:rPr lang="en-US" dirty="0" smtClean="0"/>
              <a:t>and </a:t>
            </a:r>
            <a:r>
              <a:rPr lang="en-US" dirty="0"/>
              <a:t>Understanding Child </a:t>
            </a:r>
            <a:r>
              <a:rPr lang="en-US" dirty="0" err="1"/>
              <a:t>Labour</a:t>
            </a:r>
            <a:endParaRPr lang="en-US" dirty="0"/>
          </a:p>
          <a:p>
            <a:pPr marL="514350" indent="-514350">
              <a:buFont typeface="+mj-lt"/>
              <a:buAutoNum type="arabicPeriod"/>
            </a:pPr>
            <a:r>
              <a:rPr lang="en-US" dirty="0"/>
              <a:t>Session 2: Understanding Global </a:t>
            </a:r>
            <a:r>
              <a:rPr lang="en-US" dirty="0" smtClean="0"/>
              <a:t>and </a:t>
            </a:r>
            <a:r>
              <a:rPr lang="en-US" dirty="0"/>
              <a:t>National Estimates of Child </a:t>
            </a:r>
            <a:r>
              <a:rPr lang="en-US" dirty="0" err="1" smtClean="0"/>
              <a:t>Labour</a:t>
            </a:r>
            <a:endParaRPr lang="en-US" dirty="0" smtClean="0"/>
          </a:p>
          <a:p>
            <a:pPr marL="514350" indent="-514350">
              <a:buFont typeface="+mj-lt"/>
              <a:buAutoNum type="arabicPeriod"/>
            </a:pPr>
            <a:r>
              <a:rPr lang="en-US" dirty="0"/>
              <a:t>Session 3: Causes </a:t>
            </a:r>
            <a:r>
              <a:rPr lang="en-US" dirty="0" smtClean="0"/>
              <a:t>and </a:t>
            </a:r>
            <a:r>
              <a:rPr lang="en-US" dirty="0"/>
              <a:t>Consequences of Child </a:t>
            </a:r>
            <a:r>
              <a:rPr lang="en-US" dirty="0" err="1"/>
              <a:t>Labour</a:t>
            </a:r>
            <a:endParaRPr lang="en-US" dirty="0"/>
          </a:p>
          <a:p>
            <a:pPr marL="514350" indent="-514350">
              <a:buFont typeface="+mj-lt"/>
              <a:buAutoNum type="arabicPeriod"/>
            </a:pPr>
            <a:r>
              <a:rPr lang="en-US" dirty="0" smtClean="0"/>
              <a:t>Session 4: Conducting Inspections</a:t>
            </a:r>
          </a:p>
          <a:p>
            <a:pPr marL="514350" indent="-514350">
              <a:buFont typeface="+mj-lt"/>
              <a:buAutoNum type="arabicPeriod"/>
            </a:pPr>
            <a:r>
              <a:rPr lang="en-US" dirty="0"/>
              <a:t>Session </a:t>
            </a:r>
            <a:r>
              <a:rPr lang="en-US" dirty="0" smtClean="0"/>
              <a:t>5: Removing Children from Work</a:t>
            </a:r>
            <a:endParaRPr lang="en-US" dirty="0"/>
          </a:p>
          <a:p>
            <a:pPr marL="514350" indent="-514350">
              <a:buFont typeface="+mj-lt"/>
              <a:buAutoNum type="arabicPeriod"/>
            </a:pPr>
            <a:r>
              <a:rPr lang="en-US" dirty="0" smtClean="0"/>
              <a:t>Wrap-up and Course Evaluation</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31275" r="-31275"/>
          <a:stretch/>
        </p:blipFill>
        <p:spPr>
          <a:xfrm>
            <a:off x="7345680" y="2341336"/>
            <a:ext cx="6771609" cy="4516663"/>
          </a:xfrm>
          <a:prstGeom prst="rect">
            <a:avLst/>
          </a:prstGeom>
        </p:spPr>
      </p:pic>
    </p:spTree>
    <p:extLst>
      <p:ext uri="{BB962C8B-B14F-4D97-AF65-F5344CB8AC3E}">
        <p14:creationId xmlns:p14="http://schemas.microsoft.com/office/powerpoint/2010/main" val="96596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50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50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50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grpId="0" nodeType="afterEffect">
                                  <p:stCondLst>
                                    <p:cond delay="50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50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additive="base">
                                        <p:cTn id="3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36" fill="hold">
                            <p:stCondLst>
                              <p:cond delay="1000"/>
                            </p:stCondLst>
                            <p:childTnLst>
                              <p:par>
                                <p:cTn id="37" presetID="2" presetClass="entr" presetSubtype="4" fill="hold" grpId="0" nodeType="afterEffect">
                                  <p:stCondLst>
                                    <p:cond delay="50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1: Icebreaker </a:t>
            </a:r>
            <a:r>
              <a:rPr lang="mr-IN" dirty="0" smtClean="0"/>
              <a:t>–</a:t>
            </a:r>
            <a:r>
              <a:rPr lang="en-US" dirty="0" smtClean="0"/>
              <a:t> Getting to know each other</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a:t>Divide into </a:t>
            </a:r>
            <a:r>
              <a:rPr lang="en-US" dirty="0" smtClean="0"/>
              <a:t>pairs.</a:t>
            </a:r>
            <a:endParaRPr lang="en-US" dirty="0"/>
          </a:p>
          <a:p>
            <a:pPr marL="514350" indent="-514350">
              <a:buFont typeface="+mj-lt"/>
              <a:buAutoNum type="arabicPeriod"/>
            </a:pPr>
            <a:r>
              <a:rPr lang="en-US" dirty="0"/>
              <a:t>Introduce yourself (e.g. personal and professional details).</a:t>
            </a:r>
          </a:p>
          <a:p>
            <a:pPr marL="514350" indent="-514350">
              <a:buFont typeface="+mj-lt"/>
              <a:buAutoNum type="arabicPeriod"/>
            </a:pPr>
            <a:r>
              <a:rPr lang="en-US" dirty="0"/>
              <a:t>Identify something you have in common.</a:t>
            </a:r>
          </a:p>
          <a:p>
            <a:pPr marL="514350" indent="-514350">
              <a:buFont typeface="+mj-lt"/>
              <a:buAutoNum type="arabicPeriod"/>
            </a:pPr>
            <a:r>
              <a:rPr lang="en-US" dirty="0"/>
              <a:t>Take notes and be prepared to introduce your partner to the rest of the group.</a:t>
            </a:r>
          </a:p>
          <a:p>
            <a:pPr marL="514350" indent="-514350">
              <a:buFont typeface="+mj-lt"/>
              <a:buAutoNum type="arabicPeriod"/>
            </a:pP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20959680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Introducing the ILO: Strategic Objectives</a:t>
            </a:r>
            <a:endParaRPr lang="en-US" dirty="0"/>
          </a:p>
        </p:txBody>
      </p:sp>
      <p:sp>
        <p:nvSpPr>
          <p:cNvPr id="3" name="Content Placeholder 2"/>
          <p:cNvSpPr>
            <a:spLocks noGrp="1"/>
          </p:cNvSpPr>
          <p:nvPr>
            <p:ph idx="1"/>
          </p:nvPr>
        </p:nvSpPr>
        <p:spPr>
          <a:xfrm>
            <a:off x="672354" y="2059215"/>
            <a:ext cx="8043475" cy="3416300"/>
          </a:xfrm>
        </p:spPr>
        <p:txBody>
          <a:bodyPr/>
          <a:lstStyle/>
          <a:p>
            <a:pPr marL="0" indent="0">
              <a:buNone/>
            </a:pPr>
            <a:r>
              <a:rPr lang="en-US" dirty="0" smtClean="0"/>
              <a:t>Four strategic objectives:</a:t>
            </a:r>
          </a:p>
          <a:p>
            <a:r>
              <a:rPr lang="en-US" dirty="0"/>
              <a:t>Promote and realize </a:t>
            </a:r>
            <a:r>
              <a:rPr lang="en-US" dirty="0" err="1"/>
              <a:t>labour</a:t>
            </a:r>
            <a:r>
              <a:rPr lang="en-US" dirty="0"/>
              <a:t> standards and the fundamental principles and rights at work</a:t>
            </a:r>
          </a:p>
          <a:p>
            <a:r>
              <a:rPr lang="en-US" dirty="0"/>
              <a:t>Enhance opportunities for women and men to secure decent employment</a:t>
            </a:r>
          </a:p>
          <a:p>
            <a:r>
              <a:rPr lang="en-US" dirty="0"/>
              <a:t>Strengthen coverage and effectiveness of social protection for </a:t>
            </a:r>
            <a:r>
              <a:rPr lang="en-US" dirty="0" smtClean="0"/>
              <a:t>all</a:t>
            </a:r>
            <a:endParaRPr lang="en-US" dirty="0"/>
          </a:p>
          <a:p>
            <a:r>
              <a:rPr lang="en-US" dirty="0"/>
              <a:t>Strengthen </a:t>
            </a:r>
            <a:r>
              <a:rPr lang="en-US" dirty="0" err="1"/>
              <a:t>tripartism</a:t>
            </a:r>
            <a:r>
              <a:rPr lang="en-US" dirty="0"/>
              <a:t> and social dialogue</a:t>
            </a:r>
            <a:r>
              <a:rPr lang="en-US" dirty="0" smtClean="0"/>
              <a: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1857" y="1882140"/>
            <a:ext cx="3320143" cy="4975860"/>
          </a:xfrm>
          <a:prstGeom prst="rect">
            <a:avLst/>
          </a:prstGeom>
        </p:spPr>
      </p:pic>
    </p:spTree>
    <p:extLst>
      <p:ext uri="{BB962C8B-B14F-4D97-AF65-F5344CB8AC3E}">
        <p14:creationId xmlns:p14="http://schemas.microsoft.com/office/powerpoint/2010/main" val="214565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 Principles and Rights at Work</a:t>
            </a:r>
            <a:endParaRPr lang="en-US" dirty="0"/>
          </a:p>
        </p:txBody>
      </p:sp>
      <p:sp>
        <p:nvSpPr>
          <p:cNvPr id="3" name="Content Placeholder 2"/>
          <p:cNvSpPr>
            <a:spLocks noGrp="1"/>
          </p:cNvSpPr>
          <p:nvPr>
            <p:ph idx="1"/>
          </p:nvPr>
        </p:nvSpPr>
        <p:spPr/>
        <p:txBody>
          <a:bodyPr/>
          <a:lstStyle/>
          <a:p>
            <a:r>
              <a:rPr lang="en-US" dirty="0"/>
              <a:t>Freedom of association and recognition of the right to collective bargaining</a:t>
            </a:r>
          </a:p>
          <a:p>
            <a:r>
              <a:rPr lang="en-US" dirty="0"/>
              <a:t>Elimination of all forms of forced and compulsory </a:t>
            </a:r>
            <a:r>
              <a:rPr lang="en-US" dirty="0" err="1"/>
              <a:t>labour</a:t>
            </a:r>
            <a:endParaRPr lang="en-US" dirty="0"/>
          </a:p>
          <a:p>
            <a:r>
              <a:rPr lang="en-US" dirty="0"/>
              <a:t>Abolition of child </a:t>
            </a:r>
            <a:r>
              <a:rPr lang="en-US" dirty="0" err="1"/>
              <a:t>labour</a:t>
            </a:r>
            <a:endParaRPr lang="en-US" dirty="0"/>
          </a:p>
          <a:p>
            <a:r>
              <a:rPr lang="en-US" dirty="0"/>
              <a:t>Elimination of discrimination in respect of employment and </a:t>
            </a:r>
            <a:r>
              <a:rPr lang="en-US" dirty="0" smtClean="0"/>
              <a:t>occupation</a:t>
            </a:r>
            <a:endParaRPr lang="en-US" dirty="0"/>
          </a:p>
        </p:txBody>
      </p:sp>
      <p:pic>
        <p:nvPicPr>
          <p:cNvPr id="5" name="Picture 4"/>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00856" y="5693229"/>
            <a:ext cx="1006418" cy="1006418"/>
          </a:xfrm>
          <a:prstGeom prst="rect">
            <a:avLst/>
          </a:prstGeom>
        </p:spPr>
      </p:pic>
    </p:spTree>
    <p:extLst>
      <p:ext uri="{BB962C8B-B14F-4D97-AF65-F5344CB8AC3E}">
        <p14:creationId xmlns:p14="http://schemas.microsoft.com/office/powerpoint/2010/main" val="154282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Child Labour and the ILO</a:t>
            </a:r>
            <a:endParaRPr lang="en-GB" dirty="0"/>
          </a:p>
        </p:txBody>
      </p:sp>
      <p:sp>
        <p:nvSpPr>
          <p:cNvPr id="3" name="Content Placeholder 2"/>
          <p:cNvSpPr>
            <a:spLocks noGrp="1"/>
          </p:cNvSpPr>
          <p:nvPr>
            <p:ph idx="1"/>
          </p:nvPr>
        </p:nvSpPr>
        <p:spPr>
          <a:xfrm>
            <a:off x="4584110" y="1835157"/>
            <a:ext cx="7048753" cy="3416300"/>
          </a:xfrm>
        </p:spPr>
        <p:txBody>
          <a:bodyPr/>
          <a:lstStyle/>
          <a:p>
            <a:r>
              <a:rPr lang="en-GB" dirty="0"/>
              <a:t>International Programme for the Elimination of Child Labour established in 1992</a:t>
            </a:r>
          </a:p>
          <a:p>
            <a:r>
              <a:rPr lang="en-GB" dirty="0"/>
              <a:t>Currently implementing projects and working with partners in 90 countries</a:t>
            </a:r>
          </a:p>
          <a:p>
            <a:r>
              <a:rPr lang="en-GB" dirty="0"/>
              <a:t>Global goal to eliminate child labour worldwide with emphasis on eradicating the Worst Forms of Child </a:t>
            </a:r>
            <a:r>
              <a:rPr lang="en-GB" dirty="0" smtClean="0"/>
              <a:t>Labour</a:t>
            </a:r>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3984" y="1883229"/>
            <a:ext cx="3319416" cy="4974771"/>
          </a:xfrm>
          <a:prstGeom prst="rect">
            <a:avLst/>
          </a:prstGeom>
        </p:spPr>
      </p:pic>
    </p:spTree>
    <p:extLst>
      <p:ext uri="{BB962C8B-B14F-4D97-AF65-F5344CB8AC3E}">
        <p14:creationId xmlns:p14="http://schemas.microsoft.com/office/powerpoint/2010/main" val="267425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Labour</a:t>
            </a:r>
            <a:r>
              <a:rPr lang="en-US" dirty="0" smtClean="0"/>
              <a:t> Inspectors and the ILO</a:t>
            </a:r>
            <a:endParaRPr lang="en-US" dirty="0"/>
          </a:p>
        </p:txBody>
      </p:sp>
      <p:sp>
        <p:nvSpPr>
          <p:cNvPr id="3" name="Content Placeholder 2"/>
          <p:cNvSpPr>
            <a:spLocks noGrp="1"/>
          </p:cNvSpPr>
          <p:nvPr>
            <p:ph idx="1"/>
          </p:nvPr>
        </p:nvSpPr>
        <p:spPr>
          <a:xfrm>
            <a:off x="914400" y="1862515"/>
            <a:ext cx="10627629" cy="3416300"/>
          </a:xfrm>
        </p:spPr>
        <p:txBody>
          <a:bodyPr/>
          <a:lstStyle/>
          <a:p>
            <a:r>
              <a:rPr lang="en-US" dirty="0"/>
              <a:t>Governments are one of three tripartite constituents of ILO at global and national levels</a:t>
            </a:r>
          </a:p>
          <a:p>
            <a:r>
              <a:rPr lang="en-US" dirty="0"/>
              <a:t>Government voice in ILO standard setting and governance</a:t>
            </a:r>
          </a:p>
          <a:p>
            <a:r>
              <a:rPr lang="en-US" dirty="0" err="1"/>
              <a:t>Labour</a:t>
            </a:r>
            <a:r>
              <a:rPr lang="en-US" dirty="0"/>
              <a:t> inspectors’ key role in policy and technical </a:t>
            </a:r>
            <a:r>
              <a:rPr lang="en-US" dirty="0" err="1"/>
              <a:t>programmes</a:t>
            </a:r>
            <a:endParaRPr lang="en-US" dirty="0"/>
          </a:p>
          <a:p>
            <a:r>
              <a:rPr lang="en-US" dirty="0"/>
              <a:t>Central role of </a:t>
            </a:r>
            <a:r>
              <a:rPr lang="en-US" dirty="0" err="1"/>
              <a:t>labour</a:t>
            </a:r>
            <a:r>
              <a:rPr lang="en-US" dirty="0"/>
              <a:t> inspectors in addressing child </a:t>
            </a:r>
            <a:r>
              <a:rPr lang="en-US" dirty="0" err="1"/>
              <a:t>labour</a:t>
            </a:r>
            <a:r>
              <a:rPr lang="en-US" dirty="0"/>
              <a:t> in economy and society</a:t>
            </a:r>
          </a:p>
        </p:txBody>
      </p:sp>
      <p:pic>
        <p:nvPicPr>
          <p:cNvPr id="5" name="Picture 4"/>
          <p:cNvPicPr>
            <a:picLocks noChangeAspect="1"/>
          </p:cNvPicPr>
          <p:nvPr/>
        </p:nvPicPr>
        <p:blipFill>
          <a:blip r:embed="rId2"/>
          <a:stretch>
            <a:fillRect/>
          </a:stretch>
        </p:blipFill>
        <p:spPr>
          <a:xfrm>
            <a:off x="3052333" y="3570665"/>
            <a:ext cx="6224890" cy="3120416"/>
          </a:xfrm>
          <a:prstGeom prst="rect">
            <a:avLst/>
          </a:prstGeom>
        </p:spPr>
      </p:pic>
    </p:spTree>
    <p:extLst>
      <p:ext uri="{BB962C8B-B14F-4D97-AF65-F5344CB8AC3E}">
        <p14:creationId xmlns:p14="http://schemas.microsoft.com/office/powerpoint/2010/main" val="10406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0" indent="0">
              <a:buNone/>
            </a:pPr>
            <a:r>
              <a:rPr lang="en-US" dirty="0" smtClean="0"/>
              <a:t>Do you have questions/comments about:</a:t>
            </a:r>
          </a:p>
          <a:p>
            <a:r>
              <a:rPr lang="en-US" dirty="0" smtClean="0"/>
              <a:t>ILO?</a:t>
            </a:r>
          </a:p>
          <a:p>
            <a:r>
              <a:rPr lang="en-US" dirty="0" smtClean="0"/>
              <a:t>Fundamental Principles and Rights at Work?</a:t>
            </a:r>
          </a:p>
          <a:p>
            <a:r>
              <a:rPr lang="en-US" dirty="0" smtClean="0"/>
              <a:t>ILO </a:t>
            </a:r>
            <a:r>
              <a:rPr lang="en-US" dirty="0"/>
              <a:t>c</a:t>
            </a:r>
            <a:r>
              <a:rPr lang="en-US" dirty="0" smtClean="0"/>
              <a:t>hild </a:t>
            </a:r>
            <a:r>
              <a:rPr lang="en-US" dirty="0" err="1"/>
              <a:t>l</a:t>
            </a:r>
            <a:r>
              <a:rPr lang="en-US" dirty="0" err="1" smtClean="0"/>
              <a:t>abour</a:t>
            </a:r>
            <a:r>
              <a:rPr lang="en-US" dirty="0" smtClean="0"/>
              <a:t> </a:t>
            </a:r>
            <a:r>
              <a:rPr lang="en-US" dirty="0" err="1" smtClean="0"/>
              <a:t>programme</a:t>
            </a:r>
            <a:r>
              <a:rPr lang="en-US" dirty="0" smtClean="0"/>
              <a:t>?</a:t>
            </a:r>
          </a:p>
          <a:p>
            <a:r>
              <a:rPr lang="en-US" dirty="0"/>
              <a:t>Role of </a:t>
            </a:r>
            <a:r>
              <a:rPr lang="en-US" dirty="0" smtClean="0"/>
              <a:t>governments and </a:t>
            </a:r>
            <a:r>
              <a:rPr lang="en-US" dirty="0" err="1" smtClean="0"/>
              <a:t>labour</a:t>
            </a:r>
            <a:r>
              <a:rPr lang="en-US" dirty="0" smtClean="0"/>
              <a:t> inspectors in the ILO</a:t>
            </a:r>
            <a:r>
              <a:rPr lang="en-US" dirty="0"/>
              <a:t>?</a:t>
            </a:r>
          </a:p>
          <a:p>
            <a:pPr marL="0" indent="0">
              <a:buNone/>
            </a:pPr>
            <a:endParaRPr lang="en-US" dirty="0"/>
          </a:p>
        </p:txBody>
      </p:sp>
    </p:spTree>
    <p:extLst>
      <p:ext uri="{BB962C8B-B14F-4D97-AF65-F5344CB8AC3E}">
        <p14:creationId xmlns:p14="http://schemas.microsoft.com/office/powerpoint/2010/main" val="12926215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GB" dirty="0" smtClean="0"/>
              <a:t>Session 1: Defining &amp; Understanding Child Labour</a:t>
            </a:r>
            <a:endParaRPr lang="en-GB" dirty="0"/>
          </a:p>
        </p:txBody>
      </p:sp>
      <p:sp>
        <p:nvSpPr>
          <p:cNvPr id="3" name="Subtitle 2"/>
          <p:cNvSpPr>
            <a:spLocks noGrp="1"/>
          </p:cNvSpPr>
          <p:nvPr>
            <p:ph type="subTitle" idx="1"/>
          </p:nvPr>
        </p:nvSpPr>
        <p:spPr/>
        <p:txBody>
          <a:bodyPr/>
          <a:lstStyle/>
          <a:p>
            <a:endParaRPr lang="en-US"/>
          </a:p>
        </p:txBody>
      </p:sp>
      <p:pic>
        <p:nvPicPr>
          <p:cNvPr id="4" name="Picture 2" descr="http://isfwatchkeeper.com/wp-content/uploads/ilo-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3785" y="133232"/>
            <a:ext cx="1937978" cy="178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24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Child </a:t>
            </a:r>
            <a:r>
              <a:rPr lang="en-US" dirty="0" err="1" smtClean="0"/>
              <a:t>Labour</a:t>
            </a:r>
            <a:r>
              <a:rPr lang="en-US" dirty="0" smtClean="0"/>
              <a:t>?</a:t>
            </a:r>
            <a:endParaRPr lang="en-US" dirty="0"/>
          </a:p>
        </p:txBody>
      </p:sp>
      <p:sp>
        <p:nvSpPr>
          <p:cNvPr id="3" name="Content Placeholder 2"/>
          <p:cNvSpPr>
            <a:spLocks noGrp="1"/>
          </p:cNvSpPr>
          <p:nvPr>
            <p:ph idx="1"/>
          </p:nvPr>
        </p:nvSpPr>
        <p:spPr>
          <a:xfrm>
            <a:off x="914400" y="1835157"/>
            <a:ext cx="9592117" cy="3416300"/>
          </a:xfrm>
        </p:spPr>
        <p:txBody>
          <a:bodyPr vert="horz" lIns="91440" tIns="45720" rIns="91440" bIns="45720" rtlCol="0">
            <a:normAutofit lnSpcReduction="10000"/>
          </a:bodyPr>
          <a:lstStyle/>
          <a:p>
            <a:r>
              <a:rPr lang="en-GB" dirty="0"/>
              <a:t>Not all work done by children is considered child labour</a:t>
            </a:r>
          </a:p>
          <a:p>
            <a:r>
              <a:rPr lang="en-GB" dirty="0"/>
              <a:t>Children under 18 years of age but above the minimum age for the type of work they do may legitimately be employed</a:t>
            </a:r>
          </a:p>
          <a:p>
            <a:r>
              <a:rPr lang="en-GB" dirty="0"/>
              <a:t>Some work might be beneficial to their development and prepare them for a productive life as an adult</a:t>
            </a:r>
          </a:p>
          <a:p>
            <a:r>
              <a:rPr lang="en-GB" dirty="0"/>
              <a:t>Work performed by children who are under the minimum age legally specified for such work</a:t>
            </a:r>
          </a:p>
          <a:p>
            <a:r>
              <a:rPr lang="en-GB" dirty="0"/>
              <a:t>Work that is considered a worst form of child labour because of its detrimental nature or conditions; the WFCL are prohibited for all children under the age of 18</a:t>
            </a:r>
          </a:p>
          <a:p>
            <a:r>
              <a:rPr lang="en-GB" dirty="0"/>
              <a:t>Child labour is mentally, physically and morally dangerous for children</a:t>
            </a:r>
          </a:p>
        </p:txBody>
      </p:sp>
    </p:spTree>
    <p:extLst>
      <p:ext uri="{BB962C8B-B14F-4D97-AF65-F5344CB8AC3E}">
        <p14:creationId xmlns:p14="http://schemas.microsoft.com/office/powerpoint/2010/main" val="47551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Worst Forms of Child </a:t>
            </a:r>
            <a:r>
              <a:rPr lang="en-US" dirty="0" err="1" smtClean="0"/>
              <a:t>Labour</a:t>
            </a:r>
            <a:r>
              <a:rPr lang="en-US" dirty="0" smtClean="0"/>
              <a:t>?</a:t>
            </a:r>
            <a:endParaRPr lang="en-US" dirty="0"/>
          </a:p>
        </p:txBody>
      </p:sp>
      <p:sp>
        <p:nvSpPr>
          <p:cNvPr id="3" name="Content Placeholder 2"/>
          <p:cNvSpPr>
            <a:spLocks noGrp="1"/>
          </p:cNvSpPr>
          <p:nvPr>
            <p:ph idx="1"/>
          </p:nvPr>
        </p:nvSpPr>
        <p:spPr>
          <a:xfrm>
            <a:off x="5910943" y="1903186"/>
            <a:ext cx="6157686" cy="3416300"/>
          </a:xfrm>
        </p:spPr>
        <p:txBody>
          <a:bodyPr>
            <a:normAutofit lnSpcReduction="10000"/>
          </a:bodyPr>
          <a:lstStyle/>
          <a:p>
            <a:pPr lvl="0"/>
            <a:r>
              <a:rPr lang="en-US" dirty="0"/>
              <a:t>All forms of slavery or practices similar to slavery, such as the sale and trafficking of children, debt bondage and forced or compulsory </a:t>
            </a:r>
            <a:r>
              <a:rPr lang="en-US" dirty="0" err="1"/>
              <a:t>labour</a:t>
            </a:r>
            <a:r>
              <a:rPr lang="en-US" dirty="0" smtClean="0"/>
              <a:t>.</a:t>
            </a:r>
            <a:endParaRPr lang="en-US" dirty="0"/>
          </a:p>
          <a:p>
            <a:pPr lvl="0"/>
            <a:r>
              <a:rPr lang="en-US" dirty="0"/>
              <a:t>The use, procuring or offering of a child for prostitution or the production of pornography</a:t>
            </a:r>
            <a:r>
              <a:rPr lang="en-US" dirty="0" smtClean="0"/>
              <a:t>.</a:t>
            </a:r>
            <a:endParaRPr lang="en-US" dirty="0"/>
          </a:p>
          <a:p>
            <a:pPr lvl="0"/>
            <a:r>
              <a:rPr lang="en-US" dirty="0"/>
              <a:t>The use, procuring or offering of a child for illicit activities, for example the production and/or trafficking of drugs</a:t>
            </a:r>
            <a:r>
              <a:rPr lang="en-US" dirty="0" smtClean="0"/>
              <a:t>.</a:t>
            </a:r>
            <a:endParaRPr lang="en-US" dirty="0"/>
          </a:p>
          <a:p>
            <a:r>
              <a:rPr lang="en-US" dirty="0"/>
              <a:t>Work which, by its nature or the circumstances in which it is carried out, is likely to harm the health, safety or morals of children.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890382"/>
            <a:ext cx="4894289" cy="3265714"/>
          </a:xfrm>
          <a:prstGeom prst="rect">
            <a:avLst/>
          </a:prstGeom>
        </p:spPr>
      </p:pic>
    </p:spTree>
    <p:extLst>
      <p:ext uri="{BB962C8B-B14F-4D97-AF65-F5344CB8AC3E}">
        <p14:creationId xmlns:p14="http://schemas.microsoft.com/office/powerpoint/2010/main" val="1735625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955" y="605921"/>
            <a:ext cx="9600131" cy="706964"/>
          </a:xfrm>
        </p:spPr>
        <p:txBody>
          <a:bodyPr/>
          <a:lstStyle/>
          <a:p>
            <a:r>
              <a:rPr lang="en-GB" dirty="0" smtClean="0"/>
              <a:t>What is Hazardous Child Labour?</a:t>
            </a:r>
            <a:endParaRPr lang="en-GB" dirty="0"/>
          </a:p>
        </p:txBody>
      </p:sp>
      <p:sp>
        <p:nvSpPr>
          <p:cNvPr id="3" name="Content Placeholder 2"/>
          <p:cNvSpPr>
            <a:spLocks noGrp="1"/>
          </p:cNvSpPr>
          <p:nvPr>
            <p:ph idx="1"/>
          </p:nvPr>
        </p:nvSpPr>
        <p:spPr>
          <a:xfrm>
            <a:off x="646955" y="1750786"/>
            <a:ext cx="8825659" cy="3416300"/>
          </a:xfrm>
        </p:spPr>
        <p:txBody>
          <a:bodyPr/>
          <a:lstStyle/>
          <a:p>
            <a:pPr marL="457200" indent="-457200"/>
            <a:r>
              <a:rPr lang="en-GB" dirty="0"/>
              <a:t>Work performed by children in dangerous and unhealthy conditions that can lead to a child being killed, injured or made </a:t>
            </a:r>
            <a:r>
              <a:rPr lang="en-GB" dirty="0" smtClean="0"/>
              <a:t>ill</a:t>
            </a:r>
            <a:endParaRPr lang="en-GB" dirty="0"/>
          </a:p>
          <a:p>
            <a:pPr marL="457200" indent="-457200"/>
            <a:r>
              <a:rPr lang="en-GB" dirty="0"/>
              <a:t>Represents the largest category of children working in the </a:t>
            </a:r>
            <a:r>
              <a:rPr lang="en-GB" dirty="0" smtClean="0"/>
              <a:t>WFCL</a:t>
            </a:r>
            <a:endParaRPr lang="en-GB" dirty="0"/>
          </a:p>
          <a:p>
            <a:pPr marL="457200" indent="-457200"/>
            <a:r>
              <a:rPr lang="en-GB" dirty="0"/>
              <a:t>Occurs </a:t>
            </a:r>
            <a:r>
              <a:rPr lang="en-GB" dirty="0" smtClean="0"/>
              <a:t>in </a:t>
            </a:r>
            <a:r>
              <a:rPr lang="en-GB" dirty="0"/>
              <a:t>agriculture, mining, construction, manufacturing, the service industries and domestic work, most often in informal, unregulated and “hidden” parts of the economy</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295" y="4056548"/>
            <a:ext cx="4198504" cy="280145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3499" y="4056547"/>
            <a:ext cx="4160512" cy="2798465"/>
          </a:xfrm>
          <a:prstGeom prst="rect">
            <a:avLst/>
          </a:prstGeom>
        </p:spPr>
      </p:pic>
    </p:spTree>
    <p:extLst>
      <p:ext uri="{BB962C8B-B14F-4D97-AF65-F5344CB8AC3E}">
        <p14:creationId xmlns:p14="http://schemas.microsoft.com/office/powerpoint/2010/main" val="79569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620186"/>
            <a:ext cx="8167569" cy="706964"/>
          </a:xfrm>
        </p:spPr>
        <p:txBody>
          <a:bodyPr/>
          <a:lstStyle/>
          <a:p>
            <a:r>
              <a:rPr lang="en-US" dirty="0"/>
              <a:t>ILO Standards </a:t>
            </a:r>
            <a:r>
              <a:rPr lang="en-US" dirty="0" smtClean="0"/>
              <a:t>and </a:t>
            </a:r>
            <a:r>
              <a:rPr lang="en-US" dirty="0"/>
              <a:t>Other International Instruments</a:t>
            </a:r>
            <a:endParaRPr lang="en-GB" dirty="0"/>
          </a:p>
        </p:txBody>
      </p:sp>
      <p:sp>
        <p:nvSpPr>
          <p:cNvPr id="3" name="Content Placeholder 2"/>
          <p:cNvSpPr>
            <a:spLocks noGrp="1"/>
          </p:cNvSpPr>
          <p:nvPr>
            <p:ph idx="1"/>
          </p:nvPr>
        </p:nvSpPr>
        <p:spPr>
          <a:xfrm>
            <a:off x="1154954" y="2149719"/>
            <a:ext cx="8825659" cy="4255477"/>
          </a:xfrm>
        </p:spPr>
        <p:txBody>
          <a:bodyPr>
            <a:normAutofit lnSpcReduction="10000"/>
          </a:bodyPr>
          <a:lstStyle/>
          <a:p>
            <a:pPr marL="0" indent="0">
              <a:buNone/>
            </a:pPr>
            <a:r>
              <a:rPr lang="en-GB" dirty="0" smtClean="0"/>
              <a:t>Ratify:</a:t>
            </a:r>
          </a:p>
          <a:p>
            <a:pPr>
              <a:lnSpc>
                <a:spcPct val="80000"/>
              </a:lnSpc>
            </a:pPr>
            <a:r>
              <a:rPr lang="en-GB" dirty="0"/>
              <a:t>ILO Convention 138 on the Minimum Age for Employment</a:t>
            </a:r>
          </a:p>
          <a:p>
            <a:pPr>
              <a:lnSpc>
                <a:spcPct val="80000"/>
              </a:lnSpc>
            </a:pPr>
            <a:r>
              <a:rPr lang="en-GB" dirty="0"/>
              <a:t>ILO Convention 182 on the Worst Forms of Child Labour</a:t>
            </a:r>
          </a:p>
          <a:p>
            <a:pPr>
              <a:lnSpc>
                <a:spcPct val="80000"/>
              </a:lnSpc>
            </a:pPr>
            <a:r>
              <a:rPr lang="en-GB" dirty="0"/>
              <a:t>UN Convention on the Rights of the </a:t>
            </a:r>
            <a:r>
              <a:rPr lang="en-GB" dirty="0" smtClean="0"/>
              <a:t>Child</a:t>
            </a:r>
          </a:p>
          <a:p>
            <a:pPr>
              <a:lnSpc>
                <a:spcPct val="80000"/>
              </a:lnSpc>
            </a:pPr>
            <a:r>
              <a:rPr lang="en-GB" dirty="0"/>
              <a:t>ILO Convention 189 on Decent Work for Domestic </a:t>
            </a:r>
            <a:r>
              <a:rPr lang="en-GB" dirty="0" smtClean="0"/>
              <a:t>Workers</a:t>
            </a:r>
            <a:endParaRPr lang="en-GB" dirty="0"/>
          </a:p>
          <a:p>
            <a:pPr marL="0" indent="0">
              <a:buNone/>
            </a:pPr>
            <a:endParaRPr lang="en-GB" dirty="0" smtClean="0"/>
          </a:p>
          <a:p>
            <a:pPr marL="0" indent="0">
              <a:buNone/>
            </a:pPr>
            <a:r>
              <a:rPr lang="en-GB" dirty="0" smtClean="0"/>
              <a:t>Consider: </a:t>
            </a:r>
          </a:p>
          <a:p>
            <a:pPr>
              <a:lnSpc>
                <a:spcPct val="80000"/>
              </a:lnSpc>
            </a:pPr>
            <a:r>
              <a:rPr lang="en-GB" dirty="0"/>
              <a:t>ILO Recommendation 146 on the Minimum Age for Employment</a:t>
            </a:r>
          </a:p>
          <a:p>
            <a:pPr>
              <a:lnSpc>
                <a:spcPct val="80000"/>
              </a:lnSpc>
            </a:pPr>
            <a:r>
              <a:rPr lang="en-GB" dirty="0"/>
              <a:t>ILO Recommendation 190 on the Worst Forms of Child Labour</a:t>
            </a:r>
          </a:p>
          <a:p>
            <a:pPr marL="0" indent="0">
              <a:buNone/>
            </a:pPr>
            <a:endParaRPr lang="en-GB" dirty="0"/>
          </a:p>
          <a:p>
            <a:pPr marL="0" indent="0">
              <a:buNone/>
            </a:pPr>
            <a:r>
              <a:rPr lang="en-GB" dirty="0"/>
              <a:t>Promote:</a:t>
            </a:r>
          </a:p>
          <a:p>
            <a:pPr>
              <a:lnSpc>
                <a:spcPct val="80000"/>
              </a:lnSpc>
            </a:pPr>
            <a:r>
              <a:rPr lang="en-GB" dirty="0"/>
              <a:t>ILO Declaration on Fundamental Principles and Rights at Work</a:t>
            </a:r>
          </a:p>
          <a:p>
            <a:pPr marL="0" indent="0">
              <a:buNone/>
            </a:pPr>
            <a:endParaRPr lang="en-GB" dirty="0"/>
          </a:p>
        </p:txBody>
      </p:sp>
      <p:pic>
        <p:nvPicPr>
          <p:cNvPr id="5" name="Picture 4"/>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00856" y="5693229"/>
            <a:ext cx="1006418" cy="1006418"/>
          </a:xfrm>
          <a:prstGeom prst="rect">
            <a:avLst/>
          </a:prstGeom>
        </p:spPr>
      </p:pic>
    </p:spTree>
    <p:extLst>
      <p:ext uri="{BB962C8B-B14F-4D97-AF65-F5344CB8AC3E}">
        <p14:creationId xmlns:p14="http://schemas.microsoft.com/office/powerpoint/2010/main" val="916502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10325846" cy="706964"/>
          </a:xfrm>
        </p:spPr>
        <p:txBody>
          <a:bodyPr/>
          <a:lstStyle/>
          <a:p>
            <a:r>
              <a:rPr lang="en-US" dirty="0"/>
              <a:t>Eliminating Child </a:t>
            </a:r>
            <a:r>
              <a:rPr lang="en-US" dirty="0" err="1"/>
              <a:t>Labour</a:t>
            </a:r>
            <a:r>
              <a:rPr lang="en-US" dirty="0"/>
              <a:t> in Myanmar: Legal </a:t>
            </a:r>
            <a:r>
              <a:rPr lang="en-US" dirty="0" smtClean="0"/>
              <a:t>and </a:t>
            </a:r>
            <a:r>
              <a:rPr lang="en-US" dirty="0"/>
              <a:t>Regulatory Tools</a:t>
            </a:r>
            <a:endParaRPr lang="en-GB" dirty="0"/>
          </a:p>
        </p:txBody>
      </p:sp>
      <p:sp>
        <p:nvSpPr>
          <p:cNvPr id="3" name="Content Placeholder 2"/>
          <p:cNvSpPr>
            <a:spLocks noGrp="1"/>
          </p:cNvSpPr>
          <p:nvPr>
            <p:ph idx="1"/>
          </p:nvPr>
        </p:nvSpPr>
        <p:spPr>
          <a:xfrm>
            <a:off x="1154954" y="2149929"/>
            <a:ext cx="8825659" cy="3416300"/>
          </a:xfrm>
        </p:spPr>
        <p:txBody>
          <a:bodyPr/>
          <a:lstStyle/>
          <a:p>
            <a:r>
              <a:rPr lang="en-US" dirty="0"/>
              <a:t>Factories Act, 1951</a:t>
            </a:r>
          </a:p>
          <a:p>
            <a:r>
              <a:rPr lang="en-US" dirty="0"/>
              <a:t>Shops and Establishments Act, 1951</a:t>
            </a:r>
          </a:p>
          <a:p>
            <a:r>
              <a:rPr lang="en-US" dirty="0"/>
              <a:t>Oilfields (Workers and Welfare) Act, 1951</a:t>
            </a:r>
          </a:p>
          <a:p>
            <a:r>
              <a:rPr lang="en-US" dirty="0"/>
              <a:t>Maternal and Child Welfare Association Law (and Amendment), 1990</a:t>
            </a:r>
          </a:p>
          <a:p>
            <a:r>
              <a:rPr lang="en-US" dirty="0"/>
              <a:t>The Child Law, 1993</a:t>
            </a:r>
          </a:p>
          <a:p>
            <a:r>
              <a:rPr lang="en-US" dirty="0"/>
              <a:t>Anti-Trafficking in Persons Law, 2005</a:t>
            </a:r>
          </a:p>
        </p:txBody>
      </p:sp>
      <p:pic>
        <p:nvPicPr>
          <p:cNvPr id="4" name="Picture 3"/>
          <p:cNvPicPr>
            <a:picLocks noChangeAspect="1"/>
          </p:cNvPicPr>
          <p:nvPr/>
        </p:nvPicPr>
        <p:blipFill>
          <a:blip r:embed="rId2">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00856" y="5693229"/>
            <a:ext cx="1006418" cy="1006418"/>
          </a:xfrm>
          <a:prstGeom prst="rect">
            <a:avLst/>
          </a:prstGeom>
        </p:spPr>
      </p:pic>
    </p:spTree>
    <p:extLst>
      <p:ext uri="{BB962C8B-B14F-4D97-AF65-F5344CB8AC3E}">
        <p14:creationId xmlns:p14="http://schemas.microsoft.com/office/powerpoint/2010/main" val="203028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0" indent="0">
              <a:buNone/>
            </a:pPr>
            <a:r>
              <a:rPr lang="en-US" dirty="0" smtClean="0"/>
              <a:t>Do you have any questions/comments about:</a:t>
            </a:r>
          </a:p>
          <a:p>
            <a:r>
              <a:rPr lang="en-US" dirty="0"/>
              <a:t>ILO definitions of child </a:t>
            </a:r>
            <a:r>
              <a:rPr lang="en-US" dirty="0" err="1"/>
              <a:t>labour</a:t>
            </a:r>
            <a:r>
              <a:rPr lang="en-US" dirty="0"/>
              <a:t>?</a:t>
            </a:r>
          </a:p>
          <a:p>
            <a:r>
              <a:rPr lang="en-US" dirty="0"/>
              <a:t>Worst Forms of Child </a:t>
            </a:r>
            <a:r>
              <a:rPr lang="en-US" dirty="0" err="1"/>
              <a:t>Labour</a:t>
            </a:r>
            <a:r>
              <a:rPr lang="en-US" dirty="0"/>
              <a:t>?</a:t>
            </a:r>
          </a:p>
          <a:p>
            <a:r>
              <a:rPr lang="en-US" dirty="0"/>
              <a:t>Hazardous child </a:t>
            </a:r>
            <a:r>
              <a:rPr lang="en-US" dirty="0" err="1"/>
              <a:t>labour</a:t>
            </a:r>
            <a:r>
              <a:rPr lang="en-US" dirty="0"/>
              <a:t>?</a:t>
            </a:r>
          </a:p>
          <a:p>
            <a:r>
              <a:rPr lang="en-US" dirty="0"/>
              <a:t>ILO instruments?</a:t>
            </a:r>
          </a:p>
          <a:p>
            <a:r>
              <a:rPr lang="en-US" dirty="0"/>
              <a:t>National laws and regulations in Myanmar</a:t>
            </a:r>
            <a:r>
              <a:rPr lang="en-US" dirty="0" smtClean="0"/>
              <a:t>?</a:t>
            </a:r>
            <a:endParaRPr lang="en-US" dirty="0"/>
          </a:p>
        </p:txBody>
      </p:sp>
    </p:spTree>
    <p:extLst>
      <p:ext uri="{BB962C8B-B14F-4D97-AF65-F5344CB8AC3E}">
        <p14:creationId xmlns:p14="http://schemas.microsoft.com/office/powerpoint/2010/main" val="21016970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9180950" cy="706964"/>
          </a:xfrm>
        </p:spPr>
        <p:txBody>
          <a:bodyPr>
            <a:normAutofit fontScale="90000"/>
          </a:bodyPr>
          <a:lstStyle/>
          <a:p>
            <a:r>
              <a:rPr lang="en-US" dirty="0" smtClean="0"/>
              <a:t>Exercise 2: </a:t>
            </a:r>
            <a:r>
              <a:rPr lang="en-US" dirty="0"/>
              <a:t>Addressing Gaps in Child Protection: The Role of </a:t>
            </a:r>
            <a:r>
              <a:rPr lang="en-US" dirty="0" err="1"/>
              <a:t>Labour</a:t>
            </a:r>
            <a:r>
              <a:rPr lang="en-US" dirty="0"/>
              <a:t> Inspectors</a:t>
            </a:r>
          </a:p>
        </p:txBody>
      </p:sp>
      <p:sp>
        <p:nvSpPr>
          <p:cNvPr id="3" name="Content Placeholder 2"/>
          <p:cNvSpPr>
            <a:spLocks noGrp="1"/>
          </p:cNvSpPr>
          <p:nvPr>
            <p:ph idx="1"/>
          </p:nvPr>
        </p:nvSpPr>
        <p:spPr>
          <a:xfrm>
            <a:off x="1180354" y="2414814"/>
            <a:ext cx="8825659" cy="3416300"/>
          </a:xfrm>
        </p:spPr>
        <p:txBody>
          <a:bodyPr/>
          <a:lstStyle/>
          <a:p>
            <a:pPr marL="514350" indent="-514350">
              <a:buFont typeface="+mj-lt"/>
              <a:buAutoNum type="arabicPeriod"/>
            </a:pPr>
            <a:r>
              <a:rPr lang="en-US" dirty="0"/>
              <a:t>Divide into small </a:t>
            </a:r>
            <a:r>
              <a:rPr lang="en-CA" dirty="0"/>
              <a:t>groups.</a:t>
            </a:r>
          </a:p>
          <a:p>
            <a:pPr marL="514350" indent="-514350">
              <a:buFont typeface="+mj-lt"/>
              <a:buAutoNum type="arabicPeriod"/>
            </a:pPr>
            <a:r>
              <a:rPr lang="en-CA" dirty="0"/>
              <a:t>Nominate a note-taker and presenter.</a:t>
            </a:r>
          </a:p>
          <a:p>
            <a:pPr marL="514350" indent="-514350">
              <a:buFont typeface="+mj-lt"/>
              <a:buAutoNum type="arabicPeriod"/>
            </a:pPr>
            <a:r>
              <a:rPr lang="en-CA" dirty="0"/>
              <a:t>Discuss the question or topic you are given.</a:t>
            </a:r>
          </a:p>
          <a:p>
            <a:pPr marL="514350" indent="-514350">
              <a:buFont typeface="+mj-lt"/>
              <a:buAutoNum type="arabicPeriod"/>
            </a:pPr>
            <a:r>
              <a:rPr lang="en-CA" dirty="0"/>
              <a:t>Present the conclusions of your discussion in plenary</a:t>
            </a:r>
            <a:r>
              <a:rPr lang="en-CA" dirty="0" smtClean="0"/>
              <a:t>.</a:t>
            </a:r>
            <a:endParaRPr lang="en-US" dirty="0"/>
          </a:p>
        </p:txBody>
      </p:sp>
    </p:spTree>
    <p:extLst>
      <p:ext uri="{BB962C8B-B14F-4D97-AF65-F5344CB8AC3E}">
        <p14:creationId xmlns:p14="http://schemas.microsoft.com/office/powerpoint/2010/main" val="1379116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GB" dirty="0" smtClean="0"/>
              <a:t>Session 2: Understanding Global &amp; National Estimates of Child Labour</a:t>
            </a:r>
            <a:endParaRPr lang="en-GB" dirty="0"/>
          </a:p>
        </p:txBody>
      </p:sp>
      <p:sp>
        <p:nvSpPr>
          <p:cNvPr id="3" name="Subtitle 2"/>
          <p:cNvSpPr>
            <a:spLocks noGrp="1"/>
          </p:cNvSpPr>
          <p:nvPr>
            <p:ph type="subTitle" idx="1"/>
          </p:nvPr>
        </p:nvSpPr>
        <p:spPr/>
        <p:txBody>
          <a:bodyPr/>
          <a:lstStyle/>
          <a:p>
            <a:endParaRPr lang="en-US"/>
          </a:p>
        </p:txBody>
      </p:sp>
      <p:pic>
        <p:nvPicPr>
          <p:cNvPr id="4" name="Picture 2" descr="http://isfwatchkeeper.com/wp-content/uploads/ilo-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3785" y="133232"/>
            <a:ext cx="1937978" cy="178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30543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3474" y="1951889"/>
            <a:ext cx="7158037" cy="3640823"/>
          </a:xfrm>
          <a:prstGeom prst="rect">
            <a:avLst/>
          </a:prstGeom>
        </p:spPr>
      </p:pic>
      <p:sp>
        <p:nvSpPr>
          <p:cNvPr id="2" name="Title 1"/>
          <p:cNvSpPr>
            <a:spLocks noGrp="1"/>
          </p:cNvSpPr>
          <p:nvPr>
            <p:ph type="title"/>
          </p:nvPr>
        </p:nvSpPr>
        <p:spPr>
          <a:xfrm>
            <a:off x="646955" y="605921"/>
            <a:ext cx="10314959" cy="706964"/>
          </a:xfrm>
        </p:spPr>
        <p:txBody>
          <a:bodyPr/>
          <a:lstStyle/>
          <a:p>
            <a:r>
              <a:rPr lang="en-US" dirty="0" smtClean="0"/>
              <a:t>Child </a:t>
            </a:r>
            <a:r>
              <a:rPr lang="en-US" dirty="0" err="1" smtClean="0"/>
              <a:t>Labour</a:t>
            </a:r>
            <a:r>
              <a:rPr lang="en-US" dirty="0" smtClean="0"/>
              <a:t> in the Global Economy: A Summary of ILO Estimates</a:t>
            </a:r>
            <a:endParaRPr lang="en-US" dirty="0"/>
          </a:p>
        </p:txBody>
      </p:sp>
      <p:sp>
        <p:nvSpPr>
          <p:cNvPr id="3" name="Content Placeholder 2"/>
          <p:cNvSpPr>
            <a:spLocks noGrp="1"/>
          </p:cNvSpPr>
          <p:nvPr>
            <p:ph idx="1"/>
          </p:nvPr>
        </p:nvSpPr>
        <p:spPr>
          <a:xfrm>
            <a:off x="646955" y="3202214"/>
            <a:ext cx="5475286" cy="3416300"/>
          </a:xfrm>
        </p:spPr>
        <p:txBody>
          <a:bodyPr/>
          <a:lstStyle/>
          <a:p>
            <a:r>
              <a:rPr lang="en-US" dirty="0">
                <a:solidFill>
                  <a:schemeClr val="tx1"/>
                </a:solidFill>
              </a:rPr>
              <a:t>152 million </a:t>
            </a:r>
            <a:r>
              <a:rPr lang="en-US" dirty="0"/>
              <a:t>children worldwide are in </a:t>
            </a:r>
            <a:br>
              <a:rPr lang="en-US" dirty="0"/>
            </a:br>
            <a:r>
              <a:rPr lang="en-US" dirty="0"/>
              <a:t>child </a:t>
            </a:r>
            <a:r>
              <a:rPr lang="en-US" dirty="0" err="1"/>
              <a:t>labour</a:t>
            </a:r>
            <a:r>
              <a:rPr lang="en-US" dirty="0"/>
              <a:t> </a:t>
            </a:r>
            <a:r>
              <a:rPr lang="mr-IN" dirty="0"/>
              <a:t>–</a:t>
            </a:r>
            <a:r>
              <a:rPr lang="en-US" dirty="0"/>
              <a:t> </a:t>
            </a:r>
            <a:r>
              <a:rPr lang="en-US" dirty="0">
                <a:solidFill>
                  <a:schemeClr val="tx1"/>
                </a:solidFill>
              </a:rPr>
              <a:t>10%</a:t>
            </a:r>
            <a:r>
              <a:rPr lang="en-US" dirty="0"/>
              <a:t> of the world’s </a:t>
            </a:r>
            <a:br>
              <a:rPr lang="en-US" dirty="0"/>
            </a:br>
            <a:r>
              <a:rPr lang="en-US" dirty="0"/>
              <a:t>children</a:t>
            </a:r>
          </a:p>
          <a:p>
            <a:r>
              <a:rPr lang="en-US" dirty="0">
                <a:solidFill>
                  <a:schemeClr val="tx1"/>
                </a:solidFill>
              </a:rPr>
              <a:t>73 million </a:t>
            </a:r>
            <a:r>
              <a:rPr lang="en-US" dirty="0"/>
              <a:t>children are in hazardous work</a:t>
            </a:r>
          </a:p>
          <a:p>
            <a:r>
              <a:rPr lang="en-US" dirty="0">
                <a:solidFill>
                  <a:schemeClr val="tx1"/>
                </a:solidFill>
              </a:rPr>
              <a:t>Second largest </a:t>
            </a:r>
            <a:r>
              <a:rPr lang="en-US" dirty="0"/>
              <a:t>number of child </a:t>
            </a:r>
            <a:r>
              <a:rPr lang="en-US" dirty="0" err="1"/>
              <a:t>labourers</a:t>
            </a:r>
            <a:r>
              <a:rPr lang="en-US" dirty="0"/>
              <a:t> are found in the Asia-Pacific region</a:t>
            </a:r>
          </a:p>
        </p:txBody>
      </p:sp>
    </p:spTree>
    <p:extLst>
      <p:ext uri="{BB962C8B-B14F-4D97-AF65-F5344CB8AC3E}">
        <p14:creationId xmlns:p14="http://schemas.microsoft.com/office/powerpoint/2010/main" val="156090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40080"/>
            <a:ext cx="9967566" cy="706964"/>
          </a:xfrm>
        </p:spPr>
        <p:txBody>
          <a:bodyPr/>
          <a:lstStyle/>
          <a:p>
            <a:r>
              <a:rPr lang="en-GB" dirty="0" smtClean="0"/>
              <a:t>Sector Distribution of Child Labour</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6614" y="1988633"/>
            <a:ext cx="4071201" cy="2630644"/>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752576939"/>
              </p:ext>
            </p:extLst>
          </p:nvPr>
        </p:nvGraphicFramePr>
        <p:xfrm>
          <a:off x="914400" y="1988633"/>
          <a:ext cx="5082074" cy="3477215"/>
        </p:xfrm>
        <a:graphic>
          <a:graphicData uri="http://schemas.openxmlformats.org/drawingml/2006/table">
            <a:tbl>
              <a:tblPr/>
              <a:tblGrid>
                <a:gridCol w="2976438"/>
                <a:gridCol w="1052818"/>
                <a:gridCol w="1052818"/>
              </a:tblGrid>
              <a:tr h="638673">
                <a:tc>
                  <a:txBody>
                    <a:bodyPr/>
                    <a:lstStyle/>
                    <a:p>
                      <a:pPr marL="0" marR="0" algn="l">
                        <a:lnSpc>
                          <a:spcPct val="115000"/>
                        </a:lnSpc>
                        <a:spcBef>
                          <a:spcPts val="0"/>
                        </a:spcBef>
                        <a:spcAft>
                          <a:spcPts val="0"/>
                        </a:spcAft>
                      </a:pPr>
                      <a:r>
                        <a:rPr lang="en-US" sz="1600" b="1" dirty="0" smtClean="0">
                          <a:solidFill>
                            <a:schemeClr val="bg1"/>
                          </a:solidFill>
                          <a:latin typeface="+mn-lt"/>
                          <a:ea typeface="Calibri"/>
                          <a:cs typeface="MyMyanmar"/>
                        </a:rPr>
                        <a:t>Sector</a:t>
                      </a:r>
                      <a:endParaRPr lang="en-US" sz="1600" b="1" dirty="0">
                        <a:solidFill>
                          <a:schemeClr val="bg1"/>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1967"/>
                    </a:solidFill>
                  </a:tcPr>
                </a:tc>
                <a:tc>
                  <a:txBody>
                    <a:bodyPr/>
                    <a:lstStyle/>
                    <a:p>
                      <a:pPr marL="0" marR="0" algn="ctr">
                        <a:lnSpc>
                          <a:spcPct val="115000"/>
                        </a:lnSpc>
                        <a:spcBef>
                          <a:spcPts val="0"/>
                        </a:spcBef>
                        <a:spcAft>
                          <a:spcPts val="0"/>
                        </a:spcAft>
                      </a:pPr>
                      <a:r>
                        <a:rPr lang="en-US" sz="1600" b="1" dirty="0" smtClean="0">
                          <a:solidFill>
                            <a:schemeClr val="bg1"/>
                          </a:solidFill>
                          <a:latin typeface="+mn-lt"/>
                          <a:ea typeface="Calibri"/>
                          <a:cs typeface="MyMyanmar"/>
                        </a:rPr>
                        <a:t>(‘000)</a:t>
                      </a:r>
                      <a:endParaRPr lang="en-US" sz="1600" b="1" dirty="0">
                        <a:solidFill>
                          <a:schemeClr val="bg1"/>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1967"/>
                    </a:solidFill>
                  </a:tcP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lang="en-US" sz="1600" b="1" dirty="0" smtClean="0">
                          <a:solidFill>
                            <a:schemeClr val="bg1"/>
                          </a:solidFill>
                          <a:latin typeface="+mn-lt"/>
                          <a:ea typeface="Calibri"/>
                          <a:cs typeface="MyMyanmar"/>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1967"/>
                    </a:solidFill>
                  </a:tcPr>
                </a:tc>
              </a:tr>
              <a:tr h="474718">
                <a:tc>
                  <a:txBody>
                    <a:bodyPr/>
                    <a:lstStyle/>
                    <a:p>
                      <a:pPr marL="0" marR="0" algn="l">
                        <a:lnSpc>
                          <a:spcPct val="115000"/>
                        </a:lnSpc>
                        <a:spcBef>
                          <a:spcPts val="0"/>
                        </a:spcBef>
                        <a:spcAft>
                          <a:spcPts val="0"/>
                        </a:spcAft>
                      </a:pPr>
                      <a:r>
                        <a:rPr lang="en-US" sz="1600" baseline="0" dirty="0">
                          <a:solidFill>
                            <a:schemeClr val="tx1">
                              <a:lumMod val="75000"/>
                              <a:lumOff val="25000"/>
                            </a:schemeClr>
                          </a:solidFill>
                          <a:latin typeface="+mn-lt"/>
                          <a:ea typeface="Calibri"/>
                          <a:cs typeface="MyMyanmar"/>
                        </a:rPr>
                        <a:t>Agriculture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aseline="0" dirty="0" smtClean="0">
                          <a:solidFill>
                            <a:schemeClr val="tx1">
                              <a:lumMod val="75000"/>
                              <a:lumOff val="25000"/>
                            </a:schemeClr>
                          </a:solidFill>
                          <a:latin typeface="+mn-lt"/>
                          <a:ea typeface="Calibri"/>
                          <a:cs typeface="MyMyanmar"/>
                        </a:rPr>
                        <a:t>107,543</a:t>
                      </a:r>
                      <a:endParaRPr lang="en-US" sz="1600" baseline="0" dirty="0">
                        <a:solidFill>
                          <a:schemeClr val="tx1">
                            <a:lumMod val="75000"/>
                            <a:lumOff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aseline="0" dirty="0" smtClean="0">
                          <a:solidFill>
                            <a:schemeClr val="tx1">
                              <a:lumMod val="75000"/>
                              <a:lumOff val="25000"/>
                            </a:schemeClr>
                          </a:solidFill>
                          <a:latin typeface="+mn-lt"/>
                          <a:ea typeface="Calibri"/>
                          <a:cs typeface="MyMyanmar"/>
                        </a:rPr>
                        <a:t>70.9</a:t>
                      </a:r>
                      <a:endParaRPr lang="en-US" sz="1600" baseline="0" dirty="0">
                        <a:solidFill>
                          <a:schemeClr val="tx1">
                            <a:lumMod val="75000"/>
                            <a:lumOff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4078">
                <a:tc>
                  <a:txBody>
                    <a:bodyPr/>
                    <a:lstStyle/>
                    <a:p>
                      <a:pPr marL="0" marR="0" algn="l">
                        <a:lnSpc>
                          <a:spcPct val="115000"/>
                        </a:lnSpc>
                        <a:spcBef>
                          <a:spcPts val="0"/>
                        </a:spcBef>
                        <a:spcAft>
                          <a:spcPts val="0"/>
                        </a:spcAft>
                      </a:pPr>
                      <a:r>
                        <a:rPr lang="en-US" sz="1600" baseline="0" dirty="0">
                          <a:solidFill>
                            <a:schemeClr val="tx1">
                              <a:lumMod val="75000"/>
                              <a:lumOff val="25000"/>
                            </a:schemeClr>
                          </a:solidFill>
                          <a:latin typeface="+mn-lt"/>
                          <a:ea typeface="Calibri"/>
                          <a:cs typeface="MyMyanmar"/>
                        </a:rPr>
                        <a:t>Industry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15000"/>
                        </a:lnSpc>
                        <a:spcBef>
                          <a:spcPts val="0"/>
                        </a:spcBef>
                        <a:spcAft>
                          <a:spcPts val="0"/>
                        </a:spcAft>
                      </a:pPr>
                      <a:r>
                        <a:rPr lang="en-US" sz="1600" baseline="0" dirty="0" smtClean="0">
                          <a:solidFill>
                            <a:schemeClr val="tx1">
                              <a:lumMod val="75000"/>
                              <a:lumOff val="25000"/>
                            </a:schemeClr>
                          </a:solidFill>
                          <a:latin typeface="+mn-lt"/>
                          <a:ea typeface="Calibri"/>
                          <a:cs typeface="MyMyanmar"/>
                        </a:rPr>
                        <a:t>18,007</a:t>
                      </a:r>
                      <a:endParaRPr lang="en-US" sz="1600" baseline="0" dirty="0">
                        <a:solidFill>
                          <a:schemeClr val="tx1">
                            <a:lumMod val="75000"/>
                            <a:lumOff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15000"/>
                        </a:lnSpc>
                        <a:spcBef>
                          <a:spcPts val="0"/>
                        </a:spcBef>
                        <a:spcAft>
                          <a:spcPts val="0"/>
                        </a:spcAft>
                      </a:pPr>
                      <a:r>
                        <a:rPr lang="en-US" sz="1600" baseline="0" dirty="0" smtClean="0">
                          <a:solidFill>
                            <a:schemeClr val="tx1">
                              <a:lumMod val="75000"/>
                              <a:lumOff val="25000"/>
                            </a:schemeClr>
                          </a:solidFill>
                          <a:latin typeface="+mn-lt"/>
                          <a:ea typeface="Calibri"/>
                          <a:cs typeface="MyMyanmar"/>
                        </a:rPr>
                        <a:t>11.9</a:t>
                      </a:r>
                      <a:endParaRPr lang="en-US" sz="1600" baseline="0" dirty="0">
                        <a:solidFill>
                          <a:schemeClr val="tx1">
                            <a:lumMod val="75000"/>
                            <a:lumOff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657874">
                <a:tc>
                  <a:txBody>
                    <a:bodyPr/>
                    <a:lstStyle/>
                    <a:p>
                      <a:pPr marL="0" marR="0" algn="l">
                        <a:lnSpc>
                          <a:spcPct val="115000"/>
                        </a:lnSpc>
                        <a:spcBef>
                          <a:spcPts val="0"/>
                        </a:spcBef>
                        <a:spcAft>
                          <a:spcPts val="0"/>
                        </a:spcAft>
                      </a:pPr>
                      <a:r>
                        <a:rPr lang="en-US" sz="1600" baseline="0" dirty="0" smtClean="0">
                          <a:solidFill>
                            <a:schemeClr val="tx1">
                              <a:lumMod val="75000"/>
                              <a:lumOff val="25000"/>
                            </a:schemeClr>
                          </a:solidFill>
                          <a:latin typeface="+mn-lt"/>
                          <a:ea typeface="Calibri"/>
                          <a:cs typeface="MyMyanmar"/>
                        </a:rPr>
                        <a:t>Services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aseline="0" dirty="0" smtClean="0">
                          <a:solidFill>
                            <a:schemeClr val="tx1">
                              <a:lumMod val="75000"/>
                              <a:lumOff val="25000"/>
                            </a:schemeClr>
                          </a:solidFill>
                          <a:latin typeface="+mn-lt"/>
                          <a:ea typeface="Calibri"/>
                          <a:cs typeface="MyMyanmar"/>
                        </a:rPr>
                        <a:t>26,072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600" baseline="0" dirty="0" smtClean="0">
                          <a:solidFill>
                            <a:schemeClr val="tx1">
                              <a:lumMod val="75000"/>
                              <a:lumOff val="25000"/>
                            </a:schemeClr>
                          </a:solidFill>
                          <a:latin typeface="+mn-lt"/>
                          <a:ea typeface="Calibri"/>
                          <a:cs typeface="MyMyanmar"/>
                        </a:rPr>
                        <a:t>17.2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5301">
                <a:tc gridSpan="3">
                  <a:txBody>
                    <a:bodyPr/>
                    <a:lstStyle/>
                    <a:p>
                      <a:pPr marL="0" marR="0" algn="l">
                        <a:lnSpc>
                          <a:spcPct val="115000"/>
                        </a:lnSpc>
                        <a:spcBef>
                          <a:spcPts val="0"/>
                        </a:spcBef>
                        <a:spcAft>
                          <a:spcPts val="0"/>
                        </a:spcAft>
                      </a:pPr>
                      <a:r>
                        <a:rPr lang="en-US" sz="1200" baseline="0" dirty="0" smtClean="0">
                          <a:solidFill>
                            <a:schemeClr val="tx1">
                              <a:lumMod val="75000"/>
                              <a:lumOff val="25000"/>
                            </a:schemeClr>
                          </a:solidFill>
                          <a:latin typeface="+mn-lt"/>
                          <a:ea typeface="Arial" charset="0"/>
                          <a:cs typeface="Arial" charset="0"/>
                        </a:rPr>
                        <a:t>*The industry sub-sectors of most relevance for child </a:t>
                      </a:r>
                      <a:r>
                        <a:rPr lang="en-US" sz="1200" baseline="0" dirty="0" err="1" smtClean="0">
                          <a:solidFill>
                            <a:schemeClr val="tx1">
                              <a:lumMod val="75000"/>
                              <a:lumOff val="25000"/>
                            </a:schemeClr>
                          </a:solidFill>
                          <a:latin typeface="+mn-lt"/>
                          <a:ea typeface="Arial" charset="0"/>
                          <a:cs typeface="Arial" charset="0"/>
                        </a:rPr>
                        <a:t>labour</a:t>
                      </a:r>
                      <a:r>
                        <a:rPr lang="en-US" sz="1200" baseline="0" dirty="0" smtClean="0">
                          <a:solidFill>
                            <a:schemeClr val="tx1">
                              <a:lumMod val="75000"/>
                              <a:lumOff val="25000"/>
                            </a:schemeClr>
                          </a:solidFill>
                          <a:latin typeface="+mn-lt"/>
                          <a:ea typeface="Arial" charset="0"/>
                          <a:cs typeface="Arial" charset="0"/>
                        </a:rPr>
                        <a:t> include construction, mining and manufacturing.</a:t>
                      </a:r>
                    </a:p>
                    <a:p>
                      <a:pPr marL="0" marR="0" algn="l">
                        <a:lnSpc>
                          <a:spcPct val="115000"/>
                        </a:lnSpc>
                        <a:spcBef>
                          <a:spcPts val="0"/>
                        </a:spcBef>
                        <a:spcAft>
                          <a:spcPts val="0"/>
                        </a:spcAft>
                      </a:pPr>
                      <a:r>
                        <a:rPr lang="en-US" sz="1200" baseline="0" dirty="0" smtClean="0">
                          <a:solidFill>
                            <a:schemeClr val="tx1">
                              <a:lumMod val="75000"/>
                              <a:lumOff val="25000"/>
                            </a:schemeClr>
                          </a:solidFill>
                          <a:latin typeface="+mn-lt"/>
                          <a:ea typeface="Arial" charset="0"/>
                          <a:cs typeface="Arial" charset="0"/>
                        </a:rPr>
                        <a:t>*The services sub-sector of most relevance for child </a:t>
                      </a:r>
                      <a:r>
                        <a:rPr lang="en-US" sz="1200" baseline="0" dirty="0" err="1" smtClean="0">
                          <a:solidFill>
                            <a:schemeClr val="tx1">
                              <a:lumMod val="75000"/>
                              <a:lumOff val="25000"/>
                            </a:schemeClr>
                          </a:solidFill>
                          <a:latin typeface="+mn-lt"/>
                          <a:ea typeface="Arial" charset="0"/>
                          <a:cs typeface="Arial" charset="0"/>
                        </a:rPr>
                        <a:t>labour</a:t>
                      </a:r>
                      <a:r>
                        <a:rPr lang="en-US" sz="1200" baseline="0" dirty="0" smtClean="0">
                          <a:solidFill>
                            <a:schemeClr val="tx1">
                              <a:lumMod val="75000"/>
                              <a:lumOff val="25000"/>
                            </a:schemeClr>
                          </a:solidFill>
                          <a:latin typeface="+mn-lt"/>
                          <a:ea typeface="Arial" charset="0"/>
                          <a:cs typeface="Arial" charset="0"/>
                        </a:rPr>
                        <a:t> include hotels and restaurants, wholesale and retail trade (commerce), maintenance and repair of motor vehicles, transport, other community, social services activities and domestic workers.</a:t>
                      </a:r>
                      <a:endParaRPr lang="en-US" sz="1200" baseline="0" dirty="0">
                        <a:solidFill>
                          <a:schemeClr val="tx1">
                            <a:lumMod val="75000"/>
                            <a:lumOff val="25000"/>
                          </a:schemeClr>
                        </a:solidFill>
                        <a:latin typeface="+mn-lt"/>
                        <a:ea typeface="Arial" charset="0"/>
                        <a:cs typeface="Arial"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pPr marL="0" marR="0" algn="ctr">
                        <a:lnSpc>
                          <a:spcPct val="115000"/>
                        </a:lnSpc>
                        <a:spcBef>
                          <a:spcPts val="0"/>
                        </a:spcBef>
                        <a:spcAft>
                          <a:spcPts val="0"/>
                        </a:spcAft>
                      </a:pPr>
                      <a:endParaRPr lang="en-US" sz="2000" dirty="0">
                        <a:latin typeface="-Win---Researcher"/>
                        <a:ea typeface="Calibri"/>
                        <a:cs typeface="MyMyanmar"/>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4D2F5"/>
                    </a:solidFill>
                  </a:tcPr>
                </a:tc>
                <a:tc hMerge="1">
                  <a:txBody>
                    <a:bodyPr/>
                    <a:lstStyle/>
                    <a:p>
                      <a:endParaRPr lang="en-US"/>
                    </a:p>
                  </a:txBody>
                  <a:tcPr/>
                </a:tc>
              </a:tr>
            </a:tbl>
          </a:graphicData>
        </a:graphic>
      </p:graphicFrame>
    </p:spTree>
    <p:extLst>
      <p:ext uri="{BB962C8B-B14F-4D97-AF65-F5344CB8AC3E}">
        <p14:creationId xmlns:p14="http://schemas.microsoft.com/office/powerpoint/2010/main" val="207998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a:t>
            </a:r>
            <a:r>
              <a:rPr lang="en-US" dirty="0" smtClean="0"/>
              <a:t>Findings </a:t>
            </a:r>
            <a:r>
              <a:rPr lang="en-US" dirty="0"/>
              <a:t>from Myanmar’s </a:t>
            </a:r>
            <a:r>
              <a:rPr lang="en-US" dirty="0" smtClean="0"/>
              <a:t>Child </a:t>
            </a:r>
            <a:r>
              <a:rPr lang="en-US" dirty="0" err="1" smtClean="0"/>
              <a:t>Labour</a:t>
            </a:r>
            <a:r>
              <a:rPr lang="en-US" dirty="0" smtClean="0"/>
              <a:t> Survey</a:t>
            </a:r>
            <a:endParaRPr lang="en-US" dirty="0"/>
          </a:p>
        </p:txBody>
      </p:sp>
      <p:sp>
        <p:nvSpPr>
          <p:cNvPr id="3" name="Content Placeholder 2"/>
          <p:cNvSpPr>
            <a:spLocks noGrp="1"/>
          </p:cNvSpPr>
          <p:nvPr>
            <p:ph idx="1"/>
          </p:nvPr>
        </p:nvSpPr>
        <p:spPr>
          <a:xfrm>
            <a:off x="914400" y="2248693"/>
            <a:ext cx="8825659" cy="3416300"/>
          </a:xfrm>
        </p:spPr>
        <p:txBody>
          <a:bodyPr/>
          <a:lstStyle/>
          <a:p>
            <a:r>
              <a:rPr lang="en-US" dirty="0"/>
              <a:t>There are an estimated 1.1 million child </a:t>
            </a:r>
            <a:r>
              <a:rPr lang="en-US" dirty="0" err="1"/>
              <a:t>labourers</a:t>
            </a:r>
            <a:r>
              <a:rPr lang="en-US" dirty="0"/>
              <a:t> in Myanmar</a:t>
            </a:r>
          </a:p>
          <a:p>
            <a:r>
              <a:rPr lang="en-US" dirty="0"/>
              <a:t>This represents 9.3% of the total number of children in the country</a:t>
            </a:r>
          </a:p>
          <a:p>
            <a:r>
              <a:rPr lang="en-US" dirty="0"/>
              <a:t>Over 600,000 of these are in conditions of hazardous child </a:t>
            </a:r>
            <a:r>
              <a:rPr lang="en-US" dirty="0" err="1"/>
              <a:t>labour</a:t>
            </a:r>
            <a:endParaRPr lang="en-US"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7418" y="1016115"/>
            <a:ext cx="2822217" cy="5881456"/>
          </a:xfrm>
          <a:prstGeom prst="rect">
            <a:avLst/>
          </a:prstGeom>
        </p:spPr>
      </p:pic>
    </p:spTree>
    <p:extLst>
      <p:ext uri="{BB962C8B-B14F-4D97-AF65-F5344CB8AC3E}">
        <p14:creationId xmlns:p14="http://schemas.microsoft.com/office/powerpoint/2010/main" val="15410136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Sectoral Distribution of Working Children in Myanmar</a:t>
            </a:r>
          </a:p>
        </p:txBody>
      </p:sp>
      <p:graphicFrame>
        <p:nvGraphicFramePr>
          <p:cNvPr id="5" name="Table 4"/>
          <p:cNvGraphicFramePr>
            <a:graphicFrameLocks noGrp="1"/>
          </p:cNvGraphicFramePr>
          <p:nvPr>
            <p:extLst>
              <p:ext uri="{D42A27DB-BD31-4B8C-83A1-F6EECF244321}">
                <p14:modId xmlns:p14="http://schemas.microsoft.com/office/powerpoint/2010/main" val="3303839945"/>
              </p:ext>
            </p:extLst>
          </p:nvPr>
        </p:nvGraphicFramePr>
        <p:xfrm>
          <a:off x="1082963" y="2088703"/>
          <a:ext cx="6285846" cy="3701033"/>
        </p:xfrm>
        <a:graphic>
          <a:graphicData uri="http://schemas.openxmlformats.org/drawingml/2006/table">
            <a:tbl>
              <a:tblPr/>
              <a:tblGrid>
                <a:gridCol w="4667418"/>
                <a:gridCol w="1618428"/>
              </a:tblGrid>
              <a:tr h="633354">
                <a:tc>
                  <a:txBody>
                    <a:bodyPr/>
                    <a:lstStyle/>
                    <a:p>
                      <a:pPr marL="0" marR="0" algn="l">
                        <a:lnSpc>
                          <a:spcPct val="115000"/>
                        </a:lnSpc>
                        <a:spcBef>
                          <a:spcPts val="0"/>
                        </a:spcBef>
                        <a:spcAft>
                          <a:spcPts val="0"/>
                        </a:spcAft>
                      </a:pPr>
                      <a:r>
                        <a:rPr lang="en-US" sz="2400" b="1" dirty="0" smtClean="0">
                          <a:solidFill>
                            <a:schemeClr val="bg1"/>
                          </a:solidFill>
                          <a:latin typeface="+mn-lt"/>
                          <a:ea typeface="Calibri"/>
                          <a:cs typeface="MyMyanmar"/>
                        </a:rPr>
                        <a:t>Sector</a:t>
                      </a:r>
                      <a:endParaRPr lang="en-US" sz="2400" b="1" dirty="0">
                        <a:solidFill>
                          <a:schemeClr val="bg1"/>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1967"/>
                    </a:solidFill>
                  </a:tcPr>
                </a:tc>
                <a:tc>
                  <a:txBody>
                    <a:bodyPr/>
                    <a:lstStyle/>
                    <a:p>
                      <a:pPr marL="0" marR="0" algn="ctr">
                        <a:lnSpc>
                          <a:spcPct val="115000"/>
                        </a:lnSpc>
                        <a:spcBef>
                          <a:spcPts val="0"/>
                        </a:spcBef>
                        <a:spcAft>
                          <a:spcPts val="0"/>
                        </a:spcAft>
                      </a:pPr>
                      <a:r>
                        <a:rPr lang="en-US" sz="2400" b="1" dirty="0" smtClean="0">
                          <a:solidFill>
                            <a:schemeClr val="bg1"/>
                          </a:solidFill>
                          <a:latin typeface="+mn-lt"/>
                          <a:ea typeface="Calibri"/>
                          <a:cs typeface="MyMyanmar"/>
                        </a:rPr>
                        <a:t>%</a:t>
                      </a:r>
                      <a:endParaRPr lang="en-US" sz="2400" b="1" dirty="0">
                        <a:solidFill>
                          <a:schemeClr val="bg1"/>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21967"/>
                    </a:solidFill>
                  </a:tcPr>
                </a:tc>
              </a:tr>
              <a:tr h="439714">
                <a:tc>
                  <a:txBody>
                    <a:bodyPr/>
                    <a:lstStyle/>
                    <a:p>
                      <a:pPr marL="0" marR="0" algn="l">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Agriculture, forestry and fishing</a:t>
                      </a:r>
                      <a:endParaRPr lang="en-US" sz="2000" baseline="0" dirty="0">
                        <a:solidFill>
                          <a:schemeClr val="bg2">
                            <a:lumMod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60.5</a:t>
                      </a:r>
                      <a:endParaRPr lang="en-US" sz="2000" baseline="0" dirty="0">
                        <a:solidFill>
                          <a:schemeClr val="bg2">
                            <a:lumMod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1334">
                <a:tc>
                  <a:txBody>
                    <a:bodyPr/>
                    <a:lstStyle/>
                    <a:p>
                      <a:pPr marL="0" marR="0" algn="l">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Manufacturing</a:t>
                      </a:r>
                      <a:endParaRPr lang="en-US" sz="2000" baseline="0" dirty="0">
                        <a:solidFill>
                          <a:schemeClr val="bg2">
                            <a:lumMod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12</a:t>
                      </a:r>
                      <a:endParaRPr lang="en-US" sz="2000" baseline="0" dirty="0">
                        <a:solidFill>
                          <a:schemeClr val="bg2">
                            <a:lumMod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397623">
                <a:tc>
                  <a:txBody>
                    <a:bodyPr/>
                    <a:lstStyle/>
                    <a:p>
                      <a:pPr marL="0" marR="0" algn="l">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Construction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037">
                <a:tc>
                  <a:txBody>
                    <a:bodyPr/>
                    <a:lstStyle/>
                    <a:p>
                      <a:pPr marL="0" marR="0" algn="l">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Trades</a:t>
                      </a:r>
                      <a:endParaRPr lang="en-US" sz="2000" baseline="0" dirty="0">
                        <a:solidFill>
                          <a:schemeClr val="bg2">
                            <a:lumMod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11.1</a:t>
                      </a:r>
                      <a:endParaRPr lang="en-US" sz="2000" baseline="0" dirty="0">
                        <a:solidFill>
                          <a:schemeClr val="bg2">
                            <a:lumMod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411334">
                <a:tc>
                  <a:txBody>
                    <a:bodyPr/>
                    <a:lstStyle/>
                    <a:p>
                      <a:pPr marL="0" marR="0" algn="l">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Other services</a:t>
                      </a:r>
                      <a:endParaRPr lang="en-US" sz="2000" baseline="0" dirty="0">
                        <a:solidFill>
                          <a:schemeClr val="bg2">
                            <a:lumMod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6.1</a:t>
                      </a:r>
                      <a:endParaRPr lang="en-US" sz="2000" baseline="0" dirty="0">
                        <a:solidFill>
                          <a:schemeClr val="bg2">
                            <a:lumMod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7037">
                <a:tc>
                  <a:txBody>
                    <a:bodyPr/>
                    <a:lstStyle/>
                    <a:p>
                      <a:pPr marL="0" marR="0" algn="l">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Other industries and occupations</a:t>
                      </a:r>
                      <a:endParaRPr lang="en-US" sz="2000" baseline="0" dirty="0">
                        <a:solidFill>
                          <a:schemeClr val="bg2">
                            <a:lumMod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15000"/>
                        </a:lnSpc>
                        <a:spcBef>
                          <a:spcPts val="0"/>
                        </a:spcBef>
                        <a:spcAft>
                          <a:spcPts val="0"/>
                        </a:spcAft>
                      </a:pPr>
                      <a:r>
                        <a:rPr lang="en-US" sz="2000" baseline="0" dirty="0" smtClean="0">
                          <a:solidFill>
                            <a:schemeClr val="bg2">
                              <a:lumMod val="25000"/>
                            </a:schemeClr>
                          </a:solidFill>
                          <a:latin typeface="+mn-lt"/>
                          <a:ea typeface="Calibri"/>
                          <a:cs typeface="MyMyanmar"/>
                        </a:rPr>
                        <a:t>6.3</a:t>
                      </a:r>
                      <a:endParaRPr lang="en-US" sz="2000" baseline="0" dirty="0">
                        <a:solidFill>
                          <a:schemeClr val="bg2">
                            <a:lumMod val="25000"/>
                          </a:schemeClr>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493600">
                <a:tc>
                  <a:txBody>
                    <a:bodyPr/>
                    <a:lstStyle/>
                    <a:p>
                      <a:pPr marL="0" marR="0" algn="l">
                        <a:lnSpc>
                          <a:spcPct val="115000"/>
                        </a:lnSpc>
                        <a:spcBef>
                          <a:spcPts val="0"/>
                        </a:spcBef>
                        <a:spcAft>
                          <a:spcPts val="0"/>
                        </a:spcAft>
                      </a:pPr>
                      <a:r>
                        <a:rPr lang="en-US" sz="2000" baseline="0" dirty="0" smtClean="0">
                          <a:solidFill>
                            <a:schemeClr val="accent6"/>
                          </a:solidFill>
                          <a:latin typeface="+mn-lt"/>
                          <a:ea typeface="Calibri"/>
                          <a:cs typeface="MyMyanmar"/>
                        </a:rPr>
                        <a:t>Total</a:t>
                      </a:r>
                      <a:endParaRPr lang="en-US" sz="2000" baseline="0" dirty="0">
                        <a:solidFill>
                          <a:schemeClr val="accent6"/>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baseline="0" dirty="0" smtClean="0">
                          <a:solidFill>
                            <a:schemeClr val="accent6"/>
                          </a:solidFill>
                          <a:latin typeface="+mn-lt"/>
                          <a:ea typeface="Calibri"/>
                          <a:cs typeface="MyMyanmar"/>
                        </a:rPr>
                        <a:t>100</a:t>
                      </a:r>
                      <a:endParaRPr lang="en-US" sz="2000" baseline="0" dirty="0">
                        <a:solidFill>
                          <a:schemeClr val="accent6"/>
                        </a:solidFill>
                        <a:latin typeface="+mn-lt"/>
                        <a:ea typeface="Calibri"/>
                        <a:cs typeface="MyMyanmar"/>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6729" y="2088703"/>
            <a:ext cx="2498564" cy="3704815"/>
          </a:xfrm>
          <a:prstGeom prst="rect">
            <a:avLst/>
          </a:prstGeom>
        </p:spPr>
      </p:pic>
    </p:spTree>
    <p:extLst>
      <p:ext uri="{BB962C8B-B14F-4D97-AF65-F5344CB8AC3E}">
        <p14:creationId xmlns:p14="http://schemas.microsoft.com/office/powerpoint/2010/main" val="667809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73830"/>
            <a:ext cx="8761413" cy="706964"/>
          </a:xfrm>
        </p:spPr>
        <p:txBody>
          <a:bodyPr/>
          <a:lstStyle/>
          <a:p>
            <a:r>
              <a:rPr lang="en-US" dirty="0" smtClean="0"/>
              <a:t>Key Indicators (2015 and 2017 Q1)</a:t>
            </a:r>
            <a:endParaRPr lang="en-GB" dirty="0"/>
          </a:p>
        </p:txBody>
      </p:sp>
      <p:graphicFrame>
        <p:nvGraphicFramePr>
          <p:cNvPr id="4" name="Content Placeholder 4"/>
          <p:cNvGraphicFramePr>
            <a:graphicFrameLocks noGrp="1"/>
          </p:cNvGraphicFramePr>
          <p:nvPr>
            <p:ph idx="1"/>
          </p:nvPr>
        </p:nvGraphicFramePr>
        <p:xfrm>
          <a:off x="1401288" y="1412917"/>
          <a:ext cx="8991600" cy="5071872"/>
        </p:xfrm>
        <a:graphic>
          <a:graphicData uri="http://schemas.openxmlformats.org/drawingml/2006/table">
            <a:tbl>
              <a:tblPr firstRow="1" bandRow="1">
                <a:tableStyleId>{5C22544A-7EE6-4342-B048-85BDC9FD1C3A}</a:tableStyleId>
              </a:tblPr>
              <a:tblGrid>
                <a:gridCol w="1676400"/>
                <a:gridCol w="1295400"/>
                <a:gridCol w="1143000"/>
                <a:gridCol w="1219200"/>
                <a:gridCol w="1295400"/>
                <a:gridCol w="1219200"/>
                <a:gridCol w="1143000"/>
              </a:tblGrid>
              <a:tr h="495300">
                <a:tc rowSpan="2">
                  <a:txBody>
                    <a:bodyPr/>
                    <a:lstStyle/>
                    <a:p>
                      <a:pPr marL="0" marR="0" algn="ctr">
                        <a:lnSpc>
                          <a:spcPct val="115000"/>
                        </a:lnSpc>
                        <a:spcBef>
                          <a:spcPts val="0"/>
                        </a:spcBef>
                        <a:spcAft>
                          <a:spcPts val="0"/>
                        </a:spcAft>
                      </a:pPr>
                      <a:r>
                        <a:rPr lang="en-US" sz="2000" b="1" dirty="0">
                          <a:effectLst>
                            <a:outerShdw blurRad="38100" dist="38100" dir="2700000" algn="tl">
                              <a:srgbClr val="000000">
                                <a:alpha val="43137"/>
                              </a:srgbClr>
                            </a:outerShdw>
                          </a:effectLst>
                          <a:latin typeface="Tekton Pro" pitchFamily="34" charset="0"/>
                          <a:ea typeface="Times New Roman"/>
                          <a:cs typeface="Times New Roman" pitchFamily="18" charset="0"/>
                        </a:rPr>
                        <a:t>Description</a:t>
                      </a:r>
                    </a:p>
                  </a:txBody>
                  <a:tcPr marL="36658" marR="36658" marT="0" marB="0" anchor="ctr"/>
                </a:tc>
                <a:tc gridSpan="3">
                  <a:txBody>
                    <a:bodyPr/>
                    <a:lstStyle/>
                    <a:p>
                      <a:pPr marL="0" marR="0" algn="ctr">
                        <a:lnSpc>
                          <a:spcPct val="115000"/>
                        </a:lnSpc>
                        <a:spcBef>
                          <a:spcPts val="0"/>
                        </a:spcBef>
                        <a:spcAft>
                          <a:spcPts val="0"/>
                        </a:spcAft>
                      </a:pPr>
                      <a:r>
                        <a:rPr lang="en-US" sz="1600" b="1" dirty="0" smtClean="0">
                          <a:effectLst>
                            <a:outerShdw blurRad="38100" dist="38100" dir="2700000" algn="tl">
                              <a:srgbClr val="000000">
                                <a:alpha val="43137"/>
                              </a:srgbClr>
                            </a:outerShdw>
                          </a:effectLst>
                          <a:latin typeface="Tekton Pro" pitchFamily="34" charset="0"/>
                          <a:ea typeface="Times New Roman"/>
                          <a:cs typeface="Times New Roman" pitchFamily="18" charset="0"/>
                        </a:rPr>
                        <a:t>2015 LFS</a:t>
                      </a:r>
                      <a:endParaRPr lang="en-US" sz="1600" b="1" dirty="0">
                        <a:effectLst>
                          <a:outerShdw blurRad="38100" dist="38100" dir="2700000" algn="tl">
                            <a:srgbClr val="000000">
                              <a:alpha val="43137"/>
                            </a:srgbClr>
                          </a:outerShdw>
                        </a:effectLst>
                        <a:latin typeface="Tekton Pro" pitchFamily="34" charset="0"/>
                        <a:ea typeface="Times New Roman"/>
                        <a:cs typeface="Times New Roman" pitchFamily="18" charset="0"/>
                      </a:endParaRPr>
                    </a:p>
                  </a:txBody>
                  <a:tcPr marL="36658" marR="36658" marT="0" marB="0" anchor="ctr"/>
                </a:tc>
                <a:tc hMerge="1">
                  <a:txBody>
                    <a:bodyPr/>
                    <a:lstStyle/>
                    <a:p>
                      <a:pPr marL="0" marR="0" algn="ctr">
                        <a:lnSpc>
                          <a:spcPct val="115000"/>
                        </a:lnSpc>
                        <a:spcBef>
                          <a:spcPts val="0"/>
                        </a:spcBef>
                        <a:spcAft>
                          <a:spcPts val="0"/>
                        </a:spcAft>
                      </a:pPr>
                      <a:endParaRPr lang="en-US" sz="1600" b="1" dirty="0">
                        <a:effectLst>
                          <a:outerShdw blurRad="38100" dist="38100" dir="2700000" algn="tl">
                            <a:srgbClr val="000000">
                              <a:alpha val="43137"/>
                            </a:srgbClr>
                          </a:outerShdw>
                        </a:effectLst>
                        <a:latin typeface="Calibri"/>
                        <a:ea typeface="Times New Roman"/>
                        <a:cs typeface="Times New Roman"/>
                      </a:endParaRPr>
                    </a:p>
                  </a:txBody>
                  <a:tcPr marL="36658" marR="36658" marT="0" marB="0" anchor="ctr"/>
                </a:tc>
                <a:tc hMerge="1">
                  <a:txBody>
                    <a:bodyPr/>
                    <a:lstStyle/>
                    <a:p>
                      <a:pPr marL="0" marR="0" algn="ctr">
                        <a:lnSpc>
                          <a:spcPct val="115000"/>
                        </a:lnSpc>
                        <a:spcBef>
                          <a:spcPts val="0"/>
                        </a:spcBef>
                        <a:spcAft>
                          <a:spcPts val="0"/>
                        </a:spcAft>
                      </a:pPr>
                      <a:endParaRPr lang="en-US" sz="1600" b="1" dirty="0">
                        <a:effectLst>
                          <a:outerShdw blurRad="38100" dist="38100" dir="2700000" algn="tl">
                            <a:srgbClr val="000000">
                              <a:alpha val="43137"/>
                            </a:srgbClr>
                          </a:outerShdw>
                        </a:effectLst>
                        <a:latin typeface="Calibri"/>
                        <a:ea typeface="Times New Roman"/>
                        <a:cs typeface="Times New Roman"/>
                      </a:endParaRPr>
                    </a:p>
                  </a:txBody>
                  <a:tcPr marL="36658" marR="36658" marT="0" marB="0" anchor="ctr"/>
                </a:tc>
                <a:tc gridSpan="3">
                  <a:txBody>
                    <a:bodyPr/>
                    <a:lstStyle/>
                    <a:p>
                      <a:pPr marL="0" marR="0" algn="ctr">
                        <a:lnSpc>
                          <a:spcPct val="115000"/>
                        </a:lnSpc>
                        <a:spcBef>
                          <a:spcPts val="0"/>
                        </a:spcBef>
                        <a:spcAft>
                          <a:spcPts val="0"/>
                        </a:spcAft>
                      </a:pPr>
                      <a:r>
                        <a:rPr lang="en-US" sz="1600" b="1" dirty="0" smtClean="0">
                          <a:effectLst>
                            <a:outerShdw blurRad="38100" dist="38100" dir="2700000" algn="tl">
                              <a:srgbClr val="000000">
                                <a:alpha val="43137"/>
                              </a:srgbClr>
                            </a:outerShdw>
                          </a:effectLst>
                          <a:latin typeface="Tekton Pro" pitchFamily="34" charset="0"/>
                          <a:ea typeface="Times New Roman"/>
                          <a:cs typeface="Times New Roman" pitchFamily="18" charset="0"/>
                        </a:rPr>
                        <a:t>2017  LFS  Q1</a:t>
                      </a:r>
                      <a:endParaRPr lang="en-US" sz="1600" b="1" dirty="0">
                        <a:effectLst>
                          <a:outerShdw blurRad="38100" dist="38100" dir="2700000" algn="tl">
                            <a:srgbClr val="000000">
                              <a:alpha val="43137"/>
                            </a:srgbClr>
                          </a:outerShdw>
                        </a:effectLst>
                        <a:latin typeface="Tekton Pro" pitchFamily="34" charset="0"/>
                        <a:ea typeface="Times New Roman"/>
                        <a:cs typeface="Times New Roman" pitchFamily="18" charset="0"/>
                      </a:endParaRPr>
                    </a:p>
                  </a:txBody>
                  <a:tcPr marL="36658" marR="36658" marT="0" marB="0" anchor="ctr"/>
                </a:tc>
                <a:tc hMerge="1">
                  <a:txBody>
                    <a:bodyPr/>
                    <a:lstStyle/>
                    <a:p>
                      <a:pPr marL="0" marR="0" algn="ctr">
                        <a:lnSpc>
                          <a:spcPct val="115000"/>
                        </a:lnSpc>
                        <a:spcBef>
                          <a:spcPts val="0"/>
                        </a:spcBef>
                        <a:spcAft>
                          <a:spcPts val="0"/>
                        </a:spcAft>
                      </a:pPr>
                      <a:endParaRPr lang="en-US" sz="1600" b="1" dirty="0">
                        <a:effectLst>
                          <a:outerShdw blurRad="38100" dist="38100" dir="2700000" algn="tl">
                            <a:srgbClr val="000000">
                              <a:alpha val="43137"/>
                            </a:srgbClr>
                          </a:outerShdw>
                        </a:effectLst>
                        <a:latin typeface="Calibri"/>
                        <a:ea typeface="Times New Roman"/>
                        <a:cs typeface="Times New Roman"/>
                      </a:endParaRPr>
                    </a:p>
                  </a:txBody>
                  <a:tcPr marL="36658" marR="36658" marT="0" marB="0" anchor="ctr"/>
                </a:tc>
                <a:tc hMerge="1">
                  <a:txBody>
                    <a:bodyPr/>
                    <a:lstStyle/>
                    <a:p>
                      <a:pPr marL="0" marR="0" algn="ctr">
                        <a:lnSpc>
                          <a:spcPct val="115000"/>
                        </a:lnSpc>
                        <a:spcBef>
                          <a:spcPts val="0"/>
                        </a:spcBef>
                        <a:spcAft>
                          <a:spcPts val="0"/>
                        </a:spcAft>
                      </a:pPr>
                      <a:endParaRPr lang="en-US" sz="1600" b="1" dirty="0">
                        <a:effectLst>
                          <a:outerShdw blurRad="38100" dist="38100" dir="2700000" algn="tl">
                            <a:srgbClr val="000000">
                              <a:alpha val="43137"/>
                            </a:srgbClr>
                          </a:outerShdw>
                        </a:effectLst>
                        <a:latin typeface="Calibri"/>
                        <a:ea typeface="Times New Roman"/>
                        <a:cs typeface="Times New Roman"/>
                      </a:endParaRPr>
                    </a:p>
                  </a:txBody>
                  <a:tcPr marL="36658" marR="36658" marT="0" marB="0" anchor="ctr"/>
                </a:tc>
              </a:tr>
              <a:tr h="495300">
                <a:tc vMerge="1">
                  <a:txBody>
                    <a:bodyPr/>
                    <a:lstStyle/>
                    <a:p>
                      <a:pPr marL="0" marR="0" algn="ctr">
                        <a:lnSpc>
                          <a:spcPct val="115000"/>
                        </a:lnSpc>
                        <a:spcBef>
                          <a:spcPts val="0"/>
                        </a:spcBef>
                        <a:spcAft>
                          <a:spcPts val="0"/>
                        </a:spcAft>
                      </a:pPr>
                      <a:endParaRPr lang="en-US" sz="1600" b="1" dirty="0">
                        <a:effectLst>
                          <a:outerShdw blurRad="38100" dist="38100" dir="2700000" algn="tl">
                            <a:srgbClr val="000000">
                              <a:alpha val="43137"/>
                            </a:srgbClr>
                          </a:outerShdw>
                        </a:effectLst>
                        <a:latin typeface="Calibri"/>
                        <a:ea typeface="Times New Roman"/>
                        <a:cs typeface="Times New Roman"/>
                      </a:endParaRPr>
                    </a:p>
                  </a:txBody>
                  <a:tcPr marL="36658" marR="36658" marT="0" marB="0" anchor="ctr"/>
                </a:tc>
                <a:tc>
                  <a:txBody>
                    <a:bodyPr/>
                    <a:lstStyle/>
                    <a:p>
                      <a:pPr marL="0" marR="0" algn="ctr">
                        <a:lnSpc>
                          <a:spcPct val="115000"/>
                        </a:lnSpc>
                        <a:spcBef>
                          <a:spcPts val="0"/>
                        </a:spcBef>
                        <a:spcAft>
                          <a:spcPts val="0"/>
                        </a:spcAft>
                      </a:pPr>
                      <a:r>
                        <a:rPr lang="en-US" sz="2000" b="1" dirty="0">
                          <a:effectLst>
                            <a:outerShdw blurRad="38100" dist="38100" dir="2700000" algn="tl">
                              <a:srgbClr val="000000">
                                <a:alpha val="43137"/>
                              </a:srgbClr>
                            </a:outerShdw>
                          </a:effectLst>
                          <a:latin typeface="Tekton Pro" pitchFamily="34" charset="0"/>
                          <a:ea typeface="Times New Roman"/>
                          <a:cs typeface="Times New Roman" pitchFamily="18" charset="0"/>
                        </a:rPr>
                        <a:t>Total</a:t>
                      </a:r>
                    </a:p>
                  </a:txBody>
                  <a:tcPr marL="36658" marR="36658" marT="0" marB="0" anchor="ctr"/>
                </a:tc>
                <a:tc>
                  <a:txBody>
                    <a:bodyPr/>
                    <a:lstStyle/>
                    <a:p>
                      <a:pPr marL="0" marR="0" algn="ctr">
                        <a:lnSpc>
                          <a:spcPct val="115000"/>
                        </a:lnSpc>
                        <a:spcBef>
                          <a:spcPts val="0"/>
                        </a:spcBef>
                        <a:spcAft>
                          <a:spcPts val="0"/>
                        </a:spcAft>
                      </a:pPr>
                      <a:r>
                        <a:rPr lang="en-US" sz="2000" b="1" dirty="0">
                          <a:effectLst>
                            <a:outerShdw blurRad="38100" dist="38100" dir="2700000" algn="tl">
                              <a:srgbClr val="000000">
                                <a:alpha val="43137"/>
                              </a:srgbClr>
                            </a:outerShdw>
                          </a:effectLst>
                          <a:latin typeface="Tekton Pro" pitchFamily="34" charset="0"/>
                          <a:ea typeface="Times New Roman"/>
                          <a:cs typeface="Times New Roman" pitchFamily="18" charset="0"/>
                        </a:rPr>
                        <a:t>Male</a:t>
                      </a:r>
                    </a:p>
                  </a:txBody>
                  <a:tcPr marL="36658" marR="36658" marT="0" marB="0" anchor="ctr"/>
                </a:tc>
                <a:tc>
                  <a:txBody>
                    <a:bodyPr/>
                    <a:lstStyle/>
                    <a:p>
                      <a:pPr marL="0" marR="0" algn="ctr">
                        <a:lnSpc>
                          <a:spcPct val="115000"/>
                        </a:lnSpc>
                        <a:spcBef>
                          <a:spcPts val="0"/>
                        </a:spcBef>
                        <a:spcAft>
                          <a:spcPts val="0"/>
                        </a:spcAft>
                      </a:pPr>
                      <a:r>
                        <a:rPr lang="en-US" sz="2000" b="1" dirty="0">
                          <a:effectLst>
                            <a:outerShdw blurRad="38100" dist="38100" dir="2700000" algn="tl">
                              <a:srgbClr val="000000">
                                <a:alpha val="43137"/>
                              </a:srgbClr>
                            </a:outerShdw>
                          </a:effectLst>
                          <a:latin typeface="Tekton Pro" pitchFamily="34" charset="0"/>
                          <a:ea typeface="Times New Roman"/>
                          <a:cs typeface="Times New Roman" pitchFamily="18" charset="0"/>
                        </a:rPr>
                        <a:t>Female</a:t>
                      </a:r>
                    </a:p>
                  </a:txBody>
                  <a:tcPr marL="36658" marR="36658" marT="0" marB="0" anchor="ctr"/>
                </a:tc>
                <a:tc>
                  <a:txBody>
                    <a:bodyPr/>
                    <a:lstStyle/>
                    <a:p>
                      <a:pPr marL="0" marR="0" algn="ctr">
                        <a:lnSpc>
                          <a:spcPct val="115000"/>
                        </a:lnSpc>
                        <a:spcBef>
                          <a:spcPts val="0"/>
                        </a:spcBef>
                        <a:spcAft>
                          <a:spcPts val="0"/>
                        </a:spcAft>
                      </a:pPr>
                      <a:r>
                        <a:rPr lang="en-US" sz="1600" b="1" dirty="0">
                          <a:effectLst>
                            <a:outerShdw blurRad="38100" dist="38100" dir="2700000" algn="tl">
                              <a:srgbClr val="000000">
                                <a:alpha val="43137"/>
                              </a:srgbClr>
                            </a:outerShdw>
                          </a:effectLst>
                          <a:latin typeface="Tekton Pro" pitchFamily="34" charset="0"/>
                          <a:ea typeface="Times New Roman"/>
                          <a:cs typeface="Times New Roman" pitchFamily="18" charset="0"/>
                        </a:rPr>
                        <a:t>Total</a:t>
                      </a:r>
                    </a:p>
                  </a:txBody>
                  <a:tcPr marL="36658" marR="36658" marT="0" marB="0" anchor="ctr"/>
                </a:tc>
                <a:tc>
                  <a:txBody>
                    <a:bodyPr/>
                    <a:lstStyle/>
                    <a:p>
                      <a:pPr marL="0" marR="0" algn="ctr">
                        <a:lnSpc>
                          <a:spcPct val="115000"/>
                        </a:lnSpc>
                        <a:spcBef>
                          <a:spcPts val="0"/>
                        </a:spcBef>
                        <a:spcAft>
                          <a:spcPts val="0"/>
                        </a:spcAft>
                      </a:pPr>
                      <a:r>
                        <a:rPr lang="en-US" sz="1600" b="1" dirty="0">
                          <a:effectLst>
                            <a:outerShdw blurRad="38100" dist="38100" dir="2700000" algn="tl">
                              <a:srgbClr val="000000">
                                <a:alpha val="43137"/>
                              </a:srgbClr>
                            </a:outerShdw>
                          </a:effectLst>
                          <a:latin typeface="Tekton Pro" pitchFamily="34" charset="0"/>
                          <a:ea typeface="Times New Roman"/>
                          <a:cs typeface="Times New Roman" pitchFamily="18" charset="0"/>
                        </a:rPr>
                        <a:t>Male</a:t>
                      </a:r>
                    </a:p>
                  </a:txBody>
                  <a:tcPr marL="36658" marR="36658" marT="0" marB="0" anchor="ctr"/>
                </a:tc>
                <a:tc>
                  <a:txBody>
                    <a:bodyPr/>
                    <a:lstStyle/>
                    <a:p>
                      <a:pPr marL="0" marR="0" algn="ctr">
                        <a:lnSpc>
                          <a:spcPct val="115000"/>
                        </a:lnSpc>
                        <a:spcBef>
                          <a:spcPts val="0"/>
                        </a:spcBef>
                        <a:spcAft>
                          <a:spcPts val="0"/>
                        </a:spcAft>
                      </a:pPr>
                      <a:r>
                        <a:rPr lang="en-US" sz="1600" b="1" dirty="0">
                          <a:effectLst>
                            <a:outerShdw blurRad="38100" dist="38100" dir="2700000" algn="tl">
                              <a:srgbClr val="000000">
                                <a:alpha val="43137"/>
                              </a:srgbClr>
                            </a:outerShdw>
                          </a:effectLst>
                          <a:latin typeface="Tekton Pro" pitchFamily="34" charset="0"/>
                          <a:ea typeface="Times New Roman"/>
                          <a:cs typeface="Times New Roman" pitchFamily="18" charset="0"/>
                        </a:rPr>
                        <a:t>Female</a:t>
                      </a:r>
                    </a:p>
                  </a:txBody>
                  <a:tcPr marL="36658" marR="36658" marT="0" marB="0" anchor="ctr"/>
                </a:tc>
              </a:tr>
              <a:tr h="838200">
                <a:tc>
                  <a:txBody>
                    <a:bodyPr/>
                    <a:lstStyle/>
                    <a:p>
                      <a:pPr marL="0" marR="0">
                        <a:lnSpc>
                          <a:spcPct val="115000"/>
                        </a:lnSpc>
                        <a:spcBef>
                          <a:spcPts val="0"/>
                        </a:spcBef>
                        <a:spcAft>
                          <a:spcPts val="0"/>
                        </a:spcAft>
                      </a:pPr>
                      <a:endParaRPr lang="en-US" sz="1800" b="1" dirty="0" smtClean="0">
                        <a:latin typeface="Tekton Pro" pitchFamily="34" charset="0"/>
                        <a:ea typeface="Times New Roman"/>
                        <a:cs typeface="Times New Roman" pitchFamily="18" charset="0"/>
                      </a:endParaRPr>
                    </a:p>
                    <a:p>
                      <a:pPr marL="0" marR="0">
                        <a:lnSpc>
                          <a:spcPct val="115000"/>
                        </a:lnSpc>
                        <a:spcBef>
                          <a:spcPts val="0"/>
                        </a:spcBef>
                        <a:spcAft>
                          <a:spcPts val="0"/>
                        </a:spcAft>
                      </a:pPr>
                      <a:r>
                        <a:rPr lang="en-US" sz="1800" b="1" dirty="0" smtClean="0">
                          <a:latin typeface="Tekton Pro" pitchFamily="34" charset="0"/>
                          <a:ea typeface="Times New Roman"/>
                          <a:cs typeface="Times New Roman" pitchFamily="18" charset="0"/>
                        </a:rPr>
                        <a:t>Child </a:t>
                      </a:r>
                      <a:r>
                        <a:rPr lang="en-US" sz="1800" b="1" dirty="0">
                          <a:latin typeface="Tekton Pro" pitchFamily="34" charset="0"/>
                          <a:ea typeface="Times New Roman"/>
                          <a:cs typeface="Times New Roman" pitchFamily="18" charset="0"/>
                        </a:rPr>
                        <a:t>population </a:t>
                      </a:r>
                      <a:endParaRPr lang="en-US" sz="1800" b="1" dirty="0" smtClean="0">
                        <a:latin typeface="Tekton Pro" pitchFamily="34" charset="0"/>
                        <a:ea typeface="Times New Roman"/>
                        <a:cs typeface="Times New Roman" pitchFamily="18" charset="0"/>
                      </a:endParaRPr>
                    </a:p>
                    <a:p>
                      <a:pPr marL="0" marR="0">
                        <a:lnSpc>
                          <a:spcPct val="115000"/>
                        </a:lnSpc>
                        <a:spcBef>
                          <a:spcPts val="0"/>
                        </a:spcBef>
                        <a:spcAft>
                          <a:spcPts val="0"/>
                        </a:spcAft>
                      </a:pPr>
                      <a:r>
                        <a:rPr lang="en-US" sz="1800" b="1" dirty="0" smtClean="0">
                          <a:latin typeface="Tekton Pro" pitchFamily="34" charset="0"/>
                          <a:ea typeface="Times New Roman"/>
                          <a:cs typeface="Times New Roman" pitchFamily="18" charset="0"/>
                        </a:rPr>
                        <a:t>(</a:t>
                      </a:r>
                      <a:r>
                        <a:rPr lang="en-US" sz="1800" b="1" dirty="0">
                          <a:latin typeface="Tekton Pro" pitchFamily="34" charset="0"/>
                          <a:ea typeface="Times New Roman"/>
                          <a:cs typeface="Times New Roman" pitchFamily="18" charset="0"/>
                        </a:rPr>
                        <a:t>5-17 years)</a:t>
                      </a:r>
                    </a:p>
                  </a:txBody>
                  <a:tcPr marL="36658" marR="36658" marT="0" marB="0"/>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12,146,463</a:t>
                      </a:r>
                    </a:p>
                  </a:txBody>
                  <a:tcPr marL="36658" marR="36658" marT="0" marB="0" anchor="ctr"/>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6,010,459</a:t>
                      </a:r>
                    </a:p>
                  </a:txBody>
                  <a:tcPr marL="36658" marR="36658" marT="0" marB="0" anchor="ctr"/>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6,136,004</a:t>
                      </a: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12,410,000</a:t>
                      </a:r>
                      <a:endParaRPr lang="en-US" sz="1600" b="1" dirty="0">
                        <a:latin typeface="Tekton Pro" pitchFamily="34" charset="0"/>
                        <a:ea typeface="Times New Roman"/>
                        <a:cs typeface="Times New Roman" pitchFamily="18" charset="0"/>
                      </a:endParaRP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6,157,000</a:t>
                      </a:r>
                      <a:endParaRPr lang="en-US" sz="1600" b="1" dirty="0">
                        <a:latin typeface="Tekton Pro" pitchFamily="34" charset="0"/>
                        <a:ea typeface="Times New Roman"/>
                        <a:cs typeface="Times New Roman" pitchFamily="18" charset="0"/>
                      </a:endParaRP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6,253,000</a:t>
                      </a:r>
                      <a:endParaRPr lang="en-US" sz="1600" b="1" dirty="0">
                        <a:latin typeface="Tekton Pro" pitchFamily="34" charset="0"/>
                        <a:ea typeface="Times New Roman"/>
                        <a:cs typeface="Times New Roman" pitchFamily="18" charset="0"/>
                      </a:endParaRPr>
                    </a:p>
                  </a:txBody>
                  <a:tcPr marL="36658" marR="36658" marT="0" marB="0" anchor="ctr"/>
                </a:tc>
              </a:tr>
              <a:tr h="990600">
                <a:tc>
                  <a:txBody>
                    <a:bodyPr/>
                    <a:lstStyle/>
                    <a:p>
                      <a:pPr marL="0" marR="0">
                        <a:lnSpc>
                          <a:spcPct val="115000"/>
                        </a:lnSpc>
                        <a:spcBef>
                          <a:spcPts val="0"/>
                        </a:spcBef>
                        <a:spcAft>
                          <a:spcPts val="0"/>
                        </a:spcAft>
                      </a:pPr>
                      <a:endParaRPr lang="en-US" sz="1800" b="1" dirty="0" smtClean="0">
                        <a:latin typeface="Tekton Pro" pitchFamily="34" charset="0"/>
                        <a:ea typeface="Times New Roman"/>
                        <a:cs typeface="Times New Roman" pitchFamily="18" charset="0"/>
                      </a:endParaRPr>
                    </a:p>
                    <a:p>
                      <a:pPr marL="0" marR="0">
                        <a:lnSpc>
                          <a:spcPct val="115000"/>
                        </a:lnSpc>
                        <a:spcBef>
                          <a:spcPts val="0"/>
                        </a:spcBef>
                        <a:spcAft>
                          <a:spcPts val="0"/>
                        </a:spcAft>
                      </a:pPr>
                      <a:r>
                        <a:rPr lang="en-US" sz="1800" b="1" dirty="0" smtClean="0">
                          <a:latin typeface="Tekton Pro" pitchFamily="34" charset="0"/>
                          <a:ea typeface="Times New Roman"/>
                          <a:cs typeface="Times New Roman" pitchFamily="18" charset="0"/>
                        </a:rPr>
                        <a:t>Working </a:t>
                      </a:r>
                      <a:r>
                        <a:rPr lang="en-US" sz="1800" b="1" dirty="0">
                          <a:latin typeface="Tekton Pro" pitchFamily="34" charset="0"/>
                          <a:ea typeface="Times New Roman"/>
                          <a:cs typeface="Times New Roman" pitchFamily="18" charset="0"/>
                        </a:rPr>
                        <a:t>child</a:t>
                      </a:r>
                    </a:p>
                  </a:txBody>
                  <a:tcPr marL="36658" marR="36658" marT="0" marB="0"/>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1,278,909</a:t>
                      </a:r>
                    </a:p>
                  </a:txBody>
                  <a:tcPr marL="36658" marR="36658" marT="0" marB="0" anchor="ctr"/>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676,208</a:t>
                      </a:r>
                    </a:p>
                  </a:txBody>
                  <a:tcPr marL="36658" marR="36658" marT="0" marB="0" anchor="ctr"/>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602,701</a:t>
                      </a: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805,000</a:t>
                      </a:r>
                      <a:endParaRPr lang="en-US" sz="1600" b="1" dirty="0">
                        <a:latin typeface="Tekton Pro" pitchFamily="34" charset="0"/>
                        <a:ea typeface="Times New Roman"/>
                        <a:cs typeface="Times New Roman" pitchFamily="18" charset="0"/>
                      </a:endParaRP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448,000</a:t>
                      </a:r>
                      <a:endParaRPr lang="en-US" sz="1600" b="1" dirty="0">
                        <a:latin typeface="Tekton Pro" pitchFamily="34" charset="0"/>
                        <a:ea typeface="Times New Roman"/>
                        <a:cs typeface="Times New Roman" pitchFamily="18" charset="0"/>
                      </a:endParaRP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357,000</a:t>
                      </a:r>
                      <a:endParaRPr lang="en-US" sz="1600" b="1" dirty="0">
                        <a:latin typeface="Tekton Pro" pitchFamily="34" charset="0"/>
                        <a:ea typeface="Times New Roman"/>
                        <a:cs typeface="Times New Roman" pitchFamily="18" charset="0"/>
                      </a:endParaRPr>
                    </a:p>
                  </a:txBody>
                  <a:tcPr marL="36658" marR="36658" marT="0" marB="0" anchor="ctr"/>
                </a:tc>
              </a:tr>
              <a:tr h="838200">
                <a:tc>
                  <a:txBody>
                    <a:bodyPr/>
                    <a:lstStyle/>
                    <a:p>
                      <a:pPr marL="0" marR="0">
                        <a:lnSpc>
                          <a:spcPct val="115000"/>
                        </a:lnSpc>
                        <a:spcBef>
                          <a:spcPts val="0"/>
                        </a:spcBef>
                        <a:spcAft>
                          <a:spcPts val="0"/>
                        </a:spcAft>
                      </a:pPr>
                      <a:endParaRPr lang="en-US" sz="1800" b="1" dirty="0" smtClean="0">
                        <a:latin typeface="Tekton Pro" pitchFamily="34" charset="0"/>
                        <a:ea typeface="Times New Roman"/>
                        <a:cs typeface="Times New Roman" pitchFamily="18" charset="0"/>
                      </a:endParaRPr>
                    </a:p>
                    <a:p>
                      <a:pPr marL="0" marR="0">
                        <a:lnSpc>
                          <a:spcPct val="115000"/>
                        </a:lnSpc>
                        <a:spcBef>
                          <a:spcPts val="0"/>
                        </a:spcBef>
                        <a:spcAft>
                          <a:spcPts val="0"/>
                        </a:spcAft>
                      </a:pPr>
                      <a:r>
                        <a:rPr lang="en-US" sz="1800" b="1" dirty="0" smtClean="0">
                          <a:latin typeface="Tekton Pro" pitchFamily="34" charset="0"/>
                          <a:ea typeface="Times New Roman"/>
                          <a:cs typeface="Times New Roman" pitchFamily="18" charset="0"/>
                        </a:rPr>
                        <a:t>Child </a:t>
                      </a:r>
                      <a:r>
                        <a:rPr lang="en-US" sz="1800" b="1" dirty="0" err="1">
                          <a:latin typeface="Tekton Pro" pitchFamily="34" charset="0"/>
                          <a:ea typeface="Times New Roman"/>
                          <a:cs typeface="Times New Roman" pitchFamily="18" charset="0"/>
                        </a:rPr>
                        <a:t>labour</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1,125,661</a:t>
                      </a:r>
                    </a:p>
                  </a:txBody>
                  <a:tcPr marL="36658" marR="36658" marT="0" marB="0" anchor="ctr"/>
                </a:tc>
                <a:tc>
                  <a:txBody>
                    <a:bodyPr/>
                    <a:lstStyle/>
                    <a:p>
                      <a:pPr marL="0" marR="0" algn="r">
                        <a:lnSpc>
                          <a:spcPct val="115000"/>
                        </a:lnSpc>
                        <a:spcBef>
                          <a:spcPts val="0"/>
                        </a:spcBef>
                        <a:spcAft>
                          <a:spcPts val="0"/>
                        </a:spcAft>
                      </a:pPr>
                      <a:r>
                        <a:rPr lang="en-US" sz="1600" b="1">
                          <a:latin typeface="Tekton Pro" pitchFamily="34" charset="0"/>
                          <a:ea typeface="Times New Roman"/>
                          <a:cs typeface="Times New Roman" pitchFamily="18" charset="0"/>
                        </a:rPr>
                        <a:t>601,471</a:t>
                      </a:r>
                    </a:p>
                  </a:txBody>
                  <a:tcPr marL="36658" marR="36658" marT="0" marB="0" anchor="ctr"/>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524,190</a:t>
                      </a: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623,000</a:t>
                      </a:r>
                      <a:endParaRPr lang="en-US" sz="1600" b="1" dirty="0">
                        <a:latin typeface="Tekton Pro" pitchFamily="34" charset="0"/>
                        <a:ea typeface="Times New Roman"/>
                        <a:cs typeface="Times New Roman" pitchFamily="18" charset="0"/>
                      </a:endParaRP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350,000</a:t>
                      </a:r>
                      <a:endParaRPr lang="en-US" sz="1600" b="1" dirty="0">
                        <a:latin typeface="Tekton Pro" pitchFamily="34" charset="0"/>
                        <a:ea typeface="Times New Roman"/>
                        <a:cs typeface="Times New Roman" pitchFamily="18" charset="0"/>
                      </a:endParaRP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273,000</a:t>
                      </a:r>
                      <a:endParaRPr lang="en-US" sz="1600" b="1" dirty="0">
                        <a:latin typeface="Tekton Pro" pitchFamily="34" charset="0"/>
                        <a:ea typeface="Times New Roman"/>
                        <a:cs typeface="Times New Roman" pitchFamily="18" charset="0"/>
                      </a:endParaRPr>
                    </a:p>
                  </a:txBody>
                  <a:tcPr marL="36658" marR="36658" marT="0" marB="0" anchor="ctr"/>
                </a:tc>
              </a:tr>
              <a:tr h="990600">
                <a:tc>
                  <a:txBody>
                    <a:bodyPr/>
                    <a:lstStyle/>
                    <a:p>
                      <a:pPr marL="0" marR="0">
                        <a:lnSpc>
                          <a:spcPct val="115000"/>
                        </a:lnSpc>
                        <a:spcBef>
                          <a:spcPts val="0"/>
                        </a:spcBef>
                        <a:spcAft>
                          <a:spcPts val="0"/>
                        </a:spcAft>
                      </a:pPr>
                      <a:endParaRPr lang="en-US" sz="1800" b="1" dirty="0" smtClean="0">
                        <a:latin typeface="Tekton Pro" pitchFamily="34" charset="0"/>
                        <a:ea typeface="Times New Roman"/>
                        <a:cs typeface="Times New Roman" pitchFamily="18" charset="0"/>
                      </a:endParaRPr>
                    </a:p>
                    <a:p>
                      <a:pPr marL="0" marR="0">
                        <a:lnSpc>
                          <a:spcPct val="115000"/>
                        </a:lnSpc>
                        <a:spcBef>
                          <a:spcPts val="0"/>
                        </a:spcBef>
                        <a:spcAft>
                          <a:spcPts val="0"/>
                        </a:spcAft>
                      </a:pPr>
                      <a:r>
                        <a:rPr lang="en-US" sz="1800" b="1" dirty="0" smtClean="0">
                          <a:latin typeface="Tekton Pro" pitchFamily="34" charset="0"/>
                          <a:ea typeface="Times New Roman"/>
                          <a:cs typeface="Times New Roman" pitchFamily="18" charset="0"/>
                        </a:rPr>
                        <a:t>Hazardous </a:t>
                      </a:r>
                      <a:r>
                        <a:rPr lang="en-US" sz="1800" b="1" dirty="0">
                          <a:latin typeface="Tekton Pro" pitchFamily="34" charset="0"/>
                          <a:ea typeface="Times New Roman"/>
                          <a:cs typeface="Times New Roman" pitchFamily="18" charset="0"/>
                        </a:rPr>
                        <a:t>child </a:t>
                      </a:r>
                      <a:r>
                        <a:rPr lang="en-US" sz="1800" b="1" dirty="0" err="1">
                          <a:latin typeface="Tekton Pro" pitchFamily="34" charset="0"/>
                          <a:ea typeface="Times New Roman"/>
                          <a:cs typeface="Times New Roman" pitchFamily="18" charset="0"/>
                        </a:rPr>
                        <a:t>labour</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616,815</a:t>
                      </a:r>
                    </a:p>
                  </a:txBody>
                  <a:tcPr marL="36658" marR="36658" marT="0" marB="0" anchor="ctr"/>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337,318</a:t>
                      </a:r>
                    </a:p>
                  </a:txBody>
                  <a:tcPr marL="36658" marR="36658" marT="0" marB="0" anchor="ctr"/>
                </a:tc>
                <a:tc>
                  <a:txBody>
                    <a:bodyPr/>
                    <a:lstStyle/>
                    <a:p>
                      <a:pPr marL="0" marR="0" algn="r">
                        <a:lnSpc>
                          <a:spcPct val="115000"/>
                        </a:lnSpc>
                        <a:spcBef>
                          <a:spcPts val="0"/>
                        </a:spcBef>
                        <a:spcAft>
                          <a:spcPts val="0"/>
                        </a:spcAft>
                      </a:pPr>
                      <a:r>
                        <a:rPr lang="en-US" sz="1600" b="1" dirty="0">
                          <a:latin typeface="Tekton Pro" pitchFamily="34" charset="0"/>
                          <a:ea typeface="Times New Roman"/>
                          <a:cs typeface="Times New Roman" pitchFamily="18" charset="0"/>
                        </a:rPr>
                        <a:t>279,498</a:t>
                      </a: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608,000</a:t>
                      </a:r>
                      <a:endParaRPr lang="en-US" sz="1600" b="1" dirty="0">
                        <a:latin typeface="Tekton Pro" pitchFamily="34" charset="0"/>
                        <a:ea typeface="Times New Roman"/>
                        <a:cs typeface="Times New Roman" pitchFamily="18" charset="0"/>
                      </a:endParaRP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343,000</a:t>
                      </a:r>
                      <a:endParaRPr lang="en-US" sz="1600" b="1" dirty="0">
                        <a:latin typeface="Tekton Pro" pitchFamily="34" charset="0"/>
                        <a:ea typeface="Times New Roman"/>
                        <a:cs typeface="Times New Roman" pitchFamily="18" charset="0"/>
                      </a:endParaRPr>
                    </a:p>
                  </a:txBody>
                  <a:tcPr marL="36658" marR="36658" marT="0" marB="0" anchor="ctr"/>
                </a:tc>
                <a:tc>
                  <a:txBody>
                    <a:bodyPr/>
                    <a:lstStyle/>
                    <a:p>
                      <a:pPr marL="0" marR="0" algn="r">
                        <a:lnSpc>
                          <a:spcPct val="115000"/>
                        </a:lnSpc>
                        <a:spcBef>
                          <a:spcPts val="0"/>
                        </a:spcBef>
                        <a:spcAft>
                          <a:spcPts val="0"/>
                        </a:spcAft>
                      </a:pPr>
                      <a:r>
                        <a:rPr lang="en-US" sz="1600" b="1" dirty="0" smtClean="0">
                          <a:latin typeface="Tekton Pro" pitchFamily="34" charset="0"/>
                          <a:ea typeface="Times New Roman"/>
                          <a:cs typeface="Times New Roman" pitchFamily="18" charset="0"/>
                        </a:rPr>
                        <a:t>265,000</a:t>
                      </a:r>
                      <a:endParaRPr lang="en-US" sz="1600" b="1" dirty="0">
                        <a:latin typeface="Tekton Pro" pitchFamily="34" charset="0"/>
                        <a:ea typeface="Times New Roman"/>
                        <a:cs typeface="Times New Roman" pitchFamily="18" charset="0"/>
                      </a:endParaRPr>
                    </a:p>
                  </a:txBody>
                  <a:tcPr marL="36658" marR="36658" marT="0" marB="0" anchor="ctr"/>
                </a:tc>
              </a:tr>
            </a:tbl>
          </a:graphicData>
        </a:graphic>
      </p:graphicFrame>
    </p:spTree>
    <p:extLst>
      <p:ext uri="{BB962C8B-B14F-4D97-AF65-F5344CB8AC3E}">
        <p14:creationId xmlns:p14="http://schemas.microsoft.com/office/powerpoint/2010/main" val="3631035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Indicators (2015 and 2017 Q1)</a:t>
            </a:r>
            <a:endParaRPr lang="en-GB" dirty="0"/>
          </a:p>
        </p:txBody>
      </p:sp>
      <p:graphicFrame>
        <p:nvGraphicFramePr>
          <p:cNvPr id="4" name="Content Placeholder 4"/>
          <p:cNvGraphicFramePr>
            <a:graphicFrameLocks noGrp="1"/>
          </p:cNvGraphicFramePr>
          <p:nvPr>
            <p:ph idx="1"/>
          </p:nvPr>
        </p:nvGraphicFramePr>
        <p:xfrm>
          <a:off x="1306284" y="1733550"/>
          <a:ext cx="8839200" cy="4419601"/>
        </p:xfrm>
        <a:graphic>
          <a:graphicData uri="http://schemas.openxmlformats.org/drawingml/2006/table">
            <a:tbl>
              <a:tblPr firstRow="1" bandRow="1">
                <a:tableStyleId>{5C22544A-7EE6-4342-B048-85BDC9FD1C3A}</a:tableStyleId>
              </a:tblPr>
              <a:tblGrid>
                <a:gridCol w="2659582"/>
                <a:gridCol w="1095122"/>
                <a:gridCol w="1016899"/>
                <a:gridCol w="1011681"/>
                <a:gridCol w="1074266"/>
                <a:gridCol w="990825"/>
                <a:gridCol w="990825"/>
              </a:tblGrid>
              <a:tr h="598488">
                <a:tc rowSpan="2">
                  <a:txBody>
                    <a:bodyPr/>
                    <a:lstStyle/>
                    <a:p>
                      <a:pPr marL="0" marR="0" algn="ctr">
                        <a:lnSpc>
                          <a:spcPct val="115000"/>
                        </a:lnSpc>
                        <a:spcBef>
                          <a:spcPts val="0"/>
                        </a:spcBef>
                        <a:spcAft>
                          <a:spcPts val="0"/>
                        </a:spcAft>
                      </a:pPr>
                      <a:r>
                        <a:rPr lang="en-US" sz="2000" b="1" dirty="0">
                          <a:effectLst>
                            <a:outerShdw blurRad="38100" dist="38100" dir="2700000" algn="tl">
                              <a:srgbClr val="000000">
                                <a:alpha val="43137"/>
                              </a:srgbClr>
                            </a:outerShdw>
                          </a:effectLst>
                          <a:latin typeface="Tekton Pro" pitchFamily="34" charset="0"/>
                          <a:ea typeface="Times New Roman"/>
                          <a:cs typeface="Times New Roman" pitchFamily="18" charset="0"/>
                        </a:rPr>
                        <a:t>Description</a:t>
                      </a:r>
                    </a:p>
                  </a:txBody>
                  <a:tcPr marL="36658" marR="36658" marT="0" marB="0" anchor="ctr"/>
                </a:tc>
                <a:tc gridSpan="3">
                  <a:txBody>
                    <a:bodyPr/>
                    <a:lstStyle/>
                    <a:p>
                      <a:pPr marL="0" marR="0" algn="ctr">
                        <a:lnSpc>
                          <a:spcPct val="115000"/>
                        </a:lnSpc>
                        <a:spcBef>
                          <a:spcPts val="0"/>
                        </a:spcBef>
                        <a:spcAft>
                          <a:spcPts val="0"/>
                        </a:spcAft>
                      </a:pPr>
                      <a:r>
                        <a:rPr lang="en-US" sz="2000" b="1" dirty="0" smtClean="0">
                          <a:effectLst>
                            <a:outerShdw blurRad="38100" dist="38100" dir="2700000" algn="tl">
                              <a:srgbClr val="000000">
                                <a:alpha val="43137"/>
                              </a:srgbClr>
                            </a:outerShdw>
                          </a:effectLst>
                          <a:latin typeface="Tekton Pro" pitchFamily="34" charset="0"/>
                          <a:ea typeface="Times New Roman"/>
                          <a:cs typeface="Times New Roman" pitchFamily="18" charset="0"/>
                        </a:rPr>
                        <a:t>2015 LFS</a:t>
                      </a:r>
                      <a:endParaRPr lang="en-US" sz="2000" b="1" dirty="0">
                        <a:effectLst>
                          <a:outerShdw blurRad="38100" dist="38100" dir="2700000" algn="tl">
                            <a:srgbClr val="000000">
                              <a:alpha val="43137"/>
                            </a:srgbClr>
                          </a:outerShdw>
                        </a:effectLst>
                        <a:latin typeface="Tekton Pro" pitchFamily="34" charset="0"/>
                        <a:ea typeface="Times New Roman"/>
                        <a:cs typeface="Times New Roman" pitchFamily="18" charset="0"/>
                      </a:endParaRPr>
                    </a:p>
                  </a:txBody>
                  <a:tcPr marL="36658" marR="36658" marT="0" marB="0" anchor="ctr"/>
                </a:tc>
                <a:tc hMerge="1">
                  <a:txBody>
                    <a:bodyPr/>
                    <a:lstStyle/>
                    <a:p>
                      <a:pPr marL="0" marR="0" algn="ctr">
                        <a:lnSpc>
                          <a:spcPct val="115000"/>
                        </a:lnSpc>
                        <a:spcBef>
                          <a:spcPts val="0"/>
                        </a:spcBef>
                        <a:spcAft>
                          <a:spcPts val="0"/>
                        </a:spcAft>
                      </a:pPr>
                      <a:endParaRPr lang="en-US" sz="1600" b="1" dirty="0">
                        <a:effectLst>
                          <a:outerShdw blurRad="38100" dist="38100" dir="2700000" algn="tl">
                            <a:srgbClr val="000000">
                              <a:alpha val="43137"/>
                            </a:srgbClr>
                          </a:outerShdw>
                        </a:effectLst>
                        <a:latin typeface="Calibri"/>
                        <a:ea typeface="Times New Roman"/>
                        <a:cs typeface="Times New Roman"/>
                      </a:endParaRPr>
                    </a:p>
                  </a:txBody>
                  <a:tcPr marL="36658" marR="36658" marT="0" marB="0" anchor="ctr"/>
                </a:tc>
                <a:tc hMerge="1">
                  <a:txBody>
                    <a:bodyPr/>
                    <a:lstStyle/>
                    <a:p>
                      <a:pPr marL="0" marR="0" algn="ctr">
                        <a:lnSpc>
                          <a:spcPct val="115000"/>
                        </a:lnSpc>
                        <a:spcBef>
                          <a:spcPts val="0"/>
                        </a:spcBef>
                        <a:spcAft>
                          <a:spcPts val="0"/>
                        </a:spcAft>
                      </a:pPr>
                      <a:endParaRPr lang="en-US" sz="1600" b="1" dirty="0">
                        <a:effectLst>
                          <a:outerShdw blurRad="38100" dist="38100" dir="2700000" algn="tl">
                            <a:srgbClr val="000000">
                              <a:alpha val="43137"/>
                            </a:srgbClr>
                          </a:outerShdw>
                        </a:effectLst>
                        <a:latin typeface="Calibri"/>
                        <a:ea typeface="Times New Roman"/>
                        <a:cs typeface="Times New Roman"/>
                      </a:endParaRPr>
                    </a:p>
                  </a:txBody>
                  <a:tcPr marL="36658" marR="36658" marT="0" marB="0" anchor="ctr"/>
                </a:tc>
                <a:tc gridSpan="3">
                  <a:txBody>
                    <a:bodyPr/>
                    <a:lstStyle/>
                    <a:p>
                      <a:pPr marL="0" marR="0" algn="ctr">
                        <a:lnSpc>
                          <a:spcPct val="115000"/>
                        </a:lnSpc>
                        <a:spcBef>
                          <a:spcPts val="0"/>
                        </a:spcBef>
                        <a:spcAft>
                          <a:spcPts val="0"/>
                        </a:spcAft>
                      </a:pPr>
                      <a:r>
                        <a:rPr lang="en-US" sz="1600" b="1" dirty="0" smtClean="0">
                          <a:effectLst>
                            <a:outerShdw blurRad="38100" dist="38100" dir="2700000" algn="tl">
                              <a:srgbClr val="000000">
                                <a:alpha val="43137"/>
                              </a:srgbClr>
                            </a:outerShdw>
                          </a:effectLst>
                          <a:latin typeface="Tekton Pro" pitchFamily="34" charset="0"/>
                          <a:ea typeface="Times New Roman"/>
                          <a:cs typeface="Times New Roman" pitchFamily="18" charset="0"/>
                        </a:rPr>
                        <a:t>2017  LFS  Q1</a:t>
                      </a:r>
                      <a:endParaRPr lang="en-US" sz="1600" b="1" dirty="0">
                        <a:effectLst>
                          <a:outerShdw blurRad="38100" dist="38100" dir="2700000" algn="tl">
                            <a:srgbClr val="000000">
                              <a:alpha val="43137"/>
                            </a:srgbClr>
                          </a:outerShdw>
                        </a:effectLst>
                        <a:latin typeface="Tekton Pro" pitchFamily="34" charset="0"/>
                        <a:ea typeface="Times New Roman"/>
                        <a:cs typeface="Times New Roman" pitchFamily="18" charset="0"/>
                      </a:endParaRPr>
                    </a:p>
                  </a:txBody>
                  <a:tcPr marL="36658" marR="36658" marT="0" marB="0" anchor="ctr"/>
                </a:tc>
                <a:tc hMerge="1">
                  <a:txBody>
                    <a:bodyPr/>
                    <a:lstStyle/>
                    <a:p>
                      <a:pPr marL="0" marR="0" algn="ctr">
                        <a:lnSpc>
                          <a:spcPct val="115000"/>
                        </a:lnSpc>
                        <a:spcBef>
                          <a:spcPts val="0"/>
                        </a:spcBef>
                        <a:spcAft>
                          <a:spcPts val="0"/>
                        </a:spcAft>
                      </a:pPr>
                      <a:endParaRPr lang="en-US" sz="1600" b="1" dirty="0">
                        <a:effectLst>
                          <a:outerShdw blurRad="38100" dist="38100" dir="2700000" algn="tl">
                            <a:srgbClr val="000000">
                              <a:alpha val="43137"/>
                            </a:srgbClr>
                          </a:outerShdw>
                        </a:effectLst>
                        <a:latin typeface="Calibri"/>
                        <a:ea typeface="Times New Roman"/>
                        <a:cs typeface="Times New Roman"/>
                      </a:endParaRPr>
                    </a:p>
                  </a:txBody>
                  <a:tcPr marL="36658" marR="36658" marT="0" marB="0" anchor="ctr"/>
                </a:tc>
                <a:tc hMerge="1">
                  <a:txBody>
                    <a:bodyPr/>
                    <a:lstStyle/>
                    <a:p>
                      <a:pPr marL="0" marR="0" algn="ctr">
                        <a:lnSpc>
                          <a:spcPct val="115000"/>
                        </a:lnSpc>
                        <a:spcBef>
                          <a:spcPts val="0"/>
                        </a:spcBef>
                        <a:spcAft>
                          <a:spcPts val="0"/>
                        </a:spcAft>
                      </a:pPr>
                      <a:endParaRPr lang="en-US" sz="1600" b="1" dirty="0">
                        <a:effectLst>
                          <a:outerShdw blurRad="38100" dist="38100" dir="2700000" algn="tl">
                            <a:srgbClr val="000000">
                              <a:alpha val="43137"/>
                            </a:srgbClr>
                          </a:outerShdw>
                        </a:effectLst>
                        <a:latin typeface="Calibri"/>
                        <a:ea typeface="Times New Roman"/>
                        <a:cs typeface="Times New Roman"/>
                      </a:endParaRPr>
                    </a:p>
                  </a:txBody>
                  <a:tcPr marL="36658" marR="36658" marT="0" marB="0" anchor="ctr"/>
                </a:tc>
              </a:tr>
              <a:tr h="598488">
                <a:tc vMerge="1">
                  <a:txBody>
                    <a:bodyPr/>
                    <a:lstStyle/>
                    <a:p>
                      <a:pPr marL="0" marR="0" algn="ctr">
                        <a:lnSpc>
                          <a:spcPct val="115000"/>
                        </a:lnSpc>
                        <a:spcBef>
                          <a:spcPts val="0"/>
                        </a:spcBef>
                        <a:spcAft>
                          <a:spcPts val="0"/>
                        </a:spcAft>
                      </a:pPr>
                      <a:endParaRPr lang="en-US" sz="1600" b="1" dirty="0">
                        <a:effectLst>
                          <a:outerShdw blurRad="38100" dist="38100" dir="2700000" algn="tl">
                            <a:srgbClr val="000000">
                              <a:alpha val="43137"/>
                            </a:srgbClr>
                          </a:outerShdw>
                        </a:effectLst>
                        <a:latin typeface="Calibri"/>
                        <a:ea typeface="Times New Roman"/>
                        <a:cs typeface="Times New Roman"/>
                      </a:endParaRPr>
                    </a:p>
                  </a:txBody>
                  <a:tcPr marL="36658" marR="36658" marT="0" marB="0" anchor="ctr"/>
                </a:tc>
                <a:tc>
                  <a:txBody>
                    <a:bodyPr/>
                    <a:lstStyle/>
                    <a:p>
                      <a:pPr marL="0" marR="0" algn="ctr">
                        <a:lnSpc>
                          <a:spcPct val="115000"/>
                        </a:lnSpc>
                        <a:spcBef>
                          <a:spcPts val="0"/>
                        </a:spcBef>
                        <a:spcAft>
                          <a:spcPts val="0"/>
                        </a:spcAft>
                      </a:pPr>
                      <a:r>
                        <a:rPr lang="en-US" sz="2000" b="1" dirty="0">
                          <a:effectLst>
                            <a:outerShdw blurRad="38100" dist="38100" dir="2700000" algn="tl">
                              <a:srgbClr val="000000">
                                <a:alpha val="43137"/>
                              </a:srgbClr>
                            </a:outerShdw>
                          </a:effectLst>
                          <a:latin typeface="Tekton Pro" pitchFamily="34" charset="0"/>
                          <a:ea typeface="Times New Roman"/>
                          <a:cs typeface="Times New Roman" pitchFamily="18" charset="0"/>
                        </a:rPr>
                        <a:t>Total</a:t>
                      </a:r>
                    </a:p>
                  </a:txBody>
                  <a:tcPr marL="36658" marR="36658" marT="0" marB="0" anchor="ctr"/>
                </a:tc>
                <a:tc>
                  <a:txBody>
                    <a:bodyPr/>
                    <a:lstStyle/>
                    <a:p>
                      <a:pPr marL="0" marR="0" algn="ctr">
                        <a:lnSpc>
                          <a:spcPct val="115000"/>
                        </a:lnSpc>
                        <a:spcBef>
                          <a:spcPts val="0"/>
                        </a:spcBef>
                        <a:spcAft>
                          <a:spcPts val="0"/>
                        </a:spcAft>
                      </a:pPr>
                      <a:r>
                        <a:rPr lang="en-US" sz="2000" b="1" dirty="0">
                          <a:effectLst>
                            <a:outerShdw blurRad="38100" dist="38100" dir="2700000" algn="tl">
                              <a:srgbClr val="000000">
                                <a:alpha val="43137"/>
                              </a:srgbClr>
                            </a:outerShdw>
                          </a:effectLst>
                          <a:latin typeface="Tekton Pro" pitchFamily="34" charset="0"/>
                          <a:ea typeface="Times New Roman"/>
                          <a:cs typeface="Times New Roman" pitchFamily="18" charset="0"/>
                        </a:rPr>
                        <a:t>Male</a:t>
                      </a:r>
                    </a:p>
                  </a:txBody>
                  <a:tcPr marL="36658" marR="36658" marT="0" marB="0" anchor="ctr"/>
                </a:tc>
                <a:tc>
                  <a:txBody>
                    <a:bodyPr/>
                    <a:lstStyle/>
                    <a:p>
                      <a:pPr marL="0" marR="0" algn="ctr">
                        <a:lnSpc>
                          <a:spcPct val="115000"/>
                        </a:lnSpc>
                        <a:spcBef>
                          <a:spcPts val="0"/>
                        </a:spcBef>
                        <a:spcAft>
                          <a:spcPts val="0"/>
                        </a:spcAft>
                      </a:pPr>
                      <a:r>
                        <a:rPr lang="en-US" sz="2000" b="1" dirty="0">
                          <a:effectLst>
                            <a:outerShdw blurRad="38100" dist="38100" dir="2700000" algn="tl">
                              <a:srgbClr val="000000">
                                <a:alpha val="43137"/>
                              </a:srgbClr>
                            </a:outerShdw>
                          </a:effectLst>
                          <a:latin typeface="Tekton Pro" pitchFamily="34" charset="0"/>
                          <a:ea typeface="Times New Roman"/>
                          <a:cs typeface="Times New Roman" pitchFamily="18" charset="0"/>
                        </a:rPr>
                        <a:t>Female</a:t>
                      </a:r>
                    </a:p>
                  </a:txBody>
                  <a:tcPr marL="36658" marR="36658" marT="0" marB="0" anchor="ctr"/>
                </a:tc>
                <a:tc>
                  <a:txBody>
                    <a:bodyPr/>
                    <a:lstStyle/>
                    <a:p>
                      <a:pPr marL="0" marR="0" algn="ctr">
                        <a:lnSpc>
                          <a:spcPct val="115000"/>
                        </a:lnSpc>
                        <a:spcBef>
                          <a:spcPts val="0"/>
                        </a:spcBef>
                        <a:spcAft>
                          <a:spcPts val="0"/>
                        </a:spcAft>
                      </a:pPr>
                      <a:r>
                        <a:rPr lang="en-US" sz="1600" b="1" dirty="0">
                          <a:effectLst>
                            <a:outerShdw blurRad="38100" dist="38100" dir="2700000" algn="tl">
                              <a:srgbClr val="000000">
                                <a:alpha val="43137"/>
                              </a:srgbClr>
                            </a:outerShdw>
                          </a:effectLst>
                          <a:latin typeface="Tekton Pro" pitchFamily="34" charset="0"/>
                          <a:ea typeface="Times New Roman"/>
                          <a:cs typeface="Times New Roman" pitchFamily="18" charset="0"/>
                        </a:rPr>
                        <a:t>Total</a:t>
                      </a:r>
                    </a:p>
                  </a:txBody>
                  <a:tcPr marL="36658" marR="36658" marT="0" marB="0" anchor="ctr"/>
                </a:tc>
                <a:tc>
                  <a:txBody>
                    <a:bodyPr/>
                    <a:lstStyle/>
                    <a:p>
                      <a:pPr marL="0" marR="0" algn="ctr">
                        <a:lnSpc>
                          <a:spcPct val="115000"/>
                        </a:lnSpc>
                        <a:spcBef>
                          <a:spcPts val="0"/>
                        </a:spcBef>
                        <a:spcAft>
                          <a:spcPts val="0"/>
                        </a:spcAft>
                      </a:pPr>
                      <a:r>
                        <a:rPr lang="en-US" sz="1600" b="1" dirty="0">
                          <a:effectLst>
                            <a:outerShdw blurRad="38100" dist="38100" dir="2700000" algn="tl">
                              <a:srgbClr val="000000">
                                <a:alpha val="43137"/>
                              </a:srgbClr>
                            </a:outerShdw>
                          </a:effectLst>
                          <a:latin typeface="Tekton Pro" pitchFamily="34" charset="0"/>
                          <a:ea typeface="Times New Roman"/>
                          <a:cs typeface="Times New Roman" pitchFamily="18" charset="0"/>
                        </a:rPr>
                        <a:t>Male</a:t>
                      </a:r>
                    </a:p>
                  </a:txBody>
                  <a:tcPr marL="36658" marR="36658" marT="0" marB="0" anchor="ctr"/>
                </a:tc>
                <a:tc>
                  <a:txBody>
                    <a:bodyPr/>
                    <a:lstStyle/>
                    <a:p>
                      <a:pPr marL="0" marR="0" algn="ctr">
                        <a:lnSpc>
                          <a:spcPct val="115000"/>
                        </a:lnSpc>
                        <a:spcBef>
                          <a:spcPts val="0"/>
                        </a:spcBef>
                        <a:spcAft>
                          <a:spcPts val="0"/>
                        </a:spcAft>
                      </a:pPr>
                      <a:r>
                        <a:rPr lang="en-US" sz="1600" b="1" dirty="0">
                          <a:effectLst>
                            <a:outerShdw blurRad="38100" dist="38100" dir="2700000" algn="tl">
                              <a:srgbClr val="000000">
                                <a:alpha val="43137"/>
                              </a:srgbClr>
                            </a:outerShdw>
                          </a:effectLst>
                          <a:latin typeface="Tekton Pro" pitchFamily="34" charset="0"/>
                          <a:ea typeface="Times New Roman"/>
                          <a:cs typeface="Times New Roman" pitchFamily="18" charset="0"/>
                        </a:rPr>
                        <a:t>Female</a:t>
                      </a:r>
                    </a:p>
                  </a:txBody>
                  <a:tcPr marL="36658" marR="36658" marT="0" marB="0" anchor="ctr"/>
                </a:tc>
              </a:tr>
              <a:tr h="1012825">
                <a:tc>
                  <a:txBody>
                    <a:bodyPr/>
                    <a:lstStyle/>
                    <a:p>
                      <a:pPr marL="0" marR="0">
                        <a:lnSpc>
                          <a:spcPct val="115000"/>
                        </a:lnSpc>
                        <a:spcBef>
                          <a:spcPts val="0"/>
                        </a:spcBef>
                        <a:spcAft>
                          <a:spcPts val="0"/>
                        </a:spcAft>
                      </a:pPr>
                      <a:r>
                        <a:rPr lang="en-US" sz="1800" b="1" dirty="0">
                          <a:latin typeface="Tekton Pro" pitchFamily="34" charset="0"/>
                          <a:ea typeface="Times New Roman"/>
                          <a:cs typeface="Times New Roman" pitchFamily="18" charset="0"/>
                        </a:rPr>
                        <a:t>Proportion of working </a:t>
                      </a:r>
                      <a:r>
                        <a:rPr lang="en-US" sz="1800" b="1" dirty="0" smtClean="0">
                          <a:latin typeface="Tekton Pro" pitchFamily="34" charset="0"/>
                          <a:ea typeface="Times New Roman"/>
                          <a:cs typeface="Times New Roman" pitchFamily="18" charset="0"/>
                        </a:rPr>
                        <a:t>children(%)</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800" b="1" dirty="0">
                          <a:latin typeface="Tekton Pro" pitchFamily="34" charset="0"/>
                          <a:ea typeface="Times New Roman"/>
                          <a:cs typeface="Times New Roman" pitchFamily="18" charset="0"/>
                        </a:rPr>
                        <a:t>10.5</a:t>
                      </a:r>
                    </a:p>
                  </a:txBody>
                  <a:tcPr marL="36658" marR="36658" marT="0" marB="0"/>
                </a:tc>
                <a:tc>
                  <a:txBody>
                    <a:bodyPr/>
                    <a:lstStyle/>
                    <a:p>
                      <a:pPr marL="0" marR="0" algn="r">
                        <a:lnSpc>
                          <a:spcPct val="115000"/>
                        </a:lnSpc>
                        <a:spcBef>
                          <a:spcPts val="0"/>
                        </a:spcBef>
                        <a:spcAft>
                          <a:spcPts val="0"/>
                        </a:spcAft>
                      </a:pPr>
                      <a:r>
                        <a:rPr lang="en-US" sz="1800" b="1" dirty="0">
                          <a:latin typeface="Tekton Pro" pitchFamily="34" charset="0"/>
                          <a:ea typeface="Times New Roman"/>
                          <a:cs typeface="Times New Roman" pitchFamily="18" charset="0"/>
                        </a:rPr>
                        <a:t>11.3</a:t>
                      </a:r>
                    </a:p>
                  </a:txBody>
                  <a:tcPr marL="36658" marR="36658" marT="0" marB="0"/>
                </a:tc>
                <a:tc>
                  <a:txBody>
                    <a:bodyPr/>
                    <a:lstStyle/>
                    <a:p>
                      <a:pPr marL="0" marR="0" algn="r">
                        <a:lnSpc>
                          <a:spcPct val="115000"/>
                        </a:lnSpc>
                        <a:spcBef>
                          <a:spcPts val="0"/>
                        </a:spcBef>
                        <a:spcAft>
                          <a:spcPts val="0"/>
                        </a:spcAft>
                      </a:pPr>
                      <a:r>
                        <a:rPr lang="en-US" sz="1800" b="1" dirty="0">
                          <a:latin typeface="Tekton Pro" pitchFamily="34" charset="0"/>
                          <a:ea typeface="Times New Roman"/>
                          <a:cs typeface="Times New Roman" pitchFamily="18" charset="0"/>
                        </a:rPr>
                        <a:t>9.8</a:t>
                      </a:r>
                    </a:p>
                  </a:txBody>
                  <a:tcPr marL="36658" marR="36658" marT="0" marB="0"/>
                </a:tc>
                <a:tc>
                  <a:txBody>
                    <a:bodyPr/>
                    <a:lstStyle/>
                    <a:p>
                      <a:pPr marL="0" marR="0" algn="r">
                        <a:lnSpc>
                          <a:spcPct val="115000"/>
                        </a:lnSpc>
                        <a:spcBef>
                          <a:spcPts val="0"/>
                        </a:spcBef>
                        <a:spcAft>
                          <a:spcPts val="0"/>
                        </a:spcAft>
                      </a:pPr>
                      <a:r>
                        <a:rPr lang="en-US" sz="1800" b="1" dirty="0" smtClean="0">
                          <a:latin typeface="Tekton Pro" pitchFamily="34" charset="0"/>
                          <a:ea typeface="Times New Roman"/>
                          <a:cs typeface="Times New Roman" pitchFamily="18" charset="0"/>
                        </a:rPr>
                        <a:t>6.5</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800" b="1" dirty="0" smtClean="0">
                          <a:latin typeface="Tekton Pro" pitchFamily="34" charset="0"/>
                          <a:ea typeface="Times New Roman"/>
                          <a:cs typeface="Times New Roman" pitchFamily="18" charset="0"/>
                        </a:rPr>
                        <a:t>7.3</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800" b="1" dirty="0" smtClean="0">
                          <a:latin typeface="Tekton Pro" pitchFamily="34" charset="0"/>
                          <a:ea typeface="Times New Roman"/>
                          <a:cs typeface="Times New Roman" pitchFamily="18" charset="0"/>
                        </a:rPr>
                        <a:t>5.7</a:t>
                      </a:r>
                      <a:endParaRPr lang="en-US" sz="1800" b="1" dirty="0">
                        <a:latin typeface="Tekton Pro" pitchFamily="34" charset="0"/>
                        <a:ea typeface="Times New Roman"/>
                        <a:cs typeface="Times New Roman" pitchFamily="18" charset="0"/>
                      </a:endParaRPr>
                    </a:p>
                  </a:txBody>
                  <a:tcPr marL="36658" marR="36658" marT="0" marB="0"/>
                </a:tc>
              </a:tr>
              <a:tr h="1196975">
                <a:tc>
                  <a:txBody>
                    <a:bodyPr/>
                    <a:lstStyle/>
                    <a:p>
                      <a:pPr marL="0" marR="0">
                        <a:lnSpc>
                          <a:spcPct val="115000"/>
                        </a:lnSpc>
                        <a:spcBef>
                          <a:spcPts val="0"/>
                        </a:spcBef>
                        <a:spcAft>
                          <a:spcPts val="0"/>
                        </a:spcAft>
                      </a:pPr>
                      <a:r>
                        <a:rPr lang="en-US" sz="1800" b="1" dirty="0">
                          <a:latin typeface="Tekton Pro" pitchFamily="34" charset="0"/>
                          <a:ea typeface="Times New Roman"/>
                          <a:cs typeface="Times New Roman" pitchFamily="18" charset="0"/>
                        </a:rPr>
                        <a:t>Proportion of child </a:t>
                      </a:r>
                      <a:r>
                        <a:rPr lang="en-US" sz="1800" b="1" dirty="0" err="1" smtClean="0">
                          <a:latin typeface="Tekton Pro" pitchFamily="34" charset="0"/>
                          <a:ea typeface="Times New Roman"/>
                          <a:cs typeface="Times New Roman" pitchFamily="18" charset="0"/>
                        </a:rPr>
                        <a:t>labour</a:t>
                      </a:r>
                      <a:r>
                        <a:rPr lang="en-US" sz="1800" b="1" dirty="0" smtClean="0">
                          <a:latin typeface="Tekton Pro" pitchFamily="34" charset="0"/>
                          <a:ea typeface="Times New Roman"/>
                          <a:cs typeface="Times New Roman" pitchFamily="18" charset="0"/>
                        </a:rPr>
                        <a:t>(%)</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800" b="1">
                          <a:latin typeface="Tekton Pro" pitchFamily="34" charset="0"/>
                          <a:ea typeface="Times New Roman"/>
                          <a:cs typeface="Times New Roman" pitchFamily="18" charset="0"/>
                        </a:rPr>
                        <a:t>9.3</a:t>
                      </a:r>
                    </a:p>
                  </a:txBody>
                  <a:tcPr marL="36658" marR="36658" marT="0" marB="0"/>
                </a:tc>
                <a:tc>
                  <a:txBody>
                    <a:bodyPr/>
                    <a:lstStyle/>
                    <a:p>
                      <a:pPr marL="0" marR="0" algn="r">
                        <a:lnSpc>
                          <a:spcPct val="115000"/>
                        </a:lnSpc>
                        <a:spcBef>
                          <a:spcPts val="0"/>
                        </a:spcBef>
                        <a:spcAft>
                          <a:spcPts val="0"/>
                        </a:spcAft>
                      </a:pPr>
                      <a:r>
                        <a:rPr lang="en-US" sz="1800" b="1" dirty="0">
                          <a:latin typeface="Tekton Pro" pitchFamily="34" charset="0"/>
                          <a:ea typeface="Times New Roman"/>
                          <a:cs typeface="Times New Roman" pitchFamily="18" charset="0"/>
                        </a:rPr>
                        <a:t>10.0</a:t>
                      </a:r>
                    </a:p>
                  </a:txBody>
                  <a:tcPr marL="36658" marR="36658" marT="0" marB="0"/>
                </a:tc>
                <a:tc>
                  <a:txBody>
                    <a:bodyPr/>
                    <a:lstStyle/>
                    <a:p>
                      <a:pPr marL="0" marR="0" algn="r">
                        <a:lnSpc>
                          <a:spcPct val="115000"/>
                        </a:lnSpc>
                        <a:spcBef>
                          <a:spcPts val="0"/>
                        </a:spcBef>
                        <a:spcAft>
                          <a:spcPts val="0"/>
                        </a:spcAft>
                      </a:pPr>
                      <a:r>
                        <a:rPr lang="en-US" sz="1800" b="1" dirty="0">
                          <a:latin typeface="Tekton Pro" pitchFamily="34" charset="0"/>
                          <a:ea typeface="Times New Roman"/>
                          <a:cs typeface="Times New Roman" pitchFamily="18" charset="0"/>
                        </a:rPr>
                        <a:t>8.5</a:t>
                      </a:r>
                    </a:p>
                  </a:txBody>
                  <a:tcPr marL="36658" marR="36658" marT="0" marB="0"/>
                </a:tc>
                <a:tc>
                  <a:txBody>
                    <a:bodyPr/>
                    <a:lstStyle/>
                    <a:p>
                      <a:pPr marL="0" marR="0" algn="r">
                        <a:lnSpc>
                          <a:spcPct val="115000"/>
                        </a:lnSpc>
                        <a:spcBef>
                          <a:spcPts val="0"/>
                        </a:spcBef>
                        <a:spcAft>
                          <a:spcPts val="0"/>
                        </a:spcAft>
                      </a:pPr>
                      <a:r>
                        <a:rPr lang="en-US" sz="1800" b="1" dirty="0" smtClean="0">
                          <a:latin typeface="Tekton Pro" pitchFamily="34" charset="0"/>
                          <a:ea typeface="Times New Roman"/>
                          <a:cs typeface="Times New Roman" pitchFamily="18" charset="0"/>
                        </a:rPr>
                        <a:t>5.0</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800" b="1" dirty="0" smtClean="0">
                          <a:latin typeface="Tekton Pro" pitchFamily="34" charset="0"/>
                          <a:ea typeface="Times New Roman"/>
                          <a:cs typeface="Times New Roman" pitchFamily="18" charset="0"/>
                        </a:rPr>
                        <a:t>5.7</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800" b="1" dirty="0" smtClean="0">
                          <a:latin typeface="Tekton Pro" pitchFamily="34" charset="0"/>
                          <a:ea typeface="Times New Roman"/>
                          <a:cs typeface="Times New Roman" pitchFamily="18" charset="0"/>
                        </a:rPr>
                        <a:t>4.4</a:t>
                      </a:r>
                      <a:endParaRPr lang="en-US" sz="1800" b="1" dirty="0">
                        <a:latin typeface="Tekton Pro" pitchFamily="34" charset="0"/>
                        <a:ea typeface="Times New Roman"/>
                        <a:cs typeface="Times New Roman" pitchFamily="18" charset="0"/>
                      </a:endParaRPr>
                    </a:p>
                  </a:txBody>
                  <a:tcPr marL="36658" marR="36658" marT="0" marB="0"/>
                </a:tc>
              </a:tr>
              <a:tr h="1012825">
                <a:tc>
                  <a:txBody>
                    <a:bodyPr/>
                    <a:lstStyle/>
                    <a:p>
                      <a:pPr marL="0" marR="0">
                        <a:lnSpc>
                          <a:spcPct val="115000"/>
                        </a:lnSpc>
                        <a:spcBef>
                          <a:spcPts val="0"/>
                        </a:spcBef>
                        <a:spcAft>
                          <a:spcPts val="0"/>
                        </a:spcAft>
                      </a:pPr>
                      <a:r>
                        <a:rPr lang="en-US" sz="1800" b="1" dirty="0">
                          <a:latin typeface="Tekton Pro" pitchFamily="34" charset="0"/>
                          <a:ea typeface="Times New Roman"/>
                          <a:cs typeface="Times New Roman" pitchFamily="18" charset="0"/>
                        </a:rPr>
                        <a:t>Proportion of hazardous </a:t>
                      </a:r>
                      <a:r>
                        <a:rPr lang="en-US" sz="1800" b="1" dirty="0" smtClean="0">
                          <a:latin typeface="Tekton Pro" pitchFamily="34" charset="0"/>
                          <a:ea typeface="Times New Roman"/>
                          <a:cs typeface="Times New Roman" pitchFamily="18" charset="0"/>
                        </a:rPr>
                        <a:t>child </a:t>
                      </a:r>
                      <a:r>
                        <a:rPr lang="en-US" sz="1800" b="1" dirty="0" err="1" smtClean="0">
                          <a:latin typeface="Tekton Pro" pitchFamily="34" charset="0"/>
                          <a:ea typeface="Times New Roman"/>
                          <a:cs typeface="Times New Roman" pitchFamily="18" charset="0"/>
                        </a:rPr>
                        <a:t>labour</a:t>
                      </a:r>
                      <a:r>
                        <a:rPr lang="en-US" sz="1800" b="1" dirty="0" smtClean="0">
                          <a:latin typeface="Tekton Pro" pitchFamily="34" charset="0"/>
                          <a:ea typeface="Times New Roman"/>
                          <a:cs typeface="Times New Roman" pitchFamily="18" charset="0"/>
                        </a:rPr>
                        <a:t>(%)</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800" b="1" dirty="0">
                          <a:latin typeface="Tekton Pro" pitchFamily="34" charset="0"/>
                          <a:ea typeface="Times New Roman"/>
                          <a:cs typeface="Times New Roman" pitchFamily="18" charset="0"/>
                        </a:rPr>
                        <a:t>5.1</a:t>
                      </a:r>
                    </a:p>
                  </a:txBody>
                  <a:tcPr marL="36658" marR="36658" marT="0" marB="0"/>
                </a:tc>
                <a:tc>
                  <a:txBody>
                    <a:bodyPr/>
                    <a:lstStyle/>
                    <a:p>
                      <a:pPr marL="0" marR="0" algn="r">
                        <a:lnSpc>
                          <a:spcPct val="115000"/>
                        </a:lnSpc>
                        <a:spcBef>
                          <a:spcPts val="0"/>
                        </a:spcBef>
                        <a:spcAft>
                          <a:spcPts val="0"/>
                        </a:spcAft>
                      </a:pPr>
                      <a:r>
                        <a:rPr lang="en-US" sz="1800" b="1" dirty="0">
                          <a:latin typeface="Tekton Pro" pitchFamily="34" charset="0"/>
                          <a:ea typeface="Times New Roman"/>
                          <a:cs typeface="Times New Roman" pitchFamily="18" charset="0"/>
                        </a:rPr>
                        <a:t>5.6</a:t>
                      </a:r>
                    </a:p>
                  </a:txBody>
                  <a:tcPr marL="36658" marR="36658" marT="0" marB="0"/>
                </a:tc>
                <a:tc>
                  <a:txBody>
                    <a:bodyPr/>
                    <a:lstStyle/>
                    <a:p>
                      <a:pPr marL="0" marR="0" algn="r">
                        <a:lnSpc>
                          <a:spcPct val="115000"/>
                        </a:lnSpc>
                        <a:spcBef>
                          <a:spcPts val="0"/>
                        </a:spcBef>
                        <a:spcAft>
                          <a:spcPts val="0"/>
                        </a:spcAft>
                      </a:pPr>
                      <a:r>
                        <a:rPr lang="en-US" sz="1800" b="1" dirty="0">
                          <a:latin typeface="Tekton Pro" pitchFamily="34" charset="0"/>
                          <a:ea typeface="Times New Roman"/>
                          <a:cs typeface="Times New Roman" pitchFamily="18" charset="0"/>
                        </a:rPr>
                        <a:t>4.6</a:t>
                      </a:r>
                    </a:p>
                  </a:txBody>
                  <a:tcPr marL="36658" marR="36658" marT="0" marB="0"/>
                </a:tc>
                <a:tc>
                  <a:txBody>
                    <a:bodyPr/>
                    <a:lstStyle/>
                    <a:p>
                      <a:pPr marL="0" marR="0" algn="r">
                        <a:lnSpc>
                          <a:spcPct val="115000"/>
                        </a:lnSpc>
                        <a:spcBef>
                          <a:spcPts val="0"/>
                        </a:spcBef>
                        <a:spcAft>
                          <a:spcPts val="0"/>
                        </a:spcAft>
                      </a:pPr>
                      <a:r>
                        <a:rPr lang="en-US" sz="1800" b="1" dirty="0" smtClean="0">
                          <a:latin typeface="Tekton Pro" pitchFamily="34" charset="0"/>
                          <a:ea typeface="Times New Roman"/>
                          <a:cs typeface="Times New Roman" pitchFamily="18" charset="0"/>
                        </a:rPr>
                        <a:t>4.9</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800" b="1" dirty="0" smtClean="0">
                          <a:latin typeface="Tekton Pro" pitchFamily="34" charset="0"/>
                          <a:ea typeface="Times New Roman"/>
                          <a:cs typeface="Times New Roman" pitchFamily="18" charset="0"/>
                        </a:rPr>
                        <a:t>5.6</a:t>
                      </a:r>
                      <a:endParaRPr lang="en-US" sz="1800" b="1" dirty="0">
                        <a:latin typeface="Tekton Pro" pitchFamily="34" charset="0"/>
                        <a:ea typeface="Times New Roman"/>
                        <a:cs typeface="Times New Roman" pitchFamily="18" charset="0"/>
                      </a:endParaRPr>
                    </a:p>
                  </a:txBody>
                  <a:tcPr marL="36658" marR="36658" marT="0" marB="0"/>
                </a:tc>
                <a:tc>
                  <a:txBody>
                    <a:bodyPr/>
                    <a:lstStyle/>
                    <a:p>
                      <a:pPr marL="0" marR="0" algn="r">
                        <a:lnSpc>
                          <a:spcPct val="115000"/>
                        </a:lnSpc>
                        <a:spcBef>
                          <a:spcPts val="0"/>
                        </a:spcBef>
                        <a:spcAft>
                          <a:spcPts val="0"/>
                        </a:spcAft>
                      </a:pPr>
                      <a:r>
                        <a:rPr lang="en-US" sz="1800" b="1" dirty="0" smtClean="0">
                          <a:latin typeface="Tekton Pro" pitchFamily="34" charset="0"/>
                          <a:ea typeface="Times New Roman"/>
                          <a:cs typeface="Times New Roman" pitchFamily="18" charset="0"/>
                        </a:rPr>
                        <a:t>4.2</a:t>
                      </a:r>
                      <a:endParaRPr lang="en-US" sz="1800" b="1" dirty="0">
                        <a:latin typeface="Tekton Pro" pitchFamily="34" charset="0"/>
                        <a:ea typeface="Times New Roman"/>
                        <a:cs typeface="Times New Roman" pitchFamily="18" charset="0"/>
                      </a:endParaRPr>
                    </a:p>
                  </a:txBody>
                  <a:tcPr marL="36658" marR="36658" marT="0" marB="0"/>
                </a:tc>
              </a:tr>
            </a:tbl>
          </a:graphicData>
        </a:graphic>
      </p:graphicFrame>
    </p:spTree>
    <p:extLst>
      <p:ext uri="{BB962C8B-B14F-4D97-AF65-F5344CB8AC3E}">
        <p14:creationId xmlns:p14="http://schemas.microsoft.com/office/powerpoint/2010/main" val="868068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0" indent="0">
              <a:buNone/>
            </a:pPr>
            <a:r>
              <a:rPr lang="en-US" dirty="0" smtClean="0"/>
              <a:t>Do you have questions/comments about:</a:t>
            </a:r>
          </a:p>
          <a:p>
            <a:r>
              <a:rPr lang="en-US" dirty="0" smtClean="0"/>
              <a:t>ILO global estimate of child </a:t>
            </a:r>
            <a:r>
              <a:rPr lang="en-US" dirty="0" err="1" smtClean="0"/>
              <a:t>labour</a:t>
            </a:r>
            <a:r>
              <a:rPr lang="en-US" dirty="0" smtClean="0"/>
              <a:t>?</a:t>
            </a:r>
          </a:p>
          <a:p>
            <a:r>
              <a:rPr lang="en-US" dirty="0" smtClean="0"/>
              <a:t>National data on child </a:t>
            </a:r>
            <a:r>
              <a:rPr lang="en-US" dirty="0" err="1" smtClean="0"/>
              <a:t>labour</a:t>
            </a:r>
            <a:r>
              <a:rPr lang="en-US" dirty="0" smtClean="0"/>
              <a:t> in Myanmar?</a:t>
            </a:r>
            <a:endParaRPr lang="en-US" dirty="0"/>
          </a:p>
        </p:txBody>
      </p:sp>
    </p:spTree>
    <p:extLst>
      <p:ext uri="{BB962C8B-B14F-4D97-AF65-F5344CB8AC3E}">
        <p14:creationId xmlns:p14="http://schemas.microsoft.com/office/powerpoint/2010/main" val="108800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3: Mapping Risk of Child </a:t>
            </a:r>
            <a:r>
              <a:rPr lang="en-US" dirty="0" err="1" smtClean="0"/>
              <a:t>Labour</a:t>
            </a:r>
            <a:r>
              <a:rPr lang="en-US" dirty="0" smtClean="0"/>
              <a:t> in Myanmar</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a:t>Divide into small </a:t>
            </a:r>
            <a:r>
              <a:rPr lang="en-CA" dirty="0"/>
              <a:t>groups.</a:t>
            </a:r>
          </a:p>
          <a:p>
            <a:pPr marL="514350" indent="-514350">
              <a:buFont typeface="+mj-lt"/>
              <a:buAutoNum type="arabicPeriod"/>
            </a:pPr>
            <a:r>
              <a:rPr lang="en-CA" dirty="0"/>
              <a:t>Nominate a note-taker and presenter.</a:t>
            </a:r>
          </a:p>
          <a:p>
            <a:pPr marL="514350" indent="-514350">
              <a:buFont typeface="+mj-lt"/>
              <a:buAutoNum type="arabicPeriod"/>
            </a:pPr>
            <a:r>
              <a:rPr lang="en-CA" dirty="0"/>
              <a:t>Discuss the question or topic you are given.</a:t>
            </a:r>
          </a:p>
          <a:p>
            <a:pPr marL="514350" indent="-514350">
              <a:buFont typeface="+mj-lt"/>
              <a:buAutoNum type="arabicPeriod"/>
            </a:pPr>
            <a:r>
              <a:rPr lang="en-CA" dirty="0"/>
              <a:t>Present the conclusions of your discussion in </a:t>
            </a:r>
            <a:r>
              <a:rPr lang="en-CA" dirty="0" smtClean="0"/>
              <a:t>plenary</a:t>
            </a:r>
            <a:endParaRPr lang="en-US" dirty="0" smtClean="0"/>
          </a:p>
          <a:p>
            <a:pPr marL="514350" indent="-514350">
              <a:buFont typeface="+mj-lt"/>
              <a:buAutoNum type="arabicPeriod"/>
            </a:pPr>
            <a:endParaRPr lang="en-US" dirty="0"/>
          </a:p>
        </p:txBody>
      </p:sp>
    </p:spTree>
    <p:extLst>
      <p:ext uri="{BB962C8B-B14F-4D97-AF65-F5344CB8AC3E}">
        <p14:creationId xmlns:p14="http://schemas.microsoft.com/office/powerpoint/2010/main" val="84890183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l"/>
            <a:r>
              <a:rPr lang="en-GB" dirty="0" smtClean="0"/>
              <a:t>Session 3: Causes &amp; Consequences of Child Labour</a:t>
            </a:r>
            <a:endParaRPr lang="en-GB" dirty="0"/>
          </a:p>
        </p:txBody>
      </p:sp>
      <p:sp>
        <p:nvSpPr>
          <p:cNvPr id="3" name="Subtitle 2"/>
          <p:cNvSpPr>
            <a:spLocks noGrp="1"/>
          </p:cNvSpPr>
          <p:nvPr>
            <p:ph type="subTitle" idx="1"/>
          </p:nvPr>
        </p:nvSpPr>
        <p:spPr/>
        <p:txBody>
          <a:bodyPr/>
          <a:lstStyle/>
          <a:p>
            <a:endParaRPr lang="en-US"/>
          </a:p>
        </p:txBody>
      </p:sp>
      <p:pic>
        <p:nvPicPr>
          <p:cNvPr id="4" name="Picture 2" descr="http://isfwatchkeeper.com/wp-content/uploads/ilo-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3785" y="133232"/>
            <a:ext cx="1937978" cy="178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797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the Causes of Child </a:t>
            </a:r>
            <a:r>
              <a:rPr lang="en-US" dirty="0" err="1" smtClean="0"/>
              <a:t>Labour</a:t>
            </a:r>
            <a:endParaRPr lang="en-US" dirty="0"/>
          </a:p>
        </p:txBody>
      </p:sp>
      <p:sp>
        <p:nvSpPr>
          <p:cNvPr id="4" name="Content Placeholder 2"/>
          <p:cNvSpPr txBox="1">
            <a:spLocks/>
          </p:cNvSpPr>
          <p:nvPr/>
        </p:nvSpPr>
        <p:spPr>
          <a:xfrm>
            <a:off x="914400" y="1722252"/>
            <a:ext cx="8725646" cy="1608777"/>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baseline="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121967"/>
              </a:buClr>
              <a:buSzPct val="100000"/>
              <a:buFont typeface="Wingdings" panose="05000000000000000000" pitchFamily="2"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dirty="0" smtClean="0"/>
              <a:t>Low household income</a:t>
            </a:r>
          </a:p>
          <a:p>
            <a:r>
              <a:rPr lang="en-US" dirty="0" smtClean="0"/>
              <a:t>Lack of access to quality education</a:t>
            </a:r>
          </a:p>
          <a:p>
            <a:r>
              <a:rPr lang="en-US" dirty="0" smtClean="0"/>
              <a:t>Discrimination</a:t>
            </a:r>
          </a:p>
          <a:p>
            <a:r>
              <a:rPr lang="en-US" dirty="0" smtClean="0"/>
              <a:t>“Distress” migration</a:t>
            </a:r>
          </a:p>
          <a:p>
            <a:r>
              <a:rPr lang="en-US" dirty="0" smtClean="0"/>
              <a:t>Culture or family traditions</a:t>
            </a:r>
            <a:endParaRPr lang="en-US" dirty="0"/>
          </a:p>
        </p:txBody>
      </p:sp>
      <p:sp>
        <p:nvSpPr>
          <p:cNvPr id="5" name="Content Placeholder 2"/>
          <p:cNvSpPr txBox="1">
            <a:spLocks/>
          </p:cNvSpPr>
          <p:nvPr/>
        </p:nvSpPr>
        <p:spPr>
          <a:xfrm>
            <a:off x="5960076" y="1770176"/>
            <a:ext cx="4646381" cy="1439049"/>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baseline="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rgbClr val="121967"/>
              </a:buClr>
              <a:buSzPct val="100000"/>
              <a:buFont typeface="Wingdings" panose="05000000000000000000" pitchFamily="2"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dirty="0" smtClean="0"/>
              <a:t>“</a:t>
            </a:r>
            <a:r>
              <a:rPr lang="en-US" dirty="0"/>
              <a:t>Nimble fingers” argument</a:t>
            </a:r>
          </a:p>
          <a:p>
            <a:r>
              <a:rPr lang="en-US" dirty="0"/>
              <a:t>Weak or non-existent laws and law enforcement</a:t>
            </a:r>
          </a:p>
          <a:p>
            <a:r>
              <a:rPr lang="en-US" dirty="0"/>
              <a:t>Absence of worker </a:t>
            </a:r>
            <a:r>
              <a:rPr lang="en-US" dirty="0" smtClean="0"/>
              <a:t>organization</a:t>
            </a:r>
          </a:p>
          <a:p>
            <a:r>
              <a:rPr lang="en-US" dirty="0"/>
              <a:t>Supply and demand of child </a:t>
            </a:r>
            <a:r>
              <a:rPr lang="en-US" dirty="0" err="1"/>
              <a:t>labour</a:t>
            </a:r>
            <a:endParaRPr lang="en-US"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120" t="19141" r="-1120" b="20254"/>
          <a:stretch/>
        </p:blipFill>
        <p:spPr>
          <a:xfrm>
            <a:off x="1161295" y="3452833"/>
            <a:ext cx="8512280" cy="3442238"/>
          </a:xfrm>
          <a:prstGeom prst="rect">
            <a:avLst/>
          </a:prstGeom>
        </p:spPr>
      </p:pic>
    </p:spTree>
    <p:extLst>
      <p:ext uri="{BB962C8B-B14F-4D97-AF65-F5344CB8AC3E}">
        <p14:creationId xmlns:p14="http://schemas.microsoft.com/office/powerpoint/2010/main" val="1163872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200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300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400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400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nodeType="withEffect">
                                  <p:stCondLst>
                                    <p:cond delay="100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par>
                                <p:cTn id="23" presetID="10" presetClass="entr" presetSubtype="0" fill="hold" nodeType="withEffect">
                                  <p:stCondLst>
                                    <p:cond delay="100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fade">
                                      <p:cBhvr>
                                        <p:cTn id="25" dur="500"/>
                                        <p:tgtEl>
                                          <p:spTgt spid="5">
                                            <p:txEl>
                                              <p:pRg st="1" end="1"/>
                                            </p:txEl>
                                          </p:spTgt>
                                        </p:tgtEl>
                                      </p:cBhvr>
                                    </p:animEffect>
                                  </p:childTnLst>
                                </p:cTn>
                              </p:par>
                              <p:par>
                                <p:cTn id="26" presetID="10" presetClass="entr" presetSubtype="0" fill="hold" nodeType="withEffect">
                                  <p:stCondLst>
                                    <p:cond delay="100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500"/>
                                        <p:tgtEl>
                                          <p:spTgt spid="5">
                                            <p:txEl>
                                              <p:pRg st="2" end="2"/>
                                            </p:txEl>
                                          </p:spTgt>
                                        </p:tgtEl>
                                      </p:cBhvr>
                                    </p:animEffect>
                                  </p:childTnLst>
                                </p:cTn>
                              </p:par>
                              <p:par>
                                <p:cTn id="29" presetID="10" presetClass="entr" presetSubtype="0" fill="hold" nodeType="withEffect">
                                  <p:stCondLst>
                                    <p:cond delay="100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the Consequences of Child </a:t>
            </a:r>
            <a:r>
              <a:rPr lang="en-US" dirty="0" err="1" smtClean="0"/>
              <a:t>Labour</a:t>
            </a:r>
            <a:endParaRPr lang="en-US" dirty="0"/>
          </a:p>
        </p:txBody>
      </p:sp>
      <p:sp>
        <p:nvSpPr>
          <p:cNvPr id="3" name="Content Placeholder 2"/>
          <p:cNvSpPr>
            <a:spLocks noGrp="1"/>
          </p:cNvSpPr>
          <p:nvPr>
            <p:ph idx="1"/>
          </p:nvPr>
        </p:nvSpPr>
        <p:spPr>
          <a:xfrm>
            <a:off x="646956" y="1903186"/>
            <a:ext cx="7676988" cy="3416300"/>
          </a:xfrm>
        </p:spPr>
        <p:txBody>
          <a:bodyPr>
            <a:normAutofit fontScale="92500" lnSpcReduction="10000"/>
          </a:bodyPr>
          <a:lstStyle/>
          <a:p>
            <a:pPr marL="0" indent="0">
              <a:buNone/>
            </a:pPr>
            <a:r>
              <a:rPr lang="en-GB" dirty="0" smtClean="0"/>
              <a:t>Child labour can:</a:t>
            </a:r>
          </a:p>
          <a:p>
            <a:r>
              <a:rPr lang="en-GB" dirty="0" smtClean="0"/>
              <a:t>Jeopardize </a:t>
            </a:r>
            <a:r>
              <a:rPr lang="en-GB" dirty="0"/>
              <a:t>children’s health and safety, and affect their physical and psycho-social development;</a:t>
            </a:r>
          </a:p>
          <a:p>
            <a:r>
              <a:rPr lang="en-GB" dirty="0"/>
              <a:t>Impede children’s access to education and/or skills training, thus limiting their economic and social mobility and advancement later in life; </a:t>
            </a:r>
          </a:p>
          <a:p>
            <a:r>
              <a:rPr lang="en-GB" dirty="0"/>
              <a:t>Lead to continued poverty over generations and inhibit children’s access to decent work when they reach the minimum legal age for employment; </a:t>
            </a:r>
            <a:r>
              <a:rPr lang="en-GB" dirty="0" smtClean="0"/>
              <a:t>and </a:t>
            </a:r>
            <a:endParaRPr lang="en-GB" dirty="0"/>
          </a:p>
          <a:p>
            <a:r>
              <a:rPr lang="en-GB" dirty="0"/>
              <a:t>Act as a significant impediment to achieving the Sustainable Development Goals, in particular concerning poverty alleviation and education for all.</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1265" y="1770176"/>
            <a:ext cx="3434898" cy="5147842"/>
          </a:xfrm>
          <a:prstGeom prst="rect">
            <a:avLst/>
          </a:prstGeom>
        </p:spPr>
      </p:pic>
    </p:spTree>
    <p:extLst>
      <p:ext uri="{BB962C8B-B14F-4D97-AF65-F5344CB8AC3E}">
        <p14:creationId xmlns:p14="http://schemas.microsoft.com/office/powerpoint/2010/main" val="4672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2" presetClass="entr" presetSubtype="4"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 calcmode="lin" valueType="num">
                                      <p:cBhvr additive="base">
                                        <p:cTn id="10"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additive="base">
                                        <p:cTn id="1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0" indent="0">
              <a:buNone/>
            </a:pPr>
            <a:r>
              <a:rPr lang="en-US" dirty="0" smtClean="0"/>
              <a:t>Do you have questions/comments about:</a:t>
            </a:r>
          </a:p>
          <a:p>
            <a:r>
              <a:rPr lang="en-US" dirty="0" smtClean="0"/>
              <a:t>Causes of child </a:t>
            </a:r>
            <a:r>
              <a:rPr lang="en-US" dirty="0" err="1" smtClean="0"/>
              <a:t>labour</a:t>
            </a:r>
            <a:r>
              <a:rPr lang="en-US" dirty="0" smtClean="0"/>
              <a:t>?</a:t>
            </a:r>
          </a:p>
          <a:p>
            <a:r>
              <a:rPr lang="en-US" dirty="0" smtClean="0"/>
              <a:t>Consequences of child </a:t>
            </a:r>
            <a:r>
              <a:rPr lang="en-US" dirty="0" err="1" smtClean="0"/>
              <a:t>labour</a:t>
            </a:r>
            <a:r>
              <a:rPr lang="en-US" dirty="0" smtClean="0"/>
              <a:t>?</a:t>
            </a:r>
            <a:endParaRPr lang="en-US" dirty="0"/>
          </a:p>
        </p:txBody>
      </p:sp>
    </p:spTree>
    <p:extLst>
      <p:ext uri="{BB962C8B-B14F-4D97-AF65-F5344CB8AC3E}">
        <p14:creationId xmlns:p14="http://schemas.microsoft.com/office/powerpoint/2010/main" val="2512801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28604"/>
            <a:ext cx="8761413" cy="706964"/>
          </a:xfrm>
        </p:spPr>
        <p:txBody>
          <a:bodyPr>
            <a:normAutofit fontScale="90000"/>
          </a:bodyPr>
          <a:lstStyle/>
          <a:p>
            <a:r>
              <a:rPr lang="en-US" dirty="0" smtClean="0"/>
              <a:t>Exercise 4: </a:t>
            </a:r>
            <a:r>
              <a:rPr lang="en-US" dirty="0"/>
              <a:t>Deepening Understanding of </a:t>
            </a:r>
            <a:r>
              <a:rPr lang="en-CA" dirty="0"/>
              <a:t>the Causes </a:t>
            </a:r>
            <a:r>
              <a:rPr lang="en-CA" dirty="0" smtClean="0"/>
              <a:t>and </a:t>
            </a:r>
            <a:r>
              <a:rPr lang="en-CA" dirty="0"/>
              <a:t>Consequences of Child Labour</a:t>
            </a:r>
            <a:endParaRPr lang="en-US" dirty="0"/>
          </a:p>
        </p:txBody>
      </p:sp>
      <p:sp>
        <p:nvSpPr>
          <p:cNvPr id="3" name="Content Placeholder 2"/>
          <p:cNvSpPr>
            <a:spLocks noGrp="1"/>
          </p:cNvSpPr>
          <p:nvPr>
            <p:ph idx="1"/>
          </p:nvPr>
        </p:nvSpPr>
        <p:spPr>
          <a:xfrm>
            <a:off x="914400" y="2758148"/>
            <a:ext cx="8825659" cy="3416300"/>
          </a:xfrm>
        </p:spPr>
        <p:txBody>
          <a:bodyPr/>
          <a:lstStyle/>
          <a:p>
            <a:pPr marL="514350" indent="-514350">
              <a:buFont typeface="+mj-lt"/>
              <a:buAutoNum type="arabicPeriod"/>
            </a:pPr>
            <a:r>
              <a:rPr lang="en-US" dirty="0"/>
              <a:t>Divide into </a:t>
            </a:r>
            <a:r>
              <a:rPr lang="en-US" dirty="0" smtClean="0"/>
              <a:t>4 </a:t>
            </a:r>
            <a:r>
              <a:rPr lang="en-CA" dirty="0" smtClean="0"/>
              <a:t>groups</a:t>
            </a:r>
            <a:r>
              <a:rPr lang="en-CA" dirty="0"/>
              <a:t>.</a:t>
            </a:r>
          </a:p>
          <a:p>
            <a:pPr marL="514350" indent="-514350">
              <a:buFont typeface="+mj-lt"/>
              <a:buAutoNum type="arabicPeriod"/>
            </a:pPr>
            <a:r>
              <a:rPr lang="en-CA" dirty="0"/>
              <a:t>Nominate a note-taker and presenter.</a:t>
            </a:r>
          </a:p>
          <a:p>
            <a:pPr marL="514350" indent="-514350">
              <a:buFont typeface="+mj-lt"/>
              <a:buAutoNum type="arabicPeriod"/>
            </a:pPr>
            <a:r>
              <a:rPr lang="en-CA" dirty="0"/>
              <a:t>Discuss the question or topic you are given.</a:t>
            </a:r>
          </a:p>
          <a:p>
            <a:pPr marL="514350" indent="-514350">
              <a:buFont typeface="+mj-lt"/>
              <a:buAutoNum type="arabicPeriod"/>
            </a:pPr>
            <a:r>
              <a:rPr lang="en-CA" dirty="0"/>
              <a:t>Present the conclusions </a:t>
            </a:r>
            <a:r>
              <a:rPr lang="en-CA" dirty="0" smtClean="0"/>
              <a:t>in </a:t>
            </a:r>
            <a:r>
              <a:rPr lang="en-CA" dirty="0"/>
              <a:t>plenary</a:t>
            </a:r>
            <a:r>
              <a:rPr lang="en-CA" dirty="0" smtClean="0"/>
              <a:t>.</a:t>
            </a:r>
            <a:endParaRPr lang="en-US" dirty="0"/>
          </a:p>
        </p:txBody>
      </p:sp>
    </p:spTree>
    <p:extLst>
      <p:ext uri="{BB962C8B-B14F-4D97-AF65-F5344CB8AC3E}">
        <p14:creationId xmlns:p14="http://schemas.microsoft.com/office/powerpoint/2010/main" val="15938735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l"/>
            <a:r>
              <a:rPr lang="en-GB" dirty="0" smtClean="0"/>
              <a:t>Session 4: Conducting Inspections</a:t>
            </a:r>
            <a:endParaRPr lang="en-GB" dirty="0"/>
          </a:p>
        </p:txBody>
      </p:sp>
      <p:sp>
        <p:nvSpPr>
          <p:cNvPr id="3" name="Subtitle 2"/>
          <p:cNvSpPr>
            <a:spLocks noGrp="1"/>
          </p:cNvSpPr>
          <p:nvPr>
            <p:ph type="subTitle" idx="1"/>
          </p:nvPr>
        </p:nvSpPr>
        <p:spPr/>
        <p:txBody>
          <a:bodyPr/>
          <a:lstStyle/>
          <a:p>
            <a:endParaRPr lang="en-US"/>
          </a:p>
        </p:txBody>
      </p:sp>
      <p:pic>
        <p:nvPicPr>
          <p:cNvPr id="4" name="Picture 2" descr="http://isfwatchkeeper.com/wp-content/uploads/ilo-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3785" y="133232"/>
            <a:ext cx="1937978" cy="178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571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the Purpose of </a:t>
            </a:r>
            <a:r>
              <a:rPr lang="en-US" dirty="0" err="1"/>
              <a:t>Labour</a:t>
            </a:r>
            <a:r>
              <a:rPr lang="en-US" dirty="0"/>
              <a:t> Inspection</a:t>
            </a:r>
          </a:p>
        </p:txBody>
      </p:sp>
      <p:sp>
        <p:nvSpPr>
          <p:cNvPr id="3" name="Content Placeholder 2"/>
          <p:cNvSpPr>
            <a:spLocks noGrp="1"/>
          </p:cNvSpPr>
          <p:nvPr>
            <p:ph idx="1"/>
          </p:nvPr>
        </p:nvSpPr>
        <p:spPr>
          <a:xfrm>
            <a:off x="914400" y="2034420"/>
            <a:ext cx="8526384" cy="2632691"/>
          </a:xfrm>
        </p:spPr>
        <p:txBody>
          <a:bodyPr/>
          <a:lstStyle/>
          <a:p>
            <a:pPr marL="0" indent="0">
              <a:buNone/>
            </a:pPr>
            <a:r>
              <a:rPr lang="en-US" dirty="0" err="1"/>
              <a:t>Labour</a:t>
            </a:r>
            <a:r>
              <a:rPr lang="en-US" dirty="0"/>
              <a:t> inspection has three main functions:</a:t>
            </a:r>
          </a:p>
          <a:p>
            <a:r>
              <a:rPr lang="en-US" dirty="0"/>
              <a:t>Enforce the law;</a:t>
            </a:r>
          </a:p>
          <a:p>
            <a:r>
              <a:rPr lang="en-US" dirty="0"/>
              <a:t>Providing information and advice to employers and workers; and</a:t>
            </a:r>
          </a:p>
          <a:p>
            <a:r>
              <a:rPr lang="en-US" dirty="0"/>
              <a:t>Identify gaps in the law</a:t>
            </a:r>
            <a:r>
              <a:rPr lang="en-US" dirty="0" smtClean="0"/>
              <a:t>.</a:t>
            </a:r>
            <a:endParaRPr lang="en-US" dirty="0"/>
          </a:p>
        </p:txBody>
      </p:sp>
      <p:sp>
        <p:nvSpPr>
          <p:cNvPr id="7" name="Rectangle 6"/>
          <p:cNvSpPr/>
          <p:nvPr/>
        </p:nvSpPr>
        <p:spPr>
          <a:xfrm>
            <a:off x="5370674" y="4636354"/>
            <a:ext cx="6096000" cy="646331"/>
          </a:xfrm>
          <a:prstGeom prst="rect">
            <a:avLst/>
          </a:prstGeom>
        </p:spPr>
        <p:txBody>
          <a:bodyPr>
            <a:spAutoFit/>
          </a:bodyPr>
          <a:lstStyle/>
          <a:p>
            <a:pPr algn="r"/>
            <a:r>
              <a:rPr lang="en-US" dirty="0"/>
              <a:t>*This includes the employment of children and</a:t>
            </a:r>
          </a:p>
          <a:p>
            <a:pPr algn="r"/>
            <a:r>
              <a:rPr lang="en-US" dirty="0"/>
              <a:t>young persons, child </a:t>
            </a:r>
            <a:r>
              <a:rPr lang="en-US" dirty="0" err="1"/>
              <a:t>labour</a:t>
            </a:r>
            <a:r>
              <a:rPr lang="en-US" dirty="0"/>
              <a:t> and WFCL</a:t>
            </a:r>
          </a:p>
        </p:txBody>
      </p:sp>
    </p:spTree>
    <p:extLst>
      <p:ext uri="{BB962C8B-B14F-4D97-AF65-F5344CB8AC3E}">
        <p14:creationId xmlns:p14="http://schemas.microsoft.com/office/powerpoint/2010/main" val="127235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1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40080"/>
            <a:ext cx="9925235" cy="706964"/>
          </a:xfrm>
        </p:spPr>
        <p:txBody>
          <a:bodyPr/>
          <a:lstStyle/>
          <a:p>
            <a:r>
              <a:rPr lang="en-US" dirty="0"/>
              <a:t>Understanding the Roles </a:t>
            </a:r>
            <a:r>
              <a:rPr lang="en-US" dirty="0" smtClean="0"/>
              <a:t>and </a:t>
            </a:r>
            <a:r>
              <a:rPr lang="en-US" dirty="0"/>
              <a:t>Responsibilities of </a:t>
            </a:r>
            <a:r>
              <a:rPr lang="en-US" dirty="0" err="1"/>
              <a:t>Labour</a:t>
            </a:r>
            <a:r>
              <a:rPr lang="en-US" dirty="0"/>
              <a:t> Inspectors</a:t>
            </a:r>
          </a:p>
        </p:txBody>
      </p:sp>
      <p:sp>
        <p:nvSpPr>
          <p:cNvPr id="3" name="Content Placeholder 2"/>
          <p:cNvSpPr>
            <a:spLocks noGrp="1"/>
          </p:cNvSpPr>
          <p:nvPr>
            <p:ph idx="1"/>
          </p:nvPr>
        </p:nvSpPr>
        <p:spPr>
          <a:xfrm>
            <a:off x="914400" y="2115529"/>
            <a:ext cx="8825659" cy="3416300"/>
          </a:xfrm>
        </p:spPr>
        <p:txBody>
          <a:bodyPr/>
          <a:lstStyle/>
          <a:p>
            <a:r>
              <a:rPr lang="en-US" dirty="0"/>
              <a:t>Promote compliance with the law, including employment of children</a:t>
            </a:r>
          </a:p>
          <a:p>
            <a:r>
              <a:rPr lang="en-US" dirty="0"/>
              <a:t>Assess conditions with a view to preventing child </a:t>
            </a:r>
            <a:r>
              <a:rPr lang="en-US" dirty="0" err="1"/>
              <a:t>labour</a:t>
            </a:r>
            <a:r>
              <a:rPr lang="en-US" dirty="0"/>
              <a:t>, taking appropriate action to ensure legal compliance</a:t>
            </a:r>
          </a:p>
          <a:p>
            <a:r>
              <a:rPr lang="en-US" dirty="0"/>
              <a:t>Examine employer records and conditions of work for children under </a:t>
            </a:r>
            <a:r>
              <a:rPr lang="en-US" dirty="0" smtClean="0"/>
              <a:t>18</a:t>
            </a:r>
            <a:endParaRPr lang="en-US" dirty="0"/>
          </a:p>
          <a:p>
            <a:r>
              <a:rPr lang="en-US" dirty="0"/>
              <a:t>Right of entry into any workplace</a:t>
            </a:r>
          </a:p>
          <a:p>
            <a:r>
              <a:rPr lang="en-US" dirty="0"/>
              <a:t>Power of injunction</a:t>
            </a:r>
          </a:p>
        </p:txBody>
      </p:sp>
      <p:pic>
        <p:nvPicPr>
          <p:cNvPr id="4" name="Picture 3"/>
          <p:cNvPicPr>
            <a:picLocks noChangeAspect="1"/>
          </p:cNvPicPr>
          <p:nvPr/>
        </p:nvPicPr>
        <p:blipFill rotWithShape="1">
          <a:blip r:embed="rId2"/>
          <a:srcRect t="11065" b="9154"/>
          <a:stretch/>
        </p:blipFill>
        <p:spPr>
          <a:xfrm>
            <a:off x="7088478" y="3878662"/>
            <a:ext cx="5103522" cy="2707895"/>
          </a:xfrm>
          <a:prstGeom prst="rect">
            <a:avLst/>
          </a:prstGeom>
        </p:spPr>
      </p:pic>
    </p:spTree>
    <p:extLst>
      <p:ext uri="{BB962C8B-B14F-4D97-AF65-F5344CB8AC3E}">
        <p14:creationId xmlns:p14="http://schemas.microsoft.com/office/powerpoint/2010/main" val="29596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1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10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955" y="605921"/>
            <a:ext cx="9851531" cy="706964"/>
          </a:xfrm>
        </p:spPr>
        <p:txBody>
          <a:bodyPr/>
          <a:lstStyle/>
          <a:p>
            <a:r>
              <a:rPr lang="en-US" dirty="0"/>
              <a:t>Obligations of </a:t>
            </a:r>
            <a:r>
              <a:rPr lang="en-US" dirty="0" err="1"/>
              <a:t>Labour</a:t>
            </a:r>
            <a:r>
              <a:rPr lang="en-US" dirty="0"/>
              <a:t> Inspectors</a:t>
            </a:r>
          </a:p>
        </p:txBody>
      </p:sp>
      <p:sp>
        <p:nvSpPr>
          <p:cNvPr id="3" name="Content Placeholder 2"/>
          <p:cNvSpPr>
            <a:spLocks noGrp="1"/>
          </p:cNvSpPr>
          <p:nvPr>
            <p:ph idx="1"/>
          </p:nvPr>
        </p:nvSpPr>
        <p:spPr>
          <a:xfrm>
            <a:off x="5554858" y="1903186"/>
            <a:ext cx="4821382" cy="3416300"/>
          </a:xfrm>
        </p:spPr>
        <p:txBody>
          <a:bodyPr/>
          <a:lstStyle/>
          <a:p>
            <a:r>
              <a:rPr lang="en-US" dirty="0"/>
              <a:t>Independence </a:t>
            </a:r>
            <a:r>
              <a:rPr lang="en-US" dirty="0" smtClean="0"/>
              <a:t>and </a:t>
            </a:r>
            <a:r>
              <a:rPr lang="en-US" dirty="0"/>
              <a:t>impartiality</a:t>
            </a:r>
          </a:p>
          <a:p>
            <a:r>
              <a:rPr lang="en-US" dirty="0"/>
              <a:t>Integrity</a:t>
            </a:r>
          </a:p>
          <a:p>
            <a:r>
              <a:rPr lang="en-US" dirty="0"/>
              <a:t>Confidentiality</a:t>
            </a:r>
          </a:p>
          <a:p>
            <a:r>
              <a:rPr lang="en-US" dirty="0"/>
              <a:t>Professionalism </a:t>
            </a:r>
            <a:r>
              <a:rPr lang="en-US" dirty="0" smtClean="0"/>
              <a:t>and </a:t>
            </a:r>
            <a:r>
              <a:rPr lang="en-US" dirty="0"/>
              <a:t>competency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955" y="1903186"/>
            <a:ext cx="4742193" cy="4322671"/>
          </a:xfrm>
          <a:prstGeom prst="rect">
            <a:avLst/>
          </a:prstGeom>
        </p:spPr>
      </p:pic>
    </p:spTree>
    <p:extLst>
      <p:ext uri="{BB962C8B-B14F-4D97-AF65-F5344CB8AC3E}">
        <p14:creationId xmlns:p14="http://schemas.microsoft.com/office/powerpoint/2010/main" val="196533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1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955" y="605921"/>
            <a:ext cx="10580117" cy="706964"/>
          </a:xfrm>
        </p:spPr>
        <p:txBody>
          <a:bodyPr/>
          <a:lstStyle/>
          <a:p>
            <a:r>
              <a:rPr lang="en-US" dirty="0"/>
              <a:t>Conducting </a:t>
            </a:r>
            <a:r>
              <a:rPr lang="en-US" dirty="0" smtClean="0"/>
              <a:t>and </a:t>
            </a:r>
            <a:r>
              <a:rPr lang="en-US" dirty="0"/>
              <a:t>Strengthening Inspections to Address Child </a:t>
            </a:r>
            <a:r>
              <a:rPr lang="en-US" dirty="0" err="1"/>
              <a:t>Labour</a:t>
            </a:r>
            <a:endParaRPr lang="en-US" dirty="0"/>
          </a:p>
        </p:txBody>
      </p:sp>
      <p:sp>
        <p:nvSpPr>
          <p:cNvPr id="3" name="Content Placeholder 2"/>
          <p:cNvSpPr>
            <a:spLocks noGrp="1"/>
          </p:cNvSpPr>
          <p:nvPr>
            <p:ph idx="1"/>
          </p:nvPr>
        </p:nvSpPr>
        <p:spPr/>
        <p:txBody>
          <a:bodyPr/>
          <a:lstStyle/>
          <a:p>
            <a:r>
              <a:rPr lang="en-US" dirty="0"/>
              <a:t>Announced and unannounced visits</a:t>
            </a:r>
          </a:p>
          <a:p>
            <a:r>
              <a:rPr lang="en-US" dirty="0"/>
              <a:t>Age verification techniques</a:t>
            </a:r>
          </a:p>
          <a:p>
            <a:r>
              <a:rPr lang="en-US" dirty="0"/>
              <a:t>Interviewing children</a:t>
            </a:r>
          </a:p>
          <a:p>
            <a:r>
              <a:rPr lang="en-US" dirty="0"/>
              <a:t>Assessing working conditions </a:t>
            </a:r>
            <a:r>
              <a:rPr lang="en-US" dirty="0" smtClean="0"/>
              <a:t>and </a:t>
            </a:r>
            <a:r>
              <a:rPr lang="en-US" dirty="0"/>
              <a:t>hazards</a:t>
            </a:r>
          </a:p>
          <a:p>
            <a:r>
              <a:rPr lang="en-US" dirty="0"/>
              <a:t>Speaking with employers and workers</a:t>
            </a:r>
          </a:p>
        </p:txBody>
      </p:sp>
    </p:spTree>
    <p:extLst>
      <p:ext uri="{BB962C8B-B14F-4D97-AF65-F5344CB8AC3E}">
        <p14:creationId xmlns:p14="http://schemas.microsoft.com/office/powerpoint/2010/main" val="779820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100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100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100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0" indent="0">
              <a:buNone/>
            </a:pPr>
            <a:r>
              <a:rPr lang="en-US" dirty="0"/>
              <a:t>Do you have questions/comments about:</a:t>
            </a:r>
          </a:p>
          <a:p>
            <a:r>
              <a:rPr lang="en-US" dirty="0"/>
              <a:t>The </a:t>
            </a:r>
            <a:r>
              <a:rPr lang="en-US" dirty="0" smtClean="0"/>
              <a:t>purpose and scope </a:t>
            </a:r>
            <a:r>
              <a:rPr lang="en-US" dirty="0"/>
              <a:t>of </a:t>
            </a:r>
            <a:r>
              <a:rPr lang="en-US" dirty="0" smtClean="0"/>
              <a:t>inspections</a:t>
            </a:r>
            <a:r>
              <a:rPr lang="en-US" dirty="0"/>
              <a:t>?</a:t>
            </a:r>
          </a:p>
          <a:p>
            <a:r>
              <a:rPr lang="en-US" dirty="0"/>
              <a:t>The </a:t>
            </a:r>
            <a:r>
              <a:rPr lang="en-US" dirty="0" smtClean="0"/>
              <a:t>rights and responsibilities </a:t>
            </a:r>
            <a:r>
              <a:rPr lang="en-US" dirty="0"/>
              <a:t>of </a:t>
            </a:r>
            <a:r>
              <a:rPr lang="en-US" dirty="0" smtClean="0"/>
              <a:t>inspectors</a:t>
            </a:r>
            <a:r>
              <a:rPr lang="en-US" dirty="0"/>
              <a:t>?</a:t>
            </a:r>
          </a:p>
          <a:p>
            <a:r>
              <a:rPr lang="en-US" dirty="0"/>
              <a:t>Conducting inspections?</a:t>
            </a:r>
          </a:p>
          <a:p>
            <a:pPr marL="0" indent="0">
              <a:buNone/>
            </a:pPr>
            <a:endParaRPr lang="en-US" dirty="0"/>
          </a:p>
        </p:txBody>
      </p:sp>
    </p:spTree>
    <p:extLst>
      <p:ext uri="{BB962C8B-B14F-4D97-AF65-F5344CB8AC3E}">
        <p14:creationId xmlns:p14="http://schemas.microsoft.com/office/powerpoint/2010/main" val="82985084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6068" y="644266"/>
            <a:ext cx="9857528" cy="706964"/>
          </a:xfrm>
        </p:spPr>
        <p:txBody>
          <a:bodyPr/>
          <a:lstStyle/>
          <a:p>
            <a:r>
              <a:rPr lang="en-US" dirty="0" smtClean="0"/>
              <a:t>Exercise 5: Strategies to Identify Child </a:t>
            </a:r>
            <a:r>
              <a:rPr lang="en-US" dirty="0" err="1" smtClean="0"/>
              <a:t>Labour</a:t>
            </a:r>
            <a:r>
              <a:rPr lang="en-US" dirty="0" smtClean="0"/>
              <a:t> in Practice</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a:t>Divide into 4 groups.</a:t>
            </a:r>
          </a:p>
          <a:p>
            <a:pPr marL="514350" indent="-514350">
              <a:buFont typeface="+mj-lt"/>
              <a:buAutoNum type="arabicPeriod"/>
            </a:pPr>
            <a:r>
              <a:rPr lang="en-US" dirty="0"/>
              <a:t>Nominate a note-taker and presenter.</a:t>
            </a:r>
          </a:p>
          <a:p>
            <a:pPr marL="514350" indent="-514350">
              <a:buFont typeface="+mj-lt"/>
              <a:buAutoNum type="arabicPeriod"/>
            </a:pPr>
            <a:r>
              <a:rPr lang="en-US" dirty="0"/>
              <a:t>Discuss the question or topic you are given.</a:t>
            </a:r>
          </a:p>
          <a:p>
            <a:pPr marL="514350" indent="-514350">
              <a:buFont typeface="+mj-lt"/>
              <a:buAutoNum type="arabicPeriod"/>
            </a:pPr>
            <a:r>
              <a:rPr lang="en-US" dirty="0"/>
              <a:t>Present your conclusions in plenary</a:t>
            </a:r>
            <a:r>
              <a:rPr lang="en-US" dirty="0" smtClean="0"/>
              <a:t>.</a:t>
            </a:r>
            <a:endParaRPr lang="en-US" dirty="0"/>
          </a:p>
        </p:txBody>
      </p:sp>
    </p:spTree>
    <p:extLst>
      <p:ext uri="{BB962C8B-B14F-4D97-AF65-F5344CB8AC3E}">
        <p14:creationId xmlns:p14="http://schemas.microsoft.com/office/powerpoint/2010/main" val="406594633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Group Discussion: Removing a Child from Work</a:t>
            </a:r>
          </a:p>
        </p:txBody>
      </p:sp>
      <p:sp>
        <p:nvSpPr>
          <p:cNvPr id="3" name="Content Placeholder 2"/>
          <p:cNvSpPr>
            <a:spLocks noGrp="1"/>
          </p:cNvSpPr>
          <p:nvPr>
            <p:ph idx="1"/>
          </p:nvPr>
        </p:nvSpPr>
        <p:spPr/>
        <p:txBody>
          <a:bodyPr/>
          <a:lstStyle/>
          <a:p>
            <a:pPr marL="0" indent="0">
              <a:buNone/>
            </a:pPr>
            <a:r>
              <a:rPr lang="en-US" dirty="0"/>
              <a:t>When a case of child </a:t>
            </a:r>
            <a:r>
              <a:rPr lang="en-US" dirty="0" err="1"/>
              <a:t>labour</a:t>
            </a:r>
            <a:r>
              <a:rPr lang="en-US" dirty="0"/>
              <a:t> is found, what steps should </a:t>
            </a:r>
            <a:r>
              <a:rPr lang="en-US" dirty="0" err="1"/>
              <a:t>labour</a:t>
            </a:r>
            <a:r>
              <a:rPr lang="en-US" dirty="0"/>
              <a:t> inspectors take to remove the child?</a:t>
            </a:r>
          </a:p>
        </p:txBody>
      </p:sp>
    </p:spTree>
    <p:extLst>
      <p:ext uri="{BB962C8B-B14F-4D97-AF65-F5344CB8AC3E}">
        <p14:creationId xmlns:p14="http://schemas.microsoft.com/office/powerpoint/2010/main" val="4731737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Guiding Questions to Determine the Best Interests of the Child</a:t>
            </a:r>
          </a:p>
        </p:txBody>
      </p:sp>
      <p:sp>
        <p:nvSpPr>
          <p:cNvPr id="3" name="Content Placeholder 2"/>
          <p:cNvSpPr>
            <a:spLocks noGrp="1"/>
          </p:cNvSpPr>
          <p:nvPr>
            <p:ph idx="1"/>
          </p:nvPr>
        </p:nvSpPr>
        <p:spPr/>
        <p:txBody>
          <a:bodyPr/>
          <a:lstStyle/>
          <a:p>
            <a:pPr marL="457200" indent="-457200"/>
            <a:r>
              <a:rPr lang="en-GB" dirty="0"/>
              <a:t>If removed from employment, would the child disappear into less visible and potentially more hazardous types of work?</a:t>
            </a:r>
          </a:p>
          <a:p>
            <a:pPr marL="457200" indent="-457200"/>
            <a:r>
              <a:rPr lang="en-GB" dirty="0"/>
              <a:t>Assuming the work is not hazardous, could it be in the interest of the child to be partially released from work, so that there is time and financial resources for education or other training?</a:t>
            </a:r>
          </a:p>
          <a:p>
            <a:pPr marL="457200" indent="-457200"/>
            <a:r>
              <a:rPr lang="en-GB" dirty="0"/>
              <a:t>How does the child feel about the work?</a:t>
            </a:r>
          </a:p>
        </p:txBody>
      </p:sp>
    </p:spTree>
    <p:extLst>
      <p:ext uri="{BB962C8B-B14F-4D97-AF65-F5344CB8AC3E}">
        <p14:creationId xmlns:p14="http://schemas.microsoft.com/office/powerpoint/2010/main" val="26855260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Child </a:t>
            </a:r>
            <a:r>
              <a:rPr lang="en-US" dirty="0" err="1"/>
              <a:t>Labour</a:t>
            </a:r>
            <a:r>
              <a:rPr lang="en-US" dirty="0"/>
              <a:t> Monitoring</a:t>
            </a:r>
          </a:p>
        </p:txBody>
      </p:sp>
      <p:sp>
        <p:nvSpPr>
          <p:cNvPr id="3" name="Content Placeholder 2"/>
          <p:cNvSpPr>
            <a:spLocks noGrp="1"/>
          </p:cNvSpPr>
          <p:nvPr>
            <p:ph idx="1"/>
          </p:nvPr>
        </p:nvSpPr>
        <p:spPr>
          <a:xfrm>
            <a:off x="914400" y="2230146"/>
            <a:ext cx="6242829" cy="3133728"/>
          </a:xfrm>
        </p:spPr>
        <p:txBody>
          <a:bodyPr/>
          <a:lstStyle/>
          <a:p>
            <a:r>
              <a:rPr lang="en-US" dirty="0"/>
              <a:t>Active process for checking locations and communities where child </a:t>
            </a:r>
            <a:r>
              <a:rPr lang="en-US" dirty="0" err="1"/>
              <a:t>labour</a:t>
            </a:r>
            <a:r>
              <a:rPr lang="en-US" dirty="0"/>
              <a:t> may be found</a:t>
            </a:r>
          </a:p>
          <a:p>
            <a:r>
              <a:rPr lang="en-US" dirty="0"/>
              <a:t>Direct observation of workplaces and referral to services</a:t>
            </a:r>
          </a:p>
          <a:p>
            <a:r>
              <a:rPr lang="en-US" dirty="0"/>
              <a:t>CLM plays an important, complimentary role to </a:t>
            </a:r>
            <a:r>
              <a:rPr lang="en-US" dirty="0" err="1"/>
              <a:t>labour</a:t>
            </a:r>
            <a:r>
              <a:rPr lang="en-US" dirty="0"/>
              <a:t> inspection</a:t>
            </a:r>
          </a:p>
          <a:p>
            <a:r>
              <a:rPr lang="en-US" dirty="0"/>
              <a:t>Monitors do not have same legal authority as inspectors, nor legal right to enter workplaces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1789" y="1903186"/>
            <a:ext cx="5240211" cy="3496531"/>
          </a:xfrm>
          <a:prstGeom prst="rect">
            <a:avLst/>
          </a:prstGeom>
        </p:spPr>
      </p:pic>
    </p:spTree>
    <p:extLst>
      <p:ext uri="{BB962C8B-B14F-4D97-AF65-F5344CB8AC3E}">
        <p14:creationId xmlns:p14="http://schemas.microsoft.com/office/powerpoint/2010/main" val="5666312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0" indent="0">
              <a:buNone/>
            </a:pPr>
            <a:r>
              <a:rPr lang="en-US" dirty="0"/>
              <a:t>Do you have questions/comments about:</a:t>
            </a:r>
          </a:p>
          <a:p>
            <a:r>
              <a:rPr lang="en-US" dirty="0"/>
              <a:t>Removal, </a:t>
            </a:r>
            <a:r>
              <a:rPr lang="en-US" dirty="0" smtClean="0"/>
              <a:t>referral </a:t>
            </a:r>
            <a:r>
              <a:rPr lang="en-US" dirty="0"/>
              <a:t>and </a:t>
            </a:r>
            <a:r>
              <a:rPr lang="en-US" dirty="0" smtClean="0"/>
              <a:t>remediation</a:t>
            </a:r>
            <a:r>
              <a:rPr lang="en-US" dirty="0"/>
              <a:t>?</a:t>
            </a:r>
          </a:p>
          <a:p>
            <a:r>
              <a:rPr lang="en-US" dirty="0"/>
              <a:t>Working with </a:t>
            </a:r>
            <a:r>
              <a:rPr lang="en-US" dirty="0" smtClean="0"/>
              <a:t>stakeholders</a:t>
            </a:r>
            <a:r>
              <a:rPr lang="en-US" dirty="0"/>
              <a:t>?</a:t>
            </a:r>
          </a:p>
          <a:p>
            <a:r>
              <a:rPr lang="en-US" dirty="0"/>
              <a:t>Child </a:t>
            </a:r>
            <a:r>
              <a:rPr lang="en-US" dirty="0" err="1" smtClean="0"/>
              <a:t>labour</a:t>
            </a:r>
            <a:r>
              <a:rPr lang="en-US" dirty="0" smtClean="0"/>
              <a:t> monitoring</a:t>
            </a:r>
            <a:r>
              <a:rPr lang="en-US" dirty="0"/>
              <a:t>?</a:t>
            </a:r>
          </a:p>
          <a:p>
            <a:pPr marL="0" indent="0">
              <a:buNone/>
            </a:pPr>
            <a:endParaRPr lang="en-US" dirty="0"/>
          </a:p>
        </p:txBody>
      </p:sp>
    </p:spTree>
    <p:extLst>
      <p:ext uri="{BB962C8B-B14F-4D97-AF65-F5344CB8AC3E}">
        <p14:creationId xmlns:p14="http://schemas.microsoft.com/office/powerpoint/2010/main" val="18744884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6: Following up with Action</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a:t>Divide into small </a:t>
            </a:r>
            <a:r>
              <a:rPr lang="en-CA" dirty="0"/>
              <a:t>groups.</a:t>
            </a:r>
          </a:p>
          <a:p>
            <a:pPr marL="514350" indent="-514350">
              <a:buFont typeface="+mj-lt"/>
              <a:buAutoNum type="arabicPeriod"/>
            </a:pPr>
            <a:r>
              <a:rPr lang="en-CA" dirty="0"/>
              <a:t>Nominate </a:t>
            </a:r>
            <a:r>
              <a:rPr lang="en-CA" dirty="0" smtClean="0"/>
              <a:t>a </a:t>
            </a:r>
            <a:r>
              <a:rPr lang="en-CA" dirty="0"/>
              <a:t>presenter.</a:t>
            </a:r>
          </a:p>
          <a:p>
            <a:pPr marL="514350" indent="-514350">
              <a:buFont typeface="+mj-lt"/>
              <a:buAutoNum type="arabicPeriod"/>
            </a:pPr>
            <a:r>
              <a:rPr lang="en-CA" dirty="0"/>
              <a:t>Discuss the question or topic you </a:t>
            </a:r>
            <a:r>
              <a:rPr lang="en-CA" dirty="0" smtClean="0"/>
              <a:t>have been </a:t>
            </a:r>
            <a:r>
              <a:rPr lang="en-CA" dirty="0"/>
              <a:t>given.</a:t>
            </a:r>
          </a:p>
          <a:p>
            <a:pPr marL="514350" indent="-514350">
              <a:buFont typeface="+mj-lt"/>
              <a:buAutoNum type="arabicPeriod"/>
            </a:pPr>
            <a:r>
              <a:rPr lang="en-CA" dirty="0"/>
              <a:t>Present </a:t>
            </a:r>
            <a:r>
              <a:rPr lang="en-CA" dirty="0" smtClean="0"/>
              <a:t>your conclusions </a:t>
            </a:r>
            <a:r>
              <a:rPr lang="en-CA" dirty="0"/>
              <a:t>in </a:t>
            </a:r>
            <a:r>
              <a:rPr lang="en-CA" dirty="0" smtClean="0"/>
              <a:t>plenary.</a:t>
            </a:r>
            <a:endParaRPr lang="en-US" dirty="0"/>
          </a:p>
        </p:txBody>
      </p:sp>
    </p:spTree>
    <p:extLst>
      <p:ext uri="{BB962C8B-B14F-4D97-AF65-F5344CB8AC3E}">
        <p14:creationId xmlns:p14="http://schemas.microsoft.com/office/powerpoint/2010/main" val="27479793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l"/>
            <a:r>
              <a:rPr lang="en-GB" dirty="0" smtClean="0"/>
              <a:t>Course Conclusion &amp; Evaluation</a:t>
            </a:r>
            <a:endParaRPr lang="en-GB" dirty="0"/>
          </a:p>
        </p:txBody>
      </p:sp>
      <p:sp>
        <p:nvSpPr>
          <p:cNvPr id="3" name="Subtitle 2"/>
          <p:cNvSpPr>
            <a:spLocks noGrp="1"/>
          </p:cNvSpPr>
          <p:nvPr>
            <p:ph type="subTitle" idx="1"/>
          </p:nvPr>
        </p:nvSpPr>
        <p:spPr/>
        <p:txBody>
          <a:bodyPr/>
          <a:lstStyle/>
          <a:p>
            <a:endParaRPr lang="en-US"/>
          </a:p>
        </p:txBody>
      </p:sp>
      <p:pic>
        <p:nvPicPr>
          <p:cNvPr id="4" name="Picture 2" descr="http://isfwatchkeeper.com/wp-content/uploads/ilo-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3785" y="133232"/>
            <a:ext cx="1937978" cy="178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457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Conclusion</a:t>
            </a:r>
            <a:endParaRPr lang="en-US" dirty="0"/>
          </a:p>
        </p:txBody>
      </p:sp>
      <p:sp>
        <p:nvSpPr>
          <p:cNvPr id="3" name="Content Placeholder 2"/>
          <p:cNvSpPr>
            <a:spLocks noGrp="1"/>
          </p:cNvSpPr>
          <p:nvPr>
            <p:ph idx="1"/>
          </p:nvPr>
        </p:nvSpPr>
        <p:spPr/>
        <p:txBody>
          <a:bodyPr/>
          <a:lstStyle/>
          <a:p>
            <a:r>
              <a:rPr lang="en-US" dirty="0"/>
              <a:t>Final comments</a:t>
            </a:r>
          </a:p>
          <a:p>
            <a:r>
              <a:rPr lang="en-US" dirty="0"/>
              <a:t>Tour de table</a:t>
            </a:r>
          </a:p>
          <a:p>
            <a:r>
              <a:rPr lang="en-US" dirty="0"/>
              <a:t>Follow up &amp; next </a:t>
            </a:r>
            <a:r>
              <a:rPr lang="en-US" dirty="0" smtClean="0"/>
              <a:t>steps</a:t>
            </a:r>
            <a:endParaRPr lang="en-US" dirty="0"/>
          </a:p>
        </p:txBody>
      </p:sp>
    </p:spTree>
    <p:extLst>
      <p:ext uri="{BB962C8B-B14F-4D97-AF65-F5344CB8AC3E}">
        <p14:creationId xmlns:p14="http://schemas.microsoft.com/office/powerpoint/2010/main" val="9800642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Evaluation</a:t>
            </a:r>
            <a:endParaRPr lang="en-US" dirty="0"/>
          </a:p>
        </p:txBody>
      </p:sp>
      <p:sp>
        <p:nvSpPr>
          <p:cNvPr id="3" name="Content Placeholder 2"/>
          <p:cNvSpPr>
            <a:spLocks noGrp="1"/>
          </p:cNvSpPr>
          <p:nvPr>
            <p:ph idx="1"/>
          </p:nvPr>
        </p:nvSpPr>
        <p:spPr>
          <a:xfrm>
            <a:off x="838200" y="1854201"/>
            <a:ext cx="10515600" cy="4351338"/>
          </a:xfrm>
        </p:spPr>
        <p:txBody>
          <a:bodyPr anchor="ctr">
            <a:normAutofit/>
          </a:bodyPr>
          <a:lstStyle/>
          <a:p>
            <a:pPr marL="0" indent="0">
              <a:buNone/>
            </a:pPr>
            <a:r>
              <a:rPr lang="en-US" sz="2800" dirty="0" smtClean="0"/>
              <a:t>Please complete the course evaluation form provided</a:t>
            </a:r>
          </a:p>
          <a:p>
            <a:pPr marL="0" indent="0" algn="ctr">
              <a:buNone/>
            </a:pPr>
            <a:endParaRPr lang="en-US" sz="2800" dirty="0"/>
          </a:p>
          <a:p>
            <a:pPr marL="0" indent="0" algn="ctr">
              <a:buNone/>
            </a:pPr>
            <a:endParaRPr lang="en-US" sz="2800" dirty="0"/>
          </a:p>
        </p:txBody>
      </p:sp>
    </p:spTree>
    <p:extLst>
      <p:ext uri="{BB962C8B-B14F-4D97-AF65-F5344CB8AC3E}">
        <p14:creationId xmlns:p14="http://schemas.microsoft.com/office/powerpoint/2010/main" val="16850597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Thank you!</a:t>
            </a:r>
            <a:endParaRPr lang="en-GB" dirty="0"/>
          </a:p>
        </p:txBody>
      </p:sp>
      <p:sp>
        <p:nvSpPr>
          <p:cNvPr id="3" name="Subtitle 2"/>
          <p:cNvSpPr>
            <a:spLocks noGrp="1"/>
          </p:cNvSpPr>
          <p:nvPr>
            <p:ph type="subTitle" idx="1"/>
          </p:nvPr>
        </p:nvSpPr>
        <p:spPr/>
        <p:txBody>
          <a:bodyPr/>
          <a:lstStyle/>
          <a:p>
            <a:endParaRPr lang="en-US"/>
          </a:p>
        </p:txBody>
      </p:sp>
      <p:pic>
        <p:nvPicPr>
          <p:cNvPr id="4" name="Picture 2" descr="http://isfwatchkeeper.com/wp-content/uploads/ilo-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3785" y="133232"/>
            <a:ext cx="1937978" cy="1783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4967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LO Myanmar">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19939</TotalTime>
  <Words>1914</Words>
  <Application>Microsoft Office PowerPoint</Application>
  <PresentationFormat>Widescreen</PresentationFormat>
  <Paragraphs>317</Paragraphs>
  <Slides>47</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47</vt:i4>
      </vt:variant>
    </vt:vector>
  </HeadingPairs>
  <TitlesOfParts>
    <vt:vector size="58" baseType="lpstr">
      <vt:lpstr>Wingdings 3</vt:lpstr>
      <vt:lpstr>Tekton Pro</vt:lpstr>
      <vt:lpstr>Calibri</vt:lpstr>
      <vt:lpstr>Berlin Sans FB</vt:lpstr>
      <vt:lpstr>Mangal</vt:lpstr>
      <vt:lpstr>Times New Roman</vt:lpstr>
      <vt:lpstr>Century Gothic</vt:lpstr>
      <vt:lpstr>MyMyanmar</vt:lpstr>
      <vt:lpstr>Wingdings</vt:lpstr>
      <vt:lpstr>Arial</vt:lpstr>
      <vt:lpstr>ILO Myanmar</vt:lpstr>
      <vt:lpstr>Combating child labour in Myanmar: A course for Labour Inspectors</vt:lpstr>
      <vt:lpstr>Course Objectives</vt:lpstr>
      <vt:lpstr>Course Structure</vt:lpstr>
      <vt:lpstr>Exercise 1: Icebreaker – Getting to know each other</vt:lpstr>
      <vt:lpstr>Introducing the ILO: Strategic Objectives</vt:lpstr>
      <vt:lpstr>Fundamental Principles and Rights at Work</vt:lpstr>
      <vt:lpstr>Child Labour and the ILO</vt:lpstr>
      <vt:lpstr>Labour Inspectors and the ILO</vt:lpstr>
      <vt:lpstr>Q&amp;A</vt:lpstr>
      <vt:lpstr>Session 1: Defining &amp; Understanding Child Labour</vt:lpstr>
      <vt:lpstr>What is Child Labour?</vt:lpstr>
      <vt:lpstr>What are the Worst Forms of Child Labour?</vt:lpstr>
      <vt:lpstr>What is Hazardous Child Labour?</vt:lpstr>
      <vt:lpstr>ILO Standards and Other International Instruments</vt:lpstr>
      <vt:lpstr>Eliminating Child Labour in Myanmar: Legal and Regulatory Tools</vt:lpstr>
      <vt:lpstr>Q&amp;A</vt:lpstr>
      <vt:lpstr>Exercise 2: Addressing Gaps in Child Protection: The Role of Labour Inspectors</vt:lpstr>
      <vt:lpstr>Session 2: Understanding Global &amp; National Estimates of Child Labour</vt:lpstr>
      <vt:lpstr>Child Labour in the Global Economy: A Summary of ILO Estimates</vt:lpstr>
      <vt:lpstr>Sector Distribution of Child Labour</vt:lpstr>
      <vt:lpstr>Key Findings from Myanmar’s Child Labour Survey</vt:lpstr>
      <vt:lpstr>Sectoral Distribution of Working Children in Myanmar</vt:lpstr>
      <vt:lpstr>Key Indicators (2015 and 2017 Q1)</vt:lpstr>
      <vt:lpstr>Key Indicators (2015 and 2017 Q1)</vt:lpstr>
      <vt:lpstr>Q&amp;A</vt:lpstr>
      <vt:lpstr>Exercise 3: Mapping Risk of Child Labour in Myanmar</vt:lpstr>
      <vt:lpstr>Session 3: Causes &amp; Consequences of Child Labour</vt:lpstr>
      <vt:lpstr>Understanding the Causes of Child Labour</vt:lpstr>
      <vt:lpstr>Understanding the Consequences of Child Labour</vt:lpstr>
      <vt:lpstr>Q&amp;A</vt:lpstr>
      <vt:lpstr>Exercise 4: Deepening Understanding of the Causes and Consequences of Child Labour</vt:lpstr>
      <vt:lpstr>Session 4: Conducting Inspections</vt:lpstr>
      <vt:lpstr>Understanding the Purpose of Labour Inspection</vt:lpstr>
      <vt:lpstr>Understanding the Roles and Responsibilities of Labour Inspectors</vt:lpstr>
      <vt:lpstr>Obligations of Labour Inspectors</vt:lpstr>
      <vt:lpstr>Conducting and Strengthening Inspections to Address Child Labour</vt:lpstr>
      <vt:lpstr>Q&amp;A</vt:lpstr>
      <vt:lpstr>Exercise 5: Strategies to Identify Child Labour in Practice</vt:lpstr>
      <vt:lpstr>Group Discussion: Removing a Child from Work</vt:lpstr>
      <vt:lpstr>Guiding Questions to Determine the Best Interests of the Child</vt:lpstr>
      <vt:lpstr>Understanding Child Labour Monitoring</vt:lpstr>
      <vt:lpstr>Q&amp;A</vt:lpstr>
      <vt:lpstr>Exercise 6: Following up with Action</vt:lpstr>
      <vt:lpstr>Course Conclusion &amp; Evaluation</vt:lpstr>
      <vt:lpstr>Course Conclusion</vt:lpstr>
      <vt:lpstr>Course Evaluation</vt:lpstr>
      <vt:lpstr>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Employers</dc:title>
  <dc:creator>Philip Hunter</dc:creator>
  <cp:lastModifiedBy>Lei Kay Khine</cp:lastModifiedBy>
  <cp:revision>112</cp:revision>
  <dcterms:created xsi:type="dcterms:W3CDTF">2017-02-21T18:18:43Z</dcterms:created>
  <dcterms:modified xsi:type="dcterms:W3CDTF">2018-01-23T06:11:10Z</dcterms:modified>
</cp:coreProperties>
</file>