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77" r:id="rId3"/>
    <p:sldId id="278" r:id="rId4"/>
    <p:sldId id="258" r:id="rId5"/>
    <p:sldId id="259" r:id="rId6"/>
    <p:sldId id="290" r:id="rId7"/>
    <p:sldId id="294" r:id="rId8"/>
    <p:sldId id="279" r:id="rId9"/>
    <p:sldId id="260" r:id="rId10"/>
    <p:sldId id="281" r:id="rId11"/>
    <p:sldId id="261" r:id="rId12"/>
    <p:sldId id="280" r:id="rId13"/>
    <p:sldId id="292" r:id="rId14"/>
    <p:sldId id="296" r:id="rId15"/>
    <p:sldId id="297" r:id="rId16"/>
    <p:sldId id="266" r:id="rId17"/>
    <p:sldId id="262" r:id="rId18"/>
    <p:sldId id="282" r:id="rId19"/>
    <p:sldId id="298" r:id="rId20"/>
    <p:sldId id="299" r:id="rId21"/>
    <p:sldId id="300" r:id="rId22"/>
    <p:sldId id="301" r:id="rId23"/>
    <p:sldId id="302" r:id="rId24"/>
    <p:sldId id="303" r:id="rId25"/>
    <p:sldId id="265" r:id="rId26"/>
    <p:sldId id="267" r:id="rId27"/>
    <p:sldId id="284" r:id="rId28"/>
    <p:sldId id="268" r:id="rId29"/>
    <p:sldId id="285" r:id="rId30"/>
    <p:sldId id="269" r:id="rId31"/>
    <p:sldId id="270" r:id="rId32"/>
    <p:sldId id="286" r:id="rId33"/>
    <p:sldId id="271" r:id="rId34"/>
    <p:sldId id="287" r:id="rId35"/>
    <p:sldId id="272" r:id="rId36"/>
    <p:sldId id="273" r:id="rId37"/>
    <p:sldId id="274" r:id="rId38"/>
    <p:sldId id="288" r:id="rId39"/>
    <p:sldId id="275" r:id="rId40"/>
    <p:sldId id="276" r:id="rId41"/>
    <p:sldId id="293" r:id="rId42"/>
  </p:sldIdLst>
  <p:sldSz cx="12192000" cy="6858000"/>
  <p:notesSz cx="6858000" cy="9144000"/>
  <p:embeddedFontLst>
    <p:embeddedFont>
      <p:font typeface="Wingdings 3" panose="05040102010807070707" pitchFamily="18" charset="2"/>
      <p:regular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Berlin Sans FB" panose="020E0602020502020306" pitchFamily="34" charset="0"/>
      <p:regular r:id="rId49"/>
      <p:bold r:id="rId50"/>
    </p:embeddedFont>
    <p:embeddedFont>
      <p:font typeface="Mangal" panose="02040503050203030202" pitchFamily="18" charset="0"/>
      <p:regular r:id="rId51"/>
      <p:bold r:id="rId52"/>
    </p:embeddedFont>
    <p:embeddedFont>
      <p:font typeface="Century Gothic" panose="020B0502020202020204" pitchFamily="34" charset="0"/>
      <p:regular r:id="rId53"/>
      <p:bold r:id="rId54"/>
      <p:italic r:id="rId55"/>
      <p:boldItalic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4F3F"/>
    <a:srgbClr val="93D07D"/>
    <a:srgbClr val="404040"/>
    <a:srgbClr val="EAB43C"/>
    <a:srgbClr val="66D5C4"/>
    <a:srgbClr val="F4D2F5"/>
    <a:srgbClr val="121967"/>
    <a:srgbClr val="A8408F"/>
    <a:srgbClr val="88216A"/>
    <a:srgbClr val="5B0A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139" autoAdjust="0"/>
    <p:restoredTop sz="88540"/>
  </p:normalViewPr>
  <p:slideViewPr>
    <p:cSldViewPr snapToGrid="0" snapToObjects="1">
      <p:cViewPr varScale="1">
        <p:scale>
          <a:sx n="65" d="100"/>
          <a:sy n="65" d="100"/>
        </p:scale>
        <p:origin x="66" y="111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935C9-0001-CC4B-B73E-47A80AB21E89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955058-F1DA-A44D-94FA-4B59B888B5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785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Introduce FPRW</a:t>
            </a:r>
          </a:p>
          <a:p>
            <a:r>
              <a:rPr lang="en-US" dirty="0" smtClean="0"/>
              <a:t>And introduce what ILO does on child </a:t>
            </a:r>
            <a:r>
              <a:rPr lang="en-US" dirty="0" err="1" smtClean="0"/>
              <a:t>labour</a:t>
            </a:r>
            <a:r>
              <a:rPr lang="en-US" dirty="0" smtClean="0"/>
              <a:t>, IPEC: partnership</a:t>
            </a:r>
            <a:r>
              <a:rPr lang="en-US" baseline="0" dirty="0" smtClean="0"/>
              <a:t> to eliminate child </a:t>
            </a:r>
            <a:r>
              <a:rPr lang="en-US" baseline="0" dirty="0" err="1" smtClean="0"/>
              <a:t>labour</a:t>
            </a:r>
            <a:r>
              <a:rPr lang="en-US" baseline="0" dirty="0" smtClean="0"/>
              <a:t>, in particular its worst forms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55058-F1DA-A44D-94FA-4B59B888B5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786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Create handout for participants summarizing estimate</a:t>
            </a:r>
            <a:r>
              <a:rPr lang="en-GB" baseline="0" dirty="0" smtClean="0"/>
              <a:t> per regional, gender and age breakdown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55058-F1DA-A44D-94FA-4B59B888B5A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91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Handout: map of Myanmar outline but with international</a:t>
            </a:r>
            <a:r>
              <a:rPr lang="en-GB" baseline="0" dirty="0" smtClean="0"/>
              <a:t> borders identified with Thailand, Bangladesh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55058-F1DA-A44D-94FA-4B59B888B5A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235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LO Myanma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93D07D"/>
              </a:gs>
              <a:gs pos="47000">
                <a:schemeClr val="accent1"/>
              </a:gs>
              <a:gs pos="96000">
                <a:srgbClr val="2A4F3F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 b="0">
                <a:solidFill>
                  <a:schemeClr val="bg1"/>
                </a:solidFill>
                <a:latin typeface="Berlin Sans FB" panose="020E0602020502020306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rgbClr val="F4D2F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354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ILO Myanma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-2611"/>
            <a:ext cx="12192000" cy="6858000"/>
          </a:xfrm>
          <a:prstGeom prst="rect">
            <a:avLst/>
          </a:prstGeom>
          <a:gradFill>
            <a:gsLst>
              <a:gs pos="0">
                <a:srgbClr val="93D07D"/>
              </a:gs>
              <a:gs pos="47000">
                <a:schemeClr val="accent1"/>
              </a:gs>
              <a:gs pos="96000">
                <a:srgbClr val="2A4F3F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11"/>
            <a:ext cx="10281920" cy="68606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 b="0">
                <a:solidFill>
                  <a:schemeClr val="bg1"/>
                </a:solidFill>
                <a:latin typeface="Berlin Sans FB" panose="020E0602020502020306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rgbClr val="F4D2F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832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LO Myanma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75757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75703"/>
            <a:ext cx="8825659" cy="34163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82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orkers Exerc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75757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30210"/>
            <a:ext cx="8825659" cy="34163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10814179" y="223937"/>
            <a:ext cx="1623527" cy="1366935"/>
            <a:chOff x="10814179" y="223937"/>
            <a:chExt cx="1623527" cy="1366935"/>
          </a:xfrm>
        </p:grpSpPr>
        <p:sp>
          <p:nvSpPr>
            <p:cNvPr id="7" name="Rectangle 6"/>
            <p:cNvSpPr/>
            <p:nvPr/>
          </p:nvSpPr>
          <p:spPr>
            <a:xfrm>
              <a:off x="10814179" y="223937"/>
              <a:ext cx="1623527" cy="1366935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4808" y="320036"/>
              <a:ext cx="1087543" cy="1174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534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orkers 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75757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30211"/>
            <a:ext cx="8825659" cy="34163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10814179" y="223937"/>
            <a:ext cx="1623527" cy="1366935"/>
            <a:chOff x="10814179" y="223937"/>
            <a:chExt cx="1623527" cy="1366935"/>
          </a:xfrm>
        </p:grpSpPr>
        <p:sp>
          <p:nvSpPr>
            <p:cNvPr id="7" name="Rectangle 6"/>
            <p:cNvSpPr/>
            <p:nvPr/>
          </p:nvSpPr>
          <p:spPr>
            <a:xfrm>
              <a:off x="10814179" y="223937"/>
              <a:ext cx="1623527" cy="1366935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4159" y="379799"/>
              <a:ext cx="1178636" cy="1055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3526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orkers Hand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75757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30211"/>
            <a:ext cx="8825659" cy="34163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C:\Users\julie\AppData\Local\Microsoft\Windows\INetCache\Content.Word\handoutsIcon.png"/>
          <p:cNvPicPr/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16" y="5504543"/>
            <a:ext cx="867196" cy="1156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8823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LO Myanmar 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rgbClr val="93D07D"/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 baseline="0">
                <a:solidFill>
                  <a:srgbClr val="75757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7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LO Myanmar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40080"/>
            <a:ext cx="8825659" cy="706964"/>
          </a:xfrm>
        </p:spPr>
        <p:txBody>
          <a:bodyPr/>
          <a:lstStyle>
            <a:lvl1pPr>
              <a:defRPr sz="3600" baseline="0">
                <a:solidFill>
                  <a:srgbClr val="75757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baseline="0">
                <a:solidFill>
                  <a:srgbClr val="2A4F3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  <a:solidFill>
            <a:srgbClr val="2A4F3F"/>
          </a:solidFill>
        </p:spPr>
        <p:txBody>
          <a:bodyPr anchor="t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  <a:solidFill>
            <a:schemeClr val="accent1"/>
          </a:solidFill>
        </p:spPr>
        <p:txBody>
          <a:bodyPr anchor="t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93D07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2623" y="3179762"/>
            <a:ext cx="3145536" cy="2847293"/>
          </a:xfrm>
          <a:solidFill>
            <a:srgbClr val="93D07D"/>
          </a:solidFill>
        </p:spPr>
        <p:txBody>
          <a:bodyPr anchor="t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0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LO Myanmar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78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ILO Myanmar 2 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42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LO Myanmar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768220"/>
            <a:ext cx="8884785" cy="832439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2448145"/>
            <a:ext cx="5190066" cy="3021148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2448145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939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LO Myanmar Landscap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289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LO Myanmar 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19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914400" y="640080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912014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24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2" r:id="rId3"/>
    <p:sldLayoutId id="2147483676" r:id="rId4"/>
    <p:sldLayoutId id="2147483677" r:id="rId5"/>
    <p:sldLayoutId id="2147483678" r:id="rId6"/>
    <p:sldLayoutId id="2147483672" r:id="rId7"/>
    <p:sldLayoutId id="2147483674" r:id="rId8"/>
    <p:sldLayoutId id="2147483663" r:id="rId9"/>
    <p:sldLayoutId id="2147483665" r:id="rId10"/>
    <p:sldLayoutId id="2147483668" r:id="rId11"/>
    <p:sldLayoutId id="2147483670" r:id="rId12"/>
    <p:sldLayoutId id="2147483675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l" defTabSz="457200" rtl="0" eaLnBrk="1" latinLnBrk="0" hangingPunct="1">
        <a:spcBef>
          <a:spcPct val="0"/>
        </a:spcBef>
        <a:buNone/>
        <a:defRPr sz="4800" b="0" i="0" kern="1200" baseline="0">
          <a:solidFill>
            <a:srgbClr val="757575"/>
          </a:solidFill>
          <a:latin typeface="Berlin Sans FB" panose="020E0602020502020306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rgbClr val="121967"/>
        </a:buClr>
        <a:buSzPct val="100000"/>
        <a:buFont typeface="Wingdings" panose="05000000000000000000" pitchFamily="2" charset="2"/>
        <a:buChar char="§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698" y="4004733"/>
            <a:ext cx="8825658" cy="2677648"/>
          </a:xfrm>
        </p:spPr>
        <p:txBody>
          <a:bodyPr>
            <a:normAutofit/>
          </a:bodyPr>
          <a:lstStyle/>
          <a:p>
            <a:pPr algn="l"/>
            <a:r>
              <a:rPr lang="en-GB" smtClean="0"/>
              <a:t>Combating </a:t>
            </a:r>
            <a:r>
              <a:rPr lang="en-GB"/>
              <a:t>c</a:t>
            </a:r>
            <a:r>
              <a:rPr lang="en-GB" smtClean="0"/>
              <a:t>hild labour in Myanmar: A course for Workers’ Organizations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52"/>
          <a:stretch/>
        </p:blipFill>
        <p:spPr>
          <a:xfrm>
            <a:off x="10865306" y="5722319"/>
            <a:ext cx="863293" cy="803000"/>
          </a:xfrm>
          <a:prstGeom prst="rect">
            <a:avLst/>
          </a:prstGeom>
        </p:spPr>
      </p:pic>
      <p:pic>
        <p:nvPicPr>
          <p:cNvPr id="4" name="Picture 4" descr="http://isfwatchkeeper.com/wp-content/uploads/ilo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344" y="116341"/>
            <a:ext cx="2494914" cy="229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77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5B0A4C"/>
                </a:solidFill>
              </a:rPr>
              <a:t>1. </a:t>
            </a:r>
            <a:endParaRPr lang="en-US" dirty="0">
              <a:solidFill>
                <a:srgbClr val="5B0A4C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15"/>
          </p:nvPr>
        </p:nvSpPr>
        <p:spPr/>
        <p:txBody>
          <a:bodyPr>
            <a:normAutofit/>
          </a:bodyPr>
          <a:lstStyle/>
          <a:p>
            <a:r>
              <a:rPr lang="en-US" dirty="0"/>
              <a:t>To raise the awareness of workers’ </a:t>
            </a:r>
            <a:r>
              <a:rPr lang="en-US" dirty="0" err="1"/>
              <a:t>organisations</a:t>
            </a:r>
            <a:r>
              <a:rPr lang="en-US" dirty="0"/>
              <a:t> about child </a:t>
            </a:r>
            <a:r>
              <a:rPr lang="en-US" dirty="0" err="1"/>
              <a:t>labour</a:t>
            </a:r>
            <a:r>
              <a:rPr lang="en-US" dirty="0"/>
              <a:t> in Myanmar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8216A"/>
                </a:solidFill>
              </a:rPr>
              <a:t>2. </a:t>
            </a:r>
            <a:endParaRPr lang="en-US" dirty="0">
              <a:solidFill>
                <a:srgbClr val="88216A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en-US" dirty="0"/>
              <a:t>To enhance the capacity of workers to address child </a:t>
            </a:r>
            <a:r>
              <a:rPr lang="en-US" dirty="0" err="1"/>
              <a:t>labour</a:t>
            </a:r>
            <a:r>
              <a:rPr lang="en-US" dirty="0"/>
              <a:t> in the workplace and society</a:t>
            </a:r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A8408F"/>
                </a:solidFill>
              </a:rPr>
              <a:t>3. </a:t>
            </a:r>
            <a:endParaRPr lang="en-US" dirty="0">
              <a:solidFill>
                <a:srgbClr val="A8408F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en-US" dirty="0"/>
              <a:t>To encourage a leadership role among workers’ </a:t>
            </a:r>
            <a:r>
              <a:rPr lang="en-US" dirty="0" err="1"/>
              <a:t>organisations</a:t>
            </a:r>
            <a:r>
              <a:rPr lang="en-US" dirty="0"/>
              <a:t> to support the elimination of child </a:t>
            </a:r>
            <a:r>
              <a:rPr lang="en-US" dirty="0" err="1"/>
              <a:t>labour</a:t>
            </a:r>
            <a:r>
              <a:rPr lang="en-US" dirty="0"/>
              <a:t> in Myanmar</a:t>
            </a:r>
          </a:p>
          <a:p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922" y="4523439"/>
            <a:ext cx="1910199" cy="162982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694" y="4435404"/>
            <a:ext cx="1800171" cy="17178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900106" y="4671759"/>
            <a:ext cx="1903137" cy="135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1" grpId="0" build="p" animBg="1"/>
      <p:bldP spid="9" grpId="0" build="p"/>
      <p:bldP spid="12" grpId="0" build="p" animBg="1"/>
      <p:bldP spid="10" grpId="0" build="p"/>
      <p:bldP spid="1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38113"/>
            <a:ext cx="6196084" cy="34163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Introducing the ILO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Session 1: Defining &amp; Understanding Child </a:t>
            </a:r>
            <a:r>
              <a:rPr lang="en-US" dirty="0" err="1" smtClean="0"/>
              <a:t>Labour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Session 2: Understanding Global &amp; National Estimates of Child </a:t>
            </a:r>
            <a:r>
              <a:rPr lang="en-US" dirty="0" err="1" smtClean="0"/>
              <a:t>Labour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Session 3: Causes &amp; Consequences of Child </a:t>
            </a:r>
            <a:r>
              <a:rPr lang="en-US" dirty="0" err="1" smtClean="0"/>
              <a:t>Labour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Session 4: </a:t>
            </a:r>
            <a:r>
              <a:rPr lang="en-US" dirty="0"/>
              <a:t>Taking Action to Eliminate Child </a:t>
            </a:r>
            <a:r>
              <a:rPr lang="en-US" dirty="0" err="1" smtClean="0"/>
              <a:t>Labour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Wrap-up &amp; Course Evaluation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75" r="-31275"/>
          <a:stretch/>
        </p:blipFill>
        <p:spPr>
          <a:xfrm>
            <a:off x="7345680" y="2341336"/>
            <a:ext cx="6771609" cy="451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96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1: Icebreaker </a:t>
            </a:r>
            <a:r>
              <a:rPr lang="mr-IN" dirty="0" smtClean="0"/>
              <a:t>–</a:t>
            </a:r>
            <a:r>
              <a:rPr lang="en-US" dirty="0" smtClean="0"/>
              <a:t> Getting </a:t>
            </a:r>
            <a:r>
              <a:rPr lang="en-US" smtClean="0"/>
              <a:t>to Know </a:t>
            </a:r>
            <a:r>
              <a:rPr lang="en-US"/>
              <a:t>E</a:t>
            </a:r>
            <a:r>
              <a:rPr lang="en-US" smtClean="0"/>
              <a:t>ach </a:t>
            </a:r>
            <a:r>
              <a:rPr lang="en-US" dirty="0"/>
              <a:t>O</a:t>
            </a:r>
            <a:r>
              <a:rPr lang="en-US" smtClean="0"/>
              <a:t>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Divide into </a:t>
            </a:r>
            <a:r>
              <a:rPr lang="en-US" dirty="0" smtClean="0"/>
              <a:t>pairs.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Introduce yourself (e.g. personal and professional details).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 something you have in common.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Take notes and be prepared to introduce your partner to the rest of the group.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96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Introducing the ILO: Strategic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Four strategic objectives:</a:t>
            </a:r>
          </a:p>
          <a:p>
            <a:r>
              <a:rPr lang="en-US" dirty="0"/>
              <a:t>P</a:t>
            </a:r>
            <a:r>
              <a:rPr lang="en-US" dirty="0" smtClean="0"/>
              <a:t>romote and realize </a:t>
            </a:r>
            <a:r>
              <a:rPr lang="en-US" dirty="0" err="1" smtClean="0"/>
              <a:t>labour</a:t>
            </a:r>
            <a:r>
              <a:rPr lang="en-US" dirty="0" smtClean="0"/>
              <a:t> standards and the fundamental principles and rights at work</a:t>
            </a:r>
          </a:p>
          <a:p>
            <a:r>
              <a:rPr lang="en-US" dirty="0"/>
              <a:t>E</a:t>
            </a:r>
            <a:r>
              <a:rPr lang="en-US" dirty="0" smtClean="0"/>
              <a:t>nhance opportunities for women and men to secure decent employment</a:t>
            </a:r>
          </a:p>
          <a:p>
            <a:r>
              <a:rPr lang="en-US" dirty="0"/>
              <a:t>S</a:t>
            </a:r>
            <a:r>
              <a:rPr lang="en-US" dirty="0" smtClean="0"/>
              <a:t>trengthen coverage and effectiveness of social protection for all; and</a:t>
            </a:r>
          </a:p>
          <a:p>
            <a:r>
              <a:rPr lang="en-US" dirty="0" smtClean="0"/>
              <a:t>Strengthen </a:t>
            </a:r>
            <a:r>
              <a:rPr lang="en-US" dirty="0" err="1" smtClean="0"/>
              <a:t>tripartism</a:t>
            </a:r>
            <a:r>
              <a:rPr lang="en-US" dirty="0" smtClean="0"/>
              <a:t> and social dialogue.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857" y="1882140"/>
            <a:ext cx="3320143" cy="497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65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Fundamental Principles and Rights at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Freedom of association and recognition of the right to collective bargaining</a:t>
            </a:r>
          </a:p>
          <a:p>
            <a:r>
              <a:rPr lang="en-US" dirty="0" smtClean="0"/>
              <a:t>Elimination of all forms of forced and compulsory </a:t>
            </a:r>
            <a:r>
              <a:rPr lang="en-US" dirty="0" err="1" smtClean="0"/>
              <a:t>labour</a:t>
            </a:r>
            <a:endParaRPr lang="en-US" dirty="0" smtClean="0"/>
          </a:p>
          <a:p>
            <a:r>
              <a:rPr lang="en-US" dirty="0" smtClean="0"/>
              <a:t>Abolition of child </a:t>
            </a:r>
            <a:r>
              <a:rPr lang="en-US" dirty="0" err="1" smtClean="0"/>
              <a:t>labour</a:t>
            </a:r>
            <a:endParaRPr lang="en-US" dirty="0" smtClean="0"/>
          </a:p>
          <a:p>
            <a:r>
              <a:rPr lang="en-US" dirty="0" smtClean="0"/>
              <a:t>Elimination of discrimination in respect of employment and occupation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6" y="5693229"/>
            <a:ext cx="1006418" cy="100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82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Child Labour and the ILO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3927" y="1883229"/>
            <a:ext cx="7074090" cy="3416300"/>
          </a:xfrm>
        </p:spPr>
        <p:txBody>
          <a:bodyPr/>
          <a:lstStyle/>
          <a:p>
            <a:r>
              <a:rPr lang="en-GB" dirty="0" smtClean="0"/>
              <a:t>International Programme for the Elimination of Child Labour established in 1992</a:t>
            </a:r>
          </a:p>
          <a:p>
            <a:r>
              <a:rPr lang="en-GB" dirty="0" smtClean="0"/>
              <a:t>Currently implementing projects and working with partners in 90 countries</a:t>
            </a:r>
          </a:p>
          <a:p>
            <a:r>
              <a:rPr lang="en-GB" dirty="0" smtClean="0"/>
              <a:t>Global goal to eliminate child labour worldwide with emphasis on eradicating the Worst Forms of Child Labour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984" y="1883229"/>
            <a:ext cx="3319416" cy="497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2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Workers </a:t>
            </a:r>
            <a:r>
              <a:rPr lang="en-US" dirty="0" smtClean="0"/>
              <a:t>and the 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5028969" cy="3369408"/>
          </a:xfrm>
        </p:spPr>
        <p:txBody>
          <a:bodyPr/>
          <a:lstStyle/>
          <a:p>
            <a:r>
              <a:rPr lang="en-US" dirty="0" smtClean="0"/>
              <a:t>One of three tripartite constituents of ILO at global and national levels</a:t>
            </a:r>
          </a:p>
          <a:p>
            <a:r>
              <a:rPr lang="en-US" dirty="0" smtClean="0"/>
              <a:t>Worker voice in ILO standard setting, technical </a:t>
            </a:r>
            <a:r>
              <a:rPr lang="en-US" dirty="0" err="1" smtClean="0"/>
              <a:t>programmes</a:t>
            </a:r>
            <a:r>
              <a:rPr lang="en-US" dirty="0" smtClean="0"/>
              <a:t> and governance</a:t>
            </a:r>
          </a:p>
          <a:p>
            <a:r>
              <a:rPr lang="en-US" dirty="0" smtClean="0"/>
              <a:t>Role of workers in addressing child </a:t>
            </a:r>
            <a:r>
              <a:rPr lang="en-US" dirty="0" err="1" smtClean="0"/>
              <a:t>labour</a:t>
            </a:r>
            <a:r>
              <a:rPr lang="en-US" dirty="0" smtClean="0"/>
              <a:t> in economy and society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483" y="2193186"/>
            <a:ext cx="5809517" cy="291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Q&amp;A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Do you have questions/comments about:</a:t>
            </a:r>
          </a:p>
          <a:p>
            <a:r>
              <a:rPr lang="en-US" dirty="0" smtClean="0"/>
              <a:t>ILO?</a:t>
            </a:r>
          </a:p>
          <a:p>
            <a:r>
              <a:rPr lang="en-US" dirty="0" smtClean="0"/>
              <a:t>Fundamental Principles and Rights at Work?</a:t>
            </a:r>
          </a:p>
          <a:p>
            <a:r>
              <a:rPr lang="en-US" dirty="0" smtClean="0"/>
              <a:t>ILO </a:t>
            </a:r>
            <a:r>
              <a:rPr lang="en-US" dirty="0"/>
              <a:t>c</a:t>
            </a:r>
            <a:r>
              <a:rPr lang="en-US" dirty="0" smtClean="0"/>
              <a:t>hild </a:t>
            </a:r>
            <a:r>
              <a:rPr lang="en-US" dirty="0" err="1"/>
              <a:t>l</a:t>
            </a:r>
            <a:r>
              <a:rPr lang="en-US" dirty="0" err="1" smtClean="0"/>
              <a:t>abour</a:t>
            </a:r>
            <a:r>
              <a:rPr lang="en-US" dirty="0" smtClean="0"/>
              <a:t> </a:t>
            </a:r>
            <a:r>
              <a:rPr lang="en-US" dirty="0" err="1" smtClean="0"/>
              <a:t>programme</a:t>
            </a:r>
            <a:r>
              <a:rPr lang="en-US" dirty="0" smtClean="0"/>
              <a:t>?</a:t>
            </a:r>
          </a:p>
          <a:p>
            <a:r>
              <a:rPr lang="en-US" dirty="0" smtClean="0"/>
              <a:t>Role of workers in the ILO?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62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 smtClean="0"/>
              <a:t>Session 1: Defining &amp; Understanding Child Labour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isfwatchkeeper.com/wp-content/uploads/ilo-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785" y="133232"/>
            <a:ext cx="1937978" cy="178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324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Child </a:t>
            </a:r>
            <a:r>
              <a:rPr lang="en-US" dirty="0" err="1" smtClean="0"/>
              <a:t>Labour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en-GB" dirty="0"/>
              <a:t>Not all work done by children is considered child </a:t>
            </a:r>
            <a:r>
              <a:rPr lang="en-GB" dirty="0" smtClean="0"/>
              <a:t>labour</a:t>
            </a:r>
            <a:endParaRPr lang="en-GB" dirty="0"/>
          </a:p>
          <a:p>
            <a:r>
              <a:rPr lang="en-GB" dirty="0"/>
              <a:t>Children under 18 years of age but above the minimum age for the type of work they do may legitimately be </a:t>
            </a:r>
            <a:r>
              <a:rPr lang="en-GB" dirty="0" smtClean="0"/>
              <a:t>employed</a:t>
            </a:r>
            <a:endParaRPr lang="en-GB" dirty="0"/>
          </a:p>
          <a:p>
            <a:r>
              <a:rPr lang="en-GB" dirty="0"/>
              <a:t>Some work might be beneficial to their development and prepare them for a productive life as an </a:t>
            </a:r>
            <a:r>
              <a:rPr lang="en-GB" dirty="0" smtClean="0"/>
              <a:t>adult</a:t>
            </a:r>
            <a:endParaRPr lang="en-GB" dirty="0"/>
          </a:p>
          <a:p>
            <a:r>
              <a:rPr lang="en-GB" dirty="0"/>
              <a:t>Work performed by children who are under the minimum age legally specified for such </a:t>
            </a:r>
            <a:r>
              <a:rPr lang="en-GB" dirty="0" smtClean="0"/>
              <a:t>work</a:t>
            </a:r>
            <a:endParaRPr lang="en-GB" dirty="0"/>
          </a:p>
          <a:p>
            <a:r>
              <a:rPr lang="en-GB" dirty="0"/>
              <a:t>Work that is considered a worst form of child labour because of its detrimental nature or conditions; the WFCL are prohibited for all children under the age of </a:t>
            </a:r>
            <a:r>
              <a:rPr lang="en-GB" dirty="0" smtClean="0"/>
              <a:t>18</a:t>
            </a:r>
            <a:endParaRPr lang="en-GB" dirty="0"/>
          </a:p>
          <a:p>
            <a:r>
              <a:rPr lang="en-GB" dirty="0"/>
              <a:t>Child labour is mentally, physically and morally dangerous for children</a:t>
            </a:r>
          </a:p>
        </p:txBody>
      </p:sp>
    </p:spTree>
    <p:extLst>
      <p:ext uri="{BB962C8B-B14F-4D97-AF65-F5344CB8AC3E}">
        <p14:creationId xmlns:p14="http://schemas.microsoft.com/office/powerpoint/2010/main" val="47551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Worst Forms of Child </a:t>
            </a:r>
            <a:r>
              <a:rPr lang="en-US" dirty="0" err="1" smtClean="0"/>
              <a:t>Labour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0340" y="1975703"/>
            <a:ext cx="6173338" cy="34163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All forms of slavery or practices similar to slavery, such as the sale and trafficking of children, debt bondage and forced or compulsory </a:t>
            </a:r>
            <a:r>
              <a:rPr lang="en-US" dirty="0" err="1"/>
              <a:t>labour</a:t>
            </a:r>
            <a:r>
              <a:rPr lang="en-US" dirty="0" smtClean="0"/>
              <a:t>.</a:t>
            </a:r>
            <a:endParaRPr lang="en-US" dirty="0"/>
          </a:p>
          <a:p>
            <a:pPr lvl="0"/>
            <a:r>
              <a:rPr lang="en-US" dirty="0"/>
              <a:t>The use, procuring or offering of a child for prostitution or the production of pornography</a:t>
            </a:r>
            <a:r>
              <a:rPr lang="en-US" dirty="0" smtClean="0"/>
              <a:t>.</a:t>
            </a:r>
            <a:endParaRPr lang="en-US" dirty="0"/>
          </a:p>
          <a:p>
            <a:pPr lvl="0"/>
            <a:r>
              <a:rPr lang="en-US" dirty="0"/>
              <a:t>The use, procuring or offering of a child for illicit activities, for example the production and/or trafficking of drugs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Work which, by its nature or the circumstances in which it is carried out, is likely to harm the health, safety or morals of children.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890382"/>
            <a:ext cx="4894289" cy="326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62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40080"/>
            <a:ext cx="9758149" cy="706964"/>
          </a:xfrm>
        </p:spPr>
        <p:txBody>
          <a:bodyPr/>
          <a:lstStyle/>
          <a:p>
            <a:r>
              <a:rPr lang="en-GB" dirty="0" smtClean="0"/>
              <a:t>What is Hazardous Child Labour?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969" y="1725494"/>
            <a:ext cx="8825659" cy="3416300"/>
          </a:xfrm>
        </p:spPr>
        <p:txBody>
          <a:bodyPr/>
          <a:lstStyle/>
          <a:p>
            <a:pPr marL="457200" indent="-457200"/>
            <a:r>
              <a:rPr lang="en-GB" dirty="0"/>
              <a:t>Work performed by children in dangerous and unhealthy conditions that can lead to a child being killed, injured or made ill</a:t>
            </a:r>
            <a:r>
              <a:rPr lang="en-GB" dirty="0" smtClean="0"/>
              <a:t>.</a:t>
            </a:r>
            <a:endParaRPr lang="en-GB" dirty="0"/>
          </a:p>
          <a:p>
            <a:pPr marL="457200" indent="-457200"/>
            <a:r>
              <a:rPr lang="en-GB" dirty="0"/>
              <a:t>Represents the largest category of children working in the </a:t>
            </a:r>
            <a:r>
              <a:rPr lang="en-GB" dirty="0" smtClean="0"/>
              <a:t>WFCL</a:t>
            </a:r>
            <a:endParaRPr lang="en-GB" dirty="0"/>
          </a:p>
          <a:p>
            <a:pPr marL="457200" indent="-457200"/>
            <a:r>
              <a:rPr lang="en-GB" dirty="0"/>
              <a:t>Occurs </a:t>
            </a:r>
            <a:r>
              <a:rPr lang="en-GB" dirty="0" smtClean="0"/>
              <a:t>in </a:t>
            </a:r>
            <a:r>
              <a:rPr lang="en-GB" dirty="0"/>
              <a:t>agriculture, mining, construction, manufacturing, the service industries and domestic work, most often in informal, unregulated and “hidden” parts of the economy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295" y="4056548"/>
            <a:ext cx="4198504" cy="28014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499" y="4056547"/>
            <a:ext cx="4160512" cy="279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69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620186"/>
            <a:ext cx="8167569" cy="706964"/>
          </a:xfrm>
        </p:spPr>
        <p:txBody>
          <a:bodyPr/>
          <a:lstStyle/>
          <a:p>
            <a:r>
              <a:rPr lang="en-US" dirty="0"/>
              <a:t>ILO Standards </a:t>
            </a:r>
            <a:r>
              <a:rPr lang="en-US" dirty="0" smtClean="0"/>
              <a:t>and </a:t>
            </a:r>
            <a:r>
              <a:rPr lang="en-US" dirty="0"/>
              <a:t>Other International Instruments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149719"/>
            <a:ext cx="8825659" cy="425547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Ratify:</a:t>
            </a:r>
          </a:p>
          <a:p>
            <a:pPr>
              <a:lnSpc>
                <a:spcPct val="80000"/>
              </a:lnSpc>
            </a:pPr>
            <a:r>
              <a:rPr lang="en-GB" dirty="0"/>
              <a:t>ILO Convention 138 on the Minimum Age for Employment</a:t>
            </a:r>
          </a:p>
          <a:p>
            <a:pPr>
              <a:lnSpc>
                <a:spcPct val="80000"/>
              </a:lnSpc>
            </a:pPr>
            <a:r>
              <a:rPr lang="en-GB" dirty="0"/>
              <a:t>ILO Convention 182 on the Worst Forms of Child Labour</a:t>
            </a:r>
          </a:p>
          <a:p>
            <a:pPr>
              <a:lnSpc>
                <a:spcPct val="80000"/>
              </a:lnSpc>
            </a:pPr>
            <a:r>
              <a:rPr lang="en-GB" dirty="0"/>
              <a:t>UN Convention on the Rights of the </a:t>
            </a:r>
            <a:r>
              <a:rPr lang="en-GB" dirty="0" smtClean="0"/>
              <a:t>Child</a:t>
            </a:r>
          </a:p>
          <a:p>
            <a:pPr>
              <a:lnSpc>
                <a:spcPct val="80000"/>
              </a:lnSpc>
            </a:pPr>
            <a:r>
              <a:rPr lang="en-GB" dirty="0"/>
              <a:t>ILO Convention 189 on Decent Work for Domestic </a:t>
            </a:r>
            <a:r>
              <a:rPr lang="en-GB" dirty="0" smtClean="0"/>
              <a:t>Workers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Consider: </a:t>
            </a:r>
          </a:p>
          <a:p>
            <a:pPr>
              <a:lnSpc>
                <a:spcPct val="80000"/>
              </a:lnSpc>
            </a:pPr>
            <a:r>
              <a:rPr lang="en-GB" dirty="0"/>
              <a:t>ILO Recommendation 146 on the Minimum Age for Employment</a:t>
            </a:r>
          </a:p>
          <a:p>
            <a:pPr>
              <a:lnSpc>
                <a:spcPct val="80000"/>
              </a:lnSpc>
            </a:pPr>
            <a:r>
              <a:rPr lang="en-GB" dirty="0"/>
              <a:t>ILO Recommendation 190 on the Worst Forms of Child Labour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Promote:</a:t>
            </a:r>
          </a:p>
          <a:p>
            <a:pPr>
              <a:lnSpc>
                <a:spcPct val="80000"/>
              </a:lnSpc>
            </a:pPr>
            <a:r>
              <a:rPr lang="en-GB" dirty="0"/>
              <a:t>ILO Declaration on Fundamental Principles and Rights at Work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6" y="5693229"/>
            <a:ext cx="1006418" cy="100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40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10325846" cy="706964"/>
          </a:xfrm>
        </p:spPr>
        <p:txBody>
          <a:bodyPr/>
          <a:lstStyle/>
          <a:p>
            <a:r>
              <a:rPr lang="en-US" dirty="0"/>
              <a:t>Eliminating Child </a:t>
            </a:r>
            <a:r>
              <a:rPr lang="en-US" dirty="0" err="1"/>
              <a:t>Labour</a:t>
            </a:r>
            <a:r>
              <a:rPr lang="en-US" dirty="0"/>
              <a:t> in Myanmar: Legal </a:t>
            </a:r>
            <a:r>
              <a:rPr lang="en-US" dirty="0" smtClean="0"/>
              <a:t>and </a:t>
            </a:r>
            <a:r>
              <a:rPr lang="en-US" dirty="0"/>
              <a:t>Regulatory Tools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149929"/>
            <a:ext cx="8825659" cy="3416300"/>
          </a:xfrm>
        </p:spPr>
        <p:txBody>
          <a:bodyPr/>
          <a:lstStyle/>
          <a:p>
            <a:r>
              <a:rPr lang="en-US" dirty="0"/>
              <a:t>Factories Act, 1951</a:t>
            </a:r>
          </a:p>
          <a:p>
            <a:r>
              <a:rPr lang="en-US" dirty="0"/>
              <a:t>Shops and Establishments Act, 1951</a:t>
            </a:r>
          </a:p>
          <a:p>
            <a:r>
              <a:rPr lang="en-US" dirty="0"/>
              <a:t>Oilfields (Workers and Welfare) Act, 1951</a:t>
            </a:r>
          </a:p>
          <a:p>
            <a:r>
              <a:rPr lang="en-US" dirty="0"/>
              <a:t>Maternal and Child Welfare Association Law (and Amendment), 1990</a:t>
            </a:r>
          </a:p>
          <a:p>
            <a:r>
              <a:rPr lang="en-US" dirty="0"/>
              <a:t>The Child Law, 1993</a:t>
            </a:r>
          </a:p>
          <a:p>
            <a:r>
              <a:rPr lang="en-US" dirty="0"/>
              <a:t>Anti-Trafficking in Persons Law, 2005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6" y="5693229"/>
            <a:ext cx="1006418" cy="100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6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Q&amp;A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Do you have any questions/comments about:</a:t>
            </a:r>
          </a:p>
          <a:p>
            <a:r>
              <a:rPr lang="en-US" dirty="0" smtClean="0"/>
              <a:t>Child </a:t>
            </a:r>
            <a:r>
              <a:rPr lang="en-US" dirty="0" err="1" smtClean="0"/>
              <a:t>labour</a:t>
            </a:r>
            <a:r>
              <a:rPr lang="en-US" dirty="0" smtClean="0"/>
              <a:t>?</a:t>
            </a:r>
          </a:p>
          <a:p>
            <a:r>
              <a:rPr lang="en-US" dirty="0" smtClean="0"/>
              <a:t>Worst Forms of Child </a:t>
            </a:r>
            <a:r>
              <a:rPr lang="en-US" dirty="0" err="1" smtClean="0"/>
              <a:t>Labour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 smtClean="0"/>
              <a:t>Hazardous child </a:t>
            </a:r>
            <a:r>
              <a:rPr lang="en-US" dirty="0" err="1" smtClean="0"/>
              <a:t>labour</a:t>
            </a:r>
            <a:r>
              <a:rPr lang="en-US" dirty="0" smtClean="0"/>
              <a:t>?</a:t>
            </a:r>
          </a:p>
          <a:p>
            <a:r>
              <a:rPr lang="en-US" dirty="0" smtClean="0"/>
              <a:t>National laws and regulations in Myanmar?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69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Exercise 2: </a:t>
            </a:r>
            <a:r>
              <a:rPr lang="en-US" dirty="0"/>
              <a:t>Identifying Strengths </a:t>
            </a:r>
            <a:r>
              <a:rPr lang="en-US" dirty="0" smtClean="0"/>
              <a:t>and </a:t>
            </a:r>
            <a:r>
              <a:rPr lang="en-US" dirty="0"/>
              <a:t>Weaknesses in National Law </a:t>
            </a:r>
            <a:r>
              <a:rPr lang="en-US" dirty="0" smtClean="0"/>
              <a:t>and </a:t>
            </a:r>
            <a:r>
              <a:rPr lang="en-US" dirty="0"/>
              <a:t>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Divide into small </a:t>
            </a:r>
            <a:r>
              <a:rPr lang="en-CA" dirty="0"/>
              <a:t>groups.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Nominate a note-taker and presenter.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Discuss the question or topic you are given.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Present the conclusions of your discussion in plenary</a:t>
            </a:r>
            <a:r>
              <a:rPr lang="en-CA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1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 smtClean="0"/>
              <a:t>Session 2: Understanding Global &amp; National Estimates of Child Labour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isfwatchkeeper.com/wp-content/uploads/ilo-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785" y="133232"/>
            <a:ext cx="1937978" cy="178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05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474" y="1951889"/>
            <a:ext cx="7158037" cy="36408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955" y="605921"/>
            <a:ext cx="10314959" cy="706964"/>
          </a:xfrm>
        </p:spPr>
        <p:txBody>
          <a:bodyPr/>
          <a:lstStyle/>
          <a:p>
            <a:r>
              <a:rPr lang="en-US" dirty="0" smtClean="0"/>
              <a:t>Child </a:t>
            </a:r>
            <a:r>
              <a:rPr lang="en-US" dirty="0" err="1" smtClean="0"/>
              <a:t>Labour</a:t>
            </a:r>
            <a:r>
              <a:rPr lang="en-US" dirty="0" smtClean="0"/>
              <a:t> in the Global Economy: A Summary of ILO Estimates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955" y="3202214"/>
            <a:ext cx="5475286" cy="34163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152 million </a:t>
            </a:r>
            <a:r>
              <a:rPr lang="en-US" dirty="0"/>
              <a:t>children worldwide are in </a:t>
            </a:r>
            <a:br>
              <a:rPr lang="en-US" dirty="0"/>
            </a:br>
            <a:r>
              <a:rPr lang="en-US" dirty="0"/>
              <a:t>child </a:t>
            </a:r>
            <a:r>
              <a:rPr lang="en-US" dirty="0" err="1"/>
              <a:t>labour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10%</a:t>
            </a:r>
            <a:r>
              <a:rPr lang="en-US" dirty="0"/>
              <a:t> of the world’s </a:t>
            </a:r>
            <a:br>
              <a:rPr lang="en-US" dirty="0"/>
            </a:br>
            <a:r>
              <a:rPr lang="en-US" dirty="0"/>
              <a:t>children</a:t>
            </a:r>
          </a:p>
          <a:p>
            <a:r>
              <a:rPr lang="en-US" dirty="0">
                <a:solidFill>
                  <a:schemeClr val="tx1"/>
                </a:solidFill>
              </a:rPr>
              <a:t>73 million </a:t>
            </a:r>
            <a:r>
              <a:rPr lang="en-US" dirty="0"/>
              <a:t>children are in hazardous work</a:t>
            </a:r>
          </a:p>
          <a:p>
            <a:r>
              <a:rPr lang="en-US" dirty="0">
                <a:solidFill>
                  <a:schemeClr val="tx1"/>
                </a:solidFill>
              </a:rPr>
              <a:t>Second largest </a:t>
            </a:r>
            <a:r>
              <a:rPr lang="en-US" dirty="0"/>
              <a:t>number of child </a:t>
            </a:r>
            <a:r>
              <a:rPr lang="en-US" dirty="0" err="1"/>
              <a:t>labourers</a:t>
            </a:r>
            <a:r>
              <a:rPr lang="en-US" dirty="0"/>
              <a:t> are found in the Asia-Pacific region</a:t>
            </a:r>
          </a:p>
        </p:txBody>
      </p:sp>
    </p:spTree>
    <p:extLst>
      <p:ext uri="{BB962C8B-B14F-4D97-AF65-F5344CB8AC3E}">
        <p14:creationId xmlns:p14="http://schemas.microsoft.com/office/powerpoint/2010/main" val="199028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40080"/>
            <a:ext cx="9803642" cy="706964"/>
          </a:xfrm>
        </p:spPr>
        <p:txBody>
          <a:bodyPr/>
          <a:lstStyle/>
          <a:p>
            <a:r>
              <a:rPr lang="en-GB" dirty="0" smtClean="0"/>
              <a:t>Sector Distribution of Child Labour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614" y="1988633"/>
            <a:ext cx="4071201" cy="2630644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613055"/>
              </p:ext>
            </p:extLst>
          </p:nvPr>
        </p:nvGraphicFramePr>
        <p:xfrm>
          <a:off x="914400" y="1988633"/>
          <a:ext cx="5082074" cy="3477215"/>
        </p:xfrm>
        <a:graphic>
          <a:graphicData uri="http://schemas.openxmlformats.org/drawingml/2006/table">
            <a:tbl>
              <a:tblPr/>
              <a:tblGrid>
                <a:gridCol w="2976438"/>
                <a:gridCol w="1052818"/>
                <a:gridCol w="1052818"/>
              </a:tblGrid>
              <a:tr h="63867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MyMyanmar"/>
                        </a:rPr>
                        <a:t>Sector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96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MyMyanmar"/>
                        </a:rPr>
                        <a:t>(‘000)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96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MyMyanmar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967"/>
                    </a:solidFill>
                  </a:tcPr>
                </a:tc>
              </a:tr>
              <a:tr h="47471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Agriculture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107,543</a:t>
                      </a:r>
                      <a:endParaRPr lang="en-US" sz="16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70.9</a:t>
                      </a:r>
                      <a:endParaRPr lang="en-US" sz="16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07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Industry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18,007</a:t>
                      </a:r>
                      <a:endParaRPr lang="en-US" sz="16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11.9</a:t>
                      </a:r>
                      <a:endParaRPr lang="en-US" sz="16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5787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Services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26,072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17.2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301"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" charset="0"/>
                          <a:cs typeface="Arial" charset="0"/>
                        </a:rPr>
                        <a:t>*The industry sub-sectors of most relevance for child </a:t>
                      </a:r>
                      <a:r>
                        <a:rPr lang="en-US" sz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" charset="0"/>
                          <a:cs typeface="Arial" charset="0"/>
                        </a:rPr>
                        <a:t>labour</a:t>
                      </a:r>
                      <a:r>
                        <a:rPr lang="en-US" sz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" charset="0"/>
                          <a:cs typeface="Arial" charset="0"/>
                        </a:rPr>
                        <a:t> include construction, mining and manufacturing.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" charset="0"/>
                          <a:cs typeface="Arial" charset="0"/>
                        </a:rPr>
                        <a:t>*The services sub-sector of most relevance for child </a:t>
                      </a:r>
                      <a:r>
                        <a:rPr lang="en-US" sz="120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" charset="0"/>
                          <a:cs typeface="Arial" charset="0"/>
                        </a:rPr>
                        <a:t>labour</a:t>
                      </a:r>
                      <a:r>
                        <a:rPr lang="en-US" sz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" charset="0"/>
                          <a:cs typeface="Arial" charset="0"/>
                        </a:rPr>
                        <a:t> include hotels and restaurants, wholesale and retail trade (commerce), maintenance and repair of motor vehicles, transport, other community, social services activities and domestic workers.</a:t>
                      </a:r>
                      <a:endParaRPr lang="en-US" sz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-Win---Researcher"/>
                        <a:ea typeface="Calibri"/>
                        <a:cs typeface="MyMyanma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D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82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</a:t>
            </a:r>
            <a:r>
              <a:rPr lang="en-US" dirty="0" smtClean="0"/>
              <a:t>Findings </a:t>
            </a:r>
            <a:r>
              <a:rPr lang="en-US" dirty="0"/>
              <a:t>from Myanmar’s </a:t>
            </a:r>
            <a:r>
              <a:rPr lang="en-US" dirty="0" smtClean="0"/>
              <a:t>Child </a:t>
            </a:r>
            <a:r>
              <a:rPr lang="en-US" dirty="0" err="1" smtClean="0"/>
              <a:t>Labour</a:t>
            </a:r>
            <a:r>
              <a:rPr lang="en-US" dirty="0" smtClean="0"/>
              <a:t>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an estimated 1.1 million child </a:t>
            </a:r>
            <a:r>
              <a:rPr lang="en-US" dirty="0" err="1"/>
              <a:t>labourers</a:t>
            </a:r>
            <a:r>
              <a:rPr lang="en-US" dirty="0"/>
              <a:t> in Myanmar</a:t>
            </a:r>
          </a:p>
          <a:p>
            <a:r>
              <a:rPr lang="en-US" dirty="0"/>
              <a:t>This represents 9.3% of the total number of children in the country</a:t>
            </a:r>
          </a:p>
          <a:p>
            <a:r>
              <a:rPr lang="en-US" dirty="0"/>
              <a:t>Over 600,000 of these are in conditions of hazardous child </a:t>
            </a:r>
            <a:r>
              <a:rPr lang="en-US" dirty="0" err="1"/>
              <a:t>labour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303" y="925286"/>
            <a:ext cx="2606532" cy="543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3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Sectoral Distribution of Working Children in Myanmar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110065"/>
              </p:ext>
            </p:extLst>
          </p:nvPr>
        </p:nvGraphicFramePr>
        <p:xfrm>
          <a:off x="1082963" y="2088703"/>
          <a:ext cx="6285846" cy="3701033"/>
        </p:xfrm>
        <a:graphic>
          <a:graphicData uri="http://schemas.openxmlformats.org/drawingml/2006/table">
            <a:tbl>
              <a:tblPr/>
              <a:tblGrid>
                <a:gridCol w="4667418"/>
                <a:gridCol w="1618428"/>
              </a:tblGrid>
              <a:tr h="63335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MyMyanmar"/>
                        </a:rPr>
                        <a:t>Sector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96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MyMyanmar"/>
                        </a:rPr>
                        <a:t>%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967"/>
                    </a:solidFill>
                  </a:tcPr>
                </a:tc>
              </a:tr>
              <a:tr h="43971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Agriculture, forestry and fishing</a:t>
                      </a:r>
                      <a:endParaRPr lang="en-US" sz="20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60.5</a:t>
                      </a:r>
                      <a:endParaRPr lang="en-US" sz="20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33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Manufacturing</a:t>
                      </a:r>
                      <a:endParaRPr lang="en-US" sz="20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12</a:t>
                      </a:r>
                      <a:endParaRPr lang="en-US" sz="20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9762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Construction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03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Trades</a:t>
                      </a:r>
                      <a:endParaRPr lang="en-US" sz="20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11.1</a:t>
                      </a:r>
                      <a:endParaRPr lang="en-US" sz="20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1133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Other services</a:t>
                      </a:r>
                      <a:endParaRPr lang="en-US" sz="20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6.1</a:t>
                      </a:r>
                      <a:endParaRPr lang="en-US" sz="20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03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Other industries and occupations</a:t>
                      </a:r>
                      <a:endParaRPr lang="en-US" sz="20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Calibri"/>
                          <a:cs typeface="MyMyanmar"/>
                        </a:rPr>
                        <a:t>6.3</a:t>
                      </a:r>
                      <a:endParaRPr lang="en-US" sz="2000" baseline="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936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0" dirty="0" smtClean="0">
                          <a:solidFill>
                            <a:srgbClr val="2A4F3F"/>
                          </a:solidFill>
                          <a:latin typeface="+mn-lt"/>
                          <a:ea typeface="Calibri"/>
                          <a:cs typeface="MyMyanmar"/>
                        </a:rPr>
                        <a:t>Total</a:t>
                      </a:r>
                      <a:endParaRPr lang="en-US" sz="2000" baseline="0" dirty="0">
                        <a:solidFill>
                          <a:srgbClr val="2A4F3F"/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0" dirty="0" smtClean="0">
                          <a:solidFill>
                            <a:srgbClr val="2A4F3F"/>
                          </a:solidFill>
                          <a:latin typeface="+mn-lt"/>
                          <a:ea typeface="Calibri"/>
                          <a:cs typeface="MyMyanmar"/>
                        </a:rPr>
                        <a:t>100</a:t>
                      </a:r>
                      <a:endParaRPr lang="en-US" sz="2000" baseline="0" dirty="0">
                        <a:solidFill>
                          <a:srgbClr val="2A4F3F"/>
                        </a:solidFill>
                        <a:latin typeface="+mn-lt"/>
                        <a:ea typeface="Calibri"/>
                        <a:cs typeface="MyMyanmar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729" y="2088703"/>
            <a:ext cx="2498564" cy="370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94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73830"/>
            <a:ext cx="8761413" cy="706964"/>
          </a:xfrm>
        </p:spPr>
        <p:txBody>
          <a:bodyPr/>
          <a:lstStyle/>
          <a:p>
            <a:r>
              <a:rPr lang="en-US" dirty="0" smtClean="0"/>
              <a:t>Key Indicators (2015 and 2017 Q1)</a:t>
            </a:r>
            <a:endParaRPr lang="en-GB" dirty="0"/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idx="1"/>
          </p:nvPr>
        </p:nvGraphicFramePr>
        <p:xfrm>
          <a:off x="1401288" y="1412917"/>
          <a:ext cx="8991600" cy="5071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295400"/>
                <a:gridCol w="1143000"/>
                <a:gridCol w="1219200"/>
                <a:gridCol w="1295400"/>
                <a:gridCol w="1219200"/>
                <a:gridCol w="1143000"/>
              </a:tblGrid>
              <a:tr h="49530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Description</a:t>
                      </a:r>
                    </a:p>
                  </a:txBody>
                  <a:tcPr marL="36658" marR="36658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2015 LFS</a:t>
                      </a: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658" marR="36658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658" marR="36658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2017  LFS  Q1</a:t>
                      </a: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658" marR="36658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658" marR="36658" marT="0" marB="0" anchor="ctr"/>
                </a:tc>
              </a:tr>
              <a:tr h="495300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Total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Male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Female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Total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Male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Female</a:t>
                      </a:r>
                    </a:p>
                  </a:txBody>
                  <a:tcPr marL="36658" marR="36658" marT="0" marB="0" anchor="ctr"/>
                </a:tc>
              </a:tr>
              <a:tr h="838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Child </a:t>
                      </a:r>
                      <a:r>
                        <a:rPr lang="en-US" sz="18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population </a:t>
                      </a:r>
                      <a:endParaRPr lang="en-US" sz="1800" b="1" dirty="0" smtClean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en-US" sz="18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5-17 years)</a:t>
                      </a: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12,146,463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6,010,459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6,136,004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12,410,000</a:t>
                      </a:r>
                      <a:endParaRPr lang="en-US" sz="16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6,157,000</a:t>
                      </a:r>
                      <a:endParaRPr lang="en-US" sz="16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6,253,000</a:t>
                      </a:r>
                      <a:endParaRPr lang="en-US" sz="16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 anchor="ctr"/>
                </a:tc>
              </a:tr>
              <a:tr h="990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Working </a:t>
                      </a:r>
                      <a:r>
                        <a:rPr lang="en-US" sz="18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child</a:t>
                      </a: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1,278,909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676,208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602,701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805,000</a:t>
                      </a:r>
                      <a:endParaRPr lang="en-US" sz="16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448,000</a:t>
                      </a:r>
                      <a:endParaRPr lang="en-US" sz="16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357,000</a:t>
                      </a:r>
                      <a:endParaRPr lang="en-US" sz="16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 anchor="ctr"/>
                </a:tc>
              </a:tr>
              <a:tr h="838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Child </a:t>
                      </a:r>
                      <a:r>
                        <a:rPr lang="en-US" sz="1800" b="1" dirty="0" err="1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labour</a:t>
                      </a:r>
                      <a:endParaRPr lang="en-US" sz="18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1,125,661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601,471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524,190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623,000</a:t>
                      </a:r>
                      <a:endParaRPr lang="en-US" sz="16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350,000</a:t>
                      </a:r>
                      <a:endParaRPr lang="en-US" sz="16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273,000</a:t>
                      </a:r>
                      <a:endParaRPr lang="en-US" sz="16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 anchor="ctr"/>
                </a:tc>
              </a:tr>
              <a:tr h="990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Hazardous </a:t>
                      </a:r>
                      <a:r>
                        <a:rPr lang="en-US" sz="18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child </a:t>
                      </a:r>
                      <a:r>
                        <a:rPr lang="en-US" sz="1800" b="1" dirty="0" err="1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labour</a:t>
                      </a:r>
                      <a:endParaRPr lang="en-US" sz="18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616,815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337,318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279,498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608,000</a:t>
                      </a:r>
                      <a:endParaRPr lang="en-US" sz="16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343,000</a:t>
                      </a:r>
                      <a:endParaRPr lang="en-US" sz="16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265,000</a:t>
                      </a:r>
                      <a:endParaRPr lang="en-US" sz="16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94301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Indicators (2015 and 2017 Q1)</a:t>
            </a:r>
            <a:endParaRPr lang="en-GB" dirty="0"/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idx="1"/>
          </p:nvPr>
        </p:nvGraphicFramePr>
        <p:xfrm>
          <a:off x="1306284" y="1733550"/>
          <a:ext cx="8839200" cy="4419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582"/>
                <a:gridCol w="1095122"/>
                <a:gridCol w="1016899"/>
                <a:gridCol w="1011681"/>
                <a:gridCol w="1074266"/>
                <a:gridCol w="990825"/>
                <a:gridCol w="990825"/>
              </a:tblGrid>
              <a:tr h="598488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Description</a:t>
                      </a:r>
                    </a:p>
                  </a:txBody>
                  <a:tcPr marL="36658" marR="36658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2015 LFS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658" marR="36658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658" marR="36658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2017  LFS  Q1</a:t>
                      </a: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658" marR="36658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658" marR="36658" marT="0" marB="0" anchor="ctr"/>
                </a:tc>
              </a:tr>
              <a:tr h="598488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Total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Male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Female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Total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Male</a:t>
                      </a:r>
                    </a:p>
                  </a:txBody>
                  <a:tcPr marL="36658" marR="3665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Female</a:t>
                      </a:r>
                    </a:p>
                  </a:txBody>
                  <a:tcPr marL="36658" marR="36658" marT="0" marB="0" anchor="ctr"/>
                </a:tc>
              </a:tr>
              <a:tr h="10128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Proportion of working </a:t>
                      </a: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children(%)</a:t>
                      </a:r>
                      <a:endParaRPr lang="en-US" sz="18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10.5</a:t>
                      </a: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11.3</a:t>
                      </a: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9.8</a:t>
                      </a: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6.5</a:t>
                      </a:r>
                      <a:endParaRPr lang="en-US" sz="18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7.3</a:t>
                      </a:r>
                      <a:endParaRPr lang="en-US" sz="18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5.7</a:t>
                      </a:r>
                      <a:endParaRPr lang="en-US" sz="18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/>
                </a:tc>
              </a:tr>
              <a:tr h="11969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Proportion of child </a:t>
                      </a:r>
                      <a:r>
                        <a:rPr lang="en-US" sz="1800" b="1" dirty="0" err="1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labour</a:t>
                      </a: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(%)</a:t>
                      </a:r>
                      <a:endParaRPr lang="en-US" sz="18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9.3</a:t>
                      </a: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10.0</a:t>
                      </a: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8.5</a:t>
                      </a: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5.0</a:t>
                      </a:r>
                      <a:endParaRPr lang="en-US" sz="18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5.7</a:t>
                      </a:r>
                      <a:endParaRPr lang="en-US" sz="18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4.4</a:t>
                      </a:r>
                      <a:endParaRPr lang="en-US" sz="18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/>
                </a:tc>
              </a:tr>
              <a:tr h="10128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Proportion of hazardous </a:t>
                      </a: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child </a:t>
                      </a:r>
                      <a:r>
                        <a:rPr lang="en-US" sz="1800" b="1" dirty="0" err="1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labour</a:t>
                      </a: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(%)</a:t>
                      </a:r>
                      <a:endParaRPr lang="en-US" sz="18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5.1</a:t>
                      </a: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5.6</a:t>
                      </a: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4.6</a:t>
                      </a: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4.9</a:t>
                      </a:r>
                      <a:endParaRPr lang="en-US" sz="18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5.6</a:t>
                      </a:r>
                      <a:endParaRPr lang="en-US" sz="18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ekton Pro" pitchFamily="34" charset="0"/>
                          <a:ea typeface="Times New Roman"/>
                          <a:cs typeface="Times New Roman" pitchFamily="18" charset="0"/>
                        </a:rPr>
                        <a:t>4.2</a:t>
                      </a:r>
                      <a:endParaRPr lang="en-US" sz="1800" b="1" dirty="0">
                        <a:latin typeface="Tekton Pro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658" marR="3665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13975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Q&amp;A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Do you have questions/comments about:</a:t>
            </a:r>
          </a:p>
          <a:p>
            <a:r>
              <a:rPr lang="en-US" dirty="0" smtClean="0"/>
              <a:t>ILO global estimate of child </a:t>
            </a:r>
            <a:r>
              <a:rPr lang="en-US" dirty="0" err="1" smtClean="0"/>
              <a:t>labour</a:t>
            </a:r>
            <a:r>
              <a:rPr lang="en-US" dirty="0" smtClean="0"/>
              <a:t>?</a:t>
            </a:r>
          </a:p>
          <a:p>
            <a:r>
              <a:rPr lang="en-US" dirty="0" smtClean="0"/>
              <a:t>National data on child </a:t>
            </a:r>
            <a:r>
              <a:rPr lang="en-US" dirty="0" err="1" smtClean="0"/>
              <a:t>labour</a:t>
            </a:r>
            <a:r>
              <a:rPr lang="en-US" dirty="0" smtClean="0"/>
              <a:t> in Myanmar?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002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3: Mapping Risk of Child </a:t>
            </a:r>
            <a:r>
              <a:rPr lang="en-US" dirty="0" err="1" smtClean="0"/>
              <a:t>Labour</a:t>
            </a:r>
            <a:r>
              <a:rPr lang="en-US" dirty="0" smtClean="0"/>
              <a:t> in Myanmar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Divide into small </a:t>
            </a:r>
            <a:r>
              <a:rPr lang="en-CA" dirty="0"/>
              <a:t>groups.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Nominate a note-taker and presenter.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Discuss the question or topic you are given.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Present the conclusions of your discussion in </a:t>
            </a:r>
            <a:r>
              <a:rPr lang="en-CA" dirty="0" smtClean="0"/>
              <a:t>plenary.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90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 smtClean="0"/>
              <a:t>Session 3: Causes &amp; Consequences of Child Labour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isfwatchkeeper.com/wp-content/uploads/ilo-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785" y="133232"/>
            <a:ext cx="1937978" cy="178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97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the Causes of Child </a:t>
            </a:r>
            <a:r>
              <a:rPr lang="en-US" dirty="0" err="1" smtClean="0"/>
              <a:t>Labour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1722252"/>
            <a:ext cx="8725646" cy="160877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121967"/>
              </a:buClr>
              <a:buSzPct val="100000"/>
              <a:buFont typeface="Wingdings" panose="05000000000000000000" pitchFamily="2" charset="2"/>
              <a:buChar char="§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Low household income</a:t>
            </a:r>
          </a:p>
          <a:p>
            <a:r>
              <a:rPr lang="en-US" dirty="0" smtClean="0"/>
              <a:t>Lack of access to quality education</a:t>
            </a:r>
          </a:p>
          <a:p>
            <a:r>
              <a:rPr lang="en-US" dirty="0" smtClean="0"/>
              <a:t>Discrimination</a:t>
            </a:r>
          </a:p>
          <a:p>
            <a:r>
              <a:rPr lang="en-US" dirty="0" smtClean="0"/>
              <a:t>“Distress” migration</a:t>
            </a:r>
          </a:p>
          <a:p>
            <a:r>
              <a:rPr lang="en-US" dirty="0" smtClean="0"/>
              <a:t>Culture or family traditions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960076" y="1770176"/>
            <a:ext cx="4646381" cy="143904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121967"/>
              </a:buClr>
              <a:buSzPct val="100000"/>
              <a:buFont typeface="Wingdings" panose="05000000000000000000" pitchFamily="2" charset="2"/>
              <a:buChar char="§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“</a:t>
            </a:r>
            <a:r>
              <a:rPr lang="en-US" dirty="0"/>
              <a:t>Nimble fingers” argument</a:t>
            </a:r>
          </a:p>
          <a:p>
            <a:r>
              <a:rPr lang="en-US" dirty="0"/>
              <a:t>Weak or non-existent laws and law enforcement</a:t>
            </a:r>
          </a:p>
          <a:p>
            <a:r>
              <a:rPr lang="en-US" dirty="0"/>
              <a:t>Absence of worker </a:t>
            </a:r>
            <a:r>
              <a:rPr lang="en-US" dirty="0" smtClean="0"/>
              <a:t>organization</a:t>
            </a:r>
          </a:p>
          <a:p>
            <a:r>
              <a:rPr lang="en-US" dirty="0"/>
              <a:t>Supply and demand of child </a:t>
            </a:r>
            <a:r>
              <a:rPr lang="en-US" dirty="0" err="1"/>
              <a:t>labour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" t="19141" r="-1120" b="20254"/>
          <a:stretch/>
        </p:blipFill>
        <p:spPr>
          <a:xfrm>
            <a:off x="1161295" y="3452833"/>
            <a:ext cx="8512280" cy="344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7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the Consequences of Child </a:t>
            </a:r>
            <a:r>
              <a:rPr lang="en-US" dirty="0" err="1" smtClean="0"/>
              <a:t>Labour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1975702"/>
            <a:ext cx="7460776" cy="39201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Child labour can:</a:t>
            </a:r>
          </a:p>
          <a:p>
            <a:r>
              <a:rPr lang="en-GB" dirty="0"/>
              <a:t>Jeopardize children’s health and safety, and affect their physical and psycho-social development;</a:t>
            </a:r>
          </a:p>
          <a:p>
            <a:r>
              <a:rPr lang="en-GB" dirty="0"/>
              <a:t>Impede children’s access to education and/or skills training, thus limiting their economic and social mobility and advancement later in life; </a:t>
            </a:r>
          </a:p>
          <a:p>
            <a:r>
              <a:rPr lang="en-GB" dirty="0"/>
              <a:t>Lead to continued poverty over generations and inhibit children’s access to decent work when they reach the minimum legal age for employment; and </a:t>
            </a:r>
          </a:p>
          <a:p>
            <a:r>
              <a:rPr lang="en-GB" dirty="0"/>
              <a:t>Act as a significant impediment to achieving the </a:t>
            </a:r>
            <a:r>
              <a:rPr lang="en-GB" dirty="0" smtClean="0"/>
              <a:t>Sustainable Development </a:t>
            </a:r>
            <a:r>
              <a:rPr lang="en-GB" dirty="0"/>
              <a:t>Goals, in particular concerning poverty alleviation and education for all.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265" y="1770176"/>
            <a:ext cx="3434898" cy="514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2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Q&amp;A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Do you have questions/comments about:</a:t>
            </a:r>
          </a:p>
          <a:p>
            <a:r>
              <a:rPr lang="en-US" dirty="0" smtClean="0"/>
              <a:t>Causes of child </a:t>
            </a:r>
            <a:r>
              <a:rPr lang="en-US" dirty="0" err="1" smtClean="0"/>
              <a:t>labour</a:t>
            </a:r>
            <a:r>
              <a:rPr lang="en-US" dirty="0" smtClean="0"/>
              <a:t>?</a:t>
            </a:r>
          </a:p>
          <a:p>
            <a:r>
              <a:rPr lang="en-US" dirty="0" smtClean="0"/>
              <a:t>Consequences of child </a:t>
            </a:r>
            <a:r>
              <a:rPr lang="en-US" dirty="0" err="1" smtClean="0"/>
              <a:t>labour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8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Exercise 4: Deepening Understanding of </a:t>
            </a:r>
            <a:r>
              <a:rPr lang="en-CA" dirty="0"/>
              <a:t>the Causes </a:t>
            </a:r>
            <a:r>
              <a:rPr lang="en-CA" dirty="0" smtClean="0"/>
              <a:t>and </a:t>
            </a:r>
            <a:r>
              <a:rPr lang="en-CA" dirty="0"/>
              <a:t>Consequences of Child Labour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71321"/>
            <a:ext cx="8825659" cy="34163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Divide into small </a:t>
            </a:r>
            <a:r>
              <a:rPr lang="en-CA" dirty="0"/>
              <a:t>groups.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Nominate a note-taker and presenter.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Discuss the question or topic you are given.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Present the conclusions of your discussion in plenary</a:t>
            </a:r>
            <a:r>
              <a:rPr lang="en-CA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87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232781"/>
          </a:xfrm>
        </p:spPr>
        <p:txBody>
          <a:bodyPr>
            <a:normAutofit/>
          </a:bodyPr>
          <a:lstStyle/>
          <a:p>
            <a:r>
              <a:rPr lang="en-GB" dirty="0" smtClean="0"/>
              <a:t>Session 4: </a:t>
            </a:r>
            <a:r>
              <a:rPr lang="en-GB" dirty="0"/>
              <a:t>Worker Action to Eliminate Child Labour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isfwatchkeeper.com/wp-content/uploads/ilo-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785" y="133232"/>
            <a:ext cx="1937978" cy="178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71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40080"/>
            <a:ext cx="10076597" cy="706964"/>
          </a:xfrm>
        </p:spPr>
        <p:txBody>
          <a:bodyPr/>
          <a:lstStyle/>
          <a:p>
            <a:r>
              <a:rPr lang="en-US" dirty="0"/>
              <a:t>Worker Action in the Workplace </a:t>
            </a:r>
            <a:r>
              <a:rPr lang="en-US" dirty="0" smtClean="0"/>
              <a:t>and </a:t>
            </a:r>
            <a:r>
              <a:rPr lang="en-US" dirty="0"/>
              <a:t>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93817"/>
            <a:ext cx="8825659" cy="3416300"/>
          </a:xfrm>
        </p:spPr>
        <p:txBody>
          <a:bodyPr/>
          <a:lstStyle/>
          <a:p>
            <a:r>
              <a:rPr lang="en-US" dirty="0"/>
              <a:t>Social dialogue and collective bargaining to eliminate child </a:t>
            </a:r>
            <a:r>
              <a:rPr lang="en-US" dirty="0" err="1"/>
              <a:t>labour</a:t>
            </a:r>
            <a:endParaRPr lang="en-US" dirty="0"/>
          </a:p>
          <a:p>
            <a:r>
              <a:rPr lang="en-US" dirty="0"/>
              <a:t>Workplace safety and health committees</a:t>
            </a:r>
          </a:p>
          <a:p>
            <a:r>
              <a:rPr lang="en-US" dirty="0"/>
              <a:t>Employer monitoring and identification of work </a:t>
            </a:r>
            <a:r>
              <a:rPr lang="en-US" dirty="0" smtClean="0"/>
              <a:t>hazards</a:t>
            </a:r>
            <a:endParaRPr lang="en-US" dirty="0"/>
          </a:p>
          <a:p>
            <a:r>
              <a:rPr lang="en-US" dirty="0"/>
              <a:t>Worker and community awareness campaigns</a:t>
            </a:r>
          </a:p>
          <a:p>
            <a:r>
              <a:rPr lang="en-US" dirty="0"/>
              <a:t>Partnerships with civil society and community groups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1065" b="9154"/>
          <a:stretch/>
        </p:blipFill>
        <p:spPr>
          <a:xfrm>
            <a:off x="3344442" y="4150105"/>
            <a:ext cx="5103522" cy="270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5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40080"/>
            <a:ext cx="9530687" cy="706964"/>
          </a:xfrm>
        </p:spPr>
        <p:txBody>
          <a:bodyPr/>
          <a:lstStyle/>
          <a:p>
            <a:r>
              <a:rPr lang="en-US" smtClean="0"/>
              <a:t>Worker Action in Policy Dialogue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3654" y="1975703"/>
            <a:ext cx="6514531" cy="3416300"/>
          </a:xfrm>
        </p:spPr>
        <p:txBody>
          <a:bodyPr/>
          <a:lstStyle/>
          <a:p>
            <a:r>
              <a:rPr lang="en-US" smtClean="0"/>
              <a:t>Campaign to promote ratification of ILO Convention</a:t>
            </a:r>
          </a:p>
          <a:p>
            <a:r>
              <a:rPr lang="en-US" smtClean="0"/>
              <a:t>Legal and regulatory reform</a:t>
            </a:r>
          </a:p>
          <a:p>
            <a:r>
              <a:rPr lang="en-US" smtClean="0"/>
              <a:t>Implementation, institution-building and law enforcement</a:t>
            </a:r>
          </a:p>
          <a:p>
            <a:r>
              <a:rPr lang="en-US" smtClean="0"/>
              <a:t>Supporting creation of national list of hazardous work for children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55" y="1903186"/>
            <a:ext cx="4742193" cy="432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6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Q&amp;A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Do you have questions/comments about:</a:t>
            </a:r>
          </a:p>
          <a:p>
            <a:r>
              <a:rPr lang="en-US" dirty="0"/>
              <a:t>Worker engagement through social dialogue?</a:t>
            </a:r>
          </a:p>
          <a:p>
            <a:r>
              <a:rPr lang="en-US" dirty="0"/>
              <a:t>Action in the community?</a:t>
            </a:r>
          </a:p>
          <a:p>
            <a:r>
              <a:rPr lang="en-US" dirty="0"/>
              <a:t>Influencing national policy dialogue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85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40080"/>
            <a:ext cx="9421504" cy="706964"/>
          </a:xfrm>
        </p:spPr>
        <p:txBody>
          <a:bodyPr/>
          <a:lstStyle/>
          <a:p>
            <a:r>
              <a:rPr lang="en-US" dirty="0" smtClean="0"/>
              <a:t>Exercise 5: </a:t>
            </a:r>
            <a:r>
              <a:rPr lang="en-US" dirty="0"/>
              <a:t>Strengthening Worker Action to Eliminate Child </a:t>
            </a:r>
            <a:r>
              <a:rPr lang="en-US" dirty="0" err="1"/>
              <a:t>Labour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Divide into small </a:t>
            </a:r>
            <a:r>
              <a:rPr lang="en-CA" dirty="0"/>
              <a:t>groups.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Nominate a note-taker and presenter.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Discuss the question or topic you are given.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Present the conclusions of your discussion in </a:t>
            </a:r>
            <a:r>
              <a:rPr lang="en-CA" dirty="0" smtClean="0"/>
              <a:t>plenary.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17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6: Following up </a:t>
            </a:r>
            <a:r>
              <a:rPr lang="en-US" dirty="0"/>
              <a:t>with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Divide into small </a:t>
            </a:r>
            <a:r>
              <a:rPr lang="en-CA" dirty="0"/>
              <a:t>groups.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Nominate </a:t>
            </a:r>
            <a:r>
              <a:rPr lang="en-CA" dirty="0" smtClean="0"/>
              <a:t>a </a:t>
            </a:r>
            <a:r>
              <a:rPr lang="en-CA" dirty="0"/>
              <a:t>presenter.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Discuss the </a:t>
            </a:r>
            <a:r>
              <a:rPr lang="en-CA" dirty="0" smtClean="0"/>
              <a:t>questions </a:t>
            </a:r>
            <a:r>
              <a:rPr lang="en-CA" dirty="0"/>
              <a:t>you </a:t>
            </a:r>
            <a:r>
              <a:rPr lang="en-CA" dirty="0" smtClean="0"/>
              <a:t>have been given</a:t>
            </a:r>
            <a:r>
              <a:rPr lang="en-CA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Present </a:t>
            </a:r>
            <a:r>
              <a:rPr lang="en-CA" dirty="0" smtClean="0"/>
              <a:t>your conclusions in plenary.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2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 smtClean="0"/>
              <a:t>Course Conclusion &amp; Evaluation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isfwatchkeeper.com/wp-content/uploads/ilo-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785" y="133232"/>
            <a:ext cx="1937978" cy="178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45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Final comments</a:t>
            </a:r>
          </a:p>
          <a:p>
            <a:r>
              <a:rPr lang="en-US" dirty="0"/>
              <a:t>Tour de table</a:t>
            </a:r>
          </a:p>
          <a:p>
            <a:r>
              <a:rPr lang="en-US" smtClean="0"/>
              <a:t>Follow-up </a:t>
            </a:r>
            <a:r>
              <a:rPr lang="en-US" dirty="0" smtClean="0"/>
              <a:t>and </a:t>
            </a:r>
            <a:r>
              <a:rPr lang="en-US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9800642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4201"/>
            <a:ext cx="10515600" cy="435133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Please complete the course evaluation form provided</a:t>
            </a:r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850597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Thank you!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isfwatchkeeper.com/wp-content/uploads/ilo-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785" y="133232"/>
            <a:ext cx="1937978" cy="178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96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LO Myanmar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8474</TotalTime>
  <Words>1657</Words>
  <Application>Microsoft Office PowerPoint</Application>
  <PresentationFormat>Widescreen</PresentationFormat>
  <Paragraphs>285</Paragraphs>
  <Slides>41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2" baseType="lpstr">
      <vt:lpstr>Wingdings 3</vt:lpstr>
      <vt:lpstr>Tekton Pro</vt:lpstr>
      <vt:lpstr>Calibri</vt:lpstr>
      <vt:lpstr>Berlin Sans FB</vt:lpstr>
      <vt:lpstr>Mangal</vt:lpstr>
      <vt:lpstr>Times New Roman</vt:lpstr>
      <vt:lpstr>Century Gothic</vt:lpstr>
      <vt:lpstr>MyMyanmar</vt:lpstr>
      <vt:lpstr>Wingdings</vt:lpstr>
      <vt:lpstr>Arial</vt:lpstr>
      <vt:lpstr>ILO Myanmar</vt:lpstr>
      <vt:lpstr>Combating child labour in Myanmar: A course for Workers’ Organizations</vt:lpstr>
      <vt:lpstr>Course Objectives</vt:lpstr>
      <vt:lpstr>Course Structure</vt:lpstr>
      <vt:lpstr>Exercise 1: Icebreaker – Getting to Know Each Other</vt:lpstr>
      <vt:lpstr>Introducing the ILO: Strategic Objectives</vt:lpstr>
      <vt:lpstr>Fundamental Principles and Rights at Work</vt:lpstr>
      <vt:lpstr>Child Labour and the ILO</vt:lpstr>
      <vt:lpstr>Workers and the ILO</vt:lpstr>
      <vt:lpstr>Q&amp;A</vt:lpstr>
      <vt:lpstr>Session 1: Defining &amp; Understanding Child Labour</vt:lpstr>
      <vt:lpstr>What is Child Labour?</vt:lpstr>
      <vt:lpstr>What are the Worst Forms of Child Labour?</vt:lpstr>
      <vt:lpstr>What is Hazardous Child Labour?</vt:lpstr>
      <vt:lpstr>ILO Standards and Other International Instruments</vt:lpstr>
      <vt:lpstr>Eliminating Child Labour in Myanmar: Legal and Regulatory Tools</vt:lpstr>
      <vt:lpstr>Q&amp;A</vt:lpstr>
      <vt:lpstr>Exercise 2: Identifying Strengths and Weaknesses in National Law and Regulation</vt:lpstr>
      <vt:lpstr>Session 2: Understanding Global &amp; National Estimates of Child Labour</vt:lpstr>
      <vt:lpstr>Child Labour in the Global Economy: A Summary of ILO Estimates</vt:lpstr>
      <vt:lpstr>Sector Distribution of Child Labour</vt:lpstr>
      <vt:lpstr>Key Findings from Myanmar’s Child Labour Survey</vt:lpstr>
      <vt:lpstr>Sectoral Distribution of Working Children in Myanmar</vt:lpstr>
      <vt:lpstr>Key Indicators (2015 and 2017 Q1)</vt:lpstr>
      <vt:lpstr>Key Indicators (2015 and 2017 Q1)</vt:lpstr>
      <vt:lpstr>Q&amp;A</vt:lpstr>
      <vt:lpstr>Exercise 3: Mapping Risk of Child Labour in Myanmar</vt:lpstr>
      <vt:lpstr>Session 3: Causes &amp; Consequences of Child Labour</vt:lpstr>
      <vt:lpstr>Understanding the Causes of Child Labour</vt:lpstr>
      <vt:lpstr>Understanding the Consequences of Child Labour</vt:lpstr>
      <vt:lpstr>Q&amp;A</vt:lpstr>
      <vt:lpstr>Exercise 4: Deepening Understanding of the Causes and Consequences of Child Labour</vt:lpstr>
      <vt:lpstr>Session 4: Worker Action to Eliminate Child Labour</vt:lpstr>
      <vt:lpstr>Worker Action in the Workplace and Community</vt:lpstr>
      <vt:lpstr>Worker Action in Policy Dialogue</vt:lpstr>
      <vt:lpstr>Q&amp;A</vt:lpstr>
      <vt:lpstr>Exercise 5: Strengthening Worker Action to Eliminate Child Labour</vt:lpstr>
      <vt:lpstr>Exercise 6: Following up with Action</vt:lpstr>
      <vt:lpstr>Course Conclusion &amp; Evaluation</vt:lpstr>
      <vt:lpstr>Course Conclusion</vt:lpstr>
      <vt:lpstr>Course Evaluation</vt:lpstr>
      <vt:lpstr>Thank you!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Employers</dc:title>
  <dc:creator>Philip Hunter</dc:creator>
  <cp:lastModifiedBy>Lei Kay Khine</cp:lastModifiedBy>
  <cp:revision>93</cp:revision>
  <dcterms:created xsi:type="dcterms:W3CDTF">2017-02-21T18:18:43Z</dcterms:created>
  <dcterms:modified xsi:type="dcterms:W3CDTF">2018-01-23T07:39:31Z</dcterms:modified>
</cp:coreProperties>
</file>