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7"/>
  </p:notesMasterIdLst>
  <p:sldIdLst>
    <p:sldId id="256" r:id="rId2"/>
    <p:sldId id="295" r:id="rId3"/>
    <p:sldId id="296" r:id="rId4"/>
    <p:sldId id="297" r:id="rId5"/>
    <p:sldId id="298" r:id="rId6"/>
    <p:sldId id="299" r:id="rId7"/>
    <p:sldId id="300" r:id="rId8"/>
    <p:sldId id="257" r:id="rId9"/>
    <p:sldId id="258" r:id="rId10"/>
    <p:sldId id="259" r:id="rId11"/>
    <p:sldId id="261" r:id="rId12"/>
    <p:sldId id="262" r:id="rId13"/>
    <p:sldId id="281" r:id="rId14"/>
    <p:sldId id="282" r:id="rId15"/>
    <p:sldId id="283" r:id="rId16"/>
    <p:sldId id="284" r:id="rId17"/>
    <p:sldId id="285" r:id="rId18"/>
    <p:sldId id="286" r:id="rId19"/>
    <p:sldId id="287" r:id="rId20"/>
    <p:sldId id="288" r:id="rId21"/>
    <p:sldId id="290" r:id="rId22"/>
    <p:sldId id="291" r:id="rId23"/>
    <p:sldId id="292" r:id="rId24"/>
    <p:sldId id="293" r:id="rId25"/>
    <p:sldId id="294" r:id="rId2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p:scale>
          <a:sx n="73" d="100"/>
          <a:sy n="73" d="100"/>
        </p:scale>
        <p:origin x="978" y="4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882ABD-5A74-4F40-BACD-D1A8872CEBC0}" type="datetimeFigureOut">
              <a:rPr lang="ru-RU" smtClean="0"/>
              <a:t>29.05.2020</a:t>
            </a:fld>
            <a:endParaRPr lang="ru-RU"/>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8B42BA4-0D83-4844-9C00-71D9D0AAAE65}" type="slidenum">
              <a:rPr lang="ru-RU" smtClean="0"/>
              <a:t>‹#›</a:t>
            </a:fld>
            <a:endParaRPr lang="ru-RU"/>
          </a:p>
        </p:txBody>
      </p:sp>
    </p:spTree>
    <p:extLst>
      <p:ext uri="{BB962C8B-B14F-4D97-AF65-F5344CB8AC3E}">
        <p14:creationId xmlns:p14="http://schemas.microsoft.com/office/powerpoint/2010/main" val="38102785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28B22E3E-3927-4CF9-9AB6-3F97861CC9B9}"/>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a:extLst>
              <a:ext uri="{FF2B5EF4-FFF2-40B4-BE49-F238E27FC236}">
                <a16:creationId xmlns="" xmlns:a16="http://schemas.microsoft.com/office/drawing/2014/main" id="{77D76E13-E3C2-40D4-A243-5D86E60E5C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a:extLst>
              <a:ext uri="{FF2B5EF4-FFF2-40B4-BE49-F238E27FC236}">
                <a16:creationId xmlns="" xmlns:a16="http://schemas.microsoft.com/office/drawing/2014/main" id="{20FF78C1-0C62-4587-8EC4-C66F6F172DD5}"/>
              </a:ext>
            </a:extLst>
          </p:cNvPr>
          <p:cNvSpPr>
            <a:spLocks noGrp="1"/>
          </p:cNvSpPr>
          <p:nvPr>
            <p:ph type="dt" sz="half" idx="10"/>
          </p:nvPr>
        </p:nvSpPr>
        <p:spPr/>
        <p:txBody>
          <a:bodyPr/>
          <a:lstStyle/>
          <a:p>
            <a:fld id="{C60A4928-3E2E-465A-9B50-D271D434749F}" type="datetime1">
              <a:rPr lang="ru-RU" smtClean="0"/>
              <a:t>29.05.2020</a:t>
            </a:fld>
            <a:endParaRPr lang="ru-RU"/>
          </a:p>
        </p:txBody>
      </p:sp>
      <p:sp>
        <p:nvSpPr>
          <p:cNvPr id="5" name="Нижний колонтитул 4">
            <a:extLst>
              <a:ext uri="{FF2B5EF4-FFF2-40B4-BE49-F238E27FC236}">
                <a16:creationId xmlns="" xmlns:a16="http://schemas.microsoft.com/office/drawing/2014/main" id="{98C2420E-3FCE-4074-8C2D-E8AA3AB02D59}"/>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78CD7876-17DF-4E38-911F-63BED503A2CC}"/>
              </a:ext>
            </a:extLst>
          </p:cNvPr>
          <p:cNvSpPr>
            <a:spLocks noGrp="1"/>
          </p:cNvSpPr>
          <p:nvPr>
            <p:ph type="sldNum" sz="quarter" idx="12"/>
          </p:nvPr>
        </p:nvSpPr>
        <p:spPr/>
        <p:txBody>
          <a:bodyPr/>
          <a:lstStyle/>
          <a:p>
            <a:fld id="{1C430A12-12DA-439B-83AE-0B1C8589E792}" type="slidenum">
              <a:rPr lang="ru-RU" smtClean="0"/>
              <a:t>‹#›</a:t>
            </a:fld>
            <a:endParaRPr lang="ru-RU"/>
          </a:p>
        </p:txBody>
      </p:sp>
    </p:spTree>
    <p:extLst>
      <p:ext uri="{BB962C8B-B14F-4D97-AF65-F5344CB8AC3E}">
        <p14:creationId xmlns:p14="http://schemas.microsoft.com/office/powerpoint/2010/main" val="1292307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AA7B798F-6197-4BC4-AE25-29C8BF0C3B8E}"/>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88184897-13C5-4B39-BBAA-910684F3EA27}"/>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56FB06DA-B821-45FA-AB3B-84D19114CE57}"/>
              </a:ext>
            </a:extLst>
          </p:cNvPr>
          <p:cNvSpPr>
            <a:spLocks noGrp="1"/>
          </p:cNvSpPr>
          <p:nvPr>
            <p:ph type="dt" sz="half" idx="10"/>
          </p:nvPr>
        </p:nvSpPr>
        <p:spPr/>
        <p:txBody>
          <a:bodyPr/>
          <a:lstStyle/>
          <a:p>
            <a:fld id="{440B4717-DAAD-45DA-9DA3-ED06B75F5A5F}" type="datetime1">
              <a:rPr lang="ru-RU" smtClean="0"/>
              <a:t>29.05.2020</a:t>
            </a:fld>
            <a:endParaRPr lang="ru-RU"/>
          </a:p>
        </p:txBody>
      </p:sp>
      <p:sp>
        <p:nvSpPr>
          <p:cNvPr id="5" name="Нижний колонтитул 4">
            <a:extLst>
              <a:ext uri="{FF2B5EF4-FFF2-40B4-BE49-F238E27FC236}">
                <a16:creationId xmlns="" xmlns:a16="http://schemas.microsoft.com/office/drawing/2014/main" id="{FBEEF2A7-9BAE-4592-A10F-1A7DC7A88EA5}"/>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ECC754FB-B363-4CE6-A30F-DD70528FFC8B}"/>
              </a:ext>
            </a:extLst>
          </p:cNvPr>
          <p:cNvSpPr>
            <a:spLocks noGrp="1"/>
          </p:cNvSpPr>
          <p:nvPr>
            <p:ph type="sldNum" sz="quarter" idx="12"/>
          </p:nvPr>
        </p:nvSpPr>
        <p:spPr/>
        <p:txBody>
          <a:bodyPr/>
          <a:lstStyle/>
          <a:p>
            <a:fld id="{1C430A12-12DA-439B-83AE-0B1C8589E792}" type="slidenum">
              <a:rPr lang="ru-RU" smtClean="0"/>
              <a:t>‹#›</a:t>
            </a:fld>
            <a:endParaRPr lang="ru-RU"/>
          </a:p>
        </p:txBody>
      </p:sp>
    </p:spTree>
    <p:extLst>
      <p:ext uri="{BB962C8B-B14F-4D97-AF65-F5344CB8AC3E}">
        <p14:creationId xmlns:p14="http://schemas.microsoft.com/office/powerpoint/2010/main" val="327530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43E1C0F7-0872-4361-AE2A-DCD5207CDD2B}"/>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a:extLst>
              <a:ext uri="{FF2B5EF4-FFF2-40B4-BE49-F238E27FC236}">
                <a16:creationId xmlns="" xmlns:a16="http://schemas.microsoft.com/office/drawing/2014/main" id="{E73961E8-DB0E-4562-BF99-D6C1156B762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 xmlns:a16="http://schemas.microsoft.com/office/drawing/2014/main" id="{3841DD53-E844-4FAE-B608-174D51874786}"/>
              </a:ext>
            </a:extLst>
          </p:cNvPr>
          <p:cNvSpPr>
            <a:spLocks noGrp="1"/>
          </p:cNvSpPr>
          <p:nvPr>
            <p:ph type="dt" sz="half" idx="10"/>
          </p:nvPr>
        </p:nvSpPr>
        <p:spPr/>
        <p:txBody>
          <a:bodyPr/>
          <a:lstStyle/>
          <a:p>
            <a:fld id="{71A2CFF3-86F8-4C51-93F6-9D1BF659B1A3}" type="datetime1">
              <a:rPr lang="ru-RU" smtClean="0"/>
              <a:t>29.05.2020</a:t>
            </a:fld>
            <a:endParaRPr lang="ru-RU"/>
          </a:p>
        </p:txBody>
      </p:sp>
      <p:sp>
        <p:nvSpPr>
          <p:cNvPr id="5" name="Нижний колонтитул 4">
            <a:extLst>
              <a:ext uri="{FF2B5EF4-FFF2-40B4-BE49-F238E27FC236}">
                <a16:creationId xmlns="" xmlns:a16="http://schemas.microsoft.com/office/drawing/2014/main" id="{58EE2293-EA67-4A36-9736-56A864B48231}"/>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012978C1-15BD-43ED-AB02-AE4645678DF6}"/>
              </a:ext>
            </a:extLst>
          </p:cNvPr>
          <p:cNvSpPr>
            <a:spLocks noGrp="1"/>
          </p:cNvSpPr>
          <p:nvPr>
            <p:ph type="sldNum" sz="quarter" idx="12"/>
          </p:nvPr>
        </p:nvSpPr>
        <p:spPr/>
        <p:txBody>
          <a:bodyPr/>
          <a:lstStyle/>
          <a:p>
            <a:fld id="{1C430A12-12DA-439B-83AE-0B1C8589E792}" type="slidenum">
              <a:rPr lang="ru-RU" smtClean="0"/>
              <a:t>‹#›</a:t>
            </a:fld>
            <a:endParaRPr lang="ru-RU"/>
          </a:p>
        </p:txBody>
      </p:sp>
    </p:spTree>
    <p:extLst>
      <p:ext uri="{BB962C8B-B14F-4D97-AF65-F5344CB8AC3E}">
        <p14:creationId xmlns:p14="http://schemas.microsoft.com/office/powerpoint/2010/main" val="1085621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9EAA8D66-2911-4636-9FFC-55D4BCD89947}"/>
              </a:ext>
            </a:extLst>
          </p:cNvPr>
          <p:cNvSpPr>
            <a:spLocks noGrp="1"/>
          </p:cNvSpPr>
          <p:nvPr>
            <p:ph type="title"/>
          </p:nvPr>
        </p:nvSpPr>
        <p:spPr/>
        <p:txBody>
          <a:bodyPr/>
          <a:lstStyle/>
          <a:p>
            <a:r>
              <a:rPr lang="ru-RU"/>
              <a:t>Образец заголовка</a:t>
            </a:r>
          </a:p>
        </p:txBody>
      </p:sp>
      <p:sp>
        <p:nvSpPr>
          <p:cNvPr id="3" name="Объект 2">
            <a:extLst>
              <a:ext uri="{FF2B5EF4-FFF2-40B4-BE49-F238E27FC236}">
                <a16:creationId xmlns="" xmlns:a16="http://schemas.microsoft.com/office/drawing/2014/main" id="{E3AF986C-5F76-42B5-98D6-302AC6A5457C}"/>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a:extLst>
              <a:ext uri="{FF2B5EF4-FFF2-40B4-BE49-F238E27FC236}">
                <a16:creationId xmlns="" xmlns:a16="http://schemas.microsoft.com/office/drawing/2014/main" id="{62DFD329-F87D-4DF5-A847-72ABA7D3DB5B}"/>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a:extLst>
              <a:ext uri="{FF2B5EF4-FFF2-40B4-BE49-F238E27FC236}">
                <a16:creationId xmlns="" xmlns:a16="http://schemas.microsoft.com/office/drawing/2014/main" id="{C6DC43A2-C13A-4FF6-AC20-3B3D84E2E74C}"/>
              </a:ext>
            </a:extLst>
          </p:cNvPr>
          <p:cNvSpPr>
            <a:spLocks noGrp="1"/>
          </p:cNvSpPr>
          <p:nvPr>
            <p:ph type="dt" sz="half" idx="10"/>
          </p:nvPr>
        </p:nvSpPr>
        <p:spPr/>
        <p:txBody>
          <a:bodyPr/>
          <a:lstStyle/>
          <a:p>
            <a:fld id="{AEC85368-A256-478B-896F-8891CF323FE9}" type="datetime1">
              <a:rPr lang="ru-RU" smtClean="0"/>
              <a:t>29.05.2020</a:t>
            </a:fld>
            <a:endParaRPr lang="ru-RU"/>
          </a:p>
        </p:txBody>
      </p:sp>
      <p:sp>
        <p:nvSpPr>
          <p:cNvPr id="6" name="Нижний колонтитул 5">
            <a:extLst>
              <a:ext uri="{FF2B5EF4-FFF2-40B4-BE49-F238E27FC236}">
                <a16:creationId xmlns="" xmlns:a16="http://schemas.microsoft.com/office/drawing/2014/main" id="{CC088F56-1CBB-4AF6-A8A7-BEE97074C882}"/>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4DB7DD5F-1696-4F74-B0C1-F826B1C16CEF}"/>
              </a:ext>
            </a:extLst>
          </p:cNvPr>
          <p:cNvSpPr>
            <a:spLocks noGrp="1"/>
          </p:cNvSpPr>
          <p:nvPr>
            <p:ph type="sldNum" sz="quarter" idx="12"/>
          </p:nvPr>
        </p:nvSpPr>
        <p:spPr/>
        <p:txBody>
          <a:bodyPr/>
          <a:lstStyle/>
          <a:p>
            <a:fld id="{1C430A12-12DA-439B-83AE-0B1C8589E792}" type="slidenum">
              <a:rPr lang="ru-RU" smtClean="0"/>
              <a:t>‹#›</a:t>
            </a:fld>
            <a:endParaRPr lang="ru-RU"/>
          </a:p>
        </p:txBody>
      </p:sp>
    </p:spTree>
    <p:extLst>
      <p:ext uri="{BB962C8B-B14F-4D97-AF65-F5344CB8AC3E}">
        <p14:creationId xmlns:p14="http://schemas.microsoft.com/office/powerpoint/2010/main" val="5198860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B0ECCACE-3466-4DDB-A18E-853017BF3B02}"/>
              </a:ext>
            </a:extLst>
          </p:cNvPr>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a:extLst>
              <a:ext uri="{FF2B5EF4-FFF2-40B4-BE49-F238E27FC236}">
                <a16:creationId xmlns="" xmlns:a16="http://schemas.microsoft.com/office/drawing/2014/main" id="{2153D017-867F-44EF-A030-B4E43D9D93E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 xmlns:a16="http://schemas.microsoft.com/office/drawing/2014/main" id="{B0B6E3C0-1100-46E9-B211-B42EB154B881}"/>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a:extLst>
              <a:ext uri="{FF2B5EF4-FFF2-40B4-BE49-F238E27FC236}">
                <a16:creationId xmlns="" xmlns:a16="http://schemas.microsoft.com/office/drawing/2014/main" id="{E57418A5-D6C0-4899-883F-6AEC3E44A98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 xmlns:a16="http://schemas.microsoft.com/office/drawing/2014/main" id="{3C0826A8-C28F-4D47-A635-3BA6B64E6E8F}"/>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a:extLst>
              <a:ext uri="{FF2B5EF4-FFF2-40B4-BE49-F238E27FC236}">
                <a16:creationId xmlns="" xmlns:a16="http://schemas.microsoft.com/office/drawing/2014/main" id="{149B05CE-7888-4D06-B554-7F7D01EE1881}"/>
              </a:ext>
            </a:extLst>
          </p:cNvPr>
          <p:cNvSpPr>
            <a:spLocks noGrp="1"/>
          </p:cNvSpPr>
          <p:nvPr>
            <p:ph type="dt" sz="half" idx="10"/>
          </p:nvPr>
        </p:nvSpPr>
        <p:spPr/>
        <p:txBody>
          <a:bodyPr/>
          <a:lstStyle/>
          <a:p>
            <a:fld id="{CA0C7E96-0133-4BA9-A34F-EA8F986C61B7}" type="datetime1">
              <a:rPr lang="ru-RU" smtClean="0"/>
              <a:t>29.05.2020</a:t>
            </a:fld>
            <a:endParaRPr lang="ru-RU"/>
          </a:p>
        </p:txBody>
      </p:sp>
      <p:sp>
        <p:nvSpPr>
          <p:cNvPr id="8" name="Нижний колонтитул 7">
            <a:extLst>
              <a:ext uri="{FF2B5EF4-FFF2-40B4-BE49-F238E27FC236}">
                <a16:creationId xmlns="" xmlns:a16="http://schemas.microsoft.com/office/drawing/2014/main" id="{444D9F8D-92DF-4E8D-AE73-C16D7968D356}"/>
              </a:ext>
            </a:extLst>
          </p:cNvPr>
          <p:cNvSpPr>
            <a:spLocks noGrp="1"/>
          </p:cNvSpPr>
          <p:nvPr>
            <p:ph type="ftr" sz="quarter" idx="11"/>
          </p:nvPr>
        </p:nvSpPr>
        <p:spPr/>
        <p:txBody>
          <a:bodyPr/>
          <a:lstStyle/>
          <a:p>
            <a:endParaRPr lang="ru-RU"/>
          </a:p>
        </p:txBody>
      </p:sp>
      <p:sp>
        <p:nvSpPr>
          <p:cNvPr id="9" name="Номер слайда 8">
            <a:extLst>
              <a:ext uri="{FF2B5EF4-FFF2-40B4-BE49-F238E27FC236}">
                <a16:creationId xmlns="" xmlns:a16="http://schemas.microsoft.com/office/drawing/2014/main" id="{3B542D8F-8020-4560-8765-5046A449C4C1}"/>
              </a:ext>
            </a:extLst>
          </p:cNvPr>
          <p:cNvSpPr>
            <a:spLocks noGrp="1"/>
          </p:cNvSpPr>
          <p:nvPr>
            <p:ph type="sldNum" sz="quarter" idx="12"/>
          </p:nvPr>
        </p:nvSpPr>
        <p:spPr/>
        <p:txBody>
          <a:bodyPr/>
          <a:lstStyle/>
          <a:p>
            <a:fld id="{1C430A12-12DA-439B-83AE-0B1C8589E792}" type="slidenum">
              <a:rPr lang="ru-RU" smtClean="0"/>
              <a:t>‹#›</a:t>
            </a:fld>
            <a:endParaRPr lang="ru-RU"/>
          </a:p>
        </p:txBody>
      </p:sp>
    </p:spTree>
    <p:extLst>
      <p:ext uri="{BB962C8B-B14F-4D97-AF65-F5344CB8AC3E}">
        <p14:creationId xmlns:p14="http://schemas.microsoft.com/office/powerpoint/2010/main" val="17268300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EB830165-B970-4FC7-AECA-D5275880CE12}"/>
              </a:ext>
            </a:extLst>
          </p:cNvPr>
          <p:cNvSpPr>
            <a:spLocks noGrp="1"/>
          </p:cNvSpPr>
          <p:nvPr>
            <p:ph type="title"/>
          </p:nvPr>
        </p:nvSpPr>
        <p:spPr/>
        <p:txBody>
          <a:bodyPr/>
          <a:lstStyle/>
          <a:p>
            <a:r>
              <a:rPr lang="ru-RU"/>
              <a:t>Образец заголовка</a:t>
            </a:r>
          </a:p>
        </p:txBody>
      </p:sp>
      <p:sp>
        <p:nvSpPr>
          <p:cNvPr id="3" name="Дата 2">
            <a:extLst>
              <a:ext uri="{FF2B5EF4-FFF2-40B4-BE49-F238E27FC236}">
                <a16:creationId xmlns="" xmlns:a16="http://schemas.microsoft.com/office/drawing/2014/main" id="{ECDA4FF4-1211-460B-8B3E-13F168F5A4F0}"/>
              </a:ext>
            </a:extLst>
          </p:cNvPr>
          <p:cNvSpPr>
            <a:spLocks noGrp="1"/>
          </p:cNvSpPr>
          <p:nvPr>
            <p:ph type="dt" sz="half" idx="10"/>
          </p:nvPr>
        </p:nvSpPr>
        <p:spPr/>
        <p:txBody>
          <a:bodyPr/>
          <a:lstStyle/>
          <a:p>
            <a:fld id="{4A48C7F2-AF06-4083-A8F8-3D708E62E0E1}" type="datetime1">
              <a:rPr lang="ru-RU" smtClean="0"/>
              <a:t>29.05.2020</a:t>
            </a:fld>
            <a:endParaRPr lang="ru-RU"/>
          </a:p>
        </p:txBody>
      </p:sp>
      <p:sp>
        <p:nvSpPr>
          <p:cNvPr id="4" name="Нижний колонтитул 3">
            <a:extLst>
              <a:ext uri="{FF2B5EF4-FFF2-40B4-BE49-F238E27FC236}">
                <a16:creationId xmlns="" xmlns:a16="http://schemas.microsoft.com/office/drawing/2014/main" id="{66DDCD24-D85E-458D-AFF6-F44F6143C2B8}"/>
              </a:ext>
            </a:extLst>
          </p:cNvPr>
          <p:cNvSpPr>
            <a:spLocks noGrp="1"/>
          </p:cNvSpPr>
          <p:nvPr>
            <p:ph type="ftr" sz="quarter" idx="11"/>
          </p:nvPr>
        </p:nvSpPr>
        <p:spPr/>
        <p:txBody>
          <a:bodyPr/>
          <a:lstStyle/>
          <a:p>
            <a:endParaRPr lang="ru-RU"/>
          </a:p>
        </p:txBody>
      </p:sp>
      <p:sp>
        <p:nvSpPr>
          <p:cNvPr id="5" name="Номер слайда 4">
            <a:extLst>
              <a:ext uri="{FF2B5EF4-FFF2-40B4-BE49-F238E27FC236}">
                <a16:creationId xmlns="" xmlns:a16="http://schemas.microsoft.com/office/drawing/2014/main" id="{F5F018CF-B91A-4D6A-8373-7E13280AF56D}"/>
              </a:ext>
            </a:extLst>
          </p:cNvPr>
          <p:cNvSpPr>
            <a:spLocks noGrp="1"/>
          </p:cNvSpPr>
          <p:nvPr>
            <p:ph type="sldNum" sz="quarter" idx="12"/>
          </p:nvPr>
        </p:nvSpPr>
        <p:spPr/>
        <p:txBody>
          <a:bodyPr/>
          <a:lstStyle/>
          <a:p>
            <a:fld id="{1C430A12-12DA-439B-83AE-0B1C8589E792}" type="slidenum">
              <a:rPr lang="ru-RU" smtClean="0"/>
              <a:t>‹#›</a:t>
            </a:fld>
            <a:endParaRPr lang="ru-RU"/>
          </a:p>
        </p:txBody>
      </p:sp>
    </p:spTree>
    <p:extLst>
      <p:ext uri="{BB962C8B-B14F-4D97-AF65-F5344CB8AC3E}">
        <p14:creationId xmlns:p14="http://schemas.microsoft.com/office/powerpoint/2010/main" val="38488041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 xmlns:a16="http://schemas.microsoft.com/office/drawing/2014/main" id="{275EC773-5497-4C91-B6B0-4B8DF26D2C6E}"/>
              </a:ext>
            </a:extLst>
          </p:cNvPr>
          <p:cNvSpPr>
            <a:spLocks noGrp="1"/>
          </p:cNvSpPr>
          <p:nvPr>
            <p:ph type="dt" sz="half" idx="10"/>
          </p:nvPr>
        </p:nvSpPr>
        <p:spPr/>
        <p:txBody>
          <a:bodyPr/>
          <a:lstStyle/>
          <a:p>
            <a:fld id="{857A3055-A97D-428A-8203-453857BC813D}" type="datetime1">
              <a:rPr lang="ru-RU" smtClean="0"/>
              <a:t>29.05.2020</a:t>
            </a:fld>
            <a:endParaRPr lang="ru-RU"/>
          </a:p>
        </p:txBody>
      </p:sp>
      <p:sp>
        <p:nvSpPr>
          <p:cNvPr id="3" name="Нижний колонтитул 2">
            <a:extLst>
              <a:ext uri="{FF2B5EF4-FFF2-40B4-BE49-F238E27FC236}">
                <a16:creationId xmlns="" xmlns:a16="http://schemas.microsoft.com/office/drawing/2014/main" id="{B3910A1E-4A80-429E-9A33-C0895D5C8626}"/>
              </a:ext>
            </a:extLst>
          </p:cNvPr>
          <p:cNvSpPr>
            <a:spLocks noGrp="1"/>
          </p:cNvSpPr>
          <p:nvPr>
            <p:ph type="ftr" sz="quarter" idx="11"/>
          </p:nvPr>
        </p:nvSpPr>
        <p:spPr/>
        <p:txBody>
          <a:bodyPr/>
          <a:lstStyle/>
          <a:p>
            <a:endParaRPr lang="ru-RU"/>
          </a:p>
        </p:txBody>
      </p:sp>
      <p:sp>
        <p:nvSpPr>
          <p:cNvPr id="4" name="Номер слайда 3">
            <a:extLst>
              <a:ext uri="{FF2B5EF4-FFF2-40B4-BE49-F238E27FC236}">
                <a16:creationId xmlns="" xmlns:a16="http://schemas.microsoft.com/office/drawing/2014/main" id="{3D3BFAB0-C6B6-429C-B553-E0A555A6AAA4}"/>
              </a:ext>
            </a:extLst>
          </p:cNvPr>
          <p:cNvSpPr>
            <a:spLocks noGrp="1"/>
          </p:cNvSpPr>
          <p:nvPr>
            <p:ph type="sldNum" sz="quarter" idx="12"/>
          </p:nvPr>
        </p:nvSpPr>
        <p:spPr/>
        <p:txBody>
          <a:bodyPr/>
          <a:lstStyle/>
          <a:p>
            <a:fld id="{1C430A12-12DA-439B-83AE-0B1C8589E792}" type="slidenum">
              <a:rPr lang="ru-RU" smtClean="0"/>
              <a:t>‹#›</a:t>
            </a:fld>
            <a:endParaRPr lang="ru-RU"/>
          </a:p>
        </p:txBody>
      </p:sp>
    </p:spTree>
    <p:extLst>
      <p:ext uri="{BB962C8B-B14F-4D97-AF65-F5344CB8AC3E}">
        <p14:creationId xmlns:p14="http://schemas.microsoft.com/office/powerpoint/2010/main" val="5835164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6CDB3C91-D088-4197-B07F-A0772F5BA450}"/>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a:extLst>
              <a:ext uri="{FF2B5EF4-FFF2-40B4-BE49-F238E27FC236}">
                <a16:creationId xmlns="" xmlns:a16="http://schemas.microsoft.com/office/drawing/2014/main" id="{4B6851D4-53EF-4CE2-A068-C777B45E96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a:extLst>
              <a:ext uri="{FF2B5EF4-FFF2-40B4-BE49-F238E27FC236}">
                <a16:creationId xmlns="" xmlns:a16="http://schemas.microsoft.com/office/drawing/2014/main" id="{422F679A-F548-424A-AA41-E387414B2B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2FDBCDC0-2917-49AF-BE20-0F53439B44B0}"/>
              </a:ext>
            </a:extLst>
          </p:cNvPr>
          <p:cNvSpPr>
            <a:spLocks noGrp="1"/>
          </p:cNvSpPr>
          <p:nvPr>
            <p:ph type="dt" sz="half" idx="10"/>
          </p:nvPr>
        </p:nvSpPr>
        <p:spPr/>
        <p:txBody>
          <a:bodyPr/>
          <a:lstStyle/>
          <a:p>
            <a:fld id="{91574A7C-D1CF-445D-AF51-6DDF7E57EBF4}" type="datetime1">
              <a:rPr lang="ru-RU" smtClean="0"/>
              <a:t>29.05.2020</a:t>
            </a:fld>
            <a:endParaRPr lang="ru-RU"/>
          </a:p>
        </p:txBody>
      </p:sp>
      <p:sp>
        <p:nvSpPr>
          <p:cNvPr id="6" name="Нижний колонтитул 5">
            <a:extLst>
              <a:ext uri="{FF2B5EF4-FFF2-40B4-BE49-F238E27FC236}">
                <a16:creationId xmlns="" xmlns:a16="http://schemas.microsoft.com/office/drawing/2014/main" id="{19284827-70DE-418D-8A7D-78831AF83C3A}"/>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027727D6-4C56-438A-A5C9-475838A2B65E}"/>
              </a:ext>
            </a:extLst>
          </p:cNvPr>
          <p:cNvSpPr>
            <a:spLocks noGrp="1"/>
          </p:cNvSpPr>
          <p:nvPr>
            <p:ph type="sldNum" sz="quarter" idx="12"/>
          </p:nvPr>
        </p:nvSpPr>
        <p:spPr/>
        <p:txBody>
          <a:bodyPr/>
          <a:lstStyle/>
          <a:p>
            <a:fld id="{1C430A12-12DA-439B-83AE-0B1C8589E792}" type="slidenum">
              <a:rPr lang="ru-RU" smtClean="0"/>
              <a:t>‹#›</a:t>
            </a:fld>
            <a:endParaRPr lang="ru-RU"/>
          </a:p>
        </p:txBody>
      </p:sp>
    </p:spTree>
    <p:extLst>
      <p:ext uri="{BB962C8B-B14F-4D97-AF65-F5344CB8AC3E}">
        <p14:creationId xmlns:p14="http://schemas.microsoft.com/office/powerpoint/2010/main" val="2254241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F6C467B-6370-4ECB-9C5A-1DF3787D290A}"/>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a:extLst>
              <a:ext uri="{FF2B5EF4-FFF2-40B4-BE49-F238E27FC236}">
                <a16:creationId xmlns="" xmlns:a16="http://schemas.microsoft.com/office/drawing/2014/main" id="{3728932D-0435-4AA2-8235-BAFEF834657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a:extLst>
              <a:ext uri="{FF2B5EF4-FFF2-40B4-BE49-F238E27FC236}">
                <a16:creationId xmlns="" xmlns:a16="http://schemas.microsoft.com/office/drawing/2014/main" id="{9893C3B4-E457-4ACB-A553-16D5B44711F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 xmlns:a16="http://schemas.microsoft.com/office/drawing/2014/main" id="{83ACB40A-7404-444F-8940-4B86EAFF1E46}"/>
              </a:ext>
            </a:extLst>
          </p:cNvPr>
          <p:cNvSpPr>
            <a:spLocks noGrp="1"/>
          </p:cNvSpPr>
          <p:nvPr>
            <p:ph type="dt" sz="half" idx="10"/>
          </p:nvPr>
        </p:nvSpPr>
        <p:spPr/>
        <p:txBody>
          <a:bodyPr/>
          <a:lstStyle/>
          <a:p>
            <a:fld id="{9C190FDE-633D-42BB-B4A1-E756280C9481}" type="datetime1">
              <a:rPr lang="ru-RU" smtClean="0"/>
              <a:t>29.05.2020</a:t>
            </a:fld>
            <a:endParaRPr lang="ru-RU"/>
          </a:p>
        </p:txBody>
      </p:sp>
      <p:sp>
        <p:nvSpPr>
          <p:cNvPr id="6" name="Нижний колонтитул 5">
            <a:extLst>
              <a:ext uri="{FF2B5EF4-FFF2-40B4-BE49-F238E27FC236}">
                <a16:creationId xmlns="" xmlns:a16="http://schemas.microsoft.com/office/drawing/2014/main" id="{637E7508-0E74-4A9F-97EF-A25907B138A5}"/>
              </a:ext>
            </a:extLst>
          </p:cNvPr>
          <p:cNvSpPr>
            <a:spLocks noGrp="1"/>
          </p:cNvSpPr>
          <p:nvPr>
            <p:ph type="ftr" sz="quarter" idx="11"/>
          </p:nvPr>
        </p:nvSpPr>
        <p:spPr/>
        <p:txBody>
          <a:bodyPr/>
          <a:lstStyle/>
          <a:p>
            <a:endParaRPr lang="ru-RU"/>
          </a:p>
        </p:txBody>
      </p:sp>
      <p:sp>
        <p:nvSpPr>
          <p:cNvPr id="7" name="Номер слайда 6">
            <a:extLst>
              <a:ext uri="{FF2B5EF4-FFF2-40B4-BE49-F238E27FC236}">
                <a16:creationId xmlns="" xmlns:a16="http://schemas.microsoft.com/office/drawing/2014/main" id="{98AC2271-6206-4207-9F59-46DFA1D0D123}"/>
              </a:ext>
            </a:extLst>
          </p:cNvPr>
          <p:cNvSpPr>
            <a:spLocks noGrp="1"/>
          </p:cNvSpPr>
          <p:nvPr>
            <p:ph type="sldNum" sz="quarter" idx="12"/>
          </p:nvPr>
        </p:nvSpPr>
        <p:spPr/>
        <p:txBody>
          <a:bodyPr/>
          <a:lstStyle/>
          <a:p>
            <a:fld id="{1C430A12-12DA-439B-83AE-0B1C8589E792}" type="slidenum">
              <a:rPr lang="ru-RU" smtClean="0"/>
              <a:t>‹#›</a:t>
            </a:fld>
            <a:endParaRPr lang="ru-RU"/>
          </a:p>
        </p:txBody>
      </p:sp>
    </p:spTree>
    <p:extLst>
      <p:ext uri="{BB962C8B-B14F-4D97-AF65-F5344CB8AC3E}">
        <p14:creationId xmlns:p14="http://schemas.microsoft.com/office/powerpoint/2010/main" val="2803213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FCA280A1-DCE0-4773-8D22-5F3A2A1CE1E5}"/>
              </a:ext>
            </a:extLst>
          </p:cNvPr>
          <p:cNvSpPr>
            <a:spLocks noGrp="1"/>
          </p:cNvSpPr>
          <p:nvPr>
            <p:ph type="title"/>
          </p:nvPr>
        </p:nvSpPr>
        <p:spPr/>
        <p:txBody>
          <a:bodyPr/>
          <a:lstStyle/>
          <a:p>
            <a:r>
              <a:rPr lang="ru-RU"/>
              <a:t>Образец заголовка</a:t>
            </a:r>
          </a:p>
        </p:txBody>
      </p:sp>
      <p:sp>
        <p:nvSpPr>
          <p:cNvPr id="3" name="Вертикальный текст 2">
            <a:extLst>
              <a:ext uri="{FF2B5EF4-FFF2-40B4-BE49-F238E27FC236}">
                <a16:creationId xmlns="" xmlns:a16="http://schemas.microsoft.com/office/drawing/2014/main" id="{58B26631-8F5B-4A85-8E5B-C1D6CFF5CAFC}"/>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4ECFDCC4-A879-4CE1-99B3-7C9B8C73FB2A}"/>
              </a:ext>
            </a:extLst>
          </p:cNvPr>
          <p:cNvSpPr>
            <a:spLocks noGrp="1"/>
          </p:cNvSpPr>
          <p:nvPr>
            <p:ph type="dt" sz="half" idx="10"/>
          </p:nvPr>
        </p:nvSpPr>
        <p:spPr/>
        <p:txBody>
          <a:bodyPr/>
          <a:lstStyle/>
          <a:p>
            <a:fld id="{8BC02B03-DC34-4754-B2CA-E0BC2B7839AD}" type="datetime1">
              <a:rPr lang="ru-RU" smtClean="0"/>
              <a:t>29.05.2020</a:t>
            </a:fld>
            <a:endParaRPr lang="ru-RU"/>
          </a:p>
        </p:txBody>
      </p:sp>
      <p:sp>
        <p:nvSpPr>
          <p:cNvPr id="5" name="Нижний колонтитул 4">
            <a:extLst>
              <a:ext uri="{FF2B5EF4-FFF2-40B4-BE49-F238E27FC236}">
                <a16:creationId xmlns="" xmlns:a16="http://schemas.microsoft.com/office/drawing/2014/main" id="{AA2461E7-6B7C-4FB6-B335-68CC63C0AB90}"/>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314BB488-F233-4707-AB42-6F45DA8A4882}"/>
              </a:ext>
            </a:extLst>
          </p:cNvPr>
          <p:cNvSpPr>
            <a:spLocks noGrp="1"/>
          </p:cNvSpPr>
          <p:nvPr>
            <p:ph type="sldNum" sz="quarter" idx="12"/>
          </p:nvPr>
        </p:nvSpPr>
        <p:spPr/>
        <p:txBody>
          <a:bodyPr/>
          <a:lstStyle/>
          <a:p>
            <a:fld id="{1C430A12-12DA-439B-83AE-0B1C8589E792}" type="slidenum">
              <a:rPr lang="ru-RU" smtClean="0"/>
              <a:t>‹#›</a:t>
            </a:fld>
            <a:endParaRPr lang="ru-RU"/>
          </a:p>
        </p:txBody>
      </p:sp>
    </p:spTree>
    <p:extLst>
      <p:ext uri="{BB962C8B-B14F-4D97-AF65-F5344CB8AC3E}">
        <p14:creationId xmlns:p14="http://schemas.microsoft.com/office/powerpoint/2010/main" val="2680031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 xmlns:a16="http://schemas.microsoft.com/office/drawing/2014/main" id="{76DAD04C-1BD9-40CE-B0AD-5CD990073ECC}"/>
              </a:ext>
            </a:extLst>
          </p:cNvPr>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a:extLst>
              <a:ext uri="{FF2B5EF4-FFF2-40B4-BE49-F238E27FC236}">
                <a16:creationId xmlns="" xmlns:a16="http://schemas.microsoft.com/office/drawing/2014/main" id="{83A23A5D-EA27-4196-9211-EB9DDAD3FBD4}"/>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EAF9FADC-1DF2-49A2-8E42-C86893B26575}"/>
              </a:ext>
            </a:extLst>
          </p:cNvPr>
          <p:cNvSpPr>
            <a:spLocks noGrp="1"/>
          </p:cNvSpPr>
          <p:nvPr>
            <p:ph type="dt" sz="half" idx="10"/>
          </p:nvPr>
        </p:nvSpPr>
        <p:spPr/>
        <p:txBody>
          <a:bodyPr/>
          <a:lstStyle/>
          <a:p>
            <a:fld id="{04564F0D-2FB0-46AD-8BC3-CAB1832F8CD0}" type="datetime1">
              <a:rPr lang="ru-RU" smtClean="0"/>
              <a:t>29.05.2020</a:t>
            </a:fld>
            <a:endParaRPr lang="ru-RU"/>
          </a:p>
        </p:txBody>
      </p:sp>
      <p:sp>
        <p:nvSpPr>
          <p:cNvPr id="5" name="Нижний колонтитул 4">
            <a:extLst>
              <a:ext uri="{FF2B5EF4-FFF2-40B4-BE49-F238E27FC236}">
                <a16:creationId xmlns="" xmlns:a16="http://schemas.microsoft.com/office/drawing/2014/main" id="{394927C3-D5E6-41A9-A135-C323FE17364A}"/>
              </a:ext>
            </a:extLst>
          </p:cNvPr>
          <p:cNvSpPr>
            <a:spLocks noGrp="1"/>
          </p:cNvSpPr>
          <p:nvPr>
            <p:ph type="ftr" sz="quarter" idx="11"/>
          </p:nvPr>
        </p:nvSpPr>
        <p:spPr/>
        <p:txBody>
          <a:bodyPr/>
          <a:lstStyle/>
          <a:p>
            <a:endParaRPr lang="ru-RU"/>
          </a:p>
        </p:txBody>
      </p:sp>
      <p:sp>
        <p:nvSpPr>
          <p:cNvPr id="6" name="Номер слайда 5">
            <a:extLst>
              <a:ext uri="{FF2B5EF4-FFF2-40B4-BE49-F238E27FC236}">
                <a16:creationId xmlns="" xmlns:a16="http://schemas.microsoft.com/office/drawing/2014/main" id="{968A3A0B-6A81-4E65-995C-C251A0123171}"/>
              </a:ext>
            </a:extLst>
          </p:cNvPr>
          <p:cNvSpPr>
            <a:spLocks noGrp="1"/>
          </p:cNvSpPr>
          <p:nvPr>
            <p:ph type="sldNum" sz="quarter" idx="12"/>
          </p:nvPr>
        </p:nvSpPr>
        <p:spPr/>
        <p:txBody>
          <a:bodyPr/>
          <a:lstStyle/>
          <a:p>
            <a:fld id="{1C430A12-12DA-439B-83AE-0B1C8589E792}" type="slidenum">
              <a:rPr lang="ru-RU" smtClean="0"/>
              <a:t>‹#›</a:t>
            </a:fld>
            <a:endParaRPr lang="ru-RU"/>
          </a:p>
        </p:txBody>
      </p:sp>
    </p:spTree>
    <p:extLst>
      <p:ext uri="{BB962C8B-B14F-4D97-AF65-F5344CB8AC3E}">
        <p14:creationId xmlns:p14="http://schemas.microsoft.com/office/powerpoint/2010/main" val="1913329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8A04A64E-B3AC-406E-8FD9-8B577191337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a:extLst>
              <a:ext uri="{FF2B5EF4-FFF2-40B4-BE49-F238E27FC236}">
                <a16:creationId xmlns="" xmlns:a16="http://schemas.microsoft.com/office/drawing/2014/main" id="{3B33DF0A-98E7-4456-8433-96E166E2F09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a:extLst>
              <a:ext uri="{FF2B5EF4-FFF2-40B4-BE49-F238E27FC236}">
                <a16:creationId xmlns="" xmlns:a16="http://schemas.microsoft.com/office/drawing/2014/main" id="{E82FD77B-3CFE-42C9-B86A-D0343566AC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0AECD8-8F95-4110-8001-BF499125406D}" type="datetime1">
              <a:rPr lang="ru-RU" smtClean="0"/>
              <a:t>29.05.2020</a:t>
            </a:fld>
            <a:endParaRPr lang="ru-RU"/>
          </a:p>
        </p:txBody>
      </p:sp>
      <p:sp>
        <p:nvSpPr>
          <p:cNvPr id="5" name="Нижний колонтитул 4">
            <a:extLst>
              <a:ext uri="{FF2B5EF4-FFF2-40B4-BE49-F238E27FC236}">
                <a16:creationId xmlns="" xmlns:a16="http://schemas.microsoft.com/office/drawing/2014/main" id="{5E76FFDA-D1CD-4A37-9698-18BF836F7DD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a:extLst>
              <a:ext uri="{FF2B5EF4-FFF2-40B4-BE49-F238E27FC236}">
                <a16:creationId xmlns="" xmlns:a16="http://schemas.microsoft.com/office/drawing/2014/main" id="{9A49808F-3F51-422F-9415-8B25A5829E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430A12-12DA-439B-83AE-0B1C8589E792}" type="slidenum">
              <a:rPr lang="ru-RU" smtClean="0"/>
              <a:t>‹#›</a:t>
            </a:fld>
            <a:endParaRPr lang="ru-RU"/>
          </a:p>
        </p:txBody>
      </p:sp>
    </p:spTree>
    <p:extLst>
      <p:ext uri="{BB962C8B-B14F-4D97-AF65-F5344CB8AC3E}">
        <p14:creationId xmlns:p14="http://schemas.microsoft.com/office/powerpoint/2010/main" val="18171815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0804FB68-4C0C-4198-BC03-CD33818F4064}"/>
              </a:ext>
            </a:extLst>
          </p:cNvPr>
          <p:cNvSpPr>
            <a:spLocks noGrp="1"/>
          </p:cNvSpPr>
          <p:nvPr>
            <p:ph type="ctrTitle"/>
          </p:nvPr>
        </p:nvSpPr>
        <p:spPr/>
        <p:txBody>
          <a:bodyPr>
            <a:noAutofit/>
          </a:bodyPr>
          <a:lstStyle/>
          <a:p>
            <a:r>
              <a:rPr lang="en-US" sz="4800" b="1" dirty="0" smtClean="0"/>
              <a:t>The role of </a:t>
            </a:r>
            <a:r>
              <a:rPr lang="en-US" sz="4800" b="1" dirty="0"/>
              <a:t>p</a:t>
            </a:r>
            <a:r>
              <a:rPr lang="en-US" sz="4800" b="1" dirty="0" smtClean="0"/>
              <a:t>ublic </a:t>
            </a:r>
            <a:r>
              <a:rPr lang="en-US" sz="4800" b="1" dirty="0"/>
              <a:t>e</a:t>
            </a:r>
            <a:r>
              <a:rPr lang="en-US" sz="4800" b="1" dirty="0" smtClean="0"/>
              <a:t>mployment </a:t>
            </a:r>
            <a:r>
              <a:rPr lang="en-US" sz="4800" b="1" dirty="0" smtClean="0"/>
              <a:t>s</a:t>
            </a:r>
            <a:r>
              <a:rPr lang="en-US" sz="4800" b="1" dirty="0" smtClean="0"/>
              <a:t>ervices </a:t>
            </a:r>
            <a:r>
              <a:rPr lang="en-US" sz="4800" b="1" dirty="0" smtClean="0"/>
              <a:t>in facilitating </a:t>
            </a:r>
            <a:r>
              <a:rPr lang="en-US" sz="4800" b="1" dirty="0"/>
              <a:t>e</a:t>
            </a:r>
            <a:r>
              <a:rPr lang="en-US" sz="4800" b="1" dirty="0" smtClean="0"/>
              <a:t>mployment</a:t>
            </a:r>
            <a:r>
              <a:rPr lang="ru-RU" sz="4800" b="1" dirty="0" smtClean="0"/>
              <a:t> </a:t>
            </a:r>
            <a:r>
              <a:rPr lang="en-US" sz="4800" b="1" dirty="0" smtClean="0"/>
              <a:t>in times of the crisis</a:t>
            </a:r>
            <a:r>
              <a:rPr lang="ru-RU" sz="4800" b="1" dirty="0" smtClean="0"/>
              <a:t>: </a:t>
            </a:r>
            <a:r>
              <a:rPr lang="en-US" sz="4800" b="1" dirty="0" smtClean="0"/>
              <a:t/>
            </a:r>
            <a:br>
              <a:rPr lang="en-US" sz="4800" b="1" dirty="0" smtClean="0"/>
            </a:br>
            <a:r>
              <a:rPr lang="en-US" sz="4800" b="1" dirty="0" smtClean="0"/>
              <a:t>political aspects</a:t>
            </a:r>
            <a:endParaRPr lang="ru-RU" sz="4800" b="1" dirty="0"/>
          </a:p>
        </p:txBody>
      </p:sp>
      <p:sp>
        <p:nvSpPr>
          <p:cNvPr id="3" name="Подзаголовок 2">
            <a:extLst>
              <a:ext uri="{FF2B5EF4-FFF2-40B4-BE49-F238E27FC236}">
                <a16:creationId xmlns="" xmlns:a16="http://schemas.microsoft.com/office/drawing/2014/main" id="{42B544B6-C048-4BB0-AE2B-B674C9CB8531}"/>
              </a:ext>
            </a:extLst>
          </p:cNvPr>
          <p:cNvSpPr>
            <a:spLocks noGrp="1"/>
          </p:cNvSpPr>
          <p:nvPr>
            <p:ph type="subTitle" idx="1"/>
          </p:nvPr>
        </p:nvSpPr>
        <p:spPr>
          <a:xfrm>
            <a:off x="7861300" y="5301456"/>
            <a:ext cx="4114800" cy="1188244"/>
          </a:xfrm>
        </p:spPr>
        <p:txBody>
          <a:bodyPr/>
          <a:lstStyle/>
          <a:p>
            <a:r>
              <a:rPr lang="en-US" dirty="0" err="1"/>
              <a:t>Yury</a:t>
            </a:r>
            <a:r>
              <a:rPr lang="en-US" dirty="0"/>
              <a:t> </a:t>
            </a:r>
            <a:r>
              <a:rPr lang="en-US" dirty="0" err="1"/>
              <a:t>Gertsiy</a:t>
            </a:r>
            <a:r>
              <a:rPr lang="ru-RU" dirty="0" smtClean="0"/>
              <a:t>,</a:t>
            </a:r>
            <a:endParaRPr lang="ru-RU" dirty="0"/>
          </a:p>
          <a:p>
            <a:r>
              <a:rPr lang="en-US" dirty="0" smtClean="0"/>
              <a:t>ILO expert</a:t>
            </a:r>
            <a:endParaRPr lang="ru-RU" dirty="0"/>
          </a:p>
        </p:txBody>
      </p:sp>
    </p:spTree>
    <p:extLst>
      <p:ext uri="{BB962C8B-B14F-4D97-AF65-F5344CB8AC3E}">
        <p14:creationId xmlns:p14="http://schemas.microsoft.com/office/powerpoint/2010/main" val="42469860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92060645-610B-4099-ACAB-3F36EDA4D648}"/>
              </a:ext>
            </a:extLst>
          </p:cNvPr>
          <p:cNvSpPr/>
          <p:nvPr/>
        </p:nvSpPr>
        <p:spPr>
          <a:xfrm>
            <a:off x="368300" y="612845"/>
            <a:ext cx="11518900" cy="4616648"/>
          </a:xfrm>
          <a:prstGeom prst="rect">
            <a:avLst/>
          </a:prstGeom>
        </p:spPr>
        <p:txBody>
          <a:bodyPr wrap="square">
            <a:spAutoFit/>
          </a:bodyPr>
          <a:lstStyle/>
          <a:p>
            <a:pPr algn="r"/>
            <a:r>
              <a:rPr lang="ru-RU" dirty="0"/>
              <a:t> </a:t>
            </a:r>
            <a:r>
              <a:rPr lang="en-US" sz="2000" dirty="0" smtClean="0"/>
              <a:t>Employment service is a key tool </a:t>
            </a:r>
            <a:r>
              <a:rPr lang="ru-RU" sz="2000" dirty="0" smtClean="0"/>
              <a:t>                                                                </a:t>
            </a:r>
            <a:endParaRPr lang="ru-RU" sz="2000" dirty="0"/>
          </a:p>
          <a:p>
            <a:pPr algn="r"/>
            <a:r>
              <a:rPr lang="ru-RU" sz="2000" dirty="0"/>
              <a:t>    </a:t>
            </a:r>
            <a:r>
              <a:rPr lang="en-US" sz="2000" dirty="0" smtClean="0"/>
              <a:t>in tackling structural challenges in the </a:t>
            </a:r>
            <a:r>
              <a:rPr lang="en-US" sz="2000" dirty="0" err="1" smtClean="0"/>
              <a:t>labour</a:t>
            </a:r>
            <a:r>
              <a:rPr lang="en-US" sz="2000" dirty="0" smtClean="0"/>
              <a:t> market</a:t>
            </a:r>
            <a:r>
              <a:rPr lang="ru-RU" sz="2000" dirty="0" smtClean="0"/>
              <a:t>.</a:t>
            </a:r>
            <a:endParaRPr lang="ru-RU" sz="2000" dirty="0"/>
          </a:p>
          <a:p>
            <a:pPr algn="ctr"/>
            <a:endParaRPr lang="ru-RU" dirty="0"/>
          </a:p>
          <a:p>
            <a:endParaRPr lang="ru-RU" dirty="0"/>
          </a:p>
          <a:p>
            <a:endParaRPr lang="ru-RU" dirty="0"/>
          </a:p>
          <a:p>
            <a:r>
              <a:rPr lang="ru-RU" dirty="0"/>
              <a:t>    </a:t>
            </a:r>
            <a:r>
              <a:rPr lang="en-US" sz="2000" dirty="0" smtClean="0"/>
              <a:t>Public Employment Services </a:t>
            </a:r>
            <a:r>
              <a:rPr lang="ru-RU" sz="2000" dirty="0" smtClean="0"/>
              <a:t>(</a:t>
            </a:r>
            <a:r>
              <a:rPr lang="en-US" sz="2000" dirty="0" smtClean="0"/>
              <a:t>PES</a:t>
            </a:r>
            <a:r>
              <a:rPr lang="ru-RU" sz="2000" dirty="0" smtClean="0"/>
              <a:t>) </a:t>
            </a:r>
            <a:r>
              <a:rPr lang="en-US" sz="2000" dirty="0" smtClean="0"/>
              <a:t>emerged in industrially developed countries at the end of </a:t>
            </a:r>
            <a:r>
              <a:rPr lang="ru-RU" sz="2000" dirty="0" smtClean="0"/>
              <a:t>XIX </a:t>
            </a:r>
            <a:r>
              <a:rPr lang="en-US" sz="2000" dirty="0" smtClean="0"/>
              <a:t>century as a response to social and economic impacts of unemployment</a:t>
            </a:r>
            <a:r>
              <a:rPr lang="ru-RU" sz="2000" dirty="0" smtClean="0"/>
              <a:t>.</a:t>
            </a:r>
            <a:endParaRPr lang="ru-RU" sz="2000" dirty="0"/>
          </a:p>
          <a:p>
            <a:endParaRPr lang="ru-RU" sz="2000" dirty="0"/>
          </a:p>
          <a:p>
            <a:r>
              <a:rPr lang="ru-RU" sz="2000" dirty="0"/>
              <a:t> </a:t>
            </a:r>
            <a:r>
              <a:rPr lang="en-US" sz="2000" dirty="0"/>
              <a:t>Today, </a:t>
            </a:r>
            <a:r>
              <a:rPr lang="en-US" sz="2000" dirty="0" smtClean="0"/>
              <a:t>PES operate </a:t>
            </a:r>
            <a:r>
              <a:rPr lang="en-US" sz="2000" dirty="0"/>
              <a:t>in a rapidly changing labor market. Strong demographic factors contribute to an aging workforce in developed </a:t>
            </a:r>
            <a:r>
              <a:rPr lang="en-US" sz="2000" dirty="0" smtClean="0"/>
              <a:t>countries whereas an ongoing </a:t>
            </a:r>
            <a:r>
              <a:rPr lang="en-US" sz="2000" dirty="0"/>
              <a:t>population growth in most developing countries </a:t>
            </a:r>
            <a:r>
              <a:rPr lang="en-US" sz="2000" dirty="0" smtClean="0"/>
              <a:t>produces </a:t>
            </a:r>
            <a:r>
              <a:rPr lang="en-US" sz="2000" dirty="0"/>
              <a:t>youth unemployment.</a:t>
            </a:r>
          </a:p>
          <a:p>
            <a:endParaRPr lang="en-US" sz="2000" dirty="0"/>
          </a:p>
          <a:p>
            <a:r>
              <a:rPr lang="en-US" sz="2000" dirty="0"/>
              <a:t>     The </a:t>
            </a:r>
            <a:r>
              <a:rPr lang="en-US" sz="2000" dirty="0" smtClean="0"/>
              <a:t>essence </a:t>
            </a:r>
            <a:r>
              <a:rPr lang="en-US" sz="2000" dirty="0"/>
              <a:t>of </a:t>
            </a:r>
            <a:r>
              <a:rPr lang="en-US" sz="2000" dirty="0" smtClean="0"/>
              <a:t>PES activities </a:t>
            </a:r>
            <a:r>
              <a:rPr lang="en-US" sz="2000" dirty="0"/>
              <a:t>is that, on the one hand, </a:t>
            </a:r>
            <a:r>
              <a:rPr lang="en-US" sz="2000" dirty="0" smtClean="0"/>
              <a:t>these services increase </a:t>
            </a:r>
            <a:r>
              <a:rPr lang="en-US" sz="2000" dirty="0"/>
              <a:t>the transparency of the labor market, and on the </a:t>
            </a:r>
            <a:r>
              <a:rPr lang="en-US" sz="2000" dirty="0" smtClean="0"/>
              <a:t>other hand, support </a:t>
            </a:r>
            <a:r>
              <a:rPr lang="en-US" sz="2000" dirty="0"/>
              <a:t>those who would otherwise be deprived of </a:t>
            </a:r>
            <a:r>
              <a:rPr lang="en-US" sz="2000" dirty="0" smtClean="0"/>
              <a:t>the labor market opportunities</a:t>
            </a:r>
            <a:r>
              <a:rPr lang="ru-RU" sz="2000" dirty="0" smtClean="0"/>
              <a:t>.</a:t>
            </a:r>
            <a:endParaRPr lang="ru-RU" sz="2000" dirty="0"/>
          </a:p>
        </p:txBody>
      </p:sp>
      <p:sp>
        <p:nvSpPr>
          <p:cNvPr id="3" name="Номер слайда 2">
            <a:extLst>
              <a:ext uri="{FF2B5EF4-FFF2-40B4-BE49-F238E27FC236}">
                <a16:creationId xmlns="" xmlns:a16="http://schemas.microsoft.com/office/drawing/2014/main" id="{D57C8E66-2FA3-4ED3-8ADE-4E9F805AA86F}"/>
              </a:ext>
            </a:extLst>
          </p:cNvPr>
          <p:cNvSpPr>
            <a:spLocks noGrp="1"/>
          </p:cNvSpPr>
          <p:nvPr>
            <p:ph type="sldNum" sz="quarter" idx="12"/>
          </p:nvPr>
        </p:nvSpPr>
        <p:spPr/>
        <p:txBody>
          <a:bodyPr/>
          <a:lstStyle/>
          <a:p>
            <a:fld id="{1C430A12-12DA-439B-83AE-0B1C8589E792}" type="slidenum">
              <a:rPr lang="ru-RU" smtClean="0"/>
              <a:t>2</a:t>
            </a:fld>
            <a:endParaRPr lang="ru-RU"/>
          </a:p>
        </p:txBody>
      </p:sp>
    </p:spTree>
    <p:extLst>
      <p:ext uri="{BB962C8B-B14F-4D97-AF65-F5344CB8AC3E}">
        <p14:creationId xmlns:p14="http://schemas.microsoft.com/office/powerpoint/2010/main" val="34963252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58AEFD90-7A06-4467-8106-1A392BC99DB9}"/>
              </a:ext>
            </a:extLst>
          </p:cNvPr>
          <p:cNvSpPr/>
          <p:nvPr/>
        </p:nvSpPr>
        <p:spPr>
          <a:xfrm>
            <a:off x="419100" y="612845"/>
            <a:ext cx="11455400" cy="5324535"/>
          </a:xfrm>
          <a:prstGeom prst="rect">
            <a:avLst/>
          </a:prstGeom>
        </p:spPr>
        <p:txBody>
          <a:bodyPr wrap="square">
            <a:spAutoFit/>
          </a:bodyPr>
          <a:lstStyle/>
          <a:p>
            <a:r>
              <a:rPr lang="en-US" sz="2000" b="1" i="1" dirty="0" smtClean="0">
                <a:solidFill>
                  <a:srgbClr val="002060"/>
                </a:solidFill>
              </a:rPr>
              <a:t>Public </a:t>
            </a:r>
            <a:r>
              <a:rPr lang="en-US" sz="2000" b="1" i="1" dirty="0">
                <a:solidFill>
                  <a:srgbClr val="002060"/>
                </a:solidFill>
              </a:rPr>
              <a:t>e</a:t>
            </a:r>
            <a:r>
              <a:rPr lang="en-US" sz="2000" b="1" i="1" dirty="0" smtClean="0">
                <a:solidFill>
                  <a:srgbClr val="002060"/>
                </a:solidFill>
              </a:rPr>
              <a:t>mployment </a:t>
            </a:r>
            <a:r>
              <a:rPr lang="en-US" sz="2000" b="1" i="1" dirty="0" smtClean="0">
                <a:solidFill>
                  <a:srgbClr val="002060"/>
                </a:solidFill>
              </a:rPr>
              <a:t>s</a:t>
            </a:r>
            <a:r>
              <a:rPr lang="en-US" sz="2000" b="1" i="1" dirty="0" smtClean="0">
                <a:solidFill>
                  <a:srgbClr val="002060"/>
                </a:solidFill>
              </a:rPr>
              <a:t>ervices </a:t>
            </a:r>
            <a:r>
              <a:rPr lang="en-US" sz="2000" b="1" i="1" dirty="0" smtClean="0">
                <a:solidFill>
                  <a:srgbClr val="002060"/>
                </a:solidFill>
              </a:rPr>
              <a:t>can perform four main functions</a:t>
            </a:r>
            <a:r>
              <a:rPr lang="ru-RU" sz="2000" b="1" i="1" dirty="0" smtClean="0">
                <a:solidFill>
                  <a:srgbClr val="002060"/>
                </a:solidFill>
              </a:rPr>
              <a:t>:</a:t>
            </a:r>
            <a:endParaRPr lang="ru-RU" sz="2000" b="1" i="1" dirty="0">
              <a:solidFill>
                <a:srgbClr val="002060"/>
              </a:solidFill>
            </a:endParaRPr>
          </a:p>
          <a:p>
            <a:endParaRPr lang="ru-RU" sz="2000" b="1" i="1" dirty="0"/>
          </a:p>
          <a:p>
            <a:pPr algn="just"/>
            <a:r>
              <a:rPr lang="ru-RU" sz="2000" dirty="0"/>
              <a:t>•	  </a:t>
            </a:r>
            <a:r>
              <a:rPr lang="en-US" sz="2000" dirty="0" smtClean="0"/>
              <a:t>mediation in </a:t>
            </a:r>
            <a:r>
              <a:rPr lang="en-US" sz="2000" dirty="0" smtClean="0"/>
              <a:t>job placement</a:t>
            </a:r>
            <a:r>
              <a:rPr lang="ru-RU" sz="2000" dirty="0" smtClean="0"/>
              <a:t>;</a:t>
            </a:r>
            <a:endParaRPr lang="ru-RU" sz="2000" dirty="0"/>
          </a:p>
          <a:p>
            <a:pPr algn="just"/>
            <a:r>
              <a:rPr lang="ru-RU" sz="2000" dirty="0"/>
              <a:t>•	  </a:t>
            </a:r>
            <a:r>
              <a:rPr lang="en-US" sz="2000" dirty="0" smtClean="0"/>
              <a:t>provision of information about the </a:t>
            </a:r>
            <a:r>
              <a:rPr lang="en-US" sz="2000" dirty="0" err="1" smtClean="0"/>
              <a:t>labour</a:t>
            </a:r>
            <a:r>
              <a:rPr lang="en-US" sz="2000" dirty="0" smtClean="0"/>
              <a:t> market</a:t>
            </a:r>
            <a:r>
              <a:rPr lang="ru-RU" sz="2000" dirty="0" smtClean="0"/>
              <a:t>;</a:t>
            </a:r>
            <a:endParaRPr lang="ru-RU" sz="2000" dirty="0"/>
          </a:p>
          <a:p>
            <a:pPr algn="just"/>
            <a:r>
              <a:rPr lang="ru-RU" sz="2000" dirty="0"/>
              <a:t>•	  </a:t>
            </a:r>
            <a:r>
              <a:rPr lang="en-US" sz="2000" dirty="0" smtClean="0"/>
              <a:t>implementation of </a:t>
            </a:r>
            <a:r>
              <a:rPr lang="en-US" sz="2000" dirty="0" err="1" smtClean="0"/>
              <a:t>labour</a:t>
            </a:r>
            <a:r>
              <a:rPr lang="en-US" sz="2000" dirty="0" smtClean="0"/>
              <a:t> market </a:t>
            </a:r>
            <a:r>
              <a:rPr lang="en-US" sz="2000" dirty="0" err="1" smtClean="0"/>
              <a:t>ajustment</a:t>
            </a:r>
            <a:r>
              <a:rPr lang="en-US" sz="2000" dirty="0" smtClean="0"/>
              <a:t> </a:t>
            </a:r>
            <a:r>
              <a:rPr lang="en-US" sz="2000" dirty="0" err="1" smtClean="0"/>
              <a:t>programmes</a:t>
            </a:r>
            <a:r>
              <a:rPr lang="ru-RU" sz="2000" dirty="0" smtClean="0"/>
              <a:t>;</a:t>
            </a:r>
            <a:endParaRPr lang="ru-RU" sz="2000" dirty="0"/>
          </a:p>
          <a:p>
            <a:pPr algn="just"/>
            <a:r>
              <a:rPr lang="ru-RU" sz="2000" dirty="0"/>
              <a:t>•	  </a:t>
            </a:r>
            <a:r>
              <a:rPr lang="en-US" sz="2000" dirty="0" smtClean="0"/>
              <a:t>management of unemployment benefits</a:t>
            </a:r>
            <a:r>
              <a:rPr lang="ru-RU" sz="2000" dirty="0" smtClean="0"/>
              <a:t>.</a:t>
            </a:r>
            <a:endParaRPr lang="ru-RU" sz="2000" dirty="0"/>
          </a:p>
          <a:p>
            <a:r>
              <a:rPr lang="ru-RU" sz="2000" dirty="0"/>
              <a:t>    </a:t>
            </a:r>
          </a:p>
          <a:p>
            <a:endParaRPr lang="ru-RU" sz="2000" dirty="0"/>
          </a:p>
          <a:p>
            <a:endParaRPr lang="ru-RU" sz="2000" dirty="0"/>
          </a:p>
          <a:p>
            <a:r>
              <a:rPr lang="en-US" sz="2000" b="1" i="1" dirty="0" smtClean="0">
                <a:solidFill>
                  <a:srgbClr val="002060"/>
                </a:solidFill>
              </a:rPr>
              <a:t>Key and mandatory provisions for</a:t>
            </a:r>
            <a:r>
              <a:rPr lang="ru-RU" sz="2000" b="1" i="1" dirty="0" smtClean="0">
                <a:solidFill>
                  <a:srgbClr val="002060"/>
                </a:solidFill>
              </a:rPr>
              <a:t> </a:t>
            </a:r>
            <a:r>
              <a:rPr lang="en-US" sz="2000" b="1" i="1" dirty="0" smtClean="0">
                <a:solidFill>
                  <a:srgbClr val="002060"/>
                </a:solidFill>
              </a:rPr>
              <a:t>PES</a:t>
            </a:r>
            <a:r>
              <a:rPr lang="ru-RU" sz="2000" b="1" i="1" dirty="0" smtClean="0">
                <a:solidFill>
                  <a:srgbClr val="002060"/>
                </a:solidFill>
              </a:rPr>
              <a:t>:</a:t>
            </a:r>
            <a:endParaRPr lang="ru-RU" sz="2000" b="1" i="1" dirty="0">
              <a:solidFill>
                <a:srgbClr val="002060"/>
              </a:solidFill>
            </a:endParaRPr>
          </a:p>
          <a:p>
            <a:endParaRPr lang="ru-RU" sz="2000" b="1" i="1" dirty="0"/>
          </a:p>
          <a:p>
            <a:pPr algn="just"/>
            <a:r>
              <a:rPr lang="ru-RU" sz="2000" dirty="0"/>
              <a:t>•	</a:t>
            </a:r>
            <a:r>
              <a:rPr lang="en-US" sz="2000" dirty="0" smtClean="0"/>
              <a:t>PES</a:t>
            </a:r>
            <a:r>
              <a:rPr lang="ru-RU" sz="2000" dirty="0" smtClean="0"/>
              <a:t> </a:t>
            </a:r>
            <a:r>
              <a:rPr lang="en-US" sz="2000" dirty="0" smtClean="0"/>
              <a:t>should be ready to modify and adjust their services on a continuous basis in response to changes</a:t>
            </a:r>
            <a:r>
              <a:rPr lang="ru-RU" sz="2000" dirty="0" smtClean="0"/>
              <a:t>.</a:t>
            </a:r>
            <a:endParaRPr lang="ru-RU" sz="2000" dirty="0"/>
          </a:p>
          <a:p>
            <a:pPr algn="just"/>
            <a:r>
              <a:rPr lang="ru-RU" sz="2000" dirty="0"/>
              <a:t>•	</a:t>
            </a:r>
            <a:r>
              <a:rPr lang="en-US" sz="2000" dirty="0" smtClean="0"/>
              <a:t>PES</a:t>
            </a:r>
            <a:r>
              <a:rPr lang="ru-RU" sz="2000" dirty="0" smtClean="0"/>
              <a:t> </a:t>
            </a:r>
            <a:r>
              <a:rPr lang="en-US" sz="2000" dirty="0" smtClean="0"/>
              <a:t>should be aware of their role as a public policy tool</a:t>
            </a:r>
            <a:r>
              <a:rPr lang="ru-RU" sz="2000" dirty="0" smtClean="0"/>
              <a:t>.</a:t>
            </a:r>
            <a:endParaRPr lang="ru-RU" sz="2000" dirty="0"/>
          </a:p>
          <a:p>
            <a:pPr algn="just"/>
            <a:r>
              <a:rPr lang="ru-RU" sz="2000" dirty="0"/>
              <a:t>•	</a:t>
            </a:r>
            <a:r>
              <a:rPr lang="en-US" sz="2000" dirty="0" smtClean="0"/>
              <a:t>PES</a:t>
            </a:r>
            <a:r>
              <a:rPr lang="ru-RU" sz="2000" dirty="0" smtClean="0"/>
              <a:t> </a:t>
            </a:r>
            <a:r>
              <a:rPr lang="en-US" sz="2000" dirty="0" smtClean="0"/>
              <a:t>should put all efforts into</a:t>
            </a:r>
            <a:r>
              <a:rPr lang="ru-RU" sz="2000" dirty="0" smtClean="0"/>
              <a:t> </a:t>
            </a:r>
            <a:r>
              <a:rPr lang="en-US" sz="2000" dirty="0" smtClean="0"/>
              <a:t>the maximum possible integration of their functions</a:t>
            </a:r>
            <a:r>
              <a:rPr lang="ru-RU" sz="2000" dirty="0" smtClean="0"/>
              <a:t>.</a:t>
            </a:r>
            <a:endParaRPr lang="ru-RU" sz="2000" dirty="0"/>
          </a:p>
          <a:p>
            <a:pPr algn="just"/>
            <a:r>
              <a:rPr lang="ru-RU" sz="2000" dirty="0"/>
              <a:t>•	</a:t>
            </a:r>
            <a:r>
              <a:rPr lang="en-US" sz="2000" dirty="0" smtClean="0"/>
              <a:t>PES</a:t>
            </a:r>
            <a:r>
              <a:rPr lang="ru-RU" sz="2000" dirty="0" smtClean="0"/>
              <a:t> </a:t>
            </a:r>
            <a:r>
              <a:rPr lang="en-US" sz="2000" dirty="0" smtClean="0"/>
              <a:t>should become a new type of institution in the field of services with the personnel playing the leading role and continuously improving the efficiency and quality of the delivered services</a:t>
            </a:r>
            <a:r>
              <a:rPr lang="ru-RU" sz="2000" dirty="0" smtClean="0"/>
              <a:t>.</a:t>
            </a:r>
            <a:endParaRPr lang="ru-RU" sz="2000" dirty="0"/>
          </a:p>
        </p:txBody>
      </p:sp>
      <p:sp>
        <p:nvSpPr>
          <p:cNvPr id="3" name="Номер слайда 2">
            <a:extLst>
              <a:ext uri="{FF2B5EF4-FFF2-40B4-BE49-F238E27FC236}">
                <a16:creationId xmlns="" xmlns:a16="http://schemas.microsoft.com/office/drawing/2014/main" id="{9E2D24DE-387E-4E99-842C-208F3B7503DD}"/>
              </a:ext>
            </a:extLst>
          </p:cNvPr>
          <p:cNvSpPr>
            <a:spLocks noGrp="1"/>
          </p:cNvSpPr>
          <p:nvPr>
            <p:ph type="sldNum" sz="quarter" idx="12"/>
          </p:nvPr>
        </p:nvSpPr>
        <p:spPr/>
        <p:txBody>
          <a:bodyPr/>
          <a:lstStyle/>
          <a:p>
            <a:fld id="{1C430A12-12DA-439B-83AE-0B1C8589E792}" type="slidenum">
              <a:rPr lang="ru-RU" smtClean="0"/>
              <a:t>3</a:t>
            </a:fld>
            <a:endParaRPr lang="ru-RU"/>
          </a:p>
        </p:txBody>
      </p:sp>
    </p:spTree>
    <p:extLst>
      <p:ext uri="{BB962C8B-B14F-4D97-AF65-F5344CB8AC3E}">
        <p14:creationId xmlns:p14="http://schemas.microsoft.com/office/powerpoint/2010/main" val="30215263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39C19427-8401-48BD-A028-A43DA32A5434}"/>
              </a:ext>
            </a:extLst>
          </p:cNvPr>
          <p:cNvSpPr/>
          <p:nvPr/>
        </p:nvSpPr>
        <p:spPr>
          <a:xfrm>
            <a:off x="158750" y="415141"/>
            <a:ext cx="11874500" cy="3908762"/>
          </a:xfrm>
          <a:prstGeom prst="rect">
            <a:avLst/>
          </a:prstGeom>
        </p:spPr>
        <p:txBody>
          <a:bodyPr wrap="square">
            <a:spAutoFit/>
          </a:bodyPr>
          <a:lstStyle/>
          <a:p>
            <a:endParaRPr lang="ru-RU" dirty="0"/>
          </a:p>
          <a:p>
            <a:r>
              <a:rPr lang="en-US" sz="2400" dirty="0" smtClean="0"/>
              <a:t>1. Each </a:t>
            </a:r>
            <a:r>
              <a:rPr lang="en-US" sz="2400" dirty="0"/>
              <a:t>Member of the International </a:t>
            </a:r>
            <a:r>
              <a:rPr lang="en-US" sz="2400" dirty="0" err="1"/>
              <a:t>Labour</a:t>
            </a:r>
            <a:r>
              <a:rPr lang="en-US" sz="2400" dirty="0"/>
              <a:t> </a:t>
            </a:r>
            <a:r>
              <a:rPr lang="en-US" sz="2400" dirty="0" err="1"/>
              <a:t>Organisation</a:t>
            </a:r>
            <a:r>
              <a:rPr lang="en-US" sz="2400" dirty="0"/>
              <a:t> for which this Convention is in force shall maintain or ensure the maintenance of a free public employment service</a:t>
            </a:r>
            <a:r>
              <a:rPr lang="en-US" sz="2400" dirty="0" smtClean="0"/>
              <a:t>.</a:t>
            </a:r>
          </a:p>
          <a:p>
            <a:endParaRPr lang="en-US" sz="2400" dirty="0"/>
          </a:p>
          <a:p>
            <a:r>
              <a:rPr lang="en-US" sz="2400" dirty="0"/>
              <a:t>2. The essential duty of the employment service shall be to ensure, in co-operation where necessary with other public and private bodies concerned, the best possible </a:t>
            </a:r>
            <a:r>
              <a:rPr lang="en-US" sz="2400" dirty="0" err="1"/>
              <a:t>organisation</a:t>
            </a:r>
            <a:r>
              <a:rPr lang="en-US" sz="2400" dirty="0"/>
              <a:t> of the employment market as an integral part of the national </a:t>
            </a:r>
            <a:r>
              <a:rPr lang="en-US" sz="2400" dirty="0" err="1"/>
              <a:t>programme</a:t>
            </a:r>
            <a:r>
              <a:rPr lang="en-US" sz="2400" dirty="0"/>
              <a:t> for the achievement and maintenance of full employment and the development and use of productive resources.</a:t>
            </a:r>
          </a:p>
          <a:p>
            <a:pPr algn="just"/>
            <a:endParaRPr lang="ru-RU" sz="2400" dirty="0"/>
          </a:p>
          <a:p>
            <a:endParaRPr lang="ru-RU" dirty="0"/>
          </a:p>
          <a:p>
            <a:pPr algn="r"/>
            <a:r>
              <a:rPr lang="en-US" sz="2000" dirty="0"/>
              <a:t>Employment Service Convention, 1948 (No. 88)</a:t>
            </a:r>
            <a:endParaRPr lang="ru-RU" sz="2000" dirty="0"/>
          </a:p>
        </p:txBody>
      </p:sp>
      <p:sp>
        <p:nvSpPr>
          <p:cNvPr id="3" name="Номер слайда 2">
            <a:extLst>
              <a:ext uri="{FF2B5EF4-FFF2-40B4-BE49-F238E27FC236}">
                <a16:creationId xmlns="" xmlns:a16="http://schemas.microsoft.com/office/drawing/2014/main" id="{D1C96C3B-E3E2-4379-AA13-922D3211C060}"/>
              </a:ext>
            </a:extLst>
          </p:cNvPr>
          <p:cNvSpPr>
            <a:spLocks noGrp="1"/>
          </p:cNvSpPr>
          <p:nvPr>
            <p:ph type="sldNum" sz="quarter" idx="12"/>
          </p:nvPr>
        </p:nvSpPr>
        <p:spPr/>
        <p:txBody>
          <a:bodyPr/>
          <a:lstStyle/>
          <a:p>
            <a:fld id="{1C430A12-12DA-439B-83AE-0B1C8589E792}" type="slidenum">
              <a:rPr lang="ru-RU" smtClean="0"/>
              <a:t>4</a:t>
            </a:fld>
            <a:endParaRPr lang="ru-RU"/>
          </a:p>
        </p:txBody>
      </p:sp>
    </p:spTree>
    <p:extLst>
      <p:ext uri="{BB962C8B-B14F-4D97-AF65-F5344CB8AC3E}">
        <p14:creationId xmlns:p14="http://schemas.microsoft.com/office/powerpoint/2010/main" val="3515652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141D8E44-FFEA-4DC1-BFC5-C9F9E2ACE664}"/>
              </a:ext>
            </a:extLst>
          </p:cNvPr>
          <p:cNvSpPr/>
          <p:nvPr/>
        </p:nvSpPr>
        <p:spPr>
          <a:xfrm>
            <a:off x="292100" y="237847"/>
            <a:ext cx="11696700" cy="5324535"/>
          </a:xfrm>
          <a:prstGeom prst="rect">
            <a:avLst/>
          </a:prstGeom>
        </p:spPr>
        <p:txBody>
          <a:bodyPr wrap="square">
            <a:spAutoFit/>
          </a:bodyPr>
          <a:lstStyle/>
          <a:p>
            <a:r>
              <a:rPr lang="en-US" sz="2000" b="1" dirty="0" smtClean="0">
                <a:solidFill>
                  <a:srgbClr val="002060"/>
                </a:solidFill>
              </a:rPr>
              <a:t>Arguments in favor of setting up </a:t>
            </a:r>
            <a:r>
              <a:rPr lang="en-US" sz="2000" b="1" dirty="0">
                <a:solidFill>
                  <a:srgbClr val="002060"/>
                </a:solidFill>
              </a:rPr>
              <a:t>p</a:t>
            </a:r>
            <a:r>
              <a:rPr lang="en-US" sz="2000" b="1" dirty="0" smtClean="0">
                <a:solidFill>
                  <a:srgbClr val="002060"/>
                </a:solidFill>
              </a:rPr>
              <a:t>ublic </a:t>
            </a:r>
            <a:r>
              <a:rPr lang="en-US" sz="2000" b="1" dirty="0" smtClean="0">
                <a:solidFill>
                  <a:srgbClr val="002060"/>
                </a:solidFill>
              </a:rPr>
              <a:t>e</a:t>
            </a:r>
            <a:r>
              <a:rPr lang="en-US" sz="2000" b="1" dirty="0" smtClean="0">
                <a:solidFill>
                  <a:srgbClr val="002060"/>
                </a:solidFill>
              </a:rPr>
              <a:t>mployment </a:t>
            </a:r>
            <a:r>
              <a:rPr lang="en-US" sz="2000" b="1" dirty="0">
                <a:solidFill>
                  <a:srgbClr val="002060"/>
                </a:solidFill>
              </a:rPr>
              <a:t>s</a:t>
            </a:r>
            <a:r>
              <a:rPr lang="en-US" sz="2000" b="1" dirty="0" smtClean="0">
                <a:solidFill>
                  <a:srgbClr val="002060"/>
                </a:solidFill>
              </a:rPr>
              <a:t>ervices</a:t>
            </a:r>
            <a:r>
              <a:rPr lang="ru-RU" sz="2000" b="1" dirty="0" smtClean="0">
                <a:solidFill>
                  <a:srgbClr val="002060"/>
                </a:solidFill>
              </a:rPr>
              <a:t>:</a:t>
            </a:r>
            <a:endParaRPr lang="ru-RU" sz="2000" b="1" dirty="0">
              <a:solidFill>
                <a:srgbClr val="002060"/>
              </a:solidFill>
            </a:endParaRPr>
          </a:p>
          <a:p>
            <a:endParaRPr lang="ru-RU" sz="2000" b="1" dirty="0"/>
          </a:p>
          <a:p>
            <a:pPr algn="just"/>
            <a:r>
              <a:rPr lang="ru-RU" sz="2000" dirty="0"/>
              <a:t>= </a:t>
            </a:r>
            <a:r>
              <a:rPr lang="en-US" sz="2000" dirty="0" smtClean="0"/>
              <a:t>PES</a:t>
            </a:r>
            <a:r>
              <a:rPr lang="ru-RU" sz="2000" dirty="0" smtClean="0"/>
              <a:t> </a:t>
            </a:r>
            <a:r>
              <a:rPr lang="en-US" sz="2000" dirty="0" smtClean="0"/>
              <a:t>can enhance the efficiency of the </a:t>
            </a:r>
            <a:r>
              <a:rPr lang="en-US" sz="2000" dirty="0" err="1" smtClean="0"/>
              <a:t>labour</a:t>
            </a:r>
            <a:r>
              <a:rPr lang="en-US" sz="2000" dirty="0" smtClean="0"/>
              <a:t> market operation</a:t>
            </a:r>
            <a:r>
              <a:rPr lang="ru-RU" sz="2000" dirty="0" smtClean="0"/>
              <a:t> </a:t>
            </a:r>
            <a:r>
              <a:rPr lang="en-US" sz="2000" dirty="0" smtClean="0"/>
              <a:t>and transparency of the information about the </a:t>
            </a:r>
            <a:r>
              <a:rPr lang="en-US" sz="2000" dirty="0" err="1" smtClean="0"/>
              <a:t>labour</a:t>
            </a:r>
            <a:r>
              <a:rPr lang="en-US" sz="2000" dirty="0" smtClean="0"/>
              <a:t> market</a:t>
            </a:r>
            <a:r>
              <a:rPr lang="ru-RU" sz="2000" dirty="0" smtClean="0"/>
              <a:t>;</a:t>
            </a:r>
            <a:endParaRPr lang="ru-RU" sz="2000" dirty="0"/>
          </a:p>
          <a:p>
            <a:pPr algn="just"/>
            <a:r>
              <a:rPr lang="ru-RU" sz="2000" dirty="0"/>
              <a:t>= </a:t>
            </a:r>
            <a:r>
              <a:rPr lang="en-US" sz="2000" dirty="0" smtClean="0"/>
              <a:t>PES</a:t>
            </a:r>
            <a:r>
              <a:rPr lang="ru-RU" sz="2000" dirty="0" smtClean="0"/>
              <a:t> </a:t>
            </a:r>
            <a:r>
              <a:rPr lang="en-US" sz="2000" dirty="0" smtClean="0"/>
              <a:t>is a useful tool in providing an equal access to the </a:t>
            </a:r>
            <a:r>
              <a:rPr lang="en-US" sz="2000" dirty="0" err="1" smtClean="0"/>
              <a:t>labour</a:t>
            </a:r>
            <a:r>
              <a:rPr lang="en-US" sz="2000" dirty="0" smtClean="0"/>
              <a:t> market and protection for individuals who, without this assistance, would find themselves in a particularly disadvantaged position</a:t>
            </a:r>
            <a:r>
              <a:rPr lang="ru-RU" sz="2000" dirty="0" smtClean="0"/>
              <a:t>;</a:t>
            </a:r>
            <a:endParaRPr lang="ru-RU" sz="2000" dirty="0"/>
          </a:p>
          <a:p>
            <a:pPr algn="just"/>
            <a:r>
              <a:rPr lang="ru-RU" sz="2000" dirty="0"/>
              <a:t>= </a:t>
            </a:r>
            <a:r>
              <a:rPr lang="en-US" sz="2000" dirty="0" smtClean="0"/>
              <a:t>PES</a:t>
            </a:r>
            <a:r>
              <a:rPr lang="ru-RU" sz="2000" dirty="0" smtClean="0"/>
              <a:t> </a:t>
            </a:r>
            <a:r>
              <a:rPr lang="en-US" sz="2000" dirty="0" smtClean="0"/>
              <a:t>can make up for the negative impacts caused by structural imbalances in the economy</a:t>
            </a:r>
            <a:r>
              <a:rPr lang="ru-RU" sz="2000" dirty="0" smtClean="0"/>
              <a:t>;</a:t>
            </a:r>
            <a:endParaRPr lang="ru-RU" sz="2000" dirty="0"/>
          </a:p>
          <a:p>
            <a:pPr algn="just"/>
            <a:r>
              <a:rPr lang="ru-RU" sz="2000" dirty="0"/>
              <a:t>= </a:t>
            </a:r>
            <a:r>
              <a:rPr lang="en-US" sz="2000" dirty="0" smtClean="0"/>
              <a:t>In countries where the unemployment benefit system is in place</a:t>
            </a:r>
            <a:r>
              <a:rPr lang="ru-RU" sz="2000" dirty="0" smtClean="0"/>
              <a:t>, </a:t>
            </a:r>
            <a:r>
              <a:rPr lang="en-US" sz="2000" dirty="0" smtClean="0"/>
              <a:t>PES</a:t>
            </a:r>
            <a:r>
              <a:rPr lang="ru-RU" sz="2000" dirty="0" smtClean="0"/>
              <a:t> </a:t>
            </a:r>
            <a:r>
              <a:rPr lang="en-US" sz="2000" dirty="0" smtClean="0"/>
              <a:t>can use it to take effective measures</a:t>
            </a:r>
            <a:r>
              <a:rPr lang="ru-RU" sz="2000" dirty="0" smtClean="0"/>
              <a:t> </a:t>
            </a:r>
            <a:r>
              <a:rPr lang="en-US" sz="2000" dirty="0" smtClean="0"/>
              <a:t>for quick job placement of individuals receiving benefits</a:t>
            </a:r>
            <a:r>
              <a:rPr lang="ru-RU" sz="2000" dirty="0" smtClean="0"/>
              <a:t>.</a:t>
            </a:r>
            <a:endParaRPr lang="ru-RU" sz="2000" dirty="0"/>
          </a:p>
          <a:p>
            <a:endParaRPr lang="ru-RU" sz="2000" dirty="0"/>
          </a:p>
          <a:p>
            <a:r>
              <a:rPr lang="en-US" sz="2000" b="1" dirty="0" smtClean="0">
                <a:solidFill>
                  <a:srgbClr val="002060"/>
                </a:solidFill>
              </a:rPr>
              <a:t>Legal form of organization for </a:t>
            </a:r>
            <a:r>
              <a:rPr lang="en-US" sz="2000" b="1" dirty="0">
                <a:solidFill>
                  <a:srgbClr val="002060"/>
                </a:solidFill>
              </a:rPr>
              <a:t>p</a:t>
            </a:r>
            <a:r>
              <a:rPr lang="en-US" sz="2000" b="1" dirty="0" smtClean="0">
                <a:solidFill>
                  <a:srgbClr val="002060"/>
                </a:solidFill>
              </a:rPr>
              <a:t>ublic </a:t>
            </a:r>
            <a:r>
              <a:rPr lang="en-US" sz="2000" b="1" dirty="0" smtClean="0">
                <a:solidFill>
                  <a:srgbClr val="002060"/>
                </a:solidFill>
              </a:rPr>
              <a:t>e</a:t>
            </a:r>
            <a:r>
              <a:rPr lang="en-US" sz="2000" b="1" dirty="0" smtClean="0">
                <a:solidFill>
                  <a:srgbClr val="002060"/>
                </a:solidFill>
              </a:rPr>
              <a:t>mployment </a:t>
            </a:r>
            <a:r>
              <a:rPr lang="en-US" sz="2000" b="1" dirty="0" smtClean="0">
                <a:solidFill>
                  <a:srgbClr val="002060"/>
                </a:solidFill>
              </a:rPr>
              <a:t>s</a:t>
            </a:r>
            <a:r>
              <a:rPr lang="en-US" sz="2000" b="1" dirty="0" smtClean="0">
                <a:solidFill>
                  <a:srgbClr val="002060"/>
                </a:solidFill>
              </a:rPr>
              <a:t>ervice </a:t>
            </a:r>
            <a:r>
              <a:rPr lang="en-US" sz="2000" b="1" dirty="0" smtClean="0">
                <a:solidFill>
                  <a:srgbClr val="002060"/>
                </a:solidFill>
              </a:rPr>
              <a:t>providers</a:t>
            </a:r>
            <a:r>
              <a:rPr lang="ru-RU" sz="2000" b="1" dirty="0" smtClean="0">
                <a:solidFill>
                  <a:srgbClr val="002060"/>
                </a:solidFill>
              </a:rPr>
              <a:t>:</a:t>
            </a:r>
            <a:endParaRPr lang="ru-RU" sz="2000" b="1" dirty="0">
              <a:solidFill>
                <a:srgbClr val="002060"/>
              </a:solidFill>
            </a:endParaRPr>
          </a:p>
          <a:p>
            <a:pPr algn="just"/>
            <a:endParaRPr lang="ru-RU" sz="2000" b="1" dirty="0"/>
          </a:p>
          <a:p>
            <a:pPr algn="just"/>
            <a:r>
              <a:rPr lang="ru-RU" sz="2000" dirty="0"/>
              <a:t>1.	</a:t>
            </a:r>
            <a:r>
              <a:rPr lang="en-US" sz="2000" dirty="0" smtClean="0"/>
              <a:t>As part of the Ministry of </a:t>
            </a:r>
            <a:r>
              <a:rPr lang="en-US" sz="2000" dirty="0" err="1" smtClean="0"/>
              <a:t>Labour</a:t>
            </a:r>
            <a:r>
              <a:rPr lang="ru-RU" sz="2000" dirty="0" smtClean="0"/>
              <a:t> (</a:t>
            </a:r>
            <a:r>
              <a:rPr lang="en-US" sz="2000" dirty="0" smtClean="0"/>
              <a:t>or any other unit having certain functions and operating in this field of activity</a:t>
            </a:r>
            <a:r>
              <a:rPr lang="ru-RU" sz="2000" dirty="0" smtClean="0"/>
              <a:t>.  </a:t>
            </a:r>
            <a:r>
              <a:rPr lang="en-US" sz="2000" dirty="0" smtClean="0"/>
              <a:t>It can be part of a public authority, or act as independent executive body</a:t>
            </a:r>
            <a:r>
              <a:rPr lang="ru-RU" sz="2000" dirty="0" smtClean="0"/>
              <a:t>).</a:t>
            </a:r>
            <a:endParaRPr lang="ru-RU" sz="2000" dirty="0"/>
          </a:p>
          <a:p>
            <a:pPr algn="just"/>
            <a:r>
              <a:rPr lang="ru-RU" sz="2000" dirty="0"/>
              <a:t>2.	</a:t>
            </a:r>
            <a:r>
              <a:rPr lang="en-US" sz="2000" dirty="0" smtClean="0"/>
              <a:t>As separately administered organization subordinated to a commission or council with representatives of social partnership organizations</a:t>
            </a:r>
            <a:r>
              <a:rPr lang="ru-RU" sz="2000" dirty="0" smtClean="0"/>
              <a:t>.</a:t>
            </a:r>
            <a:endParaRPr lang="ru-RU" sz="2000" dirty="0"/>
          </a:p>
          <a:p>
            <a:pPr algn="just"/>
            <a:r>
              <a:rPr lang="ru-RU" sz="2000" dirty="0"/>
              <a:t>3.	</a:t>
            </a:r>
            <a:r>
              <a:rPr lang="en-US" sz="2000" dirty="0" smtClean="0"/>
              <a:t>As private organization </a:t>
            </a:r>
            <a:r>
              <a:rPr lang="ru-RU" sz="2000" dirty="0" smtClean="0"/>
              <a:t>(</a:t>
            </a:r>
            <a:r>
              <a:rPr lang="en-US" sz="2000" dirty="0" smtClean="0"/>
              <a:t>e.g. in Austria</a:t>
            </a:r>
            <a:r>
              <a:rPr lang="ru-RU" sz="2000" dirty="0" smtClean="0"/>
              <a:t>).</a:t>
            </a:r>
            <a:endParaRPr lang="ru-RU" sz="2000" dirty="0"/>
          </a:p>
        </p:txBody>
      </p:sp>
      <p:sp>
        <p:nvSpPr>
          <p:cNvPr id="3" name="Номер слайда 2">
            <a:extLst>
              <a:ext uri="{FF2B5EF4-FFF2-40B4-BE49-F238E27FC236}">
                <a16:creationId xmlns="" xmlns:a16="http://schemas.microsoft.com/office/drawing/2014/main" id="{1E046CB0-B0EF-425E-A52C-1C476BEE5124}"/>
              </a:ext>
            </a:extLst>
          </p:cNvPr>
          <p:cNvSpPr>
            <a:spLocks noGrp="1"/>
          </p:cNvSpPr>
          <p:nvPr>
            <p:ph type="sldNum" sz="quarter" idx="12"/>
          </p:nvPr>
        </p:nvSpPr>
        <p:spPr/>
        <p:txBody>
          <a:bodyPr/>
          <a:lstStyle/>
          <a:p>
            <a:fld id="{1C430A12-12DA-439B-83AE-0B1C8589E792}" type="slidenum">
              <a:rPr lang="ru-RU" smtClean="0"/>
              <a:t>5</a:t>
            </a:fld>
            <a:endParaRPr lang="ru-RU"/>
          </a:p>
        </p:txBody>
      </p:sp>
    </p:spTree>
    <p:extLst>
      <p:ext uri="{BB962C8B-B14F-4D97-AF65-F5344CB8AC3E}">
        <p14:creationId xmlns:p14="http://schemas.microsoft.com/office/powerpoint/2010/main" val="11427844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0CC43D61-BA84-4921-8010-0628FBBF46AD}"/>
              </a:ext>
            </a:extLst>
          </p:cNvPr>
          <p:cNvSpPr/>
          <p:nvPr/>
        </p:nvSpPr>
        <p:spPr>
          <a:xfrm>
            <a:off x="482600" y="602377"/>
            <a:ext cx="11620500" cy="4616648"/>
          </a:xfrm>
          <a:prstGeom prst="rect">
            <a:avLst/>
          </a:prstGeom>
        </p:spPr>
        <p:txBody>
          <a:bodyPr wrap="square">
            <a:spAutoFit/>
          </a:bodyPr>
          <a:lstStyle/>
          <a:p>
            <a:r>
              <a:rPr lang="en-US" sz="3200" b="1" dirty="0" smtClean="0">
                <a:solidFill>
                  <a:srgbClr val="002060"/>
                </a:solidFill>
              </a:rPr>
              <a:t>General objectives of the </a:t>
            </a:r>
            <a:r>
              <a:rPr lang="en-US" sz="3200" b="1" dirty="0">
                <a:solidFill>
                  <a:srgbClr val="002060"/>
                </a:solidFill>
              </a:rPr>
              <a:t>p</a:t>
            </a:r>
            <a:r>
              <a:rPr lang="en-US" sz="3200" b="1" dirty="0" smtClean="0">
                <a:solidFill>
                  <a:srgbClr val="002060"/>
                </a:solidFill>
              </a:rPr>
              <a:t>ublic employment </a:t>
            </a:r>
            <a:r>
              <a:rPr lang="en-US" sz="3200" b="1" dirty="0" smtClean="0">
                <a:solidFill>
                  <a:srgbClr val="002060"/>
                </a:solidFill>
              </a:rPr>
              <a:t>services</a:t>
            </a:r>
            <a:r>
              <a:rPr lang="ru-RU" sz="3200" b="1" dirty="0" smtClean="0">
                <a:solidFill>
                  <a:srgbClr val="002060"/>
                </a:solidFill>
              </a:rPr>
              <a:t>:</a:t>
            </a:r>
            <a:endParaRPr lang="ru-RU" sz="3200" b="1" dirty="0">
              <a:solidFill>
                <a:srgbClr val="002060"/>
              </a:solidFill>
            </a:endParaRPr>
          </a:p>
          <a:p>
            <a:endParaRPr lang="ru-RU" sz="1400" dirty="0"/>
          </a:p>
          <a:p>
            <a:pPr marL="457200" indent="-457200">
              <a:buFont typeface="Wingdings" panose="05000000000000000000" pitchFamily="2" charset="2"/>
              <a:buChar char="ü"/>
            </a:pPr>
            <a:r>
              <a:rPr lang="en-US" sz="3200" dirty="0"/>
              <a:t>m</a:t>
            </a:r>
            <a:r>
              <a:rPr lang="en-US" sz="3200" dirty="0" smtClean="0"/>
              <a:t>atching and job placement</a:t>
            </a:r>
            <a:r>
              <a:rPr lang="ru-RU" sz="3200" dirty="0" smtClean="0"/>
              <a:t>;</a:t>
            </a:r>
            <a:endParaRPr lang="ru-RU" sz="3200" dirty="0"/>
          </a:p>
          <a:p>
            <a:pPr marL="457200" indent="-457200">
              <a:buFont typeface="Wingdings" panose="05000000000000000000" pitchFamily="2" charset="2"/>
              <a:buChar char="ü"/>
            </a:pPr>
            <a:endParaRPr lang="ru-RU" sz="1400" dirty="0"/>
          </a:p>
          <a:p>
            <a:pPr marL="457200" indent="-457200">
              <a:buFont typeface="Wingdings" panose="05000000000000000000" pitchFamily="2" charset="2"/>
              <a:buChar char="ü"/>
            </a:pPr>
            <a:r>
              <a:rPr lang="en-US" sz="3200" dirty="0"/>
              <a:t>f</a:t>
            </a:r>
            <a:r>
              <a:rPr lang="en-US" sz="3200" dirty="0" smtClean="0"/>
              <a:t>acilitating occupational and territorial mobility</a:t>
            </a:r>
            <a:r>
              <a:rPr lang="ru-RU" sz="3200" dirty="0" smtClean="0"/>
              <a:t>;</a:t>
            </a:r>
            <a:endParaRPr lang="ru-RU" sz="3200" dirty="0"/>
          </a:p>
          <a:p>
            <a:pPr marL="457200" indent="-457200">
              <a:buFont typeface="Wingdings" panose="05000000000000000000" pitchFamily="2" charset="2"/>
              <a:buChar char="ü"/>
            </a:pPr>
            <a:endParaRPr lang="ru-RU" sz="1400" dirty="0"/>
          </a:p>
          <a:p>
            <a:pPr marL="457200" indent="-457200">
              <a:buFont typeface="Wingdings" panose="05000000000000000000" pitchFamily="2" charset="2"/>
              <a:buChar char="ü"/>
            </a:pPr>
            <a:r>
              <a:rPr lang="en-US" sz="3200" dirty="0" smtClean="0"/>
              <a:t>data collection and analysis to evaluate the </a:t>
            </a:r>
            <a:r>
              <a:rPr lang="en-US" sz="3200" dirty="0" err="1" smtClean="0"/>
              <a:t>labour</a:t>
            </a:r>
            <a:r>
              <a:rPr lang="en-US" sz="3200" dirty="0" smtClean="0"/>
              <a:t> market situation</a:t>
            </a:r>
            <a:r>
              <a:rPr lang="ru-RU" sz="3200" dirty="0" smtClean="0"/>
              <a:t>;</a:t>
            </a:r>
            <a:endParaRPr lang="ru-RU" sz="3200" dirty="0"/>
          </a:p>
          <a:p>
            <a:pPr marL="457200" indent="-457200">
              <a:buFont typeface="Wingdings" panose="05000000000000000000" pitchFamily="2" charset="2"/>
              <a:buChar char="ü"/>
            </a:pPr>
            <a:endParaRPr lang="ru-RU" sz="1400" dirty="0"/>
          </a:p>
          <a:p>
            <a:pPr marL="457200" indent="-457200">
              <a:buFont typeface="Wingdings" panose="05000000000000000000" pitchFamily="2" charset="2"/>
              <a:buChar char="ü"/>
            </a:pPr>
            <a:r>
              <a:rPr lang="en-US" sz="3200" dirty="0" smtClean="0"/>
              <a:t>management of unemployment insurance</a:t>
            </a:r>
            <a:r>
              <a:rPr lang="ru-RU" sz="3200" dirty="0" smtClean="0"/>
              <a:t>;</a:t>
            </a:r>
            <a:endParaRPr lang="ru-RU" sz="3200" dirty="0"/>
          </a:p>
          <a:p>
            <a:pPr marL="457200" indent="-457200">
              <a:buFont typeface="Wingdings" panose="05000000000000000000" pitchFamily="2" charset="2"/>
              <a:buChar char="ü"/>
            </a:pPr>
            <a:endParaRPr lang="ru-RU" sz="1400" dirty="0"/>
          </a:p>
          <a:p>
            <a:pPr marL="457200" indent="-457200">
              <a:buFont typeface="Wingdings" panose="05000000000000000000" pitchFamily="2" charset="2"/>
              <a:buChar char="ü"/>
            </a:pPr>
            <a:r>
              <a:rPr lang="en-US" sz="3200" dirty="0" smtClean="0"/>
              <a:t>facilitating the development of social and economic plans</a:t>
            </a:r>
            <a:r>
              <a:rPr lang="ru-RU" sz="3200" dirty="0" smtClean="0"/>
              <a:t>.</a:t>
            </a:r>
            <a:endParaRPr lang="ru-RU" sz="3200" dirty="0"/>
          </a:p>
        </p:txBody>
      </p:sp>
      <p:sp>
        <p:nvSpPr>
          <p:cNvPr id="3" name="Номер слайда 2">
            <a:extLst>
              <a:ext uri="{FF2B5EF4-FFF2-40B4-BE49-F238E27FC236}">
                <a16:creationId xmlns="" xmlns:a16="http://schemas.microsoft.com/office/drawing/2014/main" id="{21D69C90-4AC1-41D3-9E8D-C181EDB9D6A3}"/>
              </a:ext>
            </a:extLst>
          </p:cNvPr>
          <p:cNvSpPr>
            <a:spLocks noGrp="1"/>
          </p:cNvSpPr>
          <p:nvPr>
            <p:ph type="sldNum" sz="quarter" idx="12"/>
          </p:nvPr>
        </p:nvSpPr>
        <p:spPr/>
        <p:txBody>
          <a:bodyPr/>
          <a:lstStyle/>
          <a:p>
            <a:fld id="{1C430A12-12DA-439B-83AE-0B1C8589E792}" type="slidenum">
              <a:rPr lang="ru-RU" smtClean="0"/>
              <a:t>6</a:t>
            </a:fld>
            <a:endParaRPr lang="ru-RU"/>
          </a:p>
        </p:txBody>
      </p:sp>
    </p:spTree>
    <p:extLst>
      <p:ext uri="{BB962C8B-B14F-4D97-AF65-F5344CB8AC3E}">
        <p14:creationId xmlns:p14="http://schemas.microsoft.com/office/powerpoint/2010/main" val="3505749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C5F0C521-2711-4126-BABC-40EC37B6D106}"/>
              </a:ext>
            </a:extLst>
          </p:cNvPr>
          <p:cNvSpPr/>
          <p:nvPr/>
        </p:nvSpPr>
        <p:spPr>
          <a:xfrm>
            <a:off x="215900" y="-159306"/>
            <a:ext cx="11976100" cy="6647974"/>
          </a:xfrm>
          <a:prstGeom prst="rect">
            <a:avLst/>
          </a:prstGeom>
        </p:spPr>
        <p:txBody>
          <a:bodyPr wrap="square">
            <a:spAutoFit/>
          </a:bodyPr>
          <a:lstStyle/>
          <a:p>
            <a:endParaRPr lang="ru-RU" dirty="0"/>
          </a:p>
          <a:p>
            <a:r>
              <a:rPr lang="en-US" sz="2400" b="1" dirty="0" smtClean="0">
                <a:solidFill>
                  <a:srgbClr val="002060"/>
                </a:solidFill>
              </a:rPr>
              <a:t>Possible contradictions in PES activities</a:t>
            </a:r>
            <a:r>
              <a:rPr lang="ru-RU" sz="2400" b="1" dirty="0" smtClean="0">
                <a:solidFill>
                  <a:srgbClr val="002060"/>
                </a:solidFill>
              </a:rPr>
              <a:t>:</a:t>
            </a:r>
            <a:endParaRPr lang="ru-RU" sz="2400" b="1" dirty="0">
              <a:solidFill>
                <a:srgbClr val="002060"/>
              </a:solidFill>
            </a:endParaRPr>
          </a:p>
          <a:p>
            <a:endParaRPr lang="ru-RU" sz="2400" dirty="0"/>
          </a:p>
          <a:p>
            <a:pPr marL="342900" indent="-342900" algn="just">
              <a:buFont typeface="Arial" panose="020B0604020202020204" pitchFamily="34" charset="0"/>
              <a:buChar char="•"/>
            </a:pPr>
            <a:r>
              <a:rPr lang="en-US" sz="2400" dirty="0" smtClean="0"/>
              <a:t>between fairness and efficiency of the delivered services</a:t>
            </a:r>
            <a:r>
              <a:rPr lang="ru-RU" sz="2400" dirty="0" smtClean="0"/>
              <a:t>;</a:t>
            </a:r>
            <a:endParaRPr lang="ru-RU" sz="2400" dirty="0"/>
          </a:p>
          <a:p>
            <a:pPr marL="342900" indent="-342900" algn="just">
              <a:buFont typeface="Arial" panose="020B0604020202020204" pitchFamily="34" charset="0"/>
              <a:buChar char="•"/>
            </a:pPr>
            <a:endParaRPr lang="ru-RU" sz="2400" dirty="0"/>
          </a:p>
          <a:p>
            <a:pPr marL="342900" indent="-342900" algn="just">
              <a:buFont typeface="Arial" panose="020B0604020202020204" pitchFamily="34" charset="0"/>
              <a:buChar char="•"/>
            </a:pPr>
            <a:r>
              <a:rPr lang="en-US" sz="2400" dirty="0" smtClean="0"/>
              <a:t>between employment of long-tern unemployed persons and </a:t>
            </a:r>
            <a:r>
              <a:rPr lang="en-US" sz="2400" dirty="0" err="1" smtClean="0"/>
              <a:t>labour</a:t>
            </a:r>
            <a:r>
              <a:rPr lang="en-US" sz="2400" dirty="0" smtClean="0"/>
              <a:t> market capacities</a:t>
            </a:r>
            <a:r>
              <a:rPr lang="ru-RU" sz="2400" dirty="0" smtClean="0"/>
              <a:t>;</a:t>
            </a:r>
            <a:endParaRPr lang="ru-RU" sz="2400" dirty="0"/>
          </a:p>
          <a:p>
            <a:pPr marL="342900" indent="-342900" algn="just">
              <a:buFont typeface="Arial" panose="020B0604020202020204" pitchFamily="34" charset="0"/>
              <a:buChar char="•"/>
            </a:pPr>
            <a:endParaRPr lang="ru-RU" sz="2400" dirty="0"/>
          </a:p>
          <a:p>
            <a:pPr marL="342900" indent="-342900" algn="just">
              <a:buFont typeface="Arial" panose="020B0604020202020204" pitchFamily="34" charset="0"/>
              <a:buChar char="•"/>
            </a:pPr>
            <a:r>
              <a:rPr lang="en-US" sz="2400" dirty="0" smtClean="0"/>
              <a:t>between allocation of resources for building opportunities to implement active employment policy</a:t>
            </a:r>
            <a:r>
              <a:rPr lang="ru-RU" sz="2400" dirty="0" smtClean="0"/>
              <a:t>;</a:t>
            </a:r>
            <a:endParaRPr lang="ru-RU" sz="2400" dirty="0"/>
          </a:p>
          <a:p>
            <a:pPr marL="342900" indent="-342900" algn="just">
              <a:buFont typeface="Arial" panose="020B0604020202020204" pitchFamily="34" charset="0"/>
              <a:buChar char="•"/>
            </a:pPr>
            <a:endParaRPr lang="ru-RU" sz="2400" dirty="0"/>
          </a:p>
          <a:p>
            <a:pPr marL="342900" indent="-342900" algn="just">
              <a:buFont typeface="Arial" panose="020B0604020202020204" pitchFamily="34" charset="0"/>
              <a:buChar char="•"/>
            </a:pPr>
            <a:r>
              <a:rPr lang="en-US" sz="2400" dirty="0" smtClean="0"/>
              <a:t>between the processes of centralization and decentralization</a:t>
            </a:r>
            <a:r>
              <a:rPr lang="ru-RU" sz="2400" dirty="0" smtClean="0"/>
              <a:t>;</a:t>
            </a:r>
            <a:endParaRPr lang="ru-RU" sz="2400" dirty="0"/>
          </a:p>
          <a:p>
            <a:pPr marL="342900" indent="-342900" algn="just">
              <a:buFont typeface="Arial" panose="020B0604020202020204" pitchFamily="34" charset="0"/>
              <a:buChar char="•"/>
            </a:pPr>
            <a:endParaRPr lang="ru-RU" sz="2400" dirty="0"/>
          </a:p>
          <a:p>
            <a:pPr marL="342900" indent="-342900" algn="just">
              <a:buFont typeface="Arial" panose="020B0604020202020204" pitchFamily="34" charset="0"/>
              <a:buChar char="•"/>
            </a:pPr>
            <a:r>
              <a:rPr lang="en-US" sz="2400" dirty="0" smtClean="0"/>
              <a:t>between services delivered directly by</a:t>
            </a:r>
            <a:r>
              <a:rPr lang="ru-RU" sz="2400" dirty="0" smtClean="0"/>
              <a:t> </a:t>
            </a:r>
            <a:r>
              <a:rPr lang="en-US" sz="2400" dirty="0" smtClean="0"/>
              <a:t>PES</a:t>
            </a:r>
            <a:r>
              <a:rPr lang="ru-RU" sz="2400" dirty="0" smtClean="0"/>
              <a:t> </a:t>
            </a:r>
            <a:r>
              <a:rPr lang="en-US" sz="2400" dirty="0" smtClean="0"/>
              <a:t>and services provided by external organizations</a:t>
            </a:r>
            <a:r>
              <a:rPr lang="ru-RU" sz="2400" dirty="0" smtClean="0"/>
              <a:t>;</a:t>
            </a:r>
            <a:endParaRPr lang="ru-RU" sz="2400" dirty="0"/>
          </a:p>
          <a:p>
            <a:pPr marL="342900" indent="-342900" algn="just">
              <a:buFont typeface="Arial" panose="020B0604020202020204" pitchFamily="34" charset="0"/>
              <a:buChar char="•"/>
            </a:pPr>
            <a:endParaRPr lang="ru-RU" sz="2400" dirty="0"/>
          </a:p>
          <a:p>
            <a:pPr marL="342900" indent="-342900" algn="just">
              <a:buFont typeface="Arial" panose="020B0604020202020204" pitchFamily="34" charset="0"/>
              <a:buChar char="•"/>
            </a:pPr>
            <a:r>
              <a:rPr lang="en-US" sz="2400" dirty="0" smtClean="0"/>
              <a:t>between competition and cooperation of private employment agencies</a:t>
            </a:r>
            <a:r>
              <a:rPr lang="ru-RU" sz="2400" dirty="0" smtClean="0"/>
              <a:t>;</a:t>
            </a:r>
            <a:endParaRPr lang="ru-RU" sz="2400" dirty="0"/>
          </a:p>
          <a:p>
            <a:pPr marL="342900" indent="-342900" algn="just">
              <a:buFont typeface="Arial" panose="020B0604020202020204" pitchFamily="34" charset="0"/>
              <a:buChar char="•"/>
            </a:pPr>
            <a:endParaRPr lang="ru-RU" sz="2400" dirty="0"/>
          </a:p>
          <a:p>
            <a:pPr marL="342900" indent="-342900" algn="just">
              <a:buFont typeface="Arial" panose="020B0604020202020204" pitchFamily="34" charset="0"/>
              <a:buChar char="•"/>
            </a:pPr>
            <a:r>
              <a:rPr lang="en-US" sz="2400" dirty="0" smtClean="0"/>
              <a:t>between the role of a service provider and functions of an executive body implementing public policies</a:t>
            </a:r>
            <a:r>
              <a:rPr lang="ru-RU" sz="2400" dirty="0" smtClean="0"/>
              <a:t>.</a:t>
            </a:r>
            <a:endParaRPr lang="ru-RU" sz="2400" dirty="0"/>
          </a:p>
        </p:txBody>
      </p:sp>
      <p:sp>
        <p:nvSpPr>
          <p:cNvPr id="3" name="Номер слайда 2">
            <a:extLst>
              <a:ext uri="{FF2B5EF4-FFF2-40B4-BE49-F238E27FC236}">
                <a16:creationId xmlns="" xmlns:a16="http://schemas.microsoft.com/office/drawing/2014/main" id="{4A2331BF-1252-479C-AA88-5FB6B21CFF09}"/>
              </a:ext>
            </a:extLst>
          </p:cNvPr>
          <p:cNvSpPr>
            <a:spLocks noGrp="1"/>
          </p:cNvSpPr>
          <p:nvPr>
            <p:ph type="sldNum" sz="quarter" idx="12"/>
          </p:nvPr>
        </p:nvSpPr>
        <p:spPr/>
        <p:txBody>
          <a:bodyPr/>
          <a:lstStyle/>
          <a:p>
            <a:fld id="{1C430A12-12DA-439B-83AE-0B1C8589E792}" type="slidenum">
              <a:rPr lang="ru-RU" smtClean="0"/>
              <a:t>7</a:t>
            </a:fld>
            <a:endParaRPr lang="ru-RU"/>
          </a:p>
        </p:txBody>
      </p:sp>
    </p:spTree>
    <p:extLst>
      <p:ext uri="{BB962C8B-B14F-4D97-AF65-F5344CB8AC3E}">
        <p14:creationId xmlns:p14="http://schemas.microsoft.com/office/powerpoint/2010/main" val="6034279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7">
            <a:extLst>
              <a:ext uri="{FF2B5EF4-FFF2-40B4-BE49-F238E27FC236}">
                <a16:creationId xmlns="" xmlns:a16="http://schemas.microsoft.com/office/drawing/2014/main" id="{1366D4CC-605C-48EF-8BC3-D36E4B5AA4C8}"/>
              </a:ext>
            </a:extLst>
          </p:cNvPr>
          <p:cNvSpPr>
            <a:spLocks noGrp="1" noChangeArrowheads="1"/>
          </p:cNvSpPr>
          <p:nvPr>
            <p:ph type="title"/>
          </p:nvPr>
        </p:nvSpPr>
        <p:spPr>
          <a:xfrm>
            <a:off x="1981200" y="533400"/>
            <a:ext cx="8229600" cy="990600"/>
          </a:xfrm>
        </p:spPr>
        <p:txBody>
          <a:bodyPr/>
          <a:lstStyle/>
          <a:p>
            <a:pPr algn="r" eaLnBrk="1" hangingPunct="1"/>
            <a:r>
              <a:rPr lang="ru-RU" altLang="ru-RU" sz="4000"/>
              <a:t> </a:t>
            </a:r>
            <a:endParaRPr lang="ru-RU" altLang="ru-RU" sz="2000" i="1">
              <a:solidFill>
                <a:srgbClr val="000099"/>
              </a:solidFill>
            </a:endParaRPr>
          </a:p>
        </p:txBody>
      </p:sp>
      <p:sp>
        <p:nvSpPr>
          <p:cNvPr id="4099" name="Rectangle 8">
            <a:extLst>
              <a:ext uri="{FF2B5EF4-FFF2-40B4-BE49-F238E27FC236}">
                <a16:creationId xmlns="" xmlns:a16="http://schemas.microsoft.com/office/drawing/2014/main" id="{854C0820-6114-4164-B73F-6429148C03E2}"/>
              </a:ext>
            </a:extLst>
          </p:cNvPr>
          <p:cNvSpPr>
            <a:spLocks noGrp="1" noChangeArrowheads="1"/>
          </p:cNvSpPr>
          <p:nvPr>
            <p:ph type="body" idx="1"/>
          </p:nvPr>
        </p:nvSpPr>
        <p:spPr>
          <a:xfrm>
            <a:off x="431800" y="647700"/>
            <a:ext cx="11544300" cy="4800600"/>
          </a:xfrm>
        </p:spPr>
        <p:txBody>
          <a:bodyPr/>
          <a:lstStyle/>
          <a:p>
            <a:pPr algn="just" eaLnBrk="1" hangingPunct="1">
              <a:lnSpc>
                <a:spcPct val="80000"/>
              </a:lnSpc>
              <a:buFont typeface="Wingdings" panose="05000000000000000000" pitchFamily="2" charset="2"/>
              <a:buNone/>
            </a:pPr>
            <a:r>
              <a:rPr lang="ru-RU" altLang="ru-RU" sz="2000" i="1" dirty="0">
                <a:solidFill>
                  <a:srgbClr val="000099"/>
                </a:solidFill>
              </a:rPr>
              <a:t>           </a:t>
            </a:r>
            <a:r>
              <a:rPr lang="en-US" altLang="ru-RU" sz="2200" i="1" dirty="0" smtClean="0">
                <a:solidFill>
                  <a:srgbClr val="002060"/>
                </a:solidFill>
              </a:rPr>
              <a:t>Working age population employment is a key factor taken into account when elaborating the strategy for social and economic development of a country</a:t>
            </a:r>
            <a:r>
              <a:rPr lang="ru-RU" altLang="ru-RU" sz="2400" i="1" dirty="0" smtClean="0">
                <a:solidFill>
                  <a:srgbClr val="002060"/>
                </a:solidFill>
              </a:rPr>
              <a:t>.</a:t>
            </a:r>
            <a:endParaRPr lang="ru-RU" altLang="ru-RU" sz="2400" i="1" dirty="0">
              <a:solidFill>
                <a:srgbClr val="002060"/>
              </a:solidFill>
            </a:endParaRPr>
          </a:p>
          <a:p>
            <a:pPr eaLnBrk="1" hangingPunct="1">
              <a:lnSpc>
                <a:spcPct val="80000"/>
              </a:lnSpc>
              <a:buFont typeface="Wingdings" panose="05000000000000000000" pitchFamily="2" charset="2"/>
              <a:buNone/>
            </a:pPr>
            <a:endParaRPr lang="ru-RU" altLang="ru-RU" sz="2000" dirty="0"/>
          </a:p>
          <a:p>
            <a:pPr algn="ctr" eaLnBrk="1" hangingPunct="1">
              <a:lnSpc>
                <a:spcPct val="80000"/>
              </a:lnSpc>
              <a:buFont typeface="Wingdings" panose="05000000000000000000" pitchFamily="2" charset="2"/>
              <a:buNone/>
            </a:pPr>
            <a:r>
              <a:rPr lang="en-US" altLang="ru-RU" sz="2400" dirty="0" smtClean="0"/>
              <a:t>Theoretical models of employment policies in practical use in the world</a:t>
            </a:r>
            <a:r>
              <a:rPr lang="ru-RU" altLang="ru-RU" sz="2400" dirty="0" smtClean="0"/>
              <a:t>:</a:t>
            </a:r>
            <a:endParaRPr lang="ru-RU" altLang="ru-RU" sz="2400" dirty="0"/>
          </a:p>
          <a:p>
            <a:pPr algn="ctr" eaLnBrk="1" hangingPunct="1">
              <a:lnSpc>
                <a:spcPct val="80000"/>
              </a:lnSpc>
              <a:buFont typeface="Wingdings" panose="05000000000000000000" pitchFamily="2" charset="2"/>
              <a:buNone/>
            </a:pPr>
            <a:endParaRPr lang="ru-RU" altLang="ru-RU" sz="2400" dirty="0"/>
          </a:p>
          <a:p>
            <a:pPr eaLnBrk="1" hangingPunct="1">
              <a:lnSpc>
                <a:spcPct val="80000"/>
              </a:lnSpc>
              <a:buFont typeface="Wingdings" panose="05000000000000000000" pitchFamily="2" charset="2"/>
              <a:buChar char="q"/>
            </a:pPr>
            <a:r>
              <a:rPr lang="en-US" altLang="ru-RU" sz="2400" dirty="0" smtClean="0"/>
              <a:t>American</a:t>
            </a:r>
            <a:r>
              <a:rPr lang="ru-RU" altLang="ru-RU" sz="2400" dirty="0" smtClean="0"/>
              <a:t>;</a:t>
            </a:r>
            <a:endParaRPr lang="ru-RU" altLang="ru-RU" sz="2400" dirty="0"/>
          </a:p>
          <a:p>
            <a:pPr eaLnBrk="1" hangingPunct="1">
              <a:lnSpc>
                <a:spcPct val="80000"/>
              </a:lnSpc>
              <a:buFont typeface="Wingdings" panose="05000000000000000000" pitchFamily="2" charset="2"/>
              <a:buChar char="q"/>
            </a:pPr>
            <a:r>
              <a:rPr lang="en-US" altLang="ru-RU" sz="2400" dirty="0" smtClean="0"/>
              <a:t>Nordic</a:t>
            </a:r>
            <a:r>
              <a:rPr lang="ru-RU" altLang="ru-RU" sz="2400" dirty="0" smtClean="0"/>
              <a:t>;</a:t>
            </a:r>
            <a:endParaRPr lang="ru-RU" altLang="ru-RU" sz="2400" dirty="0"/>
          </a:p>
          <a:p>
            <a:pPr eaLnBrk="1" hangingPunct="1">
              <a:lnSpc>
                <a:spcPct val="80000"/>
              </a:lnSpc>
              <a:buFont typeface="Wingdings" panose="05000000000000000000" pitchFamily="2" charset="2"/>
              <a:buChar char="q"/>
            </a:pPr>
            <a:r>
              <a:rPr lang="en-US" altLang="ru-RU" sz="2400" dirty="0" smtClean="0"/>
              <a:t>European</a:t>
            </a:r>
            <a:r>
              <a:rPr lang="ru-RU" altLang="ru-RU" sz="2400" dirty="0" smtClean="0"/>
              <a:t>;</a:t>
            </a:r>
            <a:endParaRPr lang="ru-RU" altLang="ru-RU" sz="2400" dirty="0"/>
          </a:p>
          <a:p>
            <a:pPr eaLnBrk="1" hangingPunct="1">
              <a:lnSpc>
                <a:spcPct val="80000"/>
              </a:lnSpc>
              <a:buFont typeface="Wingdings" panose="05000000000000000000" pitchFamily="2" charset="2"/>
              <a:buChar char="q"/>
            </a:pPr>
            <a:r>
              <a:rPr lang="en-US" altLang="ru-RU" sz="2400" dirty="0" smtClean="0"/>
              <a:t>Japanese</a:t>
            </a:r>
            <a:r>
              <a:rPr lang="ru-RU" altLang="ru-RU" sz="2400" dirty="0" smtClean="0"/>
              <a:t>. </a:t>
            </a:r>
            <a:endParaRPr lang="ru-RU" altLang="ru-RU" sz="2400" dirty="0"/>
          </a:p>
        </p:txBody>
      </p:sp>
      <p:sp>
        <p:nvSpPr>
          <p:cNvPr id="2" name="Номер слайда 1">
            <a:extLst>
              <a:ext uri="{FF2B5EF4-FFF2-40B4-BE49-F238E27FC236}">
                <a16:creationId xmlns="" xmlns:a16="http://schemas.microsoft.com/office/drawing/2014/main" id="{E9646BA5-650C-4EDC-BCC1-DDB718439576}"/>
              </a:ext>
            </a:extLst>
          </p:cNvPr>
          <p:cNvSpPr>
            <a:spLocks noGrp="1"/>
          </p:cNvSpPr>
          <p:nvPr>
            <p:ph type="sldNum" sz="quarter" idx="12"/>
          </p:nvPr>
        </p:nvSpPr>
        <p:spPr/>
        <p:txBody>
          <a:bodyPr/>
          <a:lstStyle/>
          <a:p>
            <a:fld id="{1C430A12-12DA-439B-83AE-0B1C8589E792}" type="slidenum">
              <a:rPr lang="ru-RU" smtClean="0"/>
              <a:t>8</a:t>
            </a:fld>
            <a:endParaRPr lang="ru-RU"/>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a:extLst>
              <a:ext uri="{FF2B5EF4-FFF2-40B4-BE49-F238E27FC236}">
                <a16:creationId xmlns="" xmlns:a16="http://schemas.microsoft.com/office/drawing/2014/main" id="{A71CCA45-7B35-4563-AC8C-383A83D45426}"/>
              </a:ext>
            </a:extLst>
          </p:cNvPr>
          <p:cNvSpPr>
            <a:spLocks noGrp="1" noChangeArrowheads="1"/>
          </p:cNvSpPr>
          <p:nvPr>
            <p:ph type="body" idx="1"/>
          </p:nvPr>
        </p:nvSpPr>
        <p:spPr>
          <a:xfrm>
            <a:off x="260350" y="647700"/>
            <a:ext cx="11525250" cy="5562600"/>
          </a:xfrm>
        </p:spPr>
        <p:txBody>
          <a:bodyPr>
            <a:normAutofit/>
          </a:bodyPr>
          <a:lstStyle/>
          <a:p>
            <a:pPr marL="609600" indent="-609600" algn="just">
              <a:lnSpc>
                <a:spcPct val="80000"/>
              </a:lnSpc>
              <a:buNone/>
            </a:pPr>
            <a:r>
              <a:rPr lang="ru-RU" altLang="ru-RU" sz="2000" i="1" dirty="0">
                <a:solidFill>
                  <a:srgbClr val="000099"/>
                </a:solidFill>
              </a:rPr>
              <a:t>            </a:t>
            </a:r>
          </a:p>
          <a:p>
            <a:pPr marL="609600" indent="-609600" algn="just">
              <a:lnSpc>
                <a:spcPct val="80000"/>
              </a:lnSpc>
              <a:buNone/>
            </a:pPr>
            <a:r>
              <a:rPr lang="ru-RU" altLang="ru-RU" sz="2000" i="1" dirty="0">
                <a:solidFill>
                  <a:srgbClr val="000099"/>
                </a:solidFill>
              </a:rPr>
              <a:t>               </a:t>
            </a:r>
            <a:r>
              <a:rPr lang="en-US" altLang="ru-RU" i="1" dirty="0" smtClean="0">
                <a:solidFill>
                  <a:srgbClr val="002060"/>
                </a:solidFill>
              </a:rPr>
              <a:t>The American model</a:t>
            </a:r>
            <a:r>
              <a:rPr lang="ru-RU" altLang="ru-RU" i="1" dirty="0" smtClean="0">
                <a:solidFill>
                  <a:srgbClr val="002060"/>
                </a:solidFill>
              </a:rPr>
              <a:t> </a:t>
            </a:r>
            <a:r>
              <a:rPr lang="en-US" altLang="ru-RU" i="1" dirty="0" smtClean="0"/>
              <a:t>implies</a:t>
            </a:r>
            <a:r>
              <a:rPr lang="ru-RU" altLang="ru-RU" i="1" dirty="0" smtClean="0"/>
              <a:t> </a:t>
            </a:r>
            <a:r>
              <a:rPr lang="en-US" altLang="ru-RU" i="1" dirty="0" smtClean="0"/>
              <a:t>creating a great number of low </a:t>
            </a:r>
            <a:r>
              <a:rPr lang="en-US" altLang="ru-RU" i="1" dirty="0" err="1" smtClean="0"/>
              <a:t>labour</a:t>
            </a:r>
            <a:r>
              <a:rPr lang="en-US" altLang="ru-RU" i="1" dirty="0" smtClean="0"/>
              <a:t> productivity and low income jobs</a:t>
            </a:r>
            <a:r>
              <a:rPr lang="ru-RU" altLang="ru-RU" i="1" dirty="0" smtClean="0"/>
              <a:t>. </a:t>
            </a:r>
            <a:endParaRPr lang="ru-RU" altLang="ru-RU" i="1" dirty="0"/>
          </a:p>
          <a:p>
            <a:pPr marL="609600" indent="-609600" algn="just">
              <a:lnSpc>
                <a:spcPct val="80000"/>
              </a:lnSpc>
              <a:buNone/>
            </a:pPr>
            <a:r>
              <a:rPr lang="ru-RU" altLang="ru-RU" i="1" dirty="0">
                <a:solidFill>
                  <a:srgbClr val="000099"/>
                </a:solidFill>
              </a:rPr>
              <a:t>             </a:t>
            </a:r>
            <a:r>
              <a:rPr lang="en-US" altLang="ru-RU" i="1" dirty="0" smtClean="0">
                <a:solidFill>
                  <a:srgbClr val="002060"/>
                </a:solidFill>
              </a:rPr>
              <a:t>The main achievements of the model are </a:t>
            </a:r>
            <a:r>
              <a:rPr lang="ru-RU" altLang="ru-RU" i="1" dirty="0" smtClean="0">
                <a:solidFill>
                  <a:srgbClr val="002060"/>
                </a:solidFill>
              </a:rPr>
              <a:t> </a:t>
            </a:r>
            <a:r>
              <a:rPr lang="en-US" altLang="ru-RU" i="1" dirty="0" smtClean="0">
                <a:solidFill>
                  <a:srgbClr val="002060"/>
                </a:solidFill>
              </a:rPr>
              <a:t>reduced unemployment rate in the country</a:t>
            </a:r>
            <a:r>
              <a:rPr lang="en-US" altLang="ru-RU" i="1" dirty="0">
                <a:solidFill>
                  <a:srgbClr val="002060"/>
                </a:solidFill>
              </a:rPr>
              <a:t> </a:t>
            </a:r>
            <a:r>
              <a:rPr lang="en-US" altLang="ru-RU" i="1" dirty="0" smtClean="0">
                <a:solidFill>
                  <a:srgbClr val="002060"/>
                </a:solidFill>
              </a:rPr>
              <a:t>and </a:t>
            </a:r>
            <a:r>
              <a:rPr lang="en-US" altLang="ru-RU" i="1" dirty="0" smtClean="0">
                <a:solidFill>
                  <a:srgbClr val="002060"/>
                </a:solidFill>
              </a:rPr>
              <a:t>a growth </a:t>
            </a:r>
            <a:r>
              <a:rPr lang="en-US" altLang="ru-RU" i="1" dirty="0" smtClean="0">
                <a:solidFill>
                  <a:srgbClr val="002060"/>
                </a:solidFill>
              </a:rPr>
              <a:t>of population</a:t>
            </a:r>
            <a:r>
              <a:rPr lang="ru-RU" altLang="ru-RU" i="1" dirty="0" smtClean="0">
                <a:solidFill>
                  <a:srgbClr val="002060"/>
                </a:solidFill>
              </a:rPr>
              <a:t> </a:t>
            </a:r>
            <a:r>
              <a:rPr lang="en-US" altLang="ru-RU" i="1" dirty="0" smtClean="0">
                <a:solidFill>
                  <a:srgbClr val="002060"/>
                </a:solidFill>
              </a:rPr>
              <a:t>with low to modest incomes</a:t>
            </a:r>
            <a:r>
              <a:rPr lang="ru-RU" altLang="ru-RU" i="1" dirty="0" smtClean="0">
                <a:solidFill>
                  <a:srgbClr val="002060"/>
                </a:solidFill>
              </a:rPr>
              <a:t>. </a:t>
            </a:r>
            <a:endParaRPr lang="ru-RU" altLang="ru-RU" i="1" dirty="0">
              <a:solidFill>
                <a:srgbClr val="002060"/>
              </a:solidFill>
            </a:endParaRPr>
          </a:p>
          <a:p>
            <a:pPr marL="609600" indent="-609600" algn="just">
              <a:lnSpc>
                <a:spcPct val="80000"/>
              </a:lnSpc>
              <a:buNone/>
            </a:pPr>
            <a:r>
              <a:rPr lang="ru-RU" altLang="ru-RU" i="1" dirty="0"/>
              <a:t>              </a:t>
            </a:r>
            <a:r>
              <a:rPr lang="en-US" altLang="ru-RU" i="1" dirty="0"/>
              <a:t>A distinctive feature of the American model is the </a:t>
            </a:r>
            <a:r>
              <a:rPr lang="en-US" altLang="ru-RU" i="1" dirty="0" smtClean="0"/>
              <a:t>decentralized  legislation regulating employment and unemployment assistance which </a:t>
            </a:r>
            <a:r>
              <a:rPr lang="en-US" altLang="ru-RU" i="1" dirty="0"/>
              <a:t>is adopted separately in each state.</a:t>
            </a:r>
          </a:p>
          <a:p>
            <a:pPr marL="609600" indent="-609600" algn="just">
              <a:lnSpc>
                <a:spcPct val="80000"/>
              </a:lnSpc>
              <a:buNone/>
            </a:pPr>
            <a:r>
              <a:rPr lang="en-US" altLang="ru-RU" i="1" dirty="0"/>
              <a:t>                </a:t>
            </a:r>
            <a:r>
              <a:rPr lang="en-US" altLang="ru-RU" i="1" dirty="0" smtClean="0"/>
              <a:t>Companies have rather a tough </a:t>
            </a:r>
            <a:r>
              <a:rPr lang="en-US" altLang="ru-RU" i="1" dirty="0"/>
              <a:t>attitude towards </a:t>
            </a:r>
            <a:r>
              <a:rPr lang="en-US" altLang="ru-RU" i="1" dirty="0" smtClean="0"/>
              <a:t>employees </a:t>
            </a:r>
            <a:r>
              <a:rPr lang="en-US" altLang="ru-RU" i="1" dirty="0"/>
              <a:t>who can be </a:t>
            </a:r>
            <a:r>
              <a:rPr lang="en-US" altLang="ru-RU" i="1" dirty="0" smtClean="0"/>
              <a:t>dismissed in case of the reduced </a:t>
            </a:r>
            <a:r>
              <a:rPr lang="en-US" altLang="ru-RU" i="1" dirty="0" err="1" smtClean="0"/>
              <a:t>labour</a:t>
            </a:r>
            <a:r>
              <a:rPr lang="en-US" altLang="ru-RU" i="1" dirty="0" smtClean="0"/>
              <a:t> demand or reduced production </a:t>
            </a:r>
            <a:r>
              <a:rPr lang="en-US" altLang="ru-RU" i="1" dirty="0"/>
              <a:t>while the </a:t>
            </a:r>
            <a:r>
              <a:rPr lang="en-US" altLang="ru-RU" i="1" dirty="0" smtClean="0"/>
              <a:t>employees’ </a:t>
            </a:r>
            <a:r>
              <a:rPr lang="en-US" altLang="ru-RU" i="1" dirty="0"/>
              <a:t>working time does not change</a:t>
            </a:r>
            <a:r>
              <a:rPr lang="en-US" altLang="ru-RU" i="1" dirty="0" smtClean="0"/>
              <a:t>.</a:t>
            </a:r>
            <a:endParaRPr lang="ru-RU" altLang="ru-RU" i="1" dirty="0"/>
          </a:p>
        </p:txBody>
      </p:sp>
      <p:sp>
        <p:nvSpPr>
          <p:cNvPr id="2" name="Номер слайда 1">
            <a:extLst>
              <a:ext uri="{FF2B5EF4-FFF2-40B4-BE49-F238E27FC236}">
                <a16:creationId xmlns="" xmlns:a16="http://schemas.microsoft.com/office/drawing/2014/main" id="{EA8F3E9A-BBBA-46E7-BCBD-BCF04C0E5F1A}"/>
              </a:ext>
            </a:extLst>
          </p:cNvPr>
          <p:cNvSpPr>
            <a:spLocks noGrp="1"/>
          </p:cNvSpPr>
          <p:nvPr>
            <p:ph type="sldNum" sz="quarter" idx="12"/>
          </p:nvPr>
        </p:nvSpPr>
        <p:spPr/>
        <p:txBody>
          <a:bodyPr/>
          <a:lstStyle/>
          <a:p>
            <a:fld id="{1C430A12-12DA-439B-83AE-0B1C8589E792}" type="slidenum">
              <a:rPr lang="ru-RU" smtClean="0"/>
              <a:t>9</a:t>
            </a:fld>
            <a:endParaRPr lang="ru-RU"/>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a:extLst>
              <a:ext uri="{FF2B5EF4-FFF2-40B4-BE49-F238E27FC236}">
                <a16:creationId xmlns="" xmlns:a16="http://schemas.microsoft.com/office/drawing/2014/main" id="{54DFF953-026A-402A-8E6E-374761C68160}"/>
              </a:ext>
            </a:extLst>
          </p:cNvPr>
          <p:cNvSpPr>
            <a:spLocks noGrp="1" noChangeArrowheads="1"/>
          </p:cNvSpPr>
          <p:nvPr>
            <p:ph type="title"/>
          </p:nvPr>
        </p:nvSpPr>
        <p:spPr>
          <a:xfrm>
            <a:off x="1981200" y="609600"/>
            <a:ext cx="8229600" cy="762000"/>
          </a:xfrm>
        </p:spPr>
        <p:txBody>
          <a:bodyPr/>
          <a:lstStyle/>
          <a:p>
            <a:pPr algn="ctr" eaLnBrk="1" hangingPunct="1"/>
            <a:r>
              <a:rPr lang="ru-RU" altLang="ru-RU" sz="2400"/>
              <a:t/>
            </a:r>
            <a:br>
              <a:rPr lang="ru-RU" altLang="ru-RU" sz="2400"/>
            </a:br>
            <a:endParaRPr lang="ru-RU" altLang="ru-RU" sz="2400" b="1">
              <a:solidFill>
                <a:srgbClr val="000099"/>
              </a:solidFill>
            </a:endParaRPr>
          </a:p>
        </p:txBody>
      </p:sp>
      <p:sp>
        <p:nvSpPr>
          <p:cNvPr id="6147" name="Rectangle 3">
            <a:extLst>
              <a:ext uri="{FF2B5EF4-FFF2-40B4-BE49-F238E27FC236}">
                <a16:creationId xmlns="" xmlns:a16="http://schemas.microsoft.com/office/drawing/2014/main" id="{A8785097-6A9C-46E1-BC8A-20EAE95C3607}"/>
              </a:ext>
            </a:extLst>
          </p:cNvPr>
          <p:cNvSpPr>
            <a:spLocks noGrp="1" noChangeArrowheads="1"/>
          </p:cNvSpPr>
          <p:nvPr>
            <p:ph type="body" idx="1"/>
          </p:nvPr>
        </p:nvSpPr>
        <p:spPr>
          <a:xfrm>
            <a:off x="419100" y="1066800"/>
            <a:ext cx="11391900" cy="4800600"/>
          </a:xfrm>
        </p:spPr>
        <p:txBody>
          <a:bodyPr/>
          <a:lstStyle/>
          <a:p>
            <a:pPr algn="ctr" eaLnBrk="1" hangingPunct="1">
              <a:lnSpc>
                <a:spcPct val="80000"/>
              </a:lnSpc>
              <a:buFont typeface="Wingdings" panose="05000000000000000000" pitchFamily="2" charset="2"/>
              <a:buNone/>
            </a:pPr>
            <a:r>
              <a:rPr lang="en-US" altLang="ru-RU" sz="2400" b="1" i="1" dirty="0" smtClean="0">
                <a:solidFill>
                  <a:srgbClr val="002060"/>
                </a:solidFill>
              </a:rPr>
              <a:t>The Nordic Model</a:t>
            </a:r>
            <a:r>
              <a:rPr lang="ru-RU" altLang="ru-RU" sz="2400" dirty="0" smtClean="0"/>
              <a:t> </a:t>
            </a:r>
            <a:endParaRPr lang="ru-RU" altLang="ru-RU" sz="2400" dirty="0"/>
          </a:p>
          <a:p>
            <a:pPr eaLnBrk="1" hangingPunct="1">
              <a:lnSpc>
                <a:spcPct val="80000"/>
              </a:lnSpc>
              <a:buFont typeface="Wingdings" panose="05000000000000000000" pitchFamily="2" charset="2"/>
              <a:buNone/>
            </a:pPr>
            <a:endParaRPr lang="ru-RU" altLang="ru-RU" sz="2400" dirty="0"/>
          </a:p>
          <a:p>
            <a:pPr algn="just">
              <a:lnSpc>
                <a:spcPct val="80000"/>
              </a:lnSpc>
              <a:buNone/>
            </a:pPr>
            <a:r>
              <a:rPr lang="ru-RU" altLang="ru-RU" sz="2400" i="1" dirty="0"/>
              <a:t> </a:t>
            </a:r>
            <a:r>
              <a:rPr lang="en-US" altLang="ru-RU" sz="2400" i="1" dirty="0"/>
              <a:t>It provides universal employment by creating jobs in the public sector.</a:t>
            </a:r>
          </a:p>
          <a:p>
            <a:pPr algn="just">
              <a:lnSpc>
                <a:spcPct val="80000"/>
              </a:lnSpc>
              <a:buNone/>
            </a:pPr>
            <a:r>
              <a:rPr lang="en-US" altLang="ru-RU" sz="2400" i="1" dirty="0"/>
              <a:t>           </a:t>
            </a:r>
            <a:r>
              <a:rPr lang="en-US" altLang="ru-RU" sz="2400" i="1" dirty="0" smtClean="0"/>
              <a:t>Wages </a:t>
            </a:r>
            <a:r>
              <a:rPr lang="en-US" altLang="ru-RU" sz="2400" i="1" dirty="0"/>
              <a:t>and working conditions are average.</a:t>
            </a:r>
          </a:p>
          <a:p>
            <a:pPr algn="just">
              <a:lnSpc>
                <a:spcPct val="80000"/>
              </a:lnSpc>
              <a:buNone/>
            </a:pPr>
            <a:r>
              <a:rPr lang="en-US" altLang="ru-RU" sz="2400" i="1" dirty="0"/>
              <a:t>           </a:t>
            </a:r>
            <a:r>
              <a:rPr lang="en-US" altLang="ru-RU" sz="2400" i="1" dirty="0">
                <a:solidFill>
                  <a:schemeClr val="accent1">
                    <a:lumMod val="50000"/>
                  </a:schemeClr>
                </a:solidFill>
              </a:rPr>
              <a:t>The achievement of this model is </a:t>
            </a:r>
            <a:r>
              <a:rPr lang="en-US" altLang="ru-RU" sz="2400" i="1" dirty="0" smtClean="0">
                <a:solidFill>
                  <a:schemeClr val="accent1">
                    <a:lumMod val="50000"/>
                  </a:schemeClr>
                </a:solidFill>
              </a:rPr>
              <a:t>a </a:t>
            </a:r>
            <a:r>
              <a:rPr lang="en-US" altLang="ru-RU" sz="2400" i="1" dirty="0">
                <a:solidFill>
                  <a:schemeClr val="accent1">
                    <a:lumMod val="50000"/>
                  </a:schemeClr>
                </a:solidFill>
              </a:rPr>
              <a:t>minimum unemployment rate.</a:t>
            </a:r>
          </a:p>
          <a:p>
            <a:pPr algn="just">
              <a:lnSpc>
                <a:spcPct val="80000"/>
              </a:lnSpc>
              <a:buNone/>
            </a:pPr>
            <a:r>
              <a:rPr lang="en-US" altLang="ru-RU" sz="2400" i="1" dirty="0"/>
              <a:t>          A distinctive feature of this model </a:t>
            </a:r>
            <a:r>
              <a:rPr lang="en-US" altLang="ru-RU" sz="2400" i="1" dirty="0" smtClean="0"/>
              <a:t>is the </a:t>
            </a:r>
            <a:r>
              <a:rPr lang="en-US" altLang="ru-RU" sz="2400" i="1" dirty="0"/>
              <a:t>fact that the main </a:t>
            </a:r>
            <a:r>
              <a:rPr lang="en-US" altLang="ru-RU" sz="2400" i="1" dirty="0" smtClean="0"/>
              <a:t>goal </a:t>
            </a:r>
            <a:r>
              <a:rPr lang="en-US" altLang="ru-RU" sz="2400" i="1" dirty="0"/>
              <a:t>of the state employment policy is to prevent </a:t>
            </a:r>
            <a:r>
              <a:rPr lang="en-US" altLang="ru-RU" sz="2400" i="1" dirty="0" smtClean="0"/>
              <a:t>unemployment </a:t>
            </a:r>
            <a:r>
              <a:rPr lang="en-US" altLang="ru-RU" sz="2400" i="1" dirty="0"/>
              <a:t>rather than </a:t>
            </a:r>
            <a:r>
              <a:rPr lang="en-US" altLang="ru-RU" sz="2400" i="1" dirty="0" smtClean="0"/>
              <a:t>provide </a:t>
            </a:r>
            <a:r>
              <a:rPr lang="en-US" altLang="ru-RU" sz="2400" i="1" dirty="0"/>
              <a:t>all possible assistance to citizens who have already lost their jobs</a:t>
            </a:r>
            <a:endParaRPr lang="ru-RU" altLang="ru-RU" sz="2400" i="1" dirty="0"/>
          </a:p>
        </p:txBody>
      </p:sp>
      <p:sp>
        <p:nvSpPr>
          <p:cNvPr id="2" name="Номер слайда 1">
            <a:extLst>
              <a:ext uri="{FF2B5EF4-FFF2-40B4-BE49-F238E27FC236}">
                <a16:creationId xmlns="" xmlns:a16="http://schemas.microsoft.com/office/drawing/2014/main" id="{1890AFAA-7065-4C74-A10F-0E0763D449F0}"/>
              </a:ext>
            </a:extLst>
          </p:cNvPr>
          <p:cNvSpPr>
            <a:spLocks noGrp="1"/>
          </p:cNvSpPr>
          <p:nvPr>
            <p:ph type="sldNum" sz="quarter" idx="12"/>
          </p:nvPr>
        </p:nvSpPr>
        <p:spPr/>
        <p:txBody>
          <a:bodyPr/>
          <a:lstStyle/>
          <a:p>
            <a:fld id="{1C430A12-12DA-439B-83AE-0B1C8589E792}" type="slidenum">
              <a:rPr lang="ru-RU" smtClean="0"/>
              <a:t>10</a:t>
            </a:fld>
            <a:endParaRPr lang="ru-RU"/>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 xmlns:a16="http://schemas.microsoft.com/office/drawing/2014/main" id="{BB473E54-8A68-4EFE-B7E4-6A285E06B9CD}"/>
              </a:ext>
            </a:extLst>
          </p:cNvPr>
          <p:cNvSpPr>
            <a:spLocks noGrp="1" noChangeArrowheads="1"/>
          </p:cNvSpPr>
          <p:nvPr>
            <p:ph type="title"/>
          </p:nvPr>
        </p:nvSpPr>
        <p:spPr>
          <a:xfrm>
            <a:off x="1981200" y="609600"/>
            <a:ext cx="8229600" cy="457200"/>
          </a:xfrm>
        </p:spPr>
        <p:txBody>
          <a:bodyPr>
            <a:normAutofit fontScale="90000"/>
          </a:bodyPr>
          <a:lstStyle/>
          <a:p>
            <a:pPr algn="ctr" eaLnBrk="1" hangingPunct="1"/>
            <a:r>
              <a:rPr lang="ru-RU" altLang="ru-RU" sz="2400">
                <a:solidFill>
                  <a:srgbClr val="000099"/>
                </a:solidFill>
              </a:rPr>
              <a:t/>
            </a:r>
            <a:br>
              <a:rPr lang="ru-RU" altLang="ru-RU" sz="2400">
                <a:solidFill>
                  <a:srgbClr val="000099"/>
                </a:solidFill>
              </a:rPr>
            </a:br>
            <a:endParaRPr lang="ru-RU" altLang="ru-RU" sz="2400">
              <a:solidFill>
                <a:srgbClr val="000099"/>
              </a:solidFill>
            </a:endParaRPr>
          </a:p>
        </p:txBody>
      </p:sp>
      <p:sp>
        <p:nvSpPr>
          <p:cNvPr id="7171" name="Rectangle 3">
            <a:extLst>
              <a:ext uri="{FF2B5EF4-FFF2-40B4-BE49-F238E27FC236}">
                <a16:creationId xmlns="" xmlns:a16="http://schemas.microsoft.com/office/drawing/2014/main" id="{F7DE0C43-6982-49C8-B380-C2EDE0252A2C}"/>
              </a:ext>
            </a:extLst>
          </p:cNvPr>
          <p:cNvSpPr>
            <a:spLocks noGrp="1" noChangeArrowheads="1"/>
          </p:cNvSpPr>
          <p:nvPr>
            <p:ph type="body" idx="1"/>
          </p:nvPr>
        </p:nvSpPr>
        <p:spPr>
          <a:xfrm>
            <a:off x="393700" y="1143000"/>
            <a:ext cx="11607800" cy="4724400"/>
          </a:xfrm>
        </p:spPr>
        <p:txBody>
          <a:bodyPr/>
          <a:lstStyle/>
          <a:p>
            <a:pPr algn="ctr" eaLnBrk="1" hangingPunct="1">
              <a:buFont typeface="Wingdings" panose="05000000000000000000" pitchFamily="2" charset="2"/>
              <a:buNone/>
            </a:pPr>
            <a:r>
              <a:rPr lang="en-US" altLang="ru-RU" sz="2400" b="1" i="1" dirty="0" smtClean="0">
                <a:solidFill>
                  <a:srgbClr val="002060"/>
                </a:solidFill>
              </a:rPr>
              <a:t>The European </a:t>
            </a:r>
            <a:r>
              <a:rPr lang="en-US" altLang="ru-RU" sz="2400" b="1" i="1" dirty="0" smtClean="0">
                <a:solidFill>
                  <a:srgbClr val="002060"/>
                </a:solidFill>
              </a:rPr>
              <a:t>Model</a:t>
            </a:r>
            <a:endParaRPr lang="ru-RU" altLang="ru-RU" sz="2400" i="1" dirty="0">
              <a:solidFill>
                <a:srgbClr val="002060"/>
              </a:solidFill>
            </a:endParaRPr>
          </a:p>
          <a:p>
            <a:pPr algn="ctr" eaLnBrk="1" hangingPunct="1">
              <a:buFont typeface="Wingdings" panose="05000000000000000000" pitchFamily="2" charset="2"/>
              <a:buNone/>
            </a:pPr>
            <a:r>
              <a:rPr lang="ru-RU" altLang="ru-RU" sz="2400" i="1" dirty="0"/>
              <a:t> </a:t>
            </a:r>
          </a:p>
          <a:p>
            <a:pPr algn="just" eaLnBrk="1" hangingPunct="1">
              <a:buFont typeface="Wingdings" panose="05000000000000000000" pitchFamily="2" charset="2"/>
              <a:buNone/>
            </a:pPr>
            <a:r>
              <a:rPr lang="ru-RU" altLang="ru-RU" sz="2400" i="1" dirty="0"/>
              <a:t>          </a:t>
            </a:r>
            <a:r>
              <a:rPr lang="en-US" altLang="ru-RU" sz="2400" i="1" dirty="0" smtClean="0"/>
              <a:t>The characteristic features include</a:t>
            </a:r>
            <a:r>
              <a:rPr lang="ru-RU" altLang="ru-RU" sz="2400" i="1" dirty="0" smtClean="0"/>
              <a:t>: </a:t>
            </a:r>
            <a:r>
              <a:rPr lang="en-US" altLang="ru-RU" sz="2400" i="1" dirty="0" smtClean="0">
                <a:solidFill>
                  <a:srgbClr val="002060"/>
                </a:solidFill>
              </a:rPr>
              <a:t>reduction of the employment rate as a result of</a:t>
            </a:r>
            <a:r>
              <a:rPr lang="ru-RU" altLang="ru-RU" sz="2400" i="1" dirty="0" smtClean="0">
                <a:solidFill>
                  <a:srgbClr val="002060"/>
                </a:solidFill>
              </a:rPr>
              <a:t> </a:t>
            </a:r>
            <a:r>
              <a:rPr lang="en-US" altLang="ru-RU" sz="2400" i="1" dirty="0" smtClean="0">
                <a:solidFill>
                  <a:srgbClr val="002060"/>
                </a:solidFill>
              </a:rPr>
              <a:t>increased productivity and growth of incomes for the working population</a:t>
            </a:r>
            <a:r>
              <a:rPr lang="ru-RU" altLang="ru-RU" sz="2400" i="1" dirty="0" smtClean="0">
                <a:solidFill>
                  <a:srgbClr val="002060"/>
                </a:solidFill>
              </a:rPr>
              <a:t>. </a:t>
            </a:r>
            <a:endParaRPr lang="ru-RU" altLang="ru-RU" sz="2400" i="1" dirty="0">
              <a:solidFill>
                <a:srgbClr val="002060"/>
              </a:solidFill>
            </a:endParaRPr>
          </a:p>
          <a:p>
            <a:pPr algn="just" eaLnBrk="1" hangingPunct="1">
              <a:buFont typeface="Wingdings" panose="05000000000000000000" pitchFamily="2" charset="2"/>
              <a:buNone/>
            </a:pPr>
            <a:r>
              <a:rPr lang="ru-RU" altLang="ru-RU" sz="2400" i="1" dirty="0"/>
              <a:t>         </a:t>
            </a:r>
            <a:r>
              <a:rPr lang="en-US" altLang="ru-RU" sz="2400" i="1" dirty="0" smtClean="0"/>
              <a:t>There is an expensive system of benefits which allows a citizen to be unemployed for a prolonged period of time</a:t>
            </a:r>
            <a:r>
              <a:rPr lang="ru-RU" altLang="ru-RU" sz="2400" i="1" dirty="0" smtClean="0"/>
              <a:t> </a:t>
            </a:r>
            <a:r>
              <a:rPr lang="en-US" altLang="ru-RU" sz="2400" i="1" dirty="0" smtClean="0"/>
              <a:t>while seeking the most suitable job</a:t>
            </a:r>
            <a:r>
              <a:rPr lang="ru-RU" altLang="ru-RU" sz="2000" i="1" dirty="0" smtClean="0"/>
              <a:t>.</a:t>
            </a:r>
            <a:endParaRPr lang="ru-RU" altLang="ru-RU" sz="2000" i="1" dirty="0"/>
          </a:p>
        </p:txBody>
      </p:sp>
      <p:sp>
        <p:nvSpPr>
          <p:cNvPr id="2" name="Номер слайда 1">
            <a:extLst>
              <a:ext uri="{FF2B5EF4-FFF2-40B4-BE49-F238E27FC236}">
                <a16:creationId xmlns="" xmlns:a16="http://schemas.microsoft.com/office/drawing/2014/main" id="{F35F9A68-79AD-4795-8EC4-180D27C636BB}"/>
              </a:ext>
            </a:extLst>
          </p:cNvPr>
          <p:cNvSpPr>
            <a:spLocks noGrp="1"/>
          </p:cNvSpPr>
          <p:nvPr>
            <p:ph type="sldNum" sz="quarter" idx="12"/>
          </p:nvPr>
        </p:nvSpPr>
        <p:spPr/>
        <p:txBody>
          <a:bodyPr/>
          <a:lstStyle/>
          <a:p>
            <a:fld id="{1C430A12-12DA-439B-83AE-0B1C8589E792}" type="slidenum">
              <a:rPr lang="ru-RU" smtClean="0"/>
              <a:t>11</a:t>
            </a:fld>
            <a:endParaRPr lang="ru-RU"/>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3">
            <a:extLst>
              <a:ext uri="{FF2B5EF4-FFF2-40B4-BE49-F238E27FC236}">
                <a16:creationId xmlns="" xmlns:a16="http://schemas.microsoft.com/office/drawing/2014/main" id="{B07484BB-4BB9-4E6A-BF12-74462A17316A}"/>
              </a:ext>
            </a:extLst>
          </p:cNvPr>
          <p:cNvSpPr>
            <a:spLocks noGrp="1" noChangeArrowheads="1"/>
          </p:cNvSpPr>
          <p:nvPr>
            <p:ph type="body" idx="1"/>
          </p:nvPr>
        </p:nvSpPr>
        <p:spPr>
          <a:xfrm>
            <a:off x="355600" y="381000"/>
            <a:ext cx="11569700" cy="6172200"/>
          </a:xfrm>
        </p:spPr>
        <p:txBody>
          <a:bodyPr>
            <a:normAutofit/>
          </a:bodyPr>
          <a:lstStyle/>
          <a:p>
            <a:pPr algn="ctr" eaLnBrk="1" hangingPunct="1">
              <a:lnSpc>
                <a:spcPct val="80000"/>
              </a:lnSpc>
              <a:buFont typeface="Wingdings" panose="05000000000000000000" pitchFamily="2" charset="2"/>
              <a:buNone/>
            </a:pPr>
            <a:r>
              <a:rPr lang="en-US" altLang="ru-RU" sz="2400" b="1" i="1" dirty="0" smtClean="0"/>
              <a:t>The Japanese Model</a:t>
            </a:r>
            <a:r>
              <a:rPr lang="ru-RU" altLang="ru-RU" sz="2400" i="1" dirty="0" smtClean="0"/>
              <a:t>. </a:t>
            </a:r>
            <a:endParaRPr lang="ru-RU" altLang="ru-RU" sz="2400" i="1" dirty="0"/>
          </a:p>
          <a:p>
            <a:pPr algn="just" eaLnBrk="1" hangingPunct="1">
              <a:lnSpc>
                <a:spcPct val="80000"/>
              </a:lnSpc>
              <a:buFont typeface="Wingdings" panose="05000000000000000000" pitchFamily="2" charset="2"/>
              <a:buNone/>
            </a:pPr>
            <a:endParaRPr lang="ru-RU" altLang="ru-RU" sz="2400" i="1" dirty="0"/>
          </a:p>
          <a:p>
            <a:pPr algn="just" eaLnBrk="1" hangingPunct="1">
              <a:lnSpc>
                <a:spcPct val="80000"/>
              </a:lnSpc>
              <a:buFont typeface="Wingdings" panose="05000000000000000000" pitchFamily="2" charset="2"/>
              <a:buNone/>
            </a:pPr>
            <a:r>
              <a:rPr lang="ru-RU" altLang="ru-RU" sz="2400" i="1" dirty="0">
                <a:solidFill>
                  <a:srgbClr val="000099"/>
                </a:solidFill>
              </a:rPr>
              <a:t>         </a:t>
            </a:r>
            <a:r>
              <a:rPr lang="en-US" altLang="ru-RU" sz="2400" i="1" dirty="0" smtClean="0">
                <a:solidFill>
                  <a:srgbClr val="002060"/>
                </a:solidFill>
              </a:rPr>
              <a:t>It is characterized by the system of lifetime employment</a:t>
            </a:r>
            <a:r>
              <a:rPr lang="en-US" altLang="ru-RU" sz="2400" i="1" dirty="0">
                <a:solidFill>
                  <a:srgbClr val="002060"/>
                </a:solidFill>
              </a:rPr>
              <a:t> </a:t>
            </a:r>
            <a:r>
              <a:rPr lang="en-US" altLang="ru-RU" sz="2400" i="1" dirty="0" smtClean="0">
                <a:solidFill>
                  <a:srgbClr val="002060"/>
                </a:solidFill>
              </a:rPr>
              <a:t>when the income depends on the</a:t>
            </a:r>
            <a:r>
              <a:rPr lang="ru-RU" altLang="ru-RU" sz="2400" i="1" dirty="0" smtClean="0">
                <a:solidFill>
                  <a:srgbClr val="002060"/>
                </a:solidFill>
              </a:rPr>
              <a:t> </a:t>
            </a:r>
            <a:r>
              <a:rPr lang="en-US" altLang="ru-RU" sz="2400" i="1" dirty="0" smtClean="0">
                <a:solidFill>
                  <a:srgbClr val="002060"/>
                </a:solidFill>
              </a:rPr>
              <a:t>employee’s length of service and age</a:t>
            </a:r>
            <a:r>
              <a:rPr lang="ru-RU" altLang="ru-RU" sz="2400" i="1" dirty="0" smtClean="0">
                <a:solidFill>
                  <a:srgbClr val="002060"/>
                </a:solidFill>
              </a:rPr>
              <a:t>. </a:t>
            </a:r>
            <a:endParaRPr lang="ru-RU" altLang="ru-RU" sz="2400" i="1" dirty="0">
              <a:solidFill>
                <a:srgbClr val="002060"/>
              </a:solidFill>
            </a:endParaRPr>
          </a:p>
          <a:p>
            <a:pPr algn="just" eaLnBrk="1" hangingPunct="1">
              <a:lnSpc>
                <a:spcPct val="80000"/>
              </a:lnSpc>
              <a:buFont typeface="Wingdings" panose="05000000000000000000" pitchFamily="2" charset="2"/>
              <a:buNone/>
            </a:pPr>
            <a:r>
              <a:rPr lang="ru-RU" altLang="ru-RU" sz="2400" i="1" dirty="0">
                <a:solidFill>
                  <a:srgbClr val="002060"/>
                </a:solidFill>
              </a:rPr>
              <a:t>          </a:t>
            </a:r>
            <a:r>
              <a:rPr lang="en-US" altLang="ru-RU" sz="2400" i="1" dirty="0" smtClean="0">
                <a:solidFill>
                  <a:srgbClr val="002060"/>
                </a:solidFill>
              </a:rPr>
              <a:t>A lifetime job secures a full-time employment till the age of </a:t>
            </a:r>
            <a:r>
              <a:rPr lang="ru-RU" altLang="ru-RU" sz="2400" i="1" dirty="0" smtClean="0">
                <a:solidFill>
                  <a:srgbClr val="002060"/>
                </a:solidFill>
              </a:rPr>
              <a:t>55 </a:t>
            </a:r>
            <a:r>
              <a:rPr lang="ru-RU" altLang="ru-RU" sz="2400" i="1" dirty="0">
                <a:solidFill>
                  <a:srgbClr val="002060"/>
                </a:solidFill>
              </a:rPr>
              <a:t>– </a:t>
            </a:r>
            <a:r>
              <a:rPr lang="ru-RU" altLang="ru-RU" sz="2400" i="1" dirty="0" smtClean="0">
                <a:solidFill>
                  <a:srgbClr val="002060"/>
                </a:solidFill>
              </a:rPr>
              <a:t>60. </a:t>
            </a:r>
            <a:endParaRPr lang="ru-RU" altLang="ru-RU" sz="2400" i="1" dirty="0">
              <a:solidFill>
                <a:srgbClr val="002060"/>
              </a:solidFill>
            </a:endParaRPr>
          </a:p>
          <a:p>
            <a:pPr algn="just" eaLnBrk="1" hangingPunct="1">
              <a:lnSpc>
                <a:spcPct val="80000"/>
              </a:lnSpc>
              <a:buFont typeface="Wingdings" panose="05000000000000000000" pitchFamily="2" charset="2"/>
              <a:buNone/>
            </a:pPr>
            <a:r>
              <a:rPr lang="ru-RU" altLang="ru-RU" sz="2400" i="1" dirty="0"/>
              <a:t>          </a:t>
            </a:r>
            <a:r>
              <a:rPr lang="en-US" altLang="ru-RU" sz="2400" i="1" dirty="0" smtClean="0"/>
              <a:t>The employees’ career is built in advance according to the approved plan</a:t>
            </a:r>
            <a:r>
              <a:rPr lang="ru-RU" altLang="ru-RU" sz="2400" i="1" dirty="0" smtClean="0"/>
              <a:t> </a:t>
            </a:r>
            <a:r>
              <a:rPr lang="en-US" altLang="ru-RU" sz="2400" i="1" dirty="0" smtClean="0"/>
              <a:t>which </a:t>
            </a:r>
            <a:r>
              <a:rPr lang="ru-RU" altLang="ru-RU" sz="2400" i="1" dirty="0" smtClean="0"/>
              <a:t> </a:t>
            </a:r>
            <a:r>
              <a:rPr lang="en-US" altLang="ru-RU" sz="2400" i="1" dirty="0" smtClean="0"/>
              <a:t>includes skills development and promotion</a:t>
            </a:r>
            <a:r>
              <a:rPr lang="ru-RU" altLang="ru-RU" sz="2400" i="1" dirty="0" smtClean="0"/>
              <a:t> </a:t>
            </a:r>
            <a:r>
              <a:rPr lang="en-US" altLang="ru-RU" sz="2400" i="1" dirty="0" smtClean="0"/>
              <a:t>opportunities</a:t>
            </a:r>
            <a:r>
              <a:rPr lang="ru-RU" altLang="ru-RU" sz="2400" i="1" dirty="0" smtClean="0"/>
              <a:t>. </a:t>
            </a:r>
            <a:endParaRPr lang="ru-RU" altLang="ru-RU" sz="2400" i="1" dirty="0"/>
          </a:p>
          <a:p>
            <a:pPr algn="just">
              <a:lnSpc>
                <a:spcPct val="80000"/>
              </a:lnSpc>
              <a:buNone/>
            </a:pPr>
            <a:r>
              <a:rPr lang="ru-RU" altLang="ru-RU" sz="2400" i="1" dirty="0"/>
              <a:t>          </a:t>
            </a:r>
            <a:r>
              <a:rPr lang="en-US" altLang="ru-RU" sz="2400" i="1" dirty="0"/>
              <a:t>This tactic favorably affects the perception of </a:t>
            </a:r>
            <a:r>
              <a:rPr lang="en-US" altLang="ru-RU" sz="2400" i="1" dirty="0" smtClean="0"/>
              <a:t>duties by </a:t>
            </a:r>
            <a:r>
              <a:rPr lang="en-US" altLang="ru-RU" sz="2400" i="1" dirty="0" smtClean="0"/>
              <a:t>employees and enhances </a:t>
            </a:r>
            <a:r>
              <a:rPr lang="en-US" altLang="ru-RU" sz="2400" i="1" dirty="0"/>
              <a:t>their responsibility for the quality of work.</a:t>
            </a:r>
          </a:p>
          <a:p>
            <a:pPr algn="just">
              <a:lnSpc>
                <a:spcPct val="80000"/>
              </a:lnSpc>
              <a:buNone/>
            </a:pPr>
            <a:r>
              <a:rPr lang="en-US" altLang="ru-RU" sz="2400" i="1" dirty="0"/>
              <a:t>           Employees </a:t>
            </a:r>
            <a:r>
              <a:rPr lang="en-US" altLang="ru-RU" sz="2400" i="1" dirty="0" smtClean="0"/>
              <a:t>in </a:t>
            </a:r>
            <a:r>
              <a:rPr lang="en-US" altLang="ru-RU" sz="2400" i="1" dirty="0"/>
              <a:t>Japanese </a:t>
            </a:r>
            <a:r>
              <a:rPr lang="en-US" altLang="ru-RU" sz="2400" i="1" dirty="0" smtClean="0"/>
              <a:t>companies develop a deep concern </a:t>
            </a:r>
            <a:r>
              <a:rPr lang="en-US" altLang="ru-RU" sz="2400" i="1" dirty="0"/>
              <a:t>for the prestige of </a:t>
            </a:r>
            <a:r>
              <a:rPr lang="en-US" altLang="ru-RU" sz="2400" i="1" dirty="0" smtClean="0"/>
              <a:t>their enterprise and its </a:t>
            </a:r>
            <a:r>
              <a:rPr lang="en-US" altLang="ru-RU" sz="2400" i="1" dirty="0"/>
              <a:t>brand and </a:t>
            </a:r>
            <a:r>
              <a:rPr lang="en-US" altLang="ru-RU" sz="2400" i="1" dirty="0" smtClean="0"/>
              <a:t>cultivate intra-company </a:t>
            </a:r>
            <a:r>
              <a:rPr lang="en-US" altLang="ru-RU" sz="2400" i="1" dirty="0"/>
              <a:t>patriotism.</a:t>
            </a:r>
          </a:p>
          <a:p>
            <a:pPr algn="just">
              <a:lnSpc>
                <a:spcPct val="80000"/>
              </a:lnSpc>
              <a:buNone/>
            </a:pPr>
            <a:r>
              <a:rPr lang="en-US" altLang="ru-RU" sz="2400" i="1" dirty="0"/>
              <a:t>            If it is necessary to reduce production, it is </a:t>
            </a:r>
            <a:r>
              <a:rPr lang="en-US" altLang="ru-RU" sz="2400" i="1" dirty="0" smtClean="0"/>
              <a:t>done not </a:t>
            </a:r>
            <a:r>
              <a:rPr lang="en-US" altLang="ru-RU" sz="2400" i="1" dirty="0"/>
              <a:t>by reducing the number of workers, but by reducing working time.</a:t>
            </a:r>
            <a:endParaRPr lang="ru-RU" altLang="ru-RU" sz="2400" i="1" dirty="0"/>
          </a:p>
        </p:txBody>
      </p:sp>
      <p:sp>
        <p:nvSpPr>
          <p:cNvPr id="2" name="Номер слайда 1">
            <a:extLst>
              <a:ext uri="{FF2B5EF4-FFF2-40B4-BE49-F238E27FC236}">
                <a16:creationId xmlns="" xmlns:a16="http://schemas.microsoft.com/office/drawing/2014/main" id="{6D4430AA-C9E2-40B7-A336-AA0982FB5922}"/>
              </a:ext>
            </a:extLst>
          </p:cNvPr>
          <p:cNvSpPr>
            <a:spLocks noGrp="1"/>
          </p:cNvSpPr>
          <p:nvPr>
            <p:ph type="sldNum" sz="quarter" idx="12"/>
          </p:nvPr>
        </p:nvSpPr>
        <p:spPr/>
        <p:txBody>
          <a:bodyPr/>
          <a:lstStyle/>
          <a:p>
            <a:fld id="{1C430A12-12DA-439B-83AE-0B1C8589E792}" type="slidenum">
              <a:rPr lang="ru-RU" smtClean="0"/>
              <a:t>12</a:t>
            </a:fld>
            <a:endParaRPr lang="ru-RU"/>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a:extLst>
              <a:ext uri="{FF2B5EF4-FFF2-40B4-BE49-F238E27FC236}">
                <a16:creationId xmlns="" xmlns:a16="http://schemas.microsoft.com/office/drawing/2014/main" id="{C7FEFCF8-17A9-4235-B45A-0100662EF37F}"/>
              </a:ext>
            </a:extLst>
          </p:cNvPr>
          <p:cNvSpPr>
            <a:spLocks noGrp="1" noChangeArrowheads="1"/>
          </p:cNvSpPr>
          <p:nvPr>
            <p:ph type="body" idx="1"/>
          </p:nvPr>
        </p:nvSpPr>
        <p:spPr>
          <a:xfrm>
            <a:off x="444500" y="1143000"/>
            <a:ext cx="11430000" cy="4724400"/>
          </a:xfrm>
        </p:spPr>
        <p:txBody>
          <a:bodyPr>
            <a:normAutofit/>
          </a:bodyPr>
          <a:lstStyle/>
          <a:p>
            <a:pPr algn="just" eaLnBrk="1" hangingPunct="1">
              <a:lnSpc>
                <a:spcPct val="90000"/>
              </a:lnSpc>
              <a:buFont typeface="Wingdings" panose="05000000000000000000" pitchFamily="2" charset="2"/>
              <a:buNone/>
            </a:pPr>
            <a:r>
              <a:rPr lang="ru-RU" altLang="ru-RU" sz="2400" i="1" dirty="0">
                <a:solidFill>
                  <a:srgbClr val="002060"/>
                </a:solidFill>
              </a:rPr>
              <a:t>         </a:t>
            </a:r>
            <a:r>
              <a:rPr lang="en-US" altLang="ru-RU" sz="2400" i="1" dirty="0" smtClean="0">
                <a:solidFill>
                  <a:srgbClr val="002060"/>
                </a:solidFill>
              </a:rPr>
              <a:t>The Russian employment policy </a:t>
            </a:r>
            <a:r>
              <a:rPr lang="en-US" altLang="ru-RU" sz="2400" i="1" dirty="0" smtClean="0"/>
              <a:t>is developing through a combination of international practices, but</a:t>
            </a:r>
            <a:r>
              <a:rPr lang="ru-RU" altLang="ru-RU" sz="2400" i="1" dirty="0" smtClean="0"/>
              <a:t> </a:t>
            </a:r>
            <a:r>
              <a:rPr lang="en-US" altLang="ru-RU" sz="2400" i="1" dirty="0" smtClean="0"/>
              <a:t>with regard to national specifics</a:t>
            </a:r>
            <a:r>
              <a:rPr lang="ru-RU" altLang="ru-RU" sz="2400" i="1" dirty="0" smtClean="0"/>
              <a:t>. </a:t>
            </a:r>
            <a:endParaRPr lang="ru-RU" altLang="ru-RU" sz="2400" i="1" dirty="0"/>
          </a:p>
          <a:p>
            <a:pPr algn="just" eaLnBrk="1" hangingPunct="1">
              <a:lnSpc>
                <a:spcPct val="90000"/>
              </a:lnSpc>
              <a:buFont typeface="Wingdings" panose="05000000000000000000" pitchFamily="2" charset="2"/>
              <a:buNone/>
            </a:pPr>
            <a:r>
              <a:rPr lang="ru-RU" altLang="ru-RU" sz="2400" i="1" dirty="0"/>
              <a:t>         </a:t>
            </a:r>
            <a:r>
              <a:rPr lang="en-US" altLang="ru-RU" sz="2400" i="1" dirty="0" smtClean="0"/>
              <a:t>Unlike other countries</a:t>
            </a:r>
            <a:r>
              <a:rPr lang="ru-RU" altLang="ru-RU" sz="2400" i="1" dirty="0" smtClean="0"/>
              <a:t>,</a:t>
            </a:r>
            <a:r>
              <a:rPr lang="en-US" altLang="ru-RU" sz="2400" i="1" dirty="0" smtClean="0"/>
              <a:t> the Russian Federation applies two concepts</a:t>
            </a:r>
            <a:r>
              <a:rPr lang="ru-RU" altLang="ru-RU" sz="2400" i="1" dirty="0" smtClean="0"/>
              <a:t>: </a:t>
            </a:r>
            <a:r>
              <a:rPr lang="en-US" altLang="ru-RU" sz="2400" i="1" dirty="0" smtClean="0"/>
              <a:t>officially registered unemployment and actual unemployment</a:t>
            </a:r>
            <a:r>
              <a:rPr lang="ru-RU" altLang="ru-RU" sz="2400" i="1" dirty="0" smtClean="0"/>
              <a:t>. </a:t>
            </a:r>
            <a:endParaRPr lang="ru-RU" altLang="ru-RU" sz="2400" i="1" dirty="0"/>
          </a:p>
          <a:p>
            <a:pPr algn="just" eaLnBrk="1" hangingPunct="1">
              <a:lnSpc>
                <a:spcPct val="90000"/>
              </a:lnSpc>
              <a:buFont typeface="Wingdings" panose="05000000000000000000" pitchFamily="2" charset="2"/>
              <a:buNone/>
            </a:pPr>
            <a:r>
              <a:rPr lang="ru-RU" altLang="ru-RU" sz="2400" i="1" dirty="0"/>
              <a:t>         </a:t>
            </a:r>
            <a:r>
              <a:rPr lang="en-US" altLang="ru-RU" sz="2400" i="1" dirty="0" smtClean="0"/>
              <a:t>Officially registered unemployment</a:t>
            </a:r>
            <a:r>
              <a:rPr lang="en-US" altLang="ru-RU" sz="2400" i="1" dirty="0"/>
              <a:t> </a:t>
            </a:r>
            <a:r>
              <a:rPr lang="en-US" altLang="ru-RU" sz="2400" i="1" dirty="0" smtClean="0"/>
              <a:t>is the total number of unemployed persons who</a:t>
            </a:r>
            <a:r>
              <a:rPr lang="ru-RU" altLang="ru-RU" sz="2400" i="1" dirty="0" smtClean="0"/>
              <a:t> </a:t>
            </a:r>
            <a:r>
              <a:rPr lang="en-US" altLang="ru-RU" sz="2400" i="1" dirty="0" smtClean="0"/>
              <a:t>are registered in record books of a public employment service provider and who are seeking jobs through</a:t>
            </a:r>
            <a:r>
              <a:rPr lang="ru-RU" altLang="ru-RU" sz="2400" i="1" dirty="0" smtClean="0"/>
              <a:t> </a:t>
            </a:r>
            <a:r>
              <a:rPr lang="en-US" altLang="ru-RU" sz="2400" i="1" dirty="0" smtClean="0"/>
              <a:t>this service provider; according to estimates, this number is lower than the number of actually unemployed persons</a:t>
            </a:r>
            <a:r>
              <a:rPr lang="ru-RU" altLang="ru-RU" sz="2400" dirty="0" smtClean="0"/>
              <a:t>.</a:t>
            </a:r>
            <a:endParaRPr lang="ru-RU" altLang="ru-RU" sz="2400" dirty="0"/>
          </a:p>
        </p:txBody>
      </p:sp>
      <p:sp>
        <p:nvSpPr>
          <p:cNvPr id="2" name="Номер слайда 1">
            <a:extLst>
              <a:ext uri="{FF2B5EF4-FFF2-40B4-BE49-F238E27FC236}">
                <a16:creationId xmlns="" xmlns:a16="http://schemas.microsoft.com/office/drawing/2014/main" id="{C53B5909-531B-4563-8910-BA0D598B4E77}"/>
              </a:ext>
            </a:extLst>
          </p:cNvPr>
          <p:cNvSpPr>
            <a:spLocks noGrp="1"/>
          </p:cNvSpPr>
          <p:nvPr>
            <p:ph type="sldNum" sz="quarter" idx="12"/>
          </p:nvPr>
        </p:nvSpPr>
        <p:spPr/>
        <p:txBody>
          <a:bodyPr/>
          <a:lstStyle/>
          <a:p>
            <a:fld id="{1C430A12-12DA-439B-83AE-0B1C8589E792}" type="slidenum">
              <a:rPr lang="ru-RU" smtClean="0"/>
              <a:t>13</a:t>
            </a:fld>
            <a:endParaRPr lang="ru-RU"/>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a:extLst>
              <a:ext uri="{FF2B5EF4-FFF2-40B4-BE49-F238E27FC236}">
                <a16:creationId xmlns="" xmlns:a16="http://schemas.microsoft.com/office/drawing/2014/main" id="{599BF46E-E28C-4E31-BA34-5DFDBCF1D99D}"/>
              </a:ext>
            </a:extLst>
          </p:cNvPr>
          <p:cNvSpPr>
            <a:spLocks noGrp="1" noChangeArrowheads="1"/>
          </p:cNvSpPr>
          <p:nvPr>
            <p:ph type="body" idx="1"/>
          </p:nvPr>
        </p:nvSpPr>
        <p:spPr>
          <a:xfrm>
            <a:off x="673100" y="838200"/>
            <a:ext cx="11176000" cy="5029200"/>
          </a:xfrm>
        </p:spPr>
        <p:txBody>
          <a:bodyPr/>
          <a:lstStyle/>
          <a:p>
            <a:pPr algn="just" eaLnBrk="1" hangingPunct="1">
              <a:lnSpc>
                <a:spcPct val="90000"/>
              </a:lnSpc>
              <a:buFont typeface="Wingdings" panose="05000000000000000000" pitchFamily="2" charset="2"/>
              <a:buNone/>
            </a:pPr>
            <a:endParaRPr lang="ru-RU" altLang="ru-RU" sz="2400" dirty="0"/>
          </a:p>
          <a:p>
            <a:pPr algn="just" eaLnBrk="1" hangingPunct="1">
              <a:lnSpc>
                <a:spcPct val="90000"/>
              </a:lnSpc>
              <a:buFont typeface="Wingdings" panose="05000000000000000000" pitchFamily="2" charset="2"/>
              <a:buNone/>
            </a:pPr>
            <a:endParaRPr lang="ru-RU" altLang="ru-RU" sz="2400" dirty="0"/>
          </a:p>
          <a:p>
            <a:pPr algn="just" eaLnBrk="1" hangingPunct="1">
              <a:lnSpc>
                <a:spcPct val="90000"/>
              </a:lnSpc>
              <a:buFont typeface="Wingdings" panose="05000000000000000000" pitchFamily="2" charset="2"/>
              <a:buNone/>
            </a:pPr>
            <a:r>
              <a:rPr lang="ru-RU" altLang="ru-RU" sz="2400" dirty="0"/>
              <a:t>         </a:t>
            </a:r>
            <a:r>
              <a:rPr lang="en-US" altLang="ru-RU" sz="3200" dirty="0" smtClean="0"/>
              <a:t>Therefore</a:t>
            </a:r>
            <a:r>
              <a:rPr lang="ru-RU" altLang="ru-RU" sz="3200" dirty="0" smtClean="0"/>
              <a:t>, </a:t>
            </a:r>
            <a:r>
              <a:rPr lang="en-US" altLang="ru-RU" sz="3200" dirty="0" smtClean="0"/>
              <a:t>looking at different models of providing public employment services in leading countries, we can make a conclusion about their diversity and individual features stemming from certain</a:t>
            </a:r>
            <a:r>
              <a:rPr lang="ru-RU" altLang="ru-RU" sz="3200" dirty="0" smtClean="0"/>
              <a:t> </a:t>
            </a:r>
            <a:r>
              <a:rPr lang="en-US" altLang="ru-RU" sz="3200" dirty="0" smtClean="0"/>
              <a:t>historical and political contexts of the countries’ development</a:t>
            </a:r>
            <a:r>
              <a:rPr lang="ru-RU" altLang="ru-RU" sz="3200" dirty="0" smtClean="0"/>
              <a:t>.</a:t>
            </a:r>
            <a:endParaRPr lang="ru-RU" altLang="ru-RU" sz="3200" dirty="0"/>
          </a:p>
        </p:txBody>
      </p:sp>
      <p:sp>
        <p:nvSpPr>
          <p:cNvPr id="2" name="Номер слайда 1">
            <a:extLst>
              <a:ext uri="{FF2B5EF4-FFF2-40B4-BE49-F238E27FC236}">
                <a16:creationId xmlns="" xmlns:a16="http://schemas.microsoft.com/office/drawing/2014/main" id="{7AF058C1-5A6F-4D9D-B462-3A0AB5010DFA}"/>
              </a:ext>
            </a:extLst>
          </p:cNvPr>
          <p:cNvSpPr>
            <a:spLocks noGrp="1"/>
          </p:cNvSpPr>
          <p:nvPr>
            <p:ph type="sldNum" sz="quarter" idx="12"/>
          </p:nvPr>
        </p:nvSpPr>
        <p:spPr/>
        <p:txBody>
          <a:bodyPr/>
          <a:lstStyle/>
          <a:p>
            <a:fld id="{1C430A12-12DA-439B-83AE-0B1C8589E792}" type="slidenum">
              <a:rPr lang="ru-RU" smtClean="0"/>
              <a:t>14</a:t>
            </a:fld>
            <a:endParaRPr lang="ru-RU"/>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B0CE96CA-3B80-4BEE-92BD-60552309A569}"/>
              </a:ext>
            </a:extLst>
          </p:cNvPr>
          <p:cNvSpPr/>
          <p:nvPr/>
        </p:nvSpPr>
        <p:spPr>
          <a:xfrm>
            <a:off x="139700" y="222709"/>
            <a:ext cx="11709400" cy="517065"/>
          </a:xfrm>
          <a:prstGeom prst="rect">
            <a:avLst/>
          </a:prstGeom>
        </p:spPr>
        <p:txBody>
          <a:bodyPr wrap="square">
            <a:spAutoFit/>
          </a:bodyPr>
          <a:lstStyle/>
          <a:p>
            <a:pPr marL="630555" algn="ctr">
              <a:lnSpc>
                <a:spcPct val="115000"/>
              </a:lnSpc>
              <a:spcAft>
                <a:spcPts val="1000"/>
              </a:spcAft>
            </a:pPr>
            <a:r>
              <a:rPr lang="en-US" sz="2400" b="1" u="sng"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Taking measures to stabilize the </a:t>
            </a:r>
            <a:r>
              <a:rPr lang="en-US" sz="2400" b="1" u="sng" dirty="0" err="1"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labour</a:t>
            </a:r>
            <a:r>
              <a:rPr lang="en-US" sz="2400" b="1" u="sng"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market situation in the times of the crisis</a:t>
            </a:r>
            <a:endParaRPr lang="ru-RU"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Прямоугольник 2">
            <a:extLst>
              <a:ext uri="{FF2B5EF4-FFF2-40B4-BE49-F238E27FC236}">
                <a16:creationId xmlns="" xmlns:a16="http://schemas.microsoft.com/office/drawing/2014/main" id="{C9902328-F125-4F3C-971A-3CD66AA1B72F}"/>
              </a:ext>
            </a:extLst>
          </p:cNvPr>
          <p:cNvSpPr/>
          <p:nvPr/>
        </p:nvSpPr>
        <p:spPr>
          <a:xfrm>
            <a:off x="63500" y="1302941"/>
            <a:ext cx="11861800" cy="4154984"/>
          </a:xfrm>
          <a:prstGeom prst="rect">
            <a:avLst/>
          </a:prstGeom>
        </p:spPr>
        <p:txBody>
          <a:bodyPr wrap="square">
            <a:spAutoFit/>
          </a:bodyPr>
          <a:lstStyle/>
          <a:p>
            <a:pPr algn="just"/>
            <a:r>
              <a:rPr lang="en-US" sz="2400" dirty="0" smtClean="0">
                <a:solidFill>
                  <a:srgbClr val="002060"/>
                </a:solidFill>
              </a:rPr>
              <a:t>In the field of national legislation for public employment services</a:t>
            </a:r>
            <a:r>
              <a:rPr lang="ru-RU" sz="2400" dirty="0" smtClean="0">
                <a:solidFill>
                  <a:srgbClr val="002060"/>
                </a:solidFill>
              </a:rPr>
              <a:t>: </a:t>
            </a:r>
            <a:endParaRPr lang="ru-RU" sz="2400" dirty="0">
              <a:solidFill>
                <a:srgbClr val="002060"/>
              </a:solidFill>
            </a:endParaRPr>
          </a:p>
          <a:p>
            <a:pPr algn="just"/>
            <a:endParaRPr lang="ru-RU" sz="2400" dirty="0">
              <a:solidFill>
                <a:srgbClr val="002060"/>
              </a:solidFill>
            </a:endParaRPr>
          </a:p>
          <a:p>
            <a:pPr marL="342900" indent="-342900" algn="just">
              <a:buFont typeface="Wingdings" panose="05000000000000000000" pitchFamily="2" charset="2"/>
              <a:buChar char="ü"/>
            </a:pPr>
            <a:r>
              <a:rPr lang="en-US" sz="2400" dirty="0" smtClean="0"/>
              <a:t>separation </a:t>
            </a:r>
            <a:r>
              <a:rPr lang="en-US" sz="2400" dirty="0"/>
              <a:t>of powers and functions in the field of labor market and employment regulation between federal executive bodies, executive bodies of constituent entities of the Russian Federation, local authorities and employers, as well as clarification of funding sources </a:t>
            </a:r>
            <a:r>
              <a:rPr lang="en-US" sz="2400" dirty="0" smtClean="0"/>
              <a:t>to </a:t>
            </a:r>
            <a:r>
              <a:rPr lang="en-US" sz="2400" dirty="0"/>
              <a:t>promote </a:t>
            </a:r>
            <a:r>
              <a:rPr lang="en-US" sz="2400" dirty="0" smtClean="0"/>
              <a:t>employment and provide cash benefits </a:t>
            </a:r>
            <a:r>
              <a:rPr lang="en-US" sz="2400" dirty="0"/>
              <a:t>for unemployed citizens;</a:t>
            </a:r>
          </a:p>
          <a:p>
            <a:pPr marL="342900" indent="-342900" algn="just">
              <a:buFont typeface="Wingdings" panose="05000000000000000000" pitchFamily="2" charset="2"/>
              <a:buChar char="ü"/>
            </a:pPr>
            <a:endParaRPr lang="en-US" sz="2400" dirty="0"/>
          </a:p>
          <a:p>
            <a:pPr marL="342900" indent="-342900" algn="just">
              <a:buFont typeface="Wingdings" panose="05000000000000000000" pitchFamily="2" charset="2"/>
              <a:buChar char="ü"/>
            </a:pPr>
            <a:r>
              <a:rPr lang="en-US" sz="2400" dirty="0"/>
              <a:t>support </a:t>
            </a:r>
            <a:r>
              <a:rPr lang="en-US" sz="2400" dirty="0" smtClean="0"/>
              <a:t>to </a:t>
            </a:r>
            <a:r>
              <a:rPr lang="en-US" sz="2400" dirty="0"/>
              <a:t>small </a:t>
            </a:r>
            <a:r>
              <a:rPr lang="en-US" sz="2400" dirty="0" smtClean="0"/>
              <a:t>businesses </a:t>
            </a:r>
            <a:r>
              <a:rPr lang="en-US" sz="2400" dirty="0"/>
              <a:t>and entrepreneurship in order to </a:t>
            </a:r>
            <a:r>
              <a:rPr lang="en-US" sz="2400" dirty="0" smtClean="0"/>
              <a:t>retain </a:t>
            </a:r>
            <a:r>
              <a:rPr lang="en-US" sz="2400" dirty="0"/>
              <a:t>jobs and </a:t>
            </a:r>
            <a:r>
              <a:rPr lang="en-US" sz="2400" dirty="0" smtClean="0"/>
              <a:t>support employment (for workers </a:t>
            </a:r>
            <a:r>
              <a:rPr lang="en-US" sz="2400" dirty="0"/>
              <a:t>of enterprises);</a:t>
            </a:r>
          </a:p>
          <a:p>
            <a:pPr marL="342900" indent="-342900" algn="just">
              <a:buFont typeface="Wingdings" panose="05000000000000000000" pitchFamily="2" charset="2"/>
              <a:buChar char="ü"/>
            </a:pPr>
            <a:endParaRPr lang="en-US" sz="2400" dirty="0"/>
          </a:p>
          <a:p>
            <a:pPr marL="342900" indent="-342900" algn="just">
              <a:buFont typeface="Wingdings" panose="05000000000000000000" pitchFamily="2" charset="2"/>
              <a:buChar char="ü"/>
            </a:pPr>
            <a:r>
              <a:rPr lang="en-US" sz="2400" dirty="0" smtClean="0"/>
              <a:t>adjustments to the </a:t>
            </a:r>
            <a:r>
              <a:rPr lang="en-US" sz="2400" dirty="0" err="1" smtClean="0"/>
              <a:t>labour</a:t>
            </a:r>
            <a:r>
              <a:rPr lang="en-US" sz="2400" dirty="0" smtClean="0"/>
              <a:t> law</a:t>
            </a:r>
            <a:endParaRPr lang="ru-RU" sz="2400" dirty="0"/>
          </a:p>
        </p:txBody>
      </p:sp>
      <p:sp>
        <p:nvSpPr>
          <p:cNvPr id="4" name="Номер слайда 3">
            <a:extLst>
              <a:ext uri="{FF2B5EF4-FFF2-40B4-BE49-F238E27FC236}">
                <a16:creationId xmlns="" xmlns:a16="http://schemas.microsoft.com/office/drawing/2014/main" id="{5FBC24CC-DCAB-4E44-BC9D-ACAFC9AAB117}"/>
              </a:ext>
            </a:extLst>
          </p:cNvPr>
          <p:cNvSpPr>
            <a:spLocks noGrp="1"/>
          </p:cNvSpPr>
          <p:nvPr>
            <p:ph type="sldNum" sz="quarter" idx="12"/>
          </p:nvPr>
        </p:nvSpPr>
        <p:spPr/>
        <p:txBody>
          <a:bodyPr/>
          <a:lstStyle/>
          <a:p>
            <a:fld id="{1C430A12-12DA-439B-83AE-0B1C8589E792}" type="slidenum">
              <a:rPr lang="ru-RU" smtClean="0"/>
              <a:t>15</a:t>
            </a:fld>
            <a:endParaRPr lang="ru-RU"/>
          </a:p>
        </p:txBody>
      </p:sp>
    </p:spTree>
    <p:extLst>
      <p:ext uri="{BB962C8B-B14F-4D97-AF65-F5344CB8AC3E}">
        <p14:creationId xmlns:p14="http://schemas.microsoft.com/office/powerpoint/2010/main" val="24455951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a:extLst>
              <a:ext uri="{FF2B5EF4-FFF2-40B4-BE49-F238E27FC236}">
                <a16:creationId xmlns="" xmlns:a16="http://schemas.microsoft.com/office/drawing/2014/main" id="{A99C711F-F171-46F6-9180-54C3B00456B9}"/>
              </a:ext>
            </a:extLst>
          </p:cNvPr>
          <p:cNvSpPr/>
          <p:nvPr/>
        </p:nvSpPr>
        <p:spPr>
          <a:xfrm>
            <a:off x="152400" y="1036039"/>
            <a:ext cx="11887200" cy="5078313"/>
          </a:xfrm>
          <a:prstGeom prst="rect">
            <a:avLst/>
          </a:prstGeom>
        </p:spPr>
        <p:txBody>
          <a:bodyPr wrap="square">
            <a:spAutoFit/>
          </a:bodyPr>
          <a:lstStyle/>
          <a:p>
            <a:r>
              <a:rPr lang="en-US" sz="2400" dirty="0" smtClean="0">
                <a:solidFill>
                  <a:srgbClr val="002060"/>
                </a:solidFill>
              </a:rPr>
              <a:t>In the field of </a:t>
            </a:r>
            <a:r>
              <a:rPr lang="en-US" sz="2400" dirty="0">
                <a:solidFill>
                  <a:srgbClr val="002060"/>
                </a:solidFill>
              </a:rPr>
              <a:t>workforce </a:t>
            </a:r>
            <a:r>
              <a:rPr lang="en-US" sz="2400" dirty="0" smtClean="0">
                <a:solidFill>
                  <a:srgbClr val="002060"/>
                </a:solidFill>
              </a:rPr>
              <a:t>skills improvement </a:t>
            </a:r>
            <a:r>
              <a:rPr lang="en-US" sz="2400" dirty="0" smtClean="0">
                <a:solidFill>
                  <a:srgbClr val="002060"/>
                </a:solidFill>
              </a:rPr>
              <a:t>and development of </a:t>
            </a:r>
            <a:r>
              <a:rPr lang="en-US" sz="2400" dirty="0" smtClean="0">
                <a:solidFill>
                  <a:srgbClr val="002060"/>
                </a:solidFill>
              </a:rPr>
              <a:t>individual competitive advantages in the </a:t>
            </a:r>
            <a:r>
              <a:rPr lang="en-US" sz="2400" dirty="0" err="1" smtClean="0">
                <a:solidFill>
                  <a:srgbClr val="002060"/>
                </a:solidFill>
              </a:rPr>
              <a:t>labour</a:t>
            </a:r>
            <a:r>
              <a:rPr lang="en-US" sz="2400" dirty="0" smtClean="0">
                <a:solidFill>
                  <a:srgbClr val="002060"/>
                </a:solidFill>
              </a:rPr>
              <a:t> market</a:t>
            </a:r>
            <a:r>
              <a:rPr lang="ru-RU" sz="2400" dirty="0" smtClean="0">
                <a:solidFill>
                  <a:srgbClr val="002060"/>
                </a:solidFill>
              </a:rPr>
              <a:t>, </a:t>
            </a:r>
            <a:r>
              <a:rPr lang="en-US" sz="2400" dirty="0" smtClean="0">
                <a:solidFill>
                  <a:srgbClr val="002060"/>
                </a:solidFill>
              </a:rPr>
              <a:t>supply </a:t>
            </a:r>
            <a:r>
              <a:rPr lang="en-US" sz="2400" dirty="0">
                <a:solidFill>
                  <a:srgbClr val="002060"/>
                </a:solidFill>
              </a:rPr>
              <a:t>of </a:t>
            </a:r>
            <a:r>
              <a:rPr lang="en-US" sz="2400" dirty="0" smtClean="0">
                <a:solidFill>
                  <a:srgbClr val="002060"/>
                </a:solidFill>
              </a:rPr>
              <a:t>workers and specialists with </a:t>
            </a:r>
            <a:r>
              <a:rPr lang="en-US" sz="2400" dirty="0" smtClean="0">
                <a:solidFill>
                  <a:srgbClr val="002060"/>
                </a:solidFill>
              </a:rPr>
              <a:t>required skills and qualifications</a:t>
            </a:r>
            <a:r>
              <a:rPr lang="ru-RU" sz="2400" dirty="0" smtClean="0">
                <a:solidFill>
                  <a:srgbClr val="002060"/>
                </a:solidFill>
              </a:rPr>
              <a:t>:</a:t>
            </a:r>
            <a:endParaRPr lang="ru-RU" sz="2400" dirty="0">
              <a:solidFill>
                <a:srgbClr val="002060"/>
              </a:solidFill>
            </a:endParaRPr>
          </a:p>
          <a:p>
            <a:pPr algn="just"/>
            <a:endParaRPr lang="ru-RU" dirty="0">
              <a:solidFill>
                <a:srgbClr val="002060"/>
              </a:solidFill>
            </a:endParaRPr>
          </a:p>
          <a:p>
            <a:pPr marL="285750" indent="-285750" algn="just">
              <a:buFont typeface="Wingdings" panose="05000000000000000000" pitchFamily="2" charset="2"/>
              <a:buChar char="ü"/>
            </a:pPr>
            <a:r>
              <a:rPr lang="en-US" dirty="0" smtClean="0"/>
              <a:t>Clarify the demand </a:t>
            </a:r>
            <a:r>
              <a:rPr lang="en-US" dirty="0" smtClean="0"/>
              <a:t>for </a:t>
            </a:r>
            <a:r>
              <a:rPr lang="en-US" dirty="0"/>
              <a:t>workers and specialists in </a:t>
            </a:r>
            <a:r>
              <a:rPr lang="en-US" dirty="0" smtClean="0"/>
              <a:t>large occupational groups, </a:t>
            </a:r>
            <a:r>
              <a:rPr lang="en-US" dirty="0"/>
              <a:t>by type of economic activity and individual regions, and </a:t>
            </a:r>
            <a:r>
              <a:rPr lang="en-US" dirty="0" smtClean="0"/>
              <a:t>establish links between the demand and </a:t>
            </a:r>
            <a:r>
              <a:rPr lang="en-US" dirty="0"/>
              <a:t>the volumes of training </a:t>
            </a:r>
            <a:r>
              <a:rPr lang="en-US" dirty="0" smtClean="0"/>
              <a:t>for </a:t>
            </a:r>
            <a:r>
              <a:rPr lang="en-US" dirty="0"/>
              <a:t>workers and specialists in the vocational education system in order to achieve </a:t>
            </a:r>
            <a:r>
              <a:rPr lang="en-US" dirty="0" smtClean="0"/>
              <a:t>balanced </a:t>
            </a:r>
            <a:r>
              <a:rPr lang="en-US" dirty="0" err="1" smtClean="0"/>
              <a:t>labour</a:t>
            </a:r>
            <a:r>
              <a:rPr lang="en-US" dirty="0" smtClean="0"/>
              <a:t> supply </a:t>
            </a:r>
            <a:r>
              <a:rPr lang="en-US" dirty="0"/>
              <a:t>and demand </a:t>
            </a:r>
            <a:r>
              <a:rPr lang="en-US" dirty="0" smtClean="0"/>
              <a:t>in </a:t>
            </a:r>
            <a:r>
              <a:rPr lang="en-US" dirty="0"/>
              <a:t>the </a:t>
            </a:r>
            <a:r>
              <a:rPr lang="en-US" dirty="0" err="1" smtClean="0"/>
              <a:t>labour</a:t>
            </a:r>
            <a:r>
              <a:rPr lang="en-US" dirty="0" smtClean="0"/>
              <a:t> </a:t>
            </a:r>
            <a:r>
              <a:rPr lang="en-US" dirty="0"/>
              <a:t>market;</a:t>
            </a:r>
          </a:p>
          <a:p>
            <a:pPr marL="285750" indent="-285750" algn="just">
              <a:buFont typeface="Wingdings" panose="05000000000000000000" pitchFamily="2" charset="2"/>
              <a:buChar char="ü"/>
            </a:pPr>
            <a:endParaRPr lang="en-US" dirty="0"/>
          </a:p>
          <a:p>
            <a:pPr marL="285750" indent="-285750" algn="just">
              <a:buFont typeface="Wingdings" panose="05000000000000000000" pitchFamily="2" charset="2"/>
              <a:buChar char="ü"/>
            </a:pPr>
            <a:r>
              <a:rPr lang="en-US" dirty="0" smtClean="0"/>
              <a:t>facilitate </a:t>
            </a:r>
            <a:r>
              <a:rPr lang="en-US" dirty="0"/>
              <a:t>employment of graduates of all forms of vocational </a:t>
            </a:r>
            <a:r>
              <a:rPr lang="en-US" dirty="0" smtClean="0"/>
              <a:t>training and increase </a:t>
            </a:r>
            <a:r>
              <a:rPr lang="en-US" dirty="0"/>
              <a:t>the role of educational institutions;</a:t>
            </a:r>
          </a:p>
          <a:p>
            <a:pPr marL="285750" indent="-285750" algn="just">
              <a:buFont typeface="Wingdings" panose="05000000000000000000" pitchFamily="2" charset="2"/>
              <a:buChar char="ü"/>
            </a:pPr>
            <a:endParaRPr lang="en-US" dirty="0"/>
          </a:p>
          <a:p>
            <a:pPr marL="285750" indent="-285750" algn="just">
              <a:buFont typeface="Wingdings" panose="05000000000000000000" pitchFamily="2" charset="2"/>
              <a:buChar char="ü"/>
            </a:pPr>
            <a:r>
              <a:rPr lang="en-US" dirty="0"/>
              <a:t> </a:t>
            </a:r>
            <a:r>
              <a:rPr lang="en-US" dirty="0" smtClean="0"/>
              <a:t>develop vocational and career </a:t>
            </a:r>
            <a:r>
              <a:rPr lang="en-US" dirty="0"/>
              <a:t>guidance for </a:t>
            </a:r>
            <a:r>
              <a:rPr lang="en-US" dirty="0" smtClean="0"/>
              <a:t>school students</a:t>
            </a:r>
            <a:r>
              <a:rPr lang="en-US" dirty="0"/>
              <a:t>, </a:t>
            </a:r>
            <a:r>
              <a:rPr lang="en-US" dirty="0" smtClean="0"/>
              <a:t>increase </a:t>
            </a:r>
            <a:r>
              <a:rPr lang="en-US" dirty="0"/>
              <a:t>their motivation to </a:t>
            </a:r>
            <a:r>
              <a:rPr lang="en-US" dirty="0" smtClean="0"/>
              <a:t>choose occupations most demanded in </a:t>
            </a:r>
            <a:r>
              <a:rPr lang="en-US" dirty="0"/>
              <a:t>the labor market;</a:t>
            </a:r>
          </a:p>
          <a:p>
            <a:pPr marL="285750" indent="-285750" algn="just">
              <a:buFont typeface="Wingdings" panose="05000000000000000000" pitchFamily="2" charset="2"/>
              <a:buChar char="ü"/>
            </a:pPr>
            <a:endParaRPr lang="en-US" dirty="0"/>
          </a:p>
          <a:p>
            <a:pPr marL="285750" indent="-285750" algn="just">
              <a:buFont typeface="Wingdings" panose="05000000000000000000" pitchFamily="2" charset="2"/>
              <a:buChar char="ü"/>
            </a:pPr>
            <a:r>
              <a:rPr lang="en-US" dirty="0" smtClean="0"/>
              <a:t>streamline </a:t>
            </a:r>
            <a:r>
              <a:rPr lang="en-US" dirty="0"/>
              <a:t>and </a:t>
            </a:r>
            <a:r>
              <a:rPr lang="en-US" dirty="0" smtClean="0"/>
              <a:t>develop </a:t>
            </a:r>
            <a:r>
              <a:rPr lang="en-US" dirty="0"/>
              <a:t>(if necessary) </a:t>
            </a:r>
            <a:r>
              <a:rPr lang="en-US" dirty="0" smtClean="0"/>
              <a:t>training </a:t>
            </a:r>
            <a:r>
              <a:rPr lang="en-US" dirty="0" err="1" smtClean="0"/>
              <a:t>programmes</a:t>
            </a:r>
            <a:r>
              <a:rPr lang="en-US" dirty="0" smtClean="0"/>
              <a:t>, including full-time </a:t>
            </a:r>
            <a:r>
              <a:rPr lang="en-US" dirty="0"/>
              <a:t>and remote (independent) </a:t>
            </a:r>
            <a:r>
              <a:rPr lang="en-US" dirty="0" smtClean="0"/>
              <a:t>training modalities;</a:t>
            </a:r>
            <a:endParaRPr lang="en-US" dirty="0"/>
          </a:p>
          <a:p>
            <a:pPr marL="285750" indent="-285750" algn="just">
              <a:buFont typeface="Wingdings" panose="05000000000000000000" pitchFamily="2" charset="2"/>
              <a:buChar char="ü"/>
            </a:pPr>
            <a:endParaRPr lang="en-US" dirty="0"/>
          </a:p>
          <a:p>
            <a:pPr marL="285750" indent="-285750" algn="just">
              <a:buFont typeface="Wingdings" panose="05000000000000000000" pitchFamily="2" charset="2"/>
              <a:buChar char="ü"/>
            </a:pPr>
            <a:r>
              <a:rPr lang="en-US" dirty="0"/>
              <a:t> study and </a:t>
            </a:r>
            <a:r>
              <a:rPr lang="en-US" dirty="0" smtClean="0"/>
              <a:t>introduce telecommuting practices, </a:t>
            </a:r>
            <a:r>
              <a:rPr lang="en-US" dirty="0"/>
              <a:t>taking into account </a:t>
            </a:r>
            <a:r>
              <a:rPr lang="en-US" dirty="0" smtClean="0"/>
              <a:t>diverse </a:t>
            </a:r>
            <a:r>
              <a:rPr lang="en-US" dirty="0"/>
              <a:t>population groups</a:t>
            </a:r>
            <a:r>
              <a:rPr lang="en-US" dirty="0" smtClean="0"/>
              <a:t>.</a:t>
            </a:r>
            <a:endParaRPr lang="ru-RU" dirty="0"/>
          </a:p>
        </p:txBody>
      </p:sp>
      <p:sp>
        <p:nvSpPr>
          <p:cNvPr id="2" name="Номер слайда 1">
            <a:extLst>
              <a:ext uri="{FF2B5EF4-FFF2-40B4-BE49-F238E27FC236}">
                <a16:creationId xmlns="" xmlns:a16="http://schemas.microsoft.com/office/drawing/2014/main" id="{FE447939-6603-4C09-8CE4-2F4D2EB56694}"/>
              </a:ext>
            </a:extLst>
          </p:cNvPr>
          <p:cNvSpPr>
            <a:spLocks noGrp="1"/>
          </p:cNvSpPr>
          <p:nvPr>
            <p:ph type="sldNum" sz="quarter" idx="12"/>
          </p:nvPr>
        </p:nvSpPr>
        <p:spPr/>
        <p:txBody>
          <a:bodyPr/>
          <a:lstStyle/>
          <a:p>
            <a:fld id="{1C430A12-12DA-439B-83AE-0B1C8589E792}" type="slidenum">
              <a:rPr lang="ru-RU" smtClean="0"/>
              <a:t>16</a:t>
            </a:fld>
            <a:endParaRPr lang="ru-RU"/>
          </a:p>
        </p:txBody>
      </p:sp>
      <p:sp>
        <p:nvSpPr>
          <p:cNvPr id="5" name="Прямоугольник 4">
            <a:extLst>
              <a:ext uri="{FF2B5EF4-FFF2-40B4-BE49-F238E27FC236}">
                <a16:creationId xmlns="" xmlns:a16="http://schemas.microsoft.com/office/drawing/2014/main" id="{B0CE96CA-3B80-4BEE-92BD-60552309A569}"/>
              </a:ext>
            </a:extLst>
          </p:cNvPr>
          <p:cNvSpPr/>
          <p:nvPr/>
        </p:nvSpPr>
        <p:spPr>
          <a:xfrm>
            <a:off x="139700" y="222709"/>
            <a:ext cx="11709400" cy="517065"/>
          </a:xfrm>
          <a:prstGeom prst="rect">
            <a:avLst/>
          </a:prstGeom>
        </p:spPr>
        <p:txBody>
          <a:bodyPr wrap="square">
            <a:spAutoFit/>
          </a:bodyPr>
          <a:lstStyle/>
          <a:p>
            <a:pPr marL="630555" algn="ctr">
              <a:lnSpc>
                <a:spcPct val="115000"/>
              </a:lnSpc>
              <a:spcAft>
                <a:spcPts val="1000"/>
              </a:spcAft>
            </a:pPr>
            <a:r>
              <a:rPr lang="en-US" sz="2400" b="1" u="sng"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Taking measures to stabilize the </a:t>
            </a:r>
            <a:r>
              <a:rPr lang="en-US" sz="2400" b="1" u="sng" dirty="0" err="1"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labour</a:t>
            </a:r>
            <a:r>
              <a:rPr lang="en-US" sz="2400" b="1" u="sng" dirty="0" smtClean="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market situation in the times of the crisis</a:t>
            </a:r>
            <a:endParaRPr lang="ru-RU"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1347514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a:extLst>
              <a:ext uri="{FF2B5EF4-FFF2-40B4-BE49-F238E27FC236}">
                <a16:creationId xmlns="" xmlns:a16="http://schemas.microsoft.com/office/drawing/2014/main" id="{934C8E4C-74FC-4E87-A0B7-247150832033}"/>
              </a:ext>
            </a:extLst>
          </p:cNvPr>
          <p:cNvSpPr/>
          <p:nvPr/>
        </p:nvSpPr>
        <p:spPr>
          <a:xfrm>
            <a:off x="476250" y="1219538"/>
            <a:ext cx="11239500" cy="2677656"/>
          </a:xfrm>
          <a:prstGeom prst="rect">
            <a:avLst/>
          </a:prstGeom>
        </p:spPr>
        <p:txBody>
          <a:bodyPr wrap="square">
            <a:spAutoFit/>
          </a:bodyPr>
          <a:lstStyle/>
          <a:p>
            <a:pPr marL="285750" indent="-285750" algn="just">
              <a:buFont typeface="Wingdings" panose="05000000000000000000" pitchFamily="2" charset="2"/>
              <a:buChar char="ü"/>
            </a:pPr>
            <a:r>
              <a:rPr lang="en-US" sz="2400" dirty="0" smtClean="0"/>
              <a:t>Improve vocational and career guidance</a:t>
            </a:r>
            <a:r>
              <a:rPr lang="ru-RU" sz="2400" dirty="0" smtClean="0"/>
              <a:t> </a:t>
            </a:r>
            <a:r>
              <a:rPr lang="en-US" sz="2400" dirty="0" smtClean="0"/>
              <a:t>and psychological support of the population</a:t>
            </a:r>
            <a:r>
              <a:rPr lang="ru-RU" sz="2400" dirty="0" smtClean="0"/>
              <a:t>; </a:t>
            </a:r>
            <a:endParaRPr lang="ru-RU" sz="2400" dirty="0"/>
          </a:p>
          <a:p>
            <a:pPr marL="285750" indent="-285750" algn="just">
              <a:buFont typeface="Wingdings" panose="05000000000000000000" pitchFamily="2" charset="2"/>
              <a:buChar char="ü"/>
            </a:pPr>
            <a:endParaRPr lang="ru-RU" sz="2400" dirty="0"/>
          </a:p>
          <a:p>
            <a:pPr marL="285750" indent="-285750" algn="just">
              <a:buFont typeface="Wingdings" panose="05000000000000000000" pitchFamily="2" charset="2"/>
              <a:buChar char="ü"/>
            </a:pPr>
            <a:r>
              <a:rPr lang="en-US" sz="2400" dirty="0" smtClean="0"/>
              <a:t>Develop and implement</a:t>
            </a:r>
            <a:r>
              <a:rPr lang="ru-RU" sz="2400" dirty="0" smtClean="0"/>
              <a:t> </a:t>
            </a:r>
            <a:r>
              <a:rPr lang="en-US" sz="2400" dirty="0" smtClean="0"/>
              <a:t>the system of occupational standards that complies with</a:t>
            </a:r>
            <a:r>
              <a:rPr lang="ru-RU" sz="2400" dirty="0" smtClean="0"/>
              <a:t> </a:t>
            </a:r>
            <a:r>
              <a:rPr lang="en-US" sz="2400" dirty="0" smtClean="0"/>
              <a:t>occupational skills requirements with regard to quality and productivity of performed work</a:t>
            </a:r>
            <a:r>
              <a:rPr lang="ru-RU" sz="2400" dirty="0" smtClean="0"/>
              <a:t>; </a:t>
            </a:r>
            <a:endParaRPr lang="ru-RU" sz="2400" dirty="0"/>
          </a:p>
          <a:p>
            <a:pPr marL="285750" indent="-285750" algn="just">
              <a:buFont typeface="Wingdings" panose="05000000000000000000" pitchFamily="2" charset="2"/>
              <a:buChar char="ü"/>
            </a:pPr>
            <a:endParaRPr lang="ru-RU" sz="2400" dirty="0"/>
          </a:p>
          <a:p>
            <a:pPr marL="285750" indent="-285750" algn="just">
              <a:buFont typeface="Wingdings" panose="05000000000000000000" pitchFamily="2" charset="2"/>
              <a:buChar char="ü"/>
            </a:pPr>
            <a:r>
              <a:rPr lang="en-US" sz="2400" dirty="0" smtClean="0"/>
              <a:t>Adopt digital technologies and electronic workflow </a:t>
            </a:r>
            <a:r>
              <a:rPr lang="ru-RU" sz="2400" dirty="0" smtClean="0"/>
              <a:t>(</a:t>
            </a:r>
            <a:r>
              <a:rPr lang="en-US" sz="2400" dirty="0" smtClean="0"/>
              <a:t>training and technical equipment</a:t>
            </a:r>
            <a:r>
              <a:rPr lang="ru-RU" sz="2400" dirty="0" smtClean="0"/>
              <a:t>).</a:t>
            </a:r>
            <a:endParaRPr lang="ru-RU" sz="2400" dirty="0"/>
          </a:p>
        </p:txBody>
      </p:sp>
      <p:sp>
        <p:nvSpPr>
          <p:cNvPr id="3" name="Номер слайда 2">
            <a:extLst>
              <a:ext uri="{FF2B5EF4-FFF2-40B4-BE49-F238E27FC236}">
                <a16:creationId xmlns="" xmlns:a16="http://schemas.microsoft.com/office/drawing/2014/main" id="{58248CF5-B7E6-41C0-9045-939FD7DAB833}"/>
              </a:ext>
            </a:extLst>
          </p:cNvPr>
          <p:cNvSpPr>
            <a:spLocks noGrp="1"/>
          </p:cNvSpPr>
          <p:nvPr>
            <p:ph type="sldNum" sz="quarter" idx="12"/>
          </p:nvPr>
        </p:nvSpPr>
        <p:spPr/>
        <p:txBody>
          <a:bodyPr/>
          <a:lstStyle/>
          <a:p>
            <a:fld id="{1C430A12-12DA-439B-83AE-0B1C8589E792}" type="slidenum">
              <a:rPr lang="ru-RU" smtClean="0"/>
              <a:t>17</a:t>
            </a:fld>
            <a:endParaRPr lang="ru-RU"/>
          </a:p>
        </p:txBody>
      </p:sp>
    </p:spTree>
    <p:extLst>
      <p:ext uri="{BB962C8B-B14F-4D97-AF65-F5344CB8AC3E}">
        <p14:creationId xmlns:p14="http://schemas.microsoft.com/office/powerpoint/2010/main" val="349274482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 xmlns:a16="http://schemas.microsoft.com/office/drawing/2014/main" id="{16355D71-E6AF-43A7-AE4A-535EE11CF6D6}"/>
              </a:ext>
            </a:extLst>
          </p:cNvPr>
          <p:cNvSpPr/>
          <p:nvPr/>
        </p:nvSpPr>
        <p:spPr>
          <a:xfrm>
            <a:off x="254000" y="1253341"/>
            <a:ext cx="11684000" cy="4524315"/>
          </a:xfrm>
          <a:prstGeom prst="rect">
            <a:avLst/>
          </a:prstGeom>
        </p:spPr>
        <p:txBody>
          <a:bodyPr wrap="square">
            <a:spAutoFit/>
          </a:bodyPr>
          <a:lstStyle/>
          <a:p>
            <a:r>
              <a:rPr lang="en-US" sz="2400" dirty="0" smtClean="0">
                <a:solidFill>
                  <a:srgbClr val="002060"/>
                </a:solidFill>
              </a:rPr>
              <a:t>In the field of employment</a:t>
            </a:r>
            <a:r>
              <a:rPr lang="ru-RU" sz="2400" dirty="0" smtClean="0">
                <a:solidFill>
                  <a:srgbClr val="002060"/>
                </a:solidFill>
              </a:rPr>
              <a:t>, </a:t>
            </a:r>
            <a:r>
              <a:rPr lang="en-US" sz="2400" dirty="0" smtClean="0">
                <a:solidFill>
                  <a:srgbClr val="002060"/>
                </a:solidFill>
              </a:rPr>
              <a:t>stimulating job creation and retention</a:t>
            </a:r>
            <a:r>
              <a:rPr lang="ru-RU" sz="2400" dirty="0" smtClean="0">
                <a:solidFill>
                  <a:srgbClr val="002060"/>
                </a:solidFill>
              </a:rPr>
              <a:t>, </a:t>
            </a:r>
            <a:r>
              <a:rPr lang="en-US" sz="2400" dirty="0" smtClean="0">
                <a:solidFill>
                  <a:srgbClr val="002060"/>
                </a:solidFill>
              </a:rPr>
              <a:t>improvement of social partnership forms in sectoral and regional </a:t>
            </a:r>
            <a:r>
              <a:rPr lang="en-US" sz="2400" dirty="0" err="1" smtClean="0">
                <a:solidFill>
                  <a:srgbClr val="002060"/>
                </a:solidFill>
              </a:rPr>
              <a:t>labour</a:t>
            </a:r>
            <a:r>
              <a:rPr lang="en-US" sz="2400" dirty="0" smtClean="0">
                <a:solidFill>
                  <a:srgbClr val="002060"/>
                </a:solidFill>
              </a:rPr>
              <a:t> markets</a:t>
            </a:r>
            <a:r>
              <a:rPr lang="ru-RU" sz="2400" dirty="0" smtClean="0">
                <a:solidFill>
                  <a:srgbClr val="002060"/>
                </a:solidFill>
              </a:rPr>
              <a:t>:</a:t>
            </a:r>
            <a:endParaRPr lang="ru-RU" sz="2400" dirty="0">
              <a:solidFill>
                <a:srgbClr val="002060"/>
              </a:solidFill>
            </a:endParaRPr>
          </a:p>
          <a:p>
            <a:endParaRPr lang="ru-RU" sz="1000" dirty="0"/>
          </a:p>
          <a:p>
            <a:pPr marL="285750" indent="-285750" algn="just">
              <a:buFont typeface="Wingdings" panose="05000000000000000000" pitchFamily="2" charset="2"/>
              <a:buChar char="ü"/>
            </a:pPr>
            <a:r>
              <a:rPr lang="en-US" dirty="0" smtClean="0"/>
              <a:t>Analyze and provide concrete implementation of </a:t>
            </a:r>
            <a:r>
              <a:rPr lang="ru-RU" dirty="0" smtClean="0"/>
              <a:t> </a:t>
            </a:r>
            <a:r>
              <a:rPr lang="en-US" dirty="0" smtClean="0"/>
              <a:t>the State </a:t>
            </a:r>
            <a:r>
              <a:rPr lang="en-US" dirty="0" err="1" smtClean="0"/>
              <a:t>Programme</a:t>
            </a:r>
            <a:r>
              <a:rPr lang="en-US" dirty="0" smtClean="0"/>
              <a:t> on Promotion of Employment;</a:t>
            </a:r>
            <a:endParaRPr lang="ru-RU" dirty="0"/>
          </a:p>
          <a:p>
            <a:pPr marL="285750" indent="-285750" algn="just">
              <a:buFont typeface="Wingdings" panose="05000000000000000000" pitchFamily="2" charset="2"/>
              <a:buChar char="ü"/>
            </a:pPr>
            <a:endParaRPr lang="ru-RU" sz="1000" dirty="0"/>
          </a:p>
          <a:p>
            <a:pPr marL="285750" indent="-285750" algn="just">
              <a:buFont typeface="Wingdings" panose="05000000000000000000" pitchFamily="2" charset="2"/>
              <a:buChar char="ü"/>
            </a:pPr>
            <a:r>
              <a:rPr lang="en-US" dirty="0" smtClean="0"/>
              <a:t>Provide public support to enterprises facing a </a:t>
            </a:r>
            <a:r>
              <a:rPr lang="en-US" dirty="0" smtClean="0"/>
              <a:t>difficult economic (financial) situation</a:t>
            </a:r>
            <a:r>
              <a:rPr lang="ru-RU" dirty="0" smtClean="0"/>
              <a:t>;</a:t>
            </a:r>
            <a:endParaRPr lang="ru-RU" dirty="0"/>
          </a:p>
          <a:p>
            <a:pPr marL="285750" indent="-285750" algn="just">
              <a:buFont typeface="Wingdings" panose="05000000000000000000" pitchFamily="2" charset="2"/>
              <a:buChar char="ü"/>
            </a:pPr>
            <a:endParaRPr lang="ru-RU" sz="1000" dirty="0"/>
          </a:p>
          <a:p>
            <a:pPr marL="285750" indent="-285750" algn="just">
              <a:buFont typeface="Wingdings" panose="05000000000000000000" pitchFamily="2" charset="2"/>
              <a:buChar char="ü"/>
            </a:pPr>
            <a:r>
              <a:rPr lang="en-US" dirty="0" smtClean="0"/>
              <a:t>Take into account the indicators reflecting </a:t>
            </a:r>
            <a:r>
              <a:rPr lang="en-US" dirty="0" err="1" smtClean="0"/>
              <a:t>labour</a:t>
            </a:r>
            <a:r>
              <a:rPr lang="en-US" dirty="0" smtClean="0"/>
              <a:t> flows</a:t>
            </a:r>
            <a:r>
              <a:rPr lang="ru-RU" dirty="0" smtClean="0"/>
              <a:t> </a:t>
            </a:r>
            <a:r>
              <a:rPr lang="en-US" dirty="0" smtClean="0"/>
              <a:t>in terms of regions and sectors</a:t>
            </a:r>
            <a:r>
              <a:rPr lang="ru-RU" dirty="0" smtClean="0"/>
              <a:t> </a:t>
            </a:r>
            <a:r>
              <a:rPr lang="en-US" dirty="0" smtClean="0"/>
              <a:t>and develop appropriate measures to stabilize the </a:t>
            </a:r>
            <a:r>
              <a:rPr lang="en-US" dirty="0" err="1" smtClean="0"/>
              <a:t>labour</a:t>
            </a:r>
            <a:r>
              <a:rPr lang="en-US" dirty="0" smtClean="0"/>
              <a:t> market situation</a:t>
            </a:r>
            <a:r>
              <a:rPr lang="en-US" dirty="0" smtClean="0"/>
              <a:t>; introduce</a:t>
            </a:r>
            <a:r>
              <a:rPr lang="ru-RU" dirty="0" smtClean="0"/>
              <a:t> </a:t>
            </a:r>
            <a:r>
              <a:rPr lang="en-US" dirty="0" smtClean="0"/>
              <a:t>retraining </a:t>
            </a:r>
            <a:r>
              <a:rPr lang="en-US" dirty="0" err="1" smtClean="0"/>
              <a:t>programmes</a:t>
            </a:r>
            <a:r>
              <a:rPr lang="ru-RU" dirty="0" smtClean="0"/>
              <a:t>;</a:t>
            </a:r>
            <a:endParaRPr lang="ru-RU" dirty="0"/>
          </a:p>
          <a:p>
            <a:pPr marL="285750" indent="-285750" algn="just">
              <a:buFont typeface="Wingdings" panose="05000000000000000000" pitchFamily="2" charset="2"/>
              <a:buChar char="ü"/>
            </a:pPr>
            <a:endParaRPr lang="ru-RU" sz="1000" dirty="0"/>
          </a:p>
          <a:p>
            <a:pPr marL="285750" indent="-285750" algn="just">
              <a:buFont typeface="Wingdings" panose="05000000000000000000" pitchFamily="2" charset="2"/>
              <a:buChar char="ü"/>
            </a:pPr>
            <a:r>
              <a:rPr lang="en-US" dirty="0" smtClean="0"/>
              <a:t>Analyze </a:t>
            </a:r>
            <a:r>
              <a:rPr lang="en-US" dirty="0" smtClean="0"/>
              <a:t>prospects of employment growth across economic sectors</a:t>
            </a:r>
            <a:r>
              <a:rPr lang="ru-RU" dirty="0" smtClean="0"/>
              <a:t>; </a:t>
            </a:r>
            <a:endParaRPr lang="ru-RU" dirty="0"/>
          </a:p>
          <a:p>
            <a:pPr marL="285750" indent="-285750" algn="just">
              <a:buFont typeface="Wingdings" panose="05000000000000000000" pitchFamily="2" charset="2"/>
              <a:buChar char="ü"/>
            </a:pPr>
            <a:endParaRPr lang="ru-RU" sz="1000" dirty="0"/>
          </a:p>
          <a:p>
            <a:pPr marL="285750" indent="-285750" algn="just">
              <a:buFont typeface="Wingdings" panose="05000000000000000000" pitchFamily="2" charset="2"/>
              <a:buChar char="ü"/>
            </a:pPr>
            <a:r>
              <a:rPr lang="en-US" dirty="0" smtClean="0"/>
              <a:t>Support all forms of small businesses and self-employment in all economic sectors with a particular focus on agricultural sector and services</a:t>
            </a:r>
            <a:r>
              <a:rPr lang="ru-RU" dirty="0" smtClean="0"/>
              <a:t>; </a:t>
            </a:r>
            <a:endParaRPr lang="ru-RU" dirty="0"/>
          </a:p>
          <a:p>
            <a:pPr marL="285750" indent="-285750" algn="just">
              <a:buFont typeface="Wingdings" panose="05000000000000000000" pitchFamily="2" charset="2"/>
              <a:buChar char="ü"/>
            </a:pPr>
            <a:endParaRPr lang="ru-RU" sz="1000" dirty="0"/>
          </a:p>
          <a:p>
            <a:pPr marL="285750" indent="-285750" algn="just">
              <a:buFont typeface="Wingdings" panose="05000000000000000000" pitchFamily="2" charset="2"/>
              <a:buChar char="ü"/>
            </a:pPr>
            <a:r>
              <a:rPr lang="en-US" dirty="0" smtClean="0"/>
              <a:t>Develop social partnerships at all levels;</a:t>
            </a:r>
            <a:r>
              <a:rPr lang="ru-RU" dirty="0" smtClean="0"/>
              <a:t> </a:t>
            </a:r>
            <a:r>
              <a:rPr lang="en-US" dirty="0" smtClean="0"/>
              <a:t>design mechanisms of interaction between executive bodies</a:t>
            </a:r>
            <a:r>
              <a:rPr lang="ru-RU" dirty="0" smtClean="0"/>
              <a:t>, </a:t>
            </a:r>
            <a:r>
              <a:rPr lang="en-US" dirty="0" smtClean="0"/>
              <a:t>employers, trade unions</a:t>
            </a:r>
            <a:r>
              <a:rPr lang="ru-RU" dirty="0" smtClean="0"/>
              <a:t> </a:t>
            </a:r>
            <a:r>
              <a:rPr lang="en-US" dirty="0" smtClean="0"/>
              <a:t>and other </a:t>
            </a:r>
            <a:r>
              <a:rPr lang="en-US" dirty="0" smtClean="0"/>
              <a:t>organizations representing workers </a:t>
            </a:r>
            <a:r>
              <a:rPr lang="en-US" dirty="0" smtClean="0"/>
              <a:t>when dealing with employment issues in sectoral and regional </a:t>
            </a:r>
            <a:r>
              <a:rPr lang="en-US" dirty="0" err="1" smtClean="0"/>
              <a:t>labour</a:t>
            </a:r>
            <a:r>
              <a:rPr lang="en-US" dirty="0" smtClean="0"/>
              <a:t> markets</a:t>
            </a:r>
            <a:r>
              <a:rPr lang="ru-RU" dirty="0" smtClean="0"/>
              <a:t>.</a:t>
            </a:r>
            <a:endParaRPr lang="ru-RU" dirty="0"/>
          </a:p>
        </p:txBody>
      </p:sp>
      <p:sp>
        <p:nvSpPr>
          <p:cNvPr id="4" name="Прямоугольник 3">
            <a:extLst>
              <a:ext uri="{FF2B5EF4-FFF2-40B4-BE49-F238E27FC236}">
                <a16:creationId xmlns="" xmlns:a16="http://schemas.microsoft.com/office/drawing/2014/main" id="{74A3F0E5-4572-4F74-A827-88E39280923F}"/>
              </a:ext>
            </a:extLst>
          </p:cNvPr>
          <p:cNvSpPr/>
          <p:nvPr/>
        </p:nvSpPr>
        <p:spPr>
          <a:xfrm>
            <a:off x="139700" y="222709"/>
            <a:ext cx="11709400" cy="490199"/>
          </a:xfrm>
          <a:prstGeom prst="rect">
            <a:avLst/>
          </a:prstGeom>
        </p:spPr>
        <p:txBody>
          <a:bodyPr wrap="square">
            <a:spAutoFit/>
          </a:bodyPr>
          <a:lstStyle/>
          <a:p>
            <a:pPr marL="630555" algn="ctr">
              <a:lnSpc>
                <a:spcPct val="115000"/>
              </a:lnSpc>
              <a:spcAft>
                <a:spcPts val="1000"/>
              </a:spcAft>
            </a:pPr>
            <a:r>
              <a:rPr lang="en-US" sz="24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Taking measures to stabilize the </a:t>
            </a:r>
            <a:r>
              <a:rPr lang="en-US" sz="2400" b="1" u="sng"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labour</a:t>
            </a:r>
            <a:r>
              <a:rPr lang="en-US" sz="24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market situation in the times of the crisis</a:t>
            </a:r>
            <a:endParaRPr lang="ru-RU" sz="24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 name="Номер слайда 1">
            <a:extLst>
              <a:ext uri="{FF2B5EF4-FFF2-40B4-BE49-F238E27FC236}">
                <a16:creationId xmlns="" xmlns:a16="http://schemas.microsoft.com/office/drawing/2014/main" id="{AFEB21AD-63CC-4D18-9DB0-187F5871D20E}"/>
              </a:ext>
            </a:extLst>
          </p:cNvPr>
          <p:cNvSpPr>
            <a:spLocks noGrp="1"/>
          </p:cNvSpPr>
          <p:nvPr>
            <p:ph type="sldNum" sz="quarter" idx="12"/>
          </p:nvPr>
        </p:nvSpPr>
        <p:spPr/>
        <p:txBody>
          <a:bodyPr/>
          <a:lstStyle/>
          <a:p>
            <a:fld id="{1C430A12-12DA-439B-83AE-0B1C8589E792}" type="slidenum">
              <a:rPr lang="ru-RU" smtClean="0"/>
              <a:t>18</a:t>
            </a:fld>
            <a:endParaRPr lang="ru-RU"/>
          </a:p>
        </p:txBody>
      </p:sp>
    </p:spTree>
    <p:extLst>
      <p:ext uri="{BB962C8B-B14F-4D97-AF65-F5344CB8AC3E}">
        <p14:creationId xmlns:p14="http://schemas.microsoft.com/office/powerpoint/2010/main" val="13383577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 xmlns:a16="http://schemas.microsoft.com/office/drawing/2014/main" id="{99E9A2F8-5C35-4ABB-9879-9ABB5C122E33}"/>
              </a:ext>
            </a:extLst>
          </p:cNvPr>
          <p:cNvSpPr/>
          <p:nvPr/>
        </p:nvSpPr>
        <p:spPr>
          <a:xfrm>
            <a:off x="393700" y="1463576"/>
            <a:ext cx="11455400" cy="3908762"/>
          </a:xfrm>
          <a:prstGeom prst="rect">
            <a:avLst/>
          </a:prstGeom>
        </p:spPr>
        <p:txBody>
          <a:bodyPr wrap="square">
            <a:spAutoFit/>
          </a:bodyPr>
          <a:lstStyle/>
          <a:p>
            <a:r>
              <a:rPr lang="en-US" sz="2400" dirty="0" smtClean="0">
                <a:solidFill>
                  <a:srgbClr val="002060"/>
                </a:solidFill>
              </a:rPr>
              <a:t>In the field of regional </a:t>
            </a:r>
            <a:r>
              <a:rPr lang="en-US" sz="2400" dirty="0" err="1" smtClean="0">
                <a:solidFill>
                  <a:srgbClr val="002060"/>
                </a:solidFill>
              </a:rPr>
              <a:t>labour</a:t>
            </a:r>
            <a:r>
              <a:rPr lang="en-US" sz="2400" dirty="0" smtClean="0">
                <a:solidFill>
                  <a:srgbClr val="002060"/>
                </a:solidFill>
              </a:rPr>
              <a:t> market development</a:t>
            </a:r>
            <a:r>
              <a:rPr lang="ru-RU" sz="2400" dirty="0" smtClean="0">
                <a:solidFill>
                  <a:srgbClr val="002060"/>
                </a:solidFill>
              </a:rPr>
              <a:t>:</a:t>
            </a:r>
            <a:endParaRPr lang="ru-RU" sz="2400" dirty="0">
              <a:solidFill>
                <a:srgbClr val="002060"/>
              </a:solidFill>
            </a:endParaRPr>
          </a:p>
          <a:p>
            <a:endParaRPr lang="ru-RU" sz="2400" dirty="0">
              <a:solidFill>
                <a:srgbClr val="002060"/>
              </a:solidFill>
            </a:endParaRPr>
          </a:p>
          <a:p>
            <a:pPr marL="342900" indent="-342900" algn="just">
              <a:buFont typeface="Wingdings" panose="05000000000000000000" pitchFamily="2" charset="2"/>
              <a:buChar char="ü"/>
            </a:pPr>
            <a:r>
              <a:rPr lang="en-US" sz="2000" dirty="0" smtClean="0"/>
              <a:t>Conduct a monitoring of implementation of </a:t>
            </a:r>
            <a:r>
              <a:rPr lang="en-US" sz="2000" dirty="0" err="1" smtClean="0"/>
              <a:t>programmes</a:t>
            </a:r>
            <a:r>
              <a:rPr lang="en-US" sz="2000" dirty="0" smtClean="0"/>
              <a:t> and measures facilitating employment in response to </a:t>
            </a:r>
            <a:r>
              <a:rPr lang="en-US" sz="2000" dirty="0" err="1" smtClean="0"/>
              <a:t>Covid</a:t>
            </a:r>
            <a:r>
              <a:rPr lang="ru-RU" sz="2000" dirty="0"/>
              <a:t>-</a:t>
            </a:r>
            <a:r>
              <a:rPr lang="en-US" sz="2000" dirty="0" smtClean="0"/>
              <a:t>19 crisis</a:t>
            </a:r>
            <a:r>
              <a:rPr lang="ru-RU" sz="2000" dirty="0" smtClean="0"/>
              <a:t>; </a:t>
            </a:r>
            <a:endParaRPr lang="ru-RU" sz="2000" dirty="0"/>
          </a:p>
          <a:p>
            <a:pPr marL="342900" indent="-342900" algn="just">
              <a:buFont typeface="Wingdings" panose="05000000000000000000" pitchFamily="2" charset="2"/>
              <a:buChar char="ü"/>
            </a:pPr>
            <a:endParaRPr lang="ru-RU" sz="2000" dirty="0"/>
          </a:p>
          <a:p>
            <a:pPr marL="342900" indent="-342900" algn="just">
              <a:buFont typeface="Wingdings" panose="05000000000000000000" pitchFamily="2" charset="2"/>
              <a:buChar char="ü"/>
            </a:pPr>
            <a:r>
              <a:rPr lang="en-US" sz="2000" dirty="0" smtClean="0"/>
              <a:t>Develop</a:t>
            </a:r>
            <a:r>
              <a:rPr lang="ru-RU" sz="2000" dirty="0" smtClean="0"/>
              <a:t> (</a:t>
            </a:r>
            <a:r>
              <a:rPr lang="en-US" sz="2000" dirty="0" smtClean="0"/>
              <a:t>recover</a:t>
            </a:r>
            <a:r>
              <a:rPr lang="ru-RU" sz="2000" dirty="0" smtClean="0"/>
              <a:t>) </a:t>
            </a:r>
            <a:r>
              <a:rPr lang="en-US" sz="2000" dirty="0" smtClean="0"/>
              <a:t>small businesses in the services sector </a:t>
            </a:r>
            <a:r>
              <a:rPr lang="ru-RU" sz="2000" dirty="0" smtClean="0"/>
              <a:t>(</a:t>
            </a:r>
            <a:r>
              <a:rPr lang="en-US" sz="2000" dirty="0" smtClean="0"/>
              <a:t>with a view to regional specifics</a:t>
            </a:r>
            <a:r>
              <a:rPr lang="ru-RU" sz="2000" dirty="0" smtClean="0"/>
              <a:t>) </a:t>
            </a:r>
            <a:r>
              <a:rPr lang="en-US" sz="2000" dirty="0" smtClean="0"/>
              <a:t>to create conditions for job retention and employment of the unemployed</a:t>
            </a:r>
            <a:r>
              <a:rPr lang="ru-RU" sz="2000" dirty="0" smtClean="0"/>
              <a:t>;</a:t>
            </a:r>
            <a:endParaRPr lang="ru-RU" sz="2000" dirty="0"/>
          </a:p>
          <a:p>
            <a:pPr marL="342900" indent="-342900" algn="just">
              <a:buFont typeface="Wingdings" panose="05000000000000000000" pitchFamily="2" charset="2"/>
              <a:buChar char="ü"/>
            </a:pPr>
            <a:endParaRPr lang="ru-RU" sz="2000" dirty="0"/>
          </a:p>
          <a:p>
            <a:pPr marL="342900" indent="-342900" algn="just">
              <a:buFont typeface="Wingdings" panose="05000000000000000000" pitchFamily="2" charset="2"/>
              <a:buChar char="ü"/>
            </a:pPr>
            <a:r>
              <a:rPr lang="en-US" sz="2000" dirty="0" smtClean="0"/>
              <a:t>Enhance</a:t>
            </a:r>
            <a:r>
              <a:rPr lang="ru-RU" sz="2000" dirty="0" smtClean="0"/>
              <a:t> (</a:t>
            </a:r>
            <a:r>
              <a:rPr lang="en-US" sz="2000" dirty="0" smtClean="0"/>
              <a:t>specify</a:t>
            </a:r>
            <a:r>
              <a:rPr lang="ru-RU" sz="2000" dirty="0" smtClean="0"/>
              <a:t>) </a:t>
            </a:r>
            <a:r>
              <a:rPr lang="en-US" sz="2000" dirty="0" smtClean="0"/>
              <a:t>interaction of public employment services and social partners in the </a:t>
            </a:r>
            <a:r>
              <a:rPr lang="en-US" sz="2000" dirty="0" err="1" smtClean="0"/>
              <a:t>labour</a:t>
            </a:r>
            <a:r>
              <a:rPr lang="en-US" sz="2000" dirty="0" smtClean="0"/>
              <a:t> market</a:t>
            </a:r>
            <a:r>
              <a:rPr lang="ru-RU" sz="2000" dirty="0" smtClean="0"/>
              <a:t>;</a:t>
            </a:r>
            <a:endParaRPr lang="ru-RU" sz="2000" dirty="0"/>
          </a:p>
          <a:p>
            <a:pPr marL="342900" indent="-342900" algn="just">
              <a:buFont typeface="Wingdings" panose="05000000000000000000" pitchFamily="2" charset="2"/>
              <a:buChar char="ü"/>
            </a:pPr>
            <a:endParaRPr lang="ru-RU" sz="2000" dirty="0"/>
          </a:p>
          <a:p>
            <a:pPr marL="342900" indent="-342900" algn="just">
              <a:buFont typeface="Wingdings" panose="05000000000000000000" pitchFamily="2" charset="2"/>
              <a:buChar char="ü"/>
            </a:pPr>
            <a:r>
              <a:rPr lang="en-US" sz="2000" dirty="0" smtClean="0"/>
              <a:t>Evaluate and consider the </a:t>
            </a:r>
            <a:r>
              <a:rPr lang="en-US" sz="2000" dirty="0" smtClean="0"/>
              <a:t>current</a:t>
            </a:r>
            <a:r>
              <a:rPr lang="en-US" sz="2000" dirty="0" smtClean="0"/>
              <a:t> regional and international </a:t>
            </a:r>
            <a:r>
              <a:rPr lang="en-US" sz="2000" dirty="0" err="1" smtClean="0"/>
              <a:t>labour</a:t>
            </a:r>
            <a:r>
              <a:rPr lang="en-US" sz="2000" dirty="0" smtClean="0"/>
              <a:t> migration situation</a:t>
            </a:r>
            <a:r>
              <a:rPr lang="ru-RU" sz="2000" dirty="0" smtClean="0"/>
              <a:t>, </a:t>
            </a:r>
            <a:r>
              <a:rPr lang="en-US" sz="2000" dirty="0" smtClean="0"/>
              <a:t>possibilities of attracting foreign </a:t>
            </a:r>
            <a:r>
              <a:rPr lang="en-US" sz="2000" dirty="0" err="1" smtClean="0"/>
              <a:t>labour</a:t>
            </a:r>
            <a:r>
              <a:rPr lang="ru-RU" sz="2000" dirty="0" smtClean="0"/>
              <a:t>.</a:t>
            </a:r>
            <a:endParaRPr lang="ru-RU" sz="2000" dirty="0"/>
          </a:p>
        </p:txBody>
      </p:sp>
      <p:sp>
        <p:nvSpPr>
          <p:cNvPr id="5" name="Прямоугольник 4">
            <a:extLst>
              <a:ext uri="{FF2B5EF4-FFF2-40B4-BE49-F238E27FC236}">
                <a16:creationId xmlns="" xmlns:a16="http://schemas.microsoft.com/office/drawing/2014/main" id="{A3F4B0C6-239B-4475-AD57-7947D7738B48}"/>
              </a:ext>
            </a:extLst>
          </p:cNvPr>
          <p:cNvSpPr/>
          <p:nvPr/>
        </p:nvSpPr>
        <p:spPr>
          <a:xfrm>
            <a:off x="139700" y="222709"/>
            <a:ext cx="11709400" cy="490199"/>
          </a:xfrm>
          <a:prstGeom prst="rect">
            <a:avLst/>
          </a:prstGeom>
        </p:spPr>
        <p:txBody>
          <a:bodyPr wrap="square">
            <a:spAutoFit/>
          </a:bodyPr>
          <a:lstStyle/>
          <a:p>
            <a:pPr marL="630555" algn="ctr">
              <a:lnSpc>
                <a:spcPct val="115000"/>
              </a:lnSpc>
              <a:spcAft>
                <a:spcPts val="1000"/>
              </a:spcAft>
            </a:pPr>
            <a:r>
              <a:rPr lang="en-US" sz="24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Taking measures to stabilize the </a:t>
            </a:r>
            <a:r>
              <a:rPr lang="en-US" sz="2400" b="1" u="sng"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labour</a:t>
            </a:r>
            <a:r>
              <a:rPr lang="en-US" sz="24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market situation in the times of the crisis</a:t>
            </a:r>
            <a:endParaRPr lang="ru-RU" sz="24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 name="Номер слайда 1">
            <a:extLst>
              <a:ext uri="{FF2B5EF4-FFF2-40B4-BE49-F238E27FC236}">
                <a16:creationId xmlns="" xmlns:a16="http://schemas.microsoft.com/office/drawing/2014/main" id="{56DCC6BC-6C99-4C1E-BA50-5F81BFE361D2}"/>
              </a:ext>
            </a:extLst>
          </p:cNvPr>
          <p:cNvSpPr>
            <a:spLocks noGrp="1"/>
          </p:cNvSpPr>
          <p:nvPr>
            <p:ph type="sldNum" sz="quarter" idx="12"/>
          </p:nvPr>
        </p:nvSpPr>
        <p:spPr/>
        <p:txBody>
          <a:bodyPr/>
          <a:lstStyle/>
          <a:p>
            <a:fld id="{1C430A12-12DA-439B-83AE-0B1C8589E792}" type="slidenum">
              <a:rPr lang="ru-RU" smtClean="0"/>
              <a:t>19</a:t>
            </a:fld>
            <a:endParaRPr lang="ru-RU"/>
          </a:p>
        </p:txBody>
      </p:sp>
    </p:spTree>
    <p:extLst>
      <p:ext uri="{BB962C8B-B14F-4D97-AF65-F5344CB8AC3E}">
        <p14:creationId xmlns:p14="http://schemas.microsoft.com/office/powerpoint/2010/main" val="3896998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 xmlns:a16="http://schemas.microsoft.com/office/drawing/2014/main" id="{F1E5E9F1-1C89-4F22-BDB7-7C499516BE2A}"/>
              </a:ext>
            </a:extLst>
          </p:cNvPr>
          <p:cNvSpPr/>
          <p:nvPr/>
        </p:nvSpPr>
        <p:spPr>
          <a:xfrm>
            <a:off x="260350" y="1443841"/>
            <a:ext cx="11468100" cy="4462760"/>
          </a:xfrm>
          <a:prstGeom prst="rect">
            <a:avLst/>
          </a:prstGeom>
        </p:spPr>
        <p:txBody>
          <a:bodyPr wrap="square">
            <a:spAutoFit/>
          </a:bodyPr>
          <a:lstStyle/>
          <a:p>
            <a:r>
              <a:rPr lang="en-US" sz="2400" dirty="0" smtClean="0">
                <a:solidFill>
                  <a:srgbClr val="002060"/>
                </a:solidFill>
              </a:rPr>
              <a:t>In the field of employment support for individuals with special needs</a:t>
            </a:r>
            <a:r>
              <a:rPr lang="ru-RU" sz="2400" dirty="0" smtClean="0">
                <a:solidFill>
                  <a:srgbClr val="002060"/>
                </a:solidFill>
              </a:rPr>
              <a:t>:</a:t>
            </a:r>
            <a:endParaRPr lang="ru-RU" sz="2400" dirty="0">
              <a:solidFill>
                <a:srgbClr val="002060"/>
              </a:solidFill>
            </a:endParaRPr>
          </a:p>
          <a:p>
            <a:pPr algn="just"/>
            <a:endParaRPr lang="ru-RU" sz="2000" dirty="0"/>
          </a:p>
          <a:p>
            <a:pPr marL="342900" indent="-342900" algn="just">
              <a:buFont typeface="Wingdings" panose="05000000000000000000" pitchFamily="2" charset="2"/>
              <a:buChar char="ü"/>
            </a:pPr>
            <a:r>
              <a:rPr lang="en-US" sz="2000" dirty="0" smtClean="0"/>
              <a:t>Implement the principle of targeted public employment services with a focus on vulnerable groups of the population</a:t>
            </a:r>
            <a:r>
              <a:rPr lang="ru-RU" sz="2000" dirty="0" smtClean="0"/>
              <a:t>: </a:t>
            </a:r>
            <a:r>
              <a:rPr lang="en-US" sz="2000" dirty="0" smtClean="0"/>
              <a:t>disabled, families with multiple children, single parents</a:t>
            </a:r>
            <a:r>
              <a:rPr lang="ru-RU" sz="2000" dirty="0" smtClean="0"/>
              <a:t>, </a:t>
            </a:r>
            <a:r>
              <a:rPr lang="en-US" sz="2000" dirty="0" smtClean="0"/>
              <a:t>households </a:t>
            </a:r>
            <a:r>
              <a:rPr lang="en-US" sz="2000" dirty="0" smtClean="0"/>
              <a:t>raising minor </a:t>
            </a:r>
            <a:r>
              <a:rPr lang="en-US" sz="2000" dirty="0"/>
              <a:t>and disabled children, </a:t>
            </a:r>
            <a:r>
              <a:rPr lang="en-US" sz="2000" dirty="0" smtClean="0"/>
              <a:t>persons of pre-retirement age</a:t>
            </a:r>
            <a:r>
              <a:rPr lang="ru-RU" sz="2000" dirty="0" smtClean="0"/>
              <a:t>, </a:t>
            </a:r>
            <a:r>
              <a:rPr lang="en-US" sz="2000" dirty="0"/>
              <a:t>under-age young </a:t>
            </a:r>
            <a:r>
              <a:rPr lang="en-US" sz="2000" dirty="0" smtClean="0"/>
              <a:t>people</a:t>
            </a:r>
            <a:r>
              <a:rPr lang="ru-RU" sz="2000" dirty="0" smtClean="0"/>
              <a:t> </a:t>
            </a:r>
            <a:r>
              <a:rPr lang="en-US" sz="2000" dirty="0" smtClean="0"/>
              <a:t>from </a:t>
            </a:r>
            <a:r>
              <a:rPr lang="ru-RU" sz="2000" dirty="0" smtClean="0"/>
              <a:t>14 </a:t>
            </a:r>
            <a:r>
              <a:rPr lang="en-US" sz="2000" dirty="0" smtClean="0"/>
              <a:t>to</a:t>
            </a:r>
            <a:r>
              <a:rPr lang="ru-RU" sz="2000" dirty="0" smtClean="0"/>
              <a:t> </a:t>
            </a:r>
            <a:r>
              <a:rPr lang="ru-RU" sz="2000" dirty="0"/>
              <a:t>18 лет, </a:t>
            </a:r>
            <a:r>
              <a:rPr lang="en-US" sz="2000" dirty="0" smtClean="0"/>
              <a:t>persons discharged from the military service and their families</a:t>
            </a:r>
            <a:r>
              <a:rPr lang="ru-RU" sz="2000" dirty="0" smtClean="0"/>
              <a:t>, </a:t>
            </a:r>
            <a:r>
              <a:rPr lang="en-US" sz="2000" dirty="0" smtClean="0"/>
              <a:t>internally displaced persons </a:t>
            </a:r>
            <a:r>
              <a:rPr lang="ru-RU" sz="2000" dirty="0" smtClean="0"/>
              <a:t>(</a:t>
            </a:r>
            <a:r>
              <a:rPr lang="en-US" sz="2000" dirty="0" smtClean="0"/>
              <a:t>with regard to benefits provided to parents with minor children</a:t>
            </a:r>
            <a:r>
              <a:rPr lang="ru-RU" sz="2000" dirty="0" smtClean="0"/>
              <a:t>); </a:t>
            </a:r>
            <a:endParaRPr lang="ru-RU" sz="2000" dirty="0"/>
          </a:p>
          <a:p>
            <a:pPr marL="342900" indent="-342900" algn="just">
              <a:buFont typeface="Wingdings" panose="05000000000000000000" pitchFamily="2" charset="2"/>
              <a:buChar char="ü"/>
            </a:pPr>
            <a:endParaRPr lang="ru-RU" sz="2000" dirty="0"/>
          </a:p>
          <a:p>
            <a:pPr marL="342900" indent="-342900" algn="just">
              <a:buFont typeface="Wingdings" panose="05000000000000000000" pitchFamily="2" charset="2"/>
              <a:buChar char="ü"/>
            </a:pPr>
            <a:r>
              <a:rPr lang="en-US" sz="2000" dirty="0" smtClean="0"/>
              <a:t>Develop and implement special job placement </a:t>
            </a:r>
            <a:r>
              <a:rPr lang="en-US" sz="2000" dirty="0" err="1" smtClean="0"/>
              <a:t>programmes</a:t>
            </a:r>
            <a:r>
              <a:rPr lang="ru-RU" sz="2000" dirty="0" smtClean="0"/>
              <a:t>, </a:t>
            </a:r>
            <a:r>
              <a:rPr lang="en-US" sz="2000" dirty="0"/>
              <a:t>vocational guidance and </a:t>
            </a:r>
            <a:r>
              <a:rPr lang="en-US" sz="2000" dirty="0" smtClean="0"/>
              <a:t>vocational training;</a:t>
            </a:r>
            <a:r>
              <a:rPr lang="ru-RU" sz="2000" dirty="0" smtClean="0"/>
              <a:t> </a:t>
            </a:r>
            <a:r>
              <a:rPr lang="en-US" sz="2000" dirty="0" smtClean="0"/>
              <a:t>introduce new socially oriented technologies</a:t>
            </a:r>
            <a:r>
              <a:rPr lang="en-US" sz="2000" dirty="0" smtClean="0"/>
              <a:t>; adopt modern</a:t>
            </a:r>
            <a:r>
              <a:rPr lang="ru-RU" sz="2000" dirty="0" smtClean="0"/>
              <a:t> </a:t>
            </a:r>
            <a:r>
              <a:rPr lang="en-US" sz="2000" dirty="0" smtClean="0"/>
              <a:t>forms of education </a:t>
            </a:r>
            <a:r>
              <a:rPr lang="ru-RU" sz="2000" dirty="0" smtClean="0"/>
              <a:t>(</a:t>
            </a:r>
            <a:r>
              <a:rPr lang="en-US" sz="2000" dirty="0" smtClean="0"/>
              <a:t>such as remote and module-based training</a:t>
            </a:r>
            <a:r>
              <a:rPr lang="ru-RU" sz="2000" dirty="0" smtClean="0"/>
              <a:t>)</a:t>
            </a:r>
            <a:r>
              <a:rPr lang="en-US" sz="2000" dirty="0" smtClean="0"/>
              <a:t>;</a:t>
            </a:r>
            <a:r>
              <a:rPr lang="ru-RU" sz="2000" dirty="0" smtClean="0"/>
              <a:t> </a:t>
            </a:r>
            <a:r>
              <a:rPr lang="en-US" sz="2000" dirty="0" smtClean="0"/>
              <a:t>develop special infrastructure for public employment services</a:t>
            </a:r>
            <a:r>
              <a:rPr lang="ru-RU" sz="2000" dirty="0" smtClean="0"/>
              <a:t>; </a:t>
            </a:r>
            <a:endParaRPr lang="ru-RU" sz="2000" dirty="0"/>
          </a:p>
          <a:p>
            <a:pPr marL="342900" indent="-342900">
              <a:buFont typeface="Wingdings" panose="05000000000000000000" pitchFamily="2" charset="2"/>
              <a:buChar char="ü"/>
            </a:pPr>
            <a:endParaRPr lang="ru-RU" sz="2400" dirty="0"/>
          </a:p>
          <a:p>
            <a:endParaRPr lang="ru-RU" dirty="0"/>
          </a:p>
          <a:p>
            <a:endParaRPr lang="ru-RU" dirty="0"/>
          </a:p>
        </p:txBody>
      </p:sp>
      <p:sp>
        <p:nvSpPr>
          <p:cNvPr id="4" name="Прямоугольник 3">
            <a:extLst>
              <a:ext uri="{FF2B5EF4-FFF2-40B4-BE49-F238E27FC236}">
                <a16:creationId xmlns="" xmlns:a16="http://schemas.microsoft.com/office/drawing/2014/main" id="{5885BB12-894B-46FA-819E-80B47C2B2100}"/>
              </a:ext>
            </a:extLst>
          </p:cNvPr>
          <p:cNvSpPr/>
          <p:nvPr/>
        </p:nvSpPr>
        <p:spPr>
          <a:xfrm>
            <a:off x="139700" y="222709"/>
            <a:ext cx="11709400" cy="490199"/>
          </a:xfrm>
          <a:prstGeom prst="rect">
            <a:avLst/>
          </a:prstGeom>
        </p:spPr>
        <p:txBody>
          <a:bodyPr wrap="square">
            <a:spAutoFit/>
          </a:bodyPr>
          <a:lstStyle/>
          <a:p>
            <a:pPr marL="630555" algn="ctr">
              <a:lnSpc>
                <a:spcPct val="115000"/>
              </a:lnSpc>
              <a:spcAft>
                <a:spcPts val="1000"/>
              </a:spcAft>
            </a:pPr>
            <a:r>
              <a:rPr lang="en-US" sz="24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Taking measures to stabilize the </a:t>
            </a:r>
            <a:r>
              <a:rPr lang="en-US" sz="2400" b="1" u="sng"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labour</a:t>
            </a:r>
            <a:r>
              <a:rPr lang="en-US" sz="24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market situation in the times of the crisis</a:t>
            </a:r>
            <a:endParaRPr lang="ru-RU" sz="24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 name="Номер слайда 1">
            <a:extLst>
              <a:ext uri="{FF2B5EF4-FFF2-40B4-BE49-F238E27FC236}">
                <a16:creationId xmlns="" xmlns:a16="http://schemas.microsoft.com/office/drawing/2014/main" id="{2F78100B-AB9E-4093-936E-C906BF0076D3}"/>
              </a:ext>
            </a:extLst>
          </p:cNvPr>
          <p:cNvSpPr>
            <a:spLocks noGrp="1"/>
          </p:cNvSpPr>
          <p:nvPr>
            <p:ph type="sldNum" sz="quarter" idx="12"/>
          </p:nvPr>
        </p:nvSpPr>
        <p:spPr/>
        <p:txBody>
          <a:bodyPr/>
          <a:lstStyle/>
          <a:p>
            <a:fld id="{1C430A12-12DA-439B-83AE-0B1C8589E792}" type="slidenum">
              <a:rPr lang="ru-RU" smtClean="0"/>
              <a:t>20</a:t>
            </a:fld>
            <a:endParaRPr lang="ru-RU"/>
          </a:p>
        </p:txBody>
      </p:sp>
    </p:spTree>
    <p:extLst>
      <p:ext uri="{BB962C8B-B14F-4D97-AF65-F5344CB8AC3E}">
        <p14:creationId xmlns:p14="http://schemas.microsoft.com/office/powerpoint/2010/main" val="38120071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 xmlns:a16="http://schemas.microsoft.com/office/drawing/2014/main" id="{A5B9406F-B674-47CE-9EAE-574F8A7360E8}"/>
              </a:ext>
            </a:extLst>
          </p:cNvPr>
          <p:cNvSpPr/>
          <p:nvPr/>
        </p:nvSpPr>
        <p:spPr>
          <a:xfrm>
            <a:off x="279400" y="1515239"/>
            <a:ext cx="11633200" cy="3785652"/>
          </a:xfrm>
          <a:prstGeom prst="rect">
            <a:avLst/>
          </a:prstGeom>
        </p:spPr>
        <p:txBody>
          <a:bodyPr wrap="square">
            <a:spAutoFit/>
          </a:bodyPr>
          <a:lstStyle/>
          <a:p>
            <a:r>
              <a:rPr lang="en-US" sz="2400" dirty="0" smtClean="0">
                <a:solidFill>
                  <a:srgbClr val="002060"/>
                </a:solidFill>
              </a:rPr>
              <a:t>In the field of funding for public employment support activities</a:t>
            </a:r>
            <a:r>
              <a:rPr lang="ru-RU" sz="2400" dirty="0" smtClean="0">
                <a:solidFill>
                  <a:srgbClr val="002060"/>
                </a:solidFill>
              </a:rPr>
              <a:t>:</a:t>
            </a:r>
            <a:endParaRPr lang="ru-RU" sz="2400" dirty="0">
              <a:solidFill>
                <a:srgbClr val="002060"/>
              </a:solidFill>
            </a:endParaRPr>
          </a:p>
          <a:p>
            <a:endParaRPr lang="ru-RU" sz="2400" dirty="0"/>
          </a:p>
          <a:p>
            <a:pPr marL="342900" indent="-342900" algn="just">
              <a:buFont typeface="Wingdings" panose="05000000000000000000" pitchFamily="2" charset="2"/>
              <a:buChar char="ü"/>
            </a:pPr>
            <a:r>
              <a:rPr lang="en-US" sz="2400" dirty="0" smtClean="0"/>
              <a:t>Provide full implementation of activities for </a:t>
            </a:r>
            <a:r>
              <a:rPr lang="en-US" sz="2400" dirty="0"/>
              <a:t>public </a:t>
            </a:r>
            <a:r>
              <a:rPr lang="en-US" sz="2400" dirty="0" smtClean="0"/>
              <a:t>support to unemployed citizens </a:t>
            </a:r>
            <a:r>
              <a:rPr lang="ru-RU" sz="2400" dirty="0" smtClean="0"/>
              <a:t>(</a:t>
            </a:r>
            <a:r>
              <a:rPr lang="en-US" sz="2400" dirty="0" smtClean="0"/>
              <a:t>the level of unemployment benefits</a:t>
            </a:r>
            <a:r>
              <a:rPr lang="ru-RU" sz="2400" dirty="0" smtClean="0"/>
              <a:t>, </a:t>
            </a:r>
            <a:r>
              <a:rPr lang="en-US" sz="2400" dirty="0" smtClean="0"/>
              <a:t>payment terms</a:t>
            </a:r>
            <a:r>
              <a:rPr lang="ru-RU" sz="2400" dirty="0" smtClean="0"/>
              <a:t>, </a:t>
            </a:r>
            <a:r>
              <a:rPr lang="en-US" sz="2400" dirty="0" smtClean="0"/>
              <a:t>entitlement conditions</a:t>
            </a:r>
            <a:r>
              <a:rPr lang="ru-RU" sz="2400" dirty="0" smtClean="0"/>
              <a:t>) </a:t>
            </a:r>
            <a:r>
              <a:rPr lang="en-US" sz="2400" dirty="0" err="1" smtClean="0"/>
              <a:t>etc</a:t>
            </a:r>
            <a:r>
              <a:rPr lang="ru-RU" sz="2400" dirty="0" smtClean="0"/>
              <a:t>.;</a:t>
            </a:r>
            <a:endParaRPr lang="ru-RU" sz="2400" dirty="0"/>
          </a:p>
          <a:p>
            <a:pPr marL="342900" indent="-342900" algn="just">
              <a:buFont typeface="Wingdings" panose="05000000000000000000" pitchFamily="2" charset="2"/>
              <a:buChar char="ü"/>
            </a:pPr>
            <a:endParaRPr lang="ru-RU" sz="2400" dirty="0"/>
          </a:p>
          <a:p>
            <a:pPr marL="342900" indent="-342900" algn="just">
              <a:buFont typeface="Wingdings" panose="05000000000000000000" pitchFamily="2" charset="2"/>
              <a:buChar char="ü"/>
            </a:pPr>
            <a:r>
              <a:rPr lang="en-US" sz="2400" dirty="0" smtClean="0"/>
              <a:t>Consolidate financial resources for implementation of public employment support activities and ensure efficient use of funds</a:t>
            </a:r>
            <a:r>
              <a:rPr lang="ru-RU" sz="2400" dirty="0" smtClean="0"/>
              <a:t>; </a:t>
            </a:r>
            <a:endParaRPr lang="ru-RU" sz="2400" dirty="0"/>
          </a:p>
          <a:p>
            <a:pPr marL="342900" indent="-342900" algn="just">
              <a:buFont typeface="Wingdings" panose="05000000000000000000" pitchFamily="2" charset="2"/>
              <a:buChar char="ü"/>
            </a:pPr>
            <a:endParaRPr lang="ru-RU" sz="2400" dirty="0"/>
          </a:p>
          <a:p>
            <a:pPr marL="342900" indent="-342900" algn="just">
              <a:buFont typeface="Wingdings" panose="05000000000000000000" pitchFamily="2" charset="2"/>
              <a:buChar char="ü"/>
            </a:pPr>
            <a:r>
              <a:rPr lang="en-US" sz="2400" dirty="0" smtClean="0"/>
              <a:t>Raise funds from local budgets and employers to implement employment support activities for workers to be dismissed</a:t>
            </a:r>
            <a:r>
              <a:rPr lang="ru-RU" sz="2400" dirty="0" smtClean="0"/>
              <a:t>.</a:t>
            </a:r>
            <a:endParaRPr lang="ru-RU" sz="2400" dirty="0"/>
          </a:p>
        </p:txBody>
      </p:sp>
      <p:sp>
        <p:nvSpPr>
          <p:cNvPr id="4" name="Прямоугольник 3">
            <a:extLst>
              <a:ext uri="{FF2B5EF4-FFF2-40B4-BE49-F238E27FC236}">
                <a16:creationId xmlns="" xmlns:a16="http://schemas.microsoft.com/office/drawing/2014/main" id="{3AE70A4A-733B-4B3E-B81C-B5E9DAB31353}"/>
              </a:ext>
            </a:extLst>
          </p:cNvPr>
          <p:cNvSpPr/>
          <p:nvPr/>
        </p:nvSpPr>
        <p:spPr>
          <a:xfrm>
            <a:off x="139700" y="392525"/>
            <a:ext cx="11709400" cy="490199"/>
          </a:xfrm>
          <a:prstGeom prst="rect">
            <a:avLst/>
          </a:prstGeom>
        </p:spPr>
        <p:txBody>
          <a:bodyPr wrap="square">
            <a:spAutoFit/>
          </a:bodyPr>
          <a:lstStyle/>
          <a:p>
            <a:pPr marL="630555" algn="ctr">
              <a:lnSpc>
                <a:spcPct val="115000"/>
              </a:lnSpc>
              <a:spcAft>
                <a:spcPts val="1000"/>
              </a:spcAft>
            </a:pPr>
            <a:r>
              <a:rPr lang="en-US" sz="24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Taking measures to stabilize the </a:t>
            </a:r>
            <a:r>
              <a:rPr lang="en-US" sz="2400" b="1" u="sng"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labour</a:t>
            </a:r>
            <a:r>
              <a:rPr lang="en-US" sz="24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market situation in the times of the crisis</a:t>
            </a:r>
            <a:endParaRPr lang="ru-RU" sz="24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
        <p:nvSpPr>
          <p:cNvPr id="2" name="Номер слайда 1">
            <a:extLst>
              <a:ext uri="{FF2B5EF4-FFF2-40B4-BE49-F238E27FC236}">
                <a16:creationId xmlns="" xmlns:a16="http://schemas.microsoft.com/office/drawing/2014/main" id="{EE494FAA-9CB6-464E-88E1-7A9F1121C642}"/>
              </a:ext>
            </a:extLst>
          </p:cNvPr>
          <p:cNvSpPr>
            <a:spLocks noGrp="1"/>
          </p:cNvSpPr>
          <p:nvPr>
            <p:ph type="sldNum" sz="quarter" idx="12"/>
          </p:nvPr>
        </p:nvSpPr>
        <p:spPr/>
        <p:txBody>
          <a:bodyPr/>
          <a:lstStyle/>
          <a:p>
            <a:fld id="{1C430A12-12DA-439B-83AE-0B1C8589E792}" type="slidenum">
              <a:rPr lang="ru-RU" smtClean="0"/>
              <a:t>21</a:t>
            </a:fld>
            <a:endParaRPr lang="ru-RU"/>
          </a:p>
        </p:txBody>
      </p:sp>
    </p:spTree>
    <p:extLst>
      <p:ext uri="{BB962C8B-B14F-4D97-AF65-F5344CB8AC3E}">
        <p14:creationId xmlns:p14="http://schemas.microsoft.com/office/powerpoint/2010/main" val="2515279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a:extLst>
              <a:ext uri="{FF2B5EF4-FFF2-40B4-BE49-F238E27FC236}">
                <a16:creationId xmlns="" xmlns:a16="http://schemas.microsoft.com/office/drawing/2014/main" id="{EE763310-5E85-4DA1-A9F9-C42CC79F4F29}"/>
              </a:ext>
            </a:extLst>
          </p:cNvPr>
          <p:cNvSpPr/>
          <p:nvPr/>
        </p:nvSpPr>
        <p:spPr>
          <a:xfrm>
            <a:off x="279400" y="1402140"/>
            <a:ext cx="11633200" cy="4093428"/>
          </a:xfrm>
          <a:prstGeom prst="rect">
            <a:avLst/>
          </a:prstGeom>
        </p:spPr>
        <p:txBody>
          <a:bodyPr wrap="square">
            <a:spAutoFit/>
          </a:bodyPr>
          <a:lstStyle/>
          <a:p>
            <a:r>
              <a:rPr lang="en-US" sz="2400" dirty="0" smtClean="0">
                <a:solidFill>
                  <a:srgbClr val="002060"/>
                </a:solidFill>
              </a:rPr>
              <a:t>In the field </a:t>
            </a:r>
            <a:r>
              <a:rPr lang="en-US" sz="2400" dirty="0">
                <a:solidFill>
                  <a:srgbClr val="002060"/>
                </a:solidFill>
              </a:rPr>
              <a:t>of </a:t>
            </a:r>
            <a:r>
              <a:rPr lang="en-US" sz="2400" dirty="0" smtClean="0">
                <a:solidFill>
                  <a:srgbClr val="002060"/>
                </a:solidFill>
              </a:rPr>
              <a:t>efficiency increase </a:t>
            </a:r>
            <a:r>
              <a:rPr lang="en-US" sz="2400" dirty="0">
                <a:solidFill>
                  <a:srgbClr val="002060"/>
                </a:solidFill>
              </a:rPr>
              <a:t>of </a:t>
            </a:r>
            <a:r>
              <a:rPr lang="en-US" sz="2400" dirty="0" smtClean="0">
                <a:solidFill>
                  <a:srgbClr val="002060"/>
                </a:solidFill>
              </a:rPr>
              <a:t>public employment services</a:t>
            </a:r>
            <a:r>
              <a:rPr lang="ru-RU" sz="2400" dirty="0" smtClean="0">
                <a:solidFill>
                  <a:srgbClr val="002060"/>
                </a:solidFill>
              </a:rPr>
              <a:t>:</a:t>
            </a:r>
            <a:endParaRPr lang="ru-RU" sz="2400" dirty="0">
              <a:solidFill>
                <a:srgbClr val="002060"/>
              </a:solidFill>
            </a:endParaRPr>
          </a:p>
          <a:p>
            <a:endParaRPr lang="ru-RU" dirty="0"/>
          </a:p>
          <a:p>
            <a:pPr marL="342900" indent="-342900" algn="just">
              <a:buFont typeface="Wingdings" panose="05000000000000000000" pitchFamily="2" charset="2"/>
              <a:buChar char="ü"/>
            </a:pPr>
            <a:r>
              <a:rPr lang="en-US" sz="2000" dirty="0" smtClean="0"/>
              <a:t>Improve operational work of public employment service providers with all groups of population to facilitate employment</a:t>
            </a:r>
            <a:r>
              <a:rPr lang="ru-RU" sz="2000" dirty="0" smtClean="0"/>
              <a:t>; </a:t>
            </a:r>
            <a:endParaRPr lang="ru-RU" sz="2000" dirty="0"/>
          </a:p>
          <a:p>
            <a:pPr marL="342900" indent="-342900" algn="just">
              <a:buFont typeface="Wingdings" panose="05000000000000000000" pitchFamily="2" charset="2"/>
              <a:buChar char="ü"/>
            </a:pPr>
            <a:endParaRPr lang="ru-RU" sz="2000" dirty="0"/>
          </a:p>
          <a:p>
            <a:pPr marL="342900" indent="-342900" algn="just">
              <a:buFont typeface="Wingdings" panose="05000000000000000000" pitchFamily="2" charset="2"/>
              <a:buChar char="ü"/>
            </a:pPr>
            <a:r>
              <a:rPr lang="en-US" sz="2000" dirty="0" smtClean="0"/>
              <a:t>Optimize service delivery for jobless and unemployed individuals using different patterns of operation </a:t>
            </a:r>
            <a:r>
              <a:rPr lang="ru-RU" sz="2000" dirty="0" smtClean="0"/>
              <a:t>(</a:t>
            </a:r>
            <a:r>
              <a:rPr lang="en-US" sz="2000" dirty="0" smtClean="0"/>
              <a:t>remote service provision</a:t>
            </a:r>
            <a:r>
              <a:rPr lang="ru-RU" sz="2000" dirty="0" smtClean="0"/>
              <a:t>, </a:t>
            </a:r>
            <a:r>
              <a:rPr lang="en-US" sz="2000" dirty="0" smtClean="0"/>
              <a:t>using technical means</a:t>
            </a:r>
            <a:r>
              <a:rPr lang="ru-RU" sz="2000" dirty="0" smtClean="0"/>
              <a:t>, </a:t>
            </a:r>
            <a:r>
              <a:rPr lang="en-US" sz="2000" dirty="0" smtClean="0"/>
              <a:t>application through service platforms</a:t>
            </a:r>
            <a:r>
              <a:rPr lang="ru-RU" sz="2000" dirty="0" smtClean="0"/>
              <a:t>); </a:t>
            </a:r>
            <a:endParaRPr lang="ru-RU" sz="2000" dirty="0"/>
          </a:p>
          <a:p>
            <a:pPr marL="342900" indent="-342900" algn="just">
              <a:buFont typeface="Wingdings" panose="05000000000000000000" pitchFamily="2" charset="2"/>
              <a:buChar char="ü"/>
            </a:pPr>
            <a:endParaRPr lang="ru-RU" sz="2000" dirty="0"/>
          </a:p>
          <a:p>
            <a:pPr marL="342900" indent="-342900" algn="just">
              <a:buFont typeface="Wingdings" panose="05000000000000000000" pitchFamily="2" charset="2"/>
              <a:buChar char="ü"/>
            </a:pPr>
            <a:r>
              <a:rPr lang="en-US" sz="2000" dirty="0" smtClean="0"/>
              <a:t>Implement projects to improve public support services</a:t>
            </a:r>
            <a:r>
              <a:rPr lang="ru-RU" sz="2000" dirty="0" smtClean="0"/>
              <a:t>, </a:t>
            </a:r>
            <a:r>
              <a:rPr lang="en-US" sz="2000" dirty="0" smtClean="0"/>
              <a:t>build an image</a:t>
            </a:r>
            <a:r>
              <a:rPr lang="ru-RU" sz="2000" dirty="0" smtClean="0"/>
              <a:t>, </a:t>
            </a:r>
            <a:r>
              <a:rPr lang="en-US" sz="2000" dirty="0" smtClean="0"/>
              <a:t>adopt new (progressive) digital technologies</a:t>
            </a:r>
            <a:r>
              <a:rPr lang="ru-RU" sz="2000" dirty="0" smtClean="0"/>
              <a:t>;</a:t>
            </a:r>
            <a:endParaRPr lang="ru-RU" sz="2000" dirty="0"/>
          </a:p>
          <a:p>
            <a:pPr marL="342900" indent="-342900" algn="just">
              <a:buFont typeface="Wingdings" panose="05000000000000000000" pitchFamily="2" charset="2"/>
              <a:buChar char="ü"/>
            </a:pPr>
            <a:endParaRPr lang="ru-RU" sz="2000" dirty="0"/>
          </a:p>
          <a:p>
            <a:pPr marL="342900" indent="-342900" algn="just">
              <a:buFont typeface="Wingdings" panose="05000000000000000000" pitchFamily="2" charset="2"/>
              <a:buChar char="ü"/>
            </a:pPr>
            <a:r>
              <a:rPr lang="en-US" sz="2000" dirty="0" smtClean="0"/>
              <a:t>Implement Employment Academy Project</a:t>
            </a:r>
            <a:r>
              <a:rPr lang="ru-RU" sz="2000" dirty="0" smtClean="0"/>
              <a:t> (</a:t>
            </a:r>
            <a:r>
              <a:rPr lang="en-US" sz="2000" dirty="0" smtClean="0"/>
              <a:t>jointly with ILO</a:t>
            </a:r>
            <a:r>
              <a:rPr lang="ru-RU" sz="2000" dirty="0" smtClean="0"/>
              <a:t>).</a:t>
            </a:r>
            <a:endParaRPr lang="ru-RU" sz="2000" dirty="0"/>
          </a:p>
          <a:p>
            <a:endParaRPr lang="ru-RU" dirty="0"/>
          </a:p>
        </p:txBody>
      </p:sp>
      <p:sp>
        <p:nvSpPr>
          <p:cNvPr id="2" name="Номер слайда 1">
            <a:extLst>
              <a:ext uri="{FF2B5EF4-FFF2-40B4-BE49-F238E27FC236}">
                <a16:creationId xmlns="" xmlns:a16="http://schemas.microsoft.com/office/drawing/2014/main" id="{8145CC2A-6B45-4D7E-9515-EC8627B80C0C}"/>
              </a:ext>
            </a:extLst>
          </p:cNvPr>
          <p:cNvSpPr>
            <a:spLocks noGrp="1"/>
          </p:cNvSpPr>
          <p:nvPr>
            <p:ph type="sldNum" sz="quarter" idx="12"/>
          </p:nvPr>
        </p:nvSpPr>
        <p:spPr/>
        <p:txBody>
          <a:bodyPr/>
          <a:lstStyle/>
          <a:p>
            <a:fld id="{1C430A12-12DA-439B-83AE-0B1C8589E792}" type="slidenum">
              <a:rPr lang="ru-RU" smtClean="0"/>
              <a:t>22</a:t>
            </a:fld>
            <a:endParaRPr lang="ru-RU"/>
          </a:p>
        </p:txBody>
      </p:sp>
      <p:sp>
        <p:nvSpPr>
          <p:cNvPr id="5" name="Прямоугольник 4">
            <a:extLst>
              <a:ext uri="{FF2B5EF4-FFF2-40B4-BE49-F238E27FC236}">
                <a16:creationId xmlns="" xmlns:a16="http://schemas.microsoft.com/office/drawing/2014/main" id="{3AE70A4A-733B-4B3E-B81C-B5E9DAB31353}"/>
              </a:ext>
            </a:extLst>
          </p:cNvPr>
          <p:cNvSpPr/>
          <p:nvPr/>
        </p:nvSpPr>
        <p:spPr>
          <a:xfrm>
            <a:off x="139700" y="222709"/>
            <a:ext cx="11709400" cy="490199"/>
          </a:xfrm>
          <a:prstGeom prst="rect">
            <a:avLst/>
          </a:prstGeom>
        </p:spPr>
        <p:txBody>
          <a:bodyPr wrap="square">
            <a:spAutoFit/>
          </a:bodyPr>
          <a:lstStyle/>
          <a:p>
            <a:pPr marL="630555" algn="ctr">
              <a:lnSpc>
                <a:spcPct val="115000"/>
              </a:lnSpc>
              <a:spcAft>
                <a:spcPts val="1000"/>
              </a:spcAft>
            </a:pPr>
            <a:r>
              <a:rPr lang="en-US" sz="24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Taking measures to stabilize the </a:t>
            </a:r>
            <a:r>
              <a:rPr lang="en-US" sz="2400" b="1" u="sng" dirty="0" err="1">
                <a:solidFill>
                  <a:srgbClr val="002060"/>
                </a:solidFill>
                <a:latin typeface="Times New Roman" panose="02020603050405020304" pitchFamily="18" charset="0"/>
                <a:ea typeface="Calibri" panose="020F0502020204030204" pitchFamily="34" charset="0"/>
                <a:cs typeface="Times New Roman" panose="02020603050405020304" pitchFamily="18" charset="0"/>
              </a:rPr>
              <a:t>labour</a:t>
            </a:r>
            <a:r>
              <a:rPr lang="en-US" sz="2400" b="1" u="sng"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 market situation in the times of the crisis</a:t>
            </a:r>
            <a:endParaRPr lang="ru-RU" sz="2400" b="1" dirty="0">
              <a:solidFill>
                <a:srgbClr val="002060"/>
              </a:solidFill>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87470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350A4638-2527-4AC3-BFEF-61A90454EDF2}"/>
              </a:ext>
            </a:extLst>
          </p:cNvPr>
          <p:cNvSpPr txBox="1"/>
          <p:nvPr/>
        </p:nvSpPr>
        <p:spPr>
          <a:xfrm>
            <a:off x="215900" y="609600"/>
            <a:ext cx="11760200" cy="4154984"/>
          </a:xfrm>
          <a:prstGeom prst="rect">
            <a:avLst/>
          </a:prstGeom>
          <a:noFill/>
        </p:spPr>
        <p:txBody>
          <a:bodyPr wrap="square" rtlCol="0">
            <a:spAutoFit/>
          </a:bodyPr>
          <a:lstStyle/>
          <a:p>
            <a:pPr marL="285750" indent="-285750" algn="just">
              <a:buFont typeface="Wingdings" panose="05000000000000000000" pitchFamily="2" charset="2"/>
              <a:buChar char="ü"/>
            </a:pPr>
            <a:r>
              <a:rPr lang="en-US" sz="2400" dirty="0" smtClean="0"/>
              <a:t>Improve professional training of public employment service staff as part of the adoption of </a:t>
            </a:r>
            <a:r>
              <a:rPr lang="ru-RU" sz="2400" dirty="0" smtClean="0"/>
              <a:t> </a:t>
            </a:r>
            <a:r>
              <a:rPr lang="en-US" sz="2400" dirty="0" smtClean="0"/>
              <a:t>the new model and implementation of Employment Service </a:t>
            </a:r>
            <a:r>
              <a:rPr lang="ru-RU" sz="2400" dirty="0" smtClean="0"/>
              <a:t>2.0</a:t>
            </a:r>
            <a:r>
              <a:rPr lang="en-US" sz="2400" dirty="0" smtClean="0"/>
              <a:t> </a:t>
            </a:r>
            <a:r>
              <a:rPr lang="en-US" sz="2400" dirty="0" smtClean="0"/>
              <a:t>Project</a:t>
            </a:r>
            <a:r>
              <a:rPr lang="ru-RU" sz="2400" dirty="0" smtClean="0"/>
              <a:t>;</a:t>
            </a:r>
            <a:endParaRPr lang="ru-RU" sz="2400" dirty="0"/>
          </a:p>
          <a:p>
            <a:pPr marL="285750" indent="-285750" algn="just">
              <a:buFont typeface="Wingdings" panose="05000000000000000000" pitchFamily="2" charset="2"/>
              <a:buChar char="ü"/>
            </a:pPr>
            <a:endParaRPr lang="ru-RU" sz="2400" dirty="0"/>
          </a:p>
          <a:p>
            <a:pPr marL="285750" indent="-285750" algn="just">
              <a:buFont typeface="Wingdings" panose="05000000000000000000" pitchFamily="2" charset="2"/>
              <a:buChar char="ü"/>
            </a:pPr>
            <a:r>
              <a:rPr lang="en-US" sz="2400" dirty="0" smtClean="0"/>
              <a:t>Study and promote practices used by pilot public employment service centers</a:t>
            </a:r>
            <a:r>
              <a:rPr lang="ru-RU" sz="2400" dirty="0" smtClean="0"/>
              <a:t> (</a:t>
            </a:r>
            <a:r>
              <a:rPr lang="en-US" sz="2400" dirty="0" smtClean="0"/>
              <a:t>by the results of </a:t>
            </a:r>
            <a:r>
              <a:rPr lang="ru-RU" sz="2400" dirty="0" smtClean="0"/>
              <a:t>2019-2020</a:t>
            </a:r>
            <a:r>
              <a:rPr lang="en-US" sz="2400" dirty="0" smtClean="0"/>
              <a:t> performance</a:t>
            </a:r>
            <a:r>
              <a:rPr lang="ru-RU" sz="2400" dirty="0" smtClean="0"/>
              <a:t>) </a:t>
            </a:r>
            <a:r>
              <a:rPr lang="en-US" sz="2400" dirty="0" smtClean="0"/>
              <a:t>in terms of integrating the principles of professional, targeted and tailor made customer services</a:t>
            </a:r>
            <a:r>
              <a:rPr lang="ru-RU" sz="2400" dirty="0" smtClean="0"/>
              <a:t>;</a:t>
            </a:r>
            <a:endParaRPr lang="ru-RU" sz="2400" dirty="0"/>
          </a:p>
          <a:p>
            <a:pPr marL="285750" indent="-285750" algn="just">
              <a:buFont typeface="Wingdings" panose="05000000000000000000" pitchFamily="2" charset="2"/>
              <a:buChar char="ü"/>
            </a:pPr>
            <a:endParaRPr lang="ru-RU" sz="2400" dirty="0"/>
          </a:p>
          <a:p>
            <a:pPr marL="285750" indent="-285750" algn="just">
              <a:buFont typeface="Wingdings" panose="05000000000000000000" pitchFamily="2" charset="2"/>
              <a:buChar char="ü"/>
            </a:pPr>
            <a:r>
              <a:rPr lang="en-US" sz="2400" dirty="0" smtClean="0"/>
              <a:t>Adopt professional standards for specialists in public employment services</a:t>
            </a:r>
            <a:r>
              <a:rPr lang="ru-RU" sz="2400" dirty="0" smtClean="0"/>
              <a:t>;</a:t>
            </a:r>
            <a:endParaRPr lang="ru-RU" sz="2400" dirty="0"/>
          </a:p>
          <a:p>
            <a:pPr marL="285750" indent="-285750" algn="just">
              <a:buFont typeface="Wingdings" panose="05000000000000000000" pitchFamily="2" charset="2"/>
              <a:buChar char="ü"/>
            </a:pPr>
            <a:endParaRPr lang="ru-RU" sz="2400" dirty="0"/>
          </a:p>
          <a:p>
            <a:pPr marL="285750" indent="-285750" algn="just">
              <a:buFont typeface="Wingdings" panose="05000000000000000000" pitchFamily="2" charset="2"/>
              <a:buChar char="ü"/>
            </a:pPr>
            <a:r>
              <a:rPr lang="en-US" sz="2400" dirty="0" smtClean="0"/>
              <a:t>Learn from practices used by public employment services in other countries in response to</a:t>
            </a:r>
            <a:r>
              <a:rPr lang="ru-RU" sz="2400" dirty="0" smtClean="0"/>
              <a:t> </a:t>
            </a:r>
            <a:r>
              <a:rPr lang="en-US" sz="2400" dirty="0"/>
              <a:t>Covid-19</a:t>
            </a:r>
            <a:r>
              <a:rPr lang="ru-RU" sz="2400" dirty="0"/>
              <a:t> </a:t>
            </a:r>
            <a:r>
              <a:rPr lang="en-US" sz="2400" dirty="0" smtClean="0"/>
              <a:t>pandemic and, whenever necessary, apply these practices in Russia</a:t>
            </a:r>
            <a:r>
              <a:rPr lang="ru-RU" sz="2400" dirty="0" smtClean="0"/>
              <a:t>.</a:t>
            </a:r>
            <a:endParaRPr lang="ru-RU" sz="2400" dirty="0"/>
          </a:p>
        </p:txBody>
      </p:sp>
      <p:sp>
        <p:nvSpPr>
          <p:cNvPr id="3" name="Номер слайда 2">
            <a:extLst>
              <a:ext uri="{FF2B5EF4-FFF2-40B4-BE49-F238E27FC236}">
                <a16:creationId xmlns="" xmlns:a16="http://schemas.microsoft.com/office/drawing/2014/main" id="{AD96E555-36FC-4AAB-9897-8873F3341090}"/>
              </a:ext>
            </a:extLst>
          </p:cNvPr>
          <p:cNvSpPr>
            <a:spLocks noGrp="1"/>
          </p:cNvSpPr>
          <p:nvPr>
            <p:ph type="sldNum" sz="quarter" idx="12"/>
          </p:nvPr>
        </p:nvSpPr>
        <p:spPr/>
        <p:txBody>
          <a:bodyPr/>
          <a:lstStyle/>
          <a:p>
            <a:fld id="{1C430A12-12DA-439B-83AE-0B1C8589E792}" type="slidenum">
              <a:rPr lang="ru-RU" smtClean="0"/>
              <a:t>23</a:t>
            </a:fld>
            <a:endParaRPr lang="ru-RU"/>
          </a:p>
        </p:txBody>
      </p:sp>
    </p:spTree>
    <p:extLst>
      <p:ext uri="{BB962C8B-B14F-4D97-AF65-F5344CB8AC3E}">
        <p14:creationId xmlns:p14="http://schemas.microsoft.com/office/powerpoint/2010/main" val="1234125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AB6A702A-1F98-47E3-8B65-267E3D4518B4}"/>
              </a:ext>
            </a:extLst>
          </p:cNvPr>
          <p:cNvSpPr txBox="1"/>
          <p:nvPr/>
        </p:nvSpPr>
        <p:spPr>
          <a:xfrm>
            <a:off x="1214847" y="1193800"/>
            <a:ext cx="9862458" cy="3046988"/>
          </a:xfrm>
          <a:prstGeom prst="rect">
            <a:avLst/>
          </a:prstGeom>
          <a:noFill/>
        </p:spPr>
        <p:txBody>
          <a:bodyPr wrap="square" rtlCol="0">
            <a:spAutoFit/>
          </a:bodyPr>
          <a:lstStyle/>
          <a:p>
            <a:r>
              <a:rPr lang="en-US" sz="3200" dirty="0" smtClean="0"/>
              <a:t>“Attention </a:t>
            </a:r>
            <a:r>
              <a:rPr lang="en-US" sz="3200" dirty="0"/>
              <a:t>to the labor </a:t>
            </a:r>
            <a:r>
              <a:rPr lang="en-US" sz="3200" dirty="0" smtClean="0"/>
              <a:t>market situation, </a:t>
            </a:r>
            <a:r>
              <a:rPr lang="en-US" sz="3200" dirty="0"/>
              <a:t>to the problems of citizens </a:t>
            </a:r>
            <a:r>
              <a:rPr lang="en-US" sz="3200" dirty="0" smtClean="0"/>
              <a:t>affected by unemployment </a:t>
            </a:r>
            <a:r>
              <a:rPr lang="en-US" sz="3200" dirty="0"/>
              <a:t>should be maximum at all </a:t>
            </a:r>
            <a:r>
              <a:rPr lang="en-US" sz="3200" dirty="0" smtClean="0"/>
              <a:t>levels </a:t>
            </a:r>
            <a:r>
              <a:rPr lang="en-US" sz="3200" dirty="0"/>
              <a:t>of </a:t>
            </a:r>
            <a:r>
              <a:rPr lang="en-US" sz="3200" dirty="0" smtClean="0"/>
              <a:t>government.”</a:t>
            </a:r>
            <a:endParaRPr lang="ru-RU" sz="3200" dirty="0"/>
          </a:p>
          <a:p>
            <a:endParaRPr lang="ru-RU" sz="3200" dirty="0"/>
          </a:p>
          <a:p>
            <a:pPr algn="r"/>
            <a:r>
              <a:rPr lang="en-US" sz="3200" dirty="0" smtClean="0"/>
              <a:t>Vladimir </a:t>
            </a:r>
            <a:r>
              <a:rPr lang="en-US" sz="3200" dirty="0"/>
              <a:t>Putin, </a:t>
            </a:r>
            <a:endParaRPr lang="en-US" sz="3200" dirty="0" smtClean="0"/>
          </a:p>
          <a:p>
            <a:pPr algn="r"/>
            <a:r>
              <a:rPr lang="en-US" sz="3200" dirty="0" smtClean="0"/>
              <a:t>President of the Russian </a:t>
            </a:r>
            <a:r>
              <a:rPr lang="en-US" sz="3200" dirty="0"/>
              <a:t>Federation</a:t>
            </a:r>
            <a:endParaRPr lang="ru-RU" sz="3200" dirty="0"/>
          </a:p>
        </p:txBody>
      </p:sp>
      <p:sp>
        <p:nvSpPr>
          <p:cNvPr id="3" name="Номер слайда 2">
            <a:extLst>
              <a:ext uri="{FF2B5EF4-FFF2-40B4-BE49-F238E27FC236}">
                <a16:creationId xmlns="" xmlns:a16="http://schemas.microsoft.com/office/drawing/2014/main" id="{31AEA9EB-3288-4997-B96B-0823FDDA7523}"/>
              </a:ext>
            </a:extLst>
          </p:cNvPr>
          <p:cNvSpPr>
            <a:spLocks noGrp="1"/>
          </p:cNvSpPr>
          <p:nvPr>
            <p:ph type="sldNum" sz="quarter" idx="12"/>
          </p:nvPr>
        </p:nvSpPr>
        <p:spPr/>
        <p:txBody>
          <a:bodyPr/>
          <a:lstStyle/>
          <a:p>
            <a:fld id="{1C430A12-12DA-439B-83AE-0B1C8589E792}" type="slidenum">
              <a:rPr lang="ru-RU" smtClean="0"/>
              <a:t>24</a:t>
            </a:fld>
            <a:endParaRPr lang="ru-RU"/>
          </a:p>
        </p:txBody>
      </p:sp>
    </p:spTree>
    <p:extLst>
      <p:ext uri="{BB962C8B-B14F-4D97-AF65-F5344CB8AC3E}">
        <p14:creationId xmlns:p14="http://schemas.microsoft.com/office/powerpoint/2010/main" val="40138523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 xmlns:a16="http://schemas.microsoft.com/office/drawing/2014/main" id="{635ED6C8-52A1-4C9A-AAC9-73B242826560}"/>
              </a:ext>
            </a:extLst>
          </p:cNvPr>
          <p:cNvSpPr txBox="1"/>
          <p:nvPr/>
        </p:nvSpPr>
        <p:spPr>
          <a:xfrm>
            <a:off x="2597727" y="1834576"/>
            <a:ext cx="7232073" cy="2092881"/>
          </a:xfrm>
          <a:prstGeom prst="rect">
            <a:avLst/>
          </a:prstGeom>
          <a:noFill/>
        </p:spPr>
        <p:txBody>
          <a:bodyPr wrap="square" rtlCol="0">
            <a:spAutoFit/>
          </a:bodyPr>
          <a:lstStyle/>
          <a:p>
            <a:pPr algn="ctr"/>
            <a:r>
              <a:rPr lang="en-US" sz="6500" b="1" dirty="0" smtClean="0"/>
              <a:t>Thank you </a:t>
            </a:r>
          </a:p>
          <a:p>
            <a:pPr algn="ctr"/>
            <a:r>
              <a:rPr lang="en-US" sz="6500" b="1" dirty="0" smtClean="0"/>
              <a:t>for your attention</a:t>
            </a:r>
            <a:r>
              <a:rPr lang="ru-RU" sz="6500" b="1" dirty="0" smtClean="0"/>
              <a:t>!</a:t>
            </a:r>
            <a:endParaRPr lang="ru-RU" sz="6500" b="1" dirty="0"/>
          </a:p>
        </p:txBody>
      </p:sp>
      <p:sp>
        <p:nvSpPr>
          <p:cNvPr id="3" name="Номер слайда 2">
            <a:extLst>
              <a:ext uri="{FF2B5EF4-FFF2-40B4-BE49-F238E27FC236}">
                <a16:creationId xmlns="" xmlns:a16="http://schemas.microsoft.com/office/drawing/2014/main" id="{4B8DB4E6-F964-41A8-8F47-269A2FC1E82A}"/>
              </a:ext>
            </a:extLst>
          </p:cNvPr>
          <p:cNvSpPr>
            <a:spLocks noGrp="1"/>
          </p:cNvSpPr>
          <p:nvPr>
            <p:ph type="sldNum" sz="quarter" idx="12"/>
          </p:nvPr>
        </p:nvSpPr>
        <p:spPr/>
        <p:txBody>
          <a:bodyPr/>
          <a:lstStyle/>
          <a:p>
            <a:fld id="{1C430A12-12DA-439B-83AE-0B1C8589E792}" type="slidenum">
              <a:rPr lang="ru-RU" smtClean="0"/>
              <a:t>25</a:t>
            </a:fld>
            <a:endParaRPr lang="ru-RU"/>
          </a:p>
        </p:txBody>
      </p:sp>
    </p:spTree>
    <p:extLst>
      <p:ext uri="{BB962C8B-B14F-4D97-AF65-F5344CB8AC3E}">
        <p14:creationId xmlns:p14="http://schemas.microsoft.com/office/powerpoint/2010/main" val="3052260224"/>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420</TotalTime>
  <Words>1888</Words>
  <Application>Microsoft Office PowerPoint</Application>
  <PresentationFormat>Широкоэкранный</PresentationFormat>
  <Paragraphs>225</Paragraphs>
  <Slides>25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25</vt:i4>
      </vt:variant>
    </vt:vector>
  </HeadingPairs>
  <TitlesOfParts>
    <vt:vector size="31" baseType="lpstr">
      <vt:lpstr>Arial</vt:lpstr>
      <vt:lpstr>Calibri</vt:lpstr>
      <vt:lpstr>Calibri Light</vt:lpstr>
      <vt:lpstr>Times New Roman</vt:lpstr>
      <vt:lpstr>Wingdings</vt:lpstr>
      <vt:lpstr>Тема Office</vt:lpstr>
      <vt:lpstr>The role of public employment services in facilitating employment in times of the crisis:  political aspects</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vt:lpstr>
      <vt:lpstr>Презентация PowerPoint</vt:lpstr>
      <vt:lpstr> </vt:lpstr>
      <vt:lpstr>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Роль Государственной службы занятости в содействии занятости населения в условиях кризиса: политические аспекты</dc:title>
  <dc:creator>Татьяна Александровна Морозова</dc:creator>
  <cp:lastModifiedBy>О .</cp:lastModifiedBy>
  <cp:revision>49</cp:revision>
  <dcterms:created xsi:type="dcterms:W3CDTF">2020-05-28T07:27:58Z</dcterms:created>
  <dcterms:modified xsi:type="dcterms:W3CDTF">2020-05-29T07:14:24Z</dcterms:modified>
</cp:coreProperties>
</file>