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22" r:id="rId1"/>
  </p:sldMasterIdLst>
  <p:notesMasterIdLst>
    <p:notesMasterId r:id="rId29"/>
  </p:notesMasterIdLst>
  <p:handoutMasterIdLst>
    <p:handoutMasterId r:id="rId30"/>
  </p:handoutMasterIdLst>
  <p:sldIdLst>
    <p:sldId id="262" r:id="rId2"/>
    <p:sldId id="407" r:id="rId3"/>
    <p:sldId id="408" r:id="rId4"/>
    <p:sldId id="427" r:id="rId5"/>
    <p:sldId id="429" r:id="rId6"/>
    <p:sldId id="409" r:id="rId7"/>
    <p:sldId id="410" r:id="rId8"/>
    <p:sldId id="411" r:id="rId9"/>
    <p:sldId id="412" r:id="rId10"/>
    <p:sldId id="415" r:id="rId11"/>
    <p:sldId id="421" r:id="rId12"/>
    <p:sldId id="434" r:id="rId13"/>
    <p:sldId id="435" r:id="rId14"/>
    <p:sldId id="436" r:id="rId15"/>
    <p:sldId id="413" r:id="rId16"/>
    <p:sldId id="414" r:id="rId17"/>
    <p:sldId id="423" r:id="rId18"/>
    <p:sldId id="430" r:id="rId19"/>
    <p:sldId id="432" r:id="rId20"/>
    <p:sldId id="428" r:id="rId21"/>
    <p:sldId id="426" r:id="rId22"/>
    <p:sldId id="431" r:id="rId23"/>
    <p:sldId id="433" r:id="rId24"/>
    <p:sldId id="437" r:id="rId25"/>
    <p:sldId id="438" r:id="rId26"/>
    <p:sldId id="439" r:id="rId27"/>
    <p:sldId id="440" r:id="rId28"/>
  </p:sldIdLst>
  <p:sldSz cx="9144000" cy="6858000" type="screen4x3"/>
  <p:notesSz cx="6797675" cy="9926638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MS PGothic" pitchFamily="34" charset="-128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MS PGothic" pitchFamily="34" charset="-128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MS PGothic" pitchFamily="34" charset="-128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MS PGothic" pitchFamily="34" charset="-128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b="1" kern="1200">
        <a:solidFill>
          <a:schemeClr val="tx1"/>
        </a:solidFill>
        <a:latin typeface="Arial" charset="0"/>
        <a:ea typeface="MS PGothic" pitchFamily="34" charset="-128"/>
        <a:cs typeface="Arial" charset="0"/>
      </a:defRPr>
    </a:lvl5pPr>
    <a:lvl6pPr marL="2286000" algn="l" defTabSz="914400" rtl="0" eaLnBrk="1" latinLnBrk="0" hangingPunct="1">
      <a:defRPr b="1" kern="1200">
        <a:solidFill>
          <a:schemeClr val="tx1"/>
        </a:solidFill>
        <a:latin typeface="Arial" charset="0"/>
        <a:ea typeface="MS PGothic" pitchFamily="34" charset="-128"/>
        <a:cs typeface="Arial" charset="0"/>
      </a:defRPr>
    </a:lvl6pPr>
    <a:lvl7pPr marL="2743200" algn="l" defTabSz="914400" rtl="0" eaLnBrk="1" latinLnBrk="0" hangingPunct="1">
      <a:defRPr b="1" kern="1200">
        <a:solidFill>
          <a:schemeClr val="tx1"/>
        </a:solidFill>
        <a:latin typeface="Arial" charset="0"/>
        <a:ea typeface="MS PGothic" pitchFamily="34" charset="-128"/>
        <a:cs typeface="Arial" charset="0"/>
      </a:defRPr>
    </a:lvl7pPr>
    <a:lvl8pPr marL="3200400" algn="l" defTabSz="914400" rtl="0" eaLnBrk="1" latinLnBrk="0" hangingPunct="1">
      <a:defRPr b="1" kern="1200">
        <a:solidFill>
          <a:schemeClr val="tx1"/>
        </a:solidFill>
        <a:latin typeface="Arial" charset="0"/>
        <a:ea typeface="MS PGothic" pitchFamily="34" charset="-128"/>
        <a:cs typeface="Arial" charset="0"/>
      </a:defRPr>
    </a:lvl8pPr>
    <a:lvl9pPr marL="3657600" algn="l" defTabSz="914400" rtl="0" eaLnBrk="1" latinLnBrk="0" hangingPunct="1">
      <a:defRPr b="1" kern="1200">
        <a:solidFill>
          <a:schemeClr val="tx1"/>
        </a:solidFill>
        <a:latin typeface="Arial" charset="0"/>
        <a:ea typeface="MS PGothic" pitchFamily="34" charset="-128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FF"/>
    <a:srgbClr val="666666"/>
    <a:srgbClr val="0000FF"/>
    <a:srgbClr val="A7E200"/>
    <a:srgbClr val="FF9933"/>
    <a:srgbClr val="FF6600"/>
    <a:srgbClr val="99FF99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8" autoAdjust="0"/>
    <p:restoredTop sz="94660"/>
  </p:normalViewPr>
  <p:slideViewPr>
    <p:cSldViewPr>
      <p:cViewPr varScale="1">
        <p:scale>
          <a:sx n="115" d="100"/>
          <a:sy n="115" d="100"/>
        </p:scale>
        <p:origin x="-900" y="-102"/>
      </p:cViewPr>
      <p:guideLst>
        <p:guide orient="horz"/>
        <p:guide pos="387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>
            <a:lvl1pPr defTabSz="917575">
              <a:defRPr sz="1200" b="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>
            <a:lvl1pPr algn="r" defTabSz="917575">
              <a:defRPr sz="1200" b="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705" tIns="45853" rIns="91705" bIns="45853" numCol="1" anchor="b" anchorCtr="0" compatLnSpc="1">
            <a:prstTxWarp prst="textNoShape">
              <a:avLst/>
            </a:prstTxWarp>
          </a:bodyPr>
          <a:lstStyle>
            <a:lvl1pPr defTabSz="917575">
              <a:defRPr sz="1200" b="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705" tIns="45853" rIns="91705" bIns="45853" numCol="1" anchor="b" anchorCtr="0" compatLnSpc="1">
            <a:prstTxWarp prst="textNoShape">
              <a:avLst/>
            </a:prstTxWarp>
          </a:bodyPr>
          <a:lstStyle>
            <a:lvl1pPr algn="r" defTabSz="917575">
              <a:defRPr sz="1200" b="0" smtClean="0"/>
            </a:lvl1pPr>
          </a:lstStyle>
          <a:p>
            <a:pPr>
              <a:defRPr/>
            </a:pPr>
            <a:fld id="{F6ABCCB4-1779-4D5F-B940-653AC711B4D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209392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>
            <a:lvl1pPr defTabSz="917575">
              <a:defRPr sz="1200" b="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>
            <a:lvl1pPr algn="r" defTabSz="917575">
              <a:defRPr sz="1200" b="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74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7575" y="744538"/>
            <a:ext cx="4964113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1038" y="4714875"/>
            <a:ext cx="5435600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705" tIns="45853" rIns="91705" bIns="4585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smtClean="0"/>
              <a:t>Click to edit Master text styles</a:t>
            </a:r>
          </a:p>
          <a:p>
            <a:pPr lvl="1"/>
            <a:r>
              <a:rPr lang="en-GB" noProof="0" smtClean="0"/>
              <a:t>Second level</a:t>
            </a:r>
          </a:p>
          <a:p>
            <a:pPr lvl="2"/>
            <a:r>
              <a:rPr lang="en-GB" noProof="0" smtClean="0"/>
              <a:t>Third level</a:t>
            </a:r>
          </a:p>
          <a:p>
            <a:pPr lvl="3"/>
            <a:r>
              <a:rPr lang="en-GB" noProof="0" smtClean="0"/>
              <a:t>Fourth level</a:t>
            </a:r>
          </a:p>
          <a:p>
            <a:pPr lvl="4"/>
            <a:r>
              <a:rPr lang="en-GB" noProof="0" smtClean="0"/>
              <a:t>Fifth level</a:t>
            </a:r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705" tIns="45853" rIns="91705" bIns="45853" numCol="1" anchor="b" anchorCtr="0" compatLnSpc="1">
            <a:prstTxWarp prst="textNoShape">
              <a:avLst/>
            </a:prstTxWarp>
          </a:bodyPr>
          <a:lstStyle>
            <a:lvl1pPr defTabSz="917575">
              <a:defRPr sz="1200" b="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86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705" tIns="45853" rIns="91705" bIns="45853" numCol="1" anchor="b" anchorCtr="0" compatLnSpc="1">
            <a:prstTxWarp prst="textNoShape">
              <a:avLst/>
            </a:prstTxWarp>
          </a:bodyPr>
          <a:lstStyle>
            <a:lvl1pPr algn="r" defTabSz="917575">
              <a:defRPr sz="1200" b="0" smtClean="0"/>
            </a:lvl1pPr>
          </a:lstStyle>
          <a:p>
            <a:pPr>
              <a:defRPr/>
            </a:pPr>
            <a:fld id="{B3FB911C-CAAA-462F-BC79-BF51A868710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560878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ＭＳ Ｐゴシック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ＭＳ Ｐゴシック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ＭＳ Ｐゴシック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ＭＳ Ｐゴシック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MS PGothic" pitchFamily="34" charset="-128"/>
        <a:cs typeface="ＭＳ Ｐゴシック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 txBox="1">
            <a:spLocks noGrp="1" noChangeArrowheads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 anchor="b"/>
          <a:lstStyle/>
          <a:p>
            <a:pPr algn="r"/>
            <a:fld id="{A8D902EF-24A2-4121-8C4F-F92FD6D41ED8}" type="slidenum">
              <a:rPr lang="en-GB" sz="1200" b="0"/>
              <a:pPr algn="r"/>
              <a:t>6</a:t>
            </a:fld>
            <a:endParaRPr lang="en-GB" sz="1200" b="0"/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ln/>
        </p:spPr>
        <p:txBody>
          <a:bodyPr lIns="91430" tIns="45715" rIns="91430" bIns="45715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 txBox="1">
            <a:spLocks noGrp="1" noChangeArrowheads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 anchor="b"/>
          <a:lstStyle/>
          <a:p>
            <a:pPr algn="r"/>
            <a:fld id="{1D6F7BED-C893-4BDD-8899-3959A7B8F9A0}" type="slidenum">
              <a:rPr lang="en-GB" sz="1200" b="0"/>
              <a:pPr algn="r"/>
              <a:t>9</a:t>
            </a:fld>
            <a:endParaRPr lang="en-GB" sz="1200" b="0"/>
          </a:p>
        </p:txBody>
      </p:sp>
      <p:sp>
        <p:nvSpPr>
          <p:cNvPr id="33795" name="Rectangle 7"/>
          <p:cNvSpPr txBox="1">
            <a:spLocks noGrp="1" noChangeArrowheads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 anchor="b"/>
          <a:lstStyle/>
          <a:p>
            <a:pPr algn="r"/>
            <a:fld id="{E6644563-B11F-4577-8555-B56BFD17E573}" type="slidenum">
              <a:rPr lang="es-ES" sz="1200" b="0"/>
              <a:pPr algn="r"/>
              <a:t>9</a:t>
            </a:fld>
            <a:endParaRPr lang="es-ES" sz="1200" b="0"/>
          </a:p>
        </p:txBody>
      </p:sp>
      <p:sp>
        <p:nvSpPr>
          <p:cNvPr id="3379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79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ln/>
        </p:spPr>
        <p:txBody>
          <a:bodyPr lIns="91430" tIns="45715" rIns="91430" bIns="45715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 txBox="1">
            <a:spLocks noGrp="1" noChangeArrowheads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 anchor="b"/>
          <a:lstStyle/>
          <a:p>
            <a:pPr algn="r"/>
            <a:fld id="{FF3E67B8-FFEC-44FF-817B-5A23E13E96D6}" type="slidenum">
              <a:rPr lang="en-GB" sz="1200" b="0"/>
              <a:pPr algn="r"/>
              <a:t>10</a:t>
            </a:fld>
            <a:endParaRPr lang="en-GB" sz="1200" b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ln/>
        </p:spPr>
        <p:txBody>
          <a:bodyPr lIns="91430" tIns="45715" rIns="91430" bIns="45715"/>
          <a:lstStyle/>
          <a:p>
            <a:pPr>
              <a:lnSpc>
                <a:spcPct val="90000"/>
              </a:lnSpc>
            </a:pPr>
            <a:r>
              <a:rPr lang="en-GB" smtClean="0"/>
              <a:t> For the risks and assumptions, the evaluability assessment incorporates the following as a key element for the analysis:</a:t>
            </a:r>
          </a:p>
          <a:p>
            <a:pPr>
              <a:lnSpc>
                <a:spcPct val="90000"/>
              </a:lnSpc>
            </a:pPr>
            <a:endParaRPr lang="en-GB" smtClean="0"/>
          </a:p>
          <a:p>
            <a:pPr>
              <a:lnSpc>
                <a:spcPct val="90000"/>
              </a:lnSpc>
            </a:pPr>
            <a:r>
              <a:rPr lang="en-GB" smtClean="0"/>
              <a:t>The conditions necessary for the execution of the programme and its project and the achievement of the objectives are identified </a:t>
            </a:r>
          </a:p>
          <a:p>
            <a:pPr>
              <a:lnSpc>
                <a:spcPct val="90000"/>
              </a:lnSpc>
            </a:pPr>
            <a:r>
              <a:rPr lang="en-GB" smtClean="0"/>
              <a:t>Follow-up actions for mitigating the impact of the risks and for monitoring the validity of the assumptions and risks are identified </a:t>
            </a:r>
          </a:p>
          <a:p>
            <a:r>
              <a:rPr lang="en-GB" smtClean="0"/>
              <a:t> The evaluability instrument asks users if there has been...</a:t>
            </a:r>
          </a:p>
          <a:p>
            <a:endParaRPr lang="en-GB" smtClean="0"/>
          </a:p>
          <a:p>
            <a:pPr>
              <a:buFont typeface="Wingdings" pitchFamily="2" charset="2"/>
              <a:buChar char="ü"/>
            </a:pPr>
            <a:r>
              <a:rPr lang="en-GB" smtClean="0"/>
              <a:t>Identification of principal restrictions to achieving outcomes</a:t>
            </a:r>
          </a:p>
          <a:p>
            <a:pPr>
              <a:buFont typeface="Wingdings" pitchFamily="2" charset="2"/>
              <a:buChar char="ü"/>
            </a:pPr>
            <a:r>
              <a:rPr lang="en-GB" smtClean="0"/>
              <a:t>Identification of risks associated with each strategy option OR Identification of risks associated with achieving project outcomes</a:t>
            </a:r>
          </a:p>
          <a:p>
            <a:pPr>
              <a:buFont typeface="Wingdings" pitchFamily="2" charset="2"/>
              <a:buChar char="ü"/>
            </a:pPr>
            <a:r>
              <a:rPr lang="en-GB" smtClean="0"/>
              <a:t>A clear definition of risk mitigation measures, supported by theory, logic, empirical evidence and/or past ILO experience</a:t>
            </a:r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ln/>
        </p:spPr>
        <p:txBody>
          <a:bodyPr lIns="91430" tIns="45715" rIns="91430" bIns="45715"/>
          <a:lstStyle/>
          <a:p>
            <a:endParaRPr lang="en-GB" dirty="0" smtClean="0"/>
          </a:p>
          <a:p>
            <a:endParaRPr lang="en-GB" dirty="0" smtClean="0"/>
          </a:p>
        </p:txBody>
      </p:sp>
      <p:sp>
        <p:nvSpPr>
          <p:cNvPr id="35844" name="Footer Placeholder 4"/>
          <p:cNvSpPr txBox="1">
            <a:spLocks noGrp="1"/>
          </p:cNvSpPr>
          <p:nvPr/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 anchor="b"/>
          <a:lstStyle/>
          <a:p>
            <a:r>
              <a:rPr lang="en-GB" sz="1200" b="0"/>
              <a:t>Last updated 13 May 2009</a:t>
            </a:r>
          </a:p>
        </p:txBody>
      </p:sp>
      <p:sp>
        <p:nvSpPr>
          <p:cNvPr id="35845" name="Slide Number Placeholder 5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 anchor="b"/>
          <a:lstStyle/>
          <a:p>
            <a:pPr algn="r"/>
            <a:fld id="{0A970449-92EA-42B9-8E05-D077291A0E69}" type="slidenum">
              <a:rPr lang="en-GB" sz="1200" b="0"/>
              <a:pPr algn="r"/>
              <a:t>11</a:t>
            </a:fld>
            <a:endParaRPr lang="en-GB" sz="1200" b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2175" y="4765675"/>
            <a:ext cx="5049838" cy="3375025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ln/>
        </p:spPr>
        <p:txBody>
          <a:bodyPr lIns="91430" tIns="45715" rIns="91430" bIns="45715"/>
          <a:lstStyle/>
          <a:p>
            <a:r>
              <a:rPr lang="en-GB" smtClean="0"/>
              <a:t>Kidest</a:t>
            </a:r>
          </a:p>
        </p:txBody>
      </p:sp>
      <p:sp>
        <p:nvSpPr>
          <p:cNvPr id="37892" name="Footer Placeholder 3"/>
          <p:cNvSpPr txBox="1">
            <a:spLocks noGrp="1"/>
          </p:cNvSpPr>
          <p:nvPr/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 anchor="b"/>
          <a:lstStyle/>
          <a:p>
            <a:r>
              <a:rPr lang="en-GB" sz="1200" b="0"/>
              <a:t>Last updated 13 May 2009</a:t>
            </a:r>
          </a:p>
        </p:txBody>
      </p:sp>
      <p:sp>
        <p:nvSpPr>
          <p:cNvPr id="37893" name="Slide Number Placeholder 4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 anchor="b"/>
          <a:lstStyle/>
          <a:p>
            <a:pPr algn="r"/>
            <a:fld id="{037F2542-BDC5-4BA6-87A4-184CF14DFF9D}" type="slidenum">
              <a:rPr lang="en-GB" sz="1200" b="0"/>
              <a:pPr algn="r"/>
              <a:t>13</a:t>
            </a:fld>
            <a:endParaRPr lang="en-GB" sz="1200" b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8915" name="Notes Placeholder 2"/>
          <p:cNvSpPr>
            <a:spLocks noGrp="1"/>
          </p:cNvSpPr>
          <p:nvPr>
            <p:ph type="body" idx="1"/>
          </p:nvPr>
        </p:nvSpPr>
        <p:spPr>
          <a:xfrm>
            <a:off x="679450" y="4714875"/>
            <a:ext cx="5438775" cy="4467225"/>
          </a:xfrm>
          <a:noFill/>
          <a:ln/>
        </p:spPr>
        <p:txBody>
          <a:bodyPr lIns="91430" tIns="45715" rIns="91430" bIns="45715"/>
          <a:lstStyle/>
          <a:p>
            <a:endParaRPr lang="en-US" smtClean="0"/>
          </a:p>
        </p:txBody>
      </p:sp>
      <p:sp>
        <p:nvSpPr>
          <p:cNvPr id="38916" name="Footer Placeholder 3"/>
          <p:cNvSpPr txBox="1">
            <a:spLocks noGrp="1"/>
          </p:cNvSpPr>
          <p:nvPr/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 anchor="b"/>
          <a:lstStyle/>
          <a:p>
            <a:r>
              <a:rPr lang="en-GB" sz="1200" b="0"/>
              <a:t>Last updated 13 May 2009</a:t>
            </a:r>
          </a:p>
        </p:txBody>
      </p:sp>
      <p:sp>
        <p:nvSpPr>
          <p:cNvPr id="38917" name="Slide Number Placeholder 4"/>
          <p:cNvSpPr txBox="1">
            <a:spLocks noGrp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 anchor="b"/>
          <a:lstStyle/>
          <a:p>
            <a:pPr algn="r"/>
            <a:fld id="{4FDCB522-4B6E-497F-91FA-2C749DFA116A}" type="slidenum">
              <a:rPr lang="en-GB" sz="1200" b="0"/>
              <a:pPr algn="r"/>
              <a:t>14</a:t>
            </a:fld>
            <a:endParaRPr lang="en-GB" sz="1200" b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 txBox="1">
            <a:spLocks noGrp="1" noChangeArrowheads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 anchor="b"/>
          <a:lstStyle/>
          <a:p>
            <a:pPr algn="r"/>
            <a:fld id="{B77B7E90-8B71-46A8-BEE2-9AB4BB5AA214}" type="slidenum">
              <a:rPr lang="en-GB" sz="1200" b="0"/>
              <a:pPr algn="r"/>
              <a:t>16</a:t>
            </a:fld>
            <a:endParaRPr lang="en-GB" sz="1200" b="0"/>
          </a:p>
        </p:txBody>
      </p:sp>
      <p:sp>
        <p:nvSpPr>
          <p:cNvPr id="39939" name="Rectangle 7"/>
          <p:cNvSpPr txBox="1">
            <a:spLocks noGrp="1" noChangeArrowheads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 anchor="b"/>
          <a:lstStyle/>
          <a:p>
            <a:pPr algn="r"/>
            <a:fld id="{FF283E30-BAFB-42F1-9548-179A972E0287}" type="slidenum">
              <a:rPr lang="en-US" sz="1200" b="0"/>
              <a:pPr algn="r"/>
              <a:t>16</a:t>
            </a:fld>
            <a:endParaRPr lang="en-US" sz="1200" b="0"/>
          </a:p>
        </p:txBody>
      </p:sp>
      <p:sp>
        <p:nvSpPr>
          <p:cNvPr id="39940" name="Rectangle 7"/>
          <p:cNvSpPr txBox="1">
            <a:spLocks noGrp="1" noChangeArrowheads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 anchor="b"/>
          <a:lstStyle/>
          <a:p>
            <a:pPr algn="r"/>
            <a:fld id="{2DA0CA7E-6BE5-4116-AF74-478D4667BB8E}" type="slidenum">
              <a:rPr lang="fr-CA" sz="1200" b="0"/>
              <a:pPr algn="r"/>
              <a:t>16</a:t>
            </a:fld>
            <a:endParaRPr lang="fr-CA" sz="1200" b="0"/>
          </a:p>
        </p:txBody>
      </p:sp>
      <p:sp>
        <p:nvSpPr>
          <p:cNvPr id="3994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23925" y="744538"/>
            <a:ext cx="4965700" cy="3724275"/>
          </a:xfrm>
          <a:ln/>
        </p:spPr>
      </p:sp>
      <p:sp>
        <p:nvSpPr>
          <p:cNvPr id="3994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4875" y="4714875"/>
            <a:ext cx="4987925" cy="4467225"/>
          </a:xfrm>
          <a:noFill/>
          <a:ln/>
        </p:spPr>
        <p:txBody>
          <a:bodyPr lIns="91430" tIns="45715" rIns="91430" bIns="45715"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6"/>
          <p:cNvSpPr txBox="1">
            <a:spLocks noGrp="1" noChangeArrowheads="1"/>
          </p:cNvSpPr>
          <p:nvPr/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 anchor="b"/>
          <a:lstStyle/>
          <a:p>
            <a:r>
              <a:rPr lang="en-GB" sz="1200" b="0"/>
              <a:t>Last updated 13 May 2009</a:t>
            </a:r>
          </a:p>
        </p:txBody>
      </p:sp>
      <p:sp>
        <p:nvSpPr>
          <p:cNvPr id="40963" name="Rectangle 7"/>
          <p:cNvSpPr txBox="1">
            <a:spLocks noGrp="1" noChangeArrowheads="1"/>
          </p:cNvSpPr>
          <p:nvPr/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0" tIns="45715" rIns="91430" bIns="45715" anchor="b"/>
          <a:lstStyle/>
          <a:p>
            <a:pPr algn="r"/>
            <a:fld id="{D9D2BE7B-7BC0-49EE-98CA-559679A48358}" type="slidenum">
              <a:rPr lang="en-GB" sz="1200" b="0"/>
              <a:pPr algn="r"/>
              <a:t>17</a:t>
            </a:fld>
            <a:endParaRPr lang="en-GB" sz="1200" b="0"/>
          </a:p>
        </p:txBody>
      </p:sp>
      <p:sp>
        <p:nvSpPr>
          <p:cNvPr id="4096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9450" y="4716463"/>
            <a:ext cx="5438775" cy="4465637"/>
          </a:xfrm>
          <a:noFill/>
          <a:ln/>
        </p:spPr>
        <p:txBody>
          <a:bodyPr lIns="91430" tIns="45715" rIns="91430" bIns="45715"/>
          <a:lstStyle/>
          <a:p>
            <a:pPr>
              <a:lnSpc>
                <a:spcPct val="90000"/>
              </a:lnSpc>
            </a:pPr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GB" smtClean="0"/>
              <a:t> HOW?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image" Target="../media/image3.png"/><Relationship Id="rId7" Type="http://schemas.openxmlformats.org/officeDocument/2006/relationships/image" Target="../media/image5.jpeg"/><Relationship Id="rId2" Type="http://schemas.openxmlformats.org/officeDocument/2006/relationships/slideMaster" Target="../slideMasters/slideMaster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4.jpe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image_threads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692275" y="549275"/>
            <a:ext cx="1439863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0" y="0"/>
          <a:ext cx="1116013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47" name="Image Document" r:id="rId5" imgW="657360" imgH="5619600" progId="">
                  <p:embed/>
                </p:oleObj>
              </mc:Choice>
              <mc:Fallback>
                <p:oleObj name="Image Document" r:id="rId5" imgW="657360" imgH="5619600" progId="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116013" cy="685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6" name="Picture 9" descr="image_threads2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851275" y="549275"/>
            <a:ext cx="1439863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0" descr="image_threads3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6011863" y="549275"/>
            <a:ext cx="1439862" cy="1439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160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87450" y="2708275"/>
            <a:ext cx="7772400" cy="2057400"/>
          </a:xfrm>
        </p:spPr>
        <p:txBody>
          <a:bodyPr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2160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187450" y="5229225"/>
            <a:ext cx="6400800" cy="914400"/>
          </a:xfrm>
        </p:spPr>
        <p:txBody>
          <a:bodyPr/>
          <a:lstStyle>
            <a:lvl1pPr marL="0" indent="0">
              <a:buFontTx/>
              <a:buNone/>
              <a:defRPr sz="2000" b="0"/>
            </a:lvl1pPr>
          </a:lstStyle>
          <a:p>
            <a:endParaRPr lang="en-US"/>
          </a:p>
        </p:txBody>
      </p:sp>
      <p:sp>
        <p:nvSpPr>
          <p:cNvPr id="8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1187450" y="6237288"/>
            <a:ext cx="1905000" cy="381000"/>
          </a:xfrm>
        </p:spPr>
        <p:txBody>
          <a:bodyPr anchor="b"/>
          <a:lstStyle>
            <a:lvl1pPr>
              <a:defRPr kumimoji="0">
                <a:solidFill>
                  <a:srgbClr val="000000"/>
                </a:solidFill>
                <a:latin typeface="Garamond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635375" y="6237288"/>
            <a:ext cx="2895600" cy="381000"/>
          </a:xfrm>
        </p:spPr>
        <p:txBody>
          <a:bodyPr anchor="b"/>
          <a:lstStyle>
            <a:lvl1pPr>
              <a:defRPr kumimoji="0">
                <a:solidFill>
                  <a:srgbClr val="000000"/>
                </a:solidFill>
                <a:latin typeface="Garamond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381000"/>
          </a:xfrm>
        </p:spPr>
        <p:txBody>
          <a:bodyPr anchor="b"/>
          <a:lstStyle>
            <a:lvl1pPr>
              <a:defRPr kumimoji="0">
                <a:solidFill>
                  <a:srgbClr val="000000"/>
                </a:solidFill>
                <a:latin typeface="Garamond" charset="0"/>
              </a:defRPr>
            </a:lvl1pPr>
          </a:lstStyle>
          <a:p>
            <a:pPr>
              <a:defRPr/>
            </a:pPr>
            <a:fld id="{110BD7AC-2CBE-4786-8405-241EEFDF076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43ACB5-5507-41EB-8B22-ABFD29539641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fr-CH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05C15E-6AC8-4AB0-A282-EAD35B9DD359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1188" y="1412875"/>
            <a:ext cx="3811587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5175" y="1412875"/>
            <a:ext cx="3813175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0F4A6B-32AD-4DFE-9F5C-1FA7148ECD0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H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CH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481E55-E2BF-49E4-B788-1DEE85A77B7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F7F5A9-E7C4-4800-8AB7-63C64FE2E8D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76B380-7601-4806-8A75-D9120C90F6A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H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D3D9E6E-C5A1-435E-8970-AE754E96FE4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CH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B910FC5-9A87-48A8-A77A-DF1182DD9A1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2E630E6-33D4-43CA-9C83-D77536BA18E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445250" y="76200"/>
            <a:ext cx="1943100" cy="5867400"/>
          </a:xfrm>
        </p:spPr>
        <p:txBody>
          <a:bodyPr vert="eaVert"/>
          <a:lstStyle/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11188" y="76200"/>
            <a:ext cx="5681662" cy="5867400"/>
          </a:xfrm>
        </p:spPr>
        <p:txBody>
          <a:bodyPr vert="eaVert"/>
          <a:lstStyle/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A88E0D8-BAF0-4D18-BFB9-5DBA84CB29C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188" y="76200"/>
            <a:ext cx="7777162" cy="1066800"/>
          </a:xfrm>
        </p:spPr>
        <p:txBody>
          <a:bodyPr/>
          <a:lstStyle/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11188" y="1412875"/>
            <a:ext cx="7777162" cy="4530725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5698C5E-059C-435B-BE12-2E2E6A3C087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188" y="76200"/>
            <a:ext cx="7777162" cy="1066800"/>
          </a:xfrm>
        </p:spPr>
        <p:txBody>
          <a:bodyPr/>
          <a:lstStyle/>
          <a:p>
            <a:r>
              <a:rPr lang="fr-CH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11188" y="1412875"/>
            <a:ext cx="7777162" cy="2189163"/>
          </a:xfrm>
        </p:spPr>
        <p:txBody>
          <a:bodyPr/>
          <a:lstStyle/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11188" y="3754438"/>
            <a:ext cx="7777162" cy="2189162"/>
          </a:xfrm>
        </p:spPr>
        <p:txBody>
          <a:bodyPr/>
          <a:lstStyle/>
          <a:p>
            <a:pPr lvl="0"/>
            <a:r>
              <a:rPr lang="fr-CH" smtClean="0"/>
              <a:t>Click to edit Master text styles</a:t>
            </a:r>
          </a:p>
          <a:p>
            <a:pPr lvl="1"/>
            <a:r>
              <a:rPr lang="fr-CH" smtClean="0"/>
              <a:t>Second level</a:t>
            </a:r>
          </a:p>
          <a:p>
            <a:pPr lvl="2"/>
            <a:r>
              <a:rPr lang="fr-CH" smtClean="0"/>
              <a:t>Third level</a:t>
            </a:r>
          </a:p>
          <a:p>
            <a:pPr lvl="3"/>
            <a:r>
              <a:rPr lang="fr-CH" smtClean="0"/>
              <a:t>Fourth level</a:t>
            </a:r>
          </a:p>
          <a:p>
            <a:pPr lvl="4"/>
            <a:r>
              <a:rPr lang="fr-CH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6CF8D6-1F36-4CC3-9BE5-CECB0729CCDF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1188" y="76200"/>
            <a:ext cx="7777162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11188" y="1412875"/>
            <a:ext cx="3811587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5175" y="1412875"/>
            <a:ext cx="3813175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64789F0-8204-447D-95CD-7483709C95B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11188" y="76200"/>
            <a:ext cx="7777162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11188" y="1412875"/>
            <a:ext cx="7777162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</a:p>
        </p:txBody>
      </p:sp>
      <p:sp>
        <p:nvSpPr>
          <p:cNvPr id="21504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kumimoji="1" sz="1400" b="0">
                <a:latin typeface="Times New Roman" pitchFamily="-65" charset="0"/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4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1" sz="1400" b="0">
                <a:latin typeface="Times New Roman" pitchFamily="-65" charset="0"/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504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1" sz="1400" b="0">
                <a:latin typeface="Times New Roman" pitchFamily="-65" charset="0"/>
                <a:ea typeface="ＭＳ Ｐゴシック" pitchFamily="-65" charset="-128"/>
                <a:cs typeface="+mn-cs"/>
              </a:defRPr>
            </a:lvl1pPr>
          </a:lstStyle>
          <a:p>
            <a:pPr>
              <a:defRPr/>
            </a:pPr>
            <a:fld id="{00C10C03-A4A1-473A-82D8-DB5591AC1CE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2" r:id="rId1"/>
    <p:sldLayoutId id="2147483751" r:id="rId2"/>
    <p:sldLayoutId id="2147483750" r:id="rId3"/>
    <p:sldLayoutId id="2147483749" r:id="rId4"/>
    <p:sldLayoutId id="2147483748" r:id="rId5"/>
    <p:sldLayoutId id="2147483747" r:id="rId6"/>
    <p:sldLayoutId id="2147483746" r:id="rId7"/>
    <p:sldLayoutId id="2147483745" r:id="rId8"/>
    <p:sldLayoutId id="2147483744" r:id="rId9"/>
    <p:sldLayoutId id="2147483743" r:id="rId10"/>
    <p:sldLayoutId id="2147483742" r:id="rId11"/>
    <p:sldLayoutId id="2147483741" r:id="rId12"/>
    <p:sldLayoutId id="2147483740" r:id="rId13"/>
    <p:sldLayoutId id="2147483739" r:id="rId14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+mj-lt"/>
          <a:ea typeface="MS PGothic" pitchFamily="34" charset="-128"/>
          <a:cs typeface="ＭＳ Ｐゴシック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Verdana" charset="0"/>
          <a:ea typeface="MS PGothic" pitchFamily="34" charset="-128"/>
          <a:cs typeface="ＭＳ Ｐゴシック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Verdana" charset="0"/>
          <a:ea typeface="MS PGothic" pitchFamily="34" charset="-128"/>
          <a:cs typeface="ＭＳ Ｐゴシック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Verdana" charset="0"/>
          <a:ea typeface="MS PGothic" pitchFamily="34" charset="-128"/>
          <a:cs typeface="ＭＳ Ｐゴシック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Verdana" charset="0"/>
          <a:ea typeface="MS PGothic" pitchFamily="34" charset="-128"/>
          <a:cs typeface="ＭＳ Ｐゴシック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Verdana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Verdana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Verdana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rgbClr val="000000"/>
          </a:solidFill>
          <a:latin typeface="Verdan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800" b="1">
          <a:solidFill>
            <a:srgbClr val="000000"/>
          </a:solidFill>
          <a:latin typeface="+mn-lt"/>
          <a:ea typeface="MS PGothic" pitchFamily="34" charset="-128"/>
          <a:cs typeface="ＭＳ Ｐゴシック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600" b="1">
          <a:solidFill>
            <a:srgbClr val="000000"/>
          </a:solidFill>
          <a:latin typeface="+mn-lt"/>
          <a:ea typeface="MS PGothic" pitchFamily="34" charset="-128"/>
          <a:cs typeface="ＭＳ Ｐゴシック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400" b="1">
          <a:solidFill>
            <a:srgbClr val="000000"/>
          </a:solidFill>
          <a:latin typeface="+mn-lt"/>
          <a:ea typeface="MS PGothic" pitchFamily="34" charset="-128"/>
          <a:cs typeface="ＭＳ Ｐゴシック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 b="1">
          <a:solidFill>
            <a:srgbClr val="000000"/>
          </a:solidFill>
          <a:latin typeface="+mn-lt"/>
          <a:ea typeface="MS PGothic" pitchFamily="34" charset="-128"/>
          <a:cs typeface="ＭＳ Ｐゴシック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Char char="•"/>
        <a:defRPr sz="2000" b="1">
          <a:solidFill>
            <a:srgbClr val="000000"/>
          </a:solidFill>
          <a:latin typeface="+mn-lt"/>
          <a:ea typeface="MS PGothic" pitchFamily="34" charset="-128"/>
          <a:cs typeface="ＭＳ Ｐゴシック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 b="1">
          <a:solidFill>
            <a:srgbClr val="000000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 b="1">
          <a:solidFill>
            <a:srgbClr val="000000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 b="1">
          <a:solidFill>
            <a:srgbClr val="000000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tx1"/>
        </a:buClr>
        <a:buChar char="•"/>
        <a:defRPr sz="2000" b="1">
          <a:solidFill>
            <a:srgbClr val="000000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1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ChangeArrowheads="1"/>
          </p:cNvSpPr>
          <p:nvPr/>
        </p:nvSpPr>
        <p:spPr bwMode="auto">
          <a:xfrm>
            <a:off x="-304800" y="1600200"/>
            <a:ext cx="88392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>
            <a:spAutoFit/>
          </a:bodyPr>
          <a:lstStyle/>
          <a:p>
            <a:pPr algn="r"/>
            <a:r>
              <a:rPr lang="en-US" sz="4400" b="0">
                <a:solidFill>
                  <a:schemeClr val="tx2"/>
                </a:solidFill>
                <a:latin typeface="Verdana" pitchFamily="34" charset="0"/>
              </a:rPr>
              <a:t> </a:t>
            </a:r>
            <a:r>
              <a:rPr lang="en-US" sz="4000" b="0">
                <a:solidFill>
                  <a:schemeClr val="tx2"/>
                </a:solidFill>
                <a:latin typeface="Verdana" pitchFamily="34" charset="0"/>
              </a:rPr>
              <a:t/>
            </a:r>
            <a:br>
              <a:rPr lang="en-US" sz="4000" b="0">
                <a:solidFill>
                  <a:schemeClr val="tx2"/>
                </a:solidFill>
                <a:latin typeface="Verdana" pitchFamily="34" charset="0"/>
              </a:rPr>
            </a:br>
            <a:endParaRPr lang="en-US" sz="4000" b="0">
              <a:solidFill>
                <a:schemeClr val="tx2"/>
              </a:solidFill>
              <a:latin typeface="Verdana" pitchFamily="34" charset="0"/>
            </a:endParaRPr>
          </a:p>
          <a:p>
            <a:pPr algn="r"/>
            <a:endParaRPr lang="en-US" sz="4000" b="0">
              <a:solidFill>
                <a:schemeClr val="tx2"/>
              </a:solidFill>
              <a:latin typeface="Verdana" pitchFamily="34" charset="0"/>
            </a:endParaRP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1619250" y="38608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folHlink"/>
              </a:buClr>
              <a:buSzPct val="75000"/>
              <a:buFont typeface="Wingdings" pitchFamily="2" charset="2"/>
              <a:buNone/>
            </a:pPr>
            <a:endParaRPr lang="en-US" sz="2400" b="0" i="1">
              <a:latin typeface="Verdana" pitchFamily="34" charset="0"/>
              <a:cs typeface="Times New Roman" pitchFamily="18" charset="0"/>
            </a:endParaRPr>
          </a:p>
        </p:txBody>
      </p:sp>
      <p:sp>
        <p:nvSpPr>
          <p:cNvPr id="59395" name="Rectangle 6"/>
          <p:cNvSpPr>
            <a:spLocks noGrp="1" noChangeArrowheads="1"/>
          </p:cNvSpPr>
          <p:nvPr>
            <p:ph type="ctrTitle"/>
          </p:nvPr>
        </p:nvSpPr>
        <p:spPr>
          <a:xfrm>
            <a:off x="1187450" y="2708275"/>
            <a:ext cx="7772400" cy="2592388"/>
          </a:xfrm>
        </p:spPr>
        <p:txBody>
          <a:bodyPr/>
          <a:lstStyle/>
          <a:p>
            <a:pPr eaLnBrk="1" hangingPunct="1"/>
            <a:r>
              <a:rPr lang="en-GB" sz="2800" smtClean="0"/>
              <a:t>RBM tools: Evaluability Assessment, Quality and </a:t>
            </a:r>
            <a:r>
              <a:rPr lang="en-GB" sz="2800" smtClean="0"/>
              <a:t>Appraisal </a:t>
            </a:r>
            <a:r>
              <a:rPr lang="en-GB" sz="2800"/>
              <a:t>M</a:t>
            </a:r>
            <a:r>
              <a:rPr lang="en-GB" sz="2800" smtClean="0"/>
              <a:t>echanisms</a:t>
            </a:r>
            <a:r>
              <a:rPr lang="en-GB" sz="2800" dirty="0" smtClean="0"/>
              <a:t/>
            </a:r>
            <a:br>
              <a:rPr lang="en-GB" sz="2800" dirty="0" smtClean="0"/>
            </a:br>
            <a:r>
              <a:rPr lang="en-GB" sz="2800" dirty="0" smtClean="0"/>
              <a:t> (TC projects, DWCPs)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/>
            </a:r>
            <a:br>
              <a:rPr lang="en-US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GB" sz="1800" dirty="0" smtClean="0"/>
              <a:t/>
            </a:r>
            <a:br>
              <a:rPr lang="en-GB" sz="1800" dirty="0" smtClean="0"/>
            </a:br>
            <a:endParaRPr lang="en-GB" sz="1800" dirty="0" smtClean="0"/>
          </a:p>
        </p:txBody>
      </p:sp>
      <p:pic>
        <p:nvPicPr>
          <p:cNvPr id="4101" name="Picture 9" descr="ILOwhitetransp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870575"/>
            <a:ext cx="1042988" cy="987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 anchorCtr="1"/>
          <a:lstStyle/>
          <a:p>
            <a:pPr>
              <a:defRPr/>
            </a:pPr>
            <a:r>
              <a:rPr lang="en-US" sz="320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What is Results-based management (RBM)?</a:t>
            </a:r>
            <a:endParaRPr lang="en-GB" sz="3200" smtClean="0"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34" charset="-128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84313"/>
            <a:ext cx="8229600" cy="4641850"/>
          </a:xfrm>
        </p:spPr>
        <p:txBody>
          <a:bodyPr/>
          <a:lstStyle/>
          <a:p>
            <a:pPr>
              <a:defRPr/>
            </a:pPr>
            <a:endParaRPr lang="en-US" sz="20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  <a:p>
            <a:pPr>
              <a:defRPr/>
            </a:pPr>
            <a:r>
              <a:rPr lang="en-US" sz="3000" b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Managing with the result as the point of departure</a:t>
            </a:r>
          </a:p>
          <a:p>
            <a:pPr>
              <a:defRPr/>
            </a:pPr>
            <a:r>
              <a:rPr lang="en-US" sz="3000" b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Start with the measurable ‘end’ clearly articulated and mobilize all resources towards achieving this ‘end’!</a:t>
            </a:r>
          </a:p>
          <a:p>
            <a:pPr>
              <a:defRPr/>
            </a:pPr>
            <a:r>
              <a:rPr lang="en-US" sz="3000" b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Focus on results rather than activities and outputs</a:t>
            </a:r>
          </a:p>
          <a:p>
            <a:pPr>
              <a:defRPr/>
            </a:pPr>
            <a:r>
              <a:rPr lang="en-US" sz="3000" b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Define success and work to achieve it!</a:t>
            </a:r>
            <a:endParaRPr lang="en-GB" sz="3000" b="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 anchorCtr="1"/>
          <a:lstStyle/>
          <a:p>
            <a:pPr>
              <a:defRPr/>
            </a:pPr>
            <a:r>
              <a:rPr lang="en-GB" smtClean="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Pillars of RBM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711325"/>
            <a:ext cx="8229600" cy="4741863"/>
          </a:xfrm>
        </p:spPr>
        <p:txBody>
          <a:bodyPr/>
          <a:lstStyle/>
          <a:p>
            <a:pPr marL="609600" indent="-609600">
              <a:buFontTx/>
              <a:buAutoNum type="arabicPeriod"/>
              <a:defRPr/>
            </a:pPr>
            <a:r>
              <a:rPr lang="en-GB" sz="240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the definition of </a:t>
            </a:r>
            <a:r>
              <a:rPr lang="en-GB" sz="2400" b="0" u="sng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strategic goals</a:t>
            </a:r>
            <a:r>
              <a:rPr lang="en-GB" sz="240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 which provide a focus for action;</a:t>
            </a:r>
          </a:p>
          <a:p>
            <a:pPr marL="609600" indent="-609600">
              <a:buFontTx/>
              <a:buAutoNum type="arabicPeriod"/>
              <a:defRPr/>
            </a:pPr>
            <a:r>
              <a:rPr lang="en-GB" sz="240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the specification of </a:t>
            </a:r>
            <a:r>
              <a:rPr lang="en-GB" sz="2400" b="0" u="sng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expected results</a:t>
            </a:r>
            <a:r>
              <a:rPr lang="en-GB" sz="240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 which contribute to these goals and align programmes, processes and resources behind them;</a:t>
            </a:r>
          </a:p>
          <a:p>
            <a:pPr marL="609600" indent="-609600">
              <a:buFontTx/>
              <a:buAutoNum type="arabicPeriod"/>
              <a:defRPr/>
            </a:pPr>
            <a:r>
              <a:rPr lang="en-GB" sz="240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 </a:t>
            </a:r>
            <a:r>
              <a:rPr lang="en-GB" sz="2400" b="0" u="sng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ongoing monitoring and assessment of performance</a:t>
            </a:r>
            <a:r>
              <a:rPr lang="en-GB" sz="240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, integrating lessons learned into future planning; and</a:t>
            </a:r>
          </a:p>
          <a:p>
            <a:pPr marL="609600" indent="-609600">
              <a:buFontTx/>
              <a:buAutoNum type="arabicPeriod"/>
              <a:defRPr/>
            </a:pPr>
            <a:r>
              <a:rPr lang="en-GB" sz="240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improved accountability based on </a:t>
            </a:r>
            <a:r>
              <a:rPr lang="en-GB" sz="2400" b="0" u="sng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continuous feedback</a:t>
            </a:r>
            <a:r>
              <a:rPr lang="en-GB" sz="240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 to improve performance.</a:t>
            </a:r>
          </a:p>
          <a:p>
            <a:pPr marL="609600" indent="-609600">
              <a:buFontTx/>
              <a:buNone/>
              <a:defRPr/>
            </a:pPr>
            <a:endParaRPr lang="en-GB" sz="2400" b="0" smtClean="0">
              <a:effectLst>
                <a:outerShdw blurRad="38100" dist="38100" dir="2700000" algn="tl">
                  <a:srgbClr val="C0C0C0"/>
                </a:outerShdw>
              </a:effectLst>
              <a:latin typeface="Garamond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Some RBM Tools at the ILO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412875"/>
            <a:ext cx="8064500" cy="4530725"/>
          </a:xfrm>
        </p:spPr>
        <p:txBody>
          <a:bodyPr/>
          <a:lstStyle/>
          <a:p>
            <a:endParaRPr lang="en-GB" smtClean="0"/>
          </a:p>
          <a:p>
            <a:r>
              <a:rPr lang="en-GB" smtClean="0"/>
              <a:t>Evaluability Assessment</a:t>
            </a:r>
          </a:p>
          <a:p>
            <a:r>
              <a:rPr lang="en-GB" smtClean="0"/>
              <a:t>DWCP Quality Assurance Mechanism (QAM)</a:t>
            </a:r>
          </a:p>
          <a:p>
            <a:r>
              <a:rPr lang="en-GB" smtClean="0"/>
              <a:t>TC Appraisal Mechanism</a:t>
            </a:r>
          </a:p>
          <a:p>
            <a:pPr>
              <a:buFontTx/>
              <a:buNone/>
            </a:pPr>
            <a:r>
              <a:rPr lang="en-GB" b="0" i="1" smtClean="0"/>
              <a:t>   … they all support “ an approach that directs organizational processes, resources, products and services towards the achievement of measurable results” </a:t>
            </a:r>
            <a:r>
              <a:rPr lang="en-GB" sz="1600" i="1" smtClean="0"/>
              <a:t>*</a:t>
            </a:r>
          </a:p>
          <a:p>
            <a:pPr>
              <a:buFontTx/>
              <a:buNone/>
            </a:pPr>
            <a:endParaRPr lang="en-GB" sz="1600" b="0" i="1" smtClean="0"/>
          </a:p>
          <a:p>
            <a:pPr>
              <a:buFontTx/>
              <a:buNone/>
            </a:pPr>
            <a:r>
              <a:rPr lang="en-GB" sz="1600" b="0" i="1" smtClean="0"/>
              <a:t>* Definition from ILO Office Directive IGDS 112 (version 1) , 25 August 2009</a:t>
            </a:r>
          </a:p>
          <a:p>
            <a:endParaRPr lang="en-GB" b="0" i="1" smtClean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smtClean="0"/>
          </a:p>
          <a:p>
            <a:pPr algn="ctr">
              <a:buFontTx/>
              <a:buNone/>
            </a:pPr>
            <a:endParaRPr lang="en-GB" sz="3600" smtClean="0"/>
          </a:p>
          <a:p>
            <a:pPr algn="ctr">
              <a:buFontTx/>
              <a:buNone/>
            </a:pPr>
            <a:endParaRPr lang="en-GB" sz="3600" smtClean="0"/>
          </a:p>
          <a:p>
            <a:pPr algn="ctr">
              <a:buFontTx/>
              <a:buNone/>
            </a:pPr>
            <a:r>
              <a:rPr lang="en-GB" sz="3600" smtClean="0"/>
              <a:t>Evaluability Assessment</a:t>
            </a:r>
          </a:p>
          <a:p>
            <a:endParaRPr lang="en-GB" sz="3600" b="0" i="1" smtClean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 anchorCtr="1"/>
          <a:lstStyle/>
          <a:p>
            <a:pPr>
              <a:defRPr/>
            </a:pPr>
            <a:r>
              <a:rPr lang="fr-CH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What is ‘evaluability’?</a:t>
            </a:r>
            <a:endParaRPr lang="en-GB" smtClean="0"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34" charset="-128"/>
            </a:endParaRPr>
          </a:p>
        </p:txBody>
      </p:sp>
      <p:sp>
        <p:nvSpPr>
          <p:cNvPr id="334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endParaRPr lang="en-US" sz="2000" smtClean="0"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34" charset="-128"/>
            </a:endParaRPr>
          </a:p>
          <a:p>
            <a:pPr>
              <a:defRPr/>
            </a:pPr>
            <a:endParaRPr lang="en-US" sz="2000" smtClean="0"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34" charset="-128"/>
            </a:endParaRPr>
          </a:p>
          <a:p>
            <a:pPr>
              <a:defRPr/>
            </a:pPr>
            <a:r>
              <a:rPr lang="en-US" sz="320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Extent to which an activity or a program can be evaluated in a reliable credible manner </a:t>
            </a:r>
          </a:p>
          <a:p>
            <a:pPr>
              <a:defRPr/>
            </a:pPr>
            <a:endParaRPr lang="en-GB" sz="320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 anchorCtr="1"/>
          <a:lstStyle/>
          <a:p>
            <a:pPr>
              <a:defRPr/>
            </a:pPr>
            <a:r>
              <a:rPr lang="en-US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How does Evaluability </a:t>
            </a:r>
            <a:br>
              <a:rPr lang="en-US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</a:br>
            <a:r>
              <a:rPr lang="en-US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relate to RBM?</a:t>
            </a:r>
            <a:endParaRPr lang="en-GB" smtClean="0"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34" charset="-128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84313"/>
            <a:ext cx="8229600" cy="4641850"/>
          </a:xfrm>
        </p:spPr>
        <p:txBody>
          <a:bodyPr/>
          <a:lstStyle/>
          <a:p>
            <a:pPr>
              <a:defRPr/>
            </a:pPr>
            <a:endParaRPr lang="en-US" sz="2000" smtClean="0"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34" charset="-128"/>
            </a:endParaRPr>
          </a:p>
          <a:p>
            <a:pPr>
              <a:defRPr/>
            </a:pPr>
            <a:r>
              <a:rPr lang="en-US" sz="200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Evaluability ensures that key elements for RBM are included  at the point of departure</a:t>
            </a:r>
          </a:p>
          <a:p>
            <a:pPr>
              <a:defRPr/>
            </a:pPr>
            <a:r>
              <a:rPr lang="en-US" sz="200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Start with the measurable ‘end’ clearly articulated and with measurable indicators towards achieving this ‘end’!</a:t>
            </a:r>
          </a:p>
          <a:p>
            <a:pPr>
              <a:defRPr/>
            </a:pPr>
            <a:r>
              <a:rPr lang="en-US" sz="200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Focus on results rather than activities and outputs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 anchorCtr="1"/>
          <a:lstStyle/>
          <a:p>
            <a:pPr>
              <a:defRPr/>
            </a:pPr>
            <a:r>
              <a:rPr lang="en-US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Why Evaluability?</a:t>
            </a:r>
            <a:endParaRPr lang="en-GB" smtClean="0"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34" charset="-128"/>
            </a:endParaRP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defRPr/>
            </a:pPr>
            <a:r>
              <a:rPr lang="en-GB" b="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To </a:t>
            </a:r>
            <a:r>
              <a:rPr lang="en-GB" u="sng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improve management effectiveness</a:t>
            </a:r>
            <a:r>
              <a:rPr lang="en-GB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 and </a:t>
            </a:r>
            <a:r>
              <a:rPr lang="en-GB" u="sng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accountability</a:t>
            </a:r>
          </a:p>
          <a:p>
            <a:pPr>
              <a:defRPr/>
            </a:pPr>
            <a:r>
              <a:rPr lang="en-GB" sz="3000" b="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define realistic expected </a:t>
            </a:r>
            <a:r>
              <a:rPr lang="en-GB" sz="3000" u="sng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results</a:t>
            </a:r>
          </a:p>
          <a:p>
            <a:pPr>
              <a:defRPr/>
            </a:pPr>
            <a:r>
              <a:rPr lang="en-GB" sz="3000" u="sng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monitor</a:t>
            </a:r>
            <a:r>
              <a:rPr lang="en-GB" sz="300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 </a:t>
            </a:r>
            <a:r>
              <a:rPr lang="en-GB" sz="3000" b="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progress toward the achievement of expected results</a:t>
            </a:r>
          </a:p>
          <a:p>
            <a:pPr>
              <a:defRPr/>
            </a:pPr>
            <a:r>
              <a:rPr lang="en-GB" sz="3000" u="sng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evaluate and</a:t>
            </a:r>
            <a:r>
              <a:rPr lang="en-GB" sz="300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 </a:t>
            </a:r>
            <a:r>
              <a:rPr lang="en-GB" sz="3000" u="sng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report</a:t>
            </a:r>
            <a:r>
              <a:rPr lang="en-GB" sz="3000" b="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 on performance</a:t>
            </a:r>
          </a:p>
          <a:p>
            <a:pPr>
              <a:defRPr/>
            </a:pPr>
            <a:r>
              <a:rPr lang="en-GB" sz="3000" b="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integrate </a:t>
            </a:r>
            <a:r>
              <a:rPr lang="en-GB" sz="3000" b="0" u="sng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lessons learned</a:t>
            </a:r>
            <a:r>
              <a:rPr lang="en-GB" sz="3000" b="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 into management decisions</a:t>
            </a:r>
          </a:p>
          <a:p>
            <a:pPr lvl="1">
              <a:defRPr/>
            </a:pPr>
            <a:endParaRPr lang="en-GB" sz="2800" b="0" smtClean="0"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34" charset="-128"/>
            </a:endParaRPr>
          </a:p>
          <a:p>
            <a:pPr lvl="1">
              <a:defRPr/>
            </a:pPr>
            <a:endParaRPr lang="en-GB" sz="2800" b="0" u="sng" smtClean="0">
              <a:effectLst>
                <a:outerShdw blurRad="38100" dist="38100" dir="2700000" algn="tl">
                  <a:srgbClr val="C0C0C0"/>
                </a:outerShdw>
              </a:effectLst>
              <a:latin typeface="Garamond" pitchFamily="18" charset="0"/>
              <a:ea typeface="ＭＳ Ｐゴシック" pitchFamily="34" charset="-128"/>
            </a:endParaRPr>
          </a:p>
          <a:p>
            <a:pPr lvl="1">
              <a:defRPr/>
            </a:pPr>
            <a:endParaRPr lang="en-GB" sz="3000" b="0" u="sng" smtClean="0">
              <a:effectLst>
                <a:outerShdw blurRad="38100" dist="38100" dir="2700000" algn="tl">
                  <a:srgbClr val="C0C0C0"/>
                </a:outerShdw>
              </a:effectLst>
              <a:latin typeface="Garamond" pitchFamily="18" charset="0"/>
              <a:ea typeface="ＭＳ Ｐゴシック" pitchFamily="34" charset="-128"/>
            </a:endParaRPr>
          </a:p>
          <a:p>
            <a:pPr lvl="1">
              <a:defRPr/>
            </a:pPr>
            <a:endParaRPr lang="en-GB" sz="3000" b="0" u="sng" smtClean="0">
              <a:effectLst>
                <a:outerShdw blurRad="38100" dist="38100" dir="2700000" algn="tl">
                  <a:srgbClr val="C0C0C0"/>
                </a:outerShdw>
              </a:effectLst>
              <a:latin typeface="Garamond" pitchFamily="18" charset="0"/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ChangeArrowheads="1"/>
          </p:cNvSpPr>
          <p:nvPr/>
        </p:nvSpPr>
        <p:spPr bwMode="auto">
          <a:xfrm>
            <a:off x="3886200" y="1504950"/>
            <a:ext cx="5257800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buClr>
                <a:schemeClr val="hlink"/>
              </a:buClr>
              <a:buFontTx/>
              <a:buChar char="•"/>
            </a:pPr>
            <a:r>
              <a:rPr lang="en-US" sz="2000" b="0">
                <a:latin typeface="Verdana" pitchFamily="34" charset="0"/>
              </a:rPr>
              <a:t>Formulating </a:t>
            </a:r>
            <a:r>
              <a:rPr lang="en-US" sz="2000" u="sng">
                <a:latin typeface="Verdana" pitchFamily="34" charset="0"/>
              </a:rPr>
              <a:t>SMART objectives</a:t>
            </a:r>
          </a:p>
          <a:p>
            <a:pPr marL="342900" indent="-342900">
              <a:buClr>
                <a:schemeClr val="hlink"/>
              </a:buClr>
              <a:buFontTx/>
              <a:buChar char="•"/>
            </a:pPr>
            <a:r>
              <a:rPr lang="en-US" sz="2000" b="0">
                <a:latin typeface="Verdana" pitchFamily="34" charset="0"/>
              </a:rPr>
              <a:t>Setting targets</a:t>
            </a:r>
          </a:p>
          <a:p>
            <a:pPr marL="342900" indent="-342900">
              <a:buClr>
                <a:schemeClr val="hlink"/>
              </a:buClr>
              <a:buFontTx/>
              <a:buChar char="•"/>
            </a:pPr>
            <a:r>
              <a:rPr lang="en-US" sz="2000" b="0">
                <a:latin typeface="Verdana" pitchFamily="34" charset="0"/>
              </a:rPr>
              <a:t>Selecting indicators</a:t>
            </a:r>
          </a:p>
        </p:txBody>
      </p:sp>
      <p:sp>
        <p:nvSpPr>
          <p:cNvPr id="12291" name="Text Box 3"/>
          <p:cNvSpPr txBox="1">
            <a:spLocks noChangeArrowheads="1"/>
          </p:cNvSpPr>
          <p:nvPr/>
        </p:nvSpPr>
        <p:spPr bwMode="auto">
          <a:xfrm>
            <a:off x="457200" y="3409950"/>
            <a:ext cx="2514600" cy="7921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137160" bIns="137160"/>
          <a:lstStyle/>
          <a:p>
            <a:pPr eaLnBrk="0" hangingPunct="0">
              <a:lnSpc>
                <a:spcPct val="50000"/>
              </a:lnSpc>
              <a:spcBef>
                <a:spcPct val="50000"/>
              </a:spcBef>
            </a:pPr>
            <a:r>
              <a:rPr lang="en-US" sz="2000">
                <a:solidFill>
                  <a:srgbClr val="000066"/>
                </a:solidFill>
                <a:latin typeface="Verdana" pitchFamily="34" charset="0"/>
              </a:rPr>
              <a:t> </a:t>
            </a:r>
            <a:r>
              <a:rPr lang="en-US" sz="2000">
                <a:solidFill>
                  <a:srgbClr val="292929"/>
                </a:solidFill>
                <a:latin typeface="Verdana" pitchFamily="34" charset="0"/>
              </a:rPr>
              <a:t>Performance</a:t>
            </a:r>
          </a:p>
          <a:p>
            <a:pPr eaLnBrk="0" hangingPunct="0">
              <a:lnSpc>
                <a:spcPct val="50000"/>
              </a:lnSpc>
              <a:spcBef>
                <a:spcPct val="50000"/>
              </a:spcBef>
            </a:pPr>
            <a:r>
              <a:rPr lang="en-US" sz="2000">
                <a:solidFill>
                  <a:srgbClr val="292929"/>
                </a:solidFill>
                <a:latin typeface="Verdana" pitchFamily="34" charset="0"/>
              </a:rPr>
              <a:t>Measurement</a:t>
            </a:r>
          </a:p>
        </p:txBody>
      </p:sp>
      <p:sp>
        <p:nvSpPr>
          <p:cNvPr id="12292" name="Text Box 4"/>
          <p:cNvSpPr txBox="1">
            <a:spLocks noChangeArrowheads="1"/>
          </p:cNvSpPr>
          <p:nvPr/>
        </p:nvSpPr>
        <p:spPr bwMode="auto">
          <a:xfrm>
            <a:off x="438150" y="1581150"/>
            <a:ext cx="1771650" cy="71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137160" bIns="137160"/>
          <a:lstStyle/>
          <a:p>
            <a:pPr eaLnBrk="0" hangingPunct="0">
              <a:lnSpc>
                <a:spcPct val="50000"/>
              </a:lnSpc>
              <a:spcBef>
                <a:spcPct val="50000"/>
              </a:spcBef>
            </a:pPr>
            <a:r>
              <a:rPr lang="en-US" sz="2000">
                <a:latin typeface="Verdana" pitchFamily="34" charset="0"/>
              </a:rPr>
              <a:t>Strategic</a:t>
            </a:r>
          </a:p>
          <a:p>
            <a:pPr eaLnBrk="0" hangingPunct="0">
              <a:lnSpc>
                <a:spcPct val="50000"/>
              </a:lnSpc>
              <a:spcBef>
                <a:spcPct val="50000"/>
              </a:spcBef>
            </a:pPr>
            <a:r>
              <a:rPr lang="en-US" sz="2000">
                <a:latin typeface="Verdana" pitchFamily="34" charset="0"/>
              </a:rPr>
              <a:t>Planning</a:t>
            </a:r>
          </a:p>
        </p:txBody>
      </p:sp>
      <p:sp>
        <p:nvSpPr>
          <p:cNvPr id="12293" name="Line 5"/>
          <p:cNvSpPr>
            <a:spLocks noChangeShapeType="1"/>
          </p:cNvSpPr>
          <p:nvPr/>
        </p:nvSpPr>
        <p:spPr bwMode="auto">
          <a:xfrm>
            <a:off x="2971800" y="1504950"/>
            <a:ext cx="1588" cy="1676400"/>
          </a:xfrm>
          <a:prstGeom prst="line">
            <a:avLst/>
          </a:prstGeom>
          <a:noFill/>
          <a:ln w="57150">
            <a:solidFill>
              <a:srgbClr val="008080"/>
            </a:solidFill>
            <a:round/>
            <a:headEnd/>
            <a:tailEnd type="triangle" w="lg" len="lg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2294" name="Line 6"/>
          <p:cNvSpPr>
            <a:spLocks noChangeShapeType="1"/>
          </p:cNvSpPr>
          <p:nvPr/>
        </p:nvSpPr>
        <p:spPr bwMode="auto">
          <a:xfrm>
            <a:off x="3276600" y="2190750"/>
            <a:ext cx="1588" cy="2514600"/>
          </a:xfrm>
          <a:prstGeom prst="line">
            <a:avLst/>
          </a:prstGeom>
          <a:noFill/>
          <a:ln w="57150">
            <a:solidFill>
              <a:srgbClr val="003366"/>
            </a:solidFill>
            <a:round/>
            <a:headEnd/>
            <a:tailEnd type="triangle" w="lg" len="lg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2295" name="Text Box 7"/>
          <p:cNvSpPr txBox="1">
            <a:spLocks noChangeArrowheads="1"/>
          </p:cNvSpPr>
          <p:nvPr/>
        </p:nvSpPr>
        <p:spPr bwMode="auto">
          <a:xfrm>
            <a:off x="609600" y="4857750"/>
            <a:ext cx="24765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lnSpc>
                <a:spcPct val="55000"/>
              </a:lnSpc>
              <a:spcBef>
                <a:spcPct val="50000"/>
              </a:spcBef>
            </a:pPr>
            <a:r>
              <a:rPr lang="en-US" sz="2000">
                <a:latin typeface="Verdana" pitchFamily="34" charset="0"/>
              </a:rPr>
              <a:t>Performance</a:t>
            </a:r>
          </a:p>
          <a:p>
            <a:pPr eaLnBrk="0" hangingPunct="0">
              <a:lnSpc>
                <a:spcPct val="55000"/>
              </a:lnSpc>
              <a:spcBef>
                <a:spcPct val="50000"/>
              </a:spcBef>
            </a:pPr>
            <a:r>
              <a:rPr lang="en-US" sz="2000">
                <a:latin typeface="Verdana" pitchFamily="34" charset="0"/>
              </a:rPr>
              <a:t>Management</a:t>
            </a:r>
          </a:p>
        </p:txBody>
      </p:sp>
      <p:sp>
        <p:nvSpPr>
          <p:cNvPr id="12296" name="Line 8"/>
          <p:cNvSpPr>
            <a:spLocks noChangeShapeType="1"/>
          </p:cNvSpPr>
          <p:nvPr/>
        </p:nvSpPr>
        <p:spPr bwMode="auto">
          <a:xfrm>
            <a:off x="3581400" y="2495550"/>
            <a:ext cx="1588" cy="3505200"/>
          </a:xfrm>
          <a:prstGeom prst="line">
            <a:avLst/>
          </a:prstGeom>
          <a:noFill/>
          <a:ln w="57150">
            <a:solidFill>
              <a:srgbClr val="990099"/>
            </a:solidFill>
            <a:round/>
            <a:headEnd/>
            <a:tailEnd type="triangle" w="lg" len="lg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2297" name="Rectangle 9"/>
          <p:cNvSpPr>
            <a:spLocks noChangeArrowheads="1"/>
          </p:cNvSpPr>
          <p:nvPr/>
        </p:nvSpPr>
        <p:spPr bwMode="auto">
          <a:xfrm>
            <a:off x="1371600" y="6553200"/>
            <a:ext cx="29718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spcBef>
                <a:spcPct val="20000"/>
              </a:spcBef>
            </a:pPr>
            <a:endParaRPr lang="en-US" sz="2000" b="0">
              <a:solidFill>
                <a:schemeClr val="bg1"/>
              </a:solidFill>
            </a:endParaRPr>
          </a:p>
        </p:txBody>
      </p:sp>
      <p:sp>
        <p:nvSpPr>
          <p:cNvPr id="37898" name="Rectangle 10"/>
          <p:cNvSpPr>
            <a:spLocks noChangeArrowheads="1"/>
          </p:cNvSpPr>
          <p:nvPr/>
        </p:nvSpPr>
        <p:spPr bwMode="auto">
          <a:xfrm>
            <a:off x="381000" y="152400"/>
            <a:ext cx="84582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 anchor="ctr"/>
          <a:lstStyle/>
          <a:p>
            <a:pPr algn="ctr">
              <a:defRPr/>
            </a:pPr>
            <a:r>
              <a:rPr lang="en-US" sz="4000"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  <a:ea typeface="ＭＳ Ｐゴシック" pitchFamily="34" charset="-128"/>
                <a:cs typeface="Arial" pitchFamily="34" charset="0"/>
              </a:rPr>
              <a:t>Key phases of RBM and Evaluability</a:t>
            </a:r>
          </a:p>
        </p:txBody>
      </p:sp>
      <p:sp>
        <p:nvSpPr>
          <p:cNvPr id="12299" name="Rectangle 11"/>
          <p:cNvSpPr>
            <a:spLocks noChangeArrowheads="1"/>
          </p:cNvSpPr>
          <p:nvPr/>
        </p:nvSpPr>
        <p:spPr bwMode="auto">
          <a:xfrm>
            <a:off x="3886200" y="4629150"/>
            <a:ext cx="5257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buClr>
                <a:srgbClr val="D60093"/>
              </a:buClr>
              <a:buFontTx/>
              <a:buChar char="•"/>
            </a:pPr>
            <a:r>
              <a:rPr lang="en-US" sz="2000" u="sng">
                <a:latin typeface="Verdana" pitchFamily="34" charset="0"/>
              </a:rPr>
              <a:t>Evaluation</a:t>
            </a:r>
            <a:r>
              <a:rPr lang="en-US" sz="2000" b="0">
                <a:latin typeface="Verdana" pitchFamily="34" charset="0"/>
              </a:rPr>
              <a:t> and Lessons </a:t>
            </a:r>
          </a:p>
          <a:p>
            <a:pPr marL="342900" indent="-342900" eaLnBrk="0" hangingPunct="0">
              <a:buClr>
                <a:srgbClr val="D60093"/>
              </a:buClr>
              <a:buFontTx/>
              <a:buChar char="•"/>
            </a:pPr>
            <a:r>
              <a:rPr lang="en-US" sz="2000" b="0">
                <a:latin typeface="Verdana" pitchFamily="34" charset="0"/>
              </a:rPr>
              <a:t>Using performance information for            managing</a:t>
            </a:r>
            <a:endParaRPr lang="en-GB" sz="2000" b="0">
              <a:latin typeface="Verdana" pitchFamily="34" charset="0"/>
            </a:endParaRPr>
          </a:p>
        </p:txBody>
      </p:sp>
      <p:sp>
        <p:nvSpPr>
          <p:cNvPr id="12300" name="Rectangle 12"/>
          <p:cNvSpPr>
            <a:spLocks noChangeArrowheads="1"/>
          </p:cNvSpPr>
          <p:nvPr/>
        </p:nvSpPr>
        <p:spPr bwMode="auto">
          <a:xfrm>
            <a:off x="3886200" y="3257550"/>
            <a:ext cx="52578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 eaLnBrk="0" hangingPunct="0">
              <a:buFontTx/>
              <a:buChar char="•"/>
            </a:pPr>
            <a:r>
              <a:rPr lang="en-US" sz="2000" u="sng">
                <a:solidFill>
                  <a:srgbClr val="292929"/>
                </a:solidFill>
                <a:latin typeface="Verdana" pitchFamily="34" charset="0"/>
              </a:rPr>
              <a:t>Monitoring performance</a:t>
            </a:r>
            <a:r>
              <a:rPr lang="en-US" sz="2000" b="0">
                <a:solidFill>
                  <a:srgbClr val="292929"/>
                </a:solidFill>
                <a:latin typeface="Verdana" pitchFamily="34" charset="0"/>
              </a:rPr>
              <a:t> data </a:t>
            </a:r>
          </a:p>
          <a:p>
            <a:pPr marL="342900" indent="-342900" eaLnBrk="0" hangingPunct="0">
              <a:buFontTx/>
              <a:buChar char="•"/>
            </a:pPr>
            <a:r>
              <a:rPr lang="en-US" sz="2000" b="0">
                <a:solidFill>
                  <a:srgbClr val="292929"/>
                </a:solidFill>
                <a:latin typeface="Verdana" pitchFamily="34" charset="0"/>
              </a:rPr>
              <a:t>Reviewing &amp; reporting performance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 anchorCtr="1"/>
          <a:lstStyle/>
          <a:p>
            <a:pPr>
              <a:defRPr/>
            </a:pPr>
            <a:r>
              <a:rPr lang="en-GB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Evaluability criteria</a:t>
            </a:r>
          </a:p>
        </p:txBody>
      </p:sp>
      <p:sp>
        <p:nvSpPr>
          <p:cNvPr id="169987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611188" y="1341438"/>
            <a:ext cx="8137525" cy="4679950"/>
          </a:xfrm>
        </p:spPr>
        <p:txBody>
          <a:bodyPr/>
          <a:lstStyle/>
          <a:p>
            <a:pPr>
              <a:buFont typeface="Wingdings" pitchFamily="2" charset="2"/>
              <a:buChar char="§"/>
              <a:defRPr/>
            </a:pPr>
            <a:r>
              <a:rPr lang="en-GB" sz="2400" b="0" i="1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To begin</a:t>
            </a:r>
            <a:r>
              <a:rPr lang="en-GB" sz="2400" b="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, the diagnosis of a problem results in the formulation of a series of </a:t>
            </a:r>
            <a:r>
              <a:rPr lang="en-GB" sz="2400" u="sng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Objectives</a:t>
            </a:r>
            <a:r>
              <a:rPr lang="en-GB" sz="2400" b="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 which set out a path towards desired change…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fr-CH" sz="2400" b="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…</a:t>
            </a:r>
            <a:r>
              <a:rPr lang="fr-CH" sz="2400" b="0" i="1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where</a:t>
            </a:r>
            <a:r>
              <a:rPr lang="fr-CH" sz="2400" b="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 progress towards this change can be estimated by suitable </a:t>
            </a:r>
            <a:r>
              <a:rPr lang="fr-CH" sz="2400" u="sng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Indicators</a:t>
            </a:r>
            <a:r>
              <a:rPr lang="fr-CH" sz="2400" b="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…</a:t>
            </a:r>
            <a:endParaRPr lang="fr-CH" sz="2400" b="0" u="sng" smtClean="0"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34" charset="-128"/>
            </a:endParaRPr>
          </a:p>
          <a:p>
            <a:pPr>
              <a:buFont typeface="Wingdings" pitchFamily="2" charset="2"/>
              <a:buChar char="§"/>
              <a:defRPr/>
            </a:pPr>
            <a:r>
              <a:rPr lang="fr-CH" sz="2400" b="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…</a:t>
            </a:r>
            <a:r>
              <a:rPr lang="fr-CH" sz="2400" b="0" i="1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which</a:t>
            </a:r>
            <a:r>
              <a:rPr lang="fr-CH" sz="2400" b="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 require accurate </a:t>
            </a:r>
            <a:r>
              <a:rPr lang="fr-CH" sz="2400" u="sng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Baseline</a:t>
            </a:r>
            <a:r>
              <a:rPr lang="fr-CH" sz="2400" b="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 information about where the project is starting from…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fr-CH" sz="2400" b="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…</a:t>
            </a:r>
            <a:r>
              <a:rPr lang="fr-CH" sz="2400" b="0" i="1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while</a:t>
            </a:r>
            <a:r>
              <a:rPr lang="fr-CH" sz="2400" b="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 </a:t>
            </a:r>
            <a:r>
              <a:rPr lang="fr-CH" sz="2400" u="sng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Milestones</a:t>
            </a:r>
            <a:r>
              <a:rPr lang="fr-CH" sz="2400" b="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 provide a series of yardsticks on the road towards meeting the objectives…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fr-CH" sz="2400" b="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…</a:t>
            </a:r>
            <a:r>
              <a:rPr lang="fr-CH" sz="2400" b="0" i="1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in the meantime</a:t>
            </a:r>
            <a:r>
              <a:rPr lang="fr-CH" sz="2400" b="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, effective </a:t>
            </a:r>
            <a:r>
              <a:rPr lang="fr-CH" sz="2400" u="sng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Risk Management</a:t>
            </a:r>
            <a:r>
              <a:rPr lang="fr-CH" sz="2400" b="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 gives the greatest chance the project can be fully executed…</a:t>
            </a:r>
          </a:p>
          <a:p>
            <a:pPr>
              <a:buFont typeface="Wingdings" pitchFamily="2" charset="2"/>
              <a:buChar char="§"/>
              <a:defRPr/>
            </a:pPr>
            <a:r>
              <a:rPr lang="fr-CH" sz="2400" b="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…</a:t>
            </a:r>
            <a:r>
              <a:rPr lang="fr-CH" sz="2400" b="0" i="1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that all translates</a:t>
            </a:r>
            <a:r>
              <a:rPr lang="fr-CH" sz="2400" b="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 into a well-defined </a:t>
            </a:r>
            <a:r>
              <a:rPr lang="fr-CH" sz="2400" u="sng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Monitoring and Evaluation</a:t>
            </a:r>
            <a:r>
              <a:rPr lang="fr-CH" sz="2400" b="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 system.</a:t>
            </a:r>
            <a:endParaRPr lang="en-GB" sz="2400" b="0" smtClean="0"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9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998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428625" y="-214313"/>
            <a:ext cx="7570788" cy="1027113"/>
          </a:xfrm>
        </p:spPr>
        <p:txBody>
          <a:bodyPr anchor="ctr" anchorCtr="1"/>
          <a:lstStyle/>
          <a:p>
            <a:pPr>
              <a:defRPr/>
            </a:pPr>
            <a:r>
              <a:rPr lang="en-GB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/>
            </a:r>
            <a:br>
              <a:rPr lang="en-GB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</a:br>
            <a:r>
              <a:rPr lang="en-GB" dirty="0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RBM Tools</a:t>
            </a:r>
            <a:endParaRPr lang="en-GB" sz="2800" dirty="0" smtClean="0"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34" charset="-128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611188" y="3548063"/>
            <a:ext cx="7777162" cy="2400300"/>
          </a:xfrm>
        </p:spPr>
        <p:txBody>
          <a:bodyPr/>
          <a:lstStyle/>
          <a:p>
            <a:pPr>
              <a:buFontTx/>
              <a:buNone/>
              <a:defRPr/>
            </a:pPr>
            <a:endParaRPr lang="en-GB" sz="2000" smtClean="0"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  <a:ea typeface="ＭＳ Ｐゴシック" pitchFamily="34" charset="-128"/>
            </a:endParaRPr>
          </a:p>
          <a:p>
            <a:pPr>
              <a:buFontTx/>
              <a:buNone/>
              <a:defRPr/>
            </a:pPr>
            <a:endParaRPr lang="en-GB" smtClean="0"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34" charset="-128"/>
            </a:endParaRPr>
          </a:p>
        </p:txBody>
      </p:sp>
      <p:sp>
        <p:nvSpPr>
          <p:cNvPr id="4" name="Date Placeholder 3"/>
          <p:cNvSpPr txBox="1">
            <a:spLocks noGrp="1"/>
          </p:cNvSpPr>
          <p:nvPr/>
        </p:nvSpPr>
        <p:spPr bwMode="auto">
          <a:xfrm>
            <a:off x="457200" y="6245225"/>
            <a:ext cx="8258175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>
              <a:defRPr/>
            </a:pPr>
            <a:r>
              <a:rPr lang="en-US" sz="1400" b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	</a:t>
            </a:r>
            <a:endParaRPr lang="en-GB" sz="1400" b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496888" y="3319463"/>
          <a:ext cx="8269287" cy="2468880"/>
        </p:xfrm>
        <a:graphic>
          <a:graphicData uri="http://schemas.openxmlformats.org/drawingml/2006/table">
            <a:tbl>
              <a:tblPr/>
              <a:tblGrid>
                <a:gridCol w="1377950"/>
                <a:gridCol w="1377950"/>
                <a:gridCol w="1379537"/>
                <a:gridCol w="1377950"/>
                <a:gridCol w="1377950"/>
                <a:gridCol w="1377950"/>
              </a:tblGrid>
              <a:tr h="2936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Results</a:t>
                      </a:r>
                      <a:endParaRPr kumimoji="0" lang="en-GB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Indicators (With baseline)</a:t>
                      </a:r>
                      <a:endParaRPr kumimoji="0" lang="en-GB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Data Sources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(MoV)</a:t>
                      </a:r>
                      <a:endParaRPr kumimoji="0" lang="en-GB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Collection Methods</a:t>
                      </a:r>
                      <a:endParaRPr kumimoji="0" lang="en-GB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Collection Frequency</a:t>
                      </a:r>
                      <a:endParaRPr kumimoji="0" lang="en-GB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Responsible</a:t>
                      </a:r>
                      <a:endParaRPr kumimoji="0" lang="en-GB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1762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AE8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Impact</a:t>
                      </a:r>
                      <a:endParaRPr kumimoji="0" lang="en-GB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AE8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AE8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AE8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AE8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AE8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AE8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DE"/>
                    </a:solidFill>
                  </a:tcPr>
                </a:tc>
              </a:tr>
              <a:tr h="1762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AE8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AE8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AE8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AE8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AE8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AE8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EF"/>
                    </a:solidFill>
                  </a:tcPr>
                </a:tc>
              </a:tr>
              <a:tr h="4111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AE8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Outcomes</a:t>
                      </a:r>
                      <a:endParaRPr kumimoji="0" lang="en-GB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AE8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AE8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Indicator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AE8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AE8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Baseline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AE8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AE8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AE8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AE8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DE"/>
                    </a:solidFill>
                  </a:tcPr>
                </a:tc>
              </a:tr>
              <a:tr h="1762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AE8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AE8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AE8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AE8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AE8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AE8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EF"/>
                    </a:solidFill>
                  </a:tcPr>
                </a:tc>
              </a:tr>
              <a:tr h="4111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fr-CH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AE8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Outputs</a:t>
                      </a:r>
                      <a:endParaRPr kumimoji="0" lang="en-GB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AE8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AE8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Indicator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GB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AE8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AE8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Baseline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AE8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AE8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AE8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AE8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DE"/>
                    </a:solidFill>
                  </a:tcPr>
                </a:tc>
              </a:tr>
              <a:tr h="1825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AE8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</a:rPr>
                        <a:t>Activities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AE8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AE8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AE8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AE8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8AE8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E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2287588" y="1660525"/>
          <a:ext cx="6008687" cy="1473835"/>
        </p:xfrm>
        <a:graphic>
          <a:graphicData uri="http://schemas.openxmlformats.org/drawingml/2006/table">
            <a:tbl>
              <a:tblPr/>
              <a:tblGrid>
                <a:gridCol w="1303337"/>
                <a:gridCol w="1700213"/>
                <a:gridCol w="1501775"/>
                <a:gridCol w="1503362"/>
              </a:tblGrid>
              <a:tr h="49847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</a:rPr>
                        <a:t>Levels of Objectives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</a:rPr>
                        <a:t>(Intervention Logic)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</a:rPr>
                        <a:t>Verifiable Indicators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</a:rPr>
                        <a:t>Means of Verification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</a:rPr>
                        <a:t>Critical Assumptions (and Risks)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</a:rPr>
                        <a:t>Impact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AE8"/>
                        </a:solidFill>
                        <a:effectLst/>
                        <a:latin typeface="Arial Narrow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AE8"/>
                        </a:solidFill>
                        <a:effectLst/>
                        <a:latin typeface="Arial Narrow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AE8"/>
                        </a:solidFill>
                        <a:effectLst/>
                        <a:latin typeface="Arial Narrow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DE"/>
                    </a:solidFill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</a:rPr>
                        <a:t>Outcomes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AE8"/>
                        </a:solidFill>
                        <a:effectLst/>
                        <a:latin typeface="Arial Narrow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AE8"/>
                        </a:solidFill>
                        <a:effectLst/>
                        <a:latin typeface="Arial Narrow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AE8"/>
                        </a:solidFill>
                        <a:effectLst/>
                        <a:latin typeface="Arial Narrow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EF"/>
                    </a:solidFill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</a:rPr>
                        <a:t>Outputs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AE8"/>
                        </a:solidFill>
                        <a:effectLst/>
                        <a:latin typeface="Arial Narrow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AE8"/>
                        </a:solidFill>
                        <a:effectLst/>
                        <a:latin typeface="Arial Narrow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DE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AE8"/>
                        </a:solidFill>
                        <a:effectLst/>
                        <a:latin typeface="Arial Narrow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EDE"/>
                    </a:solidFill>
                  </a:tcPr>
                </a:tc>
              </a:tr>
              <a:tr h="2413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</a:rPr>
                        <a:t>Activities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AE8"/>
                        </a:solidFill>
                        <a:effectLst/>
                        <a:latin typeface="Arial Narrow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smtClean="0">
                        <a:ln>
                          <a:noFill/>
                        </a:ln>
                        <a:solidFill>
                          <a:srgbClr val="008AE8"/>
                        </a:solidFill>
                        <a:effectLst/>
                        <a:latin typeface="Arial Narrow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8AE8"/>
                        </a:solidFill>
                        <a:effectLst/>
                        <a:latin typeface="Arial Narrow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FEF"/>
                    </a:solidFill>
                  </a:tcPr>
                </a:tc>
              </a:tr>
            </a:tbl>
          </a:graphicData>
        </a:graphic>
      </p:graphicFrame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142875" y="1285875"/>
            <a:ext cx="1428750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600" b="0"/>
              <a:t>From Evaluabilty Assessments to improved results matrix to M &amp; E Framework</a:t>
            </a:r>
          </a:p>
        </p:txBody>
      </p:sp>
      <p:sp>
        <p:nvSpPr>
          <p:cNvPr id="17" name="Curved Right Arrow 16"/>
          <p:cNvSpPr/>
          <p:nvPr/>
        </p:nvSpPr>
        <p:spPr bwMode="auto">
          <a:xfrm rot="1903575">
            <a:off x="1417638" y="2328863"/>
            <a:ext cx="569912" cy="1136650"/>
          </a:xfrm>
          <a:prstGeom prst="curvedRightArrow">
            <a:avLst/>
          </a:prstGeom>
          <a:solidFill>
            <a:schemeClr val="accent5">
              <a:lumMod val="75000"/>
            </a:schemeClr>
          </a:solidFill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GB" b="0" dirty="0">
              <a:latin typeface="Times New Roman" pitchFamily="18" charset="0"/>
              <a:ea typeface="+mn-ea"/>
            </a:endParaRPr>
          </a:p>
        </p:txBody>
      </p:sp>
      <p:sp>
        <p:nvSpPr>
          <p:cNvPr id="14433" name="TextBox 9"/>
          <p:cNvSpPr txBox="1">
            <a:spLocks noChangeArrowheads="1"/>
          </p:cNvSpPr>
          <p:nvPr/>
        </p:nvSpPr>
        <p:spPr bwMode="auto">
          <a:xfrm>
            <a:off x="2762250" y="1214438"/>
            <a:ext cx="2881313" cy="369887"/>
          </a:xfrm>
          <a:prstGeom prst="rect">
            <a:avLst/>
          </a:prstGeom>
          <a:solidFill>
            <a:srgbClr val="CCFFFF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GB"/>
              <a:t>Evaluability Assessment</a:t>
            </a:r>
          </a:p>
        </p:txBody>
      </p:sp>
      <p:sp>
        <p:nvSpPr>
          <p:cNvPr id="11" name="Curved Right Arrow 10"/>
          <p:cNvSpPr/>
          <p:nvPr/>
        </p:nvSpPr>
        <p:spPr bwMode="auto">
          <a:xfrm rot="2772576">
            <a:off x="1934369" y="950119"/>
            <a:ext cx="490537" cy="1012825"/>
          </a:xfrm>
          <a:prstGeom prst="curvedRightArrow">
            <a:avLst/>
          </a:prstGeom>
          <a:solidFill>
            <a:schemeClr val="accent5">
              <a:lumMod val="75000"/>
            </a:schemeClr>
          </a:solidFill>
          <a:ln w="28575" cap="flat" cmpd="sng" algn="ctr">
            <a:solidFill>
              <a:srgbClr val="FFFF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GB" b="0" dirty="0">
              <a:latin typeface="Times New Roman" pitchFamily="18" charset="0"/>
              <a:ea typeface="+mn-ea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3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7" grpId="0" animBg="1"/>
      <p:bldP spid="1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3522" name="Group 2"/>
          <p:cNvGraphicFramePr>
            <a:graphicFrameLocks noGrp="1"/>
          </p:cNvGraphicFramePr>
          <p:nvPr/>
        </p:nvGraphicFramePr>
        <p:xfrm>
          <a:off x="1760538" y="1228725"/>
          <a:ext cx="6008687" cy="1700213"/>
        </p:xfrm>
        <a:graphic>
          <a:graphicData uri="http://schemas.openxmlformats.org/drawingml/2006/table">
            <a:tbl>
              <a:tblPr/>
              <a:tblGrid>
                <a:gridCol w="1303337"/>
                <a:gridCol w="1700213"/>
                <a:gridCol w="1501775"/>
                <a:gridCol w="1503362"/>
              </a:tblGrid>
              <a:tr h="60801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  <a:cs typeface="Arial" pitchFamily="34" charset="0"/>
                        </a:rPr>
                        <a:t>Levels </a:t>
                      </a:r>
                      <a:endParaRPr kumimoji="0" lang="en-US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 Narrow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  <a:cs typeface="Arial" pitchFamily="34" charset="0"/>
                        </a:rPr>
                        <a:t>Verifiable Indicators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  <a:cs typeface="Arial" pitchFamily="34" charset="0"/>
                        </a:rPr>
                        <a:t>(With Baselines)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  <a:cs typeface="Arial" pitchFamily="34" charset="0"/>
                        </a:rPr>
                        <a:t>Means of Verification</a:t>
                      </a: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  <a:cs typeface="Arial" pitchFamily="34" charset="0"/>
                        </a:rPr>
                        <a:t>(Data Sources and Collection Methods)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  <a:cs typeface="Arial" pitchFamily="34" charset="0"/>
                        </a:rPr>
                        <a:t>Critical Assumptions (and Risks)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  <a:cs typeface="Arial" pitchFamily="34" charset="0"/>
                        </a:rPr>
                        <a:t>Impact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A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A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A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AE1"/>
                    </a:solidFill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  <a:cs typeface="Arial" pitchFamily="34" charset="0"/>
                        </a:rPr>
                        <a:t>Outcomes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1"/>
                    </a:solidFill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  <a:cs typeface="Arial" pitchFamily="34" charset="0"/>
                        </a:rPr>
                        <a:t>Outputs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A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A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A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0DAE1"/>
                    </a:solidFill>
                  </a:tcPr>
                </a:tc>
              </a:tr>
              <a:tr h="2730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5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 Narrow" pitchFamily="34" charset="0"/>
                          <a:ea typeface="ＭＳ Ｐゴシック" pitchFamily="34" charset="-128"/>
                          <a:cs typeface="Arial" pitchFamily="34" charset="0"/>
                        </a:rPr>
                        <a:t>Activities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0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66"/>
                        </a:solidFill>
                        <a:effectLst/>
                        <a:latin typeface="Arial Narrow" pitchFamily="34" charset="0"/>
                        <a:ea typeface="ＭＳ Ｐゴシック" pitchFamily="34" charset="-128"/>
                        <a:cs typeface="Arial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DF1"/>
                    </a:solidFill>
                  </a:tcPr>
                </a:tc>
              </a:tr>
            </a:tbl>
          </a:graphicData>
        </a:graphic>
      </p:graphicFrame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0" y="1125538"/>
            <a:ext cx="178117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>
                <a:latin typeface="Verdana" pitchFamily="34" charset="0"/>
              </a:rPr>
              <a:t>From logframe formulation to planning</a:t>
            </a:r>
          </a:p>
        </p:txBody>
      </p:sp>
      <p:sp>
        <p:nvSpPr>
          <p:cNvPr id="363555" name="AutoShape 35"/>
          <p:cNvSpPr>
            <a:spLocks noChangeArrowheads="1"/>
          </p:cNvSpPr>
          <p:nvPr/>
        </p:nvSpPr>
        <p:spPr bwMode="auto">
          <a:xfrm>
            <a:off x="7981950" y="2381250"/>
            <a:ext cx="790575" cy="1404938"/>
          </a:xfrm>
          <a:prstGeom prst="curvedLeftArrow">
            <a:avLst>
              <a:gd name="adj1" fmla="val 35542"/>
              <a:gd name="adj2" fmla="val 71084"/>
              <a:gd name="adj3" fmla="val 33333"/>
            </a:avLst>
          </a:prstGeom>
          <a:solidFill>
            <a:srgbClr val="808080"/>
          </a:solidFill>
          <a:ln w="2857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3556" name="AutoShape 36"/>
          <p:cNvSpPr>
            <a:spLocks noChangeArrowheads="1"/>
          </p:cNvSpPr>
          <p:nvPr/>
        </p:nvSpPr>
        <p:spPr bwMode="auto">
          <a:xfrm>
            <a:off x="781050" y="2343150"/>
            <a:ext cx="733425" cy="1481138"/>
          </a:xfrm>
          <a:prstGeom prst="curvedRightArrow">
            <a:avLst>
              <a:gd name="adj1" fmla="val 40390"/>
              <a:gd name="adj2" fmla="val 80779"/>
              <a:gd name="adj3" fmla="val 33333"/>
            </a:avLst>
          </a:prstGeom>
          <a:solidFill>
            <a:srgbClr val="808080"/>
          </a:solidFill>
          <a:ln w="2857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363557" name="Group 37"/>
          <p:cNvGraphicFramePr>
            <a:graphicFrameLocks noGrp="1"/>
          </p:cNvGraphicFramePr>
          <p:nvPr/>
        </p:nvGraphicFramePr>
        <p:xfrm>
          <a:off x="285750" y="4038600"/>
          <a:ext cx="4111625" cy="2676526"/>
        </p:xfrm>
        <a:graphic>
          <a:graphicData uri="http://schemas.openxmlformats.org/drawingml/2006/table">
            <a:tbl>
              <a:tblPr/>
              <a:tblGrid>
                <a:gridCol w="674688"/>
                <a:gridCol w="566737"/>
                <a:gridCol w="566738"/>
                <a:gridCol w="627062"/>
                <a:gridCol w="838200"/>
                <a:gridCol w="838200"/>
              </a:tblGrid>
              <a:tr h="3111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ko-KR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ea typeface="Batang" pitchFamily="18" charset="-127"/>
                          <a:cs typeface="Times New Roman" pitchFamily="18" charset="0"/>
                        </a:rPr>
                        <a:t>What</a:t>
                      </a:r>
                      <a:endParaRPr kumimoji="0" lang="en-GB" altLang="ko-KR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Batang" pitchFamily="18" charset="-127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ko-KR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ea typeface="Batang" pitchFamily="18" charset="-127"/>
                          <a:cs typeface="Times New Roman" pitchFamily="18" charset="0"/>
                        </a:rPr>
                        <a:t>When</a:t>
                      </a:r>
                      <a:endParaRPr kumimoji="0" lang="en-GB" altLang="ko-KR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Batang" pitchFamily="18" charset="-127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ko-KR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ea typeface="Batang" pitchFamily="18" charset="-127"/>
                          <a:cs typeface="Times New Roman" pitchFamily="18" charset="0"/>
                        </a:rPr>
                        <a:t>Who</a:t>
                      </a:r>
                      <a:endParaRPr kumimoji="0" lang="en-GB" altLang="ko-KR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Batang" pitchFamily="18" charset="-127"/>
                        <a:cs typeface="Times New Roman" pitchFamily="18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969696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20700"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ea typeface="Batang" pitchFamily="18" charset="-127"/>
                          <a:cs typeface="Times New Roman" pitchFamily="18" charset="0"/>
                        </a:rPr>
                        <a:t>Outputs and main activities</a:t>
                      </a:r>
                      <a:endParaRPr kumimoji="0" lang="en-GB" altLang="ko-KR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Batang" pitchFamily="18" charset="-127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ea typeface="Batang" pitchFamily="18" charset="-127"/>
                          <a:cs typeface="Times New Roman" pitchFamily="18" charset="0"/>
                        </a:rPr>
                        <a:t>Implementation period</a:t>
                      </a:r>
                      <a:endParaRPr kumimoji="0" lang="en-GB" altLang="ko-KR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Batang" pitchFamily="18" charset="-127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ea typeface="Batang" pitchFamily="18" charset="-127"/>
                          <a:cs typeface="Times New Roman" pitchFamily="18" charset="0"/>
                        </a:rPr>
                        <a:t>Main partners</a:t>
                      </a:r>
                      <a:endParaRPr kumimoji="0" lang="en-GB" altLang="ko-KR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Batang" pitchFamily="18" charset="-127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ea typeface="Batang" pitchFamily="18" charset="-127"/>
                          <a:cs typeface="Times New Roman" pitchFamily="18" charset="0"/>
                        </a:rPr>
                        <a:t>Main staff/ entity responsible for output</a:t>
                      </a:r>
                      <a:endParaRPr kumimoji="0" lang="en-GB" altLang="ko-KR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Batang" pitchFamily="18" charset="-127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ko-KR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ea typeface="Batang" pitchFamily="18" charset="-127"/>
                          <a:cs typeface="Times New Roman" pitchFamily="18" charset="0"/>
                        </a:rPr>
                        <a:t>Other staff/ entities responsible</a:t>
                      </a:r>
                      <a:endParaRPr kumimoji="0" lang="en-GB" altLang="ko-KR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Batang" pitchFamily="18" charset="-127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80168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ko-K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ea typeface="Batang" pitchFamily="18" charset="-127"/>
                          <a:cs typeface="Times New Roman" pitchFamily="18" charset="0"/>
                        </a:rPr>
                        <a:t> </a:t>
                      </a:r>
                      <a:endParaRPr kumimoji="0" lang="en-GB" altLang="ko-KR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Batang" pitchFamily="18" charset="-127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ko-KR" sz="7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ea typeface="Batang" pitchFamily="18" charset="-127"/>
                          <a:cs typeface="Times New Roman" pitchFamily="18" charset="0"/>
                        </a:rPr>
                        <a:t> </a:t>
                      </a:r>
                      <a:endParaRPr kumimoji="0" lang="en-GB" altLang="ko-KR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Batang" pitchFamily="18" charset="-127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22288">
                <a:tc gridSpan="6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ea typeface="Batang" pitchFamily="18" charset="-127"/>
                          <a:cs typeface="Times New Roman" pitchFamily="18" charset="0"/>
                        </a:rPr>
                        <a:t>Priority:</a:t>
                      </a:r>
                      <a:endParaRPr kumimoji="0" lang="en-GB" altLang="ko-KR" sz="9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Times New Roman" pitchFamily="18" charset="0"/>
                        <a:ea typeface="Batang" pitchFamily="18" charset="-127"/>
                        <a:cs typeface="Times New Roman" pitchFamily="18" charset="0"/>
                      </a:endParaRP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ea typeface="Batang" pitchFamily="18" charset="-127"/>
                          <a:cs typeface="Times New Roman" pitchFamily="18" charset="0"/>
                        </a:rPr>
                        <a:t>Outcome:</a:t>
                      </a:r>
                      <a:endParaRPr kumimoji="0" lang="en-GB" altLang="ko-KR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Gulim" pitchFamily="34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207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ea typeface="Batang" pitchFamily="18" charset="-127"/>
                          <a:cs typeface="Times New Roman" pitchFamily="18" charset="0"/>
                        </a:rPr>
                        <a:t>Activity 1.1.1.1</a:t>
                      </a:r>
                      <a:endParaRPr kumimoji="0" lang="en-GB" altLang="ko-KR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Batang" pitchFamily="18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F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ea typeface="Batang" pitchFamily="18" charset="-127"/>
                          <a:cs typeface="Times New Roman" pitchFamily="18" charset="0"/>
                        </a:rPr>
                        <a:t> </a:t>
                      </a:r>
                      <a:endParaRPr kumimoji="0" lang="en-GB" altLang="ko-KR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Batang" pitchFamily="18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F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ea typeface="Batang" pitchFamily="18" charset="-127"/>
                          <a:cs typeface="Times New Roman" pitchFamily="18" charset="0"/>
                        </a:rPr>
                        <a:t> </a:t>
                      </a:r>
                      <a:endParaRPr kumimoji="0" lang="en-GB" altLang="ko-KR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Batang" pitchFamily="18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F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ea typeface="Batang" pitchFamily="18" charset="-127"/>
                          <a:cs typeface="Times New Roman" pitchFamily="18" charset="0"/>
                        </a:rPr>
                        <a:t> </a:t>
                      </a:r>
                      <a:endParaRPr kumimoji="0" lang="en-GB" altLang="ko-KR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Batang" pitchFamily="18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F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ea typeface="Batang" pitchFamily="18" charset="-127"/>
                          <a:cs typeface="Times New Roman" pitchFamily="18" charset="0"/>
                        </a:rPr>
                        <a:t> </a:t>
                      </a:r>
                      <a:endParaRPr kumimoji="0" lang="en-GB" altLang="ko-KR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Batang" pitchFamily="18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F8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ko-KR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Trebuchet MS" pitchFamily="34" charset="0"/>
                          <a:ea typeface="Batang" pitchFamily="18" charset="-127"/>
                          <a:cs typeface="Times New Roman" pitchFamily="18" charset="0"/>
                        </a:rPr>
                        <a:t> </a:t>
                      </a:r>
                      <a:endParaRPr kumimoji="0" lang="en-GB" altLang="ko-KR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Batang" pitchFamily="18" charset="-127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4F8FA"/>
                    </a:solidFill>
                  </a:tcPr>
                </a:tc>
              </a:tr>
            </a:tbl>
          </a:graphicData>
        </a:graphic>
      </p:graphicFrame>
      <p:sp>
        <p:nvSpPr>
          <p:cNvPr id="363593" name="Text Box 73"/>
          <p:cNvSpPr txBox="1">
            <a:spLocks noChangeArrowheads="1"/>
          </p:cNvSpPr>
          <p:nvPr/>
        </p:nvSpPr>
        <p:spPr bwMode="auto">
          <a:xfrm>
            <a:off x="1500188" y="3068638"/>
            <a:ext cx="3000375" cy="581025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600">
                <a:latin typeface="Verdana" pitchFamily="34" charset="0"/>
              </a:rPr>
              <a:t>DWCP Implementation </a:t>
            </a:r>
          </a:p>
          <a:p>
            <a:pPr algn="ctr"/>
            <a:r>
              <a:rPr lang="en-GB" sz="1600">
                <a:latin typeface="Verdana" pitchFamily="34" charset="0"/>
              </a:rPr>
              <a:t>Plan</a:t>
            </a:r>
          </a:p>
        </p:txBody>
      </p:sp>
      <p:sp>
        <p:nvSpPr>
          <p:cNvPr id="363594" name="Text Box 74"/>
          <p:cNvSpPr txBox="1">
            <a:spLocks noChangeArrowheads="1"/>
          </p:cNvSpPr>
          <p:nvPr/>
        </p:nvSpPr>
        <p:spPr bwMode="auto">
          <a:xfrm>
            <a:off x="5235575" y="3141663"/>
            <a:ext cx="2959100" cy="33655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600">
                <a:latin typeface="Verdana" pitchFamily="34" charset="0"/>
              </a:rPr>
              <a:t>DWCP M&amp;E Plan</a:t>
            </a:r>
          </a:p>
        </p:txBody>
      </p:sp>
      <p:graphicFrame>
        <p:nvGraphicFramePr>
          <p:cNvPr id="363595" name="Group 75"/>
          <p:cNvGraphicFramePr>
            <a:graphicFrameLocks noGrp="1"/>
          </p:cNvGraphicFramePr>
          <p:nvPr/>
        </p:nvGraphicFramePr>
        <p:xfrm>
          <a:off x="4778375" y="4038600"/>
          <a:ext cx="4065588" cy="2705103"/>
        </p:xfrm>
        <a:graphic>
          <a:graphicData uri="http://schemas.openxmlformats.org/drawingml/2006/table">
            <a:tbl>
              <a:tblPr/>
              <a:tblGrid>
                <a:gridCol w="1055688"/>
                <a:gridCol w="695325"/>
                <a:gridCol w="563562"/>
                <a:gridCol w="446088"/>
                <a:gridCol w="428625"/>
                <a:gridCol w="447675"/>
                <a:gridCol w="428625"/>
              </a:tblGrid>
              <a:tr h="242888">
                <a:tc gridSpan="7"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Priority 1: 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614363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Outcome 1.1:  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 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Main assumptions:</a:t>
                      </a:r>
                      <a:r>
                        <a:rPr kumimoji="0" lang="en-GB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 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19075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Indicators</a:t>
                      </a:r>
                      <a:endParaRPr kumimoji="0" lang="en-GB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Baselines</a:t>
                      </a:r>
                      <a:endParaRPr kumimoji="0" lang="en-GB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Targets</a:t>
                      </a:r>
                      <a:endParaRPr kumimoji="0" lang="en-GB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Milestones</a:t>
                      </a:r>
                      <a:endParaRPr kumimoji="0" lang="en-GB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1907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2009</a:t>
                      </a:r>
                      <a:endParaRPr kumimoji="0" lang="en-GB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2010</a:t>
                      </a:r>
                      <a:endParaRPr kumimoji="0" lang="en-GB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2011</a:t>
                      </a:r>
                      <a:endParaRPr kumimoji="0" lang="en-GB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7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2012</a:t>
                      </a:r>
                      <a:endParaRPr kumimoji="0" lang="en-GB" sz="7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 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 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 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 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 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 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 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 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 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 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 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 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 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 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 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 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 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 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 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 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 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42888"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 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 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 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 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 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 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 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8150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 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 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 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 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 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 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ＭＳ Ｐゴシック" pitchFamily="34" charset="-128"/>
                          <a:cs typeface="Arial" pitchFamily="34" charset="0"/>
                        </a:rPr>
                        <a:t> </a:t>
                      </a:r>
                      <a:endParaRPr kumimoji="0" lang="en-GB" sz="16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ＭＳ Ｐゴシック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63661" name="Rectangle 141"/>
          <p:cNvSpPr>
            <a:spLocks noChangeArrowheads="1"/>
          </p:cNvSpPr>
          <p:nvPr/>
        </p:nvSpPr>
        <p:spPr bwMode="auto">
          <a:xfrm>
            <a:off x="827088" y="106363"/>
            <a:ext cx="7956550" cy="946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 algn="ctr">
              <a:defRPr/>
            </a:pPr>
            <a:r>
              <a:rPr lang="en-GB" sz="28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Tools to be used: </a:t>
            </a:r>
            <a:br>
              <a:rPr lang="en-GB" sz="28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</a:br>
            <a:r>
              <a:rPr lang="en-GB" sz="2800" b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Verdana" pitchFamily="34" charset="0"/>
              </a:rPr>
              <a:t>DWCP M&amp;E Plan and Implementation Plan</a:t>
            </a:r>
          </a:p>
        </p:txBody>
      </p:sp>
      <p:sp>
        <p:nvSpPr>
          <p:cNvPr id="2" name="Text Box 73"/>
          <p:cNvSpPr txBox="1">
            <a:spLocks noChangeArrowheads="1"/>
          </p:cNvSpPr>
          <p:nvPr/>
        </p:nvSpPr>
        <p:spPr bwMode="auto">
          <a:xfrm>
            <a:off x="1547813" y="3573463"/>
            <a:ext cx="3000375" cy="274637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200">
                <a:solidFill>
                  <a:schemeClr val="bg2"/>
                </a:solidFill>
                <a:latin typeface="Verdana" pitchFamily="34" charset="0"/>
              </a:rPr>
              <a:t>links to </a:t>
            </a:r>
            <a:r>
              <a:rPr lang="en-GB" sz="1200">
                <a:latin typeface="Verdana" pitchFamily="34" charset="0"/>
              </a:rPr>
              <a:t>TC Implementation Plan</a:t>
            </a:r>
          </a:p>
        </p:txBody>
      </p:sp>
      <p:sp>
        <p:nvSpPr>
          <p:cNvPr id="3" name="Text Box 73"/>
          <p:cNvSpPr txBox="1">
            <a:spLocks noChangeArrowheads="1"/>
          </p:cNvSpPr>
          <p:nvPr/>
        </p:nvSpPr>
        <p:spPr bwMode="auto">
          <a:xfrm>
            <a:off x="5172075" y="3573463"/>
            <a:ext cx="3000375" cy="274637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200">
                <a:solidFill>
                  <a:schemeClr val="bg2"/>
                </a:solidFill>
                <a:latin typeface="Verdana" pitchFamily="34" charset="0"/>
              </a:rPr>
              <a:t>links to </a:t>
            </a:r>
            <a:r>
              <a:rPr lang="en-GB" sz="1200">
                <a:latin typeface="Verdana" pitchFamily="34" charset="0"/>
              </a:rPr>
              <a:t>TC Performance Plan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635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635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635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363555" grpId="0" animBg="1"/>
      <p:bldP spid="363556" grpId="0" animBg="1"/>
      <p:bldP spid="363593" grpId="0"/>
      <p:bldP spid="363594" grpId="0"/>
      <p:bldP spid="2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 anchor="ctr" anchorCtr="1"/>
          <a:lstStyle/>
          <a:p>
            <a:pPr algn="ctr">
              <a:defRPr/>
            </a:pPr>
            <a:r>
              <a:rPr lang="en-GB" sz="3200" smtClean="0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Tools to be used:</a:t>
            </a:r>
            <a:br>
              <a:rPr lang="en-GB" sz="3200" smtClean="0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</a:br>
            <a:r>
              <a:rPr lang="en-GB" sz="3200" smtClean="0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DWCP</a:t>
            </a:r>
            <a:r>
              <a:rPr lang="en-GB" sz="32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Implementation Plan</a:t>
            </a:r>
            <a:r>
              <a:rPr lang="en-GB" sz="3200" smtClean="0"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4" name="Date Placeholder 3"/>
          <p:cNvSpPr txBox="1">
            <a:spLocks noGrp="1"/>
          </p:cNvSpPr>
          <p:nvPr/>
        </p:nvSpPr>
        <p:spPr bwMode="auto">
          <a:xfrm>
            <a:off x="457200" y="6245225"/>
            <a:ext cx="7829550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>
              <a:defRPr/>
            </a:pPr>
            <a:r>
              <a:rPr lang="en-US" sz="1400" b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            </a:t>
            </a:r>
            <a:endParaRPr lang="en-GB" sz="1400" b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graphicFrame>
        <p:nvGraphicFramePr>
          <p:cNvPr id="106038" name="Group 566"/>
          <p:cNvGraphicFramePr>
            <a:graphicFrameLocks noGrp="1"/>
          </p:cNvGraphicFramePr>
          <p:nvPr/>
        </p:nvGraphicFramePr>
        <p:xfrm>
          <a:off x="1285875" y="5080000"/>
          <a:ext cx="7416800" cy="1706880"/>
        </p:xfrm>
        <a:graphic>
          <a:graphicData uri="http://schemas.openxmlformats.org/drawingml/2006/table">
            <a:tbl>
              <a:tblPr/>
              <a:tblGrid>
                <a:gridCol w="757238"/>
                <a:gridCol w="755650"/>
                <a:gridCol w="1143000"/>
                <a:gridCol w="669925"/>
                <a:gridCol w="719137"/>
                <a:gridCol w="842963"/>
                <a:gridCol w="914400"/>
                <a:gridCol w="793750"/>
                <a:gridCol w="820737"/>
              </a:tblGrid>
              <a:tr h="174625"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WHAT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WHEN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WHO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HOW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6827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Outputs</a:t>
                      </a:r>
                      <a:endParaRPr kumimoji="0" lang="en-GB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Output weighting (%)</a:t>
                      </a:r>
                      <a:endParaRPr kumimoji="0" lang="en-GB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Planned activities</a:t>
                      </a:r>
                      <a:endParaRPr kumimoji="0" lang="en-GB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 Timeframe</a:t>
                      </a:r>
                      <a:endParaRPr kumimoji="0" lang="en-GB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Responsibility </a:t>
                      </a:r>
                      <a:endParaRPr kumimoji="0" lang="en-GB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Partners</a:t>
                      </a:r>
                      <a:endParaRPr kumimoji="0" lang="en-GB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Estimated costs by activity</a:t>
                      </a:r>
                      <a:endParaRPr kumimoji="0" lang="en-GB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429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Start date</a:t>
                      </a:r>
                      <a:endParaRPr kumimoji="0" lang="en-GB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Completion date</a:t>
                      </a:r>
                      <a:endParaRPr kumimoji="0" lang="en-GB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Staff costs</a:t>
                      </a:r>
                      <a:endParaRPr kumimoji="0" lang="en-GB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Non-staff</a:t>
                      </a:r>
                      <a:endParaRPr kumimoji="0" lang="en-GB" sz="9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</a:tr>
              <a:tr h="168275">
                <a:tc gridSpan="4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Immediate Objective 1: 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 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 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 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 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 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FF"/>
                    </a:solidFill>
                  </a:tcPr>
                </a:tc>
              </a:tr>
              <a:tr h="168275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Output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Activity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 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 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68275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Activity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 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 </a:t>
                      </a:r>
                      <a:endParaRPr kumimoji="0" lang="en-GB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63556" name="AutoShape 36"/>
          <p:cNvSpPr>
            <a:spLocks noChangeArrowheads="1"/>
          </p:cNvSpPr>
          <p:nvPr/>
        </p:nvSpPr>
        <p:spPr bwMode="auto">
          <a:xfrm>
            <a:off x="428625" y="3963988"/>
            <a:ext cx="733425" cy="1481137"/>
          </a:xfrm>
          <a:prstGeom prst="curvedRightArrow">
            <a:avLst>
              <a:gd name="adj1" fmla="val 40390"/>
              <a:gd name="adj2" fmla="val 80779"/>
              <a:gd name="adj3" fmla="val 33333"/>
            </a:avLst>
          </a:prstGeom>
          <a:solidFill>
            <a:srgbClr val="808080"/>
          </a:solidFill>
          <a:ln w="2857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3593" name="Text Box 73"/>
          <p:cNvSpPr txBox="1">
            <a:spLocks noChangeArrowheads="1"/>
          </p:cNvSpPr>
          <p:nvPr/>
        </p:nvSpPr>
        <p:spPr bwMode="auto">
          <a:xfrm>
            <a:off x="-36513" y="5373688"/>
            <a:ext cx="1439863" cy="45720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200">
                <a:solidFill>
                  <a:schemeClr val="bg2"/>
                </a:solidFill>
                <a:latin typeface="Verdana" pitchFamily="34" charset="0"/>
              </a:rPr>
              <a:t>links to </a:t>
            </a:r>
          </a:p>
          <a:p>
            <a:pPr algn="ctr"/>
            <a:r>
              <a:rPr lang="en-GB" sz="1200">
                <a:latin typeface="Verdana" pitchFamily="34" charset="0"/>
              </a:rPr>
              <a:t>TC Impl. Plan</a:t>
            </a:r>
          </a:p>
        </p:txBody>
      </p:sp>
      <p:graphicFrame>
        <p:nvGraphicFramePr>
          <p:cNvPr id="106036" name="Group 564"/>
          <p:cNvGraphicFramePr>
            <a:graphicFrameLocks noGrp="1"/>
          </p:cNvGraphicFramePr>
          <p:nvPr/>
        </p:nvGraphicFramePr>
        <p:xfrm>
          <a:off x="1285875" y="1214438"/>
          <a:ext cx="7072364" cy="3810000"/>
        </p:xfrm>
        <a:graphic>
          <a:graphicData uri="http://schemas.openxmlformats.org/drawingml/2006/table">
            <a:tbl>
              <a:tblPr/>
              <a:tblGrid>
                <a:gridCol w="930506"/>
                <a:gridCol w="418801"/>
                <a:gridCol w="420430"/>
                <a:gridCol w="764269"/>
                <a:gridCol w="661606"/>
                <a:gridCol w="661606"/>
                <a:gridCol w="580128"/>
                <a:gridCol w="441615"/>
                <a:gridCol w="446502"/>
                <a:gridCol w="443243"/>
                <a:gridCol w="361765"/>
                <a:gridCol w="382949"/>
                <a:gridCol w="558944"/>
              </a:tblGrid>
              <a:tr h="161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明朝" pitchFamily="49" charset="-128"/>
                          <a:cs typeface="Arial" charset="0"/>
                        </a:rPr>
                        <a:t>What</a:t>
                      </a:r>
                      <a:endParaRPr kumimoji="0" lang="en-GB" altLang="ja-JP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明朝" pitchFamily="49" charset="-128"/>
                          <a:cs typeface="Arial" charset="0"/>
                        </a:rPr>
                        <a:t>When</a:t>
                      </a:r>
                      <a:endParaRPr kumimoji="0" lang="en-GB" altLang="ja-JP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明朝" pitchFamily="49" charset="-128"/>
                          <a:cs typeface="Arial" charset="0"/>
                        </a:rPr>
                        <a:t>Who</a:t>
                      </a:r>
                      <a:endParaRPr kumimoji="0" lang="en-GB" altLang="ja-JP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7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明朝" pitchFamily="49" charset="-128"/>
                          <a:cs typeface="Arial" charset="0"/>
                        </a:rPr>
                        <a:t>Funded how</a:t>
                      </a:r>
                      <a:endParaRPr kumimoji="0" lang="en-GB" altLang="ja-JP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Arial" charset="0"/>
                      </a:endParaRPr>
                    </a:p>
                  </a:txBody>
                  <a:tcPr anchor="b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7781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明朝" pitchFamily="49" charset="-128"/>
                          <a:cs typeface="Arial" charset="0"/>
                        </a:rPr>
                        <a:t>Outputs and main activities</a:t>
                      </a:r>
                      <a:endParaRPr kumimoji="0" lang="en-GB" altLang="ja-JP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明朝" pitchFamily="49" charset="-128"/>
                          <a:cs typeface="Arial" charset="0"/>
                        </a:rPr>
                        <a:t>Implementation period</a:t>
                      </a:r>
                      <a:endParaRPr kumimoji="0" lang="en-GB" altLang="ja-JP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明朝" pitchFamily="49" charset="-128"/>
                          <a:cs typeface="Arial" charset="0"/>
                        </a:rPr>
                        <a:t>Main partners</a:t>
                      </a:r>
                      <a:endParaRPr kumimoji="0" lang="en-GB" altLang="ja-JP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明朝" pitchFamily="49" charset="-128"/>
                          <a:cs typeface="Arial" charset="0"/>
                        </a:rPr>
                        <a:t>Main staff/ entity responsible for output</a:t>
                      </a:r>
                      <a:endParaRPr kumimoji="0" lang="en-GB" altLang="ja-JP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明朝" pitchFamily="49" charset="-128"/>
                          <a:cs typeface="Arial" charset="0"/>
                        </a:rPr>
                        <a:t>Other staff/ entities responsible</a:t>
                      </a:r>
                      <a:endParaRPr kumimoji="0" lang="en-GB" altLang="ja-JP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明朝" pitchFamily="49" charset="-128"/>
                          <a:cs typeface="Arial" charset="0"/>
                        </a:rPr>
                        <a:t>Estimated costs by output</a:t>
                      </a:r>
                      <a:endParaRPr kumimoji="0" lang="en-GB" altLang="ja-JP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明朝" pitchFamily="49" charset="-128"/>
                          <a:cs typeface="Arial" charset="0"/>
                        </a:rPr>
                        <a:t>Allocated funds by output</a:t>
                      </a:r>
                      <a:endParaRPr kumimoji="0" lang="en-GB" altLang="ja-JP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明朝" pitchFamily="49" charset="-128"/>
                          <a:cs typeface="Arial" charset="0"/>
                        </a:rPr>
                        <a:t>Resource gap</a:t>
                      </a:r>
                      <a:endParaRPr kumimoji="0" lang="en-GB" altLang="ja-JP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82588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明朝" pitchFamily="49" charset="-128"/>
                          <a:cs typeface="Arial" charset="0"/>
                        </a:rPr>
                        <a:t>Start date</a:t>
                      </a:r>
                      <a:endParaRPr kumimoji="0" lang="en-GB" altLang="ja-JP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明朝" pitchFamily="49" charset="-128"/>
                          <a:cs typeface="Arial" charset="0"/>
                        </a:rPr>
                        <a:t>End date</a:t>
                      </a:r>
                      <a:endParaRPr kumimoji="0" lang="en-GB" altLang="ja-JP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明朝" pitchFamily="49" charset="-128"/>
                          <a:cs typeface="Arial" charset="0"/>
                        </a:rPr>
                        <a:t>US$</a:t>
                      </a:r>
                      <a:endParaRPr kumimoji="0" lang="en-GB" altLang="ja-JP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明朝" pitchFamily="49" charset="-128"/>
                          <a:cs typeface="Arial" charset="0"/>
                        </a:rPr>
                        <a:t>Source [1]</a:t>
                      </a:r>
                      <a:endParaRPr kumimoji="0" lang="en-GB" altLang="ja-JP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明朝" pitchFamily="49" charset="-128"/>
                          <a:cs typeface="Arial" charset="0"/>
                        </a:rPr>
                        <a:t>Origin [2]</a:t>
                      </a:r>
                      <a:endParaRPr kumimoji="0" lang="en-GB" altLang="ja-JP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明朝" pitchFamily="49" charset="-128"/>
                          <a:cs typeface="Arial" charset="0"/>
                        </a:rPr>
                        <a:t>Time [3]</a:t>
                      </a:r>
                      <a:endParaRPr kumimoji="0" lang="en-GB" altLang="ja-JP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明朝" pitchFamily="49" charset="-128"/>
                          <a:cs typeface="Arial" charset="0"/>
                        </a:rPr>
                        <a:t>US$</a:t>
                      </a:r>
                      <a:endParaRPr kumimoji="0" lang="en-GB" altLang="ja-JP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明朝" pitchFamily="49" charset="-128"/>
                          <a:cs typeface="Arial" charset="0"/>
                        </a:rPr>
                        <a:t>Potential Source [4]</a:t>
                      </a:r>
                      <a:endParaRPr kumimoji="0" lang="en-GB" altLang="ja-JP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180975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明朝" pitchFamily="49" charset="-128"/>
                          <a:cs typeface="Arial" charset="0"/>
                        </a:rPr>
                        <a:t>Priority 1: </a:t>
                      </a:r>
                      <a:endParaRPr kumimoji="0" lang="en-GB" altLang="ja-JP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Arial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明朝" pitchFamily="49" charset="-128"/>
                          <a:cs typeface="Arial" charset="0"/>
                        </a:rPr>
                        <a:t> </a:t>
                      </a:r>
                      <a:endParaRPr kumimoji="0" lang="en-GB" altLang="ja-JP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明朝" pitchFamily="49" charset="-128"/>
                          <a:cs typeface="Arial" charset="0"/>
                        </a:rPr>
                        <a:t> </a:t>
                      </a:r>
                      <a:endParaRPr kumimoji="0" lang="en-GB" altLang="ja-JP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明朝" pitchFamily="49" charset="-128"/>
                          <a:cs typeface="Arial" charset="0"/>
                        </a:rPr>
                        <a:t> </a:t>
                      </a:r>
                      <a:endParaRPr kumimoji="0" lang="en-GB" altLang="ja-JP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明朝" pitchFamily="49" charset="-128"/>
                          <a:cs typeface="Arial" charset="0"/>
                        </a:rPr>
                        <a:t> </a:t>
                      </a:r>
                      <a:endParaRPr kumimoji="0" lang="en-GB" altLang="ja-JP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明朝" pitchFamily="49" charset="-128"/>
                          <a:cs typeface="Arial" charset="0"/>
                        </a:rPr>
                        <a:t> </a:t>
                      </a:r>
                      <a:endParaRPr kumimoji="0" lang="en-GB" altLang="ja-JP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明朝" pitchFamily="49" charset="-128"/>
                          <a:cs typeface="Arial" charset="0"/>
                        </a:rPr>
                        <a:t> </a:t>
                      </a:r>
                      <a:endParaRPr kumimoji="0" lang="en-GB" altLang="ja-JP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Arial" charset="0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190500">
                <a:tc gridSpan="8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明朝" pitchFamily="49" charset="-128"/>
                          <a:cs typeface="Arial" charset="0"/>
                        </a:rPr>
                        <a:t>Outcome 1.1: </a:t>
                      </a:r>
                      <a:endParaRPr kumimoji="0" lang="en-GB" altLang="ja-JP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明朝" pitchFamily="49" charset="-128"/>
                          <a:cs typeface="Arial" charset="0"/>
                        </a:rPr>
                        <a:t> </a:t>
                      </a:r>
                      <a:endParaRPr kumimoji="0" lang="en-GB" altLang="ja-JP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明朝" pitchFamily="49" charset="-128"/>
                          <a:cs typeface="Arial" charset="0"/>
                        </a:rPr>
                        <a:t> </a:t>
                      </a:r>
                      <a:endParaRPr kumimoji="0" lang="en-GB" altLang="ja-JP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明朝" pitchFamily="49" charset="-128"/>
                          <a:cs typeface="Arial" charset="0"/>
                        </a:rPr>
                        <a:t> </a:t>
                      </a:r>
                      <a:endParaRPr kumimoji="0" lang="en-GB" altLang="ja-JP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明朝" pitchFamily="49" charset="-128"/>
                          <a:cs typeface="Arial" charset="0"/>
                        </a:rPr>
                        <a:t> </a:t>
                      </a:r>
                      <a:endParaRPr kumimoji="0" lang="en-GB" altLang="ja-JP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明朝" pitchFamily="49" charset="-128"/>
                          <a:cs typeface="Arial" charset="0"/>
                        </a:rPr>
                        <a:t> </a:t>
                      </a:r>
                      <a:endParaRPr kumimoji="0" lang="en-GB" altLang="ja-JP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</a:tr>
              <a:tr h="190500">
                <a:tc gridSpan="6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明朝" pitchFamily="49" charset="-128"/>
                          <a:cs typeface="Arial" charset="0"/>
                        </a:rPr>
                        <a:t>Output 1.1.1: </a:t>
                      </a:r>
                      <a:endParaRPr kumimoji="0" lang="en-GB" altLang="ja-JP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明朝" pitchFamily="49" charset="-128"/>
                          <a:cs typeface="Arial" charset="0"/>
                        </a:rPr>
                        <a:t> </a:t>
                      </a:r>
                      <a:endParaRPr kumimoji="0" lang="en-GB" altLang="ja-JP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明朝" pitchFamily="49" charset="-128"/>
                          <a:cs typeface="Arial" charset="0"/>
                        </a:rPr>
                        <a:t> </a:t>
                      </a:r>
                      <a:endParaRPr kumimoji="0" lang="en-GB" altLang="ja-JP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明朝" pitchFamily="49" charset="-128"/>
                          <a:cs typeface="Arial" charset="0"/>
                        </a:rPr>
                        <a:t> </a:t>
                      </a:r>
                      <a:endParaRPr kumimoji="0" lang="en-GB" altLang="ja-JP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明朝" pitchFamily="49" charset="-128"/>
                          <a:cs typeface="Arial" charset="0"/>
                        </a:rPr>
                        <a:t> </a:t>
                      </a:r>
                      <a:endParaRPr kumimoji="0" lang="en-GB" altLang="ja-JP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明朝" pitchFamily="49" charset="-128"/>
                          <a:cs typeface="Arial" charset="0"/>
                        </a:rPr>
                        <a:t> </a:t>
                      </a:r>
                      <a:endParaRPr kumimoji="0" lang="en-GB" altLang="ja-JP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明朝" pitchFamily="49" charset="-128"/>
                          <a:cs typeface="Arial" charset="0"/>
                        </a:rPr>
                        <a:t> </a:t>
                      </a:r>
                      <a:endParaRPr kumimoji="0" lang="en-GB" altLang="ja-JP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明朝" pitchFamily="49" charset="-128"/>
                          <a:cs typeface="Arial" charset="0"/>
                        </a:rPr>
                        <a:t> </a:t>
                      </a:r>
                      <a:endParaRPr kumimoji="0" lang="en-GB" altLang="ja-JP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Arial" charset="0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CFFCC"/>
                    </a:solidFill>
                  </a:tcPr>
                </a:tc>
              </a:tr>
              <a:tr h="3206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明朝" pitchFamily="49" charset="-128"/>
                          <a:cs typeface="Arial" charset="0"/>
                        </a:rPr>
                        <a:t>Activity 1.1.1.1:</a:t>
                      </a:r>
                      <a:endParaRPr kumimoji="0" lang="en-GB" altLang="ja-JP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3496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明朝" pitchFamily="49" charset="-128"/>
                          <a:cs typeface="Arial" charset="0"/>
                        </a:rPr>
                        <a:t>Activity 1.1.1.2: </a:t>
                      </a:r>
                      <a:endParaRPr kumimoji="0" lang="en-GB" altLang="ja-JP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Tx/>
                        <a:buFontTx/>
                        <a:buNone/>
                        <a:tabLst/>
                      </a:pPr>
                      <a:endParaRPr kumimoji="0" lang="en-US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58750">
                <a:tc gridSpan="1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9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ＭＳ 明朝" pitchFamily="49" charset="-128"/>
                          <a:cs typeface="Arial" charset="0"/>
                        </a:rPr>
                        <a:t>Repeat for each outcome and output as appropriate.</a:t>
                      </a:r>
                      <a:endParaRPr kumimoji="0" lang="en-GB" altLang="ja-JP" sz="10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ea typeface="ＭＳ 明朝" pitchFamily="49" charset="-128"/>
                        <a:cs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22250">
                <a:tc gridSpan="13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altLang="ja-JP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明朝" pitchFamily="49" charset="-128"/>
                          <a:cs typeface="Arial" charset="0"/>
                        </a:rPr>
                        <a:t>1] RB, RBTC, PSI, XBTC, RBSA   [2] e.g. SRO, HQ dept X, Project Y   [3] e.g. 2008-09, June 08-May 10   [4]</a:t>
                      </a:r>
                      <a:r>
                        <a:rPr kumimoji="0" lang="en-GB" altLang="ja-JP" sz="9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明朝" pitchFamily="49" charset="-128"/>
                          <a:cs typeface="Arial" charset="0"/>
                        </a:rPr>
                        <a:t>e.g.RBSA</a:t>
                      </a:r>
                      <a:r>
                        <a:rPr kumimoji="0" lang="en-GB" altLang="ja-JP" sz="9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ＭＳ 明朝" pitchFamily="49" charset="-128"/>
                          <a:cs typeface="Arial" charset="0"/>
                        </a:rPr>
                        <a:t>, XBTC.  The name of the project should be included in this column.</a:t>
                      </a:r>
                      <a:endParaRPr kumimoji="0" lang="en-GB" altLang="ja-JP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 Box 73"/>
          <p:cNvSpPr txBox="1">
            <a:spLocks noChangeArrowheads="1"/>
          </p:cNvSpPr>
          <p:nvPr/>
        </p:nvSpPr>
        <p:spPr bwMode="auto">
          <a:xfrm>
            <a:off x="0" y="2420938"/>
            <a:ext cx="1258888" cy="45720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1200">
                <a:latin typeface="Verdana" pitchFamily="34" charset="0"/>
              </a:rPr>
              <a:t>DWCP </a:t>
            </a:r>
            <a:endParaRPr lang="en-GB" sz="1200">
              <a:latin typeface="Verdana" pitchFamily="34" charset="0"/>
            </a:endParaRPr>
          </a:p>
          <a:p>
            <a:pPr algn="ctr"/>
            <a:r>
              <a:rPr lang="en-GB" sz="1200">
                <a:latin typeface="Verdana" pitchFamily="34" charset="0"/>
              </a:rPr>
              <a:t>Impl. Plan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3556" grpId="0" animBg="1"/>
      <p:bldP spid="363593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/>
        <p:txBody>
          <a:bodyPr anchor="ctr" anchorCtr="1"/>
          <a:lstStyle/>
          <a:p>
            <a:pPr algn="ctr">
              <a:defRPr/>
            </a:pPr>
            <a:r>
              <a:rPr lang="en-GB" sz="3200" smtClean="0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Tools to be used:</a:t>
            </a:r>
            <a:br>
              <a:rPr lang="en-GB" sz="3200" smtClean="0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</a:br>
            <a:r>
              <a:rPr lang="en-GB" sz="3200" smtClean="0">
                <a:effectLst>
                  <a:outerShdw blurRad="38100" dist="38100" dir="2700000" algn="tl">
                    <a:srgbClr val="C0C0C0"/>
                  </a:outerShdw>
                </a:effectLst>
                <a:cs typeface="Times New Roman" pitchFamily="18" charset="0"/>
              </a:rPr>
              <a:t> DWCP</a:t>
            </a:r>
            <a:r>
              <a:rPr lang="en-GB" sz="32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M&amp;E Plan</a:t>
            </a:r>
            <a:endParaRPr lang="en-GB" sz="3200" smtClean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7524" name="Group 4"/>
          <p:cNvGraphicFramePr>
            <a:graphicFrameLocks noGrp="1"/>
          </p:cNvGraphicFramePr>
          <p:nvPr/>
        </p:nvGraphicFramePr>
        <p:xfrm>
          <a:off x="971550" y="4652963"/>
          <a:ext cx="7915275" cy="1479550"/>
        </p:xfrm>
        <a:graphic>
          <a:graphicData uri="http://schemas.openxmlformats.org/drawingml/2006/table">
            <a:tbl>
              <a:tblPr/>
              <a:tblGrid>
                <a:gridCol w="1792288"/>
                <a:gridCol w="1268412"/>
                <a:gridCol w="1270000"/>
                <a:gridCol w="873125"/>
                <a:gridCol w="919163"/>
                <a:gridCol w="954087"/>
                <a:gridCol w="838200"/>
              </a:tblGrid>
              <a:tr h="260350">
                <a:tc gridSpan="7">
                  <a:txBody>
                    <a:bodyPr/>
                    <a:lstStyle/>
                    <a:p>
                      <a:pPr marL="0" marR="0" lvl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Immediate Objective: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20663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Indicators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Baseline + year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Target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Milestones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20663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Period 1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Period 2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Period 3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Period 4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 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 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 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 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 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 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 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2250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 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 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 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 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 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 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 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20663"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 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 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 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 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 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 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MS PGothic" pitchFamily="34" charset="-128"/>
                          <a:cs typeface="Arial" charset="0"/>
                        </a:rPr>
                        <a:t> </a:t>
                      </a:r>
                      <a:endParaRPr kumimoji="0" lang="en-GB" sz="18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63556" name="AutoShape 36"/>
          <p:cNvSpPr>
            <a:spLocks noChangeArrowheads="1"/>
          </p:cNvSpPr>
          <p:nvPr/>
        </p:nvSpPr>
        <p:spPr bwMode="auto">
          <a:xfrm>
            <a:off x="500063" y="3214688"/>
            <a:ext cx="733425" cy="1481137"/>
          </a:xfrm>
          <a:prstGeom prst="curvedRightArrow">
            <a:avLst>
              <a:gd name="adj1" fmla="val 40390"/>
              <a:gd name="adj2" fmla="val 80779"/>
              <a:gd name="adj3" fmla="val 33333"/>
            </a:avLst>
          </a:prstGeom>
          <a:solidFill>
            <a:srgbClr val="808080"/>
          </a:solidFill>
          <a:ln w="28575">
            <a:solidFill>
              <a:srgbClr val="FFFF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3593" name="Text Box 73"/>
          <p:cNvSpPr txBox="1">
            <a:spLocks noChangeArrowheads="1"/>
          </p:cNvSpPr>
          <p:nvPr/>
        </p:nvSpPr>
        <p:spPr bwMode="auto">
          <a:xfrm>
            <a:off x="1042988" y="4221163"/>
            <a:ext cx="3000375" cy="274637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200">
                <a:solidFill>
                  <a:schemeClr val="bg2"/>
                </a:solidFill>
                <a:latin typeface="Verdana" pitchFamily="34" charset="0"/>
              </a:rPr>
              <a:t>links to </a:t>
            </a:r>
            <a:r>
              <a:rPr lang="en-GB" sz="1200">
                <a:latin typeface="Verdana" pitchFamily="34" charset="0"/>
              </a:rPr>
              <a:t>TC Performance Plan</a:t>
            </a:r>
          </a:p>
        </p:txBody>
      </p:sp>
      <p:graphicFrame>
        <p:nvGraphicFramePr>
          <p:cNvPr id="107639" name="Group 119"/>
          <p:cNvGraphicFramePr>
            <a:graphicFrameLocks noGrp="1"/>
          </p:cNvGraphicFramePr>
          <p:nvPr/>
        </p:nvGraphicFramePr>
        <p:xfrm>
          <a:off x="1785938" y="1268413"/>
          <a:ext cx="6429418" cy="2660655"/>
        </p:xfrm>
        <a:graphic>
          <a:graphicData uri="http://schemas.openxmlformats.org/drawingml/2006/table">
            <a:tbl>
              <a:tblPr/>
              <a:tblGrid>
                <a:gridCol w="1654427"/>
                <a:gridCol w="1089553"/>
                <a:gridCol w="882219"/>
                <a:gridCol w="698160"/>
                <a:gridCol w="672773"/>
                <a:gridCol w="700276"/>
                <a:gridCol w="732010"/>
              </a:tblGrid>
              <a:tr h="259800">
                <a:tc gridSpan="7"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Priority 1: 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491300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Outcome 1.1:  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99"/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Main assumptions:</a:t>
                      </a:r>
                      <a:r>
                        <a:rPr kumimoji="0" lang="en-GB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 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59800"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Indicators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Baselines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Targets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Milestones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59800"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2009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2010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2011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2012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0C0C0"/>
                    </a:solidFill>
                  </a:tcPr>
                </a:tc>
              </a:tr>
              <a:tr h="259800"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800"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800"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9800"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50755"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  <a:endParaRPr kumimoji="0" lang="en-GB" sz="11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Arial" charset="0"/>
                        <a:ea typeface="MS PGothic" pitchFamily="34" charset="-128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t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Arial" charset="0"/>
                          <a:ea typeface="MS PGothic" pitchFamily="34" charset="-128"/>
                        </a:rPr>
                        <a:t> </a:t>
                      </a:r>
                    </a:p>
                  </a:txBody>
                  <a:tcPr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Text Box 73"/>
          <p:cNvSpPr txBox="1">
            <a:spLocks noChangeArrowheads="1"/>
          </p:cNvSpPr>
          <p:nvPr/>
        </p:nvSpPr>
        <p:spPr bwMode="auto">
          <a:xfrm>
            <a:off x="-396875" y="1989138"/>
            <a:ext cx="3000375" cy="457200"/>
          </a:xfrm>
          <a:prstGeom prst="rect">
            <a:avLst/>
          </a:prstGeom>
          <a:noFill/>
          <a:ln w="2857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sz="1200">
                <a:latin typeface="Verdana" pitchFamily="34" charset="0"/>
              </a:rPr>
              <a:t>DWCP M&amp;E </a:t>
            </a:r>
          </a:p>
          <a:p>
            <a:pPr algn="ctr"/>
            <a:r>
              <a:rPr lang="en-GB" sz="1200">
                <a:latin typeface="Verdana" pitchFamily="34" charset="0"/>
              </a:rPr>
              <a:t>Plan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3556" grpId="0" animBg="1"/>
      <p:bldP spid="363593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6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 anchorCtr="1"/>
          <a:lstStyle/>
          <a:p>
            <a:pPr>
              <a:defRPr/>
            </a:pPr>
            <a:r>
              <a:rPr lang="en-CA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  <a:cs typeface="Times New Roman" pitchFamily="18" charset="0"/>
              </a:rPr>
              <a:t>Evaluability Assessment toolkit</a:t>
            </a:r>
            <a:endParaRPr lang="en-US" smtClean="0">
              <a:effectLst>
                <a:outerShdw blurRad="38100" dist="38100" dir="2700000" algn="tl">
                  <a:srgbClr val="C0C0C0"/>
                </a:outerShdw>
              </a:effectLst>
              <a:ea typeface="ＭＳ Ｐゴシック" pitchFamily="34" charset="-128"/>
              <a:cs typeface="Times New Roman" pitchFamily="18" charset="0"/>
            </a:endParaRPr>
          </a:p>
        </p:txBody>
      </p:sp>
      <p:sp>
        <p:nvSpPr>
          <p:cNvPr id="16" name="Date Placeholder 15"/>
          <p:cNvSpPr txBox="1">
            <a:spLocks noGrp="1"/>
          </p:cNvSpPr>
          <p:nvPr/>
        </p:nvSpPr>
        <p:spPr bwMode="auto">
          <a:xfrm>
            <a:off x="457200" y="6248400"/>
            <a:ext cx="8501063" cy="45720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>
              <a:defRPr/>
            </a:pPr>
            <a:r>
              <a:rPr lang="en-US" sz="1400" b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            </a:t>
            </a:r>
            <a:endParaRPr lang="en-GB" sz="1400" b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18436" name="Oval 3"/>
          <p:cNvSpPr>
            <a:spLocks noChangeArrowheads="1"/>
          </p:cNvSpPr>
          <p:nvPr/>
        </p:nvSpPr>
        <p:spPr bwMode="auto">
          <a:xfrm>
            <a:off x="1206500" y="2333625"/>
            <a:ext cx="3467100" cy="2209800"/>
          </a:xfrm>
          <a:prstGeom prst="ellipse">
            <a:avLst/>
          </a:prstGeom>
          <a:solidFill>
            <a:srgbClr val="FFFF99">
              <a:alpha val="50195"/>
            </a:srgbClr>
          </a:solidFill>
          <a:ln w="28575">
            <a:solidFill>
              <a:srgbClr val="000099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b="0"/>
          </a:p>
        </p:txBody>
      </p:sp>
      <p:sp>
        <p:nvSpPr>
          <p:cNvPr id="18437" name="Oval 4"/>
          <p:cNvSpPr>
            <a:spLocks noChangeArrowheads="1"/>
          </p:cNvSpPr>
          <p:nvPr/>
        </p:nvSpPr>
        <p:spPr bwMode="auto">
          <a:xfrm>
            <a:off x="4368800" y="2333625"/>
            <a:ext cx="3467100" cy="2209800"/>
          </a:xfrm>
          <a:prstGeom prst="ellipse">
            <a:avLst/>
          </a:prstGeom>
          <a:solidFill>
            <a:srgbClr val="66CCFF">
              <a:alpha val="50195"/>
            </a:srgbClr>
          </a:solidFill>
          <a:ln w="28575">
            <a:solidFill>
              <a:srgbClr val="3366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 b="0"/>
          </a:p>
        </p:txBody>
      </p:sp>
      <p:sp>
        <p:nvSpPr>
          <p:cNvPr id="18438" name="Text Box 5"/>
          <p:cNvSpPr txBox="1">
            <a:spLocks noChangeArrowheads="1"/>
          </p:cNvSpPr>
          <p:nvPr/>
        </p:nvSpPr>
        <p:spPr bwMode="auto">
          <a:xfrm>
            <a:off x="1455738" y="2903538"/>
            <a:ext cx="2967037" cy="6461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CA" altLang="en-US"/>
              <a:t>Logical model / log frame</a:t>
            </a:r>
          </a:p>
          <a:p>
            <a:pPr algn="ctr" eaLnBrk="0" hangingPunct="0"/>
            <a:endParaRPr lang="en-CA" altLang="en-US"/>
          </a:p>
        </p:txBody>
      </p:sp>
      <p:sp>
        <p:nvSpPr>
          <p:cNvPr id="18439" name="Text Box 6"/>
          <p:cNvSpPr txBox="1">
            <a:spLocks noChangeArrowheads="1"/>
          </p:cNvSpPr>
          <p:nvPr/>
        </p:nvSpPr>
        <p:spPr bwMode="auto">
          <a:xfrm>
            <a:off x="5076825" y="2873375"/>
            <a:ext cx="2620963" cy="3698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en-US"/>
              <a:t>Implementation plans </a:t>
            </a:r>
            <a:endParaRPr lang="en-US" altLang="en-US" sz="2000"/>
          </a:p>
        </p:txBody>
      </p:sp>
      <p:sp>
        <p:nvSpPr>
          <p:cNvPr id="18440" name="Text Box 7"/>
          <p:cNvSpPr txBox="1">
            <a:spLocks noChangeArrowheads="1"/>
          </p:cNvSpPr>
          <p:nvPr/>
        </p:nvSpPr>
        <p:spPr bwMode="auto">
          <a:xfrm>
            <a:off x="2779713" y="2397125"/>
            <a:ext cx="382587" cy="5191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en-US" sz="2800"/>
              <a:t>1</a:t>
            </a:r>
          </a:p>
        </p:txBody>
      </p:sp>
      <p:sp>
        <p:nvSpPr>
          <p:cNvPr id="18441" name="Text Box 8"/>
          <p:cNvSpPr txBox="1">
            <a:spLocks noChangeArrowheads="1"/>
          </p:cNvSpPr>
          <p:nvPr/>
        </p:nvSpPr>
        <p:spPr bwMode="auto">
          <a:xfrm>
            <a:off x="5905500" y="2371725"/>
            <a:ext cx="382588" cy="5191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en-US" sz="2800"/>
              <a:t>2</a:t>
            </a:r>
          </a:p>
        </p:txBody>
      </p:sp>
      <p:sp>
        <p:nvSpPr>
          <p:cNvPr id="324617" name="Oval 9"/>
          <p:cNvSpPr>
            <a:spLocks noChangeArrowheads="1"/>
          </p:cNvSpPr>
          <p:nvPr/>
        </p:nvSpPr>
        <p:spPr bwMode="auto">
          <a:xfrm>
            <a:off x="2873375" y="4027488"/>
            <a:ext cx="3467100" cy="2209800"/>
          </a:xfrm>
          <a:prstGeom prst="ellipse">
            <a:avLst/>
          </a:prstGeom>
          <a:solidFill>
            <a:schemeClr val="accent1">
              <a:lumMod val="60000"/>
              <a:lumOff val="40000"/>
              <a:alpha val="50000"/>
            </a:schemeClr>
          </a:solidFill>
          <a:ln w="28575">
            <a:solidFill>
              <a:srgbClr val="3366CC"/>
            </a:solidFill>
            <a:round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pPr>
              <a:defRPr/>
            </a:pPr>
            <a:endParaRPr lang="en-GB" b="0" dirty="0">
              <a:ea typeface="+mn-ea"/>
            </a:endParaRPr>
          </a:p>
        </p:txBody>
      </p:sp>
      <p:sp>
        <p:nvSpPr>
          <p:cNvPr id="18443" name="Text Box 10"/>
          <p:cNvSpPr txBox="1">
            <a:spLocks noChangeArrowheads="1"/>
          </p:cNvSpPr>
          <p:nvPr/>
        </p:nvSpPr>
        <p:spPr bwMode="auto">
          <a:xfrm>
            <a:off x="3400425" y="5049838"/>
            <a:ext cx="2587625" cy="6461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algn="ctr" eaLnBrk="0" hangingPunct="0"/>
            <a:r>
              <a:rPr lang="en-US" altLang="en-US"/>
              <a:t>Monitoring and Evaluation plans</a:t>
            </a:r>
          </a:p>
        </p:txBody>
      </p:sp>
      <p:sp>
        <p:nvSpPr>
          <p:cNvPr id="18444" name="Text Box 11"/>
          <p:cNvSpPr txBox="1">
            <a:spLocks noChangeArrowheads="1"/>
          </p:cNvSpPr>
          <p:nvPr/>
        </p:nvSpPr>
        <p:spPr bwMode="auto">
          <a:xfrm>
            <a:off x="4202113" y="4433888"/>
            <a:ext cx="382587" cy="5191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algn="ctr" eaLnBrk="0" hangingPunct="0"/>
            <a:r>
              <a:rPr lang="en-US" altLang="en-US" sz="2800"/>
              <a:t>3</a:t>
            </a:r>
          </a:p>
        </p:txBody>
      </p:sp>
      <p:sp>
        <p:nvSpPr>
          <p:cNvPr id="18445" name="Oval 14"/>
          <p:cNvSpPr>
            <a:spLocks noChangeArrowheads="1"/>
          </p:cNvSpPr>
          <p:nvPr/>
        </p:nvSpPr>
        <p:spPr bwMode="auto">
          <a:xfrm>
            <a:off x="350838" y="1654175"/>
            <a:ext cx="8793162" cy="4610100"/>
          </a:xfrm>
          <a:prstGeom prst="ellipse">
            <a:avLst/>
          </a:prstGeom>
          <a:noFill/>
          <a:ln w="28575" algn="ctr">
            <a:solidFill>
              <a:srgbClr val="006666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b="0">
              <a:latin typeface="Times New Roman" pitchFamily="18" charset="0"/>
            </a:endParaRPr>
          </a:p>
        </p:txBody>
      </p:sp>
      <p:sp>
        <p:nvSpPr>
          <p:cNvPr id="18446" name="TextBox 16"/>
          <p:cNvSpPr txBox="1">
            <a:spLocks noChangeArrowheads="1"/>
          </p:cNvSpPr>
          <p:nvPr/>
        </p:nvSpPr>
        <p:spPr bwMode="auto">
          <a:xfrm>
            <a:off x="3579813" y="1809750"/>
            <a:ext cx="25098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b="0"/>
              <a:t>Strategic framework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Number Placeholder 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r"/>
            <a:endParaRPr lang="fr-CA" sz="1400" b="0"/>
          </a:p>
        </p:txBody>
      </p:sp>
      <p:sp>
        <p:nvSpPr>
          <p:cNvPr id="19459" name="Oval 2"/>
          <p:cNvSpPr>
            <a:spLocks noChangeArrowheads="1"/>
          </p:cNvSpPr>
          <p:nvPr/>
        </p:nvSpPr>
        <p:spPr bwMode="auto">
          <a:xfrm>
            <a:off x="4267200" y="2286000"/>
            <a:ext cx="2590800" cy="908050"/>
          </a:xfrm>
          <a:prstGeom prst="ellipse">
            <a:avLst/>
          </a:prstGeom>
          <a:solidFill>
            <a:srgbClr val="FFFF66"/>
          </a:solidFill>
          <a:ln w="38100">
            <a:noFill/>
            <a:round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800">
                <a:solidFill>
                  <a:srgbClr val="2A5682"/>
                </a:solidFill>
                <a:latin typeface="Arial Narrow" pitchFamily="34" charset="0"/>
              </a:rPr>
              <a:t>Outcomes</a:t>
            </a:r>
          </a:p>
        </p:txBody>
      </p:sp>
      <p:sp>
        <p:nvSpPr>
          <p:cNvPr id="19460" name="Line 3"/>
          <p:cNvSpPr>
            <a:spLocks noChangeShapeType="1"/>
          </p:cNvSpPr>
          <p:nvPr/>
        </p:nvSpPr>
        <p:spPr bwMode="auto">
          <a:xfrm flipV="1">
            <a:off x="2971800" y="5334000"/>
            <a:ext cx="685800" cy="457200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 type="stealth" w="lg" len="lg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9461" name="Line 4"/>
          <p:cNvSpPr>
            <a:spLocks noChangeShapeType="1"/>
          </p:cNvSpPr>
          <p:nvPr/>
        </p:nvSpPr>
        <p:spPr bwMode="auto">
          <a:xfrm flipV="1">
            <a:off x="4191000" y="4419600"/>
            <a:ext cx="685800" cy="457200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 type="stealth" w="lg" len="lg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9462" name="Line 5"/>
          <p:cNvSpPr>
            <a:spLocks noChangeShapeType="1"/>
          </p:cNvSpPr>
          <p:nvPr/>
        </p:nvSpPr>
        <p:spPr bwMode="auto">
          <a:xfrm flipV="1">
            <a:off x="5791200" y="3352800"/>
            <a:ext cx="609600" cy="381000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 type="stealth" w="lg" len="lg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9463" name="Line 6"/>
          <p:cNvSpPr>
            <a:spLocks noChangeShapeType="1"/>
          </p:cNvSpPr>
          <p:nvPr/>
        </p:nvSpPr>
        <p:spPr bwMode="auto">
          <a:xfrm flipV="1">
            <a:off x="7010400" y="2286000"/>
            <a:ext cx="609600" cy="381000"/>
          </a:xfrm>
          <a:prstGeom prst="line">
            <a:avLst/>
          </a:prstGeom>
          <a:noFill/>
          <a:ln w="57150">
            <a:solidFill>
              <a:schemeClr val="tx2"/>
            </a:solidFill>
            <a:round/>
            <a:headEnd/>
            <a:tailEnd type="stealth" w="lg" len="lg"/>
          </a:ln>
        </p:spPr>
        <p:txBody>
          <a:bodyPr wrap="none" anchor="ctr"/>
          <a:lstStyle/>
          <a:p>
            <a:endParaRPr lang="en-GB"/>
          </a:p>
        </p:txBody>
      </p:sp>
      <p:sp>
        <p:nvSpPr>
          <p:cNvPr id="19464" name="Oval 7"/>
          <p:cNvSpPr>
            <a:spLocks noChangeArrowheads="1"/>
          </p:cNvSpPr>
          <p:nvPr/>
        </p:nvSpPr>
        <p:spPr bwMode="auto">
          <a:xfrm>
            <a:off x="6096000" y="1295400"/>
            <a:ext cx="2514600" cy="862013"/>
          </a:xfrm>
          <a:prstGeom prst="ellipse">
            <a:avLst/>
          </a:prstGeom>
          <a:solidFill>
            <a:srgbClr val="FFFF66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 eaLnBrk="0" hangingPunct="0"/>
            <a:r>
              <a:rPr lang="en-US" sz="2800">
                <a:solidFill>
                  <a:srgbClr val="2A5682"/>
                </a:solidFill>
                <a:latin typeface="Arial Narrow" pitchFamily="34" charset="0"/>
              </a:rPr>
              <a:t>Impacts</a:t>
            </a:r>
          </a:p>
        </p:txBody>
      </p:sp>
      <p:sp>
        <p:nvSpPr>
          <p:cNvPr id="19465" name="Oval 8"/>
          <p:cNvSpPr>
            <a:spLocks noChangeArrowheads="1"/>
          </p:cNvSpPr>
          <p:nvPr/>
        </p:nvSpPr>
        <p:spPr bwMode="auto">
          <a:xfrm>
            <a:off x="3124200" y="3351213"/>
            <a:ext cx="2514600" cy="992187"/>
          </a:xfrm>
          <a:prstGeom prst="ellipse">
            <a:avLst/>
          </a:prstGeom>
          <a:solidFill>
            <a:srgbClr val="FFFF66"/>
          </a:solidFill>
          <a:ln w="57150" cmpd="thinThick">
            <a:noFill/>
            <a:round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800">
                <a:solidFill>
                  <a:srgbClr val="2A5682"/>
                </a:solidFill>
                <a:latin typeface="Arial Narrow" pitchFamily="34" charset="0"/>
              </a:rPr>
              <a:t>Outputs</a:t>
            </a:r>
          </a:p>
        </p:txBody>
      </p:sp>
      <p:sp>
        <p:nvSpPr>
          <p:cNvPr id="19466" name="Oval 9"/>
          <p:cNvSpPr>
            <a:spLocks noChangeArrowheads="1"/>
          </p:cNvSpPr>
          <p:nvPr/>
        </p:nvSpPr>
        <p:spPr bwMode="auto">
          <a:xfrm>
            <a:off x="1371600" y="4425950"/>
            <a:ext cx="2590800" cy="908050"/>
          </a:xfrm>
          <a:prstGeom prst="ellipse">
            <a:avLst/>
          </a:prstGeom>
          <a:solidFill>
            <a:srgbClr val="FFFF66"/>
          </a:solidFill>
          <a:ln w="57150" cmpd="thinThick">
            <a:noFill/>
            <a:round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800">
                <a:solidFill>
                  <a:srgbClr val="2A5682"/>
                </a:solidFill>
                <a:latin typeface="Arial Narrow" pitchFamily="34" charset="0"/>
              </a:rPr>
              <a:t>Activities</a:t>
            </a:r>
          </a:p>
        </p:txBody>
      </p:sp>
      <p:sp>
        <p:nvSpPr>
          <p:cNvPr id="19467" name="Oval 10"/>
          <p:cNvSpPr>
            <a:spLocks noChangeArrowheads="1"/>
          </p:cNvSpPr>
          <p:nvPr/>
        </p:nvSpPr>
        <p:spPr bwMode="auto">
          <a:xfrm>
            <a:off x="304800" y="5521325"/>
            <a:ext cx="2514600" cy="881063"/>
          </a:xfrm>
          <a:prstGeom prst="ellipse">
            <a:avLst/>
          </a:prstGeom>
          <a:solidFill>
            <a:srgbClr val="FFFF66"/>
          </a:solidFill>
          <a:ln w="57150" cmpd="thinThick">
            <a:noFill/>
            <a:round/>
            <a:headEnd/>
            <a:tailEnd/>
          </a:ln>
        </p:spPr>
        <p:txBody>
          <a:bodyPr/>
          <a:lstStyle/>
          <a:p>
            <a:pPr algn="ctr" eaLnBrk="0" hangingPunct="0"/>
            <a:r>
              <a:rPr lang="en-US" sz="2800">
                <a:solidFill>
                  <a:srgbClr val="2A5682"/>
                </a:solidFill>
                <a:latin typeface="Arial Narrow" pitchFamily="34" charset="0"/>
              </a:rPr>
              <a:t>Inputs</a:t>
            </a:r>
          </a:p>
        </p:txBody>
      </p:sp>
      <p:sp>
        <p:nvSpPr>
          <p:cNvPr id="19468" name="Rectangle 11"/>
          <p:cNvSpPr>
            <a:spLocks noChangeArrowheads="1"/>
          </p:cNvSpPr>
          <p:nvPr/>
        </p:nvSpPr>
        <p:spPr bwMode="auto">
          <a:xfrm>
            <a:off x="0" y="152400"/>
            <a:ext cx="79692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kumimoji="1" lang="en-US" sz="3600" b="0">
                <a:solidFill>
                  <a:schemeClr val="hlink"/>
                </a:solidFill>
                <a:latin typeface="Verdana" pitchFamily="34" charset="0"/>
              </a:rPr>
              <a:t>Conceptual Logic Model</a:t>
            </a:r>
            <a:r>
              <a:rPr kumimoji="1" lang="en-US" sz="2800">
                <a:solidFill>
                  <a:schemeClr val="hlink"/>
                </a:solidFill>
                <a:latin typeface="Verdana" pitchFamily="34" charset="0"/>
              </a:rPr>
              <a:t>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le 12"/>
          <p:cNvSpPr>
            <a:spLocks noGrp="1"/>
          </p:cNvSpPr>
          <p:nvPr>
            <p:ph type="title" idx="4294967295"/>
          </p:nvPr>
        </p:nvSpPr>
        <p:spPr/>
        <p:txBody>
          <a:bodyPr anchor="ctr" anchorCtr="1"/>
          <a:lstStyle/>
          <a:p>
            <a:pPr>
              <a:defRPr/>
            </a:pPr>
            <a:r>
              <a:rPr lang="en-GB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Outcome of retrofitting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229600" cy="4783138"/>
          </a:xfrm>
        </p:spPr>
        <p:txBody>
          <a:bodyPr/>
          <a:lstStyle/>
          <a:p>
            <a:pPr>
              <a:defRPr/>
            </a:pPr>
            <a:r>
              <a:rPr lang="en-GB" smtClean="0">
                <a:effectLst>
                  <a:outerShdw blurRad="38100" dist="38100" dir="2700000" algn="tl">
                    <a:srgbClr val="C0C0C0"/>
                  </a:outerShdw>
                </a:effectLst>
                <a:ea typeface="ＭＳ Ｐゴシック" pitchFamily="34" charset="-128"/>
              </a:rPr>
              <a:t>DWCPs</a:t>
            </a:r>
          </a:p>
        </p:txBody>
      </p:sp>
      <p:sp>
        <p:nvSpPr>
          <p:cNvPr id="7170" name="Date Placeholder 1"/>
          <p:cNvSpPr txBox="1">
            <a:spLocks noGrp="1"/>
          </p:cNvSpPr>
          <p:nvPr/>
        </p:nvSpPr>
        <p:spPr bwMode="auto">
          <a:xfrm>
            <a:off x="457200" y="6245225"/>
            <a:ext cx="8472488" cy="476250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 anchor="b"/>
          <a:lstStyle/>
          <a:p>
            <a:pPr>
              <a:defRPr/>
            </a:pPr>
            <a:r>
              <a:rPr lang="en-US" sz="1400" b="0">
                <a:effectLst>
                  <a:outerShdw blurRad="38100" dist="38100" dir="2700000" algn="tl">
                    <a:srgbClr val="C0C0C0"/>
                  </a:outerShdw>
                </a:effectLst>
                <a:latin typeface="Arial" pitchFamily="34" charset="0"/>
                <a:ea typeface="ＭＳ Ｐゴシック" pitchFamily="34" charset="-128"/>
                <a:cs typeface="Arial" pitchFamily="34" charset="0"/>
              </a:rPr>
              <a:t>            </a:t>
            </a:r>
            <a:endParaRPr lang="en-GB" sz="1400" b="0">
              <a:effectLst>
                <a:outerShdw blurRad="38100" dist="38100" dir="2700000" algn="tl">
                  <a:srgbClr val="C0C0C0"/>
                </a:outerShdw>
              </a:effectLst>
              <a:latin typeface="Arial" pitchFamily="34" charset="0"/>
              <a:ea typeface="ＭＳ Ｐゴシック" pitchFamily="34" charset="-128"/>
              <a:cs typeface="Arial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026023" y="2707341"/>
            <a:ext cx="5223407" cy="3532094"/>
          </a:xfrm>
          <a:prstGeom prst="rect">
            <a:avLst/>
          </a:prstGeom>
          <a:noFill/>
          <a:ln w="114300" cap="rnd" cmpd="sng">
            <a:solidFill>
              <a:schemeClr val="tx1">
                <a:lumMod val="50000"/>
                <a:lumOff val="50000"/>
              </a:schemeClr>
            </a:solidFill>
          </a:ln>
          <a:scene3d>
            <a:camera prst="orthographicFront"/>
            <a:lightRig rig="threePt" dir="t"/>
          </a:scene3d>
          <a:sp3d prstMaterial="metal"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GB" b="0" dirty="0"/>
          </a:p>
        </p:txBody>
      </p:sp>
      <p:pic>
        <p:nvPicPr>
          <p:cNvPr id="20488" name="Picture 14" descr="C:\Documents and Settings\Administrator\Desktop\evaluability puzzle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22463" y="2592388"/>
            <a:ext cx="5334000" cy="357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5" name="TextBox 4"/>
          <p:cNvSpPr txBox="1">
            <a:spLocks noChangeArrowheads="1"/>
          </p:cNvSpPr>
          <p:nvPr/>
        </p:nvSpPr>
        <p:spPr bwMode="auto">
          <a:xfrm>
            <a:off x="2071688" y="3067050"/>
            <a:ext cx="15001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400">
                <a:latin typeface="Calibri" pitchFamily="34" charset="0"/>
              </a:rPr>
              <a:t>Well-developed M&amp;E system</a:t>
            </a:r>
          </a:p>
        </p:txBody>
      </p:sp>
      <p:sp>
        <p:nvSpPr>
          <p:cNvPr id="7176" name="TextBox 5"/>
          <p:cNvSpPr txBox="1">
            <a:spLocks noChangeArrowheads="1"/>
          </p:cNvSpPr>
          <p:nvPr/>
        </p:nvSpPr>
        <p:spPr bwMode="auto">
          <a:xfrm>
            <a:off x="4341813" y="2824163"/>
            <a:ext cx="107791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400">
                <a:latin typeface="Calibri" pitchFamily="34" charset="0"/>
              </a:rPr>
              <a:t>Clear objectives</a:t>
            </a:r>
          </a:p>
        </p:txBody>
      </p:sp>
      <p:sp>
        <p:nvSpPr>
          <p:cNvPr id="7177" name="TextBox 6"/>
          <p:cNvSpPr txBox="1">
            <a:spLocks noChangeArrowheads="1"/>
          </p:cNvSpPr>
          <p:nvPr/>
        </p:nvSpPr>
        <p:spPr bwMode="auto">
          <a:xfrm>
            <a:off x="6097588" y="2695575"/>
            <a:ext cx="92868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1200">
                <a:latin typeface="Calibri" pitchFamily="34" charset="0"/>
              </a:rPr>
              <a:t>SMART indicators</a:t>
            </a:r>
          </a:p>
        </p:txBody>
      </p:sp>
      <p:sp>
        <p:nvSpPr>
          <p:cNvPr id="7178" name="TextBox 7"/>
          <p:cNvSpPr txBox="1">
            <a:spLocks noChangeArrowheads="1"/>
          </p:cNvSpPr>
          <p:nvPr/>
        </p:nvSpPr>
        <p:spPr bwMode="auto">
          <a:xfrm>
            <a:off x="1928813" y="3929063"/>
            <a:ext cx="1143000" cy="1662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 sz="1200">
              <a:latin typeface="Calibri" pitchFamily="34" charset="0"/>
            </a:endParaRPr>
          </a:p>
          <a:p>
            <a:endParaRPr lang="en-GB" sz="1200">
              <a:latin typeface="Calibri" pitchFamily="34" charset="0"/>
            </a:endParaRPr>
          </a:p>
          <a:p>
            <a:endParaRPr lang="en-GB" sz="1200">
              <a:latin typeface="Calibri" pitchFamily="34" charset="0"/>
            </a:endParaRPr>
          </a:p>
          <a:p>
            <a:endParaRPr lang="en-GB" sz="1200">
              <a:latin typeface="Calibri" pitchFamily="34" charset="0"/>
            </a:endParaRPr>
          </a:p>
          <a:p>
            <a:endParaRPr lang="en-GB" sz="1200">
              <a:latin typeface="Calibri" pitchFamily="34" charset="0"/>
            </a:endParaRPr>
          </a:p>
          <a:p>
            <a:r>
              <a:rPr lang="en-GB" sz="1400">
                <a:latin typeface="Calibri" pitchFamily="34" charset="0"/>
              </a:rPr>
              <a:t>Risks and assumptions identified</a:t>
            </a:r>
          </a:p>
        </p:txBody>
      </p:sp>
      <p:sp>
        <p:nvSpPr>
          <p:cNvPr id="7179" name="TextBox 8"/>
          <p:cNvSpPr txBox="1">
            <a:spLocks noChangeArrowheads="1"/>
          </p:cNvSpPr>
          <p:nvPr/>
        </p:nvSpPr>
        <p:spPr bwMode="auto">
          <a:xfrm>
            <a:off x="4071938" y="4572000"/>
            <a:ext cx="1000125" cy="892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 sz="1200">
              <a:latin typeface="Calibri" pitchFamily="34" charset="0"/>
            </a:endParaRPr>
          </a:p>
          <a:p>
            <a:endParaRPr lang="en-GB" sz="1200">
              <a:latin typeface="Calibri" pitchFamily="34" charset="0"/>
            </a:endParaRPr>
          </a:p>
          <a:p>
            <a:endParaRPr lang="en-GB" sz="1200">
              <a:latin typeface="Calibri" pitchFamily="34" charset="0"/>
            </a:endParaRPr>
          </a:p>
          <a:p>
            <a:r>
              <a:rPr lang="en-GB" sz="1600">
                <a:solidFill>
                  <a:srgbClr val="FF0000"/>
                </a:solidFill>
                <a:latin typeface="Calibri" pitchFamily="34" charset="0"/>
              </a:rPr>
              <a:t>Baselines</a:t>
            </a:r>
          </a:p>
        </p:txBody>
      </p:sp>
      <p:sp>
        <p:nvSpPr>
          <p:cNvPr id="7180" name="TextBox 9"/>
          <p:cNvSpPr txBox="1">
            <a:spLocks noChangeArrowheads="1"/>
          </p:cNvSpPr>
          <p:nvPr/>
        </p:nvSpPr>
        <p:spPr bwMode="auto">
          <a:xfrm>
            <a:off x="5889625" y="4556125"/>
            <a:ext cx="1270000" cy="1077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en-GB" sz="1200">
              <a:latin typeface="Calibri" pitchFamily="34" charset="0"/>
            </a:endParaRPr>
          </a:p>
          <a:p>
            <a:endParaRPr lang="en-GB" sz="1200">
              <a:latin typeface="Calibri" pitchFamily="34" charset="0"/>
            </a:endParaRPr>
          </a:p>
          <a:p>
            <a:endParaRPr lang="en-GB" sz="1200">
              <a:latin typeface="Calibri" pitchFamily="34" charset="0"/>
            </a:endParaRPr>
          </a:p>
          <a:p>
            <a:r>
              <a:rPr lang="en-GB" sz="1400">
                <a:latin typeface="Calibri" pitchFamily="34" charset="0"/>
              </a:rPr>
              <a:t>Time-bound milestones</a:t>
            </a:r>
          </a:p>
        </p:txBody>
      </p:sp>
      <p:sp>
        <p:nvSpPr>
          <p:cNvPr id="12" name="Rectangle 11"/>
          <p:cNvSpPr/>
          <p:nvPr/>
        </p:nvSpPr>
        <p:spPr>
          <a:xfrm rot="19577482">
            <a:off x="97587" y="2227497"/>
            <a:ext cx="8241358" cy="1077218"/>
          </a:xfrm>
          <a:prstGeom prst="rect">
            <a:avLst/>
          </a:prstGeom>
          <a:noFill/>
          <a:ln w="50800" cmpd="sng">
            <a:solidFill>
              <a:srgbClr val="C00000"/>
            </a:solidFill>
          </a:ln>
        </p:spPr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ea typeface="+mn-ea"/>
              </a:rPr>
              <a:t>EVALUABLE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  <a:ea typeface="+mn-ea"/>
              </a:rPr>
              <a:t>For Effective monitoring and evaluations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71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0" fill="hold"/>
                                        <p:tgtEl>
                                          <p:spTgt spid="7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3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3000" fill="hold"/>
                                        <p:tgtEl>
                                          <p:spTgt spid="71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30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3000" fill="hold"/>
                                        <p:tgtEl>
                                          <p:spTgt spid="71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3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3000" fill="hold"/>
                                        <p:tgtEl>
                                          <p:spTgt spid="7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30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3000" fill="hold"/>
                                        <p:tgtEl>
                                          <p:spTgt spid="7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5" grpId="0"/>
      <p:bldP spid="7176" grpId="0"/>
      <p:bldP spid="7177" grpId="0"/>
      <p:bldP spid="7178" grpId="0"/>
      <p:bldP spid="7179" grpId="0"/>
      <p:bldP spid="718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smtClean="0"/>
          </a:p>
          <a:p>
            <a:pPr algn="ctr">
              <a:buFontTx/>
              <a:buNone/>
            </a:pPr>
            <a:endParaRPr lang="en-GB" sz="3600" smtClean="0"/>
          </a:p>
          <a:p>
            <a:pPr algn="ctr">
              <a:buFontTx/>
              <a:buNone/>
            </a:pPr>
            <a:endParaRPr lang="en-GB" sz="3600" smtClean="0"/>
          </a:p>
          <a:p>
            <a:pPr algn="ctr">
              <a:buFontTx/>
              <a:buNone/>
            </a:pPr>
            <a:r>
              <a:rPr lang="en-GB" sz="3600" smtClean="0"/>
              <a:t>DWCP Quality Assurance Mechanism (QAM)</a:t>
            </a:r>
          </a:p>
          <a:p>
            <a:endParaRPr lang="en-GB" sz="3600" b="0" i="1" smtClean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smtClean="0"/>
              <a:t>What is QAM?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412875"/>
            <a:ext cx="8207375" cy="45307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400" smtClean="0"/>
              <a:t>Process aimed to ensure:</a:t>
            </a:r>
            <a:endParaRPr lang="en-GB" sz="2400" smtClean="0"/>
          </a:p>
          <a:p>
            <a:pPr>
              <a:buFont typeface="Wingdings" pitchFamily="2" charset="2"/>
              <a:buChar char="§"/>
            </a:pPr>
            <a:r>
              <a:rPr lang="en-GB" sz="2400" smtClean="0"/>
              <a:t>Quality and coherence across DWCPs </a:t>
            </a:r>
          </a:p>
          <a:p>
            <a:pPr>
              <a:buFont typeface="Wingdings" pitchFamily="2" charset="2"/>
              <a:buChar char="§"/>
            </a:pPr>
            <a:r>
              <a:rPr lang="en-GB" sz="2400" smtClean="0"/>
              <a:t>Statement of tangible results, through the use of RBM</a:t>
            </a:r>
          </a:p>
          <a:p>
            <a:pPr>
              <a:buFont typeface="Wingdings" pitchFamily="2" charset="2"/>
              <a:buChar char="§"/>
            </a:pPr>
            <a:r>
              <a:rPr lang="en-GB" sz="2400" smtClean="0"/>
              <a:t>Clear ownership and accountability</a:t>
            </a:r>
          </a:p>
          <a:p>
            <a:pPr>
              <a:buFont typeface="Wingdings" pitchFamily="2" charset="2"/>
              <a:buChar char="§"/>
            </a:pPr>
            <a:r>
              <a:rPr lang="en-GB" sz="2400" smtClean="0"/>
              <a:t>Tripartite involvement in DWCPs’ formulation and implementation</a:t>
            </a:r>
          </a:p>
          <a:p>
            <a:pPr>
              <a:buFont typeface="Wingdings" pitchFamily="2" charset="2"/>
              <a:buChar char="§"/>
            </a:pPr>
            <a:r>
              <a:rPr lang="en-GB" sz="2400" smtClean="0"/>
              <a:t>Sustainability of DWCPs through a well-designed, resourced plan  </a:t>
            </a:r>
          </a:p>
          <a:p>
            <a:endParaRPr lang="en-GB" sz="2400" b="0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GB" b="1" smtClean="0"/>
              <a:t>QAM Background and Status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0825" y="1412875"/>
            <a:ext cx="8137525" cy="4530725"/>
          </a:xfrm>
        </p:spPr>
        <p:txBody>
          <a:bodyPr/>
          <a:lstStyle/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en-GB" sz="2400" b="0" smtClean="0"/>
              <a:t>Introduced in the ILO in 2007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en-US" sz="2400" b="0" smtClean="0"/>
              <a:t>Assessed in May 2008 for effectiveness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r>
              <a:rPr lang="en-US" sz="2400" b="0" smtClean="0"/>
              <a:t>Based on lessons learnt, currently under revision to: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§"/>
            </a:pPr>
            <a:endParaRPr lang="en-US" sz="2100" b="0" smtClean="0"/>
          </a:p>
          <a:p>
            <a:pPr lvl="1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2100" b="0" smtClean="0"/>
              <a:t>Streamline management processes related to QAM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§"/>
            </a:pPr>
            <a:endParaRPr lang="en-US" sz="2100" b="0" smtClean="0"/>
          </a:p>
          <a:p>
            <a:pPr lvl="1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2100" b="0" smtClean="0"/>
              <a:t>Reinforce the integral approach envisioned in the SJD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§"/>
            </a:pPr>
            <a:endParaRPr lang="en-US" sz="2100" b="0" smtClean="0"/>
          </a:p>
          <a:p>
            <a:pPr lvl="1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2100" b="0" smtClean="0"/>
              <a:t>Include evaluability components into QAM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§"/>
            </a:pPr>
            <a:endParaRPr lang="en-US" sz="2100" b="0" smtClean="0"/>
          </a:p>
          <a:p>
            <a:pPr lvl="1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2100" b="0" smtClean="0"/>
              <a:t>Review and modify current QAM support groups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§"/>
            </a:pPr>
            <a:endParaRPr lang="en-US" sz="2100" b="0" smtClean="0"/>
          </a:p>
          <a:p>
            <a:pPr lvl="1">
              <a:lnSpc>
                <a:spcPct val="80000"/>
              </a:lnSpc>
              <a:buFont typeface="Wingdings" pitchFamily="2" charset="2"/>
              <a:buChar char="§"/>
            </a:pPr>
            <a:r>
              <a:rPr lang="en-US" sz="2100" b="0" smtClean="0"/>
              <a:t>Enhance existing templates/tools</a:t>
            </a:r>
          </a:p>
          <a:p>
            <a:pPr lvl="1">
              <a:lnSpc>
                <a:spcPct val="80000"/>
              </a:lnSpc>
              <a:buFont typeface="Wingdings" pitchFamily="2" charset="2"/>
              <a:buChar char="§"/>
            </a:pPr>
            <a:endParaRPr lang="en-GB" sz="2100" b="0" smtClean="0"/>
          </a:p>
          <a:p>
            <a:pPr lvl="1">
              <a:lnSpc>
                <a:spcPct val="80000"/>
              </a:lnSpc>
              <a:buFont typeface="Wingdings" pitchFamily="2" charset="2"/>
              <a:buChar char="§"/>
            </a:pPr>
            <a:r>
              <a:rPr lang="en-GB" sz="2100" b="0" smtClean="0"/>
              <a:t>Clarify roles and accountabilities between HQ, ROs and COs</a:t>
            </a:r>
          </a:p>
          <a:p>
            <a:pPr>
              <a:lnSpc>
                <a:spcPct val="80000"/>
              </a:lnSpc>
              <a:buFont typeface="Wingdings" pitchFamily="2" charset="2"/>
              <a:buChar char="§"/>
            </a:pPr>
            <a:endParaRPr lang="en-GB" sz="2400" b="0" smtClean="0"/>
          </a:p>
          <a:p>
            <a:pPr>
              <a:lnSpc>
                <a:spcPct val="80000"/>
              </a:lnSpc>
            </a:pPr>
            <a:endParaRPr lang="en-GB" sz="2400" b="0" smtClean="0"/>
          </a:p>
          <a:p>
            <a:pPr>
              <a:lnSpc>
                <a:spcPct val="80000"/>
              </a:lnSpc>
            </a:pPr>
            <a:endParaRPr lang="en-GB" sz="2400" b="0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188913"/>
            <a:ext cx="7777162" cy="792162"/>
          </a:xfrm>
        </p:spPr>
        <p:txBody>
          <a:bodyPr/>
          <a:lstStyle/>
          <a:p>
            <a:pPr algn="ctr"/>
            <a:r>
              <a:rPr lang="en-US" sz="3200" smtClean="0"/>
              <a:t>Proposed New QAM Steps</a:t>
            </a:r>
            <a:endParaRPr lang="en-GB" sz="3200" b="1" smtClean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9388" y="1412875"/>
            <a:ext cx="8785225" cy="4530725"/>
          </a:xfrm>
        </p:spPr>
        <p:txBody>
          <a:bodyPr/>
          <a:lstStyle/>
          <a:p>
            <a:pPr>
              <a:buFont typeface="Wingdings" pitchFamily="2" charset="2"/>
              <a:buChar char="§"/>
            </a:pPr>
            <a:r>
              <a:rPr lang="en-GB" b="0" smtClean="0"/>
              <a:t>Conceived as a comprehensive process, not only as the punctual application of a checklist.</a:t>
            </a:r>
          </a:p>
          <a:p>
            <a:endParaRPr lang="en-GB" b="0" smtClean="0"/>
          </a:p>
        </p:txBody>
      </p:sp>
      <p:sp>
        <p:nvSpPr>
          <p:cNvPr id="92164" name="Text Box 4"/>
          <p:cNvSpPr txBox="1">
            <a:spLocks noChangeArrowheads="1"/>
          </p:cNvSpPr>
          <p:nvPr/>
        </p:nvSpPr>
        <p:spPr bwMode="auto">
          <a:xfrm>
            <a:off x="179388" y="6308725"/>
            <a:ext cx="8569325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>
            <a:spAutoFit/>
          </a:bodyPr>
          <a:lstStyle/>
          <a:p>
            <a:pPr>
              <a:spcBef>
                <a:spcPct val="50000"/>
              </a:spcBef>
              <a:defRPr/>
            </a:pPr>
            <a:r>
              <a:rPr lang="en-US" b="0"/>
              <a:t>*Proposal to be discussed with the Regions. Planning of discussions in progress.</a:t>
            </a:r>
            <a:endParaRPr lang="en-GB" b="0"/>
          </a:p>
        </p:txBody>
      </p:sp>
      <p:sp>
        <p:nvSpPr>
          <p:cNvPr id="24581" name="Rectangle 13"/>
          <p:cNvSpPr>
            <a:spLocks noChangeArrowheads="1"/>
          </p:cNvSpPr>
          <p:nvPr/>
        </p:nvSpPr>
        <p:spPr bwMode="auto">
          <a:xfrm>
            <a:off x="468313" y="2565400"/>
            <a:ext cx="2159000" cy="2159000"/>
          </a:xfrm>
          <a:prstGeom prst="rect">
            <a:avLst/>
          </a:prstGeom>
          <a:solidFill>
            <a:srgbClr val="99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 anchorCtr="1"/>
          <a:lstStyle/>
          <a:p>
            <a:pPr marL="342900" indent="-342900" algn="ctr"/>
            <a:endParaRPr lang="en-GB" sz="1600">
              <a:latin typeface="Tahoma" pitchFamily="34" charset="0"/>
            </a:endParaRPr>
          </a:p>
          <a:p>
            <a:pPr marL="342900" indent="-342900" algn="ctr"/>
            <a:r>
              <a:rPr lang="en-GB" sz="1600">
                <a:latin typeface="Tahoma" pitchFamily="34" charset="0"/>
              </a:rPr>
              <a:t>1. FORMULATION</a:t>
            </a:r>
          </a:p>
          <a:p>
            <a:pPr marL="342900" indent="-342900" algn="ctr"/>
            <a:r>
              <a:rPr lang="en-GB" sz="1600" b="0">
                <a:solidFill>
                  <a:schemeClr val="hlink"/>
                </a:solidFill>
                <a:latin typeface="Tahoma" pitchFamily="34" charset="0"/>
              </a:rPr>
              <a:t>Country</a:t>
            </a:r>
            <a:r>
              <a:rPr lang="en-GB" sz="1600">
                <a:solidFill>
                  <a:schemeClr val="hlink"/>
                </a:solidFill>
                <a:latin typeface="Tahoma" pitchFamily="34" charset="0"/>
              </a:rPr>
              <a:t> </a:t>
            </a:r>
            <a:r>
              <a:rPr lang="en-GB" sz="1600" b="0">
                <a:solidFill>
                  <a:schemeClr val="hlink"/>
                </a:solidFill>
                <a:latin typeface="Tahoma" pitchFamily="34" charset="0"/>
              </a:rPr>
              <a:t>Office</a:t>
            </a:r>
          </a:p>
          <a:p>
            <a:pPr marL="342900" indent="-342900" algn="ctr"/>
            <a:r>
              <a:rPr lang="en-GB" sz="1400" b="0">
                <a:latin typeface="Tahoma" pitchFamily="34" charset="0"/>
              </a:rPr>
              <a:t> Apply quality assurance </a:t>
            </a:r>
          </a:p>
          <a:p>
            <a:pPr marL="342900" indent="-342900" algn="ctr"/>
            <a:r>
              <a:rPr lang="en-GB" sz="1400" b="0">
                <a:latin typeface="Tahoma" pitchFamily="34" charset="0"/>
              </a:rPr>
              <a:t>tool</a:t>
            </a:r>
          </a:p>
        </p:txBody>
      </p:sp>
      <p:sp>
        <p:nvSpPr>
          <p:cNvPr id="24582" name="Rectangle 14"/>
          <p:cNvSpPr>
            <a:spLocks noChangeArrowheads="1"/>
          </p:cNvSpPr>
          <p:nvPr/>
        </p:nvSpPr>
        <p:spPr bwMode="auto">
          <a:xfrm>
            <a:off x="3455988" y="2565400"/>
            <a:ext cx="2159000" cy="2159000"/>
          </a:xfrm>
          <a:prstGeom prst="rect">
            <a:avLst/>
          </a:prstGeom>
          <a:solidFill>
            <a:srgbClr val="0000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 anchorCtr="1"/>
          <a:lstStyle/>
          <a:p>
            <a:pPr marL="342900" indent="-342900" algn="ctr"/>
            <a:r>
              <a:rPr lang="en-GB" sz="1600">
                <a:solidFill>
                  <a:schemeClr val="bg1"/>
                </a:solidFill>
                <a:latin typeface="Tahoma" pitchFamily="34" charset="0"/>
              </a:rPr>
              <a:t>2. APPRAISAL</a:t>
            </a:r>
          </a:p>
          <a:p>
            <a:pPr marL="342900" indent="-342900" algn="ctr"/>
            <a:r>
              <a:rPr lang="en-GB" sz="1600" b="0">
                <a:solidFill>
                  <a:schemeClr val="bg1"/>
                </a:solidFill>
                <a:latin typeface="Tahoma" pitchFamily="34" charset="0"/>
              </a:rPr>
              <a:t>Regional Office</a:t>
            </a:r>
          </a:p>
          <a:p>
            <a:pPr marL="342900" indent="-342900" algn="ctr"/>
            <a:r>
              <a:rPr lang="en-GB" b="0">
                <a:solidFill>
                  <a:schemeClr val="bg1"/>
                </a:solidFill>
                <a:latin typeface="Tahoma" pitchFamily="34" charset="0"/>
              </a:rPr>
              <a:t> </a:t>
            </a:r>
            <a:r>
              <a:rPr lang="en-GB" sz="1400" b="0">
                <a:solidFill>
                  <a:schemeClr val="bg1"/>
                </a:solidFill>
                <a:latin typeface="Tahoma" pitchFamily="34" charset="0"/>
              </a:rPr>
              <a:t>Apply evaluability tool</a:t>
            </a:r>
          </a:p>
        </p:txBody>
      </p:sp>
      <p:sp>
        <p:nvSpPr>
          <p:cNvPr id="24583" name="Rectangle 15"/>
          <p:cNvSpPr>
            <a:spLocks noChangeArrowheads="1"/>
          </p:cNvSpPr>
          <p:nvPr/>
        </p:nvSpPr>
        <p:spPr bwMode="auto">
          <a:xfrm>
            <a:off x="6445250" y="2565400"/>
            <a:ext cx="2159000" cy="2159000"/>
          </a:xfrm>
          <a:prstGeom prst="rect">
            <a:avLst/>
          </a:prstGeom>
          <a:solidFill>
            <a:srgbClr val="FFFF0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marL="342900" indent="-342900" algn="ctr"/>
            <a:endParaRPr lang="en-US" sz="1600">
              <a:latin typeface="Tahoma" pitchFamily="34" charset="0"/>
            </a:endParaRPr>
          </a:p>
          <a:p>
            <a:pPr marL="342900" indent="-342900" algn="ctr"/>
            <a:endParaRPr lang="en-GB" sz="1600">
              <a:latin typeface="Tahoma" pitchFamily="34" charset="0"/>
            </a:endParaRPr>
          </a:p>
          <a:p>
            <a:pPr marL="342900" indent="-342900" algn="ctr"/>
            <a:r>
              <a:rPr lang="en-GB" sz="1600">
                <a:latin typeface="Tahoma" pitchFamily="34" charset="0"/>
              </a:rPr>
              <a:t>3. REVIEW</a:t>
            </a:r>
          </a:p>
          <a:p>
            <a:pPr marL="342900" indent="-342900" algn="ctr"/>
            <a:r>
              <a:rPr lang="en-GB" sz="1600" b="0">
                <a:latin typeface="Tahoma" pitchFamily="34" charset="0"/>
              </a:rPr>
              <a:t>Headquarters</a:t>
            </a:r>
          </a:p>
          <a:p>
            <a:pPr marL="342900" indent="-342900" algn="ctr"/>
            <a:r>
              <a:rPr lang="en-GB" b="0">
                <a:latin typeface="Tahoma" pitchFamily="34" charset="0"/>
              </a:rPr>
              <a:t> </a:t>
            </a:r>
            <a:r>
              <a:rPr lang="en-GB" sz="1400" b="0">
                <a:latin typeface="Tahoma" pitchFamily="34" charset="0"/>
              </a:rPr>
              <a:t>Check Office-wide</a:t>
            </a:r>
          </a:p>
          <a:p>
            <a:pPr marL="342900" indent="-342900" algn="ctr"/>
            <a:r>
              <a:rPr lang="en-GB" sz="1400" b="0">
                <a:latin typeface="Tahoma" pitchFamily="34" charset="0"/>
              </a:rPr>
              <a:t>policies inclusion</a:t>
            </a:r>
          </a:p>
          <a:p>
            <a:pPr marL="342900" indent="-342900" algn="ctr"/>
            <a:endParaRPr lang="en-GB" sz="1400" b="0">
              <a:solidFill>
                <a:schemeClr val="folHlink"/>
              </a:solidFill>
              <a:latin typeface="Tahoma" pitchFamily="34" charset="0"/>
            </a:endParaRPr>
          </a:p>
        </p:txBody>
      </p:sp>
      <p:cxnSp>
        <p:nvCxnSpPr>
          <p:cNvPr id="24584" name="AutoShape 16"/>
          <p:cNvCxnSpPr>
            <a:cxnSpLocks noChangeShapeType="1"/>
            <a:stCxn id="24581" idx="3"/>
            <a:endCxn id="24582" idx="1"/>
          </p:cNvCxnSpPr>
          <p:nvPr/>
        </p:nvCxnSpPr>
        <p:spPr bwMode="auto">
          <a:xfrm>
            <a:off x="2627313" y="3644900"/>
            <a:ext cx="828675" cy="0"/>
          </a:xfrm>
          <a:prstGeom prst="straightConnector1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</p:spPr>
      </p:cxnSp>
      <p:cxnSp>
        <p:nvCxnSpPr>
          <p:cNvPr id="24585" name="AutoShape 17"/>
          <p:cNvCxnSpPr>
            <a:cxnSpLocks noChangeShapeType="1"/>
            <a:stCxn id="24582" idx="3"/>
            <a:endCxn id="24583" idx="1"/>
          </p:cNvCxnSpPr>
          <p:nvPr/>
        </p:nvCxnSpPr>
        <p:spPr bwMode="auto">
          <a:xfrm>
            <a:off x="5614988" y="3644900"/>
            <a:ext cx="830262" cy="0"/>
          </a:xfrm>
          <a:prstGeom prst="straightConnector1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med"/>
          </a:ln>
        </p:spPr>
      </p:cxnSp>
      <p:sp>
        <p:nvSpPr>
          <p:cNvPr id="24586" name="Line 18"/>
          <p:cNvSpPr>
            <a:spLocks noChangeShapeType="1"/>
          </p:cNvSpPr>
          <p:nvPr/>
        </p:nvSpPr>
        <p:spPr bwMode="auto">
          <a:xfrm flipH="1">
            <a:off x="5580063" y="3933825"/>
            <a:ext cx="863600" cy="0"/>
          </a:xfrm>
          <a:prstGeom prst="line">
            <a:avLst/>
          </a:prstGeom>
          <a:noFill/>
          <a:ln w="25400" cap="rnd">
            <a:solidFill>
              <a:srgbClr val="0000FF"/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24587" name="Line 19"/>
          <p:cNvSpPr>
            <a:spLocks noChangeShapeType="1"/>
          </p:cNvSpPr>
          <p:nvPr/>
        </p:nvSpPr>
        <p:spPr bwMode="auto">
          <a:xfrm flipH="1">
            <a:off x="2609850" y="3933825"/>
            <a:ext cx="863600" cy="0"/>
          </a:xfrm>
          <a:prstGeom prst="line">
            <a:avLst/>
          </a:prstGeom>
          <a:noFill/>
          <a:ln w="25400" cap="rnd">
            <a:solidFill>
              <a:srgbClr val="0000FF"/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 smtClean="0"/>
          </a:p>
          <a:p>
            <a:pPr algn="ctr">
              <a:buFontTx/>
              <a:buNone/>
            </a:pPr>
            <a:endParaRPr lang="en-GB" sz="3600" smtClean="0"/>
          </a:p>
          <a:p>
            <a:pPr algn="ctr">
              <a:buFontTx/>
              <a:buNone/>
            </a:pPr>
            <a:endParaRPr lang="en-GB" sz="3600" smtClean="0"/>
          </a:p>
          <a:p>
            <a:pPr algn="ctr">
              <a:buFontTx/>
              <a:buNone/>
            </a:pPr>
            <a:r>
              <a:rPr lang="en-GB" sz="3600" smtClean="0"/>
              <a:t>TC Appraisal Mechanism</a:t>
            </a:r>
            <a:endParaRPr lang="en-GB" sz="3600" b="0" i="1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/>
          </p:nvPr>
        </p:nvSpPr>
        <p:spPr>
          <a:xfrm>
            <a:off x="539750" y="-100013"/>
            <a:ext cx="7777163" cy="1066801"/>
          </a:xfrm>
        </p:spPr>
        <p:txBody>
          <a:bodyPr/>
          <a:lstStyle/>
          <a:p>
            <a:pPr algn="ctr">
              <a:defRPr/>
            </a:pPr>
            <a:r>
              <a:rPr lang="en-GB" sz="24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Technical Cooperation in the context of DWCPs</a:t>
            </a:r>
            <a:r>
              <a:rPr lang="en-GB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  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11188" y="1412875"/>
            <a:ext cx="7777162" cy="3908425"/>
          </a:xfrm>
        </p:spPr>
        <p:txBody>
          <a:bodyPr/>
          <a:lstStyle/>
          <a:p>
            <a:pPr>
              <a:buFontTx/>
              <a:buNone/>
            </a:pPr>
            <a:r>
              <a:rPr lang="en-GB" sz="2400" smtClean="0"/>
              <a:t>Results…at the country level:</a:t>
            </a:r>
          </a:p>
          <a:p>
            <a:pPr>
              <a:buFontTx/>
              <a:buNone/>
            </a:pPr>
            <a:endParaRPr lang="en-GB" sz="2400" smtClean="0"/>
          </a:p>
        </p:txBody>
      </p:sp>
      <p:grpSp>
        <p:nvGrpSpPr>
          <p:cNvPr id="26628" name="Group 4"/>
          <p:cNvGrpSpPr>
            <a:grpSpLocks/>
          </p:cNvGrpSpPr>
          <p:nvPr/>
        </p:nvGrpSpPr>
        <p:grpSpPr bwMode="auto">
          <a:xfrm>
            <a:off x="596900" y="2133600"/>
            <a:ext cx="7772400" cy="3200400"/>
            <a:chOff x="376" y="2048"/>
            <a:chExt cx="4896" cy="2016"/>
          </a:xfrm>
        </p:grpSpPr>
        <p:sp>
          <p:nvSpPr>
            <p:cNvPr id="26629" name="AutoShape 5"/>
            <p:cNvSpPr>
              <a:spLocks noChangeArrowheads="1"/>
            </p:cNvSpPr>
            <p:nvPr/>
          </p:nvSpPr>
          <p:spPr bwMode="gray">
            <a:xfrm>
              <a:off x="376" y="2336"/>
              <a:ext cx="1440" cy="528"/>
            </a:xfrm>
            <a:prstGeom prst="rightArrow">
              <a:avLst>
                <a:gd name="adj1" fmla="val 50000"/>
                <a:gd name="adj2" fmla="val 68182"/>
              </a:avLst>
            </a:prstGeom>
            <a:gradFill rotWithShape="0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kumimoji="1" lang="en-GB" sz="2400" b="0">
                  <a:latin typeface="Tahoma" pitchFamily="34" charset="0"/>
                </a:rPr>
                <a:t>TC</a:t>
              </a:r>
            </a:p>
          </p:txBody>
        </p:sp>
        <p:sp>
          <p:nvSpPr>
            <p:cNvPr id="26630" name="AutoShape 6"/>
            <p:cNvSpPr>
              <a:spLocks noChangeArrowheads="1"/>
            </p:cNvSpPr>
            <p:nvPr/>
          </p:nvSpPr>
          <p:spPr bwMode="gray">
            <a:xfrm>
              <a:off x="1960" y="2048"/>
              <a:ext cx="1824" cy="1968"/>
            </a:xfrm>
            <a:prstGeom prst="rightArrow">
              <a:avLst>
                <a:gd name="adj1" fmla="val 50000"/>
                <a:gd name="adj2" fmla="val 25000"/>
              </a:avLst>
            </a:prstGeom>
            <a:gradFill rotWithShape="0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kumimoji="1" lang="en-GB" sz="2300" b="0">
                  <a:latin typeface="Tahoma" pitchFamily="34" charset="0"/>
                </a:rPr>
                <a:t> Country Programme</a:t>
              </a:r>
            </a:p>
            <a:p>
              <a:pPr algn="ctr"/>
              <a:r>
                <a:rPr kumimoji="1" lang="en-GB" sz="2300" b="0">
                  <a:latin typeface="Tahoma" pitchFamily="34" charset="0"/>
                </a:rPr>
                <a:t>Outcomes</a:t>
              </a:r>
            </a:p>
          </p:txBody>
        </p:sp>
        <p:sp>
          <p:nvSpPr>
            <p:cNvPr id="26631" name="AutoShape 7"/>
            <p:cNvSpPr>
              <a:spLocks noChangeArrowheads="1"/>
            </p:cNvSpPr>
            <p:nvPr/>
          </p:nvSpPr>
          <p:spPr bwMode="gray">
            <a:xfrm>
              <a:off x="376" y="2864"/>
              <a:ext cx="1440" cy="528"/>
            </a:xfrm>
            <a:prstGeom prst="rightArrow">
              <a:avLst>
                <a:gd name="adj1" fmla="val 50000"/>
                <a:gd name="adj2" fmla="val 68182"/>
              </a:avLst>
            </a:prstGeom>
            <a:gradFill rotWithShape="0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kumimoji="1" lang="en-GB" sz="2400" b="0">
                  <a:latin typeface="Tahoma" pitchFamily="34" charset="0"/>
                </a:rPr>
                <a:t>TC</a:t>
              </a:r>
            </a:p>
          </p:txBody>
        </p:sp>
        <p:sp>
          <p:nvSpPr>
            <p:cNvPr id="26632" name="AutoShape 8"/>
            <p:cNvSpPr>
              <a:spLocks noChangeArrowheads="1"/>
            </p:cNvSpPr>
            <p:nvPr/>
          </p:nvSpPr>
          <p:spPr bwMode="gray">
            <a:xfrm>
              <a:off x="424" y="3440"/>
              <a:ext cx="1440" cy="528"/>
            </a:xfrm>
            <a:prstGeom prst="rightArrow">
              <a:avLst>
                <a:gd name="adj1" fmla="val 50000"/>
                <a:gd name="adj2" fmla="val 68182"/>
              </a:avLst>
            </a:prstGeom>
            <a:gradFill rotWithShape="0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kumimoji="1" lang="en-GB" sz="2400" b="0">
                  <a:latin typeface="Tahoma" pitchFamily="34" charset="0"/>
                </a:rPr>
                <a:t>TC</a:t>
              </a:r>
            </a:p>
          </p:txBody>
        </p:sp>
        <p:sp>
          <p:nvSpPr>
            <p:cNvPr id="26633" name="Rectangle 9"/>
            <p:cNvSpPr>
              <a:spLocks noChangeArrowheads="1"/>
            </p:cNvSpPr>
            <p:nvPr/>
          </p:nvSpPr>
          <p:spPr bwMode="gray">
            <a:xfrm>
              <a:off x="3832" y="2048"/>
              <a:ext cx="1440" cy="2016"/>
            </a:xfrm>
            <a:prstGeom prst="rect">
              <a:avLst/>
            </a:prstGeom>
            <a:gradFill rotWithShape="0">
              <a:gsLst>
                <a:gs pos="0">
                  <a:schemeClr val="hlink"/>
                </a:gs>
                <a:gs pos="100000">
                  <a:srgbClr val="FFFFFF"/>
                </a:gs>
              </a:gsLst>
              <a:lin ang="5400000" scaled="1"/>
            </a:gra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kumimoji="1" lang="en-GB" sz="2400" b="0">
                  <a:latin typeface="Tahoma" pitchFamily="34" charset="0"/>
                </a:rPr>
                <a:t>UNDAF /</a:t>
              </a:r>
            </a:p>
            <a:p>
              <a:pPr algn="ctr"/>
              <a:r>
                <a:rPr kumimoji="1" lang="en-GB" sz="2400" b="0">
                  <a:latin typeface="Tahoma" pitchFamily="34" charset="0"/>
                </a:rPr>
                <a:t>One UN</a:t>
              </a:r>
            </a:p>
          </p:txBody>
        </p:sp>
      </p:grp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549275"/>
            <a:ext cx="7777162" cy="1066800"/>
          </a:xfrm>
        </p:spPr>
        <p:txBody>
          <a:bodyPr/>
          <a:lstStyle/>
          <a:p>
            <a:pPr algn="ctr">
              <a:defRPr/>
            </a:pPr>
            <a:r>
              <a:rPr lang="en-GB" sz="32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Technical Cooperation Appraisal Mechanism</a:t>
            </a:r>
            <a:br>
              <a:rPr lang="en-GB" sz="320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GB" sz="32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0957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411413" y="1773238"/>
            <a:ext cx="5688012" cy="2089150"/>
          </a:xfrm>
        </p:spPr>
        <p:txBody>
          <a:bodyPr/>
          <a:lstStyle/>
          <a:p>
            <a:pPr>
              <a:buFontTx/>
              <a:buNone/>
            </a:pPr>
            <a:r>
              <a:rPr lang="en-GB" sz="2200" b="0" smtClean="0"/>
              <a:t>	Appraisal: “an overall assessment of the relevance, feasibility and potential sustainability of a development intervention prior to a decision of funding”</a:t>
            </a:r>
            <a:endParaRPr lang="en-GB" sz="1600" i="1" smtClean="0">
              <a:latin typeface="Calibri" pitchFamily="34" charset="0"/>
            </a:endParaRPr>
          </a:p>
        </p:txBody>
      </p:sp>
      <p:pic>
        <p:nvPicPr>
          <p:cNvPr id="109572" name="Picture 4" descr="MCj04420720000[1]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/>
          <a:srcRect/>
          <a:stretch>
            <a:fillRect/>
          </a:stretch>
        </p:blipFill>
        <p:spPr>
          <a:xfrm>
            <a:off x="801688" y="1677988"/>
            <a:ext cx="1825625" cy="1606550"/>
          </a:xfrm>
          <a:noFill/>
        </p:spPr>
      </p:pic>
      <p:sp>
        <p:nvSpPr>
          <p:cNvPr id="109573" name="Rectangle 5"/>
          <p:cNvSpPr>
            <a:spLocks noChangeArrowheads="1"/>
          </p:cNvSpPr>
          <p:nvPr/>
        </p:nvSpPr>
        <p:spPr bwMode="auto">
          <a:xfrm>
            <a:off x="2411413" y="3141663"/>
            <a:ext cx="8686800" cy="38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</a:pPr>
            <a:r>
              <a:rPr lang="en-GB" sz="1000" b="0">
                <a:solidFill>
                  <a:srgbClr val="000000"/>
                </a:solidFill>
              </a:rPr>
              <a:t>	OECD DAC </a:t>
            </a:r>
            <a:r>
              <a:rPr lang="en-GB" sz="1000" b="0" i="1">
                <a:solidFill>
                  <a:srgbClr val="000000"/>
                </a:solidFill>
              </a:rPr>
              <a:t>Glossary of Key Terms in Evaluation and Results Based Management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endParaRPr lang="en-GB" sz="1000" b="0" i="1">
              <a:solidFill>
                <a:srgbClr val="000000"/>
              </a:solidFill>
            </a:endParaRPr>
          </a:p>
        </p:txBody>
      </p:sp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611188" y="4076700"/>
            <a:ext cx="7777162" cy="1584325"/>
          </a:xfrm>
          <a:prstGeom prst="rect">
            <a:avLst/>
          </a:prstGeom>
          <a:noFill/>
          <a:ln w="25400">
            <a:solidFill>
              <a:srgbClr val="3366FF"/>
            </a:solidFill>
            <a:miter lim="800000"/>
            <a:headEnd/>
            <a:tailEnd/>
          </a:ln>
        </p:spPr>
        <p:txBody>
          <a:bodyPr tIns="0" anchor="ctr"/>
          <a:lstStyle/>
          <a:p>
            <a:pPr algn="ctr" eaLnBrk="0" hangingPunct="0"/>
            <a:r>
              <a:rPr lang="en-GB" sz="2800" b="0">
                <a:solidFill>
                  <a:srgbClr val="000000"/>
                </a:solidFill>
              </a:rPr>
              <a:t>Aim: to ensure the quality-at-entry of XBTC projects and programmes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09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109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571" grpId="0" build="p"/>
      <p:bldP spid="10957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/>
          </p:nvPr>
        </p:nvSpPr>
        <p:spPr>
          <a:xfrm>
            <a:off x="611188" y="333375"/>
            <a:ext cx="7777162" cy="1066800"/>
          </a:xfrm>
        </p:spPr>
        <p:txBody>
          <a:bodyPr/>
          <a:lstStyle/>
          <a:p>
            <a:pPr algn="ctr">
              <a:defRPr/>
            </a:pPr>
            <a:r>
              <a:rPr lang="en-GB" sz="32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Appraisal checks for</a:t>
            </a:r>
            <a:br>
              <a:rPr lang="en-GB" sz="3200" smtClean="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endParaRPr lang="en-GB" sz="3200" smtClean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10595" name="Line 3"/>
          <p:cNvSpPr>
            <a:spLocks noChangeShapeType="1"/>
          </p:cNvSpPr>
          <p:nvPr/>
        </p:nvSpPr>
        <p:spPr bwMode="auto">
          <a:xfrm rot="10800000" flipH="1">
            <a:off x="5076825" y="3284538"/>
            <a:ext cx="576263" cy="288925"/>
          </a:xfrm>
          <a:prstGeom prst="line">
            <a:avLst/>
          </a:prstGeom>
          <a:noFill/>
          <a:ln w="57150">
            <a:solidFill>
              <a:srgbClr val="00CCFF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10596" name="Line 4"/>
          <p:cNvSpPr>
            <a:spLocks noChangeShapeType="1"/>
          </p:cNvSpPr>
          <p:nvPr/>
        </p:nvSpPr>
        <p:spPr bwMode="auto">
          <a:xfrm rot="10800000" flipH="1" flipV="1">
            <a:off x="3132138" y="3213100"/>
            <a:ext cx="504825" cy="287338"/>
          </a:xfrm>
          <a:prstGeom prst="line">
            <a:avLst/>
          </a:prstGeom>
          <a:noFill/>
          <a:ln w="57150">
            <a:solidFill>
              <a:srgbClr val="00CC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10597" name="Oval 5"/>
          <p:cNvSpPr>
            <a:spLocks noChangeArrowheads="1"/>
          </p:cNvSpPr>
          <p:nvPr/>
        </p:nvSpPr>
        <p:spPr bwMode="auto">
          <a:xfrm>
            <a:off x="3060700" y="1412875"/>
            <a:ext cx="2376488" cy="1223963"/>
          </a:xfrm>
          <a:prstGeom prst="ellipse">
            <a:avLst/>
          </a:prstGeom>
          <a:gradFill rotWithShape="1">
            <a:gsLst>
              <a:gs pos="0">
                <a:srgbClr val="00CC66"/>
              </a:gs>
              <a:gs pos="100000">
                <a:srgbClr val="33CCFF"/>
              </a:gs>
            </a:gsLst>
            <a:lin ang="54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GB"/>
              <a:t>Relevance &amp; </a:t>
            </a:r>
          </a:p>
          <a:p>
            <a:pPr algn="ctr"/>
            <a:r>
              <a:rPr lang="en-GB"/>
              <a:t>strategic fit</a:t>
            </a:r>
            <a:endParaRPr lang="en-GB" i="1"/>
          </a:p>
        </p:txBody>
      </p:sp>
      <p:sp>
        <p:nvSpPr>
          <p:cNvPr id="110598" name="Oval 6"/>
          <p:cNvSpPr>
            <a:spLocks noChangeArrowheads="1"/>
          </p:cNvSpPr>
          <p:nvPr/>
        </p:nvSpPr>
        <p:spPr bwMode="auto">
          <a:xfrm>
            <a:off x="5508625" y="2492375"/>
            <a:ext cx="2305050" cy="1152525"/>
          </a:xfrm>
          <a:prstGeom prst="ellipse">
            <a:avLst/>
          </a:prstGeom>
          <a:gradFill rotWithShape="1">
            <a:gsLst>
              <a:gs pos="0">
                <a:srgbClr val="00CC66"/>
              </a:gs>
              <a:gs pos="100000">
                <a:srgbClr val="33CCFF"/>
              </a:gs>
            </a:gsLst>
            <a:lin ang="5400000" scaled="1"/>
          </a:gra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GB"/>
              <a:t>Tripartism &amp;</a:t>
            </a:r>
          </a:p>
          <a:p>
            <a:pPr algn="ctr"/>
            <a:r>
              <a:rPr lang="en-GB"/>
              <a:t>Social dialogue</a:t>
            </a:r>
          </a:p>
        </p:txBody>
      </p:sp>
      <p:sp>
        <p:nvSpPr>
          <p:cNvPr id="110599" name="Oval 7"/>
          <p:cNvSpPr>
            <a:spLocks noChangeArrowheads="1"/>
          </p:cNvSpPr>
          <p:nvPr/>
        </p:nvSpPr>
        <p:spPr bwMode="auto">
          <a:xfrm>
            <a:off x="3060700" y="5156200"/>
            <a:ext cx="2305050" cy="1152525"/>
          </a:xfrm>
          <a:prstGeom prst="ellipse">
            <a:avLst/>
          </a:prstGeom>
          <a:gradFill rotWithShape="1">
            <a:gsLst>
              <a:gs pos="0">
                <a:srgbClr val="00CC66"/>
              </a:gs>
              <a:gs pos="100000">
                <a:srgbClr val="33CCFF"/>
              </a:gs>
            </a:gsLst>
            <a:lin ang="5400000" scaled="1"/>
          </a:gra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GB"/>
              <a:t>Project logic</a:t>
            </a:r>
          </a:p>
        </p:txBody>
      </p:sp>
      <p:sp>
        <p:nvSpPr>
          <p:cNvPr id="110600" name="Oval 8"/>
          <p:cNvSpPr>
            <a:spLocks noChangeArrowheads="1"/>
          </p:cNvSpPr>
          <p:nvPr/>
        </p:nvSpPr>
        <p:spPr bwMode="auto">
          <a:xfrm>
            <a:off x="755650" y="4078288"/>
            <a:ext cx="2305050" cy="1295400"/>
          </a:xfrm>
          <a:prstGeom prst="ellipse">
            <a:avLst/>
          </a:prstGeom>
          <a:gradFill rotWithShape="1">
            <a:gsLst>
              <a:gs pos="0">
                <a:srgbClr val="00CC66"/>
              </a:gs>
              <a:gs pos="100000">
                <a:srgbClr val="33CCFF"/>
              </a:gs>
            </a:gsLst>
            <a:lin ang="5400000" scaled="1"/>
          </a:gra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GB"/>
              <a:t>Evaluability and </a:t>
            </a:r>
          </a:p>
          <a:p>
            <a:pPr algn="ctr"/>
            <a:r>
              <a:rPr lang="en-GB"/>
              <a:t>M&amp;E</a:t>
            </a:r>
          </a:p>
        </p:txBody>
      </p:sp>
      <p:sp>
        <p:nvSpPr>
          <p:cNvPr id="110601" name="Oval 9"/>
          <p:cNvSpPr>
            <a:spLocks noChangeArrowheads="1"/>
          </p:cNvSpPr>
          <p:nvPr/>
        </p:nvSpPr>
        <p:spPr bwMode="auto">
          <a:xfrm>
            <a:off x="900113" y="2420938"/>
            <a:ext cx="2305050" cy="1223962"/>
          </a:xfrm>
          <a:prstGeom prst="ellipse">
            <a:avLst/>
          </a:prstGeom>
          <a:gradFill rotWithShape="1">
            <a:gsLst>
              <a:gs pos="0">
                <a:srgbClr val="00CC66"/>
              </a:gs>
              <a:gs pos="100000">
                <a:srgbClr val="33CCFF"/>
              </a:gs>
            </a:gsLst>
            <a:lin ang="5400000" scaled="1"/>
          </a:gra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GB"/>
              <a:t>Sustainability</a:t>
            </a:r>
          </a:p>
          <a:p>
            <a:pPr algn="ctr"/>
            <a:r>
              <a:rPr lang="en-GB"/>
              <a:t>and feasibility</a:t>
            </a:r>
          </a:p>
        </p:txBody>
      </p:sp>
      <p:sp>
        <p:nvSpPr>
          <p:cNvPr id="110602" name="Oval 10"/>
          <p:cNvSpPr>
            <a:spLocks noChangeArrowheads="1"/>
          </p:cNvSpPr>
          <p:nvPr/>
        </p:nvSpPr>
        <p:spPr bwMode="auto">
          <a:xfrm>
            <a:off x="5364163" y="4292600"/>
            <a:ext cx="2305050" cy="1150938"/>
          </a:xfrm>
          <a:prstGeom prst="ellipse">
            <a:avLst/>
          </a:prstGeom>
          <a:gradFill rotWithShape="1">
            <a:gsLst>
              <a:gs pos="0">
                <a:srgbClr val="00CC66"/>
              </a:gs>
              <a:gs pos="100000">
                <a:srgbClr val="33CCFF"/>
              </a:gs>
            </a:gsLst>
            <a:lin ang="5400000" scaled="1"/>
          </a:gradFill>
          <a:ln w="9525" algn="ctr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GB"/>
          </a:p>
          <a:p>
            <a:pPr algn="ctr"/>
            <a:r>
              <a:rPr lang="en-GB"/>
              <a:t>Gender</a:t>
            </a:r>
          </a:p>
          <a:p>
            <a:pPr algn="ctr"/>
            <a:r>
              <a:rPr lang="en-GB"/>
              <a:t>mainstreaming</a:t>
            </a:r>
          </a:p>
          <a:p>
            <a:pPr algn="ctr"/>
            <a:endParaRPr lang="en-GB"/>
          </a:p>
        </p:txBody>
      </p:sp>
      <p:sp>
        <p:nvSpPr>
          <p:cNvPr id="28683" name="Oval 11"/>
          <p:cNvSpPr>
            <a:spLocks noChangeArrowheads="1"/>
          </p:cNvSpPr>
          <p:nvPr/>
        </p:nvSpPr>
        <p:spPr bwMode="auto">
          <a:xfrm>
            <a:off x="3492500" y="3141663"/>
            <a:ext cx="1728788" cy="1511300"/>
          </a:xfrm>
          <a:prstGeom prst="ellipse">
            <a:avLst/>
          </a:prstGeom>
          <a:solidFill>
            <a:srgbClr val="00CCFF"/>
          </a:soli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GB" sz="2000">
                <a:solidFill>
                  <a:schemeClr val="bg1"/>
                </a:solidFill>
              </a:rPr>
              <a:t>APPRAISED</a:t>
            </a:r>
          </a:p>
        </p:txBody>
      </p:sp>
      <p:sp>
        <p:nvSpPr>
          <p:cNvPr id="110604" name="Line 12"/>
          <p:cNvSpPr>
            <a:spLocks noChangeShapeType="1"/>
          </p:cNvSpPr>
          <p:nvPr/>
        </p:nvSpPr>
        <p:spPr bwMode="auto">
          <a:xfrm rot="10800000" flipV="1">
            <a:off x="4356100" y="2636838"/>
            <a:ext cx="0" cy="576262"/>
          </a:xfrm>
          <a:prstGeom prst="line">
            <a:avLst/>
          </a:prstGeom>
          <a:noFill/>
          <a:ln w="57150">
            <a:solidFill>
              <a:srgbClr val="00CC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  <p:sp>
        <p:nvSpPr>
          <p:cNvPr id="110605" name="Line 13"/>
          <p:cNvSpPr>
            <a:spLocks noChangeShapeType="1"/>
          </p:cNvSpPr>
          <p:nvPr/>
        </p:nvSpPr>
        <p:spPr bwMode="auto">
          <a:xfrm rot="10800000" flipV="1">
            <a:off x="4284663" y="4652963"/>
            <a:ext cx="0" cy="504825"/>
          </a:xfrm>
          <a:prstGeom prst="line">
            <a:avLst/>
          </a:prstGeom>
          <a:noFill/>
          <a:ln w="57150">
            <a:solidFill>
              <a:srgbClr val="00CCFF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10606" name="Line 14"/>
          <p:cNvSpPr>
            <a:spLocks noChangeShapeType="1"/>
          </p:cNvSpPr>
          <p:nvPr/>
        </p:nvSpPr>
        <p:spPr bwMode="auto">
          <a:xfrm rot="10800000" flipH="1" flipV="1">
            <a:off x="5076825" y="4294188"/>
            <a:ext cx="431800" cy="287337"/>
          </a:xfrm>
          <a:prstGeom prst="line">
            <a:avLst/>
          </a:prstGeom>
          <a:noFill/>
          <a:ln w="57150">
            <a:solidFill>
              <a:srgbClr val="00CCFF"/>
            </a:solidFill>
            <a:round/>
            <a:headEnd type="triangle" w="med" len="med"/>
            <a:tailEnd/>
          </a:ln>
        </p:spPr>
        <p:txBody>
          <a:bodyPr/>
          <a:lstStyle/>
          <a:p>
            <a:endParaRPr lang="en-GB"/>
          </a:p>
        </p:txBody>
      </p:sp>
      <p:sp>
        <p:nvSpPr>
          <p:cNvPr id="110607" name="Line 15"/>
          <p:cNvSpPr>
            <a:spLocks noChangeShapeType="1"/>
          </p:cNvSpPr>
          <p:nvPr/>
        </p:nvSpPr>
        <p:spPr bwMode="auto">
          <a:xfrm rot="10800000" flipH="1">
            <a:off x="3060700" y="4292600"/>
            <a:ext cx="576263" cy="288925"/>
          </a:xfrm>
          <a:prstGeom prst="line">
            <a:avLst/>
          </a:prstGeom>
          <a:noFill/>
          <a:ln w="57150">
            <a:solidFill>
              <a:srgbClr val="00CCFF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0595" grpId="0" animBg="1"/>
      <p:bldP spid="110596" grpId="0" animBg="1"/>
      <p:bldP spid="110597" grpId="0" animBg="1"/>
      <p:bldP spid="110598" grpId="0" animBg="1"/>
      <p:bldP spid="110599" grpId="0" animBg="1"/>
      <p:bldP spid="110600" grpId="0" animBg="1"/>
      <p:bldP spid="110601" grpId="0" animBg="1"/>
      <p:bldP spid="110602" grpId="0" animBg="1"/>
      <p:bldP spid="110604" grpId="0" animBg="1"/>
      <p:bldP spid="110605" grpId="0" animBg="1"/>
      <p:bldP spid="110606" grpId="0" animBg="1"/>
      <p:bldP spid="11060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/>
          </p:nvPr>
        </p:nvSpPr>
        <p:spPr>
          <a:xfrm rot="16200000">
            <a:off x="-1939131" y="2963068"/>
            <a:ext cx="4313238" cy="1371601"/>
          </a:xfrm>
        </p:spPr>
        <p:txBody>
          <a:bodyPr/>
          <a:lstStyle/>
          <a:p>
            <a:pPr>
              <a:defRPr/>
            </a:pPr>
            <a:r>
              <a:rPr lang="en-GB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Appraisal process</a:t>
            </a:r>
          </a:p>
        </p:txBody>
      </p:sp>
      <p:sp>
        <p:nvSpPr>
          <p:cNvPr id="29699" name="Rectangle 3"/>
          <p:cNvSpPr>
            <a:spLocks noChangeArrowheads="1"/>
          </p:cNvSpPr>
          <p:nvPr/>
        </p:nvSpPr>
        <p:spPr bwMode="auto">
          <a:xfrm>
            <a:off x="0" y="5715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/>
          </a:p>
        </p:txBody>
      </p:sp>
      <p:grpSp>
        <p:nvGrpSpPr>
          <p:cNvPr id="29700" name="Group 4"/>
          <p:cNvGrpSpPr>
            <a:grpSpLocks/>
          </p:cNvGrpSpPr>
          <p:nvPr/>
        </p:nvGrpSpPr>
        <p:grpSpPr bwMode="auto">
          <a:xfrm>
            <a:off x="1116013" y="619125"/>
            <a:ext cx="7239000" cy="5905500"/>
            <a:chOff x="960" y="336"/>
            <a:chExt cx="4560" cy="3720"/>
          </a:xfrm>
        </p:grpSpPr>
        <p:grpSp>
          <p:nvGrpSpPr>
            <p:cNvPr id="29701" name="Group 5"/>
            <p:cNvGrpSpPr>
              <a:grpSpLocks/>
            </p:cNvGrpSpPr>
            <p:nvPr/>
          </p:nvGrpSpPr>
          <p:grpSpPr bwMode="auto">
            <a:xfrm>
              <a:off x="3360" y="2496"/>
              <a:ext cx="480" cy="672"/>
              <a:chOff x="3360" y="2496"/>
              <a:chExt cx="480" cy="672"/>
            </a:xfrm>
          </p:grpSpPr>
          <p:sp>
            <p:nvSpPr>
              <p:cNvPr id="29730" name="Line 6"/>
              <p:cNvSpPr>
                <a:spLocks noChangeShapeType="1"/>
              </p:cNvSpPr>
              <p:nvPr/>
            </p:nvSpPr>
            <p:spPr bwMode="auto">
              <a:xfrm>
                <a:off x="3600" y="2496"/>
                <a:ext cx="0" cy="672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731" name="AutoShape 7"/>
              <p:cNvSpPr>
                <a:spLocks noChangeArrowheads="1"/>
              </p:cNvSpPr>
              <p:nvPr/>
            </p:nvSpPr>
            <p:spPr bwMode="auto">
              <a:xfrm>
                <a:off x="3360" y="2640"/>
                <a:ext cx="480" cy="384"/>
              </a:xfrm>
              <a:prstGeom prst="star24">
                <a:avLst>
                  <a:gd name="adj" fmla="val 375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GB" b="0">
                    <a:latin typeface="Calibri" pitchFamily="34" charset="0"/>
                  </a:rPr>
                  <a:t>3</a:t>
                </a:r>
              </a:p>
            </p:txBody>
          </p:sp>
        </p:grpSp>
        <p:sp>
          <p:nvSpPr>
            <p:cNvPr id="29702" name="AutoShape 8"/>
            <p:cNvSpPr>
              <a:spLocks noChangeArrowheads="1"/>
            </p:cNvSpPr>
            <p:nvPr/>
          </p:nvSpPr>
          <p:spPr bwMode="auto">
            <a:xfrm>
              <a:off x="2328" y="1248"/>
              <a:ext cx="2376" cy="792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algn="just"/>
              <a:r>
                <a:rPr lang="en-US" sz="1400" b="0" u="sng">
                  <a:latin typeface="Calibri" pitchFamily="34" charset="0"/>
                  <a:cs typeface="Times New Roman" pitchFamily="18" charset="0"/>
                </a:rPr>
                <a:t>Appraisal and endorsement</a:t>
              </a:r>
              <a:r>
                <a:rPr lang="en-US" sz="1400" b="0">
                  <a:latin typeface="Calibri" pitchFamily="34" charset="0"/>
                  <a:cs typeface="Times New Roman" pitchFamily="18" charset="0"/>
                </a:rPr>
                <a:t> by:</a:t>
              </a:r>
            </a:p>
            <a:p>
              <a:pPr algn="just" eaLnBrk="0" hangingPunct="0"/>
              <a:r>
                <a:rPr lang="en-US" sz="1400" b="0">
                  <a:latin typeface="Calibri" pitchFamily="34" charset="0"/>
                  <a:cs typeface="Times New Roman" pitchFamily="18" charset="0"/>
                </a:rPr>
                <a:t>- The </a:t>
              </a:r>
              <a:r>
                <a:rPr lang="en-US" sz="1400">
                  <a:latin typeface="Calibri" pitchFamily="34" charset="0"/>
                  <a:cs typeface="Times New Roman" pitchFamily="18" charset="0"/>
                </a:rPr>
                <a:t>technical backstopping unit(s),</a:t>
              </a:r>
              <a:r>
                <a:rPr lang="en-US" sz="1400" b="0">
                  <a:latin typeface="Calibri" pitchFamily="34" charset="0"/>
                  <a:cs typeface="Times New Roman" pitchFamily="18" charset="0"/>
                </a:rPr>
                <a:t> if the   proposal originates in the field </a:t>
              </a:r>
            </a:p>
            <a:p>
              <a:pPr eaLnBrk="0" hangingPunct="0"/>
              <a:r>
                <a:rPr lang="en-US" sz="1400" b="0">
                  <a:latin typeface="Calibri" pitchFamily="34" charset="0"/>
                  <a:cs typeface="Times New Roman" pitchFamily="18" charset="0"/>
                </a:rPr>
                <a:t>- OR The relevant </a:t>
              </a:r>
              <a:r>
                <a:rPr lang="en-US" sz="1400">
                  <a:latin typeface="Calibri" pitchFamily="34" charset="0"/>
                  <a:cs typeface="Times New Roman" pitchFamily="18" charset="0"/>
                </a:rPr>
                <a:t>field office</a:t>
              </a:r>
              <a:r>
                <a:rPr lang="en-US" sz="1400" b="0">
                  <a:latin typeface="Calibri" pitchFamily="34" charset="0"/>
                  <a:cs typeface="Times New Roman" pitchFamily="18" charset="0"/>
                </a:rPr>
                <a:t> director, if the proposal originates from headquarters</a:t>
              </a:r>
            </a:p>
          </p:txBody>
        </p:sp>
        <p:sp>
          <p:nvSpPr>
            <p:cNvPr id="29703" name="AutoShape 9"/>
            <p:cNvSpPr>
              <a:spLocks noChangeArrowheads="1"/>
            </p:cNvSpPr>
            <p:nvPr/>
          </p:nvSpPr>
          <p:spPr bwMode="auto">
            <a:xfrm>
              <a:off x="2328" y="2208"/>
              <a:ext cx="2376" cy="360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400" b="0">
                  <a:latin typeface="Calibri" pitchFamily="34" charset="0"/>
                  <a:cs typeface="Times New Roman" pitchFamily="18" charset="0"/>
                </a:rPr>
                <a:t> </a:t>
              </a:r>
              <a:r>
                <a:rPr lang="en-US" sz="1400" b="0" u="sng">
                  <a:latin typeface="Calibri" pitchFamily="34" charset="0"/>
                  <a:cs typeface="Times New Roman" pitchFamily="18" charset="0"/>
                </a:rPr>
                <a:t>Appraisal and endorsement</a:t>
              </a:r>
              <a:r>
                <a:rPr lang="en-US" sz="1400" b="0">
                  <a:latin typeface="Calibri" pitchFamily="34" charset="0"/>
                  <a:cs typeface="Times New Roman" pitchFamily="18" charset="0"/>
                </a:rPr>
                <a:t> by:</a:t>
              </a:r>
            </a:p>
            <a:p>
              <a:pPr eaLnBrk="0" hangingPunct="0"/>
              <a:r>
                <a:rPr lang="en-US" sz="1400" b="0">
                  <a:latin typeface="Calibri" pitchFamily="34" charset="0"/>
                  <a:cs typeface="Times New Roman" pitchFamily="18" charset="0"/>
                </a:rPr>
                <a:t> - the responsible </a:t>
              </a:r>
              <a:r>
                <a:rPr lang="en-US" sz="1400">
                  <a:latin typeface="Calibri" pitchFamily="34" charset="0"/>
                  <a:cs typeface="Times New Roman" pitchFamily="18" charset="0"/>
                </a:rPr>
                <a:t>Regional Office</a:t>
              </a:r>
              <a:r>
                <a:rPr lang="en-US" sz="1400" b="0">
                  <a:latin typeface="Calibri" pitchFamily="34" charset="0"/>
                  <a:cs typeface="Times New Roman" pitchFamily="18" charset="0"/>
                </a:rPr>
                <a:t> (RO)</a:t>
              </a:r>
            </a:p>
          </p:txBody>
        </p:sp>
        <p:sp>
          <p:nvSpPr>
            <p:cNvPr id="29704" name="AutoShape 10"/>
            <p:cNvSpPr>
              <a:spLocks noChangeArrowheads="1"/>
            </p:cNvSpPr>
            <p:nvPr/>
          </p:nvSpPr>
          <p:spPr bwMode="auto">
            <a:xfrm>
              <a:off x="2784" y="3696"/>
              <a:ext cx="1584" cy="360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prstDash val="dash"/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400" b="0">
                  <a:latin typeface="Calibri" pitchFamily="34" charset="0"/>
                  <a:cs typeface="Times New Roman" pitchFamily="18" charset="0"/>
                </a:rPr>
                <a:t>Appraisal report issued when quality standards satisfied</a:t>
              </a:r>
            </a:p>
          </p:txBody>
        </p:sp>
        <p:grpSp>
          <p:nvGrpSpPr>
            <p:cNvPr id="29705" name="Group 11"/>
            <p:cNvGrpSpPr>
              <a:grpSpLocks/>
            </p:cNvGrpSpPr>
            <p:nvPr/>
          </p:nvGrpSpPr>
          <p:grpSpPr bwMode="auto">
            <a:xfrm>
              <a:off x="4728" y="1752"/>
              <a:ext cx="360" cy="648"/>
              <a:chOff x="4728" y="1752"/>
              <a:chExt cx="360" cy="648"/>
            </a:xfrm>
          </p:grpSpPr>
          <p:sp>
            <p:nvSpPr>
              <p:cNvPr id="29728" name="Line 12"/>
              <p:cNvSpPr>
                <a:spLocks noChangeShapeType="1"/>
              </p:cNvSpPr>
              <p:nvPr/>
            </p:nvSpPr>
            <p:spPr bwMode="auto">
              <a:xfrm>
                <a:off x="4728" y="2400"/>
                <a:ext cx="36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729" name="Line 13"/>
              <p:cNvSpPr>
                <a:spLocks noChangeShapeType="1"/>
              </p:cNvSpPr>
              <p:nvPr/>
            </p:nvSpPr>
            <p:spPr bwMode="auto">
              <a:xfrm flipV="1">
                <a:off x="5088" y="1752"/>
                <a:ext cx="0" cy="648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sp>
          <p:nvSpPr>
            <p:cNvPr id="29706" name="Line 14"/>
            <p:cNvSpPr>
              <a:spLocks noChangeShapeType="1"/>
            </p:cNvSpPr>
            <p:nvPr/>
          </p:nvSpPr>
          <p:spPr bwMode="auto">
            <a:xfrm>
              <a:off x="3600" y="3456"/>
              <a:ext cx="0" cy="2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GB"/>
            </a:p>
          </p:txBody>
        </p:sp>
        <p:grpSp>
          <p:nvGrpSpPr>
            <p:cNvPr id="29707" name="Group 15"/>
            <p:cNvGrpSpPr>
              <a:grpSpLocks/>
            </p:cNvGrpSpPr>
            <p:nvPr/>
          </p:nvGrpSpPr>
          <p:grpSpPr bwMode="auto">
            <a:xfrm>
              <a:off x="3288" y="755"/>
              <a:ext cx="2232" cy="2365"/>
              <a:chOff x="3288" y="755"/>
              <a:chExt cx="2232" cy="2365"/>
            </a:xfrm>
          </p:grpSpPr>
          <p:sp>
            <p:nvSpPr>
              <p:cNvPr id="29723" name="Rectangle 16"/>
              <p:cNvSpPr>
                <a:spLocks noChangeArrowheads="1"/>
              </p:cNvSpPr>
              <p:nvPr/>
            </p:nvSpPr>
            <p:spPr bwMode="auto">
              <a:xfrm rot="5400000">
                <a:off x="4620" y="2220"/>
                <a:ext cx="1584" cy="2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 sz="1400" b="0">
                    <a:latin typeface="Calibri" pitchFamily="34" charset="0"/>
                    <a:cs typeface="Times New Roman" pitchFamily="18" charset="0"/>
                  </a:rPr>
                  <a:t>Appraisal comments / dialogue</a:t>
                </a:r>
              </a:p>
            </p:txBody>
          </p:sp>
          <p:grpSp>
            <p:nvGrpSpPr>
              <p:cNvPr id="29724" name="Group 17"/>
              <p:cNvGrpSpPr>
                <a:grpSpLocks/>
              </p:cNvGrpSpPr>
              <p:nvPr/>
            </p:nvGrpSpPr>
            <p:grpSpPr bwMode="auto">
              <a:xfrm>
                <a:off x="3288" y="755"/>
                <a:ext cx="1800" cy="997"/>
                <a:chOff x="3288" y="755"/>
                <a:chExt cx="1800" cy="997"/>
              </a:xfrm>
            </p:grpSpPr>
            <p:sp>
              <p:nvSpPr>
                <p:cNvPr id="29725" name="Line 18"/>
                <p:cNvSpPr>
                  <a:spLocks noChangeShapeType="1"/>
                </p:cNvSpPr>
                <p:nvPr/>
              </p:nvSpPr>
              <p:spPr bwMode="auto">
                <a:xfrm>
                  <a:off x="4728" y="1752"/>
                  <a:ext cx="36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9726" name="Line 19"/>
                <p:cNvSpPr>
                  <a:spLocks noChangeShapeType="1"/>
                </p:cNvSpPr>
                <p:nvPr/>
              </p:nvSpPr>
              <p:spPr bwMode="auto">
                <a:xfrm flipV="1">
                  <a:off x="5088" y="779"/>
                  <a:ext cx="0" cy="936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dash"/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9727" name="Line 20"/>
                <p:cNvSpPr>
                  <a:spLocks noChangeShapeType="1"/>
                </p:cNvSpPr>
                <p:nvPr/>
              </p:nvSpPr>
              <p:spPr bwMode="auto">
                <a:xfrm flipH="1">
                  <a:off x="3288" y="755"/>
                  <a:ext cx="1800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prstDash val="lg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</p:grpSp>
        </p:grpSp>
        <p:grpSp>
          <p:nvGrpSpPr>
            <p:cNvPr id="29708" name="Group 21"/>
            <p:cNvGrpSpPr>
              <a:grpSpLocks/>
            </p:cNvGrpSpPr>
            <p:nvPr/>
          </p:nvGrpSpPr>
          <p:grpSpPr bwMode="auto">
            <a:xfrm>
              <a:off x="4368" y="2352"/>
              <a:ext cx="720" cy="1008"/>
              <a:chOff x="4368" y="2352"/>
              <a:chExt cx="720" cy="1008"/>
            </a:xfrm>
          </p:grpSpPr>
          <p:sp>
            <p:nvSpPr>
              <p:cNvPr id="29721" name="Line 22"/>
              <p:cNvSpPr>
                <a:spLocks noChangeShapeType="1"/>
              </p:cNvSpPr>
              <p:nvPr/>
            </p:nvSpPr>
            <p:spPr bwMode="auto">
              <a:xfrm>
                <a:off x="4368" y="3360"/>
                <a:ext cx="72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  <p:sp>
            <p:nvSpPr>
              <p:cNvPr id="29722" name="Line 23"/>
              <p:cNvSpPr>
                <a:spLocks noChangeShapeType="1"/>
              </p:cNvSpPr>
              <p:nvPr/>
            </p:nvSpPr>
            <p:spPr bwMode="auto">
              <a:xfrm flipV="1">
                <a:off x="5088" y="2352"/>
                <a:ext cx="0" cy="984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prstDash val="dash"/>
                <a:round/>
                <a:headEnd/>
                <a:tailEnd/>
              </a:ln>
            </p:spPr>
            <p:txBody>
              <a:bodyPr/>
              <a:lstStyle/>
              <a:p>
                <a:endParaRPr lang="en-GB"/>
              </a:p>
            </p:txBody>
          </p:sp>
        </p:grpSp>
        <p:grpSp>
          <p:nvGrpSpPr>
            <p:cNvPr id="29709" name="Group 24"/>
            <p:cNvGrpSpPr>
              <a:grpSpLocks/>
            </p:cNvGrpSpPr>
            <p:nvPr/>
          </p:nvGrpSpPr>
          <p:grpSpPr bwMode="auto">
            <a:xfrm>
              <a:off x="1200" y="1032"/>
              <a:ext cx="1128" cy="1368"/>
              <a:chOff x="1200" y="1032"/>
              <a:chExt cx="1128" cy="1368"/>
            </a:xfrm>
          </p:grpSpPr>
          <p:grpSp>
            <p:nvGrpSpPr>
              <p:cNvPr id="29717" name="Group 25"/>
              <p:cNvGrpSpPr>
                <a:grpSpLocks/>
              </p:cNvGrpSpPr>
              <p:nvPr/>
            </p:nvGrpSpPr>
            <p:grpSpPr bwMode="auto">
              <a:xfrm>
                <a:off x="1464" y="1032"/>
                <a:ext cx="864" cy="1368"/>
                <a:chOff x="1464" y="1032"/>
                <a:chExt cx="864" cy="1368"/>
              </a:xfrm>
            </p:grpSpPr>
            <p:sp>
              <p:nvSpPr>
                <p:cNvPr id="29719" name="Line 26"/>
                <p:cNvSpPr>
                  <a:spLocks noChangeShapeType="1"/>
                </p:cNvSpPr>
                <p:nvPr/>
              </p:nvSpPr>
              <p:spPr bwMode="auto">
                <a:xfrm>
                  <a:off x="1464" y="1032"/>
                  <a:ext cx="0" cy="1368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9720" name="Line 27"/>
                <p:cNvSpPr>
                  <a:spLocks noChangeShapeType="1"/>
                </p:cNvSpPr>
                <p:nvPr/>
              </p:nvSpPr>
              <p:spPr bwMode="auto">
                <a:xfrm>
                  <a:off x="1464" y="2400"/>
                  <a:ext cx="864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29718" name="AutoShape 28"/>
              <p:cNvSpPr>
                <a:spLocks noChangeArrowheads="1"/>
              </p:cNvSpPr>
              <p:nvPr/>
            </p:nvSpPr>
            <p:spPr bwMode="auto">
              <a:xfrm>
                <a:off x="1200" y="1872"/>
                <a:ext cx="480" cy="384"/>
              </a:xfrm>
              <a:prstGeom prst="star24">
                <a:avLst>
                  <a:gd name="adj" fmla="val 375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GB" b="0">
                    <a:latin typeface="Calibri" pitchFamily="34" charset="0"/>
                  </a:rPr>
                  <a:t>2</a:t>
                </a:r>
              </a:p>
            </p:txBody>
          </p:sp>
        </p:grpSp>
        <p:grpSp>
          <p:nvGrpSpPr>
            <p:cNvPr id="29710" name="Group 29"/>
            <p:cNvGrpSpPr>
              <a:grpSpLocks/>
            </p:cNvGrpSpPr>
            <p:nvPr/>
          </p:nvGrpSpPr>
          <p:grpSpPr bwMode="auto">
            <a:xfrm>
              <a:off x="1584" y="1104"/>
              <a:ext cx="744" cy="720"/>
              <a:chOff x="1584" y="1104"/>
              <a:chExt cx="744" cy="720"/>
            </a:xfrm>
          </p:grpSpPr>
          <p:grpSp>
            <p:nvGrpSpPr>
              <p:cNvPr id="29713" name="Group 30"/>
              <p:cNvGrpSpPr>
                <a:grpSpLocks/>
              </p:cNvGrpSpPr>
              <p:nvPr/>
            </p:nvGrpSpPr>
            <p:grpSpPr bwMode="auto">
              <a:xfrm>
                <a:off x="1824" y="1104"/>
                <a:ext cx="504" cy="720"/>
                <a:chOff x="1824" y="1104"/>
                <a:chExt cx="504" cy="720"/>
              </a:xfrm>
            </p:grpSpPr>
            <p:sp>
              <p:nvSpPr>
                <p:cNvPr id="29715" name="Line 31"/>
                <p:cNvSpPr>
                  <a:spLocks noChangeShapeType="1"/>
                </p:cNvSpPr>
                <p:nvPr/>
              </p:nvSpPr>
              <p:spPr bwMode="auto">
                <a:xfrm>
                  <a:off x="1824" y="1104"/>
                  <a:ext cx="0" cy="72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  <p:sp>
              <p:nvSpPr>
                <p:cNvPr id="29716" name="Line 32"/>
                <p:cNvSpPr>
                  <a:spLocks noChangeShapeType="1"/>
                </p:cNvSpPr>
                <p:nvPr/>
              </p:nvSpPr>
              <p:spPr bwMode="auto">
                <a:xfrm>
                  <a:off x="1824" y="1824"/>
                  <a:ext cx="504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endParaRPr lang="en-GB"/>
                </a:p>
              </p:txBody>
            </p:sp>
          </p:grpSp>
          <p:sp>
            <p:nvSpPr>
              <p:cNvPr id="29714" name="AutoShape 33"/>
              <p:cNvSpPr>
                <a:spLocks noChangeArrowheads="1"/>
              </p:cNvSpPr>
              <p:nvPr/>
            </p:nvSpPr>
            <p:spPr bwMode="auto">
              <a:xfrm>
                <a:off x="1584" y="1248"/>
                <a:ext cx="480" cy="384"/>
              </a:xfrm>
              <a:prstGeom prst="star24">
                <a:avLst>
                  <a:gd name="adj" fmla="val 37500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GB" b="0">
                    <a:latin typeface="Calibri" pitchFamily="34" charset="0"/>
                  </a:rPr>
                  <a:t>1</a:t>
                </a:r>
              </a:p>
            </p:txBody>
          </p:sp>
        </p:grpSp>
        <p:sp>
          <p:nvSpPr>
            <p:cNvPr id="29711" name="AutoShape 34"/>
            <p:cNvSpPr>
              <a:spLocks noChangeArrowheads="1"/>
            </p:cNvSpPr>
            <p:nvPr/>
          </p:nvSpPr>
          <p:spPr bwMode="auto">
            <a:xfrm>
              <a:off x="960" y="336"/>
              <a:ext cx="2400" cy="768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tabLst>
                  <a:tab pos="114300" algn="l"/>
                </a:tabLst>
              </a:pPr>
              <a:r>
                <a:rPr lang="en-US" sz="1400">
                  <a:latin typeface="Calibri" pitchFamily="34" charset="0"/>
                  <a:cs typeface="Times New Roman" pitchFamily="18" charset="0"/>
                </a:rPr>
                <a:t>Project originator:</a:t>
              </a:r>
              <a:endParaRPr lang="en-US" sz="1400">
                <a:latin typeface="Calibri" pitchFamily="34" charset="0"/>
              </a:endParaRPr>
            </a:p>
            <a:p>
              <a:pPr eaLnBrk="0" hangingPunct="0">
                <a:tabLst>
                  <a:tab pos="114300" algn="l"/>
                </a:tabLst>
              </a:pPr>
              <a:r>
                <a:rPr lang="en-US" sz="1400" b="0">
                  <a:latin typeface="Calibri" pitchFamily="34" charset="0"/>
                  <a:cs typeface="Times New Roman" pitchFamily="18" charset="0"/>
                </a:rPr>
                <a:t>- Drafts proposal and performs initial quality control through </a:t>
              </a:r>
              <a:r>
                <a:rPr lang="en-US" sz="1400" b="0" u="sng">
                  <a:latin typeface="Calibri" pitchFamily="34" charset="0"/>
                  <a:cs typeface="Times New Roman" pitchFamily="18" charset="0"/>
                </a:rPr>
                <a:t>a self-appraisal.</a:t>
              </a:r>
              <a:endParaRPr lang="en-US" sz="1400" b="0">
                <a:latin typeface="Calibri" pitchFamily="34" charset="0"/>
              </a:endParaRPr>
            </a:p>
            <a:p>
              <a:pPr eaLnBrk="0" hangingPunct="0">
                <a:tabLst>
                  <a:tab pos="114300" algn="l"/>
                </a:tabLst>
              </a:pPr>
              <a:r>
                <a:rPr lang="en-US" sz="1400" b="0">
                  <a:latin typeface="Calibri" pitchFamily="34" charset="0"/>
                  <a:cs typeface="Times New Roman" pitchFamily="18" charset="0"/>
                </a:rPr>
                <a:t>- Reworks the proposal according to comments received</a:t>
              </a:r>
              <a:endParaRPr lang="en-US" sz="1400" b="0">
                <a:latin typeface="Calibri" pitchFamily="34" charset="0"/>
              </a:endParaRPr>
            </a:p>
          </p:txBody>
        </p:sp>
        <p:sp>
          <p:nvSpPr>
            <p:cNvPr id="29712" name="AutoShape 35"/>
            <p:cNvSpPr>
              <a:spLocks noChangeArrowheads="1"/>
            </p:cNvSpPr>
            <p:nvPr/>
          </p:nvSpPr>
          <p:spPr bwMode="auto">
            <a:xfrm>
              <a:off x="2784" y="3168"/>
              <a:ext cx="1584" cy="360"/>
            </a:xfrm>
            <a:prstGeom prst="flowChartAlternateProcess">
              <a:avLst/>
            </a:prstGeom>
            <a:solidFill>
              <a:srgbClr val="FFFFFF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/>
            <a:lstStyle/>
            <a:p>
              <a:r>
                <a:rPr lang="en-US" sz="1400" b="0">
                  <a:latin typeface="Calibri" pitchFamily="34" charset="0"/>
                  <a:cs typeface="Times New Roman" pitchFamily="18" charset="0"/>
                </a:rPr>
                <a:t>RO sends proposal to PARDEV for </a:t>
              </a:r>
              <a:r>
                <a:rPr lang="en-US" sz="1400" b="0" u="sng">
                  <a:latin typeface="Calibri" pitchFamily="34" charset="0"/>
                  <a:cs typeface="Times New Roman" pitchFamily="18" charset="0"/>
                </a:rPr>
                <a:t>final appraisal</a:t>
              </a:r>
              <a:endParaRPr lang="en-US" sz="1400" b="0">
                <a:latin typeface="Calibri" pitchFamily="34" charset="0"/>
                <a:cs typeface="Times New Roman" pitchFamily="18" charset="0"/>
              </a:endParaRPr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-390525"/>
            <a:ext cx="8229600" cy="1371600"/>
          </a:xfrm>
        </p:spPr>
        <p:txBody>
          <a:bodyPr/>
          <a:lstStyle/>
          <a:p>
            <a:pPr algn="ctr">
              <a:defRPr/>
            </a:pPr>
            <a:r>
              <a:rPr lang="en-GB" sz="320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Survey on TC Appraisal Mechanism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229600" cy="3886200"/>
          </a:xfrm>
        </p:spPr>
        <p:txBody>
          <a:bodyPr/>
          <a:lstStyle/>
          <a:p>
            <a:r>
              <a:rPr lang="en-GB" sz="2200" b="0" smtClean="0"/>
              <a:t>Reviewed after its first 6 months in operation</a:t>
            </a:r>
          </a:p>
          <a:p>
            <a:r>
              <a:rPr lang="en-GB" sz="2200" b="0" smtClean="0"/>
              <a:t>Check on stakeholder perceptions (project designers; field, regional &amp; technical unit appraisers)</a:t>
            </a:r>
          </a:p>
          <a:p>
            <a:pPr>
              <a:buFontTx/>
              <a:buNone/>
            </a:pPr>
            <a:endParaRPr lang="en-GB" sz="2200" b="0" smtClean="0"/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457200" y="3651250"/>
            <a:ext cx="8305800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GB" sz="2200" b="0">
                <a:solidFill>
                  <a:srgbClr val="000000"/>
                </a:solidFill>
              </a:rPr>
              <a:t>100% of respondents said appraisal is an important part of project cycle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GB" sz="2200" b="0">
                <a:solidFill>
                  <a:srgbClr val="000000"/>
                </a:solidFill>
              </a:rPr>
              <a:t>44% said appraisal had helped enhance proposal quality to a </a:t>
            </a:r>
            <a:r>
              <a:rPr lang="en-GB" sz="2200">
                <a:solidFill>
                  <a:srgbClr val="000000"/>
                </a:solidFill>
              </a:rPr>
              <a:t>great</a:t>
            </a:r>
            <a:r>
              <a:rPr lang="en-GB" sz="2200" b="0">
                <a:solidFill>
                  <a:srgbClr val="000000"/>
                </a:solidFill>
              </a:rPr>
              <a:t> extent. 56% said it enhanced quality to a certain extent. Nobody felt the quality of their proposal hadn’t been enhanced.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tx1"/>
              </a:buClr>
              <a:buFontTx/>
              <a:buChar char="•"/>
            </a:pPr>
            <a:r>
              <a:rPr lang="en-GB" sz="2200" b="0">
                <a:solidFill>
                  <a:srgbClr val="000000"/>
                </a:solidFill>
              </a:rPr>
              <a:t>Approximately ¾ of respondents did not experience any bottlenecks or delays in the appraisal mechanism</a:t>
            </a: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684213" y="2852738"/>
            <a:ext cx="7777162" cy="503237"/>
          </a:xfrm>
          <a:prstGeom prst="rect">
            <a:avLst/>
          </a:prstGeom>
          <a:noFill/>
          <a:ln w="25400">
            <a:solidFill>
              <a:srgbClr val="3366FF"/>
            </a:solidFill>
            <a:miter lim="800000"/>
            <a:headEnd/>
            <a:tailEnd/>
          </a:ln>
        </p:spPr>
        <p:txBody>
          <a:bodyPr tIns="0" anchor="ctr"/>
          <a:lstStyle/>
          <a:p>
            <a:pPr algn="ctr" eaLnBrk="0" hangingPunct="0"/>
            <a:r>
              <a:rPr lang="en-GB" sz="2400" b="0">
                <a:solidFill>
                  <a:srgbClr val="000000"/>
                </a:solidFill>
              </a:rPr>
              <a:t>Appraisal was overwhelmingly seen as value-added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Presentation on product or service">
  <a:themeElements>
    <a:clrScheme name="1_Presentation on product or service 3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969696"/>
      </a:accent1>
      <a:accent2>
        <a:srgbClr val="DDDDDD"/>
      </a:accent2>
      <a:accent3>
        <a:srgbClr val="FFFFFF"/>
      </a:accent3>
      <a:accent4>
        <a:srgbClr val="000000"/>
      </a:accent4>
      <a:accent5>
        <a:srgbClr val="C9C9C9"/>
      </a:accent5>
      <a:accent6>
        <a:srgbClr val="C8C8C8"/>
      </a:accent6>
      <a:hlink>
        <a:srgbClr val="333333"/>
      </a:hlink>
      <a:folHlink>
        <a:srgbClr val="B2B2B2"/>
      </a:folHlink>
    </a:clrScheme>
    <a:fontScheme name="1_Presentation on product or service">
      <a:majorFont>
        <a:latin typeface="Verdana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CC00"/>
        </a:solidFill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99CC00"/>
        </a:solidFill>
        <a:ln w="635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GB" sz="1800" b="1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Presentation on product or service 1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6699FF"/>
        </a:accent1>
        <a:accent2>
          <a:srgbClr val="9933FF"/>
        </a:accent2>
        <a:accent3>
          <a:srgbClr val="AAAAAA"/>
        </a:accent3>
        <a:accent4>
          <a:srgbClr val="D4D4D4"/>
        </a:accent4>
        <a:accent5>
          <a:srgbClr val="B8CAFF"/>
        </a:accent5>
        <a:accent6>
          <a:srgbClr val="8A2DE7"/>
        </a:accent6>
        <a:hlink>
          <a:srgbClr val="00FFFF"/>
        </a:hlink>
        <a:folHlink>
          <a:srgbClr val="0099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resentation on product or service 2">
        <a:dk1>
          <a:srgbClr val="000066"/>
        </a:dk1>
        <a:lt1>
          <a:srgbClr val="FFFFFF"/>
        </a:lt1>
        <a:dk2>
          <a:srgbClr val="3333FF"/>
        </a:dk2>
        <a:lt2>
          <a:srgbClr val="3399FF"/>
        </a:lt2>
        <a:accent1>
          <a:srgbClr val="66CCFF"/>
        </a:accent1>
        <a:accent2>
          <a:srgbClr val="FF66FF"/>
        </a:accent2>
        <a:accent3>
          <a:srgbClr val="FFFFFF"/>
        </a:accent3>
        <a:accent4>
          <a:srgbClr val="000056"/>
        </a:accent4>
        <a:accent5>
          <a:srgbClr val="B8E2FF"/>
        </a:accent5>
        <a:accent6>
          <a:srgbClr val="E75CE7"/>
        </a:accent6>
        <a:hlink>
          <a:srgbClr val="CC00CC"/>
        </a:hlink>
        <a:folHlink>
          <a:srgbClr val="CC99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esentation on product or servic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69696"/>
        </a:accent1>
        <a:accent2>
          <a:srgbClr val="DDDDDD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C8C8C8"/>
        </a:accent6>
        <a:hlink>
          <a:srgbClr val="333333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esentation on product or service 4">
        <a:dk1>
          <a:srgbClr val="808080"/>
        </a:dk1>
        <a:lt1>
          <a:srgbClr val="F8F8F8"/>
        </a:lt1>
        <a:dk2>
          <a:srgbClr val="000000"/>
        </a:dk2>
        <a:lt2>
          <a:srgbClr val="FFFFFF"/>
        </a:lt2>
        <a:accent1>
          <a:srgbClr val="CC9900"/>
        </a:accent1>
        <a:accent2>
          <a:srgbClr val="996600"/>
        </a:accent2>
        <a:accent3>
          <a:srgbClr val="AAAAAA"/>
        </a:accent3>
        <a:accent4>
          <a:srgbClr val="D4D4D4"/>
        </a:accent4>
        <a:accent5>
          <a:srgbClr val="E2CAAA"/>
        </a:accent5>
        <a:accent6>
          <a:srgbClr val="8A5C00"/>
        </a:accent6>
        <a:hlink>
          <a:srgbClr val="CCCC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Presentation on product or service 5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CB7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D6A6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Presentation on product or service 6">
        <a:dk1>
          <a:srgbClr val="000000"/>
        </a:dk1>
        <a:lt1>
          <a:srgbClr val="FFFFFF"/>
        </a:lt1>
        <a:dk2>
          <a:srgbClr val="000000"/>
        </a:dk2>
        <a:lt2>
          <a:srgbClr val="996633"/>
        </a:lt2>
        <a:accent1>
          <a:srgbClr val="CC9900"/>
        </a:accent1>
        <a:accent2>
          <a:srgbClr val="FFE28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E7CD81"/>
        </a:accent6>
        <a:hlink>
          <a:srgbClr val="996633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5206</TotalTime>
  <Words>1449</Words>
  <Application>Microsoft Office PowerPoint</Application>
  <PresentationFormat>On-screen Show (4:3)</PresentationFormat>
  <Paragraphs>496</Paragraphs>
  <Slides>27</Slides>
  <Notes>10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9" baseType="lpstr">
      <vt:lpstr>1_Presentation on product or service</vt:lpstr>
      <vt:lpstr>Image Document</vt:lpstr>
      <vt:lpstr>RBM tools: Evaluability Assessment, Quality and Appraisal Mechanisms  (TC projects, DWCPs)   </vt:lpstr>
      <vt:lpstr>What is Results-based management (RBM)?</vt:lpstr>
      <vt:lpstr>Pillars of RBM</vt:lpstr>
      <vt:lpstr>Some RBM Tools at the ILO</vt:lpstr>
      <vt:lpstr>PowerPoint Presentation</vt:lpstr>
      <vt:lpstr>What is ‘evaluability’?</vt:lpstr>
      <vt:lpstr>How does Evaluability  relate to RBM?</vt:lpstr>
      <vt:lpstr>Why Evaluability?</vt:lpstr>
      <vt:lpstr>PowerPoint Presentation</vt:lpstr>
      <vt:lpstr>Evaluability criteria</vt:lpstr>
      <vt:lpstr> RBM Tools</vt:lpstr>
      <vt:lpstr>PowerPoint Presentation</vt:lpstr>
      <vt:lpstr>Tools to be used:  DWCP Implementation Plan </vt:lpstr>
      <vt:lpstr>Tools to be used:  DWCP M&amp;E Plan</vt:lpstr>
      <vt:lpstr>Evaluability Assessment toolkit</vt:lpstr>
      <vt:lpstr>PowerPoint Presentation</vt:lpstr>
      <vt:lpstr>Outcome of retrofitting</vt:lpstr>
      <vt:lpstr>PowerPoint Presentation</vt:lpstr>
      <vt:lpstr>What is QAM?</vt:lpstr>
      <vt:lpstr>QAM Background and Status</vt:lpstr>
      <vt:lpstr>Proposed New QAM Steps</vt:lpstr>
      <vt:lpstr>PowerPoint Presentation</vt:lpstr>
      <vt:lpstr>Technical Cooperation in the context of DWCPs  </vt:lpstr>
      <vt:lpstr>Technical Cooperation Appraisal Mechanism </vt:lpstr>
      <vt:lpstr>Appraisal checks for </vt:lpstr>
      <vt:lpstr>Appraisal process</vt:lpstr>
      <vt:lpstr>Survey on TC Appraisal Mechanism</vt:lpstr>
    </vt:vector>
  </TitlesOfParts>
  <Company>ILO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ILO</dc:creator>
  <cp:lastModifiedBy>ILO</cp:lastModifiedBy>
  <cp:revision>207</cp:revision>
  <dcterms:created xsi:type="dcterms:W3CDTF">2006-10-04T13:05:44Z</dcterms:created>
  <dcterms:modified xsi:type="dcterms:W3CDTF">2013-03-20T07:49:18Z</dcterms:modified>
</cp:coreProperties>
</file>