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sldIdLst>
    <p:sldId id="256" r:id="rId2"/>
    <p:sldId id="258" r:id="rId3"/>
    <p:sldId id="259"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0F12D1B-A253-447E-B30B-6EC2B315000D}" type="datetimeFigureOut">
              <a:rPr lang="en-GB" smtClean="0"/>
              <a:t>25/05/2015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DB4446-4BE6-4AFF-B445-96B46182945F}" type="slidenum">
              <a:rPr lang="en-GB" smtClean="0"/>
              <a:t>‹#›</a:t>
            </a:fld>
            <a:endParaRPr lang="en-GB"/>
          </a:p>
        </p:txBody>
      </p:sp>
    </p:spTree>
    <p:extLst>
      <p:ext uri="{BB962C8B-B14F-4D97-AF65-F5344CB8AC3E}">
        <p14:creationId xmlns:p14="http://schemas.microsoft.com/office/powerpoint/2010/main" val="13089014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0F12D1B-A253-447E-B30B-6EC2B315000D}" type="datetimeFigureOut">
              <a:rPr lang="en-GB" smtClean="0"/>
              <a:t>25/05/2015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DB4446-4BE6-4AFF-B445-96B46182945F}" type="slidenum">
              <a:rPr lang="en-GB" smtClean="0"/>
              <a:t>‹#›</a:t>
            </a:fld>
            <a:endParaRPr lang="en-GB"/>
          </a:p>
        </p:txBody>
      </p:sp>
    </p:spTree>
    <p:extLst>
      <p:ext uri="{BB962C8B-B14F-4D97-AF65-F5344CB8AC3E}">
        <p14:creationId xmlns:p14="http://schemas.microsoft.com/office/powerpoint/2010/main" val="342108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F12D1B-A253-447E-B30B-6EC2B315000D}" type="datetimeFigureOut">
              <a:rPr lang="en-GB" smtClean="0"/>
              <a:t>25/05/2015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DB4446-4BE6-4AFF-B445-96B46182945F}" type="slidenum">
              <a:rPr lang="en-GB" smtClean="0"/>
              <a:t>‹#›</a:t>
            </a:fld>
            <a:endParaRPr lang="en-GB"/>
          </a:p>
        </p:txBody>
      </p:sp>
    </p:spTree>
    <p:extLst>
      <p:ext uri="{BB962C8B-B14F-4D97-AF65-F5344CB8AC3E}">
        <p14:creationId xmlns:p14="http://schemas.microsoft.com/office/powerpoint/2010/main" val="19797865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0F12D1B-A253-447E-B30B-6EC2B315000D}" type="datetimeFigureOut">
              <a:rPr lang="en-GB" smtClean="0"/>
              <a:t>25/05/2015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3DB4446-4BE6-4AFF-B445-96B46182945F}" type="slidenum">
              <a:rPr lang="en-GB" smtClean="0"/>
              <a:t>‹#›</a:t>
            </a:fld>
            <a:endParaRPr lang="en-GB"/>
          </a:p>
        </p:txBody>
      </p:sp>
    </p:spTree>
    <p:extLst>
      <p:ext uri="{BB962C8B-B14F-4D97-AF65-F5344CB8AC3E}">
        <p14:creationId xmlns:p14="http://schemas.microsoft.com/office/powerpoint/2010/main" val="3972864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0F12D1B-A253-447E-B30B-6EC2B315000D}" type="datetimeFigureOut">
              <a:rPr lang="en-GB" smtClean="0"/>
              <a:t>25/05/2015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3DB4446-4BE6-4AFF-B445-96B46182945F}" type="slidenum">
              <a:rPr lang="en-GB" smtClean="0"/>
              <a:t>‹#›</a:t>
            </a:fld>
            <a:endParaRPr lang="en-GB"/>
          </a:p>
        </p:txBody>
      </p:sp>
    </p:spTree>
    <p:extLst>
      <p:ext uri="{BB962C8B-B14F-4D97-AF65-F5344CB8AC3E}">
        <p14:creationId xmlns:p14="http://schemas.microsoft.com/office/powerpoint/2010/main" val="16272993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0F12D1B-A253-447E-B30B-6EC2B315000D}" type="datetimeFigureOut">
              <a:rPr lang="en-GB" smtClean="0"/>
              <a:t>25/05/2015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3DB4446-4BE6-4AFF-B445-96B46182945F}" type="slidenum">
              <a:rPr lang="en-GB" smtClean="0"/>
              <a:t>‹#›</a:t>
            </a:fld>
            <a:endParaRPr lang="en-GB"/>
          </a:p>
        </p:txBody>
      </p:sp>
    </p:spTree>
    <p:extLst>
      <p:ext uri="{BB962C8B-B14F-4D97-AF65-F5344CB8AC3E}">
        <p14:creationId xmlns:p14="http://schemas.microsoft.com/office/powerpoint/2010/main" val="580313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F12D1B-A253-447E-B30B-6EC2B315000D}" type="datetimeFigureOut">
              <a:rPr lang="en-GB" smtClean="0"/>
              <a:t>25/05/2015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3DB4446-4BE6-4AFF-B445-96B46182945F}" type="slidenum">
              <a:rPr lang="en-GB" smtClean="0"/>
              <a:t>‹#›</a:t>
            </a:fld>
            <a:endParaRPr lang="en-GB"/>
          </a:p>
        </p:txBody>
      </p:sp>
    </p:spTree>
    <p:extLst>
      <p:ext uri="{BB962C8B-B14F-4D97-AF65-F5344CB8AC3E}">
        <p14:creationId xmlns:p14="http://schemas.microsoft.com/office/powerpoint/2010/main" val="2435271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F12D1B-A253-447E-B30B-6EC2B315000D}" type="datetimeFigureOut">
              <a:rPr lang="en-GB" smtClean="0"/>
              <a:t>25/05/2015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3DB4446-4BE6-4AFF-B445-96B46182945F}" type="slidenum">
              <a:rPr lang="en-GB" smtClean="0"/>
              <a:t>‹#›</a:t>
            </a:fld>
            <a:endParaRPr lang="en-GB"/>
          </a:p>
        </p:txBody>
      </p:sp>
    </p:spTree>
    <p:extLst>
      <p:ext uri="{BB962C8B-B14F-4D97-AF65-F5344CB8AC3E}">
        <p14:creationId xmlns:p14="http://schemas.microsoft.com/office/powerpoint/2010/main" val="6442127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3DB4446-4BE6-4AFF-B445-96B46182945F}" type="slidenum">
              <a:rPr lang="en-GB" smtClean="0"/>
              <a:t>‹#›</a:t>
            </a:fld>
            <a:endParaRPr lang="en-GB"/>
          </a:p>
        </p:txBody>
      </p:sp>
      <p:sp>
        <p:nvSpPr>
          <p:cNvPr id="5" name="Date Placeholder 4"/>
          <p:cNvSpPr>
            <a:spLocks noGrp="1"/>
          </p:cNvSpPr>
          <p:nvPr>
            <p:ph type="dt" sz="half" idx="10"/>
          </p:nvPr>
        </p:nvSpPr>
        <p:spPr/>
        <p:txBody>
          <a:bodyPr/>
          <a:lstStyle/>
          <a:p>
            <a:fld id="{40F12D1B-A253-447E-B30B-6EC2B315000D}" type="datetimeFigureOut">
              <a:rPr lang="en-GB" smtClean="0"/>
              <a:t>25/05/2015</a:t>
            </a:fld>
            <a:endParaRPr lang="en-GB"/>
          </a:p>
        </p:txBody>
      </p:sp>
    </p:spTree>
    <p:extLst>
      <p:ext uri="{BB962C8B-B14F-4D97-AF65-F5344CB8AC3E}">
        <p14:creationId xmlns:p14="http://schemas.microsoft.com/office/powerpoint/2010/main" val="4234001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F12D1B-A253-447E-B30B-6EC2B315000D}" type="datetimeFigureOut">
              <a:rPr lang="en-GB" smtClean="0"/>
              <a:t>25/05/2015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DB4446-4BE6-4AFF-B445-96B46182945F}" type="slidenum">
              <a:rPr lang="en-GB" smtClean="0"/>
              <a:t>‹#›</a:t>
            </a:fld>
            <a:endParaRPr lang="en-GB"/>
          </a:p>
        </p:txBody>
      </p:sp>
    </p:spTree>
    <p:extLst>
      <p:ext uri="{BB962C8B-B14F-4D97-AF65-F5344CB8AC3E}">
        <p14:creationId xmlns:p14="http://schemas.microsoft.com/office/powerpoint/2010/main" val="1011903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F12D1B-A253-447E-B30B-6EC2B315000D}" type="datetimeFigureOut">
              <a:rPr lang="en-GB" smtClean="0"/>
              <a:t>25/05/2015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DB4446-4BE6-4AFF-B445-96B46182945F}"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4129951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F12D1B-A253-447E-B30B-6EC2B315000D}" type="datetimeFigureOut">
              <a:rPr lang="en-GB" smtClean="0"/>
              <a:t>25/05/2015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DB4446-4BE6-4AFF-B445-96B46182945F}" type="slidenum">
              <a:rPr lang="en-GB" smtClean="0"/>
              <a:t>‹#›</a:t>
            </a:fld>
            <a:endParaRPr lang="en-GB"/>
          </a:p>
        </p:txBody>
      </p:sp>
    </p:spTree>
    <p:extLst>
      <p:ext uri="{BB962C8B-B14F-4D97-AF65-F5344CB8AC3E}">
        <p14:creationId xmlns:p14="http://schemas.microsoft.com/office/powerpoint/2010/main" val="30366781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F12D1B-A253-447E-B30B-6EC2B315000D}" type="datetimeFigureOut">
              <a:rPr lang="en-GB" smtClean="0"/>
              <a:t>25/05/2015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DB4446-4BE6-4AFF-B445-96B46182945F}"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1951936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F12D1B-A253-447E-B30B-6EC2B315000D}" type="datetimeFigureOut">
              <a:rPr lang="en-GB" smtClean="0"/>
              <a:t>25/05/2015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DB4446-4BE6-4AFF-B445-96B46182945F}" type="slidenum">
              <a:rPr lang="en-GB" smtClean="0"/>
              <a:t>‹#›</a:t>
            </a:fld>
            <a:endParaRPr lang="en-GB"/>
          </a:p>
        </p:txBody>
      </p:sp>
    </p:spTree>
    <p:extLst>
      <p:ext uri="{BB962C8B-B14F-4D97-AF65-F5344CB8AC3E}">
        <p14:creationId xmlns:p14="http://schemas.microsoft.com/office/powerpoint/2010/main" val="21338557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0F12D1B-A253-447E-B30B-6EC2B315000D}" type="datetimeFigureOut">
              <a:rPr lang="en-GB" smtClean="0"/>
              <a:t>25/05/2015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DB4446-4BE6-4AFF-B445-96B46182945F}" type="slidenum">
              <a:rPr lang="en-GB" smtClean="0"/>
              <a:t>‹#›</a:t>
            </a:fld>
            <a:endParaRPr lang="en-GB"/>
          </a:p>
        </p:txBody>
      </p:sp>
    </p:spTree>
    <p:extLst>
      <p:ext uri="{BB962C8B-B14F-4D97-AF65-F5344CB8AC3E}">
        <p14:creationId xmlns:p14="http://schemas.microsoft.com/office/powerpoint/2010/main" val="4899617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0F12D1B-A253-447E-B30B-6EC2B315000D}" type="datetimeFigureOut">
              <a:rPr lang="en-GB" smtClean="0"/>
              <a:t>25/05/2015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DB4446-4BE6-4AFF-B445-96B46182945F}" type="slidenum">
              <a:rPr lang="en-GB" smtClean="0"/>
              <a:t>‹#›</a:t>
            </a:fld>
            <a:endParaRPr lang="en-GB"/>
          </a:p>
        </p:txBody>
      </p:sp>
    </p:spTree>
    <p:extLst>
      <p:ext uri="{BB962C8B-B14F-4D97-AF65-F5344CB8AC3E}">
        <p14:creationId xmlns:p14="http://schemas.microsoft.com/office/powerpoint/2010/main" val="28802561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0F12D1B-A253-447E-B30B-6EC2B315000D}" type="datetimeFigureOut">
              <a:rPr lang="en-GB" smtClean="0"/>
              <a:t>25/05/2015</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3DB4446-4BE6-4AFF-B445-96B46182945F}" type="slidenum">
              <a:rPr lang="en-GB" smtClean="0"/>
              <a:t>‹#›</a:t>
            </a:fld>
            <a:endParaRPr lang="en-GB"/>
          </a:p>
        </p:txBody>
      </p:sp>
    </p:spTree>
    <p:extLst>
      <p:ext uri="{BB962C8B-B14F-4D97-AF65-F5344CB8AC3E}">
        <p14:creationId xmlns:p14="http://schemas.microsoft.com/office/powerpoint/2010/main" val="191839252"/>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92428" y="2404534"/>
            <a:ext cx="9208395" cy="1646302"/>
          </a:xfrm>
        </p:spPr>
        <p:txBody>
          <a:bodyPr/>
          <a:lstStyle/>
          <a:p>
            <a:pPr algn="ctr"/>
            <a:r>
              <a:rPr lang="en-GB" dirty="0"/>
              <a:t/>
            </a:r>
            <a:br>
              <a:rPr lang="en-GB" dirty="0"/>
            </a:br>
            <a:r>
              <a:rPr lang="en-GB" dirty="0"/>
              <a:t> </a:t>
            </a:r>
            <a:r>
              <a:rPr lang="en-GB" sz="3200" b="1" dirty="0"/>
              <a:t>TRAINERS’ TRAINING AND WORKSHOP ON INTERNATIONAL LABOR STANDARDS, FREEDOM OF ASSOCIATION AND COLLECTIVE BARGAINING FOR AO 35 MEMBERS AND SELECTED NTIPC-MB AND RTMB MEMBERS </a:t>
            </a:r>
            <a:endParaRPr lang="en-GB" sz="3200" dirty="0"/>
          </a:p>
        </p:txBody>
      </p:sp>
      <p:sp>
        <p:nvSpPr>
          <p:cNvPr id="3" name="Subtitle 2"/>
          <p:cNvSpPr>
            <a:spLocks noGrp="1"/>
          </p:cNvSpPr>
          <p:nvPr>
            <p:ph type="subTitle" idx="1"/>
          </p:nvPr>
        </p:nvSpPr>
        <p:spPr/>
        <p:txBody>
          <a:bodyPr/>
          <a:lstStyle/>
          <a:p>
            <a:pPr algn="ctr"/>
            <a:r>
              <a:rPr lang="en-US" sz="2400" i="1" dirty="0" smtClean="0"/>
              <a:t>25-27 May 2015</a:t>
            </a:r>
          </a:p>
          <a:p>
            <a:pPr algn="ctr"/>
            <a:r>
              <a:rPr lang="en-US" sz="2400" i="1" dirty="0" smtClean="0"/>
              <a:t>One Tagaytay Place, Tagaytay City, Cavite</a:t>
            </a:r>
            <a:endParaRPr lang="en-GB" sz="2400" i="1" dirty="0"/>
          </a:p>
        </p:txBody>
      </p:sp>
    </p:spTree>
    <p:extLst>
      <p:ext uri="{BB962C8B-B14F-4D97-AF65-F5344CB8AC3E}">
        <p14:creationId xmlns:p14="http://schemas.microsoft.com/office/powerpoint/2010/main" val="6281595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2482" y="194224"/>
            <a:ext cx="8596668" cy="1320800"/>
          </a:xfrm>
        </p:spPr>
        <p:txBody>
          <a:bodyPr/>
          <a:lstStyle/>
          <a:p>
            <a:r>
              <a:rPr lang="en-US" dirty="0" err="1" smtClean="0"/>
              <a:t>Programme</a:t>
            </a:r>
            <a:r>
              <a:rPr lang="en-US" dirty="0" smtClean="0"/>
              <a:t> Objectives:</a:t>
            </a:r>
            <a:endParaRPr lang="en-GB" dirty="0"/>
          </a:p>
        </p:txBody>
      </p:sp>
      <p:sp>
        <p:nvSpPr>
          <p:cNvPr id="4" name="Rectangle 3"/>
          <p:cNvSpPr/>
          <p:nvPr/>
        </p:nvSpPr>
        <p:spPr>
          <a:xfrm>
            <a:off x="722330" y="854624"/>
            <a:ext cx="9528199" cy="5324535"/>
          </a:xfrm>
          <a:prstGeom prst="rect">
            <a:avLst/>
          </a:prstGeom>
        </p:spPr>
        <p:txBody>
          <a:bodyPr wrap="square">
            <a:spAutoFit/>
          </a:bodyPr>
          <a:lstStyle/>
          <a:p>
            <a:endParaRPr lang="en-GB" sz="2000" b="0" i="0" u="none" strike="noStrike" baseline="0" dirty="0" smtClean="0">
              <a:solidFill>
                <a:srgbClr val="000000"/>
              </a:solidFill>
              <a:latin typeface="Calibri" panose="020F0502020204030204" pitchFamily="34" charset="0"/>
            </a:endParaRPr>
          </a:p>
          <a:p>
            <a:r>
              <a:rPr lang="en-GB" b="0" i="0" u="none" strike="noStrike" baseline="0" dirty="0" smtClean="0">
                <a:solidFill>
                  <a:srgbClr val="000000"/>
                </a:solidFill>
                <a:latin typeface="Calibri" panose="020F0502020204030204" pitchFamily="34" charset="0"/>
              </a:rPr>
              <a:t>1</a:t>
            </a:r>
            <a:r>
              <a:rPr lang="en-GB" sz="2000" b="0" i="0" u="none" strike="noStrike" baseline="0" dirty="0" smtClean="0">
                <a:solidFill>
                  <a:srgbClr val="000000"/>
                </a:solidFill>
                <a:latin typeface="Calibri" panose="020F0502020204030204" pitchFamily="34" charset="0"/>
              </a:rPr>
              <a:t>. To </a:t>
            </a:r>
            <a:r>
              <a:rPr lang="en-GB" sz="2000" b="0" i="0" u="sng" strike="noStrike" baseline="0" dirty="0" smtClean="0">
                <a:solidFill>
                  <a:srgbClr val="000000"/>
                </a:solidFill>
                <a:latin typeface="Calibri" panose="020F0502020204030204" pitchFamily="34" charset="0"/>
              </a:rPr>
              <a:t>capacitate a core group of </a:t>
            </a:r>
            <a:r>
              <a:rPr lang="en-GB" sz="2000" u="sng" dirty="0" smtClean="0">
                <a:solidFill>
                  <a:srgbClr val="000000"/>
                </a:solidFill>
                <a:latin typeface="Calibri" panose="020F0502020204030204" pitchFamily="34" charset="0"/>
              </a:rPr>
              <a:t>focal</a:t>
            </a:r>
            <a:r>
              <a:rPr lang="en-GB" sz="2000" u="sng" smtClean="0">
                <a:solidFill>
                  <a:srgbClr val="000000"/>
                </a:solidFill>
                <a:latin typeface="Calibri" panose="020F0502020204030204" pitchFamily="34" charset="0"/>
              </a:rPr>
              <a:t>/ resource </a:t>
            </a:r>
            <a:r>
              <a:rPr lang="en-GB" sz="2000" b="0" i="0" u="sng" strike="noStrike" baseline="0" smtClean="0">
                <a:solidFill>
                  <a:srgbClr val="000000"/>
                </a:solidFill>
                <a:latin typeface="Calibri" panose="020F0502020204030204" pitchFamily="34" charset="0"/>
              </a:rPr>
              <a:t>persons </a:t>
            </a:r>
            <a:r>
              <a:rPr lang="en-GB" sz="2000" b="0" i="0" u="none" strike="noStrike" baseline="0" dirty="0" smtClean="0">
                <a:solidFill>
                  <a:srgbClr val="000000"/>
                </a:solidFill>
                <a:latin typeface="Calibri" panose="020F0502020204030204" pitchFamily="34" charset="0"/>
              </a:rPr>
              <a:t>within the AO 35 TWG, Secretariat, selected oversight and investigation teams on international labour standards, ILO Conventions 87 and 98, and how these rights are protected by national laws and regulations; </a:t>
            </a:r>
          </a:p>
          <a:p>
            <a:endParaRPr lang="en-GB" sz="2000" b="0" i="0" u="none" strike="noStrike" baseline="0" dirty="0" smtClean="0">
              <a:solidFill>
                <a:srgbClr val="000000"/>
              </a:solidFill>
              <a:latin typeface="Calibri" panose="020F0502020204030204" pitchFamily="34" charset="0"/>
            </a:endParaRPr>
          </a:p>
          <a:p>
            <a:endParaRPr lang="en-GB" sz="2000" b="0" i="0" u="none" strike="noStrike" baseline="0" dirty="0" smtClean="0">
              <a:solidFill>
                <a:srgbClr val="000000"/>
              </a:solidFill>
              <a:latin typeface="Calibri" panose="020F0502020204030204" pitchFamily="34" charset="0"/>
            </a:endParaRPr>
          </a:p>
          <a:p>
            <a:r>
              <a:rPr lang="en-GB" sz="2000" b="0" i="0" u="none" strike="noStrike" baseline="0" dirty="0" smtClean="0">
                <a:solidFill>
                  <a:srgbClr val="000000"/>
                </a:solidFill>
                <a:latin typeface="Calibri" panose="020F0502020204030204" pitchFamily="34" charset="0"/>
              </a:rPr>
              <a:t>2. To gather </a:t>
            </a:r>
            <a:r>
              <a:rPr lang="en-GB" sz="2000" b="0" i="0" u="sng" strike="noStrike" baseline="0" dirty="0" smtClean="0">
                <a:solidFill>
                  <a:srgbClr val="000000"/>
                </a:solidFill>
                <a:latin typeface="Calibri" panose="020F0502020204030204" pitchFamily="34" charset="0"/>
              </a:rPr>
              <a:t>inputs/recommendations from participants on specific strategies to improve the case-building for alleged </a:t>
            </a:r>
            <a:r>
              <a:rPr lang="en-GB" sz="2000" b="0" i="0" u="sng" strike="noStrike" baseline="0" dirty="0" err="1" smtClean="0">
                <a:solidFill>
                  <a:srgbClr val="000000"/>
                </a:solidFill>
                <a:latin typeface="Calibri" panose="020F0502020204030204" pitchFamily="34" charset="0"/>
              </a:rPr>
              <a:t>labor</a:t>
            </a:r>
            <a:r>
              <a:rPr lang="en-GB" sz="2000" b="0" i="0" u="sng" strike="noStrike" baseline="0" dirty="0" smtClean="0">
                <a:solidFill>
                  <a:srgbClr val="000000"/>
                </a:solidFill>
                <a:latin typeface="Calibri" panose="020F0502020204030204" pitchFamily="34" charset="0"/>
              </a:rPr>
              <a:t>-related human rights abuses as well as the coordination</a:t>
            </a:r>
            <a:r>
              <a:rPr lang="en-GB" sz="2000" b="0" i="0" u="none" strike="noStrike" baseline="0" dirty="0" smtClean="0">
                <a:solidFill>
                  <a:srgbClr val="000000"/>
                </a:solidFill>
                <a:latin typeface="Calibri" panose="020F0502020204030204" pitchFamily="34" charset="0"/>
              </a:rPr>
              <a:t> between the RTMBs and field level AO 35 composite teams; and </a:t>
            </a:r>
          </a:p>
          <a:p>
            <a:endParaRPr lang="en-GB" sz="2000" b="0" i="0" u="none" strike="noStrike" baseline="0" dirty="0" smtClean="0">
              <a:solidFill>
                <a:srgbClr val="000000"/>
              </a:solidFill>
              <a:latin typeface="Calibri" panose="020F0502020204030204" pitchFamily="34" charset="0"/>
            </a:endParaRPr>
          </a:p>
          <a:p>
            <a:r>
              <a:rPr lang="en-GB" sz="2000" b="0" i="0" u="none" strike="noStrike" baseline="0" dirty="0" smtClean="0">
                <a:solidFill>
                  <a:srgbClr val="000000"/>
                </a:solidFill>
                <a:latin typeface="Calibri" panose="020F0502020204030204" pitchFamily="34" charset="0"/>
              </a:rPr>
              <a:t>3. To gather recommendations from participants on how to </a:t>
            </a:r>
            <a:r>
              <a:rPr lang="en-GB" sz="2000" b="0" i="0" u="sng" strike="noStrike" baseline="0" dirty="0" smtClean="0">
                <a:solidFill>
                  <a:srgbClr val="000000"/>
                </a:solidFill>
                <a:latin typeface="Calibri" panose="020F0502020204030204" pitchFamily="34" charset="0"/>
              </a:rPr>
              <a:t>integrate principles of freedom of association and collective bargaining, relevant laws and procedures, as well as inter-agency guidelines into the operational manual/ training programme of the AO 35 teams</a:t>
            </a:r>
            <a:r>
              <a:rPr lang="en-GB" sz="2000" b="0" i="0" u="none" strike="noStrike" baseline="0" dirty="0" smtClean="0">
                <a:solidFill>
                  <a:srgbClr val="000000"/>
                </a:solidFill>
                <a:latin typeface="Calibri" panose="020F0502020204030204" pitchFamily="34" charset="0"/>
              </a:rPr>
              <a:t>. </a:t>
            </a:r>
          </a:p>
          <a:p>
            <a:endParaRPr lang="en-GB" sz="2000" b="0" i="0" u="none" strike="noStrike" baseline="0" dirty="0" smtClean="0">
              <a:solidFill>
                <a:srgbClr val="000000"/>
              </a:solidFill>
              <a:latin typeface="Calibri" panose="020F0502020204030204" pitchFamily="34" charset="0"/>
            </a:endParaRPr>
          </a:p>
          <a:p>
            <a:endParaRPr lang="en-GB" sz="2000" b="0" i="0" u="none" strike="noStrike" baseline="0" dirty="0" smtClean="0">
              <a:solidFill>
                <a:srgbClr val="000000"/>
              </a:solidFill>
              <a:latin typeface="Calibri" panose="020F0502020204030204" pitchFamily="34" charset="0"/>
            </a:endParaRPr>
          </a:p>
        </p:txBody>
      </p:sp>
    </p:spTree>
    <p:extLst>
      <p:ext uri="{BB962C8B-B14F-4D97-AF65-F5344CB8AC3E}">
        <p14:creationId xmlns:p14="http://schemas.microsoft.com/office/powerpoint/2010/main" val="3669538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Expected Outputs:</a:t>
            </a:r>
            <a:endParaRPr lang="en-GB" dirty="0"/>
          </a:p>
        </p:txBody>
      </p:sp>
      <p:sp>
        <p:nvSpPr>
          <p:cNvPr id="3" name="Content Placeholder 2"/>
          <p:cNvSpPr>
            <a:spLocks noGrp="1"/>
          </p:cNvSpPr>
          <p:nvPr>
            <p:ph idx="1"/>
          </p:nvPr>
        </p:nvSpPr>
        <p:spPr>
          <a:xfrm>
            <a:off x="677334" y="1478009"/>
            <a:ext cx="8596668" cy="3880773"/>
          </a:xfrm>
        </p:spPr>
        <p:txBody>
          <a:bodyPr>
            <a:noAutofit/>
          </a:bodyPr>
          <a:lstStyle/>
          <a:p>
            <a:endParaRPr lang="en-GB" sz="2000" dirty="0"/>
          </a:p>
          <a:p>
            <a:r>
              <a:rPr lang="en-GB" sz="2000" u="sng" dirty="0"/>
              <a:t>C</a:t>
            </a:r>
            <a:r>
              <a:rPr lang="en-GB" sz="2000" u="sng" dirty="0" smtClean="0"/>
              <a:t>ore </a:t>
            </a:r>
            <a:r>
              <a:rPr lang="en-GB" sz="2000" u="sng" dirty="0"/>
              <a:t>group of AO 35 members from investigative and prosecution teams and selected tripartite monitoring board members </a:t>
            </a:r>
            <a:r>
              <a:rPr lang="en-GB" sz="2000" dirty="0"/>
              <a:t>from the national and field levels who have better understanding of ILS, FOA and CB principles which they can </a:t>
            </a:r>
            <a:r>
              <a:rPr lang="en-GB" sz="2000" u="sng" dirty="0"/>
              <a:t>apply in the review or case-building of </a:t>
            </a:r>
            <a:r>
              <a:rPr lang="en-GB" sz="2000" u="sng" dirty="0" err="1"/>
              <a:t>labor</a:t>
            </a:r>
            <a:r>
              <a:rPr lang="en-GB" sz="2000" u="sng" dirty="0"/>
              <a:t>-related high profile cases.</a:t>
            </a:r>
            <a:r>
              <a:rPr lang="en-GB" sz="2000" dirty="0"/>
              <a:t> </a:t>
            </a:r>
          </a:p>
          <a:p>
            <a:pPr marL="0" indent="0">
              <a:buNone/>
            </a:pPr>
            <a:endParaRPr lang="en-GB" sz="2000" dirty="0"/>
          </a:p>
          <a:p>
            <a:r>
              <a:rPr lang="en-GB" sz="2000" u="sng" dirty="0" smtClean="0"/>
              <a:t>Proposals </a:t>
            </a:r>
            <a:r>
              <a:rPr lang="en-GB" sz="2000" u="sng" dirty="0"/>
              <a:t>or inputs from participants on specific strategies to case-building for alleged </a:t>
            </a:r>
            <a:r>
              <a:rPr lang="en-GB" sz="2000" u="sng" dirty="0" err="1"/>
              <a:t>labor</a:t>
            </a:r>
            <a:r>
              <a:rPr lang="en-GB" sz="2000" u="sng" dirty="0"/>
              <a:t>-related human rights abuses as well as the coordination </a:t>
            </a:r>
            <a:r>
              <a:rPr lang="en-GB" sz="2000" dirty="0"/>
              <a:t>between the RTMBs and field level AO 35 composite teams. </a:t>
            </a:r>
          </a:p>
          <a:p>
            <a:endParaRPr lang="en-GB" sz="2000" dirty="0"/>
          </a:p>
          <a:p>
            <a:r>
              <a:rPr lang="en-GB" sz="2000" dirty="0" smtClean="0"/>
              <a:t>Proposals </a:t>
            </a:r>
            <a:r>
              <a:rPr lang="en-GB" sz="2000" dirty="0"/>
              <a:t>on </a:t>
            </a:r>
            <a:r>
              <a:rPr lang="en-GB" sz="2000" u="sng" dirty="0"/>
              <a:t>how to include principles of FOA and CB, relevant laws and procedures, as well as inter-agency guidelines into the </a:t>
            </a:r>
            <a:r>
              <a:rPr lang="en-GB" sz="2000" u="sng" dirty="0" smtClean="0"/>
              <a:t>operational/ training manual </a:t>
            </a:r>
            <a:r>
              <a:rPr lang="en-GB" sz="2000" dirty="0" smtClean="0"/>
              <a:t>developed </a:t>
            </a:r>
            <a:r>
              <a:rPr lang="en-GB" sz="2000" dirty="0"/>
              <a:t>by the DOJ. </a:t>
            </a:r>
          </a:p>
          <a:p>
            <a:endParaRPr lang="en-GB" sz="2000" dirty="0"/>
          </a:p>
          <a:p>
            <a:pPr marL="0" indent="0">
              <a:buNone/>
            </a:pPr>
            <a:endParaRPr lang="en-GB" sz="2000" dirty="0"/>
          </a:p>
        </p:txBody>
      </p:sp>
    </p:spTree>
    <p:extLst>
      <p:ext uri="{BB962C8B-B14F-4D97-AF65-F5344CB8AC3E}">
        <p14:creationId xmlns:p14="http://schemas.microsoft.com/office/powerpoint/2010/main" val="789919136"/>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115</TotalTime>
  <Words>258</Words>
  <Application>Microsoft Office PowerPoint</Application>
  <PresentationFormat>Widescreen</PresentationFormat>
  <Paragraphs>18</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Calibri</vt:lpstr>
      <vt:lpstr>Trebuchet MS</vt:lpstr>
      <vt:lpstr>Wingdings 3</vt:lpstr>
      <vt:lpstr>Facet</vt:lpstr>
      <vt:lpstr>  TRAINERS’ TRAINING AND WORKSHOP ON INTERNATIONAL LABOR STANDARDS, FREEDOM OF ASSOCIATION AND COLLECTIVE BARGAINING FOR AO 35 MEMBERS AND SELECTED NTIPC-MB AND RTMB MEMBERS </vt:lpstr>
      <vt:lpstr>Programme Objectives:</vt:lpstr>
      <vt:lpstr>Expected Outputs:</vt:lpstr>
    </vt:vector>
  </TitlesOfParts>
  <Company>ILO</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TRAINERS’ TRAINING AND WORKSHOP ON INTERNATIONAL LABOR STANDARDS, FREEDOM OF ASSOCIATION AND COLLECTIVE BARGAINING FOR AO 35 MEMBERS AND SELECTED NTIPC-MB AND RTMB MEMBERS </dc:title>
  <dc:creator>Cerilyn Pastolero</dc:creator>
  <cp:lastModifiedBy>Cerilyn Pastolero</cp:lastModifiedBy>
  <cp:revision>5</cp:revision>
  <dcterms:created xsi:type="dcterms:W3CDTF">2015-05-24T02:06:12Z</dcterms:created>
  <dcterms:modified xsi:type="dcterms:W3CDTF">2015-05-25T01:17:52Z</dcterms:modified>
</cp:coreProperties>
</file>