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7" r:id="rId2"/>
    <p:sldId id="414" r:id="rId3"/>
    <p:sldId id="415" r:id="rId4"/>
    <p:sldId id="417" r:id="rId5"/>
    <p:sldId id="418" r:id="rId6"/>
    <p:sldId id="423" r:id="rId7"/>
    <p:sldId id="427" r:id="rId8"/>
    <p:sldId id="428" r:id="rId9"/>
    <p:sldId id="429" r:id="rId10"/>
    <p:sldId id="431" r:id="rId11"/>
    <p:sldId id="430" r:id="rId12"/>
    <p:sldId id="432" r:id="rId13"/>
    <p:sldId id="433" r:id="rId14"/>
    <p:sldId id="434" r:id="rId15"/>
    <p:sldId id="435" r:id="rId16"/>
    <p:sldId id="436" r:id="rId17"/>
    <p:sldId id="437" r:id="rId18"/>
    <p:sldId id="438" r:id="rId19"/>
    <p:sldId id="259" r:id="rId20"/>
  </p:sldIdLst>
  <p:sldSz cx="12192000" cy="6858000"/>
  <p:notesSz cx="6889750" cy="10018713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71" autoAdjust="0"/>
    <p:restoredTop sz="94671" autoAdjust="0"/>
  </p:normalViewPr>
  <p:slideViewPr>
    <p:cSldViewPr snapToGrid="0">
      <p:cViewPr>
        <p:scale>
          <a:sx n="73" d="100"/>
          <a:sy n="73" d="100"/>
        </p:scale>
        <p:origin x="-77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79C8EE-D0BE-4696-B786-B0C11E073ED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BAE7750-A4CF-4E8D-99B3-DFB1A6276ACA}">
      <dgm:prSet custT="1"/>
      <dgm:spPr/>
      <dgm:t>
        <a:bodyPr/>
        <a:lstStyle/>
        <a:p>
          <a:pPr algn="l"/>
          <a:r>
            <a:rPr lang="pt-PT" sz="2400" dirty="0" smtClean="0"/>
            <a:t>UDW (</a:t>
          </a:r>
          <a:r>
            <a:rPr lang="pt-PT" sz="2400" dirty="0" err="1" smtClean="0"/>
            <a:t>concept</a:t>
          </a:r>
          <a:r>
            <a:rPr lang="pt-PT" sz="2400" dirty="0" smtClean="0"/>
            <a:t>, </a:t>
          </a:r>
          <a:r>
            <a:rPr lang="pt-PT" sz="2400" dirty="0" err="1" smtClean="0"/>
            <a:t>taxonomy</a:t>
          </a:r>
          <a:r>
            <a:rPr lang="pt-PT" sz="2400" dirty="0" smtClean="0"/>
            <a:t>, </a:t>
          </a:r>
          <a:r>
            <a:rPr lang="pt-PT" sz="2400" dirty="0" err="1" smtClean="0"/>
            <a:t>main</a:t>
          </a:r>
          <a:r>
            <a:rPr lang="pt-PT" sz="2400" dirty="0" smtClean="0"/>
            <a:t> causes </a:t>
          </a:r>
          <a:r>
            <a:rPr lang="pt-PT" sz="2400" dirty="0" err="1" smtClean="0"/>
            <a:t>and</a:t>
          </a:r>
          <a:r>
            <a:rPr lang="pt-PT" sz="2400" dirty="0" smtClean="0"/>
            <a:t> </a:t>
          </a:r>
          <a:r>
            <a:rPr lang="pt-PT" sz="2400" dirty="0" err="1" smtClean="0"/>
            <a:t>main</a:t>
          </a:r>
          <a:r>
            <a:rPr lang="pt-PT" sz="2400" dirty="0" smtClean="0"/>
            <a:t> </a:t>
          </a:r>
          <a:r>
            <a:rPr lang="pt-PT" sz="2400" dirty="0" err="1" smtClean="0"/>
            <a:t>consequences</a:t>
          </a:r>
          <a:r>
            <a:rPr lang="pt-PT" sz="2400" dirty="0" smtClean="0"/>
            <a:t>)</a:t>
          </a:r>
          <a:endParaRPr lang="en-US" sz="2400" dirty="0" smtClean="0"/>
        </a:p>
      </dgm:t>
    </dgm:pt>
    <dgm:pt modelId="{22EDCECB-8567-4A0D-8EA4-CC4F09B62CDA}" type="parTrans" cxnId="{42AD1E0A-980C-4F09-8942-6DD7F8515D94}">
      <dgm:prSet/>
      <dgm:spPr/>
      <dgm:t>
        <a:bodyPr/>
        <a:lstStyle/>
        <a:p>
          <a:pPr algn="l"/>
          <a:endParaRPr lang="en-US" sz="2400"/>
        </a:p>
      </dgm:t>
    </dgm:pt>
    <dgm:pt modelId="{C85675CA-B87C-4F8B-A9C4-807256616C90}" type="sibTrans" cxnId="{42AD1E0A-980C-4F09-8942-6DD7F8515D94}">
      <dgm:prSet/>
      <dgm:spPr/>
      <dgm:t>
        <a:bodyPr/>
        <a:lstStyle/>
        <a:p>
          <a:pPr algn="l"/>
          <a:endParaRPr lang="en-US" sz="2400"/>
        </a:p>
      </dgm:t>
    </dgm:pt>
    <dgm:pt modelId="{A2446F95-4637-4ADE-A1B2-548E46808AC3}">
      <dgm:prSet custT="1"/>
      <dgm:spPr/>
      <dgm:t>
        <a:bodyPr/>
        <a:lstStyle/>
        <a:p>
          <a:pPr algn="l"/>
          <a:r>
            <a:rPr lang="en-US" sz="2400" dirty="0" smtClean="0"/>
            <a:t>UDW in Ukraine (size, nature and most relevant manifestations)</a:t>
          </a:r>
        </a:p>
      </dgm:t>
    </dgm:pt>
    <dgm:pt modelId="{3CDAB58A-E40C-46BE-95F2-9398E552AEEF}" type="parTrans" cxnId="{F6C2BCA5-5BCB-4DD1-A8EF-71C4C4F681EA}">
      <dgm:prSet/>
      <dgm:spPr/>
      <dgm:t>
        <a:bodyPr/>
        <a:lstStyle/>
        <a:p>
          <a:pPr algn="l"/>
          <a:endParaRPr lang="en-US" sz="2400"/>
        </a:p>
      </dgm:t>
    </dgm:pt>
    <dgm:pt modelId="{8618446C-CBB5-43BB-8A5E-95AE0FCA68B7}" type="sibTrans" cxnId="{F6C2BCA5-5BCB-4DD1-A8EF-71C4C4F681EA}">
      <dgm:prSet/>
      <dgm:spPr/>
      <dgm:t>
        <a:bodyPr/>
        <a:lstStyle/>
        <a:p>
          <a:pPr algn="l"/>
          <a:endParaRPr lang="en-US" sz="2400"/>
        </a:p>
      </dgm:t>
    </dgm:pt>
    <dgm:pt modelId="{DF15B3AD-F79C-498C-9D9E-7129E7E6C292}">
      <dgm:prSet custT="1"/>
      <dgm:spPr/>
      <dgm:t>
        <a:bodyPr/>
        <a:lstStyle/>
        <a:p>
          <a:pPr algn="l"/>
          <a:r>
            <a:rPr lang="en-US" sz="2400" dirty="0" smtClean="0"/>
            <a:t>First Ukrainian Undeclared Work Survey main findings (size, nature of undeclared activities, undeclared workers profile and reasons to work undeclared)</a:t>
          </a:r>
        </a:p>
      </dgm:t>
    </dgm:pt>
    <dgm:pt modelId="{0055E942-456D-4E04-A8BB-EFCC1DE780BF}" type="parTrans" cxnId="{5DC5C1BE-389D-422F-AE8A-0AF07AAD284E}">
      <dgm:prSet/>
      <dgm:spPr/>
      <dgm:t>
        <a:bodyPr/>
        <a:lstStyle/>
        <a:p>
          <a:pPr algn="l"/>
          <a:endParaRPr lang="en-US" sz="2400"/>
        </a:p>
      </dgm:t>
    </dgm:pt>
    <dgm:pt modelId="{F2EB528B-27A0-4374-AB97-9A07EDE2AA03}" type="sibTrans" cxnId="{5DC5C1BE-389D-422F-AE8A-0AF07AAD284E}">
      <dgm:prSet/>
      <dgm:spPr/>
      <dgm:t>
        <a:bodyPr/>
        <a:lstStyle/>
        <a:p>
          <a:pPr algn="l"/>
          <a:endParaRPr lang="en-US" sz="2400"/>
        </a:p>
      </dgm:t>
    </dgm:pt>
    <dgm:pt modelId="{367228A1-5F2A-4CD4-A2B9-232525B37356}" type="pres">
      <dgm:prSet presAssocID="{9D79C8EE-D0BE-4696-B786-B0C11E073ED2}" presName="linearFlow" presStyleCnt="0">
        <dgm:presLayoutVars>
          <dgm:dir/>
          <dgm:resizeHandles val="exact"/>
        </dgm:presLayoutVars>
      </dgm:prSet>
      <dgm:spPr/>
    </dgm:pt>
    <dgm:pt modelId="{F19ED32C-DBF1-4B1B-B15E-B577F67F0C16}" type="pres">
      <dgm:prSet presAssocID="{6BAE7750-A4CF-4E8D-99B3-DFB1A6276ACA}" presName="composite" presStyleCnt="0"/>
      <dgm:spPr/>
    </dgm:pt>
    <dgm:pt modelId="{05ACBA47-AADD-4744-98AF-D9E5373E883B}" type="pres">
      <dgm:prSet presAssocID="{6BAE7750-A4CF-4E8D-99B3-DFB1A6276ACA}" presName="imgShp" presStyleLbl="fgImgPlace1" presStyleIdx="0" presStyleCnt="3"/>
      <dgm:spPr/>
    </dgm:pt>
    <dgm:pt modelId="{DB46A38D-381C-4FD0-919C-EA73C7CE251E}" type="pres">
      <dgm:prSet presAssocID="{6BAE7750-A4CF-4E8D-99B3-DFB1A6276ACA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1D630F-50FA-4D66-92F5-516672ED0835}" type="pres">
      <dgm:prSet presAssocID="{C85675CA-B87C-4F8B-A9C4-807256616C90}" presName="spacing" presStyleCnt="0"/>
      <dgm:spPr/>
    </dgm:pt>
    <dgm:pt modelId="{DBC76941-55FC-487A-A905-4BDF70BC966C}" type="pres">
      <dgm:prSet presAssocID="{A2446F95-4637-4ADE-A1B2-548E46808AC3}" presName="composite" presStyleCnt="0"/>
      <dgm:spPr/>
    </dgm:pt>
    <dgm:pt modelId="{2D80E096-8793-4D68-BB9C-D79F2880B884}" type="pres">
      <dgm:prSet presAssocID="{A2446F95-4637-4ADE-A1B2-548E46808AC3}" presName="imgShp" presStyleLbl="fgImgPlace1" presStyleIdx="1" presStyleCnt="3"/>
      <dgm:spPr/>
    </dgm:pt>
    <dgm:pt modelId="{E131A565-1283-48D3-A478-9A05EC8C55AD}" type="pres">
      <dgm:prSet presAssocID="{A2446F95-4637-4ADE-A1B2-548E46808AC3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94AECC-4DF6-4096-9B7E-71A185EADC98}" type="pres">
      <dgm:prSet presAssocID="{8618446C-CBB5-43BB-8A5E-95AE0FCA68B7}" presName="spacing" presStyleCnt="0"/>
      <dgm:spPr/>
    </dgm:pt>
    <dgm:pt modelId="{239489AB-F395-4C9D-B360-52E3A9059C04}" type="pres">
      <dgm:prSet presAssocID="{DF15B3AD-F79C-498C-9D9E-7129E7E6C292}" presName="composite" presStyleCnt="0"/>
      <dgm:spPr/>
    </dgm:pt>
    <dgm:pt modelId="{099BDD09-C7A2-4ED0-AADF-38C98226C59C}" type="pres">
      <dgm:prSet presAssocID="{DF15B3AD-F79C-498C-9D9E-7129E7E6C292}" presName="imgShp" presStyleLbl="fgImgPlace1" presStyleIdx="2" presStyleCnt="3"/>
      <dgm:spPr/>
    </dgm:pt>
    <dgm:pt modelId="{85A9C534-BC9A-49E1-BCCD-D475AFE0D399}" type="pres">
      <dgm:prSet presAssocID="{DF15B3AD-F79C-498C-9D9E-7129E7E6C292}" presName="txShp" presStyleLbl="node1" presStyleIdx="2" presStyleCnt="3" custScaleY="1250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6C2BCA5-5BCB-4DD1-A8EF-71C4C4F681EA}" srcId="{9D79C8EE-D0BE-4696-B786-B0C11E073ED2}" destId="{A2446F95-4637-4ADE-A1B2-548E46808AC3}" srcOrd="1" destOrd="0" parTransId="{3CDAB58A-E40C-46BE-95F2-9398E552AEEF}" sibTransId="{8618446C-CBB5-43BB-8A5E-95AE0FCA68B7}"/>
    <dgm:cxn modelId="{38932181-204D-4646-A381-3FF5F8DC2BCC}" type="presOf" srcId="{A2446F95-4637-4ADE-A1B2-548E46808AC3}" destId="{E131A565-1283-48D3-A478-9A05EC8C55AD}" srcOrd="0" destOrd="0" presId="urn:microsoft.com/office/officeart/2005/8/layout/vList3"/>
    <dgm:cxn modelId="{893C102A-C017-4FDF-843A-953CD74D324D}" type="presOf" srcId="{DF15B3AD-F79C-498C-9D9E-7129E7E6C292}" destId="{85A9C534-BC9A-49E1-BCCD-D475AFE0D399}" srcOrd="0" destOrd="0" presId="urn:microsoft.com/office/officeart/2005/8/layout/vList3"/>
    <dgm:cxn modelId="{42AD1E0A-980C-4F09-8942-6DD7F8515D94}" srcId="{9D79C8EE-D0BE-4696-B786-B0C11E073ED2}" destId="{6BAE7750-A4CF-4E8D-99B3-DFB1A6276ACA}" srcOrd="0" destOrd="0" parTransId="{22EDCECB-8567-4A0D-8EA4-CC4F09B62CDA}" sibTransId="{C85675CA-B87C-4F8B-A9C4-807256616C90}"/>
    <dgm:cxn modelId="{5DC5C1BE-389D-422F-AE8A-0AF07AAD284E}" srcId="{9D79C8EE-D0BE-4696-B786-B0C11E073ED2}" destId="{DF15B3AD-F79C-498C-9D9E-7129E7E6C292}" srcOrd="2" destOrd="0" parTransId="{0055E942-456D-4E04-A8BB-EFCC1DE780BF}" sibTransId="{F2EB528B-27A0-4374-AB97-9A07EDE2AA03}"/>
    <dgm:cxn modelId="{EF27245D-05B0-4F2E-B2F7-CEBF0BAADBC1}" type="presOf" srcId="{6BAE7750-A4CF-4E8D-99B3-DFB1A6276ACA}" destId="{DB46A38D-381C-4FD0-919C-EA73C7CE251E}" srcOrd="0" destOrd="0" presId="urn:microsoft.com/office/officeart/2005/8/layout/vList3"/>
    <dgm:cxn modelId="{50B82B17-027C-44C2-873D-7722D1B33752}" type="presOf" srcId="{9D79C8EE-D0BE-4696-B786-B0C11E073ED2}" destId="{367228A1-5F2A-4CD4-A2B9-232525B37356}" srcOrd="0" destOrd="0" presId="urn:microsoft.com/office/officeart/2005/8/layout/vList3"/>
    <dgm:cxn modelId="{76656540-563D-4902-B375-76ACE84B0095}" type="presParOf" srcId="{367228A1-5F2A-4CD4-A2B9-232525B37356}" destId="{F19ED32C-DBF1-4B1B-B15E-B577F67F0C16}" srcOrd="0" destOrd="0" presId="urn:microsoft.com/office/officeart/2005/8/layout/vList3"/>
    <dgm:cxn modelId="{E320926B-43D3-46DD-A6E1-51BC6CCFFDF1}" type="presParOf" srcId="{F19ED32C-DBF1-4B1B-B15E-B577F67F0C16}" destId="{05ACBA47-AADD-4744-98AF-D9E5373E883B}" srcOrd="0" destOrd="0" presId="urn:microsoft.com/office/officeart/2005/8/layout/vList3"/>
    <dgm:cxn modelId="{47AF1399-A140-42C9-A784-E7FE3A941428}" type="presParOf" srcId="{F19ED32C-DBF1-4B1B-B15E-B577F67F0C16}" destId="{DB46A38D-381C-4FD0-919C-EA73C7CE251E}" srcOrd="1" destOrd="0" presId="urn:microsoft.com/office/officeart/2005/8/layout/vList3"/>
    <dgm:cxn modelId="{020889EB-EE08-40B6-A3FC-96BEA6767543}" type="presParOf" srcId="{367228A1-5F2A-4CD4-A2B9-232525B37356}" destId="{AD1D630F-50FA-4D66-92F5-516672ED0835}" srcOrd="1" destOrd="0" presId="urn:microsoft.com/office/officeart/2005/8/layout/vList3"/>
    <dgm:cxn modelId="{45AFEAAD-F328-49B7-94AB-771563AA9AFB}" type="presParOf" srcId="{367228A1-5F2A-4CD4-A2B9-232525B37356}" destId="{DBC76941-55FC-487A-A905-4BDF70BC966C}" srcOrd="2" destOrd="0" presId="urn:microsoft.com/office/officeart/2005/8/layout/vList3"/>
    <dgm:cxn modelId="{530C4CF4-96E8-4370-AA7A-C08538B63A11}" type="presParOf" srcId="{DBC76941-55FC-487A-A905-4BDF70BC966C}" destId="{2D80E096-8793-4D68-BB9C-D79F2880B884}" srcOrd="0" destOrd="0" presId="urn:microsoft.com/office/officeart/2005/8/layout/vList3"/>
    <dgm:cxn modelId="{D70D3024-2675-4E2E-9523-BAC657BFD97E}" type="presParOf" srcId="{DBC76941-55FC-487A-A905-4BDF70BC966C}" destId="{E131A565-1283-48D3-A478-9A05EC8C55AD}" srcOrd="1" destOrd="0" presId="urn:microsoft.com/office/officeart/2005/8/layout/vList3"/>
    <dgm:cxn modelId="{49DF4DE4-140F-4C9A-99BE-D43BFB99735E}" type="presParOf" srcId="{367228A1-5F2A-4CD4-A2B9-232525B37356}" destId="{CB94AECC-4DF6-4096-9B7E-71A185EADC98}" srcOrd="3" destOrd="0" presId="urn:microsoft.com/office/officeart/2005/8/layout/vList3"/>
    <dgm:cxn modelId="{AD3C9F21-C84C-426F-A2D7-7D9B174FE642}" type="presParOf" srcId="{367228A1-5F2A-4CD4-A2B9-232525B37356}" destId="{239489AB-F395-4C9D-B360-52E3A9059C04}" srcOrd="4" destOrd="0" presId="urn:microsoft.com/office/officeart/2005/8/layout/vList3"/>
    <dgm:cxn modelId="{38D2FFB5-4DBD-42D9-AEAF-BD35BD1654CF}" type="presParOf" srcId="{239489AB-F395-4C9D-B360-52E3A9059C04}" destId="{099BDD09-C7A2-4ED0-AADF-38C98226C59C}" srcOrd="0" destOrd="0" presId="urn:microsoft.com/office/officeart/2005/8/layout/vList3"/>
    <dgm:cxn modelId="{D529510E-B5C3-4593-ADC0-039B86C0FE24}" type="presParOf" srcId="{239489AB-F395-4C9D-B360-52E3A9059C04}" destId="{85A9C534-BC9A-49E1-BCCD-D475AFE0D39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14B1806-5E6D-4EB6-A9E0-46E0604F0F5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1E144B-074B-46CF-82C1-CB3446C01170}">
      <dgm:prSet phldrT="[Texto]" custT="1"/>
      <dgm:spPr/>
      <dgm:t>
        <a:bodyPr/>
        <a:lstStyle/>
        <a:p>
          <a:r>
            <a:rPr lang="en-US" sz="2400" dirty="0" smtClean="0"/>
            <a:t>Home maintenance or home improvement services (25.7%) </a:t>
          </a:r>
          <a:endParaRPr lang="en-US" sz="2400" dirty="0"/>
        </a:p>
      </dgm:t>
    </dgm:pt>
    <dgm:pt modelId="{132EEC3A-C7BB-432F-AFF5-F76F7EBFD7FA}" type="parTrans" cxnId="{490F058B-8C14-458D-A961-32ECCDCE2211}">
      <dgm:prSet/>
      <dgm:spPr/>
      <dgm:t>
        <a:bodyPr/>
        <a:lstStyle/>
        <a:p>
          <a:endParaRPr lang="en-US" sz="2400"/>
        </a:p>
      </dgm:t>
    </dgm:pt>
    <dgm:pt modelId="{4FAAD1E6-5BC8-4A35-8053-3BA45D7D6C00}" type="sibTrans" cxnId="{490F058B-8C14-458D-A961-32ECCDCE2211}">
      <dgm:prSet/>
      <dgm:spPr/>
      <dgm:t>
        <a:bodyPr/>
        <a:lstStyle/>
        <a:p>
          <a:endParaRPr lang="en-US" sz="2400"/>
        </a:p>
      </dgm:t>
    </dgm:pt>
    <dgm:pt modelId="{BD420692-09FB-4048-B59E-F8295F607147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400" dirty="0" smtClean="0"/>
            <a:t>Gardening (8.9%)</a:t>
          </a:r>
          <a:endParaRPr lang="en-US" sz="2400" dirty="0"/>
        </a:p>
      </dgm:t>
    </dgm:pt>
    <dgm:pt modelId="{F9F84F06-CB5E-4300-A212-9EEDEE9F5F64}" type="parTrans" cxnId="{97C99EF5-C29B-4BD3-BA93-9F1A9ECA05B0}">
      <dgm:prSet/>
      <dgm:spPr/>
      <dgm:t>
        <a:bodyPr/>
        <a:lstStyle/>
        <a:p>
          <a:endParaRPr lang="en-US" sz="2400"/>
        </a:p>
      </dgm:t>
    </dgm:pt>
    <dgm:pt modelId="{27FBB377-15F0-496A-9F39-EE3F8E6D2381}" type="sibTrans" cxnId="{97C99EF5-C29B-4BD3-BA93-9F1A9ECA05B0}">
      <dgm:prSet/>
      <dgm:spPr/>
      <dgm:t>
        <a:bodyPr/>
        <a:lstStyle/>
        <a:p>
          <a:endParaRPr lang="en-US" sz="2400"/>
        </a:p>
      </dgm:t>
    </dgm:pt>
    <dgm:pt modelId="{19AAE236-D599-43B5-B393-0D0846A0F31D}">
      <dgm:prSet custT="1"/>
      <dgm:spPr/>
      <dgm:t>
        <a:bodyPr/>
        <a:lstStyle/>
        <a:p>
          <a:r>
            <a:rPr lang="en-US" sz="2400" dirty="0" smtClean="0"/>
            <a:t>Selling food (e.g., farm produce) (14.1%)</a:t>
          </a:r>
          <a:endParaRPr lang="en-US" sz="2400" dirty="0"/>
        </a:p>
      </dgm:t>
    </dgm:pt>
    <dgm:pt modelId="{2CE9E713-58C0-4F53-8413-774F6CE5D1BC}" type="sibTrans" cxnId="{1A12507B-BFF3-401A-932F-5E267CF4EC1E}">
      <dgm:prSet/>
      <dgm:spPr/>
      <dgm:t>
        <a:bodyPr/>
        <a:lstStyle/>
        <a:p>
          <a:endParaRPr lang="en-US" sz="2400"/>
        </a:p>
      </dgm:t>
    </dgm:pt>
    <dgm:pt modelId="{43782258-8606-4CC7-829D-7326C092A4DA}" type="parTrans" cxnId="{1A12507B-BFF3-401A-932F-5E267CF4EC1E}">
      <dgm:prSet/>
      <dgm:spPr/>
      <dgm:t>
        <a:bodyPr/>
        <a:lstStyle/>
        <a:p>
          <a:endParaRPr lang="en-US" sz="2400"/>
        </a:p>
      </dgm:t>
    </dgm:pt>
    <dgm:pt modelId="{A9FBD7FD-46DE-4922-AD4F-C1F2D441E1B5}">
      <dgm:prSet custT="1"/>
      <dgm:spPr/>
      <dgm:t>
        <a:bodyPr/>
        <a:lstStyle/>
        <a:p>
          <a:r>
            <a:rPr lang="en-GB" sz="2400" dirty="0" smtClean="0"/>
            <a:t>Car repairs (8.1%) </a:t>
          </a:r>
          <a:endParaRPr lang="en-US" sz="2400" dirty="0"/>
        </a:p>
      </dgm:t>
    </dgm:pt>
    <dgm:pt modelId="{999B4E32-1AF3-4209-AA0D-7BA4494418E1}" type="sibTrans" cxnId="{6BD4C9BD-B7B2-4632-BF87-DDC8CA48866F}">
      <dgm:prSet/>
      <dgm:spPr/>
      <dgm:t>
        <a:bodyPr/>
        <a:lstStyle/>
        <a:p>
          <a:endParaRPr lang="en-US" sz="2400"/>
        </a:p>
      </dgm:t>
    </dgm:pt>
    <dgm:pt modelId="{7C2A51BD-EBF7-488D-AE99-8CF41C2F77DE}" type="parTrans" cxnId="{6BD4C9BD-B7B2-4632-BF87-DDC8CA48866F}">
      <dgm:prSet/>
      <dgm:spPr/>
      <dgm:t>
        <a:bodyPr/>
        <a:lstStyle/>
        <a:p>
          <a:endParaRPr lang="en-US" sz="2400"/>
        </a:p>
      </dgm:t>
    </dgm:pt>
    <dgm:pt modelId="{C42E227D-FA7F-468E-82EC-A20F8642BFA4}">
      <dgm:prSet custT="1"/>
      <dgm:spPr/>
      <dgm:t>
        <a:bodyPr/>
        <a:lstStyle/>
        <a:p>
          <a:r>
            <a:rPr lang="en-GB" sz="2400" dirty="0" smtClean="0"/>
            <a:t>Selling goods/services associated with my hobby (7.4%)</a:t>
          </a:r>
          <a:endParaRPr lang="en-US" sz="2400" dirty="0"/>
        </a:p>
      </dgm:t>
    </dgm:pt>
    <dgm:pt modelId="{AD83A29F-5DFE-4F5B-B8D4-1E1A2079D617}" type="parTrans" cxnId="{7FE944FA-4BAE-4D0B-9DB2-4A44B97019E5}">
      <dgm:prSet/>
      <dgm:spPr/>
      <dgm:t>
        <a:bodyPr/>
        <a:lstStyle/>
        <a:p>
          <a:endParaRPr lang="en-US" sz="2400"/>
        </a:p>
      </dgm:t>
    </dgm:pt>
    <dgm:pt modelId="{1D266AF7-337F-4992-BAA9-96979C0FD867}" type="sibTrans" cxnId="{7FE944FA-4BAE-4D0B-9DB2-4A44B97019E5}">
      <dgm:prSet/>
      <dgm:spPr/>
      <dgm:t>
        <a:bodyPr/>
        <a:lstStyle/>
        <a:p>
          <a:endParaRPr lang="en-US" sz="2400"/>
        </a:p>
      </dgm:t>
    </dgm:pt>
    <dgm:pt modelId="{4D96881E-57AF-4F22-9294-A0C6A9D8A784}" type="pres">
      <dgm:prSet presAssocID="{214B1806-5E6D-4EB6-A9E0-46E0604F0F5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4C5428B-4ACE-4D70-AE21-ADA6D37947D2}" type="pres">
      <dgm:prSet presAssocID="{214B1806-5E6D-4EB6-A9E0-46E0604F0F50}" presName="Name1" presStyleCnt="0"/>
      <dgm:spPr/>
    </dgm:pt>
    <dgm:pt modelId="{5310C337-D15F-46B1-A8BA-BFFDCE4272FD}" type="pres">
      <dgm:prSet presAssocID="{214B1806-5E6D-4EB6-A9E0-46E0604F0F50}" presName="cycle" presStyleCnt="0"/>
      <dgm:spPr/>
    </dgm:pt>
    <dgm:pt modelId="{DB04EF72-6C66-4249-BD3C-832B5D9F2EB9}" type="pres">
      <dgm:prSet presAssocID="{214B1806-5E6D-4EB6-A9E0-46E0604F0F50}" presName="srcNode" presStyleLbl="node1" presStyleIdx="0" presStyleCnt="5"/>
      <dgm:spPr/>
    </dgm:pt>
    <dgm:pt modelId="{81697B03-F1D1-483F-8971-1CC086A541CB}" type="pres">
      <dgm:prSet presAssocID="{214B1806-5E6D-4EB6-A9E0-46E0604F0F50}" presName="conn" presStyleLbl="parChTrans1D2" presStyleIdx="0" presStyleCnt="1"/>
      <dgm:spPr/>
      <dgm:t>
        <a:bodyPr/>
        <a:lstStyle/>
        <a:p>
          <a:endParaRPr lang="en-US"/>
        </a:p>
      </dgm:t>
    </dgm:pt>
    <dgm:pt modelId="{5EB729D6-BFDF-425C-8729-7BED83EB97DC}" type="pres">
      <dgm:prSet presAssocID="{214B1806-5E6D-4EB6-A9E0-46E0604F0F50}" presName="extraNode" presStyleLbl="node1" presStyleIdx="0" presStyleCnt="5"/>
      <dgm:spPr/>
    </dgm:pt>
    <dgm:pt modelId="{CBA16661-D0AF-468D-AD0B-797CCEEB8259}" type="pres">
      <dgm:prSet presAssocID="{214B1806-5E6D-4EB6-A9E0-46E0604F0F50}" presName="dstNode" presStyleLbl="node1" presStyleIdx="0" presStyleCnt="5"/>
      <dgm:spPr/>
    </dgm:pt>
    <dgm:pt modelId="{EC58AB4E-3DC7-4C79-86BC-E3138860BDCF}" type="pres">
      <dgm:prSet presAssocID="{FD1E144B-074B-46CF-82C1-CB3446C01170}" presName="text_1" presStyleLbl="node1" presStyleIdx="0" presStyleCnt="5" custScaleY="1015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19FFA4-C350-47A5-918C-BCE21728D70C}" type="pres">
      <dgm:prSet presAssocID="{FD1E144B-074B-46CF-82C1-CB3446C01170}" presName="accent_1" presStyleCnt="0"/>
      <dgm:spPr/>
    </dgm:pt>
    <dgm:pt modelId="{749AA5CE-4473-4260-B7BC-E9899D9BFDC5}" type="pres">
      <dgm:prSet presAssocID="{FD1E144B-074B-46CF-82C1-CB3446C01170}" presName="accentRepeatNode" presStyleLbl="solidFgAcc1" presStyleIdx="0" presStyleCnt="5"/>
      <dgm:spPr/>
    </dgm:pt>
    <dgm:pt modelId="{D0CCFBDB-5DEF-41BF-A8F0-C75B6BB73CFF}" type="pres">
      <dgm:prSet presAssocID="{19AAE236-D599-43B5-B393-0D0846A0F31D}" presName="text_2" presStyleLbl="node1" presStyleIdx="1" presStyleCnt="5" custScaleY="1015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DA3848-32E8-4650-B288-86A967408222}" type="pres">
      <dgm:prSet presAssocID="{19AAE236-D599-43B5-B393-0D0846A0F31D}" presName="accent_2" presStyleCnt="0"/>
      <dgm:spPr/>
    </dgm:pt>
    <dgm:pt modelId="{30DC890E-37A3-4682-BE61-998DBAF79AC6}" type="pres">
      <dgm:prSet presAssocID="{19AAE236-D599-43B5-B393-0D0846A0F31D}" presName="accentRepeatNode" presStyleLbl="solidFgAcc1" presStyleIdx="1" presStyleCnt="5"/>
      <dgm:spPr/>
    </dgm:pt>
    <dgm:pt modelId="{C52CBE0B-AB38-4689-A425-F6DC6B2929E8}" type="pres">
      <dgm:prSet presAssocID="{BD420692-09FB-4048-B59E-F8295F607147}" presName="text_3" presStyleLbl="node1" presStyleIdx="2" presStyleCnt="5" custScaleY="1015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9ACB7F-5103-4516-AE53-908622B39A6D}" type="pres">
      <dgm:prSet presAssocID="{BD420692-09FB-4048-B59E-F8295F607147}" presName="accent_3" presStyleCnt="0"/>
      <dgm:spPr/>
    </dgm:pt>
    <dgm:pt modelId="{ABE49854-9B8E-4270-8FCA-621920E4F924}" type="pres">
      <dgm:prSet presAssocID="{BD420692-09FB-4048-B59E-F8295F607147}" presName="accentRepeatNode" presStyleLbl="solidFgAcc1" presStyleIdx="2" presStyleCnt="5"/>
      <dgm:spPr/>
    </dgm:pt>
    <dgm:pt modelId="{20C1D019-2DFB-4813-86A3-1576D8E28C58}" type="pres">
      <dgm:prSet presAssocID="{A9FBD7FD-46DE-4922-AD4F-C1F2D441E1B5}" presName="text_4" presStyleLbl="node1" presStyleIdx="3" presStyleCnt="5" custScaleY="92230" custLinFactNeighborX="819" custLinFactNeighborY="-14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AFC27A-E051-47CC-80E7-3CA89695BE73}" type="pres">
      <dgm:prSet presAssocID="{A9FBD7FD-46DE-4922-AD4F-C1F2D441E1B5}" presName="accent_4" presStyleCnt="0"/>
      <dgm:spPr/>
    </dgm:pt>
    <dgm:pt modelId="{7655F131-1803-4E09-8A6D-B507D1EDF276}" type="pres">
      <dgm:prSet presAssocID="{A9FBD7FD-46DE-4922-AD4F-C1F2D441E1B5}" presName="accentRepeatNode" presStyleLbl="solidFgAcc1" presStyleIdx="3" presStyleCnt="5" custLinFactNeighborX="8389" custLinFactNeighborY="-1198"/>
      <dgm:spPr/>
      <dgm:t>
        <a:bodyPr/>
        <a:lstStyle/>
        <a:p>
          <a:endParaRPr lang="en-US"/>
        </a:p>
      </dgm:t>
    </dgm:pt>
    <dgm:pt modelId="{B3CF4C36-D544-461D-9E69-4E4448761807}" type="pres">
      <dgm:prSet presAssocID="{C42E227D-FA7F-468E-82EC-A20F8642BFA4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12DF2A-5B41-4E49-A492-55AED9AB22C5}" type="pres">
      <dgm:prSet presAssocID="{C42E227D-FA7F-468E-82EC-A20F8642BFA4}" presName="accent_5" presStyleCnt="0"/>
      <dgm:spPr/>
    </dgm:pt>
    <dgm:pt modelId="{615BA26C-62FE-4626-8B54-30188EC3DF32}" type="pres">
      <dgm:prSet presAssocID="{C42E227D-FA7F-468E-82EC-A20F8642BFA4}" presName="accentRepeatNode" presStyleLbl="solidFgAcc1" presStyleIdx="4" presStyleCnt="5"/>
      <dgm:spPr/>
    </dgm:pt>
  </dgm:ptLst>
  <dgm:cxnLst>
    <dgm:cxn modelId="{5CF9A140-A24B-4635-8215-B9962500821F}" type="presOf" srcId="{BD420692-09FB-4048-B59E-F8295F607147}" destId="{C52CBE0B-AB38-4689-A425-F6DC6B2929E8}" srcOrd="0" destOrd="0" presId="urn:microsoft.com/office/officeart/2008/layout/VerticalCurvedList"/>
    <dgm:cxn modelId="{418EF53A-30DD-4C86-BD30-E234893563C7}" type="presOf" srcId="{FD1E144B-074B-46CF-82C1-CB3446C01170}" destId="{EC58AB4E-3DC7-4C79-86BC-E3138860BDCF}" srcOrd="0" destOrd="0" presId="urn:microsoft.com/office/officeart/2008/layout/VerticalCurvedList"/>
    <dgm:cxn modelId="{E7081DC9-0F18-4D0E-8E85-8B4B6C3CBEBE}" type="presOf" srcId="{C42E227D-FA7F-468E-82EC-A20F8642BFA4}" destId="{B3CF4C36-D544-461D-9E69-4E4448761807}" srcOrd="0" destOrd="0" presId="urn:microsoft.com/office/officeart/2008/layout/VerticalCurvedList"/>
    <dgm:cxn modelId="{6058847F-140C-4E03-AFBD-ECA3F352AD45}" type="presOf" srcId="{214B1806-5E6D-4EB6-A9E0-46E0604F0F50}" destId="{4D96881E-57AF-4F22-9294-A0C6A9D8A784}" srcOrd="0" destOrd="0" presId="urn:microsoft.com/office/officeart/2008/layout/VerticalCurvedList"/>
    <dgm:cxn modelId="{16A1EC8C-E100-447F-AB76-28316DE3806A}" type="presOf" srcId="{A9FBD7FD-46DE-4922-AD4F-C1F2D441E1B5}" destId="{20C1D019-2DFB-4813-86A3-1576D8E28C58}" srcOrd="0" destOrd="0" presId="urn:microsoft.com/office/officeart/2008/layout/VerticalCurvedList"/>
    <dgm:cxn modelId="{7FE944FA-4BAE-4D0B-9DB2-4A44B97019E5}" srcId="{214B1806-5E6D-4EB6-A9E0-46E0604F0F50}" destId="{C42E227D-FA7F-468E-82EC-A20F8642BFA4}" srcOrd="4" destOrd="0" parTransId="{AD83A29F-5DFE-4F5B-B8D4-1E1A2079D617}" sibTransId="{1D266AF7-337F-4992-BAA9-96979C0FD867}"/>
    <dgm:cxn modelId="{490F058B-8C14-458D-A961-32ECCDCE2211}" srcId="{214B1806-5E6D-4EB6-A9E0-46E0604F0F50}" destId="{FD1E144B-074B-46CF-82C1-CB3446C01170}" srcOrd="0" destOrd="0" parTransId="{132EEC3A-C7BB-432F-AFF5-F76F7EBFD7FA}" sibTransId="{4FAAD1E6-5BC8-4A35-8053-3BA45D7D6C00}"/>
    <dgm:cxn modelId="{6BD4C9BD-B7B2-4632-BF87-DDC8CA48866F}" srcId="{214B1806-5E6D-4EB6-A9E0-46E0604F0F50}" destId="{A9FBD7FD-46DE-4922-AD4F-C1F2D441E1B5}" srcOrd="3" destOrd="0" parTransId="{7C2A51BD-EBF7-488D-AE99-8CF41C2F77DE}" sibTransId="{999B4E32-1AF3-4209-AA0D-7BA4494418E1}"/>
    <dgm:cxn modelId="{6E77AAE0-44D5-4CD5-A146-73D173264A25}" type="presOf" srcId="{4FAAD1E6-5BC8-4A35-8053-3BA45D7D6C00}" destId="{81697B03-F1D1-483F-8971-1CC086A541CB}" srcOrd="0" destOrd="0" presId="urn:microsoft.com/office/officeart/2008/layout/VerticalCurvedList"/>
    <dgm:cxn modelId="{C1230C5D-6D79-4B5F-BB35-116095317E1A}" type="presOf" srcId="{19AAE236-D599-43B5-B393-0D0846A0F31D}" destId="{D0CCFBDB-5DEF-41BF-A8F0-C75B6BB73CFF}" srcOrd="0" destOrd="0" presId="urn:microsoft.com/office/officeart/2008/layout/VerticalCurvedList"/>
    <dgm:cxn modelId="{97C99EF5-C29B-4BD3-BA93-9F1A9ECA05B0}" srcId="{214B1806-5E6D-4EB6-A9E0-46E0604F0F50}" destId="{BD420692-09FB-4048-B59E-F8295F607147}" srcOrd="2" destOrd="0" parTransId="{F9F84F06-CB5E-4300-A212-9EEDEE9F5F64}" sibTransId="{27FBB377-15F0-496A-9F39-EE3F8E6D2381}"/>
    <dgm:cxn modelId="{1A12507B-BFF3-401A-932F-5E267CF4EC1E}" srcId="{214B1806-5E6D-4EB6-A9E0-46E0604F0F50}" destId="{19AAE236-D599-43B5-B393-0D0846A0F31D}" srcOrd="1" destOrd="0" parTransId="{43782258-8606-4CC7-829D-7326C092A4DA}" sibTransId="{2CE9E713-58C0-4F53-8413-774F6CE5D1BC}"/>
    <dgm:cxn modelId="{7F21C38E-6CD3-4941-9121-A011AAD4AF4F}" type="presParOf" srcId="{4D96881E-57AF-4F22-9294-A0C6A9D8A784}" destId="{44C5428B-4ACE-4D70-AE21-ADA6D37947D2}" srcOrd="0" destOrd="0" presId="urn:microsoft.com/office/officeart/2008/layout/VerticalCurvedList"/>
    <dgm:cxn modelId="{3EB96047-9785-4DE0-B8DB-822CEA5C9249}" type="presParOf" srcId="{44C5428B-4ACE-4D70-AE21-ADA6D37947D2}" destId="{5310C337-D15F-46B1-A8BA-BFFDCE4272FD}" srcOrd="0" destOrd="0" presId="urn:microsoft.com/office/officeart/2008/layout/VerticalCurvedList"/>
    <dgm:cxn modelId="{E31C7F3A-0FCA-4F8A-9D6F-7A409B826E2A}" type="presParOf" srcId="{5310C337-D15F-46B1-A8BA-BFFDCE4272FD}" destId="{DB04EF72-6C66-4249-BD3C-832B5D9F2EB9}" srcOrd="0" destOrd="0" presId="urn:microsoft.com/office/officeart/2008/layout/VerticalCurvedList"/>
    <dgm:cxn modelId="{D894E036-5F24-4C63-A7A4-84EFB09EFDE4}" type="presParOf" srcId="{5310C337-D15F-46B1-A8BA-BFFDCE4272FD}" destId="{81697B03-F1D1-483F-8971-1CC086A541CB}" srcOrd="1" destOrd="0" presId="urn:microsoft.com/office/officeart/2008/layout/VerticalCurvedList"/>
    <dgm:cxn modelId="{3ABABA61-6ED9-4F8D-9585-C1A714C3E550}" type="presParOf" srcId="{5310C337-D15F-46B1-A8BA-BFFDCE4272FD}" destId="{5EB729D6-BFDF-425C-8729-7BED83EB97DC}" srcOrd="2" destOrd="0" presId="urn:microsoft.com/office/officeart/2008/layout/VerticalCurvedList"/>
    <dgm:cxn modelId="{622D5F17-D755-4E9B-BAE8-E42BC1506C25}" type="presParOf" srcId="{5310C337-D15F-46B1-A8BA-BFFDCE4272FD}" destId="{CBA16661-D0AF-468D-AD0B-797CCEEB8259}" srcOrd="3" destOrd="0" presId="urn:microsoft.com/office/officeart/2008/layout/VerticalCurvedList"/>
    <dgm:cxn modelId="{DB83A267-9BF1-4020-ACF4-3D3D0CC69F9C}" type="presParOf" srcId="{44C5428B-4ACE-4D70-AE21-ADA6D37947D2}" destId="{EC58AB4E-3DC7-4C79-86BC-E3138860BDCF}" srcOrd="1" destOrd="0" presId="urn:microsoft.com/office/officeart/2008/layout/VerticalCurvedList"/>
    <dgm:cxn modelId="{6436456D-7F4D-452A-B578-EF92C631EF00}" type="presParOf" srcId="{44C5428B-4ACE-4D70-AE21-ADA6D37947D2}" destId="{1C19FFA4-C350-47A5-918C-BCE21728D70C}" srcOrd="2" destOrd="0" presId="urn:microsoft.com/office/officeart/2008/layout/VerticalCurvedList"/>
    <dgm:cxn modelId="{4D36ABF0-7F5F-4CD7-8C8B-205CE04FA3BC}" type="presParOf" srcId="{1C19FFA4-C350-47A5-918C-BCE21728D70C}" destId="{749AA5CE-4473-4260-B7BC-E9899D9BFDC5}" srcOrd="0" destOrd="0" presId="urn:microsoft.com/office/officeart/2008/layout/VerticalCurvedList"/>
    <dgm:cxn modelId="{1DBAF5A9-3FDB-4296-A176-5B3AD31D3469}" type="presParOf" srcId="{44C5428B-4ACE-4D70-AE21-ADA6D37947D2}" destId="{D0CCFBDB-5DEF-41BF-A8F0-C75B6BB73CFF}" srcOrd="3" destOrd="0" presId="urn:microsoft.com/office/officeart/2008/layout/VerticalCurvedList"/>
    <dgm:cxn modelId="{096CE208-649D-4DC8-A4AF-C6B816D31D72}" type="presParOf" srcId="{44C5428B-4ACE-4D70-AE21-ADA6D37947D2}" destId="{CCDA3848-32E8-4650-B288-86A967408222}" srcOrd="4" destOrd="0" presId="urn:microsoft.com/office/officeart/2008/layout/VerticalCurvedList"/>
    <dgm:cxn modelId="{70AF97E5-E896-438C-A35C-DE8D45860338}" type="presParOf" srcId="{CCDA3848-32E8-4650-B288-86A967408222}" destId="{30DC890E-37A3-4682-BE61-998DBAF79AC6}" srcOrd="0" destOrd="0" presId="urn:microsoft.com/office/officeart/2008/layout/VerticalCurvedList"/>
    <dgm:cxn modelId="{58F562EA-996E-4816-BE43-51120D0617F9}" type="presParOf" srcId="{44C5428B-4ACE-4D70-AE21-ADA6D37947D2}" destId="{C52CBE0B-AB38-4689-A425-F6DC6B2929E8}" srcOrd="5" destOrd="0" presId="urn:microsoft.com/office/officeart/2008/layout/VerticalCurvedList"/>
    <dgm:cxn modelId="{9E5000CE-D77D-4C69-8CDA-20DD9A6BEF8C}" type="presParOf" srcId="{44C5428B-4ACE-4D70-AE21-ADA6D37947D2}" destId="{BB9ACB7F-5103-4516-AE53-908622B39A6D}" srcOrd="6" destOrd="0" presId="urn:microsoft.com/office/officeart/2008/layout/VerticalCurvedList"/>
    <dgm:cxn modelId="{72BBB4A8-CCEF-4CF8-B319-916AD2370463}" type="presParOf" srcId="{BB9ACB7F-5103-4516-AE53-908622B39A6D}" destId="{ABE49854-9B8E-4270-8FCA-621920E4F924}" srcOrd="0" destOrd="0" presId="urn:microsoft.com/office/officeart/2008/layout/VerticalCurvedList"/>
    <dgm:cxn modelId="{9B30719A-F4FC-4DFF-9F27-D78058C4EB8E}" type="presParOf" srcId="{44C5428B-4ACE-4D70-AE21-ADA6D37947D2}" destId="{20C1D019-2DFB-4813-86A3-1576D8E28C58}" srcOrd="7" destOrd="0" presId="urn:microsoft.com/office/officeart/2008/layout/VerticalCurvedList"/>
    <dgm:cxn modelId="{F91A0CDB-3070-49CF-BB5C-B158D1F7D0AB}" type="presParOf" srcId="{44C5428B-4ACE-4D70-AE21-ADA6D37947D2}" destId="{84AFC27A-E051-47CC-80E7-3CA89695BE73}" srcOrd="8" destOrd="0" presId="urn:microsoft.com/office/officeart/2008/layout/VerticalCurvedList"/>
    <dgm:cxn modelId="{57EAFF18-8182-422B-B558-3CC5E6AEB99D}" type="presParOf" srcId="{84AFC27A-E051-47CC-80E7-3CA89695BE73}" destId="{7655F131-1803-4E09-8A6D-B507D1EDF276}" srcOrd="0" destOrd="0" presId="urn:microsoft.com/office/officeart/2008/layout/VerticalCurvedList"/>
    <dgm:cxn modelId="{C3E7F86D-B1BE-49DE-8C4A-2DDEC15D84F1}" type="presParOf" srcId="{44C5428B-4ACE-4D70-AE21-ADA6D37947D2}" destId="{B3CF4C36-D544-461D-9E69-4E4448761807}" srcOrd="9" destOrd="0" presId="urn:microsoft.com/office/officeart/2008/layout/VerticalCurvedList"/>
    <dgm:cxn modelId="{6BCA30B4-5C1E-480E-914F-45733824D05C}" type="presParOf" srcId="{44C5428B-4ACE-4D70-AE21-ADA6D37947D2}" destId="{8012DF2A-5B41-4E49-A492-55AED9AB22C5}" srcOrd="10" destOrd="0" presId="urn:microsoft.com/office/officeart/2008/layout/VerticalCurvedList"/>
    <dgm:cxn modelId="{511EA953-E62B-43DD-B450-DF00878105DA}" type="presParOf" srcId="{8012DF2A-5B41-4E49-A492-55AED9AB22C5}" destId="{615BA26C-62FE-4626-8B54-30188EC3DF3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14B1806-5E6D-4EB6-A9E0-46E0604F0F5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1E144B-074B-46CF-82C1-CB3446C01170}">
      <dgm:prSet phldrT="[Texto]" custT="1"/>
      <dgm:spPr/>
      <dgm:t>
        <a:bodyPr/>
        <a:lstStyle/>
        <a:p>
          <a:r>
            <a:rPr lang="en-GB" sz="2400" dirty="0" smtClean="0">
              <a:solidFill>
                <a:schemeClr val="bg1"/>
              </a:solidFill>
            </a:rPr>
            <a:t>Could not find a regular job (19.7%)</a:t>
          </a:r>
          <a:endParaRPr lang="en-US" sz="2400" dirty="0">
            <a:solidFill>
              <a:schemeClr val="bg1"/>
            </a:solidFill>
          </a:endParaRPr>
        </a:p>
      </dgm:t>
    </dgm:pt>
    <dgm:pt modelId="{132EEC3A-C7BB-432F-AFF5-F76F7EBFD7FA}" type="parTrans" cxnId="{490F058B-8C14-458D-A961-32ECCDCE2211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4FAAD1E6-5BC8-4A35-8053-3BA45D7D6C00}" type="sibTrans" cxnId="{490F058B-8C14-458D-A961-32ECCDCE2211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BD420692-09FB-4048-B59E-F8295F607147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400" dirty="0" smtClean="0">
              <a:solidFill>
                <a:schemeClr val="bg1"/>
              </a:solidFill>
            </a:rPr>
            <a:t>This is the normal way how this is done (12.9%) </a:t>
          </a:r>
          <a:endParaRPr lang="en-US" sz="2400" dirty="0">
            <a:solidFill>
              <a:schemeClr val="bg1"/>
            </a:solidFill>
          </a:endParaRPr>
        </a:p>
      </dgm:t>
    </dgm:pt>
    <dgm:pt modelId="{F9F84F06-CB5E-4300-A212-9EEDEE9F5F64}" type="parTrans" cxnId="{97C99EF5-C29B-4BD3-BA93-9F1A9ECA05B0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27FBB377-15F0-496A-9F39-EE3F8E6D2381}" type="sibTrans" cxnId="{97C99EF5-C29B-4BD3-BA93-9F1A9ECA05B0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19AAE236-D599-43B5-B393-0D0846A0F31D}">
      <dgm:prSet custT="1"/>
      <dgm:spPr/>
      <dgm:t>
        <a:bodyPr/>
        <a:lstStyle/>
        <a:p>
          <a:r>
            <a:rPr lang="en-GB" sz="2400" dirty="0" smtClean="0">
              <a:solidFill>
                <a:schemeClr val="bg1"/>
              </a:solidFill>
            </a:rPr>
            <a:t>It was just a seasonal work and so it is not worth to declare it (15.4%) </a:t>
          </a:r>
          <a:endParaRPr lang="en-US" sz="2400" dirty="0">
            <a:solidFill>
              <a:schemeClr val="bg1"/>
            </a:solidFill>
          </a:endParaRPr>
        </a:p>
      </dgm:t>
    </dgm:pt>
    <dgm:pt modelId="{2CE9E713-58C0-4F53-8413-774F6CE5D1BC}" type="sibTrans" cxnId="{1A12507B-BFF3-401A-932F-5E267CF4EC1E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43782258-8606-4CC7-829D-7326C092A4DA}" type="parTrans" cxnId="{1A12507B-BFF3-401A-932F-5E267CF4EC1E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A9FBD7FD-46DE-4922-AD4F-C1F2D441E1B5}">
      <dgm:prSet custT="1"/>
      <dgm:spPr/>
      <dgm:t>
        <a:bodyPr/>
        <a:lstStyle/>
        <a:p>
          <a:r>
            <a:rPr lang="en-GB" sz="2400" dirty="0" smtClean="0">
              <a:solidFill>
                <a:schemeClr val="bg1"/>
              </a:solidFill>
            </a:rPr>
            <a:t>The State does not do anything for you, so why should I pay taxes (10.8%)</a:t>
          </a:r>
          <a:endParaRPr lang="en-US" sz="2400" dirty="0">
            <a:solidFill>
              <a:schemeClr val="bg1"/>
            </a:solidFill>
          </a:endParaRPr>
        </a:p>
      </dgm:t>
    </dgm:pt>
    <dgm:pt modelId="{999B4E32-1AF3-4209-AA0D-7BA4494418E1}" type="sibTrans" cxnId="{6BD4C9BD-B7B2-4632-BF87-DDC8CA48866F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7C2A51BD-EBF7-488D-AE99-8CF41C2F77DE}" type="parTrans" cxnId="{6BD4C9BD-B7B2-4632-BF87-DDC8CA48866F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C42E227D-FA7F-468E-82EC-A20F8642BFA4}">
      <dgm:prSet custT="1"/>
      <dgm:spPr/>
      <dgm:t>
        <a:bodyPr/>
        <a:lstStyle/>
        <a:p>
          <a:r>
            <a:rPr lang="en-GB" sz="2400" dirty="0" smtClean="0">
              <a:solidFill>
                <a:schemeClr val="bg1"/>
              </a:solidFill>
            </a:rPr>
            <a:t>Both parties benefited from it (10.2%)</a:t>
          </a:r>
          <a:endParaRPr lang="en-US" sz="2400" dirty="0">
            <a:solidFill>
              <a:schemeClr val="bg1"/>
            </a:solidFill>
          </a:endParaRPr>
        </a:p>
      </dgm:t>
    </dgm:pt>
    <dgm:pt modelId="{AD83A29F-5DFE-4F5B-B8D4-1E1A2079D617}" type="parTrans" cxnId="{7FE944FA-4BAE-4D0B-9DB2-4A44B97019E5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1D266AF7-337F-4992-BAA9-96979C0FD867}" type="sibTrans" cxnId="{7FE944FA-4BAE-4D0B-9DB2-4A44B97019E5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4D96881E-57AF-4F22-9294-A0C6A9D8A784}" type="pres">
      <dgm:prSet presAssocID="{214B1806-5E6D-4EB6-A9E0-46E0604F0F5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4C5428B-4ACE-4D70-AE21-ADA6D37947D2}" type="pres">
      <dgm:prSet presAssocID="{214B1806-5E6D-4EB6-A9E0-46E0604F0F50}" presName="Name1" presStyleCnt="0"/>
      <dgm:spPr/>
    </dgm:pt>
    <dgm:pt modelId="{5310C337-D15F-46B1-A8BA-BFFDCE4272FD}" type="pres">
      <dgm:prSet presAssocID="{214B1806-5E6D-4EB6-A9E0-46E0604F0F50}" presName="cycle" presStyleCnt="0"/>
      <dgm:spPr/>
    </dgm:pt>
    <dgm:pt modelId="{DB04EF72-6C66-4249-BD3C-832B5D9F2EB9}" type="pres">
      <dgm:prSet presAssocID="{214B1806-5E6D-4EB6-A9E0-46E0604F0F50}" presName="srcNode" presStyleLbl="node1" presStyleIdx="0" presStyleCnt="5"/>
      <dgm:spPr/>
    </dgm:pt>
    <dgm:pt modelId="{81697B03-F1D1-483F-8971-1CC086A541CB}" type="pres">
      <dgm:prSet presAssocID="{214B1806-5E6D-4EB6-A9E0-46E0604F0F50}" presName="conn" presStyleLbl="parChTrans1D2" presStyleIdx="0" presStyleCnt="1"/>
      <dgm:spPr/>
      <dgm:t>
        <a:bodyPr/>
        <a:lstStyle/>
        <a:p>
          <a:endParaRPr lang="en-US"/>
        </a:p>
      </dgm:t>
    </dgm:pt>
    <dgm:pt modelId="{5EB729D6-BFDF-425C-8729-7BED83EB97DC}" type="pres">
      <dgm:prSet presAssocID="{214B1806-5E6D-4EB6-A9E0-46E0604F0F50}" presName="extraNode" presStyleLbl="node1" presStyleIdx="0" presStyleCnt="5"/>
      <dgm:spPr/>
    </dgm:pt>
    <dgm:pt modelId="{CBA16661-D0AF-468D-AD0B-797CCEEB8259}" type="pres">
      <dgm:prSet presAssocID="{214B1806-5E6D-4EB6-A9E0-46E0604F0F50}" presName="dstNode" presStyleLbl="node1" presStyleIdx="0" presStyleCnt="5"/>
      <dgm:spPr/>
    </dgm:pt>
    <dgm:pt modelId="{EC58AB4E-3DC7-4C79-86BC-E3138860BDCF}" type="pres">
      <dgm:prSet presAssocID="{FD1E144B-074B-46CF-82C1-CB3446C01170}" presName="text_1" presStyleLbl="node1" presStyleIdx="0" presStyleCnt="5" custScaleY="101512" custLinFactNeighborX="-579" custLinFactNeighborY="-73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19FFA4-C350-47A5-918C-BCE21728D70C}" type="pres">
      <dgm:prSet presAssocID="{FD1E144B-074B-46CF-82C1-CB3446C01170}" presName="accent_1" presStyleCnt="0"/>
      <dgm:spPr/>
    </dgm:pt>
    <dgm:pt modelId="{749AA5CE-4473-4260-B7BC-E9899D9BFDC5}" type="pres">
      <dgm:prSet presAssocID="{FD1E144B-074B-46CF-82C1-CB3446C01170}" presName="accentRepeatNode" presStyleLbl="solidFgAcc1" presStyleIdx="0" presStyleCnt="5"/>
      <dgm:spPr/>
    </dgm:pt>
    <dgm:pt modelId="{D0CCFBDB-5DEF-41BF-A8F0-C75B6BB73CFF}" type="pres">
      <dgm:prSet presAssocID="{19AAE236-D599-43B5-B393-0D0846A0F31D}" presName="text_2" presStyleLbl="node1" presStyleIdx="1" presStyleCnt="5" custScaleY="1015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DA3848-32E8-4650-B288-86A967408222}" type="pres">
      <dgm:prSet presAssocID="{19AAE236-D599-43B5-B393-0D0846A0F31D}" presName="accent_2" presStyleCnt="0"/>
      <dgm:spPr/>
    </dgm:pt>
    <dgm:pt modelId="{30DC890E-37A3-4682-BE61-998DBAF79AC6}" type="pres">
      <dgm:prSet presAssocID="{19AAE236-D599-43B5-B393-0D0846A0F31D}" presName="accentRepeatNode" presStyleLbl="solidFgAcc1" presStyleIdx="1" presStyleCnt="5"/>
      <dgm:spPr/>
    </dgm:pt>
    <dgm:pt modelId="{C52CBE0B-AB38-4689-A425-F6DC6B2929E8}" type="pres">
      <dgm:prSet presAssocID="{BD420692-09FB-4048-B59E-F8295F607147}" presName="text_3" presStyleLbl="node1" presStyleIdx="2" presStyleCnt="5" custScaleY="1015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9ACB7F-5103-4516-AE53-908622B39A6D}" type="pres">
      <dgm:prSet presAssocID="{BD420692-09FB-4048-B59E-F8295F607147}" presName="accent_3" presStyleCnt="0"/>
      <dgm:spPr/>
    </dgm:pt>
    <dgm:pt modelId="{ABE49854-9B8E-4270-8FCA-621920E4F924}" type="pres">
      <dgm:prSet presAssocID="{BD420692-09FB-4048-B59E-F8295F607147}" presName="accentRepeatNode" presStyleLbl="solidFgAcc1" presStyleIdx="2" presStyleCnt="5"/>
      <dgm:spPr/>
    </dgm:pt>
    <dgm:pt modelId="{20C1D019-2DFB-4813-86A3-1576D8E28C58}" type="pres">
      <dgm:prSet presAssocID="{A9FBD7FD-46DE-4922-AD4F-C1F2D441E1B5}" presName="text_4" presStyleLbl="node1" presStyleIdx="3" presStyleCnt="5" custScaleY="92230" custLinFactNeighborX="819" custLinFactNeighborY="-14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AFC27A-E051-47CC-80E7-3CA89695BE73}" type="pres">
      <dgm:prSet presAssocID="{A9FBD7FD-46DE-4922-AD4F-C1F2D441E1B5}" presName="accent_4" presStyleCnt="0"/>
      <dgm:spPr/>
    </dgm:pt>
    <dgm:pt modelId="{7655F131-1803-4E09-8A6D-B507D1EDF276}" type="pres">
      <dgm:prSet presAssocID="{A9FBD7FD-46DE-4922-AD4F-C1F2D441E1B5}" presName="accentRepeatNode" presStyleLbl="solidFgAcc1" presStyleIdx="3" presStyleCnt="5" custLinFactNeighborX="8389" custLinFactNeighborY="-1198"/>
      <dgm:spPr/>
      <dgm:t>
        <a:bodyPr/>
        <a:lstStyle/>
        <a:p>
          <a:endParaRPr lang="en-US"/>
        </a:p>
      </dgm:t>
    </dgm:pt>
    <dgm:pt modelId="{B3CF4C36-D544-461D-9E69-4E4448761807}" type="pres">
      <dgm:prSet presAssocID="{C42E227D-FA7F-468E-82EC-A20F8642BFA4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12DF2A-5B41-4E49-A492-55AED9AB22C5}" type="pres">
      <dgm:prSet presAssocID="{C42E227D-FA7F-468E-82EC-A20F8642BFA4}" presName="accent_5" presStyleCnt="0"/>
      <dgm:spPr/>
    </dgm:pt>
    <dgm:pt modelId="{615BA26C-62FE-4626-8B54-30188EC3DF32}" type="pres">
      <dgm:prSet presAssocID="{C42E227D-FA7F-468E-82EC-A20F8642BFA4}" presName="accentRepeatNode" presStyleLbl="solidFgAcc1" presStyleIdx="4" presStyleCnt="5"/>
      <dgm:spPr/>
    </dgm:pt>
  </dgm:ptLst>
  <dgm:cxnLst>
    <dgm:cxn modelId="{09A92C5C-9B74-4CDB-9192-38BDD8EC5E2D}" type="presOf" srcId="{FD1E144B-074B-46CF-82C1-CB3446C01170}" destId="{EC58AB4E-3DC7-4C79-86BC-E3138860BDCF}" srcOrd="0" destOrd="0" presId="urn:microsoft.com/office/officeart/2008/layout/VerticalCurvedList"/>
    <dgm:cxn modelId="{F4E7D682-A81A-4577-AE1B-FEED90569198}" type="presOf" srcId="{19AAE236-D599-43B5-B393-0D0846A0F31D}" destId="{D0CCFBDB-5DEF-41BF-A8F0-C75B6BB73CFF}" srcOrd="0" destOrd="0" presId="urn:microsoft.com/office/officeart/2008/layout/VerticalCurvedList"/>
    <dgm:cxn modelId="{A0A82302-B37F-4D11-A633-67FFE64702B3}" type="presOf" srcId="{A9FBD7FD-46DE-4922-AD4F-C1F2D441E1B5}" destId="{20C1D019-2DFB-4813-86A3-1576D8E28C58}" srcOrd="0" destOrd="0" presId="urn:microsoft.com/office/officeart/2008/layout/VerticalCurvedList"/>
    <dgm:cxn modelId="{3A17483A-C81F-4B1E-B192-2EB0F2E1F412}" type="presOf" srcId="{C42E227D-FA7F-468E-82EC-A20F8642BFA4}" destId="{B3CF4C36-D544-461D-9E69-4E4448761807}" srcOrd="0" destOrd="0" presId="urn:microsoft.com/office/officeart/2008/layout/VerticalCurvedList"/>
    <dgm:cxn modelId="{E1AF6445-20C3-42D7-B774-73BDC6FC9259}" type="presOf" srcId="{4FAAD1E6-5BC8-4A35-8053-3BA45D7D6C00}" destId="{81697B03-F1D1-483F-8971-1CC086A541CB}" srcOrd="0" destOrd="0" presId="urn:microsoft.com/office/officeart/2008/layout/VerticalCurvedList"/>
    <dgm:cxn modelId="{FA19824B-4C42-449B-A925-624BCF275630}" type="presOf" srcId="{214B1806-5E6D-4EB6-A9E0-46E0604F0F50}" destId="{4D96881E-57AF-4F22-9294-A0C6A9D8A784}" srcOrd="0" destOrd="0" presId="urn:microsoft.com/office/officeart/2008/layout/VerticalCurvedList"/>
    <dgm:cxn modelId="{9895B493-6646-4DC5-ABAC-BD6DBCD85E83}" type="presOf" srcId="{BD420692-09FB-4048-B59E-F8295F607147}" destId="{C52CBE0B-AB38-4689-A425-F6DC6B2929E8}" srcOrd="0" destOrd="0" presId="urn:microsoft.com/office/officeart/2008/layout/VerticalCurvedList"/>
    <dgm:cxn modelId="{7FE944FA-4BAE-4D0B-9DB2-4A44B97019E5}" srcId="{214B1806-5E6D-4EB6-A9E0-46E0604F0F50}" destId="{C42E227D-FA7F-468E-82EC-A20F8642BFA4}" srcOrd="4" destOrd="0" parTransId="{AD83A29F-5DFE-4F5B-B8D4-1E1A2079D617}" sibTransId="{1D266AF7-337F-4992-BAA9-96979C0FD867}"/>
    <dgm:cxn modelId="{490F058B-8C14-458D-A961-32ECCDCE2211}" srcId="{214B1806-5E6D-4EB6-A9E0-46E0604F0F50}" destId="{FD1E144B-074B-46CF-82C1-CB3446C01170}" srcOrd="0" destOrd="0" parTransId="{132EEC3A-C7BB-432F-AFF5-F76F7EBFD7FA}" sibTransId="{4FAAD1E6-5BC8-4A35-8053-3BA45D7D6C00}"/>
    <dgm:cxn modelId="{6BD4C9BD-B7B2-4632-BF87-DDC8CA48866F}" srcId="{214B1806-5E6D-4EB6-A9E0-46E0604F0F50}" destId="{A9FBD7FD-46DE-4922-AD4F-C1F2D441E1B5}" srcOrd="3" destOrd="0" parTransId="{7C2A51BD-EBF7-488D-AE99-8CF41C2F77DE}" sibTransId="{999B4E32-1AF3-4209-AA0D-7BA4494418E1}"/>
    <dgm:cxn modelId="{97C99EF5-C29B-4BD3-BA93-9F1A9ECA05B0}" srcId="{214B1806-5E6D-4EB6-A9E0-46E0604F0F50}" destId="{BD420692-09FB-4048-B59E-F8295F607147}" srcOrd="2" destOrd="0" parTransId="{F9F84F06-CB5E-4300-A212-9EEDEE9F5F64}" sibTransId="{27FBB377-15F0-496A-9F39-EE3F8E6D2381}"/>
    <dgm:cxn modelId="{1A12507B-BFF3-401A-932F-5E267CF4EC1E}" srcId="{214B1806-5E6D-4EB6-A9E0-46E0604F0F50}" destId="{19AAE236-D599-43B5-B393-0D0846A0F31D}" srcOrd="1" destOrd="0" parTransId="{43782258-8606-4CC7-829D-7326C092A4DA}" sibTransId="{2CE9E713-58C0-4F53-8413-774F6CE5D1BC}"/>
    <dgm:cxn modelId="{A41DCF9D-ED1B-4C4E-9437-22CBA4CA2A96}" type="presParOf" srcId="{4D96881E-57AF-4F22-9294-A0C6A9D8A784}" destId="{44C5428B-4ACE-4D70-AE21-ADA6D37947D2}" srcOrd="0" destOrd="0" presId="urn:microsoft.com/office/officeart/2008/layout/VerticalCurvedList"/>
    <dgm:cxn modelId="{93C6634C-7BBD-4ADD-BABB-9A47A50C40F4}" type="presParOf" srcId="{44C5428B-4ACE-4D70-AE21-ADA6D37947D2}" destId="{5310C337-D15F-46B1-A8BA-BFFDCE4272FD}" srcOrd="0" destOrd="0" presId="urn:microsoft.com/office/officeart/2008/layout/VerticalCurvedList"/>
    <dgm:cxn modelId="{82964E81-1145-4E7D-9BA1-C71D5C16091D}" type="presParOf" srcId="{5310C337-D15F-46B1-A8BA-BFFDCE4272FD}" destId="{DB04EF72-6C66-4249-BD3C-832B5D9F2EB9}" srcOrd="0" destOrd="0" presId="urn:microsoft.com/office/officeart/2008/layout/VerticalCurvedList"/>
    <dgm:cxn modelId="{34260696-680E-42EF-9112-A24A8A97F4D8}" type="presParOf" srcId="{5310C337-D15F-46B1-A8BA-BFFDCE4272FD}" destId="{81697B03-F1D1-483F-8971-1CC086A541CB}" srcOrd="1" destOrd="0" presId="urn:microsoft.com/office/officeart/2008/layout/VerticalCurvedList"/>
    <dgm:cxn modelId="{EE0A1D15-0431-44EE-89AD-7B2BEFBA577D}" type="presParOf" srcId="{5310C337-D15F-46B1-A8BA-BFFDCE4272FD}" destId="{5EB729D6-BFDF-425C-8729-7BED83EB97DC}" srcOrd="2" destOrd="0" presId="urn:microsoft.com/office/officeart/2008/layout/VerticalCurvedList"/>
    <dgm:cxn modelId="{EC2A38F3-EF79-45D4-9AE3-ABF0B944E608}" type="presParOf" srcId="{5310C337-D15F-46B1-A8BA-BFFDCE4272FD}" destId="{CBA16661-D0AF-468D-AD0B-797CCEEB8259}" srcOrd="3" destOrd="0" presId="urn:microsoft.com/office/officeart/2008/layout/VerticalCurvedList"/>
    <dgm:cxn modelId="{D4D17A28-4CC7-40F6-A841-7C429EA50B8E}" type="presParOf" srcId="{44C5428B-4ACE-4D70-AE21-ADA6D37947D2}" destId="{EC58AB4E-3DC7-4C79-86BC-E3138860BDCF}" srcOrd="1" destOrd="0" presId="urn:microsoft.com/office/officeart/2008/layout/VerticalCurvedList"/>
    <dgm:cxn modelId="{2F1F13E1-2A8E-41E8-AE5B-5A4D53A9E9CC}" type="presParOf" srcId="{44C5428B-4ACE-4D70-AE21-ADA6D37947D2}" destId="{1C19FFA4-C350-47A5-918C-BCE21728D70C}" srcOrd="2" destOrd="0" presId="urn:microsoft.com/office/officeart/2008/layout/VerticalCurvedList"/>
    <dgm:cxn modelId="{8D206786-9447-406E-A4E1-D11EAF922620}" type="presParOf" srcId="{1C19FFA4-C350-47A5-918C-BCE21728D70C}" destId="{749AA5CE-4473-4260-B7BC-E9899D9BFDC5}" srcOrd="0" destOrd="0" presId="urn:microsoft.com/office/officeart/2008/layout/VerticalCurvedList"/>
    <dgm:cxn modelId="{395E5E16-83B5-4CAE-A57F-5F2CAA6AA1BB}" type="presParOf" srcId="{44C5428B-4ACE-4D70-AE21-ADA6D37947D2}" destId="{D0CCFBDB-5DEF-41BF-A8F0-C75B6BB73CFF}" srcOrd="3" destOrd="0" presId="urn:microsoft.com/office/officeart/2008/layout/VerticalCurvedList"/>
    <dgm:cxn modelId="{DDA9CBE2-9EC8-4E72-AC50-333031448ABD}" type="presParOf" srcId="{44C5428B-4ACE-4D70-AE21-ADA6D37947D2}" destId="{CCDA3848-32E8-4650-B288-86A967408222}" srcOrd="4" destOrd="0" presId="urn:microsoft.com/office/officeart/2008/layout/VerticalCurvedList"/>
    <dgm:cxn modelId="{52C1C8B1-8213-4B55-9DE9-B6ECBE91783D}" type="presParOf" srcId="{CCDA3848-32E8-4650-B288-86A967408222}" destId="{30DC890E-37A3-4682-BE61-998DBAF79AC6}" srcOrd="0" destOrd="0" presId="urn:microsoft.com/office/officeart/2008/layout/VerticalCurvedList"/>
    <dgm:cxn modelId="{C102D2AA-BA7C-4A9A-9EE2-00C856F8A4F0}" type="presParOf" srcId="{44C5428B-4ACE-4D70-AE21-ADA6D37947D2}" destId="{C52CBE0B-AB38-4689-A425-F6DC6B2929E8}" srcOrd="5" destOrd="0" presId="urn:microsoft.com/office/officeart/2008/layout/VerticalCurvedList"/>
    <dgm:cxn modelId="{BEE6B911-5106-40A3-BC7F-90DF9B331451}" type="presParOf" srcId="{44C5428B-4ACE-4D70-AE21-ADA6D37947D2}" destId="{BB9ACB7F-5103-4516-AE53-908622B39A6D}" srcOrd="6" destOrd="0" presId="urn:microsoft.com/office/officeart/2008/layout/VerticalCurvedList"/>
    <dgm:cxn modelId="{A51AA44E-DD19-474D-B940-A430BFD37B6A}" type="presParOf" srcId="{BB9ACB7F-5103-4516-AE53-908622B39A6D}" destId="{ABE49854-9B8E-4270-8FCA-621920E4F924}" srcOrd="0" destOrd="0" presId="urn:microsoft.com/office/officeart/2008/layout/VerticalCurvedList"/>
    <dgm:cxn modelId="{2CDCBDE5-ABC8-44DD-AD35-500859675093}" type="presParOf" srcId="{44C5428B-4ACE-4D70-AE21-ADA6D37947D2}" destId="{20C1D019-2DFB-4813-86A3-1576D8E28C58}" srcOrd="7" destOrd="0" presId="urn:microsoft.com/office/officeart/2008/layout/VerticalCurvedList"/>
    <dgm:cxn modelId="{32A4D1D4-8C54-4E4C-9A5F-7CF97177D378}" type="presParOf" srcId="{44C5428B-4ACE-4D70-AE21-ADA6D37947D2}" destId="{84AFC27A-E051-47CC-80E7-3CA89695BE73}" srcOrd="8" destOrd="0" presId="urn:microsoft.com/office/officeart/2008/layout/VerticalCurvedList"/>
    <dgm:cxn modelId="{B2719DE6-464F-406C-BF52-9C06BB3EBDFB}" type="presParOf" srcId="{84AFC27A-E051-47CC-80E7-3CA89695BE73}" destId="{7655F131-1803-4E09-8A6D-B507D1EDF276}" srcOrd="0" destOrd="0" presId="urn:microsoft.com/office/officeart/2008/layout/VerticalCurvedList"/>
    <dgm:cxn modelId="{B3B37C71-84EF-4B98-9F97-AE0580379193}" type="presParOf" srcId="{44C5428B-4ACE-4D70-AE21-ADA6D37947D2}" destId="{B3CF4C36-D544-461D-9E69-4E4448761807}" srcOrd="9" destOrd="0" presId="urn:microsoft.com/office/officeart/2008/layout/VerticalCurvedList"/>
    <dgm:cxn modelId="{3E6435CB-2B92-484F-B651-1C141AF9F9C6}" type="presParOf" srcId="{44C5428B-4ACE-4D70-AE21-ADA6D37947D2}" destId="{8012DF2A-5B41-4E49-A492-55AED9AB22C5}" srcOrd="10" destOrd="0" presId="urn:microsoft.com/office/officeart/2008/layout/VerticalCurvedList"/>
    <dgm:cxn modelId="{FCDFCE27-673A-4738-8335-30842CFA4D56}" type="presParOf" srcId="{8012DF2A-5B41-4E49-A492-55AED9AB22C5}" destId="{615BA26C-62FE-4626-8B54-30188EC3DF3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14B1806-5E6D-4EB6-A9E0-46E0604F0F5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1E144B-074B-46CF-82C1-CB3446C01170}">
      <dgm:prSet phldrT="[Texto]" custT="1"/>
      <dgm:spPr/>
      <dgm:t>
        <a:bodyPr/>
        <a:lstStyle/>
        <a:p>
          <a:r>
            <a:rPr lang="en-GB" sz="2400" dirty="0" smtClean="0">
              <a:solidFill>
                <a:schemeClr val="bg1"/>
              </a:solidFill>
            </a:rPr>
            <a:t>Lack of regular jobs on the labour market (20%) </a:t>
          </a:r>
          <a:endParaRPr lang="en-US" sz="2400" dirty="0">
            <a:solidFill>
              <a:schemeClr val="bg1"/>
            </a:solidFill>
          </a:endParaRPr>
        </a:p>
      </dgm:t>
    </dgm:pt>
    <dgm:pt modelId="{132EEC3A-C7BB-432F-AFF5-F76F7EBFD7FA}" type="parTrans" cxnId="{490F058B-8C14-458D-A961-32ECCDCE2211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4FAAD1E6-5BC8-4A35-8053-3BA45D7D6C00}" type="sibTrans" cxnId="{490F058B-8C14-458D-A961-32ECCDCE2211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BD420692-09FB-4048-B59E-F8295F607147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400" dirty="0" smtClean="0">
              <a:solidFill>
                <a:schemeClr val="bg1"/>
              </a:solidFill>
            </a:rPr>
            <a:t>Insufficient income from regular job (16%)</a:t>
          </a:r>
          <a:endParaRPr lang="en-US" sz="2400" dirty="0">
            <a:solidFill>
              <a:schemeClr val="bg1"/>
            </a:solidFill>
          </a:endParaRPr>
        </a:p>
      </dgm:t>
    </dgm:pt>
    <dgm:pt modelId="{F9F84F06-CB5E-4300-A212-9EEDEE9F5F64}" type="parTrans" cxnId="{97C99EF5-C29B-4BD3-BA93-9F1A9ECA05B0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27FBB377-15F0-496A-9F39-EE3F8E6D2381}" type="sibTrans" cxnId="{97C99EF5-C29B-4BD3-BA93-9F1A9ECA05B0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19AAE236-D599-43B5-B393-0D0846A0F31D}">
      <dgm:prSet custT="1"/>
      <dgm:spPr/>
      <dgm:t>
        <a:bodyPr/>
        <a:lstStyle/>
        <a:p>
          <a:r>
            <a:rPr lang="en-GB" sz="2400" dirty="0" smtClean="0">
              <a:solidFill>
                <a:schemeClr val="bg1"/>
              </a:solidFill>
            </a:rPr>
            <a:t>The State does not do anything for the people, so why should they pay taxes (19%)</a:t>
          </a:r>
          <a:endParaRPr lang="en-US" sz="2400" dirty="0">
            <a:solidFill>
              <a:schemeClr val="bg1"/>
            </a:solidFill>
          </a:endParaRPr>
        </a:p>
      </dgm:t>
    </dgm:pt>
    <dgm:pt modelId="{2CE9E713-58C0-4F53-8413-774F6CE5D1BC}" type="sibTrans" cxnId="{1A12507B-BFF3-401A-932F-5E267CF4EC1E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43782258-8606-4CC7-829D-7326C092A4DA}" type="parTrans" cxnId="{1A12507B-BFF3-401A-932F-5E267CF4EC1E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A9FBD7FD-46DE-4922-AD4F-C1F2D441E1B5}">
      <dgm:prSet custT="1"/>
      <dgm:spPr/>
      <dgm:t>
        <a:bodyPr/>
        <a:lstStyle/>
        <a:p>
          <a:r>
            <a:rPr lang="en-GB" sz="2400" dirty="0" smtClean="0">
              <a:solidFill>
                <a:schemeClr val="bg1"/>
              </a:solidFill>
            </a:rPr>
            <a:t>Taxes and/or social security contributions are too high (13%)</a:t>
          </a:r>
          <a:endParaRPr lang="en-US" sz="2400" dirty="0">
            <a:solidFill>
              <a:schemeClr val="bg1"/>
            </a:solidFill>
          </a:endParaRPr>
        </a:p>
      </dgm:t>
    </dgm:pt>
    <dgm:pt modelId="{999B4E32-1AF3-4209-AA0D-7BA4494418E1}" type="sibTrans" cxnId="{6BD4C9BD-B7B2-4632-BF87-DDC8CA48866F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7C2A51BD-EBF7-488D-AE99-8CF41C2F77DE}" type="parTrans" cxnId="{6BD4C9BD-B7B2-4632-BF87-DDC8CA48866F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4D96881E-57AF-4F22-9294-A0C6A9D8A784}" type="pres">
      <dgm:prSet presAssocID="{214B1806-5E6D-4EB6-A9E0-46E0604F0F5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4C5428B-4ACE-4D70-AE21-ADA6D37947D2}" type="pres">
      <dgm:prSet presAssocID="{214B1806-5E6D-4EB6-A9E0-46E0604F0F50}" presName="Name1" presStyleCnt="0"/>
      <dgm:spPr/>
    </dgm:pt>
    <dgm:pt modelId="{5310C337-D15F-46B1-A8BA-BFFDCE4272FD}" type="pres">
      <dgm:prSet presAssocID="{214B1806-5E6D-4EB6-A9E0-46E0604F0F50}" presName="cycle" presStyleCnt="0"/>
      <dgm:spPr/>
    </dgm:pt>
    <dgm:pt modelId="{DB04EF72-6C66-4249-BD3C-832B5D9F2EB9}" type="pres">
      <dgm:prSet presAssocID="{214B1806-5E6D-4EB6-A9E0-46E0604F0F50}" presName="srcNode" presStyleLbl="node1" presStyleIdx="0" presStyleCnt="4"/>
      <dgm:spPr/>
    </dgm:pt>
    <dgm:pt modelId="{81697B03-F1D1-483F-8971-1CC086A541CB}" type="pres">
      <dgm:prSet presAssocID="{214B1806-5E6D-4EB6-A9E0-46E0604F0F50}" presName="conn" presStyleLbl="parChTrans1D2" presStyleIdx="0" presStyleCnt="1"/>
      <dgm:spPr/>
      <dgm:t>
        <a:bodyPr/>
        <a:lstStyle/>
        <a:p>
          <a:endParaRPr lang="en-US"/>
        </a:p>
      </dgm:t>
    </dgm:pt>
    <dgm:pt modelId="{5EB729D6-BFDF-425C-8729-7BED83EB97DC}" type="pres">
      <dgm:prSet presAssocID="{214B1806-5E6D-4EB6-A9E0-46E0604F0F50}" presName="extraNode" presStyleLbl="node1" presStyleIdx="0" presStyleCnt="4"/>
      <dgm:spPr/>
    </dgm:pt>
    <dgm:pt modelId="{CBA16661-D0AF-468D-AD0B-797CCEEB8259}" type="pres">
      <dgm:prSet presAssocID="{214B1806-5E6D-4EB6-A9E0-46E0604F0F50}" presName="dstNode" presStyleLbl="node1" presStyleIdx="0" presStyleCnt="4"/>
      <dgm:spPr/>
    </dgm:pt>
    <dgm:pt modelId="{EC58AB4E-3DC7-4C79-86BC-E3138860BDCF}" type="pres">
      <dgm:prSet presAssocID="{FD1E144B-074B-46CF-82C1-CB3446C01170}" presName="text_1" presStyleLbl="node1" presStyleIdx="0" presStyleCnt="4" custScaleY="101512" custLinFactNeighborX="-579" custLinFactNeighborY="-73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19FFA4-C350-47A5-918C-BCE21728D70C}" type="pres">
      <dgm:prSet presAssocID="{FD1E144B-074B-46CF-82C1-CB3446C01170}" presName="accent_1" presStyleCnt="0"/>
      <dgm:spPr/>
    </dgm:pt>
    <dgm:pt modelId="{749AA5CE-4473-4260-B7BC-E9899D9BFDC5}" type="pres">
      <dgm:prSet presAssocID="{FD1E144B-074B-46CF-82C1-CB3446C01170}" presName="accentRepeatNode" presStyleLbl="solidFgAcc1" presStyleIdx="0" presStyleCnt="4"/>
      <dgm:spPr/>
    </dgm:pt>
    <dgm:pt modelId="{D0CCFBDB-5DEF-41BF-A8F0-C75B6BB73CFF}" type="pres">
      <dgm:prSet presAssocID="{19AAE236-D599-43B5-B393-0D0846A0F31D}" presName="text_2" presStyleLbl="node1" presStyleIdx="1" presStyleCnt="4" custScaleY="1015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DA3848-32E8-4650-B288-86A967408222}" type="pres">
      <dgm:prSet presAssocID="{19AAE236-D599-43B5-B393-0D0846A0F31D}" presName="accent_2" presStyleCnt="0"/>
      <dgm:spPr/>
    </dgm:pt>
    <dgm:pt modelId="{30DC890E-37A3-4682-BE61-998DBAF79AC6}" type="pres">
      <dgm:prSet presAssocID="{19AAE236-D599-43B5-B393-0D0846A0F31D}" presName="accentRepeatNode" presStyleLbl="solidFgAcc1" presStyleIdx="1" presStyleCnt="4"/>
      <dgm:spPr/>
    </dgm:pt>
    <dgm:pt modelId="{C52CBE0B-AB38-4689-A425-F6DC6B2929E8}" type="pres">
      <dgm:prSet presAssocID="{BD420692-09FB-4048-B59E-F8295F607147}" presName="text_3" presStyleLbl="node1" presStyleIdx="2" presStyleCnt="4" custScaleY="1015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9ACB7F-5103-4516-AE53-908622B39A6D}" type="pres">
      <dgm:prSet presAssocID="{BD420692-09FB-4048-B59E-F8295F607147}" presName="accent_3" presStyleCnt="0"/>
      <dgm:spPr/>
    </dgm:pt>
    <dgm:pt modelId="{ABE49854-9B8E-4270-8FCA-621920E4F924}" type="pres">
      <dgm:prSet presAssocID="{BD420692-09FB-4048-B59E-F8295F607147}" presName="accentRepeatNode" presStyleLbl="solidFgAcc1" presStyleIdx="2" presStyleCnt="4"/>
      <dgm:spPr/>
    </dgm:pt>
    <dgm:pt modelId="{20C1D019-2DFB-4813-86A3-1576D8E28C58}" type="pres">
      <dgm:prSet presAssocID="{A9FBD7FD-46DE-4922-AD4F-C1F2D441E1B5}" presName="text_4" presStyleLbl="node1" presStyleIdx="3" presStyleCnt="4" custScaleY="92230" custLinFactNeighborX="819" custLinFactNeighborY="-14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AFC27A-E051-47CC-80E7-3CA89695BE73}" type="pres">
      <dgm:prSet presAssocID="{A9FBD7FD-46DE-4922-AD4F-C1F2D441E1B5}" presName="accent_4" presStyleCnt="0"/>
      <dgm:spPr/>
    </dgm:pt>
    <dgm:pt modelId="{7655F131-1803-4E09-8A6D-B507D1EDF276}" type="pres">
      <dgm:prSet presAssocID="{A9FBD7FD-46DE-4922-AD4F-C1F2D441E1B5}" presName="accentRepeatNode" presStyleLbl="solidFgAcc1" presStyleIdx="3" presStyleCnt="4" custLinFactNeighborX="8389" custLinFactNeighborY="-1198"/>
      <dgm:spPr/>
      <dgm:t>
        <a:bodyPr/>
        <a:lstStyle/>
        <a:p>
          <a:endParaRPr lang="en-US"/>
        </a:p>
      </dgm:t>
    </dgm:pt>
  </dgm:ptLst>
  <dgm:cxnLst>
    <dgm:cxn modelId="{97C99EF5-C29B-4BD3-BA93-9F1A9ECA05B0}" srcId="{214B1806-5E6D-4EB6-A9E0-46E0604F0F50}" destId="{BD420692-09FB-4048-B59E-F8295F607147}" srcOrd="2" destOrd="0" parTransId="{F9F84F06-CB5E-4300-A212-9EEDEE9F5F64}" sibTransId="{27FBB377-15F0-496A-9F39-EE3F8E6D2381}"/>
    <dgm:cxn modelId="{8AC9C691-667A-4DDB-AEF4-AA64E910CA1D}" type="presOf" srcId="{BD420692-09FB-4048-B59E-F8295F607147}" destId="{C52CBE0B-AB38-4689-A425-F6DC6B2929E8}" srcOrd="0" destOrd="0" presId="urn:microsoft.com/office/officeart/2008/layout/VerticalCurvedList"/>
    <dgm:cxn modelId="{D2B10EC0-8FA1-4E25-B970-E0E2E721287B}" type="presOf" srcId="{A9FBD7FD-46DE-4922-AD4F-C1F2D441E1B5}" destId="{20C1D019-2DFB-4813-86A3-1576D8E28C58}" srcOrd="0" destOrd="0" presId="urn:microsoft.com/office/officeart/2008/layout/VerticalCurvedList"/>
    <dgm:cxn modelId="{A219BC81-D509-4945-83D8-A4B7A25F8897}" type="presOf" srcId="{4FAAD1E6-5BC8-4A35-8053-3BA45D7D6C00}" destId="{81697B03-F1D1-483F-8971-1CC086A541CB}" srcOrd="0" destOrd="0" presId="urn:microsoft.com/office/officeart/2008/layout/VerticalCurvedList"/>
    <dgm:cxn modelId="{62839340-B89D-4DD1-909D-0B36BFB2D449}" type="presOf" srcId="{FD1E144B-074B-46CF-82C1-CB3446C01170}" destId="{EC58AB4E-3DC7-4C79-86BC-E3138860BDCF}" srcOrd="0" destOrd="0" presId="urn:microsoft.com/office/officeart/2008/layout/VerticalCurvedList"/>
    <dgm:cxn modelId="{490F058B-8C14-458D-A961-32ECCDCE2211}" srcId="{214B1806-5E6D-4EB6-A9E0-46E0604F0F50}" destId="{FD1E144B-074B-46CF-82C1-CB3446C01170}" srcOrd="0" destOrd="0" parTransId="{132EEC3A-C7BB-432F-AFF5-F76F7EBFD7FA}" sibTransId="{4FAAD1E6-5BC8-4A35-8053-3BA45D7D6C00}"/>
    <dgm:cxn modelId="{1A12507B-BFF3-401A-932F-5E267CF4EC1E}" srcId="{214B1806-5E6D-4EB6-A9E0-46E0604F0F50}" destId="{19AAE236-D599-43B5-B393-0D0846A0F31D}" srcOrd="1" destOrd="0" parTransId="{43782258-8606-4CC7-829D-7326C092A4DA}" sibTransId="{2CE9E713-58C0-4F53-8413-774F6CE5D1BC}"/>
    <dgm:cxn modelId="{6BD4C9BD-B7B2-4632-BF87-DDC8CA48866F}" srcId="{214B1806-5E6D-4EB6-A9E0-46E0604F0F50}" destId="{A9FBD7FD-46DE-4922-AD4F-C1F2D441E1B5}" srcOrd="3" destOrd="0" parTransId="{7C2A51BD-EBF7-488D-AE99-8CF41C2F77DE}" sibTransId="{999B4E32-1AF3-4209-AA0D-7BA4494418E1}"/>
    <dgm:cxn modelId="{8ACB4A12-B562-4F1E-BE60-9961ABCE2D4C}" type="presOf" srcId="{19AAE236-D599-43B5-B393-0D0846A0F31D}" destId="{D0CCFBDB-5DEF-41BF-A8F0-C75B6BB73CFF}" srcOrd="0" destOrd="0" presId="urn:microsoft.com/office/officeart/2008/layout/VerticalCurvedList"/>
    <dgm:cxn modelId="{06504EE8-5A5D-4696-980C-164254666576}" type="presOf" srcId="{214B1806-5E6D-4EB6-A9E0-46E0604F0F50}" destId="{4D96881E-57AF-4F22-9294-A0C6A9D8A784}" srcOrd="0" destOrd="0" presId="urn:microsoft.com/office/officeart/2008/layout/VerticalCurvedList"/>
    <dgm:cxn modelId="{72B9BD78-8159-44FF-8686-F3E6BC94B152}" type="presParOf" srcId="{4D96881E-57AF-4F22-9294-A0C6A9D8A784}" destId="{44C5428B-4ACE-4D70-AE21-ADA6D37947D2}" srcOrd="0" destOrd="0" presId="urn:microsoft.com/office/officeart/2008/layout/VerticalCurvedList"/>
    <dgm:cxn modelId="{9B754FF8-2027-4E5A-A55C-220BA3B1EAE1}" type="presParOf" srcId="{44C5428B-4ACE-4D70-AE21-ADA6D37947D2}" destId="{5310C337-D15F-46B1-A8BA-BFFDCE4272FD}" srcOrd="0" destOrd="0" presId="urn:microsoft.com/office/officeart/2008/layout/VerticalCurvedList"/>
    <dgm:cxn modelId="{E9822FB9-619C-4DA3-B643-A29072F8536D}" type="presParOf" srcId="{5310C337-D15F-46B1-A8BA-BFFDCE4272FD}" destId="{DB04EF72-6C66-4249-BD3C-832B5D9F2EB9}" srcOrd="0" destOrd="0" presId="urn:microsoft.com/office/officeart/2008/layout/VerticalCurvedList"/>
    <dgm:cxn modelId="{5A373B0A-B28A-4989-BAAA-42BF1218C7A0}" type="presParOf" srcId="{5310C337-D15F-46B1-A8BA-BFFDCE4272FD}" destId="{81697B03-F1D1-483F-8971-1CC086A541CB}" srcOrd="1" destOrd="0" presId="urn:microsoft.com/office/officeart/2008/layout/VerticalCurvedList"/>
    <dgm:cxn modelId="{AE954887-BBCB-465A-8ED9-A4C106179888}" type="presParOf" srcId="{5310C337-D15F-46B1-A8BA-BFFDCE4272FD}" destId="{5EB729D6-BFDF-425C-8729-7BED83EB97DC}" srcOrd="2" destOrd="0" presId="urn:microsoft.com/office/officeart/2008/layout/VerticalCurvedList"/>
    <dgm:cxn modelId="{B8F09AF0-51AE-4A0A-A41C-2C56C844F16A}" type="presParOf" srcId="{5310C337-D15F-46B1-A8BA-BFFDCE4272FD}" destId="{CBA16661-D0AF-468D-AD0B-797CCEEB8259}" srcOrd="3" destOrd="0" presId="urn:microsoft.com/office/officeart/2008/layout/VerticalCurvedList"/>
    <dgm:cxn modelId="{BF4C50CB-0AD6-4E8B-88AF-832ED1F165AB}" type="presParOf" srcId="{44C5428B-4ACE-4D70-AE21-ADA6D37947D2}" destId="{EC58AB4E-3DC7-4C79-86BC-E3138860BDCF}" srcOrd="1" destOrd="0" presId="urn:microsoft.com/office/officeart/2008/layout/VerticalCurvedList"/>
    <dgm:cxn modelId="{3F6150FE-E82C-4F3F-AAB9-09564989EF53}" type="presParOf" srcId="{44C5428B-4ACE-4D70-AE21-ADA6D37947D2}" destId="{1C19FFA4-C350-47A5-918C-BCE21728D70C}" srcOrd="2" destOrd="0" presId="urn:microsoft.com/office/officeart/2008/layout/VerticalCurvedList"/>
    <dgm:cxn modelId="{C5B53114-18FB-480B-B00A-1BD1F5AA0E27}" type="presParOf" srcId="{1C19FFA4-C350-47A5-918C-BCE21728D70C}" destId="{749AA5CE-4473-4260-B7BC-E9899D9BFDC5}" srcOrd="0" destOrd="0" presId="urn:microsoft.com/office/officeart/2008/layout/VerticalCurvedList"/>
    <dgm:cxn modelId="{42447C95-B8C2-4E8C-9679-D5711DC35494}" type="presParOf" srcId="{44C5428B-4ACE-4D70-AE21-ADA6D37947D2}" destId="{D0CCFBDB-5DEF-41BF-A8F0-C75B6BB73CFF}" srcOrd="3" destOrd="0" presId="urn:microsoft.com/office/officeart/2008/layout/VerticalCurvedList"/>
    <dgm:cxn modelId="{4A044E39-402E-45F1-87B6-A41EE5AC5383}" type="presParOf" srcId="{44C5428B-4ACE-4D70-AE21-ADA6D37947D2}" destId="{CCDA3848-32E8-4650-B288-86A967408222}" srcOrd="4" destOrd="0" presId="urn:microsoft.com/office/officeart/2008/layout/VerticalCurvedList"/>
    <dgm:cxn modelId="{DA769BE5-9227-46E1-BA7B-5DDADF6976AC}" type="presParOf" srcId="{CCDA3848-32E8-4650-B288-86A967408222}" destId="{30DC890E-37A3-4682-BE61-998DBAF79AC6}" srcOrd="0" destOrd="0" presId="urn:microsoft.com/office/officeart/2008/layout/VerticalCurvedList"/>
    <dgm:cxn modelId="{EDB5FA31-CABE-4065-809C-9A4B63FE4BD8}" type="presParOf" srcId="{44C5428B-4ACE-4D70-AE21-ADA6D37947D2}" destId="{C52CBE0B-AB38-4689-A425-F6DC6B2929E8}" srcOrd="5" destOrd="0" presId="urn:microsoft.com/office/officeart/2008/layout/VerticalCurvedList"/>
    <dgm:cxn modelId="{C5417263-EF98-4E43-B82C-680E73CE57D2}" type="presParOf" srcId="{44C5428B-4ACE-4D70-AE21-ADA6D37947D2}" destId="{BB9ACB7F-5103-4516-AE53-908622B39A6D}" srcOrd="6" destOrd="0" presId="urn:microsoft.com/office/officeart/2008/layout/VerticalCurvedList"/>
    <dgm:cxn modelId="{5CB3E769-130F-434D-99B8-9983EC93F074}" type="presParOf" srcId="{BB9ACB7F-5103-4516-AE53-908622B39A6D}" destId="{ABE49854-9B8E-4270-8FCA-621920E4F924}" srcOrd="0" destOrd="0" presId="urn:microsoft.com/office/officeart/2008/layout/VerticalCurvedList"/>
    <dgm:cxn modelId="{B658B221-C6E6-4963-B64A-123650BF3273}" type="presParOf" srcId="{44C5428B-4ACE-4D70-AE21-ADA6D37947D2}" destId="{20C1D019-2DFB-4813-86A3-1576D8E28C58}" srcOrd="7" destOrd="0" presId="urn:microsoft.com/office/officeart/2008/layout/VerticalCurvedList"/>
    <dgm:cxn modelId="{0D9BCB32-264E-4818-95E8-E7A2255CE64D}" type="presParOf" srcId="{44C5428B-4ACE-4D70-AE21-ADA6D37947D2}" destId="{84AFC27A-E051-47CC-80E7-3CA89695BE73}" srcOrd="8" destOrd="0" presId="urn:microsoft.com/office/officeart/2008/layout/VerticalCurvedList"/>
    <dgm:cxn modelId="{CE82E1FF-D546-4A7E-920D-B4F685A5B9A2}" type="presParOf" srcId="{84AFC27A-E051-47CC-80E7-3CA89695BE73}" destId="{7655F131-1803-4E09-8A6D-B507D1EDF2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4B1806-5E6D-4EB6-A9E0-46E0604F0F5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1E144B-074B-46CF-82C1-CB3446C01170}">
      <dgm:prSet phldrT="[Texto]" custT="1"/>
      <dgm:spPr/>
      <dgm:t>
        <a:bodyPr/>
        <a:lstStyle/>
        <a:p>
          <a:r>
            <a:rPr lang="en-US" sz="2400" dirty="0" smtClean="0"/>
            <a:t>Informal employment in the formal sector (hired </a:t>
          </a:r>
          <a:r>
            <a:rPr lang="en-US" sz="2400" dirty="0" err="1" smtClean="0"/>
            <a:t>labour</a:t>
          </a:r>
          <a:r>
            <a:rPr lang="en-US" sz="2400" dirty="0" smtClean="0"/>
            <a:t> without formalized </a:t>
          </a:r>
          <a:r>
            <a:rPr lang="en-US" sz="2400" dirty="0" err="1" smtClean="0"/>
            <a:t>labour</a:t>
          </a:r>
          <a:r>
            <a:rPr lang="en-US" sz="2400" dirty="0" smtClean="0"/>
            <a:t> relations in registered enterprises)</a:t>
          </a:r>
          <a:endParaRPr lang="en-US" sz="2400" dirty="0"/>
        </a:p>
      </dgm:t>
    </dgm:pt>
    <dgm:pt modelId="{132EEC3A-C7BB-432F-AFF5-F76F7EBFD7FA}" type="parTrans" cxnId="{490F058B-8C14-458D-A961-32ECCDCE2211}">
      <dgm:prSet/>
      <dgm:spPr/>
      <dgm:t>
        <a:bodyPr/>
        <a:lstStyle/>
        <a:p>
          <a:endParaRPr lang="en-US" sz="2400"/>
        </a:p>
      </dgm:t>
    </dgm:pt>
    <dgm:pt modelId="{4FAAD1E6-5BC8-4A35-8053-3BA45D7D6C00}" type="sibTrans" cxnId="{490F058B-8C14-458D-A961-32ECCDCE2211}">
      <dgm:prSet/>
      <dgm:spPr/>
      <dgm:t>
        <a:bodyPr/>
        <a:lstStyle/>
        <a:p>
          <a:endParaRPr lang="en-US" sz="2400"/>
        </a:p>
      </dgm:t>
    </dgm:pt>
    <dgm:pt modelId="{BAA0AAC8-6F39-4923-BA99-626D5CB794C4}">
      <dgm:prSet phldrT="[Texto]" custT="1"/>
      <dgm:spPr/>
      <dgm:t>
        <a:bodyPr/>
        <a:lstStyle/>
        <a:p>
          <a:r>
            <a:rPr lang="en-US" sz="2400" dirty="0" smtClean="0"/>
            <a:t>Employment in the informal sector (economic activities performed by unregistered enterprises or by persons without registration/declaration with competent authorities);</a:t>
          </a:r>
          <a:endParaRPr lang="en-US" sz="2400" dirty="0"/>
        </a:p>
      </dgm:t>
    </dgm:pt>
    <dgm:pt modelId="{4C72F8A0-910E-4CEE-92C4-C01BA1FB72D2}" type="parTrans" cxnId="{A10FA80B-2FA4-4BA5-9101-559358DA9059}">
      <dgm:prSet/>
      <dgm:spPr/>
      <dgm:t>
        <a:bodyPr/>
        <a:lstStyle/>
        <a:p>
          <a:endParaRPr lang="en-US" sz="2400"/>
        </a:p>
      </dgm:t>
    </dgm:pt>
    <dgm:pt modelId="{48241250-E9B1-405E-BA65-CE9F1B888BFA}" type="sibTrans" cxnId="{A10FA80B-2FA4-4BA5-9101-559358DA9059}">
      <dgm:prSet/>
      <dgm:spPr/>
      <dgm:t>
        <a:bodyPr/>
        <a:lstStyle/>
        <a:p>
          <a:endParaRPr lang="en-US" sz="2400"/>
        </a:p>
      </dgm:t>
    </dgm:pt>
    <dgm:pt modelId="{D1D8FFAC-AD2F-414F-A39F-22FAC2F35378}">
      <dgm:prSet phldrT="[Texto]" custT="1"/>
      <dgm:spPr/>
      <dgm:t>
        <a:bodyPr/>
        <a:lstStyle/>
        <a:p>
          <a:r>
            <a:rPr lang="en-US" sz="2400" dirty="0" smtClean="0"/>
            <a:t>Underreported actual working hours and wages “in envelopes”</a:t>
          </a:r>
          <a:endParaRPr lang="en-US" sz="2400" dirty="0"/>
        </a:p>
      </dgm:t>
    </dgm:pt>
    <dgm:pt modelId="{7587C640-0D57-4909-B77B-BBD4A668318D}" type="parTrans" cxnId="{39E78406-7D3D-471E-A56E-7B204CFC0E81}">
      <dgm:prSet/>
      <dgm:spPr/>
      <dgm:t>
        <a:bodyPr/>
        <a:lstStyle/>
        <a:p>
          <a:endParaRPr lang="en-US" sz="2400"/>
        </a:p>
      </dgm:t>
    </dgm:pt>
    <dgm:pt modelId="{36A69635-2EDF-40DE-A8DD-72360E7DD876}" type="sibTrans" cxnId="{39E78406-7D3D-471E-A56E-7B204CFC0E81}">
      <dgm:prSet/>
      <dgm:spPr/>
      <dgm:t>
        <a:bodyPr/>
        <a:lstStyle/>
        <a:p>
          <a:endParaRPr lang="en-US" sz="2400"/>
        </a:p>
      </dgm:t>
    </dgm:pt>
    <dgm:pt modelId="{D1C700E6-15DE-4CDD-8324-2C8D8A40347D}">
      <dgm:prSet custT="1"/>
      <dgm:spPr/>
      <dgm:t>
        <a:bodyPr/>
        <a:lstStyle/>
        <a:p>
          <a:r>
            <a:rPr lang="en-US" sz="2400" dirty="0" smtClean="0"/>
            <a:t>Disguised employment (through commercial contracts, independent contractor contracts, bogus self-employment, bogus internships, bogus volunteers and misuse of distant and outsourcing mechanisms)</a:t>
          </a:r>
          <a:endParaRPr lang="en-US" sz="2400" dirty="0"/>
        </a:p>
      </dgm:t>
    </dgm:pt>
    <dgm:pt modelId="{EF6248FD-8860-4A61-9635-7E58B7C58EA7}" type="parTrans" cxnId="{1F720B48-A311-40F2-8B87-F3EEC561FAB6}">
      <dgm:prSet/>
      <dgm:spPr/>
      <dgm:t>
        <a:bodyPr/>
        <a:lstStyle/>
        <a:p>
          <a:endParaRPr lang="en-US" sz="2400"/>
        </a:p>
      </dgm:t>
    </dgm:pt>
    <dgm:pt modelId="{ADCCDD55-7590-4D86-9E11-8007C552C2D1}" type="sibTrans" cxnId="{1F720B48-A311-40F2-8B87-F3EEC561FAB6}">
      <dgm:prSet/>
      <dgm:spPr/>
      <dgm:t>
        <a:bodyPr/>
        <a:lstStyle/>
        <a:p>
          <a:endParaRPr lang="en-US" sz="2400"/>
        </a:p>
      </dgm:t>
    </dgm:pt>
    <dgm:pt modelId="{19AAE236-D599-43B5-B393-0D0846A0F31D}">
      <dgm:prSet custT="1"/>
      <dgm:spPr/>
      <dgm:t>
        <a:bodyPr/>
        <a:lstStyle/>
        <a:p>
          <a:r>
            <a:rPr lang="en-US" sz="2400" dirty="0" smtClean="0"/>
            <a:t>Unreported secondary employment (“Moonlighting”) </a:t>
          </a:r>
          <a:endParaRPr lang="en-US" sz="2400" dirty="0"/>
        </a:p>
      </dgm:t>
    </dgm:pt>
    <dgm:pt modelId="{43782258-8606-4CC7-829D-7326C092A4DA}" type="parTrans" cxnId="{1A12507B-BFF3-401A-932F-5E267CF4EC1E}">
      <dgm:prSet/>
      <dgm:spPr/>
      <dgm:t>
        <a:bodyPr/>
        <a:lstStyle/>
        <a:p>
          <a:endParaRPr lang="en-US" sz="2400"/>
        </a:p>
      </dgm:t>
    </dgm:pt>
    <dgm:pt modelId="{2CE9E713-58C0-4F53-8413-774F6CE5D1BC}" type="sibTrans" cxnId="{1A12507B-BFF3-401A-932F-5E267CF4EC1E}">
      <dgm:prSet/>
      <dgm:spPr/>
      <dgm:t>
        <a:bodyPr/>
        <a:lstStyle/>
        <a:p>
          <a:endParaRPr lang="en-US" sz="2400"/>
        </a:p>
      </dgm:t>
    </dgm:pt>
    <dgm:pt modelId="{4D96881E-57AF-4F22-9294-A0C6A9D8A784}" type="pres">
      <dgm:prSet presAssocID="{214B1806-5E6D-4EB6-A9E0-46E0604F0F5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4C5428B-4ACE-4D70-AE21-ADA6D37947D2}" type="pres">
      <dgm:prSet presAssocID="{214B1806-5E6D-4EB6-A9E0-46E0604F0F50}" presName="Name1" presStyleCnt="0"/>
      <dgm:spPr/>
    </dgm:pt>
    <dgm:pt modelId="{5310C337-D15F-46B1-A8BA-BFFDCE4272FD}" type="pres">
      <dgm:prSet presAssocID="{214B1806-5E6D-4EB6-A9E0-46E0604F0F50}" presName="cycle" presStyleCnt="0"/>
      <dgm:spPr/>
    </dgm:pt>
    <dgm:pt modelId="{DB04EF72-6C66-4249-BD3C-832B5D9F2EB9}" type="pres">
      <dgm:prSet presAssocID="{214B1806-5E6D-4EB6-A9E0-46E0604F0F50}" presName="srcNode" presStyleLbl="node1" presStyleIdx="0" presStyleCnt="5"/>
      <dgm:spPr/>
    </dgm:pt>
    <dgm:pt modelId="{81697B03-F1D1-483F-8971-1CC086A541CB}" type="pres">
      <dgm:prSet presAssocID="{214B1806-5E6D-4EB6-A9E0-46E0604F0F50}" presName="conn" presStyleLbl="parChTrans1D2" presStyleIdx="0" presStyleCnt="1"/>
      <dgm:spPr/>
      <dgm:t>
        <a:bodyPr/>
        <a:lstStyle/>
        <a:p>
          <a:endParaRPr lang="en-US"/>
        </a:p>
      </dgm:t>
    </dgm:pt>
    <dgm:pt modelId="{5EB729D6-BFDF-425C-8729-7BED83EB97DC}" type="pres">
      <dgm:prSet presAssocID="{214B1806-5E6D-4EB6-A9E0-46E0604F0F50}" presName="extraNode" presStyleLbl="node1" presStyleIdx="0" presStyleCnt="5"/>
      <dgm:spPr/>
    </dgm:pt>
    <dgm:pt modelId="{CBA16661-D0AF-468D-AD0B-797CCEEB8259}" type="pres">
      <dgm:prSet presAssocID="{214B1806-5E6D-4EB6-A9E0-46E0604F0F50}" presName="dstNode" presStyleLbl="node1" presStyleIdx="0" presStyleCnt="5"/>
      <dgm:spPr/>
    </dgm:pt>
    <dgm:pt modelId="{EC58AB4E-3DC7-4C79-86BC-E3138860BDCF}" type="pres">
      <dgm:prSet presAssocID="{FD1E144B-074B-46CF-82C1-CB3446C01170}" presName="text_1" presStyleLbl="node1" presStyleIdx="0" presStyleCnt="5" custScaleY="1360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19FFA4-C350-47A5-918C-BCE21728D70C}" type="pres">
      <dgm:prSet presAssocID="{FD1E144B-074B-46CF-82C1-CB3446C01170}" presName="accent_1" presStyleCnt="0"/>
      <dgm:spPr/>
    </dgm:pt>
    <dgm:pt modelId="{749AA5CE-4473-4260-B7BC-E9899D9BFDC5}" type="pres">
      <dgm:prSet presAssocID="{FD1E144B-074B-46CF-82C1-CB3446C01170}" presName="accentRepeatNode" presStyleLbl="solidFgAcc1" presStyleIdx="0" presStyleCnt="5"/>
      <dgm:spPr/>
    </dgm:pt>
    <dgm:pt modelId="{07270331-C214-4D72-B969-3E070DB1F7E9}" type="pres">
      <dgm:prSet presAssocID="{BAA0AAC8-6F39-4923-BA99-626D5CB794C4}" presName="text_2" presStyleLbl="node1" presStyleIdx="1" presStyleCnt="5" custScaleY="1360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EDCA98-54B4-4CAB-969C-81C69A9DA598}" type="pres">
      <dgm:prSet presAssocID="{BAA0AAC8-6F39-4923-BA99-626D5CB794C4}" presName="accent_2" presStyleCnt="0"/>
      <dgm:spPr/>
    </dgm:pt>
    <dgm:pt modelId="{B41C2CDA-E808-4F76-837C-0A6F21D32ED9}" type="pres">
      <dgm:prSet presAssocID="{BAA0AAC8-6F39-4923-BA99-626D5CB794C4}" presName="accentRepeatNode" presStyleLbl="solidFgAcc1" presStyleIdx="1" presStyleCnt="5"/>
      <dgm:spPr/>
    </dgm:pt>
    <dgm:pt modelId="{D215EC9B-BE42-475E-957C-CFA15C1E0045}" type="pres">
      <dgm:prSet presAssocID="{D1D8FFAC-AD2F-414F-A39F-22FAC2F35378}" presName="text_3" presStyleLbl="node1" presStyleIdx="2" presStyleCnt="5" custScaleY="1360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29DBD8-E32F-4DE6-8E23-97305573BFCB}" type="pres">
      <dgm:prSet presAssocID="{D1D8FFAC-AD2F-414F-A39F-22FAC2F35378}" presName="accent_3" presStyleCnt="0"/>
      <dgm:spPr/>
    </dgm:pt>
    <dgm:pt modelId="{02DCBEAC-CBFF-4206-9CB3-3BB672F88C3C}" type="pres">
      <dgm:prSet presAssocID="{D1D8FFAC-AD2F-414F-A39F-22FAC2F35378}" presName="accentRepeatNode" presStyleLbl="solidFgAcc1" presStyleIdx="2" presStyleCnt="5"/>
      <dgm:spPr/>
    </dgm:pt>
    <dgm:pt modelId="{BBF0E7EC-62AF-40A2-AB81-A17FCF88E72B}" type="pres">
      <dgm:prSet presAssocID="{D1C700E6-15DE-4CDD-8324-2C8D8A40347D}" presName="text_4" presStyleLbl="node1" presStyleIdx="3" presStyleCnt="5" custScaleY="1360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7C7E41-FC9C-4F4B-84F6-5AC787926D1B}" type="pres">
      <dgm:prSet presAssocID="{D1C700E6-15DE-4CDD-8324-2C8D8A40347D}" presName="accent_4" presStyleCnt="0"/>
      <dgm:spPr/>
    </dgm:pt>
    <dgm:pt modelId="{15C75927-E682-40F7-9AF0-E72632A39D62}" type="pres">
      <dgm:prSet presAssocID="{D1C700E6-15DE-4CDD-8324-2C8D8A40347D}" presName="accentRepeatNode" presStyleLbl="solidFgAcc1" presStyleIdx="3" presStyleCnt="5"/>
      <dgm:spPr/>
      <dgm:t>
        <a:bodyPr/>
        <a:lstStyle/>
        <a:p>
          <a:endParaRPr lang="en-US"/>
        </a:p>
      </dgm:t>
    </dgm:pt>
    <dgm:pt modelId="{228C97CD-EBF5-4DD4-92EB-C1017C0C5DA6}" type="pres">
      <dgm:prSet presAssocID="{19AAE236-D599-43B5-B393-0D0846A0F31D}" presName="text_5" presStyleLbl="node1" presStyleIdx="4" presStyleCnt="5" custScaleY="1360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8BE0D8-A574-4AB4-8066-B522792271DE}" type="pres">
      <dgm:prSet presAssocID="{19AAE236-D599-43B5-B393-0D0846A0F31D}" presName="accent_5" presStyleCnt="0"/>
      <dgm:spPr/>
    </dgm:pt>
    <dgm:pt modelId="{30DC890E-37A3-4682-BE61-998DBAF79AC6}" type="pres">
      <dgm:prSet presAssocID="{19AAE236-D599-43B5-B393-0D0846A0F31D}" presName="accentRepeatNode" presStyleLbl="solidFgAcc1" presStyleIdx="4" presStyleCnt="5"/>
      <dgm:spPr/>
    </dgm:pt>
  </dgm:ptLst>
  <dgm:cxnLst>
    <dgm:cxn modelId="{1F720B48-A311-40F2-8B87-F3EEC561FAB6}" srcId="{214B1806-5E6D-4EB6-A9E0-46E0604F0F50}" destId="{D1C700E6-15DE-4CDD-8324-2C8D8A40347D}" srcOrd="3" destOrd="0" parTransId="{EF6248FD-8860-4A61-9635-7E58B7C58EA7}" sibTransId="{ADCCDD55-7590-4D86-9E11-8007C552C2D1}"/>
    <dgm:cxn modelId="{1D833BD9-1FC4-43EB-A4F4-C5A2F89C2CEB}" type="presOf" srcId="{BAA0AAC8-6F39-4923-BA99-626D5CB794C4}" destId="{07270331-C214-4D72-B969-3E070DB1F7E9}" srcOrd="0" destOrd="0" presId="urn:microsoft.com/office/officeart/2008/layout/VerticalCurvedList"/>
    <dgm:cxn modelId="{93919CC1-8063-46AB-9972-5ED806F6B4AC}" type="presOf" srcId="{214B1806-5E6D-4EB6-A9E0-46E0604F0F50}" destId="{4D96881E-57AF-4F22-9294-A0C6A9D8A784}" srcOrd="0" destOrd="0" presId="urn:microsoft.com/office/officeart/2008/layout/VerticalCurvedList"/>
    <dgm:cxn modelId="{9C3DB12A-DABB-4336-9C15-25DB2E760477}" type="presOf" srcId="{19AAE236-D599-43B5-B393-0D0846A0F31D}" destId="{228C97CD-EBF5-4DD4-92EB-C1017C0C5DA6}" srcOrd="0" destOrd="0" presId="urn:microsoft.com/office/officeart/2008/layout/VerticalCurvedList"/>
    <dgm:cxn modelId="{6F91589E-A5D4-4387-A315-B9FB4E73DBBF}" type="presOf" srcId="{D1D8FFAC-AD2F-414F-A39F-22FAC2F35378}" destId="{D215EC9B-BE42-475E-957C-CFA15C1E0045}" srcOrd="0" destOrd="0" presId="urn:microsoft.com/office/officeart/2008/layout/VerticalCurvedList"/>
    <dgm:cxn modelId="{3FC3652B-6DED-4512-B456-21BA25D0B420}" type="presOf" srcId="{D1C700E6-15DE-4CDD-8324-2C8D8A40347D}" destId="{BBF0E7EC-62AF-40A2-AB81-A17FCF88E72B}" srcOrd="0" destOrd="0" presId="urn:microsoft.com/office/officeart/2008/layout/VerticalCurvedList"/>
    <dgm:cxn modelId="{490F058B-8C14-458D-A961-32ECCDCE2211}" srcId="{214B1806-5E6D-4EB6-A9E0-46E0604F0F50}" destId="{FD1E144B-074B-46CF-82C1-CB3446C01170}" srcOrd="0" destOrd="0" parTransId="{132EEC3A-C7BB-432F-AFF5-F76F7EBFD7FA}" sibTransId="{4FAAD1E6-5BC8-4A35-8053-3BA45D7D6C00}"/>
    <dgm:cxn modelId="{A10FA80B-2FA4-4BA5-9101-559358DA9059}" srcId="{214B1806-5E6D-4EB6-A9E0-46E0604F0F50}" destId="{BAA0AAC8-6F39-4923-BA99-626D5CB794C4}" srcOrd="1" destOrd="0" parTransId="{4C72F8A0-910E-4CEE-92C4-C01BA1FB72D2}" sibTransId="{48241250-E9B1-405E-BA65-CE9F1B888BFA}"/>
    <dgm:cxn modelId="{39E78406-7D3D-471E-A56E-7B204CFC0E81}" srcId="{214B1806-5E6D-4EB6-A9E0-46E0604F0F50}" destId="{D1D8FFAC-AD2F-414F-A39F-22FAC2F35378}" srcOrd="2" destOrd="0" parTransId="{7587C640-0D57-4909-B77B-BBD4A668318D}" sibTransId="{36A69635-2EDF-40DE-A8DD-72360E7DD876}"/>
    <dgm:cxn modelId="{57671391-3FA4-4F31-B8F8-9E886707A404}" type="presOf" srcId="{4FAAD1E6-5BC8-4A35-8053-3BA45D7D6C00}" destId="{81697B03-F1D1-483F-8971-1CC086A541CB}" srcOrd="0" destOrd="0" presId="urn:microsoft.com/office/officeart/2008/layout/VerticalCurvedList"/>
    <dgm:cxn modelId="{04E747C1-B2B6-460F-BAA3-7EE4E8292AAD}" type="presOf" srcId="{FD1E144B-074B-46CF-82C1-CB3446C01170}" destId="{EC58AB4E-3DC7-4C79-86BC-E3138860BDCF}" srcOrd="0" destOrd="0" presId="urn:microsoft.com/office/officeart/2008/layout/VerticalCurvedList"/>
    <dgm:cxn modelId="{1A12507B-BFF3-401A-932F-5E267CF4EC1E}" srcId="{214B1806-5E6D-4EB6-A9E0-46E0604F0F50}" destId="{19AAE236-D599-43B5-B393-0D0846A0F31D}" srcOrd="4" destOrd="0" parTransId="{43782258-8606-4CC7-829D-7326C092A4DA}" sibTransId="{2CE9E713-58C0-4F53-8413-774F6CE5D1BC}"/>
    <dgm:cxn modelId="{89DFEC10-C6B6-44C6-B98E-1C6BCD74FDCF}" type="presParOf" srcId="{4D96881E-57AF-4F22-9294-A0C6A9D8A784}" destId="{44C5428B-4ACE-4D70-AE21-ADA6D37947D2}" srcOrd="0" destOrd="0" presId="urn:microsoft.com/office/officeart/2008/layout/VerticalCurvedList"/>
    <dgm:cxn modelId="{4443EDA6-EB58-4F13-99DF-929F4E5A3A7B}" type="presParOf" srcId="{44C5428B-4ACE-4D70-AE21-ADA6D37947D2}" destId="{5310C337-D15F-46B1-A8BA-BFFDCE4272FD}" srcOrd="0" destOrd="0" presId="urn:microsoft.com/office/officeart/2008/layout/VerticalCurvedList"/>
    <dgm:cxn modelId="{C533D841-7545-44A4-9916-E47F0A150183}" type="presParOf" srcId="{5310C337-D15F-46B1-A8BA-BFFDCE4272FD}" destId="{DB04EF72-6C66-4249-BD3C-832B5D9F2EB9}" srcOrd="0" destOrd="0" presId="urn:microsoft.com/office/officeart/2008/layout/VerticalCurvedList"/>
    <dgm:cxn modelId="{AEAC3DFE-B0D1-48EB-A481-EA0E343BEF9D}" type="presParOf" srcId="{5310C337-D15F-46B1-A8BA-BFFDCE4272FD}" destId="{81697B03-F1D1-483F-8971-1CC086A541CB}" srcOrd="1" destOrd="0" presId="urn:microsoft.com/office/officeart/2008/layout/VerticalCurvedList"/>
    <dgm:cxn modelId="{82017668-B775-4BB3-BB73-8CAE4384C46A}" type="presParOf" srcId="{5310C337-D15F-46B1-A8BA-BFFDCE4272FD}" destId="{5EB729D6-BFDF-425C-8729-7BED83EB97DC}" srcOrd="2" destOrd="0" presId="urn:microsoft.com/office/officeart/2008/layout/VerticalCurvedList"/>
    <dgm:cxn modelId="{F89DD356-6752-4AB6-A2FC-57664A22D350}" type="presParOf" srcId="{5310C337-D15F-46B1-A8BA-BFFDCE4272FD}" destId="{CBA16661-D0AF-468D-AD0B-797CCEEB8259}" srcOrd="3" destOrd="0" presId="urn:microsoft.com/office/officeart/2008/layout/VerticalCurvedList"/>
    <dgm:cxn modelId="{B3B138F9-F26B-4E01-A9FC-D2E6687A300C}" type="presParOf" srcId="{44C5428B-4ACE-4D70-AE21-ADA6D37947D2}" destId="{EC58AB4E-3DC7-4C79-86BC-E3138860BDCF}" srcOrd="1" destOrd="0" presId="urn:microsoft.com/office/officeart/2008/layout/VerticalCurvedList"/>
    <dgm:cxn modelId="{DE5B0731-8A82-481D-841E-2B1B2C907A8A}" type="presParOf" srcId="{44C5428B-4ACE-4D70-AE21-ADA6D37947D2}" destId="{1C19FFA4-C350-47A5-918C-BCE21728D70C}" srcOrd="2" destOrd="0" presId="urn:microsoft.com/office/officeart/2008/layout/VerticalCurvedList"/>
    <dgm:cxn modelId="{80A3EFE1-28CB-4CCA-98A5-C0B046F67B34}" type="presParOf" srcId="{1C19FFA4-C350-47A5-918C-BCE21728D70C}" destId="{749AA5CE-4473-4260-B7BC-E9899D9BFDC5}" srcOrd="0" destOrd="0" presId="urn:microsoft.com/office/officeart/2008/layout/VerticalCurvedList"/>
    <dgm:cxn modelId="{0BB6CBC9-F0B5-48E1-BCD6-811B0CA2CDE7}" type="presParOf" srcId="{44C5428B-4ACE-4D70-AE21-ADA6D37947D2}" destId="{07270331-C214-4D72-B969-3E070DB1F7E9}" srcOrd="3" destOrd="0" presId="urn:microsoft.com/office/officeart/2008/layout/VerticalCurvedList"/>
    <dgm:cxn modelId="{BC6F0F82-1393-48B7-B4EC-36BBE98600B8}" type="presParOf" srcId="{44C5428B-4ACE-4D70-AE21-ADA6D37947D2}" destId="{34EDCA98-54B4-4CAB-969C-81C69A9DA598}" srcOrd="4" destOrd="0" presId="urn:microsoft.com/office/officeart/2008/layout/VerticalCurvedList"/>
    <dgm:cxn modelId="{1DC6AC35-F522-4F7D-8CDD-286DAF20054A}" type="presParOf" srcId="{34EDCA98-54B4-4CAB-969C-81C69A9DA598}" destId="{B41C2CDA-E808-4F76-837C-0A6F21D32ED9}" srcOrd="0" destOrd="0" presId="urn:microsoft.com/office/officeart/2008/layout/VerticalCurvedList"/>
    <dgm:cxn modelId="{3D596BF7-AB89-4D36-BB34-3FAAB5435353}" type="presParOf" srcId="{44C5428B-4ACE-4D70-AE21-ADA6D37947D2}" destId="{D215EC9B-BE42-475E-957C-CFA15C1E0045}" srcOrd="5" destOrd="0" presId="urn:microsoft.com/office/officeart/2008/layout/VerticalCurvedList"/>
    <dgm:cxn modelId="{CD6FE740-3B9E-4B0B-90D4-DFDA8CE94187}" type="presParOf" srcId="{44C5428B-4ACE-4D70-AE21-ADA6D37947D2}" destId="{6B29DBD8-E32F-4DE6-8E23-97305573BFCB}" srcOrd="6" destOrd="0" presId="urn:microsoft.com/office/officeart/2008/layout/VerticalCurvedList"/>
    <dgm:cxn modelId="{1ACE115E-1689-4551-8722-AADFEBCE18F7}" type="presParOf" srcId="{6B29DBD8-E32F-4DE6-8E23-97305573BFCB}" destId="{02DCBEAC-CBFF-4206-9CB3-3BB672F88C3C}" srcOrd="0" destOrd="0" presId="urn:microsoft.com/office/officeart/2008/layout/VerticalCurvedList"/>
    <dgm:cxn modelId="{F548CA47-013F-4CF4-ADB5-B95EB53B775A}" type="presParOf" srcId="{44C5428B-4ACE-4D70-AE21-ADA6D37947D2}" destId="{BBF0E7EC-62AF-40A2-AB81-A17FCF88E72B}" srcOrd="7" destOrd="0" presId="urn:microsoft.com/office/officeart/2008/layout/VerticalCurvedList"/>
    <dgm:cxn modelId="{AC46097A-7F7A-4302-8479-4400E52F37D2}" type="presParOf" srcId="{44C5428B-4ACE-4D70-AE21-ADA6D37947D2}" destId="{A97C7E41-FC9C-4F4B-84F6-5AC787926D1B}" srcOrd="8" destOrd="0" presId="urn:microsoft.com/office/officeart/2008/layout/VerticalCurvedList"/>
    <dgm:cxn modelId="{0E70B333-6575-430F-83FA-037AB8C747DE}" type="presParOf" srcId="{A97C7E41-FC9C-4F4B-84F6-5AC787926D1B}" destId="{15C75927-E682-40F7-9AF0-E72632A39D62}" srcOrd="0" destOrd="0" presId="urn:microsoft.com/office/officeart/2008/layout/VerticalCurvedList"/>
    <dgm:cxn modelId="{298D307B-782B-47EB-A549-FFB13D03F595}" type="presParOf" srcId="{44C5428B-4ACE-4D70-AE21-ADA6D37947D2}" destId="{228C97CD-EBF5-4DD4-92EB-C1017C0C5DA6}" srcOrd="9" destOrd="0" presId="urn:microsoft.com/office/officeart/2008/layout/VerticalCurvedList"/>
    <dgm:cxn modelId="{235BBDC4-DD9C-4367-BA79-1727A504F1C2}" type="presParOf" srcId="{44C5428B-4ACE-4D70-AE21-ADA6D37947D2}" destId="{878BE0D8-A574-4AB4-8066-B522792271DE}" srcOrd="10" destOrd="0" presId="urn:microsoft.com/office/officeart/2008/layout/VerticalCurvedList"/>
    <dgm:cxn modelId="{65BC9716-91CE-4021-AFBB-561FAA63D796}" type="presParOf" srcId="{878BE0D8-A574-4AB4-8066-B522792271DE}" destId="{30DC890E-37A3-4682-BE61-998DBAF79AC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4B1806-5E6D-4EB6-A9E0-46E0604F0F5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1E144B-074B-46CF-82C1-CB3446C01170}">
      <dgm:prSet phldrT="[Texto]" custT="1"/>
      <dgm:spPr/>
      <dgm:t>
        <a:bodyPr/>
        <a:lstStyle/>
        <a:p>
          <a:r>
            <a:rPr lang="en-US" sz="2400" dirty="0" smtClean="0"/>
            <a:t>3,961,200  people, making up to </a:t>
          </a:r>
          <a:r>
            <a:rPr lang="en-US" sz="2400" dirty="0" smtClean="0">
              <a:solidFill>
                <a:schemeClr val="bg1"/>
              </a:solidFill>
            </a:rPr>
            <a:t>24.3% </a:t>
          </a:r>
          <a:r>
            <a:rPr lang="en-US" sz="2400" dirty="0" smtClean="0"/>
            <a:t>of the total employed population (2016)</a:t>
          </a:r>
          <a:endParaRPr lang="en-US" sz="2400" dirty="0"/>
        </a:p>
      </dgm:t>
    </dgm:pt>
    <dgm:pt modelId="{132EEC3A-C7BB-432F-AFF5-F76F7EBFD7FA}" type="parTrans" cxnId="{490F058B-8C14-458D-A961-32ECCDCE2211}">
      <dgm:prSet/>
      <dgm:spPr/>
      <dgm:t>
        <a:bodyPr/>
        <a:lstStyle/>
        <a:p>
          <a:endParaRPr lang="en-US" sz="2400"/>
        </a:p>
      </dgm:t>
    </dgm:pt>
    <dgm:pt modelId="{4FAAD1E6-5BC8-4A35-8053-3BA45D7D6C00}" type="sibTrans" cxnId="{490F058B-8C14-458D-A961-32ECCDCE2211}">
      <dgm:prSet/>
      <dgm:spPr/>
      <dgm:t>
        <a:bodyPr/>
        <a:lstStyle/>
        <a:p>
          <a:endParaRPr lang="en-US" sz="2400"/>
        </a:p>
      </dgm:t>
    </dgm:pt>
    <dgm:pt modelId="{BAA0AAC8-6F39-4923-BA99-626D5CB794C4}">
      <dgm:prSet phldrT="[Texto]" custT="1"/>
      <dgm:spPr/>
      <dgm:t>
        <a:bodyPr/>
        <a:lstStyle/>
        <a:p>
          <a:r>
            <a:rPr lang="en-US" sz="2400" dirty="0" smtClean="0"/>
            <a:t>Majority payroll employees (52,2%)</a:t>
          </a:r>
          <a:endParaRPr lang="en-US" sz="2400" dirty="0"/>
        </a:p>
      </dgm:t>
    </dgm:pt>
    <dgm:pt modelId="{4C72F8A0-910E-4CEE-92C4-C01BA1FB72D2}" type="parTrans" cxnId="{A10FA80B-2FA4-4BA5-9101-559358DA9059}">
      <dgm:prSet/>
      <dgm:spPr/>
      <dgm:t>
        <a:bodyPr/>
        <a:lstStyle/>
        <a:p>
          <a:endParaRPr lang="en-US" sz="2400"/>
        </a:p>
      </dgm:t>
    </dgm:pt>
    <dgm:pt modelId="{48241250-E9B1-405E-BA65-CE9F1B888BFA}" type="sibTrans" cxnId="{A10FA80B-2FA4-4BA5-9101-559358DA9059}">
      <dgm:prSet/>
      <dgm:spPr/>
      <dgm:t>
        <a:bodyPr/>
        <a:lstStyle/>
        <a:p>
          <a:endParaRPr lang="en-US" sz="2400"/>
        </a:p>
      </dgm:t>
    </dgm:pt>
    <dgm:pt modelId="{D1D8FFAC-AD2F-414F-A39F-22FAC2F35378}">
      <dgm:prSet phldrT="[Texto]" custT="1"/>
      <dgm:spPr/>
      <dgm:t>
        <a:bodyPr/>
        <a:lstStyle/>
        <a:p>
          <a:r>
            <a:rPr lang="en-US" sz="2400" dirty="0" smtClean="0"/>
            <a:t>Majority males (57,9%)</a:t>
          </a:r>
          <a:endParaRPr lang="en-US" sz="2400" dirty="0"/>
        </a:p>
      </dgm:t>
    </dgm:pt>
    <dgm:pt modelId="{7587C640-0D57-4909-B77B-BBD4A668318D}" type="parTrans" cxnId="{39E78406-7D3D-471E-A56E-7B204CFC0E81}">
      <dgm:prSet/>
      <dgm:spPr/>
      <dgm:t>
        <a:bodyPr/>
        <a:lstStyle/>
        <a:p>
          <a:endParaRPr lang="en-US" sz="2400"/>
        </a:p>
      </dgm:t>
    </dgm:pt>
    <dgm:pt modelId="{36A69635-2EDF-40DE-A8DD-72360E7DD876}" type="sibTrans" cxnId="{39E78406-7D3D-471E-A56E-7B204CFC0E81}">
      <dgm:prSet/>
      <dgm:spPr/>
      <dgm:t>
        <a:bodyPr/>
        <a:lstStyle/>
        <a:p>
          <a:endParaRPr lang="en-US" sz="2400"/>
        </a:p>
      </dgm:t>
    </dgm:pt>
    <dgm:pt modelId="{D1C700E6-15DE-4CDD-8324-2C8D8A40347D}">
      <dgm:prSet custT="1"/>
      <dgm:spPr/>
      <dgm:t>
        <a:bodyPr/>
        <a:lstStyle/>
        <a:p>
          <a:r>
            <a:rPr lang="en-US" sz="2400" dirty="0" smtClean="0"/>
            <a:t>Majority rural residents (52,2%)</a:t>
          </a:r>
          <a:endParaRPr lang="en-US" sz="2400" dirty="0"/>
        </a:p>
      </dgm:t>
    </dgm:pt>
    <dgm:pt modelId="{EF6248FD-8860-4A61-9635-7E58B7C58EA7}" type="parTrans" cxnId="{1F720B48-A311-40F2-8B87-F3EEC561FAB6}">
      <dgm:prSet/>
      <dgm:spPr/>
      <dgm:t>
        <a:bodyPr/>
        <a:lstStyle/>
        <a:p>
          <a:endParaRPr lang="en-US" sz="2400"/>
        </a:p>
      </dgm:t>
    </dgm:pt>
    <dgm:pt modelId="{ADCCDD55-7590-4D86-9E11-8007C552C2D1}" type="sibTrans" cxnId="{1F720B48-A311-40F2-8B87-F3EEC561FAB6}">
      <dgm:prSet/>
      <dgm:spPr/>
      <dgm:t>
        <a:bodyPr/>
        <a:lstStyle/>
        <a:p>
          <a:endParaRPr lang="en-US" sz="2400"/>
        </a:p>
      </dgm:t>
    </dgm:pt>
    <dgm:pt modelId="{BD420692-09FB-4048-B59E-F8295F607147}">
      <dgm:prSet custT="1"/>
      <dgm:spPr/>
      <dgm:t>
        <a:bodyPr/>
        <a:lstStyle/>
        <a:p>
          <a:r>
            <a:rPr lang="en-US" sz="2400" dirty="0" smtClean="0"/>
            <a:t>Most exposed groups: young people of 15-24 (35,6%) and retired persons with 60-70 (36%)</a:t>
          </a:r>
          <a:endParaRPr lang="en-US" sz="2400" dirty="0"/>
        </a:p>
      </dgm:t>
    </dgm:pt>
    <dgm:pt modelId="{F9F84F06-CB5E-4300-A212-9EEDEE9F5F64}" type="parTrans" cxnId="{97C99EF5-C29B-4BD3-BA93-9F1A9ECA05B0}">
      <dgm:prSet/>
      <dgm:spPr/>
      <dgm:t>
        <a:bodyPr/>
        <a:lstStyle/>
        <a:p>
          <a:endParaRPr lang="en-US" sz="2400"/>
        </a:p>
      </dgm:t>
    </dgm:pt>
    <dgm:pt modelId="{27FBB377-15F0-496A-9F39-EE3F8E6D2381}" type="sibTrans" cxnId="{97C99EF5-C29B-4BD3-BA93-9F1A9ECA05B0}">
      <dgm:prSet/>
      <dgm:spPr/>
      <dgm:t>
        <a:bodyPr/>
        <a:lstStyle/>
        <a:p>
          <a:endParaRPr lang="en-US" sz="2400"/>
        </a:p>
      </dgm:t>
    </dgm:pt>
    <dgm:pt modelId="{7C516599-6547-45EF-8F40-161E368D4872}">
      <dgm:prSet custT="1"/>
      <dgm:spPr/>
      <dgm:t>
        <a:bodyPr/>
        <a:lstStyle/>
        <a:p>
          <a:r>
            <a:rPr lang="pt-PT" sz="2400" dirty="0" err="1" smtClean="0"/>
            <a:t>Mainly</a:t>
          </a:r>
          <a:r>
            <a:rPr lang="pt-PT" sz="2400" dirty="0" smtClean="0"/>
            <a:t> in </a:t>
          </a:r>
          <a:r>
            <a:rPr lang="pt-PT" sz="2400" dirty="0" err="1" smtClean="0"/>
            <a:t>agriculture</a:t>
          </a:r>
          <a:r>
            <a:rPr lang="pt-PT" sz="2400" dirty="0" smtClean="0"/>
            <a:t> </a:t>
          </a:r>
          <a:r>
            <a:rPr lang="pt-PT" sz="2400" dirty="0" err="1" smtClean="0"/>
            <a:t>and</a:t>
          </a:r>
          <a:r>
            <a:rPr lang="pt-PT" sz="2400" dirty="0" smtClean="0"/>
            <a:t> </a:t>
          </a:r>
          <a:r>
            <a:rPr lang="pt-PT" sz="2400" dirty="0" err="1" smtClean="0"/>
            <a:t>construction</a:t>
          </a:r>
          <a:endParaRPr lang="en-US" sz="2400" dirty="0"/>
        </a:p>
      </dgm:t>
    </dgm:pt>
    <dgm:pt modelId="{52D33D2E-2F11-4182-87C0-C50461D5CD58}" type="parTrans" cxnId="{AE69FCC8-8FCE-4D65-8483-38C355FCFFE0}">
      <dgm:prSet/>
      <dgm:spPr/>
      <dgm:t>
        <a:bodyPr/>
        <a:lstStyle/>
        <a:p>
          <a:endParaRPr lang="en-US" sz="2400"/>
        </a:p>
      </dgm:t>
    </dgm:pt>
    <dgm:pt modelId="{5C0AAE27-E2B3-4E12-B0AB-61F4BA53B064}" type="sibTrans" cxnId="{AE69FCC8-8FCE-4D65-8483-38C355FCFFE0}">
      <dgm:prSet/>
      <dgm:spPr/>
      <dgm:t>
        <a:bodyPr/>
        <a:lstStyle/>
        <a:p>
          <a:endParaRPr lang="en-US" sz="2400"/>
        </a:p>
      </dgm:t>
    </dgm:pt>
    <dgm:pt modelId="{4D96881E-57AF-4F22-9294-A0C6A9D8A784}" type="pres">
      <dgm:prSet presAssocID="{214B1806-5E6D-4EB6-A9E0-46E0604F0F5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4C5428B-4ACE-4D70-AE21-ADA6D37947D2}" type="pres">
      <dgm:prSet presAssocID="{214B1806-5E6D-4EB6-A9E0-46E0604F0F50}" presName="Name1" presStyleCnt="0"/>
      <dgm:spPr/>
    </dgm:pt>
    <dgm:pt modelId="{5310C337-D15F-46B1-A8BA-BFFDCE4272FD}" type="pres">
      <dgm:prSet presAssocID="{214B1806-5E6D-4EB6-A9E0-46E0604F0F50}" presName="cycle" presStyleCnt="0"/>
      <dgm:spPr/>
    </dgm:pt>
    <dgm:pt modelId="{DB04EF72-6C66-4249-BD3C-832B5D9F2EB9}" type="pres">
      <dgm:prSet presAssocID="{214B1806-5E6D-4EB6-A9E0-46E0604F0F50}" presName="srcNode" presStyleLbl="node1" presStyleIdx="0" presStyleCnt="6"/>
      <dgm:spPr/>
    </dgm:pt>
    <dgm:pt modelId="{81697B03-F1D1-483F-8971-1CC086A541CB}" type="pres">
      <dgm:prSet presAssocID="{214B1806-5E6D-4EB6-A9E0-46E0604F0F50}" presName="conn" presStyleLbl="parChTrans1D2" presStyleIdx="0" presStyleCnt="1"/>
      <dgm:spPr/>
      <dgm:t>
        <a:bodyPr/>
        <a:lstStyle/>
        <a:p>
          <a:endParaRPr lang="en-US"/>
        </a:p>
      </dgm:t>
    </dgm:pt>
    <dgm:pt modelId="{5EB729D6-BFDF-425C-8729-7BED83EB97DC}" type="pres">
      <dgm:prSet presAssocID="{214B1806-5E6D-4EB6-A9E0-46E0604F0F50}" presName="extraNode" presStyleLbl="node1" presStyleIdx="0" presStyleCnt="6"/>
      <dgm:spPr/>
    </dgm:pt>
    <dgm:pt modelId="{CBA16661-D0AF-468D-AD0B-797CCEEB8259}" type="pres">
      <dgm:prSet presAssocID="{214B1806-5E6D-4EB6-A9E0-46E0604F0F50}" presName="dstNode" presStyleLbl="node1" presStyleIdx="0" presStyleCnt="6"/>
      <dgm:spPr/>
    </dgm:pt>
    <dgm:pt modelId="{EC58AB4E-3DC7-4C79-86BC-E3138860BDCF}" type="pres">
      <dgm:prSet presAssocID="{FD1E144B-074B-46CF-82C1-CB3446C01170}" presName="text_1" presStyleLbl="node1" presStyleIdx="0" presStyleCnt="6" custScaleY="1357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19FFA4-C350-47A5-918C-BCE21728D70C}" type="pres">
      <dgm:prSet presAssocID="{FD1E144B-074B-46CF-82C1-CB3446C01170}" presName="accent_1" presStyleCnt="0"/>
      <dgm:spPr/>
    </dgm:pt>
    <dgm:pt modelId="{749AA5CE-4473-4260-B7BC-E9899D9BFDC5}" type="pres">
      <dgm:prSet presAssocID="{FD1E144B-074B-46CF-82C1-CB3446C01170}" presName="accentRepeatNode" presStyleLbl="solidFgAcc1" presStyleIdx="0" presStyleCnt="6"/>
      <dgm:spPr/>
    </dgm:pt>
    <dgm:pt modelId="{07270331-C214-4D72-B969-3E070DB1F7E9}" type="pres">
      <dgm:prSet presAssocID="{BAA0AAC8-6F39-4923-BA99-626D5CB794C4}" presName="text_2" presStyleLbl="node1" presStyleIdx="1" presStyleCnt="6" custScaleY="1357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EDCA98-54B4-4CAB-969C-81C69A9DA598}" type="pres">
      <dgm:prSet presAssocID="{BAA0AAC8-6F39-4923-BA99-626D5CB794C4}" presName="accent_2" presStyleCnt="0"/>
      <dgm:spPr/>
    </dgm:pt>
    <dgm:pt modelId="{B41C2CDA-E808-4F76-837C-0A6F21D32ED9}" type="pres">
      <dgm:prSet presAssocID="{BAA0AAC8-6F39-4923-BA99-626D5CB794C4}" presName="accentRepeatNode" presStyleLbl="solidFgAcc1" presStyleIdx="1" presStyleCnt="6"/>
      <dgm:spPr/>
    </dgm:pt>
    <dgm:pt modelId="{D215EC9B-BE42-475E-957C-CFA15C1E0045}" type="pres">
      <dgm:prSet presAssocID="{D1D8FFAC-AD2F-414F-A39F-22FAC2F35378}" presName="text_3" presStyleLbl="node1" presStyleIdx="2" presStyleCnt="6" custScaleY="1357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29DBD8-E32F-4DE6-8E23-97305573BFCB}" type="pres">
      <dgm:prSet presAssocID="{D1D8FFAC-AD2F-414F-A39F-22FAC2F35378}" presName="accent_3" presStyleCnt="0"/>
      <dgm:spPr/>
    </dgm:pt>
    <dgm:pt modelId="{02DCBEAC-CBFF-4206-9CB3-3BB672F88C3C}" type="pres">
      <dgm:prSet presAssocID="{D1D8FFAC-AD2F-414F-A39F-22FAC2F35378}" presName="accentRepeatNode" presStyleLbl="solidFgAcc1" presStyleIdx="2" presStyleCnt="6"/>
      <dgm:spPr/>
    </dgm:pt>
    <dgm:pt modelId="{BBF0E7EC-62AF-40A2-AB81-A17FCF88E72B}" type="pres">
      <dgm:prSet presAssocID="{D1C700E6-15DE-4CDD-8324-2C8D8A40347D}" presName="text_4" presStyleLbl="node1" presStyleIdx="3" presStyleCnt="6" custScaleY="1357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7C7E41-FC9C-4F4B-84F6-5AC787926D1B}" type="pres">
      <dgm:prSet presAssocID="{D1C700E6-15DE-4CDD-8324-2C8D8A40347D}" presName="accent_4" presStyleCnt="0"/>
      <dgm:spPr/>
    </dgm:pt>
    <dgm:pt modelId="{15C75927-E682-40F7-9AF0-E72632A39D62}" type="pres">
      <dgm:prSet presAssocID="{D1C700E6-15DE-4CDD-8324-2C8D8A40347D}" presName="accentRepeatNode" presStyleLbl="solidFgAcc1" presStyleIdx="3" presStyleCnt="6"/>
      <dgm:spPr/>
    </dgm:pt>
    <dgm:pt modelId="{86A0ED35-873A-4BC2-AB52-20D5ED3DB30F}" type="pres">
      <dgm:prSet presAssocID="{BD420692-09FB-4048-B59E-F8295F607147}" presName="text_5" presStyleLbl="node1" presStyleIdx="4" presStyleCnt="6" custScaleY="1276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C3EC74-B901-4601-BB83-6CBB0BFF9D85}" type="pres">
      <dgm:prSet presAssocID="{BD420692-09FB-4048-B59E-F8295F607147}" presName="accent_5" presStyleCnt="0"/>
      <dgm:spPr/>
    </dgm:pt>
    <dgm:pt modelId="{ABE49854-9B8E-4270-8FCA-621920E4F924}" type="pres">
      <dgm:prSet presAssocID="{BD420692-09FB-4048-B59E-F8295F607147}" presName="accentRepeatNode" presStyleLbl="solidFgAcc1" presStyleIdx="4" presStyleCnt="6"/>
      <dgm:spPr/>
    </dgm:pt>
    <dgm:pt modelId="{3EAB4244-7300-4357-9E0E-8AA356F40D55}" type="pres">
      <dgm:prSet presAssocID="{7C516599-6547-45EF-8F40-161E368D4872}" presName="text_6" presStyleLbl="node1" presStyleIdx="5" presStyleCnt="6" custScaleY="1276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2748B1-7129-4E8B-B86E-55EC5300793F}" type="pres">
      <dgm:prSet presAssocID="{7C516599-6547-45EF-8F40-161E368D4872}" presName="accent_6" presStyleCnt="0"/>
      <dgm:spPr/>
    </dgm:pt>
    <dgm:pt modelId="{683C43A0-BD56-4B41-AC09-6064E8740D11}" type="pres">
      <dgm:prSet presAssocID="{7C516599-6547-45EF-8F40-161E368D4872}" presName="accentRepeatNode" presStyleLbl="solidFgAcc1" presStyleIdx="5" presStyleCnt="6"/>
      <dgm:spPr/>
    </dgm:pt>
  </dgm:ptLst>
  <dgm:cxnLst>
    <dgm:cxn modelId="{1F720B48-A311-40F2-8B87-F3EEC561FAB6}" srcId="{214B1806-5E6D-4EB6-A9E0-46E0604F0F50}" destId="{D1C700E6-15DE-4CDD-8324-2C8D8A40347D}" srcOrd="3" destOrd="0" parTransId="{EF6248FD-8860-4A61-9635-7E58B7C58EA7}" sibTransId="{ADCCDD55-7590-4D86-9E11-8007C552C2D1}"/>
    <dgm:cxn modelId="{F7FD2715-8468-41CE-8CFB-5DBE625D545F}" type="presOf" srcId="{BD420692-09FB-4048-B59E-F8295F607147}" destId="{86A0ED35-873A-4BC2-AB52-20D5ED3DB30F}" srcOrd="0" destOrd="0" presId="urn:microsoft.com/office/officeart/2008/layout/VerticalCurvedList"/>
    <dgm:cxn modelId="{AE69FCC8-8FCE-4D65-8483-38C355FCFFE0}" srcId="{214B1806-5E6D-4EB6-A9E0-46E0604F0F50}" destId="{7C516599-6547-45EF-8F40-161E368D4872}" srcOrd="5" destOrd="0" parTransId="{52D33D2E-2F11-4182-87C0-C50461D5CD58}" sibTransId="{5C0AAE27-E2B3-4E12-B0AB-61F4BA53B064}"/>
    <dgm:cxn modelId="{DC80563C-4C2B-43F6-8B37-991DDD5E5A1A}" type="presOf" srcId="{214B1806-5E6D-4EB6-A9E0-46E0604F0F50}" destId="{4D96881E-57AF-4F22-9294-A0C6A9D8A784}" srcOrd="0" destOrd="0" presId="urn:microsoft.com/office/officeart/2008/layout/VerticalCurvedList"/>
    <dgm:cxn modelId="{D07A4C8C-885E-4F21-9A7F-96D656CD091B}" type="presOf" srcId="{D1D8FFAC-AD2F-414F-A39F-22FAC2F35378}" destId="{D215EC9B-BE42-475E-957C-CFA15C1E0045}" srcOrd="0" destOrd="0" presId="urn:microsoft.com/office/officeart/2008/layout/VerticalCurvedList"/>
    <dgm:cxn modelId="{E3E52DC2-D861-4C4C-AC04-04459D43FEC9}" type="presOf" srcId="{4FAAD1E6-5BC8-4A35-8053-3BA45D7D6C00}" destId="{81697B03-F1D1-483F-8971-1CC086A541CB}" srcOrd="0" destOrd="0" presId="urn:microsoft.com/office/officeart/2008/layout/VerticalCurvedList"/>
    <dgm:cxn modelId="{1C8B279B-0D5C-45DB-B36A-47A52F060EDA}" type="presOf" srcId="{FD1E144B-074B-46CF-82C1-CB3446C01170}" destId="{EC58AB4E-3DC7-4C79-86BC-E3138860BDCF}" srcOrd="0" destOrd="0" presId="urn:microsoft.com/office/officeart/2008/layout/VerticalCurvedList"/>
    <dgm:cxn modelId="{4D59663A-558A-4FA1-B65D-D485BB416643}" type="presOf" srcId="{BAA0AAC8-6F39-4923-BA99-626D5CB794C4}" destId="{07270331-C214-4D72-B969-3E070DB1F7E9}" srcOrd="0" destOrd="0" presId="urn:microsoft.com/office/officeart/2008/layout/VerticalCurvedList"/>
    <dgm:cxn modelId="{189512E0-13EE-44FE-B138-27630FAA19FB}" type="presOf" srcId="{7C516599-6547-45EF-8F40-161E368D4872}" destId="{3EAB4244-7300-4357-9E0E-8AA356F40D55}" srcOrd="0" destOrd="0" presId="urn:microsoft.com/office/officeart/2008/layout/VerticalCurvedList"/>
    <dgm:cxn modelId="{490F058B-8C14-458D-A961-32ECCDCE2211}" srcId="{214B1806-5E6D-4EB6-A9E0-46E0604F0F50}" destId="{FD1E144B-074B-46CF-82C1-CB3446C01170}" srcOrd="0" destOrd="0" parTransId="{132EEC3A-C7BB-432F-AFF5-F76F7EBFD7FA}" sibTransId="{4FAAD1E6-5BC8-4A35-8053-3BA45D7D6C00}"/>
    <dgm:cxn modelId="{A10FA80B-2FA4-4BA5-9101-559358DA9059}" srcId="{214B1806-5E6D-4EB6-A9E0-46E0604F0F50}" destId="{BAA0AAC8-6F39-4923-BA99-626D5CB794C4}" srcOrd="1" destOrd="0" parTransId="{4C72F8A0-910E-4CEE-92C4-C01BA1FB72D2}" sibTransId="{48241250-E9B1-405E-BA65-CE9F1B888BFA}"/>
    <dgm:cxn modelId="{39E78406-7D3D-471E-A56E-7B204CFC0E81}" srcId="{214B1806-5E6D-4EB6-A9E0-46E0604F0F50}" destId="{D1D8FFAC-AD2F-414F-A39F-22FAC2F35378}" srcOrd="2" destOrd="0" parTransId="{7587C640-0D57-4909-B77B-BBD4A668318D}" sibTransId="{36A69635-2EDF-40DE-A8DD-72360E7DD876}"/>
    <dgm:cxn modelId="{FF00935D-7AA9-42BE-920B-D38F5533378F}" type="presOf" srcId="{D1C700E6-15DE-4CDD-8324-2C8D8A40347D}" destId="{BBF0E7EC-62AF-40A2-AB81-A17FCF88E72B}" srcOrd="0" destOrd="0" presId="urn:microsoft.com/office/officeart/2008/layout/VerticalCurvedList"/>
    <dgm:cxn modelId="{97C99EF5-C29B-4BD3-BA93-9F1A9ECA05B0}" srcId="{214B1806-5E6D-4EB6-A9E0-46E0604F0F50}" destId="{BD420692-09FB-4048-B59E-F8295F607147}" srcOrd="4" destOrd="0" parTransId="{F9F84F06-CB5E-4300-A212-9EEDEE9F5F64}" sibTransId="{27FBB377-15F0-496A-9F39-EE3F8E6D2381}"/>
    <dgm:cxn modelId="{11A5781D-0028-402D-84CB-9727C0EAF0AC}" type="presParOf" srcId="{4D96881E-57AF-4F22-9294-A0C6A9D8A784}" destId="{44C5428B-4ACE-4D70-AE21-ADA6D37947D2}" srcOrd="0" destOrd="0" presId="urn:microsoft.com/office/officeart/2008/layout/VerticalCurvedList"/>
    <dgm:cxn modelId="{F1408D50-7EB6-4EE9-B124-74460E271E61}" type="presParOf" srcId="{44C5428B-4ACE-4D70-AE21-ADA6D37947D2}" destId="{5310C337-D15F-46B1-A8BA-BFFDCE4272FD}" srcOrd="0" destOrd="0" presId="urn:microsoft.com/office/officeart/2008/layout/VerticalCurvedList"/>
    <dgm:cxn modelId="{00C350A5-065A-407F-8E14-63C18206EA65}" type="presParOf" srcId="{5310C337-D15F-46B1-A8BA-BFFDCE4272FD}" destId="{DB04EF72-6C66-4249-BD3C-832B5D9F2EB9}" srcOrd="0" destOrd="0" presId="urn:microsoft.com/office/officeart/2008/layout/VerticalCurvedList"/>
    <dgm:cxn modelId="{2A2D9A9C-52EE-4B7E-AE89-010E7E71AF44}" type="presParOf" srcId="{5310C337-D15F-46B1-A8BA-BFFDCE4272FD}" destId="{81697B03-F1D1-483F-8971-1CC086A541CB}" srcOrd="1" destOrd="0" presId="urn:microsoft.com/office/officeart/2008/layout/VerticalCurvedList"/>
    <dgm:cxn modelId="{9433E501-4D75-4F8F-96DC-E0786CE142FC}" type="presParOf" srcId="{5310C337-D15F-46B1-A8BA-BFFDCE4272FD}" destId="{5EB729D6-BFDF-425C-8729-7BED83EB97DC}" srcOrd="2" destOrd="0" presId="urn:microsoft.com/office/officeart/2008/layout/VerticalCurvedList"/>
    <dgm:cxn modelId="{BA954F06-4C46-4450-A1DF-70C9F211EBA0}" type="presParOf" srcId="{5310C337-D15F-46B1-A8BA-BFFDCE4272FD}" destId="{CBA16661-D0AF-468D-AD0B-797CCEEB8259}" srcOrd="3" destOrd="0" presId="urn:microsoft.com/office/officeart/2008/layout/VerticalCurvedList"/>
    <dgm:cxn modelId="{F0AC938C-BDF1-4B37-80ED-4D321445253F}" type="presParOf" srcId="{44C5428B-4ACE-4D70-AE21-ADA6D37947D2}" destId="{EC58AB4E-3DC7-4C79-86BC-E3138860BDCF}" srcOrd="1" destOrd="0" presId="urn:microsoft.com/office/officeart/2008/layout/VerticalCurvedList"/>
    <dgm:cxn modelId="{5C40C759-A80C-44D1-8E26-97B6B19C280E}" type="presParOf" srcId="{44C5428B-4ACE-4D70-AE21-ADA6D37947D2}" destId="{1C19FFA4-C350-47A5-918C-BCE21728D70C}" srcOrd="2" destOrd="0" presId="urn:microsoft.com/office/officeart/2008/layout/VerticalCurvedList"/>
    <dgm:cxn modelId="{3DD1D340-C4E9-4D7D-9541-17C0BB8EF71E}" type="presParOf" srcId="{1C19FFA4-C350-47A5-918C-BCE21728D70C}" destId="{749AA5CE-4473-4260-B7BC-E9899D9BFDC5}" srcOrd="0" destOrd="0" presId="urn:microsoft.com/office/officeart/2008/layout/VerticalCurvedList"/>
    <dgm:cxn modelId="{EE21893F-976B-4266-9404-7F6CE8F44AEA}" type="presParOf" srcId="{44C5428B-4ACE-4D70-AE21-ADA6D37947D2}" destId="{07270331-C214-4D72-B969-3E070DB1F7E9}" srcOrd="3" destOrd="0" presId="urn:microsoft.com/office/officeart/2008/layout/VerticalCurvedList"/>
    <dgm:cxn modelId="{D35DEA3D-E738-4C0A-ACF7-09FD0E41FF30}" type="presParOf" srcId="{44C5428B-4ACE-4D70-AE21-ADA6D37947D2}" destId="{34EDCA98-54B4-4CAB-969C-81C69A9DA598}" srcOrd="4" destOrd="0" presId="urn:microsoft.com/office/officeart/2008/layout/VerticalCurvedList"/>
    <dgm:cxn modelId="{06B55F54-5709-44DD-A074-6C23BD0B1B2A}" type="presParOf" srcId="{34EDCA98-54B4-4CAB-969C-81C69A9DA598}" destId="{B41C2CDA-E808-4F76-837C-0A6F21D32ED9}" srcOrd="0" destOrd="0" presId="urn:microsoft.com/office/officeart/2008/layout/VerticalCurvedList"/>
    <dgm:cxn modelId="{1AB79926-4A59-495B-A09E-87415C28096F}" type="presParOf" srcId="{44C5428B-4ACE-4D70-AE21-ADA6D37947D2}" destId="{D215EC9B-BE42-475E-957C-CFA15C1E0045}" srcOrd="5" destOrd="0" presId="urn:microsoft.com/office/officeart/2008/layout/VerticalCurvedList"/>
    <dgm:cxn modelId="{50FB6D28-6AD5-42CD-ABD3-A698EA76263B}" type="presParOf" srcId="{44C5428B-4ACE-4D70-AE21-ADA6D37947D2}" destId="{6B29DBD8-E32F-4DE6-8E23-97305573BFCB}" srcOrd="6" destOrd="0" presId="urn:microsoft.com/office/officeart/2008/layout/VerticalCurvedList"/>
    <dgm:cxn modelId="{9F50AFCB-2FA1-45BA-8029-0ED6D5615ED3}" type="presParOf" srcId="{6B29DBD8-E32F-4DE6-8E23-97305573BFCB}" destId="{02DCBEAC-CBFF-4206-9CB3-3BB672F88C3C}" srcOrd="0" destOrd="0" presId="urn:microsoft.com/office/officeart/2008/layout/VerticalCurvedList"/>
    <dgm:cxn modelId="{0B89F878-B59B-48E0-AEE2-1D9ACCCC9B21}" type="presParOf" srcId="{44C5428B-4ACE-4D70-AE21-ADA6D37947D2}" destId="{BBF0E7EC-62AF-40A2-AB81-A17FCF88E72B}" srcOrd="7" destOrd="0" presId="urn:microsoft.com/office/officeart/2008/layout/VerticalCurvedList"/>
    <dgm:cxn modelId="{1A1B887F-FF70-4046-824A-EB5DE579972C}" type="presParOf" srcId="{44C5428B-4ACE-4D70-AE21-ADA6D37947D2}" destId="{A97C7E41-FC9C-4F4B-84F6-5AC787926D1B}" srcOrd="8" destOrd="0" presId="urn:microsoft.com/office/officeart/2008/layout/VerticalCurvedList"/>
    <dgm:cxn modelId="{21ED381A-7505-45E0-8222-AB37E3EB5CB4}" type="presParOf" srcId="{A97C7E41-FC9C-4F4B-84F6-5AC787926D1B}" destId="{15C75927-E682-40F7-9AF0-E72632A39D62}" srcOrd="0" destOrd="0" presId="urn:microsoft.com/office/officeart/2008/layout/VerticalCurvedList"/>
    <dgm:cxn modelId="{996DEFBF-4399-4EFE-9C00-B24601327075}" type="presParOf" srcId="{44C5428B-4ACE-4D70-AE21-ADA6D37947D2}" destId="{86A0ED35-873A-4BC2-AB52-20D5ED3DB30F}" srcOrd="9" destOrd="0" presId="urn:microsoft.com/office/officeart/2008/layout/VerticalCurvedList"/>
    <dgm:cxn modelId="{4E8AEEB6-2B8D-4047-8D9F-A33C237FCB63}" type="presParOf" srcId="{44C5428B-4ACE-4D70-AE21-ADA6D37947D2}" destId="{9DC3EC74-B901-4601-BB83-6CBB0BFF9D85}" srcOrd="10" destOrd="0" presId="urn:microsoft.com/office/officeart/2008/layout/VerticalCurvedList"/>
    <dgm:cxn modelId="{10162EE2-1850-46AE-9B46-819EE9EFDF6A}" type="presParOf" srcId="{9DC3EC74-B901-4601-BB83-6CBB0BFF9D85}" destId="{ABE49854-9B8E-4270-8FCA-621920E4F924}" srcOrd="0" destOrd="0" presId="urn:microsoft.com/office/officeart/2008/layout/VerticalCurvedList"/>
    <dgm:cxn modelId="{740002BC-693E-4466-923B-3E7E8570097D}" type="presParOf" srcId="{44C5428B-4ACE-4D70-AE21-ADA6D37947D2}" destId="{3EAB4244-7300-4357-9E0E-8AA356F40D55}" srcOrd="11" destOrd="0" presId="urn:microsoft.com/office/officeart/2008/layout/VerticalCurvedList"/>
    <dgm:cxn modelId="{843D3195-E2C5-4E17-88D0-E11BC28D3846}" type="presParOf" srcId="{44C5428B-4ACE-4D70-AE21-ADA6D37947D2}" destId="{B92748B1-7129-4E8B-B86E-55EC5300793F}" srcOrd="12" destOrd="0" presId="urn:microsoft.com/office/officeart/2008/layout/VerticalCurvedList"/>
    <dgm:cxn modelId="{D468F525-14BE-451F-BDE4-954A29CA5C81}" type="presParOf" srcId="{B92748B1-7129-4E8B-B86E-55EC5300793F}" destId="{683C43A0-BD56-4B41-AC09-6064E8740D1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14B1806-5E6D-4EB6-A9E0-46E0604F0F5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1E144B-074B-46CF-82C1-CB3446C01170}">
      <dgm:prSet phldrT="[Texto]" custT="1"/>
      <dgm:spPr/>
      <dgm:t>
        <a:bodyPr/>
        <a:lstStyle/>
        <a:p>
          <a:r>
            <a:rPr lang="en-US" sz="2400" dirty="0" smtClean="0"/>
            <a:t>1,830,200 people, making up to </a:t>
          </a:r>
          <a:r>
            <a:rPr lang="en-US" sz="2400" dirty="0" smtClean="0">
              <a:solidFill>
                <a:schemeClr val="bg1"/>
              </a:solidFill>
            </a:rPr>
            <a:t>11.3% </a:t>
          </a:r>
          <a:r>
            <a:rPr lang="en-US" sz="2400" dirty="0" smtClean="0"/>
            <a:t>of the total employed population (2016)</a:t>
          </a:r>
          <a:endParaRPr lang="en-US" sz="2400" dirty="0"/>
        </a:p>
      </dgm:t>
    </dgm:pt>
    <dgm:pt modelId="{132EEC3A-C7BB-432F-AFF5-F76F7EBFD7FA}" type="parTrans" cxnId="{490F058B-8C14-458D-A961-32ECCDCE2211}">
      <dgm:prSet/>
      <dgm:spPr/>
      <dgm:t>
        <a:bodyPr/>
        <a:lstStyle/>
        <a:p>
          <a:endParaRPr lang="en-US" sz="2400"/>
        </a:p>
      </dgm:t>
    </dgm:pt>
    <dgm:pt modelId="{4FAAD1E6-5BC8-4A35-8053-3BA45D7D6C00}" type="sibTrans" cxnId="{490F058B-8C14-458D-A961-32ECCDCE2211}">
      <dgm:prSet/>
      <dgm:spPr/>
      <dgm:t>
        <a:bodyPr/>
        <a:lstStyle/>
        <a:p>
          <a:endParaRPr lang="en-US" sz="2400"/>
        </a:p>
      </dgm:t>
    </dgm:pt>
    <dgm:pt modelId="{BD420692-09FB-4048-B59E-F8295F607147}">
      <dgm:prSet custT="1"/>
      <dgm:spPr/>
      <dgm:t>
        <a:bodyPr/>
        <a:lstStyle/>
        <a:p>
          <a:r>
            <a:rPr lang="en-US" sz="2400" dirty="0" smtClean="0"/>
            <a:t>Highest rates in Ivano-Frankivsk (26.3%), </a:t>
          </a:r>
          <a:r>
            <a:rPr lang="en-US" sz="2400" dirty="0" err="1" smtClean="0"/>
            <a:t>Lviv</a:t>
          </a:r>
          <a:r>
            <a:rPr lang="en-US" sz="2400" dirty="0" smtClean="0"/>
            <a:t> (16.7%) and Kherson (14.9%)</a:t>
          </a:r>
          <a:endParaRPr lang="en-US" sz="2400" dirty="0"/>
        </a:p>
      </dgm:t>
    </dgm:pt>
    <dgm:pt modelId="{F9F84F06-CB5E-4300-A212-9EEDEE9F5F64}" type="parTrans" cxnId="{97C99EF5-C29B-4BD3-BA93-9F1A9ECA05B0}">
      <dgm:prSet/>
      <dgm:spPr/>
      <dgm:t>
        <a:bodyPr/>
        <a:lstStyle/>
        <a:p>
          <a:endParaRPr lang="en-US" sz="2400"/>
        </a:p>
      </dgm:t>
    </dgm:pt>
    <dgm:pt modelId="{27FBB377-15F0-496A-9F39-EE3F8E6D2381}" type="sibTrans" cxnId="{97C99EF5-C29B-4BD3-BA93-9F1A9ECA05B0}">
      <dgm:prSet/>
      <dgm:spPr/>
      <dgm:t>
        <a:bodyPr/>
        <a:lstStyle/>
        <a:p>
          <a:endParaRPr lang="en-US" sz="2400"/>
        </a:p>
      </dgm:t>
    </dgm:pt>
    <dgm:pt modelId="{8227826B-20A2-456C-950E-002E9AC22839}">
      <dgm:prSet custT="1"/>
      <dgm:spPr/>
      <dgm:t>
        <a:bodyPr/>
        <a:lstStyle/>
        <a:p>
          <a:r>
            <a:rPr lang="pt-PT" sz="2400" dirty="0" err="1" smtClean="0"/>
            <a:t>Mainly</a:t>
          </a:r>
          <a:r>
            <a:rPr lang="pt-PT" sz="2400" dirty="0" smtClean="0"/>
            <a:t> in </a:t>
          </a:r>
          <a:r>
            <a:rPr lang="en-US" sz="2400" dirty="0" smtClean="0"/>
            <a:t>construction (32.0% of all people employed in the sector), temporary accommodation and catering services (29.4%) and wholesale and retail trade (24.7%)</a:t>
          </a:r>
          <a:endParaRPr lang="en-US" sz="2400" dirty="0"/>
        </a:p>
      </dgm:t>
    </dgm:pt>
    <dgm:pt modelId="{5F88BB0C-4049-4BB4-B6CC-6F627429AB67}" type="parTrans" cxnId="{3BEB90AD-CD51-4FAF-A828-29ED6D64EF47}">
      <dgm:prSet/>
      <dgm:spPr/>
      <dgm:t>
        <a:bodyPr/>
        <a:lstStyle/>
        <a:p>
          <a:endParaRPr lang="en-US" sz="2400"/>
        </a:p>
      </dgm:t>
    </dgm:pt>
    <dgm:pt modelId="{835A32CC-E53B-49C7-8848-793B0D4BDCE0}" type="sibTrans" cxnId="{3BEB90AD-CD51-4FAF-A828-29ED6D64EF47}">
      <dgm:prSet/>
      <dgm:spPr/>
      <dgm:t>
        <a:bodyPr/>
        <a:lstStyle/>
        <a:p>
          <a:endParaRPr lang="en-US" sz="2400"/>
        </a:p>
      </dgm:t>
    </dgm:pt>
    <dgm:pt modelId="{FE636A96-24CE-447E-8DED-D9D1E4F1A9C9}">
      <dgm:prSet custT="1"/>
      <dgm:spPr/>
      <dgm:t>
        <a:bodyPr/>
        <a:lstStyle/>
        <a:p>
          <a:r>
            <a:rPr lang="en-US" sz="2400" dirty="0" smtClean="0"/>
            <a:t>Predominantly concentrated in urban areas (73.9%)  </a:t>
          </a:r>
        </a:p>
      </dgm:t>
    </dgm:pt>
    <dgm:pt modelId="{07C297CD-5889-4360-933C-73CFC58D3D33}" type="parTrans" cxnId="{E8806DD5-8A03-4CAE-9AC3-6E9F94E960A4}">
      <dgm:prSet/>
      <dgm:spPr/>
      <dgm:t>
        <a:bodyPr/>
        <a:lstStyle/>
        <a:p>
          <a:endParaRPr lang="en-US" sz="2400"/>
        </a:p>
      </dgm:t>
    </dgm:pt>
    <dgm:pt modelId="{CAB8135A-8C0B-4D6D-B212-1BAB90118B67}" type="sibTrans" cxnId="{E8806DD5-8A03-4CAE-9AC3-6E9F94E960A4}">
      <dgm:prSet/>
      <dgm:spPr/>
      <dgm:t>
        <a:bodyPr/>
        <a:lstStyle/>
        <a:p>
          <a:endParaRPr lang="en-US" sz="2400"/>
        </a:p>
      </dgm:t>
    </dgm:pt>
    <dgm:pt modelId="{4D96881E-57AF-4F22-9294-A0C6A9D8A784}" type="pres">
      <dgm:prSet presAssocID="{214B1806-5E6D-4EB6-A9E0-46E0604F0F5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4C5428B-4ACE-4D70-AE21-ADA6D37947D2}" type="pres">
      <dgm:prSet presAssocID="{214B1806-5E6D-4EB6-A9E0-46E0604F0F50}" presName="Name1" presStyleCnt="0"/>
      <dgm:spPr/>
    </dgm:pt>
    <dgm:pt modelId="{5310C337-D15F-46B1-A8BA-BFFDCE4272FD}" type="pres">
      <dgm:prSet presAssocID="{214B1806-5E6D-4EB6-A9E0-46E0604F0F50}" presName="cycle" presStyleCnt="0"/>
      <dgm:spPr/>
    </dgm:pt>
    <dgm:pt modelId="{DB04EF72-6C66-4249-BD3C-832B5D9F2EB9}" type="pres">
      <dgm:prSet presAssocID="{214B1806-5E6D-4EB6-A9E0-46E0604F0F50}" presName="srcNode" presStyleLbl="node1" presStyleIdx="0" presStyleCnt="4"/>
      <dgm:spPr/>
    </dgm:pt>
    <dgm:pt modelId="{81697B03-F1D1-483F-8971-1CC086A541CB}" type="pres">
      <dgm:prSet presAssocID="{214B1806-5E6D-4EB6-A9E0-46E0604F0F50}" presName="conn" presStyleLbl="parChTrans1D2" presStyleIdx="0" presStyleCnt="1"/>
      <dgm:spPr/>
      <dgm:t>
        <a:bodyPr/>
        <a:lstStyle/>
        <a:p>
          <a:endParaRPr lang="en-US"/>
        </a:p>
      </dgm:t>
    </dgm:pt>
    <dgm:pt modelId="{5EB729D6-BFDF-425C-8729-7BED83EB97DC}" type="pres">
      <dgm:prSet presAssocID="{214B1806-5E6D-4EB6-A9E0-46E0604F0F50}" presName="extraNode" presStyleLbl="node1" presStyleIdx="0" presStyleCnt="4"/>
      <dgm:spPr/>
    </dgm:pt>
    <dgm:pt modelId="{CBA16661-D0AF-468D-AD0B-797CCEEB8259}" type="pres">
      <dgm:prSet presAssocID="{214B1806-5E6D-4EB6-A9E0-46E0604F0F50}" presName="dstNode" presStyleLbl="node1" presStyleIdx="0" presStyleCnt="4"/>
      <dgm:spPr/>
    </dgm:pt>
    <dgm:pt modelId="{EC58AB4E-3DC7-4C79-86BC-E3138860BDCF}" type="pres">
      <dgm:prSet presAssocID="{FD1E144B-074B-46CF-82C1-CB3446C01170}" presName="text_1" presStyleLbl="node1" presStyleIdx="0" presStyleCnt="4" custScaleY="1334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19FFA4-C350-47A5-918C-BCE21728D70C}" type="pres">
      <dgm:prSet presAssocID="{FD1E144B-074B-46CF-82C1-CB3446C01170}" presName="accent_1" presStyleCnt="0"/>
      <dgm:spPr/>
    </dgm:pt>
    <dgm:pt modelId="{749AA5CE-4473-4260-B7BC-E9899D9BFDC5}" type="pres">
      <dgm:prSet presAssocID="{FD1E144B-074B-46CF-82C1-CB3446C01170}" presName="accentRepeatNode" presStyleLbl="solidFgAcc1" presStyleIdx="0" presStyleCnt="4"/>
      <dgm:spPr/>
      <dgm:t>
        <a:bodyPr/>
        <a:lstStyle/>
        <a:p>
          <a:endParaRPr lang="en-US"/>
        </a:p>
      </dgm:t>
    </dgm:pt>
    <dgm:pt modelId="{061521E9-1A82-4E42-A8C9-3383D2883616}" type="pres">
      <dgm:prSet presAssocID="{FE636A96-24CE-447E-8DED-D9D1E4F1A9C9}" presName="text_2" presStyleLbl="node1" presStyleIdx="1" presStyleCnt="4" custScaleY="1334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9E3AA4-0DD5-452F-B771-72E733947847}" type="pres">
      <dgm:prSet presAssocID="{FE636A96-24CE-447E-8DED-D9D1E4F1A9C9}" presName="accent_2" presStyleCnt="0"/>
      <dgm:spPr/>
    </dgm:pt>
    <dgm:pt modelId="{8ED2CE70-F68C-48AA-BB2B-50BCA9BACAC7}" type="pres">
      <dgm:prSet presAssocID="{FE636A96-24CE-447E-8DED-D9D1E4F1A9C9}" presName="accentRepeatNode" presStyleLbl="solidFgAcc1" presStyleIdx="1" presStyleCnt="4"/>
      <dgm:spPr/>
    </dgm:pt>
    <dgm:pt modelId="{512C3DB5-162F-4AFE-BA22-07CA816BF7FB}" type="pres">
      <dgm:prSet presAssocID="{BD420692-09FB-4048-B59E-F8295F607147}" presName="text_3" presStyleLbl="node1" presStyleIdx="2" presStyleCnt="4" custScaleY="1334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873DB9-ECF3-4783-9661-3E2F343CF806}" type="pres">
      <dgm:prSet presAssocID="{BD420692-09FB-4048-B59E-F8295F607147}" presName="accent_3" presStyleCnt="0"/>
      <dgm:spPr/>
    </dgm:pt>
    <dgm:pt modelId="{ABE49854-9B8E-4270-8FCA-621920E4F924}" type="pres">
      <dgm:prSet presAssocID="{BD420692-09FB-4048-B59E-F8295F607147}" presName="accentRepeatNode" presStyleLbl="solidFgAcc1" presStyleIdx="2" presStyleCnt="4"/>
      <dgm:spPr/>
    </dgm:pt>
    <dgm:pt modelId="{4F26B372-40BB-442E-AA10-3D89C7C6B0E8}" type="pres">
      <dgm:prSet presAssocID="{8227826B-20A2-456C-950E-002E9AC22839}" presName="text_4" presStyleLbl="node1" presStyleIdx="3" presStyleCnt="4" custScaleY="1334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5A02C7-3AD2-401B-A493-1C28BD35BF69}" type="pres">
      <dgm:prSet presAssocID="{8227826B-20A2-456C-950E-002E9AC22839}" presName="accent_4" presStyleCnt="0"/>
      <dgm:spPr/>
    </dgm:pt>
    <dgm:pt modelId="{F6AFBE11-1D11-4212-BD6B-D23B464701F1}" type="pres">
      <dgm:prSet presAssocID="{8227826B-20A2-456C-950E-002E9AC22839}" presName="accentRepeatNode" presStyleLbl="solidFgAcc1" presStyleIdx="3" presStyleCnt="4"/>
      <dgm:spPr/>
    </dgm:pt>
  </dgm:ptLst>
  <dgm:cxnLst>
    <dgm:cxn modelId="{809A7987-F233-440F-BAE0-ACD308ECB405}" type="presOf" srcId="{4FAAD1E6-5BC8-4A35-8053-3BA45D7D6C00}" destId="{81697B03-F1D1-483F-8971-1CC086A541CB}" srcOrd="0" destOrd="0" presId="urn:microsoft.com/office/officeart/2008/layout/VerticalCurvedList"/>
    <dgm:cxn modelId="{2EE12999-D47A-4106-AE6D-96D51A31CD64}" type="presOf" srcId="{FD1E144B-074B-46CF-82C1-CB3446C01170}" destId="{EC58AB4E-3DC7-4C79-86BC-E3138860BDCF}" srcOrd="0" destOrd="0" presId="urn:microsoft.com/office/officeart/2008/layout/VerticalCurvedList"/>
    <dgm:cxn modelId="{DA3A1205-5566-4180-9CA8-36B9ABF744C7}" type="presOf" srcId="{FE636A96-24CE-447E-8DED-D9D1E4F1A9C9}" destId="{061521E9-1A82-4E42-A8C9-3383D2883616}" srcOrd="0" destOrd="0" presId="urn:microsoft.com/office/officeart/2008/layout/VerticalCurvedList"/>
    <dgm:cxn modelId="{3BEB90AD-CD51-4FAF-A828-29ED6D64EF47}" srcId="{214B1806-5E6D-4EB6-A9E0-46E0604F0F50}" destId="{8227826B-20A2-456C-950E-002E9AC22839}" srcOrd="3" destOrd="0" parTransId="{5F88BB0C-4049-4BB4-B6CC-6F627429AB67}" sibTransId="{835A32CC-E53B-49C7-8848-793B0D4BDCE0}"/>
    <dgm:cxn modelId="{CE515050-3152-4129-98DE-14AA8B901E71}" type="presOf" srcId="{BD420692-09FB-4048-B59E-F8295F607147}" destId="{512C3DB5-162F-4AFE-BA22-07CA816BF7FB}" srcOrd="0" destOrd="0" presId="urn:microsoft.com/office/officeart/2008/layout/VerticalCurvedList"/>
    <dgm:cxn modelId="{E8806DD5-8A03-4CAE-9AC3-6E9F94E960A4}" srcId="{214B1806-5E6D-4EB6-A9E0-46E0604F0F50}" destId="{FE636A96-24CE-447E-8DED-D9D1E4F1A9C9}" srcOrd="1" destOrd="0" parTransId="{07C297CD-5889-4360-933C-73CFC58D3D33}" sibTransId="{CAB8135A-8C0B-4D6D-B212-1BAB90118B67}"/>
    <dgm:cxn modelId="{266DD61A-6DA5-4041-B9CC-F5F6439AD4E7}" type="presOf" srcId="{8227826B-20A2-456C-950E-002E9AC22839}" destId="{4F26B372-40BB-442E-AA10-3D89C7C6B0E8}" srcOrd="0" destOrd="0" presId="urn:microsoft.com/office/officeart/2008/layout/VerticalCurvedList"/>
    <dgm:cxn modelId="{490F058B-8C14-458D-A961-32ECCDCE2211}" srcId="{214B1806-5E6D-4EB6-A9E0-46E0604F0F50}" destId="{FD1E144B-074B-46CF-82C1-CB3446C01170}" srcOrd="0" destOrd="0" parTransId="{132EEC3A-C7BB-432F-AFF5-F76F7EBFD7FA}" sibTransId="{4FAAD1E6-5BC8-4A35-8053-3BA45D7D6C00}"/>
    <dgm:cxn modelId="{97C99EF5-C29B-4BD3-BA93-9F1A9ECA05B0}" srcId="{214B1806-5E6D-4EB6-A9E0-46E0604F0F50}" destId="{BD420692-09FB-4048-B59E-F8295F607147}" srcOrd="2" destOrd="0" parTransId="{F9F84F06-CB5E-4300-A212-9EEDEE9F5F64}" sibTransId="{27FBB377-15F0-496A-9F39-EE3F8E6D2381}"/>
    <dgm:cxn modelId="{506E4855-B6F9-45F8-8900-4C5DE4A8F21A}" type="presOf" srcId="{214B1806-5E6D-4EB6-A9E0-46E0604F0F50}" destId="{4D96881E-57AF-4F22-9294-A0C6A9D8A784}" srcOrd="0" destOrd="0" presId="urn:microsoft.com/office/officeart/2008/layout/VerticalCurvedList"/>
    <dgm:cxn modelId="{0CC6EBF5-6BA7-4737-8FB4-01048C32358C}" type="presParOf" srcId="{4D96881E-57AF-4F22-9294-A0C6A9D8A784}" destId="{44C5428B-4ACE-4D70-AE21-ADA6D37947D2}" srcOrd="0" destOrd="0" presId="urn:microsoft.com/office/officeart/2008/layout/VerticalCurvedList"/>
    <dgm:cxn modelId="{4719C7DC-7C10-4AAC-9B15-DE7CCB1B540B}" type="presParOf" srcId="{44C5428B-4ACE-4D70-AE21-ADA6D37947D2}" destId="{5310C337-D15F-46B1-A8BA-BFFDCE4272FD}" srcOrd="0" destOrd="0" presId="urn:microsoft.com/office/officeart/2008/layout/VerticalCurvedList"/>
    <dgm:cxn modelId="{77383D45-0E93-45C2-90AF-89C1D14A232F}" type="presParOf" srcId="{5310C337-D15F-46B1-A8BA-BFFDCE4272FD}" destId="{DB04EF72-6C66-4249-BD3C-832B5D9F2EB9}" srcOrd="0" destOrd="0" presId="urn:microsoft.com/office/officeart/2008/layout/VerticalCurvedList"/>
    <dgm:cxn modelId="{4BB1A403-B9CD-4D09-A220-F14FD9153730}" type="presParOf" srcId="{5310C337-D15F-46B1-A8BA-BFFDCE4272FD}" destId="{81697B03-F1D1-483F-8971-1CC086A541CB}" srcOrd="1" destOrd="0" presId="urn:microsoft.com/office/officeart/2008/layout/VerticalCurvedList"/>
    <dgm:cxn modelId="{9E8B17D6-A71D-4A6E-BA7E-E75DE6ADAFD6}" type="presParOf" srcId="{5310C337-D15F-46B1-A8BA-BFFDCE4272FD}" destId="{5EB729D6-BFDF-425C-8729-7BED83EB97DC}" srcOrd="2" destOrd="0" presId="urn:microsoft.com/office/officeart/2008/layout/VerticalCurvedList"/>
    <dgm:cxn modelId="{ECB7EDAF-432D-4879-B059-C40CEBF8B0FA}" type="presParOf" srcId="{5310C337-D15F-46B1-A8BA-BFFDCE4272FD}" destId="{CBA16661-D0AF-468D-AD0B-797CCEEB8259}" srcOrd="3" destOrd="0" presId="urn:microsoft.com/office/officeart/2008/layout/VerticalCurvedList"/>
    <dgm:cxn modelId="{2B9643B5-2175-478E-B8C4-78C751B4C41B}" type="presParOf" srcId="{44C5428B-4ACE-4D70-AE21-ADA6D37947D2}" destId="{EC58AB4E-3DC7-4C79-86BC-E3138860BDCF}" srcOrd="1" destOrd="0" presId="urn:microsoft.com/office/officeart/2008/layout/VerticalCurvedList"/>
    <dgm:cxn modelId="{287854C5-4744-420C-8558-228D566354F7}" type="presParOf" srcId="{44C5428B-4ACE-4D70-AE21-ADA6D37947D2}" destId="{1C19FFA4-C350-47A5-918C-BCE21728D70C}" srcOrd="2" destOrd="0" presId="urn:microsoft.com/office/officeart/2008/layout/VerticalCurvedList"/>
    <dgm:cxn modelId="{58C57F64-A2B4-405F-97BF-46A44B5870F6}" type="presParOf" srcId="{1C19FFA4-C350-47A5-918C-BCE21728D70C}" destId="{749AA5CE-4473-4260-B7BC-E9899D9BFDC5}" srcOrd="0" destOrd="0" presId="urn:microsoft.com/office/officeart/2008/layout/VerticalCurvedList"/>
    <dgm:cxn modelId="{3546A730-A65E-4014-9450-1035E6B670C3}" type="presParOf" srcId="{44C5428B-4ACE-4D70-AE21-ADA6D37947D2}" destId="{061521E9-1A82-4E42-A8C9-3383D2883616}" srcOrd="3" destOrd="0" presId="urn:microsoft.com/office/officeart/2008/layout/VerticalCurvedList"/>
    <dgm:cxn modelId="{FEA70E40-0F3B-421B-92B2-781386B64492}" type="presParOf" srcId="{44C5428B-4ACE-4D70-AE21-ADA6D37947D2}" destId="{029E3AA4-0DD5-452F-B771-72E733947847}" srcOrd="4" destOrd="0" presId="urn:microsoft.com/office/officeart/2008/layout/VerticalCurvedList"/>
    <dgm:cxn modelId="{8BFBFCC9-92FC-422E-AEB8-AB6AF758EA00}" type="presParOf" srcId="{029E3AA4-0DD5-452F-B771-72E733947847}" destId="{8ED2CE70-F68C-48AA-BB2B-50BCA9BACAC7}" srcOrd="0" destOrd="0" presId="urn:microsoft.com/office/officeart/2008/layout/VerticalCurvedList"/>
    <dgm:cxn modelId="{A8E80A11-4ADF-4B8B-8973-613C4FDB1ABA}" type="presParOf" srcId="{44C5428B-4ACE-4D70-AE21-ADA6D37947D2}" destId="{512C3DB5-162F-4AFE-BA22-07CA816BF7FB}" srcOrd="5" destOrd="0" presId="urn:microsoft.com/office/officeart/2008/layout/VerticalCurvedList"/>
    <dgm:cxn modelId="{B5D3598B-74B5-46BE-9349-E0102D276BB0}" type="presParOf" srcId="{44C5428B-4ACE-4D70-AE21-ADA6D37947D2}" destId="{B0873DB9-ECF3-4783-9661-3E2F343CF806}" srcOrd="6" destOrd="0" presId="urn:microsoft.com/office/officeart/2008/layout/VerticalCurvedList"/>
    <dgm:cxn modelId="{8B9F8330-47D5-4F99-BA57-7AA2C96B449D}" type="presParOf" srcId="{B0873DB9-ECF3-4783-9661-3E2F343CF806}" destId="{ABE49854-9B8E-4270-8FCA-621920E4F924}" srcOrd="0" destOrd="0" presId="urn:microsoft.com/office/officeart/2008/layout/VerticalCurvedList"/>
    <dgm:cxn modelId="{7B873203-6EFB-4E2B-B9C8-9F27829AA46D}" type="presParOf" srcId="{44C5428B-4ACE-4D70-AE21-ADA6D37947D2}" destId="{4F26B372-40BB-442E-AA10-3D89C7C6B0E8}" srcOrd="7" destOrd="0" presId="urn:microsoft.com/office/officeart/2008/layout/VerticalCurvedList"/>
    <dgm:cxn modelId="{4B252C20-937E-485C-B3F6-ACED67C01B08}" type="presParOf" srcId="{44C5428B-4ACE-4D70-AE21-ADA6D37947D2}" destId="{965A02C7-3AD2-401B-A493-1C28BD35BF69}" srcOrd="8" destOrd="0" presId="urn:microsoft.com/office/officeart/2008/layout/VerticalCurvedList"/>
    <dgm:cxn modelId="{8DD8B61B-FC54-4C24-A231-C524A666001E}" type="presParOf" srcId="{965A02C7-3AD2-401B-A493-1C28BD35BF69}" destId="{F6AFBE11-1D11-4212-BD6B-D23B464701F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14B1806-5E6D-4EB6-A9E0-46E0604F0F5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1E144B-074B-46CF-82C1-CB3446C01170}">
      <dgm:prSet phldrT="[Texto]" custT="1"/>
      <dgm:spPr/>
      <dgm:t>
        <a:bodyPr/>
        <a:lstStyle/>
        <a:p>
          <a:r>
            <a:rPr lang="en-US" sz="2400" dirty="0" smtClean="0"/>
            <a:t>2,131,000 people, making up to 13% of the total employed population (2016)</a:t>
          </a:r>
          <a:endParaRPr lang="en-US" sz="2400" dirty="0"/>
        </a:p>
      </dgm:t>
    </dgm:pt>
    <dgm:pt modelId="{132EEC3A-C7BB-432F-AFF5-F76F7EBFD7FA}" type="parTrans" cxnId="{490F058B-8C14-458D-A961-32ECCDCE2211}">
      <dgm:prSet/>
      <dgm:spPr/>
      <dgm:t>
        <a:bodyPr/>
        <a:lstStyle/>
        <a:p>
          <a:endParaRPr lang="en-US" sz="2400"/>
        </a:p>
      </dgm:t>
    </dgm:pt>
    <dgm:pt modelId="{4FAAD1E6-5BC8-4A35-8053-3BA45D7D6C00}" type="sibTrans" cxnId="{490F058B-8C14-458D-A961-32ECCDCE2211}">
      <dgm:prSet/>
      <dgm:spPr/>
      <dgm:t>
        <a:bodyPr/>
        <a:lstStyle/>
        <a:p>
          <a:endParaRPr lang="en-US" sz="2400"/>
        </a:p>
      </dgm:t>
    </dgm:pt>
    <dgm:pt modelId="{BD420692-09FB-4048-B59E-F8295F607147}">
      <dgm:prSet custT="1"/>
      <dgm:spPr/>
      <dgm:t>
        <a:bodyPr/>
        <a:lstStyle/>
        <a:p>
          <a:r>
            <a:rPr lang="en-US" sz="2400" dirty="0" smtClean="0"/>
            <a:t>Highest rates in Chernivtsi (40.0%), Rivne (38.5%), Trans-Carpathian (32.6%), Kherson (27.2%) and Ivano-Frankivsk (26.9%)</a:t>
          </a:r>
          <a:endParaRPr lang="en-US" sz="2400" dirty="0"/>
        </a:p>
      </dgm:t>
    </dgm:pt>
    <dgm:pt modelId="{F9F84F06-CB5E-4300-A212-9EEDEE9F5F64}" type="parTrans" cxnId="{97C99EF5-C29B-4BD3-BA93-9F1A9ECA05B0}">
      <dgm:prSet/>
      <dgm:spPr/>
      <dgm:t>
        <a:bodyPr/>
        <a:lstStyle/>
        <a:p>
          <a:endParaRPr lang="en-US" sz="2400"/>
        </a:p>
      </dgm:t>
    </dgm:pt>
    <dgm:pt modelId="{27FBB377-15F0-496A-9F39-EE3F8E6D2381}" type="sibTrans" cxnId="{97C99EF5-C29B-4BD3-BA93-9F1A9ECA05B0}">
      <dgm:prSet/>
      <dgm:spPr/>
      <dgm:t>
        <a:bodyPr/>
        <a:lstStyle/>
        <a:p>
          <a:endParaRPr lang="en-US" sz="2400"/>
        </a:p>
      </dgm:t>
    </dgm:pt>
    <dgm:pt modelId="{8227826B-20A2-456C-950E-002E9AC22839}">
      <dgm:prSet custT="1"/>
      <dgm:spPr/>
      <dgm:t>
        <a:bodyPr/>
        <a:lstStyle/>
        <a:p>
          <a:r>
            <a:rPr lang="pt-PT" sz="2400" dirty="0" err="1" smtClean="0"/>
            <a:t>Mainly</a:t>
          </a:r>
          <a:r>
            <a:rPr lang="pt-PT" sz="2400" dirty="0" smtClean="0"/>
            <a:t> in </a:t>
          </a:r>
          <a:r>
            <a:rPr lang="en-US" sz="2400" dirty="0" smtClean="0"/>
            <a:t>Agriculture, forestry and fishing (57.6%) and construction (25.2%)</a:t>
          </a:r>
          <a:endParaRPr lang="en-US" sz="2400" dirty="0"/>
        </a:p>
      </dgm:t>
    </dgm:pt>
    <dgm:pt modelId="{5F88BB0C-4049-4BB4-B6CC-6F627429AB67}" type="parTrans" cxnId="{3BEB90AD-CD51-4FAF-A828-29ED6D64EF47}">
      <dgm:prSet/>
      <dgm:spPr/>
      <dgm:t>
        <a:bodyPr/>
        <a:lstStyle/>
        <a:p>
          <a:endParaRPr lang="en-US" sz="2400"/>
        </a:p>
      </dgm:t>
    </dgm:pt>
    <dgm:pt modelId="{835A32CC-E53B-49C7-8848-793B0D4BDCE0}" type="sibTrans" cxnId="{3BEB90AD-CD51-4FAF-A828-29ED6D64EF47}">
      <dgm:prSet/>
      <dgm:spPr/>
      <dgm:t>
        <a:bodyPr/>
        <a:lstStyle/>
        <a:p>
          <a:endParaRPr lang="en-US" sz="2400"/>
        </a:p>
      </dgm:t>
    </dgm:pt>
    <dgm:pt modelId="{19AAE236-D599-43B5-B393-0D0846A0F31D}">
      <dgm:prSet custT="1"/>
      <dgm:spPr/>
      <dgm:t>
        <a:bodyPr/>
        <a:lstStyle/>
        <a:p>
          <a:r>
            <a:rPr lang="en-US" sz="2400" dirty="0" smtClean="0"/>
            <a:t>Predominantly concentrated in rural areas (74.7%)  </a:t>
          </a:r>
          <a:endParaRPr lang="en-US" sz="2400" dirty="0"/>
        </a:p>
      </dgm:t>
    </dgm:pt>
    <dgm:pt modelId="{2CE9E713-58C0-4F53-8413-774F6CE5D1BC}" type="sibTrans" cxnId="{1A12507B-BFF3-401A-932F-5E267CF4EC1E}">
      <dgm:prSet/>
      <dgm:spPr/>
      <dgm:t>
        <a:bodyPr/>
        <a:lstStyle/>
        <a:p>
          <a:endParaRPr lang="en-US" sz="2400"/>
        </a:p>
      </dgm:t>
    </dgm:pt>
    <dgm:pt modelId="{43782258-8606-4CC7-829D-7326C092A4DA}" type="parTrans" cxnId="{1A12507B-BFF3-401A-932F-5E267CF4EC1E}">
      <dgm:prSet/>
      <dgm:spPr/>
      <dgm:t>
        <a:bodyPr/>
        <a:lstStyle/>
        <a:p>
          <a:endParaRPr lang="en-US" sz="2400"/>
        </a:p>
      </dgm:t>
    </dgm:pt>
    <dgm:pt modelId="{4D96881E-57AF-4F22-9294-A0C6A9D8A784}" type="pres">
      <dgm:prSet presAssocID="{214B1806-5E6D-4EB6-A9E0-46E0604F0F5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4C5428B-4ACE-4D70-AE21-ADA6D37947D2}" type="pres">
      <dgm:prSet presAssocID="{214B1806-5E6D-4EB6-A9E0-46E0604F0F50}" presName="Name1" presStyleCnt="0"/>
      <dgm:spPr/>
    </dgm:pt>
    <dgm:pt modelId="{5310C337-D15F-46B1-A8BA-BFFDCE4272FD}" type="pres">
      <dgm:prSet presAssocID="{214B1806-5E6D-4EB6-A9E0-46E0604F0F50}" presName="cycle" presStyleCnt="0"/>
      <dgm:spPr/>
    </dgm:pt>
    <dgm:pt modelId="{DB04EF72-6C66-4249-BD3C-832B5D9F2EB9}" type="pres">
      <dgm:prSet presAssocID="{214B1806-5E6D-4EB6-A9E0-46E0604F0F50}" presName="srcNode" presStyleLbl="node1" presStyleIdx="0" presStyleCnt="4"/>
      <dgm:spPr/>
    </dgm:pt>
    <dgm:pt modelId="{81697B03-F1D1-483F-8971-1CC086A541CB}" type="pres">
      <dgm:prSet presAssocID="{214B1806-5E6D-4EB6-A9E0-46E0604F0F50}" presName="conn" presStyleLbl="parChTrans1D2" presStyleIdx="0" presStyleCnt="1"/>
      <dgm:spPr/>
      <dgm:t>
        <a:bodyPr/>
        <a:lstStyle/>
        <a:p>
          <a:endParaRPr lang="en-US"/>
        </a:p>
      </dgm:t>
    </dgm:pt>
    <dgm:pt modelId="{5EB729D6-BFDF-425C-8729-7BED83EB97DC}" type="pres">
      <dgm:prSet presAssocID="{214B1806-5E6D-4EB6-A9E0-46E0604F0F50}" presName="extraNode" presStyleLbl="node1" presStyleIdx="0" presStyleCnt="4"/>
      <dgm:spPr/>
    </dgm:pt>
    <dgm:pt modelId="{CBA16661-D0AF-468D-AD0B-797CCEEB8259}" type="pres">
      <dgm:prSet presAssocID="{214B1806-5E6D-4EB6-A9E0-46E0604F0F50}" presName="dstNode" presStyleLbl="node1" presStyleIdx="0" presStyleCnt="4"/>
      <dgm:spPr/>
    </dgm:pt>
    <dgm:pt modelId="{EC58AB4E-3DC7-4C79-86BC-E3138860BDCF}" type="pres">
      <dgm:prSet presAssocID="{FD1E144B-074B-46CF-82C1-CB3446C01170}" presName="text_1" presStyleLbl="node1" presStyleIdx="0" presStyleCnt="4" custScaleY="1100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19FFA4-C350-47A5-918C-BCE21728D70C}" type="pres">
      <dgm:prSet presAssocID="{FD1E144B-074B-46CF-82C1-CB3446C01170}" presName="accent_1" presStyleCnt="0"/>
      <dgm:spPr/>
    </dgm:pt>
    <dgm:pt modelId="{749AA5CE-4473-4260-B7BC-E9899D9BFDC5}" type="pres">
      <dgm:prSet presAssocID="{FD1E144B-074B-46CF-82C1-CB3446C01170}" presName="accentRepeatNode" presStyleLbl="solidFgAcc1" presStyleIdx="0" presStyleCnt="4"/>
      <dgm:spPr/>
    </dgm:pt>
    <dgm:pt modelId="{D0CCFBDB-5DEF-41BF-A8F0-C75B6BB73CFF}" type="pres">
      <dgm:prSet presAssocID="{19AAE236-D599-43B5-B393-0D0846A0F31D}" presName="text_2" presStyleLbl="node1" presStyleIdx="1" presStyleCnt="4" custScaleY="1100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DA3848-32E8-4650-B288-86A967408222}" type="pres">
      <dgm:prSet presAssocID="{19AAE236-D599-43B5-B393-0D0846A0F31D}" presName="accent_2" presStyleCnt="0"/>
      <dgm:spPr/>
    </dgm:pt>
    <dgm:pt modelId="{30DC890E-37A3-4682-BE61-998DBAF79AC6}" type="pres">
      <dgm:prSet presAssocID="{19AAE236-D599-43B5-B393-0D0846A0F31D}" presName="accentRepeatNode" presStyleLbl="solidFgAcc1" presStyleIdx="1" presStyleCnt="4"/>
      <dgm:spPr/>
    </dgm:pt>
    <dgm:pt modelId="{C52CBE0B-AB38-4689-A425-F6DC6B2929E8}" type="pres">
      <dgm:prSet presAssocID="{BD420692-09FB-4048-B59E-F8295F607147}" presName="text_3" presStyleLbl="node1" presStyleIdx="2" presStyleCnt="4" custScaleY="1100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9ACB7F-5103-4516-AE53-908622B39A6D}" type="pres">
      <dgm:prSet presAssocID="{BD420692-09FB-4048-B59E-F8295F607147}" presName="accent_3" presStyleCnt="0"/>
      <dgm:spPr/>
    </dgm:pt>
    <dgm:pt modelId="{ABE49854-9B8E-4270-8FCA-621920E4F924}" type="pres">
      <dgm:prSet presAssocID="{BD420692-09FB-4048-B59E-F8295F607147}" presName="accentRepeatNode" presStyleLbl="solidFgAcc1" presStyleIdx="2" presStyleCnt="4"/>
      <dgm:spPr/>
    </dgm:pt>
    <dgm:pt modelId="{5FB490F3-F9A2-4BC9-934C-D77B99F96AA3}" type="pres">
      <dgm:prSet presAssocID="{8227826B-20A2-456C-950E-002E9AC22839}" presName="text_4" presStyleLbl="node1" presStyleIdx="3" presStyleCnt="4" custScaleY="1100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20342D-E56C-4292-A06F-FFC0C45371DF}" type="pres">
      <dgm:prSet presAssocID="{8227826B-20A2-456C-950E-002E9AC22839}" presName="accent_4" presStyleCnt="0"/>
      <dgm:spPr/>
    </dgm:pt>
    <dgm:pt modelId="{F6AFBE11-1D11-4212-BD6B-D23B464701F1}" type="pres">
      <dgm:prSet presAssocID="{8227826B-20A2-456C-950E-002E9AC22839}" presName="accentRepeatNode" presStyleLbl="solidFgAcc1" presStyleIdx="3" presStyleCnt="4"/>
      <dgm:spPr/>
    </dgm:pt>
  </dgm:ptLst>
  <dgm:cxnLst>
    <dgm:cxn modelId="{97C99EF5-C29B-4BD3-BA93-9F1A9ECA05B0}" srcId="{214B1806-5E6D-4EB6-A9E0-46E0604F0F50}" destId="{BD420692-09FB-4048-B59E-F8295F607147}" srcOrd="2" destOrd="0" parTransId="{F9F84F06-CB5E-4300-A212-9EEDEE9F5F64}" sibTransId="{27FBB377-15F0-496A-9F39-EE3F8E6D2381}"/>
    <dgm:cxn modelId="{9C24415E-54B9-4262-9569-5D740BC6EED2}" type="presOf" srcId="{4FAAD1E6-5BC8-4A35-8053-3BA45D7D6C00}" destId="{81697B03-F1D1-483F-8971-1CC086A541CB}" srcOrd="0" destOrd="0" presId="urn:microsoft.com/office/officeart/2008/layout/VerticalCurvedList"/>
    <dgm:cxn modelId="{EFA884DA-53A9-4D35-9718-E09FDF6D1A39}" type="presOf" srcId="{BD420692-09FB-4048-B59E-F8295F607147}" destId="{C52CBE0B-AB38-4689-A425-F6DC6B2929E8}" srcOrd="0" destOrd="0" presId="urn:microsoft.com/office/officeart/2008/layout/VerticalCurvedList"/>
    <dgm:cxn modelId="{265A1216-63AE-4B59-A3D4-9282A646226B}" type="presOf" srcId="{8227826B-20A2-456C-950E-002E9AC22839}" destId="{5FB490F3-F9A2-4BC9-934C-D77B99F96AA3}" srcOrd="0" destOrd="0" presId="urn:microsoft.com/office/officeart/2008/layout/VerticalCurvedList"/>
    <dgm:cxn modelId="{A0A95EFA-40C5-4E55-A1F6-9D888011589E}" type="presOf" srcId="{19AAE236-D599-43B5-B393-0D0846A0F31D}" destId="{D0CCFBDB-5DEF-41BF-A8F0-C75B6BB73CFF}" srcOrd="0" destOrd="0" presId="urn:microsoft.com/office/officeart/2008/layout/VerticalCurvedList"/>
    <dgm:cxn modelId="{3BEB90AD-CD51-4FAF-A828-29ED6D64EF47}" srcId="{214B1806-5E6D-4EB6-A9E0-46E0604F0F50}" destId="{8227826B-20A2-456C-950E-002E9AC22839}" srcOrd="3" destOrd="0" parTransId="{5F88BB0C-4049-4BB4-B6CC-6F627429AB67}" sibTransId="{835A32CC-E53B-49C7-8848-793B0D4BDCE0}"/>
    <dgm:cxn modelId="{490F058B-8C14-458D-A961-32ECCDCE2211}" srcId="{214B1806-5E6D-4EB6-A9E0-46E0604F0F50}" destId="{FD1E144B-074B-46CF-82C1-CB3446C01170}" srcOrd="0" destOrd="0" parTransId="{132EEC3A-C7BB-432F-AFF5-F76F7EBFD7FA}" sibTransId="{4FAAD1E6-5BC8-4A35-8053-3BA45D7D6C00}"/>
    <dgm:cxn modelId="{1A12507B-BFF3-401A-932F-5E267CF4EC1E}" srcId="{214B1806-5E6D-4EB6-A9E0-46E0604F0F50}" destId="{19AAE236-D599-43B5-B393-0D0846A0F31D}" srcOrd="1" destOrd="0" parTransId="{43782258-8606-4CC7-829D-7326C092A4DA}" sibTransId="{2CE9E713-58C0-4F53-8413-774F6CE5D1BC}"/>
    <dgm:cxn modelId="{D2FB789B-A04D-4CEF-9448-D2AB77433756}" type="presOf" srcId="{214B1806-5E6D-4EB6-A9E0-46E0604F0F50}" destId="{4D96881E-57AF-4F22-9294-A0C6A9D8A784}" srcOrd="0" destOrd="0" presId="urn:microsoft.com/office/officeart/2008/layout/VerticalCurvedList"/>
    <dgm:cxn modelId="{96044FB3-28EA-4240-8B09-EF9BEE01C8E0}" type="presOf" srcId="{FD1E144B-074B-46CF-82C1-CB3446C01170}" destId="{EC58AB4E-3DC7-4C79-86BC-E3138860BDCF}" srcOrd="0" destOrd="0" presId="urn:microsoft.com/office/officeart/2008/layout/VerticalCurvedList"/>
    <dgm:cxn modelId="{EB823BD0-B11A-4CFB-9656-231DAE3C6F73}" type="presParOf" srcId="{4D96881E-57AF-4F22-9294-A0C6A9D8A784}" destId="{44C5428B-4ACE-4D70-AE21-ADA6D37947D2}" srcOrd="0" destOrd="0" presId="urn:microsoft.com/office/officeart/2008/layout/VerticalCurvedList"/>
    <dgm:cxn modelId="{C2D42EFF-B67B-4455-BB03-C4DCCEFA3E5F}" type="presParOf" srcId="{44C5428B-4ACE-4D70-AE21-ADA6D37947D2}" destId="{5310C337-D15F-46B1-A8BA-BFFDCE4272FD}" srcOrd="0" destOrd="0" presId="urn:microsoft.com/office/officeart/2008/layout/VerticalCurvedList"/>
    <dgm:cxn modelId="{87B65C87-3193-4D9D-B394-DDDBE149D718}" type="presParOf" srcId="{5310C337-D15F-46B1-A8BA-BFFDCE4272FD}" destId="{DB04EF72-6C66-4249-BD3C-832B5D9F2EB9}" srcOrd="0" destOrd="0" presId="urn:microsoft.com/office/officeart/2008/layout/VerticalCurvedList"/>
    <dgm:cxn modelId="{E6E2250D-695E-4838-8402-8EC63134B429}" type="presParOf" srcId="{5310C337-D15F-46B1-A8BA-BFFDCE4272FD}" destId="{81697B03-F1D1-483F-8971-1CC086A541CB}" srcOrd="1" destOrd="0" presId="urn:microsoft.com/office/officeart/2008/layout/VerticalCurvedList"/>
    <dgm:cxn modelId="{9F671C0E-738C-4A4B-ADDA-D82CF3B6E9FA}" type="presParOf" srcId="{5310C337-D15F-46B1-A8BA-BFFDCE4272FD}" destId="{5EB729D6-BFDF-425C-8729-7BED83EB97DC}" srcOrd="2" destOrd="0" presId="urn:microsoft.com/office/officeart/2008/layout/VerticalCurvedList"/>
    <dgm:cxn modelId="{1741B5DF-65C7-4045-A3FB-3976EEECB116}" type="presParOf" srcId="{5310C337-D15F-46B1-A8BA-BFFDCE4272FD}" destId="{CBA16661-D0AF-468D-AD0B-797CCEEB8259}" srcOrd="3" destOrd="0" presId="urn:microsoft.com/office/officeart/2008/layout/VerticalCurvedList"/>
    <dgm:cxn modelId="{C46A9260-0F0E-4E34-AD07-B2E230FEBDFC}" type="presParOf" srcId="{44C5428B-4ACE-4D70-AE21-ADA6D37947D2}" destId="{EC58AB4E-3DC7-4C79-86BC-E3138860BDCF}" srcOrd="1" destOrd="0" presId="urn:microsoft.com/office/officeart/2008/layout/VerticalCurvedList"/>
    <dgm:cxn modelId="{BB69B924-CFB8-4A26-972F-7045898EF354}" type="presParOf" srcId="{44C5428B-4ACE-4D70-AE21-ADA6D37947D2}" destId="{1C19FFA4-C350-47A5-918C-BCE21728D70C}" srcOrd="2" destOrd="0" presId="urn:microsoft.com/office/officeart/2008/layout/VerticalCurvedList"/>
    <dgm:cxn modelId="{688EFEBC-59FF-4A06-93DE-26DA201F48DB}" type="presParOf" srcId="{1C19FFA4-C350-47A5-918C-BCE21728D70C}" destId="{749AA5CE-4473-4260-B7BC-E9899D9BFDC5}" srcOrd="0" destOrd="0" presId="urn:microsoft.com/office/officeart/2008/layout/VerticalCurvedList"/>
    <dgm:cxn modelId="{C5344D5B-1FE6-49EA-AE1A-824B87D295EB}" type="presParOf" srcId="{44C5428B-4ACE-4D70-AE21-ADA6D37947D2}" destId="{D0CCFBDB-5DEF-41BF-A8F0-C75B6BB73CFF}" srcOrd="3" destOrd="0" presId="urn:microsoft.com/office/officeart/2008/layout/VerticalCurvedList"/>
    <dgm:cxn modelId="{B2A84BAA-C789-401B-9148-E292C3F28D8A}" type="presParOf" srcId="{44C5428B-4ACE-4D70-AE21-ADA6D37947D2}" destId="{CCDA3848-32E8-4650-B288-86A967408222}" srcOrd="4" destOrd="0" presId="urn:microsoft.com/office/officeart/2008/layout/VerticalCurvedList"/>
    <dgm:cxn modelId="{479F4250-26E9-49D1-9F52-C725F64D16C3}" type="presParOf" srcId="{CCDA3848-32E8-4650-B288-86A967408222}" destId="{30DC890E-37A3-4682-BE61-998DBAF79AC6}" srcOrd="0" destOrd="0" presId="urn:microsoft.com/office/officeart/2008/layout/VerticalCurvedList"/>
    <dgm:cxn modelId="{1E0EDEA0-A2AD-46D7-8860-8F185EC1E4AB}" type="presParOf" srcId="{44C5428B-4ACE-4D70-AE21-ADA6D37947D2}" destId="{C52CBE0B-AB38-4689-A425-F6DC6B2929E8}" srcOrd="5" destOrd="0" presId="urn:microsoft.com/office/officeart/2008/layout/VerticalCurvedList"/>
    <dgm:cxn modelId="{BEDA50FC-FD48-4080-AB4E-72390C9D8510}" type="presParOf" srcId="{44C5428B-4ACE-4D70-AE21-ADA6D37947D2}" destId="{BB9ACB7F-5103-4516-AE53-908622B39A6D}" srcOrd="6" destOrd="0" presId="urn:microsoft.com/office/officeart/2008/layout/VerticalCurvedList"/>
    <dgm:cxn modelId="{44D71D6C-E529-427B-8AD6-BCA03F068A9D}" type="presParOf" srcId="{BB9ACB7F-5103-4516-AE53-908622B39A6D}" destId="{ABE49854-9B8E-4270-8FCA-621920E4F924}" srcOrd="0" destOrd="0" presId="urn:microsoft.com/office/officeart/2008/layout/VerticalCurvedList"/>
    <dgm:cxn modelId="{3D2107AD-2367-4797-82CE-5513DF0120CF}" type="presParOf" srcId="{44C5428B-4ACE-4D70-AE21-ADA6D37947D2}" destId="{5FB490F3-F9A2-4BC9-934C-D77B99F96AA3}" srcOrd="7" destOrd="0" presId="urn:microsoft.com/office/officeart/2008/layout/VerticalCurvedList"/>
    <dgm:cxn modelId="{D2F06691-878F-4C68-A4AA-792F8A2387D3}" type="presParOf" srcId="{44C5428B-4ACE-4D70-AE21-ADA6D37947D2}" destId="{4420342D-E56C-4292-A06F-FFC0C45371DF}" srcOrd="8" destOrd="0" presId="urn:microsoft.com/office/officeart/2008/layout/VerticalCurvedList"/>
    <dgm:cxn modelId="{4B5985C0-1D08-4765-832C-8C93DD7A8ECF}" type="presParOf" srcId="{4420342D-E56C-4292-A06F-FFC0C45371DF}" destId="{F6AFBE11-1D11-4212-BD6B-D23B464701F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4B1806-5E6D-4EB6-A9E0-46E0604F0F5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1E144B-074B-46CF-82C1-CB3446C01170}">
      <dgm:prSet phldrT="[Texto]" custT="1"/>
      <dgm:spPr/>
      <dgm:t>
        <a:bodyPr/>
        <a:lstStyle/>
        <a:p>
          <a:r>
            <a:rPr lang="en-US" sz="2400" dirty="0" smtClean="0"/>
            <a:t>Up to 85-90% of the reported wages are not declared (</a:t>
          </a:r>
          <a:r>
            <a:rPr lang="en-US" sz="2400" dirty="0" err="1" smtClean="0"/>
            <a:t>Kharazishvili</a:t>
          </a:r>
          <a:r>
            <a:rPr lang="en-US" sz="2400" dirty="0" smtClean="0"/>
            <a:t> &amp; </a:t>
          </a:r>
          <a:r>
            <a:rPr lang="en-US" sz="2400" dirty="0" err="1" smtClean="0"/>
            <a:t>Dmytrenko</a:t>
          </a:r>
          <a:r>
            <a:rPr lang="en-US" sz="2400" dirty="0" smtClean="0"/>
            <a:t>, 2010) </a:t>
          </a:r>
          <a:endParaRPr lang="en-US" sz="2400" dirty="0"/>
        </a:p>
      </dgm:t>
    </dgm:pt>
    <dgm:pt modelId="{132EEC3A-C7BB-432F-AFF5-F76F7EBFD7FA}" type="parTrans" cxnId="{490F058B-8C14-458D-A961-32ECCDCE2211}">
      <dgm:prSet/>
      <dgm:spPr/>
      <dgm:t>
        <a:bodyPr/>
        <a:lstStyle/>
        <a:p>
          <a:endParaRPr lang="en-US" sz="2400"/>
        </a:p>
      </dgm:t>
    </dgm:pt>
    <dgm:pt modelId="{4FAAD1E6-5BC8-4A35-8053-3BA45D7D6C00}" type="sibTrans" cxnId="{490F058B-8C14-458D-A961-32ECCDCE2211}">
      <dgm:prSet/>
      <dgm:spPr/>
      <dgm:t>
        <a:bodyPr/>
        <a:lstStyle/>
        <a:p>
          <a:endParaRPr lang="en-US" sz="2400"/>
        </a:p>
      </dgm:t>
    </dgm:pt>
    <dgm:pt modelId="{BD420692-09FB-4048-B59E-F8295F607147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dirty="0" smtClean="0"/>
            <a:t>Around 12.4% of the employees of formal sector enterprises are paid unreported wages </a:t>
          </a:r>
          <a:endParaRPr lang="en-US" sz="2400" dirty="0"/>
        </a:p>
      </dgm:t>
    </dgm:pt>
    <dgm:pt modelId="{F9F84F06-CB5E-4300-A212-9EEDEE9F5F64}" type="parTrans" cxnId="{97C99EF5-C29B-4BD3-BA93-9F1A9ECA05B0}">
      <dgm:prSet/>
      <dgm:spPr/>
      <dgm:t>
        <a:bodyPr/>
        <a:lstStyle/>
        <a:p>
          <a:endParaRPr lang="en-US" sz="2400"/>
        </a:p>
      </dgm:t>
    </dgm:pt>
    <dgm:pt modelId="{27FBB377-15F0-496A-9F39-EE3F8E6D2381}" type="sibTrans" cxnId="{97C99EF5-C29B-4BD3-BA93-9F1A9ECA05B0}">
      <dgm:prSet/>
      <dgm:spPr/>
      <dgm:t>
        <a:bodyPr/>
        <a:lstStyle/>
        <a:p>
          <a:endParaRPr lang="en-US" sz="2400"/>
        </a:p>
      </dgm:t>
    </dgm:pt>
    <dgm:pt modelId="{19AAE236-D599-43B5-B393-0D0846A0F31D}">
      <dgm:prSet custT="1"/>
      <dgm:spPr/>
      <dgm:t>
        <a:bodyPr/>
        <a:lstStyle/>
        <a:p>
          <a:r>
            <a:rPr lang="en-US" sz="2400" dirty="0" smtClean="0"/>
            <a:t>Weekly average working hours are estimated to be up to 11.3% longer than the reported ones (</a:t>
          </a:r>
          <a:r>
            <a:rPr lang="en-US" sz="2400" dirty="0" err="1" smtClean="0"/>
            <a:t>Labour</a:t>
          </a:r>
          <a:r>
            <a:rPr lang="en-US" sz="2400" dirty="0" smtClean="0"/>
            <a:t> Force Survey)</a:t>
          </a:r>
          <a:endParaRPr lang="en-US" sz="2400" dirty="0"/>
        </a:p>
      </dgm:t>
    </dgm:pt>
    <dgm:pt modelId="{2CE9E713-58C0-4F53-8413-774F6CE5D1BC}" type="sibTrans" cxnId="{1A12507B-BFF3-401A-932F-5E267CF4EC1E}">
      <dgm:prSet/>
      <dgm:spPr/>
      <dgm:t>
        <a:bodyPr/>
        <a:lstStyle/>
        <a:p>
          <a:endParaRPr lang="en-US" sz="2400"/>
        </a:p>
      </dgm:t>
    </dgm:pt>
    <dgm:pt modelId="{43782258-8606-4CC7-829D-7326C092A4DA}" type="parTrans" cxnId="{1A12507B-BFF3-401A-932F-5E267CF4EC1E}">
      <dgm:prSet/>
      <dgm:spPr/>
      <dgm:t>
        <a:bodyPr/>
        <a:lstStyle/>
        <a:p>
          <a:endParaRPr lang="en-US" sz="2400"/>
        </a:p>
      </dgm:t>
    </dgm:pt>
    <dgm:pt modelId="{4D96881E-57AF-4F22-9294-A0C6A9D8A784}" type="pres">
      <dgm:prSet presAssocID="{214B1806-5E6D-4EB6-A9E0-46E0604F0F5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4C5428B-4ACE-4D70-AE21-ADA6D37947D2}" type="pres">
      <dgm:prSet presAssocID="{214B1806-5E6D-4EB6-A9E0-46E0604F0F50}" presName="Name1" presStyleCnt="0"/>
      <dgm:spPr/>
    </dgm:pt>
    <dgm:pt modelId="{5310C337-D15F-46B1-A8BA-BFFDCE4272FD}" type="pres">
      <dgm:prSet presAssocID="{214B1806-5E6D-4EB6-A9E0-46E0604F0F50}" presName="cycle" presStyleCnt="0"/>
      <dgm:spPr/>
    </dgm:pt>
    <dgm:pt modelId="{DB04EF72-6C66-4249-BD3C-832B5D9F2EB9}" type="pres">
      <dgm:prSet presAssocID="{214B1806-5E6D-4EB6-A9E0-46E0604F0F50}" presName="srcNode" presStyleLbl="node1" presStyleIdx="0" presStyleCnt="3"/>
      <dgm:spPr/>
    </dgm:pt>
    <dgm:pt modelId="{81697B03-F1D1-483F-8971-1CC086A541CB}" type="pres">
      <dgm:prSet presAssocID="{214B1806-5E6D-4EB6-A9E0-46E0604F0F50}" presName="conn" presStyleLbl="parChTrans1D2" presStyleIdx="0" presStyleCnt="1"/>
      <dgm:spPr/>
      <dgm:t>
        <a:bodyPr/>
        <a:lstStyle/>
        <a:p>
          <a:endParaRPr lang="en-US"/>
        </a:p>
      </dgm:t>
    </dgm:pt>
    <dgm:pt modelId="{5EB729D6-BFDF-425C-8729-7BED83EB97DC}" type="pres">
      <dgm:prSet presAssocID="{214B1806-5E6D-4EB6-A9E0-46E0604F0F50}" presName="extraNode" presStyleLbl="node1" presStyleIdx="0" presStyleCnt="3"/>
      <dgm:spPr/>
    </dgm:pt>
    <dgm:pt modelId="{CBA16661-D0AF-468D-AD0B-797CCEEB8259}" type="pres">
      <dgm:prSet presAssocID="{214B1806-5E6D-4EB6-A9E0-46E0604F0F50}" presName="dstNode" presStyleLbl="node1" presStyleIdx="0" presStyleCnt="3"/>
      <dgm:spPr/>
    </dgm:pt>
    <dgm:pt modelId="{EC58AB4E-3DC7-4C79-86BC-E3138860BDCF}" type="pres">
      <dgm:prSet presAssocID="{FD1E144B-074B-46CF-82C1-CB3446C01170}" presName="text_1" presStyleLbl="node1" presStyleIdx="0" presStyleCnt="3" custScaleY="1100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19FFA4-C350-47A5-918C-BCE21728D70C}" type="pres">
      <dgm:prSet presAssocID="{FD1E144B-074B-46CF-82C1-CB3446C01170}" presName="accent_1" presStyleCnt="0"/>
      <dgm:spPr/>
    </dgm:pt>
    <dgm:pt modelId="{749AA5CE-4473-4260-B7BC-E9899D9BFDC5}" type="pres">
      <dgm:prSet presAssocID="{FD1E144B-074B-46CF-82C1-CB3446C01170}" presName="accentRepeatNode" presStyleLbl="solidFgAcc1" presStyleIdx="0" presStyleCnt="3"/>
      <dgm:spPr/>
    </dgm:pt>
    <dgm:pt modelId="{D0CCFBDB-5DEF-41BF-A8F0-C75B6BB73CFF}" type="pres">
      <dgm:prSet presAssocID="{19AAE236-D599-43B5-B393-0D0846A0F31D}" presName="text_2" presStyleLbl="node1" presStyleIdx="1" presStyleCnt="3" custScaleY="1100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DA3848-32E8-4650-B288-86A967408222}" type="pres">
      <dgm:prSet presAssocID="{19AAE236-D599-43B5-B393-0D0846A0F31D}" presName="accent_2" presStyleCnt="0"/>
      <dgm:spPr/>
    </dgm:pt>
    <dgm:pt modelId="{30DC890E-37A3-4682-BE61-998DBAF79AC6}" type="pres">
      <dgm:prSet presAssocID="{19AAE236-D599-43B5-B393-0D0846A0F31D}" presName="accentRepeatNode" presStyleLbl="solidFgAcc1" presStyleIdx="1" presStyleCnt="3"/>
      <dgm:spPr/>
    </dgm:pt>
    <dgm:pt modelId="{C52CBE0B-AB38-4689-A425-F6DC6B2929E8}" type="pres">
      <dgm:prSet presAssocID="{BD420692-09FB-4048-B59E-F8295F607147}" presName="text_3" presStyleLbl="node1" presStyleIdx="2" presStyleCnt="3" custScaleY="1100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9ACB7F-5103-4516-AE53-908622B39A6D}" type="pres">
      <dgm:prSet presAssocID="{BD420692-09FB-4048-B59E-F8295F607147}" presName="accent_3" presStyleCnt="0"/>
      <dgm:spPr/>
    </dgm:pt>
    <dgm:pt modelId="{ABE49854-9B8E-4270-8FCA-621920E4F924}" type="pres">
      <dgm:prSet presAssocID="{BD420692-09FB-4048-B59E-F8295F607147}" presName="accentRepeatNode" presStyleLbl="solidFgAcc1" presStyleIdx="2" presStyleCnt="3"/>
      <dgm:spPr/>
    </dgm:pt>
  </dgm:ptLst>
  <dgm:cxnLst>
    <dgm:cxn modelId="{97C99EF5-C29B-4BD3-BA93-9F1A9ECA05B0}" srcId="{214B1806-5E6D-4EB6-A9E0-46E0604F0F50}" destId="{BD420692-09FB-4048-B59E-F8295F607147}" srcOrd="2" destOrd="0" parTransId="{F9F84F06-CB5E-4300-A212-9EEDEE9F5F64}" sibTransId="{27FBB377-15F0-496A-9F39-EE3F8E6D2381}"/>
    <dgm:cxn modelId="{7DA68BB6-849F-4DAB-AF41-AADE516885FB}" type="presOf" srcId="{214B1806-5E6D-4EB6-A9E0-46E0604F0F50}" destId="{4D96881E-57AF-4F22-9294-A0C6A9D8A784}" srcOrd="0" destOrd="0" presId="urn:microsoft.com/office/officeart/2008/layout/VerticalCurvedList"/>
    <dgm:cxn modelId="{A5460FEE-E04B-44FE-8DC4-2D84BB68A265}" type="presOf" srcId="{4FAAD1E6-5BC8-4A35-8053-3BA45D7D6C00}" destId="{81697B03-F1D1-483F-8971-1CC086A541CB}" srcOrd="0" destOrd="0" presId="urn:microsoft.com/office/officeart/2008/layout/VerticalCurvedList"/>
    <dgm:cxn modelId="{CBA5E794-255A-4298-9988-8B1C4AA38E6D}" type="presOf" srcId="{19AAE236-D599-43B5-B393-0D0846A0F31D}" destId="{D0CCFBDB-5DEF-41BF-A8F0-C75B6BB73CFF}" srcOrd="0" destOrd="0" presId="urn:microsoft.com/office/officeart/2008/layout/VerticalCurvedList"/>
    <dgm:cxn modelId="{490F058B-8C14-458D-A961-32ECCDCE2211}" srcId="{214B1806-5E6D-4EB6-A9E0-46E0604F0F50}" destId="{FD1E144B-074B-46CF-82C1-CB3446C01170}" srcOrd="0" destOrd="0" parTransId="{132EEC3A-C7BB-432F-AFF5-F76F7EBFD7FA}" sibTransId="{4FAAD1E6-5BC8-4A35-8053-3BA45D7D6C00}"/>
    <dgm:cxn modelId="{1A12507B-BFF3-401A-932F-5E267CF4EC1E}" srcId="{214B1806-5E6D-4EB6-A9E0-46E0604F0F50}" destId="{19AAE236-D599-43B5-B393-0D0846A0F31D}" srcOrd="1" destOrd="0" parTransId="{43782258-8606-4CC7-829D-7326C092A4DA}" sibTransId="{2CE9E713-58C0-4F53-8413-774F6CE5D1BC}"/>
    <dgm:cxn modelId="{F9470BD0-0CBA-4101-A0A8-BC98C5AA9C76}" type="presOf" srcId="{BD420692-09FB-4048-B59E-F8295F607147}" destId="{C52CBE0B-AB38-4689-A425-F6DC6B2929E8}" srcOrd="0" destOrd="0" presId="urn:microsoft.com/office/officeart/2008/layout/VerticalCurvedList"/>
    <dgm:cxn modelId="{68B7CBAA-735A-42F0-9C22-3D706C324D99}" type="presOf" srcId="{FD1E144B-074B-46CF-82C1-CB3446C01170}" destId="{EC58AB4E-3DC7-4C79-86BC-E3138860BDCF}" srcOrd="0" destOrd="0" presId="urn:microsoft.com/office/officeart/2008/layout/VerticalCurvedList"/>
    <dgm:cxn modelId="{C9B2D0EC-0728-4571-9910-DEC9E5961141}" type="presParOf" srcId="{4D96881E-57AF-4F22-9294-A0C6A9D8A784}" destId="{44C5428B-4ACE-4D70-AE21-ADA6D37947D2}" srcOrd="0" destOrd="0" presId="urn:microsoft.com/office/officeart/2008/layout/VerticalCurvedList"/>
    <dgm:cxn modelId="{404CE386-A429-402A-96B0-DE4839993719}" type="presParOf" srcId="{44C5428B-4ACE-4D70-AE21-ADA6D37947D2}" destId="{5310C337-D15F-46B1-A8BA-BFFDCE4272FD}" srcOrd="0" destOrd="0" presId="urn:microsoft.com/office/officeart/2008/layout/VerticalCurvedList"/>
    <dgm:cxn modelId="{35D213EF-3F65-4FDE-9B0D-5D82178F6583}" type="presParOf" srcId="{5310C337-D15F-46B1-A8BA-BFFDCE4272FD}" destId="{DB04EF72-6C66-4249-BD3C-832B5D9F2EB9}" srcOrd="0" destOrd="0" presId="urn:microsoft.com/office/officeart/2008/layout/VerticalCurvedList"/>
    <dgm:cxn modelId="{DD8A1721-DE21-4DC5-9069-9E6CD1E79CFD}" type="presParOf" srcId="{5310C337-D15F-46B1-A8BA-BFFDCE4272FD}" destId="{81697B03-F1D1-483F-8971-1CC086A541CB}" srcOrd="1" destOrd="0" presId="urn:microsoft.com/office/officeart/2008/layout/VerticalCurvedList"/>
    <dgm:cxn modelId="{673F1E5D-61ED-4427-8FBA-A87F3520ECC6}" type="presParOf" srcId="{5310C337-D15F-46B1-A8BA-BFFDCE4272FD}" destId="{5EB729D6-BFDF-425C-8729-7BED83EB97DC}" srcOrd="2" destOrd="0" presId="urn:microsoft.com/office/officeart/2008/layout/VerticalCurvedList"/>
    <dgm:cxn modelId="{98234212-BADF-483F-B835-5ED14E125A96}" type="presParOf" srcId="{5310C337-D15F-46B1-A8BA-BFFDCE4272FD}" destId="{CBA16661-D0AF-468D-AD0B-797CCEEB8259}" srcOrd="3" destOrd="0" presId="urn:microsoft.com/office/officeart/2008/layout/VerticalCurvedList"/>
    <dgm:cxn modelId="{BAA02F72-2CA7-43D2-AFBA-7DFFD8BB41B0}" type="presParOf" srcId="{44C5428B-4ACE-4D70-AE21-ADA6D37947D2}" destId="{EC58AB4E-3DC7-4C79-86BC-E3138860BDCF}" srcOrd="1" destOrd="0" presId="urn:microsoft.com/office/officeart/2008/layout/VerticalCurvedList"/>
    <dgm:cxn modelId="{29195A9A-28BA-4C0E-8726-907A10A4BC48}" type="presParOf" srcId="{44C5428B-4ACE-4D70-AE21-ADA6D37947D2}" destId="{1C19FFA4-C350-47A5-918C-BCE21728D70C}" srcOrd="2" destOrd="0" presId="urn:microsoft.com/office/officeart/2008/layout/VerticalCurvedList"/>
    <dgm:cxn modelId="{6D707356-DD31-4791-9C97-BD6D885A4D61}" type="presParOf" srcId="{1C19FFA4-C350-47A5-918C-BCE21728D70C}" destId="{749AA5CE-4473-4260-B7BC-E9899D9BFDC5}" srcOrd="0" destOrd="0" presId="urn:microsoft.com/office/officeart/2008/layout/VerticalCurvedList"/>
    <dgm:cxn modelId="{A2B11635-60E3-461F-9F35-C949A5F6E19D}" type="presParOf" srcId="{44C5428B-4ACE-4D70-AE21-ADA6D37947D2}" destId="{D0CCFBDB-5DEF-41BF-A8F0-C75B6BB73CFF}" srcOrd="3" destOrd="0" presId="urn:microsoft.com/office/officeart/2008/layout/VerticalCurvedList"/>
    <dgm:cxn modelId="{1A924DB9-5885-41AD-98B6-5AB14D8CF936}" type="presParOf" srcId="{44C5428B-4ACE-4D70-AE21-ADA6D37947D2}" destId="{CCDA3848-32E8-4650-B288-86A967408222}" srcOrd="4" destOrd="0" presId="urn:microsoft.com/office/officeart/2008/layout/VerticalCurvedList"/>
    <dgm:cxn modelId="{ACAE5601-5625-44AA-A34A-9E0EAA85EE71}" type="presParOf" srcId="{CCDA3848-32E8-4650-B288-86A967408222}" destId="{30DC890E-37A3-4682-BE61-998DBAF79AC6}" srcOrd="0" destOrd="0" presId="urn:microsoft.com/office/officeart/2008/layout/VerticalCurvedList"/>
    <dgm:cxn modelId="{2B2FFEC9-E356-4265-BD54-78BD4B12A752}" type="presParOf" srcId="{44C5428B-4ACE-4D70-AE21-ADA6D37947D2}" destId="{C52CBE0B-AB38-4689-A425-F6DC6B2929E8}" srcOrd="5" destOrd="0" presId="urn:microsoft.com/office/officeart/2008/layout/VerticalCurvedList"/>
    <dgm:cxn modelId="{5F683E53-DC12-4F9F-93D3-E9F341B49D2F}" type="presParOf" srcId="{44C5428B-4ACE-4D70-AE21-ADA6D37947D2}" destId="{BB9ACB7F-5103-4516-AE53-908622B39A6D}" srcOrd="6" destOrd="0" presId="urn:microsoft.com/office/officeart/2008/layout/VerticalCurvedList"/>
    <dgm:cxn modelId="{CF610F4C-3877-485F-85B7-8BCEDAE2066B}" type="presParOf" srcId="{BB9ACB7F-5103-4516-AE53-908622B39A6D}" destId="{ABE49854-9B8E-4270-8FCA-621920E4F92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14B1806-5E6D-4EB6-A9E0-46E0604F0F5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1E144B-074B-46CF-82C1-CB3446C01170}">
      <dgm:prSet phldrT="[Texto]" custT="1"/>
      <dgm:spPr/>
      <dgm:t>
        <a:bodyPr/>
        <a:lstStyle/>
        <a:p>
          <a:r>
            <a:rPr lang="en-US" sz="2400" dirty="0" err="1" smtClean="0"/>
            <a:t>Comissioned</a:t>
          </a:r>
          <a:r>
            <a:rPr lang="en-US" sz="2400" dirty="0" smtClean="0"/>
            <a:t> by the National University of Kyiv-</a:t>
          </a:r>
          <a:r>
            <a:rPr lang="en-US" sz="2400" dirty="0" err="1" smtClean="0"/>
            <a:t>Mohyla</a:t>
          </a:r>
          <a:r>
            <a:rPr lang="en-US" sz="2400" dirty="0" smtClean="0"/>
            <a:t> Academy (</a:t>
          </a:r>
          <a:r>
            <a:rPr lang="en-US" sz="2400" dirty="0" err="1" smtClean="0"/>
            <a:t>NaUKMA</a:t>
          </a:r>
          <a:r>
            <a:rPr lang="en-US" sz="2400" dirty="0" smtClean="0"/>
            <a:t>) and the International </a:t>
          </a:r>
          <a:r>
            <a:rPr lang="en-US" sz="2400" dirty="0" err="1" smtClean="0"/>
            <a:t>Labour</a:t>
          </a:r>
          <a:r>
            <a:rPr lang="en-US" sz="2400" dirty="0" smtClean="0"/>
            <a:t> Organization (ILO)</a:t>
          </a:r>
          <a:endParaRPr lang="en-US" sz="2400" dirty="0"/>
        </a:p>
      </dgm:t>
    </dgm:pt>
    <dgm:pt modelId="{132EEC3A-C7BB-432F-AFF5-F76F7EBFD7FA}" type="parTrans" cxnId="{490F058B-8C14-458D-A961-32ECCDCE2211}">
      <dgm:prSet/>
      <dgm:spPr/>
      <dgm:t>
        <a:bodyPr/>
        <a:lstStyle/>
        <a:p>
          <a:endParaRPr lang="en-US" sz="2400"/>
        </a:p>
      </dgm:t>
    </dgm:pt>
    <dgm:pt modelId="{4FAAD1E6-5BC8-4A35-8053-3BA45D7D6C00}" type="sibTrans" cxnId="{490F058B-8C14-458D-A961-32ECCDCE2211}">
      <dgm:prSet/>
      <dgm:spPr/>
      <dgm:t>
        <a:bodyPr/>
        <a:lstStyle/>
        <a:p>
          <a:endParaRPr lang="en-US" sz="2400"/>
        </a:p>
      </dgm:t>
    </dgm:pt>
    <dgm:pt modelId="{BD420692-09FB-4048-B59E-F8295F607147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dirty="0" smtClean="0"/>
            <a:t>Direct method to estimate the size and nature of the undeclared work, using the methodology of the 2 Special Eurobarometer studies “Undeclared work in the European Union” done by TNS Opinion &amp; Social in 2007 and 2013</a:t>
          </a:r>
          <a:endParaRPr lang="en-US" sz="2400" dirty="0"/>
        </a:p>
      </dgm:t>
    </dgm:pt>
    <dgm:pt modelId="{F9F84F06-CB5E-4300-A212-9EEDEE9F5F64}" type="parTrans" cxnId="{97C99EF5-C29B-4BD3-BA93-9F1A9ECA05B0}">
      <dgm:prSet/>
      <dgm:spPr/>
      <dgm:t>
        <a:bodyPr/>
        <a:lstStyle/>
        <a:p>
          <a:endParaRPr lang="en-US" sz="2400"/>
        </a:p>
      </dgm:t>
    </dgm:pt>
    <dgm:pt modelId="{27FBB377-15F0-496A-9F39-EE3F8E6D2381}" type="sibTrans" cxnId="{97C99EF5-C29B-4BD3-BA93-9F1A9ECA05B0}">
      <dgm:prSet/>
      <dgm:spPr/>
      <dgm:t>
        <a:bodyPr/>
        <a:lstStyle/>
        <a:p>
          <a:endParaRPr lang="en-US" sz="2400"/>
        </a:p>
      </dgm:t>
    </dgm:pt>
    <dgm:pt modelId="{19AAE236-D599-43B5-B393-0D0846A0F31D}">
      <dgm:prSet custT="1"/>
      <dgm:spPr/>
      <dgm:t>
        <a:bodyPr/>
        <a:lstStyle/>
        <a:p>
          <a:r>
            <a:rPr lang="en-US" sz="2400" dirty="0" smtClean="0"/>
            <a:t>Conducted by the Kyiv International Institute of Sociology (KIIS), between October and November of 2017</a:t>
          </a:r>
          <a:endParaRPr lang="en-US" sz="2400" dirty="0"/>
        </a:p>
      </dgm:t>
    </dgm:pt>
    <dgm:pt modelId="{2CE9E713-58C0-4F53-8413-774F6CE5D1BC}" type="sibTrans" cxnId="{1A12507B-BFF3-401A-932F-5E267CF4EC1E}">
      <dgm:prSet/>
      <dgm:spPr/>
      <dgm:t>
        <a:bodyPr/>
        <a:lstStyle/>
        <a:p>
          <a:endParaRPr lang="en-US" sz="2400"/>
        </a:p>
      </dgm:t>
    </dgm:pt>
    <dgm:pt modelId="{43782258-8606-4CC7-829D-7326C092A4DA}" type="parTrans" cxnId="{1A12507B-BFF3-401A-932F-5E267CF4EC1E}">
      <dgm:prSet/>
      <dgm:spPr/>
      <dgm:t>
        <a:bodyPr/>
        <a:lstStyle/>
        <a:p>
          <a:endParaRPr lang="en-US" sz="2400"/>
        </a:p>
      </dgm:t>
    </dgm:pt>
    <dgm:pt modelId="{A9FBD7FD-46DE-4922-AD4F-C1F2D441E1B5}">
      <dgm:prSet custT="1"/>
      <dgm:spPr/>
      <dgm:t>
        <a:bodyPr/>
        <a:lstStyle/>
        <a:p>
          <a:r>
            <a:rPr lang="pt-PT" sz="2400" dirty="0" err="1" smtClean="0"/>
            <a:t>Based</a:t>
          </a:r>
          <a:r>
            <a:rPr lang="pt-PT" sz="2400" dirty="0" smtClean="0"/>
            <a:t> </a:t>
          </a:r>
          <a:r>
            <a:rPr lang="pt-PT" sz="2400" dirty="0" err="1" smtClean="0"/>
            <a:t>on</a:t>
          </a:r>
          <a:r>
            <a:rPr lang="pt-PT" sz="2400" dirty="0" smtClean="0"/>
            <a:t> </a:t>
          </a:r>
          <a:r>
            <a:rPr lang="pt-PT" sz="2400" dirty="0" err="1" smtClean="0"/>
            <a:t>the</a:t>
          </a:r>
          <a:r>
            <a:rPr lang="pt-PT" sz="2400" dirty="0" smtClean="0"/>
            <a:t> </a:t>
          </a:r>
          <a:r>
            <a:rPr lang="pt-PT" sz="2400" dirty="0" err="1" smtClean="0"/>
            <a:t>application</a:t>
          </a:r>
          <a:r>
            <a:rPr lang="pt-PT" sz="2400" dirty="0" smtClean="0"/>
            <a:t> </a:t>
          </a:r>
          <a:r>
            <a:rPr lang="pt-PT" sz="2400" dirty="0" err="1" smtClean="0"/>
            <a:t>of</a:t>
          </a:r>
          <a:r>
            <a:rPr lang="pt-PT" sz="2400" dirty="0" smtClean="0"/>
            <a:t> a </a:t>
          </a:r>
          <a:r>
            <a:rPr lang="pt-PT" sz="2400" dirty="0" err="1" smtClean="0"/>
            <a:t>questionnaire</a:t>
          </a:r>
          <a:r>
            <a:rPr lang="pt-PT" sz="2400" dirty="0" smtClean="0"/>
            <a:t>, </a:t>
          </a:r>
          <a:r>
            <a:rPr lang="pt-PT" sz="2400" dirty="0" err="1" smtClean="0"/>
            <a:t>through</a:t>
          </a:r>
          <a:r>
            <a:rPr lang="pt-PT" sz="2400" dirty="0" smtClean="0"/>
            <a:t> 1,000 </a:t>
          </a:r>
          <a:r>
            <a:rPr lang="pt-PT" sz="2400" dirty="0" err="1" smtClean="0"/>
            <a:t>interviews</a:t>
          </a:r>
          <a:endParaRPr lang="en-US" sz="2400" dirty="0"/>
        </a:p>
      </dgm:t>
    </dgm:pt>
    <dgm:pt modelId="{7C2A51BD-EBF7-488D-AE99-8CF41C2F77DE}" type="parTrans" cxnId="{6BD4C9BD-B7B2-4632-BF87-DDC8CA48866F}">
      <dgm:prSet/>
      <dgm:spPr/>
      <dgm:t>
        <a:bodyPr/>
        <a:lstStyle/>
        <a:p>
          <a:endParaRPr lang="en-US" sz="2400"/>
        </a:p>
      </dgm:t>
    </dgm:pt>
    <dgm:pt modelId="{999B4E32-1AF3-4209-AA0D-7BA4494418E1}" type="sibTrans" cxnId="{6BD4C9BD-B7B2-4632-BF87-DDC8CA48866F}">
      <dgm:prSet/>
      <dgm:spPr/>
      <dgm:t>
        <a:bodyPr/>
        <a:lstStyle/>
        <a:p>
          <a:endParaRPr lang="en-US" sz="2400"/>
        </a:p>
      </dgm:t>
    </dgm:pt>
    <dgm:pt modelId="{4D96881E-57AF-4F22-9294-A0C6A9D8A784}" type="pres">
      <dgm:prSet presAssocID="{214B1806-5E6D-4EB6-A9E0-46E0604F0F5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4C5428B-4ACE-4D70-AE21-ADA6D37947D2}" type="pres">
      <dgm:prSet presAssocID="{214B1806-5E6D-4EB6-A9E0-46E0604F0F50}" presName="Name1" presStyleCnt="0"/>
      <dgm:spPr/>
    </dgm:pt>
    <dgm:pt modelId="{5310C337-D15F-46B1-A8BA-BFFDCE4272FD}" type="pres">
      <dgm:prSet presAssocID="{214B1806-5E6D-4EB6-A9E0-46E0604F0F50}" presName="cycle" presStyleCnt="0"/>
      <dgm:spPr/>
    </dgm:pt>
    <dgm:pt modelId="{DB04EF72-6C66-4249-BD3C-832B5D9F2EB9}" type="pres">
      <dgm:prSet presAssocID="{214B1806-5E6D-4EB6-A9E0-46E0604F0F50}" presName="srcNode" presStyleLbl="node1" presStyleIdx="0" presStyleCnt="4"/>
      <dgm:spPr/>
    </dgm:pt>
    <dgm:pt modelId="{81697B03-F1D1-483F-8971-1CC086A541CB}" type="pres">
      <dgm:prSet presAssocID="{214B1806-5E6D-4EB6-A9E0-46E0604F0F50}" presName="conn" presStyleLbl="parChTrans1D2" presStyleIdx="0" presStyleCnt="1"/>
      <dgm:spPr/>
      <dgm:t>
        <a:bodyPr/>
        <a:lstStyle/>
        <a:p>
          <a:endParaRPr lang="en-US"/>
        </a:p>
      </dgm:t>
    </dgm:pt>
    <dgm:pt modelId="{5EB729D6-BFDF-425C-8729-7BED83EB97DC}" type="pres">
      <dgm:prSet presAssocID="{214B1806-5E6D-4EB6-A9E0-46E0604F0F50}" presName="extraNode" presStyleLbl="node1" presStyleIdx="0" presStyleCnt="4"/>
      <dgm:spPr/>
    </dgm:pt>
    <dgm:pt modelId="{CBA16661-D0AF-468D-AD0B-797CCEEB8259}" type="pres">
      <dgm:prSet presAssocID="{214B1806-5E6D-4EB6-A9E0-46E0604F0F50}" presName="dstNode" presStyleLbl="node1" presStyleIdx="0" presStyleCnt="4"/>
      <dgm:spPr/>
    </dgm:pt>
    <dgm:pt modelId="{EC58AB4E-3DC7-4C79-86BC-E3138860BDCF}" type="pres">
      <dgm:prSet presAssocID="{FD1E144B-074B-46CF-82C1-CB3446C01170}" presName="text_1" presStyleLbl="node1" presStyleIdx="0" presStyleCnt="4" custScaleY="1344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19FFA4-C350-47A5-918C-BCE21728D70C}" type="pres">
      <dgm:prSet presAssocID="{FD1E144B-074B-46CF-82C1-CB3446C01170}" presName="accent_1" presStyleCnt="0"/>
      <dgm:spPr/>
    </dgm:pt>
    <dgm:pt modelId="{749AA5CE-4473-4260-B7BC-E9899D9BFDC5}" type="pres">
      <dgm:prSet presAssocID="{FD1E144B-074B-46CF-82C1-CB3446C01170}" presName="accentRepeatNode" presStyleLbl="solidFgAcc1" presStyleIdx="0" presStyleCnt="4"/>
      <dgm:spPr/>
    </dgm:pt>
    <dgm:pt modelId="{D0CCFBDB-5DEF-41BF-A8F0-C75B6BB73CFF}" type="pres">
      <dgm:prSet presAssocID="{19AAE236-D599-43B5-B393-0D0846A0F31D}" presName="text_2" presStyleLbl="node1" presStyleIdx="1" presStyleCnt="4" custScaleY="1344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DA3848-32E8-4650-B288-86A967408222}" type="pres">
      <dgm:prSet presAssocID="{19AAE236-D599-43B5-B393-0D0846A0F31D}" presName="accent_2" presStyleCnt="0"/>
      <dgm:spPr/>
    </dgm:pt>
    <dgm:pt modelId="{30DC890E-37A3-4682-BE61-998DBAF79AC6}" type="pres">
      <dgm:prSet presAssocID="{19AAE236-D599-43B5-B393-0D0846A0F31D}" presName="accentRepeatNode" presStyleLbl="solidFgAcc1" presStyleIdx="1" presStyleCnt="4"/>
      <dgm:spPr/>
    </dgm:pt>
    <dgm:pt modelId="{C52CBE0B-AB38-4689-A425-F6DC6B2929E8}" type="pres">
      <dgm:prSet presAssocID="{BD420692-09FB-4048-B59E-F8295F607147}" presName="text_3" presStyleLbl="node1" presStyleIdx="2" presStyleCnt="4" custScaleY="1344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9ACB7F-5103-4516-AE53-908622B39A6D}" type="pres">
      <dgm:prSet presAssocID="{BD420692-09FB-4048-B59E-F8295F607147}" presName="accent_3" presStyleCnt="0"/>
      <dgm:spPr/>
    </dgm:pt>
    <dgm:pt modelId="{ABE49854-9B8E-4270-8FCA-621920E4F924}" type="pres">
      <dgm:prSet presAssocID="{BD420692-09FB-4048-B59E-F8295F607147}" presName="accentRepeatNode" presStyleLbl="solidFgAcc1" presStyleIdx="2" presStyleCnt="4"/>
      <dgm:spPr/>
    </dgm:pt>
    <dgm:pt modelId="{20C1D019-2DFB-4813-86A3-1576D8E28C58}" type="pres">
      <dgm:prSet presAssocID="{A9FBD7FD-46DE-4922-AD4F-C1F2D441E1B5}" presName="text_4" presStyleLbl="node1" presStyleIdx="3" presStyleCnt="4" custScaleY="1221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AFC27A-E051-47CC-80E7-3CA89695BE73}" type="pres">
      <dgm:prSet presAssocID="{A9FBD7FD-46DE-4922-AD4F-C1F2D441E1B5}" presName="accent_4" presStyleCnt="0"/>
      <dgm:spPr/>
    </dgm:pt>
    <dgm:pt modelId="{7655F131-1803-4E09-8A6D-B507D1EDF276}" type="pres">
      <dgm:prSet presAssocID="{A9FBD7FD-46DE-4922-AD4F-C1F2D441E1B5}" presName="accentRepeatNode" presStyleLbl="solidFgAcc1" presStyleIdx="3" presStyleCnt="4"/>
      <dgm:spPr/>
    </dgm:pt>
  </dgm:ptLst>
  <dgm:cxnLst>
    <dgm:cxn modelId="{97C99EF5-C29B-4BD3-BA93-9F1A9ECA05B0}" srcId="{214B1806-5E6D-4EB6-A9E0-46E0604F0F50}" destId="{BD420692-09FB-4048-B59E-F8295F607147}" srcOrd="2" destOrd="0" parTransId="{F9F84F06-CB5E-4300-A212-9EEDEE9F5F64}" sibTransId="{27FBB377-15F0-496A-9F39-EE3F8E6D2381}"/>
    <dgm:cxn modelId="{70A53166-7430-4636-AD7F-59E96BCA0AC5}" type="presOf" srcId="{214B1806-5E6D-4EB6-A9E0-46E0604F0F50}" destId="{4D96881E-57AF-4F22-9294-A0C6A9D8A784}" srcOrd="0" destOrd="0" presId="urn:microsoft.com/office/officeart/2008/layout/VerticalCurvedList"/>
    <dgm:cxn modelId="{3A7F8D05-2EC9-4084-AF5A-3C6B029F8E83}" type="presOf" srcId="{A9FBD7FD-46DE-4922-AD4F-C1F2D441E1B5}" destId="{20C1D019-2DFB-4813-86A3-1576D8E28C58}" srcOrd="0" destOrd="0" presId="urn:microsoft.com/office/officeart/2008/layout/VerticalCurvedList"/>
    <dgm:cxn modelId="{2602FF4B-9560-45CC-A16F-4B872424B0D5}" type="presOf" srcId="{19AAE236-D599-43B5-B393-0D0846A0F31D}" destId="{D0CCFBDB-5DEF-41BF-A8F0-C75B6BB73CFF}" srcOrd="0" destOrd="0" presId="urn:microsoft.com/office/officeart/2008/layout/VerticalCurvedList"/>
    <dgm:cxn modelId="{490F058B-8C14-458D-A961-32ECCDCE2211}" srcId="{214B1806-5E6D-4EB6-A9E0-46E0604F0F50}" destId="{FD1E144B-074B-46CF-82C1-CB3446C01170}" srcOrd="0" destOrd="0" parTransId="{132EEC3A-C7BB-432F-AFF5-F76F7EBFD7FA}" sibTransId="{4FAAD1E6-5BC8-4A35-8053-3BA45D7D6C00}"/>
    <dgm:cxn modelId="{1A12507B-BFF3-401A-932F-5E267CF4EC1E}" srcId="{214B1806-5E6D-4EB6-A9E0-46E0604F0F50}" destId="{19AAE236-D599-43B5-B393-0D0846A0F31D}" srcOrd="1" destOrd="0" parTransId="{43782258-8606-4CC7-829D-7326C092A4DA}" sibTransId="{2CE9E713-58C0-4F53-8413-774F6CE5D1BC}"/>
    <dgm:cxn modelId="{6BD4C9BD-B7B2-4632-BF87-DDC8CA48866F}" srcId="{214B1806-5E6D-4EB6-A9E0-46E0604F0F50}" destId="{A9FBD7FD-46DE-4922-AD4F-C1F2D441E1B5}" srcOrd="3" destOrd="0" parTransId="{7C2A51BD-EBF7-488D-AE99-8CF41C2F77DE}" sibTransId="{999B4E32-1AF3-4209-AA0D-7BA4494418E1}"/>
    <dgm:cxn modelId="{DE5B64DE-95D1-4375-9ADA-E23EF68937CD}" type="presOf" srcId="{4FAAD1E6-5BC8-4A35-8053-3BA45D7D6C00}" destId="{81697B03-F1D1-483F-8971-1CC086A541CB}" srcOrd="0" destOrd="0" presId="urn:microsoft.com/office/officeart/2008/layout/VerticalCurvedList"/>
    <dgm:cxn modelId="{49BC1397-77D5-40B9-9F53-B293B4A30FAD}" type="presOf" srcId="{FD1E144B-074B-46CF-82C1-CB3446C01170}" destId="{EC58AB4E-3DC7-4C79-86BC-E3138860BDCF}" srcOrd="0" destOrd="0" presId="urn:microsoft.com/office/officeart/2008/layout/VerticalCurvedList"/>
    <dgm:cxn modelId="{FFA17B0B-CB2C-4168-A1CC-7FB7C39CB71E}" type="presOf" srcId="{BD420692-09FB-4048-B59E-F8295F607147}" destId="{C52CBE0B-AB38-4689-A425-F6DC6B2929E8}" srcOrd="0" destOrd="0" presId="urn:microsoft.com/office/officeart/2008/layout/VerticalCurvedList"/>
    <dgm:cxn modelId="{C09C2E9E-7DF3-4915-BC1F-026F53D0C88F}" type="presParOf" srcId="{4D96881E-57AF-4F22-9294-A0C6A9D8A784}" destId="{44C5428B-4ACE-4D70-AE21-ADA6D37947D2}" srcOrd="0" destOrd="0" presId="urn:microsoft.com/office/officeart/2008/layout/VerticalCurvedList"/>
    <dgm:cxn modelId="{B0F717DB-30DB-4003-B6B5-3431CADF4176}" type="presParOf" srcId="{44C5428B-4ACE-4D70-AE21-ADA6D37947D2}" destId="{5310C337-D15F-46B1-A8BA-BFFDCE4272FD}" srcOrd="0" destOrd="0" presId="urn:microsoft.com/office/officeart/2008/layout/VerticalCurvedList"/>
    <dgm:cxn modelId="{52AA0056-5D73-4128-A986-67C75192BB87}" type="presParOf" srcId="{5310C337-D15F-46B1-A8BA-BFFDCE4272FD}" destId="{DB04EF72-6C66-4249-BD3C-832B5D9F2EB9}" srcOrd="0" destOrd="0" presId="urn:microsoft.com/office/officeart/2008/layout/VerticalCurvedList"/>
    <dgm:cxn modelId="{C5675711-73AA-46E8-97B1-9E61E09F3C9D}" type="presParOf" srcId="{5310C337-D15F-46B1-A8BA-BFFDCE4272FD}" destId="{81697B03-F1D1-483F-8971-1CC086A541CB}" srcOrd="1" destOrd="0" presId="urn:microsoft.com/office/officeart/2008/layout/VerticalCurvedList"/>
    <dgm:cxn modelId="{E37A27B9-7C41-4D83-A83F-7348523B4CAE}" type="presParOf" srcId="{5310C337-D15F-46B1-A8BA-BFFDCE4272FD}" destId="{5EB729D6-BFDF-425C-8729-7BED83EB97DC}" srcOrd="2" destOrd="0" presId="urn:microsoft.com/office/officeart/2008/layout/VerticalCurvedList"/>
    <dgm:cxn modelId="{FC1464C5-D69F-4879-BD6B-F87909E48DD9}" type="presParOf" srcId="{5310C337-D15F-46B1-A8BA-BFFDCE4272FD}" destId="{CBA16661-D0AF-468D-AD0B-797CCEEB8259}" srcOrd="3" destOrd="0" presId="urn:microsoft.com/office/officeart/2008/layout/VerticalCurvedList"/>
    <dgm:cxn modelId="{63912D77-E736-4562-AECC-D546DC846F9F}" type="presParOf" srcId="{44C5428B-4ACE-4D70-AE21-ADA6D37947D2}" destId="{EC58AB4E-3DC7-4C79-86BC-E3138860BDCF}" srcOrd="1" destOrd="0" presId="urn:microsoft.com/office/officeart/2008/layout/VerticalCurvedList"/>
    <dgm:cxn modelId="{19B01C7D-137D-4A34-9267-5EDA48B2DFDE}" type="presParOf" srcId="{44C5428B-4ACE-4D70-AE21-ADA6D37947D2}" destId="{1C19FFA4-C350-47A5-918C-BCE21728D70C}" srcOrd="2" destOrd="0" presId="urn:microsoft.com/office/officeart/2008/layout/VerticalCurvedList"/>
    <dgm:cxn modelId="{0DC8261C-5B3C-4BDD-8BAA-1B02DBA82C16}" type="presParOf" srcId="{1C19FFA4-C350-47A5-918C-BCE21728D70C}" destId="{749AA5CE-4473-4260-B7BC-E9899D9BFDC5}" srcOrd="0" destOrd="0" presId="urn:microsoft.com/office/officeart/2008/layout/VerticalCurvedList"/>
    <dgm:cxn modelId="{6C3C8877-6A00-4127-971C-4EACA9AEE7C5}" type="presParOf" srcId="{44C5428B-4ACE-4D70-AE21-ADA6D37947D2}" destId="{D0CCFBDB-5DEF-41BF-A8F0-C75B6BB73CFF}" srcOrd="3" destOrd="0" presId="urn:microsoft.com/office/officeart/2008/layout/VerticalCurvedList"/>
    <dgm:cxn modelId="{916DFEDB-03BD-4F79-8E43-1D92FC3957C8}" type="presParOf" srcId="{44C5428B-4ACE-4D70-AE21-ADA6D37947D2}" destId="{CCDA3848-32E8-4650-B288-86A967408222}" srcOrd="4" destOrd="0" presId="urn:microsoft.com/office/officeart/2008/layout/VerticalCurvedList"/>
    <dgm:cxn modelId="{1A902A55-14BF-4ADC-A7B7-37369EB1EC2B}" type="presParOf" srcId="{CCDA3848-32E8-4650-B288-86A967408222}" destId="{30DC890E-37A3-4682-BE61-998DBAF79AC6}" srcOrd="0" destOrd="0" presId="urn:microsoft.com/office/officeart/2008/layout/VerticalCurvedList"/>
    <dgm:cxn modelId="{3DE38B83-5EB2-4395-8751-CC8AEDC0A845}" type="presParOf" srcId="{44C5428B-4ACE-4D70-AE21-ADA6D37947D2}" destId="{C52CBE0B-AB38-4689-A425-F6DC6B2929E8}" srcOrd="5" destOrd="0" presId="urn:microsoft.com/office/officeart/2008/layout/VerticalCurvedList"/>
    <dgm:cxn modelId="{3179583E-4202-4426-9658-8E60E8CAE51F}" type="presParOf" srcId="{44C5428B-4ACE-4D70-AE21-ADA6D37947D2}" destId="{BB9ACB7F-5103-4516-AE53-908622B39A6D}" srcOrd="6" destOrd="0" presId="urn:microsoft.com/office/officeart/2008/layout/VerticalCurvedList"/>
    <dgm:cxn modelId="{044D469D-F77F-4901-95D6-390650ECD7BE}" type="presParOf" srcId="{BB9ACB7F-5103-4516-AE53-908622B39A6D}" destId="{ABE49854-9B8E-4270-8FCA-621920E4F924}" srcOrd="0" destOrd="0" presId="urn:microsoft.com/office/officeart/2008/layout/VerticalCurvedList"/>
    <dgm:cxn modelId="{FE6F1CC3-C846-41FD-B54E-F94883EE89A6}" type="presParOf" srcId="{44C5428B-4ACE-4D70-AE21-ADA6D37947D2}" destId="{20C1D019-2DFB-4813-86A3-1576D8E28C58}" srcOrd="7" destOrd="0" presId="urn:microsoft.com/office/officeart/2008/layout/VerticalCurvedList"/>
    <dgm:cxn modelId="{4295186E-A22C-48FD-BA8A-011924096508}" type="presParOf" srcId="{44C5428B-4ACE-4D70-AE21-ADA6D37947D2}" destId="{84AFC27A-E051-47CC-80E7-3CA89695BE73}" srcOrd="8" destOrd="0" presId="urn:microsoft.com/office/officeart/2008/layout/VerticalCurvedList"/>
    <dgm:cxn modelId="{DC2E0F88-9912-4DEA-92BD-5751F645CFBB}" type="presParOf" srcId="{84AFC27A-E051-47CC-80E7-3CA89695BE73}" destId="{7655F131-1803-4E09-8A6D-B507D1EDF2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14B1806-5E6D-4EB6-A9E0-46E0604F0F5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1E144B-074B-46CF-82C1-CB3446C01170}">
      <dgm:prSet phldrT="[Texto]" custT="1"/>
      <dgm:spPr/>
      <dgm:t>
        <a:bodyPr/>
        <a:lstStyle/>
        <a:p>
          <a:r>
            <a:rPr lang="en-US" sz="2400" dirty="0" smtClean="0"/>
            <a:t>7.10% of the respondents admitted having carried out UDW in the last 12 months</a:t>
          </a:r>
          <a:endParaRPr lang="en-US" sz="2400" dirty="0"/>
        </a:p>
      </dgm:t>
    </dgm:pt>
    <dgm:pt modelId="{132EEC3A-C7BB-432F-AFF5-F76F7EBFD7FA}" type="parTrans" cxnId="{490F058B-8C14-458D-A961-32ECCDCE2211}">
      <dgm:prSet/>
      <dgm:spPr/>
      <dgm:t>
        <a:bodyPr/>
        <a:lstStyle/>
        <a:p>
          <a:endParaRPr lang="en-US" sz="2400"/>
        </a:p>
      </dgm:t>
    </dgm:pt>
    <dgm:pt modelId="{4FAAD1E6-5BC8-4A35-8053-3BA45D7D6C00}" type="sibTrans" cxnId="{490F058B-8C14-458D-A961-32ECCDCE2211}">
      <dgm:prSet/>
      <dgm:spPr/>
      <dgm:t>
        <a:bodyPr/>
        <a:lstStyle/>
        <a:p>
          <a:endParaRPr lang="en-US" sz="2400"/>
        </a:p>
      </dgm:t>
    </dgm:pt>
    <dgm:pt modelId="{BD420692-09FB-4048-B59E-F8295F607147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dirty="0" smtClean="0"/>
            <a:t>33% estimate that at least half (50% or more) of the population of the Ukraine works undeclared</a:t>
          </a:r>
          <a:endParaRPr lang="en-US" sz="2400" dirty="0"/>
        </a:p>
      </dgm:t>
    </dgm:pt>
    <dgm:pt modelId="{F9F84F06-CB5E-4300-A212-9EEDEE9F5F64}" type="parTrans" cxnId="{97C99EF5-C29B-4BD3-BA93-9F1A9ECA05B0}">
      <dgm:prSet/>
      <dgm:spPr/>
      <dgm:t>
        <a:bodyPr/>
        <a:lstStyle/>
        <a:p>
          <a:endParaRPr lang="en-US" sz="2400"/>
        </a:p>
      </dgm:t>
    </dgm:pt>
    <dgm:pt modelId="{27FBB377-15F0-496A-9F39-EE3F8E6D2381}" type="sibTrans" cxnId="{97C99EF5-C29B-4BD3-BA93-9F1A9ECA05B0}">
      <dgm:prSet/>
      <dgm:spPr/>
      <dgm:t>
        <a:bodyPr/>
        <a:lstStyle/>
        <a:p>
          <a:endParaRPr lang="en-US" sz="2400"/>
        </a:p>
      </dgm:t>
    </dgm:pt>
    <dgm:pt modelId="{19AAE236-D599-43B5-B393-0D0846A0F31D}">
      <dgm:prSet custT="1"/>
      <dgm:spPr/>
      <dgm:t>
        <a:bodyPr/>
        <a:lstStyle/>
        <a:p>
          <a:r>
            <a:rPr lang="en-US" sz="2400" dirty="0" smtClean="0"/>
            <a:t>45.8% know personally people that work undeclared</a:t>
          </a:r>
          <a:endParaRPr lang="en-US" sz="2400" dirty="0"/>
        </a:p>
      </dgm:t>
    </dgm:pt>
    <dgm:pt modelId="{2CE9E713-58C0-4F53-8413-774F6CE5D1BC}" type="sibTrans" cxnId="{1A12507B-BFF3-401A-932F-5E267CF4EC1E}">
      <dgm:prSet/>
      <dgm:spPr/>
      <dgm:t>
        <a:bodyPr/>
        <a:lstStyle/>
        <a:p>
          <a:endParaRPr lang="en-US" sz="2400"/>
        </a:p>
      </dgm:t>
    </dgm:pt>
    <dgm:pt modelId="{43782258-8606-4CC7-829D-7326C092A4DA}" type="parTrans" cxnId="{1A12507B-BFF3-401A-932F-5E267CF4EC1E}">
      <dgm:prSet/>
      <dgm:spPr/>
      <dgm:t>
        <a:bodyPr/>
        <a:lstStyle/>
        <a:p>
          <a:endParaRPr lang="en-US" sz="2400"/>
        </a:p>
      </dgm:t>
    </dgm:pt>
    <dgm:pt modelId="{4D96881E-57AF-4F22-9294-A0C6A9D8A784}" type="pres">
      <dgm:prSet presAssocID="{214B1806-5E6D-4EB6-A9E0-46E0604F0F5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4C5428B-4ACE-4D70-AE21-ADA6D37947D2}" type="pres">
      <dgm:prSet presAssocID="{214B1806-5E6D-4EB6-A9E0-46E0604F0F50}" presName="Name1" presStyleCnt="0"/>
      <dgm:spPr/>
    </dgm:pt>
    <dgm:pt modelId="{5310C337-D15F-46B1-A8BA-BFFDCE4272FD}" type="pres">
      <dgm:prSet presAssocID="{214B1806-5E6D-4EB6-A9E0-46E0604F0F50}" presName="cycle" presStyleCnt="0"/>
      <dgm:spPr/>
    </dgm:pt>
    <dgm:pt modelId="{DB04EF72-6C66-4249-BD3C-832B5D9F2EB9}" type="pres">
      <dgm:prSet presAssocID="{214B1806-5E6D-4EB6-A9E0-46E0604F0F50}" presName="srcNode" presStyleLbl="node1" presStyleIdx="0" presStyleCnt="3"/>
      <dgm:spPr/>
    </dgm:pt>
    <dgm:pt modelId="{81697B03-F1D1-483F-8971-1CC086A541CB}" type="pres">
      <dgm:prSet presAssocID="{214B1806-5E6D-4EB6-A9E0-46E0604F0F50}" presName="conn" presStyleLbl="parChTrans1D2" presStyleIdx="0" presStyleCnt="1"/>
      <dgm:spPr/>
      <dgm:t>
        <a:bodyPr/>
        <a:lstStyle/>
        <a:p>
          <a:endParaRPr lang="en-US"/>
        </a:p>
      </dgm:t>
    </dgm:pt>
    <dgm:pt modelId="{5EB729D6-BFDF-425C-8729-7BED83EB97DC}" type="pres">
      <dgm:prSet presAssocID="{214B1806-5E6D-4EB6-A9E0-46E0604F0F50}" presName="extraNode" presStyleLbl="node1" presStyleIdx="0" presStyleCnt="3"/>
      <dgm:spPr/>
    </dgm:pt>
    <dgm:pt modelId="{CBA16661-D0AF-468D-AD0B-797CCEEB8259}" type="pres">
      <dgm:prSet presAssocID="{214B1806-5E6D-4EB6-A9E0-46E0604F0F50}" presName="dstNode" presStyleLbl="node1" presStyleIdx="0" presStyleCnt="3"/>
      <dgm:spPr/>
    </dgm:pt>
    <dgm:pt modelId="{EC58AB4E-3DC7-4C79-86BC-E3138860BDCF}" type="pres">
      <dgm:prSet presAssocID="{FD1E144B-074B-46CF-82C1-CB3446C01170}" presName="text_1" presStyleLbl="node1" presStyleIdx="0" presStyleCnt="3" custScaleY="732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19FFA4-C350-47A5-918C-BCE21728D70C}" type="pres">
      <dgm:prSet presAssocID="{FD1E144B-074B-46CF-82C1-CB3446C01170}" presName="accent_1" presStyleCnt="0"/>
      <dgm:spPr/>
    </dgm:pt>
    <dgm:pt modelId="{749AA5CE-4473-4260-B7BC-E9899D9BFDC5}" type="pres">
      <dgm:prSet presAssocID="{FD1E144B-074B-46CF-82C1-CB3446C01170}" presName="accentRepeatNode" presStyleLbl="solidFgAcc1" presStyleIdx="0" presStyleCnt="3"/>
      <dgm:spPr/>
    </dgm:pt>
    <dgm:pt modelId="{D0CCFBDB-5DEF-41BF-A8F0-C75B6BB73CFF}" type="pres">
      <dgm:prSet presAssocID="{19AAE236-D599-43B5-B393-0D0846A0F31D}" presName="text_2" presStyleLbl="node1" presStyleIdx="1" presStyleCnt="3" custScaleY="732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DA3848-32E8-4650-B288-86A967408222}" type="pres">
      <dgm:prSet presAssocID="{19AAE236-D599-43B5-B393-0D0846A0F31D}" presName="accent_2" presStyleCnt="0"/>
      <dgm:spPr/>
    </dgm:pt>
    <dgm:pt modelId="{30DC890E-37A3-4682-BE61-998DBAF79AC6}" type="pres">
      <dgm:prSet presAssocID="{19AAE236-D599-43B5-B393-0D0846A0F31D}" presName="accentRepeatNode" presStyleLbl="solidFgAcc1" presStyleIdx="1" presStyleCnt="3"/>
      <dgm:spPr/>
    </dgm:pt>
    <dgm:pt modelId="{C52CBE0B-AB38-4689-A425-F6DC6B2929E8}" type="pres">
      <dgm:prSet presAssocID="{BD420692-09FB-4048-B59E-F8295F607147}" presName="text_3" presStyleLbl="node1" presStyleIdx="2" presStyleCnt="3" custScaleY="732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9ACB7F-5103-4516-AE53-908622B39A6D}" type="pres">
      <dgm:prSet presAssocID="{BD420692-09FB-4048-B59E-F8295F607147}" presName="accent_3" presStyleCnt="0"/>
      <dgm:spPr/>
    </dgm:pt>
    <dgm:pt modelId="{ABE49854-9B8E-4270-8FCA-621920E4F924}" type="pres">
      <dgm:prSet presAssocID="{BD420692-09FB-4048-B59E-F8295F607147}" presName="accentRepeatNode" presStyleLbl="solidFgAcc1" presStyleIdx="2" presStyleCnt="3"/>
      <dgm:spPr/>
    </dgm:pt>
  </dgm:ptLst>
  <dgm:cxnLst>
    <dgm:cxn modelId="{43A21000-3C9B-469B-82D3-8C5913118418}" type="presOf" srcId="{FD1E144B-074B-46CF-82C1-CB3446C01170}" destId="{EC58AB4E-3DC7-4C79-86BC-E3138860BDCF}" srcOrd="0" destOrd="0" presId="urn:microsoft.com/office/officeart/2008/layout/VerticalCurvedList"/>
    <dgm:cxn modelId="{7E3C7CAB-BB69-4F63-8453-F553C24ED0E8}" type="presOf" srcId="{19AAE236-D599-43B5-B393-0D0846A0F31D}" destId="{D0CCFBDB-5DEF-41BF-A8F0-C75B6BB73CFF}" srcOrd="0" destOrd="0" presId="urn:microsoft.com/office/officeart/2008/layout/VerticalCurvedList"/>
    <dgm:cxn modelId="{88A2545C-44E8-4EF1-A581-2B4D7C8E8C04}" type="presOf" srcId="{BD420692-09FB-4048-B59E-F8295F607147}" destId="{C52CBE0B-AB38-4689-A425-F6DC6B2929E8}" srcOrd="0" destOrd="0" presId="urn:microsoft.com/office/officeart/2008/layout/VerticalCurvedList"/>
    <dgm:cxn modelId="{490F058B-8C14-458D-A961-32ECCDCE2211}" srcId="{214B1806-5E6D-4EB6-A9E0-46E0604F0F50}" destId="{FD1E144B-074B-46CF-82C1-CB3446C01170}" srcOrd="0" destOrd="0" parTransId="{132EEC3A-C7BB-432F-AFF5-F76F7EBFD7FA}" sibTransId="{4FAAD1E6-5BC8-4A35-8053-3BA45D7D6C00}"/>
    <dgm:cxn modelId="{F55FB740-6CCD-49B1-8EC4-4A8D14F2CC22}" type="presOf" srcId="{214B1806-5E6D-4EB6-A9E0-46E0604F0F50}" destId="{4D96881E-57AF-4F22-9294-A0C6A9D8A784}" srcOrd="0" destOrd="0" presId="urn:microsoft.com/office/officeart/2008/layout/VerticalCurvedList"/>
    <dgm:cxn modelId="{97C99EF5-C29B-4BD3-BA93-9F1A9ECA05B0}" srcId="{214B1806-5E6D-4EB6-A9E0-46E0604F0F50}" destId="{BD420692-09FB-4048-B59E-F8295F607147}" srcOrd="2" destOrd="0" parTransId="{F9F84F06-CB5E-4300-A212-9EEDEE9F5F64}" sibTransId="{27FBB377-15F0-496A-9F39-EE3F8E6D2381}"/>
    <dgm:cxn modelId="{E0A37760-B076-41DF-AA49-2146E2A575EC}" type="presOf" srcId="{4FAAD1E6-5BC8-4A35-8053-3BA45D7D6C00}" destId="{81697B03-F1D1-483F-8971-1CC086A541CB}" srcOrd="0" destOrd="0" presId="urn:microsoft.com/office/officeart/2008/layout/VerticalCurvedList"/>
    <dgm:cxn modelId="{1A12507B-BFF3-401A-932F-5E267CF4EC1E}" srcId="{214B1806-5E6D-4EB6-A9E0-46E0604F0F50}" destId="{19AAE236-D599-43B5-B393-0D0846A0F31D}" srcOrd="1" destOrd="0" parTransId="{43782258-8606-4CC7-829D-7326C092A4DA}" sibTransId="{2CE9E713-58C0-4F53-8413-774F6CE5D1BC}"/>
    <dgm:cxn modelId="{3FCC8461-11DA-46F6-9B5F-0C216813464A}" type="presParOf" srcId="{4D96881E-57AF-4F22-9294-A0C6A9D8A784}" destId="{44C5428B-4ACE-4D70-AE21-ADA6D37947D2}" srcOrd="0" destOrd="0" presId="urn:microsoft.com/office/officeart/2008/layout/VerticalCurvedList"/>
    <dgm:cxn modelId="{B43E0B5D-9E0B-4E01-AD09-CE13C5AD641A}" type="presParOf" srcId="{44C5428B-4ACE-4D70-AE21-ADA6D37947D2}" destId="{5310C337-D15F-46B1-A8BA-BFFDCE4272FD}" srcOrd="0" destOrd="0" presId="urn:microsoft.com/office/officeart/2008/layout/VerticalCurvedList"/>
    <dgm:cxn modelId="{DE774BEE-F2A5-4766-92BB-FBFFDA402936}" type="presParOf" srcId="{5310C337-D15F-46B1-A8BA-BFFDCE4272FD}" destId="{DB04EF72-6C66-4249-BD3C-832B5D9F2EB9}" srcOrd="0" destOrd="0" presId="urn:microsoft.com/office/officeart/2008/layout/VerticalCurvedList"/>
    <dgm:cxn modelId="{681F7BFC-FF47-49D1-B39C-FBAB926F7470}" type="presParOf" srcId="{5310C337-D15F-46B1-A8BA-BFFDCE4272FD}" destId="{81697B03-F1D1-483F-8971-1CC086A541CB}" srcOrd="1" destOrd="0" presId="urn:microsoft.com/office/officeart/2008/layout/VerticalCurvedList"/>
    <dgm:cxn modelId="{FA4C3B3D-9777-4641-BFF7-802FA0252151}" type="presParOf" srcId="{5310C337-D15F-46B1-A8BA-BFFDCE4272FD}" destId="{5EB729D6-BFDF-425C-8729-7BED83EB97DC}" srcOrd="2" destOrd="0" presId="urn:microsoft.com/office/officeart/2008/layout/VerticalCurvedList"/>
    <dgm:cxn modelId="{C56DB316-AB59-40CE-93BD-6FC794820F94}" type="presParOf" srcId="{5310C337-D15F-46B1-A8BA-BFFDCE4272FD}" destId="{CBA16661-D0AF-468D-AD0B-797CCEEB8259}" srcOrd="3" destOrd="0" presId="urn:microsoft.com/office/officeart/2008/layout/VerticalCurvedList"/>
    <dgm:cxn modelId="{EE21B3DC-A5D0-48C8-BD92-6682DA566C6A}" type="presParOf" srcId="{44C5428B-4ACE-4D70-AE21-ADA6D37947D2}" destId="{EC58AB4E-3DC7-4C79-86BC-E3138860BDCF}" srcOrd="1" destOrd="0" presId="urn:microsoft.com/office/officeart/2008/layout/VerticalCurvedList"/>
    <dgm:cxn modelId="{171AF228-E71E-4D1F-8848-3ACD8D6296A2}" type="presParOf" srcId="{44C5428B-4ACE-4D70-AE21-ADA6D37947D2}" destId="{1C19FFA4-C350-47A5-918C-BCE21728D70C}" srcOrd="2" destOrd="0" presId="urn:microsoft.com/office/officeart/2008/layout/VerticalCurvedList"/>
    <dgm:cxn modelId="{30242E31-8DAC-4E43-A676-550CB7C80138}" type="presParOf" srcId="{1C19FFA4-C350-47A5-918C-BCE21728D70C}" destId="{749AA5CE-4473-4260-B7BC-E9899D9BFDC5}" srcOrd="0" destOrd="0" presId="urn:microsoft.com/office/officeart/2008/layout/VerticalCurvedList"/>
    <dgm:cxn modelId="{237EC927-5A3E-41B1-8D58-0BC27A412CD4}" type="presParOf" srcId="{44C5428B-4ACE-4D70-AE21-ADA6D37947D2}" destId="{D0CCFBDB-5DEF-41BF-A8F0-C75B6BB73CFF}" srcOrd="3" destOrd="0" presId="urn:microsoft.com/office/officeart/2008/layout/VerticalCurvedList"/>
    <dgm:cxn modelId="{9D1C4E68-33FE-4CF1-9E19-9D458E0154B4}" type="presParOf" srcId="{44C5428B-4ACE-4D70-AE21-ADA6D37947D2}" destId="{CCDA3848-32E8-4650-B288-86A967408222}" srcOrd="4" destOrd="0" presId="urn:microsoft.com/office/officeart/2008/layout/VerticalCurvedList"/>
    <dgm:cxn modelId="{57914538-BBF9-44AB-BFEF-DE6C5A992FD9}" type="presParOf" srcId="{CCDA3848-32E8-4650-B288-86A967408222}" destId="{30DC890E-37A3-4682-BE61-998DBAF79AC6}" srcOrd="0" destOrd="0" presId="urn:microsoft.com/office/officeart/2008/layout/VerticalCurvedList"/>
    <dgm:cxn modelId="{C715190F-162C-4422-8461-5D3748C8018F}" type="presParOf" srcId="{44C5428B-4ACE-4D70-AE21-ADA6D37947D2}" destId="{C52CBE0B-AB38-4689-A425-F6DC6B2929E8}" srcOrd="5" destOrd="0" presId="urn:microsoft.com/office/officeart/2008/layout/VerticalCurvedList"/>
    <dgm:cxn modelId="{9DFBB1D5-063B-44C0-B8B2-267D73150E26}" type="presParOf" srcId="{44C5428B-4ACE-4D70-AE21-ADA6D37947D2}" destId="{BB9ACB7F-5103-4516-AE53-908622B39A6D}" srcOrd="6" destOrd="0" presId="urn:microsoft.com/office/officeart/2008/layout/VerticalCurvedList"/>
    <dgm:cxn modelId="{59A56049-576B-4C88-930A-1F57E01C7B47}" type="presParOf" srcId="{BB9ACB7F-5103-4516-AE53-908622B39A6D}" destId="{ABE49854-9B8E-4270-8FCA-621920E4F92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14B1806-5E6D-4EB6-A9E0-46E0604F0F5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1E144B-074B-46CF-82C1-CB3446C01170}">
      <dgm:prSet phldrT="[Texto]" custT="1"/>
      <dgm:spPr/>
      <dgm:t>
        <a:bodyPr/>
        <a:lstStyle/>
        <a:p>
          <a:r>
            <a:rPr lang="en-GB" sz="2400" dirty="0" smtClean="0"/>
            <a:t>73.8% are males </a:t>
          </a:r>
          <a:endParaRPr lang="en-US" sz="2400" dirty="0"/>
        </a:p>
      </dgm:t>
    </dgm:pt>
    <dgm:pt modelId="{132EEC3A-C7BB-432F-AFF5-F76F7EBFD7FA}" type="parTrans" cxnId="{490F058B-8C14-458D-A961-32ECCDCE2211}">
      <dgm:prSet/>
      <dgm:spPr/>
      <dgm:t>
        <a:bodyPr/>
        <a:lstStyle/>
        <a:p>
          <a:endParaRPr lang="en-US" sz="2400"/>
        </a:p>
      </dgm:t>
    </dgm:pt>
    <dgm:pt modelId="{4FAAD1E6-5BC8-4A35-8053-3BA45D7D6C00}" type="sibTrans" cxnId="{490F058B-8C14-458D-A961-32ECCDCE2211}">
      <dgm:prSet/>
      <dgm:spPr/>
      <dgm:t>
        <a:bodyPr/>
        <a:lstStyle/>
        <a:p>
          <a:endParaRPr lang="en-US" sz="2400"/>
        </a:p>
      </dgm:t>
    </dgm:pt>
    <dgm:pt modelId="{BD420692-09FB-4048-B59E-F8295F607147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dirty="0" smtClean="0"/>
            <a:t>Main age groups: 35-44 years of age (about 32%), 45-54 years (about 28%) and 25-34 years (23%) </a:t>
          </a:r>
          <a:r>
            <a:rPr lang="en-GB" sz="2400" dirty="0" smtClean="0"/>
            <a:t> </a:t>
          </a:r>
          <a:endParaRPr lang="en-US" sz="2400" dirty="0"/>
        </a:p>
      </dgm:t>
    </dgm:pt>
    <dgm:pt modelId="{F9F84F06-CB5E-4300-A212-9EEDEE9F5F64}" type="parTrans" cxnId="{97C99EF5-C29B-4BD3-BA93-9F1A9ECA05B0}">
      <dgm:prSet/>
      <dgm:spPr/>
      <dgm:t>
        <a:bodyPr/>
        <a:lstStyle/>
        <a:p>
          <a:endParaRPr lang="en-US" sz="2400"/>
        </a:p>
      </dgm:t>
    </dgm:pt>
    <dgm:pt modelId="{27FBB377-15F0-496A-9F39-EE3F8E6D2381}" type="sibTrans" cxnId="{97C99EF5-C29B-4BD3-BA93-9F1A9ECA05B0}">
      <dgm:prSet/>
      <dgm:spPr/>
      <dgm:t>
        <a:bodyPr/>
        <a:lstStyle/>
        <a:p>
          <a:endParaRPr lang="en-US" sz="2400"/>
        </a:p>
      </dgm:t>
    </dgm:pt>
    <dgm:pt modelId="{19AAE236-D599-43B5-B393-0D0846A0F31D}">
      <dgm:prSet custT="1"/>
      <dgm:spPr/>
      <dgm:t>
        <a:bodyPr/>
        <a:lstStyle/>
        <a:p>
          <a:r>
            <a:rPr lang="en-GB" sz="2400" dirty="0" smtClean="0"/>
            <a:t>62% live in urban areas </a:t>
          </a:r>
          <a:endParaRPr lang="en-US" sz="2400" dirty="0"/>
        </a:p>
      </dgm:t>
    </dgm:pt>
    <dgm:pt modelId="{2CE9E713-58C0-4F53-8413-774F6CE5D1BC}" type="sibTrans" cxnId="{1A12507B-BFF3-401A-932F-5E267CF4EC1E}">
      <dgm:prSet/>
      <dgm:spPr/>
      <dgm:t>
        <a:bodyPr/>
        <a:lstStyle/>
        <a:p>
          <a:endParaRPr lang="en-US" sz="2400"/>
        </a:p>
      </dgm:t>
    </dgm:pt>
    <dgm:pt modelId="{43782258-8606-4CC7-829D-7326C092A4DA}" type="parTrans" cxnId="{1A12507B-BFF3-401A-932F-5E267CF4EC1E}">
      <dgm:prSet/>
      <dgm:spPr/>
      <dgm:t>
        <a:bodyPr/>
        <a:lstStyle/>
        <a:p>
          <a:endParaRPr lang="en-US" sz="2400"/>
        </a:p>
      </dgm:t>
    </dgm:pt>
    <dgm:pt modelId="{A9FBD7FD-46DE-4922-AD4F-C1F2D441E1B5}">
      <dgm:prSet custT="1"/>
      <dgm:spPr/>
      <dgm:t>
        <a:bodyPr/>
        <a:lstStyle/>
        <a:p>
          <a:r>
            <a:rPr lang="en-GB" sz="2400" dirty="0" smtClean="0"/>
            <a:t>Employment status: unemployed (33.5%), employed (31.2%), self-employed (18.4%), retired (10.5%) and student (1.9%)</a:t>
          </a:r>
          <a:endParaRPr lang="en-US" sz="2400" dirty="0"/>
        </a:p>
      </dgm:t>
    </dgm:pt>
    <dgm:pt modelId="{999B4E32-1AF3-4209-AA0D-7BA4494418E1}" type="sibTrans" cxnId="{6BD4C9BD-B7B2-4632-BF87-DDC8CA48866F}">
      <dgm:prSet/>
      <dgm:spPr/>
      <dgm:t>
        <a:bodyPr/>
        <a:lstStyle/>
        <a:p>
          <a:endParaRPr lang="en-US" sz="2400"/>
        </a:p>
      </dgm:t>
    </dgm:pt>
    <dgm:pt modelId="{7C2A51BD-EBF7-488D-AE99-8CF41C2F77DE}" type="parTrans" cxnId="{6BD4C9BD-B7B2-4632-BF87-DDC8CA48866F}">
      <dgm:prSet/>
      <dgm:spPr/>
      <dgm:t>
        <a:bodyPr/>
        <a:lstStyle/>
        <a:p>
          <a:endParaRPr lang="en-US" sz="2400"/>
        </a:p>
      </dgm:t>
    </dgm:pt>
    <dgm:pt modelId="{4D96881E-57AF-4F22-9294-A0C6A9D8A784}" type="pres">
      <dgm:prSet presAssocID="{214B1806-5E6D-4EB6-A9E0-46E0604F0F5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4C5428B-4ACE-4D70-AE21-ADA6D37947D2}" type="pres">
      <dgm:prSet presAssocID="{214B1806-5E6D-4EB6-A9E0-46E0604F0F50}" presName="Name1" presStyleCnt="0"/>
      <dgm:spPr/>
    </dgm:pt>
    <dgm:pt modelId="{5310C337-D15F-46B1-A8BA-BFFDCE4272FD}" type="pres">
      <dgm:prSet presAssocID="{214B1806-5E6D-4EB6-A9E0-46E0604F0F50}" presName="cycle" presStyleCnt="0"/>
      <dgm:spPr/>
    </dgm:pt>
    <dgm:pt modelId="{DB04EF72-6C66-4249-BD3C-832B5D9F2EB9}" type="pres">
      <dgm:prSet presAssocID="{214B1806-5E6D-4EB6-A9E0-46E0604F0F50}" presName="srcNode" presStyleLbl="node1" presStyleIdx="0" presStyleCnt="4"/>
      <dgm:spPr/>
    </dgm:pt>
    <dgm:pt modelId="{81697B03-F1D1-483F-8971-1CC086A541CB}" type="pres">
      <dgm:prSet presAssocID="{214B1806-5E6D-4EB6-A9E0-46E0604F0F50}" presName="conn" presStyleLbl="parChTrans1D2" presStyleIdx="0" presStyleCnt="1"/>
      <dgm:spPr/>
      <dgm:t>
        <a:bodyPr/>
        <a:lstStyle/>
        <a:p>
          <a:endParaRPr lang="en-US"/>
        </a:p>
      </dgm:t>
    </dgm:pt>
    <dgm:pt modelId="{5EB729D6-BFDF-425C-8729-7BED83EB97DC}" type="pres">
      <dgm:prSet presAssocID="{214B1806-5E6D-4EB6-A9E0-46E0604F0F50}" presName="extraNode" presStyleLbl="node1" presStyleIdx="0" presStyleCnt="4"/>
      <dgm:spPr/>
    </dgm:pt>
    <dgm:pt modelId="{CBA16661-D0AF-468D-AD0B-797CCEEB8259}" type="pres">
      <dgm:prSet presAssocID="{214B1806-5E6D-4EB6-A9E0-46E0604F0F50}" presName="dstNode" presStyleLbl="node1" presStyleIdx="0" presStyleCnt="4"/>
      <dgm:spPr/>
    </dgm:pt>
    <dgm:pt modelId="{EC58AB4E-3DC7-4C79-86BC-E3138860BDCF}" type="pres">
      <dgm:prSet presAssocID="{FD1E144B-074B-46CF-82C1-CB3446C01170}" presName="text_1" presStyleLbl="node1" presStyleIdx="0" presStyleCnt="4" custScaleY="1015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19FFA4-C350-47A5-918C-BCE21728D70C}" type="pres">
      <dgm:prSet presAssocID="{FD1E144B-074B-46CF-82C1-CB3446C01170}" presName="accent_1" presStyleCnt="0"/>
      <dgm:spPr/>
    </dgm:pt>
    <dgm:pt modelId="{749AA5CE-4473-4260-B7BC-E9899D9BFDC5}" type="pres">
      <dgm:prSet presAssocID="{FD1E144B-074B-46CF-82C1-CB3446C01170}" presName="accentRepeatNode" presStyleLbl="solidFgAcc1" presStyleIdx="0" presStyleCnt="4"/>
      <dgm:spPr/>
    </dgm:pt>
    <dgm:pt modelId="{D0CCFBDB-5DEF-41BF-A8F0-C75B6BB73CFF}" type="pres">
      <dgm:prSet presAssocID="{19AAE236-D599-43B5-B393-0D0846A0F31D}" presName="text_2" presStyleLbl="node1" presStyleIdx="1" presStyleCnt="4" custScaleY="1015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DA3848-32E8-4650-B288-86A967408222}" type="pres">
      <dgm:prSet presAssocID="{19AAE236-D599-43B5-B393-0D0846A0F31D}" presName="accent_2" presStyleCnt="0"/>
      <dgm:spPr/>
    </dgm:pt>
    <dgm:pt modelId="{30DC890E-37A3-4682-BE61-998DBAF79AC6}" type="pres">
      <dgm:prSet presAssocID="{19AAE236-D599-43B5-B393-0D0846A0F31D}" presName="accentRepeatNode" presStyleLbl="solidFgAcc1" presStyleIdx="1" presStyleCnt="4"/>
      <dgm:spPr/>
    </dgm:pt>
    <dgm:pt modelId="{C52CBE0B-AB38-4689-A425-F6DC6B2929E8}" type="pres">
      <dgm:prSet presAssocID="{BD420692-09FB-4048-B59E-F8295F607147}" presName="text_3" presStyleLbl="node1" presStyleIdx="2" presStyleCnt="4" custScaleY="1015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9ACB7F-5103-4516-AE53-908622B39A6D}" type="pres">
      <dgm:prSet presAssocID="{BD420692-09FB-4048-B59E-F8295F607147}" presName="accent_3" presStyleCnt="0"/>
      <dgm:spPr/>
    </dgm:pt>
    <dgm:pt modelId="{ABE49854-9B8E-4270-8FCA-621920E4F924}" type="pres">
      <dgm:prSet presAssocID="{BD420692-09FB-4048-B59E-F8295F607147}" presName="accentRepeatNode" presStyleLbl="solidFgAcc1" presStyleIdx="2" presStyleCnt="4"/>
      <dgm:spPr/>
    </dgm:pt>
    <dgm:pt modelId="{20C1D019-2DFB-4813-86A3-1576D8E28C58}" type="pres">
      <dgm:prSet presAssocID="{A9FBD7FD-46DE-4922-AD4F-C1F2D441E1B5}" presName="text_4" presStyleLbl="node1" presStyleIdx="3" presStyleCnt="4" custScaleY="92230" custLinFactNeighborX="819" custLinFactNeighborY="-14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AFC27A-E051-47CC-80E7-3CA89695BE73}" type="pres">
      <dgm:prSet presAssocID="{A9FBD7FD-46DE-4922-AD4F-C1F2D441E1B5}" presName="accent_4" presStyleCnt="0"/>
      <dgm:spPr/>
    </dgm:pt>
    <dgm:pt modelId="{7655F131-1803-4E09-8A6D-B507D1EDF276}" type="pres">
      <dgm:prSet presAssocID="{A9FBD7FD-46DE-4922-AD4F-C1F2D441E1B5}" presName="accentRepeatNode" presStyleLbl="solidFgAcc1" presStyleIdx="3" presStyleCnt="4" custLinFactNeighborX="8389" custLinFactNeighborY="-1198"/>
      <dgm:spPr/>
      <dgm:t>
        <a:bodyPr/>
        <a:lstStyle/>
        <a:p>
          <a:endParaRPr lang="en-US"/>
        </a:p>
      </dgm:t>
    </dgm:pt>
  </dgm:ptLst>
  <dgm:cxnLst>
    <dgm:cxn modelId="{97C99EF5-C29B-4BD3-BA93-9F1A9ECA05B0}" srcId="{214B1806-5E6D-4EB6-A9E0-46E0604F0F50}" destId="{BD420692-09FB-4048-B59E-F8295F607147}" srcOrd="2" destOrd="0" parTransId="{F9F84F06-CB5E-4300-A212-9EEDEE9F5F64}" sibTransId="{27FBB377-15F0-496A-9F39-EE3F8E6D2381}"/>
    <dgm:cxn modelId="{F07EFC16-4F8D-4290-9B0E-08814E0FCF58}" type="presOf" srcId="{4FAAD1E6-5BC8-4A35-8053-3BA45D7D6C00}" destId="{81697B03-F1D1-483F-8971-1CC086A541CB}" srcOrd="0" destOrd="0" presId="urn:microsoft.com/office/officeart/2008/layout/VerticalCurvedList"/>
    <dgm:cxn modelId="{CBA0BFE5-B039-4418-8E09-6B68426D0917}" type="presOf" srcId="{19AAE236-D599-43B5-B393-0D0846A0F31D}" destId="{D0CCFBDB-5DEF-41BF-A8F0-C75B6BB73CFF}" srcOrd="0" destOrd="0" presId="urn:microsoft.com/office/officeart/2008/layout/VerticalCurvedList"/>
    <dgm:cxn modelId="{5C99D502-BA9E-452E-8510-FDDC7E2D30E5}" type="presOf" srcId="{BD420692-09FB-4048-B59E-F8295F607147}" destId="{C52CBE0B-AB38-4689-A425-F6DC6B2929E8}" srcOrd="0" destOrd="0" presId="urn:microsoft.com/office/officeart/2008/layout/VerticalCurvedList"/>
    <dgm:cxn modelId="{D37C9B83-CE16-425B-BDF1-AFA7C4D5AE40}" type="presOf" srcId="{214B1806-5E6D-4EB6-A9E0-46E0604F0F50}" destId="{4D96881E-57AF-4F22-9294-A0C6A9D8A784}" srcOrd="0" destOrd="0" presId="urn:microsoft.com/office/officeart/2008/layout/VerticalCurvedList"/>
    <dgm:cxn modelId="{B67359E2-6D17-4D23-9EEC-BEB32E2B6577}" type="presOf" srcId="{A9FBD7FD-46DE-4922-AD4F-C1F2D441E1B5}" destId="{20C1D019-2DFB-4813-86A3-1576D8E28C58}" srcOrd="0" destOrd="0" presId="urn:microsoft.com/office/officeart/2008/layout/VerticalCurvedList"/>
    <dgm:cxn modelId="{490F058B-8C14-458D-A961-32ECCDCE2211}" srcId="{214B1806-5E6D-4EB6-A9E0-46E0604F0F50}" destId="{FD1E144B-074B-46CF-82C1-CB3446C01170}" srcOrd="0" destOrd="0" parTransId="{132EEC3A-C7BB-432F-AFF5-F76F7EBFD7FA}" sibTransId="{4FAAD1E6-5BC8-4A35-8053-3BA45D7D6C00}"/>
    <dgm:cxn modelId="{1A12507B-BFF3-401A-932F-5E267CF4EC1E}" srcId="{214B1806-5E6D-4EB6-A9E0-46E0604F0F50}" destId="{19AAE236-D599-43B5-B393-0D0846A0F31D}" srcOrd="1" destOrd="0" parTransId="{43782258-8606-4CC7-829D-7326C092A4DA}" sibTransId="{2CE9E713-58C0-4F53-8413-774F6CE5D1BC}"/>
    <dgm:cxn modelId="{84DE1E06-F4FE-4626-9C1F-FA953D0521BC}" type="presOf" srcId="{FD1E144B-074B-46CF-82C1-CB3446C01170}" destId="{EC58AB4E-3DC7-4C79-86BC-E3138860BDCF}" srcOrd="0" destOrd="0" presId="urn:microsoft.com/office/officeart/2008/layout/VerticalCurvedList"/>
    <dgm:cxn modelId="{6BD4C9BD-B7B2-4632-BF87-DDC8CA48866F}" srcId="{214B1806-5E6D-4EB6-A9E0-46E0604F0F50}" destId="{A9FBD7FD-46DE-4922-AD4F-C1F2D441E1B5}" srcOrd="3" destOrd="0" parTransId="{7C2A51BD-EBF7-488D-AE99-8CF41C2F77DE}" sibTransId="{999B4E32-1AF3-4209-AA0D-7BA4494418E1}"/>
    <dgm:cxn modelId="{9EB9C0FB-D8CC-4580-92C2-B2329937A466}" type="presParOf" srcId="{4D96881E-57AF-4F22-9294-A0C6A9D8A784}" destId="{44C5428B-4ACE-4D70-AE21-ADA6D37947D2}" srcOrd="0" destOrd="0" presId="urn:microsoft.com/office/officeart/2008/layout/VerticalCurvedList"/>
    <dgm:cxn modelId="{C7A04C28-112D-4FCF-BED4-3C3E0108E129}" type="presParOf" srcId="{44C5428B-4ACE-4D70-AE21-ADA6D37947D2}" destId="{5310C337-D15F-46B1-A8BA-BFFDCE4272FD}" srcOrd="0" destOrd="0" presId="urn:microsoft.com/office/officeart/2008/layout/VerticalCurvedList"/>
    <dgm:cxn modelId="{631AA166-6F5A-475E-9539-383D856E97D1}" type="presParOf" srcId="{5310C337-D15F-46B1-A8BA-BFFDCE4272FD}" destId="{DB04EF72-6C66-4249-BD3C-832B5D9F2EB9}" srcOrd="0" destOrd="0" presId="urn:microsoft.com/office/officeart/2008/layout/VerticalCurvedList"/>
    <dgm:cxn modelId="{D075B691-4151-4C6F-968B-9BD081071883}" type="presParOf" srcId="{5310C337-D15F-46B1-A8BA-BFFDCE4272FD}" destId="{81697B03-F1D1-483F-8971-1CC086A541CB}" srcOrd="1" destOrd="0" presId="urn:microsoft.com/office/officeart/2008/layout/VerticalCurvedList"/>
    <dgm:cxn modelId="{CD73348F-9E80-4A35-A73A-3A32185E9035}" type="presParOf" srcId="{5310C337-D15F-46B1-A8BA-BFFDCE4272FD}" destId="{5EB729D6-BFDF-425C-8729-7BED83EB97DC}" srcOrd="2" destOrd="0" presId="urn:microsoft.com/office/officeart/2008/layout/VerticalCurvedList"/>
    <dgm:cxn modelId="{14CF2425-8C44-465F-A2BC-0F172097E2D0}" type="presParOf" srcId="{5310C337-D15F-46B1-A8BA-BFFDCE4272FD}" destId="{CBA16661-D0AF-468D-AD0B-797CCEEB8259}" srcOrd="3" destOrd="0" presId="urn:microsoft.com/office/officeart/2008/layout/VerticalCurvedList"/>
    <dgm:cxn modelId="{94A0F5EE-C8DC-4976-95B4-916EE13E6406}" type="presParOf" srcId="{44C5428B-4ACE-4D70-AE21-ADA6D37947D2}" destId="{EC58AB4E-3DC7-4C79-86BC-E3138860BDCF}" srcOrd="1" destOrd="0" presId="urn:microsoft.com/office/officeart/2008/layout/VerticalCurvedList"/>
    <dgm:cxn modelId="{84286EBC-7EEC-42D2-88B4-20539051785F}" type="presParOf" srcId="{44C5428B-4ACE-4D70-AE21-ADA6D37947D2}" destId="{1C19FFA4-C350-47A5-918C-BCE21728D70C}" srcOrd="2" destOrd="0" presId="urn:microsoft.com/office/officeart/2008/layout/VerticalCurvedList"/>
    <dgm:cxn modelId="{769D2889-8E83-4A23-83DE-C82C99674D1E}" type="presParOf" srcId="{1C19FFA4-C350-47A5-918C-BCE21728D70C}" destId="{749AA5CE-4473-4260-B7BC-E9899D9BFDC5}" srcOrd="0" destOrd="0" presId="urn:microsoft.com/office/officeart/2008/layout/VerticalCurvedList"/>
    <dgm:cxn modelId="{D1E94B64-241E-476F-9807-1A77375F06FB}" type="presParOf" srcId="{44C5428B-4ACE-4D70-AE21-ADA6D37947D2}" destId="{D0CCFBDB-5DEF-41BF-A8F0-C75B6BB73CFF}" srcOrd="3" destOrd="0" presId="urn:microsoft.com/office/officeart/2008/layout/VerticalCurvedList"/>
    <dgm:cxn modelId="{8510C210-A570-48AC-B6EE-0B0F710C4B15}" type="presParOf" srcId="{44C5428B-4ACE-4D70-AE21-ADA6D37947D2}" destId="{CCDA3848-32E8-4650-B288-86A967408222}" srcOrd="4" destOrd="0" presId="urn:microsoft.com/office/officeart/2008/layout/VerticalCurvedList"/>
    <dgm:cxn modelId="{20A93498-56B9-43D4-982C-CCED1B3F89F9}" type="presParOf" srcId="{CCDA3848-32E8-4650-B288-86A967408222}" destId="{30DC890E-37A3-4682-BE61-998DBAF79AC6}" srcOrd="0" destOrd="0" presId="urn:microsoft.com/office/officeart/2008/layout/VerticalCurvedList"/>
    <dgm:cxn modelId="{7EEB2003-FDB7-4F45-9B3C-7A3EE18A543E}" type="presParOf" srcId="{44C5428B-4ACE-4D70-AE21-ADA6D37947D2}" destId="{C52CBE0B-AB38-4689-A425-F6DC6B2929E8}" srcOrd="5" destOrd="0" presId="urn:microsoft.com/office/officeart/2008/layout/VerticalCurvedList"/>
    <dgm:cxn modelId="{CF154561-C3BF-41EB-AAEB-0063F5DBFB1F}" type="presParOf" srcId="{44C5428B-4ACE-4D70-AE21-ADA6D37947D2}" destId="{BB9ACB7F-5103-4516-AE53-908622B39A6D}" srcOrd="6" destOrd="0" presId="urn:microsoft.com/office/officeart/2008/layout/VerticalCurvedList"/>
    <dgm:cxn modelId="{D00C19F2-D56F-4FB9-913B-84AAD69F1551}" type="presParOf" srcId="{BB9ACB7F-5103-4516-AE53-908622B39A6D}" destId="{ABE49854-9B8E-4270-8FCA-621920E4F924}" srcOrd="0" destOrd="0" presId="urn:microsoft.com/office/officeart/2008/layout/VerticalCurvedList"/>
    <dgm:cxn modelId="{38EFB5AF-9F89-4690-A5F8-B7D4B8077362}" type="presParOf" srcId="{44C5428B-4ACE-4D70-AE21-ADA6D37947D2}" destId="{20C1D019-2DFB-4813-86A3-1576D8E28C58}" srcOrd="7" destOrd="0" presId="urn:microsoft.com/office/officeart/2008/layout/VerticalCurvedList"/>
    <dgm:cxn modelId="{328D042C-5A72-4872-B6B8-1E8A0DFFD026}" type="presParOf" srcId="{44C5428B-4ACE-4D70-AE21-ADA6D37947D2}" destId="{84AFC27A-E051-47CC-80E7-3CA89695BE73}" srcOrd="8" destOrd="0" presId="urn:microsoft.com/office/officeart/2008/layout/VerticalCurvedList"/>
    <dgm:cxn modelId="{9EDA58D3-1C26-408F-9CE1-71500850CD18}" type="presParOf" srcId="{84AFC27A-E051-47CC-80E7-3CA89695BE73}" destId="{7655F131-1803-4E09-8A6D-B507D1EDF2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46A38D-381C-4FD0-919C-EA73C7CE251E}">
      <dsp:nvSpPr>
        <dsp:cNvPr id="0" name=""/>
        <dsp:cNvSpPr/>
      </dsp:nvSpPr>
      <dsp:spPr>
        <a:xfrm rot="10800000">
          <a:off x="2319842" y="779"/>
          <a:ext cx="7957108" cy="126243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6698" tIns="91440" rIns="170688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/>
            <a:t>UDW (</a:t>
          </a:r>
          <a:r>
            <a:rPr lang="pt-PT" sz="2400" kern="1200" dirty="0" err="1" smtClean="0"/>
            <a:t>concept</a:t>
          </a:r>
          <a:r>
            <a:rPr lang="pt-PT" sz="2400" kern="1200" dirty="0" smtClean="0"/>
            <a:t>, </a:t>
          </a:r>
          <a:r>
            <a:rPr lang="pt-PT" sz="2400" kern="1200" dirty="0" err="1" smtClean="0"/>
            <a:t>taxonomy</a:t>
          </a:r>
          <a:r>
            <a:rPr lang="pt-PT" sz="2400" kern="1200" dirty="0" smtClean="0"/>
            <a:t>, </a:t>
          </a:r>
          <a:r>
            <a:rPr lang="pt-PT" sz="2400" kern="1200" dirty="0" err="1" smtClean="0"/>
            <a:t>main</a:t>
          </a:r>
          <a:r>
            <a:rPr lang="pt-PT" sz="2400" kern="1200" dirty="0" smtClean="0"/>
            <a:t> causes </a:t>
          </a:r>
          <a:r>
            <a:rPr lang="pt-PT" sz="2400" kern="1200" dirty="0" err="1" smtClean="0"/>
            <a:t>and</a:t>
          </a:r>
          <a:r>
            <a:rPr lang="pt-PT" sz="2400" kern="1200" dirty="0" smtClean="0"/>
            <a:t> </a:t>
          </a:r>
          <a:r>
            <a:rPr lang="pt-PT" sz="2400" kern="1200" dirty="0" err="1" smtClean="0"/>
            <a:t>main</a:t>
          </a:r>
          <a:r>
            <a:rPr lang="pt-PT" sz="2400" kern="1200" dirty="0" smtClean="0"/>
            <a:t> </a:t>
          </a:r>
          <a:r>
            <a:rPr lang="pt-PT" sz="2400" kern="1200" dirty="0" err="1" smtClean="0"/>
            <a:t>consequences</a:t>
          </a:r>
          <a:r>
            <a:rPr lang="pt-PT" sz="2400" kern="1200" dirty="0" smtClean="0"/>
            <a:t>)</a:t>
          </a:r>
          <a:endParaRPr lang="en-US" sz="2400" kern="1200" dirty="0" smtClean="0"/>
        </a:p>
      </dsp:txBody>
      <dsp:txXfrm rot="10800000">
        <a:off x="2635450" y="779"/>
        <a:ext cx="7641500" cy="1262432"/>
      </dsp:txXfrm>
    </dsp:sp>
    <dsp:sp modelId="{05ACBA47-AADD-4744-98AF-D9E5373E883B}">
      <dsp:nvSpPr>
        <dsp:cNvPr id="0" name=""/>
        <dsp:cNvSpPr/>
      </dsp:nvSpPr>
      <dsp:spPr>
        <a:xfrm>
          <a:off x="1688625" y="779"/>
          <a:ext cx="1262432" cy="126243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31A565-1283-48D3-A478-9A05EC8C55AD}">
      <dsp:nvSpPr>
        <dsp:cNvPr id="0" name=""/>
        <dsp:cNvSpPr/>
      </dsp:nvSpPr>
      <dsp:spPr>
        <a:xfrm rot="10800000">
          <a:off x="2319842" y="1640057"/>
          <a:ext cx="7957108" cy="126243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6698" tIns="91440" rIns="170688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UDW in Ukraine (size, nature and most relevant manifestations)</a:t>
          </a:r>
        </a:p>
      </dsp:txBody>
      <dsp:txXfrm rot="10800000">
        <a:off x="2635450" y="1640057"/>
        <a:ext cx="7641500" cy="1262432"/>
      </dsp:txXfrm>
    </dsp:sp>
    <dsp:sp modelId="{2D80E096-8793-4D68-BB9C-D79F2880B884}">
      <dsp:nvSpPr>
        <dsp:cNvPr id="0" name=""/>
        <dsp:cNvSpPr/>
      </dsp:nvSpPr>
      <dsp:spPr>
        <a:xfrm>
          <a:off x="1688625" y="1640057"/>
          <a:ext cx="1262432" cy="126243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A9C534-BC9A-49E1-BCCD-D475AFE0D399}">
      <dsp:nvSpPr>
        <dsp:cNvPr id="0" name=""/>
        <dsp:cNvSpPr/>
      </dsp:nvSpPr>
      <dsp:spPr>
        <a:xfrm rot="10800000">
          <a:off x="2319842" y="3279336"/>
          <a:ext cx="7957108" cy="15792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6698" tIns="91440" rIns="170688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First Ukrainian Undeclared Work Survey main findings (size, nature of undeclared activities, undeclared workers profile and reasons to work undeclared)</a:t>
          </a:r>
        </a:p>
      </dsp:txBody>
      <dsp:txXfrm rot="10800000">
        <a:off x="2714658" y="3279336"/>
        <a:ext cx="7562292" cy="1579265"/>
      </dsp:txXfrm>
    </dsp:sp>
    <dsp:sp modelId="{099BDD09-C7A2-4ED0-AADF-38C98226C59C}">
      <dsp:nvSpPr>
        <dsp:cNvPr id="0" name=""/>
        <dsp:cNvSpPr/>
      </dsp:nvSpPr>
      <dsp:spPr>
        <a:xfrm>
          <a:off x="1688625" y="3437752"/>
          <a:ext cx="1262432" cy="126243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697B03-F1D1-483F-8971-1CC086A541CB}">
      <dsp:nvSpPr>
        <dsp:cNvPr id="0" name=""/>
        <dsp:cNvSpPr/>
      </dsp:nvSpPr>
      <dsp:spPr>
        <a:xfrm>
          <a:off x="-6409151" y="-980308"/>
          <a:ext cx="7628686" cy="7628686"/>
        </a:xfrm>
        <a:prstGeom prst="blockArc">
          <a:avLst>
            <a:gd name="adj1" fmla="val 18900000"/>
            <a:gd name="adj2" fmla="val 2700000"/>
            <a:gd name="adj3" fmla="val 283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58AB4E-3DC7-4C79-86BC-E3138860BDCF}">
      <dsp:nvSpPr>
        <dsp:cNvPr id="0" name=""/>
        <dsp:cNvSpPr/>
      </dsp:nvSpPr>
      <dsp:spPr>
        <a:xfrm>
          <a:off x="532764" y="348782"/>
          <a:ext cx="11271011" cy="719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2559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Home maintenance or home improvement services (25.7%) </a:t>
          </a:r>
          <a:endParaRPr lang="en-US" sz="2400" kern="1200" dirty="0"/>
        </a:p>
      </dsp:txBody>
      <dsp:txXfrm>
        <a:off x="532764" y="348782"/>
        <a:ext cx="11271011" cy="719451"/>
      </dsp:txXfrm>
    </dsp:sp>
    <dsp:sp modelId="{749AA5CE-4473-4260-B7BC-E9899D9BFDC5}">
      <dsp:nvSpPr>
        <dsp:cNvPr id="0" name=""/>
        <dsp:cNvSpPr/>
      </dsp:nvSpPr>
      <dsp:spPr>
        <a:xfrm>
          <a:off x="89804" y="265549"/>
          <a:ext cx="885919" cy="8859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CCFBDB-5DEF-41BF-A8F0-C75B6BB73CFF}">
      <dsp:nvSpPr>
        <dsp:cNvPr id="0" name=""/>
        <dsp:cNvSpPr/>
      </dsp:nvSpPr>
      <dsp:spPr>
        <a:xfrm>
          <a:off x="1040623" y="1411546"/>
          <a:ext cx="10763152" cy="719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2559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Selling food (e.g., farm produce) (14.1%)</a:t>
          </a:r>
          <a:endParaRPr lang="en-US" sz="2400" kern="1200" dirty="0"/>
        </a:p>
      </dsp:txBody>
      <dsp:txXfrm>
        <a:off x="1040623" y="1411546"/>
        <a:ext cx="10763152" cy="719451"/>
      </dsp:txXfrm>
    </dsp:sp>
    <dsp:sp modelId="{30DC890E-37A3-4682-BE61-998DBAF79AC6}">
      <dsp:nvSpPr>
        <dsp:cNvPr id="0" name=""/>
        <dsp:cNvSpPr/>
      </dsp:nvSpPr>
      <dsp:spPr>
        <a:xfrm>
          <a:off x="597663" y="1328312"/>
          <a:ext cx="885919" cy="8859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2CBE0B-AB38-4689-A425-F6DC6B2929E8}">
      <dsp:nvSpPr>
        <dsp:cNvPr id="0" name=""/>
        <dsp:cNvSpPr/>
      </dsp:nvSpPr>
      <dsp:spPr>
        <a:xfrm>
          <a:off x="1196495" y="2474309"/>
          <a:ext cx="10607280" cy="719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2559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400" kern="1200" dirty="0" smtClean="0"/>
            <a:t>Gardening (8.9%)</a:t>
          </a:r>
          <a:endParaRPr lang="en-US" sz="2400" kern="1200" dirty="0"/>
        </a:p>
      </dsp:txBody>
      <dsp:txXfrm>
        <a:off x="1196495" y="2474309"/>
        <a:ext cx="10607280" cy="719451"/>
      </dsp:txXfrm>
    </dsp:sp>
    <dsp:sp modelId="{ABE49854-9B8E-4270-8FCA-621920E4F924}">
      <dsp:nvSpPr>
        <dsp:cNvPr id="0" name=""/>
        <dsp:cNvSpPr/>
      </dsp:nvSpPr>
      <dsp:spPr>
        <a:xfrm>
          <a:off x="753535" y="2391075"/>
          <a:ext cx="885919" cy="8859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C1D019-2DFB-4813-86A3-1576D8E28C58}">
      <dsp:nvSpPr>
        <dsp:cNvPr id="0" name=""/>
        <dsp:cNvSpPr/>
      </dsp:nvSpPr>
      <dsp:spPr>
        <a:xfrm>
          <a:off x="1121144" y="3559347"/>
          <a:ext cx="10763152" cy="6536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2559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Car repairs (8.1%) </a:t>
          </a:r>
          <a:endParaRPr lang="en-US" sz="2400" kern="1200" dirty="0"/>
        </a:p>
      </dsp:txBody>
      <dsp:txXfrm>
        <a:off x="1121144" y="3559347"/>
        <a:ext cx="10763152" cy="653666"/>
      </dsp:txXfrm>
    </dsp:sp>
    <dsp:sp modelId="{7655F131-1803-4E09-8A6D-B507D1EDF276}">
      <dsp:nvSpPr>
        <dsp:cNvPr id="0" name=""/>
        <dsp:cNvSpPr/>
      </dsp:nvSpPr>
      <dsp:spPr>
        <a:xfrm>
          <a:off x="671983" y="3443225"/>
          <a:ext cx="885919" cy="8859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CF4C36-D544-461D-9E69-4E4448761807}">
      <dsp:nvSpPr>
        <dsp:cNvPr id="0" name=""/>
        <dsp:cNvSpPr/>
      </dsp:nvSpPr>
      <dsp:spPr>
        <a:xfrm>
          <a:off x="532764" y="4605193"/>
          <a:ext cx="11271011" cy="7087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2559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Selling goods/services associated with my hobby (7.4%)</a:t>
          </a:r>
          <a:endParaRPr lang="en-US" sz="2400" kern="1200" dirty="0"/>
        </a:p>
      </dsp:txBody>
      <dsp:txXfrm>
        <a:off x="532764" y="4605193"/>
        <a:ext cx="11271011" cy="708735"/>
      </dsp:txXfrm>
    </dsp:sp>
    <dsp:sp modelId="{615BA26C-62FE-4626-8B54-30188EC3DF32}">
      <dsp:nvSpPr>
        <dsp:cNvPr id="0" name=""/>
        <dsp:cNvSpPr/>
      </dsp:nvSpPr>
      <dsp:spPr>
        <a:xfrm>
          <a:off x="89804" y="4516601"/>
          <a:ext cx="885919" cy="8859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697B03-F1D1-483F-8971-1CC086A541CB}">
      <dsp:nvSpPr>
        <dsp:cNvPr id="0" name=""/>
        <dsp:cNvSpPr/>
      </dsp:nvSpPr>
      <dsp:spPr>
        <a:xfrm>
          <a:off x="-6409151" y="-980308"/>
          <a:ext cx="7628686" cy="7628686"/>
        </a:xfrm>
        <a:prstGeom prst="blockArc">
          <a:avLst>
            <a:gd name="adj1" fmla="val 18900000"/>
            <a:gd name="adj2" fmla="val 2700000"/>
            <a:gd name="adj3" fmla="val 283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58AB4E-3DC7-4C79-86BC-E3138860BDCF}">
      <dsp:nvSpPr>
        <dsp:cNvPr id="0" name=""/>
        <dsp:cNvSpPr/>
      </dsp:nvSpPr>
      <dsp:spPr>
        <a:xfrm>
          <a:off x="467504" y="296534"/>
          <a:ext cx="11271011" cy="719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2559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>
              <a:solidFill>
                <a:schemeClr val="bg1"/>
              </a:solidFill>
            </a:rPr>
            <a:t>Could not find a regular job (19.7%)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467504" y="296534"/>
        <a:ext cx="11271011" cy="719451"/>
      </dsp:txXfrm>
    </dsp:sp>
    <dsp:sp modelId="{749AA5CE-4473-4260-B7BC-E9899D9BFDC5}">
      <dsp:nvSpPr>
        <dsp:cNvPr id="0" name=""/>
        <dsp:cNvSpPr/>
      </dsp:nvSpPr>
      <dsp:spPr>
        <a:xfrm>
          <a:off x="89804" y="265549"/>
          <a:ext cx="885919" cy="8859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CCFBDB-5DEF-41BF-A8F0-C75B6BB73CFF}">
      <dsp:nvSpPr>
        <dsp:cNvPr id="0" name=""/>
        <dsp:cNvSpPr/>
      </dsp:nvSpPr>
      <dsp:spPr>
        <a:xfrm>
          <a:off x="1040623" y="1411546"/>
          <a:ext cx="10763152" cy="719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2559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>
              <a:solidFill>
                <a:schemeClr val="bg1"/>
              </a:solidFill>
            </a:rPr>
            <a:t>It was just a seasonal work and so it is not worth to declare it (15.4%) 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1040623" y="1411546"/>
        <a:ext cx="10763152" cy="719451"/>
      </dsp:txXfrm>
    </dsp:sp>
    <dsp:sp modelId="{30DC890E-37A3-4682-BE61-998DBAF79AC6}">
      <dsp:nvSpPr>
        <dsp:cNvPr id="0" name=""/>
        <dsp:cNvSpPr/>
      </dsp:nvSpPr>
      <dsp:spPr>
        <a:xfrm>
          <a:off x="597663" y="1328312"/>
          <a:ext cx="885919" cy="8859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2CBE0B-AB38-4689-A425-F6DC6B2929E8}">
      <dsp:nvSpPr>
        <dsp:cNvPr id="0" name=""/>
        <dsp:cNvSpPr/>
      </dsp:nvSpPr>
      <dsp:spPr>
        <a:xfrm>
          <a:off x="1196495" y="2474309"/>
          <a:ext cx="10607280" cy="719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2559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400" kern="1200" dirty="0" smtClean="0">
              <a:solidFill>
                <a:schemeClr val="bg1"/>
              </a:solidFill>
            </a:rPr>
            <a:t>This is the normal way how this is done (12.9%) 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1196495" y="2474309"/>
        <a:ext cx="10607280" cy="719451"/>
      </dsp:txXfrm>
    </dsp:sp>
    <dsp:sp modelId="{ABE49854-9B8E-4270-8FCA-621920E4F924}">
      <dsp:nvSpPr>
        <dsp:cNvPr id="0" name=""/>
        <dsp:cNvSpPr/>
      </dsp:nvSpPr>
      <dsp:spPr>
        <a:xfrm>
          <a:off x="753535" y="2391075"/>
          <a:ext cx="885919" cy="8859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C1D019-2DFB-4813-86A3-1576D8E28C58}">
      <dsp:nvSpPr>
        <dsp:cNvPr id="0" name=""/>
        <dsp:cNvSpPr/>
      </dsp:nvSpPr>
      <dsp:spPr>
        <a:xfrm>
          <a:off x="1121144" y="3559347"/>
          <a:ext cx="10763152" cy="6536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2559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>
              <a:solidFill>
                <a:schemeClr val="bg1"/>
              </a:solidFill>
            </a:rPr>
            <a:t>The State does not do anything for you, so why should I pay taxes (10.8%)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1121144" y="3559347"/>
        <a:ext cx="10763152" cy="653666"/>
      </dsp:txXfrm>
    </dsp:sp>
    <dsp:sp modelId="{7655F131-1803-4E09-8A6D-B507D1EDF276}">
      <dsp:nvSpPr>
        <dsp:cNvPr id="0" name=""/>
        <dsp:cNvSpPr/>
      </dsp:nvSpPr>
      <dsp:spPr>
        <a:xfrm>
          <a:off x="671983" y="3443225"/>
          <a:ext cx="885919" cy="8859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CF4C36-D544-461D-9E69-4E4448761807}">
      <dsp:nvSpPr>
        <dsp:cNvPr id="0" name=""/>
        <dsp:cNvSpPr/>
      </dsp:nvSpPr>
      <dsp:spPr>
        <a:xfrm>
          <a:off x="532764" y="4605193"/>
          <a:ext cx="11271011" cy="7087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2559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>
              <a:solidFill>
                <a:schemeClr val="bg1"/>
              </a:solidFill>
            </a:rPr>
            <a:t>Both parties benefited from it (10.2%)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532764" y="4605193"/>
        <a:ext cx="11271011" cy="708735"/>
      </dsp:txXfrm>
    </dsp:sp>
    <dsp:sp modelId="{615BA26C-62FE-4626-8B54-30188EC3DF32}">
      <dsp:nvSpPr>
        <dsp:cNvPr id="0" name=""/>
        <dsp:cNvSpPr/>
      </dsp:nvSpPr>
      <dsp:spPr>
        <a:xfrm>
          <a:off x="89804" y="4516601"/>
          <a:ext cx="885919" cy="8859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697B03-F1D1-483F-8971-1CC086A541CB}">
      <dsp:nvSpPr>
        <dsp:cNvPr id="0" name=""/>
        <dsp:cNvSpPr/>
      </dsp:nvSpPr>
      <dsp:spPr>
        <a:xfrm>
          <a:off x="-6409151" y="-980308"/>
          <a:ext cx="7628686" cy="7628686"/>
        </a:xfrm>
        <a:prstGeom prst="blockArc">
          <a:avLst>
            <a:gd name="adj1" fmla="val 18900000"/>
            <a:gd name="adj2" fmla="val 2700000"/>
            <a:gd name="adj3" fmla="val 283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58AB4E-3DC7-4C79-86BC-E3138860BDCF}">
      <dsp:nvSpPr>
        <dsp:cNvPr id="0" name=""/>
        <dsp:cNvSpPr/>
      </dsp:nvSpPr>
      <dsp:spPr>
        <a:xfrm>
          <a:off x="573541" y="364887"/>
          <a:ext cx="11165585" cy="885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213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>
              <a:solidFill>
                <a:schemeClr val="bg1"/>
              </a:solidFill>
            </a:rPr>
            <a:t>Lack of regular jobs on the labour market (20%) 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573541" y="364887"/>
        <a:ext cx="11165585" cy="885160"/>
      </dsp:txXfrm>
    </dsp:sp>
    <dsp:sp modelId="{749AA5CE-4473-4260-B7BC-E9899D9BFDC5}">
      <dsp:nvSpPr>
        <dsp:cNvPr id="0" name=""/>
        <dsp:cNvSpPr/>
      </dsp:nvSpPr>
      <dsp:spPr>
        <a:xfrm>
          <a:off x="93205" y="326764"/>
          <a:ext cx="1089969" cy="10899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CCFBDB-5DEF-41BF-A8F0-C75B6BB73CFF}">
      <dsp:nvSpPr>
        <dsp:cNvPr id="0" name=""/>
        <dsp:cNvSpPr/>
      </dsp:nvSpPr>
      <dsp:spPr>
        <a:xfrm>
          <a:off x="1138113" y="1737359"/>
          <a:ext cx="10665661" cy="885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213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>
              <a:solidFill>
                <a:schemeClr val="bg1"/>
              </a:solidFill>
            </a:rPr>
            <a:t>The State does not do anything for the people, so why should they pay taxes (19%)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1138113" y="1737359"/>
        <a:ext cx="10665661" cy="885160"/>
      </dsp:txXfrm>
    </dsp:sp>
    <dsp:sp modelId="{30DC890E-37A3-4682-BE61-998DBAF79AC6}">
      <dsp:nvSpPr>
        <dsp:cNvPr id="0" name=""/>
        <dsp:cNvSpPr/>
      </dsp:nvSpPr>
      <dsp:spPr>
        <a:xfrm>
          <a:off x="593128" y="1634954"/>
          <a:ext cx="1089969" cy="10899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2CBE0B-AB38-4689-A425-F6DC6B2929E8}">
      <dsp:nvSpPr>
        <dsp:cNvPr id="0" name=""/>
        <dsp:cNvSpPr/>
      </dsp:nvSpPr>
      <dsp:spPr>
        <a:xfrm>
          <a:off x="1138113" y="3045550"/>
          <a:ext cx="10665661" cy="885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2131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400" kern="1200" dirty="0" smtClean="0">
              <a:solidFill>
                <a:schemeClr val="bg1"/>
              </a:solidFill>
            </a:rPr>
            <a:t>Insufficient income from regular job (16%)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1138113" y="3045550"/>
        <a:ext cx="10665661" cy="885160"/>
      </dsp:txXfrm>
    </dsp:sp>
    <dsp:sp modelId="{ABE49854-9B8E-4270-8FCA-621920E4F924}">
      <dsp:nvSpPr>
        <dsp:cNvPr id="0" name=""/>
        <dsp:cNvSpPr/>
      </dsp:nvSpPr>
      <dsp:spPr>
        <a:xfrm>
          <a:off x="593128" y="2943145"/>
          <a:ext cx="1089969" cy="10899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C1D019-2DFB-4813-86A3-1576D8E28C58}">
      <dsp:nvSpPr>
        <dsp:cNvPr id="0" name=""/>
        <dsp:cNvSpPr/>
      </dsp:nvSpPr>
      <dsp:spPr>
        <a:xfrm>
          <a:off x="718711" y="4381146"/>
          <a:ext cx="11165585" cy="8042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213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>
              <a:solidFill>
                <a:schemeClr val="bg1"/>
              </a:solidFill>
            </a:rPr>
            <a:t>Taxes and/or social security contributions are too high (13%)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718711" y="4381146"/>
        <a:ext cx="11165585" cy="804223"/>
      </dsp:txXfrm>
    </dsp:sp>
    <dsp:sp modelId="{7655F131-1803-4E09-8A6D-B507D1EDF276}">
      <dsp:nvSpPr>
        <dsp:cNvPr id="0" name=""/>
        <dsp:cNvSpPr/>
      </dsp:nvSpPr>
      <dsp:spPr>
        <a:xfrm>
          <a:off x="184642" y="4238278"/>
          <a:ext cx="1089969" cy="10899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697B03-F1D1-483F-8971-1CC086A541CB}">
      <dsp:nvSpPr>
        <dsp:cNvPr id="0" name=""/>
        <dsp:cNvSpPr/>
      </dsp:nvSpPr>
      <dsp:spPr>
        <a:xfrm>
          <a:off x="-6809555" y="-1041180"/>
          <a:ext cx="8104337" cy="8104337"/>
        </a:xfrm>
        <a:prstGeom prst="blockArc">
          <a:avLst>
            <a:gd name="adj1" fmla="val 18900000"/>
            <a:gd name="adj2" fmla="val 2700000"/>
            <a:gd name="adj3" fmla="val 267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58AB4E-3DC7-4C79-86BC-E3138860BDCF}">
      <dsp:nvSpPr>
        <dsp:cNvPr id="0" name=""/>
        <dsp:cNvSpPr/>
      </dsp:nvSpPr>
      <dsp:spPr>
        <a:xfrm>
          <a:off x="565467" y="240613"/>
          <a:ext cx="11232719" cy="1024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768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Informal employment in the formal sector (hired </a:t>
          </a:r>
          <a:r>
            <a:rPr lang="en-US" sz="2400" kern="1200" dirty="0" err="1" smtClean="0"/>
            <a:t>labour</a:t>
          </a:r>
          <a:r>
            <a:rPr lang="en-US" sz="2400" kern="1200" dirty="0" smtClean="0"/>
            <a:t> without formalized </a:t>
          </a:r>
          <a:r>
            <a:rPr lang="en-US" sz="2400" kern="1200" dirty="0" err="1" smtClean="0"/>
            <a:t>labour</a:t>
          </a:r>
          <a:r>
            <a:rPr lang="en-US" sz="2400" kern="1200" dirty="0" smtClean="0"/>
            <a:t> relations in registered enterprises)</a:t>
          </a:r>
          <a:endParaRPr lang="en-US" sz="2400" kern="1200" dirty="0"/>
        </a:p>
      </dsp:txBody>
      <dsp:txXfrm>
        <a:off x="565467" y="240613"/>
        <a:ext cx="11232719" cy="1024266"/>
      </dsp:txXfrm>
    </dsp:sp>
    <dsp:sp modelId="{749AA5CE-4473-4260-B7BC-E9899D9BFDC5}">
      <dsp:nvSpPr>
        <dsp:cNvPr id="0" name=""/>
        <dsp:cNvSpPr/>
      </dsp:nvSpPr>
      <dsp:spPr>
        <a:xfrm>
          <a:off x="94849" y="282129"/>
          <a:ext cx="941235" cy="9412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270331-C214-4D72-B969-3E070DB1F7E9}">
      <dsp:nvSpPr>
        <dsp:cNvPr id="0" name=""/>
        <dsp:cNvSpPr/>
      </dsp:nvSpPr>
      <dsp:spPr>
        <a:xfrm>
          <a:off x="1105036" y="1369734"/>
          <a:ext cx="10693149" cy="1024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768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Employment in the informal sector (economic activities performed by unregistered enterprises or by persons without registration/declaration with competent authorities);</a:t>
          </a:r>
          <a:endParaRPr lang="en-US" sz="2400" kern="1200" dirty="0"/>
        </a:p>
      </dsp:txBody>
      <dsp:txXfrm>
        <a:off x="1105036" y="1369734"/>
        <a:ext cx="10693149" cy="1024266"/>
      </dsp:txXfrm>
    </dsp:sp>
    <dsp:sp modelId="{B41C2CDA-E808-4F76-837C-0A6F21D32ED9}">
      <dsp:nvSpPr>
        <dsp:cNvPr id="0" name=""/>
        <dsp:cNvSpPr/>
      </dsp:nvSpPr>
      <dsp:spPr>
        <a:xfrm>
          <a:off x="634418" y="1411250"/>
          <a:ext cx="941235" cy="9412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15EC9B-BE42-475E-957C-CFA15C1E0045}">
      <dsp:nvSpPr>
        <dsp:cNvPr id="0" name=""/>
        <dsp:cNvSpPr/>
      </dsp:nvSpPr>
      <dsp:spPr>
        <a:xfrm>
          <a:off x="1270640" y="2498855"/>
          <a:ext cx="10527545" cy="1024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768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Underreported actual working hours and wages “in envelopes”</a:t>
          </a:r>
          <a:endParaRPr lang="en-US" sz="2400" kern="1200" dirty="0"/>
        </a:p>
      </dsp:txBody>
      <dsp:txXfrm>
        <a:off x="1270640" y="2498855"/>
        <a:ext cx="10527545" cy="1024266"/>
      </dsp:txXfrm>
    </dsp:sp>
    <dsp:sp modelId="{02DCBEAC-CBFF-4206-9CB3-3BB672F88C3C}">
      <dsp:nvSpPr>
        <dsp:cNvPr id="0" name=""/>
        <dsp:cNvSpPr/>
      </dsp:nvSpPr>
      <dsp:spPr>
        <a:xfrm>
          <a:off x="800023" y="2540370"/>
          <a:ext cx="941235" cy="9412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F0E7EC-62AF-40A2-AB81-A17FCF88E72B}">
      <dsp:nvSpPr>
        <dsp:cNvPr id="0" name=""/>
        <dsp:cNvSpPr/>
      </dsp:nvSpPr>
      <dsp:spPr>
        <a:xfrm>
          <a:off x="1105036" y="3627975"/>
          <a:ext cx="10693149" cy="1024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768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Disguised employment (through commercial contracts, independent contractor contracts, bogus self-employment, bogus internships, bogus volunteers and misuse of distant and outsourcing mechanisms)</a:t>
          </a:r>
          <a:endParaRPr lang="en-US" sz="2400" kern="1200" dirty="0"/>
        </a:p>
      </dsp:txBody>
      <dsp:txXfrm>
        <a:off x="1105036" y="3627975"/>
        <a:ext cx="10693149" cy="1024266"/>
      </dsp:txXfrm>
    </dsp:sp>
    <dsp:sp modelId="{15C75927-E682-40F7-9AF0-E72632A39D62}">
      <dsp:nvSpPr>
        <dsp:cNvPr id="0" name=""/>
        <dsp:cNvSpPr/>
      </dsp:nvSpPr>
      <dsp:spPr>
        <a:xfrm>
          <a:off x="634418" y="3669491"/>
          <a:ext cx="941235" cy="9412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8C97CD-EBF5-4DD4-92EB-C1017C0C5DA6}">
      <dsp:nvSpPr>
        <dsp:cNvPr id="0" name=""/>
        <dsp:cNvSpPr/>
      </dsp:nvSpPr>
      <dsp:spPr>
        <a:xfrm>
          <a:off x="565467" y="4757096"/>
          <a:ext cx="11232719" cy="1024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768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Unreported secondary employment (“Moonlighting”) </a:t>
          </a:r>
          <a:endParaRPr lang="en-US" sz="2400" kern="1200" dirty="0"/>
        </a:p>
      </dsp:txBody>
      <dsp:txXfrm>
        <a:off x="565467" y="4757096"/>
        <a:ext cx="11232719" cy="1024266"/>
      </dsp:txXfrm>
    </dsp:sp>
    <dsp:sp modelId="{30DC890E-37A3-4682-BE61-998DBAF79AC6}">
      <dsp:nvSpPr>
        <dsp:cNvPr id="0" name=""/>
        <dsp:cNvSpPr/>
      </dsp:nvSpPr>
      <dsp:spPr>
        <a:xfrm>
          <a:off x="94849" y="4798612"/>
          <a:ext cx="941235" cy="9412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697B03-F1D1-483F-8971-1CC086A541CB}">
      <dsp:nvSpPr>
        <dsp:cNvPr id="0" name=""/>
        <dsp:cNvSpPr/>
      </dsp:nvSpPr>
      <dsp:spPr>
        <a:xfrm>
          <a:off x="-6556941" y="-1002776"/>
          <a:ext cx="7804250" cy="7804250"/>
        </a:xfrm>
        <a:prstGeom prst="blockArc">
          <a:avLst>
            <a:gd name="adj1" fmla="val 18900000"/>
            <a:gd name="adj2" fmla="val 2700000"/>
            <a:gd name="adj3" fmla="val 277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58AB4E-3DC7-4C79-86BC-E3138860BDCF}">
      <dsp:nvSpPr>
        <dsp:cNvPr id="0" name=""/>
        <dsp:cNvSpPr/>
      </dsp:nvSpPr>
      <dsp:spPr>
        <a:xfrm>
          <a:off x="464232" y="196131"/>
          <a:ext cx="11337479" cy="8289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57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3,961,200  people, making up to </a:t>
          </a:r>
          <a:r>
            <a:rPr lang="en-US" sz="2400" kern="1200" dirty="0" smtClean="0">
              <a:solidFill>
                <a:schemeClr val="bg1"/>
              </a:solidFill>
            </a:rPr>
            <a:t>24.3% </a:t>
          </a:r>
          <a:r>
            <a:rPr lang="en-US" sz="2400" kern="1200" dirty="0" smtClean="0"/>
            <a:t>of the total employed population (2016)</a:t>
          </a:r>
          <a:endParaRPr lang="en-US" sz="2400" kern="1200" dirty="0"/>
        </a:p>
      </dsp:txBody>
      <dsp:txXfrm>
        <a:off x="464232" y="196131"/>
        <a:ext cx="11337479" cy="828943"/>
      </dsp:txXfrm>
    </dsp:sp>
    <dsp:sp modelId="{749AA5CE-4473-4260-B7BC-E9899D9BFDC5}">
      <dsp:nvSpPr>
        <dsp:cNvPr id="0" name=""/>
        <dsp:cNvSpPr/>
      </dsp:nvSpPr>
      <dsp:spPr>
        <a:xfrm>
          <a:off x="82678" y="229048"/>
          <a:ext cx="763108" cy="7631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270331-C214-4D72-B969-3E070DB1F7E9}">
      <dsp:nvSpPr>
        <dsp:cNvPr id="0" name=""/>
        <dsp:cNvSpPr/>
      </dsp:nvSpPr>
      <dsp:spPr>
        <a:xfrm>
          <a:off x="966400" y="1111745"/>
          <a:ext cx="10835312" cy="8289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57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Majority payroll employees (52,2%)</a:t>
          </a:r>
          <a:endParaRPr lang="en-US" sz="2400" kern="1200" dirty="0"/>
        </a:p>
      </dsp:txBody>
      <dsp:txXfrm>
        <a:off x="966400" y="1111745"/>
        <a:ext cx="10835312" cy="828943"/>
      </dsp:txXfrm>
    </dsp:sp>
    <dsp:sp modelId="{B41C2CDA-E808-4F76-837C-0A6F21D32ED9}">
      <dsp:nvSpPr>
        <dsp:cNvPr id="0" name=""/>
        <dsp:cNvSpPr/>
      </dsp:nvSpPr>
      <dsp:spPr>
        <a:xfrm>
          <a:off x="584845" y="1144662"/>
          <a:ext cx="763108" cy="7631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15EC9B-BE42-475E-957C-CFA15C1E0045}">
      <dsp:nvSpPr>
        <dsp:cNvPr id="0" name=""/>
        <dsp:cNvSpPr/>
      </dsp:nvSpPr>
      <dsp:spPr>
        <a:xfrm>
          <a:off x="1196028" y="2027359"/>
          <a:ext cx="10605684" cy="8289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57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Majority males (57,9%)</a:t>
          </a:r>
          <a:endParaRPr lang="en-US" sz="2400" kern="1200" dirty="0"/>
        </a:p>
      </dsp:txBody>
      <dsp:txXfrm>
        <a:off x="1196028" y="2027359"/>
        <a:ext cx="10605684" cy="828943"/>
      </dsp:txXfrm>
    </dsp:sp>
    <dsp:sp modelId="{02DCBEAC-CBFF-4206-9CB3-3BB672F88C3C}">
      <dsp:nvSpPr>
        <dsp:cNvPr id="0" name=""/>
        <dsp:cNvSpPr/>
      </dsp:nvSpPr>
      <dsp:spPr>
        <a:xfrm>
          <a:off x="814474" y="2060277"/>
          <a:ext cx="763108" cy="7631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F0E7EC-62AF-40A2-AB81-A17FCF88E72B}">
      <dsp:nvSpPr>
        <dsp:cNvPr id="0" name=""/>
        <dsp:cNvSpPr/>
      </dsp:nvSpPr>
      <dsp:spPr>
        <a:xfrm>
          <a:off x="1196028" y="2942394"/>
          <a:ext cx="10605684" cy="8289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57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Majority rural residents (52,2%)</a:t>
          </a:r>
          <a:endParaRPr lang="en-US" sz="2400" kern="1200" dirty="0"/>
        </a:p>
      </dsp:txBody>
      <dsp:txXfrm>
        <a:off x="1196028" y="2942394"/>
        <a:ext cx="10605684" cy="828943"/>
      </dsp:txXfrm>
    </dsp:sp>
    <dsp:sp modelId="{15C75927-E682-40F7-9AF0-E72632A39D62}">
      <dsp:nvSpPr>
        <dsp:cNvPr id="0" name=""/>
        <dsp:cNvSpPr/>
      </dsp:nvSpPr>
      <dsp:spPr>
        <a:xfrm>
          <a:off x="814474" y="2975311"/>
          <a:ext cx="763108" cy="7631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A0ED35-873A-4BC2-AB52-20D5ED3DB30F}">
      <dsp:nvSpPr>
        <dsp:cNvPr id="0" name=""/>
        <dsp:cNvSpPr/>
      </dsp:nvSpPr>
      <dsp:spPr>
        <a:xfrm>
          <a:off x="966400" y="3882727"/>
          <a:ext cx="10835312" cy="7795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57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Most exposed groups: young people of 15-24 (35,6%) and retired persons with 60-70 (36%)</a:t>
          </a:r>
          <a:endParaRPr lang="en-US" sz="2400" kern="1200" dirty="0"/>
        </a:p>
      </dsp:txBody>
      <dsp:txXfrm>
        <a:off x="966400" y="3882727"/>
        <a:ext cx="10835312" cy="779506"/>
      </dsp:txXfrm>
    </dsp:sp>
    <dsp:sp modelId="{ABE49854-9B8E-4270-8FCA-621920E4F924}">
      <dsp:nvSpPr>
        <dsp:cNvPr id="0" name=""/>
        <dsp:cNvSpPr/>
      </dsp:nvSpPr>
      <dsp:spPr>
        <a:xfrm>
          <a:off x="584845" y="3890926"/>
          <a:ext cx="763108" cy="7631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AB4244-7300-4357-9E0E-8AA356F40D55}">
      <dsp:nvSpPr>
        <dsp:cNvPr id="0" name=""/>
        <dsp:cNvSpPr/>
      </dsp:nvSpPr>
      <dsp:spPr>
        <a:xfrm>
          <a:off x="464232" y="4798341"/>
          <a:ext cx="11337479" cy="7795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57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err="1" smtClean="0"/>
            <a:t>Mainly</a:t>
          </a:r>
          <a:r>
            <a:rPr lang="pt-PT" sz="2400" kern="1200" dirty="0" smtClean="0"/>
            <a:t> in </a:t>
          </a:r>
          <a:r>
            <a:rPr lang="pt-PT" sz="2400" kern="1200" dirty="0" err="1" smtClean="0"/>
            <a:t>agriculture</a:t>
          </a:r>
          <a:r>
            <a:rPr lang="pt-PT" sz="2400" kern="1200" dirty="0" smtClean="0"/>
            <a:t> </a:t>
          </a:r>
          <a:r>
            <a:rPr lang="pt-PT" sz="2400" kern="1200" dirty="0" err="1" smtClean="0"/>
            <a:t>and</a:t>
          </a:r>
          <a:r>
            <a:rPr lang="pt-PT" sz="2400" kern="1200" dirty="0" smtClean="0"/>
            <a:t> </a:t>
          </a:r>
          <a:r>
            <a:rPr lang="pt-PT" sz="2400" kern="1200" dirty="0" err="1" smtClean="0"/>
            <a:t>construction</a:t>
          </a:r>
          <a:endParaRPr lang="en-US" sz="2400" kern="1200" dirty="0"/>
        </a:p>
      </dsp:txBody>
      <dsp:txXfrm>
        <a:off x="464232" y="4798341"/>
        <a:ext cx="11337479" cy="779506"/>
      </dsp:txXfrm>
    </dsp:sp>
    <dsp:sp modelId="{683C43A0-BD56-4B41-AC09-6064E8740D11}">
      <dsp:nvSpPr>
        <dsp:cNvPr id="0" name=""/>
        <dsp:cNvSpPr/>
      </dsp:nvSpPr>
      <dsp:spPr>
        <a:xfrm>
          <a:off x="82678" y="4806540"/>
          <a:ext cx="763108" cy="7631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697B03-F1D1-483F-8971-1CC086A541CB}">
      <dsp:nvSpPr>
        <dsp:cNvPr id="0" name=""/>
        <dsp:cNvSpPr/>
      </dsp:nvSpPr>
      <dsp:spPr>
        <a:xfrm>
          <a:off x="-6350034" y="-971320"/>
          <a:ext cx="7558459" cy="7558459"/>
        </a:xfrm>
        <a:prstGeom prst="blockArc">
          <a:avLst>
            <a:gd name="adj1" fmla="val 18900000"/>
            <a:gd name="adj2" fmla="val 2700000"/>
            <a:gd name="adj3" fmla="val 28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58AB4E-3DC7-4C79-86BC-E3138860BDCF}">
      <dsp:nvSpPr>
        <dsp:cNvPr id="0" name=""/>
        <dsp:cNvSpPr/>
      </dsp:nvSpPr>
      <dsp:spPr>
        <a:xfrm>
          <a:off x="632389" y="287384"/>
          <a:ext cx="11172211" cy="1152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75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1,830,200 people, making up to </a:t>
          </a:r>
          <a:r>
            <a:rPr lang="en-US" sz="2400" kern="1200" dirty="0" smtClean="0">
              <a:solidFill>
                <a:schemeClr val="bg1"/>
              </a:solidFill>
            </a:rPr>
            <a:t>11.3% </a:t>
          </a:r>
          <a:r>
            <a:rPr lang="en-US" sz="2400" kern="1200" dirty="0" smtClean="0"/>
            <a:t>of the total employed population (2016)</a:t>
          </a:r>
          <a:endParaRPr lang="en-US" sz="2400" kern="1200" dirty="0"/>
        </a:p>
      </dsp:txBody>
      <dsp:txXfrm>
        <a:off x="632389" y="287384"/>
        <a:ext cx="11172211" cy="1152656"/>
      </dsp:txXfrm>
    </dsp:sp>
    <dsp:sp modelId="{749AA5CE-4473-4260-B7BC-E9899D9BFDC5}">
      <dsp:nvSpPr>
        <dsp:cNvPr id="0" name=""/>
        <dsp:cNvSpPr/>
      </dsp:nvSpPr>
      <dsp:spPr>
        <a:xfrm>
          <a:off x="92428" y="323751"/>
          <a:ext cx="1079921" cy="10799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1521E9-1A82-4E42-A8C9-3383D2883616}">
      <dsp:nvSpPr>
        <dsp:cNvPr id="0" name=""/>
        <dsp:cNvSpPr/>
      </dsp:nvSpPr>
      <dsp:spPr>
        <a:xfrm>
          <a:off x="1127704" y="1583515"/>
          <a:ext cx="10676896" cy="1152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75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Predominantly concentrated in urban areas (73.9%)  </a:t>
          </a:r>
        </a:p>
      </dsp:txBody>
      <dsp:txXfrm>
        <a:off x="1127704" y="1583515"/>
        <a:ext cx="10676896" cy="1152656"/>
      </dsp:txXfrm>
    </dsp:sp>
    <dsp:sp modelId="{8ED2CE70-F68C-48AA-BB2B-50BCA9BACAC7}">
      <dsp:nvSpPr>
        <dsp:cNvPr id="0" name=""/>
        <dsp:cNvSpPr/>
      </dsp:nvSpPr>
      <dsp:spPr>
        <a:xfrm>
          <a:off x="587744" y="1619882"/>
          <a:ext cx="1079921" cy="10799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2C3DB5-162F-4AFE-BA22-07CA816BF7FB}">
      <dsp:nvSpPr>
        <dsp:cNvPr id="0" name=""/>
        <dsp:cNvSpPr/>
      </dsp:nvSpPr>
      <dsp:spPr>
        <a:xfrm>
          <a:off x="1127704" y="2879646"/>
          <a:ext cx="10676896" cy="1152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75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Highest rates in Ivano-Frankivsk (26.3%), </a:t>
          </a:r>
          <a:r>
            <a:rPr lang="en-US" sz="2400" kern="1200" dirty="0" err="1" smtClean="0"/>
            <a:t>Lviv</a:t>
          </a:r>
          <a:r>
            <a:rPr lang="en-US" sz="2400" kern="1200" dirty="0" smtClean="0"/>
            <a:t> (16.7%) and Kherson (14.9%)</a:t>
          </a:r>
          <a:endParaRPr lang="en-US" sz="2400" kern="1200" dirty="0"/>
        </a:p>
      </dsp:txBody>
      <dsp:txXfrm>
        <a:off x="1127704" y="2879646"/>
        <a:ext cx="10676896" cy="1152656"/>
      </dsp:txXfrm>
    </dsp:sp>
    <dsp:sp modelId="{ABE49854-9B8E-4270-8FCA-621920E4F924}">
      <dsp:nvSpPr>
        <dsp:cNvPr id="0" name=""/>
        <dsp:cNvSpPr/>
      </dsp:nvSpPr>
      <dsp:spPr>
        <a:xfrm>
          <a:off x="587744" y="2916013"/>
          <a:ext cx="1079921" cy="10799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26B372-40BB-442E-AA10-3D89C7C6B0E8}">
      <dsp:nvSpPr>
        <dsp:cNvPr id="0" name=""/>
        <dsp:cNvSpPr/>
      </dsp:nvSpPr>
      <dsp:spPr>
        <a:xfrm>
          <a:off x="632389" y="4175776"/>
          <a:ext cx="11172211" cy="1152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75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err="1" smtClean="0"/>
            <a:t>Mainly</a:t>
          </a:r>
          <a:r>
            <a:rPr lang="pt-PT" sz="2400" kern="1200" dirty="0" smtClean="0"/>
            <a:t> in </a:t>
          </a:r>
          <a:r>
            <a:rPr lang="en-US" sz="2400" kern="1200" dirty="0" smtClean="0"/>
            <a:t>construction (32.0% of all people employed in the sector), temporary accommodation and catering services (29.4%) and wholesale and retail trade (24.7%)</a:t>
          </a:r>
          <a:endParaRPr lang="en-US" sz="2400" kern="1200" dirty="0"/>
        </a:p>
      </dsp:txBody>
      <dsp:txXfrm>
        <a:off x="632389" y="4175776"/>
        <a:ext cx="11172211" cy="1152656"/>
      </dsp:txXfrm>
    </dsp:sp>
    <dsp:sp modelId="{F6AFBE11-1D11-4212-BD6B-D23B464701F1}">
      <dsp:nvSpPr>
        <dsp:cNvPr id="0" name=""/>
        <dsp:cNvSpPr/>
      </dsp:nvSpPr>
      <dsp:spPr>
        <a:xfrm>
          <a:off x="92428" y="4212144"/>
          <a:ext cx="1079921" cy="10799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697B03-F1D1-483F-8971-1CC086A541CB}">
      <dsp:nvSpPr>
        <dsp:cNvPr id="0" name=""/>
        <dsp:cNvSpPr/>
      </dsp:nvSpPr>
      <dsp:spPr>
        <a:xfrm>
          <a:off x="-6409151" y="-980308"/>
          <a:ext cx="7628686" cy="7628686"/>
        </a:xfrm>
        <a:prstGeom prst="blockArc">
          <a:avLst>
            <a:gd name="adj1" fmla="val 18900000"/>
            <a:gd name="adj2" fmla="val 2700000"/>
            <a:gd name="adj3" fmla="val 283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58AB4E-3DC7-4C79-86BC-E3138860BDCF}">
      <dsp:nvSpPr>
        <dsp:cNvPr id="0" name=""/>
        <dsp:cNvSpPr/>
      </dsp:nvSpPr>
      <dsp:spPr>
        <a:xfrm>
          <a:off x="638190" y="391883"/>
          <a:ext cx="11165585" cy="959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213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2,131,000 people, making up to 13% of the total employed population (2016)</a:t>
          </a:r>
          <a:endParaRPr lang="en-US" sz="2400" kern="1200" dirty="0"/>
        </a:p>
      </dsp:txBody>
      <dsp:txXfrm>
        <a:off x="638190" y="391883"/>
        <a:ext cx="11165585" cy="959731"/>
      </dsp:txXfrm>
    </dsp:sp>
    <dsp:sp modelId="{749AA5CE-4473-4260-B7BC-E9899D9BFDC5}">
      <dsp:nvSpPr>
        <dsp:cNvPr id="0" name=""/>
        <dsp:cNvSpPr/>
      </dsp:nvSpPr>
      <dsp:spPr>
        <a:xfrm>
          <a:off x="93205" y="326764"/>
          <a:ext cx="1089969" cy="10899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CCFBDB-5DEF-41BF-A8F0-C75B6BB73CFF}">
      <dsp:nvSpPr>
        <dsp:cNvPr id="0" name=""/>
        <dsp:cNvSpPr/>
      </dsp:nvSpPr>
      <dsp:spPr>
        <a:xfrm>
          <a:off x="1138113" y="1700073"/>
          <a:ext cx="10665661" cy="959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213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Predominantly concentrated in rural areas (74.7%)  </a:t>
          </a:r>
          <a:endParaRPr lang="en-US" sz="2400" kern="1200" dirty="0"/>
        </a:p>
      </dsp:txBody>
      <dsp:txXfrm>
        <a:off x="1138113" y="1700073"/>
        <a:ext cx="10665661" cy="959731"/>
      </dsp:txXfrm>
    </dsp:sp>
    <dsp:sp modelId="{30DC890E-37A3-4682-BE61-998DBAF79AC6}">
      <dsp:nvSpPr>
        <dsp:cNvPr id="0" name=""/>
        <dsp:cNvSpPr/>
      </dsp:nvSpPr>
      <dsp:spPr>
        <a:xfrm>
          <a:off x="593128" y="1634954"/>
          <a:ext cx="1089969" cy="10899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2CBE0B-AB38-4689-A425-F6DC6B2929E8}">
      <dsp:nvSpPr>
        <dsp:cNvPr id="0" name=""/>
        <dsp:cNvSpPr/>
      </dsp:nvSpPr>
      <dsp:spPr>
        <a:xfrm>
          <a:off x="1138113" y="3008264"/>
          <a:ext cx="10665661" cy="959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213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Highest rates in Chernivtsi (40.0%), Rivne (38.5%), Trans-Carpathian (32.6%), Kherson (27.2%) and Ivano-Frankivsk (26.9%)</a:t>
          </a:r>
          <a:endParaRPr lang="en-US" sz="2400" kern="1200" dirty="0"/>
        </a:p>
      </dsp:txBody>
      <dsp:txXfrm>
        <a:off x="1138113" y="3008264"/>
        <a:ext cx="10665661" cy="959731"/>
      </dsp:txXfrm>
    </dsp:sp>
    <dsp:sp modelId="{ABE49854-9B8E-4270-8FCA-621920E4F924}">
      <dsp:nvSpPr>
        <dsp:cNvPr id="0" name=""/>
        <dsp:cNvSpPr/>
      </dsp:nvSpPr>
      <dsp:spPr>
        <a:xfrm>
          <a:off x="593128" y="2943145"/>
          <a:ext cx="1089969" cy="10899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B490F3-F9A2-4BC9-934C-D77B99F96AA3}">
      <dsp:nvSpPr>
        <dsp:cNvPr id="0" name=""/>
        <dsp:cNvSpPr/>
      </dsp:nvSpPr>
      <dsp:spPr>
        <a:xfrm>
          <a:off x="638190" y="4316455"/>
          <a:ext cx="11165585" cy="959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213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err="1" smtClean="0"/>
            <a:t>Mainly</a:t>
          </a:r>
          <a:r>
            <a:rPr lang="pt-PT" sz="2400" kern="1200" dirty="0" smtClean="0"/>
            <a:t> in </a:t>
          </a:r>
          <a:r>
            <a:rPr lang="en-US" sz="2400" kern="1200" dirty="0" smtClean="0"/>
            <a:t>Agriculture, forestry and fishing (57.6%) and construction (25.2%)</a:t>
          </a:r>
          <a:endParaRPr lang="en-US" sz="2400" kern="1200" dirty="0"/>
        </a:p>
      </dsp:txBody>
      <dsp:txXfrm>
        <a:off x="638190" y="4316455"/>
        <a:ext cx="11165585" cy="959731"/>
      </dsp:txXfrm>
    </dsp:sp>
    <dsp:sp modelId="{F6AFBE11-1D11-4212-BD6B-D23B464701F1}">
      <dsp:nvSpPr>
        <dsp:cNvPr id="0" name=""/>
        <dsp:cNvSpPr/>
      </dsp:nvSpPr>
      <dsp:spPr>
        <a:xfrm>
          <a:off x="93205" y="4251335"/>
          <a:ext cx="1089969" cy="10899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697B03-F1D1-483F-8971-1CC086A541CB}">
      <dsp:nvSpPr>
        <dsp:cNvPr id="0" name=""/>
        <dsp:cNvSpPr/>
      </dsp:nvSpPr>
      <dsp:spPr>
        <a:xfrm>
          <a:off x="-6406849" y="-980308"/>
          <a:ext cx="7628686" cy="7628686"/>
        </a:xfrm>
        <a:prstGeom prst="blockArc">
          <a:avLst>
            <a:gd name="adj1" fmla="val 18900000"/>
            <a:gd name="adj2" fmla="val 2700000"/>
            <a:gd name="adj3" fmla="val 283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58AB4E-3DC7-4C79-86BC-E3138860BDCF}">
      <dsp:nvSpPr>
        <dsp:cNvPr id="0" name=""/>
        <dsp:cNvSpPr/>
      </dsp:nvSpPr>
      <dsp:spPr>
        <a:xfrm>
          <a:off x="786728" y="509763"/>
          <a:ext cx="11019349" cy="1247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80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Up to 85-90% of the reported wages are not declared (</a:t>
          </a:r>
          <a:r>
            <a:rPr lang="en-US" sz="2400" kern="1200" dirty="0" err="1" smtClean="0"/>
            <a:t>Kharazishvili</a:t>
          </a:r>
          <a:r>
            <a:rPr lang="en-US" sz="2400" kern="1200" dirty="0" smtClean="0"/>
            <a:t> &amp; </a:t>
          </a:r>
          <a:r>
            <a:rPr lang="en-US" sz="2400" kern="1200" dirty="0" err="1" smtClean="0"/>
            <a:t>Dmytrenko</a:t>
          </a:r>
          <a:r>
            <a:rPr lang="en-US" sz="2400" kern="1200" dirty="0" smtClean="0"/>
            <a:t>, 2010) </a:t>
          </a:r>
          <a:endParaRPr lang="en-US" sz="2400" kern="1200" dirty="0"/>
        </a:p>
      </dsp:txBody>
      <dsp:txXfrm>
        <a:off x="786728" y="509763"/>
        <a:ext cx="11019349" cy="1247700"/>
      </dsp:txXfrm>
    </dsp:sp>
    <dsp:sp modelId="{749AA5CE-4473-4260-B7BC-E9899D9BFDC5}">
      <dsp:nvSpPr>
        <dsp:cNvPr id="0" name=""/>
        <dsp:cNvSpPr/>
      </dsp:nvSpPr>
      <dsp:spPr>
        <a:xfrm>
          <a:off x="78219" y="425105"/>
          <a:ext cx="1417017" cy="14170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CCFBDB-5DEF-41BF-A8F0-C75B6BB73CFF}">
      <dsp:nvSpPr>
        <dsp:cNvPr id="0" name=""/>
        <dsp:cNvSpPr/>
      </dsp:nvSpPr>
      <dsp:spPr>
        <a:xfrm>
          <a:off x="1198796" y="2210184"/>
          <a:ext cx="10607280" cy="1247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80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Weekly average working hours are estimated to be up to 11.3% longer than the reported ones (</a:t>
          </a:r>
          <a:r>
            <a:rPr lang="en-US" sz="2400" kern="1200" dirty="0" err="1" smtClean="0"/>
            <a:t>Labour</a:t>
          </a:r>
          <a:r>
            <a:rPr lang="en-US" sz="2400" kern="1200" dirty="0" smtClean="0"/>
            <a:t> Force Survey)</a:t>
          </a:r>
          <a:endParaRPr lang="en-US" sz="2400" kern="1200" dirty="0"/>
        </a:p>
      </dsp:txBody>
      <dsp:txXfrm>
        <a:off x="1198796" y="2210184"/>
        <a:ext cx="10607280" cy="1247700"/>
      </dsp:txXfrm>
    </dsp:sp>
    <dsp:sp modelId="{30DC890E-37A3-4682-BE61-998DBAF79AC6}">
      <dsp:nvSpPr>
        <dsp:cNvPr id="0" name=""/>
        <dsp:cNvSpPr/>
      </dsp:nvSpPr>
      <dsp:spPr>
        <a:xfrm>
          <a:off x="490288" y="2125526"/>
          <a:ext cx="1417017" cy="14170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2CBE0B-AB38-4689-A425-F6DC6B2929E8}">
      <dsp:nvSpPr>
        <dsp:cNvPr id="0" name=""/>
        <dsp:cNvSpPr/>
      </dsp:nvSpPr>
      <dsp:spPr>
        <a:xfrm>
          <a:off x="786728" y="3910605"/>
          <a:ext cx="11019349" cy="1247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806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kern="1200" dirty="0" smtClean="0"/>
            <a:t>Around 12.4% of the employees of formal sector enterprises are paid unreported wages </a:t>
          </a:r>
          <a:endParaRPr lang="en-US" sz="2400" kern="1200" dirty="0"/>
        </a:p>
      </dsp:txBody>
      <dsp:txXfrm>
        <a:off x="786728" y="3910605"/>
        <a:ext cx="11019349" cy="1247700"/>
      </dsp:txXfrm>
    </dsp:sp>
    <dsp:sp modelId="{ABE49854-9B8E-4270-8FCA-621920E4F924}">
      <dsp:nvSpPr>
        <dsp:cNvPr id="0" name=""/>
        <dsp:cNvSpPr/>
      </dsp:nvSpPr>
      <dsp:spPr>
        <a:xfrm>
          <a:off x="78219" y="3825947"/>
          <a:ext cx="1417017" cy="14170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697B03-F1D1-483F-8971-1CC086A541CB}">
      <dsp:nvSpPr>
        <dsp:cNvPr id="0" name=""/>
        <dsp:cNvSpPr/>
      </dsp:nvSpPr>
      <dsp:spPr>
        <a:xfrm>
          <a:off x="-6409151" y="-980308"/>
          <a:ext cx="7628686" cy="7628686"/>
        </a:xfrm>
        <a:prstGeom prst="blockArc">
          <a:avLst>
            <a:gd name="adj1" fmla="val 18900000"/>
            <a:gd name="adj2" fmla="val 2700000"/>
            <a:gd name="adj3" fmla="val 283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58AB4E-3DC7-4C79-86BC-E3138860BDCF}">
      <dsp:nvSpPr>
        <dsp:cNvPr id="0" name=""/>
        <dsp:cNvSpPr/>
      </dsp:nvSpPr>
      <dsp:spPr>
        <a:xfrm>
          <a:off x="638190" y="285480"/>
          <a:ext cx="11165585" cy="11725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213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Comissioned</a:t>
          </a:r>
          <a:r>
            <a:rPr lang="en-US" sz="2400" kern="1200" dirty="0" smtClean="0"/>
            <a:t> by the National University of Kyiv-</a:t>
          </a:r>
          <a:r>
            <a:rPr lang="en-US" sz="2400" kern="1200" dirty="0" err="1" smtClean="0"/>
            <a:t>Mohyla</a:t>
          </a:r>
          <a:r>
            <a:rPr lang="en-US" sz="2400" kern="1200" dirty="0" smtClean="0"/>
            <a:t> Academy (</a:t>
          </a:r>
          <a:r>
            <a:rPr lang="en-US" sz="2400" kern="1200" dirty="0" err="1" smtClean="0"/>
            <a:t>NaUKMA</a:t>
          </a:r>
          <a:r>
            <a:rPr lang="en-US" sz="2400" kern="1200" dirty="0" smtClean="0"/>
            <a:t>) and the International </a:t>
          </a:r>
          <a:r>
            <a:rPr lang="en-US" sz="2400" kern="1200" dirty="0" err="1" smtClean="0"/>
            <a:t>Labour</a:t>
          </a:r>
          <a:r>
            <a:rPr lang="en-US" sz="2400" kern="1200" dirty="0" smtClean="0"/>
            <a:t> Organization (ILO)</a:t>
          </a:r>
          <a:endParaRPr lang="en-US" sz="2400" kern="1200" dirty="0"/>
        </a:p>
      </dsp:txBody>
      <dsp:txXfrm>
        <a:off x="638190" y="285480"/>
        <a:ext cx="11165585" cy="1172537"/>
      </dsp:txXfrm>
    </dsp:sp>
    <dsp:sp modelId="{749AA5CE-4473-4260-B7BC-E9899D9BFDC5}">
      <dsp:nvSpPr>
        <dsp:cNvPr id="0" name=""/>
        <dsp:cNvSpPr/>
      </dsp:nvSpPr>
      <dsp:spPr>
        <a:xfrm>
          <a:off x="93205" y="326764"/>
          <a:ext cx="1089969" cy="10899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CCFBDB-5DEF-41BF-A8F0-C75B6BB73CFF}">
      <dsp:nvSpPr>
        <dsp:cNvPr id="0" name=""/>
        <dsp:cNvSpPr/>
      </dsp:nvSpPr>
      <dsp:spPr>
        <a:xfrm>
          <a:off x="1138113" y="1593671"/>
          <a:ext cx="10665661" cy="11725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213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Conducted by the Kyiv International Institute of Sociology (KIIS), between October and November of 2017</a:t>
          </a:r>
          <a:endParaRPr lang="en-US" sz="2400" kern="1200" dirty="0"/>
        </a:p>
      </dsp:txBody>
      <dsp:txXfrm>
        <a:off x="1138113" y="1593671"/>
        <a:ext cx="10665661" cy="1172537"/>
      </dsp:txXfrm>
    </dsp:sp>
    <dsp:sp modelId="{30DC890E-37A3-4682-BE61-998DBAF79AC6}">
      <dsp:nvSpPr>
        <dsp:cNvPr id="0" name=""/>
        <dsp:cNvSpPr/>
      </dsp:nvSpPr>
      <dsp:spPr>
        <a:xfrm>
          <a:off x="593128" y="1634954"/>
          <a:ext cx="1089969" cy="10899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2CBE0B-AB38-4689-A425-F6DC6B2929E8}">
      <dsp:nvSpPr>
        <dsp:cNvPr id="0" name=""/>
        <dsp:cNvSpPr/>
      </dsp:nvSpPr>
      <dsp:spPr>
        <a:xfrm>
          <a:off x="1138113" y="2901861"/>
          <a:ext cx="10665661" cy="11725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2131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kern="1200" dirty="0" smtClean="0"/>
            <a:t>Direct method to estimate the size and nature of the undeclared work, using the methodology of the 2 Special Eurobarometer studies “Undeclared work in the European Union” done by TNS Opinion &amp; Social in 2007 and 2013</a:t>
          </a:r>
          <a:endParaRPr lang="en-US" sz="2400" kern="1200" dirty="0"/>
        </a:p>
      </dsp:txBody>
      <dsp:txXfrm>
        <a:off x="1138113" y="2901861"/>
        <a:ext cx="10665661" cy="1172537"/>
      </dsp:txXfrm>
    </dsp:sp>
    <dsp:sp modelId="{ABE49854-9B8E-4270-8FCA-621920E4F924}">
      <dsp:nvSpPr>
        <dsp:cNvPr id="0" name=""/>
        <dsp:cNvSpPr/>
      </dsp:nvSpPr>
      <dsp:spPr>
        <a:xfrm>
          <a:off x="593128" y="2943145"/>
          <a:ext cx="1089969" cy="10899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C1D019-2DFB-4813-86A3-1576D8E28C58}">
      <dsp:nvSpPr>
        <dsp:cNvPr id="0" name=""/>
        <dsp:cNvSpPr/>
      </dsp:nvSpPr>
      <dsp:spPr>
        <a:xfrm>
          <a:off x="638190" y="4263656"/>
          <a:ext cx="11165585" cy="10653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213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err="1" smtClean="0"/>
            <a:t>Based</a:t>
          </a:r>
          <a:r>
            <a:rPr lang="pt-PT" sz="2400" kern="1200" dirty="0" smtClean="0"/>
            <a:t> </a:t>
          </a:r>
          <a:r>
            <a:rPr lang="pt-PT" sz="2400" kern="1200" dirty="0" err="1" smtClean="0"/>
            <a:t>on</a:t>
          </a:r>
          <a:r>
            <a:rPr lang="pt-PT" sz="2400" kern="1200" dirty="0" smtClean="0"/>
            <a:t> </a:t>
          </a:r>
          <a:r>
            <a:rPr lang="pt-PT" sz="2400" kern="1200" dirty="0" err="1" smtClean="0"/>
            <a:t>the</a:t>
          </a:r>
          <a:r>
            <a:rPr lang="pt-PT" sz="2400" kern="1200" dirty="0" smtClean="0"/>
            <a:t> </a:t>
          </a:r>
          <a:r>
            <a:rPr lang="pt-PT" sz="2400" kern="1200" dirty="0" err="1" smtClean="0"/>
            <a:t>application</a:t>
          </a:r>
          <a:r>
            <a:rPr lang="pt-PT" sz="2400" kern="1200" dirty="0" smtClean="0"/>
            <a:t> </a:t>
          </a:r>
          <a:r>
            <a:rPr lang="pt-PT" sz="2400" kern="1200" dirty="0" err="1" smtClean="0"/>
            <a:t>of</a:t>
          </a:r>
          <a:r>
            <a:rPr lang="pt-PT" sz="2400" kern="1200" dirty="0" smtClean="0"/>
            <a:t> a </a:t>
          </a:r>
          <a:r>
            <a:rPr lang="pt-PT" sz="2400" kern="1200" dirty="0" err="1" smtClean="0"/>
            <a:t>questionnaire</a:t>
          </a:r>
          <a:r>
            <a:rPr lang="pt-PT" sz="2400" kern="1200" dirty="0" smtClean="0"/>
            <a:t>, </a:t>
          </a:r>
          <a:r>
            <a:rPr lang="pt-PT" sz="2400" kern="1200" dirty="0" err="1" smtClean="0"/>
            <a:t>through</a:t>
          </a:r>
          <a:r>
            <a:rPr lang="pt-PT" sz="2400" kern="1200" dirty="0" smtClean="0"/>
            <a:t> 1,000 </a:t>
          </a:r>
          <a:r>
            <a:rPr lang="pt-PT" sz="2400" kern="1200" dirty="0" err="1" smtClean="0"/>
            <a:t>interviews</a:t>
          </a:r>
          <a:endParaRPr lang="en-US" sz="2400" kern="1200" dirty="0"/>
        </a:p>
      </dsp:txBody>
      <dsp:txXfrm>
        <a:off x="638190" y="4263656"/>
        <a:ext cx="11165585" cy="1065327"/>
      </dsp:txXfrm>
    </dsp:sp>
    <dsp:sp modelId="{7655F131-1803-4E09-8A6D-B507D1EDF276}">
      <dsp:nvSpPr>
        <dsp:cNvPr id="0" name=""/>
        <dsp:cNvSpPr/>
      </dsp:nvSpPr>
      <dsp:spPr>
        <a:xfrm>
          <a:off x="93205" y="4251335"/>
          <a:ext cx="1089969" cy="10899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697B03-F1D1-483F-8971-1CC086A541CB}">
      <dsp:nvSpPr>
        <dsp:cNvPr id="0" name=""/>
        <dsp:cNvSpPr/>
      </dsp:nvSpPr>
      <dsp:spPr>
        <a:xfrm>
          <a:off x="-6406849" y="-980308"/>
          <a:ext cx="7628686" cy="7628686"/>
        </a:xfrm>
        <a:prstGeom prst="blockArc">
          <a:avLst>
            <a:gd name="adj1" fmla="val 18900000"/>
            <a:gd name="adj2" fmla="val 2700000"/>
            <a:gd name="adj3" fmla="val 283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58AB4E-3DC7-4C79-86BC-E3138860BDCF}">
      <dsp:nvSpPr>
        <dsp:cNvPr id="0" name=""/>
        <dsp:cNvSpPr/>
      </dsp:nvSpPr>
      <dsp:spPr>
        <a:xfrm>
          <a:off x="786728" y="718456"/>
          <a:ext cx="11019349" cy="8303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80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7.10% of the respondents admitted having carried out UDW in the last 12 months</a:t>
          </a:r>
          <a:endParaRPr lang="en-US" sz="2400" kern="1200" dirty="0"/>
        </a:p>
      </dsp:txBody>
      <dsp:txXfrm>
        <a:off x="786728" y="718456"/>
        <a:ext cx="11019349" cy="830315"/>
      </dsp:txXfrm>
    </dsp:sp>
    <dsp:sp modelId="{749AA5CE-4473-4260-B7BC-E9899D9BFDC5}">
      <dsp:nvSpPr>
        <dsp:cNvPr id="0" name=""/>
        <dsp:cNvSpPr/>
      </dsp:nvSpPr>
      <dsp:spPr>
        <a:xfrm>
          <a:off x="78219" y="425105"/>
          <a:ext cx="1417017" cy="14170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CCFBDB-5DEF-41BF-A8F0-C75B6BB73CFF}">
      <dsp:nvSpPr>
        <dsp:cNvPr id="0" name=""/>
        <dsp:cNvSpPr/>
      </dsp:nvSpPr>
      <dsp:spPr>
        <a:xfrm>
          <a:off x="1198796" y="2418877"/>
          <a:ext cx="10607280" cy="8303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80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45.8% know personally people that work undeclared</a:t>
          </a:r>
          <a:endParaRPr lang="en-US" sz="2400" kern="1200" dirty="0"/>
        </a:p>
      </dsp:txBody>
      <dsp:txXfrm>
        <a:off x="1198796" y="2418877"/>
        <a:ext cx="10607280" cy="830315"/>
      </dsp:txXfrm>
    </dsp:sp>
    <dsp:sp modelId="{30DC890E-37A3-4682-BE61-998DBAF79AC6}">
      <dsp:nvSpPr>
        <dsp:cNvPr id="0" name=""/>
        <dsp:cNvSpPr/>
      </dsp:nvSpPr>
      <dsp:spPr>
        <a:xfrm>
          <a:off x="490288" y="2125526"/>
          <a:ext cx="1417017" cy="14170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2CBE0B-AB38-4689-A425-F6DC6B2929E8}">
      <dsp:nvSpPr>
        <dsp:cNvPr id="0" name=""/>
        <dsp:cNvSpPr/>
      </dsp:nvSpPr>
      <dsp:spPr>
        <a:xfrm>
          <a:off x="786728" y="4119298"/>
          <a:ext cx="11019349" cy="8303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806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kern="1200" dirty="0" smtClean="0"/>
            <a:t>33% estimate that at least half (50% or more) of the population of the Ukraine works undeclared</a:t>
          </a:r>
          <a:endParaRPr lang="en-US" sz="2400" kern="1200" dirty="0"/>
        </a:p>
      </dsp:txBody>
      <dsp:txXfrm>
        <a:off x="786728" y="4119298"/>
        <a:ext cx="11019349" cy="830315"/>
      </dsp:txXfrm>
    </dsp:sp>
    <dsp:sp modelId="{ABE49854-9B8E-4270-8FCA-621920E4F924}">
      <dsp:nvSpPr>
        <dsp:cNvPr id="0" name=""/>
        <dsp:cNvSpPr/>
      </dsp:nvSpPr>
      <dsp:spPr>
        <a:xfrm>
          <a:off x="78219" y="3825947"/>
          <a:ext cx="1417017" cy="14170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697B03-F1D1-483F-8971-1CC086A541CB}">
      <dsp:nvSpPr>
        <dsp:cNvPr id="0" name=""/>
        <dsp:cNvSpPr/>
      </dsp:nvSpPr>
      <dsp:spPr>
        <a:xfrm>
          <a:off x="-6409151" y="-980308"/>
          <a:ext cx="7628686" cy="7628686"/>
        </a:xfrm>
        <a:prstGeom prst="blockArc">
          <a:avLst>
            <a:gd name="adj1" fmla="val 18900000"/>
            <a:gd name="adj2" fmla="val 2700000"/>
            <a:gd name="adj3" fmla="val 283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58AB4E-3DC7-4C79-86BC-E3138860BDCF}">
      <dsp:nvSpPr>
        <dsp:cNvPr id="0" name=""/>
        <dsp:cNvSpPr/>
      </dsp:nvSpPr>
      <dsp:spPr>
        <a:xfrm>
          <a:off x="638190" y="429169"/>
          <a:ext cx="11165585" cy="885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213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73.8% are males </a:t>
          </a:r>
          <a:endParaRPr lang="en-US" sz="2400" kern="1200" dirty="0"/>
        </a:p>
      </dsp:txBody>
      <dsp:txXfrm>
        <a:off x="638190" y="429169"/>
        <a:ext cx="11165585" cy="885160"/>
      </dsp:txXfrm>
    </dsp:sp>
    <dsp:sp modelId="{749AA5CE-4473-4260-B7BC-E9899D9BFDC5}">
      <dsp:nvSpPr>
        <dsp:cNvPr id="0" name=""/>
        <dsp:cNvSpPr/>
      </dsp:nvSpPr>
      <dsp:spPr>
        <a:xfrm>
          <a:off x="93205" y="326764"/>
          <a:ext cx="1089969" cy="10899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CCFBDB-5DEF-41BF-A8F0-C75B6BB73CFF}">
      <dsp:nvSpPr>
        <dsp:cNvPr id="0" name=""/>
        <dsp:cNvSpPr/>
      </dsp:nvSpPr>
      <dsp:spPr>
        <a:xfrm>
          <a:off x="1138113" y="1737359"/>
          <a:ext cx="10665661" cy="885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213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62% live in urban areas </a:t>
          </a:r>
          <a:endParaRPr lang="en-US" sz="2400" kern="1200" dirty="0"/>
        </a:p>
      </dsp:txBody>
      <dsp:txXfrm>
        <a:off x="1138113" y="1737359"/>
        <a:ext cx="10665661" cy="885160"/>
      </dsp:txXfrm>
    </dsp:sp>
    <dsp:sp modelId="{30DC890E-37A3-4682-BE61-998DBAF79AC6}">
      <dsp:nvSpPr>
        <dsp:cNvPr id="0" name=""/>
        <dsp:cNvSpPr/>
      </dsp:nvSpPr>
      <dsp:spPr>
        <a:xfrm>
          <a:off x="593128" y="1634954"/>
          <a:ext cx="1089969" cy="10899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2CBE0B-AB38-4689-A425-F6DC6B2929E8}">
      <dsp:nvSpPr>
        <dsp:cNvPr id="0" name=""/>
        <dsp:cNvSpPr/>
      </dsp:nvSpPr>
      <dsp:spPr>
        <a:xfrm>
          <a:off x="1138113" y="3045550"/>
          <a:ext cx="10665661" cy="885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2131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kern="1200" dirty="0" smtClean="0"/>
            <a:t>Main age groups: 35-44 years of age (about 32%), 45-54 years (about 28%) and 25-34 years (23%) </a:t>
          </a:r>
          <a:r>
            <a:rPr lang="en-GB" sz="2400" kern="1200" dirty="0" smtClean="0"/>
            <a:t> </a:t>
          </a:r>
          <a:endParaRPr lang="en-US" sz="2400" kern="1200" dirty="0"/>
        </a:p>
      </dsp:txBody>
      <dsp:txXfrm>
        <a:off x="1138113" y="3045550"/>
        <a:ext cx="10665661" cy="885160"/>
      </dsp:txXfrm>
    </dsp:sp>
    <dsp:sp modelId="{ABE49854-9B8E-4270-8FCA-621920E4F924}">
      <dsp:nvSpPr>
        <dsp:cNvPr id="0" name=""/>
        <dsp:cNvSpPr/>
      </dsp:nvSpPr>
      <dsp:spPr>
        <a:xfrm>
          <a:off x="593128" y="2943145"/>
          <a:ext cx="1089969" cy="10899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C1D019-2DFB-4813-86A3-1576D8E28C58}">
      <dsp:nvSpPr>
        <dsp:cNvPr id="0" name=""/>
        <dsp:cNvSpPr/>
      </dsp:nvSpPr>
      <dsp:spPr>
        <a:xfrm>
          <a:off x="718711" y="4381146"/>
          <a:ext cx="11165585" cy="8042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213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Employment status: unemployed (33.5%), employed (31.2%), self-employed (18.4%), retired (10.5%) and student (1.9%)</a:t>
          </a:r>
          <a:endParaRPr lang="en-US" sz="2400" kern="1200" dirty="0"/>
        </a:p>
      </dsp:txBody>
      <dsp:txXfrm>
        <a:off x="718711" y="4381146"/>
        <a:ext cx="11165585" cy="804223"/>
      </dsp:txXfrm>
    </dsp:sp>
    <dsp:sp modelId="{7655F131-1803-4E09-8A6D-B507D1EDF276}">
      <dsp:nvSpPr>
        <dsp:cNvPr id="0" name=""/>
        <dsp:cNvSpPr/>
      </dsp:nvSpPr>
      <dsp:spPr>
        <a:xfrm>
          <a:off x="184642" y="4238278"/>
          <a:ext cx="1089969" cy="10899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309" cy="501417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901832" y="0"/>
            <a:ext cx="2986309" cy="501417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r">
              <a:defRPr sz="1200"/>
            </a:lvl1pPr>
          </a:lstStyle>
          <a:p>
            <a:fld id="{C0D44197-F22D-4B50-9EBC-D4B7D12D73B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37" tIns="46218" rIns="92437" bIns="46218" rtlCol="0" anchor="ctr"/>
          <a:lstStyle/>
          <a:p>
            <a:endParaRPr lang="en-US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8654" y="4759451"/>
            <a:ext cx="5512444" cy="4507940"/>
          </a:xfrm>
          <a:prstGeom prst="rect">
            <a:avLst/>
          </a:prstGeom>
        </p:spPr>
        <p:txBody>
          <a:bodyPr vert="horz" lIns="92437" tIns="46218" rIns="92437" bIns="46218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515695"/>
            <a:ext cx="2986309" cy="501417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901832" y="9515695"/>
            <a:ext cx="2986309" cy="501417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r">
              <a:defRPr sz="1200"/>
            </a:lvl1pPr>
          </a:lstStyle>
          <a:p>
            <a:fld id="{AF283EB2-330C-4286-AEE1-B52D1A20061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176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25AB-A21D-4D60-9491-3EAD30C53D11}" type="datetime1">
              <a:rPr lang="uk-UA" smtClean="0"/>
              <a:t>03.09.2018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‹nº›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1934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18D34-5FD2-4E70-8626-E0F28C194E45}" type="datetime1">
              <a:rPr lang="uk-UA" smtClean="0"/>
              <a:t>03.09.2018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‹nº›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3853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1CDC-D870-4580-B415-D574C052FCC1}" type="datetime1">
              <a:rPr lang="uk-UA" smtClean="0"/>
              <a:t>03.09.2018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‹nº›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6923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0EA62-C144-493D-87F1-048C294DC4B3}" type="datetime1">
              <a:rPr lang="uk-UA" smtClean="0"/>
              <a:t>03.09.2018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‹nº›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1358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B6F69-BD6D-4614-9863-BA4E993F0F04}" type="datetime1">
              <a:rPr lang="uk-UA" smtClean="0"/>
              <a:t>03.09.2018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‹nº›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3000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22FB4-F387-4C40-85C6-EA7DDB9989C5}" type="datetime1">
              <a:rPr lang="uk-UA" smtClean="0"/>
              <a:t>03.09.2018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‹nº›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5029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28379-2551-49D8-8413-65210DBD3C2E}" type="datetime1">
              <a:rPr lang="uk-UA" smtClean="0"/>
              <a:t>03.09.2018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‹nº›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4269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FA9E9-AC59-4518-AE84-CC0ACA3D682B}" type="datetime1">
              <a:rPr lang="uk-UA" smtClean="0"/>
              <a:t>03.09.2018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‹nº›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6425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6C236-49CA-484E-8A95-A70AEF84FD0F}" type="datetime1">
              <a:rPr lang="uk-UA" smtClean="0"/>
              <a:t>03.09.2018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‹nº›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9336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0C83E-8203-47BE-A1E2-C35E99B94046}" type="datetime1">
              <a:rPr lang="uk-UA" smtClean="0"/>
              <a:t>03.09.2018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‹nº›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0436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714BC-6D4A-4B33-AF6C-FD7E7EA0D3BB}" type="datetime1">
              <a:rPr lang="uk-UA" smtClean="0"/>
              <a:t>03.09.2018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‹nº›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1177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2CFA8-5276-4596-A599-1F2A0699D1D7}" type="datetime1">
              <a:rPr lang="uk-UA" smtClean="0"/>
              <a:t>03.09.2018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5E120-A333-4F72-A717-622EC90E8CA5}" type="slidenum">
              <a:rPr lang="uk-UA" smtClean="0"/>
              <a:t>‹nº›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333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9730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16112" y="1901372"/>
            <a:ext cx="11858172" cy="10014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2400" b="1" dirty="0" smtClean="0"/>
              <a:t>EU-ILO Project </a:t>
            </a:r>
          </a:p>
          <a:p>
            <a:pPr algn="ctr">
              <a:lnSpc>
                <a:spcPct val="100000"/>
              </a:lnSpc>
            </a:pPr>
            <a:r>
              <a:rPr lang="uk-UA" sz="2400" b="1" dirty="0" smtClean="0"/>
              <a:t>«</a:t>
            </a:r>
            <a:r>
              <a:rPr lang="en-US" sz="2400" b="1" dirty="0" smtClean="0"/>
              <a:t>Enhancing the labour administration capacity to improve working conditions and tackle undeclared work»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32269" y="6023421"/>
            <a:ext cx="39497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z-Cyrl-AZ" dirty="0">
                <a:latin typeface="+mj-lt"/>
              </a:rPr>
              <a:t>Антоніу </a:t>
            </a:r>
            <a:r>
              <a:rPr lang="az-Cyrl-AZ" dirty="0" smtClean="0">
                <a:latin typeface="+mj-lt"/>
              </a:rPr>
              <a:t>Сантуш</a:t>
            </a:r>
            <a:r>
              <a:rPr lang="pt-PT" dirty="0" smtClean="0">
                <a:latin typeface="+mj-lt"/>
              </a:rPr>
              <a:t> / António Santos </a:t>
            </a:r>
          </a:p>
          <a:p>
            <a:r>
              <a:rPr lang="az-Cyrl-AZ" smtClean="0">
                <a:latin typeface="+mj-lt"/>
              </a:rPr>
              <a:t>Менеджер проекту</a:t>
            </a:r>
            <a:r>
              <a:rPr lang="pt-PT" dirty="0" smtClean="0">
                <a:latin typeface="+mj-lt"/>
              </a:rPr>
              <a:t> / Project manager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91440" y="4730914"/>
            <a:ext cx="1200476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0070C0"/>
                </a:solidFill>
                <a:latin typeface="+mj-lt"/>
              </a:rPr>
              <a:t>Compliance and Contribution Collection in the Prevalence of Undeclared Work</a:t>
            </a:r>
          </a:p>
          <a:p>
            <a:pPr algn="ctr"/>
            <a:r>
              <a:rPr lang="pt-PT" sz="2200" b="1" dirty="0" err="1" smtClean="0">
                <a:solidFill>
                  <a:srgbClr val="0070C0"/>
                </a:solidFill>
                <a:latin typeface="+mj-lt"/>
              </a:rPr>
              <a:t>International</a:t>
            </a:r>
            <a:r>
              <a:rPr lang="pt-PT" sz="2200" b="1" dirty="0" smtClean="0">
                <a:solidFill>
                  <a:srgbClr val="0070C0"/>
                </a:solidFill>
                <a:latin typeface="+mj-lt"/>
              </a:rPr>
              <a:t> Training </a:t>
            </a:r>
            <a:r>
              <a:rPr lang="pt-PT" sz="2200" b="1" dirty="0" err="1" smtClean="0">
                <a:solidFill>
                  <a:srgbClr val="0070C0"/>
                </a:solidFill>
                <a:latin typeface="+mj-lt"/>
              </a:rPr>
              <a:t>Center</a:t>
            </a:r>
            <a:r>
              <a:rPr lang="pt-PT" sz="2200" b="1" dirty="0" smtClean="0">
                <a:solidFill>
                  <a:srgbClr val="0070C0"/>
                </a:solidFill>
                <a:latin typeface="+mj-lt"/>
              </a:rPr>
              <a:t> (ITC) </a:t>
            </a:r>
            <a:r>
              <a:rPr lang="pt-PT" sz="2200" b="1" dirty="0">
                <a:solidFill>
                  <a:srgbClr val="0070C0"/>
                </a:solidFill>
                <a:latin typeface="+mj-lt"/>
              </a:rPr>
              <a:t>| </a:t>
            </a:r>
            <a:r>
              <a:rPr lang="pt-PT" sz="2200" b="1" dirty="0" err="1" smtClean="0">
                <a:solidFill>
                  <a:srgbClr val="0070C0"/>
                </a:solidFill>
                <a:latin typeface="+mj-lt"/>
              </a:rPr>
              <a:t>International</a:t>
            </a:r>
            <a:r>
              <a:rPr lang="pt-PT" sz="2200" b="1" dirty="0" smtClean="0">
                <a:solidFill>
                  <a:srgbClr val="0070C0"/>
                </a:solidFill>
                <a:latin typeface="+mj-lt"/>
              </a:rPr>
              <a:t> Labour </a:t>
            </a:r>
            <a:r>
              <a:rPr lang="pt-PT" sz="2200" b="1" dirty="0" err="1" smtClean="0">
                <a:solidFill>
                  <a:srgbClr val="0070C0"/>
                </a:solidFill>
                <a:latin typeface="+mj-lt"/>
              </a:rPr>
              <a:t>Organization</a:t>
            </a:r>
            <a:r>
              <a:rPr lang="pt-PT" sz="2200" b="1" dirty="0" smtClean="0">
                <a:solidFill>
                  <a:srgbClr val="0070C0"/>
                </a:solidFill>
                <a:latin typeface="+mj-lt"/>
              </a:rPr>
              <a:t> (ILO)</a:t>
            </a:r>
          </a:p>
          <a:p>
            <a:pPr algn="ctr"/>
            <a:r>
              <a:rPr lang="pt-PT" sz="2000" b="1" dirty="0" err="1" smtClean="0">
                <a:solidFill>
                  <a:srgbClr val="0070C0"/>
                </a:solidFill>
                <a:latin typeface="+mj-lt"/>
              </a:rPr>
              <a:t>Kyiv</a:t>
            </a:r>
            <a:r>
              <a:rPr lang="pt-PT" sz="2000" b="1" dirty="0" smtClean="0">
                <a:solidFill>
                  <a:srgbClr val="0070C0"/>
                </a:solidFill>
                <a:latin typeface="+mj-lt"/>
              </a:rPr>
              <a:t>, </a:t>
            </a:r>
            <a:r>
              <a:rPr lang="pt-PT" sz="2000" b="1" dirty="0" err="1" smtClean="0">
                <a:solidFill>
                  <a:srgbClr val="0070C0"/>
                </a:solidFill>
                <a:latin typeface="+mj-lt"/>
              </a:rPr>
              <a:t>Ukraine</a:t>
            </a:r>
            <a:r>
              <a:rPr lang="pt-PT" sz="2000" b="1" dirty="0" smtClean="0">
                <a:solidFill>
                  <a:srgbClr val="0070C0"/>
                </a:solidFill>
                <a:latin typeface="+mj-lt"/>
              </a:rPr>
              <a:t>| </a:t>
            </a:r>
            <a:r>
              <a:rPr lang="pt-PT" sz="2000" b="1" i="1" dirty="0" smtClean="0">
                <a:solidFill>
                  <a:srgbClr val="0070C0"/>
                </a:solidFill>
                <a:latin typeface="+mj-lt"/>
              </a:rPr>
              <a:t>4 </a:t>
            </a:r>
            <a:r>
              <a:rPr lang="pt-PT" sz="2000" b="1" i="1" dirty="0" err="1" smtClean="0">
                <a:solidFill>
                  <a:srgbClr val="0070C0"/>
                </a:solidFill>
                <a:latin typeface="+mj-lt"/>
              </a:rPr>
              <a:t>September</a:t>
            </a:r>
            <a:r>
              <a:rPr lang="pt-PT" sz="2000" b="1" i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pt-PT" sz="2000" b="1" i="1" dirty="0">
                <a:solidFill>
                  <a:srgbClr val="0070C0"/>
                </a:solidFill>
                <a:latin typeface="+mj-lt"/>
              </a:rPr>
              <a:t>2018</a:t>
            </a:r>
            <a:endParaRPr lang="en-US" sz="2000" b="1" i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0" y="3543872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Undeclared 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Work 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 Ukraine</a:t>
            </a:r>
          </a:p>
        </p:txBody>
      </p:sp>
    </p:spTree>
    <p:extLst>
      <p:ext uri="{BB962C8B-B14F-4D97-AF65-F5344CB8AC3E}">
        <p14:creationId xmlns:p14="http://schemas.microsoft.com/office/powerpoint/2010/main" val="72741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10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0" y="0"/>
            <a:ext cx="12160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UDW in Ukraine – informal employment in the formal sector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308539186"/>
              </p:ext>
            </p:extLst>
          </p:nvPr>
        </p:nvGraphicFramePr>
        <p:xfrm>
          <a:off x="117566" y="850296"/>
          <a:ext cx="11884297" cy="5615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8962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11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1928" y="-17410"/>
            <a:ext cx="12160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UDW in Ukraine – employment in the informal sector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287895234"/>
              </p:ext>
            </p:extLst>
          </p:nvPr>
        </p:nvGraphicFramePr>
        <p:xfrm>
          <a:off x="117566" y="784981"/>
          <a:ext cx="11884297" cy="5668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3364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12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1928" y="-17410"/>
            <a:ext cx="12160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UDW in Ukraine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underreported working hours/wages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772985506"/>
              </p:ext>
            </p:extLst>
          </p:nvPr>
        </p:nvGraphicFramePr>
        <p:xfrm>
          <a:off x="117566" y="1072367"/>
          <a:ext cx="11884297" cy="5668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4401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13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1928" y="-17410"/>
            <a:ext cx="12160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First Ukrainian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Undeclared Work Survey (UUDWS)</a:t>
            </a: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521739187"/>
              </p:ext>
            </p:extLst>
          </p:nvPr>
        </p:nvGraphicFramePr>
        <p:xfrm>
          <a:off x="117566" y="954800"/>
          <a:ext cx="11884297" cy="5668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7640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14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1928" y="-17410"/>
            <a:ext cx="12160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UUDWS main findings – size of UDW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169028845"/>
              </p:ext>
            </p:extLst>
          </p:nvPr>
        </p:nvGraphicFramePr>
        <p:xfrm>
          <a:off x="117566" y="811107"/>
          <a:ext cx="11884297" cy="5668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9991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15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1928" y="-17410"/>
            <a:ext cx="12160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UUDWS main findings – undeclared workers profile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897274821"/>
              </p:ext>
            </p:extLst>
          </p:nvPr>
        </p:nvGraphicFramePr>
        <p:xfrm>
          <a:off x="117566" y="837233"/>
          <a:ext cx="11884297" cy="5668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4202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16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1928" y="-17410"/>
            <a:ext cx="12160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UUDWS main findings – nature of main undeclared activities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732122179"/>
              </p:ext>
            </p:extLst>
          </p:nvPr>
        </p:nvGraphicFramePr>
        <p:xfrm>
          <a:off x="117566" y="680477"/>
          <a:ext cx="11884297" cy="5668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3188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17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1928" y="-17410"/>
            <a:ext cx="12160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UUDWS main findings – reasons to work undeclared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258530809"/>
              </p:ext>
            </p:extLst>
          </p:nvPr>
        </p:nvGraphicFramePr>
        <p:xfrm>
          <a:off x="117566" y="719666"/>
          <a:ext cx="11884297" cy="5668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7160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18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1928" y="-17410"/>
            <a:ext cx="12160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UUDWS main findings – leading 2 reasons to work undeclared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394623162"/>
              </p:ext>
            </p:extLst>
          </p:nvPr>
        </p:nvGraphicFramePr>
        <p:xfrm>
          <a:off x="117566" y="876422"/>
          <a:ext cx="11884297" cy="5668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8504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-39980"/>
            <a:ext cx="12192000" cy="689798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4883571" y="4471445"/>
            <a:ext cx="2448619" cy="671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800" dirty="0" smtClean="0">
                <a:hlinkClick r:id=""/>
              </a:rPr>
              <a:t>robalo@ilo.org</a:t>
            </a:r>
            <a:endParaRPr lang="pt-PT" sz="2800" dirty="0" smtClean="0"/>
          </a:p>
        </p:txBody>
      </p:sp>
      <p:sp>
        <p:nvSpPr>
          <p:cNvPr id="5" name="CaixaDeTexto 4"/>
          <p:cNvSpPr txBox="1"/>
          <p:nvPr/>
        </p:nvSpPr>
        <p:spPr>
          <a:xfrm>
            <a:off x="2855610" y="1428414"/>
            <a:ext cx="646952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z-Cyrl-AZ" sz="4000" b="1" dirty="0"/>
              <a:t>Дякую за </a:t>
            </a:r>
            <a:r>
              <a:rPr lang="az-Cyrl-AZ" sz="4000" b="1" dirty="0" smtClean="0"/>
              <a:t>увагу</a:t>
            </a:r>
            <a:r>
              <a:rPr lang="pt-PT" sz="4000" b="1" dirty="0" smtClean="0"/>
              <a:t>!</a:t>
            </a:r>
          </a:p>
          <a:p>
            <a:pPr algn="ctr"/>
            <a:r>
              <a:rPr lang="en-US" sz="4000" b="1" dirty="0"/>
              <a:t>Thank you for your </a:t>
            </a:r>
            <a:r>
              <a:rPr lang="en-US" sz="4000" b="1" dirty="0" smtClean="0"/>
              <a:t>attention!</a:t>
            </a:r>
          </a:p>
          <a:p>
            <a:pPr algn="ctr"/>
            <a:r>
              <a:rPr lang="en-US" sz="4000" b="1" dirty="0"/>
              <a:t>Gracias </a:t>
            </a:r>
            <a:r>
              <a:rPr lang="en-US" sz="4000" b="1" dirty="0" err="1"/>
              <a:t>por</a:t>
            </a:r>
            <a:r>
              <a:rPr lang="en-US" sz="4000" b="1" dirty="0"/>
              <a:t> </a:t>
            </a:r>
            <a:r>
              <a:rPr lang="en-US" sz="4000" b="1" dirty="0" err="1"/>
              <a:t>su</a:t>
            </a:r>
            <a:r>
              <a:rPr lang="en-US" sz="4000" b="1" dirty="0"/>
              <a:t> </a:t>
            </a:r>
            <a:r>
              <a:rPr lang="en-US" sz="4000" b="1" dirty="0" err="1" smtClean="0"/>
              <a:t>atención</a:t>
            </a:r>
            <a:r>
              <a:rPr lang="en-US" sz="4000" b="1" dirty="0" smtClean="0"/>
              <a:t>!</a:t>
            </a:r>
            <a:endParaRPr lang="en-US" sz="4000" b="1" dirty="0"/>
          </a:p>
          <a:p>
            <a:pPr algn="ctr"/>
            <a:r>
              <a:rPr lang="pt-PT" sz="4000" b="1" dirty="0" smtClean="0"/>
              <a:t>Obrigado pela vossa atenção!</a:t>
            </a:r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608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2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188684" y="-43536"/>
            <a:ext cx="11907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Content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1904704140"/>
              </p:ext>
            </p:extLst>
          </p:nvPr>
        </p:nvGraphicFramePr>
        <p:xfrm>
          <a:off x="113211" y="1071158"/>
          <a:ext cx="11965577" cy="4859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2321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7" name="Picture 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348" y="2301864"/>
            <a:ext cx="3046815" cy="261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-23314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3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0" y="0"/>
            <a:ext cx="122253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UDW concept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utoShape 3"/>
          <p:cNvSpPr>
            <a:spLocks noChangeAspect="1" noChangeArrowheads="1" noTextEdit="1"/>
          </p:cNvSpPr>
          <p:nvPr/>
        </p:nvSpPr>
        <p:spPr bwMode="auto">
          <a:xfrm>
            <a:off x="2364377" y="287145"/>
            <a:ext cx="7550331" cy="6538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Oval 11"/>
          <p:cNvSpPr>
            <a:spLocks noChangeArrowheads="1"/>
          </p:cNvSpPr>
          <p:nvPr/>
        </p:nvSpPr>
        <p:spPr bwMode="auto">
          <a:xfrm>
            <a:off x="2037806" y="2259874"/>
            <a:ext cx="2403597" cy="2351314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Rectangle 19"/>
          <p:cNvSpPr>
            <a:spLocks noChangeArrowheads="1"/>
          </p:cNvSpPr>
          <p:nvPr/>
        </p:nvSpPr>
        <p:spPr bwMode="auto">
          <a:xfrm rot="10800000" flipV="1">
            <a:off x="2129244" y="2381126"/>
            <a:ext cx="219456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lang="en-US" altLang="en-US" b="1" dirty="0" smtClean="0">
                <a:solidFill>
                  <a:srgbClr val="FFFFFF"/>
                </a:solidFill>
              </a:rPr>
              <a:t>Totally </a:t>
            </a:r>
          </a:p>
          <a:p>
            <a:pPr lvl="0" algn="ctr"/>
            <a:r>
              <a:rPr lang="en-US" altLang="en-US" b="1" dirty="0" smtClean="0">
                <a:solidFill>
                  <a:srgbClr val="FFFFFF"/>
                </a:solidFill>
              </a:rPr>
              <a:t>or </a:t>
            </a:r>
            <a:r>
              <a:rPr lang="en-US" altLang="en-US" b="1" dirty="0">
                <a:solidFill>
                  <a:srgbClr val="FFFFFF"/>
                </a:solidFill>
              </a:rPr>
              <a:t>partially undeclared to the </a:t>
            </a:r>
            <a:r>
              <a:rPr lang="en-US" altLang="en-US" b="1" dirty="0" err="1" smtClean="0">
                <a:solidFill>
                  <a:srgbClr val="FFFFFF"/>
                </a:solidFill>
              </a:rPr>
              <a:t>Labour</a:t>
            </a:r>
            <a:r>
              <a:rPr lang="en-US" altLang="en-US" b="1" dirty="0" smtClean="0">
                <a:solidFill>
                  <a:srgbClr val="FFFFFF"/>
                </a:solidFill>
              </a:rPr>
              <a:t> </a:t>
            </a:r>
            <a:r>
              <a:rPr lang="en-US" altLang="en-US" b="1" dirty="0">
                <a:solidFill>
                  <a:srgbClr val="FFFFFF"/>
                </a:solidFill>
              </a:rPr>
              <a:t>Administration, </a:t>
            </a:r>
            <a:r>
              <a:rPr lang="en-US" altLang="en-US" b="1" dirty="0" smtClean="0">
                <a:solidFill>
                  <a:srgbClr val="FFFFFF"/>
                </a:solidFill>
              </a:rPr>
              <a:t>Tax </a:t>
            </a:r>
            <a:r>
              <a:rPr lang="en-US" altLang="en-US" b="1" dirty="0">
                <a:solidFill>
                  <a:srgbClr val="FFFFFF"/>
                </a:solidFill>
              </a:rPr>
              <a:t>Administration or Social Security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056" name="Picture 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348" y="2301864"/>
            <a:ext cx="3046815" cy="261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3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757" y="2676725"/>
            <a:ext cx="2077996" cy="1752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3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757" y="2676725"/>
            <a:ext cx="2077996" cy="1752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Freeform 37"/>
          <p:cNvSpPr>
            <a:spLocks/>
          </p:cNvSpPr>
          <p:nvPr/>
        </p:nvSpPr>
        <p:spPr bwMode="auto">
          <a:xfrm>
            <a:off x="4430392" y="2354926"/>
            <a:ext cx="2875645" cy="2435740"/>
          </a:xfrm>
          <a:custGeom>
            <a:avLst/>
            <a:gdLst>
              <a:gd name="T0" fmla="*/ 0 w 1680"/>
              <a:gd name="T1" fmla="*/ 712 h 1423"/>
              <a:gd name="T2" fmla="*/ 347 w 1680"/>
              <a:gd name="T3" fmla="*/ 0 h 1423"/>
              <a:gd name="T4" fmla="*/ 1333 w 1680"/>
              <a:gd name="T5" fmla="*/ 0 h 1423"/>
              <a:gd name="T6" fmla="*/ 1680 w 1680"/>
              <a:gd name="T7" fmla="*/ 712 h 1423"/>
              <a:gd name="T8" fmla="*/ 1333 w 1680"/>
              <a:gd name="T9" fmla="*/ 1423 h 1423"/>
              <a:gd name="T10" fmla="*/ 347 w 1680"/>
              <a:gd name="T11" fmla="*/ 1423 h 1423"/>
              <a:gd name="T12" fmla="*/ 0 w 1680"/>
              <a:gd name="T13" fmla="*/ 712 h 1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80" h="1423">
                <a:moveTo>
                  <a:pt x="0" y="712"/>
                </a:moveTo>
                <a:lnTo>
                  <a:pt x="347" y="0"/>
                </a:lnTo>
                <a:lnTo>
                  <a:pt x="1333" y="0"/>
                </a:lnTo>
                <a:lnTo>
                  <a:pt x="1680" y="712"/>
                </a:lnTo>
                <a:lnTo>
                  <a:pt x="1333" y="1423"/>
                </a:lnTo>
                <a:lnTo>
                  <a:pt x="347" y="1423"/>
                </a:lnTo>
                <a:lnTo>
                  <a:pt x="0" y="71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Rectangle 38"/>
          <p:cNvSpPr>
            <a:spLocks noChangeArrowheads="1"/>
          </p:cNvSpPr>
          <p:nvPr/>
        </p:nvSpPr>
        <p:spPr bwMode="auto">
          <a:xfrm>
            <a:off x="4689567" y="2791140"/>
            <a:ext cx="2364376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Undeclared Work (UDW)</a:t>
            </a:r>
            <a:endParaRPr kumimoji="0" lang="en-US" altLang="en-US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51" name="Oval 11"/>
          <p:cNvSpPr>
            <a:spLocks noChangeArrowheads="1"/>
          </p:cNvSpPr>
          <p:nvPr/>
        </p:nvSpPr>
        <p:spPr bwMode="auto">
          <a:xfrm>
            <a:off x="7310845" y="2266406"/>
            <a:ext cx="2403597" cy="2351314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Rectangle 45"/>
          <p:cNvSpPr>
            <a:spLocks noChangeArrowheads="1"/>
          </p:cNvSpPr>
          <p:nvPr/>
        </p:nvSpPr>
        <p:spPr bwMode="auto">
          <a:xfrm>
            <a:off x="7724718" y="2861939"/>
            <a:ext cx="1627821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lang="en-US" altLang="en-US" b="1" dirty="0" smtClean="0">
                <a:solidFill>
                  <a:srgbClr val="FFFFFF"/>
                </a:solidFill>
              </a:rPr>
              <a:t>Within the scope of an employment relationship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2" name="Oval 11"/>
          <p:cNvSpPr>
            <a:spLocks noChangeArrowheads="1"/>
          </p:cNvSpPr>
          <p:nvPr/>
        </p:nvSpPr>
        <p:spPr bwMode="auto">
          <a:xfrm>
            <a:off x="6300651" y="4519749"/>
            <a:ext cx="2403597" cy="2351314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Oval 11"/>
          <p:cNvSpPr>
            <a:spLocks noChangeArrowheads="1"/>
          </p:cNvSpPr>
          <p:nvPr/>
        </p:nvSpPr>
        <p:spPr bwMode="auto">
          <a:xfrm>
            <a:off x="3004456" y="4506686"/>
            <a:ext cx="2403597" cy="2351314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Rectangle 25"/>
          <p:cNvSpPr>
            <a:spLocks noChangeArrowheads="1"/>
          </p:cNvSpPr>
          <p:nvPr/>
        </p:nvSpPr>
        <p:spPr bwMode="auto">
          <a:xfrm>
            <a:off x="3149687" y="4809856"/>
            <a:ext cx="2127706" cy="172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lang="en-US" altLang="en-US" b="1" dirty="0" smtClean="0">
                <a:solidFill>
                  <a:srgbClr val="FFFFFF"/>
                </a:solidFill>
              </a:rPr>
              <a:t>Of compulsory </a:t>
            </a:r>
            <a:r>
              <a:rPr lang="en-US" altLang="en-US" b="1" dirty="0">
                <a:solidFill>
                  <a:srgbClr val="FFFFFF"/>
                </a:solidFill>
              </a:rPr>
              <a:t>declaration </a:t>
            </a:r>
            <a:r>
              <a:rPr lang="en-US" altLang="en-US" b="1" dirty="0" smtClean="0">
                <a:solidFill>
                  <a:srgbClr val="FFFFFF"/>
                </a:solidFill>
              </a:rPr>
              <a:t> to </a:t>
            </a:r>
            <a:r>
              <a:rPr lang="en-US" altLang="en-US" b="1" dirty="0" err="1" smtClean="0">
                <a:solidFill>
                  <a:srgbClr val="FFFFFF"/>
                </a:solidFill>
              </a:rPr>
              <a:t>Labour</a:t>
            </a:r>
            <a:r>
              <a:rPr lang="en-US" altLang="en-US" b="1" dirty="0" smtClean="0">
                <a:solidFill>
                  <a:srgbClr val="FFFFFF"/>
                </a:solidFill>
              </a:rPr>
              <a:t> </a:t>
            </a:r>
            <a:r>
              <a:rPr lang="en-US" altLang="en-US" b="1" dirty="0">
                <a:solidFill>
                  <a:srgbClr val="FFFFFF"/>
                </a:solidFill>
              </a:rPr>
              <a:t>Administration, Tax Administration or Social Security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2"/>
          <p:cNvSpPr>
            <a:spLocks noChangeArrowheads="1"/>
          </p:cNvSpPr>
          <p:nvPr/>
        </p:nvSpPr>
        <p:spPr bwMode="auto">
          <a:xfrm>
            <a:off x="6578609" y="5165156"/>
            <a:ext cx="1858899" cy="86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lang="en-US" altLang="en-US" b="1" dirty="0">
                <a:solidFill>
                  <a:srgbClr val="FFFFFF"/>
                </a:solidFill>
              </a:rPr>
              <a:t>Legal or contractually remunerated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4" name="Oval 11"/>
          <p:cNvSpPr>
            <a:spLocks noChangeArrowheads="1"/>
          </p:cNvSpPr>
          <p:nvPr/>
        </p:nvSpPr>
        <p:spPr bwMode="auto">
          <a:xfrm>
            <a:off x="6122126" y="145869"/>
            <a:ext cx="2403597" cy="2351314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Oval 11"/>
          <p:cNvSpPr>
            <a:spLocks noChangeArrowheads="1"/>
          </p:cNvSpPr>
          <p:nvPr/>
        </p:nvSpPr>
        <p:spPr bwMode="auto">
          <a:xfrm>
            <a:off x="3278776" y="128453"/>
            <a:ext cx="2403597" cy="2351314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6559510" y="1070357"/>
            <a:ext cx="1576470" cy="57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lang="en-US" altLang="en-US" b="1" dirty="0">
                <a:solidFill>
                  <a:srgbClr val="FFFFFF"/>
                </a:solidFill>
              </a:rPr>
              <a:t>Licit as to its nature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642202" y="1049806"/>
            <a:ext cx="1691153" cy="57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lang="en-US" altLang="en-US" b="1" dirty="0">
                <a:solidFill>
                  <a:srgbClr val="FFFFFF"/>
                </a:solidFill>
              </a:rPr>
              <a:t>Exercise of an </a:t>
            </a:r>
            <a:endParaRPr lang="en-US" altLang="en-US" b="1" dirty="0" smtClean="0">
              <a:solidFill>
                <a:srgbClr val="FFFFFF"/>
              </a:solidFill>
            </a:endParaRPr>
          </a:p>
          <a:p>
            <a:pPr lvl="0" algn="ctr"/>
            <a:r>
              <a:rPr lang="en-US" altLang="en-US" b="1" dirty="0" smtClean="0">
                <a:solidFill>
                  <a:srgbClr val="FFFFFF"/>
                </a:solidFill>
              </a:rPr>
              <a:t>activity 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0482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4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1928" y="-17410"/>
            <a:ext cx="12160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UDW taxonomy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Forma livre 7"/>
          <p:cNvSpPr/>
          <p:nvPr/>
        </p:nvSpPr>
        <p:spPr>
          <a:xfrm>
            <a:off x="7788522" y="3080986"/>
            <a:ext cx="660558" cy="108811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660558" y="0"/>
                </a:moveTo>
                <a:lnTo>
                  <a:pt x="660558" y="1088112"/>
                </a:lnTo>
                <a:lnTo>
                  <a:pt x="0" y="1088112"/>
                </a:ln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Forma livre 9"/>
          <p:cNvSpPr/>
          <p:nvPr/>
        </p:nvSpPr>
        <p:spPr>
          <a:xfrm>
            <a:off x="8449080" y="3067923"/>
            <a:ext cx="2161270" cy="109537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095374"/>
                </a:lnTo>
                <a:lnTo>
                  <a:pt x="2161270" y="1095374"/>
                </a:ln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Forma livre 10"/>
          <p:cNvSpPr/>
          <p:nvPr/>
        </p:nvSpPr>
        <p:spPr>
          <a:xfrm>
            <a:off x="5935384" y="1638495"/>
            <a:ext cx="2447282" cy="50006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50031"/>
                </a:lnTo>
                <a:lnTo>
                  <a:pt x="2447282" y="250031"/>
                </a:lnTo>
                <a:lnTo>
                  <a:pt x="2447282" y="500062"/>
                </a:ln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Forma livre 12"/>
          <p:cNvSpPr/>
          <p:nvPr/>
        </p:nvSpPr>
        <p:spPr>
          <a:xfrm>
            <a:off x="1997773" y="1638495"/>
            <a:ext cx="3937611" cy="50006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937611" y="0"/>
                </a:moveTo>
                <a:lnTo>
                  <a:pt x="3937611" y="250031"/>
                </a:lnTo>
                <a:lnTo>
                  <a:pt x="0" y="250031"/>
                </a:lnTo>
                <a:lnTo>
                  <a:pt x="0" y="500062"/>
                </a:ln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orma livre 13"/>
          <p:cNvSpPr/>
          <p:nvPr/>
        </p:nvSpPr>
        <p:spPr>
          <a:xfrm>
            <a:off x="4744759" y="434807"/>
            <a:ext cx="2381250" cy="1190625"/>
          </a:xfrm>
          <a:custGeom>
            <a:avLst/>
            <a:gdLst>
              <a:gd name="connsiteX0" fmla="*/ 0 w 2381250"/>
              <a:gd name="connsiteY0" fmla="*/ 0 h 1190625"/>
              <a:gd name="connsiteX1" fmla="*/ 2381250 w 2381250"/>
              <a:gd name="connsiteY1" fmla="*/ 0 h 1190625"/>
              <a:gd name="connsiteX2" fmla="*/ 2381250 w 2381250"/>
              <a:gd name="connsiteY2" fmla="*/ 1190625 h 1190625"/>
              <a:gd name="connsiteX3" fmla="*/ 0 w 2381250"/>
              <a:gd name="connsiteY3" fmla="*/ 1190625 h 1190625"/>
              <a:gd name="connsiteX4" fmla="*/ 0 w 2381250"/>
              <a:gd name="connsiteY4" fmla="*/ 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1250" h="1190625">
                <a:moveTo>
                  <a:pt x="0" y="0"/>
                </a:moveTo>
                <a:lnTo>
                  <a:pt x="2381250" y="0"/>
                </a:lnTo>
                <a:lnTo>
                  <a:pt x="2381250" y="1190625"/>
                </a:lnTo>
                <a:lnTo>
                  <a:pt x="0" y="119062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45" tIns="17145" rIns="17145" bIns="17145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2700" b="1" kern="1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Undeclared</a:t>
            </a:r>
            <a:r>
              <a:rPr lang="pt-PT" sz="2700" b="1" kern="1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PT" sz="2700" b="1" kern="1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</a:t>
            </a:r>
            <a:endParaRPr lang="pt-PT" sz="27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orma livre 14"/>
          <p:cNvSpPr/>
          <p:nvPr/>
        </p:nvSpPr>
        <p:spPr>
          <a:xfrm>
            <a:off x="807148" y="2138558"/>
            <a:ext cx="2381250" cy="1190625"/>
          </a:xfrm>
          <a:custGeom>
            <a:avLst/>
            <a:gdLst>
              <a:gd name="connsiteX0" fmla="*/ 0 w 2381250"/>
              <a:gd name="connsiteY0" fmla="*/ 0 h 1190625"/>
              <a:gd name="connsiteX1" fmla="*/ 2381250 w 2381250"/>
              <a:gd name="connsiteY1" fmla="*/ 0 h 1190625"/>
              <a:gd name="connsiteX2" fmla="*/ 2381250 w 2381250"/>
              <a:gd name="connsiteY2" fmla="*/ 1190625 h 1190625"/>
              <a:gd name="connsiteX3" fmla="*/ 0 w 2381250"/>
              <a:gd name="connsiteY3" fmla="*/ 1190625 h 1190625"/>
              <a:gd name="connsiteX4" fmla="*/ 0 w 2381250"/>
              <a:gd name="connsiteY4" fmla="*/ 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1250" h="1190625">
                <a:moveTo>
                  <a:pt x="0" y="0"/>
                </a:moveTo>
                <a:lnTo>
                  <a:pt x="2381250" y="0"/>
                </a:lnTo>
                <a:lnTo>
                  <a:pt x="2381250" y="1190625"/>
                </a:lnTo>
                <a:lnTo>
                  <a:pt x="0" y="119062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45" tIns="17145" rIns="17145" bIns="17145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2000" b="1" dirty="0" err="1" smtClean="0"/>
              <a:t>Fully</a:t>
            </a:r>
            <a:r>
              <a:rPr lang="pt-PT" sz="2000" b="1" dirty="0" smtClean="0"/>
              <a:t> </a:t>
            </a:r>
            <a:r>
              <a:rPr lang="pt-PT" sz="2000" b="1" dirty="0" err="1" smtClean="0"/>
              <a:t>Undeclared</a:t>
            </a:r>
            <a:r>
              <a:rPr lang="pt-PT" sz="2000" b="1" dirty="0" smtClean="0"/>
              <a:t> </a:t>
            </a:r>
            <a:r>
              <a:rPr lang="pt-PT" sz="2000" b="1" dirty="0" err="1"/>
              <a:t>Work</a:t>
            </a:r>
            <a:endParaRPr lang="pt-PT" sz="2000" b="1" kern="1200" dirty="0"/>
          </a:p>
        </p:txBody>
      </p:sp>
      <p:sp>
        <p:nvSpPr>
          <p:cNvPr id="16" name="Forma livre 15"/>
          <p:cNvSpPr/>
          <p:nvPr/>
        </p:nvSpPr>
        <p:spPr>
          <a:xfrm>
            <a:off x="7192041" y="2138558"/>
            <a:ext cx="2381250" cy="1190625"/>
          </a:xfrm>
          <a:custGeom>
            <a:avLst/>
            <a:gdLst>
              <a:gd name="connsiteX0" fmla="*/ 0 w 2381250"/>
              <a:gd name="connsiteY0" fmla="*/ 0 h 1190625"/>
              <a:gd name="connsiteX1" fmla="*/ 2381250 w 2381250"/>
              <a:gd name="connsiteY1" fmla="*/ 0 h 1190625"/>
              <a:gd name="connsiteX2" fmla="*/ 2381250 w 2381250"/>
              <a:gd name="connsiteY2" fmla="*/ 1190625 h 1190625"/>
              <a:gd name="connsiteX3" fmla="*/ 0 w 2381250"/>
              <a:gd name="connsiteY3" fmla="*/ 1190625 h 1190625"/>
              <a:gd name="connsiteX4" fmla="*/ 0 w 2381250"/>
              <a:gd name="connsiteY4" fmla="*/ 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1250" h="1190625">
                <a:moveTo>
                  <a:pt x="0" y="0"/>
                </a:moveTo>
                <a:lnTo>
                  <a:pt x="2381250" y="0"/>
                </a:lnTo>
                <a:lnTo>
                  <a:pt x="2381250" y="1190625"/>
                </a:lnTo>
                <a:lnTo>
                  <a:pt x="0" y="119062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45" tIns="17145" rIns="17145" bIns="17145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2000" b="1" dirty="0" err="1"/>
              <a:t>Partially</a:t>
            </a:r>
            <a:r>
              <a:rPr lang="pt-PT" sz="2000" b="1" dirty="0"/>
              <a:t> </a:t>
            </a:r>
            <a:r>
              <a:rPr lang="pt-PT" sz="2000" b="1" dirty="0" err="1" smtClean="0"/>
              <a:t>Undeclared</a:t>
            </a:r>
            <a:r>
              <a:rPr lang="pt-PT" sz="2000" b="1" dirty="0" smtClean="0"/>
              <a:t> </a:t>
            </a:r>
            <a:r>
              <a:rPr lang="pt-PT" sz="2000" b="1" dirty="0" err="1" smtClean="0"/>
              <a:t>Work</a:t>
            </a:r>
            <a:endParaRPr lang="pt-PT" sz="2000" b="1" kern="1200" dirty="0"/>
          </a:p>
        </p:txBody>
      </p:sp>
      <p:sp>
        <p:nvSpPr>
          <p:cNvPr id="17" name="Forma livre 16"/>
          <p:cNvSpPr/>
          <p:nvPr/>
        </p:nvSpPr>
        <p:spPr>
          <a:xfrm>
            <a:off x="9121168" y="3567985"/>
            <a:ext cx="2381250" cy="1190625"/>
          </a:xfrm>
          <a:custGeom>
            <a:avLst/>
            <a:gdLst>
              <a:gd name="connsiteX0" fmla="*/ 0 w 2381250"/>
              <a:gd name="connsiteY0" fmla="*/ 0 h 1190625"/>
              <a:gd name="connsiteX1" fmla="*/ 2381250 w 2381250"/>
              <a:gd name="connsiteY1" fmla="*/ 0 h 1190625"/>
              <a:gd name="connsiteX2" fmla="*/ 2381250 w 2381250"/>
              <a:gd name="connsiteY2" fmla="*/ 1190625 h 1190625"/>
              <a:gd name="connsiteX3" fmla="*/ 0 w 2381250"/>
              <a:gd name="connsiteY3" fmla="*/ 1190625 h 1190625"/>
              <a:gd name="connsiteX4" fmla="*/ 0 w 2381250"/>
              <a:gd name="connsiteY4" fmla="*/ 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1250" h="1190625">
                <a:moveTo>
                  <a:pt x="0" y="0"/>
                </a:moveTo>
                <a:lnTo>
                  <a:pt x="2381250" y="0"/>
                </a:lnTo>
                <a:lnTo>
                  <a:pt x="2381250" y="1190625"/>
                </a:lnTo>
                <a:lnTo>
                  <a:pt x="0" y="119062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45" tIns="17145" rIns="17145" bIns="17145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2000" b="1" dirty="0" err="1"/>
              <a:t>Subdeclaration</a:t>
            </a:r>
            <a:r>
              <a:rPr lang="pt-PT" sz="2000" b="1" dirty="0"/>
              <a:t> </a:t>
            </a:r>
            <a:r>
              <a:rPr lang="pt-PT" sz="2000" b="1" dirty="0" err="1"/>
              <a:t>of</a:t>
            </a:r>
            <a:r>
              <a:rPr lang="pt-PT" sz="2000" b="1" dirty="0"/>
              <a:t> </a:t>
            </a:r>
            <a:r>
              <a:rPr lang="pt-PT" sz="2000" b="1" dirty="0" err="1"/>
              <a:t>Remunerations</a:t>
            </a:r>
            <a:endParaRPr lang="pt-PT" sz="2000" b="1" kern="1200" dirty="0"/>
          </a:p>
        </p:txBody>
      </p:sp>
      <p:sp>
        <p:nvSpPr>
          <p:cNvPr id="18" name="Forma livre 17"/>
          <p:cNvSpPr/>
          <p:nvPr/>
        </p:nvSpPr>
        <p:spPr>
          <a:xfrm>
            <a:off x="5394209" y="3560722"/>
            <a:ext cx="2381250" cy="1190625"/>
          </a:xfrm>
          <a:custGeom>
            <a:avLst/>
            <a:gdLst>
              <a:gd name="connsiteX0" fmla="*/ 0 w 2381250"/>
              <a:gd name="connsiteY0" fmla="*/ 0 h 1190625"/>
              <a:gd name="connsiteX1" fmla="*/ 2381250 w 2381250"/>
              <a:gd name="connsiteY1" fmla="*/ 0 h 1190625"/>
              <a:gd name="connsiteX2" fmla="*/ 2381250 w 2381250"/>
              <a:gd name="connsiteY2" fmla="*/ 1190625 h 1190625"/>
              <a:gd name="connsiteX3" fmla="*/ 0 w 2381250"/>
              <a:gd name="connsiteY3" fmla="*/ 1190625 h 1190625"/>
              <a:gd name="connsiteX4" fmla="*/ 0 w 2381250"/>
              <a:gd name="connsiteY4" fmla="*/ 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1250" h="1190625">
                <a:moveTo>
                  <a:pt x="0" y="0"/>
                </a:moveTo>
                <a:lnTo>
                  <a:pt x="2381250" y="0"/>
                </a:lnTo>
                <a:lnTo>
                  <a:pt x="2381250" y="1190625"/>
                </a:lnTo>
                <a:lnTo>
                  <a:pt x="0" y="119062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45" tIns="17145" rIns="17145" bIns="17145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2000" b="1" dirty="0" err="1" smtClean="0"/>
              <a:t>Concealment</a:t>
            </a:r>
            <a:r>
              <a:rPr lang="pt-PT" sz="2000" b="1" dirty="0" smtClean="0"/>
              <a:t> / </a:t>
            </a:r>
            <a:r>
              <a:rPr lang="pt-PT" sz="2000" b="1" dirty="0" err="1" smtClean="0"/>
              <a:t>dissimulation</a:t>
            </a:r>
            <a:r>
              <a:rPr lang="pt-PT" sz="2000" b="1" dirty="0" smtClean="0"/>
              <a:t> </a:t>
            </a:r>
            <a:r>
              <a:rPr lang="pt-PT" sz="2000" b="1" dirty="0" err="1" smtClean="0"/>
              <a:t>of</a:t>
            </a:r>
            <a:r>
              <a:rPr lang="pt-PT" sz="2000" b="1" dirty="0" smtClean="0"/>
              <a:t> </a:t>
            </a:r>
            <a:r>
              <a:rPr lang="pt-PT" sz="2000" b="1" dirty="0" err="1" smtClean="0"/>
              <a:t>employment</a:t>
            </a:r>
            <a:r>
              <a:rPr lang="pt-PT" sz="2000" b="1" dirty="0" smtClean="0"/>
              <a:t> </a:t>
            </a:r>
            <a:r>
              <a:rPr lang="pt-PT" sz="2000" b="1" dirty="0" err="1" smtClean="0"/>
              <a:t>relationship</a:t>
            </a:r>
            <a:endParaRPr lang="pt-PT" sz="2000" b="1" kern="1200" dirty="0"/>
          </a:p>
        </p:txBody>
      </p:sp>
      <p:sp>
        <p:nvSpPr>
          <p:cNvPr id="19" name="Seta curvada à direita 18"/>
          <p:cNvSpPr/>
          <p:nvPr/>
        </p:nvSpPr>
        <p:spPr>
          <a:xfrm>
            <a:off x="316849" y="2919547"/>
            <a:ext cx="496389" cy="1299754"/>
          </a:xfrm>
          <a:prstGeom prst="curvedRightArrow">
            <a:avLst>
              <a:gd name="adj1" fmla="val 25000"/>
              <a:gd name="adj2" fmla="val 77840"/>
              <a:gd name="adj3" fmla="val 25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822960" y="3657593"/>
            <a:ext cx="39319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pt-PT" dirty="0" err="1" smtClean="0"/>
              <a:t>Moonlighters</a:t>
            </a:r>
            <a:endParaRPr lang="pt-PT" dirty="0" smtClean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pt-PT" dirty="0" err="1" smtClean="0"/>
              <a:t>Recipients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unemployment</a:t>
            </a:r>
            <a:r>
              <a:rPr lang="pt-PT" dirty="0" smtClean="0"/>
              <a:t> </a:t>
            </a:r>
            <a:r>
              <a:rPr lang="pt-PT" dirty="0" err="1" smtClean="0"/>
              <a:t>benefits</a:t>
            </a:r>
            <a:endParaRPr lang="pt-PT" dirty="0" smtClean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pt-PT" dirty="0" err="1" smtClean="0"/>
              <a:t>Pensionists</a:t>
            </a:r>
            <a:endParaRPr lang="pt-PT" dirty="0" smtClean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pt-PT" dirty="0" err="1" smtClean="0"/>
              <a:t>Bogus</a:t>
            </a:r>
            <a:r>
              <a:rPr lang="pt-PT" dirty="0" smtClean="0"/>
              <a:t> </a:t>
            </a:r>
            <a:r>
              <a:rPr lang="pt-PT" dirty="0" err="1" smtClean="0"/>
              <a:t>volunteers</a:t>
            </a:r>
            <a:endParaRPr lang="pt-PT" dirty="0" smtClean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pt-PT" dirty="0" err="1"/>
              <a:t>Illegal</a:t>
            </a:r>
            <a:r>
              <a:rPr lang="pt-PT" dirty="0"/>
              <a:t> </a:t>
            </a:r>
            <a:r>
              <a:rPr lang="pt-PT" dirty="0" err="1"/>
              <a:t>immigrants</a:t>
            </a:r>
            <a:endParaRPr lang="pt-PT" dirty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pt-PT" dirty="0" err="1"/>
              <a:t>Child</a:t>
            </a:r>
            <a:r>
              <a:rPr lang="pt-PT" dirty="0"/>
              <a:t> </a:t>
            </a:r>
            <a:r>
              <a:rPr lang="pt-PT" dirty="0" err="1"/>
              <a:t>labour</a:t>
            </a:r>
            <a:endParaRPr lang="pt-PT" dirty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pt-PT" dirty="0" err="1" smtClean="0"/>
              <a:t>Human</a:t>
            </a:r>
            <a:r>
              <a:rPr lang="pt-PT" dirty="0" smtClean="0"/>
              <a:t> </a:t>
            </a:r>
            <a:r>
              <a:rPr lang="pt-PT" dirty="0" err="1" smtClean="0"/>
              <a:t>trafficking</a:t>
            </a:r>
            <a:r>
              <a:rPr lang="pt-PT" dirty="0" smtClean="0"/>
              <a:t> for sexual </a:t>
            </a:r>
            <a:r>
              <a:rPr lang="pt-PT" dirty="0" err="1" smtClean="0"/>
              <a:t>or</a:t>
            </a:r>
            <a:r>
              <a:rPr lang="pt-PT" dirty="0" smtClean="0"/>
              <a:t> </a:t>
            </a:r>
            <a:r>
              <a:rPr lang="pt-PT" dirty="0" err="1" smtClean="0"/>
              <a:t>labour</a:t>
            </a:r>
            <a:r>
              <a:rPr lang="pt-PT" dirty="0" smtClean="0"/>
              <a:t> </a:t>
            </a:r>
            <a:r>
              <a:rPr lang="pt-PT" dirty="0" err="1" smtClean="0"/>
              <a:t>exploitation</a:t>
            </a:r>
            <a:endParaRPr lang="en-US" dirty="0"/>
          </a:p>
        </p:txBody>
      </p:sp>
      <p:sp>
        <p:nvSpPr>
          <p:cNvPr id="21" name="Seta curvada à direita 20"/>
          <p:cNvSpPr/>
          <p:nvPr/>
        </p:nvSpPr>
        <p:spPr>
          <a:xfrm>
            <a:off x="4884495" y="4091305"/>
            <a:ext cx="496389" cy="1299754"/>
          </a:xfrm>
          <a:prstGeom prst="curvedRightArrow">
            <a:avLst>
              <a:gd name="adj1" fmla="val 25000"/>
              <a:gd name="adj2" fmla="val 77840"/>
              <a:gd name="adj3" fmla="val 25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5390606" y="4829351"/>
            <a:ext cx="358181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pt-PT" dirty="0" err="1" smtClean="0"/>
              <a:t>Bogus</a:t>
            </a:r>
            <a:r>
              <a:rPr lang="pt-PT" dirty="0" smtClean="0"/>
              <a:t> self-</a:t>
            </a:r>
            <a:r>
              <a:rPr lang="pt-PT" dirty="0" err="1" smtClean="0"/>
              <a:t>employment</a:t>
            </a:r>
            <a:endParaRPr lang="pt-PT" dirty="0" smtClean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pt-PT" dirty="0" err="1" smtClean="0"/>
              <a:t>Bogus</a:t>
            </a:r>
            <a:r>
              <a:rPr lang="pt-PT" dirty="0" smtClean="0"/>
              <a:t> civil </a:t>
            </a:r>
            <a:r>
              <a:rPr lang="pt-PT" dirty="0" err="1" smtClean="0"/>
              <a:t>contracts</a:t>
            </a:r>
            <a:endParaRPr lang="pt-PT" dirty="0" smtClean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pt-PT" dirty="0" err="1" smtClean="0"/>
              <a:t>Bogus</a:t>
            </a:r>
            <a:r>
              <a:rPr lang="pt-PT" dirty="0" smtClean="0"/>
              <a:t> </a:t>
            </a:r>
            <a:r>
              <a:rPr lang="pt-PT" dirty="0" err="1" smtClean="0"/>
              <a:t>service</a:t>
            </a:r>
            <a:r>
              <a:rPr lang="pt-PT" dirty="0" smtClean="0"/>
              <a:t> </a:t>
            </a:r>
            <a:r>
              <a:rPr lang="pt-PT" dirty="0" err="1" smtClean="0"/>
              <a:t>providers</a:t>
            </a:r>
            <a:endParaRPr lang="pt-PT" dirty="0" smtClean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pt-PT" dirty="0" err="1" smtClean="0"/>
              <a:t>Bogus</a:t>
            </a:r>
            <a:r>
              <a:rPr lang="pt-PT" dirty="0" smtClean="0"/>
              <a:t> </a:t>
            </a:r>
            <a:r>
              <a:rPr lang="pt-PT" dirty="0" err="1" smtClean="0"/>
              <a:t>subcontractors</a:t>
            </a:r>
            <a:r>
              <a:rPr lang="pt-PT" dirty="0" smtClean="0"/>
              <a:t>/outsourcing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pt-PT" dirty="0" err="1"/>
              <a:t>Bogus</a:t>
            </a:r>
            <a:r>
              <a:rPr lang="pt-PT" dirty="0"/>
              <a:t> </a:t>
            </a:r>
            <a:r>
              <a:rPr lang="pt-PT" dirty="0" err="1" smtClean="0"/>
              <a:t>trainees</a:t>
            </a:r>
            <a:r>
              <a:rPr lang="pt-PT" dirty="0" smtClean="0"/>
              <a:t>/</a:t>
            </a:r>
            <a:r>
              <a:rPr lang="pt-PT" dirty="0" err="1" smtClean="0"/>
              <a:t>internships</a:t>
            </a:r>
            <a:endParaRPr lang="pt-PT" dirty="0" smtClean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pt-PT" dirty="0" err="1" smtClean="0"/>
              <a:t>Bogus</a:t>
            </a:r>
            <a:r>
              <a:rPr lang="pt-PT" dirty="0"/>
              <a:t> Individual </a:t>
            </a:r>
            <a:r>
              <a:rPr lang="pt-PT" dirty="0" err="1" smtClean="0"/>
              <a:t>entrepreneurs</a:t>
            </a:r>
            <a:endParaRPr lang="en-US" dirty="0"/>
          </a:p>
        </p:txBody>
      </p:sp>
      <p:sp>
        <p:nvSpPr>
          <p:cNvPr id="23" name="Seta curvada à direita 22"/>
          <p:cNvSpPr/>
          <p:nvPr/>
        </p:nvSpPr>
        <p:spPr>
          <a:xfrm>
            <a:off x="8668409" y="4073886"/>
            <a:ext cx="417577" cy="1299754"/>
          </a:xfrm>
          <a:prstGeom prst="curvedRightArrow">
            <a:avLst>
              <a:gd name="adj1" fmla="val 25000"/>
              <a:gd name="adj2" fmla="val 77840"/>
              <a:gd name="adj3" fmla="val 25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9017764" y="4811932"/>
            <a:ext cx="30392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pt-PT" dirty="0" err="1" smtClean="0"/>
              <a:t>Bogus</a:t>
            </a:r>
            <a:r>
              <a:rPr lang="pt-PT" dirty="0" smtClean="0"/>
              <a:t> part-time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pt-PT" dirty="0" err="1" smtClean="0"/>
              <a:t>Bogus</a:t>
            </a:r>
            <a:r>
              <a:rPr lang="pt-PT" dirty="0" smtClean="0"/>
              <a:t> </a:t>
            </a:r>
            <a:r>
              <a:rPr lang="pt-PT" dirty="0" err="1" smtClean="0"/>
              <a:t>absence</a:t>
            </a:r>
            <a:r>
              <a:rPr lang="pt-PT" dirty="0" smtClean="0"/>
              <a:t> (</a:t>
            </a:r>
            <a:r>
              <a:rPr lang="pt-PT" dirty="0" err="1" smtClean="0"/>
              <a:t>part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month</a:t>
            </a:r>
            <a:r>
              <a:rPr lang="pt-PT" dirty="0" smtClean="0"/>
              <a:t>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pt-PT" dirty="0" err="1" smtClean="0"/>
              <a:t>Overtime</a:t>
            </a:r>
            <a:r>
              <a:rPr lang="pt-PT" dirty="0" smtClean="0"/>
              <a:t> </a:t>
            </a:r>
            <a:r>
              <a:rPr lang="pt-PT" dirty="0" err="1" smtClean="0"/>
              <a:t>under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counter</a:t>
            </a:r>
            <a:endParaRPr lang="pt-PT" dirty="0" smtClean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pt-PT" dirty="0" err="1" smtClean="0"/>
              <a:t>Fringe</a:t>
            </a:r>
            <a:r>
              <a:rPr lang="pt-PT" dirty="0" smtClean="0"/>
              <a:t> </a:t>
            </a:r>
            <a:r>
              <a:rPr lang="pt-PT" dirty="0" err="1" smtClean="0"/>
              <a:t>benefits</a:t>
            </a:r>
            <a:r>
              <a:rPr lang="pt-PT" dirty="0" smtClean="0"/>
              <a:t> (</a:t>
            </a:r>
            <a:r>
              <a:rPr lang="pt-PT" dirty="0" err="1" smtClean="0"/>
              <a:t>car</a:t>
            </a:r>
            <a:r>
              <a:rPr lang="pt-PT" dirty="0" smtClean="0"/>
              <a:t>, </a:t>
            </a:r>
            <a:r>
              <a:rPr lang="pt-PT" dirty="0" err="1" smtClean="0"/>
              <a:t>credit</a:t>
            </a:r>
            <a:r>
              <a:rPr lang="pt-PT" dirty="0" smtClean="0"/>
              <a:t> </a:t>
            </a:r>
            <a:r>
              <a:rPr lang="pt-PT" dirty="0" err="1" smtClean="0"/>
              <a:t>card</a:t>
            </a:r>
            <a:r>
              <a:rPr lang="pt-PT" dirty="0" smtClean="0"/>
              <a:t>, </a:t>
            </a:r>
            <a:r>
              <a:rPr lang="pt-PT" dirty="0" err="1" smtClean="0"/>
              <a:t>cell</a:t>
            </a:r>
            <a:r>
              <a:rPr lang="pt-PT" dirty="0" smtClean="0"/>
              <a:t>, </a:t>
            </a:r>
            <a:r>
              <a:rPr lang="pt-PT" dirty="0" err="1" smtClean="0"/>
              <a:t>gas</a:t>
            </a:r>
            <a:r>
              <a:rPr lang="pt-PT" dirty="0" smtClean="0"/>
              <a:t>, </a:t>
            </a:r>
            <a:r>
              <a:rPr lang="pt-PT" dirty="0" err="1" smtClean="0"/>
              <a:t>apt</a:t>
            </a:r>
            <a:r>
              <a:rPr lang="pt-PT" dirty="0" smtClean="0"/>
              <a:t>. </a:t>
            </a:r>
            <a:r>
              <a:rPr lang="pt-PT" dirty="0" err="1"/>
              <a:t>r</a:t>
            </a:r>
            <a:r>
              <a:rPr lang="pt-PT" dirty="0" err="1" smtClean="0"/>
              <a:t>ent</a:t>
            </a:r>
            <a:r>
              <a:rPr lang="pt-PT" dirty="0" smtClean="0"/>
              <a:t>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pt-PT" dirty="0" err="1" smtClean="0"/>
              <a:t>Allowances</a:t>
            </a:r>
            <a:r>
              <a:rPr lang="pt-PT" dirty="0" smtClean="0"/>
              <a:t> for </a:t>
            </a:r>
            <a:r>
              <a:rPr lang="pt-PT" dirty="0" err="1" smtClean="0"/>
              <a:t>bogus</a:t>
            </a:r>
            <a:r>
              <a:rPr lang="pt-PT" dirty="0" smtClean="0"/>
              <a:t> </a:t>
            </a:r>
            <a:r>
              <a:rPr lang="pt-PT" dirty="0" err="1" smtClean="0"/>
              <a:t>travels</a:t>
            </a:r>
            <a:endParaRPr lang="pt-PT" dirty="0" smtClean="0"/>
          </a:p>
          <a:p>
            <a:pPr marL="182563" indent="-182563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67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5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1928" y="-17410"/>
            <a:ext cx="12160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UDW main causes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2827683"/>
              </p:ext>
            </p:extLst>
          </p:nvPr>
        </p:nvGraphicFramePr>
        <p:xfrm>
          <a:off x="548639" y="1020115"/>
          <a:ext cx="11090366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45183"/>
                <a:gridCol w="554518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PT" sz="2400" dirty="0" err="1" smtClean="0"/>
                        <a:t>Workers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400" dirty="0" err="1" smtClean="0"/>
                        <a:t>Employers</a:t>
                      </a:r>
                      <a:endParaRPr lang="en-US" sz="2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sz="2000" dirty="0" err="1" smtClean="0"/>
                        <a:t>Not</a:t>
                      </a:r>
                      <a:r>
                        <a:rPr lang="pt-PT" sz="2000" dirty="0" smtClean="0"/>
                        <a:t> </a:t>
                      </a:r>
                      <a:r>
                        <a:rPr lang="pt-PT" sz="2000" dirty="0" err="1" smtClean="0"/>
                        <a:t>enough</a:t>
                      </a:r>
                      <a:r>
                        <a:rPr lang="pt-PT" sz="2000" baseline="0" dirty="0" smtClean="0"/>
                        <a:t> regular jobs.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sz="2000" dirty="0" err="1" smtClean="0"/>
                        <a:t>Difficulties</a:t>
                      </a:r>
                      <a:r>
                        <a:rPr lang="pt-PT" sz="2000" dirty="0" smtClean="0"/>
                        <a:t> to </a:t>
                      </a:r>
                      <a:r>
                        <a:rPr lang="pt-PT" sz="2000" dirty="0" err="1" smtClean="0"/>
                        <a:t>find</a:t>
                      </a:r>
                      <a:r>
                        <a:rPr lang="pt-PT" sz="2000" baseline="0" dirty="0" smtClean="0"/>
                        <a:t> regular </a:t>
                      </a:r>
                      <a:r>
                        <a:rPr lang="pt-PT" sz="2000" baseline="0" dirty="0" err="1" smtClean="0"/>
                        <a:t>workers</a:t>
                      </a:r>
                      <a:r>
                        <a:rPr lang="pt-PT" sz="2000" baseline="0" dirty="0" smtClean="0"/>
                        <a:t>.</a:t>
                      </a:r>
                      <a:endParaRPr lang="en-US" sz="2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000" dirty="0" err="1" smtClean="0"/>
                        <a:t>Its</a:t>
                      </a:r>
                      <a:r>
                        <a:rPr lang="pt-PT" sz="2000" dirty="0" smtClean="0"/>
                        <a:t> </a:t>
                      </a:r>
                      <a:r>
                        <a:rPr lang="pt-PT" sz="2000" dirty="0" err="1" smtClean="0"/>
                        <a:t>the</a:t>
                      </a:r>
                      <a:r>
                        <a:rPr lang="pt-PT" sz="2000" dirty="0" smtClean="0"/>
                        <a:t> </a:t>
                      </a:r>
                      <a:r>
                        <a:rPr lang="pt-PT" sz="2000" dirty="0" err="1" smtClean="0"/>
                        <a:t>only</a:t>
                      </a:r>
                      <a:r>
                        <a:rPr lang="pt-PT" sz="2000" dirty="0" smtClean="0"/>
                        <a:t> </a:t>
                      </a:r>
                      <a:r>
                        <a:rPr lang="pt-PT" sz="2000" dirty="0" err="1" smtClean="0"/>
                        <a:t>way</a:t>
                      </a:r>
                      <a:r>
                        <a:rPr lang="pt-PT" sz="2000" dirty="0" smtClean="0"/>
                        <a:t> to a </a:t>
                      </a:r>
                      <a:r>
                        <a:rPr lang="pt-PT" sz="2000" dirty="0" err="1" smtClean="0"/>
                        <a:t>find</a:t>
                      </a:r>
                      <a:r>
                        <a:rPr lang="pt-PT" sz="2000" dirty="0" smtClean="0"/>
                        <a:t> a</a:t>
                      </a:r>
                      <a:r>
                        <a:rPr lang="pt-PT" sz="2000" baseline="0" dirty="0" smtClean="0"/>
                        <a:t> job in </a:t>
                      </a:r>
                      <a:r>
                        <a:rPr lang="pt-PT" sz="2000" baseline="0" dirty="0" err="1" smtClean="0"/>
                        <a:t>the</a:t>
                      </a:r>
                      <a:r>
                        <a:rPr lang="pt-PT" sz="2000" baseline="0" dirty="0" smtClean="0"/>
                        <a:t> </a:t>
                      </a:r>
                      <a:r>
                        <a:rPr lang="pt-PT" sz="2000" baseline="0" dirty="0" err="1" smtClean="0"/>
                        <a:t>region</a:t>
                      </a:r>
                      <a:r>
                        <a:rPr lang="pt-PT" sz="2000" baseline="0" dirty="0" smtClean="0"/>
                        <a:t>/sector.</a:t>
                      </a:r>
                      <a:endParaRPr lang="en-US" sz="20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000" dirty="0" err="1" smtClean="0"/>
                        <a:t>It</a:t>
                      </a:r>
                      <a:r>
                        <a:rPr lang="pt-PT" sz="2000" dirty="0" smtClean="0"/>
                        <a:t> </a:t>
                      </a:r>
                      <a:r>
                        <a:rPr lang="pt-PT" sz="2000" dirty="0" err="1" smtClean="0"/>
                        <a:t>is</a:t>
                      </a:r>
                      <a:r>
                        <a:rPr lang="pt-PT" sz="2000" dirty="0" smtClean="0"/>
                        <a:t> </a:t>
                      </a:r>
                      <a:r>
                        <a:rPr lang="pt-PT" sz="2000" dirty="0" err="1" smtClean="0"/>
                        <a:t>the</a:t>
                      </a:r>
                      <a:r>
                        <a:rPr lang="pt-PT" sz="2000" dirty="0" smtClean="0"/>
                        <a:t> </a:t>
                      </a:r>
                      <a:r>
                        <a:rPr lang="pt-PT" sz="2000" dirty="0" err="1" smtClean="0"/>
                        <a:t>way</a:t>
                      </a:r>
                      <a:r>
                        <a:rPr lang="pt-PT" sz="2000" dirty="0" smtClean="0"/>
                        <a:t> </a:t>
                      </a:r>
                      <a:r>
                        <a:rPr lang="pt-PT" sz="2000" dirty="0" err="1" smtClean="0"/>
                        <a:t>the</a:t>
                      </a:r>
                      <a:r>
                        <a:rPr lang="pt-PT" sz="2000" dirty="0" smtClean="0"/>
                        <a:t> sector </a:t>
                      </a:r>
                      <a:r>
                        <a:rPr lang="pt-PT" sz="2000" dirty="0" err="1" smtClean="0"/>
                        <a:t>works</a:t>
                      </a:r>
                      <a:r>
                        <a:rPr lang="pt-PT" sz="2000" dirty="0" smtClean="0"/>
                        <a:t>.</a:t>
                      </a:r>
                      <a:endParaRPr lang="en-US" sz="20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Difficulties to access </a:t>
                      </a:r>
                      <a:r>
                        <a:rPr lang="en-US" sz="2000" dirty="0" err="1" smtClean="0"/>
                        <a:t>labour</a:t>
                      </a:r>
                      <a:r>
                        <a:rPr lang="en-US" sz="2000" dirty="0" smtClean="0"/>
                        <a:t> market (lack of qualifications, absence of license, age, disability, irregularity of residence).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To reduce personnel costs (salaries, annual leave, overtime, OSH, etc.) and increase income.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It is a seasonal or short-term job.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000" dirty="0" smtClean="0"/>
                        <a:t>To improve </a:t>
                      </a:r>
                      <a:r>
                        <a:rPr lang="pt-PT" sz="2000" dirty="0" err="1" smtClean="0"/>
                        <a:t>competitiveness</a:t>
                      </a:r>
                      <a:r>
                        <a:rPr lang="pt-PT" sz="2000" dirty="0" smtClean="0"/>
                        <a:t>.</a:t>
                      </a:r>
                      <a:endParaRPr lang="en-US" sz="20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000" dirty="0" smtClean="0"/>
                        <a:t>To</a:t>
                      </a:r>
                      <a:r>
                        <a:rPr lang="pt-PT" sz="2000" baseline="0" dirty="0" smtClean="0"/>
                        <a:t> </a:t>
                      </a:r>
                      <a:r>
                        <a:rPr lang="pt-PT" sz="2000" baseline="0" dirty="0" err="1" smtClean="0"/>
                        <a:t>i</a:t>
                      </a:r>
                      <a:r>
                        <a:rPr lang="pt-PT" sz="2000" dirty="0" err="1" smtClean="0"/>
                        <a:t>ncrease</a:t>
                      </a:r>
                      <a:r>
                        <a:rPr lang="pt-PT" sz="2000" dirty="0" smtClean="0"/>
                        <a:t> net </a:t>
                      </a:r>
                      <a:r>
                        <a:rPr lang="pt-PT" sz="2000" dirty="0" err="1" smtClean="0"/>
                        <a:t>income</a:t>
                      </a:r>
                      <a:r>
                        <a:rPr lang="pt-PT" sz="2000" dirty="0" smtClean="0"/>
                        <a:t>.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To increase human resources flexibility (in recruitment and dismissal).</a:t>
                      </a:r>
                    </a:p>
                  </a:txBody>
                  <a:tcPr anchor="ctr"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t-PT" sz="2000" dirty="0" err="1" smtClean="0"/>
                        <a:t>Excessive</a:t>
                      </a:r>
                      <a:r>
                        <a:rPr lang="pt-PT" sz="2000" dirty="0" smtClean="0"/>
                        <a:t> </a:t>
                      </a:r>
                      <a:r>
                        <a:rPr lang="pt-PT" sz="2000" dirty="0" err="1" smtClean="0"/>
                        <a:t>tax</a:t>
                      </a:r>
                      <a:r>
                        <a:rPr lang="pt-PT" sz="2000" dirty="0" smtClean="0"/>
                        <a:t> </a:t>
                      </a:r>
                      <a:r>
                        <a:rPr lang="pt-PT" sz="2000" dirty="0" err="1" smtClean="0"/>
                        <a:t>burden</a:t>
                      </a:r>
                      <a:r>
                        <a:rPr lang="pt-PT" sz="2000" dirty="0" smtClean="0"/>
                        <a:t>.</a:t>
                      </a:r>
                      <a:endParaRPr lang="en-US" sz="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Both parties (worker and employer) benefit from UDW.</a:t>
                      </a:r>
                      <a:endParaRPr lang="en-US" sz="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Excessive administrative, legal and bureaucratic burdens.</a:t>
                      </a:r>
                      <a:endParaRPr lang="en-US" sz="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Ignorance of the advantages in declaring.</a:t>
                      </a:r>
                      <a:endParaRPr lang="en-US" sz="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Not knowing the disadvantages of not declaring.</a:t>
                      </a:r>
                      <a:endParaRPr lang="en-US" sz="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882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6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1928" y="-17410"/>
            <a:ext cx="12160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UDW main consequences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438605"/>
              </p:ext>
            </p:extLst>
          </p:nvPr>
        </p:nvGraphicFramePr>
        <p:xfrm>
          <a:off x="169816" y="824170"/>
          <a:ext cx="11887203" cy="576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3990"/>
                <a:gridCol w="3997234"/>
                <a:gridCol w="373597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PT" sz="2400" dirty="0" err="1" smtClean="0"/>
                        <a:t>Workers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400" dirty="0" err="1" smtClean="0"/>
                        <a:t>Employers</a:t>
                      </a:r>
                      <a:endParaRPr lang="en-US" sz="2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400" dirty="0" err="1" smtClean="0"/>
                        <a:t>States</a:t>
                      </a:r>
                      <a:endParaRPr lang="en-US" sz="2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Indecent working conditions.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Unfair competition.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Unsustainability of social security.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Non-</a:t>
                      </a:r>
                      <a:r>
                        <a:rPr lang="pt-PT" dirty="0" err="1" smtClean="0"/>
                        <a:t>protection</a:t>
                      </a:r>
                      <a:r>
                        <a:rPr lang="en-US" baseline="0" dirty="0" smtClean="0"/>
                        <a:t> against damages arising from occupational accidents and diseases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 err="1" smtClean="0"/>
                        <a:t>Difficulties</a:t>
                      </a:r>
                      <a:r>
                        <a:rPr lang="pt-PT" dirty="0" smtClean="0"/>
                        <a:t> in </a:t>
                      </a:r>
                      <a:r>
                        <a:rPr lang="pt-PT" dirty="0" err="1" smtClean="0"/>
                        <a:t>obtaining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credit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and</a:t>
                      </a:r>
                      <a:r>
                        <a:rPr lang="pt-PT" dirty="0" smtClean="0"/>
                        <a:t> to </a:t>
                      </a:r>
                      <a:r>
                        <a:rPr lang="pt-PT" dirty="0" err="1" smtClean="0"/>
                        <a:t>grow</a:t>
                      </a:r>
                      <a:r>
                        <a:rPr lang="pt-PT" dirty="0" smtClean="0"/>
                        <a:t>.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Imbalance of public finances.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Non-protection regarding</a:t>
                      </a:r>
                      <a:r>
                        <a:rPr lang="en-US" baseline="0" dirty="0" smtClean="0"/>
                        <a:t> several </a:t>
                      </a:r>
                      <a:r>
                        <a:rPr lang="en-US" dirty="0" smtClean="0"/>
                        <a:t>events (unemployment,  sickness,</a:t>
                      </a:r>
                      <a:r>
                        <a:rPr lang="en-US" baseline="0" dirty="0" smtClean="0"/>
                        <a:t> retirement, etc.).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 smtClean="0"/>
                        <a:t>Management “</a:t>
                      </a:r>
                      <a:r>
                        <a:rPr lang="pt-PT" dirty="0" err="1" smtClean="0"/>
                        <a:t>Myopia</a:t>
                      </a:r>
                      <a:r>
                        <a:rPr lang="pt-PT" dirty="0" smtClean="0"/>
                        <a:t>” (</a:t>
                      </a:r>
                      <a:r>
                        <a:rPr lang="pt-PT" sz="1800" dirty="0" err="1" smtClean="0"/>
                        <a:t>competitiveness</a:t>
                      </a:r>
                      <a:r>
                        <a:rPr lang="pt-PT" sz="1800" dirty="0" smtClean="0"/>
                        <a:t> </a:t>
                      </a:r>
                      <a:r>
                        <a:rPr lang="pt-PT" sz="1800" dirty="0" err="1" smtClean="0"/>
                        <a:t>mainly</a:t>
                      </a:r>
                      <a:r>
                        <a:rPr lang="pt-PT" sz="1800" dirty="0" smtClean="0"/>
                        <a:t> </a:t>
                      </a:r>
                      <a:r>
                        <a:rPr lang="pt-PT" sz="1800" dirty="0" err="1" smtClean="0"/>
                        <a:t>based</a:t>
                      </a:r>
                      <a:r>
                        <a:rPr lang="pt-PT" sz="1800" dirty="0" smtClean="0"/>
                        <a:t> </a:t>
                      </a:r>
                      <a:r>
                        <a:rPr lang="pt-PT" sz="1800" dirty="0" err="1" smtClean="0"/>
                        <a:t>on</a:t>
                      </a:r>
                      <a:r>
                        <a:rPr lang="pt-PT" sz="1800" dirty="0" smtClean="0"/>
                        <a:t> legal </a:t>
                      </a:r>
                      <a:r>
                        <a:rPr lang="pt-PT" sz="1800" dirty="0" err="1" smtClean="0"/>
                        <a:t>infringements</a:t>
                      </a:r>
                      <a:r>
                        <a:rPr lang="pt-PT" sz="1800" dirty="0" smtClean="0"/>
                        <a:t>).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Insufficiency of state resources for the provision of public services and social protection.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Absence of legal guarantees (salary, protection regarding unlawful dismissals, annual leave, training, limits to working time, rest, OSH conditions, etc.).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 err="1" smtClean="0"/>
                        <a:t>Lack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of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productivity</a:t>
                      </a:r>
                      <a:r>
                        <a:rPr lang="pt-PT" dirty="0" smtClean="0"/>
                        <a:t> (</a:t>
                      </a:r>
                      <a:r>
                        <a:rPr lang="pt-PT" dirty="0" err="1" smtClean="0"/>
                        <a:t>due</a:t>
                      </a:r>
                      <a:r>
                        <a:rPr lang="pt-PT" dirty="0" smtClean="0"/>
                        <a:t> to HR </a:t>
                      </a:r>
                      <a:r>
                        <a:rPr lang="pt-PT" dirty="0" err="1" smtClean="0"/>
                        <a:t>turneover</a:t>
                      </a:r>
                      <a:r>
                        <a:rPr lang="pt-PT" dirty="0" smtClean="0"/>
                        <a:t>, </a:t>
                      </a:r>
                      <a:r>
                        <a:rPr lang="pt-PT" dirty="0" err="1" smtClean="0"/>
                        <a:t>absences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and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lack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of</a:t>
                      </a:r>
                      <a:r>
                        <a:rPr lang="pt-PT" dirty="0" smtClean="0"/>
                        <a:t> training, </a:t>
                      </a:r>
                      <a:r>
                        <a:rPr lang="pt-PT" dirty="0" err="1" smtClean="0"/>
                        <a:t>lack</a:t>
                      </a:r>
                      <a:r>
                        <a:rPr lang="pt-PT" baseline="0" dirty="0" smtClean="0"/>
                        <a:t> </a:t>
                      </a:r>
                      <a:r>
                        <a:rPr lang="pt-PT" baseline="0" dirty="0" err="1" smtClean="0"/>
                        <a:t>of</a:t>
                      </a:r>
                      <a:r>
                        <a:rPr lang="pt-PT" baseline="0" dirty="0" smtClean="0"/>
                        <a:t> </a:t>
                      </a:r>
                      <a:r>
                        <a:rPr lang="pt-PT" baseline="0" dirty="0" err="1" smtClean="0"/>
                        <a:t>economies</a:t>
                      </a:r>
                      <a:r>
                        <a:rPr lang="pt-PT" baseline="0" dirty="0" smtClean="0"/>
                        <a:t> </a:t>
                      </a:r>
                      <a:r>
                        <a:rPr lang="pt-PT" baseline="0" dirty="0" err="1" smtClean="0"/>
                        <a:t>of</a:t>
                      </a:r>
                      <a:r>
                        <a:rPr lang="pt-PT" baseline="0" dirty="0" smtClean="0"/>
                        <a:t> </a:t>
                      </a:r>
                      <a:r>
                        <a:rPr lang="pt-PT" baseline="0" dirty="0" err="1" smtClean="0"/>
                        <a:t>experience</a:t>
                      </a:r>
                      <a:r>
                        <a:rPr lang="pt-PT" baseline="0" dirty="0" smtClean="0"/>
                        <a:t>, etc.).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err="1" smtClean="0"/>
                        <a:t>Increase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of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the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income</a:t>
                      </a:r>
                      <a:r>
                        <a:rPr lang="pt-PT" dirty="0" smtClean="0"/>
                        <a:t> taxes </a:t>
                      </a:r>
                      <a:r>
                        <a:rPr lang="pt-PT" dirty="0" err="1" smtClean="0"/>
                        <a:t>and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of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the</a:t>
                      </a:r>
                      <a:r>
                        <a:rPr lang="pt-PT" dirty="0" smtClean="0"/>
                        <a:t> social </a:t>
                      </a:r>
                      <a:r>
                        <a:rPr lang="pt-PT" dirty="0" err="1" smtClean="0"/>
                        <a:t>contributions</a:t>
                      </a:r>
                      <a:r>
                        <a:rPr lang="pt-PT" baseline="0" dirty="0" smtClean="0"/>
                        <a:t> taxes.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Inability to obtain the recognition, validation and certification of professional skills and experience.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 err="1" smtClean="0"/>
                        <a:t>Difficulties</a:t>
                      </a:r>
                      <a:r>
                        <a:rPr lang="pt-PT" dirty="0" smtClean="0"/>
                        <a:t> to </a:t>
                      </a:r>
                      <a:r>
                        <a:rPr lang="pt-PT" dirty="0" err="1" smtClean="0"/>
                        <a:t>provide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product</a:t>
                      </a:r>
                      <a:r>
                        <a:rPr lang="pt-PT" dirty="0" smtClean="0"/>
                        <a:t>/</a:t>
                      </a:r>
                      <a:r>
                        <a:rPr lang="pt-PT" dirty="0" err="1" smtClean="0"/>
                        <a:t>service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warranties</a:t>
                      </a:r>
                      <a:r>
                        <a:rPr lang="pt-PT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Degradation of the working and living conditions due to social dumping.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err="1" smtClean="0"/>
                        <a:t>Sanctions</a:t>
                      </a:r>
                      <a:r>
                        <a:rPr lang="pt-PT" dirty="0" smtClean="0"/>
                        <a:t> for non-</a:t>
                      </a:r>
                      <a:r>
                        <a:rPr lang="pt-PT" dirty="0" err="1" smtClean="0"/>
                        <a:t>compliance</a:t>
                      </a:r>
                      <a:r>
                        <a:rPr lang="pt-PT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 err="1" smtClean="0"/>
                        <a:t>Degradation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of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employer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image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and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lack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of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access</a:t>
                      </a:r>
                      <a:r>
                        <a:rPr lang="pt-PT" dirty="0" smtClean="0"/>
                        <a:t> to </a:t>
                      </a:r>
                      <a:r>
                        <a:rPr lang="pt-PT" dirty="0" err="1" smtClean="0"/>
                        <a:t>certain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markets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err="1" smtClean="0"/>
                        <a:t>Unfair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competition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and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decrease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of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foreign</a:t>
                      </a:r>
                      <a:r>
                        <a:rPr lang="pt-PT" dirty="0" smtClean="0"/>
                        <a:t> </a:t>
                      </a:r>
                      <a:r>
                        <a:rPr lang="pt-PT" dirty="0" err="1" smtClean="0"/>
                        <a:t>investment</a:t>
                      </a:r>
                      <a:r>
                        <a:rPr lang="pt-PT" dirty="0" smtClean="0"/>
                        <a:t>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 err="1" smtClean="0"/>
                        <a:t>Sanctions</a:t>
                      </a:r>
                      <a:r>
                        <a:rPr lang="pt-PT" dirty="0" smtClean="0"/>
                        <a:t> for non-</a:t>
                      </a:r>
                      <a:r>
                        <a:rPr lang="pt-PT" dirty="0" err="1" smtClean="0"/>
                        <a:t>compliance</a:t>
                      </a:r>
                      <a:r>
                        <a:rPr lang="pt-PT" dirty="0" smtClean="0"/>
                        <a:t>.</a:t>
                      </a:r>
                      <a:endParaRPr lang="en-US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Inequality, segmentation, exclusion and social injustice.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261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7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1928" y="-17410"/>
            <a:ext cx="12160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UDW in Ukraine – size and nature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930866"/>
              </p:ext>
            </p:extLst>
          </p:nvPr>
        </p:nvGraphicFramePr>
        <p:xfrm>
          <a:off x="287381" y="849086"/>
          <a:ext cx="11612881" cy="57041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45657"/>
                <a:gridCol w="867822"/>
                <a:gridCol w="891895"/>
                <a:gridCol w="1205466"/>
                <a:gridCol w="1202041"/>
              </a:tblGrid>
              <a:tr h="53539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SECTORS OF ACTIVITY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SIZE OF UDW </a:t>
                      </a:r>
                      <a:endParaRPr lang="en-US" sz="1800" b="1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 fontAlgn="ctr"/>
                      <a:r>
                        <a:rPr lang="en-US" sz="1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(</a:t>
                      </a:r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SURVEY)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SIZE OF INFORMAL ECONOMY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576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SUPPLY SIDE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DEMAND SIDE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INFORMAL </a:t>
                      </a:r>
                      <a:r>
                        <a:rPr lang="en-US" sz="1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EMPLOYM. </a:t>
                      </a:r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 FORMAL SECTOR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EMPLOYM. IN </a:t>
                      </a:r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INFORMAL SECTOR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/>
                    </a:solidFill>
                  </a:tcPr>
                </a:tc>
              </a:tr>
              <a:tr h="5098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Agriculture, forestry and fishing (including gardening</a:t>
                      </a:r>
                      <a:r>
                        <a:rPr lang="en-US" sz="1800" u="none" strike="noStrike" dirty="0" smtClean="0">
                          <a:effectLst/>
                        </a:rPr>
                        <a:t>)</a:t>
                      </a:r>
                      <a:endParaRPr 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8.9%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16.0%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6.1%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57.6%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5098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 smtClean="0">
                          <a:effectLst/>
                        </a:rPr>
                        <a:t>Industry</a:t>
                      </a:r>
                      <a:endParaRPr 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24.0%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6.9%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1.5%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098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 smtClean="0">
                          <a:effectLst/>
                        </a:rPr>
                        <a:t>Construction</a:t>
                      </a:r>
                      <a:endParaRPr 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24.0%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32.0%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25.2%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5098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Wholesale and retail trade (including: selling food from farms;  and selling goods/services associated with a hobby</a:t>
                      </a:r>
                      <a:r>
                        <a:rPr lang="en-US" sz="1800" u="none" strike="noStrike" dirty="0" smtClean="0">
                          <a:effectLst/>
                        </a:rPr>
                        <a:t>)</a:t>
                      </a:r>
                      <a:endParaRPr 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22.5%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24.0%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24.7%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3.7%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098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Transport, storage, postal and courier services (including: automotive maintenance/car repairs; help moving house; and taxi driving)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10.7%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15.0%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10.2%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2.8%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</a:tr>
              <a:tr h="5098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Temporary accommodation and </a:t>
                      </a:r>
                      <a:r>
                        <a:rPr lang="en-US" sz="1800" u="none" strike="noStrike" dirty="0" smtClean="0">
                          <a:effectLst/>
                        </a:rPr>
                        <a:t>catering</a:t>
                      </a:r>
                      <a:endParaRPr 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2.0%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55.0%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29.4%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0.6%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4700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Provision of other services (including: household services - home maintenance, repairs, cleaning and improvement services; babysitting; ironing; tutoring; and hairdressing and beauty treatments</a:t>
                      </a:r>
                      <a:r>
                        <a:rPr lang="en-US" sz="1800" u="none" strike="noStrike" dirty="0" smtClean="0">
                          <a:effectLst/>
                        </a:rPr>
                        <a:t>)</a:t>
                      </a:r>
                      <a:endParaRPr 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30.3%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60.0%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08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8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1928" y="-17410"/>
            <a:ext cx="12160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UDW in Ukraine – most relevant manifestations of UDW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415546065"/>
              </p:ext>
            </p:extLst>
          </p:nvPr>
        </p:nvGraphicFramePr>
        <p:xfrm>
          <a:off x="91440" y="653143"/>
          <a:ext cx="11884297" cy="6021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379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9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1928" y="-17410"/>
            <a:ext cx="12160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UDW in Ukraine – total informal employment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368623299"/>
              </p:ext>
            </p:extLst>
          </p:nvPr>
        </p:nvGraphicFramePr>
        <p:xfrm>
          <a:off x="143692" y="745792"/>
          <a:ext cx="11884297" cy="5798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379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6204</TotalTime>
  <Words>1576</Words>
  <Application>Microsoft Office PowerPoint</Application>
  <PresentationFormat>Personalizados</PresentationFormat>
  <Paragraphs>213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19</vt:i4>
      </vt:variant>
    </vt:vector>
  </HeadingPairs>
  <TitlesOfParts>
    <vt:vector size="20" baseType="lpstr">
      <vt:lpstr>Тема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 Ukr</dc:creator>
  <cp:lastModifiedBy>António Santos</cp:lastModifiedBy>
  <cp:revision>640</cp:revision>
  <cp:lastPrinted>2017-10-30T17:59:30Z</cp:lastPrinted>
  <dcterms:created xsi:type="dcterms:W3CDTF">2017-10-17T16:26:01Z</dcterms:created>
  <dcterms:modified xsi:type="dcterms:W3CDTF">2018-09-03T19:22:35Z</dcterms:modified>
</cp:coreProperties>
</file>