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80" r:id="rId2"/>
    <p:sldId id="279" r:id="rId3"/>
    <p:sldId id="285" r:id="rId4"/>
    <p:sldId id="267" r:id="rId5"/>
    <p:sldId id="263" r:id="rId6"/>
    <p:sldId id="281" r:id="rId7"/>
    <p:sldId id="282" r:id="rId8"/>
    <p:sldId id="283" r:id="rId9"/>
    <p:sldId id="284" r:id="rId10"/>
    <p:sldId id="275" r:id="rId11"/>
    <p:sldId id="286" r:id="rId12"/>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39" d="100"/>
          <a:sy n="139" d="100"/>
        </p:scale>
        <p:origin x="302" y="18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ocuments%20and%20Settings\salter.ILO\My%20Documents\EU%20OSH.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ocuments%20and%20Settings\salter.ILO\My%20Documents\EU%20OSH.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SKILLS\apprenticeship%20figure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RAFAEL\LABOUR%20PROVISIONS\Sources-Raf\EBERT\Excel-file%20Franz\Full%20Draft%20Graphs%20Trade%20Report%2026-7-13%20fran&#231;a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lineChart>
        <c:grouping val="standard"/>
        <c:varyColors val="0"/>
        <c:ser>
          <c:idx val="0"/>
          <c:order val="0"/>
          <c:tx>
            <c:v>Serious injuries at work (&gt;3 days’ absence) index, EU27</c:v>
          </c:tx>
          <c:marker>
            <c:symbol val="none"/>
          </c:marker>
          <c:cat>
            <c:numRef>
              <c:f>Sheet1!$B$1:$H$1</c:f>
              <c:numCache>
                <c:formatCode>General</c:formatCode>
                <c:ptCount val="7"/>
                <c:pt idx="0">
                  <c:v>2000</c:v>
                </c:pt>
                <c:pt idx="1">
                  <c:v>2001</c:v>
                </c:pt>
                <c:pt idx="2">
                  <c:v>2002</c:v>
                </c:pt>
                <c:pt idx="3">
                  <c:v>2003</c:v>
                </c:pt>
                <c:pt idx="4">
                  <c:v>2004</c:v>
                </c:pt>
                <c:pt idx="5">
                  <c:v>2005</c:v>
                </c:pt>
                <c:pt idx="6">
                  <c:v>2006</c:v>
                </c:pt>
              </c:numCache>
            </c:numRef>
          </c:cat>
          <c:val>
            <c:numRef>
              <c:f>Sheet1!$B$2:$H$2</c:f>
              <c:numCache>
                <c:formatCode>General</c:formatCode>
                <c:ptCount val="7"/>
                <c:pt idx="0">
                  <c:v>100</c:v>
                </c:pt>
                <c:pt idx="1">
                  <c:v>96</c:v>
                </c:pt>
                <c:pt idx="2">
                  <c:v>88</c:v>
                </c:pt>
                <c:pt idx="3">
                  <c:v>84</c:v>
                </c:pt>
                <c:pt idx="4">
                  <c:v>80</c:v>
                </c:pt>
                <c:pt idx="5">
                  <c:v>78</c:v>
                </c:pt>
                <c:pt idx="6">
                  <c:v>76</c:v>
                </c:pt>
              </c:numCache>
            </c:numRef>
          </c:val>
          <c:smooth val="0"/>
        </c:ser>
        <c:dLbls>
          <c:showLegendKey val="0"/>
          <c:showVal val="0"/>
          <c:showCatName val="0"/>
          <c:showSerName val="0"/>
          <c:showPercent val="0"/>
          <c:showBubbleSize val="0"/>
        </c:dLbls>
        <c:marker val="1"/>
        <c:smooth val="0"/>
        <c:axId val="86805120"/>
        <c:axId val="86827392"/>
      </c:lineChart>
      <c:catAx>
        <c:axId val="86805120"/>
        <c:scaling>
          <c:orientation val="minMax"/>
        </c:scaling>
        <c:delete val="0"/>
        <c:axPos val="b"/>
        <c:numFmt formatCode="General" sourceLinked="1"/>
        <c:majorTickMark val="out"/>
        <c:minorTickMark val="none"/>
        <c:tickLblPos val="nextTo"/>
        <c:crossAx val="86827392"/>
        <c:crosses val="autoZero"/>
        <c:auto val="1"/>
        <c:lblAlgn val="ctr"/>
        <c:lblOffset val="100"/>
        <c:noMultiLvlLbl val="0"/>
      </c:catAx>
      <c:valAx>
        <c:axId val="86827392"/>
        <c:scaling>
          <c:orientation val="minMax"/>
        </c:scaling>
        <c:delete val="0"/>
        <c:axPos val="l"/>
        <c:majorGridlines/>
        <c:numFmt formatCode="General" sourceLinked="1"/>
        <c:majorTickMark val="out"/>
        <c:minorTickMark val="none"/>
        <c:tickLblPos val="nextTo"/>
        <c:crossAx val="8680512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barChart>
        <c:barDir val="col"/>
        <c:grouping val="clustered"/>
        <c:varyColors val="0"/>
        <c:ser>
          <c:idx val="0"/>
          <c:order val="0"/>
          <c:tx>
            <c:strRef>
              <c:f>Sheet1!$A$5</c:f>
              <c:strCache>
                <c:ptCount val="1"/>
                <c:pt idx="0">
                  <c:v>Work-related health problems (% of persons that work or worked previously): 9 EU countries</c:v>
                </c:pt>
              </c:strCache>
            </c:strRef>
          </c:tx>
          <c:invertIfNegative val="0"/>
          <c:cat>
            <c:numRef>
              <c:f>Sheet1!$F$4:$G$4</c:f>
              <c:numCache>
                <c:formatCode>General</c:formatCode>
                <c:ptCount val="2"/>
                <c:pt idx="0">
                  <c:v>1999</c:v>
                </c:pt>
                <c:pt idx="1">
                  <c:v>2007</c:v>
                </c:pt>
              </c:numCache>
            </c:numRef>
          </c:cat>
          <c:val>
            <c:numRef>
              <c:f>Sheet1!$F$5:$G$5</c:f>
              <c:numCache>
                <c:formatCode>General</c:formatCode>
                <c:ptCount val="2"/>
                <c:pt idx="0">
                  <c:v>4.7</c:v>
                </c:pt>
                <c:pt idx="1">
                  <c:v>7.1</c:v>
                </c:pt>
              </c:numCache>
            </c:numRef>
          </c:val>
        </c:ser>
        <c:dLbls>
          <c:showLegendKey val="0"/>
          <c:showVal val="0"/>
          <c:showCatName val="0"/>
          <c:showSerName val="0"/>
          <c:showPercent val="0"/>
          <c:showBubbleSize val="0"/>
        </c:dLbls>
        <c:gapWidth val="150"/>
        <c:axId val="94584832"/>
        <c:axId val="94586368"/>
      </c:barChart>
      <c:catAx>
        <c:axId val="94584832"/>
        <c:scaling>
          <c:orientation val="minMax"/>
        </c:scaling>
        <c:delete val="0"/>
        <c:axPos val="b"/>
        <c:numFmt formatCode="General" sourceLinked="1"/>
        <c:majorTickMark val="none"/>
        <c:minorTickMark val="none"/>
        <c:tickLblPos val="nextTo"/>
        <c:crossAx val="94586368"/>
        <c:crosses val="autoZero"/>
        <c:auto val="1"/>
        <c:lblAlgn val="ctr"/>
        <c:lblOffset val="100"/>
        <c:noMultiLvlLbl val="0"/>
      </c:catAx>
      <c:valAx>
        <c:axId val="94586368"/>
        <c:scaling>
          <c:orientation val="minMax"/>
        </c:scaling>
        <c:delete val="0"/>
        <c:axPos val="l"/>
        <c:majorGridlines/>
        <c:numFmt formatCode="General" sourceLinked="1"/>
        <c:majorTickMark val="none"/>
        <c:minorTickMark val="none"/>
        <c:tickLblPos val="nextTo"/>
        <c:crossAx val="94584832"/>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dLbls>
            <c:dLbl>
              <c:idx val="0"/>
              <c:layout>
                <c:manualLayout>
                  <c:x val="-1.9076552930883641E-2"/>
                  <c:y val="-6.9150881383549981E-2"/>
                </c:manualLayout>
              </c:layout>
              <c:tx>
                <c:rich>
                  <a:bodyPr/>
                  <a:lstStyle/>
                  <a:p>
                    <a:r>
                      <a:rPr lang="en-US" sz="1600" b="1" dirty="0"/>
                      <a:t>Australia</a:t>
                    </a:r>
                  </a:p>
                </c:rich>
              </c:tx>
              <c:dLblPos val="r"/>
              <c:showLegendKey val="0"/>
              <c:showVal val="1"/>
              <c:showCatName val="0"/>
              <c:showSerName val="0"/>
              <c:showPercent val="0"/>
              <c:showBubbleSize val="0"/>
            </c:dLbl>
            <c:dLbl>
              <c:idx val="1"/>
              <c:layout>
                <c:manualLayout>
                  <c:x val="-3.2868110236220528E-2"/>
                  <c:y val="4.1666666666666692E-2"/>
                </c:manualLayout>
              </c:layout>
              <c:tx>
                <c:rich>
                  <a:bodyPr/>
                  <a:lstStyle/>
                  <a:p>
                    <a:r>
                      <a:rPr lang="en-US" sz="1600" b="1" dirty="0"/>
                      <a:t>Austria</a:t>
                    </a:r>
                  </a:p>
                </c:rich>
              </c:tx>
              <c:dLblPos val="r"/>
              <c:showLegendKey val="0"/>
              <c:showVal val="1"/>
              <c:showCatName val="0"/>
              <c:showSerName val="0"/>
              <c:showPercent val="0"/>
              <c:showBubbleSize val="0"/>
            </c:dLbl>
            <c:dLbl>
              <c:idx val="2"/>
              <c:layout>
                <c:manualLayout>
                  <c:x val="-3.2965441819772526E-2"/>
                  <c:y val="-5.6364107691737955E-2"/>
                </c:manualLayout>
              </c:layout>
              <c:tx>
                <c:rich>
                  <a:bodyPr/>
                  <a:lstStyle/>
                  <a:p>
                    <a:r>
                      <a:rPr lang="en-US" sz="1600" b="1" dirty="0"/>
                      <a:t>Canada</a:t>
                    </a:r>
                  </a:p>
                </c:rich>
              </c:tx>
              <c:dLblPos val="r"/>
              <c:showLegendKey val="0"/>
              <c:showVal val="1"/>
              <c:showCatName val="0"/>
              <c:showSerName val="0"/>
              <c:showPercent val="0"/>
              <c:showBubbleSize val="0"/>
            </c:dLbl>
            <c:dLbl>
              <c:idx val="3"/>
              <c:layout>
                <c:manualLayout>
                  <c:x val="-7.4534776902887137E-2"/>
                  <c:y val="4.9015387179202313E-2"/>
                </c:manualLayout>
              </c:layout>
              <c:tx>
                <c:rich>
                  <a:bodyPr/>
                  <a:lstStyle/>
                  <a:p>
                    <a:r>
                      <a:rPr lang="en-US" sz="1600" b="1" dirty="0"/>
                      <a:t>Denmark</a:t>
                    </a:r>
                  </a:p>
                </c:rich>
              </c:tx>
              <c:dLblPos val="r"/>
              <c:showLegendKey val="0"/>
              <c:showVal val="1"/>
              <c:showCatName val="0"/>
              <c:showSerName val="0"/>
              <c:showPercent val="0"/>
              <c:showBubbleSize val="0"/>
            </c:dLbl>
            <c:dLbl>
              <c:idx val="4"/>
              <c:layout>
                <c:manualLayout>
                  <c:x val="-1.5833333333333333E-3"/>
                  <c:y val="9.2593878457949454E-3"/>
                </c:manualLayout>
              </c:layout>
              <c:tx>
                <c:rich>
                  <a:bodyPr/>
                  <a:lstStyle/>
                  <a:p>
                    <a:r>
                      <a:rPr lang="en-US" sz="1600" b="1" dirty="0"/>
                      <a:t>France</a:t>
                    </a:r>
                  </a:p>
                </c:rich>
              </c:tx>
              <c:dLblPos val="r"/>
              <c:showLegendKey val="0"/>
              <c:showVal val="1"/>
              <c:showCatName val="0"/>
              <c:showSerName val="0"/>
              <c:showPercent val="0"/>
              <c:showBubbleSize val="0"/>
            </c:dLbl>
            <c:dLbl>
              <c:idx val="5"/>
              <c:layout>
                <c:manualLayout>
                  <c:x val="-3.157666229221337E-2"/>
                  <c:y val="5.8935870551420209E-2"/>
                </c:manualLayout>
              </c:layout>
              <c:tx>
                <c:rich>
                  <a:bodyPr/>
                  <a:lstStyle/>
                  <a:p>
                    <a:r>
                      <a:rPr lang="en-US" sz="1600" b="1" dirty="0"/>
                      <a:t>Germany</a:t>
                    </a:r>
                  </a:p>
                </c:rich>
              </c:tx>
              <c:dLblPos val="r"/>
              <c:showLegendKey val="0"/>
              <c:showVal val="1"/>
              <c:showCatName val="0"/>
              <c:showSerName val="0"/>
              <c:showPercent val="0"/>
              <c:showBubbleSize val="0"/>
            </c:dLbl>
            <c:dLbl>
              <c:idx val="6"/>
              <c:layout>
                <c:manualLayout>
                  <c:x val="-4.2687664041994838E-2"/>
                  <c:y val="5.5555555555555469E-2"/>
                </c:manualLayout>
              </c:layout>
              <c:tx>
                <c:rich>
                  <a:bodyPr/>
                  <a:lstStyle/>
                  <a:p>
                    <a:r>
                      <a:rPr lang="en-US" sz="1600" b="1" dirty="0"/>
                      <a:t>Italy</a:t>
                    </a:r>
                  </a:p>
                </c:rich>
              </c:tx>
              <c:dLblPos val="r"/>
              <c:showLegendKey val="0"/>
              <c:showVal val="1"/>
              <c:showCatName val="0"/>
              <c:showSerName val="0"/>
              <c:showPercent val="0"/>
              <c:showBubbleSize val="0"/>
            </c:dLbl>
            <c:dLbl>
              <c:idx val="7"/>
              <c:layout>
                <c:manualLayout>
                  <c:x val="-3.5645888013998275E-2"/>
                  <c:y val="5.5555555555555469E-2"/>
                </c:manualLayout>
              </c:layout>
              <c:tx>
                <c:rich>
                  <a:bodyPr/>
                  <a:lstStyle/>
                  <a:p>
                    <a:r>
                      <a:rPr lang="en-US" sz="1600" b="1" dirty="0"/>
                      <a:t>Switzerland</a:t>
                    </a:r>
                  </a:p>
                </c:rich>
              </c:tx>
              <c:dLblPos val="r"/>
              <c:showLegendKey val="0"/>
              <c:showVal val="1"/>
              <c:showCatName val="0"/>
              <c:showSerName val="0"/>
              <c:showPercent val="0"/>
              <c:showBubbleSize val="0"/>
            </c:dLbl>
            <c:dLbl>
              <c:idx val="8"/>
              <c:layout>
                <c:manualLayout>
                  <c:x val="-1.020997375328084E-3"/>
                  <c:y val="4.6296939228974562E-3"/>
                </c:manualLayout>
              </c:layout>
              <c:tx>
                <c:rich>
                  <a:bodyPr/>
                  <a:lstStyle/>
                  <a:p>
                    <a:r>
                      <a:rPr lang="en-US" sz="1600" b="1" dirty="0"/>
                      <a:t>UK</a:t>
                    </a:r>
                  </a:p>
                </c:rich>
              </c:tx>
              <c:dLblPos val="r"/>
              <c:showLegendKey val="0"/>
              <c:showVal val="1"/>
              <c:showCatName val="0"/>
              <c:showSerName val="0"/>
              <c:showPercent val="0"/>
              <c:showBubbleSize val="0"/>
            </c:dLbl>
            <c:dLbl>
              <c:idx val="9"/>
              <c:layout>
                <c:manualLayout>
                  <c:x val="-4.9632108486439196E-2"/>
                  <c:y val="2.2486216809243419E-2"/>
                </c:manualLayout>
              </c:layout>
              <c:tx>
                <c:rich>
                  <a:bodyPr/>
                  <a:lstStyle/>
                  <a:p>
                    <a:r>
                      <a:rPr lang="en-US" sz="1600" b="1" dirty="0"/>
                      <a:t>US</a:t>
                    </a:r>
                  </a:p>
                </c:rich>
              </c:tx>
              <c:dLblPos val="r"/>
              <c:showLegendKey val="0"/>
              <c:showVal val="1"/>
              <c:showCatName val="0"/>
              <c:showSerName val="0"/>
              <c:showPercent val="0"/>
              <c:showBubbleSize val="0"/>
            </c:dLbl>
            <c:dLblPos val="ctr"/>
            <c:showLegendKey val="0"/>
            <c:showVal val="1"/>
            <c:showCatName val="0"/>
            <c:showSerName val="0"/>
            <c:showPercent val="0"/>
            <c:showBubbleSize val="0"/>
            <c:showLeaderLines val="0"/>
          </c:dLbls>
          <c:trendline>
            <c:trendlineType val="linear"/>
            <c:dispRSqr val="0"/>
            <c:dispEq val="0"/>
          </c:trendline>
          <c:xVal>
            <c:numRef>
              <c:f>Sheet1!$C$21:$C$30</c:f>
              <c:numCache>
                <c:formatCode>General</c:formatCode>
                <c:ptCount val="10"/>
                <c:pt idx="0">
                  <c:v>40</c:v>
                </c:pt>
                <c:pt idx="1">
                  <c:v>32</c:v>
                </c:pt>
                <c:pt idx="2">
                  <c:v>30</c:v>
                </c:pt>
                <c:pt idx="3">
                  <c:v>27</c:v>
                </c:pt>
                <c:pt idx="4">
                  <c:v>17</c:v>
                </c:pt>
                <c:pt idx="5">
                  <c:v>39</c:v>
                </c:pt>
                <c:pt idx="6">
                  <c:v>24</c:v>
                </c:pt>
                <c:pt idx="7">
                  <c:v>44</c:v>
                </c:pt>
                <c:pt idx="8">
                  <c:v>20</c:v>
                </c:pt>
                <c:pt idx="9">
                  <c:v>14</c:v>
                </c:pt>
              </c:numCache>
            </c:numRef>
          </c:xVal>
          <c:yVal>
            <c:numRef>
              <c:f>Sheet1!$D$21:$D$30</c:f>
              <c:numCache>
                <c:formatCode>General</c:formatCode>
                <c:ptCount val="10"/>
                <c:pt idx="0">
                  <c:v>11.4</c:v>
                </c:pt>
                <c:pt idx="1">
                  <c:v>7.5</c:v>
                </c:pt>
                <c:pt idx="2">
                  <c:v>12.7</c:v>
                </c:pt>
                <c:pt idx="3">
                  <c:v>8.2000000000000011</c:v>
                </c:pt>
                <c:pt idx="4">
                  <c:v>20</c:v>
                </c:pt>
                <c:pt idx="5">
                  <c:v>10.9</c:v>
                </c:pt>
                <c:pt idx="6">
                  <c:v>25.8</c:v>
                </c:pt>
                <c:pt idx="7">
                  <c:v>6.9</c:v>
                </c:pt>
                <c:pt idx="8">
                  <c:v>12.2</c:v>
                </c:pt>
                <c:pt idx="9">
                  <c:v>11.1</c:v>
                </c:pt>
              </c:numCache>
            </c:numRef>
          </c:yVal>
          <c:smooth val="0"/>
        </c:ser>
        <c:dLbls>
          <c:showLegendKey val="0"/>
          <c:showVal val="1"/>
          <c:showCatName val="0"/>
          <c:showSerName val="0"/>
          <c:showPercent val="0"/>
          <c:showBubbleSize val="0"/>
        </c:dLbls>
        <c:axId val="95564928"/>
        <c:axId val="95566848"/>
      </c:scatterChart>
      <c:valAx>
        <c:axId val="95564928"/>
        <c:scaling>
          <c:orientation val="minMax"/>
        </c:scaling>
        <c:delete val="0"/>
        <c:axPos val="b"/>
        <c:majorGridlines/>
        <c:minorGridlines/>
        <c:title>
          <c:tx>
            <c:rich>
              <a:bodyPr/>
              <a:lstStyle/>
              <a:p>
                <a:pPr>
                  <a:defRPr/>
                </a:pPr>
                <a:r>
                  <a:rPr lang="en-US" sz="1400" dirty="0"/>
                  <a:t>Apprentices</a:t>
                </a:r>
                <a:r>
                  <a:rPr lang="en-US" sz="1400" baseline="0" dirty="0"/>
                  <a:t> per 1000 employed</a:t>
                </a:r>
                <a:endParaRPr lang="en-US" sz="1400" dirty="0"/>
              </a:p>
            </c:rich>
          </c:tx>
          <c:layout/>
          <c:overlay val="0"/>
        </c:title>
        <c:numFmt formatCode="General" sourceLinked="1"/>
        <c:majorTickMark val="out"/>
        <c:minorTickMark val="none"/>
        <c:tickLblPos val="nextTo"/>
        <c:crossAx val="95566848"/>
        <c:crosses val="autoZero"/>
        <c:crossBetween val="midCat"/>
      </c:valAx>
      <c:valAx>
        <c:axId val="95566848"/>
        <c:scaling>
          <c:orientation val="minMax"/>
        </c:scaling>
        <c:delete val="0"/>
        <c:axPos val="l"/>
        <c:majorGridlines/>
        <c:minorGridlines/>
        <c:title>
          <c:tx>
            <c:rich>
              <a:bodyPr/>
              <a:lstStyle/>
              <a:p>
                <a:pPr>
                  <a:defRPr/>
                </a:pPr>
                <a:r>
                  <a:rPr lang="en-US" sz="1400" dirty="0"/>
                  <a:t>Youth</a:t>
                </a:r>
                <a:r>
                  <a:rPr lang="en-US" sz="1400" baseline="0" dirty="0"/>
                  <a:t> Unemployment 10 year </a:t>
                </a:r>
                <a:r>
                  <a:rPr lang="en-US" sz="1400" baseline="0" dirty="0" err="1"/>
                  <a:t>avg</a:t>
                </a:r>
                <a:r>
                  <a:rPr lang="en-US" sz="1400" baseline="0" dirty="0"/>
                  <a:t> </a:t>
                </a:r>
                <a:endParaRPr lang="en-US" sz="1400" dirty="0"/>
              </a:p>
            </c:rich>
          </c:tx>
          <c:layout/>
          <c:overlay val="0"/>
        </c:title>
        <c:numFmt formatCode="General" sourceLinked="1"/>
        <c:majorTickMark val="out"/>
        <c:minorTickMark val="none"/>
        <c:tickLblPos val="nextTo"/>
        <c:crossAx val="95564928"/>
        <c:crosses val="autoZero"/>
        <c:crossBetween val="midCat"/>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plotArea>
      <c:layout/>
      <c:barChart>
        <c:barDir val="col"/>
        <c:grouping val="stacked"/>
        <c:varyColors val="0"/>
        <c:ser>
          <c:idx val="0"/>
          <c:order val="0"/>
          <c:tx>
            <c:strRef>
              <c:f>'Figure 1.4'!$A$27</c:f>
              <c:strCache>
                <c:ptCount val="1"/>
                <c:pt idx="0">
                  <c:v>Promotional</c:v>
                </c:pt>
              </c:strCache>
            </c:strRef>
          </c:tx>
          <c:invertIfNegative val="0"/>
          <c:dLbls>
            <c:dLbl>
              <c:idx val="0"/>
              <c:delete val="1"/>
            </c:dLbl>
            <c:dLbl>
              <c:idx val="1"/>
              <c:layout/>
              <c:tx>
                <c:rich>
                  <a:bodyPr/>
                  <a:lstStyle/>
                  <a:p>
                    <a:r>
                      <a:rPr lang="en-US" dirty="0" smtClean="0"/>
                      <a:t>3</a:t>
                    </a:r>
                    <a:endParaRPr lang="en-US" dirty="0"/>
                  </a:p>
                </c:rich>
              </c:tx>
              <c:showLegendKey val="0"/>
              <c:showVal val="1"/>
              <c:showCatName val="0"/>
              <c:showSerName val="0"/>
              <c:showPercent val="0"/>
              <c:showBubbleSize val="0"/>
            </c:dLbl>
            <c:spPr>
              <a:noFill/>
              <a:ln w="25400">
                <a:noFill/>
              </a:ln>
            </c:spPr>
            <c:showLegendKey val="0"/>
            <c:showVal val="1"/>
            <c:showCatName val="0"/>
            <c:showSerName val="0"/>
            <c:showPercent val="0"/>
            <c:showBubbleSize val="0"/>
            <c:showLeaderLines val="0"/>
          </c:dLbls>
          <c:cat>
            <c:numRef>
              <c:f>'Figure 1.4'!$B$26:$G$26</c:f>
              <c:numCache>
                <c:formatCode>General</c:formatCode>
                <c:ptCount val="6"/>
                <c:pt idx="0">
                  <c:v>1990</c:v>
                </c:pt>
                <c:pt idx="1">
                  <c:v>1995</c:v>
                </c:pt>
                <c:pt idx="2">
                  <c:v>2000</c:v>
                </c:pt>
                <c:pt idx="3">
                  <c:v>2005</c:v>
                </c:pt>
                <c:pt idx="4">
                  <c:v>2010</c:v>
                </c:pt>
                <c:pt idx="5">
                  <c:v>2013</c:v>
                </c:pt>
              </c:numCache>
            </c:numRef>
          </c:cat>
          <c:val>
            <c:numRef>
              <c:f>'Figure 1.4'!$B$27:$G$27</c:f>
              <c:numCache>
                <c:formatCode>General</c:formatCode>
                <c:ptCount val="6"/>
                <c:pt idx="0">
                  <c:v>0</c:v>
                </c:pt>
                <c:pt idx="1">
                  <c:v>3</c:v>
                </c:pt>
                <c:pt idx="2">
                  <c:v>9</c:v>
                </c:pt>
                <c:pt idx="3">
                  <c:v>14</c:v>
                </c:pt>
                <c:pt idx="4">
                  <c:v>27</c:v>
                </c:pt>
                <c:pt idx="5">
                  <c:v>34</c:v>
                </c:pt>
              </c:numCache>
            </c:numRef>
          </c:val>
        </c:ser>
        <c:ser>
          <c:idx val="1"/>
          <c:order val="1"/>
          <c:tx>
            <c:strRef>
              <c:f>'Figure 1.4'!$A$28</c:f>
              <c:strCache>
                <c:ptCount val="1"/>
                <c:pt idx="0">
                  <c:v>Conditional</c:v>
                </c:pt>
              </c:strCache>
            </c:strRef>
          </c:tx>
          <c:invertIfNegative val="0"/>
          <c:dLbls>
            <c:dLbl>
              <c:idx val="0"/>
              <c:delete val="1"/>
            </c:dLbl>
            <c:spPr>
              <a:noFill/>
              <a:ln w="25400">
                <a:noFill/>
              </a:ln>
            </c:spPr>
            <c:showLegendKey val="0"/>
            <c:showVal val="1"/>
            <c:showCatName val="0"/>
            <c:showSerName val="0"/>
            <c:showPercent val="0"/>
            <c:showBubbleSize val="0"/>
            <c:showLeaderLines val="0"/>
          </c:dLbls>
          <c:cat>
            <c:numRef>
              <c:f>'Figure 1.4'!$B$26:$G$26</c:f>
              <c:numCache>
                <c:formatCode>General</c:formatCode>
                <c:ptCount val="6"/>
                <c:pt idx="0">
                  <c:v>1990</c:v>
                </c:pt>
                <c:pt idx="1">
                  <c:v>1995</c:v>
                </c:pt>
                <c:pt idx="2">
                  <c:v>2000</c:v>
                </c:pt>
                <c:pt idx="3">
                  <c:v>2005</c:v>
                </c:pt>
                <c:pt idx="4">
                  <c:v>2010</c:v>
                </c:pt>
                <c:pt idx="5">
                  <c:v>2013</c:v>
                </c:pt>
              </c:numCache>
            </c:numRef>
          </c:cat>
          <c:val>
            <c:numRef>
              <c:f>'Figure 1.4'!$B$28:$G$28</c:f>
              <c:numCache>
                <c:formatCode>General</c:formatCode>
                <c:ptCount val="6"/>
                <c:pt idx="0">
                  <c:v>0</c:v>
                </c:pt>
                <c:pt idx="1">
                  <c:v>1</c:v>
                </c:pt>
                <c:pt idx="2">
                  <c:v>2</c:v>
                </c:pt>
                <c:pt idx="3">
                  <c:v>7</c:v>
                </c:pt>
                <c:pt idx="4">
                  <c:v>17</c:v>
                </c:pt>
                <c:pt idx="5">
                  <c:v>24</c:v>
                </c:pt>
              </c:numCache>
            </c:numRef>
          </c:val>
        </c:ser>
        <c:dLbls>
          <c:showLegendKey val="0"/>
          <c:showVal val="0"/>
          <c:showCatName val="0"/>
          <c:showSerName val="0"/>
          <c:showPercent val="0"/>
          <c:showBubbleSize val="0"/>
        </c:dLbls>
        <c:gapWidth val="150"/>
        <c:overlap val="100"/>
        <c:axId val="95340416"/>
        <c:axId val="95341952"/>
      </c:barChart>
      <c:catAx>
        <c:axId val="95340416"/>
        <c:scaling>
          <c:orientation val="minMax"/>
        </c:scaling>
        <c:delete val="0"/>
        <c:axPos val="b"/>
        <c:numFmt formatCode="General" sourceLinked="1"/>
        <c:majorTickMark val="out"/>
        <c:minorTickMark val="none"/>
        <c:tickLblPos val="nextTo"/>
        <c:crossAx val="95341952"/>
        <c:crosses val="autoZero"/>
        <c:auto val="1"/>
        <c:lblAlgn val="ctr"/>
        <c:lblOffset val="100"/>
        <c:noMultiLvlLbl val="0"/>
      </c:catAx>
      <c:valAx>
        <c:axId val="95341952"/>
        <c:scaling>
          <c:orientation val="minMax"/>
        </c:scaling>
        <c:delete val="0"/>
        <c:axPos val="l"/>
        <c:majorGridlines/>
        <c:numFmt formatCode="General" sourceLinked="1"/>
        <c:majorTickMark val="out"/>
        <c:minorTickMark val="none"/>
        <c:tickLblPos val="nextTo"/>
        <c:crossAx val="95340416"/>
        <c:crosses val="autoZero"/>
        <c:crossBetween val="between"/>
      </c:valAx>
    </c:plotArea>
    <c:legend>
      <c:legendPos val="r"/>
      <c:layout>
        <c:manualLayout>
          <c:xMode val="edge"/>
          <c:yMode val="edge"/>
          <c:x val="0.83220832973290937"/>
          <c:y val="0.45370108449488517"/>
          <c:w val="0.15799337625037577"/>
          <c:h val="0.19299265893533232"/>
        </c:manualLayout>
      </c:layout>
      <c:overlay val="0"/>
      <c:txPr>
        <a:bodyPr/>
        <a:lstStyle/>
        <a:p>
          <a:pPr>
            <a:defRPr sz="1200" baseline="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3713"/>
          </a:xfrm>
          <a:prstGeom prst="rect">
            <a:avLst/>
          </a:prstGeom>
        </p:spPr>
        <p:txBody>
          <a:bodyPr vert="horz" lIns="91440" tIns="45720" rIns="91440" bIns="45720" rtlCol="0"/>
          <a:lstStyle>
            <a:lvl1pPr algn="r">
              <a:defRPr sz="1200"/>
            </a:lvl1pPr>
          </a:lstStyle>
          <a:p>
            <a:fld id="{8ED0542E-4369-4A0C-A1CA-FC5FB4A9BF66}" type="datetimeFigureOut">
              <a:rPr lang="en-GB" smtClean="0"/>
              <a:t>29/04/2014</a:t>
            </a:fld>
            <a:endParaRPr lang="en-GB"/>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690269"/>
            <a:ext cx="543814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824"/>
            <a:ext cx="2945659"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8824"/>
            <a:ext cx="2945659" cy="493713"/>
          </a:xfrm>
          <a:prstGeom prst="rect">
            <a:avLst/>
          </a:prstGeom>
        </p:spPr>
        <p:txBody>
          <a:bodyPr vert="horz" lIns="91440" tIns="45720" rIns="91440" bIns="45720" rtlCol="0" anchor="b"/>
          <a:lstStyle>
            <a:lvl1pPr algn="r">
              <a:defRPr sz="1200"/>
            </a:lvl1pPr>
          </a:lstStyle>
          <a:p>
            <a:fld id="{3C84BA4F-9C7A-47AA-8C4B-27424E6FE65A}" type="slidenum">
              <a:rPr lang="en-GB" smtClean="0"/>
              <a:t>‹#›</a:t>
            </a:fld>
            <a:endParaRPr lang="en-GB"/>
          </a:p>
        </p:txBody>
      </p:sp>
    </p:spTree>
    <p:extLst>
      <p:ext uri="{BB962C8B-B14F-4D97-AF65-F5344CB8AC3E}">
        <p14:creationId xmlns:p14="http://schemas.microsoft.com/office/powerpoint/2010/main" val="3633615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noProof="0" dirty="0" smtClean="0"/>
          </a:p>
        </p:txBody>
      </p:sp>
      <p:sp>
        <p:nvSpPr>
          <p:cNvPr id="4" name="Slide Number Placeholder 3"/>
          <p:cNvSpPr>
            <a:spLocks noGrp="1"/>
          </p:cNvSpPr>
          <p:nvPr>
            <p:ph type="sldNum" sz="quarter" idx="10"/>
          </p:nvPr>
        </p:nvSpPr>
        <p:spPr/>
        <p:txBody>
          <a:bodyPr/>
          <a:lstStyle/>
          <a:p>
            <a:fld id="{77D37AEF-753F-423E-ABE2-F5E94B376141}" type="slidenum">
              <a:rPr lang="en-GB" smtClean="0"/>
              <a:pPr/>
              <a:t>4</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4647B9A-268F-4AFA-B5F5-39CC3ED516E7}" type="slidenum">
              <a:rPr lang="en-GB" smtClean="0"/>
              <a:pPr/>
              <a:t>6</a:t>
            </a:fld>
            <a:endParaRPr lang="en-GB" dirty="0"/>
          </a:p>
        </p:txBody>
      </p:sp>
    </p:spTree>
    <p:extLst>
      <p:ext uri="{BB962C8B-B14F-4D97-AF65-F5344CB8AC3E}">
        <p14:creationId xmlns:p14="http://schemas.microsoft.com/office/powerpoint/2010/main" val="2645929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4647B9A-268F-4AFA-B5F5-39CC3ED516E7}" type="slidenum">
              <a:rPr lang="en-GB" smtClean="0"/>
              <a:pPr/>
              <a:t>7</a:t>
            </a:fld>
            <a:endParaRPr lang="en-GB" dirty="0"/>
          </a:p>
        </p:txBody>
      </p:sp>
    </p:spTree>
    <p:extLst>
      <p:ext uri="{BB962C8B-B14F-4D97-AF65-F5344CB8AC3E}">
        <p14:creationId xmlns:p14="http://schemas.microsoft.com/office/powerpoint/2010/main" val="2645929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4647B9A-268F-4AFA-B5F5-39CC3ED516E7}" type="slidenum">
              <a:rPr lang="en-GB" smtClean="0">
                <a:solidFill>
                  <a:prstClr val="black"/>
                </a:solidFill>
              </a:rPr>
              <a:pPr/>
              <a:t>8</a:t>
            </a:fld>
            <a:endParaRPr lang="en-GB" dirty="0">
              <a:solidFill>
                <a:prstClr val="black"/>
              </a:solidFill>
            </a:endParaRPr>
          </a:p>
        </p:txBody>
      </p:sp>
    </p:spTree>
    <p:extLst>
      <p:ext uri="{BB962C8B-B14F-4D97-AF65-F5344CB8AC3E}">
        <p14:creationId xmlns:p14="http://schemas.microsoft.com/office/powerpoint/2010/main" val="2645929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4647B9A-268F-4AFA-B5F5-39CC3ED516E7}" type="slidenum">
              <a:rPr lang="en-GB" smtClean="0">
                <a:solidFill>
                  <a:prstClr val="black"/>
                </a:solidFill>
              </a:rPr>
              <a:pPr/>
              <a:t>9</a:t>
            </a:fld>
            <a:endParaRPr lang="en-GB" dirty="0">
              <a:solidFill>
                <a:prstClr val="black"/>
              </a:solidFill>
            </a:endParaRPr>
          </a:p>
        </p:txBody>
      </p:sp>
    </p:spTree>
    <p:extLst>
      <p:ext uri="{BB962C8B-B14F-4D97-AF65-F5344CB8AC3E}">
        <p14:creationId xmlns:p14="http://schemas.microsoft.com/office/powerpoint/2010/main" val="2645929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a:lstStyle/>
          <a:p>
            <a:pPr>
              <a:defRPr/>
            </a:pPr>
            <a:fld id="{DD30FAC1-81B3-4084-9D52-68001E7BF66B}" type="slidenum">
              <a:rPr lang="en-GB" smtClean="0"/>
              <a:pPr>
                <a:defRPr/>
              </a:pPr>
              <a:t>10</a:t>
            </a:fld>
            <a:endParaRPr lang="en-GB"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FB80B22-B0CF-4666-B231-66F09C337794}" type="datetimeFigureOut">
              <a:rPr lang="en-GB" smtClean="0"/>
              <a:t>29/04/2014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3439468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B80B22-B0CF-4666-B231-66F09C337794}" type="datetimeFigureOut">
              <a:rPr lang="en-GB" smtClean="0"/>
              <a:t>29/04/2014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3091104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B80B22-B0CF-4666-B231-66F09C337794}" type="datetimeFigureOut">
              <a:rPr lang="en-GB" smtClean="0"/>
              <a:t>29/04/2014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1907324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FB80B22-B0CF-4666-B231-66F09C337794}" type="datetimeFigureOut">
              <a:rPr lang="en-GB" smtClean="0"/>
              <a:t>29/04/2014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212360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FB80B22-B0CF-4666-B231-66F09C337794}" type="datetimeFigureOut">
              <a:rPr lang="en-GB" smtClean="0"/>
              <a:t>29/04/2014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969813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FB80B22-B0CF-4666-B231-66F09C337794}" type="datetimeFigureOut">
              <a:rPr lang="en-GB" smtClean="0"/>
              <a:t>29/04/2014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1707747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B80B22-B0CF-4666-B231-66F09C337794}" type="datetimeFigureOut">
              <a:rPr lang="en-GB" smtClean="0"/>
              <a:t>29/04/2014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921095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B80B22-B0CF-4666-B231-66F09C337794}" type="datetimeFigureOut">
              <a:rPr lang="en-GB" smtClean="0"/>
              <a:t>29/04/2014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1946459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B80B22-B0CF-4666-B231-66F09C337794}" type="datetimeFigureOut">
              <a:rPr lang="en-GB" smtClean="0"/>
              <a:t>29/04/2014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4047519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B80B22-B0CF-4666-B231-66F09C337794}" type="datetimeFigureOut">
              <a:rPr lang="en-GB" smtClean="0"/>
              <a:t>29/04/2014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2451684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FB80B22-B0CF-4666-B231-66F09C337794}" type="datetimeFigureOut">
              <a:rPr lang="en-GB" smtClean="0"/>
              <a:t>29/04/2014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7F3F6F-0304-4E23-A836-EE8EC0D038AE}" type="slidenum">
              <a:rPr lang="en-GB" smtClean="0"/>
              <a:t>‹#›</a:t>
            </a:fld>
            <a:endParaRPr lang="en-GB"/>
          </a:p>
        </p:txBody>
      </p:sp>
    </p:spTree>
    <p:extLst>
      <p:ext uri="{BB962C8B-B14F-4D97-AF65-F5344CB8AC3E}">
        <p14:creationId xmlns:p14="http://schemas.microsoft.com/office/powerpoint/2010/main" val="2187379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B80B22-B0CF-4666-B231-66F09C337794}" type="datetimeFigureOut">
              <a:rPr lang="en-GB" smtClean="0"/>
              <a:t>29/04/2014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F3F6F-0304-4E23-A836-EE8EC0D038AE}" type="slidenum">
              <a:rPr lang="en-GB" smtClean="0"/>
              <a:t>‹#›</a:t>
            </a:fld>
            <a:endParaRPr lang="en-GB"/>
          </a:p>
        </p:txBody>
      </p:sp>
    </p:spTree>
    <p:extLst>
      <p:ext uri="{BB962C8B-B14F-4D97-AF65-F5344CB8AC3E}">
        <p14:creationId xmlns:p14="http://schemas.microsoft.com/office/powerpoint/2010/main" val="4023104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07504" y="1777983"/>
            <a:ext cx="9036496" cy="1631216"/>
          </a:xfrm>
          <a:prstGeom prst="rect">
            <a:avLst/>
          </a:prstGeom>
          <a:solidFill>
            <a:schemeClr val="tx2">
              <a:lumMod val="20000"/>
              <a:lumOff val="80000"/>
            </a:schemeClr>
          </a:solidFill>
          <a:ln w="9525">
            <a:noFill/>
            <a:miter lim="800000"/>
            <a:headEnd/>
            <a:tailEnd/>
          </a:ln>
        </p:spPr>
        <p:txBody>
          <a:bodyPr wrap="square">
            <a:spAutoFit/>
          </a:bodyPr>
          <a:lstStyle/>
          <a:p>
            <a:pPr algn="ctr">
              <a:spcBef>
                <a:spcPct val="50000"/>
              </a:spcBef>
            </a:pPr>
            <a:r>
              <a:rPr lang="en-GB" sz="4000" dirty="0"/>
              <a:t>W</a:t>
            </a:r>
            <a:r>
              <a:rPr lang="en-GB" sz="4000" dirty="0" smtClean="0"/>
              <a:t>orking </a:t>
            </a:r>
            <a:r>
              <a:rPr lang="en-GB" sz="4000" dirty="0"/>
              <a:t>conditions in </a:t>
            </a:r>
            <a:r>
              <a:rPr lang="en-GB" sz="4000" dirty="0" smtClean="0"/>
              <a:t>Europe and globally:</a:t>
            </a:r>
          </a:p>
          <a:p>
            <a:pPr algn="ctr">
              <a:spcBef>
                <a:spcPct val="50000"/>
              </a:spcBef>
            </a:pPr>
            <a:r>
              <a:rPr lang="en-GB" sz="4000" dirty="0" smtClean="0"/>
              <a:t> Progress and challenges</a:t>
            </a:r>
            <a:endParaRPr lang="en-GB" sz="4000" b="1" i="1" dirty="0" smtClean="0">
              <a:solidFill>
                <a:schemeClr val="accent2"/>
              </a:solidFill>
            </a:endParaRPr>
          </a:p>
        </p:txBody>
      </p:sp>
      <p:pic>
        <p:nvPicPr>
          <p:cNvPr id="5" name="Picture 5" descr="ILO LOGO"/>
          <p:cNvPicPr>
            <a:picLocks noChangeAspect="1" noChangeArrowheads="1"/>
          </p:cNvPicPr>
          <p:nvPr/>
        </p:nvPicPr>
        <p:blipFill>
          <a:blip r:embed="rId2" cstate="print"/>
          <a:srcRect/>
          <a:stretch>
            <a:fillRect/>
          </a:stretch>
        </p:blipFill>
        <p:spPr bwMode="auto">
          <a:xfrm>
            <a:off x="7596188" y="188913"/>
            <a:ext cx="1295400" cy="1289050"/>
          </a:xfrm>
          <a:prstGeom prst="rect">
            <a:avLst/>
          </a:prstGeom>
          <a:noFill/>
          <a:ln w="9525">
            <a:noFill/>
            <a:miter lim="800000"/>
            <a:headEnd/>
            <a:tailEnd/>
          </a:ln>
        </p:spPr>
      </p:pic>
      <p:sp>
        <p:nvSpPr>
          <p:cNvPr id="7" name="Rectangle 2"/>
          <p:cNvSpPr txBox="1">
            <a:spLocks noChangeArrowheads="1"/>
          </p:cNvSpPr>
          <p:nvPr/>
        </p:nvSpPr>
        <p:spPr bwMode="auto">
          <a:xfrm>
            <a:off x="4799900" y="4762488"/>
            <a:ext cx="3889375" cy="122396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rgbClr val="990000"/>
              </a:buClr>
              <a:buSzPct val="65000"/>
              <a:buFont typeface="Wingdings" pitchFamily="2" charset="2"/>
              <a:buNone/>
              <a:defRPr sz="2800">
                <a:solidFill>
                  <a:schemeClr val="tx1"/>
                </a:solidFill>
                <a:latin typeface="+mn-lt"/>
                <a:ea typeface="+mn-ea"/>
                <a:cs typeface="+mn-cs"/>
              </a:defRPr>
            </a:lvl1pPr>
            <a:lvl2pPr marL="669925" indent="-325438" algn="l" rtl="0" eaLnBrk="0" fontAlgn="base" hangingPunct="0">
              <a:spcBef>
                <a:spcPct val="20000"/>
              </a:spcBef>
              <a:spcAft>
                <a:spcPct val="0"/>
              </a:spcAft>
              <a:buClr>
                <a:schemeClr val="tx1"/>
              </a:buClr>
              <a:buSzPct val="60000"/>
              <a:buFont typeface="Wingdings" pitchFamily="2" charset="2"/>
              <a:buChar char="q"/>
              <a:defRPr sz="2600">
                <a:solidFill>
                  <a:schemeClr val="tx1"/>
                </a:solidFill>
                <a:latin typeface="+mn-lt"/>
                <a:cs typeface="+mn-cs"/>
              </a:defRPr>
            </a:lvl2pPr>
            <a:lvl3pPr marL="1022350" indent="-350838" algn="l" rtl="0" eaLnBrk="0" fontAlgn="base" hangingPunct="0">
              <a:spcBef>
                <a:spcPct val="20000"/>
              </a:spcBef>
              <a:spcAft>
                <a:spcPct val="0"/>
              </a:spcAft>
              <a:buClr>
                <a:srgbClr val="990000"/>
              </a:buClr>
              <a:buSzPct val="65000"/>
              <a:buFont typeface="Wingdings" pitchFamily="2" charset="2"/>
              <a:buChar char="n"/>
              <a:defRPr sz="2200">
                <a:solidFill>
                  <a:schemeClr val="tx1"/>
                </a:solidFill>
                <a:latin typeface="+mn-lt"/>
                <a:cs typeface="+mn-cs"/>
              </a:defRPr>
            </a:lvl3pPr>
            <a:lvl4pPr marL="1339850" indent="-315913" algn="l" rtl="0" eaLnBrk="0" fontAlgn="base" hangingPunct="0">
              <a:spcBef>
                <a:spcPct val="20000"/>
              </a:spcBef>
              <a:spcAft>
                <a:spcPct val="0"/>
              </a:spcAft>
              <a:buClr>
                <a:schemeClr val="tx1"/>
              </a:buClr>
              <a:buSzPct val="60000"/>
              <a:buFont typeface="Wingdings" pitchFamily="2" charset="2"/>
              <a:buChar char="q"/>
              <a:defRPr sz="2000">
                <a:solidFill>
                  <a:schemeClr val="tx1"/>
                </a:solidFill>
                <a:latin typeface="+mn-lt"/>
                <a:cs typeface="+mn-cs"/>
              </a:defRPr>
            </a:lvl4pPr>
            <a:lvl5pPr marL="1681163" indent="-339725" algn="l" rtl="0" eaLnBrk="0" fontAlgn="base" hangingPunct="0">
              <a:spcBef>
                <a:spcPct val="20000"/>
              </a:spcBef>
              <a:spcAft>
                <a:spcPct val="0"/>
              </a:spcAft>
              <a:buClr>
                <a:srgbClr val="990000"/>
              </a:buClr>
              <a:buSzPct val="65000"/>
              <a:buFont typeface="Wingdings" pitchFamily="2" charset="2"/>
              <a:buChar char="n"/>
              <a:defRPr sz="2000">
                <a:solidFill>
                  <a:schemeClr val="tx1"/>
                </a:solidFill>
                <a:latin typeface="+mn-lt"/>
                <a:cs typeface="+mn-cs"/>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cs typeface="+mn-cs"/>
              </a:defRPr>
            </a:lvl9pPr>
          </a:lstStyle>
          <a:p>
            <a:pPr marL="0" marR="0" lvl="0" indent="0" algn="l" defTabSz="914400" rtl="0" eaLnBrk="1" fontAlgn="base" latinLnBrk="0" hangingPunct="1">
              <a:lnSpc>
                <a:spcPct val="80000"/>
              </a:lnSpc>
              <a:spcBef>
                <a:spcPct val="20000"/>
              </a:spcBef>
              <a:spcAft>
                <a:spcPct val="0"/>
              </a:spcAft>
              <a:buClr>
                <a:srgbClr val="CC9900"/>
              </a:buClr>
              <a:buSzPct val="65000"/>
              <a:buFont typeface="Wingdings" pitchFamily="2" charset="2"/>
              <a:buNone/>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Arial"/>
              </a:rPr>
              <a:t>Sandra Polaski </a:t>
            </a:r>
          </a:p>
          <a:p>
            <a:pPr marL="0" marR="0" lvl="0" indent="0" algn="l" defTabSz="914400" rtl="0" eaLnBrk="1" fontAlgn="base" latinLnBrk="0" hangingPunct="1">
              <a:lnSpc>
                <a:spcPct val="80000"/>
              </a:lnSpc>
              <a:spcBef>
                <a:spcPct val="20000"/>
              </a:spcBef>
              <a:spcAft>
                <a:spcPct val="0"/>
              </a:spcAft>
              <a:buClr>
                <a:srgbClr val="CC9900"/>
              </a:buClr>
              <a:buSzPct val="65000"/>
              <a:buFont typeface="Wingdings" pitchFamily="2" charset="2"/>
              <a:buNone/>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Arial"/>
              </a:rPr>
              <a:t>Deputy Director General for Policy</a:t>
            </a:r>
          </a:p>
          <a:p>
            <a:pPr marL="0" marR="0" lvl="0" indent="0" algn="l" defTabSz="914400" rtl="0" eaLnBrk="1" fontAlgn="base" latinLnBrk="0" hangingPunct="1">
              <a:lnSpc>
                <a:spcPct val="80000"/>
              </a:lnSpc>
              <a:spcBef>
                <a:spcPct val="20000"/>
              </a:spcBef>
              <a:spcAft>
                <a:spcPct val="0"/>
              </a:spcAft>
              <a:buClr>
                <a:srgbClr val="CC9900"/>
              </a:buClr>
              <a:buSzPct val="65000"/>
              <a:buFont typeface="Wingdings" pitchFamily="2" charset="2"/>
              <a:buNone/>
              <a:tabLst/>
              <a:defRPr/>
            </a:pPr>
            <a:r>
              <a:rPr kumimoji="0" lang="en-GB" sz="1800" b="0" i="0" u="none" strike="noStrike" kern="0" cap="none" spc="0" normalizeH="0" baseline="0" noProof="0" dirty="0" smtClean="0">
                <a:ln>
                  <a:noFill/>
                </a:ln>
                <a:solidFill>
                  <a:srgbClr val="000000"/>
                </a:solidFill>
                <a:effectLst/>
                <a:uLnTx/>
                <a:uFillTx/>
                <a:latin typeface="Arial"/>
                <a:ea typeface="+mn-ea"/>
                <a:cs typeface="Arial"/>
              </a:rPr>
              <a:t>International Labour </a:t>
            </a:r>
            <a:r>
              <a:rPr lang="en-GB" sz="1800" kern="0" dirty="0">
                <a:solidFill>
                  <a:srgbClr val="000000"/>
                </a:solidFill>
                <a:latin typeface="Arial"/>
                <a:cs typeface="Arial"/>
              </a:rPr>
              <a:t>O</a:t>
            </a:r>
            <a:r>
              <a:rPr kumimoji="0" lang="en-GB" sz="1800" b="0" i="0" u="none" strike="noStrike" kern="0" cap="none" spc="0" normalizeH="0" baseline="0" noProof="0" dirty="0" smtClean="0">
                <a:ln>
                  <a:noFill/>
                </a:ln>
                <a:solidFill>
                  <a:srgbClr val="000000"/>
                </a:solidFill>
                <a:effectLst/>
                <a:uLnTx/>
                <a:uFillTx/>
                <a:latin typeface="Arial"/>
                <a:ea typeface="+mn-ea"/>
                <a:cs typeface="Arial"/>
              </a:rPr>
              <a:t>ffice (ILO)</a:t>
            </a:r>
          </a:p>
          <a:p>
            <a:pPr marL="0" marR="0" lvl="0" indent="0" algn="l" defTabSz="914400" rtl="0" eaLnBrk="1" fontAlgn="base" latinLnBrk="0" hangingPunct="1">
              <a:lnSpc>
                <a:spcPct val="80000"/>
              </a:lnSpc>
              <a:spcBef>
                <a:spcPct val="20000"/>
              </a:spcBef>
              <a:spcAft>
                <a:spcPct val="0"/>
              </a:spcAft>
              <a:buClr>
                <a:srgbClr val="CC9900"/>
              </a:buClr>
              <a:buSzPct val="65000"/>
              <a:buFont typeface="Wingdings" pitchFamily="2" charset="2"/>
              <a:buNone/>
              <a:tabLst/>
              <a:defRPr/>
            </a:pPr>
            <a:r>
              <a:rPr lang="en-GB" sz="1800" kern="0" dirty="0" smtClean="0">
                <a:solidFill>
                  <a:srgbClr val="000000"/>
                </a:solidFill>
                <a:latin typeface="Arial"/>
                <a:cs typeface="Arial"/>
              </a:rPr>
              <a:t>April 28, 2014</a:t>
            </a:r>
            <a:endParaRPr lang="en-GB" sz="1800" kern="0" dirty="0">
              <a:solidFill>
                <a:srgbClr val="000000"/>
              </a:solidFill>
              <a:latin typeface="Arial"/>
              <a:cs typeface="Arial"/>
            </a:endParaRPr>
          </a:p>
          <a:p>
            <a:pPr marL="0" marR="0" lvl="0" indent="0" algn="l" defTabSz="914400" rtl="0" eaLnBrk="1" fontAlgn="base" latinLnBrk="0" hangingPunct="1">
              <a:lnSpc>
                <a:spcPct val="80000"/>
              </a:lnSpc>
              <a:spcBef>
                <a:spcPct val="20000"/>
              </a:spcBef>
              <a:spcAft>
                <a:spcPct val="0"/>
              </a:spcAft>
              <a:buClr>
                <a:srgbClr val="CC9900"/>
              </a:buClr>
              <a:buSzPct val="65000"/>
              <a:buFont typeface="Wingdings" pitchFamily="2" charset="2"/>
              <a:buNone/>
              <a:tabLst/>
              <a:defRPr/>
            </a:pPr>
            <a:endParaRPr kumimoji="0" lang="en-GB" sz="1800" b="0" i="0" u="none" strike="noStrike" kern="0" cap="none" spc="0" normalizeH="0" baseline="0" noProof="0" dirty="0" smtClean="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4844747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2341482612"/>
              </p:ext>
            </p:extLst>
          </p:nvPr>
        </p:nvGraphicFramePr>
        <p:xfrm>
          <a:off x="1547664" y="1772816"/>
          <a:ext cx="4392488" cy="396044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251520" y="476672"/>
            <a:ext cx="8856984" cy="1077218"/>
          </a:xfrm>
          <a:prstGeom prst="rect">
            <a:avLst/>
          </a:prstGeom>
          <a:noFill/>
        </p:spPr>
        <p:txBody>
          <a:bodyPr wrap="square" rtlCol="0">
            <a:spAutoFit/>
          </a:bodyPr>
          <a:lstStyle/>
          <a:p>
            <a:r>
              <a:rPr lang="en-GB" sz="3200" dirty="0" smtClean="0">
                <a:solidFill>
                  <a:schemeClr val="accent1">
                    <a:lumMod val="75000"/>
                  </a:schemeClr>
                </a:solidFill>
              </a:rPr>
              <a:t>Steadily falling workplace accident rates in Europe, </a:t>
            </a:r>
          </a:p>
          <a:p>
            <a:r>
              <a:rPr lang="en-GB" sz="3200" dirty="0" smtClean="0">
                <a:solidFill>
                  <a:schemeClr val="accent1">
                    <a:lumMod val="75000"/>
                  </a:schemeClr>
                </a:solidFill>
              </a:rPr>
              <a:t>but faster increase in work-related health problems </a:t>
            </a:r>
            <a:endParaRPr lang="en-GB" sz="3200" dirty="0">
              <a:solidFill>
                <a:schemeClr val="accent1">
                  <a:lumMod val="75000"/>
                </a:schemeClr>
              </a:solidFill>
            </a:endParaRPr>
          </a:p>
        </p:txBody>
      </p:sp>
      <p:sp>
        <p:nvSpPr>
          <p:cNvPr id="4" name="TextBox 3"/>
          <p:cNvSpPr txBox="1"/>
          <p:nvPr/>
        </p:nvSpPr>
        <p:spPr>
          <a:xfrm>
            <a:off x="1475656" y="6021288"/>
            <a:ext cx="4104456" cy="369332"/>
          </a:xfrm>
          <a:prstGeom prst="rect">
            <a:avLst/>
          </a:prstGeom>
          <a:noFill/>
        </p:spPr>
        <p:txBody>
          <a:bodyPr wrap="square" rtlCol="0">
            <a:spAutoFit/>
          </a:bodyPr>
          <a:lstStyle/>
          <a:p>
            <a:r>
              <a:rPr lang="en-GB" dirty="0" smtClean="0"/>
              <a:t>Source: EUROSTAT</a:t>
            </a:r>
            <a:endParaRPr lang="en-GB" dirty="0"/>
          </a:p>
        </p:txBody>
      </p:sp>
      <p:graphicFrame>
        <p:nvGraphicFramePr>
          <p:cNvPr id="6" name="Chart 5"/>
          <p:cNvGraphicFramePr>
            <a:graphicFrameLocks/>
          </p:cNvGraphicFramePr>
          <p:nvPr>
            <p:extLst>
              <p:ext uri="{D42A27DB-BD31-4B8C-83A1-F6EECF244321}">
                <p14:modId xmlns:p14="http://schemas.microsoft.com/office/powerpoint/2010/main" val="162538478"/>
              </p:ext>
            </p:extLst>
          </p:nvPr>
        </p:nvGraphicFramePr>
        <p:xfrm>
          <a:off x="5940152" y="2060848"/>
          <a:ext cx="2987824" cy="28803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000591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274638"/>
            <a:ext cx="8712968" cy="1143000"/>
          </a:xfrm>
        </p:spPr>
        <p:txBody>
          <a:bodyPr>
            <a:normAutofit/>
          </a:bodyPr>
          <a:lstStyle/>
          <a:p>
            <a:r>
              <a:rPr lang="en-GB" sz="3200" dirty="0">
                <a:solidFill>
                  <a:schemeClr val="accent1">
                    <a:lumMod val="75000"/>
                  </a:schemeClr>
                </a:solidFill>
              </a:rPr>
              <a:t>Involuntary </a:t>
            </a:r>
            <a:r>
              <a:rPr lang="en-GB" sz="3200" dirty="0" smtClean="0">
                <a:solidFill>
                  <a:schemeClr val="accent1">
                    <a:lumMod val="75000"/>
                  </a:schemeClr>
                </a:solidFill>
              </a:rPr>
              <a:t>temporary and part-time employment</a:t>
            </a:r>
            <a:endParaRPr lang="en-GB" sz="3200" dirty="0">
              <a:solidFill>
                <a:schemeClr val="accent1">
                  <a:lumMod val="75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611145538"/>
              </p:ext>
            </p:extLst>
          </p:nvPr>
        </p:nvGraphicFramePr>
        <p:xfrm>
          <a:off x="611561" y="1700807"/>
          <a:ext cx="7848871" cy="3586324"/>
        </p:xfrm>
        <a:graphic>
          <a:graphicData uri="http://schemas.openxmlformats.org/drawingml/2006/table">
            <a:tbl>
              <a:tblPr>
                <a:tableStyleId>{5C22544A-7EE6-4342-B048-85BDC9FD1C3A}</a:tableStyleId>
              </a:tblPr>
              <a:tblGrid>
                <a:gridCol w="864095"/>
                <a:gridCol w="708057"/>
                <a:gridCol w="783657"/>
                <a:gridCol w="783657"/>
                <a:gridCol w="783657"/>
                <a:gridCol w="791120"/>
                <a:gridCol w="783657"/>
                <a:gridCol w="783657"/>
                <a:gridCol w="783657"/>
                <a:gridCol w="783657"/>
              </a:tblGrid>
              <a:tr h="880207">
                <a:tc>
                  <a:txBody>
                    <a:bodyPr/>
                    <a:lstStyle/>
                    <a:p>
                      <a:pPr algn="l" fontAlgn="b"/>
                      <a:r>
                        <a:rPr lang="en-GB" sz="1100" u="none" strike="noStrike" dirty="0">
                          <a:effectLst/>
                        </a:rPr>
                        <a:t>   </a:t>
                      </a:r>
                      <a:endParaRPr lang="en-GB" sz="1100" b="0" i="0" u="none" strike="noStrike" dirty="0">
                        <a:solidFill>
                          <a:srgbClr val="000000"/>
                        </a:solidFill>
                        <a:effectLst/>
                        <a:latin typeface="Calibri"/>
                      </a:endParaRPr>
                    </a:p>
                  </a:txBody>
                  <a:tcPr marL="9525" marR="9525" marT="9525" marB="0" anchor="b"/>
                </a:tc>
                <a:tc gridSpan="4">
                  <a:txBody>
                    <a:bodyPr/>
                    <a:lstStyle/>
                    <a:p>
                      <a:pPr algn="ctr" fontAlgn="ctr"/>
                      <a:r>
                        <a:rPr lang="en-US" sz="1600" b="1" u="none" strike="noStrike" dirty="0">
                          <a:effectLst/>
                        </a:rPr>
                        <a:t>Involuntary temporary employment </a:t>
                      </a:r>
                      <a:r>
                        <a:rPr lang="en-US" sz="1600" u="none" strike="noStrike" dirty="0">
                          <a:effectLst/>
                        </a:rPr>
                        <a:t/>
                      </a:r>
                      <a:br>
                        <a:rPr lang="en-US" sz="1600" u="none" strike="noStrike" dirty="0">
                          <a:effectLst/>
                        </a:rPr>
                      </a:br>
                      <a:r>
                        <a:rPr lang="en-US" sz="1600" u="none" strike="noStrike" dirty="0">
                          <a:effectLst/>
                        </a:rPr>
                        <a:t>(% of total temporary employment)</a:t>
                      </a:r>
                      <a:endParaRPr lang="en-US" sz="1600" b="1" i="0" u="none" strike="noStrike" dirty="0">
                        <a:solidFill>
                          <a:srgbClr val="000000"/>
                        </a:solidFill>
                        <a:effectLst/>
                        <a:latin typeface="Calibri"/>
                      </a:endParaRPr>
                    </a:p>
                  </a:txBody>
                  <a:tcPr marL="9525" marR="9525" marT="9525" marB="0" anchor="ct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algn="ctr" fontAlgn="ctr"/>
                      <a:r>
                        <a:rPr lang="en-GB" sz="1600" u="none" strike="noStrike" dirty="0">
                          <a:effectLst/>
                        </a:rPr>
                        <a:t> </a:t>
                      </a:r>
                      <a:endParaRPr lang="en-GB" sz="1600" b="1" i="0" u="none" strike="noStrike" dirty="0">
                        <a:solidFill>
                          <a:srgbClr val="000000"/>
                        </a:solidFill>
                        <a:effectLst/>
                        <a:latin typeface="Calibri"/>
                      </a:endParaRPr>
                    </a:p>
                  </a:txBody>
                  <a:tcPr marL="9525" marR="9525" marT="9525" marB="0" anchor="ctr"/>
                </a:tc>
                <a:tc gridSpan="4">
                  <a:txBody>
                    <a:bodyPr/>
                    <a:lstStyle/>
                    <a:p>
                      <a:pPr algn="ctr" fontAlgn="ctr"/>
                      <a:r>
                        <a:rPr lang="en-US" sz="1600" b="1" u="none" strike="noStrike" dirty="0">
                          <a:effectLst/>
                        </a:rPr>
                        <a:t>Involuntary part-time employment</a:t>
                      </a:r>
                      <a:r>
                        <a:rPr lang="en-US" sz="1600" u="none" strike="noStrike" dirty="0">
                          <a:effectLst/>
                        </a:rPr>
                        <a:t/>
                      </a:r>
                      <a:br>
                        <a:rPr lang="en-US" sz="1600" u="none" strike="noStrike" dirty="0">
                          <a:effectLst/>
                        </a:rPr>
                      </a:br>
                      <a:r>
                        <a:rPr lang="en-US" sz="1600" u="none" strike="noStrike" dirty="0">
                          <a:effectLst/>
                        </a:rPr>
                        <a:t>(% of total part-time employment)</a:t>
                      </a:r>
                      <a:endParaRPr lang="en-US" sz="1600" b="1" i="0" u="none" strike="noStrike" dirty="0">
                        <a:solidFill>
                          <a:srgbClr val="000000"/>
                        </a:solidFill>
                        <a:effectLst/>
                        <a:latin typeface="Calibri"/>
                      </a:endParaRPr>
                    </a:p>
                  </a:txBody>
                  <a:tcPr marL="9525" marR="9525" marT="9525" marB="0" anchor="ctr"/>
                </a:tc>
                <a:tc hMerge="1">
                  <a:txBody>
                    <a:bodyPr/>
                    <a:lstStyle/>
                    <a:p>
                      <a:endParaRPr lang="en-GB"/>
                    </a:p>
                  </a:txBody>
                  <a:tcPr/>
                </a:tc>
                <a:tc hMerge="1">
                  <a:txBody>
                    <a:bodyPr/>
                    <a:lstStyle/>
                    <a:p>
                      <a:endParaRPr lang="en-GB"/>
                    </a:p>
                  </a:txBody>
                  <a:tcPr/>
                </a:tc>
                <a:tc hMerge="1">
                  <a:txBody>
                    <a:bodyPr/>
                    <a:lstStyle/>
                    <a:p>
                      <a:endParaRPr lang="en-GB"/>
                    </a:p>
                  </a:txBody>
                  <a:tcPr/>
                </a:tc>
              </a:tr>
              <a:tr h="378312">
                <a:tc>
                  <a:txBody>
                    <a:bodyPr/>
                    <a:lstStyle/>
                    <a:p>
                      <a:pPr algn="l" fontAlgn="b"/>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2000</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2008</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2010</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2012</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a:effectLst/>
                        </a:rPr>
                        <a:t> </a:t>
                      </a:r>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2000</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2008</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2010</a:t>
                      </a:r>
                    </a:p>
                    <a:p>
                      <a:pPr algn="ctr" fontAlgn="b"/>
                      <a:endParaRPr lang="en-GB" sz="1400" b="1" i="0" u="none" strike="noStrike" dirty="0">
                        <a:solidFill>
                          <a:srgbClr val="000000"/>
                        </a:solidFill>
                        <a:effectLst/>
                        <a:latin typeface="Calibri"/>
                      </a:endParaRPr>
                    </a:p>
                  </a:txBody>
                  <a:tcPr marL="9525" marR="9525" marT="9525" marB="0" anchor="b"/>
                </a:tc>
                <a:tc>
                  <a:txBody>
                    <a:bodyPr/>
                    <a:lstStyle/>
                    <a:p>
                      <a:pPr algn="ctr" fontAlgn="b"/>
                      <a:r>
                        <a:rPr lang="en-GB" sz="1400" u="none" strike="noStrike" dirty="0" smtClean="0">
                          <a:effectLst/>
                        </a:rPr>
                        <a:t>2012</a:t>
                      </a:r>
                    </a:p>
                    <a:p>
                      <a:pPr algn="ctr" fontAlgn="b"/>
                      <a:endParaRPr lang="en-GB" sz="1400" b="1" i="0" u="none" strike="noStrike" dirty="0">
                        <a:solidFill>
                          <a:srgbClr val="000000"/>
                        </a:solidFill>
                        <a:effectLst/>
                        <a:latin typeface="Calibri"/>
                      </a:endParaRPr>
                    </a:p>
                  </a:txBody>
                  <a:tcPr marL="9525" marR="9525" marT="9525" marB="0" anchor="b"/>
                </a:tc>
              </a:tr>
              <a:tr h="378312">
                <a:tc>
                  <a:txBody>
                    <a:bodyPr/>
                    <a:lstStyle/>
                    <a:p>
                      <a:pPr algn="l" fontAlgn="b"/>
                      <a:r>
                        <a:rPr lang="en-GB" sz="1400" b="0" u="none" strike="noStrike" dirty="0">
                          <a:effectLst/>
                          <a:latin typeface="Arial Black" pitchFamily="34" charset="0"/>
                        </a:rPr>
                        <a:t>EU27</a:t>
                      </a:r>
                      <a:endParaRPr lang="en-GB" sz="1400" b="0" i="0" u="none" strike="noStrike" dirty="0">
                        <a:solidFill>
                          <a:srgbClr val="000000"/>
                        </a:solidFill>
                        <a:effectLst/>
                        <a:latin typeface="Arial Black" pitchFamily="34" charset="0"/>
                      </a:endParaRPr>
                    </a:p>
                  </a:txBody>
                  <a:tcPr marL="9525" marR="9525" marT="9525" marB="0" anchor="b"/>
                </a:tc>
                <a:tc>
                  <a:txBody>
                    <a:bodyPr/>
                    <a:lstStyle/>
                    <a:p>
                      <a:pPr algn="ctr" fontAlgn="b"/>
                      <a:r>
                        <a:rPr lang="en-GB" sz="1800" u="none" strike="noStrike" dirty="0">
                          <a:effectLst/>
                        </a:rPr>
                        <a:t>53.7</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dirty="0">
                          <a:effectLst/>
                        </a:rPr>
                        <a:t>59.7</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a:effectLst/>
                        </a:rPr>
                        <a:t>61.7</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60.8</a:t>
                      </a:r>
                      <a:endParaRPr lang="en-GB" sz="1800" b="0" i="0" u="none" strike="noStrike">
                        <a:solidFill>
                          <a:srgbClr val="000000"/>
                        </a:solidFill>
                        <a:effectLst/>
                        <a:latin typeface="Calibri"/>
                      </a:endParaRPr>
                    </a:p>
                  </a:txBody>
                  <a:tcPr marL="9525" marR="9525" marT="9525" marB="0" anchor="b"/>
                </a:tc>
                <a:tc>
                  <a:txBody>
                    <a:bodyPr/>
                    <a:lstStyle/>
                    <a:p>
                      <a:pPr algn="ctr" fontAlgn="b"/>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18</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25.3</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26.7</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27.7</a:t>
                      </a:r>
                      <a:endParaRPr lang="en-GB" sz="1800" b="0" i="0" u="none" strike="noStrike">
                        <a:solidFill>
                          <a:srgbClr val="000000"/>
                        </a:solidFill>
                        <a:effectLst/>
                        <a:latin typeface="Calibri"/>
                      </a:endParaRPr>
                    </a:p>
                  </a:txBody>
                  <a:tcPr marL="9525" marR="9525" marT="9525" marB="0" anchor="b"/>
                </a:tc>
              </a:tr>
              <a:tr h="378312">
                <a:tc>
                  <a:txBody>
                    <a:bodyPr/>
                    <a:lstStyle/>
                    <a:p>
                      <a:pPr algn="l" fontAlgn="b"/>
                      <a:r>
                        <a:rPr lang="en-GB" sz="1400" b="0" u="none" strike="noStrike" dirty="0">
                          <a:effectLst/>
                          <a:latin typeface="Arial Black" pitchFamily="34" charset="0"/>
                        </a:rPr>
                        <a:t>Greece</a:t>
                      </a:r>
                      <a:endParaRPr lang="en-GB" sz="1400" b="0" i="0" u="none" strike="noStrike" dirty="0">
                        <a:solidFill>
                          <a:srgbClr val="000000"/>
                        </a:solidFill>
                        <a:effectLst/>
                        <a:latin typeface="Arial Black" pitchFamily="34" charset="0"/>
                      </a:endParaRPr>
                    </a:p>
                  </a:txBody>
                  <a:tcPr marL="9525" marR="9525" marT="9525" marB="0" anchor="b"/>
                </a:tc>
                <a:tc>
                  <a:txBody>
                    <a:bodyPr/>
                    <a:lstStyle/>
                    <a:p>
                      <a:pPr algn="ctr" fontAlgn="b"/>
                      <a:r>
                        <a:rPr lang="en-GB" sz="1800" u="none" strike="noStrike" dirty="0">
                          <a:effectLst/>
                        </a:rPr>
                        <a:t>84</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82.5</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84.9</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86.4</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48.4</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44.1</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54.7</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65</a:t>
                      </a:r>
                      <a:endParaRPr lang="en-GB" sz="1800" b="0" i="0" u="none" strike="noStrike" dirty="0">
                        <a:solidFill>
                          <a:srgbClr val="000000"/>
                        </a:solidFill>
                        <a:effectLst/>
                        <a:latin typeface="Calibri"/>
                      </a:endParaRPr>
                    </a:p>
                  </a:txBody>
                  <a:tcPr marL="9525" marR="9525" marT="9525" marB="0" anchor="b">
                    <a:solidFill>
                      <a:srgbClr val="FFFF00"/>
                    </a:solidFill>
                  </a:tcPr>
                </a:tc>
              </a:tr>
              <a:tr h="378312">
                <a:tc>
                  <a:txBody>
                    <a:bodyPr/>
                    <a:lstStyle/>
                    <a:p>
                      <a:pPr algn="l" fontAlgn="b"/>
                      <a:r>
                        <a:rPr lang="en-GB" sz="1400" b="0" u="none" strike="noStrike" dirty="0">
                          <a:effectLst/>
                          <a:latin typeface="Arial Black" pitchFamily="34" charset="0"/>
                        </a:rPr>
                        <a:t>Ireland</a:t>
                      </a:r>
                      <a:endParaRPr lang="en-GB" sz="1400" b="0" i="0" u="none" strike="noStrike" dirty="0">
                        <a:solidFill>
                          <a:srgbClr val="000000"/>
                        </a:solidFill>
                        <a:effectLst/>
                        <a:latin typeface="Arial Black" pitchFamily="34" charset="0"/>
                      </a:endParaRPr>
                    </a:p>
                  </a:txBody>
                  <a:tcPr marL="9525" marR="9525" marT="9525" marB="0" anchor="b"/>
                </a:tc>
                <a:tc>
                  <a:txBody>
                    <a:bodyPr/>
                    <a:lstStyle/>
                    <a:p>
                      <a:pPr algn="ctr" fontAlgn="b"/>
                      <a:r>
                        <a:rPr lang="en-GB" sz="1800" u="none" strike="noStrike">
                          <a:effectLst/>
                        </a:rPr>
                        <a:t>34.1</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40.8</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62.8</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67.7</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dirty="0">
                          <a:effectLst/>
                        </a:rPr>
                        <a:t>17</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a:effectLst/>
                        </a:rPr>
                        <a:t>13</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32.5</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41.2</a:t>
                      </a:r>
                      <a:endParaRPr lang="en-GB" sz="1800" b="0" i="0" u="none" strike="noStrike" dirty="0">
                        <a:solidFill>
                          <a:srgbClr val="000000"/>
                        </a:solidFill>
                        <a:effectLst/>
                        <a:latin typeface="Calibri"/>
                      </a:endParaRPr>
                    </a:p>
                  </a:txBody>
                  <a:tcPr marL="9525" marR="9525" marT="9525" marB="0" anchor="b">
                    <a:solidFill>
                      <a:srgbClr val="FFFF00"/>
                    </a:solidFill>
                  </a:tcPr>
                </a:tc>
              </a:tr>
              <a:tr h="378312">
                <a:tc>
                  <a:txBody>
                    <a:bodyPr/>
                    <a:lstStyle/>
                    <a:p>
                      <a:pPr algn="l" fontAlgn="b"/>
                      <a:r>
                        <a:rPr lang="en-GB" sz="1400" b="0" u="none" strike="noStrike" dirty="0">
                          <a:effectLst/>
                          <a:latin typeface="Arial Black" pitchFamily="34" charset="0"/>
                        </a:rPr>
                        <a:t>Italy</a:t>
                      </a:r>
                      <a:endParaRPr lang="en-GB" sz="1400" b="0" i="0" u="none" strike="noStrike" dirty="0">
                        <a:solidFill>
                          <a:srgbClr val="000000"/>
                        </a:solidFill>
                        <a:effectLst/>
                        <a:latin typeface="Arial Black" pitchFamily="34" charset="0"/>
                      </a:endParaRPr>
                    </a:p>
                  </a:txBody>
                  <a:tcPr marL="9525" marR="9525" marT="9525" marB="0" anchor="b"/>
                </a:tc>
                <a:tc>
                  <a:txBody>
                    <a:bodyPr/>
                    <a:lstStyle/>
                    <a:p>
                      <a:pPr algn="ctr" fontAlgn="b"/>
                      <a:r>
                        <a:rPr lang="en-GB" sz="1800" u="none" strike="noStrike">
                          <a:effectLst/>
                        </a:rPr>
                        <a:t>52.3</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64.6</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67.8</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71.2</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38.1</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dirty="0">
                          <a:effectLst/>
                        </a:rPr>
                        <a:t>41.5</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a:effectLst/>
                        </a:rPr>
                        <a:t>50.5</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58.8</a:t>
                      </a:r>
                      <a:endParaRPr lang="en-GB" sz="1800" b="0" i="0" u="none" strike="noStrike" dirty="0">
                        <a:solidFill>
                          <a:srgbClr val="000000"/>
                        </a:solidFill>
                        <a:effectLst/>
                        <a:latin typeface="Calibri"/>
                      </a:endParaRPr>
                    </a:p>
                  </a:txBody>
                  <a:tcPr marL="9525" marR="9525" marT="9525" marB="0" anchor="b">
                    <a:solidFill>
                      <a:srgbClr val="FFFF00"/>
                    </a:solidFill>
                  </a:tcPr>
                </a:tc>
              </a:tr>
              <a:tr h="378312">
                <a:tc>
                  <a:txBody>
                    <a:bodyPr/>
                    <a:lstStyle/>
                    <a:p>
                      <a:pPr algn="l" fontAlgn="b"/>
                      <a:r>
                        <a:rPr lang="en-GB" sz="1400" b="0" u="none" strike="noStrike" dirty="0">
                          <a:effectLst/>
                          <a:latin typeface="Arial Black" pitchFamily="34" charset="0"/>
                        </a:rPr>
                        <a:t>Portugal</a:t>
                      </a:r>
                      <a:endParaRPr lang="en-GB" sz="1400" b="0" i="0" u="none" strike="noStrike" dirty="0">
                        <a:solidFill>
                          <a:srgbClr val="000000"/>
                        </a:solidFill>
                        <a:effectLst/>
                        <a:latin typeface="Arial Black" pitchFamily="34" charset="0"/>
                      </a:endParaRPr>
                    </a:p>
                  </a:txBody>
                  <a:tcPr marL="9525" marR="9525" marT="9525" marB="0" anchor="b"/>
                </a:tc>
                <a:tc>
                  <a:txBody>
                    <a:bodyPr/>
                    <a:lstStyle/>
                    <a:p>
                      <a:pPr algn="ctr" fontAlgn="b"/>
                      <a:r>
                        <a:rPr lang="en-GB" sz="1800" u="none" strike="noStrike">
                          <a:effectLst/>
                        </a:rPr>
                        <a:t>44.1</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81.9</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84.2</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87.2</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a:effectLst/>
                        </a:rPr>
                        <a:t>31.7</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40.8</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dirty="0">
                          <a:effectLst/>
                        </a:rPr>
                        <a:t>43</a:t>
                      </a:r>
                      <a:endParaRPr lang="en-GB" sz="1800" b="0" i="0" u="none" strike="noStrike" dirty="0">
                        <a:solidFill>
                          <a:srgbClr val="000000"/>
                        </a:solidFill>
                        <a:effectLst/>
                        <a:latin typeface="Calibri"/>
                      </a:endParaRPr>
                    </a:p>
                  </a:txBody>
                  <a:tcPr marL="9525" marR="9525" marT="9525" marB="0" anchor="b"/>
                </a:tc>
                <a:tc>
                  <a:txBody>
                    <a:bodyPr/>
                    <a:lstStyle/>
                    <a:p>
                      <a:pPr algn="ctr" fontAlgn="b"/>
                      <a:r>
                        <a:rPr lang="en-GB" sz="1800" u="none" strike="noStrike" dirty="0">
                          <a:effectLst/>
                        </a:rPr>
                        <a:t>47.9</a:t>
                      </a:r>
                      <a:endParaRPr lang="en-GB" sz="1800" b="0" i="0" u="none" strike="noStrike" dirty="0">
                        <a:solidFill>
                          <a:srgbClr val="000000"/>
                        </a:solidFill>
                        <a:effectLst/>
                        <a:latin typeface="Calibri"/>
                      </a:endParaRPr>
                    </a:p>
                  </a:txBody>
                  <a:tcPr marL="9525" marR="9525" marT="9525" marB="0" anchor="b">
                    <a:solidFill>
                      <a:srgbClr val="FFFF00"/>
                    </a:solidFill>
                  </a:tcPr>
                </a:tc>
              </a:tr>
              <a:tr h="378312">
                <a:tc>
                  <a:txBody>
                    <a:bodyPr/>
                    <a:lstStyle/>
                    <a:p>
                      <a:pPr algn="l" fontAlgn="b"/>
                      <a:r>
                        <a:rPr lang="en-GB" sz="1400" b="0" u="none" strike="noStrike" dirty="0">
                          <a:effectLst/>
                          <a:latin typeface="Arial Black" pitchFamily="34" charset="0"/>
                        </a:rPr>
                        <a:t>Spain</a:t>
                      </a:r>
                      <a:endParaRPr lang="en-GB" sz="1400" b="0" i="0" u="none" strike="noStrike" dirty="0">
                        <a:solidFill>
                          <a:srgbClr val="000000"/>
                        </a:solidFill>
                        <a:effectLst/>
                        <a:latin typeface="Arial Black" pitchFamily="34" charset="0"/>
                      </a:endParaRPr>
                    </a:p>
                  </a:txBody>
                  <a:tcPr marL="9525" marR="9525" marT="9525" marB="0" anchor="b"/>
                </a:tc>
                <a:tc>
                  <a:txBody>
                    <a:bodyPr/>
                    <a:lstStyle/>
                    <a:p>
                      <a:pPr algn="ctr" fontAlgn="b"/>
                      <a:r>
                        <a:rPr lang="en-GB" sz="1800" u="none" strike="noStrike" dirty="0">
                          <a:effectLst/>
                        </a:rPr>
                        <a:t>93.5</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87.3</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91.5</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91.9</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a:effectLst/>
                        </a:rPr>
                        <a:t> </a:t>
                      </a:r>
                      <a:endParaRPr lang="en-GB" sz="1800" b="0" i="0" u="none" strike="noStrike">
                        <a:solidFill>
                          <a:srgbClr val="000000"/>
                        </a:solidFill>
                        <a:effectLst/>
                        <a:latin typeface="Calibri"/>
                      </a:endParaRPr>
                    </a:p>
                  </a:txBody>
                  <a:tcPr marL="9525" marR="9525" marT="9525" marB="0" anchor="b"/>
                </a:tc>
                <a:tc>
                  <a:txBody>
                    <a:bodyPr/>
                    <a:lstStyle/>
                    <a:p>
                      <a:pPr algn="ctr" fontAlgn="b"/>
                      <a:r>
                        <a:rPr lang="en-GB" sz="1800" u="none" strike="noStrike" dirty="0">
                          <a:effectLst/>
                        </a:rPr>
                        <a:t>23.7</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35.4</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49.3</a:t>
                      </a:r>
                      <a:endParaRPr lang="en-GB" sz="1800" b="0" i="0" u="none" strike="noStrike" dirty="0">
                        <a:solidFill>
                          <a:srgbClr val="000000"/>
                        </a:solidFill>
                        <a:effectLst/>
                        <a:latin typeface="Calibri"/>
                      </a:endParaRPr>
                    </a:p>
                  </a:txBody>
                  <a:tcPr marL="9525" marR="9525" marT="9525" marB="0" anchor="b">
                    <a:solidFill>
                      <a:srgbClr val="FFFF00"/>
                    </a:solidFill>
                  </a:tcPr>
                </a:tc>
                <a:tc>
                  <a:txBody>
                    <a:bodyPr/>
                    <a:lstStyle/>
                    <a:p>
                      <a:pPr algn="ctr" fontAlgn="b"/>
                      <a:r>
                        <a:rPr lang="en-GB" sz="1800" u="none" strike="noStrike" dirty="0">
                          <a:effectLst/>
                        </a:rPr>
                        <a:t>60.9</a:t>
                      </a:r>
                      <a:endParaRPr lang="en-GB" sz="1800" b="0" i="0" u="none" strike="noStrike" dirty="0">
                        <a:solidFill>
                          <a:srgbClr val="000000"/>
                        </a:solidFill>
                        <a:effectLst/>
                        <a:latin typeface="Calibri"/>
                      </a:endParaRPr>
                    </a:p>
                  </a:txBody>
                  <a:tcPr marL="9525" marR="9525" marT="9525" marB="0" anchor="b">
                    <a:solidFill>
                      <a:srgbClr val="FFFF00"/>
                    </a:solidFill>
                  </a:tcPr>
                </a:tc>
              </a:tr>
            </a:tbl>
          </a:graphicData>
        </a:graphic>
      </p:graphicFrame>
      <p:sp>
        <p:nvSpPr>
          <p:cNvPr id="11" name="TextBox 10"/>
          <p:cNvSpPr txBox="1"/>
          <p:nvPr/>
        </p:nvSpPr>
        <p:spPr>
          <a:xfrm>
            <a:off x="683568" y="5661248"/>
            <a:ext cx="7416824" cy="369332"/>
          </a:xfrm>
          <a:prstGeom prst="rect">
            <a:avLst/>
          </a:prstGeom>
          <a:noFill/>
        </p:spPr>
        <p:txBody>
          <a:bodyPr wrap="square" rtlCol="0">
            <a:spAutoFit/>
          </a:bodyPr>
          <a:lstStyle/>
          <a:p>
            <a:r>
              <a:rPr lang="en-GB" dirty="0" smtClean="0"/>
              <a:t>Source: ILO Research Department based on Eurostat</a:t>
            </a:r>
            <a:endParaRPr lang="en-GB" dirty="0"/>
          </a:p>
        </p:txBody>
      </p:sp>
    </p:spTree>
    <p:extLst>
      <p:ext uri="{BB962C8B-B14F-4D97-AF65-F5344CB8AC3E}">
        <p14:creationId xmlns:p14="http://schemas.microsoft.com/office/powerpoint/2010/main" val="27674129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chemeClr val="accent1">
                    <a:lumMod val="75000"/>
                  </a:schemeClr>
                </a:solidFill>
              </a:rPr>
              <a:t>Countries with more apprenticeships </a:t>
            </a:r>
            <a:br>
              <a:rPr lang="en-US" sz="3600" dirty="0" smtClean="0">
                <a:solidFill>
                  <a:schemeClr val="accent1">
                    <a:lumMod val="75000"/>
                  </a:schemeClr>
                </a:solidFill>
              </a:rPr>
            </a:br>
            <a:r>
              <a:rPr lang="en-US" sz="3600" dirty="0" smtClean="0">
                <a:solidFill>
                  <a:schemeClr val="accent1">
                    <a:lumMod val="75000"/>
                  </a:schemeClr>
                </a:solidFill>
              </a:rPr>
              <a:t>have lower youth unemployment</a:t>
            </a:r>
            <a:endParaRPr lang="en-US" sz="3600" dirty="0">
              <a:solidFill>
                <a:schemeClr val="accent1">
                  <a:lumMod val="75000"/>
                </a:schemeClr>
              </a:solidFill>
            </a:endParaRPr>
          </a:p>
        </p:txBody>
      </p:sp>
      <p:graphicFrame>
        <p:nvGraphicFramePr>
          <p:cNvPr id="3" name="Chart 2"/>
          <p:cNvGraphicFramePr/>
          <p:nvPr>
            <p:extLst>
              <p:ext uri="{D42A27DB-BD31-4B8C-83A1-F6EECF244321}">
                <p14:modId xmlns:p14="http://schemas.microsoft.com/office/powerpoint/2010/main" val="1196520393"/>
              </p:ext>
            </p:extLst>
          </p:nvPr>
        </p:nvGraphicFramePr>
        <p:xfrm>
          <a:off x="168778" y="1340768"/>
          <a:ext cx="8878452"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323528" y="5229200"/>
            <a:ext cx="8568952" cy="1323439"/>
          </a:xfrm>
          <a:prstGeom prst="rect">
            <a:avLst/>
          </a:prstGeom>
          <a:noFill/>
        </p:spPr>
        <p:txBody>
          <a:bodyPr wrap="square" rtlCol="0">
            <a:spAutoFit/>
          </a:bodyPr>
          <a:lstStyle/>
          <a:p>
            <a:r>
              <a:rPr lang="en-US" sz="1000" dirty="0"/>
              <a:t>Sources: </a:t>
            </a:r>
            <a:r>
              <a:rPr lang="en-US" sz="1000" i="1" dirty="0"/>
              <a:t>The State of Apprenticeship in 2010: Australia, Austria, England, France, Germany, Ireland, Sweden, Switzerland </a:t>
            </a:r>
            <a:r>
              <a:rPr lang="en-US" sz="1000" dirty="0"/>
              <a:t>Report commissioned by the Apprenticeship Ambassadors Network, Centre for Economic Performance, London School of Economics and Political Science Special Report, 2010, and http://cep.lse.ac.uk/pubs/download/special/cepsp22.pdf; </a:t>
            </a:r>
            <a:r>
              <a:rPr lang="en-US" sz="1000" i="1" dirty="0"/>
              <a:t>Apprenticeship Participation by Age 2009/10: Australia, Austria, England, France, Germany, </a:t>
            </a:r>
            <a:r>
              <a:rPr lang="en-US" sz="1000" i="1" dirty="0" err="1"/>
              <a:t>Switzerland:An</a:t>
            </a:r>
            <a:r>
              <a:rPr lang="en-US" sz="1000" i="1" dirty="0"/>
              <a:t> Update on ‘State of Apprenticeship’ September 2010 </a:t>
            </a:r>
            <a:r>
              <a:rPr lang="en-US" sz="1000" dirty="0"/>
              <a:t>December 2011 Apprenticeship AmbassadorsNetworkhttp://www.apprenticeships.org.uk/~/media/AAN/Documents2/AAN-StateofApprenticeship2010Update.ashx; </a:t>
            </a:r>
            <a:r>
              <a:rPr lang="en-US" sz="1000" i="1" dirty="0"/>
              <a:t>Possible futures for the Indian Apprenticeships system’ project: Canada, Indonesia, Turkey and United States </a:t>
            </a:r>
            <a:r>
              <a:rPr lang="en-US" sz="1000" dirty="0"/>
              <a:t>ILO and University of </a:t>
            </a:r>
            <a:r>
              <a:rPr lang="en-US" sz="1000" dirty="0" err="1"/>
              <a:t>Ballarat</a:t>
            </a:r>
            <a:r>
              <a:rPr lang="en-US" sz="1000" dirty="0"/>
              <a:t>; UNESCO Institute for Statistics: </a:t>
            </a:r>
            <a:r>
              <a:rPr lang="en-US" sz="1000" dirty="0" smtClean="0"/>
              <a:t>http</a:t>
            </a:r>
            <a:r>
              <a:rPr lang="en-US" sz="1000" dirty="0"/>
              <a:t>://www.uis.unesco.org/Education/Pages/default.aspx, retrieved 18.08.2012. http://www.lavoro.gov.it/NR/rdonlyres/49C26BEA-9E14-408F-A304-B54DD7DE826B/0/XIIRapportodiMonitoraggioApprendistato.pdf; ILO Statistics for youth unemployment data (1999-2008). </a:t>
            </a:r>
            <a:endParaRPr lang="en-GB" sz="1000" dirty="0"/>
          </a:p>
        </p:txBody>
      </p:sp>
    </p:spTree>
    <p:extLst>
      <p:ext uri="{BB962C8B-B14F-4D97-AF65-F5344CB8AC3E}">
        <p14:creationId xmlns:p14="http://schemas.microsoft.com/office/powerpoint/2010/main" val="23067457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179512" y="274638"/>
            <a:ext cx="8856984" cy="1143000"/>
          </a:xfrm>
        </p:spPr>
        <p:txBody>
          <a:bodyPr>
            <a:noAutofit/>
          </a:bodyPr>
          <a:lstStyle/>
          <a:p>
            <a:r>
              <a:rPr lang="en-GB" altLang="en-US" sz="4000" dirty="0" smtClean="0">
                <a:solidFill>
                  <a:schemeClr val="accent1">
                    <a:lumMod val="75000"/>
                  </a:schemeClr>
                </a:solidFill>
              </a:rPr>
              <a:t>Progress on child labour around the world</a:t>
            </a:r>
          </a:p>
        </p:txBody>
      </p:sp>
      <p:sp>
        <p:nvSpPr>
          <p:cNvPr id="4" name="Slide Number Placeholder 3"/>
          <p:cNvSpPr>
            <a:spLocks noGrp="1"/>
          </p:cNvSpPr>
          <p:nvPr>
            <p:ph type="sldNum" sz="quarter" idx="11"/>
          </p:nvPr>
        </p:nvSpPr>
        <p:spPr/>
        <p:txBody>
          <a:bodyPr/>
          <a:lstStyle/>
          <a:p>
            <a:pPr>
              <a:defRPr/>
            </a:pPr>
            <a:fld id="{A7C975A3-B9EE-420D-8222-6FA2EA4C9523}" type="slidenum">
              <a:rPr lang="fr-CH" smtClean="0"/>
              <a:pPr>
                <a:defRPr/>
              </a:pPr>
              <a:t>5</a:t>
            </a:fld>
            <a:endParaRPr lang="fr-CH"/>
          </a:p>
        </p:txBody>
      </p:sp>
      <p:pic>
        <p:nvPicPr>
          <p:cNvPr id="1024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340768"/>
            <a:ext cx="6943725" cy="435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TextBox 1"/>
          <p:cNvSpPr txBox="1"/>
          <p:nvPr/>
        </p:nvSpPr>
        <p:spPr>
          <a:xfrm>
            <a:off x="899592" y="6021288"/>
            <a:ext cx="7272808" cy="307777"/>
          </a:xfrm>
          <a:prstGeom prst="rect">
            <a:avLst/>
          </a:prstGeom>
          <a:noFill/>
        </p:spPr>
        <p:txBody>
          <a:bodyPr wrap="square" rtlCol="0">
            <a:spAutoFit/>
          </a:bodyPr>
          <a:lstStyle/>
          <a:p>
            <a:r>
              <a:rPr lang="en-GB" sz="1400" dirty="0" smtClean="0"/>
              <a:t>Source: ILO (2013): Marking </a:t>
            </a:r>
            <a:r>
              <a:rPr lang="en-GB" sz="1400" dirty="0"/>
              <a:t>progress against child labour: global estimates and trends </a:t>
            </a:r>
            <a:r>
              <a:rPr lang="en-GB" sz="1400" dirty="0" smtClean="0"/>
              <a:t>2000-2012</a:t>
            </a:r>
            <a:endParaRPr lang="en-GB" dirty="0"/>
          </a:p>
        </p:txBody>
      </p:sp>
    </p:spTree>
    <p:extLst>
      <p:ext uri="{BB962C8B-B14F-4D97-AF65-F5344CB8AC3E}">
        <p14:creationId xmlns:p14="http://schemas.microsoft.com/office/powerpoint/2010/main" val="2790639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44624"/>
            <a:ext cx="8795320" cy="1224136"/>
          </a:xfrm>
        </p:spPr>
        <p:txBody>
          <a:bodyPr>
            <a:normAutofit/>
          </a:bodyPr>
          <a:lstStyle/>
          <a:p>
            <a:r>
              <a:rPr lang="en-GB" sz="3600" dirty="0" smtClean="0">
                <a:solidFill>
                  <a:schemeClr val="accent1">
                    <a:lumMod val="75000"/>
                  </a:schemeClr>
                </a:solidFill>
              </a:rPr>
              <a:t>Organization of work into global supply chains</a:t>
            </a:r>
            <a:endParaRPr lang="en-GB" sz="3600" dirty="0">
              <a:solidFill>
                <a:schemeClr val="accent1">
                  <a:lumMod val="75000"/>
                </a:schemeClr>
              </a:solidFill>
            </a:endParaRPr>
          </a:p>
        </p:txBody>
      </p:sp>
      <p:sp>
        <p:nvSpPr>
          <p:cNvPr id="3" name="Content Placeholder 2"/>
          <p:cNvSpPr>
            <a:spLocks noGrp="1"/>
          </p:cNvSpPr>
          <p:nvPr>
            <p:ph idx="1"/>
          </p:nvPr>
        </p:nvSpPr>
        <p:spPr>
          <a:xfrm>
            <a:off x="457200" y="1340768"/>
            <a:ext cx="8507288" cy="5256584"/>
          </a:xfrm>
        </p:spPr>
        <p:txBody>
          <a:bodyPr/>
          <a:lstStyle/>
          <a:p>
            <a:pPr>
              <a:buFont typeface="Wingdings" panose="05000000000000000000" pitchFamily="2" charset="2"/>
              <a:buChar char="Ø"/>
            </a:pPr>
            <a:r>
              <a:rPr lang="en-GB" sz="2400" dirty="0" smtClean="0"/>
              <a:t>Over recent decades, work in many sectors has been reorganized into global supply chains that distribute different stages of production to many countries.</a:t>
            </a:r>
          </a:p>
          <a:p>
            <a:pPr marL="0" indent="0">
              <a:buNone/>
            </a:pPr>
            <a:endParaRPr lang="en-GB" sz="2400" dirty="0" smtClean="0"/>
          </a:p>
          <a:p>
            <a:pPr>
              <a:buFont typeface="Wingdings" panose="05000000000000000000" pitchFamily="2" charset="2"/>
              <a:buChar char="Ø"/>
            </a:pPr>
            <a:r>
              <a:rPr lang="en-GB" sz="2400" dirty="0" smtClean="0"/>
              <a:t>This has been </a:t>
            </a:r>
            <a:r>
              <a:rPr lang="en-GB" sz="2400" b="1" dirty="0" smtClean="0"/>
              <a:t>positive in creating new employment opportunities in many developing countries </a:t>
            </a:r>
            <a:r>
              <a:rPr lang="en-GB" sz="2400" dirty="0" smtClean="0"/>
              <a:t>where they are needed to lift people out of poverty and foster inclusive development.</a:t>
            </a:r>
          </a:p>
          <a:p>
            <a:pPr marL="0" indent="0">
              <a:buNone/>
            </a:pPr>
            <a:endParaRPr lang="en-GB" sz="2400" dirty="0" smtClean="0"/>
          </a:p>
          <a:p>
            <a:pPr>
              <a:buFont typeface="Wingdings" panose="05000000000000000000" pitchFamily="2" charset="2"/>
              <a:buChar char="Ø"/>
            </a:pPr>
            <a:r>
              <a:rPr lang="en-GB" sz="2400" dirty="0" smtClean="0"/>
              <a:t>However it has </a:t>
            </a:r>
            <a:r>
              <a:rPr lang="en-GB" sz="2400" b="1" dirty="0" smtClean="0"/>
              <a:t>eroded the impact of good labour laws</a:t>
            </a:r>
            <a:r>
              <a:rPr lang="en-GB" sz="2400" dirty="0" smtClean="0"/>
              <a:t>, enforcement and social dialogue institutions in many countries where they had been developed and effectively operated for decades.</a:t>
            </a:r>
          </a:p>
        </p:txBody>
      </p:sp>
    </p:spTree>
    <p:extLst>
      <p:ext uri="{BB962C8B-B14F-4D97-AF65-F5344CB8AC3E}">
        <p14:creationId xmlns:p14="http://schemas.microsoft.com/office/powerpoint/2010/main" val="20817200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79296" cy="1268760"/>
          </a:xfrm>
        </p:spPr>
        <p:txBody>
          <a:bodyPr>
            <a:normAutofit fontScale="90000"/>
          </a:bodyPr>
          <a:lstStyle/>
          <a:p>
            <a:pPr algn="ctr"/>
            <a:r>
              <a:rPr lang="en-US" dirty="0" smtClean="0">
                <a:solidFill>
                  <a:srgbClr val="333399"/>
                </a:solidFill>
              </a:rPr>
              <a:t>  </a:t>
            </a:r>
            <a:r>
              <a:rPr lang="en-US" dirty="0">
                <a:solidFill>
                  <a:srgbClr val="333399"/>
                </a:solidFill>
              </a:rPr>
              <a:t/>
            </a:r>
            <a:br>
              <a:rPr lang="en-US" dirty="0">
                <a:solidFill>
                  <a:srgbClr val="333399"/>
                </a:solidFill>
              </a:rPr>
            </a:br>
            <a:r>
              <a:rPr lang="en-US" dirty="0" smtClean="0">
                <a:solidFill>
                  <a:schemeClr val="accent1">
                    <a:lumMod val="75000"/>
                  </a:schemeClr>
                </a:solidFill>
              </a:rPr>
              <a:t>The Better Work Program</a:t>
            </a:r>
            <a:r>
              <a:rPr lang="en-US" dirty="0">
                <a:solidFill>
                  <a:srgbClr val="333399"/>
                </a:solidFill>
              </a:rPr>
              <a:t/>
            </a:r>
            <a:br>
              <a:rPr lang="en-US" dirty="0">
                <a:solidFill>
                  <a:srgbClr val="333399"/>
                </a:solidFill>
              </a:rPr>
            </a:br>
            <a:endParaRPr lang="en-GB" dirty="0"/>
          </a:p>
        </p:txBody>
      </p:sp>
      <p:sp>
        <p:nvSpPr>
          <p:cNvPr id="3" name="Content Placeholder 2"/>
          <p:cNvSpPr>
            <a:spLocks noGrp="1"/>
          </p:cNvSpPr>
          <p:nvPr>
            <p:ph idx="1"/>
          </p:nvPr>
        </p:nvSpPr>
        <p:spPr>
          <a:xfrm>
            <a:off x="395536" y="1412776"/>
            <a:ext cx="8507288" cy="4968552"/>
          </a:xfrm>
        </p:spPr>
        <p:txBody>
          <a:bodyPr/>
          <a:lstStyle/>
          <a:p>
            <a:pPr>
              <a:buFont typeface="Wingdings" panose="05000000000000000000" pitchFamily="2" charset="2"/>
              <a:buChar char="Ø"/>
            </a:pPr>
            <a:r>
              <a:rPr lang="en-GB" sz="2400" dirty="0" smtClean="0">
                <a:solidFill>
                  <a:srgbClr val="000000"/>
                </a:solidFill>
              </a:rPr>
              <a:t>A pioneering ILO initiative to promote collaboration across supply chains to improve working conditions and foster growth of enterprises and employment. </a:t>
            </a:r>
          </a:p>
          <a:p>
            <a:pPr>
              <a:buFont typeface="Wingdings" panose="05000000000000000000" pitchFamily="2" charset="2"/>
              <a:buChar char="Ø"/>
            </a:pPr>
            <a:endParaRPr lang="en-GB" sz="2400" dirty="0" smtClean="0">
              <a:solidFill>
                <a:srgbClr val="000000"/>
              </a:solidFill>
            </a:endParaRPr>
          </a:p>
          <a:p>
            <a:pPr>
              <a:buFont typeface="Wingdings" panose="05000000000000000000" pitchFamily="2" charset="2"/>
              <a:buChar char="Ø"/>
            </a:pPr>
            <a:r>
              <a:rPr lang="en-GB" sz="2400" dirty="0"/>
              <a:t>Created in Cambodia in 2001. Now operates in 7 countries and about to launch in </a:t>
            </a:r>
            <a:r>
              <a:rPr lang="en-GB" sz="2400" dirty="0" smtClean="0"/>
              <a:t>Bangladesh.</a:t>
            </a:r>
          </a:p>
          <a:p>
            <a:pPr>
              <a:buFont typeface="Wingdings" panose="05000000000000000000" pitchFamily="2" charset="2"/>
              <a:buChar char="Ø"/>
            </a:pPr>
            <a:endParaRPr lang="en-GB" sz="2400" dirty="0" smtClean="0"/>
          </a:p>
          <a:p>
            <a:pPr>
              <a:buFont typeface="Wingdings" panose="05000000000000000000" pitchFamily="2" charset="2"/>
              <a:buChar char="Ø"/>
            </a:pPr>
            <a:r>
              <a:rPr lang="en-GB" sz="2400" dirty="0" smtClean="0"/>
              <a:t>Now a collaboration </a:t>
            </a:r>
            <a:r>
              <a:rPr lang="en-GB" sz="2400" dirty="0"/>
              <a:t>with the International Finance Corporation arm of the World Bank</a:t>
            </a:r>
            <a:r>
              <a:rPr lang="en-GB" sz="2400" dirty="0" smtClean="0"/>
              <a:t>. </a:t>
            </a:r>
            <a:r>
              <a:rPr lang="en-GB" sz="2400" dirty="0"/>
              <a:t>Financed primarily by extra-budgetary donor funds and revenue from charges for services provided to factories and global buyers. The </a:t>
            </a:r>
            <a:r>
              <a:rPr lang="en-GB" sz="2400" dirty="0" smtClean="0"/>
              <a:t>EC as recently joined as </a:t>
            </a:r>
            <a:r>
              <a:rPr lang="en-GB" sz="2400" dirty="0"/>
              <a:t>a contributor.  </a:t>
            </a:r>
            <a:endParaRPr lang="en-US" sz="2400" dirty="0"/>
          </a:p>
          <a:p>
            <a:pPr>
              <a:buFont typeface="Wingdings" panose="05000000000000000000" pitchFamily="2" charset="2"/>
              <a:buChar char="Ø"/>
            </a:pPr>
            <a:endParaRPr lang="en-GB" sz="2400" dirty="0"/>
          </a:p>
          <a:p>
            <a:pPr>
              <a:buFont typeface="Wingdings" panose="05000000000000000000" pitchFamily="2" charset="2"/>
              <a:buChar char="Ø"/>
            </a:pPr>
            <a:endParaRPr lang="en-GB" sz="2400" dirty="0"/>
          </a:p>
          <a:p>
            <a:pPr>
              <a:buFont typeface="Wingdings" panose="05000000000000000000" pitchFamily="2" charset="2"/>
              <a:buChar char="Ø"/>
            </a:pPr>
            <a:endParaRPr lang="en-GB" sz="2400" dirty="0">
              <a:solidFill>
                <a:srgbClr val="000000"/>
              </a:solidFill>
            </a:endParaRPr>
          </a:p>
          <a:p>
            <a:pPr>
              <a:buFont typeface="Wingdings" panose="05000000000000000000" pitchFamily="2" charset="2"/>
              <a:buChar char="Ø"/>
            </a:pPr>
            <a:endParaRPr lang="en-GB" sz="2400" dirty="0" smtClean="0">
              <a:solidFill>
                <a:srgbClr val="000000"/>
              </a:solidFill>
            </a:endParaRPr>
          </a:p>
        </p:txBody>
      </p:sp>
    </p:spTree>
    <p:extLst>
      <p:ext uri="{BB962C8B-B14F-4D97-AF65-F5344CB8AC3E}">
        <p14:creationId xmlns:p14="http://schemas.microsoft.com/office/powerpoint/2010/main" val="33611978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579296" cy="1152128"/>
          </a:xfrm>
        </p:spPr>
        <p:txBody>
          <a:bodyPr>
            <a:normAutofit fontScale="90000"/>
          </a:bodyPr>
          <a:lstStyle/>
          <a:p>
            <a:pPr algn="ctr"/>
            <a:r>
              <a:rPr lang="en-US" dirty="0" smtClean="0">
                <a:solidFill>
                  <a:srgbClr val="333399"/>
                </a:solidFill>
              </a:rPr>
              <a:t>  </a:t>
            </a:r>
            <a:r>
              <a:rPr lang="en-US" dirty="0">
                <a:solidFill>
                  <a:srgbClr val="333399"/>
                </a:solidFill>
              </a:rPr>
              <a:t/>
            </a:r>
            <a:br>
              <a:rPr lang="en-US" dirty="0">
                <a:solidFill>
                  <a:srgbClr val="333399"/>
                </a:solidFill>
              </a:rPr>
            </a:br>
            <a:r>
              <a:rPr lang="en-US" dirty="0" smtClean="0">
                <a:solidFill>
                  <a:schemeClr val="accent1">
                    <a:lumMod val="75000"/>
                  </a:schemeClr>
                </a:solidFill>
              </a:rPr>
              <a:t>The Better Work Program: How it Works</a:t>
            </a:r>
            <a:r>
              <a:rPr lang="en-US" dirty="0">
                <a:solidFill>
                  <a:srgbClr val="333399"/>
                </a:solidFill>
              </a:rPr>
              <a:t/>
            </a:r>
            <a:br>
              <a:rPr lang="en-US" dirty="0">
                <a:solidFill>
                  <a:srgbClr val="333399"/>
                </a:solidFill>
              </a:rPr>
            </a:br>
            <a:endParaRPr lang="en-GB" dirty="0"/>
          </a:p>
        </p:txBody>
      </p:sp>
      <p:sp>
        <p:nvSpPr>
          <p:cNvPr id="3" name="Content Placeholder 2"/>
          <p:cNvSpPr>
            <a:spLocks noGrp="1"/>
          </p:cNvSpPr>
          <p:nvPr>
            <p:ph idx="1"/>
          </p:nvPr>
        </p:nvSpPr>
        <p:spPr>
          <a:xfrm>
            <a:off x="457200" y="1052736"/>
            <a:ext cx="8507288" cy="5544616"/>
          </a:xfrm>
        </p:spPr>
        <p:txBody>
          <a:bodyPr/>
          <a:lstStyle/>
          <a:p>
            <a:pPr>
              <a:buFont typeface="Wingdings" panose="05000000000000000000" pitchFamily="2" charset="2"/>
              <a:buChar char="Ø"/>
            </a:pPr>
            <a:r>
              <a:rPr lang="en-GB" sz="2400" dirty="0" smtClean="0"/>
              <a:t>Better Work monitors factories in the garment sector and reports on compliance with international labour standards and national labour laws.  In some countries the reporting is completely transparent, with individual factory performance reported on the internet.</a:t>
            </a:r>
          </a:p>
          <a:p>
            <a:pPr>
              <a:buFont typeface="Wingdings" panose="05000000000000000000" pitchFamily="2" charset="2"/>
              <a:buChar char="Ø"/>
            </a:pPr>
            <a:endParaRPr lang="en-GB" sz="2400" dirty="0" smtClean="0"/>
          </a:p>
          <a:p>
            <a:pPr>
              <a:buFont typeface="Wingdings" panose="05000000000000000000" pitchFamily="2" charset="2"/>
              <a:buChar char="Ø"/>
            </a:pPr>
            <a:r>
              <a:rPr lang="en-GB" sz="2400" dirty="0" smtClean="0"/>
              <a:t>Better Work teams advise and build the capacity of employers and workers to improve compliance and productivity.  </a:t>
            </a:r>
          </a:p>
          <a:p>
            <a:pPr marL="0" indent="0">
              <a:buNone/>
            </a:pPr>
            <a:endParaRPr lang="en-GB" sz="2400" dirty="0" smtClean="0"/>
          </a:p>
          <a:p>
            <a:pPr>
              <a:buFont typeface="Wingdings" panose="05000000000000000000" pitchFamily="2" charset="2"/>
              <a:buChar char="Ø"/>
            </a:pPr>
            <a:r>
              <a:rPr lang="en-GB" sz="2200" dirty="0" smtClean="0"/>
              <a:t>All Better Work country programs operate with </a:t>
            </a:r>
            <a:r>
              <a:rPr lang="en-GB" sz="2200" b="1" dirty="0" smtClean="0"/>
              <a:t>a tripartite committee </a:t>
            </a:r>
            <a:r>
              <a:rPr lang="en-GB" sz="2200" dirty="0" smtClean="0"/>
              <a:t>of government, workers’ and employers’ organizations and with </a:t>
            </a:r>
            <a:r>
              <a:rPr lang="en-GB" sz="2200" b="1" dirty="0" smtClean="0"/>
              <a:t>bilateral committees at factory level</a:t>
            </a:r>
            <a:r>
              <a:rPr lang="en-GB" sz="2200" dirty="0" smtClean="0"/>
              <a:t> to jointly address problems or deficiencies.</a:t>
            </a:r>
          </a:p>
          <a:p>
            <a:pPr marL="0" indent="0">
              <a:buNone/>
            </a:pPr>
            <a:endParaRPr lang="en-GB" sz="2400" dirty="0"/>
          </a:p>
        </p:txBody>
      </p:sp>
    </p:spTree>
    <p:extLst>
      <p:ext uri="{BB962C8B-B14F-4D97-AF65-F5344CB8AC3E}">
        <p14:creationId xmlns:p14="http://schemas.microsoft.com/office/powerpoint/2010/main" val="37152978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99392"/>
            <a:ext cx="9108504" cy="1296144"/>
          </a:xfrm>
        </p:spPr>
        <p:txBody>
          <a:bodyPr>
            <a:normAutofit fontScale="90000"/>
          </a:bodyPr>
          <a:lstStyle/>
          <a:p>
            <a:pPr algn="ctr"/>
            <a:r>
              <a:rPr lang="en-US" dirty="0" smtClean="0">
                <a:solidFill>
                  <a:srgbClr val="333399"/>
                </a:solidFill>
              </a:rPr>
              <a:t>  </a:t>
            </a:r>
            <a:r>
              <a:rPr lang="en-US" dirty="0">
                <a:solidFill>
                  <a:srgbClr val="333399"/>
                </a:solidFill>
              </a:rPr>
              <a:t/>
            </a:r>
            <a:br>
              <a:rPr lang="en-US" dirty="0">
                <a:solidFill>
                  <a:srgbClr val="333399"/>
                </a:solidFill>
              </a:rPr>
            </a:br>
            <a:r>
              <a:rPr lang="en-US" sz="4000" dirty="0" smtClean="0">
                <a:solidFill>
                  <a:schemeClr val="accent1">
                    <a:lumMod val="75000"/>
                  </a:schemeClr>
                </a:solidFill>
              </a:rPr>
              <a:t>The EU </a:t>
            </a:r>
            <a:r>
              <a:rPr lang="en-US" sz="4000" dirty="0">
                <a:solidFill>
                  <a:schemeClr val="accent1">
                    <a:lumMod val="75000"/>
                  </a:schemeClr>
                </a:solidFill>
              </a:rPr>
              <a:t>Sustainability Compact </a:t>
            </a:r>
            <a:r>
              <a:rPr lang="en-US" sz="4000" dirty="0" smtClean="0">
                <a:solidFill>
                  <a:schemeClr val="accent1">
                    <a:lumMod val="75000"/>
                  </a:schemeClr>
                </a:solidFill>
              </a:rPr>
              <a:t>with Bangladesh</a:t>
            </a:r>
            <a:r>
              <a:rPr lang="en-US" dirty="0">
                <a:solidFill>
                  <a:srgbClr val="333399"/>
                </a:solidFill>
              </a:rPr>
              <a:t/>
            </a:r>
            <a:br>
              <a:rPr lang="en-US" dirty="0">
                <a:solidFill>
                  <a:srgbClr val="333399"/>
                </a:solidFill>
              </a:rPr>
            </a:br>
            <a:endParaRPr lang="en-GB" dirty="0"/>
          </a:p>
        </p:txBody>
      </p:sp>
      <p:sp>
        <p:nvSpPr>
          <p:cNvPr id="3" name="Content Placeholder 2"/>
          <p:cNvSpPr>
            <a:spLocks noGrp="1"/>
          </p:cNvSpPr>
          <p:nvPr>
            <p:ph idx="1"/>
          </p:nvPr>
        </p:nvSpPr>
        <p:spPr>
          <a:xfrm>
            <a:off x="251520" y="1484784"/>
            <a:ext cx="8784976" cy="5112568"/>
          </a:xfrm>
        </p:spPr>
        <p:txBody>
          <a:bodyPr>
            <a:normAutofit lnSpcReduction="10000"/>
          </a:bodyPr>
          <a:lstStyle/>
          <a:p>
            <a:pPr>
              <a:buFont typeface="Wingdings" panose="05000000000000000000" pitchFamily="2" charset="2"/>
              <a:buChar char="Ø"/>
            </a:pPr>
            <a:r>
              <a:rPr lang="en-US" sz="2400" dirty="0" smtClean="0"/>
              <a:t>The “Compact </a:t>
            </a:r>
            <a:r>
              <a:rPr lang="en-US" sz="2400" dirty="0"/>
              <a:t>for Continuous Improvements </a:t>
            </a:r>
            <a:r>
              <a:rPr lang="en-US" sz="2400" dirty="0" smtClean="0"/>
              <a:t>in Labour </a:t>
            </a:r>
            <a:r>
              <a:rPr lang="en-US" sz="2400" dirty="0"/>
              <a:t>Rights and Factory Safety in the Ready-Made Garment and </a:t>
            </a:r>
            <a:r>
              <a:rPr lang="en-US" sz="2400" dirty="0" smtClean="0"/>
              <a:t>Knitwear Industry </a:t>
            </a:r>
            <a:r>
              <a:rPr lang="en-US" sz="2400" dirty="0"/>
              <a:t>in Bangladesh</a:t>
            </a:r>
            <a:r>
              <a:rPr lang="en-US" sz="2400" dirty="0" smtClean="0"/>
              <a:t>” was agreed last May after a series of workplace disasters in that country by </a:t>
            </a:r>
            <a:r>
              <a:rPr lang="en-US" sz="2400" dirty="0"/>
              <a:t>Foreign </a:t>
            </a:r>
            <a:r>
              <a:rPr lang="en-US" sz="2400" dirty="0" smtClean="0"/>
              <a:t>Minister of Bangladesh and the EU </a:t>
            </a:r>
            <a:r>
              <a:rPr lang="en-US" sz="2400" dirty="0"/>
              <a:t>Trade </a:t>
            </a:r>
            <a:r>
              <a:rPr lang="en-US" sz="2400" dirty="0" smtClean="0"/>
              <a:t>Commissioner.</a:t>
            </a:r>
          </a:p>
          <a:p>
            <a:pPr>
              <a:buFont typeface="Wingdings" panose="05000000000000000000" pitchFamily="2" charset="2"/>
              <a:buChar char="Ø"/>
            </a:pPr>
            <a:endParaRPr lang="en-US" sz="2400" dirty="0" smtClean="0"/>
          </a:p>
          <a:p>
            <a:pPr>
              <a:buFont typeface="Wingdings" panose="05000000000000000000" pitchFamily="2" charset="2"/>
              <a:buChar char="Ø"/>
            </a:pPr>
            <a:r>
              <a:rPr lang="en-US" sz="2400" dirty="0" smtClean="0"/>
              <a:t>Commits the </a:t>
            </a:r>
            <a:r>
              <a:rPr lang="en-US" sz="2400" dirty="0"/>
              <a:t>parties </a:t>
            </a:r>
            <a:r>
              <a:rPr lang="en-US" sz="2400" dirty="0" smtClean="0"/>
              <a:t>to time-bound </a:t>
            </a:r>
            <a:r>
              <a:rPr lang="en-US" sz="2400" dirty="0"/>
              <a:t>actions, including </a:t>
            </a:r>
            <a:r>
              <a:rPr lang="en-US" sz="2400" dirty="0" smtClean="0"/>
              <a:t>reform of the </a:t>
            </a:r>
            <a:r>
              <a:rPr lang="en-US" sz="2400" dirty="0"/>
              <a:t>Bangladesh Labour Law </a:t>
            </a:r>
            <a:r>
              <a:rPr lang="en-US" sz="2400" dirty="0" smtClean="0"/>
              <a:t>to strengthen </a:t>
            </a:r>
            <a:r>
              <a:rPr lang="en-US" sz="2400" dirty="0"/>
              <a:t>workers’ </a:t>
            </a:r>
            <a:r>
              <a:rPr lang="en-US" sz="2400" dirty="0" smtClean="0"/>
              <a:t>rights; assessing building </a:t>
            </a:r>
            <a:r>
              <a:rPr lang="en-US" sz="2400" dirty="0"/>
              <a:t>and </a:t>
            </a:r>
            <a:r>
              <a:rPr lang="en-US" sz="2400" dirty="0" smtClean="0"/>
              <a:t>fire safety in all garment factories by </a:t>
            </a:r>
            <a:r>
              <a:rPr lang="en-US" sz="2400" dirty="0"/>
              <a:t>June </a:t>
            </a:r>
            <a:r>
              <a:rPr lang="en-US" sz="2400" dirty="0" smtClean="0"/>
              <a:t>2014; and recruiting </a:t>
            </a:r>
            <a:r>
              <a:rPr lang="en-US" sz="2400" dirty="0"/>
              <a:t>200 additional </a:t>
            </a:r>
            <a:r>
              <a:rPr lang="en-US" sz="2400" dirty="0" smtClean="0"/>
              <a:t>inspectors.</a:t>
            </a:r>
          </a:p>
          <a:p>
            <a:pPr>
              <a:buFont typeface="Wingdings" panose="05000000000000000000" pitchFamily="2" charset="2"/>
              <a:buChar char="Ø"/>
            </a:pPr>
            <a:endParaRPr lang="en-US" sz="2400" dirty="0" smtClean="0"/>
          </a:p>
          <a:p>
            <a:pPr>
              <a:buFont typeface="Wingdings" panose="05000000000000000000" pitchFamily="2" charset="2"/>
              <a:buChar char="Ø"/>
            </a:pPr>
            <a:r>
              <a:rPr lang="en-US" sz="2400" dirty="0"/>
              <a:t>ILO acts in a monitoring role </a:t>
            </a:r>
            <a:r>
              <a:rPr lang="en-US" sz="2400" dirty="0" smtClean="0"/>
              <a:t>to follow </a:t>
            </a:r>
            <a:r>
              <a:rPr lang="en-US" sz="2400" dirty="0"/>
              <a:t>up on </a:t>
            </a:r>
            <a:r>
              <a:rPr lang="en-US" sz="2400" dirty="0" smtClean="0"/>
              <a:t>commitments.</a:t>
            </a:r>
            <a:r>
              <a:rPr lang="en-US" sz="2400" dirty="0"/>
              <a:t/>
            </a:r>
            <a:br>
              <a:rPr lang="en-US" sz="2400" dirty="0"/>
            </a:br>
            <a:endParaRPr lang="en-GB" sz="2400" dirty="0"/>
          </a:p>
        </p:txBody>
      </p:sp>
    </p:spTree>
    <p:extLst>
      <p:ext uri="{BB962C8B-B14F-4D97-AF65-F5344CB8AC3E}">
        <p14:creationId xmlns:p14="http://schemas.microsoft.com/office/powerpoint/2010/main" val="3758586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ext Box 4"/>
          <p:cNvSpPr txBox="1">
            <a:spLocks noChangeArrowheads="1"/>
          </p:cNvSpPr>
          <p:nvPr/>
        </p:nvSpPr>
        <p:spPr bwMode="auto">
          <a:xfrm>
            <a:off x="285720" y="260648"/>
            <a:ext cx="8715405" cy="1077218"/>
          </a:xfrm>
          <a:prstGeom prst="rect">
            <a:avLst/>
          </a:prstGeom>
          <a:solidFill>
            <a:schemeClr val="bg1">
              <a:alpha val="54901"/>
            </a:schemeClr>
          </a:solidFill>
          <a:ln w="9525">
            <a:noFill/>
            <a:miter lim="800000"/>
            <a:headEnd/>
            <a:tailEnd/>
          </a:ln>
        </p:spPr>
        <p:txBody>
          <a:bodyPr wrap="square">
            <a:spAutoFit/>
          </a:bodyPr>
          <a:lstStyle/>
          <a:p>
            <a:pPr algn="ctr">
              <a:spcBef>
                <a:spcPct val="50000"/>
              </a:spcBef>
            </a:pPr>
            <a:r>
              <a:rPr lang="en-US" sz="3200" dirty="0" smtClean="0">
                <a:solidFill>
                  <a:schemeClr val="accent1">
                    <a:lumMod val="75000"/>
                  </a:schemeClr>
                </a:solidFill>
              </a:rPr>
              <a:t>Number of free trade agreements that include social and labour provisions</a:t>
            </a:r>
          </a:p>
        </p:txBody>
      </p:sp>
      <p:graphicFrame>
        <p:nvGraphicFramePr>
          <p:cNvPr id="9" name="Chart 8"/>
          <p:cNvGraphicFramePr>
            <a:graphicFrameLocks/>
          </p:cNvGraphicFramePr>
          <p:nvPr>
            <p:extLst>
              <p:ext uri="{D42A27DB-BD31-4B8C-83A1-F6EECF244321}">
                <p14:modId xmlns:p14="http://schemas.microsoft.com/office/powerpoint/2010/main" val="3317474629"/>
              </p:ext>
            </p:extLst>
          </p:nvPr>
        </p:nvGraphicFramePr>
        <p:xfrm>
          <a:off x="899592" y="1340768"/>
          <a:ext cx="7776864"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1043608" y="6021288"/>
            <a:ext cx="6336704" cy="369332"/>
          </a:xfrm>
          <a:prstGeom prst="rect">
            <a:avLst/>
          </a:prstGeom>
          <a:noFill/>
        </p:spPr>
        <p:txBody>
          <a:bodyPr wrap="square" rtlCol="0">
            <a:spAutoFit/>
          </a:bodyPr>
          <a:lstStyle/>
          <a:p>
            <a:r>
              <a:rPr lang="fr-FR" dirty="0" smtClean="0"/>
              <a:t>Source: </a:t>
            </a:r>
            <a:r>
              <a:rPr lang="fr-FR" dirty="0"/>
              <a:t>ILO (2013), Social dimensions of free </a:t>
            </a:r>
            <a:r>
              <a:rPr lang="fr-FR" dirty="0" err="1"/>
              <a:t>trade</a:t>
            </a:r>
            <a:r>
              <a:rPr lang="fr-FR" dirty="0"/>
              <a:t> </a:t>
            </a:r>
            <a:r>
              <a:rPr lang="fr-FR" dirty="0" err="1" smtClean="0"/>
              <a:t>agreements</a:t>
            </a:r>
            <a:endParaRPr lang="fr-FR" dirty="0"/>
          </a:p>
        </p:txBody>
      </p:sp>
    </p:spTree>
    <p:extLst>
      <p:ext uri="{BB962C8B-B14F-4D97-AF65-F5344CB8AC3E}">
        <p14:creationId xmlns:p14="http://schemas.microsoft.com/office/powerpoint/2010/main" val="13596793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35496" y="0"/>
            <a:ext cx="9216008" cy="1400383"/>
          </a:xfrm>
          <a:prstGeom prst="rect">
            <a:avLst/>
          </a:prstGeom>
          <a:solidFill>
            <a:schemeClr val="tx2">
              <a:lumMod val="20000"/>
              <a:lumOff val="80000"/>
            </a:schemeClr>
          </a:solidFill>
          <a:ln w="9525">
            <a:noFill/>
            <a:miter lim="800000"/>
            <a:headEnd/>
            <a:tailEnd/>
          </a:ln>
        </p:spPr>
        <p:txBody>
          <a:bodyPr wrap="square">
            <a:spAutoFit/>
          </a:bodyPr>
          <a:lstStyle/>
          <a:p>
            <a:pPr algn="ctr">
              <a:spcBef>
                <a:spcPts val="600"/>
              </a:spcBef>
            </a:pPr>
            <a:r>
              <a:rPr lang="en-GB" sz="4000" dirty="0">
                <a:solidFill>
                  <a:schemeClr val="accent1">
                    <a:lumMod val="75000"/>
                  </a:schemeClr>
                </a:solidFill>
              </a:rPr>
              <a:t>W</a:t>
            </a:r>
            <a:r>
              <a:rPr lang="en-GB" sz="4000" dirty="0" smtClean="0">
                <a:solidFill>
                  <a:schemeClr val="accent1">
                    <a:lumMod val="75000"/>
                  </a:schemeClr>
                </a:solidFill>
              </a:rPr>
              <a:t>orking </a:t>
            </a:r>
            <a:r>
              <a:rPr lang="en-GB" sz="4000" dirty="0">
                <a:solidFill>
                  <a:schemeClr val="accent1">
                    <a:lumMod val="75000"/>
                  </a:schemeClr>
                </a:solidFill>
              </a:rPr>
              <a:t>conditions in </a:t>
            </a:r>
            <a:r>
              <a:rPr lang="en-GB" sz="4000" dirty="0" smtClean="0">
                <a:solidFill>
                  <a:schemeClr val="accent1">
                    <a:lumMod val="75000"/>
                  </a:schemeClr>
                </a:solidFill>
              </a:rPr>
              <a:t>Europe and globally:</a:t>
            </a:r>
          </a:p>
          <a:p>
            <a:pPr algn="ctr">
              <a:spcBef>
                <a:spcPts val="600"/>
              </a:spcBef>
            </a:pPr>
            <a:r>
              <a:rPr lang="en-GB" sz="4000" dirty="0" smtClean="0">
                <a:solidFill>
                  <a:schemeClr val="accent1">
                    <a:lumMod val="75000"/>
                  </a:schemeClr>
                </a:solidFill>
              </a:rPr>
              <a:t>Progress, challenges and next steps</a:t>
            </a:r>
            <a:endParaRPr lang="en-GB" sz="4000" b="1" i="1" dirty="0" smtClean="0">
              <a:solidFill>
                <a:schemeClr val="accent1">
                  <a:lumMod val="75000"/>
                </a:schemeClr>
              </a:solidFill>
            </a:endParaRPr>
          </a:p>
        </p:txBody>
      </p:sp>
      <p:sp>
        <p:nvSpPr>
          <p:cNvPr id="3" name="Subtitle 2"/>
          <p:cNvSpPr>
            <a:spLocks noGrp="1"/>
          </p:cNvSpPr>
          <p:nvPr>
            <p:ph type="subTitle" idx="1"/>
          </p:nvPr>
        </p:nvSpPr>
        <p:spPr>
          <a:xfrm>
            <a:off x="251520" y="1556792"/>
            <a:ext cx="8784976" cy="5256584"/>
          </a:xfrm>
        </p:spPr>
        <p:txBody>
          <a:bodyPr>
            <a:normAutofit fontScale="85000" lnSpcReduction="10000"/>
          </a:bodyPr>
          <a:lstStyle/>
          <a:p>
            <a:pPr marL="457200" indent="-457200" algn="l">
              <a:spcAft>
                <a:spcPts val="1200"/>
              </a:spcAft>
              <a:buFont typeface="Arial" pitchFamily="34" charset="0"/>
              <a:buChar char="•"/>
            </a:pPr>
            <a:r>
              <a:rPr lang="en-US" dirty="0" smtClean="0">
                <a:solidFill>
                  <a:schemeClr val="tx1"/>
                </a:solidFill>
              </a:rPr>
              <a:t>In Europe, most are satisfied with their jobs, but many are left behind, including some entire countries.</a:t>
            </a:r>
          </a:p>
          <a:p>
            <a:pPr marL="457200" indent="-457200" algn="l">
              <a:spcAft>
                <a:spcPts val="1200"/>
              </a:spcAft>
              <a:buFont typeface="Arial" pitchFamily="34" charset="0"/>
              <a:buChar char="•"/>
            </a:pPr>
            <a:r>
              <a:rPr lang="en-US" dirty="0" smtClean="0">
                <a:solidFill>
                  <a:schemeClr val="tx1"/>
                </a:solidFill>
              </a:rPr>
              <a:t>An ambitious effort by the EC is called for to address those left behind.</a:t>
            </a:r>
          </a:p>
          <a:p>
            <a:pPr marL="457200" indent="-457200" algn="l">
              <a:spcAft>
                <a:spcPts val="1200"/>
              </a:spcAft>
              <a:buFont typeface="Arial" pitchFamily="34" charset="0"/>
              <a:buChar char="•"/>
            </a:pPr>
            <a:r>
              <a:rPr lang="en-US" dirty="0" smtClean="0">
                <a:solidFill>
                  <a:schemeClr val="tx1"/>
                </a:solidFill>
              </a:rPr>
              <a:t>Globally, there has been great progress on poverty and child labor.</a:t>
            </a:r>
          </a:p>
          <a:p>
            <a:pPr marL="457200" indent="-457200" algn="l">
              <a:spcAft>
                <a:spcPts val="1200"/>
              </a:spcAft>
              <a:buFont typeface="Arial" pitchFamily="34" charset="0"/>
              <a:buChar char="•"/>
            </a:pPr>
            <a:r>
              <a:rPr lang="en-US" dirty="0" smtClean="0">
                <a:solidFill>
                  <a:schemeClr val="tx1"/>
                </a:solidFill>
              </a:rPr>
              <a:t>But many workers in supply chains continue to subsist on poverty wages and in poor working conditions.</a:t>
            </a:r>
          </a:p>
          <a:p>
            <a:pPr marL="457200" indent="-457200" algn="l">
              <a:spcAft>
                <a:spcPts val="1200"/>
              </a:spcAft>
              <a:buFont typeface="Arial" pitchFamily="34" charset="0"/>
              <a:buChar char="•"/>
            </a:pPr>
            <a:r>
              <a:rPr lang="en-US" dirty="0" smtClean="0">
                <a:solidFill>
                  <a:schemeClr val="tx1"/>
                </a:solidFill>
              </a:rPr>
              <a:t>Global efforts through </a:t>
            </a:r>
            <a:r>
              <a:rPr lang="en-US">
                <a:solidFill>
                  <a:schemeClr val="tx1"/>
                </a:solidFill>
              </a:rPr>
              <a:t>technical </a:t>
            </a:r>
            <a:r>
              <a:rPr lang="en-US" smtClean="0">
                <a:solidFill>
                  <a:schemeClr val="tx1"/>
                </a:solidFill>
              </a:rPr>
              <a:t>cooperation</a:t>
            </a:r>
            <a:r>
              <a:rPr lang="en-US" smtClean="0">
                <a:solidFill>
                  <a:schemeClr val="tx1"/>
                </a:solidFill>
              </a:rPr>
              <a:t>, </a:t>
            </a:r>
            <a:r>
              <a:rPr lang="en-US" dirty="0" smtClean="0">
                <a:solidFill>
                  <a:schemeClr val="tx1"/>
                </a:solidFill>
              </a:rPr>
              <a:t>supply chains </a:t>
            </a:r>
            <a:r>
              <a:rPr lang="en-US" smtClean="0">
                <a:solidFill>
                  <a:schemeClr val="tx1"/>
                </a:solidFill>
              </a:rPr>
              <a:t>and </a:t>
            </a:r>
            <a:r>
              <a:rPr lang="en-US">
                <a:solidFill>
                  <a:schemeClr val="tx1"/>
                </a:solidFill>
              </a:rPr>
              <a:t>trade have </a:t>
            </a:r>
            <a:r>
              <a:rPr lang="en-US" dirty="0" smtClean="0">
                <a:solidFill>
                  <a:schemeClr val="tx1"/>
                </a:solidFill>
              </a:rPr>
              <a:t>promise that should be extended and utilized.</a:t>
            </a:r>
          </a:p>
          <a:p>
            <a:pPr marL="457200" indent="-457200" algn="l">
              <a:spcAft>
                <a:spcPts val="1200"/>
              </a:spcAft>
              <a:buFont typeface="Arial" pitchFamily="34" charset="0"/>
              <a:buChar char="•"/>
            </a:pPr>
            <a:endParaRPr lang="en-US" dirty="0">
              <a:solidFill>
                <a:schemeClr val="tx1"/>
              </a:solidFill>
            </a:endParaRPr>
          </a:p>
        </p:txBody>
      </p:sp>
    </p:spTree>
    <p:extLst>
      <p:ext uri="{BB962C8B-B14F-4D97-AF65-F5344CB8AC3E}">
        <p14:creationId xmlns:p14="http://schemas.microsoft.com/office/powerpoint/2010/main" val="7838229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1538</TotalTime>
  <Words>833</Words>
  <Application>Microsoft Office PowerPoint</Application>
  <PresentationFormat>On-screen Show (4:3)</PresentationFormat>
  <Paragraphs>140</Paragraphs>
  <Slides>11</Slides>
  <Notes>6</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Involuntary temporary and part-time employment</vt:lpstr>
      <vt:lpstr>Countries with more apprenticeships  have lower youth unemployment</vt:lpstr>
      <vt:lpstr>Progress on child labour around the world</vt:lpstr>
      <vt:lpstr>Organization of work into global supply chains</vt:lpstr>
      <vt:lpstr>   The Better Work Program </vt:lpstr>
      <vt:lpstr>   The Better Work Program: How it Works </vt:lpstr>
      <vt:lpstr>   The EU Sustainability Compact with Bangladesh </vt:lpstr>
      <vt:lpstr>PowerPoint Presentation</vt:lpstr>
      <vt:lpstr>PowerPoint Presentation</vt:lpstr>
    </vt:vector>
  </TitlesOfParts>
  <Company>ILO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ILO</dc:creator>
  <cp:lastModifiedBy>ILO</cp:lastModifiedBy>
  <cp:revision>43</cp:revision>
  <cp:lastPrinted>2014-04-22T20:31:36Z</cp:lastPrinted>
  <dcterms:created xsi:type="dcterms:W3CDTF">2014-04-22T07:52:49Z</dcterms:created>
  <dcterms:modified xsi:type="dcterms:W3CDTF">2014-04-29T11:30:52Z</dcterms:modified>
</cp:coreProperties>
</file>