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3" r:id="rId2"/>
  </p:sldMasterIdLst>
  <p:notesMasterIdLst>
    <p:notesMasterId r:id="rId29"/>
  </p:notesMasterIdLst>
  <p:handoutMasterIdLst>
    <p:handoutMasterId r:id="rId30"/>
  </p:handoutMasterIdLst>
  <p:sldIdLst>
    <p:sldId id="662" r:id="rId3"/>
    <p:sldId id="626" r:id="rId4"/>
    <p:sldId id="627" r:id="rId5"/>
    <p:sldId id="628" r:id="rId6"/>
    <p:sldId id="629" r:id="rId7"/>
    <p:sldId id="630" r:id="rId8"/>
    <p:sldId id="649" r:id="rId9"/>
    <p:sldId id="631" r:id="rId10"/>
    <p:sldId id="637" r:id="rId11"/>
    <p:sldId id="639" r:id="rId12"/>
    <p:sldId id="640" r:id="rId13"/>
    <p:sldId id="641" r:id="rId14"/>
    <p:sldId id="642" r:id="rId15"/>
    <p:sldId id="654" r:id="rId16"/>
    <p:sldId id="644" r:id="rId17"/>
    <p:sldId id="652" r:id="rId18"/>
    <p:sldId id="651" r:id="rId19"/>
    <p:sldId id="645" r:id="rId20"/>
    <p:sldId id="646" r:id="rId21"/>
    <p:sldId id="607" r:id="rId22"/>
    <p:sldId id="624" r:id="rId23"/>
    <p:sldId id="655" r:id="rId24"/>
    <p:sldId id="656" r:id="rId25"/>
    <p:sldId id="657" r:id="rId26"/>
    <p:sldId id="658" r:id="rId27"/>
    <p:sldId id="622" r:id="rId2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2640">
          <p15:clr>
            <a:srgbClr val="A4A3A4"/>
          </p15:clr>
        </p15:guide>
        <p15:guide id="6" orient="horz" pos="1211">
          <p15:clr>
            <a:srgbClr val="A4A3A4"/>
          </p15:clr>
        </p15:guide>
        <p15:guide id="7" orient="horz" pos="3456">
          <p15:clr>
            <a:srgbClr val="A4A3A4"/>
          </p15:clr>
        </p15:guide>
        <p15:guide id="8" pos="1296">
          <p15:clr>
            <a:srgbClr val="A4A3A4"/>
          </p15:clr>
        </p15:guide>
        <p15:guide id="9" pos="4762">
          <p15:clr>
            <a:srgbClr val="A4A3A4"/>
          </p15:clr>
        </p15:guide>
        <p15:guide id="10" pos="348">
          <p15:clr>
            <a:srgbClr val="A4A3A4"/>
          </p15:clr>
        </p15:guide>
        <p15:guide id="11" pos="240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33" userDrawn="1">
          <p15:clr>
            <a:srgbClr val="A4A3A4"/>
          </p15:clr>
        </p15:guide>
        <p15:guide id="2" pos="1990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56F"/>
    <a:srgbClr val="12496B"/>
    <a:srgbClr val="BA3324"/>
    <a:srgbClr val="3E96F6"/>
    <a:srgbClr val="1E466E"/>
    <a:srgbClr val="008080"/>
    <a:srgbClr val="006666"/>
    <a:srgbClr val="2E6DAD"/>
    <a:srgbClr val="4198F2"/>
    <a:srgbClr val="EC9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1" autoAdjust="0"/>
    <p:restoredTop sz="99874" autoAdjust="0"/>
  </p:normalViewPr>
  <p:slideViewPr>
    <p:cSldViewPr snapToObjects="1">
      <p:cViewPr varScale="1">
        <p:scale>
          <a:sx n="84" d="100"/>
          <a:sy n="84" d="100"/>
        </p:scale>
        <p:origin x="250" y="82"/>
      </p:cViewPr>
      <p:guideLst>
        <p:guide orient="horz" pos="2160"/>
        <p:guide pos="2880"/>
        <p:guide orient="horz" pos="3792"/>
        <p:guide orient="horz"/>
        <p:guide orient="horz" pos="2640"/>
        <p:guide orient="horz" pos="1211"/>
        <p:guide orient="horz" pos="3456"/>
        <p:guide pos="1296"/>
        <p:guide pos="4762"/>
        <p:guide pos="348"/>
        <p:guide pos="24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658" y="-84"/>
      </p:cViewPr>
      <p:guideLst>
        <p:guide orient="horz" pos="3233"/>
        <p:guide pos="1990"/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4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EA2D90F-CF6E-4CAA-A4FD-AB6F04C609F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570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2" y="4716464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4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A930AD7-B129-4099-9F15-28765BA5B1B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55812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Expected impacts of AEC include:</a:t>
            </a:r>
            <a:endParaRPr lang="en-US" altLang="en-US" sz="2400" b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en-US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Larger and more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markets</a:t>
            </a:r>
          </a:p>
          <a:p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Economies of scale </a:t>
            </a: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and intra-regional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comparative advantage </a:t>
            </a: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production</a:t>
            </a:r>
          </a:p>
          <a:p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More opportunities for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businesses</a:t>
            </a: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</a:p>
          <a:p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Wider variety of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goods</a:t>
            </a: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services</a:t>
            </a: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for its people</a:t>
            </a:r>
          </a:p>
          <a:p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Less intra-regional </a:t>
            </a:r>
            <a:r>
              <a:rPr lang="en-US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 gaps</a:t>
            </a:r>
          </a:p>
          <a:p>
            <a:pPr>
              <a:buFontTx/>
              <a:buNone/>
            </a:pPr>
            <a:endParaRPr lang="en-US" alt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 smtClean="0"/>
              <a:t>But little research conducted on impact on labour markets</a:t>
            </a:r>
          </a:p>
          <a:p>
            <a:endParaRPr lang="en-US" b="1" dirty="0" smtClean="0"/>
          </a:p>
          <a:p>
            <a:r>
              <a:rPr lang="en-GB" alt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en-GB" altLang="en-US" sz="2400" b="1" baseline="0" dirty="0" smtClean="0">
                <a:latin typeface="Calibri" panose="020F0502020204030204" pitchFamily="34" charset="0"/>
                <a:cs typeface="Calibri" panose="020F0502020204030204" pitchFamily="34" charset="0"/>
              </a:rPr>
              <a:t> incorporates i</a:t>
            </a:r>
            <a:r>
              <a:rPr lang="en-GB" alt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nnovative computable general equilibrium (CGE) model.</a:t>
            </a:r>
            <a:r>
              <a:rPr lang="en-GB" altLang="en-US" sz="2400" b="1" baseline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Builds on earlier work by Plummer, Petri and Zhai (2012).</a:t>
            </a:r>
            <a:r>
              <a:rPr lang="en-GB" altLang="en-US" sz="2400" b="1" baseline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Policy shock entails (i) removal of intra-regional </a:t>
            </a:r>
            <a:r>
              <a:rPr lang="en-GB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tariffs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 (ii) liberalization of </a:t>
            </a:r>
            <a:r>
              <a:rPr lang="en-GB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non-tariff barriers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 by 50 per cent and (iii) </a:t>
            </a:r>
            <a:r>
              <a:rPr lang="en-GB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trade facilitation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form of 20 per cent reduction in fixed trade costs.</a:t>
            </a:r>
            <a:r>
              <a:rPr lang="en-GB" altLang="en-US" sz="2200" baseline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Decomposition by </a:t>
            </a:r>
            <a:r>
              <a:rPr lang="en-GB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skill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level/occupation, </a:t>
            </a:r>
            <a:r>
              <a:rPr lang="en-GB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</a:t>
            </a:r>
            <a:r>
              <a:rPr lang="en-GB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altLang="en-US" sz="22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industry.</a:t>
            </a:r>
          </a:p>
          <a:p>
            <a:endParaRPr lang="en-US" b="1" dirty="0" smtClean="0"/>
          </a:p>
          <a:p>
            <a:r>
              <a:rPr lang="en-US" b="1" dirty="0" smtClean="0"/>
              <a:t>Also presents findings of</a:t>
            </a:r>
            <a:r>
              <a:rPr lang="en-US" b="1" baseline="0" dirty="0" smtClean="0"/>
              <a:t> </a:t>
            </a:r>
            <a:r>
              <a:rPr lang="en-US" b="1" dirty="0" smtClean="0"/>
              <a:t>an</a:t>
            </a:r>
            <a:r>
              <a:rPr lang="en-US" b="1" baseline="0" dirty="0" smtClean="0"/>
              <a:t> occupational projections model that extends CGE model simulations.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Highlights findings of an ILO survey of ASEAN employers on skills and competitiveness.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30AD7-B129-4099-9F15-28765BA5B1B1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66861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30AD7-B129-4099-9F15-28765BA5B1B1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1036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30AD7-B129-4099-9F15-28765BA5B1B1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96848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30AD7-B129-4099-9F15-28765BA5B1B1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227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08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B50542-4D56-4B88-9410-E0FCDF74BA5B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99619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08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F95951-71FE-4936-8123-9986D6E1D0F7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560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1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476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2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389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801"/>
            <a:ext cx="7685448" cy="18288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1" y="1"/>
            <a:ext cx="1524000" cy="18288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230400"/>
            <a:ext cx="739415" cy="71828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5622" y="228600"/>
            <a:ext cx="746134" cy="8738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787" y="1828800"/>
            <a:ext cx="6048427" cy="50339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6214" y="1828800"/>
            <a:ext cx="675043" cy="5032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9605" y="1828800"/>
            <a:ext cx="676275" cy="50339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6001" y="1828801"/>
            <a:ext cx="627999" cy="5032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242" y="1828800"/>
            <a:ext cx="495602" cy="5032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320" y="1828800"/>
            <a:ext cx="495602" cy="5032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709" y="1829962"/>
            <a:ext cx="495602" cy="503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98" y="1828800"/>
            <a:ext cx="495602" cy="50328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1825200"/>
            <a:ext cx="495602" cy="5032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95951-71FE-4936-8123-9986D6E1D0F7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457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54184" y="1839734"/>
            <a:ext cx="5062620" cy="364666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Wingdings"/>
              <a:buNone/>
            </a:pPr>
            <a:endParaRPr lang="en-US" altLang="en-US" sz="2000" b="1" dirty="0" smtClean="0"/>
          </a:p>
          <a:p>
            <a:pPr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Background </a:t>
            </a:r>
          </a:p>
          <a:p>
            <a:pPr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u="sng" dirty="0" smtClean="0">
                <a:solidFill>
                  <a:schemeClr val="accent2">
                    <a:lumMod val="75000"/>
                  </a:schemeClr>
                </a:solidFill>
              </a:rPr>
              <a:t>Findings of study</a:t>
            </a:r>
          </a:p>
          <a:p>
            <a:pPr lvl="1"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>
                <a:solidFill>
                  <a:schemeClr val="bg1">
                    <a:lumMod val="50000"/>
                  </a:schemeClr>
                </a:solidFill>
              </a:rPr>
              <a:t>Current situation (Chapters 1-2)</a:t>
            </a:r>
          </a:p>
          <a:p>
            <a:pPr lvl="1"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sz="2500" b="1" u="sng" dirty="0" smtClean="0">
                <a:solidFill>
                  <a:schemeClr val="accent2">
                    <a:lumMod val="75000"/>
                  </a:schemeClr>
                </a:solidFill>
              </a:rPr>
              <a:t>AEC impact (Chapters 3-6)</a:t>
            </a:r>
            <a:endParaRPr lang="en-US" altLang="en-US" sz="2500" b="1" u="sng" dirty="0" smtClean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Priorities for action (Chapter 7)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endParaRPr lang="en-US" altLang="en-US" sz="2000" dirty="0" smtClean="0"/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endParaRPr lang="en-US" altLang="en-US" sz="2000" dirty="0" smtClean="0"/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9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2362200"/>
            <a:ext cx="8077200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AEC WILL DELIVER BENEFITS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REGION, BUT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LEAVING SOME BEHIND AND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AGGRAVATING INEQUALITIES.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44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456319"/>
            <a:ext cx="3469823" cy="479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could increase GDP by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7.1%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2025.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create and destroy jobs.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Sectors likely to grow in most countries are trade and transport and construction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net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gain:</a:t>
            </a:r>
            <a:b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additional jobs by 2025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2862" y="1447800"/>
            <a:ext cx="4909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Estimated growth in employment under AEC, relative to baseline, 2025 (% of total employment)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9" y="216000"/>
            <a:ext cx="990000" cy="774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3000"/>
                    </a14:imgEffect>
                  </a14:imgLayer>
                </a14:imgProps>
              </a:ext>
            </a:extLst>
          </a:blip>
          <a:srcRect l="1217" t="12045" r="2782" b="3097"/>
          <a:stretch/>
        </p:blipFill>
        <p:spPr>
          <a:xfrm>
            <a:off x="3829823" y="2057400"/>
            <a:ext cx="5206054" cy="2971800"/>
          </a:xfrm>
          <a:prstGeom prst="rect">
            <a:avLst/>
          </a:prstGeom>
          <a:noFill/>
          <a:ln w="3175">
            <a:solidFill>
              <a:schemeClr val="accent2">
                <a:lumMod val="75000"/>
              </a:schemeClr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1524000" y="128826"/>
            <a:ext cx="6324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Managing structural change for decent jobs</a:t>
            </a:r>
            <a:endParaRPr lang="en-GB" sz="2200" b="1" spc="-4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92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360000" y="1566894"/>
            <a:ext cx="4011253" cy="407190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Gains will be uneven - varying by country, sector, gender.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200" b="1" dirty="0">
                <a:solidFill>
                  <a:schemeClr val="accent2">
                    <a:lumMod val="75000"/>
                  </a:schemeClr>
                </a:solidFill>
              </a:rPr>
              <a:t>Fewer new jobs for women than </a:t>
            </a: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</a:rPr>
              <a:t>men.</a:t>
            </a:r>
            <a:endParaRPr lang="en-US" sz="2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Many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new jobs could be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in sectors that are vulnerable and informal.</a:t>
            </a:r>
            <a:endParaRPr lang="en-US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</a:rPr>
              <a:t>Inequalities could worsen.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2057400" y="272008"/>
            <a:ext cx="5502275" cy="53322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altLang="en-US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9428" b="9235"/>
          <a:stretch/>
        </p:blipFill>
        <p:spPr>
          <a:xfrm>
            <a:off x="4353463" y="2415451"/>
            <a:ext cx="4714337" cy="215654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343400" y="1752600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Vulnerable employment as a share of additional job gains under the AEC scenario, 2025</a:t>
            </a:r>
          </a:p>
        </p:txBody>
      </p:sp>
      <p:pic>
        <p:nvPicPr>
          <p:cNvPr id="9" name="Picture 8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24000" y="128826"/>
            <a:ext cx="6324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Managing structural change for decent jobs</a:t>
            </a:r>
            <a:endParaRPr lang="en-GB" sz="2200" b="1" spc="-4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941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4041" y="1548825"/>
            <a:ext cx="4993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Estimated skills and educational mismatch in high-skilled occupations, 2025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0000" y="1514695"/>
            <a:ext cx="3714040" cy="442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demand for different skill levels: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GB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High-skill jobs: +41%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GB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edium-skill jobs: +22%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GB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Low-skill jobs: +24%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mismatches are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likely to worsen.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half of high-skill 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be filled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under-qualified workers.</a:t>
            </a:r>
          </a:p>
        </p:txBody>
      </p:sp>
      <p:pic>
        <p:nvPicPr>
          <p:cNvPr id="3" name="Picture 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l="1578" t="9101" r="580" b="12018"/>
          <a:stretch/>
        </p:blipFill>
        <p:spPr>
          <a:xfrm>
            <a:off x="3922395" y="2135934"/>
            <a:ext cx="5145406" cy="266466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676400" y="128826"/>
            <a:ext cx="6172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Moving up the skills ladder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918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0000" y="1545719"/>
            <a:ext cx="3602400" cy="382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of employers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believe secondary school graduates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have right skills.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and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relevance of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and training need to be improved to meet  industry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requirements.</a:t>
            </a:r>
            <a:endParaRPr lang="en-US" sz="22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86201" y="1455003"/>
            <a:ext cx="5119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of respondents who agree that skills of secondary, tertiary, and vocational graduates match enterprise needs, 2013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2400" y="2305728"/>
            <a:ext cx="5105400" cy="260419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676400" y="128826"/>
            <a:ext cx="6324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Moving up the skills ladder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7733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0000" y="1371600"/>
            <a:ext cx="3734100" cy="460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could create huge productivity gains – which could translate into wage gains. 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 </a:t>
            </a: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compete based on higher labour </a:t>
            </a: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productivity, not on low </a:t>
            </a: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wages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countries could avoid middle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trap.</a:t>
            </a:r>
            <a:endParaRPr lang="en-GB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t="9799" b="8502"/>
          <a:stretch/>
        </p:blipFill>
        <p:spPr>
          <a:xfrm>
            <a:off x="4086000" y="2330784"/>
            <a:ext cx="4981800" cy="246981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035847" y="1688174"/>
            <a:ext cx="4721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in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productivity under the AEC, 2010-25 (per cent)</a:t>
            </a:r>
          </a:p>
        </p:txBody>
      </p:sp>
      <p:sp>
        <p:nvSpPr>
          <p:cNvPr id="8" name="Rectangle 7"/>
          <p:cNvSpPr/>
          <p:nvPr/>
        </p:nvSpPr>
        <p:spPr>
          <a:xfrm>
            <a:off x="1676400" y="128826"/>
            <a:ext cx="6324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Linking wages to productivity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228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0000" y="1371600"/>
            <a:ext cx="4038600" cy="471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wage and productivity gaps.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Wages of skilled workers likely to benefit most from AEC.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Sharing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 gains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low-paid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 key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equitable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 and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development.</a:t>
            </a:r>
          </a:p>
          <a:p>
            <a:pPr marL="800100" lvl="1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minimum wage institutions needed.</a:t>
            </a:r>
            <a:endParaRPr lang="en-GB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76400" y="128826"/>
            <a:ext cx="6324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Linking wages to productivity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396697"/>
            <a:ext cx="3886200" cy="40041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24400" y="1531203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productivity and average wages in Thailand’s manufacturing sector, 2001-13 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(Index, 2001=100)</a:t>
            </a:r>
            <a:endParaRPr lang="en-US" sz="16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669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0000" y="1295400"/>
            <a:ext cx="42678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 between ASEAN countries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 from 1.5m to 6.5m between 1990-2013.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Mainly medium and low skilled workers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migrate, further growth likely.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demand in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construction, agriculture and domestic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work.</a:t>
            </a:r>
            <a:endParaRPr lang="en-US" sz="20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 flows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be driven by demographic and wage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disparities.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600200"/>
            <a:ext cx="387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Intra-ASEAN share of outflow of international migrant workers, 2006-12 (per cent of total)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493909"/>
            <a:ext cx="4511133" cy="217530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1676400" y="128826"/>
            <a:ext cx="6324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Reaping the benefits of </a:t>
            </a:r>
            <a:r>
              <a:rPr lang="en-US" sz="2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mobility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35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50863" y="1072949"/>
            <a:ext cx="70104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9999" y="1371600"/>
            <a:ext cx="4112153" cy="512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flow of skilled </a:t>
            </a:r>
            <a:r>
              <a:rPr lang="en-US" sz="2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under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affects less than 1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workforce; </a:t>
            </a:r>
            <a:b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little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expected.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of migrants </a:t>
            </a:r>
            <a:b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and bilateral migration management </a:t>
            </a: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issues.</a:t>
            </a:r>
            <a:endParaRPr lang="en-US" alt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</a:t>
            </a:r>
            <a:r>
              <a:rPr lang="en-US" altLang="en-US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ratification of ILO </a:t>
            </a:r>
            <a:r>
              <a:rPr lang="en-US" alt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Conventions that safeguard rights of migrant workers.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2152" y="1687753"/>
            <a:ext cx="393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of 7 high-skill occupations under AEC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total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employment, various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472152" y="2324100"/>
            <a:ext cx="4367048" cy="2705100"/>
            <a:chOff x="5029200" y="2247900"/>
            <a:chExt cx="3962400" cy="2362200"/>
          </a:xfrm>
        </p:grpSpPr>
        <p:grpSp>
          <p:nvGrpSpPr>
            <p:cNvPr id="11" name="Group 10"/>
            <p:cNvGrpSpPr/>
            <p:nvPr/>
          </p:nvGrpSpPr>
          <p:grpSpPr>
            <a:xfrm>
              <a:off x="5029200" y="2247900"/>
              <a:ext cx="3962400" cy="2362200"/>
              <a:chOff x="4000500" y="2247900"/>
              <a:chExt cx="3962400" cy="2362200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0500" y="2247900"/>
                <a:ext cx="1143000" cy="2362200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43500" y="2247900"/>
                <a:ext cx="2819400" cy="2362200"/>
              </a:xfrm>
              <a:prstGeom prst="rect">
                <a:avLst/>
              </a:prstGeom>
            </p:spPr>
          </p:pic>
        </p:grpSp>
        <p:cxnSp>
          <p:nvCxnSpPr>
            <p:cNvPr id="12" name="Straight Connector 11"/>
            <p:cNvCxnSpPr/>
            <p:nvPr/>
          </p:nvCxnSpPr>
          <p:spPr>
            <a:xfrm>
              <a:off x="5029200" y="2247900"/>
              <a:ext cx="39624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8991600" y="2247900"/>
              <a:ext cx="0" cy="232410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029200" y="2247900"/>
              <a:ext cx="0" cy="232410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029200" y="4572000"/>
              <a:ext cx="39624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1676400" y="128826"/>
            <a:ext cx="6324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AEC IMPACT 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Reaping the benefits of </a:t>
            </a:r>
            <a:r>
              <a:rPr lang="en-US" sz="2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mobility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1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54184" y="1839734"/>
            <a:ext cx="5062620" cy="364666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altLang="en-US" sz="2000" b="1" dirty="0" smtClean="0"/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/>
              <a:t>Background </a:t>
            </a:r>
            <a:endParaRPr lang="en-US" altLang="en-US" sz="2800" b="1" dirty="0" smtClean="0"/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/>
              <a:t>Findings of the study</a:t>
            </a:r>
          </a:p>
          <a:p>
            <a:pPr lvl="1"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/>
              <a:t>Current situation (Chapters 1-2)</a:t>
            </a:r>
            <a:endParaRPr lang="en-US" altLang="en-US" sz="2500" b="1" dirty="0"/>
          </a:p>
          <a:p>
            <a:pPr lvl="1"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/>
              <a:t>AEC impact (Chapters 3-6)</a:t>
            </a:r>
            <a:endParaRPr lang="en-US" altLang="en-US" sz="2500" b="1" dirty="0"/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Priorities for </a:t>
            </a:r>
            <a:r>
              <a:rPr lang="en-US" altLang="en-US" sz="2800" b="1" dirty="0" smtClean="0"/>
              <a:t>action (Chapter 7)</a:t>
            </a:r>
            <a:endParaRPr lang="en-US" altLang="en-US" sz="2800" b="1" dirty="0"/>
          </a:p>
          <a:p>
            <a:pPr>
              <a:lnSpc>
                <a:spcPct val="120000"/>
              </a:lnSpc>
            </a:pPr>
            <a:endParaRPr lang="en-US" altLang="en-US" sz="20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lang="en-US" altLang="en-US" sz="2000" dirty="0" smtClean="0"/>
          </a:p>
          <a:p>
            <a:pPr>
              <a:lnSpc>
                <a:spcPct val="120000"/>
              </a:lnSpc>
            </a:pPr>
            <a:endParaRPr lang="en-US" sz="20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54619" y="1524000"/>
            <a:ext cx="1990001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en-GB" altLang="en-US" sz="2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7502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54184" y="1839734"/>
            <a:ext cx="5062620" cy="364666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Wingdings"/>
              <a:buNone/>
            </a:pPr>
            <a:endParaRPr lang="en-US" altLang="en-US" sz="2000" b="1" dirty="0" smtClean="0"/>
          </a:p>
          <a:p>
            <a:pPr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Background</a:t>
            </a:r>
          </a:p>
          <a:p>
            <a:pPr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Findings of study</a:t>
            </a:r>
          </a:p>
          <a:p>
            <a:pPr lvl="1"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>
                <a:solidFill>
                  <a:schemeClr val="bg1">
                    <a:lumMod val="50000"/>
                  </a:schemeClr>
                </a:solidFill>
              </a:rPr>
              <a:t>Current situation (Chapters 1-2)</a:t>
            </a:r>
          </a:p>
          <a:p>
            <a:pPr lvl="1"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sz="2500" b="1" dirty="0" smtClean="0">
                <a:solidFill>
                  <a:schemeClr val="bg1">
                    <a:lumMod val="50000"/>
                  </a:schemeClr>
                </a:solidFill>
              </a:rPr>
              <a:t>AEC impact (Chapters 3-6)</a:t>
            </a:r>
            <a:endParaRPr lang="en-US" altLang="en-US" sz="25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fontAlgn="auto">
              <a:lnSpc>
                <a:spcPct val="16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u="sng" dirty="0" smtClean="0">
                <a:solidFill>
                  <a:srgbClr val="1E466E"/>
                </a:solidFill>
              </a:rPr>
              <a:t>Priorities for action (Chapter 7)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endParaRPr lang="en-US" altLang="en-US" sz="2000" dirty="0" smtClean="0"/>
          </a:p>
          <a:p>
            <a:pPr marL="457200" indent="-457200" fontAlgn="auto">
              <a:lnSpc>
                <a:spcPct val="120000"/>
              </a:lnSpc>
              <a:spcAft>
                <a:spcPts val="0"/>
              </a:spcAft>
              <a:buFont typeface="+mj-lt"/>
              <a:buAutoNum type="arabicPeriod"/>
            </a:pPr>
            <a:endParaRPr lang="en-US" altLang="en-US" sz="2000" dirty="0" smtClean="0"/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470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838200" y="2374900"/>
            <a:ext cx="7543800" cy="245605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/>
              <a:buNone/>
            </a:pPr>
            <a:r>
              <a:rPr lang="en-US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REALIZE THE FULL POTENTIAL OF THE AEC AND DELIVER SHARED PROSPERITY, ASEAN MUST TAKE DECISIVE </a:t>
            </a:r>
            <a:r>
              <a:rPr lang="en-US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… </a:t>
            </a:r>
            <a:r>
              <a:rPr lang="en-US" b="1" i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endParaRPr lang="en-GB" b="1" i="1" dirty="0">
              <a:solidFill>
                <a:srgbClr val="124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874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5508" y="1791320"/>
            <a:ext cx="6400800" cy="838032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n-US" altLang="en-US" sz="2400" dirty="0" smtClean="0">
              <a:solidFill>
                <a:srgbClr val="0070C0"/>
              </a:solidFill>
              <a:latin typeface="Gill Sans"/>
              <a:cs typeface="Gill Sans"/>
            </a:endParaRPr>
          </a:p>
        </p:txBody>
      </p:sp>
      <p:pic>
        <p:nvPicPr>
          <p:cNvPr id="2" name="Picture 1" descr="3-1.png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31" y="2105376"/>
            <a:ext cx="1018738" cy="8676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39286" y="198218"/>
            <a:ext cx="6699714" cy="944633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800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</a:t>
            </a:r>
          </a:p>
          <a:p>
            <a:pPr fontAlgn="auto">
              <a:spcAft>
                <a:spcPts val="0"/>
              </a:spcAft>
            </a:pPr>
            <a:r>
              <a:rPr lang="en-US" altLang="en-US" sz="2200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Decent </a:t>
            </a:r>
            <a:r>
              <a:rPr lang="en-US" altLang="en-US" sz="2200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</a:t>
            </a:r>
            <a:r>
              <a:rPr lang="en-US" altLang="en-US" sz="2200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an integrated ASEAN</a:t>
            </a:r>
            <a:endParaRPr lang="en-GB" altLang="en-US" sz="2200" b="1" dirty="0" smtClean="0">
              <a:solidFill>
                <a:srgbClr val="124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GB" altLang="en-US" sz="1700" dirty="0" smtClean="0">
              <a:solidFill>
                <a:srgbClr val="124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13441" y="2081388"/>
            <a:ext cx="6053722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A. FACILITATE AND MANAGE STRUCTURAL CHANGE.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12496B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3-6.png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" y="3534820"/>
            <a:ext cx="1018800" cy="86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3441" y="3553121"/>
            <a:ext cx="6331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/>
              <a:t>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ENSURE 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ECONOMIC GAINS LEAD TO SHARED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PROSPERITY.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3-7.png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" y="4982620"/>
            <a:ext cx="1018800" cy="86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19880" y="5177135"/>
            <a:ext cx="6771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C. STRENGTHEN REGIONAL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COOPERATION.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264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1676400" y="129600"/>
            <a:ext cx="5497397" cy="9624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200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FACILITATE AND MANAGE</a:t>
            </a:r>
          </a:p>
          <a:p>
            <a:pPr fontAlgn="auto">
              <a:spcAft>
                <a:spcPts val="0"/>
              </a:spcAft>
            </a:pPr>
            <a:r>
              <a:rPr lang="en-US" altLang="en-US" sz="2200" b="1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STRUCTURAL CHANGE</a:t>
            </a:r>
            <a:endParaRPr lang="en-GB" altLang="en-US" sz="2200" b="1" dirty="0" smtClean="0">
              <a:solidFill>
                <a:srgbClr val="124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12496B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3-1.png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0000" y="1576271"/>
            <a:ext cx="7900200" cy="3375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 industrial and employment policies.</a:t>
            </a:r>
          </a:p>
          <a:p>
            <a:pPr marL="342900" indent="-342900">
              <a:lnSpc>
                <a:spcPct val="11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small and medium enterprises.</a:t>
            </a:r>
            <a:endParaRPr lang="en-GB" sz="2400" dirty="0" smtClean="0">
              <a:solidFill>
                <a:srgbClr val="124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education and training systems to private sector demand.</a:t>
            </a:r>
          </a:p>
          <a:p>
            <a:pPr marL="342900" indent="-342900">
              <a:lnSpc>
                <a:spcPct val="11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 in infrastructure and connectivity.</a:t>
            </a:r>
          </a:p>
          <a:p>
            <a:pPr marL="342900" indent="-342900">
              <a:lnSpc>
                <a:spcPct val="11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s</a:t>
            </a: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ocial protection floor, including for migrant workers.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769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0000" y="1371600"/>
            <a:ext cx="8146800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1E46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smtClean="0">
                <a:solidFill>
                  <a:srgbClr val="1E46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trengthen </a:t>
            </a:r>
            <a:r>
              <a:rPr lang="en-US" sz="2400" dirty="0" smtClean="0">
                <a:solidFill>
                  <a:srgbClr val="1E46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wage–productivity link through stronger wage setting institutions:</a:t>
            </a:r>
            <a:endParaRPr lang="en-US" sz="2400" dirty="0" smtClean="0">
              <a:solidFill>
                <a:srgbClr val="1E46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wages to protect workers against unduly low wages.</a:t>
            </a:r>
            <a:endParaRPr lang="en-US" sz="2000" dirty="0" smtClean="0">
              <a:solidFill>
                <a:srgbClr val="1D45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bargaining to </a:t>
            </a:r>
            <a:r>
              <a:rPr lang="en-GB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negotiate improvements </a:t>
            </a:r>
            <a:r>
              <a:rPr lang="en-GB" sz="2000" dirty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  <a:r>
              <a:rPr lang="en-GB" sz="2000" dirty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 and to </a:t>
            </a:r>
            <a:r>
              <a:rPr lang="en-GB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raise productivity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1D45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gender equality.</a:t>
            </a: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migrant workers.</a:t>
            </a: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youth employment</a:t>
            </a: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2E6D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12496B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3-6.png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665403" y="129600"/>
            <a:ext cx="5497397" cy="9624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n-US" sz="2200" b="1" dirty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ENSURE THAT ECONOMIC GAINS LEAD TO SHARED PROSPERITY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783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371600"/>
            <a:ext cx="8382000" cy="499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existing ASEAN commitments.</a:t>
            </a:r>
            <a:endParaRPr lang="en-US" sz="2400" dirty="0" smtClean="0">
              <a:solidFill>
                <a:srgbClr val="124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Cebu Declaration on Migrant Workers.</a:t>
            </a:r>
            <a:endParaRPr lang="en-US" sz="2000" dirty="0" smtClean="0">
              <a:solidFill>
                <a:srgbClr val="1D45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andar </a:t>
            </a:r>
            <a:r>
              <a:rPr lang="en-US" sz="2000" dirty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 </a:t>
            </a:r>
            <a:r>
              <a:rPr lang="en-US" sz="2000" dirty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egawan </a:t>
            </a:r>
            <a:r>
              <a:rPr lang="en-US" sz="2000" dirty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eclaration on 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Strengthening Social Protection</a:t>
            </a:r>
            <a:r>
              <a:rPr lang="en-US" sz="2000" dirty="0" smtClean="0">
                <a:solidFill>
                  <a:srgbClr val="1D45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xtend mutual recognition arrangements to medium skilled workers.</a:t>
            </a: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Ratify international </a:t>
            </a:r>
            <a:r>
              <a:rPr lang="en-US" sz="2400" dirty="0" err="1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standards to create level playing field.</a:t>
            </a: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 </a:t>
            </a:r>
            <a:r>
              <a:rPr lang="en-US" sz="2400" dirty="0" err="1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market information and monitoring.</a:t>
            </a:r>
          </a:p>
          <a:p>
            <a:pPr marL="342900" indent="-342900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oost tripartite dialogue.</a:t>
            </a:r>
            <a:endParaRPr lang="en-US" sz="2400" dirty="0" smtClean="0">
              <a:solidFill>
                <a:srgbClr val="4198F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12496B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324600" y="406400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3-7.png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831600" cy="774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665403" y="129600"/>
            <a:ext cx="5497397" cy="9624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n-US" sz="2200" b="1" dirty="0">
                <a:solidFill>
                  <a:srgbClr val="124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STRENGTHEN REGIONAL COOPERATION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053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8400" y="1205408"/>
            <a:ext cx="783795" cy="15549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990600"/>
            <a:ext cx="5638800" cy="35394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r>
              <a:rPr lang="en-GB" sz="3200" dirty="0">
                <a:solidFill>
                  <a:srgbClr val="1E46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Ultimately, the success of ASEAN regional integration will depend on how it affects the labour market – and therefore on how it improves the quality of life of women and men in the region.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85800" y="5181600"/>
            <a:ext cx="6346395" cy="1143000"/>
          </a:xfrm>
          <a:prstGeom prst="rect">
            <a:avLst/>
          </a:prstGeom>
          <a:solidFill>
            <a:schemeClr val="bg1">
              <a:lumMod val="85000"/>
              <a:lumOff val="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The full report </a:t>
            </a:r>
            <a:r>
              <a:rPr lang="en-US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“ASEAN Community 2015: Managing integration for better jobs and shared prosperity”</a:t>
            </a:r>
            <a:r>
              <a:rPr lang="en-US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 can be accessed at: </a:t>
            </a:r>
            <a:r>
              <a:rPr lang="en-US" sz="2000" dirty="0" smtClean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www.ilo.org/asia</a:t>
            </a:r>
            <a:endParaRPr lang="en-GB" sz="2000" dirty="0">
              <a:ea typeface="Times New Roman" panose="02020603050405020304" pitchFamily="18" charset="0"/>
              <a:cs typeface="Cordia New" panose="020B0304020202020204" pitchFamily="34" charset="-34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ordia New" panose="020B0304020202020204" pitchFamily="34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452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44000"/>
            <a:ext cx="9144000" cy="1143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n-GB" altLang="en-US" sz="34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54184" y="1839734"/>
            <a:ext cx="5062620" cy="364666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altLang="en-US" sz="2000" b="1" dirty="0" smtClean="0"/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u="sng" dirty="0">
                <a:solidFill>
                  <a:srgbClr val="008080"/>
                </a:solidFill>
              </a:rPr>
              <a:t>Background </a:t>
            </a:r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Findings of study</a:t>
            </a:r>
          </a:p>
          <a:p>
            <a:pPr lvl="1"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>
                <a:solidFill>
                  <a:schemeClr val="bg1">
                    <a:lumMod val="50000"/>
                  </a:schemeClr>
                </a:solidFill>
              </a:rPr>
              <a:t>Current situation (Chapters 1-2)</a:t>
            </a:r>
            <a:endParaRPr lang="en-US" altLang="en-US" sz="2500" b="1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>
                <a:solidFill>
                  <a:schemeClr val="bg1">
                    <a:lumMod val="50000"/>
                  </a:schemeClr>
                </a:solidFill>
              </a:rPr>
              <a:t>AEC impact (Chapters 3-6)</a:t>
            </a:r>
            <a:endParaRPr lang="en-US" altLang="en-US" sz="25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>
                <a:solidFill>
                  <a:schemeClr val="bg1">
                    <a:lumMod val="50000"/>
                  </a:schemeClr>
                </a:solidFill>
              </a:rPr>
              <a:t>Priorities for </a:t>
            </a: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action (Chapter 7)</a:t>
            </a:r>
            <a:endParaRPr lang="en-US" altLang="en-US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altLang="en-US" sz="20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lang="en-US" altLang="en-US" sz="2000" dirty="0" smtClean="0"/>
          </a:p>
          <a:p>
            <a:pPr>
              <a:lnSpc>
                <a:spcPct val="120000"/>
              </a:lnSpc>
            </a:pP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68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2286000"/>
            <a:ext cx="8153400" cy="3891927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altLang="en-US" sz="1800" b="1" dirty="0" smtClean="0"/>
              <a:t>How </a:t>
            </a:r>
            <a:r>
              <a:rPr lang="en-GB" altLang="en-US" sz="1800" b="1" dirty="0"/>
              <a:t>can integration be managed to ensure </a:t>
            </a:r>
            <a:r>
              <a:rPr lang="en-GB" altLang="en-US" sz="1800" b="1" dirty="0">
                <a:solidFill>
                  <a:srgbClr val="008080"/>
                </a:solidFill>
              </a:rPr>
              <a:t>decent work </a:t>
            </a:r>
            <a:r>
              <a:rPr lang="en-GB" altLang="en-US" sz="1800" b="1" dirty="0"/>
              <a:t>and </a:t>
            </a:r>
            <a:r>
              <a:rPr lang="en-GB" altLang="en-US" sz="1800" b="1" dirty="0">
                <a:solidFill>
                  <a:srgbClr val="008080"/>
                </a:solidFill>
              </a:rPr>
              <a:t>inclusive growth</a:t>
            </a:r>
            <a:r>
              <a:rPr lang="en-GB" altLang="en-US" sz="1800" b="1" dirty="0"/>
              <a:t>?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altLang="en-US" sz="1800" b="1" dirty="0"/>
              <a:t>What are implications for </a:t>
            </a:r>
            <a:r>
              <a:rPr lang="en-GB" altLang="en-US" sz="1800" b="1" dirty="0">
                <a:solidFill>
                  <a:srgbClr val="008080"/>
                </a:solidFill>
              </a:rPr>
              <a:t>job creation, job quality, </a:t>
            </a:r>
            <a:r>
              <a:rPr lang="en-GB" altLang="en-US" sz="1800" b="1" dirty="0" smtClean="0">
                <a:solidFill>
                  <a:srgbClr val="008080"/>
                </a:solidFill>
              </a:rPr>
              <a:t>women</a:t>
            </a:r>
            <a:r>
              <a:rPr lang="en-GB" altLang="en-US" sz="1800" b="1" dirty="0" smtClean="0"/>
              <a:t>?</a:t>
            </a:r>
            <a:endParaRPr lang="en-GB" altLang="en-US" sz="1800" b="1" dirty="0"/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altLang="en-US" sz="1800" b="1" dirty="0"/>
              <a:t>What kind of </a:t>
            </a:r>
            <a:r>
              <a:rPr lang="en-GB" altLang="en-US" sz="1800" b="1" dirty="0">
                <a:solidFill>
                  <a:srgbClr val="008080"/>
                </a:solidFill>
              </a:rPr>
              <a:t>skills</a:t>
            </a:r>
            <a:r>
              <a:rPr lang="en-GB" altLang="en-US" sz="1800" b="1" dirty="0">
                <a:solidFill>
                  <a:srgbClr val="006666"/>
                </a:solidFill>
              </a:rPr>
              <a:t> </a:t>
            </a:r>
            <a:r>
              <a:rPr lang="en-GB" altLang="en-US" sz="1800" b="1" dirty="0"/>
              <a:t>will be in demand?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altLang="en-US" sz="1800" b="1" dirty="0"/>
              <a:t>What will be the </a:t>
            </a:r>
            <a:r>
              <a:rPr lang="en-GB" altLang="en-US" sz="1800" b="1" dirty="0" smtClean="0"/>
              <a:t>effect on </a:t>
            </a:r>
            <a:r>
              <a:rPr lang="en-GB" altLang="en-US" sz="1800" b="1" dirty="0">
                <a:solidFill>
                  <a:srgbClr val="008080"/>
                </a:solidFill>
              </a:rPr>
              <a:t>labour </a:t>
            </a:r>
            <a:r>
              <a:rPr lang="en-GB" altLang="en-US" sz="1800" b="1" dirty="0" smtClean="0">
                <a:solidFill>
                  <a:srgbClr val="008080"/>
                </a:solidFill>
              </a:rPr>
              <a:t>migration</a:t>
            </a:r>
            <a:r>
              <a:rPr lang="en-GB" altLang="en-US" sz="1800" b="1" dirty="0" smtClean="0"/>
              <a:t>?</a:t>
            </a:r>
            <a:endParaRPr lang="en-GB" altLang="en-US" sz="1800" b="1" dirty="0"/>
          </a:p>
          <a:p>
            <a:pPr lvl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150000"/>
              <a:buFont typeface="Wingdings" panose="05000000000000000000" pitchFamily="2" charset="2"/>
              <a:buChar char="§"/>
            </a:pPr>
            <a:r>
              <a:rPr lang="en-GB" altLang="en-US" sz="1800" b="1" dirty="0"/>
              <a:t>What will be the impact on </a:t>
            </a:r>
            <a:r>
              <a:rPr lang="en-GB" altLang="en-US" sz="1800" b="1" dirty="0">
                <a:solidFill>
                  <a:srgbClr val="008080"/>
                </a:solidFill>
              </a:rPr>
              <a:t>productivity </a:t>
            </a:r>
            <a:r>
              <a:rPr lang="en-GB" altLang="en-US" sz="1800" b="1" dirty="0"/>
              <a:t>and </a:t>
            </a:r>
            <a:r>
              <a:rPr lang="en-GB" altLang="en-US" sz="1800" b="1" dirty="0">
                <a:solidFill>
                  <a:srgbClr val="008080"/>
                </a:solidFill>
              </a:rPr>
              <a:t>wages</a:t>
            </a:r>
            <a:r>
              <a:rPr lang="en-GB" altLang="en-US" sz="1800" b="1" dirty="0" smtClean="0"/>
              <a:t>?</a:t>
            </a:r>
            <a:endParaRPr lang="en-GB" altLang="en-US" sz="1800" b="1" dirty="0"/>
          </a:p>
          <a:p>
            <a:pPr>
              <a:lnSpc>
                <a:spcPct val="120000"/>
              </a:lnSpc>
              <a:spcBef>
                <a:spcPts val="600"/>
              </a:spcBef>
              <a:buSzPct val="150000"/>
              <a:buFont typeface="Wingdings" panose="05000000000000000000" pitchFamily="2" charset="2"/>
              <a:buChar char="§"/>
            </a:pPr>
            <a:r>
              <a:rPr lang="en-GB" altLang="en-US" sz="2200" b="1" dirty="0" smtClean="0"/>
              <a:t>Findings based on innovative CGE </a:t>
            </a:r>
            <a:r>
              <a:rPr lang="en-GB" altLang="en-US" sz="2200" b="1" dirty="0"/>
              <a:t>model </a:t>
            </a:r>
            <a:r>
              <a:rPr lang="en-GB" altLang="en-US" sz="2200" b="1" dirty="0" smtClean="0"/>
              <a:t>simulations, </a:t>
            </a:r>
            <a:r>
              <a:rPr lang="en-GB" altLang="en-US" sz="2200" b="1" dirty="0"/>
              <a:t>occupational </a:t>
            </a:r>
            <a:r>
              <a:rPr lang="en-GB" altLang="en-US" sz="2200" b="1" dirty="0" smtClean="0"/>
              <a:t>projections, policy analyses and </a:t>
            </a:r>
            <a:r>
              <a:rPr lang="en-GB" altLang="en-US" sz="2200" b="1" dirty="0" smtClean="0"/>
              <a:t/>
            </a:r>
            <a:br>
              <a:rPr lang="en-GB" altLang="en-US" sz="2200" b="1" dirty="0" smtClean="0"/>
            </a:br>
            <a:r>
              <a:rPr lang="en-GB" altLang="en-US" sz="2200" b="1" dirty="0" smtClean="0"/>
              <a:t>ASEAN employers’ </a:t>
            </a:r>
            <a:r>
              <a:rPr lang="en-GB" altLang="en-US" sz="2200" b="1" dirty="0" smtClean="0"/>
              <a:t>survey.</a:t>
            </a:r>
            <a:endParaRPr lang="en-GB" altLang="en-US" sz="2200" b="1" dirty="0"/>
          </a:p>
          <a:p>
            <a:pPr>
              <a:lnSpc>
                <a:spcPct val="120000"/>
              </a:lnSpc>
            </a:pPr>
            <a:endParaRPr lang="en-GB" altLang="en-US" sz="2200" b="1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143000"/>
            <a:ext cx="8229600" cy="1143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GB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study </a:t>
            </a:r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focuses on how the AEC 2015 affects </a:t>
            </a:r>
            <a:r>
              <a:rPr lang="en-GB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through the </a:t>
            </a:r>
            <a:r>
              <a:rPr lang="en-GB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 </a:t>
            </a:r>
            <a:r>
              <a:rPr lang="en-GB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market.</a:t>
            </a:r>
            <a:endParaRPr lang="en-GB" alt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52400"/>
            <a:ext cx="6248400" cy="762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800" b="1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GB" altLang="en-US" sz="2800" b="1" dirty="0" smtClean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42636" y="1066801"/>
            <a:ext cx="7010400" cy="0"/>
          </a:xfrm>
          <a:prstGeom prst="line">
            <a:avLst/>
          </a:prstGeom>
          <a:ln w="28575" cmpd="sng">
            <a:solidFill>
              <a:srgbClr val="00808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319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554184" y="1839734"/>
            <a:ext cx="5062620" cy="364666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altLang="en-US" sz="2000" b="1" dirty="0" smtClean="0"/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Background</a:t>
            </a:r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u="sng" dirty="0" smtClean="0">
                <a:solidFill>
                  <a:srgbClr val="C00000"/>
                </a:solidFill>
              </a:rPr>
              <a:t>Findings of study</a:t>
            </a:r>
            <a:endParaRPr lang="en-US" altLang="en-US" sz="2800" b="1" u="sng" dirty="0">
              <a:solidFill>
                <a:srgbClr val="C00000"/>
              </a:solidFill>
            </a:endParaRPr>
          </a:p>
          <a:p>
            <a:pPr lvl="1"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u="sng" dirty="0" smtClean="0">
                <a:solidFill>
                  <a:srgbClr val="C00000"/>
                </a:solidFill>
              </a:rPr>
              <a:t>Current situation (Chapters 1-2)</a:t>
            </a:r>
            <a:endParaRPr lang="en-US" altLang="en-US" sz="2500" b="1" u="sng" dirty="0">
              <a:solidFill>
                <a:srgbClr val="C00000"/>
              </a:solidFill>
            </a:endParaRPr>
          </a:p>
          <a:p>
            <a:pPr lvl="1"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500" b="1" dirty="0" smtClean="0">
                <a:solidFill>
                  <a:schemeClr val="bg1">
                    <a:lumMod val="50000"/>
                  </a:schemeClr>
                </a:solidFill>
              </a:rPr>
              <a:t>AEC impact (Chapters 3-6)</a:t>
            </a:r>
            <a:endParaRPr lang="en-US" altLang="en-US" sz="25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6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en-US" altLang="en-US" sz="2800" b="1" dirty="0">
                <a:solidFill>
                  <a:schemeClr val="bg1">
                    <a:lumMod val="50000"/>
                  </a:schemeClr>
                </a:solidFill>
              </a:rPr>
              <a:t>Priorities for </a:t>
            </a:r>
            <a:r>
              <a:rPr lang="en-US" altLang="en-US" sz="2800" b="1" dirty="0" smtClean="0">
                <a:solidFill>
                  <a:schemeClr val="bg1">
                    <a:lumMod val="50000"/>
                  </a:schemeClr>
                </a:solidFill>
              </a:rPr>
              <a:t>action Chapter 7</a:t>
            </a:r>
            <a:endParaRPr lang="en-US" altLang="en-US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altLang="en-US" sz="2000" dirty="0" smtClean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lang="en-US" altLang="en-US" sz="2000" dirty="0" smtClean="0"/>
          </a:p>
          <a:p>
            <a:pPr>
              <a:lnSpc>
                <a:spcPct val="120000"/>
              </a:lnSpc>
            </a:pP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90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457200" y="2362200"/>
            <a:ext cx="8458200" cy="186512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/>
              <a:buNone/>
            </a:pPr>
            <a:r>
              <a:rPr lang="en-GB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IMPRESSIVE ECONOMIC PERFORMANCE,</a:t>
            </a:r>
            <a:br>
              <a:rPr lang="en-GB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TOO MANY WORKERS IN ASEAN STILL HAVE POOR QUALITY JOBS.</a:t>
            </a:r>
            <a:endParaRPr lang="en-GB" b="1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732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BA3324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3400" y="1371600"/>
            <a:ext cx="84372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$2.4 trillion GDP in 2013;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</a:t>
            </a:r>
            <a:r>
              <a:rPr lang="en-US" sz="2200" b="1" dirty="0" err="1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force.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 resilience </a:t>
            </a:r>
            <a:r>
              <a:rPr lang="en-US" sz="2200" b="1" dirty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global economic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crises.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2007-13, ASEAN countries grew faster than the global average</a:t>
            </a:r>
            <a:r>
              <a:rPr lang="en-US" sz="2000" dirty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400" indent="-3204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trade </a:t>
            </a:r>
            <a:r>
              <a:rPr lang="en-US" sz="2200" b="1" dirty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FDI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flows.</a:t>
            </a:r>
            <a:endParaRPr lang="en-US" sz="2200" b="1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7600" lvl="1" indent="-3204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Rising </a:t>
            </a:r>
            <a:r>
              <a:rPr lang="en-US" sz="2000" dirty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FDI inflows relative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rest of </a:t>
            </a:r>
            <a:r>
              <a:rPr lang="en-US" sz="2000" dirty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world.</a:t>
            </a:r>
            <a:endParaRPr lang="en-US" sz="2000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Rapidly growing middle class.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1991-2013, 83 million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 joined the middle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class;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expected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reach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 million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2017.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rising inequality is a major concern …</a:t>
            </a:r>
            <a:endParaRPr lang="en-US" sz="2200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1-7.png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400" y="128826"/>
            <a:ext cx="6324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SITUATION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ASEAN integration in the global context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289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BA3324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" y="1371600"/>
            <a:ext cx="4114800" cy="527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0400" indent="-3204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of workers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in </a:t>
            </a:r>
            <a:b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low-income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agriculture.</a:t>
            </a:r>
          </a:p>
          <a:p>
            <a:pPr marL="320400" indent="-3204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13% youth unemployment.</a:t>
            </a:r>
          </a:p>
          <a:p>
            <a:pPr marL="320400" indent="-3204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informality,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social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coverage.</a:t>
            </a:r>
            <a:endParaRPr lang="en-US" sz="2000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400" indent="-3204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59% in ‘vulnerable’ employment (own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 </a:t>
            </a: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unpaid family workers).</a:t>
            </a:r>
          </a:p>
          <a:p>
            <a:pPr marL="320400" indent="-3204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Persisting gender disparities.</a:t>
            </a:r>
            <a:endParaRPr lang="en-US" sz="2000" dirty="0" smtClean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2" y="1445193"/>
            <a:ext cx="463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social security expenditure, most recent year (per cent of GDP)</a:t>
            </a:r>
            <a:endParaRPr lang="en-US" sz="1600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704" y="2090721"/>
            <a:ext cx="4474295" cy="2633679"/>
          </a:xfrm>
          <a:prstGeom prst="rect">
            <a:avLst/>
          </a:prstGeom>
          <a:ln>
            <a:solidFill>
              <a:srgbClr val="BA3324"/>
            </a:solidFill>
          </a:ln>
        </p:spPr>
      </p:pic>
      <p:pic>
        <p:nvPicPr>
          <p:cNvPr id="11" name="Picture 10" descr="1-2.png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76400" y="128826"/>
            <a:ext cx="6324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SITUATION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ASEAN integration in the global context</a:t>
            </a:r>
            <a:endParaRPr lang="en-GB" sz="2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51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533400" y="1066800"/>
            <a:ext cx="7010400" cy="0"/>
          </a:xfrm>
          <a:prstGeom prst="line">
            <a:avLst/>
          </a:prstGeom>
          <a:ln w="28575" cmpd="sng">
            <a:solidFill>
              <a:srgbClr val="BA3324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0000" y="1371600"/>
            <a:ext cx="8305800" cy="4727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Massive wage and infrastructure differences across countries.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connectivity key to the AEC mission of equitable development.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 Plan on ASEAN Connectivity and the Strategic Transport Plan will contribute to strengthening the AEC.</a:t>
            </a:r>
            <a:endParaRPr lang="en-US" sz="2200" b="1" dirty="0" smtClean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integration agreements provide basis for further cooperation.</a:t>
            </a: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 agreements with Australia, China,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India, Japan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Rep. of Korea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Zealand and others.</a:t>
            </a:r>
            <a:endParaRPr lang="en-US" sz="2000" dirty="0" smtClean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BA33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Sub-regional economic zones (SIJORI, GMS, IMT-GT).</a:t>
            </a:r>
            <a:endParaRPr lang="en-US" sz="2200" dirty="0">
              <a:solidFill>
                <a:srgbClr val="BA33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16000"/>
            <a:ext cx="990000" cy="774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76400" y="128826"/>
            <a:ext cx="5105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SITUATION</a:t>
            </a:r>
          </a:p>
          <a:p>
            <a:pPr fontAlgn="auto">
              <a:spcAft>
                <a:spcPts val="0"/>
              </a:spcAft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Connecting across borders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0542-4D56-4B88-9410-E0FCDF74BA5B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426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>
          <a:lnSpc>
            <a:spcPct val="110000"/>
          </a:lnSpc>
          <a:buFont typeface="Arial" panose="020B0604020202020204" pitchFamily="34" charset="0"/>
          <a:buChar char="•"/>
          <a:defRPr dirty="0">
            <a:solidFill>
              <a:srgbClr val="12496B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21917</TotalTime>
  <Words>1213</Words>
  <Application>Microsoft Office PowerPoint</Application>
  <PresentationFormat>On-screen Show (4:3)</PresentationFormat>
  <Paragraphs>201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Calibri</vt:lpstr>
      <vt:lpstr>Cordia New</vt:lpstr>
      <vt:lpstr>Gill Sans</vt:lpstr>
      <vt:lpstr>Gill Sans MT</vt:lpstr>
      <vt:lpstr>Times New Roman</vt:lpstr>
      <vt:lpstr>Wingdings</vt:lpstr>
      <vt:lpstr>Wingdings 2</vt:lpstr>
      <vt:lpstr>Median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ILO</dc:creator>
  <cp:lastModifiedBy>Luebker, Malte</cp:lastModifiedBy>
  <cp:revision>1537</cp:revision>
  <cp:lastPrinted>2014-08-18T01:57:48Z</cp:lastPrinted>
  <dcterms:created xsi:type="dcterms:W3CDTF">2007-05-07T03:32:21Z</dcterms:created>
  <dcterms:modified xsi:type="dcterms:W3CDTF">2014-08-18T08:55:41Z</dcterms:modified>
</cp:coreProperties>
</file>