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0" r:id="rId5"/>
    <p:sldId id="259" r:id="rId6"/>
    <p:sldId id="261" r:id="rId7"/>
    <p:sldId id="263" r:id="rId8"/>
    <p:sldId id="264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90" autoAdjust="0"/>
  </p:normalViewPr>
  <p:slideViewPr>
    <p:cSldViewPr>
      <p:cViewPr varScale="1">
        <p:scale>
          <a:sx n="45" d="100"/>
          <a:sy n="45" d="100"/>
        </p:scale>
        <p:origin x="115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A9B48-BDFC-4299-97B2-4DB38DD74A3D}" type="datetimeFigureOut">
              <a:rPr lang="en-PH" smtClean="0"/>
              <a:t>5/25/2015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95F74-C3B9-4C80-B32D-EEBED6105C98}" type="slidenum">
              <a:rPr lang="en-PH" smtClean="0"/>
              <a:t>‹#›</a:t>
            </a:fld>
            <a:endParaRPr lang="en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106" y="2881312"/>
            <a:ext cx="7772400" cy="781050"/>
          </a:xfrm>
        </p:spPr>
        <p:txBody>
          <a:bodyPr>
            <a:noAutofit/>
          </a:bodyPr>
          <a:lstStyle/>
          <a:p>
            <a:r>
              <a:rPr lang="en-PH" sz="4000" b="1" i="1" u="sng" dirty="0" smtClean="0"/>
              <a:t>CHALLENGES &amp; OPPORTUNITIES</a:t>
            </a:r>
            <a:r>
              <a:rPr lang="en-PH" sz="3600" b="1" dirty="0" smtClean="0"/>
              <a:t/>
            </a:r>
            <a:br>
              <a:rPr lang="en-PH" sz="3600" b="1" dirty="0" smtClean="0"/>
            </a:br>
            <a:r>
              <a:rPr lang="en-PH" sz="3600" b="1" dirty="0" smtClean="0"/>
              <a:t>AO35 </a:t>
            </a:r>
            <a:r>
              <a:rPr lang="en-PH" sz="3600" b="1" dirty="0" err="1" smtClean="0"/>
              <a:t>Labor</a:t>
            </a:r>
            <a:r>
              <a:rPr lang="en-PH" sz="3600" b="1" dirty="0"/>
              <a:t> </a:t>
            </a:r>
            <a:r>
              <a:rPr lang="en-PH" sz="3600" b="1" dirty="0" smtClean="0"/>
              <a:t>Related Cases </a:t>
            </a:r>
            <a:endParaRPr lang="en-PH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8906" y="5638799"/>
            <a:ext cx="6400800" cy="917643"/>
          </a:xfrm>
        </p:spPr>
        <p:txBody>
          <a:bodyPr>
            <a:normAutofit fontScale="85000" lnSpcReduction="10000"/>
          </a:bodyPr>
          <a:lstStyle/>
          <a:p>
            <a:r>
              <a:rPr lang="en-PH" b="1" i="1" dirty="0" smtClean="0">
                <a:solidFill>
                  <a:schemeClr val="tx1"/>
                </a:solidFill>
              </a:rPr>
              <a:t>Administrative Order No. 35 Secretariat</a:t>
            </a:r>
          </a:p>
          <a:p>
            <a:r>
              <a:rPr lang="en-PH" b="1" dirty="0" smtClean="0">
                <a:solidFill>
                  <a:schemeClr val="tx1"/>
                </a:solidFill>
              </a:rPr>
              <a:t>Department of Justice</a:t>
            </a:r>
            <a:endParaRPr lang="en-PH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013" y="4115990"/>
            <a:ext cx="1828800" cy="1371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29" y="4124324"/>
            <a:ext cx="1828800" cy="137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429" y="4124324"/>
            <a:ext cx="1828800" cy="1371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15990"/>
            <a:ext cx="1828800" cy="1371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26" y="2590800"/>
            <a:ext cx="8229600" cy="47974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PH" sz="2800" b="1" u="sng" dirty="0" smtClean="0"/>
              <a:t>THE AO35 OPERATIONAL GUIDELINES</a:t>
            </a:r>
          </a:p>
          <a:p>
            <a:pPr marL="0" indent="0" algn="ctr">
              <a:buNone/>
            </a:pPr>
            <a:endParaRPr lang="en-PH" sz="2800" dirty="0"/>
          </a:p>
          <a:p>
            <a:pPr marL="0" indent="0">
              <a:buNone/>
            </a:pPr>
            <a:r>
              <a:rPr lang="en-PH" sz="2800" dirty="0" smtClean="0"/>
              <a:t>AO35 Operational Guidelines on Extra-Judicial Killings.</a:t>
            </a:r>
            <a:endParaRPr lang="en-PH" sz="2800" dirty="0"/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497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t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2136"/>
            <a:ext cx="8229600" cy="46148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l-PH" sz="2800" b="1" u="sng" dirty="0" smtClean="0"/>
              <a:t>CHALLENGES:</a:t>
            </a:r>
          </a:p>
          <a:p>
            <a:pPr marL="0" indent="0" algn="just">
              <a:buNone/>
            </a:pPr>
            <a:endParaRPr lang="fil-PH" sz="2800" b="1" u="sng" dirty="0" smtClean="0"/>
          </a:p>
          <a:p>
            <a:pPr marL="339725" indent="-339725" algn="just">
              <a:buAutoNum type="arabicPeriod"/>
            </a:pPr>
            <a:r>
              <a:rPr lang="fil-PH" sz="2800" dirty="0" smtClean="0"/>
              <a:t>To secure </a:t>
            </a:r>
            <a:r>
              <a:rPr lang="fil-PH" sz="2800" b="1" dirty="0" smtClean="0"/>
              <a:t>CONVICTION </a:t>
            </a:r>
            <a:r>
              <a:rPr lang="fil-PH" sz="2800" dirty="0" smtClean="0"/>
              <a:t>of AO 35 cases.</a:t>
            </a:r>
          </a:p>
          <a:p>
            <a:pPr marL="468313" indent="-192088" algn="just"/>
            <a:r>
              <a:rPr lang="fil-PH" sz="2800" i="1" dirty="0" smtClean="0"/>
              <a:t>Air-tight </a:t>
            </a:r>
            <a:r>
              <a:rPr lang="fil-PH" sz="2800" i="1" dirty="0" smtClean="0"/>
              <a:t>case </a:t>
            </a:r>
            <a:r>
              <a:rPr lang="fil-PH" sz="2800" i="1" dirty="0" smtClean="0"/>
              <a:t>build-up.</a:t>
            </a:r>
          </a:p>
          <a:p>
            <a:pPr marL="468313" indent="-192088" algn="just">
              <a:buFontTx/>
              <a:buChar char="-"/>
            </a:pPr>
            <a:r>
              <a:rPr lang="fil-PH" sz="2800" dirty="0" smtClean="0"/>
              <a:t>Lack of coordination/collaboration among the prosecutors, law enforcers and other stakeholders.</a:t>
            </a:r>
          </a:p>
          <a:p>
            <a:pPr marL="468313" indent="-192088" algn="just">
              <a:buFontTx/>
              <a:buChar char="-"/>
            </a:pPr>
            <a:r>
              <a:rPr lang="fil-PH" sz="2800" dirty="0" smtClean="0"/>
              <a:t>Lack </a:t>
            </a:r>
            <a:r>
              <a:rPr lang="fil-PH" sz="2800" dirty="0" smtClean="0"/>
              <a:t>of cooperation/reluctance of victims and vital witnesses in the evidence gathering.</a:t>
            </a:r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60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67199"/>
          </a:xfrm>
        </p:spPr>
        <p:txBody>
          <a:bodyPr>
            <a:normAutofit/>
          </a:bodyPr>
          <a:lstStyle/>
          <a:p>
            <a:pPr marL="468313" indent="-192088" algn="just">
              <a:buFontTx/>
              <a:buChar char="-"/>
            </a:pPr>
            <a:r>
              <a:rPr lang="fil-PH" sz="2800" dirty="0" smtClean="0"/>
              <a:t>Gathering </a:t>
            </a:r>
            <a:r>
              <a:rPr lang="fil-PH" sz="2800" dirty="0"/>
              <a:t>and preservation of </a:t>
            </a:r>
            <a:r>
              <a:rPr lang="fil-PH" sz="2800" dirty="0" smtClean="0"/>
              <a:t>object </a:t>
            </a:r>
            <a:r>
              <a:rPr lang="fil-PH" sz="2800" dirty="0" smtClean="0"/>
              <a:t>evidence.</a:t>
            </a:r>
            <a:endParaRPr lang="fil-PH" sz="2800" dirty="0"/>
          </a:p>
          <a:p>
            <a:pPr marL="468313" indent="-192088" algn="just">
              <a:buFontTx/>
              <a:buChar char="-"/>
            </a:pPr>
            <a:r>
              <a:rPr lang="fil-PH" sz="2800" dirty="0" smtClean="0"/>
              <a:t>Lack </a:t>
            </a:r>
            <a:r>
              <a:rPr lang="fil-PH" sz="2800" dirty="0"/>
              <a:t>of clear policies in securing the safety and protection of witnesses and </a:t>
            </a:r>
            <a:r>
              <a:rPr lang="fil-PH" sz="2800" dirty="0" smtClean="0"/>
              <a:t>prosecutors.</a:t>
            </a:r>
          </a:p>
          <a:p>
            <a:pPr marL="468313" indent="-192088" algn="just">
              <a:buFontTx/>
              <a:buChar char="-"/>
            </a:pPr>
            <a:r>
              <a:rPr lang="fil-PH" sz="2800" dirty="0" smtClean="0"/>
              <a:t>Jurisdictional </a:t>
            </a:r>
            <a:r>
              <a:rPr lang="fil-PH" sz="2800" dirty="0" smtClean="0"/>
              <a:t>and conflict of interest issues of designation AO35 prosecutors due to lack of appointed </a:t>
            </a:r>
            <a:r>
              <a:rPr lang="fil-PH" sz="2800" dirty="0" smtClean="0"/>
              <a:t>prosecutors.</a:t>
            </a:r>
          </a:p>
          <a:p>
            <a:pPr marL="468313" indent="-192088" algn="just">
              <a:buFontTx/>
              <a:buChar char="-"/>
            </a:pPr>
            <a:r>
              <a:rPr lang="fil-PH" sz="2800" dirty="0" smtClean="0"/>
              <a:t>Insufficient </a:t>
            </a:r>
            <a:r>
              <a:rPr lang="fil-PH" sz="2800" dirty="0" smtClean="0"/>
              <a:t>dissemination of information to the public.</a:t>
            </a:r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0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0999"/>
          </a:xfrm>
        </p:spPr>
        <p:txBody>
          <a:bodyPr>
            <a:normAutofit/>
          </a:bodyPr>
          <a:lstStyle/>
          <a:p>
            <a:pPr marL="468313" indent="-234950" algn="just"/>
            <a:r>
              <a:rPr lang="fil-PH" sz="2800" i="1" dirty="0" smtClean="0"/>
              <a:t>Prosecution </a:t>
            </a:r>
            <a:r>
              <a:rPr lang="fil-PH" sz="2800" i="1" dirty="0" smtClean="0"/>
              <a:t>of </a:t>
            </a:r>
            <a:r>
              <a:rPr lang="fil-PH" sz="2800" i="1" dirty="0" smtClean="0"/>
              <a:t>cases.</a:t>
            </a:r>
          </a:p>
          <a:p>
            <a:pPr marL="468313" indent="-234950" algn="just">
              <a:buFontTx/>
              <a:buChar char="-"/>
            </a:pPr>
            <a:r>
              <a:rPr lang="fil-PH" sz="2800" dirty="0" smtClean="0"/>
              <a:t>Continuity </a:t>
            </a:r>
            <a:r>
              <a:rPr lang="fil-PH" sz="2800" dirty="0"/>
              <a:t>of service/participation in the </a:t>
            </a:r>
            <a:r>
              <a:rPr lang="fil-PH" sz="2800" dirty="0" smtClean="0"/>
              <a:t>investigation </a:t>
            </a:r>
            <a:r>
              <a:rPr lang="fil-PH" sz="2800" dirty="0"/>
              <a:t>and prosecution of cases due to transfer </a:t>
            </a:r>
            <a:r>
              <a:rPr lang="fil-PH" sz="2800" dirty="0" smtClean="0"/>
              <a:t>of </a:t>
            </a:r>
            <a:r>
              <a:rPr lang="fil-PH" sz="2800" dirty="0"/>
              <a:t>PNP, NBI, AFP investigators and also re-assignement </a:t>
            </a:r>
            <a:r>
              <a:rPr lang="fil-PH" sz="2800" dirty="0" smtClean="0"/>
              <a:t>of </a:t>
            </a:r>
            <a:r>
              <a:rPr lang="fil-PH" sz="2800" dirty="0" smtClean="0"/>
              <a:t>prosecutors.</a:t>
            </a:r>
          </a:p>
          <a:p>
            <a:pPr marL="468313" indent="-234950" algn="just">
              <a:buFontTx/>
              <a:buChar char="-"/>
            </a:pPr>
            <a:r>
              <a:rPr lang="fil-PH" sz="2800" dirty="0" smtClean="0"/>
              <a:t>Clogging </a:t>
            </a:r>
            <a:r>
              <a:rPr lang="fil-PH" sz="2800" dirty="0" smtClean="0"/>
              <a:t>of courts’ </a:t>
            </a:r>
            <a:r>
              <a:rPr lang="fil-PH" sz="2800" dirty="0" smtClean="0"/>
              <a:t>dockets.</a:t>
            </a:r>
          </a:p>
          <a:p>
            <a:pPr marL="468313" indent="-234950" algn="just">
              <a:buFontTx/>
              <a:buChar char="-"/>
            </a:pPr>
            <a:r>
              <a:rPr lang="fil-PH" sz="2800" dirty="0" smtClean="0"/>
              <a:t>Decisions </a:t>
            </a:r>
            <a:r>
              <a:rPr lang="fil-PH" sz="2800" dirty="0" smtClean="0"/>
              <a:t>rest on the descretion of courts.</a:t>
            </a:r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85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l-PH" sz="2800" b="1" u="sng" dirty="0" smtClean="0"/>
              <a:t>OPPORTUNITIES:</a:t>
            </a:r>
          </a:p>
          <a:p>
            <a:pPr marL="0" indent="0" algn="ctr">
              <a:buNone/>
            </a:pPr>
            <a:endParaRPr lang="fil-PH" sz="2800" b="1" u="sng" dirty="0" smtClean="0"/>
          </a:p>
          <a:p>
            <a:pPr marL="0" indent="0" algn="just">
              <a:buNone/>
            </a:pPr>
            <a:r>
              <a:rPr lang="fil-PH" sz="2800" dirty="0" smtClean="0"/>
              <a:t>Better communication and collaboration among prosecutors and law enforcers and other stakeholders was established leading to faster action in addressing AO35 cases.</a:t>
            </a:r>
            <a:endParaRPr lang="fil-PH" sz="2800" dirty="0"/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21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2138"/>
            <a:ext cx="8229600" cy="4264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l-PH" sz="2800" b="1" u="sng" dirty="0" smtClean="0"/>
              <a:t>The AO35 Case Form</a:t>
            </a:r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815339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129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2215"/>
            <a:ext cx="8229599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l-PH" dirty="0"/>
          </a:p>
        </p:txBody>
      </p:sp>
    </p:spTree>
    <p:extLst>
      <p:ext uri="{BB962C8B-B14F-4D97-AF65-F5344CB8AC3E}">
        <p14:creationId xmlns:p14="http://schemas.microsoft.com/office/powerpoint/2010/main" val="15320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N 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l-PH" sz="2800" b="1" u="sng" dirty="0" smtClean="0"/>
              <a:t>11 Verified Extra-Judicial Killings (Labor Related)</a:t>
            </a:r>
            <a:endParaRPr lang="fil-PH" sz="2800" b="1" u="sng" dirty="0"/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60358"/>
              </p:ext>
            </p:extLst>
          </p:nvPr>
        </p:nvGraphicFramePr>
        <p:xfrm>
          <a:off x="457200" y="2729588"/>
          <a:ext cx="8229600" cy="3396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85225">
                <a:tc gridSpan="2">
                  <a:txBody>
                    <a:bodyPr/>
                    <a:lstStyle/>
                    <a:p>
                      <a:pPr algn="ctr"/>
                      <a:r>
                        <a:rPr lang="fil-PH" dirty="0" smtClean="0"/>
                        <a:t>NAME OF </a:t>
                      </a:r>
                      <a:r>
                        <a:rPr lang="fil-PH" dirty="0" smtClean="0"/>
                        <a:t>VICTIMS</a:t>
                      </a:r>
                      <a:endParaRPr lang="fil-P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1. Diosdado</a:t>
                      </a:r>
                      <a:r>
                        <a:rPr lang="fil-PH" baseline="0" dirty="0" smtClean="0"/>
                        <a:t> Fortuna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l-PH" dirty="0" smtClean="0"/>
                        <a:t>8. Gil Gojol</a:t>
                      </a:r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2. Florante Collantes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l-PH" dirty="0" smtClean="0"/>
                        <a:t>9. Benjamin Bayles</a:t>
                      </a:r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3. Fr. William Tadena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l-PH" dirty="0" smtClean="0"/>
                        <a:t>7.</a:t>
                      </a:r>
                      <a:r>
                        <a:rPr lang="fil-PH" baseline="0" dirty="0" smtClean="0"/>
                        <a:t> Tirso Cruz</a:t>
                      </a:r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4. Paquito Diaz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l-PH" dirty="0" smtClean="0"/>
                        <a:t>10. Rodel Estrellado</a:t>
                      </a:r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5. Abelardo Ladera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l-PH" dirty="0" smtClean="0"/>
                        <a:t>11. Rolando Pango y Claud</a:t>
                      </a:r>
                      <a:endParaRPr lang="fil-PH" dirty="0"/>
                    </a:p>
                  </a:txBody>
                  <a:tcPr/>
                </a:tc>
              </a:tr>
              <a:tr h="485225">
                <a:tc>
                  <a:txBody>
                    <a:bodyPr/>
                    <a:lstStyle/>
                    <a:p>
                      <a:r>
                        <a:rPr lang="fil-PH" dirty="0" smtClean="0"/>
                        <a:t>6. Samuel Bandilla</a:t>
                      </a:r>
                      <a:endParaRPr lang="fil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l-P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4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l-PH" b="1" dirty="0" smtClean="0"/>
              <a:t>THANK YOU!</a:t>
            </a:r>
            <a:endParaRPr lang="fil-P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l-PH" dirty="0"/>
          </a:p>
        </p:txBody>
      </p:sp>
      <p:pic>
        <p:nvPicPr>
          <p:cNvPr id="4" name="Picture 3" descr="IAC HEADI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228600"/>
            <a:ext cx="9069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06" y="3886200"/>
            <a:ext cx="1828800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874" y="3868738"/>
            <a:ext cx="1836357" cy="1371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853" y="3907465"/>
            <a:ext cx="1828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3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252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CHALLENGES &amp; OPPORTUNITIES AO35 Labor Related Cases </vt:lpstr>
      <vt:lpstr>PowerPoint Presentation</vt:lpstr>
      <vt:lpstr>t</vt:lpstr>
      <vt:lpstr>N </vt:lpstr>
      <vt:lpstr>N </vt:lpstr>
      <vt:lpstr>N </vt:lpstr>
      <vt:lpstr>N </vt:lpstr>
      <vt:lpstr>N </vt:lpstr>
      <vt:lpstr>N </vt:lpstr>
      <vt:lpstr>THANK YOU!</vt:lpstr>
    </vt:vector>
  </TitlesOfParts>
  <Company>Deftones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Orientation Seminar for the Designated AO35 Prosecutors, Members of the PNP and NBI Handling AO35 Cases</dc:title>
  <dc:creator>M@!SL3</dc:creator>
  <cp:lastModifiedBy>Eli Larraga</cp:lastModifiedBy>
  <cp:revision>47</cp:revision>
  <dcterms:created xsi:type="dcterms:W3CDTF">2014-09-21T15:44:18Z</dcterms:created>
  <dcterms:modified xsi:type="dcterms:W3CDTF">2015-05-25T03:25:48Z</dcterms:modified>
</cp:coreProperties>
</file>